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78" r:id="rId6"/>
    <p:sldId id="306" r:id="rId7"/>
    <p:sldId id="307" r:id="rId8"/>
    <p:sldId id="279" r:id="rId9"/>
    <p:sldId id="280" r:id="rId10"/>
    <p:sldId id="281" r:id="rId11"/>
    <p:sldId id="282" r:id="rId12"/>
    <p:sldId id="283" r:id="rId13"/>
    <p:sldId id="284" r:id="rId14"/>
    <p:sldId id="288" r:id="rId15"/>
    <p:sldId id="285" r:id="rId16"/>
    <p:sldId id="286" r:id="rId17"/>
    <p:sldId id="287" r:id="rId18"/>
    <p:sldId id="303" r:id="rId19"/>
    <p:sldId id="300" r:id="rId20"/>
    <p:sldId id="301" r:id="rId21"/>
    <p:sldId id="302" r:id="rId22"/>
    <p:sldId id="289" r:id="rId23"/>
    <p:sldId id="290" r:id="rId24"/>
    <p:sldId id="291" r:id="rId25"/>
    <p:sldId id="292" r:id="rId26"/>
    <p:sldId id="299" r:id="rId27"/>
    <p:sldId id="293" r:id="rId28"/>
    <p:sldId id="294" r:id="rId29"/>
    <p:sldId id="295" r:id="rId30"/>
    <p:sldId id="296" r:id="rId31"/>
    <p:sldId id="297" r:id="rId32"/>
    <p:sldId id="298" r:id="rId33"/>
    <p:sldId id="304" r:id="rId34"/>
    <p:sldId id="274" r:id="rId35"/>
    <p:sldId id="275" r:id="rId36"/>
    <p:sldId id="276" r:id="rId37"/>
    <p:sldId id="277" r:id="rId38"/>
    <p:sldId id="305"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8" userDrawn="1">
          <p15:clr>
            <a:srgbClr val="A4A3A4"/>
          </p15:clr>
        </p15:guide>
        <p15:guide id="2" pos="37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038"/>
        <p:guide pos="377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image" Target="../media/image2.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image" Target="../media/image2.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29.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image" Target="../media/image2.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image" Target="../media/image2.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image" Target="../media/image3.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xml"/><Relationship Id="rId2" Type="http://schemas.openxmlformats.org/officeDocument/2006/relationships/image" Target="../media/image3.pn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image" Target="../media/image3.png"/><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xml"/><Relationship Id="rId2" Type="http://schemas.openxmlformats.org/officeDocument/2006/relationships/image" Target="../media/image3.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0" y="1386840"/>
            <a:ext cx="12192635" cy="2809875"/>
          </a:xfrm>
        </p:spPr>
        <p:txBody>
          <a:bodyPr>
            <a:normAutofit/>
          </a:bodyPr>
          <a:lstStyle/>
          <a:p>
            <a:pPr>
              <a:lnSpc>
                <a:spcPct val="150000"/>
              </a:lnSpc>
            </a:pPr>
            <a:r>
              <a:rPr lang="zh-CN" altLang="en-US" sz="5200" b="1" dirty="0">
                <a:solidFill>
                  <a:schemeClr val="tx1"/>
                </a:solidFill>
                <a:latin typeface="+mj-ea"/>
                <a:sym typeface="+mn-ea"/>
              </a:rPr>
              <a:t>光纤应用</a:t>
            </a:r>
            <a:r>
              <a:rPr lang="zh-CN" altLang="en-US" sz="5200" b="1" dirty="0">
                <a:solidFill>
                  <a:schemeClr val="tx1"/>
                </a:solidFill>
                <a:latin typeface="+mj-ea"/>
                <a:sym typeface="+mn-ea"/>
              </a:rPr>
              <a:t>调研</a:t>
            </a:r>
            <a:endParaRPr lang="zh-CN" altLang="en-US" sz="5200" b="1" dirty="0">
              <a:solidFill>
                <a:schemeClr val="tx1"/>
              </a:solidFill>
              <a:latin typeface="+mj-ea"/>
              <a:sym typeface="+mn-ea"/>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657475"/>
          </a:xfrm>
          <a:prstGeom prst="rect">
            <a:avLst/>
          </a:prstGeom>
        </p:spPr>
      </p:pic>
      <p:sp>
        <p:nvSpPr>
          <p:cNvPr id="3" name="文本框 2"/>
          <p:cNvSpPr txBox="1"/>
          <p:nvPr/>
        </p:nvSpPr>
        <p:spPr>
          <a:xfrm>
            <a:off x="4767580" y="4550410"/>
            <a:ext cx="7425055" cy="1687195"/>
          </a:xfrm>
          <a:prstGeom prst="rect">
            <a:avLst/>
          </a:prstGeom>
          <a:noFill/>
        </p:spPr>
        <p:txBody>
          <a:bodyPr wrap="square" rtlCol="0">
            <a:noAutofit/>
          </a:bodyPr>
          <a:p>
            <a:pPr algn="l"/>
            <a:r>
              <a:rPr lang="zh-CN" altLang="en-US" sz="2800" b="1">
                <a:latin typeface="黑体" panose="02010609060101010101" charset="-122"/>
                <a:ea typeface="黑体" panose="02010609060101010101" charset="-122"/>
                <a:cs typeface="黑体" panose="02010609060101010101" charset="-122"/>
              </a:rPr>
              <a:t>汇报人：颜思杰</a:t>
            </a:r>
            <a:endParaRPr lang="zh-CN" altLang="en-US" sz="2400" b="1">
              <a:latin typeface="黑体" panose="02010609060101010101" charset="-122"/>
              <a:ea typeface="黑体" panose="02010609060101010101" charset="-122"/>
              <a:cs typeface="黑体" panose="02010609060101010101" charset="-122"/>
            </a:endParaRPr>
          </a:p>
          <a:p>
            <a:pPr algn="l"/>
            <a:endParaRPr lang="zh-CN" altLang="en-US" sz="2400" b="1">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196215"/>
            <a:ext cx="12192000" cy="107632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AR-HCF</a:t>
            </a:r>
            <a:r>
              <a:rPr lang="zh-CN" altLang="en-US" sz="3200" b="1" dirty="0">
                <a:latin typeface="Times New Roman" panose="02020603050405020304" pitchFamily="18" charset="0"/>
                <a:cs typeface="Times New Roman" panose="02020603050405020304" pitchFamily="18" charset="0"/>
              </a:rPr>
              <a:t>能提供更高功率</a:t>
            </a:r>
            <a:endParaRPr lang="zh-CN" altLang="en-US" sz="3200" b="1" dirty="0">
              <a:latin typeface="Times New Roman" panose="02020603050405020304" pitchFamily="18" charset="0"/>
              <a:cs typeface="Times New Roman" panose="02020603050405020304" pitchFamily="18" charset="0"/>
            </a:endParaRPr>
          </a:p>
          <a:p>
            <a:pPr algn="ctr"/>
            <a:r>
              <a:rPr lang="zh-CN" altLang="en-US" sz="3200" b="1" dirty="0">
                <a:latin typeface="Times New Roman" panose="02020603050405020304" pitchFamily="18" charset="0"/>
                <a:cs typeface="Times New Roman" panose="02020603050405020304" pitchFamily="18" charset="0"/>
              </a:rPr>
              <a:t>更高品质的输出激光</a:t>
            </a:r>
            <a:endParaRPr lang="zh-CN" altLang="en-US" sz="3200" b="1" dirty="0">
              <a:latin typeface="Times New Roman" panose="02020603050405020304" pitchFamily="18" charset="0"/>
              <a:cs typeface="Times New Roman" panose="02020603050405020304" pitchFamily="18" charset="0"/>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Page:07</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0" name="矩形 19"/>
          <p:cNvSpPr/>
          <p:nvPr/>
        </p:nvSpPr>
        <p:spPr>
          <a:xfrm>
            <a:off x="344170" y="1434465"/>
            <a:ext cx="11257915" cy="146304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相较于光子带隙光纤（</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PBG-HCF</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Kagome</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结构的光子晶体光纤（特别是新型的</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hypocycloid-core</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设计）因其大芯径、宽带宽和极低的玻璃重叠度，是高功率激光传输的更理想载体</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
        <p:nvSpPr>
          <p:cNvPr id="6" name="文本框 5"/>
          <p:cNvSpPr txBox="1"/>
          <p:nvPr/>
        </p:nvSpPr>
        <p:spPr>
          <a:xfrm>
            <a:off x="6163310" y="2692400"/>
            <a:ext cx="4802505" cy="3830955"/>
          </a:xfrm>
          <a:prstGeom prst="rect">
            <a:avLst/>
          </a:prstGeom>
          <a:noFill/>
        </p:spPr>
        <p:txBody>
          <a:bodyPr wrap="square" rtlCol="0">
            <a:spAutoFit/>
          </a:bodyPr>
          <a:p>
            <a:pPr marL="285750" indent="-285750">
              <a:lnSpc>
                <a:spcPct val="19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带隙光纤：传输光被禁止在特定的能量区域（带隙）之外。这导致了其传输带宽较窄</a:t>
            </a:r>
            <a:endParaRPr lang="en-US" altLang="zh-CN" sz="1600">
              <a:latin typeface="微软雅黑" panose="020B0503020204020204" charset="-122"/>
              <a:ea typeface="微软雅黑" panose="020B0503020204020204" charset="-122"/>
              <a:cs typeface="微软雅黑" panose="020B0503020204020204" charset="-122"/>
            </a:endParaRPr>
          </a:p>
          <a:p>
            <a:pPr marL="285750" indent="-285750">
              <a:lnSpc>
                <a:spcPct val="190000"/>
              </a:lnSpc>
              <a:buFont typeface="Wingdings" panose="05000000000000000000" charset="0"/>
              <a:buChar char="Ø"/>
            </a:pPr>
            <a:r>
              <a:rPr lang="en-US" altLang="zh-CN" sz="1600">
                <a:latin typeface="微软雅黑" panose="020B0503020204020204" charset="-122"/>
                <a:ea typeface="微软雅黑" panose="020B0503020204020204" charset="-122"/>
                <a:cs typeface="微软雅黑" panose="020B0503020204020204" charset="-122"/>
              </a:rPr>
              <a:t>Kagome</a:t>
            </a:r>
            <a:r>
              <a:rPr lang="zh-CN" altLang="en-US" sz="1600">
                <a:latin typeface="微软雅黑" panose="020B0503020204020204" charset="-122"/>
                <a:ea typeface="微软雅黑" panose="020B0503020204020204" charset="-122"/>
                <a:cs typeface="微软雅黑" panose="020B0503020204020204" charset="-122"/>
              </a:rPr>
              <a:t>光纤：</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采用</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抑制耦合</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机制。光从</a:t>
            </a:r>
            <a:r>
              <a:rPr lang="zh-CN" altLang="en-US" sz="1600" b="1">
                <a:latin typeface="微软雅黑" panose="020B0503020204020204" charset="-122"/>
                <a:ea typeface="微软雅黑" panose="020B0503020204020204" charset="-122"/>
                <a:cs typeface="微软雅黑" panose="020B0503020204020204" charset="-122"/>
              </a:rPr>
              <a:t>核心泄漏到包层被强烈抑制</a:t>
            </a:r>
            <a:r>
              <a:rPr lang="zh-CN" altLang="en-US" sz="1600">
                <a:latin typeface="微软雅黑" panose="020B0503020204020204" charset="-122"/>
                <a:ea typeface="微软雅黑" panose="020B0503020204020204" charset="-122"/>
                <a:cs typeface="微软雅黑" panose="020B0503020204020204" charset="-122"/>
              </a:rPr>
              <a:t>。这赋予了它极宽的传输带宽</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lnSpc>
                <a:spcPct val="19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即使在没有完整光子带隙的情况下，光也能被有效地限制在</a:t>
            </a:r>
            <a:r>
              <a:rPr lang="en-US" altLang="zh-CN" sz="1600">
                <a:latin typeface="微软雅黑" panose="020B0503020204020204" charset="-122"/>
                <a:ea typeface="微软雅黑" panose="020B0503020204020204" charset="-122"/>
                <a:cs typeface="微软雅黑" panose="020B0503020204020204" charset="-122"/>
              </a:rPr>
              <a:t>Kagome</a:t>
            </a:r>
            <a:r>
              <a:rPr lang="zh-CN" altLang="en-US" sz="1600">
                <a:latin typeface="微软雅黑" panose="020B0503020204020204" charset="-122"/>
                <a:ea typeface="微软雅黑" panose="020B0503020204020204" charset="-122"/>
                <a:cs typeface="微软雅黑" panose="020B0503020204020204" charset="-122"/>
              </a:rPr>
              <a:t>光纤的纤芯中</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打破传统认知</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3"/>
          <a:stretch>
            <a:fillRect/>
          </a:stretch>
        </p:blipFill>
        <p:spPr>
          <a:xfrm>
            <a:off x="1728470" y="2694940"/>
            <a:ext cx="4387850" cy="393065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361950"/>
            <a:ext cx="12107545" cy="706755"/>
          </a:xfrm>
          <a:prstGeom prst="rect">
            <a:avLst/>
          </a:prstGeom>
          <a:noFill/>
        </p:spPr>
        <p:txBody>
          <a:bodyPr wrap="square" rtlCol="0">
            <a:spAutoFit/>
          </a:bodyPr>
          <a:lstStyle/>
          <a:p>
            <a:pPr algn="ctr"/>
            <a:r>
              <a:rPr lang="zh-CN" altLang="en-US" sz="4000" b="1" dirty="0">
                <a:latin typeface="Times New Roman" panose="02020603050405020304" pitchFamily="18" charset="0"/>
                <a:cs typeface="Times New Roman" panose="02020603050405020304" pitchFamily="18" charset="0"/>
              </a:rPr>
              <a:t>光纤制造以及光纤</a:t>
            </a:r>
            <a:r>
              <a:rPr lang="zh-CN" altLang="en-US" sz="4000" b="1" dirty="0">
                <a:latin typeface="Times New Roman" panose="02020603050405020304" pitchFamily="18" charset="0"/>
                <a:cs typeface="Times New Roman" panose="02020603050405020304" pitchFamily="18" charset="0"/>
              </a:rPr>
              <a:t>对比</a:t>
            </a:r>
            <a:endParaRPr lang="zh-CN" altLang="en-US" sz="4000" b="1" dirty="0">
              <a:latin typeface="Times New Roman" panose="02020603050405020304" pitchFamily="18" charset="0"/>
              <a:cs typeface="Times New Roman" panose="02020603050405020304" pitchFamily="18" charset="0"/>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Page:08</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pic>
        <p:nvPicPr>
          <p:cNvPr id="3" name="图片 2"/>
          <p:cNvPicPr>
            <a:picLocks noChangeAspect="1"/>
          </p:cNvPicPr>
          <p:nvPr/>
        </p:nvPicPr>
        <p:blipFill>
          <a:blip r:embed="rId3"/>
          <a:stretch>
            <a:fillRect/>
          </a:stretch>
        </p:blipFill>
        <p:spPr>
          <a:xfrm>
            <a:off x="351155" y="1997075"/>
            <a:ext cx="3733165" cy="3924300"/>
          </a:xfrm>
          <a:prstGeom prst="rect">
            <a:avLst/>
          </a:prstGeom>
        </p:spPr>
      </p:pic>
      <p:sp>
        <p:nvSpPr>
          <p:cNvPr id="11" name="文本框 10"/>
          <p:cNvSpPr txBox="1"/>
          <p:nvPr/>
        </p:nvSpPr>
        <p:spPr>
          <a:xfrm>
            <a:off x="78740" y="5984240"/>
            <a:ext cx="4278630" cy="245110"/>
          </a:xfrm>
          <a:prstGeom prst="rect">
            <a:avLst/>
          </a:prstGeom>
          <a:noFill/>
        </p:spPr>
        <p:txBody>
          <a:bodyPr wrap="square" rtlCol="0">
            <a:spAutoFit/>
          </a:bodyPr>
          <a:p>
            <a:pPr algn="ctr"/>
            <a:r>
              <a:rPr lang="en-US" altLang="zh-CN" sz="1000"/>
              <a:t>Fig.1 </a:t>
            </a:r>
            <a:r>
              <a:rPr lang="zh-CN" altLang="en-US" sz="1000"/>
              <a:t>光纤制造过程：拉制毛细血管</a:t>
            </a:r>
            <a:r>
              <a:rPr lang="en-US" altLang="zh-CN" sz="1000"/>
              <a:t>-</a:t>
            </a:r>
            <a:r>
              <a:rPr lang="zh-CN" altLang="en-US" sz="1000"/>
              <a:t>堆叠并放入管套</a:t>
            </a:r>
            <a:r>
              <a:rPr lang="en-US" altLang="zh-CN" sz="1000"/>
              <a:t>-</a:t>
            </a:r>
            <a:r>
              <a:rPr lang="zh-CN" altLang="en-US" sz="1000"/>
              <a:t>拉成预制棒</a:t>
            </a:r>
            <a:r>
              <a:rPr lang="en-US" altLang="zh-CN" sz="1000"/>
              <a:t>-</a:t>
            </a:r>
            <a:r>
              <a:rPr lang="zh-CN" altLang="en-US" sz="1000"/>
              <a:t>制成光纤</a:t>
            </a:r>
            <a:endParaRPr lang="zh-CN" altLang="en-US" sz="1000"/>
          </a:p>
        </p:txBody>
      </p:sp>
      <p:pic>
        <p:nvPicPr>
          <p:cNvPr id="8" name="图片 7"/>
          <p:cNvPicPr>
            <a:picLocks noChangeAspect="1"/>
          </p:cNvPicPr>
          <p:nvPr/>
        </p:nvPicPr>
        <p:blipFill>
          <a:blip r:embed="rId4"/>
          <a:stretch>
            <a:fillRect/>
          </a:stretch>
        </p:blipFill>
        <p:spPr>
          <a:xfrm>
            <a:off x="4130040" y="2131060"/>
            <a:ext cx="2342515" cy="3891280"/>
          </a:xfrm>
          <a:prstGeom prst="rect">
            <a:avLst/>
          </a:prstGeom>
        </p:spPr>
      </p:pic>
      <p:sp>
        <p:nvSpPr>
          <p:cNvPr id="10" name="文本框 9"/>
          <p:cNvSpPr txBox="1"/>
          <p:nvPr/>
        </p:nvSpPr>
        <p:spPr>
          <a:xfrm>
            <a:off x="4283075" y="5984240"/>
            <a:ext cx="2102485" cy="245110"/>
          </a:xfrm>
          <a:prstGeom prst="rect">
            <a:avLst/>
          </a:prstGeom>
          <a:noFill/>
        </p:spPr>
        <p:txBody>
          <a:bodyPr wrap="square" rtlCol="0">
            <a:spAutoFit/>
          </a:bodyPr>
          <a:p>
            <a:pPr algn="ctr"/>
            <a:r>
              <a:rPr lang="en-US" altLang="zh-CN" sz="1000"/>
              <a:t>Fig.2 </a:t>
            </a:r>
            <a:r>
              <a:rPr lang="zh-CN" altLang="en-US" sz="1000"/>
              <a:t>双带隙光纤</a:t>
            </a:r>
            <a:r>
              <a:rPr lang="zh-CN" altLang="en-US" sz="1000"/>
              <a:t>特性</a:t>
            </a:r>
            <a:endParaRPr lang="zh-CN" altLang="en-US" sz="1000"/>
          </a:p>
        </p:txBody>
      </p:sp>
      <p:pic>
        <p:nvPicPr>
          <p:cNvPr id="12" name="图片 11"/>
          <p:cNvPicPr>
            <a:picLocks noChangeAspect="1"/>
          </p:cNvPicPr>
          <p:nvPr/>
        </p:nvPicPr>
        <p:blipFill>
          <a:blip r:embed="rId5"/>
          <a:stretch>
            <a:fillRect/>
          </a:stretch>
        </p:blipFill>
        <p:spPr>
          <a:xfrm>
            <a:off x="6385560" y="2035175"/>
            <a:ext cx="1986280" cy="3987165"/>
          </a:xfrm>
          <a:prstGeom prst="rect">
            <a:avLst/>
          </a:prstGeom>
        </p:spPr>
      </p:pic>
      <p:sp>
        <p:nvSpPr>
          <p:cNvPr id="13" name="文本框 12"/>
          <p:cNvSpPr txBox="1"/>
          <p:nvPr/>
        </p:nvSpPr>
        <p:spPr>
          <a:xfrm>
            <a:off x="6385560" y="5984240"/>
            <a:ext cx="2102485" cy="245110"/>
          </a:xfrm>
          <a:prstGeom prst="rect">
            <a:avLst/>
          </a:prstGeom>
          <a:noFill/>
        </p:spPr>
        <p:txBody>
          <a:bodyPr wrap="square" rtlCol="0">
            <a:spAutoFit/>
          </a:bodyPr>
          <a:p>
            <a:pPr algn="ctr"/>
            <a:r>
              <a:rPr lang="en-US" altLang="zh-CN" sz="1000"/>
              <a:t>Fig.3 </a:t>
            </a:r>
            <a:r>
              <a:rPr lang="zh-CN" altLang="en-US" sz="1000"/>
              <a:t>传统</a:t>
            </a:r>
            <a:r>
              <a:rPr lang="en-US" altLang="zh-CN" sz="1000"/>
              <a:t>Kagome</a:t>
            </a:r>
            <a:r>
              <a:rPr lang="zh-CN" altLang="en-US" sz="1000"/>
              <a:t>光纤</a:t>
            </a:r>
            <a:r>
              <a:rPr lang="zh-CN" altLang="en-US" sz="1000"/>
              <a:t>特性</a:t>
            </a:r>
            <a:endParaRPr lang="zh-CN" altLang="en-US" sz="1000"/>
          </a:p>
        </p:txBody>
      </p:sp>
      <p:sp>
        <p:nvSpPr>
          <p:cNvPr id="14" name="文本框 13"/>
          <p:cNvSpPr txBox="1"/>
          <p:nvPr/>
        </p:nvSpPr>
        <p:spPr>
          <a:xfrm>
            <a:off x="8314690" y="1748155"/>
            <a:ext cx="3362325" cy="4711700"/>
          </a:xfrm>
          <a:prstGeom prst="rect">
            <a:avLst/>
          </a:prstGeom>
          <a:noFill/>
        </p:spPr>
        <p:txBody>
          <a:bodyPr wrap="square" rtlCol="0">
            <a:noAutofit/>
          </a:bodyPr>
          <a:p>
            <a:pPr marL="285750" indent="-285750">
              <a:lnSpc>
                <a:spcPct val="19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光纤制造流程以及工艺近似，技术可行</a:t>
            </a:r>
            <a:r>
              <a:rPr lang="zh-CN" altLang="en-US" sz="1600">
                <a:latin typeface="微软雅黑" panose="020B0503020204020204" charset="-122"/>
                <a:ea typeface="微软雅黑" panose="020B0503020204020204" charset="-122"/>
                <a:cs typeface="微软雅黑" panose="020B0503020204020204" charset="-122"/>
              </a:rPr>
              <a:t>且成熟</a:t>
            </a:r>
            <a:endParaRPr lang="en-US" altLang="zh-CN" sz="1600">
              <a:latin typeface="微软雅黑" panose="020B0503020204020204" charset="-122"/>
              <a:ea typeface="微软雅黑" panose="020B0503020204020204" charset="-122"/>
              <a:cs typeface="微软雅黑" panose="020B0503020204020204" charset="-122"/>
            </a:endParaRPr>
          </a:p>
          <a:p>
            <a:pPr marL="285750" indent="-285750">
              <a:lnSpc>
                <a:spcPct val="19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光子</a:t>
            </a:r>
            <a:r>
              <a:rPr lang="zh-CN" altLang="en-US" sz="1600">
                <a:latin typeface="微软雅黑" panose="020B0503020204020204" charset="-122"/>
                <a:ea typeface="微软雅黑" panose="020B0503020204020204" charset="-122"/>
                <a:cs typeface="微软雅黑" panose="020B0503020204020204" charset="-122"/>
              </a:rPr>
              <a:t>带隙</a:t>
            </a:r>
            <a:endParaRPr lang="zh-CN" altLang="en-US" sz="1600">
              <a:latin typeface="微软雅黑" panose="020B0503020204020204" charset="-122"/>
              <a:ea typeface="微软雅黑" panose="020B0503020204020204" charset="-122"/>
              <a:cs typeface="微软雅黑" panose="020B0503020204020204" charset="-122"/>
            </a:endParaRPr>
          </a:p>
          <a:p>
            <a:pPr indent="0">
              <a:lnSpc>
                <a:spcPct val="190000"/>
              </a:lnSpc>
              <a:buFont typeface="Wingdings" panose="05000000000000000000" charset="0"/>
              <a:buNone/>
            </a:pPr>
            <a:r>
              <a:rPr lang="zh-CN" altLang="en-US" sz="1200">
                <a:latin typeface="微软雅黑" panose="020B0503020204020204" charset="-122"/>
                <a:ea typeface="微软雅黑" panose="020B0503020204020204" charset="-122"/>
                <a:cs typeface="微软雅黑" panose="020B0503020204020204" charset="-122"/>
              </a:rPr>
              <a:t>表面模式：</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近场光斑不干净，这会增加损耗并降低损伤阈值</a:t>
            </a:r>
            <a:endParaRPr lang="en-US" altLang="zh-CN" sz="1200">
              <a:latin typeface="微软雅黑" panose="020B0503020204020204" charset="-122"/>
              <a:ea typeface="微软雅黑" panose="020B0503020204020204" charset="-122"/>
              <a:cs typeface="微软雅黑" panose="020B0503020204020204" charset="-122"/>
            </a:endParaRPr>
          </a:p>
          <a:p>
            <a:pPr indent="0">
              <a:lnSpc>
                <a:spcPct val="190000"/>
              </a:lnSpc>
              <a:buFont typeface="Wingdings" panose="05000000000000000000" charset="0"/>
              <a:buNone/>
            </a:pPr>
            <a:r>
              <a:rPr lang="zh-CN" altLang="en-US" sz="1200">
                <a:latin typeface="微软雅黑" panose="020B0503020204020204" charset="-122"/>
                <a:ea typeface="微软雅黑" panose="020B0503020204020204" charset="-122"/>
                <a:cs typeface="微软雅黑" panose="020B0503020204020204" charset="-122"/>
              </a:rPr>
              <a:t>窄带宽：</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即使有两个带隙，每个带隙本身的宽度仍然有</a:t>
            </a:r>
            <a:r>
              <a:rPr lang="zh-CN" altLang="en-US" sz="1200">
                <a:latin typeface="微软雅黑" panose="020B0503020204020204" charset="-122"/>
                <a:ea typeface="微软雅黑" panose="020B0503020204020204" charset="-122"/>
                <a:cs typeface="微软雅黑" panose="020B0503020204020204" charset="-122"/>
              </a:rPr>
              <a:t>限制</a:t>
            </a:r>
            <a:endParaRPr lang="zh-CN" altLang="en-US" sz="1200">
              <a:latin typeface="微软雅黑" panose="020B0503020204020204" charset="-122"/>
              <a:ea typeface="微软雅黑" panose="020B0503020204020204" charset="-122"/>
              <a:cs typeface="微软雅黑" panose="020B0503020204020204" charset="-122"/>
            </a:endParaRPr>
          </a:p>
          <a:p>
            <a:pPr indent="0">
              <a:lnSpc>
                <a:spcPct val="190000"/>
              </a:lnSpc>
              <a:buFont typeface="Wingdings" panose="05000000000000000000" charset="0"/>
              <a:buNone/>
            </a:pPr>
            <a:r>
              <a:rPr lang="zh-CN" altLang="en-US" sz="1200">
                <a:latin typeface="微软雅黑" panose="020B0503020204020204" charset="-122"/>
                <a:ea typeface="微软雅黑" panose="020B0503020204020204" charset="-122"/>
                <a:cs typeface="微软雅黑" panose="020B0503020204020204" charset="-122"/>
              </a:rPr>
              <a:t>高色散：</a:t>
            </a:r>
            <a:r>
              <a:rPr lang="en-US" altLang="zh-CN" sz="1200">
                <a:latin typeface="微软雅黑" panose="020B0503020204020204" charset="-122"/>
                <a:ea typeface="微软雅黑" panose="020B0503020204020204" charset="-122"/>
                <a:cs typeface="微软雅黑" panose="020B0503020204020204" charset="-122"/>
              </a:rPr>
              <a:t> </a:t>
            </a:r>
            <a:r>
              <a:rPr lang="zh-CN" altLang="en-US" sz="1200">
                <a:latin typeface="微软雅黑" panose="020B0503020204020204" charset="-122"/>
                <a:ea typeface="微软雅黑" panose="020B0503020204020204" charset="-122"/>
                <a:cs typeface="微软雅黑" panose="020B0503020204020204" charset="-122"/>
              </a:rPr>
              <a:t>大的色散会使短脉冲展宽，不利于超快激光传输</a:t>
            </a:r>
            <a:endParaRPr lang="zh-CN" altLang="en-US" sz="1200">
              <a:latin typeface="微软雅黑" panose="020B0503020204020204" charset="-122"/>
              <a:ea typeface="微软雅黑" panose="020B0503020204020204" charset="-122"/>
              <a:cs typeface="微软雅黑" panose="020B0503020204020204" charset="-122"/>
            </a:endParaRPr>
          </a:p>
          <a:p>
            <a:pPr marL="171450" indent="-171450">
              <a:lnSpc>
                <a:spcPct val="19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Kagome光纤：</a:t>
            </a:r>
            <a:endParaRPr lang="zh-CN" altLang="en-US" sz="1600">
              <a:latin typeface="微软雅黑" panose="020B0503020204020204" charset="-122"/>
              <a:ea typeface="微软雅黑" panose="020B0503020204020204" charset="-122"/>
              <a:cs typeface="微软雅黑" panose="020B0503020204020204" charset="-122"/>
            </a:endParaRPr>
          </a:p>
          <a:p>
            <a:pPr indent="0">
              <a:lnSpc>
                <a:spcPct val="190000"/>
              </a:lnSpc>
              <a:buFont typeface="Wingdings" panose="05000000000000000000" charset="0"/>
              <a:buNone/>
            </a:pPr>
            <a:r>
              <a:rPr lang="zh-CN" altLang="en-US" sz="1200" b="1">
                <a:latin typeface="微软雅黑" panose="020B0503020204020204" charset="-122"/>
                <a:ea typeface="微软雅黑" panose="020B0503020204020204" charset="-122"/>
                <a:cs typeface="微软雅黑" panose="020B0503020204020204" charset="-122"/>
              </a:rPr>
              <a:t>更高带宽、色散更低：玻璃重叠度低，受玻璃材料色散影响较小，但仍有较大的传输</a:t>
            </a:r>
            <a:r>
              <a:rPr lang="zh-CN" altLang="en-US" sz="1200" b="1">
                <a:latin typeface="微软雅黑" panose="020B0503020204020204" charset="-122"/>
                <a:ea typeface="微软雅黑" panose="020B0503020204020204" charset="-122"/>
                <a:cs typeface="微软雅黑" panose="020B0503020204020204" charset="-122"/>
              </a:rPr>
              <a:t>损耗</a:t>
            </a:r>
            <a:endParaRPr lang="zh-CN" altLang="en-US" sz="12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361950"/>
            <a:ext cx="12107545" cy="706755"/>
          </a:xfrm>
          <a:prstGeom prst="rect">
            <a:avLst/>
          </a:prstGeom>
          <a:noFill/>
        </p:spPr>
        <p:txBody>
          <a:bodyPr wrap="square" rtlCol="0">
            <a:spAutoFit/>
          </a:bodyPr>
          <a:lstStyle/>
          <a:p>
            <a:pPr algn="ctr"/>
            <a:r>
              <a:rPr lang="zh-CN" altLang="en-US" sz="4000" b="1" dirty="0">
                <a:latin typeface="Times New Roman" panose="02020603050405020304" pitchFamily="18" charset="0"/>
                <a:cs typeface="Times New Roman" panose="02020603050405020304" pitchFamily="18" charset="0"/>
              </a:rPr>
              <a:t>优化传统</a:t>
            </a:r>
            <a:r>
              <a:rPr lang="en-US" altLang="zh-CN" sz="4000" b="1" dirty="0">
                <a:latin typeface="Times New Roman" panose="02020603050405020304" pitchFamily="18" charset="0"/>
                <a:cs typeface="Times New Roman" panose="02020603050405020304" pitchFamily="18" charset="0"/>
              </a:rPr>
              <a:t>Kagome</a:t>
            </a:r>
            <a:r>
              <a:rPr lang="zh-CN" altLang="en-US" sz="4000" b="1" dirty="0">
                <a:latin typeface="Times New Roman" panose="02020603050405020304" pitchFamily="18" charset="0"/>
                <a:cs typeface="Times New Roman" panose="02020603050405020304" pitchFamily="18" charset="0"/>
              </a:rPr>
              <a:t>光纤</a:t>
            </a:r>
            <a:endParaRPr lang="zh-CN" altLang="en-US" sz="4000" b="1" dirty="0">
              <a:latin typeface="Times New Roman" panose="02020603050405020304" pitchFamily="18" charset="0"/>
              <a:cs typeface="Times New Roman" panose="02020603050405020304" pitchFamily="18" charset="0"/>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Page:09</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1" name="文本框 10"/>
          <p:cNvSpPr txBox="1"/>
          <p:nvPr/>
        </p:nvSpPr>
        <p:spPr>
          <a:xfrm>
            <a:off x="231140" y="6396990"/>
            <a:ext cx="4278630" cy="245110"/>
          </a:xfrm>
          <a:prstGeom prst="rect">
            <a:avLst/>
          </a:prstGeom>
          <a:noFill/>
        </p:spPr>
        <p:txBody>
          <a:bodyPr wrap="square" rtlCol="0">
            <a:spAutoFit/>
          </a:bodyPr>
          <a:p>
            <a:pPr algn="ctr"/>
            <a:r>
              <a:rPr lang="en-US" altLang="zh-CN" sz="1000"/>
              <a:t>Fig.1 </a:t>
            </a:r>
            <a:r>
              <a:rPr lang="zh-CN" altLang="en-US" sz="1000"/>
              <a:t>优化后的</a:t>
            </a:r>
            <a:r>
              <a:rPr lang="en-US" altLang="zh-CN" sz="1000"/>
              <a:t>Kagome</a:t>
            </a:r>
            <a:r>
              <a:rPr lang="zh-CN" altLang="en-US" sz="1000"/>
              <a:t>光纤</a:t>
            </a:r>
            <a:r>
              <a:rPr lang="zh-CN" altLang="en-US" sz="1000"/>
              <a:t>性能</a:t>
            </a:r>
            <a:endParaRPr lang="zh-CN" altLang="en-US" sz="1000"/>
          </a:p>
        </p:txBody>
      </p:sp>
      <p:sp>
        <p:nvSpPr>
          <p:cNvPr id="10" name="文本框 9"/>
          <p:cNvSpPr txBox="1"/>
          <p:nvPr/>
        </p:nvSpPr>
        <p:spPr>
          <a:xfrm>
            <a:off x="4717415" y="6396990"/>
            <a:ext cx="2102485" cy="398780"/>
          </a:xfrm>
          <a:prstGeom prst="rect">
            <a:avLst/>
          </a:prstGeom>
          <a:noFill/>
        </p:spPr>
        <p:txBody>
          <a:bodyPr wrap="square" rtlCol="0">
            <a:spAutoFit/>
          </a:bodyPr>
          <a:p>
            <a:pPr algn="ctr"/>
            <a:r>
              <a:rPr lang="en-US" altLang="zh-CN" sz="1000"/>
              <a:t>Fig.2 </a:t>
            </a:r>
            <a:r>
              <a:rPr lang="zh-CN" altLang="en-US" sz="1000"/>
              <a:t>传统</a:t>
            </a:r>
            <a:r>
              <a:rPr lang="en-US" altLang="zh-CN" sz="1000"/>
              <a:t>Kagoma</a:t>
            </a:r>
            <a:r>
              <a:rPr lang="zh-CN" altLang="en-US" sz="1000"/>
              <a:t>光纤与优化后光纤传输能量</a:t>
            </a:r>
            <a:r>
              <a:rPr lang="zh-CN" altLang="en-US" sz="1000"/>
              <a:t>对比</a:t>
            </a:r>
            <a:endParaRPr lang="zh-CN" altLang="en-US" sz="1000"/>
          </a:p>
        </p:txBody>
      </p:sp>
      <p:sp>
        <p:nvSpPr>
          <p:cNvPr id="14" name="文本框 13"/>
          <p:cNvSpPr txBox="1"/>
          <p:nvPr/>
        </p:nvSpPr>
        <p:spPr>
          <a:xfrm>
            <a:off x="8013065" y="1748155"/>
            <a:ext cx="3362325" cy="4711700"/>
          </a:xfrm>
          <a:prstGeom prst="rect">
            <a:avLst/>
          </a:prstGeom>
          <a:noFill/>
        </p:spPr>
        <p:txBody>
          <a:bodyPr wrap="square" rtlCol="0">
            <a:noAutofit/>
          </a:bodyPr>
          <a:p>
            <a:pPr marL="285750" indent="-285750" algn="just">
              <a:lnSpc>
                <a:spcPct val="190000"/>
              </a:lnSpc>
              <a:buFont typeface="Wingdings" panose="05000000000000000000" charset="0"/>
              <a:buChar char="Ø"/>
            </a:pPr>
            <a:r>
              <a:rPr lang="zh-CN" altLang="en-US" sz="1400">
                <a:latin typeface="微软雅黑" panose="020B0503020204020204" charset="-122"/>
                <a:ea typeface="微软雅黑" panose="020B0503020204020204" charset="-122"/>
                <a:cs typeface="微软雅黑" panose="020B0503020204020204" charset="-122"/>
              </a:rPr>
              <a:t>新型的</a:t>
            </a:r>
            <a:r>
              <a:rPr lang="en-US" altLang="zh-CN" sz="1400">
                <a:latin typeface="微软雅黑" panose="020B0503020204020204" charset="-122"/>
                <a:ea typeface="微软雅黑" panose="020B0503020204020204" charset="-122"/>
                <a:cs typeface="微软雅黑" panose="020B0503020204020204" charset="-122"/>
              </a:rPr>
              <a:t>7</a:t>
            </a:r>
            <a:r>
              <a:rPr lang="zh-CN" altLang="en-US" sz="1400">
                <a:latin typeface="微软雅黑" panose="020B0503020204020204" charset="-122"/>
                <a:ea typeface="微软雅黑" panose="020B0503020204020204" charset="-122"/>
                <a:cs typeface="微软雅黑" panose="020B0503020204020204" charset="-122"/>
              </a:rPr>
              <a:t>细胞、</a:t>
            </a:r>
            <a:r>
              <a:rPr lang="en-US" altLang="zh-CN" sz="1400">
                <a:latin typeface="微软雅黑" panose="020B0503020204020204" charset="-122"/>
                <a:ea typeface="微软雅黑" panose="020B0503020204020204" charset="-122"/>
                <a:cs typeface="微软雅黑" panose="020B0503020204020204" charset="-122"/>
              </a:rPr>
              <a:t>3</a:t>
            </a:r>
            <a:r>
              <a:rPr lang="zh-CN" altLang="en-US" sz="1400">
                <a:latin typeface="微软雅黑" panose="020B0503020204020204" charset="-122"/>
                <a:ea typeface="微软雅黑" panose="020B0503020204020204" charset="-122"/>
                <a:cs typeface="微软雅黑" panose="020B0503020204020204" charset="-122"/>
              </a:rPr>
              <a:t>环、圆内旋轮线</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核心结构的</a:t>
            </a:r>
            <a:r>
              <a:rPr lang="en-US" altLang="zh-CN" sz="1400">
                <a:latin typeface="微软雅黑" panose="020B0503020204020204" charset="-122"/>
                <a:ea typeface="微软雅黑" panose="020B0503020204020204" charset="-122"/>
                <a:cs typeface="微软雅黑" panose="020B0503020204020204" charset="-122"/>
              </a:rPr>
              <a:t>Kagome</a:t>
            </a:r>
            <a:r>
              <a:rPr lang="zh-CN" altLang="en-US" sz="1400">
                <a:latin typeface="微软雅黑" panose="020B0503020204020204" charset="-122"/>
                <a:ea typeface="微软雅黑" panose="020B0503020204020204" charset="-122"/>
                <a:cs typeface="微软雅黑" panose="020B0503020204020204" charset="-122"/>
              </a:rPr>
              <a:t>光纤。这种结构使</a:t>
            </a:r>
            <a:r>
              <a:rPr lang="zh-CN" altLang="en-US" sz="1400" b="1">
                <a:latin typeface="微软雅黑" panose="020B0503020204020204" charset="-122"/>
                <a:ea typeface="微软雅黑" panose="020B0503020204020204" charset="-122"/>
                <a:cs typeface="微软雅黑" panose="020B0503020204020204" charset="-122"/>
              </a:rPr>
              <a:t>核心壁更平滑，增强抑制耦合效果</a:t>
            </a:r>
            <a:endParaRPr lang="zh-CN" altLang="en-US" sz="1400">
              <a:latin typeface="微软雅黑" panose="020B0503020204020204" charset="-122"/>
              <a:ea typeface="微软雅黑" panose="020B0503020204020204" charset="-122"/>
              <a:cs typeface="微软雅黑" panose="020B0503020204020204" charset="-122"/>
            </a:endParaRPr>
          </a:p>
          <a:p>
            <a:pPr marL="171450" indent="-171450" algn="just">
              <a:lnSpc>
                <a:spcPct val="190000"/>
              </a:lnSpc>
              <a:buFont typeface="Wingdings" panose="05000000000000000000" charset="0"/>
              <a:buChar char="Ø"/>
            </a:pPr>
            <a:r>
              <a:rPr lang="zh-CN" altLang="en-US" sz="1400">
                <a:latin typeface="微软雅黑" panose="020B0503020204020204" charset="-122"/>
                <a:ea typeface="微软雅黑" panose="020B0503020204020204" charset="-122"/>
                <a:cs typeface="微软雅黑" panose="020B0503020204020204" charset="-122"/>
              </a:rPr>
              <a:t> </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全文的技术核心和创新点。通过将核心形状优化为圆内旋轮线，解决了传统Kagome光纤损耗高的问题</a:t>
            </a:r>
            <a:endParaRPr lang="zh-CN" altLang="en-US" sz="1400">
              <a:latin typeface="微软雅黑" panose="020B0503020204020204" charset="-122"/>
              <a:ea typeface="微软雅黑" panose="020B0503020204020204" charset="-122"/>
              <a:cs typeface="微软雅黑" panose="020B0503020204020204" charset="-122"/>
            </a:endParaRPr>
          </a:p>
          <a:p>
            <a:pPr marL="171450" indent="-171450" algn="just">
              <a:lnSpc>
                <a:spcPct val="190000"/>
              </a:lnSpc>
              <a:buFont typeface="Wingdings" panose="05000000000000000000" charset="0"/>
              <a:buChar char="Ø"/>
            </a:pPr>
            <a:r>
              <a:rPr lang="zh-CN" altLang="en-US" sz="1400">
                <a:latin typeface="微软雅黑" panose="020B0503020204020204" charset="-122"/>
                <a:ea typeface="微软雅黑" panose="020B0503020204020204" charset="-122"/>
                <a:cs typeface="微软雅黑" panose="020B0503020204020204" charset="-122"/>
              </a:rPr>
              <a:t> </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其损耗（40 dB/km）已经与当时的带隙光纤相当，但带宽却远远超出</a:t>
            </a:r>
            <a:endParaRPr lang="zh-CN" altLang="en-US" sz="1400">
              <a:latin typeface="微软雅黑" panose="020B0503020204020204" charset="-122"/>
              <a:ea typeface="微软雅黑" panose="020B0503020204020204" charset="-122"/>
              <a:cs typeface="微软雅黑" panose="020B0503020204020204" charset="-122"/>
            </a:endParaRPr>
          </a:p>
          <a:p>
            <a:pPr marL="171450" indent="-171450" algn="just">
              <a:lnSpc>
                <a:spcPct val="190000"/>
              </a:lnSpc>
              <a:buFont typeface="Wingdings" panose="05000000000000000000" charset="0"/>
              <a:buChar char="Ø"/>
            </a:pPr>
            <a:r>
              <a:rPr lang="zh-CN" altLang="en-US" sz="1400">
                <a:latin typeface="微软雅黑" panose="020B0503020204020204" charset="-122"/>
                <a:ea typeface="微软雅黑" panose="020B0503020204020204" charset="-122"/>
                <a:cs typeface="微软雅黑" panose="020B0503020204020204" charset="-122"/>
              </a:rPr>
              <a:t> </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极低的玻璃重叠度直接带来了极高的激光损伤阈值和极低的非线性效应，这正是高功率传输最需要的特性</a:t>
            </a:r>
            <a:endParaRPr lang="zh-CN" altLang="en-US" sz="140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3"/>
          <a:stretch>
            <a:fillRect/>
          </a:stretch>
        </p:blipFill>
        <p:spPr>
          <a:xfrm>
            <a:off x="1048385" y="1600200"/>
            <a:ext cx="2432050" cy="4730115"/>
          </a:xfrm>
          <a:prstGeom prst="rect">
            <a:avLst/>
          </a:prstGeom>
        </p:spPr>
      </p:pic>
      <p:pic>
        <p:nvPicPr>
          <p:cNvPr id="6" name="图片 5"/>
          <p:cNvPicPr>
            <a:picLocks noChangeAspect="1"/>
          </p:cNvPicPr>
          <p:nvPr/>
        </p:nvPicPr>
        <p:blipFill>
          <a:blip r:embed="rId4"/>
          <a:stretch>
            <a:fillRect/>
          </a:stretch>
        </p:blipFill>
        <p:spPr>
          <a:xfrm>
            <a:off x="3872865" y="1997075"/>
            <a:ext cx="3551555" cy="40830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 name="文本框 1"/>
          <p:cNvSpPr txBox="1"/>
          <p:nvPr/>
        </p:nvSpPr>
        <p:spPr>
          <a:xfrm>
            <a:off x="762635" y="2444750"/>
            <a:ext cx="10666730" cy="1753235"/>
          </a:xfrm>
          <a:prstGeom prst="rect">
            <a:avLst/>
          </a:prstGeom>
          <a:noFill/>
        </p:spPr>
        <p:txBody>
          <a:bodyPr wrap="square" rtlCol="0">
            <a:spAutoFit/>
          </a:bodyPr>
          <a:p>
            <a:pPr marL="457200" indent="-457200">
              <a:buFont typeface="Wingdings" panose="05000000000000000000" charset="0"/>
              <a:buChar char="Ø"/>
            </a:pPr>
            <a:r>
              <a:rPr lang="zh-CN" altLang="en-US" sz="5400">
                <a:solidFill>
                  <a:srgbClr val="FF0000"/>
                </a:solidFill>
                <a:effectLst/>
              </a:rPr>
              <a:t>公里级传输、千瓦级功率、单模质量</a:t>
            </a:r>
            <a:r>
              <a:rPr lang="zh-CN" altLang="en-US" sz="5400">
                <a:solidFill>
                  <a:srgbClr val="FF0000"/>
                </a:solidFill>
                <a:effectLst/>
              </a:rPr>
              <a:t>传输</a:t>
            </a:r>
            <a:endParaRPr lang="zh-CN" altLang="en-US" sz="5400">
              <a:solidFill>
                <a:srgbClr val="FF0000"/>
              </a:solidFill>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Page:10</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8" name="文本框 7"/>
          <p:cNvSpPr txBox="1"/>
          <p:nvPr/>
        </p:nvSpPr>
        <p:spPr>
          <a:xfrm>
            <a:off x="5713095" y="2588260"/>
            <a:ext cx="5238750" cy="3557905"/>
          </a:xfrm>
          <a:prstGeom prst="rect">
            <a:avLst/>
          </a:prstGeom>
          <a:noFill/>
        </p:spPr>
        <p:txBody>
          <a:bodyPr wrap="square" rtlCol="0">
            <a:noAutofit/>
          </a:bodyPr>
          <a:p>
            <a:pPr>
              <a:lnSpc>
                <a:spcPct val="170000"/>
              </a:lnSpc>
            </a:pP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嵌套：</a:t>
            </a:r>
            <a:r>
              <a:rPr lang="zh-CN" altLang="en-US" sz="1200">
                <a:latin typeface="微软雅黑" panose="020B0503020204020204" charset="-122"/>
                <a:ea typeface="微软雅黑" panose="020B0503020204020204" charset="-122"/>
                <a:cs typeface="微软雅黑" panose="020B0503020204020204" charset="-122"/>
              </a:rPr>
              <a:t>在基本的单层管内部再嵌入一层更小的管。这就像给光上了</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双保险</a:t>
            </a:r>
            <a:r>
              <a:rPr lang="en-US" altLang="zh-CN" sz="1200">
                <a:latin typeface="微软雅黑" panose="020B0503020204020204" charset="-122"/>
                <a:ea typeface="微软雅黑" panose="020B0503020204020204" charset="-122"/>
                <a:cs typeface="微软雅黑" panose="020B0503020204020204" charset="-122"/>
              </a:rPr>
              <a:t>”</a:t>
            </a:r>
            <a:r>
              <a:rPr lang="zh-CN" altLang="en-US" sz="1200">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进一步增强了反谐振效应，显著降低了限制损耗和弯曲损耗</a:t>
            </a:r>
            <a:endParaRPr lang="zh-CN" altLang="en-US" sz="1200">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无节点：</a:t>
            </a:r>
            <a:r>
              <a:rPr lang="zh-CN" altLang="en-US" sz="1200">
                <a:latin typeface="微软雅黑" panose="020B0503020204020204" charset="-122"/>
                <a:ea typeface="微软雅黑" panose="020B0503020204020204" charset="-122"/>
                <a:cs typeface="微软雅黑" panose="020B0503020204020204" charset="-122"/>
              </a:rPr>
              <a:t>早期的</a:t>
            </a:r>
            <a:r>
              <a:rPr lang="en-US" altLang="zh-CN" sz="1200">
                <a:latin typeface="微软雅黑" panose="020B0503020204020204" charset="-122"/>
                <a:ea typeface="微软雅黑" panose="020B0503020204020204" charset="-122"/>
                <a:cs typeface="微软雅黑" panose="020B0503020204020204" charset="-122"/>
              </a:rPr>
              <a:t>AR-HCF</a:t>
            </a:r>
            <a:r>
              <a:rPr lang="zh-CN" altLang="en-US" sz="1200">
                <a:latin typeface="微软雅黑" panose="020B0503020204020204" charset="-122"/>
                <a:ea typeface="微软雅黑" panose="020B0503020204020204" charset="-122"/>
                <a:cs typeface="微软雅黑" panose="020B0503020204020204" charset="-122"/>
              </a:rPr>
              <a:t>，支撑管之间有时会有连接点（节点），这些节点会引入额外的损耗和模式扰动。</a:t>
            </a:r>
            <a:r>
              <a:rPr lang="en-US" altLang="zh-CN" sz="1200">
                <a:latin typeface="微软雅黑" panose="020B0503020204020204" charset="-122"/>
                <a:ea typeface="微软雅黑" panose="020B0503020204020204" charset="-122"/>
                <a:cs typeface="微软雅黑" panose="020B0503020204020204" charset="-122"/>
              </a:rPr>
              <a:t>NANF</a:t>
            </a:r>
            <a:r>
              <a:rPr lang="zh-CN" altLang="en-US" sz="1200">
                <a:latin typeface="微软雅黑" panose="020B0503020204020204" charset="-122"/>
                <a:ea typeface="微软雅黑" panose="020B0503020204020204" charset="-122"/>
                <a:cs typeface="微软雅黑" panose="020B0503020204020204" charset="-122"/>
              </a:rPr>
              <a:t>通过精巧的设计消除了这些节点：</a:t>
            </a:r>
            <a:endParaRPr lang="zh-CN" altLang="en-US" sz="1200">
              <a:latin typeface="微软雅黑" panose="020B0503020204020204" charset="-122"/>
              <a:ea typeface="微软雅黑" panose="020B0503020204020204" charset="-122"/>
              <a:cs typeface="微软雅黑" panose="020B0503020204020204" charset="-122"/>
            </a:endParaRPr>
          </a:p>
          <a:p>
            <a:pPr>
              <a:lnSpc>
                <a:spcPct val="170000"/>
              </a:lnSpc>
            </a:pPr>
            <a:endParaRPr lang="zh-CN" altLang="en-US" sz="1200">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堆叠：</a:t>
            </a:r>
            <a:r>
              <a:rPr lang="zh-CN" altLang="en-US" sz="1200">
                <a:latin typeface="微软雅黑" panose="020B0503020204020204" charset="-122"/>
                <a:ea typeface="微软雅黑" panose="020B0503020204020204" charset="-122"/>
                <a:cs typeface="微软雅黑" panose="020B0503020204020204" charset="-122"/>
              </a:rPr>
              <a:t>将精确控制的中空玻璃毛细管按照六角形等方式紧密地堆叠在一起。在这个阶段，毛细管之间是相互接触的。</a:t>
            </a:r>
            <a:endParaRPr lang="zh-CN" altLang="en-US" sz="1200">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200" b="1">
                <a:solidFill>
                  <a:srgbClr val="FF0000"/>
                </a:solidFill>
                <a:latin typeface="微软雅黑" panose="020B0503020204020204" charset="-122"/>
                <a:ea typeface="微软雅黑" panose="020B0503020204020204" charset="-122"/>
                <a:cs typeface="微软雅黑" panose="020B0503020204020204" charset="-122"/>
              </a:rPr>
              <a:t>拉伸与表面张力控制：</a:t>
            </a:r>
            <a:r>
              <a:rPr lang="zh-CN" altLang="en-US" sz="1200">
                <a:latin typeface="微软雅黑" panose="020B0503020204020204" charset="-122"/>
                <a:ea typeface="微软雅黑" panose="020B0503020204020204" charset="-122"/>
                <a:cs typeface="微软雅黑" panose="020B0503020204020204" charset="-122"/>
              </a:rPr>
              <a:t>在光纤拉丝炉的高温下，通过精确控制温度、拉丝速度和压力，利用熔融玻璃的表面张力效应。表面张力会使熔融玻璃倾向于表面积最小化。在堆叠的毛细管接触点，这种力会使接触点处的玻璃向内回缩，从而在原本接触的毛细管之间形成一个微小的间隙</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688975" y="6144895"/>
            <a:ext cx="5118100" cy="553085"/>
          </a:xfrm>
          <a:prstGeom prst="rect">
            <a:avLst/>
          </a:prstGeom>
          <a:noFill/>
        </p:spPr>
        <p:txBody>
          <a:bodyPr wrap="square" rtlCol="0">
            <a:spAutoFit/>
          </a:bodyPr>
          <a:p>
            <a:pPr algn="l"/>
            <a:r>
              <a:rPr lang="en-US" altLang="zh-CN" sz="1000"/>
              <a:t>Fig.1 a</a:t>
            </a:r>
            <a:r>
              <a:rPr lang="zh-CN" altLang="en-US" sz="1000"/>
              <a:t>纤维横截面的扫描电子显微镜图像。</a:t>
            </a:r>
            <a:r>
              <a:rPr lang="en-US" altLang="zh-CN" sz="1000"/>
              <a:t>b</a:t>
            </a:r>
            <a:r>
              <a:rPr lang="zh-CN" altLang="en-US" sz="1000"/>
              <a:t>测量和模拟的传播损耗（左轴），模拟的色散（右轴）。</a:t>
            </a:r>
            <a:r>
              <a:rPr lang="en-US" altLang="zh-CN" sz="1000"/>
              <a:t>c</a:t>
            </a:r>
            <a:r>
              <a:rPr lang="zh-CN" altLang="en-US" sz="1000"/>
              <a:t>在</a:t>
            </a:r>
            <a:r>
              <a:rPr lang="en-US" altLang="zh-CN" sz="1000"/>
              <a:t>1064 nm</a:t>
            </a:r>
            <a:r>
              <a:rPr lang="zh-CN" altLang="en-US" sz="1000"/>
              <a:t>处的</a:t>
            </a:r>
            <a:r>
              <a:rPr lang="en-US" altLang="zh-CN" sz="1000"/>
              <a:t>M2</a:t>
            </a:r>
            <a:r>
              <a:rPr lang="zh-CN" altLang="en-US" sz="1000"/>
              <a:t>（光束质量）测量。</a:t>
            </a:r>
            <a:r>
              <a:rPr lang="en-US" altLang="zh-CN" sz="1000"/>
              <a:t>d</a:t>
            </a:r>
            <a:r>
              <a:rPr lang="zh-CN" altLang="en-US" sz="1000"/>
              <a:t>在</a:t>
            </a:r>
            <a:r>
              <a:rPr lang="en-US" altLang="zh-CN" sz="1000"/>
              <a:t>1064 nm</a:t>
            </a:r>
            <a:r>
              <a:rPr lang="zh-CN" altLang="en-US" sz="1000"/>
              <a:t>处的</a:t>
            </a:r>
            <a:r>
              <a:rPr lang="en-US" altLang="zh-CN" sz="1000"/>
              <a:t>NANF</a:t>
            </a:r>
            <a:r>
              <a:rPr lang="zh-CN" altLang="en-US" sz="1000"/>
              <a:t>输出光束的近场照相机图像</a:t>
            </a:r>
            <a:endParaRPr lang="zh-CN" altLang="en-US" sz="1000"/>
          </a:p>
        </p:txBody>
      </p:sp>
      <p:sp>
        <p:nvSpPr>
          <p:cNvPr id="14" name="文本框 13"/>
          <p:cNvSpPr txBox="1"/>
          <p:nvPr/>
        </p:nvSpPr>
        <p:spPr>
          <a:xfrm>
            <a:off x="-1270" y="180975"/>
            <a:ext cx="12192000" cy="1006475"/>
          </a:xfrm>
          <a:prstGeom prst="rect">
            <a:avLst/>
          </a:prstGeom>
          <a:noFill/>
        </p:spPr>
        <p:txBody>
          <a:bodyPr wrap="square" rtlCol="0">
            <a:noAutofit/>
          </a:bodyPr>
          <a:lstStyle/>
          <a:p>
            <a:pPr algn="ctr"/>
            <a:r>
              <a:rPr lang="zh-CN" altLang="en-US" sz="3200" b="1" dirty="0">
                <a:latin typeface="Times New Roman" panose="02020603050405020304" pitchFamily="18" charset="0"/>
                <a:cs typeface="Times New Roman" panose="02020603050405020304" pitchFamily="18" charset="0"/>
              </a:rPr>
              <a:t>嵌套结构、</a:t>
            </a:r>
            <a:r>
              <a:rPr lang="en-US" altLang="zh-CN" sz="3200" b="1" dirty="0">
                <a:latin typeface="Times New Roman" panose="02020603050405020304" pitchFamily="18" charset="0"/>
                <a:cs typeface="Times New Roman" panose="02020603050405020304" pitchFamily="18" charset="0"/>
              </a:rPr>
              <a:t>5</a:t>
            </a:r>
            <a:r>
              <a:rPr lang="zh-CN" altLang="en-US" sz="3200" b="1" dirty="0">
                <a:latin typeface="Times New Roman" panose="02020603050405020304" pitchFamily="18" charset="0"/>
                <a:cs typeface="Times New Roman" panose="02020603050405020304" pitchFamily="18" charset="0"/>
              </a:rPr>
              <a:t>细胞、</a:t>
            </a:r>
            <a:endParaRPr lang="zh-CN" altLang="en-US"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3</a:t>
            </a:r>
            <a:r>
              <a:rPr lang="zh-CN" altLang="en-US" sz="3200" b="1" dirty="0">
                <a:latin typeface="Times New Roman" panose="02020603050405020304" pitchFamily="18" charset="0"/>
                <a:cs typeface="Times New Roman" panose="02020603050405020304" pitchFamily="18" charset="0"/>
              </a:rPr>
              <a:t>环、无节点设计</a:t>
            </a:r>
            <a:endParaRPr lang="zh-CN" altLang="en-US" sz="32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434465"/>
            <a:ext cx="11257915" cy="95631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在</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公里长的嵌套式无节点反谐振光纤中，传输了</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1.086 kW</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的连续激光，传输效率高达</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~80%</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，输出光束质量</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M</a:t>
            </a:r>
            <a:r>
              <a:rPr lang="en-US"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²</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 ~1.1</a:t>
            </a:r>
            <a:endPar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3" name="图片 2"/>
          <p:cNvPicPr>
            <a:picLocks noChangeAspect="1"/>
          </p:cNvPicPr>
          <p:nvPr/>
        </p:nvPicPr>
        <p:blipFill>
          <a:blip r:embed="rId3"/>
          <a:stretch>
            <a:fillRect/>
          </a:stretch>
        </p:blipFill>
        <p:spPr>
          <a:xfrm>
            <a:off x="742950" y="2801620"/>
            <a:ext cx="4689475" cy="327342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Page:11</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8" name="文本框 7"/>
          <p:cNvSpPr txBox="1"/>
          <p:nvPr/>
        </p:nvSpPr>
        <p:spPr>
          <a:xfrm>
            <a:off x="5713095" y="2005965"/>
            <a:ext cx="6309995" cy="4291965"/>
          </a:xfrm>
          <a:prstGeom prst="rect">
            <a:avLst/>
          </a:prstGeom>
          <a:noFill/>
        </p:spPr>
        <p:txBody>
          <a:bodyPr wrap="square" rtlCol="0">
            <a:noAutofit/>
          </a:bodyPr>
          <a:p>
            <a:pPr>
              <a:lnSpc>
                <a:spcPct val="170000"/>
              </a:lnSpc>
            </a:pPr>
            <a:r>
              <a:rPr lang="zh-CN" altLang="en-US" sz="1000" b="1">
                <a:sym typeface="+mn-ea"/>
              </a:rPr>
              <a:t>阶梯状增加：</a:t>
            </a:r>
            <a:r>
              <a:rPr lang="zh-CN" altLang="en-US" sz="1000">
                <a:sym typeface="+mn-ea"/>
              </a:rPr>
              <a:t>当应用热透镜补偿方法时，效率曲线出现阶梯状增加</a:t>
            </a:r>
            <a:endParaRPr lang="zh-CN" altLang="en-US" sz="1000">
              <a:sym typeface="+mn-ea"/>
            </a:endParaRPr>
          </a:p>
          <a:p>
            <a:pPr>
              <a:lnSpc>
                <a:spcPct val="170000"/>
              </a:lnSpc>
            </a:pPr>
            <a:r>
              <a:rPr lang="zh-CN" altLang="en-US" sz="1000" b="1">
                <a:latin typeface="微软雅黑" panose="020B0503020204020204" charset="-122"/>
                <a:ea typeface="微软雅黑" panose="020B0503020204020204" charset="-122"/>
                <a:cs typeface="微软雅黑" panose="020B0503020204020204" charset="-122"/>
              </a:rPr>
              <a:t>热透镜效应：</a:t>
            </a:r>
            <a:r>
              <a:rPr lang="zh-CN" altLang="en-US" sz="1000">
                <a:latin typeface="微软雅黑" panose="020B0503020204020204" charset="-122"/>
                <a:ea typeface="微软雅黑" panose="020B0503020204020204" charset="-122"/>
                <a:cs typeface="微软雅黑" panose="020B0503020204020204" charset="-122"/>
              </a:rPr>
              <a:t>一种物理现象，当激光通过光学元件（如透镜、窗口片、甚至激光晶体本身）时，元件会吸收一小部分激光能量并将其转化为热量。这种热量分布不均可能会导致元件发生变化（折射率、热膨胀形变）</a:t>
            </a:r>
            <a:endParaRPr lang="zh-CN" altLang="en-US" sz="1000">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000" b="1">
                <a:latin typeface="微软雅黑" panose="020B0503020204020204" charset="-122"/>
                <a:ea typeface="微软雅黑" panose="020B0503020204020204" charset="-122"/>
                <a:cs typeface="微软雅黑" panose="020B0503020204020204" charset="-122"/>
              </a:rPr>
              <a:t>造成后果：</a:t>
            </a:r>
            <a:r>
              <a:rPr lang="zh-CN" altLang="en-US" sz="1000">
                <a:latin typeface="微软雅黑" panose="020B0503020204020204" charset="-122"/>
                <a:ea typeface="微软雅黑" panose="020B0503020204020204" charset="-122"/>
                <a:cs typeface="微软雅黑" panose="020B0503020204020204" charset="-122"/>
              </a:rPr>
              <a:t>耦合效率下降、光束质量劣化、系统不稳定</a:t>
            </a:r>
            <a:endParaRPr lang="zh-CN" altLang="en-US" sz="1000">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000" b="1">
                <a:latin typeface="微软雅黑" panose="020B0503020204020204" charset="-122"/>
                <a:ea typeface="微软雅黑" panose="020B0503020204020204" charset="-122"/>
                <a:cs typeface="微软雅黑" panose="020B0503020204020204" charset="-122"/>
              </a:rPr>
              <a:t>调整手段：</a:t>
            </a:r>
            <a:r>
              <a:rPr lang="zh-CN" altLang="en-US" sz="1000">
                <a:latin typeface="微软雅黑" panose="020B0503020204020204" charset="-122"/>
                <a:ea typeface="微软雅黑" panose="020B0503020204020204" charset="-122"/>
                <a:cs typeface="微软雅黑" panose="020B0503020204020204" charset="-122"/>
              </a:rPr>
              <a:t>调整光学系统、抵消热效应</a:t>
            </a:r>
            <a:endParaRPr lang="zh-CN" altLang="en-US" sz="1000">
              <a:latin typeface="微软雅黑" panose="020B0503020204020204" charset="-122"/>
              <a:ea typeface="微软雅黑" panose="020B0503020204020204" charset="-122"/>
              <a:cs typeface="微软雅黑" panose="020B0503020204020204" charset="-122"/>
            </a:endParaRPr>
          </a:p>
          <a:p>
            <a:pPr>
              <a:lnSpc>
                <a:spcPct val="170000"/>
              </a:lnSpc>
            </a:pPr>
            <a:endParaRPr lang="zh-CN" altLang="en-US" sz="1000">
              <a:latin typeface="微软雅黑" panose="020B0503020204020204" charset="-122"/>
              <a:ea typeface="微软雅黑" panose="020B0503020204020204" charset="-122"/>
              <a:cs typeface="微软雅黑" panose="020B0503020204020204" charset="-122"/>
            </a:endParaRPr>
          </a:p>
          <a:p>
            <a:pPr marL="171450" indent="-171450">
              <a:lnSpc>
                <a:spcPct val="170000"/>
              </a:lnSpc>
              <a:buFont typeface="Wingdings" panose="05000000000000000000" charset="0"/>
              <a:buChar char="l"/>
            </a:pPr>
            <a:r>
              <a:rPr lang="zh-CN" altLang="en-US" sz="1200" b="1">
                <a:latin typeface="微软雅黑" panose="020B0503020204020204" charset="-122"/>
                <a:ea typeface="微软雅黑" panose="020B0503020204020204" charset="-122"/>
                <a:cs typeface="微软雅黑" panose="020B0503020204020204" charset="-122"/>
              </a:rPr>
              <a:t>本文手段：轴向平移</a:t>
            </a:r>
            <a:endParaRPr lang="zh-CN" altLang="en-US" sz="1200" b="1">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000">
                <a:latin typeface="微软雅黑" panose="020B0503020204020204" charset="-122"/>
                <a:ea typeface="微软雅黑" panose="020B0503020204020204" charset="-122"/>
                <a:cs typeface="微软雅黑" panose="020B0503020204020204" charset="-122"/>
              </a:rPr>
              <a:t>初始状态：在低功率下（热透镜效应可忽略），精确调整所有元件位置，使耦合效率达到最高。此时，光束腰斑完美位于光纤输入端面</a:t>
            </a:r>
            <a:endParaRPr lang="zh-CN" altLang="en-US" sz="1000">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000">
                <a:latin typeface="微软雅黑" panose="020B0503020204020204" charset="-122"/>
                <a:ea typeface="微软雅黑" panose="020B0503020204020204" charset="-122"/>
                <a:cs typeface="微软雅黑" panose="020B0503020204020204" charset="-122"/>
              </a:rPr>
              <a:t>功率提升与监测：逐渐提高输入激光功率</a:t>
            </a:r>
            <a:endParaRPr lang="zh-CN" altLang="en-US" sz="1000">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000">
                <a:latin typeface="微软雅黑" panose="020B0503020204020204" charset="-122"/>
                <a:ea typeface="微软雅黑" panose="020B0503020204020204" charset="-122"/>
                <a:cs typeface="微软雅黑" panose="020B0503020204020204" charset="-122"/>
              </a:rPr>
              <a:t>观察信号：监测光纤的输出功率。随着功率升高，输出功率不再线性增长，甚至开始下降，这表明热透镜效应开始起作用，耦合状态恶化了</a:t>
            </a:r>
            <a:endParaRPr lang="zh-CN" altLang="en-US" sz="1000">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000">
                <a:latin typeface="微软雅黑" panose="020B0503020204020204" charset="-122"/>
                <a:ea typeface="微软雅黑" panose="020B0503020204020204" charset="-122"/>
                <a:cs typeface="微软雅黑" panose="020B0503020204020204" charset="-122"/>
              </a:rPr>
              <a:t>补偿：</a:t>
            </a:r>
            <a:endParaRPr lang="zh-CN" altLang="en-US" sz="1000">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000">
                <a:latin typeface="微软雅黑" panose="020B0503020204020204" charset="-122"/>
                <a:ea typeface="微软雅黑" panose="020B0503020204020204" charset="-122"/>
                <a:cs typeface="微软雅黑" panose="020B0503020204020204" charset="-122"/>
              </a:rPr>
              <a:t>由于热透镜效应使透镜焦距变短，导致焦点前移，需要将空心光纤的输入端朝着透镜的方向轻微移动</a:t>
            </a:r>
            <a:endParaRPr lang="zh-CN" altLang="en-US" sz="1000">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000">
                <a:latin typeface="微软雅黑" panose="020B0503020204020204" charset="-122"/>
                <a:ea typeface="微软雅黑" panose="020B0503020204020204" charset="-122"/>
                <a:cs typeface="微软雅黑" panose="020B0503020204020204" charset="-122"/>
              </a:rPr>
              <a:t>通过精密调整架（如文中所用的五轴调整台），微米级地移动光纤输入端，直到输出功率重新回到最大值</a:t>
            </a:r>
            <a:endParaRPr lang="zh-CN" altLang="en-US" sz="1000">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000">
                <a:latin typeface="微软雅黑" panose="020B0503020204020204" charset="-122"/>
                <a:ea typeface="微软雅黑" panose="020B0503020204020204" charset="-122"/>
                <a:cs typeface="微软雅黑" panose="020B0503020204020204" charset="-122"/>
              </a:rPr>
              <a:t>迭代过程：在功率爬升过程中，多次重复步骤</a:t>
            </a:r>
            <a:r>
              <a:rPr lang="en-US" altLang="zh-CN" sz="1000">
                <a:latin typeface="微软雅黑" panose="020B0503020204020204" charset="-122"/>
                <a:ea typeface="微软雅黑" panose="020B0503020204020204" charset="-122"/>
                <a:cs typeface="微软雅黑" panose="020B0503020204020204" charset="-122"/>
              </a:rPr>
              <a:t>3</a:t>
            </a:r>
            <a:r>
              <a:rPr lang="zh-CN" altLang="en-US" sz="1000">
                <a:latin typeface="微软雅黑" panose="020B0503020204020204" charset="-122"/>
                <a:ea typeface="微软雅黑" panose="020B0503020204020204" charset="-122"/>
                <a:cs typeface="微软雅黑" panose="020B0503020204020204" charset="-122"/>
              </a:rPr>
              <a:t>和</a:t>
            </a:r>
            <a:r>
              <a:rPr lang="en-US" altLang="zh-CN" sz="1000">
                <a:latin typeface="微软雅黑" panose="020B0503020204020204" charset="-122"/>
                <a:ea typeface="微软雅黑" panose="020B0503020204020204" charset="-122"/>
                <a:cs typeface="微软雅黑" panose="020B0503020204020204" charset="-122"/>
              </a:rPr>
              <a:t>4</a:t>
            </a:r>
            <a:r>
              <a:rPr lang="zh-CN" altLang="en-US" sz="1000">
                <a:latin typeface="微软雅黑" panose="020B0503020204020204" charset="-122"/>
                <a:ea typeface="微软雅黑" panose="020B0503020204020204" charset="-122"/>
                <a:cs typeface="微软雅黑" panose="020B0503020204020204" charset="-122"/>
              </a:rPr>
              <a:t>，以始终保持系统处于最佳耦合状态</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514985" y="6012180"/>
            <a:ext cx="5118100" cy="553085"/>
          </a:xfrm>
          <a:prstGeom prst="rect">
            <a:avLst/>
          </a:prstGeom>
          <a:noFill/>
        </p:spPr>
        <p:txBody>
          <a:bodyPr wrap="square" rtlCol="0">
            <a:spAutoFit/>
          </a:bodyPr>
          <a:p>
            <a:pPr algn="l"/>
            <a:r>
              <a:rPr lang="en-US" altLang="zh-CN" sz="1000"/>
              <a:t>Fig. 1 a</a:t>
            </a:r>
            <a:r>
              <a:rPr lang="zh-CN" altLang="en-US" sz="1000"/>
              <a:t>左轴：</a:t>
            </a:r>
            <a:r>
              <a:rPr lang="en-US" altLang="zh-CN" sz="1000"/>
              <a:t>NANF</a:t>
            </a:r>
            <a:r>
              <a:rPr lang="zh-CN" altLang="en-US" sz="1000"/>
              <a:t>输出功率；右轴：传输效率；</a:t>
            </a:r>
            <a:r>
              <a:rPr lang="en-US" altLang="zh-CN" sz="1000"/>
              <a:t>b</a:t>
            </a:r>
            <a:r>
              <a:rPr lang="zh-CN" altLang="en-US" sz="1000"/>
              <a:t>在</a:t>
            </a:r>
            <a:r>
              <a:rPr lang="en-US" altLang="zh-CN" sz="1000"/>
              <a:t>Pin = 218 W</a:t>
            </a:r>
            <a:r>
              <a:rPr lang="zh-CN" altLang="en-US" sz="1000"/>
              <a:t>时实验测量的输入和输出光谱（</a:t>
            </a:r>
            <a:r>
              <a:rPr lang="en-US" altLang="zh-CN" sz="1000"/>
              <a:t>Pout = 174 W</a:t>
            </a:r>
            <a:r>
              <a:rPr lang="zh-CN" altLang="en-US" sz="1000"/>
              <a:t>）和</a:t>
            </a:r>
            <a:r>
              <a:rPr lang="en-US" altLang="zh-CN" sz="1000"/>
              <a:t>Pin = 1377 W</a:t>
            </a:r>
            <a:r>
              <a:rPr lang="zh-CN" altLang="en-US" sz="1000"/>
              <a:t>（</a:t>
            </a:r>
            <a:r>
              <a:rPr lang="en-US" altLang="zh-CN" sz="1000"/>
              <a:t>Pout = 1086 W</a:t>
            </a:r>
            <a:r>
              <a:rPr lang="zh-CN" altLang="en-US" sz="1000"/>
              <a:t>）；</a:t>
            </a:r>
            <a:r>
              <a:rPr lang="en-US" altLang="zh-CN" sz="1000"/>
              <a:t>c</a:t>
            </a:r>
            <a:r>
              <a:rPr lang="zh-CN" altLang="en-US" sz="1000"/>
              <a:t>基于与</a:t>
            </a:r>
            <a:r>
              <a:rPr lang="en-US" altLang="zh-CN" sz="1000"/>
              <a:t>B</a:t>
            </a:r>
            <a:r>
              <a:rPr lang="zh-CN" altLang="en-US" sz="1000"/>
              <a:t>中所示相同的实验测量的输入光谱和</a:t>
            </a:r>
            <a:r>
              <a:rPr lang="en-US" altLang="zh-CN" sz="1000"/>
              <a:t>Pin</a:t>
            </a:r>
            <a:r>
              <a:rPr lang="zh-CN" altLang="en-US" sz="1000"/>
              <a:t>值的模拟输出光谱）。</a:t>
            </a:r>
            <a:endParaRPr lang="zh-CN" altLang="en-US" sz="1000"/>
          </a:p>
        </p:txBody>
      </p:sp>
      <p:sp>
        <p:nvSpPr>
          <p:cNvPr id="14" name="文本框 13"/>
          <p:cNvSpPr txBox="1"/>
          <p:nvPr/>
        </p:nvSpPr>
        <p:spPr>
          <a:xfrm>
            <a:off x="0" y="200025"/>
            <a:ext cx="12192000" cy="1031240"/>
          </a:xfrm>
          <a:prstGeom prst="rect">
            <a:avLst/>
          </a:prstGeom>
          <a:noFill/>
        </p:spPr>
        <p:txBody>
          <a:bodyPr wrap="square" rtlCol="0">
            <a:noAutofit/>
          </a:bodyPr>
          <a:lstStyle/>
          <a:p>
            <a:pPr algn="ctr"/>
            <a:r>
              <a:rPr lang="zh-CN" altLang="en-US" sz="3200" b="1" dirty="0">
                <a:latin typeface="Times New Roman" panose="02020603050405020304" pitchFamily="18" charset="0"/>
                <a:cs typeface="Times New Roman" panose="02020603050405020304" pitchFamily="18" charset="0"/>
              </a:rPr>
              <a:t>轴向平移抵消热效应、</a:t>
            </a:r>
            <a:endParaRPr lang="zh-CN" altLang="en-US" sz="3200" b="1" dirty="0">
              <a:latin typeface="Times New Roman" panose="02020603050405020304" pitchFamily="18" charset="0"/>
              <a:cs typeface="Times New Roman" panose="02020603050405020304" pitchFamily="18" charset="0"/>
            </a:endParaRPr>
          </a:p>
          <a:p>
            <a:pPr algn="ctr"/>
            <a:r>
              <a:rPr lang="zh-CN" altLang="en-US" sz="3200" b="1" dirty="0">
                <a:latin typeface="Times New Roman" panose="02020603050405020304" pitchFamily="18" charset="0"/>
                <a:cs typeface="Times New Roman" panose="02020603050405020304" pitchFamily="18" charset="0"/>
              </a:rPr>
              <a:t>减少耦合损失</a:t>
            </a:r>
            <a:endParaRPr lang="en-US" altLang="zh-CN" sz="3200" b="1" dirty="0">
              <a:latin typeface="Times New Roman" panose="02020603050405020304" pitchFamily="18" charset="0"/>
              <a:cs typeface="Times New Roman" panose="02020603050405020304" pitchFamily="18" charset="0"/>
            </a:endParaRPr>
          </a:p>
          <a:p>
            <a:pPr algn="ctr"/>
            <a:endParaRPr lang="en-US" altLang="zh-CN" sz="32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434465"/>
            <a:ext cx="11257915" cy="95631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在</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公里长的嵌套式无节点反谐振光纤中，传输了</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1.086 kW</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的连续激光，传输效率高达</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~80%</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，输出光束质量</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M</a:t>
            </a:r>
            <a:r>
              <a:rPr lang="en-US"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²</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 ~1.1</a:t>
            </a:r>
            <a:endPar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6" name="图片 5"/>
          <p:cNvPicPr>
            <a:picLocks noChangeAspect="1"/>
          </p:cNvPicPr>
          <p:nvPr/>
        </p:nvPicPr>
        <p:blipFill>
          <a:blip r:embed="rId3"/>
          <a:stretch>
            <a:fillRect/>
          </a:stretch>
        </p:blipFill>
        <p:spPr>
          <a:xfrm>
            <a:off x="430530" y="2409825"/>
            <a:ext cx="5296535" cy="36512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Page:12</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8" name="文本框 7"/>
          <p:cNvSpPr txBox="1"/>
          <p:nvPr/>
        </p:nvSpPr>
        <p:spPr>
          <a:xfrm>
            <a:off x="5816600" y="2331720"/>
            <a:ext cx="5107940" cy="3746500"/>
          </a:xfrm>
          <a:prstGeom prst="rect">
            <a:avLst/>
          </a:prstGeom>
          <a:noFill/>
        </p:spPr>
        <p:txBody>
          <a:bodyPr wrap="square" rtlCol="0">
            <a:noAutofit/>
          </a:bodyPr>
          <a:p>
            <a:pPr>
              <a:lnSpc>
                <a:spcPct val="170000"/>
              </a:lnSpc>
            </a:pPr>
            <a:r>
              <a:rPr lang="zh-CN" altLang="en-US" sz="1400">
                <a:latin typeface="微软雅黑" panose="020B0503020204020204" charset="-122"/>
                <a:ea typeface="微软雅黑" panose="020B0503020204020204" charset="-122"/>
                <a:cs typeface="微软雅黑" panose="020B0503020204020204" charset="-122"/>
              </a:rPr>
              <a:t>从光纤输出的功率：数据点几乎是一条直线，最终达到了</a:t>
            </a:r>
            <a:r>
              <a:rPr lang="en-US" altLang="zh-CN" sz="1400" b="1">
                <a:latin typeface="微软雅黑" panose="020B0503020204020204" charset="-122"/>
                <a:ea typeface="微软雅黑" panose="020B0503020204020204" charset="-122"/>
                <a:cs typeface="微软雅黑" panose="020B0503020204020204" charset="-122"/>
              </a:rPr>
              <a:t>1086 W</a:t>
            </a:r>
            <a:endParaRPr lang="zh-CN" altLang="en-US" sz="1400">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400">
                <a:latin typeface="微软雅黑" panose="020B0503020204020204" charset="-122"/>
                <a:ea typeface="微软雅黑" panose="020B0503020204020204" charset="-122"/>
                <a:cs typeface="微软雅黑" panose="020B0503020204020204" charset="-122"/>
              </a:rPr>
              <a:t>传输效率：在整个过程中，效</a:t>
            </a:r>
            <a:r>
              <a:rPr lang="zh-CN" altLang="en-US" sz="1400" b="1">
                <a:latin typeface="微软雅黑" panose="020B0503020204020204" charset="-122"/>
                <a:ea typeface="微软雅黑" panose="020B0503020204020204" charset="-122"/>
                <a:cs typeface="微软雅黑" panose="020B0503020204020204" charset="-122"/>
              </a:rPr>
              <a:t>率稳定在</a:t>
            </a:r>
            <a:r>
              <a:rPr lang="en-US" altLang="zh-CN" sz="1400" b="1">
                <a:latin typeface="微软雅黑" panose="020B0503020204020204" charset="-122"/>
                <a:ea typeface="微软雅黑" panose="020B0503020204020204" charset="-122"/>
                <a:cs typeface="微软雅黑" panose="020B0503020204020204" charset="-122"/>
              </a:rPr>
              <a:t>~80%</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rPr>
              <a:t>实验谱：在最高功率下（紫色线），输出光谱相对于输入光谱发生了整体</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红移</a:t>
            </a:r>
            <a:r>
              <a:rPr lang="en-US" altLang="zh-CN" sz="1400">
                <a:latin typeface="微软雅黑" panose="020B0503020204020204" charset="-122"/>
                <a:ea typeface="微软雅黑" panose="020B0503020204020204" charset="-122"/>
                <a:cs typeface="微软雅黑" panose="020B0503020204020204" charset="-122"/>
              </a:rPr>
              <a:t>”</a:t>
            </a:r>
            <a:endParaRPr lang="en-US" altLang="zh-CN" sz="1400">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rPr>
              <a:t>模拟谱：通过建立包含空气拉曼效应的模型，成功地复现了红移现象</a:t>
            </a:r>
            <a:endParaRPr lang="zh-CN" altLang="en-US" sz="1400">
              <a:latin typeface="微软雅黑" panose="020B0503020204020204" charset="-122"/>
              <a:ea typeface="微软雅黑" panose="020B0503020204020204" charset="-122"/>
              <a:cs typeface="微软雅黑" panose="020B0503020204020204" charset="-122"/>
            </a:endParaRPr>
          </a:p>
          <a:p>
            <a:pPr indent="0">
              <a:lnSpc>
                <a:spcPct val="17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rPr>
              <a:t>结论：这个红移不是来自石英玻璃的非线性，而是来自于纤芯中空气的受激拉曼散射。这</a:t>
            </a:r>
            <a:r>
              <a:rPr lang="zh-CN" altLang="en-US" sz="1400" b="1">
                <a:latin typeface="微软雅黑" panose="020B0503020204020204" charset="-122"/>
                <a:ea typeface="微软雅黑" panose="020B0503020204020204" charset="-122"/>
                <a:cs typeface="微软雅黑" panose="020B0503020204020204" charset="-122"/>
              </a:rPr>
              <a:t>首次明确指出了在长距离空心光纤中，空气本身成为了非线性效应的主要来源</a:t>
            </a: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514985" y="6012180"/>
            <a:ext cx="5118100" cy="553085"/>
          </a:xfrm>
          <a:prstGeom prst="rect">
            <a:avLst/>
          </a:prstGeom>
          <a:noFill/>
        </p:spPr>
        <p:txBody>
          <a:bodyPr wrap="square" rtlCol="0">
            <a:spAutoFit/>
          </a:bodyPr>
          <a:p>
            <a:pPr algn="l"/>
            <a:r>
              <a:rPr lang="en-US" altLang="zh-CN" sz="1000"/>
              <a:t>Fig. 1 a</a:t>
            </a:r>
            <a:r>
              <a:rPr lang="zh-CN" altLang="en-US" sz="1000"/>
              <a:t>左轴：</a:t>
            </a:r>
            <a:r>
              <a:rPr lang="en-US" altLang="zh-CN" sz="1000"/>
              <a:t>NANF</a:t>
            </a:r>
            <a:r>
              <a:rPr lang="zh-CN" altLang="en-US" sz="1000"/>
              <a:t>输出功率；右轴：传输效率；</a:t>
            </a:r>
            <a:r>
              <a:rPr lang="en-US" altLang="zh-CN" sz="1000"/>
              <a:t>b</a:t>
            </a:r>
            <a:r>
              <a:rPr lang="zh-CN" altLang="en-US" sz="1000"/>
              <a:t>在</a:t>
            </a:r>
            <a:r>
              <a:rPr lang="en-US" altLang="zh-CN" sz="1000"/>
              <a:t>P</a:t>
            </a:r>
            <a:r>
              <a:rPr lang="en-US" altLang="zh-CN" sz="1000" baseline="-25000"/>
              <a:t>in</a:t>
            </a:r>
            <a:r>
              <a:rPr lang="en-US" altLang="zh-CN" sz="1000"/>
              <a:t> = 218 W</a:t>
            </a:r>
            <a:r>
              <a:rPr lang="zh-CN" altLang="en-US" sz="1000"/>
              <a:t>时实验测量的输入和输出光谱（</a:t>
            </a:r>
            <a:r>
              <a:rPr lang="en-US" altLang="zh-CN" sz="1000"/>
              <a:t>P</a:t>
            </a:r>
            <a:r>
              <a:rPr lang="en-US" altLang="zh-CN" sz="1000" baseline="-25000"/>
              <a:t>out</a:t>
            </a:r>
            <a:r>
              <a:rPr lang="en-US" altLang="zh-CN" sz="1000"/>
              <a:t> = 174 W</a:t>
            </a:r>
            <a:r>
              <a:rPr lang="zh-CN" altLang="en-US" sz="1000"/>
              <a:t>）和</a:t>
            </a:r>
            <a:r>
              <a:rPr lang="en-US" altLang="zh-CN" sz="1000"/>
              <a:t>Pin = 1377 W</a:t>
            </a:r>
            <a:r>
              <a:rPr lang="zh-CN" altLang="en-US" sz="1000"/>
              <a:t>（</a:t>
            </a:r>
            <a:r>
              <a:rPr lang="en-US" altLang="zh-CN" sz="1000"/>
              <a:t>P</a:t>
            </a:r>
            <a:r>
              <a:rPr lang="en-US" altLang="zh-CN" sz="1000" baseline="-25000"/>
              <a:t>out</a:t>
            </a:r>
            <a:r>
              <a:rPr lang="en-US" altLang="zh-CN" sz="1000"/>
              <a:t> = 1086 W</a:t>
            </a:r>
            <a:r>
              <a:rPr lang="zh-CN" altLang="en-US" sz="1000"/>
              <a:t>）；</a:t>
            </a:r>
            <a:r>
              <a:rPr lang="en-US" altLang="zh-CN" sz="1000"/>
              <a:t>c</a:t>
            </a:r>
            <a:r>
              <a:rPr lang="zh-CN" altLang="en-US" sz="1000"/>
              <a:t>基于与</a:t>
            </a:r>
            <a:r>
              <a:rPr lang="en-US" altLang="zh-CN" sz="1000"/>
              <a:t>b</a:t>
            </a:r>
            <a:r>
              <a:rPr lang="zh-CN" altLang="en-US" sz="1000"/>
              <a:t>中所示相同的实验测量的输入光谱和</a:t>
            </a:r>
            <a:r>
              <a:rPr lang="en-US" altLang="zh-CN" sz="1000"/>
              <a:t>Pin</a:t>
            </a:r>
            <a:r>
              <a:rPr lang="zh-CN" altLang="en-US" sz="1000"/>
              <a:t>值的模拟输出光谱）。</a:t>
            </a:r>
            <a:endParaRPr lang="zh-CN" altLang="en-US" sz="1000"/>
          </a:p>
        </p:txBody>
      </p:sp>
      <p:sp>
        <p:nvSpPr>
          <p:cNvPr id="14" name="文本框 13"/>
          <p:cNvSpPr txBox="1"/>
          <p:nvPr/>
        </p:nvSpPr>
        <p:spPr>
          <a:xfrm>
            <a:off x="-1270" y="137160"/>
            <a:ext cx="12192000" cy="1162685"/>
          </a:xfrm>
          <a:prstGeom prst="rect">
            <a:avLst/>
          </a:prstGeom>
          <a:noFill/>
        </p:spPr>
        <p:txBody>
          <a:bodyPr wrap="square" rtlCol="0">
            <a:noAutofit/>
          </a:bodyPr>
          <a:lstStyle/>
          <a:p>
            <a:pPr algn="ctr"/>
            <a:r>
              <a:rPr lang="zh-CN" altLang="en-US" sz="3200" b="1" dirty="0">
                <a:latin typeface="Times New Roman" panose="02020603050405020304" pitchFamily="18" charset="0"/>
                <a:cs typeface="Times New Roman" panose="02020603050405020304" pitchFamily="18" charset="0"/>
              </a:rPr>
              <a:t>抽真空减少非线性效应</a:t>
            </a:r>
            <a:endParaRPr lang="zh-CN" altLang="en-US" sz="3200" b="1" dirty="0">
              <a:latin typeface="Times New Roman" panose="02020603050405020304" pitchFamily="18" charset="0"/>
              <a:cs typeface="Times New Roman" panose="02020603050405020304" pitchFamily="18" charset="0"/>
            </a:endParaRPr>
          </a:p>
          <a:p>
            <a:pPr algn="ctr"/>
            <a:r>
              <a:rPr lang="zh-CN" altLang="en-US" sz="3200" b="1" dirty="0">
                <a:latin typeface="Times New Roman" panose="02020603050405020304" pitchFamily="18" charset="0"/>
                <a:cs typeface="Times New Roman" panose="02020603050405020304" pitchFamily="18" charset="0"/>
              </a:rPr>
              <a:t>（论证空气中的非线性效应）</a:t>
            </a:r>
            <a:endParaRPr lang="en-US" altLang="zh-CN" sz="3200" b="1" dirty="0">
              <a:latin typeface="Times New Roman" panose="02020603050405020304" pitchFamily="18" charset="0"/>
              <a:cs typeface="Times New Roman" panose="02020603050405020304" pitchFamily="18" charset="0"/>
            </a:endParaRPr>
          </a:p>
          <a:p>
            <a:pPr algn="ctr"/>
            <a:endParaRPr lang="en-US" altLang="zh-CN" sz="32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434465"/>
            <a:ext cx="11257915" cy="95631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在</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公里长的嵌套式无节点反谐振光纤中，传输了</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1.086 kW</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的连续激光，传输效率高达</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~80%</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，输出光束质量</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M</a:t>
            </a:r>
            <a:r>
              <a:rPr lang="en-US"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²</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 ~1.1</a:t>
            </a:r>
            <a:endPar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6" name="图片 5"/>
          <p:cNvPicPr>
            <a:picLocks noChangeAspect="1"/>
          </p:cNvPicPr>
          <p:nvPr/>
        </p:nvPicPr>
        <p:blipFill>
          <a:blip r:embed="rId3"/>
          <a:stretch>
            <a:fillRect/>
          </a:stretch>
        </p:blipFill>
        <p:spPr>
          <a:xfrm>
            <a:off x="430530" y="2409825"/>
            <a:ext cx="5296535" cy="365125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 name="文本框 1"/>
          <p:cNvSpPr txBox="1"/>
          <p:nvPr/>
        </p:nvSpPr>
        <p:spPr>
          <a:xfrm>
            <a:off x="762635" y="2444750"/>
            <a:ext cx="10666730" cy="922020"/>
          </a:xfrm>
          <a:prstGeom prst="rect">
            <a:avLst/>
          </a:prstGeom>
          <a:noFill/>
        </p:spPr>
        <p:txBody>
          <a:bodyPr wrap="square" rtlCol="0">
            <a:spAutoFit/>
          </a:bodyPr>
          <a:p>
            <a:pPr marL="457200" indent="-457200">
              <a:buFont typeface="Wingdings" panose="05000000000000000000" charset="0"/>
              <a:buChar char="Ø"/>
            </a:pPr>
            <a:r>
              <a:rPr lang="zh-CN" altLang="en-US" sz="5400">
                <a:solidFill>
                  <a:srgbClr val="FF0000"/>
                </a:solidFill>
                <a:effectLst/>
              </a:rPr>
              <a:t>更具优势的</a:t>
            </a:r>
            <a:r>
              <a:rPr lang="en-US" altLang="zh-CN" sz="5400">
                <a:solidFill>
                  <a:srgbClr val="FF0000"/>
                </a:solidFill>
                <a:effectLst/>
              </a:rPr>
              <a:t>AR-HC</a:t>
            </a:r>
            <a:r>
              <a:rPr lang="zh-CN" altLang="en-US" sz="5400">
                <a:solidFill>
                  <a:srgbClr val="FF0000"/>
                </a:solidFill>
                <a:effectLst/>
              </a:rPr>
              <a:t>光纤</a:t>
            </a:r>
            <a:endParaRPr lang="zh-CN" altLang="en-US" sz="5400">
              <a:solidFill>
                <a:srgbClr val="FF0000"/>
              </a:solidFill>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196215"/>
            <a:ext cx="12192000" cy="1076325"/>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AR-HCF</a:t>
            </a:r>
            <a:r>
              <a:rPr lang="zh-CN" altLang="en-US" sz="3200" b="1" dirty="0">
                <a:latin typeface="Times New Roman" panose="02020603050405020304" pitchFamily="18" charset="0"/>
                <a:cs typeface="Times New Roman" panose="02020603050405020304" pitchFamily="18" charset="0"/>
              </a:rPr>
              <a:t>优势显著，</a:t>
            </a:r>
            <a:endParaRPr lang="zh-CN" altLang="en-US" sz="3200" b="1" dirty="0">
              <a:latin typeface="Times New Roman" panose="02020603050405020304" pitchFamily="18" charset="0"/>
              <a:cs typeface="Times New Roman" panose="02020603050405020304" pitchFamily="18" charset="0"/>
            </a:endParaRPr>
          </a:p>
          <a:p>
            <a:pPr algn="ctr"/>
            <a:r>
              <a:rPr lang="zh-CN" altLang="en-US" sz="3200" b="1" dirty="0">
                <a:latin typeface="Times New Roman" panose="02020603050405020304" pitchFamily="18" charset="0"/>
                <a:cs typeface="Times New Roman" panose="02020603050405020304" pitchFamily="18" charset="0"/>
              </a:rPr>
              <a:t>具有更高的损伤阈值</a:t>
            </a:r>
            <a:endParaRPr lang="zh-CN" altLang="en-US" sz="3200" b="1" dirty="0">
              <a:latin typeface="Times New Roman" panose="02020603050405020304" pitchFamily="18" charset="0"/>
              <a:cs typeface="Times New Roman" panose="02020603050405020304" pitchFamily="18" charset="0"/>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Page:13</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0" name="矩形 19"/>
          <p:cNvSpPr/>
          <p:nvPr/>
        </p:nvSpPr>
        <p:spPr>
          <a:xfrm>
            <a:off x="344170" y="1434465"/>
            <a:ext cx="11257915" cy="95631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AR-HCF</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用于高功率传输：为高平均功率、高峰值功率的皮秒脉冲（</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22ps</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）寻找最佳的短距离（</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5-10</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米）传输光纤</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3" name="图片 2"/>
          <p:cNvPicPr>
            <a:picLocks noChangeAspect="1"/>
          </p:cNvPicPr>
          <p:nvPr/>
        </p:nvPicPr>
        <p:blipFill>
          <a:blip r:embed="rId3"/>
          <a:stretch>
            <a:fillRect/>
          </a:stretch>
        </p:blipFill>
        <p:spPr>
          <a:xfrm>
            <a:off x="527050" y="2675890"/>
            <a:ext cx="5524500" cy="3333750"/>
          </a:xfrm>
          <a:prstGeom prst="rect">
            <a:avLst/>
          </a:prstGeom>
        </p:spPr>
      </p:pic>
      <p:sp>
        <p:nvSpPr>
          <p:cNvPr id="6" name="文本框 5"/>
          <p:cNvSpPr txBox="1"/>
          <p:nvPr/>
        </p:nvSpPr>
        <p:spPr>
          <a:xfrm>
            <a:off x="5976620" y="2694940"/>
            <a:ext cx="4802505" cy="3246120"/>
          </a:xfrm>
          <a:prstGeom prst="rect">
            <a:avLst/>
          </a:prstGeom>
          <a:noFill/>
        </p:spPr>
        <p:txBody>
          <a:bodyPr wrap="square" rtlCol="0">
            <a:spAutoFit/>
          </a:bodyPr>
          <a:p>
            <a:pPr marL="285750" indent="-285750">
              <a:lnSpc>
                <a:spcPct val="190000"/>
              </a:lnSpc>
              <a:buFont typeface="Wingdings" panose="05000000000000000000" charset="0"/>
              <a:buChar char="Ø"/>
            </a:pPr>
            <a:r>
              <a:rPr lang="zh-CN" altLang="en-US">
                <a:latin typeface="微软雅黑" panose="020B0503020204020204" charset="-122"/>
                <a:ea typeface="微软雅黑" panose="020B0503020204020204" charset="-122"/>
                <a:cs typeface="微软雅黑" panose="020B0503020204020204" charset="-122"/>
              </a:rPr>
              <a:t>光子带隙光纤虽然性能优异，但难以将</a:t>
            </a:r>
            <a:r>
              <a:rPr lang="zh-CN" altLang="en-US" b="1">
                <a:latin typeface="微软雅黑" panose="020B0503020204020204" charset="-122"/>
                <a:ea typeface="微软雅黑" panose="020B0503020204020204" charset="-122"/>
                <a:cs typeface="微软雅黑" panose="020B0503020204020204" charset="-122"/>
              </a:rPr>
              <a:t>纤芯做大，导致端面损伤阈值有限</a:t>
            </a:r>
            <a:endParaRPr lang="zh-CN" altLang="en-US">
              <a:latin typeface="微软雅黑" panose="020B0503020204020204" charset="-122"/>
              <a:ea typeface="微软雅黑" panose="020B0503020204020204" charset="-122"/>
              <a:cs typeface="微软雅黑" panose="020B0503020204020204" charset="-122"/>
            </a:endParaRPr>
          </a:p>
          <a:p>
            <a:pPr marL="285750" indent="-285750">
              <a:lnSpc>
                <a:spcPct val="190000"/>
              </a:lnSpc>
              <a:buFont typeface="Wingdings" panose="05000000000000000000" charset="0"/>
              <a:buChar char="Ø"/>
            </a:pPr>
            <a:r>
              <a:rPr lang="zh-CN" altLang="en-US">
                <a:latin typeface="微软雅黑" panose="020B0503020204020204" charset="-122"/>
                <a:ea typeface="微软雅黑" panose="020B0503020204020204" charset="-122"/>
                <a:cs typeface="微软雅黑" panose="020B0503020204020204" charset="-122"/>
              </a:rPr>
              <a:t>反谐振光纤：更大的纤芯（</a:t>
            </a:r>
            <a:r>
              <a:rPr lang="en-US" altLang="zh-CN">
                <a:latin typeface="微软雅黑" panose="020B0503020204020204" charset="-122"/>
                <a:ea typeface="微软雅黑" panose="020B0503020204020204" charset="-122"/>
                <a:cs typeface="微软雅黑" panose="020B0503020204020204" charset="-122"/>
              </a:rPr>
              <a:t>AR-HC</a:t>
            </a:r>
            <a:r>
              <a:rPr lang="zh-CN" altLang="en-US">
                <a:latin typeface="微软雅黑" panose="020B0503020204020204" charset="-122"/>
                <a:ea typeface="微软雅黑" panose="020B0503020204020204" charset="-122"/>
                <a:cs typeface="微软雅黑" panose="020B0503020204020204" charset="-122"/>
              </a:rPr>
              <a:t>）带来了更高的损伤阈值和更宽松的耦合对准要求。虽然</a:t>
            </a:r>
            <a:r>
              <a:rPr lang="en-US" altLang="zh-CN">
                <a:latin typeface="微软雅黑" panose="020B0503020204020204" charset="-122"/>
                <a:ea typeface="微软雅黑" panose="020B0503020204020204" charset="-122"/>
                <a:cs typeface="微软雅黑" panose="020B0503020204020204" charset="-122"/>
              </a:rPr>
              <a:t>AR-HC</a:t>
            </a:r>
            <a:r>
              <a:rPr lang="zh-CN" altLang="en-US">
                <a:latin typeface="微软雅黑" panose="020B0503020204020204" charset="-122"/>
                <a:ea typeface="微软雅黑" panose="020B0503020204020204" charset="-122"/>
                <a:cs typeface="微软雅黑" panose="020B0503020204020204" charset="-122"/>
              </a:rPr>
              <a:t>本身不是严格单模，但通过</a:t>
            </a:r>
            <a:r>
              <a:rPr lang="zh-CN" altLang="en-US" b="1">
                <a:latin typeface="微软雅黑" panose="020B0503020204020204" charset="-122"/>
                <a:ea typeface="微软雅黑" panose="020B0503020204020204" charset="-122"/>
                <a:cs typeface="微软雅黑" panose="020B0503020204020204" charset="-122"/>
              </a:rPr>
              <a:t>简单的弯曲即可获得近乎单模的输出</a:t>
            </a:r>
            <a:endParaRPr lang="zh-CN" altLang="en-US" b="1">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Page:14</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0" name="矩形 19"/>
          <p:cNvSpPr/>
          <p:nvPr/>
        </p:nvSpPr>
        <p:spPr>
          <a:xfrm>
            <a:off x="344170" y="1407795"/>
            <a:ext cx="11257915" cy="50292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7</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管反谐振设计在抑制高阶模方面更具优势并且能实现高功率</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传输</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2" name="图片 1"/>
          <p:cNvPicPr>
            <a:picLocks noChangeAspect="1"/>
          </p:cNvPicPr>
          <p:nvPr/>
        </p:nvPicPr>
        <p:blipFill>
          <a:blip r:embed="rId3"/>
          <a:srcRect l="1028" t="3130" r="1576"/>
          <a:stretch>
            <a:fillRect/>
          </a:stretch>
        </p:blipFill>
        <p:spPr>
          <a:xfrm>
            <a:off x="899160" y="2002790"/>
            <a:ext cx="5128260" cy="2094865"/>
          </a:xfrm>
          <a:prstGeom prst="rect">
            <a:avLst/>
          </a:prstGeom>
        </p:spPr>
      </p:pic>
      <p:sp>
        <p:nvSpPr>
          <p:cNvPr id="7" name="文本框 6"/>
          <p:cNvSpPr txBox="1"/>
          <p:nvPr/>
        </p:nvSpPr>
        <p:spPr>
          <a:xfrm>
            <a:off x="690880" y="4065270"/>
            <a:ext cx="5480050" cy="245110"/>
          </a:xfrm>
          <a:prstGeom prst="rect">
            <a:avLst/>
          </a:prstGeom>
          <a:noFill/>
        </p:spPr>
        <p:txBody>
          <a:bodyPr wrap="square" rtlCol="0">
            <a:spAutoFit/>
          </a:bodyPr>
          <a:p>
            <a:pPr algn="ctr"/>
            <a:r>
              <a:rPr lang="en-US" altLang="zh-CN" sz="1000"/>
              <a:t>Fig.1 </a:t>
            </a:r>
            <a:r>
              <a:rPr lang="zh-CN" altLang="en-US" sz="1000"/>
              <a:t>不同</a:t>
            </a:r>
            <a:r>
              <a:rPr lang="en-US" altLang="zh-CN" sz="1000"/>
              <a:t>“</a:t>
            </a:r>
            <a:r>
              <a:rPr lang="zh-CN" altLang="en-US" sz="1000"/>
              <a:t>管径与纤芯比</a:t>
            </a:r>
            <a:r>
              <a:rPr lang="en-US" altLang="zh-CN" sz="1000"/>
              <a:t>”</a:t>
            </a:r>
            <a:r>
              <a:rPr lang="zh-CN" altLang="en-US" sz="1000"/>
              <a:t>（</a:t>
            </a:r>
            <a:r>
              <a:rPr lang="en-US" altLang="zh-CN" sz="1000"/>
              <a:t>d/D</a:t>
            </a:r>
            <a:r>
              <a:rPr lang="zh-CN" altLang="en-US" sz="1000"/>
              <a:t>）下，光纤模式的有效折射率和限制损耗的变化</a:t>
            </a:r>
            <a:endParaRPr lang="zh-CN" altLang="en-US" sz="1000"/>
          </a:p>
        </p:txBody>
      </p:sp>
      <p:sp>
        <p:nvSpPr>
          <p:cNvPr id="8" name="文本框 7"/>
          <p:cNvSpPr txBox="1"/>
          <p:nvPr/>
        </p:nvSpPr>
        <p:spPr>
          <a:xfrm>
            <a:off x="6139815" y="2089785"/>
            <a:ext cx="4041140" cy="4084320"/>
          </a:xfrm>
          <a:prstGeom prst="rect">
            <a:avLst/>
          </a:prstGeom>
          <a:noFill/>
        </p:spPr>
        <p:txBody>
          <a:bodyPr wrap="square" rtlCol="0">
            <a:noAutofit/>
          </a:bodyPr>
          <a:p>
            <a:pPr>
              <a:lnSpc>
                <a:spcPct val="140000"/>
              </a:lnSpc>
            </a:pPr>
            <a:r>
              <a:rPr lang="zh-CN" altLang="en-US" sz="1400" b="1">
                <a:solidFill>
                  <a:srgbClr val="FF0000"/>
                </a:solidFill>
                <a:latin typeface="微软雅黑" panose="020B0503020204020204" charset="-122"/>
                <a:ea typeface="微软雅黑" panose="020B0503020204020204" charset="-122"/>
                <a:cs typeface="微软雅黑" panose="020B0503020204020204" charset="-122"/>
              </a:rPr>
              <a:t>有效折射率</a:t>
            </a:r>
            <a:r>
              <a:rPr lang="zh-CN" altLang="en-US" sz="1400">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rPr>
              <a:t>光在光纤中传播的</a:t>
            </a:r>
            <a:r>
              <a:rPr lang="en-US" altLang="zh-CN" sz="1400" b="1">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rPr>
              <a:t>速度</a:t>
            </a:r>
            <a:r>
              <a:rPr lang="en-US" altLang="zh-CN" sz="1400" b="1">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rPr>
              <a:t>表征</a:t>
            </a:r>
            <a:r>
              <a:rPr lang="zh-CN" altLang="en-US" sz="1400">
                <a:latin typeface="微软雅黑" panose="020B0503020204020204" charset="-122"/>
                <a:ea typeface="微软雅黑" panose="020B0503020204020204" charset="-122"/>
                <a:cs typeface="微软雅黑" panose="020B0503020204020204" charset="-122"/>
              </a:rPr>
              <a:t>。不同的模式（基模、高阶模）有不同的有效折射率</a:t>
            </a:r>
            <a:endParaRPr lang="en-US" altLang="zh-CN" sz="140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1400" b="1">
                <a:solidFill>
                  <a:srgbClr val="FF0000"/>
                </a:solidFill>
                <a:latin typeface="微软雅黑" panose="020B0503020204020204" charset="-122"/>
                <a:ea typeface="微软雅黑" panose="020B0503020204020204" charset="-122"/>
                <a:cs typeface="微软雅黑" panose="020B0503020204020204" charset="-122"/>
              </a:rPr>
              <a:t>限制损耗：</a:t>
            </a:r>
            <a:r>
              <a:rPr lang="zh-CN" altLang="en-US" sz="1400" b="1">
                <a:latin typeface="微软雅黑" panose="020B0503020204020204" charset="-122"/>
                <a:ea typeface="微软雅黑" panose="020B0503020204020204" charset="-122"/>
                <a:cs typeface="微软雅黑" panose="020B0503020204020204" charset="-122"/>
              </a:rPr>
              <a:t>光会从纤芯泄漏出去造成的损耗</a:t>
            </a:r>
            <a:r>
              <a:rPr lang="zh-CN" altLang="en-US" sz="1400">
                <a:latin typeface="微软雅黑" panose="020B0503020204020204" charset="-122"/>
                <a:ea typeface="微软雅黑" panose="020B0503020204020204" charset="-122"/>
                <a:cs typeface="微软雅黑" panose="020B0503020204020204" charset="-122"/>
              </a:rPr>
              <a:t>。单位是</a:t>
            </a:r>
            <a:r>
              <a:rPr lang="en-US" altLang="zh-CN" sz="1400">
                <a:latin typeface="微软雅黑" panose="020B0503020204020204" charset="-122"/>
                <a:ea typeface="微软雅黑" panose="020B0503020204020204" charset="-122"/>
                <a:cs typeface="微软雅黑" panose="020B0503020204020204" charset="-122"/>
              </a:rPr>
              <a:t>dB/m</a:t>
            </a:r>
            <a:r>
              <a:rPr lang="zh-CN" altLang="en-US" sz="1400">
                <a:latin typeface="微软雅黑" panose="020B0503020204020204" charset="-122"/>
                <a:ea typeface="微软雅黑" panose="020B0503020204020204" charset="-122"/>
                <a:cs typeface="微软雅黑" panose="020B0503020204020204" charset="-122"/>
              </a:rPr>
              <a:t>，值越低越好</a:t>
            </a:r>
            <a:endParaRPr lang="zh-CN" altLang="en-US" sz="1400">
              <a:latin typeface="微软雅黑" panose="020B0503020204020204" charset="-122"/>
              <a:ea typeface="微软雅黑" panose="020B0503020204020204" charset="-122"/>
              <a:cs typeface="微软雅黑" panose="020B0503020204020204" charset="-122"/>
            </a:endParaRPr>
          </a:p>
          <a:p>
            <a:pPr>
              <a:lnSpc>
                <a:spcPct val="140000"/>
              </a:lnSpc>
            </a:pPr>
            <a:endParaRPr lang="zh-CN" altLang="en-US" sz="140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1400">
                <a:latin typeface="微软雅黑" panose="020B0503020204020204" charset="-122"/>
                <a:ea typeface="微软雅黑" panose="020B0503020204020204" charset="-122"/>
                <a:cs typeface="微软雅黑" panose="020B0503020204020204" charset="-122"/>
              </a:rPr>
              <a:t>从</a:t>
            </a:r>
            <a:r>
              <a:rPr lang="en-US" altLang="zh-CN" sz="1400">
                <a:latin typeface="微软雅黑" panose="020B0503020204020204" charset="-122"/>
                <a:ea typeface="微软雅黑" panose="020B0503020204020204" charset="-122"/>
                <a:cs typeface="微软雅黑" panose="020B0503020204020204" charset="-122"/>
              </a:rPr>
              <a:t>Fig.1 (b)</a:t>
            </a:r>
            <a:r>
              <a:rPr lang="zh-CN" altLang="en-US" sz="1400">
                <a:latin typeface="微软雅黑" panose="020B0503020204020204" charset="-122"/>
                <a:ea typeface="微软雅黑" panose="020B0503020204020204" charset="-122"/>
                <a:cs typeface="微软雅黑" panose="020B0503020204020204" charset="-122"/>
              </a:rPr>
              <a:t>图中，当</a:t>
            </a:r>
            <a:r>
              <a:rPr lang="en-US" altLang="zh-CN" sz="1400">
                <a:latin typeface="微软雅黑" panose="020B0503020204020204" charset="-122"/>
                <a:ea typeface="微软雅黑" panose="020B0503020204020204" charset="-122"/>
                <a:cs typeface="微软雅黑" panose="020B0503020204020204" charset="-122"/>
              </a:rPr>
              <a:t> d/D &gt; 0.65 </a:t>
            </a:r>
            <a:r>
              <a:rPr lang="zh-CN" altLang="en-US" sz="1400">
                <a:latin typeface="微软雅黑" panose="020B0503020204020204" charset="-122"/>
                <a:ea typeface="微软雅黑" panose="020B0503020204020204" charset="-122"/>
                <a:cs typeface="微软雅黑" panose="020B0503020204020204" charset="-122"/>
              </a:rPr>
              <a:t>时，</a:t>
            </a:r>
            <a:r>
              <a:rPr lang="en-US" altLang="zh-CN" sz="1400">
                <a:latin typeface="微软雅黑" panose="020B0503020204020204" charset="-122"/>
                <a:ea typeface="微软雅黑" panose="020B0503020204020204" charset="-122"/>
                <a:cs typeface="微软雅黑" panose="020B0503020204020204" charset="-122"/>
              </a:rPr>
              <a:t>6</a:t>
            </a:r>
            <a:r>
              <a:rPr lang="zh-CN" altLang="en-US" sz="1400">
                <a:latin typeface="微软雅黑" panose="020B0503020204020204" charset="-122"/>
                <a:ea typeface="微软雅黑" panose="020B0503020204020204" charset="-122"/>
                <a:cs typeface="微软雅黑" panose="020B0503020204020204" charset="-122"/>
              </a:rPr>
              <a:t>管结构（红线）有一个高阶模（</a:t>
            </a:r>
            <a:r>
              <a:rPr lang="en-US" altLang="zh-CN" sz="1400">
                <a:latin typeface="微软雅黑" panose="020B0503020204020204" charset="-122"/>
                <a:ea typeface="微软雅黑" panose="020B0503020204020204" charset="-122"/>
                <a:cs typeface="微软雅黑" panose="020B0503020204020204" charset="-122"/>
              </a:rPr>
              <a:t>HE31</a:t>
            </a:r>
            <a:r>
              <a:rPr lang="zh-CN" altLang="en-US" sz="1400">
                <a:latin typeface="微软雅黑" panose="020B0503020204020204" charset="-122"/>
                <a:ea typeface="微软雅黑" panose="020B0503020204020204" charset="-122"/>
                <a:cs typeface="微软雅黑" panose="020B0503020204020204" charset="-122"/>
              </a:rPr>
              <a:t>）的损耗在</a:t>
            </a:r>
            <a:r>
              <a:rPr lang="en-US" altLang="zh-CN" sz="1400">
                <a:latin typeface="微软雅黑" panose="020B0503020204020204" charset="-122"/>
                <a:ea typeface="微软雅黑" panose="020B0503020204020204" charset="-122"/>
                <a:cs typeface="微软雅黑" panose="020B0503020204020204" charset="-122"/>
              </a:rPr>
              <a:t>0.4-0.5 dB/m</a:t>
            </a:r>
            <a:r>
              <a:rPr lang="zh-CN" altLang="en-US" sz="1400">
                <a:latin typeface="微软雅黑" panose="020B0503020204020204" charset="-122"/>
                <a:ea typeface="微软雅黑" panose="020B0503020204020204" charset="-122"/>
                <a:cs typeface="微软雅黑" panose="020B0503020204020204" charset="-122"/>
              </a:rPr>
              <a:t>无法下降。而</a:t>
            </a:r>
            <a:r>
              <a:rPr lang="en-US" altLang="zh-CN" sz="1400">
                <a:latin typeface="微软雅黑" panose="020B0503020204020204" charset="-122"/>
                <a:ea typeface="微软雅黑" panose="020B0503020204020204" charset="-122"/>
                <a:cs typeface="微软雅黑" panose="020B0503020204020204" charset="-122"/>
              </a:rPr>
              <a:t>7</a:t>
            </a:r>
            <a:r>
              <a:rPr lang="zh-CN" altLang="en-US" sz="1400">
                <a:latin typeface="微软雅黑" panose="020B0503020204020204" charset="-122"/>
                <a:ea typeface="微软雅黑" panose="020B0503020204020204" charset="-122"/>
                <a:cs typeface="微软雅黑" panose="020B0503020204020204" charset="-122"/>
              </a:rPr>
              <a:t>管结构（绿线）的所有高阶模损耗都急剧上升。这意味着在</a:t>
            </a:r>
            <a:r>
              <a:rPr lang="en-US" altLang="zh-CN" sz="1400">
                <a:latin typeface="微软雅黑" panose="020B0503020204020204" charset="-122"/>
                <a:ea typeface="微软雅黑" panose="020B0503020204020204" charset="-122"/>
                <a:cs typeface="微软雅黑" panose="020B0503020204020204" charset="-122"/>
              </a:rPr>
              <a:t>7</a:t>
            </a:r>
            <a:r>
              <a:rPr lang="zh-CN" altLang="en-US" sz="1400">
                <a:latin typeface="微软雅黑" panose="020B0503020204020204" charset="-122"/>
                <a:ea typeface="微软雅黑" panose="020B0503020204020204" charset="-122"/>
                <a:cs typeface="微软雅黑" panose="020B0503020204020204" charset="-122"/>
              </a:rPr>
              <a:t>管光纤中，高阶模在较短的距离内就衰减没了，而基模的损耗依然很低（</a:t>
            </a:r>
            <a:r>
              <a:rPr lang="en-US" altLang="zh-CN" sz="1400">
                <a:latin typeface="微软雅黑" panose="020B0503020204020204" charset="-122"/>
                <a:ea typeface="微软雅黑" panose="020B0503020204020204" charset="-122"/>
                <a:cs typeface="微软雅黑" panose="020B0503020204020204" charset="-122"/>
              </a:rPr>
              <a:t>~0.02 dB/m</a:t>
            </a:r>
            <a:r>
              <a:rPr lang="zh-CN" altLang="en-US" sz="1400">
                <a:latin typeface="微软雅黑" panose="020B0503020204020204" charset="-122"/>
                <a:ea typeface="微软雅黑" panose="020B0503020204020204" charset="-122"/>
                <a:cs typeface="微软雅黑" panose="020B0503020204020204" charset="-122"/>
              </a:rPr>
              <a:t>）。说明</a:t>
            </a:r>
            <a:r>
              <a:rPr lang="en-US" altLang="zh-CN" sz="1400" b="1">
                <a:latin typeface="微软雅黑" panose="020B0503020204020204" charset="-122"/>
                <a:ea typeface="微软雅黑" panose="020B0503020204020204" charset="-122"/>
                <a:cs typeface="微软雅黑" panose="020B0503020204020204" charset="-122"/>
              </a:rPr>
              <a:t>7</a:t>
            </a:r>
            <a:r>
              <a:rPr lang="zh-CN" altLang="en-US" sz="1400" b="1">
                <a:latin typeface="微软雅黑" panose="020B0503020204020204" charset="-122"/>
                <a:ea typeface="微软雅黑" panose="020B0503020204020204" charset="-122"/>
                <a:cs typeface="微软雅黑" panose="020B0503020204020204" charset="-122"/>
              </a:rPr>
              <a:t>管模式具有较好的筛模能力</a:t>
            </a:r>
            <a:endParaRPr lang="zh-CN" altLang="en-US" sz="1400" b="1">
              <a:latin typeface="微软雅黑" panose="020B0503020204020204" charset="-122"/>
              <a:ea typeface="微软雅黑" panose="020B0503020204020204" charset="-122"/>
              <a:cs typeface="微软雅黑" panose="020B0503020204020204" charset="-122"/>
            </a:endParaRPr>
          </a:p>
        </p:txBody>
      </p:sp>
      <p:pic>
        <p:nvPicPr>
          <p:cNvPr id="10" name="图片 9"/>
          <p:cNvPicPr>
            <a:picLocks noChangeAspect="1"/>
          </p:cNvPicPr>
          <p:nvPr/>
        </p:nvPicPr>
        <p:blipFill>
          <a:blip r:embed="rId4"/>
          <a:stretch>
            <a:fillRect/>
          </a:stretch>
        </p:blipFill>
        <p:spPr>
          <a:xfrm>
            <a:off x="899160" y="4341495"/>
            <a:ext cx="5189220" cy="2051685"/>
          </a:xfrm>
          <a:prstGeom prst="rect">
            <a:avLst/>
          </a:prstGeom>
        </p:spPr>
      </p:pic>
      <p:sp>
        <p:nvSpPr>
          <p:cNvPr id="11" name="文本框 10"/>
          <p:cNvSpPr txBox="1"/>
          <p:nvPr/>
        </p:nvSpPr>
        <p:spPr>
          <a:xfrm>
            <a:off x="899160" y="6352540"/>
            <a:ext cx="5480050" cy="245110"/>
          </a:xfrm>
          <a:prstGeom prst="rect">
            <a:avLst/>
          </a:prstGeom>
          <a:noFill/>
        </p:spPr>
        <p:txBody>
          <a:bodyPr wrap="square" rtlCol="0">
            <a:spAutoFit/>
          </a:bodyPr>
          <a:p>
            <a:pPr algn="ctr"/>
            <a:r>
              <a:rPr lang="en-US" altLang="zh-CN" sz="1000"/>
              <a:t>Fig.2 </a:t>
            </a:r>
            <a:r>
              <a:rPr lang="zh-CN" altLang="en-US" sz="1000"/>
              <a:t>两种结构的</a:t>
            </a:r>
            <a:r>
              <a:rPr lang="en-US" altLang="zh-CN" sz="1000"/>
              <a:t>“</a:t>
            </a:r>
            <a:r>
              <a:rPr lang="zh-CN" altLang="en-US" sz="1000"/>
              <a:t>高阶模抑制比</a:t>
            </a:r>
            <a:r>
              <a:rPr lang="en-US" altLang="zh-CN" sz="1000"/>
              <a:t>”</a:t>
            </a:r>
            <a:endParaRPr lang="en-US" altLang="zh-CN" sz="1000"/>
          </a:p>
        </p:txBody>
      </p:sp>
      <p:sp>
        <p:nvSpPr>
          <p:cNvPr id="12" name="文本框 11"/>
          <p:cNvSpPr txBox="1"/>
          <p:nvPr/>
        </p:nvSpPr>
        <p:spPr>
          <a:xfrm>
            <a:off x="-1270" y="196215"/>
            <a:ext cx="12192000" cy="1076325"/>
          </a:xfrm>
          <a:prstGeom prst="rect">
            <a:avLst/>
          </a:prstGeom>
          <a:noFill/>
        </p:spPr>
        <p:txBody>
          <a:bodyPr wrap="square" rtlCol="0">
            <a:spAutoFit/>
          </a:bodyPr>
          <a:lstStyle/>
          <a:p>
            <a:pPr algn="ctr"/>
            <a:r>
              <a:rPr lang="zh-CN" altLang="en-US" sz="3200" b="1" dirty="0">
                <a:latin typeface="Times New Roman" panose="02020603050405020304" pitchFamily="18" charset="0"/>
                <a:cs typeface="Times New Roman" panose="02020603050405020304" pitchFamily="18" charset="0"/>
              </a:rPr>
              <a:t>管径纤芯对于不同模式下的</a:t>
            </a:r>
            <a:endParaRPr lang="zh-CN" altLang="en-US" sz="3200" b="1" dirty="0">
              <a:latin typeface="Times New Roman" panose="02020603050405020304" pitchFamily="18" charset="0"/>
              <a:cs typeface="Times New Roman" panose="02020603050405020304" pitchFamily="18" charset="0"/>
            </a:endParaRPr>
          </a:p>
          <a:p>
            <a:pPr algn="ctr"/>
            <a:r>
              <a:rPr lang="zh-CN" altLang="en-US" sz="3200" b="1" dirty="0">
                <a:latin typeface="Times New Roman" panose="02020603050405020304" pitchFamily="18" charset="0"/>
                <a:cs typeface="Times New Roman" panose="02020603050405020304" pitchFamily="18" charset="0"/>
              </a:rPr>
              <a:t>光纤传输有影响</a:t>
            </a:r>
            <a:endParaRPr lang="zh-CN" alt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9032240" y="196215"/>
            <a:ext cx="3096260" cy="113093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792480" y="1716405"/>
            <a:ext cx="6953250" cy="3568700"/>
          </a:xfrm>
          <a:prstGeom prst="rect">
            <a:avLst/>
          </a:prstGeom>
          <a:noFill/>
        </p:spPr>
        <p:txBody>
          <a:bodyPr wrap="none" rtlCol="0">
            <a:noAutofit/>
          </a:bodyPr>
          <a:lstStyle/>
          <a:p>
            <a:pPr indent="0" algn="l">
              <a:lnSpc>
                <a:spcPct val="150000"/>
              </a:lnSpc>
              <a:buNone/>
            </a:pPr>
            <a:endParaRPr lang="zh-CN" altLang="en-US" sz="2400" b="1" dirty="0">
              <a:latin typeface="+mj-ea"/>
              <a:ea typeface="+mj-ea"/>
              <a:cs typeface="+mj-ea"/>
            </a:endParaRPr>
          </a:p>
          <a:p>
            <a:pPr marL="342900" indent="-342900" algn="l">
              <a:lnSpc>
                <a:spcPct val="150000"/>
              </a:lnSpc>
              <a:buAutoNum type="arabicPeriod"/>
            </a:pPr>
            <a:r>
              <a:rPr lang="zh-CN" altLang="en-US" sz="3600" b="1" dirty="0">
                <a:latin typeface="黑体" panose="02010609060101010101" charset="-122"/>
                <a:ea typeface="黑体" panose="02010609060101010101" charset="-122"/>
                <a:cs typeface="黑体" panose="02010609060101010101" charset="-122"/>
                <a:sym typeface="+mn-ea"/>
              </a:rPr>
              <a:t>研究背景</a:t>
            </a:r>
            <a:endParaRPr lang="zh-CN" altLang="en-US" sz="3600" b="1" dirty="0">
              <a:latin typeface="黑体" panose="02010609060101010101" charset="-122"/>
              <a:ea typeface="黑体" panose="02010609060101010101" charset="-122"/>
              <a:cs typeface="黑体" panose="02010609060101010101" charset="-122"/>
              <a:sym typeface="+mn-ea"/>
            </a:endParaRPr>
          </a:p>
          <a:p>
            <a:pPr marL="342900" indent="-342900" algn="l">
              <a:lnSpc>
                <a:spcPct val="150000"/>
              </a:lnSpc>
              <a:buAutoNum type="arabicPeriod"/>
            </a:pPr>
            <a:r>
              <a:rPr lang="zh-CN" altLang="en-US" sz="3600" b="1" dirty="0">
                <a:latin typeface="黑体" panose="02010609060101010101" charset="-122"/>
                <a:ea typeface="黑体" panose="02010609060101010101" charset="-122"/>
                <a:cs typeface="黑体" panose="02010609060101010101" charset="-122"/>
                <a:sym typeface="+mn-ea"/>
              </a:rPr>
              <a:t>文献</a:t>
            </a:r>
            <a:r>
              <a:rPr lang="zh-CN" altLang="en-US" sz="3600" b="1" dirty="0">
                <a:latin typeface="黑体" panose="02010609060101010101" charset="-122"/>
                <a:ea typeface="黑体" panose="02010609060101010101" charset="-122"/>
                <a:cs typeface="黑体" panose="02010609060101010101" charset="-122"/>
                <a:sym typeface="+mn-ea"/>
              </a:rPr>
              <a:t>阅读</a:t>
            </a:r>
            <a:endParaRPr lang="zh-CN" altLang="en-US" sz="3600" b="1" dirty="0">
              <a:latin typeface="黑体" panose="02010609060101010101" charset="-122"/>
              <a:ea typeface="黑体" panose="02010609060101010101" charset="-122"/>
              <a:cs typeface="黑体" panose="02010609060101010101" charset="-122"/>
              <a:sym typeface="+mn-ea"/>
            </a:endParaRPr>
          </a:p>
          <a:p>
            <a:pPr marL="342900" indent="-342900" algn="l">
              <a:lnSpc>
                <a:spcPct val="150000"/>
              </a:lnSpc>
              <a:buAutoNum type="arabicPeriod"/>
            </a:pPr>
            <a:r>
              <a:rPr lang="zh-CN" altLang="en-US" sz="3600" b="1" dirty="0">
                <a:latin typeface="黑体" panose="02010609060101010101" charset="-122"/>
                <a:ea typeface="黑体" panose="02010609060101010101" charset="-122"/>
                <a:cs typeface="黑体" panose="02010609060101010101" charset="-122"/>
              </a:rPr>
              <a:t>总结</a:t>
            </a:r>
            <a:r>
              <a:rPr lang="zh-CN" altLang="en-US" sz="3600" b="1" dirty="0">
                <a:latin typeface="黑体" panose="02010609060101010101" charset="-122"/>
                <a:ea typeface="黑体" panose="02010609060101010101" charset="-122"/>
                <a:cs typeface="黑体" panose="02010609060101010101" charset="-122"/>
              </a:rPr>
              <a:t>展望</a:t>
            </a:r>
            <a:endParaRPr lang="zh-CN" altLang="en-US" sz="3600" b="1" dirty="0">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27305" y="346710"/>
            <a:ext cx="12219305" cy="829945"/>
          </a:xfrm>
          <a:prstGeom prst="rect">
            <a:avLst/>
          </a:prstGeom>
          <a:noFill/>
        </p:spPr>
        <p:txBody>
          <a:bodyPr wrap="square" rtlCol="0">
            <a:spAutoFit/>
          </a:bodyPr>
          <a:lstStyle/>
          <a:p>
            <a:pPr algn="ctr"/>
            <a:r>
              <a:rPr lang="zh-CN" altLang="en-US" sz="4800" b="1" dirty="0">
                <a:latin typeface="黑体" panose="02010609060101010101" charset="-122"/>
                <a:ea typeface="黑体" panose="02010609060101010101" charset="-122"/>
              </a:rPr>
              <a:t>报告提纲</a:t>
            </a:r>
            <a:endParaRPr lang="zh-CN" altLang="en-US" sz="4800" b="1" dirty="0">
              <a:latin typeface="黑体" panose="02010609060101010101" charset="-122"/>
              <a:ea typeface="黑体" panose="02010609060101010101" charset="-122"/>
            </a:endParaRPr>
          </a:p>
        </p:txBody>
      </p:sp>
      <p:sp>
        <p:nvSpPr>
          <p:cNvPr id="4" name="矩形 3"/>
          <p:cNvSpPr/>
          <p:nvPr/>
        </p:nvSpPr>
        <p:spPr>
          <a:xfrm>
            <a:off x="0" y="143954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cstate="print">
            <a:clrChange>
              <a:clrFrom>
                <a:srgbClr val="FFFFFF"/>
              </a:clrFrom>
              <a:clrTo>
                <a:srgbClr val="FFFFFF">
                  <a:alpha val="0"/>
                </a:srgbClr>
              </a:clrTo>
            </a:clrChange>
          </a:blip>
          <a:stretch>
            <a:fillRect/>
          </a:stretch>
        </p:blipFill>
        <p:spPr>
          <a:xfrm>
            <a:off x="36" y="44574"/>
            <a:ext cx="2506513" cy="135054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Page:15</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0" name="矩形 19"/>
          <p:cNvSpPr/>
          <p:nvPr/>
        </p:nvSpPr>
        <p:spPr>
          <a:xfrm>
            <a:off x="344170" y="1407795"/>
            <a:ext cx="11257915" cy="50292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光纤弯曲对消除高阶模</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有效</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
        <p:nvSpPr>
          <p:cNvPr id="8" name="文本框 7"/>
          <p:cNvSpPr txBox="1"/>
          <p:nvPr/>
        </p:nvSpPr>
        <p:spPr>
          <a:xfrm>
            <a:off x="6363970" y="1939290"/>
            <a:ext cx="4041140" cy="4210050"/>
          </a:xfrm>
          <a:prstGeom prst="rect">
            <a:avLst/>
          </a:prstGeom>
          <a:noFill/>
        </p:spPr>
        <p:txBody>
          <a:bodyPr wrap="square" rtlCol="0">
            <a:noAutofit/>
          </a:bodyPr>
          <a:p>
            <a:pPr>
              <a:lnSpc>
                <a:spcPct val="170000"/>
              </a:lnSpc>
            </a:pPr>
            <a:r>
              <a:rPr lang="zh-CN" altLang="en-US" sz="1400" b="1">
                <a:solidFill>
                  <a:srgbClr val="FF0000"/>
                </a:solidFill>
                <a:latin typeface="微软雅黑" panose="020B0503020204020204" charset="-122"/>
                <a:ea typeface="微软雅黑" panose="020B0503020204020204" charset="-122"/>
                <a:cs typeface="微软雅黑" panose="020B0503020204020204" charset="-122"/>
              </a:rPr>
              <a:t>近场光斑：</a:t>
            </a:r>
            <a:r>
              <a:rPr lang="zh-CN" altLang="en-US" sz="1400">
                <a:latin typeface="微软雅黑" panose="020B0503020204020204" charset="-122"/>
                <a:ea typeface="微软雅黑" panose="020B0503020204020204" charset="-122"/>
                <a:cs typeface="微软雅黑" panose="020B0503020204020204" charset="-122"/>
              </a:rPr>
              <a:t>直接从光纤端面输出的光强分布，反映了光纤中正在传输的模式</a:t>
            </a:r>
            <a:endParaRPr lang="zh-CN" altLang="en-US" sz="1400">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400">
                <a:latin typeface="微软雅黑" panose="020B0503020204020204" charset="-122"/>
                <a:ea typeface="微软雅黑" panose="020B0503020204020204" charset="-122"/>
                <a:cs typeface="微软雅黑" panose="020B0503020204020204" charset="-122"/>
              </a:rPr>
              <a:t>当偏移耦合位置，激发起高阶模时，伸直的光纤输出光斑变得复杂，</a:t>
            </a:r>
            <a:r>
              <a:rPr lang="zh-CN" altLang="en-US" sz="1400" b="1">
                <a:latin typeface="微软雅黑" panose="020B0503020204020204" charset="-122"/>
                <a:ea typeface="微软雅黑" panose="020B0503020204020204" charset="-122"/>
                <a:cs typeface="微软雅黑" panose="020B0503020204020204" charset="-122"/>
              </a:rPr>
              <a:t>出现了环形或其它形状（即出现了高阶模）</a:t>
            </a:r>
            <a:r>
              <a:rPr lang="zh-CN" altLang="en-US" sz="1400">
                <a:latin typeface="微软雅黑" panose="020B0503020204020204" charset="-122"/>
                <a:ea typeface="微软雅黑" panose="020B0503020204020204" charset="-122"/>
                <a:cs typeface="微软雅黑" panose="020B0503020204020204" charset="-122"/>
              </a:rPr>
              <a:t>，而弯曲后的光纤，输出光斑依然几乎是纯净的基模</a:t>
            </a:r>
            <a:endParaRPr lang="zh-CN" altLang="en-US" sz="1400">
              <a:latin typeface="微软雅黑" panose="020B0503020204020204" charset="-122"/>
              <a:ea typeface="微软雅黑" panose="020B0503020204020204" charset="-122"/>
              <a:cs typeface="微软雅黑" panose="020B0503020204020204" charset="-122"/>
            </a:endParaRPr>
          </a:p>
          <a:p>
            <a:pPr>
              <a:lnSpc>
                <a:spcPct val="170000"/>
              </a:lnSpc>
            </a:pPr>
            <a:endParaRPr lang="zh-CN" altLang="en-US" sz="1400">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400" b="1">
                <a:latin typeface="微软雅黑" panose="020B0503020204020204" charset="-122"/>
                <a:ea typeface="微软雅黑" panose="020B0503020204020204" charset="-122"/>
                <a:cs typeface="微软雅黑" panose="020B0503020204020204" charset="-122"/>
              </a:rPr>
              <a:t>在</a:t>
            </a:r>
            <a:r>
              <a:rPr lang="en-US" altLang="zh-CN" sz="1400" b="1">
                <a:latin typeface="微软雅黑" panose="020B0503020204020204" charset="-122"/>
                <a:ea typeface="微软雅黑" panose="020B0503020204020204" charset="-122"/>
                <a:cs typeface="微软雅黑" panose="020B0503020204020204" charset="-122"/>
              </a:rPr>
              <a:t>3cm</a:t>
            </a:r>
            <a:r>
              <a:rPr lang="zh-CN" altLang="en-US" sz="1400" b="1">
                <a:latin typeface="微软雅黑" panose="020B0503020204020204" charset="-122"/>
                <a:ea typeface="微软雅黑" panose="020B0503020204020204" charset="-122"/>
                <a:cs typeface="微软雅黑" panose="020B0503020204020204" charset="-122"/>
              </a:rPr>
              <a:t>的极小弯曲半径下，在</a:t>
            </a:r>
            <a:r>
              <a:rPr lang="en-US" altLang="zh-CN" sz="1400" b="1">
                <a:latin typeface="微软雅黑" panose="020B0503020204020204" charset="-122"/>
                <a:ea typeface="微软雅黑" panose="020B0503020204020204" charset="-122"/>
                <a:cs typeface="微软雅黑" panose="020B0503020204020204" charset="-122"/>
              </a:rPr>
              <a:t>1064nm</a:t>
            </a:r>
            <a:r>
              <a:rPr lang="zh-CN" altLang="en-US" sz="1400" b="1">
                <a:latin typeface="微软雅黑" panose="020B0503020204020204" charset="-122"/>
                <a:ea typeface="微软雅黑" panose="020B0503020204020204" charset="-122"/>
                <a:cs typeface="微软雅黑" panose="020B0503020204020204" charset="-122"/>
              </a:rPr>
              <a:t>波长的弯曲损耗也低于</a:t>
            </a:r>
            <a:r>
              <a:rPr lang="en-US" altLang="zh-CN" sz="1400" b="1">
                <a:latin typeface="微软雅黑" panose="020B0503020204020204" charset="-122"/>
                <a:ea typeface="微软雅黑" panose="020B0503020204020204" charset="-122"/>
                <a:cs typeface="微软雅黑" panose="020B0503020204020204" charset="-122"/>
              </a:rPr>
              <a:t>0.5 dB/m</a:t>
            </a:r>
            <a:r>
              <a:rPr lang="zh-CN" altLang="en-US" sz="1400" b="1">
                <a:latin typeface="微软雅黑" panose="020B0503020204020204" charset="-122"/>
                <a:ea typeface="微软雅黑" panose="020B0503020204020204" charset="-122"/>
                <a:cs typeface="微软雅黑" panose="020B0503020204020204" charset="-122"/>
              </a:rPr>
              <a:t>。这说明他们制造的</a:t>
            </a:r>
            <a:r>
              <a:rPr lang="en-US" altLang="zh-CN" sz="1400" b="1">
                <a:latin typeface="微软雅黑" panose="020B0503020204020204" charset="-122"/>
                <a:ea typeface="微软雅黑" panose="020B0503020204020204" charset="-122"/>
                <a:cs typeface="微软雅黑" panose="020B0503020204020204" charset="-122"/>
              </a:rPr>
              <a:t>7</a:t>
            </a:r>
            <a:r>
              <a:rPr lang="zh-CN" altLang="en-US" sz="1400" b="1">
                <a:latin typeface="微软雅黑" panose="020B0503020204020204" charset="-122"/>
                <a:ea typeface="微软雅黑" panose="020B0503020204020204" charset="-122"/>
                <a:cs typeface="微软雅黑" panose="020B0503020204020204" charset="-122"/>
              </a:rPr>
              <a:t>管</a:t>
            </a:r>
            <a:r>
              <a:rPr lang="en-US" altLang="zh-CN" sz="1400" b="1">
                <a:latin typeface="微软雅黑" panose="020B0503020204020204" charset="-122"/>
                <a:ea typeface="微软雅黑" panose="020B0503020204020204" charset="-122"/>
                <a:cs typeface="微软雅黑" panose="020B0503020204020204" charset="-122"/>
              </a:rPr>
              <a:t>AR-HCF</a:t>
            </a:r>
            <a:r>
              <a:rPr lang="zh-CN" altLang="en-US" sz="1400" b="1">
                <a:latin typeface="微软雅黑" panose="020B0503020204020204" charset="-122"/>
                <a:ea typeface="微软雅黑" panose="020B0503020204020204" charset="-122"/>
                <a:cs typeface="微软雅黑" panose="020B0503020204020204" charset="-122"/>
              </a:rPr>
              <a:t>具有出色的柔性，足以满足大多数</a:t>
            </a:r>
            <a:r>
              <a:rPr lang="en-US" altLang="zh-CN" sz="1400" b="1">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rPr>
              <a:t>柔性传输</a:t>
            </a:r>
            <a:r>
              <a:rPr lang="en-US" altLang="zh-CN" sz="1400" b="1">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rPr>
              <a:t>应用的需求</a:t>
            </a: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684530" y="3881120"/>
            <a:ext cx="5480050" cy="245110"/>
          </a:xfrm>
          <a:prstGeom prst="rect">
            <a:avLst/>
          </a:prstGeom>
          <a:noFill/>
        </p:spPr>
        <p:txBody>
          <a:bodyPr wrap="square" rtlCol="0">
            <a:spAutoFit/>
          </a:bodyPr>
          <a:p>
            <a:pPr algn="ctr"/>
            <a:r>
              <a:rPr lang="en-US" altLang="zh-CN" sz="1000"/>
              <a:t>Fig.1 </a:t>
            </a:r>
            <a:r>
              <a:rPr lang="zh-CN" altLang="en-US" sz="1000"/>
              <a:t>不同状态下光纤的</a:t>
            </a:r>
            <a:r>
              <a:rPr lang="en-US" altLang="zh-CN" sz="1000"/>
              <a:t>HOM</a:t>
            </a:r>
            <a:r>
              <a:rPr lang="zh-CN" altLang="en-US" sz="1000"/>
              <a:t>影响</a:t>
            </a:r>
            <a:endParaRPr lang="zh-CN" altLang="en-US" sz="1000"/>
          </a:p>
        </p:txBody>
      </p:sp>
      <p:pic>
        <p:nvPicPr>
          <p:cNvPr id="6" name="图片 5"/>
          <p:cNvPicPr>
            <a:picLocks noChangeAspect="1"/>
          </p:cNvPicPr>
          <p:nvPr/>
        </p:nvPicPr>
        <p:blipFill>
          <a:blip r:embed="rId3"/>
          <a:stretch>
            <a:fillRect/>
          </a:stretch>
        </p:blipFill>
        <p:spPr>
          <a:xfrm>
            <a:off x="866775" y="1891665"/>
            <a:ext cx="4935855" cy="2056765"/>
          </a:xfrm>
          <a:prstGeom prst="rect">
            <a:avLst/>
          </a:prstGeom>
        </p:spPr>
      </p:pic>
      <p:pic>
        <p:nvPicPr>
          <p:cNvPr id="12" name="图片 11"/>
          <p:cNvPicPr>
            <a:picLocks noChangeAspect="1"/>
          </p:cNvPicPr>
          <p:nvPr/>
        </p:nvPicPr>
        <p:blipFill>
          <a:blip r:embed="rId4"/>
          <a:stretch>
            <a:fillRect/>
          </a:stretch>
        </p:blipFill>
        <p:spPr>
          <a:xfrm>
            <a:off x="1249680" y="4093845"/>
            <a:ext cx="4552950" cy="2435860"/>
          </a:xfrm>
          <a:prstGeom prst="rect">
            <a:avLst/>
          </a:prstGeom>
        </p:spPr>
      </p:pic>
      <p:sp>
        <p:nvSpPr>
          <p:cNvPr id="13" name="文本框 12"/>
          <p:cNvSpPr txBox="1"/>
          <p:nvPr/>
        </p:nvSpPr>
        <p:spPr>
          <a:xfrm>
            <a:off x="684530" y="6532880"/>
            <a:ext cx="5118100" cy="245110"/>
          </a:xfrm>
          <a:prstGeom prst="rect">
            <a:avLst/>
          </a:prstGeom>
          <a:noFill/>
        </p:spPr>
        <p:txBody>
          <a:bodyPr wrap="square" rtlCol="0">
            <a:spAutoFit/>
          </a:bodyPr>
          <a:p>
            <a:pPr algn="ctr"/>
            <a:r>
              <a:rPr lang="en-US" altLang="zh-CN" sz="1000"/>
              <a:t>Fig.2 </a:t>
            </a:r>
            <a:r>
              <a:rPr lang="zh-CN" altLang="en-US" sz="1000"/>
              <a:t>不同弯曲半径下的光纤性能</a:t>
            </a:r>
            <a:r>
              <a:rPr lang="zh-CN" altLang="en-US" sz="1000"/>
              <a:t>示意图</a:t>
            </a:r>
            <a:endParaRPr lang="zh-CN" altLang="en-US" sz="1000"/>
          </a:p>
        </p:txBody>
      </p:sp>
      <p:sp>
        <p:nvSpPr>
          <p:cNvPr id="14" name="文本框 13"/>
          <p:cNvSpPr txBox="1"/>
          <p:nvPr/>
        </p:nvSpPr>
        <p:spPr>
          <a:xfrm>
            <a:off x="-1270" y="391160"/>
            <a:ext cx="12192000" cy="706755"/>
          </a:xfrm>
          <a:prstGeom prst="rect">
            <a:avLst/>
          </a:prstGeom>
          <a:noFill/>
        </p:spPr>
        <p:txBody>
          <a:bodyPr wrap="square" rtlCol="0">
            <a:spAutoFit/>
          </a:bodyPr>
          <a:lstStyle/>
          <a:p>
            <a:pPr algn="ctr"/>
            <a:r>
              <a:rPr lang="en-US" altLang="zh-CN"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pitchFamily="18" charset="0"/>
                <a:cs typeface="Times New Roman" panose="02020603050405020304" pitchFamily="18" charset="0"/>
              </a:rPr>
              <a:t>弯曲半径直接影响光纤的损耗</a:t>
            </a:r>
            <a:endParaRPr lang="zh-CN" altLang="en-US" sz="4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 name="文本框 1"/>
          <p:cNvSpPr txBox="1"/>
          <p:nvPr/>
        </p:nvSpPr>
        <p:spPr>
          <a:xfrm>
            <a:off x="762635" y="2444750"/>
            <a:ext cx="10666730" cy="1753235"/>
          </a:xfrm>
          <a:prstGeom prst="rect">
            <a:avLst/>
          </a:prstGeom>
          <a:noFill/>
        </p:spPr>
        <p:txBody>
          <a:bodyPr wrap="square" rtlCol="0">
            <a:spAutoFit/>
          </a:bodyPr>
          <a:p>
            <a:pPr marL="457200" indent="-457200">
              <a:buFont typeface="Wingdings" panose="05000000000000000000" charset="0"/>
              <a:buChar char="Ø"/>
            </a:pPr>
            <a:r>
              <a:rPr lang="zh-CN" altLang="en-US" sz="5400">
                <a:solidFill>
                  <a:srgbClr val="FF0000"/>
                </a:solidFill>
                <a:effectLst/>
              </a:rPr>
              <a:t>追求更高功率、更好的光束质量、论证后续工作可以在真空中</a:t>
            </a:r>
            <a:r>
              <a:rPr lang="zh-CN" altLang="en-US" sz="5400">
                <a:solidFill>
                  <a:srgbClr val="FF0000"/>
                </a:solidFill>
                <a:effectLst/>
              </a:rPr>
              <a:t>开展</a:t>
            </a:r>
            <a:endParaRPr lang="zh-CN" altLang="en-US" sz="5400">
              <a:solidFill>
                <a:srgbClr val="FF0000"/>
              </a:solidFill>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Page:16</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0" y="375285"/>
            <a:ext cx="11671300" cy="600710"/>
          </a:xfrm>
          <a:prstGeom prst="rect">
            <a:avLst/>
          </a:prstGeom>
          <a:noFill/>
        </p:spPr>
        <p:txBody>
          <a:bodyPr wrap="square" rtlCol="0">
            <a:noAutofit/>
          </a:bodyPr>
          <a:lstStyle/>
          <a:p>
            <a:pPr algn="ctr"/>
            <a:r>
              <a:rPr lang="zh-CN" altLang="en-US" sz="3200" b="1" dirty="0">
                <a:latin typeface="Times New Roman" panose="02020603050405020304" pitchFamily="18" charset="0"/>
                <a:cs typeface="Times New Roman" panose="02020603050405020304" pitchFamily="18" charset="0"/>
              </a:rPr>
              <a:t>传输效率</a:t>
            </a:r>
            <a:r>
              <a:rPr lang="en-US" altLang="zh-CN" sz="3200" b="1" dirty="0">
                <a:latin typeface="Times New Roman" panose="02020603050405020304" pitchFamily="18" charset="0"/>
                <a:cs typeface="Times New Roman" panose="02020603050405020304" pitchFamily="18" charset="0"/>
              </a:rPr>
              <a:t>95%</a:t>
            </a:r>
            <a:r>
              <a:rPr lang="zh-CN" altLang="en-US" sz="3200" b="1" dirty="0">
                <a:latin typeface="Times New Roman" panose="02020603050405020304" pitchFamily="18" charset="0"/>
                <a:cs typeface="Times New Roman" panose="02020603050405020304" pitchFamily="18" charset="0"/>
              </a:rPr>
              <a:t>、</a:t>
            </a:r>
            <a:r>
              <a:rPr lang="en-US" altLang="zh-CN" sz="3200" b="1" dirty="0">
                <a:latin typeface="Times New Roman" panose="02020603050405020304" pitchFamily="18" charset="0"/>
                <a:cs typeface="Times New Roman" panose="02020603050405020304" pitchFamily="18" charset="0"/>
              </a:rPr>
              <a:t>2.2kW</a:t>
            </a:r>
            <a:r>
              <a:rPr lang="zh-CN" altLang="en-US" sz="3200" b="1" dirty="0">
                <a:latin typeface="Times New Roman" panose="02020603050405020304" pitchFamily="18" charset="0"/>
                <a:cs typeface="Times New Roman" panose="02020603050405020304" pitchFamily="18" charset="0"/>
              </a:rPr>
              <a:t>的性能边界</a:t>
            </a:r>
            <a:endParaRPr lang="zh-CN" altLang="en-US" sz="32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434465"/>
            <a:ext cx="11257915" cy="95631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通过一段</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104.5</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米长的</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5</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管</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NANF</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，传输了</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2.2 kW</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的窄线宽（</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86 GHz</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）激光，传输效率达</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95%</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，光束质量</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M</a:t>
            </a:r>
            <a:r>
              <a:rPr lang="en-US"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²</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=1.03</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（几乎达到衍射极限），同时也在</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38 GHz</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的更窄线宽下传输了</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1.7 kW</a:t>
            </a:r>
            <a:endPar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3" name="图片 2"/>
          <p:cNvPicPr>
            <a:picLocks noChangeAspect="1"/>
          </p:cNvPicPr>
          <p:nvPr/>
        </p:nvPicPr>
        <p:blipFill>
          <a:blip r:embed="rId3"/>
          <a:srcRect l="4064" r="2847"/>
          <a:stretch>
            <a:fillRect/>
          </a:stretch>
        </p:blipFill>
        <p:spPr>
          <a:xfrm>
            <a:off x="443865" y="2811780"/>
            <a:ext cx="6276975" cy="2929890"/>
          </a:xfrm>
          <a:prstGeom prst="rect">
            <a:avLst/>
          </a:prstGeom>
        </p:spPr>
      </p:pic>
      <p:sp>
        <p:nvSpPr>
          <p:cNvPr id="5" name="文本框 4"/>
          <p:cNvSpPr txBox="1"/>
          <p:nvPr/>
        </p:nvSpPr>
        <p:spPr>
          <a:xfrm>
            <a:off x="6616065" y="2951480"/>
            <a:ext cx="3983355" cy="2910840"/>
          </a:xfrm>
          <a:prstGeom prst="rect">
            <a:avLst/>
          </a:prstGeom>
          <a:noFill/>
        </p:spPr>
        <p:txBody>
          <a:bodyPr wrap="square" rtlCol="0">
            <a:noAutofit/>
          </a:bodyPr>
          <a:p>
            <a:pPr>
              <a:lnSpc>
                <a:spcPct val="150000"/>
              </a:lnSpc>
            </a:pPr>
            <a:r>
              <a:rPr lang="zh-CN" altLang="en-US" sz="1400" b="1">
                <a:latin typeface="微软雅黑" panose="020B0503020204020204" charset="-122"/>
                <a:ea typeface="微软雅黑" panose="020B0503020204020204" charset="-122"/>
              </a:rPr>
              <a:t>受激布里渊散射</a:t>
            </a:r>
            <a:r>
              <a:rPr lang="zh-CN" altLang="en-US" sz="1400">
                <a:latin typeface="微软雅黑" panose="020B0503020204020204" charset="-122"/>
                <a:ea typeface="微软雅黑" panose="020B0503020204020204" charset="-122"/>
              </a:rPr>
              <a:t>：一种由声波场介导的非线性效应，阈值极低，会导致强烈的后向散射，限制输出功率甚至损坏激光器</a:t>
            </a:r>
            <a:endParaRPr lang="zh-CN" altLang="en-US" sz="1400">
              <a:latin typeface="微软雅黑" panose="020B0503020204020204" charset="-122"/>
              <a:ea typeface="微软雅黑" panose="020B0503020204020204" charset="-122"/>
            </a:endParaRPr>
          </a:p>
          <a:p>
            <a:pPr algn="just">
              <a:lnSpc>
                <a:spcPct val="150000"/>
              </a:lnSpc>
            </a:pPr>
            <a:r>
              <a:rPr lang="en-US" altLang="zh-CN" sz="1400" b="1">
                <a:latin typeface="微软雅黑" panose="020B0503020204020204" charset="-122"/>
                <a:ea typeface="微软雅黑" panose="020B0503020204020204" charset="-122"/>
              </a:rPr>
              <a:t>HCF</a:t>
            </a:r>
            <a:r>
              <a:rPr lang="zh-CN" altLang="en-US" sz="1400" b="1">
                <a:latin typeface="微软雅黑" panose="020B0503020204020204" charset="-122"/>
                <a:ea typeface="微软雅黑" panose="020B0503020204020204" charset="-122"/>
              </a:rPr>
              <a:t>优势：</a:t>
            </a:r>
            <a:r>
              <a:rPr lang="zh-CN" altLang="en-US" sz="1400">
                <a:latin typeface="微软雅黑" panose="020B0503020204020204" charset="-122"/>
                <a:ea typeface="微软雅黑" panose="020B0503020204020204" charset="-122"/>
              </a:rPr>
              <a:t>由于光与石英的重叠极小，</a:t>
            </a:r>
            <a:r>
              <a:rPr lang="en-US" altLang="zh-CN" sz="1400">
                <a:latin typeface="微软雅黑" panose="020B0503020204020204" charset="-122"/>
                <a:ea typeface="微软雅黑" panose="020B0503020204020204" charset="-122"/>
              </a:rPr>
              <a:t>SBS</a:t>
            </a:r>
            <a:r>
              <a:rPr lang="zh-CN" altLang="en-US" sz="1400">
                <a:latin typeface="微软雅黑" panose="020B0503020204020204" charset="-122"/>
                <a:ea typeface="微软雅黑" panose="020B0503020204020204" charset="-122"/>
              </a:rPr>
              <a:t>的增益被极大地抑制。本文估算，对于</a:t>
            </a:r>
            <a:r>
              <a:rPr lang="en-US" altLang="zh-CN" sz="1400">
                <a:latin typeface="微软雅黑" panose="020B0503020204020204" charset="-122"/>
                <a:ea typeface="微软雅黑" panose="020B0503020204020204" charset="-122"/>
              </a:rPr>
              <a:t>38 GHz</a:t>
            </a:r>
            <a:r>
              <a:rPr lang="zh-CN" altLang="en-US" sz="1400">
                <a:latin typeface="微软雅黑" panose="020B0503020204020204" charset="-122"/>
                <a:ea typeface="微软雅黑" panose="020B0503020204020204" charset="-122"/>
              </a:rPr>
              <a:t>线宽的激光，在</a:t>
            </a:r>
            <a:r>
              <a:rPr lang="en-US" altLang="zh-CN" sz="1400">
                <a:latin typeface="微软雅黑" panose="020B0503020204020204" charset="-122"/>
                <a:ea typeface="微软雅黑" panose="020B0503020204020204" charset="-122"/>
              </a:rPr>
              <a:t>104.5</a:t>
            </a:r>
            <a:r>
              <a:rPr lang="zh-CN" altLang="en-US" sz="1400">
                <a:latin typeface="微软雅黑" panose="020B0503020204020204" charset="-122"/>
                <a:ea typeface="微软雅黑" panose="020B0503020204020204" charset="-122"/>
              </a:rPr>
              <a:t>米充满空气的</a:t>
            </a:r>
            <a:r>
              <a:rPr lang="en-US" altLang="zh-CN" sz="1400">
                <a:latin typeface="微软雅黑" panose="020B0503020204020204" charset="-122"/>
                <a:ea typeface="微软雅黑" panose="020B0503020204020204" charset="-122"/>
              </a:rPr>
              <a:t>NANF</a:t>
            </a:r>
            <a:r>
              <a:rPr lang="zh-CN" altLang="en-US" sz="1400">
                <a:latin typeface="微软雅黑" panose="020B0503020204020204" charset="-122"/>
                <a:ea typeface="微软雅黑" panose="020B0503020204020204" charset="-122"/>
              </a:rPr>
              <a:t>中，</a:t>
            </a:r>
            <a:r>
              <a:rPr lang="en-US" altLang="zh-CN" sz="1400">
                <a:latin typeface="微软雅黑" panose="020B0503020204020204" charset="-122"/>
                <a:ea typeface="微软雅黑" panose="020B0503020204020204" charset="-122"/>
              </a:rPr>
              <a:t>SBS</a:t>
            </a:r>
            <a:r>
              <a:rPr lang="zh-CN" altLang="en-US" sz="1400">
                <a:latin typeface="微软雅黑" panose="020B0503020204020204" charset="-122"/>
                <a:ea typeface="微软雅黑" panose="020B0503020204020204" charset="-122"/>
              </a:rPr>
              <a:t>阈值高达</a:t>
            </a:r>
            <a:r>
              <a:rPr lang="en-US" altLang="zh-CN" sz="1400">
                <a:latin typeface="微软雅黑" panose="020B0503020204020204" charset="-122"/>
                <a:ea typeface="微软雅黑" panose="020B0503020204020204" charset="-122"/>
              </a:rPr>
              <a:t>~8.5 kW</a:t>
            </a:r>
            <a:r>
              <a:rPr lang="zh-CN" altLang="en-US" sz="1400">
                <a:latin typeface="微软雅黑" panose="020B0503020204020204" charset="-122"/>
                <a:ea typeface="微软雅黑" panose="020B0503020204020204" charset="-122"/>
              </a:rPr>
              <a:t>；如果抽真空，阈值更是达到</a:t>
            </a:r>
            <a:r>
              <a:rPr lang="en-US" altLang="zh-CN" sz="1400">
                <a:latin typeface="微软雅黑" panose="020B0503020204020204" charset="-122"/>
                <a:ea typeface="微软雅黑" panose="020B0503020204020204" charset="-122"/>
              </a:rPr>
              <a:t>~1.4 MW</a:t>
            </a:r>
            <a:r>
              <a:rPr lang="zh-CN" altLang="en-US" sz="1400">
                <a:latin typeface="微软雅黑" panose="020B0503020204020204" charset="-122"/>
                <a:ea typeface="微软雅黑" panose="020B0503020204020204" charset="-122"/>
              </a:rPr>
              <a:t>，而</a:t>
            </a: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实芯光纤阈值只有</a:t>
            </a:r>
            <a:r>
              <a:rPr lang="en-US" altLang="zh-CN" sz="1400">
                <a:latin typeface="微软雅黑" panose="020B0503020204020204" charset="-122"/>
                <a:ea typeface="微软雅黑" panose="020B0503020204020204" charset="-122"/>
              </a:rPr>
              <a:t>170 W</a:t>
            </a:r>
            <a:r>
              <a:rPr lang="zh-CN" altLang="en-US" sz="1400">
                <a:latin typeface="微软雅黑" panose="020B0503020204020204" charset="-122"/>
                <a:ea typeface="微软雅黑" panose="020B0503020204020204" charset="-122"/>
              </a:rPr>
              <a:t>。</a:t>
            </a:r>
            <a:r>
              <a:rPr lang="en-US" altLang="zh-CN" sz="1400" b="1">
                <a:solidFill>
                  <a:srgbClr val="FF0000"/>
                </a:solidFill>
                <a:latin typeface="微软雅黑" panose="020B0503020204020204" charset="-122"/>
                <a:ea typeface="微软雅黑" panose="020B0503020204020204" charset="-122"/>
              </a:rPr>
              <a:t>HCF</a:t>
            </a:r>
            <a:r>
              <a:rPr lang="zh-CN" altLang="en-US" sz="1400" b="1">
                <a:solidFill>
                  <a:srgbClr val="FF0000"/>
                </a:solidFill>
                <a:latin typeface="微软雅黑" panose="020B0503020204020204" charset="-122"/>
                <a:ea typeface="微软雅黑" panose="020B0503020204020204" charset="-122"/>
              </a:rPr>
              <a:t>在传输窄线宽高功率激光方面的绝对优势</a:t>
            </a:r>
            <a:endParaRPr lang="zh-CN" altLang="en-US" sz="1400" b="1">
              <a:solidFill>
                <a:srgbClr val="FF0000"/>
              </a:solidFill>
              <a:latin typeface="微软雅黑" panose="020B0503020204020204" charset="-122"/>
              <a:ea typeface="微软雅黑" panose="020B0503020204020204" charset="-122"/>
            </a:endParaRPr>
          </a:p>
          <a:p>
            <a:pPr>
              <a:lnSpc>
                <a:spcPct val="150000"/>
              </a:lnSpc>
            </a:pPr>
            <a:endParaRPr lang="en-US" altLang="zh-CN">
              <a:latin typeface="微软雅黑" panose="020B0503020204020204" charset="-122"/>
              <a:ea typeface="微软雅黑" panose="020B0503020204020204" charset="-122"/>
            </a:endParaRPr>
          </a:p>
          <a:p>
            <a:endParaRPr lang="en-US" altLang="zh-CN">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Page:17</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0" y="324485"/>
            <a:ext cx="12071985" cy="782955"/>
          </a:xfrm>
          <a:prstGeom prst="rect">
            <a:avLst/>
          </a:prstGeom>
          <a:noFill/>
        </p:spPr>
        <p:txBody>
          <a:bodyPr wrap="square" rtlCol="0">
            <a:noAutofit/>
          </a:bodyPr>
          <a:lstStyle/>
          <a:p>
            <a:pPr algn="ctr"/>
            <a:r>
              <a:rPr lang="zh-CN" altLang="en-US" sz="3600" b="1" dirty="0">
                <a:latin typeface="Times New Roman" panose="02020603050405020304" pitchFamily="18" charset="0"/>
                <a:cs typeface="Times New Roman" panose="02020603050405020304" pitchFamily="18" charset="0"/>
              </a:rPr>
              <a:t>高功率下</a:t>
            </a:r>
            <a:r>
              <a:rPr lang="zh-CN" altLang="en-US" sz="3600" b="1" dirty="0">
                <a:latin typeface="Times New Roman" panose="02020603050405020304" pitchFamily="18" charset="0"/>
                <a:cs typeface="Times New Roman" panose="02020603050405020304" pitchFamily="18" charset="0"/>
              </a:rPr>
              <a:t>激发产生氮气尖峰</a:t>
            </a:r>
            <a:endParaRPr lang="zh-CN" altLang="en-US" sz="36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434465"/>
            <a:ext cx="11257915" cy="95631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通过一段</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104.5</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米长的</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5</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管</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NANF</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，传输了</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2.2 kW</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的窄线宽（</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86 GHz</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）激光，传输效率达</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95%</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，光束质量</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M</a:t>
            </a:r>
            <a:r>
              <a:rPr lang="en-US"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²</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=1.03</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（几乎达到衍射极限），同时也在</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38 GHz</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的更窄线宽下传输了</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1.7 kW</a:t>
            </a:r>
            <a:endPar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
        <p:nvSpPr>
          <p:cNvPr id="5" name="文本框 4"/>
          <p:cNvSpPr txBox="1"/>
          <p:nvPr/>
        </p:nvSpPr>
        <p:spPr>
          <a:xfrm>
            <a:off x="4236720" y="2597150"/>
            <a:ext cx="7277100" cy="3467100"/>
          </a:xfrm>
          <a:prstGeom prst="rect">
            <a:avLst/>
          </a:prstGeom>
          <a:noFill/>
        </p:spPr>
        <p:txBody>
          <a:bodyPr wrap="square" rtlCol="0">
            <a:noAutofit/>
          </a:bodyPr>
          <a:p>
            <a:pPr algn="just">
              <a:lnSpc>
                <a:spcPct val="150000"/>
              </a:lnSpc>
            </a:pPr>
            <a:r>
              <a:rPr lang="zh-CN" altLang="en-US" sz="1200">
                <a:latin typeface="微软雅黑" panose="020B0503020204020204" charset="-122"/>
                <a:ea typeface="微软雅黑" panose="020B0503020204020204" charset="-122"/>
              </a:rPr>
              <a:t>空气中氮气分子的</a:t>
            </a:r>
            <a:r>
              <a:rPr lang="en-US" altLang="zh-CN" sz="1200">
                <a:latin typeface="微软雅黑" panose="020B0503020204020204" charset="-122"/>
                <a:ea typeface="微软雅黑" panose="020B0503020204020204" charset="-122"/>
              </a:rPr>
              <a:t>“</a:t>
            </a:r>
            <a:r>
              <a:rPr lang="zh-CN" altLang="en-US" sz="1200">
                <a:latin typeface="微软雅黑" panose="020B0503020204020204" charset="-122"/>
                <a:ea typeface="微软雅黑" panose="020B0503020204020204" charset="-122"/>
              </a:rPr>
              <a:t>受激旋转拉曼散射</a:t>
            </a:r>
            <a:r>
              <a:rPr lang="en-US" altLang="zh-CN" sz="1200">
                <a:latin typeface="微软雅黑" panose="020B0503020204020204" charset="-122"/>
                <a:ea typeface="微软雅黑" panose="020B0503020204020204" charset="-122"/>
              </a:rPr>
              <a:t>” </a:t>
            </a:r>
            <a:r>
              <a:rPr lang="zh-CN" altLang="en-US" sz="1200">
                <a:latin typeface="微软雅黑" panose="020B0503020204020204" charset="-122"/>
                <a:ea typeface="微软雅黑" panose="020B0503020204020204" charset="-122"/>
              </a:rPr>
              <a:t>产生尖峰。每个尖峰对应氮气分子一种特定的旋转能级跃迁。高功率激光激发了氮气，发出了非线性光谱现象。这在连续波千瓦级功率下是首次被清晰观测到。</a:t>
            </a:r>
            <a:endParaRPr lang="zh-CN" altLang="en-US" sz="1200">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化学蚀刻去除光纤的覆盖层（与嵌套结构（</a:t>
            </a:r>
            <a:r>
              <a:rPr lang="en-US" altLang="zh-CN" sz="1200" b="1">
                <a:latin typeface="微软雅黑" panose="020B0503020204020204" charset="-122"/>
                <a:ea typeface="微软雅黑" panose="020B0503020204020204" charset="-122"/>
              </a:rPr>
              <a:t>NANF</a:t>
            </a:r>
            <a:r>
              <a:rPr lang="zh-CN" altLang="en-US" sz="1200" b="1">
                <a:latin typeface="微软雅黑" panose="020B0503020204020204" charset="-122"/>
                <a:ea typeface="微软雅黑" panose="020B0503020204020204" charset="-122"/>
              </a:rPr>
              <a:t>）联系）：</a:t>
            </a:r>
            <a:endParaRPr lang="zh-CN" altLang="en-US" sz="1200" b="1">
              <a:latin typeface="微软雅黑" panose="020B0503020204020204" charset="-122"/>
              <a:ea typeface="微软雅黑" panose="020B0503020204020204" charset="-122"/>
            </a:endParaRPr>
          </a:p>
          <a:p>
            <a:pPr algn="just">
              <a:lnSpc>
                <a:spcPct val="150000"/>
              </a:lnSpc>
            </a:pPr>
            <a:r>
              <a:rPr lang="zh-CN" altLang="en-US" sz="1200">
                <a:latin typeface="微软雅黑" panose="020B0503020204020204" charset="-122"/>
                <a:ea typeface="微软雅黑" panose="020B0503020204020204" charset="-122"/>
              </a:rPr>
              <a:t>高功率传输系统中的光：信号光、杂散光</a:t>
            </a:r>
            <a:endParaRPr lang="zh-CN" altLang="en-US" sz="1200">
              <a:latin typeface="微软雅黑" panose="020B0503020204020204" charset="-122"/>
              <a:ea typeface="微软雅黑" panose="020B0503020204020204" charset="-122"/>
            </a:endParaRPr>
          </a:p>
          <a:p>
            <a:pPr algn="just">
              <a:lnSpc>
                <a:spcPct val="150000"/>
              </a:lnSpc>
            </a:pPr>
            <a:r>
              <a:rPr lang="zh-CN" altLang="en-US" sz="1200">
                <a:latin typeface="微软雅黑" panose="020B0503020204020204" charset="-122"/>
                <a:ea typeface="微软雅黑" panose="020B0503020204020204" charset="-122"/>
              </a:rPr>
              <a:t>嵌套：优化纤芯内信号光的束缚</a:t>
            </a:r>
            <a:endParaRPr lang="zh-CN" altLang="en-US" sz="1200">
              <a:latin typeface="微软雅黑" panose="020B0503020204020204" charset="-122"/>
              <a:ea typeface="微软雅黑" panose="020B0503020204020204" charset="-122"/>
            </a:endParaRPr>
          </a:p>
          <a:p>
            <a:pPr algn="just">
              <a:lnSpc>
                <a:spcPct val="150000"/>
              </a:lnSpc>
            </a:pPr>
            <a:r>
              <a:rPr lang="zh-CN" altLang="en-US" sz="1200">
                <a:latin typeface="微软雅黑" panose="020B0503020204020204" charset="-122"/>
                <a:ea typeface="微软雅黑" panose="020B0503020204020204" charset="-122"/>
              </a:rPr>
              <a:t>杂散光来源：</a:t>
            </a:r>
            <a:endParaRPr lang="zh-CN" altLang="en-US" sz="1200">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耦合不完美：</a:t>
            </a:r>
            <a:r>
              <a:rPr lang="zh-CN" altLang="en-US" sz="1200">
                <a:latin typeface="微软雅黑" panose="020B0503020204020204" charset="-122"/>
                <a:ea typeface="微软雅黑" panose="020B0503020204020204" charset="-122"/>
              </a:rPr>
              <a:t>在将激光从自由空间耦合进光纤时，即使有极其微小的对准误差，也会有一小部分激光功率直接打在纤芯周围的玻璃结构上，而不是精确进入空气纤芯。这部分光一开始就成了包层光</a:t>
            </a:r>
            <a:endParaRPr lang="en-US" altLang="zh-CN" sz="1200">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光纤微弯或缺陷：</a:t>
            </a:r>
            <a:r>
              <a:rPr lang="zh-CN" altLang="en-US" sz="1200">
                <a:latin typeface="微软雅黑" panose="020B0503020204020204" charset="-122"/>
                <a:ea typeface="微软雅黑" panose="020B0503020204020204" charset="-122"/>
              </a:rPr>
              <a:t>在光纤受到微小弯曲或存在制造缺陷时，纤芯中的一小部分信号光可能会被散射或耦合到包层中</a:t>
            </a:r>
            <a:endParaRPr lang="en-US" altLang="zh-CN" sz="1200">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非线性效应：</a:t>
            </a:r>
            <a:r>
              <a:rPr lang="zh-CN" altLang="en-US" sz="1200">
                <a:latin typeface="微软雅黑" panose="020B0503020204020204" charset="-122"/>
                <a:ea typeface="微软雅黑" panose="020B0503020204020204" charset="-122"/>
              </a:rPr>
              <a:t>虽然很弱，但在极高功率下，仍可能产生一些非线性过程，生成不在基模的光，其中一些可能进入包层</a:t>
            </a:r>
            <a:endParaRPr lang="zh-CN" altLang="en-US" sz="120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3"/>
          <a:stretch>
            <a:fillRect/>
          </a:stretch>
        </p:blipFill>
        <p:spPr>
          <a:xfrm>
            <a:off x="1140460" y="2375535"/>
            <a:ext cx="2593975" cy="3919220"/>
          </a:xfrm>
          <a:prstGeom prst="rect">
            <a:avLst/>
          </a:prstGeom>
        </p:spPr>
      </p:pic>
      <p:sp>
        <p:nvSpPr>
          <p:cNvPr id="7" name="文本框 6"/>
          <p:cNvSpPr txBox="1"/>
          <p:nvPr/>
        </p:nvSpPr>
        <p:spPr>
          <a:xfrm>
            <a:off x="166370" y="6297295"/>
            <a:ext cx="5080000" cy="553085"/>
          </a:xfrm>
          <a:prstGeom prst="rect">
            <a:avLst/>
          </a:prstGeom>
          <a:noFill/>
        </p:spPr>
        <p:txBody>
          <a:bodyPr wrap="square" rtlCol="0">
            <a:spAutoFit/>
          </a:bodyPr>
          <a:p>
            <a:pPr lvl="0" algn="l">
              <a:buClrTx/>
              <a:buSzTx/>
              <a:buFontTx/>
            </a:pPr>
            <a:r>
              <a:rPr lang="en-US" altLang="zh-CN" sz="1000">
                <a:sym typeface="+mn-ea"/>
              </a:rPr>
              <a:t>Fig.1 </a:t>
            </a:r>
            <a:r>
              <a:rPr lang="en-US" altLang="zh-CN" sz="1000">
                <a:sym typeface="+mn-ea"/>
              </a:rPr>
              <a:t>激光源与</a:t>
            </a:r>
            <a:r>
              <a:rPr lang="en-US" altLang="zh-CN" sz="1000">
                <a:sym typeface="+mn-ea"/>
              </a:rPr>
              <a:t>NANF</a:t>
            </a:r>
            <a:r>
              <a:rPr lang="en-US" altLang="zh-CN" sz="1000">
                <a:sym typeface="+mn-ea"/>
              </a:rPr>
              <a:t>输出的光谱特性：在（</a:t>
            </a:r>
            <a:r>
              <a:rPr lang="en-US" altLang="zh-CN" sz="1000">
                <a:sym typeface="+mn-ea"/>
              </a:rPr>
              <a:t>a</a:t>
            </a:r>
            <a:r>
              <a:rPr lang="en-US" altLang="zh-CN" sz="1000">
                <a:sym typeface="+mn-ea"/>
              </a:rPr>
              <a:t>）</a:t>
            </a:r>
            <a:r>
              <a:rPr lang="en-US" altLang="zh-CN" sz="1000">
                <a:sym typeface="+mn-ea"/>
              </a:rPr>
              <a:t>38 GHz</a:t>
            </a:r>
            <a:r>
              <a:rPr lang="en-US" altLang="zh-CN" sz="1000">
                <a:sym typeface="+mn-ea"/>
              </a:rPr>
              <a:t>，（</a:t>
            </a:r>
            <a:r>
              <a:rPr lang="en-US" altLang="zh-CN" sz="1000">
                <a:sym typeface="+mn-ea"/>
              </a:rPr>
              <a:t>b</a:t>
            </a:r>
            <a:r>
              <a:rPr lang="en-US" altLang="zh-CN" sz="1000">
                <a:sym typeface="+mn-ea"/>
              </a:rPr>
              <a:t>）</a:t>
            </a:r>
            <a:r>
              <a:rPr lang="en-US" altLang="zh-CN" sz="1000">
                <a:sym typeface="+mn-ea"/>
              </a:rPr>
              <a:t>63 GHz</a:t>
            </a:r>
            <a:r>
              <a:rPr lang="en-US" altLang="zh-CN" sz="1000">
                <a:sym typeface="+mn-ea"/>
              </a:rPr>
              <a:t>，将来自激光源（蓝色）的测量输入信号光谱与</a:t>
            </a:r>
            <a:r>
              <a:rPr lang="en-US" altLang="zh-CN" sz="1000">
                <a:sym typeface="+mn-ea"/>
              </a:rPr>
              <a:t>1.5kW NANF</a:t>
            </a:r>
            <a:r>
              <a:rPr lang="en-US" altLang="zh-CN" sz="1000">
                <a:sym typeface="+mn-ea"/>
              </a:rPr>
              <a:t>输出（黑色）和最大</a:t>
            </a:r>
            <a:r>
              <a:rPr lang="en-US" altLang="zh-CN" sz="1000">
                <a:sym typeface="+mn-ea"/>
              </a:rPr>
              <a:t>NANF</a:t>
            </a:r>
            <a:r>
              <a:rPr lang="en-US" altLang="zh-CN" sz="1000">
                <a:sym typeface="+mn-ea"/>
              </a:rPr>
              <a:t>输出功率（绿色）进行比较</a:t>
            </a:r>
            <a:endParaRPr lang="en-US" altLang="zh-CN" sz="1000">
              <a:sym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Page:18</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0" y="407670"/>
            <a:ext cx="12192000" cy="616585"/>
          </a:xfrm>
          <a:prstGeom prst="rect">
            <a:avLst/>
          </a:prstGeom>
          <a:noFill/>
        </p:spPr>
        <p:txBody>
          <a:bodyPr wrap="square" rtlCol="0">
            <a:noAutofit/>
          </a:bodyPr>
          <a:lstStyle/>
          <a:p>
            <a:pPr algn="ctr"/>
            <a:r>
              <a:rPr lang="zh-CN" altLang="en-US" sz="3600" b="1" dirty="0">
                <a:latin typeface="Times New Roman" panose="02020603050405020304" pitchFamily="18" charset="0"/>
                <a:cs typeface="Times New Roman" panose="02020603050405020304" pitchFamily="18" charset="0"/>
              </a:rPr>
              <a:t>利用</a:t>
            </a:r>
            <a:r>
              <a:rPr lang="en-US" altLang="zh-CN" sz="3600" b="1" dirty="0">
                <a:latin typeface="Times New Roman" panose="02020603050405020304" pitchFamily="18" charset="0"/>
                <a:cs typeface="Times New Roman" panose="02020603050405020304" pitchFamily="18" charset="0"/>
              </a:rPr>
              <a:t>CLS</a:t>
            </a:r>
            <a:r>
              <a:rPr lang="zh-CN" altLang="en-US" sz="3600" b="1" dirty="0">
                <a:latin typeface="Times New Roman" panose="02020603050405020304" pitchFamily="18" charset="0"/>
                <a:cs typeface="Times New Roman" panose="02020603050405020304" pitchFamily="18" charset="0"/>
              </a:rPr>
              <a:t>去除杂散光干扰</a:t>
            </a:r>
            <a:endParaRPr lang="zh-CN" altLang="en-US" sz="36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434465"/>
            <a:ext cx="11257915" cy="598170"/>
          </a:xfrm>
          <a:prstGeom prst="rect">
            <a:avLst/>
          </a:prstGeom>
        </p:spPr>
        <p:txBody>
          <a:bodyPr wrap="square">
            <a:noAutofit/>
          </a:bodyPr>
          <a:lstStyle/>
          <a:p>
            <a:pPr marL="342900" indent="-342900" algn="just">
              <a:lnSpc>
                <a:spcPct val="150000"/>
              </a:lnSpc>
              <a:buClr>
                <a:srgbClr val="FF0000"/>
              </a:buClr>
              <a:buFont typeface="Wingdings" panose="05000000000000000000" charset="0"/>
              <a:buChar char="n"/>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杂散光去除：包层光剥离器（</a:t>
            </a:r>
            <a:r>
              <a:rPr lang="en-US" altLang="zh-CN"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CLS</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
        <p:nvSpPr>
          <p:cNvPr id="5" name="文本框 4"/>
          <p:cNvSpPr txBox="1"/>
          <p:nvPr/>
        </p:nvSpPr>
        <p:spPr>
          <a:xfrm>
            <a:off x="780415" y="1927225"/>
            <a:ext cx="9304655" cy="4239895"/>
          </a:xfrm>
          <a:prstGeom prst="rect">
            <a:avLst/>
          </a:prstGeom>
          <a:noFill/>
        </p:spPr>
        <p:txBody>
          <a:bodyPr wrap="square" rtlCol="0">
            <a:noAutofit/>
          </a:bodyPr>
          <a:p>
            <a:pPr algn="just">
              <a:lnSpc>
                <a:spcPct val="150000"/>
              </a:lnSpc>
            </a:pPr>
            <a:r>
              <a:rPr lang="zh-CN" altLang="en-US" sz="1400" b="1">
                <a:latin typeface="微软雅黑" panose="020B0503020204020204" charset="-122"/>
                <a:ea typeface="微软雅黑" panose="020B0503020204020204" charset="-122"/>
              </a:rPr>
              <a:t>杂散光危害：</a:t>
            </a:r>
            <a:endParaRPr lang="zh-CN" altLang="en-US" sz="1400" b="1">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加热与损伤：</a:t>
            </a:r>
            <a:r>
              <a:rPr lang="zh-CN" altLang="en-US" sz="1200">
                <a:latin typeface="微软雅黑" panose="020B0503020204020204" charset="-122"/>
                <a:ea typeface="微软雅黑" panose="020B0503020204020204" charset="-122"/>
              </a:rPr>
              <a:t>光纤的聚合物涂覆层是为了保护玻璃光纤而存在的，但它无法承受高功率激光。杂散光在包层中传播，最终会被涂覆层吸收，产生大量的热</a:t>
            </a:r>
            <a:endParaRPr lang="en-US" altLang="zh-CN" sz="1200">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烧毁光纤：</a:t>
            </a:r>
            <a:r>
              <a:rPr lang="zh-CN" altLang="en-US" sz="1200">
                <a:latin typeface="微软雅黑" panose="020B0503020204020204" charset="-122"/>
                <a:ea typeface="微软雅黑" panose="020B0503020204020204" charset="-122"/>
              </a:rPr>
              <a:t>局部过热会碳化、烧毁涂覆层，进而损坏下方精密的玻璃微结构，导致光纤永久性失效</a:t>
            </a:r>
            <a:endParaRPr lang="en-US" altLang="zh-CN" sz="1200">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模式不稳定：</a:t>
            </a:r>
            <a:r>
              <a:rPr lang="zh-CN" altLang="en-US" sz="1200">
                <a:latin typeface="微软雅黑" panose="020B0503020204020204" charset="-122"/>
                <a:ea typeface="微软雅黑" panose="020B0503020204020204" charset="-122"/>
              </a:rPr>
              <a:t>不均匀的加热会改变光纤的局部折射率，引起热透镜效应等，干扰纤芯中主信号的传输稳定性</a:t>
            </a:r>
            <a:endParaRPr lang="zh-CN" altLang="en-US" sz="1200">
              <a:latin typeface="微软雅黑" panose="020B0503020204020204" charset="-122"/>
              <a:ea typeface="微软雅黑" panose="020B0503020204020204" charset="-122"/>
            </a:endParaRPr>
          </a:p>
          <a:p>
            <a:pPr algn="just">
              <a:lnSpc>
                <a:spcPct val="150000"/>
              </a:lnSpc>
            </a:pPr>
            <a:r>
              <a:rPr lang="zh-CN" altLang="en-US" sz="1200" b="1">
                <a:solidFill>
                  <a:srgbClr val="FF0000"/>
                </a:solidFill>
                <a:latin typeface="微软雅黑" panose="020B0503020204020204" charset="-122"/>
                <a:ea typeface="微软雅黑" panose="020B0503020204020204" charset="-122"/>
              </a:rPr>
              <a:t>危害在高功率激光中尤为明显</a:t>
            </a:r>
            <a:endParaRPr lang="zh-CN" altLang="en-US" sz="1200" b="1">
              <a:solidFill>
                <a:srgbClr val="FF0000"/>
              </a:solidFill>
              <a:latin typeface="微软雅黑" panose="020B0503020204020204" charset="-122"/>
              <a:ea typeface="微软雅黑" panose="020B0503020204020204" charset="-122"/>
            </a:endParaRPr>
          </a:p>
          <a:p>
            <a:pPr algn="just">
              <a:lnSpc>
                <a:spcPct val="150000"/>
              </a:lnSpc>
            </a:pPr>
            <a:r>
              <a:rPr lang="zh-CN" altLang="en-US" sz="1400" b="1">
                <a:latin typeface="微软雅黑" panose="020B0503020204020204" charset="-122"/>
                <a:ea typeface="微软雅黑" panose="020B0503020204020204" charset="-122"/>
              </a:rPr>
              <a:t>化学蚀刻法的CLS：</a:t>
            </a:r>
            <a:endParaRPr lang="zh-CN" altLang="en-US" sz="1400" b="1">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去除涂覆层：</a:t>
            </a:r>
            <a:r>
              <a:rPr lang="zh-CN" altLang="en-US" sz="1200">
                <a:latin typeface="微软雅黑" panose="020B0503020204020204" charset="-122"/>
                <a:ea typeface="微软雅黑" panose="020B0503020204020204" charset="-122"/>
              </a:rPr>
              <a:t>在一小段光纤（例如1-2厘米）上，使用化学溶剂或激光烧蚀等方法，小心地去除掉聚合物涂覆层，使裸玻璃暴露出来</a:t>
            </a:r>
            <a:endParaRPr lang="zh-CN" altLang="en-US" sz="1200">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创造泄漏窗口：</a:t>
            </a:r>
            <a:r>
              <a:rPr lang="zh-CN" altLang="en-US" sz="1200">
                <a:latin typeface="微软雅黑" panose="020B0503020204020204" charset="-122"/>
                <a:ea typeface="微软雅黑" panose="020B0503020204020204" charset="-122"/>
              </a:rPr>
              <a:t>没有了涂覆层的全反射条件，在包层中传播的杂散光一旦到达这段被“剥光”的区域，就会因为折射率突变而泄漏到空气中（因为空气的折射率远低于玻璃）</a:t>
            </a:r>
            <a:endParaRPr lang="zh-CN" altLang="en-US" sz="1200">
              <a:latin typeface="微软雅黑" panose="020B0503020204020204" charset="-122"/>
              <a:ea typeface="微软雅黑" panose="020B0503020204020204" charset="-122"/>
            </a:endParaRPr>
          </a:p>
          <a:p>
            <a:pPr algn="just">
              <a:lnSpc>
                <a:spcPct val="150000"/>
              </a:lnSpc>
            </a:pPr>
            <a:r>
              <a:rPr lang="zh-CN" altLang="en-US" sz="1200" b="1">
                <a:latin typeface="微软雅黑" panose="020B0503020204020204" charset="-122"/>
                <a:ea typeface="微软雅黑" panose="020B0503020204020204" charset="-122"/>
              </a:rPr>
              <a:t>保留纤芯信号：</a:t>
            </a:r>
            <a:r>
              <a:rPr lang="zh-CN" altLang="en-US" sz="1200">
                <a:latin typeface="微软雅黑" panose="020B0503020204020204" charset="-122"/>
                <a:ea typeface="微软雅黑" panose="020B0503020204020204" charset="-122"/>
              </a:rPr>
              <a:t>与此同时，由于纤芯内的信号光是被反谐振效应强烈限制在空气孔内的，它与玻璃的 overlap 极小，因此几乎不受这段蚀刻区域的影响，会继续向前传输</a:t>
            </a:r>
            <a:endParaRPr lang="zh-CN" altLang="en-US" sz="1200">
              <a:latin typeface="微软雅黑" panose="020B0503020204020204" charset="-122"/>
              <a:ea typeface="微软雅黑" panose="020B0503020204020204" charset="-122"/>
            </a:endParaRPr>
          </a:p>
          <a:p>
            <a:pPr algn="just">
              <a:lnSpc>
                <a:spcPct val="150000"/>
              </a:lnSpc>
            </a:pPr>
            <a:endParaRPr lang="zh-CN" altLang="en-US" sz="1200">
              <a:latin typeface="微软雅黑" panose="020B0503020204020204" charset="-122"/>
              <a:ea typeface="微软雅黑" panose="020B0503020204020204" charset="-122"/>
            </a:endParaRPr>
          </a:p>
          <a:p>
            <a:pPr marL="285750" indent="-285750" algn="just">
              <a:lnSpc>
                <a:spcPct val="150000"/>
              </a:lnSpc>
              <a:buFont typeface="Wingdings" panose="05000000000000000000" charset="0"/>
              <a:buChar char="Ø"/>
            </a:pPr>
            <a:r>
              <a:rPr lang="zh-CN" altLang="en-US" sz="1600" b="1">
                <a:solidFill>
                  <a:srgbClr val="FF0000"/>
                </a:solidFill>
                <a:latin typeface="微软雅黑" panose="020B0503020204020204" charset="-122"/>
                <a:ea typeface="微软雅黑" panose="020B0503020204020204" charset="-122"/>
              </a:rPr>
              <a:t>嵌套结构可以更好地将激光束缚在光纤内传播，而杂散光的去除有助于光纤的稳定、长久使用</a:t>
            </a:r>
            <a:endParaRPr lang="zh-CN" altLang="en-US" sz="1600" b="1">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 name="文本框 1"/>
          <p:cNvSpPr txBox="1"/>
          <p:nvPr/>
        </p:nvSpPr>
        <p:spPr>
          <a:xfrm>
            <a:off x="762635" y="2444750"/>
            <a:ext cx="10666730" cy="922020"/>
          </a:xfrm>
          <a:prstGeom prst="rect">
            <a:avLst/>
          </a:prstGeom>
          <a:noFill/>
        </p:spPr>
        <p:txBody>
          <a:bodyPr wrap="square" rtlCol="0">
            <a:spAutoFit/>
          </a:bodyPr>
          <a:p>
            <a:pPr marL="457200" indent="-457200">
              <a:buFont typeface="Wingdings" panose="05000000000000000000" charset="0"/>
              <a:buChar char="Ø"/>
            </a:pPr>
            <a:r>
              <a:rPr lang="zh-CN" altLang="en-US" sz="5400">
                <a:solidFill>
                  <a:srgbClr val="FF0000"/>
                </a:solidFill>
                <a:effectLst/>
              </a:rPr>
              <a:t>高峰值功率脉冲激光下的</a:t>
            </a:r>
            <a:r>
              <a:rPr lang="zh-CN" altLang="en-US" sz="5400">
                <a:solidFill>
                  <a:srgbClr val="FF0000"/>
                </a:solidFill>
                <a:effectLst/>
              </a:rPr>
              <a:t>应用</a:t>
            </a:r>
            <a:endParaRPr lang="zh-CN" altLang="en-US" sz="5400">
              <a:solidFill>
                <a:srgbClr val="FF0000"/>
              </a:solidFill>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Page:19</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1270" y="191135"/>
            <a:ext cx="12192000" cy="1264285"/>
          </a:xfrm>
          <a:prstGeom prst="rect">
            <a:avLst/>
          </a:prstGeom>
          <a:noFill/>
        </p:spPr>
        <p:txBody>
          <a:bodyPr wrap="square" rtlCol="0">
            <a:noAutofit/>
          </a:bodyPr>
          <a:lstStyle/>
          <a:p>
            <a:pPr algn="ctr"/>
            <a:r>
              <a:rPr lang="zh-CN" altLang="en-US" sz="2800" b="1" dirty="0">
                <a:latin typeface="Times New Roman" panose="02020603050405020304" pitchFamily="18" charset="0"/>
                <a:cs typeface="Times New Roman" panose="02020603050405020304" pitchFamily="18" charset="0"/>
              </a:rPr>
              <a:t>多模</a:t>
            </a:r>
            <a:r>
              <a:rPr lang="en-US" altLang="zh-CN" sz="2800" b="1" dirty="0">
                <a:latin typeface="Times New Roman" panose="02020603050405020304" pitchFamily="18" charset="0"/>
                <a:cs typeface="Times New Roman" panose="02020603050405020304" pitchFamily="18" charset="0"/>
              </a:rPr>
              <a:t>AR-HCF</a:t>
            </a:r>
            <a:r>
              <a:rPr lang="zh-CN" altLang="en-US" sz="2800" b="1" dirty="0">
                <a:latin typeface="Times New Roman" panose="02020603050405020304" pitchFamily="18" charset="0"/>
                <a:cs typeface="Times New Roman" panose="02020603050405020304" pitchFamily="18" charset="0"/>
              </a:rPr>
              <a:t>，光束质量差可能会导致传统准单模</a:t>
            </a:r>
            <a:endParaRPr lang="zh-CN" altLang="en-US" sz="2800" b="1" dirty="0">
              <a:latin typeface="Times New Roman" panose="02020603050405020304" pitchFamily="18" charset="0"/>
              <a:cs typeface="Times New Roman" panose="02020603050405020304" pitchFamily="18" charset="0"/>
            </a:endParaRPr>
          </a:p>
          <a:p>
            <a:pPr algn="ctr"/>
            <a:r>
              <a:rPr lang="zh-CN" altLang="en-US" sz="2800" b="1" dirty="0">
                <a:latin typeface="Times New Roman" panose="02020603050405020304" pitchFamily="18" charset="0"/>
                <a:cs typeface="Times New Roman" panose="02020603050405020304" pitchFamily="18" charset="0"/>
              </a:rPr>
              <a:t>耦合效率降低以及端面</a:t>
            </a:r>
            <a:r>
              <a:rPr lang="zh-CN" altLang="en-US" sz="2800" b="1" dirty="0">
                <a:latin typeface="Times New Roman" panose="02020603050405020304" pitchFamily="18" charset="0"/>
                <a:cs typeface="Times New Roman" panose="02020603050405020304" pitchFamily="18" charset="0"/>
              </a:rPr>
              <a:t>损伤</a:t>
            </a:r>
            <a:endParaRPr lang="zh-CN" altLang="en-US" sz="28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501140"/>
            <a:ext cx="11257915" cy="123634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目标：解决低光束质量（M² ~2）的高能纳秒脉冲的传输问题</a:t>
            </a:r>
            <a:endParaRPr lang="zh-CN" altLang="en-US" sz="2000" b="1">
              <a:latin typeface="微软雅黑" panose="020B0503020204020204" charset="-122"/>
              <a:ea typeface="微软雅黑" panose="020B0503020204020204" charset="-122"/>
            </a:endParaRPr>
          </a:p>
          <a:p>
            <a:pPr indent="0" algn="just">
              <a:lnSpc>
                <a:spcPct val="150000"/>
              </a:lnSpc>
              <a:buFont typeface="Wingdings" panose="05000000000000000000" charset="0"/>
              <a:buNone/>
            </a:pPr>
            <a:r>
              <a:rPr lang="zh-CN" altLang="en-US" sz="1400" b="1">
                <a:latin typeface="微软雅黑" panose="020B0503020204020204" charset="-122"/>
                <a:ea typeface="微软雅黑" panose="020B0503020204020204" charset="-122"/>
                <a:sym typeface="+mn-ea"/>
              </a:rPr>
              <a:t>用多模</a:t>
            </a:r>
            <a:r>
              <a:rPr lang="en-US" altLang="zh-CN" sz="1400" b="1">
                <a:latin typeface="微软雅黑" panose="020B0503020204020204" charset="-122"/>
                <a:ea typeface="微软雅黑" panose="020B0503020204020204" charset="-122"/>
                <a:sym typeface="+mn-ea"/>
              </a:rPr>
              <a:t>AR-HCF:</a:t>
            </a:r>
            <a:r>
              <a:rPr lang="en-US" altLang="zh-CN" sz="1400">
                <a:latin typeface="微软雅黑" panose="020B0503020204020204" charset="-122"/>
                <a:ea typeface="微软雅黑" panose="020B0503020204020204" charset="-122"/>
                <a:sym typeface="+mn-ea"/>
              </a:rPr>
              <a:t> </a:t>
            </a:r>
            <a:r>
              <a:rPr lang="zh-CN" altLang="en-US" sz="1400" b="1">
                <a:latin typeface="微软雅黑" panose="020B0503020204020204" charset="-122"/>
                <a:ea typeface="微软雅黑" panose="020B0503020204020204" charset="-122"/>
                <a:sym typeface="+mn-ea"/>
              </a:rPr>
              <a:t>因为对于低光束质量的激光，如果将它高效地耦合进一个准单模</a:t>
            </a:r>
            <a:r>
              <a:rPr lang="en-US" altLang="zh-CN" sz="1400" b="1">
                <a:latin typeface="微软雅黑" panose="020B0503020204020204" charset="-122"/>
                <a:ea typeface="微软雅黑" panose="020B0503020204020204" charset="-122"/>
                <a:sym typeface="+mn-ea"/>
              </a:rPr>
              <a:t>HCF</a:t>
            </a:r>
            <a:r>
              <a:rPr lang="zh-CN" altLang="en-US" sz="1400" b="1">
                <a:latin typeface="微软雅黑" panose="020B0503020204020204" charset="-122"/>
                <a:ea typeface="微软雅黑" panose="020B0503020204020204" charset="-122"/>
                <a:sym typeface="+mn-ea"/>
              </a:rPr>
              <a:t>，大部分</a:t>
            </a:r>
            <a:r>
              <a:rPr lang="zh-CN" altLang="en-US" sz="1400" b="1">
                <a:solidFill>
                  <a:srgbClr val="FF0000"/>
                </a:solidFill>
                <a:latin typeface="微软雅黑" panose="020B0503020204020204" charset="-122"/>
                <a:ea typeface="微软雅黑" panose="020B0503020204020204" charset="-122"/>
                <a:sym typeface="+mn-ea"/>
              </a:rPr>
              <a:t>能量会因为模式不匹配而泄漏到包层</a:t>
            </a:r>
            <a:r>
              <a:rPr lang="zh-CN" altLang="en-US" sz="1400" b="1">
                <a:latin typeface="微软雅黑" panose="020B0503020204020204" charset="-122"/>
                <a:ea typeface="微软雅黑" panose="020B0503020204020204" charset="-122"/>
                <a:sym typeface="+mn-ea"/>
              </a:rPr>
              <a:t>中，不仅效率低，还容易烧坏光纤。多模</a:t>
            </a:r>
            <a:r>
              <a:rPr lang="en-US" altLang="zh-CN" sz="1400" b="1">
                <a:latin typeface="微软雅黑" panose="020B0503020204020204" charset="-122"/>
                <a:ea typeface="微软雅黑" panose="020B0503020204020204" charset="-122"/>
                <a:sym typeface="+mn-ea"/>
              </a:rPr>
              <a:t>HCF</a:t>
            </a:r>
            <a:r>
              <a:rPr lang="zh-CN" altLang="en-US" sz="1400" b="1">
                <a:latin typeface="微软雅黑" panose="020B0503020204020204" charset="-122"/>
                <a:ea typeface="微软雅黑" panose="020B0503020204020204" charset="-122"/>
                <a:sym typeface="+mn-ea"/>
              </a:rPr>
              <a:t>的纤芯更大，能容纳更多模式，从而可以高效地接收低质量光束</a:t>
            </a:r>
            <a:endParaRPr lang="zh-CN" altLang="en-US" sz="1400">
              <a:latin typeface="微软雅黑" panose="020B0503020204020204" charset="-122"/>
              <a:ea typeface="微软雅黑" panose="020B0503020204020204" charset="-122"/>
            </a:endParaRPr>
          </a:p>
          <a:p>
            <a:pPr indent="0" algn="just">
              <a:lnSpc>
                <a:spcPct val="150000"/>
              </a:lnSpc>
              <a:buFont typeface="Wingdings" panose="05000000000000000000" charset="0"/>
              <a:buNone/>
            </a:pP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3" name="图片 2"/>
          <p:cNvPicPr>
            <a:picLocks noChangeAspect="1"/>
          </p:cNvPicPr>
          <p:nvPr/>
        </p:nvPicPr>
        <p:blipFill>
          <a:blip r:embed="rId3"/>
          <a:stretch>
            <a:fillRect/>
          </a:stretch>
        </p:blipFill>
        <p:spPr>
          <a:xfrm>
            <a:off x="979805" y="2783205"/>
            <a:ext cx="5010150" cy="3597275"/>
          </a:xfrm>
          <a:prstGeom prst="rect">
            <a:avLst/>
          </a:prstGeom>
        </p:spPr>
      </p:pic>
      <p:sp>
        <p:nvSpPr>
          <p:cNvPr id="6" name="文本框 5"/>
          <p:cNvSpPr txBox="1"/>
          <p:nvPr/>
        </p:nvSpPr>
        <p:spPr>
          <a:xfrm>
            <a:off x="6048375" y="2724150"/>
            <a:ext cx="6032500" cy="3831590"/>
          </a:xfrm>
          <a:prstGeom prst="rect">
            <a:avLst/>
          </a:prstGeom>
          <a:noFill/>
        </p:spPr>
        <p:txBody>
          <a:bodyPr wrap="square" rtlCol="0">
            <a:spAutoFit/>
          </a:bodyPr>
          <a:p>
            <a:pPr marL="171450" indent="-171450" algn="just">
              <a:lnSpc>
                <a:spcPct val="120000"/>
              </a:lnSpc>
              <a:buFont typeface="Wingdings" panose="05000000000000000000" charset="0"/>
              <a:buChar char="l"/>
            </a:pPr>
            <a:r>
              <a:rPr lang="zh-CN" altLang="en-US" sz="1200" b="1"/>
              <a:t>多模</a:t>
            </a:r>
            <a:r>
              <a:rPr lang="en-US" altLang="zh-CN" sz="1200" b="1"/>
              <a:t>AR-HCF</a:t>
            </a:r>
            <a:r>
              <a:rPr lang="zh-CN" altLang="en-US" sz="1200" b="1"/>
              <a:t>设计：</a:t>
            </a:r>
            <a:endParaRPr lang="zh-CN" altLang="en-US" sz="1200" b="1"/>
          </a:p>
          <a:p>
            <a:pPr algn="just">
              <a:lnSpc>
                <a:spcPct val="120000"/>
              </a:lnSpc>
            </a:pPr>
            <a:r>
              <a:rPr lang="zh-CN" altLang="en-US" sz="1100"/>
              <a:t>使用</a:t>
            </a:r>
            <a:r>
              <a:rPr lang="en-US" altLang="zh-CN" sz="1100"/>
              <a:t>18</a:t>
            </a:r>
            <a:r>
              <a:rPr lang="zh-CN" altLang="en-US" sz="1100"/>
              <a:t>个扇形毛细管构成的包层，纤芯直径</a:t>
            </a:r>
            <a:r>
              <a:rPr lang="en-US" altLang="zh-CN" sz="1100"/>
              <a:t>66 μm</a:t>
            </a:r>
            <a:r>
              <a:rPr lang="zh-CN" altLang="en-US" sz="1100"/>
              <a:t>。这种</a:t>
            </a:r>
            <a:r>
              <a:rPr lang="zh-CN" altLang="en-US" sz="1100" b="1">
                <a:solidFill>
                  <a:srgbClr val="FF0000"/>
                </a:solidFill>
              </a:rPr>
              <a:t>结构稳定，易于控制</a:t>
            </a:r>
            <a:endParaRPr lang="zh-CN" altLang="en-US" sz="1100"/>
          </a:p>
          <a:p>
            <a:pPr marL="171450" indent="-171450" algn="just">
              <a:lnSpc>
                <a:spcPct val="120000"/>
              </a:lnSpc>
              <a:buFont typeface="Wingdings" panose="05000000000000000000" charset="0"/>
              <a:buChar char="l"/>
            </a:pPr>
            <a:r>
              <a:rPr lang="zh-CN" altLang="en-US" sz="1100"/>
              <a:t>模式特性：这种光纤支持多个模式传输，但其数值孔径仍然很小（</a:t>
            </a:r>
            <a:r>
              <a:rPr lang="en-US" altLang="zh-CN" sz="1100"/>
              <a:t>~0.03-0.045</a:t>
            </a:r>
            <a:r>
              <a:rPr lang="zh-CN" altLang="en-US" sz="1100"/>
              <a:t>），</a:t>
            </a:r>
            <a:endParaRPr lang="zh-CN" altLang="en-US" sz="1100"/>
          </a:p>
          <a:p>
            <a:pPr indent="0" algn="just">
              <a:lnSpc>
                <a:spcPct val="120000"/>
              </a:lnSpc>
              <a:buFont typeface="Wingdings" panose="05000000000000000000" charset="0"/>
              <a:buNone/>
            </a:pPr>
            <a:r>
              <a:rPr lang="zh-CN" altLang="en-US" sz="1100"/>
              <a:t>意味着输出光束的发散角很小，亮度依然很高</a:t>
            </a:r>
            <a:endParaRPr lang="zh-CN" altLang="en-US" sz="1100"/>
          </a:p>
          <a:p>
            <a:pPr marL="171450" indent="-171450" algn="just">
              <a:lnSpc>
                <a:spcPct val="120000"/>
              </a:lnSpc>
              <a:buFont typeface="Wingdings" panose="05000000000000000000" charset="0"/>
              <a:buChar char="l"/>
            </a:pPr>
            <a:r>
              <a:rPr lang="zh-CN" altLang="en-US" sz="1200" b="1"/>
              <a:t>创纪录的脉冲传输：</a:t>
            </a:r>
            <a:endParaRPr lang="zh-CN" altLang="en-US" sz="1200" b="1"/>
          </a:p>
          <a:p>
            <a:pPr algn="just">
              <a:lnSpc>
                <a:spcPct val="120000"/>
              </a:lnSpc>
            </a:pPr>
            <a:r>
              <a:rPr lang="zh-CN" altLang="en-US" sz="1100"/>
              <a:t>传输了脉冲能量</a:t>
            </a:r>
            <a:r>
              <a:rPr lang="en-US" altLang="zh-CN" sz="1100"/>
              <a:t>21.8 mJ</a:t>
            </a:r>
            <a:r>
              <a:rPr lang="zh-CN" altLang="en-US" sz="1100"/>
              <a:t>，脉冲宽度</a:t>
            </a:r>
            <a:r>
              <a:rPr lang="en-US" altLang="zh-CN" sz="1100"/>
              <a:t>14.6 ns</a:t>
            </a:r>
            <a:r>
              <a:rPr lang="zh-CN" altLang="en-US" sz="1100"/>
              <a:t>（对应峰值功率</a:t>
            </a:r>
            <a:r>
              <a:rPr lang="en-US" altLang="zh-CN" sz="1100"/>
              <a:t>1.49 MW</a:t>
            </a:r>
            <a:r>
              <a:rPr lang="zh-CN" altLang="en-US" sz="1100"/>
              <a:t>）的激光</a:t>
            </a:r>
            <a:endParaRPr lang="zh-CN" altLang="en-US" sz="1100"/>
          </a:p>
          <a:p>
            <a:pPr algn="just">
              <a:lnSpc>
                <a:spcPct val="120000"/>
              </a:lnSpc>
            </a:pPr>
            <a:r>
              <a:rPr lang="zh-CN" altLang="en-US" sz="1100"/>
              <a:t>传输效率高达</a:t>
            </a:r>
            <a:r>
              <a:rPr lang="en-US" altLang="zh-CN" sz="1100"/>
              <a:t>85%</a:t>
            </a:r>
            <a:r>
              <a:rPr lang="zh-CN" altLang="en-US" sz="1100"/>
              <a:t>；输出光束的</a:t>
            </a:r>
            <a:r>
              <a:rPr lang="en-US" altLang="zh-CN" sz="1100"/>
              <a:t>M</a:t>
            </a:r>
            <a:r>
              <a:rPr lang="en-US" altLang="en-US" sz="1100"/>
              <a:t>²</a:t>
            </a:r>
            <a:r>
              <a:rPr lang="zh-CN" altLang="en-US" sz="1100"/>
              <a:t>从</a:t>
            </a:r>
            <a:r>
              <a:rPr lang="en-US" altLang="zh-CN" sz="1100"/>
              <a:t>2.18/1.99</a:t>
            </a:r>
            <a:r>
              <a:rPr lang="zh-CN" altLang="en-US" sz="1100"/>
              <a:t>改善到了</a:t>
            </a:r>
            <a:r>
              <a:rPr lang="en-US" altLang="zh-CN" sz="1100"/>
              <a:t>1.70/1.75</a:t>
            </a:r>
            <a:r>
              <a:rPr lang="zh-CN" altLang="en-US" sz="1100"/>
              <a:t>。这说明</a:t>
            </a:r>
            <a:r>
              <a:rPr lang="en-US" altLang="zh-CN" sz="1100"/>
              <a:t>MM-AR-HCF</a:t>
            </a:r>
            <a:r>
              <a:rPr lang="zh-CN" altLang="en-US" sz="1100"/>
              <a:t>具有一定的模式净化：高阶模在传输过程中损耗更大，最终输出中基模的比例更高</a:t>
            </a:r>
            <a:endParaRPr lang="zh-CN" altLang="en-US" sz="1100"/>
          </a:p>
          <a:p>
            <a:pPr marL="171450" indent="-171450" algn="just">
              <a:lnSpc>
                <a:spcPct val="120000"/>
              </a:lnSpc>
              <a:buFont typeface="Wingdings" panose="05000000000000000000" charset="0"/>
              <a:buChar char="l"/>
            </a:pPr>
            <a:r>
              <a:rPr lang="zh-CN" altLang="en-US" sz="1200" b="1"/>
              <a:t>激光诱导损伤阈值：</a:t>
            </a:r>
            <a:endParaRPr lang="zh-CN" altLang="en-US" sz="1200" b="1"/>
          </a:p>
          <a:p>
            <a:pPr algn="just">
              <a:lnSpc>
                <a:spcPct val="120000"/>
              </a:lnSpc>
            </a:pPr>
            <a:r>
              <a:rPr lang="zh-CN" altLang="en-US" sz="1100"/>
              <a:t>概念：光纤端面或内部所能承受的最高激光能量</a:t>
            </a:r>
            <a:r>
              <a:rPr lang="en-US" altLang="zh-CN" sz="1100"/>
              <a:t>/</a:t>
            </a:r>
            <a:r>
              <a:rPr lang="zh-CN" altLang="en-US" sz="1100"/>
              <a:t>功率密度</a:t>
            </a:r>
            <a:endParaRPr lang="zh-CN" altLang="en-US" sz="1100"/>
          </a:p>
          <a:p>
            <a:pPr algn="just">
              <a:lnSpc>
                <a:spcPct val="120000"/>
              </a:lnSpc>
            </a:pPr>
            <a:r>
              <a:rPr lang="zh-CN" altLang="en-US" sz="1100"/>
              <a:t>他们测量的</a:t>
            </a:r>
            <a:r>
              <a:rPr lang="en-US" altLang="zh-CN" sz="1100"/>
              <a:t>LIDT</a:t>
            </a:r>
            <a:r>
              <a:rPr lang="zh-CN" altLang="en-US" sz="1100"/>
              <a:t>为</a:t>
            </a:r>
            <a:r>
              <a:rPr lang="en-US" altLang="zh-CN" sz="1100"/>
              <a:t>22.6 mJ</a:t>
            </a:r>
            <a:r>
              <a:rPr lang="zh-CN" altLang="en-US" sz="1100"/>
              <a:t>（在</a:t>
            </a:r>
            <a:r>
              <a:rPr lang="en-US" altLang="zh-CN" sz="1100"/>
              <a:t>85%</a:t>
            </a:r>
            <a:r>
              <a:rPr lang="zh-CN" altLang="en-US" sz="1100"/>
              <a:t>效率下）。这比纤芯直径</a:t>
            </a:r>
            <a:r>
              <a:rPr lang="en-US" altLang="zh-CN" sz="1100"/>
              <a:t>200μm</a:t>
            </a:r>
            <a:r>
              <a:rPr lang="zh-CN" altLang="en-US" sz="1100"/>
              <a:t>的商业多模石英光纤的损伤阈值（约</a:t>
            </a:r>
            <a:r>
              <a:rPr lang="en-US" altLang="zh-CN" sz="1100"/>
              <a:t>3-4 mJ</a:t>
            </a:r>
            <a:r>
              <a:rPr lang="zh-CN" altLang="en-US" sz="1100"/>
              <a:t>）高了</a:t>
            </a:r>
            <a:r>
              <a:rPr lang="en-US" altLang="zh-CN" sz="1100"/>
              <a:t>7</a:t>
            </a:r>
            <a:r>
              <a:rPr lang="zh-CN" altLang="en-US" sz="1100"/>
              <a:t>倍。这充分展示了</a:t>
            </a:r>
            <a:r>
              <a:rPr lang="zh-CN" altLang="en-US" sz="1100" b="1">
                <a:solidFill>
                  <a:srgbClr val="FF0000"/>
                </a:solidFill>
              </a:rPr>
              <a:t>空心光纤高损伤阈值</a:t>
            </a:r>
            <a:r>
              <a:rPr lang="zh-CN" altLang="en-US" sz="1100"/>
              <a:t>的优势</a:t>
            </a:r>
            <a:endParaRPr lang="zh-CN" altLang="en-US" sz="1100"/>
          </a:p>
          <a:p>
            <a:pPr marL="171450" indent="-171450" algn="just">
              <a:lnSpc>
                <a:spcPct val="120000"/>
              </a:lnSpc>
              <a:buFont typeface="Wingdings" panose="05000000000000000000" charset="0"/>
              <a:buChar char="l"/>
            </a:pPr>
            <a:r>
              <a:rPr lang="zh-CN" altLang="en-US" sz="1200" b="1"/>
              <a:t>耦合对准的极端重要性：</a:t>
            </a:r>
            <a:endParaRPr lang="zh-CN" altLang="en-US" sz="1200" b="1"/>
          </a:p>
          <a:p>
            <a:pPr algn="just">
              <a:lnSpc>
                <a:spcPct val="120000"/>
              </a:lnSpc>
            </a:pPr>
            <a:r>
              <a:rPr lang="zh-CN" altLang="en-US" sz="1100"/>
              <a:t>一旦偏离最佳耦合位置，损伤阈值会急剧下降。在能量超过</a:t>
            </a:r>
            <a:r>
              <a:rPr lang="en-US" altLang="zh-CN" sz="1100"/>
              <a:t>15mJ</a:t>
            </a:r>
            <a:r>
              <a:rPr lang="zh-CN" altLang="en-US" sz="1100"/>
              <a:t>时，</a:t>
            </a:r>
            <a:r>
              <a:rPr lang="zh-CN" altLang="en-US" sz="1100" b="1">
                <a:solidFill>
                  <a:srgbClr val="FF0000"/>
                </a:solidFill>
              </a:rPr>
              <a:t>微米级的偏移就会导致端面整体损坏</a:t>
            </a:r>
            <a:endParaRPr lang="en-US" altLang="zh-CN" sz="1100" b="1">
              <a:solidFill>
                <a:srgbClr val="FF0000"/>
              </a:solidFill>
            </a:endParaRPr>
          </a:p>
          <a:p>
            <a:pPr marL="171450" indent="-171450" algn="just">
              <a:lnSpc>
                <a:spcPct val="120000"/>
              </a:lnSpc>
              <a:buFont typeface="Wingdings" panose="05000000000000000000" charset="0"/>
              <a:buChar char="l"/>
            </a:pPr>
            <a:r>
              <a:rPr lang="zh-CN" altLang="en-US" sz="1200" b="1"/>
              <a:t>真空密封：</a:t>
            </a:r>
            <a:endParaRPr lang="zh-CN" altLang="en-US" sz="1200" b="1"/>
          </a:p>
          <a:p>
            <a:pPr algn="just">
              <a:lnSpc>
                <a:spcPct val="120000"/>
              </a:lnSpc>
            </a:pPr>
            <a:r>
              <a:rPr lang="zh-CN" altLang="en-US" sz="1100"/>
              <a:t>他们将光纤两端密封在气室中并抽真空至</a:t>
            </a:r>
            <a:r>
              <a:rPr lang="en-US" altLang="zh-CN" sz="1100"/>
              <a:t>1.02mbar</a:t>
            </a:r>
            <a:r>
              <a:rPr lang="zh-CN" altLang="en-US" sz="1100"/>
              <a:t>。</a:t>
            </a:r>
            <a:r>
              <a:rPr lang="zh-CN" altLang="en-US" sz="1100" b="1">
                <a:solidFill>
                  <a:srgbClr val="FF0000"/>
                </a:solidFill>
              </a:rPr>
              <a:t>目的是防止空气电离</a:t>
            </a:r>
            <a:r>
              <a:rPr lang="zh-CN" altLang="en-US" sz="1100"/>
              <a:t>。在极高的峰值功率密度下，空气中的分子可能被电离成等离子体，强烈吸收光能，瞬间摧毁光纤端面</a:t>
            </a:r>
            <a:endParaRPr lang="zh-CN" altLang="en-US" sz="11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Page:20</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33655" y="332740"/>
            <a:ext cx="12192000" cy="765810"/>
          </a:xfrm>
          <a:prstGeom prst="rect">
            <a:avLst/>
          </a:prstGeom>
          <a:noFill/>
        </p:spPr>
        <p:txBody>
          <a:bodyPr wrap="square" rtlCol="0">
            <a:noAutofit/>
          </a:bodyPr>
          <a:lstStyle/>
          <a:p>
            <a:pPr algn="ctr"/>
            <a:r>
              <a:rPr lang="zh-CN" altLang="en-US" sz="4400" b="1" dirty="0">
                <a:latin typeface="Times New Roman" panose="02020603050405020304" pitchFamily="18" charset="0"/>
                <a:cs typeface="Times New Roman" panose="02020603050405020304" pitchFamily="18" charset="0"/>
              </a:rPr>
              <a:t>多模</a:t>
            </a:r>
            <a:r>
              <a:rPr lang="en-US" altLang="zh-CN" sz="4400" b="1" dirty="0">
                <a:latin typeface="Times New Roman" panose="02020603050405020304" pitchFamily="18" charset="0"/>
                <a:cs typeface="Times New Roman" panose="02020603050405020304" pitchFamily="18" charset="0"/>
              </a:rPr>
              <a:t>AR-HCF</a:t>
            </a:r>
            <a:r>
              <a:rPr lang="zh-CN" altLang="en-US" sz="4400" b="1" dirty="0">
                <a:latin typeface="Times New Roman" panose="02020603050405020304" pitchFamily="18" charset="0"/>
                <a:cs typeface="Times New Roman" panose="02020603050405020304" pitchFamily="18" charset="0"/>
              </a:rPr>
              <a:t>设计</a:t>
            </a:r>
            <a:endParaRPr lang="zh-CN" altLang="en-US" sz="44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501140"/>
            <a:ext cx="11257915" cy="58991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目标：解决低光束质量（M² ~2）的高能纳秒脉冲的传输问题</a:t>
            </a:r>
            <a:endParaRPr lang="zh-CN" altLang="en-US" sz="2000" b="1">
              <a:latin typeface="微软雅黑" panose="020B0503020204020204" charset="-122"/>
              <a:ea typeface="微软雅黑" panose="020B0503020204020204" charset="-122"/>
            </a:endParaRPr>
          </a:p>
          <a:p>
            <a:pPr indent="0" algn="just">
              <a:lnSpc>
                <a:spcPct val="150000"/>
              </a:lnSpc>
              <a:buFont typeface="Wingdings" panose="05000000000000000000" charset="0"/>
              <a:buNone/>
            </a:pP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5" name="图片 4"/>
          <p:cNvPicPr>
            <a:picLocks noChangeAspect="1"/>
          </p:cNvPicPr>
          <p:nvPr/>
        </p:nvPicPr>
        <p:blipFill>
          <a:blip r:embed="rId3"/>
          <a:srcRect l="2548" t="2891" r="2300" b="2987"/>
          <a:stretch>
            <a:fillRect/>
          </a:stretch>
        </p:blipFill>
        <p:spPr>
          <a:xfrm>
            <a:off x="708025" y="2023745"/>
            <a:ext cx="5091430" cy="2127885"/>
          </a:xfrm>
          <a:prstGeom prst="rect">
            <a:avLst/>
          </a:prstGeom>
        </p:spPr>
      </p:pic>
      <p:sp>
        <p:nvSpPr>
          <p:cNvPr id="7" name="文本框 6"/>
          <p:cNvSpPr txBox="1"/>
          <p:nvPr/>
        </p:nvSpPr>
        <p:spPr>
          <a:xfrm>
            <a:off x="264795" y="4106545"/>
            <a:ext cx="6224905" cy="245110"/>
          </a:xfrm>
          <a:prstGeom prst="rect">
            <a:avLst/>
          </a:prstGeom>
          <a:noFill/>
        </p:spPr>
        <p:txBody>
          <a:bodyPr wrap="square" rtlCol="0">
            <a:spAutoFit/>
          </a:bodyPr>
          <a:p>
            <a:pPr lvl="0" algn="l">
              <a:buClrTx/>
              <a:buSzTx/>
              <a:buFontTx/>
            </a:pPr>
            <a:r>
              <a:rPr lang="en-US" altLang="zh-CN" sz="1000">
                <a:sym typeface="+mn-ea"/>
              </a:rPr>
              <a:t>Fig.1 (a)900nm-1300nm</a:t>
            </a:r>
            <a:r>
              <a:rPr lang="zh-CN" altLang="en-US" sz="1000">
                <a:sym typeface="+mn-ea"/>
              </a:rPr>
              <a:t>的透射光谱，</a:t>
            </a:r>
            <a:r>
              <a:rPr lang="en-US" altLang="zh-CN" sz="1000">
                <a:sym typeface="+mn-ea"/>
              </a:rPr>
              <a:t>(b)900nm-1300nm</a:t>
            </a:r>
            <a:r>
              <a:rPr lang="zh-CN" altLang="en-US" sz="1000">
                <a:sym typeface="+mn-ea"/>
              </a:rPr>
              <a:t>的光纤损耗，</a:t>
            </a:r>
            <a:r>
              <a:rPr lang="en-US" altLang="zh-CN" sz="1000">
                <a:sym typeface="+mn-ea"/>
              </a:rPr>
              <a:t>(c)</a:t>
            </a:r>
            <a:r>
              <a:rPr lang="zh-CN" altLang="en-US" sz="1000">
                <a:sym typeface="+mn-ea"/>
              </a:rPr>
              <a:t>光纤横截面扫描电子显微镜</a:t>
            </a:r>
            <a:r>
              <a:rPr lang="zh-CN" altLang="en-US" sz="1000">
                <a:sym typeface="+mn-ea"/>
              </a:rPr>
              <a:t>示意图</a:t>
            </a:r>
            <a:endParaRPr lang="zh-CN" altLang="en-US" sz="1000">
              <a:sym typeface="+mn-ea"/>
            </a:endParaRPr>
          </a:p>
        </p:txBody>
      </p:sp>
      <p:pic>
        <p:nvPicPr>
          <p:cNvPr id="8" name="图片 7"/>
          <p:cNvPicPr>
            <a:picLocks noChangeAspect="1"/>
          </p:cNvPicPr>
          <p:nvPr/>
        </p:nvPicPr>
        <p:blipFill>
          <a:blip r:embed="rId4"/>
          <a:stretch>
            <a:fillRect/>
          </a:stretch>
        </p:blipFill>
        <p:spPr>
          <a:xfrm>
            <a:off x="1443355" y="4326255"/>
            <a:ext cx="3763645" cy="2465070"/>
          </a:xfrm>
          <a:prstGeom prst="rect">
            <a:avLst/>
          </a:prstGeom>
        </p:spPr>
      </p:pic>
      <p:sp>
        <p:nvSpPr>
          <p:cNvPr id="10" name="文本框 9"/>
          <p:cNvSpPr txBox="1"/>
          <p:nvPr/>
        </p:nvSpPr>
        <p:spPr>
          <a:xfrm>
            <a:off x="6173470" y="1984375"/>
            <a:ext cx="4817745" cy="4415790"/>
          </a:xfrm>
          <a:prstGeom prst="rect">
            <a:avLst/>
          </a:prstGeom>
          <a:noFill/>
        </p:spPr>
        <p:txBody>
          <a:bodyPr wrap="square" rtlCol="0">
            <a:spAutoFit/>
          </a:bodyPr>
          <a:p>
            <a:pPr marL="285750" indent="-285750">
              <a:lnSpc>
                <a:spcPct val="190000"/>
              </a:lnSpc>
              <a:buFont typeface="Wingdings" panose="05000000000000000000" charset="0"/>
              <a:buChar char="Ø"/>
            </a:pPr>
            <a:r>
              <a:rPr lang="zh-CN" altLang="en-US"/>
              <a:t>测量</a:t>
            </a:r>
            <a:r>
              <a:rPr lang="en-US" altLang="zh-CN"/>
              <a:t>NA</a:t>
            </a:r>
            <a:r>
              <a:rPr lang="zh-CN" altLang="en-US"/>
              <a:t>：</a:t>
            </a:r>
            <a:endParaRPr lang="zh-CN" altLang="en-US"/>
          </a:p>
          <a:p>
            <a:pPr indent="0" algn="just">
              <a:lnSpc>
                <a:spcPct val="190000"/>
              </a:lnSpc>
              <a:buFont typeface="Wingdings" panose="05000000000000000000" charset="0"/>
              <a:buNone/>
            </a:pPr>
            <a:r>
              <a:rPr lang="en-US" altLang="zh-CN"/>
              <a:t>     </a:t>
            </a:r>
            <a:r>
              <a:rPr lang="en-US" altLang="zh-CN" sz="1400"/>
              <a:t>    </a:t>
            </a:r>
            <a:r>
              <a:rPr lang="zh-CN" altLang="en-US" sz="1400"/>
              <a:t>一个光源（</a:t>
            </a:r>
            <a:r>
              <a:rPr lang="en-US" altLang="zh-CN" sz="1400"/>
              <a:t>SLD</a:t>
            </a:r>
            <a:r>
              <a:rPr lang="zh-CN" altLang="en-US" sz="1400"/>
              <a:t>）通过透镜耦合进光纤，用一个安装在平移台上的</a:t>
            </a:r>
            <a:r>
              <a:rPr lang="en-US" altLang="zh-CN" sz="1400"/>
              <a:t>CCD</a:t>
            </a:r>
            <a:r>
              <a:rPr lang="zh-CN" altLang="en-US" sz="1400"/>
              <a:t>相机记录不同传播距离（</a:t>
            </a:r>
            <a:r>
              <a:rPr lang="en-US" altLang="zh-CN" sz="1400"/>
              <a:t>Z</a:t>
            </a:r>
            <a:r>
              <a:rPr lang="zh-CN" altLang="en-US" sz="1400"/>
              <a:t>）处的远场光斑尺寸</a:t>
            </a:r>
            <a:endParaRPr lang="zh-CN" altLang="en-US" sz="1400"/>
          </a:p>
          <a:p>
            <a:pPr marL="285750" indent="-285750" algn="just">
              <a:lnSpc>
                <a:spcPct val="190000"/>
              </a:lnSpc>
              <a:buFont typeface="Wingdings" panose="05000000000000000000" charset="0"/>
              <a:buChar char="l"/>
            </a:pPr>
            <a:r>
              <a:rPr lang="zh-CN" altLang="en-US" sz="1400"/>
              <a:t>改变耦合条件，在光纤中激发了不同的模式（</a:t>
            </a:r>
            <a:r>
              <a:rPr lang="en-US" altLang="zh-CN" sz="1400"/>
              <a:t>LP01-like, LP02-like, </a:t>
            </a:r>
            <a:r>
              <a:rPr lang="zh-CN" altLang="en-US" sz="1400"/>
              <a:t>和未解析的模式（</a:t>
            </a:r>
            <a:r>
              <a:rPr lang="en-US" altLang="zh-CN" sz="1400"/>
              <a:t>c-3</a:t>
            </a:r>
            <a:r>
              <a:rPr lang="zh-CN" altLang="en-US" sz="1400"/>
              <a:t>）），并分别测量了它们的</a:t>
            </a:r>
            <a:r>
              <a:rPr lang="en-US" altLang="zh-CN" sz="1400"/>
              <a:t>NA</a:t>
            </a:r>
            <a:r>
              <a:rPr lang="zh-CN" altLang="en-US" sz="1400"/>
              <a:t>。都具有较小的</a:t>
            </a:r>
            <a:r>
              <a:rPr lang="en-US" altLang="zh-CN" sz="1400"/>
              <a:t>NA</a:t>
            </a:r>
            <a:r>
              <a:rPr lang="zh-CN" altLang="en-US" sz="1400"/>
              <a:t>（</a:t>
            </a:r>
            <a:r>
              <a:rPr lang="en-US" altLang="zh-CN" sz="1400"/>
              <a:t>0.029-0.045</a:t>
            </a:r>
            <a:r>
              <a:rPr lang="zh-CN" altLang="en-US" sz="1400"/>
              <a:t>）</a:t>
            </a:r>
            <a:endParaRPr lang="zh-CN" altLang="en-US" sz="1400"/>
          </a:p>
          <a:p>
            <a:pPr marL="285750" indent="-285750" algn="just">
              <a:lnSpc>
                <a:spcPct val="190000"/>
              </a:lnSpc>
              <a:buFont typeface="Wingdings" panose="05000000000000000000" charset="0"/>
              <a:buChar char="l"/>
            </a:pPr>
            <a:r>
              <a:rPr lang="zh-CN" altLang="en-US" sz="1400" b="1">
                <a:solidFill>
                  <a:srgbClr val="FF0000"/>
                </a:solidFill>
              </a:rPr>
              <a:t>小的</a:t>
            </a:r>
            <a:r>
              <a:rPr lang="en-US" altLang="zh-CN" sz="1400" b="1">
                <a:solidFill>
                  <a:srgbClr val="FF0000"/>
                </a:solidFill>
              </a:rPr>
              <a:t>NA</a:t>
            </a:r>
            <a:r>
              <a:rPr lang="zh-CN" altLang="en-US" sz="1400" b="1">
                <a:solidFill>
                  <a:srgbClr val="FF0000"/>
                </a:solidFill>
              </a:rPr>
              <a:t>意味着输出光束的发散角很小。这表明即使光纤是多模的，其输出光依然具有高亮度和良好的方向性，有利于后续的聚焦和应用</a:t>
            </a:r>
            <a:endParaRPr lang="zh-CN" altLang="en-US" sz="1400" b="1">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Page:21</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1270" y="292100"/>
            <a:ext cx="12192000" cy="847090"/>
          </a:xfrm>
          <a:prstGeom prst="rect">
            <a:avLst/>
          </a:prstGeom>
          <a:noFill/>
        </p:spPr>
        <p:txBody>
          <a:bodyPr wrap="square" rtlCol="0">
            <a:noAutofit/>
          </a:bodyPr>
          <a:lstStyle/>
          <a:p>
            <a:pPr algn="ctr"/>
            <a:r>
              <a:rPr lang="zh-CN" altLang="en-US" sz="4000" b="1" dirty="0">
                <a:latin typeface="Times New Roman" panose="02020603050405020304" pitchFamily="18" charset="0"/>
                <a:cs typeface="Times New Roman" panose="02020603050405020304" pitchFamily="18" charset="0"/>
              </a:rPr>
              <a:t>多模</a:t>
            </a:r>
            <a:r>
              <a:rPr lang="en-US" altLang="zh-CN" sz="4000" b="1" dirty="0">
                <a:latin typeface="Times New Roman" panose="02020603050405020304" pitchFamily="18" charset="0"/>
                <a:cs typeface="Times New Roman" panose="02020603050405020304" pitchFamily="18" charset="0"/>
              </a:rPr>
              <a:t>AR-HCF</a:t>
            </a:r>
            <a:r>
              <a:rPr lang="zh-CN" altLang="en-US" sz="4000" b="1" dirty="0">
                <a:latin typeface="Times New Roman" panose="02020603050405020304" pitchFamily="18" charset="0"/>
                <a:cs typeface="Times New Roman" panose="02020603050405020304" pitchFamily="18" charset="0"/>
              </a:rPr>
              <a:t>光路设计</a:t>
            </a:r>
            <a:endParaRPr lang="zh-CN" altLang="en-US" sz="40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501140"/>
            <a:ext cx="11257915" cy="58991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光路设计</a:t>
            </a:r>
            <a:endParaRPr lang="zh-CN" altLang="en-US" sz="2000" b="1">
              <a:latin typeface="微软雅黑" panose="020B0503020204020204" charset="-122"/>
              <a:ea typeface="微软雅黑" panose="020B0503020204020204" charset="-122"/>
            </a:endParaRPr>
          </a:p>
          <a:p>
            <a:pPr indent="0" algn="just">
              <a:lnSpc>
                <a:spcPct val="150000"/>
              </a:lnSpc>
              <a:buFont typeface="Wingdings" panose="05000000000000000000" charset="0"/>
              <a:buNone/>
            </a:pP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
        <p:nvSpPr>
          <p:cNvPr id="10" name="文本框 9"/>
          <p:cNvSpPr txBox="1"/>
          <p:nvPr/>
        </p:nvSpPr>
        <p:spPr>
          <a:xfrm>
            <a:off x="1026160" y="3966210"/>
            <a:ext cx="9687560" cy="2594610"/>
          </a:xfrm>
          <a:prstGeom prst="rect">
            <a:avLst/>
          </a:prstGeom>
          <a:noFill/>
        </p:spPr>
        <p:txBody>
          <a:bodyPr wrap="square" rtlCol="0">
            <a:noAutofit/>
          </a:bodyPr>
          <a:p>
            <a:pPr marL="285750" indent="-285750" algn="just">
              <a:lnSpc>
                <a:spcPct val="190000"/>
              </a:lnSpc>
              <a:buFont typeface="Wingdings" panose="05000000000000000000" charset="0"/>
              <a:buChar char="Ø"/>
            </a:pPr>
            <a:r>
              <a:rPr lang="en-US" altLang="zh-CN" sz="1400" b="1">
                <a:solidFill>
                  <a:srgbClr val="FF0000"/>
                </a:solidFill>
              </a:rPr>
              <a:t>MM-AR-HCF: </a:t>
            </a:r>
            <a:r>
              <a:rPr lang="zh-CN" altLang="en-US" sz="1400" b="1">
                <a:solidFill>
                  <a:srgbClr val="FF0000"/>
                </a:solidFill>
              </a:rPr>
              <a:t>这是被测试的</a:t>
            </a:r>
            <a:r>
              <a:rPr lang="en-US" altLang="zh-CN" sz="1400" b="1">
                <a:solidFill>
                  <a:srgbClr val="FF0000"/>
                </a:solidFill>
              </a:rPr>
              <a:t> </a:t>
            </a:r>
            <a:r>
              <a:rPr lang="zh-CN" altLang="en-US" sz="1400" b="1">
                <a:solidFill>
                  <a:srgbClr val="FF0000"/>
                </a:solidFill>
              </a:rPr>
              <a:t>多模反谐振空心芯光纤，长</a:t>
            </a:r>
            <a:r>
              <a:rPr lang="en-US" altLang="zh-CN" sz="1400" b="1">
                <a:solidFill>
                  <a:srgbClr val="FF0000"/>
                </a:solidFill>
              </a:rPr>
              <a:t>9.8</a:t>
            </a:r>
            <a:r>
              <a:rPr lang="zh-CN" altLang="en-US" sz="1400" b="1">
                <a:solidFill>
                  <a:srgbClr val="FF0000"/>
                </a:solidFill>
              </a:rPr>
              <a:t>米。它是整个实验的传输媒介</a:t>
            </a:r>
            <a:endParaRPr lang="zh-CN" altLang="en-US" sz="1400" b="1">
              <a:solidFill>
                <a:srgbClr val="FF0000"/>
              </a:solidFill>
            </a:endParaRPr>
          </a:p>
          <a:p>
            <a:pPr marL="285750" indent="-285750" algn="just">
              <a:lnSpc>
                <a:spcPct val="190000"/>
              </a:lnSpc>
              <a:buFont typeface="Wingdings" panose="05000000000000000000" charset="0"/>
              <a:buChar char="Ø"/>
            </a:pPr>
            <a:r>
              <a:rPr lang="zh-CN" altLang="en-US" sz="1400" b="1">
                <a:solidFill>
                  <a:srgbClr val="FF0000"/>
                </a:solidFill>
              </a:rPr>
              <a:t>真空气室</a:t>
            </a:r>
            <a:r>
              <a:rPr lang="en-US" altLang="zh-CN" sz="1400" b="1">
                <a:solidFill>
                  <a:srgbClr val="FF0000"/>
                </a:solidFill>
              </a:rPr>
              <a:t>: </a:t>
            </a:r>
            <a:r>
              <a:rPr lang="zh-CN" altLang="en-US" sz="1400" b="1">
                <a:solidFill>
                  <a:srgbClr val="FF0000"/>
                </a:solidFill>
              </a:rPr>
              <a:t>光纤的</a:t>
            </a:r>
            <a:r>
              <a:rPr lang="en-US" altLang="zh-CN" sz="1400" b="1">
                <a:solidFill>
                  <a:srgbClr val="FF0000"/>
                </a:solidFill>
              </a:rPr>
              <a:t> </a:t>
            </a:r>
            <a:r>
              <a:rPr lang="zh-CN" altLang="en-US" sz="1400" b="1">
                <a:solidFill>
                  <a:srgbClr val="FF0000"/>
                </a:solidFill>
              </a:rPr>
              <a:t>输入端</a:t>
            </a:r>
            <a:r>
              <a:rPr lang="en-US" altLang="zh-CN" sz="1400" b="1">
                <a:solidFill>
                  <a:srgbClr val="FF0000"/>
                </a:solidFill>
              </a:rPr>
              <a:t> </a:t>
            </a:r>
            <a:r>
              <a:rPr lang="zh-CN" altLang="en-US" sz="1400" b="1">
                <a:solidFill>
                  <a:srgbClr val="FF0000"/>
                </a:solidFill>
              </a:rPr>
              <a:t>和</a:t>
            </a:r>
            <a:r>
              <a:rPr lang="en-US" altLang="zh-CN" sz="1400" b="1">
                <a:solidFill>
                  <a:srgbClr val="FF0000"/>
                </a:solidFill>
              </a:rPr>
              <a:t> </a:t>
            </a:r>
            <a:r>
              <a:rPr lang="zh-CN" altLang="en-US" sz="1400" b="1">
                <a:solidFill>
                  <a:srgbClr val="FF0000"/>
                </a:solidFill>
              </a:rPr>
              <a:t>输出端</a:t>
            </a:r>
            <a:r>
              <a:rPr lang="en-US" altLang="zh-CN" sz="1400" b="1">
                <a:solidFill>
                  <a:srgbClr val="FF0000"/>
                </a:solidFill>
              </a:rPr>
              <a:t> </a:t>
            </a:r>
            <a:r>
              <a:rPr lang="zh-CN" altLang="en-US" sz="1400" b="1">
                <a:solidFill>
                  <a:srgbClr val="FF0000"/>
                </a:solidFill>
              </a:rPr>
              <a:t>被分别密封在两个定制的气室内，内部压力维持在</a:t>
            </a:r>
            <a:r>
              <a:rPr lang="en-US" altLang="zh-CN" sz="1400" b="1">
                <a:solidFill>
                  <a:srgbClr val="FF0000"/>
                </a:solidFill>
              </a:rPr>
              <a:t> 1.02</a:t>
            </a:r>
            <a:r>
              <a:rPr lang="zh-CN" altLang="en-US" sz="1400" b="1">
                <a:solidFill>
                  <a:srgbClr val="FF0000"/>
                </a:solidFill>
              </a:rPr>
              <a:t>毫巴</a:t>
            </a:r>
            <a:endParaRPr lang="zh-CN" altLang="en-US" sz="1400" b="1">
              <a:solidFill>
                <a:srgbClr val="FF0000"/>
              </a:solidFill>
            </a:endParaRPr>
          </a:p>
          <a:p>
            <a:pPr indent="0" algn="just">
              <a:lnSpc>
                <a:spcPct val="190000"/>
              </a:lnSpc>
              <a:buFont typeface="Wingdings" panose="05000000000000000000" charset="0"/>
              <a:buNone/>
            </a:pPr>
            <a:r>
              <a:rPr lang="zh-CN" altLang="en-US" sz="1200" b="1">
                <a:solidFill>
                  <a:srgbClr val="FF0000"/>
                </a:solidFill>
              </a:rPr>
              <a:t>目的</a:t>
            </a:r>
            <a:r>
              <a:rPr lang="en-US" altLang="zh-CN" sz="1200" b="1">
                <a:solidFill>
                  <a:srgbClr val="FF0000"/>
                </a:solidFill>
              </a:rPr>
              <a:t>: </a:t>
            </a:r>
            <a:r>
              <a:rPr lang="zh-CN" altLang="en-US" sz="1200" b="1">
                <a:solidFill>
                  <a:srgbClr val="FF0000"/>
                </a:solidFill>
              </a:rPr>
              <a:t>防止高峰值功率的纳秒脉冲在光纤端面的焦点处电离空气。空气电离会产生等离子体，会瞬间吸收光能并摧毁精密的玻璃光纤端面。抽真空是保证系统能在高能量下工作的关键安全措施</a:t>
            </a:r>
            <a:endParaRPr lang="zh-CN" altLang="en-US" sz="1200" b="1">
              <a:solidFill>
                <a:srgbClr val="FF0000"/>
              </a:solidFill>
            </a:endParaRPr>
          </a:p>
          <a:p>
            <a:pPr marL="171450" indent="-171450" algn="just">
              <a:lnSpc>
                <a:spcPct val="190000"/>
              </a:lnSpc>
              <a:buFont typeface="Wingdings" panose="05000000000000000000" charset="0"/>
              <a:buChar char="Ø"/>
            </a:pPr>
            <a:r>
              <a:rPr lang="zh-CN" altLang="en-US" sz="1400" b="1">
                <a:solidFill>
                  <a:srgbClr val="FF0000"/>
                </a:solidFill>
              </a:rPr>
              <a:t>Half Wave Plate (HWP) 和 Polarizer (Polarization Beam Splitter, PBS)</a:t>
            </a:r>
            <a:r>
              <a:rPr lang="en-US" altLang="zh-CN" sz="1400" b="1">
                <a:solidFill>
                  <a:srgbClr val="FF0000"/>
                </a:solidFill>
              </a:rPr>
              <a:t>:</a:t>
            </a:r>
            <a:r>
              <a:rPr lang="zh-CN" altLang="en-US" sz="1400" b="1">
                <a:solidFill>
                  <a:srgbClr val="FF0000"/>
                </a:solidFill>
              </a:rPr>
              <a:t>调节激光功率</a:t>
            </a:r>
            <a:endParaRPr lang="zh-CN" altLang="en-US" sz="1400" b="1">
              <a:solidFill>
                <a:srgbClr val="FF0000"/>
              </a:solidFill>
            </a:endParaRPr>
          </a:p>
          <a:p>
            <a:pPr marL="171450" indent="-171450" algn="just">
              <a:lnSpc>
                <a:spcPct val="190000"/>
              </a:lnSpc>
              <a:buFont typeface="Wingdings" panose="05000000000000000000" charset="0"/>
              <a:buChar char="Ø"/>
            </a:pPr>
            <a:r>
              <a:rPr lang="en-US" altLang="zh-CN" sz="1400" b="1">
                <a:solidFill>
                  <a:srgbClr val="FF0000"/>
                </a:solidFill>
              </a:rPr>
              <a:t>Lens1</a:t>
            </a:r>
            <a:r>
              <a:rPr lang="zh-CN" altLang="en-US" sz="1400" b="1">
                <a:solidFill>
                  <a:srgbClr val="FF0000"/>
                </a:solidFill>
              </a:rPr>
              <a:t>和</a:t>
            </a:r>
            <a:r>
              <a:rPr lang="en-US" altLang="zh-CN" sz="1400" b="1">
                <a:solidFill>
                  <a:srgbClr val="FF0000"/>
                </a:solidFill>
              </a:rPr>
              <a:t>Lens2</a:t>
            </a:r>
            <a:r>
              <a:rPr lang="zh-CN" altLang="en-US" sz="1400" b="1">
                <a:solidFill>
                  <a:srgbClr val="FF0000"/>
                </a:solidFill>
              </a:rPr>
              <a:t>实现模式匹配</a:t>
            </a:r>
            <a:endParaRPr lang="zh-CN" altLang="en-US" sz="1400" b="1">
              <a:solidFill>
                <a:srgbClr val="FF0000"/>
              </a:solidFill>
            </a:endParaRPr>
          </a:p>
          <a:p>
            <a:pPr marL="171450" indent="-171450" algn="just">
              <a:lnSpc>
                <a:spcPct val="190000"/>
              </a:lnSpc>
              <a:buFont typeface="Wingdings" panose="05000000000000000000" charset="0"/>
              <a:buChar char="Ø"/>
            </a:pPr>
            <a:r>
              <a:rPr lang="en-US" altLang="zh-CN" sz="1400" b="1">
                <a:solidFill>
                  <a:srgbClr val="FF0000"/>
                </a:solidFill>
              </a:rPr>
              <a:t>CCD</a:t>
            </a:r>
            <a:r>
              <a:rPr lang="zh-CN" altLang="en-US" sz="1400" b="1">
                <a:solidFill>
                  <a:srgbClr val="FF0000"/>
                </a:solidFill>
              </a:rPr>
              <a:t>相机直接拍摄光纤输出的远场光斑图像</a:t>
            </a:r>
            <a:endParaRPr lang="zh-CN" altLang="en-US" sz="1200" b="1">
              <a:solidFill>
                <a:srgbClr val="FF0000"/>
              </a:solidFill>
            </a:endParaRPr>
          </a:p>
          <a:p>
            <a:pPr indent="0" algn="just">
              <a:lnSpc>
                <a:spcPct val="190000"/>
              </a:lnSpc>
              <a:buFont typeface="Wingdings" panose="05000000000000000000" charset="0"/>
              <a:buNone/>
            </a:pPr>
            <a:endParaRPr lang="zh-CN" altLang="en-US" sz="1000" b="1">
              <a:solidFill>
                <a:srgbClr val="FF0000"/>
              </a:solidFill>
            </a:endParaRPr>
          </a:p>
        </p:txBody>
      </p:sp>
      <p:pic>
        <p:nvPicPr>
          <p:cNvPr id="3" name="图片 2"/>
          <p:cNvPicPr>
            <a:picLocks noChangeAspect="1"/>
          </p:cNvPicPr>
          <p:nvPr/>
        </p:nvPicPr>
        <p:blipFill>
          <a:blip r:embed="rId3"/>
          <a:stretch>
            <a:fillRect/>
          </a:stretch>
        </p:blipFill>
        <p:spPr>
          <a:xfrm>
            <a:off x="871220" y="2054860"/>
            <a:ext cx="9525000" cy="21336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Page:22</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47625" y="40005"/>
            <a:ext cx="12192000" cy="1264285"/>
          </a:xfrm>
          <a:prstGeom prst="rect">
            <a:avLst/>
          </a:prstGeom>
          <a:noFill/>
        </p:spPr>
        <p:txBody>
          <a:bodyPr wrap="square" rtlCol="0">
            <a:noAutofit/>
          </a:bodyPr>
          <a:lstStyle/>
          <a:p>
            <a:pPr algn="ctr"/>
            <a:endParaRPr lang="zh-CN" altLang="en-US" sz="28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501140"/>
            <a:ext cx="11257915" cy="58991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耦合、脉冲诊断</a:t>
            </a:r>
            <a:endParaRPr lang="zh-CN" altLang="en-US" sz="2000" b="1">
              <a:latin typeface="微软雅黑" panose="020B0503020204020204" charset="-122"/>
              <a:ea typeface="微软雅黑" panose="020B0503020204020204" charset="-122"/>
            </a:endParaRPr>
          </a:p>
          <a:p>
            <a:pPr indent="0" algn="just">
              <a:lnSpc>
                <a:spcPct val="150000"/>
              </a:lnSpc>
              <a:buFont typeface="Wingdings" panose="05000000000000000000" charset="0"/>
              <a:buNone/>
            </a:pP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5" name="图片 4"/>
          <p:cNvPicPr>
            <a:picLocks noChangeAspect="1"/>
          </p:cNvPicPr>
          <p:nvPr/>
        </p:nvPicPr>
        <p:blipFill>
          <a:blip r:embed="rId3"/>
          <a:stretch>
            <a:fillRect/>
          </a:stretch>
        </p:blipFill>
        <p:spPr>
          <a:xfrm>
            <a:off x="536575" y="2044065"/>
            <a:ext cx="5680710" cy="2030730"/>
          </a:xfrm>
          <a:prstGeom prst="rect">
            <a:avLst/>
          </a:prstGeom>
        </p:spPr>
      </p:pic>
      <p:sp>
        <p:nvSpPr>
          <p:cNvPr id="7" name="文本框 6"/>
          <p:cNvSpPr txBox="1"/>
          <p:nvPr/>
        </p:nvSpPr>
        <p:spPr>
          <a:xfrm>
            <a:off x="536575" y="4053205"/>
            <a:ext cx="5636895" cy="245110"/>
          </a:xfrm>
          <a:prstGeom prst="rect">
            <a:avLst/>
          </a:prstGeom>
          <a:noFill/>
        </p:spPr>
        <p:txBody>
          <a:bodyPr wrap="square" rtlCol="0">
            <a:spAutoFit/>
          </a:bodyPr>
          <a:p>
            <a:pPr lvl="0" algn="ctr">
              <a:buClrTx/>
              <a:buSzTx/>
              <a:buFontTx/>
            </a:pPr>
            <a:r>
              <a:rPr lang="en-US" altLang="zh-CN" sz="1000">
                <a:sym typeface="+mn-ea"/>
              </a:rPr>
              <a:t>Fig.1 (a)</a:t>
            </a:r>
            <a:r>
              <a:rPr lang="zh-CN" altLang="en-US" sz="1000">
                <a:sym typeface="+mn-ea"/>
              </a:rPr>
              <a:t>输出能量及传输效率</a:t>
            </a:r>
            <a:r>
              <a:rPr lang="en-US" altLang="zh-CN" sz="1000">
                <a:sym typeface="+mn-ea"/>
              </a:rPr>
              <a:t>VS.</a:t>
            </a:r>
            <a:r>
              <a:rPr lang="zh-CN" altLang="en-US" sz="1000">
                <a:sym typeface="+mn-ea"/>
              </a:rPr>
              <a:t>输入能量，</a:t>
            </a:r>
            <a:r>
              <a:rPr lang="en-US" altLang="zh-CN" sz="1000">
                <a:sym typeface="+mn-ea"/>
              </a:rPr>
              <a:t>(b)</a:t>
            </a:r>
            <a:r>
              <a:rPr lang="zh-CN" altLang="en-US" sz="1000">
                <a:sym typeface="+mn-ea"/>
              </a:rPr>
              <a:t>长时间传输激光能量的</a:t>
            </a:r>
            <a:r>
              <a:rPr lang="zh-CN" altLang="en-US" sz="1000">
                <a:sym typeface="+mn-ea"/>
              </a:rPr>
              <a:t>稳定性</a:t>
            </a:r>
            <a:endParaRPr lang="zh-CN" altLang="en-US" sz="1000">
              <a:sym typeface="+mn-ea"/>
            </a:endParaRPr>
          </a:p>
        </p:txBody>
      </p:sp>
      <p:pic>
        <p:nvPicPr>
          <p:cNvPr id="6" name="图片 5"/>
          <p:cNvPicPr>
            <a:picLocks noChangeAspect="1"/>
          </p:cNvPicPr>
          <p:nvPr/>
        </p:nvPicPr>
        <p:blipFill>
          <a:blip r:embed="rId4"/>
          <a:stretch>
            <a:fillRect/>
          </a:stretch>
        </p:blipFill>
        <p:spPr>
          <a:xfrm>
            <a:off x="644525" y="4298315"/>
            <a:ext cx="5528945" cy="2052320"/>
          </a:xfrm>
          <a:prstGeom prst="rect">
            <a:avLst/>
          </a:prstGeom>
        </p:spPr>
      </p:pic>
      <p:sp>
        <p:nvSpPr>
          <p:cNvPr id="8" name="文本框 7"/>
          <p:cNvSpPr txBox="1"/>
          <p:nvPr/>
        </p:nvSpPr>
        <p:spPr>
          <a:xfrm>
            <a:off x="590550" y="6316980"/>
            <a:ext cx="5636895" cy="245110"/>
          </a:xfrm>
          <a:prstGeom prst="rect">
            <a:avLst/>
          </a:prstGeom>
          <a:noFill/>
        </p:spPr>
        <p:txBody>
          <a:bodyPr wrap="square" rtlCol="0">
            <a:spAutoFit/>
          </a:bodyPr>
          <a:p>
            <a:pPr lvl="0" algn="ctr">
              <a:buClrTx/>
              <a:buSzTx/>
              <a:buFontTx/>
            </a:pPr>
            <a:r>
              <a:rPr lang="en-US" altLang="zh-CN" sz="1000">
                <a:sym typeface="+mn-ea"/>
              </a:rPr>
              <a:t>Fig.2 </a:t>
            </a:r>
            <a:r>
              <a:rPr lang="zh-CN" altLang="en-US" sz="1000">
                <a:sym typeface="+mn-ea"/>
              </a:rPr>
              <a:t>脉冲</a:t>
            </a:r>
            <a:r>
              <a:rPr lang="zh-CN" altLang="en-US" sz="1000">
                <a:sym typeface="+mn-ea"/>
              </a:rPr>
              <a:t>时域表征</a:t>
            </a:r>
            <a:endParaRPr lang="zh-CN" altLang="en-US" sz="1000">
              <a:sym typeface="+mn-ea"/>
            </a:endParaRPr>
          </a:p>
        </p:txBody>
      </p:sp>
      <p:sp>
        <p:nvSpPr>
          <p:cNvPr id="11" name="文本框 10"/>
          <p:cNvSpPr txBox="1"/>
          <p:nvPr/>
        </p:nvSpPr>
        <p:spPr>
          <a:xfrm>
            <a:off x="6654165" y="2374900"/>
            <a:ext cx="4046220" cy="3378835"/>
          </a:xfrm>
          <a:prstGeom prst="rect">
            <a:avLst/>
          </a:prstGeom>
          <a:noFill/>
        </p:spPr>
        <p:txBody>
          <a:bodyPr wrap="square" rtlCol="0">
            <a:noAutofit/>
          </a:bodyPr>
          <a:p>
            <a:pPr marL="171450" indent="-171450" algn="just">
              <a:lnSpc>
                <a:spcPct val="190000"/>
              </a:lnSpc>
              <a:buFont typeface="Wingdings" panose="05000000000000000000" charset="0"/>
              <a:buChar char="l"/>
            </a:pPr>
            <a:r>
              <a:rPr lang="zh-CN" altLang="en-US" sz="1600" b="1">
                <a:solidFill>
                  <a:schemeClr val="tx1"/>
                </a:solidFill>
              </a:rPr>
              <a:t>输出脉冲能量随输入能量线性增长</a:t>
            </a:r>
            <a:r>
              <a:rPr lang="zh-CN" altLang="en-US" sz="1600">
                <a:solidFill>
                  <a:schemeClr val="tx1"/>
                </a:solidFill>
              </a:rPr>
              <a:t>，直至最高记录的</a:t>
            </a:r>
            <a:r>
              <a:rPr lang="en-US" altLang="zh-CN" sz="1600" b="1">
                <a:solidFill>
                  <a:schemeClr val="tx1"/>
                </a:solidFill>
              </a:rPr>
              <a:t>23.4 mJ</a:t>
            </a:r>
            <a:r>
              <a:rPr lang="zh-CN" altLang="en-US" sz="1600">
                <a:solidFill>
                  <a:schemeClr val="tx1"/>
                </a:solidFill>
              </a:rPr>
              <a:t>，平均为</a:t>
            </a:r>
            <a:r>
              <a:rPr lang="en-US" altLang="zh-CN" sz="1600" b="1">
                <a:solidFill>
                  <a:schemeClr val="tx1"/>
                </a:solidFill>
              </a:rPr>
              <a:t>21.8 mJ</a:t>
            </a:r>
            <a:endParaRPr lang="en-US" altLang="zh-CN" sz="1600">
              <a:solidFill>
                <a:schemeClr val="tx1"/>
              </a:solidFill>
            </a:endParaRPr>
          </a:p>
          <a:p>
            <a:pPr marL="171450" indent="-171450" algn="just">
              <a:lnSpc>
                <a:spcPct val="190000"/>
              </a:lnSpc>
              <a:buFont typeface="Wingdings" panose="05000000000000000000" charset="0"/>
              <a:buChar char="l"/>
            </a:pPr>
            <a:r>
              <a:rPr lang="zh-CN" altLang="en-US" sz="1600">
                <a:solidFill>
                  <a:schemeClr val="tx1"/>
                </a:solidFill>
              </a:rPr>
              <a:t>传输效率在整个过程中</a:t>
            </a:r>
            <a:r>
              <a:rPr lang="zh-CN" altLang="en-US" sz="1600" b="1">
                <a:solidFill>
                  <a:schemeClr val="tx1"/>
                </a:solidFill>
              </a:rPr>
              <a:t>稳定在</a:t>
            </a:r>
            <a:r>
              <a:rPr lang="en-US" altLang="zh-CN" sz="1600" b="1">
                <a:solidFill>
                  <a:schemeClr val="tx1"/>
                </a:solidFill>
              </a:rPr>
              <a:t>85%</a:t>
            </a:r>
            <a:r>
              <a:rPr lang="zh-CN" altLang="en-US" sz="1600">
                <a:solidFill>
                  <a:schemeClr val="tx1"/>
                </a:solidFill>
              </a:rPr>
              <a:t>左右，表明没有出现能量传输饱和、系统稳定</a:t>
            </a:r>
            <a:r>
              <a:rPr lang="zh-CN" altLang="en-US" sz="1600">
                <a:solidFill>
                  <a:schemeClr val="tx1"/>
                </a:solidFill>
              </a:rPr>
              <a:t>工作</a:t>
            </a:r>
            <a:endParaRPr lang="zh-CN" altLang="en-US" sz="1600">
              <a:solidFill>
                <a:schemeClr val="tx1"/>
              </a:solidFill>
            </a:endParaRPr>
          </a:p>
          <a:p>
            <a:pPr marL="171450" indent="-171450" algn="just">
              <a:lnSpc>
                <a:spcPct val="190000"/>
              </a:lnSpc>
              <a:buFont typeface="Wingdings" panose="05000000000000000000" charset="0"/>
              <a:buChar char="l"/>
            </a:pPr>
            <a:r>
              <a:rPr lang="zh-CN" altLang="en-US" sz="1600">
                <a:solidFill>
                  <a:schemeClr val="tx1"/>
                </a:solidFill>
              </a:rPr>
              <a:t>脉冲能量长时间运行稳定性</a:t>
            </a:r>
            <a:r>
              <a:rPr lang="zh-CN" altLang="en-US" sz="1600">
                <a:solidFill>
                  <a:schemeClr val="tx1"/>
                </a:solidFill>
              </a:rPr>
              <a:t>较好</a:t>
            </a:r>
            <a:endParaRPr lang="zh-CN" altLang="en-US" sz="1600">
              <a:solidFill>
                <a:schemeClr val="tx1"/>
              </a:solidFill>
            </a:endParaRPr>
          </a:p>
          <a:p>
            <a:pPr marL="171450" indent="-171450" algn="just">
              <a:lnSpc>
                <a:spcPct val="190000"/>
              </a:lnSpc>
              <a:buFont typeface="Wingdings" panose="05000000000000000000" charset="0"/>
              <a:buChar char="l"/>
            </a:pPr>
            <a:r>
              <a:rPr lang="zh-CN" altLang="en-US" sz="1600" b="1">
                <a:solidFill>
                  <a:schemeClr val="tx1"/>
                </a:solidFill>
              </a:rPr>
              <a:t>输出脉冲与输</a:t>
            </a:r>
            <a:r>
              <a:rPr lang="zh-CN" altLang="en-US" sz="1600" b="1">
                <a:solidFill>
                  <a:schemeClr val="tx1"/>
                </a:solidFill>
              </a:rPr>
              <a:t>入脉冲相比没有显著变化</a:t>
            </a:r>
            <a:endParaRPr lang="zh-CN" altLang="en-US" sz="1600">
              <a:solidFill>
                <a:schemeClr val="tx1"/>
              </a:solidFill>
            </a:endParaRPr>
          </a:p>
          <a:p>
            <a:pPr indent="0" algn="just">
              <a:lnSpc>
                <a:spcPct val="190000"/>
              </a:lnSpc>
              <a:buFont typeface="Wingdings" panose="05000000000000000000" charset="0"/>
              <a:buNone/>
            </a:pPr>
            <a:endParaRPr lang="en-US" altLang="zh-CN" sz="1600">
              <a:solidFill>
                <a:schemeClr val="tx1"/>
              </a:solidFill>
            </a:endParaRPr>
          </a:p>
        </p:txBody>
      </p:sp>
      <p:sp>
        <p:nvSpPr>
          <p:cNvPr id="3" name="文本框 2"/>
          <p:cNvSpPr txBox="1"/>
          <p:nvPr/>
        </p:nvSpPr>
        <p:spPr>
          <a:xfrm>
            <a:off x="-1905" y="13335"/>
            <a:ext cx="12192000" cy="1313180"/>
          </a:xfrm>
          <a:prstGeom prst="rect">
            <a:avLst/>
          </a:prstGeom>
          <a:noFill/>
        </p:spPr>
        <p:txBody>
          <a:bodyPr wrap="square" rtlCol="0">
            <a:noAutofit/>
          </a:bodyPr>
          <a:lstStyle/>
          <a:p>
            <a:pPr algn="ctr"/>
            <a:r>
              <a:rPr lang="zh-CN" altLang="en-US" sz="4000" b="1" dirty="0">
                <a:latin typeface="Times New Roman" panose="02020603050405020304" pitchFamily="18" charset="0"/>
                <a:cs typeface="Times New Roman" panose="02020603050405020304" pitchFamily="18" charset="0"/>
              </a:rPr>
              <a:t>多模</a:t>
            </a:r>
            <a:r>
              <a:rPr lang="en-US" altLang="zh-CN" sz="4000" b="1" dirty="0">
                <a:latin typeface="Times New Roman" panose="02020603050405020304" pitchFamily="18" charset="0"/>
                <a:cs typeface="Times New Roman" panose="02020603050405020304" pitchFamily="18" charset="0"/>
              </a:rPr>
              <a:t>AR-HCF</a:t>
            </a:r>
            <a:endParaRPr lang="en-US" altLang="zh-CN" sz="4000" b="1" dirty="0">
              <a:latin typeface="Times New Roman" panose="02020603050405020304" pitchFamily="18" charset="0"/>
              <a:cs typeface="Times New Roman" panose="02020603050405020304" pitchFamily="18" charset="0"/>
            </a:endParaRPr>
          </a:p>
          <a:p>
            <a:pPr algn="ctr"/>
            <a:r>
              <a:rPr lang="zh-CN" altLang="en-US" sz="4000" b="1" dirty="0">
                <a:latin typeface="Times New Roman" panose="02020603050405020304" pitchFamily="18" charset="0"/>
                <a:cs typeface="Times New Roman" panose="02020603050405020304" pitchFamily="18" charset="0"/>
              </a:rPr>
              <a:t>脉冲</a:t>
            </a:r>
            <a:r>
              <a:rPr lang="zh-CN" altLang="en-US" sz="4000" b="1" dirty="0">
                <a:latin typeface="Times New Roman" panose="02020603050405020304" pitchFamily="18" charset="0"/>
                <a:cs typeface="Times New Roman" panose="02020603050405020304" pitchFamily="18" charset="0"/>
              </a:rPr>
              <a:t>激光传输</a:t>
            </a:r>
            <a:r>
              <a:rPr lang="zh-CN" altLang="en-US" sz="4000" b="1" dirty="0">
                <a:latin typeface="Times New Roman" panose="02020603050405020304" pitchFamily="18" charset="0"/>
                <a:cs typeface="Times New Roman" panose="02020603050405020304" pitchFamily="18" charset="0"/>
              </a:rPr>
              <a:t>测试</a:t>
            </a:r>
            <a:endParaRPr lang="zh-CN" altLang="en-US" sz="4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393065"/>
            <a:ext cx="12192000" cy="645160"/>
          </a:xfrm>
          <a:prstGeom prst="rect">
            <a:avLst/>
          </a:prstGeom>
          <a:noFill/>
        </p:spPr>
        <p:txBody>
          <a:bodyPr wrap="square" rtlCol="0">
            <a:spAutoFit/>
          </a:bodyPr>
          <a:lstStyle/>
          <a:p>
            <a:pPr algn="ctr"/>
            <a:r>
              <a:rPr lang="en-US" altLang="zh-CN" sz="3600" b="1" dirty="0">
                <a:latin typeface="Arial Narrow" panose="020B0606020202030204" pitchFamily="34" charset="0"/>
              </a:rPr>
              <a:t>1.1 </a:t>
            </a:r>
            <a:r>
              <a:rPr lang="zh-CN" altLang="en-US" sz="3600" b="1" dirty="0">
                <a:latin typeface="Arial Narrow" panose="020B0606020202030204" pitchFamily="34" charset="0"/>
              </a:rPr>
              <a:t>研究背景以及意义</a:t>
            </a:r>
            <a:endParaRPr lang="zh-CN" altLang="en-US" sz="3600" b="1" dirty="0">
              <a:latin typeface="Arial Narrow" panose="020B0606020202030204" pitchFamily="34" charset="0"/>
            </a:endParaRPr>
          </a:p>
        </p:txBody>
      </p:sp>
      <p:sp>
        <p:nvSpPr>
          <p:cNvPr id="22" name="文本框 21"/>
          <p:cNvSpPr txBox="1"/>
          <p:nvPr/>
        </p:nvSpPr>
        <p:spPr>
          <a:xfrm>
            <a:off x="4982210" y="1875790"/>
            <a:ext cx="5962015" cy="1499235"/>
          </a:xfrm>
          <a:prstGeom prst="rect">
            <a:avLst/>
          </a:prstGeom>
          <a:noFill/>
        </p:spPr>
        <p:txBody>
          <a:bodyPr wrap="square">
            <a:noAutofit/>
          </a:bodyPr>
          <a:p>
            <a:pPr marL="285750" indent="-285750">
              <a:lnSpc>
                <a:spcPct val="150000"/>
              </a:lnSpc>
              <a:buFont typeface="Wingdings" panose="05000000000000000000" charset="0"/>
              <a:buChar char="Ø"/>
            </a:pPr>
            <a:r>
              <a:rPr lang="zh-CN" altLang="en-US" sz="1400" b="1">
                <a:solidFill>
                  <a:schemeClr val="accent1">
                    <a:lumMod val="50000"/>
                  </a:schemeClr>
                </a:solidFill>
                <a:latin typeface="+mj-ea"/>
                <a:ea typeface="+mj-ea"/>
                <a:cs typeface="+mj-ea"/>
              </a:rPr>
              <a:t>加速器发展内在需求：</a:t>
            </a:r>
            <a:endParaRPr lang="zh-CN" altLang="en-US" sz="1400" b="1">
              <a:solidFill>
                <a:schemeClr val="accent1">
                  <a:lumMod val="50000"/>
                </a:schemeClr>
              </a:solidFill>
              <a:latin typeface="+mj-ea"/>
              <a:ea typeface="+mj-ea"/>
              <a:cs typeface="+mj-ea"/>
            </a:endParaRPr>
          </a:p>
          <a:p>
            <a:pPr marL="285750" indent="-285750" algn="just">
              <a:lnSpc>
                <a:spcPct val="150000"/>
              </a:lnSpc>
              <a:buFont typeface="Wingdings" panose="05000000000000000000" pitchFamily="2" charset="2"/>
              <a:buChar char="l"/>
            </a:pPr>
            <a:r>
              <a:rPr lang="zh-CN" altLang="en-US" sz="1200">
                <a:solidFill>
                  <a:schemeClr val="accent1">
                    <a:lumMod val="50000"/>
                  </a:schemeClr>
                </a:solidFill>
                <a:latin typeface="+mj-ea"/>
                <a:ea typeface="+mj-ea"/>
                <a:cs typeface="+mj-ea"/>
              </a:rPr>
              <a:t>早期加速器（如回旋加速器）结构相对简单，对束流品质要求不高。随着高能物理、同步辐射光源、自由电子激光、散裂中子源等领域的飞速发展，对束流的亮度、稳定性和可控性提出了较高的要求：能量、强度、</a:t>
            </a:r>
            <a:r>
              <a:rPr lang="zh-CN" altLang="en-US" sz="1200" b="1">
                <a:solidFill>
                  <a:schemeClr val="accent1">
                    <a:lumMod val="50000"/>
                  </a:schemeClr>
                </a:solidFill>
                <a:latin typeface="+mj-ea"/>
                <a:ea typeface="+mj-ea"/>
                <a:cs typeface="+mj-ea"/>
              </a:rPr>
              <a:t>发射度</a:t>
            </a:r>
            <a:endParaRPr lang="zh-CN" altLang="en-US" sz="1200" b="1">
              <a:solidFill>
                <a:schemeClr val="accent1">
                  <a:lumMod val="50000"/>
                </a:schemeClr>
              </a:solidFill>
              <a:latin typeface="+mj-ea"/>
              <a:ea typeface="+mj-ea"/>
              <a:cs typeface="+mj-ea"/>
            </a:endParaRPr>
          </a:p>
          <a:p>
            <a:pPr marL="285750" indent="-285750" algn="just">
              <a:lnSpc>
                <a:spcPct val="150000"/>
              </a:lnSpc>
              <a:buFont typeface="Wingdings" panose="05000000000000000000" pitchFamily="2" charset="2"/>
              <a:buChar char="l"/>
            </a:pPr>
            <a:r>
              <a:rPr lang="zh-CN" altLang="en-US" sz="1200" b="1">
                <a:solidFill>
                  <a:schemeClr val="accent1">
                    <a:lumMod val="50000"/>
                  </a:schemeClr>
                </a:solidFill>
                <a:latin typeface="+mj-ea"/>
                <a:ea typeface="+mj-ea"/>
                <a:cs typeface="+mj-ea"/>
              </a:rPr>
              <a:t>发射度的测量贯穿于加速器的设计、调试、运行以及优化整个过程</a:t>
            </a:r>
            <a:endParaRPr lang="zh-CN" altLang="en-US" sz="1200" b="1">
              <a:solidFill>
                <a:schemeClr val="accent1">
                  <a:lumMod val="50000"/>
                </a:schemeClr>
              </a:solidFill>
              <a:latin typeface="+mj-ea"/>
              <a:ea typeface="+mj-ea"/>
              <a:cs typeface="+mj-ea"/>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Page:01</a:t>
            </a:r>
            <a:endParaRPr lang="en-US" altLang="zh-CN">
              <a:latin typeface="Times New Roman" panose="02020603050405020304" pitchFamily="18" charset="0"/>
              <a:cs typeface="Times New Roman" panose="02020603050405020304" pitchFamily="18" charset="0"/>
            </a:endParaRPr>
          </a:p>
        </p:txBody>
      </p:sp>
      <p:pic>
        <p:nvPicPr>
          <p:cNvPr id="17" name="图片 16"/>
          <p:cNvPicPr>
            <a:picLocks noChangeAspect="1"/>
          </p:cNvPicPr>
          <p:nvPr/>
        </p:nvPicPr>
        <p:blipFill>
          <a:blip r:embed="rId2"/>
          <a:srcRect t="12566" b="36049"/>
          <a:stretch>
            <a:fillRect/>
          </a:stretch>
        </p:blipFill>
        <p:spPr>
          <a:xfrm>
            <a:off x="1449705" y="1563370"/>
            <a:ext cx="3342640" cy="2218055"/>
          </a:xfrm>
          <a:prstGeom prst="rect">
            <a:avLst/>
          </a:prstGeom>
        </p:spPr>
      </p:pic>
      <p:pic>
        <p:nvPicPr>
          <p:cNvPr id="18" name="图片 17"/>
          <p:cNvPicPr>
            <a:picLocks noChangeAspect="1"/>
          </p:cNvPicPr>
          <p:nvPr/>
        </p:nvPicPr>
        <p:blipFill>
          <a:blip r:embed="rId3"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0" name="矩形 19"/>
          <p:cNvSpPr/>
          <p:nvPr/>
        </p:nvSpPr>
        <p:spPr>
          <a:xfrm>
            <a:off x="1017270" y="3801110"/>
            <a:ext cx="10407650" cy="2613025"/>
          </a:xfrm>
          <a:prstGeom prst="rect">
            <a:avLst/>
          </a:prstGeom>
        </p:spPr>
        <p:txBody>
          <a:bodyPr wrap="square">
            <a:noAutofit/>
          </a:bodyPr>
          <a:lstStyle/>
          <a:p>
            <a:pPr indent="0" algn="just">
              <a:lnSpc>
                <a:spcPct val="150000"/>
              </a:lnSpc>
              <a:buClr>
                <a:srgbClr val="FF0000"/>
              </a:buClr>
              <a:buFont typeface="Wingdings" panose="05000000000000000000" charset="0"/>
              <a:buNone/>
            </a:pPr>
            <a:r>
              <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激光丝测量优势（与传统方法如丝靶测量比较）：</a:t>
            </a: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a:p>
            <a:pPr marL="342900" indent="-342900" algn="just" fontAlgn="auto">
              <a:lnSpc>
                <a:spcPct val="150000"/>
              </a:lnSpc>
              <a:buClr>
                <a:srgbClr val="FF0000"/>
              </a:buClr>
              <a:buFont typeface="Wingdings" panose="05000000000000000000" charset="0"/>
              <a:buChar char="Ø"/>
            </a:pPr>
            <a:r>
              <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真正的非拦截与在线监测能力：激光丝允许在不中断束流的情况下进行实时诊断，这对于机器调试和优化至关重要</a:t>
            </a: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a:p>
            <a:pPr marL="342900" indent="-342900" algn="just" fontAlgn="auto">
              <a:lnSpc>
                <a:spcPct val="150000"/>
              </a:lnSpc>
              <a:buClr>
                <a:srgbClr val="FF0000"/>
              </a:buClr>
              <a:buFont typeface="Wingdings" panose="05000000000000000000" charset="0"/>
              <a:buChar char="Ø"/>
            </a:pPr>
            <a:r>
              <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rPr>
              <a:t>不受束流高流强工况影响：传统丝靶在高流强工况下不适用，高流强条件下丝靶可能熔毁，而激光丝流强影响</a:t>
            </a: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a:p>
            <a:pPr marL="285750" indent="-285750" algn="just" fontAlgn="auto">
              <a:lnSpc>
                <a:spcPct val="150000"/>
              </a:lnSpc>
              <a:buFont typeface="Wingdings" panose="05000000000000000000" charset="0"/>
              <a:buChar char="Ø"/>
            </a:pPr>
            <a:r>
              <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全光纤纳秒激光：得益于AR-HCF的优异特性，具有稳定性高、免维护、易于集成、光学对准鲁棒性强的巨大优势。这使得强大的激光诊断/操控工具可以从一个复杂的光学实验平台，转变为一个可以标准化、模块化集成到任何加速器中的 “即插即用” 设备</a:t>
            </a: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marL="285750" indent="-285750" algn="just" fontAlgn="auto">
              <a:lnSpc>
                <a:spcPct val="150000"/>
              </a:lnSpc>
              <a:buFont typeface="Wingdings" panose="05000000000000000000" charset="0"/>
              <a:buChar char="Ø"/>
            </a:pPr>
            <a:r>
              <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传统固体核心光纤在高功率传输中受限于非线性效应（如</a:t>
            </a:r>
            <a:r>
              <a:rPr lang="en-US" altLang="zh-CN"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SBS</a:t>
            </a:r>
            <a:r>
              <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a:t>
            </a:r>
            <a:r>
              <a:rPr lang="en-US" altLang="zh-CN"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SRS</a:t>
            </a:r>
            <a:r>
              <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）和损伤阈值，而空心光纤（</a:t>
            </a:r>
            <a:r>
              <a:rPr lang="en-US" altLang="zh-CN"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Hollow-Core Fiber, HCF</a:t>
            </a:r>
            <a:r>
              <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）因其光场主要在空气中传输，显著降低了非线性效应和热损伤风险，成为高功率激光传输的理想介质</a:t>
            </a: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endParaRPr>
          </a:p>
          <a:p>
            <a:pPr marL="285750" indent="-285750" algn="just" fontAlgn="auto">
              <a:lnSpc>
                <a:spcPct val="150000"/>
              </a:lnSpc>
              <a:buFont typeface="Wingdings" panose="05000000000000000000" charset="0"/>
              <a:buChar char="Ø"/>
            </a:pPr>
            <a:r>
              <a:rPr lang="zh-CN" altLang="en-US" sz="1400" b="1" dirty="0">
                <a:solidFill>
                  <a:srgbClr val="FF0000"/>
                </a:solidFill>
                <a:latin typeface="微软雅黑" panose="020B0503020204020204" charset="-122"/>
                <a:ea typeface="微软雅黑" panose="020B0503020204020204" charset="-122"/>
                <a:cs typeface="黑体" panose="02010609060101010101" charset="-122"/>
                <a:sym typeface="Wingdings" panose="05000000000000000000" pitchFamily="2" charset="2"/>
              </a:rPr>
              <a:t>实现高功率、低非线性、高光束质量的激光传输</a:t>
            </a:r>
            <a:endParaRPr lang="zh-CN" altLang="en-US" sz="1400" b="1" dirty="0">
              <a:solidFill>
                <a:srgbClr val="FF0000"/>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Page:23</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 name="矩形 1"/>
          <p:cNvSpPr/>
          <p:nvPr/>
        </p:nvSpPr>
        <p:spPr>
          <a:xfrm>
            <a:off x="344170" y="1501140"/>
            <a:ext cx="11257915" cy="58991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光束质量对比</a:t>
            </a:r>
            <a:endParaRPr lang="zh-CN" altLang="en-US" sz="2000" b="1">
              <a:latin typeface="微软雅黑" panose="020B0503020204020204" charset="-122"/>
              <a:ea typeface="微软雅黑" panose="020B0503020204020204" charset="-122"/>
            </a:endParaRPr>
          </a:p>
          <a:p>
            <a:pPr indent="0" algn="just">
              <a:lnSpc>
                <a:spcPct val="150000"/>
              </a:lnSpc>
              <a:buFont typeface="Wingdings" panose="05000000000000000000" charset="0"/>
              <a:buNone/>
            </a:pP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
        <p:nvSpPr>
          <p:cNvPr id="7" name="文本框 6"/>
          <p:cNvSpPr txBox="1"/>
          <p:nvPr/>
        </p:nvSpPr>
        <p:spPr>
          <a:xfrm>
            <a:off x="1529080" y="4968240"/>
            <a:ext cx="7794625" cy="245110"/>
          </a:xfrm>
          <a:prstGeom prst="rect">
            <a:avLst/>
          </a:prstGeom>
          <a:noFill/>
        </p:spPr>
        <p:txBody>
          <a:bodyPr wrap="square" rtlCol="0">
            <a:spAutoFit/>
          </a:bodyPr>
          <a:p>
            <a:pPr lvl="0" algn="ctr">
              <a:buClrTx/>
              <a:buSzTx/>
              <a:buFontTx/>
            </a:pPr>
            <a:r>
              <a:rPr lang="en-US" altLang="zh-CN" sz="1000">
                <a:sym typeface="+mn-ea"/>
              </a:rPr>
              <a:t>Fig.1 </a:t>
            </a:r>
            <a:r>
              <a:rPr lang="zh-CN" altLang="en-US" sz="1000">
                <a:sym typeface="+mn-ea"/>
              </a:rPr>
              <a:t>输入光纤与输出的</a:t>
            </a:r>
            <a:r>
              <a:rPr lang="zh-CN" altLang="en-US" sz="1000">
                <a:sym typeface="+mn-ea"/>
              </a:rPr>
              <a:t>光束质量对比</a:t>
            </a:r>
            <a:endParaRPr lang="zh-CN" altLang="en-US" sz="1000">
              <a:sym typeface="+mn-ea"/>
            </a:endParaRPr>
          </a:p>
        </p:txBody>
      </p:sp>
      <p:sp>
        <p:nvSpPr>
          <p:cNvPr id="11" name="文本框 10"/>
          <p:cNvSpPr txBox="1"/>
          <p:nvPr/>
        </p:nvSpPr>
        <p:spPr>
          <a:xfrm>
            <a:off x="2178685" y="5186680"/>
            <a:ext cx="8894445" cy="1172210"/>
          </a:xfrm>
          <a:prstGeom prst="rect">
            <a:avLst/>
          </a:prstGeom>
          <a:noFill/>
        </p:spPr>
        <p:txBody>
          <a:bodyPr wrap="square" rtlCol="0">
            <a:noAutofit/>
          </a:bodyPr>
          <a:p>
            <a:pPr marL="171450" indent="-171450" algn="just">
              <a:lnSpc>
                <a:spcPct val="190000"/>
              </a:lnSpc>
              <a:buFont typeface="Wingdings" panose="05000000000000000000" charset="0"/>
              <a:buChar char="l"/>
            </a:pPr>
            <a:r>
              <a:rPr lang="zh-CN" altLang="en-US" sz="1600">
                <a:solidFill>
                  <a:schemeClr val="tx1"/>
                </a:solidFill>
              </a:rPr>
              <a:t>经过</a:t>
            </a:r>
            <a:r>
              <a:rPr lang="en-US" altLang="zh-CN" sz="1600">
                <a:solidFill>
                  <a:schemeClr val="tx1"/>
                </a:solidFill>
              </a:rPr>
              <a:t>MM-AR-HCF</a:t>
            </a:r>
            <a:r>
              <a:rPr lang="zh-CN" altLang="en-US" sz="1600">
                <a:solidFill>
                  <a:schemeClr val="tx1"/>
                </a:solidFill>
              </a:rPr>
              <a:t>传输后，光束质量得到了改善</a:t>
            </a:r>
            <a:endParaRPr lang="zh-CN" altLang="en-US" sz="1600">
              <a:solidFill>
                <a:schemeClr val="tx1"/>
              </a:solidFill>
            </a:endParaRPr>
          </a:p>
          <a:p>
            <a:pPr marL="171450" indent="-171450" algn="just">
              <a:lnSpc>
                <a:spcPct val="190000"/>
              </a:lnSpc>
              <a:buFont typeface="Wingdings" panose="05000000000000000000" charset="0"/>
              <a:buChar char="l"/>
            </a:pPr>
            <a:r>
              <a:rPr lang="zh-CN" altLang="en-US" sz="1600">
                <a:solidFill>
                  <a:schemeClr val="tx1"/>
                </a:solidFill>
              </a:rPr>
              <a:t>高阶模在传输中损耗更大，输出光束中</a:t>
            </a:r>
            <a:r>
              <a:rPr lang="zh-CN" altLang="en-US" sz="1600" b="1">
                <a:solidFill>
                  <a:schemeClr val="tx1"/>
                </a:solidFill>
              </a:rPr>
              <a:t>基模的比例更高</a:t>
            </a:r>
            <a:endParaRPr lang="zh-CN" altLang="en-US" sz="1600">
              <a:solidFill>
                <a:schemeClr val="tx1"/>
              </a:solidFill>
            </a:endParaRPr>
          </a:p>
          <a:p>
            <a:pPr marL="171450" indent="-171450" algn="just">
              <a:lnSpc>
                <a:spcPct val="190000"/>
              </a:lnSpc>
              <a:buFont typeface="Wingdings" panose="05000000000000000000" charset="0"/>
              <a:buChar char="l"/>
            </a:pPr>
            <a:endParaRPr lang="zh-CN" altLang="en-US" sz="1600">
              <a:solidFill>
                <a:schemeClr val="tx1"/>
              </a:solidFill>
            </a:endParaRPr>
          </a:p>
        </p:txBody>
      </p:sp>
      <p:pic>
        <p:nvPicPr>
          <p:cNvPr id="3" name="图片 2"/>
          <p:cNvPicPr>
            <a:picLocks noChangeAspect="1"/>
          </p:cNvPicPr>
          <p:nvPr/>
        </p:nvPicPr>
        <p:blipFill>
          <a:blip r:embed="rId3"/>
          <a:stretch>
            <a:fillRect/>
          </a:stretch>
        </p:blipFill>
        <p:spPr>
          <a:xfrm>
            <a:off x="1381125" y="1985010"/>
            <a:ext cx="8088630" cy="2987040"/>
          </a:xfrm>
          <a:prstGeom prst="rect">
            <a:avLst/>
          </a:prstGeom>
        </p:spPr>
      </p:pic>
      <p:sp>
        <p:nvSpPr>
          <p:cNvPr id="5" name="文本框 4"/>
          <p:cNvSpPr txBox="1"/>
          <p:nvPr/>
        </p:nvSpPr>
        <p:spPr>
          <a:xfrm>
            <a:off x="-1270" y="292100"/>
            <a:ext cx="12192000" cy="847090"/>
          </a:xfrm>
          <a:prstGeom prst="rect">
            <a:avLst/>
          </a:prstGeom>
          <a:noFill/>
        </p:spPr>
        <p:txBody>
          <a:bodyPr wrap="square" rtlCol="0">
            <a:noAutofit/>
          </a:bodyPr>
          <a:lstStyle/>
          <a:p>
            <a:pPr algn="ctr"/>
            <a:r>
              <a:rPr lang="zh-CN" altLang="en-US" sz="4000" b="1" dirty="0">
                <a:latin typeface="Times New Roman" panose="02020603050405020304" pitchFamily="18" charset="0"/>
                <a:cs typeface="Times New Roman" panose="02020603050405020304" pitchFamily="18" charset="0"/>
              </a:rPr>
              <a:t>多模</a:t>
            </a:r>
            <a:r>
              <a:rPr lang="en-US" altLang="zh-CN" sz="4000" b="1" dirty="0">
                <a:latin typeface="Times New Roman" panose="02020603050405020304" pitchFamily="18" charset="0"/>
                <a:cs typeface="Times New Roman" panose="02020603050405020304" pitchFamily="18" charset="0"/>
              </a:rPr>
              <a:t>AR-HCF</a:t>
            </a:r>
            <a:r>
              <a:rPr lang="zh-CN" altLang="en-US" sz="4000" b="1" dirty="0">
                <a:latin typeface="Times New Roman" panose="02020603050405020304" pitchFamily="18" charset="0"/>
                <a:cs typeface="Times New Roman" panose="02020603050405020304" pitchFamily="18" charset="0"/>
              </a:rPr>
              <a:t>光束质量</a:t>
            </a:r>
            <a:endParaRPr lang="zh-CN" altLang="en-US" sz="4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Page:24</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 name="矩形 1"/>
          <p:cNvSpPr/>
          <p:nvPr/>
        </p:nvSpPr>
        <p:spPr>
          <a:xfrm>
            <a:off x="344170" y="1376680"/>
            <a:ext cx="11257915" cy="57213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光纤损伤</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情况对比</a:t>
            </a:r>
            <a:endParaRPr lang="zh-CN" altLang="en-US" sz="2000" b="1">
              <a:latin typeface="微软雅黑" panose="020B0503020204020204" charset="-122"/>
              <a:ea typeface="微软雅黑" panose="020B0503020204020204" charset="-122"/>
            </a:endParaRPr>
          </a:p>
          <a:p>
            <a:pPr indent="0" algn="just">
              <a:lnSpc>
                <a:spcPct val="150000"/>
              </a:lnSpc>
              <a:buFont typeface="Wingdings" panose="05000000000000000000" charset="0"/>
              <a:buNone/>
            </a:pP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
        <p:nvSpPr>
          <p:cNvPr id="7" name="文本框 6"/>
          <p:cNvSpPr txBox="1"/>
          <p:nvPr/>
        </p:nvSpPr>
        <p:spPr>
          <a:xfrm>
            <a:off x="1117600" y="4832985"/>
            <a:ext cx="4478655" cy="245110"/>
          </a:xfrm>
          <a:prstGeom prst="rect">
            <a:avLst/>
          </a:prstGeom>
          <a:noFill/>
        </p:spPr>
        <p:txBody>
          <a:bodyPr wrap="square" rtlCol="0">
            <a:spAutoFit/>
          </a:bodyPr>
          <a:p>
            <a:pPr lvl="0" algn="ctr">
              <a:buClrTx/>
              <a:buSzTx/>
              <a:buFontTx/>
            </a:pPr>
            <a:r>
              <a:rPr lang="en-US" altLang="zh-CN" sz="1000">
                <a:sym typeface="+mn-ea"/>
              </a:rPr>
              <a:t>Fig.1 </a:t>
            </a:r>
            <a:r>
              <a:rPr lang="zh-CN" altLang="en-US" sz="1000">
                <a:sym typeface="+mn-ea"/>
              </a:rPr>
              <a:t>耦合失准下不同能量的光纤损伤</a:t>
            </a:r>
            <a:r>
              <a:rPr lang="zh-CN" altLang="en-US" sz="1000">
                <a:sym typeface="+mn-ea"/>
              </a:rPr>
              <a:t>情况</a:t>
            </a:r>
            <a:endParaRPr lang="zh-CN" altLang="en-US" sz="1000">
              <a:sym typeface="+mn-ea"/>
            </a:endParaRPr>
          </a:p>
        </p:txBody>
      </p:sp>
      <p:sp>
        <p:nvSpPr>
          <p:cNvPr id="11" name="文本框 10"/>
          <p:cNvSpPr txBox="1"/>
          <p:nvPr/>
        </p:nvSpPr>
        <p:spPr>
          <a:xfrm>
            <a:off x="1365250" y="4998085"/>
            <a:ext cx="8343265" cy="1650365"/>
          </a:xfrm>
          <a:prstGeom prst="rect">
            <a:avLst/>
          </a:prstGeom>
          <a:noFill/>
        </p:spPr>
        <p:txBody>
          <a:bodyPr wrap="square" rtlCol="0">
            <a:noAutofit/>
          </a:bodyPr>
          <a:p>
            <a:pPr marL="171450" indent="-171450" algn="just">
              <a:lnSpc>
                <a:spcPct val="190000"/>
              </a:lnSpc>
              <a:buFont typeface="Wingdings" panose="05000000000000000000" charset="0"/>
              <a:buChar char="l"/>
            </a:pPr>
            <a:r>
              <a:rPr lang="zh-CN" altLang="en-US" sz="1600">
                <a:solidFill>
                  <a:schemeClr val="tx1"/>
                </a:solidFill>
              </a:rPr>
              <a:t>即使在低能量（</a:t>
            </a:r>
            <a:r>
              <a:rPr lang="en-US" altLang="zh-CN" sz="1600">
                <a:solidFill>
                  <a:schemeClr val="tx1"/>
                </a:solidFill>
              </a:rPr>
              <a:t>3.3 mJ</a:t>
            </a:r>
            <a:r>
              <a:rPr lang="zh-CN" altLang="en-US" sz="1600">
                <a:solidFill>
                  <a:schemeClr val="tx1"/>
                </a:solidFill>
              </a:rPr>
              <a:t>）下，只要</a:t>
            </a:r>
            <a:r>
              <a:rPr lang="zh-CN" altLang="en-US" sz="1600" b="1">
                <a:solidFill>
                  <a:schemeClr val="tx1"/>
                </a:solidFill>
              </a:rPr>
              <a:t>耦合严重失准，也会导致损伤</a:t>
            </a:r>
            <a:endParaRPr lang="en-US" altLang="zh-CN" sz="1600">
              <a:solidFill>
                <a:schemeClr val="tx1"/>
              </a:solidFill>
            </a:endParaRPr>
          </a:p>
          <a:p>
            <a:pPr marL="171450" indent="-171450" algn="just">
              <a:lnSpc>
                <a:spcPct val="190000"/>
              </a:lnSpc>
              <a:buFont typeface="Wingdings" panose="05000000000000000000" charset="0"/>
              <a:buChar char="l"/>
            </a:pPr>
            <a:r>
              <a:rPr lang="zh-CN" altLang="en-US" sz="1600" b="1">
                <a:solidFill>
                  <a:schemeClr val="tx1"/>
                </a:solidFill>
              </a:rPr>
              <a:t>能量越高，允许的失准容限越小</a:t>
            </a:r>
            <a:r>
              <a:rPr lang="zh-CN" altLang="en-US" sz="1600">
                <a:solidFill>
                  <a:schemeClr val="tx1"/>
                </a:solidFill>
              </a:rPr>
              <a:t>。在超过</a:t>
            </a:r>
            <a:r>
              <a:rPr lang="en-US" altLang="zh-CN" sz="1600">
                <a:solidFill>
                  <a:schemeClr val="tx1"/>
                </a:solidFill>
              </a:rPr>
              <a:t>15 mJ</a:t>
            </a:r>
            <a:r>
              <a:rPr lang="zh-CN" altLang="en-US" sz="1600">
                <a:solidFill>
                  <a:schemeClr val="tx1"/>
                </a:solidFill>
              </a:rPr>
              <a:t>时，微米级的偏移就足以摧毁整个端面</a:t>
            </a:r>
            <a:endParaRPr lang="zh-CN" altLang="en-US" sz="1600">
              <a:solidFill>
                <a:schemeClr val="tx1"/>
              </a:solidFill>
            </a:endParaRPr>
          </a:p>
          <a:p>
            <a:pPr marL="171450" indent="-171450" algn="just">
              <a:lnSpc>
                <a:spcPct val="190000"/>
              </a:lnSpc>
              <a:buFont typeface="Wingdings" panose="05000000000000000000" charset="0"/>
              <a:buChar char="l"/>
            </a:pPr>
            <a:r>
              <a:rPr lang="zh-CN" altLang="en-US" sz="1600">
                <a:solidFill>
                  <a:schemeClr val="tx1"/>
                </a:solidFill>
              </a:rPr>
              <a:t>在最佳耦合下，测量到的损伤阈值为</a:t>
            </a:r>
            <a:r>
              <a:rPr lang="en-US" altLang="zh-CN" sz="1600" b="1">
                <a:solidFill>
                  <a:schemeClr val="tx1"/>
                </a:solidFill>
              </a:rPr>
              <a:t>22.6 mJ</a:t>
            </a:r>
            <a:endParaRPr lang="en-US" altLang="zh-CN" sz="1600" b="1">
              <a:solidFill>
                <a:schemeClr val="tx1"/>
              </a:solidFill>
            </a:endParaRPr>
          </a:p>
        </p:txBody>
      </p:sp>
      <p:pic>
        <p:nvPicPr>
          <p:cNvPr id="5" name="图片 4"/>
          <p:cNvPicPr>
            <a:picLocks noChangeAspect="1"/>
          </p:cNvPicPr>
          <p:nvPr/>
        </p:nvPicPr>
        <p:blipFill>
          <a:blip r:embed="rId3"/>
          <a:stretch>
            <a:fillRect/>
          </a:stretch>
        </p:blipFill>
        <p:spPr>
          <a:xfrm>
            <a:off x="1117600" y="1842770"/>
            <a:ext cx="4479290" cy="2990215"/>
          </a:xfrm>
          <a:prstGeom prst="rect">
            <a:avLst/>
          </a:prstGeom>
        </p:spPr>
      </p:pic>
      <p:pic>
        <p:nvPicPr>
          <p:cNvPr id="6" name="图片 5"/>
          <p:cNvPicPr>
            <a:picLocks noChangeAspect="1"/>
          </p:cNvPicPr>
          <p:nvPr/>
        </p:nvPicPr>
        <p:blipFill>
          <a:blip r:embed="rId4"/>
          <a:stretch>
            <a:fillRect/>
          </a:stretch>
        </p:blipFill>
        <p:spPr>
          <a:xfrm>
            <a:off x="5640070" y="2211070"/>
            <a:ext cx="5791200" cy="1746250"/>
          </a:xfrm>
          <a:prstGeom prst="rect">
            <a:avLst/>
          </a:prstGeom>
        </p:spPr>
      </p:pic>
      <p:sp>
        <p:nvSpPr>
          <p:cNvPr id="8" name="文本框 7"/>
          <p:cNvSpPr txBox="1"/>
          <p:nvPr/>
        </p:nvSpPr>
        <p:spPr>
          <a:xfrm>
            <a:off x="6096000" y="4147820"/>
            <a:ext cx="4478655" cy="245110"/>
          </a:xfrm>
          <a:prstGeom prst="rect">
            <a:avLst/>
          </a:prstGeom>
          <a:noFill/>
        </p:spPr>
        <p:txBody>
          <a:bodyPr wrap="square" rtlCol="0">
            <a:spAutoFit/>
          </a:bodyPr>
          <a:p>
            <a:pPr lvl="0" algn="ctr">
              <a:buClrTx/>
              <a:buSzTx/>
              <a:buFontTx/>
            </a:pPr>
            <a:r>
              <a:rPr lang="en-US" altLang="zh-CN" sz="1000">
                <a:sym typeface="+mn-ea"/>
              </a:rPr>
              <a:t>Fig.2 </a:t>
            </a:r>
            <a:r>
              <a:rPr lang="zh-CN" altLang="en-US" sz="1000">
                <a:sym typeface="+mn-ea"/>
              </a:rPr>
              <a:t>多模实芯光纤在输入能量为</a:t>
            </a:r>
            <a:r>
              <a:rPr lang="en-US" altLang="zh-CN" sz="1000">
                <a:sym typeface="+mn-ea"/>
              </a:rPr>
              <a:t>3mJ</a:t>
            </a:r>
            <a:r>
              <a:rPr lang="zh-CN" altLang="en-US" sz="1000">
                <a:sym typeface="+mn-ea"/>
              </a:rPr>
              <a:t>、</a:t>
            </a:r>
            <a:r>
              <a:rPr lang="en-US" altLang="zh-CN" sz="1000">
                <a:sym typeface="+mn-ea"/>
              </a:rPr>
              <a:t>4.8mJ</a:t>
            </a:r>
            <a:r>
              <a:rPr lang="zh-CN" altLang="en-US" sz="1000">
                <a:sym typeface="+mn-ea"/>
              </a:rPr>
              <a:t>下的端面损伤（</a:t>
            </a:r>
            <a:r>
              <a:rPr lang="en-US" altLang="zh-CN" sz="1000">
                <a:sym typeface="+mn-ea"/>
              </a:rPr>
              <a:t>a</a:t>
            </a:r>
            <a:r>
              <a:rPr lang="zh-CN" altLang="en-US" sz="1000">
                <a:sym typeface="+mn-ea"/>
              </a:rPr>
              <a:t>）为</a:t>
            </a:r>
            <a:r>
              <a:rPr lang="zh-CN" altLang="en-US" sz="1000">
                <a:sym typeface="+mn-ea"/>
              </a:rPr>
              <a:t>初始图像</a:t>
            </a:r>
            <a:endParaRPr lang="zh-CN" altLang="en-US" sz="1000">
              <a:sym typeface="+mn-ea"/>
            </a:endParaRPr>
          </a:p>
        </p:txBody>
      </p:sp>
      <p:sp>
        <p:nvSpPr>
          <p:cNvPr id="3" name="文本框 2"/>
          <p:cNvSpPr txBox="1"/>
          <p:nvPr/>
        </p:nvSpPr>
        <p:spPr>
          <a:xfrm>
            <a:off x="-1270" y="292100"/>
            <a:ext cx="12192000" cy="847090"/>
          </a:xfrm>
          <a:prstGeom prst="rect">
            <a:avLst/>
          </a:prstGeom>
          <a:noFill/>
        </p:spPr>
        <p:txBody>
          <a:bodyPr wrap="square" rtlCol="0">
            <a:noAutofit/>
          </a:bodyPr>
          <a:lstStyle/>
          <a:p>
            <a:pPr algn="ctr"/>
            <a:r>
              <a:rPr lang="zh-CN" altLang="en-US" sz="4000" b="1" dirty="0">
                <a:latin typeface="Times New Roman" panose="02020603050405020304" pitchFamily="18" charset="0"/>
                <a:cs typeface="Times New Roman" panose="02020603050405020304" pitchFamily="18" charset="0"/>
              </a:rPr>
              <a:t>耦合失准下的光纤</a:t>
            </a:r>
            <a:r>
              <a:rPr lang="zh-CN" altLang="en-US" sz="4000" b="1" dirty="0">
                <a:latin typeface="Times New Roman" panose="02020603050405020304" pitchFamily="18" charset="0"/>
                <a:cs typeface="Times New Roman" panose="02020603050405020304" pitchFamily="18" charset="0"/>
              </a:rPr>
              <a:t>损伤</a:t>
            </a:r>
            <a:endParaRPr lang="zh-CN" altLang="en-US" sz="4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 name="文本框 1"/>
          <p:cNvSpPr txBox="1"/>
          <p:nvPr/>
        </p:nvSpPr>
        <p:spPr>
          <a:xfrm>
            <a:off x="762635" y="2444750"/>
            <a:ext cx="10666730" cy="1753235"/>
          </a:xfrm>
          <a:prstGeom prst="rect">
            <a:avLst/>
          </a:prstGeom>
          <a:noFill/>
        </p:spPr>
        <p:txBody>
          <a:bodyPr wrap="square" rtlCol="0">
            <a:spAutoFit/>
          </a:bodyPr>
          <a:p>
            <a:pPr marL="457200" indent="-457200">
              <a:buFont typeface="Wingdings" panose="05000000000000000000" charset="0"/>
              <a:buChar char="Ø"/>
            </a:pPr>
            <a:r>
              <a:rPr lang="zh-CN" altLang="en-US" sz="5400">
                <a:solidFill>
                  <a:srgbClr val="FF0000"/>
                </a:solidFill>
                <a:effectLst/>
              </a:rPr>
              <a:t>全光纤化</a:t>
            </a:r>
            <a:r>
              <a:rPr lang="en-US" altLang="zh-CN" sz="5400">
                <a:solidFill>
                  <a:srgbClr val="FF0000"/>
                </a:solidFill>
                <a:effectLst/>
              </a:rPr>
              <a:t>-</a:t>
            </a:r>
            <a:r>
              <a:rPr lang="zh-CN" altLang="en-US" sz="5400">
                <a:solidFill>
                  <a:srgbClr val="FF0000"/>
                </a:solidFill>
                <a:effectLst/>
              </a:rPr>
              <a:t>解决了自由空间耦合系统不稳定、不耐用的工程难题</a:t>
            </a:r>
            <a:endParaRPr lang="zh-CN" altLang="en-US" sz="5400">
              <a:solidFill>
                <a:srgbClr val="FF0000"/>
              </a:solidFill>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78435" y="2059940"/>
            <a:ext cx="6200140" cy="4354195"/>
          </a:xfrm>
          <a:prstGeom prst="rect">
            <a:avLst/>
          </a:prstGeom>
        </p:spPr>
      </p:pic>
      <p:pic>
        <p:nvPicPr>
          <p:cNvPr id="1032" name="Picture 8" descr="大学校徽系列:兰州大学标志矢量图- 设计之家"/>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Page:25</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3"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1270" y="269875"/>
            <a:ext cx="12192000" cy="892175"/>
          </a:xfrm>
          <a:prstGeom prst="rect">
            <a:avLst/>
          </a:prstGeom>
          <a:noFill/>
        </p:spPr>
        <p:txBody>
          <a:bodyPr wrap="square" rtlCol="0">
            <a:noAutofit/>
          </a:bodyPr>
          <a:lstStyle/>
          <a:p>
            <a:pPr algn="ctr"/>
            <a:r>
              <a:rPr lang="zh-CN" altLang="en-US" sz="4000" b="1" dirty="0">
                <a:latin typeface="Times New Roman" panose="02020603050405020304" pitchFamily="18" charset="0"/>
                <a:cs typeface="Times New Roman" panose="02020603050405020304" pitchFamily="18" charset="0"/>
              </a:rPr>
              <a:t>低损耗的光纤设计</a:t>
            </a:r>
            <a:endParaRPr lang="zh-CN" altLang="en-US" sz="40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447800"/>
            <a:ext cx="11257915" cy="57213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rPr>
              <a:t>空芯反谐振光纤中实现2 kW激光全光纤传输2.45公里，并达到85.4%的传输效率</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indent="0" algn="just">
              <a:lnSpc>
                <a:spcPct val="150000"/>
              </a:lnSpc>
              <a:buFont typeface="Wingdings" panose="05000000000000000000" charset="0"/>
              <a:buNone/>
            </a:pP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
        <p:nvSpPr>
          <p:cNvPr id="11" name="文本框 10"/>
          <p:cNvSpPr txBox="1"/>
          <p:nvPr/>
        </p:nvSpPr>
        <p:spPr>
          <a:xfrm>
            <a:off x="6336030" y="2213610"/>
            <a:ext cx="5480050" cy="3979545"/>
          </a:xfrm>
          <a:prstGeom prst="rect">
            <a:avLst/>
          </a:prstGeom>
          <a:noFill/>
        </p:spPr>
        <p:txBody>
          <a:bodyPr wrap="square" rtlCol="0">
            <a:noAutofit/>
          </a:bodyPr>
          <a:p>
            <a:pPr marL="171450" indent="-171450" algn="just">
              <a:lnSpc>
                <a:spcPct val="190000"/>
              </a:lnSpc>
              <a:buFont typeface="Wingdings" panose="05000000000000000000" charset="0"/>
              <a:buChar char="l"/>
            </a:pPr>
            <a:r>
              <a:rPr lang="en-US" altLang="zh-CN" sz="1600" b="1">
                <a:solidFill>
                  <a:schemeClr val="tx1"/>
                </a:solidFill>
              </a:rPr>
              <a:t>a: </a:t>
            </a:r>
            <a:r>
              <a:rPr lang="zh-CN" altLang="en-US" sz="1600" b="1">
                <a:solidFill>
                  <a:schemeClr val="tx1"/>
                </a:solidFill>
              </a:rPr>
              <a:t>五管双嵌套</a:t>
            </a:r>
            <a:r>
              <a:rPr lang="en-US" altLang="zh-CN" sz="1600" b="1">
                <a:solidFill>
                  <a:schemeClr val="tx1"/>
                </a:solidFill>
              </a:rPr>
              <a:t>AR-HCF</a:t>
            </a:r>
            <a:r>
              <a:rPr lang="zh-CN" altLang="en-US" sz="1600" b="1">
                <a:solidFill>
                  <a:schemeClr val="tx1"/>
                </a:solidFill>
              </a:rPr>
              <a:t>截面图</a:t>
            </a:r>
            <a:endParaRPr lang="zh-CN" altLang="en-US" sz="1600">
              <a:solidFill>
                <a:schemeClr val="tx1"/>
              </a:solidFill>
            </a:endParaRPr>
          </a:p>
          <a:p>
            <a:pPr marL="171450" indent="-171450" algn="just">
              <a:lnSpc>
                <a:spcPct val="190000"/>
              </a:lnSpc>
              <a:buFont typeface="Wingdings" panose="05000000000000000000" charset="0"/>
              <a:buChar char="l"/>
            </a:pPr>
            <a:r>
              <a:rPr lang="en-US" altLang="zh-CN" sz="1600" b="1">
                <a:solidFill>
                  <a:schemeClr val="tx1"/>
                </a:solidFill>
              </a:rPr>
              <a:t>b: </a:t>
            </a:r>
            <a:r>
              <a:rPr lang="en-US" altLang="zh-CN" sz="1600" b="1">
                <a:solidFill>
                  <a:schemeClr val="tx1"/>
                </a:solidFill>
              </a:rPr>
              <a:t>LP01</a:t>
            </a:r>
            <a:r>
              <a:rPr lang="zh-CN" altLang="en-US" sz="1600" b="1">
                <a:solidFill>
                  <a:schemeClr val="tx1"/>
                </a:solidFill>
              </a:rPr>
              <a:t>和</a:t>
            </a:r>
            <a:r>
              <a:rPr lang="en-US" altLang="zh-CN" sz="1600" b="1">
                <a:solidFill>
                  <a:schemeClr val="tx1"/>
                </a:solidFill>
              </a:rPr>
              <a:t>LP11</a:t>
            </a:r>
            <a:r>
              <a:rPr lang="zh-CN" altLang="en-US" sz="1600" b="1">
                <a:solidFill>
                  <a:schemeClr val="tx1"/>
                </a:solidFill>
              </a:rPr>
              <a:t>模式的损耗随结构参数的</a:t>
            </a:r>
            <a:r>
              <a:rPr lang="zh-CN" altLang="en-US" sz="1600" b="1">
                <a:solidFill>
                  <a:schemeClr val="tx1"/>
                </a:solidFill>
              </a:rPr>
              <a:t>变化</a:t>
            </a:r>
            <a:endParaRPr lang="zh-CN" altLang="en-US" sz="1600" b="1">
              <a:solidFill>
                <a:schemeClr val="tx1"/>
              </a:solidFill>
            </a:endParaRPr>
          </a:p>
          <a:p>
            <a:pPr marL="171450" indent="-171450" algn="just">
              <a:lnSpc>
                <a:spcPct val="190000"/>
              </a:lnSpc>
              <a:buFont typeface="Wingdings" panose="05000000000000000000" charset="0"/>
              <a:buChar char="l"/>
            </a:pPr>
            <a:r>
              <a:rPr lang="en-US" altLang="zh-CN" sz="1600" b="1">
                <a:solidFill>
                  <a:schemeClr val="tx1"/>
                </a:solidFill>
              </a:rPr>
              <a:t>c: SCF</a:t>
            </a:r>
            <a:r>
              <a:rPr lang="zh-CN" altLang="en-US" sz="1600" b="1">
                <a:solidFill>
                  <a:schemeClr val="tx1"/>
                </a:solidFill>
              </a:rPr>
              <a:t>与</a:t>
            </a:r>
            <a:r>
              <a:rPr lang="en-US" altLang="zh-CN" sz="1600" b="1">
                <a:solidFill>
                  <a:schemeClr val="tx1"/>
                </a:solidFill>
              </a:rPr>
              <a:t>AR-HCF</a:t>
            </a:r>
            <a:r>
              <a:rPr lang="zh-CN" altLang="en-US" sz="1600" b="1">
                <a:solidFill>
                  <a:schemeClr val="tx1"/>
                </a:solidFill>
              </a:rPr>
              <a:t>之间的耦合损耗随</a:t>
            </a:r>
            <a:r>
              <a:rPr lang="en-US" altLang="zh-CN" sz="1600" b="1">
                <a:solidFill>
                  <a:schemeClr val="tx1"/>
                </a:solidFill>
              </a:rPr>
              <a:t>AR-HCF</a:t>
            </a:r>
            <a:r>
              <a:rPr lang="zh-CN" altLang="en-US" sz="1600" b="1">
                <a:solidFill>
                  <a:schemeClr val="tx1"/>
                </a:solidFill>
              </a:rPr>
              <a:t>核心直径的变化</a:t>
            </a:r>
            <a:r>
              <a:rPr lang="zh-CN" altLang="en-US" sz="1600" b="1">
                <a:solidFill>
                  <a:schemeClr val="tx1"/>
                </a:solidFill>
              </a:rPr>
              <a:t>趋势</a:t>
            </a:r>
            <a:endParaRPr lang="zh-CN" altLang="en-US" sz="1600" b="1">
              <a:solidFill>
                <a:schemeClr val="tx1"/>
              </a:solidFill>
            </a:endParaRPr>
          </a:p>
          <a:p>
            <a:pPr marL="171450" indent="-171450" algn="just">
              <a:lnSpc>
                <a:spcPct val="190000"/>
              </a:lnSpc>
              <a:buFont typeface="Wingdings" panose="05000000000000000000" charset="0"/>
              <a:buChar char="l"/>
            </a:pPr>
            <a:r>
              <a:rPr lang="en-US" altLang="zh-CN" sz="1600" b="1">
                <a:solidFill>
                  <a:schemeClr val="tx1"/>
                </a:solidFill>
              </a:rPr>
              <a:t>d: </a:t>
            </a:r>
            <a:r>
              <a:rPr lang="zh-CN" altLang="en-US" sz="1600" b="1">
                <a:solidFill>
                  <a:schemeClr val="tx1"/>
                </a:solidFill>
              </a:rPr>
              <a:t>模拟</a:t>
            </a:r>
            <a:r>
              <a:rPr lang="en-US" altLang="zh-CN" sz="1600" b="1">
                <a:solidFill>
                  <a:schemeClr val="tx1"/>
                </a:solidFill>
              </a:rPr>
              <a:t>LP01</a:t>
            </a:r>
            <a:r>
              <a:rPr lang="zh-CN" altLang="en-US" sz="1600" b="1">
                <a:solidFill>
                  <a:schemeClr val="tx1"/>
                </a:solidFill>
              </a:rPr>
              <a:t>和</a:t>
            </a:r>
            <a:r>
              <a:rPr lang="en-US" altLang="zh-CN" sz="1600" b="1">
                <a:solidFill>
                  <a:schemeClr val="tx1"/>
                </a:solidFill>
              </a:rPr>
              <a:t>LP11</a:t>
            </a:r>
            <a:r>
              <a:rPr lang="zh-CN" altLang="en-US" sz="1600" b="1">
                <a:solidFill>
                  <a:schemeClr val="tx1"/>
                </a:solidFill>
              </a:rPr>
              <a:t>模式在不同波长下的损耗</a:t>
            </a:r>
            <a:endParaRPr lang="zh-CN" altLang="en-US" sz="1600" b="1">
              <a:solidFill>
                <a:schemeClr val="tx1"/>
              </a:solidFill>
            </a:endParaRPr>
          </a:p>
          <a:p>
            <a:pPr marL="171450" indent="-171450" algn="just">
              <a:lnSpc>
                <a:spcPct val="190000"/>
              </a:lnSpc>
              <a:buFont typeface="Wingdings" panose="05000000000000000000" charset="0"/>
              <a:buChar char="l"/>
            </a:pPr>
            <a:r>
              <a:rPr lang="en-US" altLang="zh-CN" sz="1600" b="1">
                <a:solidFill>
                  <a:schemeClr val="tx1"/>
                </a:solidFill>
              </a:rPr>
              <a:t>e: </a:t>
            </a:r>
            <a:r>
              <a:rPr lang="zh-CN" altLang="en-US" sz="1600" b="1">
                <a:solidFill>
                  <a:schemeClr val="tx1"/>
                </a:solidFill>
              </a:rPr>
              <a:t>弯曲损耗随弯曲半径的变化</a:t>
            </a:r>
            <a:endParaRPr lang="zh-CN" altLang="en-US" sz="1600" b="1">
              <a:solidFill>
                <a:schemeClr val="tx1"/>
              </a:solidFill>
            </a:endParaRPr>
          </a:p>
          <a:p>
            <a:pPr marL="171450" indent="-171450" algn="just">
              <a:lnSpc>
                <a:spcPct val="190000"/>
              </a:lnSpc>
              <a:buFont typeface="Wingdings" panose="05000000000000000000" charset="0"/>
              <a:buChar char="l"/>
            </a:pPr>
            <a:r>
              <a:rPr lang="en-US" altLang="zh-CN" sz="1600" b="1">
                <a:solidFill>
                  <a:schemeClr val="tx1"/>
                </a:solidFill>
              </a:rPr>
              <a:t>f: </a:t>
            </a:r>
            <a:r>
              <a:rPr lang="zh-CN" altLang="en-US" sz="1600" b="1">
                <a:solidFill>
                  <a:schemeClr val="tx1"/>
                </a:solidFill>
              </a:rPr>
              <a:t>实验的平均传输损耗（橙色）与模拟</a:t>
            </a:r>
            <a:r>
              <a:rPr lang="en-US" altLang="zh-CN" sz="1600" b="1">
                <a:solidFill>
                  <a:schemeClr val="tx1"/>
                </a:solidFill>
              </a:rPr>
              <a:t>LP01</a:t>
            </a:r>
            <a:r>
              <a:rPr lang="zh-CN" altLang="en-US" sz="1600" b="1">
                <a:solidFill>
                  <a:schemeClr val="tx1"/>
                </a:solidFill>
              </a:rPr>
              <a:t>模式</a:t>
            </a:r>
            <a:r>
              <a:rPr lang="zh-CN" altLang="en-US" sz="1600" b="1">
                <a:solidFill>
                  <a:schemeClr val="tx1"/>
                </a:solidFill>
              </a:rPr>
              <a:t>的损耗（蓝色）对比</a:t>
            </a:r>
            <a:endParaRPr lang="zh-CN" altLang="en-US" sz="1600" b="1">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Page:26</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1270" y="269875"/>
            <a:ext cx="12192000" cy="892175"/>
          </a:xfrm>
          <a:prstGeom prst="rect">
            <a:avLst/>
          </a:prstGeom>
          <a:noFill/>
        </p:spPr>
        <p:txBody>
          <a:bodyPr wrap="square" rtlCol="0">
            <a:noAutofit/>
          </a:bodyPr>
          <a:lstStyle/>
          <a:p>
            <a:pPr algn="ctr"/>
            <a:r>
              <a:rPr lang="zh-CN" altLang="en-US" sz="4400" b="1" dirty="0">
                <a:latin typeface="Times New Roman" panose="02020603050405020304" pitchFamily="18" charset="0"/>
                <a:cs typeface="Times New Roman" panose="02020603050405020304" pitchFamily="18" charset="0"/>
              </a:rPr>
              <a:t>低损耗熔接技术</a:t>
            </a:r>
            <a:endParaRPr lang="zh-CN" altLang="en-US" sz="4400" b="1" dirty="0">
              <a:latin typeface="Times New Roman" panose="02020603050405020304" pitchFamily="18" charset="0"/>
              <a:cs typeface="Times New Roman" panose="02020603050405020304" pitchFamily="18" charset="0"/>
            </a:endParaRPr>
          </a:p>
        </p:txBody>
      </p:sp>
      <p:sp>
        <p:nvSpPr>
          <p:cNvPr id="2" name="矩形 1"/>
          <p:cNvSpPr/>
          <p:nvPr/>
        </p:nvSpPr>
        <p:spPr>
          <a:xfrm>
            <a:off x="344170" y="1447800"/>
            <a:ext cx="11257915" cy="57213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rPr>
              <a:t>熔接固体芯光纤与空芯反谐振</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rPr>
              <a:t>光纤</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indent="0" algn="just">
              <a:lnSpc>
                <a:spcPct val="150000"/>
              </a:lnSpc>
              <a:buFont typeface="Wingdings" panose="05000000000000000000" charset="0"/>
              <a:buNone/>
            </a:pP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
        <p:nvSpPr>
          <p:cNvPr id="11" name="文本框 10"/>
          <p:cNvSpPr txBox="1"/>
          <p:nvPr/>
        </p:nvSpPr>
        <p:spPr>
          <a:xfrm>
            <a:off x="5169535" y="1478915"/>
            <a:ext cx="5916295" cy="934085"/>
          </a:xfrm>
          <a:prstGeom prst="rect">
            <a:avLst/>
          </a:prstGeom>
          <a:noFill/>
        </p:spPr>
        <p:txBody>
          <a:bodyPr wrap="square" rtlCol="0">
            <a:noAutofit/>
          </a:bodyPr>
          <a:p>
            <a:pPr indent="0" algn="just">
              <a:lnSpc>
                <a:spcPct val="160000"/>
              </a:lnSpc>
              <a:buFont typeface="Wingdings" panose="05000000000000000000" charset="0"/>
              <a:buNone/>
            </a:pPr>
            <a:r>
              <a:rPr lang="zh-CN" altLang="en-US" b="1">
                <a:solidFill>
                  <a:srgbClr val="FF0000"/>
                </a:solidFill>
              </a:rPr>
              <a:t>材料突变引起的反射</a:t>
            </a:r>
            <a:r>
              <a:rPr lang="en-US" altLang="zh-CN" b="1">
                <a:solidFill>
                  <a:srgbClr val="FF0000"/>
                </a:solidFill>
              </a:rPr>
              <a:t> AR-HCF</a:t>
            </a:r>
            <a:r>
              <a:rPr lang="zh-CN" altLang="en-US" b="1">
                <a:solidFill>
                  <a:srgbClr val="FF0000"/>
                </a:solidFill>
              </a:rPr>
              <a:t>结构塌陷</a:t>
            </a:r>
            <a:endParaRPr lang="zh-CN" altLang="en-US" b="1">
              <a:solidFill>
                <a:srgbClr val="FF0000"/>
              </a:solidFill>
            </a:endParaRPr>
          </a:p>
          <a:p>
            <a:pPr indent="0" algn="just">
              <a:lnSpc>
                <a:spcPct val="160000"/>
              </a:lnSpc>
              <a:buFont typeface="Wingdings" panose="05000000000000000000" charset="0"/>
              <a:buNone/>
            </a:pPr>
            <a:r>
              <a:rPr lang="zh-CN" altLang="en-US" b="1">
                <a:solidFill>
                  <a:srgbClr val="FF0000"/>
                </a:solidFill>
              </a:rPr>
              <a:t>机械强度差</a:t>
            </a:r>
            <a:r>
              <a:rPr lang="en-US" altLang="zh-CN" b="1">
                <a:solidFill>
                  <a:srgbClr val="FF0000"/>
                </a:solidFill>
              </a:rPr>
              <a:t> </a:t>
            </a:r>
            <a:r>
              <a:rPr lang="zh-CN" altLang="en-US" b="1">
                <a:solidFill>
                  <a:srgbClr val="FF0000"/>
                </a:solidFill>
              </a:rPr>
              <a:t>耦合损伤</a:t>
            </a:r>
            <a:endParaRPr lang="zh-CN" altLang="en-US" b="1">
              <a:solidFill>
                <a:srgbClr val="FF0000"/>
              </a:solidFill>
            </a:endParaRPr>
          </a:p>
        </p:txBody>
      </p:sp>
      <p:pic>
        <p:nvPicPr>
          <p:cNvPr id="5" name="图片 4"/>
          <p:cNvPicPr>
            <a:picLocks noChangeAspect="1"/>
          </p:cNvPicPr>
          <p:nvPr/>
        </p:nvPicPr>
        <p:blipFill>
          <a:blip r:embed="rId3"/>
          <a:stretch>
            <a:fillRect/>
          </a:stretch>
        </p:blipFill>
        <p:spPr>
          <a:xfrm>
            <a:off x="1541780" y="1923415"/>
            <a:ext cx="3593465" cy="2623820"/>
          </a:xfrm>
          <a:prstGeom prst="rect">
            <a:avLst/>
          </a:prstGeom>
        </p:spPr>
      </p:pic>
      <p:sp>
        <p:nvSpPr>
          <p:cNvPr id="6" name="文本框 5"/>
          <p:cNvSpPr txBox="1"/>
          <p:nvPr/>
        </p:nvSpPr>
        <p:spPr>
          <a:xfrm>
            <a:off x="5716270" y="2902585"/>
            <a:ext cx="4822825" cy="3192145"/>
          </a:xfrm>
          <a:prstGeom prst="rect">
            <a:avLst/>
          </a:prstGeom>
          <a:noFill/>
        </p:spPr>
        <p:txBody>
          <a:bodyPr wrap="square" rtlCol="0">
            <a:spAutoFit/>
          </a:bodyPr>
          <a:p>
            <a:pPr marL="285750" indent="-285750">
              <a:lnSpc>
                <a:spcPct val="180000"/>
              </a:lnSpc>
              <a:buFont typeface="Wingdings" panose="05000000000000000000" charset="0"/>
              <a:buChar char="l"/>
            </a:pPr>
            <a:r>
              <a:rPr lang="zh-CN" altLang="en-US" sz="1600"/>
              <a:t>前期准备</a:t>
            </a:r>
            <a:r>
              <a:rPr lang="en-US" altLang="zh-CN" sz="1600"/>
              <a:t> – </a:t>
            </a:r>
            <a:r>
              <a:rPr lang="zh-CN" altLang="en-US" sz="1600"/>
              <a:t>抗反射涂层</a:t>
            </a:r>
            <a:endParaRPr lang="zh-CN" altLang="en-US" sz="1600"/>
          </a:p>
          <a:p>
            <a:pPr indent="0">
              <a:lnSpc>
                <a:spcPct val="180000"/>
              </a:lnSpc>
              <a:buFont typeface="Wingdings" panose="05000000000000000000" charset="0"/>
              <a:buNone/>
            </a:pPr>
            <a:r>
              <a:rPr lang="zh-CN" altLang="en-US" sz="1200"/>
              <a:t>在</a:t>
            </a:r>
            <a:r>
              <a:rPr lang="en-US" altLang="zh-CN" sz="1200"/>
              <a:t>SCF</a:t>
            </a:r>
            <a:r>
              <a:rPr lang="zh-CN" altLang="en-US" sz="1200"/>
              <a:t>的端面上镀上一层四层的</a:t>
            </a:r>
            <a:r>
              <a:rPr lang="en-US" altLang="zh-CN" sz="1200"/>
              <a:t>Ta</a:t>
            </a:r>
            <a:r>
              <a:rPr lang="en-US" altLang="en-US" sz="1200"/>
              <a:t>₂</a:t>
            </a:r>
            <a:r>
              <a:rPr lang="en-US" altLang="zh-CN" sz="1200"/>
              <a:t>O</a:t>
            </a:r>
            <a:r>
              <a:rPr lang="en-US" altLang="en-US" sz="1200"/>
              <a:t>₅</a:t>
            </a:r>
            <a:r>
              <a:rPr lang="en-US" altLang="zh-CN" sz="1200"/>
              <a:t>/SiO</a:t>
            </a:r>
            <a:r>
              <a:rPr lang="en-US" altLang="en-US" sz="1200"/>
              <a:t>₂</a:t>
            </a:r>
            <a:r>
              <a:rPr lang="zh-CN" altLang="en-US" sz="1200"/>
              <a:t>薄膜</a:t>
            </a:r>
            <a:endParaRPr lang="zh-CN" altLang="en-US" sz="1200"/>
          </a:p>
          <a:p>
            <a:pPr marL="285750" indent="-285750">
              <a:lnSpc>
                <a:spcPct val="180000"/>
              </a:lnSpc>
              <a:buFont typeface="Wingdings" panose="05000000000000000000" charset="0"/>
              <a:buChar char="l"/>
            </a:pPr>
            <a:r>
              <a:rPr lang="zh-CN" altLang="en-US" sz="1600"/>
              <a:t>熔接过程</a:t>
            </a:r>
            <a:r>
              <a:rPr lang="en-US" altLang="zh-CN" sz="1600"/>
              <a:t> – </a:t>
            </a:r>
            <a:r>
              <a:rPr lang="zh-CN" altLang="en-US" sz="1600"/>
              <a:t>精密的能量控制</a:t>
            </a:r>
            <a:endParaRPr lang="zh-CN" altLang="en-US" sz="1600"/>
          </a:p>
          <a:p>
            <a:pPr indent="0">
              <a:lnSpc>
                <a:spcPct val="180000"/>
              </a:lnSpc>
              <a:buFont typeface="Wingdings" panose="05000000000000000000" charset="0"/>
              <a:buNone/>
            </a:pPr>
            <a:r>
              <a:rPr lang="zh-CN" altLang="en-US" sz="1200"/>
              <a:t>控制放电电流和放电时间</a:t>
            </a:r>
            <a:endParaRPr lang="zh-CN" altLang="en-US" sz="1200"/>
          </a:p>
          <a:p>
            <a:pPr marL="285750" indent="-285750">
              <a:lnSpc>
                <a:spcPct val="180000"/>
              </a:lnSpc>
              <a:buFont typeface="Wingdings" panose="05000000000000000000" charset="0"/>
              <a:buChar char="l"/>
            </a:pPr>
            <a:r>
              <a:rPr lang="zh-CN" altLang="en-US" sz="1600"/>
              <a:t>性能验证</a:t>
            </a:r>
            <a:endParaRPr lang="zh-CN" altLang="en-US" sz="1600"/>
          </a:p>
          <a:p>
            <a:pPr indent="0">
              <a:lnSpc>
                <a:spcPct val="180000"/>
              </a:lnSpc>
              <a:buFont typeface="Wingdings" panose="05000000000000000000" charset="0"/>
              <a:buNone/>
            </a:pPr>
            <a:r>
              <a:rPr lang="zh-CN" altLang="en-US" sz="1200"/>
              <a:t>低插入损耗、高反射损耗、高机械强度</a:t>
            </a:r>
            <a:endParaRPr lang="zh-CN" altLang="en-US" sz="1200"/>
          </a:p>
          <a:p>
            <a:pPr marL="285750" indent="-285750">
              <a:lnSpc>
                <a:spcPct val="180000"/>
              </a:lnSpc>
              <a:buFont typeface="Wingdings" panose="05000000000000000000" charset="0"/>
              <a:buChar char="l"/>
            </a:pPr>
            <a:r>
              <a:rPr lang="zh-CN" altLang="en-US" sz="1600"/>
              <a:t> CTFBG - 啁啾倾斜布拉格光栅</a:t>
            </a:r>
            <a:endParaRPr lang="zh-CN" altLang="en-US" sz="1600"/>
          </a:p>
          <a:p>
            <a:pPr indent="0">
              <a:lnSpc>
                <a:spcPct val="180000"/>
              </a:lnSpc>
              <a:buFont typeface="Wingdings" panose="05000000000000000000" charset="0"/>
              <a:buNone/>
            </a:pPr>
            <a:r>
              <a:rPr lang="zh-CN" altLang="en-US" sz="1200" b="1">
                <a:solidFill>
                  <a:srgbClr val="FF0000"/>
                </a:solidFill>
              </a:rPr>
              <a:t>过滤有害拉曼散射</a:t>
            </a:r>
            <a:endParaRPr lang="zh-CN" altLang="en-US" sz="1200" b="1">
              <a:solidFill>
                <a:srgbClr val="FF0000"/>
              </a:solidFill>
            </a:endParaRPr>
          </a:p>
        </p:txBody>
      </p:sp>
      <p:pic>
        <p:nvPicPr>
          <p:cNvPr id="7" name="图片 6"/>
          <p:cNvPicPr>
            <a:picLocks noChangeAspect="1"/>
          </p:cNvPicPr>
          <p:nvPr/>
        </p:nvPicPr>
        <p:blipFill>
          <a:blip r:embed="rId4"/>
          <a:stretch>
            <a:fillRect/>
          </a:stretch>
        </p:blipFill>
        <p:spPr>
          <a:xfrm>
            <a:off x="1617345" y="4547235"/>
            <a:ext cx="3683635" cy="199517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Page:27</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1270" y="269875"/>
            <a:ext cx="11532235" cy="892175"/>
          </a:xfrm>
          <a:prstGeom prst="rect">
            <a:avLst/>
          </a:prstGeom>
          <a:noFill/>
        </p:spPr>
        <p:txBody>
          <a:bodyPr wrap="square" rtlCol="0">
            <a:noAutofit/>
          </a:bodyPr>
          <a:lstStyle/>
          <a:p>
            <a:pPr algn="ctr"/>
            <a:r>
              <a:rPr lang="en-US" altLang="zh-CN" sz="4000" b="1" dirty="0">
                <a:latin typeface="Times New Roman" panose="02020603050405020304" pitchFamily="18" charset="0"/>
                <a:cs typeface="Times New Roman" panose="02020603050405020304" pitchFamily="18" charset="0"/>
              </a:rPr>
              <a:t>CTFBG</a:t>
            </a:r>
            <a:r>
              <a:rPr lang="zh-CN" altLang="en-US" sz="4000" b="1" dirty="0">
                <a:latin typeface="Times New Roman" panose="02020603050405020304" pitchFamily="18" charset="0"/>
                <a:cs typeface="Times New Roman" panose="02020603050405020304" pitchFamily="18" charset="0"/>
              </a:rPr>
              <a:t>有效抑制拉曼噪声</a:t>
            </a:r>
            <a:endParaRPr lang="zh-CN" altLang="en-US" sz="4000" b="1"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196215" y="2052320"/>
            <a:ext cx="8460740" cy="4395470"/>
          </a:xfrm>
          <a:prstGeom prst="rect">
            <a:avLst/>
          </a:prstGeom>
        </p:spPr>
      </p:pic>
      <p:sp>
        <p:nvSpPr>
          <p:cNvPr id="7" name="文本框 6"/>
          <p:cNvSpPr txBox="1"/>
          <p:nvPr/>
        </p:nvSpPr>
        <p:spPr>
          <a:xfrm>
            <a:off x="8512810" y="2247900"/>
            <a:ext cx="3049905" cy="3773170"/>
          </a:xfrm>
          <a:prstGeom prst="rect">
            <a:avLst/>
          </a:prstGeom>
          <a:noFill/>
        </p:spPr>
        <p:txBody>
          <a:bodyPr wrap="square" rtlCol="0">
            <a:spAutoFit/>
          </a:bodyPr>
          <a:p>
            <a:pPr>
              <a:lnSpc>
                <a:spcPct val="190000"/>
              </a:lnSpc>
            </a:pPr>
            <a:r>
              <a:rPr lang="en-US" altLang="zh-CN" sz="1400"/>
              <a:t>a: </a:t>
            </a:r>
            <a:r>
              <a:rPr lang="zh-CN" altLang="en-US" sz="1400"/>
              <a:t>激</a:t>
            </a:r>
            <a:r>
              <a:rPr lang="zh-CN" altLang="en-US" sz="1400"/>
              <a:t>光器本身具有拉曼噪声，在</a:t>
            </a:r>
            <a:r>
              <a:rPr lang="en-US" altLang="zh-CN" sz="1400" b="1"/>
              <a:t>AR-HCF</a:t>
            </a:r>
            <a:r>
              <a:rPr lang="zh-CN" altLang="en-US" sz="1400" b="1"/>
              <a:t>中被放大</a:t>
            </a:r>
            <a:endParaRPr lang="zh-CN" altLang="en-US" sz="1400" b="1"/>
          </a:p>
          <a:p>
            <a:pPr>
              <a:lnSpc>
                <a:spcPct val="190000"/>
              </a:lnSpc>
            </a:pPr>
            <a:r>
              <a:rPr lang="en-US" altLang="zh-CN" sz="1400" b="1"/>
              <a:t>b: </a:t>
            </a:r>
            <a:r>
              <a:rPr lang="zh-CN" altLang="en-US" sz="1400"/>
              <a:t>在不使用CTFBG的条件下，比较激光分别通过2米和200米AR-HCF后的输出光谱，</a:t>
            </a:r>
            <a:r>
              <a:rPr lang="en-US" altLang="zh-CN" sz="1400" b="1"/>
              <a:t>SRS</a:t>
            </a:r>
            <a:r>
              <a:rPr lang="zh-CN" altLang="en-US" sz="1400" b="1"/>
              <a:t>在光纤中是一个累积性过程</a:t>
            </a:r>
            <a:endParaRPr lang="zh-CN" altLang="en-US" sz="1400" b="1"/>
          </a:p>
          <a:p>
            <a:pPr>
              <a:lnSpc>
                <a:spcPct val="190000"/>
              </a:lnSpc>
            </a:pPr>
            <a:r>
              <a:rPr lang="zh-CN" altLang="en-US" sz="1400"/>
              <a:t>c: 熔接偏移对拉曼噪声的增益影响</a:t>
            </a:r>
            <a:r>
              <a:rPr lang="zh-CN" altLang="en-US" sz="1400"/>
              <a:t>较大</a:t>
            </a:r>
            <a:endParaRPr lang="zh-CN" altLang="en-US" sz="1400"/>
          </a:p>
          <a:p>
            <a:pPr>
              <a:lnSpc>
                <a:spcPct val="190000"/>
              </a:lnSpc>
            </a:pPr>
            <a:r>
              <a:rPr lang="en-US" altLang="zh-CN" sz="1400"/>
              <a:t>d-f: </a:t>
            </a:r>
            <a:r>
              <a:rPr lang="zh-CN" altLang="en-US" sz="1400"/>
              <a:t>拉曼光与</a:t>
            </a:r>
            <a:r>
              <a:rPr lang="zh-CN" altLang="en-US" sz="1400"/>
              <a:t>主光都存在于光纤</a:t>
            </a:r>
            <a:r>
              <a:rPr lang="zh-CN" altLang="en-US" sz="1400"/>
              <a:t>内</a:t>
            </a:r>
            <a:endParaRPr lang="zh-CN" altLang="en-US" sz="1400"/>
          </a:p>
        </p:txBody>
      </p:sp>
      <p:sp>
        <p:nvSpPr>
          <p:cNvPr id="8" name="矩形 7"/>
          <p:cNvSpPr/>
          <p:nvPr/>
        </p:nvSpPr>
        <p:spPr>
          <a:xfrm>
            <a:off x="344170" y="1447800"/>
            <a:ext cx="11257915" cy="57213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rPr>
              <a:t>空芯反谐振光纤中受激拉曼散射的独特放大现象以及</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rPr>
              <a:t>机制</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indent="0" algn="just">
              <a:lnSpc>
                <a:spcPct val="150000"/>
              </a:lnSpc>
              <a:buFont typeface="Wingdings" panose="05000000000000000000" charset="0"/>
              <a:buNone/>
            </a:pP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Page:28</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1270" y="269875"/>
            <a:ext cx="12192000" cy="892175"/>
          </a:xfrm>
          <a:prstGeom prst="rect">
            <a:avLst/>
          </a:prstGeom>
          <a:noFill/>
        </p:spPr>
        <p:txBody>
          <a:bodyPr wrap="square" rtlCol="0">
            <a:noAutofit/>
          </a:bodyPr>
          <a:lstStyle/>
          <a:p>
            <a:pPr algn="ctr"/>
            <a:r>
              <a:rPr lang="zh-CN" altLang="en-US" sz="4400" b="1" dirty="0">
                <a:latin typeface="Times New Roman" panose="02020603050405020304" pitchFamily="18" charset="0"/>
                <a:cs typeface="Times New Roman" panose="02020603050405020304" pitchFamily="18" charset="0"/>
              </a:rPr>
              <a:t>输出端帽保护</a:t>
            </a:r>
            <a:endParaRPr lang="zh-CN" altLang="en-US" sz="44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8361680" y="1989455"/>
            <a:ext cx="3049905" cy="4300220"/>
          </a:xfrm>
          <a:prstGeom prst="rect">
            <a:avLst/>
          </a:prstGeom>
          <a:noFill/>
        </p:spPr>
        <p:txBody>
          <a:bodyPr wrap="square" rtlCol="0">
            <a:spAutoFit/>
          </a:bodyPr>
          <a:p>
            <a:pPr>
              <a:lnSpc>
                <a:spcPct val="190000"/>
              </a:lnSpc>
            </a:pPr>
            <a:r>
              <a:rPr lang="en-US" altLang="zh-CN" sz="1200"/>
              <a:t>a: </a:t>
            </a:r>
            <a:r>
              <a:rPr lang="zh-CN" altLang="en-US" sz="1200"/>
              <a:t>测量并对比了1公里和2.45公里两种长度的AR-HCF，在有/无输出端帽两种情况下的输出功率与传输效率，</a:t>
            </a:r>
            <a:r>
              <a:rPr lang="en-US" altLang="zh-CN" sz="1200" b="1">
                <a:solidFill>
                  <a:srgbClr val="FF0000"/>
                </a:solidFill>
              </a:rPr>
              <a:t>2.45km</a:t>
            </a:r>
            <a:r>
              <a:rPr lang="zh-CN" altLang="en-US" sz="1200" b="1">
                <a:solidFill>
                  <a:srgbClr val="FF0000"/>
                </a:solidFill>
              </a:rPr>
              <a:t>输出效率为</a:t>
            </a:r>
            <a:r>
              <a:rPr lang="en-US" altLang="zh-CN" sz="1200" b="1">
                <a:solidFill>
                  <a:srgbClr val="FF0000"/>
                </a:solidFill>
              </a:rPr>
              <a:t>85.4%</a:t>
            </a:r>
            <a:r>
              <a:rPr lang="zh-CN" altLang="en-US" sz="1200" b="1">
                <a:solidFill>
                  <a:srgbClr val="FF0000"/>
                </a:solidFill>
              </a:rPr>
              <a:t>，极高！</a:t>
            </a:r>
            <a:endParaRPr lang="zh-CN" altLang="en-US" sz="1200" b="1">
              <a:solidFill>
                <a:srgbClr val="FF0000"/>
              </a:solidFill>
            </a:endParaRPr>
          </a:p>
          <a:p>
            <a:pPr>
              <a:lnSpc>
                <a:spcPct val="190000"/>
              </a:lnSpc>
            </a:pPr>
            <a:r>
              <a:rPr lang="zh-CN" altLang="en-US" sz="1200"/>
              <a:t>b: 在最大输入功率（2400 W）下，比较激光源、1 km AR-HCF和2.45 km AR-HCF的输出光谱</a:t>
            </a:r>
            <a:endParaRPr lang="zh-CN" altLang="en-US" sz="1200"/>
          </a:p>
          <a:p>
            <a:pPr>
              <a:lnSpc>
                <a:spcPct val="190000"/>
              </a:lnSpc>
            </a:pPr>
            <a:r>
              <a:rPr lang="en-US" altLang="zh-CN" sz="1200"/>
              <a:t>d</a:t>
            </a:r>
            <a:r>
              <a:rPr lang="zh-CN" altLang="en-US" sz="1200"/>
              <a:t>: 在最大输入功率下，</a:t>
            </a:r>
            <a:r>
              <a:rPr lang="en-US" altLang="zh-CN" sz="1200"/>
              <a:t>1</a:t>
            </a:r>
            <a:r>
              <a:rPr lang="zh-CN" altLang="en-US" sz="1200"/>
              <a:t>公里和</a:t>
            </a:r>
            <a:r>
              <a:rPr lang="en-US" altLang="zh-CN" sz="1200"/>
              <a:t>2.45</a:t>
            </a:r>
            <a:r>
              <a:rPr lang="zh-CN" altLang="en-US" sz="1200"/>
              <a:t>公里</a:t>
            </a:r>
            <a:r>
              <a:rPr lang="en-US" altLang="zh-CN" sz="1200"/>
              <a:t>AR-HCF</a:t>
            </a:r>
            <a:r>
              <a:rPr lang="zh-CN" altLang="en-US" sz="1200"/>
              <a:t>输出激光的光束质量因子</a:t>
            </a:r>
            <a:endParaRPr lang="zh-CN" altLang="en-US" sz="1200"/>
          </a:p>
          <a:p>
            <a:pPr>
              <a:lnSpc>
                <a:spcPct val="190000"/>
              </a:lnSpc>
            </a:pPr>
            <a:r>
              <a:rPr lang="en-US" altLang="zh-CN" sz="1200"/>
              <a:t>e: </a:t>
            </a:r>
            <a:r>
              <a:rPr lang="zh-CN" altLang="en-US" sz="1200"/>
              <a:t>在不同输入功率水平下（</a:t>
            </a:r>
            <a:r>
              <a:rPr lang="en-US" altLang="zh-CN" sz="1200"/>
              <a:t>1018 W</a:t>
            </a:r>
            <a:r>
              <a:rPr lang="zh-CN" altLang="en-US" sz="1200"/>
              <a:t>，</a:t>
            </a:r>
            <a:r>
              <a:rPr lang="en-US" altLang="zh-CN" sz="1200"/>
              <a:t> 1611 W</a:t>
            </a:r>
            <a:r>
              <a:rPr lang="zh-CN" altLang="en-US" sz="1200"/>
              <a:t>，</a:t>
            </a:r>
            <a:r>
              <a:rPr lang="en-US" altLang="zh-CN" sz="1200"/>
              <a:t> 2400 W</a:t>
            </a:r>
            <a:r>
              <a:rPr lang="zh-CN" altLang="en-US" sz="1200"/>
              <a:t>），</a:t>
            </a:r>
            <a:r>
              <a:rPr lang="en-US" altLang="zh-CN" sz="1200"/>
              <a:t>1</a:t>
            </a:r>
            <a:r>
              <a:rPr lang="zh-CN" altLang="en-US" sz="1200"/>
              <a:t>公里和</a:t>
            </a:r>
            <a:r>
              <a:rPr lang="en-US" altLang="zh-CN" sz="1200"/>
              <a:t>2.45</a:t>
            </a:r>
            <a:r>
              <a:rPr lang="zh-CN" altLang="en-US" sz="1200"/>
              <a:t>公里</a:t>
            </a:r>
            <a:r>
              <a:rPr lang="en-US" altLang="zh-CN" sz="1200"/>
              <a:t>AR-HCF</a:t>
            </a:r>
            <a:r>
              <a:rPr lang="zh-CN" altLang="en-US" sz="1200"/>
              <a:t>输出的近场光斑</a:t>
            </a:r>
            <a:endParaRPr lang="zh-CN" altLang="en-US" sz="1200"/>
          </a:p>
        </p:txBody>
      </p:sp>
      <p:sp>
        <p:nvSpPr>
          <p:cNvPr id="8" name="矩形 7"/>
          <p:cNvSpPr/>
          <p:nvPr/>
        </p:nvSpPr>
        <p:spPr>
          <a:xfrm>
            <a:off x="344170" y="1447800"/>
            <a:ext cx="11257915" cy="572135"/>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rPr>
              <a:t>全光纤空芯光纤传输系统的功率、效率、稳定性、光谱纯度、</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rPr>
              <a:t>光束质量</a:t>
            </a:r>
            <a:endParaRPr lang="zh-CN" altLang="en-US" sz="14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Wingdings" panose="05000000000000000000" pitchFamily="2" charset="2"/>
            </a:endParaRPr>
          </a:p>
        </p:txBody>
      </p:sp>
      <p:pic>
        <p:nvPicPr>
          <p:cNvPr id="2" name="图片 1"/>
          <p:cNvPicPr>
            <a:picLocks noChangeAspect="1"/>
          </p:cNvPicPr>
          <p:nvPr/>
        </p:nvPicPr>
        <p:blipFill>
          <a:blip r:embed="rId3"/>
          <a:stretch>
            <a:fillRect/>
          </a:stretch>
        </p:blipFill>
        <p:spPr>
          <a:xfrm>
            <a:off x="245745" y="2289175"/>
            <a:ext cx="7926070" cy="372872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Page:29</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14" name="文本框 13"/>
          <p:cNvSpPr txBox="1"/>
          <p:nvPr/>
        </p:nvSpPr>
        <p:spPr>
          <a:xfrm>
            <a:off x="-1270" y="269875"/>
            <a:ext cx="12192000" cy="892175"/>
          </a:xfrm>
          <a:prstGeom prst="rect">
            <a:avLst/>
          </a:prstGeom>
          <a:noFill/>
        </p:spPr>
        <p:txBody>
          <a:bodyPr wrap="square" rtlCol="0">
            <a:noAutofit/>
          </a:bodyPr>
          <a:lstStyle/>
          <a:p>
            <a:pPr algn="ctr"/>
            <a:r>
              <a:rPr lang="zh-CN" altLang="en-US" sz="4400" b="1" dirty="0">
                <a:latin typeface="Times New Roman" panose="02020603050405020304" pitchFamily="18" charset="0"/>
                <a:cs typeface="Times New Roman" panose="02020603050405020304" pitchFamily="18" charset="0"/>
              </a:rPr>
              <a:t>展望</a:t>
            </a:r>
            <a:endParaRPr lang="zh-CN" altLang="en-US" sz="4400" b="1" dirty="0">
              <a:latin typeface="Times New Roman" panose="02020603050405020304" pitchFamily="18" charset="0"/>
              <a:cs typeface="Times New Roman" panose="02020603050405020304" pitchFamily="18" charset="0"/>
            </a:endParaRPr>
          </a:p>
        </p:txBody>
      </p:sp>
      <p:sp>
        <p:nvSpPr>
          <p:cNvPr id="8" name="矩形 7"/>
          <p:cNvSpPr/>
          <p:nvPr/>
        </p:nvSpPr>
        <p:spPr>
          <a:xfrm>
            <a:off x="344170" y="1691640"/>
            <a:ext cx="11257915" cy="3304540"/>
          </a:xfrm>
          <a:prstGeom prst="rect">
            <a:avLst/>
          </a:prstGeom>
        </p:spPr>
        <p:txBody>
          <a:bodyPr wrap="square">
            <a:noAutofit/>
          </a:bodyPr>
          <a:lstStyle/>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rPr>
              <a:t>技术</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rPr>
              <a:t>难点：</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indent="0" algn="just">
              <a:lnSpc>
                <a:spcPct val="150000"/>
              </a:lnSpc>
              <a:buFont typeface="Wingdings" panose="05000000000000000000" charset="0"/>
              <a:buNone/>
            </a:pPr>
            <a:r>
              <a:rPr lang="en-US" altLang="zh-CN"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1. </a:t>
            </a:r>
            <a:r>
              <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如何减少弯曲损耗（尤其是</a:t>
            </a:r>
            <a:r>
              <a:rPr lang="en-US" altLang="zh-CN"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AR-HCF</a:t>
            </a:r>
            <a:r>
              <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a:t>
            </a:r>
            <a:endPar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indent="0" algn="just">
              <a:lnSpc>
                <a:spcPct val="150000"/>
              </a:lnSpc>
              <a:buFont typeface="Wingdings" panose="05000000000000000000" charset="0"/>
              <a:buNone/>
            </a:pPr>
            <a:r>
              <a:rPr lang="en-US" altLang="zh-CN"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2. </a:t>
            </a:r>
            <a:r>
              <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如何实现搞校熔接与耦合</a:t>
            </a:r>
            <a:endPar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indent="0" algn="just">
              <a:lnSpc>
                <a:spcPct val="150000"/>
              </a:lnSpc>
              <a:buFont typeface="Wingdings" panose="05000000000000000000" charset="0"/>
              <a:buNone/>
            </a:pPr>
            <a:r>
              <a:rPr lang="en-US" altLang="zh-CN"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3. </a:t>
            </a:r>
            <a:r>
              <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成本与制造</a:t>
            </a:r>
            <a:endPar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marL="285750" indent="-285750" algn="just">
              <a:lnSpc>
                <a:spcPct val="150000"/>
              </a:lnSpc>
              <a:buFont typeface="Wingdings" panose="05000000000000000000" charset="0"/>
              <a:buChar char="Ø"/>
            </a:pP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研究方向</a:t>
            </a:r>
            <a:r>
              <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rPr>
              <a:t>展望：</a:t>
            </a:r>
            <a:endParaRPr lang="zh-CN" altLang="en-US" sz="2000" b="1" dirty="0">
              <a:solidFill>
                <a:schemeClr val="accent1">
                  <a:lumMod val="50000"/>
                </a:schemeClr>
              </a:solidFill>
              <a:latin typeface="微软雅黑" panose="020B0503020204020204" charset="-122"/>
              <a:ea typeface="微软雅黑" panose="020B0503020204020204" charset="-122"/>
              <a:cs typeface="黑体" panose="02010609060101010101" charset="-122"/>
              <a:sym typeface="+mn-ea"/>
            </a:endParaRPr>
          </a:p>
          <a:p>
            <a:pPr algn="just">
              <a:lnSpc>
                <a:spcPct val="150000"/>
              </a:lnSpc>
              <a:buClrTx/>
              <a:buSzTx/>
              <a:buFont typeface="Wingdings" panose="05000000000000000000" charset="0"/>
              <a:buNone/>
            </a:pPr>
            <a:r>
              <a:rPr lang="en-US" altLang="zh-CN"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1. </a:t>
            </a:r>
            <a:r>
              <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性能极限探索：降低损耗，增大核心尺寸</a:t>
            </a:r>
            <a:endPar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algn="just">
              <a:lnSpc>
                <a:spcPct val="150000"/>
              </a:lnSpc>
              <a:buClrTx/>
              <a:buSzTx/>
              <a:buFont typeface="Wingdings" panose="05000000000000000000" charset="0"/>
              <a:buNone/>
            </a:pPr>
            <a:r>
              <a:rPr lang="en-US" altLang="zh-CN"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2. </a:t>
            </a:r>
            <a:r>
              <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功能化集成：发展保偏空芯光纤、有源空芯光纤等</a:t>
            </a:r>
            <a:endPar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a:p>
            <a:pPr algn="just">
              <a:lnSpc>
                <a:spcPct val="150000"/>
              </a:lnSpc>
              <a:buClrTx/>
              <a:buSzTx/>
              <a:buFont typeface="Wingdings" panose="05000000000000000000" charset="0"/>
              <a:buNone/>
            </a:pPr>
            <a:r>
              <a:rPr lang="en-US" altLang="zh-CN"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3. </a:t>
            </a:r>
            <a:r>
              <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rPr>
              <a:t>全光纤系统</a:t>
            </a:r>
            <a:endParaRPr lang="zh-CN" altLang="en-US" sz="1600" b="1" dirty="0">
              <a:solidFill>
                <a:schemeClr val="accent1">
                  <a:lumMod val="50000"/>
                </a:schemeClr>
              </a:solidFill>
              <a:latin typeface="微软雅黑" panose="020B0503020204020204" charset="-122"/>
              <a:ea typeface="微软雅黑" panose="020B0503020204020204" charset="-122"/>
              <a:cs typeface="黑体" panose="02010609060101010101"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393065"/>
            <a:ext cx="12192000" cy="645160"/>
          </a:xfrm>
          <a:prstGeom prst="rect">
            <a:avLst/>
          </a:prstGeom>
          <a:noFill/>
        </p:spPr>
        <p:txBody>
          <a:bodyPr wrap="square" rtlCol="0">
            <a:spAutoFit/>
          </a:bodyPr>
          <a:lstStyle/>
          <a:p>
            <a:pPr algn="ctr"/>
            <a:r>
              <a:rPr lang="en-US" altLang="zh-CN" sz="3600" b="1" dirty="0">
                <a:latin typeface="Arial Narrow" panose="020B0606020202030204" pitchFamily="34" charset="0"/>
              </a:rPr>
              <a:t>1.2 </a:t>
            </a:r>
            <a:r>
              <a:rPr lang="zh-CN" altLang="en-US" sz="3600" b="1" dirty="0">
                <a:latin typeface="Arial Narrow" panose="020B0606020202030204" pitchFamily="34" charset="0"/>
              </a:rPr>
              <a:t>所涉及</a:t>
            </a:r>
            <a:r>
              <a:rPr lang="zh-CN" altLang="en-US" sz="3600" b="1" dirty="0">
                <a:latin typeface="Arial Narrow" panose="020B0606020202030204" pitchFamily="34" charset="0"/>
              </a:rPr>
              <a:t>重要概念</a:t>
            </a:r>
            <a:endParaRPr lang="zh-CN" altLang="en-US" sz="3600" b="1" dirty="0">
              <a:latin typeface="Arial Narrow" panose="020B0606020202030204" pitchFamily="34" charset="0"/>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Page:02</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graphicFrame>
        <p:nvGraphicFramePr>
          <p:cNvPr id="3" name="表格 2"/>
          <p:cNvGraphicFramePr/>
          <p:nvPr/>
        </p:nvGraphicFramePr>
        <p:xfrm>
          <a:off x="535305" y="1934210"/>
          <a:ext cx="11078210" cy="3966210"/>
        </p:xfrm>
        <a:graphic>
          <a:graphicData uri="http://schemas.openxmlformats.org/drawingml/2006/table">
            <a:tbl>
              <a:tblPr firstRow="1" bandRow="1">
                <a:tableStyleId>{5C22544A-7EE6-4342-B048-85BDC9FD1C3A}</a:tableStyleId>
              </a:tblPr>
              <a:tblGrid>
                <a:gridCol w="5539105"/>
                <a:gridCol w="5539105"/>
              </a:tblGrid>
              <a:tr h="457200">
                <a:tc>
                  <a:txBody>
                    <a:bodyPr/>
                    <a:p>
                      <a:pPr>
                        <a:buNone/>
                      </a:pPr>
                      <a:r>
                        <a:rPr lang="en-US" altLang="zh-CN" sz="1200"/>
                        <a:t>反谐振空芯光纤AR-HCF</a:t>
                      </a:r>
                      <a:r>
                        <a:rPr lang="zh-CN" altLang="en-US" sz="1200"/>
                        <a:t>：</a:t>
                      </a:r>
                      <a:r>
                        <a:rPr lang="en-US" altLang="zh-CN" sz="1200"/>
                        <a:t> (Anti-Resonant Hollow-Core Fiber)</a:t>
                      </a:r>
                      <a:endParaRPr lang="en-US" altLang="zh-CN" sz="1200"/>
                    </a:p>
                  </a:txBody>
                  <a:tcPr anchor="ctr" anchorCtr="0">
                    <a:solidFill>
                      <a:schemeClr val="bg2">
                        <a:lumMod val="25000"/>
                      </a:schemeClr>
                    </a:solidFill>
                  </a:tcPr>
                </a:tc>
                <a:tc>
                  <a:txBody>
                    <a:bodyPr/>
                    <a:p>
                      <a:pPr>
                        <a:buNone/>
                      </a:pPr>
                      <a:r>
                        <a:rPr lang="en-US" altLang="zh-CN" sz="1200"/>
                        <a:t>利用</a:t>
                      </a:r>
                      <a:r>
                        <a:rPr lang="en-US" altLang="zh-CN" sz="1200">
                          <a:solidFill>
                            <a:srgbClr val="FF0000"/>
                          </a:solidFill>
                        </a:rPr>
                        <a:t>反共振效应引导光在空气核心中传输</a:t>
                      </a:r>
                      <a:r>
                        <a:rPr lang="en-US" altLang="zh-CN" sz="1200"/>
                        <a:t>，减少与玻璃的相互作用，降低非线性和损伤风险</a:t>
                      </a:r>
                      <a:endParaRPr lang="en-US" altLang="zh-CN" sz="1200"/>
                    </a:p>
                  </a:txBody>
                  <a:tcPr>
                    <a:solidFill>
                      <a:schemeClr val="bg2">
                        <a:lumMod val="25000"/>
                      </a:schemeClr>
                    </a:solidFill>
                  </a:tcPr>
                </a:tc>
              </a:tr>
              <a:tr h="398780">
                <a:tc>
                  <a:txBody>
                    <a:bodyPr/>
                    <a:p>
                      <a:pPr>
                        <a:lnSpc>
                          <a:spcPct val="140000"/>
                        </a:lnSpc>
                        <a:buNone/>
                      </a:pPr>
                      <a:r>
                        <a:rPr lang="en-US" altLang="zh-CN" sz="1200" b="1">
                          <a:solidFill>
                            <a:schemeClr val="lt1"/>
                          </a:solidFill>
                        </a:rPr>
                        <a:t>空芯光纤HCF：(Hollow-Core Fiber)</a:t>
                      </a:r>
                      <a:endParaRPr lang="en-US" altLang="zh-CN" sz="1200" b="1">
                        <a:solidFill>
                          <a:schemeClr val="lt1"/>
                        </a:solidFill>
                      </a:endParaRPr>
                    </a:p>
                  </a:txBody>
                  <a:tcPr anchor="ctr" anchorCtr="0">
                    <a:solidFill>
                      <a:schemeClr val="bg2">
                        <a:lumMod val="75000"/>
                      </a:schemeClr>
                    </a:solidFill>
                  </a:tcPr>
                </a:tc>
                <a:tc>
                  <a:txBody>
                    <a:bodyPr/>
                    <a:p>
                      <a:pPr>
                        <a:lnSpc>
                          <a:spcPts val="1250"/>
                        </a:lnSpc>
                      </a:pPr>
                      <a:r>
                        <a:rPr lang="en-US" altLang="zh-CN" sz="1200" b="1" i="0">
                          <a:solidFill>
                            <a:schemeClr val="lt1"/>
                          </a:solidFill>
                        </a:rPr>
                        <a:t>光在空气或气体核心中传输的光纤，适用于高功率、窄线宽激光传输。与固体核心光纤相比，具有</a:t>
                      </a:r>
                      <a:r>
                        <a:rPr lang="en-US" altLang="zh-CN" sz="1200" b="1" i="0">
                          <a:solidFill>
                            <a:srgbClr val="FF0000"/>
                          </a:solidFill>
                        </a:rPr>
                        <a:t>低非线性、高损伤阈值</a:t>
                      </a:r>
                      <a:r>
                        <a:rPr lang="en-US" altLang="zh-CN" sz="1200" b="1" i="0">
                          <a:solidFill>
                            <a:schemeClr val="lt1"/>
                          </a:solidFill>
                        </a:rPr>
                        <a:t>等优点</a:t>
                      </a:r>
                      <a:endParaRPr lang="en-US" altLang="zh-CN" sz="1200" b="1" i="0">
                        <a:solidFill>
                          <a:schemeClr val="lt1"/>
                        </a:solidFill>
                      </a:endParaRPr>
                    </a:p>
                  </a:txBody>
                  <a:tcPr marL="101917" marR="0" marT="63817" marB="63817" anchor="ctr" anchorCtr="0">
                    <a:solidFill>
                      <a:schemeClr val="bg2">
                        <a:lumMod val="75000"/>
                      </a:schemeClr>
                    </a:solidFill>
                  </a:tcPr>
                </a:tc>
              </a:tr>
              <a:tr h="268605">
                <a:tc>
                  <a:txBody>
                    <a:bodyPr/>
                    <a:p>
                      <a:pPr>
                        <a:buNone/>
                      </a:pPr>
                      <a:r>
                        <a:rPr lang="en-US" altLang="zh-CN" sz="1200" b="1">
                          <a:solidFill>
                            <a:schemeClr val="lt1"/>
                          </a:solidFill>
                        </a:rPr>
                        <a:t>光子带隙空心光纤：PBG-HCF (Photonic Bandgap Hollow-Core Fiber)</a:t>
                      </a: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光子带隙空心光纤。利用光子带隙效应引导光的光纤，</a:t>
                      </a:r>
                      <a:r>
                        <a:rPr lang="en-US" altLang="zh-CN" sz="1200" b="1">
                          <a:solidFill>
                            <a:srgbClr val="FF0000"/>
                          </a:solidFill>
                        </a:rPr>
                        <a:t>具有特定的传输带宽</a:t>
                      </a:r>
                      <a:endParaRPr lang="en-US" altLang="zh-CN" sz="1200" b="1">
                        <a:solidFill>
                          <a:schemeClr val="lt1"/>
                        </a:solidFill>
                      </a:endParaRPr>
                    </a:p>
                  </a:txBody>
                  <a:tcPr>
                    <a:solidFill>
                      <a:schemeClr val="bg2">
                        <a:lumMod val="75000"/>
                      </a:schemeClr>
                    </a:solidFill>
                  </a:tcPr>
                </a:tc>
              </a:tr>
              <a:tr h="308610">
                <a:tc>
                  <a:txBody>
                    <a:bodyPr/>
                    <a:p>
                      <a:pPr>
                        <a:buNone/>
                      </a:pPr>
                      <a:r>
                        <a:rPr lang="en-US" altLang="zh-CN" sz="1200" b="1">
                          <a:solidFill>
                            <a:schemeClr val="lt1"/>
                          </a:solidFill>
                        </a:rPr>
                        <a:t>Kagome结构空心光纤：Kagome HCF</a:t>
                      </a: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一种具有Kagome晶格结构的空心光纤，通过</a:t>
                      </a:r>
                      <a:r>
                        <a:rPr lang="en-US" altLang="zh-CN" sz="1200" b="1">
                          <a:solidFill>
                            <a:srgbClr val="FF0000"/>
                          </a:solidFill>
                        </a:rPr>
                        <a:t>抑制耦合机制实现宽带传输</a:t>
                      </a:r>
                      <a:endParaRPr lang="en-US" altLang="zh-CN" sz="1200" b="1">
                        <a:solidFill>
                          <a:schemeClr val="lt1"/>
                        </a:solidFill>
                      </a:endParaRPr>
                    </a:p>
                  </a:txBody>
                  <a:tcPr>
                    <a:solidFill>
                      <a:schemeClr val="bg2">
                        <a:lumMod val="75000"/>
                      </a:schemeClr>
                    </a:solidFill>
                  </a:tcPr>
                </a:tc>
              </a:tr>
              <a:tr h="406400">
                <a:tc>
                  <a:txBody>
                    <a:bodyPr/>
                    <a:p>
                      <a:pPr>
                        <a:buNone/>
                      </a:pPr>
                      <a:r>
                        <a:rPr lang="en-US" altLang="zh-CN" sz="1200" b="1">
                          <a:solidFill>
                            <a:schemeClr val="lt1"/>
                          </a:solidFill>
                        </a:rPr>
                        <a:t>嵌套反共振无节点光纤：NANF (Nested Antiresonant Nodeless Fiber)</a:t>
                      </a: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嵌套反共振无节点光纤。一种AR-HCF设计，通过</a:t>
                      </a:r>
                      <a:r>
                        <a:rPr lang="en-US" altLang="zh-CN" sz="1200" b="1">
                          <a:solidFill>
                            <a:srgbClr val="FF0000"/>
                          </a:solidFill>
                        </a:rPr>
                        <a:t>嵌套管结构增强反共振效应，降低损耗</a:t>
                      </a:r>
                      <a:endParaRPr lang="en-US" altLang="zh-CN" sz="1200" b="1">
                        <a:solidFill>
                          <a:srgbClr val="FF0000"/>
                        </a:solidFill>
                      </a:endParaRPr>
                    </a:p>
                  </a:txBody>
                  <a:tcPr>
                    <a:solidFill>
                      <a:schemeClr val="bg2">
                        <a:lumMod val="75000"/>
                      </a:schemeClr>
                    </a:solidFill>
                  </a:tcPr>
                </a:tc>
              </a:tr>
              <a:tr h="274320">
                <a:tc>
                  <a:txBody>
                    <a:bodyPr/>
                    <a:p>
                      <a:pPr>
                        <a:buNone/>
                      </a:pPr>
                      <a:r>
                        <a:rPr lang="en-US" altLang="zh-CN" sz="1200" b="1">
                          <a:solidFill>
                            <a:schemeClr val="lt1"/>
                          </a:solidFill>
                        </a:rPr>
                        <a:t>激光诱导损伤阈值：LIDT (Laser-Induced Damage Threshold)</a:t>
                      </a: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材料能承受的激光功率密度而不受损的阈值</a:t>
                      </a:r>
                      <a:endParaRPr lang="en-US" altLang="zh-CN" sz="1200" b="1">
                        <a:solidFill>
                          <a:schemeClr val="lt1"/>
                        </a:solidFill>
                      </a:endParaRPr>
                    </a:p>
                  </a:txBody>
                  <a:tcPr>
                    <a:solidFill>
                      <a:schemeClr val="bg2">
                        <a:lumMod val="75000"/>
                      </a:schemeClr>
                    </a:solidFill>
                  </a:tcPr>
                </a:tc>
              </a:tr>
              <a:tr h="274320">
                <a:tc>
                  <a:txBody>
                    <a:bodyPr/>
                    <a:p>
                      <a:pPr>
                        <a:buNone/>
                      </a:pPr>
                      <a:r>
                        <a:rPr lang="en-US" altLang="zh-CN" sz="1200" b="1">
                          <a:solidFill>
                            <a:schemeClr val="lt1"/>
                          </a:solidFill>
                        </a:rPr>
                        <a:t>模场直径：MFD (Mode Field Diameter)</a:t>
                      </a: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光在光纤中传输时的有效直径</a:t>
                      </a:r>
                      <a:endParaRPr lang="en-US" altLang="zh-CN" sz="1200" b="1">
                        <a:solidFill>
                          <a:schemeClr val="lt1"/>
                        </a:solidFill>
                      </a:endParaRPr>
                    </a:p>
                  </a:txBody>
                  <a:tcPr>
                    <a:solidFill>
                      <a:schemeClr val="bg2">
                        <a:lumMod val="75000"/>
                      </a:schemeClr>
                    </a:solidFill>
                  </a:tcPr>
                </a:tc>
              </a:tr>
              <a:tr h="274320">
                <a:tc>
                  <a:txBody>
                    <a:bodyPr/>
                    <a:p>
                      <a:pPr>
                        <a:buNone/>
                      </a:pPr>
                      <a:r>
                        <a:rPr lang="en-US" altLang="zh-CN" sz="1200" b="1">
                          <a:solidFill>
                            <a:schemeClr val="lt1"/>
                          </a:solidFill>
                        </a:rPr>
                        <a:t>传输效率：TE(Transmission Efficiency)</a:t>
                      </a: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输出功率与输入功率的比率</a:t>
                      </a:r>
                      <a:endParaRPr lang="en-US" altLang="zh-CN" sz="1200" b="1">
                        <a:solidFill>
                          <a:schemeClr val="lt1"/>
                        </a:solidFill>
                      </a:endParaRPr>
                    </a:p>
                  </a:txBody>
                  <a:tcPr>
                    <a:solidFill>
                      <a:schemeClr val="bg2">
                        <a:lumMod val="75000"/>
                      </a:schemeClr>
                    </a:solidFill>
                  </a:tcPr>
                </a:tc>
              </a:tr>
              <a:tr h="274320">
                <a:tc>
                  <a:txBody>
                    <a:bodyPr/>
                    <a:p>
                      <a:pPr>
                        <a:buNone/>
                      </a:pPr>
                      <a:r>
                        <a:rPr lang="en-US" altLang="zh-CN" sz="1200" b="1">
                          <a:solidFill>
                            <a:schemeClr val="lt1"/>
                          </a:solidFill>
                        </a:rPr>
                        <a:t>有限元分析：FEA (Finite Element Analysis)</a:t>
                      </a: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数值模拟方法，用于光纤设计</a:t>
                      </a:r>
                      <a:endParaRPr lang="en-US" altLang="zh-CN" sz="1200" b="1">
                        <a:solidFill>
                          <a:schemeClr val="lt1"/>
                        </a:solidFill>
                      </a:endParaRPr>
                    </a:p>
                  </a:txBody>
                  <a:tcPr>
                    <a:solidFill>
                      <a:schemeClr val="bg2">
                        <a:lumMod val="75000"/>
                      </a:schemeClr>
                    </a:solidFill>
                  </a:tcPr>
                </a:tc>
              </a:tr>
              <a:tr h="274320">
                <a:tc>
                  <a:txBody>
                    <a:bodyPr/>
                    <a:p>
                      <a:pPr>
                        <a:buNone/>
                      </a:pPr>
                      <a:r>
                        <a:rPr lang="zh-CN" altLang="en-US" sz="1200" b="1">
                          <a:solidFill>
                            <a:schemeClr val="lt1"/>
                          </a:solidFill>
                        </a:rPr>
                        <a:t>高阶模：</a:t>
                      </a:r>
                      <a:r>
                        <a:rPr lang="en-US" altLang="zh-CN" sz="1200" b="1">
                          <a:solidFill>
                            <a:schemeClr val="lt1"/>
                          </a:solidFill>
                        </a:rPr>
                        <a:t>HOM (Higher-Order Mode)</a:t>
                      </a:r>
                      <a:endParaRPr lang="en-US" altLang="zh-CN" sz="1200" b="1">
                        <a:solidFill>
                          <a:schemeClr val="lt1"/>
                        </a:solidFill>
                      </a:endParaRPr>
                    </a:p>
                  </a:txBody>
                  <a:tcPr anchor="ctr" anchorCtr="0">
                    <a:solidFill>
                      <a:schemeClr val="bg2">
                        <a:lumMod val="75000"/>
                      </a:schemeClr>
                    </a:solidFill>
                  </a:tcPr>
                </a:tc>
                <a:tc>
                  <a:txBody>
                    <a:bodyPr/>
                    <a:p>
                      <a:pPr>
                        <a:buNone/>
                      </a:pPr>
                      <a:r>
                        <a:rPr lang="zh-CN" altLang="en-US" sz="1200" b="1">
                          <a:solidFill>
                            <a:schemeClr val="lt1"/>
                          </a:solidFill>
                        </a:rPr>
                        <a:t>光纤中除基模外的其他模式，可能导致光束质量下降</a:t>
                      </a:r>
                      <a:endParaRPr lang="zh-CN" altLang="en-US" sz="1200" b="1">
                        <a:solidFill>
                          <a:schemeClr val="lt1"/>
                        </a:solidFill>
                      </a:endParaRPr>
                    </a:p>
                  </a:txBody>
                  <a:tcPr>
                    <a:solidFill>
                      <a:schemeClr val="bg2">
                        <a:lumMod val="75000"/>
                      </a:schemeClr>
                    </a:solidFill>
                  </a:tcPr>
                </a:tc>
              </a:tr>
              <a:tr h="274320">
                <a:tc>
                  <a:txBody>
                    <a:bodyPr/>
                    <a:p>
                      <a:pPr>
                        <a:buNone/>
                      </a:pPr>
                      <a:r>
                        <a:rPr lang="zh-CN" altLang="en-US" sz="1200" b="1">
                          <a:solidFill>
                            <a:schemeClr val="lt1"/>
                          </a:solidFill>
                        </a:rPr>
                        <a:t>数值孔径：</a:t>
                      </a:r>
                      <a:r>
                        <a:rPr lang="en-US" altLang="zh-CN" sz="1200" b="1">
                          <a:solidFill>
                            <a:schemeClr val="lt1"/>
                          </a:solidFill>
                        </a:rPr>
                        <a:t>NA</a:t>
                      </a:r>
                      <a:endParaRPr lang="en-US" altLang="zh-CN" sz="1200" b="1">
                        <a:solidFill>
                          <a:schemeClr val="lt1"/>
                        </a:solidFill>
                      </a:endParaRPr>
                    </a:p>
                  </a:txBody>
                  <a:tcPr anchor="ctr" anchorCtr="0">
                    <a:solidFill>
                      <a:schemeClr val="bg2">
                        <a:lumMod val="75000"/>
                      </a:schemeClr>
                    </a:solidFill>
                  </a:tcPr>
                </a:tc>
                <a:tc>
                  <a:txBody>
                    <a:bodyPr/>
                    <a:p>
                      <a:pPr>
                        <a:buNone/>
                      </a:pPr>
                      <a:r>
                        <a:rPr lang="zh-CN" altLang="en-US" sz="1200" b="1">
                          <a:solidFill>
                            <a:schemeClr val="lt1"/>
                          </a:solidFill>
                        </a:rPr>
                        <a:t>描述光纤接收光的能力，</a:t>
                      </a:r>
                      <a:r>
                        <a:rPr lang="zh-CN" altLang="en-US" sz="1200" b="1">
                          <a:solidFill>
                            <a:srgbClr val="FF0000"/>
                          </a:solidFill>
                        </a:rPr>
                        <a:t>影响耦合条件和模式控制</a:t>
                      </a:r>
                      <a:endParaRPr lang="zh-CN" altLang="en-US" sz="1200" b="1">
                        <a:solidFill>
                          <a:srgbClr val="FF0000"/>
                        </a:solidFill>
                      </a:endParaRPr>
                    </a:p>
                  </a:txBody>
                  <a:tcPr>
                    <a:solidFill>
                      <a:schemeClr val="bg2">
                        <a:lumMod val="75000"/>
                      </a:schemeClr>
                    </a:solidFill>
                  </a:tcPr>
                </a:tc>
              </a:tr>
              <a:tr h="378460">
                <a:tc>
                  <a:txBody>
                    <a:bodyPr/>
                    <a:p>
                      <a:pPr>
                        <a:buNone/>
                      </a:pPr>
                      <a:r>
                        <a:rPr lang="zh-CN" altLang="en-US" sz="1200" b="1">
                          <a:solidFill>
                            <a:schemeClr val="lt1"/>
                          </a:solidFill>
                        </a:rPr>
                        <a:t>有效面积：</a:t>
                      </a:r>
                      <a:r>
                        <a:rPr lang="en-US" altLang="zh-CN" sz="1200" b="1">
                          <a:solidFill>
                            <a:schemeClr val="lt1"/>
                          </a:solidFill>
                        </a:rPr>
                        <a:t>A_eff</a:t>
                      </a:r>
                      <a:endParaRPr lang="en-US" altLang="zh-CN" sz="1200" b="1">
                        <a:solidFill>
                          <a:schemeClr val="lt1"/>
                        </a:solidFill>
                      </a:endParaRPr>
                    </a:p>
                  </a:txBody>
                  <a:tcPr anchor="ctr" anchorCtr="0">
                    <a:solidFill>
                      <a:schemeClr val="bg2">
                        <a:lumMod val="75000"/>
                      </a:schemeClr>
                    </a:solidFill>
                  </a:tcPr>
                </a:tc>
                <a:tc>
                  <a:txBody>
                    <a:bodyPr/>
                    <a:p>
                      <a:pPr>
                        <a:buNone/>
                      </a:pPr>
                      <a:r>
                        <a:rPr lang="zh-CN" altLang="en-US" sz="1200" b="1">
                          <a:solidFill>
                            <a:srgbClr val="FF0000"/>
                          </a:solidFill>
                        </a:rPr>
                        <a:t>光在光纤中传输的有效横截面积，影响非线性阈值</a:t>
                      </a:r>
                      <a:endParaRPr lang="zh-CN" altLang="en-US" sz="1200" b="1">
                        <a:solidFill>
                          <a:srgbClr val="FF0000"/>
                        </a:solidFill>
                      </a:endParaRPr>
                    </a:p>
                  </a:txBody>
                  <a:tcPr>
                    <a:solidFill>
                      <a:schemeClr val="bg2">
                        <a:lumMod val="75000"/>
                      </a:schemeClr>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393065"/>
            <a:ext cx="12192000" cy="645160"/>
          </a:xfrm>
          <a:prstGeom prst="rect">
            <a:avLst/>
          </a:prstGeom>
          <a:noFill/>
        </p:spPr>
        <p:txBody>
          <a:bodyPr wrap="square" rtlCol="0">
            <a:spAutoFit/>
          </a:bodyPr>
          <a:lstStyle/>
          <a:p>
            <a:pPr algn="ctr"/>
            <a:r>
              <a:rPr lang="en-US" altLang="zh-CN" sz="3600" b="1" dirty="0">
                <a:latin typeface="Arial Narrow" panose="020B0606020202030204" pitchFamily="34" charset="0"/>
              </a:rPr>
              <a:t>1.3 </a:t>
            </a:r>
            <a:r>
              <a:rPr lang="zh-CN" altLang="en-US" sz="3600" b="1" dirty="0">
                <a:latin typeface="Arial Narrow" panose="020B0606020202030204" pitchFamily="34" charset="0"/>
              </a:rPr>
              <a:t>光纤应用中的光学</a:t>
            </a:r>
            <a:r>
              <a:rPr lang="zh-CN" altLang="en-US" sz="3600" b="1" dirty="0">
                <a:latin typeface="Arial Narrow" panose="020B0606020202030204" pitchFamily="34" charset="0"/>
              </a:rPr>
              <a:t>概念</a:t>
            </a:r>
            <a:endParaRPr lang="zh-CN" altLang="en-US" sz="3600" b="1" dirty="0">
              <a:latin typeface="Arial Narrow" panose="020B0606020202030204" pitchFamily="34" charset="0"/>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Page:03</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graphicFrame>
        <p:nvGraphicFramePr>
          <p:cNvPr id="6" name="表格 5"/>
          <p:cNvGraphicFramePr/>
          <p:nvPr>
            <p:custDataLst>
              <p:tags r:id="rId3"/>
            </p:custDataLst>
          </p:nvPr>
        </p:nvGraphicFramePr>
        <p:xfrm>
          <a:off x="461010" y="1991360"/>
          <a:ext cx="11197590" cy="3857625"/>
        </p:xfrm>
        <a:graphic>
          <a:graphicData uri="http://schemas.openxmlformats.org/drawingml/2006/table">
            <a:tbl>
              <a:tblPr firstRow="1" bandRow="1">
                <a:tableStyleId>{5C22544A-7EE6-4342-B048-85BDC9FD1C3A}</a:tableStyleId>
              </a:tblPr>
              <a:tblGrid>
                <a:gridCol w="3732530"/>
                <a:gridCol w="3732530"/>
                <a:gridCol w="3732530"/>
              </a:tblGrid>
              <a:tr h="377825">
                <a:tc>
                  <a:txBody>
                    <a:bodyPr/>
                    <a:p>
                      <a:pPr algn="ctr">
                        <a:lnSpc>
                          <a:spcPct val="140000"/>
                        </a:lnSpc>
                        <a:buNone/>
                      </a:pPr>
                      <a:r>
                        <a:rPr lang="zh-CN" altLang="en-US" sz="1200">
                          <a:sym typeface="+mn-ea"/>
                        </a:rPr>
                        <a:t>名称</a:t>
                      </a:r>
                      <a:endParaRPr lang="zh-CN" altLang="en-US" sz="1200">
                        <a:sym typeface="+mn-ea"/>
                      </a:endParaRPr>
                    </a:p>
                  </a:txBody>
                  <a:tcPr>
                    <a:solidFill>
                      <a:schemeClr val="bg2">
                        <a:lumMod val="25000"/>
                      </a:schemeClr>
                    </a:solidFill>
                  </a:tcPr>
                </a:tc>
                <a:tc>
                  <a:txBody>
                    <a:bodyPr/>
                    <a:p>
                      <a:pPr algn="ctr">
                        <a:lnSpc>
                          <a:spcPct val="140000"/>
                        </a:lnSpc>
                        <a:buClrTx/>
                        <a:buSzTx/>
                        <a:buFontTx/>
                        <a:buNone/>
                      </a:pPr>
                      <a:r>
                        <a:rPr lang="zh-CN" altLang="en-US" sz="1200">
                          <a:sym typeface="+mn-ea"/>
                        </a:rPr>
                        <a:t>解释</a:t>
                      </a:r>
                      <a:endParaRPr lang="zh-CN" altLang="en-US" sz="1200">
                        <a:sym typeface="+mn-ea"/>
                      </a:endParaRPr>
                    </a:p>
                  </a:txBody>
                  <a:tcPr>
                    <a:solidFill>
                      <a:schemeClr val="bg2">
                        <a:lumMod val="25000"/>
                      </a:schemeClr>
                    </a:solidFill>
                  </a:tcPr>
                </a:tc>
                <a:tc>
                  <a:txBody>
                    <a:bodyPr/>
                    <a:p>
                      <a:pPr algn="ctr">
                        <a:lnSpc>
                          <a:spcPct val="140000"/>
                        </a:lnSpc>
                        <a:buClrTx/>
                        <a:buSzTx/>
                        <a:buFontTx/>
                        <a:buNone/>
                      </a:pPr>
                      <a:r>
                        <a:rPr lang="zh-CN" altLang="en-US" sz="1200">
                          <a:sym typeface="+mn-ea"/>
                        </a:rPr>
                        <a:t>来源</a:t>
                      </a:r>
                      <a:r>
                        <a:rPr lang="en-US" altLang="zh-CN" sz="1200">
                          <a:sym typeface="+mn-ea"/>
                        </a:rPr>
                        <a:t>/</a:t>
                      </a:r>
                      <a:r>
                        <a:rPr lang="zh-CN" altLang="en-US" sz="1200">
                          <a:sym typeface="+mn-ea"/>
                        </a:rPr>
                        <a:t>种类</a:t>
                      </a:r>
                      <a:endParaRPr lang="zh-CN" altLang="en-US" sz="1200">
                        <a:sym typeface="+mn-ea"/>
                      </a:endParaRPr>
                    </a:p>
                  </a:txBody>
                  <a:tcPr>
                    <a:solidFill>
                      <a:schemeClr val="bg2">
                        <a:lumMod val="25000"/>
                      </a:schemeClr>
                    </a:solidFill>
                  </a:tcPr>
                </a:tc>
              </a:tr>
              <a:tr h="624840">
                <a:tc>
                  <a:txBody>
                    <a:bodyPr/>
                    <a:p>
                      <a:pPr algn="ctr">
                        <a:lnSpc>
                          <a:spcPct val="120000"/>
                        </a:lnSpc>
                        <a:buNone/>
                      </a:pPr>
                      <a:r>
                        <a:rPr lang="en-US" altLang="zh-CN" sz="1200" b="1">
                          <a:solidFill>
                            <a:schemeClr val="lt1"/>
                          </a:solidFill>
                          <a:sym typeface="+mn-ea"/>
                        </a:rPr>
                        <a:t>衰减 / 损耗（Attenuation / Loss）</a:t>
                      </a:r>
                      <a:endParaRPr lang="en-US" altLang="zh-CN" sz="1200" b="1">
                        <a:solidFill>
                          <a:schemeClr val="lt1"/>
                        </a:solidFill>
                        <a:sym typeface="+mn-ea"/>
                      </a:endParaRPr>
                    </a:p>
                  </a:txBody>
                  <a:tcPr anchor="ctr" anchorCtr="0">
                    <a:solidFill>
                      <a:schemeClr val="bg2">
                        <a:lumMod val="75000"/>
                      </a:schemeClr>
                    </a:solidFill>
                  </a:tcPr>
                </a:tc>
                <a:tc>
                  <a:txBody>
                    <a:bodyPr/>
                    <a:p>
                      <a:pPr>
                        <a:buNone/>
                      </a:pPr>
                      <a:r>
                        <a:rPr lang="en-US" altLang="zh-CN" sz="1200" b="1">
                          <a:solidFill>
                            <a:schemeClr val="lt1"/>
                          </a:solidFill>
                          <a:sym typeface="+mn-ea"/>
                        </a:rPr>
                        <a:t>光在光纤中传输时功率的减少。单位通常是 dB/km</a:t>
                      </a:r>
                      <a:endParaRPr lang="en-US" altLang="zh-CN" sz="1200" b="1">
                        <a:solidFill>
                          <a:schemeClr val="lt1"/>
                        </a:solidFill>
                        <a:sym typeface="+mn-ea"/>
                      </a:endParaRPr>
                    </a:p>
                  </a:txBody>
                  <a:tcPr>
                    <a:solidFill>
                      <a:schemeClr val="bg2">
                        <a:lumMod val="75000"/>
                      </a:schemeClr>
                    </a:solidFill>
                  </a:tcPr>
                </a:tc>
                <a:tc>
                  <a:txBody>
                    <a:bodyPr/>
                    <a:p>
                      <a:pPr>
                        <a:buNone/>
                      </a:pPr>
                      <a:r>
                        <a:rPr lang="en-US" altLang="zh-CN" sz="1200" b="1">
                          <a:solidFill>
                            <a:schemeClr val="lt1"/>
                          </a:solidFill>
                          <a:sym typeface="+mn-ea"/>
                        </a:rPr>
                        <a:t>包括材料吸收（玻璃本身的特性）、瑞利散射（由微观密度起伏引起）、弯曲损耗、以及空心光纤特有的限制损耗（光从核心泄漏到包层）</a:t>
                      </a:r>
                      <a:endParaRPr lang="en-US" altLang="zh-CN" sz="1200" b="1">
                        <a:solidFill>
                          <a:schemeClr val="lt1"/>
                        </a:solidFill>
                        <a:sym typeface="+mn-ea"/>
                      </a:endParaRPr>
                    </a:p>
                  </a:txBody>
                  <a:tcPr>
                    <a:solidFill>
                      <a:schemeClr val="bg2">
                        <a:lumMod val="75000"/>
                      </a:schemeClr>
                    </a:solidFill>
                  </a:tcPr>
                </a:tc>
              </a:tr>
              <a:tr h="548640">
                <a:tc>
                  <a:txBody>
                    <a:bodyPr/>
                    <a:p>
                      <a:pPr algn="ctr">
                        <a:lnSpc>
                          <a:spcPct val="120000"/>
                        </a:lnSpc>
                        <a:buNone/>
                      </a:pPr>
                      <a:r>
                        <a:rPr lang="en-US" altLang="zh-CN" sz="1200" b="1">
                          <a:solidFill>
                            <a:schemeClr val="lt1"/>
                          </a:solidFill>
                          <a:sym typeface="+mn-ea"/>
                        </a:rPr>
                        <a:t>色散（Dispersion）</a:t>
                      </a:r>
                      <a:endParaRPr lang="en-US" altLang="zh-CN" sz="1200" b="1">
                        <a:solidFill>
                          <a:schemeClr val="lt1"/>
                        </a:solidFill>
                      </a:endParaRPr>
                    </a:p>
                    <a:p>
                      <a:pPr algn="ctr">
                        <a:buNone/>
                      </a:pP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sym typeface="+mn-ea"/>
                        </a:rPr>
                        <a:t>导致光脉冲中不同频率成分（或不同模式）以不同速度传播，从而引起脉冲展宽的现象</a:t>
                      </a:r>
                      <a:endParaRPr lang="en-US" altLang="zh-CN" sz="1200" b="1">
                        <a:solidFill>
                          <a:schemeClr val="lt1"/>
                        </a:solidFill>
                      </a:endParaRPr>
                    </a:p>
                  </a:txBody>
                  <a:tcPr>
                    <a:solidFill>
                      <a:schemeClr val="bg2">
                        <a:lumMod val="75000"/>
                      </a:schemeClr>
                    </a:solidFill>
                  </a:tcPr>
                </a:tc>
                <a:tc>
                  <a:txBody>
                    <a:bodyPr/>
                    <a:p>
                      <a:pPr>
                        <a:buNone/>
                      </a:pPr>
                      <a:r>
                        <a:rPr lang="en-US" altLang="zh-CN" sz="1200" b="1">
                          <a:solidFill>
                            <a:schemeClr val="lt1"/>
                          </a:solidFill>
                          <a:sym typeface="+mn-ea"/>
                        </a:rPr>
                        <a:t>材料色散： 材料折射率随波长变化</a:t>
                      </a:r>
                      <a:endParaRPr lang="en-US" altLang="zh-CN" sz="1200" b="1">
                        <a:solidFill>
                          <a:schemeClr val="lt1"/>
                        </a:solidFill>
                      </a:endParaRPr>
                    </a:p>
                    <a:p>
                      <a:pPr>
                        <a:buNone/>
                      </a:pPr>
                      <a:r>
                        <a:rPr lang="en-US" altLang="zh-CN" sz="1200" b="1">
                          <a:solidFill>
                            <a:schemeClr val="lt1"/>
                          </a:solidFill>
                          <a:sym typeface="+mn-ea"/>
                        </a:rPr>
                        <a:t>波导色散： 由波导结构本身引起</a:t>
                      </a:r>
                      <a:endParaRPr lang="en-US" altLang="zh-CN" sz="1200" b="1">
                        <a:solidFill>
                          <a:schemeClr val="lt1"/>
                        </a:solidFill>
                      </a:endParaRPr>
                    </a:p>
                  </a:txBody>
                  <a:tcPr>
                    <a:solidFill>
                      <a:schemeClr val="bg2">
                        <a:lumMod val="75000"/>
                      </a:schemeClr>
                    </a:solidFill>
                  </a:tcPr>
                </a:tc>
              </a:tr>
              <a:tr h="1010920">
                <a:tc>
                  <a:txBody>
                    <a:bodyPr/>
                    <a:p>
                      <a:pPr algn="ctr">
                        <a:lnSpc>
                          <a:spcPct val="120000"/>
                        </a:lnSpc>
                        <a:buNone/>
                      </a:pPr>
                      <a:r>
                        <a:rPr lang="en-US" altLang="zh-CN" sz="1200" b="1">
                          <a:solidFill>
                            <a:schemeClr val="lt1"/>
                          </a:solidFill>
                          <a:sym typeface="+mn-ea"/>
                        </a:rPr>
                        <a:t>保偏光纤（Polarization-Maintaining Fiber）</a:t>
                      </a: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sym typeface="+mn-ea"/>
                        </a:rPr>
                        <a:t>保持一个线偏振态不变。 通过在核心两侧引入强烈的非对称应力区，使光纤在两个正交轴向上具有不同的传播常数。这样一来，如果一个轴向的偏振态被完美激发，即使光纤受到弯曲或振动，光也能保持在该偏振态，因为能量不会耦合到另一个正交偏振态上</a:t>
                      </a:r>
                      <a:endParaRPr lang="en-US" altLang="zh-CN" sz="1200" b="1">
                        <a:solidFill>
                          <a:schemeClr val="lt1"/>
                        </a:solidFill>
                      </a:endParaRPr>
                    </a:p>
                  </a:txBody>
                  <a:tcPr>
                    <a:solidFill>
                      <a:schemeClr val="bg2">
                        <a:lumMod val="75000"/>
                      </a:schemeClr>
                    </a:solidFill>
                  </a:tcPr>
                </a:tc>
                <a:tc>
                  <a:txBody>
                    <a:bodyPr/>
                    <a:p>
                      <a:pPr>
                        <a:buNone/>
                      </a:pPr>
                      <a:endParaRPr lang="en-US" altLang="zh-CN" sz="1200" b="1">
                        <a:solidFill>
                          <a:schemeClr val="lt1"/>
                        </a:solidFill>
                      </a:endParaRPr>
                    </a:p>
                  </a:txBody>
                  <a:tcPr>
                    <a:solidFill>
                      <a:schemeClr val="bg2">
                        <a:lumMod val="75000"/>
                      </a:schemeClr>
                    </a:solidFill>
                  </a:tcPr>
                </a:tc>
              </a:tr>
              <a:tr h="787400">
                <a:tc>
                  <a:txBody>
                    <a:bodyPr/>
                    <a:p>
                      <a:pPr algn="ctr">
                        <a:lnSpc>
                          <a:spcPct val="120000"/>
                        </a:lnSpc>
                        <a:buNone/>
                      </a:pPr>
                      <a:r>
                        <a:rPr lang="en-US" altLang="zh-CN" sz="1200" b="1">
                          <a:solidFill>
                            <a:schemeClr val="lt1"/>
                          </a:solidFill>
                          <a:sym typeface="+mn-ea"/>
                        </a:rPr>
                        <a:t>非线性效应（Nonlinear Effects）</a:t>
                      </a: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sym typeface="+mn-ea"/>
                        </a:rPr>
                        <a:t>当光功率密度极高时，光纤的折射率会依赖于光强，从而产生非线性现象</a:t>
                      </a:r>
                      <a:endParaRPr lang="en-US" altLang="zh-CN" sz="1200" b="1">
                        <a:solidFill>
                          <a:schemeClr val="lt1"/>
                        </a:solidFill>
                      </a:endParaRPr>
                    </a:p>
                  </a:txBody>
                  <a:tcPr>
                    <a:solidFill>
                      <a:schemeClr val="bg2">
                        <a:lumMod val="75000"/>
                      </a:schemeClr>
                    </a:solidFill>
                  </a:tcPr>
                </a:tc>
                <a:tc>
                  <a:txBody>
                    <a:bodyPr/>
                    <a:p>
                      <a:pPr>
                        <a:buNone/>
                      </a:pPr>
                      <a:r>
                        <a:rPr lang="en-US" altLang="zh-CN" sz="1200" b="1">
                          <a:solidFill>
                            <a:schemeClr val="lt1"/>
                          </a:solidFill>
                          <a:sym typeface="+mn-ea"/>
                        </a:rPr>
                        <a:t>受激布里渊散射：会产生后向传播的斯托克斯光，限制前向传输功率，并可能损坏激光器</a:t>
                      </a:r>
                      <a:endParaRPr lang="en-US" altLang="zh-CN" sz="1200" b="1">
                        <a:solidFill>
                          <a:schemeClr val="lt1"/>
                        </a:solidFill>
                      </a:endParaRPr>
                    </a:p>
                    <a:p>
                      <a:pPr>
                        <a:buNone/>
                      </a:pPr>
                      <a:r>
                        <a:rPr lang="en-US" altLang="zh-CN" sz="1200" b="1">
                          <a:solidFill>
                            <a:schemeClr val="lt1"/>
                          </a:solidFill>
                          <a:sym typeface="+mn-ea"/>
                        </a:rPr>
                        <a:t>受激拉曼散射： 对宽带和窄带激光都有影响，将能量转移到更长的波长</a:t>
                      </a:r>
                      <a:endParaRPr lang="en-US" altLang="zh-CN" sz="1200" b="1">
                        <a:solidFill>
                          <a:schemeClr val="lt1"/>
                        </a:solidFill>
                      </a:endParaRPr>
                    </a:p>
                  </a:txBody>
                  <a:tcPr>
                    <a:solidFill>
                      <a:schemeClr val="bg2">
                        <a:lumMod val="75000"/>
                      </a:schemeClr>
                    </a:solidFill>
                  </a:tcPr>
                </a:tc>
              </a:tr>
              <a:tr h="457200">
                <a:tc>
                  <a:txBody>
                    <a:bodyPr/>
                    <a:p>
                      <a:pPr algn="ctr">
                        <a:lnSpc>
                          <a:spcPct val="120000"/>
                        </a:lnSpc>
                        <a:buNone/>
                      </a:pPr>
                      <a:r>
                        <a:rPr lang="en-US" altLang="zh-CN" sz="1200" b="1">
                          <a:solidFill>
                            <a:schemeClr val="lt1"/>
                          </a:solidFill>
                          <a:sym typeface="+mn-ea"/>
                        </a:rPr>
                        <a:t>光束质量（Beam Quality Factor）</a:t>
                      </a:r>
                      <a:endParaRPr lang="en-US" altLang="zh-CN" sz="1200" b="1">
                        <a:solidFill>
                          <a:schemeClr val="lt1"/>
                        </a:solidFill>
                      </a:endParaRPr>
                    </a:p>
                    <a:p>
                      <a:pPr algn="ctr">
                        <a:buNone/>
                      </a:pPr>
                      <a:endParaRPr lang="en-US" altLang="zh-CN"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sym typeface="+mn-ea"/>
                        </a:rPr>
                        <a:t>用 M²因子 表示，衡量实际光束与理想高斯光束的接近程度</a:t>
                      </a:r>
                      <a:endParaRPr lang="en-US" altLang="zh-CN" sz="1200" b="1">
                        <a:solidFill>
                          <a:schemeClr val="lt1"/>
                        </a:solidFill>
                      </a:endParaRPr>
                    </a:p>
                  </a:txBody>
                  <a:tcPr>
                    <a:solidFill>
                      <a:schemeClr val="bg2">
                        <a:lumMod val="75000"/>
                      </a:schemeClr>
                    </a:solidFill>
                  </a:tcPr>
                </a:tc>
                <a:tc>
                  <a:txBody>
                    <a:bodyPr/>
                    <a:p>
                      <a:pPr>
                        <a:buNone/>
                      </a:pPr>
                      <a:r>
                        <a:rPr lang="en-US" altLang="zh-CN" sz="1200" b="1">
                          <a:solidFill>
                            <a:schemeClr val="lt1"/>
                          </a:solidFill>
                          <a:sym typeface="+mn-ea"/>
                        </a:rPr>
                        <a:t>M² = 1： 完美的基模高斯光束</a:t>
                      </a:r>
                      <a:endParaRPr lang="en-US" altLang="zh-CN" sz="1200" b="1">
                        <a:solidFill>
                          <a:schemeClr val="lt1"/>
                        </a:solidFill>
                      </a:endParaRPr>
                    </a:p>
                    <a:p>
                      <a:pPr>
                        <a:buNone/>
                      </a:pPr>
                      <a:r>
                        <a:rPr lang="en-US" altLang="zh-CN" sz="1200" b="1">
                          <a:solidFill>
                            <a:schemeClr val="lt1"/>
                          </a:solidFill>
                          <a:sym typeface="+mn-ea"/>
                        </a:rPr>
                        <a:t>M² &gt; 1： 光束质量下降，可能包含了高阶模</a:t>
                      </a:r>
                      <a:endParaRPr lang="en-US" altLang="zh-CN" sz="1200" b="1">
                        <a:solidFill>
                          <a:schemeClr val="lt1"/>
                        </a:solidFill>
                      </a:endParaRPr>
                    </a:p>
                  </a:txBody>
                  <a:tcPr>
                    <a:solidFill>
                      <a:schemeClr val="bg2">
                        <a:lumMod val="75000"/>
                      </a:schemeClr>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393065"/>
            <a:ext cx="12192000" cy="645160"/>
          </a:xfrm>
          <a:prstGeom prst="rect">
            <a:avLst/>
          </a:prstGeom>
          <a:noFill/>
        </p:spPr>
        <p:txBody>
          <a:bodyPr wrap="square" rtlCol="0">
            <a:spAutoFit/>
          </a:bodyPr>
          <a:lstStyle/>
          <a:p>
            <a:pPr algn="ctr"/>
            <a:r>
              <a:rPr lang="en-US" altLang="zh-CN" sz="3600" b="1" dirty="0">
                <a:latin typeface="Arial Narrow" panose="020B0606020202030204" pitchFamily="34" charset="0"/>
              </a:rPr>
              <a:t>1.4 </a:t>
            </a:r>
            <a:r>
              <a:rPr lang="zh-CN" altLang="en-US" sz="3600" b="1" dirty="0">
                <a:latin typeface="Arial Narrow" panose="020B0606020202030204" pitchFamily="34" charset="0"/>
              </a:rPr>
              <a:t>光纤操作</a:t>
            </a:r>
            <a:r>
              <a:rPr lang="zh-CN" altLang="en-US" sz="3600" b="1" dirty="0">
                <a:latin typeface="Arial Narrow" panose="020B0606020202030204" pitchFamily="34" charset="0"/>
              </a:rPr>
              <a:t>注意事项</a:t>
            </a:r>
            <a:endParaRPr lang="zh-CN" altLang="en-US" sz="3600" b="1" dirty="0">
              <a:latin typeface="Arial Narrow" panose="020B0606020202030204" pitchFamily="34" charset="0"/>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Page:04</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graphicFrame>
        <p:nvGraphicFramePr>
          <p:cNvPr id="6" name="表格 5"/>
          <p:cNvGraphicFramePr/>
          <p:nvPr>
            <p:custDataLst>
              <p:tags r:id="rId3"/>
            </p:custDataLst>
          </p:nvPr>
        </p:nvGraphicFramePr>
        <p:xfrm>
          <a:off x="471170" y="1544320"/>
          <a:ext cx="11386820" cy="4950460"/>
        </p:xfrm>
        <a:graphic>
          <a:graphicData uri="http://schemas.openxmlformats.org/drawingml/2006/table">
            <a:tbl>
              <a:tblPr firstRow="1" bandRow="1">
                <a:tableStyleId>{5C22544A-7EE6-4342-B048-85BDC9FD1C3A}</a:tableStyleId>
              </a:tblPr>
              <a:tblGrid>
                <a:gridCol w="5693410"/>
                <a:gridCol w="5693410"/>
              </a:tblGrid>
              <a:tr h="378460">
                <a:tc>
                  <a:txBody>
                    <a:bodyPr/>
                    <a:p>
                      <a:pPr algn="ctr">
                        <a:lnSpc>
                          <a:spcPct val="140000"/>
                        </a:lnSpc>
                        <a:buNone/>
                      </a:pPr>
                      <a:r>
                        <a:rPr lang="zh-CN" altLang="en-US" sz="1200">
                          <a:sym typeface="+mn-ea"/>
                        </a:rPr>
                        <a:t>名称</a:t>
                      </a:r>
                      <a:endParaRPr lang="zh-CN" altLang="en-US" sz="1200">
                        <a:sym typeface="+mn-ea"/>
                      </a:endParaRPr>
                    </a:p>
                  </a:txBody>
                  <a:tcPr>
                    <a:solidFill>
                      <a:schemeClr val="bg2">
                        <a:lumMod val="25000"/>
                      </a:schemeClr>
                    </a:solidFill>
                  </a:tcPr>
                </a:tc>
                <a:tc>
                  <a:txBody>
                    <a:bodyPr/>
                    <a:p>
                      <a:pPr algn="ctr">
                        <a:lnSpc>
                          <a:spcPct val="140000"/>
                        </a:lnSpc>
                        <a:buClrTx/>
                        <a:buSzTx/>
                        <a:buFontTx/>
                        <a:buNone/>
                      </a:pPr>
                      <a:r>
                        <a:rPr lang="zh-CN" altLang="en-US" sz="1200">
                          <a:sym typeface="+mn-ea"/>
                        </a:rPr>
                        <a:t>操作</a:t>
                      </a:r>
                      <a:r>
                        <a:rPr lang="zh-CN" altLang="en-US" sz="1200">
                          <a:sym typeface="+mn-ea"/>
                        </a:rPr>
                        <a:t>方式</a:t>
                      </a:r>
                      <a:endParaRPr lang="zh-CN" altLang="en-US" sz="1200">
                        <a:sym typeface="+mn-ea"/>
                      </a:endParaRPr>
                    </a:p>
                  </a:txBody>
                  <a:tcPr>
                    <a:solidFill>
                      <a:schemeClr val="bg2">
                        <a:lumMod val="25000"/>
                      </a:schemeClr>
                    </a:solidFill>
                  </a:tcPr>
                </a:tc>
              </a:tr>
              <a:tr h="1005840">
                <a:tc>
                  <a:txBody>
                    <a:bodyPr/>
                    <a:p>
                      <a:pPr algn="ctr">
                        <a:buNone/>
                      </a:pPr>
                      <a:r>
                        <a:rPr lang="zh-CN" altLang="en-US" sz="1200" b="1">
                          <a:solidFill>
                            <a:schemeClr val="lt1"/>
                          </a:solidFill>
                          <a:sym typeface="+mn-ea"/>
                        </a:rPr>
                        <a:t>耦合对齐</a:t>
                      </a:r>
                      <a:endParaRPr lang="en-US" altLang="zh-CN" sz="1200" b="1">
                        <a:solidFill>
                          <a:schemeClr val="lt1"/>
                        </a:solidFill>
                        <a:sym typeface="+mn-ea"/>
                      </a:endParaRPr>
                    </a:p>
                  </a:txBody>
                  <a:tcPr anchor="ctr" anchorCtr="0">
                    <a:solidFill>
                      <a:schemeClr val="bg2">
                        <a:lumMod val="75000"/>
                      </a:schemeClr>
                    </a:solidFill>
                  </a:tcPr>
                </a:tc>
                <a:tc>
                  <a:txBody>
                    <a:bodyPr/>
                    <a:p>
                      <a:pPr>
                        <a:buNone/>
                      </a:pPr>
                      <a:r>
                        <a:rPr lang="en-US" altLang="zh-CN" sz="1200" b="1">
                          <a:solidFill>
                            <a:schemeClr val="lt1"/>
                          </a:solidFill>
                          <a:sym typeface="+mn-ea"/>
                        </a:rPr>
                        <a:t>1.</a:t>
                      </a:r>
                      <a:r>
                        <a:rPr lang="zh-CN" altLang="en-US" sz="1200" b="1">
                          <a:solidFill>
                            <a:schemeClr val="lt1"/>
                          </a:solidFill>
                          <a:sym typeface="+mn-ea"/>
                        </a:rPr>
                        <a:t>精准对齐：使用五轴调整台确保输入激光与光纤核心对齐，避免高阶模激发和端面损伤</a:t>
                      </a:r>
                      <a:endParaRPr lang="zh-CN" altLang="en-US" sz="1200" b="1">
                        <a:solidFill>
                          <a:schemeClr val="lt1"/>
                        </a:solidFill>
                        <a:sym typeface="+mn-ea"/>
                      </a:endParaRPr>
                    </a:p>
                    <a:p>
                      <a:pPr>
                        <a:buNone/>
                      </a:pPr>
                      <a:r>
                        <a:rPr lang="en-US" altLang="zh-CN" sz="1200" b="1">
                          <a:solidFill>
                            <a:schemeClr val="lt1"/>
                          </a:solidFill>
                          <a:sym typeface="+mn-ea"/>
                        </a:rPr>
                        <a:t>2.</a:t>
                      </a:r>
                      <a:r>
                        <a:rPr lang="zh-CN" altLang="en-US" sz="1200" b="1">
                          <a:solidFill>
                            <a:schemeClr val="lt1"/>
                          </a:solidFill>
                          <a:sym typeface="+mn-ea"/>
                        </a:rPr>
                        <a:t>模式匹配：通过透镜系统调整光束腰斑，匹配光纤的模场直径（</a:t>
                      </a:r>
                      <a:r>
                        <a:rPr lang="en-US" altLang="zh-CN" sz="1200" b="1">
                          <a:solidFill>
                            <a:schemeClr val="lt1"/>
                          </a:solidFill>
                          <a:sym typeface="+mn-ea"/>
                        </a:rPr>
                        <a:t>MFD</a:t>
                      </a:r>
                      <a:r>
                        <a:rPr lang="zh-CN" altLang="en-US" sz="1200" b="1">
                          <a:solidFill>
                            <a:schemeClr val="lt1"/>
                          </a:solidFill>
                          <a:sym typeface="+mn-ea"/>
                        </a:rPr>
                        <a:t>）</a:t>
                      </a:r>
                      <a:endParaRPr lang="zh-CN" altLang="en-US" sz="1200" b="1">
                        <a:solidFill>
                          <a:schemeClr val="lt1"/>
                        </a:solidFill>
                        <a:sym typeface="+mn-ea"/>
                      </a:endParaRPr>
                    </a:p>
                    <a:p>
                      <a:pPr>
                        <a:buNone/>
                      </a:pPr>
                      <a:r>
                        <a:rPr lang="en-US" altLang="zh-CN" sz="1200" b="1">
                          <a:solidFill>
                            <a:schemeClr val="lt1"/>
                          </a:solidFill>
                          <a:sym typeface="+mn-ea"/>
                        </a:rPr>
                        <a:t>3.</a:t>
                      </a:r>
                      <a:r>
                        <a:rPr lang="zh-CN" altLang="en-US" sz="1200" b="1">
                          <a:solidFill>
                            <a:schemeClr val="lt1"/>
                          </a:solidFill>
                          <a:sym typeface="+mn-ea"/>
                        </a:rPr>
                        <a:t>低功率优化：先在低功率（</a:t>
                      </a:r>
                      <a:r>
                        <a:rPr lang="en-US" altLang="zh-CN" sz="1200" b="1">
                          <a:solidFill>
                            <a:schemeClr val="lt1"/>
                          </a:solidFill>
                          <a:sym typeface="+mn-ea"/>
                        </a:rPr>
                        <a:t>&lt;5W</a:t>
                      </a:r>
                      <a:r>
                        <a:rPr lang="zh-CN" altLang="en-US" sz="1200" b="1">
                          <a:solidFill>
                            <a:schemeClr val="lt1"/>
                          </a:solidFill>
                          <a:sym typeface="+mn-ea"/>
                        </a:rPr>
                        <a:t>）下优化耦合，再逐步升高功率，避免热漂移和损伤</a:t>
                      </a:r>
                      <a:endParaRPr lang="zh-CN" altLang="en-US" sz="1200" b="1">
                        <a:solidFill>
                          <a:schemeClr val="lt1"/>
                        </a:solidFill>
                        <a:sym typeface="+mn-ea"/>
                      </a:endParaRPr>
                    </a:p>
                  </a:txBody>
                  <a:tcPr>
                    <a:solidFill>
                      <a:schemeClr val="bg2">
                        <a:lumMod val="75000"/>
                      </a:schemeClr>
                    </a:solidFill>
                  </a:tcPr>
                </a:tc>
              </a:tr>
              <a:tr h="810260">
                <a:tc>
                  <a:txBody>
                    <a:bodyPr/>
                    <a:p>
                      <a:pPr algn="ctr">
                        <a:buNone/>
                      </a:pPr>
                      <a:r>
                        <a:rPr lang="zh-CN" altLang="en-US" sz="1200" b="1">
                          <a:solidFill>
                            <a:schemeClr val="lt1"/>
                          </a:solidFill>
                          <a:sym typeface="+mn-ea"/>
                        </a:rPr>
                        <a:t>热管理</a:t>
                      </a:r>
                      <a:endParaRPr lang="zh-CN" altLang="en-US" sz="1200" b="1">
                        <a:solidFill>
                          <a:schemeClr val="lt1"/>
                        </a:solidFill>
                        <a:sym typeface="+mn-ea"/>
                      </a:endParaRPr>
                    </a:p>
                  </a:txBody>
                  <a:tcPr anchor="ctr" anchorCtr="0">
                    <a:solidFill>
                      <a:schemeClr val="bg2">
                        <a:lumMod val="75000"/>
                      </a:schemeClr>
                    </a:solidFill>
                  </a:tcPr>
                </a:tc>
                <a:tc>
                  <a:txBody>
                    <a:bodyPr/>
                    <a:p>
                      <a:pPr>
                        <a:buNone/>
                      </a:pPr>
                      <a:r>
                        <a:rPr lang="en-US" altLang="zh-CN" sz="1200" b="1">
                          <a:solidFill>
                            <a:schemeClr val="lt1"/>
                          </a:solidFill>
                        </a:rPr>
                        <a:t>1.</a:t>
                      </a:r>
                      <a:r>
                        <a:rPr lang="zh-CN" altLang="en-US" sz="1200" b="1">
                          <a:solidFill>
                            <a:schemeClr val="lt1"/>
                          </a:solidFill>
                        </a:rPr>
                        <a:t>端面冷却：使用气体流动（如氦气）或热沉冷却光纤端面，防止热透镜效应和损伤</a:t>
                      </a:r>
                      <a:endParaRPr lang="en-US" altLang="zh-CN" sz="1200" b="1">
                        <a:solidFill>
                          <a:schemeClr val="lt1"/>
                        </a:solidFill>
                      </a:endParaRPr>
                    </a:p>
                    <a:p>
                      <a:pPr>
                        <a:buNone/>
                      </a:pPr>
                      <a:r>
                        <a:rPr lang="en-US" altLang="zh-CN" sz="1200" b="1">
                          <a:solidFill>
                            <a:schemeClr val="lt1"/>
                          </a:solidFill>
                        </a:rPr>
                        <a:t>2.CLS</a:t>
                      </a:r>
                      <a:r>
                        <a:rPr lang="zh-CN" altLang="en-US" sz="1200" b="1">
                          <a:solidFill>
                            <a:schemeClr val="lt1"/>
                          </a:solidFill>
                        </a:rPr>
                        <a:t>应用：在输入端附近集成包层光剥离器（</a:t>
                      </a:r>
                      <a:r>
                        <a:rPr lang="en-US" altLang="zh-CN" sz="1200" b="1">
                          <a:solidFill>
                            <a:schemeClr val="lt1"/>
                          </a:solidFill>
                        </a:rPr>
                        <a:t>CLS</a:t>
                      </a:r>
                      <a:r>
                        <a:rPr lang="zh-CN" altLang="en-US" sz="1200" b="1">
                          <a:solidFill>
                            <a:schemeClr val="lt1"/>
                          </a:solidFill>
                        </a:rPr>
                        <a:t>），移除杂散光，降低局部温度</a:t>
                      </a:r>
                      <a:endParaRPr lang="en-US" altLang="zh-CN" sz="1200" b="1">
                        <a:solidFill>
                          <a:schemeClr val="lt1"/>
                        </a:solidFill>
                      </a:endParaRPr>
                    </a:p>
                    <a:p>
                      <a:pPr>
                        <a:buNone/>
                      </a:pPr>
                      <a:r>
                        <a:rPr lang="en-US" altLang="zh-CN" sz="1200" b="1">
                          <a:solidFill>
                            <a:schemeClr val="lt1"/>
                          </a:solidFill>
                        </a:rPr>
                        <a:t>3.</a:t>
                      </a:r>
                      <a:r>
                        <a:rPr lang="zh-CN" altLang="en-US" sz="1200" b="1">
                          <a:solidFill>
                            <a:schemeClr val="lt1"/>
                          </a:solidFill>
                        </a:rPr>
                        <a:t>温度监控：使用热像仪实时监测光纤温度，确保低于涂层热限（通常</a:t>
                      </a:r>
                      <a:r>
                        <a:rPr lang="en-US" altLang="zh-CN" sz="1200" b="1">
                          <a:solidFill>
                            <a:schemeClr val="lt1"/>
                          </a:solidFill>
                        </a:rPr>
                        <a:t>&lt;100</a:t>
                      </a:r>
                      <a:r>
                        <a:rPr lang="en-US" altLang="en-US" sz="1200" b="1">
                          <a:solidFill>
                            <a:schemeClr val="lt1"/>
                          </a:solidFill>
                        </a:rPr>
                        <a:t>°</a:t>
                      </a:r>
                      <a:r>
                        <a:rPr lang="en-US" altLang="zh-CN" sz="1200" b="1">
                          <a:solidFill>
                            <a:schemeClr val="lt1"/>
                          </a:solidFill>
                        </a:rPr>
                        <a:t>C</a:t>
                      </a:r>
                      <a:endParaRPr lang="en-US" altLang="zh-CN" sz="1200" b="1">
                        <a:solidFill>
                          <a:schemeClr val="lt1"/>
                        </a:solidFill>
                      </a:endParaRPr>
                    </a:p>
                  </a:txBody>
                  <a:tcPr>
                    <a:solidFill>
                      <a:schemeClr val="bg2">
                        <a:lumMod val="75000"/>
                      </a:schemeClr>
                    </a:solidFill>
                  </a:tcPr>
                </a:tc>
              </a:tr>
              <a:tr h="787400">
                <a:tc>
                  <a:txBody>
                    <a:bodyPr/>
                    <a:p>
                      <a:pPr algn="ctr">
                        <a:buNone/>
                      </a:pPr>
                      <a:r>
                        <a:rPr lang="zh-CN" altLang="en-US" sz="1200" b="1">
                          <a:solidFill>
                            <a:schemeClr val="lt1"/>
                          </a:solidFill>
                        </a:rPr>
                        <a:t>损伤阈值保护</a:t>
                      </a:r>
                      <a:endParaRPr lang="zh-CN" altLang="en-US"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1.</a:t>
                      </a:r>
                      <a:r>
                        <a:rPr lang="zh-CN" altLang="en-US" sz="1200" b="1">
                          <a:solidFill>
                            <a:schemeClr val="lt1"/>
                          </a:solidFill>
                        </a:rPr>
                        <a:t>端面清洁：避免灰尘和污染物，使用端帽（</a:t>
                      </a:r>
                      <a:r>
                        <a:rPr lang="en-US" altLang="zh-CN" sz="1200" b="1">
                          <a:solidFill>
                            <a:schemeClr val="lt1"/>
                          </a:solidFill>
                        </a:rPr>
                        <a:t>End Cap</a:t>
                      </a:r>
                      <a:r>
                        <a:rPr lang="zh-CN" altLang="en-US" sz="1200" b="1">
                          <a:solidFill>
                            <a:schemeClr val="lt1"/>
                          </a:solidFill>
                        </a:rPr>
                        <a:t>）保护输出端</a:t>
                      </a:r>
                      <a:endParaRPr lang="en-US" altLang="zh-CN" sz="1200" b="1">
                        <a:solidFill>
                          <a:schemeClr val="lt1"/>
                        </a:solidFill>
                      </a:endParaRPr>
                    </a:p>
                    <a:p>
                      <a:pPr>
                        <a:buNone/>
                      </a:pPr>
                      <a:r>
                        <a:rPr lang="en-US" altLang="zh-CN" sz="1200" b="1">
                          <a:solidFill>
                            <a:schemeClr val="lt1"/>
                          </a:solidFill>
                        </a:rPr>
                        <a:t>2.</a:t>
                      </a:r>
                      <a:r>
                        <a:rPr lang="zh-CN" altLang="en-US" sz="1200" b="1">
                          <a:solidFill>
                            <a:schemeClr val="lt1"/>
                          </a:solidFill>
                        </a:rPr>
                        <a:t>功率渐变：以小步长（如</a:t>
                      </a:r>
                      <a:r>
                        <a:rPr lang="en-US" altLang="zh-CN" sz="1200" b="1">
                          <a:solidFill>
                            <a:schemeClr val="lt1"/>
                          </a:solidFill>
                        </a:rPr>
                        <a:t>220W</a:t>
                      </a:r>
                      <a:r>
                        <a:rPr lang="zh-CN" altLang="en-US" sz="1200" b="1">
                          <a:solidFill>
                            <a:schemeClr val="lt1"/>
                          </a:solidFill>
                        </a:rPr>
                        <a:t>）增加功率，每步停留</a:t>
                      </a:r>
                      <a:r>
                        <a:rPr lang="en-US" altLang="zh-CN" sz="1200" b="1">
                          <a:solidFill>
                            <a:schemeClr val="lt1"/>
                          </a:solidFill>
                        </a:rPr>
                        <a:t>120</a:t>
                      </a:r>
                      <a:r>
                        <a:rPr lang="zh-CN" altLang="en-US" sz="1200" b="1">
                          <a:solidFill>
                            <a:schemeClr val="lt1"/>
                          </a:solidFill>
                        </a:rPr>
                        <a:t>秒，观察稳定性和热行为</a:t>
                      </a:r>
                      <a:endParaRPr lang="en-US" altLang="zh-CN" sz="1200" b="1">
                        <a:solidFill>
                          <a:schemeClr val="lt1"/>
                        </a:solidFill>
                      </a:endParaRPr>
                    </a:p>
                    <a:p>
                      <a:pPr>
                        <a:buNone/>
                      </a:pPr>
                      <a:r>
                        <a:rPr lang="en-US" altLang="zh-CN" sz="1200" b="1">
                          <a:solidFill>
                            <a:schemeClr val="lt1"/>
                          </a:solidFill>
                        </a:rPr>
                        <a:t>3.</a:t>
                      </a:r>
                      <a:r>
                        <a:rPr lang="zh-CN" altLang="en-US" sz="1200" b="1">
                          <a:solidFill>
                            <a:schemeClr val="lt1"/>
                          </a:solidFill>
                        </a:rPr>
                        <a:t>真空或气体填充：对于高功率窄线宽激光，将光纤核心抽真空或填充非拉曼活性气体（如氩气），抑制</a:t>
                      </a:r>
                      <a:r>
                        <a:rPr lang="en-US" altLang="zh-CN" sz="1200" b="1">
                          <a:solidFill>
                            <a:schemeClr val="lt1"/>
                          </a:solidFill>
                        </a:rPr>
                        <a:t>SRS</a:t>
                      </a:r>
                      <a:endParaRPr lang="en-US" altLang="zh-CN" sz="1200" b="1">
                        <a:solidFill>
                          <a:schemeClr val="lt1"/>
                        </a:solidFill>
                      </a:endParaRPr>
                    </a:p>
                  </a:txBody>
                  <a:tcPr>
                    <a:solidFill>
                      <a:schemeClr val="bg2">
                        <a:lumMod val="75000"/>
                      </a:schemeClr>
                    </a:solidFill>
                  </a:tcPr>
                </a:tc>
              </a:tr>
              <a:tr h="432435">
                <a:tc>
                  <a:txBody>
                    <a:bodyPr/>
                    <a:p>
                      <a:pPr algn="ctr">
                        <a:buNone/>
                      </a:pPr>
                      <a:r>
                        <a:rPr lang="zh-CN" altLang="en-US" sz="1200" b="1">
                          <a:solidFill>
                            <a:schemeClr val="lt1"/>
                          </a:solidFill>
                        </a:rPr>
                        <a:t>弯曲与机械处理</a:t>
                      </a:r>
                      <a:endParaRPr lang="zh-CN" altLang="en-US"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1.</a:t>
                      </a:r>
                      <a:r>
                        <a:rPr lang="zh-CN" altLang="en-US" sz="1200" b="1">
                          <a:solidFill>
                            <a:schemeClr val="lt1"/>
                          </a:solidFill>
                        </a:rPr>
                        <a:t>弯曲半径：避免小于</a:t>
                      </a:r>
                      <a:r>
                        <a:rPr lang="en-US" altLang="zh-CN" sz="1200" b="1">
                          <a:solidFill>
                            <a:schemeClr val="lt1"/>
                          </a:solidFill>
                        </a:rPr>
                        <a:t>5cm</a:t>
                      </a:r>
                      <a:r>
                        <a:rPr lang="zh-CN" altLang="en-US" sz="1200" b="1">
                          <a:solidFill>
                            <a:schemeClr val="lt1"/>
                          </a:solidFill>
                        </a:rPr>
                        <a:t>的弯曲半径，防止弯曲损失和模式失真</a:t>
                      </a:r>
                      <a:endParaRPr lang="en-US" altLang="zh-CN" sz="1200" b="1">
                        <a:solidFill>
                          <a:schemeClr val="lt1"/>
                        </a:solidFill>
                      </a:endParaRPr>
                    </a:p>
                    <a:p>
                      <a:pPr>
                        <a:buNone/>
                      </a:pPr>
                      <a:r>
                        <a:rPr lang="en-US" altLang="zh-CN" sz="1200" b="1">
                          <a:solidFill>
                            <a:schemeClr val="lt1"/>
                          </a:solidFill>
                        </a:rPr>
                        <a:t>2.</a:t>
                      </a:r>
                      <a:r>
                        <a:rPr lang="zh-CN" altLang="en-US" sz="1200" b="1">
                          <a:solidFill>
                            <a:schemeClr val="lt1"/>
                          </a:solidFill>
                        </a:rPr>
                        <a:t>固定与保护：使用玻璃管或环氧树脂固定光纤端部，防止振动和应力集中</a:t>
                      </a:r>
                      <a:endParaRPr lang="zh-CN" altLang="en-US" sz="1200" b="1">
                        <a:solidFill>
                          <a:schemeClr val="lt1"/>
                        </a:solidFill>
                      </a:endParaRPr>
                    </a:p>
                  </a:txBody>
                  <a:tcPr>
                    <a:solidFill>
                      <a:schemeClr val="bg2">
                        <a:lumMod val="75000"/>
                      </a:schemeClr>
                    </a:solidFill>
                  </a:tcPr>
                </a:tc>
              </a:tr>
              <a:tr h="457200">
                <a:tc>
                  <a:txBody>
                    <a:bodyPr/>
                    <a:p>
                      <a:pPr algn="ctr">
                        <a:buNone/>
                      </a:pPr>
                      <a:r>
                        <a:rPr lang="zh-CN" altLang="en-US" sz="1200" b="1">
                          <a:solidFill>
                            <a:schemeClr val="lt1"/>
                          </a:solidFill>
                        </a:rPr>
                        <a:t>非线性效应控制</a:t>
                      </a:r>
                      <a:endParaRPr lang="zh-CN" altLang="en-US"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1.</a:t>
                      </a:r>
                      <a:r>
                        <a:rPr lang="zh-CN" altLang="en-US" sz="1200" b="1">
                          <a:solidFill>
                            <a:schemeClr val="lt1"/>
                          </a:solidFill>
                        </a:rPr>
                        <a:t>光谱监控：实时监测输出光谱，检测</a:t>
                      </a:r>
                      <a:r>
                        <a:rPr lang="en-US" altLang="zh-CN" sz="1200" b="1">
                          <a:solidFill>
                            <a:schemeClr val="lt1"/>
                          </a:solidFill>
                        </a:rPr>
                        <a:t>SRS</a:t>
                      </a:r>
                      <a:r>
                        <a:rPr lang="zh-CN" altLang="en-US" sz="1200" b="1">
                          <a:solidFill>
                            <a:schemeClr val="lt1"/>
                          </a:solidFill>
                        </a:rPr>
                        <a:t>、</a:t>
                      </a:r>
                      <a:r>
                        <a:rPr lang="en-US" altLang="zh-CN" sz="1200" b="1">
                          <a:solidFill>
                            <a:schemeClr val="lt1"/>
                          </a:solidFill>
                        </a:rPr>
                        <a:t>SBS</a:t>
                      </a:r>
                      <a:r>
                        <a:rPr lang="zh-CN" altLang="en-US" sz="1200" b="1">
                          <a:solidFill>
                            <a:schemeClr val="lt1"/>
                          </a:solidFill>
                        </a:rPr>
                        <a:t>等非线性效应</a:t>
                      </a:r>
                      <a:endParaRPr lang="zh-CN" altLang="en-US" sz="1200" b="1">
                        <a:solidFill>
                          <a:schemeClr val="lt1"/>
                        </a:solidFill>
                      </a:endParaRPr>
                    </a:p>
                    <a:p>
                      <a:pPr>
                        <a:buNone/>
                      </a:pPr>
                      <a:r>
                        <a:rPr lang="en-US" altLang="zh-CN" sz="1200" b="1">
                          <a:solidFill>
                            <a:schemeClr val="lt1"/>
                          </a:solidFill>
                        </a:rPr>
                        <a:t>2.</a:t>
                      </a:r>
                      <a:r>
                        <a:rPr lang="zh-CN" altLang="en-US" sz="1200" b="1">
                          <a:solidFill>
                            <a:schemeClr val="lt1"/>
                          </a:solidFill>
                        </a:rPr>
                        <a:t>线宽管理：对于窄线宽激光，使用</a:t>
                      </a:r>
                      <a:r>
                        <a:rPr lang="en-US" altLang="zh-CN" sz="1200" b="1">
                          <a:solidFill>
                            <a:schemeClr val="lt1"/>
                          </a:solidFill>
                        </a:rPr>
                        <a:t>CTFBG</a:t>
                      </a:r>
                      <a:r>
                        <a:rPr lang="zh-CN" altLang="en-US" sz="1200" b="1">
                          <a:solidFill>
                            <a:schemeClr val="lt1"/>
                          </a:solidFill>
                        </a:rPr>
                        <a:t>调制拓宽线宽，提高</a:t>
                      </a:r>
                      <a:r>
                        <a:rPr lang="en-US" altLang="zh-CN" sz="1200" b="1">
                          <a:solidFill>
                            <a:schemeClr val="lt1"/>
                          </a:solidFill>
                        </a:rPr>
                        <a:t>SBS</a:t>
                      </a:r>
                      <a:r>
                        <a:rPr lang="zh-CN" altLang="en-US" sz="1200" b="1">
                          <a:solidFill>
                            <a:schemeClr val="lt1"/>
                          </a:solidFill>
                        </a:rPr>
                        <a:t>阈值</a:t>
                      </a:r>
                      <a:endParaRPr lang="en-US" altLang="zh-CN" sz="1200" b="1">
                        <a:solidFill>
                          <a:schemeClr val="lt1"/>
                        </a:solidFill>
                      </a:endParaRPr>
                    </a:p>
                    <a:p>
                      <a:pPr>
                        <a:buNone/>
                      </a:pPr>
                      <a:r>
                        <a:rPr lang="en-US" altLang="zh-CN" sz="1200" b="1">
                          <a:solidFill>
                            <a:schemeClr val="lt1"/>
                          </a:solidFill>
                        </a:rPr>
                        <a:t>3.</a:t>
                      </a:r>
                      <a:r>
                        <a:rPr lang="zh-CN" altLang="en-US" sz="1200" b="1">
                          <a:solidFill>
                            <a:schemeClr val="lt1"/>
                          </a:solidFill>
                        </a:rPr>
                        <a:t>光纤设计：选择大核心直径、低重叠积分的设计，降低非线性增益系数</a:t>
                      </a:r>
                      <a:endParaRPr lang="zh-CN" altLang="en-US" sz="1200" b="1">
                        <a:solidFill>
                          <a:schemeClr val="lt1"/>
                        </a:solidFill>
                      </a:endParaRPr>
                    </a:p>
                  </a:txBody>
                  <a:tcPr>
                    <a:solidFill>
                      <a:schemeClr val="bg2">
                        <a:lumMod val="75000"/>
                      </a:schemeClr>
                    </a:solidFill>
                  </a:tcPr>
                </a:tc>
              </a:tr>
              <a:tr h="457200">
                <a:tc>
                  <a:txBody>
                    <a:bodyPr/>
                    <a:p>
                      <a:pPr algn="ctr">
                        <a:buNone/>
                      </a:pPr>
                      <a:r>
                        <a:rPr lang="zh-CN" altLang="en-US" sz="1200" b="1">
                          <a:solidFill>
                            <a:schemeClr val="lt1"/>
                          </a:solidFill>
                        </a:rPr>
                        <a:t>全光纤系统集成</a:t>
                      </a:r>
                      <a:endParaRPr lang="zh-CN" altLang="en-US" sz="1200" b="1">
                        <a:solidFill>
                          <a:schemeClr val="lt1"/>
                        </a:solidFill>
                      </a:endParaRPr>
                    </a:p>
                  </a:txBody>
                  <a:tcPr anchor="ctr" anchorCtr="0">
                    <a:solidFill>
                      <a:schemeClr val="bg2">
                        <a:lumMod val="75000"/>
                      </a:schemeClr>
                    </a:solidFill>
                  </a:tcPr>
                </a:tc>
                <a:tc>
                  <a:txBody>
                    <a:bodyPr/>
                    <a:p>
                      <a:pPr>
                        <a:buNone/>
                      </a:pPr>
                      <a:r>
                        <a:rPr lang="en-US" altLang="zh-CN" sz="1200" b="1">
                          <a:solidFill>
                            <a:schemeClr val="lt1"/>
                          </a:solidFill>
                        </a:rPr>
                        <a:t>1.</a:t>
                      </a:r>
                      <a:r>
                        <a:rPr lang="zh-CN" altLang="en-US" sz="1200" b="1">
                          <a:solidFill>
                            <a:schemeClr val="lt1"/>
                          </a:solidFill>
                        </a:rPr>
                        <a:t>熔接技术：使用低损耗熔接连接</a:t>
                      </a:r>
                      <a:r>
                        <a:rPr lang="en-US" altLang="zh-CN" sz="1200" b="1">
                          <a:solidFill>
                            <a:schemeClr val="lt1"/>
                          </a:solidFill>
                        </a:rPr>
                        <a:t>AR-HCF</a:t>
                      </a:r>
                      <a:r>
                        <a:rPr lang="zh-CN" altLang="en-US" sz="1200" b="1">
                          <a:solidFill>
                            <a:schemeClr val="lt1"/>
                          </a:solidFill>
                        </a:rPr>
                        <a:t>与固体核心光纤，确保机械强度和光学性能。</a:t>
                      </a:r>
                      <a:endParaRPr lang="en-US" altLang="zh-CN" sz="1200" b="1">
                        <a:solidFill>
                          <a:schemeClr val="lt1"/>
                        </a:solidFill>
                      </a:endParaRPr>
                    </a:p>
                    <a:p>
                      <a:pPr>
                        <a:buNone/>
                      </a:pPr>
                      <a:r>
                        <a:rPr lang="en-US" altLang="zh-CN" sz="1200" b="1">
                          <a:solidFill>
                            <a:schemeClr val="lt1"/>
                          </a:solidFill>
                        </a:rPr>
                        <a:t>2.</a:t>
                      </a:r>
                      <a:r>
                        <a:rPr lang="zh-CN" altLang="en-US" sz="1200" b="1">
                          <a:solidFill>
                            <a:schemeClr val="lt1"/>
                          </a:solidFill>
                        </a:rPr>
                        <a:t>抗反射涂层：在熔接点应用多层抗反射涂层（如</a:t>
                      </a:r>
                      <a:r>
                        <a:rPr lang="en-US" altLang="zh-CN" sz="1200" b="1">
                          <a:solidFill>
                            <a:schemeClr val="lt1"/>
                          </a:solidFill>
                        </a:rPr>
                        <a:t>Ta</a:t>
                      </a:r>
                      <a:r>
                        <a:rPr lang="en-US" altLang="en-US" sz="1200" b="1">
                          <a:solidFill>
                            <a:schemeClr val="lt1"/>
                          </a:solidFill>
                        </a:rPr>
                        <a:t>₂</a:t>
                      </a:r>
                      <a:r>
                        <a:rPr lang="en-US" altLang="zh-CN" sz="1200" b="1">
                          <a:solidFill>
                            <a:schemeClr val="lt1"/>
                          </a:solidFill>
                        </a:rPr>
                        <a:t>O</a:t>
                      </a:r>
                      <a:r>
                        <a:rPr lang="en-US" altLang="en-US" sz="1200" b="1">
                          <a:solidFill>
                            <a:schemeClr val="lt1"/>
                          </a:solidFill>
                        </a:rPr>
                        <a:t>₅</a:t>
                      </a:r>
                      <a:r>
                        <a:rPr lang="en-US" altLang="zh-CN" sz="1200" b="1">
                          <a:solidFill>
                            <a:schemeClr val="lt1"/>
                          </a:solidFill>
                        </a:rPr>
                        <a:t>/SiO</a:t>
                      </a:r>
                      <a:r>
                        <a:rPr lang="en-US" altLang="en-US" sz="1200" b="1">
                          <a:solidFill>
                            <a:schemeClr val="lt1"/>
                          </a:solidFill>
                        </a:rPr>
                        <a:t>₂</a:t>
                      </a:r>
                      <a:r>
                        <a:rPr lang="zh-CN" altLang="en-US" sz="1200" b="1">
                          <a:solidFill>
                            <a:schemeClr val="lt1"/>
                          </a:solidFill>
                        </a:rPr>
                        <a:t>），减少菲涅尔反射</a:t>
                      </a:r>
                      <a:endParaRPr lang="zh-CN" altLang="en-US" sz="1200" b="1">
                        <a:solidFill>
                          <a:schemeClr val="lt1"/>
                        </a:solidFill>
                      </a:endParaRPr>
                    </a:p>
                  </a:txBody>
                  <a:tcPr>
                    <a:solidFill>
                      <a:schemeClr val="bg2">
                        <a:lumMod val="75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393065"/>
            <a:ext cx="12192000" cy="645160"/>
          </a:xfrm>
          <a:prstGeom prst="rect">
            <a:avLst/>
          </a:prstGeom>
          <a:noFill/>
        </p:spPr>
        <p:txBody>
          <a:bodyPr wrap="square" rtlCol="0">
            <a:spAutoFit/>
          </a:bodyPr>
          <a:lstStyle/>
          <a:p>
            <a:pPr algn="ctr"/>
            <a:r>
              <a:rPr lang="en-US" altLang="zh-CN" sz="3600" b="1" dirty="0">
                <a:latin typeface="Arial Narrow" panose="020B0606020202030204" pitchFamily="34" charset="0"/>
              </a:rPr>
              <a:t>1.5 </a:t>
            </a:r>
            <a:r>
              <a:rPr lang="zh-CN" altLang="en-US" sz="3600" b="1" dirty="0">
                <a:latin typeface="Arial Narrow" panose="020B0606020202030204" pitchFamily="34" charset="0"/>
              </a:rPr>
              <a:t>光纤对比</a:t>
            </a:r>
            <a:r>
              <a:rPr lang="zh-CN" altLang="en-US" sz="3600" b="1" dirty="0">
                <a:latin typeface="Arial Narrow" panose="020B0606020202030204" pitchFamily="34" charset="0"/>
              </a:rPr>
              <a:t>介绍</a:t>
            </a:r>
            <a:endParaRPr lang="zh-CN" altLang="en-US" sz="3600" b="1" dirty="0">
              <a:latin typeface="Arial Narrow" panose="020B0606020202030204" pitchFamily="34" charset="0"/>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Page:05</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graphicFrame>
        <p:nvGraphicFramePr>
          <p:cNvPr id="7" name="表格 6"/>
          <p:cNvGraphicFramePr/>
          <p:nvPr>
            <p:custDataLst>
              <p:tags r:id="rId3"/>
            </p:custDataLst>
          </p:nvPr>
        </p:nvGraphicFramePr>
        <p:xfrm>
          <a:off x="205105" y="1539240"/>
          <a:ext cx="11360150" cy="5137785"/>
        </p:xfrm>
        <a:graphic>
          <a:graphicData uri="http://schemas.openxmlformats.org/drawingml/2006/table">
            <a:tbl>
              <a:tblPr/>
              <a:tblGrid>
                <a:gridCol w="2272030"/>
                <a:gridCol w="2272030"/>
                <a:gridCol w="2272030"/>
                <a:gridCol w="2272030"/>
                <a:gridCol w="2272030"/>
              </a:tblGrid>
              <a:tr h="285750">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光纤类型</a:t>
                      </a:r>
                      <a:endParaRPr lang="zh-CN" altLang="en-US" sz="1600" b="1" i="0">
                        <a:solidFill>
                          <a:srgbClr val="0F1115"/>
                        </a:solidFill>
                        <a:latin typeface="微软雅黑" panose="020B0503020204020204" charset="-122"/>
                        <a:ea typeface="微软雅黑" panose="020B0503020204020204" charset="-122"/>
                      </a:endParaRPr>
                    </a:p>
                  </a:txBody>
                  <a:tcPr marL="0"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工作原理</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优势</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劣势</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r>
              <a:tr h="668020">
                <a:tc>
                  <a:txBody>
                    <a:bodyPr/>
                    <a:p>
                      <a:pPr>
                        <a:lnSpc>
                          <a:spcPts val="1250"/>
                        </a:lnSpc>
                      </a:pP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传统固体光纤</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Solid Core Fiber</a:t>
                      </a:r>
                      <a:endParaRPr lang="en-US" altLang="zh-CN"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基于全内反射原理</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光在固体玻璃核心中传输</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技术成熟，成本低</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损耗极低</a:t>
                      </a: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(0.17-0.2 dB/km)</a:t>
                      </a:r>
                      <a:b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机械强度好</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非线性效应显著</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功率容量有限</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热效应明显</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000" b="1" i="0">
                          <a:solidFill>
                            <a:srgbClr val="0F1115"/>
                          </a:solidFill>
                          <a:latin typeface="微软雅黑" panose="020B0503020204020204" charset="-122"/>
                          <a:ea typeface="微软雅黑" panose="020B0503020204020204" charset="-122"/>
                        </a:rPr>
                        <a:t>全内反射：当光从高折射率介质射向低折射率介质时，如果入射角大于临界角，光会完全反射回高折射率介质中</a:t>
                      </a:r>
                      <a:endParaRPr lang="zh-CN" altLang="en-US" sz="1000" b="1" i="0">
                        <a:solidFill>
                          <a:srgbClr val="0F1115"/>
                        </a:solidFill>
                        <a:latin typeface="微软雅黑" panose="020B0503020204020204" charset="-122"/>
                        <a:ea typeface="微软雅黑" panose="020B0503020204020204" charset="-122"/>
                      </a:endParaRPr>
                    </a:p>
                  </a:txBody>
                  <a:tcPr marL="101917" marR="0" marT="63817" marB="63817" anchor="ctr" anchorCtr="0">
                    <a:lnL>
                      <a:noFill/>
                    </a:lnL>
                    <a:lnR>
                      <a:noFill/>
                    </a:lnR>
                    <a:lnT>
                      <a:noFill/>
                    </a:lnT>
                    <a:lnB>
                      <a:noFill/>
                    </a:lnB>
                    <a:noFill/>
                  </a:tcPr>
                </a:tc>
              </a:tr>
              <a:tr h="795655">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光子带隙空芯光纤</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PBG-HCF</a:t>
                      </a:r>
                      <a:endParaRPr lang="en-US" altLang="zh-CN"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利用光子带隙效应</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周期性结构形成光子禁带</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非线性效应极低</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损伤阈值高</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空气中传输，延迟低</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传输带宽较窄</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制造工艺复杂</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存在表面模</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光子带隙：在周期性介电结构中，特定频率范围的光无法传播，形成</a:t>
                      </a: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光子禁带</a:t>
                      </a: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。通过在周期性结构中引入缺陷，可将光限制在缺陷中传输</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0" marT="63817" marB="63817" anchor="ctr" anchorCtr="0">
                    <a:lnL>
                      <a:noFill/>
                    </a:lnL>
                    <a:lnR>
                      <a:noFill/>
                    </a:lnR>
                    <a:lnT>
                      <a:noFill/>
                    </a:lnT>
                    <a:lnB>
                      <a:noFill/>
                    </a:lnB>
                    <a:noFill/>
                  </a:tcPr>
                </a:tc>
              </a:tr>
              <a:tr h="772795">
                <a:tc>
                  <a:txBody>
                    <a:bodyPr/>
                    <a:p>
                      <a:pPr>
                        <a:lnSpc>
                          <a:spcPts val="1250"/>
                        </a:lnSpc>
                      </a:pP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反谐振空芯光纤</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AR-HCF</a:t>
                      </a:r>
                      <a:endParaRPr lang="en-US" altLang="zh-CN"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基于反谐振反射原理</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光在空气核心中被限制</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传输带宽极宽</a:t>
                      </a: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(&gt;200 THz)</a:t>
                      </a:r>
                      <a:b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低非线性，高损伤阈值</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设计灵活</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弯曲损耗较敏感</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制造工艺复杂</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早期产品损耗较高</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000" b="1" i="0">
                          <a:solidFill>
                            <a:srgbClr val="0F1115"/>
                          </a:solidFill>
                          <a:latin typeface="微软雅黑" panose="020B0503020204020204" charset="-122"/>
                          <a:ea typeface="微软雅黑" panose="020B0503020204020204" charset="-122"/>
                        </a:rPr>
                        <a:t>反谐振效应：通过设计包层管壁厚度，使特定波长的光在管内发生相消干涉，无法穿透管壁而被反射回核心，实现低损耗传输</a:t>
                      </a:r>
                      <a:endParaRPr lang="zh-CN" altLang="en-US" sz="1000" b="1" i="0">
                        <a:solidFill>
                          <a:srgbClr val="0F1115"/>
                        </a:solidFill>
                        <a:latin typeface="微软雅黑" panose="020B0503020204020204" charset="-122"/>
                        <a:ea typeface="微软雅黑" panose="020B0503020204020204" charset="-122"/>
                      </a:endParaRPr>
                    </a:p>
                  </a:txBody>
                  <a:tcPr marL="101917" marR="0" marT="63817" marB="63817" anchor="ctr" anchorCtr="0">
                    <a:lnL>
                      <a:noFill/>
                    </a:lnL>
                    <a:lnR>
                      <a:noFill/>
                    </a:lnR>
                    <a:lnT>
                      <a:noFill/>
                    </a:lnT>
                    <a:lnB>
                      <a:noFill/>
                    </a:lnB>
                    <a:noFill/>
                  </a:tcPr>
                </a:tc>
              </a:tr>
              <a:tr h="639445">
                <a:tc>
                  <a:txBody>
                    <a:bodyPr/>
                    <a:p>
                      <a:pPr>
                        <a:lnSpc>
                          <a:spcPts val="1250"/>
                        </a:lnSpc>
                      </a:pP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Kagome</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空芯光纤</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采用抑制耦合机制</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基于</a:t>
                      </a: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Kagome</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晶格结构</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宽带传输特性</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表面模少</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适合超快脉冲传输</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损耗相对较高</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制造难度大</a:t>
                      </a:r>
                      <a:b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1"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1" i="0">
                          <a:solidFill>
                            <a:srgbClr val="0F1115"/>
                          </a:solidFill>
                          <a:latin typeface="微软雅黑" panose="020B0503020204020204" charset="-122"/>
                          <a:ea typeface="微软雅黑" panose="020B0503020204020204" charset="-122"/>
                          <a:cs typeface="微软雅黑" panose="020B0503020204020204" charset="-122"/>
                        </a:rPr>
                        <a:t>成本较高</a:t>
                      </a:r>
                      <a:endParaRPr lang="zh-CN" altLang="en-US" sz="10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000" b="1" i="0">
                          <a:solidFill>
                            <a:srgbClr val="0F1115"/>
                          </a:solidFill>
                          <a:latin typeface="微软雅黑" panose="020B0503020204020204" charset="-122"/>
                          <a:ea typeface="微软雅黑" panose="020B0503020204020204" charset="-122"/>
                        </a:rPr>
                        <a:t>抑制耦合：核心模式与包层模式在横向波矢量上严重失配，耦合被强烈抑制，光被迫留在核心中传输</a:t>
                      </a:r>
                      <a:endParaRPr lang="zh-CN" altLang="en-US" sz="1000" b="1" i="0">
                        <a:solidFill>
                          <a:srgbClr val="0F1115"/>
                        </a:solidFill>
                        <a:latin typeface="微软雅黑" panose="020B0503020204020204" charset="-122"/>
                        <a:ea typeface="微软雅黑" panose="020B0503020204020204" charset="-122"/>
                      </a:endParaRPr>
                    </a:p>
                  </a:txBody>
                  <a:tcPr marL="101917" marR="0" marT="63817" marB="63817" anchor="ctr" anchorCtr="0">
                    <a:lnL>
                      <a:noFill/>
                    </a:lnL>
                    <a:lnR>
                      <a:noFill/>
                    </a:lnR>
                    <a:lnT>
                      <a:noFill/>
                    </a:lnT>
                    <a:lnB>
                      <a:noFill/>
                    </a:lnB>
                    <a:noFill/>
                  </a:tcPr>
                </a:tc>
              </a:tr>
              <a:tr h="668020">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光子晶体光纤</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PCF</a:t>
                      </a:r>
                      <a:endParaRPr lang="en-US" altLang="zh-CN"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通过微结构设计</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控制光传输特性</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无截止单模特性</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色散可灵活调控</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设计自由度极高</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制造工艺复杂</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某些结构损耗较高</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成本较高</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无截止单模：通过合适的设计，</a:t>
                      </a: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PCF</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可以在所有波长下都保持单模传输，不受传统单模光纤的截止波长限制</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0" marT="63817" marB="63817" anchor="ctr" anchorCtr="0">
                    <a:lnL>
                      <a:noFill/>
                    </a:lnL>
                    <a:lnR>
                      <a:noFill/>
                    </a:lnR>
                    <a:lnT>
                      <a:noFill/>
                    </a:lnT>
                    <a:lnB>
                      <a:noFill/>
                    </a:lnB>
                    <a:noFill/>
                  </a:tcPr>
                </a:tc>
              </a:tr>
              <a:tr h="640080">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多模光纤</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MMF</a:t>
                      </a:r>
                      <a:endParaRPr lang="en-US" altLang="zh-CN"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支持多个模式</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同时传输</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耦合效率高</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对准容差大</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成本较低</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模式色散严重</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带宽有限</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光束质量差</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000" b="0" i="0">
                          <a:solidFill>
                            <a:srgbClr val="0F1115"/>
                          </a:solidFill>
                          <a:latin typeface="微软雅黑" panose="020B0503020204020204" charset="-122"/>
                          <a:ea typeface="微软雅黑" panose="020B0503020204020204" charset="-122"/>
                        </a:rPr>
                        <a:t>模式色散：不同传播模式的光在光纤中走过的路径长度不同，导致到达时间不同，从而引起脉冲展宽</a:t>
                      </a:r>
                      <a:endParaRPr lang="zh-CN" altLang="en-US" sz="1000" b="0" i="0">
                        <a:solidFill>
                          <a:srgbClr val="0F1115"/>
                        </a:solidFill>
                        <a:latin typeface="微软雅黑" panose="020B0503020204020204" charset="-122"/>
                        <a:ea typeface="微软雅黑" panose="020B0503020204020204" charset="-122"/>
                      </a:endParaRPr>
                    </a:p>
                  </a:txBody>
                  <a:tcPr marL="101917" marR="0" marT="63817" marB="63817" anchor="ctr" anchorCtr="0">
                    <a:lnL>
                      <a:noFill/>
                    </a:lnL>
                    <a:lnR>
                      <a:noFill/>
                    </a:lnR>
                    <a:lnT>
                      <a:noFill/>
                    </a:lnT>
                    <a:lnB>
                      <a:noFill/>
                    </a:lnB>
                    <a:noFill/>
                  </a:tcPr>
                </a:tc>
              </a:tr>
              <a:tr h="668020">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保偏光纤</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PMF</a:t>
                      </a:r>
                      <a:endParaRPr lang="en-US" altLang="zh-CN"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通过应力区设计</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保持偏振状态</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偏振稳定性好</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适合干涉测量</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偏振相关损耗低</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成本较高</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带宽相对较小</a:t>
                      </a:r>
                      <a:b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000" b="0" i="0">
                          <a:solidFill>
                            <a:srgbClr val="0F1115"/>
                          </a:solidFill>
                          <a:latin typeface="微软雅黑" panose="020B0503020204020204" charset="-122"/>
                          <a:ea typeface="微软雅黑" panose="020B0503020204020204" charset="-122"/>
                          <a:cs typeface="微软雅黑" panose="020B0503020204020204" charset="-122"/>
                        </a:rPr>
                        <a:t>• </a:t>
                      </a:r>
                      <a:r>
                        <a:rPr lang="zh-CN" altLang="en-US" sz="1000" b="0" i="0">
                          <a:solidFill>
                            <a:srgbClr val="0F1115"/>
                          </a:solidFill>
                          <a:latin typeface="微软雅黑" panose="020B0503020204020204" charset="-122"/>
                          <a:ea typeface="微软雅黑" panose="020B0503020204020204" charset="-122"/>
                          <a:cs typeface="微软雅黑" panose="020B0503020204020204" charset="-122"/>
                        </a:rPr>
                        <a:t>耦合要求高</a:t>
                      </a:r>
                      <a:endParaRPr lang="zh-CN" altLang="en-US" sz="10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000" b="0" i="0">
                          <a:solidFill>
                            <a:srgbClr val="0F1115"/>
                          </a:solidFill>
                          <a:latin typeface="微软雅黑" panose="020B0503020204020204" charset="-122"/>
                          <a:ea typeface="微软雅黑" panose="020B0503020204020204" charset="-122"/>
                        </a:rPr>
                        <a:t>保偏机制：在纤芯两侧引入非对称应力区，使光纤在两个正交方向上具有不同的传播常数，阻止偏振态之间的能量耦合</a:t>
                      </a:r>
                      <a:endParaRPr lang="zh-CN" altLang="en-US" sz="1000" b="0" i="0">
                        <a:solidFill>
                          <a:srgbClr val="0F1115"/>
                        </a:solidFill>
                        <a:latin typeface="微软雅黑" panose="020B0503020204020204" charset="-122"/>
                        <a:ea typeface="微软雅黑" panose="020B0503020204020204" charset="-122"/>
                      </a:endParaRPr>
                    </a:p>
                  </a:txBody>
                  <a:tcPr marL="101917" marR="0" marT="63817" marB="63817" anchor="ctr" anchorCtr="0">
                    <a:lnL>
                      <a:noFill/>
                    </a:lnL>
                    <a:lnR>
                      <a:noFill/>
                    </a:lnR>
                    <a:lnT>
                      <a:noFill/>
                    </a:lnT>
                    <a:lnB>
                      <a:noFill/>
                    </a:lnB>
                    <a:noFill/>
                  </a:tcPr>
                </a:tc>
              </a:tr>
            </a:tbl>
          </a:graphicData>
        </a:graphic>
      </p:graphicFrame>
      <p:cxnSp>
        <p:nvCxnSpPr>
          <p:cNvPr id="8" name="直接连接符 7"/>
          <p:cNvCxnSpPr/>
          <p:nvPr/>
        </p:nvCxnSpPr>
        <p:spPr>
          <a:xfrm flipV="1">
            <a:off x="151765" y="1816100"/>
            <a:ext cx="11428730" cy="5080"/>
          </a:xfrm>
          <a:prstGeom prst="line">
            <a:avLst/>
          </a:prstGeom>
          <a:ln w="50800"/>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270" y="393065"/>
            <a:ext cx="12192000" cy="645160"/>
          </a:xfrm>
          <a:prstGeom prst="rect">
            <a:avLst/>
          </a:prstGeom>
          <a:noFill/>
        </p:spPr>
        <p:txBody>
          <a:bodyPr wrap="square" rtlCol="0">
            <a:spAutoFit/>
          </a:bodyPr>
          <a:lstStyle/>
          <a:p>
            <a:pPr algn="ctr"/>
            <a:r>
              <a:rPr lang="en-US" altLang="zh-CN" sz="3600" b="1" dirty="0">
                <a:latin typeface="Arial Narrow" panose="020B0606020202030204" pitchFamily="34" charset="0"/>
              </a:rPr>
              <a:t>1.6 </a:t>
            </a:r>
            <a:r>
              <a:rPr lang="zh-CN" altLang="en-US" sz="3600" b="1" dirty="0">
                <a:latin typeface="Arial Narrow" panose="020B0606020202030204" pitchFamily="34" charset="0"/>
              </a:rPr>
              <a:t>光纤对比</a:t>
            </a:r>
            <a:r>
              <a:rPr lang="zh-CN" altLang="en-US" sz="3600" b="1" dirty="0">
                <a:latin typeface="Arial Narrow" panose="020B0606020202030204" pitchFamily="34" charset="0"/>
              </a:rPr>
              <a:t>介绍</a:t>
            </a:r>
            <a:endParaRPr lang="zh-CN" altLang="en-US" sz="3600" b="1" dirty="0">
              <a:latin typeface="Arial Narrow" panose="020B0606020202030204" pitchFamily="34" charset="0"/>
            </a:endParaRPr>
          </a:p>
        </p:txBody>
      </p:sp>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5375" y="6489700"/>
            <a:ext cx="936625" cy="368300"/>
          </a:xfrm>
          <a:prstGeom prst="rect">
            <a:avLst/>
          </a:prstGeom>
          <a:noFill/>
        </p:spPr>
        <p:txBody>
          <a:bodyPr wrap="square" rtlCol="0">
            <a:spAutoFit/>
          </a:bodyPr>
          <a:p>
            <a:r>
              <a:rPr lang="en-US" altLang="zh-CN">
                <a:latin typeface="Times New Roman" panose="02020603050405020304" pitchFamily="18" charset="0"/>
                <a:cs typeface="Times New Roman" panose="02020603050405020304" pitchFamily="18" charset="0"/>
              </a:rPr>
              <a:t>Page:06</a:t>
            </a:r>
            <a:endParaRPr lang="en-US" altLang="zh-CN">
              <a:latin typeface="Times New Roman" panose="02020603050405020304" pitchFamily="18" charset="0"/>
              <a:cs typeface="Times New Roman" panose="02020603050405020304" pitchFamily="18" charset="0"/>
            </a:endParaRPr>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graphicFrame>
        <p:nvGraphicFramePr>
          <p:cNvPr id="2" name="表格 1"/>
          <p:cNvGraphicFramePr/>
          <p:nvPr>
            <p:custDataLst>
              <p:tags r:id="rId3"/>
            </p:custDataLst>
          </p:nvPr>
        </p:nvGraphicFramePr>
        <p:xfrm>
          <a:off x="549910" y="1695450"/>
          <a:ext cx="11036935" cy="4997450"/>
        </p:xfrm>
        <a:graphic>
          <a:graphicData uri="http://schemas.openxmlformats.org/drawingml/2006/table">
            <a:tbl>
              <a:tblPr/>
              <a:tblGrid>
                <a:gridCol w="1603375"/>
                <a:gridCol w="1179195"/>
                <a:gridCol w="1179195"/>
                <a:gridCol w="1179195"/>
                <a:gridCol w="1179195"/>
                <a:gridCol w="1179195"/>
                <a:gridCol w="1179195"/>
                <a:gridCol w="1270635"/>
                <a:gridCol w="1087755"/>
              </a:tblGrid>
              <a:tr h="285750">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光纤类型</a:t>
                      </a:r>
                      <a:endParaRPr lang="zh-CN" altLang="en-US" sz="1600" b="1" i="0">
                        <a:solidFill>
                          <a:srgbClr val="0F1115"/>
                        </a:solidFill>
                        <a:latin typeface="微软雅黑" panose="020B0503020204020204" charset="-122"/>
                        <a:ea typeface="微软雅黑" panose="020B0503020204020204" charset="-122"/>
                      </a:endParaRPr>
                    </a:p>
                  </a:txBody>
                  <a:tcPr marL="0"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典型损耗</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核心直径</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包层直径</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模式特性</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功率容量</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传输带宽</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非线性系数</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l">
                        <a:lnSpc>
                          <a:spcPts val="1250"/>
                        </a:lnSpc>
                      </a:pPr>
                      <a:r>
                        <a:rPr lang="zh-CN" altLang="en-US" sz="1600" b="1" i="0">
                          <a:solidFill>
                            <a:srgbClr val="0F1115"/>
                          </a:solidFill>
                          <a:latin typeface="微软雅黑" panose="020B0503020204020204" charset="-122"/>
                          <a:ea typeface="微软雅黑" panose="020B0503020204020204" charset="-122"/>
                        </a:rPr>
                        <a:t>主要应用</a:t>
                      </a:r>
                      <a:endParaRPr lang="zh-CN" altLang="en-US" sz="16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r>
              <a:tr h="744220">
                <a:tc>
                  <a:txBody>
                    <a:bodyPr/>
                    <a:p>
                      <a:pPr>
                        <a:lnSpc>
                          <a:spcPts val="1250"/>
                        </a:lnSpc>
                      </a:pPr>
                      <a:r>
                        <a:rPr lang="zh-CN" altLang="en-US" sz="1200" b="1" i="0">
                          <a:solidFill>
                            <a:srgbClr val="0F1115"/>
                          </a:solidFill>
                          <a:latin typeface="微软雅黑" panose="020B0503020204020204" charset="-122"/>
                          <a:ea typeface="微软雅黑" panose="020B0503020204020204" charset="-122"/>
                        </a:rPr>
                        <a:t>传统固体光纤</a:t>
                      </a:r>
                      <a:endParaRPr lang="zh-CN" altLang="en-US" sz="1200" b="1" i="0">
                        <a:solidFill>
                          <a:srgbClr val="0F1115"/>
                        </a:solidFill>
                        <a:latin typeface="微软雅黑" panose="020B0503020204020204" charset="-122"/>
                        <a:ea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rPr>
                        <a:t>0.17-0.2 dB/km</a:t>
                      </a:r>
                      <a:br>
                        <a:rPr lang="en-US" altLang="zh-CN" sz="1200" b="1" i="0">
                          <a:solidFill>
                            <a:srgbClr val="0F1115"/>
                          </a:solidFill>
                          <a:latin typeface="微软雅黑" panose="020B0503020204020204" charset="-122"/>
                          <a:ea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rPr>
                        <a:t>@1550nm</a:t>
                      </a:r>
                      <a:endParaRPr lang="en-US" altLang="zh-CN" sz="12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8-10 μm</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单模</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50-62.5 μm(</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多模</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rPr>
                        <a:t>125 μm</a:t>
                      </a:r>
                      <a:endParaRPr lang="en-US" altLang="zh-CN" sz="12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单模：</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M²≈1.05-1.2</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多模：</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M²&gt;2.0</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10-100 W</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连续波</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10-100 nm</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单模窗口</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gn="ctr">
                        <a:lnSpc>
                          <a:spcPts val="1250"/>
                        </a:lnSpc>
                      </a:pP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高</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endParaRPr lang="zh-CN" altLang="en-US"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通信网络</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低功率传感</a:t>
                      </a:r>
                      <a:endParaRPr lang="zh-CN" altLang="en-US"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0" marT="63817" marB="63817" anchor="ctr" anchorCtr="0">
                    <a:lnL>
                      <a:noFill/>
                    </a:lnL>
                    <a:lnR>
                      <a:noFill/>
                    </a:lnR>
                    <a:lnT>
                      <a:noFill/>
                    </a:lnT>
                    <a:lnB>
                      <a:noFill/>
                    </a:lnB>
                    <a:noFill/>
                  </a:tcPr>
                </a:tc>
              </a:tr>
              <a:tr h="603250">
                <a:tc>
                  <a:txBody>
                    <a:bodyPr/>
                    <a:p>
                      <a:pPr>
                        <a:lnSpc>
                          <a:spcPts val="1250"/>
                        </a:lnSpc>
                      </a:pPr>
                      <a:r>
                        <a:rPr lang="zh-CN" altLang="en-US" sz="1200" b="0" i="0">
                          <a:solidFill>
                            <a:srgbClr val="0F1115"/>
                          </a:solidFill>
                          <a:latin typeface="微软雅黑" panose="020B0503020204020204" charset="-122"/>
                          <a:ea typeface="微软雅黑" panose="020B0503020204020204" charset="-122"/>
                        </a:rPr>
                        <a:t>光子带隙空芯光纤</a:t>
                      </a:r>
                      <a:endParaRPr lang="zh-CN" altLang="en-US" sz="1200" b="0" i="0">
                        <a:solidFill>
                          <a:srgbClr val="0F1115"/>
                        </a:solidFill>
                        <a:latin typeface="微软雅黑" panose="020B0503020204020204" charset="-122"/>
                        <a:ea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10-150 dB/km</a:t>
                      </a:r>
                      <a:br>
                        <a:rPr lang="en-US" altLang="zh-CN" sz="1200" b="0" i="0">
                          <a:solidFill>
                            <a:srgbClr val="0F1115"/>
                          </a:solidFill>
                          <a:latin typeface="微软雅黑" panose="020B0503020204020204" charset="-122"/>
                          <a:ea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rPr>
                        <a:t>@1060nm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10-20 μm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150-200 μm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准单模</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M²≈1.1-1.3</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&gt;1 kW</a:t>
                      </a:r>
                      <a:b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连续波</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20-50 nm</a:t>
                      </a:r>
                      <a:b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带隙宽度</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gn="ct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极低</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endParaRPr lang="zh-CN" altLang="en-US"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高功率激光传输</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光纤陀螺</a:t>
                      </a:r>
                      <a:endParaRPr lang="zh-CN" altLang="en-US"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0" marT="63817" marB="63817" anchor="ctr" anchorCtr="0">
                    <a:lnL>
                      <a:noFill/>
                    </a:lnL>
                    <a:lnR>
                      <a:noFill/>
                    </a:lnR>
                    <a:lnT>
                      <a:noFill/>
                    </a:lnT>
                    <a:lnB>
                      <a:noFill/>
                    </a:lnB>
                    <a:noFill/>
                  </a:tcPr>
                </a:tc>
              </a:tr>
              <a:tr h="762000">
                <a:tc>
                  <a:txBody>
                    <a:bodyPr/>
                    <a:p>
                      <a:pPr>
                        <a:lnSpc>
                          <a:spcPts val="1250"/>
                        </a:lnSpc>
                      </a:pPr>
                      <a:r>
                        <a:rPr lang="zh-CN" altLang="en-US" sz="1200" b="1" i="0">
                          <a:solidFill>
                            <a:srgbClr val="0F1115"/>
                          </a:solidFill>
                          <a:latin typeface="微软雅黑" panose="020B0503020204020204" charset="-122"/>
                          <a:ea typeface="微软雅黑" panose="020B0503020204020204" charset="-122"/>
                        </a:rPr>
                        <a:t>反谐振空芯光纤</a:t>
                      </a:r>
                      <a:endParaRPr lang="zh-CN" altLang="en-US" sz="1200" b="1" i="0">
                        <a:solidFill>
                          <a:srgbClr val="0F1115"/>
                        </a:solidFill>
                        <a:latin typeface="微软雅黑" panose="020B0503020204020204" charset="-122"/>
                        <a:ea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0.1-1 dB/m</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@1060nm</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最新：</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0.168 dB/km)</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rPr>
                        <a:t>20-100 μm</a:t>
                      </a:r>
                      <a:endParaRPr lang="en-US" altLang="zh-CN" sz="12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rPr>
                        <a:t>200-300 μm</a:t>
                      </a:r>
                      <a:endParaRPr lang="en-US" altLang="zh-CN" sz="12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单模</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多模</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M²≈1.03-1.8</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&gt;2 kW</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连续波</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10-100 μJ(</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脉冲</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rPr>
                        <a:t>&gt;200 THz</a:t>
                      </a:r>
                      <a:br>
                        <a:rPr lang="en-US" altLang="zh-CN" sz="1200" b="1" i="0">
                          <a:solidFill>
                            <a:srgbClr val="0F1115"/>
                          </a:solidFill>
                          <a:latin typeface="微软雅黑" panose="020B0503020204020204" charset="-122"/>
                          <a:ea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rPr>
                        <a:t>(&gt;1000 nm)</a:t>
                      </a:r>
                      <a:endParaRPr lang="en-US" altLang="zh-CN" sz="12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gn="ctr">
                        <a:lnSpc>
                          <a:spcPts val="1250"/>
                        </a:lnSpc>
                      </a:pP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极低</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endParaRPr lang="zh-CN" altLang="en-US"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高功率传输</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超快脉冲</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气体非线性</a:t>
                      </a:r>
                      <a:endParaRPr lang="zh-CN" altLang="en-US"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0" marT="63817" marB="63817" anchor="ctr" anchorCtr="0">
                    <a:lnL>
                      <a:noFill/>
                    </a:lnL>
                    <a:lnR>
                      <a:noFill/>
                    </a:lnR>
                    <a:lnT>
                      <a:noFill/>
                    </a:lnT>
                    <a:lnB>
                      <a:noFill/>
                    </a:lnB>
                    <a:noFill/>
                  </a:tcPr>
                </a:tc>
              </a:tr>
              <a:tr h="615950">
                <a:tc>
                  <a:txBody>
                    <a:bodyPr/>
                    <a:p>
                      <a:pPr>
                        <a:lnSpc>
                          <a:spcPts val="1250"/>
                        </a:lnSpc>
                      </a:pP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Kagome</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空芯光纤</a:t>
                      </a:r>
                      <a:endParaRPr lang="zh-CN" altLang="en-US"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rPr>
                        <a:t>0.5-2 dB/m</a:t>
                      </a:r>
                      <a:br>
                        <a:rPr lang="en-US" altLang="zh-CN" sz="1200" b="1" i="0">
                          <a:solidFill>
                            <a:srgbClr val="0F1115"/>
                          </a:solidFill>
                          <a:latin typeface="微软雅黑" panose="020B0503020204020204" charset="-122"/>
                          <a:ea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rPr>
                        <a:t>@1060nm</a:t>
                      </a:r>
                      <a:endParaRPr lang="en-US" altLang="zh-CN" sz="12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rPr>
                        <a:t>20-50 μm</a:t>
                      </a:r>
                      <a:endParaRPr lang="en-US" altLang="zh-CN" sz="12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rPr>
                        <a:t>200-250 μm</a:t>
                      </a:r>
                      <a:endParaRPr lang="en-US" altLang="zh-CN" sz="1200" b="1"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单模</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多模</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M²≈1.1-2.0</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&gt;1 kW</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连续波</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1-10 mJ(</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脉冲</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500-1000 nm</a:t>
                      </a:r>
                      <a:b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超宽带</a:t>
                      </a:r>
                      <a:r>
                        <a:rPr lang="en-US" altLang="zh-CN" sz="1200" b="1"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gn="ctr">
                        <a:lnSpc>
                          <a:spcPts val="1250"/>
                        </a:lnSpc>
                      </a:pP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极低</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endParaRPr lang="zh-CN" altLang="en-US"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超快脉冲传输</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激光点火</a:t>
                      </a:r>
                      <a:b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1" i="0">
                          <a:solidFill>
                            <a:srgbClr val="0F1115"/>
                          </a:solidFill>
                          <a:latin typeface="微软雅黑" panose="020B0503020204020204" charset="-122"/>
                          <a:ea typeface="微软雅黑" panose="020B0503020204020204" charset="-122"/>
                          <a:cs typeface="微软雅黑" panose="020B0503020204020204" charset="-122"/>
                        </a:rPr>
                        <a:t>非线性光学</a:t>
                      </a:r>
                      <a:endParaRPr lang="zh-CN" altLang="en-US" sz="1200" b="1"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0" marT="63817" marB="63817" anchor="ctr" anchorCtr="0">
                    <a:lnL>
                      <a:noFill/>
                    </a:lnL>
                    <a:lnR>
                      <a:noFill/>
                    </a:lnR>
                    <a:lnT>
                      <a:noFill/>
                    </a:lnT>
                    <a:lnB>
                      <a:noFill/>
                    </a:lnB>
                    <a:noFill/>
                  </a:tcPr>
                </a:tc>
              </a:tr>
              <a:tr h="603250">
                <a:tc>
                  <a:txBody>
                    <a:bodyPr/>
                    <a:p>
                      <a:pPr>
                        <a:lnSpc>
                          <a:spcPts val="1250"/>
                        </a:lnSpc>
                      </a:pPr>
                      <a:r>
                        <a:rPr lang="zh-CN" altLang="en-US" sz="1200" b="0" i="0">
                          <a:solidFill>
                            <a:srgbClr val="0F1115"/>
                          </a:solidFill>
                          <a:latin typeface="微软雅黑" panose="020B0503020204020204" charset="-122"/>
                          <a:ea typeface="微软雅黑" panose="020B0503020204020204" charset="-122"/>
                        </a:rPr>
                        <a:t>光子晶体光纤</a:t>
                      </a:r>
                      <a:endParaRPr lang="zh-CN" altLang="en-US" sz="1200" b="0" i="0">
                        <a:solidFill>
                          <a:srgbClr val="0F1115"/>
                        </a:solidFill>
                        <a:latin typeface="微软雅黑" panose="020B0503020204020204" charset="-122"/>
                        <a:ea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1-10 dB/km</a:t>
                      </a:r>
                      <a:br>
                        <a:rPr lang="en-US" altLang="zh-CN" sz="1200" b="0" i="0">
                          <a:solidFill>
                            <a:srgbClr val="0F1115"/>
                          </a:solidFill>
                          <a:latin typeface="微软雅黑" panose="020B0503020204020204" charset="-122"/>
                          <a:ea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rPr>
                        <a:t>@1550nm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5-30 μm</a:t>
                      </a:r>
                      <a:b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可调设计</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125-250 μm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单模</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多模</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M²≈1.1-2.5</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100 W-1 kW</a:t>
                      </a:r>
                      <a:b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取决于设计</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可调设计</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50-500 nm</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gn="ct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可调设计</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endParaRPr lang="zh-CN" altLang="en-US"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超连续谱产生</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光纤激光器</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传感</a:t>
                      </a:r>
                      <a:endParaRPr lang="zh-CN" altLang="en-US"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0" marT="63817" marB="63817" anchor="ctr" anchorCtr="0">
                    <a:lnL>
                      <a:noFill/>
                    </a:lnL>
                    <a:lnR>
                      <a:noFill/>
                    </a:lnR>
                    <a:lnT>
                      <a:noFill/>
                    </a:lnT>
                    <a:lnB>
                      <a:noFill/>
                    </a:lnB>
                    <a:noFill/>
                  </a:tcPr>
                </a:tc>
              </a:tr>
              <a:tr h="615950">
                <a:tc>
                  <a:txBody>
                    <a:bodyPr/>
                    <a:p>
                      <a:pPr>
                        <a:lnSpc>
                          <a:spcPts val="1250"/>
                        </a:lnSpc>
                      </a:pPr>
                      <a:r>
                        <a:rPr lang="zh-CN" altLang="en-US" sz="1200" b="0" i="0">
                          <a:solidFill>
                            <a:srgbClr val="0F1115"/>
                          </a:solidFill>
                          <a:latin typeface="微软雅黑" panose="020B0503020204020204" charset="-122"/>
                          <a:ea typeface="微软雅黑" panose="020B0503020204020204" charset="-122"/>
                        </a:rPr>
                        <a:t>多模光纤</a:t>
                      </a:r>
                      <a:endParaRPr lang="zh-CN" altLang="en-US" sz="1200" b="0" i="0">
                        <a:solidFill>
                          <a:srgbClr val="0F1115"/>
                        </a:solidFill>
                        <a:latin typeface="微软雅黑" panose="020B0503020204020204" charset="-122"/>
                        <a:ea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0.5-3 dB/km</a:t>
                      </a:r>
                      <a:br>
                        <a:rPr lang="en-US" altLang="zh-CN" sz="1200" b="0" i="0">
                          <a:solidFill>
                            <a:srgbClr val="0F1115"/>
                          </a:solidFill>
                          <a:latin typeface="微软雅黑" panose="020B0503020204020204" charset="-122"/>
                          <a:ea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rPr>
                        <a:t>@850nm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50-200 μm</a:t>
                      </a:r>
                      <a:b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标准</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50/125, 62.5/125)</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125-400 μm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多模</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M²&gt;5-20</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10-100 W</a:t>
                      </a:r>
                      <a:b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受模式色散限制</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10-100 MHz·km</a:t>
                      </a:r>
                      <a:b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带宽距离积</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gn="ct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中等</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endParaRPr lang="zh-CN" altLang="en-US"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短距离通信</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照明</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功率传输</a:t>
                      </a:r>
                      <a:endParaRPr lang="zh-CN" altLang="en-US"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0" marT="63817" marB="63817" anchor="ctr" anchorCtr="0">
                    <a:lnL>
                      <a:noFill/>
                    </a:lnL>
                    <a:lnR>
                      <a:noFill/>
                    </a:lnR>
                    <a:lnT>
                      <a:noFill/>
                    </a:lnT>
                    <a:lnB>
                      <a:noFill/>
                    </a:lnB>
                    <a:noFill/>
                  </a:tcPr>
                </a:tc>
              </a:tr>
              <a:tr h="603250">
                <a:tc>
                  <a:txBody>
                    <a:bodyPr/>
                    <a:p>
                      <a:pPr>
                        <a:lnSpc>
                          <a:spcPts val="1250"/>
                        </a:lnSpc>
                      </a:pPr>
                      <a:r>
                        <a:rPr lang="zh-CN" altLang="en-US" sz="1200" b="0" i="0">
                          <a:solidFill>
                            <a:srgbClr val="0F1115"/>
                          </a:solidFill>
                          <a:latin typeface="微软雅黑" panose="020B0503020204020204" charset="-122"/>
                          <a:ea typeface="微软雅黑" panose="020B0503020204020204" charset="-122"/>
                        </a:rPr>
                        <a:t>保偏光纤</a:t>
                      </a:r>
                      <a:endParaRPr lang="zh-CN" altLang="en-US" sz="1200" b="0" i="0">
                        <a:solidFill>
                          <a:srgbClr val="0F1115"/>
                        </a:solidFill>
                        <a:latin typeface="微软雅黑" panose="020B0503020204020204" charset="-122"/>
                        <a:ea typeface="微软雅黑" panose="020B0503020204020204" charset="-122"/>
                      </a:endParaRPr>
                    </a:p>
                  </a:txBody>
                  <a:tcPr marL="0"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0.3-1 dB/km</a:t>
                      </a:r>
                      <a:br>
                        <a:rPr lang="en-US" altLang="zh-CN" sz="1200" b="0" i="0">
                          <a:solidFill>
                            <a:srgbClr val="0F1115"/>
                          </a:solidFill>
                          <a:latin typeface="微软雅黑" panose="020B0503020204020204" charset="-122"/>
                          <a:ea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rPr>
                        <a:t>@1550nm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8-10 μm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rPr>
                        <a:t>125 μm</a:t>
                      </a:r>
                      <a:endParaRPr lang="en-US" altLang="zh-CN" sz="1200" b="0" i="0">
                        <a:solidFill>
                          <a:srgbClr val="0F1115"/>
                        </a:solidFill>
                        <a:latin typeface="微软雅黑" panose="020B0503020204020204" charset="-122"/>
                        <a:ea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单模</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M²≈1.05-1.15</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10-100 W</a:t>
                      </a:r>
                      <a:b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连续波</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10-50 nm</a:t>
                      </a:r>
                      <a:b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b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偏振保持带宽</a:t>
                      </a:r>
                      <a:r>
                        <a:rPr lang="en-US" altLang="zh-CN" sz="1200" b="0" i="0">
                          <a:solidFill>
                            <a:srgbClr val="0F1115"/>
                          </a:solidFill>
                          <a:latin typeface="微软雅黑" panose="020B0503020204020204" charset="-122"/>
                          <a:ea typeface="微软雅黑" panose="020B0503020204020204" charset="-122"/>
                          <a:cs typeface="微软雅黑" panose="020B0503020204020204" charset="-122"/>
                        </a:rPr>
                        <a:t>)</a:t>
                      </a:r>
                      <a:endParaRPr lang="en-US" altLang="zh-CN"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gn="ct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高</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endParaRPr lang="zh-CN" altLang="en-US"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101917" marT="63817" marB="63817" anchor="ctr" anchorCtr="0">
                    <a:lnL>
                      <a:noFill/>
                    </a:lnL>
                    <a:lnR>
                      <a:noFill/>
                    </a:lnR>
                    <a:lnT>
                      <a:noFill/>
                    </a:lnT>
                    <a:lnB>
                      <a:noFill/>
                    </a:lnB>
                    <a:noFill/>
                  </a:tcPr>
                </a:tc>
                <a:tc>
                  <a:txBody>
                    <a:bodyPr/>
                    <a:p>
                      <a:pPr>
                        <a:lnSpc>
                          <a:spcPts val="1250"/>
                        </a:lnSpc>
                      </a:pP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干涉测量</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光纤陀螺</a:t>
                      </a:r>
                      <a:b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br>
                      <a:r>
                        <a:rPr lang="zh-CN" altLang="en-US" sz="1200" b="0" i="0">
                          <a:solidFill>
                            <a:srgbClr val="0F1115"/>
                          </a:solidFill>
                          <a:latin typeface="微软雅黑" panose="020B0503020204020204" charset="-122"/>
                          <a:ea typeface="微软雅黑" panose="020B0503020204020204" charset="-122"/>
                          <a:cs typeface="微软雅黑" panose="020B0503020204020204" charset="-122"/>
                        </a:rPr>
                        <a:t>相干通信</a:t>
                      </a:r>
                      <a:endParaRPr lang="zh-CN" altLang="en-US" sz="1200" b="0" i="0">
                        <a:solidFill>
                          <a:srgbClr val="0F1115"/>
                        </a:solidFill>
                        <a:latin typeface="微软雅黑" panose="020B0503020204020204" charset="-122"/>
                        <a:ea typeface="微软雅黑" panose="020B0503020204020204" charset="-122"/>
                        <a:cs typeface="微软雅黑" panose="020B0503020204020204" charset="-122"/>
                      </a:endParaRPr>
                    </a:p>
                  </a:txBody>
                  <a:tcPr marL="101917" marR="0" marT="63817" marB="63817" anchor="ctr" anchorCtr="0">
                    <a:lnL>
                      <a:noFill/>
                    </a:lnL>
                    <a:lnR>
                      <a:noFill/>
                    </a:lnR>
                    <a:lnT>
                      <a:noFill/>
                    </a:lnT>
                    <a:lnB>
                      <a:noFill/>
                    </a:lnB>
                    <a:noFill/>
                  </a:tcPr>
                </a:tc>
              </a:tr>
            </a:tbl>
          </a:graphicData>
        </a:graphic>
      </p:graphicFrame>
      <p:cxnSp>
        <p:nvCxnSpPr>
          <p:cNvPr id="8" name="直接连接符 7"/>
          <p:cNvCxnSpPr/>
          <p:nvPr/>
        </p:nvCxnSpPr>
        <p:spPr>
          <a:xfrm flipV="1">
            <a:off x="396875" y="1984375"/>
            <a:ext cx="11009630" cy="4445"/>
          </a:xfrm>
          <a:prstGeom prst="line">
            <a:avLst/>
          </a:prstGeom>
          <a:ln w="50800"/>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大学校徽系列:兰州大学标志矢量图- 设计之家"/>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660" t="29252" r="9616" b="28931"/>
          <a:stretch>
            <a:fillRect/>
          </a:stretch>
        </p:blipFill>
        <p:spPr bwMode="auto">
          <a:xfrm>
            <a:off x="8945245" y="131445"/>
            <a:ext cx="3199130" cy="1168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270" y="1395093"/>
            <a:ext cx="12192000" cy="123827"/>
          </a:xfrm>
          <a:prstGeom prst="rect">
            <a:avLst/>
          </a:prstGeom>
          <a:gradFill flip="none" rotWithShape="1">
            <a:gsLst>
              <a:gs pos="0">
                <a:srgbClr val="C00000"/>
              </a:gs>
              <a:gs pos="46000">
                <a:srgbClr val="00B050"/>
              </a:gs>
              <a:gs pos="100000">
                <a:srgbClr val="00206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2" cstate="print">
            <a:clrChange>
              <a:clrFrom>
                <a:srgbClr val="FFFFFF"/>
              </a:clrFrom>
              <a:clrTo>
                <a:srgbClr val="FFFFFF">
                  <a:alpha val="0"/>
                </a:srgbClr>
              </a:clrTo>
            </a:clrChange>
          </a:blip>
          <a:stretch>
            <a:fillRect/>
          </a:stretch>
        </p:blipFill>
        <p:spPr>
          <a:xfrm>
            <a:off x="33691" y="124"/>
            <a:ext cx="2506513" cy="1350542"/>
          </a:xfrm>
          <a:prstGeom prst="rect">
            <a:avLst/>
          </a:prstGeom>
        </p:spPr>
      </p:pic>
      <p:sp>
        <p:nvSpPr>
          <p:cNvPr id="2" name="文本框 1"/>
          <p:cNvSpPr txBox="1"/>
          <p:nvPr/>
        </p:nvSpPr>
        <p:spPr>
          <a:xfrm>
            <a:off x="762635" y="2444750"/>
            <a:ext cx="10666730" cy="922020"/>
          </a:xfrm>
          <a:prstGeom prst="rect">
            <a:avLst/>
          </a:prstGeom>
          <a:noFill/>
        </p:spPr>
        <p:txBody>
          <a:bodyPr wrap="square" rtlCol="0">
            <a:spAutoFit/>
          </a:bodyPr>
          <a:p>
            <a:pPr marL="457200" indent="-457200">
              <a:buFont typeface="Wingdings" panose="05000000000000000000" charset="0"/>
              <a:buChar char="Ø"/>
            </a:pPr>
            <a:r>
              <a:rPr lang="zh-CN" altLang="en-US" sz="5400">
                <a:solidFill>
                  <a:srgbClr val="FF0000"/>
                </a:solidFill>
                <a:effectLst/>
              </a:rPr>
              <a:t>为什么需要</a:t>
            </a:r>
            <a:r>
              <a:rPr lang="en-US" altLang="zh-CN" sz="5400">
                <a:solidFill>
                  <a:srgbClr val="FF0000"/>
                </a:solidFill>
                <a:effectLst/>
              </a:rPr>
              <a:t>AR-HCF</a:t>
            </a:r>
            <a:endParaRPr lang="en-US" altLang="zh-CN" sz="5400">
              <a:solidFill>
                <a:srgbClr val="FF0000"/>
              </a:solidFill>
              <a:effectLst/>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p="http://schemas.openxmlformats.org/presentationml/2006/main">
  <p:tag name="TABLE_ENDDRAG_ORIGIN_RECT" val="881*339"/>
  <p:tag name="TABLE_ENDDRAG_RECT" val="36*145*881*339"/>
</p:tagLst>
</file>

<file path=ppt/tags/tag4.xml><?xml version="1.0" encoding="utf-8"?>
<p:tagLst xmlns:p="http://schemas.openxmlformats.org/presentationml/2006/main">
  <p:tag name="TABLE_ENDDRAG_ORIGIN_RECT" val="896*360"/>
  <p:tag name="TABLE_ENDDRAG_RECT" val="36*156*896*360"/>
</p:tagLst>
</file>

<file path=ppt/tags/tag5.xml><?xml version="1.0" encoding="utf-8"?>
<p:tagLst xmlns:p="http://schemas.openxmlformats.org/presentationml/2006/main">
  <p:tag name="TABLE_ENDDRAG_ORIGIN_RECT" val="894*401"/>
  <p:tag name="TABLE_ENDDRAG_RECT" val="16*127*894*401"/>
</p:tagLst>
</file>

<file path=ppt/tags/tag6.xml><?xml version="1.0" encoding="utf-8"?>
<p:tagLst xmlns:p="http://schemas.openxmlformats.org/presentationml/2006/main">
  <p:tag name="TABLE_ENDDRAG_ORIGIN_RECT" val="835*374"/>
  <p:tag name="TABLE_ENDDRAG_RECT" val="85*142*835*37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11724</Words>
  <Application>WPS 演示</Application>
  <PresentationFormat>宽屏</PresentationFormat>
  <Paragraphs>757</Paragraphs>
  <Slides>37</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37</vt:i4>
      </vt:variant>
    </vt:vector>
  </HeadingPairs>
  <TitlesOfParts>
    <vt:vector size="48" baseType="lpstr">
      <vt:lpstr>Arial</vt:lpstr>
      <vt:lpstr>宋体</vt:lpstr>
      <vt:lpstr>Wingdings</vt:lpstr>
      <vt:lpstr>黑体</vt:lpstr>
      <vt:lpstr>Arial Narrow</vt:lpstr>
      <vt:lpstr>Wingdings</vt:lpstr>
      <vt:lpstr>Times New Roman</vt:lpstr>
      <vt:lpstr>微软雅黑</vt:lpstr>
      <vt:lpstr>Arial Unicode MS</vt:lpstr>
      <vt:lpstr>Calibri</vt:lpstr>
      <vt:lpstr>WPS</vt:lpstr>
      <vt:lpstr>光纤应用调研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CCM</dc:creator>
  <cp:lastModifiedBy>meff</cp:lastModifiedBy>
  <cp:revision>145</cp:revision>
  <dcterms:created xsi:type="dcterms:W3CDTF">2023-08-09T12:44:00Z</dcterms:created>
  <dcterms:modified xsi:type="dcterms:W3CDTF">2025-11-04T08:13:05Z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4A7FF6202C6742C8B8B8D0E975D9F7AA_12</vt:lpwstr>
  </property>
</Properties>
</file>