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530" r:id="rId5"/>
    <p:sldId id="478" r:id="rId6"/>
    <p:sldId id="402" r:id="rId7"/>
    <p:sldId id="501" r:id="rId8"/>
    <p:sldId id="519" r:id="rId9"/>
    <p:sldId id="521" r:id="rId10"/>
    <p:sldId id="500" r:id="rId11"/>
    <p:sldId id="520" r:id="rId12"/>
    <p:sldId id="531" r:id="rId13"/>
    <p:sldId id="524" r:id="rId14"/>
    <p:sldId id="523" r:id="rId15"/>
    <p:sldId id="525" r:id="rId16"/>
    <p:sldId id="526" r:id="rId17"/>
    <p:sldId id="527" r:id="rId18"/>
    <p:sldId id="528" r:id="rId19"/>
    <p:sldId id="529" r:id="rId20"/>
    <p:sldId id="476" r:id="rId21"/>
    <p:sldId id="533" r:id="rId22"/>
    <p:sldId id="532" r:id="rId23"/>
    <p:sldId id="534" r:id="rId24"/>
  </p:sldIdLst>
  <p:sldSz cx="12192000" cy="6858000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98743188" name="泽方" initials="泽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DF0FE1"/>
    <a:srgbClr val="C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54" d="100"/>
          <a:sy n="154" d="100"/>
        </p:scale>
        <p:origin x="4296" y="108"/>
      </p:cViewPr>
      <p:guideLst>
        <p:guide orient="horz" pos="2182"/>
        <p:guide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7.xml"/><Relationship Id="rId30" Type="http://schemas.openxmlformats.org/officeDocument/2006/relationships/customXml" Target="../customXml/item1.xml"/><Relationship Id="rId3" Type="http://schemas.openxmlformats.org/officeDocument/2006/relationships/slide" Target="slides/slide1.xml"/><Relationship Id="rId29" Type="http://schemas.openxmlformats.org/officeDocument/2006/relationships/customXmlProps" Target="../customXml/itemProps6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9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33.png"/><Relationship Id="rId7" Type="http://schemas.openxmlformats.org/officeDocument/2006/relationships/image" Target="../media/image37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36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29.png"/><Relationship Id="rId1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9.png"/><Relationship Id="rId3" Type="http://schemas.openxmlformats.org/officeDocument/2006/relationships/image" Target="../media/image2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27.png"/><Relationship Id="rId1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3073"/>
          <p:cNvSpPr>
            <a:spLocks noGrp="1"/>
          </p:cNvSpPr>
          <p:nvPr>
            <p:ph type="ctrTitle"/>
          </p:nvPr>
        </p:nvSpPr>
        <p:spPr>
          <a:xfrm>
            <a:off x="572770" y="1767205"/>
            <a:ext cx="11050270" cy="1966595"/>
          </a:xfrm>
          <a:solidFill>
            <a:srgbClr val="0070C0"/>
          </a:solidFill>
        </p:spPr>
        <p:txBody>
          <a:bodyPr anchor="ctr" anchorCtr="0"/>
          <a:lstStyle/>
          <a:p>
            <a:pPr algn="ctr"/>
            <a:r>
              <a:rPr sz="2800" kern="0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+mn-ea"/>
              </a:rPr>
              <a:t>Left-right splitting of</a:t>
            </a:r>
            <a:r>
              <a:rPr sz="2800" kern="0" spc="-220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+mn-ea"/>
              </a:rPr>
              <a:t> </a:t>
            </a:r>
            <a:r>
              <a:rPr sz="2800" kern="0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+mn-ea"/>
              </a:rPr>
              <a:t>elliptic flow in heavy ion</a:t>
            </a:r>
            <a:r>
              <a:rPr sz="2800" kern="0" spc="110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+mn-ea"/>
              </a:rPr>
              <a:t> </a:t>
            </a:r>
            <a:r>
              <a:rPr sz="2800" kern="0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+mn-ea"/>
              </a:rPr>
              <a:t>collision</a:t>
            </a:r>
            <a:r>
              <a:rPr sz="2800" kern="0" spc="-10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+mn-ea"/>
              </a:rPr>
              <a:t>s:</a:t>
            </a:r>
            <a:br>
              <a:rPr sz="2800" dirty="0"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</a:br>
            <a:r>
              <a:rPr sz="2800" kern="0" spc="-50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+mn-ea"/>
              </a:rPr>
              <a:t>TRENTo-3D + CLVisc</a:t>
            </a:r>
            <a:br>
              <a:rPr sz="2800" dirty="0"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</a:br>
            <a:r>
              <a:rPr sz="2800" kern="0" spc="-10" dirty="0">
                <a:solidFill>
                  <a:srgbClr val="FFFFFF">
                    <a:alpha val="100000"/>
                  </a:srgbClr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sym typeface="+mn-ea"/>
              </a:rPr>
              <a:t>相对论重离子碰撞中椭圆流分裂行为的研究</a:t>
            </a:r>
            <a:endParaRPr lang="en-US" altLang="zh-CN" sz="2800" dirty="0">
              <a:solidFill>
                <a:schemeClr val="bg1"/>
              </a:solidFill>
              <a:effectLst/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  <a:sym typeface="黑体" panose="0201060906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056495" y="6381750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6" name="文本框 5"/>
          <p:cNvSpPr txBox="1"/>
          <p:nvPr/>
        </p:nvSpPr>
        <p:spPr>
          <a:xfrm>
            <a:off x="2279647" y="5805630"/>
            <a:ext cx="7599045" cy="39878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defRPr sz="2000"/>
            </a:pPr>
            <a:r>
              <a:rPr lang="zh-CN" altLang="en-US"/>
              <a:t>第十一届粒子所</a:t>
            </a:r>
            <a:r>
              <a:rPr lang="en-US" altLang="zh-CN"/>
              <a:t>“</a:t>
            </a:r>
            <a:r>
              <a:rPr lang="zh-CN" altLang="en-US"/>
              <a:t>青年之星</a:t>
            </a:r>
            <a:r>
              <a:rPr lang="en-US" altLang="zh-CN"/>
              <a:t>”2025</a:t>
            </a:r>
            <a:r>
              <a:rPr lang="zh-CN" altLang="en-US"/>
              <a:t>年度学术论坛</a:t>
            </a:r>
            <a:r>
              <a:rPr lang="en-US" altLang="zh-CN"/>
              <a:t>, 2025 </a:t>
            </a:r>
            <a:r>
              <a:rPr lang="zh-CN" altLang="en-US"/>
              <a:t>年</a:t>
            </a:r>
            <a:r>
              <a:rPr lang="en-US" altLang="zh-CN"/>
              <a:t> 11 </a:t>
            </a:r>
            <a:r>
              <a:rPr lang="zh-CN" altLang="en-US"/>
              <a:t>月</a:t>
            </a:r>
            <a:r>
              <a:rPr lang="en-US" altLang="zh-CN"/>
              <a:t> 27 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97" name="文本框 4"/>
          <p:cNvSpPr txBox="1"/>
          <p:nvPr/>
        </p:nvSpPr>
        <p:spPr>
          <a:xfrm>
            <a:off x="2783840" y="4005628"/>
            <a:ext cx="6824979" cy="144526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defRPr sz="2800">
                <a:solidFill>
                  <a:srgbClr val="222267"/>
                </a:solidFill>
                <a:latin typeface="Bahnschrift SemiCondensed" panose="020B0502040204020203"/>
                <a:ea typeface="Bahnschrift SemiCondensed" panose="020B0502040204020203"/>
                <a:cs typeface="Bahnschrift SemiCondensed" panose="020B0502040204020203"/>
                <a:sym typeface="Bahnschrift SemiCondensed" panose="020B0502040204020203"/>
              </a:defRPr>
            </a:pP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Fan Xiang</a:t>
            </a:r>
            <a:endParaRPr 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algn="ctr">
              <a:defRPr sz="2800">
                <a:solidFill>
                  <a:srgbClr val="222267"/>
                </a:solidFill>
                <a:latin typeface="Bahnschrift SemiCondensed" panose="020B0502040204020203"/>
                <a:ea typeface="Bahnschrift SemiCondensed" panose="020B0502040204020203"/>
                <a:cs typeface="Bahnschrift SemiCondensed" panose="020B0502040204020203"/>
                <a:sym typeface="Bahnschrift SemiCondensed" panose="020B0502040204020203"/>
              </a:defRPr>
            </a:pPr>
            <a:endParaRPr lang="en-US" alt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algn="ctr">
              <a:defRPr sz="2800">
                <a:solidFill>
                  <a:srgbClr val="222267"/>
                </a:solidFill>
                <a:latin typeface="Bahnschrift SemiCondensed" panose="020B0502040204020203"/>
                <a:ea typeface="Bahnschrift SemiCondensed" panose="020B0502040204020203"/>
                <a:cs typeface="Bahnschrift SemiCondensed" panose="020B0502040204020203"/>
                <a:sym typeface="Bahnschrift SemiCondensed" panose="020B0502040204020203"/>
              </a:defRPr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rPr>
              <a:t>Phys.Rev.C 112 (2025) 4, 044906</a:t>
            </a:r>
            <a:endParaRPr lang="en-US" alt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  <a:p>
            <a:pPr algn="ctr">
              <a:defRPr sz="2800">
                <a:solidFill>
                  <a:srgbClr val="222267"/>
                </a:solidFill>
                <a:latin typeface="Bahnschrift SemiCondensed" panose="020B0502040204020203"/>
                <a:ea typeface="Bahnschrift SemiCondensed" panose="020B0502040204020203"/>
                <a:cs typeface="Bahnschrift SemiCondensed" panose="020B0502040204020203"/>
                <a:sym typeface="Bahnschrift SemiCondensed" panose="020B0502040204020203"/>
              </a:defRPr>
            </a:pPr>
            <a:endParaRPr lang="en-US" alt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551815" y="116840"/>
            <a:ext cx="978535" cy="9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22225" y="44450"/>
            <a:ext cx="12170410" cy="720090"/>
          </a:xfrm>
          <a:solidFill>
            <a:srgbClr val="C00000"/>
          </a:solidFill>
        </p:spPr>
        <p:txBody>
          <a:bodyPr anchor="ctr" anchorCtr="0"/>
          <a:lstStyle/>
          <a:p>
            <a:r>
              <a:rPr lang="en-US" altLang="zh-CN" sz="2400" dirty="0">
                <a:solidFill>
                  <a:schemeClr val="bg1"/>
                </a:solidFill>
                <a:latin typeface="Bahnschrift SemiLight SemiCondensed" panose="020B0502040204020203" pitchFamily="34" charset="0"/>
                <a:sym typeface="+mn-ea"/>
              </a:rPr>
              <a:t>                 </a:t>
            </a:r>
            <a:r>
              <a:rPr lang="en-US" altLang="zh-CN" sz="2400" dirty="0">
                <a:solidFill>
                  <a:schemeClr val="bg1"/>
                </a:solidFill>
                <a:latin typeface="Arial Regular" panose="020B0604020202090204" charset="0"/>
                <a:cs typeface="Arial Regular" panose="020B0604020202090204" charset="0"/>
                <a:sym typeface="+mn-ea"/>
              </a:rPr>
              <a:t>+ CLVisc Hydrodynamic</a:t>
            </a:r>
            <a:endParaRPr lang="en-US" altLang="zh-CN" sz="2400" dirty="0">
              <a:solidFill>
                <a:schemeClr val="bg1"/>
              </a:solidFill>
              <a:latin typeface="Bahnschrift SemiLight SemiCondensed" panose="020B0502040204020203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056495" y="6452870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35505" y="5085080"/>
            <a:ext cx="79679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2400">
                <a:ea typeface="楷体" panose="02010609060101010101" charset="-122"/>
                <a:cs typeface="Arial" panose="020B0604020202090204" pitchFamily="34" charset="0"/>
              </a:rPr>
              <a:t>Hydrodynamic simulations using Bayesian-calibrated</a:t>
            </a:r>
            <a:endParaRPr lang="en-US" altLang="zh-CN" sz="2400">
              <a:ea typeface="楷体" panose="02010609060101010101" charset="-122"/>
              <a:cs typeface="Arial" panose="020B0604020202090204" pitchFamily="34" charset="0"/>
            </a:endParaRPr>
          </a:p>
          <a:p>
            <a:pPr algn="just"/>
            <a:r>
              <a:rPr lang="en-US" altLang="zh-CN" sz="2400">
                <a:ea typeface="楷体" panose="02010609060101010101" charset="-122"/>
                <a:cs typeface="Arial" panose="020B0604020202090204" pitchFamily="34" charset="0"/>
              </a:rPr>
              <a:t>                     parameters combined with CLVisc evolution</a:t>
            </a:r>
            <a:endParaRPr lang="en-US" altLang="zh-CN" sz="2400">
              <a:ea typeface="楷体" panose="02010609060101010101" charset="-122"/>
              <a:cs typeface="Arial" panose="020B0604020202090204" pitchFamily="34" charset="0"/>
            </a:endParaRPr>
          </a:p>
        </p:txBody>
      </p:sp>
      <p:pic>
        <p:nvPicPr>
          <p:cNvPr id="4" name="334E55B0-647D-440b-865C-3EC943EB4CBC-6" descr="wpsoff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685" y="311785"/>
            <a:ext cx="1583690" cy="280670"/>
          </a:xfrm>
          <a:prstGeom prst="rect">
            <a:avLst/>
          </a:prstGeom>
        </p:spPr>
      </p:pic>
      <p:pic>
        <p:nvPicPr>
          <p:cNvPr id="5" name="334E55B0-647D-440b-865C-3EC943EB4CBC-7" descr="/Users/fanxiang/Library/Containers/com.kingsoft.wpsoffice.mac/Data/tmp/wpsoffice.njInhl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60" y="5588953"/>
            <a:ext cx="1683726" cy="280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60" y="1899285"/>
            <a:ext cx="8543925" cy="32099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98880" y="980440"/>
            <a:ext cx="104095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Times New Roman" panose="02020503050405090304" charset="0"/>
                <a:cs typeface="Times New Roman" panose="02020503050405090304" charset="0"/>
              </a:rPr>
              <a:t>Derek Soeder, Weiyao Ke, J. F. Paquet, and Steffen A. Bass. arXiv: 2306.08665.</a:t>
            </a:r>
            <a:endParaRPr lang="en-US" altLang="zh-CN">
              <a:latin typeface="Times New Roman" panose="02020503050405090304" charset="0"/>
              <a:cs typeface="Times New Roman" panose="02020503050405090304" charset="0"/>
            </a:endParaRPr>
          </a:p>
          <a:p>
            <a:r>
              <a:rPr lang="en-US" altLang="zh-CN">
                <a:latin typeface="Times New Roman" panose="02020503050405090304" charset="0"/>
                <a:cs typeface="Times New Roman" panose="02020503050405090304" charset="0"/>
              </a:rPr>
              <a:t>Xiang-Yu Wu, Guang-You Qin, Long-Gang Pang, and Xin-Nian Wang. Phys. Rev. C, 105(3):034909, 2022.</a:t>
            </a:r>
            <a:endParaRPr lang="en-US" altLang="zh-CN">
              <a:latin typeface="Times New Roman" panose="02020503050405090304" charset="0"/>
              <a:cs typeface="Times New Roman" panose="02020503050405090304" charset="0"/>
            </a:endParaRPr>
          </a:p>
          <a:p>
            <a:r>
              <a:rPr lang="en-US" altLang="zh-CN">
                <a:latin typeface="Times New Roman" panose="02020503050405090304" charset="0"/>
                <a:cs typeface="Times New Roman" panose="02020503050405090304" charset="0"/>
              </a:rPr>
              <a:t>STAR, Phys. Rev. C, 72:014904, 2005.</a:t>
            </a:r>
            <a:endParaRPr lang="en-US" altLang="zh-CN">
              <a:latin typeface="Times New Roman" panose="02020503050405090304" charset="0"/>
              <a:cs typeface="Times New Roman" panose="0202050305040509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0" y="44450"/>
            <a:ext cx="12199620" cy="720090"/>
          </a:xfrm>
          <a:solidFill>
            <a:srgbClr val="C00000"/>
          </a:solidFill>
        </p:spPr>
        <p:txBody>
          <a:bodyPr anchor="ctr" anchorCtr="0"/>
          <a:lstStyle/>
          <a:p>
            <a:r>
              <a:rPr lang="en-US" altLang="zh-CN" sz="2400" dirty="0">
                <a:solidFill>
                  <a:schemeClr val="bg1"/>
                </a:solidFill>
                <a:latin typeface="Bahnschrift SemiLight SemiCondensed" panose="020B0502040204020203" pitchFamily="34" charset="0"/>
                <a:sym typeface="+mn-ea"/>
              </a:rPr>
              <a:t>                 </a:t>
            </a:r>
            <a:r>
              <a:rPr lang="en-US" altLang="zh-CN" sz="2400" dirty="0">
                <a:solidFill>
                  <a:schemeClr val="bg1"/>
                </a:solidFill>
                <a:latin typeface="Arial Regular" panose="020B0604020202090204" charset="0"/>
                <a:cs typeface="Arial Regular" panose="020B0604020202090204" charset="0"/>
                <a:sym typeface="+mn-ea"/>
              </a:rPr>
              <a:t>+ CLVisc Hydrodynamic</a:t>
            </a:r>
            <a:endParaRPr lang="en-US" altLang="zh-CN" sz="2800" dirty="0">
              <a:solidFill>
                <a:schemeClr val="bg1"/>
              </a:solidFill>
              <a:latin typeface="Bahnschrift SemiLight SemiCondensed" panose="020B0502040204020203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056495" y="6452870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63750" y="5746115"/>
            <a:ext cx="8395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503050405090304" charset="0"/>
                <a:ea typeface="楷体" panose="02010609060101010101" charset="-122"/>
                <a:cs typeface="Times New Roman" panose="02020503050405090304" charset="0"/>
                <a:sym typeface="+mn-ea"/>
              </a:rPr>
              <a:t>The developed                      + CLVisc framework successfully describes directed flow distributions.</a:t>
            </a:r>
            <a:endParaRPr lang="en-US" altLang="zh-CN" sz="2000">
              <a:latin typeface="Times New Roman" panose="02020503050405090304" charset="0"/>
              <a:ea typeface="楷体" panose="02010609060101010101" charset="-122"/>
              <a:cs typeface="Times New Roman" panose="0202050305040509030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75460" y="1906270"/>
            <a:ext cx="8515350" cy="3806825"/>
            <a:chOff x="495" y="2225"/>
            <a:chExt cx="13410" cy="599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5" y="2580"/>
              <a:ext cx="13410" cy="564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文本框 4"/>
                <p:cNvSpPr txBox="1"/>
                <p:nvPr>
                  <p:custDataLst>
                    <p:tags r:id="rId2"/>
                  </p:custDataLst>
                </p:nvPr>
              </p:nvSpPr>
              <p:spPr>
                <a:xfrm>
                  <a:off x="1984" y="2225"/>
                  <a:ext cx="4324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800">
                      <a:latin typeface="Arial Regular" panose="020B0604020202090204" charset="0"/>
                      <a:ea typeface="楷体" panose="02010609060101010101" charset="-122"/>
                      <a:cs typeface="Arial Regular" panose="020B0604020202090204" charset="0"/>
                    </a:rPr>
                    <a:t> directed flow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latin typeface="Cambria Math" panose="02040503050406030204" charset="0"/>
                              <a:ea typeface="楷体" panose="0201060906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ea typeface="楷体" panose="02010609060101010101" charset="-122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800" i="1">
                              <a:latin typeface="Cambria Math" panose="02040503050406030204" charset="0"/>
                              <a:ea typeface="楷体" panose="02010609060101010101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𝜂</m:t>
                          </m:r>
                        </m:e>
                      </m:d>
                    </m:oMath>
                  </a14:m>
                  <a:r>
                    <a:rPr lang="en-US" altLang="zh-CN" sz="1800">
                      <a:latin typeface="Times New Roman" panose="02020503050405090304" charset="0"/>
                      <a:ea typeface="楷体" panose="02010609060101010101" charset="-122"/>
                      <a:cs typeface="Times New Roman" panose="02020503050405090304" charset="0"/>
                    </a:rPr>
                    <a:t>  </a:t>
                  </a:r>
                  <a:endParaRPr lang="en-US" altLang="zh-CN" sz="1800">
                    <a:latin typeface="Times New Roman" panose="02020503050405090304" charset="0"/>
                    <a:ea typeface="楷体" panose="02010609060101010101" charset="-122"/>
                    <a:cs typeface="Times New Roman" panose="02020503050405090304" charset="0"/>
                  </a:endParaRPr>
                </a:p>
              </p:txBody>
            </p:sp>
          </mc:Choice>
          <mc:Fallback>
            <p:sp>
              <p:nvSpPr>
                <p:cNvPr id="5" name="文本框 4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"/>
                  </p:custDataLst>
                </p:nvPr>
              </p:nvSpPr>
              <p:spPr>
                <a:xfrm>
                  <a:off x="1984" y="2225"/>
                  <a:ext cx="4324" cy="580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文本框 6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8221" y="2225"/>
                  <a:ext cx="4798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l"/>
                  <a:r>
                    <a:rPr lang="en-US" altLang="zh-CN" sz="1800">
                      <a:latin typeface="Arial Regular" panose="020B0604020202090204" charset="0"/>
                      <a:ea typeface="楷体" panose="02010609060101010101" charset="-122"/>
                      <a:cs typeface="Arial Regular" panose="020B0604020202090204" charset="0"/>
                      <a:sym typeface="+mn-ea"/>
                    </a:rPr>
                    <a:t> directed flow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latin typeface="Cambria Math" panose="02040503050406030204" charset="0"/>
                              <a:ea typeface="楷体" panose="0201060906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ea typeface="楷体" panose="02010609060101010101" charset="-122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800" i="1">
                              <a:latin typeface="Cambria Math" panose="02040503050406030204" charset="0"/>
                              <a:ea typeface="楷体" panose="02010609060101010101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charset="0"/>
                                  <a:ea typeface="楷体" panose="02010609060101010101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charset="0"/>
                                  <a:ea typeface="楷体" panose="02010609060101010101" charset="-122"/>
                                  <a:cs typeface="Cambria Math" panose="0204050305040603020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charset="0"/>
                                  <a:ea typeface="楷体" panose="02010609060101010101" charset="-122"/>
                                  <a:cs typeface="Cambria Math" panose="02040503050406030204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1800">
                      <a:latin typeface="Arial Regular" panose="020B0604020202090204" charset="0"/>
                      <a:ea typeface="楷体" panose="02010609060101010101" charset="-122"/>
                      <a:cs typeface="Arial Regular" panose="020B0604020202090204" charset="0"/>
                      <a:sym typeface="+mn-ea"/>
                    </a:rPr>
                    <a:t>  </a:t>
                  </a:r>
                  <a:endParaRPr lang="en-US" altLang="zh-CN" sz="1800">
                    <a:latin typeface="Arial Regular" panose="020B0604020202090204" charset="0"/>
                    <a:ea typeface="楷体" panose="02010609060101010101" charset="-122"/>
                    <a:cs typeface="Arial Regular" panose="020B060402020209020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6"/>
                  </p:custDataLst>
                </p:nvPr>
              </p:nvSpPr>
              <p:spPr>
                <a:xfrm>
                  <a:off x="8221" y="2225"/>
                  <a:ext cx="4798" cy="580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334E55B0-647D-440b-865C-3EC943EB4CBC-3" descr="/Users/fanxiang/Library/Containers/com.kingsoft.wpsoffice.mac/Data/tmp/wpsoffice.njInhlwpsoffic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3645" y="5857558"/>
            <a:ext cx="1252001" cy="208800"/>
          </a:xfrm>
          <a:prstGeom prst="rect">
            <a:avLst/>
          </a:prstGeom>
        </p:spPr>
      </p:pic>
      <p:pic>
        <p:nvPicPr>
          <p:cNvPr id="10" name="334E55B0-647D-440b-865C-3EC943EB4CBC-5" descr="wpsoffi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5685" y="311785"/>
            <a:ext cx="1583690" cy="2806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9425" y="836930"/>
            <a:ext cx="4662805" cy="8502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86735" y="986155"/>
            <a:ext cx="2054860" cy="589280"/>
          </a:xfrm>
          <a:prstGeom prst="rect">
            <a:avLst/>
          </a:prstGeom>
          <a:noFill/>
          <a:ln>
            <a:solidFill>
              <a:srgbClr val="DF0FE1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120505" y="930275"/>
            <a:ext cx="2515870" cy="645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p>
            <a:r>
              <a:rPr lang="en-US" altLang="zh-CN">
                <a:latin typeface="Times New Roman" panose="02020503050405090304" charset="0"/>
                <a:cs typeface="Times New Roman" panose="02020503050405090304" charset="0"/>
              </a:rPr>
              <a:t>STAR, Phys. Rev. Lett., 112(16):162301, 2014.</a:t>
            </a:r>
            <a:endParaRPr lang="zh-CN" altLang="en-US">
              <a:latin typeface="Times New Roman" panose="02020503050405090304" charset="0"/>
              <a:cs typeface="Times New Roman" panose="0202050305040509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0" y="44450"/>
            <a:ext cx="12185015" cy="720090"/>
          </a:xfrm>
          <a:solidFill>
            <a:srgbClr val="C00000"/>
          </a:solidFill>
        </p:spPr>
        <p:txBody>
          <a:bodyPr anchor="ctr" anchorCtr="0"/>
          <a:lstStyle/>
          <a:p>
            <a:r>
              <a:rPr lang="en-US" altLang="zh-CN" sz="2400" dirty="0">
                <a:solidFill>
                  <a:schemeClr val="bg1"/>
                </a:solidFill>
                <a:latin typeface="Arial Regular" panose="020B0604020202090204" charset="0"/>
                <a:cs typeface="Arial Regular" panose="020B0604020202090204" charset="0"/>
              </a:rPr>
              <a:t>Question 3: Factors influencing elliptic flow splitting</a:t>
            </a:r>
            <a:endParaRPr lang="en-US" altLang="zh-CN" sz="2400" dirty="0">
              <a:solidFill>
                <a:schemeClr val="bg1"/>
              </a:solidFill>
              <a:latin typeface="Arial Regular" panose="020B0604020202090204" charset="0"/>
              <a:cs typeface="Arial Regular" panose="020B060402020209020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051415" y="6452870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5685" y="1052195"/>
            <a:ext cx="4819650" cy="126619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293620" y="5541645"/>
                <a:ext cx="7690485" cy="1091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just">
                  <a:lnSpc>
                    <a:spcPts val="2600"/>
                  </a:lnSpc>
                </a:pPr>
                <a:r>
                  <a:rPr lang="en-US" altLang="zh-CN" sz="2000">
                    <a:solidFill>
                      <a:srgbClr val="0000FF"/>
                    </a:solidFill>
                  </a:rPr>
                  <a:t>1. directed flow </a:t>
                </a:r>
                <a:r>
                  <a:rPr lang="en-US" altLang="zh-CN" sz="2000" i="1">
                    <a:solidFill>
                      <a:srgbClr val="0000FF"/>
                    </a:solidFill>
                    <a:latin typeface="Times New Roman" panose="02020503050405090304" charset="0"/>
                    <a:cs typeface="Times New Roman" panose="02020503050405090304" charset="0"/>
                  </a:rPr>
                  <a:t>v</a:t>
                </a:r>
                <a:r>
                  <a:rPr lang="en-US" altLang="zh-CN" sz="2000" i="1" baseline="-25000">
                    <a:solidFill>
                      <a:srgbClr val="0000FF"/>
                    </a:solidFill>
                    <a:latin typeface="Times New Roman" panose="02020503050405090304" charset="0"/>
                    <a:cs typeface="Times New Roman" panose="02020503050405090304" charset="0"/>
                  </a:rPr>
                  <a:t>1</a:t>
                </a:r>
                <a:r>
                  <a:rPr lang="en-US" altLang="zh-CN" sz="2000" i="1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2000">
                    <a:solidFill>
                      <a:srgbClr val="0000FF"/>
                    </a:solidFill>
                  </a:rPr>
                  <a:t>contribution</a:t>
                </a:r>
                <a:r>
                  <a:rPr lang="en-US" altLang="zh-CN" sz="2000">
                    <a:solidFill>
                      <a:srgbClr val="C00000"/>
                    </a:solidFill>
                  </a:rPr>
                  <a:t> dominates</a:t>
                </a:r>
                <a:r>
                  <a:rPr lang="en-US" altLang="zh-CN" sz="2000">
                    <a:solidFill>
                      <a:srgbClr val="0000FF"/>
                    </a:solidFill>
                  </a:rPr>
                  <a:t> the rapidity dependence</a:t>
                </a:r>
                <a:endParaRPr lang="en-US" altLang="zh-CN" sz="2000">
                  <a:solidFill>
                    <a:srgbClr val="0000FF"/>
                  </a:solidFill>
                </a:endParaRPr>
              </a:p>
              <a:p>
                <a:pPr algn="just">
                  <a:lnSpc>
                    <a:spcPts val="2600"/>
                  </a:lnSpc>
                </a:pPr>
                <a:r>
                  <a:rPr lang="en-US" altLang="zh-CN" sz="2000">
                    <a:solidFill>
                      <a:srgbClr val="0000FF"/>
                    </a:solidFill>
                  </a:rPr>
                  <a:t>2. triangular flow </a:t>
                </a:r>
                <a:r>
                  <a:rPr lang="en-US" altLang="zh-CN" sz="2000" i="1">
                    <a:solidFill>
                      <a:srgbClr val="0000FF"/>
                    </a:solidFill>
                    <a:latin typeface="Times New Roman" panose="02020503050405090304" charset="0"/>
                    <a:cs typeface="Times New Roman" panose="02020503050405090304" charset="0"/>
                    <a:sym typeface="+mn-ea"/>
                  </a:rPr>
                  <a:t>v</a:t>
                </a:r>
                <a:r>
                  <a:rPr lang="en-US" altLang="zh-CN" sz="2000" i="1" baseline="-25000">
                    <a:solidFill>
                      <a:srgbClr val="0000FF"/>
                    </a:solidFill>
                    <a:latin typeface="Times New Roman" panose="02020503050405090304" charset="0"/>
                    <a:cs typeface="Times New Roman" panose="02020503050405090304" charset="0"/>
                    <a:sym typeface="+mn-ea"/>
                  </a:rPr>
                  <a:t>3</a:t>
                </a:r>
                <a:r>
                  <a:rPr lang="en-US" altLang="zh-CN" sz="2000">
                    <a:solidFill>
                      <a:srgbClr val="0000FF"/>
                    </a:solidFill>
                  </a:rPr>
                  <a:t> contributes</a:t>
                </a:r>
                <a:r>
                  <a:rPr lang="en-US" altLang="zh-CN" sz="2000">
                    <a:solidFill>
                      <a:srgbClr val="C00000"/>
                    </a:solidFill>
                  </a:rPr>
                  <a:t> significantly</a:t>
                </a:r>
                <a:r>
                  <a:rPr lang="en-US" altLang="zh-CN" sz="200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∆</m:t>
                        </m:r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>
                    <a:solidFill>
                      <a:srgbClr val="0000FF"/>
                    </a:solidFill>
                  </a:rPr>
                  <a:t>, especially when initial fluctuations are included.</a:t>
                </a:r>
                <a:endParaRPr lang="en-US" altLang="zh-CN" sz="200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620" y="5541645"/>
                <a:ext cx="7690485" cy="1091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560" y="2348865"/>
            <a:ext cx="4191000" cy="3162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00" y="2403475"/>
            <a:ext cx="39243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-635" y="44450"/>
            <a:ext cx="12174855" cy="720090"/>
          </a:xfrm>
          <a:solidFill>
            <a:srgbClr val="C00000"/>
          </a:solidFill>
        </p:spPr>
        <p:txBody>
          <a:bodyPr anchor="ctr" anchorCtr="0"/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Question 3: Effect of sub-nucleonic fluctuations on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∆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v</a:t>
            </a:r>
            <a:r>
              <a:rPr lang="en-US" altLang="zh-CN" sz="2400" baseline="-250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2</a:t>
            </a:r>
            <a:endParaRPr lang="en-US" altLang="zh-CN" sz="2400" baseline="-250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040620" y="6452870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135505" y="4580890"/>
                <a:ext cx="7926705" cy="9131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>
                  <a:lnSpc>
                    <a:spcPts val="2600"/>
                  </a:lnSpc>
                </a:pPr>
                <a:r>
                  <a:rPr lang="en-US" altLang="zh-CN" sz="2000">
                    <a:solidFill>
                      <a:schemeClr val="tx1"/>
                    </a:solidFill>
                    <a:sym typeface="+mn-ea"/>
                  </a:rPr>
                  <a:t>Effect of sub-nucleonic fluctuations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∆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chemeClr val="tx1"/>
                    </a:solidFill>
                    <a:sym typeface="+mn-ea"/>
                  </a:rPr>
                  <a:t>：</a:t>
                </a:r>
                <a:endParaRPr lang="en-US" altLang="zh-CN" sz="2000">
                  <a:solidFill>
                    <a:schemeClr val="tx1"/>
                  </a:solidFill>
                  <a:sym typeface="+mn-ea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sz="2000">
                    <a:solidFill>
                      <a:srgbClr val="C00000"/>
                    </a:solidFill>
                    <a:sym typeface="+mn-ea"/>
                  </a:rPr>
                  <a:t>More hotspots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∆</m:t>
                        </m:r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>
                    <a:solidFill>
                      <a:srgbClr val="C00000"/>
                    </a:solidFill>
                    <a:sym typeface="+mn-ea"/>
                  </a:rPr>
                  <a:t> but little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∆</m:t>
                        </m:r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altLang="zh-CN" sz="2000">
                    <a:solidFill>
                      <a:srgbClr val="0000FF"/>
                    </a:solidFill>
                    <a:sym typeface="+mn-ea"/>
                  </a:rPr>
                  <a:t>, revealing the role of sub-nucleonic structure.</a:t>
                </a:r>
                <a:endParaRPr lang="en-US" altLang="zh-CN" sz="2000" i="1">
                  <a:solidFill>
                    <a:srgbClr val="0000FF"/>
                  </a:solidFill>
                  <a:latin typeface="DejaVu Math TeX Gyre" panose="02000503000000000000" charset="0"/>
                  <a:ea typeface="楷体" panose="02010609060101010101" charset="-122"/>
                  <a:cs typeface="DejaVu Math TeX Gyre" panose="02000503000000000000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05" y="4580890"/>
                <a:ext cx="7926705" cy="913130"/>
              </a:xfrm>
              <a:prstGeom prst="rect">
                <a:avLst/>
              </a:prstGeom>
              <a:blipFill rotWithShape="1">
                <a:blip r:embed="rId1"/>
                <a:stretch>
                  <a:fillRect b="-13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2135505" y="5876925"/>
            <a:ext cx="83731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>
                <a:latin typeface="Times New Roman" panose="02020503050405090304" charset="0"/>
                <a:cs typeface="Times New Roman" panose="02020503050405090304" charset="0"/>
              </a:rPr>
              <a:t>O. G. Montero, S. Schlichting, and Jie Zhu. Effects of sub-nucleonic fluctuations on the longitudinal structure of heavy-ion collisions. arXiv: 2501.14872</a:t>
            </a:r>
            <a:endParaRPr lang="en-US" altLang="zh-CN" sz="1400">
              <a:latin typeface="Times New Roman" panose="02020503050405090304" charset="0"/>
              <a:cs typeface="Times New Roman" panose="0202050305040509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10" y="1412875"/>
            <a:ext cx="8001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0" y="44450"/>
            <a:ext cx="12191365" cy="720090"/>
          </a:xfrm>
          <a:solidFill>
            <a:srgbClr val="C00000"/>
          </a:solidFill>
        </p:spPr>
        <p:txBody>
          <a:bodyPr anchor="ctr" anchorCtr="0"/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Question 3: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Effect of transverse momentum scale on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∆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v</a:t>
            </a:r>
            <a:r>
              <a:rPr lang="en-US" altLang="zh-CN" sz="2400" baseline="-250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2</a:t>
            </a:r>
            <a:endParaRPr lang="en-US" altLang="zh-CN" sz="2400" baseline="-250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056495" y="6452870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351405" y="4797425"/>
                <a:ext cx="7926705" cy="1091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ts val="2600"/>
                  </a:lnSpc>
                </a:pPr>
                <a:r>
                  <a:rPr lang="en-US" altLang="zh-CN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</a:rPr>
                  <a:t>The transverse momentum scale </a:t>
                </a:r>
                <a:r>
                  <a:rPr lang="en-US" altLang="zh-CN" sz="2000">
                    <a:solidFill>
                      <a:srgbClr val="C00000"/>
                    </a:solidFill>
                    <a:ea typeface="楷体" panose="02010609060101010101" charset="-122"/>
                    <a:cs typeface="Arial" panose="020B0604020202090204" pitchFamily="34" charset="0"/>
                  </a:rPr>
                  <a:t>determines the tilt of the fireball</a:t>
                </a:r>
                <a:r>
                  <a:rPr lang="en-US" altLang="zh-CN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</a:rPr>
                  <a:t>.</a:t>
                </a:r>
                <a:endParaRPr lang="en-US" altLang="zh-CN" sz="2000">
                  <a:solidFill>
                    <a:srgbClr val="0000FF"/>
                  </a:solidFill>
                  <a:ea typeface="楷体" panose="02010609060101010101" charset="-122"/>
                  <a:cs typeface="Arial" panose="020B0604020202090204" pitchFamily="34" charset="0"/>
                </a:endParaRP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∆</m:t>
                        </m:r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</a:rPr>
                  <a:t> shows </a:t>
                </a:r>
                <a:r>
                  <a:rPr lang="en-US" altLang="zh-CN" sz="2000">
                    <a:solidFill>
                      <a:srgbClr val="C00000"/>
                    </a:solidFill>
                    <a:ea typeface="楷体" panose="02010609060101010101" charset="-122"/>
                    <a:cs typeface="Arial" panose="020B0604020202090204" pitchFamily="34" charset="0"/>
                  </a:rPr>
                  <a:t>clear dependence </a:t>
                </a:r>
                <a:r>
                  <a:rPr lang="en-US" altLang="zh-CN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</a:rPr>
                  <a:t>on both pseudo-rapidity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</a:rPr>
                  <a:t>. </a:t>
                </a:r>
                <a:endParaRPr lang="en-US" altLang="zh-CN" sz="2000">
                  <a:solidFill>
                    <a:srgbClr val="0000FF"/>
                  </a:solidFill>
                  <a:ea typeface="楷体" panose="02010609060101010101" charset="-122"/>
                  <a:cs typeface="Arial" panose="020B0604020202090204" pitchFamily="34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</a:rPr>
                  <a:t>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∆</m:t>
                        </m:r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</a:rPr>
                  <a:t> thus helps constrain the geometry of the QGP fireball.</a:t>
                </a:r>
                <a:endParaRPr lang="en-US" altLang="zh-CN" sz="2000">
                  <a:solidFill>
                    <a:srgbClr val="0000FF"/>
                  </a:solidFill>
                  <a:ea typeface="楷体" panose="02010609060101010101" charset="-122"/>
                  <a:cs typeface="Arial" panose="020B060402020209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05" y="4797425"/>
                <a:ext cx="7926705" cy="10915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605" y="1484630"/>
            <a:ext cx="7905750" cy="3105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5715" y="44450"/>
            <a:ext cx="12185650" cy="720090"/>
          </a:xfrm>
          <a:solidFill>
            <a:srgbClr val="C00000"/>
          </a:solidFill>
        </p:spPr>
        <p:txBody>
          <a:bodyPr anchor="ctr" anchorCtr="0"/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Question 3: </a:t>
            </a:r>
            <a:r>
              <a:rPr lang="en-US" altLang="zh-CN" sz="2400" dirty="0">
                <a:solidFill>
                  <a:schemeClr val="bg1"/>
                </a:solidFill>
                <a:latin typeface="Arial Regular" panose="020B0604020202090204" charset="0"/>
                <a:cs typeface="Arial Regular" panose="020B0604020202090204" charset="0"/>
              </a:rPr>
              <a:t>Effect of the fragmentation region on </a:t>
            </a:r>
            <a:r>
              <a:rPr lang="zh-CN" altLang="en-US" sz="2400" dirty="0">
                <a:solidFill>
                  <a:schemeClr val="bg1"/>
                </a:solidFill>
                <a:latin typeface="Arial Regular" panose="020B0604020202090204" charset="0"/>
                <a:cs typeface="Arial Regular" panose="020B0604020202090204" charset="0"/>
              </a:rPr>
              <a:t>∆</a:t>
            </a:r>
            <a:r>
              <a:rPr lang="en-US" altLang="zh-CN" sz="2400" dirty="0">
                <a:solidFill>
                  <a:schemeClr val="bg1"/>
                </a:solidFill>
                <a:latin typeface="Arial Regular" panose="020B0604020202090204" charset="0"/>
                <a:cs typeface="Arial Regular" panose="020B0604020202090204" charset="0"/>
              </a:rPr>
              <a:t>v</a:t>
            </a:r>
            <a:r>
              <a:rPr lang="en-US" altLang="zh-CN" sz="2400" baseline="-25000" dirty="0">
                <a:solidFill>
                  <a:schemeClr val="bg1"/>
                </a:solidFill>
                <a:latin typeface="Arial Regular" panose="020B0604020202090204" charset="0"/>
                <a:cs typeface="Arial Regular" panose="020B0604020202090204" charset="0"/>
              </a:rPr>
              <a:t>2</a:t>
            </a:r>
            <a:endParaRPr lang="en-US" altLang="zh-CN" sz="2400" baseline="-25000" dirty="0">
              <a:solidFill>
                <a:schemeClr val="bg1"/>
              </a:solidFill>
              <a:latin typeface="Arial Regular" panose="020B0604020202090204" charset="0"/>
              <a:cs typeface="Arial Regular" panose="020B060402020209020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056495" y="6525260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207260" y="5085080"/>
                <a:ext cx="7926705" cy="1091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ts val="2600"/>
                  </a:lnSpc>
                </a:pPr>
                <a:r>
                  <a:rPr lang="en-US" altLang="zh-CN" sz="2000">
                    <a:solidFill>
                      <a:schemeClr val="tx1"/>
                    </a:solidFill>
                    <a:latin typeface="Arial Regular" panose="020B0604020202090204" charset="0"/>
                    <a:ea typeface="楷体" panose="02010609060101010101" charset="-122"/>
                    <a:cs typeface="Arial Regular" panose="020B0604020202090204" charset="0"/>
                  </a:rPr>
                  <a:t>Effect of the fragmentation region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pitchFamily="2" charset="-122"/>
                            <a:cs typeface="DejaVu Math TeX Gyre" panose="02000503000000000000" charset="0"/>
                          </a:rPr>
                          <m:t>∆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pitchFamily="2" charset="-122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chemeClr val="tx1"/>
                    </a:solidFill>
                    <a:latin typeface="Arial Regular" panose="020B0604020202090204" charset="0"/>
                    <a:ea typeface="楷体" panose="02010609060101010101" charset="-122"/>
                    <a:cs typeface="Arial Regular" panose="020B0604020202090204" charset="0"/>
                  </a:rPr>
                  <a:t>:</a:t>
                </a:r>
                <a:endParaRPr lang="zh-CN" altLang="en-US" sz="2000">
                  <a:solidFill>
                    <a:schemeClr val="tx1"/>
                  </a:solidFill>
                  <a:latin typeface="Arial Regular" panose="020B0604020202090204" charset="0"/>
                  <a:ea typeface="楷体" panose="02010609060101010101" charset="-122"/>
                  <a:cs typeface="Arial Regular" panose="020B0604020202090204" charset="0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sz="2000">
                    <a:solidFill>
                      <a:srgbClr val="0000FF"/>
                    </a:solidFill>
                    <a:latin typeface="Arial Regular" panose="020B0604020202090204" charset="0"/>
                    <a:ea typeface="楷体" panose="02010609060101010101" charset="-122"/>
                    <a:cs typeface="Arial Regular" panose="020B0604020202090204" charset="0"/>
                    <a:sym typeface="+mn-ea"/>
                  </a:rPr>
                  <a:t>Its impact is </a:t>
                </a:r>
                <a:r>
                  <a:rPr lang="en-US" altLang="zh-CN" sz="2000">
                    <a:solidFill>
                      <a:srgbClr val="C00000"/>
                    </a:solidFill>
                    <a:latin typeface="Arial Regular" panose="020B0604020202090204" charset="0"/>
                    <a:ea typeface="楷体" panose="02010609060101010101" charset="-122"/>
                    <a:cs typeface="Arial Regular" panose="020B0604020202090204" charset="0"/>
                    <a:sym typeface="+mn-ea"/>
                  </a:rPr>
                  <a:t>weak in rapidity but shows a threshold-like behavior </a:t>
                </a:r>
                <a:r>
                  <a:rPr lang="en-US" altLang="zh-CN" sz="2000">
                    <a:solidFill>
                      <a:srgbClr val="0000FF"/>
                    </a:solidFill>
                    <a:latin typeface="Arial Regular" panose="020B0604020202090204" charset="0"/>
                    <a:ea typeface="楷体" panose="02010609060101010101" charset="-122"/>
                    <a:cs typeface="Arial Regular" panose="020B0604020202090204" charset="0"/>
                    <a:sym typeface="+mn-ea"/>
                  </a:rPr>
                  <a:t>in the transverse momentum distribution.</a:t>
                </a:r>
                <a:endParaRPr lang="en-US" altLang="zh-CN" sz="2000">
                  <a:solidFill>
                    <a:srgbClr val="0000FF"/>
                  </a:solidFill>
                  <a:latin typeface="Arial Regular" panose="020B0604020202090204" charset="0"/>
                  <a:ea typeface="楷体" panose="02010609060101010101" charset="-122"/>
                  <a:cs typeface="Arial Regular" panose="020B0604020202090204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260" y="5085080"/>
                <a:ext cx="7926705" cy="10915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923925"/>
            <a:ext cx="3503295" cy="669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0" y="1700530"/>
            <a:ext cx="7877175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1855" y="1700530"/>
            <a:ext cx="4114800" cy="3143250"/>
          </a:xfrm>
          <a:prstGeom prst="rect">
            <a:avLst/>
          </a:prstGeom>
        </p:spPr>
      </p:pic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3810" y="44450"/>
            <a:ext cx="12172950" cy="720090"/>
          </a:xfrm>
          <a:solidFill>
            <a:srgbClr val="C00000"/>
          </a:solidFill>
        </p:spPr>
        <p:txBody>
          <a:bodyPr anchor="ctr" anchorCtr="0"/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Question 3: </a:t>
            </a:r>
            <a:r>
              <a:rPr lang="en-US" altLang="zh-CN" sz="2800" dirty="0">
                <a:solidFill>
                  <a:schemeClr val="bg1"/>
                </a:solidFill>
                <a:latin typeface="Arial Regular" panose="020B0604020202090204" charset="0"/>
                <a:cs typeface="Arial Regular" panose="020B0604020202090204" charset="0"/>
                <a:sym typeface="+mn-ea"/>
              </a:rPr>
              <a:t>Effect of the fragmentation region on </a:t>
            </a:r>
            <a:r>
              <a:rPr lang="zh-CN" altLang="en-US" sz="2800" dirty="0">
                <a:solidFill>
                  <a:schemeClr val="bg1"/>
                </a:solidFill>
                <a:latin typeface="Arial Regular" panose="020B0604020202090204" charset="0"/>
                <a:cs typeface="Arial Regular" panose="020B0604020202090204" charset="0"/>
                <a:sym typeface="+mn-ea"/>
              </a:rPr>
              <a:t>∆</a:t>
            </a:r>
            <a:r>
              <a:rPr lang="en-US" altLang="zh-CN" sz="2800" dirty="0">
                <a:solidFill>
                  <a:schemeClr val="bg1"/>
                </a:solidFill>
                <a:latin typeface="Arial Regular" panose="020B0604020202090204" charset="0"/>
                <a:cs typeface="Arial Regular" panose="020B0604020202090204" charset="0"/>
                <a:sym typeface="+mn-ea"/>
              </a:rPr>
              <a:t>v</a:t>
            </a:r>
            <a:r>
              <a:rPr lang="en-US" altLang="zh-CN" sz="2800" baseline="-25000" dirty="0">
                <a:solidFill>
                  <a:schemeClr val="bg1"/>
                </a:solidFill>
                <a:latin typeface="Arial Regular" panose="020B0604020202090204" charset="0"/>
                <a:cs typeface="Arial Regular" panose="020B0604020202090204" charset="0"/>
                <a:sym typeface="+mn-ea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Bahnschrift SemiLight SemiCondensed" panose="020B0502040204020203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043160" y="6452870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207260" y="5085080"/>
                <a:ext cx="8333105" cy="132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altLang="zh-CN" sz="2000">
                    <a:ea typeface="楷体" panose="02010609060101010101" charset="-122"/>
                    <a:cs typeface="Arial" panose="020B0604020202090204" pitchFamily="34" charset="0"/>
                    <a:sym typeface="+mn-ea"/>
                  </a:rPr>
                  <a:t>Effect of the fragmentation region on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 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∆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>
                    <a:ea typeface="楷体" panose="02010609060101010101" charset="-122"/>
                    <a:cs typeface="Arial" panose="020B0604020202090204" pitchFamily="34" charset="0"/>
                    <a:sym typeface="+mn-ea"/>
                  </a:rPr>
                  <a:t> :                   </a:t>
                </a:r>
                <a:endParaRPr lang="en-US" altLang="zh-CN" sz="2000">
                  <a:ea typeface="楷体" panose="02010609060101010101" charset="-122"/>
                  <a:cs typeface="Arial" panose="020B0604020202090204" pitchFamily="34" charset="0"/>
                  <a:sym typeface="+mn-ea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∆</m:t>
                        </m:r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宋体" pitchFamily="2" charset="-122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  <a:sym typeface="+mn-ea"/>
                  </a:rPr>
                  <a:t> is </a:t>
                </a:r>
                <a:r>
                  <a:rPr lang="en-US" sz="2000">
                    <a:solidFill>
                      <a:srgbClr val="C00000"/>
                    </a:solidFill>
                    <a:ea typeface="楷体" panose="02010609060101010101" charset="-122"/>
                    <a:cs typeface="Arial" panose="020B0604020202090204" pitchFamily="34" charset="0"/>
                    <a:sym typeface="+mn-ea"/>
                  </a:rPr>
                  <a:t>weakly affected</a:t>
                </a:r>
                <a:r>
                  <a:rPr lang="en-US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  <a:sym typeface="+mn-ea"/>
                  </a:rPr>
                  <a:t>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∆</m:t>
                        </m:r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宋体" pitchFamily="2" charset="-122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charset="0"/>
                                <a:ea typeface="宋体" pitchFamily="2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charset="0"/>
                                <a:ea typeface="宋体" pitchFamily="2" charset="-122"/>
                                <a:cs typeface="Cambria Math" panose="0204050305040603020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charset="0"/>
                                <a:ea typeface="宋体" pitchFamily="2" charset="-122"/>
                                <a:cs typeface="Cambria Math" panose="02040503050406030204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en-US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  <a:sym typeface="+mn-ea"/>
                  </a:rPr>
                  <a:t>shows </a:t>
                </a:r>
                <a:r>
                  <a:rPr lang="en-US" sz="2000">
                    <a:solidFill>
                      <a:srgbClr val="C00000"/>
                    </a:solidFill>
                    <a:ea typeface="楷体" panose="02010609060101010101" charset="-122"/>
                    <a:cs typeface="Arial" panose="020B0604020202090204" pitchFamily="34" charset="0"/>
                    <a:sym typeface="+mn-ea"/>
                  </a:rPr>
                  <a:t>clear variation</a:t>
                </a:r>
                <a:r>
                  <a:rPr lang="en-US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  <a:sym typeface="+mn-ea"/>
                  </a:rPr>
                  <a:t>.</a:t>
                </a:r>
                <a:endParaRPr lang="en-US" sz="2000">
                  <a:solidFill>
                    <a:srgbClr val="0000FF"/>
                  </a:solidFill>
                  <a:ea typeface="楷体" panose="02010609060101010101" charset="-122"/>
                  <a:cs typeface="Arial" panose="020B0604020202090204" pitchFamily="34" charset="0"/>
                  <a:sym typeface="+mn-ea"/>
                </a:endParaRPr>
              </a:p>
              <a:p>
                <a:pPr algn="l"/>
                <a:r>
                  <a:rPr lang="en-US" altLang="zh-CN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  <a:sym typeface="+mn-ea"/>
                  </a:rPr>
                  <a:t>This observable helps probe the exponential profile of the fragmentation region.</a:t>
                </a:r>
                <a:endParaRPr lang="en-US" altLang="zh-CN" sz="2000">
                  <a:solidFill>
                    <a:srgbClr val="0000FF"/>
                  </a:solidFill>
                  <a:ea typeface="楷体" panose="02010609060101010101" charset="-122"/>
                  <a:cs typeface="Arial" panose="020B060402020209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260" y="5085080"/>
                <a:ext cx="8333105" cy="1322070"/>
              </a:xfrm>
              <a:prstGeom prst="rect">
                <a:avLst/>
              </a:prstGeom>
              <a:blipFill rotWithShape="1">
                <a:blip r:embed="rId2"/>
                <a:stretch>
                  <a:fillRect b="-3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50" y="923925"/>
            <a:ext cx="3503295" cy="6692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605" y="1628775"/>
            <a:ext cx="4191000" cy="32956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2775" y="1475105"/>
            <a:ext cx="3140710" cy="23507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217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-635" y="44450"/>
                <a:ext cx="12198985" cy="720090"/>
              </a:xfrm>
              <a:solidFill>
                <a:srgbClr val="C00000"/>
              </a:solidFill>
            </p:spPr>
            <p:txBody>
              <a:bodyPr anchor="ctr" anchorCtr="0"/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Arial" panose="020B0604020202090204" pitchFamily="34" charset="0"/>
                    <a:cs typeface="Arial" panose="020B0604020202090204" pitchFamily="34" charset="0"/>
                    <a:sym typeface="+mn-ea"/>
                  </a:rPr>
                  <a:t>Question 3: 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Arial" panose="020B0604020202090204" pitchFamily="34" charset="0"/>
                    <a:cs typeface="Arial" panose="020B0604020202090204" pitchFamily="34" charset="0"/>
                  </a:rPr>
                  <a:t>Proposed observable: elliptic-flow-splitting ratio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∆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chemeClr val="bg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chemeClr val="bg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chemeClr val="bg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>
                        <a:solidFill>
                          <a:schemeClr val="bg1"/>
                        </a:solidFill>
                        <a:latin typeface="DejaVu Math TeX Gyre" panose="02000503000000000000" charset="0"/>
                        <a:cs typeface="DejaVu Math TeX Gyre" panose="02000503000000000000" charset="0"/>
                      </a:rPr>
                      <m:t>/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chemeClr val="bg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chemeClr val="bg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chemeClr val="bg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sz="2400" dirty="0">
                  <a:solidFill>
                    <a:schemeClr val="bg1"/>
                  </a:solidFill>
                  <a:latin typeface="Arial" panose="020B0604020202090204" pitchFamily="34" charset="0"/>
                  <a:cs typeface="Arial" panose="020B0604020202090204" pitchFamily="34" charset="0"/>
                </a:endParaRPr>
              </a:p>
            </p:txBody>
          </p:sp>
        </mc:Choice>
        <mc:Fallback>
          <p:sp>
            <p:nvSpPr>
              <p:cNvPr id="9217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635" y="44450"/>
                <a:ext cx="12198985" cy="72009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051415" y="6452870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677670" y="4220845"/>
                <a:ext cx="9618345" cy="1758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ts val="2600"/>
                  </a:lnSpc>
                </a:pPr>
                <a:r>
                  <a:rPr lang="en-US" altLang="zh-CN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  <a:sym typeface="+mn-ea"/>
                  </a:rPr>
                  <a:t>In </a:t>
                </a:r>
                <a:r>
                  <a:rPr lang="en-US" altLang="zh-CN" sz="2000" i="1">
                    <a:solidFill>
                      <a:srgbClr val="0000FF"/>
                    </a:solidFill>
                    <a:latin typeface="Times New Roman" panose="02020503050405090304" charset="0"/>
                    <a:ea typeface="楷体" panose="02010609060101010101" charset="-122"/>
                    <a:cs typeface="Times New Roman" panose="02020503050405090304" charset="0"/>
                    <a:sym typeface="+mn-ea"/>
                  </a:rPr>
                  <a:t>η</a:t>
                </a:r>
                <a:r>
                  <a:rPr lang="en-US" altLang="zh-CN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  <a:sym typeface="+mn-ea"/>
                  </a:rPr>
                  <a:t>-distribution: compare directed and elliptic flows to constrain model parameters — </a:t>
                </a:r>
                <a:r>
                  <a:rPr lang="en-US" altLang="zh-CN" sz="2000">
                    <a:solidFill>
                      <a:srgbClr val="C00000"/>
                    </a:solidFill>
                    <a:ea typeface="楷体" panose="02010609060101010101" charset="-122"/>
                    <a:cs typeface="Arial" panose="020B0604020202090204" pitchFamily="34" charset="0"/>
                    <a:sym typeface="+mn-ea"/>
                  </a:rPr>
                  <a:t>theory predicts a sizable ratio.</a:t>
                </a:r>
                <a:endParaRPr lang="en-US" altLang="zh-CN" sz="2000">
                  <a:solidFill>
                    <a:srgbClr val="C00000"/>
                  </a:solidFill>
                  <a:ea typeface="楷体" panose="02010609060101010101" charset="-122"/>
                  <a:cs typeface="Arial" panose="020B0604020202090204" pitchFamily="34" charset="0"/>
                  <a:sym typeface="+mn-ea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  <a:sym typeface="+mn-ea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  <a:sym typeface="+mn-ea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  <a:sym typeface="+mn-ea"/>
                  </a:rPr>
                  <a:t>-distribution: </a:t>
                </a:r>
                <a:r>
                  <a:rPr lang="en-US" altLang="zh-CN" sz="2000">
                    <a:solidFill>
                      <a:srgbClr val="C00000"/>
                    </a:solidFill>
                    <a:ea typeface="楷体" panose="02010609060101010101" charset="-122"/>
                    <a:cs typeface="Arial" panose="020B0604020202090204" pitchFamily="34" charset="0"/>
                    <a:sym typeface="+mn-ea"/>
                  </a:rPr>
                  <a:t>the zero-crossing point provides constraints on fluctuation effects. </a:t>
                </a:r>
                <a:endParaRPr lang="en-US" altLang="zh-CN" sz="2000">
                  <a:solidFill>
                    <a:srgbClr val="0000FF"/>
                  </a:solidFill>
                  <a:ea typeface="楷体" panose="02010609060101010101" charset="-122"/>
                  <a:cs typeface="Arial" panose="020B0604020202090204" pitchFamily="34" charset="0"/>
                  <a:sym typeface="+mn-ea"/>
                </a:endParaRPr>
              </a:p>
              <a:p>
                <a:pPr>
                  <a:lnSpc>
                    <a:spcPts val="2600"/>
                  </a:lnSpc>
                </a:pPr>
                <a:r>
                  <a:rPr lang="en-US" altLang="zh-CN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  <a:sym typeface="+mn-ea"/>
                  </a:rPr>
                  <a:t>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∆</m:t>
                        </m:r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rgbClr val="0000FF"/>
                    </a:solidFill>
                    <a:ea typeface="楷体" panose="02010609060101010101" charset="-122"/>
                    <a:cs typeface="Arial" panose="020B0604020202090204" pitchFamily="34" charset="0"/>
                    <a:sym typeface="+mn-ea"/>
                  </a:rPr>
                  <a:t> thus offers insights into the QGP initial structure and internal dynamics.</a:t>
                </a:r>
                <a:endParaRPr lang="en-US" altLang="zh-CN" sz="2000">
                  <a:solidFill>
                    <a:srgbClr val="0000FF"/>
                  </a:solidFill>
                  <a:ea typeface="楷体" panose="02010609060101010101" charset="-122"/>
                  <a:cs typeface="Arial" panose="020B060402020209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670" y="4220845"/>
                <a:ext cx="9618345" cy="17583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270" y="1340485"/>
            <a:ext cx="3106420" cy="2487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570" y="1533525"/>
            <a:ext cx="3222625" cy="22783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600190" y="908685"/>
            <a:ext cx="56324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defRPr sz="2800">
                <a:solidFill>
                  <a:srgbClr val="222267"/>
                </a:solidFill>
                <a:latin typeface="Bahnschrift SemiCondensed" panose="020B0502040204020203"/>
                <a:ea typeface="Bahnschrift SemiCondensed" panose="020B0502040204020203"/>
                <a:cs typeface="Bahnschrift SemiCondensed" panose="020B0502040204020203"/>
                <a:sym typeface="Bahnschrift SemiCondensed" panose="020B0502040204020203"/>
              </a:defRPr>
            </a:pPr>
            <a:endParaRPr lang="en-US" altLang="en-US" sz="1800">
              <a:solidFill>
                <a:schemeClr val="tx1"/>
              </a:solidFill>
              <a:latin typeface="Times New Roman" panose="02020503050405090304" charset="0"/>
              <a:ea typeface="楷体" panose="02010609060101010101" charset="-122"/>
              <a:cs typeface="Times New Roman" panose="02020503050405090304" charset="0"/>
              <a:sym typeface="楷体" panose="0201060906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-635" y="44450"/>
            <a:ext cx="12162155" cy="720090"/>
          </a:xfrm>
          <a:solidFill>
            <a:srgbClr val="C00000"/>
          </a:solidFill>
        </p:spPr>
        <p:txBody>
          <a:bodyPr anchor="ctr" anchorCtr="0"/>
          <a:lstStyle/>
          <a:p>
            <a:r>
              <a:rPr lang="en-US" altLang="zh-CN" sz="2800">
                <a:solidFill>
                  <a:schemeClr val="bg1"/>
                </a:solidFill>
                <a:latin typeface="Times New Roman" panose="02020503050405090304" charset="0"/>
                <a:cs typeface="Times New Roman" panose="02020503050405090304" charset="0"/>
                <a:sym typeface="+mn-ea"/>
              </a:rPr>
              <a:t>Summary and outlook</a:t>
            </a:r>
            <a:endParaRPr lang="en-US" altLang="zh-CN" sz="2800">
              <a:solidFill>
                <a:schemeClr val="bg1"/>
              </a:solidFill>
              <a:latin typeface="Times New Roman" panose="02020503050405090304" charset="0"/>
              <a:cs typeface="Times New Roman" panose="0202050305040509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55370" y="1268730"/>
            <a:ext cx="10293985" cy="193802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sz="2000">
                <a:solidFill>
                  <a:schemeClr val="tx1"/>
                </a:solidFill>
                <a:latin typeface="+mn-lt"/>
                <a:ea typeface="楷体" panose="02010609060101010101" charset="-122"/>
                <a:cs typeface="+mn-lt"/>
                <a:sym typeface="+mn-ea"/>
              </a:rPr>
              <a:t>Developed the TRENTo3D + CLVisc framework to explore correlations among flow harmonics.</a:t>
            </a:r>
            <a:endParaRPr lang="zh-CN" altLang="en-US" sz="2000">
              <a:solidFill>
                <a:schemeClr val="tx1"/>
              </a:solidFill>
              <a:latin typeface="+mn-lt"/>
              <a:ea typeface="楷体" panose="02010609060101010101" charset="-122"/>
              <a:cs typeface="+mn-lt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sz="2000">
                <a:solidFill>
                  <a:schemeClr val="tx1"/>
                </a:solidFill>
                <a:latin typeface="+mn-lt"/>
                <a:ea typeface="楷体" panose="02010609060101010101" charset="-122"/>
                <a:cs typeface="+mn-lt"/>
                <a:sym typeface="+mn-ea"/>
              </a:rPr>
              <a:t>Investigated key factors affecting elliptic flow splitting to understand the QGP initial-state structure .</a:t>
            </a:r>
            <a:endParaRPr lang="en-US" altLang="zh-CN" sz="2000">
              <a:solidFill>
                <a:schemeClr val="tx1"/>
              </a:solidFill>
              <a:latin typeface="+mn-lt"/>
              <a:ea typeface="楷体" panose="02010609060101010101" charset="-122"/>
              <a:cs typeface="+mn-lt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3070" y="746760"/>
            <a:ext cx="26041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cs typeface="Arial" panose="020B0604020202090204" pitchFamily="34" charset="0"/>
                <a:sym typeface="+mn-ea"/>
              </a:rPr>
              <a:t>Summary</a:t>
            </a:r>
            <a:endParaRPr lang="en-US" altLang="zh-CN" sz="2800" b="1">
              <a:solidFill>
                <a:srgbClr val="FF0000"/>
              </a:solidFill>
              <a:cs typeface="Arial" panose="020B0604020202090204" pitchFamily="34" charset="0"/>
              <a:sym typeface="+mn-ea"/>
            </a:endParaRPr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>
          <a:xfrm>
            <a:off x="10027920" y="6452870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3070" y="3524250"/>
            <a:ext cx="26041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cs typeface="Arial" panose="020B0604020202090204" pitchFamily="34" charset="0"/>
                <a:sym typeface="+mn-ea"/>
              </a:rPr>
              <a:t>Outlook</a:t>
            </a:r>
            <a:endParaRPr lang="en-US" altLang="zh-CN" sz="2800" b="1">
              <a:solidFill>
                <a:srgbClr val="FF0000"/>
              </a:solidFill>
              <a:cs typeface="Arial" panose="020B060402020209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3465" y="4149090"/>
            <a:ext cx="9708515" cy="239966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>
                <a:solidFill>
                  <a:schemeClr val="tx1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Apply this framework to study global polarization of hyperons.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>
                <a:solidFill>
                  <a:schemeClr val="tx1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Extend the analysis to heavy-flavor particle elliptic-flow splitting using transport models.</a:t>
            </a:r>
            <a:endParaRPr lang="en-US" altLang="zh-CN" sz="2000">
              <a:solidFill>
                <a:schemeClr val="tx1"/>
              </a:solidFill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>
                <a:solidFill>
                  <a:schemeClr val="tx1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Extend TRENTo-3D to lower energies with net-baryon distributions to study elliptic flow splitting between protons and antiprotons.</a:t>
            </a:r>
            <a:endParaRPr lang="en-US" altLang="zh-CN" sz="2000">
              <a:solidFill>
                <a:schemeClr val="tx1"/>
              </a:solidFill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28575" y="2996565"/>
            <a:ext cx="12163425" cy="720090"/>
          </a:xfrm>
          <a:solidFill>
            <a:srgbClr val="C00000"/>
          </a:solidFill>
        </p:spPr>
        <p:txBody>
          <a:bodyPr anchor="ctr" anchorCtr="0"/>
          <a:lstStyle/>
          <a:p>
            <a:r>
              <a:rPr lang="en-US" altLang="zh-CN" sz="2400" dirty="0">
                <a:solidFill>
                  <a:schemeClr val="bg1"/>
                </a:solidFill>
                <a:latin typeface="Bahnschrift SemiLight SemiCondensed" panose="020B0502040204020203" pitchFamily="34" charset="0"/>
                <a:sym typeface="+mn-ea"/>
              </a:rPr>
              <a:t>Thank you</a:t>
            </a:r>
            <a:endParaRPr lang="en-US" altLang="zh-CN" sz="2800" dirty="0">
              <a:solidFill>
                <a:schemeClr val="bg1"/>
              </a:solidFill>
              <a:latin typeface="Arial Regular" panose="020B0604020202090204" charset="0"/>
              <a:cs typeface="Arial Regular" panose="020B060402020209020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058400" y="6452870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pic>
        <p:nvPicPr>
          <p:cNvPr id="9" name="334E55B0-647D-440b-865C-3EC943EB4CBC-9" descr="wpsoff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685" y="311785"/>
            <a:ext cx="1583690" cy="280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标题 1"/>
          <p:cNvSpPr txBox="1"/>
          <p:nvPr>
            <p:ph type="ctrTitle"/>
          </p:nvPr>
        </p:nvSpPr>
        <p:spPr>
          <a:xfrm>
            <a:off x="0" y="18415"/>
            <a:ext cx="12152630" cy="720725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algn="l">
              <a:defRPr sz="3600">
                <a:solidFill>
                  <a:schemeClr val="accent3">
                    <a:lumOff val="44000"/>
                  </a:schemeClr>
                </a:solidFill>
                <a:latin typeface="Bahnschrift SemiLight SemiCondensed" panose="020B0502040204020203"/>
                <a:ea typeface="Bahnschrift SemiLight SemiCondensed" panose="020B0502040204020203"/>
                <a:cs typeface="Bahnschrift SemiLight SemiCondensed" panose="020B0502040204020203"/>
                <a:sym typeface="Bahnschrift SemiLight SemiCondensed" panose="020B0502040204020203"/>
              </a:defRPr>
            </a:pPr>
            <a:r>
              <a:rPr lang="en-US" altLang="zh-CN" baseline="-25000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rPr>
              <a:t> Anisotropic Flow in Heavy-Ion Collisions</a:t>
            </a:r>
            <a:endParaRPr lang="en-US" altLang="zh-CN" baseline="-25000">
              <a:latin typeface="Arial" panose="020B0604020202090204"/>
              <a:ea typeface="Arial" panose="020B0604020202090204"/>
              <a:cs typeface="Arial" panose="020B0604020202090204"/>
              <a:sym typeface="Arial" panose="020B060402020209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8435" y="918845"/>
            <a:ext cx="3753485" cy="3604895"/>
          </a:xfrm>
          <a:prstGeom prst="rect">
            <a:avLst/>
          </a:prstGeom>
        </p:spPr>
      </p:pic>
      <p:pic>
        <p:nvPicPr>
          <p:cNvPr id="5" name="图片 4" descr="QianJianTec17475478318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05" y="4580890"/>
            <a:ext cx="4467860" cy="753745"/>
          </a:xfrm>
          <a:prstGeom prst="rect">
            <a:avLst/>
          </a:prstGeom>
        </p:spPr>
      </p:pic>
      <p:pic>
        <p:nvPicPr>
          <p:cNvPr id="6" name="图片 5" descr="QianJianTec1747547948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50" y="5516880"/>
            <a:ext cx="2602865" cy="358775"/>
          </a:xfrm>
          <a:prstGeom prst="rect">
            <a:avLst/>
          </a:prstGeom>
        </p:spPr>
      </p:pic>
      <p:pic>
        <p:nvPicPr>
          <p:cNvPr id="9" name="图片 8" descr="QianJianTec1747555018002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765" y="5372735"/>
            <a:ext cx="260667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80325" y="5415280"/>
            <a:ext cx="1943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...</a:t>
            </a:r>
            <a:endParaRPr lang="en-US" altLang="zh-CN" sz="24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024110" y="6439535"/>
            <a:ext cx="2133600" cy="476250"/>
          </a:xfrm>
        </p:spPr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75460" y="6237605"/>
            <a:ext cx="74891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Times New Roman" panose="02020503050405090304" charset="0"/>
                <a:cs typeface="Times New Roman" panose="02020503050405090304" charset="0"/>
              </a:rPr>
              <a:t>U. Heinz and R. Snellings. Ann. Rev. Nucl. Part. Sci., 63:123–151, 2013</a:t>
            </a:r>
            <a:endParaRPr lang="zh-CN" altLang="en-US">
              <a:latin typeface="Times New Roman" panose="02020503050405090304" charset="0"/>
              <a:cs typeface="Times New Roman" panose="0202050305040509030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26465" y="981075"/>
            <a:ext cx="4649470" cy="3093720"/>
            <a:chOff x="510" y="2264"/>
            <a:chExt cx="7322" cy="4872"/>
          </a:xfrm>
        </p:grpSpPr>
        <p:pic>
          <p:nvPicPr>
            <p:cNvPr id="11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" y="2264"/>
              <a:ext cx="7322" cy="48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左大括号 11"/>
            <p:cNvSpPr/>
            <p:nvPr/>
          </p:nvSpPr>
          <p:spPr>
            <a:xfrm rot="16200000">
              <a:off x="3914" y="3015"/>
              <a:ext cx="120" cy="5532"/>
            </a:xfrm>
            <a:prstGeom prst="leftBrace">
              <a:avLst/>
            </a:prstGeom>
            <a:ln w="12700" cmpd="sng">
              <a:solidFill>
                <a:schemeClr val="bg1">
                  <a:alpha val="79000"/>
                </a:schemeClr>
              </a:solidFill>
              <a:prstDash val="solid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31" y="5841"/>
              <a:ext cx="1699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>
                  <a:solidFill>
                    <a:schemeClr val="bg1"/>
                  </a:solidFill>
                  <a:latin typeface="MV Boli" panose="02000500030200090000" charset="0"/>
                  <a:cs typeface="MV Boli" panose="02000500030200090000" charset="0"/>
                </a:rPr>
                <a:t>EB field</a:t>
              </a:r>
              <a:endParaRPr lang="en-US" altLang="zh-CN" sz="1200">
                <a:solidFill>
                  <a:schemeClr val="bg1"/>
                </a:solidFill>
                <a:latin typeface="MV Boli" panose="02000500030200090000" charset="0"/>
                <a:cs typeface="MV Boli" panose="02000500030200090000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0" y="44450"/>
            <a:ext cx="12163425" cy="720090"/>
          </a:xfrm>
          <a:solidFill>
            <a:srgbClr val="C00000"/>
          </a:solidFill>
        </p:spPr>
        <p:txBody>
          <a:bodyPr anchor="ctr" anchorCtr="0"/>
          <a:lstStyle/>
          <a:p>
            <a:r>
              <a:rPr lang="en-US" altLang="zh-CN" sz="2400" dirty="0">
                <a:solidFill>
                  <a:schemeClr val="bg1"/>
                </a:solidFill>
                <a:latin typeface="Bahnschrift SemiLight SemiCondensed" panose="020B0502040204020203" pitchFamily="34" charset="0"/>
                <a:sym typeface="+mn-ea"/>
              </a:rPr>
              <a:t>                 </a:t>
            </a:r>
            <a:r>
              <a:rPr lang="en-US" altLang="zh-CN" sz="2400" dirty="0">
                <a:solidFill>
                  <a:schemeClr val="bg1"/>
                </a:solidFill>
                <a:latin typeface="Arial Regular" panose="020B0604020202090204" charset="0"/>
                <a:cs typeface="Arial Regular" panose="020B0604020202090204" charset="0"/>
                <a:sym typeface="+mn-ea"/>
              </a:rPr>
              <a:t>+ CLVisc Hydrodynamic</a:t>
            </a:r>
            <a:endParaRPr lang="en-US" altLang="zh-CN" sz="2800" dirty="0">
              <a:solidFill>
                <a:schemeClr val="bg1"/>
              </a:solidFill>
              <a:latin typeface="Arial Regular" panose="020B0604020202090204" charset="0"/>
              <a:cs typeface="Arial Regular" panose="020B060402020209020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058400" y="6452870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98880" y="5156835"/>
            <a:ext cx="10346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Times New Roman" panose="02020503050405090304" charset="0"/>
                <a:ea typeface="楷体" panose="02010609060101010101" charset="-122"/>
                <a:cs typeface="Times New Roman" panose="02020503050405090304" charset="0"/>
              </a:rPr>
              <a:t>The energy density from TRENTo3D initialization reproduces the behavior responsible for directed flow.</a:t>
            </a:r>
            <a:endParaRPr lang="en-US" altLang="zh-CN" sz="2400">
              <a:latin typeface="Times New Roman" panose="02020503050405090304" charset="0"/>
              <a:ea typeface="楷体" panose="02010609060101010101" charset="-122"/>
              <a:cs typeface="Times New Roman" panose="0202050305040509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7755" y="1844675"/>
            <a:ext cx="3872865" cy="29806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83655" y="1340485"/>
            <a:ext cx="4032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Evolution of the velocity field &lt;v</a:t>
            </a:r>
            <a:r>
              <a:rPr lang="en-US" altLang="zh-CN" sz="1800" baseline="-250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x</a:t>
            </a:r>
            <a:r>
              <a:rPr lang="en-US" altLang="zh-CN" sz="18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&gt;</a:t>
            </a:r>
            <a:endParaRPr lang="en-US" altLang="zh-CN" sz="1800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65300" y="1316355"/>
            <a:ext cx="4110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First-order eccentricity of the medium</a:t>
            </a:r>
            <a:endParaRPr lang="en-US" altLang="zh-CN" sz="1800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</a:endParaRPr>
          </a:p>
        </p:txBody>
      </p:sp>
      <p:pic>
        <p:nvPicPr>
          <p:cNvPr id="9" name="334E55B0-647D-440b-865C-3EC943EB4CBC-8" descr="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685" y="311785"/>
            <a:ext cx="1583690" cy="2806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360" y="1988820"/>
            <a:ext cx="3596640" cy="29165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405" y="2513330"/>
            <a:ext cx="2257425" cy="4133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0" y="44450"/>
            <a:ext cx="12163425" cy="720090"/>
          </a:xfrm>
          <a:solidFill>
            <a:srgbClr val="C00000"/>
          </a:solidFill>
        </p:spPr>
        <p:txBody>
          <a:bodyPr anchor="ctr" anchorCtr="0"/>
          <a:lstStyle/>
          <a:p>
            <a:r>
              <a:rPr lang="en-US" altLang="zh-CN" sz="2400" dirty="0">
                <a:solidFill>
                  <a:schemeClr val="bg1"/>
                </a:solidFill>
                <a:latin typeface="Bahnschrift SemiLight SemiCondensed" panose="020B0502040204020203" pitchFamily="34" charset="0"/>
                <a:sym typeface="+mn-ea"/>
              </a:rPr>
              <a:t>                 LBT </a:t>
            </a:r>
            <a:r>
              <a:rPr lang="en-US" altLang="zh-CN" sz="2400" dirty="0">
                <a:solidFill>
                  <a:schemeClr val="bg1"/>
                </a:solidFill>
                <a:latin typeface="Arial Regular" panose="020B0604020202090204" charset="0"/>
                <a:cs typeface="Arial Regular" panose="020B0604020202090204" charset="0"/>
                <a:sym typeface="+mn-ea"/>
              </a:rPr>
              <a:t>+ CLVisc Hydrodynamic</a:t>
            </a:r>
            <a:endParaRPr lang="en-US" altLang="zh-CN" sz="2800" dirty="0">
              <a:solidFill>
                <a:schemeClr val="bg1"/>
              </a:solidFill>
              <a:latin typeface="Arial Regular" panose="020B0604020202090204" charset="0"/>
              <a:cs typeface="Arial Regular" panose="020B060402020209020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058400" y="6452870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8390" y="1917065"/>
            <a:ext cx="3951605" cy="30232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05" y="1844675"/>
            <a:ext cx="3622040" cy="30219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99515" y="873125"/>
            <a:ext cx="3408045" cy="2488565"/>
            <a:chOff x="3476" y="1165"/>
            <a:chExt cx="5534" cy="433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76" y="1165"/>
              <a:ext cx="5534" cy="4331"/>
            </a:xfrm>
            <a:prstGeom prst="rect">
              <a:avLst/>
            </a:prstGeom>
          </p:spPr>
        </p:pic>
        <p:sp>
          <p:nvSpPr>
            <p:cNvPr id="2" name="环形箭头 1"/>
            <p:cNvSpPr/>
            <p:nvPr/>
          </p:nvSpPr>
          <p:spPr>
            <a:xfrm>
              <a:off x="6198" y="2678"/>
              <a:ext cx="793" cy="65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187038"/>
                <a:gd name="adj5" fmla="val 12500"/>
              </a:avLst>
            </a:prstGeom>
            <a:solidFill>
              <a:srgbClr val="DF0FE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环形箭头 3"/>
            <p:cNvSpPr/>
            <p:nvPr/>
          </p:nvSpPr>
          <p:spPr>
            <a:xfrm rot="11100000">
              <a:off x="5726" y="3165"/>
              <a:ext cx="793" cy="59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187038"/>
                <a:gd name="adj5" fmla="val 12500"/>
              </a:avLst>
            </a:prstGeom>
            <a:solidFill>
              <a:srgbClr val="DF0FE1"/>
            </a:solidFill>
            <a:ln>
              <a:solidFill>
                <a:srgbClr val="DF0FE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024110" y="6439535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605" y="19050"/>
            <a:ext cx="12143105" cy="720725"/>
          </a:xfrm>
          <a:solidFill>
            <a:srgbClr val="C00000">
              <a:alpha val="100000"/>
            </a:srgbClr>
          </a:solidFill>
        </p:spPr>
        <p:txBody>
          <a:bodyPr vert="horz" wrap="square" lIns="91440" tIns="45720" rIns="91440" bIns="45720" anchor="ctr" anchorCtr="0"/>
          <a:lstStyle/>
          <a:p>
            <a:pPr algn="ctr" eaLnBrk="1" hangingPunct="1">
              <a:buClrTx/>
              <a:buSzTx/>
              <a:buFontTx/>
            </a:pPr>
            <a:r>
              <a:rPr lang="en-US" altLang="zh-CN" sz="2400" kern="1200" dirty="0">
                <a:solidFill>
                  <a:schemeClr val="bg1"/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rPr>
              <a:t>Why does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∆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v</a:t>
            </a:r>
            <a:r>
              <a:rPr lang="en-US" altLang="zh-CN" sz="2400" baseline="-250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2</a:t>
            </a:r>
            <a:r>
              <a:rPr lang="en-US" altLang="zh-CN" sz="2400" kern="1200" dirty="0">
                <a:solidFill>
                  <a:schemeClr val="bg1"/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rPr>
              <a:t> arise?</a:t>
            </a:r>
            <a:r>
              <a:rPr lang="en-US" altLang="zh-CN" sz="2400" kern="1200" baseline="-25000" dirty="0">
                <a:solidFill>
                  <a:schemeClr val="bg1"/>
                </a:solidFill>
                <a:latin typeface="Arial" panose="020B0604020202090204" pitchFamily="34" charset="0"/>
                <a:ea typeface="+mj-ea"/>
                <a:cs typeface="Arial" panose="020B0604020202090204" pitchFamily="34" charset="0"/>
              </a:rPr>
              <a:t> </a:t>
            </a:r>
            <a:endParaRPr lang="en-US" altLang="zh-CN" sz="2400" kern="1200" baseline="-25000" dirty="0">
              <a:solidFill>
                <a:schemeClr val="bg1"/>
              </a:solidFill>
              <a:latin typeface="Arial" panose="020B0604020202090204" pitchFamily="34" charset="0"/>
              <a:ea typeface="+mj-ea"/>
              <a:cs typeface="Arial" panose="020B060402020209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71720" y="1124585"/>
            <a:ext cx="72529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FF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1.Transverse energy-density asymmetry of the QGP</a:t>
            </a:r>
            <a:r>
              <a:rPr lang="zh-CN" altLang="en-US" sz="2400">
                <a:solidFill>
                  <a:srgbClr val="0000FF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；</a:t>
            </a:r>
            <a:endParaRPr lang="zh-CN" altLang="en-US" sz="2400">
              <a:solidFill>
                <a:srgbClr val="0000FF"/>
              </a:solidFill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FF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2. Initial vorticity</a:t>
            </a:r>
            <a:endParaRPr lang="en-US" altLang="zh-CN" sz="2400">
              <a:solidFill>
                <a:srgbClr val="0000FF"/>
              </a:solidFill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42670" y="3521710"/>
            <a:ext cx="10008235" cy="2338070"/>
            <a:chOff x="2829" y="5320"/>
            <a:chExt cx="13680" cy="368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9" y="5320"/>
              <a:ext cx="13680" cy="3683"/>
            </a:xfrm>
            <a:prstGeom prst="rect">
              <a:avLst/>
            </a:prstGeom>
          </p:spPr>
        </p:pic>
        <p:cxnSp>
          <p:nvCxnSpPr>
            <p:cNvPr id="19" name="直接连接符 18"/>
            <p:cNvCxnSpPr/>
            <p:nvPr/>
          </p:nvCxnSpPr>
          <p:spPr>
            <a:xfrm flipV="1">
              <a:off x="5513" y="5740"/>
              <a:ext cx="0" cy="2494"/>
            </a:xfrm>
            <a:prstGeom prst="line">
              <a:avLst/>
            </a:prstGeom>
            <a:ln w="15875" cmpd="sng"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839470" y="5855970"/>
            <a:ext cx="17221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600">
                <a:solidFill>
                  <a:srgbClr val="C00000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T</a:t>
            </a:r>
            <a:r>
              <a:rPr lang="en-US" altLang="zh-CN" sz="1600">
                <a:solidFill>
                  <a:srgbClr val="C00000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hree questions:</a:t>
            </a:r>
            <a:endParaRPr lang="en-US" altLang="zh-CN" sz="1600">
              <a:solidFill>
                <a:srgbClr val="C00000"/>
              </a:solidFill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25725" y="5860415"/>
            <a:ext cx="87147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800">
                <a:solidFill>
                  <a:srgbClr val="C00000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1.How can </a:t>
            </a:r>
            <a:r>
              <a:rPr lang="zh-CN" altLang="en-US" sz="1800" b="1" i="1">
                <a:solidFill>
                  <a:srgbClr val="0000FF"/>
                </a:solidFill>
                <a:latin typeface="Times New Roman" panose="02020503050405090304" charset="0"/>
                <a:ea typeface="楷体" panose="02010609060101010101" charset="-122"/>
                <a:cs typeface="Times New Roman" panose="02020503050405090304" charset="0"/>
                <a:sym typeface="+mn-ea"/>
              </a:rPr>
              <a:t>∆</a:t>
            </a:r>
            <a:r>
              <a:rPr lang="en-US" altLang="zh-CN" sz="1800" b="1" i="1">
                <a:solidFill>
                  <a:srgbClr val="0000FF"/>
                </a:solidFill>
                <a:latin typeface="Times New Roman" panose="02020503050405090304" charset="0"/>
                <a:ea typeface="楷体" panose="02010609060101010101" charset="-122"/>
                <a:cs typeface="Times New Roman" panose="02020503050405090304" charset="0"/>
                <a:sym typeface="+mn-ea"/>
              </a:rPr>
              <a:t>v</a:t>
            </a:r>
            <a:r>
              <a:rPr lang="en-US" altLang="zh-CN" sz="1800" b="1" i="1" baseline="-25000">
                <a:solidFill>
                  <a:srgbClr val="0000FF"/>
                </a:solidFill>
                <a:latin typeface="Times New Roman" panose="02020503050405090304" charset="0"/>
                <a:ea typeface="楷体" panose="02010609060101010101" charset="-122"/>
                <a:cs typeface="Times New Roman" panose="02020503050405090304" charset="0"/>
                <a:sym typeface="+mn-ea"/>
              </a:rPr>
              <a:t>2</a:t>
            </a:r>
            <a:r>
              <a:rPr lang="en-US" altLang="zh-CN" sz="1800">
                <a:solidFill>
                  <a:srgbClr val="C00000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 be calculated in momentum space?  </a:t>
            </a:r>
            <a:endParaRPr lang="en-US" altLang="zh-CN" sz="1800">
              <a:solidFill>
                <a:srgbClr val="C00000"/>
              </a:solidFill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  <a:sym typeface="+mn-ea"/>
            </a:endParaRPr>
          </a:p>
          <a:p>
            <a:pPr algn="l"/>
            <a:r>
              <a:rPr lang="en-US" altLang="zh-CN" sz="1800">
                <a:solidFill>
                  <a:srgbClr val="C00000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2.How can a realistic three-dimensional </a:t>
            </a:r>
            <a:r>
              <a:rPr lang="en-US" altLang="zh-CN" sz="1800" b="1">
                <a:solidFill>
                  <a:srgbClr val="0000FF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initial QGP distribution</a:t>
            </a:r>
            <a:r>
              <a:rPr lang="en-US" altLang="zh-CN" sz="1800">
                <a:solidFill>
                  <a:srgbClr val="C00000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 be generated?</a:t>
            </a:r>
            <a:endParaRPr lang="en-US" altLang="zh-CN" sz="1800">
              <a:solidFill>
                <a:srgbClr val="C00000"/>
              </a:solidFill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</a:endParaRPr>
          </a:p>
          <a:p>
            <a:pPr algn="l"/>
            <a:r>
              <a:rPr lang="en-US" altLang="zh-CN" sz="1800">
                <a:solidFill>
                  <a:srgbClr val="C00000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3.What physical aspects of the QGP initial state does </a:t>
            </a:r>
            <a:r>
              <a:rPr lang="zh-CN" altLang="en-US" sz="1800" b="1" i="1">
                <a:solidFill>
                  <a:srgbClr val="0000FF"/>
                </a:solidFill>
                <a:latin typeface="Times New Roman" panose="02020503050405090304" charset="0"/>
                <a:ea typeface="楷体" panose="02010609060101010101" charset="-122"/>
                <a:cs typeface="Times New Roman" panose="02020503050405090304" charset="0"/>
                <a:sym typeface="+mn-ea"/>
              </a:rPr>
              <a:t>∆</a:t>
            </a:r>
            <a:r>
              <a:rPr lang="en-US" altLang="zh-CN" sz="1800" b="1" i="1">
                <a:solidFill>
                  <a:srgbClr val="0000FF"/>
                </a:solidFill>
                <a:latin typeface="Times New Roman" panose="02020503050405090304" charset="0"/>
                <a:ea typeface="楷体" panose="02010609060101010101" charset="-122"/>
                <a:cs typeface="Times New Roman" panose="02020503050405090304" charset="0"/>
                <a:sym typeface="+mn-ea"/>
              </a:rPr>
              <a:t>v</a:t>
            </a:r>
            <a:r>
              <a:rPr lang="en-US" altLang="zh-CN" sz="1800" b="1" i="1" baseline="-25000">
                <a:solidFill>
                  <a:srgbClr val="0000FF"/>
                </a:solidFill>
                <a:latin typeface="Times New Roman" panose="02020503050405090304" charset="0"/>
                <a:ea typeface="楷体" panose="02010609060101010101" charset="-122"/>
                <a:cs typeface="Times New Roman" panose="02020503050405090304" charset="0"/>
                <a:sym typeface="+mn-ea"/>
              </a:rPr>
              <a:t>2</a:t>
            </a:r>
            <a:r>
              <a:rPr lang="en-US" altLang="zh-CN" sz="1800">
                <a:solidFill>
                  <a:srgbClr val="C00000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 probe?</a:t>
            </a:r>
            <a:endParaRPr lang="en-US" altLang="zh-CN" sz="1800">
              <a:solidFill>
                <a:srgbClr val="C00000"/>
              </a:solidFill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44110" y="2409190"/>
            <a:ext cx="6847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>
                <a:latin typeface="Times New Roman" panose="02020503050405090304" charset="0"/>
                <a:cs typeface="Times New Roman" panose="02020503050405090304" charset="0"/>
                <a:sym typeface="+mn-ea"/>
              </a:rPr>
              <a:t>Phys.Rev.C 106 (2022) 5, 054910</a:t>
            </a:r>
            <a:r>
              <a:rPr lang="zh-CN" altLang="en-US" sz="1800">
                <a:latin typeface="Times New Roman" panose="02020503050405090304" charset="0"/>
                <a:cs typeface="Times New Roman" panose="02020503050405090304" charset="0"/>
                <a:sym typeface="+mn-ea"/>
              </a:rPr>
              <a:t>；</a:t>
            </a:r>
            <a:r>
              <a:rPr lang="en-US" altLang="zh-CN" sz="1800">
                <a:latin typeface="Times New Roman" panose="02020503050405090304" charset="0"/>
                <a:cs typeface="Times New Roman" panose="02020503050405090304" charset="0"/>
              </a:rPr>
              <a:t>Phys.Rev.C 106 (2022) 4, 044907</a:t>
            </a:r>
            <a:r>
              <a:rPr lang="zh-CN" altLang="en-US" sz="1800">
                <a:latin typeface="Times New Roman" panose="02020503050405090304" charset="0"/>
                <a:cs typeface="Times New Roman" panose="02020503050405090304" charset="0"/>
              </a:rPr>
              <a:t>；</a:t>
            </a:r>
            <a:r>
              <a:rPr lang="en-US" altLang="zh-CN" sz="1800">
                <a:latin typeface="Times New Roman" panose="02020503050405090304" charset="0"/>
                <a:cs typeface="Times New Roman" panose="02020503050405090304" charset="0"/>
              </a:rPr>
              <a:t>arXiv: 2108.12735</a:t>
            </a:r>
            <a:endParaRPr lang="en-US" altLang="zh-CN" sz="180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2908935" y="4364990"/>
            <a:ext cx="792480" cy="7556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10800000">
            <a:off x="1863725" y="4364990"/>
            <a:ext cx="1147445" cy="76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503930" y="400494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i="1">
                <a:solidFill>
                  <a:srgbClr val="FF0000"/>
                </a:solidFill>
                <a:latin typeface="Times New Roman" panose="02020503050405090304" charset="0"/>
                <a:cs typeface="Times New Roman" panose="02020503050405090304" charset="0"/>
              </a:rPr>
              <a:t>&lt;p</a:t>
            </a:r>
            <a:r>
              <a:rPr lang="en-US" altLang="zh-CN" sz="2400" i="1" baseline="-25000">
                <a:solidFill>
                  <a:srgbClr val="FF0000"/>
                </a:solidFill>
                <a:latin typeface="Times New Roman" panose="02020503050405090304" charset="0"/>
                <a:cs typeface="Times New Roman" panose="02020503050405090304" charset="0"/>
              </a:rPr>
              <a:t>x1&gt;</a:t>
            </a:r>
            <a:endParaRPr lang="en-US" altLang="zh-CN" sz="2400" i="1" baseline="-25000">
              <a:solidFill>
                <a:srgbClr val="FF0000"/>
              </a:solidFill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31315" y="389001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i="1">
                <a:solidFill>
                  <a:schemeClr val="bg1"/>
                </a:solidFill>
                <a:latin typeface="Times New Roman" panose="02020503050405090304" charset="0"/>
                <a:cs typeface="Times New Roman" panose="02020503050405090304" charset="0"/>
              </a:rPr>
              <a:t>p</a:t>
            </a:r>
            <a:r>
              <a:rPr lang="en-US" altLang="zh-CN" sz="2000" i="1" baseline="-25000">
                <a:solidFill>
                  <a:schemeClr val="bg1"/>
                </a:solidFill>
                <a:latin typeface="Times New Roman" panose="02020503050405090304" charset="0"/>
                <a:cs typeface="Times New Roman" panose="02020503050405090304" charset="0"/>
              </a:rPr>
              <a:t>x2</a:t>
            </a:r>
            <a:endParaRPr lang="en-US" altLang="zh-CN" sz="2000" i="1" baseline="-25000">
              <a:solidFill>
                <a:schemeClr val="bg1"/>
              </a:solidFill>
              <a:latin typeface="Times New Roman" panose="02020503050405090304" charset="0"/>
              <a:cs typeface="Times New Roman" panose="0202050305040509030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5821126" y="3629025"/>
            <a:ext cx="635" cy="1854835"/>
          </a:xfrm>
          <a:prstGeom prst="line">
            <a:avLst/>
          </a:prstGeom>
          <a:ln w="15875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035" y="2853055"/>
            <a:ext cx="3790950" cy="647700"/>
          </a:xfrm>
          <a:prstGeom prst="rect">
            <a:avLst/>
          </a:prstGeom>
          <a:ln w="12700" cmpd="sng">
            <a:solidFill>
              <a:srgbClr val="DF0FE1"/>
            </a:solidFill>
            <a:prstDash val="soli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-8255" y="44450"/>
            <a:ext cx="12192000" cy="720090"/>
          </a:xfrm>
          <a:solidFill>
            <a:srgbClr val="C00000"/>
          </a:solidFill>
        </p:spPr>
        <p:txBody>
          <a:bodyPr anchor="ctr" anchorCtr="0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Question 1: Theoretical calculation of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∆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v</a:t>
            </a:r>
            <a:r>
              <a:rPr lang="en-US" altLang="zh-CN" sz="2400" baseline="-250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2</a:t>
            </a:r>
            <a:endParaRPr lang="en-US" altLang="zh-CN" sz="2400" kern="1200" baseline="-25000" dirty="0">
              <a:solidFill>
                <a:schemeClr val="bg1"/>
              </a:solidFill>
              <a:latin typeface="Arial" panose="020B0604020202090204" pitchFamily="34" charset="0"/>
              <a:ea typeface="楷体" panose="02010609060101010101" charset="-122"/>
              <a:cs typeface="Arial" panose="020B0604020202090204" pitchFamily="34" charset="0"/>
              <a:sym typeface="+mn-ea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050145" y="6381750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22070" y="1609725"/>
            <a:ext cx="7788910" cy="590550"/>
            <a:chOff x="80" y="2195"/>
            <a:chExt cx="12266" cy="93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56" y="2195"/>
              <a:ext cx="7890" cy="930"/>
            </a:xfrm>
            <a:prstGeom prst="rect">
              <a:avLst/>
            </a:prstGeom>
            <a:ln w="15875">
              <a:solidFill>
                <a:srgbClr val="0000FF"/>
              </a:solidFill>
            </a:ln>
          </p:spPr>
        </p:pic>
        <p:sp>
          <p:nvSpPr>
            <p:cNvPr id="4" name="文本框 3"/>
            <p:cNvSpPr txBox="1"/>
            <p:nvPr/>
          </p:nvSpPr>
          <p:spPr>
            <a:xfrm>
              <a:off x="80" y="2352"/>
              <a:ext cx="542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>
                  <a:latin typeface="Arial Regular" panose="020B0604020202090204" charset="0"/>
                  <a:ea typeface="楷体" panose="02010609060101010101" charset="-122"/>
                  <a:cs typeface="Arial Regular" panose="020B0604020202090204" charset="0"/>
                </a:rPr>
                <a:t>Particle spectrum</a:t>
              </a:r>
              <a:r>
                <a:rPr lang="zh-CN" altLang="en-US" sz="2000">
                  <a:latin typeface="Arial Regular" panose="020B0604020202090204" charset="0"/>
                  <a:ea typeface="楷体" panose="02010609060101010101" charset="-122"/>
                  <a:cs typeface="Arial Regular" panose="020B0604020202090204" charset="0"/>
                </a:rPr>
                <a:t>：</a:t>
              </a:r>
              <a:endParaRPr lang="zh-CN" altLang="en-US" sz="20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847215" y="980440"/>
            <a:ext cx="814197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latin typeface="Times New Roman" panose="02020503050405090304" charset="0"/>
                <a:cs typeface="Times New Roman" panose="02020503050405090304" charset="0"/>
              </a:rPr>
              <a:t>S.  A. Voloshin, A. M. Poskanzer, and R. Snellings, Landolt-Bornstein, 23:293–333, 2010.</a:t>
            </a:r>
            <a:endParaRPr lang="en-US" altLang="zh-CN" sz="160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22070" y="2636520"/>
            <a:ext cx="34594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Elliptic flow </a:t>
            </a:r>
            <a:r>
              <a:rPr lang="en-US" altLang="zh-CN" sz="2000" dirty="0">
                <a:latin typeface="Arial Regular" panose="020B0604020202090204" charset="0"/>
                <a:cs typeface="Arial Regular" panose="020B0604020202090204" charset="0"/>
                <a:sym typeface="+mn-ea"/>
              </a:rPr>
              <a:t>v</a:t>
            </a:r>
            <a:r>
              <a:rPr lang="en-US" altLang="zh-CN" sz="2000" baseline="-25000" dirty="0">
                <a:latin typeface="Arial Regular" panose="020B0604020202090204" charset="0"/>
                <a:cs typeface="Arial Regular" panose="020B0604020202090204" charset="0"/>
                <a:sym typeface="+mn-ea"/>
              </a:rPr>
              <a:t>2</a:t>
            </a:r>
            <a:r>
              <a:rPr lang="zh-CN" altLang="en-US" sz="20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：</a:t>
            </a:r>
            <a:endParaRPr lang="zh-CN" altLang="en-US" sz="2000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22070" y="4478655"/>
            <a:ext cx="2534285" cy="9982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dirty="0">
                <a:solidFill>
                  <a:schemeClr val="tx1"/>
                </a:solidFill>
                <a:latin typeface="Arial Regular" panose="020B0604020202090204" charset="0"/>
                <a:cs typeface="Arial Regular" panose="020B0604020202090204" charset="0"/>
                <a:sym typeface="+mn-ea"/>
              </a:rPr>
              <a:t>v</a:t>
            </a:r>
            <a:r>
              <a:rPr lang="en-US" altLang="zh-CN" sz="2000" baseline="-25000" dirty="0">
                <a:solidFill>
                  <a:schemeClr val="tx1"/>
                </a:solidFill>
                <a:latin typeface="Arial Regular" panose="020B0604020202090204" charset="0"/>
                <a:cs typeface="Arial Regular" panose="020B0604020202090204" charset="0"/>
                <a:sym typeface="+mn-ea"/>
              </a:rPr>
              <a:t>2  </a:t>
            </a:r>
            <a:r>
              <a:rPr lang="en-US" altLang="zh-CN" sz="2000">
                <a:solidFill>
                  <a:schemeClr val="tx1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f</a:t>
            </a:r>
            <a:r>
              <a:rPr lang="en-US" altLang="zh-CN" sz="20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rom the </a:t>
            </a:r>
            <a:r>
              <a:rPr lang="en-US" altLang="zh-CN" sz="2400">
                <a:solidFill>
                  <a:srgbClr val="FF0000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left</a:t>
            </a:r>
            <a:r>
              <a:rPr lang="en-US" altLang="zh-CN" sz="20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 and </a:t>
            </a:r>
            <a:r>
              <a:rPr lang="en-US" altLang="zh-CN" sz="2400">
                <a:solidFill>
                  <a:srgbClr val="00B050"/>
                </a:solidFill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right</a:t>
            </a:r>
            <a:r>
              <a:rPr lang="en-US" altLang="zh-CN" sz="20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 sides of the reaction plane:</a:t>
            </a:r>
            <a:endParaRPr lang="en-US" altLang="zh-CN" sz="2000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</a:endParaRPr>
          </a:p>
          <a:p>
            <a:endParaRPr lang="en-US" altLang="zh-CN" sz="2000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</a:endParaRPr>
          </a:p>
          <a:p>
            <a:endParaRPr lang="en-US" altLang="zh-CN" sz="2000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</a:endParaRPr>
          </a:p>
          <a:p>
            <a:endParaRPr lang="en-US" altLang="zh-CN" sz="2000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</a:endParaRPr>
          </a:p>
          <a:p>
            <a:endParaRPr lang="en-US" altLang="zh-CN" sz="2000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460" y="4478655"/>
            <a:ext cx="2931795" cy="176276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80" y="4441190"/>
            <a:ext cx="3011170" cy="183388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椭圆 6"/>
          <p:cNvSpPr/>
          <p:nvPr/>
        </p:nvSpPr>
        <p:spPr>
          <a:xfrm>
            <a:off x="4512310" y="4437380"/>
            <a:ext cx="662305" cy="504190"/>
          </a:xfrm>
          <a:prstGeom prst="ellipse">
            <a:avLst/>
          </a:prstGeom>
          <a:noFill/>
          <a:ln w="28575" cmpd="sng">
            <a:solidFill>
              <a:srgbClr val="DF0FE1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66685" y="4425315"/>
            <a:ext cx="657225" cy="504190"/>
          </a:xfrm>
          <a:prstGeom prst="ellipse">
            <a:avLst/>
          </a:prstGeom>
          <a:noFill/>
          <a:ln w="28575" cmpd="sng">
            <a:solidFill>
              <a:srgbClr val="DF0FE1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4079875" y="2636520"/>
            <a:ext cx="5772150" cy="1352550"/>
            <a:chOff x="6425" y="4152"/>
            <a:chExt cx="9090" cy="213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5" y="4152"/>
              <a:ext cx="9090" cy="2130"/>
            </a:xfrm>
            <a:prstGeom prst="rect">
              <a:avLst/>
            </a:prstGeom>
            <a:ln w="12700">
              <a:solidFill>
                <a:srgbClr val="0000FF"/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0" y="4152"/>
              <a:ext cx="665" cy="53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04" y="5077"/>
              <a:ext cx="691" cy="65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66" y="4720"/>
              <a:ext cx="1640" cy="5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66" y="5721"/>
              <a:ext cx="990" cy="460"/>
            </a:xfrm>
            <a:prstGeom prst="rect">
              <a:avLst/>
            </a:prstGeom>
          </p:spPr>
        </p:pic>
      </p:grpSp>
      <p:sp>
        <p:nvSpPr>
          <p:cNvPr id="2" name="椭圆 1"/>
          <p:cNvSpPr/>
          <p:nvPr/>
        </p:nvSpPr>
        <p:spPr>
          <a:xfrm>
            <a:off x="4727575" y="2583815"/>
            <a:ext cx="575945" cy="504190"/>
          </a:xfrm>
          <a:prstGeom prst="ellipse">
            <a:avLst/>
          </a:prstGeom>
          <a:noFill/>
          <a:ln w="28575" cmpd="sng">
            <a:solidFill>
              <a:srgbClr val="DF0FE1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855595" y="63741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latin typeface="Times New Roman" panose="02020503050405090304" charset="0"/>
                <a:ea typeface="楷体" panose="02010609060101010101" charset="-122"/>
                <a:cs typeface="Times New Roman" panose="02020503050405090304" charset="0"/>
                <a:sym typeface="楷体" panose="02010609060101010101" charset="-122"/>
              </a:rPr>
              <a:t>STAR, </a:t>
            </a:r>
            <a:r>
              <a:rPr lang="en-US" altLang="zh-CN">
                <a:latin typeface="Times New Roman" panose="02020503050405090304" charset="0"/>
                <a:cs typeface="Times New Roman" panose="02020503050405090304" charset="0"/>
              </a:rPr>
              <a:t>The STAR Event Plane Detector, </a:t>
            </a:r>
            <a:r>
              <a:rPr lang="en-US" altLang="zh-CN">
                <a:latin typeface="Times New Roman" panose="02020503050405090304" charset="0"/>
                <a:cs typeface="Times New Roman" panose="02020503050405090304" charset="0"/>
                <a:sym typeface="+mn-ea"/>
              </a:rPr>
              <a:t>arXiv: </a:t>
            </a:r>
            <a:r>
              <a:rPr lang="en-US" altLang="zh-CN">
                <a:latin typeface="Times New Roman" panose="02020503050405090304" charset="0"/>
                <a:ea typeface="楷体" panose="02010609060101010101" charset="-122"/>
                <a:cs typeface="Times New Roman" panose="02020503050405090304" charset="0"/>
                <a:sym typeface="楷体" panose="02010609060101010101" charset="-122"/>
              </a:rPr>
              <a:t>1912.05243</a:t>
            </a:r>
            <a:endParaRPr lang="zh-CN" altLang="en-US">
              <a:latin typeface="Times New Roman" panose="02020503050405090304" charset="0"/>
              <a:cs typeface="Times New Roman" panose="0202050305040509030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200640" y="4425315"/>
            <a:ext cx="5456555" cy="1940560"/>
            <a:chOff x="16064" y="6969"/>
            <a:chExt cx="8593" cy="305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64" y="6969"/>
              <a:ext cx="3193" cy="3057"/>
            </a:xfrm>
            <a:prstGeom prst="rect">
              <a:avLst/>
            </a:prstGeom>
          </p:spPr>
        </p:pic>
        <p:cxnSp>
          <p:nvCxnSpPr>
            <p:cNvPr id="24" name="直接连接符 23"/>
            <p:cNvCxnSpPr/>
            <p:nvPr/>
          </p:nvCxnSpPr>
          <p:spPr>
            <a:xfrm>
              <a:off x="16305" y="8392"/>
              <a:ext cx="2608" cy="28"/>
            </a:xfrm>
            <a:prstGeom prst="line">
              <a:avLst/>
            </a:prstGeom>
            <a:ln w="15875" cmpd="sng"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5" name="左弧形箭头 24"/>
            <p:cNvSpPr/>
            <p:nvPr/>
          </p:nvSpPr>
          <p:spPr>
            <a:xfrm rot="10800000">
              <a:off x="17729" y="7668"/>
              <a:ext cx="567" cy="1247"/>
            </a:xfrm>
            <a:prstGeom prst="curved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DF0FE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左弧形箭头 25"/>
            <p:cNvSpPr/>
            <p:nvPr/>
          </p:nvSpPr>
          <p:spPr>
            <a:xfrm>
              <a:off x="16971" y="7707"/>
              <a:ext cx="567" cy="1247"/>
            </a:xfrm>
            <a:prstGeom prst="curved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DF0FE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8257" y="8842"/>
              <a:ext cx="640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rgbClr val="FF0000"/>
                  </a:solidFill>
                </a:rPr>
                <a:t>R</a:t>
              </a:r>
              <a:endParaRPr lang="en-US" altLang="zh-CN" sz="2000" b="1">
                <a:solidFill>
                  <a:srgbClr val="FF0000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177" y="7441"/>
              <a:ext cx="640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rgbClr val="FF0000"/>
                  </a:solidFill>
                </a:rPr>
                <a:t>L</a:t>
              </a:r>
              <a:endParaRPr lang="en-US" altLang="zh-CN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5029835" y="5561965"/>
            <a:ext cx="1477010" cy="693420"/>
          </a:xfrm>
          <a:prstGeom prst="ellipse">
            <a:avLst/>
          </a:prstGeom>
          <a:noFill/>
          <a:ln w="28575" cmpd="sng">
            <a:solidFill>
              <a:srgbClr val="0000FF"/>
            </a:solidFill>
            <a:prstDash val="dash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311515" y="5517515"/>
            <a:ext cx="1477010" cy="693420"/>
          </a:xfrm>
          <a:prstGeom prst="ellipse">
            <a:avLst/>
          </a:prstGeom>
          <a:noFill/>
          <a:ln w="28575" cmpd="sng">
            <a:solidFill>
              <a:srgbClr val="0000FF"/>
            </a:solidFill>
            <a:prstDash val="dash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bldLvl="0" animBg="1"/>
      <p:bldP spid="31" grpId="1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3510" y="4652645"/>
            <a:ext cx="4662805" cy="850265"/>
          </a:xfrm>
          <a:prstGeom prst="rect">
            <a:avLst/>
          </a:prstGeom>
        </p:spPr>
      </p:pic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3810" y="44450"/>
            <a:ext cx="12169775" cy="720090"/>
          </a:xfrm>
          <a:solidFill>
            <a:srgbClr val="C00000"/>
          </a:solidFill>
        </p:spPr>
        <p:txBody>
          <a:bodyPr anchor="ctr" anchorCtr="0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Question 1: Theoretical calculation of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∆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v</a:t>
            </a:r>
            <a:r>
              <a:rPr lang="en-US" altLang="zh-CN" sz="2400" baseline="-250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2</a:t>
            </a:r>
            <a:endParaRPr lang="en-US" altLang="zh-CN" sz="2400" baseline="-250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058400" y="6381115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85" y="1124585"/>
            <a:ext cx="2786380" cy="167513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00" y="1106805"/>
            <a:ext cx="2804795" cy="170815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485" y="2995295"/>
            <a:ext cx="4819650" cy="1479550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1136650" y="5779770"/>
            <a:ext cx="1051877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latin typeface="Times New Roman" panose="02020503050405090304" charset="0"/>
                <a:cs typeface="Times New Roman" panose="02020503050405090304" charset="0"/>
              </a:rPr>
              <a:t>Chao Zhang and Zi-Wei Lin. Left-right splitting of elliptic flow due to directed flow in heavy ion collisions. Phys. Rev. C, 106(5):054910, 2022. </a:t>
            </a:r>
            <a:r>
              <a:rPr lang="zh-CN" altLang="en-US" sz="1600">
                <a:latin typeface="Times New Roman" panose="02020503050405090304" charset="0"/>
                <a:cs typeface="Times New Roman" panose="02020503050405090304" charset="0"/>
              </a:rPr>
              <a:t>（</a:t>
            </a:r>
            <a:r>
              <a:rPr lang="en-US" altLang="zh-CN" sz="1600">
                <a:solidFill>
                  <a:srgbClr val="C00000"/>
                </a:solidFill>
                <a:latin typeface="Times New Roman" panose="02020503050405090304" charset="0"/>
                <a:cs typeface="Times New Roman" panose="02020503050405090304" charset="0"/>
              </a:rPr>
              <a:t>AMPT</a:t>
            </a:r>
            <a:r>
              <a:rPr lang="zh-CN" altLang="en-US" sz="1600">
                <a:latin typeface="Times New Roman" panose="02020503050405090304" charset="0"/>
                <a:cs typeface="Times New Roman" panose="02020503050405090304" charset="0"/>
              </a:rPr>
              <a:t>）</a:t>
            </a:r>
            <a:endParaRPr lang="zh-CN" altLang="en-US" sz="1600">
              <a:latin typeface="Times New Roman" panose="02020503050405090304" charset="0"/>
              <a:cs typeface="Times New Roman" panose="02020503050405090304" charset="0"/>
            </a:endParaRPr>
          </a:p>
          <a:p>
            <a:r>
              <a:rPr lang="en-US" altLang="zh-CN" sz="1600">
                <a:latin typeface="Times New Roman" panose="02020503050405090304" charset="0"/>
                <a:cs typeface="Times New Roman" panose="02020503050405090304" charset="0"/>
                <a:sym typeface="+mn-ea"/>
              </a:rPr>
              <a:t>T. Parida and S. Chatterjee. Splitting of elliptic flow in a tilted fireball. Phys. Rev. C, 106(4):044907, 2022. (</a:t>
            </a:r>
            <a:r>
              <a:rPr lang="en-US" altLang="zh-CN" sz="1600">
                <a:solidFill>
                  <a:srgbClr val="C00000"/>
                </a:solidFill>
                <a:latin typeface="Times New Roman" panose="02020503050405090304" charset="0"/>
                <a:cs typeface="Times New Roman" panose="02020503050405090304" charset="0"/>
                <a:sym typeface="+mn-ea"/>
              </a:rPr>
              <a:t>Optical Glauber Model + Music</a:t>
            </a:r>
            <a:r>
              <a:rPr lang="en-US" altLang="zh-CN" sz="1600">
                <a:latin typeface="Times New Roman" panose="02020503050405090304" charset="0"/>
                <a:cs typeface="Times New Roman" panose="02020503050405090304" charset="0"/>
                <a:sym typeface="+mn-ea"/>
              </a:rPr>
              <a:t>)</a:t>
            </a:r>
            <a:endParaRPr lang="zh-CN" altLang="en-US" sz="160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28435" y="4797425"/>
            <a:ext cx="1363345" cy="51689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616315" y="5000625"/>
            <a:ext cx="3257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Leading order contribution</a:t>
            </a:r>
            <a:endParaRPr lang="en-US" altLang="zh-CN" sz="2000"/>
          </a:p>
        </p:txBody>
      </p:sp>
      <p:grpSp>
        <p:nvGrpSpPr>
          <p:cNvPr id="29" name="组合 28"/>
          <p:cNvGrpSpPr/>
          <p:nvPr/>
        </p:nvGrpSpPr>
        <p:grpSpPr>
          <a:xfrm>
            <a:off x="983615" y="991870"/>
            <a:ext cx="5456555" cy="1940560"/>
            <a:chOff x="16064" y="6969"/>
            <a:chExt cx="8593" cy="305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64" y="6969"/>
              <a:ext cx="3193" cy="3057"/>
            </a:xfrm>
            <a:prstGeom prst="rect">
              <a:avLst/>
            </a:prstGeom>
          </p:spPr>
        </p:pic>
        <p:cxnSp>
          <p:nvCxnSpPr>
            <p:cNvPr id="24" name="直接连接符 23"/>
            <p:cNvCxnSpPr/>
            <p:nvPr/>
          </p:nvCxnSpPr>
          <p:spPr>
            <a:xfrm>
              <a:off x="16305" y="8392"/>
              <a:ext cx="2608" cy="28"/>
            </a:xfrm>
            <a:prstGeom prst="line">
              <a:avLst/>
            </a:prstGeom>
            <a:ln w="15875" cmpd="sng"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5" name="左弧形箭头 24"/>
            <p:cNvSpPr/>
            <p:nvPr/>
          </p:nvSpPr>
          <p:spPr>
            <a:xfrm rot="10800000">
              <a:off x="17729" y="7668"/>
              <a:ext cx="567" cy="1247"/>
            </a:xfrm>
            <a:prstGeom prst="curved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DF0FE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左弧形箭头 25"/>
            <p:cNvSpPr/>
            <p:nvPr/>
          </p:nvSpPr>
          <p:spPr>
            <a:xfrm>
              <a:off x="16971" y="7707"/>
              <a:ext cx="567" cy="1247"/>
            </a:xfrm>
            <a:prstGeom prst="curved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DF0FE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8257" y="8842"/>
              <a:ext cx="640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rgbClr val="FF0000"/>
                  </a:solidFill>
                </a:rPr>
                <a:t>R</a:t>
              </a:r>
              <a:endParaRPr lang="en-US" altLang="zh-CN" sz="2000" b="1">
                <a:solidFill>
                  <a:srgbClr val="FF0000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177" y="7441"/>
              <a:ext cx="640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rgbClr val="FF0000"/>
                  </a:solidFill>
                </a:rPr>
                <a:t>L</a:t>
              </a:r>
              <a:endParaRPr lang="en-US" altLang="zh-CN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07840" y="1605915"/>
            <a:ext cx="3084195" cy="1607185"/>
            <a:chOff x="6784" y="2529"/>
            <a:chExt cx="4857" cy="2531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6784" y="2529"/>
              <a:ext cx="1002" cy="2531"/>
            </a:xfrm>
            <a:prstGeom prst="straightConnector1">
              <a:avLst/>
            </a:prstGeom>
            <a:ln w="25400">
              <a:solidFill>
                <a:srgbClr val="DF0FE1"/>
              </a:solidFill>
              <a:tailEnd type="arrow" w="med" len="med"/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H="1">
              <a:off x="8580" y="2529"/>
              <a:ext cx="3061" cy="2531"/>
            </a:xfrm>
            <a:prstGeom prst="straightConnector1">
              <a:avLst/>
            </a:prstGeom>
            <a:ln w="25400">
              <a:solidFill>
                <a:srgbClr val="DF0FE1"/>
              </a:solidFill>
              <a:tailEnd type="arrow" w="med" len="med"/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-635" y="44450"/>
            <a:ext cx="12185650" cy="720090"/>
          </a:xfrm>
          <a:solidFill>
            <a:srgbClr val="C00000"/>
          </a:solidFill>
        </p:spPr>
        <p:txBody>
          <a:bodyPr anchor="ctr" anchorCtr="0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Question 1: Theoretical calculation of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∆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v</a:t>
            </a:r>
            <a:r>
              <a:rPr lang="en-US" altLang="zh-CN" sz="2400" baseline="-250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2</a:t>
            </a:r>
            <a:endParaRPr lang="en-US" altLang="zh-CN" sz="2400" baseline="-250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534400" y="6525260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7485" y="1124585"/>
            <a:ext cx="2786380" cy="167513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00" y="1106805"/>
            <a:ext cx="2804795" cy="170815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485" y="2996565"/>
            <a:ext cx="4819650" cy="1479550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7485" y="4618990"/>
            <a:ext cx="4819650" cy="126619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5200650" y="5435600"/>
            <a:ext cx="200025" cy="3683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12940" y="5445125"/>
            <a:ext cx="232410" cy="3683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199755" y="5437505"/>
            <a:ext cx="217805" cy="3683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307840" y="1605915"/>
            <a:ext cx="3083560" cy="1463040"/>
            <a:chOff x="6784" y="2529"/>
            <a:chExt cx="4856" cy="2304"/>
          </a:xfrm>
        </p:grpSpPr>
        <p:cxnSp>
          <p:nvCxnSpPr>
            <p:cNvPr id="4" name="直接箭头连接符 3"/>
            <p:cNvCxnSpPr/>
            <p:nvPr/>
          </p:nvCxnSpPr>
          <p:spPr>
            <a:xfrm>
              <a:off x="6784" y="2529"/>
              <a:ext cx="1002" cy="2304"/>
            </a:xfrm>
            <a:prstGeom prst="straightConnector1">
              <a:avLst/>
            </a:prstGeom>
            <a:ln w="25400">
              <a:solidFill>
                <a:srgbClr val="DF0FE1"/>
              </a:solidFill>
              <a:tailEnd type="arrow" w="med" len="med"/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H="1">
              <a:off x="8806" y="2529"/>
              <a:ext cx="2835" cy="2304"/>
            </a:xfrm>
            <a:prstGeom prst="straightConnector1">
              <a:avLst/>
            </a:prstGeom>
            <a:ln w="25400">
              <a:solidFill>
                <a:srgbClr val="DF0FE1"/>
              </a:solidFill>
              <a:tailEnd type="arrow" w="med" len="med"/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024255" y="981075"/>
            <a:ext cx="5631815" cy="2016150"/>
            <a:chOff x="16064" y="6969"/>
            <a:chExt cx="8593" cy="305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64" y="6969"/>
              <a:ext cx="3193" cy="3057"/>
            </a:xfrm>
            <a:prstGeom prst="rect">
              <a:avLst/>
            </a:prstGeom>
          </p:spPr>
        </p:pic>
        <p:cxnSp>
          <p:nvCxnSpPr>
            <p:cNvPr id="24" name="直接连接符 23"/>
            <p:cNvCxnSpPr/>
            <p:nvPr/>
          </p:nvCxnSpPr>
          <p:spPr>
            <a:xfrm>
              <a:off x="16305" y="8392"/>
              <a:ext cx="2608" cy="28"/>
            </a:xfrm>
            <a:prstGeom prst="line">
              <a:avLst/>
            </a:prstGeom>
            <a:ln w="15875" cmpd="sng"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5" name="左弧形箭头 24"/>
            <p:cNvSpPr/>
            <p:nvPr/>
          </p:nvSpPr>
          <p:spPr>
            <a:xfrm rot="10800000">
              <a:off x="17729" y="7668"/>
              <a:ext cx="567" cy="1247"/>
            </a:xfrm>
            <a:prstGeom prst="curved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DF0FE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左弧形箭头 25"/>
            <p:cNvSpPr/>
            <p:nvPr/>
          </p:nvSpPr>
          <p:spPr>
            <a:xfrm>
              <a:off x="16971" y="7707"/>
              <a:ext cx="567" cy="1247"/>
            </a:xfrm>
            <a:prstGeom prst="curved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DF0FE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8257" y="8842"/>
              <a:ext cx="6400" cy="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rgbClr val="FF0000"/>
                  </a:solidFill>
                </a:rPr>
                <a:t>R</a:t>
              </a:r>
              <a:endParaRPr lang="en-US" altLang="zh-CN" sz="2000" b="1">
                <a:solidFill>
                  <a:srgbClr val="FF0000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177" y="7441"/>
              <a:ext cx="6400" cy="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rgbClr val="FF0000"/>
                  </a:solidFill>
                </a:rPr>
                <a:t>L</a:t>
              </a:r>
              <a:endParaRPr lang="en-US" altLang="zh-CN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9048115" y="5085080"/>
            <a:ext cx="2971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i="1">
                <a:latin typeface="Times New Roman" panose="02020503050405090304" charset="0"/>
                <a:cs typeface="Times New Roman" panose="02020503050405090304" charset="0"/>
              </a:rPr>
              <a:t>v</a:t>
            </a:r>
            <a:r>
              <a:rPr lang="en-US" altLang="zh-CN" sz="2000" baseline="-25000">
                <a:latin typeface="Times New Roman" panose="02020503050405090304" charset="0"/>
                <a:cs typeface="Times New Roman" panose="02020503050405090304" charset="0"/>
              </a:rPr>
              <a:t>1</a:t>
            </a:r>
            <a:r>
              <a:rPr lang="en-US" altLang="zh-CN" sz="2000" i="1">
                <a:latin typeface="Times New Roman" panose="02020503050405090304" charset="0"/>
                <a:cs typeface="Times New Roman" panose="02020503050405090304" charset="0"/>
              </a:rPr>
              <a:t>, v</a:t>
            </a:r>
            <a:r>
              <a:rPr lang="en-US" altLang="zh-CN" sz="2000" baseline="-25000">
                <a:latin typeface="Times New Roman" panose="02020503050405090304" charset="0"/>
                <a:cs typeface="Times New Roman" panose="02020503050405090304" charset="0"/>
              </a:rPr>
              <a:t>3</a:t>
            </a:r>
            <a:r>
              <a:rPr lang="en-US" altLang="zh-CN" sz="2000" i="1">
                <a:latin typeface="Times New Roman" panose="02020503050405090304" charset="0"/>
                <a:cs typeface="Times New Roman" panose="02020503050405090304" charset="0"/>
              </a:rPr>
              <a:t>, v</a:t>
            </a:r>
            <a:r>
              <a:rPr lang="en-US" altLang="zh-CN" sz="2000" baseline="-25000">
                <a:latin typeface="Times New Roman" panose="02020503050405090304" charset="0"/>
                <a:cs typeface="Times New Roman" panose="02020503050405090304" charset="0"/>
              </a:rPr>
              <a:t>5</a:t>
            </a:r>
            <a:r>
              <a:rPr lang="en-US" altLang="zh-CN" sz="2000" i="1">
                <a:latin typeface="Times New Roman" panose="02020503050405090304" charset="0"/>
                <a:cs typeface="Times New Roman" panose="02020503050405090304" charset="0"/>
              </a:rPr>
              <a:t> ...</a:t>
            </a:r>
            <a:endParaRPr lang="en-US" altLang="zh-CN" sz="2000" i="1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88820" y="6188075"/>
            <a:ext cx="93472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>
                <a:latin typeface="Times New Roman" panose="02020503050405090304" charset="0"/>
                <a:cs typeface="Times New Roman" panose="02020503050405090304" charset="0"/>
              </a:rPr>
              <a:t>Ze-Fang Jiang, Xiang Fan, Duan She, Ben-Wei Zhang et.al , </a:t>
            </a:r>
            <a:r>
              <a:rPr lang="en-US" sz="1800">
                <a:solidFill>
                  <a:srgbClr val="C00000"/>
                </a:solidFill>
                <a:latin typeface="Times New Roman" panose="02020503050405090304" charset="0"/>
                <a:ea typeface="楷体" panose="02010609060101010101" charset="-122"/>
                <a:cs typeface="Times New Roman" panose="02020503050405090304" charset="0"/>
                <a:sym typeface="楷体" panose="02010609060101010101" charset="-122"/>
              </a:rPr>
              <a:t>Phys.Rev.C 112 (2025) 4, 044906</a:t>
            </a:r>
            <a:endParaRPr lang="en-US" sz="1800">
              <a:solidFill>
                <a:srgbClr val="C00000"/>
              </a:solidFill>
              <a:latin typeface="Times New Roman" panose="02020503050405090304" charset="0"/>
              <a:ea typeface="楷体" panose="02010609060101010101" charset="-122"/>
              <a:cs typeface="Times New Roman" panose="02020503050405090304" charset="0"/>
              <a:sym typeface="楷体" panose="02010609060101010101" charset="-122"/>
            </a:endParaRPr>
          </a:p>
          <a:p>
            <a:endParaRPr lang="en-US" sz="1800">
              <a:solidFill>
                <a:srgbClr val="C00000"/>
              </a:solidFill>
              <a:latin typeface="Times New Roman" panose="02020503050405090304" charset="0"/>
              <a:ea typeface="楷体" panose="02010609060101010101" charset="-122"/>
              <a:cs typeface="Times New Roman" panose="0202050305040509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5775" y="5741035"/>
            <a:ext cx="3376930" cy="612140"/>
          </a:xfrm>
          <a:prstGeom prst="rect">
            <a:avLst/>
          </a:prstGeom>
        </p:spPr>
      </p:pic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3810" y="44450"/>
            <a:ext cx="12188190" cy="720090"/>
          </a:xfrm>
          <a:solidFill>
            <a:srgbClr val="C00000"/>
          </a:solidFill>
        </p:spPr>
        <p:txBody>
          <a:bodyPr anchor="ctr" anchorCtr="0"/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Question 2: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Bahnschrift SemiLight SemiCondensed" panose="020B0502040204020203" pitchFamily="34" charset="0"/>
              </a:rPr>
              <a:t>                      </a:t>
            </a:r>
            <a:r>
              <a:rPr lang="en-US" altLang="zh-CN" sz="2400" dirty="0">
                <a:solidFill>
                  <a:schemeClr val="bg1"/>
                </a:solidFill>
                <a:latin typeface="Bahnschrift SemiLight SemiCondensed" panose="020B0502040204020203" pitchFamily="34" charset="0"/>
              </a:rPr>
              <a:t>initial condition</a:t>
            </a:r>
            <a:endParaRPr lang="en-US" altLang="zh-CN" sz="2400" dirty="0">
              <a:solidFill>
                <a:schemeClr val="bg1"/>
              </a:solidFill>
              <a:latin typeface="Bahnschrift SemiLight SemiCondensed" panose="020B0502040204020203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056495" y="6452870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985" y="3678555"/>
            <a:ext cx="5861050" cy="8064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47215" y="3789045"/>
            <a:ext cx="4260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Initial energy density </a:t>
            </a:r>
            <a:r>
              <a:rPr lang="zh-CN" altLang="en-US" sz="18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：</a:t>
            </a:r>
            <a:endParaRPr lang="zh-CN" altLang="en-US" sz="1800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03400" y="836295"/>
            <a:ext cx="81946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Times New Roman" panose="02020503050405090304" charset="0"/>
                <a:cs typeface="Times New Roman" panose="02020503050405090304" charset="0"/>
              </a:rPr>
              <a:t>Derek Soeder, Weiyao Ke, J. F. Paquet, and Steffen A. Bass. arXiv: 2306.08665.</a:t>
            </a:r>
            <a:endParaRPr lang="en-US" altLang="zh-CN">
              <a:latin typeface="Times New Roman" panose="02020503050405090304" charset="0"/>
              <a:cs typeface="Times New Roman" panose="0202050305040509030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39285" y="4355465"/>
            <a:ext cx="2811145" cy="647700"/>
            <a:chOff x="3911" y="7101"/>
            <a:chExt cx="4427" cy="10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1" y="7101"/>
              <a:ext cx="4427" cy="102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476" y="7431"/>
              <a:ext cx="338" cy="557"/>
            </a:xfrm>
            <a:prstGeom prst="rect">
              <a:avLst/>
            </a:prstGeom>
            <a:noFill/>
            <a:ln>
              <a:solidFill>
                <a:srgbClr val="C60000"/>
              </a:solidFill>
            </a:ln>
          </p:spPr>
          <p:txBody>
            <a:bodyPr wrap="square" rtlCol="0">
              <a:noAutofit/>
            </a:bodyPr>
            <a:p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675" y="5085080"/>
            <a:ext cx="3592830" cy="6546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286115" y="3678555"/>
            <a:ext cx="248285" cy="237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277485" y="5906135"/>
            <a:ext cx="1059815" cy="237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847215" y="4419600"/>
            <a:ext cx="45859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Includes nucleon</a:t>
            </a:r>
            <a:endParaRPr lang="en-US" altLang="zh-CN" sz="1800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</a:endParaRPr>
          </a:p>
          <a:p>
            <a:r>
              <a:rPr lang="en-US" altLang="zh-CN" sz="18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thickness functions</a:t>
            </a:r>
            <a:r>
              <a:rPr lang="zh-CN" altLang="en-US" sz="18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：</a:t>
            </a:r>
            <a:endParaRPr lang="zh-CN" altLang="en-US" sz="1800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47215" y="5179695"/>
            <a:ext cx="1823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central region</a:t>
            </a:r>
            <a:r>
              <a:rPr lang="zh-CN" altLang="en-US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：</a:t>
            </a:r>
            <a:endParaRPr lang="zh-CN" altLang="en-US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47215" y="5758815"/>
            <a:ext cx="2938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fragmentation region</a:t>
            </a:r>
            <a:r>
              <a:rPr lang="zh-CN" altLang="en-US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</a:rPr>
              <a:t>：</a:t>
            </a:r>
            <a:endParaRPr lang="zh-CN" altLang="en-US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83655" y="5085080"/>
            <a:ext cx="123190" cy="237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560" y="1484630"/>
            <a:ext cx="2638425" cy="18478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4145" y="1365250"/>
            <a:ext cx="6427470" cy="2064385"/>
          </a:xfrm>
          <a:prstGeom prst="rect">
            <a:avLst/>
          </a:prstGeom>
        </p:spPr>
      </p:pic>
      <p:pic>
        <p:nvPicPr>
          <p:cNvPr id="2" name="334E55B0-647D-440b-865C-3EC943EB4CBC-1" descr="wpsoffi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5865" y="275590"/>
            <a:ext cx="1583793" cy="280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1905" y="44450"/>
            <a:ext cx="12172315" cy="720090"/>
          </a:xfrm>
          <a:solidFill>
            <a:srgbClr val="C00000"/>
          </a:solidFill>
        </p:spPr>
        <p:txBody>
          <a:bodyPr anchor="ctr" anchorCtr="0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 Regular" panose="020B0604020202090204" charset="0"/>
                <a:cs typeface="Arial Regular" panose="020B0604020202090204" charset="0"/>
                <a:sym typeface="+mn-ea"/>
              </a:rPr>
              <a:t>Question 2: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Arial Regular" panose="020B0604020202090204" charset="0"/>
                <a:cs typeface="Arial Regular" panose="020B0604020202090204" charset="0"/>
                <a:sym typeface="+mn-ea"/>
              </a:rPr>
              <a:t>                     </a:t>
            </a:r>
            <a:r>
              <a:rPr lang="en-US" altLang="zh-CN" sz="2400" dirty="0">
                <a:solidFill>
                  <a:schemeClr val="bg1"/>
                </a:solidFill>
                <a:latin typeface="Arial Regular" panose="020B0604020202090204" charset="0"/>
                <a:cs typeface="Arial Regular" panose="020B0604020202090204" charset="0"/>
                <a:sym typeface="+mn-ea"/>
              </a:rPr>
              <a:t>initial condition</a:t>
            </a:r>
            <a:endParaRPr lang="en-US" altLang="zh-CN" sz="2400" dirty="0">
              <a:solidFill>
                <a:schemeClr val="bg1"/>
              </a:solidFill>
              <a:latin typeface="Arial Regular" panose="020B0604020202090204" charset="0"/>
              <a:cs typeface="Arial Regular" panose="020B0604020202090204" charset="0"/>
              <a:sym typeface="+mn-ea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040620" y="6436995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660" y="1133475"/>
            <a:ext cx="9085580" cy="26816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440" y="3716655"/>
            <a:ext cx="5861050" cy="8064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95755" y="3789045"/>
            <a:ext cx="2459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Initial energy density </a:t>
            </a:r>
            <a:r>
              <a:rPr lang="zh-CN" altLang="en-US" sz="16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：</a:t>
            </a:r>
            <a:endParaRPr lang="zh-CN" altLang="en-US" sz="1600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03400" y="764540"/>
            <a:ext cx="89338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latin typeface="Times New Roman" panose="02020503050405090304" charset="0"/>
                <a:cs typeface="Times New Roman" panose="02020503050405090304" charset="0"/>
              </a:rPr>
              <a:t>Derek Soeder, Weiyao Ke, J. F. Paquet, and Steffen A. Bass. arXiv: 2306.08665.</a:t>
            </a:r>
            <a:endParaRPr lang="en-US" altLang="zh-CN" sz="1600">
              <a:latin typeface="Times New Roman" panose="02020503050405090304" charset="0"/>
              <a:cs typeface="Times New Roman" panose="02020503050405090304" charset="0"/>
            </a:endParaRPr>
          </a:p>
          <a:p>
            <a:r>
              <a:rPr lang="en-US" altLang="zh-CN" sz="1600">
                <a:latin typeface="Times New Roman" panose="02020503050405090304" charset="0"/>
                <a:cs typeface="Times New Roman" panose="02020503050405090304" charset="0"/>
                <a:sym typeface="+mn-ea"/>
              </a:rPr>
              <a:t>Xiang-Yu Wu, Guang-You Qin, Long-Gang Pang, and Xin-Nian Wang. Phys. Rev. C, 105(3):034909, 2022.</a:t>
            </a:r>
            <a:endParaRPr lang="en-US" altLang="zh-CN" sz="1600">
              <a:latin typeface="Times New Roman" panose="02020503050405090304" charset="0"/>
              <a:cs typeface="Times New Roman" panose="02020503050405090304" charset="0"/>
            </a:endParaRPr>
          </a:p>
          <a:p>
            <a:endParaRPr lang="en-US" altLang="zh-CN" sz="1600">
              <a:latin typeface="Times New Roman" panose="02020503050405090304" charset="0"/>
              <a:cs typeface="Times New Roman" panose="0202050305040509030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76955" y="4378960"/>
            <a:ext cx="2811145" cy="647700"/>
            <a:chOff x="3911" y="7101"/>
            <a:chExt cx="4427" cy="10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1" y="7101"/>
              <a:ext cx="4427" cy="102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476" y="7431"/>
              <a:ext cx="338" cy="557"/>
            </a:xfrm>
            <a:prstGeom prst="rect">
              <a:avLst/>
            </a:prstGeom>
            <a:noFill/>
            <a:ln>
              <a:solidFill>
                <a:srgbClr val="C60000"/>
              </a:solidFill>
            </a:ln>
          </p:spPr>
          <p:txBody>
            <a:bodyPr wrap="square" rtlCol="0">
              <a:noAutofit/>
            </a:bodyPr>
            <a:p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345" y="5028565"/>
            <a:ext cx="3592830" cy="6546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910" y="5547995"/>
            <a:ext cx="3154680" cy="60261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727315" y="3709670"/>
            <a:ext cx="248285" cy="237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421505" y="5730240"/>
            <a:ext cx="1059815" cy="237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595755" y="4573905"/>
            <a:ext cx="193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Includes nucleon</a:t>
            </a:r>
            <a:endParaRPr lang="en-US" altLang="zh-CN" sz="1600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</a:endParaRPr>
          </a:p>
          <a:p>
            <a:r>
              <a:rPr lang="en-US" altLang="zh-CN" sz="16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thickness functions</a:t>
            </a:r>
            <a:r>
              <a:rPr lang="zh-CN" altLang="en-US" sz="16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：</a:t>
            </a:r>
            <a:endParaRPr lang="zh-CN" altLang="en-US" sz="1600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95755" y="5179695"/>
            <a:ext cx="15957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central region</a:t>
            </a:r>
            <a:r>
              <a:rPr lang="zh-CN" altLang="en-US" sz="16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：</a:t>
            </a:r>
            <a:endParaRPr lang="zh-CN" altLang="en-US" sz="1600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95755" y="5661025"/>
            <a:ext cx="21824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6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fragmentation region</a:t>
            </a:r>
            <a:r>
              <a:rPr lang="zh-CN" altLang="en-US" sz="1600">
                <a:latin typeface="Arial Regular" panose="020B0604020202090204" charset="0"/>
                <a:ea typeface="楷体" panose="02010609060101010101" charset="-122"/>
                <a:cs typeface="Arial Regular" panose="020B0604020202090204" charset="0"/>
                <a:sym typeface="+mn-ea"/>
              </a:rPr>
              <a:t>：</a:t>
            </a:r>
            <a:endParaRPr lang="zh-CN" altLang="en-US" sz="1600">
              <a:latin typeface="Arial Regular" panose="020B0604020202090204" charset="0"/>
              <a:ea typeface="楷体" panose="02010609060101010101" charset="-122"/>
              <a:cs typeface="Arial Regular" panose="020B060402020209020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19420" y="5073650"/>
            <a:ext cx="123190" cy="237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325" y="4523105"/>
            <a:ext cx="3100070" cy="191389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21" name="334E55B0-647D-440b-865C-3EC943EB4CBC-4" descr="wpsoffi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9995" y="287655"/>
            <a:ext cx="1592580" cy="2819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0" y="44450"/>
            <a:ext cx="12168505" cy="720090"/>
          </a:xfrm>
          <a:solidFill>
            <a:srgbClr val="C00000"/>
          </a:solidFill>
        </p:spPr>
        <p:txBody>
          <a:bodyPr anchor="ctr" anchorCtr="0"/>
          <a:lstStyle/>
          <a:p>
            <a:r>
              <a:rPr lang="en-US" altLang="zh-CN" sz="2400" dirty="0">
                <a:solidFill>
                  <a:schemeClr val="bg1"/>
                </a:solidFill>
                <a:latin typeface="Bahnschrift SemiLight SemiCondensed" panose="020B0502040204020203" pitchFamily="34" charset="0"/>
                <a:sym typeface="+mn-ea"/>
              </a:rPr>
              <a:t>                 </a:t>
            </a:r>
            <a:r>
              <a:rPr lang="en-US" altLang="zh-CN" sz="2400" dirty="0">
                <a:solidFill>
                  <a:schemeClr val="bg1"/>
                </a:solidFill>
                <a:latin typeface="Arial Regular" panose="020B0604020202090204" charset="0"/>
                <a:cs typeface="Arial Regular" panose="020B0604020202090204" charset="0"/>
                <a:sym typeface="+mn-ea"/>
              </a:rPr>
              <a:t>+ CLVisc Hydrodynamic</a:t>
            </a:r>
            <a:endParaRPr lang="en-US" altLang="zh-CN" sz="2400" dirty="0">
              <a:solidFill>
                <a:schemeClr val="bg1"/>
              </a:solidFill>
              <a:latin typeface="Bahnschrift SemiLight SemiCondensed" panose="020B0502040204020203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034905" y="6452870"/>
            <a:ext cx="21336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</a:fld>
            <a:r>
              <a:rPr lang="en-US" altLang="zh-CN" strike="noStrike" noProof="1">
                <a:solidFill>
                  <a:srgbClr val="FF0000"/>
                </a:solidFill>
                <a:latin typeface="Arial" panose="020B0604020202090204" pitchFamily="34" charset="0"/>
                <a:ea typeface="宋体" pitchFamily="2" charset="-122"/>
                <a:cs typeface="+mn-cs"/>
              </a:rPr>
              <a:t>/19</a:t>
            </a:r>
            <a:endParaRPr lang="en-US" altLang="zh-CN" strike="noStrike" noProof="1">
              <a:solidFill>
                <a:srgbClr val="FF0000"/>
              </a:solidFill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98880" y="980440"/>
            <a:ext cx="104095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Times New Roman" panose="02020503050405090304" charset="0"/>
                <a:cs typeface="Times New Roman" panose="02020503050405090304" charset="0"/>
              </a:rPr>
              <a:t>Derek Soeder, Weiyao Ke, J. F. Paquet, and Steffen A. Bass. arXiv: 2306.08665.</a:t>
            </a:r>
            <a:endParaRPr lang="en-US" altLang="zh-CN">
              <a:latin typeface="Times New Roman" panose="02020503050405090304" charset="0"/>
              <a:cs typeface="Times New Roman" panose="02020503050405090304" charset="0"/>
            </a:endParaRPr>
          </a:p>
          <a:p>
            <a:r>
              <a:rPr lang="en-US" altLang="zh-CN">
                <a:latin typeface="Times New Roman" panose="02020503050405090304" charset="0"/>
                <a:cs typeface="Times New Roman" panose="02020503050405090304" charset="0"/>
              </a:rPr>
              <a:t>Xiang-Yu Wu, Guang-You Qin, Long-Gang Pang, and Xin-Nian Wang. Phys. Rev. C, 105(3):034909, 2022.</a:t>
            </a:r>
            <a:endParaRPr lang="en-US" altLang="zh-CN">
              <a:latin typeface="Times New Roman" panose="02020503050405090304" charset="0"/>
              <a:cs typeface="Times New Roman" panose="02020503050405090304" charset="0"/>
            </a:endParaRPr>
          </a:p>
        </p:txBody>
      </p:sp>
      <p:pic>
        <p:nvPicPr>
          <p:cNvPr id="4" name="334E55B0-647D-440b-865C-3EC943EB4CBC-2" descr="wpsoff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685" y="311785"/>
            <a:ext cx="1583690" cy="28067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95325" y="5300980"/>
            <a:ext cx="11226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Times New Roman" panose="02020503050405090304" charset="0"/>
                <a:ea typeface="楷体" panose="02010609060101010101" charset="-122"/>
                <a:cs typeface="Times New Roman" panose="02020503050405090304" charset="0"/>
              </a:rPr>
              <a:t>Hydrodynamic simulations with Bayesian-calibrated </a:t>
            </a:r>
            <a:r>
              <a:rPr lang="en-US" altLang="zh-CN" sz="2000">
                <a:latin typeface="Times New Roman" panose="02020503050405090304" charset="0"/>
                <a:ea typeface="楷体" panose="02010609060101010101" charset="-122"/>
                <a:cs typeface="Times New Roman" panose="02020503050405090304" charset="0"/>
              </a:rPr>
              <a:t>TRENTo3D parameters and CLVisc evolution </a:t>
            </a:r>
            <a:endParaRPr lang="en-US" altLang="zh-CN" sz="2000">
              <a:latin typeface="Times New Roman" panose="02020503050405090304" charset="0"/>
              <a:ea typeface="楷体" panose="02010609060101010101" charset="-122"/>
              <a:cs typeface="Times New Roman" panose="02020503050405090304" charset="0"/>
            </a:endParaRPr>
          </a:p>
          <a:p>
            <a:pPr algn="ctr"/>
            <a:r>
              <a:rPr lang="en-US" altLang="zh-CN" sz="2000">
                <a:solidFill>
                  <a:srgbClr val="C00000"/>
                </a:solidFill>
                <a:latin typeface="Times New Roman" panose="02020503050405090304" charset="0"/>
                <a:ea typeface="楷体" panose="02010609060101010101" charset="-122"/>
                <a:cs typeface="Times New Roman" panose="02020503050405090304" charset="0"/>
              </a:rPr>
              <a:t>provide a good description </a:t>
            </a:r>
            <a:r>
              <a:rPr lang="en-US" altLang="zh-CN" sz="2000">
                <a:solidFill>
                  <a:schemeClr val="tx1"/>
                </a:solidFill>
                <a:latin typeface="Times New Roman" panose="02020503050405090304" charset="0"/>
                <a:ea typeface="楷体" panose="02010609060101010101" charset="-122"/>
                <a:cs typeface="Times New Roman" panose="02020503050405090304" charset="0"/>
              </a:rPr>
              <a:t>of the PHOBOS and PHENIX data.</a:t>
            </a:r>
            <a:endParaRPr lang="en-US" altLang="zh-CN" sz="2000">
              <a:solidFill>
                <a:schemeClr val="tx1"/>
              </a:solidFill>
              <a:latin typeface="Times New Roman" panose="02020503050405090304" charset="0"/>
              <a:ea typeface="楷体" panose="02010609060101010101" charset="-122"/>
              <a:cs typeface="Times New Roman" panose="02020503050405090304" charset="0"/>
            </a:endParaRPr>
          </a:p>
        </p:txBody>
      </p:sp>
      <p:pic>
        <p:nvPicPr>
          <p:cNvPr id="10" name="图片 9" descr="dNdeta_comparison_v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60" y="2063750"/>
            <a:ext cx="3790153" cy="2808000"/>
          </a:xfrm>
          <a:prstGeom prst="rect">
            <a:avLst/>
          </a:prstGeom>
        </p:spPr>
      </p:pic>
      <p:pic>
        <p:nvPicPr>
          <p:cNvPr id="11" name="图片 10" descr="particle_spectra_10p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855" y="2059940"/>
            <a:ext cx="3795978" cy="280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DIAGRAM_VIRTUALLY_FRAME" val="{&quot;height&quot;:283.15,&quot;left&quot;:20.3,&quot;top&quot;:100.85,&quot;width&quot;:630.65}"/>
</p:tagLst>
</file>

<file path=ppt/tags/tag3.xml><?xml version="1.0" encoding="utf-8"?>
<p:tagLst xmlns:p="http://schemas.openxmlformats.org/presentationml/2006/main">
  <p:tag name="KSO_WM_DIAGRAM_VIRTUALLY_FRAME" val="{&quot;height&quot;:283.15,&quot;left&quot;:20.3,&quot;top&quot;:100.85,&quot;width&quot;:630.65}"/>
</p:tagLst>
</file>

<file path=ppt/tags/tag4.xml><?xml version="1.0" encoding="utf-8"?>
<p:tagLst xmlns:p="http://schemas.openxmlformats.org/presentationml/2006/main">
  <p:tag name="KSO_WM_DIAGRAM_VIRTUALLY_FRAME" val="{&quot;height&quot;:283.15,&quot;left&quot;:20.3,&quot;top&quot;:100.85,&quot;width&quot;:630.65}"/>
</p:tagLst>
</file>

<file path=ppt/tags/tag5.xml><?xml version="1.0" encoding="utf-8"?>
<p:tagLst xmlns:p="http://schemas.openxmlformats.org/presentationml/2006/main">
  <p:tag name="KSO_WM_DIAGRAM_VIRTUALLY_FRAME" val="{&quot;height&quot;:283.15,&quot;left&quot;:20.3,&quot;top&quot;:100.85,&quot;width&quot;:630.65}"/>
</p:tagLst>
</file>

<file path=ppt/tags/tag7.xml><?xml version="1.0" encoding="utf-8"?>
<p:tagLst xmlns:p="http://schemas.openxmlformats.org/presentationml/2006/main">
  <p:tag name="COMMONDATA" val="eyJoZGlkIjoiZjcwMTU0MjYxNGFlODJjZjFmN2Y0YzM3NTliNTMwMG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JIkltZ1NldHRpbmdKc29uIiA6ICJ7XCJkcGlcIjpcIjYwMFwiLFwiZm9ybWF0XCI6XCJQTkdcIixcInRyYW5zcGFyZW50XCI6dHJ1ZSxcImF1dG9cIjpmYWxzZX0iLAoJIkxhdGV4IiA6ICJYRnNLWEhSbGVIUmpiMnh2Y250M2FHbDBaWDE3WEcxaGRHaHliWHRVWEhKaGFYTmxZbTk0ZXkwd0xqVmxlSDE3VW4xRlRsUnZYRzFpYjNoN0xYMHpSSDE5Q2x4ZENnPT0iLAoJIkxhdGV4SW1nQmFzZTY0IiA6ICJpVkJPUncwS0dnb0FBQUFOU1VoRVVnQUFBYzBBQUFCTkJBTUFBQUEyckNKQ0FBQUFNRkJNVkVYLy8vLy8vLy8vLy8vLy8vLy8vLy8vLy8vLy8vLy8vLy8vLy8vLy8vLy8vLy8vLy8vLy8vLy8vLy8vLy8vLy8vOU9yN2hBQUFBQUQzUlNUbE1BTW5ZUWlVU1pacnNpemUvZHExVERjbWhlQUFBQUNYQklXWE1BQUE3RUFBQU94QUdWS3c0YkFBQU16VWxFUVZSNEFkMWJXMnljUnhXZXpTYTFuY1lYZ1JES1V5em9BNWVDamFDQnFNQXVGMFdxVk1VV3ZDQmF0SDZvSWxFSU5xb2dDSkRXaUJDVmhzZ09nU0NWcWpHOEVBS1NnMXFwSlVtMUN3OWNta2hyaEJTRlNKRlg4RWFGbkVBSlNkWm1PR2RtenBrejg4Ky8vbUVkY3ZrZmRzN01uTnMzYy80emw5MVY2ZzF2eVhuZXF0WjdTaytubnpZSzFyUjVPbE5Zc1k4K2MvYlZreWZQbjJ2OEcrbzkyQ1Y5WVZteEJ2bno3SUcvU0lZSjdvaUlmMHF1SkwwbGtxRHFGSExYWE8xMUwwcjlHbkgyWU5kcmxGU0YxVFB4RTlFL3phMFI4Uy9CbENaTDU4ODVtYlBuOGFIYUxMSWYyM3Y1R2RNN3dzTDdEbG4yRTMrQXBoN3NPb1VmZnZKYzUzZDd4a245enIwWEY0Myt3M3ZoMmZlZEJsVEVJTTlCOWVDWHRoL2RkZVJUeVBXUjdlL2RkZVFUVHdMMWQxTFFyU3ovRllWbWlLWDA1UVpVbTFTOUh6dTVCcTNmZys0MUM3dzN1NkRMdUF2cUpzbWFVdVV4c1BjUFZ4OTRFQ292Y2VlaTd0Q2JDTzAzWGZ1eFlDeVlPVUVJSWV3ZGdqRzlRbXo5MENuSFZLa1BhdTM4NnRYdXMvcm1udTNmZndlNGJNZk4yTndLOXBiSXVnSVErcHRVYStqZmUxS3ZFZjJZSjZrcFhiWmdTR1hQSmoraXFuOE5VR3ZoaHhyZ01PblJicDkrZlJ6TnZoWUUzaUNZbS9MZVBLdDFoNnpyanVISFRuRHFHakdWOUhVaXU1Y2dGT0JVSy9vcVNmUmZPdzZHbTFURmNvN0Nxa2U3WTllczJ3TUJzdnVnVmhYbXByV21kS3A5dnBFNDFUU0ZzQkJMa1hNeHpzMG1uUnJXL21zd3UzN3NzRzM2bEZQU205MGgzWFo2VnVTRWJvNXdvdmxKd3pnZ2hqdkFXZWs0UmVzVUdaeXF4Um1zL3hyR0NMMlJSdEZFMCtycjBlN0RiR09iTkJEalZHUGFSVmRKekhPQWM2dGVCNkRyenVLc2MvQUR6dVBnaG9ObUJNWmNwVWU3WS9xVkVlc0FRcHUxcEZJWm5QREMydmR5aTBnVEFjNU4ycjRBcENLdnpPS3M4SnNOT1B2QURjWU5PZ2huajNaYi9PS1Z3TUFOY2k2RFV3SGpFdmIyaVdrTGNKYjBQRWwzTGJNNEIxZEpBSEFxNkplQlN6aDdzMXNHcGM0S2tweGlzamhyMnFhTFRleFVtRzlWV1V3MCtaMHFzemc5Qk1SWkFUOU9lVUhDMlp0ZG5FU0tONkI0MjVQRmlVczRUdGhtc1NnRTg2a2FiZTlkRnlxTHM4UWhnamlqd0NXY3ZkbU5jUEtMa2NXSm5CaTRnendXMFh5cXVaa3U2SHhYRnFmaWlFZWNVZUFTemg3dGd2ZHVQY0M0WlF4Wm5Kanc4Zlh0NTlpT2NTNlBlakJkcUFUT3hVbkhiM0JXd0pFWFdBSGg3Tkh1TksrYU9HR01JWUZ6d3ViQnJiUmZBRThBT2tjQUhKeW0yTGx1aE1SNWVkeHdMbE1rR0p4RDRJaC9PUWhuajNaaHZhaGFyL0J3eUJ1d0JNNGQwQTl1M2M4OE1jNzZVamQ0M0NkeHVvQ2RjQzRvZzlNRWJwdjRDV2V2ZHAvL3BOT0lXNTVUcEQyQkU4OU1WYVdHYWI4SnJPRjhyaXpZWkFsODdqbDkrSXVrMEpjSm5LOU51VzZMODJFUTU4QWxuTjN0ZXZYclVwaFFxOFNWd0lsYit5YjEyekxFaVcwVllBcWU2MjNMNmo4RnpqSW5JTmR0Y1FhQlN6aTlnbmg4WlU4QmVoajhnN2kwVHdJbjVuc3hsOGlYeGNsbjlCT1g0WHJnWnlEUytheFRTWVhBT1pER3FaWkJydTM0QytOOC82WFc2UU1qWkNXL1hCSHBOcnZ2VXdyZlg4NVRWazBXSjdTYk03b0x1NGMrQjBMVjBLYkFPWlNEVXdadVVaeGZoUTBQak9ySFFtT0pXa3ZyQlc1T3pDY2UzTmFZd1JCSm5DbzRvOE94dGpNWlNBbWNnems0TVhCcHoxc1E1K1A2NWxPcS9CbXRSd05qMlFwTVYyZWVteE00RlJpUGpsNXBuTUVadlF5d3dpZ1FPSGZrNEpTQld3em5vRjQxSWZzaFZ6S1FEUEZEclgvcEcxTTRHd0RVandUeXBuR0daM1NjM2FwWGJMWTdMaXkyTkNKOWJsMVJDZ1BYNVlKQ09NdUw5cENoVkozdkE2Uk5RYmYwcWdDUnd0a0M0NU5DSWc5bktGdHU4RTdFeXRKOGx0OE13eVJNWXEvTnR6WVh1TUF0aFBNNWZxTWc1R2NDSDZQSzQ4RjlVQ29QNGV4Rk9xQkY3SWRJWTRnVFJqaTgyUUtjL3NuQmFTNXJyYitGY0xiOGlqZlJaVUxMUjc2aTlUZklUeXdqWDAwWDRxd2FpajRLNFJ3R3NWTWtBV1VobkxncHNZRmJCQ2RrQkI2d2JlNCtRRmdrOGhDTzc3ZXBac29VVG5Td0duQVZ3b2xwQ2I4M29BZlVyT0lGK01VV2RMQjd0cGZpMWl4aU5uQ0w0S3h6ZGpiSHVnVXlGWlpsTktoWEg1R3RlVGluSkZOT0hvcGtjWkdRVjRHQTArV2hyK2ZqOUlGYkFDZWN0TVJBQnBYQVhhaTg1MUd0dnlVYUkxOU5EemdvNzNTaGJiSEkrNG43Q3psdkhpZUVjTjU4S3J5VncyTWczdzhaRjl4SFpCZWN2ZUs3bCttQ3hEZEpha3pyUC9wNkhzNnFad0Vxc3VmNklsbmNYL0F1RGxnRXprbytUandsbWlnb01KOFZ1Y1BCbThtWndNdXdBb283STl3VStXcmFBZFgvOG43aS9rTHVVZ1RPKy9KeG1zQWRCYnNGY05hRE9Oc1JvR1pFVEt6d3pSODBwWEMyd045d3BBRDUrdXVLd1ZsbE0zSSt0M1RCU1lGYkFDZU1uUENyUXBuYW13d29QSmROVWtzS1owTXlHTWJpT0lVZjRKWExRL0FsMFR3WnRDWG5XNlVvY0F2Z0JMK0UvdUd1aWNncWRzZU05SHdpenZIQXIwSTQ4ZDdKRDJEd2Z2TDVjM0FwZzlOOGZ6MWFKRzR4MGJXOVg3RDAwamo2UmttQjEyNnZsY1lKNnNUZExVb1d3bW55cmJBekoveWcrZHpSdEF4aVBpbmpyaitmZURDZTlBWWc0T1V5NWp1SUdoUDhpYmpGUUlyZXhrSTQ0Mi9BVWpqcnM5WUppZE1GN3ZvNDBkY1E1eXBjbXZNVHpZMVNPNkJyd1lGTzRNUmhFM2Q5eUZnSUp4NVkzTm5ES0pjNDl6dHowMVZMU0p3dWNOZkhpZWVqRWFjSUNreGdYWEVPQTROWm1vRTVnUk9icm5oMVNCWENXUUc1R1NFbmNWSXpYWEVIT05IaHF3WFdGZHhZL2pjNFVTOGRpUk00TVI4dmtHTzJMSVJ6V2J5UEtKYkNTWDRHT0hHRHNWb0FKODducEhjTThsQ242M3hpZ0ZHbVN1QWNodTYyVjRkVUVaeVlobWFsV0FKbmlmSjRnQk4zTnJxNmZ0eGlBbWg3QytBbnZKOG4rVG1CWGFWREwvTlE0SVJScGtyZ1hNbWsyMEk0YS9KNkRVMG1jUGJSZlV5SUV3Zis2dm80TVhHMFViTjlBQ2N2RzlTbXBCY1k1NVNjRWpqQlAzRXFNQm9XTXhrWW13TlpjS0xUTnN6MGtjQTVTSTZGT0UzZ1RqUkowSmVoWFV6TUlnRU1KNXdxTjRDSDNtR2N6M3ljbUtsams2RTk4a1BpSEdwQjZGR0hMZWY4MjBFZHc3UmVoVGhONEdhTWdsQmtGMEJVU1pWU3h6UExndjJ1a1hrd1RHaGdwYTlXQmJhSVVUT05rVDFuaTJYTGIzb2J6R1o4bzVyQXVVTHBMOEtKSGhYQU9SMWtnSlh3K3NJNGhTNXhsc0I4U3dQTHZqcmZ6VERSSUhCYlBrN1VhNTVYMnN6dGlBVE9PVnFYSTV6bVNOZU1GV1Rtc3hZZ201Qy84SEt5bUtyMGxLdmduUXk5Z1ZtYzRCN3Zmc2x5UGs3ek84VnpvRkFlM3ExWUZtZUo5eEVSVGxVSERVMnk1c3ZJTGt5NzJJaEE1N3hudFJUZWFlaTJhNjBBZmNYUkdaeVkxT2hGZGp5WmNjM0lscWExL2kxek95S0xjeXViM1VyeDVIZ3hjSnV4Z294ZFdMcjQxMEZ3QnVLZzlJSVlHQnlOSzFDWmRYMFpuRFdwaXhUQTBFV09ZWStReGR0NC9tR2drOHJpclBQK1l4dXQzNDRYL1dzNldoU3gzVGxOQzVPeExpYVhoRm8rYk0xK2txWk0rR3BZY2JXdmtoQ1hzVDNiSVdWeFdabGtma05rY0FMUGxHTVpwbnhQSXZWQ09PSDZmb1lranZzQXBTWW82MnRIdWRZUUNULzg3Z0JPZ2ZGcWI2U2tCS3VSODJrRUtjazREaGljY05aQTk2anJxOGZ2QnF4MVRkY25pdGd1cktBM3FIdlIvOGlDbXFEYzVoWGp1OG96am51R0tjLzNBYWkyZmRWUnVLVEdFd0JkY2o0Vktwb1BKQnZpVmNHT1R3T0htL0tTK08ycGxRRVRUVXVKejZ6ZEZmWURqQzhKVmlKTCtoZEU0ckxpN0tud3V6MzFQdWo2RWZINUVqM1VmL0oxUndVNDBhY0Z5YklUaFR6eWh4NzE5WUZwb0IrUnpCQndDWnhadTF0NGdKYVQwd2w2K1BVQkk3UmNCOS9WcXZMZndQeExvZmtIZHU5N0dnSVFuOU9ITHp5eFIvWUdPSEU3UzR1Vkd0aTk3eGtqYy8zQ3gvSFplL0hucG1wK0ozWHNvcVZmdmpBdXRQV0hPUFBzUHVkaUg0YWdMYVE5MmFmWHJGcjB6ckpzcHQvSEgzd0NmTmw5c1FFOTdrZTZMTmV5UHRGbmtIVkRuSFYvT0REZkpwQ0lMRTN3MTdqRnp6WjhPOTVZWUtOQTVOcjltdFpmZU9QekR3YVgwRkpRd2UrOTI5QXdBT1ArSzl0UllZTk0vRm9PTVhLMU92alBFdnZBLzB1NjRLeUJFcExHckoxNlRGNnFkYzZjZnhYK3JISkdSRFZZZW13SzdkR1RieGNnNHBOOWpVaDBRdXNENy80endLUWZnMVdNZ1A4NGMvQXA0aTFVaHZONUhCUzFDOG4xeVBUZFM0MnpCeWZ6bFpUZmFTRzlTS09lejFxc0o4UlpBZTJqeFFSdk5kY1BMclU2Sjk2K1lWYXlPSmMyVFBlZHBDakVPUXp6dVhBbnViZGh2bVJ4WHRrdzNYZVNvaXpPRzNlU2V4dm1TeFpudE1QZE1FdTNWMUVXcHo4ZDNsN1BOdFo2Rm1kNFB0bFlhN2RQVzRoekcrVGJtOGFadnZuYjU5T3RzQnppeE50UyszK0cyajIyak9JWmZZb0hFR3QyeHpybUc3bjNiaVpDbkhoYmJtODFsa2Z2WmxSWjN6RlNaMzF6QzZvbVlsdVR2dkZlb0dvQVRLeVlXRDBGdVB5L2p1NEJrRVA3SC9nODROTDZOeC9kMzdaNDhDNGNieFFHZzBQcVhZNjFnaGpkUTVkcTAvYTJyUDdDWFk1TnVsOGhrRkFTVHJpazBqOVZPLzgvcDIzcHpDMmtCNDZ5OGwzelJHNkNWSFJHdnJMVWNhK1ZwWGVkNi94NC9LNUM5UjlWM3NsS0ZSZWkwQUFBQUFCSlJVNUVya0pnZ2c9PSIKfQo="/>
    </extobj>
    <extobj name="334E55B0-647D-440b-865C-3EC943EB4CBC-2">
      <extobjdata type="334E55B0-647D-440b-865C-3EC943EB4CBC" data="ewoJIkltZ1NldHRpbmdKc29uIiA6ICJ7XCJkcGlcIjpcIjYwMFwiLFwiZm9ybWF0XCI6XCJQTkdcIixcInRyYW5zcGFyZW50XCI6dHJ1ZSxcImF1dG9cIjpmYWxzZX0iLAoJIkxhdGV4IiA6ICJYRnNLWEhSbGVIUmpiMnh2Y250M2FHbDBaWDE3WEcxaGRHaHliWHRVWEhKaGFYTmxZbTk0ZXkwd0xqVmxlSDE3VW4xRlRsUnZYRzFpYjNoN0xYMHpSSDE5Q2x4ZENnPT0iLAoJIkxhdGV4SW1nQmFzZTY0IiA6ICJpVkJPUncwS0dnb0FBQUFOU1VoRVVnQUFBYzBBQUFCTkJBTUFBQUEyckNKQ0FBQUFNRkJNVkVYLy8vLy8vLy8vLy8vLy8vLy8vLy8vLy8vLy8vLy8vLy8vLy8vLy8vLy8vLy8vLy8vLy8vLy8vLy8vLy8vLy8vOU9yN2hBQUFBQUQzUlNUbE1BTW5ZUWlVU1pacnNpemUvZHExVERjbWhlQUFBQUNYQklXWE1BQUE3RUFBQU94QUdWS3c0YkFBQU16VWxFUVZSNEFkMWJXMnljUnhXZXpTYTFuY1lYZ1JES1V5em9BNWVDamFDQnFNQXVGMFdxVk1VV3ZDQmF0SDZvSWxFSU5xb2dDSkRXaUJDVmhzZ09nU0NWcWpHOEVBS1NnMXFwSlVtMUN3OWNta2hyaEJTRlNKRlg4RWFGbkVBSlNkWm1PR2RtenBrejg4Ky8vbUVkY3ZrZmRzN01uTnMzYy80emw5MVY2ZzF2eVhuZXF0WjdTaytubnpZSzFyUjVPbE5Zc1k4K2MvYlZreWZQbjJ2OEcrbzkyQ1Y5WVZteEJ2bno3SUcvU0lZSjdvaUlmMHF1SkwwbGtxRHFGSExYWE8xMUwwcjlHbkgyWU5kcmxGU0YxVFB4RTlFL3phMFI4Uy9CbENaTDU4ODVtYlBuOGFIYUxMSWYyM3Y1R2RNN3dzTDdEbG4yRTMrQXBoN3NPb1VmZnZKYzUzZDd4a245enIwWEY0Myt3M3ZoMmZlZEJsVEVJTTlCOWVDWHRoL2RkZVJUeVBXUjdlL2RkZVFUVHdMMWQxTFFyU3ovRllWbWlLWDA1UVpVbTFTOUh6dTVCcTNmZys0MUM3dzN1NkRMdUF2cUpzbWFVdVV4c1BjUFZ4OTRFQ292Y2VlaTd0Q2JDTzAzWGZ1eFlDeVlPVUVJSWV3ZGdqRzlRbXo5MENuSFZLa1BhdTM4NnRYdXMvcm1udTNmZndlNGJNZk4yTndLOXBiSXVnSVErcHRVYStqZmUxS3ZFZjJZSjZrcFhiWmdTR1hQSmoraXFuOE5VR3ZoaHhyZ01PblJicDkrZlJ6TnZoWUUzaUNZbS9MZVBLdDFoNnpyanVISFRuRHFHakdWOUhVaXU1Y2dGT0JVSy9vcVNmUmZPdzZHbTFURmNvN0Nxa2U3WTllczJ3TUJzdnVnVmhYbXByV21kS3A5dnBFNDFUU0ZzQkJMa1hNeHpzMG1uUnJXL21zd3UzN3NzRzM2bEZQU205MGgzWFo2VnVTRWJvNXdvdmxKd3pnZ2hqdkFXZWs0UmVzVUdaeXF4Um1zL3hyR0NMMlJSdEZFMCtycjBlN0RiR09iTkJEalZHUGFSVmRKekhPQWM2dGVCNkRyenVLc2MvQUR6dVBnaG9ObUJNWmNwVWU3WS9xVkVlc0FRcHUxcEZJWm5QREMydmR5aTBnVEFjNU4ycjRBcENLdnpPS3M4SnNOT1B2QURjWU5PZ2huajNaYi9PS1Z3TUFOY2k2RFV3SGpFdmIyaVdrTGNKYjBQRWwzTGJNNEIxZEpBSEFxNkplQlN6aDdzMXNHcGM0S2tweGlzamhyMnFhTFRleFVtRzlWV1V3MCtaMHFzemc5Qk1SWkFUOU9lVUhDMlp0ZG5FU0tONkI0MjVQRmlVczRUdGhtc1NnRTg2a2FiZTlkRnlxTHM4UWhnamlqd0NXY3ZkbU5jUEtMa2NXSm5CaTRnendXMFh5cXVaa3U2SHhYRnFmaWlFZWNVZUFTemg3dGd2ZHVQY0M0WlF4Wm5Kanc4Zlh0NTlpT2NTNlBlakJkcUFUT3hVbkhiM0JXd0pFWFdBSGg3Tkh1TksrYU9HR01JWUZ6d3ViQnJiUmZBRThBT2tjQUhKeW0yTGx1aE1SNWVkeHdMbE1rR0p4RDRJaC9PUWhuajNaaHZhaGFyL0J3eUJ1d0JNNGQwQTl1M2M4OE1jNzZVamQ0M0NkeHVvQ2RjQzRvZzlNRWJwdjRDV2V2ZHAvL3BOT0lXNTVUcEQyQkU4OU1WYVdHYWI4SnJPRjhyaXpZWkFsODdqbDkrSXVrMEpjSm5LOU51VzZMODJFUTU4QWxuTjN0ZXZYclVwaFFxOFNWd0lsYit5YjEyekxFaVcwVllBcWU2MjNMNmo4RnpqSW5JTmR0Y1FhQlN6aTlnbmg4WlU4QmVoajhnN2kwVHdJbjVuc3hsOGlYeGNsbjlCT1g0WHJnWnlEUytheFRTWVhBT1pER3FaWkJydTM0QytOOC82WFc2UU1qWkNXL1hCSHBOcnZ2VXdyZlg4NVRWazBXSjdTYk03b0x1NGMrQjBMVjBLYkFPWlNEVXdadVVaeGZoUTBQak9ySFFtT0pXa3ZyQlc1T3pDY2UzTmFZd1JCSm5DbzRvOE94dGpNWlNBbWNnems0TVhCcHoxc1E1K1A2NWxPcS9CbXRSd05qMlFwTVYyZWVteE00RlJpUGpsNXBuTUVadlF5d3dpZ1FPSGZrNEpTQld3em5vRjQxSWZzaFZ6S1FEUEZEclgvcEcxTTRHd0RVandUeXBuR0daM1NjM2FwWGJMWTdMaXkyTkNKOWJsMVJDZ1BYNVlKQ09NdUw5cENoVkozdkE2Uk5RYmYwcWdDUnd0a0M0NU5DSWc5bktGdHU4RTdFeXRKOGx0OE13eVJNWXEvTnR6WVh1TUF0aFBNNWZxTWc1R2NDSDZQSzQ4RjlVQ29QNGV4Rk9xQkY3SWRJWTRnVFJqaTgyUUtjL3NuQmFTNXJyYitGY0xiOGlqZlJaVUxMUjc2aTlUZklUeXdqWDAwWDRxd2FpajRLNFJ3R3NWTWtBV1VobkxncHNZRmJCQ2RrQkI2d2JlNCtRRmdrOGhDTzc3ZXBac29VVG5Td0duQVZ3b2xwQ2I4M29BZlVyT0lGK01VV2RMQjd0cGZpMWl4aU5uQ0w0S3h6ZGpiSHVnVXlGWlpsTktoWEg1R3RlVGluSkZOT0hvcGtjWkdRVjRHQTArV2hyK2ZqOUlGYkFDZWN0TVJBQnBYQVhhaTg1MUd0dnlVYUkxOU5EemdvNzNTaGJiSEkrNG43Q3psdkhpZUVjTjU4S3J5VncyTWczdzhaRjl4SFpCZWN2ZUs3bCttQ3hEZEpha3pyUC9wNkhzNnFad0Vxc3VmNklsbmNYL0F1RGxnRXprbytUandsbWlnb01KOFZ1Y1BCbThtWndNdXdBb283STl3VStXcmFBZFgvOG43aS9rTHVVZ1RPKy9KeG1zQWRCYnNGY05hRE9Oc1JvR1pFVEt6d3pSODBwWEMyd045d3BBRDUrdXVLd1ZsbE0zSSt0M1RCU1lGYkFDZU1uUENyUXBuYW13d29QSmROVWtzS1owTXlHTWJpT0lVZjRKWExRL0FsMFR3WnRDWG5XNlVvY0F2Z0JMK0UvdUd1aWNncWRzZU05SHdpenZIQXIwSTQ4ZDdKRDJEd2Z2TDVjM0FwZzlOOGZ6MWFKRzR4MGJXOVg3RDAwamo2UmttQjEyNnZsY1lKNnNUZExVb1d3bW55cmJBekoveWcrZHpSdEF4aVBpbmpyaitmZURDZTlBWWc0T1V5NWp1SUdoUDhpYmpGUUlyZXhrSTQ0Mi9BVWpqcnM5WUppZE1GN3ZvNDBkY1E1eXBjbXZNVHpZMVNPNkJyd1lGTzRNUmhFM2Q5eUZnSUp4NVkzTm5ES0pjNDl6dHowMVZMU0p3dWNOZkhpZWVqRWFjSUNreGdYWEVPQTROWm1vRTVnUk9icm5oMVNCWENXUUc1R1NFbmNWSXpYWEVIT05IaHF3WFdGZHhZL2pjNFVTOGRpUk00TVI4dmtHTzJMSVJ6V2J5UEtKYkNTWDRHT0hHRHNWb0FKODducEhjTThsQ242M3hpZ0ZHbVN1QWNodTYyVjRkVUVaeVlobWFsV0FKbmlmSjRnQk4zTnJxNmZ0eGlBbWg3QytBbnZKOG4rVG1CWGFWREwvTlE0SVJScGtyZ1hNbWsyMEk0YS9KNkRVMG1jUGJSZlV5SUV3Zis2dm80TVhHMFViTjlBQ2N2RzlTbXBCY1k1NVNjRWpqQlAzRXFNQm9XTXhrWW13TlpjS0xUTnN6MGtjQTVTSTZGT0UzZ1RqUkowSmVoWFV6TUlnRU1KNXdxTjRDSDNtR2N6M3ljbUtsams2RTk4a1BpSEdwQjZGR0hMZWY4MjBFZHc3UmVoVGhONEdhTWdsQmtGMEJVU1pWU3h6UExndjJ1a1hrd1RHaGdwYTlXQmJhSVVUT05rVDFuaTJYTGIzb2J6R1o4bzVyQXVVTHBMOEtKSGhYQU9SMWtnSlh3K3NJNGhTNXhsc0I4U3dQTHZqcmZ6VERSSUhCYlBrN1VhNTVYMnN6dGlBVE9PVnFYSTV6bVNOZU1GV1Rtc3hZZ201Qy84SEt5bUtyMGxLdmduUXk5Z1ZtYzRCN3Zmc2x5UGs3ek84VnpvRkFlM3ExWUZtZUo5eEVSVGxVSERVMnk1c3ZJTGt5NzJJaEE1N3hudFJUZWFlaTJhNjBBZmNYUkdaeVkxT2hGZGp5WmNjM0lscWExL2kxek95S0xjeXViM1VyeDVIZ3hjSnV4Z294ZFdMcjQxMEZ3QnVLZzlJSVlHQnlOSzFDWmRYMFpuRFdwaXhUQTBFV09ZWStReGR0NC9tR2drOHJpclBQK1l4dXQzNDRYL1dzNldoU3gzVGxOQzVPeExpYVhoRm8rYk0xK2txWk0rR3BZY2JXdmtoQ1hzVDNiSVdWeFdabGtma05rY0FMUGxHTVpwbnhQSXZWQ09PSDZmb1lranZzQXBTWW82MnRIdWRZUUNULzg3Z0JPZ2ZGcWI2U2tCS3VSODJrRUtjazREaGljY05aQTk2anJxOGZ2QnF4MVRkY25pdGd1cktBM3FIdlIvOGlDbXFEYzVoWGp1OG96am51R0tjLzNBYWkyZmRWUnVLVEdFd0JkY2o0Vktwb1BKQnZpVmNHT1R3T0htL0tTK08ycGxRRVRUVXVKejZ6ZEZmWURqQzhKVmlKTCtoZEU0ckxpN0tud3V6MzFQdWo2RWZINUVqM1VmL0oxUndVNDBhY0Z5YklUaFR6eWh4NzE5WUZwb0IrUnpCQndDWnhadTF0NGdKYVQwd2w2K1BVQkk3UmNCOS9WcXZMZndQeExvZmtIZHU5N0dnSVFuOU9ITHp5eFIvWUdPSEU3UzR1Vkd0aTk3eGtqYy8zQ3gvSFplL0hucG1wK0ozWHNvcVZmdmpBdXRQV0hPUFBzUHVkaUg0YWdMYVE5MmFmWHJGcjB6ckpzcHQvSEgzd0NmTmw5c1FFOTdrZTZMTmV5UHRGbmtIVkRuSFYvT0REZkpwQ0lMRTN3MTdqRnp6WjhPOTVZWUtOQTVOcjltdFpmZU9QekR3YVgwRkpRd2UrOTI5QXdBT1ArSzl0UllZTk0vRm9PTVhLMU92alBFdnZBLzB1NjRLeUJFcExHckoxNlRGNnFkYzZjZnhYK3JISkdSRFZZZW13SzdkR1RieGNnNHBOOWpVaDBRdXNENy80endLUWZnMVdNZ1A4NGMvQXA0aTFVaHZONUhCUzFDOG4xeVBUZFM0MnpCeWZ6bFpUZmFTRzlTS09lejFxc0o4UlpBZTJqeFFSdk5kY1BMclU2Sjk2K1lWYXlPSmMyVFBlZHBDakVPUXp6dVhBbnViZGh2bVJ4WHRrdzNYZVNvaXpPRzNlU2V4dm1TeFpudE1QZE1FdTNWMUVXcHo4ZDNsN1BOdFo2Rm1kNFB0bFlhN2RQVzRoekcrVGJtOGFadnZuYjU5T3RzQnppeE50UyszK0cyajIyak9JWmZZb0hFR3QyeHpybUc3bjNiaVpDbkhoYmJtODFsa2Z2WmxSWjN6RlNaMzF6QzZvbVlsdVR2dkZlb0dvQVRLeVlXRDBGdVB5L2p1NEJrRVA3SC9nODROTDZOeC9kMzdaNDhDNGNieFFHZzBQcVhZNjFnaGpkUTVkcTAvYTJyUDdDWFk1TnVsOGhrRkFTVHJpazBqOVZPLzgvcDIzcHpDMmtCNDZ5OGwzelJHNkNWSFJHdnJMVWNhK1ZwWGVkNi94NC9LNUM5UjlWM3NsS0ZSZWkwQUFBQUFCSlJVNUVya0pnZ2c9PSIKfQo="/>
    </extobj>
    <extobj name="334E55B0-647D-440b-865C-3EC943EB4CBC-3">
      <extobjdata type="334E55B0-647D-440b-865C-3EC943EB4CBC" data="ewoJIkltZ1NldHRpbmdKc29uIiA6ICJ7XCJkcGlcIjpcIjYwMFwiLFwiZm9ybWF0XCI6XCJQTkdcIixcInRyYW5zcGFyZW50XCI6dHJ1ZSxcImF1dG9cIjpmYWxzZX0iLAoJIkxhdGV4IiA6ICJYRnNLWEcxaGRHaHliWHRVWEhKaGFYTmxZbTk0ZXkwd0xqVmxlSDE3VW4xRlRsUnZYRzFpYjNoN0xYMHpSSDBLWEYwSyIsCgkiTGF0ZXhJbWdCYXNlNjQiIDogImlWQk9SdzBLR2dvQUFBQU5TVWhFVWdBQUFjMEFBQUJOQkFNQUFBQTJyQ0pDQUFBQU1GQk1WRVgvLy84QUFBQUFBQUFBQUFBQUFBQUFBQUFBQUFBQUFBQUFBQUFBQUFBQUFBQUFBQUFBQUFBQUFBQUFBQUFBQUFBdjNhQjdBQUFBRDNSU1RsTUFNbllRaVVTWlpyc2l6ZS9kcTFURGNtaGVBQUFBQ1hCSVdYTUFBQTdFQUFBT3hBR1ZLdzRiQUFBTXpVbEVRVlI0QWQxYlcyeWNSeFdlelNhMW5jWVhnUkRLVXl6b0E1ZUNqYUNCcU1BdUYwV3FWTVVXdkNCYXRINm9JbEVJTnFvZ0NKRFdpQkNWaHNnT2dTQ1Zxakc4RUFLU2cxcXBKVW0xQ3c5Y21raHJoQlNGU0pGWDhFYUZuRUFKU2RabU9HZG16cGt6ODgrLy9tRWRjdmtmZHM3TW5OczNjLzR6bDkxVjZnMXZ5WG5lcXRaN1NrK25uellLMXJSNU9sTllzWTgrYy9iVmt5ZlBuMnY4RytvOTJDVjlZVm14QnZuejdJRy9TSVlKN29pSWYwcXVKTDBsa3FEcUZITFhYTzExTDByOUduSDJZTmRybEZTRjFUUHhFOUUvemEwUjhTL0JsQ1pMNTg4NW1iUG44YUhhTExJZjIzdjVHZE03d3NMN0RsbjJFMytBcGg3c09vVWZmdkpjNTNkN3hrbjl6cjBYRjQzK3czdmgyZmVkQmxURUlNOUI5ZUNYdGgvZGRlUlR5UFdSN2UvZGRlUVRUd0wxZDFMUXJTei9GWVZtaUtYMDVRWlVtMVM5SHp1NUJxM2ZnKzQxQzd3M3U2REx1QXZxSnNtYVV1VXhzUGNQVng5NEVDb3ZjZWVpN3RDYkNPMDNYZnV4WUN5WU9VRUlJZXdkZ2pHOVFtejkwQ25IVktrUGF1Mzg2dFh1cy9ybW51M2Zmd2U0Yk1mTjJOd0s5cGJJdWdJUStwdFVhK2pmZTFLdkVmMllKNmtwWGJaZ1NHWFBKaitpcW44TlVHdmhoeHJnTU9uUmJwOStmUnpOdmhZRTNpQ1ltL0xlUEt0MWg2enJqdUhIVG5EcUdqR1Y5SFVpdTVjZ0ZPQlVLL29xU2ZSZk93NkdtMVRGY283Q3FrZTdZOWVzMndNQnN2dWdWaFhtcHJXbWRLcDl2cEU0MVRTRnNCQkxrWE14enMwbW5SclcvbXN3dTM3c3NHMzZsRlBTbTkwaDNYWjZWdVNFYm81d292bEp3emdnaGp2QVdlazRSZXNVR1p5cXhSbXMveHJHQ0wyUlJ0RkUwK3JyMGU3RGJHT2JOQkRqVkdQYVJWZEp6SE9BYzZ0ZUI2RHJ6dUtzYy9BRHp1UGdob05tQk1aY3BVZTdZL3FWRWVzQVFwdTFwRklablBEQzJ2ZHlpMGdUQWM1TjJyNEFwQ0t2ek9LczhKc05PUHZBRGNZTk9naG5qM1piL09LVndNQU5jaTZEVXdIakV2YjJpV2tMY0piMFBFbDNMYk00QjFkSkFIQXE2SmVCU3poN3Mxc0dwYzRLa3B4aXNqaHIycWFMVGV4VW1HOVZXVXcwK1owcXN6ZzlCTVJaQVQ5T2VVSEMyWnRkbkVTS042QjQyNVBGaVVzNFR0aG1zU2dFODZrYWJlOWRGeXFMczhRaGdqaWp3Q1djdmRtTmNQS0xrY1dKbkJpNGd6d1cwWHlxdVprdTZIeFhGcWZpaUVlY1VlQVN6aDd0Z3ZkdVBjQzRaUXhabkpqdzhmWHQ1OWlPY1M2UGVqQmRxQVRPeFVuSGIzQld3SkVYV0FIaDdOSHVOSythT0dHTUlZRnp3dWJCcmJSZkFFOEFPa2NBSEp5bTJMbHVoTVI1ZWR4d0xsTWtHSnhENEloL09RaG5qM1podmFoYXIvQnd5QnV3Qk00ZDBBOXUzYzg4TWM3NlVqZDQzQ2R4dW9DZGNDNG9nOU1FYnB2NENXZXZkcC8vcE5PSVc1NVRwRDJCRTg5TVZhV0dhYjhKck9GOHJpellaQWw4N2psOStJdWswSmNKbks5TnVXNkw4MkVRNThBbG5OM3RldlhyVXBoUXE4U1Z3SWxiK3liMTJ6TEVpVzBWWUFxZTYyM0w2ajhGempJbklOZHRjUWFCU3ppOWduaDhaVThCZWhqOGc3aTBUd0luNW5zeGw4aVh4Y2xuOUJPWDRYcmdaeURTK2F4VFNZWEFPWkRHcVpaQnJ1MzRDK044LzZYVzZRTWpaQ1cvWEJIcE5ydnZVd3JmWDg1VFZrMFdKN1NiTTdvTHU0YytCMExWMEtiQU9aU0RVd1p1VVp4ZmhRMFBqT3JIUW1PSldrdnJCVzVPekNjZTNOYVl3UkJKbkNvNG84T3h0ak1aU0FtY2d6azRNWEJwejFzUTUrUDY1bE9xL0JtdFJ3TmoyUXBNVjJlZW14TTRGUmlQamw1cG5NRVp2UXl3d2lnUU9IZms0SlNCV3d6bm9GNDFJZnNoVnpLUURQRkRyWC9wRzFNNEd3RFVqd1R5cG5HR1ozU2MzYXBYYkxZN0xpeTJOQ0o5YmwxUkNnUFg1WUpDT011TDlwQ2hWSjN2QTZSTlFiZjBxZ0NSd3RrQzQ1TkNJZzluS0Z0dThFN0V5dEo4bHQ4TXd5Uk1ZcS9OdHpZWHVNQXRoUE01ZnFNZzVHY0NINlBLNDhGOVVDb1A0ZXhGT3FCRjdJZElZNGdUUmppODJRS2Mvc25CYVM1cnJiK0ZjTGI4aWpmUlpVTExSNzZpOVRmSVR5d2pYMDBYNHF3YWlqNEs0UndHc1ZNa0FXVWhuTGdwc1lGYkJDZGtCQjZ3YmU0K1FGZ2s4aENPNzdlcFpzb1VUblN3R25BVndvbHBDYjgzb0FmVXJPSUYrTVVXZExCN3RwZmkxaXhpTm5DTDRLeHpkamJIdWdVeUZaWmxOS2hYSDVHdGVUaW5KRk5PSG9wa2NaR1FWNEdBMCtXaHIrZmo5SUZiQUNlY3RNUkFCcFhBWGFpODUxR3R2eVVhSTE5TkR6Z283M1NoYmJISSs0bjdDemx2SGllRWNONThLcnlWdzJNZzN3OFpGOXhIWkJlY3ZlSzdsK21DeERkSmFrenJQL3A2SHM2cVp3RXFzdWY2SWxuY1gvQXVEbGdFemtvK1Rqd2xtaWdvTUo4VnVjUEJtOG1ad011d0FvbzdJOXdVK1dyYUFkWC84bjdpL2tMdVVnVE8rL0p4bXNBZEJic0ZjTmFET05zUm9HWkVUS3p3elI4MHBYQzJ3Tjl3cEFENSt1dUt3VmxsTTNJK3QzVEJTWUZiQUNlTW5QQ3JRcG5hbXd3b1BKZE5Va3NLWjBNeUdNYmlPSVVmNEpYTFEvQWwwVHdadENYblc2VW9jQXZnQkwrRS91R3VpY2dxZHNlTTlId2l6dkhBcjBJNDhkN0pEMkR3ZnZMNWMzQXBnOU44ZnoxYUpHNHgwYlc5WDdEMDBqajZSa21CMTI2dmxjWUo2c1RkTFVvV3dtbnlyYkF6Si95ZytkelJ0QXhpUGluanJqK2ZlRENlOUFZZzRPVXk1anVJR2hQOGliakZRSXJleGtJNDQyL0FVampyczlZSmlkTUY3dm80MGRjUTV5cGNtdk1UelkxU082QnJ3WUZPNE1SaEUzZDl5RmdJSng1WTNObkRLSmM0OXp0ejAxVkxTSnd1Y05mSGllZWpFYWNJQ2t4Z1hYRU9BNE5abW9FNWdST2JybmgxU0JYQ1dRRzVHU0VuY1ZJelhYRUhPTkhocXdYV0ZkeFkvamM0VVM4ZGlSTTRNUjh2a0dPMkxJUnpXYnlQS0piQ1NYNEdPSEdEc1ZvQUo4N25wSGNNOGxDbjYzeGlnRkdtU3VBY2h1NjJWNGRVRVp5WWhtYWxXQUpuaWZKNGdCTjNOcnE2ZnR4aUFtaDdDK0Fudko4bitUbUJYYVZETC9OUTRJUlJwa3JnWE1tazIwSTRhL0o2RFUwbWNQYlJmVXlJRXdmKzZ2bzRNWEcwVWJOOUFDY3ZHOVNtcEJjWTU1U2NFampCUDNFcU1Cb1dNeGtZbXdOWmNLTFROc3owa2NBNVNJNkZPRTNnVGpSSjBKZWhYVXpNSWdFTUo1d3FONENIM21HY3ozeWNtS2xqazZFOThrUGlIR3BCNkZHSExlZjgyMEVkdzdSZWhUaE40R2FNZ2xCa0YwQlVTWlZTeHpQTGd2MnVrWGt3VEdoZ3BhOVdCYmFJVVRPTmtUMW5pMlhMYjNvYnpHWjhvNXJBdVVMcEw4S0pIaFhBT1Ixa2dKWHcrc0k0aFM1eGxzQjhTd1BMdmpyZnpURFJJSEJiUGs3VWE1NVgyc3p0aUFUT09WcVhJNXptU05lTUZXVG1zeFlnbTVDLzhIS3ltS3IwbEt2Z25ReTlnVm1jNEI3dmZzbHlQazd6TzhWem9GQWUzcTFZRm1lSjl4RVJUbFVIRFUyeTVzdklMa3k3MkloQTU3eG50UlRlYWVpMmE2MEFmY1hSR1p5WTFPaEZkanlaY2MzSWxxYTEvaTF6T3lLTGN5dWIzVXJ4NUhneGNKdXhnb3hkV0xyNDEwRndCdUtnOUlJWUdCeU5LMUNaZFgwWm5EV3BpeFRBMEVXT1lZK1F4ZHQ0L21HZ2s4cmlyUFArWXh1dDM0NFgvV3M2V2hTeDNUbE5DNU94TGlhWGhGbytiTTEra3FaTStHcFljYld2a2hDWHNUM2JJV1Z4V1psa2ZrTmtjQUxQbEdNWnBueFBJdlZDT09INmZvWWtqdnNBcFNZbzYydEh1ZFlRQ1QvODdnQk9nZkZxYjZTa0JLdVI4MmtFS2NrNERoaWNjTlpBOTZqcnE4ZnZCcXgxVGRjbml0Z3VyS0EzcUh2Ui84aUNtcURjNWhYanU4b3pqbnVHS2MvM0FhaTJmZFZSdUtUR0V3QmRjajRWS3BvUEpCdmlWY0dPVHdPSG0vS1MrTzJwbFFFVFRVdUp6NnpkRmZZRGpDOEpWaUpMK2hkRTRyTGk3S253dXozMVB1ajZFZkg1RWozVWYvSjFSd1U0MGFjRnliSVRoVHp5aHg3MTlZRnBvQitSekJCd0NaeFp1MXQ0Z0phVDB3bDYrUFVCSTdSY0I5L1Zxdkxmd1B4TG9ma0hkdTk3R2dJUW45T0hMenl4Ui9ZR09IRTdTNHVWR3RpOTd4a2pjLzNDeC9IWmUvSG5wbXArSjNYc29xVmZ2akF1dFBXSE9QUHNQdWRpSDRhZ0xhUTkyYWZYckZyMHpySnNwdC9ISDN3Q2ZObDlzUUU5N2tlNkxOZXlQdEZua0hWRG5IVi9PRERmSnBDSUxFM3cxN2pGenpaOE85NVlZS05BNU5yOW10WmZlT1B6RHdhWDBGSlF3ZSs5MjlBd0FPUCtLOXRSWVlOTS9Gb09NWEsxT3ZqUEV2dkEvMHU2NEt5QkVwTEdySjE2VEY2cWRjNmNmeFgrckhKR1JEVlllbXdLN2RHVGJ4Y2c0cE45alVoMFF1c0Q3LzR6d0tRZmcxV01nUDg0Yy9BcDRpMVVodk41SEJTMUM4bjF5UFRkUzQyekJ5ZnpsWlRmYVNHOVNLT2V6MXFzSjhSWkFlMmp4UVJ2TmRjUExyVTZKOTYrWVZheU9KYzJUUGVkcENqRU9Renp1WEFudWJkaHZtUnhYdGt3M1hlU29pek9HM2VTZXh2bVN4Wm50TVBkTUV1M1YxRVdwejhkM2w3UE50WjZGbWQ0UHRsWWE3ZFBXNGh6RytUYm04YVp2dm5iNTlPdHNCeml4TnRTKzMrRzJqMjJqT0laZllvSEVHdDJ4enJtRzduM2JpWkNuSGhiYm04MWxrZnZabFJaM3pGU1ozMXpDNm9tWWx1VHZ2RmVvR29BVEt5WVdEMEZ1UHkvanU0QmtFUDdIL2c4NE5MNk54L2QzN1o0OEM0Y2J4UUdnMFBxWFk2MWdoamRRNWRxMC9hMnJQN0NYWTVOdWw4aGtGQVNUcmlrMGo5Vk8vOC9wMjNwekMya0I0Nnk4bDN6Ukc2Q1ZIUkd2ckxVY2ErVnBYZWQ2L3g0L0s1QzlSOVYzc2xLRlJlaTBBQUFBQUJKUlU1RXJrSmdnZz09Igp9Cg=="/>
    </extobj>
    <extobj name="334E55B0-647D-440b-865C-3EC943EB4CBC-4">
      <extobjdata type="334E55B0-647D-440b-865C-3EC943EB4CBC" data="ewoJIkltZ1NldHRpbmdKc29uIiA6ICJ7XCJkcGlcIjpcIjYwMFwiLFwiZm9ybWF0XCI6XCJQTkdcIixcInRyYW5zcGFyZW50XCI6dHJ1ZSxcImF1dG9cIjpmYWxzZX0iLAoJIkxhdGV4IiA6ICJYRnNLWEhSbGVIUmpiMnh2Y250M2FHbDBaWDE3WEcxaGRHaHliWHRVWEhKaGFYTmxZbTk0ZXkwd0xqVmxlSDE3VW4xRlRsUnZYRzFpYjNoN0xYMHpSSDE5Q2x4ZENnPT0iLAoJIkxhdGV4SW1nQmFzZTY0IiA6ICJpVkJPUncwS0dnb0FBQUFOU1VoRVVnQUFBYzBBQUFCTkJBTUFBQUEyckNKQ0FBQUFNRkJNVkVYLy8vLy8vLy8vLy8vLy8vLy8vLy8vLy8vLy8vLy8vLy8vLy8vLy8vLy8vLy8vLy8vLy8vLy8vLy8vLy8vLy8vOU9yN2hBQUFBQUQzUlNUbE1BTW5ZUWlVU1pacnNpemUvZHExVERjbWhlQUFBQUNYQklXWE1BQUE3RUFBQU94QUdWS3c0YkFBQU16VWxFUVZSNEFkMWJXMnljUnhXZXpTYTFuY1lYZ1JES1V5em9BNWVDamFDQnFNQXVGMFdxVk1VV3ZDQmF0SDZvSWxFSU5xb2dDSkRXaUJDVmhzZ09nU0NWcWpHOEVBS1NnMXFwSlVtMUN3OWNta2hyaEJTRlNKRlg4RWFGbkVBSlNkWm1PR2RtenBrejg4Ky8vbUVkY3ZrZmRzN01uTnMzYy80emw5MVY2ZzF2eVhuZXF0WjdTaytubnpZSzFyUjVPbE5Zc1k4K2MvYlZreWZQbjJ2OEcrbzkyQ1Y5WVZteEJ2bno3SUcvU0lZSjdvaUlmMHF1SkwwbGtxRHFGSExYWE8xMUwwcjlHbkgyWU5kcmxGU0YxVFB4RTlFL3phMFI4Uy9CbENaTDU4ODVtYlBuOGFIYUxMSWYyM3Y1R2RNN3dzTDdEbG4yRTMrQXBoN3NPb1VmZnZKYzUzZDd4a245enIwWEY0Myt3M3ZoMmZlZEJsVEVJTTlCOWVDWHRoL2RkZVJUeVBXUjdlL2RkZVFUVHdMMWQxTFFyU3ovRllWbWlLWDA1UVpVbTFTOUh6dTVCcTNmZys0MUM3dzN1NkRMdUF2cUpzbWFVdVV4c1BjUFZ4OTRFQ292Y2VlaTd0Q2JDTzAzWGZ1eFlDeVlPVUVJSWV3ZGdqRzlRbXo5MENuSFZLa1BhdTM4NnRYdXMvcm1udTNmZndlNGJNZk4yTndLOXBiSXVnSVErcHRVYStqZmUxS3ZFZjJZSjZrcFhiWmdTR1hQSmoraXFuOE5VR3ZoaHhyZ01PblJicDkrZlJ6TnZoWUUzaUNZbS9MZVBLdDFoNnpyanVISFRuRHFHakdWOUhVaXU1Y2dGT0JVSy9vcVNmUmZPdzZHbTFURmNvN0Nxa2U3WTllczJ3TUJzdnVnVmhYbXByV21kS3A5dnBFNDFUU0ZzQkJMa1hNeHpzMG1uUnJXL21zd3UzN3NzRzM2bEZQU205MGgzWFo2VnVTRWJvNXdvdmxKd3pnZ2hqdkFXZWs0UmVzVUdaeXF4Um1zL3hyR0NMMlJSdEZFMCtycjBlN0RiR09iTkJEalZHUGFSVmRKekhPQWM2dGVCNkRyenVLc2MvQUR6dVBnaG9ObUJNWmNwVWU3WS9xVkVlc0FRcHUxcEZJWm5QREMydmR5aTBnVEFjNU4ycjRBcENLdnpPS3M4SnNOT1B2QURjWU5PZ2huajNaYi9PS1Z3TUFOY2k2RFV3SGpFdmIyaVdrTGNKYjBQRWwzTGJNNEIxZEpBSEFxNkplQlN6aDdzMXNHcGM0S2tweGlzamhyMnFhTFRleFVtRzlWV1V3MCtaMHFzemc5Qk1SWkFUOU9lVUhDMlp0ZG5FU0tONkI0MjVQRmlVczRUdGhtc1NnRTg2a2FiZTlkRnlxTHM4UWhnamlqd0NXY3ZkbU5jUEtMa2NXSm5CaTRnendXMFh5cXVaa3U2SHhYRnFmaWlFZWNVZUFTemg3dGd2ZHVQY0M0WlF4Wm5Kanc4Zlh0NTlpT2NTNlBlakJkcUFUT3hVbkhiM0JXd0pFWFdBSGg3Tkh1TksrYU9HR01JWUZ6d3ViQnJiUmZBRThBT2tjQUhKeW0yTGx1aE1SNWVkeHdMbE1rR0p4RDRJaC9PUWhuajNaaHZhaGFyL0J3eUJ1d0JNNGQwQTl1M2M4OE1jNzZVamQ0M0NkeHVvQ2RjQzRvZzlNRWJwdjRDV2V2ZHAvL3BOT0lXNTVUcEQyQkU4OU1WYVdHYWI4SnJPRjhyaXpZWkFsODdqbDkrSXVrMEpjSm5LOU51VzZMODJFUTU4QWxuTjN0ZXZYclVwaFFxOFNWd0lsYit5YjEyekxFaVcwVllBcWU2MjNMNmo4RnpqSW5JTmR0Y1FhQlN6aTlnbmg4WlU4QmVoajhnN2kwVHdJbjVuc3hsOGlYeGNsbjlCT1g0WHJnWnlEUytheFRTWVhBT1pER3FaWkJydTM0QytOOC82WFc2UU1qWkNXL1hCSHBOcnZ2VXdyZlg4NVRWazBXSjdTYk03b0x1NGMrQjBMVjBLYkFPWlNEVXdadVVaeGZoUTBQak9ySFFtT0pXa3ZyQlc1T3pDY2UzTmFZd1JCSm5DbzRvOE94dGpNWlNBbWNnems0TVhCcHoxc1E1K1A2NWxPcS9CbXRSd05qMlFwTVYyZWVteE00RlJpUGpsNXBuTUVadlF5d3dpZ1FPSGZrNEpTQld3em5vRjQxSWZzaFZ6S1FEUEZEclgvcEcxTTRHd0RVandUeXBuR0daM1NjM2FwWGJMWTdMaXkyTkNKOWJsMVJDZ1BYNVlKQ09NdUw5cENoVkozdkE2Uk5RYmYwcWdDUnd0a0M0NU5DSWc5bktGdHU4RTdFeXRKOGx0OE13eVJNWXEvTnR6WVh1TUF0aFBNNWZxTWc1R2NDSDZQSzQ4RjlVQ29QNGV4Rk9xQkY3SWRJWTRnVFJqaTgyUUtjL3NuQmFTNXJyYitGY0xiOGlqZlJaVUxMUjc2aTlUZklUeXdqWDAwWDRxd2FpajRLNFJ3R3NWTWtBV1VobkxncHNZRmJCQ2RrQkI2d2JlNCtRRmdrOGhDTzc3ZXBac29VVG5Td0duQVZ3b2xwQ2I4M29BZlVyT0lGK01VV2RMQjd0cGZpMWl4aU5uQ0w0S3h6ZGpiSHVnVXlGWlpsTktoWEg1R3RlVGluSkZOT0hvcGtjWkdRVjRHQTArV2hyK2ZqOUlGYkFDZWN0TVJBQnBYQVhhaTg1MUd0dnlVYUkxOU5EemdvNzNTaGJiSEkrNG43Q3psdkhpZUVjTjU4S3J5VncyTWczdzhaRjl4SFpCZWN2ZUs3bCttQ3hEZEpha3pyUC9wNkhzNnFad0Vxc3VmNklsbmNYL0F1RGxnRXprbytUandsbWlnb01KOFZ1Y1BCbThtWndNdXdBb283STl3VStXcmFBZFgvOG43aS9rTHVVZ1RPKy9KeG1zQWRCYnNGY05hRE9Oc1JvR1pFVEt6d3pSODBwWEMyd045d3BBRDUrdXVLd1ZsbE0zSSt0M1RCU1lGYkFDZU1uUENyUXBuYW13d29QSmROVWtzS1owTXlHTWJpT0lVZjRKWExRL0FsMFR3WnRDWG5XNlVvY0F2Z0JMK0UvdUd1aWNncWRzZU05SHdpenZIQXIwSTQ4ZDdKRDJEd2Z2TDVjM0FwZzlOOGZ6MWFKRzR4MGJXOVg3RDAwamo2UmttQjEyNnZsY1lKNnNUZExVb1d3bW55cmJBekoveWcrZHpSdEF4aVBpbmpyaitmZURDZTlBWWc0T1V5NWp1SUdoUDhpYmpGUUlyZXhrSTQ0Mi9BVWpqcnM5WUppZE1GN3ZvNDBkY1E1eXBjbXZNVHpZMVNPNkJyd1lGTzRNUmhFM2Q5eUZnSUp4NVkzTm5ES0pjNDl6dHowMVZMU0p3dWNOZkhpZWVqRWFjSUNreGdYWEVPQTROWm1vRTVnUk9icm5oMVNCWENXUUc1R1NFbmNWSXpYWEVIT05IaHF3WFdGZHhZL2pjNFVTOGRpUk00TVI4dmtHTzJMSVJ6V2J5UEtKYkNTWDRHT0hHRHNWb0FKODducEhjTThsQ242M3hpZ0ZHbVN1QWNodTYyVjRkVUVaeVlobWFsV0FKbmlmSjRnQk4zTnJxNmZ0eGlBbWg3QytBbnZKOG4rVG1CWGFWREwvTlE0SVJScGtyZ1hNbWsyMEk0YS9KNkRVMG1jUGJSZlV5SUV3Zis2dm80TVhHMFViTjlBQ2N2RzlTbXBCY1k1NVNjRWpqQlAzRXFNQm9XTXhrWW13TlpjS0xUTnN6MGtjQTVTSTZGT0UzZ1RqUkowSmVoWFV6TUlnRU1KNXdxTjRDSDNtR2N6M3ljbUtsams2RTk4a1BpSEdwQjZGR0hMZWY4MjBFZHc3UmVoVGhONEdhTWdsQmtGMEJVU1pWU3h6UExndjJ1a1hrd1RHaGdwYTlXQmJhSVVUT05rVDFuaTJYTGIzb2J6R1o4bzVyQXVVTHBMOEtKSGhYQU9SMWtnSlh3K3NJNGhTNXhsc0I4U3dQTHZqcmZ6VERSSUhCYlBrN1VhNTVYMnN6dGlBVE9PVnFYSTV6bVNOZU1GV1Rtc3hZZ201Qy84SEt5bUtyMGxLdmduUXk5Z1ZtYzRCN3Zmc2x5UGs3ek84VnpvRkFlM3ExWUZtZUo5eEVSVGxVSERVMnk1c3ZJTGt5NzJJaEE1N3hudFJUZWFlaTJhNjBBZmNYUkdaeVkxT2hGZGp5WmNjM0lscWExL2kxek95S0xjeXViM1VyeDVIZ3hjSnV4Z294ZFdMcjQxMEZ3QnVLZzlJSVlHQnlOSzFDWmRYMFpuRFdwaXhUQTBFV09ZWStReGR0NC9tR2drOHJpclBQK1l4dXQzNDRYL1dzNldoU3gzVGxOQzVPeExpYVhoRm8rYk0xK2txWk0rR3BZY2JXdmtoQ1hzVDNiSVdWeFdabGtma05rY0FMUGxHTVpwbnhQSXZWQ09PSDZmb1lranZzQXBTWW82MnRIdWRZUUNULzg3Z0JPZ2ZGcWI2U2tCS3VSODJrRUtjazREaGljY05aQTk2anJxOGZ2QnF4MVRkY25pdGd1cktBM3FIdlIvOGlDbXFEYzVoWGp1OG96am51R0tjLzNBYWkyZmRWUnVLVEdFd0JkY2o0Vktwb1BKQnZpVmNHT1R3T0htL0tTK08ycGxRRVRUVXVKejZ6ZEZmWURqQzhKVmlKTCtoZEU0ckxpN0tud3V6MzFQdWo2RWZINUVqM1VmL0oxUndVNDBhY0Z5YklUaFR6eWh4NzE5WUZwb0IrUnpCQndDWnhadTF0NGdKYVQwd2w2K1BVQkk3UmNCOS9WcXZMZndQeExvZmtIZHU5N0dnSVFuOU9ITHp5eFIvWUdPSEU3UzR1Vkd0aTk3eGtqYy8zQ3gvSFplL0hucG1wK0ozWHNvcVZmdmpBdXRQV0hPUFBzUHVkaUg0YWdMYVE5MmFmWHJGcjB6ckpzcHQvSEgzd0NmTmw5c1FFOTdrZTZMTmV5UHRGbmtIVkRuSFYvT0REZkpwQ0lMRTN3MTdqRnp6WjhPOTVZWUtOQTVOcjltdFpmZU9QekR3YVgwRkpRd2UrOTI5QXdBT1ArSzl0UllZTk0vRm9PTVhLMU92alBFdnZBLzB1NjRLeUJFcExHckoxNlRGNnFkYzZjZnhYK3JISkdSRFZZZW13SzdkR1RieGNnNHBOOWpVaDBRdXNENy80endLUWZnMVdNZ1A4NGMvQXA0aTFVaHZONUhCUzFDOG4xeVBUZFM0MnpCeWZ6bFpUZmFTRzlTS09lejFxc0o4UlpBZTJqeFFSdk5kY1BMclU2Sjk2K1lWYXlPSmMyVFBlZHBDakVPUXp6dVhBbnViZGh2bVJ4WHRrdzNYZVNvaXpPRzNlU2V4dm1TeFpudE1QZE1FdTNWMUVXcHo4ZDNsN1BOdFo2Rm1kNFB0bFlhN2RQVzRoekcrVGJtOGFadnZuYjU5T3RzQnppeE50UyszK0cyajIyak9JWmZZb0hFR3QyeHpybUc3bjNiaVpDbkhoYmJtODFsa2Z2WmxSWjN6RlNaMzF6QzZvbVlsdVR2dkZlb0dvQVRLeVlXRDBGdVB5L2p1NEJrRVA3SC9nODROTDZOeC9kMzdaNDhDNGNieFFHZzBQcVhZNjFnaGpkUTVkcTAvYTJyUDdDWFk1TnVsOGhrRkFTVHJpazBqOVZPLzgvcDIzcHpDMmtCNDZ5OGwzelJHNkNWSFJHdnJMVWNhK1ZwWGVkNi94NC9LNUM5UjlWM3NsS0ZSZWkwQUFBQUFCSlJVNUVya0pnZ2c9PSIKfQo="/>
    </extobj>
    <extobj name="334E55B0-647D-440b-865C-3EC943EB4CBC-5">
      <extobjdata type="334E55B0-647D-440b-865C-3EC943EB4CBC" data="ewoJIkltZ1NldHRpbmdKc29uIiA6ICJ7XCJkcGlcIjpcIjYwMFwiLFwiZm9ybWF0XCI6XCJQTkdcIixcInRyYW5zcGFyZW50XCI6dHJ1ZSxcImF1dG9cIjpmYWxzZX0iLAoJIkxhdGV4IiA6ICJYRnNLWEhSbGVIUmpiMnh2Y250M2FHbDBaWDE3WEcxaGRHaHliWHRVWEhKaGFYTmxZbTk0ZXkwd0xqVmxlSDE3VW4xRlRsUnZYRzFpYjNoN0xYMHpSSDE5Q2x4ZENnPT0iLAoJIkxhdGV4SW1nQmFzZTY0IiA6ICJpVkJPUncwS0dnb0FBQUFOU1VoRVVnQUFBYzBBQUFCTkJBTUFBQUEyckNKQ0FBQUFNRkJNVkVYLy8vLy8vLy8vLy8vLy8vLy8vLy8vLy8vLy8vLy8vLy8vLy8vLy8vLy8vLy8vLy8vLy8vLy8vLy8vLy8vLy8vOU9yN2hBQUFBQUQzUlNUbE1BTW5ZUWlVU1pacnNpemUvZHExVERjbWhlQUFBQUNYQklXWE1BQUE3RUFBQU94QUdWS3c0YkFBQU16VWxFUVZSNEFkMWJXMnljUnhXZXpTYTFuY1lYZ1JES1V5em9BNWVDamFDQnFNQXVGMFdxVk1VV3ZDQmF0SDZvSWxFSU5xb2dDSkRXaUJDVmhzZ09nU0NWcWpHOEVBS1NnMXFwSlVtMUN3OWNta2hyaEJTRlNKRlg4RWFGbkVBSlNkWm1PR2RtenBrejg4Ky8vbUVkY3ZrZmRzN01uTnMzYy80emw5MVY2ZzF2eVhuZXF0WjdTaytubnpZSzFyUjVPbE5Zc1k4K2MvYlZreWZQbjJ2OEcrbzkyQ1Y5WVZteEJ2bno3SUcvU0lZSjdvaUlmMHF1SkwwbGtxRHFGSExYWE8xMUwwcjlHbkgyWU5kcmxGU0YxVFB4RTlFL3phMFI4Uy9CbENaTDU4ODVtYlBuOGFIYUxMSWYyM3Y1R2RNN3dzTDdEbG4yRTMrQXBoN3NPb1VmZnZKYzUzZDd4a245enIwWEY0Myt3M3ZoMmZlZEJsVEVJTTlCOWVDWHRoL2RkZVJUeVBXUjdlL2RkZVFUVHdMMWQxTFFyU3ovRllWbWlLWDA1UVpVbTFTOUh6dTVCcTNmZys0MUM3dzN1NkRMdUF2cUpzbWFVdVV4c1BjUFZ4OTRFQ292Y2VlaTd0Q2JDTzAzWGZ1eFlDeVlPVUVJSWV3ZGdqRzlRbXo5MENuSFZLa1BhdTM4NnRYdXMvcm1udTNmZndlNGJNZk4yTndLOXBiSXVnSVErcHRVYStqZmUxS3ZFZjJZSjZrcFhiWmdTR1hQSmoraXFuOE5VR3ZoaHhyZ01PblJicDkrZlJ6TnZoWUUzaUNZbS9MZVBLdDFoNnpyanVISFRuRHFHakdWOUhVaXU1Y2dGT0JVSy9vcVNmUmZPdzZHbTFURmNvN0Nxa2U3WTllczJ3TUJzdnVnVmhYbXByV21kS3A5dnBFNDFUU0ZzQkJMa1hNeHpzMG1uUnJXL21zd3UzN3NzRzM2bEZQU205MGgzWFo2VnVTRWJvNXdvdmxKd3pnZ2hqdkFXZWs0UmVzVUdaeXF4Um1zL3hyR0NMMlJSdEZFMCtycjBlN0RiR09iTkJEalZHUGFSVmRKekhPQWM2dGVCNkRyenVLc2MvQUR6dVBnaG9ObUJNWmNwVWU3WS9xVkVlc0FRcHUxcEZJWm5QREMydmR5aTBnVEFjNU4ycjRBcENLdnpPS3M4SnNOT1B2QURjWU5PZ2huajNaYi9PS1Z3TUFOY2k2RFV3SGpFdmIyaVdrTGNKYjBQRWwzTGJNNEIxZEpBSEFxNkplQlN6aDdzMXNHcGM0S2tweGlzamhyMnFhTFRleFVtRzlWV1V3MCtaMHFzemc5Qk1SWkFUOU9lVUhDMlp0ZG5FU0tONkI0MjVQRmlVczRUdGhtc1NnRTg2a2FiZTlkRnlxTHM4UWhnamlqd0NXY3ZkbU5jUEtMa2NXSm5CaTRnendXMFh5cXVaa3U2SHhYRnFmaWlFZWNVZUFTemg3dGd2ZHVQY0M0WlF4Wm5Kanc4Zlh0NTlpT2NTNlBlakJkcUFUT3hVbkhiM0JXd0pFWFdBSGg3Tkh1TksrYU9HR01JWUZ6d3ViQnJiUmZBRThBT2tjQUhKeW0yTGx1aE1SNWVkeHdMbE1rR0p4RDRJaC9PUWhuajNaaHZhaGFyL0J3eUJ1d0JNNGQwQTl1M2M4OE1jNzZVamQ0M0NkeHVvQ2RjQzRvZzlNRWJwdjRDV2V2ZHAvL3BOT0lXNTVUcEQyQkU4OU1WYVdHYWI4SnJPRjhyaXpZWkFsODdqbDkrSXVrMEpjSm5LOU51VzZMODJFUTU4QWxuTjN0ZXZYclVwaFFxOFNWd0lsYit5YjEyekxFaVcwVllBcWU2MjNMNmo4RnpqSW5JTmR0Y1FhQlN6aTlnbmg4WlU4QmVoajhnN2kwVHdJbjVuc3hsOGlYeGNsbjlCT1g0WHJnWnlEUytheFRTWVhBT1pER3FaWkJydTM0QytOOC82WFc2UU1qWkNXL1hCSHBOcnZ2VXdyZlg4NVRWazBXSjdTYk03b0x1NGMrQjBMVjBLYkFPWlNEVXdadVVaeGZoUTBQak9ySFFtT0pXa3ZyQlc1T3pDY2UzTmFZd1JCSm5DbzRvOE94dGpNWlNBbWNnems0TVhCcHoxc1E1K1A2NWxPcS9CbXRSd05qMlFwTVYyZWVteE00RlJpUGpsNXBuTUVadlF5d3dpZ1FPSGZrNEpTQld3em5vRjQxSWZzaFZ6S1FEUEZEclgvcEcxTTRHd0RVandUeXBuR0daM1NjM2FwWGJMWTdMaXkyTkNKOWJsMVJDZ1BYNVlKQ09NdUw5cENoVkozdkE2Uk5RYmYwcWdDUnd0a0M0NU5DSWc5bktGdHU4RTdFeXRKOGx0OE13eVJNWXEvTnR6WVh1TUF0aFBNNWZxTWc1R2NDSDZQSzQ4RjlVQ29QNGV4Rk9xQkY3SWRJWTRnVFJqaTgyUUtjL3NuQmFTNXJyYitGY0xiOGlqZlJaVUxMUjc2aTlUZklUeXdqWDAwWDRxd2FpajRLNFJ3R3NWTWtBV1VobkxncHNZRmJCQ2RrQkI2d2JlNCtRRmdrOGhDTzc3ZXBac29VVG5Td0duQVZ3b2xwQ2I4M29BZlVyT0lGK01VV2RMQjd0cGZpMWl4aU5uQ0w0S3h6ZGpiSHVnVXlGWlpsTktoWEg1R3RlVGluSkZOT0hvcGtjWkdRVjRHQTArV2hyK2ZqOUlGYkFDZWN0TVJBQnBYQVhhaTg1MUd0dnlVYUkxOU5EemdvNzNTaGJiSEkrNG43Q3psdkhpZUVjTjU4S3J5VncyTWczdzhaRjl4SFpCZWN2ZUs3bCttQ3hEZEpha3pyUC9wNkhzNnFad0Vxc3VmNklsbmNYL0F1RGxnRXprbytUandsbWlnb01KOFZ1Y1BCbThtWndNdXdBb283STl3VStXcmFBZFgvOG43aS9rTHVVZ1RPKy9KeG1zQWRCYnNGY05hRE9Oc1JvR1pFVEt6d3pSODBwWEMyd045d3BBRDUrdXVLd1ZsbE0zSSt0M1RCU1lGYkFDZU1uUENyUXBuYW13d29QSmROVWtzS1owTXlHTWJpT0lVZjRKWExRL0FsMFR3WnRDWG5XNlVvY0F2Z0JMK0UvdUd1aWNncWRzZU05SHdpenZIQXIwSTQ4ZDdKRDJEd2Z2TDVjM0FwZzlOOGZ6MWFKRzR4MGJXOVg3RDAwamo2UmttQjEyNnZsY1lKNnNUZExVb1d3bW55cmJBekoveWcrZHpSdEF4aVBpbmpyaitmZURDZTlBWWc0T1V5NWp1SUdoUDhpYmpGUUlyZXhrSTQ0Mi9BVWpqcnM5WUppZE1GN3ZvNDBkY1E1eXBjbXZNVHpZMVNPNkJyd1lGTzRNUmhFM2Q5eUZnSUp4NVkzTm5ES0pjNDl6dHowMVZMU0p3dWNOZkhpZWVqRWFjSUNreGdYWEVPQTROWm1vRTVnUk9icm5oMVNCWENXUUc1R1NFbmNWSXpYWEVIT05IaHF3WFdGZHhZL2pjNFVTOGRpUk00TVI4dmtHTzJMSVJ6V2J5UEtKYkNTWDRHT0hHRHNWb0FKODducEhjTThsQ242M3hpZ0ZHbVN1QWNodTYyVjRkVUVaeVlobWFsV0FKbmlmSjRnQk4zTnJxNmZ0eGlBbWg3QytBbnZKOG4rVG1CWGFWREwvTlE0SVJScGtyZ1hNbWsyMEk0YS9KNkRVMG1jUGJSZlV5SUV3Zis2dm80TVhHMFViTjlBQ2N2RzlTbXBCY1k1NVNjRWpqQlAzRXFNQm9XTXhrWW13TlpjS0xUTnN6MGtjQTVTSTZGT0UzZ1RqUkowSmVoWFV6TUlnRU1KNXdxTjRDSDNtR2N6M3ljbUtsams2RTk4a1BpSEdwQjZGR0hMZWY4MjBFZHc3UmVoVGhONEdhTWdsQmtGMEJVU1pWU3h6UExndjJ1a1hrd1RHaGdwYTlXQmJhSVVUT05rVDFuaTJYTGIzb2J6R1o4bzVyQXVVTHBMOEtKSGhYQU9SMWtnSlh3K3NJNGhTNXhsc0I4U3dQTHZqcmZ6VERSSUhCYlBrN1VhNTVYMnN6dGlBVE9PVnFYSTV6bVNOZU1GV1Rtc3hZZ201Qy84SEt5bUtyMGxLdmduUXk5Z1ZtYzRCN3Zmc2x5UGs3ek84VnpvRkFlM3ExWUZtZUo5eEVSVGxVSERVMnk1c3ZJTGt5NzJJaEE1N3hudFJUZWFlaTJhNjBBZmNYUkdaeVkxT2hGZGp5WmNjM0lscWExL2kxek95S0xjeXViM1VyeDVIZ3hjSnV4Z294ZFdMcjQxMEZ3QnVLZzlJSVlHQnlOSzFDWmRYMFpuRFdwaXhUQTBFV09ZWStReGR0NC9tR2drOHJpclBQK1l4dXQzNDRYL1dzNldoU3gzVGxOQzVPeExpYVhoRm8rYk0xK2txWk0rR3BZY2JXdmtoQ1hzVDNiSVdWeFdabGtma05rY0FMUGxHTVpwbnhQSXZWQ09PSDZmb1lranZzQXBTWW82MnRIdWRZUUNULzg3Z0JPZ2ZGcWI2U2tCS3VSODJrRUtjazREaGljY05aQTk2anJxOGZ2QnF4MVRkY25pdGd1cktBM3FIdlIvOGlDbXFEYzVoWGp1OG96am51R0tjLzNBYWkyZmRWUnVLVEdFd0JkY2o0Vktwb1BKQnZpVmNHT1R3T0htL0tTK08ycGxRRVRUVXVKejZ6ZEZmWURqQzhKVmlKTCtoZEU0ckxpN0tud3V6MzFQdWo2RWZINUVqM1VmL0oxUndVNDBhY0Z5YklUaFR6eWh4NzE5WUZwb0IrUnpCQndDWnhadTF0NGdKYVQwd2w2K1BVQkk3UmNCOS9WcXZMZndQeExvZmtIZHU5N0dnSVFuOU9ITHp5eFIvWUdPSEU3UzR1Vkd0aTk3eGtqYy8zQ3gvSFplL0hucG1wK0ozWHNvcVZmdmpBdXRQV0hPUFBzUHVkaUg0YWdMYVE5MmFmWHJGcjB6ckpzcHQvSEgzd0NmTmw5c1FFOTdrZTZMTmV5UHRGbmtIVkRuSFYvT0REZkpwQ0lMRTN3MTdqRnp6WjhPOTVZWUtOQTVOcjltdFpmZU9QekR3YVgwRkpRd2UrOTI5QXdBT1ArSzl0UllZTk0vRm9PTVhLMU92alBFdnZBLzB1NjRLeUJFcExHckoxNlRGNnFkYzZjZnhYK3JISkdSRFZZZW13SzdkR1RieGNnNHBOOWpVaDBRdXNENy80endLUWZnMVdNZ1A4NGMvQXA0aTFVaHZONUhCUzFDOG4xeVBUZFM0MnpCeWZ6bFpUZmFTRzlTS09lejFxc0o4UlpBZTJqeFFSdk5kY1BMclU2Sjk2K1lWYXlPSmMyVFBlZHBDakVPUXp6dVhBbnViZGh2bVJ4WHRrdzNYZVNvaXpPRzNlU2V4dm1TeFpudE1QZE1FdTNWMUVXcHo4ZDNsN1BOdFo2Rm1kNFB0bFlhN2RQVzRoekcrVGJtOGFadnZuYjU5T3RzQnppeE50UyszK0cyajIyak9JWmZZb0hFR3QyeHpybUc3bjNiaVpDbkhoYmJtODFsa2Z2WmxSWjN6RlNaMzF6QzZvbVlsdVR2dkZlb0dvQVRLeVlXRDBGdVB5L2p1NEJrRVA3SC9nODROTDZOeC9kMzdaNDhDNGNieFFHZzBQcVhZNjFnaGpkUTVkcTAvYTJyUDdDWFk1TnVsOGhrRkFTVHJpazBqOVZPLzgvcDIzcHpDMmtCNDZ5OGwzelJHNkNWSFJHdnJMVWNhK1ZwWGVkNi94NC9LNUM5UjlWM3NsS0ZSZWkwQUFBQUFCSlJVNUVya0pnZ2c9PSIKfQo="/>
    </extobj>
    <extobj name="334E55B0-647D-440b-865C-3EC943EB4CBC-6">
      <extobjdata type="334E55B0-647D-440b-865C-3EC943EB4CBC" data="ewoJIkltZ1NldHRpbmdKc29uIiA6ICJ7XCJkcGlcIjpcIjYwMFwiLFwiZm9ybWF0XCI6XCJQTkdcIixcInRyYW5zcGFyZW50XCI6dHJ1ZSxcImF1dG9cIjpmYWxzZX0iLAoJIkxhdGV4IiA6ICJYRnNLWEhSbGVIUmpiMnh2Y250M2FHbDBaWDE3WEcxaGRHaHliWHRVWEhKaGFYTmxZbTk0ZXkwd0xqVmxlSDE3VW4xRlRsUnZYRzFpYjNoN0xYMHpSSDE5Q2x4ZENnPT0iLAoJIkxhdGV4SW1nQmFzZTY0IiA6ICJpVkJPUncwS0dnb0FBQUFOU1VoRVVnQUFBYzBBQUFCTkJBTUFBQUEyckNKQ0FBQUFNRkJNVkVYLy8vLy8vLy8vLy8vLy8vLy8vLy8vLy8vLy8vLy8vLy8vLy8vLy8vLy8vLy8vLy8vLy8vLy8vLy8vLy8vLy8vOU9yN2hBQUFBQUQzUlNUbE1BTW5ZUWlVU1pacnNpemUvZHExVERjbWhlQUFBQUNYQklXWE1BQUE3RUFBQU94QUdWS3c0YkFBQU16VWxFUVZSNEFkMWJXMnljUnhXZXpTYTFuY1lYZ1JES1V5em9BNWVDamFDQnFNQXVGMFdxVk1VV3ZDQmF0SDZvSWxFSU5xb2dDSkRXaUJDVmhzZ09nU0NWcWpHOEVBS1NnMXFwSlVtMUN3OWNta2hyaEJTRlNKRlg4RWFGbkVBSlNkWm1PR2RtenBrejg4Ky8vbUVkY3ZrZmRzN01uTnMzYy80emw5MVY2ZzF2eVhuZXF0WjdTaytubnpZSzFyUjVPbE5Zc1k4K2MvYlZreWZQbjJ2OEcrbzkyQ1Y5WVZteEJ2bno3SUcvU0lZSjdvaUlmMHF1SkwwbGtxRHFGSExYWE8xMUwwcjlHbkgyWU5kcmxGU0YxVFB4RTlFL3phMFI4Uy9CbENaTDU4ODVtYlBuOGFIYUxMSWYyM3Y1R2RNN3dzTDdEbG4yRTMrQXBoN3NPb1VmZnZKYzUzZDd4a245enIwWEY0Myt3M3ZoMmZlZEJsVEVJTTlCOWVDWHRoL2RkZVJUeVBXUjdlL2RkZVFUVHdMMWQxTFFyU3ovRllWbWlLWDA1UVpVbTFTOUh6dTVCcTNmZys0MUM3dzN1NkRMdUF2cUpzbWFVdVV4c1BjUFZ4OTRFQ292Y2VlaTd0Q2JDTzAzWGZ1eFlDeVlPVUVJSWV3ZGdqRzlRbXo5MENuSFZLa1BhdTM4NnRYdXMvcm1udTNmZndlNGJNZk4yTndLOXBiSXVnSVErcHRVYStqZmUxS3ZFZjJZSjZrcFhiWmdTR1hQSmoraXFuOE5VR3ZoaHhyZ01PblJicDkrZlJ6TnZoWUUzaUNZbS9MZVBLdDFoNnpyanVISFRuRHFHakdWOUhVaXU1Y2dGT0JVSy9vcVNmUmZPdzZHbTFURmNvN0Nxa2U3WTllczJ3TUJzdnVnVmhYbXByV21kS3A5dnBFNDFUU0ZzQkJMa1hNeHpzMG1uUnJXL21zd3UzN3NzRzM2bEZQU205MGgzWFo2VnVTRWJvNXdvdmxKd3pnZ2hqdkFXZWs0UmVzVUdaeXF4Um1zL3hyR0NMMlJSdEZFMCtycjBlN0RiR09iTkJEalZHUGFSVmRKekhPQWM2dGVCNkRyenVLc2MvQUR6dVBnaG9ObUJNWmNwVWU3WS9xVkVlc0FRcHUxcEZJWm5QREMydmR5aTBnVEFjNU4ycjRBcENLdnpPS3M4SnNOT1B2QURjWU5PZ2huajNaYi9PS1Z3TUFOY2k2RFV3SGpFdmIyaVdrTGNKYjBQRWwzTGJNNEIxZEpBSEFxNkplQlN6aDdzMXNHcGM0S2tweGlzamhyMnFhTFRleFVtRzlWV1V3MCtaMHFzemc5Qk1SWkFUOU9lVUhDMlp0ZG5FU0tONkI0MjVQRmlVczRUdGhtc1NnRTg2a2FiZTlkRnlxTHM4UWhnamlqd0NXY3ZkbU5jUEtMa2NXSm5CaTRnendXMFh5cXVaa3U2SHhYRnFmaWlFZWNVZUFTemg3dGd2ZHVQY0M0WlF4Wm5Kanc4Zlh0NTlpT2NTNlBlakJkcUFUT3hVbkhiM0JXd0pFWFdBSGg3Tkh1TksrYU9HR01JWUZ6d3ViQnJiUmZBRThBT2tjQUhKeW0yTGx1aE1SNWVkeHdMbE1rR0p4RDRJaC9PUWhuajNaaHZhaGFyL0J3eUJ1d0JNNGQwQTl1M2M4OE1jNzZVamQ0M0NkeHVvQ2RjQzRvZzlNRWJwdjRDV2V2ZHAvL3BOT0lXNTVUcEQyQkU4OU1WYVdHYWI4SnJPRjhyaXpZWkFsODdqbDkrSXVrMEpjSm5LOU51VzZMODJFUTU4QWxuTjN0ZXZYclVwaFFxOFNWd0lsYit5YjEyekxFaVcwVllBcWU2MjNMNmo4RnpqSW5JTmR0Y1FhQlN6aTlnbmg4WlU4QmVoajhnN2kwVHdJbjVuc3hsOGlYeGNsbjlCT1g0WHJnWnlEUytheFRTWVhBT1pER3FaWkJydTM0QytOOC82WFc2UU1qWkNXL1hCSHBOcnZ2VXdyZlg4NVRWazBXSjdTYk03b0x1NGMrQjBMVjBLYkFPWlNEVXdadVVaeGZoUTBQak9ySFFtT0pXa3ZyQlc1T3pDY2UzTmFZd1JCSm5DbzRvOE94dGpNWlNBbWNnems0TVhCcHoxc1E1K1A2NWxPcS9CbXRSd05qMlFwTVYyZWVteE00RlJpUGpsNXBuTUVadlF5d3dpZ1FPSGZrNEpTQld3em5vRjQxSWZzaFZ6S1FEUEZEclgvcEcxTTRHd0RVandUeXBuR0daM1NjM2FwWGJMWTdMaXkyTkNKOWJsMVJDZ1BYNVlKQ09NdUw5cENoVkozdkE2Uk5RYmYwcWdDUnd0a0M0NU5DSWc5bktGdHU4RTdFeXRKOGx0OE13eVJNWXEvTnR6WVh1TUF0aFBNNWZxTWc1R2NDSDZQSzQ4RjlVQ29QNGV4Rk9xQkY3SWRJWTRnVFJqaTgyUUtjL3NuQmFTNXJyYitGY0xiOGlqZlJaVUxMUjc2aTlUZklUeXdqWDAwWDRxd2FpajRLNFJ3R3NWTWtBV1VobkxncHNZRmJCQ2RrQkI2d2JlNCtRRmdrOGhDTzc3ZXBac29VVG5Td0duQVZ3b2xwQ2I4M29BZlVyT0lGK01VV2RMQjd0cGZpMWl4aU5uQ0w0S3h6ZGpiSHVnVXlGWlpsTktoWEg1R3RlVGluSkZOT0hvcGtjWkdRVjRHQTArV2hyK2ZqOUlGYkFDZWN0TVJBQnBYQVhhaTg1MUd0dnlVYUkxOU5EemdvNzNTaGJiSEkrNG43Q3psdkhpZUVjTjU4S3J5VncyTWczdzhaRjl4SFpCZWN2ZUs3bCttQ3hEZEpha3pyUC9wNkhzNnFad0Vxc3VmNklsbmNYL0F1RGxnRXprbytUandsbWlnb01KOFZ1Y1BCbThtWndNdXdBb283STl3VStXcmFBZFgvOG43aS9rTHVVZ1RPKy9KeG1zQWRCYnNGY05hRE9Oc1JvR1pFVEt6d3pSODBwWEMyd045d3BBRDUrdXVLd1ZsbE0zSSt0M1RCU1lGYkFDZU1uUENyUXBuYW13d29QSmROVWtzS1owTXlHTWJpT0lVZjRKWExRL0FsMFR3WnRDWG5XNlVvY0F2Z0JMK0UvdUd1aWNncWRzZU05SHdpenZIQXIwSTQ4ZDdKRDJEd2Z2TDVjM0FwZzlOOGZ6MWFKRzR4MGJXOVg3RDAwamo2UmttQjEyNnZsY1lKNnNUZExVb1d3bW55cmJBekoveWcrZHpSdEF4aVBpbmpyaitmZURDZTlBWWc0T1V5NWp1SUdoUDhpYmpGUUlyZXhrSTQ0Mi9BVWpqcnM5WUppZE1GN3ZvNDBkY1E1eXBjbXZNVHpZMVNPNkJyd1lGTzRNUmhFM2Q5eUZnSUp4NVkzTm5ES0pjNDl6dHowMVZMU0p3dWNOZkhpZWVqRWFjSUNreGdYWEVPQTROWm1vRTVnUk9icm5oMVNCWENXUUc1R1NFbmNWSXpYWEVIT05IaHF3WFdGZHhZL2pjNFVTOGRpUk00TVI4dmtHTzJMSVJ6V2J5UEtKYkNTWDRHT0hHRHNWb0FKODducEhjTThsQ242M3hpZ0ZHbVN1QWNodTYyVjRkVUVaeVlobWFsV0FKbmlmSjRnQk4zTnJxNmZ0eGlBbWg3QytBbnZKOG4rVG1CWGFWREwvTlE0SVJScGtyZ1hNbWsyMEk0YS9KNkRVMG1jUGJSZlV5SUV3Zis2dm80TVhHMFViTjlBQ2N2RzlTbXBCY1k1NVNjRWpqQlAzRXFNQm9XTXhrWW13TlpjS0xUTnN6MGtjQTVTSTZGT0UzZ1RqUkowSmVoWFV6TUlnRU1KNXdxTjRDSDNtR2N6M3ljbUtsams2RTk4a1BpSEdwQjZGR0hMZWY4MjBFZHc3UmVoVGhONEdhTWdsQmtGMEJVU1pWU3h6UExndjJ1a1hrd1RHaGdwYTlXQmJhSVVUT05rVDFuaTJYTGIzb2J6R1o4bzVyQXVVTHBMOEtKSGhYQU9SMWtnSlh3K3NJNGhTNXhsc0I4U3dQTHZqcmZ6VERSSUhCYlBrN1VhNTVYMnN6dGlBVE9PVnFYSTV6bVNOZU1GV1Rtc3hZZ201Qy84SEt5bUtyMGxLdmduUXk5Z1ZtYzRCN3Zmc2x5UGs3ek84VnpvRkFlM3ExWUZtZUo5eEVSVGxVSERVMnk1c3ZJTGt5NzJJaEE1N3hudFJUZWFlaTJhNjBBZmNYUkdaeVkxT2hGZGp5WmNjM0lscWExL2kxek95S0xjeXViM1VyeDVIZ3hjSnV4Z294ZFdMcjQxMEZ3QnVLZzlJSVlHQnlOSzFDWmRYMFpuRFdwaXhUQTBFV09ZWStReGR0NC9tR2drOHJpclBQK1l4dXQzNDRYL1dzNldoU3gzVGxOQzVPeExpYVhoRm8rYk0xK2txWk0rR3BZY2JXdmtoQ1hzVDNiSVdWeFdabGtma05rY0FMUGxHTVpwbnhQSXZWQ09PSDZmb1lranZzQXBTWW82MnRIdWRZUUNULzg3Z0JPZ2ZGcWI2U2tCS3VSODJrRUtjazREaGljY05aQTk2anJxOGZ2QnF4MVRkY25pdGd1cktBM3FIdlIvOGlDbXFEYzVoWGp1OG96am51R0tjLzNBYWkyZmRWUnVLVEdFd0JkY2o0Vktwb1BKQnZpVmNHT1R3T0htL0tTK08ycGxRRVRUVXVKejZ6ZEZmWURqQzhKVmlKTCtoZEU0ckxpN0tud3V6MzFQdWo2RWZINUVqM1VmL0oxUndVNDBhY0Z5YklUaFR6eWh4NzE5WUZwb0IrUnpCQndDWnhadTF0NGdKYVQwd2w2K1BVQkk3UmNCOS9WcXZMZndQeExvZmtIZHU5N0dnSVFuOU9ITHp5eFIvWUdPSEU3UzR1Vkd0aTk3eGtqYy8zQ3gvSFplL0hucG1wK0ozWHNvcVZmdmpBdXRQV0hPUFBzUHVkaUg0YWdMYVE5MmFmWHJGcjB6ckpzcHQvSEgzd0NmTmw5c1FFOTdrZTZMTmV5UHRGbmtIVkRuSFYvT0REZkpwQ0lMRTN3MTdqRnp6WjhPOTVZWUtOQTVOcjltdFpmZU9QekR3YVgwRkpRd2UrOTI5QXdBT1ArSzl0UllZTk0vRm9PTVhLMU92alBFdnZBLzB1NjRLeUJFcExHckoxNlRGNnFkYzZjZnhYK3JISkdSRFZZZW13SzdkR1RieGNnNHBOOWpVaDBRdXNENy80endLUWZnMVdNZ1A4NGMvQXA0aTFVaHZONUhCUzFDOG4xeVBUZFM0MnpCeWZ6bFpUZmFTRzlTS09lejFxc0o4UlpBZTJqeFFSdk5kY1BMclU2Sjk2K1lWYXlPSmMyVFBlZHBDakVPUXp6dVhBbnViZGh2bVJ4WHRrdzNYZVNvaXpPRzNlU2V4dm1TeFpudE1QZE1FdTNWMUVXcHo4ZDNsN1BOdFo2Rm1kNFB0bFlhN2RQVzRoekcrVGJtOGFadnZuYjU5T3RzQnppeE50UyszK0cyajIyak9JWmZZb0hFR3QyeHpybUc3bjNiaVpDbkhoYmJtODFsa2Z2WmxSWjN6RlNaMzF6QzZvbVlsdVR2dkZlb0dvQVRLeVlXRDBGdVB5L2p1NEJrRVA3SC9nODROTDZOeC9kMzdaNDhDNGNieFFHZzBQcVhZNjFnaGpkUTVkcTAvYTJyUDdDWFk1TnVsOGhrRkFTVHJpazBqOVZPLzgvcDIzcHpDMmtCNDZ5OGwzelJHNkNWSFJHdnJMVWNhK1ZwWGVkNi94NC9LNUM5UjlWM3NsS0ZSZWkwQUFBQUFCSlJVNUVya0pnZ2c9PSIKfQo="/>
    </extobj>
    <extobj name="334E55B0-647D-440b-865C-3EC943EB4CBC-7">
      <extobjdata type="334E55B0-647D-440b-865C-3EC943EB4CBC" data="ewoJIkltZ1NldHRpbmdKc29uIiA6ICJ7XCJkcGlcIjpcIjYwMFwiLFwiZm9ybWF0XCI6XCJQTkdcIixcInRyYW5zcGFyZW50XCI6dHJ1ZSxcImF1dG9cIjpmYWxzZX0iLAoJIkxhdGV4IiA6ICJYRnNLWEcxaGRHaHliWHRVWEhKaGFYTmxZbTk0ZXkwd0xqVmxlSDE3VW4xRlRsUnZYRzFpYjNoN0xYMHpSSDBLWEYwSyIsCgkiTGF0ZXhJbWdCYXNlNjQiIDogImlWQk9SdzBLR2dvQUFBQU5TVWhFVWdBQUFjMEFBQUJOQkFNQUFBQTJyQ0pDQUFBQU1GQk1WRVgvLy84QUFBQUFBQUFBQUFBQUFBQUFBQUFBQUFBQUFBQUFBQUFBQUFBQUFBQUFBQUFBQUFBQUFBQUFBQUFBQUFBdjNhQjdBQUFBRDNSU1RsTUFNbllRaVVTWlpyc2l6ZS9kcTFURGNtaGVBQUFBQ1hCSVdYTUFBQTdFQUFBT3hBR1ZLdzRiQUFBTXpVbEVRVlI0QWQxYlcyeWNSeFdlelNhMW5jWVhnUkRLVXl6b0E1ZUNqYUNCcU1BdUYwV3FWTVVXdkNCYXRINm9JbEVJTnFvZ0NKRFdpQkNWaHNnT2dTQ1Zxakc4RUFLU2cxcXBKVW0xQ3c5Y21raHJoQlNGU0pGWDhFYUZuRUFKU2RabU9HZG16cGt6ODgrLy9tRWRjdmtmZHM3TW5OczNjLzR6bDkxVjZnMXZ5WG5lcXRaN1NrK25uellLMXJSNU9sTllzWTgrYy9iVmt5ZlBuMnY4RytvOTJDVjlZVm14QnZuejdJRy9TSVlKN29pSWYwcXVKTDBsa3FEcUZITFhYTzExTDByOUduSDJZTmRybEZTRjFUUHhFOUUvemEwUjhTL0JsQ1pMNTg4NW1iUG44YUhhTExJZjIzdjVHZE03d3NMN0RsbjJFMytBcGg3c09vVWZmdkpjNTNkN3hrbjl6cjBYRjQzK3czdmgyZmVkQmxURUlNOUI5ZUNYdGgvZGRlUlR5UFdSN2UvZGRlUVRUd0wxZDFMUXJTei9GWVZtaUtYMDVRWlVtMVM5SHp1NUJxM2ZnKzQxQzd3M3U2REx1QXZxSnNtYVV1VXhzUGNQVng5NEVDb3ZjZWVpN3RDYkNPMDNYZnV4WUN5WU9VRUlJZXdkZ2pHOVFtejkwQ25IVktrUGF1Mzg2dFh1cy9ybW51M2Zmd2U0Yk1mTjJOd0s5cGJJdWdJUStwdFVhK2pmZTFLdkVmMllKNmtwWGJaZ1NHWFBKaitpcW44TlVHdmhoeHJnTU9uUmJwOStmUnpOdmhZRTNpQ1ltL0xlUEt0MWg2enJqdUhIVG5EcUdqR1Y5SFVpdTVjZ0ZPQlVLL29xU2ZSZk93NkdtMVRGY283Q3FrZTdZOWVzMndNQnN2dWdWaFhtcHJXbWRLcDl2cEU0MVRTRnNCQkxrWE14enMwbW5SclcvbXN3dTM3c3NHMzZsRlBTbTkwaDNYWjZWdVNFYm81d292bEp3emdnaGp2QVdlazRSZXNVR1p5cXhSbXMveHJHQ0wyUlJ0RkUwK3JyMGU3RGJHT2JOQkRqVkdQYVJWZEp6SE9BYzZ0ZUI2RHJ6dUtzYy9BRHp1UGdob05tQk1aY3BVZTdZL3FWRWVzQVFwdTFwRklablBEQzJ2ZHlpMGdUQWM1TjJyNEFwQ0t2ek9LczhKc05PUHZBRGNZTk9naG5qM1piL09LVndNQU5jaTZEVXdIakV2YjJpV2tMY0piMFBFbDNMYk00QjFkSkFIQXE2SmVCU3poN3Mxc0dwYzRLa3B4aXNqaHIycWFMVGV4VW1HOVZXVXcwK1owcXN6ZzlCTVJaQVQ5T2VVSEMyWnRkbkVTS042QjQyNVBGaVVzNFR0aG1zU2dFODZrYWJlOWRGeXFMczhRaGdqaWp3Q1djdmRtTmNQS0xrY1dKbkJpNGd6d1cwWHlxdVprdTZIeFhGcWZpaUVlY1VlQVN6aDd0Z3ZkdVBjQzRaUXhabkpqdzhmWHQ1OWlPY1M2UGVqQmRxQVRPeFVuSGIzQld3SkVYV0FIaDdOSHVOSythT0dHTUlZRnp3dWJCcmJSZkFFOEFPa2NBSEp5bTJMbHVoTVI1ZWR4d0xsTWtHSnhENEloL09RaG5qM1podmFoYXIvQnd5QnV3Qk00ZDBBOXUzYzg4TWM3NlVqZDQzQ2R4dW9DZGNDNG9nOU1FYnB2NENXZXZkcC8vcE5PSVc1NVRwRDJCRTg5TVZhV0dhYjhKck9GOHJpellaQWw4N2psOStJdWswSmNKbks5TnVXNkw4MkVRNThBbG5OM3RldlhyVXBoUXE4U1Z3SWxiK3liMTJ6TEVpVzBWWUFxZTYyM0w2ajhGempJbklOZHRjUWFCU3ppOWduaDhaVThCZWhqOGc3aTBUd0luNW5zeGw4aVh4Y2xuOUJPWDRYcmdaeURTK2F4VFNZWEFPWkRHcVpaQnJ1MzRDK044LzZYVzZRTWpaQ1cvWEJIcE5ydnZVd3JmWDg1VFZrMFdKN1NiTTdvTHU0YytCMExWMEtiQU9aU0RVd1p1VVp4ZmhRMFBqT3JIUW1PSldrdnJCVzVPekNjZTNOYVl3UkJKbkNvNG84T3h0ak1aU0FtY2d6azRNWEJwejFzUTUrUDY1bE9xL0JtdFJ3TmoyUXBNVjJlZW14TTRGUmlQamw1cG5NRVp2UXl3d2lnUU9IZms0SlNCV3d6bm9GNDFJZnNoVnpLUURQRkRyWC9wRzFNNEd3RFVqd1R5cG5HR1ozU2MzYXBYYkxZN0xpeTJOQ0o5YmwxUkNnUFg1WUpDT011TDlwQ2hWSjN2QTZSTlFiZjBxZ0NSd3RrQzQ1TkNJZzluS0Z0dThFN0V5dEo4bHQ4TXd5Uk1ZcS9OdHpZWHVNQXRoUE01ZnFNZzVHY0NINlBLNDhGOVVDb1A0ZXhGT3FCRjdJZElZNGdUUmppODJRS2Mvc25CYVM1cnJiK0ZjTGI4aWpmUlpVTExSNzZpOVRmSVR5d2pYMDBYNHF3YWlqNEs0UndHc1ZNa0FXVWhuTGdwc1lGYkJDZGtCQjZ3YmU0K1FGZ2s4aENPNzdlcFpzb1VUblN3R25BVndvbHBDYjgzb0FmVXJPSUYrTVVXZExCN3RwZmkxaXhpTm5DTDRLeHpkamJIdWdVeUZaWmxOS2hYSDVHdGVUaW5KRk5PSG9wa2NaR1FWNEdBMCtXaHIrZmo5SUZiQUNlY3RNUkFCcFhBWGFpODUxR3R2eVVhSTE5TkR6Z283M1NoYmJISSs0bjdDemx2SGllRWNONThLcnlWdzJNZzN3OFpGOXhIWkJlY3ZlSzdsK21DeERkSmFrenJQL3A2SHM2cVp3RXFzdWY2SWxuY1gvQXVEbGdFemtvK1Rqd2xtaWdvTUo4VnVjUEJtOG1ad011d0FvbzdJOXdVK1dyYUFkWC84bjdpL2tMdVVnVE8rL0p4bXNBZEJic0ZjTmFET05zUm9HWkVUS3p3elI4MHBYQzJ3Tjl3cEFENSt1dUt3VmxsTTNJK3QzVEJTWUZiQUNlTW5QQ3JRcG5hbXd3b1BKZE5Va3NLWjBNeUdNYmlPSVVmNEpYTFEvQWwwVHdadENYblc2VW9jQXZnQkwrRS91R3VpY2dxZHNlTTlId2l6dkhBcjBJNDhkN0pEMkR3ZnZMNWMzQXBnOU44ZnoxYUpHNHgwYlc5WDdEMDBqajZSa21CMTI2dmxjWUo2c1RkTFVvV3dtbnlyYkF6Si95ZytkelJ0QXhpUGluanJqK2ZlRENlOUFZZzRPVXk1anVJR2hQOGliakZRSXJleGtJNDQyL0FVampyczlZSmlkTUY3dm80MGRjUTV5cGNtdk1UelkxU082QnJ3WUZPNE1SaEUzZDl5RmdJSng1WTNObkRLSmM0OXp0ejAxVkxTSnd1Y05mSGllZWpFYWNJQ2t4Z1hYRU9BNE5abW9FNWdST2JybmgxU0JYQ1dRRzVHU0VuY1ZJelhYRUhPTkhocXdYV0ZkeFkvamM0VVM4ZGlSTTRNUjh2a0dPMkxJUnpXYnlQS0piQ1NYNEdPSEdEc1ZvQUo4N25wSGNNOGxDbjYzeGlnRkdtU3VBY2h1NjJWNGRVRVp5WWhtYWxXQUpuaWZKNGdCTjNOcnE2ZnR4aUFtaDdDK0Fudko4bitUbUJYYVZETC9OUTRJUlJwa3JnWE1tazIwSTRhL0o2RFUwbWNQYlJmVXlJRXdmKzZ2bzRNWEcwVWJOOUFDY3ZHOVNtcEJjWTU1U2NFampCUDNFcU1Cb1dNeGtZbXdOWmNLTFROc3owa2NBNVNJNkZPRTNnVGpSSjBKZWhYVXpNSWdFTUo1d3FONENIM21HY3ozeWNtS2xqazZFOThrUGlIR3BCNkZHSExlZjgyMEVkdzdSZWhUaE40R2FNZ2xCa0YwQlVTWlZTeHpQTGd2MnVrWGt3VEdoZ3BhOVdCYmFJVVRPTmtUMW5pMlhMYjNvYnpHWjhvNXJBdVVMcEw4S0pIaFhBT1Ixa2dKWHcrc0k0aFM1eGxzQjhTd1BMdmpyZnpURFJJSEJiUGs3VWE1NVgyc3p0aUFUT09WcVhJNXptU05lTUZXVG1zeFlnbTVDLzhIS3ltS3IwbEt2Z25ReTlnVm1jNEI3dmZzbHlQazd6TzhWem9GQWUzcTFZRm1lSjl4RVJUbFVIRFUyeTVzdklMa3k3MkloQTU3eG50UlRlYWVpMmE2MEFmY1hSR1p5WTFPaEZkanlaY2MzSWxxYTEvaTF6T3lLTGN5dWIzVXJ4NUhneGNKdXhnb3hkV0xyNDEwRndCdUtnOUlJWUdCeU5LMUNaZFgwWm5EV3BpeFRBMEVXT1lZK1F4ZHQ0L21HZ2s4cmlyUFArWXh1dDM0NFgvV3M2V2hTeDNUbE5DNU94TGlhWGhGbytiTTEra3FaTStHcFljYld2a2hDWHNUM2JJV1Z4V1psa2ZrTmtjQUxQbEdNWnBueFBJdlZDT09INmZvWWtqdnNBcFNZbzYydEh1ZFlRQ1QvODdnQk9nZkZxYjZTa0JLdVI4MmtFS2NrNERoaWNjTlpBOTZqcnE4ZnZCcXgxVGRjbml0Z3VyS0EzcUh2Ui84aUNtcURjNWhYanU4b3pqbnVHS2MvM0FhaTJmZFZSdUtUR0V3QmRjajRWS3BvUEpCdmlWY0dPVHdPSG0vS1MrTzJwbFFFVFRVdUp6NnpkRmZZRGpDOEpWaUpMK2hkRTRyTGk3S253dXozMVB1ajZFZkg1RWozVWYvSjFSd1U0MGFjRnliSVRoVHp5aHg3MTlZRnBvQitSekJCd0NaeFp1MXQ0Z0phVDB3bDYrUFVCSTdSY0I5L1Zxdkxmd1B4TG9ma0hkdTk3R2dJUW45T0hMenl4Ui9ZR09IRTdTNHVWR3RpOTd4a2pjLzNDeC9IWmUvSG5wbXArSjNYc29xVmZ2akF1dFBXSE9QUHNQdWRpSDRhZ0xhUTkyYWZYckZyMHpySnNwdC9ISDN3Q2ZObDlzUUU5N2tlNkxOZXlQdEZua0hWRG5IVi9PRERmSnBDSUxFM3cxN2pGenpaOE85NVlZS05BNU5yOW10WmZlT1B6RHdhWDBGSlF3ZSs5MjlBd0FPUCtLOXRSWVlOTS9Gb09NWEsxT3ZqUEV2dkEvMHU2NEt5QkVwTEdySjE2VEY2cWRjNmNmeFgrckhKR1JEVlllbXdLN2RHVGJ4Y2c0cE45alVoMFF1c0Q3LzR6d0tRZmcxV01nUDg0Yy9BcDRpMVVodk41SEJTMUM4bjF5UFRkUzQyekJ5ZnpsWlRmYVNHOVNLT2V6MXFzSjhSWkFlMmp4UVJ2TmRjUExyVTZKOTYrWVZheU9KYzJUUGVkcENqRU9Renp1WEFudWJkaHZtUnhYdGt3M1hlU29pek9HM2VTZXh2bVN4Wm50TVBkTUV1M1YxRVdwejhkM2w3UE50WjZGbWQ0UHRsWWE3ZFBXNGh6RytUYm04YVp2dm5iNTlPdHNCeml4TnRTKzMrRzJqMjJqT0laZllvSEVHdDJ4enJtRzduM2JpWkNuSGhiYm04MWxrZnZabFJaM3pGU1ozMXpDNm9tWWx1VHZ2RmVvR29BVEt5WVdEMEZ1UHkvanU0QmtFUDdIL2c4NE5MNk54L2QzN1o0OEM0Y2J4UUdnMFBxWFk2MWdoamRRNWRxMC9hMnJQN0NYWTVOdWw4aGtGQVNUcmlrMGo5Vk8vOC9wMjNwekMya0I0Nnk4bDN6Ukc2Q1ZIUkd2ckxVY2ErVnBYZWQ2L3g0L0s1QzlSOVYzc2xLRlJlaTBBQUFBQUJKUlU1RXJrSmdnZz09Igp9Cg=="/>
    </extobj>
    <extobj name="334E55B0-647D-440b-865C-3EC943EB4CBC-8">
      <extobjdata type="334E55B0-647D-440b-865C-3EC943EB4CBC" data="ewoJIkltZ1NldHRpbmdKc29uIiA6ICJ7XCJkcGlcIjpcIjYwMFwiLFwiZm9ybWF0XCI6XCJQTkdcIixcInRyYW5zcGFyZW50XCI6dHJ1ZSxcImF1dG9cIjpmYWxzZX0iLAoJIkxhdGV4IiA6ICJYRnNLWEhSbGVIUmpiMnh2Y250M2FHbDBaWDE3WEcxaGRHaHliWHRVWEhKaGFYTmxZbTk0ZXkwd0xqVmxlSDE3VW4xRlRsUnZYRzFpYjNoN0xYMHpSSDE5Q2x4ZENnPT0iLAoJIkxhdGV4SW1nQmFzZTY0IiA6ICJpVkJPUncwS0dnb0FBQUFOU1VoRVVnQUFBYzBBQUFCTkJBTUFBQUEyckNKQ0FBQUFNRkJNVkVYLy8vLy8vLy8vLy8vLy8vLy8vLy8vLy8vLy8vLy8vLy8vLy8vLy8vLy8vLy8vLy8vLy8vLy8vLy8vLy8vLy8vOU9yN2hBQUFBQUQzUlNUbE1BTW5ZUWlVU1pacnNpemUvZHExVERjbWhlQUFBQUNYQklXWE1BQUE3RUFBQU94QUdWS3c0YkFBQU16VWxFUVZSNEFkMWJXMnljUnhXZXpTYTFuY1lYZ1JES1V5em9BNWVDamFDQnFNQXVGMFdxVk1VV3ZDQmF0SDZvSWxFSU5xb2dDSkRXaUJDVmhzZ09nU0NWcWpHOEVBS1NnMXFwSlVtMUN3OWNta2hyaEJTRlNKRlg4RWFGbkVBSlNkWm1PR2RtenBrejg4Ky8vbUVkY3ZrZmRzN01uTnMzYy80emw5MVY2ZzF2eVhuZXF0WjdTaytubnpZSzFyUjVPbE5Zc1k4K2MvYlZreWZQbjJ2OEcrbzkyQ1Y5WVZteEJ2bno3SUcvU0lZSjdvaUlmMHF1SkwwbGtxRHFGSExYWE8xMUwwcjlHbkgyWU5kcmxGU0YxVFB4RTlFL3phMFI4Uy9CbENaTDU4ODVtYlBuOGFIYUxMSWYyM3Y1R2RNN3dzTDdEbG4yRTMrQXBoN3NPb1VmZnZKYzUzZDd4a245enIwWEY0Myt3M3ZoMmZlZEJsVEVJTTlCOWVDWHRoL2RkZVJUeVBXUjdlL2RkZVFUVHdMMWQxTFFyU3ovRllWbWlLWDA1UVpVbTFTOUh6dTVCcTNmZys0MUM3dzN1NkRMdUF2cUpzbWFVdVV4c1BjUFZ4OTRFQ292Y2VlaTd0Q2JDTzAzWGZ1eFlDeVlPVUVJSWV3ZGdqRzlRbXo5MENuSFZLa1BhdTM4NnRYdXMvcm1udTNmZndlNGJNZk4yTndLOXBiSXVnSVErcHRVYStqZmUxS3ZFZjJZSjZrcFhiWmdTR1hQSmoraXFuOE5VR3ZoaHhyZ01PblJicDkrZlJ6TnZoWUUzaUNZbS9MZVBLdDFoNnpyanVISFRuRHFHakdWOUhVaXU1Y2dGT0JVSy9vcVNmUmZPdzZHbTFURmNvN0Nxa2U3WTllczJ3TUJzdnVnVmhYbXByV21kS3A5dnBFNDFUU0ZzQkJMa1hNeHpzMG1uUnJXL21zd3UzN3NzRzM2bEZQU205MGgzWFo2VnVTRWJvNXdvdmxKd3pnZ2hqdkFXZWs0UmVzVUdaeXF4Um1zL3hyR0NMMlJSdEZFMCtycjBlN0RiR09iTkJEalZHUGFSVmRKekhPQWM2dGVCNkRyenVLc2MvQUR6dVBnaG9ObUJNWmNwVWU3WS9xVkVlc0FRcHUxcEZJWm5QREMydmR5aTBnVEFjNU4ycjRBcENLdnpPS3M4SnNOT1B2QURjWU5PZ2huajNaYi9PS1Z3TUFOY2k2RFV3SGpFdmIyaVdrTGNKYjBQRWwzTGJNNEIxZEpBSEFxNkplQlN6aDdzMXNHcGM0S2tweGlzamhyMnFhTFRleFVtRzlWV1V3MCtaMHFzemc5Qk1SWkFUOU9lVUhDMlp0ZG5FU0tONkI0MjVQRmlVczRUdGhtc1NnRTg2a2FiZTlkRnlxTHM4UWhnamlqd0NXY3ZkbU5jUEtMa2NXSm5CaTRnendXMFh5cXVaa3U2SHhYRnFmaWlFZWNVZUFTemg3dGd2ZHVQY0M0WlF4Wm5Kanc4Zlh0NTlpT2NTNlBlakJkcUFUT3hVbkhiM0JXd0pFWFdBSGg3Tkh1TksrYU9HR01JWUZ6d3ViQnJiUmZBRThBT2tjQUhKeW0yTGx1aE1SNWVkeHdMbE1rR0p4RDRJaC9PUWhuajNaaHZhaGFyL0J3eUJ1d0JNNGQwQTl1M2M4OE1jNzZVamQ0M0NkeHVvQ2RjQzRvZzlNRWJwdjRDV2V2ZHAvL3BOT0lXNTVUcEQyQkU4OU1WYVdHYWI4SnJPRjhyaXpZWkFsODdqbDkrSXVrMEpjSm5LOU51VzZMODJFUTU4QWxuTjN0ZXZYclVwaFFxOFNWd0lsYit5YjEyekxFaVcwVllBcWU2MjNMNmo4RnpqSW5JTmR0Y1FhQlN6aTlnbmg4WlU4QmVoajhnN2kwVHdJbjVuc3hsOGlYeGNsbjlCT1g0WHJnWnlEUytheFRTWVhBT1pER3FaWkJydTM0QytOOC82WFc2UU1qWkNXL1hCSHBOcnZ2VXdyZlg4NVRWazBXSjdTYk03b0x1NGMrQjBMVjBLYkFPWlNEVXdadVVaeGZoUTBQak9ySFFtT0pXa3ZyQlc1T3pDY2UzTmFZd1JCSm5DbzRvOE94dGpNWlNBbWNnems0TVhCcHoxc1E1K1A2NWxPcS9CbXRSd05qMlFwTVYyZWVteE00RlJpUGpsNXBuTUVadlF5d3dpZ1FPSGZrNEpTQld3em5vRjQxSWZzaFZ6S1FEUEZEclgvcEcxTTRHd0RVandUeXBuR0daM1NjM2FwWGJMWTdMaXkyTkNKOWJsMVJDZ1BYNVlKQ09NdUw5cENoVkozdkE2Uk5RYmYwcWdDUnd0a0M0NU5DSWc5bktGdHU4RTdFeXRKOGx0OE13eVJNWXEvTnR6WVh1TUF0aFBNNWZxTWc1R2NDSDZQSzQ4RjlVQ29QNGV4Rk9xQkY3SWRJWTRnVFJqaTgyUUtjL3NuQmFTNXJyYitGY0xiOGlqZlJaVUxMUjc2aTlUZklUeXdqWDAwWDRxd2FpajRLNFJ3R3NWTWtBV1VobkxncHNZRmJCQ2RrQkI2d2JlNCtRRmdrOGhDTzc3ZXBac29VVG5Td0duQVZ3b2xwQ2I4M29BZlVyT0lGK01VV2RMQjd0cGZpMWl4aU5uQ0w0S3h6ZGpiSHVnVXlGWlpsTktoWEg1R3RlVGluSkZOT0hvcGtjWkdRVjRHQTArV2hyK2ZqOUlGYkFDZWN0TVJBQnBYQVhhaTg1MUd0dnlVYUkxOU5EemdvNzNTaGJiSEkrNG43Q3psdkhpZUVjTjU4S3J5VncyTWczdzhaRjl4SFpCZWN2ZUs3bCttQ3hEZEpha3pyUC9wNkhzNnFad0Vxc3VmNklsbmNYL0F1RGxnRXprbytUandsbWlnb01KOFZ1Y1BCbThtWndNdXdBb283STl3VStXcmFBZFgvOG43aS9rTHVVZ1RPKy9KeG1zQWRCYnNGY05hRE9Oc1JvR1pFVEt6d3pSODBwWEMyd045d3BBRDUrdXVLd1ZsbE0zSSt0M1RCU1lGYkFDZU1uUENyUXBuYW13d29QSmROVWtzS1owTXlHTWJpT0lVZjRKWExRL0FsMFR3WnRDWG5XNlVvY0F2Z0JMK0UvdUd1aWNncWRzZU05SHdpenZIQXIwSTQ4ZDdKRDJEd2Z2TDVjM0FwZzlOOGZ6MWFKRzR4MGJXOVg3RDAwamo2UmttQjEyNnZsY1lKNnNUZExVb1d3bW55cmJBekoveWcrZHpSdEF4aVBpbmpyaitmZURDZTlBWWc0T1V5NWp1SUdoUDhpYmpGUUlyZXhrSTQ0Mi9BVWpqcnM5WUppZE1GN3ZvNDBkY1E1eXBjbXZNVHpZMVNPNkJyd1lGTzRNUmhFM2Q5eUZnSUp4NVkzTm5ES0pjNDl6dHowMVZMU0p3dWNOZkhpZWVqRWFjSUNreGdYWEVPQTROWm1vRTVnUk9icm5oMVNCWENXUUc1R1NFbmNWSXpYWEVIT05IaHF3WFdGZHhZL2pjNFVTOGRpUk00TVI4dmtHTzJMSVJ6V2J5UEtKYkNTWDRHT0hHRHNWb0FKODducEhjTThsQ242M3hpZ0ZHbVN1QWNodTYyVjRkVUVaeVlobWFsV0FKbmlmSjRnQk4zTnJxNmZ0eGlBbWg3QytBbnZKOG4rVG1CWGFWREwvTlE0SVJScGtyZ1hNbWsyMEk0YS9KNkRVMG1jUGJSZlV5SUV3Zis2dm80TVhHMFViTjlBQ2N2RzlTbXBCY1k1NVNjRWpqQlAzRXFNQm9XTXhrWW13TlpjS0xUTnN6MGtjQTVTSTZGT0UzZ1RqUkowSmVoWFV6TUlnRU1KNXdxTjRDSDNtR2N6M3ljbUtsams2RTk4a1BpSEdwQjZGR0hMZWY4MjBFZHc3UmVoVGhONEdhTWdsQmtGMEJVU1pWU3h6UExndjJ1a1hrd1RHaGdwYTlXQmJhSVVUT05rVDFuaTJYTGIzb2J6R1o4bzVyQXVVTHBMOEtKSGhYQU9SMWtnSlh3K3NJNGhTNXhsc0I4U3dQTHZqcmZ6VERSSUhCYlBrN1VhNTVYMnN6dGlBVE9PVnFYSTV6bVNOZU1GV1Rtc3hZZ201Qy84SEt5bUtyMGxLdmduUXk5Z1ZtYzRCN3Zmc2x5UGs3ek84VnpvRkFlM3ExWUZtZUo5eEVSVGxVSERVMnk1c3ZJTGt5NzJJaEE1N3hudFJUZWFlaTJhNjBBZmNYUkdaeVkxT2hGZGp5WmNjM0lscWExL2kxek95S0xjeXViM1VyeDVIZ3hjSnV4Z294ZFdMcjQxMEZ3QnVLZzlJSVlHQnlOSzFDWmRYMFpuRFdwaXhUQTBFV09ZWStReGR0NC9tR2drOHJpclBQK1l4dXQzNDRYL1dzNldoU3gzVGxOQzVPeExpYVhoRm8rYk0xK2txWk0rR3BZY2JXdmtoQ1hzVDNiSVdWeFdabGtma05rY0FMUGxHTVpwbnhQSXZWQ09PSDZmb1lranZzQXBTWW82MnRIdWRZUUNULzg3Z0JPZ2ZGcWI2U2tCS3VSODJrRUtjazREaGljY05aQTk2anJxOGZ2QnF4MVRkY25pdGd1cktBM3FIdlIvOGlDbXFEYzVoWGp1OG96am51R0tjLzNBYWkyZmRWUnVLVEdFd0JkY2o0Vktwb1BKQnZpVmNHT1R3T0htL0tTK08ycGxRRVRUVXVKejZ6ZEZmWURqQzhKVmlKTCtoZEU0ckxpN0tud3V6MzFQdWo2RWZINUVqM1VmL0oxUndVNDBhY0Z5YklUaFR6eWh4NzE5WUZwb0IrUnpCQndDWnhadTF0NGdKYVQwd2w2K1BVQkk3UmNCOS9WcXZMZndQeExvZmtIZHU5N0dnSVFuOU9ITHp5eFIvWUdPSEU3UzR1Vkd0aTk3eGtqYy8zQ3gvSFplL0hucG1wK0ozWHNvcVZmdmpBdXRQV0hPUFBzUHVkaUg0YWdMYVE5MmFmWHJGcjB6ckpzcHQvSEgzd0NmTmw5c1FFOTdrZTZMTmV5UHRGbmtIVkRuSFYvT0REZkpwQ0lMRTN3MTdqRnp6WjhPOTVZWUtOQTVOcjltdFpmZU9QekR3YVgwRkpRd2UrOTI5QXdBT1ArSzl0UllZTk0vRm9PTVhLMU92alBFdnZBLzB1NjRLeUJFcExHckoxNlRGNnFkYzZjZnhYK3JISkdSRFZZZW13SzdkR1RieGNnNHBOOWpVaDBRdXNENy80endLUWZnMVdNZ1A4NGMvQXA0aTFVaHZONUhCUzFDOG4xeVBUZFM0MnpCeWZ6bFpUZmFTRzlTS09lejFxc0o4UlpBZTJqeFFSdk5kY1BMclU2Sjk2K1lWYXlPSmMyVFBlZHBDakVPUXp6dVhBbnViZGh2bVJ4WHRrdzNYZVNvaXpPRzNlU2V4dm1TeFpudE1QZE1FdTNWMUVXcHo4ZDNsN1BOdFo2Rm1kNFB0bFlhN2RQVzRoekcrVGJtOGFadnZuYjU5T3RzQnppeE50UyszK0cyajIyak9JWmZZb0hFR3QyeHpybUc3bjNiaVpDbkhoYmJtODFsa2Z2WmxSWjN6RlNaMzF6QzZvbVlsdVR2dkZlb0dvQVRLeVlXRDBGdVB5L2p1NEJrRVA3SC9nODROTDZOeC9kMzdaNDhDNGNieFFHZzBQcVhZNjFnaGpkUTVkcTAvYTJyUDdDWFk1TnVsOGhrRkFTVHJpazBqOVZPLzgvcDIzcHpDMmtCNDZ5OGwzelJHNkNWSFJHdnJMVWNhK1ZwWGVkNi94NC9LNUM5UjlWM3NsS0ZSZWkwQUFBQUFCSlJVNUVya0pnZ2c9PSIKfQo="/>
    </extobj>
    <extobj name="334E55B0-647D-440b-865C-3EC943EB4CBC-9">
      <extobjdata type="334E55B0-647D-440b-865C-3EC943EB4CBC" data="ewoJIkltZ1NldHRpbmdKc29uIiA6ICJ7XCJkcGlcIjpcIjYwMFwiLFwiZm9ybWF0XCI6XCJQTkdcIixcInRyYW5zcGFyZW50XCI6dHJ1ZSxcImF1dG9cIjpmYWxzZX0iLAoJIkxhdGV4IiA6ICJYRnNLWEhSbGVIUmpiMnh2Y250M2FHbDBaWDE3WEcxaGRHaHliWHRVWEhKaGFYTmxZbTk0ZXkwd0xqVmxlSDE3VW4xRlRsUnZYRzFpYjNoN0xYMHpSSDE5Q2x4ZENnPT0iLAoJIkxhdGV4SW1nQmFzZTY0IiA6ICJpVkJPUncwS0dnb0FBQUFOU1VoRVVnQUFBYzBBQUFCTkJBTUFBQUEyckNKQ0FBQUFNRkJNVkVYLy8vLy8vLy8vLy8vLy8vLy8vLy8vLy8vLy8vLy8vLy8vLy8vLy8vLy8vLy8vLy8vLy8vLy8vLy8vLy8vLy8vOU9yN2hBQUFBQUQzUlNUbE1BTW5ZUWlVU1pacnNpemUvZHExVERjbWhlQUFBQUNYQklXWE1BQUE3RUFBQU94QUdWS3c0YkFBQU16VWxFUVZSNEFkMWJXMnljUnhXZXpTYTFuY1lYZ1JES1V5em9BNWVDamFDQnFNQXVGMFdxVk1VV3ZDQmF0SDZvSWxFSU5xb2dDSkRXaUJDVmhzZ09nU0NWcWpHOEVBS1NnMXFwSlVtMUN3OWNta2hyaEJTRlNKRlg4RWFGbkVBSlNkWm1PR2RtenBrejg4Ky8vbUVkY3ZrZmRzN01uTnMzYy80emw5MVY2ZzF2eVhuZXF0WjdTaytubnpZSzFyUjVPbE5Zc1k4K2MvYlZreWZQbjJ2OEcrbzkyQ1Y5WVZteEJ2bno3SUcvU0lZSjdvaUlmMHF1SkwwbGtxRHFGSExYWE8xMUwwcjlHbkgyWU5kcmxGU0YxVFB4RTlFL3phMFI4Uy9CbENaTDU4ODVtYlBuOGFIYUxMSWYyM3Y1R2RNN3dzTDdEbG4yRTMrQXBoN3NPb1VmZnZKYzUzZDd4a245enIwWEY0Myt3M3ZoMmZlZEJsVEVJTTlCOWVDWHRoL2RkZVJUeVBXUjdlL2RkZVFUVHdMMWQxTFFyU3ovRllWbWlLWDA1UVpVbTFTOUh6dTVCcTNmZys0MUM3dzN1NkRMdUF2cUpzbWFVdVV4c1BjUFZ4OTRFQ292Y2VlaTd0Q2JDTzAzWGZ1eFlDeVlPVUVJSWV3ZGdqRzlRbXo5MENuSFZLa1BhdTM4NnRYdXMvcm1udTNmZndlNGJNZk4yTndLOXBiSXVnSVErcHRVYStqZmUxS3ZFZjJZSjZrcFhiWmdTR1hQSmoraXFuOE5VR3ZoaHhyZ01PblJicDkrZlJ6TnZoWUUzaUNZbS9MZVBLdDFoNnpyanVISFRuRHFHakdWOUhVaXU1Y2dGT0JVSy9vcVNmUmZPdzZHbTFURmNvN0Nxa2U3WTllczJ3TUJzdnVnVmhYbXByV21kS3A5dnBFNDFUU0ZzQkJMa1hNeHpzMG1uUnJXL21zd3UzN3NzRzM2bEZQU205MGgzWFo2VnVTRWJvNXdvdmxKd3pnZ2hqdkFXZWs0UmVzVUdaeXF4Um1zL3hyR0NMMlJSdEZFMCtycjBlN0RiR09iTkJEalZHUGFSVmRKekhPQWM2dGVCNkRyenVLc2MvQUR6dVBnaG9ObUJNWmNwVWU3WS9xVkVlc0FRcHUxcEZJWm5QREMydmR5aTBnVEFjNU4ycjRBcENLdnpPS3M4SnNOT1B2QURjWU5PZ2huajNaYi9PS1Z3TUFOY2k2RFV3SGpFdmIyaVdrTGNKYjBQRWwzTGJNNEIxZEpBSEFxNkplQlN6aDdzMXNHcGM0S2tweGlzamhyMnFhTFRleFVtRzlWV1V3MCtaMHFzemc5Qk1SWkFUOU9lVUhDMlp0ZG5FU0tONkI0MjVQRmlVczRUdGhtc1NnRTg2a2FiZTlkRnlxTHM4UWhnamlqd0NXY3ZkbU5jUEtMa2NXSm5CaTRnendXMFh5cXVaa3U2SHhYRnFmaWlFZWNVZUFTemg3dGd2ZHVQY0M0WlF4Wm5Kanc4Zlh0NTlpT2NTNlBlakJkcUFUT3hVbkhiM0JXd0pFWFdBSGg3Tkh1TksrYU9HR01JWUZ6d3ViQnJiUmZBRThBT2tjQUhKeW0yTGx1aE1SNWVkeHdMbE1rR0p4RDRJaC9PUWhuajNaaHZhaGFyL0J3eUJ1d0JNNGQwQTl1M2M4OE1jNzZVamQ0M0NkeHVvQ2RjQzRvZzlNRWJwdjRDV2V2ZHAvL3BOT0lXNTVUcEQyQkU4OU1WYVdHYWI4SnJPRjhyaXpZWkFsODdqbDkrSXVrMEpjSm5LOU51VzZMODJFUTU4QWxuTjN0ZXZYclVwaFFxOFNWd0lsYit5YjEyekxFaVcwVllBcWU2MjNMNmo4RnpqSW5JTmR0Y1FhQlN6aTlnbmg4WlU4QmVoajhnN2kwVHdJbjVuc3hsOGlYeGNsbjlCT1g0WHJnWnlEUytheFRTWVhBT1pER3FaWkJydTM0QytOOC82WFc2UU1qWkNXL1hCSHBOcnZ2VXdyZlg4NVRWazBXSjdTYk03b0x1NGMrQjBMVjBLYkFPWlNEVXdadVVaeGZoUTBQak9ySFFtT0pXa3ZyQlc1T3pDY2UzTmFZd1JCSm5DbzRvOE94dGpNWlNBbWNnems0TVhCcHoxc1E1K1A2NWxPcS9CbXRSd05qMlFwTVYyZWVteE00RlJpUGpsNXBuTUVadlF5d3dpZ1FPSGZrNEpTQld3em5vRjQxSWZzaFZ6S1FEUEZEclgvcEcxTTRHd0RVandUeXBuR0daM1NjM2FwWGJMWTdMaXkyTkNKOWJsMVJDZ1BYNVlKQ09NdUw5cENoVkozdkE2Uk5RYmYwcWdDUnd0a0M0NU5DSWc5bktGdHU4RTdFeXRKOGx0OE13eVJNWXEvTnR6WVh1TUF0aFBNNWZxTWc1R2NDSDZQSzQ4RjlVQ29QNGV4Rk9xQkY3SWRJWTRnVFJqaTgyUUtjL3NuQmFTNXJyYitGY0xiOGlqZlJaVUxMUjc2aTlUZklUeXdqWDAwWDRxd2FpajRLNFJ3R3NWTWtBV1VobkxncHNZRmJCQ2RrQkI2d2JlNCtRRmdrOGhDTzc3ZXBac29VVG5Td0duQVZ3b2xwQ2I4M29BZlVyT0lGK01VV2RMQjd0cGZpMWl4aU5uQ0w0S3h6ZGpiSHVnVXlGWlpsTktoWEg1R3RlVGluSkZOT0hvcGtjWkdRVjRHQTArV2hyK2ZqOUlGYkFDZWN0TVJBQnBYQVhhaTg1MUd0dnlVYUkxOU5EemdvNzNTaGJiSEkrNG43Q3psdkhpZUVjTjU4S3J5VncyTWczdzhaRjl4SFpCZWN2ZUs3bCttQ3hEZEpha3pyUC9wNkhzNnFad0Vxc3VmNklsbmNYL0F1RGxnRXprbytUandsbWlnb01KOFZ1Y1BCbThtWndNdXdBb283STl3VStXcmFBZFgvOG43aS9rTHVVZ1RPKy9KeG1zQWRCYnNGY05hRE9Oc1JvR1pFVEt6d3pSODBwWEMyd045d3BBRDUrdXVLd1ZsbE0zSSt0M1RCU1lGYkFDZU1uUENyUXBuYW13d29QSmROVWtzS1owTXlHTWJpT0lVZjRKWExRL0FsMFR3WnRDWG5XNlVvY0F2Z0JMK0UvdUd1aWNncWRzZU05SHdpenZIQXIwSTQ4ZDdKRDJEd2Z2TDVjM0FwZzlOOGZ6MWFKRzR4MGJXOVg3RDAwamo2UmttQjEyNnZsY1lKNnNUZExVb1d3bW55cmJBekoveWcrZHpSdEF4aVBpbmpyaitmZURDZTlBWWc0T1V5NWp1SUdoUDhpYmpGUUlyZXhrSTQ0Mi9BVWpqcnM5WUppZE1GN3ZvNDBkY1E1eXBjbXZNVHpZMVNPNkJyd1lGTzRNUmhFM2Q5eUZnSUp4NVkzTm5ES0pjNDl6dHowMVZMU0p3dWNOZkhpZWVqRWFjSUNreGdYWEVPQTROWm1vRTVnUk9icm5oMVNCWENXUUc1R1NFbmNWSXpYWEVIT05IaHF3WFdGZHhZL2pjNFVTOGRpUk00TVI4dmtHTzJMSVJ6V2J5UEtKYkNTWDRHT0hHRHNWb0FKODducEhjTThsQ242M3hpZ0ZHbVN1QWNodTYyVjRkVUVaeVlobWFsV0FKbmlmSjRnQk4zTnJxNmZ0eGlBbWg3QytBbnZKOG4rVG1CWGFWREwvTlE0SVJScGtyZ1hNbWsyMEk0YS9KNkRVMG1jUGJSZlV5SUV3Zis2dm80TVhHMFViTjlBQ2N2RzlTbXBCY1k1NVNjRWpqQlAzRXFNQm9XTXhrWW13TlpjS0xUTnN6MGtjQTVTSTZGT0UzZ1RqUkowSmVoWFV6TUlnRU1KNXdxTjRDSDNtR2N6M3ljbUtsams2RTk4a1BpSEdwQjZGR0hMZWY4MjBFZHc3UmVoVGhONEdhTWdsQmtGMEJVU1pWU3h6UExndjJ1a1hrd1RHaGdwYTlXQmJhSVVUT05rVDFuaTJYTGIzb2J6R1o4bzVyQXVVTHBMOEtKSGhYQU9SMWtnSlh3K3NJNGhTNXhsc0I4U3dQTHZqcmZ6VERSSUhCYlBrN1VhNTVYMnN6dGlBVE9PVnFYSTV6bVNOZU1GV1Rtc3hZZ201Qy84SEt5bUtyMGxLdmduUXk5Z1ZtYzRCN3Zmc2x5UGs3ek84VnpvRkFlM3ExWUZtZUo5eEVSVGxVSERVMnk1c3ZJTGt5NzJJaEE1N3hudFJUZWFlaTJhNjBBZmNYUkdaeVkxT2hGZGp5WmNjM0lscWExL2kxek95S0xjeXViM1VyeDVIZ3hjSnV4Z294ZFdMcjQxMEZ3QnVLZzlJSVlHQnlOSzFDWmRYMFpuRFdwaXhUQTBFV09ZWStReGR0NC9tR2drOHJpclBQK1l4dXQzNDRYL1dzNldoU3gzVGxOQzVPeExpYVhoRm8rYk0xK2txWk0rR3BZY2JXdmtoQ1hzVDNiSVdWeFdabGtma05rY0FMUGxHTVpwbnhQSXZWQ09PSDZmb1lranZzQXBTWW82MnRIdWRZUUNULzg3Z0JPZ2ZGcWI2U2tCS3VSODJrRUtjazREaGljY05aQTk2anJxOGZ2QnF4MVRkY25pdGd1cktBM3FIdlIvOGlDbXFEYzVoWGp1OG96am51R0tjLzNBYWkyZmRWUnVLVEdFd0JkY2o0Vktwb1BKQnZpVmNHT1R3T0htL0tTK08ycGxRRVRUVXVKejZ6ZEZmWURqQzhKVmlKTCtoZEU0ckxpN0tud3V6MzFQdWo2RWZINUVqM1VmL0oxUndVNDBhY0Z5YklUaFR6eWh4NzE5WUZwb0IrUnpCQndDWnhadTF0NGdKYVQwd2w2K1BVQkk3UmNCOS9WcXZMZndQeExvZmtIZHU5N0dnSVFuOU9ITHp5eFIvWUdPSEU3UzR1Vkd0aTk3eGtqYy8zQ3gvSFplL0hucG1wK0ozWHNvcVZmdmpBdXRQV0hPUFBzUHVkaUg0YWdMYVE5MmFmWHJGcjB6ckpzcHQvSEgzd0NmTmw5c1FFOTdrZTZMTmV5UHRGbmtIVkRuSFYvT0REZkpwQ0lMRTN3MTdqRnp6WjhPOTVZWUtOQTVOcjltdFpmZU9QekR3YVgwRkpRd2UrOTI5QXdBT1ArSzl0UllZTk0vRm9PTVhLMU92alBFdnZBLzB1NjRLeUJFcExHckoxNlRGNnFkYzZjZnhYK3JISkdSRFZZZW13SzdkR1RieGNnNHBOOWpVaDBRdXNENy80endLUWZnMVdNZ1A4NGMvQXA0aTFVaHZONUhCUzFDOG4xeVBUZFM0MnpCeWZ6bFpUZmFTRzlTS09lejFxc0o4UlpBZTJqeFFSdk5kY1BMclU2Sjk2K1lWYXlPSmMyVFBlZHBDakVPUXp6dVhBbnViZGh2bVJ4WHRrdzNYZVNvaXpPRzNlU2V4dm1TeFpudE1QZE1FdTNWMUVXcHo4ZDNsN1BOdFo2Rm1kNFB0bFlhN2RQVzRoekcrVGJtOGFadnZuYjU5T3RzQnppeE50UyszK0cyajIyak9JWmZZb0hFR3QyeHpybUc3bjNiaVpDbkhoYmJtODFsa2Z2WmxSWjN6RlNaMzF6QzZvbVlsdVR2dkZlb0dvQVRLeVlXRDBGdVB5L2p1NEJrRVA3SC9nODROTDZOeC9kMzdaNDhDNGNieFFHZzBQcVhZNjFnaGpkUTVkcTAvYTJyUDdDWFk1TnVsOGhrRkFTVHJpazBqOVZPLzgvcDIzcHpDMmtCNDZ5OGwzelJHNkNWSFJHdnJMVWNhK1ZwWGVkNi94NC9LNUM5UjlWM3NsS0ZSZWkwQUFBQUFCSlJVNUVya0pnZ2c9PSIKfQo="/>
    </extobj>
  </extobjs>
</s:customData>
</file>

<file path=customXml/itemProps6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5581</Words>
  <Application>WPS 文字</Application>
  <PresentationFormat>全屏显示(4:3)</PresentationFormat>
  <Paragraphs>233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55" baseType="lpstr">
      <vt:lpstr>Arial</vt:lpstr>
      <vt:lpstr>宋体</vt:lpstr>
      <vt:lpstr>Wingdings</vt:lpstr>
      <vt:lpstr>汉仪书宋二KW</vt:lpstr>
      <vt:lpstr>Times New Roman</vt:lpstr>
      <vt:lpstr>PingFang SC</vt:lpstr>
      <vt:lpstr>Times New Roman</vt:lpstr>
      <vt:lpstr>黑体</vt:lpstr>
      <vt:lpstr>汉仪中黑KW</vt:lpstr>
      <vt:lpstr>Bahnschrift SemiCondensed</vt:lpstr>
      <vt:lpstr>楷体</vt:lpstr>
      <vt:lpstr>Bahnschrift SemiLight SemiCondensed</vt:lpstr>
      <vt:lpstr>Thonburi</vt:lpstr>
      <vt:lpstr>Arial</vt:lpstr>
      <vt:lpstr>MV Boli</vt:lpstr>
      <vt:lpstr>Arial Regular</vt:lpstr>
      <vt:lpstr>汉仪楷体KW</vt:lpstr>
      <vt:lpstr>Bahnschrift SemiLight SemiCondensed</vt:lpstr>
      <vt:lpstr>苹方-简</vt:lpstr>
      <vt:lpstr>微软雅黑</vt:lpstr>
      <vt:lpstr>汉仪旗黑</vt:lpstr>
      <vt:lpstr>宋体</vt:lpstr>
      <vt:lpstr>Arial Unicode MS</vt:lpstr>
      <vt:lpstr>Calibri</vt:lpstr>
      <vt:lpstr>Helvetica Neue</vt:lpstr>
      <vt:lpstr>Cambria Math</vt:lpstr>
      <vt:lpstr>MS Mincho</vt:lpstr>
      <vt:lpstr>DejaVu Math TeX Gyre</vt:lpstr>
      <vt:lpstr>Wingdings</vt:lpstr>
      <vt:lpstr>Kingsoft Math</vt:lpstr>
      <vt:lpstr>Hiragino Sans</vt:lpstr>
      <vt:lpstr>楷体</vt:lpstr>
      <vt:lpstr>黑体</vt:lpstr>
      <vt:lpstr>默认设计模板</vt:lpstr>
      <vt:lpstr>Left-right splitting of elliptic flow in heavy ion collisions: TRENTo-3D + CLVisc 相对论重离子碰撞中椭圆流分裂行为的研究</vt:lpstr>
      <vt:lpstr> Anisotropic Flow in Heavy-Ion Collisions</vt:lpstr>
      <vt:lpstr>Why does ∆v2 arise? </vt:lpstr>
      <vt:lpstr>Question 1: Theoretical calculation of ∆v2</vt:lpstr>
      <vt:lpstr>Question 1: Theoretical calculation of ∆v2</vt:lpstr>
      <vt:lpstr>Question 1: Theoretical calculation of ∆v2</vt:lpstr>
      <vt:lpstr>Question 2:                      initial condition</vt:lpstr>
      <vt:lpstr>Question 2:                     initial condition</vt:lpstr>
      <vt:lpstr>                 + CLVisc Hydrodynamic</vt:lpstr>
      <vt:lpstr>                 + CLVisc Hydrodynamic</vt:lpstr>
      <vt:lpstr>                 + CLVisc Hydrodynamic</vt:lpstr>
      <vt:lpstr>Question 3: Factors influencing elliptic flow splitting</vt:lpstr>
      <vt:lpstr>Question 3: Effect of sub-nucleonic fluctuations on ∆v2</vt:lpstr>
      <vt:lpstr>Question 3: Effect of transverse momentum scale on ∆v2</vt:lpstr>
      <vt:lpstr>Question 3: Effect of the fragmentation region on ∆v2</vt:lpstr>
      <vt:lpstr>Question 3: Effect of the fragmentation region on ∆v2</vt:lpstr>
      <vt:lpstr>Question 3: Proposed observable: elliptic-flow-splitting ratio </vt:lpstr>
      <vt:lpstr>Summary and outlook</vt:lpstr>
      <vt:lpstr>Thank you</vt:lpstr>
      <vt:lpstr>                 + CLVisc Hydrodynamic</vt:lpstr>
      <vt:lpstr>                 LBT + CLVisc Hydrodynamic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v1 project</dc:title>
  <dc:creator>Jiang-Zefang</dc:creator>
  <cp:lastModifiedBy>樊翔</cp:lastModifiedBy>
  <cp:revision>1674</cp:revision>
  <dcterms:created xsi:type="dcterms:W3CDTF">2025-11-26T12:03:30Z</dcterms:created>
  <dcterms:modified xsi:type="dcterms:W3CDTF">2025-11-26T12:03:30Z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2052-7.4.1.8983</vt:lpwstr>
  </property>
  <property fmtid="{D5CDD505-2E9C-101B-9397-08002B2CF9AE}" pid="3" name="ICV">
    <vt:lpwstr>3F8C6730BC1A99E6C7A62569BE853B35_43</vt:lpwstr>
  </property>
</Properties>
</file>