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1" r:id="rId2"/>
    <p:sldId id="269" r:id="rId3"/>
    <p:sldId id="301" r:id="rId4"/>
    <p:sldId id="289" r:id="rId5"/>
    <p:sldId id="291" r:id="rId6"/>
    <p:sldId id="292" r:id="rId7"/>
    <p:sldId id="305" r:id="rId8"/>
    <p:sldId id="306" r:id="rId9"/>
    <p:sldId id="308" r:id="rId10"/>
    <p:sldId id="300" r:id="rId11"/>
    <p:sldId id="285" r:id="rId12"/>
    <p:sldId id="294" r:id="rId13"/>
    <p:sldId id="307" r:id="rId14"/>
    <p:sldId id="282" r:id="rId15"/>
    <p:sldId id="309" r:id="rId16"/>
    <p:sldId id="290" r:id="rId17"/>
    <p:sldId id="31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康 锦文" initials="康" lastIdx="1" clrIdx="0">
    <p:extLst>
      <p:ext uri="{19B8F6BF-5375-455C-9EA6-DF929625EA0E}">
        <p15:presenceInfo xmlns:p15="http://schemas.microsoft.com/office/powerpoint/2012/main" userId="cefd51e095e2a034" providerId="Windows Live"/>
      </p:ext>
    </p:extLst>
  </p:cmAuthor>
  <p:cmAuthor id="2" name="linaria" initials="l" lastIdx="1" clrIdx="1">
    <p:extLst>
      <p:ext uri="{19B8F6BF-5375-455C-9EA6-DF929625EA0E}">
        <p15:presenceInfo xmlns:p15="http://schemas.microsoft.com/office/powerpoint/2012/main" userId="d61a7de1f4fbbf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97B6D2"/>
    <a:srgbClr val="86B5E0"/>
    <a:srgbClr val="00626D"/>
    <a:srgbClr val="296D31"/>
    <a:srgbClr val="E59EDD"/>
    <a:srgbClr val="939AF4"/>
    <a:srgbClr val="EA3E36"/>
    <a:srgbClr val="495FA9"/>
    <a:srgbClr val="DA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5" autoAdjust="0"/>
    <p:restoredTop sz="86928" autoAdjust="0"/>
  </p:normalViewPr>
  <p:slideViewPr>
    <p:cSldViewPr snapToGrid="0">
      <p:cViewPr varScale="1">
        <p:scale>
          <a:sx n="140" d="100"/>
          <a:sy n="140" d="100"/>
        </p:scale>
        <p:origin x="124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60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6C501-F31F-4E2D-8F9D-886B9F5515D5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458C-0463-49A8-B804-986737662B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8792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256C2-1D4F-4AB9-9558-2D63EB54208A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407DC-71FB-4DC7-9752-A007DEF04E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244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61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19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791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766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094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771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415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15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14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21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48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467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27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21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62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407DC-71FB-4DC7-9752-A007DEF04EA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02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华中师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 userDrawn="1"/>
        </p:nvGrpSpPr>
        <p:grpSpPr>
          <a:xfrm>
            <a:off x="0" y="-72000"/>
            <a:ext cx="12199153" cy="591363"/>
            <a:chOff x="0" y="-47991"/>
            <a:chExt cx="12199153" cy="591363"/>
          </a:xfrm>
        </p:grpSpPr>
        <p:pic>
          <p:nvPicPr>
            <p:cNvPr id="37" name="图片 3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9153" cy="518205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414012" y="6096"/>
              <a:ext cx="518205" cy="50601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054337" y="-47991"/>
              <a:ext cx="1438781" cy="591363"/>
            </a:xfrm>
            <a:prstGeom prst="rect">
              <a:avLst/>
            </a:prstGeom>
          </p:spPr>
        </p:pic>
      </p:grp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625" y="6622206"/>
            <a:ext cx="12205250" cy="24386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95411" y="6596061"/>
            <a:ext cx="176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Zi-Xuan Xu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4" name="日期占位符 40"/>
          <p:cNvSpPr txBox="1">
            <a:spLocks/>
          </p:cNvSpPr>
          <p:nvPr userDrawn="1"/>
        </p:nvSpPr>
        <p:spPr>
          <a:xfrm>
            <a:off x="3681347" y="6552000"/>
            <a:ext cx="1522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2025-Nov-27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9" name="灯片编号占位符 5"/>
          <p:cNvSpPr>
            <a:spLocks noGrp="1"/>
          </p:cNvSpPr>
          <p:nvPr userDrawn="1">
            <p:ph type="sldNum" sz="quarter" idx="12"/>
          </p:nvPr>
        </p:nvSpPr>
        <p:spPr>
          <a:xfrm>
            <a:off x="11396589" y="6552000"/>
            <a:ext cx="589223" cy="365125"/>
          </a:xfrm>
        </p:spPr>
        <p:txBody>
          <a:bodyPr/>
          <a:lstStyle/>
          <a:p>
            <a:fld id="{5CA795EA-D5AC-4957-B93E-17AD244B2440}" type="slidenum">
              <a:rPr lang="zh-CN" altLang="en-US" smtClean="0"/>
              <a:pPr/>
              <a:t>‹#›</a:t>
            </a:fld>
            <a:r>
              <a:rPr lang="en-US" altLang="zh-CN" dirty="0"/>
              <a:t>/15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059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8B5325-A9E1-4694-8453-1254AD05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8A5D40-2EBF-41CE-83BC-416085D0D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94490F-2DC1-4A70-83BF-E06A170F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8971-6BCA-4B3C-84AA-B3E6C699832C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DD3B5-4568-4A1D-8634-95C7D4B3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816752-EFC5-4682-8A0B-D310ED28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F3FD-048F-49E0-9D66-468E247BE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30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72000"/>
            <a:ext cx="12199153" cy="591363"/>
            <a:chOff x="0" y="-47991"/>
            <a:chExt cx="12199153" cy="591363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199153" cy="5182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414012" y="6096"/>
              <a:ext cx="518205" cy="50601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054337" y="-47991"/>
              <a:ext cx="1438781" cy="59136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 userDrawn="1"/>
        </p:nvGrpSpPr>
        <p:grpSpPr>
          <a:xfrm>
            <a:off x="0" y="6551999"/>
            <a:ext cx="12205250" cy="365125"/>
            <a:chOff x="-6625" y="6552000"/>
            <a:chExt cx="12205250" cy="365125"/>
          </a:xfrm>
        </p:grpSpPr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6625" y="6622206"/>
              <a:ext cx="12205250" cy="243861"/>
            </a:xfrm>
            <a:prstGeom prst="rect">
              <a:avLst/>
            </a:prstGeom>
          </p:spPr>
        </p:pic>
        <p:sp>
          <p:nvSpPr>
            <p:cNvPr id="16" name="日期占位符 40"/>
            <p:cNvSpPr txBox="1">
              <a:spLocks/>
            </p:cNvSpPr>
            <p:nvPr userDrawn="1"/>
          </p:nvSpPr>
          <p:spPr>
            <a:xfrm>
              <a:off x="3681347" y="6552000"/>
              <a:ext cx="1870367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B48E380-5B16-424C-A209-55D9445286FE}" type="datetime5">
                <a:rPr lang="en-US" altLang="zh-CN" b="0" smtClean="0">
                  <a:solidFill>
                    <a:schemeClr val="bg1"/>
                  </a:solidFill>
                </a:rPr>
                <a:t>26-Nov-25</a:t>
              </a:fld>
              <a:endParaRPr lang="zh-CN" altLang="en-US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133369" y="6551999"/>
            <a:ext cx="80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DD6928E1-5A0B-4833-8120-2BF02D853328}" type="slidenum">
              <a:rPr lang="zh-CN" altLang="en-US" smtClean="0"/>
              <a:pPr/>
              <a:t>‹#›</a:t>
            </a:fld>
            <a:r>
              <a:rPr lang="en-US" altLang="zh-CN" dirty="0"/>
              <a:t>/14</a:t>
            </a:r>
            <a:endParaRPr lang="zh-CN" altLang="en-US" dirty="0"/>
          </a:p>
        </p:txBody>
      </p:sp>
      <p:sp>
        <p:nvSpPr>
          <p:cNvPr id="17" name="标题占位符 16"/>
          <p:cNvSpPr>
            <a:spLocks noGrp="1"/>
          </p:cNvSpPr>
          <p:nvPr>
            <p:ph type="title"/>
          </p:nvPr>
        </p:nvSpPr>
        <p:spPr>
          <a:xfrm>
            <a:off x="745252" y="49736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981724" y="6603676"/>
            <a:ext cx="488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KANG Jin-Wen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795411" y="6596061"/>
            <a:ext cx="176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KANG Jin-Wen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5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hyperlink" Target="https://arxiv.org/pdf/2106.01156" TargetMode="External"/><Relationship Id="rId3" Type="http://schemas.openxmlformats.org/officeDocument/2006/relationships/image" Target="../media/image65.png"/><Relationship Id="rId7" Type="http://schemas.openxmlformats.org/officeDocument/2006/relationships/image" Target="../media/image54.png"/><Relationship Id="rId12" Type="http://schemas.openxmlformats.org/officeDocument/2006/relationships/hyperlink" Target="https://arxiv.org/pdf/2106.01156" TargetMode="External"/><Relationship Id="rId17" Type="http://schemas.openxmlformats.org/officeDocument/2006/relationships/hyperlink" Target="https://arxiv.org/pdf/2406.13286" TargetMode="Externa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43.png"/><Relationship Id="rId5" Type="http://schemas.openxmlformats.org/officeDocument/2006/relationships/image" Target="../media/image52.png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51.png"/><Relationship Id="rId9" Type="http://schemas.openxmlformats.org/officeDocument/2006/relationships/image" Target="../media/image41.png"/><Relationship Id="rId1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https://arxiv.org/pdf/2110.094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s://arxiv.org/pdf/2112.08156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hyperlink" Target="https://arxiv.org/pdf/1805.10858" TargetMode="External"/><Relationship Id="rId12" Type="http://schemas.openxmlformats.org/officeDocument/2006/relationships/image" Target="../media/image20.png"/><Relationship Id="rId1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hyperlink" Target="https://arxiv.org/pdf/2004.12305" TargetMode="External"/><Relationship Id="rId15" Type="http://schemas.openxmlformats.org/officeDocument/2006/relationships/hyperlink" Target="https://arxiv.org/pdf/2509.12842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4.png"/><Relationship Id="rId7" Type="http://schemas.openxmlformats.org/officeDocument/2006/relationships/hyperlink" Target="https://arxiv.org/pdf/2311.106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hyperlink" Target="https://arxiv.org/pdf/2505.13892" TargetMode="External"/><Relationship Id="rId9" Type="http://schemas.openxmlformats.org/officeDocument/2006/relationships/image" Target="../media/image2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2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10.png"/><Relationship Id="rId10" Type="http://schemas.openxmlformats.org/officeDocument/2006/relationships/image" Target="../media/image320.png"/><Relationship Id="rId4" Type="http://schemas.openxmlformats.org/officeDocument/2006/relationships/image" Target="../media/image200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3" Type="http://schemas.openxmlformats.org/officeDocument/2006/relationships/image" Target="../media/image330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7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hyperlink" Target="https://arxiv.org/pdf/2302.08501" TargetMode="External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240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hyperlink" Target="https://arxiv.org/pdf/2106.01156" TargetMode="External"/><Relationship Id="rId12" Type="http://schemas.openxmlformats.org/officeDocument/2006/relationships/hyperlink" Target="https://arxiv.org/pdf/2406.1328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xiv.org/pdf/2106.01156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C057EAC-2898-4EBB-A42C-9095E007D3A6}"/>
              </a:ext>
            </a:extLst>
          </p:cNvPr>
          <p:cNvSpPr/>
          <p:nvPr/>
        </p:nvSpPr>
        <p:spPr>
          <a:xfrm>
            <a:off x="0" y="500933"/>
            <a:ext cx="12192000" cy="609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7F1DFC-E628-4B8C-9DC1-D2E92346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1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p:sp>
        <p:nvSpPr>
          <p:cNvPr id="3" name="圆角矩形 6">
            <a:extLst>
              <a:ext uri="{FF2B5EF4-FFF2-40B4-BE49-F238E27FC236}">
                <a16:creationId xmlns:a16="http://schemas.microsoft.com/office/drawing/2014/main" id="{B909C3C3-4B52-4EE7-A6DB-06297CAFD199}"/>
              </a:ext>
            </a:extLst>
          </p:cNvPr>
          <p:cNvSpPr/>
          <p:nvPr/>
        </p:nvSpPr>
        <p:spPr>
          <a:xfrm>
            <a:off x="795411" y="1253765"/>
            <a:ext cx="10367889" cy="1375135"/>
          </a:xfrm>
          <a:prstGeom prst="roundRect">
            <a:avLst>
              <a:gd name="adj" fmla="val 4587"/>
            </a:avLst>
          </a:prstGeom>
          <a:solidFill>
            <a:srgbClr val="00626D"/>
          </a:solidFill>
          <a:effectLst>
            <a:outerShdw blurRad="50800" dist="50800" dir="21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200" b="1" dirty="0">
                <a:solidFill>
                  <a:prstClr val="white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Ds Elliptic flow as evidence of the sequential hadronization mechanism in the hot QCD medium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8E775F4-0E1F-4EEF-B24A-9D7BB3766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13964"/>
              </p:ext>
            </p:extLst>
          </p:nvPr>
        </p:nvGraphicFramePr>
        <p:xfrm>
          <a:off x="2003156" y="2778774"/>
          <a:ext cx="8378915" cy="35130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11594">
                  <a:extLst>
                    <a:ext uri="{9D8B030D-6E8A-4147-A177-3AD203B41FA5}">
                      <a16:colId xmlns:a16="http://schemas.microsoft.com/office/drawing/2014/main" val="936052832"/>
                    </a:ext>
                  </a:extLst>
                </a:gridCol>
                <a:gridCol w="6667321">
                  <a:extLst>
                    <a:ext uri="{9D8B030D-6E8A-4147-A177-3AD203B41FA5}">
                      <a16:colId xmlns:a16="http://schemas.microsoft.com/office/drawing/2014/main" val="1796299704"/>
                    </a:ext>
                  </a:extLst>
                </a:gridCol>
              </a:tblGrid>
              <a:tr h="8868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Zi-Xuan Xu</a:t>
                      </a:r>
                      <a:r>
                        <a:rPr lang="en-US" altLang="zh-CN" sz="2000" b="0" baseline="300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2000" b="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Jiaxing Zhao</a:t>
                      </a:r>
                      <a:r>
                        <a:rPr lang="en-US" altLang="zh-CN" sz="2000" b="0" baseline="300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2,3</a:t>
                      </a:r>
                      <a:r>
                        <a:rPr lang="en-US" altLang="zh-CN" sz="2000" b="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, Wei Dai</a:t>
                      </a:r>
                      <a:r>
                        <a:rPr lang="en-US" altLang="zh-CN" sz="2000" b="0" baseline="300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altLang="zh-CN" sz="2000" b="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, Ben-Wei Zhang</a:t>
                      </a:r>
                      <a:r>
                        <a:rPr lang="en-US" altLang="zh-CN" sz="2000" b="0" baseline="300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CN" sz="2000" b="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altLang="zh-CN" sz="2000" b="0" dirty="0" err="1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Pengfei</a:t>
                      </a:r>
                      <a:r>
                        <a:rPr lang="en-US" altLang="zh-CN" sz="2000" b="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 Zhuang</a:t>
                      </a:r>
                      <a:r>
                        <a:rPr lang="en-US" altLang="zh-CN" sz="2000" b="0" baseline="3000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5</a:t>
                      </a:r>
                      <a:endParaRPr lang="zh-CN" altLang="en-US" sz="2000" b="0" kern="1200" baseline="30000" dirty="0">
                        <a:solidFill>
                          <a:schemeClr val="dk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altLang="zh-CN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Kang </a:t>
                      </a:r>
                      <a:r>
                        <a:rPr lang="en-US" altLang="zh-CN" sz="24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Jin</a:t>
                      </a:r>
                      <a:r>
                        <a:rPr lang="en-US" altLang="zh-CN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-Wen</a:t>
                      </a:r>
                      <a:r>
                        <a:rPr lang="en-US" altLang="zh-CN" sz="2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</a:t>
                      </a:r>
                      <a:r>
                        <a:rPr lang="zh-CN" altLang="en-US" sz="2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康锦文</a:t>
                      </a:r>
                      <a:r>
                        <a:rPr lang="en-US" altLang="zh-CN" sz="2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zh-CN" alt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66858"/>
                  </a:ext>
                </a:extLst>
              </a:tr>
              <a:tr h="19350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000" b="0" kern="1200" dirty="0">
                        <a:solidFill>
                          <a:schemeClr val="dk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2000" b="0" kern="1200" dirty="0">
                        <a:solidFill>
                          <a:schemeClr val="dk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marL="457200" indent="-457200" algn="l" defTabSz="914400" rtl="0" eaLnBrk="1" latinLnBrk="0" hangingPunct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Central China Normal University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Helmholtz Research Academy Hesse for FAIR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Frankfurt University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China University of Geosciences, Wuhan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ct val="120000"/>
                        </a:lnSpc>
                        <a:buAutoNum type="arabicPeriod"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Tsinghua University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buNone/>
                      </a:pPr>
                      <a:endParaRPr lang="zh-CN" altLang="en-US" sz="2000" b="0" kern="1200" dirty="0">
                        <a:solidFill>
                          <a:schemeClr val="dk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42084"/>
                  </a:ext>
                </a:extLst>
              </a:tr>
              <a:tr h="34936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                                 2025-11-27      </a:t>
                      </a:r>
                      <a:r>
                        <a:rPr lang="en-US" altLang="zh-CN" sz="1600" b="0" kern="1200" dirty="0" err="1">
                          <a:solidFill>
                            <a:schemeClr val="dk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arXiv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Calibri" panose="020F0502020204030204" pitchFamily="34" charset="0"/>
                        </a:rPr>
                        <a:t>: 2510.16299</a:t>
                      </a:r>
                      <a:endParaRPr lang="zh-CN" altLang="en-US" sz="1800" b="0" kern="1200" dirty="0">
                        <a:solidFill>
                          <a:schemeClr val="dk1"/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b="1" kern="120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27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29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81C357-E137-3727-5273-77ACDC62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795EA-D5AC-4957-B93E-17AD244B24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/15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FC56500-B63F-4202-A836-0206726A8808}"/>
                  </a:ext>
                </a:extLst>
              </p:cNvPr>
              <p:cNvSpPr txBox="1"/>
              <p:nvPr/>
            </p:nvSpPr>
            <p:spPr>
              <a:xfrm>
                <a:off x="654892" y="991621"/>
                <a:ext cx="9035017" cy="4619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 have developed an updated Langevin transport model with sequential coalescence plus fragmentation approach to predict the elliptic flow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This study provides novel ideas and methodologies for understanding in-medium hadronization, particularly in the context of Monte Carlo simulations.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 rule out hadronic rescattering mechanisms and demonstrate that hadronic rescattering alone enhances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but cannot explain the observed suppression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After incorporating the sequential coalescence mechanism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with other processes retained, the reverse of such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hierarchy is observed.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flow ordering of charmed hadrons provides compelling evidence of the sequential hadronization mechanism and supplies a unique opportunity to further constrain the hadronization processes of charm hadrons.</a:t>
                </a: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FC56500-B63F-4202-A836-0206726A8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92" y="991621"/>
                <a:ext cx="9035017" cy="4619854"/>
              </a:xfrm>
              <a:prstGeom prst="rect">
                <a:avLst/>
              </a:prstGeom>
              <a:blipFill>
                <a:blip r:embed="rId3"/>
                <a:stretch>
                  <a:fillRect l="-405" r="-809" b="-1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>
            <a:extLst>
              <a:ext uri="{FF2B5EF4-FFF2-40B4-BE49-F238E27FC236}">
                <a16:creationId xmlns:a16="http://schemas.microsoft.com/office/drawing/2014/main" id="{A210571C-6035-431D-A495-C1451EC4EE91}"/>
              </a:ext>
            </a:extLst>
          </p:cNvPr>
          <p:cNvSpPr txBox="1"/>
          <p:nvPr/>
        </p:nvSpPr>
        <p:spPr>
          <a:xfrm>
            <a:off x="-88712" y="-22287"/>
            <a:ext cx="9778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7367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8B2E82-296C-4349-83F9-8AC77D1D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11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07C5F91-DEAA-4CAF-A731-176FFF5BB22E}"/>
              </a:ext>
            </a:extLst>
          </p:cNvPr>
          <p:cNvSpPr txBox="1"/>
          <p:nvPr/>
        </p:nvSpPr>
        <p:spPr>
          <a:xfrm>
            <a:off x="4609958" y="2811815"/>
            <a:ext cx="29720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00626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zh-CN" altLang="en-US" sz="4800" dirty="0">
              <a:solidFill>
                <a:srgbClr val="0062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5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0AF28A3C-F510-4CA4-B73D-B4610DFDFD40}"/>
              </a:ext>
            </a:extLst>
          </p:cNvPr>
          <p:cNvSpPr/>
          <p:nvPr/>
        </p:nvSpPr>
        <p:spPr>
          <a:xfrm>
            <a:off x="0" y="500933"/>
            <a:ext cx="12192000" cy="609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F93FD2-B507-8331-1393-5BA683B6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12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EAD2DF0-0FF6-4707-AF21-9AF4BD56666D}"/>
              </a:ext>
            </a:extLst>
          </p:cNvPr>
          <p:cNvSpPr txBox="1"/>
          <p:nvPr/>
        </p:nvSpPr>
        <p:spPr>
          <a:xfrm>
            <a:off x="-11024" y="-77726"/>
            <a:ext cx="6107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Backup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69AB781-1491-4A23-A5F8-C621C278D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6" y="932259"/>
            <a:ext cx="7342383" cy="53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6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0AF28A3C-F510-4CA4-B73D-B4610DFDFD40}"/>
              </a:ext>
            </a:extLst>
          </p:cNvPr>
          <p:cNvSpPr/>
          <p:nvPr/>
        </p:nvSpPr>
        <p:spPr>
          <a:xfrm>
            <a:off x="0" y="500933"/>
            <a:ext cx="12192000" cy="609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F93FD2-B507-8331-1393-5BA683B6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13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EAD2DF0-0FF6-4707-AF21-9AF4BD56666D}"/>
              </a:ext>
            </a:extLst>
          </p:cNvPr>
          <p:cNvSpPr txBox="1"/>
          <p:nvPr/>
        </p:nvSpPr>
        <p:spPr>
          <a:xfrm>
            <a:off x="-11024" y="-77726"/>
            <a:ext cx="6107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Backup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E08BFB-87A0-4416-89CF-E00464DB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4" y="1045397"/>
            <a:ext cx="3225033" cy="47672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DDBD08-9E98-4E8A-8730-6F38F9B00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6"/>
          <a:stretch/>
        </p:blipFill>
        <p:spPr>
          <a:xfrm>
            <a:off x="3808125" y="835289"/>
            <a:ext cx="3860901" cy="54320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3AB2AE-B3F1-4FBB-81DC-39E4B819C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35" y="1338943"/>
            <a:ext cx="3681904" cy="37389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1D62B3-62C8-45E0-BDDC-2DBE87547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35" y="800269"/>
            <a:ext cx="3557007" cy="5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EFB5E61-295B-4692-A190-FC848BA263E1}"/>
              </a:ext>
            </a:extLst>
          </p:cNvPr>
          <p:cNvSpPr/>
          <p:nvPr/>
        </p:nvSpPr>
        <p:spPr>
          <a:xfrm>
            <a:off x="0" y="-47768"/>
            <a:ext cx="12192000" cy="69057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5B332E-049F-48D3-BF5B-3845C838A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697" y="62078"/>
            <a:ext cx="9421080" cy="658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8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59DE9A-627B-4AE1-8488-39D80EE0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15</a:t>
            </a:fld>
            <a:r>
              <a:rPr lang="en-US" altLang="zh-CN"/>
              <a:t>/15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C79845-CFB6-4FF1-8FCF-BB2AED94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122" y="1139588"/>
            <a:ext cx="5313544" cy="47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7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1F1FDD-1181-CEC0-55BE-F43F438B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16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8E1D99D-A4C0-2BF1-DD5D-2430920BACF7}"/>
              </a:ext>
            </a:extLst>
          </p:cNvPr>
          <p:cNvSpPr txBox="1"/>
          <p:nvPr/>
        </p:nvSpPr>
        <p:spPr>
          <a:xfrm>
            <a:off x="-11024" y="-77726"/>
            <a:ext cx="6107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Backup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00376AF-0C47-43B1-A43E-28CDEDA1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620" y="1214170"/>
            <a:ext cx="5809328" cy="45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27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F4FF4F6-5E33-4B8A-9352-AF117F697829}"/>
              </a:ext>
            </a:extLst>
          </p:cNvPr>
          <p:cNvSpPr/>
          <p:nvPr/>
        </p:nvSpPr>
        <p:spPr>
          <a:xfrm>
            <a:off x="0" y="500933"/>
            <a:ext cx="12192000" cy="609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F93FD2-B507-8331-1393-5BA683B6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17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0D6955-372B-4C2E-9587-871A155CB93E}"/>
              </a:ext>
            </a:extLst>
          </p:cNvPr>
          <p:cNvSpPr txBox="1"/>
          <p:nvPr/>
        </p:nvSpPr>
        <p:spPr>
          <a:xfrm>
            <a:off x="-88712" y="-22287"/>
            <a:ext cx="9778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Sequential &amp; simultaneous coalescence + Hadronic phase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743DE5-0147-41B6-A865-599E1D89C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57" y="808221"/>
            <a:ext cx="1239031" cy="5385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277639-BDBD-4E9F-B786-775141463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701" y="665119"/>
            <a:ext cx="1064173" cy="8247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82BCF87-6510-4509-9E02-FE89DA13C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261" y="1483421"/>
            <a:ext cx="3107287" cy="24518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403853-7799-4ACF-AB14-03C965B01565}"/>
                  </a:ext>
                </a:extLst>
              </p:cNvPr>
              <p:cNvSpPr txBox="1"/>
              <p:nvPr/>
            </p:nvSpPr>
            <p:spPr>
              <a:xfrm>
                <a:off x="7602870" y="3967982"/>
                <a:ext cx="4088330" cy="263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1400" dirty="0">
                    <a:solidFill>
                      <a:srgbClr val="00626D"/>
                    </a:solidFill>
                    <a:latin typeface="Sitka Display" pitchFamily="2" charset="0"/>
                    <a:ea typeface="Calibri" panose="020F0502020204030204" pitchFamily="34" charset="0"/>
                    <a:cs typeface="Calibri" panose="020F0502020204030204" pitchFamily="34" charset="0"/>
                  </a:rPr>
                  <a:t>After considering  sequential mechanism -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The coalescence contribution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drops dramatically after considering sequential mechanism.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Sequential scheme reproduces the ALICE measurements.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The</a:t>
                </a:r>
                <a:r>
                  <a:rPr lang="zh-CN" altLang="en-US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reverse of such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hierarchy is observed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)</a:t>
                </a: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 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&gt;</a:t>
                </a: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zh-CN" altLang="en-US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)</a:t>
                </a: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latin typeface="Sitka Display" pitchFamily="2" charset="0"/>
                  <a:ea typeface="MS UI 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403853-7799-4ACF-AB14-03C965B01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870" y="3967982"/>
                <a:ext cx="4088330" cy="2638543"/>
              </a:xfrm>
              <a:prstGeom prst="rect">
                <a:avLst/>
              </a:prstGeom>
              <a:blipFill>
                <a:blip r:embed="rId6"/>
                <a:stretch>
                  <a:fillRect l="-149" b="-1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F939AB9D-2CB8-4514-B694-481EB340F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3907" y="1489918"/>
            <a:ext cx="3116326" cy="24429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861DD29-5D86-4D15-B027-BE56898F3383}"/>
                  </a:ext>
                </a:extLst>
              </p:cNvPr>
              <p:cNvSpPr txBox="1"/>
              <p:nvPr/>
            </p:nvSpPr>
            <p:spPr>
              <a:xfrm>
                <a:off x="3643156" y="3963561"/>
                <a:ext cx="3701470" cy="263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00626D"/>
                    </a:solidFill>
                    <a:latin typeface="Sitka Display" pitchFamily="2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Conventional simultaneous case -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hadronic rescattering indeed contributes additional elliptic flow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altLang="zh-CN" sz="1400" dirty="0">
                  <a:latin typeface="Sitka Display" pitchFamily="2" charset="0"/>
                  <a:ea typeface="MS UI Gothic" panose="020B0600070205080204" pitchFamily="34" charset="-128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The coalescence mechanism dominates</a:t>
                </a:r>
                <a:r>
                  <a:rPr lang="zh-CN" altLang="en-US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the</a:t>
                </a:r>
                <a:r>
                  <a:rPr lang="zh-CN" altLang="en-US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contribution to the elliptic flow</a:t>
                </a:r>
                <a:r>
                  <a:rPr lang="zh-CN" altLang="en-US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at</a:t>
                </a:r>
                <a:r>
                  <a:rPr lang="zh-CN" altLang="en-US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lower</a:t>
                </a:r>
                <a:r>
                  <a:rPr lang="zh-CN" altLang="en-US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and</a:t>
                </a:r>
                <a:r>
                  <a:rPr lang="zh-CN" altLang="en-US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intermediate-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p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</a:rPr>
                  <a:t>Simultaneous</a:t>
                </a:r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</a:rPr>
                  <a:t> </a:t>
                </a: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coalescence</a:t>
                </a:r>
                <a:r>
                  <a:rPr lang="zh-CN" altLang="en-US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leads</a:t>
                </a:r>
                <a:r>
                  <a:rPr lang="zh-CN" altLang="en-US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4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to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)</a:t>
                </a: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&lt;</a:t>
                </a: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zh-CN" altLang="en-US" sz="14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)</a:t>
                </a: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latin typeface="Sitka Display" pitchFamily="2" charset="0"/>
                  <a:ea typeface="MS UI 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861DD29-5D86-4D15-B027-BE56898F3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156" y="3963561"/>
                <a:ext cx="3701470" cy="2638543"/>
              </a:xfrm>
              <a:prstGeom prst="rect">
                <a:avLst/>
              </a:prstGeom>
              <a:blipFill>
                <a:blip r:embed="rId8"/>
                <a:stretch>
                  <a:fillRect l="-494" b="-1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3EB67151-3FD5-4985-9E79-72DB11B86001}"/>
              </a:ext>
            </a:extLst>
          </p:cNvPr>
          <p:cNvSpPr/>
          <p:nvPr/>
        </p:nvSpPr>
        <p:spPr>
          <a:xfrm>
            <a:off x="5261212" y="655289"/>
            <a:ext cx="184245" cy="1704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7AB6359-A2DA-4435-AB1A-2DA98B80A5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574" y="3887443"/>
            <a:ext cx="3160716" cy="2290246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18C74567-7E6D-4823-AA5D-1172B5798B5A}"/>
              </a:ext>
            </a:extLst>
          </p:cNvPr>
          <p:cNvGrpSpPr/>
          <p:nvPr/>
        </p:nvGrpSpPr>
        <p:grpSpPr>
          <a:xfrm>
            <a:off x="160574" y="469390"/>
            <a:ext cx="3765877" cy="3432616"/>
            <a:chOff x="-3179422" y="-287797"/>
            <a:chExt cx="3942009" cy="3432616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218C445-DC9F-4D53-9690-A6F650219596}"/>
                </a:ext>
              </a:extLst>
            </p:cNvPr>
            <p:cNvSpPr txBox="1"/>
            <p:nvPr/>
          </p:nvSpPr>
          <p:spPr>
            <a:xfrm>
              <a:off x="-3179422" y="-287797"/>
              <a:ext cx="3942009" cy="705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D-meson hadronic rescattering is realized in Langevin simulation: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23BC6FAB-3D22-47F0-8360-B291BCE210DF}"/>
                    </a:ext>
                  </a:extLst>
                </p:cNvPr>
                <p:cNvSpPr txBox="1"/>
                <p:nvPr/>
              </p:nvSpPr>
              <p:spPr>
                <a:xfrm>
                  <a:off x="-2137940" y="420332"/>
                  <a:ext cx="919611" cy="373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666AA2A-2C89-4408-A27C-2C688915B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37940" y="420332"/>
                  <a:ext cx="919611" cy="373692"/>
                </a:xfrm>
                <a:prstGeom prst="rect">
                  <a:avLst/>
                </a:prstGeom>
                <a:blipFill>
                  <a:blip r:embed="rId10"/>
                  <a:stretch>
                    <a:fillRect l="-3311" t="-1613" r="-3311" b="-1290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E535E34D-28DB-44EE-AF80-0F2392832021}"/>
                    </a:ext>
                  </a:extLst>
                </p:cNvPr>
                <p:cNvSpPr txBox="1"/>
                <p:nvPr/>
              </p:nvSpPr>
              <p:spPr>
                <a:xfrm>
                  <a:off x="-2137940" y="829174"/>
                  <a:ext cx="2161041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m:rPr>
                            <m:sty m:val="p"/>
                          </m:rPr>
                          <a:rPr lang="el-GR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CN" altLang="en-US" sz="14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rad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2998236B-3597-498B-8609-F174B680EB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37940" y="829174"/>
                  <a:ext cx="2161041" cy="267381"/>
                </a:xfrm>
                <a:prstGeom prst="rect">
                  <a:avLst/>
                </a:prstGeom>
                <a:blipFill>
                  <a:blip r:embed="rId11"/>
                  <a:stretch>
                    <a:fillRect l="-1127" r="-563" b="-204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hlinkClick r:id="rId12"/>
                  <a:extLst>
                    <a:ext uri="{FF2B5EF4-FFF2-40B4-BE49-F238E27FC236}">
                      <a16:creationId xmlns:a16="http://schemas.microsoft.com/office/drawing/2014/main" id="{FC1F09E0-6E42-4649-92F8-CA5439ADB514}"/>
                    </a:ext>
                  </a:extLst>
                </p:cNvPr>
                <p:cNvSpPr txBox="1"/>
                <p:nvPr/>
              </p:nvSpPr>
              <p:spPr>
                <a:xfrm>
                  <a:off x="-3163085" y="2115948"/>
                  <a:ext cx="3629127" cy="10288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The spatial diffusion coefficient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altLang="zh-CN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for D meson is taken from </a:t>
                  </a:r>
                  <a:r>
                    <a:rPr lang="en-US" altLang="zh-CN" sz="140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Torres-Rincon et al.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rgbClr val="5B9BD5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u="sng" dirty="0">
                      <a:solidFill>
                        <a:srgbClr val="5B9BD5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Phys. Rev. C </a:t>
                  </a:r>
                  <a:r>
                    <a:rPr lang="en-US" altLang="zh-CN" sz="1200" b="1" u="sng" dirty="0">
                      <a:solidFill>
                        <a:srgbClr val="5B9BD5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105</a:t>
                  </a:r>
                  <a:r>
                    <a:rPr lang="en-US" altLang="zh-CN" sz="1200" u="sng" dirty="0">
                      <a:solidFill>
                        <a:srgbClr val="5B9BD5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(2022) no.2, 025203</a:t>
                  </a:r>
                  <a:endParaRPr lang="zh-CN" altLang="en-US" sz="1400" u="sng" dirty="0">
                    <a:solidFill>
                      <a:srgbClr val="5B9BD5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hlinkClick r:id="rId13"/>
                  <a:extLst>
                    <a:ext uri="{FF2B5EF4-FFF2-40B4-BE49-F238E27FC236}">
                      <a16:creationId xmlns:a16="http://schemas.microsoft.com/office/drawing/2014/main" id="{FC1F09E0-6E42-4649-92F8-CA5439ADB5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163085" y="2115948"/>
                  <a:ext cx="3629127" cy="1028871"/>
                </a:xfrm>
                <a:prstGeom prst="rect">
                  <a:avLst/>
                </a:prstGeom>
                <a:blipFill>
                  <a:blip r:embed="rId14"/>
                  <a:stretch>
                    <a:fillRect l="-527" b="-29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58347FE-706D-4E25-BD3F-C488D0C719DA}"/>
                </a:ext>
              </a:extLst>
            </p:cNvPr>
            <p:cNvSpPr txBox="1"/>
            <p:nvPr/>
          </p:nvSpPr>
          <p:spPr>
            <a:xfrm>
              <a:off x="-3163085" y="1227660"/>
              <a:ext cx="353442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fluctuation-dissipation relationship: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25DE6082-AAB2-4003-827E-096E8BEE00A0}"/>
                    </a:ext>
                  </a:extLst>
                </p:cNvPr>
                <p:cNvSpPr txBox="1"/>
                <p:nvPr/>
              </p:nvSpPr>
              <p:spPr>
                <a:xfrm>
                  <a:off x="-2137940" y="1602771"/>
                  <a:ext cx="1339533" cy="4685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m:rPr>
                            <m:sty m:val="p"/>
                          </m:rPr>
                          <a:rPr lang="el-GR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𝐸𝑇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12488CCD-DEED-4BC2-99C6-416C5589C4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37940" y="1602771"/>
                  <a:ext cx="1339533" cy="46859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071294D3-3730-4B7C-9FA6-65BF3554827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81"/>
          <a:stretch/>
        </p:blipFill>
        <p:spPr>
          <a:xfrm>
            <a:off x="3495352" y="887245"/>
            <a:ext cx="2581292" cy="2908544"/>
          </a:xfrm>
          <a:prstGeom prst="rect">
            <a:avLst/>
          </a:prstGeom>
        </p:spPr>
      </p:pic>
      <p:sp>
        <p:nvSpPr>
          <p:cNvPr id="25" name="文本框 24">
            <a:hlinkClick r:id="rId17"/>
            <a:extLst>
              <a:ext uri="{FF2B5EF4-FFF2-40B4-BE49-F238E27FC236}">
                <a16:creationId xmlns:a16="http://schemas.microsoft.com/office/drawing/2014/main" id="{71A976EC-55C4-4034-B079-6D6D969F17D5}"/>
              </a:ext>
            </a:extLst>
          </p:cNvPr>
          <p:cNvSpPr txBox="1"/>
          <p:nvPr/>
        </p:nvSpPr>
        <p:spPr>
          <a:xfrm>
            <a:off x="412640" y="6248148"/>
            <a:ext cx="25023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Phys. Rept. </a:t>
            </a:r>
            <a:r>
              <a:rPr lang="en-US" altLang="zh-CN" sz="12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1129-1131</a:t>
            </a:r>
            <a:r>
              <a:rPr lang="en-US" altLang="zh-CN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(2025), 1-53</a:t>
            </a:r>
            <a:endParaRPr lang="zh-CN" altLang="en-US" sz="1200" dirty="0">
              <a:solidFill>
                <a:srgbClr val="5B9BD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9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0754F2B-70B8-42AE-9998-0B2282AAFE5A}"/>
              </a:ext>
            </a:extLst>
          </p:cNvPr>
          <p:cNvSpPr/>
          <p:nvPr/>
        </p:nvSpPr>
        <p:spPr>
          <a:xfrm>
            <a:off x="0" y="500933"/>
            <a:ext cx="12192000" cy="609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A765B1D-09A7-4FE4-A405-8115EC14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2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46DFD76-86D8-4233-94C6-86A28FA42F8F}"/>
                  </a:ext>
                </a:extLst>
              </p:cNvPr>
              <p:cNvSpPr txBox="1"/>
              <p:nvPr/>
            </p:nvSpPr>
            <p:spPr>
              <a:xfrm>
                <a:off x="322780" y="2952753"/>
                <a:ext cx="3927574" cy="3405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00626D"/>
                    </a:solidFill>
                    <a:latin typeface="MS UI Gothic" panose="020B0600070205080204" pitchFamily="34" charset="-128"/>
                    <a:ea typeface="MS UI Gothic" panose="020B0600070205080204" pitchFamily="34" charset="-128"/>
                    <a:cs typeface="Segoe UI Semibold" panose="020B0702040204020203" pitchFamily="34" charset="0"/>
                  </a:rPr>
                  <a:t>Heavy flavor can be a nice probe to study hadronization:</a:t>
                </a:r>
                <a:endParaRPr lang="en-US" altLang="zh-CN" sz="1400" dirty="0">
                  <a:solidFill>
                    <a:srgbClr val="00626D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  <a:cs typeface="Segoe UI Semibold" panose="020B0702040204020203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400" dirty="0">
                    <a:latin typeface="MS UI Gothic" panose="020B0600070205080204" pitchFamily="34" charset="-128"/>
                    <a:ea typeface="MS UI Gothic" panose="020B0600070205080204" pitchFamily="34" charset="-128"/>
                    <a:cs typeface="Segoe UI Semibold" panose="020B0702040204020203" pitchFamily="34" charset="0"/>
                  </a:rPr>
                  <a:t>Produced by initial hard scattering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400" dirty="0">
                    <a:latin typeface="MS UI Gothic" panose="020B0600070205080204" pitchFamily="34" charset="-128"/>
                    <a:ea typeface="MS UI Gothic" panose="020B0600070205080204" pitchFamily="34" charset="-128"/>
                    <a:cs typeface="Segoe UI Semibold" panose="020B0702040204020203" pitchFamily="34" charset="0"/>
                  </a:rPr>
                  <a:t>HQ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𝑄𝐺𝑃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MS UI Gothic" panose="020B0600070205080204" pitchFamily="34" charset="-128"/>
                    <a:ea typeface="MS UI Gothic" panose="020B0600070205080204" pitchFamily="34" charset="-128"/>
                    <a:cs typeface="Segoe UI Semibold" panose="020B0702040204020203" pitchFamily="34" charset="0"/>
                  </a:rPr>
                  <a:t> number conservation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400" dirty="0">
                    <a:latin typeface="MS UI Gothic" panose="020B0600070205080204" pitchFamily="34" charset="-128"/>
                    <a:ea typeface="MS UI Gothic" panose="020B0600070205080204" pitchFamily="34" charset="-128"/>
                    <a:cs typeface="Segoe UI Semibold" panose="020B0702040204020203" pitchFamily="34" charset="0"/>
                  </a:rPr>
                  <a:t>Few excited states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400" dirty="0">
                    <a:latin typeface="MS UI Gothic" panose="020B0600070205080204" pitchFamily="34" charset="-128"/>
                    <a:ea typeface="MS UI Gothic" panose="020B0600070205080204" pitchFamily="34" charset="-128"/>
                    <a:cs typeface="Segoe UI Semibold" panose="020B0702040204020203" pitchFamily="34" charset="0"/>
                  </a:rPr>
                  <a:t>The direct and feed-down contributions can be well separated in experiments</a:t>
                </a:r>
              </a:p>
              <a:p>
                <a:pPr marL="285750" indent="-285750">
                  <a:buFont typeface="Wingdings" panose="05000000000000000000" pitchFamily="2" charset="2"/>
                  <a:buChar char="u"/>
                </a:pPr>
                <a:endParaRPr lang="en-US" altLang="zh-CN" sz="1400" dirty="0">
                  <a:latin typeface="MS UI Gothic" panose="020B0600070205080204" pitchFamily="34" charset="-128"/>
                  <a:ea typeface="MS UI Gothic" panose="020B0600070205080204" pitchFamily="34" charset="-128"/>
                  <a:cs typeface="Segoe UI Semibold" panose="020B0702040204020203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latin typeface="MS UI Gothic" panose="020B0600070205080204" pitchFamily="34" charset="-128"/>
                    <a:ea typeface="MS UI Gothic" panose="020B0600070205080204" pitchFamily="34" charset="-128"/>
                    <a:cs typeface="Segoe UI Semibold" panose="020B0702040204020203" pitchFamily="34" charset="0"/>
                  </a:rPr>
                  <a:t>Hadronization 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latin typeface="MS UI Gothic" panose="020B0600070205080204" pitchFamily="34" charset="-128"/>
                    <a:ea typeface="MS UI Gothic" panose="020B0600070205080204" pitchFamily="34" charset="-128"/>
                    <a:cs typeface="Segoe UI Semibold" panose="020B0702040204020203" pitchFamily="34" charset="0"/>
                  </a:rPr>
                  <a:t>in the hot QCD medium </a:t>
                </a:r>
                <a:r>
                  <a:rPr lang="en-US" altLang="zh-CN" sz="1400" dirty="0">
                    <a:latin typeface="MS UI Gothic" panose="020B0600070205080204" pitchFamily="34" charset="-128"/>
                    <a:ea typeface="MS UI Gothic" panose="020B0600070205080204" pitchFamily="34" charset="-128"/>
                    <a:cs typeface="Segoe UI Semibold" panose="020B0702040204020203" pitchFamily="34" charset="0"/>
                  </a:rPr>
                  <a:t>shows a huge </a:t>
                </a:r>
                <a:r>
                  <a:rPr lang="en-US" altLang="zh-CN" sz="1400" dirty="0">
                    <a:solidFill>
                      <a:srgbClr val="00626D"/>
                    </a:solidFill>
                    <a:latin typeface="MS UI Gothic" panose="020B0600070205080204" pitchFamily="34" charset="-128"/>
                    <a:ea typeface="MS UI Gothic" panose="020B0600070205080204" pitchFamily="34" charset="-128"/>
                    <a:cs typeface="Segoe UI Semibold" panose="020B0702040204020203" pitchFamily="34" charset="0"/>
                  </a:rPr>
                  <a:t>difference</a:t>
                </a:r>
                <a:r>
                  <a:rPr lang="en-US" altLang="zh-CN" sz="1400" dirty="0">
                    <a:latin typeface="MS UI Gothic" panose="020B0600070205080204" pitchFamily="34" charset="-128"/>
                    <a:ea typeface="MS UI Gothic" panose="020B0600070205080204" pitchFamily="34" charset="-128"/>
                    <a:cs typeface="Segoe UI Semibold" panose="020B0702040204020203" pitchFamily="34" charset="0"/>
                  </a:rPr>
                  <a:t> compared to the 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latin typeface="MS UI Gothic" panose="020B0600070205080204" pitchFamily="34" charset="-128"/>
                    <a:ea typeface="MS UI Gothic" panose="020B0600070205080204" pitchFamily="34" charset="-128"/>
                    <a:cs typeface="Segoe UI Semibold" panose="020B0702040204020203" pitchFamily="34" charset="0"/>
                  </a:rPr>
                  <a:t>vacuum case.</a:t>
                </a:r>
                <a:endParaRPr lang="en-US" altLang="zh-CN" sz="1400" dirty="0">
                  <a:latin typeface="MS UI Gothic" panose="020B0600070205080204" pitchFamily="34" charset="-128"/>
                  <a:ea typeface="MS UI Gothic" panose="020B0600070205080204" pitchFamily="34" charset="-128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46DFD76-86D8-4233-94C6-86A28FA42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80" y="2952753"/>
                <a:ext cx="3927574" cy="3405804"/>
              </a:xfrm>
              <a:prstGeom prst="rect">
                <a:avLst/>
              </a:prstGeom>
              <a:blipFill>
                <a:blip r:embed="rId3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CBE75058-50EA-49B9-BC99-EC510B3B13C7}"/>
              </a:ext>
            </a:extLst>
          </p:cNvPr>
          <p:cNvGrpSpPr/>
          <p:nvPr/>
        </p:nvGrpSpPr>
        <p:grpSpPr>
          <a:xfrm>
            <a:off x="0" y="632861"/>
            <a:ext cx="7757574" cy="2076303"/>
            <a:chOff x="2041520" y="4219405"/>
            <a:chExt cx="7757574" cy="207630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69B4FB9-C7A7-4F04-B4F9-4ADD2EF62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1520" y="4219405"/>
              <a:ext cx="7757574" cy="2076303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BFED792-44D7-48D6-891F-E61786A08929}"/>
                </a:ext>
              </a:extLst>
            </p:cNvPr>
            <p:cNvSpPr/>
            <p:nvPr/>
          </p:nvSpPr>
          <p:spPr>
            <a:xfrm>
              <a:off x="6562605" y="4794473"/>
              <a:ext cx="70243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6600" b="1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cadia Mono" panose="020B0609020000020004" pitchFamily="49" charset="0"/>
                  <a:ea typeface="Cascadia Mono" panose="020B0609020000020004" pitchFamily="49" charset="0"/>
                  <a:cs typeface="Cascadia Mono" panose="020B0609020000020004" pitchFamily="49" charset="0"/>
                </a:rPr>
                <a:t>?</a:t>
              </a:r>
              <a:endParaRPr lang="zh-CN" altLang="en-US" sz="6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92C1C92A-A1BA-4EE9-894A-118B4694B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051" y="2821195"/>
            <a:ext cx="3067070" cy="26288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15A5A79-639F-4CE9-B43F-4893317D0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4852" y="1485581"/>
            <a:ext cx="2080960" cy="1999981"/>
          </a:xfrm>
          <a:prstGeom prst="rect">
            <a:avLst/>
          </a:prstGeom>
        </p:spPr>
      </p:pic>
      <p:sp>
        <p:nvSpPr>
          <p:cNvPr id="14" name="文本框 13">
            <a:hlinkClick r:id="rId7"/>
            <a:extLst>
              <a:ext uri="{FF2B5EF4-FFF2-40B4-BE49-F238E27FC236}">
                <a16:creationId xmlns:a16="http://schemas.microsoft.com/office/drawing/2014/main" id="{DC64FF4A-0F21-4E06-9B8A-3C049647C549}"/>
              </a:ext>
            </a:extLst>
          </p:cNvPr>
          <p:cNvSpPr txBox="1"/>
          <p:nvPr/>
        </p:nvSpPr>
        <p:spPr>
          <a:xfrm>
            <a:off x="8158982" y="3465646"/>
            <a:ext cx="16658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JHEP</a:t>
            </a:r>
            <a:r>
              <a:rPr lang="en-US" altLang="zh-CN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US" altLang="zh-CN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(2022), 174</a:t>
            </a:r>
            <a:endParaRPr lang="zh-CN" altLang="en-US" sz="1200" dirty="0">
              <a:solidFill>
                <a:srgbClr val="5B9BD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C819853-6E44-46CB-99AD-EC85B9B98256}"/>
              </a:ext>
            </a:extLst>
          </p:cNvPr>
          <p:cNvSpPr txBox="1"/>
          <p:nvPr/>
        </p:nvSpPr>
        <p:spPr>
          <a:xfrm>
            <a:off x="8096961" y="956601"/>
            <a:ext cx="3755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MV Boli" panose="02000500030200090000" pitchFamily="2" charset="0"/>
                <a:ea typeface="MS UI Gothic" panose="020B0600070205080204" pitchFamily="34" charset="-128"/>
                <a:cs typeface="MV Boli" panose="02000500030200090000" pitchFamily="2" charset="0"/>
              </a:rPr>
              <a:t>All 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ea typeface="MS UI Gothic" panose="020B0600070205080204" pitchFamily="34" charset="-128"/>
                <a:cs typeface="MV Boli" panose="02000500030200090000" pitchFamily="2" charset="0"/>
              </a:rPr>
              <a:t>hadronize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ea typeface="MS UI Gothic" panose="020B0600070205080204" pitchFamily="34" charset="-128"/>
                <a:cs typeface="MV Boli" panose="02000500030200090000" pitchFamily="2" charset="0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MV Boli" panose="02000500030200090000" pitchFamily="2" charset="0"/>
                <a:ea typeface="MS UI Gothic" panose="020B0600070205080204" pitchFamily="34" charset="-128"/>
                <a:cs typeface="MV Boli" panose="02000500030200090000" pitchFamily="2" charset="0"/>
              </a:rPr>
              <a:t>at the same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ea typeface="MS UI Gothic" panose="020B0600070205080204" pitchFamily="34" charset="-128"/>
                <a:cs typeface="MV Boli" panose="02000500030200090000" pitchFamily="2" charset="0"/>
              </a:rPr>
              <a:t>time </a:t>
            </a:r>
            <a:r>
              <a:rPr lang="en-US" altLang="zh-CN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!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849C7BD-F5FC-4140-B732-AA5B64788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9343" y="1498256"/>
            <a:ext cx="2080960" cy="199998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67C96CF-573C-4240-8052-43449C7287A7}"/>
              </a:ext>
            </a:extLst>
          </p:cNvPr>
          <p:cNvSpPr txBox="1"/>
          <p:nvPr/>
        </p:nvSpPr>
        <p:spPr>
          <a:xfrm>
            <a:off x="-9098" y="-73349"/>
            <a:ext cx="6105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Introduction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5770773-3E03-4F66-B4FB-6C07A1C1B4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664" y="4077611"/>
            <a:ext cx="3907508" cy="19832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5BAD95-3291-41E7-A0D0-ED1A3C5BCF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10" y="3617420"/>
            <a:ext cx="1236875" cy="470597"/>
          </a:xfrm>
          <a:prstGeom prst="rect">
            <a:avLst/>
          </a:prstGeom>
        </p:spPr>
      </p:pic>
      <p:sp>
        <p:nvSpPr>
          <p:cNvPr id="20" name="文本框 19">
            <a:hlinkClick r:id="rId11"/>
            <a:extLst>
              <a:ext uri="{FF2B5EF4-FFF2-40B4-BE49-F238E27FC236}">
                <a16:creationId xmlns:a16="http://schemas.microsoft.com/office/drawing/2014/main" id="{24E8FF6D-9BD3-4BA3-A134-9EEA1DB0DE83}"/>
              </a:ext>
            </a:extLst>
          </p:cNvPr>
          <p:cNvSpPr txBox="1"/>
          <p:nvPr/>
        </p:nvSpPr>
        <p:spPr>
          <a:xfrm>
            <a:off x="8436348" y="6038559"/>
            <a:ext cx="2087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Phys.Lett.B </a:t>
            </a:r>
            <a:r>
              <a:rPr lang="en-US" altLang="zh-CN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839</a:t>
            </a:r>
            <a:r>
              <a:rPr lang="en-US" altLang="zh-CN" sz="1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(2023) 137796</a:t>
            </a:r>
            <a:endParaRPr lang="zh-CN" altLang="en-US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3F8343B-500C-4054-B4CF-AA4A9915867D}"/>
              </a:ext>
            </a:extLst>
          </p:cNvPr>
          <p:cNvSpPr txBox="1"/>
          <p:nvPr/>
        </p:nvSpPr>
        <p:spPr>
          <a:xfrm>
            <a:off x="3759500" y="5491819"/>
            <a:ext cx="4598235" cy="107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CATANIA  </a:t>
            </a:r>
            <a:r>
              <a:rPr lang="de-DE" altLang="zh-CN" sz="900" i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Phys. Lett. B </a:t>
            </a:r>
            <a:r>
              <a:rPr lang="de-DE" altLang="zh-CN" sz="900" b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821 </a:t>
            </a:r>
            <a:r>
              <a:rPr lang="de-DE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(2021), 136622;  </a:t>
            </a:r>
            <a:r>
              <a:rPr lang="en-US" altLang="zh-CN" sz="900" i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Eur. Phys. J. C </a:t>
            </a:r>
            <a:r>
              <a:rPr lang="en-US" altLang="zh-CN" sz="900" b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78</a:t>
            </a:r>
            <a:r>
              <a:rPr lang="en-US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(2018) no.4, 348</a:t>
            </a:r>
          </a:p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Duke  </a:t>
            </a:r>
            <a:r>
              <a:rPr lang="en-US" altLang="zh-CN" sz="900" i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Phys. Rev. C </a:t>
            </a:r>
            <a:r>
              <a:rPr lang="en-US" altLang="zh-CN" sz="900" b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92</a:t>
            </a:r>
            <a:r>
              <a:rPr lang="en-US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(2015) no.2, 024907; </a:t>
            </a:r>
            <a:r>
              <a:rPr lang="en-US" altLang="zh-CN" sz="900" i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Phys. Rev. C </a:t>
            </a:r>
            <a:r>
              <a:rPr lang="en-US" altLang="zh-CN" sz="900" b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88</a:t>
            </a:r>
            <a:r>
              <a:rPr lang="en-US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(2013), 044907</a:t>
            </a:r>
          </a:p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Nantes  </a:t>
            </a:r>
            <a:r>
              <a:rPr lang="en-US" altLang="zh-CN" sz="900" i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Phys. Rev. C </a:t>
            </a:r>
            <a:r>
              <a:rPr lang="en-US" altLang="zh-CN" sz="900" b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79</a:t>
            </a:r>
            <a:r>
              <a:rPr lang="en-US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(2009), 044906</a:t>
            </a:r>
          </a:p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PHSD  </a:t>
            </a:r>
            <a:r>
              <a:rPr lang="en-US" altLang="zh-CN" sz="900" i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Phys. Rev. C </a:t>
            </a:r>
            <a:r>
              <a:rPr lang="en-US" altLang="zh-CN" sz="900" b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92</a:t>
            </a:r>
            <a:r>
              <a:rPr lang="en-US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(2015) no.1, 014910; </a:t>
            </a:r>
            <a:r>
              <a:rPr lang="en-US" altLang="zh-CN" sz="900" i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Phys. Rev. C </a:t>
            </a:r>
            <a:r>
              <a:rPr lang="en-US" altLang="zh-CN" sz="900" b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93</a:t>
            </a:r>
            <a:r>
              <a:rPr lang="en-US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(2016) no.3, 034906</a:t>
            </a:r>
          </a:p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TAMU  </a:t>
            </a:r>
            <a:r>
              <a:rPr lang="de-DE" altLang="zh-CN" sz="900" i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Phys. Lett. B </a:t>
            </a:r>
            <a:r>
              <a:rPr lang="de-DE" altLang="zh-CN" sz="900" b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655</a:t>
            </a:r>
            <a:r>
              <a:rPr lang="de-DE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(2007), 126-131; </a:t>
            </a:r>
            <a:r>
              <a:rPr lang="de-DE" altLang="zh-CN" sz="900" i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Phys. Lett. B </a:t>
            </a:r>
            <a:r>
              <a:rPr lang="de-DE" altLang="zh-CN" sz="900" b="1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795 </a:t>
            </a:r>
            <a:r>
              <a:rPr lang="de-DE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(2019), 117-121</a:t>
            </a:r>
          </a:p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zh-CN" sz="900" dirty="0">
                <a:solidFill>
                  <a:srgbClr val="00626D"/>
                </a:solidFill>
                <a:latin typeface="Sitka Displ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... ...</a:t>
            </a:r>
          </a:p>
        </p:txBody>
      </p:sp>
    </p:spTree>
    <p:extLst>
      <p:ext uri="{BB962C8B-B14F-4D97-AF65-F5344CB8AC3E}">
        <p14:creationId xmlns:p14="http://schemas.microsoft.com/office/powerpoint/2010/main" val="279838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6023D57C-63EF-4C08-AF98-55317C32EF7E}"/>
              </a:ext>
            </a:extLst>
          </p:cNvPr>
          <p:cNvSpPr/>
          <p:nvPr/>
        </p:nvSpPr>
        <p:spPr>
          <a:xfrm>
            <a:off x="0" y="500933"/>
            <a:ext cx="12192000" cy="609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92B271-5A92-4B3E-AD7D-645B79BC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3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9CF60B0C-478C-B9C5-8671-B86DD1A85069}"/>
              </a:ext>
            </a:extLst>
          </p:cNvPr>
          <p:cNvSpPr txBox="1"/>
          <p:nvPr/>
        </p:nvSpPr>
        <p:spPr>
          <a:xfrm>
            <a:off x="-9098" y="-73349"/>
            <a:ext cx="6105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Motivation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9ED902AC-8A79-4CA6-B492-EB789E641E8B}"/>
              </a:ext>
            </a:extLst>
          </p:cNvPr>
          <p:cNvSpPr txBox="1"/>
          <p:nvPr/>
        </p:nvSpPr>
        <p:spPr>
          <a:xfrm>
            <a:off x="270501" y="566481"/>
            <a:ext cx="5707218" cy="785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kumimoji="0" lang="en-US" altLang="zh-CN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Considering a more realistic picture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——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Sequential hadronization inspired by charmonium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F8930CB-5730-4EE9-AFA9-B540CDEF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805" y="1559943"/>
            <a:ext cx="1801325" cy="15113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25C1C3B-0DFA-4713-86B3-4660C6FF3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754" y="1514718"/>
            <a:ext cx="5085312" cy="2305460"/>
          </a:xfrm>
          <a:prstGeom prst="rect">
            <a:avLst/>
          </a:prstGeom>
        </p:spPr>
      </p:pic>
      <p:sp>
        <p:nvSpPr>
          <p:cNvPr id="25" name="文本框 24">
            <a:hlinkClick r:id="rId5"/>
            <a:extLst>
              <a:ext uri="{FF2B5EF4-FFF2-40B4-BE49-F238E27FC236}">
                <a16:creationId xmlns:a16="http://schemas.microsoft.com/office/drawing/2014/main" id="{57FF6211-DF5B-499A-B607-05D50ED6CA01}"/>
              </a:ext>
            </a:extLst>
          </p:cNvPr>
          <p:cNvSpPr txBox="1"/>
          <p:nvPr/>
        </p:nvSpPr>
        <p:spPr>
          <a:xfrm>
            <a:off x="8402055" y="3753282"/>
            <a:ext cx="2786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Nucl. Phys. A </a:t>
            </a:r>
            <a:r>
              <a:rPr lang="en-US" altLang="zh-CN" sz="12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1005</a:t>
            </a:r>
            <a:r>
              <a:rPr lang="en-US" altLang="zh-CN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(2021), 121898</a:t>
            </a:r>
            <a:endParaRPr lang="zh-CN" altLang="en-US" sz="1200" dirty="0">
              <a:solidFill>
                <a:srgbClr val="5B9BD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AEB1069-50C5-4BF7-A298-7F7360E90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9584" y="4030281"/>
            <a:ext cx="3174289" cy="2412975"/>
          </a:xfrm>
          <a:prstGeom prst="rect">
            <a:avLst/>
          </a:prstGeom>
        </p:spPr>
      </p:pic>
      <p:sp>
        <p:nvSpPr>
          <p:cNvPr id="27" name="文本框 26">
            <a:hlinkClick r:id="rId7"/>
            <a:extLst>
              <a:ext uri="{FF2B5EF4-FFF2-40B4-BE49-F238E27FC236}">
                <a16:creationId xmlns:a16="http://schemas.microsoft.com/office/drawing/2014/main" id="{894EA370-8F16-478E-8349-29522845B7BE}"/>
              </a:ext>
            </a:extLst>
          </p:cNvPr>
          <p:cNvSpPr txBox="1"/>
          <p:nvPr/>
        </p:nvSpPr>
        <p:spPr>
          <a:xfrm>
            <a:off x="9156024" y="6298955"/>
            <a:ext cx="14551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CN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:1805.10858</a:t>
            </a:r>
            <a:endParaRPr lang="zh-CN" altLang="en-US" sz="1200" dirty="0">
              <a:solidFill>
                <a:srgbClr val="5B9BD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5A4B00D-AC1B-4AEE-87DE-E8437A460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4652" y="1022189"/>
            <a:ext cx="5175414" cy="42464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A941C47-F2E2-465D-811A-3E966AE45879}"/>
              </a:ext>
            </a:extLst>
          </p:cNvPr>
          <p:cNvSpPr txBox="1"/>
          <p:nvPr/>
        </p:nvSpPr>
        <p:spPr>
          <a:xfrm>
            <a:off x="6764652" y="681765"/>
            <a:ext cx="4264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hadronization sequence ( by </a:t>
            </a:r>
            <a:r>
              <a:rPr lang="en-US" altLang="zh-CN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Zhuang et al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. ) :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06F883E-D3A9-4D78-BE68-C7E84AD7069A}"/>
                  </a:ext>
                </a:extLst>
              </p:cNvPr>
              <p:cNvSpPr txBox="1"/>
              <p:nvPr/>
            </p:nvSpPr>
            <p:spPr>
              <a:xfrm>
                <a:off x="373453" y="3317944"/>
                <a:ext cx="3577832" cy="1650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In vacuum </a:t>
                </a:r>
                <a:r>
                  <a:rPr lang="en-US" altLang="zh-CN" sz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2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altLang="zh-CN" sz="12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interaction described by Coulomb + linear potential – </a:t>
                </a:r>
              </a:p>
              <a:p>
                <a:endPara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altLang="zh-CN" sz="9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2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In medium </a:t>
                </a:r>
                <a:r>
                  <a:rPr lang="en-US" altLang="zh-CN" sz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confinement term vanishes, Coulomb term is color screened beyond a Debye length –  </a:t>
                </a: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06F883E-D3A9-4D78-BE68-C7E84AD70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53" y="3317944"/>
                <a:ext cx="3577832" cy="1650645"/>
              </a:xfrm>
              <a:prstGeom prst="rect">
                <a:avLst/>
              </a:prstGeom>
              <a:blipFill>
                <a:blip r:embed="rId9"/>
                <a:stretch>
                  <a:fillRect r="-1022" b="-18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图片 69">
            <a:extLst>
              <a:ext uri="{FF2B5EF4-FFF2-40B4-BE49-F238E27FC236}">
                <a16:creationId xmlns:a16="http://schemas.microsoft.com/office/drawing/2014/main" id="{319FFDF4-DE10-43F5-ACE1-1A19D89474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0164" y="3896435"/>
            <a:ext cx="1362888" cy="514423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B92ED4C3-0BF6-40E4-8CD5-127AAA9CCA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164" y="5090069"/>
            <a:ext cx="1439735" cy="527078"/>
          </a:xfrm>
          <a:prstGeom prst="rect">
            <a:avLst/>
          </a:prstGeom>
        </p:spPr>
      </p:pic>
      <p:grpSp>
        <p:nvGrpSpPr>
          <p:cNvPr id="83" name="组合 82">
            <a:extLst>
              <a:ext uri="{FF2B5EF4-FFF2-40B4-BE49-F238E27FC236}">
                <a16:creationId xmlns:a16="http://schemas.microsoft.com/office/drawing/2014/main" id="{9FA0EB55-ACFF-48AF-B5D7-400C68C46CAC}"/>
              </a:ext>
            </a:extLst>
          </p:cNvPr>
          <p:cNvGrpSpPr/>
          <p:nvPr/>
        </p:nvGrpSpPr>
        <p:grpSpPr>
          <a:xfrm>
            <a:off x="480793" y="1593437"/>
            <a:ext cx="1451330" cy="1470424"/>
            <a:chOff x="6321114" y="1499099"/>
            <a:chExt cx="1617228" cy="1625673"/>
          </a:xfrm>
        </p:grpSpPr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1C8618D0-1E4D-4A15-98EB-6C8B52DC5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5634" t="6312" r="4720" b="6434"/>
            <a:stretch/>
          </p:blipFill>
          <p:spPr>
            <a:xfrm>
              <a:off x="6396161" y="1557896"/>
              <a:ext cx="1467134" cy="1465084"/>
            </a:xfrm>
            <a:prstGeom prst="rect">
              <a:avLst/>
            </a:prstGeom>
          </p:spPr>
        </p:pic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B24204E3-CA9E-4FDD-9046-6E67412C8907}"/>
                </a:ext>
              </a:extLst>
            </p:cNvPr>
            <p:cNvSpPr/>
            <p:nvPr/>
          </p:nvSpPr>
          <p:spPr>
            <a:xfrm>
              <a:off x="6321114" y="1499099"/>
              <a:ext cx="1617228" cy="1625673"/>
            </a:xfrm>
            <a:prstGeom prst="rect">
              <a:avLst/>
            </a:prstGeom>
            <a:noFill/>
            <a:ln w="635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64A65A7-6458-4E41-B0B4-2A0AA75252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5314" y="1446838"/>
            <a:ext cx="2591507" cy="2124317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E5D83CBE-0D2F-4486-ACB3-95CD7C8175E8}"/>
              </a:ext>
            </a:extLst>
          </p:cNvPr>
          <p:cNvSpPr txBox="1"/>
          <p:nvPr/>
        </p:nvSpPr>
        <p:spPr>
          <a:xfrm>
            <a:off x="4121930" y="3534727"/>
            <a:ext cx="23176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Averbeck in Quark Matter 2025</a:t>
            </a:r>
            <a:endParaRPr lang="zh-CN" altLang="en-US" sz="1200" dirty="0">
              <a:solidFill>
                <a:srgbClr val="5B9BD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A74CFF0-411D-4A43-B435-A61E1BB071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2738" y="3796828"/>
            <a:ext cx="2591507" cy="2537630"/>
          </a:xfrm>
          <a:prstGeom prst="rect">
            <a:avLst/>
          </a:prstGeom>
        </p:spPr>
      </p:pic>
      <p:sp>
        <p:nvSpPr>
          <p:cNvPr id="47" name="文本框 46">
            <a:hlinkClick r:id="rId15"/>
            <a:extLst>
              <a:ext uri="{FF2B5EF4-FFF2-40B4-BE49-F238E27FC236}">
                <a16:creationId xmlns:a16="http://schemas.microsoft.com/office/drawing/2014/main" id="{3B9B08FC-480D-4808-AB0C-E3CEBE7274B0}"/>
              </a:ext>
            </a:extLst>
          </p:cNvPr>
          <p:cNvSpPr txBox="1"/>
          <p:nvPr/>
        </p:nvSpPr>
        <p:spPr>
          <a:xfrm>
            <a:off x="4747030" y="6283132"/>
            <a:ext cx="14551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CN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:2509.12842</a:t>
            </a:r>
            <a:endParaRPr lang="zh-CN" altLang="en-US" sz="1200" dirty="0">
              <a:solidFill>
                <a:srgbClr val="5B9BD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5628B24-8D20-4B7C-86EB-2A363AFB9A3F}"/>
              </a:ext>
            </a:extLst>
          </p:cNvPr>
          <p:cNvSpPr txBox="1"/>
          <p:nvPr/>
        </p:nvSpPr>
        <p:spPr>
          <a:xfrm>
            <a:off x="373453" y="5763517"/>
            <a:ext cx="3643071" cy="59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quarkonia exhibit different binding energies and radii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1DF80A0E-3DD5-4A76-9758-864E9E1720D0}"/>
              </a:ext>
            </a:extLst>
          </p:cNvPr>
          <p:cNvSpPr txBox="1"/>
          <p:nvPr/>
        </p:nvSpPr>
        <p:spPr>
          <a:xfrm>
            <a:off x="6862644" y="4018022"/>
            <a:ext cx="1720347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70000"/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5B9BD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Excited states 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5B9BD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Gaussian widths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5B9BD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Coalescence &amp; fragmentation fraction    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5B9BD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 …</a:t>
            </a:r>
          </a:p>
          <a:p>
            <a:pPr>
              <a:lnSpc>
                <a:spcPct val="150000"/>
              </a:lnSpc>
              <a:buSzPct val="70000"/>
            </a:pPr>
            <a:r>
              <a:rPr lang="en-US" altLang="zh-CN" sz="1200" b="1" dirty="0">
                <a:solidFill>
                  <a:srgbClr val="5B9BD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stronger signal remains to be found. </a:t>
            </a:r>
            <a:endParaRPr lang="zh-CN" altLang="en-US" sz="1200" b="1" dirty="0">
              <a:solidFill>
                <a:srgbClr val="5B9BD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B01DA1DE-691C-4929-A6A2-97D01EC0ACD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Grayscale/>
                    </a14:imgEffect>
                    <a14:imgEffect>
                      <a14:colorTemperature colorTemp="1500"/>
                    </a14:imgEffect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8950" flipH="1">
            <a:off x="8349815" y="4407963"/>
            <a:ext cx="774523" cy="7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9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40A754F-64D0-43DD-B851-53034C76F110}"/>
              </a:ext>
            </a:extLst>
          </p:cNvPr>
          <p:cNvSpPr/>
          <p:nvPr/>
        </p:nvSpPr>
        <p:spPr>
          <a:xfrm>
            <a:off x="0" y="500933"/>
            <a:ext cx="12192000" cy="609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92B271-5A92-4B3E-AD7D-645B79BC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4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9CF60B0C-478C-B9C5-8671-B86DD1A85069}"/>
              </a:ext>
            </a:extLst>
          </p:cNvPr>
          <p:cNvSpPr txBox="1"/>
          <p:nvPr/>
        </p:nvSpPr>
        <p:spPr>
          <a:xfrm>
            <a:off x="-9098" y="-73349"/>
            <a:ext cx="8457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Motivation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B92131A-03D3-493F-A9ED-3A2837C75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591776"/>
            <a:ext cx="5637321" cy="538923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8D9453D-47B2-447C-B08C-FEB864727B18}"/>
              </a:ext>
            </a:extLst>
          </p:cNvPr>
          <p:cNvSpPr txBox="1"/>
          <p:nvPr/>
        </p:nvSpPr>
        <p:spPr>
          <a:xfrm>
            <a:off x="1003226" y="6061363"/>
            <a:ext cx="4080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</a:t>
            </a:r>
            <a:r>
              <a:rPr lang="en-US" altLang="zh-CN" sz="16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:2505.13892</a:t>
            </a:r>
            <a:r>
              <a:rPr lang="en-US" altLang="zh-CN" sz="16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Quark Matter 2025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4EBDD45-BA93-43A4-9C96-F084F96B9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604" y="743806"/>
            <a:ext cx="4495149" cy="3735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C2BA8C6-A2B9-481B-A208-0B3C27533A75}"/>
                  </a:ext>
                </a:extLst>
              </p:cNvPr>
              <p:cNvSpPr txBox="1"/>
              <p:nvPr/>
            </p:nvSpPr>
            <p:spPr>
              <a:xfrm>
                <a:off x="6358365" y="4954083"/>
                <a:ext cx="3779680" cy="1235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elliptic</a:t>
                </a:r>
                <a:r>
                  <a:rPr kumimoji="0" lang="en-US" altLang="zh-CN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0" lang="en-US" altLang="zh-CN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lower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6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the intermediate-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region , </a:t>
                </a:r>
                <a:r>
                  <a:rPr lang="en-US" altLang="zh-CN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contradict to model predictions</a:t>
                </a:r>
                <a:r>
                  <a:rPr lang="en-US" altLang="zh-CN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C2BA8C6-A2B9-481B-A208-0B3C27533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65" y="4954083"/>
                <a:ext cx="3779680" cy="1235338"/>
              </a:xfrm>
              <a:prstGeom prst="rect">
                <a:avLst/>
              </a:prstGeom>
              <a:blipFill>
                <a:blip r:embed="rId6"/>
                <a:stretch>
                  <a:fillRect l="-645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>
            <a:hlinkClick r:id="rId7"/>
            <a:extLst>
              <a:ext uri="{FF2B5EF4-FFF2-40B4-BE49-F238E27FC236}">
                <a16:creationId xmlns:a16="http://schemas.microsoft.com/office/drawing/2014/main" id="{92A75BE2-6C2C-42E8-A5B2-69519B30C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489" y="4566797"/>
            <a:ext cx="3194915" cy="3872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1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SFMono-Regular"/>
                <a:cs typeface="Calibri" panose="020F0502020204030204" pitchFamily="34" charset="0"/>
              </a:rPr>
              <a:t>Phys. Rev. C 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SFMono-Regular"/>
                <a:cs typeface="Calibri" panose="020F0502020204030204" pitchFamily="34" charset="0"/>
              </a:rPr>
              <a:t>109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SFMono-Regular"/>
                <a:cs typeface="Calibri" panose="020F0502020204030204" pitchFamily="34" charset="0"/>
              </a:rPr>
              <a:t> (2024) no.5, 054912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rgbClr val="5B9BD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E9C5E5C-774A-4AAB-A2ED-450E31CDF1A0}"/>
              </a:ext>
            </a:extLst>
          </p:cNvPr>
          <p:cNvGrpSpPr/>
          <p:nvPr/>
        </p:nvGrpSpPr>
        <p:grpSpPr>
          <a:xfrm>
            <a:off x="10376191" y="4738497"/>
            <a:ext cx="731677" cy="742107"/>
            <a:chOff x="2440774" y="2462146"/>
            <a:chExt cx="852606" cy="874975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6468051-A3B8-4F53-9D34-DC462D05D508}"/>
                </a:ext>
              </a:extLst>
            </p:cNvPr>
            <p:cNvSpPr/>
            <p:nvPr/>
          </p:nvSpPr>
          <p:spPr>
            <a:xfrm>
              <a:off x="2440774" y="2462146"/>
              <a:ext cx="852606" cy="874975"/>
            </a:xfrm>
            <a:prstGeom prst="ellipse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noFill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C8C0A8DD-1378-4775-BC71-C6BDACDB90B1}"/>
                </a:ext>
              </a:extLst>
            </p:cNvPr>
            <p:cNvSpPr/>
            <p:nvPr/>
          </p:nvSpPr>
          <p:spPr>
            <a:xfrm>
              <a:off x="2594251" y="2586250"/>
              <a:ext cx="374138" cy="348017"/>
            </a:xfrm>
            <a:custGeom>
              <a:avLst/>
              <a:gdLst>
                <a:gd name="connsiteX0" fmla="*/ 0 w 374138"/>
                <a:gd name="connsiteY0" fmla="*/ 174009 h 348017"/>
                <a:gd name="connsiteX1" fmla="*/ 187069 w 374138"/>
                <a:gd name="connsiteY1" fmla="*/ 0 h 348017"/>
                <a:gd name="connsiteX2" fmla="*/ 374138 w 374138"/>
                <a:gd name="connsiteY2" fmla="*/ 174009 h 348017"/>
                <a:gd name="connsiteX3" fmla="*/ 187069 w 374138"/>
                <a:gd name="connsiteY3" fmla="*/ 348018 h 348017"/>
                <a:gd name="connsiteX4" fmla="*/ 0 w 374138"/>
                <a:gd name="connsiteY4" fmla="*/ 174009 h 34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138" h="348017" fill="none" extrusionOk="0">
                  <a:moveTo>
                    <a:pt x="0" y="174009"/>
                  </a:moveTo>
                  <a:cubicBezTo>
                    <a:pt x="2540" y="78207"/>
                    <a:pt x="94440" y="-21991"/>
                    <a:pt x="187069" y="0"/>
                  </a:cubicBezTo>
                  <a:cubicBezTo>
                    <a:pt x="272710" y="-2707"/>
                    <a:pt x="361797" y="89525"/>
                    <a:pt x="374138" y="174009"/>
                  </a:cubicBezTo>
                  <a:cubicBezTo>
                    <a:pt x="371862" y="248404"/>
                    <a:pt x="277363" y="366114"/>
                    <a:pt x="187069" y="348018"/>
                  </a:cubicBezTo>
                  <a:cubicBezTo>
                    <a:pt x="89501" y="351235"/>
                    <a:pt x="20877" y="275132"/>
                    <a:pt x="0" y="174009"/>
                  </a:cubicBezTo>
                  <a:close/>
                </a:path>
                <a:path w="374138" h="348017" stroke="0" extrusionOk="0">
                  <a:moveTo>
                    <a:pt x="0" y="174009"/>
                  </a:moveTo>
                  <a:cubicBezTo>
                    <a:pt x="-3181" y="75944"/>
                    <a:pt x="64496" y="7228"/>
                    <a:pt x="187069" y="0"/>
                  </a:cubicBezTo>
                  <a:cubicBezTo>
                    <a:pt x="305081" y="3094"/>
                    <a:pt x="363267" y="78252"/>
                    <a:pt x="374138" y="174009"/>
                  </a:cubicBezTo>
                  <a:cubicBezTo>
                    <a:pt x="364855" y="279177"/>
                    <a:pt x="289987" y="350211"/>
                    <a:pt x="187069" y="348018"/>
                  </a:cubicBezTo>
                  <a:cubicBezTo>
                    <a:pt x="59488" y="334741"/>
                    <a:pt x="8772" y="274304"/>
                    <a:pt x="0" y="174009"/>
                  </a:cubicBezTo>
                  <a:close/>
                </a:path>
              </a:pathLst>
            </a:custGeom>
            <a:solidFill>
              <a:srgbClr val="E59EDD"/>
            </a:solidFill>
            <a:ln w="34925">
              <a:solidFill>
                <a:srgbClr val="E59EDD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BBB5C8A4-023B-4646-9951-343696344E1F}"/>
                    </a:ext>
                  </a:extLst>
                </p:cNvPr>
                <p:cNvSpPr/>
                <p:nvPr/>
              </p:nvSpPr>
              <p:spPr>
                <a:xfrm>
                  <a:off x="2876264" y="2949621"/>
                  <a:ext cx="255857" cy="242245"/>
                </a:xfrm>
                <a:custGeom>
                  <a:avLst/>
                  <a:gdLst>
                    <a:gd name="connsiteX0" fmla="*/ 0 w 255857"/>
                    <a:gd name="connsiteY0" fmla="*/ 121123 h 242245"/>
                    <a:gd name="connsiteX1" fmla="*/ 127929 w 255857"/>
                    <a:gd name="connsiteY1" fmla="*/ 0 h 242245"/>
                    <a:gd name="connsiteX2" fmla="*/ 255858 w 255857"/>
                    <a:gd name="connsiteY2" fmla="*/ 121123 h 242245"/>
                    <a:gd name="connsiteX3" fmla="*/ 127929 w 255857"/>
                    <a:gd name="connsiteY3" fmla="*/ 242246 h 242245"/>
                    <a:gd name="connsiteX4" fmla="*/ 0 w 255857"/>
                    <a:gd name="connsiteY4" fmla="*/ 121123 h 24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857" h="242245" fill="none" extrusionOk="0">
                      <a:moveTo>
                        <a:pt x="0" y="121123"/>
                      </a:moveTo>
                      <a:cubicBezTo>
                        <a:pt x="6693" y="55023"/>
                        <a:pt x="58962" y="-3470"/>
                        <a:pt x="127929" y="0"/>
                      </a:cubicBezTo>
                      <a:cubicBezTo>
                        <a:pt x="179868" y="-2866"/>
                        <a:pt x="250401" y="59367"/>
                        <a:pt x="255858" y="121123"/>
                      </a:cubicBezTo>
                      <a:cubicBezTo>
                        <a:pt x="255297" y="182669"/>
                        <a:pt x="191524" y="252055"/>
                        <a:pt x="127929" y="242246"/>
                      </a:cubicBezTo>
                      <a:cubicBezTo>
                        <a:pt x="71421" y="250165"/>
                        <a:pt x="9106" y="190206"/>
                        <a:pt x="0" y="121123"/>
                      </a:cubicBezTo>
                      <a:close/>
                    </a:path>
                    <a:path w="255857" h="242245" stroke="0" extrusionOk="0">
                      <a:moveTo>
                        <a:pt x="0" y="121123"/>
                      </a:moveTo>
                      <a:cubicBezTo>
                        <a:pt x="-3508" y="52065"/>
                        <a:pt x="45717" y="4338"/>
                        <a:pt x="127929" y="0"/>
                      </a:cubicBezTo>
                      <a:cubicBezTo>
                        <a:pt x="216592" y="3792"/>
                        <a:pt x="253308" y="54310"/>
                        <a:pt x="255858" y="121123"/>
                      </a:cubicBezTo>
                      <a:cubicBezTo>
                        <a:pt x="243590" y="199997"/>
                        <a:pt x="197101" y="250434"/>
                        <a:pt x="127929" y="242246"/>
                      </a:cubicBezTo>
                      <a:cubicBezTo>
                        <a:pt x="54225" y="240577"/>
                        <a:pt x="15930" y="195629"/>
                        <a:pt x="0" y="121123"/>
                      </a:cubicBezTo>
                      <a:close/>
                    </a:path>
                  </a:pathLst>
                </a:custGeom>
                <a:solidFill>
                  <a:srgbClr val="495FA9"/>
                </a:solidFill>
                <a:ln w="34925">
                  <a:solidFill>
                    <a:srgbClr val="495FA9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ellipse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zh-CN" alt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BBB5C8A4-023B-4646-9951-343696344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6264" y="2949621"/>
                  <a:ext cx="255857" cy="242245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4925">
                  <a:solidFill>
                    <a:srgbClr val="495FA9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custGeom>
                          <a:avLst/>
                          <a:gdLst>
                            <a:gd name="connsiteX0" fmla="*/ 0 w 219568"/>
                            <a:gd name="connsiteY0" fmla="*/ 102730 h 205459"/>
                            <a:gd name="connsiteX1" fmla="*/ 109784 w 219568"/>
                            <a:gd name="connsiteY1" fmla="*/ 0 h 205459"/>
                            <a:gd name="connsiteX2" fmla="*/ 219568 w 219568"/>
                            <a:gd name="connsiteY2" fmla="*/ 102730 h 205459"/>
                            <a:gd name="connsiteX3" fmla="*/ 109784 w 219568"/>
                            <a:gd name="connsiteY3" fmla="*/ 205460 h 205459"/>
                            <a:gd name="connsiteX4" fmla="*/ 0 w 219568"/>
                            <a:gd name="connsiteY4" fmla="*/ 102730 h 2054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19568" h="205459" fill="none" extrusionOk="0">
                              <a:moveTo>
                                <a:pt x="0" y="102730"/>
                              </a:moveTo>
                              <a:cubicBezTo>
                                <a:pt x="11301" y="47335"/>
                                <a:pt x="55948" y="-13986"/>
                                <a:pt x="109784" y="0"/>
                              </a:cubicBezTo>
                              <a:cubicBezTo>
                                <a:pt x="166063" y="-667"/>
                                <a:pt x="215513" y="49812"/>
                                <a:pt x="219568" y="102730"/>
                              </a:cubicBezTo>
                              <a:cubicBezTo>
                                <a:pt x="218662" y="150828"/>
                                <a:pt x="160147" y="219731"/>
                                <a:pt x="109784" y="205460"/>
                              </a:cubicBezTo>
                              <a:cubicBezTo>
                                <a:pt x="51494" y="206771"/>
                                <a:pt x="8677" y="161552"/>
                                <a:pt x="0" y="102730"/>
                              </a:cubicBezTo>
                              <a:close/>
                            </a:path>
                            <a:path w="219568" h="205459" stroke="0" extrusionOk="0">
                              <a:moveTo>
                                <a:pt x="0" y="102730"/>
                              </a:moveTo>
                              <a:cubicBezTo>
                                <a:pt x="-5989" y="42300"/>
                                <a:pt x="35560" y="5101"/>
                                <a:pt x="109784" y="0"/>
                              </a:cubicBezTo>
                              <a:cubicBezTo>
                                <a:pt x="181923" y="2422"/>
                                <a:pt x="204583" y="46470"/>
                                <a:pt x="219568" y="102730"/>
                              </a:cubicBezTo>
                              <a:cubicBezTo>
                                <a:pt x="209287" y="169506"/>
                                <a:pt x="169284" y="211717"/>
                                <a:pt x="109784" y="205460"/>
                              </a:cubicBezTo>
                              <a:cubicBezTo>
                                <a:pt x="44781" y="203068"/>
                                <a:pt x="3288" y="161037"/>
                                <a:pt x="0" y="10273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2C13A48-1E09-41F8-A284-EE60FBFB2161}"/>
              </a:ext>
            </a:extLst>
          </p:cNvPr>
          <p:cNvGrpSpPr/>
          <p:nvPr/>
        </p:nvGrpSpPr>
        <p:grpSpPr>
          <a:xfrm>
            <a:off x="11010426" y="5470111"/>
            <a:ext cx="731676" cy="716837"/>
            <a:chOff x="4113661" y="2429303"/>
            <a:chExt cx="917813" cy="914400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BB5F52B-FA82-4E8A-BC3B-EAFF7344CC8A}"/>
                </a:ext>
              </a:extLst>
            </p:cNvPr>
            <p:cNvSpPr/>
            <p:nvPr/>
          </p:nvSpPr>
          <p:spPr>
            <a:xfrm>
              <a:off x="4113661" y="2429303"/>
              <a:ext cx="917813" cy="914400"/>
            </a:xfrm>
            <a:prstGeom prst="ellipse">
              <a:avLst/>
            </a:prstGeom>
            <a:noFill/>
            <a:ln w="50800">
              <a:solidFill>
                <a:srgbClr val="EA3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95DE0A-E732-4DB7-A695-B1B1BF69B94A}"/>
                </a:ext>
              </a:extLst>
            </p:cNvPr>
            <p:cNvSpPr/>
            <p:nvPr/>
          </p:nvSpPr>
          <p:spPr>
            <a:xfrm>
              <a:off x="4441775" y="2558957"/>
              <a:ext cx="374138" cy="348017"/>
            </a:xfrm>
            <a:custGeom>
              <a:avLst/>
              <a:gdLst>
                <a:gd name="connsiteX0" fmla="*/ 0 w 374138"/>
                <a:gd name="connsiteY0" fmla="*/ 174009 h 348017"/>
                <a:gd name="connsiteX1" fmla="*/ 187069 w 374138"/>
                <a:gd name="connsiteY1" fmla="*/ 0 h 348017"/>
                <a:gd name="connsiteX2" fmla="*/ 374138 w 374138"/>
                <a:gd name="connsiteY2" fmla="*/ 174009 h 348017"/>
                <a:gd name="connsiteX3" fmla="*/ 187069 w 374138"/>
                <a:gd name="connsiteY3" fmla="*/ 348018 h 348017"/>
                <a:gd name="connsiteX4" fmla="*/ 0 w 374138"/>
                <a:gd name="connsiteY4" fmla="*/ 174009 h 34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138" h="348017" fill="none" extrusionOk="0">
                  <a:moveTo>
                    <a:pt x="0" y="174009"/>
                  </a:moveTo>
                  <a:cubicBezTo>
                    <a:pt x="2540" y="78207"/>
                    <a:pt x="94440" y="-21991"/>
                    <a:pt x="187069" y="0"/>
                  </a:cubicBezTo>
                  <a:cubicBezTo>
                    <a:pt x="272710" y="-2707"/>
                    <a:pt x="361797" y="89525"/>
                    <a:pt x="374138" y="174009"/>
                  </a:cubicBezTo>
                  <a:cubicBezTo>
                    <a:pt x="371862" y="248404"/>
                    <a:pt x="277363" y="366114"/>
                    <a:pt x="187069" y="348018"/>
                  </a:cubicBezTo>
                  <a:cubicBezTo>
                    <a:pt x="89501" y="351235"/>
                    <a:pt x="20877" y="275132"/>
                    <a:pt x="0" y="174009"/>
                  </a:cubicBezTo>
                  <a:close/>
                </a:path>
                <a:path w="374138" h="348017" stroke="0" extrusionOk="0">
                  <a:moveTo>
                    <a:pt x="0" y="174009"/>
                  </a:moveTo>
                  <a:cubicBezTo>
                    <a:pt x="-3181" y="75944"/>
                    <a:pt x="64496" y="7228"/>
                    <a:pt x="187069" y="0"/>
                  </a:cubicBezTo>
                  <a:cubicBezTo>
                    <a:pt x="305081" y="3094"/>
                    <a:pt x="363267" y="78252"/>
                    <a:pt x="374138" y="174009"/>
                  </a:cubicBezTo>
                  <a:cubicBezTo>
                    <a:pt x="364855" y="279177"/>
                    <a:pt x="289987" y="350211"/>
                    <a:pt x="187069" y="348018"/>
                  </a:cubicBezTo>
                  <a:cubicBezTo>
                    <a:pt x="59488" y="334741"/>
                    <a:pt x="8772" y="274304"/>
                    <a:pt x="0" y="174009"/>
                  </a:cubicBezTo>
                  <a:close/>
                </a:path>
              </a:pathLst>
            </a:custGeom>
            <a:solidFill>
              <a:srgbClr val="E59EDD"/>
            </a:solidFill>
            <a:ln w="34925">
              <a:solidFill>
                <a:srgbClr val="E59EDD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6D7CDF56-609A-4474-ACB1-BA2420AF4457}"/>
                    </a:ext>
                  </a:extLst>
                </p:cNvPr>
                <p:cNvSpPr/>
                <p:nvPr/>
              </p:nvSpPr>
              <p:spPr>
                <a:xfrm>
                  <a:off x="4374107" y="2934267"/>
                  <a:ext cx="266132" cy="257599"/>
                </a:xfrm>
                <a:custGeom>
                  <a:avLst/>
                  <a:gdLst>
                    <a:gd name="connsiteX0" fmla="*/ 0 w 266132"/>
                    <a:gd name="connsiteY0" fmla="*/ 128800 h 257599"/>
                    <a:gd name="connsiteX1" fmla="*/ 133066 w 266132"/>
                    <a:gd name="connsiteY1" fmla="*/ 0 h 257599"/>
                    <a:gd name="connsiteX2" fmla="*/ 266132 w 266132"/>
                    <a:gd name="connsiteY2" fmla="*/ 128800 h 257599"/>
                    <a:gd name="connsiteX3" fmla="*/ 133066 w 266132"/>
                    <a:gd name="connsiteY3" fmla="*/ 257600 h 257599"/>
                    <a:gd name="connsiteX4" fmla="*/ 0 w 266132"/>
                    <a:gd name="connsiteY4" fmla="*/ 128800 h 257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132" h="257599" fill="none" extrusionOk="0">
                      <a:moveTo>
                        <a:pt x="0" y="128800"/>
                      </a:moveTo>
                      <a:cubicBezTo>
                        <a:pt x="14221" y="59353"/>
                        <a:pt x="67847" y="-17021"/>
                        <a:pt x="133066" y="0"/>
                      </a:cubicBezTo>
                      <a:cubicBezTo>
                        <a:pt x="190978" y="-2385"/>
                        <a:pt x="255115" y="68038"/>
                        <a:pt x="266132" y="128800"/>
                      </a:cubicBezTo>
                      <a:cubicBezTo>
                        <a:pt x="263971" y="179322"/>
                        <a:pt x="194194" y="274780"/>
                        <a:pt x="133066" y="257600"/>
                      </a:cubicBezTo>
                      <a:cubicBezTo>
                        <a:pt x="71220" y="264119"/>
                        <a:pt x="12956" y="203049"/>
                        <a:pt x="0" y="128800"/>
                      </a:cubicBezTo>
                      <a:close/>
                    </a:path>
                    <a:path w="266132" h="257599" stroke="0" extrusionOk="0">
                      <a:moveTo>
                        <a:pt x="0" y="128800"/>
                      </a:moveTo>
                      <a:cubicBezTo>
                        <a:pt x="-10829" y="50986"/>
                        <a:pt x="45926" y="5123"/>
                        <a:pt x="133066" y="0"/>
                      </a:cubicBezTo>
                      <a:cubicBezTo>
                        <a:pt x="217317" y="2266"/>
                        <a:pt x="257140" y="57952"/>
                        <a:pt x="266132" y="128800"/>
                      </a:cubicBezTo>
                      <a:cubicBezTo>
                        <a:pt x="264831" y="201205"/>
                        <a:pt x="205004" y="266180"/>
                        <a:pt x="133066" y="257600"/>
                      </a:cubicBezTo>
                      <a:cubicBezTo>
                        <a:pt x="51641" y="253259"/>
                        <a:pt x="2804" y="201274"/>
                        <a:pt x="0" y="128800"/>
                      </a:cubicBezTo>
                      <a:close/>
                    </a:path>
                  </a:pathLst>
                </a:custGeom>
                <a:solidFill>
                  <a:srgbClr val="EA3E36"/>
                </a:solidFill>
                <a:ln w="34925">
                  <a:solidFill>
                    <a:srgbClr val="EA3E36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ellipse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zh-CN" alt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6D7CDF56-609A-4474-ACB1-BA2420AF44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4107" y="2934267"/>
                  <a:ext cx="266132" cy="25759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4925">
                  <a:solidFill>
                    <a:srgbClr val="EA3E36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custGeom>
                          <a:avLst/>
                          <a:gdLst>
                            <a:gd name="connsiteX0" fmla="*/ 0 w 212159"/>
                            <a:gd name="connsiteY0" fmla="*/ 100972 h 201943"/>
                            <a:gd name="connsiteX1" fmla="*/ 106080 w 212159"/>
                            <a:gd name="connsiteY1" fmla="*/ 0 h 201943"/>
                            <a:gd name="connsiteX2" fmla="*/ 212160 w 212159"/>
                            <a:gd name="connsiteY2" fmla="*/ 100972 h 201943"/>
                            <a:gd name="connsiteX3" fmla="*/ 106080 w 212159"/>
                            <a:gd name="connsiteY3" fmla="*/ 201944 h 201943"/>
                            <a:gd name="connsiteX4" fmla="*/ 0 w 212159"/>
                            <a:gd name="connsiteY4" fmla="*/ 100972 h 2019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12159" h="201943" fill="none" extrusionOk="0">
                              <a:moveTo>
                                <a:pt x="0" y="100972"/>
                              </a:moveTo>
                              <a:cubicBezTo>
                                <a:pt x="5157" y="45819"/>
                                <a:pt x="49202" y="-3516"/>
                                <a:pt x="106080" y="0"/>
                              </a:cubicBezTo>
                              <a:cubicBezTo>
                                <a:pt x="156575" y="-1239"/>
                                <a:pt x="204483" y="52435"/>
                                <a:pt x="212160" y="100972"/>
                              </a:cubicBezTo>
                              <a:cubicBezTo>
                                <a:pt x="211643" y="151808"/>
                                <a:pt x="156438" y="213378"/>
                                <a:pt x="106080" y="201944"/>
                              </a:cubicBezTo>
                              <a:cubicBezTo>
                                <a:pt x="57218" y="207388"/>
                                <a:pt x="8840" y="158862"/>
                                <a:pt x="0" y="100972"/>
                              </a:cubicBezTo>
                              <a:close/>
                            </a:path>
                            <a:path w="212159" h="201943" stroke="0" extrusionOk="0">
                              <a:moveTo>
                                <a:pt x="0" y="100972"/>
                              </a:moveTo>
                              <a:cubicBezTo>
                                <a:pt x="-13751" y="36725"/>
                                <a:pt x="38658" y="3316"/>
                                <a:pt x="106080" y="0"/>
                              </a:cubicBezTo>
                              <a:cubicBezTo>
                                <a:pt x="179419" y="3106"/>
                                <a:pt x="204458" y="45452"/>
                                <a:pt x="212160" y="100972"/>
                              </a:cubicBezTo>
                              <a:cubicBezTo>
                                <a:pt x="199806" y="168801"/>
                                <a:pt x="163679" y="207399"/>
                                <a:pt x="106080" y="201944"/>
                              </a:cubicBezTo>
                              <a:cubicBezTo>
                                <a:pt x="42227" y="199062"/>
                                <a:pt x="3761" y="158534"/>
                                <a:pt x="0" y="100972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878DBB-5AF9-487F-9DD7-52326A5EE5CC}"/>
                  </a:ext>
                </a:extLst>
              </p:cNvPr>
              <p:cNvSpPr txBox="1"/>
              <p:nvPr/>
            </p:nvSpPr>
            <p:spPr>
              <a:xfrm>
                <a:off x="10946817" y="4357899"/>
                <a:ext cx="399197" cy="517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i="1" u="none" strike="noStrike" kern="1200" normalizeH="0" noProof="0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altLang="zh-CN" i="1" u="none" strike="noStrike" kern="1200" normalizeH="0" noProof="0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i="1" u="none" strike="noStrike" kern="1200" normalizeH="0" noProof="0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878DBB-5AF9-487F-9DD7-52326A5EE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817" y="4357899"/>
                <a:ext cx="399197" cy="5171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16F2F46-9709-46CF-9D9D-422A30EF5DAC}"/>
                  </a:ext>
                </a:extLst>
              </p:cNvPr>
              <p:cNvSpPr txBox="1"/>
              <p:nvPr/>
            </p:nvSpPr>
            <p:spPr>
              <a:xfrm>
                <a:off x="11570258" y="5075270"/>
                <a:ext cx="399197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i="1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i="1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sz="2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16F2F46-9709-46CF-9D9D-422A30EF5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258" y="5075270"/>
                <a:ext cx="399197" cy="507831"/>
              </a:xfrm>
              <a:prstGeom prst="rect">
                <a:avLst/>
              </a:prstGeom>
              <a:blipFill>
                <a:blip r:embed="rId11"/>
                <a:stretch>
                  <a:fillRect r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3A76CE2-87CC-47B9-9798-7EA3563E94B5}"/>
              </a:ext>
            </a:extLst>
          </p:cNvPr>
          <p:cNvCxnSpPr/>
          <p:nvPr/>
        </p:nvCxnSpPr>
        <p:spPr>
          <a:xfrm>
            <a:off x="6860274" y="1665027"/>
            <a:ext cx="3402842" cy="0"/>
          </a:xfrm>
          <a:prstGeom prst="line">
            <a:avLst/>
          </a:prstGeom>
          <a:ln w="3175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8D51B2A-CB0C-4D1D-B9B3-EB75E6638AFB}"/>
              </a:ext>
            </a:extLst>
          </p:cNvPr>
          <p:cNvCxnSpPr/>
          <p:nvPr/>
        </p:nvCxnSpPr>
        <p:spPr>
          <a:xfrm>
            <a:off x="6860274" y="3352800"/>
            <a:ext cx="3402842" cy="0"/>
          </a:xfrm>
          <a:prstGeom prst="line">
            <a:avLst/>
          </a:prstGeom>
          <a:ln w="3175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68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矩形 138">
            <a:extLst>
              <a:ext uri="{FF2B5EF4-FFF2-40B4-BE49-F238E27FC236}">
                <a16:creationId xmlns:a16="http://schemas.microsoft.com/office/drawing/2014/main" id="{3E335445-5CBA-4270-8282-8A538FE8FAED}"/>
              </a:ext>
            </a:extLst>
          </p:cNvPr>
          <p:cNvSpPr/>
          <p:nvPr/>
        </p:nvSpPr>
        <p:spPr>
          <a:xfrm>
            <a:off x="0" y="500933"/>
            <a:ext cx="12192000" cy="609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81C357-E137-3727-5273-77ACDC62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5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22056ED-F71C-4382-A4F0-51669D4E12D7}"/>
              </a:ext>
            </a:extLst>
          </p:cNvPr>
          <p:cNvSpPr txBox="1"/>
          <p:nvPr/>
        </p:nvSpPr>
        <p:spPr>
          <a:xfrm>
            <a:off x="-9098" y="-73349"/>
            <a:ext cx="8457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How to consider Sequential Coalescence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B82E8D2-E52B-4673-812D-E5CD83D5298D}"/>
                  </a:ext>
                </a:extLst>
              </p:cNvPr>
              <p:cNvSpPr txBox="1"/>
              <p:nvPr/>
            </p:nvSpPr>
            <p:spPr>
              <a:xfrm>
                <a:off x="1851882" y="5407804"/>
                <a:ext cx="9611938" cy="967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coalesce before other hadrons at a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=1.2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All of other </a:t>
                </a:r>
                <a:r>
                  <a:rPr lang="en-US" altLang="zh-CN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partons</a:t>
                </a: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hadronize</a:t>
                </a: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on a separate hypersurface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B82E8D2-E52B-4673-812D-E5CD83D52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2" y="5407804"/>
                <a:ext cx="9611938" cy="967188"/>
              </a:xfrm>
              <a:prstGeom prst="rect">
                <a:avLst/>
              </a:prstGeom>
              <a:blipFill>
                <a:blip r:embed="rId3"/>
                <a:stretch>
                  <a:fillRect l="-571" b="-10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组合 44">
            <a:extLst>
              <a:ext uri="{FF2B5EF4-FFF2-40B4-BE49-F238E27FC236}">
                <a16:creationId xmlns:a16="http://schemas.microsoft.com/office/drawing/2014/main" id="{3643749F-D16B-42B6-A566-4E1644F5723A}"/>
              </a:ext>
            </a:extLst>
          </p:cNvPr>
          <p:cNvGrpSpPr/>
          <p:nvPr/>
        </p:nvGrpSpPr>
        <p:grpSpPr>
          <a:xfrm>
            <a:off x="3606408" y="4720570"/>
            <a:ext cx="4431813" cy="598372"/>
            <a:chOff x="7027790" y="3964207"/>
            <a:chExt cx="4431813" cy="598372"/>
          </a:xfrm>
        </p:grpSpPr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6114AB29-F839-4C9D-942D-61CB22E1808C}"/>
                </a:ext>
              </a:extLst>
            </p:cNvPr>
            <p:cNvCxnSpPr>
              <a:cxnSpLocks/>
            </p:cNvCxnSpPr>
            <p:nvPr/>
          </p:nvCxnSpPr>
          <p:spPr>
            <a:xfrm>
              <a:off x="7027790" y="4149236"/>
              <a:ext cx="4431813" cy="0"/>
            </a:xfrm>
            <a:prstGeom prst="straightConnector1">
              <a:avLst/>
            </a:prstGeom>
            <a:ln w="66675"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弧形 46">
              <a:extLst>
                <a:ext uri="{FF2B5EF4-FFF2-40B4-BE49-F238E27FC236}">
                  <a16:creationId xmlns:a16="http://schemas.microsoft.com/office/drawing/2014/main" id="{99D1FE85-5C85-4EE3-85EC-A5B7FB23DD39}"/>
                </a:ext>
              </a:extLst>
            </p:cNvPr>
            <p:cNvSpPr/>
            <p:nvPr/>
          </p:nvSpPr>
          <p:spPr>
            <a:xfrm rot="2974254">
              <a:off x="8485894" y="3979220"/>
              <a:ext cx="370058" cy="340032"/>
            </a:xfrm>
            <a:prstGeom prst="arc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弧形 47">
              <a:extLst>
                <a:ext uri="{FF2B5EF4-FFF2-40B4-BE49-F238E27FC236}">
                  <a16:creationId xmlns:a16="http://schemas.microsoft.com/office/drawing/2014/main" id="{1589701A-4F78-4478-9876-71A90AA4EF0D}"/>
                </a:ext>
              </a:extLst>
            </p:cNvPr>
            <p:cNvSpPr/>
            <p:nvPr/>
          </p:nvSpPr>
          <p:spPr>
            <a:xfrm rot="2974254">
              <a:off x="9644793" y="3979221"/>
              <a:ext cx="370058" cy="340032"/>
            </a:xfrm>
            <a:prstGeom prst="arc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98C28D91-7E5B-49BF-B044-C266E03C288B}"/>
                    </a:ext>
                  </a:extLst>
                </p:cNvPr>
                <p:cNvSpPr txBox="1"/>
                <p:nvPr/>
              </p:nvSpPr>
              <p:spPr>
                <a:xfrm>
                  <a:off x="8618744" y="4280414"/>
                  <a:ext cx="2891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Segoe UI Black" panose="020B0A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98C28D91-7E5B-49BF-B044-C266E03C28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744" y="4280414"/>
                  <a:ext cx="28911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9149" r="-6383" b="-1956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10440B7C-317E-472D-94AA-BCAD4CDD7898}"/>
                    </a:ext>
                  </a:extLst>
                </p:cNvPr>
                <p:cNvSpPr txBox="1"/>
                <p:nvPr/>
              </p:nvSpPr>
              <p:spPr>
                <a:xfrm>
                  <a:off x="9829822" y="4285580"/>
                  <a:ext cx="2702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Segoe UI Black" panose="020B0A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2FB9AF34-FCC8-4580-BA09-F526658A6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9822" y="4285580"/>
                  <a:ext cx="270267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0455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AFCBA17-C2B7-4629-B2C0-BA8DB3444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559" y="771325"/>
            <a:ext cx="5753883" cy="3791704"/>
          </a:xfrm>
          <a:prstGeom prst="rect">
            <a:avLst/>
          </a:prstGeom>
        </p:spPr>
      </p:pic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F3DA3950-426B-40ED-8672-AD6476F0F3EB}"/>
              </a:ext>
            </a:extLst>
          </p:cNvPr>
          <p:cNvGrpSpPr/>
          <p:nvPr/>
        </p:nvGrpSpPr>
        <p:grpSpPr>
          <a:xfrm>
            <a:off x="10376191" y="4738497"/>
            <a:ext cx="731677" cy="742107"/>
            <a:chOff x="2440774" y="2462146"/>
            <a:chExt cx="852606" cy="874975"/>
          </a:xfrm>
        </p:grpSpPr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EF5E294B-82C3-40CB-8A2F-C3456137AE12}"/>
                </a:ext>
              </a:extLst>
            </p:cNvPr>
            <p:cNvSpPr/>
            <p:nvPr/>
          </p:nvSpPr>
          <p:spPr>
            <a:xfrm>
              <a:off x="2440774" y="2462146"/>
              <a:ext cx="852606" cy="874975"/>
            </a:xfrm>
            <a:prstGeom prst="ellipse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noFill/>
              </a:endParaRPr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FAEEB60F-BDB8-4E5E-BB04-DD2BE986BCD3}"/>
                </a:ext>
              </a:extLst>
            </p:cNvPr>
            <p:cNvSpPr/>
            <p:nvPr/>
          </p:nvSpPr>
          <p:spPr>
            <a:xfrm>
              <a:off x="2594251" y="2586250"/>
              <a:ext cx="374138" cy="348017"/>
            </a:xfrm>
            <a:custGeom>
              <a:avLst/>
              <a:gdLst>
                <a:gd name="connsiteX0" fmla="*/ 0 w 374138"/>
                <a:gd name="connsiteY0" fmla="*/ 174009 h 348017"/>
                <a:gd name="connsiteX1" fmla="*/ 187069 w 374138"/>
                <a:gd name="connsiteY1" fmla="*/ 0 h 348017"/>
                <a:gd name="connsiteX2" fmla="*/ 374138 w 374138"/>
                <a:gd name="connsiteY2" fmla="*/ 174009 h 348017"/>
                <a:gd name="connsiteX3" fmla="*/ 187069 w 374138"/>
                <a:gd name="connsiteY3" fmla="*/ 348018 h 348017"/>
                <a:gd name="connsiteX4" fmla="*/ 0 w 374138"/>
                <a:gd name="connsiteY4" fmla="*/ 174009 h 34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138" h="348017" fill="none" extrusionOk="0">
                  <a:moveTo>
                    <a:pt x="0" y="174009"/>
                  </a:moveTo>
                  <a:cubicBezTo>
                    <a:pt x="2540" y="78207"/>
                    <a:pt x="94440" y="-21991"/>
                    <a:pt x="187069" y="0"/>
                  </a:cubicBezTo>
                  <a:cubicBezTo>
                    <a:pt x="272710" y="-2707"/>
                    <a:pt x="361797" y="89525"/>
                    <a:pt x="374138" y="174009"/>
                  </a:cubicBezTo>
                  <a:cubicBezTo>
                    <a:pt x="371862" y="248404"/>
                    <a:pt x="277363" y="366114"/>
                    <a:pt x="187069" y="348018"/>
                  </a:cubicBezTo>
                  <a:cubicBezTo>
                    <a:pt x="89501" y="351235"/>
                    <a:pt x="20877" y="275132"/>
                    <a:pt x="0" y="174009"/>
                  </a:cubicBezTo>
                  <a:close/>
                </a:path>
                <a:path w="374138" h="348017" stroke="0" extrusionOk="0">
                  <a:moveTo>
                    <a:pt x="0" y="174009"/>
                  </a:moveTo>
                  <a:cubicBezTo>
                    <a:pt x="-3181" y="75944"/>
                    <a:pt x="64496" y="7228"/>
                    <a:pt x="187069" y="0"/>
                  </a:cubicBezTo>
                  <a:cubicBezTo>
                    <a:pt x="305081" y="3094"/>
                    <a:pt x="363267" y="78252"/>
                    <a:pt x="374138" y="174009"/>
                  </a:cubicBezTo>
                  <a:cubicBezTo>
                    <a:pt x="364855" y="279177"/>
                    <a:pt x="289987" y="350211"/>
                    <a:pt x="187069" y="348018"/>
                  </a:cubicBezTo>
                  <a:cubicBezTo>
                    <a:pt x="59488" y="334741"/>
                    <a:pt x="8772" y="274304"/>
                    <a:pt x="0" y="174009"/>
                  </a:cubicBezTo>
                  <a:close/>
                </a:path>
              </a:pathLst>
            </a:custGeom>
            <a:solidFill>
              <a:srgbClr val="E59EDD"/>
            </a:solidFill>
            <a:ln w="34925">
              <a:solidFill>
                <a:srgbClr val="E59EDD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椭圆 142">
                  <a:extLst>
                    <a:ext uri="{FF2B5EF4-FFF2-40B4-BE49-F238E27FC236}">
                      <a16:creationId xmlns:a16="http://schemas.microsoft.com/office/drawing/2014/main" id="{79380149-C3E1-406B-8817-8103EB835B01}"/>
                    </a:ext>
                  </a:extLst>
                </p:cNvPr>
                <p:cNvSpPr/>
                <p:nvPr/>
              </p:nvSpPr>
              <p:spPr>
                <a:xfrm>
                  <a:off x="2876264" y="2949621"/>
                  <a:ext cx="255857" cy="242245"/>
                </a:xfrm>
                <a:custGeom>
                  <a:avLst/>
                  <a:gdLst>
                    <a:gd name="connsiteX0" fmla="*/ 0 w 255857"/>
                    <a:gd name="connsiteY0" fmla="*/ 121123 h 242245"/>
                    <a:gd name="connsiteX1" fmla="*/ 127929 w 255857"/>
                    <a:gd name="connsiteY1" fmla="*/ 0 h 242245"/>
                    <a:gd name="connsiteX2" fmla="*/ 255858 w 255857"/>
                    <a:gd name="connsiteY2" fmla="*/ 121123 h 242245"/>
                    <a:gd name="connsiteX3" fmla="*/ 127929 w 255857"/>
                    <a:gd name="connsiteY3" fmla="*/ 242246 h 242245"/>
                    <a:gd name="connsiteX4" fmla="*/ 0 w 255857"/>
                    <a:gd name="connsiteY4" fmla="*/ 121123 h 24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857" h="242245" fill="none" extrusionOk="0">
                      <a:moveTo>
                        <a:pt x="0" y="121123"/>
                      </a:moveTo>
                      <a:cubicBezTo>
                        <a:pt x="6693" y="55023"/>
                        <a:pt x="58962" y="-3470"/>
                        <a:pt x="127929" y="0"/>
                      </a:cubicBezTo>
                      <a:cubicBezTo>
                        <a:pt x="179868" y="-2866"/>
                        <a:pt x="250401" y="59367"/>
                        <a:pt x="255858" y="121123"/>
                      </a:cubicBezTo>
                      <a:cubicBezTo>
                        <a:pt x="255297" y="182669"/>
                        <a:pt x="191524" y="252055"/>
                        <a:pt x="127929" y="242246"/>
                      </a:cubicBezTo>
                      <a:cubicBezTo>
                        <a:pt x="71421" y="250165"/>
                        <a:pt x="9106" y="190206"/>
                        <a:pt x="0" y="121123"/>
                      </a:cubicBezTo>
                      <a:close/>
                    </a:path>
                    <a:path w="255857" h="242245" stroke="0" extrusionOk="0">
                      <a:moveTo>
                        <a:pt x="0" y="121123"/>
                      </a:moveTo>
                      <a:cubicBezTo>
                        <a:pt x="-3508" y="52065"/>
                        <a:pt x="45717" y="4338"/>
                        <a:pt x="127929" y="0"/>
                      </a:cubicBezTo>
                      <a:cubicBezTo>
                        <a:pt x="216592" y="3792"/>
                        <a:pt x="253308" y="54310"/>
                        <a:pt x="255858" y="121123"/>
                      </a:cubicBezTo>
                      <a:cubicBezTo>
                        <a:pt x="243590" y="199997"/>
                        <a:pt x="197101" y="250434"/>
                        <a:pt x="127929" y="242246"/>
                      </a:cubicBezTo>
                      <a:cubicBezTo>
                        <a:pt x="54225" y="240577"/>
                        <a:pt x="15930" y="195629"/>
                        <a:pt x="0" y="121123"/>
                      </a:cubicBezTo>
                      <a:close/>
                    </a:path>
                  </a:pathLst>
                </a:custGeom>
                <a:solidFill>
                  <a:srgbClr val="495FA9"/>
                </a:solidFill>
                <a:ln w="34925">
                  <a:solidFill>
                    <a:srgbClr val="495FA9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ellipse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zh-CN" alt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3" name="椭圆 142">
                  <a:extLst>
                    <a:ext uri="{FF2B5EF4-FFF2-40B4-BE49-F238E27FC236}">
                      <a16:creationId xmlns:a16="http://schemas.microsoft.com/office/drawing/2014/main" id="{79380149-C3E1-406B-8817-8103EB835B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6264" y="2949621"/>
                  <a:ext cx="255857" cy="242245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4925">
                  <a:solidFill>
                    <a:srgbClr val="495FA9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custGeom>
                          <a:avLst/>
                          <a:gdLst>
                            <a:gd name="connsiteX0" fmla="*/ 0 w 219568"/>
                            <a:gd name="connsiteY0" fmla="*/ 102730 h 205459"/>
                            <a:gd name="connsiteX1" fmla="*/ 109784 w 219568"/>
                            <a:gd name="connsiteY1" fmla="*/ 0 h 205459"/>
                            <a:gd name="connsiteX2" fmla="*/ 219568 w 219568"/>
                            <a:gd name="connsiteY2" fmla="*/ 102730 h 205459"/>
                            <a:gd name="connsiteX3" fmla="*/ 109784 w 219568"/>
                            <a:gd name="connsiteY3" fmla="*/ 205460 h 205459"/>
                            <a:gd name="connsiteX4" fmla="*/ 0 w 219568"/>
                            <a:gd name="connsiteY4" fmla="*/ 102730 h 2054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19568" h="205459" fill="none" extrusionOk="0">
                              <a:moveTo>
                                <a:pt x="0" y="102730"/>
                              </a:moveTo>
                              <a:cubicBezTo>
                                <a:pt x="11301" y="47335"/>
                                <a:pt x="55948" y="-13986"/>
                                <a:pt x="109784" y="0"/>
                              </a:cubicBezTo>
                              <a:cubicBezTo>
                                <a:pt x="166063" y="-667"/>
                                <a:pt x="215513" y="49812"/>
                                <a:pt x="219568" y="102730"/>
                              </a:cubicBezTo>
                              <a:cubicBezTo>
                                <a:pt x="218662" y="150828"/>
                                <a:pt x="160147" y="219731"/>
                                <a:pt x="109784" y="205460"/>
                              </a:cubicBezTo>
                              <a:cubicBezTo>
                                <a:pt x="51494" y="206771"/>
                                <a:pt x="8677" y="161552"/>
                                <a:pt x="0" y="102730"/>
                              </a:cubicBezTo>
                              <a:close/>
                            </a:path>
                            <a:path w="219568" h="205459" stroke="0" extrusionOk="0">
                              <a:moveTo>
                                <a:pt x="0" y="102730"/>
                              </a:moveTo>
                              <a:cubicBezTo>
                                <a:pt x="-5989" y="42300"/>
                                <a:pt x="35560" y="5101"/>
                                <a:pt x="109784" y="0"/>
                              </a:cubicBezTo>
                              <a:cubicBezTo>
                                <a:pt x="181923" y="2422"/>
                                <a:pt x="204583" y="46470"/>
                                <a:pt x="219568" y="102730"/>
                              </a:cubicBezTo>
                              <a:cubicBezTo>
                                <a:pt x="209287" y="169506"/>
                                <a:pt x="169284" y="211717"/>
                                <a:pt x="109784" y="205460"/>
                              </a:cubicBezTo>
                              <a:cubicBezTo>
                                <a:pt x="44781" y="203068"/>
                                <a:pt x="3288" y="161037"/>
                                <a:pt x="0" y="10273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2EA3C85F-E3DE-4A15-92CB-D20FEA5CAA6D}"/>
              </a:ext>
            </a:extLst>
          </p:cNvPr>
          <p:cNvGrpSpPr/>
          <p:nvPr/>
        </p:nvGrpSpPr>
        <p:grpSpPr>
          <a:xfrm>
            <a:off x="11010426" y="5470111"/>
            <a:ext cx="731676" cy="716837"/>
            <a:chOff x="4113661" y="2429303"/>
            <a:chExt cx="917813" cy="914400"/>
          </a:xfrm>
        </p:grpSpPr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F7E5F56B-6755-4F4B-B8E9-CCEF777DEA1A}"/>
                </a:ext>
              </a:extLst>
            </p:cNvPr>
            <p:cNvSpPr/>
            <p:nvPr/>
          </p:nvSpPr>
          <p:spPr>
            <a:xfrm>
              <a:off x="4113661" y="2429303"/>
              <a:ext cx="917813" cy="914400"/>
            </a:xfrm>
            <a:prstGeom prst="ellipse">
              <a:avLst/>
            </a:prstGeom>
            <a:noFill/>
            <a:ln w="50800">
              <a:solidFill>
                <a:srgbClr val="EA3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9BC31AAD-C0EA-4BCD-9C1E-1EA03C272F0A}"/>
                </a:ext>
              </a:extLst>
            </p:cNvPr>
            <p:cNvSpPr/>
            <p:nvPr/>
          </p:nvSpPr>
          <p:spPr>
            <a:xfrm>
              <a:off x="4441775" y="2558957"/>
              <a:ext cx="374138" cy="348017"/>
            </a:xfrm>
            <a:custGeom>
              <a:avLst/>
              <a:gdLst>
                <a:gd name="connsiteX0" fmla="*/ 0 w 374138"/>
                <a:gd name="connsiteY0" fmla="*/ 174009 h 348017"/>
                <a:gd name="connsiteX1" fmla="*/ 187069 w 374138"/>
                <a:gd name="connsiteY1" fmla="*/ 0 h 348017"/>
                <a:gd name="connsiteX2" fmla="*/ 374138 w 374138"/>
                <a:gd name="connsiteY2" fmla="*/ 174009 h 348017"/>
                <a:gd name="connsiteX3" fmla="*/ 187069 w 374138"/>
                <a:gd name="connsiteY3" fmla="*/ 348018 h 348017"/>
                <a:gd name="connsiteX4" fmla="*/ 0 w 374138"/>
                <a:gd name="connsiteY4" fmla="*/ 174009 h 34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138" h="348017" fill="none" extrusionOk="0">
                  <a:moveTo>
                    <a:pt x="0" y="174009"/>
                  </a:moveTo>
                  <a:cubicBezTo>
                    <a:pt x="2540" y="78207"/>
                    <a:pt x="94440" y="-21991"/>
                    <a:pt x="187069" y="0"/>
                  </a:cubicBezTo>
                  <a:cubicBezTo>
                    <a:pt x="272710" y="-2707"/>
                    <a:pt x="361797" y="89525"/>
                    <a:pt x="374138" y="174009"/>
                  </a:cubicBezTo>
                  <a:cubicBezTo>
                    <a:pt x="371862" y="248404"/>
                    <a:pt x="277363" y="366114"/>
                    <a:pt x="187069" y="348018"/>
                  </a:cubicBezTo>
                  <a:cubicBezTo>
                    <a:pt x="89501" y="351235"/>
                    <a:pt x="20877" y="275132"/>
                    <a:pt x="0" y="174009"/>
                  </a:cubicBezTo>
                  <a:close/>
                </a:path>
                <a:path w="374138" h="348017" stroke="0" extrusionOk="0">
                  <a:moveTo>
                    <a:pt x="0" y="174009"/>
                  </a:moveTo>
                  <a:cubicBezTo>
                    <a:pt x="-3181" y="75944"/>
                    <a:pt x="64496" y="7228"/>
                    <a:pt x="187069" y="0"/>
                  </a:cubicBezTo>
                  <a:cubicBezTo>
                    <a:pt x="305081" y="3094"/>
                    <a:pt x="363267" y="78252"/>
                    <a:pt x="374138" y="174009"/>
                  </a:cubicBezTo>
                  <a:cubicBezTo>
                    <a:pt x="364855" y="279177"/>
                    <a:pt x="289987" y="350211"/>
                    <a:pt x="187069" y="348018"/>
                  </a:cubicBezTo>
                  <a:cubicBezTo>
                    <a:pt x="59488" y="334741"/>
                    <a:pt x="8772" y="274304"/>
                    <a:pt x="0" y="174009"/>
                  </a:cubicBezTo>
                  <a:close/>
                </a:path>
              </a:pathLst>
            </a:custGeom>
            <a:solidFill>
              <a:srgbClr val="E59EDD"/>
            </a:solidFill>
            <a:ln w="34925">
              <a:solidFill>
                <a:srgbClr val="E59EDD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椭圆 146">
                  <a:extLst>
                    <a:ext uri="{FF2B5EF4-FFF2-40B4-BE49-F238E27FC236}">
                      <a16:creationId xmlns:a16="http://schemas.microsoft.com/office/drawing/2014/main" id="{966B62C3-A077-403A-A26A-61EBA3444D63}"/>
                    </a:ext>
                  </a:extLst>
                </p:cNvPr>
                <p:cNvSpPr/>
                <p:nvPr/>
              </p:nvSpPr>
              <p:spPr>
                <a:xfrm>
                  <a:off x="4374107" y="2934267"/>
                  <a:ext cx="266132" cy="257599"/>
                </a:xfrm>
                <a:custGeom>
                  <a:avLst/>
                  <a:gdLst>
                    <a:gd name="connsiteX0" fmla="*/ 0 w 266132"/>
                    <a:gd name="connsiteY0" fmla="*/ 128800 h 257599"/>
                    <a:gd name="connsiteX1" fmla="*/ 133066 w 266132"/>
                    <a:gd name="connsiteY1" fmla="*/ 0 h 257599"/>
                    <a:gd name="connsiteX2" fmla="*/ 266132 w 266132"/>
                    <a:gd name="connsiteY2" fmla="*/ 128800 h 257599"/>
                    <a:gd name="connsiteX3" fmla="*/ 133066 w 266132"/>
                    <a:gd name="connsiteY3" fmla="*/ 257600 h 257599"/>
                    <a:gd name="connsiteX4" fmla="*/ 0 w 266132"/>
                    <a:gd name="connsiteY4" fmla="*/ 128800 h 257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132" h="257599" fill="none" extrusionOk="0">
                      <a:moveTo>
                        <a:pt x="0" y="128800"/>
                      </a:moveTo>
                      <a:cubicBezTo>
                        <a:pt x="14221" y="59353"/>
                        <a:pt x="67847" y="-17021"/>
                        <a:pt x="133066" y="0"/>
                      </a:cubicBezTo>
                      <a:cubicBezTo>
                        <a:pt x="190978" y="-2385"/>
                        <a:pt x="255115" y="68038"/>
                        <a:pt x="266132" y="128800"/>
                      </a:cubicBezTo>
                      <a:cubicBezTo>
                        <a:pt x="263971" y="179322"/>
                        <a:pt x="194194" y="274780"/>
                        <a:pt x="133066" y="257600"/>
                      </a:cubicBezTo>
                      <a:cubicBezTo>
                        <a:pt x="71220" y="264119"/>
                        <a:pt x="12956" y="203049"/>
                        <a:pt x="0" y="128800"/>
                      </a:cubicBezTo>
                      <a:close/>
                    </a:path>
                    <a:path w="266132" h="257599" stroke="0" extrusionOk="0">
                      <a:moveTo>
                        <a:pt x="0" y="128800"/>
                      </a:moveTo>
                      <a:cubicBezTo>
                        <a:pt x="-10829" y="50986"/>
                        <a:pt x="45926" y="5123"/>
                        <a:pt x="133066" y="0"/>
                      </a:cubicBezTo>
                      <a:cubicBezTo>
                        <a:pt x="217317" y="2266"/>
                        <a:pt x="257140" y="57952"/>
                        <a:pt x="266132" y="128800"/>
                      </a:cubicBezTo>
                      <a:cubicBezTo>
                        <a:pt x="264831" y="201205"/>
                        <a:pt x="205004" y="266180"/>
                        <a:pt x="133066" y="257600"/>
                      </a:cubicBezTo>
                      <a:cubicBezTo>
                        <a:pt x="51641" y="253259"/>
                        <a:pt x="2804" y="201274"/>
                        <a:pt x="0" y="128800"/>
                      </a:cubicBezTo>
                      <a:close/>
                    </a:path>
                  </a:pathLst>
                </a:custGeom>
                <a:solidFill>
                  <a:srgbClr val="EA3E36"/>
                </a:solidFill>
                <a:ln w="34925">
                  <a:solidFill>
                    <a:srgbClr val="EA3E36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ellipse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zh-CN" alt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47" name="椭圆 146">
                  <a:extLst>
                    <a:ext uri="{FF2B5EF4-FFF2-40B4-BE49-F238E27FC236}">
                      <a16:creationId xmlns:a16="http://schemas.microsoft.com/office/drawing/2014/main" id="{966B62C3-A077-403A-A26A-61EBA3444D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4107" y="2934267"/>
                  <a:ext cx="266132" cy="25759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4925">
                  <a:solidFill>
                    <a:srgbClr val="EA3E36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custGeom>
                          <a:avLst/>
                          <a:gdLst>
                            <a:gd name="connsiteX0" fmla="*/ 0 w 212159"/>
                            <a:gd name="connsiteY0" fmla="*/ 100972 h 201943"/>
                            <a:gd name="connsiteX1" fmla="*/ 106080 w 212159"/>
                            <a:gd name="connsiteY1" fmla="*/ 0 h 201943"/>
                            <a:gd name="connsiteX2" fmla="*/ 212160 w 212159"/>
                            <a:gd name="connsiteY2" fmla="*/ 100972 h 201943"/>
                            <a:gd name="connsiteX3" fmla="*/ 106080 w 212159"/>
                            <a:gd name="connsiteY3" fmla="*/ 201944 h 201943"/>
                            <a:gd name="connsiteX4" fmla="*/ 0 w 212159"/>
                            <a:gd name="connsiteY4" fmla="*/ 100972 h 2019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12159" h="201943" fill="none" extrusionOk="0">
                              <a:moveTo>
                                <a:pt x="0" y="100972"/>
                              </a:moveTo>
                              <a:cubicBezTo>
                                <a:pt x="5157" y="45819"/>
                                <a:pt x="49202" y="-3516"/>
                                <a:pt x="106080" y="0"/>
                              </a:cubicBezTo>
                              <a:cubicBezTo>
                                <a:pt x="156575" y="-1239"/>
                                <a:pt x="204483" y="52435"/>
                                <a:pt x="212160" y="100972"/>
                              </a:cubicBezTo>
                              <a:cubicBezTo>
                                <a:pt x="211643" y="151808"/>
                                <a:pt x="156438" y="213378"/>
                                <a:pt x="106080" y="201944"/>
                              </a:cubicBezTo>
                              <a:cubicBezTo>
                                <a:pt x="57218" y="207388"/>
                                <a:pt x="8840" y="158862"/>
                                <a:pt x="0" y="100972"/>
                              </a:cubicBezTo>
                              <a:close/>
                            </a:path>
                            <a:path w="212159" h="201943" stroke="0" extrusionOk="0">
                              <a:moveTo>
                                <a:pt x="0" y="100972"/>
                              </a:moveTo>
                              <a:cubicBezTo>
                                <a:pt x="-13751" y="36725"/>
                                <a:pt x="38658" y="3316"/>
                                <a:pt x="106080" y="0"/>
                              </a:cubicBezTo>
                              <a:cubicBezTo>
                                <a:pt x="179419" y="3106"/>
                                <a:pt x="204458" y="45452"/>
                                <a:pt x="212160" y="100972"/>
                              </a:cubicBezTo>
                              <a:cubicBezTo>
                                <a:pt x="199806" y="168801"/>
                                <a:pt x="163679" y="207399"/>
                                <a:pt x="106080" y="201944"/>
                              </a:cubicBezTo>
                              <a:cubicBezTo>
                                <a:pt x="42227" y="199062"/>
                                <a:pt x="3761" y="158534"/>
                                <a:pt x="0" y="100972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2CC0E759-DCFB-427D-9A55-26EF63232331}"/>
                  </a:ext>
                </a:extLst>
              </p:cNvPr>
              <p:cNvSpPr txBox="1"/>
              <p:nvPr/>
            </p:nvSpPr>
            <p:spPr>
              <a:xfrm>
                <a:off x="10946817" y="4357899"/>
                <a:ext cx="399197" cy="517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i="1" u="none" strike="noStrike" kern="1200" normalizeH="0" noProof="0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altLang="zh-CN" i="1" u="none" strike="noStrike" kern="1200" normalizeH="0" noProof="0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i="1" u="none" strike="noStrike" kern="1200" normalizeH="0" noProof="0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2CC0E759-DCFB-427D-9A55-26EF63232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817" y="4357899"/>
                <a:ext cx="399197" cy="5171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E8FB895D-B157-4E44-8BED-1C22A1C9A628}"/>
                  </a:ext>
                </a:extLst>
              </p:cNvPr>
              <p:cNvSpPr txBox="1"/>
              <p:nvPr/>
            </p:nvSpPr>
            <p:spPr>
              <a:xfrm>
                <a:off x="11570258" y="5075270"/>
                <a:ext cx="399197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i="1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i="1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sz="2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E8FB895D-B157-4E44-8BED-1C22A1C9A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258" y="5075270"/>
                <a:ext cx="399197" cy="507831"/>
              </a:xfrm>
              <a:prstGeom prst="rect">
                <a:avLst/>
              </a:prstGeom>
              <a:blipFill>
                <a:blip r:embed="rId11"/>
                <a:stretch>
                  <a:fillRect r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7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80127F9-2A74-0F47-474F-162D4CA58506}"/>
              </a:ext>
            </a:extLst>
          </p:cNvPr>
          <p:cNvSpPr/>
          <p:nvPr/>
        </p:nvSpPr>
        <p:spPr>
          <a:xfrm>
            <a:off x="0" y="500933"/>
            <a:ext cx="12192000" cy="609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5204C4-FB0F-3C93-25F8-A0F27FD7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6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061939-09C0-77C2-CAF4-2A232E0E207D}"/>
              </a:ext>
            </a:extLst>
          </p:cNvPr>
          <p:cNvSpPr txBox="1"/>
          <p:nvPr/>
        </p:nvSpPr>
        <p:spPr>
          <a:xfrm>
            <a:off x="0" y="-72209"/>
            <a:ext cx="6171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Coalescence Hadronization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C4AB147-5222-4AA9-B267-362FD065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232" y="1860061"/>
            <a:ext cx="5466197" cy="337961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4C2A9C7-468B-496F-9271-592CE6FEFB8D}"/>
              </a:ext>
            </a:extLst>
          </p:cNvPr>
          <p:cNvSpPr txBox="1"/>
          <p:nvPr/>
        </p:nvSpPr>
        <p:spPr>
          <a:xfrm>
            <a:off x="290080" y="3239616"/>
            <a:ext cx="5466197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60000"/>
            </a:pPr>
            <a:r>
              <a:rPr lang="en-US" altLang="zh-CN" sz="1400" dirty="0">
                <a:latin typeface="Constantia" panose="02030602050306030303" pitchFamily="18" charset="0"/>
              </a:rPr>
              <a:t>The momentum distribution of hadrons produced from coalescence: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0069DD8-59F6-40EC-A414-990DDBADBBFB}"/>
                  </a:ext>
                </a:extLst>
              </p:cNvPr>
              <p:cNvSpPr txBox="1"/>
              <p:nvPr/>
            </p:nvSpPr>
            <p:spPr>
              <a:xfrm>
                <a:off x="358242" y="4391249"/>
                <a:ext cx="6097002" cy="1751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SzPct val="60000"/>
                  <a:buFont typeface="Wingdings" panose="05000000000000000000" pitchFamily="2" charset="2"/>
                  <a:buChar char="u"/>
                </a:pPr>
                <a:r>
                  <a:rPr lang="en-US" altLang="zh-CN" sz="1400" dirty="0">
                    <a:latin typeface="Constantia" panose="02030602050306030303" pitchFamily="18" charset="0"/>
                  </a:rPr>
                  <a:t>Quark distribution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400" dirty="0">
                  <a:latin typeface="Constantia" panose="02030602050306030303" pitchFamily="18" charset="0"/>
                </a:endParaRPr>
              </a:p>
              <a:p>
                <a:pPr>
                  <a:lnSpc>
                    <a:spcPct val="150000"/>
                  </a:lnSpc>
                  <a:buSzPct val="60000"/>
                </a:pPr>
                <a:r>
                  <a:rPr lang="en-US" altLang="zh-CN" sz="1400" dirty="0">
                    <a:latin typeface="Constantia" panose="02030602050306030303" pitchFamily="18" charset="0"/>
                  </a:rPr>
                  <a:t>       For light quark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zh-CN" sz="1600" dirty="0">
                  <a:latin typeface="Constantia" panose="02030602050306030303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SzPct val="60000"/>
                  <a:buFont typeface="Wingdings" panose="05000000000000000000" pitchFamily="2" charset="2"/>
                  <a:buChar char="u"/>
                </a:pPr>
                <a:r>
                  <a:rPr lang="en-US" altLang="zh-CN" sz="1400" dirty="0">
                    <a:latin typeface="Constantia" panose="02030602050306030303" pitchFamily="18" charset="0"/>
                  </a:rPr>
                  <a:t>Wigner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altLang="zh-CN" sz="1600" b="0" dirty="0">
                  <a:latin typeface="Constantia" panose="02030602050306030303" pitchFamily="18" charset="0"/>
                </a:endParaRPr>
              </a:p>
              <a:p>
                <a:pPr>
                  <a:lnSpc>
                    <a:spcPct val="150000"/>
                  </a:lnSpc>
                  <a:buSzPct val="60000"/>
                </a:pPr>
                <a:endParaRPr lang="en-US" altLang="zh-CN" sz="1400" b="1" dirty="0">
                  <a:latin typeface="Constantia" panose="02030602050306030303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0069DD8-59F6-40EC-A414-990DDBAD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42" y="4391249"/>
                <a:ext cx="6097002" cy="1751442"/>
              </a:xfrm>
              <a:prstGeom prst="rect">
                <a:avLst/>
              </a:prstGeom>
              <a:blipFill>
                <a:blip r:embed="rId4"/>
                <a:stretch>
                  <a:fillRect b="-180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3A804B2-17D3-43C2-90E1-212323E21D4C}"/>
                  </a:ext>
                </a:extLst>
              </p:cNvPr>
              <p:cNvSpPr txBox="1"/>
              <p:nvPr/>
            </p:nvSpPr>
            <p:spPr>
              <a:xfrm>
                <a:off x="415440" y="3695481"/>
                <a:ext cx="5032210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zh-CN" alt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3A804B2-17D3-43C2-90E1-212323E2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40" y="3695481"/>
                <a:ext cx="5032210" cy="695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515E1083-C6C2-4B5E-B610-661E3F187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9" y="858623"/>
            <a:ext cx="3840821" cy="2141766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FF32BD-727C-4C73-8153-766314ED2340}"/>
              </a:ext>
            </a:extLst>
          </p:cNvPr>
          <p:cNvGrpSpPr/>
          <p:nvPr/>
        </p:nvGrpSpPr>
        <p:grpSpPr>
          <a:xfrm>
            <a:off x="6586778" y="414621"/>
            <a:ext cx="6097002" cy="1443344"/>
            <a:chOff x="6577341" y="400478"/>
            <a:chExt cx="6097002" cy="14433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F7CF5F77-77C8-4B9D-BDC5-601CA74B012F}"/>
                    </a:ext>
                  </a:extLst>
                </p:cNvPr>
                <p:cNvSpPr txBox="1"/>
                <p:nvPr/>
              </p:nvSpPr>
              <p:spPr>
                <a:xfrm>
                  <a:off x="6577341" y="400478"/>
                  <a:ext cx="6097002" cy="14433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buSzPct val="60000"/>
                  </a:pPr>
                  <a:r>
                    <a:rPr lang="en-US" altLang="zh-CN" sz="1400" dirty="0">
                      <a:latin typeface="Constantia" panose="02030602050306030303" pitchFamily="18" charset="0"/>
                    </a:rPr>
                    <a:t>The total sequential coalescence probability:</a:t>
                  </a:r>
                </a:p>
                <a:p>
                  <a:pPr>
                    <a:lnSpc>
                      <a:spcPct val="150000"/>
                    </a:lnSpc>
                    <a:buSzPct val="60000"/>
                  </a:pPr>
                  <a:endParaRPr lang="en-US" altLang="zh-CN" sz="1800" b="1" dirty="0">
                    <a:latin typeface="Constantia" panose="02030602050306030303" pitchFamily="18" charset="0"/>
                  </a:endParaRPr>
                </a:p>
                <a:p>
                  <a:pPr>
                    <a:lnSpc>
                      <a:spcPct val="150000"/>
                    </a:lnSpc>
                    <a:buSzPct val="60000"/>
                  </a:pPr>
                  <a:endParaRPr lang="en-US" altLang="zh-CN" sz="1400" dirty="0">
                    <a:latin typeface="Constantia" panose="02030602050306030303" pitchFamily="18" charset="0"/>
                  </a:endParaRPr>
                </a:p>
                <a:p>
                  <a:pPr>
                    <a:lnSpc>
                      <a:spcPct val="150000"/>
                    </a:lnSpc>
                    <a:buSzPct val="60000"/>
                  </a:pPr>
                  <a14:m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altLang="zh-CN" sz="1400" dirty="0">
                      <a:latin typeface="Constantia" panose="02030602050306030303" pitchFamily="18" charset="0"/>
                    </a:rPr>
                    <a:t> normalize the total coalescence probability when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altLang="zh-CN" sz="1200" dirty="0">
                    <a:latin typeface="Constantia" panose="02030602050306030303" pitchFamily="18" charset="0"/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5BBB3E4C-7DEE-4EA5-98F5-5241307308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7341" y="400478"/>
                  <a:ext cx="6097002" cy="1443344"/>
                </a:xfrm>
                <a:prstGeom prst="rect">
                  <a:avLst/>
                </a:prstGeom>
                <a:blipFill>
                  <a:blip r:embed="rId8"/>
                  <a:stretch>
                    <a:fillRect l="-300" b="-37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828BDBD4-896A-406E-8FF1-2E58274BF021}"/>
                    </a:ext>
                  </a:extLst>
                </p:cNvPr>
                <p:cNvSpPr txBox="1"/>
                <p:nvPr/>
              </p:nvSpPr>
              <p:spPr>
                <a:xfrm>
                  <a:off x="6643466" y="795425"/>
                  <a:ext cx="4329454" cy="6534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𝑐𝑜𝑎𝑙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·</m:t>
                        </m:r>
                        <m:d>
                          <m:d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altLang="zh-CN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,…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828BDBD4-896A-406E-8FF1-2E58274BF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466" y="795425"/>
                  <a:ext cx="4329454" cy="65344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1E64CB5-293E-43E9-ACF7-DCC88DAA797E}"/>
                  </a:ext>
                </a:extLst>
              </p:cNvPr>
              <p:cNvSpPr txBox="1"/>
              <p:nvPr/>
            </p:nvSpPr>
            <p:spPr>
              <a:xfrm>
                <a:off x="6211233" y="5209445"/>
                <a:ext cx="5622526" cy="120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⭐</a:t>
                </a:r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Sequential mechanism </a:t>
                </a:r>
                <a:endParaRPr lang="en-US" altLang="zh-CN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Enhance the earlier-produced hadron yield via coalescence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more coalescence </a:t>
                </a:r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itchFamily="2" charset="2"/>
                  </a:rPr>
                  <a:t>  </a:t>
                </a:r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how substantial is this effect?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1E64CB5-293E-43E9-ACF7-DCC88DAA7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233" y="5209445"/>
                <a:ext cx="5622526" cy="1206741"/>
              </a:xfrm>
              <a:prstGeom prst="rect">
                <a:avLst/>
              </a:prstGeom>
              <a:blipFill>
                <a:blip r:embed="rId10"/>
                <a:stretch>
                  <a:fillRect l="-434"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93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A6B4D6-DE85-476D-9DA2-D06D0FC7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7</a:t>
            </a:fld>
            <a:r>
              <a:rPr lang="en-US" altLang="zh-CN"/>
              <a:t>/15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A75F7EE-C3F6-423B-A7FC-2102F432947D}"/>
              </a:ext>
            </a:extLst>
          </p:cNvPr>
          <p:cNvSpPr/>
          <p:nvPr/>
        </p:nvSpPr>
        <p:spPr>
          <a:xfrm>
            <a:off x="0" y="500933"/>
            <a:ext cx="12192000" cy="609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íṩ1ïḋê">
            <a:extLst>
              <a:ext uri="{FF2B5EF4-FFF2-40B4-BE49-F238E27FC236}">
                <a16:creationId xmlns:a16="http://schemas.microsoft.com/office/drawing/2014/main" id="{F00EBF33-F42F-4B78-A61B-E6971AD3A996}"/>
              </a:ext>
            </a:extLst>
          </p:cNvPr>
          <p:cNvGrpSpPr/>
          <p:nvPr/>
        </p:nvGrpSpPr>
        <p:grpSpPr>
          <a:xfrm>
            <a:off x="668754" y="679398"/>
            <a:ext cx="3585478" cy="1072081"/>
            <a:chOff x="5103970" y="1467979"/>
            <a:chExt cx="3585478" cy="1072081"/>
          </a:xfrm>
        </p:grpSpPr>
        <p:sp>
          <p:nvSpPr>
            <p:cNvPr id="5" name="í$líde">
              <a:extLst>
                <a:ext uri="{FF2B5EF4-FFF2-40B4-BE49-F238E27FC236}">
                  <a16:creationId xmlns:a16="http://schemas.microsoft.com/office/drawing/2014/main" id="{C70797A1-D4FA-4E33-A20D-76AE6CEE1894}"/>
                </a:ext>
              </a:extLst>
            </p:cNvPr>
            <p:cNvSpPr txBox="1"/>
            <p:nvPr/>
          </p:nvSpPr>
          <p:spPr>
            <a:xfrm>
              <a:off x="5103970" y="1467979"/>
              <a:ext cx="3247903" cy="36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latin typeface="Candara" panose="020E0502030303020204" pitchFamily="34" charset="0"/>
                </a:rPr>
                <a:t>Initial momentum and position:</a:t>
              </a:r>
            </a:p>
          </p:txBody>
        </p:sp>
        <p:sp>
          <p:nvSpPr>
            <p:cNvPr id="6" name="íšḷíḓè">
              <a:extLst>
                <a:ext uri="{FF2B5EF4-FFF2-40B4-BE49-F238E27FC236}">
                  <a16:creationId xmlns:a16="http://schemas.microsoft.com/office/drawing/2014/main" id="{F9C90C0F-A765-4351-B204-EEE6765DE30B}"/>
                </a:ext>
              </a:extLst>
            </p:cNvPr>
            <p:cNvSpPr txBox="1"/>
            <p:nvPr/>
          </p:nvSpPr>
          <p:spPr>
            <a:xfrm>
              <a:off x="5113608" y="1802294"/>
              <a:ext cx="3575840" cy="73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accent2">
                      <a:lumMod val="75000"/>
                    </a:schemeClr>
                  </a:solidFill>
                  <a:latin typeface="Constantia" panose="02030602050306030303" pitchFamily="18" charset="0"/>
                </a:rPr>
                <a:t>FONLL  </a:t>
              </a:r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JHEP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 (2012) 137</a:t>
              </a:r>
              <a:endParaRPr lang="fr-F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accent2">
                      <a:lumMod val="75000"/>
                    </a:schemeClr>
                  </a:solidFill>
                  <a:latin typeface="Constantia" panose="02030602050306030303" pitchFamily="18" charset="0"/>
                </a:rPr>
                <a:t>Monte Carlo Glauber model  </a:t>
              </a:r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EPJC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72 (2012) 1896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işľïďè">
            <a:extLst>
              <a:ext uri="{FF2B5EF4-FFF2-40B4-BE49-F238E27FC236}">
                <a16:creationId xmlns:a16="http://schemas.microsoft.com/office/drawing/2014/main" id="{A42C9CDB-CFB1-4AE7-A683-B5AA4354CEAD}"/>
              </a:ext>
            </a:extLst>
          </p:cNvPr>
          <p:cNvGrpSpPr/>
          <p:nvPr/>
        </p:nvGrpSpPr>
        <p:grpSpPr>
          <a:xfrm>
            <a:off x="445630" y="1513582"/>
            <a:ext cx="3494090" cy="2747922"/>
            <a:chOff x="1143178" y="2612652"/>
            <a:chExt cx="3494090" cy="2747922"/>
          </a:xfrm>
        </p:grpSpPr>
        <p:sp>
          <p:nvSpPr>
            <p:cNvPr id="8" name="ïṩļídè">
              <a:extLst>
                <a:ext uri="{FF2B5EF4-FFF2-40B4-BE49-F238E27FC236}">
                  <a16:creationId xmlns:a16="http://schemas.microsoft.com/office/drawing/2014/main" id="{6757684F-5911-4B3C-BF28-290EA66FA432}"/>
                </a:ext>
              </a:extLst>
            </p:cNvPr>
            <p:cNvSpPr/>
            <p:nvPr/>
          </p:nvSpPr>
          <p:spPr>
            <a:xfrm>
              <a:off x="1144585" y="2691419"/>
              <a:ext cx="224790" cy="224790"/>
            </a:xfrm>
            <a:prstGeom prst="ellipse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60000">
                  <a:schemeClr val="accent4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4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3765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9" name="iśḷîḑé">
              <a:extLst>
                <a:ext uri="{FF2B5EF4-FFF2-40B4-BE49-F238E27FC236}">
                  <a16:creationId xmlns:a16="http://schemas.microsoft.com/office/drawing/2014/main" id="{7EE8754B-7C48-4467-9DA0-16F4931B183E}"/>
                </a:ext>
              </a:extLst>
            </p:cNvPr>
            <p:cNvSpPr txBox="1"/>
            <p:nvPr/>
          </p:nvSpPr>
          <p:spPr>
            <a:xfrm>
              <a:off x="1373649" y="2612652"/>
              <a:ext cx="2786962" cy="36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latin typeface="Candara" panose="020E0502030303020204" pitchFamily="34" charset="0"/>
                </a:rPr>
                <a:t>In-medium evolution: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îṥḷïḑé">
                  <a:extLst>
                    <a:ext uri="{FF2B5EF4-FFF2-40B4-BE49-F238E27FC236}">
                      <a16:creationId xmlns:a16="http://schemas.microsoft.com/office/drawing/2014/main" id="{3303CA2D-1190-4C1B-8952-1F73EC1ADD2E}"/>
                    </a:ext>
                  </a:extLst>
                </p:cNvPr>
                <p:cNvSpPr txBox="1"/>
                <p:nvPr/>
              </p:nvSpPr>
              <p:spPr>
                <a:xfrm>
                  <a:off x="1143178" y="4576770"/>
                  <a:ext cx="349409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accent2">
                          <a:lumMod val="75000"/>
                        </a:schemeClr>
                      </a:solidFill>
                      <a:latin typeface="Constantia" panose="02030602050306030303" pitchFamily="18" charset="0"/>
                    </a:rPr>
                    <a:t>SHELL model  </a:t>
                  </a:r>
                  <a:r>
                    <a:rPr lang="en-US" altLang="zh-CN" sz="12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Chin.Phys.C</a:t>
                  </a:r>
                  <a:r>
                    <a:rPr lang="en-US" altLang="zh-CN" sz="12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44 (2020) 104105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latin typeface="Constantia" panose="02030602050306030303" pitchFamily="18" charset="0"/>
                    </a:rPr>
                    <a:t>Collisional: Langevin transport equations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=2.5</m:t>
                      </m:r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1200" dirty="0">
                      <a:latin typeface="Constantia" panose="02030602050306030303" pitchFamily="18" charset="0"/>
                    </a:rPr>
                    <a:t> based on lattice QCD calculation. </a:t>
                  </a:r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0" name="îṥḷïḑé">
                  <a:extLst>
                    <a:ext uri="{FF2B5EF4-FFF2-40B4-BE49-F238E27FC236}">
                      <a16:creationId xmlns:a16="http://schemas.microsoft.com/office/drawing/2014/main" id="{3303CA2D-1190-4C1B-8952-1F73EC1AD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178" y="4576770"/>
                  <a:ext cx="3494090" cy="783804"/>
                </a:xfrm>
                <a:prstGeom prst="rect">
                  <a:avLst/>
                </a:prstGeom>
                <a:blipFill>
                  <a:blip r:embed="rId3"/>
                  <a:stretch>
                    <a:fillRect b="-54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ECDFF8AE-6336-4C85-BF7F-AEE5197C7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1" y="1795687"/>
            <a:ext cx="3247903" cy="17226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5AF21B2-9F8B-45B5-B221-B887FD67C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328" y="2868890"/>
            <a:ext cx="4490740" cy="3696142"/>
          </a:xfrm>
          <a:prstGeom prst="rect">
            <a:avLst/>
          </a:prstGeom>
        </p:spPr>
      </p:pic>
      <p:sp>
        <p:nvSpPr>
          <p:cNvPr id="15" name="íṥḻiḑè">
            <a:extLst>
              <a:ext uri="{FF2B5EF4-FFF2-40B4-BE49-F238E27FC236}">
                <a16:creationId xmlns:a16="http://schemas.microsoft.com/office/drawing/2014/main" id="{D388BC49-E072-4811-9419-557DF57A4331}"/>
              </a:ext>
            </a:extLst>
          </p:cNvPr>
          <p:cNvSpPr/>
          <p:nvPr/>
        </p:nvSpPr>
        <p:spPr>
          <a:xfrm>
            <a:off x="447037" y="763024"/>
            <a:ext cx="224790" cy="22479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0000">
                <a:schemeClr val="accent3"/>
              </a:gs>
            </a:gsLst>
            <a:lin ang="2700000" scaled="0"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A8B6327-A226-400E-8383-3720C64646F8}"/>
              </a:ext>
            </a:extLst>
          </p:cNvPr>
          <p:cNvGrpSpPr/>
          <p:nvPr/>
        </p:nvGrpSpPr>
        <p:grpSpPr>
          <a:xfrm>
            <a:off x="717791" y="4261504"/>
            <a:ext cx="2557698" cy="2303528"/>
            <a:chOff x="994166" y="4252910"/>
            <a:chExt cx="2704569" cy="247055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BC1A9FC-DE95-4A2E-B6F3-A57F74486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4166" y="4252910"/>
              <a:ext cx="2704569" cy="2470551"/>
            </a:xfrm>
            <a:prstGeom prst="rect">
              <a:avLst/>
            </a:prstGeom>
          </p:spPr>
        </p:pic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155F15B-168F-4A72-9A14-AE2FAD80CFE9}"/>
                </a:ext>
              </a:extLst>
            </p:cNvPr>
            <p:cNvCxnSpPr>
              <a:cxnSpLocks/>
            </p:cNvCxnSpPr>
            <p:nvPr/>
          </p:nvCxnSpPr>
          <p:spPr>
            <a:xfrm>
              <a:off x="1520360" y="6020028"/>
              <a:ext cx="2087993" cy="0"/>
            </a:xfrm>
            <a:prstGeom prst="line">
              <a:avLst/>
            </a:prstGeom>
            <a:ln w="31750" cmpd="sng">
              <a:solidFill>
                <a:srgbClr val="FFC000">
                  <a:alpha val="70000"/>
                </a:srgbClr>
              </a:solidFill>
              <a:prstDash val="lgDash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F2F7CC6-A1EF-460E-A706-AE1D43C444AE}"/>
              </a:ext>
            </a:extLst>
          </p:cNvPr>
          <p:cNvGrpSpPr/>
          <p:nvPr/>
        </p:nvGrpSpPr>
        <p:grpSpPr>
          <a:xfrm>
            <a:off x="4339349" y="677956"/>
            <a:ext cx="3440664" cy="2613712"/>
            <a:chOff x="4640343" y="954405"/>
            <a:chExt cx="3440664" cy="2613712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B228756-26FD-404B-83DB-15BA31405230}"/>
                </a:ext>
              </a:extLst>
            </p:cNvPr>
            <p:cNvSpPr txBox="1"/>
            <p:nvPr/>
          </p:nvSpPr>
          <p:spPr>
            <a:xfrm>
              <a:off x="4733672" y="2678002"/>
              <a:ext cx="2498918" cy="8901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onstantia" panose="02030602050306030303" pitchFamily="18" charset="0"/>
                </a:rPr>
                <a:t>Hydrodynamic information: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accent2">
                      <a:lumMod val="75000"/>
                    </a:schemeClr>
                  </a:solidFill>
                  <a:latin typeface="Constantia" panose="02030602050306030303" pitchFamily="18" charset="0"/>
                </a:rPr>
                <a:t>(3+1)D </a:t>
              </a:r>
              <a:r>
                <a:rPr lang="en-US" altLang="zh-CN" sz="1200" dirty="0" err="1">
                  <a:solidFill>
                    <a:schemeClr val="accent2">
                      <a:lumMod val="75000"/>
                    </a:schemeClr>
                  </a:solidFill>
                  <a:latin typeface="Constantia" panose="02030602050306030303" pitchFamily="18" charset="0"/>
                </a:rPr>
                <a:t>CLVisc</a:t>
              </a:r>
              <a:r>
                <a:rPr lang="en-US" altLang="zh-CN" sz="1200" dirty="0">
                  <a:solidFill>
                    <a:schemeClr val="accent2">
                      <a:lumMod val="75000"/>
                    </a:schemeClr>
                  </a:solidFill>
                  <a:latin typeface="Constantia" panose="02030602050306030303" pitchFamily="18" charset="0"/>
                </a:rPr>
                <a:t> hydro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Phys.Rev.C</a:t>
              </a:r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97 (2018) 6, 064918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88E2DB5-1D4F-4915-8040-16ADF7F3769F}"/>
                </a:ext>
              </a:extLst>
            </p:cNvPr>
            <p:cNvSpPr txBox="1"/>
            <p:nvPr/>
          </p:nvSpPr>
          <p:spPr>
            <a:xfrm>
              <a:off x="4640343" y="954405"/>
              <a:ext cx="3440664" cy="618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onstantia" panose="02030602050306030303" pitchFamily="18" charset="0"/>
                </a:rPr>
                <a:t>Higher-twist approach is implemented to describe the medium-induced gluon radiation: </a:t>
              </a:r>
              <a:endParaRPr lang="zh-CN" alt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92A0CAE-1B75-44F2-B2B4-A2BFF6467328}"/>
                    </a:ext>
                  </a:extLst>
                </p:cNvPr>
                <p:cNvSpPr txBox="1"/>
                <p:nvPr/>
              </p:nvSpPr>
              <p:spPr>
                <a:xfrm>
                  <a:off x="4683855" y="1606554"/>
                  <a:ext cx="3349058" cy="425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𝑑𝑥𝑑</m:t>
                            </m:r>
                            <m:sSubSup>
                              <m:sSub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num>
                          <m:den>
                            <m:r>
                              <a:rPr lang="zh-CN" altLang="en-US" sz="1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Sup>
                              <m:sSub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8F6EBF56-EEA8-46EC-96B1-B9E5E85CB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855" y="1606554"/>
                  <a:ext cx="3349058" cy="425245"/>
                </a:xfrm>
                <a:prstGeom prst="rect">
                  <a:avLst/>
                </a:prstGeom>
                <a:blipFill>
                  <a:blip r:embed="rId9"/>
                  <a:stretch>
                    <a:fillRect l="-729" t="-8571" b="-1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C1AD439-CA21-48EF-A787-5F8C0917F0CA}"/>
                    </a:ext>
                  </a:extLst>
                </p:cNvPr>
                <p:cNvSpPr txBox="1"/>
                <p:nvPr/>
              </p:nvSpPr>
              <p:spPr>
                <a:xfrm>
                  <a:off x="4716948" y="1949087"/>
                  <a:ext cx="3249716" cy="8068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latin typeface="Constantia" panose="02030602050306030303" pitchFamily="18" charset="0"/>
                    </a:rPr>
                    <a:t>The jet transport coefficient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altLang="zh-CN" sz="12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200" b="0" dirty="0">
                      <a:latin typeface="Constantia" panose="02030602050306030303" pitchFamily="18" charset="0"/>
                      <a:ea typeface="Cambria" panose="02040503050406030204" pitchFamily="18" charset="0"/>
                    </a:rPr>
                    <a:t>We take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200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sz="1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fm</m:t>
                      </m:r>
                    </m:oMath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C1AD439-CA21-48EF-A787-5F8C0917F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948" y="1949087"/>
                  <a:ext cx="3249716" cy="806824"/>
                </a:xfrm>
                <a:prstGeom prst="rect">
                  <a:avLst/>
                </a:prstGeom>
                <a:blipFill>
                  <a:blip r:embed="rId10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文本框 24">
            <a:hlinkClick r:id="rId11"/>
            <a:extLst>
              <a:ext uri="{FF2B5EF4-FFF2-40B4-BE49-F238E27FC236}">
                <a16:creationId xmlns:a16="http://schemas.microsoft.com/office/drawing/2014/main" id="{AD98E264-9599-4A59-B122-2AEE195A63B3}"/>
              </a:ext>
            </a:extLst>
          </p:cNvPr>
          <p:cNvSpPr txBox="1"/>
          <p:nvPr/>
        </p:nvSpPr>
        <p:spPr>
          <a:xfrm>
            <a:off x="405843" y="3429000"/>
            <a:ext cx="369332" cy="28514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nn-NO" altLang="zh-CN" sz="1200" i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PRL </a:t>
            </a:r>
            <a:r>
              <a:rPr lang="nn-NO" altLang="zh-CN" sz="12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130</a:t>
            </a:r>
            <a:r>
              <a:rPr lang="nn-NO" altLang="zh-CN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(2023) no.23, 231902</a:t>
            </a:r>
            <a:endParaRPr lang="zh-CN" altLang="en-US" sz="1200" dirty="0">
              <a:solidFill>
                <a:srgbClr val="5B9BD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E2DCD81-C216-4604-BC48-FDCA5985F85F}"/>
              </a:ext>
            </a:extLst>
          </p:cNvPr>
          <p:cNvGrpSpPr/>
          <p:nvPr/>
        </p:nvGrpSpPr>
        <p:grpSpPr>
          <a:xfrm>
            <a:off x="8182027" y="661901"/>
            <a:ext cx="3011947" cy="2176414"/>
            <a:chOff x="4438907" y="3989956"/>
            <a:chExt cx="3011947" cy="2176414"/>
          </a:xfrm>
        </p:grpSpPr>
        <p:grpSp>
          <p:nvGrpSpPr>
            <p:cNvPr id="27" name="îşḻiďè">
              <a:extLst>
                <a:ext uri="{FF2B5EF4-FFF2-40B4-BE49-F238E27FC236}">
                  <a16:creationId xmlns:a16="http://schemas.microsoft.com/office/drawing/2014/main" id="{BD52F48B-159C-42AB-A45B-3C8E8A93D577}"/>
                </a:ext>
              </a:extLst>
            </p:cNvPr>
            <p:cNvGrpSpPr/>
            <p:nvPr/>
          </p:nvGrpSpPr>
          <p:grpSpPr>
            <a:xfrm>
              <a:off x="4438907" y="3989956"/>
              <a:ext cx="3011947" cy="368755"/>
              <a:chOff x="1038196" y="1456543"/>
              <a:chExt cx="3011947" cy="368755"/>
            </a:xfrm>
          </p:grpSpPr>
          <p:sp>
            <p:nvSpPr>
              <p:cNvPr id="31" name="ïsḻîḍé">
                <a:extLst>
                  <a:ext uri="{FF2B5EF4-FFF2-40B4-BE49-F238E27FC236}">
                    <a16:creationId xmlns:a16="http://schemas.microsoft.com/office/drawing/2014/main" id="{3EFBD2F5-C40E-48F5-BEBF-278E84E8DB94}"/>
                  </a:ext>
                </a:extLst>
              </p:cNvPr>
              <p:cNvSpPr/>
              <p:nvPr/>
            </p:nvSpPr>
            <p:spPr>
              <a:xfrm>
                <a:off x="1038196" y="1521707"/>
                <a:ext cx="224790" cy="224790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60000">
                    <a:schemeClr val="accent5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5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ïṩľïḓê">
                <a:extLst>
                  <a:ext uri="{FF2B5EF4-FFF2-40B4-BE49-F238E27FC236}">
                    <a16:creationId xmlns:a16="http://schemas.microsoft.com/office/drawing/2014/main" id="{BDEB8530-0729-40BE-A6BE-AA9835A24714}"/>
                  </a:ext>
                </a:extLst>
              </p:cNvPr>
              <p:cNvSpPr txBox="1"/>
              <p:nvPr/>
            </p:nvSpPr>
            <p:spPr>
              <a:xfrm>
                <a:off x="1263181" y="1456543"/>
                <a:ext cx="2786962" cy="368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latin typeface="Candara" panose="020E0502030303020204" pitchFamily="34" charset="0"/>
                  </a:rPr>
                  <a:t>Hadronization</a:t>
                </a:r>
                <a:r>
                  <a:rPr lang="en-US" altLang="zh-CN" sz="1400" b="1" dirty="0"/>
                  <a:t>:</a:t>
                </a:r>
              </a:p>
            </p:txBody>
          </p:sp>
        </p:grpSp>
        <p:sp>
          <p:nvSpPr>
            <p:cNvPr id="28" name="íslïďe">
              <a:extLst>
                <a:ext uri="{FF2B5EF4-FFF2-40B4-BE49-F238E27FC236}">
                  <a16:creationId xmlns:a16="http://schemas.microsoft.com/office/drawing/2014/main" id="{E26F6FEE-1304-485D-8358-59937C1B961C}"/>
                </a:ext>
              </a:extLst>
            </p:cNvPr>
            <p:cNvSpPr txBox="1"/>
            <p:nvPr/>
          </p:nvSpPr>
          <p:spPr>
            <a:xfrm>
              <a:off x="4663697" y="4365963"/>
              <a:ext cx="2786962" cy="83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accent2">
                      <a:lumMod val="75000"/>
                    </a:schemeClr>
                  </a:solidFill>
                  <a:latin typeface="Constantia" panose="02030602050306030303" pitchFamily="18" charset="0"/>
                </a:rPr>
                <a:t>Simultaneous</a:t>
              </a:r>
              <a:r>
                <a:rPr lang="en-US" altLang="zh-CN" sz="1200" dirty="0">
                  <a:latin typeface="Constantia" panose="02030602050306030303" pitchFamily="18" charset="0"/>
                </a:rPr>
                <a:t> &amp; </a:t>
              </a:r>
              <a:r>
                <a:rPr lang="en-US" altLang="zh-CN" sz="1200" dirty="0">
                  <a:solidFill>
                    <a:schemeClr val="accent2">
                      <a:lumMod val="75000"/>
                    </a:schemeClr>
                  </a:solidFill>
                  <a:latin typeface="Constantia" panose="02030602050306030303" pitchFamily="18" charset="0"/>
                </a:rPr>
                <a:t>sequential</a:t>
              </a:r>
              <a:r>
                <a:rPr lang="en-US" altLang="zh-CN" sz="1200" dirty="0">
                  <a:latin typeface="Constantia" panose="02030602050306030303" pitchFamily="18" charset="0"/>
                </a:rPr>
                <a:t> coalescence plus </a:t>
              </a:r>
              <a:r>
                <a:rPr lang="en-US" altLang="zh-CN" sz="1200" dirty="0">
                  <a:solidFill>
                    <a:schemeClr val="accent2">
                      <a:lumMod val="75000"/>
                    </a:schemeClr>
                  </a:solidFill>
                  <a:latin typeface="Constantia" panose="02030602050306030303" pitchFamily="18" charset="0"/>
                </a:rPr>
                <a:t>Peterson fragmentation</a:t>
              </a:r>
              <a:r>
                <a:rPr lang="en-US" altLang="zh-CN" sz="1200" dirty="0">
                  <a:latin typeface="Constantia" panose="02030602050306030303" pitchFamily="18" charset="0"/>
                </a:rPr>
                <a:t> function:</a:t>
              </a:r>
            </a:p>
            <a:p>
              <a:pPr>
                <a:lnSpc>
                  <a:spcPct val="120000"/>
                </a:lnSpc>
              </a:pPr>
              <a:endParaRPr lang="zh-CN" alt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249148A6-939D-4262-8FAC-33077E71CABA}"/>
                    </a:ext>
                  </a:extLst>
                </p:cNvPr>
                <p:cNvSpPr txBox="1"/>
                <p:nvPr/>
              </p:nvSpPr>
              <p:spPr>
                <a:xfrm>
                  <a:off x="5008899" y="5033040"/>
                  <a:ext cx="1767215" cy="5105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sSup>
                              <m:sSup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[1−</m:t>
                                </m:r>
                                <m:f>
                                  <m:f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num>
                                  <m:den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altLang="zh-CN" sz="1200" b="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930657C4-D00D-43D9-AF78-4D86C18DDB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8899" y="5033040"/>
                  <a:ext cx="1767215" cy="510589"/>
                </a:xfrm>
                <a:prstGeom prst="rect">
                  <a:avLst/>
                </a:prstGeom>
                <a:blipFill>
                  <a:blip r:embed="rId12"/>
                  <a:stretch>
                    <a:fillRect t="-2381" b="-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7F6F745-A43E-4FBF-BEA5-D4E2961F87E4}"/>
                </a:ext>
              </a:extLst>
            </p:cNvPr>
            <p:cNvSpPr txBox="1"/>
            <p:nvPr/>
          </p:nvSpPr>
          <p:spPr>
            <a:xfrm>
              <a:off x="4683855" y="5553253"/>
              <a:ext cx="2704569" cy="613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onstantia" panose="02030602050306030303" pitchFamily="18" charset="0"/>
                </a:rPr>
                <a:t>charm-quark fragmentation fraction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Eur.Phys.J.C</a:t>
              </a:r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76 (2016) 7, 397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9630955E-8156-4132-8DD7-6DEBF5E3C473}"/>
              </a:ext>
            </a:extLst>
          </p:cNvPr>
          <p:cNvSpPr txBox="1"/>
          <p:nvPr/>
        </p:nvSpPr>
        <p:spPr>
          <a:xfrm>
            <a:off x="0" y="-72209"/>
            <a:ext cx="8181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Methodology &amp; Parton-level elliptic flow 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7DACD36-8262-4397-8734-DAF4CDB901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0261" y="3337492"/>
            <a:ext cx="3102410" cy="275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48DA990-742B-4407-80E5-ACAE4FD59C70}"/>
                  </a:ext>
                </a:extLst>
              </p:cNvPr>
              <p:cNvSpPr txBox="1"/>
              <p:nvPr/>
            </p:nvSpPr>
            <p:spPr>
              <a:xfrm>
                <a:off x="4010261" y="6038622"/>
                <a:ext cx="3484413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Earlier-produced</a:t>
                </a:r>
                <a:r>
                  <a:rPr lang="zh-CN" altLang="en-US" sz="14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hadron</a:t>
                </a:r>
                <a:r>
                  <a:rPr lang="zh-CN" altLang="en-US" sz="14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obtain a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4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48DA990-742B-4407-80E5-ACAE4FD59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261" y="6038622"/>
                <a:ext cx="3484413" cy="381515"/>
              </a:xfrm>
              <a:prstGeom prst="rect">
                <a:avLst/>
              </a:prstGeom>
              <a:blipFill>
                <a:blip r:embed="rId14"/>
                <a:stretch>
                  <a:fillRect l="-525"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>
            <a:extLst>
              <a:ext uri="{FF2B5EF4-FFF2-40B4-BE49-F238E27FC236}">
                <a16:creationId xmlns:a16="http://schemas.microsoft.com/office/drawing/2014/main" id="{87F2AE81-B73A-4AFE-9EBE-895D3FD03AB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encilGrayscale/>
                    </a14:imgEffect>
                    <a14:imgEffect>
                      <a14:colorTemperature colorTemp="1500"/>
                    </a14:imgEffect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4815" flipH="1">
            <a:off x="3478001" y="5186232"/>
            <a:ext cx="1100504" cy="11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0333E8C-7B67-3EB4-E5B5-1A0D439EA07F}"/>
              </a:ext>
            </a:extLst>
          </p:cNvPr>
          <p:cNvSpPr/>
          <p:nvPr/>
        </p:nvSpPr>
        <p:spPr>
          <a:xfrm>
            <a:off x="0" y="500933"/>
            <a:ext cx="12192000" cy="609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0AD47B2-1348-B087-2DB2-584B9019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8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665971-34B1-4129-A456-BD709C1992E7}"/>
              </a:ext>
            </a:extLst>
          </p:cNvPr>
          <p:cNvSpPr txBox="1"/>
          <p:nvPr/>
        </p:nvSpPr>
        <p:spPr>
          <a:xfrm>
            <a:off x="-88712" y="-22287"/>
            <a:ext cx="9778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HF Hadronic rescattering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8458ADE-98AF-40D8-B675-2FBD1E5C4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25" y="4055162"/>
            <a:ext cx="3160716" cy="229024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2233C3-F6B6-4505-A90E-D660F4CF6B6F}"/>
              </a:ext>
            </a:extLst>
          </p:cNvPr>
          <p:cNvGrpSpPr/>
          <p:nvPr/>
        </p:nvGrpSpPr>
        <p:grpSpPr>
          <a:xfrm>
            <a:off x="421569" y="580345"/>
            <a:ext cx="3942009" cy="3432616"/>
            <a:chOff x="-3179422" y="-287797"/>
            <a:chExt cx="3942009" cy="343261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82401ED-3D87-4272-A256-8CF8E908B659}"/>
                </a:ext>
              </a:extLst>
            </p:cNvPr>
            <p:cNvSpPr txBox="1"/>
            <p:nvPr/>
          </p:nvSpPr>
          <p:spPr>
            <a:xfrm>
              <a:off x="-3179422" y="-287797"/>
              <a:ext cx="3942009" cy="705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D-meson hadronic rescattering is realized in Langevin simulation: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666AA2A-2C89-4408-A27C-2C688915B268}"/>
                    </a:ext>
                  </a:extLst>
                </p:cNvPr>
                <p:cNvSpPr txBox="1"/>
                <p:nvPr/>
              </p:nvSpPr>
              <p:spPr>
                <a:xfrm>
                  <a:off x="-2137940" y="420332"/>
                  <a:ext cx="919611" cy="373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666AA2A-2C89-4408-A27C-2C688915B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37940" y="420332"/>
                  <a:ext cx="919611" cy="373692"/>
                </a:xfrm>
                <a:prstGeom prst="rect">
                  <a:avLst/>
                </a:prstGeom>
                <a:blipFill>
                  <a:blip r:embed="rId4"/>
                  <a:stretch>
                    <a:fillRect l="-3311" t="-1613" r="-3311" b="-1290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2998236B-3597-498B-8609-F174B680EB69}"/>
                    </a:ext>
                  </a:extLst>
                </p:cNvPr>
                <p:cNvSpPr txBox="1"/>
                <p:nvPr/>
              </p:nvSpPr>
              <p:spPr>
                <a:xfrm>
                  <a:off x="-2137940" y="829174"/>
                  <a:ext cx="2161041" cy="2673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m:rPr>
                            <m:sty m:val="p"/>
                          </m:rPr>
                          <a:rPr lang="el-GR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CN" altLang="en-US" sz="14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rad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2998236B-3597-498B-8609-F174B680EB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37940" y="829174"/>
                  <a:ext cx="2161041" cy="267381"/>
                </a:xfrm>
                <a:prstGeom prst="rect">
                  <a:avLst/>
                </a:prstGeom>
                <a:blipFill>
                  <a:blip r:embed="rId5"/>
                  <a:stretch>
                    <a:fillRect l="-1127" r="-563" b="-204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hlinkClick r:id="rId6"/>
                  <a:extLst>
                    <a:ext uri="{FF2B5EF4-FFF2-40B4-BE49-F238E27FC236}">
                      <a16:creationId xmlns:a16="http://schemas.microsoft.com/office/drawing/2014/main" id="{8817401E-2A7C-4DF3-AB95-8D3227AC758A}"/>
                    </a:ext>
                  </a:extLst>
                </p:cNvPr>
                <p:cNvSpPr txBox="1"/>
                <p:nvPr/>
              </p:nvSpPr>
              <p:spPr>
                <a:xfrm>
                  <a:off x="-3163085" y="2115948"/>
                  <a:ext cx="3629127" cy="10288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The spatial diffusion coefficient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altLang="zh-CN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for D meson is taken from </a:t>
                  </a:r>
                  <a:r>
                    <a:rPr lang="en-US" altLang="zh-CN" sz="140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Torres-Rincon et al.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rgbClr val="5B9BD5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u="sng" dirty="0">
                      <a:solidFill>
                        <a:srgbClr val="5B9BD5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Phys. Rev. C </a:t>
                  </a:r>
                  <a:r>
                    <a:rPr lang="en-US" altLang="zh-CN" sz="1200" b="1" u="sng" dirty="0">
                      <a:solidFill>
                        <a:srgbClr val="5B9BD5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105</a:t>
                  </a:r>
                  <a:r>
                    <a:rPr lang="en-US" altLang="zh-CN" sz="1200" u="sng" dirty="0">
                      <a:solidFill>
                        <a:srgbClr val="5B9BD5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(2022) no.2, 025203</a:t>
                  </a:r>
                  <a:endParaRPr lang="zh-CN" altLang="en-US" sz="1400" u="sng" dirty="0">
                    <a:solidFill>
                      <a:srgbClr val="5B9BD5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hlinkClick r:id="rId7"/>
                  <a:extLst>
                    <a:ext uri="{FF2B5EF4-FFF2-40B4-BE49-F238E27FC236}">
                      <a16:creationId xmlns:a16="http://schemas.microsoft.com/office/drawing/2014/main" id="{8817401E-2A7C-4DF3-AB95-8D3227AC7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163085" y="2115948"/>
                  <a:ext cx="3629127" cy="1028871"/>
                </a:xfrm>
                <a:prstGeom prst="rect">
                  <a:avLst/>
                </a:prstGeom>
                <a:blipFill>
                  <a:blip r:embed="rId8"/>
                  <a:stretch>
                    <a:fillRect l="-504" r="-504" b="-3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74039B5-115C-4FDC-897F-F02FFAC43DEE}"/>
                </a:ext>
              </a:extLst>
            </p:cNvPr>
            <p:cNvSpPr txBox="1"/>
            <p:nvPr/>
          </p:nvSpPr>
          <p:spPr>
            <a:xfrm>
              <a:off x="-3163085" y="1227660"/>
              <a:ext cx="353442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fluctuation-dissipation relationship: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12488CCD-DEED-4BC2-99C6-416C5589C46E}"/>
                    </a:ext>
                  </a:extLst>
                </p:cNvPr>
                <p:cNvSpPr txBox="1"/>
                <p:nvPr/>
              </p:nvSpPr>
              <p:spPr>
                <a:xfrm>
                  <a:off x="-2137940" y="1602771"/>
                  <a:ext cx="1339533" cy="4685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m:rPr>
                            <m:sty m:val="p"/>
                          </m:rPr>
                          <a:rPr lang="el-GR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𝐸𝑇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12488CCD-DEED-4BC2-99C6-416C5589C4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37940" y="1602771"/>
                  <a:ext cx="1339533" cy="46859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CCEEB53-9C40-42B6-BF95-1CCE32B6A503}"/>
                  </a:ext>
                </a:extLst>
              </p:cNvPr>
              <p:cNvSpPr txBox="1"/>
              <p:nvPr/>
            </p:nvSpPr>
            <p:spPr>
              <a:xfrm>
                <a:off x="7685518" y="4458333"/>
                <a:ext cx="4232055" cy="1532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hadronic rescattering indeed contributes additional elliptic flow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reversal of v</a:t>
                </a:r>
                <a:r>
                  <a:rPr lang="en-US" altLang="zh-CN" sz="1600" baseline="-250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for D⁰ and Dₛ requires mechanism beyond hadronic scattering. </a:t>
                </a:r>
                <a:endParaRPr lang="zh-CN" alt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CCEEB53-9C40-42B6-BF95-1CCE32B6A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518" y="4458333"/>
                <a:ext cx="4232055" cy="1532022"/>
              </a:xfrm>
              <a:prstGeom prst="rect">
                <a:avLst/>
              </a:prstGeom>
              <a:blipFill>
                <a:blip r:embed="rId10"/>
                <a:stretch>
                  <a:fillRect l="-576" r="-432" b="-3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D7421DDB-EF88-4616-A0C7-2303FAC06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8373" y="851609"/>
            <a:ext cx="4422976" cy="3378712"/>
          </a:xfrm>
          <a:prstGeom prst="rect">
            <a:avLst/>
          </a:prstGeom>
        </p:spPr>
      </p:pic>
      <p:sp>
        <p:nvSpPr>
          <p:cNvPr id="33" name="文本框 32">
            <a:hlinkClick r:id="rId12"/>
            <a:extLst>
              <a:ext uri="{FF2B5EF4-FFF2-40B4-BE49-F238E27FC236}">
                <a16:creationId xmlns:a16="http://schemas.microsoft.com/office/drawing/2014/main" id="{840B43A1-FCC5-43EA-8696-258421D3AC21}"/>
              </a:ext>
            </a:extLst>
          </p:cNvPr>
          <p:cNvSpPr txBox="1"/>
          <p:nvPr/>
        </p:nvSpPr>
        <p:spPr>
          <a:xfrm>
            <a:off x="733363" y="6303626"/>
            <a:ext cx="25023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Phys. Rept. </a:t>
            </a:r>
            <a:r>
              <a:rPr lang="en-US" altLang="zh-CN" sz="12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1129-1131</a:t>
            </a:r>
            <a:r>
              <a:rPr lang="en-US" altLang="zh-CN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(2025), 1-53</a:t>
            </a:r>
            <a:endParaRPr lang="zh-CN" altLang="en-US" sz="1200" dirty="0">
              <a:solidFill>
                <a:srgbClr val="5B9BD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E42B611-EECB-4991-B175-4AD2DA7027E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81"/>
          <a:stretch/>
        </p:blipFill>
        <p:spPr>
          <a:xfrm>
            <a:off x="4101818" y="661437"/>
            <a:ext cx="3211769" cy="36189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DE241DA-5B4A-4889-BE22-AD9CFE1AE5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01818" y="4244479"/>
            <a:ext cx="2717615" cy="22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F4FF4F6-5E33-4B8A-9352-AF117F697829}"/>
              </a:ext>
            </a:extLst>
          </p:cNvPr>
          <p:cNvSpPr/>
          <p:nvPr/>
        </p:nvSpPr>
        <p:spPr>
          <a:xfrm>
            <a:off x="0" y="500933"/>
            <a:ext cx="12192000" cy="6094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F93FD2-B507-8331-1393-5BA683B6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95EA-D5AC-4957-B93E-17AD244B2440}" type="slidenum">
              <a:rPr lang="zh-CN" altLang="en-US" smtClean="0"/>
              <a:pPr/>
              <a:t>9</a:t>
            </a:fld>
            <a:r>
              <a:rPr lang="en-US" altLang="zh-CN" dirty="0"/>
              <a:t>/15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0D6955-372B-4C2E-9587-871A155CB93E}"/>
              </a:ext>
            </a:extLst>
          </p:cNvPr>
          <p:cNvSpPr txBox="1"/>
          <p:nvPr/>
        </p:nvSpPr>
        <p:spPr>
          <a:xfrm>
            <a:off x="-88712" y="-22287"/>
            <a:ext cx="9778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Sequential &amp; simultaneous coalescence + Hadronic phase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743DE5-0147-41B6-A865-599E1D89C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43" y="1347706"/>
            <a:ext cx="2023568" cy="8796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277639-BDBD-4E9F-B786-775141463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543" y="2369090"/>
            <a:ext cx="1737992" cy="13470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82BCF87-6510-4509-9E02-FE89DA13C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112" y="655289"/>
            <a:ext cx="4945542" cy="3836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403853-7799-4ACF-AB14-03C965B01565}"/>
                  </a:ext>
                </a:extLst>
              </p:cNvPr>
              <p:cNvSpPr txBox="1"/>
              <p:nvPr/>
            </p:nvSpPr>
            <p:spPr>
              <a:xfrm>
                <a:off x="5499652" y="4283558"/>
                <a:ext cx="5300589" cy="2268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1600" dirty="0">
                    <a:solidFill>
                      <a:srgbClr val="00626D"/>
                    </a:solidFill>
                    <a:latin typeface="Sitka Display" pitchFamily="2" charset="0"/>
                    <a:ea typeface="Calibri" panose="020F0502020204030204" pitchFamily="34" charset="0"/>
                    <a:cs typeface="Calibri" panose="020F0502020204030204" pitchFamily="34" charset="0"/>
                  </a:rPr>
                  <a:t>After considering  sequential mechanism -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The coalescence contribution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drops dramatically after considering sequential mechanism.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Sequential scheme reproduces the ALICE measurements.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The</a:t>
                </a:r>
                <a:r>
                  <a:rPr lang="zh-CN" altLang="en-US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reverse of such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hierarchy is observed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)</a:t>
                </a:r>
                <a:r>
                  <a:rPr lang="zh-CN" altLang="en-US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 </a:t>
                </a:r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&gt;</a:t>
                </a:r>
                <a:r>
                  <a:rPr lang="zh-CN" altLang="en-US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zh-CN" altLang="en-US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)</a:t>
                </a:r>
                <a:r>
                  <a:rPr lang="zh-CN" altLang="en-US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endParaRPr lang="en-US" altLang="zh-CN" sz="1600" dirty="0">
                  <a:solidFill>
                    <a:schemeClr val="accent2">
                      <a:lumMod val="75000"/>
                    </a:schemeClr>
                  </a:solidFill>
                  <a:latin typeface="Sitka Display" pitchFamily="2" charset="0"/>
                  <a:ea typeface="MS UI 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403853-7799-4ACF-AB14-03C965B01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652" y="4283558"/>
                <a:ext cx="5300589" cy="2268442"/>
              </a:xfrm>
              <a:prstGeom prst="rect">
                <a:avLst/>
              </a:prstGeom>
              <a:blipFill>
                <a:blip r:embed="rId6"/>
                <a:stretch>
                  <a:fillRect l="-460" b="-2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F939AB9D-2CB8-4514-B694-481EB340F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65" y="662762"/>
            <a:ext cx="4998418" cy="3862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861DD29-5D86-4D15-B027-BE56898F3383}"/>
                  </a:ext>
                </a:extLst>
              </p:cNvPr>
              <p:cNvSpPr txBox="1"/>
              <p:nvPr/>
            </p:nvSpPr>
            <p:spPr>
              <a:xfrm>
                <a:off x="1002509" y="4251162"/>
                <a:ext cx="4329374" cy="2268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00626D"/>
                    </a:solidFill>
                    <a:latin typeface="Sitka Display" pitchFamily="2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Conventional simultaneous case -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The coalescence mechanism dominates</a:t>
                </a:r>
                <a:r>
                  <a:rPr lang="zh-CN" altLang="en-US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the</a:t>
                </a:r>
                <a:r>
                  <a:rPr lang="zh-CN" altLang="en-US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contribution to the elliptic flow</a:t>
                </a:r>
                <a:r>
                  <a:rPr lang="zh-CN" altLang="en-US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at</a:t>
                </a:r>
                <a:r>
                  <a:rPr lang="zh-CN" altLang="en-US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lower</a:t>
                </a:r>
                <a:r>
                  <a:rPr lang="zh-CN" altLang="en-US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and</a:t>
                </a:r>
                <a:r>
                  <a:rPr lang="zh-CN" altLang="en-US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intermediate-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p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</a:rPr>
                  <a:t>Simultaneous</a:t>
                </a:r>
                <a:r>
                  <a:rPr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</a:rPr>
                  <a:t> </a:t>
                </a: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coalescence</a:t>
                </a:r>
                <a:r>
                  <a:rPr lang="zh-CN" altLang="en-US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leads</a:t>
                </a:r>
                <a:r>
                  <a:rPr lang="zh-CN" altLang="en-US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to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)</a:t>
                </a:r>
                <a:r>
                  <a:rPr lang="zh-CN" altLang="en-US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&lt;</a:t>
                </a:r>
                <a:r>
                  <a:rPr lang="zh-CN" altLang="en-US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zh-CN" altLang="en-US" sz="16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)</a:t>
                </a:r>
                <a:r>
                  <a:rPr lang="zh-CN" altLang="en-US" sz="1600" dirty="0">
                    <a:solidFill>
                      <a:schemeClr val="accent2">
                        <a:lumMod val="75000"/>
                      </a:schemeClr>
                    </a:solidFill>
                    <a:latin typeface="Sitka Display" pitchFamily="2" charset="0"/>
                    <a:ea typeface="MS UI Gothic" panose="020B0600070205080204" pitchFamily="34" charset="-128"/>
                    <a:cs typeface="Calibri" panose="020F0502020204030204" pitchFamily="34" charset="0"/>
                  </a:rPr>
                  <a:t> </a:t>
                </a:r>
                <a:endParaRPr lang="en-US" altLang="zh-CN" sz="1600" dirty="0">
                  <a:solidFill>
                    <a:schemeClr val="accent2">
                      <a:lumMod val="75000"/>
                    </a:schemeClr>
                  </a:solidFill>
                  <a:latin typeface="Sitka Display" pitchFamily="2" charset="0"/>
                  <a:ea typeface="MS UI 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861DD29-5D86-4D15-B027-BE56898F3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09" y="4251162"/>
                <a:ext cx="4329374" cy="2268442"/>
              </a:xfrm>
              <a:prstGeom prst="rect">
                <a:avLst/>
              </a:prstGeom>
              <a:blipFill>
                <a:blip r:embed="rId8"/>
                <a:stretch>
                  <a:fillRect l="-703" b="-2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3EB67151-3FD5-4985-9E79-72DB11B86001}"/>
              </a:ext>
            </a:extLst>
          </p:cNvPr>
          <p:cNvSpPr/>
          <p:nvPr/>
        </p:nvSpPr>
        <p:spPr>
          <a:xfrm>
            <a:off x="5261212" y="655289"/>
            <a:ext cx="184245" cy="1704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69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NUTemplate.potm" id="{70788752-B0CF-4B1E-B982-01AE6C4D8A18}" vid="{57588175-09D6-4141-952C-9E908C5B810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CCNUTemplate</Template>
  <TotalTime>21023</TotalTime>
  <Words>1232</Words>
  <Application>Microsoft Office PowerPoint</Application>
  <PresentationFormat>宽屏</PresentationFormat>
  <Paragraphs>186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Microsoft JhengHei UI</vt:lpstr>
      <vt:lpstr>MS UI Gothic</vt:lpstr>
      <vt:lpstr>等线</vt:lpstr>
      <vt:lpstr>等线 Light</vt:lpstr>
      <vt:lpstr>Arial</vt:lpstr>
      <vt:lpstr>Calibri</vt:lpstr>
      <vt:lpstr>Cambria Math</vt:lpstr>
      <vt:lpstr>Candara</vt:lpstr>
      <vt:lpstr>Cascadia Mono</vt:lpstr>
      <vt:lpstr>Constantia</vt:lpstr>
      <vt:lpstr>MV Boli</vt:lpstr>
      <vt:lpstr>Segoe UI</vt:lpstr>
      <vt:lpstr>Segoe UI Black</vt:lpstr>
      <vt:lpstr>Sitka Display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康 锦文</dc:creator>
  <cp:lastModifiedBy>linaria</cp:lastModifiedBy>
  <cp:revision>768</cp:revision>
  <dcterms:created xsi:type="dcterms:W3CDTF">2018-11-24T11:59:34Z</dcterms:created>
  <dcterms:modified xsi:type="dcterms:W3CDTF">2025-11-26T08:42:06Z</dcterms:modified>
</cp:coreProperties>
</file>