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717" r:id="rId2"/>
    <p:sldId id="2726" r:id="rId3"/>
    <p:sldId id="2727" r:id="rId4"/>
    <p:sldId id="2729" r:id="rId5"/>
    <p:sldId id="2734" r:id="rId6"/>
    <p:sldId id="2631" r:id="rId7"/>
    <p:sldId id="2723" r:id="rId8"/>
    <p:sldId id="2725" r:id="rId9"/>
    <p:sldId id="2730" r:id="rId10"/>
    <p:sldId id="2728" r:id="rId11"/>
    <p:sldId id="1299" r:id="rId12"/>
    <p:sldId id="2735" r:id="rId13"/>
    <p:sldId id="2721" r:id="rId14"/>
    <p:sldId id="2724" r:id="rId15"/>
    <p:sldId id="2731" r:id="rId1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5">
          <p15:clr>
            <a:srgbClr val="A4A3A4"/>
          </p15:clr>
        </p15:guide>
        <p15:guide id="2" pos="2857">
          <p15:clr>
            <a:srgbClr val="A4A3A4"/>
          </p15:clr>
        </p15:guide>
        <p15:guide id="3" orient="horz" pos="162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96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u/Xu" initials="NX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F4F8"/>
    <a:srgbClr val="005DA2"/>
    <a:srgbClr val="32729A"/>
    <a:srgbClr val="AD403D"/>
    <a:srgbClr val="F68426"/>
    <a:srgbClr val="F5750B"/>
    <a:srgbClr val="612A8A"/>
    <a:srgbClr val="8C3FC5"/>
    <a:srgbClr val="204A63"/>
    <a:srgbClr val="CD5D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19" autoAdjust="0"/>
    <p:restoredTop sz="85797" autoAdjust="0"/>
  </p:normalViewPr>
  <p:slideViewPr>
    <p:cSldViewPr snapToObjects="1">
      <p:cViewPr varScale="1">
        <p:scale>
          <a:sx n="140" d="100"/>
          <a:sy n="140" d="100"/>
        </p:scale>
        <p:origin x="112" y="180"/>
      </p:cViewPr>
      <p:guideLst>
        <p:guide orient="horz" pos="2145"/>
        <p:guide pos="2857"/>
        <p:guide orient="horz" pos="162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3" d="100"/>
        <a:sy n="153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3" d="100"/>
          <a:sy n="83" d="100"/>
        </p:scale>
        <p:origin x="3284" y="76"/>
      </p:cViewPr>
      <p:guideLst>
        <p:guide orient="horz" pos="2896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E95BC9-68BC-4342-B5DC-806B1107E91A}" type="datetime1">
              <a:rPr lang="en-US" smtClean="0"/>
              <a:t>3/28/2026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C085DB-1343-5A4E-9DA3-B49E0A081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D25175-157F-7145-A2E0-8D5B4083FF1F}" type="datetime1">
              <a:rPr lang="en-US" smtClean="0"/>
              <a:t>3/28/2026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DB99B7-93E1-9F47-AACA-0757A68DB5D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DB99B7-93E1-9F47-AACA-0757A68DB5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6361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CFDF9-0933-9141-DC4B-2AC87ABB6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B2912BF-ED2D-0A28-450E-B42609309F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C610EBB-3067-7EC1-BB44-AA82E5429A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7865EB4-6D11-9FFB-C283-AB43C66FD6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DB99B7-93E1-9F47-AACA-0757A68DB5D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9717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1C746-034E-4447-F4B1-8F1B426D1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F7BB262-A581-30F5-BFF2-1745DFE566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2776EFF-3B96-3CC6-D3BE-2F590F8EB2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56CDBF8-1A02-4E3A-3169-A1F89E67E4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DB99B7-93E1-9F47-AACA-0757A68DB5D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1862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DB99B7-93E1-9F47-AACA-0757A68DB5D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662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DB99B7-93E1-9F47-AACA-0757A68DB5D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69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DB99B7-93E1-9F47-AACA-0757A68DB5D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974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CFDF9-0933-9141-DC4B-2AC87ABB6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B2912BF-ED2D-0A28-450E-B42609309F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C610EBB-3067-7EC1-BB44-AA82E5429A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7865EB4-6D11-9FFB-C283-AB43C66FD6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DB99B7-93E1-9F47-AACA-0757A68DB5D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971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DB99B7-93E1-9F47-AACA-0757A68DB5D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3176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B99B7-93E1-9F47-AACA-0757A68DB5D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969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DB99B7-93E1-9F47-AACA-0757A68DB5D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147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DB99B7-93E1-9F47-AACA-0757A68DB5D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9676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DB99B7-93E1-9F47-AACA-0757A68DB5D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620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771550"/>
            <a:ext cx="8229600" cy="3823073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anose="05000000000000000000" pitchFamily="2" charset="2"/>
              <a:buChar char="l"/>
              <a:defRPr sz="1800"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defRPr>
            </a:lvl1pPr>
            <a:lvl2pPr marL="800100" indent="-342900">
              <a:buFont typeface="+mj-lt"/>
              <a:buAutoNum type="arabicPeriod"/>
              <a:defRPr sz="1600"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2pPr>
            <a:lvl3pPr marL="914400" indent="0">
              <a:buNone/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2017-12-17</a:t>
            </a:r>
            <a:fld id="{9D97FC33-38AA-49B4-94E0-D6C84282BEB3}" type="datetime1">
              <a:rPr lang="zh-CN" altLang="en-US" sz="1200">
                <a:solidFill>
                  <a:srgbClr val="898989"/>
                </a:solidFill>
              </a:rPr>
              <a:t>2026/3/28</a:t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0C74AD5-5A1C-4136-BAC1-22C2D01C25E6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411511"/>
          </a:xfrm>
        </p:spPr>
        <p:txBody>
          <a:bodyPr/>
          <a:lstStyle>
            <a:lvl1pPr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/>
          <a:lstStyle/>
          <a:p>
            <a:fld id="{71076A3B-0ED1-D647-95F1-91D7BC4EABB4}" type="datetime1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800" y="4229103"/>
            <a:ext cx="7239000" cy="2738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ATHIC 2008, Tsukuba, Japan, Oct. 13 - 15, 2008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/>
          <a:lstStyle/>
          <a:p>
            <a:fld id="{58C1ED5E-B78C-F846-92E3-7CE55BF26251}" type="datetime1">
              <a:rPr lang="en-US" smtClean="0"/>
              <a:t>3/28/2026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66800" y="4229103"/>
            <a:ext cx="7239000" cy="2738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ATHIC 2008, Tsukuba, Japan, Oct. 13 - 15, 2008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/>
          <a:lstStyle/>
          <a:p>
            <a:fld id="{84247923-4FBF-2B41-BC07-4D320599EE54}" type="datetime1">
              <a:rPr lang="en-US" smtClean="0"/>
              <a:t>3/28/2026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066800" y="4229103"/>
            <a:ext cx="7239000" cy="2738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ATHIC 2008, Tsukuba, Japan, Oct. 13 - 15, 2008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66800" y="4594625"/>
            <a:ext cx="7239000" cy="2738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ATHIC 2008, Tsukuba, Japan, Oct. 13 - 15, 2008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/>
          <a:lstStyle/>
          <a:p>
            <a:fld id="{BECA2183-74A6-5545-A3F5-993F7A059518}" type="datetime1">
              <a:rPr lang="en-US" smtClean="0"/>
              <a:t>3/28/2026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66800" y="4229103"/>
            <a:ext cx="7239000" cy="2738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ATHIC 2008, Tsukuba, Japan, Oct. 13 - 15, 2008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/>
          <a:lstStyle/>
          <a:p>
            <a:fld id="{736DE3E3-B134-6C40-BF1C-0E54546B5BD4}" type="datetime1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800" y="4229103"/>
            <a:ext cx="7239000" cy="2738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ATHIC 2008, Tsukuba, Japan, Oct. 13 - 15, 2008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3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3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/>
          <a:lstStyle/>
          <a:p>
            <a:fld id="{EF159E5A-02D4-F745-98E3-2864CCE1E529}" type="datetime1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800" y="4229103"/>
            <a:ext cx="7239000" cy="2738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ATHIC 2008, Tsukuba, Japan, Oct. 13 - 15, 2008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4"/>
              <p:cNvSpPr txBox="1">
                <a:spLocks noChangeArrowheads="1"/>
              </p:cNvSpPr>
              <p:nvPr userDrawn="1"/>
            </p:nvSpPr>
            <p:spPr bwMode="auto">
              <a:xfrm>
                <a:off x="0" y="4912668"/>
                <a:ext cx="9144000" cy="230832"/>
              </a:xfrm>
              <a:prstGeom prst="rect">
                <a:avLst/>
              </a:prstGeom>
              <a:solidFill>
                <a:schemeClr val="accent4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>
                <a:lvl1pPr>
                  <a:defRPr sz="1200" b="1" i="1"/>
                </a:lvl1pPr>
              </a:lstStyle>
              <a:p>
                <a:pPr marL="0" marR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Yu Gothic UI Semibold" panose="020B0700000000000000" pitchFamily="34" charset="-128"/>
                    <a:ea typeface="Yu Gothic UI Semibold" panose="020B0700000000000000" pitchFamily="34" charset="-128"/>
                    <a:cs typeface="Times New Roman" panose="02020603050405020304" pitchFamily="18" charset="0"/>
                  </a:rPr>
                  <a:t>Manipulating Nonlocal Spin Correlations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zh-CN" sz="9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Yu Gothic UI Semibold" panose="020B0700000000000000" pitchFamily="34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altLang="zh-CN" sz="9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Yu Gothic UI Semibold" panose="020B0700000000000000" pitchFamily="34" charset="-128"/>
                            <a:cs typeface="Times New Roman" panose="02020603050405020304" pitchFamily="18" charset="0"/>
                          </a:rPr>
                          <m:t>𝒆</m:t>
                        </m:r>
                      </m:e>
                      <m:sup>
                        <m:r>
                          <a:rPr kumimoji="0" lang="en-US" altLang="zh-CN" sz="9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Yu Gothic UI Semibold" panose="020B0700000000000000" pitchFamily="34" charset="-128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0" lang="en-US" altLang="zh-CN" sz="9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Yu Gothic UI Semibold" panose="020B0700000000000000" pitchFamily="34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altLang="zh-CN" sz="9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Yu Gothic UI Semibold" panose="020B0700000000000000" pitchFamily="34" charset="-128"/>
                            <a:cs typeface="Times New Roman" panose="02020603050405020304" pitchFamily="18" charset="0"/>
                          </a:rPr>
                          <m:t>𝒆</m:t>
                        </m:r>
                      </m:e>
                      <m:sup>
                        <m:r>
                          <a:rPr kumimoji="0" lang="en-US" altLang="zh-CN" sz="9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Yu Gothic UI Semibold" panose="020B0700000000000000" pitchFamily="34" charset="-128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kumimoji="0" lang="en-US" altLang="zh-CN" sz="9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kumimoji="0" lang="en-US" altLang="zh-CN" sz="9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𝒀</m:t>
                    </m:r>
                    <m:acc>
                      <m:accPr>
                        <m:chr m:val="̅"/>
                        <m:ctrlPr>
                          <a:rPr kumimoji="0" lang="en-US" altLang="zh-CN" sz="9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altLang="zh-CN" sz="9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𝒀</m:t>
                        </m:r>
                      </m:e>
                    </m:acc>
                  </m:oMath>
                </a14:m>
                <a:endParaRPr kumimoji="0" lang="zh-CN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Yu Gothic UI Semibold" panose="020B0700000000000000" pitchFamily="34" charset="-128"/>
                  <a:ea typeface="Yu Gothic UI Semibold" panose="020B0700000000000000" pitchFamily="34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4"/>
              <p:cNvSpPr txBox="1">
                <a:spLocks noRot="1" noChangeAspect="1" noMove="1" noResize="1" noEditPoints="1" noAdjustHandles="1" noChangeArrowheads="1" noChangeShapeType="1" noTextEdit="1"/>
              </p:cNvSpPr>
              <p:nvPr userDrawn="1"/>
            </p:nvSpPr>
            <p:spPr bwMode="auto">
              <a:xfrm>
                <a:off x="0" y="4912668"/>
                <a:ext cx="9144000" cy="230832"/>
              </a:xfrm>
              <a:prstGeom prst="rect">
                <a:avLst/>
              </a:prstGeom>
              <a:blipFill>
                <a:blip r:embed="rId12"/>
                <a:stretch>
                  <a:fillRect b="-7895"/>
                </a:stretch>
              </a:blipFill>
              <a:ln w="9525">
                <a:noFill/>
                <a:miter lim="8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6"/>
          <p:cNvSpPr txBox="1">
            <a:spLocks noChangeArrowheads="1"/>
          </p:cNvSpPr>
          <p:nvPr userDrawn="1"/>
        </p:nvSpPr>
        <p:spPr bwMode="auto">
          <a:xfrm>
            <a:off x="7884368" y="4921504"/>
            <a:ext cx="1187624" cy="21315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5CC01DA-1EDC-624F-BC4C-9AC3860872D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Yu Gothic UI Semibold" panose="020B0700000000000000" pitchFamily="34" charset="-128"/>
                <a:ea typeface="Yu Gothic UI Semibold" panose="020B0700000000000000" pitchFamily="34" charset="-128"/>
                <a:cs typeface="Arial" panose="020B0604020202020204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Yu Gothic UI Semibold" panose="020B0700000000000000" pitchFamily="34" charset="-128"/>
                <a:ea typeface="Yu Gothic UI Semibold" panose="020B0700000000000000" pitchFamily="34" charset="-128"/>
                <a:cs typeface="Arial" panose="020B0604020202020204"/>
              </a:rPr>
              <a:t>/11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Yu Gothic UI Semibold" panose="020B0700000000000000" pitchFamily="34" charset="-128"/>
              <a:ea typeface="Yu Gothic UI Semibold" panose="020B0700000000000000" pitchFamily="34" charset="-128"/>
              <a:cs typeface="华文细黑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41151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0FA6AC0-E047-FB20-62E7-D1A4AB6C41D8}"/>
              </a:ext>
            </a:extLst>
          </p:cNvPr>
          <p:cNvSpPr txBox="1"/>
          <p:nvPr userDrawn="1"/>
        </p:nvSpPr>
        <p:spPr>
          <a:xfrm>
            <a:off x="-36512" y="4930341"/>
            <a:ext cx="14401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00" b="0" dirty="0">
                <a:solidFill>
                  <a:schemeClr val="bg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2026.03</a:t>
            </a:r>
            <a:endParaRPr lang="zh-CN" altLang="en-US" sz="900" b="0" dirty="0">
              <a:solidFill>
                <a:schemeClr val="bg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000" kern="1200">
          <a:solidFill>
            <a:schemeClr val="bg1"/>
          </a:solidFill>
          <a:latin typeface="Yu Gothic UI Semibold" panose="020B0700000000000000" pitchFamily="34" charset="-128"/>
          <a:ea typeface="Yu Gothic UI Semibold" panose="020B0700000000000000" pitchFamily="34" charset="-128"/>
          <a:cs typeface="Arial" panose="020B0604020202020204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microsoft.com/office/2007/relationships/hdphoto" Target="../media/hdphoto10.wdp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88.png"/><Relationship Id="rId18" Type="http://schemas.microsoft.com/office/2007/relationships/hdphoto" Target="../media/hdphoto7.wdp"/><Relationship Id="rId3" Type="http://schemas.openxmlformats.org/officeDocument/2006/relationships/image" Target="../media/image82.png"/><Relationship Id="rId21" Type="http://schemas.microsoft.com/office/2007/relationships/hdphoto" Target="../media/hdphoto8.wdp"/><Relationship Id="rId7" Type="http://schemas.microsoft.com/office/2007/relationships/hdphoto" Target="../media/hdphoto12.wdp"/><Relationship Id="rId12" Type="http://schemas.microsoft.com/office/2007/relationships/hdphoto" Target="../media/hdphoto14.wdp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6" Type="http://schemas.microsoft.com/office/2007/relationships/hdphoto" Target="../media/hdphoto16.wdp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87.png"/><Relationship Id="rId5" Type="http://schemas.microsoft.com/office/2007/relationships/hdphoto" Target="../media/hdphoto11.wdp"/><Relationship Id="rId15" Type="http://schemas.openxmlformats.org/officeDocument/2006/relationships/image" Target="../media/image89.png"/><Relationship Id="rId10" Type="http://schemas.microsoft.com/office/2007/relationships/hdphoto" Target="../media/hdphoto13.wdp"/><Relationship Id="rId19" Type="http://schemas.openxmlformats.org/officeDocument/2006/relationships/image" Target="../media/image7.png"/><Relationship Id="rId4" Type="http://schemas.openxmlformats.org/officeDocument/2006/relationships/image" Target="../media/image83.png"/><Relationship Id="rId9" Type="http://schemas.openxmlformats.org/officeDocument/2006/relationships/image" Target="../media/image86.png"/><Relationship Id="rId14" Type="http://schemas.microsoft.com/office/2007/relationships/hdphoto" Target="../media/hdphoto1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90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image" Target="../media/image800.png"/><Relationship Id="rId5" Type="http://schemas.openxmlformats.org/officeDocument/2006/relationships/image" Target="../media/image92.png"/><Relationship Id="rId10" Type="http://schemas.openxmlformats.org/officeDocument/2006/relationships/image" Target="../media/image94.png"/><Relationship Id="rId4" Type="http://schemas.openxmlformats.org/officeDocument/2006/relationships/image" Target="../media/image91.png"/><Relationship Id="rId9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73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710.png"/><Relationship Id="rId4" Type="http://schemas.openxmlformats.org/officeDocument/2006/relationships/image" Target="../media/image9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0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05.png"/><Relationship Id="rId5" Type="http://schemas.openxmlformats.org/officeDocument/2006/relationships/image" Target="../media/image101.png"/><Relationship Id="rId10" Type="http://schemas.openxmlformats.org/officeDocument/2006/relationships/image" Target="../media/image104.png"/><Relationship Id="rId4" Type="http://schemas.openxmlformats.org/officeDocument/2006/relationships/image" Target="../media/image100.png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5" Type="http://schemas.openxmlformats.org/officeDocument/2006/relationships/image" Target="../media/image19.png"/><Relationship Id="rId10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microsoft.com/office/2007/relationships/hdphoto" Target="../media/hdphoto3.wdp"/><Relationship Id="rId1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7.wdp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6" Type="http://schemas.microsoft.com/office/2007/relationships/hdphoto" Target="../media/hdphoto8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5" Type="http://schemas.openxmlformats.org/officeDocument/2006/relationships/image" Target="../media/image29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6.wdp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21.png"/><Relationship Id="rId5" Type="http://schemas.openxmlformats.org/officeDocument/2006/relationships/image" Target="../media/image32.png"/><Relationship Id="rId10" Type="http://schemas.openxmlformats.org/officeDocument/2006/relationships/image" Target="../media/image20.png"/><Relationship Id="rId4" Type="http://schemas.openxmlformats.org/officeDocument/2006/relationships/image" Target="../media/image31.png"/><Relationship Id="rId9" Type="http://schemas.microsoft.com/office/2007/relationships/hdphoto" Target="../media/hdphoto9.wdp"/><Relationship Id="rId1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13" Type="http://schemas.openxmlformats.org/officeDocument/2006/relationships/image" Target="../media/image55.png"/><Relationship Id="rId3" Type="http://schemas.openxmlformats.org/officeDocument/2006/relationships/image" Target="../media/image46.png"/><Relationship Id="rId7" Type="http://schemas.openxmlformats.org/officeDocument/2006/relationships/image" Target="../media/image50.gif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gif"/><Relationship Id="rId11" Type="http://schemas.openxmlformats.org/officeDocument/2006/relationships/image" Target="../media/image53.png"/><Relationship Id="rId5" Type="http://schemas.openxmlformats.org/officeDocument/2006/relationships/image" Target="../media/image48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52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5" Type="http://schemas.openxmlformats.org/officeDocument/2006/relationships/image" Target="../media/image69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7.png"/><Relationship Id="rId5" Type="http://schemas.openxmlformats.org/officeDocument/2006/relationships/image" Target="../media/image7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B38B26A1-F2E8-B0CF-6196-0EAF123CD83A}"/>
              </a:ext>
            </a:extLst>
          </p:cNvPr>
          <p:cNvSpPr/>
          <p:nvPr/>
        </p:nvSpPr>
        <p:spPr>
          <a:xfrm>
            <a:off x="0" y="4876006"/>
            <a:ext cx="9144000" cy="26749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anchor="ctr"/>
          <a:lstStyle/>
          <a:p>
            <a:pPr algn="just" defTabSz="6858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00" b="1" noProof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第五届强子与重味物理理论与实验联合研讨会</a:t>
            </a:r>
            <a:r>
              <a:rPr lang="zh-CN" altLang="en-US" sz="1100" b="1" noProof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                                  </a:t>
            </a:r>
            <a:r>
              <a:rPr lang="en-US" altLang="zh-CN" sz="1000" b="1" noProof="1">
                <a:solidFill>
                  <a:srgbClr val="FFFFFF"/>
                </a:solidFill>
                <a:latin typeface="Arial"/>
                <a:ea typeface="宋体"/>
                <a:sym typeface="+mn-ea"/>
              </a:rPr>
              <a:t>Hebei university &amp; </a:t>
            </a:r>
            <a:r>
              <a:rPr lang="zh-CN" altLang="en-US" sz="1000" b="1" noProof="1">
                <a:solidFill>
                  <a:srgbClr val="FFFFFF"/>
                </a:solidFill>
                <a:latin typeface="Arial"/>
                <a:ea typeface="宋体"/>
                <a:sym typeface="+mn-ea"/>
              </a:rPr>
              <a:t>Institute of Modern Physics, Chinese Academy of Sciences</a:t>
            </a:r>
            <a:endParaRPr lang="zh-CN" altLang="en-US" sz="750" noProof="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4102" name="文本框 1">
            <a:extLst>
              <a:ext uri="{FF2B5EF4-FFF2-40B4-BE49-F238E27FC236}">
                <a16:creationId xmlns:a16="http://schemas.microsoft.com/office/drawing/2014/main" id="{12CBBF88-EC37-9E56-D3E8-1BE81ACAD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600" y="4138986"/>
            <a:ext cx="12286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2026.3</a:t>
            </a: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801DED6D-AC57-CD3A-2D76-FF0B54918A34}"/>
              </a:ext>
            </a:extLst>
          </p:cNvPr>
          <p:cNvSpPr/>
          <p:nvPr/>
        </p:nvSpPr>
        <p:spPr>
          <a:xfrm>
            <a:off x="858531" y="450516"/>
            <a:ext cx="7416824" cy="1078110"/>
          </a:xfrm>
          <a:prstGeom prst="rect">
            <a:avLst/>
          </a:prstGeom>
          <a:solidFill>
            <a:schemeClr val="accent6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Variable Small Semibol" pitchFamily="2" charset="0"/>
                <a:ea typeface="Yu Gothic UI Semibold" panose="020B0700000000000000" pitchFamily="34" charset="-128"/>
                <a:cs typeface="华文细黑"/>
              </a:rPr>
              <a:t>Mani</a:t>
            </a:r>
            <a:r>
              <a:rPr lang="en-US" altLang="zh-CN" sz="2800" kern="0" dirty="0" err="1">
                <a:solidFill>
                  <a:schemeClr val="bg1"/>
                </a:solidFill>
                <a:latin typeface="Segoe UI Variable Small Semibol" pitchFamily="2" charset="0"/>
                <a:ea typeface="Yu Gothic UI Semibold" panose="020B0700000000000000" pitchFamily="34" charset="-128"/>
                <a:cs typeface="华文细黑"/>
              </a:rPr>
              <a:t>pulating</a:t>
            </a:r>
            <a:r>
              <a:rPr lang="en-US" altLang="zh-CN" sz="2800" kern="0" dirty="0">
                <a:solidFill>
                  <a:schemeClr val="bg1"/>
                </a:solidFill>
                <a:latin typeface="Segoe UI Variable Small Semibol" pitchFamily="2" charset="0"/>
                <a:ea typeface="Yu Gothic UI Semibold" panose="020B0700000000000000" pitchFamily="34" charset="-128"/>
                <a:cs typeface="华文细黑"/>
              </a:rPr>
              <a:t> Nonlocal Spin Correlations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kern="0" dirty="0">
                <a:solidFill>
                  <a:schemeClr val="bg1"/>
                </a:solidFill>
                <a:latin typeface="Segoe UI Variable Small Semibol" pitchFamily="2" charset="0"/>
                <a:ea typeface="Yu Gothic UI Semibold" panose="020B0700000000000000" pitchFamily="34" charset="-128"/>
                <a:cs typeface="华文细黑"/>
              </a:rPr>
              <a:t>in Polarized Electron-Positron Annihilation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Variable Small Semibol" pitchFamily="2" charset="0"/>
              <a:ea typeface="华文细黑"/>
              <a:cs typeface="华文细黑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07E051B6-2DF7-0CBD-BBED-3EE224121810}"/>
              </a:ext>
            </a:extLst>
          </p:cNvPr>
          <p:cNvGrpSpPr/>
          <p:nvPr/>
        </p:nvGrpSpPr>
        <p:grpSpPr>
          <a:xfrm>
            <a:off x="1259632" y="1669723"/>
            <a:ext cx="6589382" cy="817409"/>
            <a:chOff x="1259632" y="1669723"/>
            <a:chExt cx="6589382" cy="817409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38E778A1-3E71-E54A-1A03-AC24C970B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9632" y="1814970"/>
              <a:ext cx="595314" cy="598498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46688255-17F2-3562-AA75-FF05AB283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79712" y="1873769"/>
              <a:ext cx="1224136" cy="492894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E0BC522E-2E37-E9DA-9AD4-F11591E6F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13307" y="1669723"/>
              <a:ext cx="867015" cy="817409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55899D09-8C39-31F1-5BAA-603924935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EFC"/>
                </a:clrFrom>
                <a:clrTo>
                  <a:srgbClr val="FEFEFC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643129" y="1889383"/>
              <a:ext cx="3205885" cy="461665"/>
            </a:xfrm>
            <a:prstGeom prst="rect">
              <a:avLst/>
            </a:prstGeom>
          </p:spPr>
        </p:pic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722D0D4E-027E-FD9E-D2ED-DEF80A29606D}"/>
              </a:ext>
            </a:extLst>
          </p:cNvPr>
          <p:cNvSpPr txBox="1"/>
          <p:nvPr/>
        </p:nvSpPr>
        <p:spPr>
          <a:xfrm>
            <a:off x="1569236" y="2499742"/>
            <a:ext cx="5995415" cy="1009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Hong-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wei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Zhang  (</a:t>
            </a:r>
            <a:r>
              <a:rPr lang="zh-CN" altLang="en-US"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张宏伟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)</a:t>
            </a:r>
            <a:r>
              <a:rPr lang="zh-CN" altLang="en-US"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en-US" altLang="zh-CN" sz="24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Collaboration: Xu Cao (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曹须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 Tai-fu Feng (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冯太傅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B7EF58-6782-2BE9-0E77-8BA4F37FB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Hyperon Decay as</a:t>
            </a:r>
            <a:r>
              <a:rPr lang="zh-CN" altLang="en-US" dirty="0"/>
              <a:t> </a:t>
            </a:r>
            <a:r>
              <a:rPr lang="en-US" altLang="zh-CN" dirty="0"/>
              <a:t>Entanglement Redistribution</a:t>
            </a:r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762ACD1-B3D4-FD75-D13A-8BA1E2DF7D9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8999" y="797459"/>
            <a:ext cx="3631693" cy="192868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FED9F9D-EAEE-0895-E36B-8CF8A2FE6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744870"/>
            <a:ext cx="2908905" cy="189227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0AC5053-4EB1-9D47-9E72-1B0F31BDDC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6" y="2958818"/>
            <a:ext cx="2957183" cy="189227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AA8821A-F5F7-8DC3-151E-E1A638D763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8254" y="503233"/>
            <a:ext cx="3064186" cy="1879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482FF3-3075-E215-A434-A836852CE9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8104" y="2668549"/>
            <a:ext cx="3119183" cy="2434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1752A104-1695-8E3A-8DCF-BDE20BAA4B65}"/>
              </a:ext>
            </a:extLst>
          </p:cNvPr>
          <p:cNvSpPr txBox="1"/>
          <p:nvPr/>
        </p:nvSpPr>
        <p:spPr>
          <a:xfrm>
            <a:off x="683568" y="2810015"/>
            <a:ext cx="4045654" cy="1657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500"/>
              </a:lnSpc>
              <a:buSzPct val="80000"/>
              <a:buFont typeface="Wingdings" panose="05000000000000000000" pitchFamily="2" charset="2"/>
              <a:buChar char="n"/>
            </a:pPr>
            <a:r>
              <a:rPr lang="en-US" altLang="zh-CN" sz="1600" dirty="0">
                <a:solidFill>
                  <a:schemeClr val="accent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rPr>
              <a:t>Entanglement redistribution:</a:t>
            </a:r>
          </a:p>
          <a:p>
            <a:pPr>
              <a:lnSpc>
                <a:spcPts val="2500"/>
              </a:lnSpc>
              <a:buSzPct val="80000"/>
            </a:pPr>
            <a:r>
              <a:rPr lang="en-US" altLang="zh-CN" sz="1400" dirty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      Entanglement auto-distillation in part of the phase space and decreases in the rest</a:t>
            </a:r>
          </a:p>
          <a:p>
            <a:pPr marL="285750" indent="-285750">
              <a:lnSpc>
                <a:spcPts val="2500"/>
              </a:lnSpc>
              <a:buSzPct val="80000"/>
              <a:buFont typeface="Wingdings" panose="05000000000000000000" pitchFamily="2" charset="2"/>
              <a:buChar char="n"/>
            </a:pPr>
            <a:r>
              <a:rPr lang="en-US" altLang="zh-CN" sz="1600" dirty="0">
                <a:solidFill>
                  <a:schemeClr val="accent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rPr>
              <a:t>Incompletely lost of entanglement:</a:t>
            </a:r>
          </a:p>
          <a:p>
            <a:pPr>
              <a:lnSpc>
                <a:spcPts val="2500"/>
              </a:lnSpc>
              <a:buSzPct val="80000"/>
            </a:pPr>
            <a:r>
              <a:rPr lang="en-US" altLang="zh-CN" sz="1400" dirty="0">
                <a:solidFill>
                  <a:schemeClr val="accent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rPr>
              <a:t>      </a:t>
            </a:r>
            <a:r>
              <a:rPr lang="en-US" altLang="zh-CN" sz="1400" dirty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Effect of transverse polarization of hyperon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E4E4514-8C61-19F4-E455-B734BCE5CC2F}"/>
              </a:ext>
            </a:extLst>
          </p:cNvPr>
          <p:cNvSpPr txBox="1"/>
          <p:nvPr/>
        </p:nvSpPr>
        <p:spPr>
          <a:xfrm>
            <a:off x="745285" y="4634813"/>
            <a:ext cx="311657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900" b="1" dirty="0">
                <a:solidFill>
                  <a:schemeClr val="accent2"/>
                </a:solidFill>
              </a:rPr>
              <a:t>H.-L. Feng et</a:t>
            </a:r>
            <a:r>
              <a:rPr lang="zh-CN" altLang="en-US" sz="900" b="1" dirty="0">
                <a:solidFill>
                  <a:schemeClr val="accent2"/>
                </a:solidFill>
              </a:rPr>
              <a:t> </a:t>
            </a:r>
            <a:r>
              <a:rPr lang="en-US" altLang="zh-CN" sz="900" b="1" dirty="0">
                <a:solidFill>
                  <a:schemeClr val="accent2"/>
                </a:solidFill>
              </a:rPr>
              <a:t>al., Phys. Rev. D 112, 036020 (2025).</a:t>
            </a:r>
            <a:endParaRPr lang="zh-CN" altLang="en-US" sz="900" b="1" dirty="0">
              <a:solidFill>
                <a:schemeClr val="accent2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3ACDCA5-37EB-5212-7806-5C701EDC9CE5}"/>
              </a:ext>
            </a:extLst>
          </p:cNvPr>
          <p:cNvSpPr txBox="1"/>
          <p:nvPr/>
        </p:nvSpPr>
        <p:spPr>
          <a:xfrm>
            <a:off x="145861" y="513856"/>
            <a:ext cx="272752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zh-CN" sz="1000" b="1" i="0" dirty="0">
                <a:solidFill>
                  <a:schemeClr val="accent2"/>
                </a:solidFill>
                <a:effectLst/>
              </a:rPr>
              <a:t>Li et al., arXiv:2602.10398 (2026)</a:t>
            </a:r>
            <a:endParaRPr lang="zh-CN" altLang="en-US" sz="10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306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0">
            <a:extLst>
              <a:ext uri="{FF2B5EF4-FFF2-40B4-BE49-F238E27FC236}">
                <a16:creationId xmlns:a16="http://schemas.microsoft.com/office/drawing/2014/main" id="{AB1A34C1-90F4-4840-BA7E-4D68D3225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300" y="-18"/>
            <a:ext cx="82931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zh-CN" sz="2400" dirty="0">
                <a:solidFill>
                  <a:srgbClr val="FF0000"/>
                </a:solidFill>
              </a:rPr>
              <a:t>Summary and Perspective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A80B8A5-9FBA-4318-A5E2-3AFDB5477069}"/>
              </a:ext>
            </a:extLst>
          </p:cNvPr>
          <p:cNvSpPr txBox="1">
            <a:spLocks/>
          </p:cNvSpPr>
          <p:nvPr/>
        </p:nvSpPr>
        <p:spPr>
          <a:xfrm>
            <a:off x="323528" y="761454"/>
            <a:ext cx="3960440" cy="289041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n"/>
            </a:pPr>
            <a:r>
              <a:rPr lang="en-US" altLang="zh-CN" sz="2000" dirty="0">
                <a:solidFill>
                  <a:schemeClr val="accent2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rPr>
              <a:t>Longitudinal Polarization</a:t>
            </a:r>
            <a:endParaRPr lang="en-US" altLang="zh-CN" sz="1400" dirty="0">
              <a:solidFill>
                <a:schemeClr val="accent2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>
              <a:lnSpc>
                <a:spcPct val="150000"/>
              </a:lnSpc>
              <a:buClr>
                <a:srgbClr val="C00000"/>
              </a:buClr>
            </a:pPr>
            <a:endParaRPr lang="en-US" altLang="zh-CN" sz="16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SzPct val="70000"/>
              <a:buFont typeface="Wingdings" panose="05000000000000000000" pitchFamily="2" charset="2"/>
              <a:buChar char="n"/>
            </a:pP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Stable and monotonically increasing correlations with the enhanced polarization degree;</a:t>
            </a:r>
          </a:p>
          <a:p>
            <a:pPr>
              <a:lnSpc>
                <a:spcPct val="150000"/>
              </a:lnSpc>
              <a:buSzPct val="70000"/>
              <a:buFont typeface="Wingdings" panose="05000000000000000000" pitchFamily="2" charset="2"/>
              <a:buChar char="n"/>
            </a:pP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Cannot achieve maximal entanglement and CHSH inequality violation.</a:t>
            </a:r>
          </a:p>
          <a:p>
            <a:pPr marL="0" indent="0">
              <a:lnSpc>
                <a:spcPct val="150000"/>
              </a:lnSpc>
              <a:buClr>
                <a:srgbClr val="C00000"/>
              </a:buClr>
              <a:buNone/>
            </a:pPr>
            <a:endParaRPr lang="en-US" altLang="zh-CN" sz="14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1200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0ADBF555-CB9D-6001-1B62-807EA5068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Conclusion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69CF907-FE97-61C1-540B-0625FD041521}"/>
              </a:ext>
            </a:extLst>
          </p:cNvPr>
          <p:cNvSpPr txBox="1"/>
          <p:nvPr/>
        </p:nvSpPr>
        <p:spPr>
          <a:xfrm>
            <a:off x="6084168" y="4155926"/>
            <a:ext cx="256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ln w="0"/>
                <a:solidFill>
                  <a:srgbClr val="AD403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Thank you!</a:t>
            </a:r>
            <a:endParaRPr lang="zh-CN" altLang="en-US" sz="3600" dirty="0">
              <a:ln w="0"/>
              <a:solidFill>
                <a:srgbClr val="AD403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603EC3D6-A570-538B-81BC-0D587B70011A}"/>
              </a:ext>
            </a:extLst>
          </p:cNvPr>
          <p:cNvSpPr txBox="1">
            <a:spLocks/>
          </p:cNvSpPr>
          <p:nvPr/>
        </p:nvSpPr>
        <p:spPr>
          <a:xfrm>
            <a:off x="5004048" y="761454"/>
            <a:ext cx="3528392" cy="289041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n"/>
            </a:pPr>
            <a:r>
              <a:rPr lang="en-US" altLang="zh-CN" sz="2000" dirty="0">
                <a:solidFill>
                  <a:schemeClr val="accent2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rPr>
              <a:t>Transverse Polarization</a:t>
            </a:r>
            <a:endParaRPr lang="en-US" altLang="zh-CN" sz="1400" dirty="0">
              <a:solidFill>
                <a:schemeClr val="accent2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>
              <a:lnSpc>
                <a:spcPct val="150000"/>
              </a:lnSpc>
              <a:buClr>
                <a:srgbClr val="C00000"/>
              </a:buClr>
            </a:pPr>
            <a:endParaRPr lang="en-US" altLang="zh-CN" sz="16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SzPct val="70000"/>
              <a:buFont typeface="Wingdings" panose="05000000000000000000" pitchFamily="2" charset="2"/>
              <a:buChar char="n"/>
            </a:pP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monotonic dependence on the polarization degree of  correlations is regulated by the azimuthal angle;</a:t>
            </a:r>
          </a:p>
          <a:p>
            <a:pPr>
              <a:lnSpc>
                <a:spcPct val="150000"/>
              </a:lnSpc>
              <a:buSzPct val="70000"/>
              <a:buFont typeface="Wingdings" panose="05000000000000000000" pitchFamily="2" charset="2"/>
              <a:buChar char="n"/>
            </a:pP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Can achieve maximal entanglement and CHSH inequality violation.</a:t>
            </a:r>
          </a:p>
          <a:p>
            <a:pPr marL="0" indent="0">
              <a:lnSpc>
                <a:spcPct val="150000"/>
              </a:lnSpc>
              <a:buClr>
                <a:srgbClr val="C00000"/>
              </a:buClr>
              <a:buNone/>
            </a:pPr>
            <a:endParaRPr lang="en-US" altLang="zh-CN" sz="14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133334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AD08AF-E7CA-ED8F-3F49-0FC42299A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851BD0EC-D9A2-198F-2CA6-881CBE0A9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Backup</a:t>
            </a:r>
            <a:endParaRPr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831AA4FE-0B31-8250-B3A0-31262860A235}"/>
              </a:ext>
            </a:extLst>
          </p:cNvPr>
          <p:cNvSpPr txBox="1"/>
          <p:nvPr/>
        </p:nvSpPr>
        <p:spPr>
          <a:xfrm>
            <a:off x="323528" y="555526"/>
            <a:ext cx="1231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80000"/>
              <a:buFont typeface="Wingdings" panose="05000000000000000000" pitchFamily="2" charset="2"/>
              <a:buChar char="n"/>
            </a:pPr>
            <a:r>
              <a:rPr lang="en-US" altLang="zh-CN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Qubit</a:t>
            </a:r>
            <a:endParaRPr lang="zh-CN" altLang="en-US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8FF9EE91-9182-8B67-E00F-9B525C064F54}"/>
              </a:ext>
            </a:extLst>
          </p:cNvPr>
          <p:cNvSpPr txBox="1"/>
          <p:nvPr/>
        </p:nvSpPr>
        <p:spPr>
          <a:xfrm>
            <a:off x="539551" y="2008137"/>
            <a:ext cx="3960441" cy="786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SzPct val="70000"/>
              <a:buFont typeface="Wingdings" panose="05000000000000000000" pitchFamily="2" charset="2"/>
              <a:buChar char="n"/>
            </a:pPr>
            <a:r>
              <a:rPr lang="en-US" altLang="zh-CN" sz="1600" dirty="0">
                <a:solidFill>
                  <a:schemeClr val="accent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Density operator: </a:t>
            </a:r>
          </a:p>
          <a:p>
            <a:pPr marL="285750" indent="-285750">
              <a:lnSpc>
                <a:spcPct val="150000"/>
              </a:lnSpc>
              <a:buSzPct val="60000"/>
              <a:buFont typeface="Wingdings" panose="05000000000000000000" pitchFamily="2" charset="2"/>
              <a:buChar char="n"/>
            </a:pP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I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ntroducing the “incoherent superposition”</a:t>
            </a: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AD078AC1-40DE-60BA-6328-C0090C7AD94F}"/>
              </a:ext>
            </a:extLst>
          </p:cNvPr>
          <p:cNvGrpSpPr/>
          <p:nvPr/>
        </p:nvGrpSpPr>
        <p:grpSpPr>
          <a:xfrm>
            <a:off x="820154" y="2860821"/>
            <a:ext cx="3504518" cy="1779499"/>
            <a:chOff x="845187" y="2860821"/>
            <a:chExt cx="3504518" cy="1779499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BE2BD0AB-74E4-BFED-E229-6D12F6DDD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48529" y="2860821"/>
              <a:ext cx="1701176" cy="1625199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0C19E339-F159-9B35-28AA-46BFF4F53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43608" y="3022887"/>
              <a:ext cx="1247819" cy="511755"/>
            </a:xfrm>
            <a:prstGeom prst="rect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</p:pic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1A8F05BB-39CD-E1D4-F555-073D82A82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5187" y="3784841"/>
              <a:ext cx="2482452" cy="855479"/>
            </a:xfrm>
            <a:prstGeom prst="rect">
              <a:avLst/>
            </a:prstGeom>
          </p:spPr>
        </p:pic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4A04C0B0-F9D5-8565-5CC1-1D53BB48EFCC}"/>
              </a:ext>
            </a:extLst>
          </p:cNvPr>
          <p:cNvGrpSpPr/>
          <p:nvPr/>
        </p:nvGrpSpPr>
        <p:grpSpPr>
          <a:xfrm>
            <a:off x="4573282" y="2499309"/>
            <a:ext cx="4320480" cy="2278022"/>
            <a:chOff x="4565728" y="2481390"/>
            <a:chExt cx="4320480" cy="2278022"/>
          </a:xfrm>
        </p:grpSpPr>
        <p:sp>
          <p:nvSpPr>
            <p:cNvPr id="17" name="文本框 27">
              <a:extLst>
                <a:ext uri="{FF2B5EF4-FFF2-40B4-BE49-F238E27FC236}">
                  <a16:creationId xmlns:a16="http://schemas.microsoft.com/office/drawing/2014/main" id="{45126BA8-2403-61D9-2A15-2E35B125534B}"/>
                </a:ext>
              </a:extLst>
            </p:cNvPr>
            <p:cNvSpPr txBox="1"/>
            <p:nvPr/>
          </p:nvSpPr>
          <p:spPr>
            <a:xfrm>
              <a:off x="4565728" y="2481390"/>
              <a:ext cx="3672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>
                <a:buSzPct val="80000"/>
                <a:buFont typeface="Wingdings" panose="05000000000000000000" pitchFamily="2" charset="2"/>
                <a:buChar char="n"/>
              </a:pPr>
              <a:r>
                <a:rPr lang="en-US" altLang="zh-CN" dirty="0"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Entanglement of Formation</a:t>
              </a:r>
              <a:endParaRPr lang="zh-CN" altLang="en-US" dirty="0">
                <a:latin typeface="Yu Gothic UI Semibold" panose="020B0700000000000000" pitchFamily="34" charset="-128"/>
                <a:ea typeface="Yu Gothic UI Semibold" panose="020B0700000000000000" pitchFamily="34" charset="-128"/>
              </a:endParaRPr>
            </a:p>
          </p:txBody>
        </p:sp>
        <p:sp>
          <p:nvSpPr>
            <p:cNvPr id="18" name="文本框 28">
              <a:extLst>
                <a:ext uri="{FF2B5EF4-FFF2-40B4-BE49-F238E27FC236}">
                  <a16:creationId xmlns:a16="http://schemas.microsoft.com/office/drawing/2014/main" id="{1C9FCFD3-7F5F-CBAE-CF33-98D0C1061B5B}"/>
                </a:ext>
              </a:extLst>
            </p:cNvPr>
            <p:cNvSpPr txBox="1"/>
            <p:nvPr/>
          </p:nvSpPr>
          <p:spPr>
            <a:xfrm>
              <a:off x="4781752" y="2849417"/>
              <a:ext cx="410445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>
                <a:buSzPct val="70000"/>
                <a:buFont typeface="Wingdings" panose="05000000000000000000" pitchFamily="2" charset="2"/>
                <a:buChar char="n"/>
              </a:pPr>
              <a:r>
                <a:rPr lang="en-US" altLang="zh-CN" sz="1600" dirty="0">
                  <a:solidFill>
                    <a:schemeClr val="accent1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Ambiguity of mixed state: </a:t>
              </a:r>
            </a:p>
            <a:p>
              <a:pPr marL="285750" indent="-285750">
                <a:buSzPct val="60000"/>
                <a:buFont typeface="Wingdings" panose="05000000000000000000" pitchFamily="2" charset="2"/>
                <a:buChar char="n"/>
              </a:pPr>
              <a:r>
                <a:rPr lang="en-US" altLang="zh-CN" sz="1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Density operator lose the information about the initial constituent pure states.</a:t>
              </a:r>
            </a:p>
          </p:txBody>
        </p:sp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A194D1C6-9C36-F9DD-A18D-0557F679E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94312" y="3688510"/>
              <a:ext cx="2883721" cy="1070902"/>
            </a:xfrm>
            <a:prstGeom prst="rect">
              <a:avLst/>
            </a:prstGeom>
          </p:spPr>
        </p:pic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B43072D2-DF16-B70F-63FC-51C51F42AED7}"/>
              </a:ext>
            </a:extLst>
          </p:cNvPr>
          <p:cNvGrpSpPr/>
          <p:nvPr/>
        </p:nvGrpSpPr>
        <p:grpSpPr>
          <a:xfrm>
            <a:off x="4565728" y="561587"/>
            <a:ext cx="4320480" cy="1925223"/>
            <a:chOff x="4565728" y="561587"/>
            <a:chExt cx="4320480" cy="1925223"/>
          </a:xfrm>
        </p:grpSpPr>
        <p:sp>
          <p:nvSpPr>
            <p:cNvPr id="15" name="文本框 7">
              <a:extLst>
                <a:ext uri="{FF2B5EF4-FFF2-40B4-BE49-F238E27FC236}">
                  <a16:creationId xmlns:a16="http://schemas.microsoft.com/office/drawing/2014/main" id="{2BCE23D0-BB9A-1140-DDD6-1F47F42168E1}"/>
                </a:ext>
              </a:extLst>
            </p:cNvPr>
            <p:cNvSpPr txBox="1"/>
            <p:nvPr/>
          </p:nvSpPr>
          <p:spPr>
            <a:xfrm>
              <a:off x="4565728" y="561587"/>
              <a:ext cx="30963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>
                <a:buSzPct val="80000"/>
                <a:buFont typeface="Wingdings" panose="05000000000000000000" pitchFamily="2" charset="2"/>
                <a:buChar char="n"/>
              </a:pPr>
              <a:r>
                <a:rPr lang="en-US" altLang="zh-CN" dirty="0"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Von Neumann Entropy</a:t>
              </a:r>
              <a:endParaRPr lang="zh-CN" altLang="en-US" dirty="0">
                <a:latin typeface="Yu Gothic UI Semibold" panose="020B0700000000000000" pitchFamily="34" charset="-128"/>
                <a:ea typeface="Yu Gothic UI Semibold" panose="020B0700000000000000" pitchFamily="34" charset="-128"/>
              </a:endParaRPr>
            </a:p>
          </p:txBody>
        </p:sp>
        <p:sp>
          <p:nvSpPr>
            <p:cNvPr id="16" name="文本框 8">
              <a:extLst>
                <a:ext uri="{FF2B5EF4-FFF2-40B4-BE49-F238E27FC236}">
                  <a16:creationId xmlns:a16="http://schemas.microsoft.com/office/drawing/2014/main" id="{48EABBB3-7C43-B3D8-2A62-9F6DDD19F37C}"/>
                </a:ext>
              </a:extLst>
            </p:cNvPr>
            <p:cNvSpPr txBox="1"/>
            <p:nvPr/>
          </p:nvSpPr>
          <p:spPr>
            <a:xfrm>
              <a:off x="4781752" y="935703"/>
              <a:ext cx="36724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>
                <a:buSzPct val="70000"/>
                <a:buFont typeface="Wingdings" panose="05000000000000000000" pitchFamily="2" charset="2"/>
                <a:buChar char="n"/>
              </a:pPr>
              <a:r>
                <a:rPr lang="en-US" altLang="zh-CN" sz="1600" dirty="0">
                  <a:solidFill>
                    <a:schemeClr val="accent1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  <a:cs typeface="Times New Roman" panose="02020603050405020304" pitchFamily="18" charset="0"/>
                </a:rPr>
                <a:t>Definition</a:t>
              </a:r>
              <a:endPara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endParaRPr>
            </a:p>
          </p:txBody>
        </p:sp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E4BC6D69-2B1F-4AE0-C31D-C74D709DB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85807" y="1237323"/>
              <a:ext cx="3168352" cy="462408"/>
            </a:xfrm>
            <a:prstGeom prst="rect">
              <a:avLst/>
            </a:prstGeom>
          </p:spPr>
        </p:pic>
        <p:sp>
          <p:nvSpPr>
            <p:cNvPr id="39" name="文本框 8">
              <a:extLst>
                <a:ext uri="{FF2B5EF4-FFF2-40B4-BE49-F238E27FC236}">
                  <a16:creationId xmlns:a16="http://schemas.microsoft.com/office/drawing/2014/main" id="{7D15CA57-5B42-7EF5-CB83-7ACA5311AD71}"/>
                </a:ext>
              </a:extLst>
            </p:cNvPr>
            <p:cNvSpPr txBox="1"/>
            <p:nvPr/>
          </p:nvSpPr>
          <p:spPr>
            <a:xfrm>
              <a:off x="4781752" y="1580661"/>
              <a:ext cx="36724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>
                <a:buSzPct val="70000"/>
                <a:buFont typeface="Wingdings" panose="05000000000000000000" pitchFamily="2" charset="2"/>
                <a:buChar char="n"/>
              </a:pPr>
              <a:r>
                <a:rPr lang="en-US" altLang="zh-CN" sz="1600" dirty="0">
                  <a:solidFill>
                    <a:schemeClr val="accent1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  <a:cs typeface="Times New Roman" panose="02020603050405020304" pitchFamily="18" charset="0"/>
                </a:rPr>
                <a:t>Entanglement entropy</a:t>
              </a:r>
              <a:endPara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endParaRPr>
            </a:p>
          </p:txBody>
        </p:sp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95A7CA45-C6E1-AF2C-08D5-0E6ED1F2E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45590" y="1990377"/>
              <a:ext cx="1456342" cy="437770"/>
            </a:xfrm>
            <a:prstGeom prst="rect">
              <a:avLst/>
            </a:prstGeom>
          </p:spPr>
        </p:pic>
        <p:grpSp>
          <p:nvGrpSpPr>
            <p:cNvPr id="48" name="组合 47">
              <a:extLst>
                <a:ext uri="{FF2B5EF4-FFF2-40B4-BE49-F238E27FC236}">
                  <a16:creationId xmlns:a16="http://schemas.microsoft.com/office/drawing/2014/main" id="{4668224C-8A0B-19BB-DE4A-58B43D56CB54}"/>
                </a:ext>
              </a:extLst>
            </p:cNvPr>
            <p:cNvGrpSpPr/>
            <p:nvPr/>
          </p:nvGrpSpPr>
          <p:grpSpPr>
            <a:xfrm>
              <a:off x="6631917" y="1950618"/>
              <a:ext cx="2254291" cy="536192"/>
              <a:chOff x="6591488" y="1925754"/>
              <a:chExt cx="2254291" cy="536192"/>
            </a:xfrm>
          </p:grpSpPr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910DA4F8-5F22-1514-1A11-88DCE40404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rightnessContrast contrast="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665819" y="2214774"/>
                <a:ext cx="2105628" cy="247172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B014CAD1-F548-372D-7476-C46088B534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rightnessContrast contrast="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591488" y="1925754"/>
                <a:ext cx="2254291" cy="247171"/>
              </a:xfrm>
              <a:prstGeom prst="rect">
                <a:avLst/>
              </a:prstGeom>
            </p:spPr>
          </p:pic>
        </p:grpSp>
      </p:grpSp>
      <p:pic>
        <p:nvPicPr>
          <p:cNvPr id="52" name="图片 51">
            <a:extLst>
              <a:ext uri="{FF2B5EF4-FFF2-40B4-BE49-F238E27FC236}">
                <a16:creationId xmlns:a16="http://schemas.microsoft.com/office/drawing/2014/main" id="{CFDB919C-B449-ACF9-BE4C-780D7345C6E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8529" y="2129102"/>
            <a:ext cx="1563431" cy="299045"/>
          </a:xfrm>
          <a:prstGeom prst="rect">
            <a:avLst/>
          </a:prstGeom>
        </p:spPr>
      </p:pic>
      <p:grpSp>
        <p:nvGrpSpPr>
          <p:cNvPr id="55" name="组合 54">
            <a:extLst>
              <a:ext uri="{FF2B5EF4-FFF2-40B4-BE49-F238E27FC236}">
                <a16:creationId xmlns:a16="http://schemas.microsoft.com/office/drawing/2014/main" id="{1EAC5635-3815-3080-A052-FB3EC5B25BBF}"/>
              </a:ext>
            </a:extLst>
          </p:cNvPr>
          <p:cNvGrpSpPr/>
          <p:nvPr/>
        </p:nvGrpSpPr>
        <p:grpSpPr>
          <a:xfrm>
            <a:off x="539550" y="930919"/>
            <a:ext cx="3966887" cy="1077218"/>
            <a:chOff x="539550" y="930919"/>
            <a:chExt cx="3966887" cy="1077218"/>
          </a:xfrm>
        </p:grpSpPr>
        <p:pic>
          <p:nvPicPr>
            <p:cNvPr id="19" name="Picture 8">
              <a:extLst>
                <a:ext uri="{FF2B5EF4-FFF2-40B4-BE49-F238E27FC236}">
                  <a16:creationId xmlns:a16="http://schemas.microsoft.com/office/drawing/2014/main" id="{363B02A9-DB8B-0C60-F5B5-5EE043C275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1302182"/>
              <a:ext cx="2363562" cy="345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文本框 8">
              <a:extLst>
                <a:ext uri="{FF2B5EF4-FFF2-40B4-BE49-F238E27FC236}">
                  <a16:creationId xmlns:a16="http://schemas.microsoft.com/office/drawing/2014/main" id="{5E500868-CFDD-B642-4C87-5C463B311A5B}"/>
                </a:ext>
              </a:extLst>
            </p:cNvPr>
            <p:cNvSpPr txBox="1"/>
            <p:nvPr/>
          </p:nvSpPr>
          <p:spPr>
            <a:xfrm>
              <a:off x="539550" y="930919"/>
              <a:ext cx="396044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>
                <a:buSzPct val="70000"/>
                <a:buFont typeface="Wingdings" panose="05000000000000000000" pitchFamily="2" charset="2"/>
                <a:buChar char="n"/>
              </a:pPr>
              <a:r>
                <a:rPr lang="en-US" altLang="zh-CN" sz="1600" dirty="0">
                  <a:solidFill>
                    <a:schemeClr val="accent1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How to identify state of subsystem?</a:t>
              </a:r>
            </a:p>
            <a:p>
              <a:pPr marL="285750" indent="-285750">
                <a:buSzPct val="70000"/>
                <a:buFont typeface="Wingdings" panose="05000000000000000000" pitchFamily="2" charset="2"/>
                <a:buChar char="n"/>
              </a:pPr>
              <a:endParaRPr lang="en-US" altLang="zh-CN" sz="1600" dirty="0">
                <a:solidFill>
                  <a:schemeClr val="accent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endParaRPr>
            </a:p>
            <a:p>
              <a:pPr algn="ctr">
                <a:buSzPct val="70000"/>
              </a:pPr>
              <a:r>
                <a:rPr lang="en-US" altLang="zh-CN" sz="1600" dirty="0">
                  <a:solidFill>
                    <a:schemeClr val="accent2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     </a:t>
              </a:r>
            </a:p>
            <a:p>
              <a:pPr algn="ctr">
                <a:buSzPct val="70000"/>
              </a:pPr>
              <a:r>
                <a:rPr lang="en-US" altLang="zh-CN" sz="1600" dirty="0">
                  <a:solidFill>
                    <a:schemeClr val="accent2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Classical randomness is unavoidable</a:t>
              </a:r>
              <a:endParaRPr lang="en-US" altLang="zh-CN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4" name="图片 53">
              <a:extLst>
                <a:ext uri="{FF2B5EF4-FFF2-40B4-BE49-F238E27FC236}">
                  <a16:creationId xmlns:a16="http://schemas.microsoft.com/office/drawing/2014/main" id="{07C73CF2-F1FA-6D5C-C0AB-A390D2403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77044" y="1279871"/>
              <a:ext cx="1429393" cy="419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8232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17DB4F-A078-BE29-3D9B-B38D97C6D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A1D8BD-7ED6-0893-87D2-9451F5F27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Backup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B0C6A9C-EA3C-C450-88D0-3031D9A1C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703" y="640519"/>
            <a:ext cx="3744794" cy="19665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764AC67-F7B8-FA3D-3718-7BAFF7563A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1533" y="1062163"/>
            <a:ext cx="2142153" cy="24220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3580446-BED2-F3E8-15F8-512CF6E854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302" y="483518"/>
            <a:ext cx="3263083" cy="172819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A0E9A397-BFC4-9125-78C2-551A21B93583}"/>
              </a:ext>
            </a:extLst>
          </p:cNvPr>
          <p:cNvSpPr txBox="1"/>
          <p:nvPr/>
        </p:nvSpPr>
        <p:spPr>
          <a:xfrm>
            <a:off x="255383" y="588748"/>
            <a:ext cx="24096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Chosen rest helicity frame: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41152EA-03DA-9B87-D448-D522653509A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" r="264"/>
          <a:stretch>
            <a:fillRect/>
          </a:stretch>
        </p:blipFill>
        <p:spPr>
          <a:xfrm>
            <a:off x="250630" y="2251308"/>
            <a:ext cx="5969143" cy="2062851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43FD2F9F-6DEA-0288-0C3F-6943DFDE9FEC}"/>
              </a:ext>
            </a:extLst>
          </p:cNvPr>
          <p:cNvSpPr txBox="1"/>
          <p:nvPr/>
        </p:nvSpPr>
        <p:spPr>
          <a:xfrm>
            <a:off x="3972735" y="584957"/>
            <a:ext cx="13054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hyperon: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B9E1753-BF93-E0CE-50C8-3741FD0A0964}"/>
              </a:ext>
            </a:extLst>
          </p:cNvPr>
          <p:cNvSpPr txBox="1"/>
          <p:nvPr/>
        </p:nvSpPr>
        <p:spPr>
          <a:xfrm>
            <a:off x="3972735" y="1003021"/>
            <a:ext cx="15841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anti-hyperon: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6482BEF6-1FA4-7417-CD0E-E07D1DBE668B}"/>
              </a:ext>
            </a:extLst>
          </p:cNvPr>
          <p:cNvGrpSpPr/>
          <p:nvPr/>
        </p:nvGrpSpPr>
        <p:grpSpPr>
          <a:xfrm>
            <a:off x="6237963" y="1535922"/>
            <a:ext cx="2423781" cy="2062845"/>
            <a:chOff x="6588224" y="1779662"/>
            <a:chExt cx="2423781" cy="2062845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A0673408-E45B-14C0-C1A9-56A88C014ED5}"/>
                </a:ext>
              </a:extLst>
            </p:cNvPr>
            <p:cNvSpPr/>
            <p:nvPr/>
          </p:nvSpPr>
          <p:spPr>
            <a:xfrm>
              <a:off x="6588224" y="1779662"/>
              <a:ext cx="2423781" cy="2062845"/>
            </a:xfrm>
            <a:prstGeom prst="rect">
              <a:avLst/>
            </a:prstGeom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4DC88F94-1A3D-340E-8B4F-2DD958E62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16967" y="3462922"/>
              <a:ext cx="1808067" cy="242601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25289FD2-187F-8A13-3851-9BEC276E4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20900" y="3137586"/>
              <a:ext cx="1800200" cy="25015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754917F4-2CA0-9494-ACCC-D6117F187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64859" y="2405636"/>
              <a:ext cx="2275263" cy="696612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535C7336-FC76-5D1E-0167-96F892963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720900" y="1836138"/>
              <a:ext cx="1105744" cy="20659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51123632-FADA-28CF-7F76-4DE8D70A0F72}"/>
                  </a:ext>
                </a:extLst>
              </p:cNvPr>
              <p:cNvSpPr txBox="1"/>
              <p:nvPr/>
            </p:nvSpPr>
            <p:spPr>
              <a:xfrm>
                <a:off x="4693560" y="3830323"/>
                <a:ext cx="4135310" cy="6515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1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zh-CN" altLang="en-US" sz="1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𝜓</m:t>
                        </m:r>
                      </m:sub>
                    </m:sSub>
                    <m:r>
                      <a:rPr lang="en-US" altLang="zh-CN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𝛽</m:t>
                        </m:r>
                      </m:e>
                      <m:sub>
                        <m:r>
                          <a:rPr lang="zh-CN" alt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𝜓</m:t>
                        </m:r>
                      </m:sub>
                    </m:sSub>
                    <m:r>
                      <a:rPr lang="en-US" altLang="zh-CN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e>
                      <m:sub>
                        <m:r>
                          <a:rPr lang="zh-CN" alt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𝜓</m:t>
                        </m:r>
                      </m:sub>
                    </m:sSub>
                  </m:oMath>
                </a14:m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are three real parameters in hyperons weak decay satisfying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zh-CN" altLang="en-US" sz="1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zh-CN" altLang="en-US" sz="1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𝜓</m:t>
                        </m:r>
                      </m:sub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bSup>
                      <m:sSub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zh-CN" alt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𝛽</m:t>
                        </m:r>
                      </m:e>
                      <m:sub>
                        <m:r>
                          <a:rPr lang="zh-CN" alt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𝜓</m:t>
                        </m:r>
                      </m:sub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bSup>
                      <m:sSub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zh-CN" alt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e>
                      <m:sub>
                        <m:r>
                          <a:rPr lang="zh-CN" alt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𝜓</m:t>
                        </m:r>
                      </m:sub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endPara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51123632-FADA-28CF-7F76-4DE8D70A0F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3560" y="3830323"/>
                <a:ext cx="4135310" cy="651589"/>
              </a:xfrm>
              <a:prstGeom prst="rect">
                <a:avLst/>
              </a:prstGeom>
              <a:blipFill>
                <a:blip r:embed="rId11"/>
                <a:stretch>
                  <a:fillRect l="-885" t="-2804" r="-1622" b="-65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文本框 29">
            <a:extLst>
              <a:ext uri="{FF2B5EF4-FFF2-40B4-BE49-F238E27FC236}">
                <a16:creationId xmlns:a16="http://schemas.microsoft.com/office/drawing/2014/main" id="{EA3EA1E4-9C54-EDC6-91F7-701C06771AF1}"/>
              </a:ext>
            </a:extLst>
          </p:cNvPr>
          <p:cNvSpPr txBox="1"/>
          <p:nvPr/>
        </p:nvSpPr>
        <p:spPr>
          <a:xfrm>
            <a:off x="6071806" y="4410880"/>
            <a:ext cx="307219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ct val="100000"/>
            </a:pPr>
            <a:r>
              <a:rPr lang="en-US" altLang="zh-CN" sz="900" b="1" dirty="0">
                <a:solidFill>
                  <a:schemeClr val="accent2"/>
                </a:solidFill>
                <a:cs typeface="Times New Roman" panose="02020603050405020304" pitchFamily="18" charset="0"/>
              </a:rPr>
              <a:t>T. D. Lee and C. N. Yang, Phys. Rev. 108, 1645 (1957)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19D65A5-40D7-9A83-843C-FD71B65C3F1F}"/>
              </a:ext>
            </a:extLst>
          </p:cNvPr>
          <p:cNvSpPr txBox="1"/>
          <p:nvPr/>
        </p:nvSpPr>
        <p:spPr>
          <a:xfrm>
            <a:off x="3974856" y="1515374"/>
            <a:ext cx="22710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accent5">
                    <a:lumMod val="75000"/>
                  </a:scheme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rPr>
              <a:t>The inner parameters in SDM includes:</a:t>
            </a:r>
            <a:endParaRPr lang="zh-CN" altLang="en-US" sz="1600" dirty="0">
              <a:solidFill>
                <a:schemeClr val="accent5">
                  <a:lumMod val="75000"/>
                </a:schemeClr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141AAAE-C341-3DA8-EF41-7468331425F7}"/>
              </a:ext>
            </a:extLst>
          </p:cNvPr>
          <p:cNvSpPr txBox="1"/>
          <p:nvPr/>
        </p:nvSpPr>
        <p:spPr>
          <a:xfrm>
            <a:off x="19832" y="4410880"/>
            <a:ext cx="618636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900" b="1" dirty="0">
                <a:solidFill>
                  <a:schemeClr val="accent2"/>
                </a:solidFill>
                <a:cs typeface="Times New Roman" panose="02020603050405020304" pitchFamily="18" charset="0"/>
              </a:rPr>
              <a:t>E. Perotti, G. Fäldt, A. </a:t>
            </a:r>
            <a:r>
              <a:rPr lang="en-US" altLang="zh-CN" sz="900" b="1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Kupsc</a:t>
            </a:r>
            <a:r>
              <a:rPr lang="en-US" altLang="zh-CN" sz="900" b="1" dirty="0">
                <a:solidFill>
                  <a:schemeClr val="accent2"/>
                </a:solidFill>
                <a:cs typeface="Times New Roman" panose="02020603050405020304" pitchFamily="18" charset="0"/>
              </a:rPr>
              <a:t>, S. Leupold, and J. </a:t>
            </a:r>
            <a:r>
              <a:rPr lang="en-US" altLang="zh-CN" sz="900" b="1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J.Song</a:t>
            </a:r>
            <a:r>
              <a:rPr lang="en-US" altLang="zh-CN" sz="900" b="1" dirty="0">
                <a:solidFill>
                  <a:schemeClr val="accent2"/>
                </a:solidFill>
                <a:cs typeface="Times New Roman" panose="02020603050405020304" pitchFamily="18" charset="0"/>
              </a:rPr>
              <a:t>, Phys. Rev. D 99, 056008 (2019)</a:t>
            </a:r>
          </a:p>
          <a:p>
            <a:r>
              <a:rPr lang="en-US" altLang="zh-CN" sz="900" b="1" dirty="0">
                <a:solidFill>
                  <a:schemeClr val="accent2"/>
                </a:solidFill>
                <a:cs typeface="Times New Roman" panose="02020603050405020304" pitchFamily="18" charset="0"/>
              </a:rPr>
              <a:t>N. Salone, P. </a:t>
            </a:r>
            <a:r>
              <a:rPr lang="en-US" altLang="zh-CN" sz="900" b="1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Adlarson</a:t>
            </a:r>
            <a:r>
              <a:rPr lang="en-US" altLang="zh-CN" sz="900" b="1" dirty="0">
                <a:solidFill>
                  <a:schemeClr val="accent2"/>
                </a:solidFill>
                <a:cs typeface="Times New Roman" panose="02020603050405020304" pitchFamily="18" charset="0"/>
              </a:rPr>
              <a:t>, V. </a:t>
            </a:r>
            <a:r>
              <a:rPr lang="en-US" altLang="zh-CN" sz="900" b="1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Batozskaya</a:t>
            </a:r>
            <a:r>
              <a:rPr lang="en-US" altLang="zh-CN" sz="900" b="1" dirty="0">
                <a:solidFill>
                  <a:schemeClr val="accent2"/>
                </a:solidFill>
                <a:cs typeface="Times New Roman" panose="02020603050405020304" pitchFamily="18" charset="0"/>
              </a:rPr>
              <a:t>, A. </a:t>
            </a:r>
            <a:r>
              <a:rPr lang="en-US" altLang="zh-CN" sz="900" b="1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Kupsc</a:t>
            </a:r>
            <a:r>
              <a:rPr lang="en-US" altLang="zh-CN" sz="900" b="1" dirty="0">
                <a:solidFill>
                  <a:schemeClr val="accent2"/>
                </a:solidFill>
                <a:cs typeface="Times New Roman" panose="02020603050405020304" pitchFamily="18" charset="0"/>
              </a:rPr>
              <a:t>, S. Le-</a:t>
            </a:r>
            <a:r>
              <a:rPr lang="en-US" altLang="zh-CN" sz="900" b="1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upold</a:t>
            </a:r>
            <a:r>
              <a:rPr lang="en-US" altLang="zh-CN" sz="900" b="1" dirty="0">
                <a:solidFill>
                  <a:schemeClr val="accent2"/>
                </a:solidFill>
                <a:cs typeface="Times New Roman" panose="02020603050405020304" pitchFamily="18" charset="0"/>
              </a:rPr>
              <a:t>, and J. </a:t>
            </a:r>
            <a:r>
              <a:rPr lang="en-US" altLang="zh-CN" sz="900" b="1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Tandean</a:t>
            </a:r>
            <a:r>
              <a:rPr lang="en-US" altLang="zh-CN" sz="900" b="1" dirty="0">
                <a:solidFill>
                  <a:schemeClr val="accent2"/>
                </a:solidFill>
                <a:cs typeface="Times New Roman" panose="02020603050405020304" pitchFamily="18" charset="0"/>
              </a:rPr>
              <a:t>, Phys. Rev. D 105, 116022(2022)</a:t>
            </a:r>
          </a:p>
          <a:p>
            <a:r>
              <a:rPr lang="en-US" altLang="zh-CN" sz="900" b="1" dirty="0">
                <a:solidFill>
                  <a:schemeClr val="accent2"/>
                </a:solidFill>
                <a:cs typeface="Times New Roman" panose="02020603050405020304" pitchFamily="18" charset="0"/>
              </a:rPr>
              <a:t>X. Cao, Y.-T. Liang, and R.-G. Ping, Phys. Rev. D 110,014035 (2024)</a:t>
            </a:r>
            <a:endParaRPr lang="zh-CN" altLang="en-US" sz="900" b="1" dirty="0">
              <a:solidFill>
                <a:schemeClr val="accent2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870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C06BE-80B2-E6BC-1CEF-A2FB5E228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B7D5342C-0C0A-E830-17ED-9BCBCE6F3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779" y="3783047"/>
            <a:ext cx="1164668" cy="284289"/>
          </a:xfrm>
          <a:prstGeom prst="rect">
            <a:avLst/>
          </a:prstGeo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2A39C516-8298-4AE5-23EA-627C12486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Backup</a:t>
            </a:r>
            <a:endParaRPr lang="zh-CN" altLang="en-US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CD6C2684-0243-BBAF-6409-2436F6EA0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3587" y="1341886"/>
            <a:ext cx="3024336" cy="202302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648B64A-C8CB-6A19-50AF-1411F3755D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163" y="1345251"/>
            <a:ext cx="3000498" cy="1984135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D5F67BAA-C9DD-957A-9267-35C41496FD76}"/>
              </a:ext>
            </a:extLst>
          </p:cNvPr>
          <p:cNvSpPr txBox="1"/>
          <p:nvPr/>
        </p:nvSpPr>
        <p:spPr>
          <a:xfrm>
            <a:off x="606940" y="517895"/>
            <a:ext cx="57606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SzPct val="80000"/>
              <a:buFont typeface="Wingdings" panose="05000000000000000000" pitchFamily="2" charset="2"/>
              <a:buChar char="n"/>
            </a:pPr>
            <a:r>
              <a:rPr lang="en-US" altLang="zh-CN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rPr>
              <a:t>Alternative perspectives for hierarchy structure</a:t>
            </a:r>
            <a:endParaRPr lang="zh-CN" altLang="en-US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FCD0C095-40A9-01FF-D1BE-F4718BC72C20}"/>
                  </a:ext>
                </a:extLst>
              </p:cNvPr>
              <p:cNvSpPr txBox="1"/>
              <p:nvPr/>
            </p:nvSpPr>
            <p:spPr>
              <a:xfrm>
                <a:off x="1005525" y="3329386"/>
                <a:ext cx="3353814" cy="786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defined as critical scattering angles</a:t>
                </a:r>
                <a:r>
                  <a:rPr lang="en-US" altLang="zh-CN" sz="16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where the CHSH parameter </a:t>
                </a: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FCD0C095-40A9-01FF-D1BE-F4718BC72C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525" y="3329386"/>
                <a:ext cx="3353814" cy="786754"/>
              </a:xfrm>
              <a:prstGeom prst="rect">
                <a:avLst/>
              </a:prstGeom>
              <a:blipFill>
                <a:blip r:embed="rId5"/>
                <a:stretch>
                  <a:fillRect l="-1091" r="-364" b="-930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图片 22">
            <a:extLst>
              <a:ext uri="{FF2B5EF4-FFF2-40B4-BE49-F238E27FC236}">
                <a16:creationId xmlns:a16="http://schemas.microsoft.com/office/drawing/2014/main" id="{71F14EB2-AF82-0A0D-AC9B-2F3E8F9F11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5616" y="4193825"/>
            <a:ext cx="987638" cy="2842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F4003BC-F57A-7EB1-590F-2A79A1B730F1}"/>
                  </a:ext>
                </a:extLst>
              </p:cNvPr>
              <p:cNvSpPr txBox="1"/>
              <p:nvPr/>
            </p:nvSpPr>
            <p:spPr>
              <a:xfrm>
                <a:off x="4903587" y="3329386"/>
                <a:ext cx="3456384" cy="1156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min</m:t>
                    </m:r>
                    <m:sSub>
                      <m:sSubPr>
                        <m:ctrlPr>
                          <a:rPr lang="en-US" altLang="zh-CN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defined as minimal</a:t>
                </a:r>
                <a:r>
                  <a:rPr lang="en-US" altLang="zh-CN" sz="1600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required to achieve                        across full </a:t>
                </a:r>
                <a14:m>
                  <m:oMath xmlns:m="http://schemas.openxmlformats.org/officeDocument/2006/math">
                    <m:r>
                      <a:rPr lang="zh-CN" altLang="en-US" sz="16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𝜃</m:t>
                    </m:r>
                  </m:oMath>
                </a14:m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range</a:t>
                </a: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F4003BC-F57A-7EB1-590F-2A79A1B730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3587" y="3329386"/>
                <a:ext cx="3456384" cy="1156086"/>
              </a:xfrm>
              <a:prstGeom prst="rect">
                <a:avLst/>
              </a:prstGeom>
              <a:blipFill>
                <a:blip r:embed="rId7"/>
                <a:stretch>
                  <a:fillRect l="-882" b="-57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>
            <a:extLst>
              <a:ext uri="{FF2B5EF4-FFF2-40B4-BE49-F238E27FC236}">
                <a16:creationId xmlns:a16="http://schemas.microsoft.com/office/drawing/2014/main" id="{C174AF79-460A-D6F4-44DB-59104644958F}"/>
              </a:ext>
            </a:extLst>
          </p:cNvPr>
          <p:cNvSpPr txBox="1"/>
          <p:nvPr/>
        </p:nvSpPr>
        <p:spPr>
          <a:xfrm>
            <a:off x="1115616" y="937537"/>
            <a:ext cx="31683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SzPct val="80000"/>
              <a:buFont typeface="Wingdings" panose="05000000000000000000" pitchFamily="2" charset="2"/>
              <a:buChar char="n"/>
            </a:pPr>
            <a:r>
              <a:rPr lang="en-US" altLang="zh-CN" sz="1600" dirty="0">
                <a:solidFill>
                  <a:schemeClr val="accent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rPr>
              <a:t>Longitudinal Polarization</a:t>
            </a:r>
            <a:endParaRPr lang="zh-CN" altLang="en-US" sz="1600" dirty="0">
              <a:solidFill>
                <a:schemeClr val="accent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0147A4E-8C2F-78EF-1453-9D2F8B31B753}"/>
              </a:ext>
            </a:extLst>
          </p:cNvPr>
          <p:cNvSpPr txBox="1"/>
          <p:nvPr/>
        </p:nvSpPr>
        <p:spPr>
          <a:xfrm>
            <a:off x="4932040" y="937537"/>
            <a:ext cx="31683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SzPct val="80000"/>
              <a:buFont typeface="Wingdings" panose="05000000000000000000" pitchFamily="2" charset="2"/>
              <a:buChar char="n"/>
            </a:pPr>
            <a:r>
              <a:rPr lang="en-US" altLang="zh-CN" sz="1600" dirty="0">
                <a:solidFill>
                  <a:schemeClr val="accent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rPr>
              <a:t>Transverse Polarization</a:t>
            </a:r>
            <a:endParaRPr lang="zh-CN" altLang="en-US" sz="1600" dirty="0">
              <a:solidFill>
                <a:schemeClr val="accent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4630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42BAF2-4D5E-5C2B-A383-622879826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Backup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654BF83-5AAE-EFAE-984E-51B747A4E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447" y="2615989"/>
            <a:ext cx="3322365" cy="21880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F983C2C-C44E-4E58-1F88-939286F9B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5118" y="755934"/>
            <a:ext cx="2571344" cy="166449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75CF635-ABFB-CCDB-B866-CC5B6D6E28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534" y="755933"/>
            <a:ext cx="2769584" cy="166449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79D65AD-EF14-179B-4793-5A2AC0BE9D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416" y="2527045"/>
            <a:ext cx="2610072" cy="33960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C433572-A304-925F-964B-E4A8C9FEDF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6176" y="755934"/>
            <a:ext cx="2911195" cy="1296144"/>
          </a:xfrm>
          <a:prstGeom prst="rect">
            <a:avLst/>
          </a:prstGeom>
        </p:spPr>
      </p:pic>
      <p:sp>
        <p:nvSpPr>
          <p:cNvPr id="20" name="箭头: 右 19">
            <a:extLst>
              <a:ext uri="{FF2B5EF4-FFF2-40B4-BE49-F238E27FC236}">
                <a16:creationId xmlns:a16="http://schemas.microsoft.com/office/drawing/2014/main" id="{E097D3EC-1CA7-6E58-9C30-F73DDC8C32FB}"/>
              </a:ext>
            </a:extLst>
          </p:cNvPr>
          <p:cNvSpPr/>
          <p:nvPr/>
        </p:nvSpPr>
        <p:spPr>
          <a:xfrm>
            <a:off x="5663544" y="1380877"/>
            <a:ext cx="432048" cy="263491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2CF336FC-A471-327B-B35A-6C619985B878}"/>
              </a:ext>
            </a:extLst>
          </p:cNvPr>
          <p:cNvSpPr txBox="1"/>
          <p:nvPr/>
        </p:nvSpPr>
        <p:spPr>
          <a:xfrm>
            <a:off x="7364371" y="1210712"/>
            <a:ext cx="844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000" dirty="0">
                <a:solidFill>
                  <a:schemeClr val="accent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}</a:t>
            </a:r>
            <a:r>
              <a:rPr lang="en-US" altLang="zh-CN" sz="2800" dirty="0">
                <a:solidFill>
                  <a:schemeClr val="accent2"/>
                </a:solidFill>
                <a:latin typeface="+mj-lt"/>
                <a:ea typeface="Cambria Math" panose="02040503050406030204" pitchFamily="18" charset="0"/>
              </a:rPr>
              <a:t>&gt;</a:t>
            </a:r>
            <a:r>
              <a:rPr lang="en-US" altLang="zh-CN" sz="4000" dirty="0">
                <a:solidFill>
                  <a:schemeClr val="accent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{</a:t>
            </a:r>
            <a:endParaRPr lang="zh-CN" altLang="en-US" sz="3200" dirty="0">
              <a:solidFill>
                <a:schemeClr val="accent2"/>
              </a:solidFill>
              <a:latin typeface="Cambria Math" panose="02040503050406030204" pitchFamily="18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20A59C3E-4317-3B10-D0D1-7A35DC10FA49}"/>
              </a:ext>
            </a:extLst>
          </p:cNvPr>
          <p:cNvSpPr/>
          <p:nvPr/>
        </p:nvSpPr>
        <p:spPr>
          <a:xfrm>
            <a:off x="7092280" y="1262123"/>
            <a:ext cx="314835" cy="707886"/>
          </a:xfrm>
          <a:prstGeom prst="rect">
            <a:avLst/>
          </a:prstGeom>
          <a:noFill/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AC12FA93-FFE7-CCAA-5D6D-15B871BFAEAE}"/>
              </a:ext>
            </a:extLst>
          </p:cNvPr>
          <p:cNvSpPr/>
          <p:nvPr/>
        </p:nvSpPr>
        <p:spPr>
          <a:xfrm>
            <a:off x="8161093" y="1262123"/>
            <a:ext cx="314835" cy="707886"/>
          </a:xfrm>
          <a:prstGeom prst="rect">
            <a:avLst/>
          </a:prstGeom>
          <a:noFill/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DE2245BE-D55C-BF8B-7A8A-3B14340AAB99}"/>
              </a:ext>
            </a:extLst>
          </p:cNvPr>
          <p:cNvSpPr txBox="1"/>
          <p:nvPr/>
        </p:nvSpPr>
        <p:spPr>
          <a:xfrm>
            <a:off x="3564006" y="1295791"/>
            <a:ext cx="1145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accent1"/>
                </a:solidFill>
              </a:rPr>
              <a:t>separable state</a:t>
            </a:r>
            <a:endParaRPr lang="zh-CN" altLang="en-US" sz="1600" dirty="0">
              <a:solidFill>
                <a:schemeClr val="accent1"/>
              </a:solidFill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91185824-9BDC-98ED-6C9F-F4B4CD1E438B}"/>
              </a:ext>
            </a:extLst>
          </p:cNvPr>
          <p:cNvSpPr txBox="1"/>
          <p:nvPr/>
        </p:nvSpPr>
        <p:spPr>
          <a:xfrm>
            <a:off x="668072" y="1688076"/>
            <a:ext cx="16637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accent1"/>
                </a:solidFill>
              </a:rPr>
              <a:t>LHV range</a:t>
            </a:r>
            <a:endParaRPr lang="zh-CN" altLang="en-US" sz="1600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8B89B63D-048A-0CFF-BAB9-2345F5966A05}"/>
                  </a:ext>
                </a:extLst>
              </p:cNvPr>
              <p:cNvSpPr txBox="1"/>
              <p:nvPr/>
            </p:nvSpPr>
            <p:spPr>
              <a:xfrm>
                <a:off x="336812" y="4112306"/>
                <a:ext cx="4034965" cy="539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l"/>
                </a:pPr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CN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𝑆𝑒𝑝</m:t>
                        </m:r>
                      </m:sub>
                    </m:sSub>
                  </m:oMath>
                </a14:m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defined as scattering angles</a:t>
                </a:r>
                <a:r>
                  <a:rPr lang="en-US" altLang="zh-CN" sz="14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where the system is separable with fixed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14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sz="1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𝜙</m:t>
                        </m:r>
                      </m:e>
                      <m:sup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8B89B63D-048A-0CFF-BAB9-2345F5966A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812" y="4112306"/>
                <a:ext cx="4034965" cy="539828"/>
              </a:xfrm>
              <a:prstGeom prst="rect">
                <a:avLst/>
              </a:prstGeom>
              <a:blipFill>
                <a:blip r:embed="rId8"/>
                <a:stretch>
                  <a:fillRect l="-151" t="-2273" r="-1208" b="-1136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文本框 28">
            <a:extLst>
              <a:ext uri="{FF2B5EF4-FFF2-40B4-BE49-F238E27FC236}">
                <a16:creationId xmlns:a16="http://schemas.microsoft.com/office/drawing/2014/main" id="{BD6CCC4E-C261-9869-752F-B7985BF5B03C}"/>
              </a:ext>
            </a:extLst>
          </p:cNvPr>
          <p:cNvSpPr txBox="1"/>
          <p:nvPr/>
        </p:nvSpPr>
        <p:spPr>
          <a:xfrm>
            <a:off x="336813" y="2957054"/>
            <a:ext cx="40349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azimuthal angle for the minimum is fixed:</a:t>
            </a: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C0945027-607C-E527-E4BC-EBE395DC5E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15043" y="2096906"/>
            <a:ext cx="2952328" cy="212415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1F52F979-F611-3F55-D310-7768DB8848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2207" y="3283129"/>
            <a:ext cx="3707904" cy="371179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202DC88F-4D3B-6DFE-2F45-821187CD77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2207" y="3718511"/>
            <a:ext cx="3672408" cy="371475"/>
          </a:xfrm>
          <a:prstGeom prst="rect">
            <a:avLst/>
          </a:prstGeom>
        </p:spPr>
      </p:pic>
      <p:cxnSp>
        <p:nvCxnSpPr>
          <p:cNvPr id="41" name="直接箭头连接符 40">
            <a:extLst>
              <a:ext uri="{FF2B5EF4-FFF2-40B4-BE49-F238E27FC236}">
                <a16:creationId xmlns:a16="http://schemas.microsoft.com/office/drawing/2014/main" id="{2C8B43A8-D096-9C70-9E11-BB647DDB1A34}"/>
              </a:ext>
            </a:extLst>
          </p:cNvPr>
          <p:cNvCxnSpPr>
            <a:cxnSpLocks/>
          </p:cNvCxnSpPr>
          <p:nvPr/>
        </p:nvCxnSpPr>
        <p:spPr>
          <a:xfrm flipH="1">
            <a:off x="3466924" y="1843927"/>
            <a:ext cx="414264" cy="644746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4793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>
            <a:extLst>
              <a:ext uri="{FF2B5EF4-FFF2-40B4-BE49-F238E27FC236}">
                <a16:creationId xmlns:a16="http://schemas.microsoft.com/office/drawing/2014/main" id="{506AE701-BF40-B693-B569-2E97E00F2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Einstein-Podolsky-Rosen (EPR) Paradox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88BFF52-7F8A-8DB0-159E-0986F02E575C}"/>
              </a:ext>
            </a:extLst>
          </p:cNvPr>
          <p:cNvSpPr txBox="1"/>
          <p:nvPr/>
        </p:nvSpPr>
        <p:spPr>
          <a:xfrm>
            <a:off x="206381" y="548258"/>
            <a:ext cx="6445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80000"/>
              <a:buFont typeface="Wingdings" panose="05000000000000000000" pitchFamily="2" charset="2"/>
              <a:buChar char="n"/>
            </a:pPr>
            <a:r>
              <a:rPr lang="en-US" altLang="zh-CN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Can Quantum-Mechanical Description of Physical Reality be Considered Complete?</a:t>
            </a:r>
            <a:endParaRPr lang="zh-CN" altLang="en-US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4E288F7-8716-8B10-C61A-1A896B8D8C96}"/>
              </a:ext>
            </a:extLst>
          </p:cNvPr>
          <p:cNvSpPr txBox="1"/>
          <p:nvPr/>
        </p:nvSpPr>
        <p:spPr>
          <a:xfrm>
            <a:off x="323528" y="1176802"/>
            <a:ext cx="8496944" cy="607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100"/>
              </a:lnSpc>
              <a:buSzPct val="70000"/>
              <a:buFont typeface="Wingdings" panose="05000000000000000000" pitchFamily="2" charset="2"/>
              <a:buChar char="n"/>
            </a:pPr>
            <a:r>
              <a:rPr lang="en-US" altLang="zh-CN" sz="1600" dirty="0">
                <a:solidFill>
                  <a:schemeClr val="accent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Realism: 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Every element of physical reality must have a counterpart in a complete physical theory. </a:t>
            </a:r>
            <a:endParaRPr lang="en-US" altLang="zh-CN" sz="1600" dirty="0">
              <a:solidFill>
                <a:schemeClr val="accent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marL="285750" indent="-285750">
              <a:lnSpc>
                <a:spcPts val="2100"/>
              </a:lnSpc>
              <a:buSzPct val="70000"/>
              <a:buFont typeface="Wingdings" panose="05000000000000000000" pitchFamily="2" charset="2"/>
              <a:buChar char="n"/>
            </a:pPr>
            <a:r>
              <a:rPr lang="en-US" altLang="zh-CN" sz="1600" dirty="0">
                <a:solidFill>
                  <a:schemeClr val="accent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Locality: 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Events separated by a spacelike interval are not causally connected.</a:t>
            </a:r>
            <a:endParaRPr lang="zh-CN" altLang="en-US" sz="1600" dirty="0">
              <a:solidFill>
                <a:schemeClr val="accent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BF07714-F131-16D8-E671-6C0B36187A25}"/>
              </a:ext>
            </a:extLst>
          </p:cNvPr>
          <p:cNvSpPr txBox="1"/>
          <p:nvPr/>
        </p:nvSpPr>
        <p:spPr>
          <a:xfrm>
            <a:off x="4660448" y="893464"/>
            <a:ext cx="40062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Yu Gothic UI Semibold" panose="020B0700000000000000" pitchFamily="34" charset="-128"/>
                <a:cs typeface="Times New Roman" panose="02020603050405020304" pitchFamily="18" charset="0"/>
              </a:rPr>
              <a:t>Einstein A, B Podolsky and N. Rosen, Phys. Rev. 47, 777 (1935)</a:t>
            </a:r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FBE4A713-C947-B95B-A6A9-FEB522A501F8}"/>
              </a:ext>
            </a:extLst>
          </p:cNvPr>
          <p:cNvGrpSpPr/>
          <p:nvPr/>
        </p:nvGrpSpPr>
        <p:grpSpPr>
          <a:xfrm>
            <a:off x="4879620" y="1904977"/>
            <a:ext cx="3787053" cy="2595461"/>
            <a:chOff x="5072390" y="1904977"/>
            <a:chExt cx="3676075" cy="2595461"/>
          </a:xfrm>
        </p:grpSpPr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CF1BDFA3-7A9D-AAD6-69A8-A2F475F82E41}"/>
                </a:ext>
              </a:extLst>
            </p:cNvPr>
            <p:cNvSpPr txBox="1"/>
            <p:nvPr/>
          </p:nvSpPr>
          <p:spPr>
            <a:xfrm>
              <a:off x="5072390" y="1904977"/>
              <a:ext cx="3676074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algn="just">
                <a:buSzPct val="80000"/>
                <a:buFont typeface="Wingdings" panose="05000000000000000000" pitchFamily="2" charset="2"/>
                <a:buChar char="n"/>
                <a:defRPr/>
              </a:pPr>
              <a:r>
                <a:rPr lang="en-US" altLang="zh-CN" sz="1600" dirty="0">
                  <a:solidFill>
                    <a:schemeClr val="accent1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  <a:cs typeface="Times New Roman" panose="02020603050405020304" pitchFamily="18" charset="0"/>
                </a:rPr>
                <a:t>Quantum Entanglement</a:t>
              </a:r>
            </a:p>
            <a:p>
              <a:pPr marL="285750" indent="-285750" algn="just">
                <a:buSzPct val="80000"/>
                <a:buFont typeface="Wingdings" panose="05000000000000000000" pitchFamily="2" charset="2"/>
                <a:buChar char="n"/>
                <a:defRPr/>
              </a:pPr>
              <a:endParaRPr lang="en-US" altLang="zh-CN" sz="1600" dirty="0">
                <a:solidFill>
                  <a:schemeClr val="accent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endParaRPr>
            </a:p>
            <a:p>
              <a:pPr marL="285750" indent="-285750" algn="just">
                <a:buSzPct val="60000"/>
                <a:buFont typeface="Wingdings" panose="05000000000000000000" pitchFamily="2" charset="2"/>
                <a:buChar char="n"/>
                <a:defRPr/>
              </a:pPr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quintessential phenomenon of QM introduced by Schrödinger in response to the EPR paper.</a:t>
              </a:r>
              <a:endParaRPr lang="en-US" altLang="zh-CN" sz="2800" dirty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E43F9377-04A9-BC9E-8291-6A9DC60B772F}"/>
                </a:ext>
              </a:extLst>
            </p:cNvPr>
            <p:cNvSpPr txBox="1"/>
            <p:nvPr/>
          </p:nvSpPr>
          <p:spPr>
            <a:xfrm>
              <a:off x="5359430" y="2225732"/>
              <a:ext cx="327607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spcBef>
                  <a:spcPct val="20000"/>
                </a:spcBef>
                <a:defRPr/>
              </a:pPr>
              <a:r>
                <a:rPr lang="en-US" altLang="zh-CN" sz="1000" b="1" dirty="0">
                  <a:solidFill>
                    <a:schemeClr val="accent2"/>
                  </a:solidFill>
                  <a:cs typeface="Times New Roman" panose="02020603050405020304" pitchFamily="18" charset="0"/>
                </a:rPr>
                <a:t>Schrödinger, E. (1935), Journal of Modern Physics</a:t>
              </a:r>
              <a:endParaRPr kumimoji="0" lang="en-US" altLang="zh-CN" sz="1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5C92F4DF-CE1C-8FD6-160C-0ED2EAB30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32922" y="4175676"/>
              <a:ext cx="1633653" cy="324762"/>
            </a:xfrm>
            <a:prstGeom prst="rect">
              <a:avLst/>
            </a:prstGeom>
          </p:spPr>
        </p:pic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6A068972-7722-25BA-A43C-00FE2F918334}"/>
                </a:ext>
              </a:extLst>
            </p:cNvPr>
            <p:cNvSpPr txBox="1"/>
            <p:nvPr/>
          </p:nvSpPr>
          <p:spPr>
            <a:xfrm>
              <a:off x="5340835" y="3262269"/>
              <a:ext cx="3407630" cy="8750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ts val="2100"/>
                </a:lnSpc>
                <a:buSzPct val="70000"/>
                <a:buFont typeface="Wingdings" panose="05000000000000000000" pitchFamily="2" charset="2"/>
                <a:buChar char="n"/>
              </a:pPr>
              <a:r>
                <a:rPr lang="en-US" altLang="zh-CN" sz="1400" dirty="0">
                  <a:solidFill>
                    <a:schemeClr val="accent5">
                      <a:lumMod val="75000"/>
                    </a:schemeClr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  <a:cs typeface="Times New Roman" panose="02020603050405020304" pitchFamily="18" charset="0"/>
                </a:rPr>
                <a:t>Definition:</a:t>
              </a:r>
            </a:p>
            <a:p>
              <a:pPr marL="285750" indent="-285750">
                <a:lnSpc>
                  <a:spcPts val="2100"/>
                </a:lnSpc>
                <a:buSzPct val="60000"/>
                <a:buFont typeface="Wingdings" panose="05000000000000000000" pitchFamily="2" charset="2"/>
                <a:buChar char="n"/>
              </a:pPr>
              <a:r>
                <a:rPr lang="en-US" altLang="zh-CN" sz="1400" dirty="0">
                  <a:latin typeface="Times New Roman" panose="02020603050405020304" pitchFamily="18" charset="0"/>
                  <a:ea typeface="Yu Gothic UI Semibold" panose="020B0700000000000000" pitchFamily="34" charset="-128"/>
                  <a:cs typeface="Times New Roman" panose="02020603050405020304" pitchFamily="18" charset="0"/>
                </a:rPr>
                <a:t>An entangled state cannot be expressed in the form of a product.</a:t>
              </a:r>
              <a:endParaRPr lang="zh-CN" altLang="en-US" sz="1400" dirty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000D9E11-FBC3-F966-542B-875D90BBB634}"/>
              </a:ext>
            </a:extLst>
          </p:cNvPr>
          <p:cNvGrpSpPr/>
          <p:nvPr/>
        </p:nvGrpSpPr>
        <p:grpSpPr>
          <a:xfrm>
            <a:off x="323103" y="1907482"/>
            <a:ext cx="4457683" cy="2779750"/>
            <a:chOff x="323103" y="1907482"/>
            <a:chExt cx="4457683" cy="2779750"/>
          </a:xfrm>
        </p:grpSpPr>
        <p:pic>
          <p:nvPicPr>
            <p:cNvPr id="3" name="Picture 8">
              <a:extLst>
                <a:ext uri="{FF2B5EF4-FFF2-40B4-BE49-F238E27FC236}">
                  <a16:creationId xmlns:a16="http://schemas.microsoft.com/office/drawing/2014/main" id="{588179C6-B1F4-EC9F-04FE-63CF381131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334" y="2579567"/>
              <a:ext cx="2304679" cy="357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35699E60-31CD-0E8D-4CA3-74096463B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4560" y="3861654"/>
              <a:ext cx="4006226" cy="825578"/>
            </a:xfrm>
            <a:prstGeom prst="rect">
              <a:avLst/>
            </a:prstGeom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5D2EA526-8D90-2103-AE61-4C74E4A2776E}"/>
                </a:ext>
              </a:extLst>
            </p:cNvPr>
            <p:cNvSpPr txBox="1"/>
            <p:nvPr/>
          </p:nvSpPr>
          <p:spPr>
            <a:xfrm>
              <a:off x="323103" y="1907482"/>
              <a:ext cx="187220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SzPct val="70000"/>
                <a:buFont typeface="Wingdings" panose="05000000000000000000" pitchFamily="2" charset="2"/>
                <a:buChar char="n"/>
              </a:pPr>
              <a:r>
                <a:rPr lang="en-US" altLang="zh-CN" sz="1600" dirty="0">
                  <a:solidFill>
                    <a:schemeClr val="accent1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  <a:cs typeface="Times New Roman" panose="02020603050405020304" pitchFamily="18" charset="0"/>
                </a:rPr>
                <a:t>Bohm situation</a:t>
              </a:r>
              <a:endParaRPr lang="zh-CN" altLang="en-US" sz="1600" dirty="0">
                <a:solidFill>
                  <a:schemeClr val="accent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554E2C26-4084-BE4F-43BE-3148775BA844}"/>
                </a:ext>
              </a:extLst>
            </p:cNvPr>
            <p:cNvSpPr txBox="1"/>
            <p:nvPr/>
          </p:nvSpPr>
          <p:spPr>
            <a:xfrm>
              <a:off x="611135" y="2244071"/>
              <a:ext cx="237626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SzPct val="70000"/>
                <a:buFont typeface="Wingdings" panose="05000000000000000000" pitchFamily="2" charset="2"/>
                <a:buChar char="n"/>
              </a:pPr>
              <a:r>
                <a:rPr lang="en-US" altLang="zh-CN" sz="1400" dirty="0">
                  <a:solidFill>
                    <a:schemeClr val="accent5">
                      <a:lumMod val="75000"/>
                    </a:schemeClr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  <a:cs typeface="Times New Roman" panose="02020603050405020304" pitchFamily="18" charset="0"/>
                </a:rPr>
                <a:t>Spin-singlet state:</a:t>
              </a:r>
              <a:endParaRPr lang="zh-CN" altLang="en-US" sz="1400" dirty="0">
                <a:solidFill>
                  <a:schemeClr val="accent5">
                    <a:lumMod val="75000"/>
                  </a:scheme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2034EA03-24A6-4F5D-4A29-AABE66D8AC9B}"/>
                </a:ext>
              </a:extLst>
            </p:cNvPr>
            <p:cNvSpPr txBox="1"/>
            <p:nvPr/>
          </p:nvSpPr>
          <p:spPr>
            <a:xfrm>
              <a:off x="611134" y="2965485"/>
              <a:ext cx="324078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SzPct val="70000"/>
                <a:buFont typeface="Wingdings" panose="05000000000000000000" pitchFamily="2" charset="2"/>
                <a:buChar char="n"/>
              </a:pPr>
              <a:r>
                <a:rPr lang="en-US" altLang="zh-CN" sz="1400" dirty="0">
                  <a:solidFill>
                    <a:schemeClr val="accent5">
                      <a:lumMod val="75000"/>
                    </a:schemeClr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  <a:cs typeface="Times New Roman" panose="02020603050405020304" pitchFamily="18" charset="0"/>
                </a:rPr>
                <a:t>Local measurement on A:</a:t>
              </a:r>
              <a:endParaRPr lang="zh-CN" altLang="en-US" sz="1400" dirty="0">
                <a:solidFill>
                  <a:schemeClr val="accent5">
                    <a:lumMod val="75000"/>
                  </a:scheme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51036DD9-7F9F-C1FF-8371-01A3C1A11702}"/>
                </a:ext>
              </a:extLst>
            </p:cNvPr>
            <p:cNvSpPr txBox="1"/>
            <p:nvPr/>
          </p:nvSpPr>
          <p:spPr>
            <a:xfrm>
              <a:off x="2162384" y="1979511"/>
              <a:ext cx="224612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Arial"/>
                  <a:ea typeface="Yu Gothic UI Semibold" panose="020B0700000000000000" pitchFamily="34" charset="-128"/>
                  <a:cs typeface="Times New Roman" panose="02020603050405020304" pitchFamily="18" charset="0"/>
                </a:rPr>
                <a:t>Bohm, D. (1951), Quantum Theory</a:t>
              </a:r>
            </a:p>
          </p:txBody>
        </p:sp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6172688A-C14D-C996-3588-013C924AE0FA}"/>
                </a:ext>
              </a:extLst>
            </p:cNvPr>
            <p:cNvGrpSpPr/>
            <p:nvPr/>
          </p:nvGrpSpPr>
          <p:grpSpPr>
            <a:xfrm>
              <a:off x="1286028" y="3303223"/>
              <a:ext cx="2983290" cy="261738"/>
              <a:chOff x="1418923" y="3325553"/>
              <a:chExt cx="2983290" cy="261738"/>
            </a:xfrm>
          </p:grpSpPr>
          <p:pic>
            <p:nvPicPr>
              <p:cNvPr id="22" name="图片 21">
                <a:extLst>
                  <a:ext uri="{FF2B5EF4-FFF2-40B4-BE49-F238E27FC236}">
                    <a16:creationId xmlns:a16="http://schemas.microsoft.com/office/drawing/2014/main" id="{6B08C1EA-1F93-3E19-2850-F148045A42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contrast="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418923" y="3346896"/>
                <a:ext cx="1358750" cy="240395"/>
              </a:xfrm>
              <a:prstGeom prst="rect">
                <a:avLst/>
              </a:prstGeom>
            </p:spPr>
          </p:pic>
          <p:pic>
            <p:nvPicPr>
              <p:cNvPr id="25" name="图片 24">
                <a:extLst>
                  <a:ext uri="{FF2B5EF4-FFF2-40B4-BE49-F238E27FC236}">
                    <a16:creationId xmlns:a16="http://schemas.microsoft.com/office/drawing/2014/main" id="{088D09A1-8132-37AA-3CEC-2D129CECCB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890045" y="3325553"/>
                <a:ext cx="1512168" cy="258799"/>
              </a:xfrm>
              <a:prstGeom prst="rect">
                <a:avLst/>
              </a:prstGeom>
            </p:spPr>
          </p:pic>
        </p:grp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EC07DDD9-7A0A-B0D0-10C6-BE8072D4C300}"/>
                </a:ext>
              </a:extLst>
            </p:cNvPr>
            <p:cNvSpPr txBox="1"/>
            <p:nvPr/>
          </p:nvSpPr>
          <p:spPr>
            <a:xfrm>
              <a:off x="611135" y="3619964"/>
              <a:ext cx="237626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SzPct val="70000"/>
                <a:buFont typeface="Wingdings" panose="05000000000000000000" pitchFamily="2" charset="2"/>
                <a:buChar char="n"/>
              </a:pPr>
              <a:r>
                <a:rPr lang="en-US" altLang="zh-CN" sz="1400" dirty="0">
                  <a:solidFill>
                    <a:schemeClr val="accent5">
                      <a:lumMod val="75000"/>
                    </a:schemeClr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  <a:cs typeface="Times New Roman" panose="02020603050405020304" pitchFamily="18" charset="0"/>
                </a:rPr>
                <a:t>Example for </a:t>
              </a:r>
              <a:r>
                <a:rPr lang="el-GR" altLang="zh-CN" sz="1400" dirty="0">
                  <a:solidFill>
                    <a:schemeClr val="accent5">
                      <a:lumMod val="75000"/>
                    </a:schemeClr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  <a:cs typeface="Times New Roman" panose="02020603050405020304" pitchFamily="18" charset="0"/>
                </a:rPr>
                <a:t>σ</a:t>
              </a:r>
              <a:r>
                <a:rPr lang="en-US" altLang="zh-CN" sz="1000" dirty="0">
                  <a:solidFill>
                    <a:schemeClr val="accent5">
                      <a:lumMod val="75000"/>
                    </a:schemeClr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  <a:cs typeface="Times New Roman" panose="02020603050405020304" pitchFamily="18" charset="0"/>
                </a:rPr>
                <a:t>x</a:t>
              </a:r>
              <a:r>
                <a:rPr lang="en-US" altLang="zh-CN" sz="1000" b="1" dirty="0">
                  <a:solidFill>
                    <a:schemeClr val="accent5">
                      <a:lumMod val="75000"/>
                    </a:schemeClr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  <a:cs typeface="Times New Roman" panose="02020603050405020304" pitchFamily="18" charset="0"/>
                </a:rPr>
                <a:t>⊗</a:t>
              </a:r>
              <a:r>
                <a:rPr lang="en-US" altLang="zh-CN" sz="1400" dirty="0">
                  <a:solidFill>
                    <a:schemeClr val="accent5">
                      <a:lumMod val="75000"/>
                    </a:schemeClr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  <a:cs typeface="Times New Roman" panose="02020603050405020304" pitchFamily="18" charset="0"/>
                </a:rPr>
                <a:t>1 :</a:t>
              </a:r>
              <a:endParaRPr lang="zh-CN" altLang="en-US" sz="1400" dirty="0">
                <a:solidFill>
                  <a:schemeClr val="accent5">
                    <a:lumMod val="75000"/>
                  </a:scheme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endParaRPr>
            </a:p>
          </p:txBody>
        </p:sp>
      </p:grp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ED92B5C1-D29A-63C4-2968-D466C033CCE5}"/>
              </a:ext>
            </a:extLst>
          </p:cNvPr>
          <p:cNvCxnSpPr>
            <a:cxnSpLocks/>
          </p:cNvCxnSpPr>
          <p:nvPr/>
        </p:nvCxnSpPr>
        <p:spPr>
          <a:xfrm>
            <a:off x="774560" y="4170171"/>
            <a:ext cx="795635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2B0A0C80-13F0-8772-D90F-EDFC70B29477}"/>
              </a:ext>
            </a:extLst>
          </p:cNvPr>
          <p:cNvCxnSpPr>
            <a:cxnSpLocks/>
          </p:cNvCxnSpPr>
          <p:nvPr/>
        </p:nvCxnSpPr>
        <p:spPr>
          <a:xfrm>
            <a:off x="3985151" y="4587974"/>
            <a:ext cx="795635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4588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42E10AC8-1696-0E0C-7308-D8747AB2E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Bell’s Theorem</a:t>
            </a:r>
            <a:endParaRPr lang="zh-CN" altLang="en-US" b="0" dirty="0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7FE13FDF-BA23-944F-5A04-C6460F92F916}"/>
              </a:ext>
            </a:extLst>
          </p:cNvPr>
          <p:cNvGrpSpPr/>
          <p:nvPr/>
        </p:nvGrpSpPr>
        <p:grpSpPr>
          <a:xfrm>
            <a:off x="1400582" y="759628"/>
            <a:ext cx="6221717" cy="1271840"/>
            <a:chOff x="1250685" y="893817"/>
            <a:chExt cx="6642630" cy="138642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3A3D266E-FA3D-60E3-3E28-81EC4ED87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0685" y="893817"/>
              <a:ext cx="6642630" cy="1386427"/>
            </a:xfrm>
            <a:prstGeom prst="rect">
              <a:avLst/>
            </a:prstGeom>
          </p:spPr>
        </p:pic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EF3FF0F4-1995-945A-068E-C64910F193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8147" y="972267"/>
              <a:ext cx="2427705" cy="377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E30F2FB4-F02A-7C48-FD47-B9AAAB041D61}"/>
              </a:ext>
            </a:extLst>
          </p:cNvPr>
          <p:cNvSpPr txBox="1"/>
          <p:nvPr/>
        </p:nvSpPr>
        <p:spPr>
          <a:xfrm>
            <a:off x="251520" y="442167"/>
            <a:ext cx="52629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SzPct val="80000"/>
              <a:buFont typeface="Wingdings" panose="05000000000000000000" pitchFamily="2" charset="2"/>
              <a:buChar char="n"/>
            </a:pPr>
            <a:r>
              <a:rPr lang="en-US" altLang="zh-CN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rPr>
              <a:t>Einstein-Podolsky-Rosen-Bohm Test</a:t>
            </a:r>
            <a:endParaRPr lang="zh-CN" altLang="en-US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Times New Roman" panose="02020603050405020304" pitchFamily="18" charset="0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BE70240A-464A-C003-3AAB-CD87F640494A}"/>
              </a:ext>
            </a:extLst>
          </p:cNvPr>
          <p:cNvGrpSpPr/>
          <p:nvPr/>
        </p:nvGrpSpPr>
        <p:grpSpPr>
          <a:xfrm>
            <a:off x="458103" y="2133256"/>
            <a:ext cx="8227793" cy="2584360"/>
            <a:chOff x="458102" y="2341468"/>
            <a:chExt cx="8227793" cy="2584360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31DE0604-E9BD-981F-4095-551D5C87D6F1}"/>
                </a:ext>
              </a:extLst>
            </p:cNvPr>
            <p:cNvGrpSpPr/>
            <p:nvPr/>
          </p:nvGrpSpPr>
          <p:grpSpPr>
            <a:xfrm>
              <a:off x="4665159" y="2341469"/>
              <a:ext cx="4020736" cy="2584359"/>
              <a:chOff x="4665159" y="2469428"/>
              <a:chExt cx="3846130" cy="2441058"/>
            </a:xfrm>
          </p:grpSpPr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C01963CB-CE41-F04C-E82B-7BF3D2F00871}"/>
                  </a:ext>
                </a:extLst>
              </p:cNvPr>
              <p:cNvSpPr txBox="1"/>
              <p:nvPr/>
            </p:nvSpPr>
            <p:spPr>
              <a:xfrm>
                <a:off x="4665159" y="2469428"/>
                <a:ext cx="3846130" cy="338554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>
                  <a:buSzPct val="70000"/>
                </a:pPr>
                <a:r>
                  <a:rPr lang="en-US" altLang="zh-CN" sz="1600" dirty="0">
                    <a:solidFill>
                      <a:schemeClr val="bg1"/>
                    </a:solidFill>
                    <a:latin typeface="Yu Gothic UI Semibold" panose="020B0700000000000000" pitchFamily="34" charset="-128"/>
                    <a:ea typeface="Yu Gothic UI Semibold" panose="020B0700000000000000" pitchFamily="34" charset="-128"/>
                    <a:cs typeface="Times New Roman" panose="02020603050405020304" pitchFamily="18" charset="0"/>
                  </a:rPr>
                  <a:t>Quantum mechanics</a:t>
                </a:r>
                <a:endParaRPr lang="zh-CN" altLang="en-US" sz="1600" dirty="0">
                  <a:solidFill>
                    <a:schemeClr val="bg1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419B8449-0D98-2879-920C-8D33EDCA9B28}"/>
                  </a:ext>
                </a:extLst>
              </p:cNvPr>
              <p:cNvSpPr txBox="1"/>
              <p:nvPr/>
            </p:nvSpPr>
            <p:spPr>
              <a:xfrm>
                <a:off x="4665159" y="2807982"/>
                <a:ext cx="3846130" cy="2102504"/>
              </a:xfrm>
              <a:prstGeom prst="rect">
                <a:avLst/>
              </a:prstGeom>
              <a:solidFill>
                <a:srgbClr val="E8F4F8"/>
              </a:solidFill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ts val="2100"/>
                  </a:lnSpc>
                  <a:buSzPct val="70000"/>
                  <a:buFont typeface="Wingdings" panose="05000000000000000000" pitchFamily="2" charset="2"/>
                  <a:buChar char="n"/>
                </a:pPr>
                <a:r>
                  <a:rPr lang="en-US" altLang="zh-CN" sz="1600" dirty="0">
                    <a:solidFill>
                      <a:srgbClr val="005DA2"/>
                    </a:solidFill>
                    <a:latin typeface="Yu Gothic UI Semibold" panose="020B0700000000000000" pitchFamily="34" charset="-128"/>
                    <a:ea typeface="Yu Gothic UI Semibold" panose="020B0700000000000000" pitchFamily="34" charset="-128"/>
                    <a:cs typeface="Times New Roman" panose="02020603050405020304" pitchFamily="18" charset="0"/>
                  </a:rPr>
                  <a:t>No predetermined values</a:t>
                </a:r>
              </a:p>
              <a:p>
                <a:pPr marL="285750" indent="-285750">
                  <a:lnSpc>
                    <a:spcPts val="2100"/>
                  </a:lnSpc>
                  <a:buSzPct val="70000"/>
                  <a:buFont typeface="Wingdings" panose="05000000000000000000" pitchFamily="2" charset="2"/>
                  <a:buChar char="n"/>
                </a:pPr>
                <a:endParaRPr lang="en-US" altLang="zh-CN" sz="1600" dirty="0">
                  <a:solidFill>
                    <a:srgbClr val="005DA2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ts val="2100"/>
                  </a:lnSpc>
                  <a:buSzPct val="70000"/>
                  <a:buFont typeface="Wingdings" panose="05000000000000000000" pitchFamily="2" charset="2"/>
                  <a:buChar char="n"/>
                </a:pPr>
                <a:r>
                  <a:rPr lang="en-US" altLang="zh-CN" sz="1600" dirty="0">
                    <a:solidFill>
                      <a:srgbClr val="005DA2"/>
                    </a:solidFill>
                    <a:latin typeface="Yu Gothic UI Semibold" panose="020B0700000000000000" pitchFamily="34" charset="-128"/>
                    <a:ea typeface="Yu Gothic UI Semibold" panose="020B0700000000000000" pitchFamily="34" charset="-128"/>
                    <a:cs typeface="Times New Roman" panose="02020603050405020304" pitchFamily="18" charset="0"/>
                  </a:rPr>
                  <a:t>Basic assumption </a:t>
                </a:r>
              </a:p>
              <a:p>
                <a:pPr marL="285750" indent="-285750">
                  <a:lnSpc>
                    <a:spcPts val="2100"/>
                  </a:lnSpc>
                  <a:buSzPct val="70000"/>
                  <a:buFont typeface="Wingdings" panose="05000000000000000000" pitchFamily="2" charset="2"/>
                  <a:buChar char="n"/>
                </a:pPr>
                <a:endParaRPr lang="en-US" altLang="zh-CN" sz="1600" dirty="0">
                  <a:solidFill>
                    <a:srgbClr val="005DA2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ts val="2100"/>
                  </a:lnSpc>
                  <a:buSzPct val="70000"/>
                  <a:buFont typeface="Wingdings" panose="05000000000000000000" pitchFamily="2" charset="2"/>
                  <a:buChar char="n"/>
                </a:pPr>
                <a:endParaRPr lang="en-US" altLang="zh-CN" sz="1600" dirty="0">
                  <a:solidFill>
                    <a:srgbClr val="005DA2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ts val="2100"/>
                  </a:lnSpc>
                  <a:buSzPct val="70000"/>
                  <a:buFont typeface="Wingdings" panose="05000000000000000000" pitchFamily="2" charset="2"/>
                  <a:buChar char="n"/>
                </a:pPr>
                <a:r>
                  <a:rPr lang="en-US" altLang="zh-CN" sz="1600" dirty="0">
                    <a:solidFill>
                      <a:srgbClr val="005DA2"/>
                    </a:solidFill>
                    <a:latin typeface="Yu Gothic UI Semibold" panose="020B0700000000000000" pitchFamily="34" charset="-128"/>
                    <a:ea typeface="Yu Gothic UI Semibold" panose="020B0700000000000000" pitchFamily="34" charset="-128"/>
                    <a:cs typeface="Times New Roman" panose="02020603050405020304" pitchFamily="18" charset="0"/>
                  </a:rPr>
                  <a:t>Nonlocality (inequality violation) </a:t>
                </a:r>
              </a:p>
              <a:p>
                <a:pPr marL="285750" indent="-285750">
                  <a:lnSpc>
                    <a:spcPts val="2100"/>
                  </a:lnSpc>
                  <a:buSzPct val="70000"/>
                  <a:buFont typeface="Wingdings" panose="05000000000000000000" pitchFamily="2" charset="2"/>
                  <a:buChar char="n"/>
                </a:pPr>
                <a:endParaRPr lang="en-US" altLang="zh-CN" sz="1600" dirty="0">
                  <a:solidFill>
                    <a:srgbClr val="005DA2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ts val="2100"/>
                  </a:lnSpc>
                  <a:buSzPct val="70000"/>
                  <a:buFont typeface="Wingdings" panose="05000000000000000000" pitchFamily="2" charset="2"/>
                  <a:buChar char="n"/>
                </a:pPr>
                <a:endParaRPr lang="en-US" altLang="zh-CN" sz="1600" dirty="0">
                  <a:solidFill>
                    <a:schemeClr val="accent1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342816B9-682D-6175-A711-F8649FFDD640}"/>
                </a:ext>
              </a:extLst>
            </p:cNvPr>
            <p:cNvGrpSpPr/>
            <p:nvPr/>
          </p:nvGrpSpPr>
          <p:grpSpPr>
            <a:xfrm>
              <a:off x="458102" y="2341468"/>
              <a:ext cx="4020740" cy="2567926"/>
              <a:chOff x="755576" y="2499742"/>
              <a:chExt cx="3126051" cy="2542083"/>
            </a:xfrm>
          </p:grpSpPr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3A9D79BB-F040-ACB1-318B-829A38166AAA}"/>
                  </a:ext>
                </a:extLst>
              </p:cNvPr>
              <p:cNvSpPr txBox="1"/>
              <p:nvPr/>
            </p:nvSpPr>
            <p:spPr>
              <a:xfrm>
                <a:off x="755576" y="2499742"/>
                <a:ext cx="3126050" cy="338554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>
                  <a:buSzPct val="70000"/>
                </a:pPr>
                <a:r>
                  <a:rPr lang="en-US" altLang="zh-CN" sz="1600" dirty="0">
                    <a:solidFill>
                      <a:schemeClr val="bg1"/>
                    </a:solidFill>
                    <a:latin typeface="Yu Gothic UI Semibold" panose="020B0700000000000000" pitchFamily="34" charset="-128"/>
                    <a:ea typeface="Yu Gothic UI Semibold" panose="020B0700000000000000" pitchFamily="34" charset="-128"/>
                    <a:cs typeface="Times New Roman" panose="02020603050405020304" pitchFamily="18" charset="0"/>
                  </a:rPr>
                  <a:t>Local hidden variable theory</a:t>
                </a:r>
                <a:endParaRPr lang="zh-CN" altLang="en-US" sz="1600" dirty="0">
                  <a:solidFill>
                    <a:schemeClr val="bg1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3A9D79BB-F040-ACB1-318B-829A38166AAA}"/>
                  </a:ext>
                </a:extLst>
              </p:cNvPr>
              <p:cNvSpPr txBox="1"/>
              <p:nvPr/>
            </p:nvSpPr>
            <p:spPr>
              <a:xfrm>
                <a:off x="755578" y="2838296"/>
                <a:ext cx="3126049" cy="2203529"/>
              </a:xfrm>
              <a:prstGeom prst="rect">
                <a:avLst/>
              </a:prstGeom>
              <a:solidFill>
                <a:srgbClr val="E8F4F8"/>
              </a:solidFill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ts val="2100"/>
                  </a:lnSpc>
                  <a:buSzPct val="70000"/>
                  <a:buFont typeface="Wingdings" panose="05000000000000000000" pitchFamily="2" charset="2"/>
                  <a:buChar char="n"/>
                </a:pPr>
                <a:r>
                  <a:rPr lang="en-US" altLang="zh-CN" sz="1600" dirty="0">
                    <a:solidFill>
                      <a:srgbClr val="005DA2"/>
                    </a:solidFill>
                    <a:latin typeface="Yu Gothic UI Semibold" panose="020B0700000000000000" pitchFamily="34" charset="-128"/>
                    <a:ea typeface="Yu Gothic UI Semibold" panose="020B0700000000000000" pitchFamily="34" charset="-128"/>
                    <a:cs typeface="Times New Roman" panose="02020603050405020304" pitchFamily="18" charset="0"/>
                  </a:rPr>
                  <a:t>Predetermined value</a:t>
                </a:r>
              </a:p>
              <a:p>
                <a:pPr marL="285750" indent="-285750">
                  <a:lnSpc>
                    <a:spcPts val="2100"/>
                  </a:lnSpc>
                  <a:buSzPct val="70000"/>
                  <a:buFont typeface="Wingdings" panose="05000000000000000000" pitchFamily="2" charset="2"/>
                  <a:buChar char="n"/>
                </a:pPr>
                <a:endParaRPr lang="en-US" altLang="zh-CN" sz="1600" dirty="0">
                  <a:solidFill>
                    <a:srgbClr val="005DA2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ts val="2100"/>
                  </a:lnSpc>
                  <a:buSzPct val="70000"/>
                  <a:buFont typeface="Wingdings" panose="05000000000000000000" pitchFamily="2" charset="2"/>
                  <a:buChar char="n"/>
                </a:pPr>
                <a:r>
                  <a:rPr lang="en-US" altLang="zh-CN" sz="1600" dirty="0">
                    <a:solidFill>
                      <a:srgbClr val="005DA2"/>
                    </a:solidFill>
                    <a:latin typeface="Yu Gothic UI Semibold" panose="020B0700000000000000" pitchFamily="34" charset="-128"/>
                    <a:ea typeface="Yu Gothic UI Semibold" panose="020B0700000000000000" pitchFamily="34" charset="-128"/>
                    <a:cs typeface="Times New Roman" panose="02020603050405020304" pitchFamily="18" charset="0"/>
                  </a:rPr>
                  <a:t>Classical ensemble frame</a:t>
                </a:r>
              </a:p>
              <a:p>
                <a:pPr marL="285750" indent="-285750">
                  <a:lnSpc>
                    <a:spcPts val="2100"/>
                  </a:lnSpc>
                  <a:buSzPct val="70000"/>
                  <a:buFont typeface="Wingdings" panose="05000000000000000000" pitchFamily="2" charset="2"/>
                  <a:buChar char="n"/>
                </a:pPr>
                <a:endParaRPr lang="en-US" altLang="zh-CN" sz="1600" dirty="0">
                  <a:solidFill>
                    <a:srgbClr val="005DA2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ts val="2100"/>
                  </a:lnSpc>
                  <a:buSzPct val="70000"/>
                  <a:buFont typeface="Wingdings" panose="05000000000000000000" pitchFamily="2" charset="2"/>
                  <a:buChar char="n"/>
                </a:pPr>
                <a:endParaRPr lang="en-US" altLang="zh-CN" sz="1600" dirty="0">
                  <a:solidFill>
                    <a:srgbClr val="005DA2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ts val="2100"/>
                  </a:lnSpc>
                  <a:buSzPct val="70000"/>
                  <a:buFont typeface="Wingdings" panose="05000000000000000000" pitchFamily="2" charset="2"/>
                  <a:buChar char="n"/>
                </a:pPr>
                <a:r>
                  <a:rPr lang="en-US" altLang="zh-CN" sz="1600" dirty="0">
                    <a:solidFill>
                      <a:srgbClr val="005DA2"/>
                    </a:solidFill>
                    <a:latin typeface="Yu Gothic UI Semibold" panose="020B0700000000000000" pitchFamily="34" charset="-128"/>
                    <a:ea typeface="Yu Gothic UI Semibold" panose="020B0700000000000000" pitchFamily="34" charset="-128"/>
                    <a:cs typeface="Times New Roman" panose="02020603050405020304" pitchFamily="18" charset="0"/>
                  </a:rPr>
                  <a:t>Local realism (Bell-CHSH inequality)</a:t>
                </a:r>
              </a:p>
              <a:p>
                <a:pPr marL="285750" indent="-285750">
                  <a:lnSpc>
                    <a:spcPts val="2100"/>
                  </a:lnSpc>
                  <a:buSzPct val="70000"/>
                  <a:buFont typeface="Wingdings" panose="05000000000000000000" pitchFamily="2" charset="2"/>
                  <a:buChar char="n"/>
                </a:pPr>
                <a:endParaRPr lang="en-US" altLang="zh-CN" sz="1600" dirty="0">
                  <a:solidFill>
                    <a:schemeClr val="accent1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ts val="2100"/>
                  </a:lnSpc>
                  <a:buSzPct val="70000"/>
                  <a:buFont typeface="Wingdings" panose="05000000000000000000" pitchFamily="2" charset="2"/>
                  <a:buChar char="n"/>
                </a:pPr>
                <a:endParaRPr lang="en-US" altLang="zh-CN" sz="1600" dirty="0">
                  <a:solidFill>
                    <a:schemeClr val="accent1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5" name="Picture 10">
              <a:extLst>
                <a:ext uri="{FF2B5EF4-FFF2-40B4-BE49-F238E27FC236}">
                  <a16:creationId xmlns:a16="http://schemas.microsoft.com/office/drawing/2014/main" id="{7C47E12B-76CC-0A0D-2ED5-8FB4D71C07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384" y="4446432"/>
              <a:ext cx="3502765" cy="227680"/>
            </a:xfrm>
            <a:prstGeom prst="rect">
              <a:avLst/>
            </a:prstGeom>
            <a:ln w="12700">
              <a:solidFill>
                <a:schemeClr val="tx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11C9C4EF-DDDE-54D0-D6D9-47E4F2BAF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900722" y="4595334"/>
              <a:ext cx="3549610" cy="237898"/>
            </a:xfrm>
            <a:prstGeom prst="rect">
              <a:avLst/>
            </a:prstGeom>
            <a:ln w="12700">
              <a:solidFill>
                <a:schemeClr val="tx2"/>
              </a:solidFill>
            </a:ln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13E307AD-8F7B-383C-7051-9C8485EFD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364088" y="3536820"/>
              <a:ext cx="2736304" cy="550475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5B817A62-009E-88E5-0CC1-9BF8B2269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84167" y="3012741"/>
              <a:ext cx="1368151" cy="306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B5A78DA6-F9BB-4A71-52EC-4B068A6067EB}"/>
                </a:ext>
              </a:extLst>
            </p:cNvPr>
            <p:cNvGrpSpPr/>
            <p:nvPr/>
          </p:nvGrpSpPr>
          <p:grpSpPr>
            <a:xfrm>
              <a:off x="612925" y="3575618"/>
              <a:ext cx="3711089" cy="459479"/>
              <a:chOff x="539552" y="3575618"/>
              <a:chExt cx="3711089" cy="459479"/>
            </a:xfrm>
          </p:grpSpPr>
          <p:pic>
            <p:nvPicPr>
              <p:cNvPr id="23" name="Picture 9">
                <a:extLst>
                  <a:ext uri="{FF2B5EF4-FFF2-40B4-BE49-F238E27FC236}">
                    <a16:creationId xmlns:a16="http://schemas.microsoft.com/office/drawing/2014/main" id="{0273C446-59D8-77C3-58C8-A91E1A7E375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552" y="3616047"/>
                <a:ext cx="2457219" cy="3786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87EAB369-AA88-30B5-9D30-851FD0E457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rightnessContrast contrast="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140758" y="3575618"/>
                <a:ext cx="1109883" cy="459479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178D4BF3-745B-08C7-2A33-59B3E082DF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b="2563"/>
            <a:stretch>
              <a:fillRect/>
            </a:stretch>
          </p:blipFill>
          <p:spPr>
            <a:xfrm>
              <a:off x="1907704" y="3017458"/>
              <a:ext cx="1128040" cy="265056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2C6041E-07DE-C8BE-0A1E-2358F28DA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E9E9F2"/>
                </a:clrFrom>
                <a:clrTo>
                  <a:srgbClr val="E9E9F2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601128" y="4340943"/>
              <a:ext cx="2148798" cy="255983"/>
            </a:xfrm>
            <a:prstGeom prst="rect">
              <a:avLst/>
            </a:prstGeom>
          </p:spPr>
        </p:pic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6E6768A4-E7B6-B472-8A43-92869DF280D9}"/>
              </a:ext>
            </a:extLst>
          </p:cNvPr>
          <p:cNvSpPr txBox="1"/>
          <p:nvPr/>
        </p:nvSpPr>
        <p:spPr>
          <a:xfrm>
            <a:off x="4511441" y="511840"/>
            <a:ext cx="3098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Yu Gothic UI Semibold" panose="020B0700000000000000" pitchFamily="34" charset="-128"/>
                <a:cs typeface="Times New Roman" panose="02020603050405020304" pitchFamily="18" charset="0"/>
              </a:rPr>
              <a:t>J. S. Bell, Physics Physique </a:t>
            </a:r>
            <a:r>
              <a:rPr kumimoji="0" lang="en-US" altLang="zh-CN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Yu Gothic UI Semibold" panose="020B0700000000000000" pitchFamily="34" charset="-128"/>
                <a:cs typeface="Times New Roman" panose="02020603050405020304" pitchFamily="18" charset="0"/>
              </a:rPr>
              <a:t>Fizika</a:t>
            </a:r>
            <a:r>
              <a:rPr kumimoji="0" lang="en-US" altLang="zh-CN" sz="10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Yu Gothic UI Semibold" panose="020B0700000000000000" pitchFamily="34" charset="-128"/>
                <a:cs typeface="Times New Roman" panose="02020603050405020304" pitchFamily="18" charset="0"/>
              </a:rPr>
              <a:t> 1, 195 (1964).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D133A8C-3D90-49D4-0B6B-7540BBC3658F}"/>
              </a:ext>
            </a:extLst>
          </p:cNvPr>
          <p:cNvSpPr txBox="1"/>
          <p:nvPr/>
        </p:nvSpPr>
        <p:spPr>
          <a:xfrm>
            <a:off x="4067944" y="4701182"/>
            <a:ext cx="48013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Yu Gothic UI Semibold" panose="020B0700000000000000" pitchFamily="34" charset="-128"/>
                <a:cs typeface="Times New Roman" panose="02020603050405020304" pitchFamily="18" charset="0"/>
              </a:rPr>
              <a:t>J. F. Clauser, M. A. Horne, A. </a:t>
            </a:r>
            <a:r>
              <a:rPr kumimoji="0" lang="en-US" altLang="zh-CN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Yu Gothic UI Semibold" panose="020B0700000000000000" pitchFamily="34" charset="-128"/>
                <a:cs typeface="Times New Roman" panose="02020603050405020304" pitchFamily="18" charset="0"/>
              </a:rPr>
              <a:t>Shimony</a:t>
            </a:r>
            <a:r>
              <a:rPr kumimoji="0" lang="en-US" altLang="zh-CN" sz="9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Yu Gothic UI Semibold" panose="020B0700000000000000" pitchFamily="34" charset="-128"/>
                <a:cs typeface="Times New Roman" panose="02020603050405020304" pitchFamily="18" charset="0"/>
              </a:rPr>
              <a:t>, and R. A. </a:t>
            </a:r>
            <a:r>
              <a:rPr kumimoji="0" lang="en-US" altLang="zh-CN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Yu Gothic UI Semibold" panose="020B0700000000000000" pitchFamily="34" charset="-128"/>
                <a:cs typeface="Times New Roman" panose="02020603050405020304" pitchFamily="18" charset="0"/>
              </a:rPr>
              <a:t>Holt,Phys</a:t>
            </a:r>
            <a:r>
              <a:rPr kumimoji="0" lang="en-US" altLang="zh-CN" sz="9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Yu Gothic UI Semibold" panose="020B0700000000000000" pitchFamily="34" charset="-128"/>
                <a:cs typeface="Times New Roman" panose="02020603050405020304" pitchFamily="18" charset="0"/>
              </a:rPr>
              <a:t>. Rev. Lett. 23, 880 (1969).</a:t>
            </a:r>
          </a:p>
        </p:txBody>
      </p:sp>
    </p:spTree>
    <p:extLst>
      <p:ext uri="{BB962C8B-B14F-4D97-AF65-F5344CB8AC3E}">
        <p14:creationId xmlns:p14="http://schemas.microsoft.com/office/powerpoint/2010/main" val="1116228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AD08AF-E7CA-ED8F-3F49-0FC42299A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851BD0EC-D9A2-198F-2CA6-881CBE0A9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Spin Density Matrix (SDM)</a:t>
            </a:r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567E0B1-68A1-72CD-877D-218B6227A1DE}"/>
              </a:ext>
            </a:extLst>
          </p:cNvPr>
          <p:cNvSpPr txBox="1"/>
          <p:nvPr/>
        </p:nvSpPr>
        <p:spPr>
          <a:xfrm>
            <a:off x="4673976" y="577731"/>
            <a:ext cx="1554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80000"/>
              <a:buFont typeface="Wingdings" panose="05000000000000000000" pitchFamily="2" charset="2"/>
              <a:buChar char="n"/>
            </a:pPr>
            <a:r>
              <a:rPr lang="en-US" altLang="zh-CN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rPr>
              <a:t>2-Qubit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A32F0D53-6A9F-D6E6-A42C-171BB1260F7B}"/>
              </a:ext>
            </a:extLst>
          </p:cNvPr>
          <p:cNvGrpSpPr/>
          <p:nvPr/>
        </p:nvGrpSpPr>
        <p:grpSpPr>
          <a:xfrm>
            <a:off x="4710674" y="971793"/>
            <a:ext cx="4274001" cy="1305787"/>
            <a:chOff x="667651" y="961470"/>
            <a:chExt cx="4499722" cy="1386997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03F4EAB-A8F5-9B3A-B7F5-ED9A514E1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309"/>
            <a:stretch>
              <a:fillRect/>
            </a:stretch>
          </p:blipFill>
          <p:spPr>
            <a:xfrm>
              <a:off x="683568" y="961470"/>
              <a:ext cx="4483805" cy="1070697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1772F41-AAAF-28FE-4CAD-39CEE932D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7651" y="2129159"/>
              <a:ext cx="3496670" cy="219308"/>
            </a:xfrm>
            <a:prstGeom prst="rect">
              <a:avLst/>
            </a:prstGeom>
          </p:spPr>
        </p:pic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0727176C-4859-63FC-7314-D632162B759B}"/>
              </a:ext>
            </a:extLst>
          </p:cNvPr>
          <p:cNvSpPr txBox="1"/>
          <p:nvPr/>
        </p:nvSpPr>
        <p:spPr>
          <a:xfrm>
            <a:off x="4904266" y="2358069"/>
            <a:ext cx="2544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SzPct val="70000"/>
              <a:buFont typeface="Wingdings" panose="05000000000000000000" pitchFamily="2" charset="2"/>
              <a:buChar char="n"/>
            </a:pPr>
            <a:r>
              <a:rPr lang="en-US" altLang="zh-CN" sz="1600" dirty="0">
                <a:solidFill>
                  <a:schemeClr val="accent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rPr>
              <a:t>The coefficient matrix: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13D9E2D-B2EC-B487-B17D-1C31B26094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0444" y="4023311"/>
            <a:ext cx="2125470" cy="66456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C06D37E6-B06F-48E9-4E9B-5B979AC5A39D}"/>
              </a:ext>
            </a:extLst>
          </p:cNvPr>
          <p:cNvSpPr txBox="1"/>
          <p:nvPr/>
        </p:nvSpPr>
        <p:spPr>
          <a:xfrm>
            <a:off x="4888983" y="3590074"/>
            <a:ext cx="3528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70000"/>
              <a:buFont typeface="Wingdings" panose="05000000000000000000" pitchFamily="2" charset="2"/>
              <a:buChar char="n"/>
            </a:pPr>
            <a:r>
              <a:rPr lang="en-US" altLang="zh-CN" sz="1600" dirty="0">
                <a:solidFill>
                  <a:schemeClr val="accent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rPr>
              <a:t>Bloch vector &amp; correlation tensor:</a:t>
            </a:r>
            <a:endParaRPr lang="zh-CN" altLang="en-US" sz="1600" dirty="0">
              <a:solidFill>
                <a:schemeClr val="accent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Times New Roman" panose="02020603050405020304" pitchFamily="18" charset="0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C1CDA9F8-2760-4B52-6A35-BEA69EF62032}"/>
              </a:ext>
            </a:extLst>
          </p:cNvPr>
          <p:cNvGrpSpPr/>
          <p:nvPr/>
        </p:nvGrpSpPr>
        <p:grpSpPr>
          <a:xfrm>
            <a:off x="5601328" y="2752258"/>
            <a:ext cx="2103702" cy="797030"/>
            <a:chOff x="6308408" y="2769078"/>
            <a:chExt cx="2375536" cy="858974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7C62D10-6CFE-2B25-12D9-4ADC47BED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308408" y="2769078"/>
              <a:ext cx="2375536" cy="858974"/>
            </a:xfrm>
            <a:prstGeom prst="rect">
              <a:avLst/>
            </a:prstGeom>
          </p:spPr>
        </p:pic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3874A07B-B75E-54CD-BB22-8CC08848B098}"/>
                </a:ext>
              </a:extLst>
            </p:cNvPr>
            <p:cNvCxnSpPr>
              <a:cxnSpLocks/>
            </p:cNvCxnSpPr>
            <p:nvPr/>
          </p:nvCxnSpPr>
          <p:spPr>
            <a:xfrm>
              <a:off x="7020272" y="2978609"/>
              <a:ext cx="1584176" cy="0"/>
            </a:xfrm>
            <a:prstGeom prst="line">
              <a:avLst/>
            </a:prstGeom>
            <a:ln>
              <a:solidFill>
                <a:schemeClr val="accent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2316810D-2656-56C3-C30A-F7E5EB72A199}"/>
                </a:ext>
              </a:extLst>
            </p:cNvPr>
            <p:cNvCxnSpPr>
              <a:cxnSpLocks/>
            </p:cNvCxnSpPr>
            <p:nvPr/>
          </p:nvCxnSpPr>
          <p:spPr>
            <a:xfrm>
              <a:off x="7380312" y="2769078"/>
              <a:ext cx="0" cy="858974"/>
            </a:xfrm>
            <a:prstGeom prst="line">
              <a:avLst/>
            </a:prstGeom>
            <a:ln>
              <a:solidFill>
                <a:schemeClr val="accent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686079E0-064D-D10C-EE08-558A95632E80}"/>
              </a:ext>
            </a:extLst>
          </p:cNvPr>
          <p:cNvSpPr txBox="1"/>
          <p:nvPr/>
        </p:nvSpPr>
        <p:spPr>
          <a:xfrm>
            <a:off x="6804248" y="491999"/>
            <a:ext cx="2413915" cy="482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da-DK" altLang="zh-CN" sz="900" b="1" dirty="0">
                <a:solidFill>
                  <a:schemeClr val="accent2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Elliot Leader, Spin in Particle Physics; </a:t>
            </a:r>
          </a:p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da-DK" altLang="zh-CN" sz="900" b="1" dirty="0">
                <a:solidFill>
                  <a:schemeClr val="accent2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U. Fano, Rev. Mod. Phys. 55, 855 (1983)</a:t>
            </a: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ED51DB31-8BDC-DB42-EABD-5449DF6FE1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0490" y="1593239"/>
            <a:ext cx="1116124" cy="218251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B22BAF3C-A450-9ED0-7D6C-A35B17F9B30C}"/>
              </a:ext>
            </a:extLst>
          </p:cNvPr>
          <p:cNvGrpSpPr/>
          <p:nvPr/>
        </p:nvGrpSpPr>
        <p:grpSpPr>
          <a:xfrm>
            <a:off x="965314" y="3885989"/>
            <a:ext cx="3031599" cy="610039"/>
            <a:chOff x="4932040" y="948385"/>
            <a:chExt cx="3600400" cy="73368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61C4687-1E2D-BB01-FCD9-89D8B69A1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932040" y="1445353"/>
              <a:ext cx="3600400" cy="236720"/>
            </a:xfrm>
            <a:prstGeom prst="rect">
              <a:avLst/>
            </a:prstGeom>
          </p:spPr>
        </p:pic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C7835707-EE51-48A7-9352-9FEB95441C50}"/>
                </a:ext>
              </a:extLst>
            </p:cNvPr>
            <p:cNvGrpSpPr/>
            <p:nvPr/>
          </p:nvGrpSpPr>
          <p:grpSpPr>
            <a:xfrm>
              <a:off x="5436096" y="948384"/>
              <a:ext cx="2787115" cy="489243"/>
              <a:chOff x="5025245" y="2562162"/>
              <a:chExt cx="2787115" cy="489243"/>
            </a:xfrm>
          </p:grpSpPr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B511D757-5DE6-B42E-C03D-25EA957DA8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025245" y="2562162"/>
                <a:ext cx="1606537" cy="489243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52F95C35-748C-673B-BBAD-EEC15E7260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732240" y="2635831"/>
                <a:ext cx="1080120" cy="218911"/>
              </a:xfrm>
              <a:prstGeom prst="rect">
                <a:avLst/>
              </a:prstGeom>
            </p:spPr>
          </p:pic>
        </p:grp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C9C54EAC-D0A9-4BE3-1267-54BBF7C68852}"/>
              </a:ext>
            </a:extLst>
          </p:cNvPr>
          <p:cNvSpPr txBox="1"/>
          <p:nvPr/>
        </p:nvSpPr>
        <p:spPr>
          <a:xfrm>
            <a:off x="420403" y="3204269"/>
            <a:ext cx="30780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SzPct val="70000"/>
              <a:buFont typeface="Wingdings" panose="05000000000000000000" pitchFamily="2" charset="2"/>
              <a:buChar char="n"/>
            </a:pPr>
            <a:r>
              <a:rPr lang="en-US" altLang="zh-CN" sz="1600" dirty="0">
                <a:solidFill>
                  <a:schemeClr val="accent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Separability of general state</a:t>
            </a:r>
            <a:endParaRPr lang="zh-CN" altLang="en-US" sz="1600" dirty="0">
              <a:solidFill>
                <a:schemeClr val="accent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948412F4-1A8B-C71F-7BC8-97220D9BB9A4}"/>
              </a:ext>
            </a:extLst>
          </p:cNvPr>
          <p:cNvSpPr txBox="1"/>
          <p:nvPr/>
        </p:nvSpPr>
        <p:spPr>
          <a:xfrm>
            <a:off x="276783" y="602461"/>
            <a:ext cx="1774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80000"/>
              <a:buFont typeface="Wingdings" panose="05000000000000000000" pitchFamily="2" charset="2"/>
              <a:buChar char="n"/>
            </a:pPr>
            <a:r>
              <a:rPr lang="en-US" altLang="zh-CN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rPr>
              <a:t>Mixed State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36996DDE-76B3-6FC3-47A5-9B279BC13CBA}"/>
              </a:ext>
            </a:extLst>
          </p:cNvPr>
          <p:cNvSpPr txBox="1"/>
          <p:nvPr/>
        </p:nvSpPr>
        <p:spPr>
          <a:xfrm>
            <a:off x="1763688" y="3513445"/>
            <a:ext cx="301400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R. F. Werner, Phys. Rev. A 40, 4277 (1989).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473C710-0CAC-C1D3-D3E7-B6D3ABDC0419}"/>
              </a:ext>
            </a:extLst>
          </p:cNvPr>
          <p:cNvSpPr txBox="1"/>
          <p:nvPr/>
        </p:nvSpPr>
        <p:spPr>
          <a:xfrm>
            <a:off x="409766" y="2136331"/>
            <a:ext cx="3960441" cy="786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SzPct val="70000"/>
              <a:buFont typeface="Wingdings" panose="05000000000000000000" pitchFamily="2" charset="2"/>
              <a:buChar char="n"/>
            </a:pPr>
            <a:r>
              <a:rPr lang="en-US" altLang="zh-CN" sz="1600" dirty="0">
                <a:solidFill>
                  <a:schemeClr val="accent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Density operator: </a:t>
            </a:r>
          </a:p>
          <a:p>
            <a:pPr marL="285750" indent="-285750">
              <a:lnSpc>
                <a:spcPct val="150000"/>
              </a:lnSpc>
              <a:buSzPct val="60000"/>
              <a:buFont typeface="Wingdings" panose="05000000000000000000" pitchFamily="2" charset="2"/>
              <a:buChar char="n"/>
            </a:pP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I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ntroducing the “incoherent superposition”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08F11EF8-A820-B177-BDC4-6D0FC4C739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8744" y="2257296"/>
            <a:ext cx="1563431" cy="299045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02202803-79E1-9CFF-5EBB-AAFC4FEEF33B}"/>
              </a:ext>
            </a:extLst>
          </p:cNvPr>
          <p:cNvGrpSpPr/>
          <p:nvPr/>
        </p:nvGrpSpPr>
        <p:grpSpPr>
          <a:xfrm>
            <a:off x="409765" y="1059113"/>
            <a:ext cx="3966887" cy="1077218"/>
            <a:chOff x="539550" y="930919"/>
            <a:chExt cx="3966887" cy="1077218"/>
          </a:xfrm>
        </p:grpSpPr>
        <p:pic>
          <p:nvPicPr>
            <p:cNvPr id="30" name="Picture 8">
              <a:extLst>
                <a:ext uri="{FF2B5EF4-FFF2-40B4-BE49-F238E27FC236}">
                  <a16:creationId xmlns:a16="http://schemas.microsoft.com/office/drawing/2014/main" id="{84694E22-CD4F-7B24-3825-827E9D7A94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1302182"/>
              <a:ext cx="2363562" cy="345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文本框 8">
              <a:extLst>
                <a:ext uri="{FF2B5EF4-FFF2-40B4-BE49-F238E27FC236}">
                  <a16:creationId xmlns:a16="http://schemas.microsoft.com/office/drawing/2014/main" id="{7F5A876E-1CD5-8CC1-08D6-73E1D07031B0}"/>
                </a:ext>
              </a:extLst>
            </p:cNvPr>
            <p:cNvSpPr txBox="1"/>
            <p:nvPr/>
          </p:nvSpPr>
          <p:spPr>
            <a:xfrm>
              <a:off x="539550" y="930919"/>
              <a:ext cx="396044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>
                <a:buSzPct val="70000"/>
                <a:buFont typeface="Wingdings" panose="05000000000000000000" pitchFamily="2" charset="2"/>
                <a:buChar char="n"/>
              </a:pPr>
              <a:r>
                <a:rPr lang="en-US" altLang="zh-CN" sz="1600" dirty="0">
                  <a:solidFill>
                    <a:schemeClr val="accent1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How to identify state of subsystem?</a:t>
              </a:r>
            </a:p>
            <a:p>
              <a:pPr marL="285750" indent="-285750">
                <a:buSzPct val="70000"/>
                <a:buFont typeface="Wingdings" panose="05000000000000000000" pitchFamily="2" charset="2"/>
                <a:buChar char="n"/>
              </a:pPr>
              <a:endParaRPr lang="en-US" altLang="zh-CN" sz="1600" dirty="0">
                <a:solidFill>
                  <a:schemeClr val="accent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endParaRPr>
            </a:p>
            <a:p>
              <a:pPr algn="ctr">
                <a:buSzPct val="70000"/>
              </a:pPr>
              <a:r>
                <a:rPr lang="en-US" altLang="zh-CN" sz="1600" dirty="0">
                  <a:solidFill>
                    <a:schemeClr val="accent2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     </a:t>
              </a:r>
            </a:p>
            <a:p>
              <a:pPr algn="ctr">
                <a:buSzPct val="70000"/>
              </a:pPr>
              <a:r>
                <a:rPr lang="en-US" altLang="zh-CN" sz="1600" dirty="0">
                  <a:solidFill>
                    <a:schemeClr val="accent2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Classical randomness is unavoidable</a:t>
              </a:r>
              <a:endParaRPr lang="en-US" altLang="zh-CN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57BAB903-C1AD-09A7-837E-9804ECF34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77044" y="1279871"/>
              <a:ext cx="1429393" cy="419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97274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75194D-FF40-6F6A-2C74-815194865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Quantification for Quantum Correlations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8D2FDA6-3976-0A1F-5031-F4C9526E0D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0015" y="1551578"/>
            <a:ext cx="3312368" cy="33973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23A6C116-73FB-8C91-9DA2-3F9DFD08E0E0}"/>
              </a:ext>
            </a:extLst>
          </p:cNvPr>
          <p:cNvSpPr txBox="1"/>
          <p:nvPr/>
        </p:nvSpPr>
        <p:spPr>
          <a:xfrm>
            <a:off x="4784242" y="675649"/>
            <a:ext cx="2230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SzPct val="80000"/>
              <a:buFont typeface="Wingdings" panose="05000000000000000000" pitchFamily="2" charset="2"/>
              <a:buChar char="n"/>
            </a:pPr>
            <a:r>
              <a:rPr lang="en-US" altLang="zh-CN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CHSH parameter</a:t>
            </a:r>
            <a:endParaRPr lang="zh-CN" altLang="en-US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4F8273F9-F008-F784-62E1-1A05CE9F979C}"/>
              </a:ext>
            </a:extLst>
          </p:cNvPr>
          <p:cNvGrpSpPr/>
          <p:nvPr/>
        </p:nvGrpSpPr>
        <p:grpSpPr>
          <a:xfrm>
            <a:off x="5154344" y="3359726"/>
            <a:ext cx="3710814" cy="1072759"/>
            <a:chOff x="671642" y="3052612"/>
            <a:chExt cx="3480234" cy="993146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81E54830-0474-8A65-1291-984874584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1642" y="3052612"/>
              <a:ext cx="3480234" cy="573551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6D492B08-7299-17A7-E14F-ECA20FFB6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47814" y="3869663"/>
              <a:ext cx="2327890" cy="176095"/>
            </a:xfrm>
            <a:prstGeom prst="rect">
              <a:avLst/>
            </a:prstGeom>
          </p:spPr>
        </p:pic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1AE255C6-20D9-2917-336D-26AE2234B373}"/>
                </a:ext>
              </a:extLst>
            </p:cNvPr>
            <p:cNvSpPr/>
            <p:nvPr/>
          </p:nvSpPr>
          <p:spPr>
            <a:xfrm>
              <a:off x="1152473" y="3407275"/>
              <a:ext cx="435899" cy="232605"/>
            </a:xfrm>
            <a:prstGeom prst="rect">
              <a:avLst/>
            </a:prstGeom>
            <a:noFill/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1" name="直接箭头连接符 30">
              <a:extLst>
                <a:ext uri="{FF2B5EF4-FFF2-40B4-BE49-F238E27FC236}">
                  <a16:creationId xmlns:a16="http://schemas.microsoft.com/office/drawing/2014/main" id="{FB57B72D-88B7-2CC3-6C08-3AB19BB6DE67}"/>
                </a:ext>
              </a:extLst>
            </p:cNvPr>
            <p:cNvCxnSpPr>
              <a:cxnSpLocks/>
            </p:cNvCxnSpPr>
            <p:nvPr/>
          </p:nvCxnSpPr>
          <p:spPr>
            <a:xfrm>
              <a:off x="1588372" y="3639880"/>
              <a:ext cx="216025" cy="230963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E986BF41-A42D-EEAF-1315-4079E57E862A}"/>
              </a:ext>
            </a:extLst>
          </p:cNvPr>
          <p:cNvGrpSpPr/>
          <p:nvPr/>
        </p:nvGrpSpPr>
        <p:grpSpPr>
          <a:xfrm>
            <a:off x="5670751" y="2341374"/>
            <a:ext cx="2470895" cy="611951"/>
            <a:chOff x="1066021" y="2177256"/>
            <a:chExt cx="2470895" cy="611951"/>
          </a:xfrm>
        </p:grpSpPr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77AAC0E4-7207-9CDC-F704-382DB43D0EBB}"/>
                </a:ext>
              </a:extLst>
            </p:cNvPr>
            <p:cNvGrpSpPr/>
            <p:nvPr/>
          </p:nvGrpSpPr>
          <p:grpSpPr>
            <a:xfrm>
              <a:off x="1348578" y="2177256"/>
              <a:ext cx="1905779" cy="218594"/>
              <a:chOff x="1125351" y="1591715"/>
              <a:chExt cx="2083365" cy="245585"/>
            </a:xfrm>
          </p:grpSpPr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61D689DB-60AD-F3AB-7846-F12A90F30C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25351" y="1599541"/>
                <a:ext cx="936104" cy="230138"/>
              </a:xfrm>
              <a:prstGeom prst="rect">
                <a:avLst/>
              </a:prstGeom>
            </p:spPr>
          </p:pic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7040F940-3CCF-0097-DB8A-8ABC11548B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44621" y="1591715"/>
                <a:ext cx="864095" cy="245585"/>
              </a:xfrm>
              <a:prstGeom prst="rect">
                <a:avLst/>
              </a:prstGeom>
            </p:spPr>
          </p:pic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FC5BF36-42BA-D4A7-A06E-015EB20FB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66021" y="2448006"/>
              <a:ext cx="2470895" cy="341201"/>
            </a:xfrm>
            <a:prstGeom prst="rect">
              <a:avLst/>
            </a:prstGeom>
          </p:spPr>
        </p:pic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EB0C63A2-10C3-F30C-943F-692A98CBBC34}"/>
              </a:ext>
            </a:extLst>
          </p:cNvPr>
          <p:cNvSpPr txBox="1"/>
          <p:nvPr/>
        </p:nvSpPr>
        <p:spPr>
          <a:xfrm>
            <a:off x="5061924" y="1118458"/>
            <a:ext cx="19880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SzPct val="70000"/>
              <a:buFont typeface="Wingdings" panose="05000000000000000000" pitchFamily="2" charset="2"/>
              <a:buChar char="n"/>
            </a:pPr>
            <a:r>
              <a:rPr lang="en-US" altLang="zh-CN" sz="1600" dirty="0">
                <a:solidFill>
                  <a:schemeClr val="accent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CHSH inequality</a:t>
            </a:r>
            <a:endParaRPr lang="zh-CN" altLang="en-US" sz="1600" dirty="0">
              <a:solidFill>
                <a:schemeClr val="accent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3D9C0D9-15A8-F643-FF54-0B592B4E74AF}"/>
              </a:ext>
            </a:extLst>
          </p:cNvPr>
          <p:cNvSpPr txBox="1"/>
          <p:nvPr/>
        </p:nvSpPr>
        <p:spPr>
          <a:xfrm>
            <a:off x="5061924" y="1948306"/>
            <a:ext cx="23762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SzPct val="70000"/>
              <a:buFont typeface="Wingdings" panose="05000000000000000000" pitchFamily="2" charset="2"/>
              <a:buChar char="n"/>
            </a:pPr>
            <a:r>
              <a:rPr lang="en-US" altLang="zh-CN" sz="1600" dirty="0">
                <a:solidFill>
                  <a:schemeClr val="accent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rPr>
              <a:t>Local measurement</a:t>
            </a:r>
            <a:endParaRPr lang="zh-CN" altLang="en-US" sz="1600" dirty="0">
              <a:solidFill>
                <a:schemeClr val="accent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F18E451-69DE-4D6A-AF60-BDB93DA5FC76}"/>
              </a:ext>
            </a:extLst>
          </p:cNvPr>
          <p:cNvSpPr txBox="1"/>
          <p:nvPr/>
        </p:nvSpPr>
        <p:spPr>
          <a:xfrm>
            <a:off x="5061923" y="2968142"/>
            <a:ext cx="35004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SzPct val="70000"/>
              <a:buFont typeface="Wingdings" panose="05000000000000000000" pitchFamily="2" charset="2"/>
              <a:buChar char="n"/>
            </a:pPr>
            <a:r>
              <a:rPr lang="en-US" altLang="zh-CN" sz="1600" dirty="0">
                <a:solidFill>
                  <a:schemeClr val="accent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rPr>
              <a:t>Optimization on global sphere </a:t>
            </a:r>
            <a:endParaRPr lang="zh-CN" altLang="en-US" sz="1600" dirty="0">
              <a:solidFill>
                <a:schemeClr val="accent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Times New Roman" panose="02020603050405020304" pitchFamily="18" charset="0"/>
            </a:endParaRP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ED3D253B-F63E-D1BE-3C14-FC6BEB0209E1}"/>
              </a:ext>
            </a:extLst>
          </p:cNvPr>
          <p:cNvGrpSpPr/>
          <p:nvPr/>
        </p:nvGrpSpPr>
        <p:grpSpPr>
          <a:xfrm>
            <a:off x="247762" y="675649"/>
            <a:ext cx="4258882" cy="1503948"/>
            <a:chOff x="247762" y="675649"/>
            <a:chExt cx="4258882" cy="1503948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2C34DA0E-8EB3-4885-DD0F-586D0A392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t="309"/>
            <a:stretch>
              <a:fillRect/>
            </a:stretch>
          </p:blipFill>
          <p:spPr>
            <a:xfrm>
              <a:off x="247762" y="675649"/>
              <a:ext cx="4258882" cy="1008007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290C1540-AE7C-5A13-D845-645228BDE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27326" y="1973130"/>
              <a:ext cx="3321265" cy="206467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2037337-612F-A164-6BF5-B9E100C772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16176" y="1728425"/>
              <a:ext cx="1116124" cy="218251"/>
            </a:xfrm>
            <a:prstGeom prst="rect">
              <a:avLst/>
            </a:prstGeom>
          </p:spPr>
        </p:pic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DC33285D-09F4-DFFE-36C8-4117DFD2770C}"/>
              </a:ext>
            </a:extLst>
          </p:cNvPr>
          <p:cNvSpPr txBox="1"/>
          <p:nvPr/>
        </p:nvSpPr>
        <p:spPr>
          <a:xfrm>
            <a:off x="317991" y="2387084"/>
            <a:ext cx="2855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SzPct val="80000"/>
              <a:buFont typeface="Wingdings" panose="05000000000000000000" pitchFamily="2" charset="2"/>
              <a:buChar char="n"/>
            </a:pPr>
            <a:r>
              <a:rPr lang="en-US" altLang="zh-CN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Wootter’s</a:t>
            </a:r>
            <a:r>
              <a:rPr lang="en-US" altLang="zh-CN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concurrence</a:t>
            </a:r>
            <a:endParaRPr lang="zh-CN" altLang="en-US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B176059-4ED1-B8D7-8784-C66414573FE7}"/>
              </a:ext>
            </a:extLst>
          </p:cNvPr>
          <p:cNvGrpSpPr/>
          <p:nvPr/>
        </p:nvGrpSpPr>
        <p:grpSpPr>
          <a:xfrm>
            <a:off x="497893" y="3201600"/>
            <a:ext cx="3953065" cy="1294950"/>
            <a:chOff x="629945" y="3651870"/>
            <a:chExt cx="3779912" cy="1238629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0F393409-11A5-3202-2B73-71DDC658EF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29945" y="3651870"/>
              <a:ext cx="3779912" cy="1238629"/>
            </a:xfrm>
            <a:prstGeom prst="rect">
              <a:avLst/>
            </a:prstGeom>
          </p:spPr>
        </p:pic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72C5E5FD-C9A2-A2A0-6F35-F9C0F5988B16}"/>
                </a:ext>
              </a:extLst>
            </p:cNvPr>
            <p:cNvSpPr/>
            <p:nvPr/>
          </p:nvSpPr>
          <p:spPr>
            <a:xfrm>
              <a:off x="4049817" y="3651870"/>
              <a:ext cx="360040" cy="236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44316D63-2FAF-03F0-FABA-9F0D53B17184}"/>
              </a:ext>
            </a:extLst>
          </p:cNvPr>
          <p:cNvSpPr txBox="1"/>
          <p:nvPr/>
        </p:nvSpPr>
        <p:spPr>
          <a:xfrm>
            <a:off x="538146" y="2833671"/>
            <a:ext cx="13949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SzPct val="70000"/>
              <a:buFont typeface="Wingdings" panose="05000000000000000000" pitchFamily="2" charset="2"/>
              <a:buChar char="n"/>
            </a:pPr>
            <a:r>
              <a:rPr lang="en-US" altLang="zh-CN" sz="1600" dirty="0">
                <a:solidFill>
                  <a:schemeClr val="accent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Definition</a:t>
            </a:r>
            <a:endParaRPr lang="zh-CN" altLang="en-US" sz="1600" dirty="0">
              <a:solidFill>
                <a:schemeClr val="accent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736ED52A-FAB2-D968-9EAD-CCAECFF5F552}"/>
              </a:ext>
            </a:extLst>
          </p:cNvPr>
          <p:cNvSpPr txBox="1"/>
          <p:nvPr/>
        </p:nvSpPr>
        <p:spPr>
          <a:xfrm>
            <a:off x="4591800" y="4605255"/>
            <a:ext cx="45522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en-US" altLang="zh-CN" sz="10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Horodecki</a:t>
            </a:r>
            <a:r>
              <a:rPr lang="en-US" altLang="zh-CN" sz="1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P. </a:t>
            </a:r>
            <a:r>
              <a:rPr lang="en-US" altLang="zh-CN" sz="10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Horodecki</a:t>
            </a:r>
            <a:r>
              <a:rPr lang="en-US" altLang="zh-CN" sz="1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R. </a:t>
            </a:r>
            <a:r>
              <a:rPr lang="en-US" altLang="zh-CN" sz="10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Horodecki</a:t>
            </a:r>
            <a:r>
              <a:rPr lang="en-US" altLang="zh-CN" sz="1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0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Phys.Lett</a:t>
            </a:r>
            <a:r>
              <a:rPr lang="en-US" altLang="zh-CN" sz="1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 223, 1 (1996).</a:t>
            </a:r>
            <a:endParaRPr lang="zh-CN" altLang="en-US" sz="10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508B8674-2B62-05DA-03DA-47166C0145A8}"/>
              </a:ext>
            </a:extLst>
          </p:cNvPr>
          <p:cNvSpPr txBox="1"/>
          <p:nvPr/>
        </p:nvSpPr>
        <p:spPr>
          <a:xfrm>
            <a:off x="395536" y="4596627"/>
            <a:ext cx="310437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000" b="1" dirty="0">
                <a:solidFill>
                  <a:schemeClr val="accent2"/>
                </a:solidFill>
              </a:rPr>
              <a:t> W. K. Wootters, Phys. Rev. Lett. 80, 2245 (1998).</a:t>
            </a:r>
            <a:endParaRPr lang="zh-CN" altLang="en-US" sz="10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719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7E2D5175-1AA8-11C9-BBF0-0A129AF91AFF}"/>
              </a:ext>
            </a:extLst>
          </p:cNvPr>
          <p:cNvGrpSpPr/>
          <p:nvPr/>
        </p:nvGrpSpPr>
        <p:grpSpPr>
          <a:xfrm>
            <a:off x="4283968" y="589595"/>
            <a:ext cx="4417284" cy="2162523"/>
            <a:chOff x="4069071" y="476220"/>
            <a:chExt cx="4417284" cy="2162523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61F91186-8237-45AF-5823-207EBD869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69071" y="476220"/>
              <a:ext cx="4417284" cy="2161842"/>
            </a:xfrm>
            <a:prstGeom prst="rect">
              <a:avLst/>
            </a:prstGeom>
          </p:spPr>
        </p:pic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5D80F1C9-656D-8E51-7CC5-1A2564DC38B2}"/>
                </a:ext>
              </a:extLst>
            </p:cNvPr>
            <p:cNvSpPr/>
            <p:nvPr/>
          </p:nvSpPr>
          <p:spPr>
            <a:xfrm>
              <a:off x="7617455" y="2234194"/>
              <a:ext cx="868900" cy="404549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标题 3">
            <a:extLst>
              <a:ext uri="{FF2B5EF4-FFF2-40B4-BE49-F238E27FC236}">
                <a16:creationId xmlns:a16="http://schemas.microsoft.com/office/drawing/2014/main" id="{9F9CADA9-0CEC-A464-7D7E-DB5AFF7C2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411511"/>
          </a:xfrm>
        </p:spPr>
        <p:txBody>
          <a:bodyPr/>
          <a:lstStyle/>
          <a:p>
            <a:r>
              <a:rPr lang="en-US" altLang="zh-CN" dirty="0">
                <a:cs typeface="Times New Roman" panose="02020603050405020304" pitchFamily="18" charset="0"/>
              </a:rPr>
              <a:t>Polarization Decomposition of Beams</a:t>
            </a: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313B6F9-9481-62D1-753D-B567B24A1E21}"/>
              </a:ext>
            </a:extLst>
          </p:cNvPr>
          <p:cNvSpPr txBox="1"/>
          <p:nvPr/>
        </p:nvSpPr>
        <p:spPr>
          <a:xfrm>
            <a:off x="6084168" y="2434427"/>
            <a:ext cx="31016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9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宋体" panose="02010600030101010101" pitchFamily="2" charset="-122"/>
                <a:cs typeface="Times New Roman" panose="02020603050405020304" pitchFamily="18" charset="0"/>
              </a:rPr>
              <a:t>G. Moortgat-Pick et al. Physics Reports 460(2008)131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CAF22518-ED74-41EA-5A4D-A5166B69E6CA}"/>
              </a:ext>
            </a:extLst>
          </p:cNvPr>
          <p:cNvGrpSpPr/>
          <p:nvPr/>
        </p:nvGrpSpPr>
        <p:grpSpPr>
          <a:xfrm>
            <a:off x="611560" y="2929522"/>
            <a:ext cx="5955325" cy="692607"/>
            <a:chOff x="2659921" y="4028287"/>
            <a:chExt cx="5955325" cy="692607"/>
          </a:xfrm>
        </p:grpSpPr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29AEBC4D-9FC9-916C-655F-81D75E1DFD04}"/>
                </a:ext>
              </a:extLst>
            </p:cNvPr>
            <p:cNvSpPr txBox="1"/>
            <p:nvPr/>
          </p:nvSpPr>
          <p:spPr>
            <a:xfrm>
              <a:off x="2659921" y="4028287"/>
              <a:ext cx="28536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SzPct val="70000"/>
                <a:buFont typeface="Wingdings" panose="05000000000000000000" pitchFamily="2" charset="2"/>
                <a:buChar char="n"/>
              </a:pPr>
              <a:r>
                <a:rPr lang="en-US" altLang="zh-CN" sz="1600" dirty="0">
                  <a:solidFill>
                    <a:schemeClr val="accent5">
                      <a:lumMod val="75000"/>
                    </a:schemeClr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  <a:cs typeface="Times New Roman" panose="02020603050405020304" pitchFamily="18" charset="0"/>
                </a:rPr>
                <a:t>Longitudinal polarization:</a:t>
              </a:r>
              <a:endParaRPr lang="zh-CN" altLang="en-US" sz="1600" dirty="0">
                <a:solidFill>
                  <a:schemeClr val="accent5">
                    <a:lumMod val="75000"/>
                  </a:scheme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26113B2C-B8A4-A39F-DAD5-EA99DE4F1552}"/>
                </a:ext>
              </a:extLst>
            </p:cNvPr>
            <p:cNvSpPr txBox="1"/>
            <p:nvPr/>
          </p:nvSpPr>
          <p:spPr>
            <a:xfrm>
              <a:off x="2659921" y="4369320"/>
              <a:ext cx="26741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SzPct val="70000"/>
                <a:buFont typeface="Wingdings" panose="05000000000000000000" pitchFamily="2" charset="2"/>
                <a:buChar char="n"/>
              </a:pPr>
              <a:r>
                <a:rPr lang="en-US" altLang="zh-CN" sz="1600" dirty="0">
                  <a:solidFill>
                    <a:schemeClr val="accent5">
                      <a:lumMod val="75000"/>
                    </a:schemeClr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  <a:cs typeface="Times New Roman" panose="02020603050405020304" pitchFamily="18" charset="0"/>
                </a:rPr>
                <a:t>Transverse polarization:</a:t>
              </a:r>
              <a:endParaRPr lang="zh-CN" altLang="en-US" sz="1600" dirty="0">
                <a:solidFill>
                  <a:schemeClr val="accent5">
                    <a:lumMod val="75000"/>
                  </a:scheme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endParaRPr>
            </a:p>
          </p:txBody>
        </p:sp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C2533244-9F02-0BF4-CB8B-25E838681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13587" y="4381224"/>
              <a:ext cx="3101659" cy="339670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D083B37B-B986-8C41-5A32-61FADC8E1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13587" y="4051856"/>
              <a:ext cx="2347623" cy="314985"/>
            </a:xfrm>
            <a:prstGeom prst="rect">
              <a:avLst/>
            </a:prstGeom>
          </p:spPr>
        </p:pic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93A4AF63-4B46-69A5-17B6-1D45E4027AF9}"/>
              </a:ext>
            </a:extLst>
          </p:cNvPr>
          <p:cNvSpPr txBox="1"/>
          <p:nvPr/>
        </p:nvSpPr>
        <p:spPr>
          <a:xfrm>
            <a:off x="289803" y="461115"/>
            <a:ext cx="3607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SzPct val="80000"/>
              <a:buFont typeface="Wingdings" panose="05000000000000000000" pitchFamily="2" charset="2"/>
              <a:buChar char="n"/>
            </a:pPr>
            <a:r>
              <a:rPr lang="en-US" altLang="zh-CN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Electron-positron annihilation</a:t>
            </a:r>
            <a:endParaRPr lang="zh-CN" altLang="en-US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F08667E-B161-14C5-C7AB-B7AD9160C43A}"/>
              </a:ext>
            </a:extLst>
          </p:cNvPr>
          <p:cNvSpPr txBox="1"/>
          <p:nvPr/>
        </p:nvSpPr>
        <p:spPr>
          <a:xfrm>
            <a:off x="289803" y="2602527"/>
            <a:ext cx="3634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SzPct val="70000"/>
              <a:buFont typeface="Wingdings" panose="05000000000000000000" pitchFamily="2" charset="2"/>
              <a:buChar char="n"/>
            </a:pPr>
            <a:r>
              <a:rPr lang="en-US" altLang="zh-CN" sz="1600" dirty="0">
                <a:solidFill>
                  <a:schemeClr val="accent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rPr>
              <a:t>Polarized electron/positron beam: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6EF4BD81-6CBB-D53A-592E-8E3B9AF6962D}"/>
              </a:ext>
            </a:extLst>
          </p:cNvPr>
          <p:cNvGrpSpPr/>
          <p:nvPr/>
        </p:nvGrpSpPr>
        <p:grpSpPr>
          <a:xfrm>
            <a:off x="707068" y="860637"/>
            <a:ext cx="3240359" cy="1713588"/>
            <a:chOff x="630272" y="880053"/>
            <a:chExt cx="3240359" cy="1713588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F3DCA0B1-3623-15C3-518E-C039A9293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0272" y="2207028"/>
              <a:ext cx="3240359" cy="38661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F759006-AD8E-1500-4BDB-B88BF8D0C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3568" y="880053"/>
              <a:ext cx="3075003" cy="1345314"/>
            </a:xfrm>
            <a:prstGeom prst="rect">
              <a:avLst/>
            </a:prstGeom>
          </p:spPr>
        </p:pic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DF3FFCC7-CDB3-4171-83F0-B39695D5A8B0}"/>
              </a:ext>
            </a:extLst>
          </p:cNvPr>
          <p:cNvGrpSpPr/>
          <p:nvPr/>
        </p:nvGrpSpPr>
        <p:grpSpPr>
          <a:xfrm>
            <a:off x="1370295" y="3694192"/>
            <a:ext cx="6537484" cy="1086932"/>
            <a:chOff x="724489" y="3605910"/>
            <a:chExt cx="6537484" cy="1086932"/>
          </a:xfrm>
        </p:grpSpPr>
        <p:sp>
          <p:nvSpPr>
            <p:cNvPr id="11" name="箭头: 右 10">
              <a:extLst>
                <a:ext uri="{FF2B5EF4-FFF2-40B4-BE49-F238E27FC236}">
                  <a16:creationId xmlns:a16="http://schemas.microsoft.com/office/drawing/2014/main" id="{334714A7-C59D-7E40-EDE9-9DAE620763C5}"/>
                </a:ext>
              </a:extLst>
            </p:cNvPr>
            <p:cNvSpPr/>
            <p:nvPr/>
          </p:nvSpPr>
          <p:spPr>
            <a:xfrm>
              <a:off x="3306917" y="3765158"/>
              <a:ext cx="333089" cy="246167"/>
            </a:xfrm>
            <a:prstGeom prst="rightArrow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E2502930-D5C3-E6DE-8AB7-94E0CBFF5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70093" y="3605910"/>
              <a:ext cx="2232248" cy="543994"/>
            </a:xfrm>
            <a:prstGeom prst="rect">
              <a:avLst/>
            </a:prstGeom>
          </p:spPr>
        </p:pic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94D1A785-79A7-7D7C-2D11-2A66E2C118F8}"/>
                </a:ext>
              </a:extLst>
            </p:cNvPr>
            <p:cNvGrpSpPr/>
            <p:nvPr/>
          </p:nvGrpSpPr>
          <p:grpSpPr>
            <a:xfrm>
              <a:off x="724489" y="3643345"/>
              <a:ext cx="2448271" cy="1018115"/>
              <a:chOff x="833630" y="3468257"/>
              <a:chExt cx="2626797" cy="1116529"/>
            </a:xfrm>
          </p:grpSpPr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4884B7AC-03A6-D462-A1ED-79F7385607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33630" y="3468257"/>
                <a:ext cx="2626797" cy="555524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24881C3E-3D87-9AFA-EC69-58F72C524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37112" y="4054819"/>
                <a:ext cx="2619835" cy="529967"/>
              </a:xfrm>
              <a:prstGeom prst="rect">
                <a:avLst/>
              </a:prstGeom>
            </p:spPr>
          </p:pic>
        </p:grpSp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6DBA139F-B4B7-BDD7-F7E5-231A45CD3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770093" y="4242636"/>
              <a:ext cx="3491880" cy="450206"/>
            </a:xfrm>
            <a:prstGeom prst="rect">
              <a:avLst/>
            </a:prstGeom>
          </p:spPr>
        </p:pic>
        <p:sp>
          <p:nvSpPr>
            <p:cNvPr id="24" name="箭头: 右 23">
              <a:extLst>
                <a:ext uri="{FF2B5EF4-FFF2-40B4-BE49-F238E27FC236}">
                  <a16:creationId xmlns:a16="http://schemas.microsoft.com/office/drawing/2014/main" id="{C94B9808-AB76-01AF-B2A6-F0DDB66779E9}"/>
                </a:ext>
              </a:extLst>
            </p:cNvPr>
            <p:cNvSpPr/>
            <p:nvPr/>
          </p:nvSpPr>
          <p:spPr>
            <a:xfrm rot="5400000">
              <a:off x="5993272" y="3929483"/>
              <a:ext cx="333089" cy="246167"/>
            </a:xfrm>
            <a:prstGeom prst="rightArrow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560911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C86C17-4923-F9A9-3850-27B48E482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FDD566C8-8F8E-4203-3988-C2E178C8B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Longitudinal Beam Polarization</a:t>
            </a:r>
            <a:endParaRPr lang="zh-CN" altLang="en-US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2223880-3088-9AB9-1311-487DEC609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532" y="2302761"/>
            <a:ext cx="2349581" cy="152093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DF5597A-F3E0-2E91-08EF-BA22D5F024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6116" y="1430518"/>
            <a:ext cx="3210076" cy="360040"/>
          </a:xfrm>
          <a:prstGeom prst="rect">
            <a:avLst/>
          </a:prstGeom>
        </p:spPr>
      </p:pic>
      <p:pic>
        <p:nvPicPr>
          <p:cNvPr id="20" name="图片 19" descr="图表, 直方图&#10;&#10;AI 生成的内容可能不正确。">
            <a:extLst>
              <a:ext uri="{FF2B5EF4-FFF2-40B4-BE49-F238E27FC236}">
                <a16:creationId xmlns:a16="http://schemas.microsoft.com/office/drawing/2014/main" id="{8361FDE6-3B87-C0F0-7090-110022D448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405" y="2305404"/>
            <a:ext cx="2329310" cy="151829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B90C772-AA38-AC7F-A4E8-E24C687CEA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104" y="570606"/>
            <a:ext cx="2142825" cy="173215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0B7268BA-C964-C4E1-0151-78A876EDDB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3212" y="574567"/>
            <a:ext cx="2137925" cy="17281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0A7A1D20-4614-0D4C-251E-7DF1CBB2338F}"/>
                  </a:ext>
                </a:extLst>
              </p:cNvPr>
              <p:cNvSpPr txBox="1"/>
              <p:nvPr/>
            </p:nvSpPr>
            <p:spPr>
              <a:xfrm>
                <a:off x="1282005" y="4300137"/>
                <a:ext cx="374441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SzPct val="80000"/>
                  <a:buFont typeface="Wingdings" panose="05000000000000000000" pitchFamily="2" charset="2"/>
                  <a:buChar char="n"/>
                </a:pPr>
                <a:r>
                  <a:rPr lang="en-US" altLang="zh-CN" sz="1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Equalities hold at </a:t>
                </a:r>
                <a14:m>
                  <m:oMath xmlns:m="http://schemas.openxmlformats.org/officeDocument/2006/math">
                    <m:r>
                      <a:rPr lang="zh-CN" altLang="en-US" sz="140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𝜃</m:t>
                    </m:r>
                    <m:r>
                      <a:rPr lang="en-US" altLang="zh-CN" sz="1400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=0,</m:t>
                    </m:r>
                    <m:r>
                      <a:rPr lang="zh-CN" altLang="en-US" sz="140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type m:val="lin"/>
                        <m:ctrlPr>
                          <a:rPr lang="en-US" altLang="zh-CN" sz="1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zh-CN" altLang="en-US" sz="1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altLang="zh-CN" sz="1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altLang="zh-CN" sz="1400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zh-CN" altLang="en-US" sz="1400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en-US" altLang="zh-CN" sz="1400" dirty="0">
                    <a:solidFill>
                      <a:schemeClr val="accent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regardless of polarization of beam</a:t>
                </a:r>
                <a:endParaRPr lang="zh-CN" altLang="en-US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0A7A1D20-4614-0D4C-251E-7DF1CBB233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2005" y="4300137"/>
                <a:ext cx="3744417" cy="523220"/>
              </a:xfrm>
              <a:prstGeom prst="rect">
                <a:avLst/>
              </a:prstGeom>
              <a:blipFill>
                <a:blip r:embed="rId8"/>
                <a:stretch>
                  <a:fillRect t="-54651" r="-976" b="-5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图片 28">
            <a:extLst>
              <a:ext uri="{FF2B5EF4-FFF2-40B4-BE49-F238E27FC236}">
                <a16:creationId xmlns:a16="http://schemas.microsoft.com/office/drawing/2014/main" id="{2A58FFE8-276A-383B-5BD5-5562079BCB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8184" y="604225"/>
            <a:ext cx="2304256" cy="370723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073410B9-05A3-8D82-1539-8C5E3D5033EF}"/>
              </a:ext>
            </a:extLst>
          </p:cNvPr>
          <p:cNvSpPr txBox="1"/>
          <p:nvPr/>
        </p:nvSpPr>
        <p:spPr>
          <a:xfrm>
            <a:off x="5244928" y="635699"/>
            <a:ext cx="9832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sz="1400" dirty="0">
                <a:solidFill>
                  <a:schemeClr val="accent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rPr>
              <a:t>SDM:</a:t>
            </a:r>
            <a:endParaRPr lang="zh-CN" altLang="en-US" sz="1400" dirty="0">
              <a:solidFill>
                <a:schemeClr val="accent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AFC0E988-FE5E-2F79-B7DD-4945A7EB72B8}"/>
              </a:ext>
            </a:extLst>
          </p:cNvPr>
          <p:cNvSpPr txBox="1"/>
          <p:nvPr/>
        </p:nvSpPr>
        <p:spPr>
          <a:xfrm>
            <a:off x="5245647" y="1103904"/>
            <a:ext cx="24947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sz="1400" dirty="0">
                <a:solidFill>
                  <a:schemeClr val="accent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rPr>
              <a:t>Largest violation:</a:t>
            </a:r>
            <a:endParaRPr lang="zh-CN" altLang="en-US" sz="1400" dirty="0">
              <a:solidFill>
                <a:schemeClr val="accent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2DED769B-D657-61F5-D9A2-1A85FD088F93}"/>
              </a:ext>
            </a:extLst>
          </p:cNvPr>
          <p:cNvSpPr txBox="1"/>
          <p:nvPr/>
        </p:nvSpPr>
        <p:spPr>
          <a:xfrm>
            <a:off x="5244928" y="1793131"/>
            <a:ext cx="32100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sz="1400" dirty="0">
                <a:solidFill>
                  <a:schemeClr val="accent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rPr>
              <a:t>Largest concurrence:</a:t>
            </a:r>
            <a:endParaRPr lang="zh-CN" altLang="en-US" sz="1400" dirty="0">
              <a:solidFill>
                <a:schemeClr val="accent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8C396F10-D2DD-26AF-538A-DDC626AF25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58927" y="4031285"/>
            <a:ext cx="1381216" cy="24711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2C831263-7CCE-DE44-5260-224871A4267C}"/>
              </a:ext>
            </a:extLst>
          </p:cNvPr>
          <p:cNvSpPr txBox="1"/>
          <p:nvPr/>
        </p:nvSpPr>
        <p:spPr>
          <a:xfrm>
            <a:off x="755576" y="3992360"/>
            <a:ext cx="24135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sz="1400" dirty="0">
                <a:solidFill>
                  <a:schemeClr val="accent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rPr>
              <a:t>Hierarchy structure:</a:t>
            </a:r>
            <a:endParaRPr lang="en-US" altLang="zh-CN" sz="1400" dirty="0">
              <a:solidFill>
                <a:schemeClr val="accent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CDCA3F66-23FA-A155-4D35-047052880C96}"/>
              </a:ext>
            </a:extLst>
          </p:cNvPr>
          <p:cNvSpPr/>
          <p:nvPr/>
        </p:nvSpPr>
        <p:spPr>
          <a:xfrm>
            <a:off x="7811849" y="1494235"/>
            <a:ext cx="360040" cy="232605"/>
          </a:xfrm>
          <a:prstGeom prst="rect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0271592F-C6F1-566B-CC6A-1BCF7DB0D192}"/>
              </a:ext>
            </a:extLst>
          </p:cNvPr>
          <p:cNvGrpSpPr/>
          <p:nvPr/>
        </p:nvGrpSpPr>
        <p:grpSpPr>
          <a:xfrm>
            <a:off x="5763594" y="2398690"/>
            <a:ext cx="2668135" cy="345071"/>
            <a:chOff x="5725011" y="2276248"/>
            <a:chExt cx="2668135" cy="345071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D577DB40-F198-1BC7-2D17-9138694D0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725011" y="2276248"/>
              <a:ext cx="2668135" cy="345071"/>
            </a:xfrm>
            <a:prstGeom prst="rect">
              <a:avLst/>
            </a:prstGeom>
          </p:spPr>
        </p:pic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1B29555D-88A3-2303-5C24-1315C5CD14AB}"/>
                </a:ext>
              </a:extLst>
            </p:cNvPr>
            <p:cNvSpPr/>
            <p:nvPr/>
          </p:nvSpPr>
          <p:spPr>
            <a:xfrm>
              <a:off x="7974957" y="2350936"/>
              <a:ext cx="360040" cy="232605"/>
            </a:xfrm>
            <a:prstGeom prst="rect">
              <a:avLst/>
            </a:prstGeom>
            <a:noFill/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3" name="图片 42">
            <a:extLst>
              <a:ext uri="{FF2B5EF4-FFF2-40B4-BE49-F238E27FC236}">
                <a16:creationId xmlns:a16="http://schemas.microsoft.com/office/drawing/2014/main" id="{30015D5D-A7F4-88E9-668C-19673471645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89345" y="4048633"/>
            <a:ext cx="2952328" cy="212415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cxnSp>
        <p:nvCxnSpPr>
          <p:cNvPr id="56" name="直接箭头连接符 55">
            <a:extLst>
              <a:ext uri="{FF2B5EF4-FFF2-40B4-BE49-F238E27FC236}">
                <a16:creationId xmlns:a16="http://schemas.microsoft.com/office/drawing/2014/main" id="{D76B4130-62B7-BDCA-B87E-41528C57C313}"/>
              </a:ext>
            </a:extLst>
          </p:cNvPr>
          <p:cNvCxnSpPr>
            <a:cxnSpLocks/>
            <a:endCxn id="43" idx="1"/>
          </p:cNvCxnSpPr>
          <p:nvPr/>
        </p:nvCxnSpPr>
        <p:spPr>
          <a:xfrm>
            <a:off x="4458057" y="4154841"/>
            <a:ext cx="431288" cy="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文本框 57">
            <a:extLst>
              <a:ext uri="{FF2B5EF4-FFF2-40B4-BE49-F238E27FC236}">
                <a16:creationId xmlns:a16="http://schemas.microsoft.com/office/drawing/2014/main" id="{86CE7E70-E672-0029-D228-3DEBF155FAA4}"/>
              </a:ext>
            </a:extLst>
          </p:cNvPr>
          <p:cNvSpPr txBox="1"/>
          <p:nvPr/>
        </p:nvSpPr>
        <p:spPr>
          <a:xfrm>
            <a:off x="5609425" y="4453412"/>
            <a:ext cx="2232248" cy="276999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Bell nonlocality = Entanglement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84D455B-5C29-C758-9083-F466EDD7D23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80471" y="2173143"/>
            <a:ext cx="1367794" cy="195625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40DA9862-56E6-D78A-7FEC-F1A1BA97B5AC}"/>
              </a:ext>
            </a:extLst>
          </p:cNvPr>
          <p:cNvGrpSpPr/>
          <p:nvPr/>
        </p:nvGrpSpPr>
        <p:grpSpPr>
          <a:xfrm>
            <a:off x="6406575" y="2817930"/>
            <a:ext cx="2116996" cy="1126575"/>
            <a:chOff x="1847544" y="3291830"/>
            <a:chExt cx="2423781" cy="1368149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24F0A240-29A6-1BD4-D732-FFD3D72A21DC}"/>
                </a:ext>
              </a:extLst>
            </p:cNvPr>
            <p:cNvSpPr/>
            <p:nvPr/>
          </p:nvSpPr>
          <p:spPr>
            <a:xfrm>
              <a:off x="1847544" y="3291830"/>
              <a:ext cx="2423781" cy="1368149"/>
            </a:xfrm>
            <a:prstGeom prst="rect">
              <a:avLst/>
            </a:prstGeom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AD8FE653-35AC-CC76-D0C0-AF1E7CFB4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084089" y="4380730"/>
              <a:ext cx="1808067" cy="242601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17E269D5-5D35-FB97-1E42-EA21C2D41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087724" y="4076950"/>
              <a:ext cx="1800200" cy="250152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5AA9CFE9-7724-CD03-3447-6D381C515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921475" y="3352977"/>
              <a:ext cx="2275263" cy="696612"/>
            </a:xfrm>
            <a:prstGeom prst="rect">
              <a:avLst/>
            </a:prstGeom>
          </p:spPr>
        </p:pic>
      </p:grp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A7CAB653-E92C-0FAD-1977-3CB08DFA5DF7}"/>
              </a:ext>
            </a:extLst>
          </p:cNvPr>
          <p:cNvCxnSpPr>
            <a:cxnSpLocks/>
          </p:cNvCxnSpPr>
          <p:nvPr/>
        </p:nvCxnSpPr>
        <p:spPr>
          <a:xfrm>
            <a:off x="5118272" y="4591912"/>
            <a:ext cx="399303" cy="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7853BA03-AA98-BBAF-A41B-A332FBA90518}"/>
              </a:ext>
            </a:extLst>
          </p:cNvPr>
          <p:cNvSpPr txBox="1"/>
          <p:nvPr/>
        </p:nvSpPr>
        <p:spPr>
          <a:xfrm>
            <a:off x="5241426" y="2764152"/>
            <a:ext cx="16845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SzPct val="100000"/>
              <a:buFont typeface="Wingdings" panose="05000000000000000000" pitchFamily="2" charset="2"/>
              <a:buChar char="n"/>
            </a:pPr>
            <a:r>
              <a:rPr lang="en-US" altLang="zh-CN" sz="1400" dirty="0">
                <a:solidFill>
                  <a:schemeClr val="accent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rPr>
              <a:t>EMFFs: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98BCAFC-D9AF-6DE5-B929-ED55ED59EE85}"/>
              </a:ext>
            </a:extLst>
          </p:cNvPr>
          <p:cNvSpPr txBox="1"/>
          <p:nvPr/>
        </p:nvSpPr>
        <p:spPr>
          <a:xfrm>
            <a:off x="60808" y="3714563"/>
            <a:ext cx="2495892" cy="342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250"/>
              </a:lnSpc>
              <a:buNone/>
            </a:pPr>
            <a:r>
              <a:rPr lang="en-US" altLang="zh-CN" sz="1000" b="1" i="0" dirty="0">
                <a:solidFill>
                  <a:schemeClr val="accent2"/>
                </a:solidFill>
                <a:effectLst/>
              </a:rPr>
              <a:t>Zhang et al., arXiv:2602.10389 (2026)</a:t>
            </a:r>
          </a:p>
        </p:txBody>
      </p:sp>
    </p:spTree>
    <p:extLst>
      <p:ext uri="{BB962C8B-B14F-4D97-AF65-F5344CB8AC3E}">
        <p14:creationId xmlns:p14="http://schemas.microsoft.com/office/powerpoint/2010/main" val="1356049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21021-D2C4-8A64-B778-27BB13C08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D20546F3-A053-79DA-3005-F2BA13D66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Transverse Beams Polarization</a:t>
            </a:r>
            <a:endParaRPr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C4CAA4E-8EF8-CBCC-7BCC-3475A3C55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0471" y="2628905"/>
            <a:ext cx="3223948" cy="69864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B0BDA3D-2649-37A4-1983-F017BF4968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0471" y="3354037"/>
            <a:ext cx="1889906" cy="16460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B42AE5D-977D-6247-F535-44B8E6A757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4527" y="555348"/>
            <a:ext cx="2304256" cy="357942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8E2C1C2-23E7-D453-0E94-41E8DEC68D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464" y="2975497"/>
            <a:ext cx="2133477" cy="133882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F19B303-799B-3344-01C8-CFAB2C68E6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20471" y="1288739"/>
            <a:ext cx="2808312" cy="78964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B3423D4-17E7-DD7A-C607-72B116F5D1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20471" y="2107887"/>
            <a:ext cx="2374281" cy="19325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87B311B-5D5E-1637-11BF-55EA7EDED4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07649" y="2972570"/>
            <a:ext cx="2073182" cy="1343884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B1BDB4A0-4CC4-9C41-C5EA-E3175EC83B4E}"/>
              </a:ext>
            </a:extLst>
          </p:cNvPr>
          <p:cNvSpPr txBox="1"/>
          <p:nvPr/>
        </p:nvSpPr>
        <p:spPr>
          <a:xfrm>
            <a:off x="4972398" y="580431"/>
            <a:ext cx="9001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sz="1400" dirty="0">
                <a:solidFill>
                  <a:schemeClr val="accent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rPr>
              <a:t>SDM:</a:t>
            </a:r>
            <a:endParaRPr lang="zh-CN" altLang="en-US" sz="1400" dirty="0">
              <a:solidFill>
                <a:schemeClr val="accent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715A52B-591B-A6B5-CED2-F5657A166455}"/>
              </a:ext>
            </a:extLst>
          </p:cNvPr>
          <p:cNvSpPr txBox="1"/>
          <p:nvPr/>
        </p:nvSpPr>
        <p:spPr>
          <a:xfrm>
            <a:off x="4972398" y="978063"/>
            <a:ext cx="29386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sz="1400" dirty="0">
                <a:solidFill>
                  <a:schemeClr val="accent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rPr>
              <a:t>Largest violation occurs at:</a:t>
            </a:r>
            <a:endParaRPr lang="zh-CN" altLang="en-US" sz="1400" dirty="0">
              <a:solidFill>
                <a:schemeClr val="accent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C10061A-B676-DE30-D13B-FD866EC39B55}"/>
              </a:ext>
            </a:extLst>
          </p:cNvPr>
          <p:cNvSpPr txBox="1"/>
          <p:nvPr/>
        </p:nvSpPr>
        <p:spPr>
          <a:xfrm>
            <a:off x="4972398" y="2311135"/>
            <a:ext cx="32763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sz="1400" dirty="0">
                <a:solidFill>
                  <a:schemeClr val="accent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rPr>
              <a:t>Largest entanglement occurs at:</a:t>
            </a:r>
            <a:endParaRPr lang="zh-CN" altLang="en-US" sz="1400" dirty="0">
              <a:solidFill>
                <a:schemeClr val="accent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313AEA8D-E723-85F2-649A-8F67A39B7A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6607" y="829907"/>
            <a:ext cx="2128012" cy="182647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9717C1B-5F50-766C-4B27-855F388C13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84619" y="823878"/>
            <a:ext cx="2092681" cy="1826474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F44C125A-E15C-68CD-557C-451F65E6DE0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57668" y="2697412"/>
            <a:ext cx="1909204" cy="188989"/>
          </a:xfrm>
          <a:prstGeom prst="rect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</p:pic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C98076DF-FB9C-690D-2979-C37A008D0F1F}"/>
              </a:ext>
            </a:extLst>
          </p:cNvPr>
          <p:cNvCxnSpPr>
            <a:cxnSpLocks/>
          </p:cNvCxnSpPr>
          <p:nvPr/>
        </p:nvCxnSpPr>
        <p:spPr>
          <a:xfrm>
            <a:off x="1510634" y="1656517"/>
            <a:ext cx="757715" cy="999865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id="{74C55BD5-86CB-53A7-09AE-67584BF4FEAB}"/>
              </a:ext>
            </a:extLst>
          </p:cNvPr>
          <p:cNvCxnSpPr>
            <a:cxnSpLocks/>
          </p:cNvCxnSpPr>
          <p:nvPr/>
        </p:nvCxnSpPr>
        <p:spPr>
          <a:xfrm flipH="1">
            <a:off x="2440384" y="1631086"/>
            <a:ext cx="752989" cy="1019266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矩形 43">
            <a:extLst>
              <a:ext uri="{FF2B5EF4-FFF2-40B4-BE49-F238E27FC236}">
                <a16:creationId xmlns:a16="http://schemas.microsoft.com/office/drawing/2014/main" id="{82EEE204-6CB8-2E92-9C91-BFF92A81B9D0}"/>
              </a:ext>
            </a:extLst>
          </p:cNvPr>
          <p:cNvSpPr/>
          <p:nvPr/>
        </p:nvSpPr>
        <p:spPr>
          <a:xfrm>
            <a:off x="7375035" y="2114061"/>
            <a:ext cx="188424" cy="232605"/>
          </a:xfrm>
          <a:prstGeom prst="rect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39B6B211-F7C3-3722-4415-8C9A498DFF65}"/>
              </a:ext>
            </a:extLst>
          </p:cNvPr>
          <p:cNvSpPr/>
          <p:nvPr/>
        </p:nvSpPr>
        <p:spPr>
          <a:xfrm>
            <a:off x="6199569" y="3318171"/>
            <a:ext cx="272781" cy="232605"/>
          </a:xfrm>
          <a:prstGeom prst="rect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6" name="图片 45">
            <a:extLst>
              <a:ext uri="{FF2B5EF4-FFF2-40B4-BE49-F238E27FC236}">
                <a16:creationId xmlns:a16="http://schemas.microsoft.com/office/drawing/2014/main" id="{20F9F346-EA11-B592-B1CF-B202E8F51AC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1" r="3773" b="-1297"/>
          <a:stretch>
            <a:fillRect/>
          </a:stretch>
        </p:blipFill>
        <p:spPr>
          <a:xfrm>
            <a:off x="5704573" y="3980643"/>
            <a:ext cx="1364053" cy="25689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49" name="文本框 48">
            <a:extLst>
              <a:ext uri="{FF2B5EF4-FFF2-40B4-BE49-F238E27FC236}">
                <a16:creationId xmlns:a16="http://schemas.microsoft.com/office/drawing/2014/main" id="{71556B34-D8F9-ECE9-4F97-08398408099C}"/>
              </a:ext>
            </a:extLst>
          </p:cNvPr>
          <p:cNvSpPr txBox="1"/>
          <p:nvPr/>
        </p:nvSpPr>
        <p:spPr>
          <a:xfrm>
            <a:off x="5674493" y="4502932"/>
            <a:ext cx="2232248" cy="276999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Bell nonlocality = Entanglement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文本框 49">
                <a:extLst>
                  <a:ext uri="{FF2B5EF4-FFF2-40B4-BE49-F238E27FC236}">
                    <a16:creationId xmlns:a16="http://schemas.microsoft.com/office/drawing/2014/main" id="{D267C397-05C0-5286-7CA7-DF9BAC583BAD}"/>
                  </a:ext>
                </a:extLst>
              </p:cNvPr>
              <p:cNvSpPr txBox="1"/>
              <p:nvPr/>
            </p:nvSpPr>
            <p:spPr>
              <a:xfrm>
                <a:off x="4893368" y="3936987"/>
                <a:ext cx="3996446" cy="56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ts val="1900"/>
                  </a:lnSpc>
                </a:pPr>
                <a:r>
                  <a:rPr lang="en-US" altLang="zh-CN" sz="1400" dirty="0">
                    <a:latin typeface="Times New Roman" panose="02020603050405020304" pitchFamily="18" charset="0"/>
                    <a:ea typeface="Yu Gothic UI Semibold" panose="020B0700000000000000" pitchFamily="34" charset="-128"/>
                    <a:cs typeface="Times New Roman" panose="02020603050405020304" pitchFamily="18" charset="0"/>
                  </a:rPr>
                  <a:t>Similarly,                                </a:t>
                </a:r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taking equality hold at </a:t>
                </a:r>
                <a14:m>
                  <m:oMath xmlns:m="http://schemas.openxmlformats.org/officeDocument/2006/math">
                    <m:r>
                      <a:rPr lang="zh-CN" altLang="en-US" sz="1400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𝜃</m:t>
                    </m:r>
                    <m:r>
                      <a:rPr lang="en-US" altLang="zh-CN" sz="1400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=0,</m:t>
                    </m:r>
                    <m:r>
                      <a:rPr lang="zh-CN" altLang="en-US" sz="1400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type m:val="lin"/>
                        <m:ctrlPr>
                          <a:rPr lang="en-US" altLang="zh-CN" sz="1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zh-CN" altLang="en-US" sz="1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altLang="zh-CN" sz="1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altLang="zh-CN" sz="1400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zh-CN" altLang="en-US" sz="1400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en-US" altLang="zh-CN" sz="1400" dirty="0">
                    <a:solidFill>
                      <a:schemeClr val="accent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regardless of polarization of beam</a:t>
                </a:r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0" name="文本框 49">
                <a:extLst>
                  <a:ext uri="{FF2B5EF4-FFF2-40B4-BE49-F238E27FC236}">
                    <a16:creationId xmlns:a16="http://schemas.microsoft.com/office/drawing/2014/main" id="{D267C397-05C0-5286-7CA7-DF9BAC583B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3368" y="3936987"/>
                <a:ext cx="3996446" cy="560603"/>
              </a:xfrm>
              <a:prstGeom prst="rect">
                <a:avLst/>
              </a:prstGeom>
              <a:blipFill>
                <a:blip r:embed="rId14"/>
                <a:stretch>
                  <a:fillRect l="-458" t="-6522" b="-847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文本框 50">
            <a:extLst>
              <a:ext uri="{FF2B5EF4-FFF2-40B4-BE49-F238E27FC236}">
                <a16:creationId xmlns:a16="http://schemas.microsoft.com/office/drawing/2014/main" id="{E785A82B-59E1-6C30-BC12-0882FC42A3F4}"/>
              </a:ext>
            </a:extLst>
          </p:cNvPr>
          <p:cNvSpPr txBox="1"/>
          <p:nvPr/>
        </p:nvSpPr>
        <p:spPr>
          <a:xfrm>
            <a:off x="5029052" y="1300015"/>
            <a:ext cx="6798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i="1" dirty="0">
                <a:solidFill>
                  <a:schemeClr val="accent2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rPr>
              <a:t>Up:</a:t>
            </a:r>
            <a:endParaRPr lang="zh-CN" altLang="en-US" sz="1100" i="1" dirty="0">
              <a:solidFill>
                <a:schemeClr val="accent2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977F0D65-5F95-21A7-FDFD-6C9AA5D4C6AB}"/>
              </a:ext>
            </a:extLst>
          </p:cNvPr>
          <p:cNvSpPr txBox="1"/>
          <p:nvPr/>
        </p:nvSpPr>
        <p:spPr>
          <a:xfrm>
            <a:off x="5029052" y="1728647"/>
            <a:ext cx="6798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i="1" dirty="0">
                <a:solidFill>
                  <a:schemeClr val="accent2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rPr>
              <a:t>Down:</a:t>
            </a:r>
            <a:endParaRPr lang="zh-CN" altLang="en-US" sz="1100" i="1" dirty="0">
              <a:solidFill>
                <a:schemeClr val="accent2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337EC702-3AC0-0BD1-0EBF-9D04A2DDE646}"/>
              </a:ext>
            </a:extLst>
          </p:cNvPr>
          <p:cNvSpPr txBox="1"/>
          <p:nvPr/>
        </p:nvSpPr>
        <p:spPr>
          <a:xfrm>
            <a:off x="5029052" y="2988617"/>
            <a:ext cx="6798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i="1" dirty="0">
                <a:solidFill>
                  <a:schemeClr val="accent2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rPr>
              <a:t>Down:</a:t>
            </a:r>
            <a:endParaRPr lang="zh-CN" altLang="en-US" sz="1100" i="1" dirty="0">
              <a:solidFill>
                <a:schemeClr val="accent2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FE98FA58-FBA9-0CD4-C964-C0B753EF6B1F}"/>
              </a:ext>
            </a:extLst>
          </p:cNvPr>
          <p:cNvSpPr txBox="1"/>
          <p:nvPr/>
        </p:nvSpPr>
        <p:spPr>
          <a:xfrm>
            <a:off x="5029052" y="2592981"/>
            <a:ext cx="6798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i="1" dirty="0">
                <a:solidFill>
                  <a:schemeClr val="accent2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rPr>
              <a:t>Up:</a:t>
            </a:r>
            <a:endParaRPr lang="zh-CN" altLang="en-US" sz="1100" i="1" dirty="0">
              <a:solidFill>
                <a:schemeClr val="accent2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56" name="连接符: 肘形 55">
            <a:extLst>
              <a:ext uri="{FF2B5EF4-FFF2-40B4-BE49-F238E27FC236}">
                <a16:creationId xmlns:a16="http://schemas.microsoft.com/office/drawing/2014/main" id="{6B803947-EBFC-CC9C-9DE6-D5D3D935861A}"/>
              </a:ext>
            </a:extLst>
          </p:cNvPr>
          <p:cNvCxnSpPr>
            <a:cxnSpLocks/>
            <a:stCxn id="49" idx="1"/>
          </p:cNvCxnSpPr>
          <p:nvPr/>
        </p:nvCxnSpPr>
        <p:spPr>
          <a:xfrm rot="10800000">
            <a:off x="3499237" y="2801594"/>
            <a:ext cx="2175257" cy="1839838"/>
          </a:xfrm>
          <a:prstGeom prst="bentConnector3">
            <a:avLst/>
          </a:prstGeom>
          <a:ln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5" name="图片 64">
            <a:extLst>
              <a:ext uri="{FF2B5EF4-FFF2-40B4-BE49-F238E27FC236}">
                <a16:creationId xmlns:a16="http://schemas.microsoft.com/office/drawing/2014/main" id="{6588347B-FF2C-140C-C33A-D7C1D765354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77867" y="3586668"/>
            <a:ext cx="957400" cy="164606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4AE71D73-414C-9BB1-4A8D-DD970AF6BA8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96273" y="3560711"/>
            <a:ext cx="1935904" cy="200833"/>
          </a:xfrm>
          <a:prstGeom prst="rect">
            <a:avLst/>
          </a:prstGeom>
        </p:spPr>
      </p:pic>
      <p:sp>
        <p:nvSpPr>
          <p:cNvPr id="77" name="文本框 76">
            <a:extLst>
              <a:ext uri="{FF2B5EF4-FFF2-40B4-BE49-F238E27FC236}">
                <a16:creationId xmlns:a16="http://schemas.microsoft.com/office/drawing/2014/main" id="{4881F614-5746-711B-D579-9B3440B35C1A}"/>
              </a:ext>
            </a:extLst>
          </p:cNvPr>
          <p:cNvSpPr txBox="1"/>
          <p:nvPr/>
        </p:nvSpPr>
        <p:spPr>
          <a:xfrm>
            <a:off x="5029052" y="3544702"/>
            <a:ext cx="6798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i="1" dirty="0">
                <a:solidFill>
                  <a:schemeClr val="accent2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rPr>
              <a:t>Diff:</a:t>
            </a:r>
            <a:endParaRPr lang="zh-CN" altLang="en-US" sz="1100" i="1" dirty="0">
              <a:solidFill>
                <a:schemeClr val="accent2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201D7161-C24E-730F-1592-72E26404EA5D}"/>
              </a:ext>
            </a:extLst>
          </p:cNvPr>
          <p:cNvSpPr/>
          <p:nvPr/>
        </p:nvSpPr>
        <p:spPr>
          <a:xfrm>
            <a:off x="6930415" y="1340296"/>
            <a:ext cx="188424" cy="232605"/>
          </a:xfrm>
          <a:prstGeom prst="rect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C1DAE3B3-9A8C-D4D4-BF1D-356FB4D44234}"/>
              </a:ext>
            </a:extLst>
          </p:cNvPr>
          <p:cNvSpPr/>
          <p:nvPr/>
        </p:nvSpPr>
        <p:spPr>
          <a:xfrm>
            <a:off x="7359307" y="2617310"/>
            <a:ext cx="188424" cy="232605"/>
          </a:xfrm>
          <a:prstGeom prst="rect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5A1F64C-7207-CA4E-5FE4-FFC9E972ACA1}"/>
              </a:ext>
            </a:extLst>
          </p:cNvPr>
          <p:cNvSpPr txBox="1"/>
          <p:nvPr/>
        </p:nvSpPr>
        <p:spPr>
          <a:xfrm>
            <a:off x="283916" y="4333017"/>
            <a:ext cx="2495892" cy="342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250"/>
              </a:lnSpc>
              <a:buNone/>
            </a:pPr>
            <a:r>
              <a:rPr lang="en-US" altLang="zh-CN" sz="1000" b="1" i="0" dirty="0">
                <a:solidFill>
                  <a:schemeClr val="accent2"/>
                </a:solidFill>
                <a:effectLst/>
              </a:rPr>
              <a:t>Zhang et al., arXiv:2602.10389 (2026)</a:t>
            </a:r>
          </a:p>
        </p:txBody>
      </p:sp>
    </p:spTree>
    <p:extLst>
      <p:ext uri="{BB962C8B-B14F-4D97-AF65-F5344CB8AC3E}">
        <p14:creationId xmlns:p14="http://schemas.microsoft.com/office/powerpoint/2010/main" val="416308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97E9DF-798A-8BA4-9827-FE4BCDB9C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Maximal Entanglement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1A93B89-00D8-CB2F-FD3A-5CC99B7A2E1C}"/>
              </a:ext>
            </a:extLst>
          </p:cNvPr>
          <p:cNvSpPr txBox="1"/>
          <p:nvPr/>
        </p:nvSpPr>
        <p:spPr>
          <a:xfrm>
            <a:off x="318064" y="451919"/>
            <a:ext cx="634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80000"/>
              <a:buFont typeface="Wingdings" panose="05000000000000000000" pitchFamily="2" charset="2"/>
              <a:buChar char="n"/>
            </a:pPr>
            <a:r>
              <a:rPr lang="en-US" altLang="zh-CN" dirty="0">
                <a:solidFill>
                  <a:schemeClr val="accent2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Why the maximal entangled state can be prepared under transverse polarization of beams?</a:t>
            </a:r>
            <a:endParaRPr lang="zh-CN" altLang="en-US" dirty="0">
              <a:solidFill>
                <a:schemeClr val="accent2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BD58C7A-8F1D-3556-F807-D20D6BDB6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203" y="1639763"/>
            <a:ext cx="2566298" cy="44355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BD6064D4-3830-AC71-2924-E6086BDD1652}"/>
              </a:ext>
            </a:extLst>
          </p:cNvPr>
          <p:cNvSpPr txBox="1"/>
          <p:nvPr/>
        </p:nvSpPr>
        <p:spPr>
          <a:xfrm>
            <a:off x="629646" y="1291648"/>
            <a:ext cx="3659983" cy="3041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80000"/>
              <a:buFont typeface="Wingdings" panose="05000000000000000000" pitchFamily="2" charset="2"/>
              <a:buChar char="n"/>
            </a:pPr>
            <a:r>
              <a:rPr lang="en-US" altLang="zh-CN" sz="1400" dirty="0">
                <a:solidFill>
                  <a:schemeClr val="accent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rPr>
              <a:t>Constrained by polarization:</a:t>
            </a:r>
          </a:p>
          <a:p>
            <a:pPr marL="285750" indent="-285750">
              <a:buSzPct val="80000"/>
              <a:buFont typeface="Wingdings" panose="05000000000000000000" pitchFamily="2" charset="2"/>
              <a:buChar char="n"/>
            </a:pPr>
            <a:endParaRPr lang="en-US" altLang="zh-CN" sz="1400" dirty="0">
              <a:solidFill>
                <a:schemeClr val="accent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Times New Roman" panose="02020603050405020304" pitchFamily="18" charset="0"/>
            </a:endParaRPr>
          </a:p>
          <a:p>
            <a:pPr marL="285750" indent="-285750">
              <a:buSzPct val="80000"/>
              <a:buFont typeface="Wingdings" panose="05000000000000000000" pitchFamily="2" charset="2"/>
              <a:buChar char="n"/>
            </a:pPr>
            <a:endParaRPr lang="en-US" altLang="zh-CN" sz="1400" dirty="0">
              <a:solidFill>
                <a:schemeClr val="accent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00000"/>
              </a:lnSpc>
              <a:buSzPct val="80000"/>
              <a:buFont typeface="Wingdings" panose="05000000000000000000" pitchFamily="2" charset="2"/>
              <a:buChar char="n"/>
            </a:pPr>
            <a:r>
              <a:rPr lang="en-US" altLang="zh-CN" sz="1400" dirty="0">
                <a:solidFill>
                  <a:schemeClr val="accent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rPr>
              <a:t>Combining the hierarchy structure:</a:t>
            </a:r>
          </a:p>
          <a:p>
            <a:pPr marL="285750" indent="-285750">
              <a:lnSpc>
                <a:spcPct val="150000"/>
              </a:lnSpc>
              <a:buSzPct val="80000"/>
              <a:buFont typeface="Wingdings" panose="05000000000000000000" pitchFamily="2" charset="2"/>
              <a:buChar char="n"/>
            </a:pPr>
            <a:endParaRPr lang="en-US" altLang="zh-CN" sz="1400" dirty="0">
              <a:solidFill>
                <a:schemeClr val="accent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SzPct val="80000"/>
              <a:buFont typeface="Wingdings" panose="05000000000000000000" pitchFamily="2" charset="2"/>
              <a:buChar char="n"/>
            </a:pPr>
            <a:endParaRPr lang="en-US" altLang="zh-CN" sz="1400" dirty="0">
              <a:solidFill>
                <a:schemeClr val="accent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00000"/>
              </a:lnSpc>
              <a:buSzPct val="80000"/>
              <a:buFont typeface="Wingdings" panose="05000000000000000000" pitchFamily="2" charset="2"/>
              <a:buChar char="n"/>
            </a:pPr>
            <a:r>
              <a:rPr lang="en-US" altLang="zh-CN" sz="1400" dirty="0">
                <a:solidFill>
                  <a:schemeClr val="accent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rPr>
              <a:t>2-Norm of polarization:</a:t>
            </a:r>
          </a:p>
          <a:p>
            <a:pPr>
              <a:lnSpc>
                <a:spcPct val="200000"/>
              </a:lnSpc>
              <a:buSzPct val="80000"/>
            </a:pPr>
            <a:endParaRPr lang="en-US" altLang="zh-CN" sz="1400" dirty="0">
              <a:solidFill>
                <a:schemeClr val="accent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buSzPct val="80000"/>
            </a:pPr>
            <a:endParaRPr lang="en-US" altLang="zh-CN" sz="1400" dirty="0">
              <a:solidFill>
                <a:schemeClr val="accent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5DD078C-1DD7-07C8-39C0-B4B58AFF15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203" y="2448141"/>
            <a:ext cx="1381216" cy="247110"/>
          </a:xfrm>
          <a:prstGeom prst="rect">
            <a:avLst/>
          </a:prstGeom>
          <a:ln w="12700">
            <a:noFill/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8020D2F-A5F8-FDD5-1472-370ADD3D110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46"/>
          <a:stretch>
            <a:fillRect/>
          </a:stretch>
        </p:blipFill>
        <p:spPr>
          <a:xfrm>
            <a:off x="1019960" y="2727633"/>
            <a:ext cx="2695081" cy="41412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CC5EC5B-F514-BF1B-D1A4-A050D64B55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195" y="3440964"/>
            <a:ext cx="3232953" cy="91391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B0B1B60A-3622-AEC5-4F98-4A51D3F2BB61}"/>
              </a:ext>
            </a:extLst>
          </p:cNvPr>
          <p:cNvSpPr txBox="1"/>
          <p:nvPr/>
        </p:nvSpPr>
        <p:spPr>
          <a:xfrm>
            <a:off x="4848810" y="1014446"/>
            <a:ext cx="3687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80000"/>
              <a:buFont typeface="Wingdings" panose="05000000000000000000" pitchFamily="2" charset="2"/>
              <a:buChar char="n"/>
            </a:pPr>
            <a:r>
              <a:rPr lang="en-US" altLang="zh-CN" sz="1400" dirty="0">
                <a:solidFill>
                  <a:schemeClr val="accent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rPr>
              <a:t>Maximal entanglement        pure state</a:t>
            </a:r>
          </a:p>
          <a:p>
            <a:pPr>
              <a:buSzPct val="80000"/>
            </a:pPr>
            <a:endParaRPr lang="en-US" altLang="zh-CN" sz="1400" dirty="0">
              <a:solidFill>
                <a:schemeClr val="accent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Times New Roman" panose="02020603050405020304" pitchFamily="18" charset="0"/>
            </a:endParaRPr>
          </a:p>
          <a:p>
            <a:pPr marL="285750" indent="-285750">
              <a:buSzPct val="80000"/>
              <a:buFont typeface="Wingdings" panose="05000000000000000000" pitchFamily="2" charset="2"/>
              <a:buChar char="n"/>
            </a:pPr>
            <a:r>
              <a:rPr lang="en-US" altLang="zh-CN" sz="1400" dirty="0">
                <a:solidFill>
                  <a:schemeClr val="accent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rPr>
              <a:t>Constraint of EMFFs:</a:t>
            </a:r>
          </a:p>
          <a:p>
            <a:pPr>
              <a:buSzPct val="80000"/>
            </a:pPr>
            <a:endParaRPr lang="en-US" altLang="zh-CN" sz="1400" dirty="0">
              <a:solidFill>
                <a:schemeClr val="accent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5ABDC344-4083-AF62-3469-9FF975A204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3894" y="1852250"/>
            <a:ext cx="2797180" cy="913910"/>
          </a:xfrm>
          <a:prstGeom prst="rect">
            <a:avLst/>
          </a:prstGeom>
        </p:spPr>
      </p:pic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E99AD870-71DD-66FE-D035-20DCEE66F9DA}"/>
              </a:ext>
            </a:extLst>
          </p:cNvPr>
          <p:cNvCxnSpPr>
            <a:cxnSpLocks/>
          </p:cNvCxnSpPr>
          <p:nvPr/>
        </p:nvCxnSpPr>
        <p:spPr>
          <a:xfrm>
            <a:off x="7168006" y="1176379"/>
            <a:ext cx="288032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2DD0C1D2-7864-4257-596A-003FE3EA5C89}"/>
              </a:ext>
            </a:extLst>
          </p:cNvPr>
          <p:cNvSpPr/>
          <p:nvPr/>
        </p:nvSpPr>
        <p:spPr>
          <a:xfrm>
            <a:off x="6000936" y="1893270"/>
            <a:ext cx="1584176" cy="232605"/>
          </a:xfrm>
          <a:prstGeom prst="rect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1B92B83-2304-619B-EB93-6DCA4518C5CE}"/>
              </a:ext>
            </a:extLst>
          </p:cNvPr>
          <p:cNvSpPr/>
          <p:nvPr/>
        </p:nvSpPr>
        <p:spPr>
          <a:xfrm>
            <a:off x="5856920" y="2329715"/>
            <a:ext cx="2165903" cy="232605"/>
          </a:xfrm>
          <a:prstGeom prst="rect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292936B-2A17-A7F0-8464-175807032C51}"/>
              </a:ext>
            </a:extLst>
          </p:cNvPr>
          <p:cNvGrpSpPr/>
          <p:nvPr/>
        </p:nvGrpSpPr>
        <p:grpSpPr>
          <a:xfrm>
            <a:off x="5881373" y="2949926"/>
            <a:ext cx="2116996" cy="1126575"/>
            <a:chOff x="1847544" y="3291830"/>
            <a:chExt cx="2423781" cy="1368149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A9B653DC-8360-082C-6B0E-9F948230B5DD}"/>
                </a:ext>
              </a:extLst>
            </p:cNvPr>
            <p:cNvSpPr/>
            <p:nvPr/>
          </p:nvSpPr>
          <p:spPr>
            <a:xfrm>
              <a:off x="1847544" y="3291830"/>
              <a:ext cx="2423781" cy="1368149"/>
            </a:xfrm>
            <a:prstGeom prst="rect">
              <a:avLst/>
            </a:prstGeom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5050DB1C-91C4-5233-A081-6A1850FED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84089" y="4380730"/>
              <a:ext cx="1808067" cy="242601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D57ABA68-1F9A-77C6-EFE2-48E739EC0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087724" y="4076950"/>
              <a:ext cx="1800200" cy="250152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CDEC4B76-C654-73FE-4713-DF160A427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921475" y="3352977"/>
              <a:ext cx="2275263" cy="696612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633FAE4B-E064-7C6D-C7DE-F4F40915E884}"/>
                  </a:ext>
                </a:extLst>
              </p:cNvPr>
              <p:cNvSpPr txBox="1"/>
              <p:nvPr/>
            </p:nvSpPr>
            <p:spPr>
              <a:xfrm>
                <a:off x="4905043" y="4076754"/>
                <a:ext cx="4135310" cy="5815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1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zh-CN" altLang="en-US" sz="1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𝜓</m:t>
                        </m:r>
                      </m:sub>
                    </m:sSub>
                    <m:r>
                      <a:rPr lang="en-US" altLang="zh-CN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𝛽</m:t>
                        </m:r>
                      </m:e>
                      <m:sub>
                        <m:r>
                          <a:rPr lang="zh-CN" alt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𝜓</m:t>
                        </m:r>
                      </m:sub>
                    </m:sSub>
                    <m:r>
                      <a:rPr lang="en-US" altLang="zh-CN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e>
                      <m:sub>
                        <m:r>
                          <a:rPr lang="zh-CN" alt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𝜓</m:t>
                        </m:r>
                      </m:sub>
                    </m:sSub>
                  </m:oMath>
                </a14:m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are three real parameters in hyperons weak decay satisfying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zh-CN" altLang="en-US" sz="1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zh-CN" altLang="en-US" sz="1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𝜓</m:t>
                        </m:r>
                      </m:sub>
                      <m:sup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bSup>
                      <m:sSubSup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zh-CN" alt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𝛽</m:t>
                        </m:r>
                      </m:e>
                      <m:sub>
                        <m:r>
                          <a:rPr lang="zh-CN" alt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𝜓</m:t>
                        </m:r>
                      </m:sub>
                      <m:sup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bSup>
                      <m:sSubSup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zh-CN" alt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e>
                      <m:sub>
                        <m:r>
                          <a:rPr lang="zh-CN" alt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𝜓</m:t>
                        </m:r>
                      </m:sub>
                      <m:sup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633FAE4B-E064-7C6D-C7DE-F4F40915E8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5043" y="4076754"/>
                <a:ext cx="4135310" cy="581569"/>
              </a:xfrm>
              <a:prstGeom prst="rect">
                <a:avLst/>
              </a:prstGeom>
              <a:blipFill>
                <a:blip r:embed="rId11"/>
                <a:stretch>
                  <a:fillRect l="-442" t="-2105" b="-52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>
            <a:extLst>
              <a:ext uri="{FF2B5EF4-FFF2-40B4-BE49-F238E27FC236}">
                <a16:creationId xmlns:a16="http://schemas.microsoft.com/office/drawing/2014/main" id="{9B8C5CC9-85C7-4799-AA1A-A08FD3B64708}"/>
              </a:ext>
            </a:extLst>
          </p:cNvPr>
          <p:cNvSpPr txBox="1"/>
          <p:nvPr/>
        </p:nvSpPr>
        <p:spPr>
          <a:xfrm>
            <a:off x="4901031" y="4625328"/>
            <a:ext cx="307219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ct val="100000"/>
            </a:pPr>
            <a:r>
              <a:rPr lang="en-US" altLang="zh-CN" sz="900" b="1" dirty="0">
                <a:solidFill>
                  <a:schemeClr val="accent2"/>
                </a:solidFill>
                <a:cs typeface="Times New Roman" panose="02020603050405020304" pitchFamily="18" charset="0"/>
              </a:rPr>
              <a:t>T. D. Lee and C. N. Yang, Phys. Rev. 108, 1645 (1957)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5D300EAD-B255-2C8A-8E12-580A1F4C3FC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42702" y="1449052"/>
            <a:ext cx="1488801" cy="303097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C421C445-C849-D2FE-0116-2328D3A99480}"/>
              </a:ext>
            </a:extLst>
          </p:cNvPr>
          <p:cNvSpPr txBox="1"/>
          <p:nvPr/>
        </p:nvSpPr>
        <p:spPr>
          <a:xfrm>
            <a:off x="4848810" y="2788178"/>
            <a:ext cx="16845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SzPct val="80000"/>
              <a:buFont typeface="Wingdings" panose="05000000000000000000" pitchFamily="2" charset="2"/>
              <a:buChar char="n"/>
            </a:pPr>
            <a:r>
              <a:rPr lang="en-US" altLang="zh-CN" sz="1400" dirty="0">
                <a:solidFill>
                  <a:schemeClr val="accent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rPr>
              <a:t>EMFFs:</a:t>
            </a:r>
          </a:p>
        </p:txBody>
      </p:sp>
    </p:spTree>
    <p:extLst>
      <p:ext uri="{BB962C8B-B14F-4D97-AF65-F5344CB8AC3E}">
        <p14:creationId xmlns:p14="http://schemas.microsoft.com/office/powerpoint/2010/main" val="33732884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10196</TotalTime>
  <Words>1031</Words>
  <Application>Microsoft Office PowerPoint</Application>
  <PresentationFormat>全屏显示(16:9)</PresentationFormat>
  <Paragraphs>172</Paragraphs>
  <Slides>15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7" baseType="lpstr">
      <vt:lpstr>Yu Gothic UI Semibold</vt:lpstr>
      <vt:lpstr>黑体</vt:lpstr>
      <vt:lpstr>楷体</vt:lpstr>
      <vt:lpstr>宋体</vt:lpstr>
      <vt:lpstr>微软雅黑</vt:lpstr>
      <vt:lpstr>Arial</vt:lpstr>
      <vt:lpstr>Calibri</vt:lpstr>
      <vt:lpstr>Cambria Math</vt:lpstr>
      <vt:lpstr>Segoe UI Variable Small Semibol</vt:lpstr>
      <vt:lpstr>Times New Roman</vt:lpstr>
      <vt:lpstr>Wingdings</vt:lpstr>
      <vt:lpstr>Office Theme</vt:lpstr>
      <vt:lpstr>PowerPoint 演示文稿</vt:lpstr>
      <vt:lpstr>Einstein-Podolsky-Rosen (EPR) Paradox</vt:lpstr>
      <vt:lpstr>Bell’s Theorem</vt:lpstr>
      <vt:lpstr>Spin Density Matrix (SDM)</vt:lpstr>
      <vt:lpstr>Quantification for Quantum Correlations</vt:lpstr>
      <vt:lpstr>Polarization Decomposition of Beams</vt:lpstr>
      <vt:lpstr>Longitudinal Beam Polarization</vt:lpstr>
      <vt:lpstr>Transverse Beams Polarization</vt:lpstr>
      <vt:lpstr>Maximal Entanglement</vt:lpstr>
      <vt:lpstr>Hyperon Decay as Entanglement Redistribution</vt:lpstr>
      <vt:lpstr>Conclusion</vt:lpstr>
      <vt:lpstr>Backup</vt:lpstr>
      <vt:lpstr>Backup</vt:lpstr>
      <vt:lpstr>Backup</vt:lpstr>
      <vt:lpstr>Backup</vt:lpstr>
    </vt:vector>
  </TitlesOfParts>
  <Company>LBNL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xucao</dc:creator>
  <cp:lastModifiedBy>Hwei Z</cp:lastModifiedBy>
  <cp:revision>6959</cp:revision>
  <cp:lastPrinted>2018-09-10T14:53:00Z</cp:lastPrinted>
  <dcterms:created xsi:type="dcterms:W3CDTF">2018-05-24T00:16:00Z</dcterms:created>
  <dcterms:modified xsi:type="dcterms:W3CDTF">2026-03-28T12:51:45Z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88190CFA5BF4410EA5DA580205DABFE2</vt:lpwstr>
  </property>
  <property fmtid="{D5CDD505-2E9C-101B-9397-08002B2CF9AE}" pid="3" name="KSOProductBuildVer">
    <vt:lpwstr>2052-11.8.2.10912</vt:lpwstr>
  </property>
</Properties>
</file>