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57" r:id="rId3"/>
    <p:sldId id="275" r:id="rId4"/>
    <p:sldId id="258" r:id="rId5"/>
    <p:sldId id="259" r:id="rId6"/>
    <p:sldId id="276" r:id="rId7"/>
    <p:sldId id="260" r:id="rId8"/>
    <p:sldId id="261" r:id="rId9"/>
    <p:sldId id="262" r:id="rId10"/>
    <p:sldId id="263" r:id="rId11"/>
    <p:sldId id="277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  <p:sldId id="274" r:id="rId23"/>
    <p:sldId id="279" r:id="rId24"/>
    <p:sldId id="280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59B2C-A01B-E30D-56C3-806F0716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E591F42-CF4E-2E89-5B2E-D89145C74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8908A3-A3E3-CF99-F13A-F2AFF998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D883-2A60-A84C-877F-5A87C303B165}" type="datetimeFigureOut">
              <a:rPr kumimoji="1" lang="zh-CN" altLang="en-US" smtClean="0"/>
              <a:t>2026/3/24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42C5C9-924A-1159-96E3-08BA29FE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CF6349-F6DC-4895-9175-243FC8C8E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803E-C7BE-5844-B22C-271C37836F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535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5DA181-D2DA-298B-92D6-974B96AC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DE1A14-D814-28A9-74D3-F44E700B0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4025E6-D249-AA8D-1391-B27D7C93C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D883-2A60-A84C-877F-5A87C303B165}" type="datetimeFigureOut">
              <a:rPr kumimoji="1" lang="zh-CN" altLang="en-US" smtClean="0"/>
              <a:t>2026/3/24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9BEA89-0ADE-196E-5096-59B5C6C8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EB5776-DC17-FE2F-C55A-863494F9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803E-C7BE-5844-B22C-271C37836F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629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D34BAC0-BA20-E6FC-ACBA-F9BC28CA8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F8A27E-D43B-6CCA-883A-624DAB6C0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A88023-665E-AD02-CE50-68B8DBD7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D883-2A60-A84C-877F-5A87C303B165}" type="datetimeFigureOut">
              <a:rPr kumimoji="1" lang="zh-CN" altLang="en-US" smtClean="0"/>
              <a:t>2026/3/24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AE5B90-758E-8BA5-9413-1CF06980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A1C9C8-CCBF-977E-7002-401C010B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803E-C7BE-5844-B22C-271C37836F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674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2B28F8-8DDA-7278-068F-122E577E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08BDC0-4A2E-AA36-CC6E-3BF9F5FA7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D390F3-60BE-48CD-A098-6A456F39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D883-2A60-A84C-877F-5A87C303B165}" type="datetimeFigureOut">
              <a:rPr kumimoji="1" lang="zh-CN" altLang="en-US" smtClean="0"/>
              <a:t>2026/3/24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767277-E54A-0348-E907-7B79C548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22D0E1-CBBE-2D0E-7337-E69E5C4C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803E-C7BE-5844-B22C-271C37836F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943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7CBD14-4175-DFF4-5B80-C84BCA182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754297-7766-A4FE-30F5-F82517738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C3FBC1-E3EA-532D-1631-019296211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D883-2A60-A84C-877F-5A87C303B165}" type="datetimeFigureOut">
              <a:rPr kumimoji="1" lang="zh-CN" altLang="en-US" smtClean="0"/>
              <a:t>2026/3/24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B4EE04-29F1-F582-E44A-0CB26223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73472B-A776-1A1A-2C17-F8C887E3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803E-C7BE-5844-B22C-271C37836F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772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E7DDD-8140-C0BE-97B4-97E8205E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EB9213-5ED6-8A59-1B43-88639AD20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EBF1CD-84AF-CF37-8B0A-A30774547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6C68B5-219A-3505-6008-ED92E4AE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D883-2A60-A84C-877F-5A87C303B165}" type="datetimeFigureOut">
              <a:rPr kumimoji="1" lang="zh-CN" altLang="en-US" smtClean="0"/>
              <a:t>2026/3/24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CEA707-81F6-C3AA-891A-88C2B5C0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E7C760-A959-068D-EDF1-CD5ADB87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803E-C7BE-5844-B22C-271C37836F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488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C6E31-C03B-9A24-B521-367CA04C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729BE7-EA93-D20F-E1EE-0C3C1F493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BB5BFC-A0CE-7F24-C790-9F02FD10A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CAEAF0-6408-D78A-5BE0-A65028AF3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4B78C43-E903-647E-3A08-BD72392D0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C24EAF-0906-EA08-3849-6490F34D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D883-2A60-A84C-877F-5A87C303B165}" type="datetimeFigureOut">
              <a:rPr kumimoji="1" lang="zh-CN" altLang="en-US" smtClean="0"/>
              <a:t>2026/3/24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C116B8F-48D1-B13D-A152-B0E6931A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883C6AA-4557-0342-2294-2D3C6264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803E-C7BE-5844-B22C-271C37836F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441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F96B71-1869-5F6A-63A9-699FF7E6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4F7FFB-326B-F362-17A3-960C0F563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D883-2A60-A84C-877F-5A87C303B165}" type="datetimeFigureOut">
              <a:rPr kumimoji="1" lang="zh-CN" altLang="en-US" smtClean="0"/>
              <a:t>2026/3/24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C1C80F6-6BE6-04C2-2179-0F643E0C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10B248-A16D-F1B3-8BE4-2569AD18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803E-C7BE-5844-B22C-271C37836F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686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1DC11B4-2FE8-1431-AF51-34AAB7B4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D883-2A60-A84C-877F-5A87C303B165}" type="datetimeFigureOut">
              <a:rPr kumimoji="1" lang="zh-CN" altLang="en-US" smtClean="0"/>
              <a:t>2026/3/24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865C12-9BA5-5CEE-286C-2294163BB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20373D-EFFC-F02A-096E-A7BF812A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803E-C7BE-5844-B22C-271C37836F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9429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BFFC8F-C9B6-EC04-3851-FD1EBA70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39A769-E441-ECA5-0B9F-EC7D2631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B022A0-DDE3-C018-07AB-FEC221C2B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8D00E5-F4F8-9351-8691-9521F2DF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D883-2A60-A84C-877F-5A87C303B165}" type="datetimeFigureOut">
              <a:rPr kumimoji="1" lang="zh-CN" altLang="en-US" smtClean="0"/>
              <a:t>2026/3/24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AE3537-FE80-C62A-8661-CDF00E3D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CEA3F7-3826-CF9C-4F80-3E5BFCF9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803E-C7BE-5844-B22C-271C37836F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067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FA5B9-070F-91E2-CE56-B7CDB184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FF28A6-85F6-5CFC-8436-31D4A5533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AEA92E-BE4A-16E6-0906-EDC7FDEA4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25A49B-0579-4BF2-57CA-C86036259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D883-2A60-A84C-877F-5A87C303B165}" type="datetimeFigureOut">
              <a:rPr kumimoji="1" lang="zh-CN" altLang="en-US" smtClean="0"/>
              <a:t>2026/3/24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5EBF08-6524-D9D1-BF8A-29973E46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448ED2-9333-A99F-229C-57A8FC64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8803E-C7BE-5844-B22C-271C37836F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805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39F982-5B7E-1FF3-DCEE-B478780D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707E52-B271-3FC0-C228-09C6FA32E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7AAE82-4102-7D13-A3F3-7076A486D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D883-2A60-A84C-877F-5A87C303B165}" type="datetimeFigureOut">
              <a:rPr kumimoji="1" lang="zh-CN" altLang="en-US" smtClean="0"/>
              <a:t>2026/3/24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D814C-29C4-555B-286D-A1E666DDE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5F3782-5AD6-F2DA-93C6-CCA6952EE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803E-C7BE-5844-B22C-271C37836F4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72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602.1418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63E6C4E-FB99-DC89-4F38-093048C48B8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" altLang="zh-CN" sz="3600" dirty="0">
                    <a:effectLst/>
                    <a:latin typeface="SFSX1728"/>
                  </a:rPr>
                  <a:t>Factorization formula connecting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" altLang="zh-CN" sz="3600" dirty="0">
                    <a:effectLst/>
                    <a:latin typeface="CMMIB10"/>
                  </a:rPr>
                  <a:t> </a:t>
                </a:r>
                <a:r>
                  <a:rPr lang="en" altLang="zh-CN" sz="3600" dirty="0">
                    <a:effectLst/>
                    <a:latin typeface="SFSX1728"/>
                  </a:rPr>
                  <a:t>LCDA in QCD and boosted HQET</a:t>
                </a:r>
                <a:endParaRPr kumimoji="1" lang="zh-CN" altLang="en-US" sz="3600" b="1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63E6C4E-FB99-DC89-4F38-093048C48B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2080" r="-3051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916EBD16-8831-8CBA-40FD-86C2309AF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131" y="3608817"/>
            <a:ext cx="2305736" cy="8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Century" charset="0"/>
                <a:ea typeface="Century" charset="0"/>
                <a:cs typeface="Century" charset="0"/>
              </a:rPr>
              <a:t>施瑀基</a:t>
            </a:r>
            <a:endParaRPr lang="en-US" altLang="zh-CN" sz="2800" dirty="0">
              <a:solidFill>
                <a:schemeClr val="tx1"/>
              </a:solidFill>
              <a:latin typeface="Century" charset="0"/>
              <a:ea typeface="Century" charset="0"/>
              <a:cs typeface="Century" charset="0"/>
            </a:endParaRP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latin typeface="Century" charset="0"/>
                <a:ea typeface="Century" charset="0"/>
                <a:cs typeface="Century" charset="0"/>
              </a:rPr>
              <a:t>2026</a:t>
            </a:r>
            <a:r>
              <a:rPr lang="zh-CN" altLang="en-US" sz="2400" dirty="0">
                <a:solidFill>
                  <a:schemeClr val="tx1"/>
                </a:solidFill>
                <a:latin typeface="Century" charset="0"/>
                <a:ea typeface="Century" charset="0"/>
                <a:cs typeface="Century" charset="0"/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  <a:latin typeface="Century" charset="0"/>
                <a:ea typeface="Century" charset="0"/>
                <a:cs typeface="Century" charset="0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Century" charset="0"/>
                <a:ea typeface="Century" charset="0"/>
                <a:cs typeface="Century" charset="0"/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  <a:latin typeface="Century" charset="0"/>
                <a:ea typeface="Century" charset="0"/>
                <a:cs typeface="Century" charset="0"/>
              </a:rPr>
              <a:t>29</a:t>
            </a:r>
            <a:r>
              <a:rPr lang="zh-CN" altLang="en-US" sz="2400" dirty="0">
                <a:solidFill>
                  <a:schemeClr val="tx1"/>
                </a:solidFill>
                <a:latin typeface="Century" charset="0"/>
                <a:ea typeface="Century" charset="0"/>
                <a:cs typeface="Century" charset="0"/>
              </a:rPr>
              <a:t>日</a:t>
            </a:r>
            <a:endParaRPr lang="en-US" altLang="zh-CN" sz="2400" dirty="0">
              <a:solidFill>
                <a:schemeClr val="tx1"/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3C8E2C2-45D3-7279-063D-87F84DB6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7" y="5037692"/>
            <a:ext cx="6867526" cy="96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Microsoft YaHei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ea typeface="Arial" charset="0"/>
                <a:cs typeface="Arial" charset="0"/>
              </a:rPr>
              <a:t>Cooperated</a:t>
            </a:r>
            <a:r>
              <a:rPr lang="zh-CN" altLang="en-US" sz="20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cs typeface="Arial" charset="0"/>
              </a:rPr>
              <a:t>with Zeng Jun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cs typeface="Arial" charset="0"/>
              </a:rPr>
              <a:t>   </a:t>
            </a:r>
            <a:r>
              <a:rPr lang="en-US" altLang="zh-CN" sz="2000" dirty="0">
                <a:solidFill>
                  <a:schemeClr val="tx1"/>
                </a:solidFill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2602.14187</a:t>
            </a:r>
            <a:endParaRPr lang="en-US" altLang="zh-CN" sz="20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107CD5-8729-DABD-06AA-1D01DD1EC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912" y="338841"/>
            <a:ext cx="1567043" cy="15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8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D940FD3-897F-E578-1E6B-941E2CD34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795" y="4946937"/>
            <a:ext cx="8702422" cy="1738604"/>
          </a:xfrm>
          <a:prstGeom prst="rect">
            <a:avLst/>
          </a:prstGeom>
        </p:spPr>
      </p:pic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D079BCCA-EA19-340C-8BE8-21380254B121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3092924-BC2B-B750-03E1-B71B45D971FD}"/>
                  </a:ext>
                </a:extLst>
              </p:cNvPr>
              <p:cNvSpPr txBox="1"/>
              <p:nvPr/>
            </p:nvSpPr>
            <p:spPr>
              <a:xfrm>
                <a:off x="2840097" y="296593"/>
                <a:ext cx="63684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" altLang="zh-CN" sz="3200" b="1" dirty="0">
                    <a:solidFill>
                      <a:srgbClr val="0F1115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Leading twist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>
                            <a:solidFill>
                              <a:srgbClr val="0F1115"/>
                            </a:solidFill>
                            <a:latin typeface="quote-cjk-patch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solidFill>
                              <a:srgbClr val="0F1115"/>
                            </a:solidFill>
                            <a:latin typeface="quote-cjk-patch"/>
                          </a:rPr>
                          <m:t>𝚲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0F1115"/>
                            </a:solidFill>
                            <a:latin typeface="quote-cjk-patch"/>
                          </a:rPr>
                          <m:t>𝐛</m:t>
                        </m:r>
                      </m:sub>
                    </m:sSub>
                  </m:oMath>
                </a14:m>
                <a:r>
                  <a:rPr lang="en-US" altLang="zh-CN" sz="3200" b="1" dirty="0">
                    <a:solidFill>
                      <a:srgbClr val="0F1115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 LCDA</a:t>
                </a:r>
                <a:r>
                  <a:rPr lang="en" altLang="zh-CN" sz="3200" b="1" dirty="0">
                    <a:solidFill>
                      <a:srgbClr val="0F1115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 in </a:t>
                </a:r>
                <a:r>
                  <a:rPr lang="en" altLang="zh-CN" sz="3200" b="1" dirty="0" err="1">
                    <a:solidFill>
                      <a:srgbClr val="0F1115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bHQET</a:t>
                </a:r>
                <a:r>
                  <a:rPr lang="en" altLang="zh-CN" sz="3200" b="1" dirty="0">
                    <a:solidFill>
                      <a:srgbClr val="0F1115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 </a:t>
                </a: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3092924-BC2B-B750-03E1-B71B45D97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97" y="296593"/>
                <a:ext cx="6368475" cy="584775"/>
              </a:xfrm>
              <a:prstGeom prst="rect">
                <a:avLst/>
              </a:prstGeom>
              <a:blipFill>
                <a:blip r:embed="rId3"/>
                <a:stretch>
                  <a:fillRect l="-2386" t="-12766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E739617A-11A3-2041-1DC2-586932DDB00E}"/>
              </a:ext>
            </a:extLst>
          </p:cNvPr>
          <p:cNvSpPr txBox="1"/>
          <p:nvPr/>
        </p:nvSpPr>
        <p:spPr>
          <a:xfrm>
            <a:off x="871281" y="1191000"/>
            <a:ext cx="888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In the boosted frame, the </a:t>
            </a:r>
            <a:r>
              <a:rPr kumimoji="1" lang="en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Leading twist HQET </a:t>
            </a:r>
            <a:r>
              <a:rPr kumimoji="1"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LCDA is described by </a:t>
            </a:r>
            <a:r>
              <a:rPr kumimoji="1" lang="en-US" altLang="zh-CN" sz="20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bHQET</a:t>
            </a:r>
            <a:endParaRPr kumimoji="1" lang="zh-CN" altLang="en-US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261D76E-7F26-0746-025C-50C399D80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765" y="2094921"/>
            <a:ext cx="3405200" cy="8834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DD0AAFB-32D5-9843-D157-AD7E52321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764" y="2964492"/>
            <a:ext cx="4739847" cy="86611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707307F-BB3B-29F8-3C54-5AF265C6034D}"/>
              </a:ext>
            </a:extLst>
          </p:cNvPr>
          <p:cNvSpPr txBox="1"/>
          <p:nvPr/>
        </p:nvSpPr>
        <p:spPr>
          <a:xfrm>
            <a:off x="871281" y="1701553"/>
            <a:ext cx="10351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The </a:t>
            </a:r>
            <a:r>
              <a:rPr kumimoji="1" lang="en" altLang="zh-CN" sz="20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Lagrangian</a:t>
            </a:r>
            <a:r>
              <a:rPr kumimoji="1" lang="en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 of </a:t>
            </a:r>
            <a:r>
              <a:rPr kumimoji="1" lang="en" altLang="zh-CN" sz="20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bHQET</a:t>
            </a:r>
            <a:r>
              <a:rPr kumimoji="1" lang="en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 can be derived from that of massive SCET by the redefinition of the collinear field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91B3338-5698-D43F-1552-31F040207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225" y="3096026"/>
            <a:ext cx="1018353" cy="579678"/>
          </a:xfrm>
          <a:prstGeom prst="rect">
            <a:avLst/>
          </a:prstGeom>
        </p:spPr>
      </p:pic>
      <p:sp>
        <p:nvSpPr>
          <p:cNvPr id="17" name="右箭头 16">
            <a:extLst>
              <a:ext uri="{FF2B5EF4-FFF2-40B4-BE49-F238E27FC236}">
                <a16:creationId xmlns:a16="http://schemas.microsoft.com/office/drawing/2014/main" id="{C1BC73BD-59B8-3C7A-D1C2-E9C0CC1D49C4}"/>
              </a:ext>
            </a:extLst>
          </p:cNvPr>
          <p:cNvSpPr/>
          <p:nvPr/>
        </p:nvSpPr>
        <p:spPr>
          <a:xfrm>
            <a:off x="3624933" y="3252960"/>
            <a:ext cx="778476" cy="324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F2106F7-3BBD-E3B7-9691-0E716E5D0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149" y="3748223"/>
            <a:ext cx="1847416" cy="43312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272DAC1-2913-09B2-38E6-F1C6E27C2B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1235" y="4352276"/>
            <a:ext cx="1979165" cy="44215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B1F80C8-8D87-2559-E4F7-059F9DADD1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3824" y="4333856"/>
            <a:ext cx="2735529" cy="46057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2AD9F73-C291-EC0B-70BE-CC7DDAD43E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8572" y="4343968"/>
            <a:ext cx="2186821" cy="4403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5F39777B-94C7-92E4-56EE-31AB906F52EC}"/>
              </a:ext>
            </a:extLst>
          </p:cNvPr>
          <p:cNvSpPr txBox="1"/>
          <p:nvPr/>
        </p:nvSpPr>
        <p:spPr>
          <a:xfrm>
            <a:off x="969065" y="3781239"/>
            <a:ext cx="3139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Heavy quark momentum:</a:t>
            </a:r>
            <a:endParaRPr kumimoji="1" lang="zh-CN" altLang="en-US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B7A0346-3508-90BA-3DE5-79C36618E90C}"/>
              </a:ext>
            </a:extLst>
          </p:cNvPr>
          <p:cNvSpPr txBox="1"/>
          <p:nvPr/>
        </p:nvSpPr>
        <p:spPr>
          <a:xfrm>
            <a:off x="6749354" y="4373298"/>
            <a:ext cx="225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boost parameter </a:t>
            </a:r>
            <a:r>
              <a:rPr kumimoji="1"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endParaRPr kumimoji="1" lang="en" altLang="zh-CN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330B659-CAA5-0DD4-ED67-CCC02048663E}"/>
              </a:ext>
            </a:extLst>
          </p:cNvPr>
          <p:cNvSpPr txBox="1"/>
          <p:nvPr/>
        </p:nvSpPr>
        <p:spPr>
          <a:xfrm>
            <a:off x="913376" y="5509365"/>
            <a:ext cx="218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Definition of </a:t>
            </a:r>
            <a:r>
              <a:rPr kumimoji="1" lang="en" altLang="zh-CN" sz="20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bHQET</a:t>
            </a:r>
            <a:r>
              <a:rPr kumimoji="1" lang="en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LCDA :</a:t>
            </a:r>
            <a:endParaRPr kumimoji="1" lang="zh-CN" altLang="en-US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AA64E29-38D7-1A00-F157-B13582D31F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7207" y="3173782"/>
            <a:ext cx="2044625" cy="4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202A2-8498-7C4F-372A-E160BCB7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6920"/>
            <a:ext cx="10492946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zh-CN" sz="4800" b="1" dirty="0"/>
              <a:t>Factorization: QCD LCDA to HQET LCDA </a:t>
            </a:r>
          </a:p>
        </p:txBody>
      </p:sp>
    </p:spTree>
    <p:extLst>
      <p:ext uri="{BB962C8B-B14F-4D97-AF65-F5344CB8AC3E}">
        <p14:creationId xmlns:p14="http://schemas.microsoft.com/office/powerpoint/2010/main" val="282153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AA407371-8AE4-A824-332B-AC7695D81302}"/>
              </a:ext>
            </a:extLst>
          </p:cNvPr>
          <p:cNvCxnSpPr>
            <a:cxnSpLocks/>
          </p:cNvCxnSpPr>
          <p:nvPr/>
        </p:nvCxnSpPr>
        <p:spPr>
          <a:xfrm>
            <a:off x="969065" y="954152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C5026666-0684-F6CF-3101-69CF03246D96}"/>
              </a:ext>
            </a:extLst>
          </p:cNvPr>
          <p:cNvSpPr txBox="1"/>
          <p:nvPr/>
        </p:nvSpPr>
        <p:spPr>
          <a:xfrm>
            <a:off x="1773342" y="281851"/>
            <a:ext cx="8645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F1115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Factorization from QCD LCDA to HQET LCDA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08AF491-3A1A-677F-F90A-80C3B96C4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22" y="3373736"/>
            <a:ext cx="9828614" cy="11262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786C876-0A2D-D398-2F49-75986838A9E1}"/>
              </a:ext>
            </a:extLst>
          </p:cNvPr>
          <p:cNvSpPr txBox="1"/>
          <p:nvPr/>
        </p:nvSpPr>
        <p:spPr>
          <a:xfrm>
            <a:off x="1039322" y="4646134"/>
            <a:ext cx="916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QCD LCDA does not match the form of the </a:t>
            </a:r>
            <a:r>
              <a:rPr kumimoji="1" lang="en" altLang="zh-CN" sz="20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bHQET</a:t>
            </a:r>
            <a:r>
              <a:rPr kumimoji="1" lang="en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 LCDA in the tail region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A2AEF3-4327-A2CF-4269-C56AE11DF9DB}"/>
              </a:ext>
            </a:extLst>
          </p:cNvPr>
          <p:cNvSpPr txBox="1"/>
          <p:nvPr/>
        </p:nvSpPr>
        <p:spPr>
          <a:xfrm>
            <a:off x="1239996" y="1339576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Peak region: </a:t>
            </a:r>
            <a:endParaRPr kumimoji="1" lang="zh-CN" altLang="en-US" b="1" dirty="0">
              <a:solidFill>
                <a:srgbClr val="0070C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5A029B6-638F-76B4-C506-DC6F07EA6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792" y="1285265"/>
            <a:ext cx="1214252" cy="4434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61648AD-110B-4041-B3F5-FD9504D98E89}"/>
              </a:ext>
            </a:extLst>
          </p:cNvPr>
          <p:cNvSpPr txBox="1"/>
          <p:nvPr/>
        </p:nvSpPr>
        <p:spPr>
          <a:xfrm>
            <a:off x="4415481" y="1322706"/>
            <a:ext cx="29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DengXian" panose="02010600030101010101" pitchFamily="2" charset="-122"/>
                <a:ea typeface="DengXian" panose="02010600030101010101" pitchFamily="2" charset="-122"/>
              </a:rPr>
              <a:t>Small momentum fraction</a:t>
            </a:r>
            <a:endParaRPr kumimoji="1"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1373B46-5D11-9F9C-7F12-A0DBA32E9F75}"/>
              </a:ext>
            </a:extLst>
          </p:cNvPr>
          <p:cNvSpPr txBox="1"/>
          <p:nvPr/>
        </p:nvSpPr>
        <p:spPr>
          <a:xfrm>
            <a:off x="1239901" y="2190889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Tail region: </a:t>
            </a:r>
            <a:endParaRPr kumimoji="1" lang="zh-CN" altLang="en-US" b="1" dirty="0">
              <a:solidFill>
                <a:srgbClr val="0070C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74956FF-7893-E05D-734E-636988354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96" y="2118628"/>
            <a:ext cx="1503006" cy="45513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91B2109-B193-89F9-FD6B-7534386574A8}"/>
              </a:ext>
            </a:extLst>
          </p:cNvPr>
          <p:cNvSpPr txBox="1"/>
          <p:nvPr/>
        </p:nvSpPr>
        <p:spPr>
          <a:xfrm>
            <a:off x="4415481" y="2177044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DengXian" panose="02010600030101010101" pitchFamily="2" charset="-122"/>
                <a:ea typeface="DengXian" panose="02010600030101010101" pitchFamily="2" charset="-122"/>
              </a:rPr>
              <a:t>Large momentum fraction</a:t>
            </a:r>
            <a:endParaRPr kumimoji="1"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55E1107-7780-9C6F-25CB-ED4929AFE3B4}"/>
              </a:ext>
            </a:extLst>
          </p:cNvPr>
          <p:cNvSpPr txBox="1"/>
          <p:nvPr/>
        </p:nvSpPr>
        <p:spPr>
          <a:xfrm>
            <a:off x="969065" y="2835933"/>
            <a:ext cx="3764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Factorization</a:t>
            </a:r>
            <a:r>
              <a:rPr kumimoji="1" lang="en-US" altLang="zh-CN" sz="28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formula:</a:t>
            </a:r>
            <a:endParaRPr kumimoji="1" lang="zh-CN" altLang="en-US" sz="28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F82E33B-6191-F45B-584C-42D6DDAD8504}"/>
              </a:ext>
            </a:extLst>
          </p:cNvPr>
          <p:cNvSpPr txBox="1"/>
          <p:nvPr/>
        </p:nvSpPr>
        <p:spPr>
          <a:xfrm>
            <a:off x="1087395" y="5421808"/>
            <a:ext cx="798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Main task is to matching for the jet function in the peak region: </a:t>
            </a:r>
            <a:endParaRPr kumimoji="1" lang="zh-CN" altLang="en-US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D8B0B14-C763-5385-B8BE-1F9C64ADE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9067" y="5327383"/>
            <a:ext cx="766175" cy="510783"/>
          </a:xfrm>
          <a:prstGeom prst="rect">
            <a:avLst/>
          </a:prstGeom>
        </p:spPr>
      </p:pic>
      <p:sp>
        <p:nvSpPr>
          <p:cNvPr id="21" name="左大括号 20">
            <a:extLst>
              <a:ext uri="{FF2B5EF4-FFF2-40B4-BE49-F238E27FC236}">
                <a16:creationId xmlns:a16="http://schemas.microsoft.com/office/drawing/2014/main" id="{B41842BA-C2D6-95B7-F7E3-906B29DD6E74}"/>
              </a:ext>
            </a:extLst>
          </p:cNvPr>
          <p:cNvSpPr/>
          <p:nvPr/>
        </p:nvSpPr>
        <p:spPr>
          <a:xfrm>
            <a:off x="927628" y="1534993"/>
            <a:ext cx="269902" cy="903011"/>
          </a:xfrm>
          <a:prstGeom prst="leftBrace">
            <a:avLst>
              <a:gd name="adj1" fmla="val 4347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278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B60EB45A-C231-582D-00F7-EFF243A079D0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1115ABF-8DD1-1D65-3C87-0CBFB052486F}"/>
              </a:ext>
            </a:extLst>
          </p:cNvPr>
          <p:cNvSpPr txBox="1"/>
          <p:nvPr/>
        </p:nvSpPr>
        <p:spPr>
          <a:xfrm>
            <a:off x="2217179" y="295236"/>
            <a:ext cx="8061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F1115"/>
                </a:solidFill>
                <a:latin typeface="quote-cjk-patch"/>
              </a:rPr>
              <a:t>One-loop calculation for QCD and </a:t>
            </a:r>
            <a:r>
              <a:rPr lang="en-US" altLang="zh-CN" sz="3200" dirty="0" err="1">
                <a:solidFill>
                  <a:srgbClr val="0F1115"/>
                </a:solidFill>
                <a:latin typeface="quote-cjk-patch"/>
              </a:rPr>
              <a:t>bHQET</a:t>
            </a:r>
            <a:r>
              <a:rPr lang="en-US" altLang="zh-CN" sz="3200" dirty="0">
                <a:solidFill>
                  <a:srgbClr val="0F1115"/>
                </a:solidFill>
                <a:latin typeface="quote-cjk-patch"/>
              </a:rPr>
              <a:t> LCDA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D2FFF64-53EC-521E-6D36-FC98A1788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028" y="1053008"/>
            <a:ext cx="7413405" cy="10819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FA6DD4-14FD-25F0-9E36-3A3177AFF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27" y="2192187"/>
            <a:ext cx="7203996" cy="6401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9E85D9C-0210-9330-452A-191DD65E5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960" y="2820022"/>
            <a:ext cx="8248447" cy="403797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7DF0846-90A2-53A9-2484-FB353B426AF4}"/>
              </a:ext>
            </a:extLst>
          </p:cNvPr>
          <p:cNvSpPr txBox="1"/>
          <p:nvPr/>
        </p:nvSpPr>
        <p:spPr>
          <a:xfrm>
            <a:off x="778477" y="1304645"/>
            <a:ext cx="237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b="1" dirty="0"/>
              <a:t>One-loop correction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to the jet function </a:t>
            </a:r>
            <a:endParaRPr kumimoji="1"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47B7031-3607-7299-4CCD-BB50FDF952BC}"/>
                  </a:ext>
                </a:extLst>
              </p:cNvPr>
              <p:cNvSpPr txBox="1"/>
              <p:nvPr/>
            </p:nvSpPr>
            <p:spPr>
              <a:xfrm>
                <a:off x="432925" y="4216574"/>
                <a:ext cx="2965299" cy="10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000" b="1" dirty="0"/>
                  <a:t>QCD amplitudes: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en-US" altLang="zh-CN" sz="2000" b="1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2000" b="1" dirty="0" err="1"/>
                  <a:t>bHQET</a:t>
                </a:r>
                <a:r>
                  <a:rPr kumimoji="1" lang="en-US" altLang="zh-CN" sz="2000" b="1" dirty="0"/>
                  <a:t> amplitudes: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kumimoji="1" lang="zh-CN" altLang="en-US" sz="2000" b="1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47B7031-3607-7299-4CCD-BB50FDF95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25" y="4216574"/>
                <a:ext cx="2965299" cy="1000082"/>
              </a:xfrm>
              <a:prstGeom prst="rect">
                <a:avLst/>
              </a:prstGeom>
              <a:blipFill>
                <a:blip r:embed="rId5"/>
                <a:stretch>
                  <a:fillRect l="-2137" b="-11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大括号 13">
            <a:extLst>
              <a:ext uri="{FF2B5EF4-FFF2-40B4-BE49-F238E27FC236}">
                <a16:creationId xmlns:a16="http://schemas.microsoft.com/office/drawing/2014/main" id="{6804AF33-9145-24A0-DAC9-20E3BC897437}"/>
              </a:ext>
            </a:extLst>
          </p:cNvPr>
          <p:cNvSpPr/>
          <p:nvPr/>
        </p:nvSpPr>
        <p:spPr>
          <a:xfrm>
            <a:off x="3469974" y="3263981"/>
            <a:ext cx="545972" cy="3212283"/>
          </a:xfrm>
          <a:prstGeom prst="leftBrace">
            <a:avLst>
              <a:gd name="adj1" fmla="val 36904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4661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B2723466-5793-A7F5-E279-B2ECA553ACEE}"/>
              </a:ext>
            </a:extLst>
          </p:cNvPr>
          <p:cNvCxnSpPr>
            <a:cxnSpLocks/>
          </p:cNvCxnSpPr>
          <p:nvPr/>
        </p:nvCxnSpPr>
        <p:spPr>
          <a:xfrm>
            <a:off x="969065" y="954152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F8EBC4E8-BE27-03CB-3DC7-6C7C54A88631}"/>
              </a:ext>
            </a:extLst>
          </p:cNvPr>
          <p:cNvSpPr txBox="1"/>
          <p:nvPr/>
        </p:nvSpPr>
        <p:spPr>
          <a:xfrm>
            <a:off x="2217179" y="282879"/>
            <a:ext cx="8061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F1115"/>
                </a:solidFill>
                <a:latin typeface="quote-cjk-patch"/>
              </a:rPr>
              <a:t>One-loop calculation for QCD and </a:t>
            </a:r>
            <a:r>
              <a:rPr lang="en-US" altLang="zh-CN" sz="3200" dirty="0" err="1">
                <a:solidFill>
                  <a:srgbClr val="0F1115"/>
                </a:solidFill>
                <a:latin typeface="quote-cjk-patch"/>
              </a:rPr>
              <a:t>bHQET</a:t>
            </a:r>
            <a:r>
              <a:rPr lang="en-US" altLang="zh-CN" sz="3200" dirty="0">
                <a:solidFill>
                  <a:srgbClr val="0F1115"/>
                </a:solidFill>
                <a:latin typeface="quote-cjk-patch"/>
              </a:rPr>
              <a:t> LCDA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E1C851-72DA-74BF-C14D-573294C51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23" y="1139507"/>
            <a:ext cx="9614252" cy="21768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D41252-823D-7F6F-D812-3F4A5181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119" y="4214682"/>
            <a:ext cx="3632200" cy="825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1347822-2F21-42EE-5A7A-F57429469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23" y="4817205"/>
            <a:ext cx="2953231" cy="12544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0C33546-250D-5F24-94D3-7CD9E570A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985" y="3316318"/>
            <a:ext cx="4630030" cy="898364"/>
          </a:xfrm>
          <a:prstGeom prst="rect">
            <a:avLst/>
          </a:prstGeom>
        </p:spPr>
      </p:pic>
      <p:sp>
        <p:nvSpPr>
          <p:cNvPr id="14" name="右大括号 13">
            <a:extLst>
              <a:ext uri="{FF2B5EF4-FFF2-40B4-BE49-F238E27FC236}">
                <a16:creationId xmlns:a16="http://schemas.microsoft.com/office/drawing/2014/main" id="{DB7F21C3-E8A5-8BC6-0863-A28CB5BEFA24}"/>
              </a:ext>
            </a:extLst>
          </p:cNvPr>
          <p:cNvSpPr/>
          <p:nvPr/>
        </p:nvSpPr>
        <p:spPr>
          <a:xfrm>
            <a:off x="4820319" y="4488002"/>
            <a:ext cx="466853" cy="1583673"/>
          </a:xfrm>
          <a:prstGeom prst="rightBrace">
            <a:avLst>
              <a:gd name="adj1" fmla="val 3133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B5628E-A46E-9034-94A1-E7AE7A164B52}"/>
              </a:ext>
            </a:extLst>
          </p:cNvPr>
          <p:cNvSpPr txBox="1"/>
          <p:nvPr/>
        </p:nvSpPr>
        <p:spPr>
          <a:xfrm>
            <a:off x="5545746" y="4956672"/>
            <a:ext cx="4856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70C0"/>
                </a:solidFill>
              </a:rPr>
              <a:t>Actually, not all the diagrams contribute to the matching kernel</a:t>
            </a:r>
            <a:endParaRPr kumimoji="1"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30F7B73-4058-68EB-369F-D31B9F021D38}"/>
              </a:ext>
            </a:extLst>
          </p:cNvPr>
          <p:cNvSpPr txBox="1"/>
          <p:nvPr/>
        </p:nvSpPr>
        <p:spPr>
          <a:xfrm>
            <a:off x="1188119" y="3573575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kumimoji="1" lang="en-US" altLang="zh-CN" b="1" dirty="0"/>
              <a:t>Field renormalization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18517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9B2F968D-C225-DC35-325D-44B50E05AAE4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3365834D-0BDE-20E4-8C9E-9E08553BA7B4}"/>
              </a:ext>
            </a:extLst>
          </p:cNvPr>
          <p:cNvSpPr txBox="1"/>
          <p:nvPr/>
        </p:nvSpPr>
        <p:spPr>
          <a:xfrm>
            <a:off x="4231330" y="295236"/>
            <a:ext cx="330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F1115"/>
                </a:solidFill>
                <a:latin typeface="quote-cjk-patch"/>
              </a:rPr>
              <a:t>Method-of-regions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30B789-2271-293A-4D5B-226BC65152AC}"/>
              </a:ext>
            </a:extLst>
          </p:cNvPr>
          <p:cNvSpPr txBox="1"/>
          <p:nvPr/>
        </p:nvSpPr>
        <p:spPr>
          <a:xfrm>
            <a:off x="953037" y="1065596"/>
            <a:ext cx="971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000" dirty="0">
                <a:latin typeface="SFRM1095"/>
              </a:rPr>
              <a:t>T</a:t>
            </a:r>
            <a:r>
              <a:rPr lang="en" altLang="zh-CN" sz="2000" dirty="0">
                <a:effectLst/>
                <a:latin typeface="SFRM1095"/>
              </a:rPr>
              <a:t>he integration of loop momentum</a:t>
            </a:r>
            <a:r>
              <a:rPr lang="en" altLang="zh-CN" sz="2000" dirty="0">
                <a:effectLst/>
                <a:latin typeface="CMMI10"/>
              </a:rPr>
              <a:t> </a:t>
            </a:r>
            <a:r>
              <a:rPr lang="en" altLang="zh-CN" sz="2000" dirty="0">
                <a:effectLst/>
                <a:latin typeface="SFRM1095"/>
              </a:rPr>
              <a:t>can be separated into integrations in the hard-collinear region  and the soft-collinear region </a:t>
            </a:r>
            <a:endParaRPr lang="en" altLang="zh-CN" sz="20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0635005-3BA3-8ECC-3F2B-484CBBF13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65" y="1651574"/>
            <a:ext cx="2113099" cy="4824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3EB3E59-03A2-3C70-38C8-822AAAF7F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73" y="2409113"/>
            <a:ext cx="2451611" cy="44391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6E39C9D-99CA-8BB0-57B1-6AE072A17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492" y="1866568"/>
            <a:ext cx="1074174" cy="884184"/>
          </a:xfrm>
          <a:prstGeom prst="rect">
            <a:avLst/>
          </a:prstGeom>
        </p:spPr>
      </p:pic>
      <p:sp>
        <p:nvSpPr>
          <p:cNvPr id="19" name="左大括号 18">
            <a:extLst>
              <a:ext uri="{FF2B5EF4-FFF2-40B4-BE49-F238E27FC236}">
                <a16:creationId xmlns:a16="http://schemas.microsoft.com/office/drawing/2014/main" id="{7F4A6CB4-3707-1A48-5809-1C0C699CCCFC}"/>
              </a:ext>
            </a:extLst>
          </p:cNvPr>
          <p:cNvSpPr/>
          <p:nvPr/>
        </p:nvSpPr>
        <p:spPr>
          <a:xfrm>
            <a:off x="4414812" y="1905811"/>
            <a:ext cx="229195" cy="831624"/>
          </a:xfrm>
          <a:prstGeom prst="leftBrace">
            <a:avLst>
              <a:gd name="adj1" fmla="val 36904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A967533-4070-EB42-5A2D-3EF9D280A733}"/>
              </a:ext>
            </a:extLst>
          </p:cNvPr>
          <p:cNvSpPr txBox="1"/>
          <p:nvPr/>
        </p:nvSpPr>
        <p:spPr>
          <a:xfrm>
            <a:off x="7630405" y="1670578"/>
            <a:ext cx="163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latin typeface="SFRM1095"/>
              </a:rPr>
              <a:t>hard-collinear</a:t>
            </a:r>
            <a:endParaRPr lang="zh-CN" altLang="en-US" sz="2000" dirty="0">
              <a:latin typeface="SFRM1095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9B11F5B-7E01-43F0-F70F-53CEBAE73AAF}"/>
              </a:ext>
            </a:extLst>
          </p:cNvPr>
          <p:cNvSpPr txBox="1"/>
          <p:nvPr/>
        </p:nvSpPr>
        <p:spPr>
          <a:xfrm>
            <a:off x="7666427" y="2428678"/>
            <a:ext cx="155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latin typeface="SFRM1095"/>
              </a:rPr>
              <a:t>soft-collinear</a:t>
            </a:r>
            <a:endParaRPr lang="zh-CN" altLang="en-US" sz="2000" dirty="0">
              <a:latin typeface="SFRM1095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AD73399-19E3-9000-57CB-1C162D502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727" y="2903787"/>
            <a:ext cx="2680239" cy="101664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149EE88-77BE-B385-0FE4-CE7A11B8262F}"/>
              </a:ext>
            </a:extLst>
          </p:cNvPr>
          <p:cNvSpPr txBox="1"/>
          <p:nvPr/>
        </p:nvSpPr>
        <p:spPr>
          <a:xfrm>
            <a:off x="953037" y="3182150"/>
            <a:ext cx="3332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SFRM1095"/>
              </a:rPr>
              <a:t>Separate the QCD amplitudes:</a:t>
            </a:r>
            <a:endParaRPr lang="zh-CN" altLang="en-US" sz="2000" dirty="0">
              <a:latin typeface="SFRM1095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B7F99F9-D78E-5964-DB40-E50FB1D34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322" y="4653244"/>
            <a:ext cx="8052175" cy="143191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F420292-BBEF-62B0-4963-BA1407E23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1043" y="3571260"/>
            <a:ext cx="2002100" cy="43766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FCEF574-EC5B-EFBA-39BD-F14DAF6780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2581" y="4074206"/>
            <a:ext cx="1438055" cy="437669"/>
          </a:xfrm>
          <a:prstGeom prst="rect">
            <a:avLst/>
          </a:prstGeom>
        </p:spPr>
      </p:pic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AA02E2F9-DE4B-1F23-6581-7F9A8172FD27}"/>
              </a:ext>
            </a:extLst>
          </p:cNvPr>
          <p:cNvCxnSpPr>
            <a:cxnSpLocks/>
          </p:cNvCxnSpPr>
          <p:nvPr/>
        </p:nvCxnSpPr>
        <p:spPr>
          <a:xfrm flipV="1">
            <a:off x="7630405" y="4059991"/>
            <a:ext cx="1339718" cy="64539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B6A2C53E-BFE8-F412-382D-607AEECD666F}"/>
              </a:ext>
            </a:extLst>
          </p:cNvPr>
          <p:cNvSpPr txBox="1"/>
          <p:nvPr/>
        </p:nvSpPr>
        <p:spPr>
          <a:xfrm>
            <a:off x="969065" y="3880289"/>
            <a:ext cx="669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000" dirty="0">
                <a:latin typeface="SFRM1095"/>
              </a:rPr>
              <a:t>All diagrams containing a gluon linking the light-quark and heavy-quark sec- tors yield vanishing hard-collinear amplitudes 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95B16BA-0948-1C5C-2B62-B92C139394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7864" y="6054790"/>
            <a:ext cx="4719627" cy="622729"/>
          </a:xfrm>
          <a:prstGeom prst="rect">
            <a:avLst/>
          </a:prstGeom>
        </p:spPr>
      </p:pic>
      <p:sp>
        <p:nvSpPr>
          <p:cNvPr id="37" name="右箭头 36">
            <a:extLst>
              <a:ext uri="{FF2B5EF4-FFF2-40B4-BE49-F238E27FC236}">
                <a16:creationId xmlns:a16="http://schemas.microsoft.com/office/drawing/2014/main" id="{8FC073F1-9CAD-2F92-0210-BDCFD63EB9EF}"/>
              </a:ext>
            </a:extLst>
          </p:cNvPr>
          <p:cNvSpPr/>
          <p:nvPr/>
        </p:nvSpPr>
        <p:spPr>
          <a:xfrm>
            <a:off x="1854037" y="6167182"/>
            <a:ext cx="963827" cy="397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837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01463FD3-04E9-7C78-08E4-F68E3BC70BA2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08C127D5-F322-50B0-3281-72BC3014E091}"/>
              </a:ext>
            </a:extLst>
          </p:cNvPr>
          <p:cNvSpPr txBox="1"/>
          <p:nvPr/>
        </p:nvSpPr>
        <p:spPr>
          <a:xfrm>
            <a:off x="4231330" y="295236"/>
            <a:ext cx="327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F1115"/>
                </a:solidFill>
                <a:latin typeface="quote-cjk-patch"/>
              </a:rPr>
              <a:t>Method of regions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3CE24E4-C447-CA61-AD91-0E78BC12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231" y="1173561"/>
            <a:ext cx="7772400" cy="144460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6F048A6-CF9C-800F-E851-4115E8892F6E}"/>
              </a:ext>
            </a:extLst>
          </p:cNvPr>
          <p:cNvSpPr txBox="1"/>
          <p:nvPr/>
        </p:nvSpPr>
        <p:spPr>
          <a:xfrm>
            <a:off x="876529" y="1326970"/>
            <a:ext cx="276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SFRM1095"/>
              </a:rPr>
              <a:t>The </a:t>
            </a:r>
            <a:r>
              <a:rPr lang="en" altLang="zh-CN" sz="2000" dirty="0">
                <a:latin typeface="SFRM1095"/>
              </a:rPr>
              <a:t>soft-collinear</a:t>
            </a:r>
            <a:r>
              <a:rPr lang="en-US" altLang="zh-CN" sz="2000" dirty="0">
                <a:latin typeface="SFRM1095"/>
              </a:rPr>
              <a:t> part is </a:t>
            </a:r>
            <a:endParaRPr lang="zh-CN" altLang="en-US" sz="2000" dirty="0">
              <a:latin typeface="SFRM1095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CC35D7-A059-B5DB-5F1A-855A9CA53525}"/>
              </a:ext>
            </a:extLst>
          </p:cNvPr>
          <p:cNvSpPr txBox="1"/>
          <p:nvPr/>
        </p:nvSpPr>
        <p:spPr>
          <a:xfrm>
            <a:off x="931194" y="2605402"/>
            <a:ext cx="7152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SFRM1095"/>
              </a:rPr>
              <a:t>which is exactly equivalent to the corresponding </a:t>
            </a:r>
            <a:r>
              <a:rPr lang="en-US" altLang="zh-CN" sz="2000" dirty="0" err="1">
                <a:latin typeface="SFRM1095"/>
              </a:rPr>
              <a:t>bHQET</a:t>
            </a:r>
            <a:r>
              <a:rPr lang="en-US" altLang="zh-CN" sz="2000" dirty="0">
                <a:latin typeface="SFRM1095"/>
              </a:rPr>
              <a:t> amplitude</a:t>
            </a:r>
            <a:r>
              <a:rPr kumimoji="1" lang="en-US" altLang="zh-CN" dirty="0"/>
              <a:t>:</a:t>
            </a:r>
            <a:endParaRPr kumimoji="1"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F627A66-3204-2D9C-4A6C-F8D510D6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769" y="2938022"/>
            <a:ext cx="6458254" cy="1085513"/>
          </a:xfrm>
          <a:prstGeom prst="rect">
            <a:avLst/>
          </a:prstGeom>
        </p:spPr>
      </p:pic>
      <p:sp>
        <p:nvSpPr>
          <p:cNvPr id="14" name="右箭头 13">
            <a:extLst>
              <a:ext uri="{FF2B5EF4-FFF2-40B4-BE49-F238E27FC236}">
                <a16:creationId xmlns:a16="http://schemas.microsoft.com/office/drawing/2014/main" id="{31A89D5C-614F-EA98-AC0F-EB054270E3AB}"/>
              </a:ext>
            </a:extLst>
          </p:cNvPr>
          <p:cNvSpPr/>
          <p:nvPr/>
        </p:nvSpPr>
        <p:spPr>
          <a:xfrm>
            <a:off x="2112205" y="3307354"/>
            <a:ext cx="963827" cy="397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A489F70-F39D-9B77-F1E3-E3345A10F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59" y="4052543"/>
            <a:ext cx="10276296" cy="8815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787285-C686-6162-C025-98F38B77E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535" y="4869770"/>
            <a:ext cx="7772400" cy="814251"/>
          </a:xfrm>
          <a:prstGeom prst="rect">
            <a:avLst/>
          </a:prstGeom>
        </p:spPr>
      </p:pic>
      <p:sp>
        <p:nvSpPr>
          <p:cNvPr id="19" name="框架 18">
            <a:extLst>
              <a:ext uri="{FF2B5EF4-FFF2-40B4-BE49-F238E27FC236}">
                <a16:creationId xmlns:a16="http://schemas.microsoft.com/office/drawing/2014/main" id="{7E8EA5FA-F926-5BA8-C736-88E36F3F55A2}"/>
              </a:ext>
            </a:extLst>
          </p:cNvPr>
          <p:cNvSpPr/>
          <p:nvPr/>
        </p:nvSpPr>
        <p:spPr>
          <a:xfrm>
            <a:off x="3453535" y="4035504"/>
            <a:ext cx="3271541" cy="888633"/>
          </a:xfrm>
          <a:prstGeom prst="frame">
            <a:avLst>
              <a:gd name="adj1" fmla="val 27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1F37A19-A12B-0C65-FE89-417D5FF2B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756" y="4673209"/>
            <a:ext cx="2460899" cy="204205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5CEA36DB-0705-281A-6C70-BA07D2FE0BA4}"/>
              </a:ext>
            </a:extLst>
          </p:cNvPr>
          <p:cNvSpPr txBox="1"/>
          <p:nvPr/>
        </p:nvSpPr>
        <p:spPr>
          <a:xfrm>
            <a:off x="3619231" y="5804992"/>
            <a:ext cx="7041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SFRM1095"/>
              </a:rPr>
              <a:t>Only one heavy quark virtual diagram contributes to the matching</a:t>
            </a:r>
            <a:endParaRPr lang="zh-CN" altLang="en-US" sz="2000" dirty="0">
              <a:latin typeface="SFRM1095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F44B8E8-5944-BCC7-B7CD-46C47476AAFD}"/>
              </a:ext>
            </a:extLst>
          </p:cNvPr>
          <p:cNvSpPr txBox="1"/>
          <p:nvPr/>
        </p:nvSpPr>
        <p:spPr>
          <a:xfrm>
            <a:off x="3619230" y="6252519"/>
            <a:ext cx="5586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000" b="1" dirty="0">
                <a:solidFill>
                  <a:srgbClr val="FF0000"/>
                </a:solidFill>
                <a:latin typeface="SFRM1095"/>
              </a:rPr>
              <a:t>T</a:t>
            </a:r>
            <a:r>
              <a:rPr lang="en" altLang="zh-CN" sz="2000" b="1" dirty="0">
                <a:solidFill>
                  <a:srgbClr val="FF0000"/>
                </a:solidFill>
                <a:effectLst/>
                <a:latin typeface="SFRM1095"/>
              </a:rPr>
              <a:t>he UV part of other diagrams are also necessary</a:t>
            </a:r>
            <a:endParaRPr lang="en" altLang="zh-CN" sz="2000" b="1" dirty="0">
              <a:solidFill>
                <a:srgbClr val="FF0000"/>
              </a:solidFill>
            </a:endParaRPr>
          </a:p>
        </p:txBody>
      </p: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664E523A-A142-1D6F-F3FA-B23D44B7A917}"/>
              </a:ext>
            </a:extLst>
          </p:cNvPr>
          <p:cNvCxnSpPr/>
          <p:nvPr/>
        </p:nvCxnSpPr>
        <p:spPr>
          <a:xfrm>
            <a:off x="3805881" y="5684021"/>
            <a:ext cx="3188043" cy="1021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1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ED5A1B02-92EF-CE72-ADDD-51688D0A22CB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9DDC828A-1A36-789E-6712-76AFE225605D}"/>
              </a:ext>
            </a:extLst>
          </p:cNvPr>
          <p:cNvSpPr txBox="1"/>
          <p:nvPr/>
        </p:nvSpPr>
        <p:spPr>
          <a:xfrm>
            <a:off x="3513593" y="307213"/>
            <a:ext cx="5164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F1115"/>
                </a:solidFill>
                <a:latin typeface="quote-cjk-patch"/>
              </a:rPr>
              <a:t>One-loop result for QCD LCDA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A2D044C-B551-EC6D-A74A-516E9F9A9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651" y="1202051"/>
            <a:ext cx="8928697" cy="9374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7D3EBC-D83A-AD2A-1AAF-144407645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65" y="3176885"/>
            <a:ext cx="8738453" cy="32874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2AC644C-5857-B593-D473-F30DA9066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66" y="2601069"/>
            <a:ext cx="2737343" cy="57581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63D4EE3-899F-9C07-9187-ECD4858BDD30}"/>
              </a:ext>
            </a:extLst>
          </p:cNvPr>
          <p:cNvSpPr txBox="1"/>
          <p:nvPr/>
        </p:nvSpPr>
        <p:spPr>
          <a:xfrm>
            <a:off x="969065" y="2139518"/>
            <a:ext cx="6045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SFRM1095"/>
              </a:rPr>
              <a:t>Renormalization factor (UV part) in the peak region limit</a:t>
            </a:r>
            <a:endParaRPr lang="zh-CN" altLang="en-US" sz="2000" dirty="0">
              <a:latin typeface="SFRM1095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FA8513C-6943-64B3-6EB1-615E88F22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461" y="2139518"/>
            <a:ext cx="2864263" cy="4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25451A-A537-1AF4-8C58-3FE1411D3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05" y="1041388"/>
            <a:ext cx="9218141" cy="7907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F93623-85EC-218D-839F-2EEBEF851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881" y="1851686"/>
            <a:ext cx="6972072" cy="730407"/>
          </a:xfrm>
          <a:prstGeom prst="rect">
            <a:avLst/>
          </a:prstGeom>
        </p:spPr>
      </p:pic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1CC19E3E-99B8-7D07-A2F4-A588AB476585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93E3F7F-C9B2-FD7B-8D72-C679C75E9644}"/>
              </a:ext>
            </a:extLst>
          </p:cNvPr>
          <p:cNvSpPr txBox="1"/>
          <p:nvPr/>
        </p:nvSpPr>
        <p:spPr>
          <a:xfrm>
            <a:off x="3513593" y="307213"/>
            <a:ext cx="556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F1115"/>
                </a:solidFill>
                <a:latin typeface="quote-cjk-patch"/>
              </a:rPr>
              <a:t>One-loop result for </a:t>
            </a:r>
            <a:r>
              <a:rPr lang="en-US" altLang="zh-CN" sz="3200" dirty="0" err="1">
                <a:solidFill>
                  <a:srgbClr val="0F1115"/>
                </a:solidFill>
                <a:latin typeface="quote-cjk-patch"/>
              </a:rPr>
              <a:t>bHQET</a:t>
            </a:r>
            <a:r>
              <a:rPr lang="en-US" altLang="zh-CN" sz="3200" dirty="0">
                <a:solidFill>
                  <a:srgbClr val="0F1115"/>
                </a:solidFill>
                <a:latin typeface="quote-cjk-patch"/>
              </a:rPr>
              <a:t> LCDA</a:t>
            </a: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CA181E0-4FF9-DAFA-E262-C7457C542BBA}"/>
              </a:ext>
            </a:extLst>
          </p:cNvPr>
          <p:cNvCxnSpPr/>
          <p:nvPr/>
        </p:nvCxnSpPr>
        <p:spPr>
          <a:xfrm>
            <a:off x="7496026" y="2483620"/>
            <a:ext cx="3188043" cy="1021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ED367DC1-762A-9B4A-F788-598692717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096" y="2951425"/>
            <a:ext cx="8545638" cy="380917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BC9607A-2204-EBEB-614B-61D1C859E543}"/>
              </a:ext>
            </a:extLst>
          </p:cNvPr>
          <p:cNvSpPr txBox="1"/>
          <p:nvPr/>
        </p:nvSpPr>
        <p:spPr>
          <a:xfrm>
            <a:off x="1198605" y="2582093"/>
            <a:ext cx="5244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SFRM1095"/>
              </a:rPr>
              <a:t>The Renormalization factor of </a:t>
            </a:r>
            <a:r>
              <a:rPr lang="en-US" altLang="zh-CN" sz="2000" dirty="0" err="1">
                <a:latin typeface="SFRM1095"/>
              </a:rPr>
              <a:t>bHQET</a:t>
            </a:r>
            <a:r>
              <a:rPr lang="en-US" altLang="zh-CN" sz="2000" dirty="0">
                <a:latin typeface="SFRM1095"/>
              </a:rPr>
              <a:t> amplitude:</a:t>
            </a:r>
            <a:endParaRPr lang="zh-CN" altLang="en-US" sz="2000" dirty="0">
              <a:latin typeface="SFRM1095"/>
            </a:endParaRPr>
          </a:p>
        </p:txBody>
      </p:sp>
    </p:spTree>
    <p:extLst>
      <p:ext uri="{BB962C8B-B14F-4D97-AF65-F5344CB8AC3E}">
        <p14:creationId xmlns:p14="http://schemas.microsoft.com/office/powerpoint/2010/main" val="55436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BC25D8D-F1C0-5DFD-C512-2A5F762E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568" y="1032714"/>
            <a:ext cx="6253989" cy="11289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D8E9FA-BE31-8A90-C2A7-A899D86B0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861" y="2067960"/>
            <a:ext cx="5298501" cy="894121"/>
          </a:xfrm>
          <a:prstGeom prst="rect">
            <a:avLst/>
          </a:prstGeom>
        </p:spPr>
      </p:pic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78DC73BC-E263-64C1-12A4-9D41C58B0E9F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8710BDE-37B4-AE6A-B3EC-403EC5A9E0C7}"/>
              </a:ext>
            </a:extLst>
          </p:cNvPr>
          <p:cNvSpPr txBox="1"/>
          <p:nvPr/>
        </p:nvSpPr>
        <p:spPr>
          <a:xfrm>
            <a:off x="3130861" y="294856"/>
            <a:ext cx="5930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F1115"/>
                </a:solidFill>
                <a:latin typeface="quote-cjk-patch"/>
              </a:rPr>
              <a:t>The jet function in the peak region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3AD6B6D-A9A8-6C7D-9C54-FE6FAC19A84E}"/>
              </a:ext>
            </a:extLst>
          </p:cNvPr>
          <p:cNvSpPr txBox="1"/>
          <p:nvPr/>
        </p:nvSpPr>
        <p:spPr>
          <a:xfrm>
            <a:off x="969065" y="2962081"/>
            <a:ext cx="4579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SFRM1095"/>
              </a:rPr>
              <a:t>This result is the same as that of B meson</a:t>
            </a:r>
            <a:endParaRPr lang="zh-CN" altLang="en-US" sz="2000" b="1" dirty="0">
              <a:solidFill>
                <a:srgbClr val="0070C0"/>
              </a:solidFill>
              <a:latin typeface="SFRM1095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8723F82-BE47-E9CE-0C24-E2F6E8C7DBD4}"/>
                  </a:ext>
                </a:extLst>
              </p:cNvPr>
              <p:cNvSpPr txBox="1"/>
              <p:nvPr/>
            </p:nvSpPr>
            <p:spPr>
              <a:xfrm>
                <a:off x="969065" y="3315420"/>
                <a:ext cx="10217541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" altLang="zh-CN" sz="2000" dirty="0">
                    <a:latin typeface="SFRM1095"/>
                  </a:rPr>
                  <a:t>The locality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>
                            <a:latin typeface="SFRM1095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SFRM1095"/>
                          </a:rPr>
                          <m:t>𝐽</m:t>
                        </m:r>
                      </m:e>
                      <m:sub>
                        <m:r>
                          <a:rPr lang="en-US" altLang="zh-CN" sz="2000">
                            <a:latin typeface="SFRM1095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" altLang="zh-CN" sz="2000" dirty="0">
                    <a:latin typeface="SFRM1095"/>
                  </a:rPr>
                  <a:t> with respect to the momentum fractions to all orders in perturbation theory </a:t>
                </a: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8723F82-BE47-E9CE-0C24-E2F6E8C7D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65" y="3315420"/>
                <a:ext cx="10217541" cy="427618"/>
              </a:xfrm>
              <a:prstGeom prst="rect">
                <a:avLst/>
              </a:prstGeom>
              <a:blipFill>
                <a:blip r:embed="rId4"/>
                <a:stretch>
                  <a:fillRect l="-621" t="-8824" r="-124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C6DD6A59-B07C-6973-69B5-C0E7A911B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961" y="3764223"/>
            <a:ext cx="6782047" cy="433105"/>
          </a:xfrm>
          <a:prstGeom prst="rect">
            <a:avLst/>
          </a:prstGeom>
        </p:spPr>
      </p:pic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6043BF55-DEC6-5AA9-C6FA-DD9A58B89B1D}"/>
              </a:ext>
            </a:extLst>
          </p:cNvPr>
          <p:cNvCxnSpPr>
            <a:cxnSpLocks/>
          </p:cNvCxnSpPr>
          <p:nvPr/>
        </p:nvCxnSpPr>
        <p:spPr>
          <a:xfrm>
            <a:off x="3771488" y="4237958"/>
            <a:ext cx="3691993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CB3D7BD2-9ADD-80C3-407D-CBB709421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559" y="4278589"/>
            <a:ext cx="5805128" cy="11433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28E9C98-21E5-BABD-BB22-D8FFF288E5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001" y="5711101"/>
            <a:ext cx="3437483" cy="5115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4ABE703-5E02-F75E-FCE6-AFA18801469D}"/>
                  </a:ext>
                </a:extLst>
              </p:cNvPr>
              <p:cNvSpPr txBox="1"/>
              <p:nvPr/>
            </p:nvSpPr>
            <p:spPr>
              <a:xfrm>
                <a:off x="5821787" y="5503150"/>
                <a:ext cx="4879164" cy="1043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>
                            <a:solidFill>
                              <a:srgbClr val="0070C0"/>
                            </a:solidFill>
                            <a:latin typeface="SFRM1095"/>
                          </a:rPr>
                        </m:ctrlPr>
                      </m:sSubPr>
                      <m:e>
                        <m:r>
                          <a:rPr lang="en-US" altLang="zh-CN" sz="2000" b="1">
                            <a:solidFill>
                              <a:srgbClr val="0070C0"/>
                            </a:solidFill>
                            <a:latin typeface="SFRM1095"/>
                          </a:rPr>
                          <m:t>𝐽</m:t>
                        </m:r>
                      </m:e>
                      <m:sub>
                        <m:r>
                          <a:rPr lang="en-US" altLang="zh-CN" sz="2000" b="1">
                            <a:solidFill>
                              <a:srgbClr val="0070C0"/>
                            </a:solidFill>
                            <a:latin typeface="SFRM1095"/>
                          </a:rPr>
                          <m:t>𝑝𝑒𝑎𝑘</m:t>
                        </m:r>
                      </m:sub>
                    </m:sSub>
                    <m:r>
                      <a:rPr lang="en-US" altLang="zh-CN" sz="2000" b="1">
                        <a:solidFill>
                          <a:srgbClr val="0070C0"/>
                        </a:solidFill>
                        <a:latin typeface="SFRM1095"/>
                      </a:rPr>
                      <m:t> </m:t>
                    </m:r>
                  </m:oMath>
                </a14:m>
                <a:r>
                  <a:rPr lang="en" altLang="zh-CN" sz="2000" b="1" dirty="0">
                    <a:solidFill>
                      <a:srgbClr val="0070C0"/>
                    </a:solidFill>
                    <a:latin typeface="SFRM1095"/>
                  </a:rPr>
                  <a:t> serves as a matching coefficient that connects the SCET collinear quark field to the </a:t>
                </a:r>
                <a:r>
                  <a:rPr lang="en" altLang="zh-CN" sz="2000" b="1" dirty="0" err="1">
                    <a:solidFill>
                      <a:srgbClr val="0070C0"/>
                    </a:solidFill>
                    <a:latin typeface="SFRM1095"/>
                  </a:rPr>
                  <a:t>bHQET</a:t>
                </a:r>
                <a:r>
                  <a:rPr lang="en" altLang="zh-CN" sz="2000" b="1" dirty="0">
                    <a:solidFill>
                      <a:srgbClr val="0070C0"/>
                    </a:solidFill>
                    <a:latin typeface="SFRM1095"/>
                  </a:rPr>
                  <a:t> field </a:t>
                </a: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4ABE703-5E02-F75E-FCE6-AFA188014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787" y="5503150"/>
                <a:ext cx="4879164" cy="1043171"/>
              </a:xfrm>
              <a:prstGeom prst="rect">
                <a:avLst/>
              </a:prstGeom>
              <a:blipFill>
                <a:blip r:embed="rId8"/>
                <a:stretch>
                  <a:fillRect l="-1299" t="-3614" r="-1299" b="-9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57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0593FE-3EB6-9F9B-68D2-F7DA9FEC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D3486F-9ABB-316B-380E-C56519304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559"/>
            <a:ext cx="10515600" cy="4894815"/>
          </a:xfrm>
        </p:spPr>
        <p:txBody>
          <a:bodyPr/>
          <a:lstStyle/>
          <a:p>
            <a:r>
              <a:rPr kumimoji="1" lang="en-US" altLang="zh-CN" dirty="0"/>
              <a:t>Motivation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Heavy baryon LCDA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Factorization: QCD LCDA to HQET LCDA 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QCD LCDA  in tail region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6013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DEE28D95-CC19-AF6E-DB94-25DCB93A6BB8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ABC0A964-2B30-EC39-93E3-7D110756EFC8}"/>
              </a:ext>
            </a:extLst>
          </p:cNvPr>
          <p:cNvSpPr txBox="1"/>
          <p:nvPr/>
        </p:nvSpPr>
        <p:spPr>
          <a:xfrm>
            <a:off x="3130861" y="294856"/>
            <a:ext cx="612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3200" dirty="0">
                <a:solidFill>
                  <a:srgbClr val="0F1115"/>
                </a:solidFill>
                <a:latin typeface="quote-cjk-patch"/>
              </a:rPr>
              <a:t>Local matching: the decay constant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83AD6B-9AB3-CA96-4492-19407FF7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811" y="1158960"/>
            <a:ext cx="7772400" cy="8944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3E03ED-CD05-F25E-2220-7C51CCF38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570" y="2761882"/>
            <a:ext cx="5953859" cy="197008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C0FBE2F-C769-148F-A4AC-247F5B93866D}"/>
              </a:ext>
            </a:extLst>
          </p:cNvPr>
          <p:cNvSpPr txBox="1"/>
          <p:nvPr/>
        </p:nvSpPr>
        <p:spPr>
          <a:xfrm>
            <a:off x="6571499" y="2250558"/>
            <a:ext cx="4622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SFRM1095"/>
              </a:rPr>
              <a:t>Diagrams for matching the local operators:</a:t>
            </a:r>
            <a:endParaRPr lang="zh-CN" altLang="en-US" sz="2000" dirty="0">
              <a:latin typeface="SFRM1095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6CAAF6B-DAE2-3590-CA82-085A88765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746" y="5152139"/>
            <a:ext cx="1006339" cy="9369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AD24032-49F8-90CC-4A30-FD08C4B84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029" y="3555711"/>
            <a:ext cx="4624712" cy="93693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D6E6BDC-367E-78AA-1714-6CD8D1E82478}"/>
              </a:ext>
            </a:extLst>
          </p:cNvPr>
          <p:cNvSpPr txBox="1"/>
          <p:nvPr/>
        </p:nvSpPr>
        <p:spPr>
          <a:xfrm>
            <a:off x="948185" y="2388386"/>
            <a:ext cx="5020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" altLang="zh-CN" sz="2000" dirty="0">
                <a:latin typeface="SFRM1095"/>
              </a:rPr>
              <a:t>Matching the matrix elements of local operators while replacing the external baryon state with free quark states:</a:t>
            </a:r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6C90118E-1C22-9698-D433-4FA100C4B5FE}"/>
              </a:ext>
            </a:extLst>
          </p:cNvPr>
          <p:cNvSpPr/>
          <p:nvPr/>
        </p:nvSpPr>
        <p:spPr>
          <a:xfrm>
            <a:off x="1146418" y="3691859"/>
            <a:ext cx="266611" cy="664637"/>
          </a:xfrm>
          <a:prstGeom prst="leftBrace">
            <a:avLst>
              <a:gd name="adj1" fmla="val 2348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F38913A-291B-A976-3DDA-DF92FA87C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085" y="5080170"/>
            <a:ext cx="3031254" cy="1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08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202A2-8498-7C4F-372A-E160BCB7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69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300" b="1" dirty="0"/>
              <a:t>QCD LCDA  in tail region</a:t>
            </a:r>
          </a:p>
        </p:txBody>
      </p:sp>
    </p:spTree>
    <p:extLst>
      <p:ext uri="{BB962C8B-B14F-4D97-AF65-F5344CB8AC3E}">
        <p14:creationId xmlns:p14="http://schemas.microsoft.com/office/powerpoint/2010/main" val="3041782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A99E4C0E-42F1-0A98-A6D0-30E8D6F831A6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46C39C4-DE0D-A837-7DB0-971284598C51}"/>
              </a:ext>
            </a:extLst>
          </p:cNvPr>
          <p:cNvSpPr txBox="1"/>
          <p:nvPr/>
        </p:nvSpPr>
        <p:spPr>
          <a:xfrm>
            <a:off x="5148464" y="319949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3200" dirty="0">
                <a:solidFill>
                  <a:srgbClr val="0F1115"/>
                </a:solidFill>
                <a:latin typeface="quote-cjk-patch"/>
              </a:rPr>
              <a:t>Tail region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F1C5C66-0E16-7587-761C-5EAB5E9D61B6}"/>
              </a:ext>
            </a:extLst>
          </p:cNvPr>
          <p:cNvSpPr txBox="1"/>
          <p:nvPr/>
        </p:nvSpPr>
        <p:spPr>
          <a:xfrm>
            <a:off x="969065" y="1197153"/>
            <a:ext cx="765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SFRM1095"/>
              </a:rPr>
              <a:t>The tail region of the QCD LCDA and be can be calculated perturbatively</a:t>
            </a:r>
            <a:endParaRPr lang="zh-CN" altLang="en-US" sz="2000" dirty="0">
              <a:latin typeface="SFRM1095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C16E1C-FBBB-A9E7-5C53-BED882393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08" y="1618936"/>
            <a:ext cx="1623025" cy="4238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562C6B5-C7F8-4B03-C548-B86F84773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164" y="1594627"/>
            <a:ext cx="2235669" cy="4778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9507EFF-0770-6CA7-4373-E9764CEF7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175" y="2105928"/>
            <a:ext cx="6643646" cy="11631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2BFB6C5-B224-F236-1D44-0F40541DD4E0}"/>
              </a:ext>
            </a:extLst>
          </p:cNvPr>
          <p:cNvSpPr txBox="1"/>
          <p:nvPr/>
        </p:nvSpPr>
        <p:spPr>
          <a:xfrm>
            <a:off x="969065" y="1708156"/>
            <a:ext cx="1321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SFRM1095"/>
              </a:rPr>
              <a:t>Tail region:</a:t>
            </a:r>
            <a:endParaRPr lang="zh-CN" altLang="en-US" sz="2000" dirty="0">
              <a:latin typeface="SFRM1095"/>
            </a:endParaRP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FC0066DB-212C-7C4A-A9F2-353688691520}"/>
              </a:ext>
            </a:extLst>
          </p:cNvPr>
          <p:cNvCxnSpPr>
            <a:cxnSpLocks/>
          </p:cNvCxnSpPr>
          <p:nvPr/>
        </p:nvCxnSpPr>
        <p:spPr>
          <a:xfrm>
            <a:off x="3649749" y="3098272"/>
            <a:ext cx="2571647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A2BC205-A6F9-3550-71ED-D5AD286EAEF5}"/>
              </a:ext>
            </a:extLst>
          </p:cNvPr>
          <p:cNvSpPr txBox="1"/>
          <p:nvPr/>
        </p:nvSpPr>
        <p:spPr>
          <a:xfrm>
            <a:off x="3649749" y="3155976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/>
              <a:t>=0 since</a:t>
            </a:r>
            <a:endParaRPr kumimoji="1" lang="zh-CN" altLang="en-US" sz="2000" b="1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F005DF7-B98E-6764-5CB6-C61636A13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809" y="3142594"/>
            <a:ext cx="1603541" cy="41349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3BE810A-249A-D1A1-FAEA-9799BA8D7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9461" y="3593600"/>
            <a:ext cx="6643646" cy="807353"/>
          </a:xfrm>
          <a:prstGeom prst="rect">
            <a:avLst/>
          </a:prstGeom>
        </p:spPr>
      </p:pic>
      <p:sp>
        <p:nvSpPr>
          <p:cNvPr id="21" name="右箭头 20">
            <a:extLst>
              <a:ext uri="{FF2B5EF4-FFF2-40B4-BE49-F238E27FC236}">
                <a16:creationId xmlns:a16="http://schemas.microsoft.com/office/drawing/2014/main" id="{E647C4AA-D52C-1183-F7EA-3CF27A801EE0}"/>
              </a:ext>
            </a:extLst>
          </p:cNvPr>
          <p:cNvSpPr/>
          <p:nvPr/>
        </p:nvSpPr>
        <p:spPr>
          <a:xfrm>
            <a:off x="1631951" y="3811567"/>
            <a:ext cx="963827" cy="3979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D4C881B-DBE2-32C5-B425-3EFF55FF59E8}"/>
                  </a:ext>
                </a:extLst>
              </p:cNvPr>
              <p:cNvSpPr txBox="1"/>
              <p:nvPr/>
            </p:nvSpPr>
            <p:spPr>
              <a:xfrm>
                <a:off x="3209073" y="4841964"/>
                <a:ext cx="2426041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D4C881B-DBE2-32C5-B425-3EFF55FF5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073" y="4841964"/>
                <a:ext cx="2426041" cy="4769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图片 23">
            <a:extLst>
              <a:ext uri="{FF2B5EF4-FFF2-40B4-BE49-F238E27FC236}">
                <a16:creationId xmlns:a16="http://schemas.microsoft.com/office/drawing/2014/main" id="{CC813B2B-8913-E3C0-FA33-748DC3A0AC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5274" y="4442320"/>
            <a:ext cx="4330871" cy="57088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56069E3-EBD6-C382-AA39-8F465B3D5F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5274" y="5226570"/>
            <a:ext cx="4436901" cy="57088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D0DC48A-E456-1314-1615-50FEC9672B92}"/>
              </a:ext>
            </a:extLst>
          </p:cNvPr>
          <p:cNvSpPr txBox="1"/>
          <p:nvPr/>
        </p:nvSpPr>
        <p:spPr>
          <a:xfrm>
            <a:off x="1558094" y="4902191"/>
            <a:ext cx="2069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SFRM1095"/>
              </a:rPr>
              <a:t>At one-loop level:</a:t>
            </a:r>
            <a:endParaRPr lang="zh-CN" altLang="en-US" sz="2000" b="1" dirty="0">
              <a:solidFill>
                <a:srgbClr val="0070C0"/>
              </a:solidFill>
              <a:latin typeface="SFRM1095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3DF8FC0-CA90-8175-E388-59A4FE81FA78}"/>
                  </a:ext>
                </a:extLst>
              </p:cNvPr>
              <p:cNvSpPr txBox="1"/>
              <p:nvPr/>
            </p:nvSpPr>
            <p:spPr>
              <a:xfrm>
                <a:off x="9898466" y="4859292"/>
                <a:ext cx="8823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kumimoji="1" lang="zh-CN" altLang="en-US" sz="2800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3DF8FC0-CA90-8175-E388-59A4FE81F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466" y="4859292"/>
                <a:ext cx="88235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DF4A5EB3-3BED-7B61-D0BC-37AB48139682}"/>
              </a:ext>
            </a:extLst>
          </p:cNvPr>
          <p:cNvSpPr txBox="1"/>
          <p:nvPr/>
        </p:nvSpPr>
        <p:spPr>
          <a:xfrm>
            <a:off x="7267701" y="4993578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SFRM1095"/>
              </a:rPr>
              <a:t>or</a:t>
            </a:r>
            <a:endParaRPr lang="zh-CN" altLang="en-US" sz="2000" dirty="0">
              <a:latin typeface="SFRM1095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49C1934-6C66-21A9-26F3-7787908A008F}"/>
              </a:ext>
            </a:extLst>
          </p:cNvPr>
          <p:cNvSpPr txBox="1"/>
          <p:nvPr/>
        </p:nvSpPr>
        <p:spPr>
          <a:xfrm>
            <a:off x="969065" y="5797458"/>
            <a:ext cx="8982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latin typeface="SFRM1095"/>
              </a:rPr>
              <a:t>The complete asymptotic behavior in </a:t>
            </a:r>
            <a:r>
              <a:rPr lang="en-US" altLang="zh-CN" sz="2000" dirty="0">
                <a:latin typeface="SFRM1095"/>
              </a:rPr>
              <a:t>tail region</a:t>
            </a:r>
            <a:r>
              <a:rPr lang="en" altLang="zh-CN" sz="2000" dirty="0">
                <a:latin typeface="SFRM1095"/>
              </a:rPr>
              <a:t> can only be determined by including</a:t>
            </a:r>
          </a:p>
          <a:p>
            <a:r>
              <a:rPr lang="en" altLang="zh-CN" sz="2000" b="1" dirty="0">
                <a:solidFill>
                  <a:srgbClr val="FF0000"/>
                </a:solidFill>
                <a:latin typeface="SFRM1095"/>
              </a:rPr>
              <a:t>two-loop contributions</a:t>
            </a:r>
            <a:r>
              <a:rPr lang="en" altLang="zh-CN" sz="2000" dirty="0">
                <a:latin typeface="SFRM1095"/>
              </a:rPr>
              <a:t>.</a:t>
            </a:r>
          </a:p>
        </p:txBody>
      </p:sp>
      <p:sp>
        <p:nvSpPr>
          <p:cNvPr id="31" name="左大括号 30">
            <a:extLst>
              <a:ext uri="{FF2B5EF4-FFF2-40B4-BE49-F238E27FC236}">
                <a16:creationId xmlns:a16="http://schemas.microsoft.com/office/drawing/2014/main" id="{79D4FE6B-FE17-A99A-F7D7-16395D1B4E94}"/>
              </a:ext>
            </a:extLst>
          </p:cNvPr>
          <p:cNvSpPr/>
          <p:nvPr/>
        </p:nvSpPr>
        <p:spPr>
          <a:xfrm>
            <a:off x="4953450" y="4717226"/>
            <a:ext cx="330278" cy="807353"/>
          </a:xfrm>
          <a:prstGeom prst="leftBrace">
            <a:avLst>
              <a:gd name="adj1" fmla="val 2348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189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1F02FB54-3A07-EB75-B70F-570BA6E0D0AF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2BEE049A-9DFA-4FF1-9021-57C5B64BE2A4}"/>
              </a:ext>
            </a:extLst>
          </p:cNvPr>
          <p:cNvSpPr txBox="1"/>
          <p:nvPr/>
        </p:nvSpPr>
        <p:spPr>
          <a:xfrm>
            <a:off x="5148464" y="319949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3200" dirty="0">
                <a:solidFill>
                  <a:srgbClr val="0F1115"/>
                </a:solidFill>
                <a:latin typeface="quote-cjk-patch"/>
              </a:rPr>
              <a:t>Tail region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97BF55-E0A2-44D7-4D08-04AFAA2D5D4F}"/>
              </a:ext>
            </a:extLst>
          </p:cNvPr>
          <p:cNvSpPr txBox="1"/>
          <p:nvPr/>
        </p:nvSpPr>
        <p:spPr>
          <a:xfrm>
            <a:off x="969065" y="1334530"/>
            <a:ext cx="208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effectLst/>
                <a:latin typeface="SFRM1095"/>
              </a:defRPr>
            </a:lvl1pPr>
          </a:lstStyle>
          <a:p>
            <a:r>
              <a:rPr lang="en-US" altLang="zh-CN" dirty="0"/>
              <a:t>Boundary regions: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911E1B8-2CF1-8737-EEC0-319790E34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412" y="1400084"/>
            <a:ext cx="4300261" cy="37433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ED2092B-C927-4D47-ED20-CB1E3129D57E}"/>
              </a:ext>
            </a:extLst>
          </p:cNvPr>
          <p:cNvSpPr txBox="1"/>
          <p:nvPr/>
        </p:nvSpPr>
        <p:spPr>
          <a:xfrm>
            <a:off x="1006332" y="2067695"/>
            <a:ext cx="722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dirty="0">
                <a:latin typeface="SFRM1095"/>
              </a:rPr>
              <a:t>Amplitudes with a  single delta function survive in the boundary region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CF188F6-0AA5-0DA7-5752-00D5771BB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143" y="2535976"/>
            <a:ext cx="6944154" cy="8703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809B09-4471-E6D7-056A-87315B3BA0E7}"/>
                  </a:ext>
                </a:extLst>
              </p:cNvPr>
              <p:cNvSpPr txBox="1"/>
              <p:nvPr/>
            </p:nvSpPr>
            <p:spPr>
              <a:xfrm>
                <a:off x="1006332" y="3637161"/>
                <a:ext cx="385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" altLang="zh-CN" dirty="0">
                    <a:latin typeface="SFRM1095"/>
                  </a:rPr>
                  <a:t>The radiative tail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>
                            <a:latin typeface="SFRM1095"/>
                          </a:rPr>
                        </m:ctrlPr>
                      </m:sSubPr>
                      <m:e>
                        <m:r>
                          <a:rPr lang="en-US" altLang="zh-CN">
                            <a:latin typeface="SFRM1095"/>
                          </a:rPr>
                          <m:t>𝚲</m:t>
                        </m:r>
                      </m:e>
                      <m:sub>
                        <m:r>
                          <a:rPr lang="en-US" altLang="zh-CN">
                            <a:latin typeface="SFRM1095"/>
                          </a:rPr>
                          <m:t>𝐛</m:t>
                        </m:r>
                      </m:sub>
                    </m:sSub>
                  </m:oMath>
                </a14:m>
                <a:r>
                  <a:rPr lang="en" altLang="zh-CN" dirty="0">
                    <a:latin typeface="SFRM1095"/>
                  </a:rPr>
                  <a:t> HQET LCDA 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D809B09-4471-E6D7-056A-87315B3BA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32" y="3637161"/>
                <a:ext cx="3854966" cy="369332"/>
              </a:xfrm>
              <a:prstGeom prst="rect">
                <a:avLst/>
              </a:prstGeom>
              <a:blipFill>
                <a:blip r:embed="rId4"/>
                <a:stretch>
                  <a:fillRect l="-1316" t="-6667" r="-32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303A9BDA-1C53-EA84-7EC5-24451C58B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444" y="4220310"/>
            <a:ext cx="4574919" cy="79637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5A34E3F-1AF9-C3CD-DC66-4FFF2E26ECF5}"/>
              </a:ext>
            </a:extLst>
          </p:cNvPr>
          <p:cNvSpPr txBox="1"/>
          <p:nvPr/>
        </p:nvSpPr>
        <p:spPr>
          <a:xfrm>
            <a:off x="7204810" y="4364009"/>
            <a:ext cx="503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800" dirty="0">
                <a:effectLst/>
                <a:latin typeface="SFRM1000"/>
              </a:rPr>
              <a:t>T. Feldmann and D. </a:t>
            </a:r>
            <a:r>
              <a:rPr lang="en" altLang="zh-CN" sz="1800" dirty="0" err="1">
                <a:effectLst/>
                <a:latin typeface="SFRM1000"/>
              </a:rPr>
              <a:t>Vladimirov</a:t>
            </a:r>
            <a:r>
              <a:rPr lang="en" altLang="zh-CN" dirty="0">
                <a:latin typeface="SFRM1000"/>
              </a:rPr>
              <a:t>, </a:t>
            </a:r>
            <a:r>
              <a:rPr lang="en" altLang="zh-CN" sz="1800" dirty="0">
                <a:effectLst/>
                <a:latin typeface="SFRM1000"/>
              </a:rPr>
              <a:t>JHEP </a:t>
            </a:r>
            <a:r>
              <a:rPr lang="en" altLang="zh-CN" sz="1800" dirty="0">
                <a:effectLst/>
                <a:latin typeface="SFBX1000"/>
              </a:rPr>
              <a:t>07</a:t>
            </a:r>
            <a:r>
              <a:rPr lang="en" altLang="zh-CN" sz="1800" dirty="0">
                <a:effectLst/>
                <a:latin typeface="SFRM1000"/>
              </a:rPr>
              <a:t>, 108 (2025) </a:t>
            </a:r>
            <a:endParaRPr lang="en" altLang="zh-CN" dirty="0">
              <a:effectLst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CA78795-3A79-FAB0-4E33-63A8250FA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412" y="5303265"/>
            <a:ext cx="5478103" cy="50959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0F9C581-35ED-57F9-D6CB-1092CBB8770D}"/>
              </a:ext>
            </a:extLst>
          </p:cNvPr>
          <p:cNvSpPr txBox="1"/>
          <p:nvPr/>
        </p:nvSpPr>
        <p:spPr>
          <a:xfrm>
            <a:off x="1006332" y="542635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SFRM1095"/>
              </a:rPr>
              <a:t>Consistent:</a:t>
            </a:r>
            <a:endParaRPr lang="zh-CN" altLang="en-US" dirty="0">
              <a:latin typeface="SFRM1095"/>
            </a:endParaRPr>
          </a:p>
        </p:txBody>
      </p:sp>
    </p:spTree>
    <p:extLst>
      <p:ext uri="{BB962C8B-B14F-4D97-AF65-F5344CB8AC3E}">
        <p14:creationId xmlns:p14="http://schemas.microsoft.com/office/powerpoint/2010/main" val="3881760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D2DE01ED-B916-F04B-BE91-C4E665E52F88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5B3B2037-8E8E-8761-3098-51275D377000}"/>
              </a:ext>
            </a:extLst>
          </p:cNvPr>
          <p:cNvSpPr txBox="1"/>
          <p:nvPr/>
        </p:nvSpPr>
        <p:spPr>
          <a:xfrm>
            <a:off x="5148464" y="319949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3200" dirty="0" err="1">
                <a:solidFill>
                  <a:srgbClr val="0F1115"/>
                </a:solidFill>
                <a:latin typeface="quote-cjk-patch"/>
              </a:rPr>
              <a:t>Conlusion</a:t>
            </a:r>
            <a:endParaRPr lang="en" altLang="zh-CN" sz="3200" dirty="0">
              <a:solidFill>
                <a:srgbClr val="0F1115"/>
              </a:solidFill>
              <a:latin typeface="quote-cjk-patc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83E66942-FA80-DE90-41B7-102D14AB9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8543" y="1417853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 rtl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" altLang="zh-CN" sz="2400" dirty="0">
                    <a:latin typeface="SFRM1095"/>
                  </a:rPr>
                  <a:t>We established a factorization framework connecting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>
                            <a:latin typeface="SFRM1095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SFRM1095"/>
                          </a:rPr>
                          <m:t>Λ</m:t>
                        </m:r>
                      </m:e>
                      <m:sub>
                        <m:r>
                          <a:rPr lang="en-US" altLang="zh-CN" sz="2400">
                            <a:latin typeface="SFRM1095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" altLang="zh-CN" sz="2400" dirty="0">
                    <a:latin typeface="SFRM1095"/>
                  </a:rPr>
                  <a:t> baryon QCD LCDA and </a:t>
                </a:r>
                <a:r>
                  <a:rPr lang="en" altLang="zh-CN" sz="2400" dirty="0" err="1">
                    <a:latin typeface="SFRM1095"/>
                  </a:rPr>
                  <a:t>bHQET</a:t>
                </a:r>
                <a:r>
                  <a:rPr lang="en" altLang="zh-CN" sz="2400" dirty="0">
                    <a:latin typeface="SFRM1095"/>
                  </a:rPr>
                  <a:t> LCDA, enabling non-perturbative extraction from lattice QCD.</a:t>
                </a:r>
              </a:p>
              <a:p>
                <a:pPr algn="just" rtl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" altLang="zh-CN" sz="2400" dirty="0">
                    <a:latin typeface="SFRM1095"/>
                  </a:rPr>
                  <a:t>We computed one-loop corrections and derived a universal jet function with logarithmic structure identical to that of heavy mesons.</a:t>
                </a:r>
              </a:p>
              <a:p>
                <a:pPr algn="just" rtl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" altLang="zh-CN" sz="2400" dirty="0">
                    <a:latin typeface="SFRM1095"/>
                  </a:rPr>
                  <a:t>Full asymptotic behavior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>
                            <a:latin typeface="SFRM1095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SFRM1095"/>
                          </a:rPr>
                          <m:t>Λ</m:t>
                        </m:r>
                      </m:e>
                      <m:sub>
                        <m:r>
                          <a:rPr lang="en-US" altLang="zh-CN" sz="2400">
                            <a:latin typeface="SFRM1095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" altLang="zh-CN" sz="2400" dirty="0">
                    <a:latin typeface="SFRM1095"/>
                  </a:rPr>
                  <a:t> QCD LCDA in the tail region requires two-loop calculations, while boundary behavior agrees with existing results.</a:t>
                </a:r>
              </a:p>
              <a:p>
                <a:pPr algn="just" rtl="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" altLang="zh-CN" sz="2400" dirty="0">
                    <a:latin typeface="SFRM1095"/>
                  </a:rPr>
                  <a:t>This work provides a foundation for lattice QCD determination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>
                            <a:latin typeface="SFRM1095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SFRM1095"/>
                          </a:rPr>
                          <m:t>Λ</m:t>
                        </m:r>
                      </m:e>
                      <m:sub>
                        <m:r>
                          <a:rPr lang="en-US" altLang="zh-CN" sz="2400">
                            <a:latin typeface="SFRM1095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" altLang="zh-CN" sz="2400" dirty="0">
                    <a:latin typeface="SFRM1095"/>
                  </a:rPr>
                  <a:t> LCDA and precision phenomenology of heavy baryon weak decays.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83E66942-FA80-DE90-41B7-102D14AB9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543" y="1417853"/>
                <a:ext cx="10515600" cy="4351338"/>
              </a:xfrm>
              <a:blipFill>
                <a:blip r:embed="rId2"/>
                <a:stretch>
                  <a:fillRect l="-724" r="-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86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202A2-8498-7C4F-372A-E160BCB7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69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800" b="1" dirty="0"/>
              <a:t>Motivation</a:t>
            </a:r>
            <a:endParaRPr kumimoji="1"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2873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8B8C99A-8D6D-BEFD-947E-473CEF93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75" y="1542233"/>
            <a:ext cx="2551498" cy="372710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47D2AEC-52DE-DB87-4D86-C61A796D0BB0}"/>
              </a:ext>
            </a:extLst>
          </p:cNvPr>
          <p:cNvSpPr txBox="1"/>
          <p:nvPr/>
        </p:nvSpPr>
        <p:spPr>
          <a:xfrm>
            <a:off x="5356340" y="1555072"/>
            <a:ext cx="437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800" b="1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Nature 643, no.8074, 1223-1228 (2025) </a:t>
            </a:r>
            <a:endParaRPr lang="en" altLang="zh-CN" b="1" dirty="0"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69EC0F-2139-D63D-BDFA-DE9E47934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990" y="2188943"/>
            <a:ext cx="6371535" cy="273292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6A3E3DB-C5F1-667B-D07F-BDCB79511513}"/>
              </a:ext>
            </a:extLst>
          </p:cNvPr>
          <p:cNvSpPr txBox="1"/>
          <p:nvPr/>
        </p:nvSpPr>
        <p:spPr>
          <a:xfrm>
            <a:off x="1312382" y="5315767"/>
            <a:ext cx="10076798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" altLang="zh-CN" b="1" i="0" dirty="0">
                <a:solidFill>
                  <a:srgbClr val="0F1115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Heavy baryon decays have attracted increasing interest owing to the search for CP violation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" altLang="zh-CN" b="1" i="0" dirty="0">
                <a:solidFill>
                  <a:srgbClr val="0F1115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Precision calculations are therefore necessary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" altLang="zh-CN" sz="1800" b="1" i="0" dirty="0">
                <a:solidFill>
                  <a:srgbClr val="0F1115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LCDA is a crucial input parameter for inclusive/exclusive processes in high-energy</a:t>
            </a:r>
            <a:endParaRPr kumimoji="1" lang="zh-CN" alt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AC0C14-C25F-CB5D-B6FA-A86F292B508D}"/>
              </a:ext>
            </a:extLst>
          </p:cNvPr>
          <p:cNvSpPr txBox="1"/>
          <p:nvPr/>
        </p:nvSpPr>
        <p:spPr>
          <a:xfrm>
            <a:off x="1156192" y="956230"/>
            <a:ext cx="8921032" cy="549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lnSpc>
                <a:spcPts val="3860"/>
              </a:lnSpc>
              <a:defRPr/>
            </a:pPr>
            <a:r>
              <a:rPr lang="en" altLang="zh-CN" sz="2400" b="1" dirty="0">
                <a:solidFill>
                  <a:srgbClr val="0070C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Observation of CP symmetry breaking in heavy baryon decays </a:t>
            </a:r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4659EE15-8E57-DFBE-F044-9DEE425A8831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DF25254-9FFC-A6DC-2E33-232136050B32}"/>
              </a:ext>
            </a:extLst>
          </p:cNvPr>
          <p:cNvSpPr txBox="1"/>
          <p:nvPr/>
        </p:nvSpPr>
        <p:spPr>
          <a:xfrm>
            <a:off x="1032325" y="256414"/>
            <a:ext cx="1019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3200" b="1" i="0" dirty="0">
                <a:solidFill>
                  <a:srgbClr val="0F1115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LCDA is a crucial input parameter for exclusive decays</a:t>
            </a:r>
            <a:endParaRPr kumimoji="1" lang="zh-CN" altLang="en-US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271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7A273BB5-B2F3-C215-1540-81E5B47E754D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5114110-371C-FF48-A338-CA9A91372E1A}"/>
              </a:ext>
            </a:extLst>
          </p:cNvPr>
          <p:cNvSpPr txBox="1"/>
          <p:nvPr/>
        </p:nvSpPr>
        <p:spPr>
          <a:xfrm>
            <a:off x="956195" y="1286633"/>
            <a:ext cx="5640518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QCD factorization (QCDF) </a:t>
            </a:r>
            <a:endParaRPr lang="en" altLang="zh-CN" sz="2400" dirty="0"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soft-collinear effective theory (SCET)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perturbative QCD (PQCD) </a:t>
            </a:r>
            <a:endParaRPr lang="en" altLang="zh-CN" sz="2400" dirty="0"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light-cone sum rules (LCSR) </a:t>
            </a:r>
            <a:endParaRPr lang="en" altLang="zh-CN" sz="2400" dirty="0"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1C253D9-B49D-544B-1718-27EA71A9BF9C}"/>
                  </a:ext>
                </a:extLst>
              </p:cNvPr>
              <p:cNvSpPr txBox="1"/>
              <p:nvPr/>
            </p:nvSpPr>
            <p:spPr>
              <a:xfrm>
                <a:off x="7097935" y="2211858"/>
                <a:ext cx="41876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3200" b="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32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1" lang="en-US" altLang="zh-CN" sz="32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LCDA as inputs</a:t>
                </a:r>
                <a:endParaRPr kumimoji="1" lang="zh-CN" altLang="en-US" sz="3200" dirty="0">
                  <a:latin typeface="DengXian" panose="02010600030101010101" pitchFamily="2" charset="-122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1C253D9-B49D-544B-1718-27EA71A9B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935" y="2211858"/>
                <a:ext cx="4187621" cy="584775"/>
              </a:xfrm>
              <a:prstGeom prst="rect">
                <a:avLst/>
              </a:prstGeom>
              <a:blipFill>
                <a:blip r:embed="rId2"/>
                <a:stretch>
                  <a:fillRect l="-3625" t="-12766" r="-2719" b="-34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大括号 13">
            <a:extLst>
              <a:ext uri="{FF2B5EF4-FFF2-40B4-BE49-F238E27FC236}">
                <a16:creationId xmlns:a16="http://schemas.microsoft.com/office/drawing/2014/main" id="{28F91223-1BCF-570D-11E3-61A77FB815F2}"/>
              </a:ext>
            </a:extLst>
          </p:cNvPr>
          <p:cNvSpPr/>
          <p:nvPr/>
        </p:nvSpPr>
        <p:spPr>
          <a:xfrm>
            <a:off x="6240162" y="1614560"/>
            <a:ext cx="465438" cy="1779373"/>
          </a:xfrm>
          <a:prstGeom prst="rightBrace">
            <a:avLst>
              <a:gd name="adj1" fmla="val 45501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289FF78-B167-06A5-C4BE-89FEACE71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4317276"/>
            <a:ext cx="7518400" cy="762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62AC367-7B37-D1B5-CA55-CDA8F231D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066" y="3731168"/>
            <a:ext cx="1193800" cy="660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D7597F5-9A0B-AF82-1D53-11E2E3B739F9}"/>
              </a:ext>
            </a:extLst>
          </p:cNvPr>
          <p:cNvSpPr txBox="1"/>
          <p:nvPr/>
        </p:nvSpPr>
        <p:spPr>
          <a:xfrm>
            <a:off x="969065" y="3794056"/>
            <a:ext cx="563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For example, PQCD calculation for: </a:t>
            </a:r>
            <a:endParaRPr kumimoji="1" lang="zh-CN" altLang="en-US" sz="2800" dirty="0"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549A5DBE-98A2-82A5-934B-46898F4FF57C}"/>
              </a:ext>
            </a:extLst>
          </p:cNvPr>
          <p:cNvCxnSpPr/>
          <p:nvPr/>
        </p:nvCxnSpPr>
        <p:spPr>
          <a:xfrm>
            <a:off x="3262184" y="4976659"/>
            <a:ext cx="179173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DF8CBC9-3F9F-7A35-F8D4-6D1CE4EA29A3}"/>
                  </a:ext>
                </a:extLst>
              </p:cNvPr>
              <p:cNvSpPr txBox="1"/>
              <p:nvPr/>
            </p:nvSpPr>
            <p:spPr>
              <a:xfrm>
                <a:off x="3262184" y="5096647"/>
                <a:ext cx="17999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zh-CN" sz="3200" b="1" dirty="0">
                    <a:solidFill>
                      <a:srgbClr val="FF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LCDA</a:t>
                </a:r>
                <a:endParaRPr kumimoji="1" lang="zh-CN" altLang="en-US" sz="3200" b="1" dirty="0">
                  <a:solidFill>
                    <a:srgbClr val="0070C0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DF8CBC9-3F9F-7A35-F8D4-6D1CE4EA2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184" y="5096647"/>
                <a:ext cx="1799916" cy="584775"/>
              </a:xfrm>
              <a:prstGeom prst="rect">
                <a:avLst/>
              </a:prstGeom>
              <a:blipFill>
                <a:blip r:embed="rId5"/>
                <a:stretch>
                  <a:fillRect l="-2098" t="-12766" r="-7692" b="-34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9305CD2F-79F5-AC70-9B1C-4ECC1B37B7C8}"/>
              </a:ext>
            </a:extLst>
          </p:cNvPr>
          <p:cNvSpPr txBox="1"/>
          <p:nvPr/>
        </p:nvSpPr>
        <p:spPr>
          <a:xfrm>
            <a:off x="8104143" y="5017721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Proton LCDA</a:t>
            </a:r>
            <a:endParaRPr kumimoji="1" lang="zh-CN" altLang="en-US" sz="3200" dirty="0">
              <a:solidFill>
                <a:srgbClr val="0070C0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9665C848-EC34-C49A-F7E7-7B9C6F52B65B}"/>
              </a:ext>
            </a:extLst>
          </p:cNvPr>
          <p:cNvCxnSpPr/>
          <p:nvPr/>
        </p:nvCxnSpPr>
        <p:spPr>
          <a:xfrm>
            <a:off x="8104143" y="4976659"/>
            <a:ext cx="1791730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D5131583-FA03-7FBC-A1F2-5C77D4F03908}"/>
              </a:ext>
            </a:extLst>
          </p:cNvPr>
          <p:cNvCxnSpPr>
            <a:cxnSpLocks/>
          </p:cNvCxnSpPr>
          <p:nvPr/>
        </p:nvCxnSpPr>
        <p:spPr>
          <a:xfrm>
            <a:off x="5510770" y="4976659"/>
            <a:ext cx="219984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6E772001-BF50-3CC0-396D-2636DFFEECD0}"/>
              </a:ext>
            </a:extLst>
          </p:cNvPr>
          <p:cNvSpPr txBox="1"/>
          <p:nvPr/>
        </p:nvSpPr>
        <p:spPr>
          <a:xfrm>
            <a:off x="5630805" y="5096647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Hard kernel</a:t>
            </a:r>
            <a:endParaRPr kumimoji="1" lang="zh-CN" altLang="en-US" sz="2800" b="1" dirty="0"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6ADE13E-BC86-6E17-14B4-392E8B31A697}"/>
                  </a:ext>
                </a:extLst>
              </p:cNvPr>
              <p:cNvSpPr txBox="1"/>
              <p:nvPr/>
            </p:nvSpPr>
            <p:spPr>
              <a:xfrm>
                <a:off x="956195" y="5718494"/>
                <a:ext cx="97956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" altLang="zh-CN" sz="28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Precise determination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800"/>
                          <m:t>Λ</m:t>
                        </m:r>
                      </m:e>
                      <m:sub>
                        <m:r>
                          <a:rPr kumimoji="1" lang="en-US" altLang="zh-CN" sz="2800"/>
                          <m:t>𝑏</m:t>
                        </m:r>
                      </m:sub>
                    </m:sSub>
                  </m:oMath>
                </a14:m>
                <a:r>
                  <a:rPr kumimoji="1" lang="en" altLang="zh-CN" sz="28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LCDAs is crucial for reliable theoretical predictions </a:t>
                </a: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6ADE13E-BC86-6E17-14B4-392E8B31A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95" y="5718494"/>
                <a:ext cx="9795671" cy="954107"/>
              </a:xfrm>
              <a:prstGeom prst="rect">
                <a:avLst/>
              </a:prstGeom>
              <a:blipFill>
                <a:blip r:embed="rId6"/>
                <a:stretch>
                  <a:fillRect l="-1295" t="-7895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F6A9BCA6-D824-D657-0E89-AAEC1789D69C}"/>
              </a:ext>
            </a:extLst>
          </p:cNvPr>
          <p:cNvSpPr txBox="1"/>
          <p:nvPr/>
        </p:nvSpPr>
        <p:spPr>
          <a:xfrm>
            <a:off x="1032325" y="256414"/>
            <a:ext cx="1019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3200" b="1" i="0" dirty="0">
                <a:solidFill>
                  <a:srgbClr val="0F1115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LCDA is a crucial input parameter for exclusive decays</a:t>
            </a:r>
            <a:endParaRPr kumimoji="1" lang="zh-CN" altLang="en-US" sz="32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626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202A2-8498-7C4F-372A-E160BCB7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69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800" b="1" dirty="0"/>
              <a:t>Heavy baryon LCDA</a:t>
            </a:r>
          </a:p>
        </p:txBody>
      </p:sp>
    </p:spTree>
    <p:extLst>
      <p:ext uri="{BB962C8B-B14F-4D97-AF65-F5344CB8AC3E}">
        <p14:creationId xmlns:p14="http://schemas.microsoft.com/office/powerpoint/2010/main" val="99580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F5D9730F-9D63-6EDA-F771-2980B07FBFAB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8B61B72-9FB3-9141-B72F-9E720E181AD8}"/>
                  </a:ext>
                </a:extLst>
              </p:cNvPr>
              <p:cNvSpPr txBox="1"/>
              <p:nvPr/>
            </p:nvSpPr>
            <p:spPr>
              <a:xfrm>
                <a:off x="3266692" y="271680"/>
                <a:ext cx="56597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" altLang="zh-CN" sz="32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Lattice calculation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3200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zh-CN" sz="3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zh-CN" sz="3200" b="1" dirty="0"/>
                  <a:t> LCDA </a:t>
                </a:r>
                <a:endParaRPr kumimoji="1" lang="zh-CN" altLang="en-US" sz="3200" b="1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8B61B72-9FB3-9141-B72F-9E720E181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692" y="271680"/>
                <a:ext cx="5659755" cy="584775"/>
              </a:xfrm>
              <a:prstGeom prst="rect">
                <a:avLst/>
              </a:prstGeom>
              <a:blipFill>
                <a:blip r:embed="rId2"/>
                <a:stretch>
                  <a:fillRect l="-2691" t="-12766" r="-1794" b="-34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D89A9B1-A467-E280-4D37-54B1623C153F}"/>
              </a:ext>
            </a:extLst>
          </p:cNvPr>
          <p:cNvSpPr txBox="1"/>
          <p:nvPr/>
        </p:nvSpPr>
        <p:spPr>
          <a:xfrm>
            <a:off x="870211" y="1071388"/>
            <a:ext cx="6604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0070C0"/>
                </a:solidFill>
              </a:rPr>
              <a:t>Light-cone definition in the heavy quark limit:</a:t>
            </a:r>
            <a:endParaRPr kumimoji="1" lang="zh-CN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FA7D8B8-433B-1A8C-E4F5-A34BDD783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582" y="1479804"/>
            <a:ext cx="5691316" cy="6789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5E34C74-819B-8179-AF9E-722638D06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470" y="2041503"/>
            <a:ext cx="7772400" cy="12334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DACEA41-3E3C-C35F-90A0-C7B4E66E99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00" y="3192819"/>
            <a:ext cx="3621683" cy="353251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94FF02D-D0D0-3996-7B4D-A9D3AD0784FD}"/>
              </a:ext>
            </a:extLst>
          </p:cNvPr>
          <p:cNvSpPr txBox="1"/>
          <p:nvPr/>
        </p:nvSpPr>
        <p:spPr>
          <a:xfrm>
            <a:off x="969065" y="2285819"/>
            <a:ext cx="266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2000" b="1" dirty="0">
                <a:solidFill>
                  <a:srgbClr val="0070C0"/>
                </a:solidFill>
              </a:rPr>
              <a:t>Light-cone quantity cannot be calculated directly on lattice</a:t>
            </a:r>
            <a:endParaRPr kumimoji="1"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85EB4CBE-1168-797F-1D88-4E8FD08FCCAF}"/>
              </a:ext>
            </a:extLst>
          </p:cNvPr>
          <p:cNvSpPr/>
          <p:nvPr/>
        </p:nvSpPr>
        <p:spPr>
          <a:xfrm>
            <a:off x="4560940" y="4615645"/>
            <a:ext cx="2115300" cy="586161"/>
          </a:xfrm>
          <a:prstGeom prst="rightArrow">
            <a:avLst>
              <a:gd name="adj1" fmla="val 50000"/>
              <a:gd name="adj2" fmla="val 710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A3AF491-3954-8129-D7CA-002CA94BF9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40" y="3039740"/>
            <a:ext cx="3694443" cy="360348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3EAB302-A984-F2A5-4A0D-9451CE6A811F}"/>
              </a:ext>
            </a:extLst>
          </p:cNvPr>
          <p:cNvSpPr txBox="1"/>
          <p:nvPr/>
        </p:nvSpPr>
        <p:spPr>
          <a:xfrm>
            <a:off x="9709528" y="3783356"/>
            <a:ext cx="2179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00B050"/>
                </a:solidFill>
              </a:rPr>
              <a:t>Space-like DA (Quasi-DA)</a:t>
            </a:r>
            <a:endParaRPr kumimoji="1"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2241290-93B1-8676-5510-4F21493F08DB}"/>
              </a:ext>
            </a:extLst>
          </p:cNvPr>
          <p:cNvSpPr txBox="1"/>
          <p:nvPr/>
        </p:nvSpPr>
        <p:spPr>
          <a:xfrm>
            <a:off x="9453178" y="5089224"/>
            <a:ext cx="269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00B050"/>
                </a:solidFill>
              </a:rPr>
              <a:t>Realize the lattice calculation</a:t>
            </a:r>
            <a:endParaRPr kumimoji="1"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B636F48-DA90-A6AF-D4A1-CE6DD38EEA71}"/>
              </a:ext>
            </a:extLst>
          </p:cNvPr>
          <p:cNvSpPr txBox="1"/>
          <p:nvPr/>
        </p:nvSpPr>
        <p:spPr>
          <a:xfrm>
            <a:off x="4085904" y="5310932"/>
            <a:ext cx="283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000" b="1" dirty="0">
                <a:effectLst/>
                <a:latin typeface="SFRM1095"/>
              </a:rPr>
              <a:t>Large Momentum Effective Theory (</a:t>
            </a:r>
            <a:r>
              <a:rPr lang="en" altLang="zh-CN" sz="2000" b="1" dirty="0" err="1">
                <a:effectLst/>
                <a:latin typeface="SFRM1095"/>
              </a:rPr>
              <a:t>LaMET</a:t>
            </a:r>
            <a:r>
              <a:rPr lang="en" altLang="zh-CN" sz="2000" b="1" dirty="0">
                <a:effectLst/>
                <a:latin typeface="SFRM1095"/>
              </a:rPr>
              <a:t>) </a:t>
            </a:r>
            <a:endParaRPr lang="en" altLang="zh-CN" sz="20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308E8EF-EA2A-A7F5-72F2-AA0ACADE3840}"/>
              </a:ext>
            </a:extLst>
          </p:cNvPr>
          <p:cNvSpPr txBox="1"/>
          <p:nvPr/>
        </p:nvSpPr>
        <p:spPr>
          <a:xfrm>
            <a:off x="4761388" y="4062859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FF0000"/>
                </a:solidFill>
              </a:rPr>
              <a:t>Matching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10EE1CB3-62CA-F843-589D-7D34590F4287}"/>
              </a:ext>
            </a:extLst>
          </p:cNvPr>
          <p:cNvCxnSpPr>
            <a:cxnSpLocks/>
          </p:cNvCxnSpPr>
          <p:nvPr/>
        </p:nvCxnSpPr>
        <p:spPr>
          <a:xfrm>
            <a:off x="969065" y="954152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C485B3ED-F0F9-6A96-5520-318ECD709FBD}"/>
              </a:ext>
            </a:extLst>
          </p:cNvPr>
          <p:cNvSpPr txBox="1"/>
          <p:nvPr/>
        </p:nvSpPr>
        <p:spPr>
          <a:xfrm>
            <a:off x="3526184" y="271680"/>
            <a:ext cx="5458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3200" b="1" dirty="0">
                <a:solidFill>
                  <a:srgbClr val="0F1115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Two-step matching scheme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D0AF3D-8BCE-9BA3-49A0-DC2658D5E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39" y="2458966"/>
            <a:ext cx="8127823" cy="37298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7FE47B5-6048-1E41-A73A-86703E13BC78}"/>
                  </a:ext>
                </a:extLst>
              </p:cNvPr>
              <p:cNvSpPr txBox="1"/>
              <p:nvPr/>
            </p:nvSpPr>
            <p:spPr>
              <a:xfrm>
                <a:off x="870211" y="1031723"/>
                <a:ext cx="9151480" cy="967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sz="2000" b="1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However, lattice QCD cannot handle the effective heavy quark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endParaRPr kumimoji="1" lang="en-US" altLang="zh-CN" sz="2000" b="1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kumimoji="1" lang="en-US" altLang="zh-CN" sz="2000" b="1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To obtain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kumimoji="1" lang="en-US" altLang="zh-CN" sz="2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kumimoji="1" lang="en-US" altLang="zh-CN" sz="2000" b="1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LCDA  in HQET, a </a:t>
                </a:r>
                <a:r>
                  <a:rPr lang="en" altLang="zh-CN" sz="2000" b="1" dirty="0">
                    <a:solidFill>
                      <a:srgbClr val="0F1115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two-step matching scheme </a:t>
                </a:r>
                <a:r>
                  <a:rPr kumimoji="1" lang="en-US" altLang="zh-CN" sz="2000" b="1" dirty="0">
                    <a:solidFill>
                      <a:srgbClr val="0F1115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is proposed</a:t>
                </a:r>
                <a:endParaRPr lang="en" altLang="zh-CN" sz="2000" b="1" dirty="0">
                  <a:solidFill>
                    <a:srgbClr val="0F1115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7FE47B5-6048-1E41-A73A-86703E13B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11" y="1031723"/>
                <a:ext cx="9151480" cy="967829"/>
              </a:xfrm>
              <a:prstGeom prst="rect">
                <a:avLst/>
              </a:prstGeom>
              <a:blipFill>
                <a:blip r:embed="rId3"/>
                <a:stretch>
                  <a:fillRect l="-554" b="-10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1BF695F4-B09F-5464-71B0-9E209FF54D8C}"/>
              </a:ext>
            </a:extLst>
          </p:cNvPr>
          <p:cNvSpPr txBox="1"/>
          <p:nvPr/>
        </p:nvSpPr>
        <p:spPr>
          <a:xfrm>
            <a:off x="716124" y="2220111"/>
            <a:ext cx="4112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One uses the heavy quark field in QCD for Lattice calculation  </a:t>
            </a:r>
            <a:endParaRPr kumimoji="1" lang="zh-CN" altLang="en-US" sz="2000" b="1" dirty="0">
              <a:solidFill>
                <a:srgbClr val="0070C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1" name="下箭头 10">
            <a:extLst>
              <a:ext uri="{FF2B5EF4-FFF2-40B4-BE49-F238E27FC236}">
                <a16:creationId xmlns:a16="http://schemas.microsoft.com/office/drawing/2014/main" id="{CB6CA836-2FCF-F9AC-89E5-C19FB972D3B8}"/>
              </a:ext>
            </a:extLst>
          </p:cNvPr>
          <p:cNvSpPr/>
          <p:nvPr/>
        </p:nvSpPr>
        <p:spPr>
          <a:xfrm>
            <a:off x="1882943" y="3097275"/>
            <a:ext cx="437303" cy="9450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910C1B-EA03-3ED4-1974-8E1F32BB56A6}"/>
              </a:ext>
            </a:extLst>
          </p:cNvPr>
          <p:cNvSpPr txBox="1"/>
          <p:nvPr/>
        </p:nvSpPr>
        <p:spPr>
          <a:xfrm>
            <a:off x="5218526" y="6378620"/>
            <a:ext cx="3945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QCD LCDA in the boosted frame</a:t>
            </a:r>
            <a:endParaRPr kumimoji="1" lang="zh-CN" altLang="en-US" sz="2000" b="1" dirty="0">
              <a:solidFill>
                <a:srgbClr val="0070C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3" name="下箭头 12">
            <a:extLst>
              <a:ext uri="{FF2B5EF4-FFF2-40B4-BE49-F238E27FC236}">
                <a16:creationId xmlns:a16="http://schemas.microsoft.com/office/drawing/2014/main" id="{7C19393D-B010-0BA7-15C2-137404672E68}"/>
              </a:ext>
            </a:extLst>
          </p:cNvPr>
          <p:cNvSpPr/>
          <p:nvPr/>
        </p:nvSpPr>
        <p:spPr>
          <a:xfrm rot="17591206" flipV="1">
            <a:off x="6513962" y="5526410"/>
            <a:ext cx="399922" cy="8670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956340B-8963-4B27-ACBD-EBE0BB5F1F8D}"/>
              </a:ext>
            </a:extLst>
          </p:cNvPr>
          <p:cNvSpPr txBox="1"/>
          <p:nvPr/>
        </p:nvSpPr>
        <p:spPr>
          <a:xfrm>
            <a:off x="7884663" y="5143212"/>
            <a:ext cx="3809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Matching to the boosted HQET</a:t>
            </a:r>
            <a:endParaRPr kumimoji="1" lang="zh-CN" altLang="en-US" sz="20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9F1D782-383F-B161-C7B0-939816E92E26}"/>
              </a:ext>
            </a:extLst>
          </p:cNvPr>
          <p:cNvSpPr txBox="1"/>
          <p:nvPr/>
        </p:nvSpPr>
        <p:spPr>
          <a:xfrm>
            <a:off x="4965328" y="1997301"/>
            <a:ext cx="7226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SFRM1000"/>
              </a:rPr>
              <a:t>X. Y. Han, J. Hua, X. Ji, C. D. Lü, W. Wang, J. Xu, Q. A. Zhang and S. Zhao,</a:t>
            </a:r>
          </a:p>
          <a:p>
            <a:r>
              <a:rPr lang="en" altLang="zh-CN" dirty="0">
                <a:latin typeface="SFRM1000"/>
              </a:rPr>
              <a:t>     Phys. Rev. D 111, no.11, L111503 (2025)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SFRM1000"/>
              </a:rPr>
              <a:t>X. Y. Han et al. [Lattice Parton], Phys. Rev. D 111, no.3, 034503 (2025)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4D47FA-C0FE-BBF4-70EF-3C9388E31D51}"/>
              </a:ext>
            </a:extLst>
          </p:cNvPr>
          <p:cNvSpPr txBox="1"/>
          <p:nvPr/>
        </p:nvSpPr>
        <p:spPr>
          <a:xfrm>
            <a:off x="870211" y="5405392"/>
            <a:ext cx="294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70C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The same as the case of light baryon LCDA</a:t>
            </a:r>
            <a:endParaRPr kumimoji="1" lang="zh-CN" altLang="en-US" sz="2000" b="1" dirty="0">
              <a:solidFill>
                <a:srgbClr val="0070C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6E4532-46E7-73D4-5642-315984DEF376}"/>
              </a:ext>
            </a:extLst>
          </p:cNvPr>
          <p:cNvSpPr txBox="1"/>
          <p:nvPr/>
        </p:nvSpPr>
        <p:spPr>
          <a:xfrm>
            <a:off x="505242" y="6104546"/>
            <a:ext cx="4972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800" dirty="0">
                <a:effectLst/>
                <a:latin typeface="SFRM1000"/>
              </a:rPr>
              <a:t>Z. F. Deng, C. Han, W. Wang, J. Zeng and J. L. Zhang </a:t>
            </a:r>
            <a:endParaRPr lang="en" altLang="zh-CN" dirty="0">
              <a:effectLst/>
            </a:endParaRPr>
          </a:p>
          <a:p>
            <a:r>
              <a:rPr lang="en" altLang="zh-CN" sz="1800" dirty="0">
                <a:effectLst/>
                <a:latin typeface="SFRM1000"/>
              </a:rPr>
              <a:t>JHEP </a:t>
            </a:r>
            <a:r>
              <a:rPr lang="en" altLang="zh-CN" sz="1800" dirty="0">
                <a:effectLst/>
                <a:latin typeface="SFBX1000"/>
              </a:rPr>
              <a:t>07</a:t>
            </a:r>
            <a:r>
              <a:rPr lang="en" altLang="zh-CN" sz="1800" dirty="0">
                <a:effectLst/>
                <a:latin typeface="SFRM1000"/>
              </a:rPr>
              <a:t>, 191 (2023) doi:10.1007 </a:t>
            </a:r>
            <a:endParaRPr lang="en" altLang="zh-CN" dirty="0">
              <a:effectLst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0E4392C-C182-A3A7-30C6-6566792E87AA}"/>
              </a:ext>
            </a:extLst>
          </p:cNvPr>
          <p:cNvSpPr txBox="1"/>
          <p:nvPr/>
        </p:nvSpPr>
        <p:spPr>
          <a:xfrm>
            <a:off x="7884663" y="5504381"/>
            <a:ext cx="4272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SFRM1000"/>
              </a:rPr>
              <a:t>For heavy meson:</a:t>
            </a:r>
          </a:p>
          <a:p>
            <a:r>
              <a:rPr lang="en" altLang="zh-CN" dirty="0">
                <a:latin typeface="SFRM1000"/>
              </a:rPr>
              <a:t>M. </a:t>
            </a:r>
            <a:r>
              <a:rPr lang="en" altLang="zh-CN" dirty="0" err="1">
                <a:latin typeface="SFRM1000"/>
              </a:rPr>
              <a:t>Beneke</a:t>
            </a:r>
            <a:r>
              <a:rPr lang="en" altLang="zh-CN" dirty="0">
                <a:latin typeface="SFRM1000"/>
              </a:rPr>
              <a:t>, G. </a:t>
            </a:r>
            <a:r>
              <a:rPr lang="en" altLang="zh-CN" dirty="0" err="1">
                <a:latin typeface="SFRM1000"/>
              </a:rPr>
              <a:t>Finauri</a:t>
            </a:r>
            <a:r>
              <a:rPr lang="en" altLang="zh-CN" dirty="0">
                <a:latin typeface="SFRM1000"/>
              </a:rPr>
              <a:t>, K. K. Vos and Y. Wei </a:t>
            </a:r>
          </a:p>
          <a:p>
            <a:r>
              <a:rPr lang="en" altLang="zh-CN" dirty="0">
                <a:latin typeface="SFRM1000"/>
              </a:rPr>
              <a:t>JHEP 09, 066 (2023) </a:t>
            </a:r>
          </a:p>
        </p:txBody>
      </p:sp>
    </p:spTree>
    <p:extLst>
      <p:ext uri="{BB962C8B-B14F-4D97-AF65-F5344CB8AC3E}">
        <p14:creationId xmlns:p14="http://schemas.microsoft.com/office/powerpoint/2010/main" val="400110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8FC1DD1F-BA9C-A9B2-2B07-F51870C40462}"/>
              </a:ext>
            </a:extLst>
          </p:cNvPr>
          <p:cNvCxnSpPr>
            <a:cxnSpLocks/>
          </p:cNvCxnSpPr>
          <p:nvPr/>
        </p:nvCxnSpPr>
        <p:spPr>
          <a:xfrm>
            <a:off x="969065" y="966509"/>
            <a:ext cx="1025387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8DE2A82-058E-70F6-5772-09D62598CB9A}"/>
                  </a:ext>
                </a:extLst>
              </p:cNvPr>
              <p:cNvSpPr txBox="1"/>
              <p:nvPr/>
            </p:nvSpPr>
            <p:spPr>
              <a:xfrm>
                <a:off x="3324920" y="318928"/>
                <a:ext cx="5821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" altLang="zh-CN" sz="3200" b="1" dirty="0">
                    <a:solidFill>
                      <a:srgbClr val="0F1115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Leading twist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>
                            <a:solidFill>
                              <a:srgbClr val="0F1115"/>
                            </a:solidFill>
                            <a:latin typeface="quote-cjk-patch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solidFill>
                              <a:srgbClr val="0F1115"/>
                            </a:solidFill>
                            <a:latin typeface="quote-cjk-patch"/>
                          </a:rPr>
                          <m:t>𝚲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0F1115"/>
                            </a:solidFill>
                            <a:latin typeface="quote-cjk-patch"/>
                          </a:rPr>
                          <m:t>𝐛</m:t>
                        </m:r>
                      </m:sub>
                    </m:sSub>
                  </m:oMath>
                </a14:m>
                <a:r>
                  <a:rPr lang="en-US" altLang="zh-CN" sz="3200" b="1" dirty="0">
                    <a:solidFill>
                      <a:srgbClr val="0F1115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 LCDA</a:t>
                </a:r>
                <a:r>
                  <a:rPr lang="en" altLang="zh-CN" sz="3200" b="1" dirty="0">
                    <a:solidFill>
                      <a:srgbClr val="0F1115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 in QCD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8DE2A82-058E-70F6-5772-09D62598C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920" y="318928"/>
                <a:ext cx="5821850" cy="584775"/>
              </a:xfrm>
              <a:prstGeom prst="rect">
                <a:avLst/>
              </a:prstGeom>
              <a:blipFill>
                <a:blip r:embed="rId2"/>
                <a:stretch>
                  <a:fillRect l="-2614" t="-10417" r="-1743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C3D9C3A3-E177-4CBE-A4FB-769CFD1A0442}"/>
              </a:ext>
            </a:extLst>
          </p:cNvPr>
          <p:cNvSpPr txBox="1"/>
          <p:nvPr/>
        </p:nvSpPr>
        <p:spPr>
          <a:xfrm>
            <a:off x="706706" y="1153321"/>
            <a:ext cx="951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In the boosted frame, the </a:t>
            </a:r>
            <a:r>
              <a:rPr kumimoji="1" lang="en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Leading twist QCD </a:t>
            </a:r>
            <a:r>
              <a:rPr kumimoji="1"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LCDA is described by massive SCET</a:t>
            </a:r>
            <a:endParaRPr kumimoji="1" lang="zh-CN" altLang="en-US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4563DA5-3FCC-F068-2D63-127BB8EF5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557" y="2404460"/>
            <a:ext cx="8614445" cy="193238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F94DC73-57D2-9791-E03D-22CC1EA13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585" y="1606061"/>
            <a:ext cx="7158828" cy="822628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2A598E17-E126-D61F-EC3C-4D54A35B8698}"/>
              </a:ext>
            </a:extLst>
          </p:cNvPr>
          <p:cNvSpPr txBox="1"/>
          <p:nvPr/>
        </p:nvSpPr>
        <p:spPr>
          <a:xfrm>
            <a:off x="702200" y="255430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Definition of </a:t>
            </a:r>
            <a:r>
              <a:rPr kumimoji="1" lang="en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QCD </a:t>
            </a:r>
            <a:r>
              <a:rPr kumimoji="1"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LCDA :</a:t>
            </a:r>
            <a:endParaRPr kumimoji="1" lang="zh-CN" altLang="en-US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3900CB5-9F08-C751-F447-47DA6DFCB96D}"/>
              </a:ext>
            </a:extLst>
          </p:cNvPr>
          <p:cNvSpPr txBox="1"/>
          <p:nvPr/>
        </p:nvSpPr>
        <p:spPr>
          <a:xfrm>
            <a:off x="710363" y="4528855"/>
            <a:ext cx="20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Decay constant: </a:t>
            </a:r>
            <a:endParaRPr kumimoji="1" lang="zh-CN" altLang="en-US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569F296E-F235-637C-270B-470A25F01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374" y="4428363"/>
            <a:ext cx="5453794" cy="5996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68A80A1-3C5E-F033-F14A-79136E6B0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701" y="5508574"/>
            <a:ext cx="4816226" cy="55400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0569F009-26DB-0282-ACF4-48392A0D49D0}"/>
              </a:ext>
            </a:extLst>
          </p:cNvPr>
          <p:cNvSpPr txBox="1"/>
          <p:nvPr/>
        </p:nvSpPr>
        <p:spPr>
          <a:xfrm>
            <a:off x="726299" y="5597617"/>
            <a:ext cx="2499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Baryon momentum:</a:t>
            </a:r>
            <a:endParaRPr kumimoji="1" lang="zh-CN" altLang="en-US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2399BD18-6E61-9181-45A9-F084864524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7001" y="5482210"/>
            <a:ext cx="2156823" cy="53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2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7222</TotalTime>
  <Words>959</Words>
  <Application>Microsoft Macintosh PowerPoint</Application>
  <PresentationFormat>宽屏</PresentationFormat>
  <Paragraphs>125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DengXian</vt:lpstr>
      <vt:lpstr>DengXian</vt:lpstr>
      <vt:lpstr>等线 Light</vt:lpstr>
      <vt:lpstr>CMMI10</vt:lpstr>
      <vt:lpstr>CMMIB10</vt:lpstr>
      <vt:lpstr>quote-cjk-patch</vt:lpstr>
      <vt:lpstr>SFBX1000</vt:lpstr>
      <vt:lpstr>SFRM1000</vt:lpstr>
      <vt:lpstr>SFRM1095</vt:lpstr>
      <vt:lpstr>SFSX1728</vt:lpstr>
      <vt:lpstr>Arial</vt:lpstr>
      <vt:lpstr>Cambria Math</vt:lpstr>
      <vt:lpstr>Century</vt:lpstr>
      <vt:lpstr>Wingdings</vt:lpstr>
      <vt:lpstr>Office 主题​​</vt:lpstr>
      <vt:lpstr>Factorization formula connecting the Λ_b LCDA in QCD and boosted HQET</vt:lpstr>
      <vt:lpstr>Outline</vt:lpstr>
      <vt:lpstr>Motivation</vt:lpstr>
      <vt:lpstr>PowerPoint 演示文稿</vt:lpstr>
      <vt:lpstr>PowerPoint 演示文稿</vt:lpstr>
      <vt:lpstr>Heavy baryon LCDA</vt:lpstr>
      <vt:lpstr>PowerPoint 演示文稿</vt:lpstr>
      <vt:lpstr>PowerPoint 演示文稿</vt:lpstr>
      <vt:lpstr>PowerPoint 演示文稿</vt:lpstr>
      <vt:lpstr>PowerPoint 演示文稿</vt:lpstr>
      <vt:lpstr>Factorization: QCD LCDA to HQET LCDA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QCD LCDA  in tail region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Ember Yan</dc:creator>
  <cp:lastModifiedBy>Ember Yan</cp:lastModifiedBy>
  <cp:revision>61</cp:revision>
  <dcterms:created xsi:type="dcterms:W3CDTF">2026-03-24T13:56:27Z</dcterms:created>
  <dcterms:modified xsi:type="dcterms:W3CDTF">2026-03-29T14:19:08Z</dcterms:modified>
</cp:coreProperties>
</file>