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5" r:id="rId6"/>
    <p:sldId id="263" r:id="rId7"/>
    <p:sldId id="267" r:id="rId8"/>
    <p:sldId id="268" r:id="rId9"/>
    <p:sldId id="269" r:id="rId10"/>
    <p:sldId id="271" r:id="rId11"/>
    <p:sldId id="275" r:id="rId12"/>
    <p:sldId id="272" r:id="rId13"/>
    <p:sldId id="259" r:id="rId14"/>
    <p:sldId id="276" r:id="rId15"/>
    <p:sldId id="264" r:id="rId16"/>
    <p:sldId id="266" r:id="rId17"/>
    <p:sldId id="260" r:id="rId18"/>
    <p:sldId id="27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FA7"/>
    <a:srgbClr val="F4B183"/>
    <a:srgbClr val="ED7D31"/>
    <a:srgbClr val="FF0000"/>
    <a:srgbClr val="000000"/>
    <a:srgbClr val="325FBB"/>
    <a:srgbClr val="2B55BE"/>
    <a:srgbClr val="2B5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3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65EB-C99F-45ED-A481-7298F456CDC0}" type="datetimeFigureOut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434DE-A0BB-4983-8023-D6B88FDC03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38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34DE-A0BB-4983-8023-D6B88FDC03D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10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FF26D0-30B3-4E19-40C0-D05E23458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0701B7B-12E2-25DF-3F77-5C700A554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D64B93-510F-0348-C203-1D386D2F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A454-1AA4-40FC-95A0-732BD8050384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F821B2-5821-F1C2-63C3-72253037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2FFF38-9507-61D2-82F9-24DF2792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05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AEB65-64CF-49FA-E984-14F18B6E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E1D3CC-1E40-D302-C34A-82CF41A86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E53D5-04C4-C565-2E87-302D24CA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B054-9F72-42B8-AD28-FFC838D17637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086CBB-E498-1F0F-7426-FB8FFAAB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89B92B-0C2B-262E-FC53-F818B1D8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86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C76217-7212-9E5D-B909-472A59F69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AB27D9-29BA-9F67-46E3-AE2A60149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3E258F-6347-54B8-78B6-B09F8808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9A54-2E06-4DB5-B884-7426DE40CA13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16F582-EE32-0CDC-E56B-3E4E2B96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5A8CCF-03A6-7D99-DC2A-CC5A062B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98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1F99F3-5DA7-FA69-9D34-05DADAC7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49D6D4-80D6-ABBB-3BA1-0A06C6641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A0F11-374A-4FF6-8A3F-5858F554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F03F-3426-4371-940E-D35F69EC5FA7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FC460E-4282-F5A4-6410-7808A105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D5E529-F1FE-9851-C35C-D2A47D97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55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65A9EA-3C28-8E8F-3A23-0B3729E9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60F01A-1A6B-F7E4-46C5-419937A8C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76C85C-8E75-998E-D42F-8B8C0777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2D21-785D-4FC4-ACFC-78DE389E6EDC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6A4A85-44C5-E7C8-09BD-41089B22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683387-65EE-50EA-6287-39F55DF4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32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A47F65-790E-D8BD-892D-09F0C6B0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509073-2E0D-4621-887C-1EDE43925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1F6F0D-AD50-93D6-11A5-AB30564B7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28EDF5-C9C2-E235-1E18-4AB2C277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3B-8259-49E9-B943-6B5A28A9FCDC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0470E1-0A78-A6F4-FD65-A065FE09D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300D5E-627C-52A7-C882-3E01B7ED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73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782B9-490E-6281-19BA-DFCF2C94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4743AC-78E5-2968-3412-5A3F9D59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63178F-287C-1669-267C-24BAA1FD2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B4F259D-840D-A949-CC2A-72501513B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7C8306-229E-2734-2760-E4C02D877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05BF7C-A688-08AE-5E53-B80B030E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4A7B-448A-43F5-B21E-09C1151BCC0B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C3A302-3431-236D-A3DC-82F478F4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FF383C5-F225-8E56-69F4-F3F3198F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0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983DFE-1733-BF1C-D1A7-5F211A74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5B57E0-7652-C697-00BA-2AE6F016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D697-06BF-4124-945A-62D5E2962017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8F9B2B-79AD-925C-C61F-74BAC70C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AE8DE3-FDC5-9365-ADAA-8A6F63E7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6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ABDB83-4A98-E9EC-BC69-5317D26F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F851-2067-499E-BCC9-5C351BEDFE6D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D7597-FA24-26B2-0C3D-543543DA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51663C-8507-E34C-5D9C-296EFAD3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7E268-1D15-2075-CC9C-D738E12C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F55CCC-4CBA-B464-D0C5-949C84D7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BE07F8-3270-06CA-C1EB-B86CDF114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139FC3-0E5D-09DE-81DD-FE532A74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679-7801-484D-BD13-70FB3EC9A26D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187AE8-48A2-4592-EFB4-C0A21262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BBEA40-486F-EA68-9CE0-E0AD67D0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69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45EA27-771E-1CFC-6690-E77962F0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81BD846-B9B4-7597-A7E1-1E53CFEBD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5860B5-C37A-9698-13BD-61629DA6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04E535-2C2C-EAE4-82F8-0363F049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6BCB-B55C-4991-BD1C-CAE20990A9B5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6E0775-208C-6472-A445-64A5CDF4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093A31-2421-D0BC-7674-59D5BEC8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05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4CE23A3-688D-A0ED-8B18-54943E0A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6C05D7-D428-B658-5B7C-5C7BAD7AC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3CAD77-CDE0-E09B-25BD-27BDDFC2B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94A4-1B2B-40A5-B486-1B4475D99F82}" type="datetime1">
              <a:rPr lang="zh-CN" altLang="en-US" smtClean="0"/>
              <a:t>2026/3/26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CE8961-DE79-C5FA-AA40-DEA73B9B6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0CF93-D220-9143-5A4B-4DEBBF55F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1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690.png"/><Relationship Id="rId10" Type="http://schemas.openxmlformats.org/officeDocument/2006/relationships/image" Target="../media/image740.png"/><Relationship Id="rId4" Type="http://schemas.openxmlformats.org/officeDocument/2006/relationships/image" Target="../media/image680.png"/><Relationship Id="rId9" Type="http://schemas.openxmlformats.org/officeDocument/2006/relationships/image" Target="../media/image7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8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98B48-8312-0343-F971-1509CDB67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7044"/>
            <a:ext cx="12192000" cy="212574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5000" b="1" dirty="0">
                <a:solidFill>
                  <a:srgbClr val="295FA7"/>
                </a:solidFill>
              </a:rPr>
              <a:t>Revising the Mass of Light Hybrid Mesons:</a:t>
            </a:r>
            <a:br>
              <a:rPr lang="en-US" altLang="zh-CN" sz="4800" b="1" dirty="0">
                <a:solidFill>
                  <a:srgbClr val="295FA7"/>
                </a:solidFill>
              </a:rPr>
            </a:br>
            <a:r>
              <a:rPr lang="en-US" altLang="zh-CN" sz="3200" dirty="0">
                <a:solidFill>
                  <a:srgbClr val="295FA7"/>
                </a:solidFill>
              </a:rPr>
              <a:t>NLO QCD Sum Rules Point to </a:t>
            </a:r>
            <a:r>
              <a:rPr lang="en-US" altLang="zh-CN" sz="3200" i="1" dirty="0">
                <a:solidFill>
                  <a:srgbClr val="295FA7"/>
                </a:solidFill>
              </a:rPr>
              <a:t>ϕ</a:t>
            </a:r>
            <a:r>
              <a:rPr lang="en-US" altLang="zh-CN" sz="3200" dirty="0">
                <a:solidFill>
                  <a:srgbClr val="295FA7"/>
                </a:solidFill>
              </a:rPr>
              <a:t>(2170) as a Prime Candidate</a:t>
            </a:r>
            <a:br>
              <a:rPr lang="en-US" altLang="zh-CN" sz="3200" dirty="0">
                <a:solidFill>
                  <a:srgbClr val="000000"/>
                </a:solidFill>
              </a:rPr>
            </a:br>
            <a:endParaRPr lang="zh-CN" alt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CFDE4D-EE73-A472-9D01-C6646C902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665" y="3894582"/>
            <a:ext cx="5478905" cy="2633634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Zhuo-Ran Huang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sz="1900" dirty="0"/>
              <a:t>In collaboration with:</a:t>
            </a:r>
          </a:p>
          <a:p>
            <a:pPr algn="l"/>
            <a:r>
              <a:rPr lang="en-US" altLang="zh-CN" sz="1900" dirty="0"/>
              <a:t>Shuang-Hong Li, Wei Chen, Hong-Ying Jin</a:t>
            </a:r>
          </a:p>
          <a:p>
            <a:pPr algn="l"/>
            <a:r>
              <a:rPr lang="en-US" altLang="zh-CN" sz="1900" dirty="0"/>
              <a:t>JHEP 03 (2026) 087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EB132C-42E8-9190-5982-ABDC213D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DDE1E23-DD66-8B84-2353-EC94374ED9E9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85DE55E7-AA06-21C8-66F0-A8DDEC871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t="14256" r="20471" b="10476"/>
          <a:stretch>
            <a:fillRect/>
          </a:stretch>
        </p:blipFill>
        <p:spPr>
          <a:xfrm>
            <a:off x="9379557" y="4532161"/>
            <a:ext cx="1205285" cy="11905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37EA7C-A78F-C589-5C8A-A4ED22016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r="16028"/>
          <a:stretch>
            <a:fillRect/>
          </a:stretch>
        </p:blipFill>
        <p:spPr>
          <a:xfrm>
            <a:off x="8035382" y="4588367"/>
            <a:ext cx="1150436" cy="11343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990AFC2-1813-260B-8FC9-F23E77C71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94" y="4532161"/>
            <a:ext cx="1141721" cy="11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5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C2D3E-56B9-2DAC-2E3E-C49495987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2CCA55-4BF4-A270-1082-B6DD0CF5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Gaussian Sum Rules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2AFCB2-C44B-5CD0-369F-F9D52418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10</a:t>
            </a:fld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83C32DF-1FF4-4EE3-4667-DC3BD1492D80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表, 折线图&#10;&#10;AI 生成的内容可能不正确。">
            <a:extLst>
              <a:ext uri="{FF2B5EF4-FFF2-40B4-BE49-F238E27FC236}">
                <a16:creationId xmlns:a16="http://schemas.microsoft.com/office/drawing/2014/main" id="{1C20E58B-F997-9137-0E61-88B4169A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24" y="1108877"/>
            <a:ext cx="4257760" cy="2823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F690B8-61C4-1EEE-42C5-D7ACF07DF816}"/>
                  </a:ext>
                </a:extLst>
              </p:cNvPr>
              <p:cNvSpPr txBox="1"/>
              <p:nvPr/>
            </p:nvSpPr>
            <p:spPr>
              <a:xfrm>
                <a:off x="1233861" y="1300076"/>
                <a:ext cx="976806" cy="574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F690B8-61C4-1EEE-42C5-D7ACF07DF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861" y="1300076"/>
                <a:ext cx="976806" cy="574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 descr="表格&#10;&#10;AI 生成的内容可能不正确。">
            <a:extLst>
              <a:ext uri="{FF2B5EF4-FFF2-40B4-BE49-F238E27FC236}">
                <a16:creationId xmlns:a16="http://schemas.microsoft.com/office/drawing/2014/main" id="{DFF3AA47-E8B4-6D13-3D6C-C6FCE5A63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575" y="3092216"/>
            <a:ext cx="4375557" cy="199216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F7FFA35-12CC-B0DB-B0B6-2E5815129BC6}"/>
              </a:ext>
            </a:extLst>
          </p:cNvPr>
          <p:cNvSpPr txBox="1"/>
          <p:nvPr/>
        </p:nvSpPr>
        <p:spPr>
          <a:xfrm>
            <a:off x="6435792" y="5046122"/>
            <a:ext cx="443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single resonance fitting with Monte Carlo uncertainty analysis (2000 random samples)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5663312-89FB-63C6-5289-694AFF980B28}"/>
                  </a:ext>
                </a:extLst>
              </p:cNvPr>
              <p:cNvSpPr txBox="1"/>
              <p:nvPr/>
            </p:nvSpPr>
            <p:spPr>
              <a:xfrm>
                <a:off x="6451575" y="5804582"/>
                <a:ext cx="4407321" cy="92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𝐺𝐺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=0.07±0.02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b="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𝐺𝑞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=0.8±0.2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error for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5663312-89FB-63C6-5289-694AFF980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75" y="5804582"/>
                <a:ext cx="4407321" cy="928780"/>
              </a:xfrm>
              <a:prstGeom prst="rect">
                <a:avLst/>
              </a:prstGeom>
              <a:blipFill>
                <a:blip r:embed="rId5"/>
                <a:stretch>
                  <a:fillRect b="-9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FA2B20-7883-7BA4-59AE-273F24CECE4A}"/>
                  </a:ext>
                </a:extLst>
              </p:cNvPr>
              <p:cNvSpPr txBox="1"/>
              <p:nvPr/>
            </p:nvSpPr>
            <p:spPr>
              <a:xfrm>
                <a:off x="6669809" y="1108877"/>
                <a:ext cx="3571812" cy="1707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Normalized single resonance GSR: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𝜋𝜏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FA2B20-7883-7BA4-59AE-273F24CEC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09" y="1108877"/>
                <a:ext cx="3571812" cy="1707455"/>
              </a:xfrm>
              <a:prstGeom prst="rect">
                <a:avLst/>
              </a:prstGeom>
              <a:blipFill>
                <a:blip r:embed="rId6"/>
                <a:stretch>
                  <a:fillRect l="-1365" t="-2143" r="-8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 descr="图表, 折线图&#10;&#10;AI 生成的内容可能不正确。">
            <a:extLst>
              <a:ext uri="{FF2B5EF4-FFF2-40B4-BE49-F238E27FC236}">
                <a16:creationId xmlns:a16="http://schemas.microsoft.com/office/drawing/2014/main" id="{07CDE242-A058-9B4D-0588-54F683E2B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51" y="3983877"/>
            <a:ext cx="4351434" cy="27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4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E277-9606-28AE-BC64-BAEAFF1A9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5CD20-9134-634E-CEEF-C3FA20D5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Robustness of Results</a:t>
            </a:r>
            <a:endParaRPr lang="zh-CN" altLang="en-US" b="1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1A36DF-68B0-D502-EFD3-E98298B1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11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9E491AB-D596-8599-5618-5B18FA9228AC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5AE089-12E5-B8D3-D0F3-5629021DF24D}"/>
                  </a:ext>
                </a:extLst>
              </p:cNvPr>
              <p:cNvSpPr txBox="1"/>
              <p:nvPr/>
            </p:nvSpPr>
            <p:spPr>
              <a:xfrm>
                <a:off x="332732" y="1476961"/>
                <a:ext cx="5672261" cy="288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95FA7"/>
                    </a:solidFill>
                  </a:rPr>
                  <a:t>Modified LSR: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&amp;=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ImΠ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e>
                        <m:e>
                          <m:acc>
                            <m:accPr>
                              <m:chr m:val="̃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&amp;≡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sup>
                          </m:sSup>
                        </m:e>
                      </m:eqArr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endParaRPr lang="en-US" altLang="zh-CN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acc>
                            <m:accPr>
                              <m:chr m:val="̃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vector meson mass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5AE089-12E5-B8D3-D0F3-5629021DF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32" y="1476961"/>
                <a:ext cx="5672261" cy="2883546"/>
              </a:xfrm>
              <a:prstGeom prst="rect">
                <a:avLst/>
              </a:prstGeom>
              <a:blipFill>
                <a:blip r:embed="rId2"/>
                <a:stretch>
                  <a:fillRect l="-1720" t="-1480" b="-2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图表, 折线图, 直方图&#10;&#10;AI 生成的内容可能不正确。">
            <a:extLst>
              <a:ext uri="{FF2B5EF4-FFF2-40B4-BE49-F238E27FC236}">
                <a16:creationId xmlns:a16="http://schemas.microsoft.com/office/drawing/2014/main" id="{BD176DF7-92A4-0178-F399-0F2DFF035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89" y="1380660"/>
            <a:ext cx="4838438" cy="2757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9F950A-E27C-2F92-CBE4-06F8E1463D81}"/>
                  </a:ext>
                </a:extLst>
              </p:cNvPr>
              <p:cNvSpPr txBox="1"/>
              <p:nvPr/>
            </p:nvSpPr>
            <p:spPr>
              <a:xfrm>
                <a:off x="10635419" y="1723167"/>
                <a:ext cx="8304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9F950A-E27C-2F92-CBE4-06F8E1463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419" y="1723167"/>
                <a:ext cx="830420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箭头: 右 9">
            <a:extLst>
              <a:ext uri="{FF2B5EF4-FFF2-40B4-BE49-F238E27FC236}">
                <a16:creationId xmlns:a16="http://schemas.microsoft.com/office/drawing/2014/main" id="{A06A3B20-A6AC-F6F7-31FB-AF1447514B13}"/>
              </a:ext>
            </a:extLst>
          </p:cNvPr>
          <p:cNvSpPr/>
          <p:nvPr/>
        </p:nvSpPr>
        <p:spPr>
          <a:xfrm>
            <a:off x="5083371" y="3042222"/>
            <a:ext cx="754055" cy="230767"/>
          </a:xfrm>
          <a:prstGeom prst="rightArrow">
            <a:avLst>
              <a:gd name="adj1" fmla="val 50000"/>
              <a:gd name="adj2" fmla="val 125117"/>
            </a:avLst>
          </a:prstGeom>
          <a:solidFill>
            <a:srgbClr val="F4B183">
              <a:alpha val="40000"/>
            </a:srgbClr>
          </a:solidFill>
          <a:ln>
            <a:solidFill>
              <a:srgbClr val="F4B183">
                <a:alpha val="4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表格&#10;&#10;AI 生成的内容可能不正确。">
            <a:extLst>
              <a:ext uri="{FF2B5EF4-FFF2-40B4-BE49-F238E27FC236}">
                <a16:creationId xmlns:a16="http://schemas.microsoft.com/office/drawing/2014/main" id="{17078078-0843-3815-792C-FD1EE1617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039" y="4885862"/>
            <a:ext cx="6202897" cy="1637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B8A1E70-3DD0-90B6-4C49-553F254690B2}"/>
                  </a:ext>
                </a:extLst>
              </p:cNvPr>
              <p:cNvSpPr txBox="1"/>
              <p:nvPr/>
            </p:nvSpPr>
            <p:spPr>
              <a:xfrm>
                <a:off x="541706" y="5667698"/>
                <a:ext cx="28134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𝐺𝑞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𝐺𝑞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B8A1E70-3DD0-90B6-4C49-553F25469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06" y="5667698"/>
                <a:ext cx="2813463" cy="646331"/>
              </a:xfrm>
              <a:prstGeom prst="rect">
                <a:avLst/>
              </a:prstGeom>
              <a:blipFill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10E3475F-B85F-46B2-3B2E-0F7E10E684FC}"/>
              </a:ext>
            </a:extLst>
          </p:cNvPr>
          <p:cNvSpPr txBox="1"/>
          <p:nvPr/>
        </p:nvSpPr>
        <p:spPr>
          <a:xfrm>
            <a:off x="332732" y="5196373"/>
            <a:ext cx="245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>
                <a:latin typeface="+mn-ea"/>
              </a:rPr>
              <a:t>Factorization deviation</a:t>
            </a: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75B69C27-DD29-423A-4823-9D80BB3D7E73}"/>
              </a:ext>
            </a:extLst>
          </p:cNvPr>
          <p:cNvSpPr/>
          <p:nvPr/>
        </p:nvSpPr>
        <p:spPr>
          <a:xfrm>
            <a:off x="3532147" y="5660324"/>
            <a:ext cx="754055" cy="230767"/>
          </a:xfrm>
          <a:prstGeom prst="rightArrow">
            <a:avLst>
              <a:gd name="adj1" fmla="val 50000"/>
              <a:gd name="adj2" fmla="val 125117"/>
            </a:avLst>
          </a:prstGeom>
          <a:solidFill>
            <a:srgbClr val="F4B183">
              <a:alpha val="40000"/>
            </a:srgbClr>
          </a:solidFill>
          <a:ln>
            <a:solidFill>
              <a:srgbClr val="F4B183">
                <a:alpha val="3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99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1F617-6BD6-ED1E-C001-E767840EB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849BE-4E3C-EE6F-9338-8D5D7E2C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Conclusion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16923D-BA51-62DD-2E01-32F36C48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12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414B64A-D194-5C0B-1138-B4358931AD6F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2A11CB-F0DE-9174-2CE9-1D0180B59D6F}"/>
                  </a:ext>
                </a:extLst>
              </p:cNvPr>
              <p:cNvSpPr txBox="1"/>
              <p:nvPr/>
            </p:nvSpPr>
            <p:spPr>
              <a:xfrm>
                <a:off x="561900" y="1671885"/>
                <a:ext cx="2736134" cy="1039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295FA7"/>
                    </a:solidFill>
                    <a:latin typeface="+mn-ea"/>
                  </a:rPr>
                  <a:t>NLO GSR: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   2.31±0.23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  2.25±0.23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2A11CB-F0DE-9174-2CE9-1D0180B59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0" y="1671885"/>
                <a:ext cx="2736134" cy="1039323"/>
              </a:xfrm>
              <a:prstGeom prst="rect">
                <a:avLst/>
              </a:prstGeom>
              <a:blipFill>
                <a:blip r:embed="rId2"/>
                <a:stretch>
                  <a:fillRect l="-3341" t="-4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64A4798-EFA8-7B25-76D0-640E01D17A2C}"/>
                  </a:ext>
                </a:extLst>
              </p:cNvPr>
              <p:cNvSpPr txBox="1"/>
              <p:nvPr/>
            </p:nvSpPr>
            <p:spPr>
              <a:xfrm>
                <a:off x="7621583" y="1596265"/>
                <a:ext cx="4605251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95FA7"/>
                    </a:solidFill>
                  </a:rPr>
                  <a:t>Lattice QCD: </a:t>
                </a:r>
                <a:endParaRPr lang="en-US" altLang="zh-CN" sz="2400" b="0" i="1" dirty="0">
                  <a:solidFill>
                    <a:srgbClr val="295FA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.2−2.3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CN" b="0" i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−2.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sz="1400" dirty="0"/>
                  <a:t>Phys. Rev. D 84, 074023 (2011) </a:t>
                </a:r>
                <a:endParaRPr lang="zh-CN" altLang="en-US" sz="1400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2.1−2.3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sz="1400" dirty="0"/>
                  <a:t>Chinese Physics C 45, 013112 (2021) </a:t>
                </a:r>
              </a:p>
              <a:p>
                <a:r>
                  <a:rPr lang="zh-CN" altLang="en-US" dirty="0"/>
                  <a:t> 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sz="1400" dirty="0"/>
                  <a:t>Phys. Rev. D 107, 074028 (2023)</a:t>
                </a:r>
              </a:p>
              <a:p>
                <a:endParaRPr lang="en-US" altLang="zh-CN" sz="1400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2.2−2.3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dirty="0"/>
                  <a:t> (both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-like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-like )</a:t>
                </a:r>
              </a:p>
              <a:p>
                <a:r>
                  <a:rPr lang="en-US" altLang="zh-CN" sz="1400" dirty="0"/>
                  <a:t>Phys. Rev. D 82, 034508 (2010)</a:t>
                </a:r>
              </a:p>
              <a:p>
                <a:endParaRPr lang="en-US" altLang="zh-CN" sz="1400" dirty="0"/>
              </a:p>
              <a:p>
                <a:endParaRPr lang="en-US" altLang="zh-CN" sz="14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64A4798-EFA8-7B25-76D0-640E01D17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583" y="1596265"/>
                <a:ext cx="4605251" cy="4185761"/>
              </a:xfrm>
              <a:prstGeom prst="rect">
                <a:avLst/>
              </a:prstGeom>
              <a:blipFill>
                <a:blip r:embed="rId3"/>
                <a:stretch>
                  <a:fillRect l="-1984" t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F44125E-9FAD-FB0F-EE8D-0EAB16C00C7B}"/>
                  </a:ext>
                </a:extLst>
              </p:cNvPr>
              <p:cNvSpPr txBox="1"/>
              <p:nvPr/>
            </p:nvSpPr>
            <p:spPr>
              <a:xfrm>
                <a:off x="483026" y="3282522"/>
                <a:ext cx="576952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No conflict between Sum Rules and Lattice QCD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Necessity of calculation beyond LO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Predicted mass agrees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(2170)</m:t>
                    </m:r>
                  </m:oMath>
                </a14:m>
                <a:r>
                  <a:rPr lang="en-US" altLang="zh-CN" sz="2000" dirty="0"/>
                  <a:t> in error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Future direction: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Decay 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hybrid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F44125E-9FAD-FB0F-EE8D-0EAB16C00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26" y="3282522"/>
                <a:ext cx="5769528" cy="2246769"/>
              </a:xfrm>
              <a:prstGeom prst="rect">
                <a:avLst/>
              </a:prstGeom>
              <a:blipFill>
                <a:blip r:embed="rId4"/>
                <a:stretch>
                  <a:fillRect l="-1056" t="-1355" r="-211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07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56A94-5008-2E56-D32B-68863C33A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B647BD-148D-9DDB-301D-6F280253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34224"/>
            <a:ext cx="12192000" cy="212574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295FA7"/>
                </a:solidFill>
              </a:rPr>
              <a:t>Thank You</a:t>
            </a:r>
            <a:br>
              <a:rPr lang="en-US" altLang="zh-CN" sz="3200" dirty="0">
                <a:solidFill>
                  <a:srgbClr val="000000"/>
                </a:solidFill>
              </a:rPr>
            </a:br>
            <a:endParaRPr lang="zh-CN" alt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E45BD4-4A40-5CEE-7658-79828392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13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1201011-A6D3-C67D-FEDB-3004D3E6980A}"/>
              </a:ext>
            </a:extLst>
          </p:cNvPr>
          <p:cNvCxnSpPr/>
          <p:nvPr/>
        </p:nvCxnSpPr>
        <p:spPr>
          <a:xfrm>
            <a:off x="0" y="4230974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5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B146B-9D73-64B8-981C-D47DC8135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桌子, 照片, 游戏机, 充满&#10;&#10;AI 生成的内容可能不正确。">
            <a:extLst>
              <a:ext uri="{FF2B5EF4-FFF2-40B4-BE49-F238E27FC236}">
                <a16:creationId xmlns:a16="http://schemas.microsoft.com/office/drawing/2014/main" id="{E70662A5-DA31-6B5E-AC9A-C12DEF38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217" y="971388"/>
            <a:ext cx="2644854" cy="1578049"/>
          </a:xfrm>
          <a:prstGeom prst="rect">
            <a:avLst/>
          </a:prstGeom>
        </p:spPr>
      </p:pic>
      <p:pic>
        <p:nvPicPr>
          <p:cNvPr id="23" name="图片 22" descr="图示&#10;&#10;AI 生成的内容可能不正确。">
            <a:extLst>
              <a:ext uri="{FF2B5EF4-FFF2-40B4-BE49-F238E27FC236}">
                <a16:creationId xmlns:a16="http://schemas.microsoft.com/office/drawing/2014/main" id="{A0C13E10-B987-ED57-4900-8E631BEBF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538" y="4053129"/>
            <a:ext cx="2835611" cy="1641242"/>
          </a:xfrm>
          <a:prstGeom prst="rect">
            <a:avLst/>
          </a:prstGeom>
        </p:spPr>
      </p:pic>
      <p:pic>
        <p:nvPicPr>
          <p:cNvPr id="8" name="图片 7" descr="图片包含 照片, 游戏机, 线, 挂&#10;&#10;AI 生成的内容可能不正确。">
            <a:extLst>
              <a:ext uri="{FF2B5EF4-FFF2-40B4-BE49-F238E27FC236}">
                <a16:creationId xmlns:a16="http://schemas.microsoft.com/office/drawing/2014/main" id="{AAE42A86-C723-E246-BC52-6B9C103C2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2" y="3016893"/>
            <a:ext cx="2270263" cy="139476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670DA7D-2C67-911B-8098-83D43433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Backup: </a:t>
            </a:r>
            <a:r>
              <a:rPr lang="en-US" altLang="zh-CN" dirty="0">
                <a:solidFill>
                  <a:srgbClr val="295FA7"/>
                </a:solidFill>
              </a:rPr>
              <a:t>Decay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D11DD2-EE7D-7E24-DE5D-5597B502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14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C98FB48-E665-173E-E723-3807846B4042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D314C6C-29CF-1DF9-30CA-B22BDA7A9528}"/>
                  </a:ext>
                </a:extLst>
              </p:cNvPr>
              <p:cNvSpPr txBox="1"/>
              <p:nvPr/>
            </p:nvSpPr>
            <p:spPr>
              <a:xfrm>
                <a:off x="332292" y="5518846"/>
                <a:ext cx="4418325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295FA7"/>
                    </a:solidFill>
                  </a:rPr>
                  <a:t> strangeonium state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 dirty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295FA7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 dirty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>
                    <a:solidFill>
                      <a:srgbClr val="295FA7"/>
                    </a:solidFill>
                  </a:rPr>
                  <a:t> 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decay into open </a:t>
                </a:r>
                <a:r>
                  <a:rPr lang="nb-NO" altLang="zh-CN" sz="1600" dirty="0"/>
                  <a:t>strangeness states (</a:t>
                </a:r>
                <a14:m>
                  <m:oMath xmlns:m="http://schemas.openxmlformats.org/officeDocument/2006/math">
                    <m:r>
                      <a:rPr lang="nb-NO" altLang="zh-CN" sz="1600" i="1" dirty="0" smtClean="0"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nb-NO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b-NO" altLang="zh-CN" sz="16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b-NO" altLang="zh-CN" sz="1600" dirty="0"/>
                  <a:t>...)</a:t>
                </a:r>
                <a:endParaRPr lang="en-US" altLang="zh-CN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branching ratio to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(980) </m:t>
                    </m:r>
                  </m:oMath>
                </a14:m>
                <a:r>
                  <a:rPr lang="en-US" altLang="zh-CN" sz="1600" dirty="0"/>
                  <a:t>should be small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broad width (large phase space)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D314C6C-29CF-1DF9-30CA-B22BDA7A9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" y="5518846"/>
                <a:ext cx="4418325" cy="1107996"/>
              </a:xfrm>
              <a:prstGeom prst="rect">
                <a:avLst/>
              </a:prstGeom>
              <a:blipFill>
                <a:blip r:embed="rId5"/>
                <a:stretch>
                  <a:fillRect l="-552" t="-2747" b="-60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36CDF7B-7739-1A33-0A96-AF99FD935F9D}"/>
              </a:ext>
            </a:extLst>
          </p:cNvPr>
          <p:cNvSpPr txBox="1"/>
          <p:nvPr/>
        </p:nvSpPr>
        <p:spPr>
          <a:xfrm>
            <a:off x="481323" y="2627003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95FA7"/>
                </a:solidFill>
              </a:rPr>
              <a:t>Suppressed 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525FD2F-B3A0-13CC-F5BF-7462435A44A7}"/>
              </a:ext>
            </a:extLst>
          </p:cNvPr>
          <p:cNvSpPr txBox="1"/>
          <p:nvPr/>
        </p:nvSpPr>
        <p:spPr>
          <a:xfrm>
            <a:off x="6302520" y="3868463"/>
            <a:ext cx="119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95FA7"/>
                </a:solidFill>
              </a:rPr>
              <a:t>Allowed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65AF2AF-5E56-5D94-6EDE-E2605C102732}"/>
              </a:ext>
            </a:extLst>
          </p:cNvPr>
          <p:cNvCxnSpPr>
            <a:cxnSpLocks/>
          </p:cNvCxnSpPr>
          <p:nvPr/>
        </p:nvCxnSpPr>
        <p:spPr>
          <a:xfrm>
            <a:off x="6015105" y="971388"/>
            <a:ext cx="0" cy="5849776"/>
          </a:xfrm>
          <a:prstGeom prst="line">
            <a:avLst/>
          </a:prstGeom>
          <a:ln w="19050">
            <a:solidFill>
              <a:srgbClr val="F4B183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图片包含 游戏机, 线, 照片, 鸟&#10;&#10;AI 生成的内容可能不正确。">
            <a:extLst>
              <a:ext uri="{FF2B5EF4-FFF2-40B4-BE49-F238E27FC236}">
                <a16:creationId xmlns:a16="http://schemas.microsoft.com/office/drawing/2014/main" id="{53D5A5E0-8621-2031-1F62-78E915CFE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644" y="2811669"/>
            <a:ext cx="2401511" cy="1479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B56030F-7768-CE68-819F-9306B176335F}"/>
                  </a:ext>
                </a:extLst>
              </p:cNvPr>
              <p:cNvSpPr txBox="1"/>
              <p:nvPr/>
            </p:nvSpPr>
            <p:spPr>
              <a:xfrm>
                <a:off x="403029" y="4559239"/>
                <a:ext cx="5280125" cy="603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/>
                  <a:t>disturb the vacuum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1600" dirty="0"/>
                  <a:t>    or   two virtual gluons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sz="1600" dirty="0"/>
              </a:p>
              <a:p>
                <a:r>
                  <a:rPr lang="en-US" altLang="zh-CN" sz="1600" dirty="0"/>
                  <a:t>transfers momentum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B56030F-7768-CE68-819F-9306B1763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29" y="4559239"/>
                <a:ext cx="5280125" cy="603755"/>
              </a:xfrm>
              <a:prstGeom prst="rect">
                <a:avLst/>
              </a:prstGeom>
              <a:blipFill>
                <a:blip r:embed="rId7"/>
                <a:stretch>
                  <a:fillRect l="-577" t="-3030" b="-10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 descr="图示&#10;&#10;AI 生成的内容可能不正确。">
            <a:extLst>
              <a:ext uri="{FF2B5EF4-FFF2-40B4-BE49-F238E27FC236}">
                <a16:creationId xmlns:a16="http://schemas.microsoft.com/office/drawing/2014/main" id="{DEC09F4F-9EAC-C2A1-4781-6438DB8928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5916" y="1093650"/>
            <a:ext cx="2970854" cy="1641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CFD9327-CD6C-3124-291A-1B8E5624EC17}"/>
                  </a:ext>
                </a:extLst>
              </p:cNvPr>
              <p:cNvSpPr txBox="1"/>
              <p:nvPr/>
            </p:nvSpPr>
            <p:spPr>
              <a:xfrm>
                <a:off x="6353130" y="5677094"/>
                <a:ext cx="4927358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2170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295FA7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decay into closed </a:t>
                </a:r>
                <a:r>
                  <a:rPr lang="nb-NO" altLang="zh-CN" sz="1600" dirty="0"/>
                  <a:t>strangeness states (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nb-NO" altLang="zh-CN" sz="1600" dirty="0"/>
                  <a:t> ...)</a:t>
                </a:r>
                <a:endParaRPr lang="en-US" altLang="zh-CN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Narrower width </a:t>
                </a:r>
                <a14:m>
                  <m:oMath xmlns:m="http://schemas.openxmlformats.org/officeDocument/2006/math">
                    <m:r>
                      <a:rPr lang="en-US" altLang="zh-CN" sz="1600" b="0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1600" i="0" dirty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/>
                  <a:t>(selection rules)</a:t>
                </a:r>
                <a:endParaRPr lang="nb-NO" altLang="zh-CN" sz="16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CFD9327-CD6C-3124-291A-1B8E5624E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30" y="5677094"/>
                <a:ext cx="4927358" cy="861774"/>
              </a:xfrm>
              <a:prstGeom prst="rect">
                <a:avLst/>
              </a:prstGeom>
              <a:blipFill>
                <a:blip r:embed="rId9"/>
                <a:stretch>
                  <a:fillRect l="-495" b="-7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A0E3E516-65A5-6A40-575C-D353BA007179}"/>
              </a:ext>
            </a:extLst>
          </p:cNvPr>
          <p:cNvSpPr txBox="1"/>
          <p:nvPr/>
        </p:nvSpPr>
        <p:spPr>
          <a:xfrm>
            <a:off x="482111" y="1457994"/>
            <a:ext cx="1706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95FA7"/>
                </a:solidFill>
                <a:latin typeface="+mn-ea"/>
              </a:rPr>
              <a:t>Favored</a:t>
            </a:r>
            <a:endParaRPr lang="zh-CN" altLang="en-US" dirty="0">
              <a:solidFill>
                <a:srgbClr val="295FA7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933A63B-BB2F-2058-2A42-71A438B02B03}"/>
                  </a:ext>
                </a:extLst>
              </p:cNvPr>
              <p:cNvSpPr txBox="1"/>
              <p:nvPr/>
            </p:nvSpPr>
            <p:spPr>
              <a:xfrm>
                <a:off x="6257793" y="1163629"/>
                <a:ext cx="4735399" cy="2535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295FA7"/>
                    </a:solidFill>
                    <a:latin typeface="+mn-ea"/>
                  </a:rPr>
                  <a:t>Suppressed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b="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 →  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r>
                  <a:rPr lang="en-US" altLang="zh-CN" sz="1600" dirty="0"/>
                  <a:t>is forbidden by symmetry</a:t>
                </a:r>
              </a:p>
              <a:p>
                <a:r>
                  <a:rPr lang="en-US" altLang="zh-CN" sz="1600" dirty="0"/>
                  <a:t>Physics Letters B 631 (2005) 164–169</a:t>
                </a:r>
                <a:r>
                  <a:rPr lang="en-US" altLang="zh-CN" dirty="0"/>
                  <a:t>)</a:t>
                </a:r>
              </a:p>
              <a:p>
                <a:endParaRPr lang="zh-CN" altLang="en-US" sz="1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933A63B-BB2F-2058-2A42-71A438B02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793" y="1163629"/>
                <a:ext cx="4735399" cy="2535246"/>
              </a:xfrm>
              <a:prstGeom prst="rect">
                <a:avLst/>
              </a:prstGeom>
              <a:blipFill>
                <a:blip r:embed="rId10"/>
                <a:stretch>
                  <a:fillRect l="-1160" t="-1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56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6592E-6846-2E3E-ED14-E39C72AC1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A5D86-BEFC-B16F-2589-87B8523A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Backup: </a:t>
            </a:r>
            <a:r>
              <a:rPr lang="en-US" altLang="zh-CN" dirty="0">
                <a:solidFill>
                  <a:srgbClr val="295FA7"/>
                </a:solidFill>
              </a:rPr>
              <a:t>Renormalization of Generic Hybrid Current 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5401AD-C937-4BDB-2882-98264DBB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15</a:t>
            </a:fld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52D967A-5228-A01D-3976-A1C7F58EC231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一群鸟飞在空中&#10;&#10;AI 生成的内容可能不正确。">
            <a:extLst>
              <a:ext uri="{FF2B5EF4-FFF2-40B4-BE49-F238E27FC236}">
                <a16:creationId xmlns:a16="http://schemas.microsoft.com/office/drawing/2014/main" id="{E6A67EFE-CC24-E447-FF33-C8DBFB8E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082" y="1421509"/>
            <a:ext cx="6453449" cy="16074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B01AD5-6D2E-E783-1D48-F86AA1C11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66" y="3869243"/>
            <a:ext cx="6509433" cy="7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6B79E66-A847-3174-62A4-102A714BE0A5}"/>
                  </a:ext>
                </a:extLst>
              </p:cNvPr>
              <p:cNvSpPr txBox="1"/>
              <p:nvPr/>
            </p:nvSpPr>
            <p:spPr>
              <a:xfrm>
                <a:off x="338025" y="4696440"/>
                <a:ext cx="7770233" cy="16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Corresponding counter terms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opeators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acting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i="1" dirty="0"/>
              </a:p>
              <a:p>
                <a:r>
                  <a:rPr lang="en-US" altLang="zh-CN" b="0" dirty="0" err="1">
                    <a:solidFill>
                      <a:srgbClr val="295FA7"/>
                    </a:solidFill>
                  </a:rPr>
                  <a:t>Counterterm</a:t>
                </a:r>
                <a:r>
                  <a:rPr lang="en-US" altLang="zh-CN" b="0" dirty="0">
                    <a:solidFill>
                      <a:srgbClr val="295FA7"/>
                    </a:solidFill>
                  </a:rPr>
                  <a:t> bases: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altLang="zh-CN" i="1" dirty="0"/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altLang="zh-CN" i="1" dirty="0"/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altLang="zh-CN" i="1" dirty="0"/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endParaRPr lang="en-US" altLang="zh-CN" i="1" dirty="0"/>
              </a:p>
              <a:p>
                <a:endParaRPr lang="en-US" altLang="zh-CN" sz="1600" i="1" dirty="0"/>
              </a:p>
              <a:p>
                <a:r>
                  <a:rPr lang="en-US" altLang="zh-CN" dirty="0"/>
                  <a:t>non-gauge-invariant </a:t>
                </a:r>
                <a:r>
                  <a:rPr lang="en-US" altLang="zh-CN" dirty="0" err="1"/>
                  <a:t>counterterms</a:t>
                </a:r>
                <a:r>
                  <a:rPr lang="en-US" altLang="zh-CN" dirty="0"/>
                  <a:t> must vanish under equation of motion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6B79E66-A847-3174-62A4-102A714B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5" y="4696440"/>
                <a:ext cx="7770233" cy="1677767"/>
              </a:xfrm>
              <a:prstGeom prst="rect">
                <a:avLst/>
              </a:prstGeom>
              <a:blipFill>
                <a:blip r:embed="rId4"/>
                <a:stretch>
                  <a:fillRect l="-627" b="-47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C9DC5B9-3C07-DF1B-3B9B-D67735C04496}"/>
                  </a:ext>
                </a:extLst>
              </p:cNvPr>
              <p:cNvSpPr txBox="1"/>
              <p:nvPr/>
            </p:nvSpPr>
            <p:spPr>
              <a:xfrm>
                <a:off x="338025" y="1459902"/>
                <a:ext cx="32653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zh-CN" altLang="en-US" dirty="0"/>
                  <a:t>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C9DC5B9-3C07-DF1B-3B9B-D67735C04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5" y="1459902"/>
                <a:ext cx="3265340" cy="1754326"/>
              </a:xfrm>
              <a:prstGeom prst="rect">
                <a:avLst/>
              </a:prstGeom>
              <a:blipFill>
                <a:blip r:embed="rId5"/>
                <a:stretch>
                  <a:fillRect l="-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 descr="图示, 示意图&#10;&#10;AI 生成的内容可能不正确。">
            <a:extLst>
              <a:ext uri="{FF2B5EF4-FFF2-40B4-BE49-F238E27FC236}">
                <a16:creationId xmlns:a16="http://schemas.microsoft.com/office/drawing/2014/main" id="{29F923BA-813B-A55F-E9FD-C6446EA59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5462" y="3912151"/>
            <a:ext cx="1058504" cy="790664"/>
          </a:xfrm>
          <a:prstGeom prst="rect">
            <a:avLst/>
          </a:prstGeom>
        </p:spPr>
      </p:pic>
      <p:pic>
        <p:nvPicPr>
          <p:cNvPr id="15" name="图片 14" descr="图示&#10;&#10;AI 生成的内容可能不正确。">
            <a:extLst>
              <a:ext uri="{FF2B5EF4-FFF2-40B4-BE49-F238E27FC236}">
                <a16:creationId xmlns:a16="http://schemas.microsoft.com/office/drawing/2014/main" id="{D3467A19-D0BB-6BF2-8748-C956154D3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6617" y="4807741"/>
            <a:ext cx="1078752" cy="845540"/>
          </a:xfrm>
          <a:prstGeom prst="rect">
            <a:avLst/>
          </a:prstGeom>
        </p:spPr>
      </p:pic>
      <p:pic>
        <p:nvPicPr>
          <p:cNvPr id="17" name="图片 16" descr="图片包含 地图, 游戏机&#10;&#10;AI 生成的内容可能不正确。">
            <a:extLst>
              <a:ext uri="{FF2B5EF4-FFF2-40B4-BE49-F238E27FC236}">
                <a16:creationId xmlns:a16="http://schemas.microsoft.com/office/drawing/2014/main" id="{74E407FE-FF79-7846-970F-1FD1C7EF2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5462" y="5758207"/>
            <a:ext cx="1001063" cy="69495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38CF81B-D9D0-94A6-5E03-AA510AD09471}"/>
              </a:ext>
            </a:extLst>
          </p:cNvPr>
          <p:cNvSpPr txBox="1"/>
          <p:nvPr/>
        </p:nvSpPr>
        <p:spPr>
          <a:xfrm>
            <a:off x="338025" y="3460077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95FA7"/>
                </a:solidFill>
              </a:rPr>
              <a:t>Observation: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22" name="箭头: 上下 21">
            <a:extLst>
              <a:ext uri="{FF2B5EF4-FFF2-40B4-BE49-F238E27FC236}">
                <a16:creationId xmlns:a16="http://schemas.microsoft.com/office/drawing/2014/main" id="{9FE8FBA0-F2CE-C9B3-3F18-52C8C9A0AB91}"/>
              </a:ext>
            </a:extLst>
          </p:cNvPr>
          <p:cNvSpPr/>
          <p:nvPr/>
        </p:nvSpPr>
        <p:spPr>
          <a:xfrm>
            <a:off x="3969622" y="5714136"/>
            <a:ext cx="112676" cy="388151"/>
          </a:xfrm>
          <a:prstGeom prst="upDownArrow">
            <a:avLst>
              <a:gd name="adj1" fmla="val 36046"/>
              <a:gd name="adj2" fmla="val 94718"/>
            </a:avLst>
          </a:prstGeom>
          <a:solidFill>
            <a:srgbClr val="F4B183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C4AC88-578D-031A-8CF7-DF473380279A}"/>
                  </a:ext>
                </a:extLst>
              </p:cNvPr>
              <p:cNvSpPr txBox="1"/>
              <p:nvPr/>
            </p:nvSpPr>
            <p:spPr>
              <a:xfrm>
                <a:off x="9644273" y="5037051"/>
                <a:ext cx="2399567" cy="484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C4AC88-578D-031A-8CF7-DF4733802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273" y="5037051"/>
                <a:ext cx="2399567" cy="4849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2802121-2822-3238-57AD-E38F5F84EE1A}"/>
                  </a:ext>
                </a:extLst>
              </p:cNvPr>
              <p:cNvSpPr txBox="1"/>
              <p:nvPr/>
            </p:nvSpPr>
            <p:spPr>
              <a:xfrm>
                <a:off x="9678942" y="4089332"/>
                <a:ext cx="1955729" cy="484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2802121-2822-3238-57AD-E38F5F84E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942" y="4089332"/>
                <a:ext cx="1955729" cy="4849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61C2D6A-9501-76A7-3B38-0B81B543D47F}"/>
                  </a:ext>
                </a:extLst>
              </p:cNvPr>
              <p:cNvSpPr txBox="1"/>
              <p:nvPr/>
            </p:nvSpPr>
            <p:spPr>
              <a:xfrm>
                <a:off x="9724293" y="5916369"/>
                <a:ext cx="1865025" cy="484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𝐺𝐺</m:t>
                    </m:r>
                  </m:oMath>
                </a14:m>
                <a:r>
                  <a:rPr lang="en-US" altLang="zh-CN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61C2D6A-9501-76A7-3B38-0B81B543D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293" y="5916369"/>
                <a:ext cx="1865025" cy="484940"/>
              </a:xfrm>
              <a:prstGeom prst="rect">
                <a:avLst/>
              </a:prstGeom>
              <a:blipFill>
                <a:blip r:embed="rId11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BDE78A1-B87F-1C16-F188-2FEAEFBD380A}"/>
                  </a:ext>
                </a:extLst>
              </p:cNvPr>
              <p:cNvSpPr txBox="1"/>
              <p:nvPr/>
            </p:nvSpPr>
            <p:spPr>
              <a:xfrm>
                <a:off x="338025" y="6374207"/>
                <a:ext cx="7166773" cy="334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 ~  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,    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𝜇𝜌</m:t>
                        </m:r>
                      </m:sup>
                    </m:sSup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𝜇𝜈𝜌𝜂</m:t>
                        </m:r>
                      </m:sup>
                    </m:sSup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𝜌𝜂</m:t>
                        </m:r>
                      </m:sub>
                    </m:sSub>
                  </m:oMath>
                </a14:m>
                <a:r>
                  <a:rPr lang="en-US" altLang="zh-CN" sz="1400" i="1" dirty="0"/>
                  <a:t> </a:t>
                </a:r>
                <a:r>
                  <a:rPr lang="en-US" altLang="zh-CN" sz="1400" dirty="0"/>
                  <a:t>;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𝛻𝛻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~  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,    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00" dirty="0"/>
                  <a:t> ;    …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BDE78A1-B87F-1C16-F188-2FEAEFBD3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5" y="6374207"/>
                <a:ext cx="7166773" cy="334259"/>
              </a:xfrm>
              <a:prstGeom prst="rect">
                <a:avLst/>
              </a:prstGeom>
              <a:blipFill>
                <a:blip r:embed="rId12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04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051AE-FBAB-029F-6A76-75B6515A2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BB589-76FF-5BC3-AF5D-92DB516F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Backup: </a:t>
            </a:r>
            <a:r>
              <a:rPr lang="en-US" altLang="zh-CN" dirty="0">
                <a:solidFill>
                  <a:srgbClr val="295FA7"/>
                </a:solidFill>
              </a:rPr>
              <a:t>Renormalization of Generic Hybrid Current 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47D147-FB42-7AD6-9C65-220B5C7A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16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FA4B513-F8DE-E7E8-AA41-57359C7B4C30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文本, 信件&#10;&#10;AI 生成的内容可能不正确。">
            <a:extLst>
              <a:ext uri="{FF2B5EF4-FFF2-40B4-BE49-F238E27FC236}">
                <a16:creationId xmlns:a16="http://schemas.microsoft.com/office/drawing/2014/main" id="{FE0FFE84-5DB7-5589-C4B6-D2C7F3CC8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0" y="2097486"/>
            <a:ext cx="7045189" cy="3862494"/>
          </a:xfrm>
          <a:prstGeom prst="rect">
            <a:avLst/>
          </a:prstGeom>
        </p:spPr>
      </p:pic>
      <p:pic>
        <p:nvPicPr>
          <p:cNvPr id="9" name="图片 8" descr="表格&#10;&#10;AI 生成的内容可能不正确。">
            <a:extLst>
              <a:ext uri="{FF2B5EF4-FFF2-40B4-BE49-F238E27FC236}">
                <a16:creationId xmlns:a16="http://schemas.microsoft.com/office/drawing/2014/main" id="{93D88C7D-2506-75A6-0544-C504C4396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04" y="3613360"/>
            <a:ext cx="5392847" cy="1355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BDACFDF-FAAC-9396-598E-8F0A853371C8}"/>
                  </a:ext>
                </a:extLst>
              </p:cNvPr>
              <p:cNvSpPr txBox="1"/>
              <p:nvPr/>
            </p:nvSpPr>
            <p:spPr>
              <a:xfrm>
                <a:off x="295772" y="1563962"/>
                <a:ext cx="19214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Γ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altLang="zh-CN" sz="2000" dirty="0">
                    <a:solidFill>
                      <a:srgbClr val="295FA7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BDACFDF-FAAC-9396-598E-8F0A85337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72" y="1563962"/>
                <a:ext cx="1921401" cy="400110"/>
              </a:xfrm>
              <a:prstGeom prst="rect">
                <a:avLst/>
              </a:prstGeom>
              <a:blipFill>
                <a:blip r:embed="rId4"/>
                <a:stretch>
                  <a:fillRect l="-1270" b="-1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0286419F-48BC-846D-99FD-99E2BF35234F}"/>
              </a:ext>
            </a:extLst>
          </p:cNvPr>
          <p:cNvSpPr txBox="1"/>
          <p:nvPr/>
        </p:nvSpPr>
        <p:spPr>
          <a:xfrm>
            <a:off x="8268603" y="5031367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 Feynman gauge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011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C1081-5783-7159-EA18-D8AFAAC93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示意图&#10;&#10;AI 生成的内容可能不正确。">
            <a:extLst>
              <a:ext uri="{FF2B5EF4-FFF2-40B4-BE49-F238E27FC236}">
                <a16:creationId xmlns:a16="http://schemas.microsoft.com/office/drawing/2014/main" id="{4668AE13-9DC3-D080-502B-E2F80569A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127" y="5085133"/>
            <a:ext cx="823464" cy="618412"/>
          </a:xfrm>
          <a:prstGeom prst="rect">
            <a:avLst/>
          </a:prstGeom>
        </p:spPr>
      </p:pic>
      <p:pic>
        <p:nvPicPr>
          <p:cNvPr id="39" name="图片 38" descr="图示, 示意图&#10;&#10;AI 生成的内容可能不正确。">
            <a:extLst>
              <a:ext uri="{FF2B5EF4-FFF2-40B4-BE49-F238E27FC236}">
                <a16:creationId xmlns:a16="http://schemas.microsoft.com/office/drawing/2014/main" id="{15CC5758-631B-1388-078B-F5D9822CF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907" y="5703545"/>
            <a:ext cx="948082" cy="6950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EFC32F9-0BBA-F369-71DC-CDA7FB19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Backup: </a:t>
            </a:r>
            <a:r>
              <a:rPr lang="en-US" altLang="zh-CN" dirty="0">
                <a:solidFill>
                  <a:srgbClr val="295FA7"/>
                </a:solidFill>
              </a:rPr>
              <a:t>Infrared divergence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B1EE77-25B2-1F61-AD82-870F9E75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17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A23C94D-4725-D60C-2E0C-9135F62817A3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手机屏幕截图&#10;&#10;AI 生成的内容可能不正确。">
            <a:extLst>
              <a:ext uri="{FF2B5EF4-FFF2-40B4-BE49-F238E27FC236}">
                <a16:creationId xmlns:a16="http://schemas.microsoft.com/office/drawing/2014/main" id="{CD4E4A2B-A9E2-0FCC-52D4-DB270A8FC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94" y="1199900"/>
            <a:ext cx="4746516" cy="1057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490A81A-C112-3B46-3239-B6C60A740CC3}"/>
                  </a:ext>
                </a:extLst>
              </p:cNvPr>
              <p:cNvSpPr txBox="1"/>
              <p:nvPr/>
            </p:nvSpPr>
            <p:spPr>
              <a:xfrm>
                <a:off x="15277" y="5674128"/>
                <a:ext cx="347954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𝛤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𝛹</m:t>
                      </m:r>
                    </m:oMath>
                  </m:oMathPara>
                </a14:m>
                <a:endParaRPr lang="en-US" altLang="zh-CN" i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490A81A-C112-3B46-3239-B6C60A740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" y="5674128"/>
                <a:ext cx="3479542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450C72-BEB0-8512-0585-66CF1DC5BC83}"/>
                  </a:ext>
                </a:extLst>
              </p:cNvPr>
              <p:cNvSpPr txBox="1"/>
              <p:nvPr/>
            </p:nvSpPr>
            <p:spPr>
              <a:xfrm>
                <a:off x="-120829" y="2177033"/>
                <a:ext cx="5220929" cy="2046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~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𝐺𝐺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𝜇𝛼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𝜈𝛽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=4−2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⇒~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 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295FA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295FA7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295FA7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𝛤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+… </m:t>
                      </m:r>
                    </m:oMath>
                  </m:oMathPara>
                </a14:m>
                <a:endParaRPr lang="zh-CN" altLang="en-US" i="1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450C72-BEB0-8512-0585-66CF1DC5B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0829" y="2177033"/>
                <a:ext cx="5220929" cy="2046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2766D28-8D0F-1772-0B42-B3E7503A5692}"/>
                  </a:ext>
                </a:extLst>
              </p:cNvPr>
              <p:cNvSpPr txBox="1"/>
              <p:nvPr/>
            </p:nvSpPr>
            <p:spPr>
              <a:xfrm>
                <a:off x="5810954" y="5845281"/>
                <a:ext cx="1657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↔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2766D28-8D0F-1772-0B42-B3E7503A5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954" y="5845281"/>
                <a:ext cx="1657377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 descr="形状&#10;&#10;AI 生成的内容可能不正确。">
            <a:extLst>
              <a:ext uri="{FF2B5EF4-FFF2-40B4-BE49-F238E27FC236}">
                <a16:creationId xmlns:a16="http://schemas.microsoft.com/office/drawing/2014/main" id="{3317D9F4-B65C-B5D5-7E14-5992228B02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2448"/>
          <a:stretch>
            <a:fillRect/>
          </a:stretch>
        </p:blipFill>
        <p:spPr>
          <a:xfrm>
            <a:off x="8814622" y="5803891"/>
            <a:ext cx="1233807" cy="505583"/>
          </a:xfrm>
          <a:prstGeom prst="rect">
            <a:avLst/>
          </a:prstGeom>
        </p:spPr>
      </p:pic>
      <p:pic>
        <p:nvPicPr>
          <p:cNvPr id="15" name="图片 14" descr="图示&#10;&#10;AI 生成的内容可能不正确。">
            <a:extLst>
              <a:ext uri="{FF2B5EF4-FFF2-40B4-BE49-F238E27FC236}">
                <a16:creationId xmlns:a16="http://schemas.microsoft.com/office/drawing/2014/main" id="{F124FA88-FA62-694A-1D2A-C152D17CD4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8443" y="1383315"/>
            <a:ext cx="1459648" cy="634192"/>
          </a:xfrm>
          <a:prstGeom prst="rect">
            <a:avLst/>
          </a:prstGeom>
        </p:spPr>
      </p:pic>
      <p:pic>
        <p:nvPicPr>
          <p:cNvPr id="17" name="图片 16" descr="图片包含 物体, 项链, 游戏机, 灯&#10;&#10;AI 生成的内容可能不正确。">
            <a:extLst>
              <a:ext uri="{FF2B5EF4-FFF2-40B4-BE49-F238E27FC236}">
                <a16:creationId xmlns:a16="http://schemas.microsoft.com/office/drawing/2014/main" id="{E8B9F2AA-FC8C-ED30-A962-1BD09A2EF3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6264" y="4316914"/>
            <a:ext cx="1368683" cy="588740"/>
          </a:xfrm>
          <a:prstGeom prst="rect">
            <a:avLst/>
          </a:prstGeom>
        </p:spPr>
      </p:pic>
      <p:pic>
        <p:nvPicPr>
          <p:cNvPr id="19" name="图片 18" descr="卡通人物&#10;&#10;AI 生成的内容可能不正确。">
            <a:extLst>
              <a:ext uri="{FF2B5EF4-FFF2-40B4-BE49-F238E27FC236}">
                <a16:creationId xmlns:a16="http://schemas.microsoft.com/office/drawing/2014/main" id="{44340842-C837-DD97-99FB-5A0DC813A5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1618" y="2117431"/>
            <a:ext cx="1391999" cy="611680"/>
          </a:xfrm>
          <a:prstGeom prst="rect">
            <a:avLst/>
          </a:prstGeom>
        </p:spPr>
      </p:pic>
      <p:pic>
        <p:nvPicPr>
          <p:cNvPr id="21" name="图片 20" descr="卡通人物&#10;&#10;AI 生成的内容可能不正确。">
            <a:extLst>
              <a:ext uri="{FF2B5EF4-FFF2-40B4-BE49-F238E27FC236}">
                <a16:creationId xmlns:a16="http://schemas.microsoft.com/office/drawing/2014/main" id="{6C043C90-693D-07E6-4299-6E32D50FDD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7148" y="3608068"/>
            <a:ext cx="1340943" cy="559954"/>
          </a:xfrm>
          <a:prstGeom prst="rect">
            <a:avLst/>
          </a:prstGeom>
        </p:spPr>
      </p:pic>
      <p:pic>
        <p:nvPicPr>
          <p:cNvPr id="23" name="图片 22" descr="卡通人物&#10;&#10;AI 生成的内容可能不正确。">
            <a:extLst>
              <a:ext uri="{FF2B5EF4-FFF2-40B4-BE49-F238E27FC236}">
                <a16:creationId xmlns:a16="http://schemas.microsoft.com/office/drawing/2014/main" id="{F234D9C3-1964-CB63-51EC-EE59443B86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46264" y="5060262"/>
            <a:ext cx="1334217" cy="597170"/>
          </a:xfrm>
          <a:prstGeom prst="rect">
            <a:avLst/>
          </a:prstGeom>
        </p:spPr>
      </p:pic>
      <p:pic>
        <p:nvPicPr>
          <p:cNvPr id="25" name="图片 24" descr="图示, 示意图&#10;&#10;AI 生成的内容可能不正确。">
            <a:extLst>
              <a:ext uri="{FF2B5EF4-FFF2-40B4-BE49-F238E27FC236}">
                <a16:creationId xmlns:a16="http://schemas.microsoft.com/office/drawing/2014/main" id="{76C8C473-4121-C066-47BC-84E157BF4C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3291" y="1338292"/>
            <a:ext cx="870688" cy="724238"/>
          </a:xfrm>
          <a:prstGeom prst="rect">
            <a:avLst/>
          </a:prstGeom>
        </p:spPr>
      </p:pic>
      <p:pic>
        <p:nvPicPr>
          <p:cNvPr id="27" name="图片 26" descr="图片包含 线, 鸟, 游戏机, 挂&#10;&#10;AI 生成的内容可能不正确。">
            <a:extLst>
              <a:ext uri="{FF2B5EF4-FFF2-40B4-BE49-F238E27FC236}">
                <a16:creationId xmlns:a16="http://schemas.microsoft.com/office/drawing/2014/main" id="{D75AEDCC-A1F5-8463-65D6-8569C98AF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7588" y="2073110"/>
            <a:ext cx="822095" cy="693152"/>
          </a:xfrm>
          <a:prstGeom prst="rect">
            <a:avLst/>
          </a:prstGeom>
        </p:spPr>
      </p:pic>
      <p:pic>
        <p:nvPicPr>
          <p:cNvPr id="29" name="图片 28" descr="图示&#10;&#10;AI 生成的内容可能不正确。">
            <a:extLst>
              <a:ext uri="{FF2B5EF4-FFF2-40B4-BE49-F238E27FC236}">
                <a16:creationId xmlns:a16="http://schemas.microsoft.com/office/drawing/2014/main" id="{C13B90C0-2EFD-8C32-5ABF-C589AD33D3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13127" y="3581619"/>
            <a:ext cx="891018" cy="672427"/>
          </a:xfrm>
          <a:prstGeom prst="rect">
            <a:avLst/>
          </a:prstGeom>
        </p:spPr>
      </p:pic>
      <p:pic>
        <p:nvPicPr>
          <p:cNvPr id="31" name="图片 30" descr="图片包含 线, 游戏机, 鸟, 滑雪&#10;&#10;AI 生成的内容可能不正确。">
            <a:extLst>
              <a:ext uri="{FF2B5EF4-FFF2-40B4-BE49-F238E27FC236}">
                <a16:creationId xmlns:a16="http://schemas.microsoft.com/office/drawing/2014/main" id="{48519D04-B942-5983-5355-DBA9153D7D1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98907" y="4271108"/>
            <a:ext cx="995964" cy="718971"/>
          </a:xfrm>
          <a:prstGeom prst="rect">
            <a:avLst/>
          </a:prstGeom>
        </p:spPr>
      </p:pic>
      <p:pic>
        <p:nvPicPr>
          <p:cNvPr id="43" name="图片 42" descr="图示&#10;&#10;AI 生成的内容可能不正确。">
            <a:extLst>
              <a:ext uri="{FF2B5EF4-FFF2-40B4-BE49-F238E27FC236}">
                <a16:creationId xmlns:a16="http://schemas.microsoft.com/office/drawing/2014/main" id="{DBB66840-1B7E-9D3B-D456-A39735D82B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13127" y="2794217"/>
            <a:ext cx="892534" cy="731492"/>
          </a:xfrm>
          <a:prstGeom prst="rect">
            <a:avLst/>
          </a:prstGeom>
        </p:spPr>
      </p:pic>
      <p:pic>
        <p:nvPicPr>
          <p:cNvPr id="45" name="图片 44" descr="图示&#10;&#10;AI 生成的内容可能不正确。">
            <a:extLst>
              <a:ext uri="{FF2B5EF4-FFF2-40B4-BE49-F238E27FC236}">
                <a16:creationId xmlns:a16="http://schemas.microsoft.com/office/drawing/2014/main" id="{FE971EB5-4A79-079B-C3B9-97B1224510C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74758" y="2899912"/>
            <a:ext cx="1305721" cy="529565"/>
          </a:xfrm>
          <a:prstGeom prst="rect">
            <a:avLst/>
          </a:prstGeom>
        </p:spPr>
      </p:pic>
      <p:pic>
        <p:nvPicPr>
          <p:cNvPr id="47" name="图片 46" descr="卡通人物&#10;&#10;AI 生成的内容可能不正确。">
            <a:extLst>
              <a:ext uri="{FF2B5EF4-FFF2-40B4-BE49-F238E27FC236}">
                <a16:creationId xmlns:a16="http://schemas.microsoft.com/office/drawing/2014/main" id="{B7CE4D44-3392-E3B1-D057-C0AA23C973B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46889" y="2111308"/>
            <a:ext cx="1347642" cy="620118"/>
          </a:xfrm>
          <a:prstGeom prst="rect">
            <a:avLst/>
          </a:prstGeom>
        </p:spPr>
      </p:pic>
      <p:pic>
        <p:nvPicPr>
          <p:cNvPr id="49" name="图片 48" descr="卡通人物&#10;&#10;AI 生成的内容可能不正确。">
            <a:extLst>
              <a:ext uri="{FF2B5EF4-FFF2-40B4-BE49-F238E27FC236}">
                <a16:creationId xmlns:a16="http://schemas.microsoft.com/office/drawing/2014/main" id="{7C310981-9AD0-0E74-551E-5E1DB67A9C9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04429" y="4271108"/>
            <a:ext cx="1339550" cy="618412"/>
          </a:xfrm>
          <a:prstGeom prst="rect">
            <a:avLst/>
          </a:prstGeom>
        </p:spPr>
      </p:pic>
      <p:pic>
        <p:nvPicPr>
          <p:cNvPr id="54" name="图片 53" descr="形状&#10;&#10;AI 生成的内容可能不正确。">
            <a:extLst>
              <a:ext uri="{FF2B5EF4-FFF2-40B4-BE49-F238E27FC236}">
                <a16:creationId xmlns:a16="http://schemas.microsoft.com/office/drawing/2014/main" id="{F3D43EA8-138D-55D3-CFE5-5253E39DFB1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36261" y="3588886"/>
            <a:ext cx="1275885" cy="598319"/>
          </a:xfrm>
          <a:prstGeom prst="rect">
            <a:avLst/>
          </a:prstGeom>
        </p:spPr>
      </p:pic>
      <p:pic>
        <p:nvPicPr>
          <p:cNvPr id="56" name="图片 55" descr="图示&#10;&#10;AI 生成的内容可能不正确。">
            <a:extLst>
              <a:ext uri="{FF2B5EF4-FFF2-40B4-BE49-F238E27FC236}">
                <a16:creationId xmlns:a16="http://schemas.microsoft.com/office/drawing/2014/main" id="{511FC296-6FB3-F7F6-2B77-DF5E94A08E8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46889" y="2860804"/>
            <a:ext cx="1378460" cy="598319"/>
          </a:xfrm>
          <a:prstGeom prst="rect">
            <a:avLst/>
          </a:prstGeom>
        </p:spPr>
      </p:pic>
      <p:pic>
        <p:nvPicPr>
          <p:cNvPr id="58" name="图片 57" descr="图片包含 图示&#10;&#10;AI 生成的内容可能不正确。">
            <a:extLst>
              <a:ext uri="{FF2B5EF4-FFF2-40B4-BE49-F238E27FC236}">
                <a16:creationId xmlns:a16="http://schemas.microsoft.com/office/drawing/2014/main" id="{8DCB9DFA-7E58-3E1A-0F25-D30673C1326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62297" y="1360758"/>
            <a:ext cx="1347643" cy="611589"/>
          </a:xfrm>
          <a:prstGeom prst="rect">
            <a:avLst/>
          </a:prstGeom>
        </p:spPr>
      </p:pic>
      <p:pic>
        <p:nvPicPr>
          <p:cNvPr id="60" name="图片 59" descr="卡通人物&#10;&#10;AI 生成的内容可能不正确。">
            <a:extLst>
              <a:ext uri="{FF2B5EF4-FFF2-40B4-BE49-F238E27FC236}">
                <a16:creationId xmlns:a16="http://schemas.microsoft.com/office/drawing/2014/main" id="{BB9BADA1-B462-55FA-E5DA-75A6B47A13E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09430" y="5085133"/>
            <a:ext cx="1234549" cy="588995"/>
          </a:xfrm>
          <a:prstGeom prst="rect">
            <a:avLst/>
          </a:prstGeom>
        </p:spPr>
      </p:pic>
      <p:pic>
        <p:nvPicPr>
          <p:cNvPr id="64" name="图片 63" descr="图片包含 形状&#10;&#10;AI 生成的内容可能不正确。">
            <a:extLst>
              <a:ext uri="{FF2B5EF4-FFF2-40B4-BE49-F238E27FC236}">
                <a16:creationId xmlns:a16="http://schemas.microsoft.com/office/drawing/2014/main" id="{D165630E-D173-C4B4-DC20-01C6CE68146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363214" y="5792401"/>
            <a:ext cx="1368683" cy="563948"/>
          </a:xfrm>
          <a:prstGeom prst="rect">
            <a:avLst/>
          </a:prstGeom>
        </p:spPr>
      </p:pic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464C6B15-5659-DF10-F726-D278CE4C5B01}"/>
              </a:ext>
            </a:extLst>
          </p:cNvPr>
          <p:cNvCxnSpPr>
            <a:cxnSpLocks/>
          </p:cNvCxnSpPr>
          <p:nvPr/>
        </p:nvCxnSpPr>
        <p:spPr>
          <a:xfrm>
            <a:off x="10552436" y="5792401"/>
            <a:ext cx="944736" cy="5800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AA53A04-D4F6-6BD4-C0F3-660A74744C17}"/>
                  </a:ext>
                </a:extLst>
              </p:cNvPr>
              <p:cNvSpPr txBox="1"/>
              <p:nvPr/>
            </p:nvSpPr>
            <p:spPr>
              <a:xfrm>
                <a:off x="8610600" y="962281"/>
                <a:ext cx="2730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295FA7"/>
                    </a:solidFill>
                  </a:rPr>
                  <a:t>Perturbative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𝐺𝐺</m:t>
                    </m:r>
                    <m:r>
                      <a:rPr lang="en-US" altLang="zh-CN" b="0" i="1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zh-CN" altLang="en-US" dirty="0">
                  <a:solidFill>
                    <a:srgbClr val="295FA7"/>
                  </a:solidFill>
                </a:endParaRPr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AA53A04-D4F6-6BD4-C0F3-660A74744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962281"/>
                <a:ext cx="2730748" cy="369332"/>
              </a:xfrm>
              <a:prstGeom prst="rect">
                <a:avLst/>
              </a:prstGeom>
              <a:blipFill>
                <a:blip r:embed="rId28"/>
                <a:stretch>
                  <a:fillRect l="-201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图片 78" descr="许多小船&#10;&#10;AI 生成的内容可能不正确。">
            <a:extLst>
              <a:ext uri="{FF2B5EF4-FFF2-40B4-BE49-F238E27FC236}">
                <a16:creationId xmlns:a16="http://schemas.microsoft.com/office/drawing/2014/main" id="{CAC202B5-60A6-AE1A-A252-EC35821B08A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92183" y="4904424"/>
            <a:ext cx="4224277" cy="562394"/>
          </a:xfrm>
          <a:prstGeom prst="rect">
            <a:avLst/>
          </a:prstGeom>
        </p:spPr>
      </p:pic>
      <p:pic>
        <p:nvPicPr>
          <p:cNvPr id="81" name="图片 80" descr="形状, 圆圈&#10;&#10;AI 生成的内容可能不正确。">
            <a:extLst>
              <a:ext uri="{FF2B5EF4-FFF2-40B4-BE49-F238E27FC236}">
                <a16:creationId xmlns:a16="http://schemas.microsoft.com/office/drawing/2014/main" id="{E8059350-795A-4C7A-17D5-2614CB2B564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98786" y="4237489"/>
            <a:ext cx="4224277" cy="589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A343401E-3F05-A216-E852-D331AD86A979}"/>
                  </a:ext>
                </a:extLst>
              </p:cNvPr>
              <p:cNvSpPr txBox="1"/>
              <p:nvPr/>
            </p:nvSpPr>
            <p:spPr>
              <a:xfrm>
                <a:off x="-76935" y="6248576"/>
                <a:ext cx="5647944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,  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A343401E-3F05-A216-E852-D331AD86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935" y="6248576"/>
                <a:ext cx="5647944" cy="58067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FE36D64F-DE80-4BB2-31EF-F1941147D43C}"/>
                  </a:ext>
                </a:extLst>
              </p:cNvPr>
              <p:cNvSpPr txBox="1"/>
              <p:nvPr/>
            </p:nvSpPr>
            <p:spPr>
              <a:xfrm>
                <a:off x="914760" y="4347730"/>
                <a:ext cx="932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295FA7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FE36D64F-DE80-4BB2-31EF-F1941147D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60" y="4347730"/>
                <a:ext cx="932884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6934F8B4-E55E-C37A-5953-1933B6F2D1E1}"/>
              </a:ext>
            </a:extLst>
          </p:cNvPr>
          <p:cNvCxnSpPr/>
          <p:nvPr/>
        </p:nvCxnSpPr>
        <p:spPr>
          <a:xfrm>
            <a:off x="5842587" y="1094457"/>
            <a:ext cx="0" cy="2441939"/>
          </a:xfrm>
          <a:prstGeom prst="line">
            <a:avLst/>
          </a:prstGeom>
          <a:ln w="57150">
            <a:solidFill>
              <a:srgbClr val="ED7D3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17A688FF-B0F0-1879-48C3-E8A56566D55C}"/>
              </a:ext>
            </a:extLst>
          </p:cNvPr>
          <p:cNvCxnSpPr>
            <a:cxnSpLocks/>
          </p:cNvCxnSpPr>
          <p:nvPr/>
        </p:nvCxnSpPr>
        <p:spPr>
          <a:xfrm flipH="1">
            <a:off x="15277" y="4063775"/>
            <a:ext cx="5328113" cy="0"/>
          </a:xfrm>
          <a:prstGeom prst="line">
            <a:avLst/>
          </a:prstGeom>
          <a:ln w="57150">
            <a:solidFill>
              <a:srgbClr val="ED7D3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77676981-B064-5BB9-0C0C-117D1B31BD8E}"/>
              </a:ext>
            </a:extLst>
          </p:cNvPr>
          <p:cNvCxnSpPr>
            <a:cxnSpLocks/>
            <a:stCxn id="96" idx="0"/>
          </p:cNvCxnSpPr>
          <p:nvPr/>
        </p:nvCxnSpPr>
        <p:spPr>
          <a:xfrm flipH="1">
            <a:off x="0" y="5622290"/>
            <a:ext cx="5197539" cy="0"/>
          </a:xfrm>
          <a:prstGeom prst="line">
            <a:avLst/>
          </a:prstGeom>
          <a:ln w="57150">
            <a:solidFill>
              <a:srgbClr val="ED7D3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E9531A73-CC25-914D-394F-7D2FF0E95A1C}"/>
              </a:ext>
            </a:extLst>
          </p:cNvPr>
          <p:cNvCxnSpPr>
            <a:cxnSpLocks/>
          </p:cNvCxnSpPr>
          <p:nvPr/>
        </p:nvCxnSpPr>
        <p:spPr>
          <a:xfrm>
            <a:off x="5726277" y="6121487"/>
            <a:ext cx="0" cy="664493"/>
          </a:xfrm>
          <a:prstGeom prst="line">
            <a:avLst/>
          </a:prstGeom>
          <a:ln w="57150">
            <a:solidFill>
              <a:srgbClr val="ED7D3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弧形 94">
            <a:extLst>
              <a:ext uri="{FF2B5EF4-FFF2-40B4-BE49-F238E27FC236}">
                <a16:creationId xmlns:a16="http://schemas.microsoft.com/office/drawing/2014/main" id="{AFD86BBC-42DC-B447-84FF-E55715189925}"/>
              </a:ext>
            </a:extLst>
          </p:cNvPr>
          <p:cNvSpPr/>
          <p:nvPr/>
        </p:nvSpPr>
        <p:spPr>
          <a:xfrm rot="5400000">
            <a:off x="4814651" y="3035839"/>
            <a:ext cx="1057476" cy="998395"/>
          </a:xfrm>
          <a:prstGeom prst="arc">
            <a:avLst/>
          </a:prstGeom>
          <a:ln w="57150">
            <a:solidFill>
              <a:srgbClr val="ED7D3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弧形 95">
            <a:extLst>
              <a:ext uri="{FF2B5EF4-FFF2-40B4-BE49-F238E27FC236}">
                <a16:creationId xmlns:a16="http://schemas.microsoft.com/office/drawing/2014/main" id="{CE8453D9-96F9-0533-BC4C-7D85D0CB9AB3}"/>
              </a:ext>
            </a:extLst>
          </p:cNvPr>
          <p:cNvSpPr/>
          <p:nvPr/>
        </p:nvSpPr>
        <p:spPr>
          <a:xfrm>
            <a:off x="4668801" y="5622290"/>
            <a:ext cx="1057476" cy="998395"/>
          </a:xfrm>
          <a:prstGeom prst="arc">
            <a:avLst/>
          </a:prstGeom>
          <a:ln w="57150">
            <a:solidFill>
              <a:srgbClr val="ED7D3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CFACFC8B-8B5A-295E-7754-4D1D8352F330}"/>
              </a:ext>
            </a:extLst>
          </p:cNvPr>
          <p:cNvCxnSpPr>
            <a:cxnSpLocks/>
          </p:cNvCxnSpPr>
          <p:nvPr/>
        </p:nvCxnSpPr>
        <p:spPr>
          <a:xfrm>
            <a:off x="2190518" y="4873505"/>
            <a:ext cx="944736" cy="5800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A6E7DB25-5242-E3F5-BF55-E2A1A90BD9D8}"/>
              </a:ext>
            </a:extLst>
          </p:cNvPr>
          <p:cNvCxnSpPr>
            <a:cxnSpLocks/>
          </p:cNvCxnSpPr>
          <p:nvPr/>
        </p:nvCxnSpPr>
        <p:spPr>
          <a:xfrm>
            <a:off x="3595582" y="4868154"/>
            <a:ext cx="944736" cy="5800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E42CB17E-05B0-1BB7-A6CE-D4587DB59B0F}"/>
              </a:ext>
            </a:extLst>
          </p:cNvPr>
          <p:cNvCxnSpPr>
            <a:cxnSpLocks/>
          </p:cNvCxnSpPr>
          <p:nvPr/>
        </p:nvCxnSpPr>
        <p:spPr>
          <a:xfrm>
            <a:off x="5046536" y="4873504"/>
            <a:ext cx="944736" cy="5800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4FD44410-4993-25BE-DFDB-E84913F19564}"/>
                  </a:ext>
                </a:extLst>
              </p:cNvPr>
              <p:cNvSpPr txBox="1"/>
              <p:nvPr/>
            </p:nvSpPr>
            <p:spPr>
              <a:xfrm>
                <a:off x="148792" y="5035012"/>
                <a:ext cx="1071511" cy="32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4FD44410-4993-25BE-DFDB-E84913F19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2" y="5035012"/>
                <a:ext cx="1071511" cy="32932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82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D351E-5705-020B-D507-1D6DCD86E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表, 直方图&#10;&#10;AI 生成的内容可能不正确。">
            <a:extLst>
              <a:ext uri="{FF2B5EF4-FFF2-40B4-BE49-F238E27FC236}">
                <a16:creationId xmlns:a16="http://schemas.microsoft.com/office/drawing/2014/main" id="{9EA2647D-D06C-86A2-7BDF-CBA1E00A1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999" y="1099768"/>
            <a:ext cx="3846078" cy="237544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8D95B30-3D3C-8236-3DA0-20C04605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Backup: </a:t>
            </a:r>
            <a:r>
              <a:rPr lang="en-US" altLang="zh-CN" dirty="0">
                <a:solidFill>
                  <a:srgbClr val="295FA7"/>
                </a:solidFill>
              </a:rPr>
              <a:t>Error Estimation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92BFB5-B8CF-F522-8B69-BC1C51DD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18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D5763C9-1096-D898-483D-FA8B2681B079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F586255-2381-F843-7F2F-17F6744BF6FB}"/>
                  </a:ext>
                </a:extLst>
              </p:cNvPr>
              <p:cNvSpPr txBox="1"/>
              <p:nvPr/>
            </p:nvSpPr>
            <p:spPr>
              <a:xfrm>
                <a:off x="522927" y="3180617"/>
                <a:ext cx="1976146" cy="73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+mn-ea"/>
                  </a:rPr>
                  <a:t>Error is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</m:ra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F586255-2381-F843-7F2F-17F6744BF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27" y="3180617"/>
                <a:ext cx="1976146" cy="735971"/>
              </a:xfrm>
              <a:prstGeom prst="rect">
                <a:avLst/>
              </a:prstGeom>
              <a:blipFill>
                <a:blip r:embed="rId3"/>
                <a:stretch>
                  <a:fillRect l="-2778" t="-5000" r="-4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2F13A8A-DD83-372F-4FC0-EFDF1A0C3608}"/>
                  </a:ext>
                </a:extLst>
              </p:cNvPr>
              <p:cNvSpPr txBox="1"/>
              <p:nvPr/>
            </p:nvSpPr>
            <p:spPr>
              <a:xfrm>
                <a:off x="358249" y="1369620"/>
                <a:ext cx="4495437" cy="1425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=0.2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=−15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=30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2F13A8A-DD83-372F-4FC0-EFDF1A0C3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49" y="1369620"/>
                <a:ext cx="4495437" cy="1425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70BE4CF-FC39-21CD-A6F0-E3A6A281EA24}"/>
                  </a:ext>
                </a:extLst>
              </p:cNvPr>
              <p:cNvSpPr txBox="1"/>
              <p:nvPr/>
            </p:nvSpPr>
            <p:spPr>
              <a:xfrm>
                <a:off x="358249" y="4483349"/>
                <a:ext cx="2929547" cy="1922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70BE4CF-FC39-21CD-A6F0-E3A6A281E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49" y="4483349"/>
                <a:ext cx="2929547" cy="1922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3E7FF71-186C-281C-E958-9E3006ABF363}"/>
                  </a:ext>
                </a:extLst>
              </p:cNvPr>
              <p:cNvSpPr txBox="1"/>
              <p:nvPr/>
            </p:nvSpPr>
            <p:spPr>
              <a:xfrm>
                <a:off x="218489" y="4015302"/>
                <a:ext cx="50454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: variance of 2000 fitted values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dirty="0"/>
                  <a:t> statistic error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3E7FF71-186C-281C-E958-9E3006ABF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89" y="4015302"/>
                <a:ext cx="5045452" cy="369332"/>
              </a:xfrm>
              <a:prstGeom prst="rect">
                <a:avLst/>
              </a:prstGeom>
              <a:blipFill>
                <a:blip r:embed="rId6"/>
                <a:stretch>
                  <a:fillRect t="-10000" r="-60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FE54E5A-7919-731C-8C18-4A13B370B1DB}"/>
                  </a:ext>
                </a:extLst>
              </p:cNvPr>
              <p:cNvSpPr txBox="1"/>
              <p:nvPr/>
            </p:nvSpPr>
            <p:spPr>
              <a:xfrm>
                <a:off x="3485519" y="4553073"/>
                <a:ext cx="20151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dirty="0"/>
                  <a:t> systemtic error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FE54E5A-7919-731C-8C18-4A13B370B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519" y="4553073"/>
                <a:ext cx="2015146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4904D9-A89F-88AE-41CE-3A052DDEC48D}"/>
                  </a:ext>
                </a:extLst>
              </p:cNvPr>
              <p:cNvSpPr txBox="1"/>
              <p:nvPr/>
            </p:nvSpPr>
            <p:spPr>
              <a:xfrm>
                <a:off x="5600881" y="3338689"/>
                <a:ext cx="6591119" cy="3382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+mn-ea"/>
                  </a:rPr>
                  <a:t>for small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b="0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~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, 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~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→   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~ 1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dirty="0"/>
                  <a:t> away from the peak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, irrelevant to the specific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(if average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choose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altLang="zh-CN" dirty="0"/>
                  <a:t> manually reduce the error)</a:t>
                </a:r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 in the left is irrelevant to the choice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reflect the intrinsic error of the fitting procedure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4904D9-A89F-88AE-41CE-3A052DDEC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881" y="3338689"/>
                <a:ext cx="6591119" cy="3382786"/>
              </a:xfrm>
              <a:prstGeom prst="rect">
                <a:avLst/>
              </a:prstGeom>
              <a:blipFill>
                <a:blip r:embed="rId8"/>
                <a:stretch>
                  <a:fillRect l="-833" t="-1081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B74AC0D-1906-F6F4-E8FC-D62717609FF7}"/>
              </a:ext>
            </a:extLst>
          </p:cNvPr>
          <p:cNvCxnSpPr/>
          <p:nvPr/>
        </p:nvCxnSpPr>
        <p:spPr>
          <a:xfrm>
            <a:off x="5534070" y="2975513"/>
            <a:ext cx="0" cy="3893784"/>
          </a:xfrm>
          <a:prstGeom prst="line">
            <a:avLst/>
          </a:prstGeom>
          <a:ln w="19050">
            <a:solidFill>
              <a:srgbClr val="ED7D31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95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570EB32-DC48-5527-5F16-51F7717383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3875"/>
            <a:ext cx="12192000" cy="12541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F7B7CC-6B78-20A6-10E0-C799EBA7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Outline</a:t>
            </a:r>
            <a:endParaRPr lang="zh-CN" altLang="en-US" b="1" dirty="0">
              <a:solidFill>
                <a:srgbClr val="295FA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26B866-C06F-8502-EA3D-3860D939F5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113" y="1930556"/>
                <a:ext cx="11190156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295FA7"/>
                    </a:solidFill>
                  </a:rPr>
                  <a:t>Introduction: </a:t>
                </a:r>
                <a:r>
                  <a:rPr lang="en-US" altLang="zh-CN" sz="2400" dirty="0">
                    <a:solidFill>
                      <a:schemeClr val="bg2">
                        <a:lumMod val="10000"/>
                      </a:schemeClr>
                    </a:solidFill>
                  </a:rPr>
                  <a:t>history &amp; conflict among different methods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295FA7"/>
                    </a:solidFill>
                  </a:rPr>
                  <a:t>NLO Calculation: </a:t>
                </a:r>
                <a:r>
                  <a:rPr lang="en-US" altLang="zh-CN" sz="2400" dirty="0">
                    <a:solidFill>
                      <a:schemeClr val="bg2">
                        <a:lumMod val="10000"/>
                      </a:schemeClr>
                    </a:solidFill>
                  </a:rPr>
                  <a:t>renormalization &amp; NLO correction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295FA7"/>
                    </a:solidFill>
                  </a:rPr>
                  <a:t>Impact of Vector Meson: </a:t>
                </a:r>
                <a:r>
                  <a:rPr lang="en-US" altLang="zh-CN" sz="2400" dirty="0">
                    <a:solidFill>
                      <a:schemeClr val="bg2">
                        <a:lumMod val="10000"/>
                      </a:schemeClr>
                    </a:solidFill>
                  </a:rPr>
                  <a:t>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bg2">
                        <a:lumMod val="10000"/>
                      </a:schemeClr>
                    </a:solidFill>
                  </a:rPr>
                  <a:t> vector meson affects the prediction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295FA7"/>
                    </a:solidFill>
                  </a:rPr>
                  <a:t>Sum Rules Analysis: </a:t>
                </a:r>
                <a:r>
                  <a:rPr lang="en-US" altLang="zh-CN" sz="2400" dirty="0">
                    <a:solidFill>
                      <a:schemeClr val="bg2">
                        <a:lumMod val="10000"/>
                      </a:schemeClr>
                    </a:solidFill>
                  </a:rPr>
                  <a:t>Laplace &amp; Gaussian sum rules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295FA7"/>
                    </a:solidFill>
                  </a:rPr>
                  <a:t>Conclusion</a:t>
                </a:r>
                <a:endParaRPr lang="zh-CN" altLang="en-US" b="1" dirty="0">
                  <a:solidFill>
                    <a:srgbClr val="295FA7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26B866-C06F-8502-EA3D-3860D939F5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113" y="1930556"/>
                <a:ext cx="11190156" cy="4351338"/>
              </a:xfrm>
              <a:blipFill>
                <a:blip r:embed="rId3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A0E1AA-4400-63CB-22C5-C176B607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2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49326AB-6090-345E-E5CF-99DBD1C7E531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3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B264B-84BF-D7AD-2468-318DEC394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0B7E4DE-69EB-646B-CE8E-96DCF0A09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1" y="1866242"/>
            <a:ext cx="6825197" cy="312551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C7DBCBE-6C8F-952A-0F27-3AFA664C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History &amp; conflict </a:t>
            </a:r>
            <a:endParaRPr lang="zh-CN" altLang="en-US" b="1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A2EA24-55FC-29D8-D337-F2C587BE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3</a:t>
            </a:fld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7F8AC3F-2A19-FAAE-41FB-B003365DBE68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7079792-07F6-A946-577B-086FC335C32D}"/>
                  </a:ext>
                </a:extLst>
              </p:cNvPr>
              <p:cNvSpPr txBox="1"/>
              <p:nvPr/>
            </p:nvSpPr>
            <p:spPr>
              <a:xfrm>
                <a:off x="196761" y="5133413"/>
                <a:ext cx="636365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295FA7"/>
                    </a:solidFill>
                  </a:rPr>
                  <a:t>LO QCD sum rules prediction: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altLang="zh-CN" sz="2000" dirty="0"/>
              </a:p>
              <a:p>
                <a:r>
                  <a:rPr lang="en-US" altLang="zh-CN" sz="1600" dirty="0"/>
                  <a:t>Nuclear Physics B262 (1985) 575-592</a:t>
                </a:r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Phys. Rev. D 100, 034012 (2019)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7079792-07F6-A946-577B-086FC335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1" y="5133413"/>
                <a:ext cx="6363659" cy="1200329"/>
              </a:xfrm>
              <a:prstGeom prst="rect">
                <a:avLst/>
              </a:prstGeom>
              <a:blipFill>
                <a:blip r:embed="rId3"/>
                <a:stretch>
                  <a:fillRect l="-1437" t="-3553" b="-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419975D-5E3F-06E4-D38C-57E57BB36DCB}"/>
              </a:ext>
            </a:extLst>
          </p:cNvPr>
          <p:cNvSpPr/>
          <p:nvPr/>
        </p:nvSpPr>
        <p:spPr>
          <a:xfrm>
            <a:off x="517161" y="4336869"/>
            <a:ext cx="6011102" cy="220141"/>
          </a:xfrm>
          <a:prstGeom prst="rect">
            <a:avLst/>
          </a:prstGeom>
          <a:solidFill>
            <a:srgbClr val="EB641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67DD892-AD31-DD7D-1188-2E0EC8FBA602}"/>
              </a:ext>
            </a:extLst>
          </p:cNvPr>
          <p:cNvSpPr/>
          <p:nvPr/>
        </p:nvSpPr>
        <p:spPr>
          <a:xfrm>
            <a:off x="5424764" y="4266013"/>
            <a:ext cx="454429" cy="376844"/>
          </a:xfrm>
          <a:prstGeom prst="roundRect">
            <a:avLst/>
          </a:prstGeom>
          <a:noFill/>
          <a:ln w="28575">
            <a:solidFill>
              <a:srgbClr val="EB641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5188D5F-1B11-C9C2-EE9A-6FA818FEB7C1}"/>
                  </a:ext>
                </a:extLst>
              </p:cNvPr>
              <p:cNvSpPr txBox="1"/>
              <p:nvPr/>
            </p:nvSpPr>
            <p:spPr>
              <a:xfrm>
                <a:off x="8033850" y="1560261"/>
                <a:ext cx="3613507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95FA7"/>
                    </a:solidFill>
                  </a:rPr>
                  <a:t>Flux tube model: </a:t>
                </a:r>
                <a:endParaRPr lang="en-US" altLang="zh-CN" sz="2400" b="0" i="1" dirty="0">
                  <a:solidFill>
                    <a:srgbClr val="295FA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1.8−1.9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CN" sz="20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2.1−2.2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altLang="zh-CN" sz="2000" dirty="0"/>
                  <a:t> </a:t>
                </a:r>
              </a:p>
              <a:p>
                <a:r>
                  <a:rPr lang="en-US" altLang="zh-CN" sz="1600" dirty="0"/>
                  <a:t>Phys. Rev. D 52, 5242 (1995)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5188D5F-1B11-C9C2-EE9A-6FA818FEB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50" y="1560261"/>
                <a:ext cx="3613507" cy="1354217"/>
              </a:xfrm>
              <a:prstGeom prst="rect">
                <a:avLst/>
              </a:prstGeom>
              <a:blipFill>
                <a:blip r:embed="rId4"/>
                <a:stretch>
                  <a:fillRect l="-2698" t="-3153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EFCCC92-A914-0D58-9F91-9377344076DF}"/>
                  </a:ext>
                </a:extLst>
              </p:cNvPr>
              <p:cNvSpPr txBox="1"/>
              <p:nvPr/>
            </p:nvSpPr>
            <p:spPr>
              <a:xfrm>
                <a:off x="8033850" y="3100218"/>
                <a:ext cx="374423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95FA7"/>
                    </a:solidFill>
                  </a:rPr>
                  <a:t>Lattice QCD: </a:t>
                </a:r>
                <a:endParaRPr lang="en-US" altLang="zh-CN" sz="2400" b="0" i="1" dirty="0">
                  <a:solidFill>
                    <a:srgbClr val="295FA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.2−2.3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CN" sz="20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−2.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r>
                  <a:rPr lang="en-US" altLang="zh-CN" sz="1600" dirty="0"/>
                  <a:t>Phys. Rev. D 84, 074023 (2011)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EFCCC92-A914-0D58-9F91-937734407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50" y="3100218"/>
                <a:ext cx="3744230" cy="1354217"/>
              </a:xfrm>
              <a:prstGeom prst="rect">
                <a:avLst/>
              </a:prstGeom>
              <a:blipFill>
                <a:blip r:embed="rId5"/>
                <a:stretch>
                  <a:fillRect l="-2606" t="-3153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FA57CF7-DD2B-1BCE-90F5-273227A172B3}"/>
                  </a:ext>
                </a:extLst>
              </p:cNvPr>
              <p:cNvSpPr txBox="1"/>
              <p:nvPr/>
            </p:nvSpPr>
            <p:spPr>
              <a:xfrm>
                <a:off x="7999513" y="4748179"/>
                <a:ext cx="3406382" cy="1078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295FA7"/>
                    </a:solidFill>
                  </a:rPr>
                  <a:t>Candidate</a:t>
                </a:r>
                <a:r>
                  <a:rPr lang="en-US" altLang="zh-CN" sz="2400" dirty="0">
                    <a:solidFill>
                      <a:srgbClr val="295FA7"/>
                    </a:solidFill>
                  </a:rPr>
                  <a:t>:</a:t>
                </a:r>
                <a:endParaRPr lang="en-US" altLang="zh-CN" sz="2400" b="0" dirty="0">
                  <a:solidFill>
                    <a:srgbClr val="295FA7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2170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r>
                  <a:rPr lang="en-US" altLang="zh-CN" sz="2000" dirty="0"/>
                  <a:t>Decays into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FA57CF7-DD2B-1BCE-90F5-273227A17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513" y="4748179"/>
                <a:ext cx="3406382" cy="1078244"/>
              </a:xfrm>
              <a:prstGeom prst="rect">
                <a:avLst/>
              </a:prstGeom>
              <a:blipFill>
                <a:blip r:embed="rId6"/>
                <a:stretch>
                  <a:fillRect l="-2683" t="-3955" b="-90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599286F-CD0C-0D8B-23C6-E6002C760C53}"/>
                  </a:ext>
                </a:extLst>
              </p:cNvPr>
              <p:cNvSpPr txBox="1"/>
              <p:nvPr/>
            </p:nvSpPr>
            <p:spPr>
              <a:xfrm>
                <a:off x="237493" y="1003994"/>
                <a:ext cx="329244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3200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3200" b="0" i="1" dirty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3200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zh-CN" altLang="en-US" sz="3200" dirty="0">
                    <a:solidFill>
                      <a:srgbClr val="295FA7"/>
                    </a:solidFill>
                  </a:rPr>
                  <a:t> </a:t>
                </a:r>
                <a:r>
                  <a:rPr lang="en-US" altLang="zh-CN" sz="3200" dirty="0">
                    <a:solidFill>
                      <a:srgbClr val="295FA7"/>
                    </a:solidFill>
                  </a:rPr>
                  <a:t>hybrid:</a:t>
                </a:r>
                <a:endParaRPr lang="zh-CN" altLang="en-US" sz="3200" dirty="0">
                  <a:solidFill>
                    <a:srgbClr val="295FA7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599286F-CD0C-0D8B-23C6-E6002C760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3" y="1003994"/>
                <a:ext cx="3292440" cy="586443"/>
              </a:xfrm>
              <a:prstGeom prst="rect">
                <a:avLst/>
              </a:prstGeom>
              <a:blipFill>
                <a:blip r:embed="rId7"/>
                <a:stretch>
                  <a:fillRect t="-12500" r="-3704" b="-34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783B5C6B-FC6D-B190-77C8-E70F1C7AE4BE}"/>
              </a:ext>
            </a:extLst>
          </p:cNvPr>
          <p:cNvSpPr txBox="1"/>
          <p:nvPr/>
        </p:nvSpPr>
        <p:spPr>
          <a:xfrm>
            <a:off x="5110983" y="5878132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95FA7"/>
                </a:solidFill>
              </a:rPr>
              <a:t>different states?</a:t>
            </a:r>
          </a:p>
          <a:p>
            <a:r>
              <a:rPr lang="en-US" altLang="zh-CN" sz="2000" dirty="0">
                <a:solidFill>
                  <a:srgbClr val="295FA7"/>
                </a:solidFill>
              </a:rPr>
              <a:t>missing something?</a:t>
            </a:r>
            <a:endParaRPr lang="zh-CN" altLang="en-US" sz="2000" dirty="0">
              <a:solidFill>
                <a:srgbClr val="295F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6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3D7DA-3AE4-BE2C-1D3C-E66FEC90E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46A4E-D5A2-1A42-334B-9ABCE77D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QCD (SVZ) Sum Rules of Hybrid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3CE8D1-5AC8-DD13-BC7C-17D6C8BE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4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A48B0CF-05D8-C792-2FD9-3D4DD05F94E0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4189290-701E-C3D8-E1E3-2A8283A45AC9}"/>
                  </a:ext>
                </a:extLst>
              </p:cNvPr>
              <p:cNvSpPr txBox="1"/>
              <p:nvPr/>
            </p:nvSpPr>
            <p:spPr>
              <a:xfrm>
                <a:off x="459950" y="1360004"/>
                <a:ext cx="6153782" cy="623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acc>
                        <m:accPr>
                          <m:chr m:val="̅"/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</m:acc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𝜌𝜇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altLang="zh-CN" sz="18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𝜌𝜇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𝜌𝜇𝛼𝛽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;   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4189290-701E-C3D8-E1E3-2A8283A45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50" y="1360004"/>
                <a:ext cx="6153782" cy="623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4E08E05-2B88-B768-4EF4-CF58B70BE015}"/>
                  </a:ext>
                </a:extLst>
              </p:cNvPr>
              <p:cNvSpPr txBox="1"/>
              <p:nvPr/>
            </p:nvSpPr>
            <p:spPr>
              <a:xfrm>
                <a:off x="-260020" y="1983765"/>
                <a:ext cx="927401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𝑖𝑝𝑥</m:t>
                          </m:r>
                        </m:sup>
                      </m:sSup>
                      <m:d>
                        <m:dPr>
                          <m:begChr m:val="⟨"/>
                          <m:endChr m:val="|"/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4E08E05-2B88-B768-4EF4-CF58B70B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0020" y="1983765"/>
                <a:ext cx="927401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F732416-091F-C526-AE7C-18C120307A77}"/>
                  </a:ext>
                </a:extLst>
              </p:cNvPr>
              <p:cNvSpPr txBox="1"/>
              <p:nvPr/>
            </p:nvSpPr>
            <p:spPr>
              <a:xfrm>
                <a:off x="500161" y="3159963"/>
                <a:ext cx="4484433" cy="88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Dispersion relation, 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dirty="0"/>
                  <a:t> + continuum” ansatz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ImΠ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F732416-091F-C526-AE7C-18C120307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61" y="3159963"/>
                <a:ext cx="4484433" cy="889795"/>
              </a:xfrm>
              <a:prstGeom prst="rect">
                <a:avLst/>
              </a:prstGeom>
              <a:blipFill>
                <a:blip r:embed="rId4"/>
                <a:stretch>
                  <a:fillRect l="-1087" t="-3425" r="-2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2FA3834-B3D7-DF8E-AE3D-B6E579DABC5B}"/>
                  </a:ext>
                </a:extLst>
              </p:cNvPr>
              <p:cNvSpPr txBox="1"/>
              <p:nvPr/>
            </p:nvSpPr>
            <p:spPr>
              <a:xfrm>
                <a:off x="459949" y="4421853"/>
                <a:ext cx="5408915" cy="1564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+mn-ea"/>
                  </a:rPr>
                  <a:t>Laplace sum rules (Borel transformation)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&amp;=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Im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𝛱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&amp;=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eqAr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2FA3834-B3D7-DF8E-AE3D-B6E579DAB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9" y="4421853"/>
                <a:ext cx="5408915" cy="1564595"/>
              </a:xfrm>
              <a:prstGeom prst="rect">
                <a:avLst/>
              </a:prstGeom>
              <a:blipFill>
                <a:blip r:embed="rId5"/>
                <a:stretch>
                  <a:fillRect l="-901" t="-1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 descr="图表, 直方图&#10;&#10;AI 生成的内容可能不正确。">
            <a:extLst>
              <a:ext uri="{FF2B5EF4-FFF2-40B4-BE49-F238E27FC236}">
                <a16:creationId xmlns:a16="http://schemas.microsoft.com/office/drawing/2014/main" id="{D8B74A63-6920-E00F-33B8-8991643DE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902" y="3209030"/>
            <a:ext cx="4672696" cy="2626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C3E900A-EA98-FFDE-F311-964263CBB03B}"/>
                  </a:ext>
                </a:extLst>
              </p:cNvPr>
              <p:cNvSpPr txBox="1"/>
              <p:nvPr/>
            </p:nvSpPr>
            <p:spPr>
              <a:xfrm>
                <a:off x="10600107" y="3159963"/>
                <a:ext cx="738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C3E900A-EA98-FFDE-F311-964263CBB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107" y="3159963"/>
                <a:ext cx="738151" cy="276999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700D53D3-7116-7B75-3E75-27C69ABD27B6}"/>
              </a:ext>
            </a:extLst>
          </p:cNvPr>
          <p:cNvSpPr txBox="1"/>
          <p:nvPr/>
        </p:nvSpPr>
        <p:spPr>
          <a:xfrm>
            <a:off x="7145978" y="5884427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LO Laplace sum rules prediction, </a:t>
            </a:r>
          </a:p>
          <a:p>
            <a:r>
              <a:rPr lang="en-US" altLang="zh-CN" sz="1600" dirty="0"/>
              <a:t>including dimension-8 condensate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5900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9835E-6017-98D0-4615-55E3EBC84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57F98C-8C5D-FD9B-988B-2E13CABB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NLO Calculation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4CFAE7-9332-5842-3162-E711CB03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5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20DBAD1-3937-BA0F-326D-071204D1FC3C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3F45B0-EAD4-7FA7-531D-CE09AB210E5C}"/>
                  </a:ext>
                </a:extLst>
              </p:cNvPr>
              <p:cNvSpPr txBox="1"/>
              <p:nvPr/>
            </p:nvSpPr>
            <p:spPr>
              <a:xfrm>
                <a:off x="0" y="1278094"/>
                <a:ext cx="11050222" cy="1716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  <m:e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𝐺𝐺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𝐺𝑞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𝐺𝑞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  <m:e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    + 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𝐺𝐺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  <m:e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    +…</m:t>
                          </m:r>
                        </m:e>
                      </m:eqAr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3F45B0-EAD4-7FA7-531D-CE09AB210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8094"/>
                <a:ext cx="11050222" cy="17161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B814B24-808D-9BB1-D922-FAB94572F390}"/>
              </a:ext>
            </a:extLst>
          </p:cNvPr>
          <p:cNvSpPr/>
          <p:nvPr/>
        </p:nvSpPr>
        <p:spPr>
          <a:xfrm>
            <a:off x="957736" y="2368214"/>
            <a:ext cx="4281646" cy="793057"/>
          </a:xfrm>
          <a:prstGeom prst="roundRect">
            <a:avLst/>
          </a:prstGeom>
          <a:noFill/>
          <a:ln w="57150">
            <a:solidFill>
              <a:srgbClr val="F4B183">
                <a:alpha val="43137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973CE38-EF00-999D-60AA-E5B5EC327E31}"/>
              </a:ext>
            </a:extLst>
          </p:cNvPr>
          <p:cNvSpPr txBox="1"/>
          <p:nvPr/>
        </p:nvSpPr>
        <p:spPr>
          <a:xfrm>
            <a:off x="5412728" y="2580076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Higher order correction</a:t>
            </a:r>
            <a:endParaRPr lang="zh-CN" altLang="en-US" dirty="0"/>
          </a:p>
        </p:txBody>
      </p:sp>
      <p:pic>
        <p:nvPicPr>
          <p:cNvPr id="6" name="图片 5" descr="形状, 圆圈&#10;&#10;AI 生成的内容可能不正确。">
            <a:extLst>
              <a:ext uri="{FF2B5EF4-FFF2-40B4-BE49-F238E27FC236}">
                <a16:creationId xmlns:a16="http://schemas.microsoft.com/office/drawing/2014/main" id="{E2AC5F08-AE78-5EC7-CC58-0BAF050E6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63" y="3748402"/>
            <a:ext cx="5087996" cy="1104461"/>
          </a:xfrm>
          <a:prstGeom prst="rect">
            <a:avLst/>
          </a:prstGeom>
        </p:spPr>
      </p:pic>
      <p:pic>
        <p:nvPicPr>
          <p:cNvPr id="10" name="图片 9" descr="图片包含 游戏机, 过滤网, 蛋糕&#10;&#10;AI 生成的内容可能不正确。">
            <a:extLst>
              <a:ext uri="{FF2B5EF4-FFF2-40B4-BE49-F238E27FC236}">
                <a16:creationId xmlns:a16="http://schemas.microsoft.com/office/drawing/2014/main" id="{FA1F51AC-62BA-1C7D-3CED-B2C9D1E33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81" y="5439994"/>
            <a:ext cx="5642707" cy="1073358"/>
          </a:xfrm>
          <a:prstGeom prst="rect">
            <a:avLst/>
          </a:prstGeom>
        </p:spPr>
      </p:pic>
      <p:pic>
        <p:nvPicPr>
          <p:cNvPr id="15" name="图片 14" descr="形状&#10;&#10;AI 生成的内容可能不正确。">
            <a:extLst>
              <a:ext uri="{FF2B5EF4-FFF2-40B4-BE49-F238E27FC236}">
                <a16:creationId xmlns:a16="http://schemas.microsoft.com/office/drawing/2014/main" id="{C695B29A-9182-A250-2C4A-F17583BEA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902" y="3748402"/>
            <a:ext cx="5772767" cy="109363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BEA51F8-9B0C-E8AE-148E-5AC54A1190C3}"/>
              </a:ext>
            </a:extLst>
          </p:cNvPr>
          <p:cNvSpPr txBox="1"/>
          <p:nvPr/>
        </p:nvSpPr>
        <p:spPr>
          <a:xfrm>
            <a:off x="2239391" y="4807874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perturbative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4674DFF-5D48-1207-E9B5-BD2D9E6F4BA8}"/>
                  </a:ext>
                </a:extLst>
              </p:cNvPr>
              <p:cNvSpPr txBox="1"/>
              <p:nvPr/>
            </p:nvSpPr>
            <p:spPr>
              <a:xfrm>
                <a:off x="2581749" y="6468364"/>
                <a:ext cx="656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𝐺𝐺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4674DFF-5D48-1207-E9B5-BD2D9E6F4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49" y="6468364"/>
                <a:ext cx="656975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E6487B2-9939-5758-4D1C-601ABB2F6E13}"/>
                  </a:ext>
                </a:extLst>
              </p:cNvPr>
              <p:cNvSpPr txBox="1"/>
              <p:nvPr/>
            </p:nvSpPr>
            <p:spPr>
              <a:xfrm>
                <a:off x="8926934" y="4767014"/>
                <a:ext cx="7169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E6487B2-9939-5758-4D1C-601ABB2F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934" y="4767014"/>
                <a:ext cx="716991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69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9B279-407B-F9EB-DF54-EBBBFEB60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AEA099-42F7-7D35-42E0-9B532F06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NLO Result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042E7F-BACF-30EE-6068-9290C65A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6</a:t>
            </a:fld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933F3C6-0856-B1D2-23B4-FA9D39AB6805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图表, 折线图&#10;&#10;AI 生成的内容可能不正确。">
            <a:extLst>
              <a:ext uri="{FF2B5EF4-FFF2-40B4-BE49-F238E27FC236}">
                <a16:creationId xmlns:a16="http://schemas.microsoft.com/office/drawing/2014/main" id="{200EBC1F-FB69-E1EE-395F-41DEB2ABC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22" y="2140824"/>
            <a:ext cx="5293209" cy="2929536"/>
          </a:xfrm>
          <a:prstGeom prst="rect">
            <a:avLst/>
          </a:prstGeom>
        </p:spPr>
      </p:pic>
      <p:pic>
        <p:nvPicPr>
          <p:cNvPr id="11" name="图片 10" descr="图表&#10;&#10;AI 生成的内容可能不正确。">
            <a:extLst>
              <a:ext uri="{FF2B5EF4-FFF2-40B4-BE49-F238E27FC236}">
                <a16:creationId xmlns:a16="http://schemas.microsoft.com/office/drawing/2014/main" id="{2DC36E86-0A0C-380F-92D5-1B954D90D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70" y="2140824"/>
            <a:ext cx="5268256" cy="2929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DAB9713-026E-0051-BFE1-C6D230D95A9A}"/>
                  </a:ext>
                </a:extLst>
              </p:cNvPr>
              <p:cNvSpPr txBox="1"/>
              <p:nvPr/>
            </p:nvSpPr>
            <p:spPr>
              <a:xfrm>
                <a:off x="709225" y="5324697"/>
                <a:ext cx="37442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95FA7"/>
                    </a:solidFill>
                  </a:rPr>
                  <a:t>Lattice QCD: </a:t>
                </a:r>
                <a:endParaRPr lang="en-US" altLang="zh-CN" sz="2400" b="0" i="1" dirty="0">
                  <a:solidFill>
                    <a:srgbClr val="295FA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.2−2.3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CN" sz="16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−2.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zh-CN" altLang="en-US" sz="1600" dirty="0"/>
                  <a:t> </a:t>
                </a:r>
                <a:endParaRPr lang="en-US" altLang="zh-CN" sz="1600" dirty="0"/>
              </a:p>
              <a:p>
                <a:r>
                  <a:rPr lang="en-US" altLang="zh-CN" sz="1600" dirty="0"/>
                  <a:t>Phys. Rev. D 84, 074023 (2011)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DAB9713-026E-0051-BFE1-C6D230D95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5" y="5324697"/>
                <a:ext cx="3744230" cy="1200329"/>
              </a:xfrm>
              <a:prstGeom prst="rect">
                <a:avLst/>
              </a:prstGeom>
              <a:blipFill>
                <a:blip r:embed="rId4"/>
                <a:stretch>
                  <a:fillRect l="-2439" t="-3553" b="-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304E0F6-0C47-6817-CDC5-0FF5504C2537}"/>
                  </a:ext>
                </a:extLst>
              </p:cNvPr>
              <p:cNvSpPr txBox="1"/>
              <p:nvPr/>
            </p:nvSpPr>
            <p:spPr>
              <a:xfrm>
                <a:off x="4793018" y="2098217"/>
                <a:ext cx="8304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304E0F6-0C47-6817-CDC5-0FF5504C2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018" y="2098217"/>
                <a:ext cx="830420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91BF0D4-3ACD-1E60-15AF-FC0E1789DB40}"/>
                  </a:ext>
                </a:extLst>
              </p:cNvPr>
              <p:cNvSpPr txBox="1"/>
              <p:nvPr/>
            </p:nvSpPr>
            <p:spPr>
              <a:xfrm>
                <a:off x="10826179" y="2098218"/>
                <a:ext cx="884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91BF0D4-3ACD-1E60-15AF-FC0E1789D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179" y="2098218"/>
                <a:ext cx="884921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64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3765-907F-85D4-ECD0-98AB22CA0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350C9-3992-D3DD-3557-822C6702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NLO Impact 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7D5802-91B2-5D91-2371-42DE5CBC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6B0DA9E-51F4-CE9D-D25F-64FC52F87C91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表, 折线图&#10;&#10;AI 生成的内容可能不正确。">
            <a:extLst>
              <a:ext uri="{FF2B5EF4-FFF2-40B4-BE49-F238E27FC236}">
                <a16:creationId xmlns:a16="http://schemas.microsoft.com/office/drawing/2014/main" id="{782B4EA5-AC0F-AD21-FD1D-DD10B7E73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16" y="2423495"/>
            <a:ext cx="5220975" cy="2848919"/>
          </a:xfrm>
          <a:prstGeom prst="rect">
            <a:avLst/>
          </a:prstGeom>
        </p:spPr>
      </p:pic>
      <p:pic>
        <p:nvPicPr>
          <p:cNvPr id="9" name="图片 8" descr="图表, 折线图&#10;&#10;AI 生成的内容可能不正确。">
            <a:extLst>
              <a:ext uri="{FF2B5EF4-FFF2-40B4-BE49-F238E27FC236}">
                <a16:creationId xmlns:a16="http://schemas.microsoft.com/office/drawing/2014/main" id="{94031C1D-D8BC-3654-CA49-37607EC15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478" y="2355941"/>
            <a:ext cx="5339122" cy="3006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820D675-CDEA-5A30-5288-BDD99B1D5240}"/>
                  </a:ext>
                </a:extLst>
              </p:cNvPr>
              <p:cNvSpPr txBox="1"/>
              <p:nvPr/>
            </p:nvSpPr>
            <p:spPr>
              <a:xfrm>
                <a:off x="11094865" y="2556021"/>
                <a:ext cx="884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820D675-CDEA-5A30-5288-BDD99B1D5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4865" y="2556021"/>
                <a:ext cx="884921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2A1DF93-8A06-99F8-1629-4121AE18E254}"/>
                  </a:ext>
                </a:extLst>
              </p:cNvPr>
              <p:cNvSpPr txBox="1"/>
              <p:nvPr/>
            </p:nvSpPr>
            <p:spPr>
              <a:xfrm>
                <a:off x="4651667" y="2625359"/>
                <a:ext cx="884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2A1DF93-8A06-99F8-1629-4121AE18E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67" y="2625359"/>
                <a:ext cx="884921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0A3031-CF7A-2B76-43A6-FD1C1F220703}"/>
                  </a:ext>
                </a:extLst>
              </p:cNvPr>
              <p:cNvSpPr txBox="1"/>
              <p:nvPr/>
            </p:nvSpPr>
            <p:spPr>
              <a:xfrm>
                <a:off x="1906805" y="5469608"/>
                <a:ext cx="1466940" cy="751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0A3031-CF7A-2B76-43A6-FD1C1F220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05" y="5469608"/>
                <a:ext cx="1466940" cy="7514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4926966-86E2-815C-2D52-2CAA9A340026}"/>
                  </a:ext>
                </a:extLst>
              </p:cNvPr>
              <p:cNvSpPr txBox="1"/>
              <p:nvPr/>
            </p:nvSpPr>
            <p:spPr>
              <a:xfrm>
                <a:off x="8269711" y="5469608"/>
                <a:ext cx="1930657" cy="765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𝐺𝐺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𝐺𝐺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4926966-86E2-815C-2D52-2CAA9A340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711" y="5469608"/>
                <a:ext cx="1930657" cy="765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C3D76BA6-5213-685F-D60F-12FADCC7318D}"/>
              </a:ext>
            </a:extLst>
          </p:cNvPr>
          <p:cNvSpPr txBox="1"/>
          <p:nvPr/>
        </p:nvSpPr>
        <p:spPr>
          <a:xfrm>
            <a:off x="979405" y="1926910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NLO perturbative / LO perturbative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7C3DB91-56BC-D182-76EB-DB8F5A72DFBF}"/>
                  </a:ext>
                </a:extLst>
              </p:cNvPr>
              <p:cNvSpPr txBox="1"/>
              <p:nvPr/>
            </p:nvSpPr>
            <p:spPr>
              <a:xfrm>
                <a:off x="8065644" y="1926910"/>
                <a:ext cx="2191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NLO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𝐺𝐺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/>
                  <a:t> / LO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𝐺𝐺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7C3DB91-56BC-D182-76EB-DB8F5A72D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644" y="1926910"/>
                <a:ext cx="2191049" cy="369332"/>
              </a:xfrm>
              <a:prstGeom prst="rect">
                <a:avLst/>
              </a:prstGeom>
              <a:blipFill>
                <a:blip r:embed="rId8"/>
                <a:stretch>
                  <a:fillRect l="-222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4A93C1FD-678F-157F-67E4-BC4806D54A89}"/>
              </a:ext>
            </a:extLst>
          </p:cNvPr>
          <p:cNvSpPr txBox="1"/>
          <p:nvPr/>
        </p:nvSpPr>
        <p:spPr>
          <a:xfrm>
            <a:off x="2844504" y="1285392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NLO contribution vs LO contribution (after Borel transformation)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262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2003E-E14F-404D-A900-CAAFC8601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表, 折线图&#10;&#10;AI 生成的内容可能不正确。">
            <a:extLst>
              <a:ext uri="{FF2B5EF4-FFF2-40B4-BE49-F238E27FC236}">
                <a16:creationId xmlns:a16="http://schemas.microsoft.com/office/drawing/2014/main" id="{5BA0F5DD-3F3A-3116-9625-3ECC9136E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539" y="3514419"/>
            <a:ext cx="3500675" cy="2266333"/>
          </a:xfrm>
          <a:prstGeom prst="rect">
            <a:avLst/>
          </a:prstGeom>
        </p:spPr>
      </p:pic>
      <p:pic>
        <p:nvPicPr>
          <p:cNvPr id="15" name="图片 14" descr="图表, 折线图&#10;&#10;AI 生成的内容可能不正确。">
            <a:extLst>
              <a:ext uri="{FF2B5EF4-FFF2-40B4-BE49-F238E27FC236}">
                <a16:creationId xmlns:a16="http://schemas.microsoft.com/office/drawing/2014/main" id="{71F225AC-88D4-492E-61D1-C7365CD8A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77" y="1120248"/>
            <a:ext cx="3476937" cy="22500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5A6D821-E637-7159-B2C5-255AC4F3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Impact of Vector Meson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503FF8-746A-D0D7-C581-161CA2B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0373D5B-0DA1-1B9E-DF95-0586B329DF26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许多照片放在一起&#10;&#10;AI 生成的内容可能不正确。">
            <a:extLst>
              <a:ext uri="{FF2B5EF4-FFF2-40B4-BE49-F238E27FC236}">
                <a16:creationId xmlns:a16="http://schemas.microsoft.com/office/drawing/2014/main" id="{D7311E4F-7A73-0BB0-03FE-980B6158D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1" y="5849698"/>
            <a:ext cx="6344494" cy="871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2ECCF63-E54E-C355-6170-6476E2D4CFA2}"/>
                  </a:ext>
                </a:extLst>
              </p:cNvPr>
              <p:cNvSpPr txBox="1"/>
              <p:nvPr/>
            </p:nvSpPr>
            <p:spPr>
              <a:xfrm>
                <a:off x="238543" y="1120248"/>
                <a:ext cx="6027913" cy="1642152"/>
              </a:xfrm>
              <a:prstGeom prst="roundRect">
                <a:avLst/>
              </a:prstGeom>
              <a:ln w="76200">
                <a:solidFill>
                  <a:srgbClr val="ED7D31">
                    <a:alpha val="30196"/>
                  </a:srgb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sSub>
                      <m:sSubPr>
                        <m:ctrlP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𝜌𝜇</m:t>
                        </m:r>
                      </m:sup>
                    </m:sSup>
                    <m:r>
                      <a:rPr lang="en-US" altLang="zh-CN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>
                    <a:latin typeface="+mn-ea"/>
                  </a:rPr>
                  <a:t>couples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>
                    <a:latin typeface="+mn-ea"/>
                  </a:rPr>
                  <a:t>meson as well</a:t>
                </a:r>
                <a:endParaRPr lang="en-US" altLang="zh-CN" b="0" i="1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ImΠ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2ECCF63-E54E-C355-6170-6476E2D4C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3" y="1120248"/>
                <a:ext cx="6027913" cy="16421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ED7D31">
                    <a:alpha val="30196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67D8574-55EC-5E6D-5BC7-1653EF1D42F6}"/>
                  </a:ext>
                </a:extLst>
              </p:cNvPr>
              <p:cNvSpPr txBox="1"/>
              <p:nvPr/>
            </p:nvSpPr>
            <p:spPr>
              <a:xfrm>
                <a:off x="258043" y="2950935"/>
                <a:ext cx="6008413" cy="2738410"/>
              </a:xfrm>
              <a:prstGeom prst="roundRect">
                <a:avLst/>
              </a:prstGeom>
              <a:noFill/>
              <a:ln w="76200">
                <a:solidFill>
                  <a:srgbClr val="ED7D31">
                    <a:alpha val="30196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/>
                  <a:t>Vector meson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𝑖𝑝𝑥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|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  <m:e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p>
                              </m:sSup>
                            </m:e>
                          </m:d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VH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VH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Im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VH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67D8574-55EC-5E6D-5BC7-1653EF1D4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43" y="2950935"/>
                <a:ext cx="6008413" cy="273841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rgbClr val="ED7D31">
                    <a:alpha val="30196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6EB0EB1-A796-EB94-E2CA-D65E0B8E5E38}"/>
                  </a:ext>
                </a:extLst>
              </p:cNvPr>
              <p:cNvSpPr txBox="1"/>
              <p:nvPr/>
            </p:nvSpPr>
            <p:spPr>
              <a:xfrm>
                <a:off x="8127564" y="3576576"/>
                <a:ext cx="27771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≈0.235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6EB0EB1-A796-EB94-E2CA-D65E0B8E5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64" y="3576576"/>
                <a:ext cx="2777148" cy="369332"/>
              </a:xfrm>
              <a:prstGeom prst="rect">
                <a:avLst/>
              </a:prstGeom>
              <a:blipFill>
                <a:blip r:embed="rId7"/>
                <a:stretch>
                  <a:fillRect l="-43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32905BDB-38B8-85D5-1536-E311A8F11D43}"/>
              </a:ext>
            </a:extLst>
          </p:cNvPr>
          <p:cNvSpPr/>
          <p:nvPr/>
        </p:nvSpPr>
        <p:spPr>
          <a:xfrm>
            <a:off x="6612984" y="4182332"/>
            <a:ext cx="593710" cy="286009"/>
          </a:xfrm>
          <a:prstGeom prst="rightArrow">
            <a:avLst>
              <a:gd name="adj1" fmla="val 50000"/>
              <a:gd name="adj2" fmla="val 77273"/>
            </a:avLst>
          </a:prstGeom>
          <a:solidFill>
            <a:srgbClr val="ED7D31">
              <a:alpha val="40000"/>
            </a:srgbClr>
          </a:solidFill>
          <a:ln>
            <a:solidFill>
              <a:srgbClr val="F4B183">
                <a:alpha val="4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85E17C6-5E30-6B61-2182-26CB2DE5118D}"/>
                  </a:ext>
                </a:extLst>
              </p:cNvPr>
              <p:cNvSpPr txBox="1"/>
              <p:nvPr/>
            </p:nvSpPr>
            <p:spPr>
              <a:xfrm>
                <a:off x="8167212" y="1246068"/>
                <a:ext cx="27771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≈0.171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85E17C6-5E30-6B61-2182-26CB2DE51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212" y="1246068"/>
                <a:ext cx="2777148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B09B777-B95F-E0FF-398C-A79EB5C76AE0}"/>
                  </a:ext>
                </a:extLst>
              </p:cNvPr>
              <p:cNvSpPr txBox="1"/>
              <p:nvPr/>
            </p:nvSpPr>
            <p:spPr>
              <a:xfrm>
                <a:off x="8042519" y="5849698"/>
                <a:ext cx="3026533" cy="889889"/>
              </a:xfrm>
              <a:prstGeom prst="roundRect">
                <a:avLst/>
              </a:prstGeom>
              <a:noFill/>
              <a:ln w="76200">
                <a:solidFill>
                  <a:srgbClr val="ED7D31">
                    <a:alpha val="30196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∼0.02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en-US" sz="1600" dirty="0"/>
                  <a:t> </a:t>
                </a:r>
                <a:endParaRPr lang="en-US" altLang="zh-CN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~ 40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~ 20−35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/>
                  <a:t> (</a:t>
                </a:r>
                <a:r>
                  <a:rPr lang="en-US" altLang="zh-CN" sz="1200" dirty="0"/>
                  <a:t>P.L.B 175 (1986) 485)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B09B777-B95F-E0FF-398C-A79EB5C76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519" y="5849698"/>
                <a:ext cx="3026533" cy="88988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solidFill>
                  <a:srgbClr val="ED7D31">
                    <a:alpha val="30196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65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38832-A3EF-AE66-1BBD-77DE0023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54B4D-1162-EA39-B359-F956409D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Gaussian Sum Rules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CD3BC6-ABE2-9002-77DC-D2A70E0D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9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FCE4556-0AC4-B1BA-4B35-01C066730489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A8039D4-1F99-2789-0451-7A90F66CE0E4}"/>
                  </a:ext>
                </a:extLst>
              </p:cNvPr>
              <p:cNvSpPr txBox="1"/>
              <p:nvPr/>
            </p:nvSpPr>
            <p:spPr>
              <a:xfrm>
                <a:off x="420363" y="1671885"/>
                <a:ext cx="4886466" cy="2481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295FA7"/>
                    </a:solidFill>
                    <a:latin typeface="Cambria Math" panose="02040503050406030204" pitchFamily="18" charset="0"/>
                  </a:rPr>
                  <a:t>QCD side: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𝜋𝜏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Im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r>
                  <a:rPr lang="en-US" altLang="zh-CN" dirty="0">
                    <a:solidFill>
                      <a:srgbClr val="295FA7"/>
                    </a:solidFill>
                    <a:latin typeface="Cambria Math" panose="02040503050406030204" pitchFamily="18" charset="0"/>
                  </a:rPr>
                  <a:t>Hadron side: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𝜋𝜏</m:t>
                              </m:r>
                            </m:e>
                          </m:ra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A8039D4-1F99-2789-0451-7A90F66CE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63" y="1671885"/>
                <a:ext cx="4886466" cy="2481385"/>
              </a:xfrm>
              <a:prstGeom prst="rect">
                <a:avLst/>
              </a:prstGeom>
              <a:blipFill>
                <a:blip r:embed="rId2"/>
                <a:stretch>
                  <a:fillRect l="-1122" t="-1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447C7CAC-3177-9662-2A46-3B0E7104B6D5}"/>
              </a:ext>
            </a:extLst>
          </p:cNvPr>
          <p:cNvSpPr txBox="1"/>
          <p:nvPr/>
        </p:nvSpPr>
        <p:spPr>
          <a:xfrm>
            <a:off x="420363" y="28766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b="0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63434EC-6F00-B37A-2CA1-38708DB087BE}"/>
                  </a:ext>
                </a:extLst>
              </p:cNvPr>
              <p:cNvSpPr txBox="1"/>
              <p:nvPr/>
            </p:nvSpPr>
            <p:spPr>
              <a:xfrm>
                <a:off x="420363" y="4193475"/>
                <a:ext cx="4421339" cy="2256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>
                    <a:solidFill>
                      <a:srgbClr val="295FA7"/>
                    </a:solidFill>
                    <a:latin typeface="Cambria Math" panose="02040503050406030204" pitchFamily="18" charset="0"/>
                  </a:rPr>
                  <a:t>Fitting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G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=−15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fixed according to the vector meson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63434EC-6F00-B37A-2CA1-38708DB08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63" y="4193475"/>
                <a:ext cx="4421339" cy="2256452"/>
              </a:xfrm>
              <a:prstGeom prst="rect">
                <a:avLst/>
              </a:prstGeom>
              <a:blipFill>
                <a:blip r:embed="rId3"/>
                <a:stretch>
                  <a:fillRect l="-1241" t="-1892" r="-828" b="-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图表, 折线图&#10;&#10;AI 生成的内容可能不正确。">
            <a:extLst>
              <a:ext uri="{FF2B5EF4-FFF2-40B4-BE49-F238E27FC236}">
                <a16:creationId xmlns:a16="http://schemas.microsoft.com/office/drawing/2014/main" id="{1054CF46-F0CF-6272-CDF6-ACBFFFD5E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658" y="1042816"/>
            <a:ext cx="4281883" cy="2760365"/>
          </a:xfrm>
          <a:prstGeom prst="rect">
            <a:avLst/>
          </a:prstGeom>
        </p:spPr>
      </p:pic>
      <p:pic>
        <p:nvPicPr>
          <p:cNvPr id="17" name="图片 16" descr="图表, 图示, 直方图&#10;&#10;AI 生成的内容可能不正确。">
            <a:extLst>
              <a:ext uri="{FF2B5EF4-FFF2-40B4-BE49-F238E27FC236}">
                <a16:creationId xmlns:a16="http://schemas.microsoft.com/office/drawing/2014/main" id="{72766729-DCE7-3F75-16E9-5AB14ABB6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343" y="4010376"/>
            <a:ext cx="4255644" cy="262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4698</TotalTime>
  <Words>1293</Words>
  <Application>Microsoft Office PowerPoint</Application>
  <PresentationFormat>宽屏</PresentationFormat>
  <Paragraphs>225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等线</vt:lpstr>
      <vt:lpstr>等线 Light</vt:lpstr>
      <vt:lpstr>Arial</vt:lpstr>
      <vt:lpstr>Cambria Math</vt:lpstr>
      <vt:lpstr>Office 主题​​</vt:lpstr>
      <vt:lpstr>Revising the Mass of Light Hybrid Mesons: NLO QCD Sum Rules Point to ϕ(2170) as a Prime Candidate </vt:lpstr>
      <vt:lpstr> Outline</vt:lpstr>
      <vt:lpstr> History &amp; conflict </vt:lpstr>
      <vt:lpstr> QCD (SVZ) Sum Rules of Hybrid</vt:lpstr>
      <vt:lpstr> NLO Calculation</vt:lpstr>
      <vt:lpstr> NLO Result</vt:lpstr>
      <vt:lpstr> NLO Impact </vt:lpstr>
      <vt:lpstr> Impact of Vector Meson</vt:lpstr>
      <vt:lpstr> Gaussian Sum Rules</vt:lpstr>
      <vt:lpstr> Gaussian Sum Rules</vt:lpstr>
      <vt:lpstr> Robustness of Results</vt:lpstr>
      <vt:lpstr> Conclusion</vt:lpstr>
      <vt:lpstr>Thank You </vt:lpstr>
      <vt:lpstr> Backup: Decay</vt:lpstr>
      <vt:lpstr> Backup: Renormalization of Generic Hybrid Current </vt:lpstr>
      <vt:lpstr> Backup: Renormalization of Generic Hybrid Current </vt:lpstr>
      <vt:lpstr> Backup: Infrared divergence</vt:lpstr>
      <vt:lpstr> Backup: Error Estimation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Can't Communicate</dc:creator>
  <cp:lastModifiedBy>卓然 黄</cp:lastModifiedBy>
  <cp:revision>487</cp:revision>
  <dcterms:created xsi:type="dcterms:W3CDTF">2026-01-31T07:29:58Z</dcterms:created>
  <dcterms:modified xsi:type="dcterms:W3CDTF">2026-03-26T13:59:05Z</dcterms:modified>
</cp:coreProperties>
</file>