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5" r:id="rId7"/>
    <p:sldId id="288" r:id="rId8"/>
    <p:sldId id="289" r:id="rId9"/>
    <p:sldId id="290" r:id="rId10"/>
    <p:sldId id="266" r:id="rId11"/>
    <p:sldId id="267" r:id="rId12"/>
    <p:sldId id="268" r:id="rId13"/>
    <p:sldId id="269" r:id="rId14"/>
    <p:sldId id="270" r:id="rId15"/>
    <p:sldId id="271" r:id="rId16"/>
    <p:sldId id="273" r:id="rId17"/>
    <p:sldId id="274" r:id="rId18"/>
    <p:sldId id="299" r:id="rId19"/>
    <p:sldId id="309" r:id="rId20"/>
    <p:sldId id="314" r:id="rId21"/>
    <p:sldId id="306" r:id="rId22"/>
    <p:sldId id="298" r:id="rId23"/>
    <p:sldId id="287" r:id="rId24"/>
    <p:sldId id="313" r:id="rId25"/>
    <p:sldId id="315" r:id="rId26"/>
    <p:sldId id="316" r:id="rId27"/>
    <p:sldId id="31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xiv.org/abs/2602.07829"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hyperlink" Target="https://arxiv.org/search/hep-ph?searchtype=author&amp;query=Paz,+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hyperlink" Target="https://arxiv.org/search/hep-ph?searchtype=author&amp;query=Hill,+R+J" TargetMode="External"/><Relationship Id="rId5" Type="http://schemas.openxmlformats.org/officeDocument/2006/relationships/image" Target="../media/image28.png"/><Relationship Id="rId10" Type="http://schemas.openxmlformats.org/officeDocument/2006/relationships/image" Target="../media/image340.png"/><Relationship Id="rId4" Type="http://schemas.openxmlformats.org/officeDocument/2006/relationships/image" Target="../media/image22.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430.png"/><Relationship Id="rId10" Type="http://schemas.openxmlformats.org/officeDocument/2006/relationships/image" Target="../media/image40.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3.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0.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2.png"/><Relationship Id="rId3" Type="http://schemas.openxmlformats.org/officeDocument/2006/relationships/image" Target="../media/image840.png"/><Relationship Id="rId7" Type="http://schemas.openxmlformats.org/officeDocument/2006/relationships/image" Target="../media/image87.png"/><Relationship Id="rId12" Type="http://schemas.openxmlformats.org/officeDocument/2006/relationships/image" Target="../media/image91.png"/><Relationship Id="rId17" Type="http://schemas.openxmlformats.org/officeDocument/2006/relationships/image" Target="../media/image68.png"/><Relationship Id="rId2" Type="http://schemas.openxmlformats.org/officeDocument/2006/relationships/image" Target="../media/image50.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90.png"/><Relationship Id="rId5" Type="http://schemas.openxmlformats.org/officeDocument/2006/relationships/image" Target="../media/image86.png"/><Relationship Id="rId15" Type="http://schemas.openxmlformats.org/officeDocument/2006/relationships/image" Target="../media/image94.png"/><Relationship Id="rId10" Type="http://schemas.openxmlformats.org/officeDocument/2006/relationships/image" Target="../media/image61.png"/><Relationship Id="rId4" Type="http://schemas.openxmlformats.org/officeDocument/2006/relationships/image" Target="../media/image85.png"/><Relationship Id="rId9" Type="http://schemas.openxmlformats.org/officeDocument/2006/relationships/image" Target="../media/image89.png"/><Relationship Id="rId14" Type="http://schemas.openxmlformats.org/officeDocument/2006/relationships/image" Target="../media/image93.png"/></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6.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image" Target="../media/image108.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27.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4.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74B01-42E2-6B3E-7B33-A85151EAD40F}"/>
              </a:ext>
            </a:extLst>
          </p:cNvPr>
          <p:cNvSpPr>
            <a:spLocks noGrp="1"/>
          </p:cNvSpPr>
          <p:nvPr>
            <p:ph type="ctrTitle"/>
          </p:nvPr>
        </p:nvSpPr>
        <p:spPr>
          <a:xfrm>
            <a:off x="1517468" y="589802"/>
            <a:ext cx="9473994" cy="2387600"/>
          </a:xfrm>
        </p:spPr>
        <p:txBody>
          <a:bodyPr>
            <a:normAutofit/>
          </a:bodyPr>
          <a:lstStyle/>
          <a:p>
            <a:r>
              <a:rPr lang="en-US" altLang="zh-CN" sz="4000" b="1" dirty="0"/>
              <a:t>Radiative decay and charge  radius of </a:t>
            </a:r>
            <a:br>
              <a:rPr lang="en-US" altLang="zh-CN" sz="4000" b="1" dirty="0"/>
            </a:br>
            <a:r>
              <a:rPr lang="en-US" altLang="zh-CN" sz="4000" b="1" dirty="0"/>
              <a:t>heavy-light meson systems</a:t>
            </a:r>
            <a:endParaRPr lang="zh-CN" altLang="en-US" sz="4000" b="1" dirty="0"/>
          </a:p>
        </p:txBody>
      </p:sp>
      <p:sp>
        <p:nvSpPr>
          <p:cNvPr id="5" name="文本框 3">
            <a:extLst>
              <a:ext uri="{FF2B5EF4-FFF2-40B4-BE49-F238E27FC236}">
                <a16:creationId xmlns:a16="http://schemas.microsoft.com/office/drawing/2014/main" id="{58506198-C730-096F-15F4-486A2EF1CB25}"/>
              </a:ext>
            </a:extLst>
          </p:cNvPr>
          <p:cNvSpPr txBox="1"/>
          <p:nvPr/>
        </p:nvSpPr>
        <p:spPr>
          <a:xfrm>
            <a:off x="3490828" y="4061752"/>
            <a:ext cx="4883150" cy="429895"/>
          </a:xfrm>
          <a:prstGeom prst="rect">
            <a:avLst/>
          </a:prstGeom>
          <a:noFill/>
          <a:ln w="9525">
            <a:noFill/>
          </a:ln>
        </p:spPr>
        <p:txBody>
          <a:bodyPr anchor="t" anchorCtr="0">
            <a:spAutoFit/>
          </a:bodyPr>
          <a:lstStyle/>
          <a:p>
            <a:pPr algn="ctr"/>
            <a:r>
              <a:rPr lang="zh-CN" altLang="en-US" sz="2200" dirty="0">
                <a:latin typeface="Arial" panose="020B0604020202020204" pitchFamily="34" charset="0"/>
                <a:ea typeface="宋体" panose="02010600030101010101" pitchFamily="2" charset="-122"/>
              </a:rPr>
              <a:t>侯文正</a:t>
            </a:r>
            <a:endParaRPr lang="en-US" altLang="zh-CN" sz="2200" dirty="0">
              <a:latin typeface="Arial" panose="020B0604020202020204" pitchFamily="34" charset="0"/>
              <a:ea typeface="宋体" panose="02010600030101010101" pitchFamily="2" charset="-122"/>
            </a:endParaRPr>
          </a:p>
        </p:txBody>
      </p:sp>
      <p:sp>
        <p:nvSpPr>
          <p:cNvPr id="3" name="文本框 2">
            <a:extLst>
              <a:ext uri="{FF2B5EF4-FFF2-40B4-BE49-F238E27FC236}">
                <a16:creationId xmlns:a16="http://schemas.microsoft.com/office/drawing/2014/main" id="{77C1EDD7-C47D-0A92-9119-807CB9E33596}"/>
              </a:ext>
            </a:extLst>
          </p:cNvPr>
          <p:cNvSpPr txBox="1"/>
          <p:nvPr/>
        </p:nvSpPr>
        <p:spPr>
          <a:xfrm>
            <a:off x="4108579" y="4491647"/>
            <a:ext cx="6400800" cy="400110"/>
          </a:xfrm>
          <a:prstGeom prst="rect">
            <a:avLst/>
          </a:prstGeom>
          <a:noFill/>
        </p:spPr>
        <p:txBody>
          <a:bodyPr wrap="square" rtlCol="0">
            <a:spAutoFit/>
          </a:bodyPr>
          <a:lstStyle/>
          <a:p>
            <a:r>
              <a:rPr lang="en-US" altLang="zh-CN" sz="2000" dirty="0">
                <a:latin typeface="Arial" panose="020B0604020202020204" pitchFamily="34" charset="0"/>
                <a:ea typeface="宋体" panose="02010600030101010101" pitchFamily="2" charset="-122"/>
              </a:rPr>
              <a:t>South China Normal University</a:t>
            </a:r>
            <a:endParaRPr lang="zh-CN" altLang="en-US" sz="2000" dirty="0">
              <a:latin typeface="Arial" panose="020B0604020202020204" pitchFamily="34" charset="0"/>
              <a:ea typeface="宋体" panose="02010600030101010101" pitchFamily="2" charset="-122"/>
            </a:endParaRPr>
          </a:p>
        </p:txBody>
      </p:sp>
      <p:pic>
        <p:nvPicPr>
          <p:cNvPr id="6" name="图片 1">
            <a:extLst>
              <a:ext uri="{FF2B5EF4-FFF2-40B4-BE49-F238E27FC236}">
                <a16:creationId xmlns:a16="http://schemas.microsoft.com/office/drawing/2014/main" id="{885C7322-3741-5CBC-0B3E-FD9943B36D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3">
            <a:extLst>
              <a:ext uri="{FF2B5EF4-FFF2-40B4-BE49-F238E27FC236}">
                <a16:creationId xmlns:a16="http://schemas.microsoft.com/office/drawing/2014/main" id="{83445CC3-6F8A-2AC2-CF0D-FF2557EB007F}"/>
              </a:ext>
            </a:extLst>
          </p:cNvPr>
          <p:cNvSpPr txBox="1"/>
          <p:nvPr/>
        </p:nvSpPr>
        <p:spPr>
          <a:xfrm>
            <a:off x="8886295" y="6083532"/>
            <a:ext cx="3487210" cy="369332"/>
          </a:xfrm>
          <a:prstGeom prst="rect">
            <a:avLst/>
          </a:prstGeom>
          <a:noFill/>
        </p:spPr>
        <p:txBody>
          <a:bodyPr wrap="square" rtlCol="0">
            <a:spAutoFit/>
          </a:bodyPr>
          <a:lstStyle/>
          <a:p>
            <a:r>
              <a:rPr lang="en-CN" altLang="zh-CN" dirty="0"/>
              <a:t>Based</a:t>
            </a:r>
            <a:r>
              <a:rPr lang="zh-CN" altLang="en-US" dirty="0"/>
              <a:t> </a:t>
            </a:r>
            <a:r>
              <a:rPr lang="en-US" altLang="zh-CN" dirty="0"/>
              <a:t>on</a:t>
            </a:r>
            <a:r>
              <a:rPr lang="zh-CN" altLang="en-US" dirty="0"/>
              <a:t> </a:t>
            </a:r>
            <a:r>
              <a:rPr lang="en-US" altLang="zh-CN" dirty="0" err="1"/>
              <a:t>arXiv</a:t>
            </a:r>
            <a:r>
              <a:rPr lang="en-US" altLang="zh-CN" dirty="0"/>
              <a:t>:</a:t>
            </a:r>
            <a:r>
              <a:rPr lang="zh-CN" altLang="en-US" dirty="0"/>
              <a:t> </a:t>
            </a:r>
            <a:r>
              <a:rPr lang="en-US" altLang="zh-CN" dirty="0">
                <a:hlinkClick r:id="rId3"/>
              </a:rPr>
              <a:t>2602.07829</a:t>
            </a:r>
            <a:r>
              <a:rPr lang="zh-CN" altLang="en-US" dirty="0"/>
              <a:t> </a:t>
            </a:r>
          </a:p>
        </p:txBody>
      </p:sp>
      <p:sp>
        <p:nvSpPr>
          <p:cNvPr id="8" name="文本框 7">
            <a:extLst>
              <a:ext uri="{FF2B5EF4-FFF2-40B4-BE49-F238E27FC236}">
                <a16:creationId xmlns:a16="http://schemas.microsoft.com/office/drawing/2014/main" id="{F26492C6-AC01-C32C-2141-60B7802F4AD7}"/>
              </a:ext>
            </a:extLst>
          </p:cNvPr>
          <p:cNvSpPr txBox="1"/>
          <p:nvPr/>
        </p:nvSpPr>
        <p:spPr>
          <a:xfrm>
            <a:off x="4201887" y="4952320"/>
            <a:ext cx="7915469" cy="369332"/>
          </a:xfrm>
          <a:prstGeom prst="rect">
            <a:avLst/>
          </a:prstGeom>
          <a:noFill/>
        </p:spPr>
        <p:txBody>
          <a:bodyPr wrap="square" rtlCol="0">
            <a:spAutoFit/>
          </a:bodyPr>
          <a:lstStyle/>
          <a:p>
            <a:r>
              <a:rPr lang="en-US" altLang="zh-CN" dirty="0"/>
              <a:t>Cooperate with </a:t>
            </a:r>
            <a:r>
              <a:rPr lang="zh-CN" altLang="en-US" dirty="0"/>
              <a:t>梁剑</a:t>
            </a:r>
            <a:r>
              <a:rPr lang="en-US" altLang="zh-CN" dirty="0"/>
              <a:t>,</a:t>
            </a:r>
            <a:r>
              <a:rPr lang="zh-CN" altLang="en-US" dirty="0"/>
              <a:t> 华俊</a:t>
            </a:r>
            <a:r>
              <a:rPr lang="en-US" altLang="zh-CN" dirty="0"/>
              <a:t>,</a:t>
            </a:r>
            <a:r>
              <a:rPr lang="zh-CN" altLang="en-US" dirty="0"/>
              <a:t> 桂龙成</a:t>
            </a:r>
          </a:p>
        </p:txBody>
      </p:sp>
    </p:spTree>
    <p:extLst>
      <p:ext uri="{BB962C8B-B14F-4D97-AF65-F5344CB8AC3E}">
        <p14:creationId xmlns:p14="http://schemas.microsoft.com/office/powerpoint/2010/main" val="317783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AD04-E376-7FE6-70B9-F9C6ACF8C22D}"/>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4BC3633F-712D-B7B3-08E9-3D98FC5C6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7A24BCD-4096-A320-09F1-1E2FE253BCBD}"/>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pic>
        <p:nvPicPr>
          <p:cNvPr id="4" name="图片 3">
            <a:extLst>
              <a:ext uri="{FF2B5EF4-FFF2-40B4-BE49-F238E27FC236}">
                <a16:creationId xmlns:a16="http://schemas.microsoft.com/office/drawing/2014/main" id="{83371633-8BD8-065F-67AC-113EE97C0A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4046" y="4212025"/>
            <a:ext cx="2899817" cy="2083979"/>
          </a:xfrm>
          <a:prstGeom prst="rect">
            <a:avLst/>
          </a:prstGeom>
        </p:spPr>
      </p:pic>
      <p:pic>
        <p:nvPicPr>
          <p:cNvPr id="10" name="图片 9">
            <a:extLst>
              <a:ext uri="{FF2B5EF4-FFF2-40B4-BE49-F238E27FC236}">
                <a16:creationId xmlns:a16="http://schemas.microsoft.com/office/drawing/2014/main" id="{736AC867-9E90-7EF9-8AAA-F80CF2606C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20829" y="4212025"/>
            <a:ext cx="3272408" cy="2181605"/>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0FCCF03-2171-D895-291F-A78A49647D35}"/>
                  </a:ext>
                </a:extLst>
              </p:cNvPr>
              <p:cNvSpPr txBox="1"/>
              <p:nvPr/>
            </p:nvSpPr>
            <p:spPr>
              <a:xfrm>
                <a:off x="760268" y="828931"/>
                <a:ext cx="10671464" cy="1127745"/>
              </a:xfrm>
              <a:prstGeom prst="rect">
                <a:avLst/>
              </a:prstGeom>
              <a:noFill/>
            </p:spPr>
            <p:txBody>
              <a:bodyPr wrap="square" rtlCol="0">
                <a:spAutoFit/>
              </a:bodyPr>
              <a:lstStyle/>
              <a:p>
                <a:pPr>
                  <a:lnSpc>
                    <a:spcPct val="150000"/>
                  </a:lnSpc>
                </a:pPr>
                <a:r>
                  <a:rPr lang="en-US" altLang="zh-CN" sz="1600" dirty="0"/>
                  <a:t>We use joint fitting method to extract the matrix elements  </a:t>
                </a:r>
                <a14:m>
                  <m:oMath xmlns:m="http://schemas.openxmlformats.org/officeDocument/2006/math">
                    <m:d>
                      <m:dPr>
                        <m:begChr m:val="⟨"/>
                        <m:endChr m:val="⟩"/>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b="0" i="1" smtClean="0">
                                <a:latin typeface="Cambria Math" panose="02040503050406030204" pitchFamily="18" charset="0"/>
                              </a:rPr>
                              <m:t>𝑃</m:t>
                            </m:r>
                            <m:r>
                              <a:rPr lang="en-US" altLang="zh-CN" sz="1600" i="1">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i="1">
                                    <a:latin typeface="Cambria Math" panose="02040503050406030204" pitchFamily="18" charset="0"/>
                                  </a:rPr>
                                  <m:t>𝑝</m:t>
                                </m:r>
                              </m:e>
                              <m:sub>
                                <m:r>
                                  <a:rPr lang="en-US" altLang="zh-CN" sz="1600" b="0" i="1" smtClean="0">
                                    <a:latin typeface="Cambria Math" panose="02040503050406030204" pitchFamily="18" charset="0"/>
                                  </a:rPr>
                                  <m:t> </m:t>
                                </m:r>
                              </m:sub>
                              <m:sup>
                                <m:r>
                                  <a:rPr lang="en-US" altLang="zh-CN" sz="1600" b="0" i="1" smtClean="0">
                                    <a:latin typeface="Cambria Math" panose="02040503050406030204" pitchFamily="18" charset="0"/>
                                  </a:rPr>
                                  <m:t>′</m:t>
                                </m:r>
                              </m:sup>
                            </m:sSubSup>
                            <m:r>
                              <a:rPr lang="en-US" altLang="zh-CN" sz="1600" i="1">
                                <a:latin typeface="Cambria Math" panose="02040503050406030204" pitchFamily="18" charset="0"/>
                              </a:rPr>
                              <m:t>)</m:t>
                            </m:r>
                          </m:e>
                          <m:sup>
                            <m:r>
                              <a:rPr lang="en-US" altLang="zh-CN" sz="1600" i="1">
                                <a:latin typeface="Cambria Math" panose="02040503050406030204" pitchFamily="18" charset="0"/>
                              </a:rPr>
                              <m:t> </m:t>
                            </m:r>
                          </m:sup>
                        </m:sSup>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𝑗</m:t>
                                </m:r>
                              </m:e>
                              <m:sub>
                                <m:r>
                                  <a:rPr lang="en-US" altLang="zh-CN" sz="1600" b="0" i="1" smtClean="0">
                                    <a:latin typeface="Cambria Math" panose="02040503050406030204" pitchFamily="18" charset="0"/>
                                  </a:rPr>
                                  <m:t>𝜇</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𝑞</m:t>
                            </m:r>
                            <m:r>
                              <a:rPr lang="en-US" altLang="zh-CN" sz="1600" b="0" i="1" smtClean="0">
                                <a:latin typeface="Cambria Math" panose="02040503050406030204" pitchFamily="18" charset="0"/>
                              </a:rPr>
                              <m:t>)</m:t>
                            </m:r>
                          </m:e>
                        </m:d>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𝑖</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b="0" i="1" smtClean="0">
                                <a:latin typeface="Cambria Math" panose="02040503050406030204" pitchFamily="18" charset="0"/>
                              </a:rPr>
                              <m:t> </m:t>
                            </m:r>
                          </m:sub>
                        </m:sSub>
                        <m:r>
                          <a:rPr lang="en-US" altLang="zh-CN" sz="1600" i="1">
                            <a:latin typeface="Cambria Math" panose="02040503050406030204" pitchFamily="18" charset="0"/>
                          </a:rPr>
                          <m:t>)</m:t>
                        </m:r>
                      </m:e>
                    </m:d>
                  </m:oMath>
                </a14:m>
                <a:r>
                  <a:rPr lang="en-US" altLang="zh-CN" sz="1600" dirty="0"/>
                  <a:t>, they are multiplied by the corresponding kinematic factors to obtain the effective form factor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m:rPr>
                            <m:sty m:val="p"/>
                          </m:rPr>
                          <a:rPr lang="en-US" altLang="zh-CN" sz="1600" i="0" smtClean="0">
                            <a:latin typeface="Cambria Math" panose="02040503050406030204" pitchFamily="18" charset="0"/>
                          </a:rPr>
                          <m:t>ef</m:t>
                        </m:r>
                        <m:r>
                          <m:rPr>
                            <m:sty m:val="p"/>
                          </m:rPr>
                          <a:rPr lang="en-US" altLang="zh-CN" sz="1600" b="0" i="0" smtClean="0">
                            <a:latin typeface="Cambria Math" panose="02040503050406030204" pitchFamily="18" charset="0"/>
                          </a:rPr>
                          <m:t>f</m:t>
                        </m:r>
                      </m:sub>
                    </m:sSub>
                    <m:d>
                      <m:dPr>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𝑄</m:t>
                            </m:r>
                          </m:e>
                          <m:sup>
                            <m:r>
                              <a:rPr lang="en-US" altLang="zh-CN" sz="1600" i="1">
                                <a:latin typeface="Cambria Math" panose="02040503050406030204" pitchFamily="18" charset="0"/>
                              </a:rPr>
                              <m:t>2</m:t>
                            </m:r>
                          </m:sup>
                        </m:sSup>
                      </m:e>
                    </m:d>
                    <m:r>
                      <a:rPr lang="en-US" altLang="zh-CN" sz="1600" b="0" i="0" smtClean="0">
                        <a:latin typeface="Cambria Math" panose="02040503050406030204" pitchFamily="18" charset="0"/>
                      </a:rPr>
                      <m:t> </m:t>
                    </m:r>
                  </m:oMath>
                </a14:m>
                <a:r>
                  <a:rPr lang="zh-CN" altLang="en-US" sz="1600" dirty="0"/>
                  <a:t> </a:t>
                </a:r>
                <a:r>
                  <a:rPr lang="en-US" altLang="zh-CN" sz="1600" dirty="0"/>
                  <a:t>and coupling </a:t>
                </a:r>
                <a14:m>
                  <m:oMath xmlns:m="http://schemas.openxmlformats.org/officeDocument/2006/math">
                    <m:r>
                      <a:rPr lang="en-US" altLang="zh-CN" sz="1600" i="1">
                        <a:latin typeface="Cambria Math" panose="02040503050406030204" pitchFamily="18" charset="0"/>
                      </a:rPr>
                      <m:t>𝑔</m:t>
                    </m:r>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2</m:t>
                        </m:r>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𝑝</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𝑉</m:t>
                            </m:r>
                          </m:sub>
                        </m:sSub>
                      </m:den>
                    </m:f>
                  </m:oMath>
                </a14:m>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m:rPr>
                            <m:sty m:val="p"/>
                          </m:rPr>
                          <a:rPr lang="en-US" altLang="zh-CN" sz="1600">
                            <a:latin typeface="Cambria Math" panose="02040503050406030204" pitchFamily="18" charset="0"/>
                          </a:rPr>
                          <m:t>eff</m:t>
                        </m:r>
                      </m:sub>
                    </m:sSub>
                    <m:d>
                      <m:dPr>
                        <m:ctrlPr>
                          <a:rPr lang="en-US" altLang="zh-CN" sz="1600" i="1">
                            <a:latin typeface="Cambria Math" panose="02040503050406030204" pitchFamily="18" charset="0"/>
                          </a:rPr>
                        </m:ctrlPr>
                      </m:dPr>
                      <m:e>
                        <m:r>
                          <a:rPr lang="en-US" altLang="zh-CN" sz="1600" i="1">
                            <a:latin typeface="Cambria Math" panose="02040503050406030204" pitchFamily="18" charset="0"/>
                          </a:rPr>
                          <m:t>0</m:t>
                        </m:r>
                      </m:e>
                    </m:d>
                  </m:oMath>
                </a14:m>
                <a:r>
                  <a:rPr lang="en-US" altLang="zh-CN" sz="1600" dirty="0"/>
                  <a:t> .</a:t>
                </a:r>
                <a:endParaRPr lang="zh-CN" altLang="en-US" sz="1600" dirty="0"/>
              </a:p>
            </p:txBody>
          </p:sp>
        </mc:Choice>
        <mc:Fallback xmlns="">
          <p:sp>
            <p:nvSpPr>
              <p:cNvPr id="15" name="文本框 14">
                <a:extLst>
                  <a:ext uri="{FF2B5EF4-FFF2-40B4-BE49-F238E27FC236}">
                    <a16:creationId xmlns:a16="http://schemas.microsoft.com/office/drawing/2014/main" id="{00FCCF03-2171-D895-291F-A78A49647D35}"/>
                  </a:ext>
                </a:extLst>
              </p:cNvPr>
              <p:cNvSpPr txBox="1">
                <a:spLocks noRot="1" noChangeAspect="1" noMove="1" noResize="1" noEditPoints="1" noAdjustHandles="1" noChangeArrowheads="1" noChangeShapeType="1" noTextEdit="1"/>
              </p:cNvSpPr>
              <p:nvPr/>
            </p:nvSpPr>
            <p:spPr>
              <a:xfrm>
                <a:off x="760268" y="828931"/>
                <a:ext cx="10671464" cy="1127745"/>
              </a:xfrm>
              <a:prstGeom prst="rect">
                <a:avLst/>
              </a:prstGeom>
              <a:blipFill>
                <a:blip r:embed="rId5"/>
                <a:stretch>
                  <a:fillRect l="-35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99E6EA5-03F1-9E68-698C-9A397FA9EAAE}"/>
                  </a:ext>
                </a:extLst>
              </p:cNvPr>
              <p:cNvSpPr txBox="1"/>
              <p:nvPr/>
            </p:nvSpPr>
            <p:spPr>
              <a:xfrm>
                <a:off x="4082760" y="6433650"/>
                <a:ext cx="5143500" cy="246221"/>
              </a:xfrm>
              <a:prstGeom prst="rect">
                <a:avLst/>
              </a:prstGeom>
              <a:noFill/>
            </p:spPr>
            <p:txBody>
              <a:bodyPr wrap="square" rtlCol="0">
                <a:spAutoFit/>
              </a:bodyPr>
              <a:lstStyle/>
              <a:p>
                <a:r>
                  <a:rPr lang="en-US" altLang="zh-CN" sz="1000" dirty="0">
                    <a:solidFill>
                      <a:schemeClr val="tx1"/>
                    </a:solidFill>
                  </a:rPr>
                  <a:t>Results for </a:t>
                </a:r>
                <a14:m>
                  <m:oMath xmlns:m="http://schemas.openxmlformats.org/officeDocument/2006/math">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𝐷</m:t>
                        </m:r>
                      </m:e>
                      <m:sup>
                        <m:r>
                          <a:rPr lang="en-US" altLang="zh-CN" sz="1000" b="0" i="1" smtClean="0">
                            <a:solidFill>
                              <a:schemeClr val="tx1"/>
                            </a:solidFill>
                            <a:latin typeface="Cambria Math" panose="02040503050406030204" pitchFamily="18" charset="0"/>
                          </a:rPr>
                          <m:t>∗+</m:t>
                        </m:r>
                      </m:sup>
                    </m:sSup>
                    <m:r>
                      <a:rPr lang="en-US" altLang="zh-CN" sz="1000" b="0" i="1" smtClean="0">
                        <a:solidFill>
                          <a:schemeClr val="tx1"/>
                        </a:solidFill>
                        <a:latin typeface="Cambria Math" panose="02040503050406030204" pitchFamily="18" charset="0"/>
                      </a:rPr>
                      <m:t> </m:t>
                    </m:r>
                  </m:oMath>
                </a14:m>
                <a:r>
                  <a:rPr lang="en-US" altLang="zh-CN" sz="1000" dirty="0">
                    <a:solidFill>
                      <a:schemeClr val="tx1"/>
                    </a:solidFill>
                  </a:rPr>
                  <a:t>and </a:t>
                </a:r>
                <a14:m>
                  <m:oMath xmlns:m="http://schemas.openxmlformats.org/officeDocument/2006/math">
                    <m:sSup>
                      <m:sSupPr>
                        <m:ctrlPr>
                          <a:rPr lang="en-US" altLang="zh-CN" sz="1000" i="1">
                            <a:solidFill>
                              <a:schemeClr val="tx1"/>
                            </a:solidFill>
                            <a:latin typeface="Cambria Math" panose="02040503050406030204" pitchFamily="18" charset="0"/>
                          </a:rPr>
                        </m:ctrlPr>
                      </m:sSupPr>
                      <m:e>
                        <m:r>
                          <a:rPr lang="en-US" altLang="zh-CN" sz="1000" i="1">
                            <a:solidFill>
                              <a:schemeClr val="tx1"/>
                            </a:solidFill>
                            <a:latin typeface="Cambria Math" panose="02040503050406030204" pitchFamily="18" charset="0"/>
                          </a:rPr>
                          <m:t>𝐷</m:t>
                        </m:r>
                      </m:e>
                      <m:sup>
                        <m:r>
                          <a:rPr lang="en-US" altLang="zh-CN" sz="1000" i="1">
                            <a:solidFill>
                              <a:schemeClr val="tx1"/>
                            </a:solidFill>
                            <a:latin typeface="Cambria Math" panose="02040503050406030204" pitchFamily="18" charset="0"/>
                          </a:rPr>
                          <m:t>∗</m:t>
                        </m:r>
                        <m:r>
                          <a:rPr lang="en-US" altLang="zh-CN" sz="1000" b="0" i="1" smtClean="0">
                            <a:solidFill>
                              <a:schemeClr val="tx1"/>
                            </a:solidFill>
                            <a:latin typeface="Cambria Math" panose="02040503050406030204" pitchFamily="18" charset="0"/>
                          </a:rPr>
                          <m:t>0</m:t>
                        </m:r>
                      </m:sup>
                    </m:sSup>
                  </m:oMath>
                </a14:m>
                <a:r>
                  <a:rPr lang="zh-CN" altLang="en-US" sz="1000" dirty="0">
                    <a:solidFill>
                      <a:schemeClr val="tx1"/>
                    </a:solidFill>
                  </a:rPr>
                  <a:t> </a:t>
                </a:r>
                <a:r>
                  <a:rPr lang="en-US" altLang="zh-CN" sz="1000" dirty="0">
                    <a:solidFill>
                      <a:schemeClr val="tx1"/>
                    </a:solidFill>
                  </a:rPr>
                  <a:t>at </a:t>
                </a:r>
                <a14:m>
                  <m:oMath xmlns:m="http://schemas.openxmlformats.org/officeDocument/2006/math">
                    <m:sSup>
                      <m:sSupPr>
                        <m:ctrlPr>
                          <a:rPr lang="en-US" altLang="zh-CN" sz="1000" b="0" i="1" smtClean="0">
                            <a:solidFill>
                              <a:schemeClr val="tx1"/>
                            </a:solidFill>
                            <a:latin typeface="Cambria Math" panose="02040503050406030204" pitchFamily="18" charset="0"/>
                          </a:rPr>
                        </m:ctrlPr>
                      </m:sSupPr>
                      <m:e>
                        <m:sSup>
                          <m:sSupPr>
                            <m:ctrlPr>
                              <a:rPr lang="en-US" altLang="zh-CN" sz="1000" b="0" i="1" smtClean="0">
                                <a:solidFill>
                                  <a:schemeClr val="tx1"/>
                                </a:solidFill>
                                <a:latin typeface="Cambria Math" panose="02040503050406030204" pitchFamily="18" charset="0"/>
                              </a:rPr>
                            </m:ctrlPr>
                          </m:sSupPr>
                          <m:e>
                            <m:d>
                              <m:dPr>
                                <m:ctrlPr>
                                  <a:rPr lang="en-US" altLang="zh-CN" sz="1000" b="0" i="1" smtClean="0">
                                    <a:solidFill>
                                      <a:schemeClr val="tx1"/>
                                    </a:solidFill>
                                    <a:latin typeface="Cambria Math" panose="02040503050406030204" pitchFamily="18" charset="0"/>
                                  </a:rPr>
                                </m:ctrlPr>
                              </m:dPr>
                              <m:e>
                                <m:r>
                                  <a:rPr lang="en-US" altLang="zh-CN" sz="1000" b="0" i="1" smtClean="0">
                                    <a:solidFill>
                                      <a:schemeClr val="tx1"/>
                                    </a:solidFill>
                                    <a:latin typeface="Cambria Math" panose="02040503050406030204" pitchFamily="18" charset="0"/>
                                  </a:rPr>
                                  <m:t>𝑄𝑎</m:t>
                                </m:r>
                              </m:e>
                            </m:d>
                          </m:e>
                          <m:sup>
                            <m:r>
                              <a:rPr lang="en-US" altLang="zh-CN" sz="1000" b="0" i="1" smtClean="0">
                                <a:solidFill>
                                  <a:schemeClr val="tx1"/>
                                </a:solidFill>
                                <a:latin typeface="Cambria Math" panose="02040503050406030204" pitchFamily="18" charset="0"/>
                              </a:rPr>
                              <m:t>2</m:t>
                            </m:r>
                          </m:sup>
                        </m:sSup>
                      </m:e>
                      <m:sup>
                        <m:r>
                          <a:rPr lang="en-US" altLang="zh-CN" sz="1000" b="0" i="1" smtClean="0">
                            <a:solidFill>
                              <a:schemeClr val="tx1"/>
                            </a:solidFill>
                            <a:latin typeface="Cambria Math" panose="02040503050406030204" pitchFamily="18" charset="0"/>
                          </a:rPr>
                          <m:t> </m:t>
                        </m:r>
                      </m:sup>
                    </m:sSup>
                    <m:r>
                      <a:rPr lang="en-US" altLang="zh-CN" sz="1000" b="0" i="1" smtClean="0">
                        <a:solidFill>
                          <a:schemeClr val="tx1"/>
                        </a:solidFill>
                        <a:latin typeface="Cambria Math" panose="02040503050406030204" pitchFamily="18" charset="0"/>
                      </a:rPr>
                      <m:t>=0.0682</m:t>
                    </m:r>
                  </m:oMath>
                </a14:m>
                <a:r>
                  <a:rPr lang="en-US" altLang="zh-CN" sz="1000" dirty="0">
                    <a:solidFill>
                      <a:schemeClr val="tx1"/>
                    </a:solidFill>
                  </a:rPr>
                  <a:t> and </a:t>
                </a:r>
                <a14:m>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𝐷</m:t>
                        </m:r>
                      </m:e>
                      <m:sub>
                        <m:r>
                          <a:rPr lang="en-US" altLang="zh-CN" sz="1000" b="0" i="1" smtClean="0">
                            <a:latin typeface="Cambria Math" panose="02040503050406030204" pitchFamily="18" charset="0"/>
                          </a:rPr>
                          <m:t>𝑠</m:t>
                        </m:r>
                      </m:sub>
                      <m:sup>
                        <m:r>
                          <a:rPr lang="en-US" altLang="zh-CN" sz="1000" i="1">
                            <a:latin typeface="Cambria Math" panose="02040503050406030204" pitchFamily="18" charset="0"/>
                          </a:rPr>
                          <m:t>∗</m:t>
                        </m:r>
                      </m:sup>
                    </m:sSubSup>
                    <m:r>
                      <a:rPr lang="en-US" altLang="zh-CN" sz="1000" i="1">
                        <a:latin typeface="Cambria Math" panose="02040503050406030204" pitchFamily="18" charset="0"/>
                      </a:rPr>
                      <m:t> </m:t>
                    </m:r>
                    <m:r>
                      <a:rPr lang="en-US" altLang="zh-CN" sz="1000" b="0" i="1" smtClean="0">
                        <a:latin typeface="Cambria Math" panose="02040503050406030204" pitchFamily="18" charset="0"/>
                      </a:rPr>
                      <m:t> </m:t>
                    </m:r>
                  </m:oMath>
                </a14:m>
                <a:r>
                  <a:rPr lang="en-US" altLang="zh-CN" sz="1000" dirty="0">
                    <a:solidFill>
                      <a:schemeClr val="tx1"/>
                    </a:solidFill>
                  </a:rPr>
                  <a:t>at </a:t>
                </a:r>
                <a14:m>
                  <m:oMath xmlns:m="http://schemas.openxmlformats.org/officeDocument/2006/math">
                    <m:sSup>
                      <m:sSupPr>
                        <m:ctrlPr>
                          <a:rPr lang="en-US" altLang="zh-CN" sz="1000" i="1">
                            <a:latin typeface="Cambria Math" panose="02040503050406030204" pitchFamily="18" charset="0"/>
                          </a:rPr>
                        </m:ctrlPr>
                      </m:sSupPr>
                      <m:e>
                        <m:sSup>
                          <m:sSupPr>
                            <m:ctrlPr>
                              <a:rPr lang="en-US" altLang="zh-CN" sz="1000" i="1">
                                <a:latin typeface="Cambria Math" panose="02040503050406030204" pitchFamily="18" charset="0"/>
                              </a:rPr>
                            </m:ctrlPr>
                          </m:sSupPr>
                          <m:e>
                            <m:d>
                              <m:dPr>
                                <m:ctrlPr>
                                  <a:rPr lang="en-US" altLang="zh-CN" sz="1000" i="1">
                                    <a:latin typeface="Cambria Math" panose="02040503050406030204" pitchFamily="18" charset="0"/>
                                  </a:rPr>
                                </m:ctrlPr>
                              </m:dPr>
                              <m:e>
                                <m:r>
                                  <a:rPr lang="en-US" altLang="zh-CN" sz="1000" i="1">
                                    <a:latin typeface="Cambria Math" panose="02040503050406030204" pitchFamily="18" charset="0"/>
                                  </a:rPr>
                                  <m:t>𝑄𝑎</m:t>
                                </m:r>
                              </m:e>
                            </m:d>
                          </m:e>
                          <m:sup>
                            <m:r>
                              <a:rPr lang="en-US" altLang="zh-CN" sz="1000" i="1">
                                <a:latin typeface="Cambria Math" panose="02040503050406030204" pitchFamily="18" charset="0"/>
                              </a:rPr>
                              <m:t>2</m:t>
                            </m:r>
                          </m:sup>
                        </m:sSup>
                      </m:e>
                      <m:sup>
                        <m:r>
                          <a:rPr lang="en-US" altLang="zh-CN" sz="1000" i="1">
                            <a:latin typeface="Cambria Math" panose="02040503050406030204" pitchFamily="18" charset="0"/>
                          </a:rPr>
                          <m:t> </m:t>
                        </m:r>
                      </m:sup>
                    </m:sSup>
                    <m:r>
                      <a:rPr lang="en-US" altLang="zh-CN" sz="1000" i="1">
                        <a:latin typeface="Cambria Math" panose="02040503050406030204" pitchFamily="18" charset="0"/>
                      </a:rPr>
                      <m:t>=0.</m:t>
                    </m:r>
                    <m:r>
                      <a:rPr lang="en-US" altLang="zh-CN" sz="1000" b="0" i="1" smtClean="0">
                        <a:latin typeface="Cambria Math" panose="02040503050406030204" pitchFamily="18" charset="0"/>
                      </a:rPr>
                      <m:t>0</m:t>
                    </m:r>
                    <m:r>
                      <a:rPr lang="en-US" altLang="zh-CN" sz="1000" i="1">
                        <a:latin typeface="Cambria Math" panose="02040503050406030204" pitchFamily="18" charset="0"/>
                      </a:rPr>
                      <m:t>685</m:t>
                    </m:r>
                    <m:r>
                      <a:rPr lang="zh-CN" altLang="en-US" sz="1000" i="1">
                        <a:latin typeface="Cambria Math" panose="02040503050406030204" pitchFamily="18" charset="0"/>
                      </a:rPr>
                      <m:t> </m:t>
                    </m:r>
                    <m:r>
                      <a:rPr lang="en-US" altLang="zh-CN" sz="1000" b="0" i="1" smtClean="0">
                        <a:latin typeface="Cambria Math" panose="02040503050406030204" pitchFamily="18" charset="0"/>
                      </a:rPr>
                      <m:t> </m:t>
                    </m:r>
                  </m:oMath>
                </a14:m>
                <a:r>
                  <a:rPr lang="en-US" altLang="zh-CN" sz="1000" dirty="0">
                    <a:solidFill>
                      <a:schemeClr val="tx1"/>
                    </a:solidFill>
                  </a:rPr>
                  <a:t>on ensemble F32P21</a:t>
                </a:r>
                <a:endParaRPr lang="zh-CN" altLang="en-US" sz="1000" dirty="0">
                  <a:solidFill>
                    <a:schemeClr val="tx1"/>
                  </a:solidFill>
                </a:endParaRPr>
              </a:p>
            </p:txBody>
          </p:sp>
        </mc:Choice>
        <mc:Fallback xmlns="">
          <p:sp>
            <p:nvSpPr>
              <p:cNvPr id="21" name="文本框 20">
                <a:extLst>
                  <a:ext uri="{FF2B5EF4-FFF2-40B4-BE49-F238E27FC236}">
                    <a16:creationId xmlns:a16="http://schemas.microsoft.com/office/drawing/2014/main" id="{899E6EA5-03F1-9E68-698C-9A397FA9EAAE}"/>
                  </a:ext>
                </a:extLst>
              </p:cNvPr>
              <p:cNvSpPr txBox="1">
                <a:spLocks noRot="1" noChangeAspect="1" noMove="1" noResize="1" noEditPoints="1" noAdjustHandles="1" noChangeArrowheads="1" noChangeShapeType="1" noTextEdit="1"/>
              </p:cNvSpPr>
              <p:nvPr/>
            </p:nvSpPr>
            <p:spPr>
              <a:xfrm>
                <a:off x="4082760" y="6433650"/>
                <a:ext cx="5143500" cy="246221"/>
              </a:xfrm>
              <a:prstGeom prst="rect">
                <a:avLst/>
              </a:prstGeom>
              <a:blipFill>
                <a:blip r:embed="rId6"/>
                <a:stretch>
                  <a:fillRect b="-14634"/>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54E642EC-F336-E5EE-FF2B-4EE3A423F0EF}"/>
              </a:ext>
            </a:extLst>
          </p:cNvPr>
          <p:cNvSpPr txBox="1"/>
          <p:nvPr/>
        </p:nvSpPr>
        <p:spPr>
          <a:xfrm>
            <a:off x="11693237" y="6372095"/>
            <a:ext cx="498763" cy="369332"/>
          </a:xfrm>
          <a:prstGeom prst="rect">
            <a:avLst/>
          </a:prstGeom>
          <a:noFill/>
        </p:spPr>
        <p:txBody>
          <a:bodyPr wrap="square" rtlCol="0">
            <a:spAutoFit/>
          </a:bodyPr>
          <a:lstStyle/>
          <a:p>
            <a:r>
              <a:rPr lang="en-US" altLang="zh-CN" dirty="0"/>
              <a:t>8</a:t>
            </a:r>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F6A1FC0-2CC9-DD9E-3AF4-2A0D33F47409}"/>
                  </a:ext>
                </a:extLst>
              </p:cNvPr>
              <p:cNvSpPr txBox="1"/>
              <p:nvPr/>
            </p:nvSpPr>
            <p:spPr>
              <a:xfrm>
                <a:off x="1522376" y="1981456"/>
                <a:ext cx="10000930" cy="1701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3</m:t>
                          </m:r>
                          <m:r>
                            <a:rPr lang="en-US" altLang="zh-CN" sz="1600" b="0" i="1" smtClean="0">
                              <a:latin typeface="Cambria Math" panose="02040503050406030204" pitchFamily="18" charset="0"/>
                            </a:rPr>
                            <m:t>𝜇</m:t>
                          </m:r>
                          <m:r>
                            <a:rPr lang="en-US" altLang="zh-CN" sz="1600" b="0" i="1" smtClean="0">
                              <a:latin typeface="Cambria Math" panose="02040503050406030204" pitchFamily="18" charset="0"/>
                            </a:rPr>
                            <m:t>𝑖</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𝜏</m:t>
                          </m:r>
                        </m:e>
                      </m:d>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𝑃</m:t>
                              </m:r>
                            </m:sup>
                          </m:sSubSup>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 0</m:t>
                              </m:r>
                            </m:sub>
                            <m:sup>
                              <m:r>
                                <a:rPr lang="en-US" altLang="zh-CN" sz="1600" b="0" i="1" smtClean="0">
                                  <a:latin typeface="Cambria Math" panose="02040503050406030204" pitchFamily="18" charset="0"/>
                                </a:rPr>
                                <m:t>𝑉</m:t>
                              </m:r>
                              <m:r>
                                <a:rPr lang="en-US" altLang="zh-CN" sz="1600" b="0" i="1" smtClean="0">
                                  <a:latin typeface="Cambria Math" panose="02040503050406030204" pitchFamily="18" charset="0"/>
                                </a:rPr>
                                <m:t>∗</m:t>
                              </m:r>
                            </m:sup>
                          </m:sSubSup>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𝐷</m:t>
                              </m:r>
                              <m:d>
                                <m:dPr>
                                  <m:begChr m:val="|"/>
                                  <m:endChr m:val="|"/>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𝑗</m:t>
                                      </m:r>
                                    </m:e>
                                    <m:sub>
                                      <m:r>
                                        <a:rPr lang="en-US" altLang="zh-CN" sz="1600" b="0" i="1" smtClean="0">
                                          <a:latin typeface="Cambria Math" panose="02040503050406030204" pitchFamily="18" charset="0"/>
                                        </a:rPr>
                                        <m:t>𝜇</m:t>
                                      </m:r>
                                    </m:sub>
                                  </m:sSub>
                                </m:e>
                              </m:d>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𝑖</m:t>
                                  </m:r>
                                </m:sub>
                                <m:sup>
                                  <m:r>
                                    <a:rPr lang="en-US" altLang="zh-CN" sz="1600" b="0" i="1" smtClean="0">
                                      <a:latin typeface="Cambria Math" panose="02040503050406030204" pitchFamily="18" charset="0"/>
                                    </a:rPr>
                                    <m:t>∗</m:t>
                                  </m:r>
                                </m:sup>
                              </m:sSubSup>
                            </m:e>
                          </m:d>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𝑒</m:t>
                              </m:r>
                            </m:e>
                            <m:sup>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𝑉</m:t>
                                      </m:r>
                                    </m:sup>
                                  </m:sSubSup>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𝑃</m:t>
                                      </m:r>
                                    </m:sup>
                                  </m:sSubSup>
                                </m:e>
                              </m:d>
                              <m:r>
                                <a:rPr lang="en-US" altLang="zh-CN" sz="1600" b="0" i="1" smtClean="0">
                                  <a:latin typeface="Cambria Math" panose="02040503050406030204" pitchFamily="18" charset="0"/>
                                </a:rPr>
                                <m:t>𝜏</m:t>
                              </m:r>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𝑃</m:t>
                                  </m:r>
                                </m:sup>
                              </m:sSubSup>
                              <m:r>
                                <a:rPr lang="en-US" altLang="zh-CN" sz="1600" b="0" i="1" smtClean="0">
                                  <a:latin typeface="Cambria Math" panose="02040503050406030204" pitchFamily="18" charset="0"/>
                                </a:rPr>
                                <m:t>𝑡</m:t>
                              </m:r>
                            </m:sup>
                          </m:sSup>
                        </m:num>
                        <m:den>
                          <m:r>
                            <a:rPr lang="en-US" altLang="zh-CN" sz="1600" b="0" i="1" smtClean="0">
                              <a:latin typeface="Cambria Math" panose="02040503050406030204" pitchFamily="18" charset="0"/>
                            </a:rPr>
                            <m:t>2</m:t>
                          </m:r>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𝑃</m:t>
                              </m:r>
                            </m:sup>
                          </m:sSubSup>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𝑉</m:t>
                              </m:r>
                            </m:sup>
                          </m:sSubSup>
                        </m:den>
                      </m:f>
                      <m:rad>
                        <m:radPr>
                          <m:degHide m:val="on"/>
                          <m:ctrlPr>
                            <a:rPr lang="en-US" altLang="zh-CN" sz="1600" b="0" i="1" smtClean="0">
                              <a:latin typeface="Cambria Math" panose="02040503050406030204" pitchFamily="18" charset="0"/>
                            </a:rPr>
                          </m:ctrlPr>
                        </m:radPr>
                        <m:deg/>
                        <m:e>
                          <m:f>
                            <m:fPr>
                              <m:ctrlPr>
                                <a:rPr lang="en-US" altLang="zh-CN" sz="1600" b="0" i="1" smtClean="0">
                                  <a:latin typeface="Cambria Math" panose="02040503050406030204" pitchFamily="18" charset="0"/>
                                </a:rPr>
                              </m:ctrlPr>
                            </m:fPr>
                            <m:num>
                              <m:sSup>
                                <m:sSupPr>
                                  <m:ctrlPr>
                                    <a:rPr lang="en-US" altLang="zh-CN" sz="1600" b="0" i="1" smtClean="0">
                                      <a:latin typeface="Cambria Math" panose="02040503050406030204" pitchFamily="18" charset="0"/>
                                    </a:rPr>
                                  </m:ctrlPr>
                                </m:sSupPr>
                                <m:e>
                                  <m:sSubSup>
                                    <m:sSubSupPr>
                                      <m:ctrlPr>
                                        <a:rPr lang="en-US" altLang="zh-CN" sz="1600" b="0" i="1" smtClean="0">
                                          <a:latin typeface="Cambria Math" panose="02040503050406030204" pitchFamily="18" charset="0"/>
                                        </a:rPr>
                                      </m:ctrlPr>
                                    </m:sSubSupPr>
                                    <m:e>
                                      <m:r>
                                        <a:rPr lang="en-US" altLang="zh-CN" sz="1600" i="1">
                                          <a:latin typeface="Cambria Math" panose="02040503050406030204" pitchFamily="18" charset="0"/>
                                        </a:rPr>
                                        <m:t>1+</m:t>
                                      </m:r>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𝑉</m:t>
                                      </m:r>
                                    </m:sup>
                                  </m:sSubSup>
                                </m:e>
                                <m:sup>
                                  <m:r>
                                    <a:rPr lang="en-US" altLang="zh-CN" sz="1600" b="0" i="1" smtClean="0">
                                      <a:latin typeface="Cambria Math" panose="02040503050406030204" pitchFamily="18" charset="0"/>
                                    </a:rPr>
                                    <m:t>2</m:t>
                                  </m:r>
                                </m:sup>
                              </m:sSup>
                            </m:num>
                            <m:den>
                              <m:sSup>
                                <m:sSupPr>
                                  <m:ctrlPr>
                                    <a:rPr lang="en-US" altLang="zh-CN" sz="1600" b="0" i="1" smtClean="0">
                                      <a:latin typeface="Cambria Math" panose="02040503050406030204" pitchFamily="18" charset="0"/>
                                    </a:rPr>
                                  </m:ctrlPr>
                                </m:sSup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𝑉</m:t>
                                      </m:r>
                                    </m:sup>
                                  </m:sSubSup>
                                </m:e>
                                <m:sup>
                                  <m:r>
                                    <a:rPr lang="en-US" altLang="zh-CN" sz="1600" b="0" i="1" smtClean="0">
                                      <a:latin typeface="Cambria Math" panose="02040503050406030204" pitchFamily="18" charset="0"/>
                                    </a:rPr>
                                    <m:t>2</m:t>
                                  </m:r>
                                </m:sup>
                              </m:sSup>
                            </m:den>
                          </m:f>
                        </m:e>
                      </m:rad>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𝑃</m:t>
                              </m:r>
                            </m:sup>
                          </m:sSubSup>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 0</m:t>
                              </m:r>
                            </m:sub>
                            <m:sup>
                              <m:r>
                                <a:rPr lang="en-US" altLang="zh-CN" sz="1600" i="1">
                                  <a:latin typeface="Cambria Math" panose="02040503050406030204" pitchFamily="18" charset="0"/>
                                </a:rPr>
                                <m:t>𝑉</m:t>
                              </m:r>
                              <m:r>
                                <a:rPr lang="en-US" altLang="zh-CN" sz="1600" i="1">
                                  <a:latin typeface="Cambria Math" panose="02040503050406030204" pitchFamily="18" charset="0"/>
                                </a:rPr>
                                <m:t>∗</m:t>
                              </m:r>
                            </m:sup>
                          </m:sSubSup>
                          <m:d>
                            <m:dPr>
                              <m:begChr m:val="⟨"/>
                              <m:endChr m:val="⟩"/>
                              <m:ctrlPr>
                                <a:rPr lang="en-US" altLang="zh-CN" sz="1600" i="1">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𝑃</m:t>
                                  </m:r>
                                </m:e>
                                <m:sub>
                                  <m:r>
                                    <a:rPr lang="en-US" altLang="zh-CN" sz="1600" b="0" i="1" smtClean="0">
                                      <a:latin typeface="Cambria Math" panose="02040503050406030204" pitchFamily="18" charset="0"/>
                                    </a:rPr>
                                    <m:t>1</m:t>
                                  </m:r>
                                </m:sub>
                              </m:sSub>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𝑗</m:t>
                                      </m:r>
                                    </m:e>
                                    <m:sub>
                                      <m:r>
                                        <a:rPr lang="en-US" altLang="zh-CN" sz="1600" b="0" i="1" smtClean="0">
                                          <a:latin typeface="Cambria Math" panose="02040503050406030204" pitchFamily="18" charset="0"/>
                                        </a:rPr>
                                        <m:t>𝜇</m:t>
                                      </m:r>
                                    </m:sub>
                                  </m:sSub>
                                </m:e>
                              </m:d>
                              <m:sSubSup>
                                <m:sSubSupPr>
                                  <m:ctrlPr>
                                    <a:rPr lang="en-US" altLang="zh-CN" sz="1600" b="0" i="1" smtClean="0">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b="0" i="1" smtClean="0">
                                      <a:latin typeface="Cambria Math" panose="02040503050406030204" pitchFamily="18" charset="0"/>
                                    </a:rPr>
                                    <m:t>𝑖</m:t>
                                  </m:r>
                                </m:sub>
                                <m:sup>
                                  <m:r>
                                    <a:rPr lang="en-US" altLang="zh-CN" sz="1600" i="1">
                                      <a:latin typeface="Cambria Math" panose="02040503050406030204" pitchFamily="18" charset="0"/>
                                    </a:rPr>
                                    <m:t>∗</m:t>
                                  </m:r>
                                </m:sup>
                              </m:sSubSup>
                            </m:e>
                          </m:d>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d>
                                <m:dPr>
                                  <m:ctrlPr>
                                    <a:rPr lang="en-US" altLang="zh-CN" sz="1600" i="1">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𝑉</m:t>
                                      </m:r>
                                    </m:sup>
                                  </m:sSubSup>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𝑃</m:t>
                                      </m:r>
                                    </m:sup>
                                  </m:sSubSup>
                                </m:e>
                              </m:d>
                              <m:r>
                                <a:rPr lang="en-US" altLang="zh-CN" sz="1600" i="1">
                                  <a:latin typeface="Cambria Math" panose="02040503050406030204" pitchFamily="18" charset="0"/>
                                </a:rPr>
                                <m:t>𝜏</m:t>
                              </m:r>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𝑃</m:t>
                                  </m:r>
                                </m:sup>
                              </m:sSubSup>
                              <m:r>
                                <a:rPr lang="en-US" altLang="zh-CN" sz="1600" i="1">
                                  <a:latin typeface="Cambria Math" panose="02040503050406030204" pitchFamily="18" charset="0"/>
                                </a:rPr>
                                <m:t>𝑡</m:t>
                              </m:r>
                            </m:sup>
                          </m:sSup>
                        </m:num>
                        <m:den>
                          <m:r>
                            <a:rPr lang="en-US" altLang="zh-CN" sz="1600" i="1">
                              <a:latin typeface="Cambria Math" panose="02040503050406030204" pitchFamily="18" charset="0"/>
                            </a:rPr>
                            <m:t>2</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𝑃</m:t>
                              </m:r>
                            </m:sup>
                          </m:sSubSup>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𝑉</m:t>
                              </m:r>
                            </m:sup>
                          </m:sSubSup>
                        </m:den>
                      </m:f>
                      <m:rad>
                        <m:radPr>
                          <m:degHide m:val="on"/>
                          <m:ctrlPr>
                            <a:rPr lang="en-US" altLang="zh-CN" sz="1600" i="1">
                              <a:latin typeface="Cambria Math" panose="02040503050406030204" pitchFamily="18" charset="0"/>
                            </a:rPr>
                          </m:ctrlPr>
                        </m:radPr>
                        <m:deg/>
                        <m:e>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1+</m:t>
                                      </m:r>
                                      <m:r>
                                        <a:rPr lang="en-US" altLang="zh-CN" sz="1600" i="1">
                                          <a:latin typeface="Cambria Math" panose="02040503050406030204" pitchFamily="18" charset="0"/>
                                        </a:rPr>
                                        <m:t>𝑝</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num>
                            <m:den>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𝑚</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den>
                          </m:f>
                        </m:e>
                      </m:rad>
                    </m:oMath>
                  </m:oMathPara>
                </a14:m>
                <a:endParaRPr lang="en-US" altLang="zh-CN" sz="1600" dirty="0"/>
              </a:p>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                    +</m:t>
                      </m:r>
                      <m:f>
                        <m:fPr>
                          <m:ctrlPr>
                            <a:rPr lang="en-US" altLang="zh-CN" sz="1600" i="1">
                              <a:latin typeface="Cambria Math" panose="02040503050406030204" pitchFamily="18" charset="0"/>
                            </a:rPr>
                          </m:ctrlPr>
                        </m:fPr>
                        <m:num>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𝑃</m:t>
                              </m:r>
                            </m:sup>
                          </m:sSubSup>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 </m:t>
                              </m:r>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𝑉</m:t>
                              </m:r>
                              <m:r>
                                <a:rPr lang="en-US" altLang="zh-CN" sz="1600" i="1">
                                  <a:latin typeface="Cambria Math" panose="02040503050406030204" pitchFamily="18" charset="0"/>
                                </a:rPr>
                                <m:t>∗</m:t>
                              </m:r>
                            </m:sup>
                          </m:sSubSup>
                          <m:d>
                            <m:dPr>
                              <m:begChr m:val="⟨"/>
                              <m:endChr m:val="⟩"/>
                              <m:ctrlPr>
                                <a:rPr lang="en-US" altLang="zh-CN" sz="1600" i="1">
                                  <a:latin typeface="Cambria Math" panose="02040503050406030204" pitchFamily="18" charset="0"/>
                                </a:rPr>
                              </m:ctrlPr>
                            </m:dPr>
                            <m:e>
                              <m:r>
                                <a:rPr lang="en-US" altLang="zh-CN" sz="1600" i="1">
                                  <a:latin typeface="Cambria Math" panose="02040503050406030204" pitchFamily="18" charset="0"/>
                                </a:rPr>
                                <m:t>𝐷</m:t>
                              </m:r>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𝑗</m:t>
                                      </m:r>
                                    </m:e>
                                    <m:sub>
                                      <m:r>
                                        <a:rPr lang="en-US" altLang="zh-CN" sz="1600" b="0" i="1" smtClean="0">
                                          <a:latin typeface="Cambria Math" panose="02040503050406030204" pitchFamily="18" charset="0"/>
                                        </a:rPr>
                                        <m:t>𝜇</m:t>
                                      </m:r>
                                    </m:sub>
                                  </m:sSub>
                                </m:e>
                              </m:d>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1</m:t>
                                  </m:r>
                                  <m:r>
                                    <a:rPr lang="en-US" altLang="zh-CN" sz="1600" b="0" i="1" smtClean="0">
                                      <a:latin typeface="Cambria Math" panose="02040503050406030204" pitchFamily="18" charset="0"/>
                                    </a:rPr>
                                    <m:t>𝑖</m:t>
                                  </m:r>
                                </m:sub>
                              </m:sSub>
                            </m:e>
                          </m:d>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d>
                                <m:dPr>
                                  <m:ctrlPr>
                                    <a:rPr lang="en-US" altLang="zh-CN" sz="1600" i="1">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𝑉</m:t>
                                      </m:r>
                                    </m:sup>
                                  </m:sSubSup>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𝑃</m:t>
                                      </m:r>
                                    </m:sup>
                                  </m:sSubSup>
                                </m:e>
                              </m:d>
                              <m:r>
                                <a:rPr lang="en-US" altLang="zh-CN" sz="1600" i="1">
                                  <a:latin typeface="Cambria Math" panose="02040503050406030204" pitchFamily="18" charset="0"/>
                                </a:rPr>
                                <m:t>𝜏</m:t>
                              </m:r>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𝑃</m:t>
                                  </m:r>
                                </m:sup>
                              </m:sSubSup>
                              <m:r>
                                <a:rPr lang="en-US" altLang="zh-CN" sz="1600" i="1">
                                  <a:latin typeface="Cambria Math" panose="02040503050406030204" pitchFamily="18" charset="0"/>
                                </a:rPr>
                                <m:t>𝑡</m:t>
                              </m:r>
                            </m:sup>
                          </m:sSup>
                        </m:num>
                        <m:den>
                          <m:r>
                            <a:rPr lang="en-US" altLang="zh-CN" sz="1600" i="1">
                              <a:latin typeface="Cambria Math" panose="02040503050406030204" pitchFamily="18" charset="0"/>
                            </a:rPr>
                            <m:t>2</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𝑃</m:t>
                              </m:r>
                            </m:sup>
                          </m:sSubSup>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𝑉</m:t>
                              </m:r>
                            </m:sup>
                          </m:sSubSup>
                        </m:den>
                      </m:f>
                      <m:rad>
                        <m:radPr>
                          <m:degHide m:val="on"/>
                          <m:ctrlPr>
                            <a:rPr lang="en-US" altLang="zh-CN" sz="1600" i="1">
                              <a:latin typeface="Cambria Math" panose="02040503050406030204" pitchFamily="18" charset="0"/>
                            </a:rPr>
                          </m:ctrlPr>
                        </m:radPr>
                        <m:deg/>
                        <m:e>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1+</m:t>
                                      </m:r>
                                      <m:r>
                                        <a:rPr lang="en-US" altLang="zh-CN" sz="1600" i="1">
                                          <a:latin typeface="Cambria Math" panose="02040503050406030204" pitchFamily="18" charset="0"/>
                                        </a:rPr>
                                        <m:t>𝑝</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num>
                            <m:den>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𝑚</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den>
                          </m:f>
                        </m:e>
                      </m:rad>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𝑃</m:t>
                              </m:r>
                            </m:sup>
                          </m:sSubSup>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𝐴</m:t>
                              </m:r>
                            </m:e>
                            <m:sub>
                              <m:r>
                                <a:rPr lang="en-US" altLang="zh-CN" sz="1600" i="1">
                                  <a:latin typeface="Cambria Math" panose="02040503050406030204" pitchFamily="18" charset="0"/>
                                </a:rPr>
                                <m:t> </m:t>
                              </m:r>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𝑉</m:t>
                              </m:r>
                              <m:r>
                                <a:rPr lang="en-US" altLang="zh-CN" sz="1600" i="1">
                                  <a:latin typeface="Cambria Math" panose="02040503050406030204" pitchFamily="18" charset="0"/>
                                </a:rPr>
                                <m:t>∗</m:t>
                              </m:r>
                            </m:sup>
                          </m:sSubSup>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1</m:t>
                                  </m:r>
                                </m:sub>
                              </m:sSub>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𝑗</m:t>
                                      </m:r>
                                    </m:e>
                                    <m:sub>
                                      <m:r>
                                        <a:rPr lang="en-US" altLang="zh-CN" sz="1600" b="0" i="1" smtClean="0">
                                          <a:latin typeface="Cambria Math" panose="02040503050406030204" pitchFamily="18" charset="0"/>
                                        </a:rPr>
                                        <m:t>𝜇</m:t>
                                      </m:r>
                                    </m:sub>
                                  </m:sSub>
                                </m:e>
                              </m:d>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1</m:t>
                                  </m:r>
                                  <m:r>
                                    <a:rPr lang="en-US" altLang="zh-CN" sz="1600" i="1">
                                      <a:latin typeface="Cambria Math" panose="02040503050406030204" pitchFamily="18" charset="0"/>
                                    </a:rPr>
                                    <m:t>𝑖</m:t>
                                  </m:r>
                                </m:sub>
                              </m:sSub>
                            </m:e>
                          </m:d>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d>
                                <m:dPr>
                                  <m:ctrlPr>
                                    <a:rPr lang="en-US" altLang="zh-CN" sz="1600" i="1">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0</m:t>
                                      </m:r>
                                    </m:sub>
                                    <m:sup>
                                      <m:r>
                                        <a:rPr lang="en-US" altLang="zh-CN" sz="1600" i="1">
                                          <a:latin typeface="Cambria Math" panose="02040503050406030204" pitchFamily="18" charset="0"/>
                                        </a:rPr>
                                        <m:t>𝑉</m:t>
                                      </m:r>
                                    </m:sup>
                                  </m:sSubSup>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𝑃</m:t>
                                      </m:r>
                                    </m:sup>
                                  </m:sSubSup>
                                </m:e>
                              </m:d>
                              <m:r>
                                <a:rPr lang="en-US" altLang="zh-CN" sz="1600" i="1">
                                  <a:latin typeface="Cambria Math" panose="02040503050406030204" pitchFamily="18" charset="0"/>
                                </a:rPr>
                                <m:t>𝜏</m:t>
                              </m:r>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𝑃</m:t>
                                  </m:r>
                                </m:sup>
                              </m:sSubSup>
                              <m:r>
                                <a:rPr lang="en-US" altLang="zh-CN" sz="1600" i="1">
                                  <a:latin typeface="Cambria Math" panose="02040503050406030204" pitchFamily="18" charset="0"/>
                                </a:rPr>
                                <m:t>𝑡</m:t>
                              </m:r>
                            </m:sup>
                          </m:sSup>
                        </m:num>
                        <m:den>
                          <m:r>
                            <a:rPr lang="en-US" altLang="zh-CN" sz="1600" i="1">
                              <a:latin typeface="Cambria Math" panose="02040503050406030204" pitchFamily="18" charset="0"/>
                            </a:rPr>
                            <m:t>2</m:t>
                          </m:r>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i="1">
                                  <a:latin typeface="Cambria Math" panose="02040503050406030204" pitchFamily="18" charset="0"/>
                                </a:rPr>
                                <m:t>1</m:t>
                              </m:r>
                            </m:sub>
                            <m:sup>
                              <m:r>
                                <a:rPr lang="en-US" altLang="zh-CN" sz="1600" i="1">
                                  <a:latin typeface="Cambria Math" panose="02040503050406030204" pitchFamily="18" charset="0"/>
                                </a:rPr>
                                <m:t>𝑃</m:t>
                              </m:r>
                            </m:sup>
                          </m:sSubSup>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𝐸</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𝑉</m:t>
                              </m:r>
                            </m:sup>
                          </m:sSubSup>
                        </m:den>
                      </m:f>
                      <m:rad>
                        <m:radPr>
                          <m:degHide m:val="on"/>
                          <m:ctrlPr>
                            <a:rPr lang="en-US" altLang="zh-CN" sz="1600" i="1">
                              <a:latin typeface="Cambria Math" panose="02040503050406030204" pitchFamily="18" charset="0"/>
                            </a:rPr>
                          </m:ctrlPr>
                        </m:radPr>
                        <m:deg/>
                        <m:e>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1+</m:t>
                                      </m:r>
                                      <m:r>
                                        <a:rPr lang="en-US" altLang="zh-CN" sz="1600" i="1">
                                          <a:latin typeface="Cambria Math" panose="02040503050406030204" pitchFamily="18" charset="0"/>
                                        </a:rPr>
                                        <m:t>𝑝</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num>
                            <m:den>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𝑚</m:t>
                                      </m:r>
                                    </m:e>
                                    <m:sub>
                                      <m:r>
                                        <a:rPr lang="en-US" altLang="zh-CN" sz="1600" b="0" i="1" smtClean="0">
                                          <a:latin typeface="Cambria Math" panose="02040503050406030204" pitchFamily="18" charset="0"/>
                                        </a:rPr>
                                        <m:t>1</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den>
                          </m:f>
                        </m:e>
                      </m:rad>
                    </m:oMath>
                  </m:oMathPara>
                </a14:m>
                <a:endParaRPr lang="zh-CN" altLang="en-US" sz="1600" dirty="0"/>
              </a:p>
              <a:p>
                <a:endParaRPr lang="en-US" altLang="zh-CN" sz="1600" dirty="0"/>
              </a:p>
            </p:txBody>
          </p:sp>
        </mc:Choice>
        <mc:Fallback xmlns="">
          <p:sp>
            <p:nvSpPr>
              <p:cNvPr id="5" name="文本框 4">
                <a:extLst>
                  <a:ext uri="{FF2B5EF4-FFF2-40B4-BE49-F238E27FC236}">
                    <a16:creationId xmlns:a16="http://schemas.microsoft.com/office/drawing/2014/main" id="{AF6A1FC0-2CC9-DD9E-3AF4-2A0D33F47409}"/>
                  </a:ext>
                </a:extLst>
              </p:cNvPr>
              <p:cNvSpPr txBox="1">
                <a:spLocks noRot="1" noChangeAspect="1" noMove="1" noResize="1" noEditPoints="1" noAdjustHandles="1" noChangeArrowheads="1" noChangeShapeType="1" noTextEdit="1"/>
              </p:cNvSpPr>
              <p:nvPr/>
            </p:nvSpPr>
            <p:spPr>
              <a:xfrm>
                <a:off x="1522376" y="1981456"/>
                <a:ext cx="10000930" cy="1701235"/>
              </a:xfrm>
              <a:prstGeom prst="rect">
                <a:avLst/>
              </a:prstGeom>
              <a:blipFill>
                <a:blip r:embed="rId7"/>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9A9652A-5B21-4B48-74DC-CE6D2D88E7AC}"/>
                  </a:ext>
                </a:extLst>
              </p:cNvPr>
              <p:cNvSpPr txBox="1"/>
              <p:nvPr/>
            </p:nvSpPr>
            <p:spPr>
              <a:xfrm>
                <a:off x="4999347" y="3540002"/>
                <a:ext cx="3037242" cy="534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600" i="1" smtClean="0">
                              <a:latin typeface="Cambria Math" panose="02040503050406030204" pitchFamily="18" charset="0"/>
                            </a:rPr>
                          </m:ctrlPr>
                        </m:dPr>
                        <m:e>
                          <m:r>
                            <a:rPr lang="en-US" altLang="zh-CN" sz="1600" i="1">
                              <a:latin typeface="Cambria Math" panose="02040503050406030204" pitchFamily="18" charset="0"/>
                            </a:rPr>
                            <m:t>𝐷</m:t>
                          </m:r>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𝑗</m:t>
                                  </m:r>
                                </m:e>
                                <m:sub>
                                  <m:r>
                                    <a:rPr lang="en-US" altLang="zh-CN" sz="1600" b="0" i="1" smtClean="0">
                                      <a:latin typeface="Cambria Math" panose="02040503050406030204" pitchFamily="18" charset="0"/>
                                    </a:rPr>
                                    <m:t>𝜇</m:t>
                                  </m:r>
                                </m:sub>
                              </m:sSub>
                            </m:e>
                          </m:d>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m:t>
                              </m:r>
                            </m:sup>
                          </m:sSubSup>
                        </m:e>
                      </m:d>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2</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m:rPr>
                                  <m:sty m:val="p"/>
                                </m:rPr>
                                <a:rPr lang="en-US" altLang="zh-CN" sz="1600" b="0" i="0" smtClean="0">
                                  <a:latin typeface="Cambria Math" panose="02040503050406030204" pitchFamily="18" charset="0"/>
                                </a:rPr>
                                <m:t>eff</m:t>
                              </m:r>
                            </m:sub>
                          </m:sSub>
                          <m:d>
                            <m:dPr>
                              <m:ctrlPr>
                                <a:rPr lang="en-US" altLang="zh-CN" sz="1600" b="0" i="1" smtClean="0">
                                  <a:latin typeface="Cambria Math" panose="02040503050406030204" pitchFamily="18" charset="0"/>
                                </a:rPr>
                              </m:ctrlPr>
                            </m:dPr>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𝑄</m:t>
                                  </m:r>
                                </m:e>
                                <m:sup>
                                  <m:r>
                                    <a:rPr lang="en-US" altLang="zh-CN" sz="1600" b="0" i="1" smtClean="0">
                                      <a:latin typeface="Cambria Math" panose="02040503050406030204" pitchFamily="18" charset="0"/>
                                    </a:rPr>
                                    <m:t>2</m:t>
                                  </m:r>
                                </m:sup>
                              </m:sSup>
                            </m:e>
                          </m:d>
                        </m:num>
                        <m:den>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𝐷</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𝑚</m:t>
                              </m:r>
                            </m:e>
                            <m: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sup>
                              </m:sSup>
                            </m:sub>
                          </m:sSub>
                        </m:den>
                      </m:f>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𝜖</m:t>
                          </m:r>
                        </m:e>
                        <m:sub>
                          <m:r>
                            <a:rPr lang="en-US" altLang="zh-CN" sz="1600" b="0" i="1" smtClean="0">
                              <a:latin typeface="Cambria Math" panose="02040503050406030204" pitchFamily="18" charset="0"/>
                            </a:rPr>
                            <m:t>𝜇</m:t>
                          </m:r>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𝛼𝛽</m:t>
                          </m:r>
                        </m:sub>
                      </m:s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𝑝</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𝛼</m:t>
                          </m:r>
                        </m:sup>
                      </m:sSup>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𝑝</m:t>
                          </m:r>
                        </m:e>
                        <m:sup>
                          <m:r>
                            <a:rPr lang="en-US" altLang="zh-CN" sz="1600" b="0" i="1" smtClean="0">
                              <a:latin typeface="Cambria Math" panose="02040503050406030204" pitchFamily="18" charset="0"/>
                            </a:rPr>
                            <m:t>𝛽</m:t>
                          </m:r>
                        </m:sup>
                      </m:sSup>
                    </m:oMath>
                  </m:oMathPara>
                </a14:m>
                <a:endParaRPr lang="zh-CN" altLang="en-US" sz="1600" dirty="0"/>
              </a:p>
            </p:txBody>
          </p:sp>
        </mc:Choice>
        <mc:Fallback xmlns="">
          <p:sp>
            <p:nvSpPr>
              <p:cNvPr id="7" name="文本框 6">
                <a:extLst>
                  <a:ext uri="{FF2B5EF4-FFF2-40B4-BE49-F238E27FC236}">
                    <a16:creationId xmlns:a16="http://schemas.microsoft.com/office/drawing/2014/main" id="{A9A9652A-5B21-4B48-74DC-CE6D2D88E7AC}"/>
                  </a:ext>
                </a:extLst>
              </p:cNvPr>
              <p:cNvSpPr txBox="1">
                <a:spLocks noRot="1" noChangeAspect="1" noMove="1" noResize="1" noEditPoints="1" noAdjustHandles="1" noChangeArrowheads="1" noChangeShapeType="1" noTextEdit="1"/>
              </p:cNvSpPr>
              <p:nvPr/>
            </p:nvSpPr>
            <p:spPr>
              <a:xfrm>
                <a:off x="4999347" y="3540002"/>
                <a:ext cx="3037242" cy="534377"/>
              </a:xfrm>
              <a:prstGeom prst="rect">
                <a:avLst/>
              </a:prstGeom>
              <a:blipFill>
                <a:blip r:embed="rId8"/>
                <a:stretch>
                  <a:fillRect r="-833" b="-9302"/>
                </a:stretch>
              </a:blipFill>
            </p:spPr>
            <p:txBody>
              <a:bodyPr/>
              <a:lstStyle/>
              <a:p>
                <a:r>
                  <a:rPr lang="en-CN">
                    <a:noFill/>
                  </a:rPr>
                  <a:t> </a:t>
                </a:r>
              </a:p>
            </p:txBody>
          </p:sp>
        </mc:Fallback>
      </mc:AlternateContent>
      <p:pic>
        <p:nvPicPr>
          <p:cNvPr id="8" name="图片 7">
            <a:extLst>
              <a:ext uri="{FF2B5EF4-FFF2-40B4-BE49-F238E27FC236}">
                <a16:creationId xmlns:a16="http://schemas.microsoft.com/office/drawing/2014/main" id="{0FF6A25E-ABD9-561C-A00A-97561F56EE58}"/>
              </a:ext>
            </a:extLst>
          </p:cNvPr>
          <p:cNvPicPr>
            <a:picLocks noChangeAspect="1"/>
          </p:cNvPicPr>
          <p:nvPr/>
        </p:nvPicPr>
        <p:blipFill>
          <a:blip r:embed="rId9"/>
          <a:stretch>
            <a:fillRect/>
          </a:stretch>
        </p:blipFill>
        <p:spPr>
          <a:xfrm>
            <a:off x="4917595" y="4255446"/>
            <a:ext cx="3017753" cy="2101572"/>
          </a:xfrm>
          <a:prstGeom prst="rect">
            <a:avLst/>
          </a:prstGeom>
        </p:spPr>
      </p:pic>
    </p:spTree>
    <p:extLst>
      <p:ext uri="{BB962C8B-B14F-4D97-AF65-F5344CB8AC3E}">
        <p14:creationId xmlns:p14="http://schemas.microsoft.com/office/powerpoint/2010/main" val="231198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A7310-8DA4-0C6F-CB22-F83546A24216}"/>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5B82FF10-9775-FDAA-F03B-46D3049A65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7533A80-58DB-7716-8632-42A886F81CD9}"/>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BCE28BD-387E-F81D-6242-7D186A51AAB4}"/>
                  </a:ext>
                </a:extLst>
              </p:cNvPr>
              <p:cNvSpPr txBox="1"/>
              <p:nvPr/>
            </p:nvSpPr>
            <p:spPr>
              <a:xfrm>
                <a:off x="739486" y="979529"/>
                <a:ext cx="10671464" cy="423449"/>
              </a:xfrm>
              <a:prstGeom prst="rect">
                <a:avLst/>
              </a:prstGeom>
              <a:noFill/>
            </p:spPr>
            <p:txBody>
              <a:bodyPr wrap="square" rtlCol="0">
                <a:spAutoFit/>
              </a:bodyPr>
              <a:lstStyle/>
              <a:p>
                <a:pPr>
                  <a:lnSpc>
                    <a:spcPct val="150000"/>
                  </a:lnSpc>
                </a:pPr>
                <a:r>
                  <a:rPr lang="en-US" altLang="zh-CN" sz="1600" dirty="0"/>
                  <a:t>Then extrapolated to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𝑄</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0</m:t>
                    </m:r>
                  </m:oMath>
                </a14:m>
                <a:r>
                  <a:rPr lang="en-US" altLang="zh-CN" sz="1600" dirty="0"/>
                  <a:t>  using the model-independent z-expansion method.</a:t>
                </a:r>
                <a:endParaRPr lang="zh-CN" altLang="en-US" sz="1600" dirty="0"/>
              </a:p>
            </p:txBody>
          </p:sp>
        </mc:Choice>
        <mc:Fallback xmlns="">
          <p:sp>
            <p:nvSpPr>
              <p:cNvPr id="15" name="文本框 14">
                <a:extLst>
                  <a:ext uri="{FF2B5EF4-FFF2-40B4-BE49-F238E27FC236}">
                    <a16:creationId xmlns:a16="http://schemas.microsoft.com/office/drawing/2014/main" id="{9BCE28BD-387E-F81D-6242-7D186A51AAB4}"/>
                  </a:ext>
                </a:extLst>
              </p:cNvPr>
              <p:cNvSpPr txBox="1">
                <a:spLocks noRot="1" noChangeAspect="1" noMove="1" noResize="1" noEditPoints="1" noAdjustHandles="1" noChangeArrowheads="1" noChangeShapeType="1" noTextEdit="1"/>
              </p:cNvSpPr>
              <p:nvPr/>
            </p:nvSpPr>
            <p:spPr>
              <a:xfrm>
                <a:off x="739486" y="979529"/>
                <a:ext cx="10671464" cy="423449"/>
              </a:xfrm>
              <a:prstGeom prst="rect">
                <a:avLst/>
              </a:prstGeom>
              <a:blipFill>
                <a:blip r:embed="rId3"/>
                <a:stretch>
                  <a:fillRect l="-286" b="-1884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B5CDAF40-D765-B798-A31B-FACABE0C08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7150" y="3717308"/>
            <a:ext cx="3450715" cy="2455625"/>
          </a:xfrm>
          <a:prstGeom prst="rect">
            <a:avLst/>
          </a:prstGeom>
        </p:spPr>
      </p:pic>
      <p:pic>
        <p:nvPicPr>
          <p:cNvPr id="8" name="图片 7">
            <a:extLst>
              <a:ext uri="{FF2B5EF4-FFF2-40B4-BE49-F238E27FC236}">
                <a16:creationId xmlns:a16="http://schemas.microsoft.com/office/drawing/2014/main" id="{CC38109A-92AC-5348-8CEA-57736D0B77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791" y="3736114"/>
            <a:ext cx="3395227" cy="2290430"/>
          </a:xfrm>
          <a:prstGeom prst="rect">
            <a:avLst/>
          </a:prstGeom>
        </p:spPr>
      </p:pic>
      <p:pic>
        <p:nvPicPr>
          <p:cNvPr id="11" name="图片 10">
            <a:extLst>
              <a:ext uri="{FF2B5EF4-FFF2-40B4-BE49-F238E27FC236}">
                <a16:creationId xmlns:a16="http://schemas.microsoft.com/office/drawing/2014/main" id="{B71B4A0F-4C54-0F52-1677-72E450883B5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541911" y="3797082"/>
            <a:ext cx="3395227" cy="2155454"/>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83F4AE5D-49DB-3305-7CC9-5529F245CC4B}"/>
                  </a:ext>
                </a:extLst>
              </p:cNvPr>
              <p:cNvSpPr txBox="1"/>
              <p:nvPr/>
            </p:nvSpPr>
            <p:spPr>
              <a:xfrm>
                <a:off x="739486" y="2757733"/>
                <a:ext cx="10856769" cy="593432"/>
              </a:xfrm>
              <a:prstGeom prst="rect">
                <a:avLst/>
              </a:prstGeom>
              <a:noFill/>
            </p:spPr>
            <p:txBody>
              <a:bodyPr wrap="square" rtlCol="0">
                <a:spAutoFit/>
              </a:bodyPr>
              <a:lstStyle/>
              <a:p>
                <a:r>
                  <a:rPr lang="en-US" altLang="zh-CN" sz="1600" dirty="0"/>
                  <a:t>Where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𝑐𝑢𝑡</m:t>
                        </m:r>
                      </m:sub>
                    </m:sSub>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𝐷</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𝑚</m:t>
                                </m:r>
                              </m:e>
                              <m:sub>
                                <m:r>
                                  <a:rPr lang="en-US" altLang="zh-CN" sz="1600" i="1">
                                    <a:latin typeface="Cambria Math" panose="02040503050406030204" pitchFamily="18" charset="0"/>
                                  </a:rPr>
                                  <m:t>𝜋</m:t>
                                </m:r>
                              </m:sub>
                            </m:sSub>
                          </m:e>
                        </m:d>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𝑐𝑢𝑡</m:t>
                        </m:r>
                      </m:sub>
                    </m:sSub>
                    <m:r>
                      <a:rPr lang="en-US" altLang="zh-CN" sz="1600" i="1">
                        <a:latin typeface="Cambria Math" panose="02040503050406030204" pitchFamily="18" charset="0"/>
                      </a:rPr>
                      <m:t>(</m:t>
                    </m:r>
                    <m:r>
                      <a:rPr lang="en-US" altLang="zh-CN" sz="1600" i="1">
                        <a:latin typeface="Cambria Math" panose="02040503050406030204" pitchFamily="18" charset="0"/>
                      </a:rPr>
                      <m:t>1</m:t>
                    </m:r>
                    <m:r>
                      <a:rPr lang="en-US" altLang="zh-CN" sz="1600" i="1">
                        <a:latin typeface="Cambria Math" panose="02040503050406030204" pitchFamily="18" charset="0"/>
                      </a:rPr>
                      <m:t>−</m:t>
                    </m:r>
                    <m:rad>
                      <m:radPr>
                        <m:degHide m:val="on"/>
                        <m:ctrlPr>
                          <a:rPr lang="en-US" altLang="zh-CN" sz="1600" i="1">
                            <a:latin typeface="Cambria Math" panose="02040503050406030204" pitchFamily="18" charset="0"/>
                          </a:rPr>
                        </m:ctrlPr>
                      </m:radPr>
                      <m:deg/>
                      <m:e>
                        <m:r>
                          <a:rPr lang="en-US" altLang="zh-CN" sz="1600" i="1">
                            <a:latin typeface="Cambria Math" panose="02040503050406030204" pitchFamily="18" charset="0"/>
                          </a:rPr>
                          <m:t>1</m:t>
                        </m:r>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𝑄</m:t>
                                </m:r>
                              </m:e>
                              <m:sub>
                                <m:r>
                                  <a:rPr lang="en-US" altLang="zh-CN" sz="1600" i="1">
                                    <a:latin typeface="Cambria Math" panose="02040503050406030204" pitchFamily="18" charset="0"/>
                                  </a:rPr>
                                  <m:t>𝑚𝑎𝑥</m:t>
                                </m:r>
                              </m:sub>
                              <m:sup>
                                <m:r>
                                  <a:rPr lang="en-US" altLang="zh-CN" sz="1600" i="1">
                                    <a:latin typeface="Cambria Math" panose="02040503050406030204" pitchFamily="18" charset="0"/>
                                  </a:rPr>
                                  <m:t>2</m:t>
                                </m:r>
                              </m:sup>
                            </m:sSubSup>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𝑐𝑢𝑡</m:t>
                                </m:r>
                              </m:sub>
                            </m:sSub>
                          </m:den>
                        </m:f>
                      </m:e>
                    </m:rad>
                    <m:r>
                      <a:rPr lang="en-US" altLang="zh-CN" sz="1600" i="1">
                        <a:latin typeface="Cambria Math" panose="02040503050406030204" pitchFamily="18" charset="0"/>
                      </a:rPr>
                      <m:t>)</m:t>
                    </m:r>
                  </m:oMath>
                </a14:m>
                <a:endParaRPr lang="zh-CN" altLang="en-US" sz="1600" dirty="0"/>
              </a:p>
            </p:txBody>
          </p:sp>
        </mc:Choice>
        <mc:Fallback xmlns="">
          <p:sp>
            <p:nvSpPr>
              <p:cNvPr id="22" name="文本框 21">
                <a:extLst>
                  <a:ext uri="{FF2B5EF4-FFF2-40B4-BE49-F238E27FC236}">
                    <a16:creationId xmlns:a16="http://schemas.microsoft.com/office/drawing/2014/main" id="{83F4AE5D-49DB-3305-7CC9-5529F245CC4B}"/>
                  </a:ext>
                </a:extLst>
              </p:cNvPr>
              <p:cNvSpPr txBox="1">
                <a:spLocks noRot="1" noChangeAspect="1" noMove="1" noResize="1" noEditPoints="1" noAdjustHandles="1" noChangeArrowheads="1" noChangeShapeType="1" noTextEdit="1"/>
              </p:cNvSpPr>
              <p:nvPr/>
            </p:nvSpPr>
            <p:spPr>
              <a:xfrm>
                <a:off x="739486" y="2757733"/>
                <a:ext cx="10856769" cy="593432"/>
              </a:xfrm>
              <a:prstGeom prst="rect">
                <a:avLst/>
              </a:prstGeom>
              <a:blipFill>
                <a:blip r:embed="rId7"/>
                <a:stretch>
                  <a:fillRect l="-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910D604D-1D58-9356-7E15-B22472952B6E}"/>
                  </a:ext>
                </a:extLst>
              </p:cNvPr>
              <p:cNvSpPr txBox="1"/>
              <p:nvPr/>
            </p:nvSpPr>
            <p:spPr>
              <a:xfrm>
                <a:off x="4857055" y="6231076"/>
                <a:ext cx="5143500" cy="249684"/>
              </a:xfrm>
              <a:prstGeom prst="rect">
                <a:avLst/>
              </a:prstGeom>
              <a:noFill/>
            </p:spPr>
            <p:txBody>
              <a:bodyPr wrap="square" rtlCol="0">
                <a:spAutoFit/>
              </a:bodyPr>
              <a:lstStyle/>
              <a:p>
                <a:r>
                  <a:rPr lang="en-US" altLang="zh-CN" sz="1000" dirty="0">
                    <a:solidFill>
                      <a:schemeClr val="tx1"/>
                    </a:solidFill>
                  </a:rPr>
                  <a:t>Results for </a:t>
                </a:r>
                <a14:m>
                  <m:oMath xmlns:m="http://schemas.openxmlformats.org/officeDocument/2006/math">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𝐷</m:t>
                        </m:r>
                      </m:e>
                      <m:sup>
                        <m:r>
                          <a:rPr lang="en-US" altLang="zh-CN" sz="1000" b="0" i="1" smtClean="0">
                            <a:solidFill>
                              <a:schemeClr val="tx1"/>
                            </a:solidFill>
                            <a:latin typeface="Cambria Math" panose="02040503050406030204" pitchFamily="18" charset="0"/>
                          </a:rPr>
                          <m:t>∗+</m:t>
                        </m:r>
                      </m:sup>
                    </m:sSup>
                    <m:r>
                      <a:rPr lang="en-US" altLang="zh-CN" sz="1000" b="0" i="1" smtClean="0">
                        <a:solidFill>
                          <a:schemeClr val="tx1"/>
                        </a:solidFill>
                        <a:latin typeface="Cambria Math" panose="02040503050406030204" pitchFamily="18" charset="0"/>
                      </a:rPr>
                      <m:t> </m:t>
                    </m:r>
                  </m:oMath>
                </a14:m>
                <a:r>
                  <a:rPr lang="en-US" altLang="zh-CN" sz="1000" dirty="0">
                    <a:solidFill>
                      <a:schemeClr val="tx1"/>
                    </a:solidFill>
                  </a:rPr>
                  <a:t>,</a:t>
                </a:r>
                <a14:m>
                  <m:oMath xmlns:m="http://schemas.openxmlformats.org/officeDocument/2006/math">
                    <m:r>
                      <a:rPr lang="zh-CN" altLang="en-US" sz="1000" b="0" i="0" smtClean="0">
                        <a:solidFill>
                          <a:schemeClr val="tx1"/>
                        </a:solidFill>
                        <a:latin typeface="Cambria Math" panose="02040503050406030204" pitchFamily="18" charset="0"/>
                      </a:rPr>
                      <m:t>   </m:t>
                    </m:r>
                    <m:sSup>
                      <m:sSupPr>
                        <m:ctrlPr>
                          <a:rPr lang="en-US" altLang="zh-CN" sz="1000" i="1">
                            <a:solidFill>
                              <a:schemeClr val="tx1"/>
                            </a:solidFill>
                            <a:latin typeface="Cambria Math" panose="02040503050406030204" pitchFamily="18" charset="0"/>
                          </a:rPr>
                        </m:ctrlPr>
                      </m:sSupPr>
                      <m:e>
                        <m:r>
                          <a:rPr lang="en-US" altLang="zh-CN" sz="1000" i="1">
                            <a:solidFill>
                              <a:schemeClr val="tx1"/>
                            </a:solidFill>
                            <a:latin typeface="Cambria Math" panose="02040503050406030204" pitchFamily="18" charset="0"/>
                          </a:rPr>
                          <m:t>𝐷</m:t>
                        </m:r>
                      </m:e>
                      <m:sup>
                        <m:r>
                          <a:rPr lang="en-US" altLang="zh-CN" sz="1000" i="1">
                            <a:solidFill>
                              <a:schemeClr val="tx1"/>
                            </a:solidFill>
                            <a:latin typeface="Cambria Math" panose="02040503050406030204" pitchFamily="18" charset="0"/>
                          </a:rPr>
                          <m:t>∗</m:t>
                        </m:r>
                        <m:r>
                          <a:rPr lang="en-US" altLang="zh-CN" sz="1000" b="0" i="1" smtClean="0">
                            <a:solidFill>
                              <a:schemeClr val="tx1"/>
                            </a:solidFill>
                            <a:latin typeface="Cambria Math" panose="02040503050406030204" pitchFamily="18" charset="0"/>
                          </a:rPr>
                          <m:t>0</m:t>
                        </m:r>
                      </m:sup>
                    </m:sSup>
                  </m:oMath>
                </a14:m>
                <a:r>
                  <a:rPr lang="zh-CN" altLang="en-US" sz="1000" dirty="0">
                    <a:solidFill>
                      <a:schemeClr val="tx1"/>
                    </a:solidFill>
                  </a:rPr>
                  <a:t>  </a:t>
                </a:r>
                <a:r>
                  <a:rPr lang="en-US" altLang="zh-CN" sz="1000" dirty="0">
                    <a:solidFill>
                      <a:schemeClr val="tx1"/>
                    </a:solidFill>
                  </a:rPr>
                  <a:t>and </a:t>
                </a:r>
                <a14:m>
                  <m:oMath xmlns:m="http://schemas.openxmlformats.org/officeDocument/2006/math">
                    <m:sSubSup>
                      <m:sSubSupPr>
                        <m:ctrlPr>
                          <a:rPr lang="en-US" altLang="zh-CN" sz="1000" b="0" i="1" smtClean="0">
                            <a:latin typeface="Cambria Math" panose="02040503050406030204" pitchFamily="18" charset="0"/>
                          </a:rPr>
                        </m:ctrlPr>
                      </m:sSubSupPr>
                      <m:e>
                        <m:r>
                          <a:rPr lang="en-US" altLang="zh-CN" sz="1000" i="1">
                            <a:latin typeface="Cambria Math" panose="02040503050406030204" pitchFamily="18" charset="0"/>
                          </a:rPr>
                          <m:t>𝐷</m:t>
                        </m:r>
                      </m:e>
                      <m:sub>
                        <m:r>
                          <a:rPr lang="en-US" altLang="zh-CN" sz="1000" b="0" i="1" smtClean="0">
                            <a:latin typeface="Cambria Math" panose="02040503050406030204" pitchFamily="18" charset="0"/>
                          </a:rPr>
                          <m:t>𝑠</m:t>
                        </m:r>
                      </m:sub>
                      <m:sup>
                        <m:r>
                          <a:rPr lang="en-US" altLang="zh-CN" sz="1000" i="1">
                            <a:latin typeface="Cambria Math" panose="02040503050406030204" pitchFamily="18" charset="0"/>
                          </a:rPr>
                          <m:t>∗</m:t>
                        </m:r>
                      </m:sup>
                    </m:sSubSup>
                    <m:r>
                      <a:rPr lang="en-US" altLang="zh-CN" sz="1000" i="1">
                        <a:latin typeface="Cambria Math" panose="02040503050406030204" pitchFamily="18" charset="0"/>
                      </a:rPr>
                      <m:t> </m:t>
                    </m:r>
                  </m:oMath>
                </a14:m>
                <a:r>
                  <a:rPr lang="en-US" altLang="zh-CN" sz="1000" dirty="0">
                    <a:solidFill>
                      <a:schemeClr val="tx1"/>
                    </a:solidFill>
                  </a:rPr>
                  <a:t>at ensemble F32P21</a:t>
                </a:r>
                <a:endParaRPr lang="zh-CN" altLang="en-US" sz="1000" dirty="0">
                  <a:solidFill>
                    <a:schemeClr val="tx1"/>
                  </a:solidFill>
                </a:endParaRPr>
              </a:p>
            </p:txBody>
          </p:sp>
        </mc:Choice>
        <mc:Fallback xmlns="">
          <p:sp>
            <p:nvSpPr>
              <p:cNvPr id="27" name="文本框 26">
                <a:extLst>
                  <a:ext uri="{FF2B5EF4-FFF2-40B4-BE49-F238E27FC236}">
                    <a16:creationId xmlns:a16="http://schemas.microsoft.com/office/drawing/2014/main" id="{910D604D-1D58-9356-7E15-B22472952B6E}"/>
                  </a:ext>
                </a:extLst>
              </p:cNvPr>
              <p:cNvSpPr txBox="1">
                <a:spLocks noRot="1" noChangeAspect="1" noMove="1" noResize="1" noEditPoints="1" noAdjustHandles="1" noChangeArrowheads="1" noChangeShapeType="1" noTextEdit="1"/>
              </p:cNvSpPr>
              <p:nvPr/>
            </p:nvSpPr>
            <p:spPr>
              <a:xfrm>
                <a:off x="4857055" y="6231076"/>
                <a:ext cx="5143500" cy="249684"/>
              </a:xfrm>
              <a:prstGeom prst="rect">
                <a:avLst/>
              </a:prstGeom>
              <a:blipFill>
                <a:blip r:embed="rId8"/>
                <a:stretch>
                  <a:fillRect b="-14634"/>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7727D3F5-5D13-AF79-9E47-89CBFFABDA0C}"/>
              </a:ext>
            </a:extLst>
          </p:cNvPr>
          <p:cNvSpPr txBox="1"/>
          <p:nvPr/>
        </p:nvSpPr>
        <p:spPr>
          <a:xfrm>
            <a:off x="11693237" y="6380018"/>
            <a:ext cx="498763" cy="369332"/>
          </a:xfrm>
          <a:prstGeom prst="rect">
            <a:avLst/>
          </a:prstGeom>
          <a:noFill/>
        </p:spPr>
        <p:txBody>
          <a:bodyPr wrap="square" rtlCol="0">
            <a:spAutoFit/>
          </a:bodyPr>
          <a:lstStyle/>
          <a:p>
            <a:r>
              <a:rPr lang="en-US" altLang="zh-CN" dirty="0"/>
              <a:t>9</a:t>
            </a:r>
            <a:endParaRPr lang="zh-CN" altLang="en-US" dirty="0"/>
          </a:p>
        </p:txBody>
      </p:sp>
      <p:pic>
        <p:nvPicPr>
          <p:cNvPr id="9" name="图片 8">
            <a:extLst>
              <a:ext uri="{FF2B5EF4-FFF2-40B4-BE49-F238E27FC236}">
                <a16:creationId xmlns:a16="http://schemas.microsoft.com/office/drawing/2014/main" id="{916E10E2-3640-A4C2-B167-ECA3927BB27A}"/>
              </a:ext>
            </a:extLst>
          </p:cNvPr>
          <p:cNvPicPr>
            <a:picLocks noChangeAspect="1"/>
          </p:cNvPicPr>
          <p:nvPr/>
        </p:nvPicPr>
        <p:blipFill>
          <a:blip r:embed="rId9"/>
          <a:stretch>
            <a:fillRect/>
          </a:stretch>
        </p:blipFill>
        <p:spPr>
          <a:xfrm>
            <a:off x="2670112" y="1783639"/>
            <a:ext cx="3425888" cy="593432"/>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45E89FF-62AB-B561-4244-0296580F5F71}"/>
                  </a:ext>
                </a:extLst>
              </p:cNvPr>
              <p:cNvSpPr txBox="1"/>
              <p:nvPr/>
            </p:nvSpPr>
            <p:spPr>
              <a:xfrm>
                <a:off x="6979297" y="1700888"/>
                <a:ext cx="1987421" cy="705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𝑓</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m:t>
                      </m:r>
                      <m:nary>
                        <m:naryPr>
                          <m:chr m:val="∑"/>
                          <m:ctrlPr>
                            <a:rPr lang="pt-BR"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m:t>
                          </m:r>
                          <m:r>
                            <a:rPr lang="pt-BR" altLang="zh-CN" sz="1600" b="0" i="1" smtClean="0">
                              <a:latin typeface="Cambria Math" panose="02040503050406030204" pitchFamily="18" charset="0"/>
                            </a:rPr>
                            <m:t>0</m:t>
                          </m:r>
                        </m:sub>
                        <m:sup>
                          <m: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2</m:t>
                          </m:r>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𝑛</m:t>
                              </m:r>
                            </m:sub>
                          </m:sSub>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𝑧</m:t>
                              </m:r>
                            </m:e>
                            <m:sup>
                              <m:r>
                                <a:rPr lang="en-US" altLang="zh-CN" sz="1600" b="0" i="1" smtClean="0">
                                  <a:latin typeface="Cambria Math" panose="02040503050406030204" pitchFamily="18" charset="0"/>
                                </a:rPr>
                                <m:t>𝑛</m:t>
                              </m:r>
                            </m:sup>
                          </m:sSup>
                        </m:e>
                      </m:nary>
                    </m:oMath>
                  </m:oMathPara>
                </a14:m>
                <a:endParaRPr lang="zh-CN" altLang="en-US" sz="1600" dirty="0"/>
              </a:p>
            </p:txBody>
          </p:sp>
        </mc:Choice>
        <mc:Fallback xmlns="">
          <p:sp>
            <p:nvSpPr>
              <p:cNvPr id="4" name="文本框 3">
                <a:extLst>
                  <a:ext uri="{FF2B5EF4-FFF2-40B4-BE49-F238E27FC236}">
                    <a16:creationId xmlns:a16="http://schemas.microsoft.com/office/drawing/2014/main" id="{145E89FF-62AB-B561-4244-0296580F5F71}"/>
                  </a:ext>
                </a:extLst>
              </p:cNvPr>
              <p:cNvSpPr txBox="1">
                <a:spLocks noRot="1" noChangeAspect="1" noMove="1" noResize="1" noEditPoints="1" noAdjustHandles="1" noChangeArrowheads="1" noChangeShapeType="1" noTextEdit="1"/>
              </p:cNvSpPr>
              <p:nvPr/>
            </p:nvSpPr>
            <p:spPr>
              <a:xfrm>
                <a:off x="6979297" y="1700888"/>
                <a:ext cx="1987421" cy="705225"/>
              </a:xfrm>
              <a:prstGeom prst="rect">
                <a:avLst/>
              </a:prstGeom>
              <a:blipFill>
                <a:blip r:embed="rId10"/>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90E93ADB-E2C3-7E2F-0EAB-6633C0E49308}"/>
              </a:ext>
            </a:extLst>
          </p:cNvPr>
          <p:cNvSpPr txBox="1"/>
          <p:nvPr/>
        </p:nvSpPr>
        <p:spPr>
          <a:xfrm>
            <a:off x="8809848" y="1361494"/>
            <a:ext cx="6097554" cy="320024"/>
          </a:xfrm>
          <a:prstGeom prst="rect">
            <a:avLst/>
          </a:prstGeom>
          <a:noFill/>
        </p:spPr>
        <p:txBody>
          <a:bodyPr wrap="square">
            <a:spAutoFit/>
          </a:bodyPr>
          <a:lstStyle/>
          <a:p>
            <a:pPr>
              <a:lnSpc>
                <a:spcPct val="150000"/>
              </a:lnSpc>
            </a:pPr>
            <a:r>
              <a:rPr lang="en-US" altLang="zh-CN" sz="1100" dirty="0">
                <a:solidFill>
                  <a:srgbClr val="00B050"/>
                </a:solidFill>
                <a:hlinkClick r:id="rId11">
                  <a:extLst>
                    <a:ext uri="{A12FA001-AC4F-418D-AE19-62706E023703}">
                      <ahyp:hlinkClr xmlns:ahyp="http://schemas.microsoft.com/office/drawing/2018/hyperlinkcolor" val="tx"/>
                    </a:ext>
                  </a:extLst>
                </a:hlinkClick>
              </a:rPr>
              <a:t>Richard J. Hill</a:t>
            </a:r>
            <a:r>
              <a:rPr lang="en-US" altLang="zh-CN" sz="1100" dirty="0">
                <a:solidFill>
                  <a:srgbClr val="00B050"/>
                </a:solidFill>
              </a:rPr>
              <a:t>, </a:t>
            </a:r>
            <a:r>
              <a:rPr lang="en-US" altLang="zh-CN" sz="1100" dirty="0">
                <a:solidFill>
                  <a:srgbClr val="00B050"/>
                </a:solidFill>
                <a:hlinkClick r:id="rId12">
                  <a:extLst>
                    <a:ext uri="{A12FA001-AC4F-418D-AE19-62706E023703}">
                      <ahyp:hlinkClr xmlns:ahyp="http://schemas.microsoft.com/office/drawing/2018/hyperlinkcolor" val="tx"/>
                    </a:ext>
                  </a:extLst>
                </a:hlinkClick>
              </a:rPr>
              <a:t>Gil Paz</a:t>
            </a:r>
            <a:r>
              <a:rPr lang="en-US" altLang="zh-CN" sz="1100" dirty="0">
                <a:solidFill>
                  <a:srgbClr val="00B050"/>
                </a:solidFill>
              </a:rPr>
              <a:t>, Phys.Rev.D82:113005,(2010)</a:t>
            </a:r>
            <a:r>
              <a:rPr lang="zh-CN" altLang="zh-CN" sz="1100" dirty="0">
                <a:solidFill>
                  <a:srgbClr val="00B050"/>
                </a:solidFill>
              </a:rPr>
              <a:t> </a:t>
            </a:r>
            <a:r>
              <a:rPr lang="en-US" altLang="zh-CN" sz="1100" dirty="0">
                <a:solidFill>
                  <a:srgbClr val="00B050"/>
                </a:solidFill>
              </a:rPr>
              <a:t> </a:t>
            </a:r>
          </a:p>
        </p:txBody>
      </p:sp>
    </p:spTree>
    <p:extLst>
      <p:ext uri="{BB962C8B-B14F-4D97-AF65-F5344CB8AC3E}">
        <p14:creationId xmlns:p14="http://schemas.microsoft.com/office/powerpoint/2010/main" val="350813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A53D1-8D66-9F11-3203-1B317186701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5EC45642-A5C6-6E97-29F2-CB2996BCE0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11E50AF-460E-1F32-3EED-9B50FB358ABC}"/>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E078E58-B6D6-8F0C-D9F3-F67F15C9B938}"/>
                  </a:ext>
                </a:extLst>
              </p:cNvPr>
              <p:cNvSpPr txBox="1"/>
              <p:nvPr/>
            </p:nvSpPr>
            <p:spPr>
              <a:xfrm>
                <a:off x="484227" y="862426"/>
                <a:ext cx="11430000" cy="3008772"/>
              </a:xfrm>
              <a:prstGeom prst="rect">
                <a:avLst/>
              </a:prstGeom>
              <a:noFill/>
            </p:spPr>
            <p:txBody>
              <a:bodyPr wrap="square" rtlCol="0">
                <a:spAutoFit/>
              </a:bodyPr>
              <a:lstStyle/>
              <a:p>
                <a:pPr>
                  <a:lnSpc>
                    <a:spcPct val="150000"/>
                  </a:lnSpc>
                </a:pPr>
                <a:r>
                  <a:rPr lang="en-US" altLang="zh-CN" sz="1600" dirty="0"/>
                  <a:t>Before performing the final lattice spacing and chiral extrapolations, systematic uncertainties must be assessed, which mainly arise from three sources.</a:t>
                </a:r>
              </a:p>
              <a:p>
                <a:pPr marL="285750" indent="-285750">
                  <a:lnSpc>
                    <a:spcPct val="150000"/>
                  </a:lnSpc>
                  <a:buFont typeface="Arial" panose="020B0604020202020204" pitchFamily="34" charset="0"/>
                  <a:buChar char="•"/>
                </a:pPr>
                <a:r>
                  <a:rPr lang="en-US" altLang="zh-CN" sz="1600" b="1" dirty="0"/>
                  <a:t>The method of extracting matrix elements:  </a:t>
                </a:r>
                <a:r>
                  <a:rPr lang="en-US" altLang="zh-CN" sz="1600" dirty="0"/>
                  <a:t>We use joint fit method, which leads to non-negligible differences compared to the traditional take ratio method. </a:t>
                </a:r>
              </a:p>
              <a:p>
                <a:pPr marL="285750" indent="-285750">
                  <a:lnSpc>
                    <a:spcPct val="150000"/>
                  </a:lnSpc>
                  <a:buFont typeface="Arial" panose="020B0604020202020204" pitchFamily="34" charset="0"/>
                  <a:buChar char="•"/>
                </a:pPr>
                <a:r>
                  <a:rPr lang="en-US" altLang="zh-CN" sz="1600" b="1" dirty="0"/>
                  <a:t>Q² extrapolation function </a:t>
                </a:r>
                <a:r>
                  <a:rPr lang="en-US" altLang="zh-CN" sz="1600" dirty="0"/>
                  <a:t>: We tested the inclusion of a </a:t>
                </a:r>
                <a:r>
                  <a:rPr lang="en-US" altLang="zh-CN" sz="1600" i="1" dirty="0"/>
                  <a:t>z³</a:t>
                </a:r>
                <a:r>
                  <a:rPr lang="en-US" altLang="zh-CN" sz="1600" dirty="0"/>
                  <a:t>  term to examine its effect on the final result—no significant difference was observed within deviation</a:t>
                </a:r>
              </a:p>
              <a:p>
                <a:pPr marL="285750" indent="-285750">
                  <a:lnSpc>
                    <a:spcPct val="150000"/>
                  </a:lnSpc>
                  <a:buFont typeface="Arial" panose="020B0604020202020204" pitchFamily="34" charset="0"/>
                  <a:buChar char="•"/>
                </a:pPr>
                <a:r>
                  <a:rPr lang="en-US" altLang="zh-CN" sz="1600" b="1" dirty="0"/>
                  <a:t>Fit ranges choosing: </a:t>
                </a:r>
                <a:r>
                  <a:rPr lang="en-US" altLang="zh-CN" sz="1600" dirty="0"/>
                  <a:t>Many different fit ranges can yield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𝜒</m:t>
                        </m:r>
                      </m:e>
                      <m:sup>
                        <m:r>
                          <a:rPr lang="en-US" altLang="zh-CN" sz="1600" b="0" i="1" smtClean="0">
                            <a:latin typeface="Cambria Math" panose="02040503050406030204" pitchFamily="18" charset="0"/>
                          </a:rPr>
                          <m:t>2</m:t>
                        </m:r>
                      </m:sup>
                    </m:sSup>
                  </m:oMath>
                </a14:m>
                <a:r>
                  <a:rPr lang="en-US" altLang="zh-CN" sz="1600" dirty="0"/>
                  <a:t> close to </a:t>
                </a:r>
                <a:r>
                  <a:rPr lang="en-US" altLang="zh-CN" sz="1600" i="1" dirty="0"/>
                  <a:t>1</a:t>
                </a:r>
                <a:r>
                  <a:rPr lang="en-US" altLang="zh-CN" sz="1600" dirty="0"/>
                  <a:t>, yet with slight differences in the central values. We selected five distinct fitting ranges to evaluate the impact of changing the fit range.</a:t>
                </a:r>
                <a:endParaRPr lang="zh-CN" altLang="en-US" sz="1600" dirty="0"/>
              </a:p>
            </p:txBody>
          </p:sp>
        </mc:Choice>
        <mc:Fallback xmlns="">
          <p:sp>
            <p:nvSpPr>
              <p:cNvPr id="2" name="文本框 1">
                <a:extLst>
                  <a:ext uri="{FF2B5EF4-FFF2-40B4-BE49-F238E27FC236}">
                    <a16:creationId xmlns:a16="http://schemas.microsoft.com/office/drawing/2014/main" id="{7E078E58-B6D6-8F0C-D9F3-F67F15C9B938}"/>
                  </a:ext>
                </a:extLst>
              </p:cNvPr>
              <p:cNvSpPr txBox="1">
                <a:spLocks noRot="1" noChangeAspect="1" noMove="1" noResize="1" noEditPoints="1" noAdjustHandles="1" noChangeArrowheads="1" noChangeShapeType="1" noTextEdit="1"/>
              </p:cNvSpPr>
              <p:nvPr/>
            </p:nvSpPr>
            <p:spPr>
              <a:xfrm>
                <a:off x="484227" y="862426"/>
                <a:ext cx="11430000" cy="3008772"/>
              </a:xfrm>
              <a:prstGeom prst="rect">
                <a:avLst/>
              </a:prstGeom>
              <a:blipFill>
                <a:blip r:embed="rId3"/>
                <a:stretch>
                  <a:fillRect l="-267" r="-160" b="-1619"/>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5E0E6EA-4D10-9128-EAD4-182701292F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14403" y="4127789"/>
            <a:ext cx="3569649" cy="2409673"/>
          </a:xfrm>
          <a:prstGeom prst="rect">
            <a:avLst/>
          </a:prstGeom>
        </p:spPr>
      </p:pic>
      <p:pic>
        <p:nvPicPr>
          <p:cNvPr id="10" name="图片 9">
            <a:extLst>
              <a:ext uri="{FF2B5EF4-FFF2-40B4-BE49-F238E27FC236}">
                <a16:creationId xmlns:a16="http://schemas.microsoft.com/office/drawing/2014/main" id="{15B84461-3075-5741-F4B9-89D08F1A51F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45416" y="4127789"/>
            <a:ext cx="3756016" cy="2196500"/>
          </a:xfrm>
          <a:prstGeom prst="rect">
            <a:avLst/>
          </a:prstGeom>
        </p:spPr>
      </p:pic>
      <p:pic>
        <p:nvPicPr>
          <p:cNvPr id="13" name="图片 12">
            <a:extLst>
              <a:ext uri="{FF2B5EF4-FFF2-40B4-BE49-F238E27FC236}">
                <a16:creationId xmlns:a16="http://schemas.microsoft.com/office/drawing/2014/main" id="{34248088-E8B2-E99A-6564-ECDE49BE2E9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5411" y="4299675"/>
            <a:ext cx="3677628" cy="2093832"/>
          </a:xfrm>
          <a:prstGeom prst="rect">
            <a:avLst/>
          </a:prstGeom>
        </p:spPr>
      </p:pic>
      <p:sp>
        <p:nvSpPr>
          <p:cNvPr id="4" name="文本框 3">
            <a:extLst>
              <a:ext uri="{FF2B5EF4-FFF2-40B4-BE49-F238E27FC236}">
                <a16:creationId xmlns:a16="http://schemas.microsoft.com/office/drawing/2014/main" id="{DFAFC52D-D244-DECD-39B7-99F51642B56A}"/>
              </a:ext>
            </a:extLst>
          </p:cNvPr>
          <p:cNvSpPr txBox="1"/>
          <p:nvPr/>
        </p:nvSpPr>
        <p:spPr>
          <a:xfrm>
            <a:off x="11693237" y="6380018"/>
            <a:ext cx="498763" cy="369332"/>
          </a:xfrm>
          <a:prstGeom prst="rect">
            <a:avLst/>
          </a:prstGeom>
          <a:noFill/>
        </p:spPr>
        <p:txBody>
          <a:bodyPr wrap="square" rtlCol="0">
            <a:spAutoFit/>
          </a:bodyPr>
          <a:lstStyle/>
          <a:p>
            <a:r>
              <a:rPr lang="en-US" altLang="zh-CN" dirty="0"/>
              <a:t>10</a:t>
            </a:r>
            <a:endParaRPr lang="zh-CN" altLang="en-US" dirty="0"/>
          </a:p>
        </p:txBody>
      </p:sp>
    </p:spTree>
    <p:extLst>
      <p:ext uri="{BB962C8B-B14F-4D97-AF65-F5344CB8AC3E}">
        <p14:creationId xmlns:p14="http://schemas.microsoft.com/office/powerpoint/2010/main" val="402025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1EBB-6A3B-2D2F-5BC2-F542B317A68A}"/>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153CC19F-8E47-0FD4-7777-9F95DDF63C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DDDFED1-CBE3-BDD2-0438-3E7ADD3F58F8}"/>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sp>
        <p:nvSpPr>
          <p:cNvPr id="4" name="文本框 3">
            <a:extLst>
              <a:ext uri="{FF2B5EF4-FFF2-40B4-BE49-F238E27FC236}">
                <a16:creationId xmlns:a16="http://schemas.microsoft.com/office/drawing/2014/main" id="{2B1E18BA-9CCA-97AF-691E-B421E72BB32E}"/>
              </a:ext>
            </a:extLst>
          </p:cNvPr>
          <p:cNvSpPr txBox="1"/>
          <p:nvPr/>
        </p:nvSpPr>
        <p:spPr>
          <a:xfrm>
            <a:off x="558800" y="985520"/>
            <a:ext cx="11247120" cy="792781"/>
          </a:xfrm>
          <a:prstGeom prst="rect">
            <a:avLst/>
          </a:prstGeom>
          <a:noFill/>
        </p:spPr>
        <p:txBody>
          <a:bodyPr wrap="square" rtlCol="0">
            <a:spAutoFit/>
          </a:bodyPr>
          <a:lstStyle/>
          <a:p>
            <a:pPr>
              <a:lnSpc>
                <a:spcPct val="150000"/>
              </a:lnSpc>
            </a:pPr>
            <a:r>
              <a:rPr lang="en-US" altLang="zh-CN" sz="1600" dirty="0"/>
              <a:t>The final physical result was obtained after performing calculations on a total of six ensembles with different pion masses and lattice spacings, followed by corresponding extrapolations.</a:t>
            </a:r>
            <a:endParaRPr lang="zh-CN" altLang="en-US" sz="1600"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EFAF52E-A9F4-3D9A-D66A-FAE429219536}"/>
                  </a:ext>
                </a:extLst>
              </p:cNvPr>
              <p:cNvSpPr txBox="1"/>
              <p:nvPr/>
            </p:nvSpPr>
            <p:spPr>
              <a:xfrm>
                <a:off x="594360" y="3085126"/>
                <a:ext cx="11003280" cy="338554"/>
              </a:xfrm>
              <a:prstGeom prst="rect">
                <a:avLst/>
              </a:prstGeom>
              <a:noFill/>
            </p:spPr>
            <p:txBody>
              <a:bodyPr wrap="square" rtlCol="0">
                <a:spAutoFit/>
              </a:bodyPr>
              <a:lstStyle/>
              <a:p>
                <a:r>
                  <a:rPr lang="en-US" altLang="zh-CN" sz="1600" dirty="0"/>
                  <a:t>We did not observe the significant effect of the </a:t>
                </a:r>
                <a14:m>
                  <m:oMath xmlns:m="http://schemas.openxmlformats.org/officeDocument/2006/math">
                    <m:r>
                      <a:rPr lang="en-US" altLang="zh-CN" sz="1600" b="0" i="1" smtClean="0">
                        <a:latin typeface="Cambria Math" panose="02040503050406030204" pitchFamily="18" charset="0"/>
                      </a:rPr>
                      <m:t>𝑙𝑛</m:t>
                    </m:r>
                  </m:oMath>
                </a14:m>
                <a:r>
                  <a:rPr lang="en-US" altLang="zh-CN" sz="1600" dirty="0"/>
                  <a:t> term in this extrapolation</a:t>
                </a:r>
                <a:r>
                  <a:rPr lang="en-US" altLang="zh-CN" sz="1600" i="1" dirty="0"/>
                  <a:t>.</a:t>
                </a:r>
                <a:endParaRPr lang="zh-CN" altLang="en-US" sz="1600" dirty="0"/>
              </a:p>
            </p:txBody>
          </p:sp>
        </mc:Choice>
        <mc:Fallback xmlns="">
          <p:sp>
            <p:nvSpPr>
              <p:cNvPr id="22" name="文本框 21">
                <a:extLst>
                  <a:ext uri="{FF2B5EF4-FFF2-40B4-BE49-F238E27FC236}">
                    <a16:creationId xmlns:a16="http://schemas.microsoft.com/office/drawing/2014/main" id="{9EFAF52E-A9F4-3D9A-D66A-FAE429219536}"/>
                  </a:ext>
                </a:extLst>
              </p:cNvPr>
              <p:cNvSpPr txBox="1">
                <a:spLocks noRot="1" noChangeAspect="1" noMove="1" noResize="1" noEditPoints="1" noAdjustHandles="1" noChangeArrowheads="1" noChangeShapeType="1" noTextEdit="1"/>
              </p:cNvSpPr>
              <p:nvPr/>
            </p:nvSpPr>
            <p:spPr>
              <a:xfrm>
                <a:off x="594360" y="3085126"/>
                <a:ext cx="11003280" cy="338554"/>
              </a:xfrm>
              <a:prstGeom prst="rect">
                <a:avLst/>
              </a:prstGeom>
              <a:blipFill>
                <a:blip r:embed="rId3"/>
                <a:stretch>
                  <a:fillRect l="-346" t="-3571" b="-21429"/>
                </a:stretch>
              </a:blipFill>
            </p:spPr>
            <p:txBody>
              <a:bodyPr/>
              <a:lstStyle/>
              <a:p>
                <a:r>
                  <a:rPr lang="en-CN">
                    <a:noFill/>
                  </a:rPr>
                  <a:t> </a:t>
                </a:r>
              </a:p>
            </p:txBody>
          </p:sp>
        </mc:Fallback>
      </mc:AlternateContent>
      <p:sp>
        <p:nvSpPr>
          <p:cNvPr id="2" name="文本框 1">
            <a:extLst>
              <a:ext uri="{FF2B5EF4-FFF2-40B4-BE49-F238E27FC236}">
                <a16:creationId xmlns:a16="http://schemas.microsoft.com/office/drawing/2014/main" id="{B966B9C2-D429-6F9B-A6A8-C57BAE3BC270}"/>
              </a:ext>
            </a:extLst>
          </p:cNvPr>
          <p:cNvSpPr txBox="1"/>
          <p:nvPr/>
        </p:nvSpPr>
        <p:spPr>
          <a:xfrm>
            <a:off x="11693237" y="6380018"/>
            <a:ext cx="498763" cy="369332"/>
          </a:xfrm>
          <a:prstGeom prst="rect">
            <a:avLst/>
          </a:prstGeom>
          <a:noFill/>
        </p:spPr>
        <p:txBody>
          <a:bodyPr wrap="square" rtlCol="0">
            <a:spAutoFit/>
          </a:bodyPr>
          <a:lstStyle/>
          <a:p>
            <a:r>
              <a:rPr lang="en-US" altLang="zh-CN" dirty="0"/>
              <a:t>11</a:t>
            </a:r>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78997CF-8FD4-AEE9-FE70-7223967382A6}"/>
                  </a:ext>
                </a:extLst>
              </p:cNvPr>
              <p:cNvSpPr txBox="1"/>
              <p:nvPr/>
            </p:nvSpPr>
            <p:spPr>
              <a:xfrm>
                <a:off x="3811555" y="1999710"/>
                <a:ext cx="5470921" cy="325923"/>
              </a:xfrm>
              <a:prstGeom prst="rect">
                <a:avLst/>
              </a:prstGeom>
              <a:noFill/>
            </p:spPr>
            <p:txBody>
              <a:bodyPr wrap="none" lIns="0" tIns="0" rIns="0" bIns="0"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m:rPr>
                            <m:sty m:val="p"/>
                          </m:rPr>
                          <a:rPr lang="en-US" altLang="zh-CN" b="0" i="0" smtClean="0">
                            <a:latin typeface="Cambria Math" panose="02040503050406030204" pitchFamily="18" charset="0"/>
                          </a:rPr>
                          <m:t>e</m:t>
                        </m:r>
                        <m:r>
                          <m:rPr>
                            <m:sty m:val="p"/>
                          </m:rPr>
                          <a:rPr lang="en-US" altLang="zh-CN">
                            <a:latin typeface="Cambria Math" panose="02040503050406030204" pitchFamily="18" charset="0"/>
                          </a:rPr>
                          <m:t>ff</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sub>
                          <m:sup>
                            <m:r>
                              <a:rPr lang="en-US" altLang="zh-CN" b="0" i="1" smtClean="0">
                                <a:latin typeface="Cambria Math" panose="02040503050406030204" pitchFamily="18" charset="0"/>
                              </a:rPr>
                              <m:t>2</m:t>
                            </m:r>
                          </m:sup>
                        </m:sSubSup>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m:rPr>
                            <m:sty m:val="p"/>
                          </m:rPr>
                          <a:rPr lang="en-US" altLang="zh-CN" b="0" i="0" smtClean="0">
                            <a:latin typeface="Cambria Math" panose="02040503050406030204" pitchFamily="18" charset="0"/>
                          </a:rPr>
                          <m:t>eff</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𝑝h𝑦</m:t>
                            </m:r>
                          </m:sub>
                          <m:sup>
                            <m:r>
                              <a:rPr lang="en-US" altLang="zh-CN" b="0" i="1" smtClean="0">
                                <a:latin typeface="Cambria Math" panose="02040503050406030204" pitchFamily="18" charset="0"/>
                              </a:rPr>
                              <m:t>2</m:t>
                            </m:r>
                          </m:sup>
                        </m:sSubSup>
                      </m:e>
                    </m:d>
                    <m:r>
                      <a:rPr lang="en-US" altLang="zh-CN" b="0" i="0"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𝐴𝑎</m:t>
                        </m:r>
                      </m:e>
                      <m:sup>
                        <m:r>
                          <a:rPr lang="en-US" altLang="zh-CN" b="0" i="0" smtClean="0">
                            <a:latin typeface="Cambria Math" panose="02040503050406030204" pitchFamily="18" charset="0"/>
                          </a:rPr>
                          <m:t>2</m:t>
                        </m:r>
                      </m:sup>
                    </m:sSup>
                    <m:r>
                      <a:rPr lang="en-US" altLang="zh-CN" b="0" i="0" smtClean="0">
                        <a:latin typeface="Cambria Math" panose="02040503050406030204" pitchFamily="18" charset="0"/>
                      </a:rPr>
                      <m:t>+</m:t>
                    </m:r>
                    <m:r>
                      <a:rPr lang="en-US" altLang="zh-CN" b="0" i="1" smtClean="0">
                        <a:latin typeface="Cambria Math" panose="02040503050406030204" pitchFamily="18" charset="0"/>
                      </a:rPr>
                      <m:t>𝐵</m:t>
                    </m:r>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𝑝h𝑦</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oMath>
                </a14:m>
                <a:r>
                  <a:rPr lang="en-US" altLang="zh-CN" dirty="0"/>
                  <a:t> </a:t>
                </a:r>
                <a:endParaRPr lang="zh-CN" altLang="en-US" dirty="0"/>
              </a:p>
            </p:txBody>
          </p:sp>
        </mc:Choice>
        <mc:Fallback xmlns="">
          <p:sp>
            <p:nvSpPr>
              <p:cNvPr id="5" name="文本框 4">
                <a:extLst>
                  <a:ext uri="{FF2B5EF4-FFF2-40B4-BE49-F238E27FC236}">
                    <a16:creationId xmlns:a16="http://schemas.microsoft.com/office/drawing/2014/main" id="{D78997CF-8FD4-AEE9-FE70-7223967382A6}"/>
                  </a:ext>
                </a:extLst>
              </p:cNvPr>
              <p:cNvSpPr txBox="1">
                <a:spLocks noRot="1" noChangeAspect="1" noMove="1" noResize="1" noEditPoints="1" noAdjustHandles="1" noChangeArrowheads="1" noChangeShapeType="1" noTextEdit="1"/>
              </p:cNvSpPr>
              <p:nvPr/>
            </p:nvSpPr>
            <p:spPr>
              <a:xfrm>
                <a:off x="3811555" y="1999710"/>
                <a:ext cx="5470921" cy="325923"/>
              </a:xfrm>
              <a:prstGeom prst="rect">
                <a:avLst/>
              </a:prstGeom>
              <a:blipFill>
                <a:blip r:embed="rId6"/>
                <a:stretch>
                  <a:fillRect l="-1620" r="-694" b="-22222"/>
                </a:stretch>
              </a:blipFill>
            </p:spPr>
            <p:txBody>
              <a:bodyPr/>
              <a:lstStyle/>
              <a:p>
                <a:r>
                  <a:rPr lang="en-CN">
                    <a:noFill/>
                  </a:rPr>
                  <a:t> </a:t>
                </a:r>
              </a:p>
            </p:txBody>
          </p:sp>
        </mc:Fallback>
      </mc:AlternateContent>
      <p:pic>
        <p:nvPicPr>
          <p:cNvPr id="7" name="图片 6">
            <a:extLst>
              <a:ext uri="{FF2B5EF4-FFF2-40B4-BE49-F238E27FC236}">
                <a16:creationId xmlns:a16="http://schemas.microsoft.com/office/drawing/2014/main" id="{F2C3AB52-6892-F979-72A3-9939CDA6E4E6}"/>
              </a:ext>
            </a:extLst>
          </p:cNvPr>
          <p:cNvPicPr>
            <a:picLocks noChangeAspect="1"/>
          </p:cNvPicPr>
          <p:nvPr/>
        </p:nvPicPr>
        <p:blipFill>
          <a:blip r:embed="rId7"/>
          <a:stretch>
            <a:fillRect/>
          </a:stretch>
        </p:blipFill>
        <p:spPr>
          <a:xfrm>
            <a:off x="100934" y="3761244"/>
            <a:ext cx="2943686" cy="2121576"/>
          </a:xfrm>
          <a:prstGeom prst="rect">
            <a:avLst/>
          </a:prstGeom>
        </p:spPr>
      </p:pic>
      <p:pic>
        <p:nvPicPr>
          <p:cNvPr id="10" name="图片 9">
            <a:extLst>
              <a:ext uri="{FF2B5EF4-FFF2-40B4-BE49-F238E27FC236}">
                <a16:creationId xmlns:a16="http://schemas.microsoft.com/office/drawing/2014/main" id="{31362C5A-3459-CD41-64EB-956C7D3589B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197914" y="3761244"/>
            <a:ext cx="2852485" cy="2121576"/>
          </a:xfrm>
          <a:prstGeom prst="rect">
            <a:avLst/>
          </a:prstGeom>
        </p:spPr>
      </p:pic>
      <p:pic>
        <p:nvPicPr>
          <p:cNvPr id="12" name="图片 11">
            <a:extLst>
              <a:ext uri="{FF2B5EF4-FFF2-40B4-BE49-F238E27FC236}">
                <a16:creationId xmlns:a16="http://schemas.microsoft.com/office/drawing/2014/main" id="{EFD3464E-C063-7258-F906-E788DC3984E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219398" y="3813499"/>
            <a:ext cx="2869609" cy="2121576"/>
          </a:xfrm>
          <a:prstGeom prst="rect">
            <a:avLst/>
          </a:prstGeom>
        </p:spPr>
      </p:pic>
      <p:pic>
        <p:nvPicPr>
          <p:cNvPr id="13" name="图片 12">
            <a:extLst>
              <a:ext uri="{FF2B5EF4-FFF2-40B4-BE49-F238E27FC236}">
                <a16:creationId xmlns:a16="http://schemas.microsoft.com/office/drawing/2014/main" id="{3A14D89D-F5DA-E267-E944-595AC8E0B15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212406" y="3845579"/>
            <a:ext cx="2943686" cy="2057415"/>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62F85C0-F4B6-CE74-7ABC-ED47E5E32EAF}"/>
                  </a:ext>
                </a:extLst>
              </p:cNvPr>
              <p:cNvSpPr txBox="1"/>
              <p:nvPr/>
            </p:nvSpPr>
            <p:spPr>
              <a:xfrm>
                <a:off x="1828489" y="2455346"/>
                <a:ext cx="9769151" cy="4182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m:rPr>
                              <m:sty m:val="p"/>
                            </m:rPr>
                            <a:rPr lang="en-US" altLang="zh-CN" b="0" i="0" smtClean="0">
                              <a:latin typeface="Cambria Math" panose="02040503050406030204" pitchFamily="18" charset="0"/>
                            </a:rPr>
                            <m:t>e</m:t>
                          </m:r>
                          <m:r>
                            <m:rPr>
                              <m:sty m:val="p"/>
                            </m:rPr>
                            <a:rPr lang="en-US" altLang="zh-CN">
                              <a:latin typeface="Cambria Math" panose="02040503050406030204" pitchFamily="18" charset="0"/>
                            </a:rPr>
                            <m:t>ff</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sub>
                            <m:sup>
                              <m:r>
                                <a:rPr lang="en-US" altLang="zh-CN" b="0" i="1" smtClean="0">
                                  <a:latin typeface="Cambria Math" panose="02040503050406030204" pitchFamily="18" charset="0"/>
                                </a:rPr>
                                <m:t>2</m:t>
                              </m:r>
                            </m:sup>
                          </m:sSubSup>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m:rPr>
                              <m:sty m:val="p"/>
                            </m:rPr>
                            <a:rPr lang="en-US" altLang="zh-CN" b="0" i="0" smtClean="0">
                              <a:latin typeface="Cambria Math" panose="02040503050406030204" pitchFamily="18" charset="0"/>
                            </a:rPr>
                            <m:t>eff</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𝑝h𝑦</m:t>
                              </m:r>
                            </m:sub>
                            <m:sup>
                              <m:r>
                                <a:rPr lang="en-US" altLang="zh-CN" b="0" i="1" smtClean="0">
                                  <a:latin typeface="Cambria Math" panose="02040503050406030204" pitchFamily="18" charset="0"/>
                                </a:rPr>
                                <m:t>2</m:t>
                              </m:r>
                            </m:sup>
                          </m:sSubSup>
                        </m:e>
                      </m:d>
                      <m:r>
                        <a:rPr lang="en-US" altLang="zh-CN" b="0" i="0"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𝐴𝑎</m:t>
                          </m:r>
                        </m:e>
                        <m:sup>
                          <m:r>
                            <a:rPr lang="en-US" altLang="zh-CN" b="0" i="0" smtClean="0">
                              <a:latin typeface="Cambria Math" panose="02040503050406030204" pitchFamily="18" charset="0"/>
                            </a:rPr>
                            <m:t>2</m:t>
                          </m:r>
                        </m:sup>
                      </m:sSup>
                      <m:r>
                        <a:rPr lang="en-US" altLang="zh-CN" b="0" i="0" smtClean="0">
                          <a:latin typeface="Cambria Math" panose="02040503050406030204" pitchFamily="18" charset="0"/>
                        </a:rPr>
                        <m:t>+</m:t>
                      </m:r>
                      <m:r>
                        <a:rPr lang="en-US" altLang="zh-CN" b="0" i="1" smtClean="0">
                          <a:latin typeface="Cambria Math" panose="02040503050406030204" pitchFamily="18" charset="0"/>
                        </a:rPr>
                        <m:t>𝐵</m:t>
                      </m:r>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𝑝h𝑦</m:t>
                              </m:r>
                            </m:sub>
                            <m:sup>
                              <m:r>
                                <a:rPr lang="en-US" altLang="zh-CN" b="0" i="0" smtClean="0">
                                  <a:latin typeface="Cambria Math" panose="02040503050406030204" pitchFamily="18" charset="0"/>
                                </a:rPr>
                                <m:t>2</m:t>
                              </m:r>
                            </m:sup>
                          </m:sSubSup>
                        </m:e>
                      </m:d>
                      <m:r>
                        <a:rPr lang="en-US" altLang="zh-CN" b="0" i="0" smtClean="0">
                          <a:latin typeface="Cambria Math" panose="02040503050406030204" pitchFamily="18" charset="0"/>
                        </a:rPr>
                        <m:t>+</m:t>
                      </m:r>
                      <m:r>
                        <a:rPr lang="en-US" altLang="zh-CN" b="0" i="1" smtClean="0">
                          <a:latin typeface="Cambria Math" panose="02040503050406030204" pitchFamily="18" charset="0"/>
                        </a:rPr>
                        <m:t>𝐶</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m:rPr>
                                  <m:sty m:val="p"/>
                                </m:rPr>
                                <a:rPr lang="en-US" altLang="zh-CN">
                                  <a:latin typeface="Cambria Math" panose="02040503050406030204" pitchFamily="18" charset="0"/>
                                </a:rPr>
                                <m:t>m</m:t>
                              </m:r>
                            </m:e>
                            <m:sub>
                              <m:r>
                                <a:rPr lang="en-US" altLang="zh-CN" i="1">
                                  <a:latin typeface="Cambria Math" panose="02040503050406030204" pitchFamily="18" charset="0"/>
                                </a:rPr>
                                <m:t>𝜋</m:t>
                              </m:r>
                            </m:sub>
                            <m:sup>
                              <m:r>
                                <a:rPr lang="en-US" altLang="zh-CN">
                                  <a:latin typeface="Cambria Math" panose="02040503050406030204" pitchFamily="18" charset="0"/>
                                </a:rPr>
                                <m:t>2</m:t>
                              </m:r>
                            </m:sup>
                          </m:sSubSup>
                          <m:r>
                            <m:rPr>
                              <m:sty m:val="p"/>
                            </m:rPr>
                            <a:rPr lang="en-US" altLang="zh-CN" b="0" i="0" smtClean="0">
                              <a:latin typeface="Cambria Math" panose="02040503050406030204" pitchFamily="18" charset="0"/>
                            </a:rPr>
                            <m:t>ln</m:t>
                          </m:r>
                          <m:r>
                            <a:rPr lang="en-US" altLang="zh-CN" b="0" i="0" smtClean="0">
                              <a:latin typeface="Cambria Math" panose="02040503050406030204" pitchFamily="18" charset="0"/>
                            </a:rPr>
                            <m:t>(</m:t>
                          </m:r>
                          <m:sSubSup>
                            <m:sSubSupPr>
                              <m:ctrlPr>
                                <a:rPr lang="en-US" altLang="zh-CN" i="1">
                                  <a:latin typeface="Cambria Math" panose="02040503050406030204" pitchFamily="18" charset="0"/>
                                </a:rPr>
                              </m:ctrlPr>
                            </m:sSubSupPr>
                            <m:e>
                              <m:r>
                                <m:rPr>
                                  <m:sty m:val="p"/>
                                </m:rPr>
                                <a:rPr lang="en-US" altLang="zh-CN">
                                  <a:latin typeface="Cambria Math" panose="02040503050406030204" pitchFamily="18" charset="0"/>
                                </a:rPr>
                                <m:t>m</m:t>
                              </m:r>
                            </m:e>
                            <m:sub>
                              <m:r>
                                <a:rPr lang="en-US" altLang="zh-CN" i="1">
                                  <a:latin typeface="Cambria Math" panose="02040503050406030204" pitchFamily="18" charset="0"/>
                                </a:rPr>
                                <m:t>𝜋</m:t>
                              </m:r>
                            </m:sub>
                            <m:sup>
                              <m:r>
                                <a:rPr lang="en-US" altLang="zh-CN">
                                  <a:latin typeface="Cambria Math" panose="02040503050406030204" pitchFamily="18" charset="0"/>
                                </a:rPr>
                                <m:t>2</m:t>
                              </m:r>
                            </m:sup>
                          </m:sSubSup>
                          <m:r>
                            <a:rPr lang="en-US" altLang="zh-CN" b="0" i="1" smtClean="0">
                              <a:latin typeface="Cambria Math" panose="02040503050406030204" pitchFamily="18" charset="0"/>
                            </a:rPr>
                            <m:t>)</m:t>
                          </m:r>
                          <m:r>
                            <a:rPr lang="en-US" altLang="zh-CN">
                              <a:latin typeface="Cambria Math" panose="02040503050406030204" pitchFamily="18" charset="0"/>
                            </a:rPr>
                            <m:t>−</m:t>
                          </m:r>
                          <m:sSubSup>
                            <m:sSubSupPr>
                              <m:ctrlPr>
                                <a:rPr lang="en-US" altLang="zh-CN" i="1">
                                  <a:latin typeface="Cambria Math" panose="02040503050406030204" pitchFamily="18" charset="0"/>
                                </a:rPr>
                              </m:ctrlPr>
                            </m:sSubSupPr>
                            <m:e>
                              <m:r>
                                <m:rPr>
                                  <m:sty m:val="p"/>
                                </m:rPr>
                                <a:rPr lang="en-US" altLang="zh-CN">
                                  <a:latin typeface="Cambria Math" panose="02040503050406030204" pitchFamily="18" charset="0"/>
                                </a:rPr>
                                <m:t>m</m:t>
                              </m:r>
                            </m:e>
                            <m:sub>
                              <m:r>
                                <a:rPr lang="en-US" altLang="zh-CN" i="1">
                                  <a:latin typeface="Cambria Math" panose="02040503050406030204" pitchFamily="18" charset="0"/>
                                </a:rPr>
                                <m:t>𝜋</m:t>
                              </m:r>
                              <m:r>
                                <a:rPr lang="en-US" altLang="zh-CN" i="1">
                                  <a:latin typeface="Cambria Math" panose="02040503050406030204" pitchFamily="18" charset="0"/>
                                </a:rPr>
                                <m:t>,</m:t>
                              </m:r>
                              <m:r>
                                <a:rPr lang="en-US" altLang="zh-CN" i="1">
                                  <a:latin typeface="Cambria Math" panose="02040503050406030204" pitchFamily="18" charset="0"/>
                                </a:rPr>
                                <m:t>𝑝h𝑦</m:t>
                              </m:r>
                            </m:sub>
                            <m:sup>
                              <m:r>
                                <a:rPr lang="en-US" altLang="zh-CN">
                                  <a:latin typeface="Cambria Math" panose="02040503050406030204" pitchFamily="18" charset="0"/>
                                </a:rPr>
                                <m:t>2</m:t>
                              </m:r>
                            </m:sup>
                          </m:sSubSup>
                          <m:r>
                            <m:rPr>
                              <m:sty m:val="p"/>
                            </m:rPr>
                            <a:rPr lang="en-US" altLang="zh-CN">
                              <a:latin typeface="Cambria Math" panose="02040503050406030204" pitchFamily="18" charset="0"/>
                            </a:rPr>
                            <m:t>ln</m:t>
                          </m:r>
                          <m:r>
                            <a:rPr lang="en-US" altLang="zh-CN">
                              <a:latin typeface="Cambria Math" panose="02040503050406030204" pitchFamily="18" charset="0"/>
                            </a:rPr>
                            <m:t>(</m:t>
                          </m:r>
                          <m:sSubSup>
                            <m:sSubSupPr>
                              <m:ctrlPr>
                                <a:rPr lang="en-US" altLang="zh-CN" i="1">
                                  <a:latin typeface="Cambria Math" panose="02040503050406030204" pitchFamily="18" charset="0"/>
                                </a:rPr>
                              </m:ctrlPr>
                            </m:sSubSupPr>
                            <m:e>
                              <m:r>
                                <m:rPr>
                                  <m:sty m:val="p"/>
                                </m:rPr>
                                <a:rPr lang="en-US" altLang="zh-CN">
                                  <a:latin typeface="Cambria Math" panose="02040503050406030204" pitchFamily="18" charset="0"/>
                                </a:rPr>
                                <m:t>m</m:t>
                              </m:r>
                            </m:e>
                            <m:sub>
                              <m:r>
                                <a:rPr lang="en-US" altLang="zh-CN" i="1">
                                  <a:latin typeface="Cambria Math" panose="02040503050406030204" pitchFamily="18" charset="0"/>
                                </a:rPr>
                                <m:t>𝜋</m:t>
                              </m:r>
                              <m:r>
                                <a:rPr lang="en-US" altLang="zh-CN" i="1">
                                  <a:latin typeface="Cambria Math" panose="02040503050406030204" pitchFamily="18" charset="0"/>
                                </a:rPr>
                                <m:t>,</m:t>
                              </m:r>
                              <m:r>
                                <a:rPr lang="en-US" altLang="zh-CN" i="1">
                                  <a:latin typeface="Cambria Math" panose="02040503050406030204" pitchFamily="18" charset="0"/>
                                </a:rPr>
                                <m:t>𝑝h𝑦</m:t>
                              </m:r>
                            </m:sub>
                            <m:sup>
                              <m:r>
                                <a:rPr lang="en-US" altLang="zh-CN">
                                  <a:latin typeface="Cambria Math" panose="02040503050406030204" pitchFamily="18" charset="0"/>
                                </a:rPr>
                                <m:t>2</m:t>
                              </m:r>
                            </m:sup>
                          </m:sSubSup>
                          <m:r>
                            <a:rPr lang="en-US" altLang="zh-CN" i="1">
                              <a:latin typeface="Cambria Math" panose="02040503050406030204" pitchFamily="18" charset="0"/>
                            </a:rPr>
                            <m:t>)</m:t>
                          </m:r>
                        </m:e>
                      </m:d>
                    </m:oMath>
                  </m:oMathPara>
                </a14:m>
                <a:endParaRPr lang="zh-CN" altLang="en-US" dirty="0"/>
              </a:p>
            </p:txBody>
          </p:sp>
        </mc:Choice>
        <mc:Fallback xmlns="">
          <p:sp>
            <p:nvSpPr>
              <p:cNvPr id="16" name="文本框 15">
                <a:extLst>
                  <a:ext uri="{FF2B5EF4-FFF2-40B4-BE49-F238E27FC236}">
                    <a16:creationId xmlns:a16="http://schemas.microsoft.com/office/drawing/2014/main" id="{462F85C0-F4B6-CE74-7ABC-ED47E5E32EAF}"/>
                  </a:ext>
                </a:extLst>
              </p:cNvPr>
              <p:cNvSpPr txBox="1">
                <a:spLocks noRot="1" noChangeAspect="1" noMove="1" noResize="1" noEditPoints="1" noAdjustHandles="1" noChangeArrowheads="1" noChangeShapeType="1" noTextEdit="1"/>
              </p:cNvSpPr>
              <p:nvPr/>
            </p:nvSpPr>
            <p:spPr>
              <a:xfrm>
                <a:off x="1828489" y="2455346"/>
                <a:ext cx="9769151" cy="418256"/>
              </a:xfrm>
              <a:prstGeom prst="rect">
                <a:avLst/>
              </a:prstGeom>
              <a:blipFill>
                <a:blip r:embed="rId11"/>
                <a:stretch>
                  <a:fillRect b="-58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890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AF0D3-5A66-5A09-8F1D-0715EF4023D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62AE6B29-10FB-F19E-E19C-06FD13045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9349805E-ADCD-96EF-B4DC-A1EAACE0EACF}"/>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sp>
        <p:nvSpPr>
          <p:cNvPr id="6" name="文本框 5">
            <a:extLst>
              <a:ext uri="{FF2B5EF4-FFF2-40B4-BE49-F238E27FC236}">
                <a16:creationId xmlns:a16="http://schemas.microsoft.com/office/drawing/2014/main" id="{54A9C629-7D7D-BD62-087C-CE3814A220CB}"/>
              </a:ext>
            </a:extLst>
          </p:cNvPr>
          <p:cNvSpPr txBox="1"/>
          <p:nvPr/>
        </p:nvSpPr>
        <p:spPr>
          <a:xfrm>
            <a:off x="473399" y="692504"/>
            <a:ext cx="10922000" cy="338554"/>
          </a:xfrm>
          <a:prstGeom prst="rect">
            <a:avLst/>
          </a:prstGeom>
          <a:noFill/>
        </p:spPr>
        <p:txBody>
          <a:bodyPr wrap="square" rtlCol="0">
            <a:spAutoFit/>
          </a:bodyPr>
          <a:lstStyle/>
          <a:p>
            <a:r>
              <a:rPr lang="en-US" altLang="zh-CN" sz="1600" dirty="0"/>
              <a:t>Finally get results </a:t>
            </a:r>
            <a:endParaRPr lang="zh-CN" altLang="en-US" sz="1600"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ECEC2BD-CC09-7D1F-00D2-752B29794DC4}"/>
                  </a:ext>
                </a:extLst>
              </p:cNvPr>
              <p:cNvSpPr txBox="1"/>
              <p:nvPr/>
            </p:nvSpPr>
            <p:spPr>
              <a:xfrm>
                <a:off x="334347" y="5740564"/>
                <a:ext cx="11523306" cy="891078"/>
              </a:xfrm>
              <a:prstGeom prst="rect">
                <a:avLst/>
              </a:prstGeom>
              <a:noFill/>
            </p:spPr>
            <p:txBody>
              <a:bodyPr wrap="square" rtlCol="0">
                <a:spAutoFit/>
              </a:bodyPr>
              <a:lstStyle/>
              <a:p>
                <a:pPr>
                  <a:lnSpc>
                    <a:spcPct val="150000"/>
                  </a:lnSpc>
                </a:pPr>
                <a:r>
                  <a:rPr lang="en-US" altLang="zh-CN" sz="1600" dirty="0"/>
                  <a:t>Decay widths derived from our results are </a:t>
                </a:r>
                <a14:m>
                  <m:oMath xmlns:m="http://schemas.openxmlformats.org/officeDocument/2006/math">
                    <m:sSub>
                      <m:sSubPr>
                        <m:ctrlPr>
                          <a:rPr lang="en-US" altLang="zh-CN" sz="1600" b="1" i="1">
                            <a:latin typeface="Cambria Math" panose="02040503050406030204" pitchFamily="18" charset="0"/>
                          </a:rPr>
                        </m:ctrlPr>
                      </m:sSubPr>
                      <m:e>
                        <m:r>
                          <a:rPr lang="en-US" altLang="zh-CN" sz="1600" b="1" i="1">
                            <a:latin typeface="Cambria Math" panose="02040503050406030204" pitchFamily="18" charset="0"/>
                          </a:rPr>
                          <m:t>𝜞</m:t>
                        </m:r>
                      </m:e>
                      <m:sub>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sup>
                        </m:sSup>
                        <m:r>
                          <a:rPr lang="en-US" altLang="zh-CN" sz="1600" b="1" i="1">
                            <a:latin typeface="Cambria Math" panose="02040503050406030204" pitchFamily="18" charset="0"/>
                          </a:rPr>
                          <m:t>→</m:t>
                        </m:r>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sup>
                        </m:sSup>
                        <m:r>
                          <a:rPr lang="en-US" altLang="zh-CN" sz="1600" b="1" i="1">
                            <a:latin typeface="Cambria Math" panose="02040503050406030204" pitchFamily="18" charset="0"/>
                          </a:rPr>
                          <m:t>𝜸</m:t>
                        </m:r>
                      </m:sub>
                    </m:sSub>
                  </m:oMath>
                </a14:m>
                <a:r>
                  <a:rPr lang="en-US" altLang="zh-CN" sz="1600" b="1" dirty="0"/>
                  <a:t>=0.255(97)</a:t>
                </a:r>
                <a:r>
                  <a:rPr lang="zh-CN" altLang="en-US" sz="1600" b="1" dirty="0"/>
                  <a:t> </a:t>
                </a:r>
                <a:r>
                  <a:rPr lang="en-US" altLang="zh-CN" sz="1600" b="1" dirty="0"/>
                  <a:t>keV,  </a:t>
                </a:r>
                <a14:m>
                  <m:oMath xmlns:m="http://schemas.openxmlformats.org/officeDocument/2006/math">
                    <m:sSub>
                      <m:sSubPr>
                        <m:ctrlPr>
                          <a:rPr lang="en-US" altLang="zh-CN" sz="1600" b="1" i="1">
                            <a:latin typeface="Cambria Math" panose="02040503050406030204" pitchFamily="18" charset="0"/>
                          </a:rPr>
                        </m:ctrlPr>
                      </m:sSubPr>
                      <m:e>
                        <m:r>
                          <a:rPr lang="en-US" altLang="zh-CN" sz="1600" b="1" i="1">
                            <a:latin typeface="Cambria Math" panose="02040503050406030204" pitchFamily="18" charset="0"/>
                          </a:rPr>
                          <m:t>𝜞</m:t>
                        </m:r>
                      </m:e>
                      <m:sub>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r>
                              <a:rPr lang="en-US" altLang="zh-CN" sz="1600" b="1" i="1">
                                <a:latin typeface="Cambria Math" panose="02040503050406030204" pitchFamily="18" charset="0"/>
                              </a:rPr>
                              <m:t>𝟎</m:t>
                            </m:r>
                          </m:sup>
                        </m:sSup>
                        <m:r>
                          <a:rPr lang="en-US" altLang="zh-CN" sz="1600" b="1" i="1">
                            <a:latin typeface="Cambria Math" panose="02040503050406030204" pitchFamily="18" charset="0"/>
                          </a:rPr>
                          <m:t>→</m:t>
                        </m:r>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𝟎</m:t>
                            </m:r>
                          </m:sup>
                        </m:sSup>
                        <m:r>
                          <a:rPr lang="en-US" altLang="zh-CN" sz="1600" b="1" i="1">
                            <a:latin typeface="Cambria Math" panose="02040503050406030204" pitchFamily="18" charset="0"/>
                          </a:rPr>
                          <m:t>𝜸</m:t>
                        </m:r>
                      </m:sub>
                    </m:sSub>
                  </m:oMath>
                </a14:m>
                <a:r>
                  <a:rPr lang="en-US" altLang="zh-CN" sz="1600" b="1" dirty="0"/>
                  <a:t>=29.4(7.2)</a:t>
                </a:r>
                <a:r>
                  <a:rPr lang="zh-CN" altLang="en-US" sz="1600" b="1" dirty="0"/>
                  <a:t> </a:t>
                </a:r>
                <a:r>
                  <a:rPr lang="en-US" altLang="zh-CN" sz="1600" b="1" dirty="0"/>
                  <a:t>keV </a:t>
                </a:r>
                <a:r>
                  <a:rPr lang="en-US" altLang="zh-CN" sz="1600" dirty="0"/>
                  <a:t>and </a:t>
                </a:r>
                <a14:m>
                  <m:oMath xmlns:m="http://schemas.openxmlformats.org/officeDocument/2006/math">
                    <m:sSub>
                      <m:sSubPr>
                        <m:ctrlPr>
                          <a:rPr lang="en-US" altLang="zh-CN" sz="1600" b="1" i="1">
                            <a:latin typeface="Cambria Math" panose="02040503050406030204" pitchFamily="18" charset="0"/>
                          </a:rPr>
                        </m:ctrlPr>
                      </m:sSubPr>
                      <m:e>
                        <m:r>
                          <a:rPr lang="en-US" altLang="zh-CN" sz="1600" b="1" i="1">
                            <a:latin typeface="Cambria Math" panose="02040503050406030204" pitchFamily="18" charset="0"/>
                          </a:rPr>
                          <m:t>𝜞</m:t>
                        </m:r>
                      </m:e>
                      <m:sub>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sup>
                        </m:sSup>
                        <m:r>
                          <a:rPr lang="en-US" altLang="zh-CN" sz="1600" b="1" i="1">
                            <a:latin typeface="Cambria Math" panose="02040503050406030204" pitchFamily="18" charset="0"/>
                          </a:rPr>
                          <m:t>→</m:t>
                        </m:r>
                        <m:sSup>
                          <m:sSupPr>
                            <m:ctrlPr>
                              <a:rPr lang="en-US" altLang="zh-CN" sz="1600" b="1" i="1">
                                <a:latin typeface="Cambria Math" panose="02040503050406030204" pitchFamily="18" charset="0"/>
                              </a:rPr>
                            </m:ctrlPr>
                          </m:sSupPr>
                          <m:e>
                            <m:r>
                              <a:rPr lang="en-US" altLang="zh-CN" sz="1600" b="1" i="1">
                                <a:latin typeface="Cambria Math" panose="02040503050406030204" pitchFamily="18" charset="0"/>
                              </a:rPr>
                              <m:t>𝑫</m:t>
                            </m:r>
                          </m:e>
                          <m:sup>
                            <m:r>
                              <a:rPr lang="en-US" altLang="zh-CN" sz="1600" b="1" i="1">
                                <a:latin typeface="Cambria Math" panose="02040503050406030204" pitchFamily="18" charset="0"/>
                              </a:rPr>
                              <m:t>+</m:t>
                            </m:r>
                          </m:sup>
                        </m:sSup>
                        <m:r>
                          <a:rPr lang="en-US" altLang="zh-CN" sz="1600" b="1" i="1">
                            <a:latin typeface="Cambria Math" panose="02040503050406030204" pitchFamily="18" charset="0"/>
                          </a:rPr>
                          <m:t>𝜸</m:t>
                        </m:r>
                      </m:sub>
                    </m:sSub>
                  </m:oMath>
                </a14:m>
                <a:r>
                  <a:rPr lang="en-US" altLang="zh-CN" sz="1600" b="1" dirty="0"/>
                  <a:t>=0.102(34)</a:t>
                </a:r>
                <a:r>
                  <a:rPr lang="zh-CN" altLang="en-US" sz="1600" b="1" dirty="0"/>
                  <a:t> </a:t>
                </a:r>
                <a:r>
                  <a:rPr lang="en-US" altLang="zh-CN" sz="1600" b="1" dirty="0"/>
                  <a:t>keV.</a:t>
                </a:r>
                <a:r>
                  <a:rPr lang="zh-CN" altLang="en-US" sz="1600" b="1" dirty="0"/>
                  <a:t> </a:t>
                </a:r>
                <a:r>
                  <a:rPr lang="en-US" altLang="zh-CN" sz="1600" dirty="0"/>
                  <a:t>And branching ratio </a:t>
                </a:r>
                <a:r>
                  <a:rPr lang="zh-CN" altLang="en-US" sz="1600" i="1" dirty="0">
                    <a:sym typeface="+mn-ea"/>
                  </a:rPr>
                  <a:t>B</a:t>
                </a:r>
                <a:r>
                  <a:rPr lang="en-US" altLang="zh-CN" sz="1600" dirty="0">
                    <a:sym typeface="+mn-ea"/>
                  </a:rPr>
                  <a:t>(</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sup>
                    </m:sSubSup>
                    <m:r>
                      <a:rPr lang="en-US" altLang="zh-CN" sz="1600" i="1"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sup>
                        </m:sSubSup>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sup>
                    </m:sSubSup>
                    <m:r>
                      <a:rPr lang="en-US" altLang="zh-CN" sz="1600" i="1" dirty="0">
                        <a:latin typeface="Cambria Math" panose="02040503050406030204" pitchFamily="18" charset="0"/>
                      </a:rPr>
                      <m:t>𝛾</m:t>
                    </m:r>
                  </m:oMath>
                </a14:m>
                <a:r>
                  <a:rPr lang="en-US" altLang="zh-CN" sz="1600" dirty="0">
                    <a:sym typeface="+mn-ea"/>
                  </a:rPr>
                  <a:t>)</a:t>
                </a:r>
                <a:r>
                  <a:rPr lang="zh-CN" altLang="en-US" sz="1600" i="1" dirty="0">
                    <a:sym typeface="+mn-ea"/>
                  </a:rPr>
                  <a:t> = </a:t>
                </a:r>
                <a:r>
                  <a:rPr lang="zh-CN" altLang="en-US" sz="1600" dirty="0">
                    <a:sym typeface="+mn-ea"/>
                  </a:rPr>
                  <a:t> </a:t>
                </a:r>
                <a:r>
                  <a:rPr lang="en-US" altLang="zh-CN" sz="1600" dirty="0">
                    <a:sym typeface="+mn-ea"/>
                  </a:rPr>
                  <a:t>0.3(1) </a:t>
                </a:r>
                <a:r>
                  <a:rPr lang="en-US" altLang="zh-CN" sz="1600" i="1" dirty="0">
                    <a:sym typeface="+mn-ea"/>
                  </a:rPr>
                  <a:t>% ,</a:t>
                </a:r>
                <a:r>
                  <a:rPr lang="zh-CN" altLang="en-US" sz="1600" i="1" dirty="0">
                    <a:sym typeface="+mn-ea"/>
                  </a:rPr>
                  <a:t> </a:t>
                </a:r>
                <a:r>
                  <a:rPr lang="en-US" altLang="zh-CN" sz="1600" dirty="0">
                    <a:sym typeface="+mn-ea"/>
                  </a:rPr>
                  <a:t>which is significantly lower than experimental value 1.7(5) </a:t>
                </a:r>
                <a:r>
                  <a:rPr lang="en-US" altLang="zh-CN" sz="1600" i="1" dirty="0">
                    <a:sym typeface="+mn-ea"/>
                  </a:rPr>
                  <a:t>% .</a:t>
                </a:r>
                <a:endParaRPr lang="zh-CN" altLang="en-US" sz="1600" dirty="0"/>
              </a:p>
            </p:txBody>
          </p:sp>
        </mc:Choice>
        <mc:Fallback xmlns="">
          <p:sp>
            <p:nvSpPr>
              <p:cNvPr id="12" name="文本框 11">
                <a:extLst>
                  <a:ext uri="{FF2B5EF4-FFF2-40B4-BE49-F238E27FC236}">
                    <a16:creationId xmlns:a16="http://schemas.microsoft.com/office/drawing/2014/main" id="{DECEC2BD-CC09-7D1F-00D2-752B29794DC4}"/>
                  </a:ext>
                </a:extLst>
              </p:cNvPr>
              <p:cNvSpPr txBox="1">
                <a:spLocks noRot="1" noChangeAspect="1" noMove="1" noResize="1" noEditPoints="1" noAdjustHandles="1" noChangeArrowheads="1" noChangeShapeType="1" noTextEdit="1"/>
              </p:cNvSpPr>
              <p:nvPr/>
            </p:nvSpPr>
            <p:spPr>
              <a:xfrm>
                <a:off x="334347" y="5740564"/>
                <a:ext cx="11523306" cy="891078"/>
              </a:xfrm>
              <a:prstGeom prst="rect">
                <a:avLst/>
              </a:prstGeom>
              <a:blipFill>
                <a:blip r:embed="rId3"/>
                <a:stretch>
                  <a:fillRect l="-317" b="-6164"/>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287541BE-7CDB-E600-5E37-41D2CF373E69}"/>
              </a:ext>
            </a:extLst>
          </p:cNvPr>
          <p:cNvSpPr txBox="1"/>
          <p:nvPr/>
        </p:nvSpPr>
        <p:spPr>
          <a:xfrm>
            <a:off x="11693237" y="6380018"/>
            <a:ext cx="498763" cy="369332"/>
          </a:xfrm>
          <a:prstGeom prst="rect">
            <a:avLst/>
          </a:prstGeom>
          <a:noFill/>
        </p:spPr>
        <p:txBody>
          <a:bodyPr wrap="square" rtlCol="0">
            <a:spAutoFit/>
          </a:bodyPr>
          <a:lstStyle/>
          <a:p>
            <a:r>
              <a:rPr lang="en-US" altLang="zh-CN" dirty="0"/>
              <a:t>12</a:t>
            </a:r>
            <a:endParaRPr lang="zh-CN" altLang="en-US" dirty="0"/>
          </a:p>
        </p:txBody>
      </p:sp>
      <p:pic>
        <p:nvPicPr>
          <p:cNvPr id="7" name="图片 6">
            <a:extLst>
              <a:ext uri="{FF2B5EF4-FFF2-40B4-BE49-F238E27FC236}">
                <a16:creationId xmlns:a16="http://schemas.microsoft.com/office/drawing/2014/main" id="{6B2ECE23-CF17-DD74-C14B-3C4D05EA6611}"/>
              </a:ext>
            </a:extLst>
          </p:cNvPr>
          <p:cNvPicPr>
            <a:picLocks noChangeAspect="1"/>
          </p:cNvPicPr>
          <p:nvPr/>
        </p:nvPicPr>
        <p:blipFill>
          <a:blip r:embed="rId4"/>
          <a:stretch>
            <a:fillRect/>
          </a:stretch>
        </p:blipFill>
        <p:spPr>
          <a:xfrm>
            <a:off x="1946140" y="1064002"/>
            <a:ext cx="8474210" cy="4643617"/>
          </a:xfrm>
          <a:prstGeom prst="rect">
            <a:avLst/>
          </a:prstGeom>
        </p:spPr>
      </p:pic>
      <p:sp>
        <p:nvSpPr>
          <p:cNvPr id="8" name="矩形 7">
            <a:extLst>
              <a:ext uri="{FF2B5EF4-FFF2-40B4-BE49-F238E27FC236}">
                <a16:creationId xmlns:a16="http://schemas.microsoft.com/office/drawing/2014/main" id="{0BAFF655-FE53-458F-F877-673B1BB55178}"/>
              </a:ext>
            </a:extLst>
          </p:cNvPr>
          <p:cNvSpPr/>
          <p:nvPr/>
        </p:nvSpPr>
        <p:spPr>
          <a:xfrm>
            <a:off x="3592286" y="1558212"/>
            <a:ext cx="5047861" cy="2705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060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7C43-23CA-D26C-0CCF-87070A6BCA8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4B44586-E8F4-7A8F-4642-037C42F9E097}"/>
                  </a:ext>
                </a:extLst>
              </p:cNvPr>
              <p:cNvSpPr txBox="1"/>
              <p:nvPr/>
            </p:nvSpPr>
            <p:spPr>
              <a:xfrm>
                <a:off x="958336" y="533852"/>
                <a:ext cx="10916816" cy="6517040"/>
              </a:xfrm>
              <a:prstGeom prst="rect">
                <a:avLst/>
              </a:prstGeom>
              <a:noFill/>
            </p:spPr>
            <p:txBody>
              <a:bodyPr wrap="square" rtlCol="0">
                <a:spAutoFit/>
              </a:bodyPr>
              <a:lstStyle/>
              <a:p>
                <a:pPr marL="400050" indent="-400050">
                  <a:lnSpc>
                    <a:spcPct val="600000"/>
                  </a:lnSpc>
                  <a:buFont typeface="+mj-lt"/>
                  <a:buAutoNum type="romanUcPeriod"/>
                </a:pPr>
                <a:r>
                  <a:rPr lang="en-US" altLang="zh-CN" sz="2400" dirty="0">
                    <a:solidFill>
                      <a:schemeClr val="tx1"/>
                    </a:solidFill>
                  </a:rPr>
                  <a:t> Radiative decay of </a:t>
                </a:r>
                <a14:m>
                  <m:oMath xmlns:m="http://schemas.openxmlformats.org/officeDocument/2006/math">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m:t>
                        </m:r>
                      </m:sup>
                    </m:sSubSup>
                    <m:r>
                      <a:rPr lang="en-US" altLang="zh-CN" sz="2400" i="1" dirty="0">
                        <a:solidFill>
                          <a:schemeClr val="tx1"/>
                        </a:solidFill>
                        <a:latin typeface="Cambria Math" panose="02040503050406030204" pitchFamily="18" charset="0"/>
                        <a:cs typeface="Cambria Math" panose="02040503050406030204" pitchFamily="18" charset="0"/>
                      </a:rPr>
                      <m:t>→</m:t>
                    </m:r>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m:t>
                            </m:r>
                          </m:sup>
                        </m:sSubSup>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 </m:t>
                        </m:r>
                      </m:sup>
                    </m:sSubSup>
                    <m:r>
                      <a:rPr lang="en-US" altLang="zh-CN" sz="2400" i="1" dirty="0">
                        <a:solidFill>
                          <a:schemeClr val="tx1"/>
                        </a:solidFill>
                        <a:latin typeface="Cambria Math" panose="02040503050406030204" pitchFamily="18" charset="0"/>
                        <a:cs typeface="Cambria Math" panose="02040503050406030204" pitchFamily="18" charset="0"/>
                      </a:rPr>
                      <m:t>𝛾</m:t>
                    </m:r>
                    <m:r>
                      <a:rPr lang="en-US" altLang="zh-CN" sz="2400" i="1" dirty="0">
                        <a:solidFill>
                          <a:schemeClr val="tx1"/>
                        </a:solidFill>
                        <a:latin typeface="Cambria Math" panose="02040503050406030204" pitchFamily="18" charset="0"/>
                        <a:cs typeface="Cambria Math" panose="02040503050406030204" pitchFamily="18" charset="0"/>
                      </a:rPr>
                      <m:t>,</m:t>
                    </m:r>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m:t>
                        </m:r>
                        <m:r>
                          <a:rPr lang="en-US" altLang="zh-CN" sz="2400" i="1" dirty="0">
                            <a:solidFill>
                              <a:schemeClr val="tx1"/>
                            </a:solidFill>
                            <a:latin typeface="Cambria Math" panose="02040503050406030204" pitchFamily="18" charset="0"/>
                            <a:cs typeface="Cambria Math" panose="02040503050406030204" pitchFamily="18" charset="0"/>
                          </a:rPr>
                          <m:t>0</m:t>
                        </m:r>
                      </m:sup>
                    </m:sSubSup>
                    <m:r>
                      <a:rPr lang="en-US" altLang="zh-CN" sz="2400" i="1" dirty="0">
                        <a:solidFill>
                          <a:schemeClr val="tx1"/>
                        </a:solidFill>
                        <a:latin typeface="Cambria Math" panose="02040503050406030204" pitchFamily="18" charset="0"/>
                        <a:cs typeface="Cambria Math" panose="02040503050406030204" pitchFamily="18" charset="0"/>
                      </a:rPr>
                      <m:t>→</m:t>
                    </m:r>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sub>
                      <m:sup>
                        <m:r>
                          <a:rPr lang="en-US" altLang="zh-CN" sz="2400" i="1" dirty="0">
                            <a:solidFill>
                              <a:schemeClr val="tx1"/>
                            </a:solidFill>
                            <a:latin typeface="Cambria Math" panose="02040503050406030204" pitchFamily="18" charset="0"/>
                            <a:cs typeface="Cambria Math" panose="02040503050406030204" pitchFamily="18" charset="0"/>
                          </a:rPr>
                          <m:t>0</m:t>
                        </m:r>
                      </m:sup>
                    </m:sSubSup>
                    <m:r>
                      <a:rPr lang="en-US" altLang="zh-CN" sz="2400" i="1" dirty="0">
                        <a:solidFill>
                          <a:schemeClr val="tx1"/>
                        </a:solidFill>
                        <a:latin typeface="Cambria Math" panose="02040503050406030204" pitchFamily="18" charset="0"/>
                        <a:cs typeface="Cambria Math" panose="02040503050406030204" pitchFamily="18" charset="0"/>
                      </a:rPr>
                      <m:t>𝛾</m:t>
                    </m:r>
                  </m:oMath>
                </a14:m>
                <a:r>
                  <a:rPr lang="en-US" altLang="zh-CN" sz="2400" dirty="0">
                    <a:solidFill>
                      <a:schemeClr val="tx1"/>
                    </a:solidFill>
                  </a:rPr>
                  <a:t> and </a:t>
                </a:r>
                <a14:m>
                  <m:oMath xmlns:m="http://schemas.openxmlformats.org/officeDocument/2006/math">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r>
                          <a:rPr lang="en-US" altLang="zh-CN" sz="2400" i="1" dirty="0">
                            <a:solidFill>
                              <a:schemeClr val="tx1"/>
                            </a:solidFill>
                            <a:latin typeface="Cambria Math" panose="02040503050406030204" pitchFamily="18" charset="0"/>
                            <a:cs typeface="Cambria Math" panose="02040503050406030204" pitchFamily="18" charset="0"/>
                          </a:rPr>
                          <m:t>𝑠</m:t>
                        </m:r>
                      </m:sub>
                      <m:sup>
                        <m:r>
                          <a:rPr lang="en-US" altLang="zh-CN" sz="2400" i="1" dirty="0">
                            <a:solidFill>
                              <a:schemeClr val="tx1"/>
                            </a:solidFill>
                            <a:latin typeface="Cambria Math" panose="02040503050406030204" pitchFamily="18" charset="0"/>
                            <a:cs typeface="Cambria Math" panose="02040503050406030204" pitchFamily="18" charset="0"/>
                          </a:rPr>
                          <m:t>∗</m:t>
                        </m:r>
                      </m:sup>
                    </m:sSubSup>
                    <m:r>
                      <a:rPr lang="en-US" altLang="zh-CN" sz="2400" i="1" dirty="0">
                        <a:solidFill>
                          <a:schemeClr val="tx1"/>
                        </a:solidFill>
                        <a:latin typeface="Cambria Math" panose="02040503050406030204" pitchFamily="18" charset="0"/>
                        <a:cs typeface="Cambria Math" panose="02040503050406030204" pitchFamily="18" charset="0"/>
                      </a:rPr>
                      <m:t>→</m:t>
                    </m:r>
                    <m:sSubSup>
                      <m:sSubSupPr>
                        <m:ctrlPr>
                          <a:rPr lang="zh-CN" altLang="en-US" sz="2400" i="1" dirty="0">
                            <a:solidFill>
                              <a:schemeClr val="tx1"/>
                            </a:solidFill>
                            <a:latin typeface="Cambria Math" panose="02040503050406030204" pitchFamily="18" charset="0"/>
                            <a:cs typeface="Cambria Math" panose="02040503050406030204" pitchFamily="18" charset="0"/>
                          </a:rPr>
                        </m:ctrlPr>
                      </m:sSubSupPr>
                      <m:e>
                        <m:r>
                          <a:rPr lang="en-US" altLang="zh-CN" sz="2400" i="1" dirty="0">
                            <a:solidFill>
                              <a:schemeClr val="tx1"/>
                            </a:solidFill>
                            <a:latin typeface="Cambria Math" panose="02040503050406030204" pitchFamily="18" charset="0"/>
                            <a:cs typeface="Cambria Math" panose="02040503050406030204" pitchFamily="18" charset="0"/>
                          </a:rPr>
                          <m:t>𝐷</m:t>
                        </m:r>
                      </m:e>
                      <m:sub>
                        <m:r>
                          <a:rPr lang="en-US" altLang="zh-CN" sz="2400" i="1" dirty="0">
                            <a:solidFill>
                              <a:schemeClr val="tx1"/>
                            </a:solidFill>
                            <a:latin typeface="Cambria Math" panose="02040503050406030204" pitchFamily="18" charset="0"/>
                            <a:cs typeface="Cambria Math" panose="02040503050406030204" pitchFamily="18" charset="0"/>
                          </a:rPr>
                          <m:t> </m:t>
                        </m:r>
                        <m:r>
                          <a:rPr lang="en-US" altLang="zh-CN" sz="2400" i="1" dirty="0">
                            <a:solidFill>
                              <a:schemeClr val="tx1"/>
                            </a:solidFill>
                            <a:latin typeface="Cambria Math" panose="02040503050406030204" pitchFamily="18" charset="0"/>
                            <a:cs typeface="Cambria Math" panose="02040503050406030204" pitchFamily="18" charset="0"/>
                          </a:rPr>
                          <m:t>𝑠</m:t>
                        </m:r>
                      </m:sub>
                      <m:sup>
                        <m:r>
                          <a:rPr lang="en-US" altLang="zh-CN" sz="2400" i="1" dirty="0">
                            <a:solidFill>
                              <a:schemeClr val="tx1"/>
                            </a:solidFill>
                            <a:latin typeface="Cambria Math" panose="02040503050406030204" pitchFamily="18" charset="0"/>
                            <a:cs typeface="Cambria Math" panose="02040503050406030204" pitchFamily="18" charset="0"/>
                          </a:rPr>
                          <m:t> </m:t>
                        </m:r>
                      </m:sup>
                    </m:sSubSup>
                    <m:r>
                      <a:rPr lang="en-US" altLang="zh-CN" sz="2400" i="1" dirty="0">
                        <a:solidFill>
                          <a:schemeClr val="tx1"/>
                        </a:solidFill>
                        <a:latin typeface="Cambria Math" panose="02040503050406030204" pitchFamily="18" charset="0"/>
                        <a:cs typeface="Cambria Math" panose="02040503050406030204" pitchFamily="18" charset="0"/>
                      </a:rPr>
                      <m:t>𝛾</m:t>
                    </m:r>
                  </m:oMath>
                </a14:m>
                <a:r>
                  <a:rPr lang="en-US" altLang="zh-CN" sz="2400" dirty="0">
                    <a:solidFill>
                      <a:schemeClr val="tx1"/>
                    </a:solidFill>
                  </a:rPr>
                  <a:t> </a:t>
                </a:r>
              </a:p>
              <a:p>
                <a:pPr marL="400050" indent="-400050">
                  <a:lnSpc>
                    <a:spcPct val="600000"/>
                  </a:lnSpc>
                  <a:buFont typeface="+mj-lt"/>
                  <a:buAutoNum type="romanUcPeriod"/>
                </a:pPr>
                <a:r>
                  <a:rPr lang="en-US" altLang="zh-CN" sz="2400" dirty="0">
                    <a:solidFill>
                      <a:srgbClr val="FF0000"/>
                    </a:solidFill>
                  </a:rPr>
                  <a:t> Electromagnetic radius and magnetic moments of</a:t>
                </a:r>
                <a14:m>
                  <m:oMath xmlns:m="http://schemas.openxmlformats.org/officeDocument/2006/math">
                    <m:sSubSup>
                      <m:sSubSupPr>
                        <m:ctrlPr>
                          <a:rPr lang="zh-CN" altLang="en-US" sz="2400" i="1" dirty="0">
                            <a:solidFill>
                              <a:srgbClr val="FF0000"/>
                            </a:solidFill>
                            <a:latin typeface="Cambria Math" panose="02040503050406030204" pitchFamily="18" charset="0"/>
                          </a:rPr>
                        </m:ctrlPr>
                      </m:sSubSupPr>
                      <m:e>
                        <m:r>
                          <a:rPr lang="en-US" altLang="zh-CN" sz="2400" b="0" i="0" dirty="0" smtClean="0">
                            <a:solidFill>
                              <a:srgbClr val="FF0000"/>
                            </a:solidFill>
                            <a:latin typeface="Cambria Math" panose="02040503050406030204" pitchFamily="18" charset="0"/>
                          </a:rPr>
                          <m:t> </m:t>
                        </m:r>
                        <m:r>
                          <a:rPr lang="en-US" altLang="zh-CN" sz="2400" dirty="0">
                            <a:solidFill>
                              <a:srgbClr val="FF0000"/>
                            </a:solidFill>
                            <a:latin typeface="Cambria Math" panose="02040503050406030204" pitchFamily="18" charset="0"/>
                          </a:rPr>
                          <m:t>𝐷</m:t>
                        </m:r>
                      </m:e>
                      <m:sub>
                        <m:r>
                          <a:rPr lang="en-US" altLang="zh-CN" sz="2400" dirty="0">
                            <a:solidFill>
                              <a:srgbClr val="FF0000"/>
                            </a:solidFill>
                            <a:latin typeface="Cambria Math" panose="02040503050406030204" pitchFamily="18" charset="0"/>
                          </a:rPr>
                          <m:t> </m:t>
                        </m:r>
                      </m:sub>
                      <m:sup>
                        <m:r>
                          <a:rPr lang="en-US" altLang="zh-CN" sz="2400" dirty="0">
                            <a:solidFill>
                              <a:srgbClr val="FF0000"/>
                            </a:solidFill>
                            <a:latin typeface="Cambria Math" panose="02040503050406030204" pitchFamily="18" charset="0"/>
                          </a:rPr>
                          <m:t>∗+</m:t>
                        </m:r>
                      </m:sup>
                    </m:sSubSup>
                    <m:r>
                      <a:rPr lang="en-US" altLang="zh-CN" sz="2400" dirty="0">
                        <a:solidFill>
                          <a:srgbClr val="FF0000"/>
                        </a:solidFill>
                        <a:latin typeface="Cambria Math" panose="02040503050406030204" pitchFamily="18" charset="0"/>
                      </a:rPr>
                      <m:t>, </m:t>
                    </m:r>
                    <m:sSubSup>
                      <m:sSubSupPr>
                        <m:ctrlPr>
                          <a:rPr lang="zh-CN" altLang="en-US" sz="2400" i="1" dirty="0">
                            <a:solidFill>
                              <a:srgbClr val="FF0000"/>
                            </a:solidFill>
                            <a:latin typeface="Cambria Math" panose="02040503050406030204" pitchFamily="18" charset="0"/>
                          </a:rPr>
                        </m:ctrlPr>
                      </m:sSubSupPr>
                      <m:e>
                        <m:r>
                          <a:rPr lang="en-US" altLang="zh-CN" sz="2400" dirty="0">
                            <a:solidFill>
                              <a:srgbClr val="FF0000"/>
                            </a:solidFill>
                            <a:latin typeface="Cambria Math" panose="02040503050406030204" pitchFamily="18" charset="0"/>
                          </a:rPr>
                          <m:t>𝐷</m:t>
                        </m:r>
                      </m:e>
                      <m:sub>
                        <m:r>
                          <a:rPr lang="en-US" altLang="zh-CN" sz="2400" dirty="0">
                            <a:solidFill>
                              <a:srgbClr val="FF0000"/>
                            </a:solidFill>
                            <a:latin typeface="Cambria Math" panose="02040503050406030204" pitchFamily="18" charset="0"/>
                          </a:rPr>
                          <m:t> </m:t>
                        </m:r>
                      </m:sub>
                      <m:sup>
                        <m:r>
                          <a:rPr lang="en-US" altLang="zh-CN" sz="2400" dirty="0">
                            <a:solidFill>
                              <a:srgbClr val="FF0000"/>
                            </a:solidFill>
                            <a:latin typeface="Cambria Math" panose="02040503050406030204" pitchFamily="18" charset="0"/>
                          </a:rPr>
                          <m:t>+</m:t>
                        </m:r>
                      </m:sup>
                    </m:sSubSup>
                    <m:r>
                      <a:rPr lang="en-US" altLang="zh-CN" sz="2400" dirty="0">
                        <a:solidFill>
                          <a:srgbClr val="FF0000"/>
                        </a:solidFill>
                        <a:latin typeface="Cambria Math" panose="02040503050406030204" pitchFamily="18" charset="0"/>
                      </a:rPr>
                      <m:t> ,</m:t>
                    </m:r>
                    <m:sSubSup>
                      <m:sSubSupPr>
                        <m:ctrlPr>
                          <a:rPr lang="zh-CN" altLang="en-US" sz="2400" i="1" dirty="0">
                            <a:solidFill>
                              <a:srgbClr val="FF0000"/>
                            </a:solidFill>
                            <a:latin typeface="Cambria Math" panose="02040503050406030204" pitchFamily="18" charset="0"/>
                          </a:rPr>
                        </m:ctrlPr>
                      </m:sSubSupPr>
                      <m:e>
                        <m:r>
                          <a:rPr lang="en-US" altLang="zh-CN" sz="2400" dirty="0">
                            <a:solidFill>
                              <a:srgbClr val="FF0000"/>
                            </a:solidFill>
                            <a:latin typeface="Cambria Math" panose="02040503050406030204" pitchFamily="18" charset="0"/>
                          </a:rPr>
                          <m:t>𝐷</m:t>
                        </m:r>
                      </m:e>
                      <m:sub>
                        <m:r>
                          <a:rPr lang="en-US" altLang="zh-CN" sz="2400" dirty="0">
                            <a:solidFill>
                              <a:srgbClr val="FF0000"/>
                            </a:solidFill>
                            <a:latin typeface="Cambria Math" panose="02040503050406030204" pitchFamily="18" charset="0"/>
                          </a:rPr>
                          <m:t> </m:t>
                        </m:r>
                        <m:r>
                          <a:rPr lang="en-US" altLang="zh-CN" sz="2400" dirty="0">
                            <a:solidFill>
                              <a:srgbClr val="FF0000"/>
                            </a:solidFill>
                            <a:latin typeface="Cambria Math" panose="02040503050406030204" pitchFamily="18" charset="0"/>
                          </a:rPr>
                          <m:t>𝑠</m:t>
                        </m:r>
                      </m:sub>
                      <m:sup>
                        <m:r>
                          <a:rPr lang="en-US" altLang="zh-CN" sz="2400" dirty="0">
                            <a:solidFill>
                              <a:srgbClr val="FF0000"/>
                            </a:solidFill>
                            <a:latin typeface="Cambria Math" panose="02040503050406030204" pitchFamily="18" charset="0"/>
                          </a:rPr>
                          <m:t>∗</m:t>
                        </m:r>
                      </m:sup>
                    </m:sSubSup>
                    <m:r>
                      <a:rPr lang="en-US" altLang="zh-CN" sz="2400" dirty="0">
                        <a:solidFill>
                          <a:srgbClr val="FF0000"/>
                        </a:solidFill>
                        <a:latin typeface="Cambria Math" panose="02040503050406030204" pitchFamily="18" charset="0"/>
                      </a:rPr>
                      <m:t> </m:t>
                    </m:r>
                  </m:oMath>
                </a14:m>
                <a:r>
                  <a:rPr lang="en-US" altLang="zh-CN" sz="2400" dirty="0">
                    <a:solidFill>
                      <a:srgbClr val="FF0000"/>
                    </a:solidFill>
                  </a:rPr>
                  <a:t>and </a:t>
                </a:r>
                <a14:m>
                  <m:oMath xmlns:m="http://schemas.openxmlformats.org/officeDocument/2006/math">
                    <m:sSubSup>
                      <m:sSubSupPr>
                        <m:ctrlPr>
                          <a:rPr lang="zh-CN" altLang="en-US" sz="2400" i="1" dirty="0">
                            <a:solidFill>
                              <a:srgbClr val="FF0000"/>
                            </a:solidFill>
                            <a:latin typeface="Cambria Math" panose="02040503050406030204" pitchFamily="18" charset="0"/>
                          </a:rPr>
                        </m:ctrlPr>
                      </m:sSubSupPr>
                      <m:e>
                        <m:r>
                          <a:rPr lang="en-US" altLang="zh-CN" sz="2400" dirty="0">
                            <a:solidFill>
                              <a:srgbClr val="FF0000"/>
                            </a:solidFill>
                            <a:latin typeface="Cambria Math" panose="02040503050406030204" pitchFamily="18" charset="0"/>
                          </a:rPr>
                          <m:t>𝐷</m:t>
                        </m:r>
                      </m:e>
                      <m:sub>
                        <m:r>
                          <a:rPr lang="en-US" altLang="zh-CN" sz="2400" dirty="0">
                            <a:solidFill>
                              <a:srgbClr val="FF0000"/>
                            </a:solidFill>
                            <a:latin typeface="Cambria Math" panose="02040503050406030204" pitchFamily="18" charset="0"/>
                          </a:rPr>
                          <m:t> </m:t>
                        </m:r>
                        <m:r>
                          <a:rPr lang="en-US" altLang="zh-CN" sz="2400" dirty="0">
                            <a:solidFill>
                              <a:srgbClr val="FF0000"/>
                            </a:solidFill>
                            <a:latin typeface="Cambria Math" panose="02040503050406030204" pitchFamily="18" charset="0"/>
                          </a:rPr>
                          <m:t>𝑠</m:t>
                        </m:r>
                      </m:sub>
                      <m:sup>
                        <m:r>
                          <a:rPr lang="en-US" altLang="zh-CN" sz="2400" dirty="0">
                            <a:solidFill>
                              <a:srgbClr val="FF0000"/>
                            </a:solidFill>
                            <a:latin typeface="Cambria Math" panose="02040503050406030204" pitchFamily="18" charset="0"/>
                          </a:rPr>
                          <m:t> </m:t>
                        </m:r>
                      </m:sup>
                    </m:sSubSup>
                    <m:r>
                      <a:rPr lang="en-US" altLang="zh-CN" sz="2400" dirty="0">
                        <a:solidFill>
                          <a:srgbClr val="FF0000"/>
                        </a:solidFill>
                        <a:latin typeface="Cambria Math" panose="02040503050406030204" pitchFamily="18" charset="0"/>
                      </a:rPr>
                      <m:t> </m:t>
                    </m:r>
                  </m:oMath>
                </a14:m>
                <a:r>
                  <a:rPr lang="en-US" altLang="zh-CN" sz="2400" dirty="0">
                    <a:solidFill>
                      <a:srgbClr val="FF0000"/>
                    </a:solidFill>
                  </a:rPr>
                  <a:t>mesons</a:t>
                </a:r>
              </a:p>
              <a:p>
                <a:pPr>
                  <a:lnSpc>
                    <a:spcPct val="600000"/>
                  </a:lnSpc>
                </a:pPr>
                <a:endParaRPr lang="en-US" altLang="zh-CN" sz="2400" dirty="0"/>
              </a:p>
            </p:txBody>
          </p:sp>
        </mc:Choice>
        <mc:Fallback xmlns="">
          <p:sp>
            <p:nvSpPr>
              <p:cNvPr id="6" name="文本框 5">
                <a:extLst>
                  <a:ext uri="{FF2B5EF4-FFF2-40B4-BE49-F238E27FC236}">
                    <a16:creationId xmlns:a16="http://schemas.microsoft.com/office/drawing/2014/main" id="{24B44586-E8F4-7A8F-4642-037C42F9E097}"/>
                  </a:ext>
                </a:extLst>
              </p:cNvPr>
              <p:cNvSpPr txBox="1">
                <a:spLocks noRot="1" noChangeAspect="1" noMove="1" noResize="1" noEditPoints="1" noAdjustHandles="1" noChangeArrowheads="1" noChangeShapeType="1" noTextEdit="1"/>
              </p:cNvSpPr>
              <p:nvPr/>
            </p:nvSpPr>
            <p:spPr>
              <a:xfrm>
                <a:off x="958336" y="533852"/>
                <a:ext cx="10916816" cy="6517040"/>
              </a:xfrm>
              <a:prstGeom prst="rect">
                <a:avLst/>
              </a:prstGeom>
              <a:blipFill>
                <a:blip r:embed="rId2"/>
                <a:stretch>
                  <a:fillRect l="-8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5717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53EE-BC41-AF70-99FD-CCDC70DF9FA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A0A76A7A-42B6-F743-EAA6-1F706A25D7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BCC242B6-60B2-F86F-F6B1-4856775B7721}"/>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Background-Th, Ph</a:t>
            </a:r>
            <a:endParaRPr lang="en-US" altLang="zh-CN" sz="6000" dirty="0">
              <a:solidFill>
                <a:schemeClr val="tx2"/>
              </a:solidFill>
            </a:endParaRPr>
          </a:p>
        </p:txBody>
      </p:sp>
      <p:pic>
        <p:nvPicPr>
          <p:cNvPr id="5" name="图片 4">
            <a:extLst>
              <a:ext uri="{FF2B5EF4-FFF2-40B4-BE49-F238E27FC236}">
                <a16:creationId xmlns:a16="http://schemas.microsoft.com/office/drawing/2014/main" id="{10707CFE-FDAB-A210-6F58-3BADBD8F5667}"/>
              </a:ext>
            </a:extLst>
          </p:cNvPr>
          <p:cNvPicPr>
            <a:picLocks noChangeAspect="1"/>
          </p:cNvPicPr>
          <p:nvPr/>
        </p:nvPicPr>
        <p:blipFill>
          <a:blip r:embed="rId3"/>
          <a:stretch>
            <a:fillRect/>
          </a:stretch>
        </p:blipFill>
        <p:spPr>
          <a:xfrm>
            <a:off x="1172552" y="1922793"/>
            <a:ext cx="9476782" cy="4457225"/>
          </a:xfrm>
          <a:prstGeom prst="rect">
            <a:avLst/>
          </a:prstGeom>
        </p:spPr>
      </p:pic>
      <p:sp>
        <p:nvSpPr>
          <p:cNvPr id="6" name="文本框 5">
            <a:extLst>
              <a:ext uri="{FF2B5EF4-FFF2-40B4-BE49-F238E27FC236}">
                <a16:creationId xmlns:a16="http://schemas.microsoft.com/office/drawing/2014/main" id="{E6A87635-DF7F-B240-58C8-BBD7261FB586}"/>
              </a:ext>
            </a:extLst>
          </p:cNvPr>
          <p:cNvSpPr txBox="1"/>
          <p:nvPr/>
        </p:nvSpPr>
        <p:spPr>
          <a:xfrm>
            <a:off x="8497855" y="6184272"/>
            <a:ext cx="4264089" cy="246221"/>
          </a:xfrm>
          <a:prstGeom prst="rect">
            <a:avLst/>
          </a:prstGeom>
          <a:noFill/>
        </p:spPr>
        <p:txBody>
          <a:bodyPr wrap="square" rtlCol="0">
            <a:spAutoFit/>
          </a:bodyPr>
          <a:lstStyle/>
          <a:p>
            <a:pPr eaLnBrk="0" fontAlgn="base" hangingPunct="0">
              <a:spcBef>
                <a:spcPct val="0"/>
              </a:spcBef>
              <a:spcAft>
                <a:spcPct val="0"/>
              </a:spcAft>
            </a:pPr>
            <a:r>
              <a:rPr lang="zh-CN" altLang="zh-CN" sz="1000" dirty="0">
                <a:solidFill>
                  <a:srgbClr val="00B050"/>
                </a:solidFill>
                <a:latin typeface="Arial Unicode MS"/>
                <a:ea typeface="SFMono-Regular"/>
              </a:rPr>
              <a:t>Xu, Yin-Zhen</a:t>
            </a:r>
            <a:r>
              <a:rPr lang="zh-CN" altLang="zh-CN" sz="1000" dirty="0">
                <a:solidFill>
                  <a:srgbClr val="00B050"/>
                </a:solidFill>
              </a:rPr>
              <a:t> </a:t>
            </a:r>
            <a:r>
              <a:rPr lang="en-US" altLang="zh-CN" sz="1000" dirty="0">
                <a:solidFill>
                  <a:srgbClr val="00B050"/>
                </a:solidFill>
              </a:rPr>
              <a:t>,</a:t>
            </a:r>
            <a:r>
              <a:rPr lang="zh-CN" altLang="zh-CN" sz="1000" dirty="0">
                <a:solidFill>
                  <a:srgbClr val="00B050"/>
                </a:solidFill>
                <a:latin typeface="Arial Unicode MS"/>
                <a:ea typeface="SFMono-Regular"/>
              </a:rPr>
              <a:t> JHEP07(2024)118</a:t>
            </a:r>
            <a:r>
              <a:rPr lang="zh-CN" altLang="zh-CN" sz="1000" dirty="0">
                <a:solidFill>
                  <a:srgbClr val="00B050"/>
                </a:solidFill>
              </a:rPr>
              <a:t> </a:t>
            </a:r>
            <a:endParaRPr lang="zh-CN" altLang="zh-CN" sz="1000" dirty="0">
              <a:solidFill>
                <a:srgbClr val="00B050"/>
              </a:solidFill>
              <a:latin typeface="Arial" panose="020B0604020202020204" pitchFamily="34" charset="0"/>
            </a:endParaRPr>
          </a:p>
        </p:txBody>
      </p:sp>
      <p:sp>
        <p:nvSpPr>
          <p:cNvPr id="12" name="文本框 11">
            <a:extLst>
              <a:ext uri="{FF2B5EF4-FFF2-40B4-BE49-F238E27FC236}">
                <a16:creationId xmlns:a16="http://schemas.microsoft.com/office/drawing/2014/main" id="{CB08BE26-D588-15EB-E5C5-90AC5D8C8C61}"/>
              </a:ext>
            </a:extLst>
          </p:cNvPr>
          <p:cNvSpPr txBox="1"/>
          <p:nvPr/>
        </p:nvSpPr>
        <p:spPr>
          <a:xfrm>
            <a:off x="821093" y="1129004"/>
            <a:ext cx="11215397" cy="792781"/>
          </a:xfrm>
          <a:prstGeom prst="rect">
            <a:avLst/>
          </a:prstGeom>
          <a:noFill/>
        </p:spPr>
        <p:txBody>
          <a:bodyPr wrap="square" rtlCol="0">
            <a:spAutoFit/>
          </a:bodyPr>
          <a:lstStyle/>
          <a:p>
            <a:pPr>
              <a:lnSpc>
                <a:spcPct val="150000"/>
              </a:lnSpc>
            </a:pPr>
            <a:r>
              <a:rPr lang="en-US" altLang="zh-CN" sz="1600" dirty="0"/>
              <a:t>The study of charm-light mesons charge radius is challenging experimentally due to their large masses and short lifetimes. Various approaches, including phenomenological models and non-perturbative methods have been used to predict their charge radius.</a:t>
            </a:r>
            <a:endParaRPr lang="zh-CN" altLang="en-US" sz="1600" dirty="0"/>
          </a:p>
        </p:txBody>
      </p:sp>
      <p:sp>
        <p:nvSpPr>
          <p:cNvPr id="2" name="文本框 1">
            <a:extLst>
              <a:ext uri="{FF2B5EF4-FFF2-40B4-BE49-F238E27FC236}">
                <a16:creationId xmlns:a16="http://schemas.microsoft.com/office/drawing/2014/main" id="{AF375495-9682-7280-DDBE-9156EC348058}"/>
              </a:ext>
            </a:extLst>
          </p:cNvPr>
          <p:cNvSpPr txBox="1"/>
          <p:nvPr/>
        </p:nvSpPr>
        <p:spPr>
          <a:xfrm>
            <a:off x="11693237" y="6380018"/>
            <a:ext cx="498763" cy="369332"/>
          </a:xfrm>
          <a:prstGeom prst="rect">
            <a:avLst/>
          </a:prstGeom>
          <a:noFill/>
        </p:spPr>
        <p:txBody>
          <a:bodyPr wrap="square" rtlCol="0">
            <a:spAutoFit/>
          </a:bodyPr>
          <a:lstStyle/>
          <a:p>
            <a:r>
              <a:rPr lang="en-US" altLang="zh-CN" dirty="0"/>
              <a:t>13</a:t>
            </a:r>
            <a:endParaRPr lang="zh-CN" altLang="en-US" dirty="0"/>
          </a:p>
        </p:txBody>
      </p:sp>
      <p:sp>
        <p:nvSpPr>
          <p:cNvPr id="4" name="矩形 3">
            <a:extLst>
              <a:ext uri="{FF2B5EF4-FFF2-40B4-BE49-F238E27FC236}">
                <a16:creationId xmlns:a16="http://schemas.microsoft.com/office/drawing/2014/main" id="{5214F4B9-2A51-BC27-9F63-9E90CF873DA9}"/>
              </a:ext>
            </a:extLst>
          </p:cNvPr>
          <p:cNvSpPr/>
          <p:nvPr/>
        </p:nvSpPr>
        <p:spPr>
          <a:xfrm>
            <a:off x="3051110" y="3340359"/>
            <a:ext cx="5719666" cy="3172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6C8218F-552C-314A-59A1-A25EA2AD79EB}"/>
              </a:ext>
            </a:extLst>
          </p:cNvPr>
          <p:cNvSpPr/>
          <p:nvPr/>
        </p:nvSpPr>
        <p:spPr>
          <a:xfrm>
            <a:off x="3051110" y="4357396"/>
            <a:ext cx="5719666" cy="1772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080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82978-A51E-B990-8C47-9B154F39C30F}"/>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44CCED27-5498-54EA-2589-A6A9E45F41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DFC7F90E-F0D3-795B-A11C-84462F4F4D4F}"/>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Background-</a:t>
            </a:r>
            <a:r>
              <a:rPr lang="en-US" altLang="zh-CN" sz="6000" dirty="0" err="1">
                <a:sym typeface="+mn-ea"/>
              </a:rPr>
              <a:t>lat</a:t>
            </a:r>
            <a:endParaRPr lang="en-US" altLang="zh-CN" sz="6000" dirty="0">
              <a:solidFill>
                <a:schemeClr val="tx2"/>
              </a:solidFill>
            </a:endParaRPr>
          </a:p>
        </p:txBody>
      </p:sp>
      <p:pic>
        <p:nvPicPr>
          <p:cNvPr id="4" name="图片 3">
            <a:extLst>
              <a:ext uri="{FF2B5EF4-FFF2-40B4-BE49-F238E27FC236}">
                <a16:creationId xmlns:a16="http://schemas.microsoft.com/office/drawing/2014/main" id="{FB757C20-1429-7693-3D63-C235DD37DA20}"/>
              </a:ext>
            </a:extLst>
          </p:cNvPr>
          <p:cNvPicPr>
            <a:picLocks noChangeAspect="1"/>
          </p:cNvPicPr>
          <p:nvPr/>
        </p:nvPicPr>
        <p:blipFill>
          <a:blip r:embed="rId3"/>
          <a:stretch>
            <a:fillRect/>
          </a:stretch>
        </p:blipFill>
        <p:spPr>
          <a:xfrm>
            <a:off x="724648" y="3002233"/>
            <a:ext cx="5501980" cy="3641016"/>
          </a:xfrm>
          <a:prstGeom prst="rect">
            <a:avLst/>
          </a:prstGeom>
        </p:spPr>
      </p:pic>
      <p:pic>
        <p:nvPicPr>
          <p:cNvPr id="8" name="图片 7">
            <a:extLst>
              <a:ext uri="{FF2B5EF4-FFF2-40B4-BE49-F238E27FC236}">
                <a16:creationId xmlns:a16="http://schemas.microsoft.com/office/drawing/2014/main" id="{4103B4AA-5EFC-9B20-FB40-351486AE44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57998" y="3595147"/>
            <a:ext cx="4267202" cy="2204778"/>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026AED8-9BB9-92A3-B93F-C945D78F53CB}"/>
                  </a:ext>
                </a:extLst>
              </p:cNvPr>
              <p:cNvSpPr txBox="1"/>
              <p:nvPr/>
            </p:nvSpPr>
            <p:spPr>
              <a:xfrm>
                <a:off x="261257" y="1138811"/>
                <a:ext cx="11930743" cy="2710486"/>
              </a:xfrm>
              <a:prstGeom prst="rect">
                <a:avLst/>
              </a:prstGeom>
              <a:noFill/>
            </p:spPr>
            <p:txBody>
              <a:bodyPr wrap="square" rtlCol="0">
                <a:spAutoFit/>
              </a:bodyPr>
              <a:lstStyle/>
              <a:p>
                <a:pPr>
                  <a:lnSpc>
                    <a:spcPct val="150000"/>
                  </a:lnSpc>
                </a:pPr>
                <a:r>
                  <a:rPr lang="en-US" altLang="zh-CN" sz="1600" dirty="0"/>
                  <a:t>While some lattice calculations exist, they remain incomplete. Results for </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sup>
                    </m:sSup>
                  </m:oMath>
                </a14:m>
                <a:r>
                  <a:rPr lang="en-US" altLang="zh-CN" sz="1600" dirty="0"/>
                  <a:t> and </a:t>
                </a:r>
                <a14:m>
                  <m:oMath xmlns:m="http://schemas.openxmlformats.org/officeDocument/2006/math">
                    <m:sSup>
                      <m:sSupPr>
                        <m:ctrlPr>
                          <a:rPr lang="en-US" altLang="zh-CN" sz="1600" i="1">
                            <a:latin typeface="Cambria Math" panose="02040503050406030204" pitchFamily="18" charset="0"/>
                          </a:rPr>
                        </m:ctrlPr>
                      </m:sSupPr>
                      <m:e>
                        <m:sSup>
                          <m:sSupPr>
                            <m:ctrlPr>
                              <a:rPr lang="en-US" altLang="zh-CN" sz="1600" b="0" i="1" smtClean="0">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b="0" i="1" smtClean="0">
                                <a:latin typeface="Cambria Math" panose="02040503050406030204" pitchFamily="18" charset="0"/>
                              </a:rPr>
                              <m:t>+</m:t>
                            </m:r>
                          </m:sup>
                        </m:sSup>
                      </m:e>
                      <m:sup>
                        <m:r>
                          <a:rPr lang="en-US" altLang="zh-CN" sz="1600" b="0" i="1" smtClean="0">
                            <a:latin typeface="Cambria Math" panose="02040503050406030204" pitchFamily="18" charset="0"/>
                          </a:rPr>
                          <m:t> </m:t>
                        </m:r>
                      </m:sup>
                    </m:sSup>
                  </m:oMath>
                </a14:m>
                <a:r>
                  <a:rPr lang="en-US" altLang="zh-CN" sz="1600" dirty="0"/>
                  <a:t> mesons are </a:t>
                </a:r>
                <a14:m>
                  <m:oMath xmlns:m="http://schemas.openxmlformats.org/officeDocument/2006/math">
                    <m:d>
                      <m:dPr>
                        <m:begChr m:val="⟨"/>
                        <m:endChr m:val="⟩"/>
                        <m:ctrlPr>
                          <a:rPr lang="en-US" altLang="zh-CN" sz="1600" b="0" i="1" smtClean="0">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e>
                    </m:d>
                    <m:r>
                      <a:rPr lang="en-US" altLang="zh-CN" sz="1600" b="0" i="1" smtClean="0">
                        <a:latin typeface="Cambria Math" panose="02040503050406030204" pitchFamily="18" charset="0"/>
                      </a:rPr>
                      <m:t> =0.372</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18</m:t>
                        </m:r>
                      </m:e>
                    </m:d>
                    <m:r>
                      <a:rPr lang="en-US" altLang="zh-CN" sz="1600" b="0" i="1" smtClean="0">
                        <a:latin typeface="Cambria Math" panose="02040503050406030204" pitchFamily="18" charset="0"/>
                      </a:rPr>
                      <m:t> </m:t>
                    </m:r>
                    <m:r>
                      <m:rPr>
                        <m:sty m:val="p"/>
                      </m:rPr>
                      <a:rPr lang="en-US" altLang="zh-CN" sz="1600" b="0" i="0" smtClean="0">
                        <a:latin typeface="Cambria Math" panose="02040503050406030204" pitchFamily="18" charset="0"/>
                      </a:rPr>
                      <m:t>f</m:t>
                    </m:r>
                    <m:sSup>
                      <m:sSupPr>
                        <m:ctrlPr>
                          <a:rPr lang="en-US" altLang="zh-CN" sz="1600" b="0" i="1" smtClean="0">
                            <a:latin typeface="Cambria Math" panose="02040503050406030204" pitchFamily="18" charset="0"/>
                          </a:rPr>
                        </m:ctrlPr>
                      </m:sSupPr>
                      <m:e>
                        <m:r>
                          <m:rPr>
                            <m:sty m:val="p"/>
                          </m:rPr>
                          <a:rPr lang="en-US" altLang="zh-CN" sz="1600" b="0" i="0" smtClean="0">
                            <a:latin typeface="Cambria Math" panose="02040503050406030204" pitchFamily="18" charset="0"/>
                          </a:rPr>
                          <m:t>m</m:t>
                        </m:r>
                      </m:e>
                      <m:sup>
                        <m:r>
                          <a:rPr lang="en-US" altLang="zh-CN" sz="1600" b="0" i="0" smtClean="0">
                            <a:latin typeface="Cambria Math" panose="02040503050406030204" pitchFamily="18" charset="0"/>
                          </a:rPr>
                          <m:t> </m:t>
                        </m:r>
                      </m:sup>
                    </m:sSup>
                  </m:oMath>
                </a14:m>
                <a:r>
                  <a:rPr lang="en-US" altLang="zh-CN" sz="1600" dirty="0"/>
                  <a:t> and  </a:t>
                </a:r>
                <a14:m>
                  <m:oMath xmlns:m="http://schemas.openxmlformats.org/officeDocument/2006/math">
                    <m:d>
                      <m:dPr>
                        <m:begChr m:val="⟨"/>
                        <m:endChr m:val="⟩"/>
                        <m:ctrlPr>
                          <a:rPr lang="en-US" altLang="zh-CN" sz="1600" i="1" smtClean="0">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e>
                    </m:d>
                    <m:r>
                      <a:rPr lang="en-US" altLang="zh-CN" sz="1600" i="1">
                        <a:latin typeface="Cambria Math" panose="02040503050406030204" pitchFamily="18" charset="0"/>
                      </a:rPr>
                      <m:t> =0.</m:t>
                    </m:r>
                    <m:r>
                      <a:rPr lang="en-US" altLang="zh-CN" sz="1600" i="1" smtClean="0">
                        <a:latin typeface="Cambria Math" panose="02040503050406030204" pitchFamily="18" charset="0"/>
                      </a:rPr>
                      <m:t>4</m:t>
                    </m:r>
                    <m:r>
                      <a:rPr lang="en-US" altLang="zh-CN" sz="1600" b="0" i="1" smtClean="0">
                        <a:latin typeface="Cambria Math" panose="02040503050406030204" pitchFamily="18" charset="0"/>
                      </a:rPr>
                      <m:t>30</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28</m:t>
                        </m:r>
                      </m:e>
                    </m:d>
                    <m:r>
                      <a:rPr lang="en-US" altLang="zh-CN" sz="1600" b="0" i="0" smtClean="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b="0" i="0" smtClean="0">
                            <a:latin typeface="Cambria Math" panose="02040503050406030204" pitchFamily="18" charset="0"/>
                          </a:rPr>
                          <m:t> </m:t>
                        </m:r>
                      </m:sup>
                    </m:sSup>
                  </m:oMath>
                </a14:m>
                <a:r>
                  <a:rPr lang="en-US" altLang="zh-CN" sz="1600" dirty="0"/>
                  <a:t>, which only performed chiral extrapolation without accounting for lattice spacing effects . </a:t>
                </a:r>
                <a:r>
                  <a:rPr lang="en-US" altLang="zh-CN" sz="1400" dirty="0"/>
                  <a:t>            </a:t>
                </a:r>
                <a:r>
                  <a:rPr lang="zh-CN" altLang="zh-CN" sz="1000" dirty="0">
                    <a:solidFill>
                      <a:srgbClr val="00B050"/>
                    </a:solidFill>
                    <a:latin typeface="Arial Unicode MS"/>
                    <a:ea typeface="SFMono-Regular"/>
                  </a:rPr>
                  <a:t>Can, K. U</a:t>
                </a:r>
                <a:r>
                  <a:rPr lang="en-US" altLang="zh-CN" sz="1000" dirty="0">
                    <a:solidFill>
                      <a:srgbClr val="00B050"/>
                    </a:solidFill>
                    <a:latin typeface="Arial Unicode MS"/>
                    <a:ea typeface="SFMono-Regular"/>
                  </a:rPr>
                  <a:t> et .al  </a:t>
                </a:r>
                <a:r>
                  <a:rPr lang="zh-CN" altLang="zh-CN" sz="1000" dirty="0">
                    <a:solidFill>
                      <a:srgbClr val="00B050"/>
                    </a:solidFill>
                    <a:latin typeface="Arial Unicode MS"/>
                    <a:ea typeface="SFMono-Regular"/>
                  </a:rPr>
                  <a:t>j.physletb.2012.12.050</a:t>
                </a:r>
                <a:r>
                  <a:rPr lang="zh-CN" altLang="zh-CN" sz="1000" dirty="0">
                    <a:solidFill>
                      <a:srgbClr val="00B050"/>
                    </a:solidFill>
                  </a:rPr>
                  <a:t> </a:t>
                </a:r>
                <a:r>
                  <a:rPr lang="en-US" altLang="zh-CN" sz="1000" dirty="0">
                    <a:solidFill>
                      <a:srgbClr val="00B050"/>
                    </a:solidFill>
                  </a:rPr>
                  <a:t> (2013)</a:t>
                </a:r>
                <a:endParaRPr lang="en-US" altLang="zh-CN" sz="1400" dirty="0"/>
              </a:p>
              <a:p>
                <a:pPr>
                  <a:lnSpc>
                    <a:spcPct val="150000"/>
                  </a:lnSpc>
                </a:pPr>
                <a:r>
                  <a:rPr lang="en-US" altLang="zh-CN" sz="1600" dirty="0"/>
                  <a:t>Results for </a:t>
                </a:r>
                <a:r>
                  <a:rPr lang="en-US" altLang="zh-CN" sz="1600" i="1" dirty="0"/>
                  <a:t>Dₛ</a:t>
                </a:r>
                <a:r>
                  <a:rPr lang="en-US" altLang="zh-CN" sz="1600" dirty="0"/>
                  <a:t> mesons and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oMath>
                </a14:m>
                <a:r>
                  <a:rPr lang="en-US" altLang="zh-CN" sz="1600" dirty="0"/>
                  <a:t> mesons are provided as </a:t>
                </a:r>
                <a14:m>
                  <m:oMath xmlns:m="http://schemas.openxmlformats.org/officeDocument/2006/math">
                    <m:d>
                      <m:dPr>
                        <m:begChr m:val="⟨"/>
                        <m:endChr m:val="⟩"/>
                        <m:ctrlPr>
                          <a:rPr lang="en-US" altLang="zh-CN" sz="1600" i="1" smtClean="0">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sub>
                          <m:sup>
                            <m:r>
                              <a:rPr lang="en-US" altLang="zh-CN" sz="1600" i="1">
                                <a:latin typeface="Cambria Math" panose="02040503050406030204" pitchFamily="18" charset="0"/>
                              </a:rPr>
                              <m:t> </m:t>
                            </m:r>
                          </m:sup>
                        </m:sSubSup>
                      </m:e>
                    </m:d>
                    <m:r>
                      <a:rPr lang="en-US" altLang="zh-CN" sz="1600" i="1">
                        <a:latin typeface="Cambria Math" panose="02040503050406030204" pitchFamily="18" charset="0"/>
                      </a:rPr>
                      <m:t> =0.</m:t>
                    </m:r>
                    <m:r>
                      <a:rPr lang="en-US" altLang="zh-CN" sz="1600" b="0" i="1" smtClean="0">
                        <a:latin typeface="Cambria Math" panose="02040503050406030204" pitchFamily="18" charset="0"/>
                      </a:rPr>
                      <m:t>45</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24</m:t>
                        </m:r>
                      </m:e>
                    </m:d>
                    <m:r>
                      <a:rPr lang="en-US" altLang="zh-CN" sz="1600" b="0" i="0" smtClean="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b="0" i="0" smtClean="0">
                            <a:latin typeface="Cambria Math" panose="02040503050406030204" pitchFamily="18" charset="0"/>
                          </a:rPr>
                          <m:t> </m:t>
                        </m:r>
                      </m:sup>
                    </m:sSup>
                  </m:oMath>
                </a14:m>
                <a:r>
                  <a:rPr lang="en-US" altLang="zh-CN" sz="1600" dirty="0"/>
                  <a:t> and  </a:t>
                </a:r>
                <a14:m>
                  <m:oMath xmlns:m="http://schemas.openxmlformats.org/officeDocument/2006/math">
                    <m:d>
                      <m:dPr>
                        <m:begChr m:val="⟨"/>
                        <m:endChr m:val="⟩"/>
                        <m:ctrlPr>
                          <a:rPr lang="en-US" altLang="zh-CN" sz="1600" i="1" smtClean="0">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𝑟</m:t>
                            </m:r>
                          </m:e>
                          <m:sub>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i="1">
                                    <a:latin typeface="Cambria Math" panose="02040503050406030204" pitchFamily="18" charset="0"/>
                                  </a:rPr>
                                  <m:t>𝑠</m:t>
                                </m:r>
                              </m:sub>
                              <m:sup>
                                <m:r>
                                  <a:rPr lang="en-US" altLang="zh-CN" sz="1600" i="1">
                                    <a:latin typeface="Cambria Math" panose="02040503050406030204" pitchFamily="18" charset="0"/>
                                  </a:rPr>
                                  <m:t> </m:t>
                                </m:r>
                              </m:sup>
                            </m:sSubSup>
                          </m:sub>
                          <m:sup>
                            <m:r>
                              <a:rPr lang="en-US" altLang="zh-CN" sz="1600" i="1">
                                <a:latin typeface="Cambria Math" panose="02040503050406030204" pitchFamily="18" charset="0"/>
                              </a:rPr>
                              <m:t> </m:t>
                            </m:r>
                          </m:sup>
                        </m:sSubSup>
                      </m:e>
                    </m:d>
                    <m:r>
                      <a:rPr lang="en-US" altLang="zh-CN" sz="1600" i="1">
                        <a:latin typeface="Cambria Math" panose="02040503050406030204" pitchFamily="18" charset="0"/>
                      </a:rPr>
                      <m:t> =0.</m:t>
                    </m:r>
                    <m:r>
                      <a:rPr lang="en-US" altLang="zh-CN" sz="1600" b="0" i="1" smtClean="0">
                        <a:latin typeface="Cambria Math" panose="02040503050406030204" pitchFamily="18" charset="0"/>
                      </a:rPr>
                      <m:t>465</m:t>
                    </m:r>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57</m:t>
                        </m:r>
                      </m:e>
                    </m:d>
                    <m:r>
                      <a:rPr lang="en-US" altLang="zh-CN" sz="1600" b="0" i="0" smtClean="0">
                        <a:latin typeface="Cambria Math" panose="02040503050406030204" pitchFamily="18" charset="0"/>
                      </a:rPr>
                      <m:t> </m:t>
                    </m:r>
                    <m:r>
                      <m:rPr>
                        <m:sty m:val="p"/>
                      </m:rPr>
                      <a:rPr lang="en-US" altLang="zh-CN" sz="1600">
                        <a:latin typeface="Cambria Math" panose="02040503050406030204" pitchFamily="18" charset="0"/>
                      </a:rPr>
                      <m:t>f</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m</m:t>
                        </m:r>
                      </m:e>
                      <m:sup>
                        <m:r>
                          <a:rPr lang="en-US" altLang="zh-CN" sz="1600" b="0" i="0" smtClean="0">
                            <a:latin typeface="Cambria Math" panose="02040503050406030204" pitchFamily="18" charset="0"/>
                          </a:rPr>
                          <m:t> </m:t>
                        </m:r>
                      </m:sup>
                    </m:sSup>
                  </m:oMath>
                </a14:m>
                <a:r>
                  <a:rPr lang="en-US" altLang="zh-CN" sz="1600" dirty="0"/>
                  <a:t>, where only continuum extrapolation was conducted without chiral extrapolation. 	</a:t>
                </a:r>
                <a:r>
                  <a:rPr lang="en-US" altLang="zh-CN" sz="1400" dirty="0"/>
                  <a:t>				        </a:t>
                </a:r>
                <a:r>
                  <a:rPr lang="zh-CN" altLang="zh-CN" sz="1000" dirty="0">
                    <a:solidFill>
                      <a:srgbClr val="00B050"/>
                    </a:solidFill>
                    <a:latin typeface="Arial Unicode MS"/>
                    <a:ea typeface="SFMono-Regular"/>
                  </a:rPr>
                  <a:t>Li, Ning</a:t>
                </a:r>
                <a:r>
                  <a:rPr lang="zh-CN" altLang="zh-CN" sz="1000" dirty="0">
                    <a:solidFill>
                      <a:srgbClr val="00B050"/>
                    </a:solidFill>
                  </a:rPr>
                  <a:t> </a:t>
                </a:r>
                <a:r>
                  <a:rPr lang="en-US" altLang="zh-CN" sz="1000" dirty="0">
                    <a:solidFill>
                      <a:srgbClr val="00B050"/>
                    </a:solidFill>
                  </a:rPr>
                  <a:t>et.al  </a:t>
                </a:r>
                <a:r>
                  <a:rPr lang="zh-CN" altLang="zh-CN" sz="1000" dirty="0">
                    <a:solidFill>
                      <a:srgbClr val="00B050"/>
                    </a:solidFill>
                    <a:latin typeface="Arial Unicode MS"/>
                    <a:ea typeface="SFMono-Regular"/>
                  </a:rPr>
                  <a:t>epja/i2017-12243-4</a:t>
                </a:r>
                <a:r>
                  <a:rPr lang="zh-CN" altLang="zh-CN" sz="1000" dirty="0">
                    <a:solidFill>
                      <a:srgbClr val="00B050"/>
                    </a:solidFill>
                  </a:rPr>
                  <a:t> </a:t>
                </a:r>
                <a:r>
                  <a:rPr lang="en-US" altLang="zh-CN" sz="1000" dirty="0">
                    <a:solidFill>
                      <a:srgbClr val="00B050"/>
                    </a:solidFill>
                  </a:rPr>
                  <a:t> (2017)</a:t>
                </a:r>
                <a:endParaRPr lang="zh-CN" altLang="zh-CN" sz="1000" dirty="0">
                  <a:solidFill>
                    <a:srgbClr val="00B050"/>
                  </a:solidFill>
                  <a:latin typeface="Arial" panose="020B0604020202020204" pitchFamily="34" charset="0"/>
                </a:endParaRPr>
              </a:p>
              <a:p>
                <a:pPr>
                  <a:lnSpc>
                    <a:spcPct val="150000"/>
                  </a:lnSpc>
                </a:pPr>
                <a:endParaRPr lang="zh-CN" altLang="zh-CN" sz="3200" dirty="0">
                  <a:latin typeface="Arial" panose="020B0604020202020204" pitchFamily="34" charset="0"/>
                </a:endParaRPr>
              </a:p>
              <a:p>
                <a:pPr>
                  <a:lnSpc>
                    <a:spcPct val="150000"/>
                  </a:lnSpc>
                </a:pPr>
                <a:endParaRPr lang="zh-CN" altLang="en-US" sz="1400" dirty="0"/>
              </a:p>
            </p:txBody>
          </p:sp>
        </mc:Choice>
        <mc:Fallback xmlns="">
          <p:sp>
            <p:nvSpPr>
              <p:cNvPr id="9" name="文本框 8">
                <a:extLst>
                  <a:ext uri="{FF2B5EF4-FFF2-40B4-BE49-F238E27FC236}">
                    <a16:creationId xmlns:a16="http://schemas.microsoft.com/office/drawing/2014/main" id="{5026AED8-9BB9-92A3-B93F-C945D78F53CB}"/>
                  </a:ext>
                </a:extLst>
              </p:cNvPr>
              <p:cNvSpPr txBox="1">
                <a:spLocks noRot="1" noChangeAspect="1" noMove="1" noResize="1" noEditPoints="1" noAdjustHandles="1" noChangeArrowheads="1" noChangeShapeType="1" noTextEdit="1"/>
              </p:cNvSpPr>
              <p:nvPr/>
            </p:nvSpPr>
            <p:spPr>
              <a:xfrm>
                <a:off x="261257" y="1138811"/>
                <a:ext cx="11930743" cy="2710486"/>
              </a:xfrm>
              <a:prstGeom prst="rect">
                <a:avLst/>
              </a:prstGeom>
              <a:blipFill>
                <a:blip r:embed="rId5"/>
                <a:stretch>
                  <a:fillRect l="-307"/>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3FB58A93-D5A1-3B2F-75AC-FD521557C41F}"/>
              </a:ext>
            </a:extLst>
          </p:cNvPr>
          <p:cNvSpPr txBox="1"/>
          <p:nvPr/>
        </p:nvSpPr>
        <p:spPr>
          <a:xfrm>
            <a:off x="11693237" y="6380018"/>
            <a:ext cx="498763" cy="369332"/>
          </a:xfrm>
          <a:prstGeom prst="rect">
            <a:avLst/>
          </a:prstGeom>
          <a:noFill/>
        </p:spPr>
        <p:txBody>
          <a:bodyPr wrap="square" rtlCol="0">
            <a:spAutoFit/>
          </a:bodyPr>
          <a:lstStyle/>
          <a:p>
            <a:r>
              <a:rPr lang="en-US" altLang="zh-CN" dirty="0"/>
              <a:t>14</a:t>
            </a:r>
            <a:endParaRPr lang="zh-CN" altLang="en-US" dirty="0"/>
          </a:p>
        </p:txBody>
      </p:sp>
      <p:sp>
        <p:nvSpPr>
          <p:cNvPr id="6" name="矩形 5">
            <a:extLst>
              <a:ext uri="{FF2B5EF4-FFF2-40B4-BE49-F238E27FC236}">
                <a16:creationId xmlns:a16="http://schemas.microsoft.com/office/drawing/2014/main" id="{2E94D181-43DF-BEC6-C996-972F23AFB5FD}"/>
              </a:ext>
            </a:extLst>
          </p:cNvPr>
          <p:cNvSpPr/>
          <p:nvPr/>
        </p:nvSpPr>
        <p:spPr>
          <a:xfrm>
            <a:off x="2090057" y="3002233"/>
            <a:ext cx="802433" cy="35385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51580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1222124-409F-9299-6E71-CEF21287959C}"/>
                  </a:ext>
                </a:extLst>
              </p:cNvPr>
              <p:cNvSpPr txBox="1"/>
              <p:nvPr/>
            </p:nvSpPr>
            <p:spPr>
              <a:xfrm>
                <a:off x="3200399" y="1870067"/>
                <a:ext cx="583163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𝑝</m:t>
                              </m:r>
                            </m:e>
                          </m:d>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𝑉</m:t>
                                  </m:r>
                                </m:e>
                                <m:sup>
                                  <m:r>
                                    <a:rPr lang="en-US" altLang="zh-CN" b="0" i="1" smtClean="0">
                                      <a:latin typeface="Cambria Math" panose="02040503050406030204" pitchFamily="18" charset="0"/>
                                    </a:rPr>
                                    <m:t>𝑢</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𝑞</m:t>
                                  </m:r>
                                </m:e>
                              </m:d>
                            </m:e>
                          </m:d>
                          <m:r>
                            <a:rPr lang="en-US" altLang="zh-CN" b="0" i="1" smtClean="0">
                              <a:latin typeface="Cambria Math" panose="02040503050406030204" pitchFamily="18" charset="0"/>
                            </a:rPr>
                            <m:t>𝐷</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𝑝</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m:t>
                                  </m:r>
                                </m:sup>
                              </m:sSup>
                            </m:e>
                          </m:d>
                        </m:e>
                        <m:sup>
                          <m:r>
                            <a:rPr lang="en-US" altLang="zh-CN" b="0" i="1" smtClean="0">
                              <a:latin typeface="Cambria Math" panose="02040503050406030204" pitchFamily="18" charset="0"/>
                            </a:rPr>
                            <m:t>𝑢</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oMath>
                  </m:oMathPara>
                </a14:m>
                <a:endParaRPr lang="zh-CN" altLang="en-US" dirty="0"/>
              </a:p>
            </p:txBody>
          </p:sp>
        </mc:Choice>
        <mc:Fallback xmlns="">
          <p:sp>
            <p:nvSpPr>
              <p:cNvPr id="2" name="文本框 1">
                <a:extLst>
                  <a:ext uri="{FF2B5EF4-FFF2-40B4-BE49-F238E27FC236}">
                    <a16:creationId xmlns:a16="http://schemas.microsoft.com/office/drawing/2014/main" id="{81222124-409F-9299-6E71-CEF21287959C}"/>
                  </a:ext>
                </a:extLst>
              </p:cNvPr>
              <p:cNvSpPr txBox="1">
                <a:spLocks noRot="1" noChangeAspect="1" noMove="1" noResize="1" noEditPoints="1" noAdjustHandles="1" noChangeArrowheads="1" noChangeShapeType="1" noTextEdit="1"/>
              </p:cNvSpPr>
              <p:nvPr/>
            </p:nvSpPr>
            <p:spPr>
              <a:xfrm>
                <a:off x="3200399" y="1870067"/>
                <a:ext cx="5831632" cy="276999"/>
              </a:xfrm>
              <a:prstGeom prst="rect">
                <a:avLst/>
              </a:prstGeom>
              <a:blipFill>
                <a:blip r:embed="rId2"/>
                <a:stretch>
                  <a:fillRect t="-2222"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C7B86E7-7CAE-577C-232E-CA1F4E5797B0}"/>
                  </a:ext>
                </a:extLst>
              </p:cNvPr>
              <p:cNvSpPr txBox="1"/>
              <p:nvPr/>
            </p:nvSpPr>
            <p:spPr>
              <a:xfrm>
                <a:off x="5156882" y="6203946"/>
                <a:ext cx="1918667" cy="567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=−6</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𝐶</m:t>
                              </m:r>
                            </m:sub>
                          </m:sSub>
                        </m:num>
                        <m:den>
                          <m:r>
                            <a:rPr lang="en-US" altLang="zh-CN" i="1">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2</m:t>
                              </m:r>
                            </m:sup>
                          </m:sSup>
                        </m:den>
                      </m:f>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e>
                          </m:d>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=0</m:t>
                          </m:r>
                        </m:sub>
                      </m:sSub>
                    </m:oMath>
                  </m:oMathPara>
                </a14:m>
                <a:endParaRPr lang="zh-CN" altLang="en-US" dirty="0"/>
              </a:p>
            </p:txBody>
          </p:sp>
        </mc:Choice>
        <mc:Fallback xmlns="">
          <p:sp>
            <p:nvSpPr>
              <p:cNvPr id="3" name="文本框 2">
                <a:extLst>
                  <a:ext uri="{FF2B5EF4-FFF2-40B4-BE49-F238E27FC236}">
                    <a16:creationId xmlns:a16="http://schemas.microsoft.com/office/drawing/2014/main" id="{EC7B86E7-7CAE-577C-232E-CA1F4E5797B0}"/>
                  </a:ext>
                </a:extLst>
              </p:cNvPr>
              <p:cNvSpPr txBox="1">
                <a:spLocks noRot="1" noChangeAspect="1" noMove="1" noResize="1" noEditPoints="1" noAdjustHandles="1" noChangeArrowheads="1" noChangeShapeType="1" noTextEdit="1"/>
              </p:cNvSpPr>
              <p:nvPr/>
            </p:nvSpPr>
            <p:spPr>
              <a:xfrm>
                <a:off x="5156882" y="6203946"/>
                <a:ext cx="1918667" cy="567912"/>
              </a:xfrm>
              <a:prstGeom prst="rect">
                <a:avLst/>
              </a:prstGeom>
              <a:blipFill>
                <a:blip r:embed="rId3"/>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47620838-06C2-A92B-5AB5-A39F68187F15}"/>
              </a:ext>
            </a:extLst>
          </p:cNvPr>
          <p:cNvPicPr>
            <a:picLocks noChangeAspect="1"/>
          </p:cNvPicPr>
          <p:nvPr/>
        </p:nvPicPr>
        <p:blipFill>
          <a:blip r:embed="rId4"/>
          <a:stretch>
            <a:fillRect/>
          </a:stretch>
        </p:blipFill>
        <p:spPr>
          <a:xfrm>
            <a:off x="1939739" y="2733733"/>
            <a:ext cx="8271061" cy="1146828"/>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0CC2706-546B-D031-0034-711A98666855}"/>
                  </a:ext>
                </a:extLst>
              </p:cNvPr>
              <p:cNvSpPr txBox="1"/>
              <p:nvPr/>
            </p:nvSpPr>
            <p:spPr>
              <a:xfrm>
                <a:off x="4799157" y="3798593"/>
                <a:ext cx="2634118" cy="1720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num>
                        <m:den>
                          <m:r>
                            <a:rPr lang="en-US" altLang="zh-CN" b="0" i="1" smtClean="0">
                              <a:latin typeface="Cambria Math" panose="02040503050406030204" pitchFamily="18" charset="0"/>
                            </a:rPr>
                            <m:t>3</m:t>
                          </m:r>
                        </m:den>
                      </m:f>
                      <m:r>
                        <a:rPr lang="en-US" altLang="zh-CN" b="0" i="1" smtClean="0">
                          <a:latin typeface="Cambria Math" panose="02040503050406030204" pitchFamily="18" charset="0"/>
                        </a:rPr>
                        <m:t>𝜂</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𝑄</m:t>
                          </m:r>
                        </m:sub>
                      </m:sSub>
                    </m:oMath>
                  </m:oMathPara>
                </a14:m>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𝑀</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2</m:t>
                          </m:r>
                        </m:sub>
                      </m:sSub>
                    </m:oMath>
                  </m:oMathPara>
                </a14:m>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b="0" i="1" smtClean="0">
                              <a:latin typeface="Cambria Math" panose="02040503050406030204" pitchFamily="18" charset="0"/>
                            </a:rPr>
                            <m:t>𝑄</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𝜂</m:t>
                          </m:r>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3</m:t>
                          </m:r>
                        </m:sub>
                      </m:sSub>
                    </m:oMath>
                  </m:oMathPara>
                </a14:m>
                <a:endParaRPr lang="en-US" altLang="zh-CN" b="0"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4</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m:t>
                                  </m:r>
                                </m:sup>
                              </m:sSup>
                            </m:sub>
                            <m:sup>
                              <m:r>
                                <a:rPr lang="en-US" altLang="zh-CN" b="0" i="1" smtClean="0">
                                  <a:latin typeface="Cambria Math" panose="02040503050406030204" pitchFamily="18" charset="0"/>
                                </a:rPr>
                                <m:t>2</m:t>
                              </m:r>
                            </m:sup>
                          </m:sSubSup>
                        </m:den>
                      </m:f>
                    </m:oMath>
                  </m:oMathPara>
                </a14:m>
                <a:endParaRPr lang="en-US" altLang="zh-CN" b="0" dirty="0"/>
              </a:p>
            </p:txBody>
          </p:sp>
        </mc:Choice>
        <mc:Fallback xmlns="">
          <p:sp>
            <p:nvSpPr>
              <p:cNvPr id="6" name="文本框 5">
                <a:extLst>
                  <a:ext uri="{FF2B5EF4-FFF2-40B4-BE49-F238E27FC236}">
                    <a16:creationId xmlns:a16="http://schemas.microsoft.com/office/drawing/2014/main" id="{C0CC2706-546B-D031-0034-711A98666855}"/>
                  </a:ext>
                </a:extLst>
              </p:cNvPr>
              <p:cNvSpPr txBox="1">
                <a:spLocks noRot="1" noChangeAspect="1" noMove="1" noResize="1" noEditPoints="1" noAdjustHandles="1" noChangeArrowheads="1" noChangeShapeType="1" noTextEdit="1"/>
              </p:cNvSpPr>
              <p:nvPr/>
            </p:nvSpPr>
            <p:spPr>
              <a:xfrm>
                <a:off x="4799157" y="3798593"/>
                <a:ext cx="2634118" cy="1720471"/>
              </a:xfrm>
              <a:prstGeom prst="rect">
                <a:avLst/>
              </a:prstGeom>
              <a:blipFill>
                <a:blip r:embed="rId5"/>
                <a:stretch>
                  <a:fillRect l="-1620" r="-463"/>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F89812FD-6123-6BAF-8BEA-0839DAEB4975}"/>
              </a:ext>
            </a:extLst>
          </p:cNvPr>
          <p:cNvSpPr txBox="1"/>
          <p:nvPr/>
        </p:nvSpPr>
        <p:spPr>
          <a:xfrm>
            <a:off x="365136" y="915157"/>
            <a:ext cx="7560128" cy="369332"/>
          </a:xfrm>
          <a:prstGeom prst="rect">
            <a:avLst/>
          </a:prstGeom>
          <a:noFill/>
        </p:spPr>
        <p:txBody>
          <a:bodyPr wrap="square">
            <a:spAutoFit/>
          </a:bodyPr>
          <a:lstStyle/>
          <a:p>
            <a:r>
              <a:rPr lang="zh-CN" altLang="en-US" dirty="0"/>
              <a:t>The </a:t>
            </a:r>
            <a:r>
              <a:rPr lang="en-US" altLang="zh-CN" dirty="0"/>
              <a:t>form</a:t>
            </a:r>
            <a:r>
              <a:rPr lang="zh-CN" altLang="en-US" dirty="0"/>
              <a:t> factor can be obtained by decomposing the matrix elements.</a:t>
            </a:r>
          </a:p>
        </p:txBody>
      </p:sp>
      <p:sp>
        <p:nvSpPr>
          <p:cNvPr id="9" name="文本框 8">
            <a:extLst>
              <a:ext uri="{FF2B5EF4-FFF2-40B4-BE49-F238E27FC236}">
                <a16:creationId xmlns:a16="http://schemas.microsoft.com/office/drawing/2014/main" id="{BEE0CA67-9D2C-D553-BD44-979CB97CFA0A}"/>
              </a:ext>
            </a:extLst>
          </p:cNvPr>
          <p:cNvSpPr txBox="1"/>
          <p:nvPr/>
        </p:nvSpPr>
        <p:spPr>
          <a:xfrm>
            <a:off x="365136" y="1409826"/>
            <a:ext cx="2512419" cy="369332"/>
          </a:xfrm>
          <a:prstGeom prst="rect">
            <a:avLst/>
          </a:prstGeom>
          <a:noFill/>
        </p:spPr>
        <p:txBody>
          <a:bodyPr wrap="none" rtlCol="0">
            <a:spAutoFit/>
          </a:bodyPr>
          <a:lstStyle/>
          <a:p>
            <a:r>
              <a:rPr lang="en-US" altLang="zh-CN" dirty="0"/>
              <a:t>For pseudoscalar meson </a:t>
            </a:r>
            <a:endParaRPr lang="zh-CN" altLang="en-US" dirty="0"/>
          </a:p>
        </p:txBody>
      </p:sp>
      <p:sp>
        <p:nvSpPr>
          <p:cNvPr id="10" name="文本框 9">
            <a:extLst>
              <a:ext uri="{FF2B5EF4-FFF2-40B4-BE49-F238E27FC236}">
                <a16:creationId xmlns:a16="http://schemas.microsoft.com/office/drawing/2014/main" id="{C7AC41DD-8E30-346A-E585-7A060A5B50CD}"/>
              </a:ext>
            </a:extLst>
          </p:cNvPr>
          <p:cNvSpPr txBox="1"/>
          <p:nvPr/>
        </p:nvSpPr>
        <p:spPr>
          <a:xfrm>
            <a:off x="365136" y="2259044"/>
            <a:ext cx="1873013" cy="369332"/>
          </a:xfrm>
          <a:prstGeom prst="rect">
            <a:avLst/>
          </a:prstGeom>
          <a:noFill/>
        </p:spPr>
        <p:txBody>
          <a:bodyPr wrap="none" rtlCol="0">
            <a:spAutoFit/>
          </a:bodyPr>
          <a:lstStyle/>
          <a:p>
            <a:r>
              <a:rPr lang="en-US" altLang="zh-CN" dirty="0"/>
              <a:t>For vector meson </a:t>
            </a:r>
            <a:endParaRPr lang="zh-CN" altLang="en-US" dirty="0"/>
          </a:p>
        </p:txBody>
      </p:sp>
      <p:sp>
        <p:nvSpPr>
          <p:cNvPr id="11" name="文本框 10">
            <a:extLst>
              <a:ext uri="{FF2B5EF4-FFF2-40B4-BE49-F238E27FC236}">
                <a16:creationId xmlns:a16="http://schemas.microsoft.com/office/drawing/2014/main" id="{3CB965B5-A2FC-E7E5-2E8A-84C7BEB1243C}"/>
              </a:ext>
            </a:extLst>
          </p:cNvPr>
          <p:cNvSpPr txBox="1"/>
          <p:nvPr/>
        </p:nvSpPr>
        <p:spPr>
          <a:xfrm>
            <a:off x="365136" y="5519064"/>
            <a:ext cx="2109232" cy="369332"/>
          </a:xfrm>
          <a:prstGeom prst="rect">
            <a:avLst/>
          </a:prstGeom>
          <a:noFill/>
        </p:spPr>
        <p:txBody>
          <a:bodyPr wrap="none" rtlCol="0">
            <a:spAutoFit/>
          </a:bodyPr>
          <a:lstStyle/>
          <a:p>
            <a:r>
              <a:rPr lang="en-US" altLang="zh-CN" dirty="0"/>
              <a:t>Define charge radius</a:t>
            </a:r>
            <a:endParaRPr lang="zh-CN" altLang="en-US" dirty="0"/>
          </a:p>
        </p:txBody>
      </p:sp>
      <p:sp>
        <p:nvSpPr>
          <p:cNvPr id="4" name="标题 1">
            <a:extLst>
              <a:ext uri="{FF2B5EF4-FFF2-40B4-BE49-F238E27FC236}">
                <a16:creationId xmlns:a16="http://schemas.microsoft.com/office/drawing/2014/main" id="{E9AF3FDA-6A20-7961-78E7-3ADE4F668776}"/>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a:sym typeface="+mn-ea"/>
              </a:rPr>
              <a:t>Formula</a:t>
            </a:r>
            <a:endParaRPr lang="en-US" altLang="zh-CN" sz="6000" dirty="0">
              <a:solidFill>
                <a:schemeClr val="tx2"/>
              </a:solidFill>
            </a:endParaRPr>
          </a:p>
        </p:txBody>
      </p:sp>
      <p:sp>
        <p:nvSpPr>
          <p:cNvPr id="7" name="文本框 6">
            <a:extLst>
              <a:ext uri="{FF2B5EF4-FFF2-40B4-BE49-F238E27FC236}">
                <a16:creationId xmlns:a16="http://schemas.microsoft.com/office/drawing/2014/main" id="{0F282281-35C5-AC83-ADD2-E4732F9517B1}"/>
              </a:ext>
            </a:extLst>
          </p:cNvPr>
          <p:cNvSpPr txBox="1"/>
          <p:nvPr/>
        </p:nvSpPr>
        <p:spPr>
          <a:xfrm>
            <a:off x="11693237" y="6380018"/>
            <a:ext cx="498763" cy="369332"/>
          </a:xfrm>
          <a:prstGeom prst="rect">
            <a:avLst/>
          </a:prstGeom>
          <a:noFill/>
        </p:spPr>
        <p:txBody>
          <a:bodyPr wrap="square" rtlCol="0">
            <a:spAutoFit/>
          </a:bodyPr>
          <a:lstStyle/>
          <a:p>
            <a:r>
              <a:rPr lang="en-US" altLang="zh-CN" dirty="0"/>
              <a:t>15</a:t>
            </a:r>
            <a:endParaRPr lang="zh-CN" altLang="en-US" dirty="0"/>
          </a:p>
        </p:txBody>
      </p:sp>
    </p:spTree>
    <p:extLst>
      <p:ext uri="{BB962C8B-B14F-4D97-AF65-F5344CB8AC3E}">
        <p14:creationId xmlns:p14="http://schemas.microsoft.com/office/powerpoint/2010/main" val="191549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C4317-A48A-CBA2-FC5F-35F3AEB76510}"/>
            </a:ext>
          </a:extLst>
        </p:cNvPr>
        <p:cNvGrpSpPr/>
        <p:nvPr/>
      </p:nvGrpSpPr>
      <p:grpSpPr>
        <a:xfrm>
          <a:off x="0" y="0"/>
          <a:ext cx="0" cy="0"/>
          <a:chOff x="0" y="0"/>
          <a:chExt cx="0" cy="0"/>
        </a:xfrm>
      </p:grpSpPr>
      <p:sp>
        <p:nvSpPr>
          <p:cNvPr id="6" name="标题 1">
            <a:extLst>
              <a:ext uri="{FF2B5EF4-FFF2-40B4-BE49-F238E27FC236}">
                <a16:creationId xmlns:a16="http://schemas.microsoft.com/office/drawing/2014/main" id="{D1A3F3B7-7098-CD44-EBFA-C9BB188DA6B5}"/>
              </a:ext>
            </a:extLst>
          </p:cNvPr>
          <p:cNvSpPr txBox="1">
            <a:spLocks noChangeArrowheads="1"/>
          </p:cNvSpPr>
          <p:nvPr/>
        </p:nvSpPr>
        <p:spPr bwMode="auto">
          <a:xfrm>
            <a:off x="2243157" y="123314"/>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p:pic>
        <p:nvPicPr>
          <p:cNvPr id="21" name="图片 20">
            <a:extLst>
              <a:ext uri="{FF2B5EF4-FFF2-40B4-BE49-F238E27FC236}">
                <a16:creationId xmlns:a16="http://schemas.microsoft.com/office/drawing/2014/main" id="{6A656D25-8599-9C91-6FF8-C09E82049C1A}"/>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rcRect/>
          <a:stretch/>
        </p:blipFill>
        <p:spPr>
          <a:xfrm>
            <a:off x="288452" y="4393754"/>
            <a:ext cx="2682284" cy="2073034"/>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F10ED8F-6991-9DD9-3778-B5F5F1795EF3}"/>
                  </a:ext>
                </a:extLst>
              </p:cNvPr>
              <p:cNvSpPr txBox="1"/>
              <p:nvPr/>
            </p:nvSpPr>
            <p:spPr>
              <a:xfrm>
                <a:off x="1046924" y="4040301"/>
                <a:ext cx="1337354" cy="250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𝑙</m:t>
                          </m:r>
                        </m:sup>
                      </m:sSup>
                      <m:r>
                        <a:rPr lang="en-US" altLang="zh-CN" sz="1600" b="0" i="1" smtClean="0">
                          <a:latin typeface="Cambria Math" panose="02040503050406030204" pitchFamily="18" charset="0"/>
                        </a:rPr>
                        <m:t> </m:t>
                      </m:r>
                      <m:r>
                        <m:rPr>
                          <m:nor/>
                        </m:rPr>
                        <a:rPr lang="en-US" altLang="zh-CN" sz="1600" dirty="0"/>
                        <m:t>z</m:t>
                      </m:r>
                      <m:r>
                        <m:rPr>
                          <m:nor/>
                        </m:rPr>
                        <a:rPr lang="en-US" altLang="zh-CN" sz="1600" dirty="0"/>
                        <m:t>−</m:t>
                      </m:r>
                      <m:r>
                        <m:rPr>
                          <m:nor/>
                        </m:rPr>
                        <a:rPr lang="en-US" altLang="zh-CN" sz="1600" dirty="0"/>
                        <m:t>expansion</m:t>
                      </m:r>
                    </m:oMath>
                  </m:oMathPara>
                </a14:m>
                <a:endParaRPr lang="zh-CN" altLang="en-US" sz="1600" dirty="0"/>
              </a:p>
            </p:txBody>
          </p:sp>
        </mc:Choice>
        <mc:Fallback xmlns="">
          <p:sp>
            <p:nvSpPr>
              <p:cNvPr id="23" name="文本框 22">
                <a:extLst>
                  <a:ext uri="{FF2B5EF4-FFF2-40B4-BE49-F238E27FC236}">
                    <a16:creationId xmlns:a16="http://schemas.microsoft.com/office/drawing/2014/main" id="{2F10ED8F-6991-9DD9-3778-B5F5F1795EF3}"/>
                  </a:ext>
                </a:extLst>
              </p:cNvPr>
              <p:cNvSpPr txBox="1">
                <a:spLocks noRot="1" noChangeAspect="1" noMove="1" noResize="1" noEditPoints="1" noAdjustHandles="1" noChangeArrowheads="1" noChangeShapeType="1" noTextEdit="1"/>
              </p:cNvSpPr>
              <p:nvPr/>
            </p:nvSpPr>
            <p:spPr>
              <a:xfrm>
                <a:off x="1046924" y="4040301"/>
                <a:ext cx="1337354" cy="250646"/>
              </a:xfrm>
              <a:prstGeom prst="rect">
                <a:avLst/>
              </a:prstGeom>
              <a:blipFill>
                <a:blip r:embed="rId3"/>
                <a:stretch>
                  <a:fillRect l="-3196" t="-2439" r="-3653" b="-2682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D88BAEAD-F90A-A929-D63C-3765B661AC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2433" y="1498765"/>
            <a:ext cx="2626897" cy="2073034"/>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B3947AA-C276-B0A5-D1CB-4014C82FF1F6}"/>
                  </a:ext>
                </a:extLst>
              </p:cNvPr>
              <p:cNvSpPr txBox="1"/>
              <p:nvPr/>
            </p:nvSpPr>
            <p:spPr>
              <a:xfrm>
                <a:off x="856969" y="1055686"/>
                <a:ext cx="1717265" cy="250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𝑙</m:t>
                          </m:r>
                        </m:sup>
                      </m:sSup>
                      <m:r>
                        <a:rPr lang="en-US" altLang="zh-CN" sz="1600" b="0" i="1" smtClean="0">
                          <a:latin typeface="Cambria Math" panose="02040503050406030204" pitchFamily="18" charset="0"/>
                        </a:rPr>
                        <m:t>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𝑄𝑎</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m:rPr>
                          <m:nor/>
                        </m:rPr>
                        <a:rPr lang="en-US" altLang="zh-CN" sz="1600"/>
                        <m:t>0.11134</m:t>
                      </m:r>
                    </m:oMath>
                  </m:oMathPara>
                </a14:m>
                <a:endParaRPr lang="zh-CN" altLang="en-US" sz="1600" dirty="0"/>
              </a:p>
            </p:txBody>
          </p:sp>
        </mc:Choice>
        <mc:Fallback xmlns="">
          <p:sp>
            <p:nvSpPr>
              <p:cNvPr id="8" name="文本框 7">
                <a:extLst>
                  <a:ext uri="{FF2B5EF4-FFF2-40B4-BE49-F238E27FC236}">
                    <a16:creationId xmlns:a16="http://schemas.microsoft.com/office/drawing/2014/main" id="{7B3947AA-C276-B0A5-D1CB-4014C82FF1F6}"/>
                  </a:ext>
                </a:extLst>
              </p:cNvPr>
              <p:cNvSpPr txBox="1">
                <a:spLocks noRot="1" noChangeAspect="1" noMove="1" noResize="1" noEditPoints="1" noAdjustHandles="1" noChangeArrowheads="1" noChangeShapeType="1" noTextEdit="1"/>
              </p:cNvSpPr>
              <p:nvPr/>
            </p:nvSpPr>
            <p:spPr>
              <a:xfrm>
                <a:off x="856969" y="1055686"/>
                <a:ext cx="1717265" cy="250646"/>
              </a:xfrm>
              <a:prstGeom prst="rect">
                <a:avLst/>
              </a:prstGeom>
              <a:blipFill>
                <a:blip r:embed="rId5"/>
                <a:stretch>
                  <a:fillRect l="-2491" r="-2847" b="-34146"/>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2CA6FB96-A721-3360-AF57-74F7627DA48E}"/>
              </a:ext>
            </a:extLst>
          </p:cNvPr>
          <p:cNvPicPr>
            <a:picLocks noGrp="1" noChangeAspect="1"/>
          </p:cNvPicPr>
          <p:nvPr isPhoto="1"/>
        </p:nvPicPr>
        <p:blipFill>
          <a:blip r:embed="rId6" cstate="print">
            <a:lum/>
            <a:extLst>
              <a:ext uri="{28A0092B-C50C-407E-A947-70E740481C1C}">
                <a14:useLocalDpi xmlns:a14="http://schemas.microsoft.com/office/drawing/2010/main" val="0"/>
              </a:ext>
            </a:extLst>
          </a:blip>
          <a:srcRect/>
          <a:stretch/>
        </p:blipFill>
        <p:spPr>
          <a:xfrm>
            <a:off x="6479508" y="4349884"/>
            <a:ext cx="2682285" cy="2091088"/>
          </a:xfrm>
          <a:prstGeom prst="rect">
            <a:avLst/>
          </a:prstGeom>
        </p:spPr>
      </p:pic>
      <mc:AlternateContent xmlns:mc="http://schemas.openxmlformats.org/markup-compatibility/2006" xmlns:a14="http://schemas.microsoft.com/office/drawing/2010/main">
        <mc:Choice Requires="a14">
          <p:sp>
            <p:nvSpPr>
              <p:cNvPr id="4" name="文本框 6">
                <a:extLst>
                  <a:ext uri="{FF2B5EF4-FFF2-40B4-BE49-F238E27FC236}">
                    <a16:creationId xmlns:a16="http://schemas.microsoft.com/office/drawing/2014/main" id="{CC170A09-491B-9C50-9B65-E58A756F7623}"/>
                  </a:ext>
                </a:extLst>
              </p:cNvPr>
              <p:cNvSpPr txBox="1"/>
              <p:nvPr/>
            </p:nvSpPr>
            <p:spPr>
              <a:xfrm>
                <a:off x="7225070" y="4053966"/>
                <a:ext cx="1364604" cy="250646"/>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𝑙</m:t>
                        </m:r>
                      </m:sup>
                    </m:sSup>
                  </m:oMath>
                </a14:m>
                <a:r>
                  <a:rPr lang="en-US" altLang="zh-CN" sz="1600" dirty="0"/>
                  <a:t> </a:t>
                </a:r>
                <a14:m>
                  <m:oMath xmlns:m="http://schemas.openxmlformats.org/officeDocument/2006/math">
                    <m:r>
                      <m:rPr>
                        <m:nor/>
                      </m:rPr>
                      <a:rPr lang="en-US" altLang="zh-CN" sz="1600" dirty="0"/>
                      <m:t>z</m:t>
                    </m:r>
                    <m:r>
                      <m:rPr>
                        <m:nor/>
                      </m:rPr>
                      <a:rPr lang="en-US" altLang="zh-CN" sz="1600" dirty="0"/>
                      <m:t>−</m:t>
                    </m:r>
                    <m:r>
                      <m:rPr>
                        <m:nor/>
                      </m:rPr>
                      <a:rPr lang="en-US" altLang="zh-CN" sz="1600" dirty="0"/>
                      <m:t>expansion</m:t>
                    </m:r>
                  </m:oMath>
                </a14:m>
                <a:endParaRPr lang="zh-CN" altLang="en-US" sz="1600" dirty="0"/>
              </a:p>
            </p:txBody>
          </p:sp>
        </mc:Choice>
        <mc:Fallback xmlns="">
          <p:sp>
            <p:nvSpPr>
              <p:cNvPr id="4" name="文本框 6">
                <a:extLst>
                  <a:ext uri="{FF2B5EF4-FFF2-40B4-BE49-F238E27FC236}">
                    <a16:creationId xmlns:a16="http://schemas.microsoft.com/office/drawing/2014/main" id="{CC170A09-491B-9C50-9B65-E58A756F7623}"/>
                  </a:ext>
                </a:extLst>
              </p:cNvPr>
              <p:cNvSpPr txBox="1">
                <a:spLocks noRot="1" noChangeAspect="1" noMove="1" noResize="1" noEditPoints="1" noAdjustHandles="1" noChangeArrowheads="1" noChangeShapeType="1" noTextEdit="1"/>
              </p:cNvSpPr>
              <p:nvPr/>
            </p:nvSpPr>
            <p:spPr>
              <a:xfrm>
                <a:off x="7225070" y="4053966"/>
                <a:ext cx="1364604" cy="250646"/>
              </a:xfrm>
              <a:prstGeom prst="rect">
                <a:avLst/>
              </a:prstGeom>
              <a:blipFill>
                <a:blip r:embed="rId7"/>
                <a:stretch>
                  <a:fillRect l="-4911" r="-5804" b="-29268"/>
                </a:stretch>
              </a:blipFill>
            </p:spPr>
            <p:txBody>
              <a:bodyPr/>
              <a:lstStyle/>
              <a:p>
                <a:r>
                  <a:rPr lang="zh-CN" altLang="en-US">
                    <a:noFill/>
                  </a:rPr>
                  <a:t> </a:t>
                </a:r>
              </a:p>
            </p:txBody>
          </p:sp>
        </mc:Fallback>
      </mc:AlternateContent>
      <p:pic>
        <p:nvPicPr>
          <p:cNvPr id="7" name="图片 4">
            <a:extLst>
              <a:ext uri="{FF2B5EF4-FFF2-40B4-BE49-F238E27FC236}">
                <a16:creationId xmlns:a16="http://schemas.microsoft.com/office/drawing/2014/main" id="{A445C3F1-26C8-8418-9988-69E341B809A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43034" y="1485141"/>
            <a:ext cx="2682285" cy="2116742"/>
          </a:xfrm>
          <a:prstGeom prst="rect">
            <a:avLst/>
          </a:prstGeom>
        </p:spPr>
      </p:pic>
      <mc:AlternateContent xmlns:mc="http://schemas.openxmlformats.org/markup-compatibility/2006" xmlns:a14="http://schemas.microsoft.com/office/drawing/2010/main">
        <mc:Choice Requires="a14">
          <p:sp>
            <p:nvSpPr>
              <p:cNvPr id="10" name="文本框 8">
                <a:extLst>
                  <a:ext uri="{FF2B5EF4-FFF2-40B4-BE49-F238E27FC236}">
                    <a16:creationId xmlns:a16="http://schemas.microsoft.com/office/drawing/2014/main" id="{B0A9F361-DD5E-661E-7FC2-E200A07D16D7}"/>
                  </a:ext>
                </a:extLst>
              </p:cNvPr>
              <p:cNvSpPr txBox="1"/>
              <p:nvPr/>
            </p:nvSpPr>
            <p:spPr>
              <a:xfrm>
                <a:off x="6968760" y="1055686"/>
                <a:ext cx="1744517" cy="250646"/>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𝑙</m:t>
                        </m:r>
                      </m:sup>
                    </m:sSup>
                  </m:oMath>
                </a14:m>
                <a:r>
                  <a:rPr lang="en-US" altLang="zh-CN" sz="1600" dirty="0"/>
                  <a:t>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m:t>
                        </m:r>
                        <m:r>
                          <a:rPr lang="en-US" altLang="zh-CN" sz="1600" i="1">
                            <a:latin typeface="Cambria Math" panose="02040503050406030204" pitchFamily="18" charset="0"/>
                          </a:rPr>
                          <m:t>𝑄𝑎</m:t>
                        </m: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r>
                      <m:rPr>
                        <m:nor/>
                      </m:rPr>
                      <a:rPr lang="en-US" altLang="zh-CN" sz="1600"/>
                      <m:t>0.11216</m:t>
                    </m:r>
                  </m:oMath>
                </a14:m>
                <a:endParaRPr lang="zh-CN" altLang="en-US" sz="1600" dirty="0"/>
              </a:p>
            </p:txBody>
          </p:sp>
        </mc:Choice>
        <mc:Fallback xmlns="">
          <p:sp>
            <p:nvSpPr>
              <p:cNvPr id="10" name="文本框 8">
                <a:extLst>
                  <a:ext uri="{FF2B5EF4-FFF2-40B4-BE49-F238E27FC236}">
                    <a16:creationId xmlns:a16="http://schemas.microsoft.com/office/drawing/2014/main" id="{B0A9F361-DD5E-661E-7FC2-E200A07D16D7}"/>
                  </a:ext>
                </a:extLst>
              </p:cNvPr>
              <p:cNvSpPr txBox="1">
                <a:spLocks noRot="1" noChangeAspect="1" noMove="1" noResize="1" noEditPoints="1" noAdjustHandles="1" noChangeArrowheads="1" noChangeShapeType="1" noTextEdit="1"/>
              </p:cNvSpPr>
              <p:nvPr/>
            </p:nvSpPr>
            <p:spPr>
              <a:xfrm>
                <a:off x="6968760" y="1055686"/>
                <a:ext cx="1744517" cy="250646"/>
              </a:xfrm>
              <a:prstGeom prst="rect">
                <a:avLst/>
              </a:prstGeom>
              <a:blipFill>
                <a:blip r:embed="rId9"/>
                <a:stretch>
                  <a:fillRect l="-3846" r="-3846" b="-3414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7A9EA84-17CC-6CFE-3FEE-642CC67445FC}"/>
              </a:ext>
            </a:extLst>
          </p:cNvPr>
          <p:cNvPicPr>
            <a:picLocks noGrp="1" noChangeAspect="1"/>
          </p:cNvPicPr>
          <p:nvPr isPhoto="1"/>
        </p:nvPicPr>
        <p:blipFill>
          <a:blip r:embed="rId10" cstate="print">
            <a:lum/>
            <a:extLst>
              <a:ext uri="{28A0092B-C50C-407E-A947-70E740481C1C}">
                <a14:useLocalDpi xmlns:a14="http://schemas.microsoft.com/office/drawing/2010/main" val="0"/>
              </a:ext>
            </a:extLst>
          </a:blip>
          <a:srcRect/>
          <a:stretch/>
        </p:blipFill>
        <p:spPr>
          <a:xfrm>
            <a:off x="3413715" y="4378589"/>
            <a:ext cx="2772481" cy="2116059"/>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B20795B-18C6-F41B-EFED-3FA005279548}"/>
                  </a:ext>
                </a:extLst>
              </p:cNvPr>
              <p:cNvSpPr txBox="1"/>
              <p:nvPr/>
            </p:nvSpPr>
            <p:spPr>
              <a:xfrm>
                <a:off x="4369784" y="4049346"/>
                <a:ext cx="1271374" cy="246221"/>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𝑐</m:t>
                        </m:r>
                      </m:sup>
                    </m:sSup>
                  </m:oMath>
                </a14:m>
                <a:r>
                  <a:rPr lang="en-US" altLang="zh-CN" sz="1600" dirty="0"/>
                  <a:t> z-expansion</a:t>
                </a:r>
                <a:endParaRPr lang="zh-CN" altLang="en-US" sz="1600" dirty="0"/>
              </a:p>
            </p:txBody>
          </p:sp>
        </mc:Choice>
        <mc:Fallback xmlns="">
          <p:sp>
            <p:nvSpPr>
              <p:cNvPr id="9" name="文本框 8">
                <a:extLst>
                  <a:ext uri="{FF2B5EF4-FFF2-40B4-BE49-F238E27FC236}">
                    <a16:creationId xmlns:a16="http://schemas.microsoft.com/office/drawing/2014/main" id="{2B20795B-18C6-F41B-EFED-3FA005279548}"/>
                  </a:ext>
                </a:extLst>
              </p:cNvPr>
              <p:cNvSpPr txBox="1">
                <a:spLocks noRot="1" noChangeAspect="1" noMove="1" noResize="1" noEditPoints="1" noAdjustHandles="1" noChangeArrowheads="1" noChangeShapeType="1" noTextEdit="1"/>
              </p:cNvSpPr>
              <p:nvPr/>
            </p:nvSpPr>
            <p:spPr>
              <a:xfrm>
                <a:off x="4369784" y="4049346"/>
                <a:ext cx="1271374" cy="246221"/>
              </a:xfrm>
              <a:prstGeom prst="rect">
                <a:avLst/>
              </a:prstGeom>
              <a:blipFill>
                <a:blip r:embed="rId11"/>
                <a:stretch>
                  <a:fillRect l="-5769" t="-24390" r="-8173" b="-48780"/>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1C7E1179-0F9D-7B08-0327-27EE50065EA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32551" y="1449803"/>
            <a:ext cx="2753645" cy="2152080"/>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9D0AEAE-289A-F8F9-1E91-9A47F5F26E61}"/>
                  </a:ext>
                </a:extLst>
              </p:cNvPr>
              <p:cNvSpPr txBox="1"/>
              <p:nvPr/>
            </p:nvSpPr>
            <p:spPr>
              <a:xfrm>
                <a:off x="3901836" y="1040518"/>
                <a:ext cx="17393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𝑐</m:t>
                          </m:r>
                        </m:sup>
                      </m:sSup>
                      <m:r>
                        <a:rPr lang="en-US" altLang="zh-CN" sz="1600" b="0" i="1" smtClean="0">
                          <a:latin typeface="Cambria Math" panose="02040503050406030204" pitchFamily="18" charset="0"/>
                        </a:rPr>
                        <m:t>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𝑄𝑎</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m:rPr>
                          <m:nor/>
                        </m:rPr>
                        <a:rPr lang="en-US" altLang="zh-CN" sz="1600"/>
                        <m:t>0.11134</m:t>
                      </m:r>
                    </m:oMath>
                  </m:oMathPara>
                </a14:m>
                <a:endParaRPr lang="zh-CN" altLang="en-US" sz="1600" dirty="0"/>
              </a:p>
            </p:txBody>
          </p:sp>
        </mc:Choice>
        <mc:Fallback xmlns="">
          <p:sp>
            <p:nvSpPr>
              <p:cNvPr id="12" name="文本框 11">
                <a:extLst>
                  <a:ext uri="{FF2B5EF4-FFF2-40B4-BE49-F238E27FC236}">
                    <a16:creationId xmlns:a16="http://schemas.microsoft.com/office/drawing/2014/main" id="{B9D0AEAE-289A-F8F9-1E91-9A47F5F26E61}"/>
                  </a:ext>
                </a:extLst>
              </p:cNvPr>
              <p:cNvSpPr txBox="1">
                <a:spLocks noRot="1" noChangeAspect="1" noMove="1" noResize="1" noEditPoints="1" noAdjustHandles="1" noChangeArrowheads="1" noChangeShapeType="1" noTextEdit="1"/>
              </p:cNvSpPr>
              <p:nvPr/>
            </p:nvSpPr>
            <p:spPr>
              <a:xfrm>
                <a:off x="3901836" y="1040518"/>
                <a:ext cx="1739322" cy="246221"/>
              </a:xfrm>
              <a:prstGeom prst="rect">
                <a:avLst/>
              </a:prstGeom>
              <a:blipFill>
                <a:blip r:embed="rId13"/>
                <a:stretch>
                  <a:fillRect l="-2105" t="-2500" r="-2456" b="-32500"/>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5EB93906-249C-9CED-0236-59C0ED2E363F}"/>
              </a:ext>
            </a:extLst>
          </p:cNvPr>
          <p:cNvSpPr txBox="1"/>
          <p:nvPr/>
        </p:nvSpPr>
        <p:spPr>
          <a:xfrm>
            <a:off x="11693237" y="6380018"/>
            <a:ext cx="498763" cy="369332"/>
          </a:xfrm>
          <a:prstGeom prst="rect">
            <a:avLst/>
          </a:prstGeom>
          <a:noFill/>
        </p:spPr>
        <p:txBody>
          <a:bodyPr wrap="square" rtlCol="0">
            <a:spAutoFit/>
          </a:bodyPr>
          <a:lstStyle/>
          <a:p>
            <a:r>
              <a:rPr lang="en-US" altLang="zh-CN" dirty="0"/>
              <a:t>16</a:t>
            </a:r>
            <a:endParaRPr lang="zh-CN" altLang="en-US" dirty="0"/>
          </a:p>
        </p:txBody>
      </p:sp>
      <p:pic>
        <p:nvPicPr>
          <p:cNvPr id="14" name="图片 4">
            <a:extLst>
              <a:ext uri="{FF2B5EF4-FFF2-40B4-BE49-F238E27FC236}">
                <a16:creationId xmlns:a16="http://schemas.microsoft.com/office/drawing/2014/main" id="{6EDAA095-ED55-6124-4EF9-6CE050CEE28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382158" y="1521508"/>
            <a:ext cx="2682285" cy="2101811"/>
          </a:xfrm>
          <a:prstGeom prst="rect">
            <a:avLst/>
          </a:prstGeom>
        </p:spPr>
      </p:pic>
      <mc:AlternateContent xmlns:mc="http://schemas.openxmlformats.org/markup-compatibility/2006" xmlns:a14="http://schemas.microsoft.com/office/drawing/2010/main">
        <mc:Choice Requires="a14">
          <p:sp>
            <p:nvSpPr>
              <p:cNvPr id="15" name="文本框 8">
                <a:extLst>
                  <a:ext uri="{FF2B5EF4-FFF2-40B4-BE49-F238E27FC236}">
                    <a16:creationId xmlns:a16="http://schemas.microsoft.com/office/drawing/2014/main" id="{54EE2D47-BF81-43ED-88B0-6EF23E61AC8A}"/>
                  </a:ext>
                </a:extLst>
              </p:cNvPr>
              <p:cNvSpPr txBox="1"/>
              <p:nvPr/>
            </p:nvSpPr>
            <p:spPr>
              <a:xfrm>
                <a:off x="9948720" y="1055686"/>
                <a:ext cx="1766574" cy="246221"/>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𝑐</m:t>
                        </m:r>
                      </m:sup>
                    </m:sSup>
                  </m:oMath>
                </a14:m>
                <a:r>
                  <a:rPr lang="en-US" altLang="zh-CN" sz="1600" dirty="0"/>
                  <a:t>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m:t>
                        </m:r>
                        <m:r>
                          <a:rPr lang="en-US" altLang="zh-CN" sz="1600" i="1">
                            <a:latin typeface="Cambria Math" panose="02040503050406030204" pitchFamily="18" charset="0"/>
                          </a:rPr>
                          <m:t>𝑄𝑎</m:t>
                        </m: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r>
                      <m:rPr>
                        <m:nor/>
                      </m:rPr>
                      <a:rPr lang="en-US" altLang="zh-CN" sz="1600"/>
                      <m:t>0.11216</m:t>
                    </m:r>
                  </m:oMath>
                </a14:m>
                <a:endParaRPr lang="zh-CN" altLang="en-US" sz="1600" dirty="0"/>
              </a:p>
            </p:txBody>
          </p:sp>
        </mc:Choice>
        <mc:Fallback xmlns="">
          <p:sp>
            <p:nvSpPr>
              <p:cNvPr id="15" name="文本框 8">
                <a:extLst>
                  <a:ext uri="{FF2B5EF4-FFF2-40B4-BE49-F238E27FC236}">
                    <a16:creationId xmlns:a16="http://schemas.microsoft.com/office/drawing/2014/main" id="{54EE2D47-BF81-43ED-88B0-6EF23E61AC8A}"/>
                  </a:ext>
                </a:extLst>
              </p:cNvPr>
              <p:cNvSpPr txBox="1">
                <a:spLocks noRot="1" noChangeAspect="1" noMove="1" noResize="1" noEditPoints="1" noAdjustHandles="1" noChangeArrowheads="1" noChangeShapeType="1" noTextEdit="1"/>
              </p:cNvSpPr>
              <p:nvPr/>
            </p:nvSpPr>
            <p:spPr>
              <a:xfrm>
                <a:off x="9948720" y="1055686"/>
                <a:ext cx="1766574" cy="246221"/>
              </a:xfrm>
              <a:prstGeom prst="rect">
                <a:avLst/>
              </a:prstGeom>
              <a:blipFill>
                <a:blip r:embed="rId15"/>
                <a:stretch>
                  <a:fillRect l="-3793" r="-3103" b="-317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6">
                <a:extLst>
                  <a:ext uri="{FF2B5EF4-FFF2-40B4-BE49-F238E27FC236}">
                    <a16:creationId xmlns:a16="http://schemas.microsoft.com/office/drawing/2014/main" id="{472F9853-07BC-A0D4-63BF-5FE3C7FE40FA}"/>
                  </a:ext>
                </a:extLst>
              </p:cNvPr>
              <p:cNvSpPr txBox="1"/>
              <p:nvPr/>
            </p:nvSpPr>
            <p:spPr>
              <a:xfrm>
                <a:off x="10039128" y="4058391"/>
                <a:ext cx="1386662" cy="246221"/>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𝑐</m:t>
                        </m:r>
                      </m:sup>
                    </m:sSup>
                  </m:oMath>
                </a14:m>
                <a:r>
                  <a:rPr lang="en-US" altLang="zh-CN" sz="1600" dirty="0"/>
                  <a:t> </a:t>
                </a:r>
                <a14:m>
                  <m:oMath xmlns:m="http://schemas.openxmlformats.org/officeDocument/2006/math">
                    <m:r>
                      <m:rPr>
                        <m:nor/>
                      </m:rPr>
                      <a:rPr lang="en-US" altLang="zh-CN" sz="1600" dirty="0"/>
                      <m:t>z</m:t>
                    </m:r>
                    <m:r>
                      <m:rPr>
                        <m:nor/>
                      </m:rPr>
                      <a:rPr lang="en-US" altLang="zh-CN" sz="1600" dirty="0"/>
                      <m:t>−</m:t>
                    </m:r>
                    <m:r>
                      <m:rPr>
                        <m:nor/>
                      </m:rPr>
                      <a:rPr lang="en-US" altLang="zh-CN" sz="1600" dirty="0"/>
                      <m:t>expansion</m:t>
                    </m:r>
                  </m:oMath>
                </a14:m>
                <a:endParaRPr lang="zh-CN" altLang="en-US" sz="1600" dirty="0"/>
              </a:p>
            </p:txBody>
          </p:sp>
        </mc:Choice>
        <mc:Fallback xmlns="">
          <p:sp>
            <p:nvSpPr>
              <p:cNvPr id="16" name="文本框 6">
                <a:extLst>
                  <a:ext uri="{FF2B5EF4-FFF2-40B4-BE49-F238E27FC236}">
                    <a16:creationId xmlns:a16="http://schemas.microsoft.com/office/drawing/2014/main" id="{472F9853-07BC-A0D4-63BF-5FE3C7FE40FA}"/>
                  </a:ext>
                </a:extLst>
              </p:cNvPr>
              <p:cNvSpPr txBox="1">
                <a:spLocks noRot="1" noChangeAspect="1" noMove="1" noResize="1" noEditPoints="1" noAdjustHandles="1" noChangeArrowheads="1" noChangeShapeType="1" noTextEdit="1"/>
              </p:cNvSpPr>
              <p:nvPr/>
            </p:nvSpPr>
            <p:spPr>
              <a:xfrm>
                <a:off x="10039128" y="4058391"/>
                <a:ext cx="1386662" cy="246221"/>
              </a:xfrm>
              <a:prstGeom prst="rect">
                <a:avLst/>
              </a:prstGeom>
              <a:blipFill>
                <a:blip r:embed="rId16"/>
                <a:stretch>
                  <a:fillRect l="-5286" r="-4846" b="-27500"/>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4A035E66-1FC0-84A9-E4A2-35D41E238BF3}"/>
              </a:ext>
            </a:extLst>
          </p:cNvPr>
          <p:cNvPicPr>
            <a:picLocks noGrp="1" noChangeAspect="1"/>
          </p:cNvPicPr>
          <p:nvPr isPhoto="1"/>
        </p:nvPicPr>
        <p:blipFill>
          <a:blip r:embed="rId17" cstate="print">
            <a:lum/>
            <a:extLst>
              <a:ext uri="{28A0092B-C50C-407E-A947-70E740481C1C}">
                <a14:useLocalDpi xmlns:a14="http://schemas.microsoft.com/office/drawing/2010/main" val="0"/>
              </a:ext>
            </a:extLst>
          </a:blip>
          <a:srcRect/>
          <a:stretch/>
        </p:blipFill>
        <p:spPr>
          <a:xfrm>
            <a:off x="9391317" y="4391870"/>
            <a:ext cx="2682284" cy="2007116"/>
          </a:xfrm>
          <a:prstGeom prst="rect">
            <a:avLst/>
          </a:prstGeom>
        </p:spPr>
      </p:pic>
    </p:spTree>
    <p:extLst>
      <p:ext uri="{BB962C8B-B14F-4D97-AF65-F5344CB8AC3E}">
        <p14:creationId xmlns:p14="http://schemas.microsoft.com/office/powerpoint/2010/main" val="298649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22079-797C-CA20-C97D-CF0B3FFC4102}"/>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E71A2382-69B5-4B1A-8EE6-CC1C6F700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4D3DE9F9-7A39-159D-4DE6-0BC72BD46CBB}"/>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olidFill>
                  <a:schemeClr val="tx2"/>
                </a:solidFill>
              </a:rPr>
              <a:t>Motivation</a:t>
            </a:r>
          </a:p>
        </p:txBody>
      </p:sp>
      <p:sp>
        <p:nvSpPr>
          <p:cNvPr id="4" name="文本框 3">
            <a:extLst>
              <a:ext uri="{FF2B5EF4-FFF2-40B4-BE49-F238E27FC236}">
                <a16:creationId xmlns:a16="http://schemas.microsoft.com/office/drawing/2014/main" id="{90E2E005-79E9-607C-2F75-BE9648FBE830}"/>
              </a:ext>
            </a:extLst>
          </p:cNvPr>
          <p:cNvSpPr txBox="1"/>
          <p:nvPr/>
        </p:nvSpPr>
        <p:spPr>
          <a:xfrm>
            <a:off x="186613" y="1132267"/>
            <a:ext cx="12484359" cy="3742691"/>
          </a:xfrm>
          <a:prstGeom prst="rect">
            <a:avLst/>
          </a:prstGeom>
          <a:noFill/>
        </p:spPr>
        <p:txBody>
          <a:bodyPr wrap="square" rtlCol="0">
            <a:spAutoFit/>
          </a:bodyPr>
          <a:lstStyle/>
          <a:p>
            <a:pPr>
              <a:lnSpc>
                <a:spcPct val="150000"/>
              </a:lnSpc>
            </a:pPr>
            <a:endParaRPr lang="en-US" altLang="zh-CN" sz="1600" dirty="0"/>
          </a:p>
          <a:p>
            <a:pPr marL="342900" indent="-342900">
              <a:lnSpc>
                <a:spcPct val="150000"/>
              </a:lnSpc>
              <a:buFont typeface="Arial" panose="020B0604020202020204" pitchFamily="34" charset="0"/>
              <a:buChar char="•"/>
            </a:pPr>
            <a:r>
              <a:rPr lang="en-US" altLang="zh-CN" b="1" dirty="0">
                <a:solidFill>
                  <a:srgbClr val="FF0000"/>
                </a:solidFill>
              </a:rPr>
              <a:t>Radiative decays</a:t>
            </a:r>
            <a:r>
              <a:rPr lang="en-US" altLang="zh-CN" dirty="0"/>
              <a:t>: </a:t>
            </a:r>
          </a:p>
          <a:p>
            <a:pPr marL="800100" lvl="1" indent="-342900">
              <a:lnSpc>
                <a:spcPct val="150000"/>
              </a:lnSpc>
              <a:buFont typeface="Arial" panose="020B0604020202020204" pitchFamily="34" charset="0"/>
              <a:buChar char="•"/>
            </a:pPr>
            <a:r>
              <a:rPr lang="en-US" altLang="zh-CN" dirty="0"/>
              <a:t>The </a:t>
            </a:r>
            <a:r>
              <a:rPr lang="en-US" altLang="zh-CN" b="1" dirty="0"/>
              <a:t>experimental</a:t>
            </a:r>
            <a:r>
              <a:rPr lang="en-US" altLang="zh-CN" dirty="0"/>
              <a:t> results are relatively few.</a:t>
            </a:r>
          </a:p>
          <a:p>
            <a:pPr marL="800100" lvl="1" indent="-342900">
              <a:lnSpc>
                <a:spcPct val="150000"/>
              </a:lnSpc>
              <a:buFont typeface="Arial" panose="020B0604020202020204" pitchFamily="34" charset="0"/>
              <a:buChar char="•"/>
            </a:pPr>
            <a:r>
              <a:rPr lang="en-US" altLang="zh-CN" b="1" dirty="0"/>
              <a:t>LQCD</a:t>
            </a:r>
            <a:r>
              <a:rPr lang="en-US" altLang="zh-CN" dirty="0"/>
              <a:t>  can calculate partial decay width</a:t>
            </a:r>
            <a:r>
              <a:rPr lang="zh-CN" altLang="en-US" dirty="0"/>
              <a:t>。</a:t>
            </a:r>
            <a:endParaRPr lang="en-US" altLang="zh-CN" dirty="0"/>
          </a:p>
          <a:p>
            <a:pPr marL="800100" lvl="1" indent="-342900">
              <a:lnSpc>
                <a:spcPct val="150000"/>
              </a:lnSpc>
              <a:buFont typeface="Arial" panose="020B0604020202020204" pitchFamily="34" charset="0"/>
              <a:buChar char="•"/>
            </a:pPr>
            <a:endParaRPr lang="en-US" altLang="zh-CN" dirty="0"/>
          </a:p>
          <a:p>
            <a:pPr marL="800100" lvl="1" indent="-342900">
              <a:lnSpc>
                <a:spcPct val="150000"/>
              </a:lnSpc>
              <a:buFont typeface="Arial" panose="020B0604020202020204" pitchFamily="34" charset="0"/>
              <a:buChar char="•"/>
            </a:pPr>
            <a:endParaRPr lang="en-US" altLang="zh-CN" dirty="0"/>
          </a:p>
          <a:p>
            <a:pPr marL="342900" indent="-342900">
              <a:lnSpc>
                <a:spcPct val="150000"/>
              </a:lnSpc>
              <a:buFont typeface="Arial" panose="020B0604020202020204" pitchFamily="34" charset="0"/>
              <a:buChar char="•"/>
            </a:pPr>
            <a:r>
              <a:rPr lang="en-US" altLang="zh-CN" b="1" dirty="0">
                <a:solidFill>
                  <a:srgbClr val="FF0000"/>
                </a:solidFill>
              </a:rPr>
              <a:t>Charge radius and magnetic moment</a:t>
            </a:r>
            <a:r>
              <a:rPr lang="en-US" altLang="zh-CN" dirty="0"/>
              <a:t>: </a:t>
            </a:r>
          </a:p>
          <a:p>
            <a:pPr marL="800100" lvl="1" indent="-342900">
              <a:lnSpc>
                <a:spcPct val="150000"/>
              </a:lnSpc>
              <a:buFont typeface="Arial" panose="020B0604020202020204" pitchFamily="34" charset="0"/>
              <a:buChar char="•"/>
            </a:pPr>
            <a:r>
              <a:rPr lang="en-US" altLang="zh-CN" dirty="0"/>
              <a:t>The charge radius and magnetic moment are important components in the study of </a:t>
            </a:r>
            <a:r>
              <a:rPr lang="en-US" altLang="zh-CN" b="1" dirty="0"/>
              <a:t>hadronic structure.</a:t>
            </a:r>
          </a:p>
          <a:p>
            <a:pPr marL="800100" lvl="1" indent="-342900">
              <a:lnSpc>
                <a:spcPct val="150000"/>
              </a:lnSpc>
              <a:buFont typeface="Arial" panose="020B0604020202020204" pitchFamily="34" charset="0"/>
              <a:buChar char="•"/>
            </a:pPr>
            <a:r>
              <a:rPr lang="en-US" altLang="zh-CN" dirty="0"/>
              <a:t>It can be used as an input parameter and a result reference for </a:t>
            </a:r>
            <a:r>
              <a:rPr lang="en-US" altLang="zh-CN" b="1" dirty="0"/>
              <a:t>phenomenological </a:t>
            </a:r>
            <a:r>
              <a:rPr lang="en-US" altLang="zh-CN" dirty="0"/>
              <a:t>models</a:t>
            </a:r>
          </a:p>
        </p:txBody>
      </p:sp>
      <p:sp>
        <p:nvSpPr>
          <p:cNvPr id="2" name="文本框 1">
            <a:extLst>
              <a:ext uri="{FF2B5EF4-FFF2-40B4-BE49-F238E27FC236}">
                <a16:creationId xmlns:a16="http://schemas.microsoft.com/office/drawing/2014/main" id="{5D2DD53E-B38C-C1C4-6ED3-C8BF14B3DE6C}"/>
              </a:ext>
            </a:extLst>
          </p:cNvPr>
          <p:cNvSpPr txBox="1"/>
          <p:nvPr/>
        </p:nvSpPr>
        <p:spPr>
          <a:xfrm>
            <a:off x="11693237" y="6380018"/>
            <a:ext cx="498763" cy="369332"/>
          </a:xfrm>
          <a:prstGeom prst="rect">
            <a:avLst/>
          </a:prstGeom>
          <a:noFill/>
        </p:spPr>
        <p:txBody>
          <a:bodyPr wrap="square" rtlCol="0">
            <a:spAutoFit/>
          </a:bodyPr>
          <a:lstStyle/>
          <a:p>
            <a:r>
              <a:rPr lang="en-US" altLang="zh-CN" dirty="0"/>
              <a:t>1</a:t>
            </a:r>
            <a:endParaRPr lang="zh-CN" altLang="en-US" dirty="0"/>
          </a:p>
        </p:txBody>
      </p:sp>
    </p:spTree>
    <p:extLst>
      <p:ext uri="{BB962C8B-B14F-4D97-AF65-F5344CB8AC3E}">
        <p14:creationId xmlns:p14="http://schemas.microsoft.com/office/powerpoint/2010/main" val="131581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89D2-D45F-EF2D-CEC3-03F10BBD7F18}"/>
            </a:ext>
          </a:extLst>
        </p:cNvPr>
        <p:cNvGrpSpPr/>
        <p:nvPr/>
      </p:nvGrpSpPr>
      <p:grpSpPr>
        <a:xfrm>
          <a:off x="0" y="0"/>
          <a:ext cx="0" cy="0"/>
          <a:chOff x="0" y="0"/>
          <a:chExt cx="0" cy="0"/>
        </a:xfrm>
      </p:grpSpPr>
      <p:sp>
        <p:nvSpPr>
          <p:cNvPr id="6" name="标题 1">
            <a:extLst>
              <a:ext uri="{FF2B5EF4-FFF2-40B4-BE49-F238E27FC236}">
                <a16:creationId xmlns:a16="http://schemas.microsoft.com/office/drawing/2014/main" id="{0371B69D-CC3A-B3BF-C324-01CBDF579F21}"/>
              </a:ext>
            </a:extLst>
          </p:cNvPr>
          <p:cNvSpPr txBox="1">
            <a:spLocks noChangeArrowheads="1"/>
          </p:cNvSpPr>
          <p:nvPr/>
        </p:nvSpPr>
        <p:spPr bwMode="auto">
          <a:xfrm>
            <a:off x="2243157" y="123314"/>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p:pic>
        <p:nvPicPr>
          <p:cNvPr id="21" name="图片 20">
            <a:extLst>
              <a:ext uri="{FF2B5EF4-FFF2-40B4-BE49-F238E27FC236}">
                <a16:creationId xmlns:a16="http://schemas.microsoft.com/office/drawing/2014/main" id="{8870D083-6623-A4EF-FB32-01DF01031B2C}"/>
              </a:ext>
            </a:extLst>
          </p:cNvPr>
          <p:cNvPicPr>
            <a:picLocks noGrp="1" noChangeAspect="1"/>
          </p:cNvPicPr>
          <p:nvPr isPhoto="1"/>
        </p:nvPicPr>
        <p:blipFill>
          <a:blip r:embed="rId2">
            <a:lum/>
            <a:extLst>
              <a:ext uri="{28A0092B-C50C-407E-A947-70E740481C1C}">
                <a14:useLocalDpi xmlns:a14="http://schemas.microsoft.com/office/drawing/2010/main" val="0"/>
              </a:ext>
            </a:extLst>
          </a:blip>
          <a:srcRect/>
          <a:stretch/>
        </p:blipFill>
        <p:spPr>
          <a:xfrm>
            <a:off x="288452" y="4452706"/>
            <a:ext cx="2682284" cy="1955130"/>
          </a:xfrm>
          <a:prstGeom prst="rect">
            <a:avLst/>
          </a:prstGeom>
        </p:spPr>
      </p:pic>
      <p:pic>
        <p:nvPicPr>
          <p:cNvPr id="3" name="图片 2">
            <a:extLst>
              <a:ext uri="{FF2B5EF4-FFF2-40B4-BE49-F238E27FC236}">
                <a16:creationId xmlns:a16="http://schemas.microsoft.com/office/drawing/2014/main" id="{427D6618-FD49-ADE4-2994-69498B83D2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2433" y="1579619"/>
            <a:ext cx="2626897" cy="1911326"/>
          </a:xfrm>
          <a:prstGeom prst="rect">
            <a:avLst/>
          </a:prstGeom>
        </p:spPr>
      </p:pic>
      <p:pic>
        <p:nvPicPr>
          <p:cNvPr id="2" name="图片 1">
            <a:extLst>
              <a:ext uri="{FF2B5EF4-FFF2-40B4-BE49-F238E27FC236}">
                <a16:creationId xmlns:a16="http://schemas.microsoft.com/office/drawing/2014/main" id="{0FAA9567-E596-3164-71B9-3F6A4C77722D}"/>
              </a:ext>
            </a:extLst>
          </p:cNvPr>
          <p:cNvPicPr>
            <a:picLocks noGrp="1" noChangeAspect="1"/>
          </p:cNvPicPr>
          <p:nvPr isPhoto="1"/>
        </p:nvPicPr>
        <p:blipFill>
          <a:blip r:embed="rId4">
            <a:lum/>
            <a:extLst>
              <a:ext uri="{28A0092B-C50C-407E-A947-70E740481C1C}">
                <a14:useLocalDpi xmlns:a14="http://schemas.microsoft.com/office/drawing/2010/main" val="0"/>
              </a:ext>
            </a:extLst>
          </a:blip>
          <a:srcRect/>
          <a:stretch/>
        </p:blipFill>
        <p:spPr>
          <a:xfrm>
            <a:off x="6479508" y="4411924"/>
            <a:ext cx="2682285" cy="1967008"/>
          </a:xfrm>
          <a:prstGeom prst="rect">
            <a:avLst/>
          </a:prstGeom>
        </p:spPr>
      </p:pic>
      <p:pic>
        <p:nvPicPr>
          <p:cNvPr id="7" name="图片 4">
            <a:extLst>
              <a:ext uri="{FF2B5EF4-FFF2-40B4-BE49-F238E27FC236}">
                <a16:creationId xmlns:a16="http://schemas.microsoft.com/office/drawing/2014/main" id="{6ABB2727-6228-BAE2-F420-1D1554E9BF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43034" y="1560008"/>
            <a:ext cx="2682285" cy="1967008"/>
          </a:xfrm>
          <a:prstGeom prst="rect">
            <a:avLst/>
          </a:prstGeom>
        </p:spPr>
      </p:pic>
      <p:pic>
        <p:nvPicPr>
          <p:cNvPr id="5" name="图片 4">
            <a:extLst>
              <a:ext uri="{FF2B5EF4-FFF2-40B4-BE49-F238E27FC236}">
                <a16:creationId xmlns:a16="http://schemas.microsoft.com/office/drawing/2014/main" id="{EE6F5DE0-C897-5D1D-EFEC-999462086ED1}"/>
              </a:ext>
            </a:extLst>
          </p:cNvPr>
          <p:cNvPicPr>
            <a:picLocks noGrp="1" noChangeAspect="1"/>
          </p:cNvPicPr>
          <p:nvPr isPhoto="1"/>
        </p:nvPicPr>
        <p:blipFill>
          <a:blip r:embed="rId6">
            <a:lum/>
            <a:extLst>
              <a:ext uri="{28A0092B-C50C-407E-A947-70E740481C1C}">
                <a14:useLocalDpi xmlns:a14="http://schemas.microsoft.com/office/drawing/2010/main" val="0"/>
              </a:ext>
            </a:extLst>
          </a:blip>
          <a:srcRect/>
          <a:stretch/>
        </p:blipFill>
        <p:spPr>
          <a:xfrm>
            <a:off x="3413715" y="4403782"/>
            <a:ext cx="2772481" cy="2065672"/>
          </a:xfrm>
          <a:prstGeom prst="rect">
            <a:avLst/>
          </a:prstGeom>
        </p:spPr>
      </p:pic>
      <p:pic>
        <p:nvPicPr>
          <p:cNvPr id="11" name="图片 10">
            <a:extLst>
              <a:ext uri="{FF2B5EF4-FFF2-40B4-BE49-F238E27FC236}">
                <a16:creationId xmlns:a16="http://schemas.microsoft.com/office/drawing/2014/main" id="{300F6875-F54B-514D-4896-3C15901F034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32550" y="1575358"/>
            <a:ext cx="2753645" cy="2047961"/>
          </a:xfrm>
          <a:prstGeom prst="rect">
            <a:avLst/>
          </a:prstGeom>
        </p:spPr>
      </p:pic>
      <p:sp>
        <p:nvSpPr>
          <p:cNvPr id="13" name="文本框 12">
            <a:extLst>
              <a:ext uri="{FF2B5EF4-FFF2-40B4-BE49-F238E27FC236}">
                <a16:creationId xmlns:a16="http://schemas.microsoft.com/office/drawing/2014/main" id="{60AF7EE5-7B13-BC8D-F073-FE9CF4092B35}"/>
              </a:ext>
            </a:extLst>
          </p:cNvPr>
          <p:cNvSpPr txBox="1"/>
          <p:nvPr/>
        </p:nvSpPr>
        <p:spPr>
          <a:xfrm>
            <a:off x="11693237" y="6380018"/>
            <a:ext cx="498763" cy="369332"/>
          </a:xfrm>
          <a:prstGeom prst="rect">
            <a:avLst/>
          </a:prstGeom>
          <a:noFill/>
        </p:spPr>
        <p:txBody>
          <a:bodyPr wrap="square" rtlCol="0">
            <a:spAutoFit/>
          </a:bodyPr>
          <a:lstStyle/>
          <a:p>
            <a:r>
              <a:rPr lang="en-US" altLang="zh-CN" dirty="0"/>
              <a:t>16</a:t>
            </a:r>
            <a:endParaRPr lang="zh-CN" altLang="en-US" dirty="0"/>
          </a:p>
        </p:txBody>
      </p:sp>
      <p:pic>
        <p:nvPicPr>
          <p:cNvPr id="14" name="图片 4">
            <a:extLst>
              <a:ext uri="{FF2B5EF4-FFF2-40B4-BE49-F238E27FC236}">
                <a16:creationId xmlns:a16="http://schemas.microsoft.com/office/drawing/2014/main" id="{8B9FAF53-6CAE-19F1-DC33-4B1F12E3A46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382158" y="1588909"/>
            <a:ext cx="2682285" cy="1967008"/>
          </a:xfrm>
          <a:prstGeom prst="rect">
            <a:avLst/>
          </a:prstGeom>
        </p:spPr>
      </p:pic>
      <p:pic>
        <p:nvPicPr>
          <p:cNvPr id="17" name="图片 16">
            <a:extLst>
              <a:ext uri="{FF2B5EF4-FFF2-40B4-BE49-F238E27FC236}">
                <a16:creationId xmlns:a16="http://schemas.microsoft.com/office/drawing/2014/main" id="{AA50B971-06D4-90D1-16BC-F286C2356E93}"/>
              </a:ext>
            </a:extLst>
          </p:cNvPr>
          <p:cNvPicPr>
            <a:picLocks noGrp="1" noChangeAspect="1"/>
          </p:cNvPicPr>
          <p:nvPr isPhoto="1"/>
        </p:nvPicPr>
        <p:blipFill>
          <a:blip r:embed="rId9">
            <a:lum/>
            <a:extLst>
              <a:ext uri="{28A0092B-C50C-407E-A947-70E740481C1C}">
                <a14:useLocalDpi xmlns:a14="http://schemas.microsoft.com/office/drawing/2010/main" val="0"/>
              </a:ext>
            </a:extLst>
          </a:blip>
          <a:srcRect/>
          <a:stretch/>
        </p:blipFill>
        <p:spPr>
          <a:xfrm>
            <a:off x="9391317" y="4411924"/>
            <a:ext cx="2682284" cy="1967008"/>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D9D0126-C514-9382-6489-2BC29A02D6AD}"/>
                  </a:ext>
                </a:extLst>
              </p:cNvPr>
              <p:cNvSpPr txBox="1"/>
              <p:nvPr/>
            </p:nvSpPr>
            <p:spPr>
              <a:xfrm>
                <a:off x="1802048" y="1160938"/>
                <a:ext cx="294568" cy="281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𝑙</m:t>
                          </m:r>
                        </m:sup>
                      </m:sSup>
                    </m:oMath>
                  </m:oMathPara>
                </a14:m>
                <a:endParaRPr lang="zh-CN" altLang="en-US" dirty="0"/>
              </a:p>
            </p:txBody>
          </p:sp>
        </mc:Choice>
        <mc:Fallback xmlns="">
          <p:sp>
            <p:nvSpPr>
              <p:cNvPr id="18" name="文本框 17">
                <a:extLst>
                  <a:ext uri="{FF2B5EF4-FFF2-40B4-BE49-F238E27FC236}">
                    <a16:creationId xmlns:a16="http://schemas.microsoft.com/office/drawing/2014/main" id="{CD9D0126-C514-9382-6489-2BC29A02D6AD}"/>
                  </a:ext>
                </a:extLst>
              </p:cNvPr>
              <p:cNvSpPr txBox="1">
                <a:spLocks noRot="1" noChangeAspect="1" noMove="1" noResize="1" noEditPoints="1" noAdjustHandles="1" noChangeArrowheads="1" noChangeShapeType="1" noTextEdit="1"/>
              </p:cNvSpPr>
              <p:nvPr/>
            </p:nvSpPr>
            <p:spPr>
              <a:xfrm>
                <a:off x="1802048" y="1160938"/>
                <a:ext cx="294568" cy="281937"/>
              </a:xfrm>
              <a:prstGeom prst="rect">
                <a:avLst/>
              </a:prstGeom>
              <a:blipFill>
                <a:blip r:embed="rId10"/>
                <a:stretch>
                  <a:fillRect l="-20833" t="-2128" r="-4167" b="-63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FE95DBEA-B256-8E88-6D01-D0B18E47EC78}"/>
                  </a:ext>
                </a:extLst>
              </p:cNvPr>
              <p:cNvSpPr txBox="1"/>
              <p:nvPr/>
            </p:nvSpPr>
            <p:spPr>
              <a:xfrm>
                <a:off x="4911941" y="1164162"/>
                <a:ext cx="3197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𝑐</m:t>
                          </m:r>
                        </m:sup>
                      </m:sSup>
                    </m:oMath>
                  </m:oMathPara>
                </a14:m>
                <a:endParaRPr lang="zh-CN" altLang="en-US" dirty="0"/>
              </a:p>
            </p:txBody>
          </p:sp>
        </mc:Choice>
        <mc:Fallback xmlns="">
          <p:sp>
            <p:nvSpPr>
              <p:cNvPr id="19" name="文本框 18">
                <a:extLst>
                  <a:ext uri="{FF2B5EF4-FFF2-40B4-BE49-F238E27FC236}">
                    <a16:creationId xmlns:a16="http://schemas.microsoft.com/office/drawing/2014/main" id="{FE95DBEA-B256-8E88-6D01-D0B18E47EC78}"/>
                  </a:ext>
                </a:extLst>
              </p:cNvPr>
              <p:cNvSpPr txBox="1">
                <a:spLocks noRot="1" noChangeAspect="1" noMove="1" noResize="1" noEditPoints="1" noAdjustHandles="1" noChangeArrowheads="1" noChangeShapeType="1" noTextEdit="1"/>
              </p:cNvSpPr>
              <p:nvPr/>
            </p:nvSpPr>
            <p:spPr>
              <a:xfrm>
                <a:off x="4911941" y="1164162"/>
                <a:ext cx="319768" cy="276999"/>
              </a:xfrm>
              <a:prstGeom prst="rect">
                <a:avLst/>
              </a:prstGeom>
              <a:blipFill>
                <a:blip r:embed="rId11"/>
                <a:stretch>
                  <a:fillRect l="-19231"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006EA6A-3882-96BE-6F39-A3733E9832A4}"/>
                  </a:ext>
                </a:extLst>
              </p:cNvPr>
              <p:cNvSpPr txBox="1"/>
              <p:nvPr/>
            </p:nvSpPr>
            <p:spPr>
              <a:xfrm>
                <a:off x="7811608" y="1232604"/>
                <a:ext cx="376321" cy="281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𝑙</m:t>
                          </m:r>
                        </m:sup>
                      </m:sSup>
                    </m:oMath>
                  </m:oMathPara>
                </a14:m>
                <a:endParaRPr lang="zh-CN" altLang="en-US" dirty="0"/>
              </a:p>
            </p:txBody>
          </p:sp>
        </mc:Choice>
        <mc:Fallback xmlns="">
          <p:sp>
            <p:nvSpPr>
              <p:cNvPr id="20" name="文本框 19">
                <a:extLst>
                  <a:ext uri="{FF2B5EF4-FFF2-40B4-BE49-F238E27FC236}">
                    <a16:creationId xmlns:a16="http://schemas.microsoft.com/office/drawing/2014/main" id="{7006EA6A-3882-96BE-6F39-A3733E9832A4}"/>
                  </a:ext>
                </a:extLst>
              </p:cNvPr>
              <p:cNvSpPr txBox="1">
                <a:spLocks noRot="1" noChangeAspect="1" noMove="1" noResize="1" noEditPoints="1" noAdjustHandles="1" noChangeArrowheads="1" noChangeShapeType="1" noTextEdit="1"/>
              </p:cNvSpPr>
              <p:nvPr/>
            </p:nvSpPr>
            <p:spPr>
              <a:xfrm>
                <a:off x="7811608" y="1232604"/>
                <a:ext cx="376321" cy="281937"/>
              </a:xfrm>
              <a:prstGeom prst="rect">
                <a:avLst/>
              </a:prstGeom>
              <a:blipFill>
                <a:blip r:embed="rId12"/>
                <a:stretch>
                  <a:fillRect l="-12903" t="-2174" r="-4839"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AB47C40B-146E-0291-41D5-41E25B840030}"/>
                  </a:ext>
                </a:extLst>
              </p:cNvPr>
              <p:cNvSpPr txBox="1"/>
              <p:nvPr/>
            </p:nvSpPr>
            <p:spPr>
              <a:xfrm>
                <a:off x="10912481" y="1319687"/>
                <a:ext cx="4015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𝑐</m:t>
                          </m:r>
                        </m:sup>
                      </m:sSup>
                    </m:oMath>
                  </m:oMathPara>
                </a14:m>
                <a:endParaRPr lang="zh-CN" altLang="en-US" dirty="0"/>
              </a:p>
            </p:txBody>
          </p:sp>
        </mc:Choice>
        <mc:Fallback xmlns="">
          <p:sp>
            <p:nvSpPr>
              <p:cNvPr id="22" name="文本框 21">
                <a:extLst>
                  <a:ext uri="{FF2B5EF4-FFF2-40B4-BE49-F238E27FC236}">
                    <a16:creationId xmlns:a16="http://schemas.microsoft.com/office/drawing/2014/main" id="{AB47C40B-146E-0291-41D5-41E25B840030}"/>
                  </a:ext>
                </a:extLst>
              </p:cNvPr>
              <p:cNvSpPr txBox="1">
                <a:spLocks noRot="1" noChangeAspect="1" noMove="1" noResize="1" noEditPoints="1" noAdjustHandles="1" noChangeArrowheads="1" noChangeShapeType="1" noTextEdit="1"/>
              </p:cNvSpPr>
              <p:nvPr/>
            </p:nvSpPr>
            <p:spPr>
              <a:xfrm>
                <a:off x="10912481" y="1319687"/>
                <a:ext cx="401520" cy="276999"/>
              </a:xfrm>
              <a:prstGeom prst="rect">
                <a:avLst/>
              </a:prstGeom>
              <a:blipFill>
                <a:blip r:embed="rId13"/>
                <a:stretch>
                  <a:fillRect l="-13636" b="-65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5821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A1F4156C-B02A-2FC0-6015-E07C564C0379}"/>
                  </a:ext>
                </a:extLst>
              </p:cNvPr>
              <p:cNvGraphicFramePr>
                <a:graphicFrameLocks noGrp="1"/>
              </p:cNvGraphicFramePr>
              <p:nvPr>
                <p:extLst>
                  <p:ext uri="{D42A27DB-BD31-4B8C-83A1-F6EECF244321}">
                    <p14:modId xmlns:p14="http://schemas.microsoft.com/office/powerpoint/2010/main" val="2509479212"/>
                  </p:ext>
                </p:extLst>
              </p:nvPr>
            </p:nvGraphicFramePr>
            <p:xfrm>
              <a:off x="407638" y="4459345"/>
              <a:ext cx="10851136" cy="2123440"/>
            </p:xfrm>
            <a:graphic>
              <a:graphicData uri="http://schemas.openxmlformats.org/drawingml/2006/table">
                <a:tbl>
                  <a:tblPr firstRow="1" bandRow="1">
                    <a:tableStyleId>{5C22544A-7EE6-4342-B048-85BDC9FD1C3A}</a:tableStyleId>
                  </a:tblPr>
                  <a:tblGrid>
                    <a:gridCol w="1356392">
                      <a:extLst>
                        <a:ext uri="{9D8B030D-6E8A-4147-A177-3AD203B41FA5}">
                          <a16:colId xmlns:a16="http://schemas.microsoft.com/office/drawing/2014/main" val="3188030311"/>
                        </a:ext>
                      </a:extLst>
                    </a:gridCol>
                    <a:gridCol w="1356392">
                      <a:extLst>
                        <a:ext uri="{9D8B030D-6E8A-4147-A177-3AD203B41FA5}">
                          <a16:colId xmlns:a16="http://schemas.microsoft.com/office/drawing/2014/main" val="497265788"/>
                        </a:ext>
                      </a:extLst>
                    </a:gridCol>
                    <a:gridCol w="1356392">
                      <a:extLst>
                        <a:ext uri="{9D8B030D-6E8A-4147-A177-3AD203B41FA5}">
                          <a16:colId xmlns:a16="http://schemas.microsoft.com/office/drawing/2014/main" val="1181140998"/>
                        </a:ext>
                      </a:extLst>
                    </a:gridCol>
                    <a:gridCol w="1356392">
                      <a:extLst>
                        <a:ext uri="{9D8B030D-6E8A-4147-A177-3AD203B41FA5}">
                          <a16:colId xmlns:a16="http://schemas.microsoft.com/office/drawing/2014/main" val="3230516030"/>
                        </a:ext>
                      </a:extLst>
                    </a:gridCol>
                    <a:gridCol w="1356392">
                      <a:extLst>
                        <a:ext uri="{9D8B030D-6E8A-4147-A177-3AD203B41FA5}">
                          <a16:colId xmlns:a16="http://schemas.microsoft.com/office/drawing/2014/main" val="444136271"/>
                        </a:ext>
                      </a:extLst>
                    </a:gridCol>
                    <a:gridCol w="1356392">
                      <a:extLst>
                        <a:ext uri="{9D8B030D-6E8A-4147-A177-3AD203B41FA5}">
                          <a16:colId xmlns:a16="http://schemas.microsoft.com/office/drawing/2014/main" val="2822661325"/>
                        </a:ext>
                      </a:extLst>
                    </a:gridCol>
                    <a:gridCol w="1356392">
                      <a:extLst>
                        <a:ext uri="{9D8B030D-6E8A-4147-A177-3AD203B41FA5}">
                          <a16:colId xmlns:a16="http://schemas.microsoft.com/office/drawing/2014/main" val="700924648"/>
                        </a:ext>
                      </a:extLst>
                    </a:gridCol>
                    <a:gridCol w="1356392">
                      <a:extLst>
                        <a:ext uri="{9D8B030D-6E8A-4147-A177-3AD203B41FA5}">
                          <a16:colId xmlns:a16="http://schemas.microsoft.com/office/drawing/2014/main" val="3561825563"/>
                        </a:ext>
                      </a:extLst>
                    </a:gridCol>
                  </a:tblGrid>
                  <a:tr h="370840">
                    <a:tc>
                      <a:txBody>
                        <a:bodyPr/>
                        <a:lstStyle/>
                        <a:p>
                          <a:r>
                            <a:rPr lang="en-US" altLang="zh-CN" dirty="0"/>
                            <a:t>Preliminary result</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𝒓</m:t>
                                    </m:r>
                                  </m:e>
                                  <m:sub>
                                    <m:r>
                                      <m:rPr>
                                        <m:sty m:val="p"/>
                                      </m:rPr>
                                      <a:rPr lang="en-US" altLang="zh-CN" b="1" i="1" smtClean="0">
                                        <a:latin typeface="Cambria Math" panose="02040503050406030204" pitchFamily="18" charset="0"/>
                                      </a:rPr>
                                      <m:t>l</m:t>
                                    </m:r>
                                  </m:sub>
                                  <m:sup>
                                    <m:r>
                                      <a:rPr lang="en-US" altLang="zh-CN" b="1" i="1" smtClean="0">
                                        <a:latin typeface="Cambria Math" panose="02040503050406030204" pitchFamily="18" charset="0"/>
                                      </a:rPr>
                                      <m:t>𝟐</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𝒓</m:t>
                                    </m:r>
                                  </m:e>
                                  <m:sub>
                                    <m:r>
                                      <a:rPr lang="en-US" altLang="zh-CN" b="1" i="1" smtClean="0">
                                        <a:latin typeface="Cambria Math" panose="02040503050406030204" pitchFamily="18" charset="0"/>
                                      </a:rPr>
                                      <m:t>𝒄</m:t>
                                    </m:r>
                                  </m:sub>
                                  <m:sup>
                                    <m:r>
                                      <a:rPr lang="en-US" altLang="zh-CN" b="1" i="1" smtClean="0">
                                        <a:latin typeface="Cambria Math" panose="02040503050406030204" pitchFamily="18" charset="0"/>
                                      </a:rPr>
                                      <m:t>𝟐</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𝒓</m:t>
                                    </m:r>
                                  </m:e>
                                  <m:sub>
                                    <m:r>
                                      <a:rPr lang="en-US" altLang="zh-CN" b="1" i="1" smtClean="0">
                                        <a:latin typeface="Cambria Math" panose="02040503050406030204" pitchFamily="18" charset="0"/>
                                      </a:rPr>
                                      <m:t> </m:t>
                                    </m:r>
                                  </m:sub>
                                  <m:sup>
                                    <m:r>
                                      <a:rPr lang="en-US" altLang="zh-CN" b="1" i="1" smtClean="0">
                                        <a:latin typeface="Cambria Math" panose="02040503050406030204" pitchFamily="18" charset="0"/>
                                      </a:rPr>
                                      <m:t>𝟐</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𝒓</m:t>
                                    </m:r>
                                  </m:e>
                                  <m:sub>
                                    <m:r>
                                      <a:rPr lang="en-US" altLang="zh-CN" b="1" i="1" smtClean="0">
                                        <a:latin typeface="Cambria Math" panose="02040503050406030204" pitchFamily="18" charset="0"/>
                                      </a:rPr>
                                      <m:t> </m:t>
                                    </m:r>
                                  </m:sub>
                                  <m:sup>
                                    <m:r>
                                      <a:rPr lang="en-US" altLang="zh-CN" b="1" i="1" smtClean="0">
                                        <a:latin typeface="Cambria Math" panose="02040503050406030204" pitchFamily="18" charset="0"/>
                                      </a:rPr>
                                      <m:t> </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latin typeface="Cambria Math" panose="02040503050406030204" pitchFamily="18" charset="0"/>
                                      </a:rPr>
                                    </m:ctrlPr>
                                  </m:sSubSupPr>
                                  <m:e>
                                    <m:sSub>
                                      <m:sSubPr>
                                        <m:ctrlPr>
                                          <a:rPr lang="en-US" altLang="zh-CN" b="1" i="1" smtClean="0">
                                            <a:latin typeface="Cambria Math" panose="02040503050406030204" pitchFamily="18" charset="0"/>
                                          </a:rPr>
                                        </m:ctrlPr>
                                      </m:sSubPr>
                                      <m:e>
                                        <m:r>
                                          <m:rPr>
                                            <m:sty m:val="p"/>
                                          </m:rPr>
                                          <a:rPr lang="en-US" altLang="zh-CN" b="1" i="1" smtClean="0">
                                            <a:latin typeface="Cambria Math" panose="02040503050406030204" pitchFamily="18" charset="0"/>
                                          </a:rPr>
                                          <m:t>G</m:t>
                                        </m:r>
                                      </m:e>
                                      <m:sub>
                                        <m:r>
                                          <a:rPr lang="en-US" altLang="zh-CN" b="1" i="1" smtClean="0">
                                            <a:latin typeface="Cambria Math" panose="02040503050406030204" pitchFamily="18" charset="0"/>
                                          </a:rPr>
                                          <m:t>𝑴𝒍</m:t>
                                        </m:r>
                                      </m:sub>
                                    </m:sSub>
                                  </m:e>
                                  <m:sub>
                                    <m:r>
                                      <a:rPr lang="en-US" altLang="zh-CN" b="1" i="1" smtClean="0">
                                        <a:latin typeface="Cambria Math" panose="02040503050406030204" pitchFamily="18" charset="0"/>
                                      </a:rPr>
                                      <m:t> </m:t>
                                    </m:r>
                                  </m:sub>
                                  <m:sup>
                                    <m:r>
                                      <a:rPr lang="en-US" altLang="zh-CN" b="1" i="1" smtClean="0">
                                        <a:latin typeface="Cambria Math" panose="02040503050406030204" pitchFamily="18" charset="0"/>
                                      </a:rPr>
                                      <m:t> </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latin typeface="Cambria Math" panose="02040503050406030204" pitchFamily="18" charset="0"/>
                                      </a:rPr>
                                    </m:ctrlPr>
                                  </m:sSubSupPr>
                                  <m:e>
                                    <m:sSub>
                                      <m:sSubPr>
                                        <m:ctrlPr>
                                          <a:rPr lang="en-US" altLang="zh-CN" b="1" i="1" smtClean="0">
                                            <a:latin typeface="Cambria Math" panose="02040503050406030204" pitchFamily="18" charset="0"/>
                                          </a:rPr>
                                        </m:ctrlPr>
                                      </m:sSubPr>
                                      <m:e>
                                        <m:r>
                                          <m:rPr>
                                            <m:sty m:val="p"/>
                                          </m:rPr>
                                          <a:rPr lang="en-US" altLang="zh-CN" b="1" i="1" smtClean="0">
                                            <a:latin typeface="Cambria Math" panose="02040503050406030204" pitchFamily="18" charset="0"/>
                                          </a:rPr>
                                          <m:t>G</m:t>
                                        </m:r>
                                      </m:e>
                                      <m:sub>
                                        <m:r>
                                          <a:rPr lang="en-US" altLang="zh-CN" b="1" i="1" smtClean="0">
                                            <a:latin typeface="Cambria Math" panose="02040503050406030204" pitchFamily="18" charset="0"/>
                                          </a:rPr>
                                          <m:t>𝑴𝒄</m:t>
                                        </m:r>
                                      </m:sub>
                                    </m:sSub>
                                  </m:e>
                                  <m:sub>
                                    <m:r>
                                      <a:rPr lang="en-US" altLang="zh-CN" b="1" i="1" smtClean="0">
                                        <a:latin typeface="Cambria Math" panose="02040503050406030204" pitchFamily="18" charset="0"/>
                                      </a:rPr>
                                      <m:t> </m:t>
                                    </m:r>
                                  </m:sub>
                                  <m:sup>
                                    <m:r>
                                      <a:rPr lang="en-US" altLang="zh-CN" b="1" i="1" smtClean="0">
                                        <a:latin typeface="Cambria Math" panose="02040503050406030204" pitchFamily="18" charset="0"/>
                                      </a:rPr>
                                      <m:t> </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latin typeface="Cambria Math" panose="02040503050406030204" pitchFamily="18" charset="0"/>
                                      </a:rPr>
                                    </m:ctrlPr>
                                  </m:sSubSupPr>
                                  <m:e>
                                    <m:sSub>
                                      <m:sSubPr>
                                        <m:ctrlPr>
                                          <a:rPr lang="en-US" altLang="zh-CN" b="1" i="1" smtClean="0">
                                            <a:latin typeface="Cambria Math" panose="02040503050406030204" pitchFamily="18" charset="0"/>
                                          </a:rPr>
                                        </m:ctrlPr>
                                      </m:sSubPr>
                                      <m:e>
                                        <m:r>
                                          <m:rPr>
                                            <m:sty m:val="p"/>
                                          </m:rPr>
                                          <a:rPr lang="en-US" altLang="zh-CN" b="1" i="1" smtClean="0">
                                            <a:latin typeface="Cambria Math" panose="02040503050406030204" pitchFamily="18" charset="0"/>
                                          </a:rPr>
                                          <m:t>G</m:t>
                                        </m:r>
                                      </m:e>
                                      <m:sub>
                                        <m:r>
                                          <a:rPr lang="en-US" altLang="zh-CN" b="1" i="1" smtClean="0">
                                            <a:latin typeface="Cambria Math" panose="02040503050406030204" pitchFamily="18" charset="0"/>
                                          </a:rPr>
                                          <m:t>𝑴</m:t>
                                        </m:r>
                                      </m:sub>
                                    </m:sSub>
                                  </m:e>
                                  <m:sub>
                                    <m:r>
                                      <a:rPr lang="en-US" altLang="zh-CN" b="1" i="1" smtClean="0">
                                        <a:latin typeface="Cambria Math" panose="02040503050406030204" pitchFamily="18" charset="0"/>
                                      </a:rPr>
                                      <m:t> </m:t>
                                    </m:r>
                                  </m:sub>
                                  <m:sup>
                                    <m:r>
                                      <a:rPr lang="en-US" altLang="zh-CN" b="1" i="1" smtClean="0">
                                        <a:latin typeface="Cambria Math" panose="02040503050406030204" pitchFamily="18" charset="0"/>
                                      </a:rPr>
                                      <m:t> </m:t>
                                    </m:r>
                                  </m:sup>
                                </m:sSubSup>
                              </m:oMath>
                            </m:oMathPara>
                          </a14:m>
                          <a:endParaRPr lang="zh-CN" altLang="en-US" dirty="0"/>
                        </a:p>
                      </a:txBody>
                      <a:tcPr/>
                    </a:tc>
                    <a:extLst>
                      <a:ext uri="{0D108BD9-81ED-4DB2-BD59-A6C34878D82A}">
                        <a16:rowId xmlns:a16="http://schemas.microsoft.com/office/drawing/2014/main" val="3186173022"/>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m:t>
                                    </m:r>
                                  </m:sup>
                                </m:s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0.386(34)</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0.034(13)</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0.151(11)</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0.389(15) </m:t>
                                </m:r>
                              </m:oMath>
                            </m:oMathPara>
                          </a14:m>
                          <a:br>
                            <a:rPr lang="zh-CN" altLang="en-US" dirty="0"/>
                          </a:b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3.69(37) </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1.55(17) </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2.26(17)</m:t>
                                </m:r>
                              </m:oMath>
                            </m:oMathPara>
                          </a14:m>
                          <a:endParaRPr lang="zh-CN" altLang="en-US" dirty="0"/>
                        </a:p>
                      </a:txBody>
                      <a:tcPr/>
                    </a:tc>
                    <a:extLst>
                      <a:ext uri="{0D108BD9-81ED-4DB2-BD59-A6C34878D82A}">
                        <a16:rowId xmlns:a16="http://schemas.microsoft.com/office/drawing/2014/main" val="3134538831"/>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m:t>
                                    </m:r>
                                  </m:sup>
                                </m:sSubSup>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0.243(28)</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0.0464(94)</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0.111(12)</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0.335(17)</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3.51(22) </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1.70(10) </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2.303(99)</m:t>
                                </m:r>
                              </m:oMath>
                            </m:oMathPara>
                          </a14:m>
                          <a:endParaRPr lang="zh-CN" altLang="en-US" dirty="0"/>
                        </a:p>
                      </a:txBody>
                      <a:tcPr/>
                    </a:tc>
                    <a:extLst>
                      <a:ext uri="{0D108BD9-81ED-4DB2-BD59-A6C34878D82A}">
                        <a16:rowId xmlns:a16="http://schemas.microsoft.com/office/drawing/2014/main" val="1970380523"/>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m:t>
                                    </m:r>
                                  </m:sup>
                                </m:sSup>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0.334(21)</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0.0229(76)</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0.1266(86)</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0.355(12)</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878978951"/>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 </m:t>
                                    </m:r>
                                  </m:sup>
                                </m:sSubSup>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0.209(18)</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0.0219(63)</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0.0845(72)</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kern="1200" smtClean="0">
                                    <a:solidFill>
                                      <a:schemeClr val="dk1"/>
                                    </a:solidFill>
                                    <a:effectLst/>
                                    <a:latin typeface="+mn-lt"/>
                                    <a:ea typeface="+mn-ea"/>
                                    <a:cs typeface="+mn-cs"/>
                                  </a:rPr>
                                  <m:t>0.290(13)</m:t>
                                </m:r>
                              </m:oMath>
                            </m:oMathPara>
                          </a14:m>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3641388377"/>
                      </a:ext>
                    </a:extLst>
                  </a:tr>
                </a:tbl>
              </a:graphicData>
            </a:graphic>
          </p:graphicFrame>
        </mc:Choice>
        <mc:Fallback xmlns="">
          <p:graphicFrame>
            <p:nvGraphicFramePr>
              <p:cNvPr id="7" name="表格 6">
                <a:extLst>
                  <a:ext uri="{FF2B5EF4-FFF2-40B4-BE49-F238E27FC236}">
                    <a16:creationId xmlns:a16="http://schemas.microsoft.com/office/drawing/2014/main" id="{A1F4156C-B02A-2FC0-6015-E07C564C0379}"/>
                  </a:ext>
                </a:extLst>
              </p:cNvPr>
              <p:cNvGraphicFramePr>
                <a:graphicFrameLocks noGrp="1"/>
              </p:cNvGraphicFramePr>
              <p:nvPr>
                <p:extLst>
                  <p:ext uri="{D42A27DB-BD31-4B8C-83A1-F6EECF244321}">
                    <p14:modId xmlns:p14="http://schemas.microsoft.com/office/powerpoint/2010/main" val="2509479212"/>
                  </p:ext>
                </p:extLst>
              </p:nvPr>
            </p:nvGraphicFramePr>
            <p:xfrm>
              <a:off x="407638" y="4459345"/>
              <a:ext cx="10851136" cy="2123440"/>
            </p:xfrm>
            <a:graphic>
              <a:graphicData uri="http://schemas.openxmlformats.org/drawingml/2006/table">
                <a:tbl>
                  <a:tblPr firstRow="1" bandRow="1">
                    <a:tableStyleId>{5C22544A-7EE6-4342-B048-85BDC9FD1C3A}</a:tableStyleId>
                  </a:tblPr>
                  <a:tblGrid>
                    <a:gridCol w="1356392">
                      <a:extLst>
                        <a:ext uri="{9D8B030D-6E8A-4147-A177-3AD203B41FA5}">
                          <a16:colId xmlns:a16="http://schemas.microsoft.com/office/drawing/2014/main" val="3188030311"/>
                        </a:ext>
                      </a:extLst>
                    </a:gridCol>
                    <a:gridCol w="1356392">
                      <a:extLst>
                        <a:ext uri="{9D8B030D-6E8A-4147-A177-3AD203B41FA5}">
                          <a16:colId xmlns:a16="http://schemas.microsoft.com/office/drawing/2014/main" val="497265788"/>
                        </a:ext>
                      </a:extLst>
                    </a:gridCol>
                    <a:gridCol w="1356392">
                      <a:extLst>
                        <a:ext uri="{9D8B030D-6E8A-4147-A177-3AD203B41FA5}">
                          <a16:colId xmlns:a16="http://schemas.microsoft.com/office/drawing/2014/main" val="1181140998"/>
                        </a:ext>
                      </a:extLst>
                    </a:gridCol>
                    <a:gridCol w="1356392">
                      <a:extLst>
                        <a:ext uri="{9D8B030D-6E8A-4147-A177-3AD203B41FA5}">
                          <a16:colId xmlns:a16="http://schemas.microsoft.com/office/drawing/2014/main" val="3230516030"/>
                        </a:ext>
                      </a:extLst>
                    </a:gridCol>
                    <a:gridCol w="1356392">
                      <a:extLst>
                        <a:ext uri="{9D8B030D-6E8A-4147-A177-3AD203B41FA5}">
                          <a16:colId xmlns:a16="http://schemas.microsoft.com/office/drawing/2014/main" val="444136271"/>
                        </a:ext>
                      </a:extLst>
                    </a:gridCol>
                    <a:gridCol w="1356392">
                      <a:extLst>
                        <a:ext uri="{9D8B030D-6E8A-4147-A177-3AD203B41FA5}">
                          <a16:colId xmlns:a16="http://schemas.microsoft.com/office/drawing/2014/main" val="2822661325"/>
                        </a:ext>
                      </a:extLst>
                    </a:gridCol>
                    <a:gridCol w="1356392">
                      <a:extLst>
                        <a:ext uri="{9D8B030D-6E8A-4147-A177-3AD203B41FA5}">
                          <a16:colId xmlns:a16="http://schemas.microsoft.com/office/drawing/2014/main" val="700924648"/>
                        </a:ext>
                      </a:extLst>
                    </a:gridCol>
                    <a:gridCol w="1356392">
                      <a:extLst>
                        <a:ext uri="{9D8B030D-6E8A-4147-A177-3AD203B41FA5}">
                          <a16:colId xmlns:a16="http://schemas.microsoft.com/office/drawing/2014/main" val="3561825563"/>
                        </a:ext>
                      </a:extLst>
                    </a:gridCol>
                  </a:tblGrid>
                  <a:tr h="640080">
                    <a:tc>
                      <a:txBody>
                        <a:bodyPr/>
                        <a:lstStyle/>
                        <a:p>
                          <a:r>
                            <a:rPr lang="en-US" altLang="zh-CN" dirty="0"/>
                            <a:t>Preliminary result</a:t>
                          </a:r>
                          <a:endParaRPr lang="zh-CN" altLang="en-US" dirty="0"/>
                        </a:p>
                      </a:txBody>
                      <a:tcPr/>
                    </a:tc>
                    <a:tc>
                      <a:txBody>
                        <a:bodyPr/>
                        <a:lstStyle/>
                        <a:p>
                          <a:endParaRPr lang="zh-CN"/>
                        </a:p>
                      </a:txBody>
                      <a:tcPr>
                        <a:blipFill>
                          <a:blip r:embed="rId2"/>
                          <a:stretch>
                            <a:fillRect l="-100901" t="-4762" r="-604054" b="-240000"/>
                          </a:stretch>
                        </a:blipFill>
                      </a:tcPr>
                    </a:tc>
                    <a:tc>
                      <a:txBody>
                        <a:bodyPr/>
                        <a:lstStyle/>
                        <a:p>
                          <a:endParaRPr lang="zh-CN"/>
                        </a:p>
                      </a:txBody>
                      <a:tcPr>
                        <a:blipFill>
                          <a:blip r:embed="rId2"/>
                          <a:stretch>
                            <a:fillRect l="-200000" t="-4762" r="-501345" b="-240000"/>
                          </a:stretch>
                        </a:blipFill>
                      </a:tcPr>
                    </a:tc>
                    <a:tc>
                      <a:txBody>
                        <a:bodyPr/>
                        <a:lstStyle/>
                        <a:p>
                          <a:endParaRPr lang="zh-CN"/>
                        </a:p>
                      </a:txBody>
                      <a:tcPr>
                        <a:blipFill>
                          <a:blip r:embed="rId2"/>
                          <a:stretch>
                            <a:fillRect l="-300000" t="-4762" r="-401345" b="-240000"/>
                          </a:stretch>
                        </a:blipFill>
                      </a:tcPr>
                    </a:tc>
                    <a:tc>
                      <a:txBody>
                        <a:bodyPr/>
                        <a:lstStyle/>
                        <a:p>
                          <a:endParaRPr lang="zh-CN"/>
                        </a:p>
                      </a:txBody>
                      <a:tcPr>
                        <a:blipFill>
                          <a:blip r:embed="rId2"/>
                          <a:stretch>
                            <a:fillRect l="-401802" t="-4762" r="-303153" b="-240000"/>
                          </a:stretch>
                        </a:blipFill>
                      </a:tcPr>
                    </a:tc>
                    <a:tc>
                      <a:txBody>
                        <a:bodyPr/>
                        <a:lstStyle/>
                        <a:p>
                          <a:endParaRPr lang="zh-CN"/>
                        </a:p>
                      </a:txBody>
                      <a:tcPr>
                        <a:blipFill>
                          <a:blip r:embed="rId2"/>
                          <a:stretch>
                            <a:fillRect l="-499552" t="-4762" r="-201794" b="-240000"/>
                          </a:stretch>
                        </a:blipFill>
                      </a:tcPr>
                    </a:tc>
                    <a:tc>
                      <a:txBody>
                        <a:bodyPr/>
                        <a:lstStyle/>
                        <a:p>
                          <a:endParaRPr lang="zh-CN"/>
                        </a:p>
                      </a:txBody>
                      <a:tcPr>
                        <a:blipFill>
                          <a:blip r:embed="rId2"/>
                          <a:stretch>
                            <a:fillRect l="-602252" t="-4762" r="-102703" b="-240000"/>
                          </a:stretch>
                        </a:blipFill>
                      </a:tcPr>
                    </a:tc>
                    <a:tc>
                      <a:txBody>
                        <a:bodyPr/>
                        <a:lstStyle/>
                        <a:p>
                          <a:endParaRPr lang="zh-CN"/>
                        </a:p>
                      </a:txBody>
                      <a:tcPr>
                        <a:blipFill>
                          <a:blip r:embed="rId2"/>
                          <a:stretch>
                            <a:fillRect l="-699103" t="-4762" r="-2242" b="-240000"/>
                          </a:stretch>
                        </a:blipFill>
                      </a:tcPr>
                    </a:tc>
                    <a:extLst>
                      <a:ext uri="{0D108BD9-81ED-4DB2-BD59-A6C34878D82A}">
                        <a16:rowId xmlns:a16="http://schemas.microsoft.com/office/drawing/2014/main" val="3186173022"/>
                      </a:ext>
                    </a:extLst>
                  </a:tr>
                  <a:tr h="370840">
                    <a:tc>
                      <a:txBody>
                        <a:bodyPr/>
                        <a:lstStyle/>
                        <a:p>
                          <a:endParaRPr lang="zh-CN"/>
                        </a:p>
                      </a:txBody>
                      <a:tcPr>
                        <a:blipFill>
                          <a:blip r:embed="rId2"/>
                          <a:stretch>
                            <a:fillRect l="-448" t="-180328" r="-700897" b="-313115"/>
                          </a:stretch>
                        </a:blipFill>
                      </a:tcPr>
                    </a:tc>
                    <a:tc>
                      <a:txBody>
                        <a:bodyPr/>
                        <a:lstStyle/>
                        <a:p>
                          <a:endParaRPr lang="zh-CN"/>
                        </a:p>
                      </a:txBody>
                      <a:tcPr>
                        <a:blipFill>
                          <a:blip r:embed="rId2"/>
                          <a:stretch>
                            <a:fillRect l="-100901" t="-180328" r="-604054" b="-313115"/>
                          </a:stretch>
                        </a:blipFill>
                      </a:tcPr>
                    </a:tc>
                    <a:tc>
                      <a:txBody>
                        <a:bodyPr/>
                        <a:lstStyle/>
                        <a:p>
                          <a:endParaRPr lang="zh-CN"/>
                        </a:p>
                      </a:txBody>
                      <a:tcPr>
                        <a:blipFill>
                          <a:blip r:embed="rId2"/>
                          <a:stretch>
                            <a:fillRect l="-200000" t="-180328" r="-501345" b="-313115"/>
                          </a:stretch>
                        </a:blipFill>
                      </a:tcPr>
                    </a:tc>
                    <a:tc>
                      <a:txBody>
                        <a:bodyPr/>
                        <a:lstStyle/>
                        <a:p>
                          <a:endParaRPr lang="zh-CN"/>
                        </a:p>
                      </a:txBody>
                      <a:tcPr>
                        <a:blipFill>
                          <a:blip r:embed="rId2"/>
                          <a:stretch>
                            <a:fillRect l="-300000" t="-180328" r="-401345" b="-313115"/>
                          </a:stretch>
                        </a:blipFill>
                      </a:tcPr>
                    </a:tc>
                    <a:tc>
                      <a:txBody>
                        <a:bodyPr/>
                        <a:lstStyle/>
                        <a:p>
                          <a:endParaRPr lang="zh-CN"/>
                        </a:p>
                      </a:txBody>
                      <a:tcPr>
                        <a:blipFill>
                          <a:blip r:embed="rId2"/>
                          <a:stretch>
                            <a:fillRect l="-401802" t="-180328" r="-303153" b="-313115"/>
                          </a:stretch>
                        </a:blipFill>
                      </a:tcPr>
                    </a:tc>
                    <a:tc>
                      <a:txBody>
                        <a:bodyPr/>
                        <a:lstStyle/>
                        <a:p>
                          <a:endParaRPr lang="zh-CN"/>
                        </a:p>
                      </a:txBody>
                      <a:tcPr>
                        <a:blipFill>
                          <a:blip r:embed="rId2"/>
                          <a:stretch>
                            <a:fillRect l="-499552" t="-180328" r="-201794" b="-313115"/>
                          </a:stretch>
                        </a:blipFill>
                      </a:tcPr>
                    </a:tc>
                    <a:tc>
                      <a:txBody>
                        <a:bodyPr/>
                        <a:lstStyle/>
                        <a:p>
                          <a:endParaRPr lang="zh-CN"/>
                        </a:p>
                      </a:txBody>
                      <a:tcPr>
                        <a:blipFill>
                          <a:blip r:embed="rId2"/>
                          <a:stretch>
                            <a:fillRect l="-602252" t="-180328" r="-102703" b="-313115"/>
                          </a:stretch>
                        </a:blipFill>
                      </a:tcPr>
                    </a:tc>
                    <a:tc>
                      <a:txBody>
                        <a:bodyPr/>
                        <a:lstStyle/>
                        <a:p>
                          <a:endParaRPr lang="zh-CN"/>
                        </a:p>
                      </a:txBody>
                      <a:tcPr>
                        <a:blipFill>
                          <a:blip r:embed="rId2"/>
                          <a:stretch>
                            <a:fillRect l="-699103" t="-180328" r="-2242" b="-313115"/>
                          </a:stretch>
                        </a:blipFill>
                      </a:tcPr>
                    </a:tc>
                    <a:extLst>
                      <a:ext uri="{0D108BD9-81ED-4DB2-BD59-A6C34878D82A}">
                        <a16:rowId xmlns:a16="http://schemas.microsoft.com/office/drawing/2014/main" val="3134538831"/>
                      </a:ext>
                    </a:extLst>
                  </a:tr>
                  <a:tr h="370840">
                    <a:tc>
                      <a:txBody>
                        <a:bodyPr/>
                        <a:lstStyle/>
                        <a:p>
                          <a:endParaRPr lang="zh-CN"/>
                        </a:p>
                      </a:txBody>
                      <a:tcPr>
                        <a:blipFill>
                          <a:blip r:embed="rId2"/>
                          <a:stretch>
                            <a:fillRect l="-448" t="-280328" r="-700897" b="-213115"/>
                          </a:stretch>
                        </a:blipFill>
                      </a:tcPr>
                    </a:tc>
                    <a:tc>
                      <a:txBody>
                        <a:bodyPr/>
                        <a:lstStyle/>
                        <a:p>
                          <a:endParaRPr lang="zh-CN"/>
                        </a:p>
                      </a:txBody>
                      <a:tcPr>
                        <a:blipFill>
                          <a:blip r:embed="rId2"/>
                          <a:stretch>
                            <a:fillRect l="-100901" t="-280328" r="-604054" b="-213115"/>
                          </a:stretch>
                        </a:blipFill>
                      </a:tcPr>
                    </a:tc>
                    <a:tc>
                      <a:txBody>
                        <a:bodyPr/>
                        <a:lstStyle/>
                        <a:p>
                          <a:endParaRPr lang="zh-CN"/>
                        </a:p>
                      </a:txBody>
                      <a:tcPr>
                        <a:blipFill>
                          <a:blip r:embed="rId2"/>
                          <a:stretch>
                            <a:fillRect l="-200000" t="-280328" r="-501345" b="-213115"/>
                          </a:stretch>
                        </a:blipFill>
                      </a:tcPr>
                    </a:tc>
                    <a:tc>
                      <a:txBody>
                        <a:bodyPr/>
                        <a:lstStyle/>
                        <a:p>
                          <a:endParaRPr lang="zh-CN"/>
                        </a:p>
                      </a:txBody>
                      <a:tcPr>
                        <a:blipFill>
                          <a:blip r:embed="rId2"/>
                          <a:stretch>
                            <a:fillRect l="-300000" t="-280328" r="-401345" b="-213115"/>
                          </a:stretch>
                        </a:blipFill>
                      </a:tcPr>
                    </a:tc>
                    <a:tc>
                      <a:txBody>
                        <a:bodyPr/>
                        <a:lstStyle/>
                        <a:p>
                          <a:endParaRPr lang="zh-CN"/>
                        </a:p>
                      </a:txBody>
                      <a:tcPr>
                        <a:blipFill>
                          <a:blip r:embed="rId2"/>
                          <a:stretch>
                            <a:fillRect l="-401802" t="-280328" r="-303153" b="-213115"/>
                          </a:stretch>
                        </a:blipFill>
                      </a:tcPr>
                    </a:tc>
                    <a:tc>
                      <a:txBody>
                        <a:bodyPr/>
                        <a:lstStyle/>
                        <a:p>
                          <a:endParaRPr lang="zh-CN"/>
                        </a:p>
                      </a:txBody>
                      <a:tcPr>
                        <a:blipFill>
                          <a:blip r:embed="rId2"/>
                          <a:stretch>
                            <a:fillRect l="-499552" t="-280328" r="-201794" b="-213115"/>
                          </a:stretch>
                        </a:blipFill>
                      </a:tcPr>
                    </a:tc>
                    <a:tc>
                      <a:txBody>
                        <a:bodyPr/>
                        <a:lstStyle/>
                        <a:p>
                          <a:endParaRPr lang="zh-CN"/>
                        </a:p>
                      </a:txBody>
                      <a:tcPr>
                        <a:blipFill>
                          <a:blip r:embed="rId2"/>
                          <a:stretch>
                            <a:fillRect l="-602252" t="-280328" r="-102703" b="-213115"/>
                          </a:stretch>
                        </a:blipFill>
                      </a:tcPr>
                    </a:tc>
                    <a:tc>
                      <a:txBody>
                        <a:bodyPr/>
                        <a:lstStyle/>
                        <a:p>
                          <a:endParaRPr lang="zh-CN"/>
                        </a:p>
                      </a:txBody>
                      <a:tcPr>
                        <a:blipFill>
                          <a:blip r:embed="rId2"/>
                          <a:stretch>
                            <a:fillRect l="-699103" t="-280328" r="-2242" b="-213115"/>
                          </a:stretch>
                        </a:blipFill>
                      </a:tcPr>
                    </a:tc>
                    <a:extLst>
                      <a:ext uri="{0D108BD9-81ED-4DB2-BD59-A6C34878D82A}">
                        <a16:rowId xmlns:a16="http://schemas.microsoft.com/office/drawing/2014/main" val="1970380523"/>
                      </a:ext>
                    </a:extLst>
                  </a:tr>
                  <a:tr h="370840">
                    <a:tc>
                      <a:txBody>
                        <a:bodyPr/>
                        <a:lstStyle/>
                        <a:p>
                          <a:endParaRPr lang="zh-CN"/>
                        </a:p>
                      </a:txBody>
                      <a:tcPr>
                        <a:blipFill>
                          <a:blip r:embed="rId2"/>
                          <a:stretch>
                            <a:fillRect l="-448" t="-380328" r="-700897" b="-113115"/>
                          </a:stretch>
                        </a:blipFill>
                      </a:tcPr>
                    </a:tc>
                    <a:tc>
                      <a:txBody>
                        <a:bodyPr/>
                        <a:lstStyle/>
                        <a:p>
                          <a:endParaRPr lang="zh-CN"/>
                        </a:p>
                      </a:txBody>
                      <a:tcPr>
                        <a:blipFill>
                          <a:blip r:embed="rId2"/>
                          <a:stretch>
                            <a:fillRect l="-100901" t="-380328" r="-604054" b="-113115"/>
                          </a:stretch>
                        </a:blipFill>
                      </a:tcPr>
                    </a:tc>
                    <a:tc>
                      <a:txBody>
                        <a:bodyPr/>
                        <a:lstStyle/>
                        <a:p>
                          <a:endParaRPr lang="zh-CN"/>
                        </a:p>
                      </a:txBody>
                      <a:tcPr>
                        <a:blipFill>
                          <a:blip r:embed="rId2"/>
                          <a:stretch>
                            <a:fillRect l="-200000" t="-380328" r="-501345" b="-113115"/>
                          </a:stretch>
                        </a:blipFill>
                      </a:tcPr>
                    </a:tc>
                    <a:tc>
                      <a:txBody>
                        <a:bodyPr/>
                        <a:lstStyle/>
                        <a:p>
                          <a:endParaRPr lang="zh-CN"/>
                        </a:p>
                      </a:txBody>
                      <a:tcPr>
                        <a:blipFill>
                          <a:blip r:embed="rId2"/>
                          <a:stretch>
                            <a:fillRect l="-300000" t="-380328" r="-401345" b="-113115"/>
                          </a:stretch>
                        </a:blipFill>
                      </a:tcPr>
                    </a:tc>
                    <a:tc>
                      <a:txBody>
                        <a:bodyPr/>
                        <a:lstStyle/>
                        <a:p>
                          <a:endParaRPr lang="zh-CN"/>
                        </a:p>
                      </a:txBody>
                      <a:tcPr>
                        <a:blipFill>
                          <a:blip r:embed="rId2"/>
                          <a:stretch>
                            <a:fillRect l="-401802" t="-380328" r="-303153" b="-11311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878978951"/>
                      </a:ext>
                    </a:extLst>
                  </a:tr>
                  <a:tr h="370840">
                    <a:tc>
                      <a:txBody>
                        <a:bodyPr/>
                        <a:lstStyle/>
                        <a:p>
                          <a:endParaRPr lang="zh-CN"/>
                        </a:p>
                      </a:txBody>
                      <a:tcPr>
                        <a:blipFill>
                          <a:blip r:embed="rId2"/>
                          <a:stretch>
                            <a:fillRect l="-448" t="-480328" r="-700897" b="-13115"/>
                          </a:stretch>
                        </a:blipFill>
                      </a:tcPr>
                    </a:tc>
                    <a:tc>
                      <a:txBody>
                        <a:bodyPr/>
                        <a:lstStyle/>
                        <a:p>
                          <a:endParaRPr lang="zh-CN"/>
                        </a:p>
                      </a:txBody>
                      <a:tcPr>
                        <a:blipFill>
                          <a:blip r:embed="rId2"/>
                          <a:stretch>
                            <a:fillRect l="-100901" t="-480328" r="-604054" b="-13115"/>
                          </a:stretch>
                        </a:blipFill>
                      </a:tcPr>
                    </a:tc>
                    <a:tc>
                      <a:txBody>
                        <a:bodyPr/>
                        <a:lstStyle/>
                        <a:p>
                          <a:endParaRPr lang="zh-CN"/>
                        </a:p>
                      </a:txBody>
                      <a:tcPr>
                        <a:blipFill>
                          <a:blip r:embed="rId2"/>
                          <a:stretch>
                            <a:fillRect l="-200000" t="-480328" r="-501345" b="-13115"/>
                          </a:stretch>
                        </a:blipFill>
                      </a:tcPr>
                    </a:tc>
                    <a:tc>
                      <a:txBody>
                        <a:bodyPr/>
                        <a:lstStyle/>
                        <a:p>
                          <a:endParaRPr lang="zh-CN"/>
                        </a:p>
                      </a:txBody>
                      <a:tcPr>
                        <a:blipFill>
                          <a:blip r:embed="rId2"/>
                          <a:stretch>
                            <a:fillRect l="-300000" t="-480328" r="-401345" b="-13115"/>
                          </a:stretch>
                        </a:blipFill>
                      </a:tcPr>
                    </a:tc>
                    <a:tc>
                      <a:txBody>
                        <a:bodyPr/>
                        <a:lstStyle/>
                        <a:p>
                          <a:endParaRPr lang="zh-CN"/>
                        </a:p>
                      </a:txBody>
                      <a:tcPr>
                        <a:blipFill>
                          <a:blip r:embed="rId2"/>
                          <a:stretch>
                            <a:fillRect l="-401802" t="-480328" r="-303153" b="-1311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extLst>
                      <a:ext uri="{0D108BD9-81ED-4DB2-BD59-A6C34878D82A}">
                        <a16:rowId xmlns:a16="http://schemas.microsoft.com/office/drawing/2014/main" val="3641388377"/>
                      </a:ext>
                    </a:extLst>
                  </a:tr>
                </a:tbl>
              </a:graphicData>
            </a:graphic>
          </p:graphicFrame>
        </mc:Fallback>
      </mc:AlternateContent>
      <p:pic>
        <p:nvPicPr>
          <p:cNvPr id="4" name="图片 3">
            <a:extLst>
              <a:ext uri="{FF2B5EF4-FFF2-40B4-BE49-F238E27FC236}">
                <a16:creationId xmlns:a16="http://schemas.microsoft.com/office/drawing/2014/main" id="{D1336103-74FB-501C-2465-CCB718737588}"/>
              </a:ext>
            </a:extLst>
          </p:cNvPr>
          <p:cNvPicPr>
            <a:picLocks noChangeAspect="1"/>
          </p:cNvPicPr>
          <p:nvPr/>
        </p:nvPicPr>
        <p:blipFill>
          <a:blip r:embed="rId3"/>
          <a:stretch>
            <a:fillRect/>
          </a:stretch>
        </p:blipFill>
        <p:spPr>
          <a:xfrm>
            <a:off x="511811" y="423212"/>
            <a:ext cx="4758280" cy="3005788"/>
          </a:xfrm>
          <a:prstGeom prst="rect">
            <a:avLst/>
          </a:prstGeom>
        </p:spPr>
      </p:pic>
      <p:pic>
        <p:nvPicPr>
          <p:cNvPr id="6" name="图片 5">
            <a:extLst>
              <a:ext uri="{FF2B5EF4-FFF2-40B4-BE49-F238E27FC236}">
                <a16:creationId xmlns:a16="http://schemas.microsoft.com/office/drawing/2014/main" id="{66C7BD8D-252F-3908-C24C-3EA72169B12C}"/>
              </a:ext>
            </a:extLst>
          </p:cNvPr>
          <p:cNvPicPr>
            <a:picLocks noChangeAspect="1"/>
          </p:cNvPicPr>
          <p:nvPr/>
        </p:nvPicPr>
        <p:blipFill>
          <a:blip r:embed="rId4"/>
          <a:stretch>
            <a:fillRect/>
          </a:stretch>
        </p:blipFill>
        <p:spPr>
          <a:xfrm>
            <a:off x="6261742" y="423212"/>
            <a:ext cx="5554672" cy="2528387"/>
          </a:xfrm>
          <a:prstGeom prst="rect">
            <a:avLst/>
          </a:prstGeom>
        </p:spPr>
      </p:pic>
      <p:sp>
        <p:nvSpPr>
          <p:cNvPr id="8" name="文本框 7">
            <a:extLst>
              <a:ext uri="{FF2B5EF4-FFF2-40B4-BE49-F238E27FC236}">
                <a16:creationId xmlns:a16="http://schemas.microsoft.com/office/drawing/2014/main" id="{88735FDC-EBC3-D682-BCBA-519BC6F8AB35}"/>
              </a:ext>
            </a:extLst>
          </p:cNvPr>
          <p:cNvSpPr txBox="1"/>
          <p:nvPr/>
        </p:nvSpPr>
        <p:spPr>
          <a:xfrm>
            <a:off x="955835" y="3621007"/>
            <a:ext cx="4567887" cy="646331"/>
          </a:xfrm>
          <a:prstGeom prst="rect">
            <a:avLst/>
          </a:prstGeom>
          <a:noFill/>
        </p:spPr>
        <p:txBody>
          <a:bodyPr wrap="square" rtlCol="0">
            <a:spAutoFit/>
          </a:bodyPr>
          <a:lstStyle/>
          <a:p>
            <a:r>
              <a:rPr lang="en-US" altLang="zh-CN" dirty="0"/>
              <a:t>2012 a=0.09 </a:t>
            </a:r>
            <a:r>
              <a:rPr lang="en-US" altLang="zh-CN" dirty="0" err="1"/>
              <a:t>fm</a:t>
            </a:r>
            <a:r>
              <a:rPr lang="en-US" altLang="zh-CN" dirty="0"/>
              <a:t>  300-700</a:t>
            </a:r>
            <a:r>
              <a:rPr lang="zh-CN" altLang="en-US" dirty="0"/>
              <a:t> </a:t>
            </a:r>
            <a:r>
              <a:rPr lang="en-US" altLang="zh-CN" dirty="0"/>
              <a:t>MeV Clover</a:t>
            </a:r>
          </a:p>
          <a:p>
            <a:r>
              <a:rPr lang="en-US" altLang="zh-CN" i="1" dirty="0" err="1"/>
              <a:t>Phys.Lett.B</a:t>
            </a:r>
            <a:r>
              <a:rPr lang="en-US" altLang="zh-CN" dirty="0"/>
              <a:t> 719 (2013) 103-109 </a:t>
            </a:r>
            <a:endParaRPr lang="zh-CN" altLang="en-US" dirty="0"/>
          </a:p>
        </p:txBody>
      </p:sp>
      <p:sp>
        <p:nvSpPr>
          <p:cNvPr id="9" name="文本框 8">
            <a:extLst>
              <a:ext uri="{FF2B5EF4-FFF2-40B4-BE49-F238E27FC236}">
                <a16:creationId xmlns:a16="http://schemas.microsoft.com/office/drawing/2014/main" id="{2919316E-2496-E123-6B7B-3963F73915F2}"/>
              </a:ext>
            </a:extLst>
          </p:cNvPr>
          <p:cNvSpPr txBox="1"/>
          <p:nvPr/>
        </p:nvSpPr>
        <p:spPr>
          <a:xfrm>
            <a:off x="7014883" y="3179019"/>
            <a:ext cx="4348065" cy="1200329"/>
          </a:xfrm>
          <a:prstGeom prst="rect">
            <a:avLst/>
          </a:prstGeom>
          <a:noFill/>
        </p:spPr>
        <p:txBody>
          <a:bodyPr wrap="square" rtlCol="0">
            <a:spAutoFit/>
          </a:bodyPr>
          <a:lstStyle/>
          <a:p>
            <a:r>
              <a:rPr lang="en-US" altLang="zh-CN" dirty="0"/>
              <a:t>2017 work used a=0.085,</a:t>
            </a:r>
            <a:r>
              <a:rPr lang="zh-CN" altLang="en-US" dirty="0"/>
              <a:t> </a:t>
            </a:r>
            <a:r>
              <a:rPr lang="en-US" altLang="zh-CN" dirty="0"/>
              <a:t>0.067 </a:t>
            </a:r>
            <a:r>
              <a:rPr lang="en-US" altLang="zh-CN" dirty="0" err="1"/>
              <a:t>fm</a:t>
            </a:r>
            <a:r>
              <a:rPr lang="en-US" altLang="zh-CN" dirty="0"/>
              <a:t>   </a:t>
            </a:r>
          </a:p>
          <a:p>
            <a:r>
              <a:rPr lang="en-US" altLang="zh-CN" dirty="0"/>
              <a:t>300MeV Wilson-Clover twisted-mass  -ETMC</a:t>
            </a:r>
          </a:p>
          <a:p>
            <a:r>
              <a:rPr lang="en-US" altLang="zh-CN" dirty="0"/>
              <a:t>Eur. Phys. J. A (2017) 53: 56</a:t>
            </a:r>
            <a:endParaRPr lang="zh-CN" altLang="en-US" dirty="0"/>
          </a:p>
          <a:p>
            <a:endParaRPr lang="zh-CN" altLang="en-US" dirty="0"/>
          </a:p>
        </p:txBody>
      </p:sp>
      <p:sp>
        <p:nvSpPr>
          <p:cNvPr id="2" name="文本框 1">
            <a:extLst>
              <a:ext uri="{FF2B5EF4-FFF2-40B4-BE49-F238E27FC236}">
                <a16:creationId xmlns:a16="http://schemas.microsoft.com/office/drawing/2014/main" id="{7C8B39A2-8859-5F0C-E6DD-532E6AF3DD98}"/>
              </a:ext>
            </a:extLst>
          </p:cNvPr>
          <p:cNvSpPr txBox="1"/>
          <p:nvPr/>
        </p:nvSpPr>
        <p:spPr>
          <a:xfrm>
            <a:off x="11693237" y="6380018"/>
            <a:ext cx="498763" cy="369332"/>
          </a:xfrm>
          <a:prstGeom prst="rect">
            <a:avLst/>
          </a:prstGeom>
          <a:noFill/>
        </p:spPr>
        <p:txBody>
          <a:bodyPr wrap="square" rtlCol="0">
            <a:spAutoFit/>
          </a:bodyPr>
          <a:lstStyle/>
          <a:p>
            <a:r>
              <a:rPr lang="en-US" altLang="zh-CN" dirty="0"/>
              <a:t>18</a:t>
            </a:r>
            <a:endParaRPr lang="zh-CN" altLang="en-US" dirty="0"/>
          </a:p>
        </p:txBody>
      </p:sp>
    </p:spTree>
    <p:extLst>
      <p:ext uri="{BB962C8B-B14F-4D97-AF65-F5344CB8AC3E}">
        <p14:creationId xmlns:p14="http://schemas.microsoft.com/office/powerpoint/2010/main" val="244760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16E0-BEDD-88BD-C2CD-259F26C6B64E}"/>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E8489308-180B-17CC-AF77-5F1FD1F117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0FDBED5A-AE6E-D5C8-1252-E836AEE62D06}"/>
              </a:ext>
            </a:extLst>
          </p:cNvPr>
          <p:cNvSpPr txBox="1">
            <a:spLocks noChangeArrowheads="1"/>
          </p:cNvSpPr>
          <p:nvPr/>
        </p:nvSpPr>
        <p:spPr bwMode="auto">
          <a:xfrm>
            <a:off x="2046514" y="69282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Summary</a:t>
            </a:r>
            <a:endParaRPr lang="en-US" altLang="zh-CN" sz="6000" dirty="0">
              <a:solidFill>
                <a:schemeClr val="tx2"/>
              </a:solidFill>
            </a:endParaRPr>
          </a:p>
        </p:txBody>
      </p:sp>
      <p:sp>
        <p:nvSpPr>
          <p:cNvPr id="4" name="文本框 3">
            <a:extLst>
              <a:ext uri="{FF2B5EF4-FFF2-40B4-BE49-F238E27FC236}">
                <a16:creationId xmlns:a16="http://schemas.microsoft.com/office/drawing/2014/main" id="{7CE56415-7601-993D-8BAC-B9A870429ADC}"/>
              </a:ext>
            </a:extLst>
          </p:cNvPr>
          <p:cNvSpPr txBox="1"/>
          <p:nvPr/>
        </p:nvSpPr>
        <p:spPr>
          <a:xfrm>
            <a:off x="614605" y="1362320"/>
            <a:ext cx="11493419" cy="423449"/>
          </a:xfrm>
          <a:prstGeom prst="rect">
            <a:avLst/>
          </a:prstGeom>
          <a:noFill/>
        </p:spPr>
        <p:txBody>
          <a:bodyPr wrap="square" rtlCol="0">
            <a:spAutoFit/>
          </a:bodyPr>
          <a:lstStyle/>
          <a:p>
            <a:pPr>
              <a:lnSpc>
                <a:spcPct val="150000"/>
              </a:lnSpc>
            </a:pPr>
            <a:r>
              <a:rPr lang="en-US" altLang="zh-CN" sz="1600" dirty="0"/>
              <a:t> </a:t>
            </a:r>
          </a:p>
        </p:txBody>
      </p:sp>
      <p:sp>
        <p:nvSpPr>
          <p:cNvPr id="5" name="文本框 4">
            <a:extLst>
              <a:ext uri="{FF2B5EF4-FFF2-40B4-BE49-F238E27FC236}">
                <a16:creationId xmlns:a16="http://schemas.microsoft.com/office/drawing/2014/main" id="{BD43CF73-5BF2-840B-DEA4-8CC70AA0398B}"/>
              </a:ext>
            </a:extLst>
          </p:cNvPr>
          <p:cNvSpPr txBox="1"/>
          <p:nvPr/>
        </p:nvSpPr>
        <p:spPr>
          <a:xfrm>
            <a:off x="11693237" y="6380018"/>
            <a:ext cx="498763" cy="369332"/>
          </a:xfrm>
          <a:prstGeom prst="rect">
            <a:avLst/>
          </a:prstGeom>
          <a:noFill/>
        </p:spPr>
        <p:txBody>
          <a:bodyPr wrap="square" rtlCol="0">
            <a:spAutoFit/>
          </a:bodyPr>
          <a:lstStyle/>
          <a:p>
            <a:r>
              <a:rPr lang="en-US" altLang="zh-CN" dirty="0"/>
              <a:t>19</a:t>
            </a:r>
            <a:endParaRPr lang="zh-CN" altLang="en-US" dirty="0"/>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42D5851C-8ADD-77EB-C1A5-1DA4C205FEA5}"/>
                  </a:ext>
                </a:extLst>
              </p:cNvPr>
              <p:cNvSpPr txBox="1"/>
              <p:nvPr/>
            </p:nvSpPr>
            <p:spPr>
              <a:xfrm>
                <a:off x="414604" y="1785769"/>
                <a:ext cx="11493419" cy="35337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t>After a comprehensive consideration of the systematic uncertainty from the lattice calculation , Our results for the </a:t>
                </a:r>
                <a14:m>
                  <m:oMath xmlns:m="http://schemas.openxmlformats.org/officeDocument/2006/math">
                    <m:sSub>
                      <m:sSubPr>
                        <m:ctrlPr>
                          <a:rPr lang="en-US" altLang="zh-CN" sz="1600" i="1" dirty="0">
                            <a:latin typeface="Cambria Math" panose="02040503050406030204" pitchFamily="18" charset="0"/>
                          </a:rPr>
                        </m:ctrlPr>
                      </m:sSubPr>
                      <m:e>
                        <m:r>
                          <a:rPr lang="en-US" altLang="zh-CN" sz="1600" dirty="0">
                            <a:latin typeface="Cambria Math" panose="02040503050406030204" pitchFamily="18" charset="0"/>
                          </a:rPr>
                          <m:t>𝑔</m:t>
                        </m:r>
                      </m:e>
                      <m:sub>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sub>
                    </m:sSub>
                    <m:r>
                      <a:rPr lang="zh-CN" altLang="en-US" sz="1600" dirty="0">
                        <a:latin typeface="Cambria Math" panose="02040503050406030204" pitchFamily="18" charset="0"/>
                      </a:rPr>
                      <m:t> </m:t>
                    </m:r>
                  </m:oMath>
                </a14:m>
                <a:r>
                  <a:rPr lang="en-US" altLang="zh-CN" sz="1600" dirty="0"/>
                  <a:t> is improved eight times compared to previous studies, while the precision for  </a:t>
                </a:r>
                <a14:m>
                  <m:oMath xmlns:m="http://schemas.openxmlformats.org/officeDocument/2006/math">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𝑔</m:t>
                        </m:r>
                      </m:e>
                      <m:sub>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∗0</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0</m:t>
                            </m:r>
                          </m:sup>
                        </m:sSubSup>
                        <m:r>
                          <a:rPr lang="en-US" altLang="zh-CN" sz="1600" dirty="0">
                            <a:latin typeface="Cambria Math" panose="02040503050406030204" pitchFamily="18" charset="0"/>
                          </a:rPr>
                          <m:t>𝛾</m:t>
                        </m:r>
                      </m:sub>
                    </m:sSub>
                  </m:oMath>
                </a14:m>
                <a:r>
                  <a:rPr lang="en-US" altLang="zh-CN" sz="1600" dirty="0"/>
                  <a:t> was </a:t>
                </a:r>
                <a:r>
                  <a:rPr lang="en-US" altLang="zh-CN" sz="1600"/>
                  <a:t>improved three </a:t>
                </a:r>
                <a:r>
                  <a:rPr lang="en-US" altLang="zh-CN" sz="1600" dirty="0"/>
                  <a:t>times. However, by comparing the calculated width of the branches and the total width obtained from the experiment, the obtained value </a:t>
                </a:r>
                <a:r>
                  <a:rPr lang="zh-CN" altLang="en-US" sz="1600" i="1" dirty="0">
                    <a:sym typeface="+mn-ea"/>
                  </a:rPr>
                  <a:t>B</a:t>
                </a:r>
                <a:r>
                  <a:rPr lang="en-US" altLang="zh-CN" sz="1600" dirty="0">
                    <a:sym typeface="+mn-ea"/>
                  </a:rPr>
                  <a:t>(</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sup>
                    </m:sSubSup>
                    <m:r>
                      <a:rPr lang="en-US" altLang="zh-CN" sz="1600" i="1"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i="1" dirty="0">
                                <a:latin typeface="Cambria Math" panose="02040503050406030204" pitchFamily="18" charset="0"/>
                              </a:rPr>
                              <m:t>𝐷</m:t>
                            </m:r>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m:t>
                            </m:r>
                          </m:sup>
                        </m:sSubSup>
                      </m:e>
                      <m:sub>
                        <m:r>
                          <a:rPr lang="en-US" altLang="zh-CN" sz="1600" i="1" dirty="0">
                            <a:latin typeface="Cambria Math" panose="02040503050406030204" pitchFamily="18" charset="0"/>
                          </a:rPr>
                          <m:t> </m:t>
                        </m:r>
                      </m:sub>
                      <m:sup>
                        <m:r>
                          <a:rPr lang="en-US" altLang="zh-CN" sz="1600" i="1" dirty="0">
                            <a:latin typeface="Cambria Math" panose="02040503050406030204" pitchFamily="18" charset="0"/>
                          </a:rPr>
                          <m:t> </m:t>
                        </m:r>
                      </m:sup>
                    </m:sSubSup>
                    <m:r>
                      <a:rPr lang="en-US" altLang="zh-CN" sz="1600" i="1" dirty="0">
                        <a:latin typeface="Cambria Math" panose="02040503050406030204" pitchFamily="18" charset="0"/>
                      </a:rPr>
                      <m:t>𝛾</m:t>
                    </m:r>
                  </m:oMath>
                </a14:m>
                <a:r>
                  <a:rPr lang="en-US" altLang="zh-CN" sz="1600" dirty="0">
                    <a:sym typeface="+mn-ea"/>
                  </a:rPr>
                  <a:t>)</a:t>
                </a:r>
                <a:r>
                  <a:rPr lang="zh-CN" altLang="en-US" sz="1600" i="1" dirty="0">
                    <a:sym typeface="+mn-ea"/>
                  </a:rPr>
                  <a:t> = </a:t>
                </a:r>
                <a:r>
                  <a:rPr lang="zh-CN" altLang="en-US" sz="1600" dirty="0">
                    <a:sym typeface="+mn-ea"/>
                  </a:rPr>
                  <a:t> </a:t>
                </a:r>
                <a:r>
                  <a:rPr lang="en-US" altLang="zh-CN" sz="1600" dirty="0">
                    <a:sym typeface="+mn-ea"/>
                  </a:rPr>
                  <a:t>0.3(1) </a:t>
                </a:r>
                <a:r>
                  <a:rPr lang="en-US" altLang="zh-CN" sz="1600" i="1" dirty="0">
                    <a:sym typeface="+mn-ea"/>
                  </a:rPr>
                  <a:t>% ,</a:t>
                </a:r>
                <a:r>
                  <a:rPr lang="zh-CN" altLang="en-US" sz="1600" i="1" dirty="0">
                    <a:sym typeface="+mn-ea"/>
                  </a:rPr>
                  <a:t> </a:t>
                </a:r>
                <a:r>
                  <a:rPr lang="en-US" altLang="zh-CN" sz="1600" dirty="0">
                    <a:sym typeface="+mn-ea"/>
                  </a:rPr>
                  <a:t>which is significantly lower than experimental value 1.7(5) </a:t>
                </a:r>
                <a:r>
                  <a:rPr lang="en-US" altLang="zh-CN" sz="1600" i="1" dirty="0">
                    <a:sym typeface="+mn-ea"/>
                  </a:rPr>
                  <a:t>%  </a:t>
                </a:r>
                <a:r>
                  <a:rPr lang="en-US" altLang="zh-CN" sz="1600" dirty="0"/>
                  <a:t>measured in 1998. We hope that future experimental measurements will provide more clues.</a:t>
                </a:r>
              </a:p>
              <a:p>
                <a:pPr marL="285750" indent="-285750">
                  <a:lnSpc>
                    <a:spcPct val="150000"/>
                  </a:lnSpc>
                  <a:buFont typeface="Arial" panose="020B0604020202020204" pitchFamily="34" charset="0"/>
                  <a:buChar char="•"/>
                </a:pPr>
                <a:r>
                  <a:rPr lang="en-US" altLang="zh-CN" sz="1600" dirty="0"/>
                  <a:t> We get preliminary results of charge radii of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 </m:t>
                    </m:r>
                  </m:oMath>
                </a14:m>
                <a:r>
                  <a:rPr lang="en-US" altLang="zh-CN" sz="1600" dirty="0"/>
                  <a:t>and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 </m:t>
                    </m:r>
                  </m:oMath>
                </a14:m>
                <a:r>
                  <a:rPr lang="en-US" altLang="zh-CN" sz="1600" dirty="0"/>
                  <a:t>and magnetic moments of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i="1" dirty="0">
                        <a:latin typeface="Cambria Math" panose="02040503050406030204" pitchFamily="18" charset="0"/>
                      </a:rPr>
                      <m:t> </m:t>
                    </m:r>
                  </m:oMath>
                </a14:m>
                <a:r>
                  <a:rPr lang="en-US" altLang="zh-CN" sz="1600" dirty="0"/>
                  <a:t>with high precision ,besides we also estimate deviation brought by different fit range and method. This reveals a part of the quark structure and can be compared with other theoretical calculation results or used as input for a phenomenological model.</a:t>
                </a:r>
              </a:p>
              <a:p>
                <a:pPr marL="285750" indent="-285750">
                  <a:buFont typeface="Arial" panose="020B0604020202020204" pitchFamily="34" charset="0"/>
                  <a:buChar char="•"/>
                </a:pPr>
                <a:endParaRPr lang="en-US" altLang="zh-CN" dirty="0"/>
              </a:p>
            </p:txBody>
          </p:sp>
        </mc:Choice>
        <mc:Fallback>
          <p:sp>
            <p:nvSpPr>
              <p:cNvPr id="2" name="文本框 1">
                <a:extLst>
                  <a:ext uri="{FF2B5EF4-FFF2-40B4-BE49-F238E27FC236}">
                    <a16:creationId xmlns:a16="http://schemas.microsoft.com/office/drawing/2014/main" id="{42D5851C-8ADD-77EB-C1A5-1DA4C205FEA5}"/>
                  </a:ext>
                </a:extLst>
              </p:cNvPr>
              <p:cNvSpPr txBox="1">
                <a:spLocks noRot="1" noChangeAspect="1" noMove="1" noResize="1" noEditPoints="1" noAdjustHandles="1" noChangeArrowheads="1" noChangeShapeType="1" noTextEdit="1"/>
              </p:cNvSpPr>
              <p:nvPr/>
            </p:nvSpPr>
            <p:spPr>
              <a:xfrm>
                <a:off x="414604" y="1785769"/>
                <a:ext cx="11493419" cy="3533788"/>
              </a:xfrm>
              <a:prstGeom prst="rect">
                <a:avLst/>
              </a:prstGeom>
              <a:blipFill>
                <a:blip r:embed="rId3"/>
                <a:stretch>
                  <a:fillRect l="-212" r="-8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3305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0EE4-F631-4982-410F-45C90E922A1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41EB29F6-8B91-FF8D-B41C-56B973603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913C3985-30F3-1C3C-584E-786F70BB945C}"/>
              </a:ext>
            </a:extLst>
          </p:cNvPr>
          <p:cNvSpPr txBox="1"/>
          <p:nvPr/>
        </p:nvSpPr>
        <p:spPr>
          <a:xfrm>
            <a:off x="5334000" y="2783840"/>
            <a:ext cx="3596640" cy="923330"/>
          </a:xfrm>
          <a:prstGeom prst="rect">
            <a:avLst/>
          </a:prstGeom>
          <a:noFill/>
        </p:spPr>
        <p:txBody>
          <a:bodyPr wrap="square" rtlCol="0">
            <a:spAutoFit/>
          </a:bodyPr>
          <a:lstStyle/>
          <a:p>
            <a:r>
              <a:rPr lang="en-US" altLang="zh-CN" sz="5400" dirty="0"/>
              <a:t>Thanks</a:t>
            </a:r>
            <a:endParaRPr lang="zh-CN" altLang="en-US" sz="5400" dirty="0"/>
          </a:p>
        </p:txBody>
      </p:sp>
    </p:spTree>
    <p:extLst>
      <p:ext uri="{BB962C8B-B14F-4D97-AF65-F5344CB8AC3E}">
        <p14:creationId xmlns:p14="http://schemas.microsoft.com/office/powerpoint/2010/main" val="3867633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9E83-C335-800B-BE84-9FCD7A8D201C}"/>
            </a:ext>
          </a:extLst>
        </p:cNvPr>
        <p:cNvGrpSpPr/>
        <p:nvPr/>
      </p:nvGrpSpPr>
      <p:grpSpPr>
        <a:xfrm>
          <a:off x="0" y="0"/>
          <a:ext cx="0" cy="0"/>
          <a:chOff x="0" y="0"/>
          <a:chExt cx="0" cy="0"/>
        </a:xfrm>
      </p:grpSpPr>
      <p:sp>
        <p:nvSpPr>
          <p:cNvPr id="6" name="标题 1">
            <a:extLst>
              <a:ext uri="{FF2B5EF4-FFF2-40B4-BE49-F238E27FC236}">
                <a16:creationId xmlns:a16="http://schemas.microsoft.com/office/drawing/2014/main" id="{686579C8-46B6-D61A-3320-A0E6E1130D8B}"/>
              </a:ext>
            </a:extLst>
          </p:cNvPr>
          <p:cNvSpPr txBox="1">
            <a:spLocks noChangeArrowheads="1"/>
          </p:cNvSpPr>
          <p:nvPr/>
        </p:nvSpPr>
        <p:spPr bwMode="auto">
          <a:xfrm>
            <a:off x="2243157" y="123314"/>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p:pic>
        <p:nvPicPr>
          <p:cNvPr id="21" name="图片 20">
            <a:extLst>
              <a:ext uri="{FF2B5EF4-FFF2-40B4-BE49-F238E27FC236}">
                <a16:creationId xmlns:a16="http://schemas.microsoft.com/office/drawing/2014/main" id="{6E0C02D4-5F30-A21F-13D7-4F7F46C3E68F}"/>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rcRect/>
          <a:stretch/>
        </p:blipFill>
        <p:spPr>
          <a:xfrm>
            <a:off x="288452" y="4393754"/>
            <a:ext cx="2682284" cy="2073034"/>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AAD754F-92FD-87D1-8865-4244A221EFF3}"/>
                  </a:ext>
                </a:extLst>
              </p:cNvPr>
              <p:cNvSpPr txBox="1"/>
              <p:nvPr/>
            </p:nvSpPr>
            <p:spPr>
              <a:xfrm>
                <a:off x="1046924" y="4040301"/>
                <a:ext cx="140416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i="1">
                              <a:latin typeface="Cambria Math" panose="02040503050406030204" pitchFamily="18" charset="0"/>
                            </a:rPr>
                            <m:t>𝑠</m:t>
                          </m:r>
                        </m:sub>
                        <m:sup>
                          <m:r>
                            <a:rPr lang="en-US" altLang="zh-CN" sz="1600" i="1">
                              <a:latin typeface="Cambria Math" panose="02040503050406030204" pitchFamily="18" charset="0"/>
                            </a:rPr>
                            <m:t>𝑠</m:t>
                          </m:r>
                        </m:sup>
                      </m:sSubSup>
                      <m:r>
                        <m:rPr>
                          <m:nor/>
                        </m:rPr>
                        <a:rPr lang="en-US" altLang="zh-CN" sz="1600" b="0" i="0" smtClean="0">
                          <a:latin typeface="Cambria Math" panose="02040503050406030204" pitchFamily="18" charset="0"/>
                        </a:rPr>
                        <m:t>  </m:t>
                      </m:r>
                      <m:r>
                        <m:rPr>
                          <m:nor/>
                        </m:rPr>
                        <a:rPr lang="en-US" altLang="zh-CN" sz="1600" dirty="0"/>
                        <m:t>z</m:t>
                      </m:r>
                      <m:r>
                        <m:rPr>
                          <m:nor/>
                        </m:rPr>
                        <a:rPr lang="en-US" altLang="zh-CN" sz="1600" dirty="0"/>
                        <m:t>−</m:t>
                      </m:r>
                      <m:r>
                        <m:rPr>
                          <m:nor/>
                        </m:rPr>
                        <a:rPr lang="en-US" altLang="zh-CN" sz="1600" dirty="0"/>
                        <m:t>expansion</m:t>
                      </m:r>
                    </m:oMath>
                  </m:oMathPara>
                </a14:m>
                <a:endParaRPr lang="zh-CN" altLang="en-US" sz="1600" dirty="0"/>
              </a:p>
            </p:txBody>
          </p:sp>
        </mc:Choice>
        <mc:Fallback xmlns="">
          <p:sp>
            <p:nvSpPr>
              <p:cNvPr id="23" name="文本框 22">
                <a:extLst>
                  <a:ext uri="{FF2B5EF4-FFF2-40B4-BE49-F238E27FC236}">
                    <a16:creationId xmlns:a16="http://schemas.microsoft.com/office/drawing/2014/main" id="{2AAD754F-92FD-87D1-8865-4244A221EFF3}"/>
                  </a:ext>
                </a:extLst>
              </p:cNvPr>
              <p:cNvSpPr txBox="1">
                <a:spLocks noRot="1" noChangeAspect="1" noMove="1" noResize="1" noEditPoints="1" noAdjustHandles="1" noChangeArrowheads="1" noChangeShapeType="1" noTextEdit="1"/>
              </p:cNvSpPr>
              <p:nvPr/>
            </p:nvSpPr>
            <p:spPr>
              <a:xfrm>
                <a:off x="1046924" y="4040301"/>
                <a:ext cx="1404166" cy="246221"/>
              </a:xfrm>
              <a:prstGeom prst="rect">
                <a:avLst/>
              </a:prstGeom>
              <a:blipFill>
                <a:blip r:embed="rId3"/>
                <a:stretch>
                  <a:fillRect l="-3043" r="-3478" b="-2750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A3EFB8E4-3CF6-1644-7CA4-0CA25AB36C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2433" y="1519650"/>
            <a:ext cx="2682284" cy="2074091"/>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B282EC3-DBD3-717D-20F1-7908EF1ADC9F}"/>
                  </a:ext>
                </a:extLst>
              </p:cNvPr>
              <p:cNvSpPr txBox="1"/>
              <p:nvPr/>
            </p:nvSpPr>
            <p:spPr>
              <a:xfrm>
                <a:off x="1046924" y="1065086"/>
                <a:ext cx="17391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b="0" i="1" smtClean="0">
                              <a:latin typeface="Cambria Math" panose="02040503050406030204" pitchFamily="18" charset="0"/>
                            </a:rPr>
                            <m:t>𝑠</m:t>
                          </m:r>
                        </m:sup>
                      </m:sSubSup>
                      <m:r>
                        <a:rPr lang="en-US" altLang="zh-CN" sz="1600" b="0" i="1" smtClean="0">
                          <a:latin typeface="Cambria Math" panose="02040503050406030204" pitchFamily="18" charset="0"/>
                        </a:rPr>
                        <m:t>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𝑄𝑎</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m:rPr>
                          <m:nor/>
                        </m:rPr>
                        <a:rPr lang="en-US" altLang="zh-CN" sz="1600"/>
                        <m:t>0.07474</m:t>
                      </m:r>
                    </m:oMath>
                  </m:oMathPara>
                </a14:m>
                <a:endParaRPr lang="zh-CN" altLang="en-US" sz="1600" dirty="0"/>
              </a:p>
            </p:txBody>
          </p:sp>
        </mc:Choice>
        <mc:Fallback xmlns="">
          <p:sp>
            <p:nvSpPr>
              <p:cNvPr id="8" name="文本框 7">
                <a:extLst>
                  <a:ext uri="{FF2B5EF4-FFF2-40B4-BE49-F238E27FC236}">
                    <a16:creationId xmlns:a16="http://schemas.microsoft.com/office/drawing/2014/main" id="{2B282EC3-DBD3-717D-20F1-7908EF1ADC9F}"/>
                  </a:ext>
                </a:extLst>
              </p:cNvPr>
              <p:cNvSpPr txBox="1">
                <a:spLocks noRot="1" noChangeAspect="1" noMove="1" noResize="1" noEditPoints="1" noAdjustHandles="1" noChangeArrowheads="1" noChangeShapeType="1" noTextEdit="1"/>
              </p:cNvSpPr>
              <p:nvPr/>
            </p:nvSpPr>
            <p:spPr>
              <a:xfrm>
                <a:off x="1046924" y="1065086"/>
                <a:ext cx="1739194" cy="246221"/>
              </a:xfrm>
              <a:prstGeom prst="rect">
                <a:avLst/>
              </a:prstGeom>
              <a:blipFill>
                <a:blip r:embed="rId5"/>
                <a:stretch>
                  <a:fillRect l="-2456" t="-2500" r="-2456" b="-3250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50BB64E8-234E-428A-6F7F-82679D2505AB}"/>
              </a:ext>
            </a:extLst>
          </p:cNvPr>
          <p:cNvPicPr>
            <a:picLocks noGrp="1" noChangeAspect="1"/>
          </p:cNvPicPr>
          <p:nvPr isPhoto="1"/>
        </p:nvPicPr>
        <p:blipFill>
          <a:blip r:embed="rId6" cstate="print">
            <a:lum/>
            <a:extLst>
              <a:ext uri="{28A0092B-C50C-407E-A947-70E740481C1C}">
                <a14:useLocalDpi xmlns:a14="http://schemas.microsoft.com/office/drawing/2010/main" val="0"/>
              </a:ext>
            </a:extLst>
          </a:blip>
          <a:srcRect/>
          <a:stretch/>
        </p:blipFill>
        <p:spPr>
          <a:xfrm>
            <a:off x="6479508" y="4349884"/>
            <a:ext cx="2682285" cy="2091088"/>
          </a:xfrm>
          <a:prstGeom prst="rect">
            <a:avLst/>
          </a:prstGeom>
        </p:spPr>
      </p:pic>
      <mc:AlternateContent xmlns:mc="http://schemas.openxmlformats.org/markup-compatibility/2006" xmlns:a14="http://schemas.microsoft.com/office/drawing/2010/main">
        <mc:Choice Requires="a14">
          <p:sp>
            <p:nvSpPr>
              <p:cNvPr id="4" name="文本框 6">
                <a:extLst>
                  <a:ext uri="{FF2B5EF4-FFF2-40B4-BE49-F238E27FC236}">
                    <a16:creationId xmlns:a16="http://schemas.microsoft.com/office/drawing/2014/main" id="{339713C6-B794-5D4B-C577-4C70A1F5E9F9}"/>
                  </a:ext>
                </a:extLst>
              </p:cNvPr>
              <p:cNvSpPr txBox="1"/>
              <p:nvPr/>
            </p:nvSpPr>
            <p:spPr>
              <a:xfrm>
                <a:off x="7225070" y="4053966"/>
                <a:ext cx="147155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i="1">
                              <a:latin typeface="Cambria Math" panose="02040503050406030204" pitchFamily="18" charset="0"/>
                            </a:rPr>
                            <m:t>𝑠</m:t>
                          </m:r>
                        </m:sub>
                        <m:sup>
                          <m:r>
                            <a:rPr lang="en-US" altLang="zh-CN" sz="1600" i="1">
                              <a:latin typeface="Cambria Math" panose="02040503050406030204" pitchFamily="18" charset="0"/>
                            </a:rPr>
                            <m:t>∗</m:t>
                          </m:r>
                          <m:r>
                            <a:rPr lang="en-US" altLang="zh-CN" sz="1600" i="1">
                              <a:latin typeface="Cambria Math" panose="02040503050406030204" pitchFamily="18" charset="0"/>
                            </a:rPr>
                            <m:t>𝑠</m:t>
                          </m:r>
                        </m:sup>
                      </m:sSubSup>
                      <m:r>
                        <m:rPr>
                          <m:nor/>
                        </m:rPr>
                        <a:rPr lang="en-US" altLang="zh-CN" sz="1600" b="0" i="0" smtClean="0">
                          <a:latin typeface="Cambria Math" panose="02040503050406030204" pitchFamily="18" charset="0"/>
                        </a:rPr>
                        <m:t>  </m:t>
                      </m:r>
                      <m:r>
                        <m:rPr>
                          <m:nor/>
                        </m:rPr>
                        <a:rPr lang="en-US" altLang="zh-CN" sz="1600" dirty="0"/>
                        <m:t>z</m:t>
                      </m:r>
                      <m:r>
                        <m:rPr>
                          <m:nor/>
                        </m:rPr>
                        <a:rPr lang="en-US" altLang="zh-CN" sz="1600" dirty="0"/>
                        <m:t>−</m:t>
                      </m:r>
                      <m:r>
                        <m:rPr>
                          <m:nor/>
                        </m:rPr>
                        <a:rPr lang="en-US" altLang="zh-CN" sz="1600" dirty="0"/>
                        <m:t>expansion</m:t>
                      </m:r>
                    </m:oMath>
                  </m:oMathPara>
                </a14:m>
                <a:endParaRPr lang="zh-CN" altLang="en-US" sz="1600" dirty="0"/>
              </a:p>
            </p:txBody>
          </p:sp>
        </mc:Choice>
        <mc:Fallback xmlns="">
          <p:sp>
            <p:nvSpPr>
              <p:cNvPr id="4" name="文本框 6">
                <a:extLst>
                  <a:ext uri="{FF2B5EF4-FFF2-40B4-BE49-F238E27FC236}">
                    <a16:creationId xmlns:a16="http://schemas.microsoft.com/office/drawing/2014/main" id="{339713C6-B794-5D4B-C577-4C70A1F5E9F9}"/>
                  </a:ext>
                </a:extLst>
              </p:cNvPr>
              <p:cNvSpPr txBox="1">
                <a:spLocks noRot="1" noChangeAspect="1" noMove="1" noResize="1" noEditPoints="1" noAdjustHandles="1" noChangeArrowheads="1" noChangeShapeType="1" noTextEdit="1"/>
              </p:cNvSpPr>
              <p:nvPr/>
            </p:nvSpPr>
            <p:spPr>
              <a:xfrm>
                <a:off x="7225070" y="4053966"/>
                <a:ext cx="1471557" cy="246221"/>
              </a:xfrm>
              <a:prstGeom prst="rect">
                <a:avLst/>
              </a:prstGeom>
              <a:blipFill>
                <a:blip r:embed="rId7"/>
                <a:stretch>
                  <a:fillRect l="-2479" r="-3306" b="-30000"/>
                </a:stretch>
              </a:blipFill>
            </p:spPr>
            <p:txBody>
              <a:bodyPr/>
              <a:lstStyle/>
              <a:p>
                <a:r>
                  <a:rPr lang="zh-CN" altLang="en-US">
                    <a:noFill/>
                  </a:rPr>
                  <a:t> </a:t>
                </a:r>
              </a:p>
            </p:txBody>
          </p:sp>
        </mc:Fallback>
      </mc:AlternateContent>
      <p:pic>
        <p:nvPicPr>
          <p:cNvPr id="7" name="图片 4">
            <a:extLst>
              <a:ext uri="{FF2B5EF4-FFF2-40B4-BE49-F238E27FC236}">
                <a16:creationId xmlns:a16="http://schemas.microsoft.com/office/drawing/2014/main" id="{EB14106F-EEA4-8306-BBB3-BE8373A4616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79509" y="1498765"/>
            <a:ext cx="2715150" cy="2142679"/>
          </a:xfrm>
          <a:prstGeom prst="rect">
            <a:avLst/>
          </a:prstGeom>
        </p:spPr>
      </p:pic>
      <mc:AlternateContent xmlns:mc="http://schemas.openxmlformats.org/markup-compatibility/2006" xmlns:a14="http://schemas.microsoft.com/office/drawing/2010/main">
        <mc:Choice Requires="a14">
          <p:sp>
            <p:nvSpPr>
              <p:cNvPr id="10" name="文本框 8">
                <a:extLst>
                  <a:ext uri="{FF2B5EF4-FFF2-40B4-BE49-F238E27FC236}">
                    <a16:creationId xmlns:a16="http://schemas.microsoft.com/office/drawing/2014/main" id="{B9F74936-6480-1F48-AFC4-E297DF155B1D}"/>
                  </a:ext>
                </a:extLst>
              </p:cNvPr>
              <p:cNvSpPr txBox="1"/>
              <p:nvPr/>
            </p:nvSpPr>
            <p:spPr>
              <a:xfrm>
                <a:off x="7202589" y="1078309"/>
                <a:ext cx="1761701" cy="246221"/>
              </a:xfrm>
              <a:prstGeom prst="rect">
                <a:avLst/>
              </a:prstGeom>
              <a:noFill/>
            </p:spPr>
            <p:txBody>
              <a:bodyPr wrap="none" lIns="0" tIns="0" rIns="0" bIns="0" rtlCol="0">
                <a:spAutoFit/>
              </a:bodyPr>
              <a:lstStyle/>
              <a:p>
                <a14:m>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𝑠</m:t>
                        </m:r>
                      </m:sup>
                    </m:sSubSup>
                  </m:oMath>
                </a14:m>
                <a:r>
                  <a:rPr lang="en-US" altLang="zh-CN" sz="1600" dirty="0"/>
                  <a:t>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m:t>
                        </m:r>
                        <m:r>
                          <a:rPr lang="en-US" altLang="zh-CN" sz="1600" i="1">
                            <a:latin typeface="Cambria Math" panose="02040503050406030204" pitchFamily="18" charset="0"/>
                          </a:rPr>
                          <m:t>𝑄𝑎</m:t>
                        </m: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r>
                      <m:rPr>
                        <m:nor/>
                      </m:rPr>
                      <a:rPr lang="en-US" altLang="zh-CN" sz="1600"/>
                      <m:t>0.07554</m:t>
                    </m:r>
                  </m:oMath>
                </a14:m>
                <a:endParaRPr lang="zh-CN" altLang="en-US" sz="1600" dirty="0"/>
              </a:p>
            </p:txBody>
          </p:sp>
        </mc:Choice>
        <mc:Fallback xmlns="">
          <p:sp>
            <p:nvSpPr>
              <p:cNvPr id="10" name="文本框 8">
                <a:extLst>
                  <a:ext uri="{FF2B5EF4-FFF2-40B4-BE49-F238E27FC236}">
                    <a16:creationId xmlns:a16="http://schemas.microsoft.com/office/drawing/2014/main" id="{B9F74936-6480-1F48-AFC4-E297DF155B1D}"/>
                  </a:ext>
                </a:extLst>
              </p:cNvPr>
              <p:cNvSpPr txBox="1">
                <a:spLocks noRot="1" noChangeAspect="1" noMove="1" noResize="1" noEditPoints="1" noAdjustHandles="1" noChangeArrowheads="1" noChangeShapeType="1" noTextEdit="1"/>
              </p:cNvSpPr>
              <p:nvPr/>
            </p:nvSpPr>
            <p:spPr>
              <a:xfrm>
                <a:off x="7202589" y="1078309"/>
                <a:ext cx="1761701" cy="246221"/>
              </a:xfrm>
              <a:prstGeom prst="rect">
                <a:avLst/>
              </a:prstGeom>
              <a:blipFill>
                <a:blip r:embed="rId9"/>
                <a:stretch>
                  <a:fillRect l="-4152" r="-3114" b="-3250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3A8F67D-C8CF-854A-CA65-E8D5119B5D8E}"/>
              </a:ext>
            </a:extLst>
          </p:cNvPr>
          <p:cNvPicPr>
            <a:picLocks noGrp="1" noChangeAspect="1"/>
          </p:cNvPicPr>
          <p:nvPr isPhoto="1"/>
        </p:nvPicPr>
        <p:blipFill>
          <a:blip r:embed="rId10" cstate="print">
            <a:lum/>
            <a:extLst>
              <a:ext uri="{28A0092B-C50C-407E-A947-70E740481C1C}">
                <a14:useLocalDpi xmlns:a14="http://schemas.microsoft.com/office/drawing/2010/main" val="0"/>
              </a:ext>
            </a:extLst>
          </a:blip>
          <a:srcRect/>
          <a:stretch/>
        </p:blipFill>
        <p:spPr>
          <a:xfrm>
            <a:off x="3413715" y="4378589"/>
            <a:ext cx="2772481" cy="2116059"/>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C4C8756-ADF3-AEA7-B0FA-A053DB4366AE}"/>
                  </a:ext>
                </a:extLst>
              </p:cNvPr>
              <p:cNvSpPr txBox="1"/>
              <p:nvPr/>
            </p:nvSpPr>
            <p:spPr>
              <a:xfrm>
                <a:off x="4369784" y="4049346"/>
                <a:ext cx="1314655" cy="246221"/>
              </a:xfrm>
              <a:prstGeom prst="rect">
                <a:avLst/>
              </a:prstGeom>
              <a:noFill/>
            </p:spPr>
            <p:txBody>
              <a:bodyPr wrap="none" lIns="0" tIns="0" rIns="0" bIns="0" rtlCol="0">
                <a:spAutoFit/>
              </a:bodyPr>
              <a:lstStyle/>
              <a:p>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i="1">
                            <a:latin typeface="Cambria Math" panose="02040503050406030204" pitchFamily="18" charset="0"/>
                          </a:rPr>
                          <m:t>𝑠</m:t>
                        </m:r>
                      </m:sub>
                      <m:sup>
                        <m:r>
                          <a:rPr lang="en-US" altLang="zh-CN" sz="1600" i="1">
                            <a:latin typeface="Cambria Math" panose="02040503050406030204" pitchFamily="18" charset="0"/>
                          </a:rPr>
                          <m:t>𝑐</m:t>
                        </m:r>
                      </m:sup>
                    </m:sSubSup>
                    <m:r>
                      <a:rPr lang="en-US" altLang="zh-CN" sz="1600" i="1">
                        <a:latin typeface="Cambria Math" panose="02040503050406030204" pitchFamily="18" charset="0"/>
                      </a:rPr>
                      <m:t> </m:t>
                    </m:r>
                    <m:r>
                      <a:rPr lang="en-US" altLang="zh-CN" sz="1600" b="0" i="1" smtClean="0">
                        <a:latin typeface="Cambria Math" panose="02040503050406030204" pitchFamily="18" charset="0"/>
                      </a:rPr>
                      <m:t> </m:t>
                    </m:r>
                  </m:oMath>
                </a14:m>
                <a:r>
                  <a:rPr lang="en-US" altLang="zh-CN" sz="1600" dirty="0"/>
                  <a:t>z-expansion</a:t>
                </a:r>
                <a:endParaRPr lang="zh-CN" altLang="en-US" sz="1600" dirty="0"/>
              </a:p>
            </p:txBody>
          </p:sp>
        </mc:Choice>
        <mc:Fallback xmlns="">
          <p:sp>
            <p:nvSpPr>
              <p:cNvPr id="9" name="文本框 8">
                <a:extLst>
                  <a:ext uri="{FF2B5EF4-FFF2-40B4-BE49-F238E27FC236}">
                    <a16:creationId xmlns:a16="http://schemas.microsoft.com/office/drawing/2014/main" id="{0C4C8756-ADF3-AEA7-B0FA-A053DB4366AE}"/>
                  </a:ext>
                </a:extLst>
              </p:cNvPr>
              <p:cNvSpPr txBox="1">
                <a:spLocks noRot="1" noChangeAspect="1" noMove="1" noResize="1" noEditPoints="1" noAdjustHandles="1" noChangeArrowheads="1" noChangeShapeType="1" noTextEdit="1"/>
              </p:cNvSpPr>
              <p:nvPr/>
            </p:nvSpPr>
            <p:spPr>
              <a:xfrm>
                <a:off x="4369784" y="4049346"/>
                <a:ext cx="1314655" cy="246221"/>
              </a:xfrm>
              <a:prstGeom prst="rect">
                <a:avLst/>
              </a:prstGeom>
              <a:blipFill>
                <a:blip r:embed="rId11"/>
                <a:stretch>
                  <a:fillRect l="-5581" t="-24390" r="-7442" b="-48780"/>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8869B06E-C89C-2DF3-2D8C-1D4848BC81F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471044" y="1507902"/>
            <a:ext cx="2715152" cy="2103724"/>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58F89F0-66EB-D9BC-1525-CFBF36164AC9}"/>
                  </a:ext>
                </a:extLst>
              </p:cNvPr>
              <p:cNvSpPr txBox="1"/>
              <p:nvPr/>
            </p:nvSpPr>
            <p:spPr>
              <a:xfrm>
                <a:off x="4060456" y="1042821"/>
                <a:ext cx="17393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b="0" i="1" smtClean="0">
                              <a:latin typeface="Cambria Math" panose="02040503050406030204" pitchFamily="18" charset="0"/>
                            </a:rPr>
                            <m:t>𝑐</m:t>
                          </m:r>
                        </m:sup>
                      </m:sSubSup>
                      <m:r>
                        <a:rPr lang="en-US" altLang="zh-CN" sz="1600" b="0" i="1" smtClean="0">
                          <a:latin typeface="Cambria Math" panose="02040503050406030204" pitchFamily="18" charset="0"/>
                        </a:rPr>
                        <m:t>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𝑄𝑎</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m:rPr>
                          <m:nor/>
                        </m:rPr>
                        <a:rPr lang="en-US" altLang="zh-CN" sz="1600"/>
                        <m:t>0.07474</m:t>
                      </m:r>
                    </m:oMath>
                  </m:oMathPara>
                </a14:m>
                <a:endParaRPr lang="zh-CN" altLang="en-US" sz="1600" dirty="0"/>
              </a:p>
            </p:txBody>
          </p:sp>
        </mc:Choice>
        <mc:Fallback xmlns="">
          <p:sp>
            <p:nvSpPr>
              <p:cNvPr id="12" name="文本框 11">
                <a:extLst>
                  <a:ext uri="{FF2B5EF4-FFF2-40B4-BE49-F238E27FC236}">
                    <a16:creationId xmlns:a16="http://schemas.microsoft.com/office/drawing/2014/main" id="{858F89F0-66EB-D9BC-1525-CFBF36164AC9}"/>
                  </a:ext>
                </a:extLst>
              </p:cNvPr>
              <p:cNvSpPr txBox="1">
                <a:spLocks noRot="1" noChangeAspect="1" noMove="1" noResize="1" noEditPoints="1" noAdjustHandles="1" noChangeArrowheads="1" noChangeShapeType="1" noTextEdit="1"/>
              </p:cNvSpPr>
              <p:nvPr/>
            </p:nvSpPr>
            <p:spPr>
              <a:xfrm>
                <a:off x="4060456" y="1042821"/>
                <a:ext cx="1739322" cy="246221"/>
              </a:xfrm>
              <a:prstGeom prst="rect">
                <a:avLst/>
              </a:prstGeom>
              <a:blipFill>
                <a:blip r:embed="rId13"/>
                <a:stretch>
                  <a:fillRect l="-2105" r="-2456" b="-35000"/>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106B4003-FC92-CBBB-08E0-BADF92E4E6BD}"/>
              </a:ext>
            </a:extLst>
          </p:cNvPr>
          <p:cNvSpPr txBox="1"/>
          <p:nvPr/>
        </p:nvSpPr>
        <p:spPr>
          <a:xfrm>
            <a:off x="11693237" y="6380018"/>
            <a:ext cx="498763" cy="369332"/>
          </a:xfrm>
          <a:prstGeom prst="rect">
            <a:avLst/>
          </a:prstGeom>
          <a:noFill/>
        </p:spPr>
        <p:txBody>
          <a:bodyPr wrap="square" rtlCol="0">
            <a:spAutoFit/>
          </a:bodyPr>
          <a:lstStyle/>
          <a:p>
            <a:r>
              <a:rPr lang="en-US" altLang="zh-CN" dirty="0"/>
              <a:t>16</a:t>
            </a:r>
            <a:endParaRPr lang="zh-CN" altLang="en-US" dirty="0"/>
          </a:p>
        </p:txBody>
      </p:sp>
      <p:pic>
        <p:nvPicPr>
          <p:cNvPr id="14" name="图片 4">
            <a:extLst>
              <a:ext uri="{FF2B5EF4-FFF2-40B4-BE49-F238E27FC236}">
                <a16:creationId xmlns:a16="http://schemas.microsoft.com/office/drawing/2014/main" id="{C4DD9324-A0AD-F1AA-E960-C7E118A3C56E}"/>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391619" y="1521508"/>
            <a:ext cx="2663363" cy="2101811"/>
          </a:xfrm>
          <a:prstGeom prst="rect">
            <a:avLst/>
          </a:prstGeom>
        </p:spPr>
      </p:pic>
      <mc:AlternateContent xmlns:mc="http://schemas.openxmlformats.org/markup-compatibility/2006" xmlns:a14="http://schemas.microsoft.com/office/drawing/2010/main">
        <mc:Choice Requires="a14">
          <p:sp>
            <p:nvSpPr>
              <p:cNvPr id="15" name="文本框 8">
                <a:extLst>
                  <a:ext uri="{FF2B5EF4-FFF2-40B4-BE49-F238E27FC236}">
                    <a16:creationId xmlns:a16="http://schemas.microsoft.com/office/drawing/2014/main" id="{F2C806C9-78F6-1A53-051C-C2BC7D04C5BA}"/>
                  </a:ext>
                </a:extLst>
              </p:cNvPr>
              <p:cNvSpPr txBox="1"/>
              <p:nvPr/>
            </p:nvSpPr>
            <p:spPr>
              <a:xfrm>
                <a:off x="10039128" y="1057281"/>
                <a:ext cx="1766574" cy="246221"/>
              </a:xfrm>
              <a:prstGeom prst="rect">
                <a:avLst/>
              </a:prstGeom>
              <a:noFill/>
            </p:spPr>
            <p:txBody>
              <a:bodyPr wrap="none" lIns="0" tIns="0" rIns="0" bIns="0" rtlCol="0">
                <a:spAutoFit/>
              </a:bodyPr>
              <a:lstStyle/>
              <a:p>
                <a14:m>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𝑐</m:t>
                        </m:r>
                      </m:sup>
                    </m:sSubSup>
                  </m:oMath>
                </a14:m>
                <a:r>
                  <a:rPr lang="en-US" altLang="zh-CN" sz="1600" dirty="0"/>
                  <a:t>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m:t>
                        </m:r>
                        <m:r>
                          <a:rPr lang="en-US" altLang="zh-CN" sz="1600" i="1">
                            <a:latin typeface="Cambria Math" panose="02040503050406030204" pitchFamily="18" charset="0"/>
                          </a:rPr>
                          <m:t>𝑄𝑎</m:t>
                        </m: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r>
                      <m:rPr>
                        <m:nor/>
                      </m:rPr>
                      <a:rPr lang="en-US" altLang="zh-CN" sz="1600"/>
                      <m:t>0.07554</m:t>
                    </m:r>
                  </m:oMath>
                </a14:m>
                <a:endParaRPr lang="zh-CN" altLang="en-US" sz="1600" dirty="0"/>
              </a:p>
            </p:txBody>
          </p:sp>
        </mc:Choice>
        <mc:Fallback xmlns="">
          <p:sp>
            <p:nvSpPr>
              <p:cNvPr id="15" name="文本框 8">
                <a:extLst>
                  <a:ext uri="{FF2B5EF4-FFF2-40B4-BE49-F238E27FC236}">
                    <a16:creationId xmlns:a16="http://schemas.microsoft.com/office/drawing/2014/main" id="{F2C806C9-78F6-1A53-051C-C2BC7D04C5BA}"/>
                  </a:ext>
                </a:extLst>
              </p:cNvPr>
              <p:cNvSpPr txBox="1">
                <a:spLocks noRot="1" noChangeAspect="1" noMove="1" noResize="1" noEditPoints="1" noAdjustHandles="1" noChangeArrowheads="1" noChangeShapeType="1" noTextEdit="1"/>
              </p:cNvSpPr>
              <p:nvPr/>
            </p:nvSpPr>
            <p:spPr>
              <a:xfrm>
                <a:off x="10039128" y="1057281"/>
                <a:ext cx="1766574" cy="246221"/>
              </a:xfrm>
              <a:prstGeom prst="rect">
                <a:avLst/>
              </a:prstGeom>
              <a:blipFill>
                <a:blip r:embed="rId15"/>
                <a:stretch>
                  <a:fillRect l="-4138" r="-3103" b="-317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6">
                <a:extLst>
                  <a:ext uri="{FF2B5EF4-FFF2-40B4-BE49-F238E27FC236}">
                    <a16:creationId xmlns:a16="http://schemas.microsoft.com/office/drawing/2014/main" id="{C7B01914-8D39-27CE-C869-7EF349B1EAF7}"/>
                  </a:ext>
                </a:extLst>
              </p:cNvPr>
              <p:cNvSpPr txBox="1"/>
              <p:nvPr/>
            </p:nvSpPr>
            <p:spPr>
              <a:xfrm>
                <a:off x="10039128" y="4058391"/>
                <a:ext cx="1476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i="1">
                              <a:latin typeface="Cambria Math" panose="02040503050406030204" pitchFamily="18" charset="0"/>
                            </a:rPr>
                            <m:t>𝑠</m:t>
                          </m:r>
                        </m:sub>
                        <m:sup>
                          <m:r>
                            <a:rPr lang="en-US" altLang="zh-CN" sz="1600" i="1">
                              <a:latin typeface="Cambria Math" panose="02040503050406030204" pitchFamily="18" charset="0"/>
                            </a:rPr>
                            <m:t>∗</m:t>
                          </m:r>
                          <m:r>
                            <a:rPr lang="en-US" altLang="zh-CN" sz="1600" i="1">
                              <a:latin typeface="Cambria Math" panose="02040503050406030204" pitchFamily="18" charset="0"/>
                            </a:rPr>
                            <m:t>𝑐</m:t>
                          </m:r>
                        </m:sup>
                      </m:sSubSup>
                      <m:r>
                        <m:rPr>
                          <m:nor/>
                        </m:rPr>
                        <a:rPr lang="en-US" altLang="zh-CN" sz="1600" b="0" i="0" smtClean="0">
                          <a:latin typeface="Cambria Math" panose="02040503050406030204" pitchFamily="18" charset="0"/>
                        </a:rPr>
                        <m:t>  </m:t>
                      </m:r>
                      <m:r>
                        <m:rPr>
                          <m:nor/>
                        </m:rPr>
                        <a:rPr lang="en-US" altLang="zh-CN" sz="1600" dirty="0"/>
                        <m:t>z</m:t>
                      </m:r>
                      <m:r>
                        <m:rPr>
                          <m:nor/>
                        </m:rPr>
                        <a:rPr lang="en-US" altLang="zh-CN" sz="1600" dirty="0"/>
                        <m:t>−</m:t>
                      </m:r>
                      <m:r>
                        <m:rPr>
                          <m:nor/>
                        </m:rPr>
                        <a:rPr lang="en-US" altLang="zh-CN" sz="1600" dirty="0"/>
                        <m:t>expansion</m:t>
                      </m:r>
                    </m:oMath>
                  </m:oMathPara>
                </a14:m>
                <a:endParaRPr lang="zh-CN" altLang="en-US" sz="1600" dirty="0"/>
              </a:p>
            </p:txBody>
          </p:sp>
        </mc:Choice>
        <mc:Fallback xmlns="">
          <p:sp>
            <p:nvSpPr>
              <p:cNvPr id="16" name="文本框 6">
                <a:extLst>
                  <a:ext uri="{FF2B5EF4-FFF2-40B4-BE49-F238E27FC236}">
                    <a16:creationId xmlns:a16="http://schemas.microsoft.com/office/drawing/2014/main" id="{C7B01914-8D39-27CE-C869-7EF349B1EAF7}"/>
                  </a:ext>
                </a:extLst>
              </p:cNvPr>
              <p:cNvSpPr txBox="1">
                <a:spLocks noRot="1" noChangeAspect="1" noMove="1" noResize="1" noEditPoints="1" noAdjustHandles="1" noChangeArrowheads="1" noChangeShapeType="1" noTextEdit="1"/>
              </p:cNvSpPr>
              <p:nvPr/>
            </p:nvSpPr>
            <p:spPr>
              <a:xfrm>
                <a:off x="10039128" y="4058391"/>
                <a:ext cx="1476430" cy="246221"/>
              </a:xfrm>
              <a:prstGeom prst="rect">
                <a:avLst/>
              </a:prstGeom>
              <a:blipFill>
                <a:blip r:embed="rId16"/>
                <a:stretch>
                  <a:fillRect l="-2893" r="-3306" b="-27500"/>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259A9DFF-37EA-1CAA-A2F2-C39E53460017}"/>
              </a:ext>
            </a:extLst>
          </p:cNvPr>
          <p:cNvPicPr>
            <a:picLocks noGrp="1" noChangeAspect="1"/>
          </p:cNvPicPr>
          <p:nvPr isPhoto="1"/>
        </p:nvPicPr>
        <p:blipFill>
          <a:blip r:embed="rId17" cstate="print">
            <a:lum/>
            <a:extLst>
              <a:ext uri="{28A0092B-C50C-407E-A947-70E740481C1C}">
                <a14:useLocalDpi xmlns:a14="http://schemas.microsoft.com/office/drawing/2010/main" val="0"/>
              </a:ext>
            </a:extLst>
          </a:blip>
          <a:srcRect/>
          <a:stretch/>
        </p:blipFill>
        <p:spPr>
          <a:xfrm>
            <a:off x="9391317" y="4391870"/>
            <a:ext cx="2682285" cy="2007116"/>
          </a:xfrm>
          <a:prstGeom prst="rect">
            <a:avLst/>
          </a:prstGeom>
        </p:spPr>
      </p:pic>
    </p:spTree>
    <p:extLst>
      <p:ext uri="{BB962C8B-B14F-4D97-AF65-F5344CB8AC3E}">
        <p14:creationId xmlns:p14="http://schemas.microsoft.com/office/powerpoint/2010/main" val="375240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D78F-E608-6F0F-888B-12C38DE78985}"/>
            </a:ext>
          </a:extLst>
        </p:cNvPr>
        <p:cNvGrpSpPr/>
        <p:nvPr/>
      </p:nvGrpSpPr>
      <p:grpSpPr>
        <a:xfrm>
          <a:off x="0" y="0"/>
          <a:ext cx="0" cy="0"/>
          <a:chOff x="0" y="0"/>
          <a:chExt cx="0" cy="0"/>
        </a:xfrm>
      </p:grpSpPr>
      <p:sp>
        <p:nvSpPr>
          <p:cNvPr id="6" name="标题 1">
            <a:extLst>
              <a:ext uri="{FF2B5EF4-FFF2-40B4-BE49-F238E27FC236}">
                <a16:creationId xmlns:a16="http://schemas.microsoft.com/office/drawing/2014/main" id="{EBB4F7D1-C8B7-5EC0-461F-DA93B3224C55}"/>
              </a:ext>
            </a:extLst>
          </p:cNvPr>
          <p:cNvSpPr txBox="1">
            <a:spLocks noChangeArrowheads="1"/>
          </p:cNvSpPr>
          <p:nvPr/>
        </p:nvSpPr>
        <p:spPr bwMode="auto">
          <a:xfrm>
            <a:off x="2243157" y="123314"/>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p:pic>
        <p:nvPicPr>
          <p:cNvPr id="21" name="图片 20">
            <a:extLst>
              <a:ext uri="{FF2B5EF4-FFF2-40B4-BE49-F238E27FC236}">
                <a16:creationId xmlns:a16="http://schemas.microsoft.com/office/drawing/2014/main" id="{0C5DFF8F-926E-BFCC-9EBA-DEC956ED53CC}"/>
              </a:ext>
            </a:extLst>
          </p:cNvPr>
          <p:cNvPicPr>
            <a:picLocks noGrp="1" noChangeAspect="1"/>
          </p:cNvPicPr>
          <p:nvPr isPhoto="1"/>
        </p:nvPicPr>
        <p:blipFill>
          <a:blip r:embed="rId2">
            <a:lum/>
            <a:extLst>
              <a:ext uri="{28A0092B-C50C-407E-A947-70E740481C1C}">
                <a14:useLocalDpi xmlns:a14="http://schemas.microsoft.com/office/drawing/2010/main" val="0"/>
              </a:ext>
            </a:extLst>
          </a:blip>
          <a:srcRect/>
          <a:stretch/>
        </p:blipFill>
        <p:spPr>
          <a:xfrm>
            <a:off x="296551" y="4452706"/>
            <a:ext cx="2666086" cy="1955130"/>
          </a:xfrm>
          <a:prstGeom prst="rect">
            <a:avLst/>
          </a:prstGeom>
        </p:spPr>
      </p:pic>
      <p:pic>
        <p:nvPicPr>
          <p:cNvPr id="3" name="图片 2">
            <a:extLst>
              <a:ext uri="{FF2B5EF4-FFF2-40B4-BE49-F238E27FC236}">
                <a16:creationId xmlns:a16="http://schemas.microsoft.com/office/drawing/2014/main" id="{93A84C81-B1C5-9971-B81F-90AA676695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05" y="1579619"/>
            <a:ext cx="2606353" cy="1911326"/>
          </a:xfrm>
          <a:prstGeom prst="rect">
            <a:avLst/>
          </a:prstGeom>
        </p:spPr>
      </p:pic>
      <p:pic>
        <p:nvPicPr>
          <p:cNvPr id="2" name="图片 1">
            <a:extLst>
              <a:ext uri="{FF2B5EF4-FFF2-40B4-BE49-F238E27FC236}">
                <a16:creationId xmlns:a16="http://schemas.microsoft.com/office/drawing/2014/main" id="{2D67ED52-C8B0-4C04-05ED-E1420E941D12}"/>
              </a:ext>
            </a:extLst>
          </p:cNvPr>
          <p:cNvPicPr>
            <a:picLocks noGrp="1" noChangeAspect="1"/>
          </p:cNvPicPr>
          <p:nvPr isPhoto="1"/>
        </p:nvPicPr>
        <p:blipFill>
          <a:blip r:embed="rId4">
            <a:lum/>
            <a:extLst>
              <a:ext uri="{28A0092B-C50C-407E-A947-70E740481C1C}">
                <a14:useLocalDpi xmlns:a14="http://schemas.microsoft.com/office/drawing/2010/main" val="0"/>
              </a:ext>
            </a:extLst>
          </a:blip>
          <a:srcRect/>
          <a:stretch/>
        </p:blipFill>
        <p:spPr>
          <a:xfrm>
            <a:off x="6479508" y="4445452"/>
            <a:ext cx="2682285" cy="1899951"/>
          </a:xfrm>
          <a:prstGeom prst="rect">
            <a:avLst/>
          </a:prstGeom>
        </p:spPr>
      </p:pic>
      <p:pic>
        <p:nvPicPr>
          <p:cNvPr id="7" name="图片 4">
            <a:extLst>
              <a:ext uri="{FF2B5EF4-FFF2-40B4-BE49-F238E27FC236}">
                <a16:creationId xmlns:a16="http://schemas.microsoft.com/office/drawing/2014/main" id="{5CA0C1F0-41D7-F2DF-AA8D-B7190F5760D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43035" y="1560008"/>
            <a:ext cx="2682283" cy="1967008"/>
          </a:xfrm>
          <a:prstGeom prst="rect">
            <a:avLst/>
          </a:prstGeom>
        </p:spPr>
      </p:pic>
      <p:pic>
        <p:nvPicPr>
          <p:cNvPr id="5" name="图片 4">
            <a:extLst>
              <a:ext uri="{FF2B5EF4-FFF2-40B4-BE49-F238E27FC236}">
                <a16:creationId xmlns:a16="http://schemas.microsoft.com/office/drawing/2014/main" id="{F6C1C6DE-13FA-E0F4-5628-3A98DBBFCA61}"/>
              </a:ext>
            </a:extLst>
          </p:cNvPr>
          <p:cNvPicPr>
            <a:picLocks noGrp="1" noChangeAspect="1"/>
          </p:cNvPicPr>
          <p:nvPr isPhoto="1"/>
        </p:nvPicPr>
        <p:blipFill>
          <a:blip r:embed="rId6">
            <a:lum/>
            <a:extLst>
              <a:ext uri="{28A0092B-C50C-407E-A947-70E740481C1C}">
                <a14:useLocalDpi xmlns:a14="http://schemas.microsoft.com/office/drawing/2010/main" val="0"/>
              </a:ext>
            </a:extLst>
          </a:blip>
          <a:srcRect/>
          <a:stretch/>
        </p:blipFill>
        <p:spPr>
          <a:xfrm>
            <a:off x="3413715" y="4420042"/>
            <a:ext cx="2772481" cy="2033152"/>
          </a:xfrm>
          <a:prstGeom prst="rect">
            <a:avLst/>
          </a:prstGeom>
        </p:spPr>
      </p:pic>
      <p:pic>
        <p:nvPicPr>
          <p:cNvPr id="11" name="图片 10">
            <a:extLst>
              <a:ext uri="{FF2B5EF4-FFF2-40B4-BE49-F238E27FC236}">
                <a16:creationId xmlns:a16="http://schemas.microsoft.com/office/drawing/2014/main" id="{90746D03-20EA-565B-F0BA-9201E06BC95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32550" y="1589669"/>
            <a:ext cx="2753645" cy="2019339"/>
          </a:xfrm>
          <a:prstGeom prst="rect">
            <a:avLst/>
          </a:prstGeom>
        </p:spPr>
      </p:pic>
      <p:sp>
        <p:nvSpPr>
          <p:cNvPr id="13" name="文本框 12">
            <a:extLst>
              <a:ext uri="{FF2B5EF4-FFF2-40B4-BE49-F238E27FC236}">
                <a16:creationId xmlns:a16="http://schemas.microsoft.com/office/drawing/2014/main" id="{4931DCEE-9686-B46F-54D5-48F772629C2A}"/>
              </a:ext>
            </a:extLst>
          </p:cNvPr>
          <p:cNvSpPr txBox="1"/>
          <p:nvPr/>
        </p:nvSpPr>
        <p:spPr>
          <a:xfrm>
            <a:off x="11693237" y="6380018"/>
            <a:ext cx="498763" cy="369332"/>
          </a:xfrm>
          <a:prstGeom prst="rect">
            <a:avLst/>
          </a:prstGeom>
          <a:noFill/>
        </p:spPr>
        <p:txBody>
          <a:bodyPr wrap="square" rtlCol="0">
            <a:spAutoFit/>
          </a:bodyPr>
          <a:lstStyle/>
          <a:p>
            <a:r>
              <a:rPr lang="en-US" altLang="zh-CN" dirty="0"/>
              <a:t>16</a:t>
            </a:r>
            <a:endParaRPr lang="zh-CN" altLang="en-US" dirty="0"/>
          </a:p>
        </p:txBody>
      </p:sp>
      <p:pic>
        <p:nvPicPr>
          <p:cNvPr id="14" name="图片 4">
            <a:extLst>
              <a:ext uri="{FF2B5EF4-FFF2-40B4-BE49-F238E27FC236}">
                <a16:creationId xmlns:a16="http://schemas.microsoft.com/office/drawing/2014/main" id="{BEFBB113-1DE7-5C0F-34C4-47411C3B05C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382159" y="1588909"/>
            <a:ext cx="2682283" cy="1967008"/>
          </a:xfrm>
          <a:prstGeom prst="rect">
            <a:avLst/>
          </a:prstGeom>
        </p:spPr>
      </p:pic>
      <p:pic>
        <p:nvPicPr>
          <p:cNvPr id="17" name="图片 16">
            <a:extLst>
              <a:ext uri="{FF2B5EF4-FFF2-40B4-BE49-F238E27FC236}">
                <a16:creationId xmlns:a16="http://schemas.microsoft.com/office/drawing/2014/main" id="{78A6D6FB-D05A-9FAB-8D7D-74AE45CEB86C}"/>
              </a:ext>
            </a:extLst>
          </p:cNvPr>
          <p:cNvPicPr>
            <a:picLocks noGrp="1" noChangeAspect="1"/>
          </p:cNvPicPr>
          <p:nvPr isPhoto="1"/>
        </p:nvPicPr>
        <p:blipFill>
          <a:blip r:embed="rId9">
            <a:lum/>
            <a:extLst>
              <a:ext uri="{28A0092B-C50C-407E-A947-70E740481C1C}">
                <a14:useLocalDpi xmlns:a14="http://schemas.microsoft.com/office/drawing/2010/main" val="0"/>
              </a:ext>
            </a:extLst>
          </a:blip>
          <a:srcRect/>
          <a:stretch/>
        </p:blipFill>
        <p:spPr>
          <a:xfrm>
            <a:off x="9391317" y="4411924"/>
            <a:ext cx="2682283" cy="1967008"/>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4CC55F6-3129-D1A5-E9FE-67A71BB53292}"/>
                  </a:ext>
                </a:extLst>
              </p:cNvPr>
              <p:cNvSpPr txBox="1"/>
              <p:nvPr/>
            </p:nvSpPr>
            <p:spPr>
              <a:xfrm>
                <a:off x="1802048" y="1160938"/>
                <a:ext cx="3200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𝑠</m:t>
                          </m:r>
                        </m:sup>
                      </m:sSubSup>
                    </m:oMath>
                  </m:oMathPara>
                </a14:m>
                <a:endParaRPr lang="zh-CN" altLang="en-US" dirty="0"/>
              </a:p>
            </p:txBody>
          </p:sp>
        </mc:Choice>
        <mc:Fallback xmlns="">
          <p:sp>
            <p:nvSpPr>
              <p:cNvPr id="18" name="文本框 17">
                <a:extLst>
                  <a:ext uri="{FF2B5EF4-FFF2-40B4-BE49-F238E27FC236}">
                    <a16:creationId xmlns:a16="http://schemas.microsoft.com/office/drawing/2014/main" id="{64CC55F6-3129-D1A5-E9FE-67A71BB53292}"/>
                  </a:ext>
                </a:extLst>
              </p:cNvPr>
              <p:cNvSpPr txBox="1">
                <a:spLocks noRot="1" noChangeAspect="1" noMove="1" noResize="1" noEditPoints="1" noAdjustHandles="1" noChangeArrowheads="1" noChangeShapeType="1" noTextEdit="1"/>
              </p:cNvSpPr>
              <p:nvPr/>
            </p:nvSpPr>
            <p:spPr>
              <a:xfrm>
                <a:off x="1802048" y="1160938"/>
                <a:ext cx="320024" cy="276999"/>
              </a:xfrm>
              <a:prstGeom prst="rect">
                <a:avLst/>
              </a:prstGeom>
              <a:blipFill>
                <a:blip r:embed="rId10"/>
                <a:stretch>
                  <a:fillRect l="-19231"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AE3D3037-F604-1D9D-3813-D91572992C4F}"/>
                  </a:ext>
                </a:extLst>
              </p:cNvPr>
              <p:cNvSpPr txBox="1"/>
              <p:nvPr/>
            </p:nvSpPr>
            <p:spPr>
              <a:xfrm>
                <a:off x="4911941" y="1164162"/>
                <a:ext cx="3197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𝑐</m:t>
                          </m:r>
                        </m:sup>
                      </m:sSubSup>
                    </m:oMath>
                  </m:oMathPara>
                </a14:m>
                <a:endParaRPr lang="zh-CN" altLang="en-US" dirty="0"/>
              </a:p>
            </p:txBody>
          </p:sp>
        </mc:Choice>
        <mc:Fallback xmlns="">
          <p:sp>
            <p:nvSpPr>
              <p:cNvPr id="19" name="文本框 18">
                <a:extLst>
                  <a:ext uri="{FF2B5EF4-FFF2-40B4-BE49-F238E27FC236}">
                    <a16:creationId xmlns:a16="http://schemas.microsoft.com/office/drawing/2014/main" id="{AE3D3037-F604-1D9D-3813-D91572992C4F}"/>
                  </a:ext>
                </a:extLst>
              </p:cNvPr>
              <p:cNvSpPr txBox="1">
                <a:spLocks noRot="1" noChangeAspect="1" noMove="1" noResize="1" noEditPoints="1" noAdjustHandles="1" noChangeArrowheads="1" noChangeShapeType="1" noTextEdit="1"/>
              </p:cNvSpPr>
              <p:nvPr/>
            </p:nvSpPr>
            <p:spPr>
              <a:xfrm>
                <a:off x="4911941" y="1164162"/>
                <a:ext cx="319767" cy="276999"/>
              </a:xfrm>
              <a:prstGeom prst="rect">
                <a:avLst/>
              </a:prstGeom>
              <a:blipFill>
                <a:blip r:embed="rId11"/>
                <a:stretch>
                  <a:fillRect l="-19231"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152CBAA-128C-2A33-127D-157BFA747AF9}"/>
                  </a:ext>
                </a:extLst>
              </p:cNvPr>
              <p:cNvSpPr txBox="1"/>
              <p:nvPr/>
            </p:nvSpPr>
            <p:spPr>
              <a:xfrm>
                <a:off x="7811608" y="1232604"/>
                <a:ext cx="3964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p>
                      </m:sSubSup>
                    </m:oMath>
                  </m:oMathPara>
                </a14:m>
                <a:endParaRPr lang="zh-CN" altLang="en-US" dirty="0"/>
              </a:p>
            </p:txBody>
          </p:sp>
        </mc:Choice>
        <mc:Fallback xmlns="">
          <p:sp>
            <p:nvSpPr>
              <p:cNvPr id="20" name="文本框 19">
                <a:extLst>
                  <a:ext uri="{FF2B5EF4-FFF2-40B4-BE49-F238E27FC236}">
                    <a16:creationId xmlns:a16="http://schemas.microsoft.com/office/drawing/2014/main" id="{A152CBAA-128C-2A33-127D-157BFA747AF9}"/>
                  </a:ext>
                </a:extLst>
              </p:cNvPr>
              <p:cNvSpPr txBox="1">
                <a:spLocks noRot="1" noChangeAspect="1" noMove="1" noResize="1" noEditPoints="1" noAdjustHandles="1" noChangeArrowheads="1" noChangeShapeType="1" noTextEdit="1"/>
              </p:cNvSpPr>
              <p:nvPr/>
            </p:nvSpPr>
            <p:spPr>
              <a:xfrm>
                <a:off x="7811608" y="1232604"/>
                <a:ext cx="396454" cy="276999"/>
              </a:xfrm>
              <a:prstGeom prst="rect">
                <a:avLst/>
              </a:prstGeom>
              <a:blipFill>
                <a:blip r:embed="rId12"/>
                <a:stretch>
                  <a:fillRect l="-12308"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0107A51C-AAA0-01C8-3235-A0AB3AC5D5D7}"/>
                  </a:ext>
                </a:extLst>
              </p:cNvPr>
              <p:cNvSpPr txBox="1"/>
              <p:nvPr/>
            </p:nvSpPr>
            <p:spPr>
              <a:xfrm>
                <a:off x="10912481" y="1319687"/>
                <a:ext cx="4015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m:t>
                          </m:r>
                          <m:r>
                            <a:rPr lang="en-US" altLang="zh-CN" b="0" i="1" smtClean="0">
                              <a:latin typeface="Cambria Math" panose="02040503050406030204" pitchFamily="18" charset="0"/>
                            </a:rPr>
                            <m:t>𝑐</m:t>
                          </m:r>
                        </m:sup>
                      </m:sSubSup>
                    </m:oMath>
                  </m:oMathPara>
                </a14:m>
                <a:endParaRPr lang="zh-CN" altLang="en-US" dirty="0"/>
              </a:p>
            </p:txBody>
          </p:sp>
        </mc:Choice>
        <mc:Fallback xmlns="">
          <p:sp>
            <p:nvSpPr>
              <p:cNvPr id="22" name="文本框 21">
                <a:extLst>
                  <a:ext uri="{FF2B5EF4-FFF2-40B4-BE49-F238E27FC236}">
                    <a16:creationId xmlns:a16="http://schemas.microsoft.com/office/drawing/2014/main" id="{0107A51C-AAA0-01C8-3235-A0AB3AC5D5D7}"/>
                  </a:ext>
                </a:extLst>
              </p:cNvPr>
              <p:cNvSpPr txBox="1">
                <a:spLocks noRot="1" noChangeAspect="1" noMove="1" noResize="1" noEditPoints="1" noAdjustHandles="1" noChangeArrowheads="1" noChangeShapeType="1" noTextEdit="1"/>
              </p:cNvSpPr>
              <p:nvPr/>
            </p:nvSpPr>
            <p:spPr>
              <a:xfrm>
                <a:off x="10912481" y="1319687"/>
                <a:ext cx="401520" cy="276999"/>
              </a:xfrm>
              <a:prstGeom prst="rect">
                <a:avLst/>
              </a:prstGeom>
              <a:blipFill>
                <a:blip r:embed="rId13"/>
                <a:stretch>
                  <a:fillRect l="-13636" b="-8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6046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29C74-71FA-0249-B496-9DE2B6255337}"/>
            </a:ext>
          </a:extLst>
        </p:cNvPr>
        <p:cNvGrpSpPr/>
        <p:nvPr/>
      </p:nvGrpSpPr>
      <p:grpSpPr>
        <a:xfrm>
          <a:off x="0" y="0"/>
          <a:ext cx="0" cy="0"/>
          <a:chOff x="0" y="0"/>
          <a:chExt cx="0" cy="0"/>
        </a:xfrm>
      </p:grpSpPr>
      <p:sp>
        <p:nvSpPr>
          <p:cNvPr id="6" name="标题 1">
            <a:extLst>
              <a:ext uri="{FF2B5EF4-FFF2-40B4-BE49-F238E27FC236}">
                <a16:creationId xmlns:a16="http://schemas.microsoft.com/office/drawing/2014/main" id="{71F10CBB-AA04-BE6A-9592-DC6EB3ABB081}"/>
              </a:ext>
            </a:extLst>
          </p:cNvPr>
          <p:cNvSpPr txBox="1">
            <a:spLocks noChangeArrowheads="1"/>
          </p:cNvSpPr>
          <p:nvPr/>
        </p:nvSpPr>
        <p:spPr bwMode="auto">
          <a:xfrm>
            <a:off x="2243157" y="123314"/>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p:pic>
        <p:nvPicPr>
          <p:cNvPr id="21" name="图片 20">
            <a:extLst>
              <a:ext uri="{FF2B5EF4-FFF2-40B4-BE49-F238E27FC236}">
                <a16:creationId xmlns:a16="http://schemas.microsoft.com/office/drawing/2014/main" id="{E324374D-F5DB-8AC1-82D4-7196A8FE7079}"/>
              </a:ext>
            </a:extLst>
          </p:cNvPr>
          <p:cNvPicPr>
            <a:picLocks noGrp="1" noChangeAspect="1"/>
          </p:cNvPicPr>
          <p:nvPr isPhoto="1"/>
        </p:nvPicPr>
        <p:blipFill>
          <a:blip r:embed="rId2">
            <a:lum/>
            <a:extLst>
              <a:ext uri="{28A0092B-C50C-407E-A947-70E740481C1C}">
                <a14:useLocalDpi xmlns:a14="http://schemas.microsoft.com/office/drawing/2010/main" val="0"/>
              </a:ext>
            </a:extLst>
          </a:blip>
          <a:srcRect/>
          <a:stretch/>
        </p:blipFill>
        <p:spPr>
          <a:xfrm>
            <a:off x="288452" y="4446767"/>
            <a:ext cx="2682284" cy="1967008"/>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E45B2A92-4B86-EB1A-B09E-DB101B499E1A}"/>
                  </a:ext>
                </a:extLst>
              </p:cNvPr>
              <p:cNvSpPr txBox="1"/>
              <p:nvPr/>
            </p:nvSpPr>
            <p:spPr>
              <a:xfrm>
                <a:off x="1046924" y="4040301"/>
                <a:ext cx="1411092" cy="250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i="1">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i="1">
                              <a:latin typeface="Cambria Math" panose="02040503050406030204" pitchFamily="18" charset="0"/>
                            </a:rPr>
                            <m:t>∗</m:t>
                          </m:r>
                          <m:r>
                            <a:rPr lang="en-US" altLang="zh-CN" sz="1600" i="1">
                              <a:latin typeface="Cambria Math" panose="02040503050406030204" pitchFamily="18" charset="0"/>
                            </a:rPr>
                            <m:t>𝑙</m:t>
                          </m:r>
                        </m:sup>
                      </m:sSubSup>
                      <m:r>
                        <m:rPr>
                          <m:nor/>
                        </m:rPr>
                        <a:rPr lang="en-US" altLang="zh-CN" sz="1600" dirty="0"/>
                        <m:t> </m:t>
                      </m:r>
                      <m:r>
                        <m:rPr>
                          <m:nor/>
                        </m:rPr>
                        <a:rPr lang="en-US" altLang="zh-CN" sz="1600" dirty="0"/>
                        <m:t>z</m:t>
                      </m:r>
                      <m:r>
                        <m:rPr>
                          <m:nor/>
                        </m:rPr>
                        <a:rPr lang="en-US" altLang="zh-CN" sz="1600" dirty="0"/>
                        <m:t>−</m:t>
                      </m:r>
                      <m:r>
                        <m:rPr>
                          <m:nor/>
                        </m:rPr>
                        <a:rPr lang="en-US" altLang="zh-CN" sz="1600" dirty="0"/>
                        <m:t>expansion</m:t>
                      </m:r>
                    </m:oMath>
                  </m:oMathPara>
                </a14:m>
                <a:endParaRPr lang="zh-CN" altLang="en-US" sz="1600" dirty="0"/>
              </a:p>
            </p:txBody>
          </p:sp>
        </mc:Choice>
        <mc:Fallback xmlns="">
          <p:sp>
            <p:nvSpPr>
              <p:cNvPr id="23" name="文本框 22">
                <a:extLst>
                  <a:ext uri="{FF2B5EF4-FFF2-40B4-BE49-F238E27FC236}">
                    <a16:creationId xmlns:a16="http://schemas.microsoft.com/office/drawing/2014/main" id="{E45B2A92-4B86-EB1A-B09E-DB101B499E1A}"/>
                  </a:ext>
                </a:extLst>
              </p:cNvPr>
              <p:cNvSpPr txBox="1">
                <a:spLocks noRot="1" noChangeAspect="1" noMove="1" noResize="1" noEditPoints="1" noAdjustHandles="1" noChangeArrowheads="1" noChangeShapeType="1" noTextEdit="1"/>
              </p:cNvSpPr>
              <p:nvPr/>
            </p:nvSpPr>
            <p:spPr>
              <a:xfrm>
                <a:off x="1046924" y="4040301"/>
                <a:ext cx="1411092" cy="250646"/>
              </a:xfrm>
              <a:prstGeom prst="rect">
                <a:avLst/>
              </a:prstGeom>
              <a:blipFill>
                <a:blip r:embed="rId3"/>
                <a:stretch>
                  <a:fillRect l="-3030" t="-2439" r="-3463" b="-2682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A8D8A765-A022-8454-FC5A-E99A548A1C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2433" y="1539975"/>
            <a:ext cx="2626897" cy="199061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2157B13-C001-FA7E-B531-AA0C6587950F}"/>
                  </a:ext>
                </a:extLst>
              </p:cNvPr>
              <p:cNvSpPr txBox="1"/>
              <p:nvPr/>
            </p:nvSpPr>
            <p:spPr>
              <a:xfrm>
                <a:off x="856969" y="1055686"/>
                <a:ext cx="191077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𝑠</m:t>
                          </m:r>
                        </m:sup>
                      </m:sSubSup>
                      <m:r>
                        <a:rPr lang="en-US" altLang="zh-CN" sz="1600" b="0" i="1" smtClean="0">
                          <a:latin typeface="Cambria Math" panose="02040503050406030204" pitchFamily="18" charset="0"/>
                        </a:rPr>
                        <m:t>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𝑄𝑎</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m:rPr>
                          <m:nor/>
                        </m:rPr>
                        <a:rPr lang="en-US" altLang="zh-CN" sz="1600"/>
                        <m:t>0.037952</m:t>
                      </m:r>
                    </m:oMath>
                  </m:oMathPara>
                </a14:m>
                <a:endParaRPr lang="zh-CN" altLang="en-US" sz="1600" dirty="0"/>
              </a:p>
            </p:txBody>
          </p:sp>
        </mc:Choice>
        <mc:Fallback xmlns="">
          <p:sp>
            <p:nvSpPr>
              <p:cNvPr id="8" name="文本框 7">
                <a:extLst>
                  <a:ext uri="{FF2B5EF4-FFF2-40B4-BE49-F238E27FC236}">
                    <a16:creationId xmlns:a16="http://schemas.microsoft.com/office/drawing/2014/main" id="{82157B13-C001-FA7E-B531-AA0C6587950F}"/>
                  </a:ext>
                </a:extLst>
              </p:cNvPr>
              <p:cNvSpPr txBox="1">
                <a:spLocks noRot="1" noChangeAspect="1" noMove="1" noResize="1" noEditPoints="1" noAdjustHandles="1" noChangeArrowheads="1" noChangeShapeType="1" noTextEdit="1"/>
              </p:cNvSpPr>
              <p:nvPr/>
            </p:nvSpPr>
            <p:spPr>
              <a:xfrm>
                <a:off x="856969" y="1055686"/>
                <a:ext cx="1910779" cy="246221"/>
              </a:xfrm>
              <a:prstGeom prst="rect">
                <a:avLst/>
              </a:prstGeom>
              <a:blipFill>
                <a:blip r:embed="rId5"/>
                <a:stretch>
                  <a:fillRect l="-2236" r="-2236" b="-31707"/>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7F7E8169-580A-335E-C542-7746F0D1E393}"/>
              </a:ext>
            </a:extLst>
          </p:cNvPr>
          <p:cNvPicPr>
            <a:picLocks noGrp="1" noChangeAspect="1"/>
          </p:cNvPicPr>
          <p:nvPr isPhoto="1"/>
        </p:nvPicPr>
        <p:blipFill>
          <a:blip r:embed="rId6">
            <a:lum/>
            <a:extLst>
              <a:ext uri="{28A0092B-C50C-407E-A947-70E740481C1C}">
                <a14:useLocalDpi xmlns:a14="http://schemas.microsoft.com/office/drawing/2010/main" val="0"/>
              </a:ext>
            </a:extLst>
          </a:blip>
          <a:srcRect/>
          <a:stretch/>
        </p:blipFill>
        <p:spPr>
          <a:xfrm>
            <a:off x="6539410" y="4455852"/>
            <a:ext cx="2682285" cy="1967008"/>
          </a:xfrm>
          <a:prstGeom prst="rect">
            <a:avLst/>
          </a:prstGeom>
        </p:spPr>
      </p:pic>
      <mc:AlternateContent xmlns:mc="http://schemas.openxmlformats.org/markup-compatibility/2006" xmlns:a14="http://schemas.microsoft.com/office/drawing/2010/main">
        <mc:Choice Requires="a14">
          <p:sp>
            <p:nvSpPr>
              <p:cNvPr id="4" name="文本框 6">
                <a:extLst>
                  <a:ext uri="{FF2B5EF4-FFF2-40B4-BE49-F238E27FC236}">
                    <a16:creationId xmlns:a16="http://schemas.microsoft.com/office/drawing/2014/main" id="{D476A198-87DD-2440-7EA7-1E63EE4F41D6}"/>
                  </a:ext>
                </a:extLst>
              </p:cNvPr>
              <p:cNvSpPr txBox="1"/>
              <p:nvPr/>
            </p:nvSpPr>
            <p:spPr>
              <a:xfrm>
                <a:off x="7225070" y="4053966"/>
                <a:ext cx="1364604" cy="250646"/>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𝑙</m:t>
                        </m:r>
                      </m:sup>
                    </m:sSup>
                  </m:oMath>
                </a14:m>
                <a:r>
                  <a:rPr lang="en-US" altLang="zh-CN" sz="1600" dirty="0"/>
                  <a:t> </a:t>
                </a:r>
                <a14:m>
                  <m:oMath xmlns:m="http://schemas.openxmlformats.org/officeDocument/2006/math">
                    <m:r>
                      <m:rPr>
                        <m:nor/>
                      </m:rPr>
                      <a:rPr lang="en-US" altLang="zh-CN" sz="1600" dirty="0"/>
                      <m:t>z</m:t>
                    </m:r>
                    <m:r>
                      <m:rPr>
                        <m:nor/>
                      </m:rPr>
                      <a:rPr lang="en-US" altLang="zh-CN" sz="1600" dirty="0"/>
                      <m:t>−</m:t>
                    </m:r>
                    <m:r>
                      <m:rPr>
                        <m:nor/>
                      </m:rPr>
                      <a:rPr lang="en-US" altLang="zh-CN" sz="1600" dirty="0"/>
                      <m:t>expansion</m:t>
                    </m:r>
                  </m:oMath>
                </a14:m>
                <a:endParaRPr lang="zh-CN" altLang="en-US" sz="1600" dirty="0"/>
              </a:p>
            </p:txBody>
          </p:sp>
        </mc:Choice>
        <mc:Fallback xmlns="">
          <p:sp>
            <p:nvSpPr>
              <p:cNvPr id="4" name="文本框 6">
                <a:extLst>
                  <a:ext uri="{FF2B5EF4-FFF2-40B4-BE49-F238E27FC236}">
                    <a16:creationId xmlns:a16="http://schemas.microsoft.com/office/drawing/2014/main" id="{D476A198-87DD-2440-7EA7-1E63EE4F41D6}"/>
                  </a:ext>
                </a:extLst>
              </p:cNvPr>
              <p:cNvSpPr txBox="1">
                <a:spLocks noRot="1" noChangeAspect="1" noMove="1" noResize="1" noEditPoints="1" noAdjustHandles="1" noChangeArrowheads="1" noChangeShapeType="1" noTextEdit="1"/>
              </p:cNvSpPr>
              <p:nvPr/>
            </p:nvSpPr>
            <p:spPr>
              <a:xfrm>
                <a:off x="7225070" y="4053966"/>
                <a:ext cx="1364604" cy="250646"/>
              </a:xfrm>
              <a:prstGeom prst="rect">
                <a:avLst/>
              </a:prstGeom>
              <a:blipFill>
                <a:blip r:embed="rId7"/>
                <a:stretch>
                  <a:fillRect l="-4911" r="-5804" b="-29268"/>
                </a:stretch>
              </a:blipFill>
            </p:spPr>
            <p:txBody>
              <a:bodyPr/>
              <a:lstStyle/>
              <a:p>
                <a:r>
                  <a:rPr lang="zh-CN" altLang="en-US">
                    <a:noFill/>
                  </a:rPr>
                  <a:t> </a:t>
                </a:r>
              </a:p>
            </p:txBody>
          </p:sp>
        </mc:Fallback>
      </mc:AlternateContent>
      <p:pic>
        <p:nvPicPr>
          <p:cNvPr id="7" name="图片 4">
            <a:extLst>
              <a:ext uri="{FF2B5EF4-FFF2-40B4-BE49-F238E27FC236}">
                <a16:creationId xmlns:a16="http://schemas.microsoft.com/office/drawing/2014/main" id="{6F2671CD-7108-273B-10CC-B7C1D6D0339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43034" y="1513074"/>
            <a:ext cx="2682285" cy="2060875"/>
          </a:xfrm>
          <a:prstGeom prst="rect">
            <a:avLst/>
          </a:prstGeom>
        </p:spPr>
      </p:pic>
      <mc:AlternateContent xmlns:mc="http://schemas.openxmlformats.org/markup-compatibility/2006" xmlns:a14="http://schemas.microsoft.com/office/drawing/2010/main">
        <mc:Choice Requires="a14">
          <p:sp>
            <p:nvSpPr>
              <p:cNvPr id="10" name="文本框 8">
                <a:extLst>
                  <a:ext uri="{FF2B5EF4-FFF2-40B4-BE49-F238E27FC236}">
                    <a16:creationId xmlns:a16="http://schemas.microsoft.com/office/drawing/2014/main" id="{CE72CCF3-58F6-207E-DBE3-05B02333D796}"/>
                  </a:ext>
                </a:extLst>
              </p:cNvPr>
              <p:cNvSpPr txBox="1"/>
              <p:nvPr/>
            </p:nvSpPr>
            <p:spPr>
              <a:xfrm>
                <a:off x="6968760" y="1055686"/>
                <a:ext cx="1848711" cy="250646"/>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𝑙</m:t>
                        </m:r>
                      </m:sup>
                    </m:sSup>
                  </m:oMath>
                </a14:m>
                <a:r>
                  <a:rPr lang="en-US" altLang="zh-CN" sz="1600" dirty="0"/>
                  <a:t>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m:t>
                        </m:r>
                        <m:r>
                          <a:rPr lang="en-US" altLang="zh-CN" sz="1600" i="1">
                            <a:latin typeface="Cambria Math" panose="02040503050406030204" pitchFamily="18" charset="0"/>
                          </a:rPr>
                          <m:t>𝑄𝑎</m:t>
                        </m: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r>
                      <m:rPr>
                        <m:nor/>
                      </m:rPr>
                      <a:rPr lang="en-US" altLang="zh-CN" sz="1600"/>
                      <m:t>0.037946</m:t>
                    </m:r>
                  </m:oMath>
                </a14:m>
                <a:endParaRPr lang="zh-CN" altLang="en-US" sz="1600" dirty="0"/>
              </a:p>
            </p:txBody>
          </p:sp>
        </mc:Choice>
        <mc:Fallback xmlns="">
          <p:sp>
            <p:nvSpPr>
              <p:cNvPr id="10" name="文本框 8">
                <a:extLst>
                  <a:ext uri="{FF2B5EF4-FFF2-40B4-BE49-F238E27FC236}">
                    <a16:creationId xmlns:a16="http://schemas.microsoft.com/office/drawing/2014/main" id="{CE72CCF3-58F6-207E-DBE3-05B02333D796}"/>
                  </a:ext>
                </a:extLst>
              </p:cNvPr>
              <p:cNvSpPr txBox="1">
                <a:spLocks noRot="1" noChangeAspect="1" noMove="1" noResize="1" noEditPoints="1" noAdjustHandles="1" noChangeArrowheads="1" noChangeShapeType="1" noTextEdit="1"/>
              </p:cNvSpPr>
              <p:nvPr/>
            </p:nvSpPr>
            <p:spPr>
              <a:xfrm>
                <a:off x="6968760" y="1055686"/>
                <a:ext cx="1848711" cy="250646"/>
              </a:xfrm>
              <a:prstGeom prst="rect">
                <a:avLst/>
              </a:prstGeom>
              <a:blipFill>
                <a:blip r:embed="rId9"/>
                <a:stretch>
                  <a:fillRect l="-3630" r="-3630" b="-3414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B77D9CDB-C21B-5967-688D-BF149C89A2F1}"/>
              </a:ext>
            </a:extLst>
          </p:cNvPr>
          <p:cNvPicPr>
            <a:picLocks noGrp="1" noChangeAspect="1"/>
          </p:cNvPicPr>
          <p:nvPr isPhoto="1"/>
        </p:nvPicPr>
        <p:blipFill>
          <a:blip r:embed="rId10">
            <a:lum/>
            <a:extLst>
              <a:ext uri="{28A0092B-C50C-407E-A947-70E740481C1C}">
                <a14:useLocalDpi xmlns:a14="http://schemas.microsoft.com/office/drawing/2010/main" val="0"/>
              </a:ext>
            </a:extLst>
          </a:blip>
          <a:srcRect/>
          <a:stretch/>
        </p:blipFill>
        <p:spPr>
          <a:xfrm>
            <a:off x="3413715" y="4420042"/>
            <a:ext cx="2772481" cy="2033152"/>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BD0B790-818C-D0FE-4949-55381F0AFAC8}"/>
                  </a:ext>
                </a:extLst>
              </p:cNvPr>
              <p:cNvSpPr txBox="1"/>
              <p:nvPr/>
            </p:nvSpPr>
            <p:spPr>
              <a:xfrm>
                <a:off x="4369784" y="4049346"/>
                <a:ext cx="1271374" cy="246221"/>
              </a:xfrm>
              <a:prstGeom prst="rect">
                <a:avLst/>
              </a:prstGeom>
              <a:noFill/>
            </p:spPr>
            <p:txBody>
              <a:bodyPr wrap="none" lIns="0" tIns="0" rIns="0" bIns="0" rtlCol="0">
                <a:spAutoFit/>
              </a:bodyPr>
              <a:lstStyle/>
              <a:p>
                <a14:m>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b="0" i="1" smtClean="0">
                            <a:latin typeface="Cambria Math" panose="02040503050406030204" pitchFamily="18" charset="0"/>
                          </a:rPr>
                          <m:t>𝑐</m:t>
                        </m:r>
                      </m:sup>
                    </m:sSubSup>
                  </m:oMath>
                </a14:m>
                <a:r>
                  <a:rPr lang="en-US" altLang="zh-CN" sz="1600" dirty="0"/>
                  <a:t> z-expansion</a:t>
                </a:r>
                <a:endParaRPr lang="zh-CN" altLang="en-US" sz="1600" dirty="0"/>
              </a:p>
            </p:txBody>
          </p:sp>
        </mc:Choice>
        <mc:Fallback xmlns="">
          <p:sp>
            <p:nvSpPr>
              <p:cNvPr id="9" name="文本框 8">
                <a:extLst>
                  <a:ext uri="{FF2B5EF4-FFF2-40B4-BE49-F238E27FC236}">
                    <a16:creationId xmlns:a16="http://schemas.microsoft.com/office/drawing/2014/main" id="{9BD0B790-818C-D0FE-4949-55381F0AFAC8}"/>
                  </a:ext>
                </a:extLst>
              </p:cNvPr>
              <p:cNvSpPr txBox="1">
                <a:spLocks noRot="1" noChangeAspect="1" noMove="1" noResize="1" noEditPoints="1" noAdjustHandles="1" noChangeArrowheads="1" noChangeShapeType="1" noTextEdit="1"/>
              </p:cNvSpPr>
              <p:nvPr/>
            </p:nvSpPr>
            <p:spPr>
              <a:xfrm>
                <a:off x="4369784" y="4049346"/>
                <a:ext cx="1271374" cy="246221"/>
              </a:xfrm>
              <a:prstGeom prst="rect">
                <a:avLst/>
              </a:prstGeom>
              <a:blipFill>
                <a:blip r:embed="rId11"/>
                <a:stretch>
                  <a:fillRect l="-5769" t="-24390" r="-8173" b="-48780"/>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E0B4E197-837E-528F-8F56-978AAB3CBAF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32551" y="1498733"/>
            <a:ext cx="2753645" cy="2054219"/>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1EEB055-FED4-1A8C-61FC-A5B72F3D5EA6}"/>
                  </a:ext>
                </a:extLst>
              </p:cNvPr>
              <p:cNvSpPr txBox="1"/>
              <p:nvPr/>
            </p:nvSpPr>
            <p:spPr>
              <a:xfrm>
                <a:off x="3901836" y="1040518"/>
                <a:ext cx="19156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𝑠</m:t>
                          </m:r>
                        </m:sub>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𝑐</m:t>
                          </m:r>
                        </m:sup>
                      </m:sSubSup>
                      <m:r>
                        <a:rPr lang="en-US" altLang="zh-CN" sz="1600" b="0" i="1" smtClean="0">
                          <a:latin typeface="Cambria Math" panose="02040503050406030204" pitchFamily="18" charset="0"/>
                        </a:rPr>
                        <m:t>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𝑄𝑎</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r>
                        <m:rPr>
                          <m:nor/>
                        </m:rPr>
                        <a:rPr lang="en-US" altLang="zh-CN" sz="1600" b="0" i="0" smtClean="0"/>
                        <m:t>0.037952</m:t>
                      </m:r>
                    </m:oMath>
                  </m:oMathPara>
                </a14:m>
                <a:endParaRPr lang="zh-CN" altLang="en-US" sz="1600" dirty="0"/>
              </a:p>
            </p:txBody>
          </p:sp>
        </mc:Choice>
        <mc:Fallback xmlns="">
          <p:sp>
            <p:nvSpPr>
              <p:cNvPr id="12" name="文本框 11">
                <a:extLst>
                  <a:ext uri="{FF2B5EF4-FFF2-40B4-BE49-F238E27FC236}">
                    <a16:creationId xmlns:a16="http://schemas.microsoft.com/office/drawing/2014/main" id="{B1EEB055-FED4-1A8C-61FC-A5B72F3D5EA6}"/>
                  </a:ext>
                </a:extLst>
              </p:cNvPr>
              <p:cNvSpPr txBox="1">
                <a:spLocks noRot="1" noChangeAspect="1" noMove="1" noResize="1" noEditPoints="1" noAdjustHandles="1" noChangeArrowheads="1" noChangeShapeType="1" noTextEdit="1"/>
              </p:cNvSpPr>
              <p:nvPr/>
            </p:nvSpPr>
            <p:spPr>
              <a:xfrm>
                <a:off x="3901836" y="1040518"/>
                <a:ext cx="1915653" cy="246221"/>
              </a:xfrm>
              <a:prstGeom prst="rect">
                <a:avLst/>
              </a:prstGeom>
              <a:blipFill>
                <a:blip r:embed="rId13"/>
                <a:stretch>
                  <a:fillRect l="-1911" t="-2500" r="-2229" b="-32500"/>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580C4366-BDF4-D7EC-849C-0D14F592059A}"/>
              </a:ext>
            </a:extLst>
          </p:cNvPr>
          <p:cNvSpPr txBox="1"/>
          <p:nvPr/>
        </p:nvSpPr>
        <p:spPr>
          <a:xfrm>
            <a:off x="11693237" y="6380018"/>
            <a:ext cx="498763" cy="369332"/>
          </a:xfrm>
          <a:prstGeom prst="rect">
            <a:avLst/>
          </a:prstGeom>
          <a:noFill/>
        </p:spPr>
        <p:txBody>
          <a:bodyPr wrap="square" rtlCol="0">
            <a:spAutoFit/>
          </a:bodyPr>
          <a:lstStyle/>
          <a:p>
            <a:r>
              <a:rPr lang="en-US" altLang="zh-CN" dirty="0"/>
              <a:t>16</a:t>
            </a:r>
            <a:endParaRPr lang="zh-CN" altLang="en-US" dirty="0"/>
          </a:p>
        </p:txBody>
      </p:sp>
      <p:pic>
        <p:nvPicPr>
          <p:cNvPr id="14" name="图片 4">
            <a:extLst>
              <a:ext uri="{FF2B5EF4-FFF2-40B4-BE49-F238E27FC236}">
                <a16:creationId xmlns:a16="http://schemas.microsoft.com/office/drawing/2014/main" id="{AFD0A449-C067-55CF-D340-B587A733B36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382158" y="1541976"/>
            <a:ext cx="2682285" cy="2060875"/>
          </a:xfrm>
          <a:prstGeom prst="rect">
            <a:avLst/>
          </a:prstGeom>
        </p:spPr>
      </p:pic>
      <mc:AlternateContent xmlns:mc="http://schemas.openxmlformats.org/markup-compatibility/2006" xmlns:a14="http://schemas.microsoft.com/office/drawing/2010/main">
        <mc:Choice Requires="a14">
          <p:sp>
            <p:nvSpPr>
              <p:cNvPr id="15" name="文本框 8">
                <a:extLst>
                  <a:ext uri="{FF2B5EF4-FFF2-40B4-BE49-F238E27FC236}">
                    <a16:creationId xmlns:a16="http://schemas.microsoft.com/office/drawing/2014/main" id="{BF06C07B-D22E-3751-400C-AB2588753314}"/>
                  </a:ext>
                </a:extLst>
              </p:cNvPr>
              <p:cNvSpPr txBox="1"/>
              <p:nvPr/>
            </p:nvSpPr>
            <p:spPr>
              <a:xfrm>
                <a:off x="9948720" y="1055686"/>
                <a:ext cx="1870769" cy="246221"/>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𝑐</m:t>
                        </m:r>
                      </m:sup>
                    </m:sSup>
                  </m:oMath>
                </a14:m>
                <a:r>
                  <a:rPr lang="en-US" altLang="zh-CN" sz="1600" dirty="0"/>
                  <a:t>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m:t>
                        </m:r>
                        <m:r>
                          <a:rPr lang="en-US" altLang="zh-CN" sz="1600" i="1">
                            <a:latin typeface="Cambria Math" panose="02040503050406030204" pitchFamily="18" charset="0"/>
                          </a:rPr>
                          <m:t>𝑄𝑎</m:t>
                        </m:r>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r>
                      <m:rPr>
                        <m:nor/>
                      </m:rPr>
                      <a:rPr lang="en-US" altLang="zh-CN" sz="1600"/>
                      <m:t>0.037946</m:t>
                    </m:r>
                  </m:oMath>
                </a14:m>
                <a:endParaRPr lang="zh-CN" altLang="en-US" sz="1600" dirty="0"/>
              </a:p>
            </p:txBody>
          </p:sp>
        </mc:Choice>
        <mc:Fallback xmlns="">
          <p:sp>
            <p:nvSpPr>
              <p:cNvPr id="15" name="文本框 8">
                <a:extLst>
                  <a:ext uri="{FF2B5EF4-FFF2-40B4-BE49-F238E27FC236}">
                    <a16:creationId xmlns:a16="http://schemas.microsoft.com/office/drawing/2014/main" id="{BF06C07B-D22E-3751-400C-AB2588753314}"/>
                  </a:ext>
                </a:extLst>
              </p:cNvPr>
              <p:cNvSpPr txBox="1">
                <a:spLocks noRot="1" noChangeAspect="1" noMove="1" noResize="1" noEditPoints="1" noAdjustHandles="1" noChangeArrowheads="1" noChangeShapeType="1" noTextEdit="1"/>
              </p:cNvSpPr>
              <p:nvPr/>
            </p:nvSpPr>
            <p:spPr>
              <a:xfrm>
                <a:off x="9948720" y="1055686"/>
                <a:ext cx="1870769" cy="246221"/>
              </a:xfrm>
              <a:prstGeom prst="rect">
                <a:avLst/>
              </a:prstGeom>
              <a:blipFill>
                <a:blip r:embed="rId15"/>
                <a:stretch>
                  <a:fillRect l="-3583" r="-2932" b="-317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6">
                <a:extLst>
                  <a:ext uri="{FF2B5EF4-FFF2-40B4-BE49-F238E27FC236}">
                    <a16:creationId xmlns:a16="http://schemas.microsoft.com/office/drawing/2014/main" id="{49587A68-D3D0-8D83-7E32-6286020A023B}"/>
                  </a:ext>
                </a:extLst>
              </p:cNvPr>
              <p:cNvSpPr txBox="1"/>
              <p:nvPr/>
            </p:nvSpPr>
            <p:spPr>
              <a:xfrm>
                <a:off x="10039128" y="4058391"/>
                <a:ext cx="1386662" cy="246221"/>
              </a:xfrm>
              <a:prstGeom prst="rect">
                <a:avLst/>
              </a:prstGeom>
              <a:noFill/>
            </p:spPr>
            <p:txBody>
              <a:bodyPr wrap="none" lIns="0" tIns="0" rIns="0" bIns="0" rtlCol="0">
                <a:spAutoFit/>
              </a:bodyPr>
              <a:lstStyle/>
              <a:p>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𝑐</m:t>
                        </m:r>
                      </m:sup>
                    </m:sSup>
                  </m:oMath>
                </a14:m>
                <a:r>
                  <a:rPr lang="en-US" altLang="zh-CN" sz="1600" dirty="0"/>
                  <a:t> </a:t>
                </a:r>
                <a14:m>
                  <m:oMath xmlns:m="http://schemas.openxmlformats.org/officeDocument/2006/math">
                    <m:r>
                      <m:rPr>
                        <m:nor/>
                      </m:rPr>
                      <a:rPr lang="en-US" altLang="zh-CN" sz="1600" dirty="0"/>
                      <m:t>z</m:t>
                    </m:r>
                    <m:r>
                      <m:rPr>
                        <m:nor/>
                      </m:rPr>
                      <a:rPr lang="en-US" altLang="zh-CN" sz="1600" dirty="0"/>
                      <m:t>−</m:t>
                    </m:r>
                    <m:r>
                      <m:rPr>
                        <m:nor/>
                      </m:rPr>
                      <a:rPr lang="en-US" altLang="zh-CN" sz="1600" dirty="0"/>
                      <m:t>expansion</m:t>
                    </m:r>
                  </m:oMath>
                </a14:m>
                <a:endParaRPr lang="zh-CN" altLang="en-US" sz="1600" dirty="0"/>
              </a:p>
            </p:txBody>
          </p:sp>
        </mc:Choice>
        <mc:Fallback xmlns="">
          <p:sp>
            <p:nvSpPr>
              <p:cNvPr id="16" name="文本框 6">
                <a:extLst>
                  <a:ext uri="{FF2B5EF4-FFF2-40B4-BE49-F238E27FC236}">
                    <a16:creationId xmlns:a16="http://schemas.microsoft.com/office/drawing/2014/main" id="{49587A68-D3D0-8D83-7E32-6286020A023B}"/>
                  </a:ext>
                </a:extLst>
              </p:cNvPr>
              <p:cNvSpPr txBox="1">
                <a:spLocks noRot="1" noChangeAspect="1" noMove="1" noResize="1" noEditPoints="1" noAdjustHandles="1" noChangeArrowheads="1" noChangeShapeType="1" noTextEdit="1"/>
              </p:cNvSpPr>
              <p:nvPr/>
            </p:nvSpPr>
            <p:spPr>
              <a:xfrm>
                <a:off x="10039128" y="4058391"/>
                <a:ext cx="1386662" cy="246221"/>
              </a:xfrm>
              <a:prstGeom prst="rect">
                <a:avLst/>
              </a:prstGeom>
              <a:blipFill>
                <a:blip r:embed="rId16"/>
                <a:stretch>
                  <a:fillRect l="-5286" r="-4846" b="-27500"/>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0FCD16CF-8645-9853-4C49-1FE05C8E759F}"/>
              </a:ext>
            </a:extLst>
          </p:cNvPr>
          <p:cNvPicPr>
            <a:picLocks noGrp="1" noChangeAspect="1"/>
          </p:cNvPicPr>
          <p:nvPr isPhoto="1"/>
        </p:nvPicPr>
        <p:blipFill>
          <a:blip r:embed="rId17">
            <a:lum/>
            <a:extLst>
              <a:ext uri="{28A0092B-C50C-407E-A947-70E740481C1C}">
                <a14:useLocalDpi xmlns:a14="http://schemas.microsoft.com/office/drawing/2010/main" val="0"/>
              </a:ext>
            </a:extLst>
          </a:blip>
          <a:srcRect/>
          <a:stretch/>
        </p:blipFill>
        <p:spPr>
          <a:xfrm>
            <a:off x="9391317" y="4411924"/>
            <a:ext cx="2682284" cy="1967008"/>
          </a:xfrm>
          <a:prstGeom prst="rect">
            <a:avLst/>
          </a:prstGeom>
        </p:spPr>
      </p:pic>
    </p:spTree>
    <p:extLst>
      <p:ext uri="{BB962C8B-B14F-4D97-AF65-F5344CB8AC3E}">
        <p14:creationId xmlns:p14="http://schemas.microsoft.com/office/powerpoint/2010/main" val="303973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5B8B-C9BE-DA6B-5D7B-CD72BC70C879}"/>
            </a:ext>
          </a:extLst>
        </p:cNvPr>
        <p:cNvGrpSpPr/>
        <p:nvPr/>
      </p:nvGrpSpPr>
      <p:grpSpPr>
        <a:xfrm>
          <a:off x="0" y="0"/>
          <a:ext cx="0" cy="0"/>
          <a:chOff x="0" y="0"/>
          <a:chExt cx="0" cy="0"/>
        </a:xfrm>
      </p:grpSpPr>
      <p:sp>
        <p:nvSpPr>
          <p:cNvPr id="6" name="标题 1">
            <a:extLst>
              <a:ext uri="{FF2B5EF4-FFF2-40B4-BE49-F238E27FC236}">
                <a16:creationId xmlns:a16="http://schemas.microsoft.com/office/drawing/2014/main" id="{990B61F4-ABEE-71BB-70F9-DC42393BC9BC}"/>
              </a:ext>
            </a:extLst>
          </p:cNvPr>
          <p:cNvSpPr txBox="1">
            <a:spLocks noChangeArrowheads="1"/>
          </p:cNvSpPr>
          <p:nvPr/>
        </p:nvSpPr>
        <p:spPr bwMode="auto">
          <a:xfrm>
            <a:off x="2243157" y="123314"/>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t>Preliminary results</a:t>
            </a:r>
            <a:endParaRPr lang="en-US" altLang="zh-CN" sz="6000" dirty="0">
              <a:solidFill>
                <a:schemeClr val="tx2"/>
              </a:solidFill>
            </a:endParaRPr>
          </a:p>
        </p:txBody>
      </p:sp>
      <p:pic>
        <p:nvPicPr>
          <p:cNvPr id="21" name="图片 20">
            <a:extLst>
              <a:ext uri="{FF2B5EF4-FFF2-40B4-BE49-F238E27FC236}">
                <a16:creationId xmlns:a16="http://schemas.microsoft.com/office/drawing/2014/main" id="{4E78570B-92DC-211F-C4D4-F18F1C780CDB}"/>
              </a:ext>
            </a:extLst>
          </p:cNvPr>
          <p:cNvPicPr>
            <a:picLocks noGrp="1" noChangeAspect="1"/>
          </p:cNvPicPr>
          <p:nvPr isPhoto="1"/>
        </p:nvPicPr>
        <p:blipFill>
          <a:blip r:embed="rId2">
            <a:lum/>
            <a:extLst>
              <a:ext uri="{28A0092B-C50C-407E-A947-70E740481C1C}">
                <a14:useLocalDpi xmlns:a14="http://schemas.microsoft.com/office/drawing/2010/main" val="0"/>
              </a:ext>
            </a:extLst>
          </a:blip>
          <a:srcRect/>
          <a:stretch/>
        </p:blipFill>
        <p:spPr>
          <a:xfrm>
            <a:off x="288452" y="4464329"/>
            <a:ext cx="2682284" cy="1931883"/>
          </a:xfrm>
          <a:prstGeom prst="rect">
            <a:avLst/>
          </a:prstGeom>
        </p:spPr>
      </p:pic>
      <p:pic>
        <p:nvPicPr>
          <p:cNvPr id="3" name="图片 2">
            <a:extLst>
              <a:ext uri="{FF2B5EF4-FFF2-40B4-BE49-F238E27FC236}">
                <a16:creationId xmlns:a16="http://schemas.microsoft.com/office/drawing/2014/main" id="{C1507C8A-6ECE-5C8A-47C1-6AB20C343B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348" y="1579619"/>
            <a:ext cx="2551067" cy="1911326"/>
          </a:xfrm>
          <a:prstGeom prst="rect">
            <a:avLst/>
          </a:prstGeom>
        </p:spPr>
      </p:pic>
      <p:pic>
        <p:nvPicPr>
          <p:cNvPr id="2" name="图片 1">
            <a:extLst>
              <a:ext uri="{FF2B5EF4-FFF2-40B4-BE49-F238E27FC236}">
                <a16:creationId xmlns:a16="http://schemas.microsoft.com/office/drawing/2014/main" id="{E4AFDEF6-8820-A57A-1DF6-30C0E898ADFC}"/>
              </a:ext>
            </a:extLst>
          </p:cNvPr>
          <p:cNvPicPr>
            <a:picLocks noGrp="1" noChangeAspect="1"/>
          </p:cNvPicPr>
          <p:nvPr isPhoto="1"/>
        </p:nvPicPr>
        <p:blipFill>
          <a:blip r:embed="rId4">
            <a:lum/>
            <a:extLst>
              <a:ext uri="{28A0092B-C50C-407E-A947-70E740481C1C}">
                <a14:useLocalDpi xmlns:a14="http://schemas.microsoft.com/office/drawing/2010/main" val="0"/>
              </a:ext>
            </a:extLst>
          </a:blip>
          <a:srcRect/>
          <a:stretch/>
        </p:blipFill>
        <p:spPr>
          <a:xfrm>
            <a:off x="6479509" y="4411924"/>
            <a:ext cx="2682283" cy="1967008"/>
          </a:xfrm>
          <a:prstGeom prst="rect">
            <a:avLst/>
          </a:prstGeom>
        </p:spPr>
      </p:pic>
      <p:pic>
        <p:nvPicPr>
          <p:cNvPr id="7" name="图片 4">
            <a:extLst>
              <a:ext uri="{FF2B5EF4-FFF2-40B4-BE49-F238E27FC236}">
                <a16:creationId xmlns:a16="http://schemas.microsoft.com/office/drawing/2014/main" id="{E65B8E74-9FAB-A7AE-1DAD-0ECDFFC6B0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43035" y="1560008"/>
            <a:ext cx="2682283" cy="1967008"/>
          </a:xfrm>
          <a:prstGeom prst="rect">
            <a:avLst/>
          </a:prstGeom>
        </p:spPr>
      </p:pic>
      <p:pic>
        <p:nvPicPr>
          <p:cNvPr id="5" name="图片 4">
            <a:extLst>
              <a:ext uri="{FF2B5EF4-FFF2-40B4-BE49-F238E27FC236}">
                <a16:creationId xmlns:a16="http://schemas.microsoft.com/office/drawing/2014/main" id="{23604060-E2EF-3F98-3D34-D116C4DB7E4D}"/>
              </a:ext>
            </a:extLst>
          </p:cNvPr>
          <p:cNvPicPr>
            <a:picLocks noGrp="1" noChangeAspect="1"/>
          </p:cNvPicPr>
          <p:nvPr isPhoto="1"/>
        </p:nvPicPr>
        <p:blipFill>
          <a:blip r:embed="rId6">
            <a:lum/>
            <a:extLst>
              <a:ext uri="{28A0092B-C50C-407E-A947-70E740481C1C}">
                <a14:useLocalDpi xmlns:a14="http://schemas.microsoft.com/office/drawing/2010/main" val="0"/>
              </a:ext>
            </a:extLst>
          </a:blip>
          <a:srcRect/>
          <a:stretch/>
        </p:blipFill>
        <p:spPr>
          <a:xfrm>
            <a:off x="3413715" y="4420042"/>
            <a:ext cx="2772481" cy="2033152"/>
          </a:xfrm>
          <a:prstGeom prst="rect">
            <a:avLst/>
          </a:prstGeom>
        </p:spPr>
      </p:pic>
      <p:pic>
        <p:nvPicPr>
          <p:cNvPr id="11" name="图片 10">
            <a:extLst>
              <a:ext uri="{FF2B5EF4-FFF2-40B4-BE49-F238E27FC236}">
                <a16:creationId xmlns:a16="http://schemas.microsoft.com/office/drawing/2014/main" id="{87934C9F-F372-111F-9054-97993C17A95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32550" y="1589669"/>
            <a:ext cx="2753645" cy="2019339"/>
          </a:xfrm>
          <a:prstGeom prst="rect">
            <a:avLst/>
          </a:prstGeom>
        </p:spPr>
      </p:pic>
      <p:sp>
        <p:nvSpPr>
          <p:cNvPr id="13" name="文本框 12">
            <a:extLst>
              <a:ext uri="{FF2B5EF4-FFF2-40B4-BE49-F238E27FC236}">
                <a16:creationId xmlns:a16="http://schemas.microsoft.com/office/drawing/2014/main" id="{3E612930-72FD-ECF6-7226-C80F38014C00}"/>
              </a:ext>
            </a:extLst>
          </p:cNvPr>
          <p:cNvSpPr txBox="1"/>
          <p:nvPr/>
        </p:nvSpPr>
        <p:spPr>
          <a:xfrm>
            <a:off x="11693237" y="6380018"/>
            <a:ext cx="498763" cy="369332"/>
          </a:xfrm>
          <a:prstGeom prst="rect">
            <a:avLst/>
          </a:prstGeom>
          <a:noFill/>
        </p:spPr>
        <p:txBody>
          <a:bodyPr wrap="square" rtlCol="0">
            <a:spAutoFit/>
          </a:bodyPr>
          <a:lstStyle/>
          <a:p>
            <a:r>
              <a:rPr lang="en-US" altLang="zh-CN" dirty="0"/>
              <a:t>16</a:t>
            </a:r>
            <a:endParaRPr lang="zh-CN" altLang="en-US" dirty="0"/>
          </a:p>
        </p:txBody>
      </p:sp>
      <p:pic>
        <p:nvPicPr>
          <p:cNvPr id="14" name="图片 4">
            <a:extLst>
              <a:ext uri="{FF2B5EF4-FFF2-40B4-BE49-F238E27FC236}">
                <a16:creationId xmlns:a16="http://schemas.microsoft.com/office/drawing/2014/main" id="{A243AD2C-75CA-73D1-E13C-445C5B6A9D2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382159" y="1588909"/>
            <a:ext cx="2682283" cy="1967008"/>
          </a:xfrm>
          <a:prstGeom prst="rect">
            <a:avLst/>
          </a:prstGeom>
        </p:spPr>
      </p:pic>
      <p:pic>
        <p:nvPicPr>
          <p:cNvPr id="17" name="图片 16">
            <a:extLst>
              <a:ext uri="{FF2B5EF4-FFF2-40B4-BE49-F238E27FC236}">
                <a16:creationId xmlns:a16="http://schemas.microsoft.com/office/drawing/2014/main" id="{EAABBA2C-9D5B-0EB8-7EAB-31AACA3CBF51}"/>
              </a:ext>
            </a:extLst>
          </p:cNvPr>
          <p:cNvPicPr>
            <a:picLocks noGrp="1" noChangeAspect="1"/>
          </p:cNvPicPr>
          <p:nvPr isPhoto="1"/>
        </p:nvPicPr>
        <p:blipFill>
          <a:blip r:embed="rId9">
            <a:lum/>
            <a:extLst>
              <a:ext uri="{28A0092B-C50C-407E-A947-70E740481C1C}">
                <a14:useLocalDpi xmlns:a14="http://schemas.microsoft.com/office/drawing/2010/main" val="0"/>
              </a:ext>
            </a:extLst>
          </a:blip>
          <a:srcRect/>
          <a:stretch/>
        </p:blipFill>
        <p:spPr>
          <a:xfrm>
            <a:off x="9391317" y="4411924"/>
            <a:ext cx="2682283" cy="1967008"/>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746F6305-DCBB-4322-0C13-9AF34632FC9A}"/>
                  </a:ext>
                </a:extLst>
              </p:cNvPr>
              <p:cNvSpPr txBox="1"/>
              <p:nvPr/>
            </p:nvSpPr>
            <p:spPr>
              <a:xfrm>
                <a:off x="7820650" y="1169113"/>
                <a:ext cx="4015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m:t>
                          </m:r>
                          <m:r>
                            <a:rPr lang="en-US" altLang="zh-CN" b="0" i="1" smtClean="0">
                              <a:latin typeface="Cambria Math" panose="02040503050406030204" pitchFamily="18" charset="0"/>
                            </a:rPr>
                            <m:t>𝑐</m:t>
                          </m:r>
                        </m:sup>
                      </m:sSubSup>
                    </m:oMath>
                  </m:oMathPara>
                </a14:m>
                <a:endParaRPr lang="zh-CN" altLang="en-US" dirty="0"/>
              </a:p>
            </p:txBody>
          </p:sp>
        </mc:Choice>
        <mc:Fallback xmlns="">
          <p:sp>
            <p:nvSpPr>
              <p:cNvPr id="18" name="文本框 17">
                <a:extLst>
                  <a:ext uri="{FF2B5EF4-FFF2-40B4-BE49-F238E27FC236}">
                    <a16:creationId xmlns:a16="http://schemas.microsoft.com/office/drawing/2014/main" id="{746F6305-DCBB-4322-0C13-9AF34632FC9A}"/>
                  </a:ext>
                </a:extLst>
              </p:cNvPr>
              <p:cNvSpPr txBox="1">
                <a:spLocks noRot="1" noChangeAspect="1" noMove="1" noResize="1" noEditPoints="1" noAdjustHandles="1" noChangeArrowheads="1" noChangeShapeType="1" noTextEdit="1"/>
              </p:cNvSpPr>
              <p:nvPr/>
            </p:nvSpPr>
            <p:spPr>
              <a:xfrm>
                <a:off x="7820650" y="1169113"/>
                <a:ext cx="401520" cy="276999"/>
              </a:xfrm>
              <a:prstGeom prst="rect">
                <a:avLst/>
              </a:prstGeom>
              <a:blipFill>
                <a:blip r:embed="rId10"/>
                <a:stretch>
                  <a:fillRect l="-15152"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676E790-DCBB-96ED-C211-273F347C7E25}"/>
                  </a:ext>
                </a:extLst>
              </p:cNvPr>
              <p:cNvSpPr txBox="1"/>
              <p:nvPr/>
            </p:nvSpPr>
            <p:spPr>
              <a:xfrm>
                <a:off x="10904920" y="1201639"/>
                <a:ext cx="4015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𝑆</m:t>
                          </m:r>
                        </m:sub>
                        <m:sup>
                          <m:r>
                            <a:rPr lang="en-US" altLang="zh-CN" b="0" i="1" smtClean="0">
                              <a:latin typeface="Cambria Math" panose="02040503050406030204" pitchFamily="18" charset="0"/>
                            </a:rPr>
                            <m:t>∗</m:t>
                          </m:r>
                          <m:r>
                            <a:rPr lang="en-US" altLang="zh-CN" b="0" i="1" smtClean="0">
                              <a:latin typeface="Cambria Math" panose="02040503050406030204" pitchFamily="18" charset="0"/>
                            </a:rPr>
                            <m:t>𝑐</m:t>
                          </m:r>
                        </m:sup>
                      </m:sSubSup>
                    </m:oMath>
                  </m:oMathPara>
                </a14:m>
                <a:endParaRPr lang="zh-CN" altLang="en-US" dirty="0"/>
              </a:p>
            </p:txBody>
          </p:sp>
        </mc:Choice>
        <mc:Fallback xmlns="">
          <p:sp>
            <p:nvSpPr>
              <p:cNvPr id="19" name="文本框 18">
                <a:extLst>
                  <a:ext uri="{FF2B5EF4-FFF2-40B4-BE49-F238E27FC236}">
                    <a16:creationId xmlns:a16="http://schemas.microsoft.com/office/drawing/2014/main" id="{E676E790-DCBB-96ED-C211-273F347C7E25}"/>
                  </a:ext>
                </a:extLst>
              </p:cNvPr>
              <p:cNvSpPr txBox="1">
                <a:spLocks noRot="1" noChangeAspect="1" noMove="1" noResize="1" noEditPoints="1" noAdjustHandles="1" noChangeArrowheads="1" noChangeShapeType="1" noTextEdit="1"/>
              </p:cNvSpPr>
              <p:nvPr/>
            </p:nvSpPr>
            <p:spPr>
              <a:xfrm>
                <a:off x="10904920" y="1201639"/>
                <a:ext cx="401520" cy="276999"/>
              </a:xfrm>
              <a:prstGeom prst="rect">
                <a:avLst/>
              </a:prstGeom>
              <a:blipFill>
                <a:blip r:embed="rId11"/>
                <a:stretch>
                  <a:fillRect l="-15152"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98874CD4-D6F0-0538-EC5C-AC3B946B0DCF}"/>
                  </a:ext>
                </a:extLst>
              </p:cNvPr>
              <p:cNvSpPr txBox="1"/>
              <p:nvPr/>
            </p:nvSpPr>
            <p:spPr>
              <a:xfrm>
                <a:off x="1750301" y="1164175"/>
                <a:ext cx="376321" cy="281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𝑙</m:t>
                          </m:r>
                        </m:sup>
                      </m:sSup>
                    </m:oMath>
                  </m:oMathPara>
                </a14:m>
                <a:endParaRPr lang="zh-CN" altLang="en-US" dirty="0"/>
              </a:p>
            </p:txBody>
          </p:sp>
        </mc:Choice>
        <mc:Fallback xmlns="">
          <p:sp>
            <p:nvSpPr>
              <p:cNvPr id="20" name="文本框 19">
                <a:extLst>
                  <a:ext uri="{FF2B5EF4-FFF2-40B4-BE49-F238E27FC236}">
                    <a16:creationId xmlns:a16="http://schemas.microsoft.com/office/drawing/2014/main" id="{98874CD4-D6F0-0538-EC5C-AC3B946B0DCF}"/>
                  </a:ext>
                </a:extLst>
              </p:cNvPr>
              <p:cNvSpPr txBox="1">
                <a:spLocks noRot="1" noChangeAspect="1" noMove="1" noResize="1" noEditPoints="1" noAdjustHandles="1" noChangeArrowheads="1" noChangeShapeType="1" noTextEdit="1"/>
              </p:cNvSpPr>
              <p:nvPr/>
            </p:nvSpPr>
            <p:spPr>
              <a:xfrm>
                <a:off x="1750301" y="1164175"/>
                <a:ext cx="376321" cy="281937"/>
              </a:xfrm>
              <a:prstGeom prst="rect">
                <a:avLst/>
              </a:prstGeom>
              <a:blipFill>
                <a:blip r:embed="rId12"/>
                <a:stretch>
                  <a:fillRect l="-12903" t="-2174" r="-4839"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AF8451B-D1FE-A2E2-A488-3B5092CF6C66}"/>
                  </a:ext>
                </a:extLst>
              </p:cNvPr>
              <p:cNvSpPr txBox="1"/>
              <p:nvPr/>
            </p:nvSpPr>
            <p:spPr>
              <a:xfrm>
                <a:off x="4809372" y="1169113"/>
                <a:ext cx="4015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𝐷</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𝑐</m:t>
                          </m:r>
                        </m:sup>
                      </m:sSup>
                    </m:oMath>
                  </m:oMathPara>
                </a14:m>
                <a:endParaRPr lang="zh-CN" altLang="en-US" dirty="0"/>
              </a:p>
            </p:txBody>
          </p:sp>
        </mc:Choice>
        <mc:Fallback xmlns="">
          <p:sp>
            <p:nvSpPr>
              <p:cNvPr id="22" name="文本框 21">
                <a:extLst>
                  <a:ext uri="{FF2B5EF4-FFF2-40B4-BE49-F238E27FC236}">
                    <a16:creationId xmlns:a16="http://schemas.microsoft.com/office/drawing/2014/main" id="{6AF8451B-D1FE-A2E2-A488-3B5092CF6C66}"/>
                  </a:ext>
                </a:extLst>
              </p:cNvPr>
              <p:cNvSpPr txBox="1">
                <a:spLocks noRot="1" noChangeAspect="1" noMove="1" noResize="1" noEditPoints="1" noAdjustHandles="1" noChangeArrowheads="1" noChangeShapeType="1" noTextEdit="1"/>
              </p:cNvSpPr>
              <p:nvPr/>
            </p:nvSpPr>
            <p:spPr>
              <a:xfrm>
                <a:off x="4809372" y="1169113"/>
                <a:ext cx="401520" cy="276999"/>
              </a:xfrm>
              <a:prstGeom prst="rect">
                <a:avLst/>
              </a:prstGeom>
              <a:blipFill>
                <a:blip r:embed="rId13"/>
                <a:stretch>
                  <a:fillRect l="-15152" b="-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7861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66EE-CA12-8581-80A0-4ACBEAB903D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638554A-975C-5226-2088-C88C8CE25441}"/>
                  </a:ext>
                </a:extLst>
              </p:cNvPr>
              <p:cNvSpPr txBox="1"/>
              <p:nvPr/>
            </p:nvSpPr>
            <p:spPr>
              <a:xfrm>
                <a:off x="921013" y="599167"/>
                <a:ext cx="10916816" cy="4301049"/>
              </a:xfrm>
              <a:prstGeom prst="rect">
                <a:avLst/>
              </a:prstGeom>
              <a:noFill/>
            </p:spPr>
            <p:txBody>
              <a:bodyPr wrap="square" rtlCol="0">
                <a:spAutoFit/>
              </a:bodyPr>
              <a:lstStyle/>
              <a:p>
                <a:pPr marL="400050" indent="-400050">
                  <a:lnSpc>
                    <a:spcPct val="600000"/>
                  </a:lnSpc>
                  <a:buFont typeface="+mj-lt"/>
                  <a:buAutoNum type="romanUcPeriod"/>
                </a:pPr>
                <a:r>
                  <a:rPr lang="en-US" altLang="zh-CN" sz="2400" dirty="0">
                    <a:solidFill>
                      <a:srgbClr val="FF0000"/>
                    </a:solidFill>
                  </a:rPr>
                  <a:t> Radiative decay of </a:t>
                </a:r>
                <a14:m>
                  <m:oMath xmlns:m="http://schemas.openxmlformats.org/officeDocument/2006/math">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m:t>
                        </m:r>
                      </m:sup>
                    </m:sSubSup>
                    <m:r>
                      <a:rPr lang="en-US" altLang="zh-CN" sz="2400" i="1" dirty="0">
                        <a:solidFill>
                          <a:srgbClr val="FF0000"/>
                        </a:solidFill>
                        <a:latin typeface="Cambria Math" panose="02040503050406030204" pitchFamily="18" charset="0"/>
                        <a:cs typeface="Cambria Math" panose="02040503050406030204" pitchFamily="18" charset="0"/>
                      </a:rPr>
                      <m:t>→</m:t>
                    </m:r>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m:t>
                            </m:r>
                          </m:sup>
                        </m:sSubSup>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 </m:t>
                        </m:r>
                      </m:sup>
                    </m:sSubSup>
                    <m:r>
                      <a:rPr lang="en-US" altLang="zh-CN" sz="2400" i="1" dirty="0">
                        <a:solidFill>
                          <a:srgbClr val="FF0000"/>
                        </a:solidFill>
                        <a:latin typeface="Cambria Math" panose="02040503050406030204" pitchFamily="18" charset="0"/>
                        <a:cs typeface="Cambria Math" panose="02040503050406030204" pitchFamily="18" charset="0"/>
                      </a:rPr>
                      <m:t>𝛾</m:t>
                    </m:r>
                    <m:r>
                      <a:rPr lang="en-US" altLang="zh-CN" sz="2400" i="1" dirty="0">
                        <a:solidFill>
                          <a:srgbClr val="FF0000"/>
                        </a:solidFill>
                        <a:latin typeface="Cambria Math" panose="02040503050406030204" pitchFamily="18" charset="0"/>
                        <a:cs typeface="Cambria Math" panose="02040503050406030204" pitchFamily="18" charset="0"/>
                      </a:rPr>
                      <m:t>,</m:t>
                    </m:r>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∗0</m:t>
                        </m:r>
                      </m:sup>
                    </m:sSubSup>
                    <m:r>
                      <a:rPr lang="en-US" altLang="zh-CN" sz="2400" i="1" dirty="0">
                        <a:solidFill>
                          <a:srgbClr val="FF0000"/>
                        </a:solidFill>
                        <a:latin typeface="Cambria Math" panose="02040503050406030204" pitchFamily="18" charset="0"/>
                        <a:cs typeface="Cambria Math" panose="02040503050406030204" pitchFamily="18" charset="0"/>
                      </a:rPr>
                      <m:t>→</m:t>
                    </m:r>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sub>
                      <m:sup>
                        <m:r>
                          <a:rPr lang="en-US" altLang="zh-CN" sz="2400" i="1" dirty="0">
                            <a:solidFill>
                              <a:srgbClr val="FF0000"/>
                            </a:solidFill>
                            <a:latin typeface="Cambria Math" panose="02040503050406030204" pitchFamily="18" charset="0"/>
                            <a:cs typeface="Cambria Math" panose="02040503050406030204" pitchFamily="18" charset="0"/>
                          </a:rPr>
                          <m:t>0</m:t>
                        </m:r>
                      </m:sup>
                    </m:sSubSup>
                    <m:r>
                      <a:rPr lang="en-US" altLang="zh-CN" sz="2400" i="1" dirty="0">
                        <a:solidFill>
                          <a:srgbClr val="FF0000"/>
                        </a:solidFill>
                        <a:latin typeface="Cambria Math" panose="02040503050406030204" pitchFamily="18" charset="0"/>
                        <a:cs typeface="Cambria Math" panose="02040503050406030204" pitchFamily="18" charset="0"/>
                      </a:rPr>
                      <m:t>𝛾</m:t>
                    </m:r>
                  </m:oMath>
                </a14:m>
                <a:r>
                  <a:rPr lang="en-US" altLang="zh-CN" sz="2400" dirty="0">
                    <a:solidFill>
                      <a:srgbClr val="FF0000"/>
                    </a:solidFill>
                  </a:rPr>
                  <a:t> and </a:t>
                </a:r>
                <a14:m>
                  <m:oMath xmlns:m="http://schemas.openxmlformats.org/officeDocument/2006/math">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r>
                          <a:rPr lang="en-US" altLang="zh-CN" sz="2400" i="1" dirty="0">
                            <a:solidFill>
                              <a:srgbClr val="FF0000"/>
                            </a:solidFill>
                            <a:latin typeface="Cambria Math" panose="02040503050406030204" pitchFamily="18" charset="0"/>
                            <a:cs typeface="Cambria Math" panose="02040503050406030204" pitchFamily="18" charset="0"/>
                          </a:rPr>
                          <m:t>𝑠</m:t>
                        </m:r>
                      </m:sub>
                      <m:sup>
                        <m:r>
                          <a:rPr lang="en-US" altLang="zh-CN" sz="2400" i="1" dirty="0">
                            <a:solidFill>
                              <a:srgbClr val="FF0000"/>
                            </a:solidFill>
                            <a:latin typeface="Cambria Math" panose="02040503050406030204" pitchFamily="18" charset="0"/>
                            <a:cs typeface="Cambria Math" panose="02040503050406030204" pitchFamily="18" charset="0"/>
                          </a:rPr>
                          <m:t>∗</m:t>
                        </m:r>
                      </m:sup>
                    </m:sSubSup>
                    <m:r>
                      <a:rPr lang="en-US" altLang="zh-CN" sz="2400" i="1" dirty="0">
                        <a:solidFill>
                          <a:srgbClr val="FF0000"/>
                        </a:solidFill>
                        <a:latin typeface="Cambria Math" panose="02040503050406030204" pitchFamily="18" charset="0"/>
                        <a:cs typeface="Cambria Math" panose="02040503050406030204" pitchFamily="18" charset="0"/>
                      </a:rPr>
                      <m:t>→</m:t>
                    </m:r>
                    <m:sSubSup>
                      <m:sSubSupPr>
                        <m:ctrlPr>
                          <a:rPr lang="zh-CN" altLang="en-US" sz="2400" i="1" dirty="0">
                            <a:solidFill>
                              <a:srgbClr val="FF0000"/>
                            </a:solidFill>
                            <a:latin typeface="Cambria Math" panose="02040503050406030204" pitchFamily="18" charset="0"/>
                            <a:cs typeface="Cambria Math" panose="02040503050406030204" pitchFamily="18" charset="0"/>
                          </a:rPr>
                        </m:ctrlPr>
                      </m:sSubSupPr>
                      <m:e>
                        <m:r>
                          <a:rPr lang="en-US" altLang="zh-CN" sz="2400" i="1" dirty="0">
                            <a:solidFill>
                              <a:srgbClr val="FF0000"/>
                            </a:solidFill>
                            <a:latin typeface="Cambria Math" panose="02040503050406030204" pitchFamily="18" charset="0"/>
                            <a:cs typeface="Cambria Math" panose="02040503050406030204" pitchFamily="18" charset="0"/>
                          </a:rPr>
                          <m:t>𝐷</m:t>
                        </m:r>
                      </m:e>
                      <m:sub>
                        <m:r>
                          <a:rPr lang="en-US" altLang="zh-CN" sz="2400" i="1" dirty="0">
                            <a:solidFill>
                              <a:srgbClr val="FF0000"/>
                            </a:solidFill>
                            <a:latin typeface="Cambria Math" panose="02040503050406030204" pitchFamily="18" charset="0"/>
                            <a:cs typeface="Cambria Math" panose="02040503050406030204" pitchFamily="18" charset="0"/>
                          </a:rPr>
                          <m:t> </m:t>
                        </m:r>
                        <m:r>
                          <a:rPr lang="en-US" altLang="zh-CN" sz="2400" i="1" dirty="0">
                            <a:solidFill>
                              <a:srgbClr val="FF0000"/>
                            </a:solidFill>
                            <a:latin typeface="Cambria Math" panose="02040503050406030204" pitchFamily="18" charset="0"/>
                            <a:cs typeface="Cambria Math" panose="02040503050406030204" pitchFamily="18" charset="0"/>
                          </a:rPr>
                          <m:t>𝑠</m:t>
                        </m:r>
                      </m:sub>
                      <m:sup>
                        <m:r>
                          <a:rPr lang="en-US" altLang="zh-CN" sz="2400" i="1" dirty="0">
                            <a:solidFill>
                              <a:srgbClr val="FF0000"/>
                            </a:solidFill>
                            <a:latin typeface="Cambria Math" panose="02040503050406030204" pitchFamily="18" charset="0"/>
                            <a:cs typeface="Cambria Math" panose="02040503050406030204" pitchFamily="18" charset="0"/>
                          </a:rPr>
                          <m:t> </m:t>
                        </m:r>
                      </m:sup>
                    </m:sSubSup>
                    <m:r>
                      <a:rPr lang="en-US" altLang="zh-CN" sz="2400" i="1" dirty="0">
                        <a:solidFill>
                          <a:srgbClr val="FF0000"/>
                        </a:solidFill>
                        <a:latin typeface="Cambria Math" panose="02040503050406030204" pitchFamily="18" charset="0"/>
                        <a:cs typeface="Cambria Math" panose="02040503050406030204" pitchFamily="18" charset="0"/>
                      </a:rPr>
                      <m:t>𝛾</m:t>
                    </m:r>
                  </m:oMath>
                </a14:m>
                <a:r>
                  <a:rPr lang="en-US" altLang="zh-CN" sz="2400" dirty="0">
                    <a:solidFill>
                      <a:srgbClr val="FF0000"/>
                    </a:solidFill>
                  </a:rPr>
                  <a:t> </a:t>
                </a:r>
              </a:p>
              <a:p>
                <a:pPr marL="400050" indent="-400050">
                  <a:lnSpc>
                    <a:spcPct val="600000"/>
                  </a:lnSpc>
                  <a:buFont typeface="+mj-lt"/>
                  <a:buAutoNum type="romanUcPeriod"/>
                </a:pPr>
                <a:r>
                  <a:rPr lang="en-US" altLang="zh-CN" sz="2400" dirty="0"/>
                  <a:t> Electromagnetic radius and magnetic moments of </a:t>
                </a:r>
                <a14:m>
                  <m:oMath xmlns:m="http://schemas.openxmlformats.org/officeDocument/2006/math">
                    <m:sSubSup>
                      <m:sSubSupPr>
                        <m:ctrlPr>
                          <a:rPr lang="zh-CN" altLang="en-US" sz="2400" i="1" dirty="0">
                            <a:latin typeface="Cambria Math" panose="02040503050406030204" pitchFamily="18" charset="0"/>
                          </a:rPr>
                        </m:ctrlPr>
                      </m:sSubSupPr>
                      <m:e>
                        <m:r>
                          <a:rPr lang="en-US" altLang="zh-CN" sz="2400" dirty="0">
                            <a:latin typeface="Cambria Math" panose="02040503050406030204" pitchFamily="18" charset="0"/>
                          </a:rPr>
                          <m:t>𝐷</m:t>
                        </m:r>
                      </m:e>
                      <m:sub>
                        <m:r>
                          <a:rPr lang="en-US" altLang="zh-CN" sz="2400" dirty="0">
                            <a:latin typeface="Cambria Math" panose="02040503050406030204" pitchFamily="18" charset="0"/>
                          </a:rPr>
                          <m:t> </m:t>
                        </m:r>
                      </m:sub>
                      <m:sup>
                        <m:r>
                          <a:rPr lang="en-US" altLang="zh-CN" sz="2400" dirty="0">
                            <a:latin typeface="Cambria Math" panose="02040503050406030204" pitchFamily="18" charset="0"/>
                          </a:rPr>
                          <m:t>∗+</m:t>
                        </m:r>
                      </m:sup>
                    </m:sSubSup>
                    <m:r>
                      <a:rPr lang="en-US" altLang="zh-CN" sz="2400" dirty="0">
                        <a:latin typeface="Cambria Math" panose="02040503050406030204" pitchFamily="18" charset="0"/>
                      </a:rPr>
                      <m:t>, </m:t>
                    </m:r>
                    <m:sSubSup>
                      <m:sSubSupPr>
                        <m:ctrlPr>
                          <a:rPr lang="zh-CN" altLang="en-US" sz="2400" i="1" dirty="0">
                            <a:latin typeface="Cambria Math" panose="02040503050406030204" pitchFamily="18" charset="0"/>
                          </a:rPr>
                        </m:ctrlPr>
                      </m:sSubSupPr>
                      <m:e>
                        <m:r>
                          <a:rPr lang="en-US" altLang="zh-CN" sz="2400" dirty="0">
                            <a:latin typeface="Cambria Math" panose="02040503050406030204" pitchFamily="18" charset="0"/>
                          </a:rPr>
                          <m:t>𝐷</m:t>
                        </m:r>
                      </m:e>
                      <m:sub>
                        <m:r>
                          <a:rPr lang="en-US" altLang="zh-CN" sz="2400" dirty="0">
                            <a:latin typeface="Cambria Math" panose="02040503050406030204" pitchFamily="18" charset="0"/>
                          </a:rPr>
                          <m:t> </m:t>
                        </m:r>
                      </m:sub>
                      <m:sup>
                        <m:r>
                          <a:rPr lang="en-US" altLang="zh-CN" sz="2400" dirty="0">
                            <a:latin typeface="Cambria Math" panose="02040503050406030204" pitchFamily="18" charset="0"/>
                          </a:rPr>
                          <m:t>+</m:t>
                        </m:r>
                      </m:sup>
                    </m:sSubSup>
                    <m:r>
                      <a:rPr lang="en-US" altLang="zh-CN" sz="2400" dirty="0">
                        <a:latin typeface="Cambria Math" panose="02040503050406030204" pitchFamily="18" charset="0"/>
                      </a:rPr>
                      <m:t> ,</m:t>
                    </m:r>
                    <m:sSubSup>
                      <m:sSubSupPr>
                        <m:ctrlPr>
                          <a:rPr lang="zh-CN" altLang="en-US" sz="2400" i="1" dirty="0">
                            <a:latin typeface="Cambria Math" panose="02040503050406030204" pitchFamily="18" charset="0"/>
                          </a:rPr>
                        </m:ctrlPr>
                      </m:sSubSupPr>
                      <m:e>
                        <m:r>
                          <a:rPr lang="en-US" altLang="zh-CN" sz="2400" dirty="0">
                            <a:latin typeface="Cambria Math" panose="02040503050406030204" pitchFamily="18" charset="0"/>
                          </a:rPr>
                          <m:t>𝐷</m:t>
                        </m:r>
                      </m:e>
                      <m:sub>
                        <m:r>
                          <a:rPr lang="en-US" altLang="zh-CN" sz="2400" dirty="0">
                            <a:latin typeface="Cambria Math" panose="02040503050406030204" pitchFamily="18" charset="0"/>
                          </a:rPr>
                          <m:t> </m:t>
                        </m:r>
                        <m:r>
                          <a:rPr lang="en-US" altLang="zh-CN" sz="2400" dirty="0">
                            <a:latin typeface="Cambria Math" panose="02040503050406030204" pitchFamily="18" charset="0"/>
                          </a:rPr>
                          <m:t>𝑠</m:t>
                        </m:r>
                      </m:sub>
                      <m:sup>
                        <m:r>
                          <a:rPr lang="en-US" altLang="zh-CN" sz="2400" dirty="0">
                            <a:latin typeface="Cambria Math" panose="02040503050406030204" pitchFamily="18" charset="0"/>
                          </a:rPr>
                          <m:t>∗</m:t>
                        </m:r>
                      </m:sup>
                    </m:sSubSup>
                    <m:r>
                      <a:rPr lang="en-US" altLang="zh-CN" sz="2400" dirty="0">
                        <a:latin typeface="Cambria Math" panose="02040503050406030204" pitchFamily="18" charset="0"/>
                      </a:rPr>
                      <m:t> </m:t>
                    </m:r>
                  </m:oMath>
                </a14:m>
                <a:r>
                  <a:rPr lang="en-US" altLang="zh-CN" sz="2400" dirty="0"/>
                  <a:t>and </a:t>
                </a:r>
                <a14:m>
                  <m:oMath xmlns:m="http://schemas.openxmlformats.org/officeDocument/2006/math">
                    <m:sSubSup>
                      <m:sSubSupPr>
                        <m:ctrlPr>
                          <a:rPr lang="zh-CN" altLang="en-US" sz="2400" i="1" dirty="0">
                            <a:latin typeface="Cambria Math" panose="02040503050406030204" pitchFamily="18" charset="0"/>
                          </a:rPr>
                        </m:ctrlPr>
                      </m:sSubSupPr>
                      <m:e>
                        <m:r>
                          <a:rPr lang="en-US" altLang="zh-CN" sz="2400" dirty="0">
                            <a:latin typeface="Cambria Math" panose="02040503050406030204" pitchFamily="18" charset="0"/>
                          </a:rPr>
                          <m:t>𝐷</m:t>
                        </m:r>
                      </m:e>
                      <m:sub>
                        <m:r>
                          <a:rPr lang="en-US" altLang="zh-CN" sz="2400" dirty="0">
                            <a:latin typeface="Cambria Math" panose="02040503050406030204" pitchFamily="18" charset="0"/>
                          </a:rPr>
                          <m:t> </m:t>
                        </m:r>
                        <m:r>
                          <a:rPr lang="en-US" altLang="zh-CN" sz="2400" dirty="0">
                            <a:latin typeface="Cambria Math" panose="02040503050406030204" pitchFamily="18" charset="0"/>
                          </a:rPr>
                          <m:t>𝑠</m:t>
                        </m:r>
                      </m:sub>
                      <m:sup>
                        <m:r>
                          <a:rPr lang="en-US" altLang="zh-CN" sz="2400" dirty="0">
                            <a:latin typeface="Cambria Math" panose="02040503050406030204" pitchFamily="18" charset="0"/>
                          </a:rPr>
                          <m:t> </m:t>
                        </m:r>
                      </m:sup>
                    </m:sSubSup>
                    <m:r>
                      <a:rPr lang="en-US" altLang="zh-CN" sz="2400" dirty="0">
                        <a:latin typeface="Cambria Math" panose="02040503050406030204" pitchFamily="18" charset="0"/>
                      </a:rPr>
                      <m:t> </m:t>
                    </m:r>
                  </m:oMath>
                </a14:m>
                <a:r>
                  <a:rPr lang="en-US" altLang="zh-CN" sz="2400" dirty="0"/>
                  <a:t>mesons</a:t>
                </a:r>
              </a:p>
            </p:txBody>
          </p:sp>
        </mc:Choice>
        <mc:Fallback xmlns="">
          <p:sp>
            <p:nvSpPr>
              <p:cNvPr id="6" name="文本框 5">
                <a:extLst>
                  <a:ext uri="{FF2B5EF4-FFF2-40B4-BE49-F238E27FC236}">
                    <a16:creationId xmlns:a16="http://schemas.microsoft.com/office/drawing/2014/main" id="{8638554A-975C-5226-2088-C88C8CE25441}"/>
                  </a:ext>
                </a:extLst>
              </p:cNvPr>
              <p:cNvSpPr txBox="1">
                <a:spLocks noRot="1" noChangeAspect="1" noMove="1" noResize="1" noEditPoints="1" noAdjustHandles="1" noChangeArrowheads="1" noChangeShapeType="1" noTextEdit="1"/>
              </p:cNvSpPr>
              <p:nvPr/>
            </p:nvSpPr>
            <p:spPr>
              <a:xfrm>
                <a:off x="921013" y="599167"/>
                <a:ext cx="10916816" cy="4301049"/>
              </a:xfrm>
              <a:prstGeom prst="rect">
                <a:avLst/>
              </a:prstGeom>
              <a:blipFill>
                <a:blip r:embed="rId2"/>
                <a:stretch>
                  <a:fillRect l="-893" b="-24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34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C9A4-4330-05A8-A3B6-B6A39ED14019}"/>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C738A828-41BC-BFA6-03DD-92ADE5AEEE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0BC931A8-E81D-A362-92BC-96E707C07B90}"/>
              </a:ext>
            </a:extLst>
          </p:cNvPr>
          <p:cNvSpPr txBox="1">
            <a:spLocks noChangeArrowheads="1"/>
          </p:cNvSpPr>
          <p:nvPr/>
        </p:nvSpPr>
        <p:spPr bwMode="auto">
          <a:xfrm>
            <a:off x="1981200" y="317893"/>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Background-exp</a:t>
            </a:r>
            <a:endParaRPr lang="en-US" altLang="zh-CN" sz="6000" dirty="0">
              <a:solidFill>
                <a:schemeClr val="tx2"/>
              </a:solidFill>
            </a:endParaRPr>
          </a:p>
        </p:txBody>
      </p:sp>
      <p:sp>
        <p:nvSpPr>
          <p:cNvPr id="4" name="文本框 3">
            <a:extLst>
              <a:ext uri="{FF2B5EF4-FFF2-40B4-BE49-F238E27FC236}">
                <a16:creationId xmlns:a16="http://schemas.microsoft.com/office/drawing/2014/main" id="{E2BA85D9-A25E-2698-DD6A-508F395D3B74}"/>
              </a:ext>
            </a:extLst>
          </p:cNvPr>
          <p:cNvSpPr txBox="1"/>
          <p:nvPr/>
        </p:nvSpPr>
        <p:spPr>
          <a:xfrm>
            <a:off x="11693237" y="6380018"/>
            <a:ext cx="498763" cy="369332"/>
          </a:xfrm>
          <a:prstGeom prst="rect">
            <a:avLst/>
          </a:prstGeom>
          <a:noFill/>
        </p:spPr>
        <p:txBody>
          <a:bodyPr wrap="square" rtlCol="0">
            <a:spAutoFit/>
          </a:bodyPr>
          <a:lstStyle/>
          <a:p>
            <a:r>
              <a:rPr lang="en-US" altLang="zh-CN" dirty="0"/>
              <a:t>3</a:t>
            </a:r>
            <a:endParaRPr lang="zh-CN" altLang="en-US" dirty="0"/>
          </a:p>
        </p:txBody>
      </p:sp>
      <mc:AlternateContent xmlns:mc="http://schemas.openxmlformats.org/markup-compatibility/2006" xmlns:a14="http://schemas.microsoft.com/office/drawing/2010/main">
        <mc:Choice Requires="a14">
          <p:sp>
            <p:nvSpPr>
              <p:cNvPr id="5" name="文本框 6">
                <a:extLst>
                  <a:ext uri="{FF2B5EF4-FFF2-40B4-BE49-F238E27FC236}">
                    <a16:creationId xmlns:a16="http://schemas.microsoft.com/office/drawing/2014/main" id="{0234A9DB-BDF5-67A5-84E3-BD378C0F9237}"/>
                  </a:ext>
                </a:extLst>
              </p:cNvPr>
              <p:cNvSpPr txBox="1"/>
              <p:nvPr/>
            </p:nvSpPr>
            <p:spPr>
              <a:xfrm>
                <a:off x="218982" y="1679097"/>
                <a:ext cx="11854830" cy="3675622"/>
              </a:xfrm>
              <a:prstGeom prst="rect">
                <a:avLst/>
              </a:prstGeom>
              <a:noFill/>
              <a:ln w="9525">
                <a:noFill/>
              </a:ln>
            </p:spPr>
            <p:txBody>
              <a:bodyPr wrap="square" anchor="t" anchorCtr="0">
                <a:spAutoFit/>
              </a:bodyPr>
              <a:lstStyle/>
              <a:p>
                <a:pPr marL="285750" indent="-285750">
                  <a:buFont typeface="Arial" panose="020B0604020202020204" pitchFamily="34" charset="0"/>
                  <a:buChar char="•"/>
                </a:pPr>
                <a14:m>
                  <m:oMath xmlns:m="http://schemas.openxmlformats.org/officeDocument/2006/math">
                    <m:r>
                      <m:rPr>
                        <m:sty m:val="p"/>
                      </m:rPr>
                      <a:rPr lang="en-US" altLang="zh-CN" sz="1600" dirty="0" smtClean="0">
                        <a:latin typeface="Cambria Math" panose="02040503050406030204" pitchFamily="18" charset="0"/>
                        <a:sym typeface="+mn-ea"/>
                      </a:rPr>
                      <m:t>T</m:t>
                    </m:r>
                    <m:r>
                      <m:rPr>
                        <m:sty m:val="p"/>
                      </m:rPr>
                      <a:rPr lang="en-US" altLang="zh-CN" sz="1600" dirty="0">
                        <a:latin typeface="Cambria Math" panose="02040503050406030204" pitchFamily="18" charset="0"/>
                        <a:sym typeface="+mn-ea"/>
                      </a:rPr>
                      <m:t>he</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CLEO</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collaboration</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first</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measured</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the</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total</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decay</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width</m:t>
                    </m:r>
                    <m:r>
                      <a:rPr lang="en-US" altLang="zh-CN" sz="1600" dirty="0">
                        <a:latin typeface="Cambria Math" panose="02040503050406030204" pitchFamily="18" charset="0"/>
                        <a:sym typeface="+mn-ea"/>
                      </a:rPr>
                      <m:t> </m:t>
                    </m:r>
                    <m:r>
                      <m:rPr>
                        <m:sty m:val="p"/>
                      </m:rPr>
                      <a:rPr lang="en-US" altLang="zh-CN" sz="1600" dirty="0">
                        <a:latin typeface="Cambria Math" panose="02040503050406030204" pitchFamily="18" charset="0"/>
                        <a:sym typeface="+mn-ea"/>
                      </a:rPr>
                      <m:t>of</m:t>
                    </m:r>
                    <m:sSubSup>
                      <m:sSubSupPr>
                        <m:ctrlPr>
                          <a:rPr lang="ar-AE" altLang="zh-CN" sz="1600" i="1" dirty="0">
                            <a:latin typeface="Cambria Math" panose="02040503050406030204" pitchFamily="18" charset="0"/>
                            <a:cs typeface="Cambria Math" panose="02040503050406030204" pitchFamily="18" charset="0"/>
                          </a:rPr>
                        </m:ctrlPr>
                      </m:sSubSupPr>
                      <m:e>
                        <m:r>
                          <a:rPr lang="en-US" altLang="zh-CN" sz="1600" i="1" dirty="0">
                            <a:latin typeface="Cambria Math" panose="02040503050406030204" pitchFamily="18" charset="0"/>
                            <a:cs typeface="Cambria Math" panose="02040503050406030204" pitchFamily="18" charset="0"/>
                          </a:rPr>
                          <m:t>  </m:t>
                        </m:r>
                        <m:r>
                          <a:rPr lang="en-US" altLang="zh-CN" sz="1600" i="1" dirty="0">
                            <a:latin typeface="Cambria Math" panose="02040503050406030204" pitchFamily="18" charset="0"/>
                            <a:cs typeface="Cambria Math" panose="02040503050406030204" pitchFamily="18" charset="0"/>
                          </a:rPr>
                          <m:t>𝐷</m:t>
                        </m:r>
                      </m:e>
                      <m:sub>
                        <m:r>
                          <a:rPr lang="ar-AE" altLang="zh-CN" sz="1600" i="1" dirty="0">
                            <a:latin typeface="Cambria Math" panose="02040503050406030204" pitchFamily="18" charset="0"/>
                            <a:cs typeface="Cambria Math" panose="02040503050406030204" pitchFamily="18" charset="0"/>
                          </a:rPr>
                          <m:t> </m:t>
                        </m:r>
                      </m:sub>
                      <m:sup>
                        <m:r>
                          <a:rPr lang="ar-AE" altLang="zh-CN" sz="1600" i="1" dirty="0">
                            <a:latin typeface="Cambria Math" panose="02040503050406030204" pitchFamily="18" charset="0"/>
                            <a:cs typeface="Cambria Math" panose="02040503050406030204" pitchFamily="18" charset="0"/>
                          </a:rPr>
                          <m:t>∗</m:t>
                        </m:r>
                        <m:r>
                          <a:rPr lang="en-US" altLang="zh-CN" sz="1600" b="0" i="1" dirty="0" smtClean="0">
                            <a:latin typeface="Cambria Math" panose="02040503050406030204" pitchFamily="18" charset="0"/>
                            <a:cs typeface="Cambria Math" panose="02040503050406030204" pitchFamily="18" charset="0"/>
                          </a:rPr>
                          <m:t>+</m:t>
                        </m:r>
                      </m:sup>
                    </m:sSubSup>
                    <m:r>
                      <a:rPr lang="en-US" altLang="zh-CN" sz="1600" i="1" dirty="0">
                        <a:latin typeface="Cambria Math" panose="02040503050406030204" pitchFamily="18" charset="0"/>
                        <a:cs typeface="Cambria Math" panose="02040503050406030204" pitchFamily="18" charset="0"/>
                      </a:rPr>
                      <m:t>  </m:t>
                    </m:r>
                    <m:r>
                      <m:rPr>
                        <m:sty m:val="p"/>
                      </m:rPr>
                      <a:rPr lang="en-US" altLang="zh-CN" sz="1600" b="0" i="0" dirty="0" smtClean="0">
                        <a:latin typeface="Cambria Math" panose="02040503050406030204" pitchFamily="18" charset="0"/>
                        <a:cs typeface="Cambria Math" panose="02040503050406030204" pitchFamily="18" charset="0"/>
                      </a:rPr>
                      <m:t>is</m:t>
                    </m:r>
                    <m:r>
                      <a:rPr lang="en-US" altLang="zh-CN" sz="1600" dirty="0">
                        <a:latin typeface="Cambria Math" panose="02040503050406030204" pitchFamily="18" charset="0"/>
                        <a:cs typeface="Cambria Math" panose="02040503050406030204" pitchFamily="18" charset="0"/>
                      </a:rPr>
                      <m:t>  </m:t>
                    </m:r>
                    <m:d>
                      <m:dPr>
                        <m:ctrlPr>
                          <a:rPr lang="ar-AE" altLang="zh-CN" sz="1600" i="1" dirty="0" smtClean="0">
                            <a:solidFill>
                              <a:schemeClr val="tx1"/>
                            </a:solidFill>
                            <a:latin typeface="Cambria Math" panose="02040503050406030204" pitchFamily="18" charset="0"/>
                            <a:sym typeface="+mn-ea"/>
                          </a:rPr>
                        </m:ctrlPr>
                      </m:dPr>
                      <m:e>
                        <m:r>
                          <a:rPr lang="ar-AE" altLang="zh-CN" sz="1600" i="1" dirty="0">
                            <a:solidFill>
                              <a:schemeClr val="tx1"/>
                            </a:solidFill>
                            <a:latin typeface="Cambria Math" panose="02040503050406030204" pitchFamily="18" charset="0"/>
                            <a:sym typeface="+mn-ea"/>
                          </a:rPr>
                          <m:t>96</m:t>
                        </m:r>
                        <m:r>
                          <a:rPr lang="ar-AE" altLang="zh-CN" sz="1600" i="1" dirty="0">
                            <a:solidFill>
                              <a:schemeClr val="tx1"/>
                            </a:solidFill>
                            <a:latin typeface="Cambria Math" panose="02040503050406030204" pitchFamily="18" charset="0"/>
                            <a:sym typeface="+mn-ea"/>
                          </a:rPr>
                          <m:t> ± </m:t>
                        </m:r>
                        <m:r>
                          <a:rPr lang="ar-AE" altLang="zh-CN" sz="1600" i="1" dirty="0">
                            <a:solidFill>
                              <a:schemeClr val="tx1"/>
                            </a:solidFill>
                            <a:latin typeface="Cambria Math" panose="02040503050406030204" pitchFamily="18" charset="0"/>
                            <a:sym typeface="+mn-ea"/>
                          </a:rPr>
                          <m:t>4</m:t>
                        </m:r>
                        <m:r>
                          <a:rPr lang="ar-AE" altLang="zh-CN" sz="1600" i="1" dirty="0">
                            <a:solidFill>
                              <a:schemeClr val="tx1"/>
                            </a:solidFill>
                            <a:latin typeface="Cambria Math" panose="02040503050406030204" pitchFamily="18" charset="0"/>
                            <a:sym typeface="+mn-ea"/>
                          </a:rPr>
                          <m:t> ± </m:t>
                        </m:r>
                        <m:r>
                          <a:rPr lang="ar-AE" altLang="zh-CN" sz="1600" i="1" dirty="0">
                            <a:solidFill>
                              <a:schemeClr val="tx1"/>
                            </a:solidFill>
                            <a:latin typeface="Cambria Math" panose="02040503050406030204" pitchFamily="18" charset="0"/>
                            <a:sym typeface="+mn-ea"/>
                          </a:rPr>
                          <m:t>22</m:t>
                        </m:r>
                      </m:e>
                    </m:d>
                    <m:r>
                      <a:rPr lang="en-US" altLang="zh-CN" sz="1600" dirty="0">
                        <a:solidFill>
                          <a:schemeClr val="tx1"/>
                        </a:solidFill>
                        <a:latin typeface="Cambria Math" panose="02040503050406030204" pitchFamily="18" charset="0"/>
                        <a:sym typeface="+mn-ea"/>
                      </a:rPr>
                      <m:t>  </m:t>
                    </m:r>
                    <m:r>
                      <m:rPr>
                        <m:sty m:val="p"/>
                      </m:rPr>
                      <a:rPr lang="en-US" altLang="zh-CN" sz="1600" dirty="0">
                        <a:solidFill>
                          <a:schemeClr val="tx1"/>
                        </a:solidFill>
                        <a:latin typeface="Cambria Math" panose="02040503050406030204" pitchFamily="18" charset="0"/>
                        <a:sym typeface="+mn-ea"/>
                      </a:rPr>
                      <m:t>keV</m:t>
                    </m:r>
                    <m:r>
                      <a:rPr lang="en-US" altLang="zh-CN" sz="1600" b="0" i="0" dirty="0" smtClean="0">
                        <a:solidFill>
                          <a:schemeClr val="tx1"/>
                        </a:solidFill>
                        <a:latin typeface="Cambria Math" panose="02040503050406030204" pitchFamily="18" charset="0"/>
                        <a:sym typeface="+mn-ea"/>
                      </a:rPr>
                      <m:t>  </m:t>
                    </m:r>
                    <m:r>
                      <m:rPr>
                        <m:sty m:val="p"/>
                      </m:rPr>
                      <a:rPr lang="en-US" altLang="zh-CN" sz="1600" b="0" i="0" dirty="0" smtClean="0">
                        <a:solidFill>
                          <a:schemeClr val="tx1"/>
                        </a:solidFill>
                        <a:latin typeface="Cambria Math" panose="02040503050406030204" pitchFamily="18" charset="0"/>
                        <a:sym typeface="+mn-ea"/>
                      </a:rPr>
                      <m:t>in</m:t>
                    </m:r>
                    <m:r>
                      <a:rPr lang="en-US" altLang="zh-CN" sz="1600" b="0" i="0" dirty="0" smtClean="0">
                        <a:solidFill>
                          <a:schemeClr val="tx1"/>
                        </a:solidFill>
                        <a:latin typeface="Cambria Math" panose="02040503050406030204" pitchFamily="18" charset="0"/>
                        <a:sym typeface="+mn-ea"/>
                      </a:rPr>
                      <m:t> </m:t>
                    </m:r>
                    <m:r>
                      <a:rPr lang="en-US" altLang="zh-CN" sz="1600" b="0" i="0" dirty="0" smtClean="0">
                        <a:solidFill>
                          <a:schemeClr val="tx1"/>
                        </a:solidFill>
                        <a:latin typeface="Cambria Math" panose="02040503050406030204" pitchFamily="18" charset="0"/>
                        <a:sym typeface="+mn-ea"/>
                      </a:rPr>
                      <m:t>2002</m:t>
                    </m:r>
                    <m:r>
                      <a:rPr lang="en-US" altLang="zh-CN" sz="1600" b="0" i="0" dirty="0" smtClean="0">
                        <a:solidFill>
                          <a:schemeClr val="tx1"/>
                        </a:solidFill>
                        <a:latin typeface="Cambria Math" panose="02040503050406030204" pitchFamily="18" charset="0"/>
                        <a:sym typeface="+mn-ea"/>
                      </a:rPr>
                      <m:t> </m:t>
                    </m:r>
                    <m:r>
                      <m:rPr>
                        <m:sty m:val="p"/>
                      </m:rPr>
                      <a:rPr lang="en-US" altLang="zh-CN" sz="1600" b="0" i="0" dirty="0" smtClean="0">
                        <a:solidFill>
                          <a:schemeClr val="tx1"/>
                        </a:solidFill>
                        <a:latin typeface="Cambria Math" panose="02040503050406030204" pitchFamily="18" charset="0"/>
                        <a:sym typeface="+mn-ea"/>
                      </a:rPr>
                      <m:t>and</m:t>
                    </m:r>
                    <m:r>
                      <a:rPr lang="en-US" altLang="zh-CN" sz="1600" b="0" i="0" dirty="0" smtClean="0">
                        <a:solidFill>
                          <a:schemeClr val="tx1"/>
                        </a:solidFill>
                        <a:latin typeface="Cambria Math" panose="02040503050406030204" pitchFamily="18" charset="0"/>
                        <a:sym typeface="+mn-ea"/>
                      </a:rPr>
                      <m:t> </m:t>
                    </m:r>
                    <m:r>
                      <a:rPr lang="en-US" altLang="zh-CN" sz="1600" b="0" i="1" dirty="0" smtClean="0">
                        <a:solidFill>
                          <a:schemeClr val="tx1"/>
                        </a:solidFill>
                        <a:latin typeface="Cambria Math" panose="02040503050406030204" pitchFamily="18" charset="0"/>
                        <a:sym typeface="+mn-ea"/>
                      </a:rPr>
                      <m:t> </m:t>
                    </m:r>
                  </m:oMath>
                </a14:m>
                <a:r>
                  <a:rPr lang="en-US" altLang="zh-CN" sz="1600" dirty="0">
                    <a:solidFill>
                      <a:srgbClr val="FF0000"/>
                    </a:solidFill>
                    <a:sym typeface="+mn-ea"/>
                  </a:rPr>
                  <a:t>branch ratio</a:t>
                </a:r>
                <a:r>
                  <a:rPr lang="en-US" altLang="zh-CN" sz="1600" i="1" dirty="0">
                    <a:solidFill>
                      <a:srgbClr val="FF0000"/>
                    </a:solidFill>
                    <a:sym typeface="+mn-ea"/>
                  </a:rPr>
                  <a:t> </a:t>
                </a:r>
                <a:r>
                  <a:rPr lang="zh-CN" altLang="en-US" sz="1600" i="1" dirty="0">
                    <a:solidFill>
                      <a:srgbClr val="FF0000"/>
                    </a:solidFill>
                    <a:sym typeface="+mn-ea"/>
                  </a:rPr>
                  <a:t>B</a:t>
                </a:r>
                <a:r>
                  <a:rPr lang="en-US" altLang="zh-CN" sz="1600" dirty="0">
                    <a:solidFill>
                      <a:srgbClr val="FF0000"/>
                    </a:solidFill>
                    <a:sym typeface="+mn-ea"/>
                  </a:rPr>
                  <a:t>(</a:t>
                </a:r>
                <a14:m>
                  <m:oMath xmlns:m="http://schemas.openxmlformats.org/officeDocument/2006/math">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m:t>
                        </m:r>
                      </m:sup>
                    </m:sSubSup>
                    <m:r>
                      <a:rPr lang="en-US" altLang="zh-CN" sz="1600" i="1" dirty="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m:t>
                            </m:r>
                          </m:sup>
                        </m:sSubSup>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 </m:t>
                        </m:r>
                      </m:sup>
                    </m:sSubSup>
                    <m:r>
                      <a:rPr lang="en-US" altLang="zh-CN" sz="1600" i="1" dirty="0">
                        <a:solidFill>
                          <a:srgbClr val="FF0000"/>
                        </a:solidFill>
                        <a:latin typeface="Cambria Math" panose="02040503050406030204" pitchFamily="18" charset="0"/>
                      </a:rPr>
                      <m:t>𝛾</m:t>
                    </m:r>
                  </m:oMath>
                </a14:m>
                <a:r>
                  <a:rPr lang="en-US" altLang="zh-CN" sz="1600" dirty="0">
                    <a:solidFill>
                      <a:srgbClr val="FF0000"/>
                    </a:solidFill>
                    <a:sym typeface="+mn-ea"/>
                  </a:rPr>
                  <a:t>)</a:t>
                </a:r>
                <a:r>
                  <a:rPr lang="zh-CN" altLang="en-US" sz="1600" i="1" dirty="0">
                    <a:solidFill>
                      <a:srgbClr val="FF0000"/>
                    </a:solidFill>
                    <a:sym typeface="+mn-ea"/>
                  </a:rPr>
                  <a:t> = </a:t>
                </a:r>
                <a:r>
                  <a:rPr lang="en-US" altLang="zh-CN" sz="1600" dirty="0">
                    <a:solidFill>
                      <a:srgbClr val="FF0000"/>
                    </a:solidFill>
                    <a:sym typeface="+mn-ea"/>
                  </a:rPr>
                  <a:t>(0.168</a:t>
                </a:r>
                <a:r>
                  <a:rPr lang="zh-CN" altLang="en-US" sz="1600" dirty="0">
                    <a:solidFill>
                      <a:srgbClr val="FF0000"/>
                    </a:solidFill>
                    <a:sym typeface="+mn-ea"/>
                  </a:rPr>
                  <a:t> ± 0.</a:t>
                </a:r>
                <a:r>
                  <a:rPr lang="en-US" altLang="zh-CN" sz="1600" dirty="0">
                    <a:solidFill>
                      <a:srgbClr val="FF0000"/>
                    </a:solidFill>
                    <a:sym typeface="+mn-ea"/>
                  </a:rPr>
                  <a:t>042</a:t>
                </a:r>
                <a:r>
                  <a:rPr lang="zh-CN" altLang="en-US" sz="1600" dirty="0">
                    <a:solidFill>
                      <a:srgbClr val="FF0000"/>
                    </a:solidFill>
                    <a:sym typeface="+mn-ea"/>
                  </a:rPr>
                  <a:t> ±</a:t>
                </a:r>
                <a:r>
                  <a:rPr lang="en-US" altLang="zh-CN" sz="1600" dirty="0">
                    <a:solidFill>
                      <a:srgbClr val="FF0000"/>
                    </a:solidFill>
                    <a:sym typeface="+mn-ea"/>
                  </a:rPr>
                  <a:t>0.029)%</a:t>
                </a:r>
                <a:r>
                  <a:rPr lang="en-US" altLang="zh-CN" sz="1600" i="1" dirty="0">
                    <a:solidFill>
                      <a:srgbClr val="FF0000"/>
                    </a:solidFill>
                    <a:sym typeface="+mn-ea"/>
                  </a:rPr>
                  <a:t>  </a:t>
                </a:r>
                <a:r>
                  <a:rPr lang="en-US" altLang="zh-CN" sz="1600" dirty="0">
                    <a:latin typeface="Cambria Math" panose="02040503050406030204" pitchFamily="18" charset="0"/>
                    <a:sym typeface="+mn-ea"/>
                  </a:rPr>
                  <a:t>in 1998</a:t>
                </a:r>
                <a:r>
                  <a:rPr lang="en-US" altLang="zh-CN" sz="1400" dirty="0">
                    <a:latin typeface="Cambria Math" panose="02040503050406030204" pitchFamily="18" charset="0"/>
                    <a:sym typeface="+mn-ea"/>
                  </a:rPr>
                  <a:t> .</a:t>
                </a:r>
                <a:r>
                  <a:rPr lang="en-US" altLang="zh-CN" sz="700" dirty="0">
                    <a:sym typeface="+mn-ea"/>
                  </a:rPr>
                  <a:t>	</a:t>
                </a:r>
                <a:r>
                  <a:rPr lang="en-US" altLang="zh-CN" sz="700" dirty="0">
                    <a:solidFill>
                      <a:schemeClr val="tx1"/>
                    </a:solidFill>
                    <a:sym typeface="+mn-ea"/>
                  </a:rPr>
                  <a:t>	     	                                                                                                   </a:t>
                </a:r>
                <a:r>
                  <a:rPr lang="en-US" altLang="zh-CN" sz="1000" dirty="0">
                    <a:solidFill>
                      <a:srgbClr val="00B050"/>
                    </a:solidFill>
                    <a:sym typeface="+mn-ea"/>
                  </a:rPr>
                  <a:t>A. Anastassov et al. [CLEO]  Phys. Rev. D 65, 032003 (2002)  </a:t>
                </a:r>
              </a:p>
              <a:p>
                <a:r>
                  <a:rPr lang="en-US" altLang="zh-CN" sz="1000" dirty="0">
                    <a:solidFill>
                      <a:srgbClr val="00B050"/>
                    </a:solidFill>
                    <a:sym typeface="+mn-ea"/>
                  </a:rPr>
                  <a:t>									                           </a:t>
                </a:r>
                <a:r>
                  <a:rPr lang="zh-CN" altLang="zh-CN" sz="1000" dirty="0">
                    <a:solidFill>
                      <a:srgbClr val="00B050"/>
                    </a:solidFill>
                  </a:rPr>
                  <a:t>Bartelt </a:t>
                </a:r>
                <a:r>
                  <a:rPr lang="en-US" altLang="zh-CN" sz="1000" dirty="0">
                    <a:solidFill>
                      <a:srgbClr val="00B050"/>
                    </a:solidFill>
                  </a:rPr>
                  <a:t> et al.[CLEO] </a:t>
                </a:r>
                <a:r>
                  <a:rPr lang="zh-CN" altLang="zh-CN" sz="1000" dirty="0">
                    <a:solidFill>
                      <a:srgbClr val="00B050"/>
                    </a:solidFill>
                  </a:rPr>
                  <a:t>PhysRevLett.80.3919 </a:t>
                </a:r>
                <a:r>
                  <a:rPr lang="en-US" altLang="zh-CN" sz="1000" dirty="0">
                    <a:solidFill>
                      <a:srgbClr val="00B050"/>
                    </a:solidFill>
                  </a:rPr>
                  <a:t>(1998)</a:t>
                </a:r>
                <a:endParaRPr lang="en-US" altLang="zh-CN" sz="1000" dirty="0">
                  <a:solidFill>
                    <a:srgbClr val="00B050"/>
                  </a:solidFill>
                  <a:sym typeface="+mn-ea"/>
                </a:endParaRPr>
              </a:p>
              <a:p>
                <a:pPr marL="285750" indent="-285750">
                  <a:buFont typeface="Arial" panose="020B0604020202020204" pitchFamily="34" charset="0"/>
                  <a:buChar char="•"/>
                </a:pPr>
                <a:endParaRPr lang="en-US" altLang="zh-CN" sz="1400" dirty="0">
                  <a:latin typeface="Cambria Math" panose="02040503050406030204" pitchFamily="18" charset="0"/>
                  <a:sym typeface="+mn-ea"/>
                </a:endParaRPr>
              </a:p>
              <a:p>
                <a:r>
                  <a:rPr lang="en-US" altLang="zh-CN" sz="1400" dirty="0">
                    <a:latin typeface="Cambria Math" panose="02040503050406030204" pitchFamily="18" charset="0"/>
                    <a:sym typeface="+mn-ea"/>
                  </a:rPr>
                  <a:t>       </a:t>
                </a:r>
                <a:r>
                  <a:rPr lang="en-US" altLang="zh-CN" sz="1600" dirty="0">
                    <a:latin typeface="Cambria Math" panose="02040503050406030204" pitchFamily="18" charset="0"/>
                    <a:sym typeface="+mn-ea"/>
                  </a:rPr>
                  <a:t>In 2013, the BABAR collaboration obtained </a:t>
                </a:r>
                <a14:m>
                  <m:oMath xmlns:m="http://schemas.openxmlformats.org/officeDocument/2006/math">
                    <m:r>
                      <m:rPr>
                        <m:nor/>
                      </m:rPr>
                      <a:rPr lang="en-US" altLang="zh-CN" sz="1600">
                        <a:latin typeface="Cambria Math" panose="02040503050406030204" pitchFamily="18" charset="0"/>
                      </a:rPr>
                      <m:t>the</m:t>
                    </m:r>
                    <m:r>
                      <m:rPr>
                        <m:nor/>
                      </m:rPr>
                      <a:rPr lang="en-US" altLang="zh-CN" sz="1600">
                        <a:latin typeface="Cambria Math" panose="02040503050406030204" pitchFamily="18" charset="0"/>
                      </a:rPr>
                      <m:t> </m:t>
                    </m:r>
                    <m:r>
                      <m:rPr>
                        <m:nor/>
                      </m:rPr>
                      <a:rPr lang="en-US" altLang="zh-CN" sz="1600">
                        <a:latin typeface="Cambria Math" panose="02040503050406030204" pitchFamily="18" charset="0"/>
                      </a:rPr>
                      <m:t>most</m:t>
                    </m:r>
                    <m:r>
                      <m:rPr>
                        <m:nor/>
                      </m:rPr>
                      <a:rPr lang="en-US" altLang="zh-CN" sz="1600">
                        <a:latin typeface="Cambria Math" panose="02040503050406030204" pitchFamily="18" charset="0"/>
                      </a:rPr>
                      <m:t> </m:t>
                    </m:r>
                    <m:r>
                      <m:rPr>
                        <m:nor/>
                      </m:rPr>
                      <a:rPr lang="en-US" altLang="zh-CN" sz="1600">
                        <a:latin typeface="Cambria Math" panose="02040503050406030204" pitchFamily="18" charset="0"/>
                      </a:rPr>
                      <m:t>precise</m:t>
                    </m:r>
                    <m:r>
                      <m:rPr>
                        <m:nor/>
                      </m:rPr>
                      <a:rPr lang="en-US" altLang="zh-CN" sz="1600">
                        <a:latin typeface="Cambria Math" panose="02040503050406030204" pitchFamily="18" charset="0"/>
                      </a:rPr>
                      <m:t> </m:t>
                    </m:r>
                    <m:r>
                      <a:rPr lang="en-US" altLang="zh-CN" sz="1600">
                        <a:latin typeface="Cambria Math" panose="02040503050406030204" pitchFamily="18" charset="0"/>
                      </a:rPr>
                      <m:t> </m:t>
                    </m:r>
                    <m:r>
                      <m:rPr>
                        <m:sty m:val="p"/>
                      </m:rPr>
                      <a:rPr lang="en-US" altLang="zh-CN" sz="1600" smtClean="0">
                        <a:solidFill>
                          <a:srgbClr val="FF0000"/>
                        </a:solidFill>
                        <a:latin typeface="Cambria Math" panose="02040503050406030204" pitchFamily="18" charset="0"/>
                      </a:rPr>
                      <m:t>total</m:t>
                    </m:r>
                    <m:r>
                      <a:rPr lang="en-US" altLang="zh-CN" sz="1600" smtClean="0">
                        <a:solidFill>
                          <a:srgbClr val="FF0000"/>
                        </a:solidFill>
                        <a:latin typeface="Cambria Math" panose="02040503050406030204" pitchFamily="18" charset="0"/>
                      </a:rPr>
                      <m:t> </m:t>
                    </m:r>
                    <m:r>
                      <m:rPr>
                        <m:sty m:val="p"/>
                      </m:rPr>
                      <a:rPr lang="en-US" altLang="zh-CN" sz="1600" smtClean="0">
                        <a:solidFill>
                          <a:srgbClr val="FF0000"/>
                        </a:solidFill>
                        <a:latin typeface="Cambria Math" panose="02040503050406030204" pitchFamily="18" charset="0"/>
                      </a:rPr>
                      <m:t>decay</m:t>
                    </m:r>
                    <m:r>
                      <a:rPr lang="en-US" altLang="zh-CN" sz="1600" smtClean="0">
                        <a:solidFill>
                          <a:srgbClr val="FF0000"/>
                        </a:solidFill>
                        <a:latin typeface="Cambria Math" panose="02040503050406030204" pitchFamily="18" charset="0"/>
                      </a:rPr>
                      <m:t> </m:t>
                    </m:r>
                    <m:r>
                      <m:rPr>
                        <m:sty m:val="p"/>
                      </m:rPr>
                      <a:rPr lang="en-US" altLang="zh-CN" sz="1600" smtClean="0">
                        <a:solidFill>
                          <a:srgbClr val="FF0000"/>
                        </a:solidFill>
                        <a:latin typeface="Cambria Math" panose="02040503050406030204" pitchFamily="18" charset="0"/>
                      </a:rPr>
                      <m:t>width</m:t>
                    </m:r>
                    <m:r>
                      <a:rPr lang="zh-CN" altLang="en-US" sz="1600" dirty="0">
                        <a:solidFill>
                          <a:srgbClr val="FF0000"/>
                        </a:solidFill>
                        <a:latin typeface="Cambria Math" panose="02040503050406030204" pitchFamily="18" charset="0"/>
                        <a:sym typeface="+mn-ea"/>
                      </a:rPr>
                      <m:t>（</m:t>
                    </m:r>
                    <m:r>
                      <a:rPr lang="en-US" altLang="zh-CN" sz="1600" dirty="0">
                        <a:solidFill>
                          <a:srgbClr val="FF0000"/>
                        </a:solidFill>
                        <a:latin typeface="Cambria Math" panose="02040503050406030204" pitchFamily="18" charset="0"/>
                        <a:sym typeface="+mn-ea"/>
                      </a:rPr>
                      <m:t>83</m:t>
                    </m:r>
                    <m:r>
                      <a:rPr lang="en-US" altLang="zh-CN" sz="1600" dirty="0">
                        <a:solidFill>
                          <a:srgbClr val="FF0000"/>
                        </a:solidFill>
                        <a:latin typeface="Cambria Math" panose="02040503050406030204" pitchFamily="18" charset="0"/>
                        <a:sym typeface="+mn-ea"/>
                      </a:rPr>
                      <m:t>.</m:t>
                    </m:r>
                    <m:r>
                      <a:rPr lang="en-US" altLang="zh-CN" sz="1600" dirty="0">
                        <a:solidFill>
                          <a:srgbClr val="FF0000"/>
                        </a:solidFill>
                        <a:latin typeface="Cambria Math" panose="02040503050406030204" pitchFamily="18" charset="0"/>
                        <a:sym typeface="+mn-ea"/>
                      </a:rPr>
                      <m:t>3</m:t>
                    </m:r>
                    <m:r>
                      <a:rPr lang="en-US" altLang="zh-CN" sz="1600" dirty="0">
                        <a:solidFill>
                          <a:srgbClr val="FF0000"/>
                        </a:solidFill>
                        <a:latin typeface="Cambria Math" panose="02040503050406030204" pitchFamily="18" charset="0"/>
                        <a:sym typeface="+mn-ea"/>
                      </a:rPr>
                      <m:t>±</m:t>
                    </m:r>
                    <m:r>
                      <a:rPr lang="en-US" altLang="zh-CN" sz="1600" dirty="0">
                        <a:solidFill>
                          <a:srgbClr val="FF0000"/>
                        </a:solidFill>
                        <a:latin typeface="Cambria Math" panose="02040503050406030204" pitchFamily="18" charset="0"/>
                        <a:sym typeface="+mn-ea"/>
                      </a:rPr>
                      <m:t>1</m:t>
                    </m:r>
                    <m:r>
                      <a:rPr lang="en-US" altLang="zh-CN" sz="1600" dirty="0">
                        <a:solidFill>
                          <a:srgbClr val="FF0000"/>
                        </a:solidFill>
                        <a:latin typeface="Cambria Math" panose="02040503050406030204" pitchFamily="18" charset="0"/>
                        <a:sym typeface="+mn-ea"/>
                      </a:rPr>
                      <m:t>.</m:t>
                    </m:r>
                    <m:r>
                      <a:rPr lang="en-US" altLang="zh-CN" sz="1600" dirty="0">
                        <a:solidFill>
                          <a:srgbClr val="FF0000"/>
                        </a:solidFill>
                        <a:latin typeface="Cambria Math" panose="02040503050406030204" pitchFamily="18" charset="0"/>
                        <a:sym typeface="+mn-ea"/>
                      </a:rPr>
                      <m:t>2</m:t>
                    </m:r>
                    <m:r>
                      <a:rPr lang="en-US" altLang="zh-CN" sz="1600" dirty="0">
                        <a:solidFill>
                          <a:srgbClr val="FF0000"/>
                        </a:solidFill>
                        <a:latin typeface="Cambria Math" panose="02040503050406030204" pitchFamily="18" charset="0"/>
                        <a:sym typeface="+mn-ea"/>
                      </a:rPr>
                      <m:t>  ±</m:t>
                    </m:r>
                    <m:r>
                      <a:rPr lang="en-US" altLang="zh-CN" sz="1600" dirty="0">
                        <a:solidFill>
                          <a:srgbClr val="FF0000"/>
                        </a:solidFill>
                        <a:latin typeface="Cambria Math" panose="02040503050406030204" pitchFamily="18" charset="0"/>
                        <a:sym typeface="+mn-ea"/>
                      </a:rPr>
                      <m:t>1</m:t>
                    </m:r>
                    <m:r>
                      <a:rPr lang="en-US" altLang="zh-CN" sz="1600" dirty="0">
                        <a:solidFill>
                          <a:srgbClr val="FF0000"/>
                        </a:solidFill>
                        <a:latin typeface="Cambria Math" panose="02040503050406030204" pitchFamily="18" charset="0"/>
                        <a:sym typeface="+mn-ea"/>
                      </a:rPr>
                      <m:t>.</m:t>
                    </m:r>
                    <m:r>
                      <a:rPr lang="en-US" altLang="zh-CN" sz="1600" dirty="0">
                        <a:solidFill>
                          <a:srgbClr val="FF0000"/>
                        </a:solidFill>
                        <a:latin typeface="Cambria Math" panose="02040503050406030204" pitchFamily="18" charset="0"/>
                        <a:sym typeface="+mn-ea"/>
                      </a:rPr>
                      <m:t>4</m:t>
                    </m:r>
                    <m:r>
                      <a:rPr lang="en-US" altLang="zh-CN" sz="1600" dirty="0">
                        <a:solidFill>
                          <a:srgbClr val="FF0000"/>
                        </a:solidFill>
                        <a:latin typeface="Cambria Math" panose="02040503050406030204" pitchFamily="18" charset="0"/>
                        <a:sym typeface="+mn-ea"/>
                      </a:rPr>
                      <m:t> )  </m:t>
                    </m:r>
                    <m:r>
                      <m:rPr>
                        <m:sty m:val="p"/>
                      </m:rPr>
                      <a:rPr lang="en-US" altLang="zh-CN" sz="1600" dirty="0">
                        <a:solidFill>
                          <a:srgbClr val="FF0000"/>
                        </a:solidFill>
                        <a:latin typeface="Cambria Math" panose="02040503050406030204" pitchFamily="18" charset="0"/>
                        <a:sym typeface="+mn-ea"/>
                      </a:rPr>
                      <m:t>keV</m:t>
                    </m:r>
                  </m:oMath>
                </a14:m>
                <a:r>
                  <a:rPr lang="en-US" altLang="zh-CN" sz="1600" dirty="0">
                    <a:solidFill>
                      <a:srgbClr val="FF0000"/>
                    </a:solidFill>
                    <a:latin typeface="Cambria Math" panose="02040503050406030204" pitchFamily="18" charset="0"/>
                    <a:sym typeface="+mn-ea"/>
                  </a:rPr>
                  <a:t>  </a:t>
                </a:r>
                <a:r>
                  <a:rPr lang="en-US" altLang="zh-CN" sz="1600" dirty="0">
                    <a:latin typeface="Cambria Math" panose="02040503050406030204" pitchFamily="18" charset="0"/>
                    <a:sym typeface="+mn-ea"/>
                  </a:rPr>
                  <a:t>until   now . </a:t>
                </a:r>
              </a:p>
              <a:p>
                <a:r>
                  <a:rPr lang="en-US" altLang="zh-CN" sz="1400" dirty="0">
                    <a:latin typeface="Cambria Math" panose="02040503050406030204" pitchFamily="18" charset="0"/>
                    <a:sym typeface="+mn-ea"/>
                  </a:rPr>
                  <a:t> 					                                           		                               </a:t>
                </a:r>
                <a:r>
                  <a:rPr lang="en-US" altLang="zh-CN" sz="1000" dirty="0">
                    <a:solidFill>
                      <a:srgbClr val="00B050"/>
                    </a:solidFill>
                    <a:sym typeface="+mn-ea"/>
                  </a:rPr>
                  <a:t>J. P. Lees et al. [</a:t>
                </a:r>
                <a:r>
                  <a:rPr lang="en-US" altLang="zh-CN" sz="1000" dirty="0" err="1">
                    <a:solidFill>
                      <a:srgbClr val="00B050"/>
                    </a:solidFill>
                    <a:sym typeface="+mn-ea"/>
                  </a:rPr>
                  <a:t>BaBar</a:t>
                </a:r>
                <a:r>
                  <a:rPr lang="en-US" altLang="zh-CN" sz="1000" dirty="0">
                    <a:solidFill>
                      <a:srgbClr val="00B050"/>
                    </a:solidFill>
                    <a:sym typeface="+mn-ea"/>
                  </a:rPr>
                  <a:t>] </a:t>
                </a:r>
                <a:r>
                  <a:rPr lang="en-US" altLang="zh-CN" sz="1000" dirty="0">
                    <a:solidFill>
                      <a:srgbClr val="00B050"/>
                    </a:solidFill>
                  </a:rPr>
                  <a:t>Phys. Rev. Lett.</a:t>
                </a:r>
                <a:r>
                  <a:rPr lang="zh-CN" altLang="zh-CN" sz="1000" dirty="0">
                    <a:solidFill>
                      <a:srgbClr val="00B050"/>
                    </a:solidFill>
                  </a:rPr>
                  <a:t>111.111801 </a:t>
                </a:r>
                <a:r>
                  <a:rPr lang="en-US" altLang="zh-CN" sz="1000" dirty="0">
                    <a:solidFill>
                      <a:srgbClr val="00B050"/>
                    </a:solidFill>
                    <a:sym typeface="+mn-ea"/>
                  </a:rPr>
                  <a:t> (2013)</a:t>
                </a:r>
              </a:p>
              <a:p>
                <a:r>
                  <a:rPr lang="en-US" altLang="zh-CN" sz="1000" dirty="0">
                    <a:solidFill>
                      <a:srgbClr val="00B050"/>
                    </a:solidFill>
                    <a:sym typeface="+mn-ea"/>
                  </a:rPr>
                  <a:t>								 	             </a:t>
                </a:r>
                <a:endParaRPr lang="ar-AE" altLang="zh-CN" sz="1000" dirty="0">
                  <a:solidFill>
                    <a:srgbClr val="00B050"/>
                  </a:solidFill>
                </a:endParaRPr>
              </a:p>
              <a:p>
                <a:pPr marL="285750" indent="-285750">
                  <a:buFont typeface="Arial" panose="020B0604020202020204" pitchFamily="34" charset="0"/>
                  <a:buChar char="•"/>
                </a:pPr>
                <a:endParaRPr lang="en-US" altLang="zh-CN" sz="1600" dirty="0">
                  <a:latin typeface="Cambria Math" panose="02040503050406030204" pitchFamily="18" charset="0"/>
                  <a:sym typeface="+mn-ea"/>
                </a:endParaRPr>
              </a:p>
              <a:p>
                <a:pPr marL="285750" indent="-285750">
                  <a:buFont typeface="Arial" panose="020B0604020202020204" pitchFamily="34" charset="0"/>
                  <a:buChar char="•"/>
                </a:pPr>
                <a:r>
                  <a:rPr lang="en-US" altLang="zh-CN" sz="1600" dirty="0">
                    <a:latin typeface="Cambria Math" panose="02040503050406030204" pitchFamily="18" charset="0"/>
                    <a:sym typeface="+mn-ea"/>
                  </a:rPr>
                  <a:t>For </a:t>
                </a:r>
                <a14:m>
                  <m:oMath xmlns:m="http://schemas.openxmlformats.org/officeDocument/2006/math">
                    <m:sSup>
                      <m:sSupPr>
                        <m:ctrlPr>
                          <a:rPr lang="en-US" altLang="zh-CN" sz="1600" b="0" i="1" smtClean="0">
                            <a:latin typeface="Cambria Math" panose="02040503050406030204" pitchFamily="18" charset="0"/>
                            <a:sym typeface="+mn-ea"/>
                          </a:rPr>
                        </m:ctrlPr>
                      </m:sSupPr>
                      <m:e>
                        <m:r>
                          <a:rPr lang="en-US" altLang="zh-CN" sz="1600" b="0" i="1" smtClean="0">
                            <a:latin typeface="Cambria Math" panose="02040503050406030204" pitchFamily="18" charset="0"/>
                            <a:sym typeface="+mn-ea"/>
                          </a:rPr>
                          <m:t>𝐷</m:t>
                        </m:r>
                      </m:e>
                      <m:sup>
                        <m:r>
                          <a:rPr lang="en-US" altLang="zh-CN" sz="1600" b="0" i="1" smtClean="0">
                            <a:latin typeface="Cambria Math" panose="02040503050406030204" pitchFamily="18" charset="0"/>
                            <a:sym typeface="+mn-ea"/>
                          </a:rPr>
                          <m:t>∗</m:t>
                        </m:r>
                        <m:r>
                          <a:rPr lang="en-US" altLang="zh-CN" sz="1600" b="0" i="1" smtClean="0">
                            <a:latin typeface="Cambria Math" panose="02040503050406030204" pitchFamily="18" charset="0"/>
                            <a:sym typeface="+mn-ea"/>
                          </a:rPr>
                          <m:t>0</m:t>
                        </m:r>
                      </m:sup>
                    </m:sSup>
                  </m:oMath>
                </a14:m>
                <a:r>
                  <a:rPr lang="en-US" altLang="zh-CN" sz="1600" dirty="0">
                    <a:latin typeface="Cambria Math" panose="02040503050406030204" pitchFamily="18" charset="0"/>
                    <a:sym typeface="+mn-ea"/>
                  </a:rPr>
                  <a:t> meson,</a:t>
                </a:r>
                <a:r>
                  <a:rPr lang="ar-AE" altLang="zh-CN" sz="1600" dirty="0">
                    <a:latin typeface="Cambria Math" panose="02040503050406030204" pitchFamily="18" charset="0"/>
                    <a:sym typeface="+mn-ea"/>
                  </a:rPr>
                  <a:t> </a:t>
                </a:r>
                <a:r>
                  <a:rPr lang="en-US" altLang="zh-CN" sz="1600" dirty="0">
                    <a:latin typeface="Cambria Math" panose="02040503050406030204" pitchFamily="18" charset="0"/>
                    <a:sym typeface="+mn-ea"/>
                  </a:rPr>
                  <a:t>the  BESIII collaboration  measured the </a:t>
                </a:r>
                <a:r>
                  <a:rPr lang="en-US" altLang="zh-CN" sz="1600" dirty="0">
                    <a:solidFill>
                      <a:srgbClr val="FF0000"/>
                    </a:solidFill>
                    <a:latin typeface="Cambria Math" panose="02040503050406030204" pitchFamily="18" charset="0"/>
                    <a:sym typeface="+mn-ea"/>
                  </a:rPr>
                  <a:t>branching ratios  </a:t>
                </a:r>
                <a:r>
                  <a:rPr lang="zh-CN" altLang="en-US" sz="1600" i="1" dirty="0">
                    <a:solidFill>
                      <a:srgbClr val="FF0000"/>
                    </a:solidFill>
                    <a:sym typeface="+mn-ea"/>
                  </a:rPr>
                  <a:t>B </a:t>
                </a:r>
                <a:r>
                  <a:rPr lang="en-US" altLang="zh-CN" sz="1600" dirty="0">
                    <a:solidFill>
                      <a:srgbClr val="FF0000"/>
                    </a:solidFill>
                    <a:sym typeface="+mn-ea"/>
                  </a:rPr>
                  <a:t>(</a:t>
                </a:r>
                <a14:m>
                  <m:oMath xmlns:m="http://schemas.openxmlformats.org/officeDocument/2006/math">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m:t>
                        </m:r>
                        <m:r>
                          <a:rPr lang="en-US" altLang="zh-CN" sz="1600" i="1" dirty="0">
                            <a:solidFill>
                              <a:srgbClr val="FF0000"/>
                            </a:solidFill>
                            <a:latin typeface="Cambria Math" panose="02040503050406030204" pitchFamily="18" charset="0"/>
                          </a:rPr>
                          <m:t>0</m:t>
                        </m:r>
                      </m:sup>
                    </m:sSubSup>
                    <m:r>
                      <a:rPr lang="en-US" altLang="zh-CN" sz="1600" i="1" dirty="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0</m:t>
                            </m:r>
                          </m:sup>
                        </m:sSubSup>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 </m:t>
                        </m:r>
                      </m:sup>
                    </m:sSubSup>
                    <m:r>
                      <a:rPr lang="en-US" altLang="zh-CN" sz="1600" i="1" dirty="0">
                        <a:solidFill>
                          <a:srgbClr val="FF0000"/>
                        </a:solidFill>
                        <a:latin typeface="Cambria Math" panose="02040503050406030204" pitchFamily="18" charset="0"/>
                      </a:rPr>
                      <m:t>𝜋</m:t>
                    </m:r>
                  </m:oMath>
                </a14:m>
                <a:r>
                  <a:rPr lang="en-US" altLang="zh-CN" sz="1600" dirty="0">
                    <a:solidFill>
                      <a:srgbClr val="FF0000"/>
                    </a:solidFill>
                    <a:sym typeface="+mn-ea"/>
                  </a:rPr>
                  <a:t>)</a:t>
                </a:r>
                <a:r>
                  <a:rPr lang="zh-CN" altLang="en-US" sz="1600" dirty="0">
                    <a:solidFill>
                      <a:srgbClr val="FF0000"/>
                    </a:solidFill>
                    <a:latin typeface="Cambria Math" panose="02040503050406030204" pitchFamily="18" charset="0"/>
                    <a:sym typeface="+mn-ea"/>
                  </a:rPr>
                  <a:t>= </a:t>
                </a:r>
                <a:r>
                  <a:rPr lang="en-US" altLang="zh-CN" sz="1600" dirty="0">
                    <a:solidFill>
                      <a:srgbClr val="FF0000"/>
                    </a:solidFill>
                    <a:latin typeface="Cambria Math" panose="02040503050406030204" pitchFamily="18" charset="0"/>
                    <a:sym typeface="+mn-ea"/>
                  </a:rPr>
                  <a:t>(</a:t>
                </a:r>
                <a:r>
                  <a:rPr lang="zh-CN" altLang="en-US" sz="1600" dirty="0">
                    <a:solidFill>
                      <a:srgbClr val="FF0000"/>
                    </a:solidFill>
                    <a:latin typeface="Cambria Math" panose="02040503050406030204" pitchFamily="18" charset="0"/>
                    <a:sym typeface="+mn-ea"/>
                  </a:rPr>
                  <a:t>65.5 ± 0.8 ±</a:t>
                </a:r>
                <a:r>
                  <a:rPr lang="en-US" altLang="zh-CN" sz="1600" dirty="0">
                    <a:solidFill>
                      <a:srgbClr val="FF0000"/>
                    </a:solidFill>
                    <a:latin typeface="Cambria Math" panose="02040503050406030204" pitchFamily="18" charset="0"/>
                    <a:sym typeface="+mn-ea"/>
                  </a:rPr>
                  <a:t>0.5)</a:t>
                </a:r>
                <a:r>
                  <a:rPr lang="en-US" altLang="zh-CN" sz="1600" dirty="0">
                    <a:solidFill>
                      <a:srgbClr val="FF0000"/>
                    </a:solidFill>
                    <a:sym typeface="+mn-ea"/>
                  </a:rPr>
                  <a:t>%</a:t>
                </a:r>
                <a:r>
                  <a:rPr lang="en-US" altLang="zh-CN" sz="1600" i="1" dirty="0">
                    <a:solidFill>
                      <a:srgbClr val="FF0000"/>
                    </a:solidFill>
                    <a:sym typeface="+mn-ea"/>
                  </a:rPr>
                  <a:t> </a:t>
                </a:r>
                <a:r>
                  <a:rPr lang="zh-CN" altLang="en-US" sz="1600" dirty="0">
                    <a:solidFill>
                      <a:srgbClr val="FF0000"/>
                    </a:solidFill>
                    <a:latin typeface="Cambria Math" panose="02040503050406030204" pitchFamily="18" charset="0"/>
                    <a:sym typeface="+mn-ea"/>
                  </a:rPr>
                  <a:t>，</a:t>
                </a:r>
                <a:r>
                  <a:rPr lang="zh-CN" altLang="en-US" sz="1600" i="1" dirty="0">
                    <a:solidFill>
                      <a:srgbClr val="FF0000"/>
                    </a:solidFill>
                    <a:sym typeface="+mn-ea"/>
                  </a:rPr>
                  <a:t>B</a:t>
                </a:r>
                <a14:m>
                  <m:oMath xmlns:m="http://schemas.openxmlformats.org/officeDocument/2006/math">
                    <m:r>
                      <a:rPr lang="en-US" altLang="zh-CN" sz="1600" b="0" i="1" dirty="0" smtClean="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 ∗</m:t>
                        </m:r>
                        <m:r>
                          <a:rPr lang="en-US" altLang="zh-CN" sz="1600" i="1" dirty="0">
                            <a:solidFill>
                              <a:srgbClr val="FF0000"/>
                            </a:solidFill>
                            <a:latin typeface="Cambria Math" panose="02040503050406030204" pitchFamily="18" charset="0"/>
                          </a:rPr>
                          <m:t>0</m:t>
                        </m:r>
                      </m:sup>
                    </m:sSubSup>
                    <m:r>
                      <a:rPr lang="en-US" altLang="zh-CN" sz="1600" i="1" dirty="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0</m:t>
                            </m:r>
                          </m:sup>
                        </m:sSubSup>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 </m:t>
                        </m:r>
                      </m:sup>
                    </m:sSubSup>
                    <m:r>
                      <a:rPr lang="en-US" altLang="zh-CN" sz="1600" i="1" dirty="0">
                        <a:solidFill>
                          <a:srgbClr val="FF0000"/>
                        </a:solidFill>
                        <a:latin typeface="Cambria Math" panose="02040503050406030204" pitchFamily="18" charset="0"/>
                      </a:rPr>
                      <m:t>𝛾</m:t>
                    </m:r>
                    <m:r>
                      <a:rPr lang="en-US" altLang="zh-CN" sz="1600" b="0" i="0" dirty="0" smtClean="0">
                        <a:solidFill>
                          <a:srgbClr val="FF0000"/>
                        </a:solidFill>
                        <a:latin typeface="Cambria Math" panose="02040503050406030204" pitchFamily="18" charset="0"/>
                      </a:rPr>
                      <m:t>)</m:t>
                    </m:r>
                  </m:oMath>
                </a14:m>
                <a:r>
                  <a:rPr lang="zh-CN" altLang="en-US" sz="1600" i="1" dirty="0">
                    <a:solidFill>
                      <a:srgbClr val="FF0000"/>
                    </a:solidFill>
                    <a:sym typeface="+mn-ea"/>
                  </a:rPr>
                  <a:t> </a:t>
                </a:r>
                <a:r>
                  <a:rPr lang="zh-CN" altLang="en-US" sz="1600" dirty="0">
                    <a:solidFill>
                      <a:srgbClr val="FF0000"/>
                    </a:solidFill>
                    <a:latin typeface="Cambria Math" panose="02040503050406030204" pitchFamily="18" charset="0"/>
                    <a:sym typeface="+mn-ea"/>
                  </a:rPr>
                  <a:t>= (34.5 ± 0.8 ± 0.5</a:t>
                </a:r>
                <a:r>
                  <a:rPr lang="en-US" altLang="zh-CN" sz="1600" dirty="0">
                    <a:solidFill>
                      <a:srgbClr val="FF0000"/>
                    </a:solidFill>
                    <a:latin typeface="Cambria Math" panose="02040503050406030204" pitchFamily="18" charset="0"/>
                    <a:sym typeface="+mn-ea"/>
                  </a:rPr>
                  <a:t>)</a:t>
                </a:r>
                <a:r>
                  <a:rPr lang="en-US" altLang="zh-CN" sz="1600" dirty="0">
                    <a:solidFill>
                      <a:srgbClr val="FF0000"/>
                    </a:solidFill>
                    <a:sym typeface="+mn-ea"/>
                  </a:rPr>
                  <a:t>%</a:t>
                </a:r>
                <a:r>
                  <a:rPr lang="en-US" altLang="zh-CN" sz="1600" i="1" dirty="0">
                    <a:solidFill>
                      <a:srgbClr val="FF0000"/>
                    </a:solidFill>
                    <a:sym typeface="+mn-ea"/>
                  </a:rPr>
                  <a:t> </a:t>
                </a:r>
                <a:r>
                  <a:rPr lang="zh-CN" altLang="en-US" sz="1600" dirty="0">
                    <a:solidFill>
                      <a:srgbClr val="FF0000"/>
                    </a:solidFill>
                    <a:latin typeface="Cambria Math" panose="02040503050406030204" pitchFamily="18" charset="0"/>
                    <a:sym typeface="+mn-ea"/>
                  </a:rPr>
                  <a:t> </a:t>
                </a:r>
                <a:r>
                  <a:rPr lang="zh-CN" altLang="en-US" sz="1600" dirty="0">
                    <a:latin typeface="Cambria Math" panose="02040503050406030204" pitchFamily="18" charset="0"/>
                    <a:sym typeface="+mn-ea"/>
                  </a:rPr>
                  <a:t> </a:t>
                </a:r>
                <a:r>
                  <a:rPr lang="en-US" altLang="zh-CN" sz="1600" dirty="0">
                    <a:latin typeface="Cambria Math" panose="02040503050406030204" pitchFamily="18" charset="0"/>
                    <a:sym typeface="+mn-ea"/>
                  </a:rPr>
                  <a:t>without total decay width.</a:t>
                </a:r>
                <a:r>
                  <a:rPr lang="zh-CN" altLang="en-US" sz="1600" dirty="0">
                    <a:latin typeface="Cambria Math" panose="02040503050406030204" pitchFamily="18" charset="0"/>
                    <a:sym typeface="+mn-ea"/>
                  </a:rPr>
                  <a:t>      </a:t>
                </a:r>
                <a:r>
                  <a:rPr lang="en-US" altLang="zh-CN" sz="1400" dirty="0">
                    <a:latin typeface="Cambria Math" panose="02040503050406030204" pitchFamily="18" charset="0"/>
                    <a:sym typeface="+mn-ea"/>
                  </a:rPr>
                  <a:t>			     	     </a:t>
                </a:r>
                <a:r>
                  <a:rPr lang="en-US" altLang="zh-CN" sz="1200" i="1" dirty="0">
                    <a:solidFill>
                      <a:srgbClr val="FF0000"/>
                    </a:solidFill>
                    <a:sym typeface="+mn-ea"/>
                  </a:rPr>
                  <a:t>     </a:t>
                </a:r>
                <a:r>
                  <a:rPr lang="en-US" altLang="zh-CN" sz="1000" dirty="0">
                    <a:solidFill>
                      <a:srgbClr val="00B050"/>
                    </a:solidFill>
                    <a:sym typeface="+mn-ea"/>
                  </a:rPr>
                  <a:t>M. </a:t>
                </a:r>
                <a:r>
                  <a:rPr lang="en-US" altLang="zh-CN" sz="1000" dirty="0" err="1">
                    <a:solidFill>
                      <a:srgbClr val="00B050"/>
                    </a:solidFill>
                    <a:sym typeface="+mn-ea"/>
                  </a:rPr>
                  <a:t>Ablikim</a:t>
                </a:r>
                <a:r>
                  <a:rPr lang="en-US" altLang="zh-CN" sz="1000" dirty="0">
                    <a:solidFill>
                      <a:srgbClr val="00B050"/>
                    </a:solidFill>
                    <a:sym typeface="+mn-ea"/>
                  </a:rPr>
                  <a:t> et al. [BESIII] ,</a:t>
                </a:r>
                <a:r>
                  <a:rPr lang="zh-CN" altLang="en-US" sz="1000" dirty="0">
                    <a:solidFill>
                      <a:srgbClr val="00B050"/>
                    </a:solidFill>
                    <a:sym typeface="+mn-ea"/>
                  </a:rPr>
                  <a:t> </a:t>
                </a:r>
                <a:r>
                  <a:rPr lang="en-US" altLang="zh-CN" sz="1000" dirty="0" err="1">
                    <a:solidFill>
                      <a:srgbClr val="00B050"/>
                    </a:solidFill>
                    <a:sym typeface="+mn-ea"/>
                  </a:rPr>
                  <a:t>Phys.Rev</a:t>
                </a:r>
                <a:r>
                  <a:rPr lang="en-US" altLang="zh-CN" sz="1000" dirty="0">
                    <a:solidFill>
                      <a:srgbClr val="00B050"/>
                    </a:solidFill>
                    <a:sym typeface="+mn-ea"/>
                  </a:rPr>
                  <a:t>. D 91, 031101 (2015)</a:t>
                </a:r>
              </a:p>
              <a:p>
                <a:pPr marL="285750" indent="-285750">
                  <a:buFont typeface="Arial" panose="020B0604020202020204" pitchFamily="34" charset="0"/>
                  <a:buChar char="•"/>
                </a:pPr>
                <a:endParaRPr lang="ar-AE" altLang="zh-CN" sz="1400" dirty="0">
                  <a:latin typeface="Cambria Math" panose="02040503050406030204" pitchFamily="18" charset="0"/>
                </a:endParaRPr>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en-US" altLang="zh-CN" sz="1600" dirty="0"/>
                  <a:t>Few results for </a:t>
                </a:r>
                <a14:m>
                  <m:oMath xmlns:m="http://schemas.openxmlformats.org/officeDocument/2006/math">
                    <m:sSubSup>
                      <m:sSubSupPr>
                        <m:ctrlPr>
                          <a:rPr lang="ar-AE" altLang="zh-CN" sz="1600" i="1" dirty="0">
                            <a:latin typeface="Cambria Math" panose="02040503050406030204" pitchFamily="18" charset="0"/>
                          </a:rPr>
                        </m:ctrlPr>
                      </m:sSubSupPr>
                      <m:e>
                        <m:sSubSup>
                          <m:sSubSupPr>
                            <m:ctrlPr>
                              <a:rPr lang="en-US" altLang="zh-CN" sz="1600" b="0" i="1" dirty="0" smtClean="0">
                                <a:latin typeface="Cambria Math" panose="02040503050406030204" pitchFamily="18" charset="0"/>
                              </a:rPr>
                            </m:ctrlPr>
                          </m:sSubSupPr>
                          <m:e>
                            <m:r>
                              <a:rPr lang="en-US" altLang="zh-CN" sz="1600" i="1" dirty="0" smtClean="0">
                                <a:latin typeface="Cambria Math" panose="02040503050406030204" pitchFamily="18" charset="0"/>
                              </a:rPr>
                              <m:t>𝐷</m:t>
                            </m:r>
                          </m:e>
                          <m:sub>
                            <m:r>
                              <a:rPr lang="en-US" altLang="zh-CN" sz="1600" b="0" i="1" dirty="0" smtClean="0">
                                <a:latin typeface="Cambria Math" panose="02040503050406030204" pitchFamily="18" charset="0"/>
                              </a:rPr>
                              <m:t>𝑠</m:t>
                            </m:r>
                          </m:sub>
                          <m:sup>
                            <m:r>
                              <a:rPr lang="en-US" altLang="zh-CN" sz="1600" b="0" i="1" dirty="0" smtClean="0">
                                <a:latin typeface="Cambria Math" panose="02040503050406030204" pitchFamily="18" charset="0"/>
                              </a:rPr>
                              <m:t>∗</m:t>
                            </m:r>
                          </m:sup>
                        </m:sSubSup>
                      </m:e>
                      <m:sub>
                        <m:r>
                          <a:rPr lang="ar-AE" altLang="zh-CN" sz="1600" dirty="0">
                            <a:latin typeface="Cambria Math" panose="02040503050406030204" pitchFamily="18" charset="0"/>
                          </a:rPr>
                          <m:t> </m:t>
                        </m:r>
                      </m:sub>
                      <m:sup>
                        <m:r>
                          <a:rPr lang="ar-AE" altLang="zh-CN" sz="1600" dirty="0">
                            <a:latin typeface="Cambria Math" panose="02040503050406030204" pitchFamily="18" charset="0"/>
                          </a:rPr>
                          <m:t> </m:t>
                        </m:r>
                      </m:sup>
                    </m:sSubSup>
                    <m:r>
                      <a:rPr lang="en-US" altLang="zh-CN" sz="1600" b="0" i="0" dirty="0" smtClean="0">
                        <a:latin typeface="Cambria Math" panose="02040503050406030204" pitchFamily="18" charset="0"/>
                      </a:rPr>
                      <m:t> </m:t>
                    </m:r>
                    <m:r>
                      <m:rPr>
                        <m:sty m:val="p"/>
                      </m:rPr>
                      <a:rPr lang="en-US" altLang="zh-CN" sz="1600" b="0" i="0" dirty="0" smtClean="0">
                        <a:latin typeface="Cambria Math" panose="02040503050406030204" pitchFamily="18" charset="0"/>
                      </a:rPr>
                      <m:t>meson</m:t>
                    </m:r>
                    <m:r>
                      <a:rPr lang="en-US" altLang="zh-CN" sz="1600" b="0" i="0" dirty="0" smtClean="0">
                        <a:latin typeface="Cambria Math" panose="02040503050406030204" pitchFamily="18" charset="0"/>
                      </a:rPr>
                      <m:t>,  </m:t>
                    </m:r>
                    <m:r>
                      <m:rPr>
                        <m:sty m:val="p"/>
                      </m:rPr>
                      <a:rPr lang="en-US" altLang="zh-CN" sz="1600" dirty="0">
                        <a:latin typeface="Cambria Math" panose="02040503050406030204" pitchFamily="18" charset="0"/>
                      </a:rPr>
                      <m:t>only</m:t>
                    </m:r>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have</m:t>
                    </m:r>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a</m:t>
                    </m:r>
                    <m:r>
                      <a:rPr lang="en-US" altLang="zh-CN" sz="1600" dirty="0">
                        <a:latin typeface="Cambria Math" panose="02040503050406030204" pitchFamily="18" charset="0"/>
                      </a:rPr>
                      <m:t>  </m:t>
                    </m:r>
                  </m:oMath>
                </a14:m>
                <a:r>
                  <a:rPr lang="en-US" altLang="zh-CN" sz="1600" dirty="0">
                    <a:latin typeface="Cambria Math" panose="02040503050406030204" pitchFamily="18" charset="0"/>
                    <a:sym typeface="+mn-ea"/>
                  </a:rPr>
                  <a:t>ratio of </a:t>
                </a:r>
                <a:r>
                  <a:rPr lang="en-US" altLang="zh-CN" sz="1600" dirty="0">
                    <a:solidFill>
                      <a:srgbClr val="FF0000"/>
                    </a:solidFill>
                    <a:latin typeface="Cambria Math" panose="02040503050406030204" pitchFamily="18" charset="0"/>
                    <a:sym typeface="+mn-ea"/>
                  </a:rPr>
                  <a:t>branching ratio  </a:t>
                </a:r>
                <a:r>
                  <a:rPr lang="en-US" altLang="zh-CN" sz="1600" i="1" dirty="0">
                    <a:solidFill>
                      <a:srgbClr val="FF0000"/>
                    </a:solidFill>
                    <a:sym typeface="+mn-ea"/>
                  </a:rPr>
                  <a:t>B</a:t>
                </a:r>
                <a:r>
                  <a:rPr lang="en-US" altLang="zh-CN" sz="1600" dirty="0">
                    <a:solidFill>
                      <a:srgbClr val="FF0000"/>
                    </a:solidFill>
                    <a:sym typeface="+mn-ea"/>
                  </a:rPr>
                  <a:t>(</a:t>
                </a:r>
                <a14:m>
                  <m:oMath xmlns:m="http://schemas.openxmlformats.org/officeDocument/2006/math">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r>
                          <a:rPr lang="en-US" altLang="zh-CN" sz="1600" i="1" dirty="0">
                            <a:solidFill>
                              <a:srgbClr val="FF0000"/>
                            </a:solidFill>
                            <a:latin typeface="Cambria Math" panose="02040503050406030204" pitchFamily="18" charset="0"/>
                          </a:rPr>
                          <m:t>𝑠</m:t>
                        </m:r>
                      </m:sub>
                      <m:sup>
                        <m:r>
                          <a:rPr lang="en-US" altLang="zh-CN" sz="1600" i="1" dirty="0">
                            <a:solidFill>
                              <a:srgbClr val="FF0000"/>
                            </a:solidFill>
                            <a:latin typeface="Cambria Math" panose="02040503050406030204" pitchFamily="18" charset="0"/>
                          </a:rPr>
                          <m:t> ∗+</m:t>
                        </m:r>
                      </m:sup>
                    </m:sSubSup>
                    <m:r>
                      <a:rPr lang="en-US" altLang="zh-CN" sz="1600" i="1" dirty="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r>
                              <a:rPr lang="en-US" altLang="zh-CN" sz="1600" i="1" dirty="0">
                                <a:solidFill>
                                  <a:srgbClr val="FF0000"/>
                                </a:solidFill>
                                <a:latin typeface="Cambria Math" panose="02040503050406030204" pitchFamily="18" charset="0"/>
                              </a:rPr>
                              <m:t>𝑠</m:t>
                            </m:r>
                          </m:sub>
                          <m:sup>
                            <m:r>
                              <a:rPr lang="en-US" altLang="zh-CN" sz="1600" i="1" dirty="0">
                                <a:solidFill>
                                  <a:srgbClr val="FF0000"/>
                                </a:solidFill>
                                <a:latin typeface="Cambria Math" panose="02040503050406030204" pitchFamily="18" charset="0"/>
                              </a:rPr>
                              <m:t>+</m:t>
                            </m:r>
                          </m:sup>
                        </m:sSubSup>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 </m:t>
                        </m:r>
                      </m:sup>
                    </m:sSubSup>
                    <m:sSub>
                      <m:sSubPr>
                        <m:ctrlPr>
                          <a:rPr lang="en-US" altLang="zh-CN" sz="1600" i="1" dirty="0">
                            <a:solidFill>
                              <a:srgbClr val="FF0000"/>
                            </a:solidFill>
                            <a:latin typeface="Cambria Math" panose="02040503050406030204" pitchFamily="18" charset="0"/>
                          </a:rPr>
                        </m:ctrlPr>
                      </m:sSubPr>
                      <m:e>
                        <m:r>
                          <a:rPr lang="en-US" altLang="zh-CN" sz="1600" i="1" dirty="0">
                            <a:solidFill>
                              <a:srgbClr val="FF0000"/>
                            </a:solidFill>
                            <a:latin typeface="Cambria Math" panose="02040503050406030204" pitchFamily="18" charset="0"/>
                          </a:rPr>
                          <m:t>𝜋</m:t>
                        </m:r>
                      </m:e>
                      <m:sub>
                        <m:r>
                          <a:rPr lang="en-US" altLang="zh-CN" sz="1600" i="1" dirty="0">
                            <a:solidFill>
                              <a:srgbClr val="FF0000"/>
                            </a:solidFill>
                            <a:latin typeface="Cambria Math" panose="02040503050406030204" pitchFamily="18" charset="0"/>
                          </a:rPr>
                          <m:t>0</m:t>
                        </m:r>
                      </m:sub>
                    </m:sSub>
                  </m:oMath>
                </a14:m>
                <a:r>
                  <a:rPr lang="en-US" altLang="zh-CN" sz="1600" dirty="0">
                    <a:solidFill>
                      <a:srgbClr val="FF0000"/>
                    </a:solidFill>
                    <a:sym typeface="+mn-ea"/>
                  </a:rPr>
                  <a:t>)</a:t>
                </a:r>
                <a:r>
                  <a:rPr lang="en-US" altLang="zh-CN" sz="1600" i="1" dirty="0">
                    <a:solidFill>
                      <a:srgbClr val="FF0000"/>
                    </a:solidFill>
                    <a:sym typeface="+mn-ea"/>
                  </a:rPr>
                  <a:t>/ B</a:t>
                </a:r>
                <a:r>
                  <a:rPr lang="en-US" altLang="zh-CN" sz="1600" dirty="0">
                    <a:solidFill>
                      <a:srgbClr val="FF0000"/>
                    </a:solidFill>
                    <a:sym typeface="+mn-ea"/>
                  </a:rPr>
                  <a:t>(</a:t>
                </a:r>
                <a14:m>
                  <m:oMath xmlns:m="http://schemas.openxmlformats.org/officeDocument/2006/math">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r>
                          <a:rPr lang="en-US" altLang="zh-CN" sz="1600" i="1" dirty="0">
                            <a:solidFill>
                              <a:srgbClr val="FF0000"/>
                            </a:solidFill>
                            <a:latin typeface="Cambria Math" panose="02040503050406030204" pitchFamily="18" charset="0"/>
                          </a:rPr>
                          <m:t>𝑠</m:t>
                        </m:r>
                      </m:sub>
                      <m:sup>
                        <m:r>
                          <a:rPr lang="en-US" altLang="zh-CN" sz="1600" i="1" dirty="0">
                            <a:solidFill>
                              <a:srgbClr val="FF0000"/>
                            </a:solidFill>
                            <a:latin typeface="Cambria Math" panose="02040503050406030204" pitchFamily="18" charset="0"/>
                          </a:rPr>
                          <m:t>∗+</m:t>
                        </m:r>
                      </m:sup>
                    </m:sSubSup>
                    <m:r>
                      <a:rPr lang="en-US" altLang="zh-CN" sz="1600" i="1" dirty="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sSubSup>
                          <m:sSubSupPr>
                            <m:ctrlPr>
                              <a:rPr lang="zh-CN" altLang="en-US" sz="1600" i="1" dirty="0">
                                <a:solidFill>
                                  <a:srgbClr val="FF0000"/>
                                </a:solidFill>
                                <a:latin typeface="Cambria Math" panose="02040503050406030204" pitchFamily="18" charset="0"/>
                              </a:rPr>
                            </m:ctrlPr>
                          </m:sSubSupPr>
                          <m:e>
                            <m:r>
                              <a:rPr lang="en-US" altLang="zh-CN" sz="1600" i="1" dirty="0">
                                <a:solidFill>
                                  <a:srgbClr val="FF0000"/>
                                </a:solidFill>
                                <a:latin typeface="Cambria Math" panose="02040503050406030204" pitchFamily="18" charset="0"/>
                              </a:rPr>
                              <m:t>𝐷</m:t>
                            </m:r>
                          </m:e>
                          <m:sub>
                            <m:r>
                              <a:rPr lang="en-US" altLang="zh-CN" sz="1600" i="1" dirty="0">
                                <a:solidFill>
                                  <a:srgbClr val="FF0000"/>
                                </a:solidFill>
                                <a:latin typeface="Cambria Math" panose="02040503050406030204" pitchFamily="18" charset="0"/>
                              </a:rPr>
                              <m:t> </m:t>
                            </m:r>
                            <m:r>
                              <a:rPr lang="en-US" altLang="zh-CN" sz="1600" i="1" dirty="0">
                                <a:solidFill>
                                  <a:srgbClr val="FF0000"/>
                                </a:solidFill>
                                <a:latin typeface="Cambria Math" panose="02040503050406030204" pitchFamily="18" charset="0"/>
                              </a:rPr>
                              <m:t>𝑠</m:t>
                            </m:r>
                          </m:sub>
                          <m:sup>
                            <m:r>
                              <a:rPr lang="en-US" altLang="zh-CN" sz="1600" i="1" dirty="0">
                                <a:solidFill>
                                  <a:srgbClr val="FF0000"/>
                                </a:solidFill>
                                <a:latin typeface="Cambria Math" panose="02040503050406030204" pitchFamily="18" charset="0"/>
                              </a:rPr>
                              <m:t>+</m:t>
                            </m:r>
                          </m:sup>
                        </m:sSubSup>
                      </m:e>
                      <m:sub>
                        <m:r>
                          <a:rPr lang="en-US" altLang="zh-CN" sz="1600" i="1" dirty="0">
                            <a:solidFill>
                              <a:srgbClr val="FF0000"/>
                            </a:solidFill>
                            <a:latin typeface="Cambria Math" panose="02040503050406030204" pitchFamily="18" charset="0"/>
                          </a:rPr>
                          <m:t> </m:t>
                        </m:r>
                      </m:sub>
                      <m:sup>
                        <m:r>
                          <a:rPr lang="en-US" altLang="zh-CN" sz="1600" i="1" dirty="0">
                            <a:solidFill>
                              <a:srgbClr val="FF0000"/>
                            </a:solidFill>
                            <a:latin typeface="Cambria Math" panose="02040503050406030204" pitchFamily="18" charset="0"/>
                          </a:rPr>
                          <m:t> </m:t>
                        </m:r>
                      </m:sup>
                    </m:sSubSup>
                    <m:r>
                      <a:rPr lang="en-US" altLang="zh-CN" sz="1600" i="1" dirty="0">
                        <a:solidFill>
                          <a:srgbClr val="FF0000"/>
                        </a:solidFill>
                        <a:latin typeface="Cambria Math" panose="02040503050406030204" pitchFamily="18" charset="0"/>
                      </a:rPr>
                      <m:t>𝛾</m:t>
                    </m:r>
                  </m:oMath>
                </a14:m>
                <a:r>
                  <a:rPr lang="en-US" altLang="zh-CN" sz="1600" dirty="0">
                    <a:solidFill>
                      <a:srgbClr val="FF0000"/>
                    </a:solidFill>
                    <a:sym typeface="+mn-ea"/>
                  </a:rPr>
                  <a:t>)</a:t>
                </a:r>
                <a:r>
                  <a:rPr lang="en-US" altLang="zh-CN" sz="1600" i="1" dirty="0">
                    <a:solidFill>
                      <a:srgbClr val="FF0000"/>
                    </a:solidFill>
                    <a:sym typeface="+mn-ea"/>
                  </a:rPr>
                  <a:t> = </a:t>
                </a:r>
                <a:r>
                  <a:rPr lang="zh-CN" altLang="en-US" sz="1600" dirty="0">
                    <a:solidFill>
                      <a:srgbClr val="FF0000"/>
                    </a:solidFill>
                    <a:latin typeface="Cambria Math" panose="02040503050406030204" pitchFamily="18" charset="0"/>
                    <a:sym typeface="+mn-ea"/>
                  </a:rPr>
                  <a:t>(6.16±0.43±0.19)</a:t>
                </a:r>
                <a:r>
                  <a:rPr lang="en-US" altLang="zh-CN" sz="1600" dirty="0">
                    <a:solidFill>
                      <a:srgbClr val="FF0000"/>
                    </a:solidFill>
                    <a:sym typeface="+mn-ea"/>
                  </a:rPr>
                  <a:t>%</a:t>
                </a:r>
                <a:r>
                  <a:rPr lang="en-US" altLang="zh-CN" sz="1600" i="1" dirty="0">
                    <a:solidFill>
                      <a:srgbClr val="FF0000"/>
                    </a:solidFill>
                    <a:sym typeface="+mn-ea"/>
                  </a:rPr>
                  <a:t> </a:t>
                </a:r>
                <a:r>
                  <a:rPr lang="zh-CN" altLang="en-US" sz="1600" dirty="0">
                    <a:solidFill>
                      <a:srgbClr val="FF0000"/>
                    </a:solidFill>
                    <a:latin typeface="Cambria Math" panose="02040503050406030204" pitchFamily="18" charset="0"/>
                    <a:sym typeface="+mn-ea"/>
                  </a:rPr>
                  <a:t>   </a:t>
                </a:r>
                <a:r>
                  <a:rPr lang="en-US" altLang="zh-CN" sz="1400" dirty="0">
                    <a:solidFill>
                      <a:srgbClr val="FF0000"/>
                    </a:solidFill>
                    <a:latin typeface="Cambria Math" panose="02040503050406030204" pitchFamily="18" charset="0"/>
                    <a:sym typeface="+mn-ea"/>
                  </a:rPr>
                  <a:t>.</a:t>
                </a:r>
                <a:r>
                  <a:rPr lang="en-US" altLang="zh-CN" sz="1200" i="1" dirty="0">
                    <a:solidFill>
                      <a:srgbClr val="FF0000"/>
                    </a:solidFill>
                    <a:sym typeface="+mn-ea"/>
                  </a:rPr>
                  <a:t>				</a:t>
                </a:r>
                <a:r>
                  <a:rPr lang="en-US" altLang="zh-CN" sz="1000" dirty="0">
                    <a:solidFill>
                      <a:srgbClr val="00B050"/>
                    </a:solidFill>
                    <a:sym typeface="+mn-ea"/>
                  </a:rPr>
                  <a:t>    				                	                                             </a:t>
                </a:r>
                <a:r>
                  <a:rPr lang="da-DK" altLang="zh-CN" sz="1000" dirty="0">
                    <a:solidFill>
                      <a:srgbClr val="00B050"/>
                    </a:solidFill>
                    <a:sym typeface="+mn-ea"/>
                  </a:rPr>
                  <a:t>B. Aubert et al. [BaBar]   Phys. Rev. D 72, 091101 (2005)</a:t>
                </a:r>
                <a:endParaRPr lang="da-DK" altLang="zh-CN" sz="1000" dirty="0">
                  <a:solidFill>
                    <a:srgbClr val="00B050"/>
                  </a:solidFill>
                </a:endParaRPr>
              </a:p>
              <a:p>
                <a:pPr marL="285750" indent="-285750">
                  <a:buFont typeface="Arial" panose="020B0604020202020204" pitchFamily="34" charset="0"/>
                  <a:buChar char="•"/>
                </a:pPr>
                <a:endParaRPr lang="zh-CN" altLang="en-US" sz="700" dirty="0">
                  <a:solidFill>
                    <a:srgbClr val="00B050"/>
                  </a:solidFill>
                  <a:sym typeface="+mn-ea"/>
                </a:endParaRPr>
              </a:p>
              <a:p>
                <a:pPr marL="285750" indent="-285750">
                  <a:buFont typeface="Arial" panose="020B0604020202020204" pitchFamily="34" charset="0"/>
                  <a:buChar char="•"/>
                </a:pPr>
                <a:endParaRPr lang="ar-AE" altLang="zh-CN" sz="700" dirty="0">
                  <a:solidFill>
                    <a:srgbClr val="00B050"/>
                  </a:solidFill>
                  <a:sym typeface="+mn-ea"/>
                </a:endParaRPr>
              </a:p>
              <a:p>
                <a:endParaRPr lang="zh-CN" altLang="en-US" sz="1200" dirty="0">
                  <a:solidFill>
                    <a:srgbClr val="FF0000"/>
                  </a:solidFill>
                  <a:sym typeface="+mn-ea"/>
                </a:endParaRPr>
              </a:p>
            </p:txBody>
          </p:sp>
        </mc:Choice>
        <mc:Fallback xmlns="">
          <p:sp>
            <p:nvSpPr>
              <p:cNvPr id="5" name="文本框 6">
                <a:extLst>
                  <a:ext uri="{FF2B5EF4-FFF2-40B4-BE49-F238E27FC236}">
                    <a16:creationId xmlns:a16="http://schemas.microsoft.com/office/drawing/2014/main" id="{0234A9DB-BDF5-67A5-84E3-BD378C0F9237}"/>
                  </a:ext>
                </a:extLst>
              </p:cNvPr>
              <p:cNvSpPr txBox="1">
                <a:spLocks noRot="1" noChangeAspect="1" noMove="1" noResize="1" noEditPoints="1" noAdjustHandles="1" noChangeArrowheads="1" noChangeShapeType="1" noTextEdit="1"/>
              </p:cNvSpPr>
              <p:nvPr/>
            </p:nvSpPr>
            <p:spPr>
              <a:xfrm>
                <a:off x="218982" y="1679097"/>
                <a:ext cx="11854830" cy="3675622"/>
              </a:xfrm>
              <a:prstGeom prst="rect">
                <a:avLst/>
              </a:prstGeom>
              <a:blipFill>
                <a:blip r:embed="rId3"/>
                <a:stretch>
                  <a:fillRect l="-206" t="-498"/>
                </a:stretch>
              </a:blipFill>
              <a:ln w="9525">
                <a:noFill/>
              </a:ln>
            </p:spPr>
            <p:txBody>
              <a:bodyPr/>
              <a:lstStyle/>
              <a:p>
                <a:r>
                  <a:rPr lang="zh-CN" altLang="en-US">
                    <a:noFill/>
                  </a:rPr>
                  <a:t> </a:t>
                </a:r>
              </a:p>
            </p:txBody>
          </p:sp>
        </mc:Fallback>
      </mc:AlternateContent>
    </p:spTree>
    <p:extLst>
      <p:ext uri="{BB962C8B-B14F-4D97-AF65-F5344CB8AC3E}">
        <p14:creationId xmlns:p14="http://schemas.microsoft.com/office/powerpoint/2010/main" val="154701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7307D-76BB-CED6-7459-F11C9E5AAE44}"/>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8C3FA48C-515F-49D3-9F7C-8C7DB9DEC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39179BB5-794A-671C-28EB-1F50D1931C71}"/>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Background-Lat</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563BDE3-EE3D-19B9-4D03-C753F635C25C}"/>
                  </a:ext>
                </a:extLst>
              </p:cNvPr>
              <p:cNvSpPr txBox="1"/>
              <p:nvPr/>
            </p:nvSpPr>
            <p:spPr>
              <a:xfrm>
                <a:off x="0" y="859351"/>
                <a:ext cx="12427947" cy="3723199"/>
              </a:xfrm>
              <a:prstGeom prst="rect">
                <a:avLst/>
              </a:prstGeom>
              <a:noFill/>
              <a:ln w="9525">
                <a:noFill/>
              </a:ln>
            </p:spPr>
            <p:txBody>
              <a:bodyPr wrap="square" anchor="t" anchorCtr="0">
                <a:spAutoFit/>
              </a:bodyPr>
              <a:lstStyle/>
              <a:p>
                <a:pPr marL="171450" indent="-171450">
                  <a:lnSpc>
                    <a:spcPct val="150000"/>
                  </a:lnSpc>
                  <a:buFont typeface="Arial" panose="020B0604020202020204" pitchFamily="34" charset="0"/>
                  <a:buChar char="•"/>
                </a:pPr>
                <a:r>
                  <a:rPr lang="en-US" altLang="zh-CN" sz="1600" dirty="0">
                    <a:latin typeface="Cambria Math" panose="02040503050406030204" pitchFamily="18" charset="0"/>
                  </a:rPr>
                  <a:t>For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∗0</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0</m:t>
                        </m:r>
                      </m:sup>
                    </m:sSubSup>
                    <m:r>
                      <a:rPr lang="en-US" altLang="zh-CN" sz="1600" dirty="0">
                        <a:latin typeface="Cambria Math" panose="02040503050406030204" pitchFamily="18" charset="0"/>
                      </a:rPr>
                      <m:t>𝛾</m:t>
                    </m:r>
                  </m:oMath>
                </a14:m>
                <a:r>
                  <a:rPr lang="en-US" altLang="zh-CN" sz="1600" dirty="0">
                    <a:latin typeface="Cambria Math" panose="02040503050406030204" pitchFamily="18" charset="0"/>
                  </a:rPr>
                  <a:t>  ,the coupling constants  from lattice QCD </a:t>
                </a:r>
                <a:r>
                  <a:rPr lang="en-US" altLang="zh-CN" sz="1600" dirty="0">
                    <a:solidFill>
                      <a:srgbClr val="FF0000"/>
                    </a:solidFill>
                    <a:latin typeface="Cambria Math" panose="02040503050406030204" pitchFamily="18" charset="0"/>
                  </a:rPr>
                  <a:t>are </a:t>
                </a:r>
                <a14:m>
                  <m:oMath xmlns:m="http://schemas.openxmlformats.org/officeDocument/2006/math">
                    <m:sSub>
                      <m:sSubPr>
                        <m:ctrlPr>
                          <a:rPr lang="en-US" altLang="zh-CN" sz="1600" i="1">
                            <a:solidFill>
                              <a:srgbClr val="FF0000"/>
                            </a:solidFill>
                            <a:latin typeface="Cambria Math" panose="02040503050406030204" pitchFamily="18" charset="0"/>
                          </a:rPr>
                        </m:ctrlPr>
                      </m:sSubPr>
                      <m:e>
                        <m:r>
                          <a:rPr lang="en-US" altLang="zh-CN" sz="1600" i="1">
                            <a:solidFill>
                              <a:srgbClr val="FF0000"/>
                            </a:solidFill>
                            <a:latin typeface="Cambria Math" panose="02040503050406030204" pitchFamily="18" charset="0"/>
                          </a:rPr>
                          <m:t>𝑔</m:t>
                        </m:r>
                      </m:e>
                      <m:sub>
                        <m:sSup>
                          <m:sSupPr>
                            <m:ctrlPr>
                              <a:rPr lang="en-US" altLang="zh-CN" sz="1600" i="1">
                                <a:solidFill>
                                  <a:srgbClr val="FF0000"/>
                                </a:solidFill>
                                <a:latin typeface="Cambria Math" panose="02040503050406030204" pitchFamily="18" charset="0"/>
                              </a:rPr>
                            </m:ctrlPr>
                          </m:sSupPr>
                          <m:e>
                            <m:r>
                              <a:rPr lang="en-US" altLang="zh-CN" sz="1600" i="1">
                                <a:solidFill>
                                  <a:srgbClr val="FF0000"/>
                                </a:solidFill>
                                <a:latin typeface="Cambria Math" panose="02040503050406030204" pitchFamily="18" charset="0"/>
                              </a:rPr>
                              <m:t>𝐷</m:t>
                            </m:r>
                          </m:e>
                          <m:sup>
                            <m:r>
                              <a:rPr lang="en-US" altLang="zh-CN" sz="1600" i="1">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m:t>
                            </m:r>
                          </m:sup>
                        </m:sSup>
                        <m:sSup>
                          <m:sSupPr>
                            <m:ctrlPr>
                              <a:rPr lang="en-US" altLang="zh-CN" sz="1600" b="0" i="1" smtClean="0">
                                <a:solidFill>
                                  <a:srgbClr val="FF0000"/>
                                </a:solidFill>
                                <a:latin typeface="Cambria Math" panose="02040503050406030204" pitchFamily="18" charset="0"/>
                              </a:rPr>
                            </m:ctrlPr>
                          </m:sSupPr>
                          <m:e>
                            <m:r>
                              <a:rPr lang="en-US" altLang="zh-CN" sz="1600" i="1">
                                <a:solidFill>
                                  <a:srgbClr val="FF0000"/>
                                </a:solidFill>
                                <a:latin typeface="Cambria Math" panose="02040503050406030204" pitchFamily="18" charset="0"/>
                              </a:rPr>
                              <m:t>𝐷</m:t>
                            </m:r>
                          </m:e>
                          <m:sup>
                            <m:r>
                              <a:rPr lang="en-US" altLang="zh-CN" sz="1600" b="0" i="1" smtClean="0">
                                <a:solidFill>
                                  <a:srgbClr val="FF0000"/>
                                </a:solidFill>
                                <a:latin typeface="Cambria Math" panose="02040503050406030204" pitchFamily="18" charset="0"/>
                              </a:rPr>
                              <m:t>+</m:t>
                            </m:r>
                          </m:sup>
                        </m:sSup>
                        <m:r>
                          <a:rPr lang="en-US" altLang="zh-CN" sz="1600" b="0" i="1" smtClean="0">
                            <a:solidFill>
                              <a:srgbClr val="FF0000"/>
                            </a:solidFill>
                            <a:latin typeface="Cambria Math" panose="02040503050406030204" pitchFamily="18" charset="0"/>
                          </a:rPr>
                          <m:t>𝛾</m:t>
                        </m:r>
                      </m:sub>
                    </m:sSub>
                    <m:r>
                      <a:rPr lang="en-US" altLang="zh-CN" sz="1600" smtClean="0">
                        <a:solidFill>
                          <a:srgbClr val="FF0000"/>
                        </a:solidFill>
                        <a:latin typeface="Cambria Math" panose="02040503050406030204" pitchFamily="18" charset="0"/>
                        <a:ea typeface="Cambria Math" panose="02040503050406030204" pitchFamily="18" charset="0"/>
                      </a:rPr>
                      <m:t>=</m:t>
                    </m:r>
                    <m:r>
                      <a:rPr lang="en-US" altLang="zh-CN" sz="1600" b="0" i="0" smtClean="0">
                        <a:solidFill>
                          <a:srgbClr val="FF0000"/>
                        </a:solidFill>
                        <a:latin typeface="Cambria Math" panose="02040503050406030204" pitchFamily="18" charset="0"/>
                        <a:ea typeface="Cambria Math" panose="02040503050406030204" pitchFamily="18" charset="0"/>
                      </a:rPr>
                      <m:t>−0.2</m:t>
                    </m:r>
                    <m:r>
                      <a:rPr lang="en-US" altLang="zh-CN" sz="1600">
                        <a:solidFill>
                          <a:srgbClr val="FF0000"/>
                        </a:solidFill>
                        <a:latin typeface="Cambria Math" panose="02040503050406030204" pitchFamily="18" charset="0"/>
                        <a:ea typeface="Cambria Math" panose="02040503050406030204" pitchFamily="18" charset="0"/>
                      </a:rPr>
                      <m:t> </m:t>
                    </m:r>
                    <m:d>
                      <m:dPr>
                        <m:ctrlPr>
                          <a:rPr lang="en-US" altLang="zh-CN" sz="1600" i="1">
                            <a:solidFill>
                              <a:srgbClr val="FF0000"/>
                            </a:solidFill>
                            <a:latin typeface="Cambria Math" panose="02040503050406030204" pitchFamily="18" charset="0"/>
                            <a:ea typeface="Cambria Math" panose="02040503050406030204" pitchFamily="18" charset="0"/>
                          </a:rPr>
                        </m:ctrlPr>
                      </m:dPr>
                      <m:e>
                        <m:r>
                          <a:rPr lang="en-US" altLang="zh-CN" sz="1600" b="0" i="1" smtClean="0">
                            <a:solidFill>
                              <a:srgbClr val="FF0000"/>
                            </a:solidFill>
                            <a:latin typeface="Cambria Math" panose="02040503050406030204" pitchFamily="18" charset="0"/>
                            <a:ea typeface="Cambria Math" panose="02040503050406030204" pitchFamily="18" charset="0"/>
                          </a:rPr>
                          <m:t>3</m:t>
                        </m:r>
                      </m:e>
                    </m:d>
                    <m:sSup>
                      <m:sSupPr>
                        <m:ctrlPr>
                          <a:rPr lang="en-US" altLang="zh-CN" sz="1600" i="1">
                            <a:solidFill>
                              <a:srgbClr val="FF0000"/>
                            </a:solidFill>
                            <a:latin typeface="Cambria Math" panose="02040503050406030204" pitchFamily="18" charset="0"/>
                            <a:ea typeface="Cambria Math" panose="02040503050406030204" pitchFamily="18" charset="0"/>
                          </a:rPr>
                        </m:ctrlPr>
                      </m:sSupPr>
                      <m:e>
                        <m:r>
                          <m:rPr>
                            <m:sty m:val="p"/>
                          </m:rPr>
                          <a:rPr lang="en-US" altLang="zh-CN" sz="1600">
                            <a:solidFill>
                              <a:srgbClr val="FF0000"/>
                            </a:solidFill>
                            <a:latin typeface="Cambria Math" panose="02040503050406030204" pitchFamily="18" charset="0"/>
                            <a:ea typeface="Cambria Math" panose="02040503050406030204" pitchFamily="18" charset="0"/>
                          </a:rPr>
                          <m:t>Ge</m:t>
                        </m:r>
                        <m:r>
                          <m:rPr>
                            <m:sty m:val="p"/>
                          </m:rPr>
                          <a:rPr lang="en-US" altLang="zh-CN" sz="1600" b="0" i="0" smtClean="0">
                            <a:solidFill>
                              <a:srgbClr val="FF0000"/>
                            </a:solidFill>
                            <a:latin typeface="Cambria Math" panose="02040503050406030204" pitchFamily="18" charset="0"/>
                            <a:ea typeface="Cambria Math" panose="02040503050406030204" pitchFamily="18" charset="0"/>
                          </a:rPr>
                          <m:t>V</m:t>
                        </m:r>
                      </m:e>
                      <m:sup>
                        <m:r>
                          <a:rPr lang="en-US" altLang="zh-CN" sz="1600">
                            <a:solidFill>
                              <a:srgbClr val="FF0000"/>
                            </a:solidFill>
                            <a:latin typeface="Cambria Math" panose="02040503050406030204" pitchFamily="18" charset="0"/>
                            <a:ea typeface="Cambria Math" panose="02040503050406030204" pitchFamily="18" charset="0"/>
                          </a:rPr>
                          <m:t>−1</m:t>
                        </m:r>
                      </m:sup>
                    </m:sSup>
                  </m:oMath>
                </a14:m>
                <a:r>
                  <a:rPr lang="en-US" altLang="zh-CN" sz="1600" dirty="0">
                    <a:solidFill>
                      <a:srgbClr val="FF0000"/>
                    </a:solidFill>
                    <a:latin typeface="Cambria Math" panose="02040503050406030204" pitchFamily="18" charset="0"/>
                  </a:rPr>
                  <a:t> and </a:t>
                </a:r>
                <a14:m>
                  <m:oMath xmlns:m="http://schemas.openxmlformats.org/officeDocument/2006/math">
                    <m:sSub>
                      <m:sSubPr>
                        <m:ctrlPr>
                          <a:rPr lang="en-US" altLang="zh-CN" sz="1600" i="1">
                            <a:solidFill>
                              <a:srgbClr val="FF0000"/>
                            </a:solidFill>
                            <a:latin typeface="Cambria Math" panose="02040503050406030204" pitchFamily="18" charset="0"/>
                          </a:rPr>
                        </m:ctrlPr>
                      </m:sSubPr>
                      <m:e>
                        <m:r>
                          <a:rPr lang="en-US" altLang="zh-CN" sz="1600" i="1">
                            <a:solidFill>
                              <a:srgbClr val="FF0000"/>
                            </a:solidFill>
                            <a:latin typeface="Cambria Math" panose="02040503050406030204" pitchFamily="18" charset="0"/>
                          </a:rPr>
                          <m:t>𝑔</m:t>
                        </m:r>
                      </m:e>
                      <m:sub>
                        <m:sSup>
                          <m:sSupPr>
                            <m:ctrlPr>
                              <a:rPr lang="en-US" altLang="zh-CN" sz="1600" i="1">
                                <a:solidFill>
                                  <a:srgbClr val="FF0000"/>
                                </a:solidFill>
                                <a:latin typeface="Cambria Math" panose="02040503050406030204" pitchFamily="18" charset="0"/>
                              </a:rPr>
                            </m:ctrlPr>
                          </m:sSupPr>
                          <m:e>
                            <m:r>
                              <a:rPr lang="en-US" altLang="zh-CN" sz="1600" i="1">
                                <a:solidFill>
                                  <a:srgbClr val="FF0000"/>
                                </a:solidFill>
                                <a:latin typeface="Cambria Math" panose="02040503050406030204" pitchFamily="18" charset="0"/>
                              </a:rPr>
                              <m:t>𝐷</m:t>
                            </m:r>
                          </m:e>
                          <m:sup>
                            <m:r>
                              <a:rPr lang="en-US" altLang="zh-CN" sz="1600" i="1">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0</m:t>
                            </m:r>
                          </m:sup>
                        </m:sSup>
                        <m:sSup>
                          <m:sSupPr>
                            <m:ctrlPr>
                              <a:rPr lang="en-US" altLang="zh-CN" sz="1600" b="0" i="1" smtClean="0">
                                <a:solidFill>
                                  <a:srgbClr val="FF0000"/>
                                </a:solidFill>
                                <a:latin typeface="Cambria Math" panose="02040503050406030204" pitchFamily="18" charset="0"/>
                              </a:rPr>
                            </m:ctrlPr>
                          </m:sSupPr>
                          <m:e>
                            <m:r>
                              <a:rPr lang="en-US" altLang="zh-CN" sz="1600" i="1">
                                <a:solidFill>
                                  <a:srgbClr val="FF0000"/>
                                </a:solidFill>
                                <a:latin typeface="Cambria Math" panose="02040503050406030204" pitchFamily="18" charset="0"/>
                              </a:rPr>
                              <m:t>𝐷</m:t>
                            </m:r>
                          </m:e>
                          <m:sup>
                            <m:r>
                              <a:rPr lang="en-US" altLang="zh-CN" sz="1600" b="0" i="1" smtClean="0">
                                <a:solidFill>
                                  <a:srgbClr val="FF0000"/>
                                </a:solidFill>
                                <a:latin typeface="Cambria Math" panose="02040503050406030204" pitchFamily="18" charset="0"/>
                              </a:rPr>
                              <m:t>0</m:t>
                            </m:r>
                          </m:sup>
                        </m:sSup>
                        <m:r>
                          <a:rPr lang="en-US" altLang="zh-CN" sz="1600" b="0" i="1" smtClean="0">
                            <a:solidFill>
                              <a:srgbClr val="FF0000"/>
                            </a:solidFill>
                            <a:latin typeface="Cambria Math" panose="02040503050406030204" pitchFamily="18" charset="0"/>
                          </a:rPr>
                          <m:t>𝛾</m:t>
                        </m:r>
                      </m:sub>
                    </m:sSub>
                    <m:r>
                      <a:rPr lang="en-US" altLang="zh-CN" sz="1600" b="0" i="1" smtClean="0">
                        <a:solidFill>
                          <a:srgbClr val="FF0000"/>
                        </a:solidFill>
                        <a:latin typeface="Cambria Math" panose="02040503050406030204" pitchFamily="18" charset="0"/>
                      </a:rPr>
                      <m:t>=2.0(6)</m:t>
                    </m:r>
                  </m:oMath>
                </a14:m>
                <a:r>
                  <a:rPr lang="en-US" altLang="zh-CN" sz="1600" dirty="0">
                    <a:solidFill>
                      <a:srgbClr val="FF0000"/>
                    </a:solidFill>
                    <a:ea typeface="Cambria Math" panose="02040503050406030204" pitchFamily="18" charset="0"/>
                  </a:rPr>
                  <a:t> </a:t>
                </a:r>
                <a14:m>
                  <m:oMath xmlns:m="http://schemas.openxmlformats.org/officeDocument/2006/math">
                    <m:sSup>
                      <m:sSupPr>
                        <m:ctrlPr>
                          <a:rPr lang="en-US" altLang="zh-CN" sz="1600" i="1">
                            <a:solidFill>
                              <a:srgbClr val="FF0000"/>
                            </a:solidFill>
                            <a:latin typeface="Cambria Math" panose="02040503050406030204" pitchFamily="18" charset="0"/>
                            <a:ea typeface="Cambria Math" panose="02040503050406030204" pitchFamily="18" charset="0"/>
                          </a:rPr>
                        </m:ctrlPr>
                      </m:sSupPr>
                      <m:e>
                        <m:r>
                          <m:rPr>
                            <m:sty m:val="p"/>
                          </m:rPr>
                          <a:rPr lang="en-US" altLang="zh-CN" sz="1600">
                            <a:solidFill>
                              <a:srgbClr val="FF0000"/>
                            </a:solidFill>
                            <a:latin typeface="Cambria Math" panose="02040503050406030204" pitchFamily="18" charset="0"/>
                            <a:ea typeface="Cambria Math" panose="02040503050406030204" pitchFamily="18" charset="0"/>
                          </a:rPr>
                          <m:t>Ge</m:t>
                        </m:r>
                        <m:r>
                          <m:rPr>
                            <m:sty m:val="p"/>
                          </m:rPr>
                          <a:rPr lang="en-US" altLang="zh-CN" sz="1600" b="0" i="0" smtClean="0">
                            <a:solidFill>
                              <a:srgbClr val="FF0000"/>
                            </a:solidFill>
                            <a:latin typeface="Cambria Math" panose="02040503050406030204" pitchFamily="18" charset="0"/>
                            <a:ea typeface="Cambria Math" panose="02040503050406030204" pitchFamily="18" charset="0"/>
                          </a:rPr>
                          <m:t>V</m:t>
                        </m:r>
                      </m:e>
                      <m:sup>
                        <m:r>
                          <a:rPr lang="en-US" altLang="zh-CN" sz="1600">
                            <a:solidFill>
                              <a:srgbClr val="FF0000"/>
                            </a:solidFill>
                            <a:latin typeface="Cambria Math" panose="02040503050406030204" pitchFamily="18" charset="0"/>
                            <a:ea typeface="Cambria Math" panose="02040503050406030204" pitchFamily="18" charset="0"/>
                          </a:rPr>
                          <m:t>−1</m:t>
                        </m:r>
                      </m:sup>
                    </m:sSup>
                  </m:oMath>
                </a14:m>
                <a:r>
                  <a:rPr lang="en-US" altLang="zh-CN" sz="1600" dirty="0">
                    <a:latin typeface="Cambria Math" panose="02040503050406030204" pitchFamily="18" charset="0"/>
                  </a:rPr>
                  <a:t> on finite </a:t>
                </a:r>
              </a:p>
              <a:p>
                <a:pPr>
                  <a:lnSpc>
                    <a:spcPct val="150000"/>
                  </a:lnSpc>
                </a:pPr>
                <a:r>
                  <a:rPr lang="en-US" altLang="zh-CN" sz="1600" dirty="0">
                    <a:latin typeface="Cambria Math" panose="02040503050406030204" pitchFamily="18" charset="0"/>
                  </a:rPr>
                  <a:t>    lattice spacing  </a:t>
                </a:r>
                <a14:m>
                  <m:oMath xmlns:m="http://schemas.openxmlformats.org/officeDocument/2006/math">
                    <m:r>
                      <a:rPr lang="en-US" altLang="zh-CN" sz="1600" b="0" i="1" smtClean="0">
                        <a:latin typeface="Cambria Math" panose="02040503050406030204" pitchFamily="18" charset="0"/>
                      </a:rPr>
                      <m:t>𝛽</m:t>
                    </m:r>
                    <m:r>
                      <a:rPr lang="en-US" altLang="zh-CN" sz="1600" b="0" i="1" smtClean="0">
                        <a:latin typeface="Cambria Math" panose="02040503050406030204" pitchFamily="18" charset="0"/>
                      </a:rPr>
                      <m:t>=5.40</m:t>
                    </m:r>
                  </m:oMath>
                </a14:m>
                <a:r>
                  <a:rPr lang="en-US" altLang="zh-CN" sz="1600" dirty="0">
                    <a:latin typeface="Cambria Math" panose="02040503050406030204" pitchFamily="18" charset="0"/>
                  </a:rPr>
                  <a:t>.</a:t>
                </a:r>
                <a:r>
                  <a:rPr lang="zh-CN" altLang="zh-CN" sz="1600" dirty="0">
                    <a:latin typeface="Arial Unicode MS"/>
                    <a:ea typeface="SFMono-Regular"/>
                  </a:rPr>
                  <a:t> </a:t>
                </a:r>
                <a:r>
                  <a:rPr lang="en-US" altLang="zh-CN" sz="1400" dirty="0">
                    <a:latin typeface="Arial Unicode MS"/>
                    <a:ea typeface="SFMono-Regular"/>
                  </a:rPr>
                  <a:t>				               			               </a:t>
                </a:r>
                <a:r>
                  <a:rPr lang="zh-CN" altLang="zh-CN" sz="1000" dirty="0">
                    <a:solidFill>
                      <a:srgbClr val="00B050"/>
                    </a:solidFill>
                  </a:rPr>
                  <a:t>Becirevic </a:t>
                </a:r>
                <a:r>
                  <a:rPr lang="en-US" altLang="zh-CN" sz="1000" dirty="0">
                    <a:solidFill>
                      <a:srgbClr val="00B050"/>
                    </a:solidFill>
                  </a:rPr>
                  <a:t> et al.  </a:t>
                </a:r>
                <a:r>
                  <a:rPr lang="zh-CN" altLang="zh-CN" sz="1000" dirty="0">
                    <a:solidFill>
                      <a:srgbClr val="00B050"/>
                    </a:solidFill>
                  </a:rPr>
                  <a:t>Eur. Phys. J. C</a:t>
                </a:r>
                <a:r>
                  <a:rPr lang="en-US" altLang="zh-CN" sz="1000" dirty="0">
                    <a:solidFill>
                      <a:srgbClr val="00B050"/>
                    </a:solidFill>
                  </a:rPr>
                  <a:t> </a:t>
                </a:r>
                <a:r>
                  <a:rPr lang="zh-CN" altLang="zh-CN" sz="1000" dirty="0">
                    <a:solidFill>
                      <a:srgbClr val="00B050"/>
                    </a:solidFill>
                  </a:rPr>
                  <a:t>s10052-011-1734-y </a:t>
                </a:r>
                <a:r>
                  <a:rPr lang="en-US" altLang="zh-CN" sz="1000" dirty="0">
                    <a:solidFill>
                      <a:srgbClr val="00B050"/>
                    </a:solidFill>
                  </a:rPr>
                  <a:t>(2009)</a:t>
                </a:r>
              </a:p>
              <a:p>
                <a:pPr>
                  <a:lnSpc>
                    <a:spcPct val="150000"/>
                  </a:lnSpc>
                </a:pPr>
                <a:endParaRPr lang="en-US" altLang="zh-CN" sz="1400" dirty="0">
                  <a:latin typeface="Cambria Math" panose="02040503050406030204" pitchFamily="18" charset="0"/>
                </a:endParaRPr>
              </a:p>
              <a:p>
                <a:pPr marL="171450" indent="-171450">
                  <a:lnSpc>
                    <a:spcPct val="150000"/>
                  </a:lnSpc>
                  <a:buFont typeface="Arial" panose="020B0604020202020204" pitchFamily="34" charset="0"/>
                  <a:buChar char="•"/>
                </a:pPr>
                <a14:m>
                  <m:oMath xmlns:m="http://schemas.openxmlformats.org/officeDocument/2006/math">
                    <m:r>
                      <m:rPr>
                        <m:nor/>
                      </m:rPr>
                      <a:rPr lang="en-US" altLang="zh-CN" sz="1600" dirty="0">
                        <a:latin typeface="Cambria Math" panose="02040503050406030204" pitchFamily="18" charset="0"/>
                      </a:rPr>
                      <m:t>For</m:t>
                    </m:r>
                    <m:r>
                      <m:rPr>
                        <m:nor/>
                      </m:rPr>
                      <a:rPr lang="en-US" altLang="zh-CN"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r>
                      <a:rPr lang="en-US" altLang="zh-CN" sz="1600" dirty="0">
                        <a:latin typeface="Cambria Math" panose="02040503050406030204" pitchFamily="18" charset="0"/>
                      </a:rPr>
                      <m:t>  </m:t>
                    </m:r>
                    <m:r>
                      <m:rPr>
                        <m:sty m:val="p"/>
                      </m:rPr>
                      <a:rPr lang="zh-CN" altLang="en-US" sz="1600" dirty="0">
                        <a:latin typeface="Cambria Math" panose="02040503050406030204" pitchFamily="18" charset="0"/>
                      </a:rPr>
                      <m:t>The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first</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unquenched</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lattice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calculation</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of</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the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effective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electromagnetic</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form</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factor</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for</m:t>
                    </m:r>
                    <m:r>
                      <a:rPr lang="zh-CN" altLang="en-US" sz="1600" dirty="0">
                        <a:latin typeface="Cambria Math" panose="02040503050406030204" pitchFamily="18" charset="0"/>
                      </a:rPr>
                      <m:t> </m:t>
                    </m:r>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zh-CN" altLang="en-US" sz="1600" dirty="0">
                        <a:latin typeface="Cambria Math" panose="02040503050406030204" pitchFamily="18" charset="0"/>
                      </a:rPr>
                      <m:t>𝛾</m:t>
                    </m:r>
                    <m:r>
                      <a:rPr lang="en-US" altLang="zh-CN" sz="1600" b="0" i="0" dirty="0" smtClean="0">
                        <a:latin typeface="Cambria Math" panose="02040503050406030204" pitchFamily="18" charset="0"/>
                      </a:rPr>
                      <m:t> </m:t>
                    </m:r>
                    <m:r>
                      <m:rPr>
                        <m:sty m:val="p"/>
                      </m:rPr>
                      <a:rPr lang="en-US" altLang="zh-CN" sz="1600" dirty="0">
                        <a:latin typeface="Cambria Math" panose="02040503050406030204" pitchFamily="18" charset="0"/>
                      </a:rPr>
                      <m:t>gives</m:t>
                    </m:r>
                    <m:r>
                      <a:rPr lang="en-US" altLang="zh-CN" sz="1600" dirty="0">
                        <a:latin typeface="Cambria Math" panose="02040503050406030204" pitchFamily="18" charset="0"/>
                      </a:rPr>
                      <m:t> </m:t>
                    </m:r>
                    <m:r>
                      <m:rPr>
                        <m:sty m:val="p"/>
                      </m:rPr>
                      <a:rPr lang="en-US" altLang="zh-CN" sz="1600" dirty="0">
                        <a:latin typeface="Cambria Math" panose="02040503050406030204" pitchFamily="18" charset="0"/>
                      </a:rPr>
                      <m:t>result</m:t>
                    </m:r>
                    <m:r>
                      <a:rPr lang="en-US" altLang="zh-CN" sz="1600" dirty="0">
                        <a:latin typeface="Cambria Math" panose="02040503050406030204" pitchFamily="18" charset="0"/>
                      </a:rPr>
                      <m:t>  </m:t>
                    </m:r>
                    <m:sSub>
                      <m:sSubPr>
                        <m:ctrlPr>
                          <a:rPr lang="en-US" altLang="zh-CN" sz="1600" i="1" smtClean="0">
                            <a:solidFill>
                              <a:srgbClr val="FF0000"/>
                            </a:solidFill>
                            <a:latin typeface="Cambria Math" panose="02040503050406030204" pitchFamily="18" charset="0"/>
                          </a:rPr>
                        </m:ctrlPr>
                      </m:sSubPr>
                      <m:e>
                        <m:r>
                          <a:rPr lang="en-US" altLang="zh-CN" sz="1600">
                            <a:solidFill>
                              <a:srgbClr val="FF0000"/>
                            </a:solidFill>
                            <a:latin typeface="Cambria Math" panose="02040503050406030204" pitchFamily="18" charset="0"/>
                          </a:rPr>
                          <m:t>𝑉</m:t>
                        </m:r>
                      </m:e>
                      <m:sub>
                        <m:r>
                          <m:rPr>
                            <m:sty m:val="p"/>
                          </m:rPr>
                          <a:rPr lang="en-US" altLang="zh-CN" sz="1600" i="0">
                            <a:solidFill>
                              <a:srgbClr val="FF0000"/>
                            </a:solidFill>
                            <a:latin typeface="Cambria Math" panose="02040503050406030204" pitchFamily="18" charset="0"/>
                          </a:rPr>
                          <m:t>ef</m:t>
                        </m:r>
                        <m:r>
                          <m:rPr>
                            <m:sty m:val="p"/>
                          </m:rPr>
                          <a:rPr lang="en-US" altLang="zh-CN" sz="1600" b="0" i="0" smtClean="0">
                            <a:solidFill>
                              <a:srgbClr val="FF0000"/>
                            </a:solidFill>
                            <a:latin typeface="Cambria Math" panose="02040503050406030204" pitchFamily="18" charset="0"/>
                          </a:rPr>
                          <m:t>f</m:t>
                        </m:r>
                      </m:sub>
                    </m:sSub>
                    <m:r>
                      <a:rPr lang="en-US" altLang="zh-CN" sz="160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r>
                          <a:rPr lang="en-US" altLang="zh-CN" sz="1600" dirty="0">
                            <a:solidFill>
                              <a:srgbClr val="FF0000"/>
                            </a:solidFill>
                            <a:latin typeface="Cambria Math" panose="02040503050406030204" pitchFamily="18" charset="0"/>
                          </a:rPr>
                          <m:t>𝐷</m:t>
                        </m:r>
                      </m:e>
                      <m:sub>
                        <m:r>
                          <a:rPr lang="en-US" altLang="zh-CN" sz="1600" dirty="0">
                            <a:solidFill>
                              <a:srgbClr val="FF0000"/>
                            </a:solidFill>
                            <a:latin typeface="Cambria Math" panose="02040503050406030204" pitchFamily="18" charset="0"/>
                          </a:rPr>
                          <m:t> </m:t>
                        </m:r>
                        <m:r>
                          <m:rPr>
                            <m:sty m:val="p"/>
                          </m:rPr>
                          <a:rPr lang="en-US" altLang="zh-CN" sz="1600" b="0" i="0" dirty="0" smtClean="0">
                            <a:solidFill>
                              <a:srgbClr val="FF0000"/>
                            </a:solidFill>
                            <a:latin typeface="Cambria Math" panose="02040503050406030204" pitchFamily="18" charset="0"/>
                          </a:rPr>
                          <m:t>s</m:t>
                        </m:r>
                        <m:r>
                          <a:rPr lang="en-US" altLang="zh-CN" sz="1600" b="0" i="0" dirty="0" smtClean="0">
                            <a:solidFill>
                              <a:srgbClr val="FF0000"/>
                            </a:solidFill>
                            <a:latin typeface="Cambria Math" panose="02040503050406030204" pitchFamily="18" charset="0"/>
                          </a:rPr>
                          <m:t> </m:t>
                        </m:r>
                      </m:sub>
                      <m:sup>
                        <m:r>
                          <a:rPr lang="en-US" altLang="zh-CN" sz="1600" dirty="0">
                            <a:solidFill>
                              <a:srgbClr val="FF0000"/>
                            </a:solidFill>
                            <a:latin typeface="Cambria Math" panose="02040503050406030204" pitchFamily="18" charset="0"/>
                          </a:rPr>
                          <m:t>∗</m:t>
                        </m:r>
                      </m:sup>
                    </m:sSubSup>
                    <m:r>
                      <a:rPr lang="en-US" altLang="zh-CN" sz="1600" dirty="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r>
                          <a:rPr lang="en-US" altLang="zh-CN" sz="1600" dirty="0">
                            <a:solidFill>
                              <a:srgbClr val="FF0000"/>
                            </a:solidFill>
                            <a:latin typeface="Cambria Math" panose="02040503050406030204" pitchFamily="18" charset="0"/>
                          </a:rPr>
                          <m:t>𝐷</m:t>
                        </m:r>
                      </m:e>
                      <m:sub>
                        <m:r>
                          <a:rPr lang="en-US" altLang="zh-CN" sz="1600" dirty="0">
                            <a:solidFill>
                              <a:srgbClr val="FF0000"/>
                            </a:solidFill>
                            <a:latin typeface="Cambria Math" panose="02040503050406030204" pitchFamily="18" charset="0"/>
                          </a:rPr>
                          <m:t> </m:t>
                        </m:r>
                        <m:r>
                          <m:rPr>
                            <m:sty m:val="p"/>
                          </m:rPr>
                          <a:rPr lang="en-US" altLang="zh-CN" sz="1600" dirty="0">
                            <a:solidFill>
                              <a:srgbClr val="FF0000"/>
                            </a:solidFill>
                            <a:latin typeface="Cambria Math" panose="02040503050406030204" pitchFamily="18" charset="0"/>
                          </a:rPr>
                          <m:t>s</m:t>
                        </m:r>
                        <m:r>
                          <a:rPr lang="en-US" altLang="zh-CN" sz="1600" dirty="0">
                            <a:solidFill>
                              <a:srgbClr val="FF0000"/>
                            </a:solidFill>
                            <a:latin typeface="Cambria Math" panose="02040503050406030204" pitchFamily="18" charset="0"/>
                          </a:rPr>
                          <m:t> </m:t>
                        </m:r>
                      </m:sub>
                      <m:sup>
                        <m:r>
                          <a:rPr lang="en-US" altLang="zh-CN" sz="1600" b="0" i="0" dirty="0" smtClean="0">
                            <a:solidFill>
                              <a:srgbClr val="FF0000"/>
                            </a:solidFill>
                            <a:latin typeface="Cambria Math" panose="02040503050406030204" pitchFamily="18" charset="0"/>
                          </a:rPr>
                          <m:t> </m:t>
                        </m:r>
                      </m:sup>
                    </m:sSubSup>
                    <m:r>
                      <a:rPr lang="en-US" altLang="zh-CN" sz="1600" dirty="0">
                        <a:solidFill>
                          <a:srgbClr val="FF0000"/>
                        </a:solidFill>
                        <a:latin typeface="Cambria Math" panose="02040503050406030204" pitchFamily="18" charset="0"/>
                      </a:rPr>
                      <m:t>𝛾</m:t>
                    </m:r>
                    <m:r>
                      <a:rPr lang="en-US" altLang="zh-CN" sz="1600" dirty="0">
                        <a:solidFill>
                          <a:srgbClr val="FF0000"/>
                        </a:solidFill>
                        <a:latin typeface="Cambria Math" panose="02040503050406030204" pitchFamily="18" charset="0"/>
                      </a:rPr>
                      <m:t>)=</m:t>
                    </m:r>
                    <m:r>
                      <m:rPr>
                        <m:nor/>
                      </m:rPr>
                      <a:rPr lang="en-US" altLang="zh-CN" sz="1600">
                        <a:solidFill>
                          <a:srgbClr val="FF0000"/>
                        </a:solidFill>
                        <a:latin typeface="Cambria Math" panose="02040503050406030204" pitchFamily="18" charset="0"/>
                      </a:rPr>
                      <m:t>0.20(4)</m:t>
                    </m:r>
                  </m:oMath>
                </a14:m>
                <a:r>
                  <a:rPr lang="zh-CN" altLang="en-US" sz="1600" dirty="0">
                    <a:latin typeface="Cambria Math" panose="02040503050406030204" pitchFamily="18" charset="0"/>
                  </a:rPr>
                  <a:t> </a:t>
                </a:r>
                <a:r>
                  <a:rPr lang="en-US" altLang="zh-CN" sz="1600" dirty="0">
                    <a:latin typeface="Cambria Math" panose="02040503050406030204" pitchFamily="18" charset="0"/>
                  </a:rPr>
                  <a:t>with lattice spacing extrapolation and chiral extrapolation.</a:t>
                </a:r>
                <a:r>
                  <a:rPr lang="en-US" altLang="zh-CN" sz="1400" dirty="0">
                    <a:latin typeface="Cambria Math" panose="02040503050406030204" pitchFamily="18" charset="0"/>
                  </a:rPr>
                  <a:t>		                      </a:t>
                </a:r>
                <a:r>
                  <a:rPr lang="en-US" altLang="zh-CN" sz="1000" dirty="0">
                    <a:solidFill>
                      <a:srgbClr val="00B050"/>
                    </a:solidFill>
                  </a:rPr>
                  <a:t>Donald, G. C., et al. Phys. Rev. Lett.</a:t>
                </a:r>
                <a:r>
                  <a:rPr lang="zh-CN" altLang="zh-CN" sz="1000" dirty="0">
                    <a:solidFill>
                      <a:srgbClr val="00B050"/>
                    </a:solidFill>
                  </a:rPr>
                  <a:t>.112.212002</a:t>
                </a:r>
                <a:r>
                  <a:rPr lang="en-US" altLang="zh-CN" sz="1000" dirty="0">
                    <a:solidFill>
                      <a:srgbClr val="00B050"/>
                    </a:solidFill>
                  </a:rPr>
                  <a:t>’(2013)</a:t>
                </a:r>
                <a:endParaRPr lang="zh-CN" altLang="en-US" sz="1000" dirty="0">
                  <a:solidFill>
                    <a:srgbClr val="00B050"/>
                  </a:solidFill>
                </a:endParaRPr>
              </a:p>
              <a:p>
                <a:pPr marL="171450" indent="-171450">
                  <a:lnSpc>
                    <a:spcPct val="150000"/>
                  </a:lnSpc>
                  <a:buFont typeface="Arial" panose="020B0604020202020204" pitchFamily="34" charset="0"/>
                  <a:buChar char="•"/>
                </a:pPr>
                <a:endParaRPr lang="en-US" altLang="zh-CN" sz="1600" dirty="0">
                  <a:latin typeface="Cambria Math" panose="02040503050406030204" pitchFamily="18" charset="0"/>
                </a:endParaRPr>
              </a:p>
              <a:p>
                <a:pPr marL="171450" indent="-171450">
                  <a:lnSpc>
                    <a:spcPct val="150000"/>
                  </a:lnSpc>
                  <a:buFont typeface="Arial" panose="020B0604020202020204" pitchFamily="34" charset="0"/>
                  <a:buChar char="•"/>
                </a:pPr>
                <a:r>
                  <a:rPr lang="zh-CN" altLang="en-US" sz="1600" dirty="0">
                    <a:latin typeface="Cambria Math" panose="02040503050406030204" pitchFamily="18" charset="0"/>
                  </a:rPr>
                  <a:t>Recently, a high-precision calculation of </a:t>
                </a:r>
                <a14:m>
                  <m:oMath xmlns:m="http://schemas.openxmlformats.org/officeDocument/2006/math">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m:t>
                        </m:r>
                      </m:sup>
                    </m:sSubSup>
                    <m:r>
                      <a:rPr lang="en-US" altLang="zh-CN" sz="1600" dirty="0">
                        <a:latin typeface="Cambria Math" panose="02040503050406030204" pitchFamily="18" charset="0"/>
                      </a:rPr>
                      <m:t>→</m:t>
                    </m:r>
                    <m:sSubSup>
                      <m:sSubSupPr>
                        <m:ctrlPr>
                          <a:rPr lang="zh-CN" altLang="en-US" sz="1600" i="1" dirty="0">
                            <a:latin typeface="Cambria Math" panose="02040503050406030204" pitchFamily="18" charset="0"/>
                          </a:rPr>
                        </m:ctrlPr>
                      </m:sSubSupPr>
                      <m:e>
                        <m:sSubSup>
                          <m:sSubSupPr>
                            <m:ctrlPr>
                              <a:rPr lang="zh-CN" altLang="en-US" sz="1600" i="1" dirty="0">
                                <a:latin typeface="Cambria Math" panose="02040503050406030204" pitchFamily="18" charset="0"/>
                              </a:rPr>
                            </m:ctrlPr>
                          </m:sSubSupPr>
                          <m:e>
                            <m:r>
                              <a:rPr lang="en-US" altLang="zh-CN" sz="1600" dirty="0">
                                <a:latin typeface="Cambria Math" panose="02040503050406030204" pitchFamily="18" charset="0"/>
                              </a:rPr>
                              <m:t>𝐷</m:t>
                            </m:r>
                          </m:e>
                          <m:sub>
                            <m:r>
                              <a:rPr lang="en-US" altLang="zh-CN" sz="1600" dirty="0">
                                <a:latin typeface="Cambria Math" panose="02040503050406030204" pitchFamily="18" charset="0"/>
                              </a:rPr>
                              <m:t> </m:t>
                            </m:r>
                            <m:r>
                              <a:rPr lang="en-US" altLang="zh-CN" sz="1600" dirty="0">
                                <a:latin typeface="Cambria Math" panose="02040503050406030204" pitchFamily="18" charset="0"/>
                              </a:rPr>
                              <m:t>𝑠</m:t>
                            </m:r>
                          </m:sub>
                          <m:sup>
                            <m:r>
                              <a:rPr lang="en-US" altLang="zh-CN" sz="1600" dirty="0">
                                <a:latin typeface="Cambria Math" panose="02040503050406030204" pitchFamily="18" charset="0"/>
                              </a:rPr>
                              <m:t> </m:t>
                            </m:r>
                          </m:sup>
                        </m:sSubSup>
                      </m:e>
                      <m:sub>
                        <m:r>
                          <a:rPr lang="en-US" altLang="zh-CN" sz="1600" dirty="0">
                            <a:latin typeface="Cambria Math" panose="02040503050406030204" pitchFamily="18" charset="0"/>
                          </a:rPr>
                          <m:t> </m:t>
                        </m:r>
                      </m:sub>
                      <m:sup>
                        <m:r>
                          <a:rPr lang="en-US" altLang="zh-CN" sz="1600" dirty="0">
                            <a:latin typeface="Cambria Math" panose="02040503050406030204" pitchFamily="18" charset="0"/>
                          </a:rPr>
                          <m:t> </m:t>
                        </m:r>
                      </m:sup>
                    </m:sSubSup>
                    <m:r>
                      <a:rPr lang="en-US" altLang="zh-CN" sz="1600" dirty="0">
                        <a:latin typeface="Cambria Math" panose="02040503050406030204" pitchFamily="18" charset="0"/>
                      </a:rPr>
                      <m:t>𝛾</m:t>
                    </m:r>
                    <m:r>
                      <a:rPr lang="en-US" altLang="zh-CN" sz="1600" dirty="0">
                        <a:latin typeface="Cambria Math" panose="02040503050406030204" pitchFamily="18" charset="0"/>
                      </a:rPr>
                      <m:t> </m:t>
                    </m:r>
                  </m:oMath>
                </a14:m>
                <a:r>
                  <a:rPr lang="zh-CN" altLang="en-US" sz="1600" dirty="0">
                    <a:latin typeface="Cambria Math" panose="02040503050406030204" pitchFamily="18" charset="0"/>
                  </a:rPr>
                  <a:t>obtained </a:t>
                </a:r>
                <a14:m>
                  <m:oMath xmlns:m="http://schemas.openxmlformats.org/officeDocument/2006/math">
                    <m:r>
                      <m:rPr>
                        <m:sty m:val="p"/>
                      </m:rPr>
                      <a:rPr lang="zh-CN" altLang="en-US" sz="1600" dirty="0">
                        <a:latin typeface="Cambria Math" panose="02040503050406030204" pitchFamily="18" charset="0"/>
                      </a:rPr>
                      <m:t>the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effective</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electromagnetic</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form</m:t>
                    </m:r>
                    <m:r>
                      <a:rPr lang="zh-CN" altLang="en-US" sz="1600" dirty="0">
                        <a:latin typeface="Cambria Math" panose="02040503050406030204" pitchFamily="18" charset="0"/>
                      </a:rPr>
                      <m:t> </m:t>
                    </m:r>
                    <m:r>
                      <m:rPr>
                        <m:sty m:val="p"/>
                      </m:rPr>
                      <a:rPr lang="zh-CN" altLang="en-US" sz="1600" dirty="0">
                        <a:latin typeface="Cambria Math" panose="02040503050406030204" pitchFamily="18" charset="0"/>
                      </a:rPr>
                      <m:t>factor</m:t>
                    </m:r>
                    <m:sSub>
                      <m:sSubPr>
                        <m:ctrlPr>
                          <a:rPr lang="en-US" altLang="zh-CN" sz="1600" i="1" smtClean="0">
                            <a:solidFill>
                              <a:srgbClr val="FF0000"/>
                            </a:solidFill>
                            <a:latin typeface="Cambria Math" panose="02040503050406030204" pitchFamily="18" charset="0"/>
                          </a:rPr>
                        </m:ctrlPr>
                      </m:sSubPr>
                      <m:e>
                        <m:r>
                          <a:rPr lang="en-US" altLang="zh-CN" sz="1600" b="0" i="0" smtClean="0">
                            <a:solidFill>
                              <a:srgbClr val="FF0000"/>
                            </a:solidFill>
                            <a:latin typeface="Cambria Math" panose="02040503050406030204" pitchFamily="18" charset="0"/>
                          </a:rPr>
                          <m:t>  </m:t>
                        </m:r>
                        <m:r>
                          <a:rPr lang="en-US" altLang="zh-CN" sz="1600">
                            <a:solidFill>
                              <a:srgbClr val="FF0000"/>
                            </a:solidFill>
                            <a:latin typeface="Cambria Math" panose="02040503050406030204" pitchFamily="18" charset="0"/>
                          </a:rPr>
                          <m:t>𝑉</m:t>
                        </m:r>
                      </m:e>
                      <m:sub>
                        <m:r>
                          <m:rPr>
                            <m:sty m:val="p"/>
                          </m:rPr>
                          <a:rPr lang="en-US" altLang="zh-CN" sz="1600">
                            <a:solidFill>
                              <a:srgbClr val="FF0000"/>
                            </a:solidFill>
                            <a:latin typeface="Cambria Math" panose="02040503050406030204" pitchFamily="18" charset="0"/>
                          </a:rPr>
                          <m:t>eff</m:t>
                        </m:r>
                      </m:sub>
                    </m:sSub>
                    <m:r>
                      <a:rPr lang="en-US" altLang="zh-CN" sz="160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r>
                          <a:rPr lang="en-US" altLang="zh-CN" sz="1600" dirty="0">
                            <a:solidFill>
                              <a:srgbClr val="FF0000"/>
                            </a:solidFill>
                            <a:latin typeface="Cambria Math" panose="02040503050406030204" pitchFamily="18" charset="0"/>
                          </a:rPr>
                          <m:t>𝐷</m:t>
                        </m:r>
                      </m:e>
                      <m:sub>
                        <m:r>
                          <a:rPr lang="en-US" altLang="zh-CN" sz="1600" dirty="0">
                            <a:solidFill>
                              <a:srgbClr val="FF0000"/>
                            </a:solidFill>
                            <a:latin typeface="Cambria Math" panose="02040503050406030204" pitchFamily="18" charset="0"/>
                          </a:rPr>
                          <m:t> </m:t>
                        </m:r>
                        <m:r>
                          <m:rPr>
                            <m:sty m:val="p"/>
                          </m:rPr>
                          <a:rPr lang="en-US" altLang="zh-CN" sz="1600" dirty="0">
                            <a:solidFill>
                              <a:srgbClr val="FF0000"/>
                            </a:solidFill>
                            <a:latin typeface="Cambria Math" panose="02040503050406030204" pitchFamily="18" charset="0"/>
                          </a:rPr>
                          <m:t>s</m:t>
                        </m:r>
                        <m:r>
                          <a:rPr lang="en-US" altLang="zh-CN" sz="1600" dirty="0">
                            <a:solidFill>
                              <a:srgbClr val="FF0000"/>
                            </a:solidFill>
                            <a:latin typeface="Cambria Math" panose="02040503050406030204" pitchFamily="18" charset="0"/>
                          </a:rPr>
                          <m:t> </m:t>
                        </m:r>
                      </m:sub>
                      <m:sup>
                        <m:r>
                          <a:rPr lang="en-US" altLang="zh-CN" sz="1600" dirty="0">
                            <a:solidFill>
                              <a:srgbClr val="FF0000"/>
                            </a:solidFill>
                            <a:latin typeface="Cambria Math" panose="02040503050406030204" pitchFamily="18" charset="0"/>
                          </a:rPr>
                          <m:t>∗</m:t>
                        </m:r>
                      </m:sup>
                    </m:sSubSup>
                    <m:r>
                      <a:rPr lang="en-US" altLang="zh-CN" sz="1600" dirty="0">
                        <a:solidFill>
                          <a:srgbClr val="FF0000"/>
                        </a:solidFill>
                        <a:latin typeface="Cambria Math" panose="02040503050406030204" pitchFamily="18" charset="0"/>
                      </a:rPr>
                      <m:t>→</m:t>
                    </m:r>
                    <m:sSubSup>
                      <m:sSubSupPr>
                        <m:ctrlPr>
                          <a:rPr lang="zh-CN" altLang="en-US" sz="1600" i="1" dirty="0">
                            <a:solidFill>
                              <a:srgbClr val="FF0000"/>
                            </a:solidFill>
                            <a:latin typeface="Cambria Math" panose="02040503050406030204" pitchFamily="18" charset="0"/>
                          </a:rPr>
                        </m:ctrlPr>
                      </m:sSubSupPr>
                      <m:e>
                        <m:r>
                          <a:rPr lang="en-US" altLang="zh-CN" sz="1600" dirty="0">
                            <a:solidFill>
                              <a:srgbClr val="FF0000"/>
                            </a:solidFill>
                            <a:latin typeface="Cambria Math" panose="02040503050406030204" pitchFamily="18" charset="0"/>
                          </a:rPr>
                          <m:t>𝐷</m:t>
                        </m:r>
                      </m:e>
                      <m:sub>
                        <m:r>
                          <a:rPr lang="en-US" altLang="zh-CN" sz="1600" dirty="0">
                            <a:solidFill>
                              <a:srgbClr val="FF0000"/>
                            </a:solidFill>
                            <a:latin typeface="Cambria Math" panose="02040503050406030204" pitchFamily="18" charset="0"/>
                          </a:rPr>
                          <m:t> </m:t>
                        </m:r>
                        <m:r>
                          <m:rPr>
                            <m:sty m:val="p"/>
                          </m:rPr>
                          <a:rPr lang="en-US" altLang="zh-CN" sz="1600" dirty="0">
                            <a:solidFill>
                              <a:srgbClr val="FF0000"/>
                            </a:solidFill>
                            <a:latin typeface="Cambria Math" panose="02040503050406030204" pitchFamily="18" charset="0"/>
                          </a:rPr>
                          <m:t>s</m:t>
                        </m:r>
                        <m:r>
                          <a:rPr lang="en-US" altLang="zh-CN" sz="1600" dirty="0">
                            <a:solidFill>
                              <a:srgbClr val="FF0000"/>
                            </a:solidFill>
                            <a:latin typeface="Cambria Math" panose="02040503050406030204" pitchFamily="18" charset="0"/>
                          </a:rPr>
                          <m:t> </m:t>
                        </m:r>
                      </m:sub>
                      <m:sup>
                        <m:r>
                          <a:rPr lang="en-US" altLang="zh-CN" sz="1600" dirty="0">
                            <a:solidFill>
                              <a:srgbClr val="FF0000"/>
                            </a:solidFill>
                            <a:latin typeface="Cambria Math" panose="02040503050406030204" pitchFamily="18" charset="0"/>
                          </a:rPr>
                          <m:t> </m:t>
                        </m:r>
                      </m:sup>
                    </m:sSubSup>
                    <m:r>
                      <a:rPr lang="en-US" altLang="zh-CN" sz="1600" dirty="0">
                        <a:solidFill>
                          <a:srgbClr val="FF0000"/>
                        </a:solidFill>
                        <a:latin typeface="Cambria Math" panose="02040503050406030204" pitchFamily="18" charset="0"/>
                      </a:rPr>
                      <m:t>𝛾</m:t>
                    </m:r>
                    <m:r>
                      <a:rPr lang="en-US" altLang="zh-CN" sz="1600" dirty="0">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0.178(</m:t>
                    </m:r>
                  </m:oMath>
                </a14:m>
                <a:r>
                  <a:rPr lang="en-US" altLang="zh-CN" sz="1600" dirty="0">
                    <a:solidFill>
                      <a:srgbClr val="FF0000"/>
                    </a:solidFill>
                    <a:latin typeface="Cambria Math" panose="02040503050406030204" pitchFamily="18" charset="0"/>
                  </a:rPr>
                  <a:t>9) </a:t>
                </a:r>
                <a:r>
                  <a:rPr lang="en-US" altLang="zh-CN" sz="1600" dirty="0">
                    <a:latin typeface="Cambria Math" panose="02040503050406030204" pitchFamily="18" charset="0"/>
                  </a:rPr>
                  <a:t>with lattice spacing extrapolation.</a:t>
                </a:r>
                <a:r>
                  <a:rPr lang="en-US" altLang="zh-CN" sz="1400" dirty="0">
                    <a:latin typeface="Cambria Math" panose="02040503050406030204" pitchFamily="18" charset="0"/>
                  </a:rPr>
                  <a:t>							           	       </a:t>
                </a:r>
                <a:r>
                  <a:rPr lang="zh-CN" altLang="zh-CN" sz="1000" dirty="0">
                    <a:solidFill>
                      <a:srgbClr val="00B050"/>
                    </a:solidFill>
                  </a:rPr>
                  <a:t>Meng, Yu </a:t>
                </a:r>
                <a:r>
                  <a:rPr lang="en-US" altLang="zh-CN" sz="1000" dirty="0">
                    <a:solidFill>
                      <a:srgbClr val="00B050"/>
                    </a:solidFill>
                  </a:rPr>
                  <a:t> et al.</a:t>
                </a:r>
                <a:r>
                  <a:rPr lang="en-US" altLang="zh-CN" sz="1000" dirty="0">
                    <a:solidFill>
                      <a:srgbClr val="00B050"/>
                    </a:solidFill>
                    <a:sym typeface="+mn-ea"/>
                  </a:rPr>
                  <a:t> Phys. Rev. D </a:t>
                </a:r>
                <a:r>
                  <a:rPr lang="zh-CN" altLang="zh-CN" sz="1000" dirty="0">
                    <a:solidFill>
                      <a:srgbClr val="00B050"/>
                    </a:solidFill>
                  </a:rPr>
                  <a:t>.109.074511</a:t>
                </a:r>
                <a:r>
                  <a:rPr lang="en-US" altLang="zh-CN" sz="1000" dirty="0">
                    <a:solidFill>
                      <a:srgbClr val="00B050"/>
                    </a:solidFill>
                  </a:rPr>
                  <a:t>(2024)</a:t>
                </a:r>
                <a:r>
                  <a:rPr lang="zh-CN" altLang="zh-CN" sz="1000" dirty="0">
                    <a:solidFill>
                      <a:srgbClr val="00B050"/>
                    </a:solidFill>
                  </a:rPr>
                  <a:t> </a:t>
                </a:r>
              </a:p>
              <a:p>
                <a:pPr marL="171450" indent="-171450">
                  <a:lnSpc>
                    <a:spcPct val="150000"/>
                  </a:lnSpc>
                  <a:buFont typeface="Arial" panose="020B0604020202020204" pitchFamily="34" charset="0"/>
                  <a:buChar char="•"/>
                </a:pPr>
                <a:endParaRPr lang="zh-CN" altLang="en-US" sz="1000" dirty="0">
                  <a:solidFill>
                    <a:srgbClr val="00B050"/>
                  </a:solidFill>
                </a:endParaRPr>
              </a:p>
              <a:p>
                <a:endParaRPr lang="en-US" altLang="zh-CN" sz="1200" dirty="0"/>
              </a:p>
              <a:p>
                <a:endParaRPr lang="zh-CN" altLang="en-US" sz="1200" dirty="0"/>
              </a:p>
            </p:txBody>
          </p:sp>
        </mc:Choice>
        <mc:Fallback xmlns="">
          <p:sp>
            <p:nvSpPr>
              <p:cNvPr id="4" name="文本框 3">
                <a:extLst>
                  <a:ext uri="{FF2B5EF4-FFF2-40B4-BE49-F238E27FC236}">
                    <a16:creationId xmlns:a16="http://schemas.microsoft.com/office/drawing/2014/main" id="{B563BDE3-EE3D-19B9-4D03-C753F635C25C}"/>
                  </a:ext>
                </a:extLst>
              </p:cNvPr>
              <p:cNvSpPr txBox="1">
                <a:spLocks noRot="1" noChangeAspect="1" noMove="1" noResize="1" noEditPoints="1" noAdjustHandles="1" noChangeArrowheads="1" noChangeShapeType="1" noTextEdit="1"/>
              </p:cNvSpPr>
              <p:nvPr/>
            </p:nvSpPr>
            <p:spPr>
              <a:xfrm>
                <a:off x="0" y="859351"/>
                <a:ext cx="12427947" cy="3723199"/>
              </a:xfrm>
              <a:prstGeom prst="rect">
                <a:avLst/>
              </a:prstGeom>
              <a:blipFill>
                <a:blip r:embed="rId3"/>
                <a:stretch>
                  <a:fillRect l="-196"/>
                </a:stretch>
              </a:blipFill>
              <a:ln w="9525">
                <a:noFill/>
              </a:ln>
            </p:spPr>
            <p:txBody>
              <a:bodyPr/>
              <a:lstStyle/>
              <a:p>
                <a:r>
                  <a:rPr lang="zh-CN" altLang="en-US">
                    <a:noFill/>
                  </a:rPr>
                  <a:t> </a:t>
                </a:r>
              </a:p>
            </p:txBody>
          </p:sp>
        </mc:Fallback>
      </mc:AlternateContent>
      <p:pic>
        <p:nvPicPr>
          <p:cNvPr id="5" name="图片 5">
            <a:extLst>
              <a:ext uri="{FF2B5EF4-FFF2-40B4-BE49-F238E27FC236}">
                <a16:creationId xmlns:a16="http://schemas.microsoft.com/office/drawing/2014/main" id="{A48BE4C1-E407-A3AA-3B84-B629C477EE03}"/>
              </a:ext>
            </a:extLst>
          </p:cNvPr>
          <p:cNvPicPr>
            <a:picLocks noChangeAspect="1"/>
          </p:cNvPicPr>
          <p:nvPr/>
        </p:nvPicPr>
        <p:blipFill>
          <a:blip r:embed="rId4"/>
          <a:stretch>
            <a:fillRect/>
          </a:stretch>
        </p:blipFill>
        <p:spPr>
          <a:xfrm>
            <a:off x="4555734" y="4188725"/>
            <a:ext cx="2996655" cy="2143768"/>
          </a:xfrm>
          <a:prstGeom prst="rect">
            <a:avLst/>
          </a:prstGeom>
          <a:noFill/>
          <a:ln w="9525">
            <a:noFill/>
          </a:ln>
        </p:spPr>
      </p:pic>
      <p:pic>
        <p:nvPicPr>
          <p:cNvPr id="6" name="图片 7">
            <a:extLst>
              <a:ext uri="{FF2B5EF4-FFF2-40B4-BE49-F238E27FC236}">
                <a16:creationId xmlns:a16="http://schemas.microsoft.com/office/drawing/2014/main" id="{0C051081-DAF2-22C4-8552-891BDB5A763D}"/>
              </a:ext>
            </a:extLst>
          </p:cNvPr>
          <p:cNvPicPr>
            <a:picLocks noChangeAspect="1"/>
          </p:cNvPicPr>
          <p:nvPr/>
        </p:nvPicPr>
        <p:blipFill>
          <a:blip r:embed="rId5"/>
          <a:stretch>
            <a:fillRect/>
          </a:stretch>
        </p:blipFill>
        <p:spPr>
          <a:xfrm>
            <a:off x="8460142" y="3962674"/>
            <a:ext cx="3060052" cy="2369819"/>
          </a:xfrm>
          <a:prstGeom prst="rect">
            <a:avLst/>
          </a:prstGeom>
          <a:noFill/>
          <a:ln w="9525">
            <a:noFill/>
          </a:ln>
        </p:spPr>
      </p:pic>
      <p:pic>
        <p:nvPicPr>
          <p:cNvPr id="22" name="图片 21">
            <a:extLst>
              <a:ext uri="{FF2B5EF4-FFF2-40B4-BE49-F238E27FC236}">
                <a16:creationId xmlns:a16="http://schemas.microsoft.com/office/drawing/2014/main" id="{2E13D9D9-A12B-16AC-08A5-CBFB88295FDA}"/>
              </a:ext>
            </a:extLst>
          </p:cNvPr>
          <p:cNvPicPr>
            <a:picLocks noChangeAspect="1"/>
          </p:cNvPicPr>
          <p:nvPr/>
        </p:nvPicPr>
        <p:blipFill>
          <a:blip r:embed="rId6"/>
          <a:stretch>
            <a:fillRect/>
          </a:stretch>
        </p:blipFill>
        <p:spPr>
          <a:xfrm>
            <a:off x="550508" y="4168552"/>
            <a:ext cx="3442994" cy="2144405"/>
          </a:xfrm>
          <a:prstGeom prst="rect">
            <a:avLst/>
          </a:prstGeom>
        </p:spPr>
      </p:pic>
      <p:sp>
        <p:nvSpPr>
          <p:cNvPr id="2" name="文本框 1">
            <a:extLst>
              <a:ext uri="{FF2B5EF4-FFF2-40B4-BE49-F238E27FC236}">
                <a16:creationId xmlns:a16="http://schemas.microsoft.com/office/drawing/2014/main" id="{1B1EC9F7-7321-879B-0A14-CC1E7B14B588}"/>
              </a:ext>
            </a:extLst>
          </p:cNvPr>
          <p:cNvSpPr txBox="1"/>
          <p:nvPr/>
        </p:nvSpPr>
        <p:spPr>
          <a:xfrm>
            <a:off x="11693237" y="6380018"/>
            <a:ext cx="498763" cy="369332"/>
          </a:xfrm>
          <a:prstGeom prst="rect">
            <a:avLst/>
          </a:prstGeom>
          <a:noFill/>
        </p:spPr>
        <p:txBody>
          <a:bodyPr wrap="square" rtlCol="0">
            <a:spAutoFit/>
          </a:bodyPr>
          <a:lstStyle/>
          <a:p>
            <a:r>
              <a:rPr lang="en-US" altLang="zh-CN" dirty="0"/>
              <a:t>3</a:t>
            </a:r>
            <a:endParaRPr lang="zh-CN" altLang="en-US" dirty="0"/>
          </a:p>
        </p:txBody>
      </p:sp>
    </p:spTree>
    <p:extLst>
      <p:ext uri="{BB962C8B-B14F-4D97-AF65-F5344CB8AC3E}">
        <p14:creationId xmlns:p14="http://schemas.microsoft.com/office/powerpoint/2010/main" val="48150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1D7FE-A14B-EFFE-5FCA-0EDCE1BD5A06}"/>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D33234B8-54AD-D3A8-5685-8F08B1654E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808C3F28-1013-05B8-EDA9-D573F714E115}"/>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Formula</a:t>
            </a:r>
            <a:endParaRPr lang="en-US" altLang="zh-CN" sz="6000" dirty="0">
              <a:solidFill>
                <a:schemeClr val="tx2"/>
              </a:solidFill>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413C7222-16E2-F148-8383-FEB8BCC1D783}"/>
                  </a:ext>
                </a:extLst>
              </p:cNvPr>
              <p:cNvSpPr txBox="1"/>
              <p:nvPr/>
            </p:nvSpPr>
            <p:spPr>
              <a:xfrm>
                <a:off x="273697" y="1361977"/>
                <a:ext cx="11644604" cy="367729"/>
              </a:xfrm>
              <a:prstGeom prst="rect">
                <a:avLst/>
              </a:prstGeom>
              <a:noFill/>
            </p:spPr>
            <p:txBody>
              <a:bodyPr wrap="square" rtlCol="0">
                <a:spAutoFit/>
              </a:bodyPr>
              <a:lstStyle/>
              <a:p>
                <a:r>
                  <a:rPr lang="en-US" altLang="zh-CN" sz="1600" dirty="0"/>
                  <a:t>Insert complete set in correlation function and time and space translation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𝑂</m:t>
                        </m:r>
                      </m:e>
                      <m:sub>
                        <m:r>
                          <a:rPr lang="en-US" altLang="zh-CN" sz="1600" b="0" i="1" smtClean="0">
                            <a:latin typeface="Cambria Math" panose="02040503050406030204" pitchFamily="18" charset="0"/>
                          </a:rPr>
                          <m:t> </m:t>
                        </m:r>
                      </m:sub>
                    </m:sSub>
                    <m:r>
                      <a:rPr lang="en-US" altLang="zh-CN" sz="1600" i="1">
                        <a:latin typeface="Cambria Math" panose="02040503050406030204" pitchFamily="18" charset="0"/>
                      </a:rPr>
                      <m:t>(</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𝑥</m:t>
                        </m:r>
                      </m:e>
                    </m:acc>
                    <m:r>
                      <a:rPr lang="en-US" altLang="zh-CN" sz="1600" i="1">
                        <a:latin typeface="Cambria Math" panose="02040503050406030204" pitchFamily="18" charset="0"/>
                      </a:rPr>
                      <m:t>,</m:t>
                    </m:r>
                    <m:r>
                      <a:rPr lang="en-US" altLang="zh-CN" sz="1600" i="1">
                        <a:latin typeface="Cambria Math" panose="02040503050406030204" pitchFamily="18" charset="0"/>
                      </a:rPr>
                      <m:t>𝑡</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𝐻</m:t>
                                </m:r>
                              </m:e>
                            </m:acc>
                            <m:r>
                              <a:rPr lang="en-US" altLang="zh-CN" sz="1600" i="1">
                                <a:latin typeface="Cambria Math" panose="02040503050406030204" pitchFamily="18" charset="0"/>
                              </a:rPr>
                              <m:t>𝑡</m:t>
                            </m:r>
                          </m:sup>
                        </m:sSup>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r>
                              <a:rPr lang="en-US" altLang="zh-CN" sz="1600" i="1">
                                <a:latin typeface="Cambria Math" panose="02040503050406030204" pitchFamily="18" charset="0"/>
                              </a:rPr>
                              <m:t>𝑖</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𝑝</m:t>
                                </m:r>
                              </m:e>
                            </m:acc>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𝑥</m:t>
                                </m:r>
                              </m:e>
                            </m:acc>
                          </m:sup>
                        </m:sSup>
                        <m:r>
                          <a:rPr lang="en-US" altLang="zh-CN" sz="1600" i="1">
                            <a:latin typeface="Cambria Math" panose="02040503050406030204" pitchFamily="18" charset="0"/>
                          </a:rPr>
                          <m:t>𝑂</m:t>
                        </m:r>
                      </m:e>
                      <m:sub>
                        <m:r>
                          <a:rPr lang="en-US" altLang="zh-CN" sz="1600" b="0" i="1" smtClean="0">
                            <a:latin typeface="Cambria Math" panose="02040503050406030204" pitchFamily="18" charset="0"/>
                          </a:rPr>
                          <m:t> </m:t>
                        </m:r>
                      </m:sub>
                    </m:sSub>
                    <m:r>
                      <a:rPr lang="en-US" altLang="zh-CN" sz="1600" i="1">
                        <a:latin typeface="Cambria Math" panose="02040503050406030204" pitchFamily="18" charset="0"/>
                      </a:rPr>
                      <m:t>(0,0)</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𝐻</m:t>
                            </m:r>
                          </m:e>
                        </m:acc>
                        <m:r>
                          <a:rPr lang="en-US" altLang="zh-CN" sz="1600" i="1">
                            <a:latin typeface="Cambria Math" panose="02040503050406030204" pitchFamily="18" charset="0"/>
                          </a:rPr>
                          <m:t>𝑡</m:t>
                        </m:r>
                      </m:sup>
                    </m:sSup>
                  </m:oMath>
                </a14:m>
                <a:r>
                  <a:rPr lang="en-US" altLang="zh-CN" sz="1600" dirty="0"/>
                  <a:t>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𝑖</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𝑝</m:t>
                            </m:r>
                          </m:e>
                        </m:acc>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𝑥</m:t>
                            </m:r>
                          </m:e>
                        </m:acc>
                      </m:sup>
                    </m:sSup>
                  </m:oMath>
                </a14:m>
                <a:r>
                  <a:rPr lang="en-US" altLang="zh-CN" sz="1600" dirty="0"/>
                  <a:t> , get</a:t>
                </a:r>
                <a:endParaRPr lang="zh-CN" altLang="en-US" sz="1600" dirty="0"/>
              </a:p>
            </p:txBody>
          </p:sp>
        </mc:Choice>
        <mc:Fallback xmlns="">
          <p:sp>
            <p:nvSpPr>
              <p:cNvPr id="20" name="文本框 19">
                <a:extLst>
                  <a:ext uri="{FF2B5EF4-FFF2-40B4-BE49-F238E27FC236}">
                    <a16:creationId xmlns:a16="http://schemas.microsoft.com/office/drawing/2014/main" id="{413C7222-16E2-F148-8383-FEB8BCC1D783}"/>
                  </a:ext>
                </a:extLst>
              </p:cNvPr>
              <p:cNvSpPr txBox="1">
                <a:spLocks noRot="1" noChangeAspect="1" noMove="1" noResize="1" noEditPoints="1" noAdjustHandles="1" noChangeArrowheads="1" noChangeShapeType="1" noTextEdit="1"/>
              </p:cNvSpPr>
              <p:nvPr/>
            </p:nvSpPr>
            <p:spPr>
              <a:xfrm>
                <a:off x="273697" y="1361977"/>
                <a:ext cx="11644604" cy="367729"/>
              </a:xfrm>
              <a:prstGeom prst="rect">
                <a:avLst/>
              </a:prstGeom>
              <a:blipFill>
                <a:blip r:embed="rId3"/>
                <a:stretch>
                  <a:fillRect l="-314" t="-4918"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815FB27-84B7-67E5-FDCD-35A7BE504577}"/>
                  </a:ext>
                </a:extLst>
              </p:cNvPr>
              <p:cNvSpPr txBox="1"/>
              <p:nvPr/>
            </p:nvSpPr>
            <p:spPr>
              <a:xfrm>
                <a:off x="380999" y="4851455"/>
                <a:ext cx="11430000" cy="1256626"/>
              </a:xfrm>
              <a:prstGeom prst="rect">
                <a:avLst/>
              </a:prstGeom>
              <a:noFill/>
            </p:spPr>
            <p:txBody>
              <a:bodyPr wrap="square" rtlCol="0">
                <a:spAutoFit/>
              </a:bodyPr>
              <a:lstStyle/>
              <a:p>
                <a:r>
                  <a:rPr lang="en-US" altLang="zh-CN" sz="1600" dirty="0"/>
                  <a:t>Where </a:t>
                </a:r>
                <a14:m>
                  <m:oMath xmlns:m="http://schemas.openxmlformats.org/officeDocument/2006/math">
                    <m: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𝑚</m:t>
                    </m:r>
                  </m:oMath>
                </a14:m>
                <a:r>
                  <a:rPr lang="zh-CN" altLang="en-US" sz="1600" dirty="0"/>
                  <a:t> </a:t>
                </a:r>
                <a:r>
                  <a:rPr lang="en-US" altLang="zh-CN" sz="1600" dirty="0"/>
                  <a:t>is state which have the same quantum number as operator </a:t>
                </a:r>
                <a14:m>
                  <m:oMath xmlns:m="http://schemas.openxmlformats.org/officeDocument/2006/math">
                    <m:sSubSup>
                      <m:sSubSupPr>
                        <m:ctrlPr>
                          <a:rPr lang="en-US" altLang="zh-CN" sz="1600" i="1" smtClean="0">
                            <a:latin typeface="Cambria Math" panose="02040503050406030204" pitchFamily="18" charset="0"/>
                          </a:rPr>
                        </m:ctrlPr>
                      </m:sSubSupPr>
                      <m:e>
                        <m:acc>
                          <m:accPr>
                            <m:chr m:val="̂"/>
                            <m:ctrlPr>
                              <a:rPr lang="en-US" altLang="zh-CN" sz="1600" i="1" smtClean="0">
                                <a:latin typeface="Cambria Math" panose="02040503050406030204" pitchFamily="18" charset="0"/>
                              </a:rPr>
                            </m:ctrlPr>
                          </m:accPr>
                          <m:e>
                            <m:r>
                              <a:rPr lang="en-US" altLang="zh-CN" sz="1600" i="1">
                                <a:latin typeface="Cambria Math" panose="02040503050406030204" pitchFamily="18" charset="0"/>
                              </a:rPr>
                              <m:t>𝑂</m:t>
                            </m:r>
                          </m:e>
                        </m:acc>
                      </m:e>
                      <m:sub>
                        <m:r>
                          <a:rPr lang="en-US" altLang="zh-CN" sz="1600" b="0" i="1" smtClean="0">
                            <a:latin typeface="Cambria Math" panose="02040503050406030204" pitchFamily="18" charset="0"/>
                          </a:rPr>
                          <m:t>𝑖</m:t>
                        </m:r>
                      </m:sub>
                      <m:sup>
                        <m:r>
                          <a:rPr lang="en-US" altLang="zh-CN" sz="1600" b="0" i="1" smtClean="0">
                            <a:latin typeface="Cambria Math" panose="02040503050406030204" pitchFamily="18" charset="0"/>
                          </a:rPr>
                          <m:t>𝑉</m:t>
                        </m:r>
                      </m:sup>
                    </m:sSubSup>
                  </m:oMath>
                </a14:m>
                <a:r>
                  <a:rPr lang="zh-CN" altLang="en-US" sz="1600" dirty="0"/>
                  <a:t> </a:t>
                </a:r>
                <a:r>
                  <a:rPr lang="en-US" altLang="zh-CN" sz="1600" dirty="0"/>
                  <a:t>and </a:t>
                </a:r>
                <a14:m>
                  <m:oMath xmlns:m="http://schemas.openxmlformats.org/officeDocument/2006/math">
                    <m:sSub>
                      <m:sSubPr>
                        <m:ctrlPr>
                          <a:rPr lang="en-US" altLang="zh-CN" sz="1600" b="0" i="1" smtClean="0">
                            <a:latin typeface="Cambria Math" panose="02040503050406030204" pitchFamily="18" charset="0"/>
                          </a:rPr>
                        </m:ctrlPr>
                      </m:sSubPr>
                      <m:e>
                        <m:acc>
                          <m:accPr>
                            <m:chr m:val="̂"/>
                            <m:ctrlPr>
                              <a:rPr lang="en-US" altLang="zh-CN" sz="1600" i="1" smtClean="0">
                                <a:latin typeface="Cambria Math" panose="02040503050406030204" pitchFamily="18" charset="0"/>
                              </a:rPr>
                            </m:ctrlPr>
                          </m:accPr>
                          <m:e>
                            <m:r>
                              <a:rPr lang="en-US" altLang="zh-CN" sz="1600" b="0" i="1" smtClean="0">
                                <a:latin typeface="Cambria Math" panose="02040503050406030204" pitchFamily="18" charset="0"/>
                              </a:rPr>
                              <m:t>𝑂</m:t>
                            </m:r>
                          </m:e>
                        </m:acc>
                      </m:e>
                      <m:sub>
                        <m:r>
                          <a:rPr lang="en-US" altLang="zh-CN" sz="1600" b="0" i="1" smtClean="0">
                            <a:latin typeface="Cambria Math" panose="02040503050406030204" pitchFamily="18" charset="0"/>
                          </a:rPr>
                          <m:t>𝑃</m:t>
                        </m:r>
                      </m:sub>
                    </m:sSub>
                  </m:oMath>
                </a14:m>
                <a:r>
                  <a:rPr lang="en-US" altLang="zh-CN" sz="1600" dirty="0"/>
                  <a:t>. </a:t>
                </a:r>
                <a14:m>
                  <m:oMath xmlns:m="http://schemas.openxmlformats.org/officeDocument/2006/math">
                    <m:sSubSup>
                      <m:sSubSupPr>
                        <m:ctrlPr>
                          <a:rPr lang="en-US" altLang="zh-CN" sz="1600" i="1" dirty="0" smtClean="0">
                            <a:latin typeface="Cambria Math" panose="02040503050406030204" pitchFamily="18" charset="0"/>
                          </a:rPr>
                        </m:ctrlPr>
                      </m:sSubSupPr>
                      <m:e>
                        <m:r>
                          <a:rPr lang="en-US" altLang="zh-CN" sz="1600" b="0" i="1" dirty="0" smtClean="0">
                            <a:latin typeface="Cambria Math" panose="02040503050406030204" pitchFamily="18" charset="0"/>
                          </a:rPr>
                          <m:t>𝐴</m:t>
                        </m:r>
                      </m:e>
                      <m:sub>
                        <m:r>
                          <a:rPr lang="en-US" altLang="zh-CN" sz="1600" b="0" i="1" dirty="0" smtClean="0">
                            <a:latin typeface="Cambria Math" panose="02040503050406030204" pitchFamily="18" charset="0"/>
                          </a:rPr>
                          <m:t>𝑛</m:t>
                        </m:r>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𝑖</m:t>
                        </m:r>
                      </m:sub>
                      <m:sup>
                        <m:r>
                          <a:rPr lang="en-US" altLang="zh-CN" sz="1600" b="0" i="1" dirty="0" smtClean="0">
                            <a:latin typeface="Cambria Math" panose="02040503050406030204" pitchFamily="18" charset="0"/>
                          </a:rPr>
                          <m:t>𝑉</m:t>
                        </m:r>
                      </m:sup>
                    </m:sSubSup>
                  </m:oMath>
                </a14:m>
                <a:r>
                  <a:rPr lang="en-US" altLang="zh-CN" sz="1600" dirty="0"/>
                  <a:t> and </a:t>
                </a:r>
                <a14:m>
                  <m:oMath xmlns:m="http://schemas.openxmlformats.org/officeDocument/2006/math">
                    <m:sSubSup>
                      <m:sSubSupPr>
                        <m:ctrlPr>
                          <a:rPr lang="en-US" altLang="zh-CN" sz="1600" i="1" dirty="0">
                            <a:latin typeface="Cambria Math" panose="02040503050406030204" pitchFamily="18" charset="0"/>
                          </a:rPr>
                        </m:ctrlPr>
                      </m:sSubSupPr>
                      <m:e>
                        <m:r>
                          <a:rPr lang="en-US" altLang="zh-CN" sz="1600" i="1" dirty="0">
                            <a:latin typeface="Cambria Math" panose="02040503050406030204" pitchFamily="18" charset="0"/>
                          </a:rPr>
                          <m:t>𝐴</m:t>
                        </m:r>
                      </m:e>
                      <m:sub>
                        <m:r>
                          <a:rPr lang="en-US" altLang="zh-CN" sz="1600" b="0" i="1" dirty="0" smtClean="0">
                            <a:latin typeface="Cambria Math" panose="02040503050406030204" pitchFamily="18" charset="0"/>
                          </a:rPr>
                          <m:t>𝑚</m:t>
                        </m:r>
                      </m:sub>
                      <m:sup>
                        <m:r>
                          <a:rPr lang="en-US" altLang="zh-CN" sz="1600" b="0" i="1" dirty="0" smtClean="0">
                            <a:latin typeface="Cambria Math" panose="02040503050406030204" pitchFamily="18" charset="0"/>
                          </a:rPr>
                          <m:t>𝑃</m:t>
                        </m:r>
                      </m:sup>
                    </m:sSubSup>
                  </m:oMath>
                </a14:m>
                <a:r>
                  <a:rPr lang="en-US" altLang="zh-CN" sz="1600" dirty="0"/>
                  <a:t> are matrix element  </a:t>
                </a:r>
                <a14:m>
                  <m:oMath xmlns:m="http://schemas.openxmlformats.org/officeDocument/2006/math">
                    <m:d>
                      <m:dPr>
                        <m:begChr m:val="⟨"/>
                        <m:endChr m:val="⟩"/>
                        <m:ctrlPr>
                          <a:rPr lang="en-US" altLang="zh-CN" sz="1600" i="1" smtClean="0">
                            <a:latin typeface="Cambria Math" panose="02040503050406030204" pitchFamily="18" charset="0"/>
                          </a:rPr>
                        </m:ctrlPr>
                      </m:dPr>
                      <m:e>
                        <m:r>
                          <a:rPr lang="en-US" altLang="zh-CN" sz="1600" i="1">
                            <a:latin typeface="Cambria Math" panose="02040503050406030204" pitchFamily="18" charset="0"/>
                          </a:rPr>
                          <m:t>0</m:t>
                        </m:r>
                        <m:d>
                          <m:dPr>
                            <m:begChr m:val="|"/>
                            <m:endChr m:val="|"/>
                            <m:ctrlPr>
                              <a:rPr lang="en-US" altLang="zh-CN" sz="1600" i="1">
                                <a:latin typeface="Cambria Math" panose="02040503050406030204" pitchFamily="18" charset="0"/>
                              </a:rPr>
                            </m:ctrlPr>
                          </m:dPr>
                          <m:e>
                            <m:sSubSup>
                              <m:sSubSupPr>
                                <m:ctrlPr>
                                  <a:rPr lang="en-US" altLang="zh-CN" sz="1600" i="1">
                                    <a:latin typeface="Cambria Math" panose="02040503050406030204" pitchFamily="18" charset="0"/>
                                  </a:rPr>
                                </m:ctrlPr>
                              </m:sSubSup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𝑂</m:t>
                                    </m:r>
                                  </m:e>
                                </m:acc>
                              </m:e>
                              <m:sub>
                                <m:r>
                                  <a:rPr lang="en-US" altLang="zh-CN" sz="1600" i="1">
                                    <a:latin typeface="Cambria Math" panose="02040503050406030204" pitchFamily="18" charset="0"/>
                                  </a:rPr>
                                  <m:t>𝑖</m:t>
                                </m:r>
                              </m:sub>
                              <m:sup>
                                <m:r>
                                  <a:rPr lang="en-US" altLang="zh-CN" sz="1600" i="1">
                                    <a:latin typeface="Cambria Math" panose="02040503050406030204" pitchFamily="18" charset="0"/>
                                  </a:rPr>
                                  <m:t>𝑉</m:t>
                                </m:r>
                              </m:sup>
                            </m:sSubSup>
                          </m:e>
                        </m:d>
                        <m:r>
                          <m:rPr>
                            <m:sty m:val="p"/>
                          </m:rPr>
                          <a:rPr lang="en-US" altLang="zh-CN" sz="1600">
                            <a:latin typeface="Cambria Math" panose="02040503050406030204" pitchFamily="18" charset="0"/>
                          </a:rPr>
                          <m:t>n</m:t>
                        </m:r>
                      </m:e>
                    </m:d>
                  </m:oMath>
                </a14:m>
                <a:r>
                  <a:rPr lang="en-US" altLang="zh-CN" sz="1600" dirty="0"/>
                  <a:t> and </a:t>
                </a:r>
                <a14:m>
                  <m:oMath xmlns:m="http://schemas.openxmlformats.org/officeDocument/2006/math">
                    <m:d>
                      <m:dPr>
                        <m:begChr m:val="⟨"/>
                        <m:endChr m:val="⟩"/>
                        <m:ctrlPr>
                          <a:rPr lang="en-US" altLang="zh-CN" sz="1600" i="1" smtClean="0">
                            <a:latin typeface="Cambria Math" panose="02040503050406030204" pitchFamily="18" charset="0"/>
                          </a:rPr>
                        </m:ctrlPr>
                      </m:dPr>
                      <m:e>
                        <m:r>
                          <a:rPr lang="en-US" altLang="zh-CN" sz="1600" i="1">
                            <a:latin typeface="Cambria Math" panose="02040503050406030204" pitchFamily="18" charset="0"/>
                          </a:rPr>
                          <m:t>0</m:t>
                        </m:r>
                        <m:d>
                          <m:dPr>
                            <m:begChr m:val="|"/>
                            <m:endChr m:val="|"/>
                            <m:ctrlPr>
                              <a:rPr lang="en-US" altLang="zh-CN" sz="1600" i="1">
                                <a:latin typeface="Cambria Math" panose="02040503050406030204" pitchFamily="18" charset="0"/>
                              </a:rPr>
                            </m:ctrlPr>
                          </m:dPr>
                          <m:e>
                            <m:sSubSup>
                              <m:sSubSupPr>
                                <m:ctrlPr>
                                  <a:rPr lang="en-US" altLang="zh-CN" sz="1600" i="1">
                                    <a:latin typeface="Cambria Math" panose="02040503050406030204" pitchFamily="18" charset="0"/>
                                  </a:rPr>
                                </m:ctrlPr>
                              </m:sSubSup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𝑂</m:t>
                                    </m:r>
                                  </m:e>
                                </m:acc>
                              </m:e>
                              <m:sub>
                                <m:r>
                                  <a:rPr lang="en-US" altLang="zh-CN" sz="1600" i="1">
                                    <a:latin typeface="Cambria Math" panose="02040503050406030204" pitchFamily="18" charset="0"/>
                                  </a:rPr>
                                  <m:t>𝑃</m:t>
                                </m:r>
                              </m:sub>
                              <m:sup>
                                <m:r>
                                  <a:rPr lang="en-US" altLang="zh-CN" sz="1600" i="1">
                                    <a:latin typeface="Cambria Math" panose="02040503050406030204" pitchFamily="18" charset="0"/>
                                  </a:rPr>
                                  <m:t> </m:t>
                                </m:r>
                              </m:sup>
                            </m:sSubSup>
                          </m:e>
                        </m:d>
                        <m:r>
                          <m:rPr>
                            <m:sty m:val="p"/>
                          </m:rPr>
                          <a:rPr lang="en-US" altLang="zh-CN" sz="1600">
                            <a:latin typeface="Cambria Math" panose="02040503050406030204" pitchFamily="18" charset="0"/>
                          </a:rPr>
                          <m:t>m</m:t>
                        </m:r>
                      </m:e>
                    </m:d>
                  </m:oMath>
                </a14:m>
                <a:r>
                  <a:rPr lang="en-US" altLang="zh-CN" sz="1600" dirty="0"/>
                  <a:t>, factor  </a:t>
                </a:r>
                <a14:m>
                  <m:oMath xmlns:m="http://schemas.openxmlformats.org/officeDocument/2006/math">
                    <m:d>
                      <m:dPr>
                        <m:ctrlPr>
                          <a:rPr lang="en-US" altLang="zh-CN" sz="1600" i="1" smtClean="0">
                            <a:latin typeface="Cambria Math" panose="02040503050406030204" pitchFamily="18" charset="0"/>
                          </a:rPr>
                        </m:ctrlPr>
                      </m:dPr>
                      <m:e>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𝑝</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num>
                          <m:den>
                            <m:sSup>
                              <m:sSupPr>
                                <m:ctrlPr>
                                  <a:rPr lang="en-US" altLang="zh-CN" sz="1600" i="1">
                                    <a:latin typeface="Cambria Math" panose="02040503050406030204" pitchFamily="18" charset="0"/>
                                  </a:rPr>
                                </m:ctrlPr>
                              </m:sSup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𝑚</m:t>
                                    </m:r>
                                  </m:e>
                                  <m:sub>
                                    <m:r>
                                      <a:rPr lang="en-US" altLang="zh-CN" sz="1600" i="1">
                                        <a:latin typeface="Cambria Math" panose="02040503050406030204" pitchFamily="18" charset="0"/>
                                      </a:rPr>
                                      <m:t>𝑛</m:t>
                                    </m:r>
                                  </m:sub>
                                  <m:sup>
                                    <m:r>
                                      <a:rPr lang="en-US" altLang="zh-CN" sz="1600" i="1">
                                        <a:latin typeface="Cambria Math" panose="02040503050406030204" pitchFamily="18" charset="0"/>
                                      </a:rPr>
                                      <m:t>𝑉</m:t>
                                    </m:r>
                                  </m:sup>
                                </m:sSubSup>
                              </m:e>
                              <m:sup>
                                <m:r>
                                  <a:rPr lang="en-US" altLang="zh-CN" sz="1600" i="1">
                                    <a:latin typeface="Cambria Math" panose="02040503050406030204" pitchFamily="18" charset="0"/>
                                  </a:rPr>
                                  <m:t>2</m:t>
                                </m:r>
                              </m:sup>
                            </m:sSup>
                          </m:den>
                        </m:f>
                      </m:e>
                    </m:d>
                  </m:oMath>
                </a14:m>
                <a:r>
                  <a:rPr lang="zh-CN" altLang="en-US" sz="1600" dirty="0"/>
                  <a:t> </a:t>
                </a:r>
                <a:r>
                  <a:rPr lang="en-US" altLang="zh-CN" sz="1600" dirty="0"/>
                  <a:t>comes from the summation over polarization indices.</a:t>
                </a:r>
              </a:p>
              <a:p>
                <a:pPr>
                  <a:lnSpc>
                    <a:spcPct val="150000"/>
                  </a:lnSpc>
                </a:pPr>
                <a:r>
                  <a:rPr lang="en-US" altLang="zh-CN" sz="1600" dirty="0"/>
                  <a:t> </a:t>
                </a:r>
                <a:endParaRPr lang="zh-CN" altLang="en-US" sz="1600" dirty="0"/>
              </a:p>
            </p:txBody>
          </p:sp>
        </mc:Choice>
        <mc:Fallback xmlns="">
          <p:sp>
            <p:nvSpPr>
              <p:cNvPr id="5" name="文本框 4">
                <a:extLst>
                  <a:ext uri="{FF2B5EF4-FFF2-40B4-BE49-F238E27FC236}">
                    <a16:creationId xmlns:a16="http://schemas.microsoft.com/office/drawing/2014/main" id="{3815FB27-84B7-67E5-FDCD-35A7BE504577}"/>
                  </a:ext>
                </a:extLst>
              </p:cNvPr>
              <p:cNvSpPr txBox="1">
                <a:spLocks noRot="1" noChangeAspect="1" noMove="1" noResize="1" noEditPoints="1" noAdjustHandles="1" noChangeArrowheads="1" noChangeShapeType="1" noTextEdit="1"/>
              </p:cNvSpPr>
              <p:nvPr/>
            </p:nvSpPr>
            <p:spPr>
              <a:xfrm>
                <a:off x="380999" y="4851455"/>
                <a:ext cx="11430000" cy="1256626"/>
              </a:xfrm>
              <a:prstGeom prst="rect">
                <a:avLst/>
              </a:prstGeom>
              <a:blipFill>
                <a:blip r:embed="rId4"/>
                <a:stretch>
                  <a:fillRect l="-267"/>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A658D63E-7B8A-9979-89AD-730584C199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65715" y="1883714"/>
            <a:ext cx="5427372" cy="2533333"/>
          </a:xfrm>
          <a:prstGeom prst="rect">
            <a:avLst/>
          </a:prstGeom>
        </p:spPr>
      </p:pic>
      <p:sp>
        <p:nvSpPr>
          <p:cNvPr id="2" name="文本框 1">
            <a:extLst>
              <a:ext uri="{FF2B5EF4-FFF2-40B4-BE49-F238E27FC236}">
                <a16:creationId xmlns:a16="http://schemas.microsoft.com/office/drawing/2014/main" id="{345388D0-6F23-4D87-2C18-43927C80F256}"/>
              </a:ext>
            </a:extLst>
          </p:cNvPr>
          <p:cNvSpPr txBox="1"/>
          <p:nvPr/>
        </p:nvSpPr>
        <p:spPr>
          <a:xfrm>
            <a:off x="11693237" y="6380018"/>
            <a:ext cx="498763" cy="369332"/>
          </a:xfrm>
          <a:prstGeom prst="rect">
            <a:avLst/>
          </a:prstGeom>
          <a:noFill/>
        </p:spPr>
        <p:txBody>
          <a:bodyPr wrap="square" rtlCol="0">
            <a:spAutoFit/>
          </a:bodyPr>
          <a:lstStyle/>
          <a:p>
            <a:r>
              <a:rPr lang="en-US" altLang="zh-CN" dirty="0"/>
              <a:t>4</a:t>
            </a:r>
            <a:endParaRPr lang="zh-CN" altLang="en-US" dirty="0"/>
          </a:p>
        </p:txBody>
      </p:sp>
    </p:spTree>
    <p:extLst>
      <p:ext uri="{BB962C8B-B14F-4D97-AF65-F5344CB8AC3E}">
        <p14:creationId xmlns:p14="http://schemas.microsoft.com/office/powerpoint/2010/main" val="326079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DA29-019C-95F9-68E3-CE67A0599C38}"/>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2C797332-E22F-8489-6265-73E8EFFFC8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44625E0D-9364-AB4A-FED6-B3B84C847C7A}"/>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Numerical setup</a:t>
            </a:r>
            <a:endParaRPr lang="en-US" altLang="zh-CN" sz="6000" dirty="0">
              <a:solidFill>
                <a:schemeClr val="tx2"/>
              </a:solidFill>
            </a:endParaRPr>
          </a:p>
        </p:txBody>
      </p:sp>
      <p:sp>
        <p:nvSpPr>
          <p:cNvPr id="2" name="文本框 1">
            <a:extLst>
              <a:ext uri="{FF2B5EF4-FFF2-40B4-BE49-F238E27FC236}">
                <a16:creationId xmlns:a16="http://schemas.microsoft.com/office/drawing/2014/main" id="{999197C6-A554-B1C7-8E0D-923AEAFA4298}"/>
              </a:ext>
            </a:extLst>
          </p:cNvPr>
          <p:cNvSpPr txBox="1"/>
          <p:nvPr/>
        </p:nvSpPr>
        <p:spPr>
          <a:xfrm>
            <a:off x="11693237" y="6380018"/>
            <a:ext cx="498763" cy="369332"/>
          </a:xfrm>
          <a:prstGeom prst="rect">
            <a:avLst/>
          </a:prstGeom>
          <a:noFill/>
        </p:spPr>
        <p:txBody>
          <a:bodyPr wrap="square" rtlCol="0">
            <a:spAutoFit/>
          </a:bodyPr>
          <a:lstStyle/>
          <a:p>
            <a:r>
              <a:rPr lang="en-US" altLang="zh-CN" dirty="0"/>
              <a:t>5</a:t>
            </a:r>
            <a:endParaRPr lang="zh-CN" altLang="en-US" dirty="0"/>
          </a:p>
        </p:txBody>
      </p:sp>
      <p:pic>
        <p:nvPicPr>
          <p:cNvPr id="6" name="图片 5">
            <a:extLst>
              <a:ext uri="{FF2B5EF4-FFF2-40B4-BE49-F238E27FC236}">
                <a16:creationId xmlns:a16="http://schemas.microsoft.com/office/drawing/2014/main" id="{8F0C4300-C168-66E2-FB6E-4E475DB964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6271" y="1010431"/>
            <a:ext cx="10874679" cy="2922938"/>
          </a:xfrm>
          <a:prstGeom prst="rect">
            <a:avLst/>
          </a:prstGeom>
        </p:spPr>
      </p:pic>
      <p:sp>
        <p:nvSpPr>
          <p:cNvPr id="8" name="文本框 7">
            <a:extLst>
              <a:ext uri="{FF2B5EF4-FFF2-40B4-BE49-F238E27FC236}">
                <a16:creationId xmlns:a16="http://schemas.microsoft.com/office/drawing/2014/main" id="{1EE6F957-9E7D-6DFF-0D5E-CE9C4C9CE41D}"/>
              </a:ext>
            </a:extLst>
          </p:cNvPr>
          <p:cNvSpPr txBox="1"/>
          <p:nvPr/>
        </p:nvSpPr>
        <p:spPr>
          <a:xfrm>
            <a:off x="5979190" y="3972102"/>
            <a:ext cx="5431760" cy="400110"/>
          </a:xfrm>
          <a:prstGeom prst="rect">
            <a:avLst/>
          </a:prstGeom>
          <a:noFill/>
        </p:spPr>
        <p:txBody>
          <a:bodyPr wrap="square" rtlCol="0">
            <a:spAutoFit/>
          </a:bodyPr>
          <a:lstStyle/>
          <a:p>
            <a:r>
              <a:rPr lang="en-US" altLang="zh-CN" sz="1000" dirty="0">
                <a:solidFill>
                  <a:srgbClr val="00B050"/>
                </a:solidFill>
              </a:rPr>
              <a:t>Z.-C. Hu et al. (CLQCD), Phys. Rev. D 109, 054507(2024).   </a:t>
            </a:r>
            <a:r>
              <a:rPr lang="zh-CN" altLang="zh-CN" sz="1000" dirty="0">
                <a:solidFill>
                  <a:srgbClr val="00B050"/>
                </a:solidFill>
              </a:rPr>
              <a:t>Meng, Yu </a:t>
            </a:r>
            <a:r>
              <a:rPr lang="en-US" altLang="zh-CN" sz="1000" dirty="0">
                <a:solidFill>
                  <a:srgbClr val="00B050"/>
                </a:solidFill>
              </a:rPr>
              <a:t> et al.</a:t>
            </a:r>
            <a:r>
              <a:rPr lang="zh-CN" altLang="zh-CN" sz="1000" dirty="0">
                <a:solidFill>
                  <a:srgbClr val="00B050"/>
                </a:solidFill>
              </a:rPr>
              <a:t>PhysRevD.109.074511</a:t>
            </a:r>
            <a:r>
              <a:rPr lang="en-US" altLang="zh-CN" sz="1000" dirty="0">
                <a:solidFill>
                  <a:srgbClr val="00B050"/>
                </a:solidFill>
              </a:rPr>
              <a:t>(2024)</a:t>
            </a:r>
            <a:endParaRPr lang="zh-CN" altLang="en-US" sz="1400" dirty="0"/>
          </a:p>
          <a:p>
            <a:endParaRPr lang="en-US" altLang="zh-CN" sz="1000" dirty="0">
              <a:solidFill>
                <a:srgbClr val="00B050"/>
              </a:solidFill>
            </a:endParaRPr>
          </a:p>
        </p:txBody>
      </p:sp>
      <p:sp>
        <p:nvSpPr>
          <p:cNvPr id="4" name="文本框 3">
            <a:extLst>
              <a:ext uri="{FF2B5EF4-FFF2-40B4-BE49-F238E27FC236}">
                <a16:creationId xmlns:a16="http://schemas.microsoft.com/office/drawing/2014/main" id="{5784D589-6814-5358-E94C-15E6E56A2C5E}"/>
              </a:ext>
            </a:extLst>
          </p:cNvPr>
          <p:cNvSpPr txBox="1"/>
          <p:nvPr/>
        </p:nvSpPr>
        <p:spPr>
          <a:xfrm>
            <a:off x="536271" y="4694010"/>
            <a:ext cx="11282690" cy="15314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a:t>We performed our calculation using five (2+1)-flavor Clover fermion gauge ensembles generated by the CLQCD collaboration.</a:t>
            </a:r>
          </a:p>
          <a:p>
            <a:pPr marL="285750" indent="-285750">
              <a:lnSpc>
                <a:spcPct val="150000"/>
              </a:lnSpc>
              <a:buFont typeface="Arial" panose="020B0604020202020204" pitchFamily="34" charset="0"/>
              <a:buChar char="•"/>
            </a:pPr>
            <a:r>
              <a:rPr lang="en-US" altLang="zh-CN" sz="1600" dirty="0"/>
              <a:t>To improve the signal quality of the two- and three-point functions, gaussian smearing to the fermion sources and APE smearing to the gauge links are used.</a:t>
            </a:r>
          </a:p>
          <a:p>
            <a:pPr marL="285750" indent="-285750">
              <a:lnSpc>
                <a:spcPct val="150000"/>
              </a:lnSpc>
              <a:buFont typeface="Arial" panose="020B0604020202020204" pitchFamily="34" charset="0"/>
              <a:buChar char="•"/>
            </a:pPr>
            <a:r>
              <a:rPr lang="en-US" altLang="zh-CN" sz="1600" dirty="0"/>
              <a:t>Three set current insertion times are used  on each ensemble.</a:t>
            </a:r>
          </a:p>
        </p:txBody>
      </p:sp>
    </p:spTree>
    <p:extLst>
      <p:ext uri="{BB962C8B-B14F-4D97-AF65-F5344CB8AC3E}">
        <p14:creationId xmlns:p14="http://schemas.microsoft.com/office/powerpoint/2010/main" val="368732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EB84D-7304-7A7E-2962-489E96392C8A}"/>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01E01605-1B28-82D3-68FB-0D410A2EEA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9E64915D-C9FF-6B6E-42D9-033BE8540180}"/>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pic>
        <p:nvPicPr>
          <p:cNvPr id="4" name="图片 3">
            <a:extLst>
              <a:ext uri="{FF2B5EF4-FFF2-40B4-BE49-F238E27FC236}">
                <a16:creationId xmlns:a16="http://schemas.microsoft.com/office/drawing/2014/main" id="{C1DD57B6-6B80-3739-7C78-630101F2A6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69580" y="1822129"/>
            <a:ext cx="3599467" cy="2702325"/>
          </a:xfrm>
          <a:prstGeom prst="rect">
            <a:avLst/>
          </a:prstGeom>
        </p:spPr>
      </p:pic>
      <p:pic>
        <p:nvPicPr>
          <p:cNvPr id="10" name="图片 9">
            <a:extLst>
              <a:ext uri="{FF2B5EF4-FFF2-40B4-BE49-F238E27FC236}">
                <a16:creationId xmlns:a16="http://schemas.microsoft.com/office/drawing/2014/main" id="{5FE7C3DD-F4CD-0518-4F22-7EEC7DDD96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46287" y="1822129"/>
            <a:ext cx="3496522" cy="2605025"/>
          </a:xfrm>
          <a:prstGeom prst="rect">
            <a:avLst/>
          </a:prstGeom>
        </p:spPr>
      </p:pic>
      <p:sp>
        <p:nvSpPr>
          <p:cNvPr id="2" name="文本框 1">
            <a:extLst>
              <a:ext uri="{FF2B5EF4-FFF2-40B4-BE49-F238E27FC236}">
                <a16:creationId xmlns:a16="http://schemas.microsoft.com/office/drawing/2014/main" id="{0ECE7588-7F30-E442-33B0-FD86DC3BDF36}"/>
              </a:ext>
            </a:extLst>
          </p:cNvPr>
          <p:cNvSpPr txBox="1"/>
          <p:nvPr/>
        </p:nvSpPr>
        <p:spPr>
          <a:xfrm>
            <a:off x="11693237" y="6380018"/>
            <a:ext cx="498763" cy="369332"/>
          </a:xfrm>
          <a:prstGeom prst="rect">
            <a:avLst/>
          </a:prstGeom>
          <a:noFill/>
        </p:spPr>
        <p:txBody>
          <a:bodyPr wrap="square" rtlCol="0">
            <a:spAutoFit/>
          </a:bodyPr>
          <a:lstStyle/>
          <a:p>
            <a:r>
              <a:rPr lang="en-US" altLang="zh-CN" dirty="0"/>
              <a:t>6</a:t>
            </a:r>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8B5E353-3AF9-091D-E70E-A3C58B0DE90C}"/>
                  </a:ext>
                </a:extLst>
              </p:cNvPr>
              <p:cNvSpPr txBox="1"/>
              <p:nvPr/>
            </p:nvSpPr>
            <p:spPr>
              <a:xfrm>
                <a:off x="713496" y="5157703"/>
                <a:ext cx="11412638" cy="1384097"/>
              </a:xfrm>
              <a:prstGeom prst="rect">
                <a:avLst/>
              </a:prstGeom>
              <a:noFill/>
            </p:spPr>
            <p:txBody>
              <a:bodyPr wrap="square" rtlCol="0">
                <a:spAutoFit/>
              </a:bodyPr>
              <a:lstStyle/>
              <a:p>
                <a:pPr>
                  <a:lnSpc>
                    <a:spcPct val="150000"/>
                  </a:lnSpc>
                </a:pPr>
                <a:r>
                  <a:rPr lang="en-US" altLang="zh-CN" sz="1600" dirty="0"/>
                  <a:t>We choose the value at the starting point of the plateau as the effective mass at this momentum, to avoid underestimating the error due to correlations between successive time slices. The lattice dispersion relation </a:t>
                </a:r>
                <a14:m>
                  <m:oMath xmlns:m="http://schemas.openxmlformats.org/officeDocument/2006/math">
                    <m:r>
                      <a:rPr lang="en-US" altLang="zh-CN" sz="1600">
                        <a:latin typeface="Cambria Math" panose="02040503050406030204" pitchFamily="18" charset="0"/>
                      </a:rPr>
                      <m:t>4</m:t>
                    </m:r>
                    <m:func>
                      <m:funcPr>
                        <m:ctrlPr>
                          <a:rPr lang="en-US" altLang="zh-CN" sz="1600" i="1">
                            <a:latin typeface="Cambria Math" panose="02040503050406030204" pitchFamily="18" charset="0"/>
                          </a:rPr>
                        </m:ctrlPr>
                      </m:funcPr>
                      <m:fName>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sinh</m:t>
                            </m:r>
                          </m:e>
                          <m:sup>
                            <m:r>
                              <a:rPr lang="en-US" altLang="zh-CN" sz="1600">
                                <a:latin typeface="Cambria Math" panose="02040503050406030204" pitchFamily="18" charset="0"/>
                              </a:rPr>
                              <m:t>2</m:t>
                            </m:r>
                          </m:sup>
                        </m:sSup>
                      </m:fName>
                      <m:e>
                        <m:d>
                          <m:dPr>
                            <m:ctrlPr>
                              <a:rPr lang="en-US" altLang="zh-CN" sz="1600" i="1">
                                <a:latin typeface="Cambria Math" panose="02040503050406030204" pitchFamily="18" charset="0"/>
                              </a:rPr>
                            </m:ctrlPr>
                          </m:dPr>
                          <m:e>
                            <m:f>
                              <m:fPr>
                                <m:ctrlPr>
                                  <a:rPr lang="en-US" altLang="zh-CN" sz="1600" i="1">
                                    <a:latin typeface="Cambria Math" panose="02040503050406030204" pitchFamily="18" charset="0"/>
                                  </a:rPr>
                                </m:ctrlPr>
                              </m:fPr>
                              <m:num>
                                <m:r>
                                  <a:rPr lang="en-US" altLang="zh-CN" sz="1600">
                                    <a:latin typeface="Cambria Math" panose="02040503050406030204" pitchFamily="18" charset="0"/>
                                  </a:rPr>
                                  <m:t>𝑎</m:t>
                                </m:r>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𝐸</m:t>
                                    </m:r>
                                  </m:e>
                                  <m:sub>
                                    <m:r>
                                      <a:rPr lang="en-US" altLang="zh-CN" sz="1600">
                                        <a:latin typeface="Cambria Math" panose="02040503050406030204" pitchFamily="18" charset="0"/>
                                      </a:rPr>
                                      <m:t>𝑛</m:t>
                                    </m:r>
                                  </m:sub>
                                </m:sSub>
                              </m:num>
                              <m:den>
                                <m:r>
                                  <a:rPr lang="en-US" altLang="zh-CN" sz="1600">
                                    <a:latin typeface="Cambria Math" panose="02040503050406030204" pitchFamily="18" charset="0"/>
                                  </a:rPr>
                                  <m:t>2</m:t>
                                </m:r>
                              </m:den>
                            </m:f>
                          </m:e>
                        </m:d>
                        <m:r>
                          <a:rPr lang="en-US" altLang="zh-CN" sz="1600">
                            <a:latin typeface="Cambria Math" panose="02040503050406030204" pitchFamily="18" charset="0"/>
                          </a:rPr>
                          <m:t>=</m:t>
                        </m:r>
                        <m:sSup>
                          <m:sSupPr>
                            <m:ctrlPr>
                              <a:rPr lang="en-US" altLang="zh-CN" sz="1600" i="1">
                                <a:latin typeface="Cambria Math" panose="02040503050406030204" pitchFamily="18" charset="0"/>
                              </a:rPr>
                            </m:ctrlPr>
                          </m:sSupPr>
                          <m:e>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𝑚</m:t>
                                    </m:r>
                                  </m:e>
                                  <m:sub>
                                    <m:r>
                                      <m:rPr>
                                        <m:sty m:val="p"/>
                                      </m:rPr>
                                      <a:rPr lang="en-US" altLang="zh-CN" sz="1600" i="0">
                                        <a:latin typeface="Cambria Math" panose="02040503050406030204" pitchFamily="18" charset="0"/>
                                      </a:rPr>
                                      <m:t>po</m:t>
                                    </m:r>
                                    <m:r>
                                      <a:rPr lang="en-US" altLang="zh-CN" sz="1600" b="0" i="1" smtClean="0">
                                        <a:latin typeface="Cambria Math" panose="02040503050406030204" pitchFamily="18" charset="0"/>
                                      </a:rPr>
                                      <m:t>𝑙𝑒</m:t>
                                    </m:r>
                                  </m:sub>
                                </m:sSub>
                                <m:r>
                                  <a:rPr lang="en-US" altLang="zh-CN" sz="1600">
                                    <a:latin typeface="Cambria Math" panose="02040503050406030204" pitchFamily="18" charset="0"/>
                                  </a:rPr>
                                  <m:t>𝑎</m:t>
                                </m:r>
                              </m:e>
                            </m:d>
                          </m:e>
                          <m:sup>
                            <m:r>
                              <a:rPr lang="en-US" altLang="zh-CN" sz="1600">
                                <a:latin typeface="Cambria Math" panose="02040503050406030204" pitchFamily="18" charset="0"/>
                              </a:rPr>
                              <m:t>2</m:t>
                            </m:r>
                          </m:sup>
                        </m:sSup>
                        <m:r>
                          <a:rPr lang="en-US" altLang="zh-CN" sz="1600">
                            <a:latin typeface="Cambria Math" panose="02040503050406030204" pitchFamily="18" charset="0"/>
                          </a:rPr>
                          <m:t>+4</m:t>
                        </m:r>
                        <m:func>
                          <m:funcPr>
                            <m:ctrlPr>
                              <a:rPr lang="en-US" altLang="zh-CN" sz="1600" i="1">
                                <a:latin typeface="Cambria Math" panose="02040503050406030204" pitchFamily="18" charset="0"/>
                              </a:rPr>
                            </m:ctrlPr>
                          </m:funcPr>
                          <m:fName>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sin</m:t>
                                </m:r>
                              </m:e>
                              <m:sup>
                                <m:r>
                                  <a:rPr lang="en-US" altLang="zh-CN" sz="1600">
                                    <a:latin typeface="Cambria Math" panose="02040503050406030204" pitchFamily="18" charset="0"/>
                                  </a:rPr>
                                  <m:t>2</m:t>
                                </m:r>
                              </m:sup>
                            </m:sSup>
                          </m:fName>
                          <m:e>
                            <m:r>
                              <a:rPr lang="en-US" altLang="zh-CN" sz="160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a:latin typeface="Cambria Math" panose="02040503050406030204" pitchFamily="18" charset="0"/>
                                  </a:rPr>
                                  <m:t>𝑎𝑝</m:t>
                                </m:r>
                              </m:num>
                              <m:den>
                                <m:r>
                                  <a:rPr lang="en-US" altLang="zh-CN" sz="1600">
                                    <a:latin typeface="Cambria Math" panose="02040503050406030204" pitchFamily="18" charset="0"/>
                                  </a:rPr>
                                  <m:t>2</m:t>
                                </m:r>
                              </m:den>
                            </m:f>
                          </m:e>
                        </m:func>
                        <m:r>
                          <a:rPr lang="en-US" altLang="zh-CN" sz="1600">
                            <a:latin typeface="Cambria Math" panose="02040503050406030204" pitchFamily="18" charset="0"/>
                          </a:rPr>
                          <m:t>)</m:t>
                        </m:r>
                      </m:e>
                    </m:func>
                  </m:oMath>
                </a14:m>
                <a:r>
                  <a:rPr lang="en-US" altLang="zh-CN" sz="1600" dirty="0"/>
                  <a:t>  holds within two standard deviations. we use pole mass </a:t>
                </a:r>
                <a14:m>
                  <m:oMath xmlns:m="http://schemas.openxmlformats.org/officeDocument/2006/math">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𝑚</m:t>
                        </m:r>
                      </m:e>
                      <m:sub>
                        <m:r>
                          <a:rPr lang="en-US" altLang="zh-CN" sz="1600">
                            <a:latin typeface="Cambria Math" panose="02040503050406030204" pitchFamily="18" charset="0"/>
                          </a:rPr>
                          <m:t>𝑝𝑜𝑙𝑒</m:t>
                        </m:r>
                      </m:sub>
                    </m:sSub>
                  </m:oMath>
                </a14:m>
                <a:r>
                  <a:rPr lang="zh-CN" altLang="en-US" sz="1600" dirty="0"/>
                  <a:t> </a:t>
                </a:r>
                <a:r>
                  <a:rPr lang="en-US" altLang="zh-CN" sz="1600" dirty="0"/>
                  <a:t> as input parament for subsequent calculation.</a:t>
                </a:r>
                <a:endParaRPr lang="zh-CN" altLang="en-US" sz="1600" dirty="0"/>
              </a:p>
            </p:txBody>
          </p:sp>
        </mc:Choice>
        <mc:Fallback xmlns="">
          <p:sp>
            <p:nvSpPr>
              <p:cNvPr id="6" name="文本框 5">
                <a:extLst>
                  <a:ext uri="{FF2B5EF4-FFF2-40B4-BE49-F238E27FC236}">
                    <a16:creationId xmlns:a16="http://schemas.microsoft.com/office/drawing/2014/main" id="{98B5E353-3AF9-091D-E70E-A3C58B0DE90C}"/>
                  </a:ext>
                </a:extLst>
              </p:cNvPr>
              <p:cNvSpPr txBox="1">
                <a:spLocks noRot="1" noChangeAspect="1" noMove="1" noResize="1" noEditPoints="1" noAdjustHandles="1" noChangeArrowheads="1" noChangeShapeType="1" noTextEdit="1"/>
              </p:cNvSpPr>
              <p:nvPr/>
            </p:nvSpPr>
            <p:spPr>
              <a:xfrm>
                <a:off x="713496" y="5157703"/>
                <a:ext cx="11412638" cy="1384097"/>
              </a:xfrm>
              <a:prstGeom prst="rect">
                <a:avLst/>
              </a:prstGeom>
              <a:blipFill>
                <a:blip r:embed="rId5"/>
                <a:stretch>
                  <a:fillRect l="-267" r="-534" b="-3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332D7F8-0D3B-52E9-9D01-350EC1491FCD}"/>
                  </a:ext>
                </a:extLst>
              </p:cNvPr>
              <p:cNvSpPr txBox="1"/>
              <p:nvPr/>
            </p:nvSpPr>
            <p:spPr>
              <a:xfrm>
                <a:off x="5089003" y="4743705"/>
                <a:ext cx="6094070" cy="246221"/>
              </a:xfrm>
              <a:prstGeom prst="rect">
                <a:avLst/>
              </a:prstGeom>
              <a:noFill/>
            </p:spPr>
            <p:txBody>
              <a:bodyPr wrap="square">
                <a:spAutoFit/>
              </a:bodyPr>
              <a:lstStyle/>
              <a:p>
                <a:r>
                  <a:rPr lang="en-US" altLang="zh-CN" sz="1000" dirty="0">
                    <a:solidFill>
                      <a:schemeClr val="tx1"/>
                    </a:solidFill>
                  </a:rPr>
                  <a:t>Results for </a:t>
                </a:r>
                <a14:m>
                  <m:oMath xmlns:m="http://schemas.openxmlformats.org/officeDocument/2006/math">
                    <m:sSup>
                      <m:sSupPr>
                        <m:ctrlPr>
                          <a:rPr lang="en-US" altLang="zh-CN" sz="1000" b="0" i="1" smtClean="0">
                            <a:solidFill>
                              <a:schemeClr val="tx1"/>
                            </a:solidFill>
                            <a:latin typeface="Cambria Math" panose="02040503050406030204" pitchFamily="18" charset="0"/>
                          </a:rPr>
                        </m:ctrlPr>
                      </m:sSupPr>
                      <m:e>
                        <m:r>
                          <a:rPr lang="en-US" altLang="zh-CN" sz="1000" b="0" i="1" smtClean="0">
                            <a:solidFill>
                              <a:schemeClr val="tx1"/>
                            </a:solidFill>
                            <a:latin typeface="Cambria Math" panose="02040503050406030204" pitchFamily="18" charset="0"/>
                          </a:rPr>
                          <m:t>𝐷</m:t>
                        </m:r>
                      </m:e>
                      <m:sup>
                        <m:r>
                          <a:rPr lang="en-US" altLang="zh-CN" sz="1000" b="0" i="1" smtClean="0">
                            <a:solidFill>
                              <a:schemeClr val="tx1"/>
                            </a:solidFill>
                            <a:latin typeface="Cambria Math" panose="02040503050406030204" pitchFamily="18" charset="0"/>
                          </a:rPr>
                          <m:t> </m:t>
                        </m:r>
                      </m:sup>
                    </m:sSup>
                    <m:r>
                      <a:rPr lang="en-US" altLang="zh-CN" sz="1000" b="0" i="1" smtClean="0">
                        <a:solidFill>
                          <a:schemeClr val="tx1"/>
                        </a:solidFill>
                        <a:latin typeface="Cambria Math" panose="02040503050406030204" pitchFamily="18" charset="0"/>
                      </a:rPr>
                      <m:t> </m:t>
                    </m:r>
                  </m:oMath>
                </a14:m>
                <a:r>
                  <a:rPr lang="en-US" altLang="zh-CN" sz="1000" dirty="0">
                    <a:solidFill>
                      <a:schemeClr val="tx1"/>
                    </a:solidFill>
                  </a:rPr>
                  <a:t>meson on ensemble F32P21</a:t>
                </a:r>
                <a:endParaRPr lang="zh-CN" altLang="en-US" sz="1000" dirty="0">
                  <a:solidFill>
                    <a:schemeClr val="tx1"/>
                  </a:solidFill>
                </a:endParaRPr>
              </a:p>
            </p:txBody>
          </p:sp>
        </mc:Choice>
        <mc:Fallback xmlns="">
          <p:sp>
            <p:nvSpPr>
              <p:cNvPr id="8" name="文本框 7">
                <a:extLst>
                  <a:ext uri="{FF2B5EF4-FFF2-40B4-BE49-F238E27FC236}">
                    <a16:creationId xmlns:a16="http://schemas.microsoft.com/office/drawing/2014/main" id="{B332D7F8-0D3B-52E9-9D01-350EC1491FCD}"/>
                  </a:ext>
                </a:extLst>
              </p:cNvPr>
              <p:cNvSpPr txBox="1">
                <a:spLocks noRot="1" noChangeAspect="1" noMove="1" noResize="1" noEditPoints="1" noAdjustHandles="1" noChangeArrowheads="1" noChangeShapeType="1" noTextEdit="1"/>
              </p:cNvSpPr>
              <p:nvPr/>
            </p:nvSpPr>
            <p:spPr>
              <a:xfrm>
                <a:off x="5089003" y="4743705"/>
                <a:ext cx="6094070" cy="246221"/>
              </a:xfrm>
              <a:prstGeom prst="rect">
                <a:avLst/>
              </a:prstGeom>
              <a:blipFill>
                <a:blip r:embed="rId6"/>
                <a:stretch>
                  <a:fillRect b="-146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1086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0E6CF-9FBF-E85D-5214-0733CCFE1E51}"/>
            </a:ext>
          </a:extLst>
        </p:cNvPr>
        <p:cNvGrpSpPr/>
        <p:nvPr/>
      </p:nvGrpSpPr>
      <p:grpSpPr>
        <a:xfrm>
          <a:off x="0" y="0"/>
          <a:ext cx="0" cy="0"/>
          <a:chOff x="0" y="0"/>
          <a:chExt cx="0" cy="0"/>
        </a:xfrm>
      </p:grpSpPr>
      <p:pic>
        <p:nvPicPr>
          <p:cNvPr id="13322" name="图片 1">
            <a:extLst>
              <a:ext uri="{FF2B5EF4-FFF2-40B4-BE49-F238E27FC236}">
                <a16:creationId xmlns:a16="http://schemas.microsoft.com/office/drawing/2014/main" id="{D99DF75C-89FF-D256-88EC-B89DF9F845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900" y="66680"/>
            <a:ext cx="1562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a:extLst>
              <a:ext uri="{FF2B5EF4-FFF2-40B4-BE49-F238E27FC236}">
                <a16:creationId xmlns:a16="http://schemas.microsoft.com/office/drawing/2014/main" id="{63A64620-0C73-A5DD-BFE6-3B4FDFEF9566}"/>
              </a:ext>
            </a:extLst>
          </p:cNvPr>
          <p:cNvSpPr txBox="1">
            <a:spLocks noChangeArrowheads="1"/>
          </p:cNvSpPr>
          <p:nvPr/>
        </p:nvSpPr>
        <p:spPr bwMode="auto">
          <a:xfrm>
            <a:off x="1981200" y="89245"/>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6000" dirty="0">
                <a:sym typeface="+mn-ea"/>
              </a:rPr>
              <a:t>Results</a:t>
            </a:r>
            <a:endParaRPr lang="en-US" altLang="zh-CN" sz="6000" dirty="0">
              <a:solidFill>
                <a:schemeClr val="tx2"/>
              </a:solidFill>
            </a:endParaRPr>
          </a:p>
        </p:txBody>
      </p:sp>
      <p:sp>
        <p:nvSpPr>
          <p:cNvPr id="2" name="文本框 1">
            <a:extLst>
              <a:ext uri="{FF2B5EF4-FFF2-40B4-BE49-F238E27FC236}">
                <a16:creationId xmlns:a16="http://schemas.microsoft.com/office/drawing/2014/main" id="{4A776B47-376D-9954-69D8-0CC4740CB740}"/>
              </a:ext>
            </a:extLst>
          </p:cNvPr>
          <p:cNvSpPr txBox="1"/>
          <p:nvPr/>
        </p:nvSpPr>
        <p:spPr>
          <a:xfrm>
            <a:off x="11693237" y="6380018"/>
            <a:ext cx="498763" cy="369332"/>
          </a:xfrm>
          <a:prstGeom prst="rect">
            <a:avLst/>
          </a:prstGeom>
          <a:noFill/>
        </p:spPr>
        <p:txBody>
          <a:bodyPr wrap="square" rtlCol="0">
            <a:spAutoFit/>
          </a:bodyPr>
          <a:lstStyle/>
          <a:p>
            <a:r>
              <a:rPr lang="en-US" altLang="zh-CN" dirty="0"/>
              <a:t>7</a:t>
            </a:r>
            <a:endParaRPr lang="zh-CN" altLang="en-US" dirty="0"/>
          </a:p>
        </p:txBody>
      </p:sp>
      <p:pic>
        <p:nvPicPr>
          <p:cNvPr id="7" name="图片 6">
            <a:extLst>
              <a:ext uri="{FF2B5EF4-FFF2-40B4-BE49-F238E27FC236}">
                <a16:creationId xmlns:a16="http://schemas.microsoft.com/office/drawing/2014/main" id="{F27BED5B-CD46-F32D-05FD-FBD2F879E8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7877" y="1481263"/>
            <a:ext cx="11053073" cy="2893382"/>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6D80523-29B1-AC38-4022-8D1A7297BB10}"/>
                  </a:ext>
                </a:extLst>
              </p:cNvPr>
              <p:cNvSpPr txBox="1"/>
              <p:nvPr/>
            </p:nvSpPr>
            <p:spPr>
              <a:xfrm>
                <a:off x="529980" y="5554626"/>
                <a:ext cx="11412638" cy="802207"/>
              </a:xfrm>
              <a:prstGeom prst="rect">
                <a:avLst/>
              </a:prstGeom>
              <a:noFill/>
            </p:spPr>
            <p:txBody>
              <a:bodyPr wrap="square" rtlCol="0">
                <a:spAutoFit/>
              </a:bodyPr>
              <a:lstStyle/>
              <a:p>
                <a:pPr>
                  <a:lnSpc>
                    <a:spcPct val="150000"/>
                  </a:lnSpc>
                </a:pPr>
                <a14:m>
                  <m:oMath xmlns:m="http://schemas.openxmlformats.org/officeDocument/2006/math">
                    <m:sSub>
                      <m:sSubPr>
                        <m:ctrlPr>
                          <a:rPr lang="ar-AE" altLang="zh-CN" sz="1600" i="1">
                            <a:latin typeface="Cambria Math" panose="02040503050406030204" pitchFamily="18" charset="0"/>
                          </a:rPr>
                        </m:ctrlPr>
                      </m:sSubPr>
                      <m:e>
                        <m:r>
                          <a:rPr lang="zh-CN" altLang="ar-AE" sz="1600" i="1">
                            <a:latin typeface="Cambria Math" panose="02040503050406030204" pitchFamily="18" charset="0"/>
                          </a:rPr>
                          <m:t>𝑛</m:t>
                        </m:r>
                      </m:e>
                      <m:sub>
                        <m:r>
                          <m:rPr>
                            <m:nor/>
                          </m:rPr>
                          <a:rPr lang="en-US" altLang="zh-CN" sz="1600" b="0" i="1" smtClean="0"/>
                          <m:t>size</m:t>
                        </m:r>
                      </m:sub>
                    </m:sSub>
                  </m:oMath>
                </a14:m>
                <a:r>
                  <a:rPr lang="ar-AE" altLang="zh-CN" sz="1600" dirty="0"/>
                  <a:t> </a:t>
                </a:r>
                <a:r>
                  <a:rPr lang="en-US" altLang="zh-CN" sz="1600" dirty="0"/>
                  <a:t>denotes the smearing radius in lattice units, while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𝑖𝑡𝑒𝑟</m:t>
                        </m:r>
                      </m:sub>
                    </m:sSub>
                  </m:oMath>
                </a14:m>
                <a:r>
                  <a:rPr lang="ar-AE" altLang="zh-CN" sz="1600" dirty="0"/>
                  <a:t> </a:t>
                </a:r>
                <a:r>
                  <a:rPr lang="en-US" altLang="zh-CN" sz="1600" dirty="0"/>
                  <a:t>is the number of smearing iterations. The last two columns show the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2</m:t>
                        </m:r>
                      </m:sup>
                    </m:sSup>
                  </m:oMath>
                </a14:m>
                <a:r>
                  <a:rPr lang="en-US" altLang="zh-CN" sz="1600" dirty="0"/>
                  <a:t> from fitting for </a:t>
                </a:r>
                <a:r>
                  <a:rPr lang="en-US" altLang="zh-CN" sz="1600" i="1" dirty="0"/>
                  <a:t>D</a:t>
                </a:r>
                <a:r>
                  <a:rPr lang="en-US" altLang="zh-CN" sz="1600" dirty="0"/>
                  <a:t> and </a:t>
                </a:r>
                <a14:m>
                  <m:oMath xmlns:m="http://schemas.openxmlformats.org/officeDocument/2006/math">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m:t>
                        </m:r>
                      </m:sup>
                    </m:sSup>
                  </m:oMath>
                </a14:m>
                <a:r>
                  <a:rPr lang="en-US" altLang="zh-CN" sz="1600" dirty="0"/>
                  <a:t> mesons.</a:t>
                </a:r>
                <a:endParaRPr lang="zh-CN" altLang="en-US" sz="1600" dirty="0"/>
              </a:p>
            </p:txBody>
          </p:sp>
        </mc:Choice>
        <mc:Fallback xmlns="">
          <p:sp>
            <p:nvSpPr>
              <p:cNvPr id="4" name="文本框 3">
                <a:extLst>
                  <a:ext uri="{FF2B5EF4-FFF2-40B4-BE49-F238E27FC236}">
                    <a16:creationId xmlns:a16="http://schemas.microsoft.com/office/drawing/2014/main" id="{86D80523-29B1-AC38-4022-8D1A7297BB10}"/>
                  </a:ext>
                </a:extLst>
              </p:cNvPr>
              <p:cNvSpPr txBox="1">
                <a:spLocks noRot="1" noChangeAspect="1" noMove="1" noResize="1" noEditPoints="1" noAdjustHandles="1" noChangeArrowheads="1" noChangeShapeType="1" noTextEdit="1"/>
              </p:cNvSpPr>
              <p:nvPr/>
            </p:nvSpPr>
            <p:spPr>
              <a:xfrm>
                <a:off x="529980" y="5554626"/>
                <a:ext cx="11412638" cy="802207"/>
              </a:xfrm>
              <a:prstGeom prst="rect">
                <a:avLst/>
              </a:prstGeom>
              <a:blipFill>
                <a:blip r:embed="rId4"/>
                <a:stretch>
                  <a:fillRect l="-321"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1A36B13-33FC-2F55-E542-793B69A876E2}"/>
                  </a:ext>
                </a:extLst>
              </p:cNvPr>
              <p:cNvSpPr txBox="1"/>
              <p:nvPr/>
            </p:nvSpPr>
            <p:spPr>
              <a:xfrm>
                <a:off x="3811555" y="4887739"/>
                <a:ext cx="5232394" cy="325923"/>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sub>
                          <m:sup>
                            <m:r>
                              <a:rPr lang="en-US" altLang="zh-CN" b="0" i="1" smtClean="0">
                                <a:latin typeface="Cambria Math" panose="02040503050406030204" pitchFamily="18" charset="0"/>
                              </a:rPr>
                              <m:t>2</m:t>
                            </m:r>
                          </m:sup>
                        </m:sSubSup>
                      </m:e>
                    </m:d>
                    <m:r>
                      <a:rPr lang="en-US" altLang="zh-CN" b="0" i="1" smtClean="0">
                        <a:latin typeface="Cambria Math" panose="02040503050406030204" pitchFamily="18" charset="0"/>
                      </a:rPr>
                      <m:t>=</m:t>
                    </m:r>
                    <m:r>
                      <a:rPr lang="en-US" altLang="zh-CN" i="1">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h</m:t>
                            </m:r>
                            <m:r>
                              <a:rPr lang="en-US" altLang="zh-CN" b="0" i="1" smtClean="0">
                                <a:latin typeface="Cambria Math" panose="02040503050406030204" pitchFamily="18" charset="0"/>
                              </a:rPr>
                              <m:t>𝑦</m:t>
                            </m:r>
                          </m:sub>
                          <m:sup>
                            <m:r>
                              <a:rPr lang="en-US" altLang="zh-CN" b="0" i="1" smtClean="0">
                                <a:latin typeface="Cambria Math" panose="02040503050406030204" pitchFamily="18" charset="0"/>
                              </a:rPr>
                              <m:t>2</m:t>
                            </m:r>
                          </m:sup>
                        </m:sSubSup>
                      </m:e>
                    </m:d>
                    <m:r>
                      <a:rPr lang="en-US" altLang="zh-CN" b="0" i="0"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𝐴𝑎</m:t>
                        </m:r>
                      </m:e>
                      <m:sup>
                        <m:r>
                          <a:rPr lang="en-US" altLang="zh-CN" b="0" i="0" smtClean="0">
                            <a:latin typeface="Cambria Math" panose="02040503050406030204" pitchFamily="18" charset="0"/>
                          </a:rPr>
                          <m:t>2</m:t>
                        </m:r>
                      </m:sup>
                    </m:sSup>
                    <m:r>
                      <a:rPr lang="en-US" altLang="zh-CN" b="0" i="0" smtClean="0">
                        <a:latin typeface="Cambria Math" panose="02040503050406030204" pitchFamily="18" charset="0"/>
                      </a:rPr>
                      <m:t>+</m:t>
                    </m:r>
                    <m:r>
                      <a:rPr lang="en-US" altLang="zh-CN" b="0" i="1" smtClean="0">
                        <a:latin typeface="Cambria Math" panose="02040503050406030204" pitchFamily="18" charset="0"/>
                      </a:rPr>
                      <m:t>𝐵</m:t>
                    </m:r>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m:rPr>
                            <m:sty m:val="p"/>
                          </m:rPr>
                          <a:rPr lang="en-US" altLang="zh-CN" b="0" i="0" smtClean="0">
                            <a:latin typeface="Cambria Math" panose="02040503050406030204" pitchFamily="18" charset="0"/>
                          </a:rPr>
                          <m:t>m</m:t>
                        </m:r>
                      </m:e>
                      <m:sub>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h</m:t>
                        </m:r>
                        <m:r>
                          <a:rPr lang="en-US" altLang="zh-CN" b="0" i="1" smtClean="0">
                            <a:latin typeface="Cambria Math" panose="02040503050406030204" pitchFamily="18" charset="0"/>
                          </a:rPr>
                          <m:t>𝑦</m:t>
                        </m:r>
                      </m:sub>
                      <m:sup>
                        <m:r>
                          <a:rPr lang="en-US" altLang="zh-CN" b="0" i="0" smtClean="0">
                            <a:latin typeface="Cambria Math" panose="02040503050406030204" pitchFamily="18" charset="0"/>
                          </a:rPr>
                          <m:t>2</m:t>
                        </m:r>
                      </m:sup>
                    </m:sSubSup>
                    <m:r>
                      <a:rPr lang="en-US" altLang="zh-CN" b="0" i="0" smtClean="0">
                        <a:latin typeface="Cambria Math" panose="02040503050406030204" pitchFamily="18" charset="0"/>
                      </a:rPr>
                      <m:t>)</m:t>
                    </m:r>
                  </m:oMath>
                </a14:m>
                <a:r>
                  <a:rPr lang="en-US" altLang="zh-CN" dirty="0"/>
                  <a:t> </a:t>
                </a:r>
                <a:endParaRPr lang="zh-CN" altLang="en-US" dirty="0"/>
              </a:p>
            </p:txBody>
          </p:sp>
        </mc:Choice>
        <mc:Fallback xmlns="">
          <p:sp>
            <p:nvSpPr>
              <p:cNvPr id="5" name="文本框 4">
                <a:extLst>
                  <a:ext uri="{FF2B5EF4-FFF2-40B4-BE49-F238E27FC236}">
                    <a16:creationId xmlns:a16="http://schemas.microsoft.com/office/drawing/2014/main" id="{D1A36B13-33FC-2F55-E542-793B69A876E2}"/>
                  </a:ext>
                </a:extLst>
              </p:cNvPr>
              <p:cNvSpPr txBox="1">
                <a:spLocks noRot="1" noChangeAspect="1" noMove="1" noResize="1" noEditPoints="1" noAdjustHandles="1" noChangeArrowheads="1" noChangeShapeType="1" noTextEdit="1"/>
              </p:cNvSpPr>
              <p:nvPr/>
            </p:nvSpPr>
            <p:spPr>
              <a:xfrm>
                <a:off x="3811555" y="4887739"/>
                <a:ext cx="5232394" cy="325923"/>
              </a:xfrm>
              <a:prstGeom prst="rect">
                <a:avLst/>
              </a:prstGeom>
              <a:blipFill>
                <a:blip r:embed="rId5"/>
                <a:stretch>
                  <a:fillRect l="-1164" r="-233" b="-22642"/>
                </a:stretch>
              </a:blipFill>
            </p:spPr>
            <p:txBody>
              <a:bodyPr/>
              <a:lstStyle/>
              <a:p>
                <a:r>
                  <a:rPr lang="zh-CN" altLang="en-US">
                    <a:noFill/>
                  </a:rPr>
                  <a:t> </a:t>
                </a:r>
              </a:p>
            </p:txBody>
          </p:sp>
        </mc:Fallback>
      </mc:AlternateContent>
      <p:sp>
        <p:nvSpPr>
          <p:cNvPr id="6" name="Rectangle 5">
            <a:extLst>
              <a:ext uri="{FF2B5EF4-FFF2-40B4-BE49-F238E27FC236}">
                <a16:creationId xmlns:a16="http://schemas.microsoft.com/office/drawing/2014/main" id="{1CCF9B23-D284-3B32-23FC-A45F77C595A4}"/>
              </a:ext>
            </a:extLst>
          </p:cNvPr>
          <p:cNvSpPr/>
          <p:nvPr/>
        </p:nvSpPr>
        <p:spPr>
          <a:xfrm>
            <a:off x="1304693" y="3691054"/>
            <a:ext cx="5631366" cy="524107"/>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b="1" dirty="0">
              <a:ln>
                <a:solidFill>
                  <a:srgbClr val="FF0000"/>
                </a:solidFill>
              </a:ln>
            </a:endParaRPr>
          </a:p>
        </p:txBody>
      </p:sp>
    </p:spTree>
    <p:extLst>
      <p:ext uri="{BB962C8B-B14F-4D97-AF65-F5344CB8AC3E}">
        <p14:creationId xmlns:p14="http://schemas.microsoft.com/office/powerpoint/2010/main" val="123618704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3191</TotalTime>
  <Words>1938</Words>
  <Application>Microsoft Office PowerPoint</Application>
  <PresentationFormat>宽屏</PresentationFormat>
  <Paragraphs>206</Paragraphs>
  <Slides>27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Arial Unicode MS</vt:lpstr>
      <vt:lpstr>Arial</vt:lpstr>
      <vt:lpstr>Calibri</vt:lpstr>
      <vt:lpstr>Cambria Math</vt:lpstr>
      <vt:lpstr>Office 主题</vt:lpstr>
      <vt:lpstr>Radiative decay and charge  radius of  heavy-light meson systems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Wenzheng Hou</dc:creator>
  <cp:lastModifiedBy>wenzheng hou</cp:lastModifiedBy>
  <cp:revision>92</cp:revision>
  <dcterms:created xsi:type="dcterms:W3CDTF">2025-08-26T06:59:44Z</dcterms:created>
  <dcterms:modified xsi:type="dcterms:W3CDTF">2026-03-29T09:49:21Z</dcterms:modified>
</cp:coreProperties>
</file>