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7"/>
  </p:notesMasterIdLst>
  <p:handoutMasterIdLst>
    <p:handoutMasterId r:id="rId28"/>
  </p:handoutMasterIdLst>
  <p:sldIdLst>
    <p:sldId id="258" r:id="rId2"/>
    <p:sldId id="268" r:id="rId3"/>
    <p:sldId id="515" r:id="rId4"/>
    <p:sldId id="549" r:id="rId5"/>
    <p:sldId id="550" r:id="rId6"/>
    <p:sldId id="517" r:id="rId7"/>
    <p:sldId id="519" r:id="rId8"/>
    <p:sldId id="553" r:id="rId9"/>
    <p:sldId id="554" r:id="rId10"/>
    <p:sldId id="535" r:id="rId11"/>
    <p:sldId id="538" r:id="rId12"/>
    <p:sldId id="516" r:id="rId13"/>
    <p:sldId id="526" r:id="rId14"/>
    <p:sldId id="541" r:id="rId15"/>
    <p:sldId id="543" r:id="rId16"/>
    <p:sldId id="529" r:id="rId17"/>
    <p:sldId id="545" r:id="rId18"/>
    <p:sldId id="557" r:id="rId19"/>
    <p:sldId id="558" r:id="rId20"/>
    <p:sldId id="531" r:id="rId21"/>
    <p:sldId id="546" r:id="rId22"/>
    <p:sldId id="533" r:id="rId23"/>
    <p:sldId id="556" r:id="rId24"/>
    <p:sldId id="528" r:id="rId25"/>
    <p:sldId id="534" r:id="rId26"/>
  </p:sldIdLst>
  <p:sldSz cx="12192000" cy="6858000"/>
  <p:notesSz cx="7099300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CB05BD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82663" autoAdjust="0"/>
  </p:normalViewPr>
  <p:slideViewPr>
    <p:cSldViewPr>
      <p:cViewPr varScale="1">
        <p:scale>
          <a:sx n="82" d="100"/>
          <a:sy n="82" d="100"/>
        </p:scale>
        <p:origin x="956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28B472-D820-6248-AF82-6419159158C1}" type="datetimeFigureOut">
              <a:rPr kumimoji="1" lang="zh-CN" altLang="en-US" smtClean="0"/>
              <a:t>2026/3/29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10B6AB-1A44-9D44-A054-A5007022C0E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668841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F0E1D1-044D-4BCE-A77C-5514EABEFB30}" type="datetimeFigureOut">
              <a:rPr lang="zh-CN" altLang="en-US" smtClean="0"/>
              <a:t>2026/3/29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9408F9-33CC-426B-AB18-28F6A79971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45471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9408F9-33CC-426B-AB18-28F6A79971D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4600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We can take advantage of the SU(3) symmetry to separate the two poles</a:t>
            </a:r>
          </a:p>
          <a:p>
            <a:r>
              <a:rPr lang="en-US" altLang="zh-CN" dirty="0"/>
              <a:t>the corresponding measurements would be accessible in current experiments.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9408F9-33CC-426B-AB18-28F6A79971D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27789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  meson-baryon FSI will be treated with the chiral unitary approach, </a:t>
            </a:r>
          </a:p>
          <a:p>
            <a:r>
              <a:rPr lang="en-US" altLang="zh-CN" dirty="0"/>
              <a:t>the two 1405 poles will show up as dynamically generated states in the coupled-channel dynamics.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9408F9-33CC-426B-AB18-28F6A79971D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4821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C85B0B-E608-50CF-9F4F-7C1548FAA1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E2C1E02-BF76-D773-8221-4616C6E3F8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7E0E959-F077-0CEB-429D-DD5327DCC2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We can take advantage of the SU(3) symmetry to separate the two poles</a:t>
            </a:r>
          </a:p>
          <a:p>
            <a:r>
              <a:rPr lang="en-US" altLang="zh-CN" dirty="0"/>
              <a:t>the corresponding measurements would be accessible in current experiments.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4797969-5B82-1F32-C2BE-C37D5CBF75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9408F9-33CC-426B-AB18-28F6A79971D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15995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2B1AC5-6360-1FF4-88BF-C3C67621CE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D6A7C36-E88E-DABE-BA84-2CA3F26480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70BFA00-FBE1-7D31-6C9F-A827D219C2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  meson-baryon FSI will be treated with the chiral unitary approach, </a:t>
            </a:r>
          </a:p>
          <a:p>
            <a:r>
              <a:rPr lang="en-US" altLang="zh-CN" dirty="0"/>
              <a:t>the two 1405 poles will show up as dynamically generated states in the coupled-channel dynamics. 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6B60AC2-2703-F2DA-3936-1F28F78504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9408F9-33CC-426B-AB18-28F6A79971D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33305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As $x$ increases, the two octet poles begin to separate, and finally evolve into the $\Lambda(1405)$ and $\Lambda(1680)$ states in the physical limit. As expected, the lower singlet pole does not appear in the $\pi\Sigma$ spectrum when $x=0$ due to the flavor symmetry constraint. It is also because that the singlet pole mass is lower than the threshold ($m_0+M_0$) in the SU(3) limit. As $x$ increases, the flavor symmetry is broken and the singlet pole begins to emerge. However, even in the physical limit, the lower pole $\Lambda(1380)$ is still insignificant compared with the higher pole $\Lambda(1405)$</a:t>
            </a:r>
          </a:p>
          <a:p>
            <a:r>
              <a:rPr lang="en-US" altLang="zh-CN" dirty="0"/>
              <a:t>On the other hand, for the $J/\psi\to \Bar{\Lambda}(1520)\Sigma\pi$ decays, the lower pole $\Lambda(1380)$ is more significant compared with the higher pole in the physical limit, and the higher pole $\Lambda(1405)$ behaves as a small dip due to the destructive interference, which can be seen from Fig.~\ref{</a:t>
            </a:r>
            <a:r>
              <a:rPr lang="en-US" altLang="zh-CN" dirty="0" err="1"/>
              <a:t>Jpsi</a:t>
            </a:r>
            <a:r>
              <a:rPr lang="en-US" altLang="zh-CN" dirty="0"/>
              <a:t>-Lambda}(b). As a result, we can filter out the $\Lambda(1380)$ state in such a process.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9408F9-33CC-426B-AB18-28F6A79971D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1715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2AF180-97B0-5B43-16D2-A34AFC9CB0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84E67F6-F398-7073-BAB0-53501D3392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E96D37E-252F-918D-23B9-05017C937F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As $x$ increases, the two octet poles begin to separate, and finally evolve into the $\Lambda(1405)$ and $\Lambda(1680)$ states in the physical limit. As expected, the lower singlet pole does not appear in the $\pi\Sigma$ spectrum when $x=0$ due to the flavor symmetry constraint. It is also because that the singlet pole mass is lower than the threshold ($m_0+M_0$) in the SU(3) limit. As $x$ increases, the flavor symmetry is broken and the singlet pole begins to emerge. However, even in the physical limit, the lower pole $\Lambda(1380)$ is still insignificant compared with the higher pole $\Lambda(1405)$</a:t>
            </a:r>
          </a:p>
          <a:p>
            <a:r>
              <a:rPr lang="en-US" altLang="zh-CN" dirty="0"/>
              <a:t>On the other hand, for the $J/\psi\to \Bar{\Lambda}(1520)\Sigma\pi$ decays, the lower pole $\Lambda(1380)$ is more significant compared with the higher pole in the physical limit, and the higher pole $\Lambda(1405)$ behaves as a small dip due to the destructive interference, which can be seen from Fig.~\ref{</a:t>
            </a:r>
            <a:r>
              <a:rPr lang="en-US" altLang="zh-CN" dirty="0" err="1"/>
              <a:t>Jpsi</a:t>
            </a:r>
            <a:r>
              <a:rPr lang="en-US" altLang="zh-CN" dirty="0"/>
              <a:t>-Lambda}(b). As a result, we can filter out the $\Lambda(1380)$ state in such a process.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E0993E3-5166-0125-7F77-2C46E99EC7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9408F9-33CC-426B-AB18-28F6A79971D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920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Firstly a review of lambda1405,</a:t>
            </a:r>
          </a:p>
          <a:p>
            <a:r>
              <a:rPr lang="en-US" altLang="zh-CN" dirty="0"/>
              <a:t>We will focus on the </a:t>
            </a:r>
            <a:r>
              <a:rPr lang="en-US" altLang="zh-CN" dirty="0" err="1"/>
              <a:t>the</a:t>
            </a:r>
            <a:r>
              <a:rPr lang="en-US" altLang="zh-CN" dirty="0"/>
              <a:t> two pole structure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9408F9-33CC-426B-AB18-28F6A79971D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1199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9408F9-33CC-426B-AB18-28F6A79971D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8453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 modern and popular theory concerning the $\Lambda(1405)$ is mainly based on the coupled-channel theory with the chiral SU(3) symmetry in consideration, i.e., the chiral unitary approach~\cite{Kaiser:1995eg,Oset:1997it,Oller:2000fj,Lutz:2001yb}. In this theory, the $\Lambda(1405)$ is interpreted as a dynamically generated state, or a meson-baryon molecular state.</a:t>
            </a:r>
          </a:p>
          <a:p>
            <a:endParaRPr lang="en-US" altLang="zh-CN" dirty="0"/>
          </a:p>
          <a:p>
            <a:r>
              <a:rPr lang="en-US" altLang="zh-CN" dirty="0"/>
              <a:t>Its story is much longer than the X3872, some people call it the first exotic </a:t>
            </a:r>
            <a:r>
              <a:rPr lang="en-US" altLang="zh-CN" dirty="0" err="1"/>
              <a:t>hdaron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9408F9-33CC-426B-AB18-28F6A79971D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4669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 two-pole structure of the $\Lambda(1405)$ can be well understood by means of the SU(3) flavor symmetry and group theory</a:t>
            </a:r>
          </a:p>
          <a:p>
            <a:r>
              <a:rPr lang="en-US" altLang="zh-CN" dirty="0"/>
              <a:t>The WT potential can also be given in a basis of the SU(3) states, and the corresponding coefficient matrix then diagonalizes as</a:t>
            </a:r>
          </a:p>
          <a:p>
            <a:r>
              <a:rPr lang="en-US" altLang="zh-CN" dirty="0"/>
              <a:t>We do not expect dynamic poles in these representations.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9408F9-33CC-426B-AB18-28F6A79971D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9237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 modern and popular theory concerning the $\Lambda(1405)$ is mainly based on the coupled-channel theory with the chiral SU(3) symmetry in consideration, i.e., the chiral unitary approach~\cite{Kaiser:1995eg,Oset:1997it,Oller:2000fj,Lutz:2001yb}. In this theory, the $\Lambda(1405)$ is interpreted as a dynamically generated state, or a meson-baryon molecular state.</a:t>
            </a:r>
          </a:p>
          <a:p>
            <a:endParaRPr lang="en-US" altLang="zh-CN" dirty="0"/>
          </a:p>
          <a:p>
            <a:r>
              <a:rPr lang="en-US" altLang="zh-CN" dirty="0"/>
              <a:t>Its story is much longer than the X3872, some people call it the first exotic </a:t>
            </a:r>
            <a:r>
              <a:rPr lang="en-US" altLang="zh-CN" dirty="0" err="1"/>
              <a:t>hdaron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9408F9-33CC-426B-AB18-28F6A79971D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46690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 two-pole structure of the $\Lambda(1405)$ can be well understood by means of the SU(3) flavor symmetry and group theory</a:t>
            </a:r>
          </a:p>
          <a:p>
            <a:r>
              <a:rPr lang="en-US" altLang="zh-CN" dirty="0"/>
              <a:t>The WT potential can also be given in a basis of the SU(3) states, and the corresponding coefficient matrix then diagonalizes as</a:t>
            </a:r>
          </a:p>
          <a:p>
            <a:r>
              <a:rPr lang="en-US" altLang="zh-CN" dirty="0"/>
              <a:t>We do not expect dynamic poles in these representations.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9408F9-33CC-426B-AB18-28F6A79971D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9237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We can take advantage of the SU(3) symmetry to separate the two poles</a:t>
            </a:r>
          </a:p>
          <a:p>
            <a:r>
              <a:rPr lang="en-US" altLang="zh-CN" dirty="0"/>
              <a:t>the corresponding measurements would be accessible in current experiments.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9408F9-33CC-426B-AB18-28F6A79971D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27789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  meson-baryon FSI will be treated with the chiral unitary approach, </a:t>
            </a:r>
          </a:p>
          <a:p>
            <a:r>
              <a:rPr lang="en-US" altLang="zh-CN" dirty="0"/>
              <a:t>the two 1405 poles will show up as dynamically generated states in the coupled-channel dynamics.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9408F9-33CC-426B-AB18-28F6A79971D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482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kumimoji="1" lang="zh-CN" altLang="x-none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x-none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41BAA-CF9E-D94D-9BE9-DBEFBDFC47A1}" type="datetime1">
              <a:rPr lang="x-none" altLang="zh-CN" smtClean="0"/>
              <a:t>2026/3/29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CC0E-939C-469B-9D89-F1DED400F6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6532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x-none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x-none"/>
              <a:t>单击此处编辑母版文本样式</a:t>
            </a:r>
          </a:p>
          <a:p>
            <a:pPr lvl="1"/>
            <a:r>
              <a:rPr kumimoji="1" lang="zh-CN" altLang="x-none"/>
              <a:t>二级</a:t>
            </a:r>
          </a:p>
          <a:p>
            <a:pPr lvl="2"/>
            <a:r>
              <a:rPr kumimoji="1" lang="zh-CN" altLang="x-none"/>
              <a:t>三级</a:t>
            </a:r>
          </a:p>
          <a:p>
            <a:pPr lvl="3"/>
            <a:r>
              <a:rPr kumimoji="1" lang="zh-CN" altLang="x-none"/>
              <a:t>四级</a:t>
            </a:r>
          </a:p>
          <a:p>
            <a:pPr lvl="4"/>
            <a:r>
              <a:rPr kumimoji="1" lang="zh-CN" altLang="x-none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B419E-896C-D64D-A2EB-BE88E8F0F4EA}" type="datetime1">
              <a:rPr lang="x-none" altLang="zh-CN" smtClean="0"/>
              <a:t>2026/3/29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CC0E-939C-469B-9D89-F1DED400F6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561715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kumimoji="1" lang="zh-CN" altLang="x-none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kumimoji="1" lang="zh-CN" altLang="x-none"/>
              <a:t>单击此处编辑母版文本样式</a:t>
            </a:r>
          </a:p>
          <a:p>
            <a:pPr lvl="1"/>
            <a:r>
              <a:rPr kumimoji="1" lang="zh-CN" altLang="x-none"/>
              <a:t>二级</a:t>
            </a:r>
          </a:p>
          <a:p>
            <a:pPr lvl="2"/>
            <a:r>
              <a:rPr kumimoji="1" lang="zh-CN" altLang="x-none"/>
              <a:t>三级</a:t>
            </a:r>
          </a:p>
          <a:p>
            <a:pPr lvl="3"/>
            <a:r>
              <a:rPr kumimoji="1" lang="zh-CN" altLang="x-none"/>
              <a:t>四级</a:t>
            </a:r>
          </a:p>
          <a:p>
            <a:pPr lvl="4"/>
            <a:r>
              <a:rPr kumimoji="1" lang="zh-CN" altLang="x-none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B419E-896C-D64D-A2EB-BE88E8F0F4EA}" type="datetime1">
              <a:rPr lang="x-none" altLang="zh-CN" smtClean="0"/>
              <a:t>2026/3/29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CC0E-939C-469B-9D89-F1DED400F6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8560194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x-none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x-none"/>
              <a:t>单击此处编辑母版文本样式</a:t>
            </a:r>
          </a:p>
          <a:p>
            <a:pPr lvl="1"/>
            <a:r>
              <a:rPr kumimoji="1" lang="zh-CN" altLang="x-none"/>
              <a:t>二级</a:t>
            </a:r>
          </a:p>
          <a:p>
            <a:pPr lvl="2"/>
            <a:r>
              <a:rPr kumimoji="1" lang="zh-CN" altLang="x-none"/>
              <a:t>三级</a:t>
            </a:r>
          </a:p>
          <a:p>
            <a:pPr lvl="3"/>
            <a:r>
              <a:rPr kumimoji="1" lang="zh-CN" altLang="x-none"/>
              <a:t>四级</a:t>
            </a:r>
          </a:p>
          <a:p>
            <a:pPr lvl="4"/>
            <a:r>
              <a:rPr kumimoji="1" lang="zh-CN" altLang="x-none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A0F33-BFDB-6746-A203-3401B4495678}" type="datetime1">
              <a:rPr lang="x-none" altLang="zh-CN" smtClean="0"/>
              <a:t>2026/3/29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CC0E-939C-469B-9D89-F1DED400F6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4740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x-none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x-none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F4D1-486E-3349-B820-2D4C76D70CFA}" type="datetime1">
              <a:rPr lang="x-none" altLang="zh-CN" smtClean="0"/>
              <a:t>2026/3/29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CC0E-939C-469B-9D89-F1DED400F6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5977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x-none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x-none"/>
              <a:t>单击此处编辑母版文本样式</a:t>
            </a:r>
          </a:p>
          <a:p>
            <a:pPr lvl="1"/>
            <a:r>
              <a:rPr kumimoji="1" lang="zh-CN" altLang="x-none"/>
              <a:t>二级</a:t>
            </a:r>
          </a:p>
          <a:p>
            <a:pPr lvl="2"/>
            <a:r>
              <a:rPr kumimoji="1" lang="zh-CN" altLang="x-none"/>
              <a:t>三级</a:t>
            </a:r>
          </a:p>
          <a:p>
            <a:pPr lvl="3"/>
            <a:r>
              <a:rPr kumimoji="1" lang="zh-CN" altLang="x-none"/>
              <a:t>四级</a:t>
            </a:r>
          </a:p>
          <a:p>
            <a:pPr lvl="4"/>
            <a:r>
              <a:rPr kumimoji="1" lang="zh-CN" altLang="x-none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x-none"/>
              <a:t>单击此处编辑母版文本样式</a:t>
            </a:r>
          </a:p>
          <a:p>
            <a:pPr lvl="1"/>
            <a:r>
              <a:rPr kumimoji="1" lang="zh-CN" altLang="x-none"/>
              <a:t>二级</a:t>
            </a:r>
          </a:p>
          <a:p>
            <a:pPr lvl="2"/>
            <a:r>
              <a:rPr kumimoji="1" lang="zh-CN" altLang="x-none"/>
              <a:t>三级</a:t>
            </a:r>
          </a:p>
          <a:p>
            <a:pPr lvl="3"/>
            <a:r>
              <a:rPr kumimoji="1" lang="zh-CN" altLang="x-none"/>
              <a:t>四级</a:t>
            </a:r>
          </a:p>
          <a:p>
            <a:pPr lvl="4"/>
            <a:r>
              <a:rPr kumimoji="1" lang="zh-CN" altLang="x-none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B419E-896C-D64D-A2EB-BE88E8F0F4EA}" type="datetime1">
              <a:rPr lang="x-none" altLang="zh-CN" smtClean="0"/>
              <a:t>2026/3/29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CC0E-939C-469B-9D89-F1DED400F6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111513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x-none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x-none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x-none"/>
              <a:t>单击此处编辑母版文本样式</a:t>
            </a:r>
          </a:p>
          <a:p>
            <a:pPr lvl="1"/>
            <a:r>
              <a:rPr kumimoji="1" lang="zh-CN" altLang="x-none"/>
              <a:t>二级</a:t>
            </a:r>
          </a:p>
          <a:p>
            <a:pPr lvl="2"/>
            <a:r>
              <a:rPr kumimoji="1" lang="zh-CN" altLang="x-none"/>
              <a:t>三级</a:t>
            </a:r>
          </a:p>
          <a:p>
            <a:pPr lvl="3"/>
            <a:r>
              <a:rPr kumimoji="1" lang="zh-CN" altLang="x-none"/>
              <a:t>四级</a:t>
            </a:r>
          </a:p>
          <a:p>
            <a:pPr lvl="4"/>
            <a:r>
              <a:rPr kumimoji="1" lang="zh-CN" altLang="x-none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x-none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x-none"/>
              <a:t>单击此处编辑母版文本样式</a:t>
            </a:r>
          </a:p>
          <a:p>
            <a:pPr lvl="1"/>
            <a:r>
              <a:rPr kumimoji="1" lang="zh-CN" altLang="x-none"/>
              <a:t>二级</a:t>
            </a:r>
          </a:p>
          <a:p>
            <a:pPr lvl="2"/>
            <a:r>
              <a:rPr kumimoji="1" lang="zh-CN" altLang="x-none"/>
              <a:t>三级</a:t>
            </a:r>
          </a:p>
          <a:p>
            <a:pPr lvl="3"/>
            <a:r>
              <a:rPr kumimoji="1" lang="zh-CN" altLang="x-none"/>
              <a:t>四级</a:t>
            </a:r>
          </a:p>
          <a:p>
            <a:pPr lvl="4"/>
            <a:r>
              <a:rPr kumimoji="1" lang="zh-CN" altLang="x-none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6A152-C04D-774E-9D6E-1F2B3563A411}" type="datetime1">
              <a:rPr lang="x-none" altLang="zh-CN" smtClean="0"/>
              <a:t>2026/3/29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CC0E-939C-469B-9D89-F1DED400F6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2406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x-none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8BCD7-BA29-FA4E-B9BD-851E64192864}" type="datetime1">
              <a:rPr lang="x-none" altLang="zh-CN" smtClean="0"/>
              <a:t>2026/3/29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CC0E-939C-469B-9D89-F1DED400F6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2972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D67CE-5D42-1247-80EA-0855038FC2E6}" type="datetime1">
              <a:rPr lang="x-none" altLang="zh-CN" smtClean="0"/>
              <a:t>2026/3/29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CC0E-939C-469B-9D89-F1DED400F6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2364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x-none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x-none"/>
              <a:t>单击此处编辑母版文本样式</a:t>
            </a:r>
          </a:p>
          <a:p>
            <a:pPr lvl="1"/>
            <a:r>
              <a:rPr kumimoji="1" lang="zh-CN" altLang="x-none"/>
              <a:t>二级</a:t>
            </a:r>
          </a:p>
          <a:p>
            <a:pPr lvl="2"/>
            <a:r>
              <a:rPr kumimoji="1" lang="zh-CN" altLang="x-none"/>
              <a:t>三级</a:t>
            </a:r>
          </a:p>
          <a:p>
            <a:pPr lvl="3"/>
            <a:r>
              <a:rPr kumimoji="1" lang="zh-CN" altLang="x-none"/>
              <a:t>四级</a:t>
            </a:r>
          </a:p>
          <a:p>
            <a:pPr lvl="4"/>
            <a:r>
              <a:rPr kumimoji="1" lang="zh-CN" altLang="x-none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x-none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439B1-A1C2-3546-8184-0C2BE980833E}" type="datetime1">
              <a:rPr lang="x-none" altLang="zh-CN" smtClean="0"/>
              <a:t>2026/3/29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CC0E-939C-469B-9D89-F1DED400F6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6899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x-none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x-none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D53B-C50A-4F48-A7D4-FBD90FE9894D}" type="datetime1">
              <a:rPr lang="x-none" altLang="zh-CN" smtClean="0"/>
              <a:t>2026/3/29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CC0E-939C-469B-9D89-F1DED400F6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5089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x-none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x-none"/>
              <a:t>单击此处编辑母版文本样式</a:t>
            </a:r>
          </a:p>
          <a:p>
            <a:pPr lvl="1"/>
            <a:r>
              <a:rPr kumimoji="1" lang="zh-CN" altLang="x-none"/>
              <a:t>二级</a:t>
            </a:r>
          </a:p>
          <a:p>
            <a:pPr lvl="2"/>
            <a:r>
              <a:rPr kumimoji="1" lang="zh-CN" altLang="x-none"/>
              <a:t>三级</a:t>
            </a:r>
          </a:p>
          <a:p>
            <a:pPr lvl="3"/>
            <a:r>
              <a:rPr kumimoji="1" lang="zh-CN" altLang="x-none"/>
              <a:t>四级</a:t>
            </a:r>
          </a:p>
          <a:p>
            <a:pPr lvl="4"/>
            <a:r>
              <a:rPr kumimoji="1" lang="zh-CN" altLang="x-none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B419E-896C-D64D-A2EB-BE88E8F0F4EA}" type="datetime1">
              <a:rPr lang="x-none" altLang="zh-CN" smtClean="0"/>
              <a:t>2026/3/29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DCC0E-939C-469B-9D89-F1DED400F6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7699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37.png"/><Relationship Id="rId7" Type="http://schemas.openxmlformats.org/officeDocument/2006/relationships/image" Target="../media/image83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44.jp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18" Type="http://schemas.openxmlformats.org/officeDocument/2006/relationships/image" Target="../media/image67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5" Type="http://schemas.openxmlformats.org/officeDocument/2006/relationships/image" Target="../media/image31.emf"/><Relationship Id="rId10" Type="http://schemas.openxmlformats.org/officeDocument/2006/relationships/image" Target="../media/image62.png"/><Relationship Id="rId19" Type="http://schemas.openxmlformats.org/officeDocument/2006/relationships/image" Target="../media/image68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9.png"/><Relationship Id="rId7" Type="http://schemas.openxmlformats.org/officeDocument/2006/relationships/image" Target="../media/image1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73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81.png"/><Relationship Id="rId7" Type="http://schemas.openxmlformats.org/officeDocument/2006/relationships/image" Target="../media/image1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11" Type="http://schemas.openxmlformats.org/officeDocument/2006/relationships/image" Target="../media/image87.png"/><Relationship Id="rId5" Type="http://schemas.openxmlformats.org/officeDocument/2006/relationships/image" Target="../media/image121.png"/><Relationship Id="rId10" Type="http://schemas.openxmlformats.org/officeDocument/2006/relationships/image" Target="../media/image85.png"/><Relationship Id="rId4" Type="http://schemas.openxmlformats.org/officeDocument/2006/relationships/image" Target="../media/image120.png"/><Relationship Id="rId9" Type="http://schemas.openxmlformats.org/officeDocument/2006/relationships/image" Target="../media/image9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image" Target="../media/image88.png"/><Relationship Id="rId7" Type="http://schemas.openxmlformats.org/officeDocument/2006/relationships/image" Target="../media/image9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90.png"/><Relationship Id="rId5" Type="http://schemas.openxmlformats.org/officeDocument/2006/relationships/image" Target="../media/image123.png"/><Relationship Id="rId10" Type="http://schemas.openxmlformats.org/officeDocument/2006/relationships/image" Target="../media/image89.png"/><Relationship Id="rId4" Type="http://schemas.openxmlformats.org/officeDocument/2006/relationships/image" Target="../media/image122.png"/><Relationship Id="rId9" Type="http://schemas.openxmlformats.org/officeDocument/2006/relationships/image" Target="../media/image1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g"/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g"/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emf"/><Relationship Id="rId7" Type="http://schemas.openxmlformats.org/officeDocument/2006/relationships/image" Target="../media/image610.png"/><Relationship Id="rId2" Type="http://schemas.openxmlformats.org/officeDocument/2006/relationships/image" Target="../media/image10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26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0.png"/><Relationship Id="rId3" Type="http://schemas.openxmlformats.org/officeDocument/2006/relationships/oleObject" Target="../embeddings/oleObject8.bin"/><Relationship Id="rId7" Type="http://schemas.openxmlformats.org/officeDocument/2006/relationships/image" Target="../media/image650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5" Type="http://schemas.openxmlformats.org/officeDocument/2006/relationships/image" Target="../media/image630.png"/><Relationship Id="rId10" Type="http://schemas.openxmlformats.org/officeDocument/2006/relationships/image" Target="../media/image112.wmf"/><Relationship Id="rId4" Type="http://schemas.openxmlformats.org/officeDocument/2006/relationships/image" Target="../media/image110.wmf"/><Relationship Id="rId9" Type="http://schemas.openxmlformats.org/officeDocument/2006/relationships/oleObject" Target="../embeddings/oleObject9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7" Type="http://schemas.openxmlformats.org/officeDocument/2006/relationships/image" Target="../media/image730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0.png"/><Relationship Id="rId5" Type="http://schemas.openxmlformats.org/officeDocument/2006/relationships/image" Target="../media/image710.png"/><Relationship Id="rId4" Type="http://schemas.openxmlformats.org/officeDocument/2006/relationships/image" Target="../media/image1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23.png"/><Relationship Id="rId3" Type="http://schemas.openxmlformats.org/officeDocument/2006/relationships/image" Target="../media/image5.emf"/><Relationship Id="rId7" Type="http://schemas.openxmlformats.org/officeDocument/2006/relationships/image" Target="../media/image7.wmf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21.png"/><Relationship Id="rId5" Type="http://schemas.openxmlformats.org/officeDocument/2006/relationships/image" Target="../media/image6.wmf"/><Relationship Id="rId10" Type="http://schemas.openxmlformats.org/officeDocument/2006/relationships/image" Target="../media/image9.wmf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15.png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34.png"/><Relationship Id="rId5" Type="http://schemas.openxmlformats.org/officeDocument/2006/relationships/image" Target="../media/image17.png"/><Relationship Id="rId10" Type="http://schemas.openxmlformats.org/officeDocument/2006/relationships/image" Target="../media/image33.png"/><Relationship Id="rId4" Type="http://schemas.openxmlformats.org/officeDocument/2006/relationships/image" Target="../media/image16.pn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23.jpg"/><Relationship Id="rId3" Type="http://schemas.openxmlformats.org/officeDocument/2006/relationships/oleObject" Target="../embeddings/oleObject6.bin"/><Relationship Id="rId7" Type="http://schemas.openxmlformats.org/officeDocument/2006/relationships/image" Target="../media/image38.pn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wmf"/><Relationship Id="rId11" Type="http://schemas.openxmlformats.org/officeDocument/2006/relationships/image" Target="../media/image42.png"/><Relationship Id="rId5" Type="http://schemas.openxmlformats.org/officeDocument/2006/relationships/oleObject" Target="../embeddings/oleObject7.bin"/><Relationship Id="rId15" Type="http://schemas.openxmlformats.org/officeDocument/2006/relationships/image" Target="../media/image25.jpeg"/><Relationship Id="rId10" Type="http://schemas.openxmlformats.org/officeDocument/2006/relationships/image" Target="../media/image41.png"/><Relationship Id="rId4" Type="http://schemas.openxmlformats.org/officeDocument/2006/relationships/image" Target="../media/image20.wmf"/><Relationship Id="rId9" Type="http://schemas.openxmlformats.org/officeDocument/2006/relationships/image" Target="../media/image40.png"/><Relationship Id="rId1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33.emf"/><Relationship Id="rId3" Type="http://schemas.openxmlformats.org/officeDocument/2006/relationships/image" Target="../media/image26.jpg"/><Relationship Id="rId7" Type="http://schemas.openxmlformats.org/officeDocument/2006/relationships/image" Target="../media/image30.emf"/><Relationship Id="rId12" Type="http://schemas.openxmlformats.org/officeDocument/2006/relationships/image" Target="../media/image3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11" Type="http://schemas.openxmlformats.org/officeDocument/2006/relationships/image" Target="../media/image31.emf"/><Relationship Id="rId5" Type="http://schemas.openxmlformats.org/officeDocument/2006/relationships/image" Target="../media/image28.emf"/><Relationship Id="rId10" Type="http://schemas.openxmlformats.org/officeDocument/2006/relationships/image" Target="../media/image54.png"/><Relationship Id="rId4" Type="http://schemas.openxmlformats.org/officeDocument/2006/relationships/image" Target="../media/image27.emf"/><Relationship Id="rId9" Type="http://schemas.openxmlformats.org/officeDocument/2006/relationships/image" Target="../media/image53.png"/><Relationship Id="rId14" Type="http://schemas.openxmlformats.org/officeDocument/2006/relationships/image" Target="../media/image3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>
          <a:xfrm>
            <a:off x="335360" y="1052736"/>
            <a:ext cx="11809311" cy="1441450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rgbClr val="0000FF"/>
                </a:solidFill>
                <a:latin typeface="Times New Roman" pitchFamily="18" charset="0"/>
              </a:rPr>
              <a:t>Identify the two-pole structures from an SU(3) flavor filter</a:t>
            </a:r>
            <a:endParaRPr lang="en-US" altLang="zh-CN" sz="3600" b="1" baseline="300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9" name="Picture 4" descr="G:\Dropbox\Documents\tex_temp\Cusp_Structure_Lambda1670\Report\TJU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378" y="116632"/>
            <a:ext cx="2465118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5">
            <a:extLst>
              <a:ext uri="{FF2B5EF4-FFF2-40B4-BE49-F238E27FC236}">
                <a16:creationId xmlns:a16="http://schemas.microsoft.com/office/drawing/2014/main" id="{0F2EAFCF-7305-4E38-BD5C-57B3DDAF4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5519" y="2996952"/>
            <a:ext cx="8928992" cy="1752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CC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Ying-Bo He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zh-CN" sz="2400" b="1" dirty="0">
                <a:solidFill>
                  <a:srgbClr val="CC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Center for Joint Quantum Studies &amp; Department of Physics Tianjin University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1CDB4217-10E3-9666-0F10-B30A5AE3E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7608" y="4869163"/>
            <a:ext cx="7344816" cy="11339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Based on: YBH, </a:t>
            </a:r>
            <a:r>
              <a:rPr lang="en-US" altLang="zh-CN" sz="2400" b="1" dirty="0" err="1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X.H.Liu</a:t>
            </a:r>
            <a:r>
              <a:rPr lang="en-US" altLang="zh-CN" sz="2400" b="1" dirty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L.S. Geng, F.K. Guo, J.J. Xie, </a:t>
            </a:r>
            <a:r>
              <a:rPr lang="en-US" altLang="zh-CN" sz="2400" b="1" dirty="0" err="1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Phys.Rev.D</a:t>
            </a:r>
            <a:r>
              <a:rPr lang="en-US" altLang="zh-CN" sz="2400" b="1" dirty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 113 (2026) 5, L051501</a:t>
            </a:r>
          </a:p>
        </p:txBody>
      </p:sp>
    </p:spTree>
    <p:extLst>
      <p:ext uri="{BB962C8B-B14F-4D97-AF65-F5344CB8AC3E}">
        <p14:creationId xmlns:p14="http://schemas.microsoft.com/office/powerpoint/2010/main" val="1383553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A836445-9E06-45D3-BA40-2A395BD7E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CC0E-939C-469B-9D89-F1DED400F648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50F57D2-120C-4A75-9696-5EF058C9EDE6}"/>
              </a:ext>
            </a:extLst>
          </p:cNvPr>
          <p:cNvSpPr txBox="1"/>
          <p:nvPr/>
        </p:nvSpPr>
        <p:spPr>
          <a:xfrm>
            <a:off x="263352" y="63513"/>
            <a:ext cx="66967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  <a:latin typeface="Times New Roman" pitchFamily="18" charset="0"/>
              </a:rPr>
              <a:t>NLO Contributions</a:t>
            </a:r>
            <a:endParaRPr lang="zh-CN" altLang="en-US" sz="32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格 6">
                <a:extLst>
                  <a:ext uri="{FF2B5EF4-FFF2-40B4-BE49-F238E27FC236}">
                    <a16:creationId xmlns:a16="http://schemas.microsoft.com/office/drawing/2014/main" id="{C6E9523B-767F-414E-A8EB-690C571AFB8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207571" y="673406"/>
              <a:ext cx="6351219" cy="193736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17073">
                      <a:extLst>
                        <a:ext uri="{9D8B030D-6E8A-4147-A177-3AD203B41FA5}">
                          <a16:colId xmlns:a16="http://schemas.microsoft.com/office/drawing/2014/main" val="3740621729"/>
                        </a:ext>
                      </a:extLst>
                    </a:gridCol>
                    <a:gridCol w="2117073">
                      <a:extLst>
                        <a:ext uri="{9D8B030D-6E8A-4147-A177-3AD203B41FA5}">
                          <a16:colId xmlns:a16="http://schemas.microsoft.com/office/drawing/2014/main" val="3107006178"/>
                        </a:ext>
                      </a:extLst>
                    </a:gridCol>
                    <a:gridCol w="2117073">
                      <a:extLst>
                        <a:ext uri="{9D8B030D-6E8A-4147-A177-3AD203B41FA5}">
                          <a16:colId xmlns:a16="http://schemas.microsoft.com/office/drawing/2014/main" val="2627030589"/>
                        </a:ext>
                      </a:extLst>
                    </a:gridCol>
                  </a:tblGrid>
                  <a:tr h="57315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Pole positions (MeV)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1" i="0" smtClean="0">
                                    <a:latin typeface="Cambria Math" panose="02040503050406030204" pitchFamily="18" charset="0"/>
                                  </a:rPr>
                                  <m:t>𝚲</m:t>
                                </m:r>
                                <m:r>
                                  <a:rPr lang="en-US" altLang="zh-CN" sz="2000" b="1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2000" b="1" i="0" smtClean="0">
                                    <a:latin typeface="Cambria Math" panose="02040503050406030204" pitchFamily="18" charset="0"/>
                                  </a:rPr>
                                  <m:t>𝟏𝟑𝟖𝟎</m:t>
                                </m:r>
                                <m:r>
                                  <a:rPr lang="en-US" altLang="zh-CN" sz="2000" b="1" i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1" i="0" smtClean="0">
                                    <a:latin typeface="Cambria Math" panose="02040503050406030204" pitchFamily="18" charset="0"/>
                                  </a:rPr>
                                  <m:t>𝚲</m:t>
                                </m:r>
                                <m:r>
                                  <a:rPr lang="en-US" altLang="zh-CN" sz="2000" b="1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2000" b="1" i="0" smtClean="0">
                                    <a:latin typeface="Cambria Math" panose="02040503050406030204" pitchFamily="18" charset="0"/>
                                  </a:rPr>
                                  <m:t>𝟏𝟒𝟎𝟓</m:t>
                                </m:r>
                                <m:r>
                                  <a:rPr lang="en-US" altLang="zh-CN" sz="2000" b="1" i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501600"/>
                      </a:ext>
                    </a:extLst>
                  </a:tr>
                  <a:tr h="4121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WT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1390-i66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1426-i16</a:t>
                          </a:r>
                          <a:endParaRPr lang="zh-CN" alt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6862196"/>
                      </a:ext>
                    </a:extLst>
                  </a:tr>
                  <a:tr h="4121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NLO1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1381-i81 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1424-i26</a:t>
                          </a:r>
                          <a:endParaRPr lang="zh-CN" alt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74410171"/>
                      </a:ext>
                    </a:extLst>
                  </a:tr>
                  <a:tr h="4121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NLO2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1415-i165.7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1417.9-i15.9</a:t>
                          </a:r>
                          <a:endParaRPr lang="zh-CN" alt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3616328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格 6">
                <a:extLst>
                  <a:ext uri="{FF2B5EF4-FFF2-40B4-BE49-F238E27FC236}">
                    <a16:creationId xmlns:a16="http://schemas.microsoft.com/office/drawing/2014/main" id="{C6E9523B-767F-414E-A8EB-690C571AFB8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207571" y="673406"/>
              <a:ext cx="6351219" cy="193736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17073">
                      <a:extLst>
                        <a:ext uri="{9D8B030D-6E8A-4147-A177-3AD203B41FA5}">
                          <a16:colId xmlns:a16="http://schemas.microsoft.com/office/drawing/2014/main" val="3740621729"/>
                        </a:ext>
                      </a:extLst>
                    </a:gridCol>
                    <a:gridCol w="2117073">
                      <a:extLst>
                        <a:ext uri="{9D8B030D-6E8A-4147-A177-3AD203B41FA5}">
                          <a16:colId xmlns:a16="http://schemas.microsoft.com/office/drawing/2014/main" val="3107006178"/>
                        </a:ext>
                      </a:extLst>
                    </a:gridCol>
                    <a:gridCol w="2117073">
                      <a:extLst>
                        <a:ext uri="{9D8B030D-6E8A-4147-A177-3AD203B41FA5}">
                          <a16:colId xmlns:a16="http://schemas.microsoft.com/office/drawing/2014/main" val="2627030589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Pole positions (MeV)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00576" t="-4348" r="-101441" b="-1904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4348" r="-1149" b="-1904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0501600"/>
                      </a:ext>
                    </a:extLst>
                  </a:tr>
                  <a:tr h="4121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WT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1390-i66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1426-i16</a:t>
                          </a:r>
                          <a:endParaRPr lang="zh-CN" alt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6862196"/>
                      </a:ext>
                    </a:extLst>
                  </a:tr>
                  <a:tr h="4121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NLO1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1381-i81 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1424-i26</a:t>
                          </a:r>
                          <a:endParaRPr lang="zh-CN" alt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74410171"/>
                      </a:ext>
                    </a:extLst>
                  </a:tr>
                  <a:tr h="4121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NLO2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1415-i165.7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1417.9-i15.9</a:t>
                          </a:r>
                          <a:endParaRPr lang="zh-CN" alt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36163285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" name="图片 9">
            <a:extLst>
              <a:ext uri="{FF2B5EF4-FFF2-40B4-BE49-F238E27FC236}">
                <a16:creationId xmlns:a16="http://schemas.microsoft.com/office/drawing/2014/main" id="{45F2FA0D-3E4B-4FA1-848C-2B96CB903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7568" y="2798555"/>
            <a:ext cx="4003418" cy="39229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D9939BC2-8BD6-4CFD-8339-CB5DE322196D}"/>
                  </a:ext>
                </a:extLst>
              </p:cNvPr>
              <p:cNvSpPr txBox="1"/>
              <p:nvPr/>
            </p:nvSpPr>
            <p:spPr>
              <a:xfrm>
                <a:off x="6096003" y="3557962"/>
                <a:ext cx="2036997" cy="4008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000">
                          <a:latin typeface="Cambria Math" panose="02040503050406030204" pitchFamily="18" charset="0"/>
                        </a:rPr>
                        <m:t>J</m:t>
                      </m:r>
                      <m:r>
                        <a:rPr lang="en-US" altLang="zh-CN" sz="200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→</m:t>
                      </m:r>
                      <m:acc>
                        <m:accPr>
                          <m:chr m:val="̅"/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zh-CN" sz="200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</m:acc>
                      <m:r>
                        <m:rPr>
                          <m:sty m:val="p"/>
                        </m:rPr>
                        <a:rPr lang="en-US" altLang="zh-CN" sz="2000" dirty="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D9939BC2-8BD6-4CFD-8339-CB5DE32219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3" y="3557962"/>
                <a:ext cx="2036997" cy="400815"/>
              </a:xfrm>
              <a:prstGeom prst="rect">
                <a:avLst/>
              </a:prstGeom>
              <a:blipFill>
                <a:blip r:embed="rId4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E017A0F7-A6EC-4A3E-9B3B-E025781EEEFD}"/>
                  </a:ext>
                </a:extLst>
              </p:cNvPr>
              <p:cNvSpPr txBox="1"/>
              <p:nvPr/>
            </p:nvSpPr>
            <p:spPr>
              <a:xfrm>
                <a:off x="5066168" y="5707597"/>
                <a:ext cx="4596062" cy="3699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>
                          <a:latin typeface="Cambria Math" panose="02040503050406030204" pitchFamily="18" charset="0"/>
                        </a:rPr>
                        <m:t>J</m:t>
                      </m:r>
                      <m:r>
                        <a:rPr lang="en-US" altLang="zh-CN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→</m:t>
                      </m:r>
                      <m:acc>
                        <m:accPr>
                          <m:chr m:val="̅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</m:acc>
                      <m:r>
                        <a:rPr lang="en-US" altLang="zh-CN">
                          <a:latin typeface="Cambria Math" panose="02040503050406030204" pitchFamily="18" charset="0"/>
                        </a:rPr>
                        <m:t>(1520)</m:t>
                      </m:r>
                      <m:r>
                        <m:rPr>
                          <m:sty m:val="p"/>
                        </m:rPr>
                        <a:rPr lang="en-US" altLang="zh-CN" dirty="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en-US" altLang="zh-CN" i="1" dirty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E017A0F7-A6EC-4A3E-9B3B-E025781EEE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6168" y="5707597"/>
                <a:ext cx="4596062" cy="369909"/>
              </a:xfrm>
              <a:prstGeom prst="rect">
                <a:avLst/>
              </a:prstGeom>
              <a:blipFill>
                <a:blip r:embed="rId5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>
            <a:extLst>
              <a:ext uri="{FF2B5EF4-FFF2-40B4-BE49-F238E27FC236}">
                <a16:creationId xmlns:a16="http://schemas.microsoft.com/office/drawing/2014/main" id="{0808BE10-7880-224B-67AB-D69F05C6C1D5}"/>
              </a:ext>
            </a:extLst>
          </p:cNvPr>
          <p:cNvSpPr txBox="1"/>
          <p:nvPr/>
        </p:nvSpPr>
        <p:spPr>
          <a:xfrm>
            <a:off x="3791747" y="5063622"/>
            <a:ext cx="1415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B050"/>
                </a:solidFill>
              </a:rPr>
              <a:t>Singlet pole</a:t>
            </a:r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650DE2C-2FA0-582D-E46B-F9C76A9731E6}"/>
              </a:ext>
            </a:extLst>
          </p:cNvPr>
          <p:cNvSpPr txBox="1"/>
          <p:nvPr/>
        </p:nvSpPr>
        <p:spPr>
          <a:xfrm>
            <a:off x="4209279" y="3032701"/>
            <a:ext cx="15266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B050"/>
                </a:solidFill>
              </a:rPr>
              <a:t>Octet pole</a:t>
            </a:r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8FFBBE9-852F-6089-0A8E-826A6A037444}"/>
              </a:ext>
            </a:extLst>
          </p:cNvPr>
          <p:cNvSpPr txBox="1"/>
          <p:nvPr/>
        </p:nvSpPr>
        <p:spPr>
          <a:xfrm>
            <a:off x="8864119" y="826480"/>
            <a:ext cx="271828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00B050"/>
                </a:solidFill>
              </a:rPr>
              <a:t>Ikeda, Hyodo, Weise, NPA881, 98(2012)</a:t>
            </a:r>
            <a:endParaRPr lang="zh-CN" altLang="en-US" sz="2000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00B050"/>
                </a:solidFill>
              </a:rPr>
              <a:t>Guo, Kamiya, Mai, Meissner, PLB846,138264(2023)</a:t>
            </a:r>
            <a:endParaRPr lang="zh-CN" altLang="en-US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483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69A6DAF-6442-53B7-5791-F8F5CF9A2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CC0E-939C-469B-9D89-F1DED400F648}" type="slidenum">
              <a:rPr lang="zh-CN" altLang="en-US" smtClean="0"/>
              <a:t>11</a:t>
            </a:fld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AA6F77FD-2AAA-B1DB-A298-4C6CC02A6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9525" y="3588635"/>
            <a:ext cx="4039334" cy="2823723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E52451DD-2B60-07B8-0195-DDBEA0C12CFF}"/>
              </a:ext>
            </a:extLst>
          </p:cNvPr>
          <p:cNvSpPr txBox="1"/>
          <p:nvPr/>
        </p:nvSpPr>
        <p:spPr>
          <a:xfrm>
            <a:off x="343683" y="122362"/>
            <a:ext cx="66967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  <a:latin typeface="Times New Roman" pitchFamily="18" charset="0"/>
              </a:rPr>
              <a:t>Data &amp; Model</a:t>
            </a:r>
            <a:endParaRPr lang="zh-CN" altLang="en-US" sz="3200" b="1" dirty="0">
              <a:solidFill>
                <a:srgbClr val="C00000"/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0CAFC33-F37C-701A-0056-BC1FEC28A4CE}"/>
              </a:ext>
            </a:extLst>
          </p:cNvPr>
          <p:cNvSpPr txBox="1"/>
          <p:nvPr/>
        </p:nvSpPr>
        <p:spPr>
          <a:xfrm>
            <a:off x="4812630" y="6351714"/>
            <a:ext cx="32995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00B050"/>
                </a:solidFill>
              </a:rPr>
              <a:t>BESIII, </a:t>
            </a:r>
            <a:r>
              <a:rPr lang="en-US" altLang="zh-CN" sz="2400" dirty="0" err="1">
                <a:solidFill>
                  <a:srgbClr val="00B050"/>
                </a:solidFill>
              </a:rPr>
              <a:t>arXiv</a:t>
            </a:r>
            <a:r>
              <a:rPr lang="en-US" altLang="zh-CN" sz="2400" dirty="0">
                <a:solidFill>
                  <a:srgbClr val="00B050"/>
                </a:solidFill>
              </a:rPr>
              <a:t>:</a:t>
            </a:r>
            <a:r>
              <a:rPr lang="zh-CN" altLang="en-US" sz="2400" dirty="0">
                <a:solidFill>
                  <a:srgbClr val="00B050"/>
                </a:solidFill>
              </a:rPr>
              <a:t>2306.10319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DC4F208-339A-7B5B-A45B-2D1D715813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95" y="822554"/>
            <a:ext cx="4111201" cy="2823723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1E74B783-C185-8819-1076-3EC79D7C5736}"/>
              </a:ext>
            </a:extLst>
          </p:cNvPr>
          <p:cNvSpPr txBox="1"/>
          <p:nvPr/>
        </p:nvSpPr>
        <p:spPr>
          <a:xfrm>
            <a:off x="3004167" y="591721"/>
            <a:ext cx="16196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B05BD"/>
                </a:solidFill>
                <a:latin typeface="Times New Roman" pitchFamily="18" charset="0"/>
              </a:rPr>
              <a:t>1405 MeV</a:t>
            </a:r>
            <a:endParaRPr lang="zh-CN" altLang="en-US" sz="2400" dirty="0">
              <a:solidFill>
                <a:srgbClr val="CB05BD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783BFC5F-55B7-21DD-5558-3BEC811A8634}"/>
                  </a:ext>
                </a:extLst>
              </p:cNvPr>
              <p:cNvSpPr txBox="1"/>
              <p:nvPr/>
            </p:nvSpPr>
            <p:spPr>
              <a:xfrm>
                <a:off x="7513323" y="2211851"/>
                <a:ext cx="4343317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Contributions from intermediate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∗∗</m:t>
                        </m:r>
                      </m:sup>
                    </m:sSup>
                    <m:r>
                      <a:rPr lang="en-US" altLang="zh-CN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/>
                  <a:t>resonances are ignored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Eliminate the influence by proper cutting</a:t>
                </a:r>
                <a:endParaRPr lang="zh-CN" altLang="en-US" sz="2000" dirty="0"/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783BFC5F-55B7-21DD-5558-3BEC811A86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3323" y="2211851"/>
                <a:ext cx="4343317" cy="1323439"/>
              </a:xfrm>
              <a:prstGeom prst="rect">
                <a:avLst/>
              </a:prstGeom>
              <a:blipFill>
                <a:blip r:embed="rId4"/>
                <a:stretch>
                  <a:fillRect l="-1264" t="-2765" b="-73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24BF5386-E08B-D6C5-F8C6-ED85438C01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40" y="1053386"/>
            <a:ext cx="2697480" cy="10881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3A4D4290-2736-F6B2-0C85-E5CAFDC3F5DD}"/>
                  </a:ext>
                </a:extLst>
              </p:cNvPr>
              <p:cNvSpPr txBox="1"/>
              <p:nvPr/>
            </p:nvSpPr>
            <p:spPr>
              <a:xfrm>
                <a:off x="2486392" y="6412358"/>
                <a:ext cx="149579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solidFill>
                          <a:srgbClr val="CB05BD"/>
                        </a:solidFill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 altLang="zh-CN" i="1">
                        <a:solidFill>
                          <a:srgbClr val="CB05BD"/>
                        </a:solidFill>
                        <a:latin typeface="Cambria Math" panose="02040503050406030204" pitchFamily="18" charset="0"/>
                      </a:rPr>
                      <m:t>(1405)</m:t>
                    </m:r>
                  </m:oMath>
                </a14:m>
                <a:r>
                  <a:rPr lang="zh-CN" altLang="en-US" dirty="0">
                    <a:solidFill>
                      <a:srgbClr val="CB05BD"/>
                    </a:solidFill>
                  </a:rPr>
                  <a:t> </a:t>
                </a:r>
                <a:r>
                  <a:rPr lang="en-US" altLang="zh-CN" dirty="0">
                    <a:solidFill>
                      <a:srgbClr val="CB05BD"/>
                    </a:solidFill>
                  </a:rPr>
                  <a:t>region</a:t>
                </a:r>
                <a:endParaRPr lang="zh-CN" altLang="en-US" dirty="0">
                  <a:solidFill>
                    <a:srgbClr val="CB05BD"/>
                  </a:solidFill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3A4D4290-2736-F6B2-0C85-E5CAFDC3F5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6392" y="6412358"/>
                <a:ext cx="1495794" cy="276999"/>
              </a:xfrm>
              <a:prstGeom prst="rect">
                <a:avLst/>
              </a:prstGeom>
              <a:blipFill>
                <a:blip r:embed="rId6"/>
                <a:stretch>
                  <a:fillRect l="-5714" t="-28889" r="-9388" b="-5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45EF41AB-F3EE-97B3-B2EC-07230059A150}"/>
              </a:ext>
            </a:extLst>
          </p:cNvPr>
          <p:cNvCxnSpPr>
            <a:cxnSpLocks/>
          </p:cNvCxnSpPr>
          <p:nvPr/>
        </p:nvCxnSpPr>
        <p:spPr>
          <a:xfrm flipV="1">
            <a:off x="2859556" y="5485609"/>
            <a:ext cx="832499" cy="926749"/>
          </a:xfrm>
          <a:prstGeom prst="straightConnector1">
            <a:avLst/>
          </a:prstGeom>
          <a:ln>
            <a:solidFill>
              <a:srgbClr val="CB05BD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椭圆 10">
            <a:extLst>
              <a:ext uri="{FF2B5EF4-FFF2-40B4-BE49-F238E27FC236}">
                <a16:creationId xmlns:a16="http://schemas.microsoft.com/office/drawing/2014/main" id="{980CE70C-0668-8FBB-52C8-676FE5BCEE5B}"/>
              </a:ext>
            </a:extLst>
          </p:cNvPr>
          <p:cNvSpPr/>
          <p:nvPr/>
        </p:nvSpPr>
        <p:spPr>
          <a:xfrm>
            <a:off x="3544593" y="5245169"/>
            <a:ext cx="1043136" cy="400110"/>
          </a:xfrm>
          <a:prstGeom prst="ellipse">
            <a:avLst/>
          </a:prstGeom>
          <a:noFill/>
          <a:ln w="15875">
            <a:solidFill>
              <a:srgbClr val="CB05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92ABD4DB-CDB8-5813-9B58-718C7ECE5F0E}"/>
                  </a:ext>
                </a:extLst>
              </p:cNvPr>
              <p:cNvSpPr txBox="1"/>
              <p:nvPr/>
            </p:nvSpPr>
            <p:spPr>
              <a:xfrm>
                <a:off x="5567703" y="6083405"/>
                <a:ext cx="201622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(1385) </m:t>
                    </m:r>
                  </m:oMath>
                </a14:m>
                <a:r>
                  <a:rPr lang="en-US" altLang="zh-CN" dirty="0"/>
                  <a:t>?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92ABD4DB-CDB8-5813-9B58-718C7ECE5F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7703" y="6083405"/>
                <a:ext cx="2016224" cy="369332"/>
              </a:xfrm>
              <a:prstGeom prst="rect">
                <a:avLst/>
              </a:prstGeom>
              <a:blipFill>
                <a:blip r:embed="rId7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4E4E24B2-65E4-BC2A-E967-69DF0DEE481A}"/>
              </a:ext>
            </a:extLst>
          </p:cNvPr>
          <p:cNvCxnSpPr>
            <a:cxnSpLocks/>
          </p:cNvCxnSpPr>
          <p:nvPr/>
        </p:nvCxnSpPr>
        <p:spPr>
          <a:xfrm flipH="1" flipV="1">
            <a:off x="3839511" y="4830334"/>
            <a:ext cx="1926704" cy="1276522"/>
          </a:xfrm>
          <a:prstGeom prst="straightConnector1">
            <a:avLst/>
          </a:prstGeom>
          <a:ln>
            <a:solidFill>
              <a:srgbClr val="CB05BD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3CDD24BE-81F7-51B2-A9A4-591C4DE7CF87}"/>
                  </a:ext>
                </a:extLst>
              </p:cNvPr>
              <p:cNvSpPr txBox="1"/>
              <p:nvPr/>
            </p:nvSpPr>
            <p:spPr>
              <a:xfrm>
                <a:off x="6744075" y="5202440"/>
                <a:ext cx="4039335" cy="4008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000" dirty="0"/>
                  <a:t>Dalitz plots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pitchFamily="18" charset="0"/>
                      </a:rPr>
                      <m:t>J</m:t>
                    </m:r>
                    <m:r>
                      <a:rPr lang="en-US" altLang="zh-CN" sz="200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→</m:t>
                    </m:r>
                    <m:acc>
                      <m:accPr>
                        <m:chr m:val="̅"/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</m:acc>
                    <m:r>
                      <m:rPr>
                        <m:sty m:val="p"/>
                      </m:rPr>
                      <a:rPr lang="en-US" altLang="zh-CN" sz="2000" dirty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3CDD24BE-81F7-51B2-A9A4-591C4DE7CF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075" y="5202440"/>
                <a:ext cx="4039335" cy="400815"/>
              </a:xfrm>
              <a:prstGeom prst="rect">
                <a:avLst/>
              </a:prstGeom>
              <a:blipFill>
                <a:blip r:embed="rId8"/>
                <a:stretch>
                  <a:fillRect l="-1508" t="-7576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2560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id="{B2AF42AA-43B9-EFFB-5EAF-B5D6A7FEDE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526" y="4426463"/>
            <a:ext cx="3031542" cy="1645166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FEC0ADE-8123-4B60-82B2-1BEB5EC0A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CC0E-939C-469B-9D89-F1DED400F648}" type="slidenum">
              <a:rPr lang="zh-CN" altLang="en-US" smtClean="0"/>
              <a:t>12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4A7CFA0D-E372-4689-843E-07D46612A8A2}"/>
                  </a:ext>
                </a:extLst>
              </p:cNvPr>
              <p:cNvSpPr txBox="1"/>
              <p:nvPr/>
            </p:nvSpPr>
            <p:spPr>
              <a:xfrm>
                <a:off x="310098" y="99359"/>
                <a:ext cx="1154654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3200" b="1" dirty="0">
                    <a:solidFill>
                      <a:srgbClr val="C00000"/>
                    </a:solidFill>
                    <a:latin typeface="Times New Roman" pitchFamily="18" charset="0"/>
                  </a:rPr>
                  <a:t>An SU(3) flavor filter 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32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32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CN" sz="32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altLang="zh-CN" sz="32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zh-CN" sz="3200" b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3200" b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𝟐𝟑𝟎𝟎</m:t>
                    </m:r>
                    <m:r>
                      <a:rPr lang="en-US" altLang="zh-CN" sz="3200" b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3200" b="1" dirty="0">
                    <a:solidFill>
                      <a:srgbClr val="C00000"/>
                    </a:solidFill>
                    <a:latin typeface="Times New Roman" pitchFamily="18" charset="0"/>
                  </a:rPr>
                  <a:t> in strong decay </a:t>
                </a:r>
                <a:endParaRPr lang="zh-CN" altLang="en-US" sz="3200" b="1" dirty="0">
                  <a:solidFill>
                    <a:srgbClr val="C0000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4A7CFA0D-E372-4689-843E-07D46612A8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098" y="99359"/>
                <a:ext cx="11546541" cy="584775"/>
              </a:xfrm>
              <a:prstGeom prst="rect">
                <a:avLst/>
              </a:prstGeom>
              <a:blipFill>
                <a:blip r:embed="rId4"/>
                <a:stretch>
                  <a:fillRect l="-1373" t="-14583" b="-322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E55B94C6-1689-4D94-9C1A-ED22ACD99BDC}"/>
              </a:ext>
            </a:extLst>
          </p:cNvPr>
          <p:cNvSpPr txBox="1"/>
          <p:nvPr/>
        </p:nvSpPr>
        <p:spPr>
          <a:xfrm>
            <a:off x="398106" y="4975237"/>
            <a:ext cx="3990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sz="2000" i="1" dirty="0"/>
              <a:t>ϒ</a:t>
            </a:r>
            <a:r>
              <a:rPr lang="en-US" altLang="zh-CN" sz="2000" dirty="0"/>
              <a:t>: bottonium, SU(3) singlet</a:t>
            </a:r>
          </a:p>
          <a:p>
            <a:endParaRPr lang="zh-CN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801D4E72-12A9-47DA-802B-9F00B2236E05}"/>
                  </a:ext>
                </a:extLst>
              </p:cNvPr>
              <p:cNvSpPr txBox="1"/>
              <p:nvPr/>
            </p:nvSpPr>
            <p:spPr>
              <a:xfrm>
                <a:off x="407368" y="5443838"/>
                <a:ext cx="5768009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 altLang="zh-CN" sz="2000">
                        <a:latin typeface="Cambria Math" panose="02040503050406030204" pitchFamily="18" charset="0"/>
                      </a:rPr>
                      <m:t>(1520)</m:t>
                    </m:r>
                  </m:oMath>
                </a14:m>
                <a:r>
                  <a:rPr lang="en-US" altLang="zh-CN" sz="2000" dirty="0"/>
                  <a:t>: generally supposed to be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SU(3) singlet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𝑃</m:t>
                        </m:r>
                      </m:sup>
                    </m:sSup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=3/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altLang="zh-CN" sz="2000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801D4E72-12A9-47DA-802B-9F00B2236E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68" y="5443838"/>
                <a:ext cx="5768009" cy="707886"/>
              </a:xfrm>
              <a:prstGeom prst="rect">
                <a:avLst/>
              </a:prstGeom>
              <a:blipFill>
                <a:blip r:embed="rId5"/>
                <a:stretch>
                  <a:fillRect l="-423" t="-4310" r="-846" b="-77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F325F62D-1DEA-4660-8699-0909039CC319}"/>
                  </a:ext>
                </a:extLst>
              </p:cNvPr>
              <p:cNvSpPr txBox="1"/>
              <p:nvPr/>
            </p:nvSpPr>
            <p:spPr>
              <a:xfrm>
                <a:off x="1754522" y="3942556"/>
                <a:ext cx="409338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zh-CN" sz="2000" dirty="0"/>
                  <a:t> produced from an </a:t>
                </a:r>
                <a:r>
                  <a:rPr lang="en-US" altLang="zh-CN" sz="2000" dirty="0">
                    <a:solidFill>
                      <a:srgbClr val="FF0000"/>
                    </a:solidFill>
                  </a:rPr>
                  <a:t>SU(3) sextet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sz="2000" dirty="0"/>
                  <a:t> 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F325F62D-1DEA-4660-8699-0909039CC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4522" y="3942556"/>
                <a:ext cx="4093387" cy="400110"/>
              </a:xfrm>
              <a:prstGeom prst="rect">
                <a:avLst/>
              </a:prstGeom>
              <a:blipFill>
                <a:blip r:embed="rId6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C1E02104-4F4D-4215-9FA3-8612789DB9E9}"/>
                  </a:ext>
                </a:extLst>
              </p:cNvPr>
              <p:cNvSpPr txBox="1"/>
              <p:nvPr/>
            </p:nvSpPr>
            <p:spPr>
              <a:xfrm>
                <a:off x="6065659" y="3942556"/>
                <a:ext cx="446449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zh-CN" sz="2000" dirty="0"/>
                  <a:t> produced from an </a:t>
                </a:r>
                <a:r>
                  <a:rPr lang="en-US" altLang="zh-CN" sz="2000" dirty="0">
                    <a:solidFill>
                      <a:srgbClr val="FF0000"/>
                    </a:solidFill>
                  </a:rPr>
                  <a:t>SU(3) antitriplet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sz="2000" dirty="0"/>
                  <a:t> 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C1E02104-4F4D-4215-9FA3-8612789DB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5659" y="3942556"/>
                <a:ext cx="4464496" cy="400110"/>
              </a:xfrm>
              <a:prstGeom prst="rect">
                <a:avLst/>
              </a:prstGeom>
              <a:blipFill>
                <a:blip r:embed="rId7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文本框 21">
            <a:extLst>
              <a:ext uri="{FF2B5EF4-FFF2-40B4-BE49-F238E27FC236}">
                <a16:creationId xmlns:a16="http://schemas.microsoft.com/office/drawing/2014/main" id="{A54D6D09-92F8-652C-8911-59A7A86D6854}"/>
              </a:ext>
            </a:extLst>
          </p:cNvPr>
          <p:cNvSpPr txBox="1"/>
          <p:nvPr/>
        </p:nvSpPr>
        <p:spPr>
          <a:xfrm>
            <a:off x="4089710" y="1109946"/>
            <a:ext cx="10081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B050"/>
                </a:solidFill>
              </a:rPr>
              <a:t>Sextet</a:t>
            </a:r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A205F7BB-80A1-7F7D-2823-13825B2BF701}"/>
              </a:ext>
            </a:extLst>
          </p:cNvPr>
          <p:cNvSpPr txBox="1"/>
          <p:nvPr/>
        </p:nvSpPr>
        <p:spPr>
          <a:xfrm>
            <a:off x="8845946" y="1126491"/>
            <a:ext cx="1220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B050"/>
                </a:solidFill>
              </a:rPr>
              <a:t>Antitriplet</a:t>
            </a:r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803CB4F2-1122-DBD0-34A3-02AEFE7F0FAA}"/>
              </a:ext>
            </a:extLst>
          </p:cNvPr>
          <p:cNvSpPr txBox="1"/>
          <p:nvPr/>
        </p:nvSpPr>
        <p:spPr>
          <a:xfrm>
            <a:off x="4151857" y="4378207"/>
            <a:ext cx="3888286" cy="461665"/>
          </a:xfrm>
          <a:prstGeom prst="rect">
            <a:avLst/>
          </a:prstGeom>
          <a:noFill/>
          <a:ln w="25400">
            <a:solidFill>
              <a:srgbClr val="CB05BD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CB05BD"/>
                </a:solidFill>
              </a:rPr>
              <a:t>SU(3) symmetry requirement </a:t>
            </a:r>
            <a:endParaRPr lang="zh-CN" altLang="en-US" sz="2400" dirty="0">
              <a:solidFill>
                <a:srgbClr val="CB05BD"/>
              </a:solidFill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012DE1B2-67AF-98BA-8B69-71BB2021239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957" y="1465037"/>
            <a:ext cx="3706253" cy="246612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E9BCED67-DBDC-971E-1B07-01A156FD236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327" y="1453722"/>
            <a:ext cx="3706252" cy="2466119"/>
          </a:xfrm>
          <a:prstGeom prst="rect">
            <a:avLst/>
          </a:prstGeom>
        </p:spPr>
      </p:pic>
      <p:sp>
        <p:nvSpPr>
          <p:cNvPr id="23" name="椭圆 22">
            <a:extLst>
              <a:ext uri="{FF2B5EF4-FFF2-40B4-BE49-F238E27FC236}">
                <a16:creationId xmlns:a16="http://schemas.microsoft.com/office/drawing/2014/main" id="{CB0F0101-0424-8DB3-4886-F455B12767A5}"/>
              </a:ext>
            </a:extLst>
          </p:cNvPr>
          <p:cNvSpPr/>
          <p:nvPr/>
        </p:nvSpPr>
        <p:spPr>
          <a:xfrm>
            <a:off x="4208645" y="1480193"/>
            <a:ext cx="576064" cy="101695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60226492-7B41-2669-72B0-91B0083B2157}"/>
              </a:ext>
            </a:extLst>
          </p:cNvPr>
          <p:cNvSpPr txBox="1"/>
          <p:nvPr/>
        </p:nvSpPr>
        <p:spPr>
          <a:xfrm>
            <a:off x="1694765" y="1907818"/>
            <a:ext cx="10081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B050"/>
                </a:solidFill>
              </a:rPr>
              <a:t>Singlet</a:t>
            </a:r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D01C74C6-1ECB-CD88-DF05-48D29C4874E8}"/>
              </a:ext>
            </a:extLst>
          </p:cNvPr>
          <p:cNvSpPr txBox="1"/>
          <p:nvPr/>
        </p:nvSpPr>
        <p:spPr>
          <a:xfrm>
            <a:off x="6326701" y="1859593"/>
            <a:ext cx="10081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B050"/>
                </a:solidFill>
              </a:rPr>
              <a:t>Singlet</a:t>
            </a:r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91A2AF9D-0C40-127E-2202-F31E130BD99A}"/>
              </a:ext>
            </a:extLst>
          </p:cNvPr>
          <p:cNvSpPr/>
          <p:nvPr/>
        </p:nvSpPr>
        <p:spPr>
          <a:xfrm>
            <a:off x="8399057" y="1431084"/>
            <a:ext cx="576064" cy="101695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50B744DD-2A71-93B2-569D-94B04407177D}"/>
              </a:ext>
            </a:extLst>
          </p:cNvPr>
          <p:cNvSpPr txBox="1"/>
          <p:nvPr/>
        </p:nvSpPr>
        <p:spPr>
          <a:xfrm>
            <a:off x="7356527" y="6008472"/>
            <a:ext cx="42595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Charmed baryons antitriplet and sextet</a:t>
            </a:r>
            <a:endParaRPr lang="zh-CN" altLang="en-US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67716B3-09A0-4E75-EC23-49F4311E45C4}"/>
              </a:ext>
            </a:extLst>
          </p:cNvPr>
          <p:cNvSpPr txBox="1"/>
          <p:nvPr/>
        </p:nvSpPr>
        <p:spPr>
          <a:xfrm>
            <a:off x="9271486" y="3553303"/>
            <a:ext cx="1220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B050"/>
                </a:solidFill>
              </a:rPr>
              <a:t>Triplet</a:t>
            </a:r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8FBDBDF-0885-4AA3-0194-3DF78DEA7A78}"/>
              </a:ext>
            </a:extLst>
          </p:cNvPr>
          <p:cNvSpPr txBox="1"/>
          <p:nvPr/>
        </p:nvSpPr>
        <p:spPr>
          <a:xfrm>
            <a:off x="5224449" y="3523873"/>
            <a:ext cx="1220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 err="1">
                <a:solidFill>
                  <a:srgbClr val="00B050"/>
                </a:solidFill>
              </a:rPr>
              <a:t>Antisextet</a:t>
            </a:r>
            <a:endParaRPr lang="zh-CN" alt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52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028792D-E97C-49A6-92F1-32452EF65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CC0E-939C-469B-9D89-F1DED400F648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034F2BC-4C2B-4593-A205-E06ADFCF010C}"/>
              </a:ext>
            </a:extLst>
          </p:cNvPr>
          <p:cNvSpPr txBox="1"/>
          <p:nvPr/>
        </p:nvSpPr>
        <p:spPr>
          <a:xfrm>
            <a:off x="289702" y="131091"/>
            <a:ext cx="66967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  <a:latin typeface="Times New Roman" pitchFamily="18" charset="0"/>
              </a:rPr>
              <a:t>Formalism</a:t>
            </a:r>
            <a:endParaRPr lang="zh-CN" altLang="en-US" sz="32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2ACAD953-A8E7-1240-044F-B8C5E2C4F6AE}"/>
                  </a:ext>
                </a:extLst>
              </p:cNvPr>
              <p:cNvSpPr txBox="1"/>
              <p:nvPr/>
            </p:nvSpPr>
            <p:spPr>
              <a:xfrm>
                <a:off x="4659127" y="2953193"/>
                <a:ext cx="3312368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00B0F0"/>
                    </a:solidFill>
                  </a:rPr>
                  <a:t>The relative strength for</a:t>
                </a:r>
              </a:p>
              <a:p>
                <a:r>
                  <a:rPr lang="en-US" altLang="zh-CN" sz="2400" b="1" dirty="0">
                    <a:solidFill>
                      <a:srgbClr val="00B0F0"/>
                    </a:solidFill>
                  </a:rPr>
                  <a:t>three </a:t>
                </a:r>
                <a14:m>
                  <m:oMath xmlns:m="http://schemas.openxmlformats.org/officeDocument/2006/math">
                    <m:r>
                      <a:rPr lang="en-US" altLang="zh-CN" sz="2400" b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zh-CN" sz="2400" b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𝛷</m:t>
                    </m:r>
                  </m:oMath>
                </a14:m>
                <a:r>
                  <a:rPr lang="en-US" altLang="zh-CN" sz="2400" b="1" dirty="0">
                    <a:solidFill>
                      <a:srgbClr val="00B0F0"/>
                    </a:solidFill>
                  </a:rPr>
                  <a:t> channels</a:t>
                </a:r>
                <a:endParaRPr lang="zh-CN" altLang="en-US" sz="24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2ACAD953-A8E7-1240-044F-B8C5E2C4F6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127" y="2953193"/>
                <a:ext cx="3312368" cy="830997"/>
              </a:xfrm>
              <a:prstGeom prst="rect">
                <a:avLst/>
              </a:prstGeom>
              <a:blipFill>
                <a:blip r:embed="rId3"/>
                <a:stretch>
                  <a:fillRect l="-2757" t="-5839" r="-551" b="-153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图片 19">
            <a:extLst>
              <a:ext uri="{FF2B5EF4-FFF2-40B4-BE49-F238E27FC236}">
                <a16:creationId xmlns:a16="http://schemas.microsoft.com/office/drawing/2014/main" id="{1FE5EF69-AE65-918C-A7C3-CA56A29A5F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014" y="732122"/>
            <a:ext cx="5992481" cy="2233082"/>
          </a:xfrm>
          <a:prstGeom prst="rect">
            <a:avLst/>
          </a:prstGeom>
        </p:spPr>
      </p:pic>
      <p:sp>
        <p:nvSpPr>
          <p:cNvPr id="3" name="流程图: 接点 2">
            <a:extLst>
              <a:ext uri="{FF2B5EF4-FFF2-40B4-BE49-F238E27FC236}">
                <a16:creationId xmlns:a16="http://schemas.microsoft.com/office/drawing/2014/main" id="{CF1E0893-A1D8-B42D-085D-EA980A256D9C}"/>
              </a:ext>
            </a:extLst>
          </p:cNvPr>
          <p:cNvSpPr/>
          <p:nvPr/>
        </p:nvSpPr>
        <p:spPr>
          <a:xfrm>
            <a:off x="2810066" y="1776679"/>
            <a:ext cx="108000" cy="108000"/>
          </a:xfrm>
          <a:prstGeom prst="flowChartConnector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流程图: 接点 4">
            <a:extLst>
              <a:ext uri="{FF2B5EF4-FFF2-40B4-BE49-F238E27FC236}">
                <a16:creationId xmlns:a16="http://schemas.microsoft.com/office/drawing/2014/main" id="{750ABB97-D5B2-AE41-0402-1710991068BB}"/>
              </a:ext>
            </a:extLst>
          </p:cNvPr>
          <p:cNvSpPr/>
          <p:nvPr/>
        </p:nvSpPr>
        <p:spPr>
          <a:xfrm>
            <a:off x="5672145" y="1740663"/>
            <a:ext cx="108000" cy="108000"/>
          </a:xfrm>
          <a:prstGeom prst="flowChartConnector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流程图: 接点 5">
            <a:extLst>
              <a:ext uri="{FF2B5EF4-FFF2-40B4-BE49-F238E27FC236}">
                <a16:creationId xmlns:a16="http://schemas.microsoft.com/office/drawing/2014/main" id="{C6B8E97B-D67B-287A-CC77-D2AE46DC7BDD}"/>
              </a:ext>
            </a:extLst>
          </p:cNvPr>
          <p:cNvSpPr/>
          <p:nvPr/>
        </p:nvSpPr>
        <p:spPr>
          <a:xfrm>
            <a:off x="6698242" y="1153728"/>
            <a:ext cx="108000" cy="108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2D668F3F-359D-241A-7835-8133253194EB}"/>
              </a:ext>
            </a:extLst>
          </p:cNvPr>
          <p:cNvSpPr txBox="1"/>
          <p:nvPr/>
        </p:nvSpPr>
        <p:spPr>
          <a:xfrm>
            <a:off x="4793151" y="1385628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+</a:t>
            </a:r>
            <a:endParaRPr lang="zh-CN" altLang="en-US" sz="2800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F5214CA-C826-5F2E-E0A4-1083F2CDBEF4}"/>
              </a:ext>
            </a:extLst>
          </p:cNvPr>
          <p:cNvSpPr txBox="1"/>
          <p:nvPr/>
        </p:nvSpPr>
        <p:spPr>
          <a:xfrm>
            <a:off x="1207882" y="2602381"/>
            <a:ext cx="21009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00B050"/>
                </a:solidFill>
                <a:latin typeface="+mj-lt"/>
              </a:rPr>
              <a:t>Primary step</a:t>
            </a:r>
            <a:endParaRPr lang="zh-CN" altLang="en-US" sz="24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063658B-A8F6-8D0A-BD43-475FB25B0E66}"/>
              </a:ext>
            </a:extLst>
          </p:cNvPr>
          <p:cNvSpPr txBox="1"/>
          <p:nvPr/>
        </p:nvSpPr>
        <p:spPr>
          <a:xfrm>
            <a:off x="5653814" y="2635496"/>
            <a:ext cx="7782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00B050"/>
                </a:solidFill>
                <a:latin typeface="+mj-lt"/>
              </a:rPr>
              <a:t>FSI</a:t>
            </a:r>
            <a:endParaRPr lang="zh-CN" altLang="en-US" sz="2400" dirty="0">
              <a:solidFill>
                <a:srgbClr val="00B050"/>
              </a:solidFill>
              <a:latin typeface="+mj-lt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27187A7E-763C-73F5-B39C-9E3279F833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92" y="5896893"/>
            <a:ext cx="3082060" cy="921133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5AF2FCCC-D399-3C39-A0E5-11D61836E7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488" y="6218917"/>
            <a:ext cx="2520280" cy="619741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7FF94DE1-8F6C-432B-4DDC-83504170311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488" y="5955888"/>
            <a:ext cx="2121282" cy="368664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DC435535-8A5E-8C41-6413-560C33A1C85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95" y="5017560"/>
            <a:ext cx="3690161" cy="859184"/>
          </a:xfrm>
          <a:prstGeom prst="rect">
            <a:avLst/>
          </a:prstGeom>
        </p:spPr>
      </p:pic>
      <p:sp>
        <p:nvSpPr>
          <p:cNvPr id="35" name="文本框 34">
            <a:extLst>
              <a:ext uri="{FF2B5EF4-FFF2-40B4-BE49-F238E27FC236}">
                <a16:creationId xmlns:a16="http://schemas.microsoft.com/office/drawing/2014/main" id="{2D0BC1A6-9F99-CAB9-3E2F-60261F12B91D}"/>
              </a:ext>
            </a:extLst>
          </p:cNvPr>
          <p:cNvSpPr txBox="1"/>
          <p:nvPr/>
        </p:nvSpPr>
        <p:spPr>
          <a:xfrm>
            <a:off x="230110" y="3721666"/>
            <a:ext cx="33123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 err="1">
                <a:solidFill>
                  <a:srgbClr val="00B0F0"/>
                </a:solidFill>
                <a:latin typeface="+mj-lt"/>
              </a:rPr>
              <a:t>Flavour</a:t>
            </a:r>
            <a:r>
              <a:rPr lang="en-US" altLang="zh-CN" sz="2400" b="1" dirty="0">
                <a:solidFill>
                  <a:srgbClr val="00B0F0"/>
                </a:solidFill>
                <a:latin typeface="+mj-lt"/>
              </a:rPr>
              <a:t> structure</a:t>
            </a:r>
            <a:endParaRPr lang="zh-CN" altLang="en-US" sz="2400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93BB02A1-ED23-7E59-F0F3-8FE1A821040C}"/>
              </a:ext>
            </a:extLst>
          </p:cNvPr>
          <p:cNvSpPr txBox="1"/>
          <p:nvPr/>
        </p:nvSpPr>
        <p:spPr>
          <a:xfrm>
            <a:off x="165251" y="2953621"/>
            <a:ext cx="33123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00B0F0"/>
                </a:solidFill>
                <a:latin typeface="+mj-lt"/>
              </a:rPr>
              <a:t>Tree level amplitude</a:t>
            </a:r>
            <a:endParaRPr lang="zh-CN" altLang="en-US" sz="2400" dirty="0">
              <a:solidFill>
                <a:srgbClr val="00B0F0"/>
              </a:solidFill>
              <a:latin typeface="+mj-lt"/>
            </a:endParaRPr>
          </a:p>
        </p:txBody>
      </p:sp>
      <p:pic>
        <p:nvPicPr>
          <p:cNvPr id="38" name="图片 37">
            <a:extLst>
              <a:ext uri="{FF2B5EF4-FFF2-40B4-BE49-F238E27FC236}">
                <a16:creationId xmlns:a16="http://schemas.microsoft.com/office/drawing/2014/main" id="{88B5146A-8504-1FC6-1D5A-B645D35633B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09" y="3339461"/>
            <a:ext cx="4329733" cy="42714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01FC8EB-90D3-F86E-C76D-CE429C35346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17" t="-66"/>
          <a:stretch>
            <a:fillRect/>
          </a:stretch>
        </p:blipFill>
        <p:spPr>
          <a:xfrm>
            <a:off x="2367117" y="4487099"/>
            <a:ext cx="626948" cy="61837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9A51432-AB57-C8A8-1ED1-E2711E555C8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39" y="4589445"/>
            <a:ext cx="2074089" cy="39560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2BFCF70-E89E-EBC9-EC9D-4E7F2BBF1A7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02" y="4108713"/>
            <a:ext cx="3049789" cy="42813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FA02211-049B-3AA9-5A21-2EF26144416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710" y="3792065"/>
            <a:ext cx="2629280" cy="98977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D847FAF4-2C5F-8BEC-8B16-A4FCF523DF8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710" y="4831386"/>
            <a:ext cx="2623871" cy="1000446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062B88C3-567C-25BC-1506-00DF54ECA481}"/>
              </a:ext>
            </a:extLst>
          </p:cNvPr>
          <p:cNvSpPr txBox="1"/>
          <p:nvPr/>
        </p:nvSpPr>
        <p:spPr>
          <a:xfrm>
            <a:off x="9624392" y="692696"/>
            <a:ext cx="20882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Unitary model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95223EE8-1DB3-4F4A-F512-9C03067964A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231052" y="1239881"/>
            <a:ext cx="2808312" cy="77019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DAD7DCA5-2B24-94A8-0749-CDE9675DC73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92344" y="1916832"/>
            <a:ext cx="2952327" cy="418153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AE09669A-0C77-3D15-AE74-D8EA1132735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019" r="44812" b="-1"/>
          <a:stretch>
            <a:fillRect/>
          </a:stretch>
        </p:blipFill>
        <p:spPr>
          <a:xfrm>
            <a:off x="7728091" y="2393091"/>
            <a:ext cx="3854309" cy="605367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4564079C-BC84-4E87-B8BC-FD9F4462C79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67" t="-15242"/>
          <a:stretch>
            <a:fillRect/>
          </a:stretch>
        </p:blipFill>
        <p:spPr>
          <a:xfrm>
            <a:off x="8767623" y="2904150"/>
            <a:ext cx="3082174" cy="651879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FF24824F-91CB-ABD0-0379-C59ECC2EBD7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706" y="3766387"/>
            <a:ext cx="4481627" cy="1708572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2B59A22E-E353-53CA-3B81-6B76F5A20F07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706" y="5489135"/>
            <a:ext cx="3388035" cy="749668"/>
          </a:xfrm>
          <a:prstGeom prst="rect">
            <a:avLst/>
          </a:prstGeom>
        </p:spPr>
      </p:pic>
      <p:sp>
        <p:nvSpPr>
          <p:cNvPr id="41" name="文本框 40">
            <a:extLst>
              <a:ext uri="{FF2B5EF4-FFF2-40B4-BE49-F238E27FC236}">
                <a16:creationId xmlns:a16="http://schemas.microsoft.com/office/drawing/2014/main" id="{E7E998F5-17A1-3555-FEB9-51CF3DEF6B56}"/>
              </a:ext>
            </a:extLst>
          </p:cNvPr>
          <p:cNvSpPr txBox="1"/>
          <p:nvPr/>
        </p:nvSpPr>
        <p:spPr>
          <a:xfrm>
            <a:off x="7695706" y="6324552"/>
            <a:ext cx="60947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 err="1">
                <a:solidFill>
                  <a:srgbClr val="CB05BD"/>
                </a:solidFill>
              </a:rPr>
              <a:t>Phys.Lett.B</a:t>
            </a:r>
            <a:r>
              <a:rPr lang="en-US" altLang="zh-CN" dirty="0">
                <a:solidFill>
                  <a:srgbClr val="CB05BD"/>
                </a:solidFill>
              </a:rPr>
              <a:t> 767 (2017) 465-469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77229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CF9CC8-8DF0-CEEC-16A7-40F5CFB945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C808778-E446-5BEB-3CA0-E8319B055D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633" y="1577430"/>
            <a:ext cx="3314347" cy="231913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3D81B52-1598-570C-1CAD-B2B0946110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566" y="1571906"/>
            <a:ext cx="3314347" cy="2319130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0AF38C2-5C57-20E5-5AB9-95F0087AB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CC0E-939C-469B-9D89-F1DED400F648}" type="slidenum">
              <a:rPr lang="zh-CN" altLang="en-US" smtClean="0"/>
              <a:t>14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FE3EAA10-358E-0DC6-D9C1-60CC68B17ABA}"/>
                  </a:ext>
                </a:extLst>
              </p:cNvPr>
              <p:cNvSpPr txBox="1"/>
              <p:nvPr/>
            </p:nvSpPr>
            <p:spPr>
              <a:xfrm>
                <a:off x="413934" y="93416"/>
                <a:ext cx="1043009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3200" b="1" dirty="0">
                    <a:solidFill>
                      <a:srgbClr val="C00000"/>
                    </a:solidFill>
                    <a:latin typeface="Times New Roman" pitchFamily="18" charset="0"/>
                  </a:rPr>
                  <a:t>An SU(3) flavor filter 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32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32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CN" sz="32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altLang="zh-CN" sz="32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zh-CN" sz="3200" b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3200" b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𝟐𝟑𝟎𝟎</m:t>
                    </m:r>
                    <m:r>
                      <a:rPr lang="en-US" altLang="zh-CN" sz="3200" b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3200" b="1" dirty="0">
                    <a:solidFill>
                      <a:srgbClr val="C00000"/>
                    </a:solidFill>
                    <a:latin typeface="Times New Roman" pitchFamily="18" charset="0"/>
                  </a:rPr>
                  <a:t> in weak decay </a:t>
                </a:r>
                <a:endParaRPr lang="zh-CN" altLang="en-US" sz="32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FE3EAA10-358E-0DC6-D9C1-60CC68B17A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34" y="93416"/>
                <a:ext cx="10430091" cy="584775"/>
              </a:xfrm>
              <a:prstGeom prst="rect">
                <a:avLst/>
              </a:prstGeom>
              <a:blipFill>
                <a:blip r:embed="rId5"/>
                <a:stretch>
                  <a:fillRect l="-1520" t="-15625" b="-312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FEF0D974-B86C-0FB1-9E42-36D489703A41}"/>
                  </a:ext>
                </a:extLst>
              </p:cNvPr>
              <p:cNvSpPr txBox="1"/>
              <p:nvPr/>
            </p:nvSpPr>
            <p:spPr>
              <a:xfrm>
                <a:off x="1930608" y="3954838"/>
                <a:ext cx="409338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zh-CN" sz="2000" dirty="0"/>
                  <a:t> produced from an </a:t>
                </a:r>
                <a:r>
                  <a:rPr lang="en-US" altLang="zh-CN" sz="2000" dirty="0">
                    <a:solidFill>
                      <a:srgbClr val="FF0000"/>
                    </a:solidFill>
                  </a:rPr>
                  <a:t>SU(3) sextet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sz="2000" dirty="0"/>
                  <a:t> 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FEF0D974-B86C-0FB1-9E42-36D489703A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0608" y="3954838"/>
                <a:ext cx="4093387" cy="400110"/>
              </a:xfrm>
              <a:prstGeom prst="rect">
                <a:avLst/>
              </a:prstGeom>
              <a:blipFill>
                <a:blip r:embed="rId6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52BE9407-7967-03FE-83AB-31900A8B2D30}"/>
                  </a:ext>
                </a:extLst>
              </p:cNvPr>
              <p:cNvSpPr txBox="1"/>
              <p:nvPr/>
            </p:nvSpPr>
            <p:spPr>
              <a:xfrm>
                <a:off x="6456043" y="3954838"/>
                <a:ext cx="4176463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zh-CN" sz="2000" dirty="0"/>
                  <a:t> produced from an </a:t>
                </a:r>
                <a:r>
                  <a:rPr lang="en-US" altLang="zh-CN" sz="2000" dirty="0">
                    <a:solidFill>
                      <a:srgbClr val="FF0000"/>
                    </a:solidFill>
                  </a:rPr>
                  <a:t>SU(3) triplet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sz="2000" dirty="0"/>
                  <a:t> 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52BE9407-7967-03FE-83AB-31900A8B2D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6043" y="3954838"/>
                <a:ext cx="4176463" cy="400110"/>
              </a:xfrm>
              <a:prstGeom prst="rect">
                <a:avLst/>
              </a:prstGeom>
              <a:blipFill>
                <a:blip r:embed="rId7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文本框 21">
            <a:extLst>
              <a:ext uri="{FF2B5EF4-FFF2-40B4-BE49-F238E27FC236}">
                <a16:creationId xmlns:a16="http://schemas.microsoft.com/office/drawing/2014/main" id="{8F551223-D0DD-FD62-F835-2036ECC37437}"/>
              </a:ext>
            </a:extLst>
          </p:cNvPr>
          <p:cNvSpPr txBox="1"/>
          <p:nvPr/>
        </p:nvSpPr>
        <p:spPr>
          <a:xfrm>
            <a:off x="4265796" y="1122228"/>
            <a:ext cx="10081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B050"/>
                </a:solidFill>
              </a:rPr>
              <a:t>Sextet</a:t>
            </a:r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06330AE4-C356-A723-D443-0AC142400986}"/>
              </a:ext>
            </a:extLst>
          </p:cNvPr>
          <p:cNvSpPr txBox="1"/>
          <p:nvPr/>
        </p:nvSpPr>
        <p:spPr>
          <a:xfrm>
            <a:off x="9022034" y="1138773"/>
            <a:ext cx="13393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B050"/>
                </a:solidFill>
              </a:rPr>
              <a:t>Antitriplet</a:t>
            </a:r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32E3D659-26E0-EECD-A88D-2B59BC239271}"/>
              </a:ext>
            </a:extLst>
          </p:cNvPr>
          <p:cNvSpPr/>
          <p:nvPr/>
        </p:nvSpPr>
        <p:spPr>
          <a:xfrm>
            <a:off x="4384731" y="1492475"/>
            <a:ext cx="576064" cy="101695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5549B2F0-F390-7759-65C3-B4F378F572FD}"/>
              </a:ext>
            </a:extLst>
          </p:cNvPr>
          <p:cNvSpPr txBox="1"/>
          <p:nvPr/>
        </p:nvSpPr>
        <p:spPr>
          <a:xfrm>
            <a:off x="1870851" y="1920100"/>
            <a:ext cx="10081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B050"/>
                </a:solidFill>
              </a:rPr>
              <a:t>Sextet</a:t>
            </a:r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7ADD7EFE-C966-DAC9-A350-2E2DA98E4E25}"/>
              </a:ext>
            </a:extLst>
          </p:cNvPr>
          <p:cNvSpPr txBox="1"/>
          <p:nvPr/>
        </p:nvSpPr>
        <p:spPr>
          <a:xfrm>
            <a:off x="5450869" y="2382920"/>
            <a:ext cx="14041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B050"/>
                </a:solidFill>
              </a:rPr>
              <a:t>Antitriplet</a:t>
            </a:r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629C5EED-4FA1-31D8-7DFC-F63FFCFFE6D4}"/>
              </a:ext>
            </a:extLst>
          </p:cNvPr>
          <p:cNvSpPr/>
          <p:nvPr/>
        </p:nvSpPr>
        <p:spPr>
          <a:xfrm>
            <a:off x="8575143" y="1443366"/>
            <a:ext cx="576064" cy="101695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3FA4580B-7818-232E-2349-199CE375199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673" y="4354951"/>
            <a:ext cx="4216250" cy="2353175"/>
          </a:xfrm>
          <a:prstGeom prst="rect">
            <a:avLst/>
          </a:prstGeom>
        </p:spPr>
      </p:pic>
      <p:sp>
        <p:nvSpPr>
          <p:cNvPr id="14" name="流程图: 接点 13">
            <a:extLst>
              <a:ext uri="{FF2B5EF4-FFF2-40B4-BE49-F238E27FC236}">
                <a16:creationId xmlns:a16="http://schemas.microsoft.com/office/drawing/2014/main" id="{5E9C8CFE-E813-B96F-DA0B-D4D4DD7D24D6}"/>
              </a:ext>
            </a:extLst>
          </p:cNvPr>
          <p:cNvSpPr/>
          <p:nvPr/>
        </p:nvSpPr>
        <p:spPr>
          <a:xfrm>
            <a:off x="3215680" y="2810402"/>
            <a:ext cx="108000" cy="108000"/>
          </a:xfrm>
          <a:prstGeom prst="flowChartConnector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流程图: 接点 17">
            <a:extLst>
              <a:ext uri="{FF2B5EF4-FFF2-40B4-BE49-F238E27FC236}">
                <a16:creationId xmlns:a16="http://schemas.microsoft.com/office/drawing/2014/main" id="{D84872C0-672D-4328-6742-1B14E38E6C9D}"/>
              </a:ext>
            </a:extLst>
          </p:cNvPr>
          <p:cNvSpPr/>
          <p:nvPr/>
        </p:nvSpPr>
        <p:spPr>
          <a:xfrm>
            <a:off x="3811466" y="2313845"/>
            <a:ext cx="108000" cy="108000"/>
          </a:xfrm>
          <a:prstGeom prst="flowChartConnector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19" name="流程图: 接点 18">
            <a:extLst>
              <a:ext uri="{FF2B5EF4-FFF2-40B4-BE49-F238E27FC236}">
                <a16:creationId xmlns:a16="http://schemas.microsoft.com/office/drawing/2014/main" id="{B3A6D998-EA97-3027-A5F4-25304F521B78}"/>
              </a:ext>
            </a:extLst>
          </p:cNvPr>
          <p:cNvSpPr/>
          <p:nvPr/>
        </p:nvSpPr>
        <p:spPr>
          <a:xfrm>
            <a:off x="7975923" y="2334047"/>
            <a:ext cx="108000" cy="108000"/>
          </a:xfrm>
          <a:prstGeom prst="flowChartConnector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20" name="流程图: 接点 19">
            <a:extLst>
              <a:ext uri="{FF2B5EF4-FFF2-40B4-BE49-F238E27FC236}">
                <a16:creationId xmlns:a16="http://schemas.microsoft.com/office/drawing/2014/main" id="{EE9F436C-3AB6-0BB8-C10E-2BB393ED0FBB}"/>
              </a:ext>
            </a:extLst>
          </p:cNvPr>
          <p:cNvSpPr/>
          <p:nvPr/>
        </p:nvSpPr>
        <p:spPr>
          <a:xfrm>
            <a:off x="7320136" y="2782271"/>
            <a:ext cx="108000" cy="108000"/>
          </a:xfrm>
          <a:prstGeom prst="flowChartConnector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41FC60C-4DA4-1068-86D5-63033019320C}"/>
              </a:ext>
            </a:extLst>
          </p:cNvPr>
          <p:cNvSpPr txBox="1"/>
          <p:nvPr/>
        </p:nvSpPr>
        <p:spPr>
          <a:xfrm>
            <a:off x="3109335" y="1772711"/>
            <a:ext cx="10081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B050"/>
                </a:solidFill>
              </a:rPr>
              <a:t>Sextet</a:t>
            </a:r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6D343A1-0B22-3C7D-90E9-F28D1FCEBFCD}"/>
              </a:ext>
            </a:extLst>
          </p:cNvPr>
          <p:cNvSpPr txBox="1"/>
          <p:nvPr/>
        </p:nvSpPr>
        <p:spPr>
          <a:xfrm>
            <a:off x="7001131" y="1781506"/>
            <a:ext cx="14041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B050"/>
                </a:solidFill>
              </a:rPr>
              <a:t>Antitriplet</a:t>
            </a:r>
            <a:endParaRPr lang="zh-CN" alt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569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0B689C-5239-9AE8-E564-4C13B5942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7A5FC137-5057-FCB4-25A4-AEA758786D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421" y="612053"/>
            <a:ext cx="6121088" cy="2528455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C4C78CF-6DCE-1928-5952-EA8073B40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CC0E-939C-469B-9D89-F1DED400F648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3" name="流程图: 接点 2">
            <a:extLst>
              <a:ext uri="{FF2B5EF4-FFF2-40B4-BE49-F238E27FC236}">
                <a16:creationId xmlns:a16="http://schemas.microsoft.com/office/drawing/2014/main" id="{4B9D59B0-E4FC-17D3-0A6D-F66DDD67B120}"/>
              </a:ext>
            </a:extLst>
          </p:cNvPr>
          <p:cNvSpPr/>
          <p:nvPr/>
        </p:nvSpPr>
        <p:spPr>
          <a:xfrm>
            <a:off x="3836310" y="1763226"/>
            <a:ext cx="108000" cy="108000"/>
          </a:xfrm>
          <a:prstGeom prst="flowChartConnector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流程图: 接点 4">
            <a:extLst>
              <a:ext uri="{FF2B5EF4-FFF2-40B4-BE49-F238E27FC236}">
                <a16:creationId xmlns:a16="http://schemas.microsoft.com/office/drawing/2014/main" id="{11C43ABA-6188-1643-F6A4-DAE7D44CAE3E}"/>
              </a:ext>
            </a:extLst>
          </p:cNvPr>
          <p:cNvSpPr/>
          <p:nvPr/>
        </p:nvSpPr>
        <p:spPr>
          <a:xfrm>
            <a:off x="6849892" y="1763226"/>
            <a:ext cx="108000" cy="108000"/>
          </a:xfrm>
          <a:prstGeom prst="flowChartConnector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流程图: 接点 5">
            <a:extLst>
              <a:ext uri="{FF2B5EF4-FFF2-40B4-BE49-F238E27FC236}">
                <a16:creationId xmlns:a16="http://schemas.microsoft.com/office/drawing/2014/main" id="{E0E79EC9-E64A-4849-1C32-CB294C5B0C12}"/>
              </a:ext>
            </a:extLst>
          </p:cNvPr>
          <p:cNvSpPr/>
          <p:nvPr/>
        </p:nvSpPr>
        <p:spPr>
          <a:xfrm>
            <a:off x="8023200" y="958467"/>
            <a:ext cx="108000" cy="108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E22EF887-8CCB-B1A4-8333-3E34FDD899D1}"/>
              </a:ext>
            </a:extLst>
          </p:cNvPr>
          <p:cNvSpPr txBox="1"/>
          <p:nvPr/>
        </p:nvSpPr>
        <p:spPr>
          <a:xfrm>
            <a:off x="5704763" y="1418375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+</a:t>
            </a:r>
            <a:endParaRPr lang="zh-CN" altLang="en-US" sz="2800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1AD6AC8-5331-1062-4BB1-9DB3670A4791}"/>
              </a:ext>
            </a:extLst>
          </p:cNvPr>
          <p:cNvSpPr txBox="1"/>
          <p:nvPr/>
        </p:nvSpPr>
        <p:spPr>
          <a:xfrm>
            <a:off x="2189816" y="2634534"/>
            <a:ext cx="21009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00B050"/>
                </a:solidFill>
                <a:latin typeface="+mj-lt"/>
              </a:rPr>
              <a:t>Primary step</a:t>
            </a:r>
            <a:endParaRPr lang="zh-CN" altLang="en-US" sz="24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F4C6462-98AD-B202-8B54-6066C3D80CF3}"/>
              </a:ext>
            </a:extLst>
          </p:cNvPr>
          <p:cNvSpPr txBox="1"/>
          <p:nvPr/>
        </p:nvSpPr>
        <p:spPr>
          <a:xfrm>
            <a:off x="6635748" y="2667649"/>
            <a:ext cx="7782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00B050"/>
                </a:solidFill>
                <a:latin typeface="+mj-lt"/>
              </a:rPr>
              <a:t>FSI</a:t>
            </a:r>
            <a:endParaRPr lang="zh-CN" altLang="en-US" sz="24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C1994B07-A24C-41FA-32EA-C0D0BB29B003}"/>
              </a:ext>
            </a:extLst>
          </p:cNvPr>
          <p:cNvSpPr txBox="1"/>
          <p:nvPr/>
        </p:nvSpPr>
        <p:spPr>
          <a:xfrm>
            <a:off x="2189816" y="3096199"/>
            <a:ext cx="33123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00B0F0"/>
                </a:solidFill>
                <a:latin typeface="+mj-lt"/>
              </a:rPr>
              <a:t>The weak vertex</a:t>
            </a:r>
            <a:endParaRPr lang="zh-CN" altLang="en-US" sz="2400" dirty="0">
              <a:solidFill>
                <a:srgbClr val="00B0F0"/>
              </a:solidFill>
              <a:latin typeface="+mj-lt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9AF697B7-CF55-E620-25C4-658136403B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816" y="3523106"/>
            <a:ext cx="4095718" cy="2528455"/>
          </a:xfrm>
          <a:prstGeom prst="rect">
            <a:avLst/>
          </a:prstGeom>
        </p:spPr>
      </p:pic>
      <p:sp>
        <p:nvSpPr>
          <p:cNvPr id="18" name="流程图: 接点 17">
            <a:extLst>
              <a:ext uri="{FF2B5EF4-FFF2-40B4-BE49-F238E27FC236}">
                <a16:creationId xmlns:a16="http://schemas.microsoft.com/office/drawing/2014/main" id="{CF178D97-6E2A-09FA-D394-872A94669C48}"/>
              </a:ext>
            </a:extLst>
          </p:cNvPr>
          <p:cNvSpPr/>
          <p:nvPr/>
        </p:nvSpPr>
        <p:spPr>
          <a:xfrm>
            <a:off x="4344353" y="1363781"/>
            <a:ext cx="108000" cy="108000"/>
          </a:xfrm>
          <a:prstGeom prst="flowChartConnector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135C589-F308-7FB9-0979-E6C49DDC4395}"/>
              </a:ext>
            </a:extLst>
          </p:cNvPr>
          <p:cNvSpPr txBox="1"/>
          <p:nvPr/>
        </p:nvSpPr>
        <p:spPr>
          <a:xfrm>
            <a:off x="6528048" y="3147134"/>
            <a:ext cx="33123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7030A0"/>
                </a:solidFill>
                <a:latin typeface="+mj-lt"/>
              </a:rPr>
              <a:t>The strong vertex</a:t>
            </a:r>
            <a:endParaRPr lang="zh-CN" altLang="en-US" sz="2400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69C98123-73D8-F09A-01B4-E73535AA95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51" y="3610252"/>
            <a:ext cx="3885225" cy="428576"/>
          </a:xfrm>
          <a:prstGeom prst="rect">
            <a:avLst/>
          </a:prstGeom>
        </p:spPr>
      </p:pic>
      <p:sp>
        <p:nvSpPr>
          <p:cNvPr id="23" name="流程图: 接点 22">
            <a:extLst>
              <a:ext uri="{FF2B5EF4-FFF2-40B4-BE49-F238E27FC236}">
                <a16:creationId xmlns:a16="http://schemas.microsoft.com/office/drawing/2014/main" id="{78F2EC90-318B-FC12-4E38-DF853D9299ED}"/>
              </a:ext>
            </a:extLst>
          </p:cNvPr>
          <p:cNvSpPr/>
          <p:nvPr/>
        </p:nvSpPr>
        <p:spPr>
          <a:xfrm>
            <a:off x="7368143" y="1363781"/>
            <a:ext cx="108000" cy="108000"/>
          </a:xfrm>
          <a:prstGeom prst="flowChartConnector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5C69FB14-D0D0-A1D4-E803-F73A73636D3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180" y="4670200"/>
            <a:ext cx="2295204" cy="86401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FDE97677-370E-C66F-9768-943BD0DC405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180" y="5563003"/>
            <a:ext cx="2295204" cy="8751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2C4BCE2F-E949-0DCE-3D51-D512912B5C2E}"/>
                  </a:ext>
                </a:extLst>
              </p:cNvPr>
              <p:cNvSpPr txBox="1"/>
              <p:nvPr/>
            </p:nvSpPr>
            <p:spPr>
              <a:xfrm>
                <a:off x="6562051" y="3925734"/>
                <a:ext cx="3312368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7030A0"/>
                    </a:solidFill>
                    <a:latin typeface="+mj-lt"/>
                  </a:rPr>
                  <a:t>The relative strength for three </a:t>
                </a:r>
                <a14:m>
                  <m:oMath xmlns:m="http://schemas.openxmlformats.org/officeDocument/2006/math">
                    <m:r>
                      <a:rPr lang="en-US" altLang="zh-CN" sz="2400" b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zh-CN" sz="2400" b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𝛷</m:t>
                    </m:r>
                  </m:oMath>
                </a14:m>
                <a:r>
                  <a:rPr lang="en-US" altLang="zh-CN" sz="2400" b="1" dirty="0">
                    <a:solidFill>
                      <a:srgbClr val="7030A0"/>
                    </a:solidFill>
                    <a:latin typeface="+mj-lt"/>
                  </a:rPr>
                  <a:t> channels</a:t>
                </a:r>
                <a:endParaRPr lang="zh-CN" altLang="en-US" sz="2400" b="1" dirty="0">
                  <a:solidFill>
                    <a:srgbClr val="7030A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2C4BCE2F-E949-0DCE-3D51-D512912B5C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2051" y="3925734"/>
                <a:ext cx="3312368" cy="830997"/>
              </a:xfrm>
              <a:prstGeom prst="rect">
                <a:avLst/>
              </a:prstGeom>
              <a:blipFill>
                <a:blip r:embed="rId8"/>
                <a:stretch>
                  <a:fillRect l="-2757" t="-5882" r="-2574" b="-161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26D1FC93-CB3F-7C52-E969-E28920093463}"/>
              </a:ext>
            </a:extLst>
          </p:cNvPr>
          <p:cNvSpPr txBox="1"/>
          <p:nvPr/>
        </p:nvSpPr>
        <p:spPr>
          <a:xfrm>
            <a:off x="2189819" y="5995013"/>
            <a:ext cx="44459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00B050"/>
                </a:solidFill>
              </a:rPr>
              <a:t>Hong-Wei Ke</a:t>
            </a:r>
            <a:r>
              <a:rPr lang="en-US" altLang="zh-CN" sz="2400" dirty="0">
                <a:solidFill>
                  <a:srgbClr val="00B050"/>
                </a:solidFill>
                <a:sym typeface="Symbol" pitchFamily="18" charset="2"/>
              </a:rPr>
              <a:t> et al., </a:t>
            </a:r>
          </a:p>
          <a:p>
            <a:r>
              <a:rPr lang="en-US" altLang="zh-CN" sz="2400" dirty="0" err="1">
                <a:solidFill>
                  <a:srgbClr val="00B050"/>
                </a:solidFill>
                <a:sym typeface="Symbol" pitchFamily="18" charset="2"/>
              </a:rPr>
              <a:t>P</a:t>
            </a:r>
            <a:r>
              <a:rPr lang="en-US" altLang="zh-CN" sz="2400" dirty="0" err="1">
                <a:solidFill>
                  <a:srgbClr val="00B050"/>
                </a:solidFill>
              </a:rPr>
              <a:t>hys.Rev.D</a:t>
            </a:r>
            <a:r>
              <a:rPr lang="en-US" altLang="zh-CN" sz="2400" dirty="0">
                <a:solidFill>
                  <a:srgbClr val="00B050"/>
                </a:solidFill>
              </a:rPr>
              <a:t> 109 (2024) 7, 073006</a:t>
            </a:r>
            <a:endParaRPr lang="zh-CN" altLang="en-US" sz="2400" dirty="0">
              <a:solidFill>
                <a:srgbClr val="00B050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6307F97-B41B-F718-1BF8-2463E3526975}"/>
              </a:ext>
            </a:extLst>
          </p:cNvPr>
          <p:cNvSpPr txBox="1"/>
          <p:nvPr/>
        </p:nvSpPr>
        <p:spPr>
          <a:xfrm>
            <a:off x="289702" y="131091"/>
            <a:ext cx="66967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  <a:latin typeface="Times New Roman" pitchFamily="18" charset="0"/>
              </a:rPr>
              <a:t>Formalism</a:t>
            </a:r>
            <a:endParaRPr lang="zh-CN" alt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6069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A7C705E9-A4C1-D136-6B7F-ED72B6C42A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287" y="763337"/>
            <a:ext cx="4479362" cy="5956982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690721D-6624-44D8-83D4-FC484D4E4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CC0E-939C-469B-9D89-F1DED400F648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4C28707-4356-47B8-AD4D-2B19368EA7D2}"/>
              </a:ext>
            </a:extLst>
          </p:cNvPr>
          <p:cNvSpPr txBox="1"/>
          <p:nvPr/>
        </p:nvSpPr>
        <p:spPr>
          <a:xfrm>
            <a:off x="1631504" y="137684"/>
            <a:ext cx="66967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  <a:latin typeface="Times New Roman" pitchFamily="18" charset="0"/>
              </a:rPr>
              <a:t>An SU(3) flavor filter</a:t>
            </a:r>
            <a:endParaRPr lang="zh-CN" altLang="en-US" sz="32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D10CEF4B-942A-4428-9B78-4D1271BE45E7}"/>
                  </a:ext>
                </a:extLst>
              </p:cNvPr>
              <p:cNvSpPr txBox="1"/>
              <p:nvPr/>
            </p:nvSpPr>
            <p:spPr>
              <a:xfrm>
                <a:off x="3287691" y="4086612"/>
                <a:ext cx="106913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dirty="0">
                            <a:solidFill>
                              <a:srgbClr val="CB05BD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dirty="0">
                            <a:solidFill>
                              <a:srgbClr val="CB05BD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a:rPr lang="en-US" altLang="zh-CN" dirty="0">
                            <a:solidFill>
                              <a:srgbClr val="CB05BD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CN" dirty="0">
                            <a:solidFill>
                              <a:srgbClr val="CB05BD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zh-CN" dirty="0">
                        <a:solidFill>
                          <a:srgbClr val="CB05BD"/>
                        </a:solidFill>
                        <a:latin typeface="Cambria Math" panose="02040503050406030204" pitchFamily="18" charset="0"/>
                      </a:rPr>
                      <m:t>(2</m:t>
                    </m:r>
                    <m:r>
                      <a:rPr lang="en-US" altLang="zh-CN" i="1" dirty="0">
                        <a:solidFill>
                          <a:srgbClr val="CB05BD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dirty="0">
                        <a:solidFill>
                          <a:srgbClr val="CB05BD"/>
                        </a:solidFill>
                        <a:latin typeface="Cambria Math" panose="02040503050406030204" pitchFamily="18" charset="0"/>
                      </a:rPr>
                      <m:t>00)</m:t>
                    </m:r>
                  </m:oMath>
                </a14:m>
                <a:r>
                  <a:rPr lang="en-US" altLang="zh-CN" i="1" dirty="0">
                    <a:solidFill>
                      <a:srgbClr val="CB05BD"/>
                    </a:solidFill>
                    <a:latin typeface="Cambria Math" panose="02040503050406030204" pitchFamily="18" charset="0"/>
                  </a:rPr>
                  <a:t> </a:t>
                </a:r>
                <a:endParaRPr lang="zh-CN" altLang="en-US" i="1" dirty="0">
                  <a:solidFill>
                    <a:srgbClr val="CB05BD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D10CEF4B-942A-4428-9B78-4D1271BE45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7691" y="4086612"/>
                <a:ext cx="1069139" cy="276999"/>
              </a:xfrm>
              <a:prstGeom prst="rect">
                <a:avLst/>
              </a:prstGeom>
              <a:blipFill>
                <a:blip r:embed="rId4"/>
                <a:stretch>
                  <a:fillRect l="-7386" b="-347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本框 14">
            <a:extLst>
              <a:ext uri="{FF2B5EF4-FFF2-40B4-BE49-F238E27FC236}">
                <a16:creationId xmlns:a16="http://schemas.microsoft.com/office/drawing/2014/main" id="{73550946-8A46-4361-8851-5DA21CC9282C}"/>
              </a:ext>
            </a:extLst>
          </p:cNvPr>
          <p:cNvSpPr txBox="1"/>
          <p:nvPr/>
        </p:nvSpPr>
        <p:spPr>
          <a:xfrm>
            <a:off x="4655840" y="908720"/>
            <a:ext cx="37444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7030A0"/>
                </a:solidFill>
              </a:rPr>
              <a:t>Symmetry breaking parameter “x”</a:t>
            </a:r>
            <a:endParaRPr lang="zh-CN" altLang="en-US" sz="2000" dirty="0">
              <a:solidFill>
                <a:srgbClr val="7030A0"/>
              </a:solidFill>
            </a:endParaRPr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1BB97320-01A7-4ECF-8DE5-10988E3F7658}"/>
              </a:ext>
            </a:extLst>
          </p:cNvPr>
          <p:cNvCxnSpPr>
            <a:cxnSpLocks/>
          </p:cNvCxnSpPr>
          <p:nvPr/>
        </p:nvCxnSpPr>
        <p:spPr>
          <a:xfrm flipH="1">
            <a:off x="5485426" y="1329813"/>
            <a:ext cx="432047" cy="399088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FC640CAA-D347-9D83-5496-9C69E62EDD30}"/>
                  </a:ext>
                </a:extLst>
              </p:cNvPr>
              <p:cNvSpPr txBox="1"/>
              <p:nvPr/>
            </p:nvSpPr>
            <p:spPr>
              <a:xfrm>
                <a:off x="3668985" y="1728904"/>
                <a:ext cx="106913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dirty="0">
                            <a:solidFill>
                              <a:srgbClr val="CB05BD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dirty="0">
                            <a:solidFill>
                              <a:srgbClr val="CB05BD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a:rPr lang="en-US" altLang="zh-CN" dirty="0">
                            <a:solidFill>
                              <a:srgbClr val="CB05BD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CN" dirty="0">
                            <a:solidFill>
                              <a:srgbClr val="CB05BD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zh-CN" dirty="0">
                        <a:solidFill>
                          <a:srgbClr val="CB05BD"/>
                        </a:solidFill>
                        <a:latin typeface="Cambria Math" panose="02040503050406030204" pitchFamily="18" charset="0"/>
                      </a:rPr>
                      <m:t>(2</m:t>
                    </m:r>
                    <m:r>
                      <a:rPr lang="en-US" altLang="zh-CN" i="1" dirty="0">
                        <a:solidFill>
                          <a:srgbClr val="CB05BD"/>
                        </a:solidFill>
                        <a:latin typeface="Cambria Math" panose="02040503050406030204" pitchFamily="18" charset="0"/>
                      </a:rPr>
                      <m:t>45</m:t>
                    </m:r>
                    <m:r>
                      <a:rPr lang="en-US" altLang="zh-CN" dirty="0">
                        <a:solidFill>
                          <a:srgbClr val="CB05BD"/>
                        </a:solidFill>
                        <a:latin typeface="Cambria Math" panose="02040503050406030204" pitchFamily="18" charset="0"/>
                      </a:rPr>
                      <m:t>1)</m:t>
                    </m:r>
                  </m:oMath>
                </a14:m>
                <a:r>
                  <a:rPr lang="en-US" altLang="zh-CN" i="1" dirty="0">
                    <a:solidFill>
                      <a:srgbClr val="CB05BD"/>
                    </a:solidFill>
                    <a:latin typeface="Cambria Math" panose="02040503050406030204" pitchFamily="18" charset="0"/>
                  </a:rPr>
                  <a:t> </a:t>
                </a:r>
                <a:endParaRPr lang="zh-CN" altLang="en-US" i="1" dirty="0">
                  <a:solidFill>
                    <a:srgbClr val="CB05BD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FC640CAA-D347-9D83-5496-9C69E62EDD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8985" y="1728904"/>
                <a:ext cx="1069139" cy="276999"/>
              </a:xfrm>
              <a:prstGeom prst="rect">
                <a:avLst/>
              </a:prstGeom>
              <a:blipFill>
                <a:blip r:embed="rId5"/>
                <a:stretch>
                  <a:fillRect l="-8000" t="-2222" r="-571" b="-37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610D15D6-F87D-E94F-259B-03DEB62F4B62}"/>
                  </a:ext>
                </a:extLst>
              </p:cNvPr>
              <p:cNvSpPr txBox="1"/>
              <p:nvPr/>
            </p:nvSpPr>
            <p:spPr>
              <a:xfrm>
                <a:off x="8760299" y="5492980"/>
                <a:ext cx="14843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=490</m:t>
                    </m:r>
                  </m:oMath>
                </a14:m>
                <a:r>
                  <a:rPr lang="en-US" altLang="zh-CN" dirty="0"/>
                  <a:t> MeV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610D15D6-F87D-E94F-259B-03DEB62F4B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0299" y="5492980"/>
                <a:ext cx="1484317" cy="276999"/>
              </a:xfrm>
              <a:prstGeom prst="rect">
                <a:avLst/>
              </a:prstGeom>
              <a:blipFill>
                <a:blip r:embed="rId6"/>
                <a:stretch>
                  <a:fillRect l="-4098" t="-28261" r="-9016" b="-5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96DC3957-17F8-6328-F86A-623C3429CC07}"/>
                  </a:ext>
                </a:extLst>
              </p:cNvPr>
              <p:cNvSpPr txBox="1"/>
              <p:nvPr/>
            </p:nvSpPr>
            <p:spPr>
              <a:xfrm>
                <a:off x="8770860" y="5774351"/>
                <a:ext cx="160223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=1950</m:t>
                    </m:r>
                  </m:oMath>
                </a14:m>
                <a:r>
                  <a:rPr lang="en-US" altLang="zh-CN" dirty="0"/>
                  <a:t> MeV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96DC3957-17F8-6328-F86A-623C3429CC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0860" y="5774351"/>
                <a:ext cx="1602233" cy="276999"/>
              </a:xfrm>
              <a:prstGeom prst="rect">
                <a:avLst/>
              </a:prstGeom>
              <a:blipFill>
                <a:blip r:embed="rId7"/>
                <a:stretch>
                  <a:fillRect l="-5323" t="-28261" r="-8365" b="-5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0" name="对象 39">
            <a:extLst>
              <a:ext uri="{FF2B5EF4-FFF2-40B4-BE49-F238E27FC236}">
                <a16:creationId xmlns:a16="http://schemas.microsoft.com/office/drawing/2014/main" id="{43E8E463-AAF3-ACD3-D3D9-EEB1993746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7192599"/>
              </p:ext>
            </p:extLst>
          </p:nvPr>
        </p:nvGraphicFramePr>
        <p:xfrm>
          <a:off x="6785901" y="5492980"/>
          <a:ext cx="106045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8" imgW="530280" imgH="189360" progId="Equation.AxMath">
                  <p:embed/>
                </p:oleObj>
              </mc:Choice>
              <mc:Fallback>
                <p:oleObj name="AxMath" r:id="rId8" imgW="530280" imgH="189360" progId="Equation.AxMath">
                  <p:embed/>
                  <p:pic>
                    <p:nvPicPr>
                      <p:cNvPr id="23" name="对象 22">
                        <a:extLst>
                          <a:ext uri="{FF2B5EF4-FFF2-40B4-BE49-F238E27FC236}">
                            <a16:creationId xmlns:a16="http://schemas.microsoft.com/office/drawing/2014/main" id="{714C16E0-8B65-7FE7-DD0F-C591F0F534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785901" y="5492980"/>
                        <a:ext cx="1060450" cy="37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文本框 40">
            <a:extLst>
              <a:ext uri="{FF2B5EF4-FFF2-40B4-BE49-F238E27FC236}">
                <a16:creationId xmlns:a16="http://schemas.microsoft.com/office/drawing/2014/main" id="{EBBEF2A4-E6C0-7255-47E3-C769CAB2CBFE}"/>
              </a:ext>
            </a:extLst>
          </p:cNvPr>
          <p:cNvSpPr txBox="1"/>
          <p:nvPr/>
        </p:nvSpPr>
        <p:spPr>
          <a:xfrm>
            <a:off x="7267455" y="5784123"/>
            <a:ext cx="14214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physical limit</a:t>
            </a:r>
            <a:endParaRPr lang="zh-CN" altLang="en-US" dirty="0"/>
          </a:p>
        </p:txBody>
      </p:sp>
      <p:pic>
        <p:nvPicPr>
          <p:cNvPr id="43" name="图片 42">
            <a:extLst>
              <a:ext uri="{FF2B5EF4-FFF2-40B4-BE49-F238E27FC236}">
                <a16:creationId xmlns:a16="http://schemas.microsoft.com/office/drawing/2014/main" id="{F4E750EF-7555-01B4-6429-E52C6BD10E5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649" y="2147252"/>
            <a:ext cx="2260716" cy="330217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239D4D30-2C0E-7743-6E72-E4D30F05082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649" y="4225111"/>
            <a:ext cx="2260716" cy="330217"/>
          </a:xfrm>
          <a:prstGeom prst="rect">
            <a:avLst/>
          </a:prstGeom>
        </p:spPr>
      </p:pic>
      <p:sp>
        <p:nvSpPr>
          <p:cNvPr id="46" name="文本框 45">
            <a:extLst>
              <a:ext uri="{FF2B5EF4-FFF2-40B4-BE49-F238E27FC236}">
                <a16:creationId xmlns:a16="http://schemas.microsoft.com/office/drawing/2014/main" id="{C95D9AF6-F4FC-8D6E-45D7-49BDC353B0BE}"/>
              </a:ext>
            </a:extLst>
          </p:cNvPr>
          <p:cNvSpPr txBox="1"/>
          <p:nvPr/>
        </p:nvSpPr>
        <p:spPr>
          <a:xfrm>
            <a:off x="6118720" y="5807104"/>
            <a:ext cx="12383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SU(3) limit</a:t>
            </a:r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F2AE96D-2237-9E2C-6235-BBF6E5D3F510}"/>
              </a:ext>
            </a:extLst>
          </p:cNvPr>
          <p:cNvSpPr txBox="1"/>
          <p:nvPr/>
        </p:nvSpPr>
        <p:spPr>
          <a:xfrm>
            <a:off x="5773482" y="1709393"/>
            <a:ext cx="367240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Sextet production process</a:t>
            </a:r>
          </a:p>
          <a:p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B5526BB-347F-7115-1A56-3FDC41F76E89}"/>
              </a:ext>
            </a:extLst>
          </p:cNvPr>
          <p:cNvSpPr txBox="1"/>
          <p:nvPr/>
        </p:nvSpPr>
        <p:spPr>
          <a:xfrm>
            <a:off x="5770440" y="3774297"/>
            <a:ext cx="435800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Antitriplet production process</a:t>
            </a:r>
          </a:p>
          <a:p>
            <a:endParaRPr lang="zh-CN" alt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3814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CBF389-CF8E-7ADB-30B9-6566CE2376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BE983A2-5426-4513-CA12-C0B4833AE5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018" y="840399"/>
            <a:ext cx="4358007" cy="5795595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8DF35A1-620C-2BA0-487E-E6BE50C12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CC0E-939C-469B-9D89-F1DED400F648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072884D-D43F-74D5-E90F-8F0376779F5A}"/>
              </a:ext>
            </a:extLst>
          </p:cNvPr>
          <p:cNvSpPr txBox="1"/>
          <p:nvPr/>
        </p:nvSpPr>
        <p:spPr>
          <a:xfrm>
            <a:off x="1631504" y="137684"/>
            <a:ext cx="66967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  <a:latin typeface="Times New Roman" pitchFamily="18" charset="0"/>
              </a:rPr>
              <a:t>An SU(3) flavor filter</a:t>
            </a:r>
            <a:endParaRPr lang="zh-CN" altLang="en-US" sz="3200" b="1" dirty="0">
              <a:solidFill>
                <a:srgbClr val="C00000"/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E1CF2DA-1FC0-1A2A-5C54-2E1E888ABAF0}"/>
              </a:ext>
            </a:extLst>
          </p:cNvPr>
          <p:cNvSpPr txBox="1"/>
          <p:nvPr/>
        </p:nvSpPr>
        <p:spPr>
          <a:xfrm>
            <a:off x="4655840" y="908720"/>
            <a:ext cx="37444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7030A0"/>
                </a:solidFill>
              </a:rPr>
              <a:t>Symmetry breaking parameter “x”</a:t>
            </a:r>
            <a:endParaRPr lang="zh-CN" altLang="en-US" sz="2000" dirty="0">
              <a:solidFill>
                <a:srgbClr val="7030A0"/>
              </a:solidFill>
            </a:endParaRPr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73FF4F82-350D-F2A4-D585-7A95F994F14F}"/>
              </a:ext>
            </a:extLst>
          </p:cNvPr>
          <p:cNvCxnSpPr>
            <a:cxnSpLocks/>
          </p:cNvCxnSpPr>
          <p:nvPr/>
        </p:nvCxnSpPr>
        <p:spPr>
          <a:xfrm flipH="1">
            <a:off x="5302168" y="1286732"/>
            <a:ext cx="577808" cy="531995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D334FF66-0D7A-C3D8-262D-0FC27A10A27D}"/>
                  </a:ext>
                </a:extLst>
              </p:cNvPr>
              <p:cNvSpPr txBox="1"/>
              <p:nvPr/>
            </p:nvSpPr>
            <p:spPr>
              <a:xfrm>
                <a:off x="8760299" y="5492980"/>
                <a:ext cx="14843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=490</m:t>
                    </m:r>
                  </m:oMath>
                </a14:m>
                <a:r>
                  <a:rPr lang="en-US" altLang="zh-CN" dirty="0"/>
                  <a:t> MeV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D334FF66-0D7A-C3D8-262D-0FC27A10A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0299" y="5492980"/>
                <a:ext cx="1484317" cy="276999"/>
              </a:xfrm>
              <a:prstGeom prst="rect">
                <a:avLst/>
              </a:prstGeom>
              <a:blipFill>
                <a:blip r:embed="rId4"/>
                <a:stretch>
                  <a:fillRect l="-4098" t="-28261" r="-9016" b="-5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D65F089-5455-D47A-03AD-3E44E924A12F}"/>
                  </a:ext>
                </a:extLst>
              </p:cNvPr>
              <p:cNvSpPr txBox="1"/>
              <p:nvPr/>
            </p:nvSpPr>
            <p:spPr>
              <a:xfrm>
                <a:off x="8770860" y="5774351"/>
                <a:ext cx="160223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=1950</m:t>
                    </m:r>
                  </m:oMath>
                </a14:m>
                <a:r>
                  <a:rPr lang="en-US" altLang="zh-CN" dirty="0"/>
                  <a:t> MeV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D65F089-5455-D47A-03AD-3E44E924A1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0860" y="5774351"/>
                <a:ext cx="1602233" cy="276999"/>
              </a:xfrm>
              <a:prstGeom prst="rect">
                <a:avLst/>
              </a:prstGeom>
              <a:blipFill>
                <a:blip r:embed="rId5"/>
                <a:stretch>
                  <a:fillRect l="-5323" t="-28261" r="-8365" b="-5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3" name="对象 22">
            <a:extLst>
              <a:ext uri="{FF2B5EF4-FFF2-40B4-BE49-F238E27FC236}">
                <a16:creationId xmlns:a16="http://schemas.microsoft.com/office/drawing/2014/main" id="{714C16E0-8B65-7FE7-DD0F-C591F0F534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3554254"/>
              </p:ext>
            </p:extLst>
          </p:nvPr>
        </p:nvGraphicFramePr>
        <p:xfrm>
          <a:off x="6785901" y="5492980"/>
          <a:ext cx="106045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6" imgW="530280" imgH="189360" progId="Equation.AxMath">
                  <p:embed/>
                </p:oleObj>
              </mc:Choice>
              <mc:Fallback>
                <p:oleObj name="AxMath" r:id="rId6" imgW="530280" imgH="189360" progId="Equation.AxMath">
                  <p:embed/>
                  <p:pic>
                    <p:nvPicPr>
                      <p:cNvPr id="23" name="对象 22">
                        <a:extLst>
                          <a:ext uri="{FF2B5EF4-FFF2-40B4-BE49-F238E27FC236}">
                            <a16:creationId xmlns:a16="http://schemas.microsoft.com/office/drawing/2014/main" id="{BBC17F4D-29E7-48E3-B2DB-1AAA2AC2ED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785901" y="5492980"/>
                        <a:ext cx="1060450" cy="37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文本框 23">
            <a:extLst>
              <a:ext uri="{FF2B5EF4-FFF2-40B4-BE49-F238E27FC236}">
                <a16:creationId xmlns:a16="http://schemas.microsoft.com/office/drawing/2014/main" id="{3CCC9554-C666-FA84-E8E0-01B645285B56}"/>
              </a:ext>
            </a:extLst>
          </p:cNvPr>
          <p:cNvSpPr txBox="1"/>
          <p:nvPr/>
        </p:nvSpPr>
        <p:spPr>
          <a:xfrm>
            <a:off x="6118720" y="5807104"/>
            <a:ext cx="12383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SU(3) limit</a:t>
            </a:r>
            <a:endParaRPr lang="zh-CN" altLang="en-US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3BF172E6-AEEE-D69C-7C0D-00F79AC255BA}"/>
              </a:ext>
            </a:extLst>
          </p:cNvPr>
          <p:cNvSpPr txBox="1"/>
          <p:nvPr/>
        </p:nvSpPr>
        <p:spPr>
          <a:xfrm>
            <a:off x="7267455" y="5784123"/>
            <a:ext cx="14214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physical limit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0FD5135A-A0AF-28D1-D8ED-1EE0AD346BEB}"/>
                  </a:ext>
                </a:extLst>
              </p:cNvPr>
              <p:cNvSpPr txBox="1"/>
              <p:nvPr/>
            </p:nvSpPr>
            <p:spPr>
              <a:xfrm>
                <a:off x="3324639" y="4005132"/>
                <a:ext cx="106913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dirty="0">
                            <a:solidFill>
                              <a:srgbClr val="CB05BD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dirty="0">
                            <a:solidFill>
                              <a:srgbClr val="CB05BD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a:rPr lang="en-US" altLang="zh-CN" dirty="0">
                            <a:solidFill>
                              <a:srgbClr val="CB05BD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CN" dirty="0">
                            <a:solidFill>
                              <a:srgbClr val="CB05BD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zh-CN" dirty="0">
                        <a:solidFill>
                          <a:srgbClr val="CB05BD"/>
                        </a:solidFill>
                        <a:latin typeface="Cambria Math" panose="02040503050406030204" pitchFamily="18" charset="0"/>
                      </a:rPr>
                      <m:t>(2</m:t>
                    </m:r>
                    <m:r>
                      <a:rPr lang="en-US" altLang="zh-CN" i="1" dirty="0">
                        <a:solidFill>
                          <a:srgbClr val="CB05BD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dirty="0">
                        <a:solidFill>
                          <a:srgbClr val="CB05BD"/>
                        </a:solidFill>
                        <a:latin typeface="Cambria Math" panose="02040503050406030204" pitchFamily="18" charset="0"/>
                      </a:rPr>
                      <m:t>00)</m:t>
                    </m:r>
                  </m:oMath>
                </a14:m>
                <a:r>
                  <a:rPr lang="en-US" altLang="zh-CN" i="1" dirty="0">
                    <a:solidFill>
                      <a:srgbClr val="CB05BD"/>
                    </a:solidFill>
                    <a:latin typeface="Cambria Math" panose="02040503050406030204" pitchFamily="18" charset="0"/>
                  </a:rPr>
                  <a:t> </a:t>
                </a:r>
                <a:endParaRPr lang="zh-CN" altLang="en-US" i="1" dirty="0">
                  <a:solidFill>
                    <a:srgbClr val="CB05BD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0FD5135A-A0AF-28D1-D8ED-1EE0AD346B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4639" y="4005132"/>
                <a:ext cx="1069139" cy="276999"/>
              </a:xfrm>
              <a:prstGeom prst="rect">
                <a:avLst/>
              </a:prstGeom>
              <a:blipFill>
                <a:blip r:embed="rId8"/>
                <a:stretch>
                  <a:fillRect l="-7386" b="-37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E13DB0F5-07DE-467E-A682-051CF4FE6CC6}"/>
                  </a:ext>
                </a:extLst>
              </p:cNvPr>
              <p:cNvSpPr txBox="1"/>
              <p:nvPr/>
            </p:nvSpPr>
            <p:spPr>
              <a:xfrm>
                <a:off x="3496638" y="2098860"/>
                <a:ext cx="106913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dirty="0">
                            <a:solidFill>
                              <a:srgbClr val="CB05BD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dirty="0">
                            <a:solidFill>
                              <a:srgbClr val="CB05BD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a:rPr lang="en-US" altLang="zh-CN" dirty="0">
                            <a:solidFill>
                              <a:srgbClr val="CB05BD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CN" dirty="0">
                            <a:solidFill>
                              <a:srgbClr val="CB05BD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zh-CN" dirty="0">
                        <a:solidFill>
                          <a:srgbClr val="CB05BD"/>
                        </a:solidFill>
                        <a:latin typeface="Cambria Math" panose="02040503050406030204" pitchFamily="18" charset="0"/>
                      </a:rPr>
                      <m:t>(2</m:t>
                    </m:r>
                    <m:r>
                      <a:rPr lang="en-US" altLang="zh-CN" i="1" dirty="0">
                        <a:solidFill>
                          <a:srgbClr val="CB05BD"/>
                        </a:solidFill>
                        <a:latin typeface="Cambria Math" panose="02040503050406030204" pitchFamily="18" charset="0"/>
                      </a:rPr>
                      <m:t>45</m:t>
                    </m:r>
                    <m:r>
                      <a:rPr lang="en-US" altLang="zh-CN" dirty="0">
                        <a:solidFill>
                          <a:srgbClr val="CB05BD"/>
                        </a:solidFill>
                        <a:latin typeface="Cambria Math" panose="02040503050406030204" pitchFamily="18" charset="0"/>
                      </a:rPr>
                      <m:t>1)</m:t>
                    </m:r>
                  </m:oMath>
                </a14:m>
                <a:r>
                  <a:rPr lang="en-US" altLang="zh-CN" i="1" dirty="0">
                    <a:solidFill>
                      <a:srgbClr val="CB05BD"/>
                    </a:solidFill>
                    <a:latin typeface="Cambria Math" panose="02040503050406030204" pitchFamily="18" charset="0"/>
                  </a:rPr>
                  <a:t> </a:t>
                </a:r>
                <a:endParaRPr lang="zh-CN" altLang="en-US" i="1" dirty="0">
                  <a:solidFill>
                    <a:srgbClr val="CB05BD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E13DB0F5-07DE-467E-A682-051CF4FE6C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6638" y="2098860"/>
                <a:ext cx="1069139" cy="276999"/>
              </a:xfrm>
              <a:prstGeom prst="rect">
                <a:avLst/>
              </a:prstGeom>
              <a:blipFill>
                <a:blip r:embed="rId9"/>
                <a:stretch>
                  <a:fillRect l="-8000" r="-571" b="-347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图片 34">
            <a:extLst>
              <a:ext uri="{FF2B5EF4-FFF2-40B4-BE49-F238E27FC236}">
                <a16:creationId xmlns:a16="http://schemas.microsoft.com/office/drawing/2014/main" id="{AF60774C-CAA9-A7AE-BDF5-4D61731FBF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79" y="2219290"/>
            <a:ext cx="2279767" cy="330217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BD3E6B2F-A79A-9567-B1A8-9DC92C43E08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78" y="4226888"/>
            <a:ext cx="2279767" cy="33021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4CCFAA07-14BF-1394-F84C-44C5A4556E01}"/>
              </a:ext>
            </a:extLst>
          </p:cNvPr>
          <p:cNvSpPr txBox="1"/>
          <p:nvPr/>
        </p:nvSpPr>
        <p:spPr>
          <a:xfrm>
            <a:off x="5773482" y="1709393"/>
            <a:ext cx="367240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Sextet production process</a:t>
            </a:r>
          </a:p>
          <a:p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1CF8146-F7FE-E605-07C2-570DE04748D6}"/>
              </a:ext>
            </a:extLst>
          </p:cNvPr>
          <p:cNvSpPr txBox="1"/>
          <p:nvPr/>
        </p:nvSpPr>
        <p:spPr>
          <a:xfrm>
            <a:off x="5770440" y="3774297"/>
            <a:ext cx="435800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Antitriplet production process</a:t>
            </a:r>
          </a:p>
          <a:p>
            <a:endParaRPr lang="zh-CN" alt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064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9804F8-3304-8FAF-5A7F-5C47F2454E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A90CD98F-35DD-DAAB-AEB5-A5F9BAED79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388" y="3118586"/>
            <a:ext cx="3072926" cy="115678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032BACA2-7281-88D6-33A8-0920F38FCA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767" y="3151910"/>
            <a:ext cx="2952327" cy="1125682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0E6D4EF-C072-8256-CF32-A0AED1F87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CC0E-939C-469B-9D89-F1DED400F648}" type="slidenum">
              <a:rPr lang="zh-CN" altLang="en-US" smtClean="0"/>
              <a:t>18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D5DCC50-1EA5-D960-D668-DF823CBA1509}"/>
              </a:ext>
            </a:extLst>
          </p:cNvPr>
          <p:cNvSpPr txBox="1"/>
          <p:nvPr/>
        </p:nvSpPr>
        <p:spPr>
          <a:xfrm>
            <a:off x="335360" y="98130"/>
            <a:ext cx="66967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  <a:latin typeface="Times New Roman" pitchFamily="18" charset="0"/>
              </a:rPr>
              <a:t>Mixing angle</a:t>
            </a:r>
            <a:endParaRPr lang="zh-CN" altLang="en-US" sz="32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00726247-BF82-32C0-DC3E-C9761EBB8C03}"/>
                  </a:ext>
                </a:extLst>
              </p:cNvPr>
              <p:cNvSpPr txBox="1"/>
              <p:nvPr/>
            </p:nvSpPr>
            <p:spPr>
              <a:xfrm>
                <a:off x="1822302" y="2625257"/>
                <a:ext cx="7514058" cy="4682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>
                    <a:solidFill>
                      <a:srgbClr val="CB05BD"/>
                    </a:solidFill>
                  </a:rPr>
                  <a:t>Coefficient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solidFill>
                              <a:srgbClr val="CB05B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zh-CN" sz="2400" i="1">
                                <a:solidFill>
                                  <a:srgbClr val="CB05B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i="1">
                                <a:solidFill>
                                  <a:srgbClr val="CB05BD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altLang="zh-CN" sz="2400" i="1" dirty="0">
                            <a:solidFill>
                              <a:srgbClr val="CB05BD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sz="2400" dirty="0">
                    <a:solidFill>
                      <a:srgbClr val="CB05BD"/>
                    </a:solidFill>
                  </a:rPr>
                  <a:t> </a:t>
                </a:r>
                <a:r>
                  <a:rPr lang="en-US" altLang="zh-CN" sz="2400" dirty="0">
                    <a:solidFill>
                      <a:srgbClr val="CB05BD"/>
                    </a:solidFill>
                  </a:rPr>
                  <a:t>without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>
                            <a:solidFill>
                              <a:srgbClr val="CB05BD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l-GR" altLang="zh-CN" sz="2400" dirty="0">
                            <a:solidFill>
                              <a:srgbClr val="CB05BD"/>
                            </a:solidFill>
                          </a:rPr>
                          <m:t>θ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CB05BD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altLang="zh-CN" sz="2400" i="1">
                            <a:solidFill>
                              <a:srgbClr val="CB05BD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</m:oMath>
                </a14:m>
                <a:r>
                  <a:rPr lang="en-US" altLang="zh-CN" sz="2400" dirty="0">
                    <a:solidFill>
                      <a:srgbClr val="CB05BD"/>
                    </a:solidFill>
                  </a:rPr>
                  <a:t> </a:t>
                </a:r>
                <a:endParaRPr lang="zh-CN" altLang="en-US" sz="2400" dirty="0">
                  <a:solidFill>
                    <a:srgbClr val="CB05BD"/>
                  </a:solidFill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00726247-BF82-32C0-DC3E-C9761EBB8C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2302" y="2625257"/>
                <a:ext cx="7514058" cy="468270"/>
              </a:xfrm>
              <a:prstGeom prst="rect">
                <a:avLst/>
              </a:prstGeom>
              <a:blipFill>
                <a:blip r:embed="rId4"/>
                <a:stretch>
                  <a:fillRect l="-1298" t="-9211" b="-30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图片 16">
            <a:extLst>
              <a:ext uri="{FF2B5EF4-FFF2-40B4-BE49-F238E27FC236}">
                <a16:creationId xmlns:a16="http://schemas.microsoft.com/office/drawing/2014/main" id="{3EEBF5B1-ACFE-B803-AE14-21BAAF0E98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388" y="1414046"/>
            <a:ext cx="3742112" cy="957166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4E2CEDA2-BD30-5425-9269-284658684C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388" y="5148232"/>
            <a:ext cx="2586524" cy="8593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28BEB980-02BA-B9AC-808E-F107F9F87E0D}"/>
                  </a:ext>
                </a:extLst>
              </p:cNvPr>
              <p:cNvSpPr txBox="1"/>
              <p:nvPr/>
            </p:nvSpPr>
            <p:spPr>
              <a:xfrm>
                <a:off x="1817265" y="4437112"/>
                <a:ext cx="7946105" cy="4682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>
                    <a:solidFill>
                      <a:srgbClr val="CB05BD"/>
                    </a:solidFill>
                  </a:rPr>
                  <a:t>Coefficient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solidFill>
                              <a:srgbClr val="CB05B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zh-CN" sz="2400" i="1">
                                <a:solidFill>
                                  <a:srgbClr val="CB05B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i="1">
                                <a:solidFill>
                                  <a:srgbClr val="CB05BD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altLang="zh-CN" sz="2400" i="1" dirty="0">
                            <a:solidFill>
                              <a:srgbClr val="CB05BD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sz="2400" dirty="0">
                    <a:solidFill>
                      <a:srgbClr val="CB05BD"/>
                    </a:solidFill>
                  </a:rPr>
                  <a:t> </a:t>
                </a:r>
                <a:r>
                  <a:rPr lang="en-US" altLang="zh-CN" sz="2400" dirty="0">
                    <a:solidFill>
                      <a:srgbClr val="CB05BD"/>
                    </a:solidFill>
                  </a:rPr>
                  <a:t>with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>
                            <a:solidFill>
                              <a:srgbClr val="CB05BD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l-GR" altLang="zh-CN" sz="2400" dirty="0">
                            <a:solidFill>
                              <a:srgbClr val="CB05BD"/>
                            </a:solidFill>
                          </a:rPr>
                          <m:t>θ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CB05BD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altLang="zh-CN" sz="2400" i="1">
                            <a:solidFill>
                              <a:srgbClr val="CB05BD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</m:oMath>
                </a14:m>
                <a:endParaRPr lang="zh-CN" altLang="en-US" sz="2400" dirty="0">
                  <a:solidFill>
                    <a:srgbClr val="CB05BD"/>
                  </a:solidFill>
                </a:endParaRP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28BEB980-02BA-B9AC-808E-F107F9F87E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7265" y="4437112"/>
                <a:ext cx="7946105" cy="468270"/>
              </a:xfrm>
              <a:prstGeom prst="rect">
                <a:avLst/>
              </a:prstGeom>
              <a:blipFill>
                <a:blip r:embed="rId7"/>
                <a:stretch>
                  <a:fillRect l="-1150" t="-9091" b="-28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152C18A1-180A-055D-7794-33C93011AA5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9" r="48538"/>
          <a:stretch>
            <a:fillRect/>
          </a:stretch>
        </p:blipFill>
        <p:spPr>
          <a:xfrm>
            <a:off x="7248128" y="721655"/>
            <a:ext cx="3168352" cy="230000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6A17394-5548-A3F8-050F-914C16F992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37637" y="2327154"/>
            <a:ext cx="330765" cy="372111"/>
          </a:xfrm>
          <a:prstGeom prst="rect">
            <a:avLst/>
          </a:prstGeom>
        </p:spPr>
      </p:pic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664B0204-E1A1-E67F-2963-2CB2F73C4553}"/>
              </a:ext>
            </a:extLst>
          </p:cNvPr>
          <p:cNvCxnSpPr>
            <a:cxnSpLocks/>
          </p:cNvCxnSpPr>
          <p:nvPr/>
        </p:nvCxnSpPr>
        <p:spPr>
          <a:xfrm flipV="1">
            <a:off x="7668399" y="1967114"/>
            <a:ext cx="447598" cy="432049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流程图: 接点 8">
            <a:extLst>
              <a:ext uri="{FF2B5EF4-FFF2-40B4-BE49-F238E27FC236}">
                <a16:creationId xmlns:a16="http://schemas.microsoft.com/office/drawing/2014/main" id="{9A70EB7A-EC0F-C90A-DFA5-08D0BBECCB3C}"/>
              </a:ext>
            </a:extLst>
          </p:cNvPr>
          <p:cNvSpPr/>
          <p:nvPr/>
        </p:nvSpPr>
        <p:spPr>
          <a:xfrm>
            <a:off x="8115997" y="1787103"/>
            <a:ext cx="108000" cy="108000"/>
          </a:xfrm>
          <a:prstGeom prst="flowChartConnector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63062F46-2AE2-4FE5-224B-78737A9901FB}"/>
                  </a:ext>
                </a:extLst>
              </p:cNvPr>
              <p:cNvSpPr txBox="1"/>
              <p:nvPr/>
            </p:nvSpPr>
            <p:spPr>
              <a:xfrm>
                <a:off x="1822302" y="763777"/>
                <a:ext cx="798450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>
                    <a:solidFill>
                      <a:srgbClr val="CB05BD"/>
                    </a:solidFill>
                  </a:rPr>
                  <a:t>Effects of the mixing angle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>
                            <a:solidFill>
                              <a:srgbClr val="CB05BD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l-GR" altLang="zh-CN" sz="2400" dirty="0">
                            <a:solidFill>
                              <a:srgbClr val="CB05BD"/>
                            </a:solidFill>
                          </a:rPr>
                          <m:t>θ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CB05BD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altLang="zh-CN" sz="2400" i="1">
                            <a:solidFill>
                              <a:srgbClr val="CB05BD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</m:oMath>
                </a14:m>
                <a:r>
                  <a:rPr lang="en-US" altLang="zh-CN" sz="2400" dirty="0">
                    <a:solidFill>
                      <a:srgbClr val="CB05BD"/>
                    </a:solidFill>
                  </a:rPr>
                  <a:t>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>
                            <a:solidFill>
                              <a:srgbClr val="CB05BD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altLang="zh-CN" sz="2400" i="1">
                            <a:solidFill>
                              <a:srgbClr val="CB05BD"/>
                            </a:solidFill>
                            <a:latin typeface="Cambria Math" panose="02040503050406030204" pitchFamily="18" charset="0"/>
                          </a:rPr>
                          <m:t>Ξ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CB05BD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altLang="zh-CN" sz="2400" i="1">
                            <a:solidFill>
                              <a:srgbClr val="CB05BD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zh-CN" altLang="en-US" sz="2400" dirty="0">
                    <a:solidFill>
                      <a:srgbClr val="CB05BD"/>
                    </a:solidFill>
                  </a:rPr>
                  <a:t> </a:t>
                </a:r>
                <a:r>
                  <a:rPr lang="en-US" altLang="zh-CN" sz="2400" dirty="0">
                    <a:solidFill>
                      <a:srgbClr val="CB05BD"/>
                    </a:solidFill>
                  </a:rPr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>
                            <a:solidFill>
                              <a:srgbClr val="CB05BD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altLang="zh-CN" sz="2400" i="1">
                            <a:solidFill>
                              <a:srgbClr val="CB05BD"/>
                            </a:solidFill>
                            <a:latin typeface="Cambria Math" panose="02040503050406030204" pitchFamily="18" charset="0"/>
                          </a:rPr>
                          <m:t>Ξ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CB05BD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altLang="zh-CN" sz="2400" i="1">
                            <a:solidFill>
                              <a:srgbClr val="CB05BD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</m:oMath>
                </a14:m>
                <a:r>
                  <a:rPr lang="zh-CN" altLang="en-US" sz="2400" dirty="0">
                    <a:solidFill>
                      <a:srgbClr val="CB05BD"/>
                    </a:solidFill>
                  </a:rPr>
                  <a:t> </a:t>
                </a:r>
                <a:r>
                  <a:rPr lang="en-US" altLang="zh-CN" sz="2400" dirty="0">
                    <a:solidFill>
                      <a:srgbClr val="CB05BD"/>
                    </a:solidFill>
                  </a:rPr>
                  <a:t>in strong decay </a:t>
                </a:r>
                <a:endParaRPr lang="zh-CN" altLang="en-US" sz="2400" dirty="0">
                  <a:solidFill>
                    <a:srgbClr val="CB05BD"/>
                  </a:solidFill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63062F46-2AE2-4FE5-224B-78737A9901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2302" y="763777"/>
                <a:ext cx="7984504" cy="461665"/>
              </a:xfrm>
              <a:prstGeom prst="rect">
                <a:avLst/>
              </a:prstGeom>
              <a:blipFill>
                <a:blip r:embed="rId10"/>
                <a:stretch>
                  <a:fillRect l="-1221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60196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710A59-12F2-4806-BA1B-8BCF969D00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1B2C11E-3694-2AF7-5AFA-FF60E5B33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CC0E-939C-469B-9D89-F1DED400F648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02491D4-644E-0E98-5BF6-AEE51236B2E1}"/>
              </a:ext>
            </a:extLst>
          </p:cNvPr>
          <p:cNvSpPr txBox="1"/>
          <p:nvPr/>
        </p:nvSpPr>
        <p:spPr>
          <a:xfrm>
            <a:off x="1631504" y="137684"/>
            <a:ext cx="66967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  <a:latin typeface="Times New Roman" pitchFamily="18" charset="0"/>
              </a:rPr>
              <a:t>Formalism</a:t>
            </a:r>
            <a:endParaRPr lang="zh-CN" altLang="en-US" sz="32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A6B0ECAC-B8BD-DB7C-67FE-ABE742C93E6F}"/>
                  </a:ext>
                </a:extLst>
              </p:cNvPr>
              <p:cNvSpPr txBox="1"/>
              <p:nvPr/>
            </p:nvSpPr>
            <p:spPr>
              <a:xfrm>
                <a:off x="1911342" y="806141"/>
                <a:ext cx="8756661" cy="8332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>
                    <a:solidFill>
                      <a:srgbClr val="CB05BD"/>
                    </a:solidFill>
                  </a:rPr>
                  <a:t>In the weak decay processes, we assume the mixing angle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>
                            <a:solidFill>
                              <a:srgbClr val="CB05BD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l-GR" altLang="zh-CN" sz="2400" dirty="0">
                            <a:solidFill>
                              <a:srgbClr val="CB05BD"/>
                            </a:solidFill>
                          </a:rPr>
                          <m:t>θ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CB05BD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en-US" altLang="zh-CN" sz="2400" i="1">
                            <a:solidFill>
                              <a:srgbClr val="CB05BD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</m:oMath>
                </a14:m>
                <a:r>
                  <a:rPr lang="en-US" altLang="zh-CN" sz="2400" dirty="0">
                    <a:solidFill>
                      <a:srgbClr val="CB05BD"/>
                    </a:solidFill>
                  </a:rPr>
                  <a:t>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>
                            <a:solidFill>
                              <a:srgbClr val="CB05BD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altLang="zh-CN" sz="2400" i="1">
                            <a:solidFill>
                              <a:srgbClr val="CB05BD"/>
                            </a:solidFill>
                            <a:latin typeface="Cambria Math" panose="02040503050406030204" pitchFamily="18" charset="0"/>
                          </a:rPr>
                          <m:t>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i="1">
                            <a:solidFill>
                              <a:srgbClr val="CB05BD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sub>
                      <m:sup>
                        <m:r>
                          <a:rPr lang="en-US" altLang="zh-CN" sz="2400" i="1">
                            <a:solidFill>
                              <a:srgbClr val="CB05BD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zh-CN" altLang="en-US" sz="2400" dirty="0">
                    <a:solidFill>
                      <a:srgbClr val="CB05BD"/>
                    </a:solidFill>
                  </a:rPr>
                  <a:t> </a:t>
                </a:r>
                <a:r>
                  <a:rPr lang="en-US" altLang="zh-CN" sz="2400" dirty="0">
                    <a:solidFill>
                      <a:srgbClr val="CB05BD"/>
                    </a:solidFill>
                  </a:rPr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>
                            <a:solidFill>
                              <a:srgbClr val="CB05BD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altLang="zh-CN" sz="2400" i="1">
                            <a:solidFill>
                              <a:srgbClr val="CB05BD"/>
                            </a:solidFill>
                            <a:latin typeface="Cambria Math" panose="02040503050406030204" pitchFamily="18" charset="0"/>
                          </a:rPr>
                          <m:t>Ξ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CB05BD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en-US" altLang="zh-CN" sz="2400" i="1">
                            <a:solidFill>
                              <a:srgbClr val="CB05BD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</m:oMath>
                </a14:m>
                <a:r>
                  <a:rPr lang="en-US" altLang="zh-CN" sz="2400" dirty="0">
                    <a:solidFill>
                      <a:srgbClr val="CB05BD"/>
                    </a:solidFill>
                  </a:rPr>
                  <a:t> is same with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>
                            <a:solidFill>
                              <a:srgbClr val="CB05BD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l-GR" altLang="zh-CN" sz="2400" dirty="0">
                            <a:solidFill>
                              <a:srgbClr val="CB05BD"/>
                            </a:solidFill>
                          </a:rPr>
                          <m:t>θ</m:t>
                        </m:r>
                      </m:e>
                      <m:sub>
                        <m:r>
                          <a:rPr lang="en-US" altLang="zh-CN" sz="2400" i="1" dirty="0">
                            <a:solidFill>
                              <a:srgbClr val="CB05BD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altLang="zh-CN" sz="2400" i="1">
                            <a:solidFill>
                              <a:srgbClr val="CB05BD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</m:oMath>
                </a14:m>
                <a:r>
                  <a:rPr lang="en-US" altLang="zh-CN" sz="2400" dirty="0">
                    <a:solidFill>
                      <a:srgbClr val="CB05BD"/>
                    </a:solidFill>
                  </a:rPr>
                  <a:t> in the heavy quark limit </a:t>
                </a:r>
                <a:endParaRPr lang="zh-CN" altLang="en-US" sz="2400" dirty="0">
                  <a:solidFill>
                    <a:srgbClr val="CB05BD"/>
                  </a:solidFill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A6B0ECAC-B8BD-DB7C-67FE-ABE742C93E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1342" y="806141"/>
                <a:ext cx="8756661" cy="833241"/>
              </a:xfrm>
              <a:prstGeom prst="rect">
                <a:avLst/>
              </a:prstGeom>
              <a:blipFill>
                <a:blip r:embed="rId2"/>
                <a:stretch>
                  <a:fillRect l="-1114" t="-5839" b="-153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>
            <a:extLst>
              <a:ext uri="{FF2B5EF4-FFF2-40B4-BE49-F238E27FC236}">
                <a16:creationId xmlns:a16="http://schemas.microsoft.com/office/drawing/2014/main" id="{6CC73869-DE45-ADCD-9B1C-1BA7C1E96F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815" y="3043025"/>
            <a:ext cx="2489710" cy="171039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11142031-6B73-31BF-7B7E-5EF901833B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024" y="1937006"/>
            <a:ext cx="2962128" cy="75719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1DBE2BE9-23CA-D468-9D19-F6AEA60C4F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897" y="3019200"/>
            <a:ext cx="2522649" cy="1710394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66CEE978-9CFD-4F17-25FA-596EC39D0F5F}"/>
              </a:ext>
            </a:extLst>
          </p:cNvPr>
          <p:cNvSpPr txBox="1"/>
          <p:nvPr/>
        </p:nvSpPr>
        <p:spPr>
          <a:xfrm>
            <a:off x="7464152" y="3441593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/>
              <a:t>+</a:t>
            </a:r>
            <a:endParaRPr lang="zh-CN" altLang="en-US" sz="4400" dirty="0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BB19FD81-91E9-E77D-C9E6-AAF71947CD1E}"/>
              </a:ext>
            </a:extLst>
          </p:cNvPr>
          <p:cNvSpPr txBox="1"/>
          <p:nvPr/>
        </p:nvSpPr>
        <p:spPr>
          <a:xfrm>
            <a:off x="4380744" y="3449908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/>
              <a:t>=</a:t>
            </a:r>
            <a:endParaRPr lang="zh-CN" altLang="en-US" sz="4400" dirty="0"/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A98DB55F-C86B-09F7-602D-0311E13601F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345" y="2991824"/>
            <a:ext cx="2631152" cy="1796810"/>
          </a:xfrm>
          <a:prstGeom prst="rect">
            <a:avLst/>
          </a:prstGeom>
        </p:spPr>
      </p:pic>
      <p:sp>
        <p:nvSpPr>
          <p:cNvPr id="2" name="流程图: 接点 1">
            <a:extLst>
              <a:ext uri="{FF2B5EF4-FFF2-40B4-BE49-F238E27FC236}">
                <a16:creationId xmlns:a16="http://schemas.microsoft.com/office/drawing/2014/main" id="{2EAA0456-A645-C583-A2E8-27E5EC0E36D3}"/>
              </a:ext>
            </a:extLst>
          </p:cNvPr>
          <p:cNvSpPr/>
          <p:nvPr/>
        </p:nvSpPr>
        <p:spPr>
          <a:xfrm>
            <a:off x="3073615" y="3573016"/>
            <a:ext cx="108000" cy="108000"/>
          </a:xfrm>
          <a:prstGeom prst="flowChartConnector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3" name="流程图: 接点 2">
            <a:extLst>
              <a:ext uri="{FF2B5EF4-FFF2-40B4-BE49-F238E27FC236}">
                <a16:creationId xmlns:a16="http://schemas.microsoft.com/office/drawing/2014/main" id="{4F754C97-3B08-E2E4-88A0-F423151AA71E}"/>
              </a:ext>
            </a:extLst>
          </p:cNvPr>
          <p:cNvSpPr/>
          <p:nvPr/>
        </p:nvSpPr>
        <p:spPr>
          <a:xfrm>
            <a:off x="6199059" y="3563973"/>
            <a:ext cx="108000" cy="108000"/>
          </a:xfrm>
          <a:prstGeom prst="flowChartConnector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6" name="流程图: 接点 5">
            <a:extLst>
              <a:ext uri="{FF2B5EF4-FFF2-40B4-BE49-F238E27FC236}">
                <a16:creationId xmlns:a16="http://schemas.microsoft.com/office/drawing/2014/main" id="{371ECBB7-0781-C8D8-432A-C0E33729F22E}"/>
              </a:ext>
            </a:extLst>
          </p:cNvPr>
          <p:cNvSpPr/>
          <p:nvPr/>
        </p:nvSpPr>
        <p:spPr>
          <a:xfrm>
            <a:off x="9090000" y="3554930"/>
            <a:ext cx="108000" cy="108000"/>
          </a:xfrm>
          <a:prstGeom prst="flowChartConnector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8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0" y="5375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b="1" dirty="0">
                <a:solidFill>
                  <a:srgbClr val="CC0000"/>
                </a:solidFill>
                <a:latin typeface="Times New Roman" pitchFamily="18" charset="0"/>
              </a:rPr>
              <a:t>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9" name="Rectangle 5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847528" y="1196755"/>
                <a:ext cx="8712968" cy="5246043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lang="en-US" altLang="zh-CN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Review of</a:t>
                </a:r>
                <a:r>
                  <a:rPr lang="zh-CN" altLang="en-US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𝚲</m:t>
                    </m:r>
                    <m:r>
                      <a:rPr lang="en-US" altLang="zh-CN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altLang="zh-CN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𝟏𝟒𝟎𝟓</m:t>
                    </m:r>
                    <m:r>
                      <a:rPr lang="en-US" altLang="zh-CN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altLang="zh-CN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and</a:t>
                </a:r>
                <a:r>
                  <a:rPr lang="zh-CN" altLang="en-US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altLang="zh-CN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CN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</m:sub>
                      <m:sup>
                        <m:r>
                          <a:rPr lang="en-US" altLang="zh-CN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zh-CN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altLang="zh-CN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𝟐𝟑𝟎𝟎</m:t>
                    </m:r>
                    <m:r>
                      <a:rPr lang="en-US" altLang="zh-CN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altLang="zh-CN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lang="en-US" altLang="zh-CN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Two-pole structure</a:t>
                </a:r>
              </a:p>
              <a:p>
                <a:pPr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lang="en-US" altLang="zh-CN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An SU(3) flavor filter</a:t>
                </a:r>
                <a:endParaRPr lang="en-US" altLang="zh-CN" b="1" baseline="30000" dirty="0">
                  <a:solidFill>
                    <a:srgbClr val="0000FF"/>
                  </a:solidFill>
                  <a:latin typeface="Times New Roman" pitchFamily="18" charset="0"/>
                </a:endParaRPr>
              </a:p>
              <a:p>
                <a:pPr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lang="en-US" altLang="zh-CN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Summary</a:t>
                </a:r>
              </a:p>
            </p:txBody>
          </p:sp>
        </mc:Choice>
        <mc:Fallback xmlns="">
          <p:sp>
            <p:nvSpPr>
              <p:cNvPr id="1029" name="Rectang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47528" y="1196755"/>
                <a:ext cx="8712968" cy="5246043"/>
              </a:xfrm>
              <a:blipFill>
                <a:blip r:embed="rId3"/>
                <a:stretch>
                  <a:fillRect l="-15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0F5F32-E00C-4713-8485-8DF22C0E9937}" type="slidenum">
              <a:rPr lang="zh-CN" altLang="en-US" smtClean="0"/>
              <a:t>2</a:t>
            </a:fld>
            <a:endParaRPr lang="zh-CN" altLang="en-US"/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6654800" y="22733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34975" imgH="676910" progId="">
                  <p:embed/>
                </p:oleObj>
              </mc:Choice>
              <mc:Fallback>
                <p:oleObj name="Equation" r:id="rId4" imgW="434975" imgH="67691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4800" y="2273300"/>
                        <a:ext cx="914400" cy="1984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6"/>
          <p:cNvGraphicFramePr>
            <a:graphicFrameLocks noChangeAspect="1"/>
          </p:cNvGraphicFramePr>
          <p:nvPr/>
        </p:nvGraphicFramePr>
        <p:xfrm>
          <a:off x="6654800" y="22733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6" imgW="434975" imgH="676910" progId="Equation.3">
                  <p:embed/>
                </p:oleObj>
              </mc:Choice>
              <mc:Fallback>
                <p:oleObj name="公式" r:id="rId6" imgW="434975" imgH="67691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4800" y="2273300"/>
                        <a:ext cx="914400" cy="1984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43175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B2A78C0-E622-F6C0-04AB-AF388A3808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245" y="908720"/>
            <a:ext cx="4188022" cy="556953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9A5446F-34EE-E1A2-73ED-8CEB040ACE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428" y="908720"/>
            <a:ext cx="4188022" cy="5569538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19C6E04-F9AB-41C4-AD2C-A5BDDA948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CC0E-939C-469B-9D89-F1DED400F648}" type="slidenum">
              <a:rPr lang="zh-CN" altLang="en-US" smtClean="0"/>
              <a:t>20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2AB2D01-3B5D-40C5-8F21-A10DDC599AD6}"/>
              </a:ext>
            </a:extLst>
          </p:cNvPr>
          <p:cNvSpPr txBox="1"/>
          <p:nvPr/>
        </p:nvSpPr>
        <p:spPr>
          <a:xfrm>
            <a:off x="1631504" y="137684"/>
            <a:ext cx="66967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  <a:latin typeface="Times New Roman" pitchFamily="18" charset="0"/>
              </a:rPr>
              <a:t>An SU(3) flavor filter</a:t>
            </a:r>
            <a:endParaRPr lang="zh-CN" altLang="en-US" sz="32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873AD7F0-360C-CA12-B0DC-8CECEC727EEF}"/>
                  </a:ext>
                </a:extLst>
              </p:cNvPr>
              <p:cNvSpPr txBox="1"/>
              <p:nvPr/>
            </p:nvSpPr>
            <p:spPr>
              <a:xfrm>
                <a:off x="1801294" y="844894"/>
                <a:ext cx="724703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>
                        <a:solidFill>
                          <a:srgbClr val="CB05BD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m:rPr>
                        <m:sty m:val="p"/>
                      </m:rPr>
                      <a:rPr lang="el-GR" altLang="zh-CN" sz="2400">
                        <a:solidFill>
                          <a:srgbClr val="CB05BD"/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altLang="zh-CN" sz="2400" dirty="0">
                    <a:solidFill>
                      <a:srgbClr val="CB05BD"/>
                    </a:solidFill>
                  </a:rPr>
                  <a:t> invariant mass distribution with mixing angle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>
                            <a:solidFill>
                              <a:srgbClr val="CB05BD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l-GR" altLang="zh-CN" sz="2400" dirty="0">
                            <a:solidFill>
                              <a:srgbClr val="CB05BD"/>
                            </a:solidFill>
                          </a:rPr>
                          <m:t>θ</m:t>
                        </m:r>
                      </m:e>
                      <m:sub>
                        <m:r>
                          <a:rPr lang="en-US" altLang="zh-CN" sz="2400" i="1" dirty="0">
                            <a:solidFill>
                              <a:srgbClr val="CB05BD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altLang="zh-CN" sz="2400" i="1">
                            <a:solidFill>
                              <a:srgbClr val="CB05BD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</m:oMath>
                </a14:m>
                <a:r>
                  <a:rPr lang="en-US" altLang="zh-CN" sz="2400" dirty="0">
                    <a:solidFill>
                      <a:srgbClr val="CB05BD"/>
                    </a:solidFill>
                  </a:rPr>
                  <a:t> </a:t>
                </a:r>
                <a:endParaRPr lang="zh-CN" altLang="en-US" sz="2400" dirty="0">
                  <a:solidFill>
                    <a:srgbClr val="CB05BD"/>
                  </a:solidFill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873AD7F0-360C-CA12-B0DC-8CECEC727E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294" y="844894"/>
                <a:ext cx="7247034" cy="461665"/>
              </a:xfrm>
              <a:prstGeom prst="rect">
                <a:avLst/>
              </a:prstGeom>
              <a:blipFill>
                <a:blip r:embed="rId4"/>
                <a:stretch>
                  <a:fillRect l="-168" t="-10667" b="-3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93214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790D0-E102-24DE-1A89-3EF61CB1AC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2C1098C-3DDB-AC1D-973C-B6134F7FE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286" y="984586"/>
            <a:ext cx="4039308" cy="537176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E1C09E3-26CF-7381-9A41-CCA5C0E9A3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594" y="1063952"/>
            <a:ext cx="4039308" cy="5371767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53E204-99F1-EBC8-6F85-7DFC8CE9A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CC0E-939C-469B-9D89-F1DED400F648}" type="slidenum">
              <a:rPr lang="zh-CN" altLang="en-US" smtClean="0"/>
              <a:t>21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4D66E8C-35A4-5D9A-35C8-C820B6613552}"/>
              </a:ext>
            </a:extLst>
          </p:cNvPr>
          <p:cNvSpPr txBox="1"/>
          <p:nvPr/>
        </p:nvSpPr>
        <p:spPr>
          <a:xfrm>
            <a:off x="1631504" y="137684"/>
            <a:ext cx="66967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  <a:latin typeface="Times New Roman" pitchFamily="18" charset="0"/>
              </a:rPr>
              <a:t>An SU(3) flavor filter</a:t>
            </a:r>
            <a:endParaRPr lang="zh-CN" altLang="en-US" sz="32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6B64739E-6D7B-C2EC-4E6E-17DB97AB7A0E}"/>
                  </a:ext>
                </a:extLst>
              </p:cNvPr>
              <p:cNvSpPr txBox="1"/>
              <p:nvPr/>
            </p:nvSpPr>
            <p:spPr>
              <a:xfrm>
                <a:off x="1801294" y="844894"/>
                <a:ext cx="803912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>
                        <a:solidFill>
                          <a:srgbClr val="CB05BD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m:rPr>
                        <m:sty m:val="p"/>
                      </m:rPr>
                      <a:rPr lang="el-GR" altLang="zh-CN" sz="2400">
                        <a:solidFill>
                          <a:srgbClr val="CB05BD"/>
                        </a:solidFill>
                        <a:latin typeface="Cambria Math" panose="02040503050406030204" pitchFamily="18" charset="0"/>
                      </a:rPr>
                      <m:t>η</m:t>
                    </m:r>
                  </m:oMath>
                </a14:m>
                <a:r>
                  <a:rPr lang="en-US" altLang="zh-CN" sz="2400" dirty="0">
                    <a:solidFill>
                      <a:srgbClr val="CB05BD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rgbClr val="CB05B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>
                            <a:solidFill>
                              <a:srgbClr val="CB05BD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>
                            <a:solidFill>
                              <a:srgbClr val="CB05BD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</m:sSub>
                    <m:acc>
                      <m:accPr>
                        <m:chr m:val="̅"/>
                        <m:ctrlPr>
                          <a:rPr lang="en-US" altLang="zh-CN" sz="2400" i="1">
                            <a:solidFill>
                              <a:srgbClr val="CB05B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>
                            <a:solidFill>
                              <a:srgbClr val="CB05BD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acc>
                  </m:oMath>
                </a14:m>
                <a:r>
                  <a:rPr lang="en-US" altLang="zh-CN" sz="2400" dirty="0">
                    <a:solidFill>
                      <a:srgbClr val="CB05BD"/>
                    </a:solidFill>
                  </a:rPr>
                  <a:t> invariant mass distribution with mixing angle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>
                            <a:solidFill>
                              <a:srgbClr val="CB05BD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l-GR" altLang="zh-CN" sz="2400" dirty="0">
                            <a:solidFill>
                              <a:srgbClr val="CB05BD"/>
                            </a:solidFill>
                          </a:rPr>
                          <m:t>θ</m:t>
                        </m:r>
                      </m:e>
                      <m:sub>
                        <m:r>
                          <a:rPr lang="en-US" altLang="zh-CN" sz="2400" i="1" dirty="0">
                            <a:solidFill>
                              <a:srgbClr val="CB05BD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altLang="zh-CN" sz="2400" i="1">
                            <a:solidFill>
                              <a:srgbClr val="CB05BD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</m:oMath>
                </a14:m>
                <a:r>
                  <a:rPr lang="en-US" altLang="zh-CN" sz="2400" dirty="0">
                    <a:solidFill>
                      <a:srgbClr val="CB05BD"/>
                    </a:solidFill>
                  </a:rPr>
                  <a:t> </a:t>
                </a:r>
                <a:endParaRPr lang="zh-CN" altLang="en-US" sz="2400" dirty="0">
                  <a:solidFill>
                    <a:srgbClr val="CB05BD"/>
                  </a:solidFill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6B64739E-6D7B-C2EC-4E6E-17DB97AB7A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294" y="844894"/>
                <a:ext cx="8039122" cy="461665"/>
              </a:xfrm>
              <a:prstGeom prst="rect">
                <a:avLst/>
              </a:prstGeom>
              <a:blipFill>
                <a:blip r:embed="rId4"/>
                <a:stretch>
                  <a:fillRect l="-152" t="-10667" b="-3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50782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标题 1"/>
              <p:cNvSpPr txBox="1"/>
              <p:nvPr/>
            </p:nvSpPr>
            <p:spPr>
              <a:xfrm>
                <a:off x="1602346" y="836712"/>
                <a:ext cx="9030161" cy="3024336"/>
              </a:xfrm>
              <a:prstGeom prst="rect">
                <a:avLst/>
              </a:prstGeom>
            </p:spPr>
            <p:txBody>
              <a:bodyPr/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9pPr>
              </a:lstStyle>
              <a:p>
                <a:pPr marL="342900" indent="-342900" algn="l">
                  <a:buFont typeface="Wingdings" panose="05000000000000000000" pitchFamily="2" charset="2"/>
                  <a:buChar char="Ø"/>
                </a:pPr>
                <a:r>
                  <a:rPr lang="en-US" altLang="zh-CN" sz="24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An SU(3) flavor filter is proposed to identify the two-pole structure of </a:t>
                </a:r>
                <a14:m>
                  <m:oMath xmlns:m="http://schemas.openxmlformats.org/officeDocument/2006/math">
                    <m:r>
                      <a:rPr lang="en-US" altLang="zh-CN" sz="2400" b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𝚲</m:t>
                    </m:r>
                    <m:r>
                      <a:rPr lang="en-US" altLang="zh-CN" sz="2400" b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altLang="zh-CN" sz="2400" b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𝟏𝟒𝟎𝟓</m:t>
                    </m:r>
                    <m:r>
                      <a:rPr lang="en-US" altLang="zh-CN" sz="2400" b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/</m:t>
                    </m:r>
                    <m:r>
                      <a:rPr lang="en-US" altLang="zh-CN" sz="2400" b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𝟏𝟑𝟖𝟎</m:t>
                    </m:r>
                    <m:r>
                      <a:rPr lang="en-US" altLang="zh-CN" sz="2400" b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altLang="zh-CN" sz="24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altLang="zh-CN" sz="24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𝐃</m:t>
                        </m:r>
                      </m:e>
                      <m:sub>
                        <m:r>
                          <a:rPr lang="en-US" altLang="zh-CN" sz="24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</m:sub>
                      <m:sup>
                        <m:r>
                          <a:rPr lang="en-US" altLang="zh-CN" sz="2400" b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∗</m:t>
                        </m:r>
                      </m:sup>
                    </m:sSubSup>
                    <m:d>
                      <m:dPr>
                        <m:ctrlPr>
                          <a:rPr lang="en-US" altLang="zh-CN" sz="24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CN" sz="24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𝟐𝟏𝟎𝟎</m:t>
                        </m:r>
                        <m:r>
                          <a:rPr lang="en-US" altLang="zh-CN" sz="2400" b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/</m:t>
                        </m:r>
                        <m:r>
                          <a:rPr lang="en-US" altLang="zh-CN" sz="24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𝟐𝟒𝟓𝟏</m:t>
                        </m:r>
                      </m:e>
                    </m:d>
                  </m:oMath>
                </a14:m>
                <a:r>
                  <a:rPr lang="en-US" altLang="zh-CN" sz="24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342900" indent="-342900" algn="l">
                  <a:buFont typeface="Wingdings" panose="05000000000000000000" pitchFamily="2" charset="2"/>
                  <a:buChar char="Ø"/>
                </a:pPr>
                <a:r>
                  <a:rPr lang="en-US" altLang="zh-CN" sz="24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The two poles are dynamically generated from different irreducible representations.</a:t>
                </a:r>
              </a:p>
              <a:p>
                <a:pPr marL="342900" indent="-342900" algn="l">
                  <a:buFont typeface="Wingdings" panose="05000000000000000000" pitchFamily="2" charset="2"/>
                  <a:buChar char="Ø"/>
                </a:pPr>
                <a:r>
                  <a:rPr lang="en-US" altLang="zh-CN" sz="24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We provide a theoretically feasible experimental scheme for the direct observation of the possible flavor-sextet meson in the invariant mass spectrum. </a:t>
                </a:r>
                <a:endParaRPr lang="zh-CN" alt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标题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346" y="836712"/>
                <a:ext cx="9030161" cy="3024336"/>
              </a:xfrm>
              <a:prstGeom prst="rect">
                <a:avLst/>
              </a:prstGeom>
              <a:blipFill>
                <a:blip r:embed="rId2"/>
                <a:stretch>
                  <a:fillRect l="-945" t="-16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标题 1"/>
          <p:cNvSpPr txBox="1"/>
          <p:nvPr/>
        </p:nvSpPr>
        <p:spPr>
          <a:xfrm>
            <a:off x="4079776" y="144016"/>
            <a:ext cx="3960440" cy="54868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r>
              <a:rPr lang="en-US" altLang="zh-CN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Summary</a:t>
            </a:r>
            <a:endParaRPr lang="zh-CN" alt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CC0E-939C-469B-9D89-F1DED400F648}" type="slidenum">
              <a:rPr lang="zh-CN" altLang="en-US" smtClean="0"/>
              <a:t>22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DE55D75-1BC9-4D2D-8F31-2C75AB0DC9EC}"/>
              </a:ext>
            </a:extLst>
          </p:cNvPr>
          <p:cNvSpPr txBox="1"/>
          <p:nvPr/>
        </p:nvSpPr>
        <p:spPr>
          <a:xfrm>
            <a:off x="4511827" y="5224380"/>
            <a:ext cx="295814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6600" dirty="0">
                <a:solidFill>
                  <a:srgbClr val="92D050"/>
                </a:solidFill>
                <a:latin typeface="Times New Roman"/>
                <a:cs typeface="Times New Roman"/>
              </a:rPr>
              <a:t>Thanks!</a:t>
            </a:r>
            <a:endParaRPr kumimoji="1" lang="zh-CN" altLang="en-US" sz="6600" dirty="0">
              <a:solidFill>
                <a:srgbClr val="92D05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137517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5A64996-7074-B14F-A669-2E53F6C13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CC0E-939C-469B-9D89-F1DED400F648}" type="slidenum">
              <a:rPr lang="zh-CN" altLang="en-US" smtClean="0"/>
              <a:t>23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9DEFFF0-40FF-4C50-5DD5-77BFCC2EA561}"/>
              </a:ext>
            </a:extLst>
          </p:cNvPr>
          <p:cNvSpPr txBox="1"/>
          <p:nvPr/>
        </p:nvSpPr>
        <p:spPr>
          <a:xfrm>
            <a:off x="1631504" y="137684"/>
            <a:ext cx="66967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  <a:latin typeface="Times New Roman" pitchFamily="18" charset="0"/>
              </a:rPr>
              <a:t>Formalism</a:t>
            </a:r>
            <a:endParaRPr lang="zh-CN" altLang="en-US" sz="3200" b="1" dirty="0">
              <a:solidFill>
                <a:srgbClr val="C00000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87215C6-A504-0B11-66FB-63B6DD637D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5800" y="4132749"/>
            <a:ext cx="4685088" cy="14918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B6E3090-4A86-D9A2-C64B-35C3B1E58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194" y="5805267"/>
            <a:ext cx="3964300" cy="94702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EAA17A0-32B7-2E00-52CA-06EE2E73E5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48" y="836712"/>
            <a:ext cx="6085332" cy="224028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C00E20D-C0BB-2BFA-F817-E440C0D440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9737" y="3412903"/>
            <a:ext cx="2808312" cy="77019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2FC7731-7831-72F3-5AED-E13B5E1023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0100" y="3533977"/>
            <a:ext cx="2952327" cy="418153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16AB6644-4B46-0E0C-823A-219CCC12AF80}"/>
              </a:ext>
            </a:extLst>
          </p:cNvPr>
          <p:cNvSpPr txBox="1"/>
          <p:nvPr/>
        </p:nvSpPr>
        <p:spPr>
          <a:xfrm>
            <a:off x="1631504" y="3428649"/>
            <a:ext cx="20882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CB05BD"/>
                </a:solidFill>
              </a:rPr>
              <a:t>Unitary model</a:t>
            </a:r>
            <a:endParaRPr lang="zh-CN" altLang="en-US" sz="2400" dirty="0">
              <a:solidFill>
                <a:srgbClr val="CB05BD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BE3AF21D-6566-6DA9-832F-1872E5E765B0}"/>
                  </a:ext>
                </a:extLst>
              </p:cNvPr>
              <p:cNvSpPr txBox="1"/>
              <p:nvPr/>
            </p:nvSpPr>
            <p:spPr>
              <a:xfrm>
                <a:off x="1631504" y="4303914"/>
                <a:ext cx="2664296" cy="4682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>
                    <a:solidFill>
                      <a:srgbClr val="CB05BD"/>
                    </a:solidFill>
                  </a:rPr>
                  <a:t>Coefficient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solidFill>
                              <a:srgbClr val="CB05B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zh-CN" sz="2400" i="1">
                                <a:solidFill>
                                  <a:srgbClr val="CB05B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i="1">
                                <a:solidFill>
                                  <a:srgbClr val="CB05BD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altLang="zh-CN" sz="2400" i="1" dirty="0">
                            <a:solidFill>
                              <a:srgbClr val="CB05BD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zh-CN" altLang="en-US" sz="2400" dirty="0">
                  <a:solidFill>
                    <a:srgbClr val="CB05BD"/>
                  </a:solidFill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BE3AF21D-6566-6DA9-832F-1872E5E765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04" y="4303914"/>
                <a:ext cx="2664296" cy="468270"/>
              </a:xfrm>
              <a:prstGeom prst="rect">
                <a:avLst/>
              </a:prstGeom>
              <a:blipFill>
                <a:blip r:embed="rId7"/>
                <a:stretch>
                  <a:fillRect l="-3661" t="-9091" b="-28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59355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45342D6-AB4C-49D0-A968-37EC124AE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CC0E-939C-469B-9D89-F1DED400F648}" type="slidenum">
              <a:rPr lang="zh-CN" altLang="en-US" smtClean="0"/>
              <a:t>24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A089998-DD8D-4F5C-8B5D-747E4A8C8E27}"/>
              </a:ext>
            </a:extLst>
          </p:cNvPr>
          <p:cNvSpPr txBox="1"/>
          <p:nvPr/>
        </p:nvSpPr>
        <p:spPr>
          <a:xfrm>
            <a:off x="1631504" y="137684"/>
            <a:ext cx="66967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  <a:latin typeface="Times New Roman" pitchFamily="18" charset="0"/>
              </a:rPr>
              <a:t>Parameters of the model</a:t>
            </a:r>
            <a:endParaRPr lang="zh-CN" altLang="en-US" sz="3200" b="1" dirty="0">
              <a:solidFill>
                <a:srgbClr val="C00000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91E1426-7DD9-4273-B679-AAFB0E85C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638" y="836712"/>
            <a:ext cx="6552729" cy="455934"/>
          </a:xfrm>
          <a:prstGeom prst="rect">
            <a:avLst/>
          </a:prstGeom>
        </p:spPr>
      </p:pic>
      <p:graphicFrame>
        <p:nvGraphicFramePr>
          <p:cNvPr id="7" name="对象 6">
            <a:extLst>
              <a:ext uri="{FF2B5EF4-FFF2-40B4-BE49-F238E27FC236}">
                <a16:creationId xmlns:a16="http://schemas.microsoft.com/office/drawing/2014/main" id="{15ECA5A2-B669-4BCB-B1FE-0369CF590DA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57458" y="2732075"/>
          <a:ext cx="2911475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3" imgW="1455120" imgH="447840" progId="Equation.AxMath">
                  <p:embed/>
                </p:oleObj>
              </mc:Choice>
              <mc:Fallback>
                <p:oleObj name="AxMath" r:id="rId3" imgW="1455120" imgH="447840" progId="Equation.AxMath">
                  <p:embed/>
                  <p:pic>
                    <p:nvPicPr>
                      <p:cNvPr id="7" name="对象 6">
                        <a:extLst>
                          <a:ext uri="{FF2B5EF4-FFF2-40B4-BE49-F238E27FC236}">
                            <a16:creationId xmlns:a16="http://schemas.microsoft.com/office/drawing/2014/main" id="{15ECA5A2-B669-4BCB-B1FE-0369CF590D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57458" y="2732075"/>
                        <a:ext cx="2911475" cy="895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CB7E3AED-C557-490B-9192-285DFCC65A23}"/>
                  </a:ext>
                </a:extLst>
              </p:cNvPr>
              <p:cNvSpPr txBox="1"/>
              <p:nvPr/>
            </p:nvSpPr>
            <p:spPr>
              <a:xfrm>
                <a:off x="6072933" y="1710813"/>
                <a:ext cx="4680520" cy="10170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For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decays, branching fractions of four channels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</m:acc>
                    <m:r>
                      <m:rPr>
                        <m:sty m:val="p"/>
                      </m:rPr>
                      <a:rPr lang="en-US" altLang="zh-CN" sz="2000" dirty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zh-CN" sz="2000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</m:acc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𝑁</m:t>
                    </m:r>
                    <m:acc>
                      <m:accPr>
                        <m:chr m:val="̅"/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</m:acc>
                  </m:oMath>
                </a14:m>
                <a:r>
                  <a:rPr lang="en-US" altLang="zh-CN" sz="2000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</m:acc>
                    <m:r>
                      <m:rPr>
                        <m:sty m:val="p"/>
                      </m:rPr>
                      <a:rPr lang="en-US" altLang="zh-CN" sz="2000" dirty="0"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</m:acc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𝑁</m:t>
                    </m:r>
                    <m:acc>
                      <m:accPr>
                        <m:chr m:val="̅"/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</m:acc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are used for the fitting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CB7E3AED-C557-490B-9192-285DFCC65A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2933" y="1710813"/>
                <a:ext cx="4680520" cy="1017073"/>
              </a:xfrm>
              <a:prstGeom prst="rect">
                <a:avLst/>
              </a:prstGeom>
              <a:blipFill>
                <a:blip r:embed="rId5"/>
                <a:stretch>
                  <a:fillRect l="-1172" t="-3614" r="-6771" b="-10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图片 12">
            <a:extLst>
              <a:ext uri="{FF2B5EF4-FFF2-40B4-BE49-F238E27FC236}">
                <a16:creationId xmlns:a16="http://schemas.microsoft.com/office/drawing/2014/main" id="{C2E38A4A-8787-4CB7-A76A-69E2BCFCF2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0665" y="1575571"/>
            <a:ext cx="4404051" cy="39627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B9639DC0-A203-4350-97E7-72FA9D5002BA}"/>
                  </a:ext>
                </a:extLst>
              </p:cNvPr>
              <p:cNvSpPr txBox="1"/>
              <p:nvPr/>
            </p:nvSpPr>
            <p:spPr>
              <a:xfrm>
                <a:off x="1638339" y="5733256"/>
                <a:ext cx="4288701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000" dirty="0">
                    <a:solidFill>
                      <a:srgbClr val="00B050"/>
                    </a:solidFill>
                  </a:rPr>
                  <a:t>Braching fractions of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sz="2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zh-CN" altLang="en-US" sz="2000" dirty="0">
                    <a:solidFill>
                      <a:srgbClr val="00B050"/>
                    </a:solidFill>
                  </a:rPr>
                  <a:t> </a:t>
                </a:r>
                <a:r>
                  <a:rPr lang="en-US" altLang="zh-CN" sz="2000" dirty="0">
                    <a:solidFill>
                      <a:srgbClr val="00B050"/>
                    </a:solidFill>
                  </a:rPr>
                  <a:t>decay modes</a:t>
                </a:r>
              </a:p>
              <a:p>
                <a:r>
                  <a:rPr lang="en-US" altLang="zh-CN" sz="2000" dirty="0">
                    <a:solidFill>
                      <a:srgbClr val="00B050"/>
                    </a:solidFill>
                  </a:rPr>
                  <a:t>PDG 2022</a:t>
                </a:r>
                <a:endParaRPr lang="zh-CN" altLang="en-US" sz="2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B9639DC0-A203-4350-97E7-72FA9D5002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339" y="5733256"/>
                <a:ext cx="4288701" cy="707886"/>
              </a:xfrm>
              <a:prstGeom prst="rect">
                <a:avLst/>
              </a:prstGeom>
              <a:blipFill>
                <a:blip r:embed="rId7"/>
                <a:stretch>
                  <a:fillRect l="-1565" t="-4274" b="-136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00DFDA51-A436-4D1B-8412-6377EE0C5EDF}"/>
                  </a:ext>
                </a:extLst>
              </p:cNvPr>
              <p:cNvSpPr txBox="1"/>
              <p:nvPr/>
            </p:nvSpPr>
            <p:spPr>
              <a:xfrm>
                <a:off x="6096000" y="3820978"/>
                <a:ext cx="468052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For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(3686)</m:t>
                    </m:r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decays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00DFDA51-A436-4D1B-8412-6377EE0C5E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820978"/>
                <a:ext cx="4680520" cy="400110"/>
              </a:xfrm>
              <a:prstGeom prst="rect">
                <a:avLst/>
              </a:prstGeom>
              <a:blipFill>
                <a:blip r:embed="rId8"/>
                <a:stretch>
                  <a:fillRect l="-1172" t="-9231" b="-2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9" name="对象 18">
            <a:extLst>
              <a:ext uri="{FF2B5EF4-FFF2-40B4-BE49-F238E27FC236}">
                <a16:creationId xmlns:a16="http://schemas.microsoft.com/office/drawing/2014/main" id="{4F85A8C4-5474-4AB2-A2B2-7068154D99F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36292" y="4384741"/>
          <a:ext cx="2911475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9" imgW="1455120" imgH="447840" progId="Equation.AxMath">
                  <p:embed/>
                </p:oleObj>
              </mc:Choice>
              <mc:Fallback>
                <p:oleObj name="AxMath" r:id="rId9" imgW="1455120" imgH="447840" progId="Equation.AxMath">
                  <p:embed/>
                  <p:pic>
                    <p:nvPicPr>
                      <p:cNvPr id="19" name="对象 18">
                        <a:extLst>
                          <a:ext uri="{FF2B5EF4-FFF2-40B4-BE49-F238E27FC236}">
                            <a16:creationId xmlns:a16="http://schemas.microsoft.com/office/drawing/2014/main" id="{4F85A8C4-5474-4AB2-A2B2-7068154D99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936292" y="4384741"/>
                        <a:ext cx="2911475" cy="895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84774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7A89DA4-4FAC-4F44-8E12-D9AFE7D97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CC0E-939C-469B-9D89-F1DED400F648}" type="slidenum">
              <a:rPr lang="zh-CN" altLang="en-US" smtClean="0"/>
              <a:t>25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98D0B18-8A28-4BCB-9008-15FF7478A9AB}"/>
              </a:ext>
            </a:extLst>
          </p:cNvPr>
          <p:cNvSpPr txBox="1"/>
          <p:nvPr/>
        </p:nvSpPr>
        <p:spPr>
          <a:xfrm>
            <a:off x="1631504" y="137684"/>
            <a:ext cx="66967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  <a:latin typeface="Times New Roman" pitchFamily="18" charset="0"/>
              </a:rPr>
              <a:t>NLO Contributions</a:t>
            </a:r>
            <a:endParaRPr lang="zh-CN" altLang="en-US" sz="3200" b="1" dirty="0">
              <a:solidFill>
                <a:srgbClr val="C00000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1417F6E-5677-4A30-A17E-F4837C84F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816" y="1124747"/>
            <a:ext cx="7884368" cy="122667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42D4B20-EC14-4D0C-B97C-C4226BABB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536" y="3579098"/>
            <a:ext cx="7812360" cy="150608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225B1DD-C66F-40A7-AA24-64869BB221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7528" y="3015488"/>
            <a:ext cx="8550696" cy="4958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B78CEF91-640B-4283-99FE-15DD95A39B23}"/>
                  </a:ext>
                </a:extLst>
              </p:cNvPr>
              <p:cNvSpPr txBox="1"/>
              <p:nvPr/>
            </p:nvSpPr>
            <p:spPr>
              <a:xfrm>
                <a:off x="2783635" y="2437848"/>
                <a:ext cx="4154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WT</m:t>
                      </m:r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B78CEF91-640B-4283-99FE-15DD95A39B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635" y="2437848"/>
                <a:ext cx="415435" cy="276999"/>
              </a:xfrm>
              <a:prstGeom prst="rect">
                <a:avLst/>
              </a:prstGeom>
              <a:blipFill>
                <a:blip r:embed="rId5"/>
                <a:stretch>
                  <a:fillRect l="-11765" r="-11765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ABFC4F34-145B-4924-AA7E-D47FBC7C2E8D}"/>
                  </a:ext>
                </a:extLst>
              </p:cNvPr>
              <p:cNvSpPr txBox="1"/>
              <p:nvPr/>
            </p:nvSpPr>
            <p:spPr>
              <a:xfrm>
                <a:off x="5587473" y="2449669"/>
                <a:ext cx="10708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Born</m:t>
                      </m:r>
                      <m:r>
                        <a:rPr lang="en-US" altLang="zh-CN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term</m:t>
                      </m:r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ABFC4F34-145B-4924-AA7E-D47FBC7C2E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7473" y="2449669"/>
                <a:ext cx="1070806" cy="276999"/>
              </a:xfrm>
              <a:prstGeom prst="rect">
                <a:avLst/>
              </a:prstGeom>
              <a:blipFill>
                <a:blip r:embed="rId6"/>
                <a:stretch>
                  <a:fillRect l="-5143" r="-4571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5F258BE6-6D64-43CC-B33B-373D52E03F09}"/>
                  </a:ext>
                </a:extLst>
              </p:cNvPr>
              <p:cNvSpPr txBox="1"/>
              <p:nvPr/>
            </p:nvSpPr>
            <p:spPr>
              <a:xfrm>
                <a:off x="8616280" y="2437847"/>
                <a:ext cx="12567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NLO</m:t>
                      </m:r>
                      <m:r>
                        <a:rPr lang="en-US" altLang="zh-CN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contact</m:t>
                      </m:r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5F258BE6-6D64-43CC-B33B-373D52E03F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6280" y="2437847"/>
                <a:ext cx="1256754" cy="276999"/>
              </a:xfrm>
              <a:prstGeom prst="rect">
                <a:avLst/>
              </a:prstGeom>
              <a:blipFill>
                <a:blip r:embed="rId7"/>
                <a:stretch>
                  <a:fillRect l="-3865" r="-3865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本框 15">
            <a:extLst>
              <a:ext uri="{FF2B5EF4-FFF2-40B4-BE49-F238E27FC236}">
                <a16:creationId xmlns:a16="http://schemas.microsoft.com/office/drawing/2014/main" id="{52C0F17E-F9F5-4550-A1F7-C47F3C4AD931}"/>
              </a:ext>
            </a:extLst>
          </p:cNvPr>
          <p:cNvSpPr txBox="1"/>
          <p:nvPr/>
        </p:nvSpPr>
        <p:spPr>
          <a:xfrm>
            <a:off x="1910536" y="5450374"/>
            <a:ext cx="6417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cs typeface="Times New Roman" panose="02020603050405020304" pitchFamily="18" charset="0"/>
              </a:rPr>
              <a:t>Scheme 1: Born terms + NLO contact terms  (NLO1)</a:t>
            </a:r>
          </a:p>
          <a:p>
            <a:r>
              <a:rPr lang="en-US" altLang="zh-CN" sz="2000" b="1" dirty="0">
                <a:cs typeface="Times New Roman" panose="02020603050405020304" pitchFamily="18" charset="0"/>
              </a:rPr>
              <a:t>Scheme 2: NLO contact terms		 (NLO2)</a:t>
            </a:r>
            <a:endParaRPr lang="zh-CN" altLang="en-US" sz="2000" b="1" dirty="0">
              <a:cs typeface="Times New Roman" panose="02020603050405020304" pitchFamily="18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8D75D120-45A2-44E9-B892-16A19E7DEB79}"/>
              </a:ext>
            </a:extLst>
          </p:cNvPr>
          <p:cNvSpPr txBox="1"/>
          <p:nvPr/>
        </p:nvSpPr>
        <p:spPr>
          <a:xfrm>
            <a:off x="3287688" y="776728"/>
            <a:ext cx="61201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cs typeface="Times New Roman" panose="02020603050405020304" pitchFamily="18" charset="0"/>
              </a:rPr>
              <a:t>Pseudoscalar meson octet scattering off light baryon octet</a:t>
            </a:r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411ACC8A-28C3-F6A7-F147-787AC804126E}"/>
              </a:ext>
            </a:extLst>
          </p:cNvPr>
          <p:cNvSpPr txBox="1"/>
          <p:nvPr/>
        </p:nvSpPr>
        <p:spPr>
          <a:xfrm>
            <a:off x="7347392" y="5085184"/>
            <a:ext cx="321310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00B050"/>
                </a:solidFill>
              </a:rPr>
              <a:t>Ikeda, Hyodo, Weise, NPA881, 98(2012)</a:t>
            </a:r>
            <a:endParaRPr lang="zh-CN" altLang="en-US" sz="2000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00B050"/>
                </a:solidFill>
              </a:rPr>
              <a:t>Guo, Kamiya, Mai, Meissner, PLB846,138264(2023)</a:t>
            </a:r>
            <a:endParaRPr lang="zh-CN" altLang="en-US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871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>
            <a:extLst>
              <a:ext uri="{FF2B5EF4-FFF2-40B4-BE49-F238E27FC236}">
                <a16:creationId xmlns:a16="http://schemas.microsoft.com/office/drawing/2014/main" id="{E5B96485-F284-4CC6-AE0B-5F35648A8D62}"/>
              </a:ext>
            </a:extLst>
          </p:cNvPr>
          <p:cNvSpPr txBox="1"/>
          <p:nvPr/>
        </p:nvSpPr>
        <p:spPr>
          <a:xfrm>
            <a:off x="9408368" y="5515649"/>
            <a:ext cx="5410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zh-CN" alt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0D40B34-77F2-47ED-96A4-7B8E43866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CC0E-939C-469B-9D89-F1DED400F648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701C510-CB46-46A6-AEA4-5D1CE62DE2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384" y="190384"/>
            <a:ext cx="96024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600" dirty="0">
                <a:solidFill>
                  <a:srgbClr val="CC0000"/>
                </a:solidFill>
                <a:latin typeface="Times New Roman" pitchFamily="18" charset="0"/>
              </a:rPr>
              <a:t>Puzzles in the quark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659E0E5D-3FEB-475E-8C8F-20E7A64A5A68}"/>
                  </a:ext>
                </a:extLst>
              </p:cNvPr>
              <p:cNvSpPr txBox="1"/>
              <p:nvPr/>
            </p:nvSpPr>
            <p:spPr>
              <a:xfrm>
                <a:off x="2604123" y="4372531"/>
                <a:ext cx="2197909" cy="416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>
                          <a:latin typeface="Cambria Math" panose="02040503050406030204" pitchFamily="18" charset="0"/>
                        </a:rPr>
                        <m:t>I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sup>
                          </m:sSup>
                        </m:e>
                      </m:d>
                      <m:r>
                        <a:rPr lang="en-US" altLang="zh-CN" sz="2400">
                          <a:latin typeface="Cambria Math" panose="02040503050406030204" pitchFamily="18" charset="0"/>
                        </a:rPr>
                        <m:t>=1/2(</m:t>
                      </m:r>
                      <m:sSup>
                        <m:sSup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zh-CN" sz="240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659E0E5D-3FEB-475E-8C8F-20E7A64A5A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123" y="4372531"/>
                <a:ext cx="2197909" cy="4168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7DD91AAE-BA77-42CD-954A-6504BCC85A6A}"/>
                  </a:ext>
                </a:extLst>
              </p:cNvPr>
              <p:cNvSpPr txBox="1"/>
              <p:nvPr/>
            </p:nvSpPr>
            <p:spPr>
              <a:xfrm>
                <a:off x="5085324" y="4313597"/>
                <a:ext cx="5991365" cy="4676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altLang="zh-CN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=2343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± </a:t>
                </a:r>
                <a:r>
                  <a:rPr lang="en-US" altLang="zh-C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10 </a:t>
                </a:r>
                <a:r>
                  <a:rPr lang="en-US" altLang="zh-CN" sz="2400" dirty="0">
                    <a:solidFill>
                      <a:prstClr val="black"/>
                    </a:solidFill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MeV</a:t>
                </a:r>
                <a:r>
                  <a:rPr lang="en-US" altLang="zh-C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lang="en-US" altLang="zh-CN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=229±16</m:t>
                    </m:r>
                  </m:oMath>
                </a14:m>
                <a:r>
                  <a:rPr lang="en-US" altLang="zh-C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MeV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7DD91AAE-BA77-42CD-954A-6504BCC85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5324" y="4313597"/>
                <a:ext cx="5991365" cy="467692"/>
              </a:xfrm>
              <a:prstGeom prst="rect">
                <a:avLst/>
              </a:prstGeom>
              <a:blipFill>
                <a:blip r:embed="rId4"/>
                <a:stretch>
                  <a:fillRect l="-203" t="-11842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4">
                <a:extLst>
                  <a:ext uri="{FF2B5EF4-FFF2-40B4-BE49-F238E27FC236}">
                    <a16:creationId xmlns:a16="http://schemas.microsoft.com/office/drawing/2014/main" id="{00C760E8-6D47-4835-B41D-94F6D2B460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384" y="4959920"/>
                <a:ext cx="8568952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800" dirty="0">
                    <a:solidFill>
                      <a:srgbClr val="0000FF"/>
                    </a:solidFill>
                    <a:latin typeface="+mn-lt"/>
                  </a:rPr>
                  <a:t>Quark model classification: </a:t>
                </a:r>
                <a:r>
                  <a:rPr lang="en-US" altLang="zh-CN" sz="2400" b="0" dirty="0">
                    <a:latin typeface="+mn-lt"/>
                  </a:rPr>
                  <a:t>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dirty="0">
                        <a:latin typeface="Cambria Math" panose="02040503050406030204" pitchFamily="18" charset="0"/>
                      </a:rPr>
                      <m:t>c</m:t>
                    </m:r>
                    <m:acc>
                      <m:accPr>
                        <m:chr m:val="̅"/>
                        <m:ctrlPr>
                          <a:rPr lang="en-US" altLang="zh-CN" sz="2400" b="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b="0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altLang="zh-CN" sz="2400" b="0" dirty="0">
                    <a:latin typeface="+mn-lt"/>
                  </a:rPr>
                  <a:t> P-wave excitation</a:t>
                </a:r>
              </a:p>
            </p:txBody>
          </p:sp>
        </mc:Choice>
        <mc:Fallback xmlns="">
          <p:sp>
            <p:nvSpPr>
              <p:cNvPr id="16" name="Rectangle 4">
                <a:extLst>
                  <a:ext uri="{FF2B5EF4-FFF2-40B4-BE49-F238E27FC236}">
                    <a16:creationId xmlns:a16="http://schemas.microsoft.com/office/drawing/2014/main" id="{00C760E8-6D47-4835-B41D-94F6D2B460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1384" y="4959920"/>
                <a:ext cx="8568952" cy="523220"/>
              </a:xfrm>
              <a:prstGeom prst="rect">
                <a:avLst/>
              </a:prstGeom>
              <a:blipFill>
                <a:blip r:embed="rId5"/>
                <a:stretch>
                  <a:fillRect l="-1422" t="-11765" b="-3411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DBA9B091-2709-4374-A466-B4EFBD1A83DD}"/>
                  </a:ext>
                </a:extLst>
              </p:cNvPr>
              <p:cNvSpPr txBox="1"/>
              <p:nvPr/>
            </p:nvSpPr>
            <p:spPr>
              <a:xfrm>
                <a:off x="552348" y="5607983"/>
                <a:ext cx="9072044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cs typeface="Times New Roman" panose="02020603050405020304" pitchFamily="18" charset="0"/>
                  </a:rPr>
                  <a:t>Higher than its strange partner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4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  <m:r>
                          <a:rPr lang="en-US" altLang="zh-CN" sz="24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altLang="zh-CN" sz="24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altLang="zh-CN" sz="2400" dirty="0">
                    <a:cs typeface="Times New Roman" panose="02020603050405020304" pitchFamily="18" charset="0"/>
                  </a:rPr>
                  <a:t>(2317)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cs typeface="Times New Roman" panose="02020603050405020304" pitchFamily="18" charset="0"/>
                  </a:rPr>
                  <a:t>Width prediction from quark model is larger than experimental data</a:t>
                </a: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DBA9B091-2709-4374-A466-B4EFBD1A83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348" y="5607983"/>
                <a:ext cx="9072044" cy="830997"/>
              </a:xfrm>
              <a:prstGeom prst="rect">
                <a:avLst/>
              </a:prstGeom>
              <a:blipFill>
                <a:blip r:embed="rId6"/>
                <a:stretch>
                  <a:fillRect l="-941" t="-5882" b="-161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4">
                <a:extLst>
                  <a:ext uri="{FF2B5EF4-FFF2-40B4-BE49-F238E27FC236}">
                    <a16:creationId xmlns:a16="http://schemas.microsoft.com/office/drawing/2014/main" id="{450918AD-8C20-88FC-CF83-1035EF3DF8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384" y="4318119"/>
                <a:ext cx="1764704" cy="5326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CN" sz="28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altLang="zh-CN" sz="28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altLang="zh-CN" sz="2800" dirty="0">
                    <a:solidFill>
                      <a:srgbClr val="0000FF"/>
                    </a:solidFill>
                    <a:latin typeface="+mn-lt"/>
                  </a:rPr>
                  <a:t>(2300)</a:t>
                </a:r>
                <a:endParaRPr lang="en-US" altLang="zh-CN" sz="2400" b="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Rectangle 4">
                <a:extLst>
                  <a:ext uri="{FF2B5EF4-FFF2-40B4-BE49-F238E27FC236}">
                    <a16:creationId xmlns:a16="http://schemas.microsoft.com/office/drawing/2014/main" id="{450918AD-8C20-88FC-CF83-1035EF3DF8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1384" y="4318119"/>
                <a:ext cx="1764704" cy="532646"/>
              </a:xfrm>
              <a:prstGeom prst="rect">
                <a:avLst/>
              </a:prstGeom>
              <a:blipFill>
                <a:blip r:embed="rId7"/>
                <a:stretch>
                  <a:fillRect t="-10227" b="-2954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2049B1AD-82BA-ECB5-AE8C-B20FF26F2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384" y="953297"/>
            <a:ext cx="16926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rgbClr val="0000FF"/>
                </a:solidFill>
                <a:latin typeface="+mn-lt"/>
              </a:rPr>
              <a:t>𝚲</a:t>
            </a:r>
            <a:r>
              <a:rPr lang="en-US" altLang="zh-CN" sz="2800" dirty="0">
                <a:solidFill>
                  <a:srgbClr val="0000FF"/>
                </a:solidFill>
                <a:latin typeface="+mn-lt"/>
              </a:rPr>
              <a:t>(</a:t>
            </a:r>
            <a:r>
              <a:rPr lang="zh-CN" altLang="en-US" sz="2800" dirty="0">
                <a:solidFill>
                  <a:srgbClr val="0000FF"/>
                </a:solidFill>
                <a:latin typeface="+mn-lt"/>
              </a:rPr>
              <a:t>𝟏𝟒𝟎𝟓</a:t>
            </a:r>
            <a:r>
              <a:rPr lang="en-US" altLang="zh-CN" sz="2800" dirty="0">
                <a:solidFill>
                  <a:srgbClr val="0000FF"/>
                </a:solidFill>
                <a:latin typeface="+mn-lt"/>
              </a:rPr>
              <a:t>):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9E9C55BE-6C3A-6CA4-FF32-FFC5B71C27A7}"/>
                  </a:ext>
                </a:extLst>
              </p:cNvPr>
              <p:cNvSpPr txBox="1"/>
              <p:nvPr/>
            </p:nvSpPr>
            <p:spPr>
              <a:xfrm>
                <a:off x="2637951" y="988320"/>
                <a:ext cx="2274854" cy="416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>
                          <a:latin typeface="Cambria Math" panose="02040503050406030204" pitchFamily="18" charset="0"/>
                        </a:rPr>
                        <m:t>I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sup>
                          </m:sSup>
                        </m:e>
                      </m:d>
                      <m:r>
                        <a:rPr lang="en-US" altLang="zh-CN" sz="2400">
                          <a:latin typeface="Cambria Math" panose="02040503050406030204" pitchFamily="18" charset="0"/>
                        </a:rPr>
                        <m:t>=0(1/</m:t>
                      </m:r>
                      <m:sSup>
                        <m:sSup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altLang="zh-CN" sz="240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9E9C55BE-6C3A-6CA4-FF32-FFC5B71C27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7951" y="988320"/>
                <a:ext cx="2274854" cy="41684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DC3E578C-53CB-AA96-F250-07CB3292AB8A}"/>
                  </a:ext>
                </a:extLst>
              </p:cNvPr>
              <p:cNvSpPr txBox="1"/>
              <p:nvPr/>
            </p:nvSpPr>
            <p:spPr>
              <a:xfrm>
                <a:off x="5081517" y="988320"/>
                <a:ext cx="5991365" cy="4676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altLang="zh-CN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zh-CN" sz="2400" dirty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1405.1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zh-CN" sz="2400" baseline="-25000" dirty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−1.0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zh-CN" sz="2400" baseline="30000" dirty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+1.3</m:t>
                        </m:r>
                      </m:sup>
                    </m:sSubSup>
                  </m:oMath>
                </a14:m>
                <a:r>
                  <a:rPr lang="en-US" altLang="zh-C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solidFill>
                      <a:prstClr val="black"/>
                    </a:solidFill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MeV</a:t>
                </a:r>
                <a:r>
                  <a:rPr lang="en-US" altLang="zh-C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lang="en-US" altLang="zh-CN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=50.5±2.0</m:t>
                    </m:r>
                  </m:oMath>
                </a14:m>
                <a:r>
                  <a:rPr lang="en-US" altLang="zh-C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MeV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DC3E578C-53CB-AA96-F250-07CB3292AB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1517" y="988320"/>
                <a:ext cx="5991365" cy="467692"/>
              </a:xfrm>
              <a:prstGeom prst="rect">
                <a:avLst/>
              </a:prstGeom>
              <a:blipFill>
                <a:blip r:embed="rId9"/>
                <a:stretch>
                  <a:fillRect l="-305" t="-10390" b="-28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4">
            <a:extLst>
              <a:ext uri="{FF2B5EF4-FFF2-40B4-BE49-F238E27FC236}">
                <a16:creationId xmlns:a16="http://schemas.microsoft.com/office/drawing/2014/main" id="{54A8D0C3-4C31-9848-0754-0A8090BE72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384" y="2016662"/>
            <a:ext cx="85689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rgbClr val="0000FF"/>
                </a:solidFill>
                <a:latin typeface="+mn-lt"/>
              </a:rPr>
              <a:t>Quark model classification: </a:t>
            </a:r>
            <a:r>
              <a:rPr lang="en-US" altLang="zh-CN" sz="2400" b="0" dirty="0">
                <a:latin typeface="+mn-lt"/>
              </a:rPr>
              <a:t>a </a:t>
            </a:r>
            <a:r>
              <a:rPr lang="en-US" altLang="zh-CN" sz="2400" b="0" i="1" dirty="0" err="1">
                <a:latin typeface="+mn-lt"/>
              </a:rPr>
              <a:t>uds</a:t>
            </a:r>
            <a:r>
              <a:rPr lang="en-US" altLang="zh-CN" sz="2400" b="0" dirty="0">
                <a:latin typeface="+mn-lt"/>
              </a:rPr>
              <a:t> P-wave excitation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94873542-0410-9A24-78A0-B0E0C033697E}"/>
                  </a:ext>
                </a:extLst>
              </p:cNvPr>
              <p:cNvSpPr txBox="1"/>
              <p:nvPr/>
            </p:nvSpPr>
            <p:spPr>
              <a:xfrm>
                <a:off x="551384" y="2570621"/>
                <a:ext cx="11031016" cy="12134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cs typeface="Times New Roman" panose="02020603050405020304" pitchFamily="18" charset="0"/>
                  </a:rPr>
                  <a:t>Much lower than its nucleon-counterpart N(1535)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dirty="0">
                            <a:latin typeface="Cambria Math" panose="02040503050406030204" pitchFamily="18" charset="0"/>
                          </a:rPr>
                          <m:t>J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400" dirty="0">
                            <a:latin typeface="Cambria Math" panose="02040503050406030204" pitchFamily="18" charset="0"/>
                          </a:rPr>
                          <m:t>P</m:t>
                        </m:r>
                      </m:sup>
                    </m:sSup>
                    <m:r>
                      <a:rPr lang="en-US" altLang="zh-CN" sz="2400" dirty="0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altLang="zh-CN" sz="240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2400" dirty="0">
                    <a:cs typeface="Times New Roman" panose="02020603050405020304" pitchFamily="18" charset="0"/>
                  </a:rPr>
                  <a:t>)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cs typeface="Times New Roman" panose="02020603050405020304" pitchFamily="18" charset="0"/>
                  </a:rPr>
                  <a:t>Mass gap between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</a:rPr>
                      <m:t>Λ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1405</m:t>
                        </m:r>
                      </m:e>
                    </m:d>
                  </m:oMath>
                </a14:m>
                <a:r>
                  <a:rPr lang="zh-CN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</a:rPr>
                      <m:t>Λ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1520</m:t>
                        </m:r>
                      </m:e>
                    </m:d>
                  </m:oMath>
                </a14:m>
                <a:r>
                  <a:rPr lang="zh-CN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dirty="0">
                            <a:latin typeface="Cambria Math" panose="02040503050406030204" pitchFamily="18" charset="0"/>
                          </a:rPr>
                          <m:t>J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400" dirty="0">
                            <a:latin typeface="Cambria Math" panose="02040503050406030204" pitchFamily="18" charset="0"/>
                          </a:rPr>
                          <m:t>P</m:t>
                        </m:r>
                      </m:sup>
                    </m:sSup>
                    <m:r>
                      <a:rPr lang="en-US" altLang="zh-CN" sz="2400" dirty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altLang="zh-CN" sz="240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2400" dirty="0">
                    <a:cs typeface="Times New Roman" panose="02020603050405020304" pitchFamily="18" charset="0"/>
                  </a:rPr>
                  <a:t>) is much larger, compared with N(1535) and N(1520)</a:t>
                </a:r>
                <a:endParaRPr lang="zh-CN" altLang="en-US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94873542-0410-9A24-78A0-B0E0C03369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84" y="2570621"/>
                <a:ext cx="11031016" cy="1213409"/>
              </a:xfrm>
              <a:prstGeom prst="rect">
                <a:avLst/>
              </a:prstGeom>
              <a:blipFill>
                <a:blip r:embed="rId10"/>
                <a:stretch>
                  <a:fillRect l="-718" t="-3518" b="-105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DD419698-AA54-1216-C8CB-213D94CFEF7D}"/>
              </a:ext>
            </a:extLst>
          </p:cNvPr>
          <p:cNvSpPr txBox="1"/>
          <p:nvPr/>
        </p:nvSpPr>
        <p:spPr>
          <a:xfrm>
            <a:off x="4243254" y="3071044"/>
            <a:ext cx="66601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zh-CN" alt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1276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A1D311D-64E9-4D60-9668-4285BF873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CC0E-939C-469B-9D89-F1DED400F648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C36A77-6155-44B4-8ABA-FA6CB418D1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392" y="223193"/>
            <a:ext cx="77492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3600" dirty="0">
                <a:solidFill>
                  <a:srgbClr val="CC0000"/>
                </a:solidFill>
                <a:latin typeface="Times New Roman" pitchFamily="18" charset="0"/>
              </a:rPr>
              <a:t>𝚲</a:t>
            </a:r>
            <a:r>
              <a:rPr lang="en-US" altLang="zh-CN" sz="3600" dirty="0">
                <a:solidFill>
                  <a:srgbClr val="CC0000"/>
                </a:solidFill>
                <a:latin typeface="Times New Roman" pitchFamily="18" charset="0"/>
              </a:rPr>
              <a:t>(</a:t>
            </a:r>
            <a:r>
              <a:rPr lang="zh-CN" altLang="en-US" sz="3600" dirty="0">
                <a:solidFill>
                  <a:srgbClr val="CC0000"/>
                </a:solidFill>
                <a:latin typeface="Times New Roman" pitchFamily="18" charset="0"/>
              </a:rPr>
              <a:t>𝟏𝟒𝟎𝟓</a:t>
            </a:r>
            <a:r>
              <a:rPr lang="en-US" altLang="zh-CN" sz="3600" dirty="0">
                <a:solidFill>
                  <a:srgbClr val="CC0000"/>
                </a:solidFill>
                <a:latin typeface="Times New Roman" pitchFamily="18" charset="0"/>
              </a:rPr>
              <a:t>): Dynamically generated state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41B2424-39BB-4E40-8D5D-5F4999B44D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520" y="1911770"/>
            <a:ext cx="8390418" cy="7251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487D2219-8C76-41D5-858E-BCBBCEF232FE}"/>
                  </a:ext>
                </a:extLst>
              </p:cNvPr>
              <p:cNvSpPr txBox="1"/>
              <p:nvPr/>
            </p:nvSpPr>
            <p:spPr>
              <a:xfrm>
                <a:off x="2458426" y="2827094"/>
                <a:ext cx="180254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𝑉𝐺𝑇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487D2219-8C76-41D5-858E-BCBBCEF23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8426" y="2827094"/>
                <a:ext cx="1802545" cy="369332"/>
              </a:xfrm>
              <a:prstGeom prst="rect">
                <a:avLst/>
              </a:prstGeom>
              <a:blipFill>
                <a:blip r:embed="rId4"/>
                <a:stretch>
                  <a:fillRect l="-3378" r="-3378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57CBAF94-80AC-4ECB-8CA6-DA4535392DD8}"/>
                  </a:ext>
                </a:extLst>
              </p:cNvPr>
              <p:cNvSpPr/>
              <p:nvPr/>
            </p:nvSpPr>
            <p:spPr>
              <a:xfrm>
                <a:off x="623392" y="937271"/>
                <a:ext cx="1108923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400" dirty="0"/>
                  <a:t>𝚲</a:t>
                </a:r>
                <a:r>
                  <a:rPr lang="en-US" altLang="zh-CN" sz="2400" dirty="0"/>
                  <a:t>(</a:t>
                </a:r>
                <a:r>
                  <a:rPr lang="zh-CN" altLang="en-US" sz="2400" dirty="0"/>
                  <a:t>𝟏𝟒𝟎𝟓</a:t>
                </a:r>
                <a:r>
                  <a:rPr lang="en-US" altLang="zh-CN" sz="2400" dirty="0"/>
                  <a:t>): Dynamically generated from the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𝜋</m:t>
                    </m:r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altLang="zh-CN" sz="240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acc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/>
                  <a:t>coupled channel interaction in </a:t>
                </a:r>
                <a:r>
                  <a:rPr lang="en-US" altLang="zh-CN" sz="2400" dirty="0" err="1"/>
                  <a:t>UChPT</a:t>
                </a:r>
                <a:r>
                  <a:rPr lang="en-US" altLang="zh-CN" sz="2400" dirty="0"/>
                  <a:t>. (Hadronic molecule)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57CBAF94-80AC-4ECB-8CA6-DA4535392D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937271"/>
                <a:ext cx="11089232" cy="830997"/>
              </a:xfrm>
              <a:prstGeom prst="rect">
                <a:avLst/>
              </a:prstGeom>
              <a:blipFill>
                <a:blip r:embed="rId5"/>
                <a:stretch>
                  <a:fillRect l="-825" t="-7353" b="-161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579DD9AC-4DFD-4B41-881B-DE519649D184}"/>
              </a:ext>
            </a:extLst>
          </p:cNvPr>
          <p:cNvSpPr txBox="1"/>
          <p:nvPr/>
        </p:nvSpPr>
        <p:spPr>
          <a:xfrm>
            <a:off x="4943872" y="2780931"/>
            <a:ext cx="38884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Bethe-Salpeter equation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8877D2A-8CA2-46F0-B4CC-D9F074D5D794}"/>
              </a:ext>
            </a:extLst>
          </p:cNvPr>
          <p:cNvSpPr/>
          <p:nvPr/>
        </p:nvSpPr>
        <p:spPr>
          <a:xfrm>
            <a:off x="6212505" y="3315452"/>
            <a:ext cx="49847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00B050"/>
                </a:solidFill>
                <a:sym typeface="Symbol" pitchFamily="18" charset="2"/>
              </a:rPr>
              <a:t>Kaiser, Siegel, Weise, NPA594, 325(1995)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00B050"/>
                </a:solidFill>
                <a:sym typeface="Symbol" pitchFamily="18" charset="2"/>
              </a:rPr>
              <a:t>Kaiser, Wass, Weise, NPA612, 297(1997)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 err="1">
                <a:solidFill>
                  <a:srgbClr val="00B050"/>
                </a:solidFill>
                <a:sym typeface="Symbol" pitchFamily="18" charset="2"/>
              </a:rPr>
              <a:t>Oset</a:t>
            </a:r>
            <a:r>
              <a:rPr lang="en-US" altLang="zh-CN" b="1" dirty="0">
                <a:solidFill>
                  <a:srgbClr val="00B050"/>
                </a:solidFill>
                <a:sym typeface="Symbol" pitchFamily="18" charset="2"/>
              </a:rPr>
              <a:t> &amp; Ramos, NPA635, 99(1998)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 err="1">
                <a:solidFill>
                  <a:srgbClr val="00B050"/>
                </a:solidFill>
                <a:sym typeface="Symbol" pitchFamily="18" charset="2"/>
              </a:rPr>
              <a:t>Oller</a:t>
            </a:r>
            <a:r>
              <a:rPr lang="en-US" altLang="zh-CN" b="1" dirty="0">
                <a:solidFill>
                  <a:srgbClr val="00B050"/>
                </a:solidFill>
                <a:sym typeface="Symbol" pitchFamily="18" charset="2"/>
              </a:rPr>
              <a:t>, </a:t>
            </a:r>
            <a:r>
              <a:rPr lang="en-US" altLang="zh-CN" b="1" dirty="0" err="1">
                <a:solidFill>
                  <a:srgbClr val="00B050"/>
                </a:solidFill>
                <a:sym typeface="Symbol" pitchFamily="18" charset="2"/>
              </a:rPr>
              <a:t>Oset</a:t>
            </a:r>
            <a:r>
              <a:rPr lang="en-US" altLang="zh-CN" b="1" dirty="0">
                <a:solidFill>
                  <a:srgbClr val="00B050"/>
                </a:solidFill>
                <a:sym typeface="Symbol" pitchFamily="18" charset="2"/>
              </a:rPr>
              <a:t>, Ramos,</a:t>
            </a:r>
            <a:r>
              <a:rPr lang="zh-CN" altLang="en-US" b="1" dirty="0">
                <a:solidFill>
                  <a:srgbClr val="00B050"/>
                </a:solidFill>
                <a:sym typeface="Symbol" pitchFamily="18" charset="2"/>
              </a:rPr>
              <a:t> </a:t>
            </a:r>
            <a:r>
              <a:rPr lang="en-US" altLang="zh-CN" b="1" dirty="0">
                <a:solidFill>
                  <a:srgbClr val="00B050"/>
                </a:solidFill>
                <a:sym typeface="Symbol" pitchFamily="18" charset="2"/>
              </a:rPr>
              <a:t>PPNP45,</a:t>
            </a:r>
            <a:r>
              <a:rPr lang="zh-CN" altLang="en-US" b="1" dirty="0">
                <a:solidFill>
                  <a:srgbClr val="00B050"/>
                </a:solidFill>
                <a:sym typeface="Symbol" pitchFamily="18" charset="2"/>
              </a:rPr>
              <a:t> </a:t>
            </a:r>
            <a:r>
              <a:rPr lang="en-US" altLang="zh-CN" b="1" dirty="0">
                <a:solidFill>
                  <a:srgbClr val="00B050"/>
                </a:solidFill>
                <a:sym typeface="Symbol" pitchFamily="18" charset="2"/>
              </a:rPr>
              <a:t>157(2000)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 err="1">
                <a:solidFill>
                  <a:srgbClr val="00B050"/>
                </a:solidFill>
                <a:sym typeface="Symbol" pitchFamily="18" charset="2"/>
              </a:rPr>
              <a:t>Oller</a:t>
            </a:r>
            <a:r>
              <a:rPr lang="en-US" altLang="zh-CN" b="1" dirty="0">
                <a:solidFill>
                  <a:srgbClr val="00B050"/>
                </a:solidFill>
                <a:sym typeface="Symbol" pitchFamily="18" charset="2"/>
              </a:rPr>
              <a:t> &amp; Meissner, PLB500, 263(2001)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00B050"/>
                </a:solidFill>
                <a:sym typeface="Symbol" pitchFamily="18" charset="2"/>
              </a:rPr>
              <a:t>……</a:t>
            </a:r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7F67FC95-D4BB-49A7-A984-8094F6144E10}"/>
              </a:ext>
            </a:extLst>
          </p:cNvPr>
          <p:cNvSpPr txBox="1"/>
          <p:nvPr/>
        </p:nvSpPr>
        <p:spPr>
          <a:xfrm>
            <a:off x="7167272" y="4680952"/>
            <a:ext cx="30752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“first exotic hadron”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8A35ABD3-AF07-8EF3-C1B3-A54FE7BEC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090" y="3386608"/>
            <a:ext cx="482652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zh-CN" sz="2800" dirty="0">
              <a:solidFill>
                <a:srgbClr val="0000FF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rgbClr val="0000FF"/>
                </a:solidFill>
              </a:rPr>
              <a:t>𝚲</a:t>
            </a:r>
            <a:r>
              <a:rPr lang="en-US" altLang="zh-CN" sz="2800" dirty="0">
                <a:solidFill>
                  <a:srgbClr val="0000FF"/>
                </a:solidFill>
              </a:rPr>
              <a:t>(</a:t>
            </a:r>
            <a:r>
              <a:rPr lang="zh-CN" altLang="en-US" sz="2800" dirty="0">
                <a:solidFill>
                  <a:srgbClr val="0000FF"/>
                </a:solidFill>
              </a:rPr>
              <a:t>𝟏𝟒𝟎𝟓</a:t>
            </a:r>
            <a:r>
              <a:rPr lang="en-US" altLang="zh-CN" sz="2800" dirty="0">
                <a:solidFill>
                  <a:srgbClr val="0000FF"/>
                </a:solidFill>
              </a:rPr>
              <a:t>): </a:t>
            </a:r>
            <a:r>
              <a:rPr lang="en-US" altLang="zh-CN" sz="2400" b="0" dirty="0"/>
              <a:t>two resonance poles</a:t>
            </a:r>
            <a:endParaRPr lang="en-US" altLang="zh-CN" sz="2400" b="0" dirty="0">
              <a:latin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EFF9A6C-E695-8DBD-9980-486B3E464D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1664" y="5038007"/>
            <a:ext cx="6204272" cy="175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928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3E104DE-A17E-E3C2-8203-2B08B57EF7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1272" y="1252866"/>
            <a:ext cx="4584359" cy="3148877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F2B7A88-6B31-4B5A-AD77-6579EDD50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CC0E-939C-469B-9D89-F1DED400F648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3A7257-E4D7-48CE-B7CC-C2E577093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239" y="365682"/>
            <a:ext cx="65299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zh-CN" sz="3200" dirty="0">
                <a:solidFill>
                  <a:srgbClr val="C00000"/>
                </a:solidFill>
                <a:latin typeface="Times New Roman" pitchFamily="18" charset="0"/>
              </a:rPr>
              <a:t>Understanding with group theory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71B75F3-0730-4969-B461-B36F04B0BB53}"/>
              </a:ext>
            </a:extLst>
          </p:cNvPr>
          <p:cNvSpPr txBox="1"/>
          <p:nvPr/>
        </p:nvSpPr>
        <p:spPr>
          <a:xfrm>
            <a:off x="8354628" y="-45094"/>
            <a:ext cx="36107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Two-pole Structure</a:t>
            </a:r>
            <a:endParaRPr lang="zh-CN" alt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对象 2">
            <a:extLst>
              <a:ext uri="{FF2B5EF4-FFF2-40B4-BE49-F238E27FC236}">
                <a16:creationId xmlns:a16="http://schemas.microsoft.com/office/drawing/2014/main" id="{D33FD0CB-930D-41C7-9DE7-6CEE71AA8A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9304706"/>
              </p:ext>
            </p:extLst>
          </p:nvPr>
        </p:nvGraphicFramePr>
        <p:xfrm>
          <a:off x="1481911" y="3028511"/>
          <a:ext cx="4856003" cy="58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4" imgW="1951200" imgH="235080" progId="Equation.AxMath">
                  <p:embed/>
                </p:oleObj>
              </mc:Choice>
              <mc:Fallback>
                <p:oleObj name="AxMath" r:id="rId4" imgW="1951200" imgH="235080" progId="Equation.AxMath">
                  <p:embed/>
                  <p:pic>
                    <p:nvPicPr>
                      <p:cNvPr id="3" name="对象 2">
                        <a:extLst>
                          <a:ext uri="{FF2B5EF4-FFF2-40B4-BE49-F238E27FC236}">
                            <a16:creationId xmlns:a16="http://schemas.microsoft.com/office/drawing/2014/main" id="{D33FD0CB-930D-41C7-9DE7-6CEE71AA8A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81911" y="3028511"/>
                        <a:ext cx="4856003" cy="584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extLst>
              <a:ext uri="{FF2B5EF4-FFF2-40B4-BE49-F238E27FC236}">
                <a16:creationId xmlns:a16="http://schemas.microsoft.com/office/drawing/2014/main" id="{642B4447-D659-442B-ACC9-F558AF8581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2279765"/>
              </p:ext>
            </p:extLst>
          </p:nvPr>
        </p:nvGraphicFramePr>
        <p:xfrm>
          <a:off x="1559496" y="1501487"/>
          <a:ext cx="4886325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6" imgW="2442960" imgH="350280" progId="Equation.AxMath">
                  <p:embed/>
                </p:oleObj>
              </mc:Choice>
              <mc:Fallback>
                <p:oleObj name="AxMath" r:id="rId6" imgW="2442960" imgH="350280" progId="Equation.AxMath">
                  <p:embed/>
                  <p:pic>
                    <p:nvPicPr>
                      <p:cNvPr id="7" name="对象 6">
                        <a:extLst>
                          <a:ext uri="{FF2B5EF4-FFF2-40B4-BE49-F238E27FC236}">
                            <a16:creationId xmlns:a16="http://schemas.microsoft.com/office/drawing/2014/main" id="{642B4447-D659-442B-ACC9-F558AF8581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59496" y="1501487"/>
                        <a:ext cx="4886325" cy="701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本框 8">
            <a:extLst>
              <a:ext uri="{FF2B5EF4-FFF2-40B4-BE49-F238E27FC236}">
                <a16:creationId xmlns:a16="http://schemas.microsoft.com/office/drawing/2014/main" id="{975F36BA-0DE5-4049-AB21-EC8A394312EB}"/>
              </a:ext>
            </a:extLst>
          </p:cNvPr>
          <p:cNvSpPr txBox="1"/>
          <p:nvPr/>
        </p:nvSpPr>
        <p:spPr>
          <a:xfrm>
            <a:off x="474913" y="1039361"/>
            <a:ext cx="81369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/>
              <a:t>Weinberg-Tomozawa (WT) term </a:t>
            </a:r>
            <a:r>
              <a:rPr lang="en-US" altLang="zh-CN" sz="2400" dirty="0"/>
              <a:t>dominates the interaction</a:t>
            </a:r>
            <a:endParaRPr lang="zh-CN" altLang="en-US" sz="24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D233F58-E637-4C3E-92D1-E7F0133773DB}"/>
              </a:ext>
            </a:extLst>
          </p:cNvPr>
          <p:cNvSpPr txBox="1"/>
          <p:nvPr/>
        </p:nvSpPr>
        <p:spPr>
          <a:xfrm>
            <a:off x="467861" y="2103301"/>
            <a:ext cx="80002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Decomposed into group irreducible representations </a:t>
            </a:r>
            <a:endParaRPr lang="zh-CN" altLang="en-US" sz="2400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C8294E0-C36F-4CEF-B509-C9454C961841}"/>
              </a:ext>
            </a:extLst>
          </p:cNvPr>
          <p:cNvSpPr txBox="1"/>
          <p:nvPr/>
        </p:nvSpPr>
        <p:spPr>
          <a:xfrm>
            <a:off x="482314" y="3916918"/>
            <a:ext cx="46725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In the SU(3) basis</a:t>
            </a:r>
            <a:endParaRPr lang="zh-CN" altLang="en-US" sz="2400" dirty="0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5047551E-4194-488F-ABB9-CB2385994E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82482" y="4432842"/>
            <a:ext cx="4199321" cy="1264312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0A6A6BB2-9D59-4E0B-BBCF-B3F28F509075}"/>
              </a:ext>
            </a:extLst>
          </p:cNvPr>
          <p:cNvSpPr txBox="1"/>
          <p:nvPr/>
        </p:nvSpPr>
        <p:spPr>
          <a:xfrm>
            <a:off x="474913" y="2859008"/>
            <a:ext cx="11350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B0F0"/>
                </a:solidFill>
              </a:rPr>
              <a:t>GB Octet </a:t>
            </a:r>
            <a:endParaRPr lang="zh-CN" altLang="en-US" dirty="0">
              <a:solidFill>
                <a:srgbClr val="00B0F0"/>
              </a:solidFill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002D96DC-1EA8-458D-8FA2-74A58448CB3B}"/>
              </a:ext>
            </a:extLst>
          </p:cNvPr>
          <p:cNvSpPr txBox="1"/>
          <p:nvPr/>
        </p:nvSpPr>
        <p:spPr>
          <a:xfrm>
            <a:off x="446313" y="3504545"/>
            <a:ext cx="15350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B0F0"/>
                </a:solidFill>
              </a:rPr>
              <a:t>Baryon Octet </a:t>
            </a:r>
            <a:endParaRPr lang="zh-CN" altLang="en-US" dirty="0">
              <a:solidFill>
                <a:srgbClr val="00B0F0"/>
              </a:solidFill>
            </a:endParaRPr>
          </a:p>
        </p:txBody>
      </p: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4B27B7D5-24A8-41E1-BA3C-B821786F7C8D}"/>
              </a:ext>
            </a:extLst>
          </p:cNvPr>
          <p:cNvCxnSpPr>
            <a:cxnSpLocks/>
          </p:cNvCxnSpPr>
          <p:nvPr/>
        </p:nvCxnSpPr>
        <p:spPr>
          <a:xfrm>
            <a:off x="1418421" y="3063571"/>
            <a:ext cx="191505" cy="123993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29954649-A2E2-41FE-86B0-DDD2687A5CE7}"/>
              </a:ext>
            </a:extLst>
          </p:cNvPr>
          <p:cNvCxnSpPr>
            <a:cxnSpLocks/>
          </p:cNvCxnSpPr>
          <p:nvPr/>
        </p:nvCxnSpPr>
        <p:spPr>
          <a:xfrm flipV="1">
            <a:off x="1780709" y="3501136"/>
            <a:ext cx="264119" cy="183618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右大括号 27">
            <a:extLst>
              <a:ext uri="{FF2B5EF4-FFF2-40B4-BE49-F238E27FC236}">
                <a16:creationId xmlns:a16="http://schemas.microsoft.com/office/drawing/2014/main" id="{263B4401-2631-45A4-B2CE-4BB2D720A152}"/>
              </a:ext>
            </a:extLst>
          </p:cNvPr>
          <p:cNvSpPr/>
          <p:nvPr/>
        </p:nvSpPr>
        <p:spPr>
          <a:xfrm rot="5400000">
            <a:off x="3096176" y="3060862"/>
            <a:ext cx="342354" cy="1249598"/>
          </a:xfrm>
          <a:prstGeom prst="rightBrace">
            <a:avLst/>
          </a:prstGeom>
          <a:ln cap="rnd">
            <a:solidFill>
              <a:srgbClr val="FF0000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04EBC238-00D9-432D-92D3-61348CEA11EB}"/>
              </a:ext>
            </a:extLst>
          </p:cNvPr>
          <p:cNvSpPr txBox="1"/>
          <p:nvPr/>
        </p:nvSpPr>
        <p:spPr>
          <a:xfrm>
            <a:off x="2763716" y="3759878"/>
            <a:ext cx="15350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attractive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0" name="右大括号 29">
            <a:extLst>
              <a:ext uri="{FF2B5EF4-FFF2-40B4-BE49-F238E27FC236}">
                <a16:creationId xmlns:a16="http://schemas.microsoft.com/office/drawing/2014/main" id="{7B929E4D-0FDC-414E-8CB0-0C363B0D25C5}"/>
              </a:ext>
            </a:extLst>
          </p:cNvPr>
          <p:cNvSpPr/>
          <p:nvPr/>
        </p:nvSpPr>
        <p:spPr>
          <a:xfrm rot="5400000">
            <a:off x="4374302" y="5412650"/>
            <a:ext cx="288032" cy="856983"/>
          </a:xfrm>
          <a:prstGeom prst="rightBrace">
            <a:avLst/>
          </a:prstGeom>
          <a:ln cap="rnd">
            <a:solidFill>
              <a:srgbClr val="FF0000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273DF7BF-537C-4BB6-A141-5713FEA8C172}"/>
              </a:ext>
            </a:extLst>
          </p:cNvPr>
          <p:cNvSpPr txBox="1"/>
          <p:nvPr/>
        </p:nvSpPr>
        <p:spPr>
          <a:xfrm>
            <a:off x="4010709" y="5962756"/>
            <a:ext cx="15350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attractive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10ACF923-A448-4F84-A568-862EA525D2CF}"/>
              </a:ext>
            </a:extLst>
          </p:cNvPr>
          <p:cNvSpPr txBox="1"/>
          <p:nvPr/>
        </p:nvSpPr>
        <p:spPr>
          <a:xfrm>
            <a:off x="5683794" y="4078073"/>
            <a:ext cx="12383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B0F0"/>
                </a:solidFill>
              </a:rPr>
              <a:t>SU(3) C-G</a:t>
            </a:r>
            <a:endParaRPr lang="zh-CN" altLang="en-US" dirty="0">
              <a:solidFill>
                <a:srgbClr val="00B0F0"/>
              </a:solidFill>
            </a:endParaRPr>
          </a:p>
        </p:txBody>
      </p: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2868A850-6751-49CA-8BF7-8CF3F4A924B5}"/>
              </a:ext>
            </a:extLst>
          </p:cNvPr>
          <p:cNvCxnSpPr>
            <a:cxnSpLocks/>
          </p:cNvCxnSpPr>
          <p:nvPr/>
        </p:nvCxnSpPr>
        <p:spPr>
          <a:xfrm flipH="1">
            <a:off x="5545731" y="4395384"/>
            <a:ext cx="609540" cy="183382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对象 7">
            <a:extLst>
              <a:ext uri="{FF2B5EF4-FFF2-40B4-BE49-F238E27FC236}">
                <a16:creationId xmlns:a16="http://schemas.microsoft.com/office/drawing/2014/main" id="{D5A44EFD-AC0F-510D-B8B7-91D0CF5271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2475549"/>
              </p:ext>
            </p:extLst>
          </p:nvPr>
        </p:nvGraphicFramePr>
        <p:xfrm>
          <a:off x="9422510" y="4523395"/>
          <a:ext cx="106045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9" imgW="530280" imgH="189360" progId="Equation.AxMath">
                  <p:embed/>
                </p:oleObj>
              </mc:Choice>
              <mc:Fallback>
                <p:oleObj name="AxMath" r:id="rId9" imgW="530280" imgH="189360" progId="Equation.AxMath">
                  <p:embed/>
                  <p:pic>
                    <p:nvPicPr>
                      <p:cNvPr id="13" name="对象 12">
                        <a:extLst>
                          <a:ext uri="{FF2B5EF4-FFF2-40B4-BE49-F238E27FC236}">
                            <a16:creationId xmlns:a16="http://schemas.microsoft.com/office/drawing/2014/main" id="{2192E659-9BA2-45DE-BA50-4B18D16E79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422510" y="4523395"/>
                        <a:ext cx="1060450" cy="37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本框 10">
            <a:extLst>
              <a:ext uri="{FF2B5EF4-FFF2-40B4-BE49-F238E27FC236}">
                <a16:creationId xmlns:a16="http://schemas.microsoft.com/office/drawing/2014/main" id="{C2BDDB3C-2377-779A-1F49-165C6A29786C}"/>
              </a:ext>
            </a:extLst>
          </p:cNvPr>
          <p:cNvSpPr txBox="1"/>
          <p:nvPr/>
        </p:nvSpPr>
        <p:spPr>
          <a:xfrm>
            <a:off x="8753407" y="4824011"/>
            <a:ext cx="12383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SU(3) limit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1C8A046-E3A4-DFFC-C1CD-61805760A0E7}"/>
              </a:ext>
            </a:extLst>
          </p:cNvPr>
          <p:cNvSpPr txBox="1"/>
          <p:nvPr/>
        </p:nvSpPr>
        <p:spPr>
          <a:xfrm>
            <a:off x="9946221" y="4819917"/>
            <a:ext cx="14214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physical limit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5853EE53-2ACD-4E1D-FF8A-C23917D8D781}"/>
                  </a:ext>
                </a:extLst>
              </p:cNvPr>
              <p:cNvSpPr txBox="1"/>
              <p:nvPr/>
            </p:nvSpPr>
            <p:spPr>
              <a:xfrm>
                <a:off x="9436120" y="5693308"/>
                <a:ext cx="14843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=368</m:t>
                    </m:r>
                  </m:oMath>
                </a14:m>
                <a:r>
                  <a:rPr lang="en-US" altLang="zh-CN" dirty="0"/>
                  <a:t> MeV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5853EE53-2ACD-4E1D-FF8A-C23917D8D7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6120" y="5693308"/>
                <a:ext cx="1484317" cy="276999"/>
              </a:xfrm>
              <a:prstGeom prst="rect">
                <a:avLst/>
              </a:prstGeom>
              <a:blipFill>
                <a:blip r:embed="rId11"/>
                <a:stretch>
                  <a:fillRect l="-4115" t="-28889" r="-9053" b="-5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8EA162E6-4571-DE86-1FB3-6EF8EBF8C87F}"/>
                  </a:ext>
                </a:extLst>
              </p:cNvPr>
              <p:cNvSpPr txBox="1"/>
              <p:nvPr/>
            </p:nvSpPr>
            <p:spPr>
              <a:xfrm>
                <a:off x="9446681" y="5974679"/>
                <a:ext cx="160063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=1151</m:t>
                    </m:r>
                  </m:oMath>
                </a14:m>
                <a:r>
                  <a:rPr lang="en-US" altLang="zh-CN" dirty="0"/>
                  <a:t> MeV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8EA162E6-4571-DE86-1FB3-6EF8EBF8C8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6681" y="5974679"/>
                <a:ext cx="1600631" cy="276999"/>
              </a:xfrm>
              <a:prstGeom prst="rect">
                <a:avLst/>
              </a:prstGeom>
              <a:blipFill>
                <a:blip r:embed="rId12"/>
                <a:stretch>
                  <a:fillRect l="-5344" t="-28261" r="-8779" b="-5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EC85C841-7689-165D-8C9E-789421D47339}"/>
                  </a:ext>
                </a:extLst>
              </p:cNvPr>
              <p:cNvSpPr txBox="1"/>
              <p:nvPr/>
            </p:nvSpPr>
            <p:spPr>
              <a:xfrm>
                <a:off x="9507271" y="6287562"/>
                <a:ext cx="13240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=−2.148</m:t>
                    </m:r>
                  </m:oMath>
                </a14:m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EC85C841-7689-165D-8C9E-789421D473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7271" y="6287562"/>
                <a:ext cx="1324017" cy="276999"/>
              </a:xfrm>
              <a:prstGeom prst="rect">
                <a:avLst/>
              </a:prstGeom>
              <a:blipFill>
                <a:blip r:embed="rId13"/>
                <a:stretch>
                  <a:fillRect l="-4608" r="-1382" b="-130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本框 17">
            <a:extLst>
              <a:ext uri="{FF2B5EF4-FFF2-40B4-BE49-F238E27FC236}">
                <a16:creationId xmlns:a16="http://schemas.microsoft.com/office/drawing/2014/main" id="{CACB2D27-49DC-1F61-4A8A-2A33C4A6ACFC}"/>
              </a:ext>
            </a:extLst>
          </p:cNvPr>
          <p:cNvSpPr txBox="1"/>
          <p:nvPr/>
        </p:nvSpPr>
        <p:spPr>
          <a:xfrm>
            <a:off x="7544477" y="4469172"/>
            <a:ext cx="21346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CB05BD"/>
                </a:solidFill>
              </a:rPr>
              <a:t>Symmetry breaking parameter</a:t>
            </a:r>
            <a:endParaRPr lang="zh-CN" altLang="en-US" dirty="0">
              <a:solidFill>
                <a:srgbClr val="CB05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448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A1D311D-64E9-4D60-9668-4285BF873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CC0E-939C-469B-9D89-F1DED400F648}" type="slidenum">
              <a:rPr lang="zh-CN" altLang="en-US" smtClean="0"/>
              <a:t>6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0C36A77-6155-44B4-8ABA-FA6CB418D1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906" y="138661"/>
                <a:ext cx="8087407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3600" i="1" dirty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3600" dirty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CN" sz="3600" dirty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altLang="zh-CN" sz="3600" dirty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altLang="zh-CN" sz="3600" dirty="0">
                    <a:solidFill>
                      <a:srgbClr val="CC0000"/>
                    </a:solidFill>
                    <a:latin typeface="Times New Roman" pitchFamily="18" charset="0"/>
                  </a:rPr>
                  <a:t>(2300) : Dynamically generated state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0C36A77-6155-44B4-8ABA-FA6CB418D1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9906" y="138661"/>
                <a:ext cx="8087407" cy="646331"/>
              </a:xfrm>
              <a:prstGeom prst="rect">
                <a:avLst/>
              </a:prstGeom>
              <a:blipFill>
                <a:blip r:embed="rId3"/>
                <a:stretch>
                  <a:fillRect t="-16038" b="-3396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57CBAF94-80AC-4ECB-8CA6-DA4535392DD8}"/>
                  </a:ext>
                </a:extLst>
              </p:cNvPr>
              <p:cNvSpPr/>
              <p:nvPr/>
            </p:nvSpPr>
            <p:spPr>
              <a:xfrm>
                <a:off x="269906" y="861203"/>
                <a:ext cx="1000911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dirty="0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CN" sz="2400" dirty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altLang="zh-CN" sz="2400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altLang="zh-CN" sz="2400" dirty="0"/>
                  <a:t>(2300) : Dynamically generated from the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𝐷</m:t>
                    </m:r>
                    <m:r>
                      <m:rPr>
                        <m:sty m:val="p"/>
                      </m:rPr>
                      <a:rPr lang="el-GR" altLang="zh-CN" sz="2400" i="1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altLang="zh-CN" sz="2400" dirty="0"/>
                  <a:t> coupled channel interaction in </a:t>
                </a:r>
                <a:r>
                  <a:rPr lang="en-US" altLang="zh-CN" sz="2400" dirty="0" err="1"/>
                  <a:t>UChPT</a:t>
                </a:r>
                <a:r>
                  <a:rPr lang="en-US" altLang="zh-CN" sz="2400" dirty="0"/>
                  <a:t>. (Hadronic molecule)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57CBAF94-80AC-4ECB-8CA6-DA4535392D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06" y="861203"/>
                <a:ext cx="10009115" cy="830997"/>
              </a:xfrm>
              <a:prstGeom prst="rect">
                <a:avLst/>
              </a:prstGeom>
              <a:blipFill>
                <a:blip r:embed="rId4"/>
                <a:stretch>
                  <a:fillRect l="-914" t="-5839" r="-365" b="-153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4">
                <a:extLst>
                  <a:ext uri="{FF2B5EF4-FFF2-40B4-BE49-F238E27FC236}">
                    <a16:creationId xmlns:a16="http://schemas.microsoft.com/office/drawing/2014/main" id="{3E1D7400-C770-F4F3-FC4C-4143C8FBF3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906" y="1764079"/>
                <a:ext cx="4826528" cy="13849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8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altLang="zh-CN" sz="28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altLang="zh-CN" sz="28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altLang="zh-CN" sz="2800" dirty="0">
                    <a:solidFill>
                      <a:srgbClr val="0000FF"/>
                    </a:solidFill>
                    <a:latin typeface="+mn-lt"/>
                  </a:rPr>
                  <a:t>(2317) : </a:t>
                </a:r>
                <a:r>
                  <a:rPr lang="en-US" altLang="zh-CN" sz="2400" b="0" dirty="0">
                    <a:latin typeface="+mn-lt"/>
                  </a:rPr>
                  <a:t>DK bound state</a:t>
                </a:r>
              </a:p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8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altLang="zh-CN" sz="28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zh-CN" sz="28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</m:oMath>
                </a14:m>
                <a:r>
                  <a:rPr lang="en-US" altLang="zh-CN" sz="2800" dirty="0">
                    <a:solidFill>
                      <a:srgbClr val="0000FF"/>
                    </a:solidFill>
                  </a:rPr>
                  <a:t>(2460) 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400" b="0" dirty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a:rPr lang="en-US" altLang="zh-CN" sz="2400" b="0" dirty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altLang="zh-CN" sz="2400" b="0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altLang="zh-CN" sz="2400" b="0" dirty="0"/>
                  <a:t>K bound state</a:t>
                </a:r>
              </a:p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CN" sz="28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altLang="zh-CN" sz="28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altLang="zh-CN" sz="2800" dirty="0">
                    <a:solidFill>
                      <a:srgbClr val="0000FF"/>
                    </a:solidFill>
                  </a:rPr>
                  <a:t>(2300) : </a:t>
                </a:r>
                <a:r>
                  <a:rPr lang="en-US" altLang="zh-CN" sz="2400" b="0" dirty="0"/>
                  <a:t>two resonance poles</a:t>
                </a:r>
                <a:endParaRPr lang="en-US" altLang="zh-CN" sz="2400" b="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Rectangle 4">
                <a:extLst>
                  <a:ext uri="{FF2B5EF4-FFF2-40B4-BE49-F238E27FC236}">
                    <a16:creationId xmlns:a16="http://schemas.microsoft.com/office/drawing/2014/main" id="{3E1D7400-C770-F4F3-FC4C-4143C8FBF3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9906" y="1764079"/>
                <a:ext cx="4826528" cy="1384995"/>
              </a:xfrm>
              <a:prstGeom prst="rect">
                <a:avLst/>
              </a:prstGeom>
              <a:blipFill>
                <a:blip r:embed="rId5"/>
                <a:stretch>
                  <a:fillRect t="-3947" r="-884" b="-1052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本框 20">
            <a:extLst>
              <a:ext uri="{FF2B5EF4-FFF2-40B4-BE49-F238E27FC236}">
                <a16:creationId xmlns:a16="http://schemas.microsoft.com/office/drawing/2014/main" id="{B9FDDF21-DDE7-FA3D-0AC2-02F9010BF312}"/>
              </a:ext>
            </a:extLst>
          </p:cNvPr>
          <p:cNvSpPr txBox="1"/>
          <p:nvPr/>
        </p:nvSpPr>
        <p:spPr>
          <a:xfrm>
            <a:off x="4871864" y="1276701"/>
            <a:ext cx="376911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00B050"/>
                </a:solidFill>
              </a:rPr>
              <a:t>Feng-Kun Guo</a:t>
            </a:r>
            <a:r>
              <a:rPr lang="en-US" altLang="zh-CN" sz="2000" b="1" dirty="0">
                <a:solidFill>
                  <a:srgbClr val="00B050"/>
                </a:solidFill>
                <a:sym typeface="Symbol" pitchFamily="18" charset="2"/>
              </a:rPr>
              <a:t> et al., </a:t>
            </a:r>
            <a:r>
              <a:rPr lang="en-US" altLang="zh-CN" sz="2000" b="1" dirty="0" err="1">
                <a:solidFill>
                  <a:srgbClr val="00B050"/>
                </a:solidFill>
              </a:rPr>
              <a:t>Phys.Lett.B</a:t>
            </a:r>
            <a:r>
              <a:rPr lang="en-US" altLang="zh-CN" sz="2000" b="1" dirty="0">
                <a:solidFill>
                  <a:srgbClr val="00B050"/>
                </a:solidFill>
              </a:rPr>
              <a:t> 641 (2006) 278-285</a:t>
            </a:r>
            <a:endParaRPr lang="en-US" altLang="zh-CN" sz="2000" b="1" dirty="0">
              <a:solidFill>
                <a:srgbClr val="00B050"/>
              </a:solidFill>
              <a:sym typeface="Symbol" pitchFamily="18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00B050"/>
                </a:solidFill>
              </a:rPr>
              <a:t>Feng-Kun Guo</a:t>
            </a:r>
            <a:r>
              <a:rPr lang="en-US" altLang="zh-CN" sz="2000" b="1" dirty="0">
                <a:solidFill>
                  <a:srgbClr val="00B050"/>
                </a:solidFill>
                <a:sym typeface="Symbol" pitchFamily="18" charset="2"/>
              </a:rPr>
              <a:t> et al., </a:t>
            </a:r>
            <a:r>
              <a:rPr lang="en-US" altLang="zh-CN" sz="2000" b="1" dirty="0" err="1">
                <a:solidFill>
                  <a:srgbClr val="00B050"/>
                </a:solidFill>
              </a:rPr>
              <a:t>Phys.Lett.B</a:t>
            </a:r>
            <a:r>
              <a:rPr lang="en-US" altLang="zh-CN" sz="2000" b="1" dirty="0">
                <a:solidFill>
                  <a:srgbClr val="00B050"/>
                </a:solidFill>
              </a:rPr>
              <a:t> 647 (2007) 133-139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00B050"/>
                </a:solidFill>
              </a:rPr>
              <a:t>Miguel Albaladejo</a:t>
            </a:r>
            <a:r>
              <a:rPr lang="en-US" altLang="zh-CN" sz="2000" b="1" dirty="0">
                <a:solidFill>
                  <a:srgbClr val="00B050"/>
                </a:solidFill>
                <a:sym typeface="Symbol" pitchFamily="18" charset="2"/>
              </a:rPr>
              <a:t> et al., </a:t>
            </a:r>
            <a:r>
              <a:rPr lang="en-US" altLang="zh-CN" sz="2000" b="1" dirty="0" err="1">
                <a:solidFill>
                  <a:srgbClr val="00B050"/>
                </a:solidFill>
              </a:rPr>
              <a:t>Phys.Lett.B</a:t>
            </a:r>
            <a:r>
              <a:rPr lang="en-US" altLang="zh-CN" sz="2000" b="1" dirty="0">
                <a:solidFill>
                  <a:srgbClr val="00B050"/>
                </a:solidFill>
              </a:rPr>
              <a:t> 767 (2017) 465-469</a:t>
            </a:r>
            <a:endParaRPr lang="en-US" altLang="zh-CN" sz="2000" b="1" dirty="0">
              <a:solidFill>
                <a:srgbClr val="00B050"/>
              </a:solidFill>
              <a:sym typeface="Symbol" pitchFamily="18" charset="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55DF6A9-4DD0-0B14-7D3D-066B16F8A7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4287614"/>
            <a:ext cx="7969994" cy="223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383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003E9AA7-C791-7D52-11C8-307771D53A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119" y="5637850"/>
            <a:ext cx="3516055" cy="470751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F2B7A88-6B31-4B5A-AD77-6579EDD50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CC0E-939C-469B-9D89-F1DED400F648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3A7257-E4D7-48CE-B7CC-C2E577093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752" y="242321"/>
            <a:ext cx="65299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zh-CN" sz="3200" dirty="0">
                <a:solidFill>
                  <a:srgbClr val="C00000"/>
                </a:solidFill>
                <a:latin typeface="Times New Roman" pitchFamily="18" charset="0"/>
              </a:rPr>
              <a:t>Understanding with group theory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75F36BA-0DE5-4049-AB21-EC8A394312EB}"/>
              </a:ext>
            </a:extLst>
          </p:cNvPr>
          <p:cNvSpPr txBox="1"/>
          <p:nvPr/>
        </p:nvSpPr>
        <p:spPr>
          <a:xfrm>
            <a:off x="442984" y="1033552"/>
            <a:ext cx="81369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The interaction at LO and NLO</a:t>
            </a:r>
            <a:endParaRPr lang="zh-CN" altLang="en-US" sz="24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D233F58-E637-4C3E-92D1-E7F0133773DB}"/>
              </a:ext>
            </a:extLst>
          </p:cNvPr>
          <p:cNvSpPr txBox="1"/>
          <p:nvPr/>
        </p:nvSpPr>
        <p:spPr>
          <a:xfrm>
            <a:off x="406128" y="2173252"/>
            <a:ext cx="80002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Decomposed into group irreducible representations </a:t>
            </a:r>
            <a:endParaRPr lang="zh-CN" altLang="en-US" sz="2400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C8294E0-C36F-4CEF-B509-C9454C961841}"/>
              </a:ext>
            </a:extLst>
          </p:cNvPr>
          <p:cNvSpPr txBox="1"/>
          <p:nvPr/>
        </p:nvSpPr>
        <p:spPr>
          <a:xfrm>
            <a:off x="404852" y="4037950"/>
            <a:ext cx="69934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In the SU(3) basis,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coefficient of the LO potential:</a:t>
            </a:r>
            <a:endParaRPr lang="zh-CN" altLang="en-US" sz="2400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0A6A6BB2-9D59-4E0B-BBCF-B3F28F509075}"/>
              </a:ext>
            </a:extLst>
          </p:cNvPr>
          <p:cNvSpPr txBox="1"/>
          <p:nvPr/>
        </p:nvSpPr>
        <p:spPr>
          <a:xfrm>
            <a:off x="2519218" y="3314725"/>
            <a:ext cx="11350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B0F0"/>
                </a:solidFill>
              </a:rPr>
              <a:t>GB Octet </a:t>
            </a:r>
            <a:endParaRPr lang="zh-CN" altLang="en-US" dirty="0">
              <a:solidFill>
                <a:srgbClr val="00B0F0"/>
              </a:solidFill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002D96DC-1EA8-458D-8FA2-74A58448CB3B}"/>
              </a:ext>
            </a:extLst>
          </p:cNvPr>
          <p:cNvSpPr txBox="1"/>
          <p:nvPr/>
        </p:nvSpPr>
        <p:spPr>
          <a:xfrm>
            <a:off x="1103350" y="2551447"/>
            <a:ext cx="19802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B0F0"/>
                </a:solidFill>
              </a:rPr>
              <a:t>Charmed meson</a:t>
            </a:r>
            <a:endParaRPr lang="zh-CN" altLang="en-US" dirty="0">
              <a:solidFill>
                <a:srgbClr val="00B0F0"/>
              </a:solidFill>
            </a:endParaRPr>
          </a:p>
        </p:txBody>
      </p: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4B27B7D5-24A8-41E1-BA3C-B821786F7C8D}"/>
              </a:ext>
            </a:extLst>
          </p:cNvPr>
          <p:cNvCxnSpPr>
            <a:cxnSpLocks/>
          </p:cNvCxnSpPr>
          <p:nvPr/>
        </p:nvCxnSpPr>
        <p:spPr>
          <a:xfrm>
            <a:off x="2741148" y="2843195"/>
            <a:ext cx="191505" cy="123993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29954649-A2E2-41FE-86B0-DDD2687A5CE7}"/>
              </a:ext>
            </a:extLst>
          </p:cNvPr>
          <p:cNvCxnSpPr>
            <a:cxnSpLocks/>
          </p:cNvCxnSpPr>
          <p:nvPr/>
        </p:nvCxnSpPr>
        <p:spPr>
          <a:xfrm flipV="1">
            <a:off x="3454709" y="3211075"/>
            <a:ext cx="264119" cy="183618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右大括号 27">
            <a:extLst>
              <a:ext uri="{FF2B5EF4-FFF2-40B4-BE49-F238E27FC236}">
                <a16:creationId xmlns:a16="http://schemas.microsoft.com/office/drawing/2014/main" id="{263B4401-2631-45A4-B2CE-4BB2D720A152}"/>
              </a:ext>
            </a:extLst>
          </p:cNvPr>
          <p:cNvSpPr/>
          <p:nvPr/>
        </p:nvSpPr>
        <p:spPr>
          <a:xfrm rot="5400000">
            <a:off x="5383279" y="2924601"/>
            <a:ext cx="342354" cy="835737"/>
          </a:xfrm>
          <a:prstGeom prst="rightBrace">
            <a:avLst/>
          </a:prstGeom>
          <a:ln cap="rnd">
            <a:solidFill>
              <a:srgbClr val="FF0000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04EBC238-00D9-432D-92D3-61348CEA11EB}"/>
              </a:ext>
            </a:extLst>
          </p:cNvPr>
          <p:cNvSpPr txBox="1"/>
          <p:nvPr/>
        </p:nvSpPr>
        <p:spPr>
          <a:xfrm>
            <a:off x="4998977" y="3509001"/>
            <a:ext cx="15350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attractive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273DF7BF-537C-4BB6-A141-5713FEA8C172}"/>
              </a:ext>
            </a:extLst>
          </p:cNvPr>
          <p:cNvSpPr txBox="1"/>
          <p:nvPr/>
        </p:nvSpPr>
        <p:spPr>
          <a:xfrm>
            <a:off x="6021480" y="5714456"/>
            <a:ext cx="15350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attractive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10ACF923-A448-4F84-A568-862EA525D2CF}"/>
              </a:ext>
            </a:extLst>
          </p:cNvPr>
          <p:cNvSpPr txBox="1"/>
          <p:nvPr/>
        </p:nvSpPr>
        <p:spPr>
          <a:xfrm>
            <a:off x="4935291" y="4454418"/>
            <a:ext cx="12383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B0F0"/>
                </a:solidFill>
              </a:rPr>
              <a:t>SU(3) C-G</a:t>
            </a:r>
            <a:endParaRPr lang="zh-CN" altLang="en-US" dirty="0">
              <a:solidFill>
                <a:srgbClr val="00B0F0"/>
              </a:solidFill>
            </a:endParaRPr>
          </a:p>
        </p:txBody>
      </p: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2868A850-6751-49CA-8BF7-8CF3F4A924B5}"/>
              </a:ext>
            </a:extLst>
          </p:cNvPr>
          <p:cNvCxnSpPr>
            <a:cxnSpLocks/>
          </p:cNvCxnSpPr>
          <p:nvPr/>
        </p:nvCxnSpPr>
        <p:spPr>
          <a:xfrm flipH="1">
            <a:off x="4308417" y="4674881"/>
            <a:ext cx="609540" cy="183382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图片 7">
            <a:extLst>
              <a:ext uri="{FF2B5EF4-FFF2-40B4-BE49-F238E27FC236}">
                <a16:creationId xmlns:a16="http://schemas.microsoft.com/office/drawing/2014/main" id="{5FE2AAA1-E545-9267-A71A-8C0EB8349A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251" y="2772353"/>
            <a:ext cx="3091174" cy="38141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5F0087-46D4-F0FE-4F44-C56507CBBF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28" y="1509426"/>
            <a:ext cx="8020465" cy="64961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92F08C0-1565-0D3A-4847-C6D1AC9349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241" y="4949076"/>
            <a:ext cx="5003195" cy="742833"/>
          </a:xfrm>
          <a:prstGeom prst="rect">
            <a:avLst/>
          </a:prstGeom>
        </p:spPr>
      </p:pic>
      <p:sp>
        <p:nvSpPr>
          <p:cNvPr id="30" name="右大括号 29">
            <a:extLst>
              <a:ext uri="{FF2B5EF4-FFF2-40B4-BE49-F238E27FC236}">
                <a16:creationId xmlns:a16="http://schemas.microsoft.com/office/drawing/2014/main" id="{7B929E4D-0FDC-414E-8CB0-0C363B0D25C5}"/>
              </a:ext>
            </a:extLst>
          </p:cNvPr>
          <p:cNvSpPr/>
          <p:nvPr/>
        </p:nvSpPr>
        <p:spPr>
          <a:xfrm rot="5400000">
            <a:off x="6396243" y="5150234"/>
            <a:ext cx="288032" cy="856983"/>
          </a:xfrm>
          <a:prstGeom prst="rightBrace">
            <a:avLst/>
          </a:prstGeom>
          <a:ln cap="rnd">
            <a:solidFill>
              <a:srgbClr val="FF0000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8960EC3-075C-7D2E-13AF-F78FBF95F235}"/>
              </a:ext>
            </a:extLst>
          </p:cNvPr>
          <p:cNvSpPr txBox="1"/>
          <p:nvPr/>
        </p:nvSpPr>
        <p:spPr>
          <a:xfrm>
            <a:off x="8579888" y="-50067"/>
            <a:ext cx="36107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Two-pole Structure</a:t>
            </a:r>
            <a:endParaRPr lang="zh-CN" alt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对象 2">
            <a:extLst>
              <a:ext uri="{FF2B5EF4-FFF2-40B4-BE49-F238E27FC236}">
                <a16:creationId xmlns:a16="http://schemas.microsoft.com/office/drawing/2014/main" id="{DDFB5D16-89DC-8865-85D9-260D4A98CC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9925174"/>
              </p:ext>
            </p:extLst>
          </p:nvPr>
        </p:nvGraphicFramePr>
        <p:xfrm>
          <a:off x="9478437" y="3390880"/>
          <a:ext cx="106045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7" imgW="530280" imgH="189360" progId="Equation.AxMath">
                  <p:embed/>
                </p:oleObj>
              </mc:Choice>
              <mc:Fallback>
                <p:oleObj name="AxMath" r:id="rId7" imgW="530280" imgH="189360" progId="Equation.AxMath">
                  <p:embed/>
                  <p:pic>
                    <p:nvPicPr>
                      <p:cNvPr id="13" name="对象 12">
                        <a:extLst>
                          <a:ext uri="{FF2B5EF4-FFF2-40B4-BE49-F238E27FC236}">
                            <a16:creationId xmlns:a16="http://schemas.microsoft.com/office/drawing/2014/main" id="{2192E659-9BA2-45DE-BA50-4B18D16E79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478437" y="3390880"/>
                        <a:ext cx="1060450" cy="37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本框 5">
            <a:extLst>
              <a:ext uri="{FF2B5EF4-FFF2-40B4-BE49-F238E27FC236}">
                <a16:creationId xmlns:a16="http://schemas.microsoft.com/office/drawing/2014/main" id="{DCC98C0B-DA37-5FB3-4BAB-77927B5B6D5E}"/>
              </a:ext>
            </a:extLst>
          </p:cNvPr>
          <p:cNvSpPr txBox="1"/>
          <p:nvPr/>
        </p:nvSpPr>
        <p:spPr>
          <a:xfrm>
            <a:off x="10071808" y="3689188"/>
            <a:ext cx="12383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SU(3) limit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E748722-6756-A88C-96EF-6B2C88E44BF7}"/>
              </a:ext>
            </a:extLst>
          </p:cNvPr>
          <p:cNvSpPr txBox="1"/>
          <p:nvPr/>
        </p:nvSpPr>
        <p:spPr>
          <a:xfrm>
            <a:off x="8596169" y="3689758"/>
            <a:ext cx="14214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physical limit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FCEFEA14-897D-C7BB-DB06-608506023DCF}"/>
                  </a:ext>
                </a:extLst>
              </p:cNvPr>
              <p:cNvSpPr txBox="1"/>
              <p:nvPr/>
            </p:nvSpPr>
            <p:spPr>
              <a:xfrm>
                <a:off x="7556505" y="6198483"/>
                <a:ext cx="14843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=490</m:t>
                    </m:r>
                  </m:oMath>
                </a14:m>
                <a:r>
                  <a:rPr lang="en-US" altLang="zh-CN" dirty="0"/>
                  <a:t> MeV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FCEFEA14-897D-C7BB-DB06-608506023D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6505" y="6198483"/>
                <a:ext cx="1484317" cy="276999"/>
              </a:xfrm>
              <a:prstGeom prst="rect">
                <a:avLst/>
              </a:prstGeom>
              <a:blipFill>
                <a:blip r:embed="rId9"/>
                <a:stretch>
                  <a:fillRect l="-4115" t="-28889" r="-9053" b="-5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83E37D82-FC5A-92E6-F643-7C3E6D8C009E}"/>
                  </a:ext>
                </a:extLst>
              </p:cNvPr>
              <p:cNvSpPr txBox="1"/>
              <p:nvPr/>
            </p:nvSpPr>
            <p:spPr>
              <a:xfrm>
                <a:off x="9216544" y="6181507"/>
                <a:ext cx="160223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=1950</m:t>
                    </m:r>
                  </m:oMath>
                </a14:m>
                <a:r>
                  <a:rPr lang="en-US" altLang="zh-CN" dirty="0"/>
                  <a:t> MeV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83E37D82-FC5A-92E6-F643-7C3E6D8C0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6544" y="6181507"/>
                <a:ext cx="1602233" cy="276999"/>
              </a:xfrm>
              <a:prstGeom prst="rect">
                <a:avLst/>
              </a:prstGeom>
              <a:blipFill>
                <a:blip r:embed="rId10"/>
                <a:stretch>
                  <a:fillRect l="-5323" t="-28889" r="-8365" b="-5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5FA4E1FA-1253-36E8-A590-B09BF28AAA6C}"/>
                  </a:ext>
                </a:extLst>
              </p:cNvPr>
              <p:cNvSpPr txBox="1"/>
              <p:nvPr/>
            </p:nvSpPr>
            <p:spPr>
              <a:xfrm>
                <a:off x="7527186" y="6538915"/>
                <a:ext cx="11957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=−1.88</m:t>
                    </m:r>
                  </m:oMath>
                </a14:m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5FA4E1FA-1253-36E8-A590-B09BF28AAA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7186" y="6538915"/>
                <a:ext cx="1195777" cy="276999"/>
              </a:xfrm>
              <a:prstGeom prst="rect">
                <a:avLst/>
              </a:prstGeom>
              <a:blipFill>
                <a:blip r:embed="rId11"/>
                <a:stretch>
                  <a:fillRect l="-5102" r="-1531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图片 16">
            <a:extLst>
              <a:ext uri="{FF2B5EF4-FFF2-40B4-BE49-F238E27FC236}">
                <a16:creationId xmlns:a16="http://schemas.microsoft.com/office/drawing/2014/main" id="{E1BCE368-BBC0-1BF2-2DC2-DCEDD912CBC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656" y="2093463"/>
            <a:ext cx="4702514" cy="2351257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D594B70E-7355-8E9A-CBF4-9860FA22CE59}"/>
              </a:ext>
            </a:extLst>
          </p:cNvPr>
          <p:cNvSpPr txBox="1"/>
          <p:nvPr/>
        </p:nvSpPr>
        <p:spPr>
          <a:xfrm>
            <a:off x="7528829" y="5011638"/>
            <a:ext cx="21346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CB05BD"/>
                </a:solidFill>
              </a:rPr>
              <a:t>Symmetry breaking parameter</a:t>
            </a:r>
            <a:endParaRPr lang="zh-CN" altLang="en-US" dirty="0">
              <a:solidFill>
                <a:srgbClr val="CB05BD"/>
              </a:solidFill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99AC97B7-1EA3-64E5-BD44-3658289BDD29}"/>
              </a:ext>
            </a:extLst>
          </p:cNvPr>
          <p:cNvSpPr txBox="1"/>
          <p:nvPr/>
        </p:nvSpPr>
        <p:spPr>
          <a:xfrm>
            <a:off x="7979169" y="4328854"/>
            <a:ext cx="43616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Lower pole: bound state in SU(3) limit</a:t>
            </a:r>
          </a:p>
          <a:p>
            <a:r>
              <a:rPr lang="en-US" altLang="zh-CN" dirty="0"/>
              <a:t>Higher pole: virtual state in SU(3) limit</a:t>
            </a:r>
          </a:p>
        </p:txBody>
      </p:sp>
    </p:spTree>
    <p:extLst>
      <p:ext uri="{BB962C8B-B14F-4D97-AF65-F5344CB8AC3E}">
        <p14:creationId xmlns:p14="http://schemas.microsoft.com/office/powerpoint/2010/main" val="3321424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FEC0ADE-8123-4B60-82B2-1BEB5EC0A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CC0E-939C-469B-9D89-F1DED400F648}" type="slidenum">
              <a:rPr lang="zh-CN" altLang="en-US" smtClean="0"/>
              <a:t>8</a:t>
            </a:fld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A7CFA0D-E372-4689-843E-07D46612A8A2}"/>
              </a:ext>
            </a:extLst>
          </p:cNvPr>
          <p:cNvSpPr txBox="1"/>
          <p:nvPr/>
        </p:nvSpPr>
        <p:spPr>
          <a:xfrm>
            <a:off x="407554" y="23564"/>
            <a:ext cx="66967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  <a:latin typeface="Times New Roman" pitchFamily="18" charset="0"/>
              </a:rPr>
              <a:t>An SU(3) flavor filter on </a:t>
            </a:r>
            <a:r>
              <a:rPr lang="zh-CN" altLang="en-US" sz="3200" dirty="0">
                <a:solidFill>
                  <a:srgbClr val="CC0000"/>
                </a:solidFill>
                <a:latin typeface="Times New Roman" pitchFamily="18" charset="0"/>
              </a:rPr>
              <a:t>𝚲</a:t>
            </a:r>
            <a:r>
              <a:rPr lang="en-US" altLang="zh-CN" sz="3200" dirty="0">
                <a:solidFill>
                  <a:srgbClr val="CC0000"/>
                </a:solidFill>
                <a:latin typeface="Times New Roman" pitchFamily="18" charset="0"/>
              </a:rPr>
              <a:t>(</a:t>
            </a:r>
            <a:r>
              <a:rPr lang="zh-CN" altLang="en-US" sz="3200" dirty="0">
                <a:solidFill>
                  <a:srgbClr val="CC0000"/>
                </a:solidFill>
                <a:latin typeface="Times New Roman" pitchFamily="18" charset="0"/>
              </a:rPr>
              <a:t>𝟏𝟒𝟎𝟓</a:t>
            </a:r>
            <a:r>
              <a:rPr lang="en-US" altLang="zh-CN" sz="3200" dirty="0">
                <a:solidFill>
                  <a:srgbClr val="CC0000"/>
                </a:solidFill>
                <a:latin typeface="Times New Roman" pitchFamily="18" charset="0"/>
              </a:rPr>
              <a:t>)</a:t>
            </a:r>
            <a:endParaRPr lang="zh-CN" altLang="en-US" sz="3200" b="1" dirty="0">
              <a:solidFill>
                <a:srgbClr val="C00000"/>
              </a:solidFill>
            </a:endParaRPr>
          </a:p>
        </p:txBody>
      </p:sp>
      <p:graphicFrame>
        <p:nvGraphicFramePr>
          <p:cNvPr id="2" name="对象 1">
            <a:extLst>
              <a:ext uri="{FF2B5EF4-FFF2-40B4-BE49-F238E27FC236}">
                <a16:creationId xmlns:a16="http://schemas.microsoft.com/office/drawing/2014/main" id="{A57B6683-7AC9-4DB1-9083-BD53644024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43675" y="568370"/>
          <a:ext cx="1224503" cy="484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3" imgW="569880" imgH="225000" progId="Equation.AxMath">
                  <p:embed/>
                </p:oleObj>
              </mc:Choice>
              <mc:Fallback>
                <p:oleObj name="AxMath" r:id="rId3" imgW="569880" imgH="225000" progId="Equation.AxMath">
                  <p:embed/>
                  <p:pic>
                    <p:nvPicPr>
                      <p:cNvPr id="2" name="对象 1">
                        <a:extLst>
                          <a:ext uri="{FF2B5EF4-FFF2-40B4-BE49-F238E27FC236}">
                            <a16:creationId xmlns:a16="http://schemas.microsoft.com/office/drawing/2014/main" id="{A57B6683-7AC9-4DB1-9083-BD53644024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43675" y="568370"/>
                        <a:ext cx="1224503" cy="4843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>
            <a:extLst>
              <a:ext uri="{FF2B5EF4-FFF2-40B4-BE49-F238E27FC236}">
                <a16:creationId xmlns:a16="http://schemas.microsoft.com/office/drawing/2014/main" id="{68E45EE6-3535-4C5A-9BBB-26AE68A42E5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94034" y="548683"/>
          <a:ext cx="2028195" cy="484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5" imgW="957240" imgH="228600" progId="Equation.AxMath">
                  <p:embed/>
                </p:oleObj>
              </mc:Choice>
              <mc:Fallback>
                <p:oleObj name="AxMath" r:id="rId5" imgW="957240" imgH="228600" progId="Equation.AxMath">
                  <p:embed/>
                  <p:pic>
                    <p:nvPicPr>
                      <p:cNvPr id="3" name="对象 2">
                        <a:extLst>
                          <a:ext uri="{FF2B5EF4-FFF2-40B4-BE49-F238E27FC236}">
                            <a16:creationId xmlns:a16="http://schemas.microsoft.com/office/drawing/2014/main" id="{68E45EE6-3535-4C5A-9BBB-26AE68A42E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394034" y="548683"/>
                        <a:ext cx="2028195" cy="4843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E55B94C6-1689-4D94-9C1A-ED22ACD99BDC}"/>
                  </a:ext>
                </a:extLst>
              </p:cNvPr>
              <p:cNvSpPr txBox="1"/>
              <p:nvPr/>
            </p:nvSpPr>
            <p:spPr>
              <a:xfrm>
                <a:off x="407554" y="4708270"/>
                <a:ext cx="7416824" cy="421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i="1" dirty="0"/>
                  <a:t>Y</a:t>
                </a:r>
                <a:r>
                  <a:rPr lang="en-US" altLang="zh-CN" sz="2000" dirty="0"/>
                  <a:t>: A heavy quarkonium state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altLang="zh-CN" sz="2000" dirty="0"/>
                  <a:t>,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3686</m:t>
                        </m:r>
                      </m:e>
                    </m:d>
                  </m:oMath>
                </a14:m>
                <a:r>
                  <a:rPr lang="en-US" altLang="zh-CN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𝑐𝐽</m:t>
                        </m:r>
                      </m:sub>
                    </m:sSub>
                  </m:oMath>
                </a14:m>
                <a:r>
                  <a:rPr lang="en-US" altLang="zh-CN" sz="2000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pitchFamily="18" charset="0"/>
                      </a:rPr>
                      <m:t>Υ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𝑛𝑠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 dirty="0"/>
                  <a:t>…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E55B94C6-1689-4D94-9C1A-ED22ACD99B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554" y="4708270"/>
                <a:ext cx="7416824" cy="421590"/>
              </a:xfrm>
              <a:prstGeom prst="rect">
                <a:avLst/>
              </a:prstGeom>
              <a:blipFill>
                <a:blip r:embed="rId7"/>
                <a:stretch>
                  <a:fillRect l="-904" t="-5714"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B963B31-EC7D-4071-9D17-2BF08AFD7BF7}"/>
                  </a:ext>
                </a:extLst>
              </p:cNvPr>
              <p:cNvSpPr txBox="1"/>
              <p:nvPr/>
            </p:nvSpPr>
            <p:spPr>
              <a:xfrm>
                <a:off x="404765" y="4990493"/>
                <a:ext cx="856895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solidFill>
                      <a:srgbClr val="00B0F0"/>
                    </a:solidFill>
                  </a:rPr>
                  <a:t>SU(3) singlet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solidFill>
                      <a:srgbClr val="00B0F0"/>
                    </a:solidFill>
                  </a:rPr>
                  <a:t>Huge data samples, more than </a:t>
                </a:r>
                <a:r>
                  <a:rPr lang="en-US" altLang="zh-CN" sz="2000" u="sng" dirty="0">
                    <a:solidFill>
                      <a:srgbClr val="00B0F0"/>
                    </a:solidFill>
                  </a:rPr>
                  <a:t>10 billion </a:t>
                </a:r>
                <a14:m>
                  <m:oMath xmlns:m="http://schemas.openxmlformats.org/officeDocument/2006/math">
                    <m:r>
                      <a:rPr lang="en-US" altLang="zh-CN" sz="2000" i="1" u="sng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sz="2000" i="1" u="sng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000" i="1" u="sng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zh-CN" altLang="en-US" sz="2000" u="sng" dirty="0">
                    <a:solidFill>
                      <a:srgbClr val="00B0F0"/>
                    </a:solidFill>
                  </a:rPr>
                  <a:t> </a:t>
                </a:r>
                <a:r>
                  <a:rPr lang="en-US" altLang="zh-CN" sz="2000" dirty="0">
                    <a:solidFill>
                      <a:srgbClr val="00B0F0"/>
                    </a:solidFill>
                  </a:rPr>
                  <a:t>events and </a:t>
                </a:r>
                <a:r>
                  <a:rPr lang="en-US" altLang="zh-CN" sz="2000" u="sng" dirty="0">
                    <a:solidFill>
                      <a:srgbClr val="00B0F0"/>
                    </a:solidFill>
                  </a:rPr>
                  <a:t>3 billion </a:t>
                </a:r>
                <a14:m>
                  <m:oMath xmlns:m="http://schemas.openxmlformats.org/officeDocument/2006/math">
                    <m:r>
                      <a:rPr lang="en-US" altLang="zh-CN" sz="2000" i="1" u="sng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sz="2000" i="1" u="sng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(3686)</m:t>
                    </m:r>
                  </m:oMath>
                </a14:m>
                <a:r>
                  <a:rPr lang="zh-CN" altLang="en-US" sz="2000" u="sng" dirty="0">
                    <a:solidFill>
                      <a:srgbClr val="00B0F0"/>
                    </a:solidFill>
                  </a:rPr>
                  <a:t> </a:t>
                </a:r>
                <a:r>
                  <a:rPr lang="en-US" altLang="zh-CN" sz="2000" dirty="0">
                    <a:solidFill>
                      <a:srgbClr val="00B0F0"/>
                    </a:solidFill>
                  </a:rPr>
                  <a:t>events in BESIII</a:t>
                </a:r>
                <a:endParaRPr lang="zh-CN" altLang="en-US" sz="20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B963B31-EC7D-4071-9D17-2BF08AFD7B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65" y="4990493"/>
                <a:ext cx="8568952" cy="1015663"/>
              </a:xfrm>
              <a:prstGeom prst="rect">
                <a:avLst/>
              </a:prstGeom>
              <a:blipFill>
                <a:blip r:embed="rId8"/>
                <a:stretch>
                  <a:fillRect l="-640" t="-3614" b="-10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801D4E72-12A9-47DA-802B-9F00B2236E05}"/>
                  </a:ext>
                </a:extLst>
              </p:cNvPr>
              <p:cNvSpPr txBox="1"/>
              <p:nvPr/>
            </p:nvSpPr>
            <p:spPr>
              <a:xfrm>
                <a:off x="403648" y="5895072"/>
                <a:ext cx="783780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(1520)</m:t>
                    </m:r>
                  </m:oMath>
                </a14:m>
                <a:r>
                  <a:rPr lang="en-US" altLang="zh-CN" sz="2000" dirty="0"/>
                  <a:t>:generally supposed to be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SU(3) singlet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𝑃</m:t>
                        </m:r>
                      </m:sup>
                    </m:sSup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=3/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altLang="zh-CN" sz="2000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801D4E72-12A9-47DA-802B-9F00B2236E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648" y="5895072"/>
                <a:ext cx="7837804" cy="400110"/>
              </a:xfrm>
              <a:prstGeom prst="rect">
                <a:avLst/>
              </a:prstGeom>
              <a:blipFill>
                <a:blip r:embed="rId9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F325F62D-1DEA-4660-8699-0909039CC319}"/>
                  </a:ext>
                </a:extLst>
              </p:cNvPr>
              <p:cNvSpPr txBox="1"/>
              <p:nvPr/>
            </p:nvSpPr>
            <p:spPr>
              <a:xfrm>
                <a:off x="2135560" y="3898604"/>
                <a:ext cx="396044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zh-CN" sz="2000" dirty="0"/>
                  <a:t> produced from an </a:t>
                </a:r>
                <a:r>
                  <a:rPr lang="en-US" altLang="zh-CN" sz="2000" dirty="0">
                    <a:solidFill>
                      <a:srgbClr val="FF0000"/>
                    </a:solidFill>
                  </a:rPr>
                  <a:t>SU(3) octet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sz="2000" dirty="0"/>
                  <a:t> 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F325F62D-1DEA-4660-8699-0909039CC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560" y="3898604"/>
                <a:ext cx="3960440" cy="400110"/>
              </a:xfrm>
              <a:prstGeom prst="rect">
                <a:avLst/>
              </a:prstGeom>
              <a:blipFill>
                <a:blip r:embed="rId10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C1E02104-4F4D-4215-9FA3-8612789DB9E9}"/>
                  </a:ext>
                </a:extLst>
              </p:cNvPr>
              <p:cNvSpPr txBox="1"/>
              <p:nvPr/>
            </p:nvSpPr>
            <p:spPr>
              <a:xfrm>
                <a:off x="6456043" y="3892986"/>
                <a:ext cx="4176463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zh-CN" sz="2000" dirty="0"/>
                  <a:t> produced from an </a:t>
                </a:r>
                <a:r>
                  <a:rPr lang="en-US" altLang="zh-CN" sz="2000" dirty="0">
                    <a:solidFill>
                      <a:srgbClr val="FF0000"/>
                    </a:solidFill>
                  </a:rPr>
                  <a:t>SU(3) singlet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sz="2000" dirty="0"/>
                  <a:t> 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C1E02104-4F4D-4215-9FA3-8612789DB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6043" y="3892986"/>
                <a:ext cx="4176463" cy="400110"/>
              </a:xfrm>
              <a:prstGeom prst="rect">
                <a:avLst/>
              </a:prstGeom>
              <a:blipFill>
                <a:blip r:embed="rId11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图片 13">
            <a:extLst>
              <a:ext uri="{FF2B5EF4-FFF2-40B4-BE49-F238E27FC236}">
                <a16:creationId xmlns:a16="http://schemas.microsoft.com/office/drawing/2014/main" id="{B9F5CEAB-7DEF-D573-1EA3-7D215C908D5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384" y="971583"/>
            <a:ext cx="2089053" cy="158018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5D73D6D-69DB-07E4-6D43-A84290B11E3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08" y="2799430"/>
            <a:ext cx="2692908" cy="1051560"/>
          </a:xfrm>
          <a:prstGeom prst="rect">
            <a:avLst/>
          </a:prstGeom>
        </p:spPr>
      </p:pic>
      <p:sp>
        <p:nvSpPr>
          <p:cNvPr id="19" name="箭头: 下 18">
            <a:extLst>
              <a:ext uri="{FF2B5EF4-FFF2-40B4-BE49-F238E27FC236}">
                <a16:creationId xmlns:a16="http://schemas.microsoft.com/office/drawing/2014/main" id="{03588BBD-93DD-FB3D-E548-AF075668474D}"/>
              </a:ext>
            </a:extLst>
          </p:cNvPr>
          <p:cNvSpPr/>
          <p:nvPr/>
        </p:nvSpPr>
        <p:spPr>
          <a:xfrm>
            <a:off x="3467894" y="2105204"/>
            <a:ext cx="179837" cy="86409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60226492-7B41-2669-72B0-91B0083B2157}"/>
              </a:ext>
            </a:extLst>
          </p:cNvPr>
          <p:cNvSpPr txBox="1"/>
          <p:nvPr/>
        </p:nvSpPr>
        <p:spPr>
          <a:xfrm>
            <a:off x="2639616" y="1187460"/>
            <a:ext cx="10081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B050"/>
                </a:solidFill>
              </a:rPr>
              <a:t>Singlet</a:t>
            </a:r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A54D6D09-92F8-652C-8911-59A7A86D6854}"/>
              </a:ext>
            </a:extLst>
          </p:cNvPr>
          <p:cNvSpPr txBox="1"/>
          <p:nvPr/>
        </p:nvSpPr>
        <p:spPr>
          <a:xfrm>
            <a:off x="4213378" y="1137583"/>
            <a:ext cx="10081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B050"/>
                </a:solidFill>
              </a:rPr>
              <a:t>Octet</a:t>
            </a:r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CB0F0101-0424-8DB3-4886-F455B12767A5}"/>
              </a:ext>
            </a:extLst>
          </p:cNvPr>
          <p:cNvSpPr/>
          <p:nvPr/>
        </p:nvSpPr>
        <p:spPr>
          <a:xfrm>
            <a:off x="4295800" y="1628800"/>
            <a:ext cx="576064" cy="101695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FA4F5D8A-DC15-EEF1-C71A-19B18E58CBB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865" y="2771998"/>
            <a:ext cx="2660904" cy="1106424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1005C143-4F9B-9A03-4BE4-512CB31B15C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07" y="980731"/>
            <a:ext cx="2418691" cy="1609917"/>
          </a:xfrm>
          <a:prstGeom prst="rect">
            <a:avLst/>
          </a:prstGeom>
        </p:spPr>
      </p:pic>
      <p:sp>
        <p:nvSpPr>
          <p:cNvPr id="28" name="箭头: 下 27">
            <a:extLst>
              <a:ext uri="{FF2B5EF4-FFF2-40B4-BE49-F238E27FC236}">
                <a16:creationId xmlns:a16="http://schemas.microsoft.com/office/drawing/2014/main" id="{253D1A5C-B089-A8C3-5431-74D4248BA0BD}"/>
              </a:ext>
            </a:extLst>
          </p:cNvPr>
          <p:cNvSpPr/>
          <p:nvPr/>
        </p:nvSpPr>
        <p:spPr>
          <a:xfrm>
            <a:off x="7572350" y="2132856"/>
            <a:ext cx="179837" cy="86409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91A2AF9D-0C40-127E-2202-F31E130BD99A}"/>
              </a:ext>
            </a:extLst>
          </p:cNvPr>
          <p:cNvSpPr/>
          <p:nvPr/>
        </p:nvSpPr>
        <p:spPr>
          <a:xfrm>
            <a:off x="8616280" y="1691964"/>
            <a:ext cx="576064" cy="101695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D01C74C6-1ECB-CD88-DF05-48D29C4874E8}"/>
              </a:ext>
            </a:extLst>
          </p:cNvPr>
          <p:cNvSpPr txBox="1"/>
          <p:nvPr/>
        </p:nvSpPr>
        <p:spPr>
          <a:xfrm>
            <a:off x="6960096" y="1259468"/>
            <a:ext cx="10081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B050"/>
                </a:solidFill>
              </a:rPr>
              <a:t>Singlet</a:t>
            </a:r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A205F7BB-80A1-7F7D-2823-13825B2BF701}"/>
              </a:ext>
            </a:extLst>
          </p:cNvPr>
          <p:cNvSpPr txBox="1"/>
          <p:nvPr/>
        </p:nvSpPr>
        <p:spPr>
          <a:xfrm>
            <a:off x="8976320" y="1115452"/>
            <a:ext cx="10081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B050"/>
                </a:solidFill>
              </a:rPr>
              <a:t>Singlet</a:t>
            </a:r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803CB4F2-1122-DBD0-34A3-02AEFE7F0FAA}"/>
              </a:ext>
            </a:extLst>
          </p:cNvPr>
          <p:cNvSpPr txBox="1"/>
          <p:nvPr/>
        </p:nvSpPr>
        <p:spPr>
          <a:xfrm>
            <a:off x="4295946" y="4284169"/>
            <a:ext cx="3888286" cy="461665"/>
          </a:xfrm>
          <a:prstGeom prst="rect">
            <a:avLst/>
          </a:prstGeom>
          <a:noFill/>
          <a:ln w="25400">
            <a:solidFill>
              <a:srgbClr val="CB05BD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CB05BD"/>
                </a:solidFill>
              </a:rPr>
              <a:t>SU(3) symmetry requirement </a:t>
            </a:r>
            <a:endParaRPr lang="zh-CN" altLang="en-US" sz="2400" dirty="0">
              <a:solidFill>
                <a:srgbClr val="CB05BD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1D2F1D5-BB8A-513E-CA83-01ABA7DCB30D}"/>
              </a:ext>
            </a:extLst>
          </p:cNvPr>
          <p:cNvSpPr txBox="1"/>
          <p:nvPr/>
        </p:nvSpPr>
        <p:spPr>
          <a:xfrm>
            <a:off x="6602989" y="121394"/>
            <a:ext cx="47414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 err="1">
                <a:solidFill>
                  <a:srgbClr val="00B050"/>
                </a:solidFill>
              </a:rPr>
              <a:t>Phys.Rev.D</a:t>
            </a:r>
            <a:r>
              <a:rPr lang="en-US" altLang="zh-CN" sz="2000" b="1" dirty="0">
                <a:solidFill>
                  <a:srgbClr val="00B050"/>
                </a:solidFill>
              </a:rPr>
              <a:t> 113 (2026) 5, L051501</a:t>
            </a:r>
          </a:p>
        </p:txBody>
      </p:sp>
    </p:spTree>
    <p:extLst>
      <p:ext uri="{BB962C8B-B14F-4D97-AF65-F5344CB8AC3E}">
        <p14:creationId xmlns:p14="http://schemas.microsoft.com/office/powerpoint/2010/main" val="1093128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028792D-E97C-49A6-92F1-32452EF65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CC0E-939C-469B-9D89-F1DED400F648}" type="slidenum">
              <a:rPr lang="zh-CN" altLang="en-US" smtClean="0"/>
              <a:t>9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122E0ED-BC68-49D2-A590-C966AB0645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48" y="836712"/>
            <a:ext cx="6085332" cy="224028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D034F2BC-4C2B-4593-A205-E06ADFCF010C}"/>
              </a:ext>
            </a:extLst>
          </p:cNvPr>
          <p:cNvSpPr txBox="1"/>
          <p:nvPr/>
        </p:nvSpPr>
        <p:spPr>
          <a:xfrm>
            <a:off x="528564" y="217664"/>
            <a:ext cx="66967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  <a:latin typeface="Times New Roman" pitchFamily="18" charset="0"/>
              </a:rPr>
              <a:t>Formalism</a:t>
            </a:r>
            <a:endParaRPr lang="zh-CN" altLang="en-US" sz="3200" b="1" dirty="0">
              <a:solidFill>
                <a:srgbClr val="C00000"/>
              </a:solidFill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20FA3FD0-576D-4C01-A1E8-1888EA82FE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351" y="3184079"/>
            <a:ext cx="6552729" cy="45593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53FA00D-367C-452D-B779-A27714EBE4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380" y="3785171"/>
            <a:ext cx="2936263" cy="44659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20BD385-F0FE-429B-8F64-616CC74D98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351" y="4623123"/>
            <a:ext cx="3078337" cy="102266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DFDB924-40C4-44C0-8175-3CFCD87051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21051" y="4713435"/>
            <a:ext cx="3046968" cy="994877"/>
          </a:xfrm>
          <a:prstGeom prst="rect">
            <a:avLst/>
          </a:prstGeom>
        </p:spPr>
      </p:pic>
      <p:sp>
        <p:nvSpPr>
          <p:cNvPr id="3" name="流程图: 接点 2">
            <a:extLst>
              <a:ext uri="{FF2B5EF4-FFF2-40B4-BE49-F238E27FC236}">
                <a16:creationId xmlns:a16="http://schemas.microsoft.com/office/drawing/2014/main" id="{CF1E0893-A1D8-B42D-085D-EA980A256D9C}"/>
              </a:ext>
            </a:extLst>
          </p:cNvPr>
          <p:cNvSpPr/>
          <p:nvPr/>
        </p:nvSpPr>
        <p:spPr>
          <a:xfrm>
            <a:off x="3792000" y="1808832"/>
            <a:ext cx="108000" cy="108000"/>
          </a:xfrm>
          <a:prstGeom prst="flowChartConnector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流程图: 接点 4">
            <a:extLst>
              <a:ext uri="{FF2B5EF4-FFF2-40B4-BE49-F238E27FC236}">
                <a16:creationId xmlns:a16="http://schemas.microsoft.com/office/drawing/2014/main" id="{750ABB97-D5B2-AE41-0402-1710991068BB}"/>
              </a:ext>
            </a:extLst>
          </p:cNvPr>
          <p:cNvSpPr/>
          <p:nvPr/>
        </p:nvSpPr>
        <p:spPr>
          <a:xfrm>
            <a:off x="6708080" y="1808832"/>
            <a:ext cx="108000" cy="108000"/>
          </a:xfrm>
          <a:prstGeom prst="flowChartConnector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流程图: 接点 5">
            <a:extLst>
              <a:ext uri="{FF2B5EF4-FFF2-40B4-BE49-F238E27FC236}">
                <a16:creationId xmlns:a16="http://schemas.microsoft.com/office/drawing/2014/main" id="{C6B8E97B-D67B-287A-CC77-D2AE46DC7BDD}"/>
              </a:ext>
            </a:extLst>
          </p:cNvPr>
          <p:cNvSpPr/>
          <p:nvPr/>
        </p:nvSpPr>
        <p:spPr>
          <a:xfrm>
            <a:off x="7392144" y="2348880"/>
            <a:ext cx="108000" cy="108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132D6EA1-E6D5-E472-9D12-CD1276E07C24}"/>
                  </a:ext>
                </a:extLst>
              </p:cNvPr>
              <p:cNvSpPr txBox="1"/>
              <p:nvPr/>
            </p:nvSpPr>
            <p:spPr>
              <a:xfrm>
                <a:off x="7225308" y="1772819"/>
                <a:ext cx="2388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𝛷</m:t>
                      </m:r>
                    </m:oMath>
                  </m:oMathPara>
                </a14:m>
                <a:endParaRPr lang="zh-CN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132D6EA1-E6D5-E472-9D12-CD1276E07C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5308" y="1772819"/>
                <a:ext cx="238847" cy="276999"/>
              </a:xfrm>
              <a:prstGeom prst="rect">
                <a:avLst/>
              </a:prstGeom>
              <a:blipFill>
                <a:blip r:embed="rId8"/>
                <a:stretch>
                  <a:fillRect l="-20513" r="-20513" b="-88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5471D7D2-5549-8FDA-ADD1-DF842962EA7D}"/>
                  </a:ext>
                </a:extLst>
              </p:cNvPr>
              <p:cNvSpPr txBox="1"/>
              <p:nvPr/>
            </p:nvSpPr>
            <p:spPr>
              <a:xfrm>
                <a:off x="6816083" y="2276875"/>
                <a:ext cx="2162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zh-CN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5471D7D2-5549-8FDA-ADD1-DF842962EA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6083" y="2276875"/>
                <a:ext cx="216213" cy="276999"/>
              </a:xfrm>
              <a:prstGeom prst="rect">
                <a:avLst/>
              </a:prstGeom>
              <a:blipFill>
                <a:blip r:embed="rId9"/>
                <a:stretch>
                  <a:fillRect l="-22222" r="-22222" b="-88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0763F1F4-6E8C-78D7-DDCA-4155F1CE3023}"/>
                  </a:ext>
                </a:extLst>
              </p:cNvPr>
              <p:cNvSpPr txBox="1"/>
              <p:nvPr/>
            </p:nvSpPr>
            <p:spPr>
              <a:xfrm>
                <a:off x="3626846" y="4129120"/>
                <a:ext cx="210756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𝛷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m:rPr>
                          <m:sty m:val="p"/>
                        </m:rPr>
                        <a:rPr lang="en-US" altLang="zh-CN" sz="200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, </m:t>
                      </m:r>
                      <m:acc>
                        <m:accPr>
                          <m:chr m:val="̅"/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acc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𝜂</m:t>
                      </m:r>
                      <m:r>
                        <m:rPr>
                          <m:sty m:val="p"/>
                        </m:rPr>
                        <a:rPr lang="en-US" altLang="zh-CN" sz="2000"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m:rPr>
                          <m:sty m:val="p"/>
                        </m:rPr>
                        <a:rPr lang="en-US" altLang="zh-CN" sz="2000">
                          <a:latin typeface="Cambria Math" panose="02040503050406030204" pitchFamily="18" charset="0"/>
                        </a:rPr>
                        <m:t>Ξ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0763F1F4-6E8C-78D7-DDCA-4155F1CE30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6846" y="4129120"/>
                <a:ext cx="2107565" cy="307777"/>
              </a:xfrm>
              <a:prstGeom prst="rect">
                <a:avLst/>
              </a:prstGeom>
              <a:blipFill>
                <a:blip r:embed="rId10"/>
                <a:stretch>
                  <a:fillRect l="-2601" r="-2023" b="-235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本框 14">
            <a:extLst>
              <a:ext uri="{FF2B5EF4-FFF2-40B4-BE49-F238E27FC236}">
                <a16:creationId xmlns:a16="http://schemas.microsoft.com/office/drawing/2014/main" id="{2ACAD953-A8E7-1240-044F-B8C5E2C4F6AE}"/>
              </a:ext>
            </a:extLst>
          </p:cNvPr>
          <p:cNvSpPr txBox="1"/>
          <p:nvPr/>
        </p:nvSpPr>
        <p:spPr>
          <a:xfrm>
            <a:off x="3503712" y="3619083"/>
            <a:ext cx="33123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+mj-lt"/>
              </a:rPr>
              <a:t>Four coupled channels</a:t>
            </a:r>
            <a:endParaRPr lang="zh-CN" altLang="en-US" sz="2400" dirty="0">
              <a:latin typeface="+mj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2D668F3F-359D-241A-7835-8133253194EB}"/>
              </a:ext>
            </a:extLst>
          </p:cNvPr>
          <p:cNvSpPr txBox="1"/>
          <p:nvPr/>
        </p:nvSpPr>
        <p:spPr>
          <a:xfrm>
            <a:off x="5299750" y="1609636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+</a:t>
            </a:r>
            <a:endParaRPr lang="zh-CN" altLang="en-US" sz="2800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063658B-A8F6-8D0A-BD43-475FB25B0E66}"/>
              </a:ext>
            </a:extLst>
          </p:cNvPr>
          <p:cNvSpPr txBox="1"/>
          <p:nvPr/>
        </p:nvSpPr>
        <p:spPr>
          <a:xfrm>
            <a:off x="6318957" y="2653869"/>
            <a:ext cx="7782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00B050"/>
                </a:solidFill>
                <a:latin typeface="+mj-lt"/>
              </a:rPr>
              <a:t>FSI</a:t>
            </a:r>
            <a:endParaRPr lang="zh-CN" altLang="en-US" sz="24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F5214CA-C826-5F2E-E0A4-1083F2CDBEF4}"/>
              </a:ext>
            </a:extLst>
          </p:cNvPr>
          <p:cNvSpPr txBox="1"/>
          <p:nvPr/>
        </p:nvSpPr>
        <p:spPr>
          <a:xfrm>
            <a:off x="2225349" y="2636330"/>
            <a:ext cx="21009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00B050"/>
                </a:solidFill>
                <a:latin typeface="+mj-lt"/>
              </a:rPr>
              <a:t>Primary step</a:t>
            </a:r>
            <a:endParaRPr lang="zh-CN" altLang="en-US" sz="2400" dirty="0">
              <a:solidFill>
                <a:srgbClr val="00B050"/>
              </a:solidFill>
              <a:latin typeface="+mj-lt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580BA6FD-828C-76BE-D948-68908D9C525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64155" y="1843727"/>
            <a:ext cx="2108474" cy="57825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4A74FD55-0973-2824-8165-31C2B12237B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86658" y="2720493"/>
            <a:ext cx="2216600" cy="313948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E2C1B244-5FF6-CA87-E522-566648C5BDA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27583" y="3210283"/>
            <a:ext cx="4464417" cy="1680541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B28949E9-67AB-4539-5DFC-305EE6FA5116}"/>
              </a:ext>
            </a:extLst>
          </p:cNvPr>
          <p:cNvSpPr txBox="1"/>
          <p:nvPr/>
        </p:nvSpPr>
        <p:spPr>
          <a:xfrm>
            <a:off x="9664155" y="1347167"/>
            <a:ext cx="20882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Unitary model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C2E035E7-CDBE-F5FB-7C1B-4028BB4417D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78643" y="5016946"/>
            <a:ext cx="3503757" cy="655715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A8BE8E02-80CF-1086-EE26-329AADBA2C3B}"/>
              </a:ext>
            </a:extLst>
          </p:cNvPr>
          <p:cNvSpPr txBox="1"/>
          <p:nvPr/>
        </p:nvSpPr>
        <p:spPr>
          <a:xfrm>
            <a:off x="8184232" y="5829241"/>
            <a:ext cx="3215726" cy="923330"/>
          </a:xfrm>
          <a:prstGeom prst="rect">
            <a:avLst/>
          </a:prstGeom>
          <a:noFill/>
          <a:ln w="19050">
            <a:solidFill>
              <a:srgbClr val="CB05BD"/>
            </a:solidFill>
          </a:ln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CB05BD"/>
                </a:solidFill>
              </a:rPr>
              <a:t>A</a:t>
            </a:r>
            <a:r>
              <a:rPr lang="zh-CN" altLang="en-US" dirty="0">
                <a:solidFill>
                  <a:srgbClr val="CB05BD"/>
                </a:solidFill>
              </a:rPr>
              <a:t>dopt the same subtraction constants as those </a:t>
            </a:r>
            <a:r>
              <a:rPr lang="en-US" altLang="zh-CN" dirty="0">
                <a:solidFill>
                  <a:srgbClr val="CB05BD"/>
                </a:solidFill>
              </a:rPr>
              <a:t>in [</a:t>
            </a:r>
            <a:r>
              <a:rPr lang="en-US" altLang="zh-CN" dirty="0" err="1">
                <a:solidFill>
                  <a:srgbClr val="CB05BD"/>
                </a:solidFill>
              </a:rPr>
              <a:t>Jido</a:t>
            </a:r>
            <a:r>
              <a:rPr lang="en-US" altLang="zh-CN" dirty="0">
                <a:solidFill>
                  <a:srgbClr val="CB05BD"/>
                </a:solidFill>
              </a:rPr>
              <a:t> </a:t>
            </a:r>
            <a:r>
              <a:rPr lang="en-US" altLang="zh-CN" i="1" dirty="0">
                <a:solidFill>
                  <a:srgbClr val="CB05BD"/>
                </a:solidFill>
              </a:rPr>
              <a:t>et al., </a:t>
            </a:r>
            <a:r>
              <a:rPr lang="en-US" altLang="zh-CN" dirty="0">
                <a:solidFill>
                  <a:srgbClr val="CB05BD"/>
                </a:solidFill>
              </a:rPr>
              <a:t>NPA725, 181(2003)]</a:t>
            </a:r>
          </a:p>
        </p:txBody>
      </p:sp>
    </p:spTree>
    <p:extLst>
      <p:ext uri="{BB962C8B-B14F-4D97-AF65-F5344CB8AC3E}">
        <p14:creationId xmlns:p14="http://schemas.microsoft.com/office/powerpoint/2010/main" val="24977101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16967</TotalTime>
  <Words>2404</Words>
  <Application>Microsoft Office PowerPoint</Application>
  <PresentationFormat>宽屏</PresentationFormat>
  <Paragraphs>293</Paragraphs>
  <Slides>25</Slides>
  <Notes>15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25</vt:i4>
      </vt:variant>
    </vt:vector>
  </HeadingPairs>
  <TitlesOfParts>
    <vt:vector size="36" baseType="lpstr">
      <vt:lpstr>Microsoft YaHei</vt:lpstr>
      <vt:lpstr>Arial</vt:lpstr>
      <vt:lpstr>Calibri</vt:lpstr>
      <vt:lpstr>Cambria Math</vt:lpstr>
      <vt:lpstr>Symbol</vt:lpstr>
      <vt:lpstr>Times New Roman</vt:lpstr>
      <vt:lpstr>Wingdings</vt:lpstr>
      <vt:lpstr>Office 主题</vt:lpstr>
      <vt:lpstr>AxMath</vt:lpstr>
      <vt:lpstr>Equation</vt:lpstr>
      <vt:lpstr>公式</vt:lpstr>
      <vt:lpstr>Identify the two-pole structures from an SU(3) flavor filter</vt:lpstr>
      <vt:lpstr>Outline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Searching for exotic structures around BK threshold in BcBs ππ</dc:title>
  <dc:creator>HalJordan</dc:creator>
  <cp:lastModifiedBy>Chiaki Izumi</cp:lastModifiedBy>
  <cp:revision>598</cp:revision>
  <cp:lastPrinted>2016-09-15T03:06:00Z</cp:lastPrinted>
  <dcterms:created xsi:type="dcterms:W3CDTF">2016-09-14T02:51:21Z</dcterms:created>
  <dcterms:modified xsi:type="dcterms:W3CDTF">2026-03-29T12:36:43Z</dcterms:modified>
</cp:coreProperties>
</file>