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3" r:id="rId5"/>
    <p:sldId id="271" r:id="rId6"/>
    <p:sldId id="258" r:id="rId7"/>
    <p:sldId id="260" r:id="rId8"/>
    <p:sldId id="259" r:id="rId9"/>
    <p:sldId id="261" r:id="rId10"/>
    <p:sldId id="257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DB6D7-B136-4B3D-9623-174626B97D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EC689-90E2-47F2-944F-A2C7A3A3D99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hyperlink" Target="mailto:dongsheng@ihep.ac.c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en-US" altLang="zh-CN">
                <a:solidFill>
                  <a:srgbClr val="2F5597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RoceV2 on Trigger Core Board</a:t>
            </a:r>
            <a:endParaRPr lang="zh-CN" altLang="en-US">
              <a:solidFill>
                <a:srgbClr val="2F5597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83273"/>
          </a:xfrm>
        </p:spPr>
        <p:txBody>
          <a:bodyPr/>
          <a:p>
            <a:r>
              <a:rPr lang="en-US" altLang="zh-CN" i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10 GbE </a:t>
            </a:r>
            <a:r>
              <a:rPr lang="zh-CN" altLang="en-US" i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&amp; </a:t>
            </a:r>
            <a:r>
              <a:rPr lang="en-US" altLang="zh-CN" i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40 GbE Implementation</a:t>
            </a:r>
            <a:endParaRPr lang="zh-CN" altLang="en-US" i="1"/>
          </a:p>
        </p:txBody>
      </p:sp>
      <p:sp>
        <p:nvSpPr>
          <p:cNvPr id="4" name="副标题 2"/>
          <p:cNvSpPr>
            <a:spLocks noGrp="1"/>
          </p:cNvSpPr>
          <p:nvPr/>
        </p:nvSpPr>
        <p:spPr>
          <a:xfrm>
            <a:off x="1523983" y="4901527"/>
            <a:ext cx="9144000" cy="9893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Sheng Dong</a:t>
            </a:r>
            <a:endParaRPr lang="en-US" altLang="zh-CN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i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hlinkClick r:id="rId1"/>
              </a:rPr>
              <a:t>dongsheng</a:t>
            </a:r>
            <a:r>
              <a:rPr lang="zh-CN" altLang="en-US" i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hlinkClick r:id="rId1"/>
              </a:rPr>
              <a:t>@</a:t>
            </a:r>
            <a:r>
              <a:rPr lang="en-US" altLang="zh-CN" i="1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hlinkClick r:id="rId1"/>
              </a:rPr>
              <a:t>ihep.ac.cn</a:t>
            </a:r>
            <a:endParaRPr lang="zh-CN" altLang="en-US" i="1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052" y="208209"/>
            <a:ext cx="11293185" cy="1325563"/>
          </a:xfrm>
        </p:spPr>
        <p:txBody>
          <a:bodyPr>
            <a:normAutofit/>
          </a:bodyPr>
          <a:p>
            <a:r>
              <a:rPr lang="en-US" altLang="zh-CN" sz="3600">
                <a:solidFill>
                  <a:srgbClr val="2F5597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RDMA FW Porting: VCU118 </a:t>
            </a:r>
            <a:r>
              <a:rPr lang="zh-CN" altLang="en-US" sz="3600">
                <a:solidFill>
                  <a:srgbClr val="2F5597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sz="3600">
                <a:solidFill>
                  <a:srgbClr val="2F5597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&gt; Trigger Core Board (TCB)</a:t>
            </a:r>
            <a:endParaRPr lang="zh-CN" altLang="en-US" sz="3600">
              <a:solidFill>
                <a:srgbClr val="2F5597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图片 4" descr="upload_post_object_v2_410449918"/>
          <p:cNvPicPr>
            <a:picLocks noChangeAspect="1"/>
          </p:cNvPicPr>
          <p:nvPr/>
        </p:nvPicPr>
        <p:blipFill>
          <a:blip r:embed="rId1"/>
          <a:srcRect l="4746" t="272" r="7808" b="-272"/>
          <a:stretch>
            <a:fillRect/>
          </a:stretch>
        </p:blipFill>
        <p:spPr>
          <a:xfrm>
            <a:off x="2862982" y="1450120"/>
            <a:ext cx="5216007" cy="3355167"/>
          </a:xfrm>
          <a:prstGeom prst="rect">
            <a:avLst/>
          </a:prstGeom>
        </p:spPr>
      </p:pic>
      <p:pic>
        <p:nvPicPr>
          <p:cNvPr id="6" name="图片 5" descr="upload_post_object_v2_6868520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998" y="1450084"/>
            <a:ext cx="3681221" cy="3957866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3442862" y="4864508"/>
            <a:ext cx="4069924" cy="1564273"/>
          </a:xfrm>
          <a:prstGeom prst="rect">
            <a:avLst/>
          </a:prstGeom>
          <a:solidFill>
            <a:srgbClr val="E7E6E6">
              <a:alpha val="100000"/>
            </a:srgbClr>
          </a:solidFill>
        </p:spPr>
        <p:txBody>
          <a:bodyPr wrap="none" rtlCol="0">
            <a:noAutofit/>
          </a:bodyPr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FPGA Architecture: Virtex </a:t>
            </a: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UltraScale</a:t>
            </a:r>
            <a:r>
              <a:rPr lang="zh-CN" altLang="en-US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+ 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Interface: QSFP28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IP: CMAC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UltraScale</a:t>
            </a:r>
            <a:r>
              <a:rPr lang="zh-CN" altLang="en-US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+ </a:t>
            </a: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GTY (32.75Gb/s)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Link verified: 10G/25G/100G 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indent="0" algn="l">
              <a:buNone/>
            </a:pPr>
            <a:r>
              <a:rPr lang="en-US" altLang="zh-CN" sz="12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           Approximately 93% of the maximum actual bandwidth</a:t>
            </a:r>
            <a:endParaRPr lang="en-US" altLang="zh-CN" sz="12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marL="285750" indent="-285750" algn="l"/>
            <a:endParaRPr lang="en-US" altLang="zh-CN" sz="14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9" name="圆角矩形 8"/>
          <p:cNvSpPr/>
          <p:nvPr userDrawn="1"/>
        </p:nvSpPr>
        <p:spPr>
          <a:xfrm>
            <a:off x="9840742" y="1791239"/>
            <a:ext cx="553587" cy="355287"/>
          </a:xfrm>
          <a:prstGeom prst="roundRect">
            <a:avLst/>
          </a:prstGeom>
          <a:noFill/>
          <a:ln w="28575" cap="flat" cmpd="sng" algn="ctr">
            <a:solidFill>
              <a:srgbClr val="FF0000">
                <a:alpha val="100000"/>
              </a:srgbClr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0" name="文本框 9"/>
          <p:cNvSpPr txBox="1"/>
          <p:nvPr userDrawn="1"/>
        </p:nvSpPr>
        <p:spPr>
          <a:xfrm>
            <a:off x="10146454" y="1220301"/>
            <a:ext cx="1069757" cy="31347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en-US" altLang="zh-CN" sz="10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4x TX/RX Firefly</a:t>
            </a:r>
            <a:endParaRPr lang="zh-CN" altLang="en-US" sz="1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11" name="直接箭头连接符 10"/>
          <p:cNvCxnSpPr/>
          <p:nvPr userDrawn="1"/>
        </p:nvCxnSpPr>
        <p:spPr>
          <a:xfrm>
            <a:off x="10146455" y="1268963"/>
            <a:ext cx="0" cy="439652"/>
          </a:xfrm>
          <a:prstGeom prst="straightConnector1">
            <a:avLst/>
          </a:prstGeom>
          <a:ln w="88900" cap="flat" cmpd="sng" algn="ctr">
            <a:solidFill>
              <a:srgbClr val="FF0000">
                <a:alpha val="100000"/>
              </a:srgbClr>
            </a:solidFill>
            <a:prstDash val="solid"/>
            <a:miter lim="800000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 userDrawn="1"/>
        </p:nvSpPr>
        <p:spPr>
          <a:xfrm>
            <a:off x="8078990" y="5465151"/>
            <a:ext cx="3681234" cy="1082350"/>
          </a:xfrm>
          <a:prstGeom prst="rect">
            <a:avLst/>
          </a:prstGeom>
          <a:solidFill>
            <a:srgbClr val="E7E6E6">
              <a:alpha val="100000"/>
            </a:srgbClr>
          </a:solidFill>
        </p:spPr>
        <p:txBody>
          <a:bodyPr wrap="none" rtlCol="0">
            <a:noAutofit/>
          </a:bodyPr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FPGA Architecture: </a:t>
            </a: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Kintex </a:t>
            </a: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UltraScale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Interface: Firefly </a:t>
            </a:r>
            <a:r>
              <a:rPr lang="zh-CN" altLang="en-US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-</a:t>
            </a: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&gt; QSFP28 via MPO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IP: 40G/50G Ethernet Subsystem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 algn="l">
              <a:buChar char="•"/>
            </a:pPr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UltraScale GTH (16.3Gb/s)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/>
            <a:endParaRPr lang="zh-CN" altLang="en-US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139141" y="2258091"/>
            <a:ext cx="3031927" cy="2725137"/>
          </a:xfrm>
          <a:prstGeom prst="rect">
            <a:avLst/>
          </a:prstGeom>
          <a:solidFill>
            <a:srgbClr val="E7E6E6">
              <a:alpha val="100000"/>
            </a:srgbClr>
          </a:solidFill>
        </p:spPr>
        <p:txBody>
          <a:bodyPr wrap="square" rtlCol="0">
            <a:noAutofit/>
          </a:bodyPr>
          <a:p>
            <a:pPr marL="285750" indent="-285750">
              <a:buFont typeface="Wingdings" charset="0"/>
              <a:buChar char="p"/>
            </a:pPr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In order to truly apply RDMA in experimental scenarios...</a:t>
            </a:r>
            <a:endParaRPr lang="en-US" altLang="zh-CN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indent="-285750">
              <a:buFont typeface="Wingdings" charset="0"/>
              <a:buChar char="p"/>
            </a:pPr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Background:</a:t>
            </a:r>
            <a:endParaRPr lang="en-US" altLang="zh-CN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>
              <a:buFont typeface="Wingdings" charset="0"/>
              <a:buChar char="•"/>
            </a:pPr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BESIII Digital and Intelligent Upgrade Project</a:t>
            </a:r>
            <a:endParaRPr lang="en-US" altLang="zh-CN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>
              <a:buFont typeface="Wingdings" charset="0"/>
              <a:buChar char="•"/>
            </a:pPr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The plan is to transmit all raw detector data to trigger algorithm research.</a:t>
            </a:r>
            <a:endParaRPr lang="zh-CN" altLang="en-US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>
                <a:solidFill>
                  <a:srgbClr val="0070C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10 GbE RDMA FW on TCB Implemented</a:t>
            </a:r>
            <a:endParaRPr lang="zh-CN" altLang="en-US">
              <a:solidFill>
                <a:srgbClr val="0070C0"/>
              </a:solidFill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 descr="upload_post_object_v2_136120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00872" y="1836782"/>
            <a:ext cx="3211835" cy="2606657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图片 4" descr="upload_post_object_v2_2567566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71" y="1571945"/>
            <a:ext cx="2716126" cy="3887810"/>
          </a:xfrm>
          <a:prstGeom prst="rect">
            <a:avLst/>
          </a:prstGeom>
        </p:spPr>
      </p:pic>
      <p:pic>
        <p:nvPicPr>
          <p:cNvPr id="6" name="图片 5" descr="upload_post_object_v2_8861355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72" y="5014849"/>
            <a:ext cx="7671141" cy="136292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8" name="文本框 7"/>
          <p:cNvSpPr txBox="1"/>
          <p:nvPr userDrawn="1"/>
        </p:nvSpPr>
        <p:spPr>
          <a:xfrm>
            <a:off x="6794439" y="2438327"/>
            <a:ext cx="5287783" cy="1658846"/>
          </a:xfrm>
          <a:prstGeom prst="rect">
            <a:avLst/>
          </a:prstGeom>
          <a:solidFill>
            <a:srgbClr val="E7E6E6">
              <a:alpha val="100000"/>
            </a:srgbClr>
          </a:solidFill>
        </p:spPr>
        <p:txBody>
          <a:bodyPr wrap="square" rtlCol="0" anchor="t">
            <a:noAutofit/>
          </a:bodyPr>
          <a:p>
            <a:pPr marL="285750" indent="-285750">
              <a:buFont typeface="Wingdings" charset="0"/>
              <a:buChar char="ü"/>
            </a:pPr>
            <a:r>
              <a:rPr lang="en-US" altLang="zh-CN"/>
              <a:t>Utilization and timing look fine.</a:t>
            </a:r>
            <a:endParaRPr lang="en-US" altLang="zh-CN"/>
          </a:p>
          <a:p>
            <a:pPr marL="285750" indent="-285750">
              <a:buFont typeface="Wingdings" charset="0"/>
              <a:buChar char="p"/>
            </a:pPr>
            <a:r>
              <a:rPr lang="en-US" altLang="zh-CN"/>
              <a:t>Testing can begin once the new PCB board verification is finished.</a:t>
            </a:r>
            <a:endParaRPr lang="en-US" altLang="zh-CN"/>
          </a:p>
          <a:p>
            <a:pPr marL="742950" lvl="1" indent="-285750">
              <a:buChar char="•"/>
            </a:pPr>
            <a:r>
              <a:rPr lang="en-US" altLang="zh-CN"/>
              <a:t>Power supply and clocks</a:t>
            </a:r>
            <a:endParaRPr lang="en-US" altLang="zh-CN"/>
          </a:p>
          <a:p>
            <a:pPr marL="285750" indent="-285750">
              <a:buFont typeface="Wingdings" charset="0"/>
              <a:buChar char="p"/>
            </a:pPr>
            <a:r>
              <a:rPr lang="en-US" altLang="zh-CN"/>
              <a:t>The ultimate goal is to implement 40G RDMA on the TCB.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49760" y="5511494"/>
            <a:ext cx="1160023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Utilization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26778" y="4443417"/>
            <a:ext cx="1160023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Utilization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94439" y="6424504"/>
            <a:ext cx="922583" cy="36957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r>
              <a:rPr lang="en-US" altLang="zh-CN" sz="16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  <a:sym typeface="+mn-ea"/>
              </a:rPr>
              <a:t>Timing</a:t>
            </a:r>
            <a:endParaRPr lang="en-US" altLang="zh-CN" sz="16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 userDrawn="1"/>
        </p:nvSpPr>
        <p:spPr>
          <a:xfrm>
            <a:off x="5228614" y="3075598"/>
            <a:ext cx="1734820" cy="706755"/>
          </a:xfrm>
          <a:prstGeom prst="rect">
            <a:avLst/>
          </a:prstGeom>
        </p:spPr>
        <p:txBody>
          <a:bodyPr wrap="none" rtlCol="0">
            <a:spAutoFit/>
          </a:bodyPr>
          <a:p>
            <a:r>
              <a:rPr lang="en-US" altLang="zh-CN" sz="4000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Backup</a:t>
            </a:r>
            <a:endParaRPr lang="zh-CN" altLang="en-US" sz="4000">
              <a:latin typeface="Times New Roman" panose="02020603050405020304" charset="0"/>
              <a:ea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pload_post_object_v2_63973513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7429" y="652465"/>
            <a:ext cx="8141235" cy="4858966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4813580" y="5511441"/>
            <a:ext cx="2153065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UG575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pload_post_object_v2_2572134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32571"/>
            <a:ext cx="12192000" cy="419285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pload_post_object_v2_86555859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91484"/>
            <a:ext cx="12192000" cy="38750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upload_post_object_v2_79540523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1768" y="461735"/>
            <a:ext cx="4638281" cy="4486529"/>
          </a:xfrm>
          <a:prstGeom prst="rect">
            <a:avLst/>
          </a:prstGeom>
        </p:spPr>
      </p:pic>
      <p:pic>
        <p:nvPicPr>
          <p:cNvPr id="3" name="图片 2" descr="upload_post_object_v2_0351850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732" y="461786"/>
            <a:ext cx="4086395" cy="4486430"/>
          </a:xfrm>
          <a:prstGeom prst="rect">
            <a:avLst/>
          </a:prstGeom>
        </p:spPr>
      </p:pic>
      <p:sp>
        <p:nvSpPr>
          <p:cNvPr id="4" name="文本框 3"/>
          <p:cNvSpPr txBox="1"/>
          <p:nvPr userDrawn="1"/>
        </p:nvSpPr>
        <p:spPr>
          <a:xfrm>
            <a:off x="1230812" y="5354336"/>
            <a:ext cx="9473659" cy="368300"/>
          </a:xfrm>
          <a:prstGeom prst="rect">
            <a:avLst/>
          </a:prstGeom>
        </p:spPr>
        <p:txBody>
          <a:bodyPr wrap="none" rtlCol="0">
            <a:noAutofit/>
          </a:bodyPr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Warning</a:t>
            </a:r>
            <a:r>
              <a:rPr lang="en-US" altLang="zh-CN">
                <a:latin typeface="Times New Roman" panose="02020603050405020304" charset="0"/>
                <a:ea typeface="Times New Roman" panose="02020603050405020304" charset="0"/>
                <a:cs typeface="Times New Roman" panose="02020603050405020304" charset="0"/>
              </a:rPr>
              <a:t>: the index of MGT channel number is different with the index of firefly channel number !!!</a:t>
            </a:r>
            <a:endParaRPr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5" name="图片 4" descr="upload_post_object_v2_28492056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83"/>
            <a:ext cx="12192000" cy="68210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996</Words>
  <Application>WPS Office WWO_wpscloud_20230620202048-8fa233b272</Application>
  <PresentationFormat>宽屏</PresentationFormat>
  <Paragraphs>49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Times New Roman</vt:lpstr>
      <vt:lpstr>Wingdings</vt:lpstr>
      <vt:lpstr>Kingsoft Confetti</vt:lpstr>
      <vt:lpstr>汉仪书宋二KW</vt:lpstr>
      <vt:lpstr>等线</vt:lpstr>
      <vt:lpstr>汉仪中等线KW</vt:lpstr>
      <vt:lpstr>Office 主题​​</vt:lpstr>
      <vt:lpstr>RoceV2 on Trigger Core Board</vt:lpstr>
      <vt:lpstr>RDMA FW Porting: VCU118 -&gt; Trigger Core Board (TCB)</vt:lpstr>
      <vt:lpstr>10 GbE RDMA FW on TCB Implemented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RoceV2 on Trigger Core Board</dc:title>
  <dc:creator/>
  <cp:lastModifiedBy/>
  <dcterms:created xsi:type="dcterms:W3CDTF">2025-11-13T06:22:37Z</dcterms:created>
  <dcterms:modified xsi:type="dcterms:W3CDTF">2025-11-13T06:22:37Z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2052-0.0.0.0</vt:lpwstr>
  </property>
</Properties>
</file>