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8E613-E06B-4F52-9C8C-035A436AC9A2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19B0C-3842-47B5-9BCA-665C9866DD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93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19B0C-3842-47B5-9BCA-665C9866DD0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091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19B0C-3842-47B5-9BCA-665C9866DD0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080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19B0C-3842-47B5-9BCA-665C9866DD0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644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FDCB70-5DA8-FB19-53F6-F91A54BFA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9EAD8AE-5CDB-6327-3DF4-04200463E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7C8C5E-B92A-1C08-08EB-EDAAC210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5EFA-ACB3-41F5-BEFE-7D68DEB89777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60E616-B1BF-D871-7839-013113F31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9C3BD7-A2FA-C392-FB12-E26909C1D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08B8-0490-4A22-8585-86D98947F6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833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829760-E80D-BF68-03F1-F8AC58ABF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9B20854-7698-A803-9B7C-3D9D6029E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5FE175-5FB1-8769-0548-0B68E9183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5EFA-ACB3-41F5-BEFE-7D68DEB89777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A86832-EEFD-6F1B-49AE-EB73B8189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2A2560-70CD-5C02-E490-783A4FB67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08B8-0490-4A22-8585-86D98947F6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08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C843A2D-F647-2A4C-C012-2A4A84333B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C07CA59-CA54-A067-0B14-3C57B42C0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DAE487-33B1-A288-11E4-0D4A1664E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5EFA-ACB3-41F5-BEFE-7D68DEB89777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8EEF84-EF18-F37C-9602-23A3521D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C02277-BAD0-1B19-00B9-FFA88FF55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08B8-0490-4A22-8585-86D98947F6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06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D3E3F8-51AC-DC84-A273-686172981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D956CF-662A-222D-AB6E-EDC4DEB48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67D016-F230-9342-42C5-FB74D2A1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5EFA-ACB3-41F5-BEFE-7D68DEB89777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56A4B9-A71B-791C-7C44-2E78DA4B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86EDD4-A1D0-BDC5-4162-E0E688C1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08B8-0490-4A22-8585-86D98947F6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67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18D88E-ACA5-08BB-C1E9-72C1C1371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9516E11-B774-B8EE-BB49-A174BDDFB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A80355-B484-2A15-86D2-BC746E45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5EFA-ACB3-41F5-BEFE-7D68DEB89777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C5311F-6E01-FE05-C25F-3B53744D4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424C5F-27DA-164A-F887-E468B0604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08B8-0490-4A22-8585-86D98947F6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11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D461C1-22A6-E6DF-B105-38F0A649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9A71EA-EBE1-7198-A230-A07D40F86A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13FD2AD-9828-6511-ED3C-87A02E1B5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7A50BC4-02A7-2204-8118-85F5CD031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5EFA-ACB3-41F5-BEFE-7D68DEB89777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F9E28D7-4523-EE01-E93F-A15BBBCD4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95B9FAB-5487-D513-5C66-435A6C732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08B8-0490-4A22-8585-86D98947F6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66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FB10BD-439B-28E0-1537-52404ED5B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5D5B58-6578-FF04-0260-463C5095A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4DF437C-7DAD-43DA-23EA-D31A8A217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99DF4DD-3443-85D1-B442-D5FBBE6DD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8CA8C59-A420-C3A6-0F54-11FBD53927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BEBA130-4D29-2655-0B05-966D28AD9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5EFA-ACB3-41F5-BEFE-7D68DEB89777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2DF3451-2D8F-EC74-871E-6199B2F43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1828798-6ECC-AB95-CB3E-CE5074FD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08B8-0490-4A22-8585-86D98947F6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28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4728BD-D1D0-8CE3-08D2-5EA849E96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680777A-3751-D483-B971-A0801090D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5EFA-ACB3-41F5-BEFE-7D68DEB89777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8986964-B941-969F-CFC0-E47183AB1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91F797A-9462-0DCC-0510-392DAED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08B8-0490-4A22-8585-86D98947F6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19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9F3D145-36AF-B286-0CBA-63C473E86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5EFA-ACB3-41F5-BEFE-7D68DEB89777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B8628BF-5755-329E-AE96-54D1B101A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BBCAF8-C0F1-9582-6BFF-C55CDD63E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08B8-0490-4A22-8585-86D98947F6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55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6458A0-3E4C-35D4-6648-E8142BB9F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BF5C51-080C-02C8-E9A2-85B2E4494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6216CE1-5BA1-0DF7-5A0E-2DEA2DCAD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842092-5351-F52C-8DF8-EB83718F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5EFA-ACB3-41F5-BEFE-7D68DEB89777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F8819B-A7B0-9D24-67EF-FE589B45E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6A3759-1C25-9795-4369-FDC628AD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08B8-0490-4A22-8585-86D98947F6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0462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BF19C0-E0D9-212C-0A59-C753A0C9B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9B19BB3-0F50-3DAF-3D68-32F9F984B8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7E3DFDD-5FED-0B15-9BAA-37A14B21A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B6C014-75F0-55FB-7427-F062DCACD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5EFA-ACB3-41F5-BEFE-7D68DEB89777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8525F5-879E-D7DA-844C-2AF1B8404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4D8734E-BA70-CC44-1BC3-F7DCB1E1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08B8-0490-4A22-8585-86D98947F6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602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3EC060D-E520-A603-9070-AA5D544F9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621AF4-362B-2C71-C4B1-4F1126E1F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95A4ED-3DE7-2F68-CDB2-31B8786140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85EFA-ACB3-41F5-BEFE-7D68DEB89777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AAA291-1BC6-D1EB-166D-BEBA562334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0BEDB4-CF3B-C10C-826C-4B1DCC2BE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908B8-0490-4A22-8585-86D98947F6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12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CA4AEC1-6A4D-105C-0EC9-110C10FB6D97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𝜙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CA4AEC1-6A4D-105C-0EC9-110C10FB6D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>
            <a:extLst>
              <a:ext uri="{FF2B5EF4-FFF2-40B4-BE49-F238E27FC236}">
                <a16:creationId xmlns:a16="http://schemas.microsoft.com/office/drawing/2014/main" id="{AF0E7C96-AB22-517C-5DCC-1A323C37C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7284"/>
            <a:ext cx="9144000" cy="1655762"/>
          </a:xfrm>
        </p:spPr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邹世明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2025/11/21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8929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0135B8B-A5D5-9E6E-8D60-23B3132E8B27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candidate selection (BCS)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F3D7104-0E16-B7FC-AFB4-DF4810AFF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626" y="645363"/>
            <a:ext cx="5435594" cy="42241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C83214D-CB5E-1D95-4F62-E76F63FB3C61}"/>
                  </a:ext>
                </a:extLst>
              </p:cNvPr>
              <p:cNvSpPr txBox="1"/>
              <p:nvPr/>
            </p:nvSpPr>
            <p:spPr>
              <a:xfrm>
                <a:off x="642931" y="5077184"/>
                <a:ext cx="10123190" cy="1216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BCS is based on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 fit,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vertex fit, and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vertex fit.</a:t>
                </a:r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About 50% efficiency loss after BCS.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C83214D-CB5E-1D95-4F62-E76F63FB3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1" y="5077184"/>
                <a:ext cx="10123190" cy="1216872"/>
              </a:xfrm>
              <a:prstGeom prst="rect">
                <a:avLst/>
              </a:prstGeom>
              <a:blipFill>
                <a:blip r:embed="rId3"/>
                <a:stretch>
                  <a:fillRect l="-361" b="-7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605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C6A1291-3420-DB39-1546-44581EC63DF6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distribution of photons after BCS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280E1C-A6E4-D030-E6F0-A13917C35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074" y="589575"/>
            <a:ext cx="3915651" cy="313108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D87D72B-C1F6-6AB3-E0A4-C93C9ECA0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74" y="3776033"/>
            <a:ext cx="3915651" cy="297704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9E9D199-DBFF-F0ED-EEBD-457A7DF76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271" y="644947"/>
            <a:ext cx="3952770" cy="313108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9C302F-1DAF-CF19-C2F5-8CD69FBF1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2419" y="3776033"/>
            <a:ext cx="3858473" cy="297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84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50EE4F7-E9F0-6B1D-9D0D-CB5552C57E3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Invariant mass distribution of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en-US" altLang="zh-CN" sz="3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3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50EE4F7-E9F0-6B1D-9D0D-CB5552C57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46331"/>
              </a:xfrm>
              <a:prstGeom prst="rect">
                <a:avLst/>
              </a:prstGeom>
              <a:blipFill>
                <a:blip r:embed="rId2"/>
                <a:stretch>
                  <a:fillRect l="-1500" t="-14151" b="-349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7402EF40-4D06-1FC1-6DF3-B8BA27E05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78" y="646331"/>
            <a:ext cx="3403751" cy="25948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4CAF0F-102E-BEE4-0872-1D73E3274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233" y="646331"/>
            <a:ext cx="3279541" cy="2530853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34C5DE1B-98CB-0721-77DA-7B5274D558E5}"/>
              </a:ext>
            </a:extLst>
          </p:cNvPr>
          <p:cNvGrpSpPr/>
          <p:nvPr/>
        </p:nvGrpSpPr>
        <p:grpSpPr>
          <a:xfrm>
            <a:off x="4270494" y="646331"/>
            <a:ext cx="3270174" cy="2530853"/>
            <a:chOff x="4077687" y="838783"/>
            <a:chExt cx="3844035" cy="2929723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5261D73C-F5E6-2C0F-2891-7A82C6F6A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77687" y="838783"/>
              <a:ext cx="3844035" cy="2929723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C6BB4AB-648F-B501-56DF-988AFE4B9D6D}"/>
                </a:ext>
              </a:extLst>
            </p:cNvPr>
            <p:cNvSpPr txBox="1"/>
            <p:nvPr/>
          </p:nvSpPr>
          <p:spPr>
            <a:xfrm>
              <a:off x="4786855" y="1109611"/>
              <a:ext cx="910172" cy="730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Signal MC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BD136735-01BC-2BF2-50A0-3422BB8D6B11}"/>
              </a:ext>
            </a:extLst>
          </p:cNvPr>
          <p:cNvSpPr txBox="1"/>
          <p:nvPr/>
        </p:nvSpPr>
        <p:spPr>
          <a:xfrm>
            <a:off x="8673857" y="889298"/>
            <a:ext cx="80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Belle data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A0C21B0-C3FF-E05F-1616-56F51D327F41}"/>
                  </a:ext>
                </a:extLst>
              </p:cNvPr>
              <p:cNvSpPr txBox="1"/>
              <p:nvPr/>
            </p:nvSpPr>
            <p:spPr>
              <a:xfrm>
                <a:off x="2956665" y="5831643"/>
                <a:ext cx="6190988" cy="927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mass window: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</m:sup>
                            </m:sSup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−1.020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&lt;3∗0.004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mass window: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0.11 </m:t>
                    </m:r>
                    <m:f>
                      <m:fPr>
                        <m:type m:val="li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GeV</m:t>
                        </m:r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𝛾𝛾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&lt;0.16</m:t>
                    </m:r>
                    <m:f>
                      <m:fPr>
                        <m:type m:val="li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GeV</m:t>
                        </m:r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A0C21B0-C3FF-E05F-1616-56F51D327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665" y="5831643"/>
                <a:ext cx="6190988" cy="927049"/>
              </a:xfrm>
              <a:prstGeom prst="rect">
                <a:avLst/>
              </a:prstGeom>
              <a:blipFill>
                <a:blip r:embed="rId6"/>
                <a:stretch>
                  <a:fillRect l="-591" r="-2461" b="-717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8BB90DDB-3768-36C5-1763-0683E97C9D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1142" y="3177185"/>
            <a:ext cx="3295225" cy="258878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E5C3206-CCD0-673A-92F7-872F0C1BAB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2233" y="3240360"/>
            <a:ext cx="3295226" cy="261324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CD1FD56-DA44-31B5-4733-41DCEF64E0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853" y="3267424"/>
            <a:ext cx="3393426" cy="258878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DBCA89C9-4F76-33D4-87F7-0A58811D5934}"/>
              </a:ext>
            </a:extLst>
          </p:cNvPr>
          <p:cNvSpPr txBox="1"/>
          <p:nvPr/>
        </p:nvSpPr>
        <p:spPr>
          <a:xfrm>
            <a:off x="4716556" y="3769561"/>
            <a:ext cx="819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MC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AB6E532-B5BA-696F-86F4-F563DE78C43B}"/>
              </a:ext>
            </a:extLst>
          </p:cNvPr>
          <p:cNvSpPr txBox="1"/>
          <p:nvPr/>
        </p:nvSpPr>
        <p:spPr>
          <a:xfrm>
            <a:off x="8819994" y="3769561"/>
            <a:ext cx="80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Belle data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262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4CC5D15-409C-A980-79F3-D079EF9FE896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667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3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CN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altLang="zh-CN" sz="3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veto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4CC5D15-409C-A980-79F3-D079EF9FE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67170"/>
              </a:xfrm>
              <a:prstGeom prst="rect">
                <a:avLst/>
              </a:prstGeom>
              <a:blipFill>
                <a:blip r:embed="rId2"/>
                <a:stretch>
                  <a:fillRect t="-12844" b="-321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425C884D-A224-A623-E28F-7CB74B396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45" y="667170"/>
            <a:ext cx="5359604" cy="4179330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92C7A691-ADC6-946D-E3AE-ED53C4F5387F}"/>
              </a:ext>
            </a:extLst>
          </p:cNvPr>
          <p:cNvGrpSpPr/>
          <p:nvPr/>
        </p:nvGrpSpPr>
        <p:grpSpPr>
          <a:xfrm>
            <a:off x="6152694" y="620759"/>
            <a:ext cx="5359604" cy="4419426"/>
            <a:chOff x="6152694" y="620759"/>
            <a:chExt cx="5359604" cy="4419426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D0A522D3-3C09-B8EC-FE3B-62444375D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2694" y="620759"/>
              <a:ext cx="5359604" cy="4383390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ADEB1614-D3DC-F92B-5DE5-3B02D0736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90799" y="4652815"/>
              <a:ext cx="1847945" cy="38737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A911C87-F7D8-288C-0C1C-DDAC252676D9}"/>
                  </a:ext>
                </a:extLst>
              </p:cNvPr>
              <p:cNvSpPr txBox="1"/>
              <p:nvPr/>
            </p:nvSpPr>
            <p:spPr>
              <a:xfrm>
                <a:off x="983732" y="5317642"/>
                <a:ext cx="9544833" cy="873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decay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 the same final state as the signal decay and is Cabibbo-favored.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events in the mass region of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1.17-1.21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CN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GeV</m:t>
                        </m:r>
                      </m:num>
                      <m:den>
                        <m:sSup>
                          <m:sSupPr>
                            <m:ctrlPr>
                              <a:rPr lang="en-US" altLang="zh-CN" b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altLang="zh-CN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rejected.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A911C87-F7D8-288C-0C1C-DDAC25267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732" y="5317642"/>
                <a:ext cx="9544833" cy="873188"/>
              </a:xfrm>
              <a:prstGeom prst="rect">
                <a:avLst/>
              </a:prstGeom>
              <a:blipFill>
                <a:blip r:embed="rId6"/>
                <a:stretch>
                  <a:fillRect l="-383" b="-743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2613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3336819-F437-5124-46E2-CD6AE1BC480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sSup>
                      <m:sSupPr>
                        <m:ctrlPr>
                          <a:rPr lang="en-US" altLang="zh-CN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3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distribution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3336819-F437-5124-46E2-CD6AE1BC4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46331"/>
              </a:xfrm>
              <a:prstGeom prst="rect">
                <a:avLst/>
              </a:prstGeom>
              <a:blipFill>
                <a:blip r:embed="rId2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60FE5743-B9A8-E5BB-8D0E-007C08920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29" y="866850"/>
            <a:ext cx="5603539" cy="444418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2477247-D6F8-FBCD-BED0-8FE1B8C3C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899" y="1030883"/>
            <a:ext cx="5330466" cy="42330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803D8BD-69B1-CACA-7701-87531105553F}"/>
                  </a:ext>
                </a:extLst>
              </p:cNvPr>
              <p:cNvSpPr txBox="1"/>
              <p:nvPr/>
            </p:nvSpPr>
            <p:spPr>
              <a:xfrm>
                <a:off x="807930" y="5695588"/>
                <a:ext cx="5774497" cy="873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obvious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 is observed in Belle data.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signal efficiency is determined to be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2.2±0.1%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803D8BD-69B1-CACA-7701-875311055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30" y="5695588"/>
                <a:ext cx="5774497" cy="873572"/>
              </a:xfrm>
              <a:prstGeom prst="rect">
                <a:avLst/>
              </a:prstGeom>
              <a:blipFill>
                <a:blip r:embed="rId5"/>
                <a:stretch>
                  <a:fillRect l="-739" b="-97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1082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945A435-F0D0-9EF5-6D36-D289B3D7AC5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3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distribution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945A435-F0D0-9EF5-6D36-D289B3D7A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46331"/>
              </a:xfrm>
              <a:prstGeom prst="rect">
                <a:avLst/>
              </a:prstGeom>
              <a:blipFill>
                <a:blip r:embed="rId3"/>
                <a:stretch>
                  <a:fillRect t="-15094" b="-339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BB3FFDE0-90EE-9DEB-9F0E-ACFE7AB4C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240" y="716299"/>
            <a:ext cx="6775848" cy="53251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2279E19-7048-6726-A579-79389D51505D}"/>
                  </a:ext>
                </a:extLst>
              </p:cNvPr>
              <p:cNvSpPr txBox="1"/>
              <p:nvPr/>
            </p:nvSpPr>
            <p:spPr>
              <a:xfrm>
                <a:off x="2943615" y="6253609"/>
                <a:ext cx="37014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obvious possible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signal.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2279E19-7048-6726-A579-79389D515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615" y="6253609"/>
                <a:ext cx="3701442" cy="400110"/>
              </a:xfrm>
              <a:prstGeom prst="rect">
                <a:avLst/>
              </a:prstGeom>
              <a:blipFill>
                <a:blip r:embed="rId5"/>
                <a:stretch>
                  <a:fillRect l="-1812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B3568DA2-73AE-1272-D7AE-2872F43B59A0}"/>
              </a:ext>
            </a:extLst>
          </p:cNvPr>
          <p:cNvSpPr txBox="1"/>
          <p:nvPr/>
        </p:nvSpPr>
        <p:spPr>
          <a:xfrm>
            <a:off x="8404965" y="3425868"/>
            <a:ext cx="3419915" cy="2166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to do: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Analyze the generic MC.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study.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Optimize the selection criteria.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 the Belle II MC and data.</a:t>
            </a:r>
            <a:endParaRPr lang="zh-CN" alt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05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B484CE0-2490-AC7E-9885-9CCACEFAB965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F67F7DA-CF37-8402-ED58-2C1C79221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86" y="4079382"/>
            <a:ext cx="3814590" cy="19422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E9C7992-4FBF-C8F4-BD5B-EC98B03E7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3" y="1277485"/>
            <a:ext cx="6993864" cy="236626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0340178-55E9-25DC-15B2-1777550DC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961" y="3844139"/>
            <a:ext cx="4261501" cy="287217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82FE084-D1A8-D410-0B98-9C2197C4C3D1}"/>
              </a:ext>
            </a:extLst>
          </p:cNvPr>
          <p:cNvSpPr txBox="1"/>
          <p:nvPr/>
        </p:nvSpPr>
        <p:spPr>
          <a:xfrm>
            <a:off x="0" y="6446159"/>
            <a:ext cx="4436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REVIEW D 96, 051102(R) (2017)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9D24BEDB-4705-B5F8-D198-E7FFD12B5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4750" y="2477815"/>
            <a:ext cx="3427833" cy="7418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9B5200B-E10A-6394-B395-25236FC3408B}"/>
                  </a:ext>
                </a:extLst>
              </p:cNvPr>
              <p:cNvSpPr txBox="1"/>
              <p:nvPr/>
            </p:nvSpPr>
            <p:spPr>
              <a:xfrm>
                <a:off x="121912" y="761853"/>
                <a:ext cx="117722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Whether a hidden strangeness pentaquark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0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where the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acc>
                      <m:accPr>
                        <m:chr m:val="̅"/>
                        <m:ctrlPr>
                          <a:rPr lang="en-US" altLang="zh-CN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altLang="zh-CN" sz="20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pair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CN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0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replaced by an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acc>
                      <m:accPr>
                        <m:chr m:val="̅"/>
                        <m:ctrlPr>
                          <a:rPr lang="en-US" altLang="zh-CN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altLang="zh-CN" sz="20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pair, exists? </a:t>
                </a:r>
                <a:endParaRPr lang="zh-CN" altLang="en-US" sz="20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9B5200B-E10A-6394-B395-25236FC34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12" y="761853"/>
                <a:ext cx="11772267" cy="400110"/>
              </a:xfrm>
              <a:prstGeom prst="rect">
                <a:avLst/>
              </a:prstGeom>
              <a:blipFill>
                <a:blip r:embed="rId6"/>
                <a:stretch>
                  <a:fillRect l="-570"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DFC1EB9-B2BD-D062-792B-D79388FFFC11}"/>
                  </a:ext>
                </a:extLst>
              </p:cNvPr>
              <p:cNvSpPr txBox="1"/>
              <p:nvPr/>
            </p:nvSpPr>
            <p:spPr>
              <a:xfrm>
                <a:off x="7399690" y="1277485"/>
                <a:ext cx="441072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Belle experiment search for the possible state via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𝝓</m:t>
                    </m:r>
                    <m:sSup>
                      <m:sSup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2017.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obvious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 was observed, and the upper limit was set to be: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DFC1EB9-B2BD-D062-792B-D79388FFF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690" y="1277485"/>
                <a:ext cx="4410728" cy="1200329"/>
              </a:xfrm>
              <a:prstGeom prst="rect">
                <a:avLst/>
              </a:prstGeom>
              <a:blipFill>
                <a:blip r:embed="rId7"/>
                <a:stretch>
                  <a:fillRect l="-968" t="-3061" b="-8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9DA5404-0521-8301-C1A8-11505501B053}"/>
                  </a:ext>
                </a:extLst>
              </p:cNvPr>
              <p:cNvSpPr txBox="1"/>
              <p:nvPr/>
            </p:nvSpPr>
            <p:spPr>
              <a:xfrm>
                <a:off x="8318888" y="4079382"/>
                <a:ext cx="3771926" cy="2120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significant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b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was found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ϕp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distribution with the whole Belle data.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update the measurements with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Belle + Belle II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data.</a:t>
                </a: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9DA5404-0521-8301-C1A8-11505501B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888" y="4079382"/>
                <a:ext cx="3771926" cy="2120068"/>
              </a:xfrm>
              <a:prstGeom prst="rect">
                <a:avLst/>
              </a:prstGeom>
              <a:blipFill>
                <a:blip r:embed="rId8"/>
                <a:stretch>
                  <a:fillRect l="-1133" b="-37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145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AF5F0A3C-DEA3-C7EF-A653-C1C3EB5803F8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samples and MC simulation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2314AF8-8979-B065-FF05-64D919CCB352}"/>
                  </a:ext>
                </a:extLst>
              </p:cNvPr>
              <p:cNvSpPr txBox="1"/>
              <p:nvPr/>
            </p:nvSpPr>
            <p:spPr>
              <a:xfrm>
                <a:off x="146602" y="910470"/>
                <a:ext cx="6006184" cy="3166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 samples:</a:t>
                </a:r>
                <a:endParaRPr lang="en-US" altLang="zh-CN" sz="2400" dirty="0"/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altLang="zh-CN" sz="1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altLang="zh-CN" sz="1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1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data sample collected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Υ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peak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altLang="zh-CN" sz="1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=9.46 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altLang="zh-CN" sz="1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altLang="zh-CN" sz="1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1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data sample collected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Υ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peak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10.02 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altLang="zh-CN" sz="1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711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altLang="zh-CN" sz="1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1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data sample collected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Υ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(4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peak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altLang="zh-CN" sz="1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=9.46 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altLang="zh-CN" sz="1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121</a:t>
                </a:r>
                <a14:m>
                  <m:oMath xmlns:m="http://schemas.openxmlformats.org/officeDocument/2006/math">
                    <m:r>
                      <a:rPr lang="en-US" altLang="zh-CN" sz="16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altLang="zh-CN" sz="1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1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data sample collected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Υ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(5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peak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altLang="zh-CN" sz="1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=10.58 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</a:t>
                </a:r>
                <a:r>
                  <a:rPr lang="en-US" altLang="zh-CN" sz="1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89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altLang="zh-CN" sz="1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1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continuum data sample at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altLang="zh-CN" sz="1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=10.52 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2314AF8-8979-B065-FF05-64D919CCB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02" y="910470"/>
                <a:ext cx="6006184" cy="3166380"/>
              </a:xfrm>
              <a:prstGeom prst="rect">
                <a:avLst/>
              </a:prstGeom>
              <a:blipFill>
                <a:blip r:embed="rId2"/>
                <a:stretch>
                  <a:fillRect l="-2030" t="-2115"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7A22DB25-9608-7ABF-B333-F96E8FC9083D}"/>
              </a:ext>
            </a:extLst>
          </p:cNvPr>
          <p:cNvSpPr txBox="1"/>
          <p:nvPr/>
        </p:nvSpPr>
        <p:spPr>
          <a:xfrm>
            <a:off x="1895274" y="4795669"/>
            <a:ext cx="2223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Belle II data</a:t>
            </a:r>
          </a:p>
          <a:p>
            <a:pPr algn="ctr"/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zh-CN" alt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75BB39E-2C05-B60D-D5A4-9A1ED7AD7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248" y="1697829"/>
            <a:ext cx="5133325" cy="361199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39C56D3-3609-8974-DC90-D1AF83E85650}"/>
              </a:ext>
            </a:extLst>
          </p:cNvPr>
          <p:cNvSpPr txBox="1"/>
          <p:nvPr/>
        </p:nvSpPr>
        <p:spPr>
          <a:xfrm>
            <a:off x="6639248" y="910470"/>
            <a:ext cx="2695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 simulation:</a:t>
            </a:r>
            <a:endParaRPr lang="en-US" altLang="zh-CN" sz="28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3B65FBC-BD92-B0B2-F579-B3CA962B49CE}"/>
              </a:ext>
            </a:extLst>
          </p:cNvPr>
          <p:cNvSpPr txBox="1"/>
          <p:nvPr/>
        </p:nvSpPr>
        <p:spPr>
          <a:xfrm>
            <a:off x="2953932" y="5899208"/>
            <a:ext cx="62841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Belle MDST samples are converted into Belle II data format using b2bii in </a:t>
            </a:r>
            <a:r>
              <a:rPr lang="zh-CN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basf2 release-0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3937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DC28193-913F-3A93-3AA0-B14C0AAAD5A3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criteria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782DF3E-646A-A2D3-805C-A6496E25BD6D}"/>
                  </a:ext>
                </a:extLst>
              </p:cNvPr>
              <p:cNvSpPr txBox="1"/>
              <p:nvPr/>
            </p:nvSpPr>
            <p:spPr>
              <a:xfrm>
                <a:off x="819288" y="717745"/>
                <a:ext cx="10304342" cy="5422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𝐏𝐈𝐃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</m:sup>
                            </m:sSup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&gt;0.9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</m:sup>
                            </m:sSup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&gt;0.9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&gt;0.9 </m:t>
                    </m:r>
                  </m:oMath>
                </a14:m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</m:sup>
                            </m:sSup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&gt;0.9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dr, </a:t>
                </a:r>
                <a:r>
                  <a:rPr lang="en-US" altLang="zh-C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dz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)&lt;0.1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&lt;1.0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)&lt;0.1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&lt;1.0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Energy: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)&gt;0.1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b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(endcap); E(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)&gt;0.05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(barrel);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E9E25: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&gt;0.8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𝐦𝐨𝐦𝐞𝐧𝐭𝐮𝐦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&gt;0.26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Scale momentum: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xp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&gt;0.49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mass window: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0.11 </m:t>
                    </m:r>
                    <m:f>
                      <m:fPr>
                        <m:type m:val="li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GeV</m:t>
                        </m:r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𝛾𝛾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&lt;0.16</m:t>
                    </m:r>
                    <m:f>
                      <m:fPr>
                        <m:type m:val="li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GeV</m:t>
                        </m:r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mass window: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</m:sup>
                            </m:sSup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−1.020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&lt;3∗0.004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veto: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−1.189&lt;−3∗0.006</m:t>
                    </m:r>
                    <m:f>
                      <m:fPr>
                        <m:type m:val="li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GeV</m:t>
                        </m:r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−1.189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3∗0.006</m:t>
                    </m:r>
                    <m:f>
                      <m:fPr>
                        <m:type m:val="li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GeV</m:t>
                        </m:r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it-IT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782DF3E-646A-A2D3-805C-A6496E25B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288" y="717745"/>
                <a:ext cx="10304342" cy="5422510"/>
              </a:xfrm>
              <a:prstGeom prst="rect">
                <a:avLst/>
              </a:prstGeom>
              <a:blipFill>
                <a:blip r:embed="rId2"/>
                <a:stretch>
                  <a:fillRect l="-355" b="-89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308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7D58F14-7383-7262-A37D-16F6F4690A5A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PID distribution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729A12D-266C-D713-FB85-6B1B59E2A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29" y="734618"/>
            <a:ext cx="3090303" cy="2462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CC78AA8-8329-FB53-8782-EBB919BC4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239" y="3403775"/>
            <a:ext cx="3078993" cy="246262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F6A260-5231-E2F8-6535-D92443A6C1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4592" y="727281"/>
            <a:ext cx="3090303" cy="246996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0B154FD-2D76-A44B-747D-0E1386628C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4591" y="3399252"/>
            <a:ext cx="3090304" cy="247167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AA897A6-7909-54F8-4567-220B7EA5F2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2254" y="3400105"/>
            <a:ext cx="3099510" cy="246996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99D0083-FAEE-1E77-F237-4C06E4873C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2254" y="734618"/>
            <a:ext cx="3089579" cy="24699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441A637-9EFD-5192-CD60-B8B2727C5E28}"/>
                  </a:ext>
                </a:extLst>
              </p:cNvPr>
              <p:cNvSpPr txBox="1"/>
              <p:nvPr/>
            </p:nvSpPr>
            <p:spPr>
              <a:xfrm>
                <a:off x="2498310" y="5950168"/>
                <a:ext cx="3597690" cy="7478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&gt;0.9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</m:sup>
                            </m:sSup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&gt;0.9 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441A637-9EFD-5192-CD60-B8B2727C5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310" y="5950168"/>
                <a:ext cx="3597690" cy="7478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C0C0942-642A-A3EF-192B-0EC132F1892F}"/>
                  </a:ext>
                </a:extLst>
              </p:cNvPr>
              <p:cNvSpPr txBox="1"/>
              <p:nvPr/>
            </p:nvSpPr>
            <p:spPr>
              <a:xfrm>
                <a:off x="8112254" y="6162662"/>
                <a:ext cx="3597690" cy="535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num>
                      <m:den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altLang="zh-CN" sz="1800" i="1">
                        <a:latin typeface="Cambria Math" panose="02040503050406030204" pitchFamily="18" charset="0"/>
                      </a:rPr>
                      <m:t>&gt;0.9 </m:t>
                    </m:r>
                  </m:oMath>
                </a14:m>
                <a:r>
                  <a:rPr lang="en-US" altLang="zh-CN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num>
                      <m:den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den>
                    </m:f>
                    <m:r>
                      <a:rPr lang="en-US" altLang="zh-CN" sz="1800" i="1">
                        <a:latin typeface="Cambria Math" panose="02040503050406030204" pitchFamily="18" charset="0"/>
                      </a:rPr>
                      <m:t>&gt;0.9 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C0C0942-642A-A3EF-192B-0EC132F18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254" y="6162662"/>
                <a:ext cx="3597690" cy="535403"/>
              </a:xfrm>
              <a:prstGeom prst="rect">
                <a:avLst/>
              </a:prstGeom>
              <a:blipFill>
                <a:blip r:embed="rId10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168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888C820-6D1B-ED02-79A5-1B83FA75DE6D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and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dz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distribution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C1B96C9-0C1B-82CE-A8D0-DDAC87844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27" y="646332"/>
            <a:ext cx="3295304" cy="263256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C344E87-7796-4086-B309-26203D6E5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27" y="3437300"/>
            <a:ext cx="3295304" cy="26301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77C910-2387-8C44-29B8-0F95AE345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453" y="646332"/>
            <a:ext cx="3309875" cy="263014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EAE4CEE-B37C-69A4-FF49-826D54D972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4453" y="3437300"/>
            <a:ext cx="3309875" cy="261257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C33543D-88A0-2839-4DEA-C44B71935C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8550" y="646331"/>
            <a:ext cx="3270234" cy="263014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09B5B7E-269A-9048-B12C-A434A473A1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5180" y="3358096"/>
            <a:ext cx="3303604" cy="2630142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6E8D1AF7-823B-70C8-93E6-BFE8EBC263F3}"/>
              </a:ext>
            </a:extLst>
          </p:cNvPr>
          <p:cNvSpPr txBox="1"/>
          <p:nvPr/>
        </p:nvSpPr>
        <p:spPr>
          <a:xfrm>
            <a:off x="2419089" y="6225848"/>
            <a:ext cx="7353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charged tracks are required to have dr&lt;0.1 cm and |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dz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|&lt; 1 cm.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370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8D8C43D-0CF4-C0E0-169C-F6B416CAD04A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 momentum distribution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F5AC807-51E2-BCCA-1544-BA1E9F1C1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27" y="579012"/>
            <a:ext cx="5031381" cy="39630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7090445-2B62-E2A1-2ADA-56B4487E3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253" y="770771"/>
            <a:ext cx="5031380" cy="37712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4784E79-4639-7C0C-C763-78B76DCF4567}"/>
                  </a:ext>
                </a:extLst>
              </p:cNvPr>
              <p:cNvSpPr txBox="1"/>
              <p:nvPr/>
            </p:nvSpPr>
            <p:spPr>
              <a:xfrm>
                <a:off x="887084" y="4548286"/>
                <a:ext cx="10133909" cy="2211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ts val="28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b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b="1" i="0" dirty="0">
                    <a:solidFill>
                      <a:srgbClr val="40404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caled momentum: </a:t>
                </a:r>
                <a:r>
                  <a:rPr lang="en-US" altLang="zh-CN" b="0" i="0" dirty="0">
                    <a:solidFill>
                      <a:srgbClr val="40404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momentum of the particle in the CMS as a fraction of its maximum available momentum in the collision:</a:t>
                </a:r>
              </a:p>
              <a:p>
                <a:pPr>
                  <a:lnSpc>
                    <a:spcPts val="28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∗/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li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ts val="28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FoM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calculated by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S represent the total events from MC truth and S+B represents the total events from data samples.</a:t>
                </a:r>
              </a:p>
              <a:p>
                <a:pPr marL="285750" indent="-285750">
                  <a:lnSpc>
                    <a:spcPts val="28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scale momentum is required to be greater than 0.49.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4784E79-4639-7C0C-C763-78B76DCF4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084" y="4548286"/>
                <a:ext cx="10133909" cy="2211118"/>
              </a:xfrm>
              <a:prstGeom prst="rect">
                <a:avLst/>
              </a:prstGeom>
              <a:blipFill>
                <a:blip r:embed="rId5"/>
                <a:stretch>
                  <a:fillRect l="-421" b="-33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8169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7BD71F3-D6C7-3F87-CB00-4D453CFADB47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distribution of photons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FDD2A67-D8C0-5441-6EBF-2663EA5BA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91" y="751377"/>
            <a:ext cx="3657582" cy="287880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CE1EA66-175A-82AB-0161-B302E01DF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91" y="3735229"/>
            <a:ext cx="3657582" cy="289934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671534A-977A-1DFE-D26A-F2424317B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121" y="784657"/>
            <a:ext cx="3657582" cy="284552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ACA0296-B777-20AD-C4CD-EB65B1A01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120" y="3768509"/>
            <a:ext cx="3657583" cy="29132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85E50B3-DDA7-651D-CA66-847C57F2BEF8}"/>
                  </a:ext>
                </a:extLst>
              </p:cNvPr>
              <p:cNvSpPr txBox="1"/>
              <p:nvPr/>
            </p:nvSpPr>
            <p:spPr>
              <a:xfrm>
                <a:off x="8840043" y="5000235"/>
                <a:ext cx="267900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)&gt;0.1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(endcap) </a:t>
                </a:r>
                <a:endParaRPr lang="zh-CN" altLang="en-US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85E50B3-DDA7-651D-CA66-847C57F2B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043" y="5000235"/>
                <a:ext cx="2679003" cy="369332"/>
              </a:xfrm>
              <a:prstGeom prst="rect">
                <a:avLst/>
              </a:prstGeom>
              <a:blipFill>
                <a:blip r:embed="rId6"/>
                <a:stretch>
                  <a:fillRect l="-1818" t="-9836" r="-2955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5AFD021-369C-86C1-3079-DCC488A565C6}"/>
                  </a:ext>
                </a:extLst>
              </p:cNvPr>
              <p:cNvSpPr txBox="1"/>
              <p:nvPr/>
            </p:nvSpPr>
            <p:spPr>
              <a:xfrm>
                <a:off x="8840043" y="1958498"/>
                <a:ext cx="28968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)&gt;0.05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(barrel) </a:t>
                </a:r>
                <a:endParaRPr lang="zh-CN" altLang="en-US" dirty="0"/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5AFD021-369C-86C1-3079-DCC488A56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043" y="1958498"/>
                <a:ext cx="2896845" cy="369332"/>
              </a:xfrm>
              <a:prstGeom prst="rect">
                <a:avLst/>
              </a:prstGeom>
              <a:blipFill>
                <a:blip r:embed="rId7"/>
                <a:stretch>
                  <a:fillRect l="-1684" t="-9836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920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6E45B92-00F9-32C6-8EA7-F0EF09EEBC2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Momentum distribution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CN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6E45B92-00F9-32C6-8EA7-F0EF09EEB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46331"/>
              </a:xfrm>
              <a:prstGeom prst="rect">
                <a:avLst/>
              </a:prstGeom>
              <a:blipFill>
                <a:blip r:embed="rId2"/>
                <a:stretch>
                  <a:fillRect l="-1500" t="-14151" b="-349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EE9F461E-D97D-D6BE-20F4-E95089536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30" y="985786"/>
            <a:ext cx="5081223" cy="395463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4D8CA62-0227-463B-8655-AB09A3560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831" y="1052671"/>
            <a:ext cx="5083813" cy="38208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CB7EFB2-25EE-3DC2-E412-28056D73CCC4}"/>
                  </a:ext>
                </a:extLst>
              </p:cNvPr>
              <p:cNvSpPr txBox="1"/>
              <p:nvPr/>
            </p:nvSpPr>
            <p:spPr>
              <a:xfrm>
                <a:off x="1217099" y="5369065"/>
                <a:ext cx="91818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momentum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required to be higher than 0.25 GeV/c in order to reduce the fraction of mis-reconstructed events.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CB7EFB2-25EE-3DC2-E412-28056D73C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99" y="5369065"/>
                <a:ext cx="9181837" cy="707886"/>
              </a:xfrm>
              <a:prstGeom prst="rect">
                <a:avLst/>
              </a:prstGeom>
              <a:blipFill>
                <a:blip r:embed="rId5"/>
                <a:stretch>
                  <a:fillRect l="-598" t="-5172" r="-332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7463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722</Words>
  <Application>Microsoft Office PowerPoint</Application>
  <PresentationFormat>宽屏</PresentationFormat>
  <Paragraphs>75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等线</vt:lpstr>
      <vt:lpstr>等线 Light</vt:lpstr>
      <vt:lpstr>Arial</vt:lpstr>
      <vt:lpstr>Cambria Math</vt:lpstr>
      <vt:lpstr>Times New Roman</vt:lpstr>
      <vt:lpstr>Wingdings</vt:lpstr>
      <vt:lpstr>Office 主题​​</vt:lpstr>
      <vt:lpstr>Λ^+→ϕπ^0 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邹 世明</dc:creator>
  <cp:lastModifiedBy>邹 世明</cp:lastModifiedBy>
  <cp:revision>2</cp:revision>
  <dcterms:created xsi:type="dcterms:W3CDTF">2025-11-20T06:22:20Z</dcterms:created>
  <dcterms:modified xsi:type="dcterms:W3CDTF">2025-11-21T05:53:02Z</dcterms:modified>
</cp:coreProperties>
</file>