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sldIdLst>
    <p:sldId id="766" r:id="rId2"/>
    <p:sldId id="346" r:id="rId3"/>
    <p:sldId id="787" r:id="rId4"/>
    <p:sldId id="788" r:id="rId5"/>
    <p:sldId id="789" r:id="rId6"/>
    <p:sldId id="790" r:id="rId7"/>
    <p:sldId id="791" r:id="rId8"/>
    <p:sldId id="786" r:id="rId9"/>
    <p:sldId id="793" r:id="rId10"/>
    <p:sldId id="792" r:id="rId11"/>
    <p:sldId id="794" r:id="rId12"/>
    <p:sldId id="795" r:id="rId13"/>
    <p:sldId id="775" r:id="rId14"/>
    <p:sldId id="782" r:id="rId15"/>
    <p:sldId id="785" r:id="rId16"/>
  </p:sldIdLst>
  <p:sldSz cx="12192000" cy="6858000"/>
  <p:notesSz cx="6858000" cy="9144000"/>
  <p:defaultTextStyle>
    <a:lvl1pPr marL="0" lvl="0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1pPr>
    <a:lvl2pPr marL="457200" lvl="1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2pPr>
    <a:lvl3pPr marL="914400" lvl="2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3pPr>
    <a:lvl4pPr marL="1371600" lvl="3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4pPr>
    <a:lvl5pPr marL="1828800" lvl="4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5pPr>
    <a:lvl6pPr marL="2286000" lvl="5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6pPr>
    <a:lvl7pPr marL="2743200" lvl="6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7pPr>
    <a:lvl8pPr marL="3200400" lvl="7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8pPr>
    <a:lvl9pPr marL="3657600" lvl="8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 Min" initials="Z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FF"/>
    <a:srgbClr val="FF66FF"/>
    <a:srgbClr val="060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 snapToGrid="0">
      <p:cViewPr varScale="1">
        <p:scale>
          <a:sx n="87" d="100"/>
          <a:sy n="87" d="100"/>
        </p:scale>
        <p:origin x="6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rPr lang="zh-CN" altLang="en-US"/>
              <a:t>2026/2/27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r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49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621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498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051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277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0509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9793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286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7440149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 lvl="0">
              <a:defRPr lang="zh-CN" sz="6600" b="1" kern="1200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11725834" y="6382871"/>
            <a:ext cx="45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6A770B7-AEEC-43A0-A43B-764B1633853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sz="2800" b="0" baseline="0">
                <a:latin typeface="Arial" panose="020B0604020202020204"/>
                <a:ea typeface="微软雅黑" panose="020B0503020204020204" charset="-122"/>
              </a:defRPr>
            </a:lvl1pPr>
            <a:lvl2pPr lvl="1">
              <a:defRPr sz="2400" baseline="0">
                <a:latin typeface="Arial" panose="020B0604020202020204"/>
                <a:ea typeface="微软雅黑" panose="020B0503020204020204" charset="-122"/>
              </a:defRPr>
            </a:lvl2pPr>
            <a:lvl3pPr lvl="2">
              <a:defRPr baseline="0"/>
            </a:lvl3pPr>
            <a:lvl4pPr lvl="3">
              <a:defRPr baseline="0"/>
            </a:lvl4pPr>
            <a:lvl5pPr lvl="4">
              <a:defRPr baseline="0"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lvl="0" algn="l">
              <a:defRPr sz="3000" b="1" baseline="0">
                <a:solidFill>
                  <a:srgbClr val="0000FF"/>
                </a:solidFill>
                <a:latin typeface="Arial Black" panose="020B0A04020102020204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11725837" y="6380692"/>
            <a:ext cx="46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1695A6-4C3D-4D7D-A25D-330E09513BE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lvl="0" algn="ctr" defTabSz="914400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</p:titleStyle>
    <p:bodyStyle>
      <a:lvl1pPr marL="342900" lvl="0" indent="-342900" algn="l" defTabSz="914400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742950" lvl="1" indent="-285750" algn="l" defTabSz="914400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1143000" lvl="2" indent="-228600" algn="l" defTabSz="914400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600200" lvl="3" indent="-228600" algn="l" defTabSz="914400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2057400" lvl="4" indent="-228600" algn="l" defTabSz="914400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514600" lvl="5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971800" lvl="6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429000" lvl="7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886200" lvl="8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E5ADFA5-6567-4690-BBDD-1CCF727B6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087" y="548022"/>
            <a:ext cx="10600469" cy="1806421"/>
          </a:xfrm>
        </p:spPr>
        <p:txBody>
          <a:bodyPr>
            <a:noAutofit/>
          </a:bodyPr>
          <a:lstStyle/>
          <a:p>
            <a:r>
              <a:rPr lang="en-US" altLang="zh-CN" sz="4000" dirty="0"/>
              <a:t>Gamma-ray emission from W51 region</a:t>
            </a:r>
            <a:endParaRPr lang="zh-CN" altLang="en-US" sz="4000" dirty="0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C392984C-AF52-4219-88A4-17148652D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71" y="3886200"/>
            <a:ext cx="10010588" cy="2359212"/>
          </a:xfrm>
        </p:spPr>
        <p:txBody>
          <a:bodyPr>
            <a:normAutofit/>
          </a:bodyPr>
          <a:lstStyle/>
          <a:p>
            <a:r>
              <a:rPr lang="en-US" altLang="zh-CN" b="1" dirty="0" err="1">
                <a:solidFill>
                  <a:srgbClr val="0000FF"/>
                </a:solidFill>
              </a:rPr>
              <a:t>Songzhan</a:t>
            </a:r>
            <a:r>
              <a:rPr lang="en-US" altLang="zh-CN" b="1" dirty="0">
                <a:solidFill>
                  <a:srgbClr val="0000FF"/>
                </a:solidFill>
              </a:rPr>
              <a:t> Chen, </a:t>
            </a:r>
            <a:r>
              <a:rPr lang="en-US" altLang="zh-CN" b="1" dirty="0" err="1">
                <a:solidFill>
                  <a:srgbClr val="0000FF"/>
                </a:solidFill>
              </a:rPr>
              <a:t>Zhe</a:t>
            </a:r>
            <a:r>
              <a:rPr lang="en-US" altLang="zh-CN" b="1" dirty="0">
                <a:solidFill>
                  <a:srgbClr val="0000FF"/>
                </a:solidFill>
              </a:rPr>
              <a:t> Li, </a:t>
            </a:r>
          </a:p>
          <a:p>
            <a:r>
              <a:rPr lang="en-US" altLang="zh-CN" dirty="0"/>
              <a:t>on behalf of the LHAASO collaboration</a:t>
            </a:r>
          </a:p>
          <a:p>
            <a:r>
              <a:rPr lang="en-US" altLang="zh-CN" sz="2800" b="1" dirty="0">
                <a:solidFill>
                  <a:srgbClr val="0000FF"/>
                </a:solidFill>
              </a:rPr>
              <a:t>Institute of High Energy Physics(IHEP), CAS</a:t>
            </a:r>
          </a:p>
        </p:txBody>
      </p:sp>
    </p:spTree>
    <p:extLst>
      <p:ext uri="{BB962C8B-B14F-4D97-AF65-F5344CB8AC3E}">
        <p14:creationId xmlns:p14="http://schemas.microsoft.com/office/powerpoint/2010/main" val="41855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FCACF93-0A39-486B-8CBE-45413005A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4734438" cy="4840303"/>
          </a:xfrm>
        </p:spPr>
        <p:txBody>
          <a:bodyPr/>
          <a:lstStyle/>
          <a:p>
            <a:r>
              <a:rPr lang="en-US" altLang="zh-CN" b="1" dirty="0"/>
              <a:t>Updated Fermi-LAT SED up to </a:t>
            </a:r>
            <a:r>
              <a:rPr lang="en-US" altLang="zh-CN" b="1" dirty="0">
                <a:solidFill>
                  <a:srgbClr val="C00000"/>
                </a:solidFill>
              </a:rPr>
              <a:t>0.1 </a:t>
            </a:r>
            <a:r>
              <a:rPr lang="en-US" altLang="zh-CN" b="1" dirty="0" err="1">
                <a:solidFill>
                  <a:srgbClr val="C00000"/>
                </a:solidFill>
              </a:rPr>
              <a:t>TeV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b="1" dirty="0"/>
              <a:t>Updated LHAASO SED down to </a:t>
            </a:r>
            <a:r>
              <a:rPr lang="en-US" altLang="zh-CN" b="1" dirty="0">
                <a:solidFill>
                  <a:srgbClr val="C00000"/>
                </a:solidFill>
              </a:rPr>
              <a:t>0.5 </a:t>
            </a:r>
            <a:r>
              <a:rPr lang="en-US" altLang="zh-CN" b="1" dirty="0" err="1">
                <a:solidFill>
                  <a:srgbClr val="C00000"/>
                </a:solidFill>
              </a:rPr>
              <a:t>TeV</a:t>
            </a:r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b="1" dirty="0">
                <a:solidFill>
                  <a:srgbClr val="0000FF"/>
                </a:solidFill>
              </a:rPr>
              <a:t>LHAASO flux is higher than MAGIC at &gt;1 </a:t>
            </a:r>
            <a:r>
              <a:rPr lang="en-US" altLang="zh-CN" b="1" dirty="0" err="1">
                <a:solidFill>
                  <a:srgbClr val="0000FF"/>
                </a:solidFill>
              </a:rPr>
              <a:t>TeV</a:t>
            </a:r>
            <a:r>
              <a:rPr lang="en-US" altLang="zh-CN" b="1" dirty="0">
                <a:solidFill>
                  <a:srgbClr val="0000FF"/>
                </a:solidFill>
              </a:rPr>
              <a:t> 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D3BF198-B63D-470C-AABD-E044470C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/>
              <a:t>Wide energy SED </a:t>
            </a:r>
            <a:endParaRPr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55B1B5-E669-4D49-9C98-164487E3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173" y="1390319"/>
            <a:ext cx="6049679" cy="503652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D4821D9-F530-43CD-8BD0-38787B2310DA}"/>
              </a:ext>
            </a:extLst>
          </p:cNvPr>
          <p:cNvSpPr txBox="1"/>
          <p:nvPr/>
        </p:nvSpPr>
        <p:spPr>
          <a:xfrm>
            <a:off x="9560134" y="1670012"/>
            <a:ext cx="202226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+mn-ea"/>
                <a:ea typeface="+mn-ea"/>
              </a:rPr>
              <a:t>Preliminary</a:t>
            </a:r>
            <a:endParaRPr lang="zh-CN" altLang="en-US" sz="2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268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FCACF93-0A39-486B-8CBE-45413005A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1677"/>
            <a:ext cx="4734438" cy="3994487"/>
          </a:xfrm>
        </p:spPr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One component </a:t>
            </a:r>
            <a:r>
              <a:rPr lang="en-US" altLang="zh-CN" b="1" dirty="0"/>
              <a:t>Vs </a:t>
            </a:r>
            <a:r>
              <a:rPr lang="en-US" altLang="zh-CN" b="1" dirty="0">
                <a:solidFill>
                  <a:srgbClr val="C00000"/>
                </a:solidFill>
              </a:rPr>
              <a:t>Two components?</a:t>
            </a:r>
          </a:p>
          <a:p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b="1" dirty="0">
                <a:solidFill>
                  <a:srgbClr val="0000FF"/>
                </a:solidFill>
              </a:rPr>
              <a:t>Precise measurement at 0.1-0.5 </a:t>
            </a:r>
            <a:r>
              <a:rPr lang="en-US" altLang="zh-CN" b="1" dirty="0" err="1">
                <a:solidFill>
                  <a:srgbClr val="0000FF"/>
                </a:solidFill>
              </a:rPr>
              <a:t>TeV</a:t>
            </a:r>
            <a:r>
              <a:rPr lang="en-US" altLang="zh-CN" b="1" dirty="0">
                <a:solidFill>
                  <a:srgbClr val="0000FF"/>
                </a:solidFill>
              </a:rPr>
              <a:t> with wide FOV is crucial in the future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D3BF198-B63D-470C-AABD-E044470C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/>
              <a:t>Discussion 1: </a:t>
            </a:r>
            <a:r>
              <a:rPr lang="en-US" altLang="zh-CN" sz="4000" dirty="0">
                <a:solidFill>
                  <a:srgbClr val="C00000"/>
                </a:solidFill>
              </a:rPr>
              <a:t>SED</a:t>
            </a:r>
            <a:r>
              <a:rPr lang="en-US" altLang="zh-CN" sz="4000" dirty="0"/>
              <a:t> </a:t>
            </a:r>
            <a:endParaRPr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55B1B5-E669-4D49-9C98-164487E3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173" y="1390319"/>
            <a:ext cx="6049679" cy="503652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D4821D9-F530-43CD-8BD0-38787B2310DA}"/>
              </a:ext>
            </a:extLst>
          </p:cNvPr>
          <p:cNvSpPr txBox="1"/>
          <p:nvPr/>
        </p:nvSpPr>
        <p:spPr>
          <a:xfrm>
            <a:off x="9560134" y="1670012"/>
            <a:ext cx="202226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+mn-ea"/>
                <a:ea typeface="+mn-ea"/>
              </a:rPr>
              <a:t>Preliminary</a:t>
            </a:r>
            <a:endParaRPr lang="zh-CN" altLang="en-US" sz="2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E6A567B-2B67-4C71-9953-B70E0BF37BF2}"/>
              </a:ext>
            </a:extLst>
          </p:cNvPr>
          <p:cNvCxnSpPr>
            <a:cxnSpLocks/>
          </p:cNvCxnSpPr>
          <p:nvPr/>
        </p:nvCxnSpPr>
        <p:spPr>
          <a:xfrm>
            <a:off x="7594448" y="1450994"/>
            <a:ext cx="4057308" cy="2956743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弧形 15">
            <a:extLst>
              <a:ext uri="{FF2B5EF4-FFF2-40B4-BE49-F238E27FC236}">
                <a16:creationId xmlns:a16="http://schemas.microsoft.com/office/drawing/2014/main" id="{F9FAFDBC-1374-4CDF-B100-BA79C309E190}"/>
              </a:ext>
            </a:extLst>
          </p:cNvPr>
          <p:cNvSpPr/>
          <p:nvPr/>
        </p:nvSpPr>
        <p:spPr>
          <a:xfrm>
            <a:off x="5268074" y="1858911"/>
            <a:ext cx="4194194" cy="3674027"/>
          </a:xfrm>
          <a:prstGeom prst="arc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61BC12E8-2880-4A87-8B73-1613C8FB1AA8}"/>
              </a:ext>
            </a:extLst>
          </p:cNvPr>
          <p:cNvSpPr/>
          <p:nvPr/>
        </p:nvSpPr>
        <p:spPr>
          <a:xfrm>
            <a:off x="6964550" y="3041121"/>
            <a:ext cx="4194194" cy="3674027"/>
          </a:xfrm>
          <a:prstGeom prst="arc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9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FCACF93-0A39-486B-8CBE-45413005A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11" y="1935263"/>
            <a:ext cx="5520545" cy="3994487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The PWN contribution would dominate at high energy? </a:t>
            </a:r>
          </a:p>
          <a:p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b="1" dirty="0">
                <a:solidFill>
                  <a:srgbClr val="0000FF"/>
                </a:solidFill>
              </a:rPr>
              <a:t>LACT and ASTRI high angular resolution observation at &gt;10 </a:t>
            </a:r>
            <a:r>
              <a:rPr lang="en-US" altLang="zh-CN" b="1" dirty="0" err="1">
                <a:solidFill>
                  <a:srgbClr val="0000FF"/>
                </a:solidFill>
              </a:rPr>
              <a:t>TeV</a:t>
            </a:r>
            <a:r>
              <a:rPr lang="en-US" altLang="zh-CN" b="1" dirty="0">
                <a:solidFill>
                  <a:srgbClr val="0000FF"/>
                </a:solidFill>
              </a:rPr>
              <a:t> is crucial in the future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D3BF198-B63D-470C-AABD-E044470C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/>
              <a:t>Discussion 2: </a:t>
            </a:r>
            <a:r>
              <a:rPr lang="en-US" altLang="zh-CN" sz="4000" dirty="0">
                <a:solidFill>
                  <a:srgbClr val="C00000"/>
                </a:solidFill>
              </a:rPr>
              <a:t>PWN contribution</a:t>
            </a:r>
            <a:r>
              <a:rPr lang="en-US" altLang="zh-CN" sz="4000" dirty="0"/>
              <a:t> </a:t>
            </a:r>
            <a:endParaRPr lang="zh-CN" altLang="en-US" sz="4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FA4D88D-7624-4300-A80E-4A70BF89F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820" y="1110583"/>
            <a:ext cx="3105959" cy="2631988"/>
          </a:xfrm>
          <a:prstGeom prst="rect">
            <a:avLst/>
          </a:prstGeom>
        </p:spPr>
      </p:pic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3CAA6A50-A37B-4787-80B2-6EDD2B8F639D}"/>
              </a:ext>
            </a:extLst>
          </p:cNvPr>
          <p:cNvSpPr txBox="1">
            <a:spLocks/>
          </p:cNvSpPr>
          <p:nvPr/>
        </p:nvSpPr>
        <p:spPr>
          <a:xfrm>
            <a:off x="7893048" y="1406457"/>
            <a:ext cx="1300231" cy="52880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42900" lvl="0" indent="-342900" algn="l" defTabSz="91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lvl="1" indent="-28575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2pPr>
            <a:lvl3pPr marL="1143000" lvl="2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bg1"/>
                </a:solidFill>
              </a:rPr>
              <a:t>&gt;1TeV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57EDA70-E56A-4A0E-992F-8E1EA3B7A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414" y="3845365"/>
            <a:ext cx="3584783" cy="28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6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FAE9B9C-D568-44EF-A4CB-A05F86015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54158"/>
            <a:ext cx="6030369" cy="46487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Direct interaction of SNR W51C  with gas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CRs that escaped from the SNR shock at early stages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both?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BA4BCC4-B01C-49BE-BB62-5BB254E7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Discussion 3</a:t>
            </a:r>
            <a:r>
              <a:rPr lang="zh-CN" altLang="en-US" sz="4000" dirty="0">
                <a:solidFill>
                  <a:schemeClr val="tx1"/>
                </a:solidFill>
              </a:rPr>
              <a:t>：</a:t>
            </a:r>
            <a:r>
              <a:rPr lang="en-US" altLang="zh-CN" sz="4000" dirty="0">
                <a:solidFill>
                  <a:srgbClr val="C00000"/>
                </a:solidFill>
              </a:rPr>
              <a:t>origin of particles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492345" y="2884829"/>
            <a:ext cx="57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PWN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FC1731D-06AE-4774-82F6-D7ABDF7D78EB}"/>
              </a:ext>
            </a:extLst>
          </p:cNvPr>
          <p:cNvGrpSpPr/>
          <p:nvPr/>
        </p:nvGrpSpPr>
        <p:grpSpPr>
          <a:xfrm>
            <a:off x="7473988" y="1754908"/>
            <a:ext cx="4324798" cy="3616508"/>
            <a:chOff x="8480612" y="1206388"/>
            <a:chExt cx="3280663" cy="3078742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7CFB653B-43CC-4D5B-AB8E-C4B08DCB0D7D}"/>
                </a:ext>
              </a:extLst>
            </p:cNvPr>
            <p:cNvGrpSpPr/>
            <p:nvPr/>
          </p:nvGrpSpPr>
          <p:grpSpPr>
            <a:xfrm>
              <a:off x="8480612" y="1206388"/>
              <a:ext cx="3166688" cy="3078742"/>
              <a:chOff x="8480612" y="1206388"/>
              <a:chExt cx="3166688" cy="3078742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D15F0F2E-7233-4C4F-BBC9-235D851FD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0612" y="1206388"/>
                <a:ext cx="3166688" cy="3078742"/>
              </a:xfrm>
              <a:prstGeom prst="rect">
                <a:avLst/>
              </a:prstGeom>
            </p:spPr>
          </p:pic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6CBAB052-9D08-4AC7-BD20-4F0A521CB002}"/>
                  </a:ext>
                </a:extLst>
              </p:cNvPr>
              <p:cNvSpPr/>
              <p:nvPr/>
            </p:nvSpPr>
            <p:spPr>
              <a:xfrm>
                <a:off x="9550403" y="2398949"/>
                <a:ext cx="1464234" cy="1464235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DAC2635-9C8E-4ADB-9F91-0D55F46474EA}"/>
                </a:ext>
              </a:extLst>
            </p:cNvPr>
            <p:cNvSpPr txBox="1"/>
            <p:nvPr/>
          </p:nvSpPr>
          <p:spPr>
            <a:xfrm>
              <a:off x="9585054" y="1669654"/>
              <a:ext cx="860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W51A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21BA47C-C738-4E19-BE04-E12C5297B218}"/>
                </a:ext>
              </a:extLst>
            </p:cNvPr>
            <p:cNvSpPr txBox="1"/>
            <p:nvPr/>
          </p:nvSpPr>
          <p:spPr>
            <a:xfrm>
              <a:off x="8917740" y="3240916"/>
              <a:ext cx="860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W51C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DDABFD9-CA1F-4266-BC2E-E16F23A34D1A}"/>
                </a:ext>
              </a:extLst>
            </p:cNvPr>
            <p:cNvSpPr txBox="1"/>
            <p:nvPr/>
          </p:nvSpPr>
          <p:spPr>
            <a:xfrm>
              <a:off x="10900663" y="2745759"/>
              <a:ext cx="860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W51B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86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1E67B6B-0A2F-4C1D-9C61-995626F14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00" y="4603532"/>
            <a:ext cx="6901015" cy="1139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3.6% </a:t>
            </a:r>
            <a:r>
              <a:rPr lang="en-US" altLang="zh-CN" sz="2400" b="1" dirty="0">
                <a:solidFill>
                  <a:srgbClr val="0000FF"/>
                </a:solidFill>
              </a:rPr>
              <a:t>of the SNR W51c explosion energy, in agreement with the standards SNR paradigm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DDF675C-3FD6-42EF-BB4E-2EC82D34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Discussion 4</a:t>
            </a:r>
            <a:r>
              <a:rPr lang="zh-CN" altLang="en-US" sz="4000" dirty="0">
                <a:solidFill>
                  <a:schemeClr val="tx1"/>
                </a:solidFill>
              </a:rPr>
              <a:t>：</a:t>
            </a:r>
            <a:r>
              <a:rPr lang="en-US" altLang="zh-CN" sz="4000" dirty="0">
                <a:solidFill>
                  <a:srgbClr val="C00000"/>
                </a:solidFill>
              </a:rPr>
              <a:t>SNR  budget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747B63-7D6F-4BAD-B3AB-48D51313D5EE}"/>
              </a:ext>
            </a:extLst>
          </p:cNvPr>
          <p:cNvSpPr txBox="1"/>
          <p:nvPr/>
        </p:nvSpPr>
        <p:spPr>
          <a:xfrm>
            <a:off x="715991" y="1796553"/>
            <a:ext cx="572861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+mn-ea"/>
                <a:ea typeface="+mn-ea"/>
              </a:rPr>
              <a:t>The </a:t>
            </a:r>
            <a:r>
              <a:rPr lang="en-US" altLang="zh-CN" sz="2400" b="1" dirty="0" err="1">
                <a:solidFill>
                  <a:srgbClr val="C00000"/>
                </a:solidFill>
                <a:latin typeface="+mn-ea"/>
                <a:ea typeface="+mn-ea"/>
              </a:rPr>
              <a:t>E</a:t>
            </a:r>
            <a:r>
              <a:rPr lang="en-US" altLang="zh-CN" sz="2400" b="1" baseline="-25000" dirty="0" err="1">
                <a:solidFill>
                  <a:srgbClr val="C00000"/>
                </a:solidFill>
                <a:latin typeface="+mn-ea"/>
                <a:ea typeface="+mn-ea"/>
              </a:rPr>
              <a:t>cut</a:t>
            </a:r>
            <a:r>
              <a:rPr lang="en-US" altLang="zh-CN" sz="2400" b="1" dirty="0">
                <a:solidFill>
                  <a:srgbClr val="C00000"/>
                </a:solidFill>
                <a:latin typeface="+mn-ea"/>
                <a:ea typeface="+mn-ea"/>
              </a:rPr>
              <a:t> of proton is ~400 </a:t>
            </a:r>
            <a:r>
              <a:rPr lang="en-US" altLang="zh-CN" sz="2400" b="1" dirty="0" err="1">
                <a:solidFill>
                  <a:srgbClr val="C00000"/>
                </a:solidFill>
                <a:latin typeface="+mn-ea"/>
                <a:ea typeface="+mn-ea"/>
              </a:rPr>
              <a:t>TeV</a:t>
            </a:r>
            <a:r>
              <a:rPr lang="en-US" altLang="zh-CN" sz="2400" b="1" dirty="0">
                <a:solidFill>
                  <a:srgbClr val="C00000"/>
                </a:solidFill>
                <a:latin typeface="+mn-ea"/>
                <a:ea typeface="+mn-ea"/>
              </a:rPr>
              <a:t>. </a:t>
            </a:r>
            <a:endParaRPr lang="zh-CN" altLang="en-US" sz="2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59697E0-CAD8-4D35-921E-956C53C5F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37" y="3059616"/>
            <a:ext cx="6222058" cy="4924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76C21A9-44DA-4027-A3D2-099260311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915" y="1481933"/>
            <a:ext cx="4682564" cy="396909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7C8FF63-F26A-4B50-9CDA-8813C4FFD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932" y="2654037"/>
            <a:ext cx="1075356" cy="27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1E67B6B-0A2F-4C1D-9C61-995626F14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2" y="1382842"/>
            <a:ext cx="11307756" cy="45159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FF"/>
                </a:solidFill>
                <a:latin typeface="+mn-ea"/>
              </a:rPr>
              <a:t>The gamma-ray spectrum of W51C detected from sub GeV to 200 </a:t>
            </a:r>
            <a:r>
              <a:rPr lang="en-US" altLang="zh-CN" b="1" dirty="0" err="1">
                <a:solidFill>
                  <a:srgbClr val="0000FF"/>
                </a:solidFill>
                <a:latin typeface="+mn-ea"/>
              </a:rPr>
              <a:t>TeV</a:t>
            </a:r>
            <a:r>
              <a:rPr lang="en-US" altLang="zh-CN" b="1" dirty="0">
                <a:solidFill>
                  <a:srgbClr val="0000FF"/>
                </a:solidFill>
                <a:latin typeface="+mn-ea"/>
              </a:rPr>
              <a:t>. UHE gamma-ray emission is discovered in an interacting SNR (with </a:t>
            </a:r>
            <a:r>
              <a:rPr lang="el-GR" altLang="zh-CN" b="1" dirty="0">
                <a:solidFill>
                  <a:srgbClr val="0000FF"/>
                </a:solidFill>
                <a:latin typeface="+mn-ea"/>
              </a:rPr>
              <a:t>π</a:t>
            </a:r>
            <a:r>
              <a:rPr lang="en-US" altLang="zh-CN" b="1" baseline="-25000" dirty="0">
                <a:solidFill>
                  <a:srgbClr val="0000FF"/>
                </a:solidFill>
                <a:latin typeface="+mn-ea"/>
              </a:rPr>
              <a:t>0</a:t>
            </a:r>
            <a:r>
              <a:rPr lang="en-US" altLang="zh-CN" b="1" dirty="0">
                <a:solidFill>
                  <a:srgbClr val="0000FF"/>
                </a:solidFill>
                <a:latin typeface="+mn-ea"/>
              </a:rPr>
              <a:t>-decay bump).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latin typeface="+mn-ea"/>
              </a:rPr>
              <a:t>In the hadronic emission model the maximum Proton energy should be up to </a:t>
            </a:r>
            <a:r>
              <a:rPr lang="en-US" altLang="zh-CN" b="1" dirty="0" err="1">
                <a:latin typeface="+mn-ea"/>
              </a:rPr>
              <a:t>PeV</a:t>
            </a:r>
            <a:r>
              <a:rPr lang="en-US" altLang="zh-CN" b="1" dirty="0">
                <a:latin typeface="+mn-ea"/>
              </a:rPr>
              <a:t> with </a:t>
            </a:r>
            <a:r>
              <a:rPr lang="en-US" altLang="zh-CN" b="1" dirty="0" err="1">
                <a:latin typeface="+mn-ea"/>
              </a:rPr>
              <a:t>Ecut</a:t>
            </a:r>
            <a:r>
              <a:rPr lang="en-US" altLang="zh-CN" b="1" dirty="0">
                <a:latin typeface="+mn-ea"/>
              </a:rPr>
              <a:t> around 400 </a:t>
            </a:r>
            <a:r>
              <a:rPr lang="en-US" altLang="zh-CN" b="1" dirty="0" err="1">
                <a:latin typeface="+mn-ea"/>
              </a:rPr>
              <a:t>TeV</a:t>
            </a:r>
            <a:r>
              <a:rPr lang="en-US" altLang="zh-CN" b="1" dirty="0">
                <a:latin typeface="+mn-ea"/>
              </a:rPr>
              <a:t>, which can be interpreted w</a:t>
            </a:r>
            <a:r>
              <a:rPr lang="en-US" altLang="zh-CN" b="1" dirty="0"/>
              <a:t>ith the standards SNR paradigm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C00000"/>
                </a:solidFill>
                <a:latin typeface="+mn-ea"/>
              </a:rPr>
              <a:t>However, definitive conclusion still need Precise SED and morphology measurement in the future.</a:t>
            </a:r>
            <a:endParaRPr lang="zh-CN" altLang="en-US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DDF675C-3FD6-42EF-BB4E-2EC82D34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+mn-ea"/>
              </a:rPr>
              <a:t>S</a:t>
            </a:r>
            <a:r>
              <a:rPr lang="zh-CN" altLang="en-US" sz="4000" dirty="0">
                <a:solidFill>
                  <a:schemeClr val="tx1"/>
                </a:solidFill>
                <a:latin typeface="+mn-ea"/>
              </a:rPr>
              <a:t>ummary</a:t>
            </a:r>
            <a:endParaRPr lang="zh-CN" altLang="en-US" sz="4000" dirty="0"/>
          </a:p>
        </p:txBody>
      </p:sp>
      <p:sp>
        <p:nvSpPr>
          <p:cNvPr id="5" name="矩形 4"/>
          <p:cNvSpPr/>
          <p:nvPr/>
        </p:nvSpPr>
        <p:spPr>
          <a:xfrm rot="20424327">
            <a:off x="8396201" y="6017339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33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Galactic CRs and the Origin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271" y="1233183"/>
            <a:ext cx="6522154" cy="4214889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latin typeface="+mn-ea"/>
                <a:ea typeface="+mn-ea"/>
              </a:rPr>
              <a:t>CRs with energy up to several </a:t>
            </a:r>
            <a:r>
              <a:rPr lang="en-US" altLang="zh-CN" b="1" dirty="0" err="1">
                <a:solidFill>
                  <a:srgbClr val="C00000"/>
                </a:solidFill>
                <a:latin typeface="+mn-ea"/>
                <a:ea typeface="+mn-ea"/>
              </a:rPr>
              <a:t>PeV</a:t>
            </a:r>
            <a:r>
              <a:rPr lang="en-US" altLang="zh-CN" b="1" dirty="0">
                <a:latin typeface="+mn-ea"/>
                <a:ea typeface="+mn-ea"/>
              </a:rPr>
              <a:t> originate  Galactic sources. 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FF"/>
                </a:solidFill>
                <a:latin typeface="+mn-ea"/>
                <a:ea typeface="+mn-ea"/>
              </a:rPr>
              <a:t>SNRs has long being important CR accelerator candidates due to energy budget and DSA acceleration mechanism.</a:t>
            </a:r>
            <a:endParaRPr lang="zh-CN" altLang="en-US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4548DBC-A115-4012-B485-E65A0A4B69C2}"/>
              </a:ext>
            </a:extLst>
          </p:cNvPr>
          <p:cNvSpPr txBox="1"/>
          <p:nvPr/>
        </p:nvSpPr>
        <p:spPr>
          <a:xfrm>
            <a:off x="8782680" y="5684379"/>
            <a:ext cx="2171868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/>
              <a:t>LHAASO coll.</a:t>
            </a:r>
            <a:r>
              <a:rPr lang="en-US" sz="1600" b="1" dirty="0"/>
              <a:t> 2025</a:t>
            </a:r>
            <a:endParaRPr lang="zh-CN" altLang="en-US" sz="16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A0CE333-4F5B-4C30-B548-43468BCBCF13}"/>
              </a:ext>
            </a:extLst>
          </p:cNvPr>
          <p:cNvSpPr txBox="1"/>
          <p:nvPr/>
        </p:nvSpPr>
        <p:spPr>
          <a:xfrm>
            <a:off x="465413" y="5507346"/>
            <a:ext cx="6860738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+mn-ea"/>
                <a:ea typeface="+mn-ea"/>
              </a:rPr>
              <a:t>Question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  <a:ea typeface="+mn-ea"/>
              </a:rPr>
              <a:t>：</a:t>
            </a:r>
            <a:r>
              <a:rPr lang="en-US" altLang="zh-CN" sz="3200" b="1" dirty="0">
                <a:solidFill>
                  <a:srgbClr val="C00000"/>
                </a:solidFill>
                <a:latin typeface="+mn-ea"/>
                <a:ea typeface="+mn-ea"/>
              </a:rPr>
              <a:t>if SNR can accelerate CR up to </a:t>
            </a:r>
            <a:r>
              <a:rPr lang="en-US" altLang="zh-CN" sz="3200" b="1" dirty="0" err="1">
                <a:solidFill>
                  <a:srgbClr val="C00000"/>
                </a:solidFill>
                <a:latin typeface="+mn-ea"/>
                <a:ea typeface="+mn-ea"/>
              </a:rPr>
              <a:t>PeV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  <a:ea typeface="+mn-ea"/>
              </a:rPr>
              <a:t>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1ED1E6-E861-472D-A601-529BE4AF0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151" y="1168906"/>
            <a:ext cx="4718012" cy="42148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598" y="1662577"/>
            <a:ext cx="4250382" cy="3845725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FAE9B9C-D568-44EF-A4CB-A05F86015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327696"/>
            <a:ext cx="7360292" cy="326073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 the emission is from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SNR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  (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PWN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 Other?)</a:t>
            </a: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 the emission mechanism is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Hadronic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 (</a:t>
            </a:r>
            <a:r>
              <a:rPr lang="en-US" altLang="zh-CN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Leptonic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?)</a:t>
            </a: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 the emission beyond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 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TeV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 (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maximum energy?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BA4BCC4-B01C-49BE-BB62-5BB254E7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44" y="142852"/>
            <a:ext cx="11613428" cy="725470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Questions for SNR </a:t>
            </a:r>
            <a:r>
              <a:rPr lang="el-GR" altLang="zh-CN" sz="4000" dirty="0">
                <a:solidFill>
                  <a:schemeClr val="tx1"/>
                </a:solidFill>
              </a:rPr>
              <a:t>γ</a:t>
            </a:r>
            <a:r>
              <a:rPr lang="en-US" altLang="zh-CN" sz="4000" dirty="0">
                <a:solidFill>
                  <a:schemeClr val="tx1"/>
                </a:solidFill>
              </a:rPr>
              <a:t>-ray observations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4548DBC-A115-4012-B485-E65A0A4B69C2}"/>
              </a:ext>
            </a:extLst>
          </p:cNvPr>
          <p:cNvSpPr txBox="1"/>
          <p:nvPr/>
        </p:nvSpPr>
        <p:spPr>
          <a:xfrm>
            <a:off x="9148462" y="5649090"/>
            <a:ext cx="2171868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/>
              <a:t>Fermi-LAT coll. 2013</a:t>
            </a:r>
            <a:endParaRPr lang="zh-CN" altLang="en-US" sz="1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662CBD-A8B3-4FAC-9AD1-7A99DB361803}"/>
              </a:ext>
            </a:extLst>
          </p:cNvPr>
          <p:cNvSpPr txBox="1"/>
          <p:nvPr/>
        </p:nvSpPr>
        <p:spPr>
          <a:xfrm>
            <a:off x="10048231" y="1771581"/>
            <a:ext cx="8131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SNR ~10 </a:t>
            </a:r>
            <a:r>
              <a:rPr lang="en-US" altLang="zh-CN" sz="1000" b="1" dirty="0" err="1"/>
              <a:t>ky</a:t>
            </a:r>
            <a:endParaRPr lang="zh-CN" altLang="en-US" sz="1000" b="1" dirty="0"/>
          </a:p>
        </p:txBody>
      </p:sp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CFA8A3A2-9B71-4D1E-9FAE-AAC79D0D62EC}"/>
              </a:ext>
            </a:extLst>
          </p:cNvPr>
          <p:cNvSpPr txBox="1">
            <a:spLocks/>
          </p:cNvSpPr>
          <p:nvPr/>
        </p:nvSpPr>
        <p:spPr>
          <a:xfrm>
            <a:off x="663388" y="5004757"/>
            <a:ext cx="6750558" cy="16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>
            <a:noAutofit/>
          </a:bodyPr>
          <a:lstStyle>
            <a:lvl1pPr marL="342900" lvl="0" indent="-342900" algn="l" defTabSz="91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lvl="1" indent="-28575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2pPr>
            <a:lvl3pPr marL="1143000" lvl="2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indent="0" algn="ctr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UHE SNR is crucial to identify SNR as </a:t>
            </a:r>
            <a:r>
              <a:rPr lang="en-US" altLang="zh-CN" sz="3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PeVatron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114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FAE9B9C-D568-44EF-A4CB-A05F86015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5720420" cy="46487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SNR W51C: ~5.5 kpc, 30k </a:t>
            </a:r>
            <a:r>
              <a:rPr lang="en-US" altLang="zh-CN" sz="20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yr</a:t>
            </a:r>
            <a:endParaRPr lang="en-US" altLang="zh-CN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Evidences for the interaction between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shock driven by W51C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 the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molecular cloud associated with W51B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Detection of OH masers at 1720 MHz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Detection of shocked CO clumps and atomic gas in the adjacent region between W51C and W51B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BA4BCC4-B01C-49BE-BB62-5BB254E7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48" y="142852"/>
            <a:ext cx="11733887" cy="725470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W51 region: </a:t>
            </a:r>
            <a:r>
              <a:rPr lang="en-US" altLang="zh-CN" sz="4000" dirty="0" err="1">
                <a:solidFill>
                  <a:srgbClr val="C00000"/>
                </a:solidFill>
              </a:rPr>
              <a:t>SNR+enough</a:t>
            </a:r>
            <a:r>
              <a:rPr lang="en-US" altLang="zh-CN" sz="4000" dirty="0">
                <a:solidFill>
                  <a:srgbClr val="C00000"/>
                </a:solidFill>
              </a:rPr>
              <a:t> gas target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4548DBC-A115-4012-B485-E65A0A4B69C2}"/>
              </a:ext>
            </a:extLst>
          </p:cNvPr>
          <p:cNvSpPr txBox="1"/>
          <p:nvPr/>
        </p:nvSpPr>
        <p:spPr>
          <a:xfrm>
            <a:off x="8806908" y="5934635"/>
            <a:ext cx="154433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Brogan+ 2013</a:t>
            </a:r>
            <a:endParaRPr lang="zh-CN" altLang="en-US" b="1" dirty="0"/>
          </a:p>
        </p:txBody>
      </p:sp>
      <p:grpSp>
        <p:nvGrpSpPr>
          <p:cNvPr id="17" name="组合 16"/>
          <p:cNvGrpSpPr/>
          <p:nvPr/>
        </p:nvGrpSpPr>
        <p:grpSpPr>
          <a:xfrm>
            <a:off x="6860686" y="1360340"/>
            <a:ext cx="4670610" cy="4132923"/>
            <a:chOff x="8594587" y="1391054"/>
            <a:chExt cx="3166688" cy="3078742"/>
          </a:xfrm>
        </p:grpSpPr>
        <p:grpSp>
          <p:nvGrpSpPr>
            <p:cNvPr id="16" name="组合 15"/>
            <p:cNvGrpSpPr/>
            <p:nvPr/>
          </p:nvGrpSpPr>
          <p:grpSpPr>
            <a:xfrm>
              <a:off x="8594587" y="1391054"/>
              <a:ext cx="3166688" cy="3078742"/>
              <a:chOff x="8594587" y="1391054"/>
              <a:chExt cx="3166688" cy="3078742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4587" y="1391054"/>
                <a:ext cx="3166688" cy="3078742"/>
              </a:xfrm>
              <a:prstGeom prst="rect">
                <a:avLst/>
              </a:prstGeom>
            </p:spPr>
          </p:pic>
          <p:sp>
            <p:nvSpPr>
              <p:cNvPr id="15" name="椭圆 14"/>
              <p:cNvSpPr/>
              <p:nvPr/>
            </p:nvSpPr>
            <p:spPr>
              <a:xfrm>
                <a:off x="9550403" y="2398949"/>
                <a:ext cx="1464234" cy="1464235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9585054" y="1669654"/>
              <a:ext cx="860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W51A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917740" y="3240916"/>
              <a:ext cx="860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W51C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900663" y="2745759"/>
              <a:ext cx="860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W51B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0492345" y="2884829"/>
            <a:ext cx="57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PWN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51247" y="2096556"/>
            <a:ext cx="615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cloud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4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FAE9B9C-D568-44EF-A4CB-A05F86015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1058582" cy="13204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Fermi-LAT detect a </a:t>
            </a:r>
            <a:r>
              <a:rPr lang="el-GR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en-US" altLang="zh-CN" b="1" baseline="-25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decay bump around GeV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indicate the gamma-ray emission is Hadronic.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BA4BCC4-B01C-49BE-BB62-5BB254E7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+mn-ea"/>
                <a:ea typeface="+mn-ea"/>
              </a:rPr>
              <a:t>W51@GeV: </a:t>
            </a:r>
            <a:r>
              <a:rPr lang="en-US" altLang="zh-CN" sz="4000" dirty="0">
                <a:solidFill>
                  <a:srgbClr val="C00000"/>
                </a:solidFill>
                <a:latin typeface="+mn-ea"/>
                <a:ea typeface="+mn-ea"/>
              </a:rPr>
              <a:t>hadronic emission</a:t>
            </a:r>
            <a:endParaRPr lang="zh-CN" altLang="en-US" sz="4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492345" y="2884829"/>
            <a:ext cx="57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PWN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51247" y="2096556"/>
            <a:ext cx="615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cloud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CED9E9A-72E5-43D8-B2A6-97DF9821F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72" y="2748043"/>
            <a:ext cx="4026815" cy="350271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290D30F-73D2-4A66-B25A-BA630D7C9631}"/>
              </a:ext>
            </a:extLst>
          </p:cNvPr>
          <p:cNvSpPr txBox="1"/>
          <p:nvPr/>
        </p:nvSpPr>
        <p:spPr>
          <a:xfrm>
            <a:off x="1775456" y="3429000"/>
            <a:ext cx="95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W51C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4E867A-DF5F-41B9-85CC-64FDBCE75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864" y="2748043"/>
            <a:ext cx="4504233" cy="3502718"/>
          </a:xfrm>
          <a:prstGeom prst="rect">
            <a:avLst/>
          </a:prstGeom>
        </p:spPr>
      </p:pic>
      <p:sp>
        <p:nvSpPr>
          <p:cNvPr id="20" name="内容占位符 1">
            <a:extLst>
              <a:ext uri="{FF2B5EF4-FFF2-40B4-BE49-F238E27FC236}">
                <a16:creationId xmlns:a16="http://schemas.microsoft.com/office/drawing/2014/main" id="{D01F1527-02FA-49AB-8A99-277201A002FF}"/>
              </a:ext>
            </a:extLst>
          </p:cNvPr>
          <p:cNvSpPr txBox="1">
            <a:spLocks/>
          </p:cNvSpPr>
          <p:nvPr/>
        </p:nvSpPr>
        <p:spPr>
          <a:xfrm>
            <a:off x="4954531" y="6321990"/>
            <a:ext cx="2479464" cy="393158"/>
          </a:xfrm>
          <a:prstGeom prst="rect">
            <a:avLst/>
          </a:prstGeom>
        </p:spPr>
        <p:txBody>
          <a:bodyPr vert="horz" lIns="91440" tIns="45720" rIns="91440" bIns="45720">
            <a:normAutofit fontScale="62500" lnSpcReduction="20000"/>
          </a:bodyPr>
          <a:lstStyle>
            <a:lvl1pPr marL="342900" lvl="0" indent="-342900" algn="l" defTabSz="91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lvl="1" indent="-28575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2pPr>
            <a:lvl3pPr marL="1143000" lvl="2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en-US" altLang="zh-CN" b="1" dirty="0"/>
              <a:t>Fermi-LAT coll. 2009</a:t>
            </a:r>
            <a:endParaRPr lang="zh-CN" altLang="en-US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4F56C8-7B4B-4F82-995C-E302C626D808}"/>
              </a:ext>
            </a:extLst>
          </p:cNvPr>
          <p:cNvSpPr/>
          <p:nvPr/>
        </p:nvSpPr>
        <p:spPr>
          <a:xfrm>
            <a:off x="3106867" y="2884829"/>
            <a:ext cx="1996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shocked CO clumps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8CCEEA7-565D-499E-8877-B9E0BDD092B7}"/>
              </a:ext>
            </a:extLst>
          </p:cNvPr>
          <p:cNvCxnSpPr>
            <a:cxnSpLocks/>
          </p:cNvCxnSpPr>
          <p:nvPr/>
        </p:nvCxnSpPr>
        <p:spPr>
          <a:xfrm flipH="1">
            <a:off x="3422156" y="3241466"/>
            <a:ext cx="186165" cy="556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44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E0A0DC-AB63-4F0B-B8BC-0D0925AFA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05" y="2679198"/>
            <a:ext cx="3645840" cy="35070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4B17585-0914-42B4-B10E-ECD7871BE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19" y="2679198"/>
            <a:ext cx="3645840" cy="3495496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FAE9B9C-D568-44EF-A4CB-A05F86015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2817"/>
            <a:ext cx="11058582" cy="13204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MAGIC extend the observation up to 5 </a:t>
            </a:r>
            <a:r>
              <a:rPr lang="en-US" altLang="zh-CN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TeV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PWN contributes ~20% of flux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BA4BCC4-B01C-49BE-BB62-5BB254E7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+mn-ea"/>
                <a:ea typeface="+mn-ea"/>
              </a:rPr>
              <a:t>W51 @</a:t>
            </a:r>
            <a:r>
              <a:rPr lang="en-US" altLang="zh-CN" sz="4000" dirty="0" err="1">
                <a:solidFill>
                  <a:schemeClr val="tx1"/>
                </a:solidFill>
                <a:latin typeface="+mn-ea"/>
                <a:ea typeface="+mn-ea"/>
              </a:rPr>
              <a:t>TeV</a:t>
            </a:r>
            <a:r>
              <a:rPr lang="en-US" altLang="zh-CN" sz="4000" dirty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en-US" altLang="zh-CN" sz="4000" dirty="0">
                <a:solidFill>
                  <a:srgbClr val="C00000"/>
                </a:solidFill>
                <a:latin typeface="+mn-ea"/>
                <a:ea typeface="+mn-ea"/>
              </a:rPr>
              <a:t>SNR + PWN</a:t>
            </a:r>
            <a:endParaRPr lang="zh-CN" altLang="en-US" sz="4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492345" y="2884829"/>
            <a:ext cx="57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PWN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51247" y="2096556"/>
            <a:ext cx="615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cloud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C31CE5AA-7DF6-4E91-804A-A593252C917F}"/>
              </a:ext>
            </a:extLst>
          </p:cNvPr>
          <p:cNvSpPr txBox="1">
            <a:spLocks/>
          </p:cNvSpPr>
          <p:nvPr/>
        </p:nvSpPr>
        <p:spPr>
          <a:xfrm>
            <a:off x="4368953" y="6370622"/>
            <a:ext cx="2479464" cy="393158"/>
          </a:xfrm>
          <a:prstGeom prst="rect">
            <a:avLst/>
          </a:prstGeom>
        </p:spPr>
        <p:txBody>
          <a:bodyPr vert="horz" lIns="91440" tIns="45720" rIns="91440" bIns="45720">
            <a:normAutofit fontScale="70000" lnSpcReduction="20000"/>
          </a:bodyPr>
          <a:lstStyle>
            <a:lvl1pPr marL="342900" lvl="0" indent="-342900" algn="l" defTabSz="91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lvl="1" indent="-28575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2pPr>
            <a:lvl3pPr marL="1143000" lvl="2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MAGIC coll. 2012</a:t>
            </a:r>
            <a:endParaRPr lang="zh-CN" altLang="en-US" dirty="0"/>
          </a:p>
        </p:txBody>
      </p:sp>
      <p:sp>
        <p:nvSpPr>
          <p:cNvPr id="15" name="内容占位符 1">
            <a:extLst>
              <a:ext uri="{FF2B5EF4-FFF2-40B4-BE49-F238E27FC236}">
                <a16:creationId xmlns:a16="http://schemas.microsoft.com/office/drawing/2014/main" id="{DF694A8A-E385-47EA-8679-9DCC442351A2}"/>
              </a:ext>
            </a:extLst>
          </p:cNvPr>
          <p:cNvSpPr txBox="1">
            <a:spLocks/>
          </p:cNvSpPr>
          <p:nvPr/>
        </p:nvSpPr>
        <p:spPr>
          <a:xfrm>
            <a:off x="5527654" y="2884829"/>
            <a:ext cx="2522357" cy="52880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42900" lvl="0" indent="-342900" algn="l" defTabSz="91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lvl="1" indent="-28575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2pPr>
            <a:lvl3pPr marL="1143000" lvl="2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bg1"/>
                </a:solidFill>
              </a:rPr>
              <a:t>&gt;1TeV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内容占位符 1">
            <a:extLst>
              <a:ext uri="{FF2B5EF4-FFF2-40B4-BE49-F238E27FC236}">
                <a16:creationId xmlns:a16="http://schemas.microsoft.com/office/drawing/2014/main" id="{9EAAE4A8-395F-4A7F-9E37-04D8F7BEED1A}"/>
              </a:ext>
            </a:extLst>
          </p:cNvPr>
          <p:cNvSpPr txBox="1">
            <a:spLocks/>
          </p:cNvSpPr>
          <p:nvPr/>
        </p:nvSpPr>
        <p:spPr>
          <a:xfrm>
            <a:off x="1517388" y="2740720"/>
            <a:ext cx="2522357" cy="52880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42900" lvl="0" indent="-342900" algn="l" defTabSz="91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lvl="1" indent="-28575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2pPr>
            <a:lvl3pPr marL="1143000" lvl="2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bg1"/>
                </a:solidFill>
              </a:rPr>
              <a:t>0.3-1TeV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B025530-475C-4B5A-8BA6-E0396B69B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533" y="2685045"/>
            <a:ext cx="4065056" cy="350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FAE9B9C-D568-44EF-A4CB-A05F86015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2817"/>
            <a:ext cx="11058582" cy="13204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LHAASO extend the observation up to 200 </a:t>
            </a:r>
            <a:r>
              <a:rPr lang="en-US" altLang="zh-CN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TeV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Find SED cutoff at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61 </a:t>
            </a:r>
            <a:r>
              <a:rPr lang="en-US" altLang="zh-CN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TeV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BA4BCC4-B01C-49BE-BB62-5BB254E7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+mn-ea"/>
                <a:ea typeface="+mn-ea"/>
              </a:rPr>
              <a:t>W51 @2-200TeV: </a:t>
            </a:r>
            <a:r>
              <a:rPr lang="en-US" altLang="zh-CN" sz="4000" dirty="0">
                <a:solidFill>
                  <a:srgbClr val="C00000"/>
                </a:solidFill>
                <a:latin typeface="+mn-ea"/>
                <a:ea typeface="+mn-ea"/>
              </a:rPr>
              <a:t>UHE+SED cutoff</a:t>
            </a:r>
            <a:endParaRPr lang="zh-CN" altLang="en-US" sz="4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492345" y="2884829"/>
            <a:ext cx="57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PWN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51247" y="2096556"/>
            <a:ext cx="615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cloud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C31CE5AA-7DF6-4E91-804A-A593252C917F}"/>
              </a:ext>
            </a:extLst>
          </p:cNvPr>
          <p:cNvSpPr txBox="1">
            <a:spLocks/>
          </p:cNvSpPr>
          <p:nvPr/>
        </p:nvSpPr>
        <p:spPr>
          <a:xfrm>
            <a:off x="4368953" y="6370622"/>
            <a:ext cx="2479464" cy="393158"/>
          </a:xfrm>
          <a:prstGeom prst="rect">
            <a:avLst/>
          </a:prstGeom>
        </p:spPr>
        <p:txBody>
          <a:bodyPr vert="horz" lIns="91440" tIns="45720" rIns="91440" bIns="45720">
            <a:normAutofit fontScale="70000" lnSpcReduction="20000"/>
          </a:bodyPr>
          <a:lstStyle>
            <a:lvl1pPr marL="342900" lvl="0" indent="-342900" algn="l" defTabSz="91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lvl="1" indent="-28575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2pPr>
            <a:lvl3pPr marL="1143000" lvl="2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LHAASO coll. 2024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7655203-CA9A-4DD8-B5AD-AD3CCBC92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61" y="2884828"/>
            <a:ext cx="3803149" cy="32202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63C560A-49FB-4E3F-99A2-7F9022A57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687" y="2841975"/>
            <a:ext cx="4022626" cy="32202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B91404-0803-4DED-BFFD-6BC2D2B57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308" y="2443785"/>
            <a:ext cx="3803149" cy="37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0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7086946-84A6-4F71-A6DB-4123D684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/>
              <a:t>Maps at different energies</a:t>
            </a:r>
            <a:endParaRPr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E23224-95F1-456D-8A67-7633C20FF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15" y="2141507"/>
            <a:ext cx="3993998" cy="347417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0A4ED5B-2799-46D8-9E46-1F20A6B521CE}"/>
              </a:ext>
            </a:extLst>
          </p:cNvPr>
          <p:cNvSpPr txBox="1"/>
          <p:nvPr/>
        </p:nvSpPr>
        <p:spPr>
          <a:xfrm>
            <a:off x="1085510" y="2791407"/>
            <a:ext cx="95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W51C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338AE5D0-DDD7-44A8-9BD5-79CD41846FB5}"/>
              </a:ext>
            </a:extLst>
          </p:cNvPr>
          <p:cNvSpPr txBox="1">
            <a:spLocks/>
          </p:cNvSpPr>
          <p:nvPr/>
        </p:nvSpPr>
        <p:spPr>
          <a:xfrm>
            <a:off x="4392507" y="6373588"/>
            <a:ext cx="2479464" cy="393158"/>
          </a:xfrm>
          <a:prstGeom prst="rect">
            <a:avLst/>
          </a:prstGeom>
        </p:spPr>
        <p:txBody>
          <a:bodyPr vert="horz" lIns="91440" tIns="45720" rIns="91440" bIns="45720">
            <a:normAutofit fontScale="70000" lnSpcReduction="20000"/>
          </a:bodyPr>
          <a:lstStyle>
            <a:lvl1pPr marL="342900" lvl="0" indent="-342900" algn="l" defTabSz="91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lvl="1" indent="-28575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2pPr>
            <a:lvl3pPr marL="1143000" lvl="2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MAGIC coll. 2012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2282769-C39D-4B80-B441-A3BAF7ABC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260" y="1078978"/>
            <a:ext cx="2711442" cy="5083954"/>
          </a:xfrm>
          <a:prstGeom prst="rect">
            <a:avLst/>
          </a:prstGeom>
        </p:spPr>
      </p:pic>
      <p:sp>
        <p:nvSpPr>
          <p:cNvPr id="8" name="内容占位符 1">
            <a:extLst>
              <a:ext uri="{FF2B5EF4-FFF2-40B4-BE49-F238E27FC236}">
                <a16:creationId xmlns:a16="http://schemas.microsoft.com/office/drawing/2014/main" id="{89509461-9D4C-4C62-A930-5FDC85EFFA43}"/>
              </a:ext>
            </a:extLst>
          </p:cNvPr>
          <p:cNvSpPr txBox="1">
            <a:spLocks/>
          </p:cNvSpPr>
          <p:nvPr/>
        </p:nvSpPr>
        <p:spPr>
          <a:xfrm>
            <a:off x="434844" y="6373588"/>
            <a:ext cx="2479464" cy="393158"/>
          </a:xfrm>
          <a:prstGeom prst="rect">
            <a:avLst/>
          </a:prstGeom>
        </p:spPr>
        <p:txBody>
          <a:bodyPr vert="horz" lIns="91440" tIns="45720" rIns="91440" bIns="45720">
            <a:normAutofit fontScale="62500" lnSpcReduction="20000"/>
          </a:bodyPr>
          <a:lstStyle>
            <a:lvl1pPr marL="342900" lvl="0" indent="-342900" algn="l" defTabSz="91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lvl="1" indent="-28575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2pPr>
            <a:lvl3pPr marL="1143000" lvl="2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Fermi-LAT coll. 2009</a:t>
            </a:r>
            <a:endParaRPr lang="zh-CN" altLang="en-US" dirty="0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2A8F34F5-E638-4AB0-9BE0-B2B72A3CDFB6}"/>
              </a:ext>
            </a:extLst>
          </p:cNvPr>
          <p:cNvSpPr txBox="1">
            <a:spLocks/>
          </p:cNvSpPr>
          <p:nvPr/>
        </p:nvSpPr>
        <p:spPr>
          <a:xfrm>
            <a:off x="4970531" y="950269"/>
            <a:ext cx="2522357" cy="52880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42900" lvl="0" indent="-342900" algn="l" defTabSz="91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lvl="1" indent="-28575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2pPr>
            <a:lvl3pPr marL="1143000" lvl="2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bg1"/>
                </a:solidFill>
              </a:rPr>
              <a:t>0.3-1TeV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B4B1C78D-2C4E-4348-B0EA-EB606B7B5658}"/>
              </a:ext>
            </a:extLst>
          </p:cNvPr>
          <p:cNvSpPr txBox="1">
            <a:spLocks/>
          </p:cNvSpPr>
          <p:nvPr/>
        </p:nvSpPr>
        <p:spPr>
          <a:xfrm>
            <a:off x="4731817" y="3621270"/>
            <a:ext cx="2522357" cy="52880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42900" lvl="0" indent="-342900" algn="l" defTabSz="91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lvl="1" indent="-28575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2pPr>
            <a:lvl3pPr marL="1143000" lvl="2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bg1"/>
                </a:solidFill>
              </a:rPr>
              <a:t>&gt;1TeV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17522BF-DC44-490B-87C8-47FA89ACD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893" y="1010448"/>
            <a:ext cx="3090955" cy="24938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D32590-44DF-452E-9E03-D5FE50C50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038" y="3504287"/>
            <a:ext cx="3401832" cy="2540609"/>
          </a:xfrm>
          <a:prstGeom prst="rect">
            <a:avLst/>
          </a:prstGeom>
        </p:spPr>
      </p:pic>
      <p:sp>
        <p:nvSpPr>
          <p:cNvPr id="13" name="内容占位符 1">
            <a:extLst>
              <a:ext uri="{FF2B5EF4-FFF2-40B4-BE49-F238E27FC236}">
                <a16:creationId xmlns:a16="http://schemas.microsoft.com/office/drawing/2014/main" id="{E014B94F-908B-4C14-B182-1961B725F021}"/>
              </a:ext>
            </a:extLst>
          </p:cNvPr>
          <p:cNvSpPr txBox="1">
            <a:spLocks/>
          </p:cNvSpPr>
          <p:nvPr/>
        </p:nvSpPr>
        <p:spPr>
          <a:xfrm>
            <a:off x="8832384" y="6319566"/>
            <a:ext cx="2479464" cy="393158"/>
          </a:xfrm>
          <a:prstGeom prst="rect">
            <a:avLst/>
          </a:prstGeom>
        </p:spPr>
        <p:txBody>
          <a:bodyPr vert="horz" lIns="91440" tIns="45720" rIns="91440" bIns="45720">
            <a:normAutofit fontScale="70000" lnSpcReduction="20000"/>
          </a:bodyPr>
          <a:lstStyle>
            <a:lvl1pPr marL="342900" lvl="0" indent="-342900" algn="l" defTabSz="91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lvl="1" indent="-28575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2pPr>
            <a:lvl3pPr marL="1143000" lvl="2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LHAASO coll. 2024</a:t>
            </a:r>
            <a:endParaRPr lang="zh-CN" altLang="en-US" dirty="0"/>
          </a:p>
        </p:txBody>
      </p:sp>
      <p:sp>
        <p:nvSpPr>
          <p:cNvPr id="14" name="内容占位符 1">
            <a:extLst>
              <a:ext uri="{FF2B5EF4-FFF2-40B4-BE49-F238E27FC236}">
                <a16:creationId xmlns:a16="http://schemas.microsoft.com/office/drawing/2014/main" id="{6713BEED-D6DA-4217-AF76-CC3CF173285D}"/>
              </a:ext>
            </a:extLst>
          </p:cNvPr>
          <p:cNvSpPr txBox="1">
            <a:spLocks/>
          </p:cNvSpPr>
          <p:nvPr/>
        </p:nvSpPr>
        <p:spPr>
          <a:xfrm>
            <a:off x="666712" y="1612701"/>
            <a:ext cx="2522357" cy="52880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42900" lvl="0" indent="-342900" algn="l" defTabSz="91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lvl="1" indent="-28575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defRPr>
            </a:lvl2pPr>
            <a:lvl3pPr marL="1143000" lvl="2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/>
              <a:t>2-10 GeV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001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17576" y="142852"/>
            <a:ext cx="11607952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Gamma-ray emission Position and extension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5773389"/>
                  </p:ext>
                </p:extLst>
              </p:nvPr>
            </p:nvGraphicFramePr>
            <p:xfrm>
              <a:off x="626608" y="1745261"/>
              <a:ext cx="10669243" cy="4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2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296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5608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314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36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latin typeface="+mn-ea"/>
                              <a:ea typeface="+mn-ea"/>
                            </a:rPr>
                            <a:t>RA</a:t>
                          </a:r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latin typeface="+mn-ea"/>
                              <a:ea typeface="+mn-ea"/>
                            </a:rPr>
                            <a:t>Dec</a:t>
                          </a:r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latin typeface="+mn-ea"/>
                              <a:ea typeface="+mn-ea"/>
                            </a:rPr>
                            <a:t>Extension (</a:t>
                          </a:r>
                          <a:r>
                            <a:rPr lang="el-GR" altLang="zh-CN" b="1" dirty="0">
                              <a:latin typeface="+mn-ea"/>
                              <a:ea typeface="+mn-ea"/>
                            </a:rPr>
                            <a:t>σ</a:t>
                          </a:r>
                          <a:r>
                            <a:rPr lang="en-US" altLang="zh-CN" b="1" dirty="0">
                              <a:latin typeface="+mn-ea"/>
                              <a:ea typeface="+mn-ea"/>
                            </a:rPr>
                            <a:t>)</a:t>
                          </a:r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3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rgbClr val="0000FF"/>
                              </a:solidFill>
                              <a:latin typeface="+mn-ea"/>
                              <a:ea typeface="+mn-ea"/>
                            </a:rPr>
                            <a:t>WCDA(1-25TeV)</a:t>
                          </a:r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ar-AE" altLang="zh-CN" sz="1800" b="1" dirty="0">
                                        <a:solidFill>
                                          <a:srgbClr val="0000FF"/>
                                        </a:solidFill>
                                        <a:latin typeface="+mn-ea"/>
                                        <a:ea typeface="+mn-ea"/>
                                      </a:rPr>
                                      <m:t>290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ar-AE" altLang="zh-CN" sz="1800" b="1" dirty="0">
                                        <a:solidFill>
                                          <a:srgbClr val="0000FF"/>
                                        </a:solidFill>
                                        <a:latin typeface="+mn-ea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ar-AE" altLang="zh-CN" sz="1800" b="1" dirty="0">
                                        <a:solidFill>
                                          <a:srgbClr val="0000FF"/>
                                        </a:solidFill>
                                        <a:latin typeface="+mn-ea"/>
                                        <a:ea typeface="+mn-ea"/>
                                      </a:rPr>
                                      <m:t>7</m:t>
                                    </m:r>
                                    <m:r>
                                      <a:rPr lang="en-US" altLang="zh-CN" sz="1800" b="1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ar-AE" altLang="zh-CN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ar-AE" altLang="zh-CN" sz="18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</m:t>
                                    </m:r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𝟎𝟑</m:t>
                                    </m:r>
                                  </m:e>
                                  <m:sup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𝟏𝟒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𝟎𝟔</m:t>
                                    </m:r>
                                  </m:e>
                                  <m:sup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ar-AE" altLang="zh-CN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ar-AE" altLang="zh-CN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𝟎𝟑</m:t>
                                    </m:r>
                                  </m:e>
                                  <m:sup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</m:t>
                                    </m:r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𝟏𝟖</m:t>
                                    </m:r>
                                  </m:e>
                                  <m:sup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ar-AE" altLang="zh-CN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ar-AE" altLang="zh-CN" sz="18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</m:t>
                                    </m:r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𝟎𝟐</m:t>
                                    </m:r>
                                  </m:e>
                                  <m:sup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3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rgbClr val="0000FF"/>
                              </a:solidFill>
                              <a:latin typeface="+mn-ea"/>
                              <a:ea typeface="+mn-ea"/>
                            </a:rPr>
                            <a:t>KM2A(&gt;25TeV)</a:t>
                          </a:r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ar-AE" altLang="zh-CN" sz="1800" b="1" dirty="0">
                                        <a:solidFill>
                                          <a:srgbClr val="0000FF"/>
                                        </a:solidFill>
                                        <a:latin typeface="+mn-ea"/>
                                        <a:ea typeface="+mn-ea"/>
                                      </a:rPr>
                                      <m:t>290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ar-AE" altLang="zh-CN" sz="1800" b="1" dirty="0">
                                        <a:solidFill>
                                          <a:srgbClr val="0000FF"/>
                                        </a:solidFill>
                                        <a:latin typeface="+mn-ea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ar-AE" altLang="zh-CN" sz="1800" b="1" dirty="0">
                                        <a:solidFill>
                                          <a:srgbClr val="0000FF"/>
                                        </a:solidFill>
                                        <a:latin typeface="+mn-ea"/>
                                        <a:ea typeface="+mn-ea"/>
                                      </a:rPr>
                                      <m:t>73</m:t>
                                    </m:r>
                                  </m:e>
                                  <m:sup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ar-AE" altLang="zh-CN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ar-AE" altLang="zh-CN" sz="18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</m:t>
                                    </m:r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𝟎𝟑</m:t>
                                    </m:r>
                                  </m:e>
                                  <m:sup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𝟏𝟒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𝟏𝟏</m:t>
                                    </m:r>
                                  </m:e>
                                  <m:sup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ar-AE" altLang="zh-CN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ar-AE" altLang="zh-CN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𝟎𝟑</m:t>
                                    </m:r>
                                  </m:e>
                                  <m:sup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&lt;</m:t>
                                  </m:r>
                                  <m:r>
                                    <a:rPr lang="ar-AE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𝟎</m:t>
                                  </m:r>
                                  <m:r>
                                    <a:rPr lang="ar-AE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.</m:t>
                                  </m:r>
                                  <m:r>
                                    <a:rPr lang="ar-AE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ar-AE" altLang="zh-CN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∘</m:t>
                                  </m:r>
                                </m:sup>
                              </m:sSup>
                            </m:oMath>
                          </a14:m>
                          <a:r>
                            <a:rPr lang="ar-AE" altLang="zh-CN" sz="1800" b="1" dirty="0">
                              <a:solidFill>
                                <a:srgbClr val="0000FF"/>
                              </a:solidFill>
                              <a:latin typeface="+mn-ea"/>
                              <a:ea typeface="+mn-ea"/>
                            </a:rPr>
                            <a:t> </a:t>
                          </a:r>
                          <a:r>
                            <a:rPr lang="en-US" altLang="zh-CN" sz="1800" b="1" dirty="0">
                              <a:solidFill>
                                <a:srgbClr val="0000FF"/>
                              </a:solidFill>
                              <a:latin typeface="+mn-ea"/>
                              <a:ea typeface="+mn-ea"/>
                            </a:rPr>
                            <a:t>(</a:t>
                          </a:r>
                          <a:r>
                            <a:rPr lang="ar-AE" altLang="zh-CN" sz="1800" b="1" dirty="0">
                              <a:solidFill>
                                <a:srgbClr val="0000FF"/>
                              </a:solidFill>
                              <a:latin typeface="+mn-ea"/>
                              <a:ea typeface="+mn-ea"/>
                            </a:rPr>
                            <a:t>9</a:t>
                          </a:r>
                          <a:r>
                            <a:rPr lang="en-US" altLang="zh-CN" sz="1800" b="1" dirty="0">
                              <a:solidFill>
                                <a:srgbClr val="0000FF"/>
                              </a:solidFill>
                              <a:latin typeface="+mn-ea"/>
                              <a:ea typeface="+mn-ea"/>
                            </a:rPr>
                            <a:t>5% C.L.) </a:t>
                          </a:r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3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rgbClr val="0000FF"/>
                              </a:solidFill>
                              <a:latin typeface="+mn-ea"/>
                              <a:ea typeface="+mn-ea"/>
                            </a:rPr>
                            <a:t>KM2A(&gt;100TeV)</a:t>
                          </a:r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ar-AE" altLang="zh-CN" sz="1800" b="1" dirty="0">
                                        <a:solidFill>
                                          <a:srgbClr val="0000FF"/>
                                        </a:solidFill>
                                        <a:latin typeface="+mn-ea"/>
                                        <a:ea typeface="+mn-ea"/>
                                      </a:rPr>
                                      <m:t>290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ar-AE" altLang="zh-CN" sz="1800" b="1" dirty="0">
                                        <a:solidFill>
                                          <a:srgbClr val="0000FF"/>
                                        </a:solidFill>
                                        <a:latin typeface="+mn-ea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en-US" altLang="zh-CN" sz="1800" b="1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𝟖𝟎</m:t>
                                    </m:r>
                                  </m:e>
                                  <m:sup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ar-AE" altLang="zh-CN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ar-AE" altLang="zh-CN" sz="18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</m:t>
                                    </m:r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𝟎𝟔</m:t>
                                    </m:r>
                                  </m:e>
                                  <m:sup>
                                    <m:r>
                                      <a:rPr lang="ar-AE" altLang="zh-CN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𝟏𝟒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en-US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𝟎𝟔</m:t>
                                    </m:r>
                                  </m:e>
                                  <m:sup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ar-AE" altLang="zh-CN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ar-AE" altLang="zh-CN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𝟎𝟕</m:t>
                                    </m:r>
                                  </m:e>
                                  <m:sup>
                                    <m:r>
                                      <a:rPr lang="ar-AE" altLang="zh-CN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921910"/>
                      </a:ext>
                    </a:extLst>
                  </a:tr>
                  <a:tr h="643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HAWC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𝟐𝟗𝟎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𝟕𝟎</m:t>
                                    </m:r>
                                  </m:e>
                                  <m:sup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ar-AE" altLang="zh-CN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ar-AE" altLang="zh-CN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𝟎𝟔</m:t>
                                    </m:r>
                                  </m:e>
                                  <m:sup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𝟏𝟒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en-US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𝟗</m:t>
                                    </m:r>
                                  </m:e>
                                  <m:sup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ar-AE" altLang="zh-CN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ar-AE" altLang="zh-CN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𝟎𝟔</m:t>
                                    </m:r>
                                  </m:e>
                                  <m:sup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2321623"/>
                      </a:ext>
                    </a:extLst>
                  </a:tr>
                  <a:tr h="643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latin typeface="+mn-ea"/>
                              <a:ea typeface="+mn-ea"/>
                            </a:rPr>
                            <a:t>MAGIC Cloud</a:t>
                          </a:r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𝟐𝟗𝟎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𝟕𝟑𝟎</m:t>
                                    </m:r>
                                  </m:e>
                                  <m:sup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ar-AE" altLang="zh-CN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ar-AE" altLang="zh-CN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𝟎𝟏𝟓</m:t>
                                    </m:r>
                                  </m:e>
                                  <m:sup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𝟏𝟒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𝟏𝟗𝟏</m:t>
                                    </m:r>
                                  </m:e>
                                  <m:sup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ar-AE" altLang="zh-CN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ar-AE" altLang="zh-CN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𝟎𝟏𝟓</m:t>
                                    </m:r>
                                  </m:e>
                                  <m:sup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altLang="zh-CN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</m:t>
                                    </m:r>
                                    <m:r>
                                      <a:rPr lang="ar-AE" altLang="zh-CN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𝟏𝟐</m:t>
                                    </m:r>
                                  </m:e>
                                  <m:sup>
                                    <m:r>
                                      <a:rPr lang="ar-AE" altLang="zh-CN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ar-AE" altLang="zh-CN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ar-AE" altLang="zh-CN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</m:t>
                                    </m:r>
                                    <m:r>
                                      <a:rPr lang="ar-AE" altLang="zh-CN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𝟎𝟐</m:t>
                                    </m:r>
                                  </m:e>
                                  <m:sup>
                                    <m:r>
                                      <a:rPr lang="ar-AE" altLang="zh-CN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ar-AE" altLang="zh-CN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ar-AE" altLang="zh-CN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</m:t>
                                    </m:r>
                                    <m:r>
                                      <a:rPr lang="ar-AE" altLang="zh-CN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ar-AE" altLang="zh-CN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𝟎𝟐</m:t>
                                    </m:r>
                                  </m:e>
                                  <m:sup>
                                    <m:r>
                                      <a:rPr lang="ar-AE" altLang="zh-CN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294873"/>
                      </a:ext>
                    </a:extLst>
                  </a:tr>
                  <a:tr h="643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latin typeface="+mn-ea"/>
                              <a:ea typeface="+mn-ea"/>
                            </a:rPr>
                            <a:t>CXO J192318.5+140305</a:t>
                          </a:r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𝟐𝟗𝟎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en-US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𝟖𝟐𝟕</m:t>
                                    </m:r>
                                  </m:e>
                                  <m:sup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𝟏𝟒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.</m:t>
                                    </m:r>
                                    <m:r>
                                      <a:rPr lang="en-US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𝟎𝟓</m:t>
                                    </m:r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ar-AE" altLang="zh-CN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19311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5773389"/>
                  </p:ext>
                </p:extLst>
              </p:nvPr>
            </p:nvGraphicFramePr>
            <p:xfrm>
              <a:off x="626608" y="1745261"/>
              <a:ext cx="10669243" cy="4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2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296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5608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314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36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latin typeface="+mn-ea"/>
                              <a:ea typeface="+mn-ea"/>
                            </a:rPr>
                            <a:t>RA</a:t>
                          </a:r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latin typeface="+mn-ea"/>
                              <a:ea typeface="+mn-ea"/>
                            </a:rPr>
                            <a:t>Dec</a:t>
                          </a:r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latin typeface="+mn-ea"/>
                              <a:ea typeface="+mn-ea"/>
                            </a:rPr>
                            <a:t>Extension (</a:t>
                          </a:r>
                          <a:r>
                            <a:rPr lang="el-GR" altLang="zh-CN" b="1" dirty="0">
                              <a:latin typeface="+mn-ea"/>
                              <a:ea typeface="+mn-ea"/>
                            </a:rPr>
                            <a:t>σ</a:t>
                          </a:r>
                          <a:r>
                            <a:rPr lang="en-US" altLang="zh-CN" b="1" dirty="0">
                              <a:latin typeface="+mn-ea"/>
                              <a:ea typeface="+mn-ea"/>
                            </a:rPr>
                            <a:t>)</a:t>
                          </a:r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3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rgbClr val="0000FF"/>
                              </a:solidFill>
                              <a:latin typeface="+mn-ea"/>
                              <a:ea typeface="+mn-ea"/>
                            </a:rPr>
                            <a:t>WCDA(1-25TeV)</a:t>
                          </a:r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4422" t="-105714" r="-207035" b="-5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51482" t="-105714" r="-122102" b="-5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1071" t="-105714" r="-1116" b="-5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3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rgbClr val="0000FF"/>
                              </a:solidFill>
                              <a:latin typeface="+mn-ea"/>
                              <a:ea typeface="+mn-ea"/>
                            </a:rPr>
                            <a:t>KM2A(&gt;25TeV)</a:t>
                          </a:r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4422" t="-203774" r="-207035" b="-4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51482" t="-203774" r="-122102" b="-4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1071" t="-203774" r="-1116" b="-400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3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rgbClr val="0000FF"/>
                              </a:solidFill>
                              <a:latin typeface="+mn-ea"/>
                              <a:ea typeface="+mn-ea"/>
                            </a:rPr>
                            <a:t>KM2A(&gt;100TeV)</a:t>
                          </a:r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4422" t="-303774" r="-207035" b="-3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51482" t="-303774" r="-122102" b="-3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921910"/>
                      </a:ext>
                    </a:extLst>
                  </a:tr>
                  <a:tr h="643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HAWC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4422" t="-403774" r="-207035" b="-2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51482" t="-403774" r="-122102" b="-2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 dirty="0">
                            <a:solidFill>
                              <a:srgbClr val="0000FF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2321623"/>
                      </a:ext>
                    </a:extLst>
                  </a:tr>
                  <a:tr h="643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latin typeface="+mn-ea"/>
                              <a:ea typeface="+mn-ea"/>
                            </a:rPr>
                            <a:t>MAGIC Cloud</a:t>
                          </a:r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4422" t="-508571" r="-207035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51482" t="-508571" r="-122102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1071" t="-508571" r="-1116" b="-1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294873"/>
                      </a:ext>
                    </a:extLst>
                  </a:tr>
                  <a:tr h="643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latin typeface="+mn-ea"/>
                              <a:ea typeface="+mn-ea"/>
                            </a:rPr>
                            <a:t>CXO J192318.5+140305</a:t>
                          </a:r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4422" t="-602830" r="-207035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51482" t="-602830" r="-122102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19311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57061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</TotalTime>
  <Words>619</Words>
  <Application>Microsoft Office PowerPoint</Application>
  <PresentationFormat>宽屏</PresentationFormat>
  <Paragraphs>120</Paragraphs>
  <Slides>15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宋体</vt:lpstr>
      <vt:lpstr>微软雅黑</vt:lpstr>
      <vt:lpstr>Arial</vt:lpstr>
      <vt:lpstr>Arial Black</vt:lpstr>
      <vt:lpstr>Calibri</vt:lpstr>
      <vt:lpstr>Cambria Math</vt:lpstr>
      <vt:lpstr>Wingdings</vt:lpstr>
      <vt:lpstr>Office 主题​​</vt:lpstr>
      <vt:lpstr>Gamma-ray emission from W51 region</vt:lpstr>
      <vt:lpstr>Galactic CRs and the Origin</vt:lpstr>
      <vt:lpstr>Questions for SNR γ-ray observations</vt:lpstr>
      <vt:lpstr>W51 region: SNR+enough gas target</vt:lpstr>
      <vt:lpstr>W51@GeV: hadronic emission</vt:lpstr>
      <vt:lpstr>W51 @TeV: SNR + PWN</vt:lpstr>
      <vt:lpstr>W51 @2-200TeV: UHE+SED cutoff</vt:lpstr>
      <vt:lpstr>Maps at different energies</vt:lpstr>
      <vt:lpstr>Gamma-ray emission Position and extension</vt:lpstr>
      <vt:lpstr>Wide energy SED </vt:lpstr>
      <vt:lpstr>Discussion 1: SED </vt:lpstr>
      <vt:lpstr>Discussion 2: PWN contribution </vt:lpstr>
      <vt:lpstr>Discussion 3：origin of particles</vt:lpstr>
      <vt:lpstr>Discussion 4：SNR  budget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基于LHAASO实验的粒子天体物理前沿问题研究 </dc:title>
  <dc:creator>zhen cao</dc:creator>
  <cp:lastModifiedBy>chensz</cp:lastModifiedBy>
  <cp:revision>1711</cp:revision>
  <dcterms:created xsi:type="dcterms:W3CDTF">2020-11-22T12:55:00Z</dcterms:created>
  <dcterms:modified xsi:type="dcterms:W3CDTF">2026-02-27T06:46:22Z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C7882E41088B4F9E874B0EF51054E7E3</vt:lpwstr>
  </property>
</Properties>
</file>