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6" r:id="rId3"/>
    <p:sldId id="256" r:id="rId5"/>
    <p:sldId id="3570" r:id="rId6"/>
    <p:sldId id="3571" r:id="rId7"/>
    <p:sldId id="3572" r:id="rId8"/>
    <p:sldId id="260" r:id="rId9"/>
    <p:sldId id="3622" r:id="rId10"/>
    <p:sldId id="433" r:id="rId11"/>
    <p:sldId id="3615" r:id="rId12"/>
    <p:sldId id="261" r:id="rId13"/>
    <p:sldId id="3616" r:id="rId14"/>
    <p:sldId id="262" r:id="rId15"/>
    <p:sldId id="3617" r:id="rId16"/>
    <p:sldId id="3619" r:id="rId17"/>
    <p:sldId id="3620" r:id="rId18"/>
    <p:sldId id="3525" r:id="rId19"/>
    <p:sldId id="3621" r:id="rId20"/>
    <p:sldId id="432" r:id="rId21"/>
    <p:sldId id="3468" r:id="rId22"/>
    <p:sldId id="3526" r:id="rId23"/>
    <p:sldId id="3618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BE00"/>
    <a:srgbClr val="680059"/>
    <a:srgbClr val="FFCC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4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C348F-8565-4D64-9468-0ED8047569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050D6-D1A7-41C0-A9C1-883518A9322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灯片编号占位符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611E2F0-8351-4E87-B70C-82FB0E846C5E}" type="slidenum">
              <a:rPr lang="en-US" sz="1400" b="0" strike="noStrike" spc="-1">
                <a:solidFill>
                  <a:srgbClr val="000000"/>
                </a:solidFill>
                <a:latin typeface="Times New Roman" panose="02020603050405020304"/>
                <a:ea typeface="Noto Serif CJK SC"/>
              </a:rPr>
            </a:fld>
            <a:endParaRPr lang="en-US" sz="1400" b="0" strike="noStrike" spc="-1">
              <a:latin typeface="Arial" panose="020B0604020202020204"/>
            </a:endParaRPr>
          </a:p>
        </p:txBody>
      </p:sp>
      <p:sp>
        <p:nvSpPr>
          <p:cNvPr id="8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89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2556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3E26D0-55C3-426C-A65B-E1596491B9BD}" type="slidenum">
              <a:rPr/>
            </a:fld>
            <a:endParaRPr lang="en-US" sz="1400" b="0" i="0" u="none" strike="noStrike" kern="1200" cap="none" spc="-1" baseline="0">
              <a:solidFill>
                <a:srgbClr val="000000"/>
              </a:solidFill>
              <a:uFillTx/>
              <a:latin typeface="Times New Roman" panose="02020603050405020304"/>
              <a:ea typeface="Noto Serif CJK SC"/>
              <a:cs typeface="Noto Sans CJK SC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gimg2.baidu.com/image_search/src=http%3A%2F%2Fimg4.bbs.szhome.com%2FUploadFiles%2FImages%2F2009%2F07%2F30%2F0730105551526.jpg&amp;refer=http%3A%2F%2Fimg4.bbs.szhome.com&amp;app=2002&amp;size=f9999,10000&amp;q=a80&amp;n=0&amp;g=0n&amp;fmt=jpeg?sec=1644975767&amp;t=d213040fcb6ec788b81b0e8f017d04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15" b="100000" l="0" r="71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98"/>
            <a:ext cx="1850101" cy="110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40"/>
          <p:cNvPicPr/>
          <p:nvPr/>
        </p:nvPicPr>
        <p:blipFill>
          <a:blip r:embed="rId4"/>
          <a:stretch>
            <a:fillRect/>
          </a:stretch>
        </p:blipFill>
        <p:spPr>
          <a:xfrm>
            <a:off x="10429074" y="63976"/>
            <a:ext cx="885131" cy="842245"/>
          </a:xfrm>
          <a:prstGeom prst="rect">
            <a:avLst/>
          </a:prstGeom>
          <a:ln>
            <a:noFill/>
          </a:ln>
        </p:spPr>
      </p:pic>
      <p:pic>
        <p:nvPicPr>
          <p:cNvPr id="4" name="Picture 6" descr="https://gimg2.baidu.com/image_search/src=http%3A%2F%2Fimg4.bbs.szhome.com%2FUploadFiles%2FImages%2F2009%2F07%2F30%2F0730105551526.jpg&amp;refer=http%3A%2F%2Fimg4.bbs.szhome.com&amp;app=2002&amp;size=f9999,10000&amp;q=a80&amp;n=0&amp;g=0n&amp;fmt=jpeg?sec=1644975767&amp;t=d213040fcb6ec788b81b0e8f017d04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15" b="100000" l="0" r="71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98"/>
            <a:ext cx="1850101" cy="110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0"/>
          <p:cNvPicPr/>
          <p:nvPr/>
        </p:nvPicPr>
        <p:blipFill>
          <a:blip r:embed="rId4"/>
          <a:stretch>
            <a:fillRect/>
          </a:stretch>
        </p:blipFill>
        <p:spPr>
          <a:xfrm>
            <a:off x="10429074" y="63976"/>
            <a:ext cx="885131" cy="84224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53102" y="-15674"/>
            <a:ext cx="9099893" cy="100138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5320" b="0" strike="noStrike" spc="-1">
                <a:latin typeface="Arial" panose="020B0604020202020204"/>
              </a:rPr>
              <a:t>单击此处编辑母版标题样式</a:t>
            </a:r>
            <a:endParaRPr lang="en-US" sz="5320" b="0" strike="noStrike" spc="-1">
              <a:latin typeface="Arial" panose="020B0604020202020204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562" y="3681627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53102" y="-15674"/>
            <a:ext cx="9099893" cy="100138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5320" b="0" strike="noStrike" spc="-1">
                <a:latin typeface="Arial" panose="020B0604020202020204"/>
              </a:rPr>
              <a:t>单击此处编辑母版标题样式</a:t>
            </a:r>
            <a:endParaRPr lang="en-US" sz="5320" b="0" strike="noStrike" spc="-1">
              <a:latin typeface="Arial" panose="020B0604020202020204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31903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53102" y="-15674"/>
            <a:ext cx="9099893" cy="100138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5320" b="0" strike="noStrike" spc="-1">
                <a:latin typeface="Arial" panose="020B0604020202020204"/>
              </a:rPr>
              <a:t>单击此处编辑母版标题样式</a:t>
            </a:r>
            <a:endParaRPr lang="en-US" sz="5320" b="0" strike="noStrike" spc="-1">
              <a:latin typeface="Arial" panose="020B0604020202020204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9184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28370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562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9184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028370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3C4C9-2CD8-468E-9713-36C6163090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53102" y="-15674"/>
            <a:ext cx="9099893" cy="10013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355"/>
            </a:lvl1pPr>
          </a:lstStyle>
          <a:p>
            <a:pPr algn="ctr"/>
            <a:r>
              <a:rPr lang="zh-CN" altLang="en-US" sz="5320" b="0" strike="noStrike" spc="-1">
                <a:latin typeface="Arial" panose="020B0604020202020204"/>
              </a:rPr>
              <a:t>单击此处编辑母版标题样式</a:t>
            </a:r>
            <a:endParaRPr lang="en-US" sz="5320" b="0" strike="noStrike" spc="-1" dirty="0"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3870" b="0" strike="noStrike" spc="-1">
                <a:latin typeface="Arial" panose="020B0604020202020204"/>
              </a:rPr>
              <a:t>单击此处编辑母版副标题样式</a:t>
            </a:r>
            <a:endParaRPr lang="en-US" sz="387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53102" y="-15674"/>
            <a:ext cx="9099893" cy="100138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5320" b="0" strike="noStrike" spc="-1">
                <a:latin typeface="Arial" panose="020B0604020202020204"/>
              </a:rPr>
              <a:t>单击此处编辑母版标题样式</a:t>
            </a:r>
            <a:endParaRPr lang="en-US" sz="5320" b="0" strike="noStrike" spc="-1"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53102" y="-15674"/>
            <a:ext cx="9099893" cy="100138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5320" b="0" strike="noStrike" spc="-1">
                <a:latin typeface="Arial" panose="020B0604020202020204"/>
              </a:rPr>
              <a:t>单击此处编辑母版标题样式</a:t>
            </a:r>
            <a:endParaRPr lang="en-US" sz="5320" b="0" strike="noStrike" spc="-1">
              <a:latin typeface="Arial" panose="020B0604020202020204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53102" y="-15674"/>
            <a:ext cx="9099893" cy="100138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5320" b="0" strike="noStrike" spc="-1">
                <a:latin typeface="Arial" panose="020B0604020202020204"/>
              </a:rPr>
              <a:t>单击此处编辑母版标题样式</a:t>
            </a:r>
            <a:endParaRPr lang="en-US" sz="532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53102" y="186345"/>
            <a:ext cx="9099893" cy="2770363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3870" b="0" strike="noStrike" spc="-1">
                <a:latin typeface="Arial" panose="020B0604020202020204"/>
              </a:rPr>
              <a:t>单击此处编辑母版副标题样式</a:t>
            </a:r>
            <a:endParaRPr lang="en-US" sz="387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标题，两项小型内容和一项型大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53102" y="-15674"/>
            <a:ext cx="9099893" cy="100138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5320" b="0" strike="noStrike" spc="-1">
                <a:latin typeface="Arial" panose="020B0604020202020204"/>
              </a:rPr>
              <a:t>单击此处编辑母版标题样式</a:t>
            </a:r>
            <a:endParaRPr lang="en-US" sz="5320" b="0" strike="noStrike" spc="-1">
              <a:latin typeface="Arial" panose="020B0604020202020204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53102" y="-15674"/>
            <a:ext cx="9099893" cy="100138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5320" b="0" strike="noStrike" spc="-1">
                <a:latin typeface="Arial" panose="020B0604020202020204"/>
              </a:rPr>
              <a:t>单击此处编辑母版标题样式</a:t>
            </a:r>
            <a:endParaRPr lang="en-US" sz="5320" b="0" strike="noStrike" spc="-1">
              <a:latin typeface="Arial" panose="020B0604020202020204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1903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53102" y="-15674"/>
            <a:ext cx="9099893" cy="100138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CN" altLang="en-US" sz="5320" b="0" strike="noStrike" spc="-1">
                <a:latin typeface="Arial" panose="020B0604020202020204"/>
              </a:rPr>
              <a:t>单击此处编辑母版标题样式</a:t>
            </a:r>
            <a:endParaRPr lang="en-US" sz="5320" b="0" strike="noStrike" spc="-1">
              <a:latin typeface="Arial" panose="020B0604020202020204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zh-CN" altLang="en-US" sz="3870" b="0" strike="noStrike" spc="-1">
                <a:latin typeface="Arial" panose="020B0604020202020204"/>
              </a:rPr>
              <a:t>单击此处编辑母版文本样式</a:t>
            </a:r>
            <a:endParaRPr lang="zh-CN" altLang="en-US" sz="387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4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0" y="0"/>
            <a:ext cx="12191244" cy="957850"/>
          </a:xfrm>
          <a:prstGeom prst="rect">
            <a:avLst/>
          </a:prstGeom>
          <a:solidFill>
            <a:srgbClr val="680059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PlaceHolder 2"/>
          <p:cNvSpPr>
            <a:spLocks noGrp="1"/>
          </p:cNvSpPr>
          <p:nvPr>
            <p:ph type="title"/>
          </p:nvPr>
        </p:nvSpPr>
        <p:spPr>
          <a:xfrm>
            <a:off x="653102" y="186345"/>
            <a:ext cx="9099893" cy="59735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840" b="0" strike="noStrike" spc="-1" dirty="0" err="1">
                <a:latin typeface="Arial" panose="020B0604020202020204"/>
              </a:rPr>
              <a:t>单击鼠标编辑标题文字格式</a:t>
            </a:r>
            <a:endParaRPr lang="en-US" sz="4840" b="0" strike="noStrike" spc="-1" dirty="0">
              <a:latin typeface="Arial" panose="020B0604020202020204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870" b="0" strike="noStrike" spc="-1">
                <a:latin typeface="Arial" panose="020B0604020202020204"/>
              </a:rPr>
              <a:t>单击鼠标编辑大纲文字格式</a:t>
            </a:r>
            <a:endParaRPr lang="en-US" sz="3870" b="0" strike="noStrike" spc="-1">
              <a:latin typeface="Arial" panose="020B0604020202020204"/>
            </a:endParaRPr>
          </a:p>
          <a:p>
            <a:pPr marL="1045210" lvl="1" indent="-391795">
              <a:spcBef>
                <a:spcPts val="1370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3385" b="0" strike="noStrike" spc="-1">
                <a:latin typeface="Arial" panose="020B0604020202020204"/>
              </a:rPr>
              <a:t>第二个大纲级</a:t>
            </a:r>
            <a:endParaRPr lang="en-US" sz="3385" b="0" strike="noStrike" spc="-1">
              <a:latin typeface="Arial" panose="020B0604020202020204"/>
            </a:endParaRPr>
          </a:p>
          <a:p>
            <a:pPr marL="1567180" lvl="2" indent="-348615">
              <a:spcBef>
                <a:spcPts val="103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905" b="0" strike="noStrike" spc="-1">
                <a:latin typeface="Arial" panose="020B0604020202020204"/>
              </a:rPr>
              <a:t>第三大纲级别</a:t>
            </a:r>
            <a:endParaRPr lang="en-US" sz="2905" b="0" strike="noStrike" spc="-1">
              <a:latin typeface="Arial" panose="020B0604020202020204"/>
            </a:endParaRPr>
          </a:p>
          <a:p>
            <a:pPr marL="2089785" lvl="3" indent="-260985">
              <a:spcBef>
                <a:spcPts val="68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420" b="0" strike="noStrike" spc="-1">
                <a:latin typeface="Arial" panose="020B0604020202020204"/>
              </a:rPr>
              <a:t>第四大纲级别</a:t>
            </a:r>
            <a:endParaRPr lang="en-US" sz="2420" b="0" strike="noStrike" spc="-1">
              <a:latin typeface="Arial" panose="020B0604020202020204"/>
            </a:endParaRPr>
          </a:p>
          <a:p>
            <a:pPr marL="2612390" lvl="4" indent="-260985">
              <a:spcBef>
                <a:spcPts val="34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420" b="0" strike="noStrike" spc="-1">
                <a:latin typeface="Arial" panose="020B0604020202020204"/>
              </a:rPr>
              <a:t>第五大纲级别</a:t>
            </a:r>
            <a:endParaRPr lang="en-US" sz="2420" b="0" strike="noStrike" spc="-1">
              <a:latin typeface="Arial" panose="020B0604020202020204"/>
            </a:endParaRPr>
          </a:p>
          <a:p>
            <a:pPr marL="3134995" lvl="5" indent="-260985">
              <a:spcBef>
                <a:spcPts val="34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420" b="0" strike="noStrike" spc="-1">
                <a:latin typeface="Arial" panose="020B0604020202020204"/>
              </a:rPr>
              <a:t>第六大纲级别</a:t>
            </a:r>
            <a:endParaRPr lang="en-US" sz="2420" b="0" strike="noStrike" spc="-1">
              <a:latin typeface="Arial" panose="020B0604020202020204"/>
            </a:endParaRPr>
          </a:p>
          <a:p>
            <a:pPr marL="3656965" lvl="6" indent="-260985">
              <a:spcBef>
                <a:spcPts val="34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420" b="0" strike="noStrike" spc="-1">
                <a:latin typeface="Arial" panose="020B0604020202020204"/>
              </a:rPr>
              <a:t>第七大纲级别</a:t>
            </a:r>
            <a:endParaRPr lang="en-US" sz="2420" b="0" strike="noStrike" spc="-1">
              <a:latin typeface="Arial" panose="020B06040202020202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609562" y="6246923"/>
            <a:ext cx="2840124" cy="472394"/>
          </a:xfrm>
          <a:prstGeom prst="rect">
            <a:avLst/>
          </a:prstGeom>
        </p:spPr>
        <p:txBody>
          <a:bodyPr lIns="0" tIns="0" rIns="0" bIns="0"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PlaceHolder 5"/>
          <p:cNvSpPr>
            <a:spLocks noGrp="1"/>
          </p:cNvSpPr>
          <p:nvPr>
            <p:ph type="ftr"/>
          </p:nvPr>
        </p:nvSpPr>
        <p:spPr>
          <a:xfrm>
            <a:off x="4169405" y="6246923"/>
            <a:ext cx="3864189" cy="472394"/>
          </a:xfrm>
          <a:prstGeom prst="rect">
            <a:avLst/>
          </a:prstGeom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8741122" y="6246923"/>
            <a:ext cx="2840124" cy="472394"/>
          </a:xfrm>
          <a:prstGeom prst="rect">
            <a:avLst/>
          </a:prstGeom>
        </p:spPr>
        <p:txBody>
          <a:bodyPr lIns="0" tIns="0" rIns="0" bIns="0"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39"/>
          <p:cNvPicPr/>
          <p:nvPr/>
        </p:nvPicPr>
        <p:blipFill>
          <a:blip r:embed="rId16"/>
          <a:stretch>
            <a:fillRect/>
          </a:stretch>
        </p:blipFill>
        <p:spPr>
          <a:xfrm>
            <a:off x="11028722" y="-32219"/>
            <a:ext cx="1423763" cy="1033607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106170" rtl="0" eaLnBrk="1" latinLnBrk="0" hangingPunct="1">
        <a:lnSpc>
          <a:spcPct val="90000"/>
        </a:lnSpc>
        <a:spcBef>
          <a:spcPct val="0"/>
        </a:spcBef>
        <a:buNone/>
        <a:defRPr sz="53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2605" indent="-391795" algn="l" defTabSz="1106170" rtl="0" eaLnBrk="1" latinLnBrk="0" hangingPunct="1">
        <a:lnSpc>
          <a:spcPct val="90000"/>
        </a:lnSpc>
        <a:spcBef>
          <a:spcPts val="1715"/>
        </a:spcBef>
        <a:buClr>
          <a:srgbClr val="000000"/>
        </a:buClr>
        <a:buSzPct val="45000"/>
        <a:buFont typeface="Wingdings" panose="05000000000000000000" pitchFamily="2" charset="2"/>
        <a:buChar char="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310" indent="-276225" algn="l" defTabSz="110617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5" kern="1200">
          <a:solidFill>
            <a:schemeClr val="tx1"/>
          </a:solidFill>
          <a:latin typeface="+mn-lt"/>
          <a:ea typeface="+mn-ea"/>
          <a:cs typeface="+mn-cs"/>
        </a:defRPr>
      </a:lvl2pPr>
      <a:lvl3pPr marL="1382395" indent="-276225" algn="l" defTabSz="110617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20" kern="1200">
          <a:solidFill>
            <a:schemeClr val="tx1"/>
          </a:solidFill>
          <a:latin typeface="+mn-lt"/>
          <a:ea typeface="+mn-ea"/>
          <a:cs typeface="+mn-cs"/>
        </a:defRPr>
      </a:lvl3pPr>
      <a:lvl4pPr marL="1935480" indent="-276225" algn="l" defTabSz="110617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487930" indent="-276225" algn="l" defTabSz="110617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3041015" indent="-276225" algn="l" defTabSz="110617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594100" indent="-276225" algn="l" defTabSz="110617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4147185" indent="-276225" algn="l" defTabSz="110617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700270" indent="-276225" algn="l" defTabSz="1106170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0617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53085" algn="l" defTabSz="110617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106170" algn="l" defTabSz="110617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658620" algn="l" defTabSz="110617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211705" algn="l" defTabSz="110617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2764790" algn="l" defTabSz="110617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317875" algn="l" defTabSz="110617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870325" algn="l" defTabSz="110617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423410" algn="l" defTabSz="1106170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37.png"/><Relationship Id="rId7" Type="http://schemas.openxmlformats.org/officeDocument/2006/relationships/tags" Target="../tags/tag21.xml"/><Relationship Id="rId6" Type="http://schemas.openxmlformats.org/officeDocument/2006/relationships/image" Target="../media/image36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35.png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41.png"/><Relationship Id="rId7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tags" Target="../tags/tag24.xml"/><Relationship Id="rId4" Type="http://schemas.openxmlformats.org/officeDocument/2006/relationships/image" Target="../media/image39.png"/><Relationship Id="rId3" Type="http://schemas.openxmlformats.org/officeDocument/2006/relationships/tags" Target="../tags/tag23.xml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2.png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tags" Target="../tags/tag31.xml"/><Relationship Id="rId7" Type="http://schemas.openxmlformats.org/officeDocument/2006/relationships/image" Target="../media/image24.png"/><Relationship Id="rId6" Type="http://schemas.openxmlformats.org/officeDocument/2006/relationships/tags" Target="../tags/tag30.xml"/><Relationship Id="rId5" Type="http://schemas.openxmlformats.org/officeDocument/2006/relationships/image" Target="../media/image23.pn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43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6" Type="http://schemas.openxmlformats.org/officeDocument/2006/relationships/tags" Target="../tags/tag35.xml"/><Relationship Id="rId5" Type="http://schemas.openxmlformats.org/officeDocument/2006/relationships/image" Target="../media/image46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45.png"/><Relationship Id="rId1" Type="http://schemas.openxmlformats.org/officeDocument/2006/relationships/tags" Target="../tags/tag3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1.png"/><Relationship Id="rId7" Type="http://schemas.openxmlformats.org/officeDocument/2006/relationships/tags" Target="../tags/tag39.xml"/><Relationship Id="rId6" Type="http://schemas.openxmlformats.org/officeDocument/2006/relationships/image" Target="../media/image50.png"/><Relationship Id="rId5" Type="http://schemas.openxmlformats.org/officeDocument/2006/relationships/tags" Target="../tags/tag38.xml"/><Relationship Id="rId4" Type="http://schemas.openxmlformats.org/officeDocument/2006/relationships/image" Target="../media/image49.png"/><Relationship Id="rId3" Type="http://schemas.openxmlformats.org/officeDocument/2006/relationships/tags" Target="../tags/tag37.xml"/><Relationship Id="rId2" Type="http://schemas.openxmlformats.org/officeDocument/2006/relationships/image" Target="../media/image48.png"/><Relationship Id="rId1" Type="http://schemas.openxmlformats.org/officeDocument/2006/relationships/tags" Target="../tags/tag3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tags" Target="../tags/tag43.xml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tags" Target="../tags/tag42.xml"/><Relationship Id="rId4" Type="http://schemas.openxmlformats.org/officeDocument/2006/relationships/image" Target="../media/image53.png"/><Relationship Id="rId3" Type="http://schemas.openxmlformats.org/officeDocument/2006/relationships/tags" Target="../tags/tag41.xml"/><Relationship Id="rId2" Type="http://schemas.openxmlformats.org/officeDocument/2006/relationships/image" Target="../media/image52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tags" Target="../tags/tag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0.png"/><Relationship Id="rId3" Type="http://schemas.openxmlformats.org/officeDocument/2006/relationships/tags" Target="../tags/tag46.xml"/><Relationship Id="rId2" Type="http://schemas.openxmlformats.org/officeDocument/2006/relationships/image" Target="../media/image59.png"/><Relationship Id="rId1" Type="http://schemas.openxmlformats.org/officeDocument/2006/relationships/tags" Target="../tags/tag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1" Type="http://schemas.openxmlformats.org/officeDocument/2006/relationships/tags" Target="../tags/tag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13.png"/><Relationship Id="rId7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ags" Target="../tags/tag3.xml"/><Relationship Id="rId3" Type="http://schemas.openxmlformats.org/officeDocument/2006/relationships/image" Target="../media/image10.png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GIF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image" Target="../media/image24.png"/><Relationship Id="rId6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tags" Target="../tags/tag6.xml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openxmlformats.org/officeDocument/2006/relationships/image" Target="../media/image28.png"/><Relationship Id="rId3" Type="http://schemas.openxmlformats.org/officeDocument/2006/relationships/tags" Target="../tags/tag10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16.xml"/><Relationship Id="rId7" Type="http://schemas.openxmlformats.org/officeDocument/2006/relationships/image" Target="../media/image31.png"/><Relationship Id="rId6" Type="http://schemas.openxmlformats.org/officeDocument/2006/relationships/tags" Target="../tags/tag15.xml"/><Relationship Id="rId5" Type="http://schemas.openxmlformats.org/officeDocument/2006/relationships/image" Target="../media/image30.png"/><Relationship Id="rId4" Type="http://schemas.openxmlformats.org/officeDocument/2006/relationships/tags" Target="../tags/tag14.xml"/><Relationship Id="rId3" Type="http://schemas.openxmlformats.org/officeDocument/2006/relationships/image" Target="../media/image29.png"/><Relationship Id="rId2" Type="http://schemas.openxmlformats.org/officeDocument/2006/relationships/tags" Target="../tags/tag13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4a6c197fd645742dae4ea75a21766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5826"/>
          <a:stretch>
            <a:fillRect/>
          </a:stretch>
        </p:blipFill>
        <p:spPr>
          <a:xfrm>
            <a:off x="0" y="15240"/>
            <a:ext cx="12192635" cy="6842760"/>
          </a:xfrm>
          <a:prstGeom prst="rect">
            <a:avLst/>
          </a:prstGeom>
        </p:spPr>
      </p:pic>
      <p:sp>
        <p:nvSpPr>
          <p:cNvPr id="546" name="矩形 6"/>
          <p:cNvSpPr/>
          <p:nvPr/>
        </p:nvSpPr>
        <p:spPr>
          <a:xfrm>
            <a:off x="888365" y="1858010"/>
            <a:ext cx="10969625" cy="188849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547" name="文本框 5"/>
          <p:cNvSpPr txBox="1"/>
          <p:nvPr/>
        </p:nvSpPr>
        <p:spPr>
          <a:xfrm>
            <a:off x="1292225" y="2018665"/>
            <a:ext cx="10126345" cy="161417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5400" b="1" spc="-1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Pulsar Wind Nebulae as Extreme Particle Accelertors</a:t>
            </a:r>
            <a:endParaRPr lang="en-US" sz="5400" b="1" spc="-1" dirty="0"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548" name="文本框 7"/>
          <p:cNvSpPr txBox="1"/>
          <p:nvPr/>
        </p:nvSpPr>
        <p:spPr>
          <a:xfrm>
            <a:off x="4014470" y="4185285"/>
            <a:ext cx="3763645" cy="1084580"/>
          </a:xfrm>
          <a:prstGeom prst="rect">
            <a:avLst/>
          </a:prstGeom>
          <a:solidFill>
            <a:schemeClr val="bg2">
              <a:alpha val="50000"/>
            </a:schemeClr>
          </a:solidFill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zh-CN" sz="2905" b="1" spc="-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Ruoyu Liu</a:t>
            </a:r>
            <a:endParaRPr lang="en-US" sz="2905" b="1" spc="-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altLang="zh-CN" sz="2905" b="1" spc="-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Nanjing University</a:t>
            </a:r>
            <a:endParaRPr lang="en-US" altLang="zh-CN" sz="2905" b="1" spc="-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9" name="文本框 10"/>
          <p:cNvSpPr txBox="1"/>
          <p:nvPr/>
        </p:nvSpPr>
        <p:spPr>
          <a:xfrm>
            <a:off x="4152265" y="6468110"/>
            <a:ext cx="4448175" cy="38735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935" spc="-1" dirty="0">
                <a:solidFill>
                  <a:srgbClr val="FFFF00"/>
                </a:solidFill>
                <a:latin typeface="Franklin Gothic Medium Cond" panose="020B0606030402020204"/>
                <a:ea typeface="华文楷体" panose="02010600040101010101" charset="-122"/>
              </a:rPr>
              <a:t>01.03.2026</a:t>
            </a:r>
            <a:r>
              <a:rPr lang="zh-CN" altLang="en-US" sz="1935" spc="-1" dirty="0">
                <a:solidFill>
                  <a:srgbClr val="FFFF00"/>
                </a:solidFill>
                <a:latin typeface="Franklin Gothic Medium Cond" panose="020B0606030402020204"/>
                <a:ea typeface="华文楷体" panose="02010600040101010101" charset="-122"/>
              </a:rPr>
              <a:t>，</a:t>
            </a:r>
            <a:r>
              <a:rPr lang="en-US" sz="1935" spc="-1" dirty="0">
                <a:solidFill>
                  <a:srgbClr val="FFFF00"/>
                </a:solidFill>
                <a:latin typeface="Franklin Gothic Medium Cond" panose="020B0606030402020204"/>
                <a:ea typeface="华文楷体" panose="02010600040101010101" charset="-122"/>
              </a:rPr>
              <a:t>Yuxi</a:t>
            </a:r>
            <a:r>
              <a:rPr lang="zh-CN" altLang="en-US" sz="1935" spc="-1" dirty="0">
                <a:solidFill>
                  <a:srgbClr val="FFFF00"/>
                </a:solidFill>
                <a:latin typeface="Franklin Gothic Medium Cond" panose="020B0606030402020204"/>
                <a:ea typeface="华文楷体" panose="02010600040101010101" charset="-122"/>
              </a:rPr>
              <a:t>，</a:t>
            </a:r>
            <a:r>
              <a:rPr lang="en-US" altLang="zh-CN" sz="1935" spc="-1" dirty="0">
                <a:solidFill>
                  <a:srgbClr val="FFFF00"/>
                </a:solidFill>
                <a:latin typeface="Franklin Gothic Medium Cond" panose="020B0606030402020204"/>
                <a:ea typeface="华文楷体" panose="02010600040101010101" charset="-122"/>
              </a:rPr>
              <a:t>China</a:t>
            </a:r>
            <a:endParaRPr lang="en-US" altLang="zh-CN" sz="1935" spc="-1" dirty="0">
              <a:solidFill>
                <a:srgbClr val="FFFF00"/>
              </a:solidFill>
              <a:latin typeface="Franklin Gothic Medium Cond" panose="020B0606030402020204"/>
              <a:ea typeface="华文楷体" panose="02010600040101010101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214761" y="5179585"/>
            <a:ext cx="2389336" cy="1578818"/>
          </a:xfrm>
          <a:prstGeom prst="rect">
            <a:avLst/>
          </a:prstGeom>
          <a:ln w="0">
            <a:noFill/>
          </a:ln>
        </p:spPr>
      </p:pic>
      <p:pic>
        <p:nvPicPr>
          <p:cNvPr id="12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8308774" y="4974096"/>
            <a:ext cx="2810520" cy="2040480"/>
          </a:xfrm>
          <a:prstGeom prst="rect">
            <a:avLst/>
          </a:prstGeom>
          <a:ln>
            <a:noFill/>
          </a:ln>
        </p:spPr>
      </p:pic>
      <p:pic>
        <p:nvPicPr>
          <p:cNvPr id="13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10417264" y="5160401"/>
            <a:ext cx="1582200" cy="163296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570480" y="836930"/>
            <a:ext cx="72917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+mj-lt"/>
                <a:cs typeface="+mj-lt"/>
              </a:rPr>
              <a:t>The Symposium of Ultra-High-Energy Gamma Rays from Supernova Remnants and the Origin of Galactic Cosmic Rays</a:t>
            </a:r>
            <a:endParaRPr lang="zh-CN" altLang="en-US" sz="2000" b="1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5476"/>
    </mc:Choice>
    <mc:Fallback>
      <p:transition spd="slow" advTm="1547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636905" y="1798320"/>
            <a:ext cx="79876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PSR J1849-0001</a:t>
            </a:r>
            <a:r>
              <a:rPr lang="zh-CN" altLang="en-US" sz="2000" dirty="0"/>
              <a:t>，</a:t>
            </a:r>
            <a:r>
              <a:rPr lang="en-US" altLang="zh-CN" sz="2000" dirty="0"/>
              <a:t>P=38.5ms, L</a:t>
            </a:r>
            <a:r>
              <a:rPr lang="en-US" altLang="zh-CN" sz="2000" baseline="-25000" dirty="0"/>
              <a:t>s</a:t>
            </a:r>
            <a:r>
              <a:rPr lang="en-US" altLang="zh-CN" sz="2000" dirty="0"/>
              <a:t>=9.8x10</a:t>
            </a:r>
            <a:r>
              <a:rPr lang="en-US" altLang="zh-CN" sz="2000" baseline="30000" dirty="0"/>
              <a:t>36</a:t>
            </a:r>
            <a:r>
              <a:rPr lang="en-US" altLang="zh-CN" sz="2000" dirty="0"/>
              <a:t>erg/s</a:t>
            </a:r>
            <a:r>
              <a:rPr lang="zh-CN" altLang="en-US" sz="2000" dirty="0"/>
              <a:t>，</a:t>
            </a:r>
            <a:r>
              <a:rPr lang="en-US" altLang="zh-CN" sz="2000" dirty="0"/>
              <a:t>d~7kpc</a:t>
            </a:r>
            <a:endParaRPr lang="zh-CN" altLang="en-US" sz="2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5005" y="2430780"/>
            <a:ext cx="3547745" cy="35052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53720" y="2159000"/>
            <a:ext cx="150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HESS Coll. 2018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115" y="2466975"/>
            <a:ext cx="5121275" cy="355155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781800" y="5124450"/>
            <a:ext cx="1986280" cy="355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AS</a:t>
            </a:r>
            <a:r>
              <a:rPr lang="el-GR" altLang="zh-CN" dirty="0"/>
              <a:t>γ</a:t>
            </a:r>
            <a:r>
              <a:rPr lang="en-US" altLang="zh-CN" dirty="0"/>
              <a:t> Coll. 2023</a:t>
            </a:r>
            <a:endParaRPr lang="en-US" altLang="zh-CN" dirty="0"/>
          </a:p>
        </p:txBody>
      </p:sp>
      <p:sp>
        <p:nvSpPr>
          <p:cNvPr id="30" name="文本框 29"/>
          <p:cNvSpPr txBox="1"/>
          <p:nvPr/>
        </p:nvSpPr>
        <p:spPr>
          <a:xfrm>
            <a:off x="2634728" y="2621466"/>
            <a:ext cx="173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HESS Coll. 2018</a:t>
            </a:r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1695" y="212725"/>
            <a:ext cx="8747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+mj-lt"/>
                <a:cs typeface="+mj-lt"/>
              </a:rPr>
              <a:t>A second example: PSR J1849-0001</a:t>
            </a:r>
            <a:endParaRPr lang="en-US" altLang="zh-CN" sz="3200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2460" y="1200785"/>
            <a:ext cx="91446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0070C0"/>
                </a:solidFill>
              </a:rPr>
              <a:t>Crab Pulsar is special in terms of its high spindown power and young age</a:t>
            </a:r>
            <a:endParaRPr lang="en-US" altLang="zh-CN" sz="20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0130" y="3633470"/>
            <a:ext cx="4132580" cy="3213735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>
            <p:custDataLst>
              <p:tags r:id="rId3"/>
            </p:custDataLst>
          </p:nvPr>
        </p:nvCxnSpPr>
        <p:spPr>
          <a:xfrm>
            <a:off x="5342614" y="3177568"/>
            <a:ext cx="0" cy="330200"/>
          </a:xfrm>
          <a:prstGeom prst="straightConnector1">
            <a:avLst/>
          </a:prstGeom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4526280" y="2760345"/>
            <a:ext cx="1428115" cy="44069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en-US" altLang="zh-CN" sz="1800" dirty="0"/>
              <a:t>2PeV </a:t>
            </a:r>
            <a:r>
              <a:rPr lang="en-US" altLang="zh-CN" dirty="0"/>
              <a:t>photon</a:t>
            </a:r>
            <a:endParaRPr lang="en-US" altLang="zh-CN" sz="1800" dirty="0"/>
          </a:p>
          <a:p>
            <a:endParaRPr lang="en-US" altLang="zh-CN" sz="1800" dirty="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52575" y="981075"/>
            <a:ext cx="9097010" cy="26987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22265" y="3980815"/>
            <a:ext cx="64109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34σ above 25 TeV, 24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σ above 100 TeV</a:t>
            </a:r>
            <a:endParaRPr lang="zh-CN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altLang="zh-CN" sz="20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=2.06+/-0.08,  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α</a:t>
            </a:r>
            <a:r>
              <a:rPr lang="en-US" altLang="zh-CN" sz="2000" baseline="-25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=3.08+/-0.10, E</a:t>
            </a:r>
            <a:r>
              <a:rPr lang="en-US" altLang="zh-CN" sz="2000" baseline="-25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=66.5+/-7.9 TeV</a:t>
            </a:r>
            <a:endParaRPr lang="en-US" altLang="zh-CN" sz="20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69560" y="4775200"/>
            <a:ext cx="5770245" cy="19519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002780" y="3500120"/>
            <a:ext cx="4850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LHAASO Coll. 2026, Nature Astronomy, accepted</a:t>
            </a:r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04610" y="1108075"/>
            <a:ext cx="5396230" cy="36264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110730" y="4764405"/>
            <a:ext cx="458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One-zone model SED fitting shows </a:t>
            </a:r>
            <a:r>
              <a:rPr lang="en-US" altLang="zh-CN" sz="2000" dirty="0">
                <a:solidFill>
                  <a:srgbClr val="C00000"/>
                </a:solidFill>
              </a:rPr>
              <a:t>B≈3</a:t>
            </a:r>
            <a:r>
              <a:rPr lang="el-GR" altLang="zh-CN" sz="2000" dirty="0">
                <a:solidFill>
                  <a:srgbClr val="C00000"/>
                </a:solidFill>
              </a:rPr>
              <a:t>μ</a:t>
            </a:r>
            <a:r>
              <a:rPr lang="en-US" altLang="zh-CN" sz="2000" dirty="0">
                <a:solidFill>
                  <a:srgbClr val="C00000"/>
                </a:solidFill>
              </a:rPr>
              <a:t>G </a:t>
            </a:r>
            <a:endParaRPr lang="en-US" altLang="zh-CN" sz="2000" dirty="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4848" y="1165104"/>
            <a:ext cx="208923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High-resolution X-ray map by Chandra reveals the structure: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>
                <a:solidFill>
                  <a:srgbClr val="C00000"/>
                </a:solidFill>
              </a:rPr>
              <a:t>compact inner nebula </a:t>
            </a:r>
            <a:r>
              <a:rPr lang="en-US" altLang="zh-CN" sz="2000" dirty="0"/>
              <a:t>+</a:t>
            </a:r>
            <a:endParaRPr lang="en-US" altLang="zh-CN" sz="2000" dirty="0"/>
          </a:p>
          <a:p>
            <a:r>
              <a:rPr lang="en-US" altLang="zh-CN" sz="2000" dirty="0">
                <a:solidFill>
                  <a:srgbClr val="C00000"/>
                </a:solidFill>
              </a:rPr>
              <a:t>diffuse outer nebula</a:t>
            </a:r>
            <a:endParaRPr lang="en-US" altLang="zh-CN" sz="2000" dirty="0">
              <a:solidFill>
                <a:srgbClr val="C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17895" y="204794"/>
            <a:ext cx="897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Combining Chandra and LHAASO observations</a:t>
            </a:r>
            <a:endParaRPr lang="en-US" altLang="zh-CN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42515" y="1059815"/>
            <a:ext cx="3564255" cy="28530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59625" y="5327650"/>
            <a:ext cx="3644900" cy="3435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10395" y="5876925"/>
            <a:ext cx="2385695" cy="348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5585" y="3899535"/>
            <a:ext cx="4303395" cy="28651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062470" y="5872480"/>
            <a:ext cx="2282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s≈1, cooling break?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66520" y="489775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dirty="0">
                <a:solidFill>
                  <a:srgbClr val="C00000"/>
                </a:solidFill>
                <a:sym typeface="+mn-ea"/>
              </a:rPr>
              <a:t>inner nebula 8.3” or 0.3 pc </a:t>
            </a:r>
            <a:endParaRPr lang="en-US" altLang="zh-CN" sz="2000" dirty="0">
              <a:solidFill>
                <a:srgbClr val="C00000"/>
              </a:solidFill>
              <a:sym typeface="+mn-ea"/>
            </a:endParaRPr>
          </a:p>
          <a:p>
            <a:r>
              <a:rPr lang="en-US" altLang="zh-CN" sz="2000" dirty="0">
                <a:solidFill>
                  <a:srgbClr val="C00000"/>
                </a:solidFill>
                <a:sym typeface="+mn-ea"/>
              </a:rPr>
              <a:t>upper limit of TS</a:t>
            </a:r>
            <a:endParaRPr lang="en-US" altLang="zh-CN" sz="2000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67855" y="6353810"/>
            <a:ext cx="5104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cooling timescale of E</a:t>
            </a:r>
            <a:r>
              <a:rPr lang="en-US" altLang="zh-CN" baseline="-25000"/>
              <a:t>e,br</a:t>
            </a:r>
            <a:r>
              <a:rPr lang="en-US" altLang="zh-CN"/>
              <a:t> = 9kyr -&gt; true age may be younger</a:t>
            </a:r>
            <a:endParaRPr lang="en-US" altLang="zh-C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5605" y="3202305"/>
            <a:ext cx="4876800" cy="363982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5423535" y="5481955"/>
            <a:ext cx="65017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ym typeface="+mn-ea"/>
              </a:rPr>
              <a:t>at/beyond TS: strong current generation, non-ideal MHD regime</a:t>
            </a:r>
            <a:endParaRPr lang="en-US" altLang="zh-CN" dirty="0">
              <a:sym typeface="+mn-ea"/>
            </a:endParaRPr>
          </a:p>
          <a:p>
            <a:endParaRPr lang="en-US" altLang="el-GR" dirty="0">
              <a:cs typeface="+mn-lt"/>
            </a:endParaRPr>
          </a:p>
          <a:p>
            <a:r>
              <a:rPr lang="en-US" altLang="el-GR" dirty="0">
                <a:cs typeface="+mn-lt"/>
              </a:rPr>
              <a:t>at upstream: wind can be more magnetized, but </a:t>
            </a:r>
            <a:r>
              <a:rPr lang="el-GR" altLang="zh-CN" dirty="0">
                <a:cs typeface="+mn-lt"/>
              </a:rPr>
              <a:t>η</a:t>
            </a:r>
            <a:r>
              <a:rPr lang="en-US" altLang="zh-CN" dirty="0">
                <a:cs typeface="+mn-lt"/>
              </a:rPr>
              <a:t>&gt;0.27 is still needed even for   </a:t>
            </a:r>
            <a:r>
              <a:rPr lang="en-US" altLang="zh-CN">
                <a:cs typeface="+mn-lt"/>
                <a:sym typeface="+mn-ea"/>
              </a:rPr>
              <a:t>ε</a:t>
            </a:r>
            <a:r>
              <a:rPr lang="en-US" altLang="zh-CN" baseline="-25000">
                <a:cs typeface="+mn-lt"/>
                <a:sym typeface="+mn-ea"/>
              </a:rPr>
              <a:t>B </a:t>
            </a:r>
            <a:r>
              <a:rPr lang="en-US" altLang="zh-CN">
                <a:cs typeface="+mn-lt"/>
                <a:sym typeface="+mn-ea"/>
              </a:rPr>
              <a:t>→ 1, already stronger than </a:t>
            </a:r>
            <a:r>
              <a:rPr lang="el-GR" altLang="zh-CN" dirty="0">
                <a:cs typeface="+mn-lt"/>
                <a:sym typeface="+mn-ea"/>
              </a:rPr>
              <a:t>η</a:t>
            </a:r>
            <a:r>
              <a:rPr lang="en-US" altLang="zh-CN" dirty="0">
                <a:cs typeface="+mn-lt"/>
                <a:sym typeface="+mn-ea"/>
              </a:rPr>
              <a:t>&gt;0.16 in Crab Nebula</a:t>
            </a:r>
            <a:endParaRPr lang="en-US" altLang="zh-CN" dirty="0">
              <a:cs typeface="+mn-lt"/>
            </a:endParaRPr>
          </a:p>
          <a:p>
            <a:endParaRPr lang="en-US" altLang="zh-CN" dirty="0"/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1620" y="2094865"/>
            <a:ext cx="6468110" cy="7042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6705" y="1157605"/>
            <a:ext cx="5870575" cy="685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75500" y="1198245"/>
            <a:ext cx="40938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TS is a widely disucssed acceleration zone of PWN but not the only possibility</a:t>
            </a:r>
            <a:endParaRPr lang="en-US" altLang="zh-CN" sz="2000"/>
          </a:p>
          <a:p>
            <a:r>
              <a:rPr lang="en-US" altLang="zh-CN" sz="2000"/>
              <a:t>(e.g., reconnection at upstream; shock due to inhomogeneity in wind)</a:t>
            </a:r>
            <a:endParaRPr lang="en-US" altLang="zh-CN" sz="20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83225" y="3119120"/>
            <a:ext cx="6283325" cy="15722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54040" y="4646295"/>
            <a:ext cx="5796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Kim et al. (2024) suggested </a:t>
            </a:r>
            <a:r>
              <a:rPr lang="en-US" altLang="zh-CN">
                <a:cs typeface="+mn-lt"/>
                <a:sym typeface="+mn-ea"/>
              </a:rPr>
              <a:t>ε</a:t>
            </a:r>
            <a:r>
              <a:rPr lang="en-US" altLang="zh-CN" baseline="-25000">
                <a:cs typeface="+mn-lt"/>
                <a:sym typeface="+mn-ea"/>
              </a:rPr>
              <a:t>B</a:t>
            </a:r>
            <a:r>
              <a:rPr lang="en-US" altLang="zh-CN">
                <a:cs typeface="+mn-lt"/>
                <a:sym typeface="+mn-ea"/>
              </a:rPr>
              <a:t>~0.004 at TS by modeling radial profiles and SED with the 1D dynamical model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8" name="五角星 7"/>
          <p:cNvSpPr/>
          <p:nvPr/>
        </p:nvSpPr>
        <p:spPr>
          <a:xfrm>
            <a:off x="1684020" y="3886200"/>
            <a:ext cx="188595" cy="186055"/>
          </a:xfrm>
          <a:prstGeom prst="star5">
            <a:avLst/>
          </a:prstGeom>
          <a:ln w="12700" cmpd="sng">
            <a:solidFill>
              <a:schemeClr val="bg1"/>
            </a:solidFill>
            <a:prstDash val="solid"/>
          </a:ln>
        </p:spPr>
        <p:style>
          <a:lnRef idx="0">
            <a:srgbClr val="FFFFFF"/>
          </a:lnRef>
          <a:fillRef idx="1">
            <a:schemeClr val="accent3"/>
          </a:fillRef>
          <a:effectRef idx="2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483860" y="3138805"/>
            <a:ext cx="6320155" cy="2124710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475105" y="2953385"/>
            <a:ext cx="2914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using </a:t>
            </a:r>
            <a:r>
              <a:rPr lang="en-US" altLang="zh-CN">
                <a:sym typeface="+mn-ea"/>
              </a:rPr>
              <a:t>constraint from </a:t>
            </a:r>
            <a:r>
              <a:rPr lang="en-US" altLang="zh-CN"/>
              <a:t>kinematic </a:t>
            </a:r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12570" y="211455"/>
            <a:ext cx="4179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+mj-lt"/>
                <a:cs typeface="+mj-lt"/>
              </a:rPr>
              <a:t>Boomerang Nebula</a:t>
            </a:r>
            <a:endParaRPr lang="en-US" altLang="zh-CN" sz="3200">
              <a:solidFill>
                <a:schemeClr val="bg1"/>
              </a:solidFill>
              <a:latin typeface="+mj-lt"/>
              <a:cs typeface="+mj-lt"/>
            </a:endParaRPr>
          </a:p>
        </p:txBody>
      </p:sp>
      <p:pic>
        <p:nvPicPr>
          <p:cNvPr id="42" name="图片 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3250" y="2342045"/>
            <a:ext cx="2952000" cy="2952000"/>
          </a:xfrm>
          <a:prstGeom prst="rect">
            <a:avLst/>
          </a:prstGeom>
          <a:ln>
            <a:noFill/>
          </a:ln>
        </p:spPr>
      </p:pic>
      <p:sp>
        <p:nvSpPr>
          <p:cNvPr id="44" name="TextShape 3"/>
          <p:cNvSpPr txBox="1"/>
          <p:nvPr>
            <p:custDataLst>
              <p:tags r:id="rId3"/>
            </p:custDataLst>
          </p:nvPr>
        </p:nvSpPr>
        <p:spPr>
          <a:xfrm>
            <a:off x="777650" y="5400605"/>
            <a:ext cx="2739600" cy="685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p>
            <a:r>
              <a:rPr lang="en-US" sz="1400" b="1" strike="noStrike" spc="-1">
                <a:solidFill>
                  <a:srgbClr val="21409A"/>
                </a:solidFill>
                <a:latin typeface="Arial" panose="020B0604020202020204"/>
                <a:ea typeface="Noto Sans CJK SC Regular"/>
              </a:rPr>
              <a:t>Blue: Atomic (HI) Cloud</a:t>
            </a:r>
            <a:endParaRPr lang="en-US" sz="1400" b="0" strike="noStrike" spc="-1">
              <a:latin typeface="Arial" panose="020B0604020202020204"/>
            </a:endParaRPr>
          </a:p>
          <a:p>
            <a:r>
              <a:rPr lang="en-US" sz="1400" b="1" strike="noStrike" spc="-1">
                <a:solidFill>
                  <a:srgbClr val="ED1C24"/>
                </a:solidFill>
                <a:latin typeface="Arial" panose="020B0604020202020204"/>
                <a:ea typeface="Noto Sans CJK SC Regular"/>
              </a:rPr>
              <a:t>Red: Molecular Cloud</a:t>
            </a:r>
            <a:endParaRPr lang="en-US" sz="1400" b="0" strike="noStrike" spc="-1">
              <a:latin typeface="Arial" panose="020B0604020202020204"/>
            </a:endParaRPr>
          </a:p>
          <a:p>
            <a:r>
              <a:rPr lang="en-US" sz="1400" b="1" strike="noStrike" spc="-1">
                <a:solidFill>
                  <a:srgbClr val="00A65D"/>
                </a:solidFill>
                <a:latin typeface="Arial" panose="020B0604020202020204"/>
                <a:ea typeface="Noto Sans CJK SC Regular"/>
              </a:rPr>
              <a:t>Green: Radio Contour</a:t>
            </a:r>
            <a:endParaRPr lang="en-US" sz="1400" b="0" strike="noStrike" spc="-1">
              <a:latin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0710" y="1424940"/>
            <a:ext cx="36950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spc="-1">
                <a:latin typeface="Arial" panose="020B0604020202020204"/>
                <a:sym typeface="+mn-ea"/>
              </a:rPr>
              <a:t>PSR J2229+6114, t</a:t>
            </a:r>
            <a:r>
              <a:rPr lang="en-US" sz="2000" spc="-1" baseline="-33000">
                <a:latin typeface="Arial" panose="020B0604020202020204"/>
                <a:sym typeface="+mn-ea"/>
              </a:rPr>
              <a:t>c</a:t>
            </a:r>
            <a:r>
              <a:rPr lang="en-US" sz="2000" spc="-1">
                <a:latin typeface="Arial" panose="020B0604020202020204"/>
                <a:sym typeface="+mn-ea"/>
              </a:rPr>
              <a:t>=10kyr, L</a:t>
            </a:r>
            <a:r>
              <a:rPr lang="en-US" sz="2000" spc="-1" baseline="-33000">
                <a:latin typeface="Arial" panose="020B0604020202020204"/>
                <a:sym typeface="+mn-ea"/>
              </a:rPr>
              <a:t>s</a:t>
            </a:r>
            <a:r>
              <a:rPr lang="en-US" sz="2000" spc="-1">
                <a:latin typeface="Arial" panose="020B0604020202020204"/>
                <a:sym typeface="+mn-ea"/>
              </a:rPr>
              <a:t>=2.2e37erg/s</a:t>
            </a:r>
            <a:endParaRPr lang="en-US" altLang="en-US" sz="2000" spc="-1">
              <a:latin typeface="Arial" panose="020B0604020202020204"/>
              <a:sym typeface="+mn-ea"/>
            </a:endParaRPr>
          </a:p>
        </p:txBody>
      </p:sp>
      <p:pic>
        <p:nvPicPr>
          <p:cNvPr id="46" name="Picture 1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47405" y="1584325"/>
            <a:ext cx="3650615" cy="4688840"/>
          </a:xfrm>
          <a:prstGeom prst="rect">
            <a:avLst/>
          </a:prstGeom>
          <a:ln>
            <a:noFill/>
          </a:ln>
        </p:spPr>
      </p:pic>
      <p:pic>
        <p:nvPicPr>
          <p:cNvPr id="47" name="图片 279"/>
          <p:cNvPicPr/>
          <p:nvPr>
            <p:custDataLst>
              <p:tags r:id="rId6"/>
            </p:custDataLst>
          </p:nvPr>
        </p:nvPicPr>
        <p:blipFill>
          <a:blip r:embed="rId7"/>
          <a:srcRect b="34887"/>
          <a:stretch>
            <a:fillRect/>
          </a:stretch>
        </p:blipFill>
        <p:spPr>
          <a:xfrm>
            <a:off x="3776980" y="2319655"/>
            <a:ext cx="4670425" cy="3446145"/>
          </a:xfrm>
          <a:prstGeom prst="rect">
            <a:avLst/>
          </a:prstGeom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314440" y="6036945"/>
            <a:ext cx="1983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Ge, RYL et al. 2021</a:t>
            </a:r>
            <a:endParaRPr lang="en-US" alt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635" y="1049655"/>
            <a:ext cx="6386195" cy="5537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34505" y="1176655"/>
            <a:ext cx="4408805" cy="38030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52291" b="-12943"/>
          <a:stretch>
            <a:fillRect/>
          </a:stretch>
        </p:blipFill>
        <p:spPr>
          <a:xfrm>
            <a:off x="6834505" y="5012055"/>
            <a:ext cx="4835525" cy="12757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01125" y="4262755"/>
            <a:ext cx="2118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Chen, RYL, et al. 2024</a:t>
            </a:r>
            <a:endParaRPr lang="en-US" altLang="zh-CN"/>
          </a:p>
        </p:txBody>
      </p:sp>
      <p:sp>
        <p:nvSpPr>
          <p:cNvPr id="8" name="矩形 7"/>
          <p:cNvSpPr/>
          <p:nvPr/>
        </p:nvSpPr>
        <p:spPr>
          <a:xfrm>
            <a:off x="9044940" y="5023485"/>
            <a:ext cx="746125" cy="1174115"/>
          </a:xfrm>
          <a:prstGeom prst="rect">
            <a:avLst/>
          </a:prstGeom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96735" y="6252210"/>
            <a:ext cx="2758440" cy="3670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487805" y="253365"/>
            <a:ext cx="10572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2"/>
                </a:solidFill>
                <a:latin typeface="+mj-lt"/>
                <a:cs typeface="+mj-lt"/>
              </a:rPr>
              <a:t>Are PWNe proton acceelrators (and PeV CR sources)?</a:t>
            </a:r>
            <a:endParaRPr lang="en-US" altLang="zh-CN" sz="2800">
              <a:solidFill>
                <a:schemeClr val="bg2"/>
              </a:solidFill>
              <a:latin typeface="+mj-lt"/>
              <a:cs typeface="+mj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4825" y="1201420"/>
            <a:ext cx="78682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/>
              <a:t>protons (ions) can be accelerated if they enter the acceleration zone</a:t>
            </a:r>
            <a:endParaRPr lang="en-US" altLang="zh-CN" sz="2200"/>
          </a:p>
        </p:txBody>
      </p:sp>
      <p:pic>
        <p:nvPicPr>
          <p:cNvPr id="185" name="图片 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6240" y="1763395"/>
            <a:ext cx="3387725" cy="2312035"/>
          </a:xfrm>
          <a:prstGeom prst="rect">
            <a:avLst/>
          </a:prstGeom>
          <a:ln w="0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9989820" y="4154170"/>
            <a:ext cx="2201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relax condition </a:t>
            </a:r>
            <a:r>
              <a:rPr lang="en-US" altLang="zh-CN">
                <a:latin typeface="Franklin Gothic Medium Cond" panose="020B0606030402020204" charset="0"/>
                <a:cs typeface="Franklin Gothic Medium Cond" panose="020B0606030402020204" charset="0"/>
              </a:rPr>
              <a:t>ε</a:t>
            </a:r>
            <a:r>
              <a:rPr lang="en-US" altLang="zh-CN" baseline="-25000">
                <a:latin typeface="Franklin Gothic Medium Cond" panose="020B0606030402020204" charset="0"/>
                <a:cs typeface="Franklin Gothic Medium Cond" panose="020B0606030402020204" charset="0"/>
              </a:rPr>
              <a:t>e</a:t>
            </a:r>
            <a:r>
              <a:rPr lang="en-US" altLang="zh-CN">
                <a:latin typeface="Franklin Gothic Medium Cond" panose="020B0606030402020204" charset="0"/>
                <a:cs typeface="Franklin Gothic Medium Cond" panose="020B0606030402020204" charset="0"/>
              </a:rPr>
              <a:t>+</a:t>
            </a:r>
            <a:r>
              <a:rPr lang="en-US" altLang="zh-CN">
                <a:latin typeface="Franklin Gothic Medium Cond" panose="020B0606030402020204" charset="0"/>
                <a:cs typeface="Franklin Gothic Medium Cond" panose="020B0606030402020204" charset="0"/>
                <a:sym typeface="+mn-ea"/>
              </a:rPr>
              <a:t>ε</a:t>
            </a:r>
            <a:r>
              <a:rPr lang="en-US" altLang="zh-CN" baseline="-25000">
                <a:latin typeface="Franklin Gothic Medium Cond" panose="020B0606030402020204" charset="0"/>
                <a:cs typeface="Franklin Gothic Medium Cond" panose="020B0606030402020204" charset="0"/>
                <a:sym typeface="+mn-ea"/>
              </a:rPr>
              <a:t>B</a:t>
            </a:r>
            <a:r>
              <a:rPr lang="en-US" altLang="zh-CN">
                <a:latin typeface="Franklin Gothic Medium Cond" panose="020B0606030402020204" charset="0"/>
                <a:cs typeface="Franklin Gothic Medium Cond" panose="020B0606030402020204" charset="0"/>
                <a:sym typeface="+mn-ea"/>
              </a:rPr>
              <a:t>=1</a:t>
            </a:r>
            <a:endParaRPr lang="en-US" altLang="zh-CN"/>
          </a:p>
          <a:p>
            <a:r>
              <a:rPr lang="en-US" altLang="zh-CN"/>
              <a:t>5% of spindown energy goes into protons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7848600" y="2879090"/>
            <a:ext cx="25603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Cheng et al. 1990</a:t>
            </a:r>
            <a:endParaRPr lang="en-US" altLang="zh-CN" sz="1600"/>
          </a:p>
          <a:p>
            <a:r>
              <a:rPr lang="en-US" altLang="zh-CN" sz="1600"/>
              <a:t>Atoyan &amp; Aharonian 1996</a:t>
            </a:r>
            <a:endParaRPr lang="en-US" altLang="zh-CN" sz="1600"/>
          </a:p>
          <a:p>
            <a:r>
              <a:rPr lang="en-US" altLang="zh-CN" sz="1600"/>
              <a:t>Amato et al. 2003</a:t>
            </a:r>
            <a:endParaRPr lang="en-US" altLang="zh-CN" sz="1600"/>
          </a:p>
          <a:p>
            <a:r>
              <a:rPr lang="en-US" altLang="zh-CN" sz="1600"/>
              <a:t>......</a:t>
            </a:r>
            <a:endParaRPr lang="en-US" altLang="zh-CN" sz="1600"/>
          </a:p>
        </p:txBody>
      </p:sp>
      <p:grpSp>
        <p:nvGrpSpPr>
          <p:cNvPr id="12" name="组合 11"/>
          <p:cNvGrpSpPr/>
          <p:nvPr/>
        </p:nvGrpSpPr>
        <p:grpSpPr>
          <a:xfrm>
            <a:off x="41910" y="3915410"/>
            <a:ext cx="10030460" cy="2966720"/>
            <a:chOff x="255" y="6180"/>
            <a:chExt cx="15796" cy="4672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55" y="6580"/>
              <a:ext cx="8127" cy="417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378" y="6180"/>
              <a:ext cx="7618" cy="467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0651" y="9719"/>
              <a:ext cx="54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Liang, RYL et al. 2025</a:t>
              </a:r>
              <a:endParaRPr lang="en-US" altLang="zh-CN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910830" y="1213485"/>
            <a:ext cx="3970020" cy="163004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where are they from?</a:t>
            </a:r>
            <a:endParaRPr lang="en-US" altLang="zh-CN" sz="2000" b="1">
              <a:solidFill>
                <a:srgbClr val="C00000"/>
              </a:solidFill>
            </a:endParaRPr>
          </a:p>
          <a:p>
            <a:r>
              <a:rPr lang="en-US" altLang="zh-CN" sz="2000"/>
              <a:t>for young, isolated pulsars, baryons may be loaded from the surface of neutron stars (extraction by elecric field), or fallback disk</a:t>
            </a:r>
            <a:endParaRPr lang="en-US" altLang="zh-CN" sz="2000"/>
          </a:p>
        </p:txBody>
      </p:sp>
      <p:sp>
        <p:nvSpPr>
          <p:cNvPr id="5" name="文本框 4"/>
          <p:cNvSpPr txBox="1"/>
          <p:nvPr/>
        </p:nvSpPr>
        <p:spPr>
          <a:xfrm>
            <a:off x="9927590" y="5030470"/>
            <a:ext cx="2515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sum of spindown power of detected Galactic pulsars with L</a:t>
            </a:r>
            <a:r>
              <a:rPr lang="en-US" altLang="zh-CN" baseline="-25000"/>
              <a:t>s</a:t>
            </a:r>
            <a:r>
              <a:rPr lang="en-US" altLang="zh-CN"/>
              <a:t>&gt;10</a:t>
            </a:r>
            <a:r>
              <a:rPr lang="en-US" altLang="zh-CN" baseline="30000"/>
              <a:t>37</a:t>
            </a:r>
            <a:r>
              <a:rPr lang="en-US" altLang="zh-CN"/>
              <a:t>erg/s: </a:t>
            </a:r>
            <a:r>
              <a:rPr lang="en-US" altLang="zh-CN">
                <a:solidFill>
                  <a:srgbClr val="C00000"/>
                </a:solidFill>
              </a:rPr>
              <a:t>10</a:t>
            </a:r>
            <a:r>
              <a:rPr lang="en-US" altLang="zh-CN" baseline="30000">
                <a:solidFill>
                  <a:srgbClr val="C00000"/>
                </a:solidFill>
              </a:rPr>
              <a:t>39</a:t>
            </a:r>
            <a:r>
              <a:rPr lang="en-US" altLang="zh-CN">
                <a:solidFill>
                  <a:srgbClr val="C00000"/>
                </a:solidFill>
              </a:rPr>
              <a:t>erg/s</a:t>
            </a:r>
            <a:endParaRPr lang="en-US" altLang="zh-CN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7525385" y="6141085"/>
                <a:ext cx="4662170" cy="76581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noAutofit/>
              </a:bodyPr>
              <a:p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38</m:t>
                          </m:r>
                        </m:sup>
                      </m:s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%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𝑠𝑢𝑚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39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erg</m:t>
                      </m:r>
                      <m:r>
                        <a:rPr lang="en-US" altLang="zh-CN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altLang="zh-CN" sz="2000" baseline="30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385" y="6141085"/>
                <a:ext cx="4662170" cy="765810"/>
              </a:xfrm>
              <a:prstGeom prst="rect">
                <a:avLst/>
              </a:prstGeom>
              <a:blipFill rotWithShape="1">
                <a:blip r:embed="rId7"/>
                <a:stretch>
                  <a:fillRect l="-735" t="-4146" r="-722" b="-6965"/>
                </a:stretch>
              </a:blipFill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5" name="图片 164"/>
          <p:cNvPicPr/>
          <p:nvPr>
            <p:custDataLst>
              <p:tags r:id="rId8"/>
            </p:custDataLst>
          </p:nvPr>
        </p:nvPicPr>
        <p:blipFill>
          <a:blip r:embed="rId9"/>
          <a:srcRect t="2127"/>
          <a:stretch>
            <a:fillRect/>
          </a:stretch>
        </p:blipFill>
        <p:spPr>
          <a:xfrm>
            <a:off x="4232275" y="1744980"/>
            <a:ext cx="2968625" cy="227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6" grpId="0" bldLvl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13505" y="1730375"/>
            <a:ext cx="8025130" cy="33845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" y="1936750"/>
            <a:ext cx="3505835" cy="3080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68145" y="5545455"/>
            <a:ext cx="101961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chance probability of &gt;400 TeV photons having the same origin of X-ray emission is 0.11</a:t>
            </a:r>
            <a:endParaRPr lang="en-US" altLang="zh-CN" sz="2400"/>
          </a:p>
          <a:p>
            <a:r>
              <a:rPr lang="en-US" altLang="zh-CN" sz="2400"/>
              <a:t>cannot rule out; more statistics or better angular resolution can help </a:t>
            </a:r>
            <a:endParaRPr lang="en-US" altLang="zh-CN" sz="2400"/>
          </a:p>
        </p:txBody>
      </p:sp>
      <p:sp>
        <p:nvSpPr>
          <p:cNvPr id="5" name="文本框 4"/>
          <p:cNvSpPr txBox="1"/>
          <p:nvPr/>
        </p:nvSpPr>
        <p:spPr>
          <a:xfrm>
            <a:off x="649605" y="1196975"/>
            <a:ext cx="6974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Boomerang Nebula provided us a chance to test the hadronic origin</a:t>
            </a:r>
            <a:endParaRPr lang="en-US" altLang="zh-CN"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70849" y="972235"/>
            <a:ext cx="10689219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  <a:cs typeface="+mj-lt"/>
              </a:rPr>
              <a:t>PWNe are the most numerous TeV gamma-ray sources in Galaxy</a:t>
            </a:r>
            <a:endParaRPr lang="en-US" sz="2400" dirty="0">
              <a:latin typeface="+mj-lt"/>
              <a:cs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+mj-lt"/>
              <a:cs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Particle acceleration efficiency close to unity (</a:t>
            </a: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η~0.1-1) or even beyond unity if the acceleration zone is weakly magnetized</a:t>
            </a:r>
            <a:endParaRPr lang="en-US" altLang="zh-CN" sz="2400">
              <a:latin typeface="+mj-lt"/>
              <a:ea typeface="汉仪中黑 197" panose="00020600040101010101" charset="-122"/>
              <a:cs typeface="+mj-lt"/>
              <a:sym typeface="+mn-ea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 - Crab Nebula: 1.1 PeV (1.4 PeV)</a:t>
            </a:r>
            <a:endParaRPr lang="en-US" altLang="zh-CN" sz="2400">
              <a:latin typeface="+mj-lt"/>
              <a:ea typeface="汉仪中黑 197" panose="00020600040101010101" charset="-122"/>
              <a:cs typeface="+mj-lt"/>
              <a:sym typeface="+mn-ea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 - PSR J1849-0001</a:t>
            </a:r>
            <a:r>
              <a:rPr lang="zh-CN" altLang="en-US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：</a:t>
            </a: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2 PeV</a:t>
            </a:r>
            <a:endParaRPr lang="en-US" altLang="zh-CN" sz="2400">
              <a:latin typeface="+mj-lt"/>
              <a:ea typeface="汉仪中黑 197" panose="00020600040101010101" charset="-122"/>
              <a:cs typeface="+mj-lt"/>
              <a:sym typeface="+mn-ea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 - Boomerang: 800 TeV</a:t>
            </a:r>
            <a:endParaRPr lang="en-US" altLang="zh-CN" sz="2400">
              <a:latin typeface="+mj-lt"/>
              <a:ea typeface="汉仪中黑 197" panose="00020600040101010101" charset="-122"/>
              <a:cs typeface="+mj-lt"/>
              <a:sym typeface="+mn-ea"/>
            </a:endParaRPr>
          </a:p>
          <a:p>
            <a:pPr indent="0">
              <a:buFont typeface="Wingdings" panose="05000000000000000000" pitchFamily="2" charset="2"/>
              <a:buNone/>
            </a:pPr>
            <a:endParaRPr lang="en-US" altLang="zh-CN" sz="2400">
              <a:latin typeface="+mj-lt"/>
              <a:ea typeface="汉仪中黑 197" panose="00020600040101010101" charset="-122"/>
              <a:cs typeface="+mj-lt"/>
              <a:sym typeface="+mn-ea"/>
            </a:endParaRPr>
          </a:p>
          <a:p>
            <a:pPr indent="0">
              <a:buFont typeface="Wingdings" panose="05000000000000000000" pitchFamily="2" charset="2"/>
              <a:buChar char="Ø"/>
            </a:pP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 Acceleration site: TS is promising accelerator but not favorable for PeV (low </a:t>
            </a:r>
            <a:r>
              <a:rPr lang="en-US" altLang="zh-CN" sz="2400">
                <a:ea typeface="汉仪中黑 197" panose="00020600040101010101" charset="-122"/>
                <a:cs typeface="+mn-lt"/>
                <a:sym typeface="+mn-ea"/>
              </a:rPr>
              <a:t>σ</a:t>
            </a:r>
            <a:r>
              <a:rPr lang="en-US" altLang="zh-CN" sz="2400">
                <a:latin typeface="Arial" panose="020B0604020202020204" pitchFamily="34" charset="0"/>
                <a:ea typeface="汉仪中黑 197" panose="00020600040101010101" charset="-122"/>
                <a:cs typeface="Arial" panose="020B0604020202020204" pitchFamily="34" charset="0"/>
                <a:sym typeface="+mn-ea"/>
              </a:rPr>
              <a:t>, </a:t>
            </a:r>
            <a:r>
              <a:rPr lang="en-US" altLang="zh-CN" sz="2400">
                <a:latin typeface="Franklin Gothic Medium Cond" panose="020B0606030402020204" charset="0"/>
                <a:cs typeface="Franklin Gothic Medium Cond" panose="020B0606030402020204" charset="0"/>
                <a:sym typeface="+mn-ea"/>
              </a:rPr>
              <a:t>ε</a:t>
            </a:r>
            <a:r>
              <a:rPr lang="en-US" altLang="zh-CN" sz="2400" baseline="-25000">
                <a:latin typeface="Franklin Gothic Medium Cond" panose="020B0606030402020204" charset="0"/>
                <a:cs typeface="Franklin Gothic Medium Cond" panose="020B0606030402020204" charset="0"/>
                <a:sym typeface="+mn-ea"/>
              </a:rPr>
              <a:t>B</a:t>
            </a:r>
            <a:r>
              <a:rPr lang="en-US" altLang="zh-CN" sz="2400">
                <a:latin typeface="Franklin Gothic Medium Cond" panose="020B0606030402020204" charset="0"/>
                <a:cs typeface="Franklin Gothic Medium Cond" panose="020B0606030402020204" charset="0"/>
                <a:sym typeface="+mn-ea"/>
              </a:rPr>
              <a:t>=</a:t>
            </a:r>
            <a:r>
              <a:rPr lang="en-US" altLang="zh-CN" sz="2400">
                <a:ea typeface="汉仪中黑 197" panose="00020600040101010101" charset="-122"/>
                <a:cs typeface="+mn-lt"/>
                <a:sym typeface="+mn-ea"/>
              </a:rPr>
              <a:t>σ/(σ+1)</a:t>
            </a: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); alternative candidate site is upstream (high </a:t>
            </a:r>
            <a:r>
              <a:rPr lang="en-US" altLang="zh-CN" sz="2400">
                <a:ea typeface="汉仪中黑 197" panose="00020600040101010101" charset="-122"/>
                <a:cs typeface="+mn-lt"/>
                <a:sym typeface="+mn-ea"/>
              </a:rPr>
              <a:t>σ</a:t>
            </a: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)</a:t>
            </a:r>
            <a:endParaRPr lang="en-US" altLang="zh-CN" sz="2400">
              <a:latin typeface="+mj-lt"/>
              <a:ea typeface="汉仪中黑 197" panose="00020600040101010101" charset="-122"/>
              <a:cs typeface="+mj-lt"/>
              <a:sym typeface="+mn-ea"/>
            </a:endParaRPr>
          </a:p>
          <a:p>
            <a:pPr indent="0">
              <a:buFont typeface="Wingdings" panose="05000000000000000000" pitchFamily="2" charset="2"/>
              <a:buNone/>
            </a:pPr>
            <a:endParaRPr lang="en-US" altLang="zh-CN" sz="2400">
              <a:latin typeface="+mj-lt"/>
              <a:ea typeface="汉仪中黑 197" panose="00020600040101010101" charset="-122"/>
              <a:cs typeface="+mj-lt"/>
              <a:sym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If protons are loaded in pulsar winds, they are likely accelerated to ~1PeV (for pulsars of L</a:t>
            </a:r>
            <a:r>
              <a:rPr lang="en-US" altLang="zh-CN" sz="2400" baseline="-25000">
                <a:latin typeface="+mj-lt"/>
                <a:ea typeface="汉仪中黑 197" panose="00020600040101010101" charset="-122"/>
                <a:cs typeface="+mj-lt"/>
                <a:sym typeface="+mn-ea"/>
              </a:rPr>
              <a:t>s</a:t>
            </a: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 &gt;10</a:t>
            </a:r>
            <a:r>
              <a:rPr lang="en-US" altLang="zh-CN" sz="2400" baseline="30000">
                <a:latin typeface="+mj-lt"/>
                <a:ea typeface="汉仪中黑 197" panose="00020600040101010101" charset="-122"/>
                <a:cs typeface="+mj-lt"/>
                <a:sym typeface="+mn-ea"/>
              </a:rPr>
              <a:t>37</a:t>
            </a:r>
            <a:r>
              <a:rPr lang="en-US" altLang="zh-CN" sz="2400">
                <a:latin typeface="+mj-lt"/>
                <a:ea typeface="汉仪中黑 197" panose="00020600040101010101" charset="-122"/>
                <a:cs typeface="+mj-lt"/>
                <a:sym typeface="+mn-ea"/>
              </a:rPr>
              <a:t>erg/s); energy budget  ~10% CR flux above PeV</a:t>
            </a:r>
            <a:endParaRPr lang="en-US" altLang="zh-CN" sz="2400">
              <a:latin typeface="+mj-lt"/>
              <a:ea typeface="汉仪中黑 197" panose="00020600040101010101" charset="-122"/>
              <a:cs typeface="+mj-lt"/>
            </a:endParaRPr>
          </a:p>
          <a:p>
            <a:pPr indent="0">
              <a:buFont typeface="Wingdings" panose="05000000000000000000" pitchFamily="2" charset="2"/>
              <a:buNone/>
            </a:pPr>
            <a:endParaRPr lang="en-US" altLang="zh-CN" sz="2400" dirty="0">
              <a:latin typeface="+mj-lt"/>
              <a:cs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j-lt"/>
                <a:cs typeface="+mj-lt"/>
              </a:rPr>
              <a:t>Future: higher-resolution image by large IACT array (LACT, CTA, ASTRI-Mini); neutrinos PWNe (stacking analysis by 30km</a:t>
            </a:r>
            <a:r>
              <a:rPr lang="en-US" altLang="zh-CN" sz="2400" baseline="30000" dirty="0">
                <a:latin typeface="+mj-lt"/>
                <a:cs typeface="+mj-lt"/>
              </a:rPr>
              <a:t>3</a:t>
            </a:r>
            <a:r>
              <a:rPr lang="en-US" altLang="zh-CN" sz="2400" dirty="0">
                <a:latin typeface="+mj-lt"/>
                <a:cs typeface="+mj-lt"/>
              </a:rPr>
              <a:t> HUNT)</a:t>
            </a:r>
            <a:endParaRPr lang="en-US" altLang="zh-CN" sz="2400" dirty="0">
              <a:latin typeface="+mj-lt"/>
              <a:cs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56795" y="138896"/>
            <a:ext cx="545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2"/>
                </a:solidFill>
                <a:latin typeface="+mj-lt"/>
              </a:rPr>
              <a:t>Summary</a:t>
            </a:r>
            <a:endParaRPr lang="zh-CN" altLang="en-US" sz="4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76765" y="6367145"/>
            <a:ext cx="2507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Thank you </a:t>
            </a:r>
            <a:r>
              <a:rPr lang="zh-CN" altLang="en-US" sz="2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lang="zh-CN" altLang="en-US" sz="2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595" y="2442845"/>
            <a:ext cx="12130405" cy="2064385"/>
          </a:xfrm>
          <a:prstGeom prst="rect">
            <a:avLst/>
          </a:prstGeom>
          <a:solidFill>
            <a:srgbClr val="680059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latin typeface="+mj-lt"/>
                <a:cs typeface="+mj-lt"/>
              </a:rPr>
              <a:t>Backup Slides</a:t>
            </a:r>
            <a:endParaRPr lang="en-US" altLang="zh-CN" sz="4000"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38163" y="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2"/>
                </a:solidFill>
                <a:latin typeface="+mj-lt"/>
              </a:rPr>
              <a:t>outline</a:t>
            </a:r>
            <a:endParaRPr lang="zh-CN" altLang="en-US" sz="4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5380" y="1326515"/>
            <a:ext cx="9039225" cy="5582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+mj-lt"/>
                <a:cs typeface="+mj-lt"/>
              </a:rPr>
              <a:t>A brief overview of</a:t>
            </a:r>
            <a:r>
              <a:rPr lang="zh-CN" altLang="en-US" sz="2800" dirty="0">
                <a:latin typeface="+mj-lt"/>
                <a:cs typeface="+mj-lt"/>
              </a:rPr>
              <a:t> </a:t>
            </a:r>
            <a:r>
              <a:rPr lang="en-US" altLang="zh-CN" sz="2800" dirty="0">
                <a:latin typeface="+mj-lt"/>
                <a:cs typeface="+mj-lt"/>
              </a:rPr>
              <a:t>PWNe observed in the gamma-ray band</a:t>
            </a:r>
            <a:endParaRPr lang="en-US" altLang="zh-CN" sz="2800" dirty="0">
              <a:latin typeface="+mj-lt"/>
              <a:cs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>
              <a:latin typeface="+mj-lt"/>
              <a:cs typeface="+mj-lt"/>
            </a:endParaRPr>
          </a:p>
          <a:p>
            <a:pPr marL="457200" indent="-457200" fontAlgn="auto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+mj-lt"/>
                <a:cs typeface="+mj-lt"/>
              </a:rPr>
              <a:t>LHAASO reveal PWNe as electron PeVatron</a:t>
            </a:r>
            <a:endParaRPr lang="en-US" altLang="zh-CN" sz="2800" dirty="0">
              <a:latin typeface="+mj-lt"/>
              <a:cs typeface="+mj-lt"/>
            </a:endParaRPr>
          </a:p>
          <a:p>
            <a:pPr indent="457200" fontAlgn="auto"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en-US" altLang="zh-CN" sz="2800" dirty="0">
                <a:latin typeface="+mj-lt"/>
                <a:cs typeface="+mj-lt"/>
              </a:rPr>
              <a:t>- Crab Nebula</a:t>
            </a:r>
            <a:endParaRPr lang="en-US" altLang="zh-CN" sz="2800" dirty="0">
              <a:latin typeface="+mj-lt"/>
              <a:cs typeface="+mj-lt"/>
            </a:endParaRPr>
          </a:p>
          <a:p>
            <a:pPr indent="457200" fontAlgn="auto"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en-US" altLang="zh-CN" sz="2800" dirty="0">
                <a:latin typeface="+mj-lt"/>
                <a:cs typeface="+mj-lt"/>
              </a:rPr>
              <a:t>- PSR J1849-0001</a:t>
            </a:r>
            <a:endParaRPr lang="en-US" altLang="zh-CN" sz="2800" dirty="0">
              <a:latin typeface="+mj-lt"/>
              <a:cs typeface="+mj-lt"/>
            </a:endParaRPr>
          </a:p>
          <a:p>
            <a:pPr indent="457200" fontAlgn="auto">
              <a:spcAft>
                <a:spcPts val="500"/>
              </a:spcAft>
              <a:buFont typeface="Wingdings" panose="05000000000000000000" pitchFamily="2" charset="2"/>
              <a:buNone/>
            </a:pPr>
            <a:r>
              <a:rPr lang="en-US" altLang="zh-CN" sz="2800" dirty="0">
                <a:latin typeface="+mj-lt"/>
                <a:cs typeface="+mj-lt"/>
              </a:rPr>
              <a:t>- Boomerang Nebula</a:t>
            </a:r>
            <a:endParaRPr lang="en-US" altLang="zh-CN" sz="2800" dirty="0">
              <a:latin typeface="+mj-lt"/>
              <a:cs typeface="+mj-lt"/>
            </a:endParaRPr>
          </a:p>
          <a:p>
            <a:pPr indent="457200" fontAlgn="auto">
              <a:spcAft>
                <a:spcPts val="500"/>
              </a:spcAft>
              <a:buFont typeface="Wingdings" panose="05000000000000000000" pitchFamily="2" charset="2"/>
              <a:buNone/>
            </a:pPr>
            <a:endParaRPr lang="en-US" altLang="zh-CN" sz="2800" dirty="0">
              <a:latin typeface="+mj-lt"/>
              <a:cs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+mj-lt"/>
                <a:cs typeface="+mj-lt"/>
              </a:rPr>
              <a:t>Do PWNe accelerate PeV protons?</a:t>
            </a:r>
            <a:endParaRPr lang="en-US" altLang="zh-CN" sz="2800" dirty="0">
              <a:latin typeface="+mj-lt"/>
              <a:cs typeface="+mj-lt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en-US" altLang="zh-CN" sz="2800" dirty="0">
                <a:latin typeface="+mj-lt"/>
                <a:cs typeface="+mj-lt"/>
              </a:rPr>
              <a:t> </a:t>
            </a:r>
            <a:endParaRPr lang="en-US" altLang="zh-CN" sz="2800" dirty="0">
              <a:latin typeface="+mj-lt"/>
              <a:cs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+mj-lt"/>
                <a:cs typeface="+mj-lt"/>
              </a:rPr>
              <a:t>Conclusion</a:t>
            </a:r>
            <a:endParaRPr lang="en-US" altLang="zh-CN" sz="2800" dirty="0">
              <a:latin typeface="+mj-lt"/>
              <a:cs typeface="+mj-lt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endParaRPr lang="zh-CN" altLang="en-US" sz="2800" dirty="0">
              <a:latin typeface="+mj-lt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37"/>
    </mc:Choice>
    <mc:Fallback>
      <p:transition spd="slow" advTm="2003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9225" y="1146175"/>
            <a:ext cx="5709285" cy="54724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44845" y="1887855"/>
            <a:ext cx="6447155" cy="35921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80860" y="5730875"/>
            <a:ext cx="4079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Porth et al. 2014, MNRAS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583690" y="221615"/>
            <a:ext cx="7961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2"/>
                </a:solidFill>
                <a:latin typeface="+mj-lt"/>
                <a:cs typeface="+mj-lt"/>
              </a:rPr>
              <a:t>RT instability providing target for pp collisions</a:t>
            </a:r>
            <a:endParaRPr lang="en-US" altLang="zh-CN" sz="2800">
              <a:solidFill>
                <a:schemeClr val="bg2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53523"/>
          <a:stretch>
            <a:fillRect/>
          </a:stretch>
        </p:blipFill>
        <p:spPr>
          <a:xfrm>
            <a:off x="3032125" y="1718945"/>
            <a:ext cx="6000115" cy="50018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4955" y="1284605"/>
            <a:ext cx="63265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We may do the same for Crab Nebula</a:t>
            </a:r>
            <a:endParaRPr lang="en-US" altLang="zh-CN"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480470" y="4789080"/>
            <a:ext cx="6486301" cy="18362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175"/>
          </a:p>
        </p:txBody>
      </p:sp>
      <p:sp>
        <p:nvSpPr>
          <p:cNvPr id="175" name="CustomShape 5"/>
          <p:cNvSpPr/>
          <p:nvPr/>
        </p:nvSpPr>
        <p:spPr>
          <a:xfrm>
            <a:off x="372339" y="1121787"/>
            <a:ext cx="9663835" cy="4179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6" tIns="54423" rIns="108846" bIns="54423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175" b="0" strike="noStrike" spc="-1" dirty="0">
                <a:solidFill>
                  <a:srgbClr val="000000"/>
                </a:solidFill>
                <a:ea typeface="DejaVu Sans" panose="020B0603030804020204"/>
              </a:rPr>
              <a:t>Pulsars – the most commonly potential counterparts of detected VHE gamma-ray emitter</a:t>
            </a:r>
            <a:endParaRPr lang="en-US" sz="2175" b="0" strike="noStrike" spc="-1" dirty="0"/>
          </a:p>
        </p:txBody>
      </p:sp>
      <p:pic>
        <p:nvPicPr>
          <p:cNvPr id="177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53595" y="1598920"/>
            <a:ext cx="3957366" cy="3907447"/>
          </a:xfrm>
          <a:prstGeom prst="rect">
            <a:avLst/>
          </a:prstGeom>
          <a:ln w="0">
            <a:noFill/>
          </a:ln>
        </p:spPr>
      </p:pic>
      <p:pic>
        <p:nvPicPr>
          <p:cNvPr id="178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080356" y="2119606"/>
            <a:ext cx="6886415" cy="2395308"/>
          </a:xfrm>
          <a:prstGeom prst="rect">
            <a:avLst/>
          </a:prstGeom>
          <a:ln w="0">
            <a:noFill/>
          </a:ln>
        </p:spPr>
      </p:pic>
      <p:sp>
        <p:nvSpPr>
          <p:cNvPr id="179" name="CustomShape 7"/>
          <p:cNvSpPr/>
          <p:nvPr/>
        </p:nvSpPr>
        <p:spPr>
          <a:xfrm>
            <a:off x="411847" y="5249096"/>
            <a:ext cx="4928852" cy="13255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8846" tIns="54423" rIns="108846" bIns="54423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935" b="0" strike="noStrike" spc="-1" dirty="0">
                <a:solidFill>
                  <a:srgbClr val="000000"/>
                </a:solidFill>
                <a:ea typeface="DejaVu Sans" panose="020B0603030804020204"/>
              </a:rPr>
              <a:t>Among the </a:t>
            </a:r>
            <a:r>
              <a:rPr lang="en-US" sz="1935" b="0" strike="noStrike" spc="-1" dirty="0">
                <a:solidFill>
                  <a:srgbClr val="00B050"/>
                </a:solidFill>
                <a:ea typeface="DejaVu Sans" panose="020B0603030804020204"/>
              </a:rPr>
              <a:t>47</a:t>
            </a:r>
            <a:r>
              <a:rPr lang="en-US" sz="1935" b="0" strike="noStrike" spc="-1" dirty="0">
                <a:solidFill>
                  <a:srgbClr val="000000"/>
                </a:solidFill>
                <a:ea typeface="DejaVu Sans" panose="020B0603030804020204"/>
              </a:rPr>
              <a:t> sources not yet identified, most of them (</a:t>
            </a:r>
            <a:r>
              <a:rPr lang="en-US" sz="1935" b="1" strike="noStrike" spc="-1" dirty="0">
                <a:solidFill>
                  <a:srgbClr val="CE181E"/>
                </a:solidFill>
                <a:ea typeface="DejaVu Sans" panose="020B0603030804020204"/>
              </a:rPr>
              <a:t>36</a:t>
            </a:r>
            <a:r>
              <a:rPr lang="en-US" sz="1935" b="0" strike="noStrike" spc="-1" dirty="0">
                <a:solidFill>
                  <a:srgbClr val="000000"/>
                </a:solidFill>
                <a:ea typeface="DejaVu Sans" panose="020B0603030804020204"/>
              </a:rPr>
              <a:t>)</a:t>
            </a:r>
            <a:r>
              <a:rPr lang="en-US" sz="1935" spc="-1" dirty="0"/>
              <a:t> </a:t>
            </a:r>
            <a:r>
              <a:rPr lang="en-US" sz="1935" b="0" strike="noStrike" spc="-1" dirty="0">
                <a:solidFill>
                  <a:srgbClr val="000000"/>
                </a:solidFill>
                <a:ea typeface="DejaVu Sans" panose="020B0603030804020204"/>
              </a:rPr>
              <a:t>have possible associations with cataloged objects, notably </a:t>
            </a:r>
            <a:r>
              <a:rPr lang="en-US" sz="1935" b="0" strike="noStrike" spc="-1" dirty="0" err="1">
                <a:solidFill>
                  <a:srgbClr val="000000"/>
                </a:solidFill>
                <a:ea typeface="DejaVu Sans" panose="020B0603030804020204"/>
              </a:rPr>
              <a:t>PWNe</a:t>
            </a:r>
            <a:r>
              <a:rPr lang="en-US" sz="1935" b="0" strike="noStrike" spc="-1" dirty="0">
                <a:solidFill>
                  <a:srgbClr val="000000"/>
                </a:solidFill>
                <a:ea typeface="DejaVu Sans" panose="020B0603030804020204"/>
              </a:rPr>
              <a:t> and energetic pulsars that could power VHE PWN.          —— HGPS</a:t>
            </a:r>
            <a:endParaRPr lang="en-US" sz="1935" b="0" strike="noStrike" spc="-1" dirty="0"/>
          </a:p>
        </p:txBody>
      </p:sp>
      <p:sp>
        <p:nvSpPr>
          <p:cNvPr id="2" name="文本框 1"/>
          <p:cNvSpPr txBox="1"/>
          <p:nvPr/>
        </p:nvSpPr>
        <p:spPr>
          <a:xfrm>
            <a:off x="1780540" y="4162425"/>
            <a:ext cx="2174875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95" dirty="0"/>
              <a:t>HESS Coll. 2018, A&amp;A</a:t>
            </a:r>
            <a:endParaRPr lang="zh-CN" altLang="en-US" sz="1695" dirty="0"/>
          </a:p>
        </p:txBody>
      </p:sp>
      <p:sp>
        <p:nvSpPr>
          <p:cNvPr id="3" name="文本框 2"/>
          <p:cNvSpPr txBox="1"/>
          <p:nvPr/>
        </p:nvSpPr>
        <p:spPr>
          <a:xfrm>
            <a:off x="5568018" y="4906580"/>
            <a:ext cx="6437919" cy="15817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935"/>
              <a:t> We have presented the third catalog of steady</a:t>
            </a:r>
            <a:r>
              <a:rPr lang="en-US" altLang="zh-CN" sz="1935"/>
              <a:t> </a:t>
            </a:r>
            <a:r>
              <a:rPr lang="zh-CN" altLang="en-US" sz="1935"/>
              <a:t>gamma-ray emitters detected by HAWC using 1523 days of</a:t>
            </a:r>
            <a:r>
              <a:rPr lang="en-US" altLang="zh-CN" sz="1935"/>
              <a:t> </a:t>
            </a:r>
            <a:r>
              <a:rPr lang="zh-CN" altLang="en-US" sz="1935"/>
              <a:t>data. The catalog consists of </a:t>
            </a:r>
            <a:r>
              <a:rPr lang="zh-CN" altLang="en-US" sz="1935">
                <a:solidFill>
                  <a:srgbClr val="00B050"/>
                </a:solidFill>
              </a:rPr>
              <a:t>65</a:t>
            </a:r>
            <a:r>
              <a:rPr lang="zh-CN" altLang="en-US" sz="1935"/>
              <a:t> sources, including two blazars.</a:t>
            </a:r>
            <a:r>
              <a:rPr lang="en-US" altLang="zh-CN" sz="1935"/>
              <a:t> </a:t>
            </a:r>
            <a:r>
              <a:rPr lang="zh-CN" altLang="en-US" sz="1935"/>
              <a:t>The most abundant source class among the potential counterpart of HAWC sources in the Galactic plane is pulsars (</a:t>
            </a:r>
            <a:r>
              <a:rPr lang="zh-CN" altLang="en-US" sz="1935">
                <a:solidFill>
                  <a:srgbClr val="FF0000"/>
                </a:solidFill>
              </a:rPr>
              <a:t>56</a:t>
            </a:r>
            <a:r>
              <a:rPr lang="zh-CN" altLang="en-US" sz="1935"/>
              <a:t>).</a:t>
            </a:r>
            <a:r>
              <a:rPr lang="en-US" altLang="zh-CN" sz="1935"/>
              <a:t>               —— 3HWC (</a:t>
            </a:r>
            <a:r>
              <a:rPr lang="en-US" altLang="zh-CN" sz="1695"/>
              <a:t>HAWC Coll. 2020, ApJ)</a:t>
            </a:r>
            <a:endParaRPr lang="en-US" altLang="zh-CN" sz="1695"/>
          </a:p>
        </p:txBody>
      </p:sp>
      <p:sp>
        <p:nvSpPr>
          <p:cNvPr id="176" name="CustomShape 6"/>
          <p:cNvSpPr/>
          <p:nvPr/>
        </p:nvSpPr>
        <p:spPr>
          <a:xfrm>
            <a:off x="5155417" y="1667919"/>
            <a:ext cx="3917171" cy="7275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6" tIns="54423" rIns="108846" bIns="54423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175" b="0" strike="noStrike" spc="-1" dirty="0">
                <a:solidFill>
                  <a:srgbClr val="7030A0"/>
                </a:solidFill>
                <a:ea typeface="DejaVu Sans" panose="020B0603030804020204"/>
              </a:rPr>
              <a:t>14 firmly identified PWNe by HESS</a:t>
            </a:r>
            <a:endParaRPr lang="en-US" sz="2175" b="0" strike="noStrike" spc="-1" dirty="0">
              <a:solidFill>
                <a:srgbClr val="7030A0"/>
              </a:solidFill>
              <a:ea typeface="DejaVu Sans" panose="020B06030308040202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63675" y="278130"/>
            <a:ext cx="8702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+mj-lt"/>
                <a:cs typeface="+mj-lt"/>
              </a:rPr>
              <a:t>Pulsars as Counterparts of VHE gamma-ray sources</a:t>
            </a:r>
            <a:endParaRPr lang="en-US" altLang="zh-CN" sz="2800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48765" y="318770"/>
            <a:ext cx="4516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+mj-lt"/>
                <a:cs typeface="+mj-lt"/>
              </a:rPr>
              <a:t>1LHAASO Catalogue</a:t>
            </a:r>
            <a:endParaRPr lang="en-US" altLang="zh-CN" sz="2800">
              <a:solidFill>
                <a:schemeClr val="bg1"/>
              </a:solidFill>
              <a:latin typeface="+mj-lt"/>
              <a:cs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786765" y="1106170"/>
                <a:ext cx="11257280" cy="421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000">
                    <a:solidFill>
                      <a:srgbClr val="FF0000"/>
                    </a:solidFill>
                  </a:rPr>
                  <a:t>35</a:t>
                </a:r>
                <a:r>
                  <a:rPr lang="en-US" altLang="zh-CN" sz="2000"/>
                  <a:t> sources associated with pulsars with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altLang="zh-CN" sz="2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&gt;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10</m:t>
                    </m:r>
                    <m:r>
                      <a:rPr lang="en-US" altLang="zh-CN" sz="2000" i="1" baseline="3000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34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erg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altLang="zh-CN" sz="2000"/>
                  <a:t> at a chance probablity </a:t>
                </a:r>
                <a:r>
                  <a:rPr lang="en-US" altLang="zh-CN" sz="2000">
                    <a:solidFill>
                      <a:schemeClr val="accent1"/>
                    </a:solidFill>
                  </a:rPr>
                  <a:t>&lt;1%  </a:t>
                </a:r>
                <a:r>
                  <a:rPr lang="en-US" altLang="zh-CN" sz="2000">
                    <a:solidFill>
                      <a:schemeClr val="tx1"/>
                    </a:solidFill>
                  </a:rPr>
                  <a:t>(65 have </a:t>
                </a:r>
                <a:r>
                  <a:rPr lang="en-US" altLang="zh-CN" sz="2000">
                    <a:solidFill>
                      <a:schemeClr val="tx1"/>
                    </a:solidFill>
                    <a:latin typeface="Franklin Gothic Medium Cond" panose="020B0606030402020204" charset="0"/>
                    <a:cs typeface="Franklin Gothic Medium Cond" panose="020B0606030402020204" charset="0"/>
                  </a:rPr>
                  <a:t>≥</a:t>
                </a:r>
                <a:r>
                  <a:rPr lang="en-US" altLang="zh-CN" sz="2000">
                    <a:solidFill>
                      <a:schemeClr val="tx1"/>
                    </a:solidFill>
                  </a:rPr>
                  <a:t>1 pulsar within 0.5 deg)</a:t>
                </a:r>
                <a:endPara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65" y="1106170"/>
                <a:ext cx="11257280" cy="421005"/>
              </a:xfrm>
              <a:prstGeom prst="rect">
                <a:avLst/>
              </a:prstGeom>
              <a:blipFill rotWithShape="1">
                <a:blip r:embed="rId1"/>
                <a:stretch>
                  <a:fillRect t="-42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/>
          <p:cNvGrpSpPr/>
          <p:nvPr/>
        </p:nvGrpSpPr>
        <p:grpSpPr>
          <a:xfrm>
            <a:off x="924560" y="1570355"/>
            <a:ext cx="5533390" cy="5177155"/>
            <a:chOff x="1391" y="2573"/>
            <a:chExt cx="11022" cy="10334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391" y="2573"/>
              <a:ext cx="11022" cy="635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576" y="8959"/>
              <a:ext cx="10704" cy="3948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585" y="1629410"/>
            <a:ext cx="5069205" cy="36741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32930" y="5517515"/>
            <a:ext cx="1116330" cy="4038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66150" y="5619115"/>
            <a:ext cx="1268730" cy="2781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932930" y="613092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|b − b</a:t>
            </a:r>
            <a:r>
              <a:rPr lang="zh-CN" altLang="en-US" baseline="-25000"/>
              <a:t>c</a:t>
            </a:r>
            <a:r>
              <a:rPr lang="zh-CN" altLang="en-US"/>
              <a:t>| &lt; 2.5</a:t>
            </a:r>
            <a:r>
              <a:rPr lang="zh-CN" altLang="en-US" baseline="30000"/>
              <a:t>◦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|l − l</a:t>
            </a:r>
            <a:r>
              <a:rPr lang="zh-CN" altLang="en-US" baseline="-25000"/>
              <a:t>c</a:t>
            </a:r>
            <a:r>
              <a:rPr lang="zh-CN" altLang="en-US"/>
              <a:t>| &lt; 10</a:t>
            </a:r>
            <a:r>
              <a:rPr lang="zh-CN" altLang="en-US" baseline="30000"/>
              <a:t>◦</a:t>
            </a:r>
            <a:endParaRPr lang="zh-CN" altLang="en-US" baseline="3000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5780" y="1854200"/>
            <a:ext cx="4507230" cy="32156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67290" y="6163945"/>
            <a:ext cx="24022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LHAASO Coll. 2024, ApJS</a:t>
            </a:r>
            <a:endParaRPr lang="en-US" altLang="zh-CN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1577653" y="231472"/>
            <a:ext cx="8063068" cy="37230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1647" tIns="40817" rIns="81647" bIns="4081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905" b="1" i="0" u="none" strike="noStrike" kern="1200" cap="none" spc="-1" baseline="0">
                <a:solidFill>
                  <a:schemeClr val="bg1"/>
                </a:solidFill>
                <a:uFillTx/>
                <a:latin typeface="Berlin Sans FB Demi" panose="020E0802020502020306"/>
                <a:ea typeface="华文中宋" panose="02010600040101010101" charset="-122"/>
                <a:cs typeface="DejaVu Sans" panose="020B0603030804020204"/>
              </a:rPr>
              <a:t>Pulsar and Pulsar Wind</a:t>
            </a:r>
            <a:endParaRPr lang="en-US" sz="2905" b="1" i="0" u="none" strike="noStrike" kern="1200" cap="none" spc="-1" baseline="0">
              <a:solidFill>
                <a:schemeClr val="bg1"/>
              </a:solidFill>
              <a:uFillTx/>
              <a:latin typeface="Berlin Sans FB Demi" panose="020E0802020502020306"/>
              <a:ea typeface="华文中宋" panose="02010600040101010101" charset="-122"/>
              <a:cs typeface="DejaVu Sans" panose="020B0603030804020204"/>
            </a:endParaRPr>
          </a:p>
        </p:txBody>
      </p:sp>
      <p:sp>
        <p:nvSpPr>
          <p:cNvPr id="3" name="CustomShape 2"/>
          <p:cNvSpPr/>
          <p:nvPr/>
        </p:nvSpPr>
        <p:spPr>
          <a:xfrm>
            <a:off x="5409532" y="5599209"/>
            <a:ext cx="7405722" cy="94840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1647" tIns="40817" rIns="81647" bIns="4081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5" b="0" i="0" u="none" strike="noStrike" kern="1200" cap="none" spc="-1" baseline="0">
                <a:solidFill>
                  <a:srgbClr val="000000"/>
                </a:solidFill>
                <a:uFillTx/>
                <a:latin typeface="Franklin Gothic Medium Cond" panose="020B0606030402020204"/>
                <a:ea typeface="华文中宋" panose="02010600040101010101" charset="-122"/>
                <a:cs typeface="DejaVu Sans" panose="020B0603030804020204"/>
              </a:rPr>
              <a:t>Rotational energy → electromagnetic energy → kinetic energy </a:t>
            </a:r>
            <a:endParaRPr lang="en-US" sz="2175" b="0" i="0" u="none" strike="noStrike" kern="1200" cap="none" spc="-1" baseline="0">
              <a:solidFill>
                <a:srgbClr val="000000"/>
              </a:solidFill>
              <a:uFillTx/>
              <a:latin typeface="Franklin Gothic Medium Cond" panose="020B0606030402020204"/>
              <a:ea typeface="华文楷体" panose="02010600040101010101" charset="-122"/>
              <a:cs typeface="DejaVu Sans" panose="020B0603030804020204"/>
            </a:endParaRPr>
          </a:p>
        </p:txBody>
      </p:sp>
      <p:pic>
        <p:nvPicPr>
          <p:cNvPr id="4" name="图片 84"/>
          <p:cNvPicPr>
            <a:picLocks noChangeAspect="1"/>
          </p:cNvPicPr>
          <p:nvPr/>
        </p:nvPicPr>
        <p:blipFill>
          <a:blip r:embed="rId1"/>
          <a:srcRect t="7932"/>
          <a:stretch>
            <a:fillRect/>
          </a:stretch>
        </p:blipFill>
        <p:spPr>
          <a:xfrm>
            <a:off x="651234" y="4567677"/>
            <a:ext cx="1179301" cy="278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图片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96" y="4429065"/>
            <a:ext cx="2408896" cy="6675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ustomShape 3"/>
          <p:cNvSpPr/>
          <p:nvPr/>
        </p:nvSpPr>
        <p:spPr>
          <a:xfrm>
            <a:off x="547690" y="5292758"/>
            <a:ext cx="3307005" cy="180797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1647" tIns="40817" rIns="81647" bIns="4081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35" b="0" i="0" u="none" strike="noStrike" kern="1200" cap="none" spc="-1" baseline="0">
                <a:solidFill>
                  <a:srgbClr val="000000"/>
                </a:solidFill>
                <a:uFillTx/>
                <a:latin typeface="Book Antiqua" panose="02040602050305030304" pitchFamily="18"/>
                <a:ea typeface="华文中宋" panose="02010600040101010101" charset="-122"/>
                <a:cs typeface="DejaVu Sans" panose="020B0603030804020204"/>
              </a:rPr>
              <a:t>n: braking index (1&lt;=n&lt;=3)</a:t>
            </a:r>
            <a:endParaRPr lang="en-US" sz="1635" b="0" i="0" u="none" strike="noStrike" kern="1200" cap="none" spc="-1" baseline="0">
              <a:solidFill>
                <a:srgbClr val="000000"/>
              </a:solidFill>
              <a:uFillTx/>
              <a:latin typeface="Book Antiqua" panose="02040602050305030304" pitchFamily="18"/>
              <a:ea typeface="华文楷体" panose="02010600040101010101" charset="-122"/>
              <a:cs typeface="DejaVu Sans" panose="020B060303080402020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35" b="0" i="0" u="none" strike="noStrike" kern="1200" cap="none" spc="-1" baseline="0">
                <a:solidFill>
                  <a:srgbClr val="000000"/>
                </a:solidFill>
                <a:uFillTx/>
                <a:latin typeface="Book Antiqua" panose="02040602050305030304" pitchFamily="18"/>
                <a:ea typeface="华文中宋" panose="02010600040101010101" charset="-122"/>
                <a:cs typeface="DejaVu Sans" panose="020B0603030804020204"/>
              </a:rPr>
              <a:t>τ</a:t>
            </a:r>
            <a:r>
              <a:rPr lang="en-US" sz="1635" b="0" i="0" u="none" strike="noStrike" kern="1200" cap="none" spc="-1" baseline="-33000">
                <a:solidFill>
                  <a:srgbClr val="000000"/>
                </a:solidFill>
                <a:uFillTx/>
                <a:latin typeface="Book Antiqua" panose="02040602050305030304" pitchFamily="18"/>
                <a:ea typeface="华文中宋" panose="02010600040101010101" charset="-122"/>
                <a:cs typeface="DejaVu Sans" panose="020B0603030804020204"/>
              </a:rPr>
              <a:t>0</a:t>
            </a:r>
            <a:r>
              <a:rPr lang="en-US" sz="1635" b="0" i="0" u="none" strike="noStrike" kern="1200" cap="none" spc="-1" baseline="0">
                <a:solidFill>
                  <a:srgbClr val="000000"/>
                </a:solidFill>
                <a:uFillTx/>
                <a:latin typeface="Book Antiqua" panose="02040602050305030304" pitchFamily="18"/>
                <a:ea typeface="华文中宋" panose="02010600040101010101" charset="-122"/>
                <a:cs typeface="DejaVu Sans" panose="020B0603030804020204"/>
              </a:rPr>
              <a:t>: initial spin-down timescale</a:t>
            </a:r>
            <a:endParaRPr lang="en-US" sz="1635" b="0" i="0" u="none" strike="noStrike" kern="1200" cap="none" spc="-1" baseline="0">
              <a:solidFill>
                <a:srgbClr val="000000"/>
              </a:solidFill>
              <a:uFillTx/>
              <a:latin typeface="Book Antiqua" panose="02040602050305030304" pitchFamily="18"/>
              <a:ea typeface="华文楷体" panose="02010600040101010101" charset="-122"/>
              <a:cs typeface="DejaVu Sans" panose="020B060303080402020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35" b="0" i="0" u="none" strike="noStrike" kern="1200" cap="none" spc="-1" baseline="0">
                <a:solidFill>
                  <a:srgbClr val="000000"/>
                </a:solidFill>
                <a:uFillTx/>
                <a:latin typeface="Book Antiqua" panose="02040602050305030304" pitchFamily="18"/>
                <a:ea typeface="华文中宋" panose="02010600040101010101" charset="-122"/>
                <a:cs typeface="DejaVu Sans" panose="020B0603030804020204"/>
              </a:rPr>
              <a:t>L</a:t>
            </a:r>
            <a:r>
              <a:rPr lang="en-US" sz="1635" b="0" i="0" u="none" strike="noStrike" kern="1200" cap="none" spc="-1" baseline="-25000">
                <a:solidFill>
                  <a:srgbClr val="000000"/>
                </a:solidFill>
                <a:uFillTx/>
                <a:latin typeface="Book Antiqua" panose="02040602050305030304" pitchFamily="18"/>
                <a:ea typeface="华文中宋" panose="02010600040101010101" charset="-122"/>
                <a:cs typeface="DejaVu Sans" panose="020B0603030804020204"/>
              </a:rPr>
              <a:t>s,0</a:t>
            </a:r>
            <a:r>
              <a:rPr lang="en-US" sz="1635" b="0" i="0" u="none" strike="noStrike" kern="1200" cap="none" spc="-1" baseline="0">
                <a:solidFill>
                  <a:srgbClr val="000000"/>
                </a:solidFill>
                <a:uFillTx/>
                <a:latin typeface="Book Antiqua" panose="02040602050305030304" pitchFamily="18"/>
                <a:ea typeface="华文中宋" panose="02010600040101010101" charset="-122"/>
                <a:cs typeface="DejaVu Sans" panose="020B0603030804020204"/>
              </a:rPr>
              <a:t>: initial spin-down luminosity </a:t>
            </a:r>
            <a:endParaRPr lang="en-US" sz="1635" b="0" i="0" u="none" strike="noStrike" kern="1200" cap="none" spc="-1" baseline="0">
              <a:solidFill>
                <a:srgbClr val="000000"/>
              </a:solidFill>
              <a:uFillTx/>
              <a:latin typeface="Book Antiqua" panose="02040602050305030304" pitchFamily="18"/>
              <a:ea typeface="华文楷体" panose="02010600040101010101" charset="-122"/>
              <a:cs typeface="DejaVu Sans" panose="020B0603030804020204"/>
            </a:endParaRPr>
          </a:p>
        </p:txBody>
      </p:sp>
      <p:pic>
        <p:nvPicPr>
          <p:cNvPr id="7" name="图片 1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885" y="1827966"/>
            <a:ext cx="5264227" cy="33795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文本框 1"/>
          <p:cNvSpPr txBox="1"/>
          <p:nvPr/>
        </p:nvSpPr>
        <p:spPr>
          <a:xfrm>
            <a:off x="9576448" y="4737163"/>
            <a:ext cx="3127753" cy="3714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10588" tIns="55294" rIns="110588" bIns="55294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95" b="0" i="0" u="none" strike="noStrike" kern="1200" cap="none" spc="0" baseline="0">
                <a:solidFill>
                  <a:srgbClr val="000000"/>
                </a:solidFill>
                <a:uFillTx/>
                <a:latin typeface="Franklin Gothic Medium Cond" panose="020B0606030402020204"/>
                <a:ea typeface="华文楷体" panose="02010600040101010101" charset="-122"/>
                <a:cs typeface="DejaVu Sans" panose="020B0603030804020204"/>
              </a:rPr>
              <a:t>Aharonian et al. 2012, Nature</a:t>
            </a:r>
            <a:endParaRPr lang="en-US" sz="1695" b="0" i="0" u="none" strike="noStrike" kern="1200" cap="none" spc="0" baseline="0">
              <a:solidFill>
                <a:srgbClr val="000000"/>
              </a:solidFill>
              <a:uFillTx/>
              <a:latin typeface="Franklin Gothic Medium Cond" panose="020B0606030402020204"/>
              <a:ea typeface="华文楷体" panose="02010600040101010101" charset="-122"/>
              <a:cs typeface="DejaVu Sans" panose="020B0603030804020204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593694" y="1258791"/>
            <a:ext cx="6521989" cy="4819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10588" tIns="55294" rIns="110588" bIns="55294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20" b="0" i="0" u="none" strike="noStrike" kern="1200" cap="none" spc="-1" baseline="0">
                <a:solidFill>
                  <a:srgbClr val="000000"/>
                </a:solidFill>
                <a:uFillTx/>
                <a:latin typeface="Franklin Gothic Medium Cond" panose="020B0606030402020204"/>
                <a:ea typeface="华文中宋" panose="02010600040101010101" charset="-122"/>
                <a:cs typeface="DejaVu Sans" panose="020B0603030804020204"/>
              </a:rPr>
              <a:t>Pulsars: highly magnetized, fast-rotating neutron star</a:t>
            </a:r>
            <a:endParaRPr lang="en-US" sz="2420" b="0" i="0" u="none" strike="noStrike" kern="1200" cap="none" spc="0" baseline="0">
              <a:solidFill>
                <a:srgbClr val="000000"/>
              </a:solidFill>
              <a:uFillTx/>
              <a:latin typeface="Franklin Gothic Medium Cond" panose="020B0606030402020204"/>
              <a:ea typeface="华文楷体" panose="02010600040101010101" charset="-122"/>
              <a:cs typeface="DejaVu Sans" panose="020B0603030804020204"/>
            </a:endParaRP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34" y="1989701"/>
            <a:ext cx="4807454" cy="194833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/>
          <p:nvPr/>
        </p:nvPicPr>
        <p:blipFill>
          <a:blip r:embed="rId1"/>
          <a:stretch>
            <a:fillRect/>
          </a:stretch>
        </p:blipFill>
        <p:spPr>
          <a:xfrm>
            <a:off x="3871595" y="1221740"/>
            <a:ext cx="4349750" cy="2795270"/>
          </a:xfrm>
          <a:prstGeom prst="rect">
            <a:avLst/>
          </a:prstGeom>
          <a:ln w="25560">
            <a:noFill/>
          </a:ln>
        </p:spPr>
      </p:pic>
      <p:pic>
        <p:nvPicPr>
          <p:cNvPr id="13" name="图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8480425" y="1075055"/>
            <a:ext cx="2995295" cy="3356610"/>
          </a:xfrm>
          <a:prstGeom prst="rect">
            <a:avLst/>
          </a:prstGeom>
          <a:ln w="25560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524000" y="200660"/>
            <a:ext cx="7447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Particle acceleration in PWN</a:t>
            </a:r>
            <a:endParaRPr lang="en-US" altLang="zh-CN" sz="3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04157" y="3631672"/>
            <a:ext cx="3198600" cy="3016781"/>
            <a:chOff x="8900160" y="1035297"/>
            <a:chExt cx="3198600" cy="3016781"/>
          </a:xfrm>
        </p:grpSpPr>
        <p:pic>
          <p:nvPicPr>
            <p:cNvPr id="7" name="图片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900160" y="1035297"/>
              <a:ext cx="3198600" cy="3016781"/>
            </a:xfrm>
            <a:prstGeom prst="rect">
              <a:avLst/>
            </a:prstGeom>
            <a:ln w="25560">
              <a:noFill/>
            </a:ln>
          </p:spPr>
        </p:pic>
        <p:sp>
          <p:nvSpPr>
            <p:cNvPr id="8" name="椭圆 8"/>
            <p:cNvSpPr/>
            <p:nvPr/>
          </p:nvSpPr>
          <p:spPr>
            <a:xfrm rot="3480000">
              <a:off x="10018597" y="2420530"/>
              <a:ext cx="598141" cy="314136"/>
            </a:xfrm>
            <a:custGeom>
              <a:avLst/>
              <a:gdLst/>
              <a:ahLst/>
              <a:cxnLst/>
              <a:rect l="l" t="t" r="r" b="b"/>
              <a:pathLst>
                <a:path w="41351" h="21600">
                  <a:moveTo>
                    <a:pt x="0" y="10800"/>
                  </a:moveTo>
                  <a:lnTo>
                    <a:pt x="0" y="10800"/>
                  </a:lnTo>
                  <a:arcTo wR="0" hR="0" stAng="0" swAng="0"/>
                  <a:lnTo>
                    <a:pt x="0" y="10800"/>
                  </a:lnTo>
                  <a:arcTo wR="20676" hR="10800" stAng="-10800000" swAng="21550000"/>
                  <a:close/>
                </a:path>
              </a:pathLst>
            </a:custGeom>
            <a:noFill/>
            <a:ln w="28440">
              <a:solidFill>
                <a:srgbClr val="FF0000"/>
              </a:solidFill>
              <a:custDash>
                <a:ds d="301266" sp="301266"/>
              </a:custDash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14" name="文本框 2"/>
          <p:cNvSpPr txBox="1"/>
          <p:nvPr/>
        </p:nvSpPr>
        <p:spPr>
          <a:xfrm>
            <a:off x="8475725" y="3558585"/>
            <a:ext cx="1311120" cy="295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1320" b="0" strike="noStrike" spc="-1" dirty="0">
                <a:solidFill>
                  <a:srgbClr val="000000"/>
                </a:solidFill>
                <a:latin typeface="Franklin Gothic Medium Cond" panose="020B0606030402020204"/>
                <a:ea typeface="华文楷体" panose="02010600040101010101" charset="-122"/>
              </a:rPr>
              <a:t>Lu et al. 2021</a:t>
            </a:r>
            <a:endParaRPr lang="en-US" sz="1320" b="0" strike="noStrike" spc="-1" dirty="0">
              <a:latin typeface="Arial" panose="020B0604020202020204"/>
            </a:endParaRPr>
          </a:p>
        </p:txBody>
      </p:sp>
      <p:sp>
        <p:nvSpPr>
          <p:cNvPr id="15" name="文本框 10"/>
          <p:cNvSpPr txBox="1"/>
          <p:nvPr/>
        </p:nvSpPr>
        <p:spPr>
          <a:xfrm>
            <a:off x="4667716" y="2608667"/>
            <a:ext cx="2138040" cy="295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1320" b="0" strike="noStrike" spc="-1" dirty="0">
                <a:solidFill>
                  <a:srgbClr val="000000"/>
                </a:solidFill>
                <a:latin typeface="Franklin Gothic Medium Cond" panose="020B0606030402020204"/>
                <a:ea typeface="华文楷体" panose="02010600040101010101" charset="-122"/>
              </a:rPr>
              <a:t>Sironi &amp; </a:t>
            </a:r>
            <a:r>
              <a:rPr lang="en-US" sz="1320" b="0" strike="noStrike" spc="-1" dirty="0" err="1">
                <a:solidFill>
                  <a:srgbClr val="000000"/>
                </a:solidFill>
                <a:latin typeface="Franklin Gothic Medium Cond" panose="020B0606030402020204"/>
                <a:ea typeface="华文楷体" panose="02010600040101010101" charset="-122"/>
              </a:rPr>
              <a:t>Spitkovsky</a:t>
            </a:r>
            <a:r>
              <a:rPr lang="en-US" sz="1320" b="0" strike="noStrike" spc="-1" dirty="0">
                <a:solidFill>
                  <a:srgbClr val="000000"/>
                </a:solidFill>
                <a:latin typeface="Franklin Gothic Medium Cond" panose="020B0606030402020204"/>
                <a:ea typeface="华文楷体" panose="02010600040101010101" charset="-122"/>
              </a:rPr>
              <a:t> 2014</a:t>
            </a:r>
            <a:endParaRPr lang="en-US" sz="1320" b="0" strike="noStrike" spc="-1" dirty="0">
              <a:latin typeface="Arial" panose="020B0604020202020204"/>
            </a:endParaRPr>
          </a:p>
        </p:txBody>
      </p:sp>
      <p:sp>
        <p:nvSpPr>
          <p:cNvPr id="16" name="文本框 11"/>
          <p:cNvSpPr txBox="1"/>
          <p:nvPr/>
        </p:nvSpPr>
        <p:spPr>
          <a:xfrm>
            <a:off x="5533035" y="1769230"/>
            <a:ext cx="1861920" cy="546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1490" b="0" strike="noStrike" spc="-1" dirty="0">
                <a:solidFill>
                  <a:srgbClr val="000000"/>
                </a:solidFill>
                <a:latin typeface="Franklin Gothic Medium Cond" panose="020B0606030402020204"/>
                <a:ea typeface="华文楷体" panose="02010600040101010101" charset="-122"/>
              </a:rPr>
              <a:t>X-points electric field</a:t>
            </a:r>
            <a:endParaRPr lang="en-US" sz="1490" b="0" strike="noStrike" spc="-1" dirty="0">
              <a:latin typeface="Arial" panose="020B0604020202020204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615729" y="1221804"/>
            <a:ext cx="115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Fermi-type acceleration processes</a:t>
            </a:r>
            <a:endParaRPr lang="zh-CN" altLang="en-US" sz="1600" dirty="0"/>
          </a:p>
        </p:txBody>
      </p:sp>
      <p:sp>
        <p:nvSpPr>
          <p:cNvPr id="19" name="文本框 5"/>
          <p:cNvSpPr txBox="1"/>
          <p:nvPr/>
        </p:nvSpPr>
        <p:spPr>
          <a:xfrm>
            <a:off x="855555" y="6028381"/>
            <a:ext cx="2817360" cy="773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buNone/>
            </a:pPr>
            <a:r>
              <a:rPr lang="en-US" sz="1490" b="0" strike="noStrike" spc="-1">
                <a:solidFill>
                  <a:schemeClr val="bg1"/>
                </a:solidFill>
                <a:latin typeface="Franklin Gothic Medium Cond" panose="020B0606030402020204"/>
                <a:ea typeface="华文楷体" panose="02010600040101010101" charset="-122"/>
              </a:rPr>
              <a:t>Composite X-ray/Optical Image</a:t>
            </a:r>
            <a:endParaRPr lang="en-US" sz="1490" b="0" strike="noStrike" spc="-1">
              <a:solidFill>
                <a:schemeClr val="bg1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490" b="0" strike="noStrike" spc="-1">
                <a:solidFill>
                  <a:schemeClr val="bg1"/>
                </a:solidFill>
                <a:latin typeface="Franklin Gothic Medium Cond" panose="020B0606030402020204"/>
                <a:ea typeface="华文楷体" panose="02010600040101010101" charset="-122"/>
              </a:rPr>
              <a:t>Credit: NASA/ESA</a:t>
            </a:r>
            <a:endParaRPr lang="en-US" sz="1490" b="0" strike="noStrike" spc="-1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21" name="文本框 14"/>
          <p:cNvSpPr txBox="1"/>
          <p:nvPr/>
        </p:nvSpPr>
        <p:spPr>
          <a:xfrm>
            <a:off x="4501515" y="4648835"/>
            <a:ext cx="3296285" cy="36766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b="0" strike="noStrike" spc="-1" dirty="0">
                <a:solidFill>
                  <a:srgbClr val="C00000"/>
                </a:solidFill>
                <a:latin typeface="Franklin Gothic Medium Cond" panose="020B0606030402020204"/>
                <a:ea typeface="华文楷体" panose="02010600040101010101" charset="-122"/>
              </a:rPr>
              <a:t>Limit from </a:t>
            </a:r>
            <a:r>
              <a:rPr lang="en-US" b="0" strike="noStrike" spc="-1" dirty="0" err="1">
                <a:solidFill>
                  <a:srgbClr val="C00000"/>
                </a:solidFill>
                <a:latin typeface="Franklin Gothic Medium Cond" panose="020B0606030402020204"/>
                <a:ea typeface="华文楷体" panose="02010600040101010101" charset="-122"/>
              </a:rPr>
              <a:t>Electric Potential</a:t>
            </a:r>
            <a:endParaRPr lang="en-US" b="0" strike="noStrike" spc="-1" dirty="0" err="1">
              <a:solidFill>
                <a:srgbClr val="C00000"/>
              </a:solidFill>
              <a:latin typeface="Franklin Gothic Medium Cond" panose="020B0606030402020204"/>
              <a:ea typeface="华文楷体" panose="02010600040101010101" charset="-122"/>
            </a:endParaRPr>
          </a:p>
        </p:txBody>
      </p:sp>
      <p:sp>
        <p:nvSpPr>
          <p:cNvPr id="22" name="文本框 15"/>
          <p:cNvSpPr txBox="1"/>
          <p:nvPr/>
        </p:nvSpPr>
        <p:spPr>
          <a:xfrm>
            <a:off x="4487545" y="5652770"/>
            <a:ext cx="3230245" cy="55054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b="0" strike="noStrike" spc="-1" dirty="0">
                <a:solidFill>
                  <a:srgbClr val="C00000"/>
                </a:solidFill>
                <a:latin typeface="Franklin Gothic Medium Cond" panose="020B0606030402020204"/>
                <a:ea typeface="华文楷体" panose="02010600040101010101" charset="-122"/>
              </a:rPr>
              <a:t>Limit from Synchrotron Cooling</a:t>
            </a:r>
            <a:endParaRPr lang="en-US" b="0" strike="noStrike" spc="-1" dirty="0">
              <a:solidFill>
                <a:srgbClr val="C00000"/>
              </a:solidFill>
              <a:latin typeface="Franklin Gothic Medium Cond" panose="020B0606030402020204"/>
              <a:ea typeface="华文楷体" panose="0201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389941" y="4137097"/>
            <a:ext cx="2611440" cy="40011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Maximum particle energy</a:t>
            </a:r>
            <a:endParaRPr lang="zh-CN" altLang="en-US" sz="2000" dirty="0"/>
          </a:p>
        </p:txBody>
      </p:sp>
      <p:sp>
        <p:nvSpPr>
          <p:cNvPr id="4" name="CustomShape 2"/>
          <p:cNvSpPr/>
          <p:nvPr/>
        </p:nvSpPr>
        <p:spPr>
          <a:xfrm>
            <a:off x="397685" y="2011397"/>
            <a:ext cx="3411370" cy="149015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81647" tIns="40817" rIns="81647" bIns="40817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5" b="0" i="0" u="none" strike="noStrike" kern="1200" cap="none" spc="-1" baseline="0" dirty="0">
                <a:solidFill>
                  <a:srgbClr val="000000"/>
                </a:solidFill>
                <a:uFillTx/>
                <a:latin typeface="Franklin Gothic Medium Cond" panose="020B0606030402020204"/>
                <a:ea typeface="华文中宋" panose="02010600040101010101" charset="-122"/>
                <a:cs typeface="DejaVu Sans" panose="020B0603030804020204"/>
              </a:rPr>
              <a:t>Rotational energy of pulsars → </a:t>
            </a:r>
            <a:endParaRPr lang="en-US" sz="2175" b="0" i="0" u="none" strike="noStrike" kern="1200" cap="none" spc="-1" baseline="0" dirty="0">
              <a:solidFill>
                <a:srgbClr val="000000"/>
              </a:solidFill>
              <a:uFillTx/>
              <a:latin typeface="Franklin Gothic Medium Cond" panose="020B0606030402020204"/>
              <a:ea typeface="华文中宋" panose="02010600040101010101" charset="-122"/>
              <a:cs typeface="DejaVu Sans" panose="020B060303080402020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5" b="0" i="0" u="none" strike="noStrike" kern="1200" cap="none" spc="-1" baseline="0" dirty="0">
                <a:solidFill>
                  <a:srgbClr val="000000"/>
                </a:solidFill>
                <a:uFillTx/>
                <a:latin typeface="Franklin Gothic Medium Cond" panose="020B0606030402020204"/>
                <a:ea typeface="华文中宋" panose="02010600040101010101" charset="-122"/>
                <a:cs typeface="DejaVu Sans" panose="020B0603030804020204"/>
              </a:rPr>
              <a:t>electromagnetic energy →</a:t>
            </a:r>
            <a:endParaRPr lang="en-US" sz="2175" b="0" i="0" u="none" strike="noStrike" kern="1200" cap="none" spc="-1" baseline="0" dirty="0">
              <a:solidFill>
                <a:srgbClr val="000000"/>
              </a:solidFill>
              <a:uFillTx/>
              <a:latin typeface="Franklin Gothic Medium Cond" panose="020B0606030402020204"/>
              <a:ea typeface="华文中宋" panose="02010600040101010101" charset="-122"/>
              <a:cs typeface="DejaVu Sans" panose="020B060303080402020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5" b="0" i="0" u="none" strike="noStrike" kern="1200" cap="none" spc="-1" baseline="0" dirty="0">
                <a:solidFill>
                  <a:srgbClr val="000000"/>
                </a:solidFill>
                <a:uFillTx/>
                <a:latin typeface="Franklin Gothic Medium Cond" panose="020B0606030402020204"/>
                <a:ea typeface="华文中宋" panose="02010600040101010101" charset="-122"/>
                <a:cs typeface="DejaVu Sans" panose="020B0603030804020204"/>
              </a:rPr>
              <a:t> kinetic energy </a:t>
            </a:r>
            <a:r>
              <a:rPr lang="en-US" altLang="zh-CN" sz="2175" spc="-1" dirty="0">
                <a:solidFill>
                  <a:srgbClr val="000000"/>
                </a:solidFill>
                <a:ea typeface="华文中宋" panose="02010600040101010101" charset="-122"/>
              </a:rPr>
              <a:t>→</a:t>
            </a:r>
            <a:endParaRPr lang="en-US" altLang="zh-CN" sz="2175" spc="-1" dirty="0">
              <a:solidFill>
                <a:srgbClr val="000000"/>
              </a:solidFill>
              <a:ea typeface="华文中宋" panose="02010600040101010101" charset="-122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75" b="0" i="0" u="none" strike="noStrike" kern="1200" cap="none" spc="-1" baseline="0" dirty="0">
                <a:solidFill>
                  <a:srgbClr val="000000"/>
                </a:solidFill>
                <a:uFillTx/>
                <a:latin typeface="Franklin Gothic Medium Cond" panose="020B0606030402020204"/>
                <a:ea typeface="华文楷体" panose="02010600040101010101" charset="-122"/>
                <a:cs typeface="DejaVu Sans" panose="020B0603030804020204"/>
              </a:rPr>
              <a:t>Particle energy</a:t>
            </a:r>
            <a:endParaRPr lang="en-US" sz="2175" b="0" i="0" u="none" strike="noStrike" kern="1200" cap="none" spc="-1" baseline="0" dirty="0">
              <a:solidFill>
                <a:srgbClr val="000000"/>
              </a:solidFill>
              <a:uFillTx/>
              <a:latin typeface="Franklin Gothic Medium Cond" panose="020B0606030402020204"/>
              <a:ea typeface="华文楷体" panose="02010600040101010101" charset="-122"/>
              <a:cs typeface="DejaVu Sans" panose="020B060303080402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8158" y="1146945"/>
            <a:ext cx="3795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C00000"/>
                </a:solidFill>
              </a:rPr>
              <a:t>PWNe</a:t>
            </a:r>
            <a:r>
              <a:rPr lang="en-US" altLang="zh-CN" sz="2400" b="1" dirty="0">
                <a:solidFill>
                  <a:srgbClr val="C00000"/>
                </a:solidFill>
              </a:rPr>
              <a:t> are powered by rotation energy of pulsars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56430" y="6073140"/>
            <a:ext cx="6468110" cy="7042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01515" y="4994910"/>
            <a:ext cx="5658485" cy="6604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0498455" y="4958080"/>
            <a:ext cx="17354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>
                <a:solidFill>
                  <a:srgbClr val="0000FF"/>
                </a:solidFill>
              </a:rPr>
              <a:t>η</a:t>
            </a:r>
            <a:r>
              <a:rPr lang="en-US" altLang="zh-CN" dirty="0">
                <a:solidFill>
                  <a:srgbClr val="0000FF"/>
                </a:solidFill>
              </a:rPr>
              <a:t>: acceleration efficiency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en-US" altLang="zh-CN" dirty="0">
                <a:solidFill>
                  <a:srgbClr val="0000FF"/>
                </a:solidFill>
              </a:rPr>
              <a:t>= </a:t>
            </a:r>
            <a:r>
              <a:rPr lang="en-US" altLang="zh-CN" dirty="0">
                <a:solidFill>
                  <a:srgbClr val="0000FF"/>
                </a:solidFill>
                <a:sym typeface="+mn-ea"/>
              </a:rPr>
              <a:t>E</a:t>
            </a:r>
            <a:r>
              <a:rPr lang="en-US" altLang="zh-CN" baseline="-25000" dirty="0">
                <a:solidFill>
                  <a:srgbClr val="0000FF"/>
                </a:solidFill>
                <a:sym typeface="+mn-ea"/>
              </a:rPr>
              <a:t>eff </a:t>
            </a:r>
            <a:r>
              <a:rPr lang="en-US" altLang="zh-CN" dirty="0">
                <a:solidFill>
                  <a:srgbClr val="0000FF"/>
                </a:solidFill>
              </a:rPr>
              <a:t>/B</a:t>
            </a: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7366000" y="4288155"/>
            <a:ext cx="3132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cs typeface="+mn-lt"/>
              </a:rPr>
              <a:t>B</a:t>
            </a:r>
            <a:r>
              <a:rPr lang="en-US" altLang="zh-CN" sz="2000" baseline="-25000">
                <a:cs typeface="+mn-lt"/>
              </a:rPr>
              <a:t>acc</a:t>
            </a:r>
            <a:r>
              <a:rPr lang="en-US" altLang="zh-CN" sz="2000" baseline="30000">
                <a:cs typeface="+mn-lt"/>
              </a:rPr>
              <a:t>2</a:t>
            </a:r>
            <a:r>
              <a:rPr lang="en-US" altLang="zh-CN" sz="2000">
                <a:cs typeface="+mn-lt"/>
              </a:rPr>
              <a:t>/8</a:t>
            </a:r>
            <a:r>
              <a:rPr lang="en-US" altLang="zh-CN" sz="2000">
                <a:ea typeface="宋体" panose="02010600030101010101" pitchFamily="2" charset="-122"/>
                <a:cs typeface="+mn-lt"/>
                <a:sym typeface="+mn-ea"/>
              </a:rPr>
              <a:t>π</a:t>
            </a:r>
            <a:r>
              <a:rPr lang="en-US" altLang="zh-CN" sz="2000">
                <a:cs typeface="+mn-lt"/>
              </a:rPr>
              <a:t>=ε</a:t>
            </a:r>
            <a:r>
              <a:rPr lang="en-US" altLang="zh-CN" sz="2000" baseline="-25000">
                <a:cs typeface="+mn-lt"/>
              </a:rPr>
              <a:t>B</a:t>
            </a:r>
            <a:r>
              <a:rPr lang="en-US" altLang="zh-CN" sz="2000">
                <a:cs typeface="+mn-lt"/>
              </a:rPr>
              <a:t>L</a:t>
            </a:r>
            <a:r>
              <a:rPr lang="en-US" altLang="zh-CN" sz="2000" baseline="-25000">
                <a:cs typeface="+mn-lt"/>
              </a:rPr>
              <a:t>s</a:t>
            </a:r>
            <a:r>
              <a:rPr lang="en-US" altLang="zh-CN" sz="2000">
                <a:cs typeface="+mn-lt"/>
              </a:rPr>
              <a:t>/4</a:t>
            </a:r>
            <a:r>
              <a:rPr lang="en-US" altLang="zh-CN" sz="2000">
                <a:ea typeface="宋体" panose="02010600030101010101" pitchFamily="2" charset="-122"/>
                <a:cs typeface="+mn-lt"/>
              </a:rPr>
              <a:t>π</a:t>
            </a:r>
            <a:r>
              <a:rPr lang="en-US" altLang="zh-CN" sz="2000">
                <a:cs typeface="+mn-lt"/>
              </a:rPr>
              <a:t>R</a:t>
            </a:r>
            <a:r>
              <a:rPr lang="en-US" altLang="zh-CN" sz="2000" baseline="-25000">
                <a:cs typeface="+mn-lt"/>
              </a:rPr>
              <a:t>acc</a:t>
            </a:r>
            <a:r>
              <a:rPr lang="en-US" altLang="zh-CN" sz="2000" baseline="30000">
                <a:cs typeface="+mn-lt"/>
              </a:rPr>
              <a:t>2</a:t>
            </a:r>
            <a:r>
              <a:rPr lang="en-US" altLang="zh-CN" sz="2000">
                <a:cs typeface="+mn-lt"/>
              </a:rPr>
              <a:t>c</a:t>
            </a:r>
            <a:endParaRPr lang="en-US" altLang="zh-CN" sz="2000">
              <a:cs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34335" y="1066800"/>
            <a:ext cx="6781165" cy="57334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79280" y="6216650"/>
            <a:ext cx="2585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de Oña Wilhelmi et al.</a:t>
            </a:r>
            <a:r>
              <a:rPr lang="en-US" altLang="zh-CN"/>
              <a:t> 2022</a:t>
            </a:r>
            <a:endParaRPr lang="en-US" altLang="zh-C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5689235" y="1094789"/>
            <a:ext cx="6262560" cy="431640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6150920" y="6024552"/>
                <a:ext cx="3684920" cy="304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PeV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920" y="6024552"/>
                <a:ext cx="3684920" cy="304186"/>
              </a:xfrm>
              <a:prstGeom prst="rect">
                <a:avLst/>
              </a:prstGeom>
              <a:blipFill rotWithShape="1">
                <a:blip r:embed="rId2"/>
                <a:stretch>
                  <a:fillRect l="-8" t="-101" r="9" b="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6150920" y="5533204"/>
            <a:ext cx="386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For the standard one-zone model: </a:t>
            </a:r>
            <a:r>
              <a:rPr lang="el-GR" altLang="zh-CN" dirty="0"/>
              <a:t>η</a:t>
            </a:r>
            <a:r>
              <a:rPr lang="en-US" altLang="zh-CN" dirty="0"/>
              <a:t>&gt;0.16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0066034" y="5525135"/>
            <a:ext cx="189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(cf. </a:t>
            </a:r>
            <a:r>
              <a:rPr lang="el-GR" altLang="zh-CN" dirty="0">
                <a:solidFill>
                  <a:schemeClr val="accent1"/>
                </a:solidFill>
              </a:rPr>
              <a:t>η </a:t>
            </a:r>
            <a:r>
              <a:rPr lang="en-US" altLang="zh-CN" dirty="0">
                <a:solidFill>
                  <a:schemeClr val="accent1"/>
                </a:solidFill>
              </a:rPr>
              <a:t>~10</a:t>
            </a:r>
            <a:r>
              <a:rPr lang="en-US" altLang="zh-CN" baseline="30000" dirty="0">
                <a:solidFill>
                  <a:schemeClr val="accent1"/>
                </a:solidFill>
              </a:rPr>
              <a:t>-4</a:t>
            </a:r>
            <a:r>
              <a:rPr lang="en-US" altLang="zh-CN" dirty="0">
                <a:solidFill>
                  <a:schemeClr val="accent1"/>
                </a:solidFill>
              </a:rPr>
              <a:t>-10</a:t>
            </a:r>
            <a:r>
              <a:rPr lang="en-US" altLang="zh-CN" baseline="30000" dirty="0">
                <a:solidFill>
                  <a:schemeClr val="accent1"/>
                </a:solidFill>
              </a:rPr>
              <a:t>-3 </a:t>
            </a:r>
            <a:r>
              <a:rPr lang="en-US" altLang="zh-CN" dirty="0">
                <a:solidFill>
                  <a:schemeClr val="accent1"/>
                </a:solidFill>
              </a:rPr>
              <a:t>for typical SNR shock)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05131" y="262102"/>
            <a:ext cx="104403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j-lt"/>
              </a:rPr>
              <a:t>Crab Nebula: the first detected PeV gamma-ray emitter</a:t>
            </a:r>
            <a:endParaRPr lang="en-US" altLang="zh-CN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66" name="图片 265"/>
          <p:cNvPicPr/>
          <p:nvPr>
            <p:custDataLst>
              <p:tags r:id="rId3"/>
            </p:custDataLst>
          </p:nvPr>
        </p:nvPicPr>
        <p:blipFill>
          <a:blip r:embed="rId4"/>
          <a:srcRect t="-896" r="50103"/>
          <a:stretch>
            <a:fillRect/>
          </a:stretch>
        </p:blipFill>
        <p:spPr>
          <a:xfrm>
            <a:off x="1350645" y="1014730"/>
            <a:ext cx="3529330" cy="2910205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/>
          <p:nvPr>
            <p:custDataLst>
              <p:tags r:id="rId5"/>
            </p:custDataLst>
          </p:nvPr>
        </p:nvPicPr>
        <p:blipFill>
          <a:blip r:embed="rId4"/>
          <a:srcRect l="50453" t="-312"/>
          <a:stretch>
            <a:fillRect/>
          </a:stretch>
        </p:blipFill>
        <p:spPr>
          <a:xfrm>
            <a:off x="1426210" y="3924300"/>
            <a:ext cx="3505200" cy="2893695"/>
          </a:xfrm>
          <a:prstGeom prst="rect">
            <a:avLst/>
          </a:prstGeom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8401050" y="6445250"/>
            <a:ext cx="3576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LHAASO Coll. 2021, Science, 373, 425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>
                <p:custDataLst>
                  <p:tags r:id="rId1"/>
                </p:custDataLst>
              </p:nvPr>
            </p:nvSpPr>
            <p:spPr>
              <a:xfrm>
                <a:off x="7510145" y="5824220"/>
                <a:ext cx="2891155" cy="429260"/>
              </a:xfrm>
              <a:prstGeom prst="rect">
                <a:avLst/>
              </a:prstGeom>
            </p:spPr>
            <p:txBody>
              <a:bodyPr wrap="none">
                <a:no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altLang="zh-CN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i="1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  <m:t>PeV</m:t>
                          </m:r>
                          <m:r>
                            <a:rPr lang="en-US" altLang="zh-CN" i="1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</a:rPr>
                            <m:t>77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7510145" y="5824220"/>
                <a:ext cx="2891155" cy="42926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29985" y="2247265"/>
            <a:ext cx="5088255" cy="34493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65595" y="1381760"/>
            <a:ext cx="4728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typical energy of electrons  producing gamma-ray photons by upscattering CMB photon</a:t>
            </a:r>
            <a:endParaRPr lang="en-US" altLang="zh-CN" sz="20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68325" y="2217420"/>
            <a:ext cx="5215890" cy="35274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41400" y="1372870"/>
            <a:ext cx="4784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typical relation between synchrotron photon energy and IC photon energy (scattering off CMB)</a:t>
            </a:r>
            <a:endParaRPr lang="en-US" altLang="zh-CN" sz="2000"/>
          </a:p>
        </p:txBody>
      </p:sp>
      <p:sp>
        <p:nvSpPr>
          <p:cNvPr id="7" name="文本框 6"/>
          <p:cNvSpPr txBox="1"/>
          <p:nvPr/>
        </p:nvSpPr>
        <p:spPr>
          <a:xfrm>
            <a:off x="972820" y="5962650"/>
            <a:ext cx="50158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however, MeV-GeV emission may arise from flares during which B is significantly enhanced</a:t>
            </a:r>
            <a:endParaRPr lang="en-US" altLang="zh-CN">
              <a:solidFill>
                <a:srgbClr val="C00000"/>
              </a:solidFill>
            </a:endParaRPr>
          </a:p>
        </p:txBody>
      </p:sp>
      <p:pic>
        <p:nvPicPr>
          <p:cNvPr id="274" name="图片 273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71995" y="6300470"/>
            <a:ext cx="3624580" cy="4584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COMMONDATA" val="eyJoZGlkIjoiZDdhZjk2N2QxOWVmYjhjODRmNDUwOTY3NmRjNDUxYzM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NJU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Berlin Sans FB Demi"/>
        <a:ea typeface="华文细黑"/>
        <a:cs typeface="DejaVu Sans"/>
      </a:majorFont>
      <a:minorFont>
        <a:latin typeface="Franklin Gothic Medium Cond"/>
        <a:ea typeface="华文楷体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NJU_THEME</Template>
  <TotalTime>0</TotalTime>
  <Words>5416</Words>
  <Application>WPS 演示</Application>
  <PresentationFormat>宽屏</PresentationFormat>
  <Paragraphs>218</Paragraphs>
  <Slides>21</Slides>
  <Notes>2</Notes>
  <HiddenSlides>0</HiddenSlides>
  <MMClips>9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9" baseType="lpstr">
      <vt:lpstr>Arial</vt:lpstr>
      <vt:lpstr>宋体</vt:lpstr>
      <vt:lpstr>Wingdings</vt:lpstr>
      <vt:lpstr>Arial</vt:lpstr>
      <vt:lpstr>Symbol</vt:lpstr>
      <vt:lpstr>微软雅黑</vt:lpstr>
      <vt:lpstr>黑体</vt:lpstr>
      <vt:lpstr>Franklin Gothic Medium Cond</vt:lpstr>
      <vt:lpstr>华文楷体</vt:lpstr>
      <vt:lpstr>Times New Roman</vt:lpstr>
      <vt:lpstr>Noto Serif CJK SC</vt:lpstr>
      <vt:lpstr>DejaVu Sans</vt:lpstr>
      <vt:lpstr>Cambria Math</vt:lpstr>
      <vt:lpstr>MS Mincho</vt:lpstr>
      <vt:lpstr>Segoe Print</vt:lpstr>
      <vt:lpstr>Franklin Gothic Medium Cond</vt:lpstr>
      <vt:lpstr>Times New Roman</vt:lpstr>
      <vt:lpstr>Berlin Sans FB Demi</vt:lpstr>
      <vt:lpstr>华文中宋</vt:lpstr>
      <vt:lpstr>Book Antiqua</vt:lpstr>
      <vt:lpstr>Noto Sans CJK SC</vt:lpstr>
      <vt:lpstr>Arial Unicode MS</vt:lpstr>
      <vt:lpstr>华文细黑</vt:lpstr>
      <vt:lpstr>等线</vt:lpstr>
      <vt:lpstr>Noto Sans CJK SC Regular</vt:lpstr>
      <vt:lpstr>Calibri</vt:lpstr>
      <vt:lpstr>汉仪中黑 197</vt:lpstr>
      <vt:lpstr>NJU_THEME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Ruo-Yu Liu</dc:creator>
  <cp:lastModifiedBy>Ruoyu</cp:lastModifiedBy>
  <cp:revision>54</cp:revision>
  <dcterms:created xsi:type="dcterms:W3CDTF">2023-08-09T12:44:00Z</dcterms:created>
  <dcterms:modified xsi:type="dcterms:W3CDTF">2026-03-01T00:51:43Z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2052-12.1.0.16120</vt:lpwstr>
  </property>
</Properties>
</file>