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17"/>
  </p:notesMasterIdLst>
  <p:sldIdLst>
    <p:sldId id="256" r:id="rId4"/>
    <p:sldId id="404" r:id="rId5"/>
    <p:sldId id="676" r:id="rId6"/>
    <p:sldId id="504" r:id="rId7"/>
    <p:sldId id="401" r:id="rId8"/>
    <p:sldId id="661" r:id="rId9"/>
    <p:sldId id="697" r:id="rId10"/>
    <p:sldId id="699" r:id="rId11"/>
    <p:sldId id="698" r:id="rId12"/>
    <p:sldId id="700" r:id="rId13"/>
    <p:sldId id="402" r:id="rId14"/>
    <p:sldId id="701" r:id="rId15"/>
    <p:sldId id="465" r:id="rId16"/>
    <p:sldId id="476" r:id="rId18"/>
    <p:sldId id="459" r:id="rId19"/>
    <p:sldId id="468" r:id="rId20"/>
    <p:sldId id="480" r:id="rId21"/>
    <p:sldId id="469" r:id="rId22"/>
    <p:sldId id="481" r:id="rId23"/>
    <p:sldId id="470" r:id="rId24"/>
    <p:sldId id="483" r:id="rId25"/>
    <p:sldId id="502" r:id="rId26"/>
    <p:sldId id="473" r:id="rId27"/>
    <p:sldId id="503" r:id="rId28"/>
    <p:sldId id="677" r:id="rId29"/>
    <p:sldId id="482" r:id="rId30"/>
  </p:sldIdLst>
  <p:sldSz cx="12192000" cy="6858000"/>
  <p:notesSz cx="6858000" cy="9144000"/>
  <p:custDataLst>
    <p:tags r:id="rId3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2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83" d="100"/>
          <a:sy n="83" d="100"/>
        </p:scale>
        <p:origin x="658" y="67"/>
      </p:cViewPr>
      <p:guideLst>
        <p:guide orient="horz" pos="212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4" Type="http://schemas.openxmlformats.org/officeDocument/2006/relationships/tags" Target="tags/tag4.xml"/><Relationship Id="rId33" Type="http://schemas.openxmlformats.org/officeDocument/2006/relationships/tableStyles" Target="tableStyles.xml"/><Relationship Id="rId32" Type="http://schemas.openxmlformats.org/officeDocument/2006/relationships/viewProps" Target="viewProps.xml"/><Relationship Id="rId31" Type="http://schemas.openxmlformats.org/officeDocument/2006/relationships/presProps" Target="presProps.xml"/><Relationship Id="rId30" Type="http://schemas.openxmlformats.org/officeDocument/2006/relationships/slide" Target="slides/slide26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5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notesMaster" Target="notesMasters/notesMaster1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D13771-5A4A-426C-91CF-26B84024F70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1C38F3-4C84-45C4-A02C-D1ED39F073BE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1C38F3-4C84-45C4-A02C-D1ED39F073B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8B82A-0B26-46A5-BED1-82C57746D264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SNR Symposium 2026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4087D-BD24-478C-A6DF-72CF1D334C4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F831D-7336-4509-8AF3-259042BE3032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SNR Symposium 2026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4087D-BD24-478C-A6DF-72CF1D334C4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842F6-E637-4A9F-9D29-3EF47C915AE4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SNR Symposium 2026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4087D-BD24-478C-A6DF-72CF1D334C4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8B82A-0B26-46A5-BED1-82C57746D264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SNR Symposium 2026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4087D-BD24-478C-A6DF-72CF1D334C4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F7281-1A36-4E52-B2F9-B8E7992D4ECD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SNR Symposium 2026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4087D-BD24-478C-A6DF-72CF1D334C44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7722" y="1"/>
            <a:ext cx="1564277" cy="1006763"/>
          </a:xfrm>
          <a:prstGeom prst="rect">
            <a:avLst/>
          </a:prstGeom>
          <a:noFill/>
          <a:ln w="9525">
            <a:noFill/>
          </a:ln>
        </p:spPr>
      </p:pic>
      <p:cxnSp>
        <p:nvCxnSpPr>
          <p:cNvPr id="9" name="直接连接符 8"/>
          <p:cNvCxnSpPr/>
          <p:nvPr userDrawn="1"/>
        </p:nvCxnSpPr>
        <p:spPr>
          <a:xfrm>
            <a:off x="60960" y="1219200"/>
            <a:ext cx="12131039" cy="0"/>
          </a:xfrm>
          <a:prstGeom prst="line">
            <a:avLst/>
          </a:prstGeom>
          <a:ln w="38100">
            <a:solidFill>
              <a:schemeClr val="accent5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E5D3B-396E-4F89-BEAC-9675179F2643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SNR Symposium 2026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4087D-BD24-478C-A6DF-72CF1D334C4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3CAB9-F6D1-4450-B1EE-C2D858E30706}" type="datetime1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SNR Symposium 2026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4087D-BD24-478C-A6DF-72CF1D334C4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6A8B0-C77C-4FE0-8999-33469B055140}" type="datetime1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SNR Symposium 2026</a:t>
            </a: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4087D-BD24-478C-A6DF-72CF1D334C4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F6998-6CF7-4E9F-B4EA-9C3A5AFD1C51}" type="datetime1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SNR Symposium 2026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4087D-BD24-478C-A6DF-72CF1D334C4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95A82-5936-4B3B-B0AA-6D3979C6A0ED}" type="datetime1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SNR Symposium 2026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4087D-BD24-478C-A6DF-72CF1D334C4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7872D-030C-4E6C-844B-E3FF36A1E146}" type="datetime1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SNR Symposium 2026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4087D-BD24-478C-A6DF-72CF1D334C4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F7281-1A36-4E52-B2F9-B8E7992D4ECD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SNR Symposium 2026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4087D-BD24-478C-A6DF-72CF1D334C44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7722" y="1"/>
            <a:ext cx="1564277" cy="1006763"/>
          </a:xfrm>
          <a:prstGeom prst="rect">
            <a:avLst/>
          </a:prstGeom>
          <a:noFill/>
          <a:ln w="9525">
            <a:noFill/>
          </a:ln>
        </p:spPr>
      </p:pic>
      <p:cxnSp>
        <p:nvCxnSpPr>
          <p:cNvPr id="9" name="直接连接符 8"/>
          <p:cNvCxnSpPr/>
          <p:nvPr userDrawn="1"/>
        </p:nvCxnSpPr>
        <p:spPr>
          <a:xfrm>
            <a:off x="60960" y="1219200"/>
            <a:ext cx="12131039" cy="0"/>
          </a:xfrm>
          <a:prstGeom prst="line">
            <a:avLst/>
          </a:prstGeom>
          <a:ln w="38100">
            <a:solidFill>
              <a:schemeClr val="accent5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hf hd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07BC4-E1FE-4799-90AD-6A86B3A3320D}" type="datetime1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SNR Symposium 2026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4087D-BD24-478C-A6DF-72CF1D334C4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F831D-7336-4509-8AF3-259042BE3032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SNR Symposium 2026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4087D-BD24-478C-A6DF-72CF1D334C4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842F6-E637-4A9F-9D29-3EF47C915AE4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SNR Symposium 2026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4087D-BD24-478C-A6DF-72CF1D334C4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E5D3B-396E-4F89-BEAC-9675179F2643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SNR Symposium 2026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4087D-BD24-478C-A6DF-72CF1D334C4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3CAB9-F6D1-4450-B1EE-C2D858E30706}" type="datetime1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SNR Symposium 2026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4087D-BD24-478C-A6DF-72CF1D334C4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6A8B0-C77C-4FE0-8999-33469B055140}" type="datetime1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SNR Symposium 2026</a:t>
            </a: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4087D-BD24-478C-A6DF-72CF1D334C4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F6998-6CF7-4E9F-B4EA-9C3A5AFD1C51}" type="datetime1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SNR Symposium 2026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4087D-BD24-478C-A6DF-72CF1D334C4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95A82-5936-4B3B-B0AA-6D3979C6A0ED}" type="datetime1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SNR Symposium 2026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4087D-BD24-478C-A6DF-72CF1D334C4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7872D-030C-4E6C-844B-E3FF36A1E146}" type="datetime1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SNR Symposium 2026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4087D-BD24-478C-A6DF-72CF1D334C4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07BC4-E1FE-4799-90AD-6A86B3A3320D}" type="datetime1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SNR Symposium 2026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4087D-BD24-478C-A6DF-72CF1D334C4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172CC9-A18C-46A6-9665-2BB725D53331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CN"/>
              <a:t>SNR Symposium 2026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54087D-BD24-478C-A6DF-72CF1D334C4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172CC9-A18C-46A6-9665-2BB725D53331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CN"/>
              <a:t>SNR Symposium 2026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54087D-BD24-478C-A6DF-72CF1D334C4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hyperlink" Target="mailto:licong@ihep.ac.cn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1" Type="http://schemas.openxmlformats.org/officeDocument/2006/relationships/image" Target="../media/image18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8.png"/><Relationship Id="rId1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emf"/><Relationship Id="rId1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41.png"/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image" Target="../media/image3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3.png"/><Relationship Id="rId1" Type="http://schemas.openxmlformats.org/officeDocument/2006/relationships/image" Target="../media/image4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5.png"/><Relationship Id="rId1" Type="http://schemas.openxmlformats.org/officeDocument/2006/relationships/image" Target="../media/image4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hyperlink" Target="mailto:licong@ihep.ac.cn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4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8.png"/><Relationship Id="rId1" Type="http://schemas.openxmlformats.org/officeDocument/2006/relationships/image" Target="../media/image47.pn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55782" y="138690"/>
            <a:ext cx="10880436" cy="2387600"/>
          </a:xfrm>
        </p:spPr>
        <p:txBody>
          <a:bodyPr>
            <a:normAutofit/>
          </a:bodyPr>
          <a:lstStyle/>
          <a:p>
            <a:r>
              <a:rPr lang="en-US" altLang="zh-CN" sz="4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D</a:t>
            </a:r>
            <a:r>
              <a:rPr lang="en-US" altLang="zh-CN" sz="4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etection of microquasar at UHE by LHAASO</a:t>
            </a:r>
            <a:endParaRPr lang="en-US" altLang="zh-CN" sz="44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98245" y="3136582"/>
            <a:ext cx="9144000" cy="2567853"/>
          </a:xfrm>
        </p:spPr>
        <p:txBody>
          <a:bodyPr>
            <a:normAutofit/>
          </a:bodyPr>
          <a:lstStyle/>
          <a:p>
            <a:endParaRPr lang="en-US" altLang="zh-CN" dirty="0"/>
          </a:p>
          <a:p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Speaker: Cong Li</a:t>
            </a:r>
            <a:endParaRPr lang="en-US" altLang="zh-CN" sz="2800" b="1" dirty="0"/>
          </a:p>
          <a:p>
            <a:r>
              <a:rPr lang="en-US" altLang="zh-CN" sz="2800" b="1" dirty="0">
                <a:hlinkClick r:id="rId1"/>
              </a:rPr>
              <a:t>licong@ihep.ac.cn</a:t>
            </a:r>
            <a:endParaRPr lang="en-US" altLang="zh-CN" sz="2800" b="1" dirty="0"/>
          </a:p>
          <a:p>
            <a:endParaRPr lang="en-US" altLang="zh-CN" sz="2800" b="1" dirty="0"/>
          </a:p>
          <a:p>
            <a:r>
              <a:rPr lang="en-US" altLang="zh-CN" sz="2800" b="1" dirty="0"/>
              <a:t>LHAASO Collaboration</a:t>
            </a:r>
            <a:endParaRPr lang="en-US" altLang="zh-CN" sz="2800" b="1" dirty="0"/>
          </a:p>
          <a:p>
            <a:endParaRPr lang="zh-CN" altLang="en-US" sz="2800" b="1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SNR Symposium 2026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4087D-BD24-478C-A6DF-72CF1D334C4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0726" y="232469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zh-CN" sz="40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UHE emission from the central binary system? </a:t>
            </a:r>
            <a:endParaRPr lang="zh-CN" altLang="en-US" sz="40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7" name="内容占位符 6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370" y="1345565"/>
            <a:ext cx="5446395" cy="5086350"/>
          </a:xfrm>
        </p:spPr>
      </p:pic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LHAASO Symposium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8DF88-0202-4233-813A-A086A4856497}" type="slidenum">
              <a:rPr lang="zh-CN" altLang="en-US" smtClean="0"/>
            </a:fld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501015" y="1122680"/>
            <a:ext cx="5529580" cy="497903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US" altLang="zh-CN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endParaRPr lang="en-US" altLang="zh-CN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From previous work, 7 out of the 66 photons with energy &gt;400 </a:t>
            </a:r>
            <a:r>
              <a:rPr lang="en-US" altLang="zh-CN" sz="2800" dirty="0" err="1">
                <a:latin typeface="华文楷体" panose="02010600040101010101" pitchFamily="2" charset="-122"/>
                <a:ea typeface="华文楷体" panose="02010600040101010101" pitchFamily="2" charset="-122"/>
              </a:rPr>
              <a:t>TeV</a:t>
            </a:r>
            <a:r>
              <a:rPr lang="en-US" altLang="zh-CN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 and 2 out of 8  with energy &gt; 1PeV are located inside a compact region with a radius of about 0.5 degree. This excess in the core region is about  5–10 times higher than expectation of bubble.</a:t>
            </a:r>
            <a:endParaRPr lang="en-US" altLang="zh-CN" sz="28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endParaRPr lang="en-US" altLang="zh-CN" sz="2400" dirty="0"/>
          </a:p>
          <a:p>
            <a:r>
              <a:rPr lang="en-US" altLang="zh-CN" sz="2400" dirty="0"/>
              <a:t> </a:t>
            </a:r>
            <a:endParaRPr lang="en-US" altLang="zh-CN" sz="2400" dirty="0"/>
          </a:p>
        </p:txBody>
      </p:sp>
      <p:sp>
        <p:nvSpPr>
          <p:cNvPr id="9" name="文本框 8"/>
          <p:cNvSpPr txBox="1"/>
          <p:nvPr/>
        </p:nvSpPr>
        <p:spPr>
          <a:xfrm>
            <a:off x="8667750" y="6431915"/>
            <a:ext cx="19685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b="1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LHAASO 2025</a:t>
            </a:r>
            <a:endParaRPr lang="en-US" altLang="zh-CN" b="1">
              <a:ln w="10160">
                <a:solidFill>
                  <a:schemeClr val="accent5"/>
                </a:solidFill>
                <a:prstDash val="solid"/>
              </a:ln>
              <a:solidFill>
                <a:schemeClr val="bg1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2271" y="1364676"/>
            <a:ext cx="4887131" cy="5356799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12298" y="-59057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zh-CN" b="1" dirty="0">
                <a:latin typeface="Gadugi" panose="020B0502040204020203" pitchFamily="34" charset="0"/>
                <a:ea typeface="Gadugi" panose="020B0502040204020203" pitchFamily="34" charset="0"/>
              </a:rPr>
              <a:t>Historical puzzle: Cygnus X-3</a:t>
            </a:r>
            <a:endParaRPr lang="zh-CN" altLang="en-US" b="1" dirty="0">
              <a:latin typeface="Gadugi" panose="020B0502040204020203" pitchFamily="34" charset="0"/>
              <a:ea typeface="Gadugi" panose="020B0502040204020203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SNR Symposium 2026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8DF88-0202-4233-813A-A086A4856497}" type="slidenum">
              <a:rPr lang="zh-CN" altLang="en-US" smtClean="0"/>
            </a:fld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7019636" y="2540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dirty="0"/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4151" y="2675176"/>
            <a:ext cx="6388321" cy="3953382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5060436" y="1397062"/>
            <a:ext cx="7100327" cy="114755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1.PeV signals were declared by many experiments at 1980s;</a:t>
            </a:r>
            <a:endParaRPr lang="en-US" altLang="zh-CN" sz="24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2.Not confirmed by future more sensitive detectors;</a:t>
            </a:r>
            <a:endParaRPr lang="en-US" altLang="zh-CN" sz="24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632363" y="3059668"/>
            <a:ext cx="13756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1983 APJ</a:t>
            </a:r>
            <a:endParaRPr lang="zh-CN" alt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22563" y="129564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zh-CN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LHAASO data analysis</a:t>
            </a:r>
            <a:endParaRPr lang="zh-CN" altLang="en-US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506210" y="5882648"/>
            <a:ext cx="83870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l"/>
            </a:pPr>
            <a:r>
              <a:rPr lang="en-US" altLang="zh-CN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A 3D likelihood fitting framework is developed</a:t>
            </a:r>
            <a:endParaRPr lang="zh-CN" altLang="en-US" sz="28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65236" y="1398721"/>
            <a:ext cx="14510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u"/>
            </a:pPr>
            <a:r>
              <a:rPr lang="en-US" altLang="zh-CN" sz="3200" b="1" dirty="0">
                <a:solidFill>
                  <a:srgbClr val="00B05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Data:</a:t>
            </a:r>
            <a:endParaRPr lang="zh-CN" altLang="en-US" sz="3200" b="1" dirty="0">
              <a:solidFill>
                <a:srgbClr val="00B05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524572" y="5129421"/>
            <a:ext cx="33345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u"/>
            </a:pPr>
            <a:r>
              <a:rPr lang="en-US" altLang="zh-CN" sz="3200" b="1" dirty="0">
                <a:solidFill>
                  <a:srgbClr val="00B05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Analysis method:</a:t>
            </a:r>
            <a:endParaRPr lang="zh-CN" altLang="en-US" sz="3200" b="1" dirty="0">
              <a:solidFill>
                <a:srgbClr val="00B05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506202" y="1945892"/>
            <a:ext cx="9838055" cy="17532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KM2A:  Half array(299days)+three-quarter array(218days)+full array(1064days)</a:t>
            </a:r>
            <a:endParaRPr lang="en-US" altLang="zh-CN" sz="24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Official data cut(from crab performance paper)</a:t>
            </a:r>
            <a:endParaRPr lang="en-US" altLang="zh-CN" sz="24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indent="0">
              <a:lnSpc>
                <a:spcPct val="150000"/>
              </a:lnSpc>
              <a:buFont typeface="Wingdings" panose="05000000000000000000" pitchFamily="2" charset="2"/>
              <a:buNone/>
            </a:pPr>
            <a:endParaRPr lang="zh-CN" altLang="en-US" sz="24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8" name="标题 1"/>
          <p:cNvSpPr txBox="1"/>
          <p:nvPr/>
        </p:nvSpPr>
        <p:spPr>
          <a:xfrm>
            <a:off x="473392" y="28447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buFont typeface="Wingdings" panose="05000000000000000000" pitchFamily="2" charset="2"/>
              <a:buChar char="u"/>
            </a:pPr>
            <a:r>
              <a:rPr lang="en-US" altLang="zh-CN" sz="3200" b="1" dirty="0">
                <a:solidFill>
                  <a:srgbClr val="00B05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rPr>
              <a:t>CR background estimation</a:t>
            </a:r>
            <a:r>
              <a:rPr lang="zh-CN" altLang="en-US" sz="3200" b="1" dirty="0">
                <a:solidFill>
                  <a:srgbClr val="00B05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rPr>
              <a:t>：</a:t>
            </a:r>
            <a:endParaRPr lang="en-US" altLang="zh-CN" sz="3200" b="1" dirty="0">
              <a:solidFill>
                <a:srgbClr val="00B050"/>
              </a:solidFill>
              <a:latin typeface="华文楷体" panose="02010600040101010101" pitchFamily="2" charset="-122"/>
              <a:ea typeface="华文楷体" panose="02010600040101010101" pitchFamily="2" charset="-122"/>
              <a:cs typeface="+mn-cs"/>
            </a:endParaRPr>
          </a:p>
        </p:txBody>
      </p:sp>
      <p:sp>
        <p:nvSpPr>
          <p:cNvPr id="10" name="TextBox 8"/>
          <p:cNvSpPr txBox="1"/>
          <p:nvPr/>
        </p:nvSpPr>
        <p:spPr>
          <a:xfrm>
            <a:off x="1472958" y="3815401"/>
            <a:ext cx="41056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Direct integration method</a:t>
            </a:r>
            <a:endParaRPr lang="zh-CN" altLang="en-US" sz="28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464310" y="4404995"/>
            <a:ext cx="1031049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Region with distance less than 10deg from Galactic plane are masked</a:t>
            </a:r>
            <a:endParaRPr lang="en-US" altLang="zh-CN" sz="28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LHAASO Coll meeting 2023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A2506-711B-47C6-B281-E4F59CD8F1F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76118" y="32525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zh-CN" b="1" dirty="0">
                <a:latin typeface="Gadugi" panose="020B0502040204020203" pitchFamily="34" charset="0"/>
                <a:ea typeface="Gadugi" panose="020B0502040204020203" pitchFamily="34" charset="0"/>
              </a:rPr>
              <a:t>Significance</a:t>
            </a:r>
            <a:endParaRPr lang="zh-CN" altLang="en-US" b="1" dirty="0">
              <a:latin typeface="Gadugi" panose="020B0502040204020203" pitchFamily="34" charset="0"/>
              <a:ea typeface="Gadugi" panose="020B0502040204020203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SNR Symposium 2026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8DF88-0202-4233-813A-A086A4856497}" type="slidenum">
              <a:rPr lang="zh-CN" altLang="en-US" smtClean="0"/>
            </a:fld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618836" y="1725990"/>
            <a:ext cx="107349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l"/>
            </a:pPr>
            <a:r>
              <a:rPr lang="en-US" altLang="zh-CN" sz="3200" dirty="0">
                <a:latin typeface="华文楷体" panose="02010600040101010101" pitchFamily="2" charset="-122"/>
                <a:ea typeface="华文楷体" panose="02010600040101010101" pitchFamily="2" charset="-122"/>
              </a:rPr>
              <a:t>A point source is detected positionally coincident with Cygnus X-3 at a significance of </a:t>
            </a:r>
            <a:r>
              <a:rPr lang="en-US" altLang="zh-CN" sz="3200" b="1" dirty="0">
                <a:solidFill>
                  <a:srgbClr val="FF0000"/>
                </a:solidFill>
              </a:rPr>
              <a:t>9.6 sigma </a:t>
            </a:r>
            <a:r>
              <a:rPr lang="en-US" altLang="zh-CN" sz="3200" dirty="0">
                <a:latin typeface="华文楷体" panose="02010600040101010101" pitchFamily="2" charset="-122"/>
                <a:ea typeface="华文楷体" panose="02010600040101010101" pitchFamily="2" charset="-122"/>
              </a:rPr>
              <a:t>assuming stable flux;</a:t>
            </a:r>
            <a:endParaRPr lang="zh-CN" altLang="en-US" sz="32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marL="342900" indent="-342900">
              <a:buFont typeface="Wingdings" panose="05000000000000000000" pitchFamily="2" charset="2"/>
              <a:buChar char="l"/>
            </a:pPr>
            <a:endParaRPr lang="zh-CN" altLang="en-US" sz="32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文本框 9"/>
              <p:cNvSpPr txBox="1"/>
              <p:nvPr/>
            </p:nvSpPr>
            <p:spPr>
              <a:xfrm>
                <a:off x="576118" y="3723927"/>
                <a:ext cx="11159836" cy="2246769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p"/>
                </a:pPr>
                <a:r>
                  <a:rPr lang="en-US" altLang="zh-CN" sz="2800" b="1" dirty="0">
                    <a:solidFill>
                      <a:srgbClr val="FF0000"/>
                    </a:solidFill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11 UHE photos </a:t>
                </a:r>
                <a:r>
                  <a:rPr lang="en-US" altLang="zh-CN" sz="2800" dirty="0"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with energy above 400TeV within 95% region of Cygnus X-3(&lt;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800" i="1" smtClean="0">
                            <a:latin typeface="Cambria Math" panose="02040503050406030204" pitchFamily="18" charset="0"/>
                            <a:ea typeface="华文楷体" panose="02010600040101010101" pitchFamily="2" charset="-122"/>
                          </a:rPr>
                        </m:ctrlPr>
                      </m:sSupPr>
                      <m:e>
                        <m:r>
                          <a:rPr lang="en-US" altLang="zh-CN" sz="2800" b="0" i="1" smtClean="0">
                            <a:latin typeface="Cambria Math" panose="02040503050406030204" pitchFamily="18" charset="0"/>
                            <a:ea typeface="华文楷体" panose="02010600040101010101" pitchFamily="2" charset="-122"/>
                          </a:rPr>
                          <m:t>0</m:t>
                        </m:r>
                        <m:r>
                          <a:rPr lang="en-US" altLang="zh-CN" sz="2800" b="0" i="1" smtClean="0">
                            <a:latin typeface="Cambria Math" panose="02040503050406030204" pitchFamily="18" charset="0"/>
                            <a:ea typeface="华文楷体" panose="02010600040101010101" pitchFamily="2" charset="-122"/>
                          </a:rPr>
                          <m:t>.</m:t>
                        </m:r>
                        <m:r>
                          <a:rPr lang="en-US" altLang="zh-CN" sz="2800" b="0" i="1" smtClean="0">
                            <a:latin typeface="Cambria Math" panose="02040503050406030204" pitchFamily="18" charset="0"/>
                            <a:ea typeface="华文楷体" panose="02010600040101010101" pitchFamily="2" charset="-122"/>
                          </a:rPr>
                          <m:t>21</m:t>
                        </m:r>
                      </m:e>
                      <m:sup>
                        <m:r>
                          <a:rPr lang="en-US" altLang="zh-CN" sz="2800" b="0" i="1" smtClean="0">
                            <a:latin typeface="Cambria Math" panose="02040503050406030204" pitchFamily="18" charset="0"/>
                            <a:ea typeface="华文楷体" panose="02010600040101010101" pitchFamily="2" charset="-122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altLang="zh-CN" sz="2800" dirty="0"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), among them </a:t>
                </a:r>
                <a:r>
                  <a:rPr lang="en-US" altLang="zh-CN" sz="2800" b="1" dirty="0">
                    <a:solidFill>
                      <a:srgbClr val="FF0000"/>
                    </a:solidFill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5 are </a:t>
                </a:r>
                <a:r>
                  <a:rPr lang="en-US" altLang="zh-CN" sz="2800" b="1" dirty="0" err="1">
                    <a:solidFill>
                      <a:srgbClr val="FF0000"/>
                    </a:solidFill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PeV</a:t>
                </a:r>
                <a:r>
                  <a:rPr lang="en-US" altLang="zh-CN" sz="2800" b="1" dirty="0">
                    <a:solidFill>
                      <a:srgbClr val="FF0000"/>
                    </a:solidFill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 events</a:t>
                </a:r>
                <a:r>
                  <a:rPr lang="en-US" altLang="zh-CN" sz="2800" dirty="0"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;</a:t>
                </a:r>
                <a:endParaRPr lang="en-US" altLang="zh-CN" sz="2800" dirty="0">
                  <a:latin typeface="华文楷体" panose="02010600040101010101" pitchFamily="2" charset="-122"/>
                  <a:ea typeface="华文楷体" panose="02010600040101010101" pitchFamily="2" charset="-122"/>
                </a:endParaRPr>
              </a:p>
              <a:p>
                <a:pPr marL="342900" indent="-342900">
                  <a:buFont typeface="Wingdings" panose="05000000000000000000" pitchFamily="2" charset="2"/>
                  <a:buChar char="p"/>
                </a:pPr>
                <a:endParaRPr lang="en-US" altLang="zh-CN" sz="2800" dirty="0">
                  <a:latin typeface="华文楷体" panose="02010600040101010101" pitchFamily="2" charset="-122"/>
                  <a:ea typeface="华文楷体" panose="02010600040101010101" pitchFamily="2" charset="-122"/>
                </a:endParaRPr>
              </a:p>
              <a:p>
                <a:pPr marL="342900" indent="-342900">
                  <a:buFont typeface="Wingdings" panose="05000000000000000000" pitchFamily="2" charset="2"/>
                  <a:buChar char="p"/>
                </a:pPr>
                <a:r>
                  <a:rPr lang="en-US" altLang="zh-CN" sz="2800" dirty="0"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 Cosmic ray background estimated </a:t>
                </a:r>
                <a:r>
                  <a:rPr lang="en-US" altLang="zh-CN" sz="2800" dirty="0">
                    <a:solidFill>
                      <a:srgbClr val="FF0000"/>
                    </a:solidFill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~</a:t>
                </a:r>
                <a:r>
                  <a:rPr lang="en-US" altLang="zh-CN" sz="2800" b="1" dirty="0">
                    <a:solidFill>
                      <a:srgbClr val="FF0000"/>
                    </a:solidFill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0.008</a:t>
                </a:r>
                <a:r>
                  <a:rPr lang="en-US" altLang="zh-CN" sz="2800" dirty="0"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 and contribution from other sources estimated to be </a:t>
                </a:r>
                <a:r>
                  <a:rPr lang="en-US" altLang="zh-CN" sz="2800" b="1" dirty="0">
                    <a:solidFill>
                      <a:srgbClr val="FF0000"/>
                    </a:solidFill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~0.051 (&gt;1PeV)</a:t>
                </a:r>
                <a:r>
                  <a:rPr lang="en-US" altLang="zh-CN" sz="2800" dirty="0"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.</a:t>
                </a:r>
                <a:endParaRPr lang="en-US" altLang="zh-CN" sz="2800" dirty="0">
                  <a:latin typeface="华文楷体" panose="02010600040101010101" pitchFamily="2" charset="-122"/>
                  <a:ea typeface="华文楷体" panose="02010600040101010101" pitchFamily="2" charset="-122"/>
                </a:endParaRPr>
              </a:p>
            </p:txBody>
          </p:sp>
        </mc:Choice>
        <mc:Fallback>
          <p:sp>
            <p:nvSpPr>
              <p:cNvPr id="10" name="文本框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118" y="3723927"/>
                <a:ext cx="11159836" cy="2246769"/>
              </a:xfrm>
              <a:prstGeom prst="rect">
                <a:avLst/>
              </a:prstGeom>
              <a:blipFill rotWithShape="1">
                <a:blip r:embed="rId1"/>
                <a:stretch>
                  <a:fillRect l="-258" t="-1285" r="-251" b="-1253"/>
                </a:stretch>
              </a:blipFill>
              <a:ln w="5715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61937" y="269876"/>
            <a:ext cx="10515600" cy="844550"/>
          </a:xfrm>
        </p:spPr>
        <p:txBody>
          <a:bodyPr>
            <a:normAutofit/>
          </a:bodyPr>
          <a:lstStyle/>
          <a:p>
            <a:r>
              <a:rPr lang="en-US" altLang="zh-CN" b="1" dirty="0">
                <a:latin typeface="Gadugi" panose="020B0502040204020203" pitchFamily="34" charset="0"/>
                <a:ea typeface="Gadugi" panose="020B0502040204020203" pitchFamily="34" charset="0"/>
              </a:rPr>
              <a:t>UHE Photons (&gt;400TeV)</a:t>
            </a:r>
            <a:endParaRPr lang="zh-CN" altLang="en-US" b="1" dirty="0">
              <a:latin typeface="Gadugi" panose="020B0502040204020203" pitchFamily="34" charset="0"/>
              <a:ea typeface="Gadugi" panose="020B0502040204020203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41875"/>
            <a:ext cx="8048625" cy="4825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矩形 3"/>
          <p:cNvSpPr/>
          <p:nvPr/>
        </p:nvSpPr>
        <p:spPr>
          <a:xfrm>
            <a:off x="304800" y="4743450"/>
            <a:ext cx="7524750" cy="34766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69904" y="3233827"/>
            <a:ext cx="3622096" cy="3305055"/>
          </a:xfrm>
          <a:prstGeom prst="rect">
            <a:avLst/>
          </a:prstGeom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3114" y="0"/>
            <a:ext cx="3495675" cy="3233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矩形 10"/>
          <p:cNvSpPr/>
          <p:nvPr/>
        </p:nvSpPr>
        <p:spPr>
          <a:xfrm>
            <a:off x="261937" y="5857875"/>
            <a:ext cx="7524750" cy="34766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SNR Symposium 2026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4087D-BD24-478C-A6DF-72CF1D334C4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57382" y="80670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zh-CN" b="1" dirty="0">
                <a:latin typeface="Gadugi" panose="020B0502040204020203" pitchFamily="34" charset="0"/>
                <a:ea typeface="Gadugi" panose="020B0502040204020203" pitchFamily="34" charset="0"/>
              </a:rPr>
              <a:t>UHE Flares</a:t>
            </a:r>
            <a:endParaRPr lang="zh-CN" altLang="en-US" b="1" dirty="0">
              <a:latin typeface="Gadugi" panose="020B0502040204020203" pitchFamily="34" charset="0"/>
              <a:ea typeface="Gadugi" panose="020B0502040204020203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SNR Symposium 2026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8DF88-0202-4233-813A-A086A4856497}" type="slidenum">
              <a:rPr lang="zh-CN" altLang="en-US" smtClean="0"/>
            </a:fld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7315199" y="4601090"/>
            <a:ext cx="4772025" cy="1323439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zh-CN" sz="2000" b="1" dirty="0"/>
              <a:t>Flaring UHE emission with time coincidence with GeV flares.</a:t>
            </a:r>
            <a:endParaRPr lang="en-US" altLang="zh-CN" sz="2000" b="1" dirty="0"/>
          </a:p>
          <a:p>
            <a:endParaRPr lang="en-US" altLang="zh-CN" sz="2000" b="1" dirty="0"/>
          </a:p>
          <a:p>
            <a:r>
              <a:rPr lang="en-US" altLang="zh-CN" sz="2000" b="1" dirty="0"/>
              <a:t>3.  Firmly identification of source.</a:t>
            </a:r>
            <a:endParaRPr lang="en-US" altLang="zh-CN" sz="2000" b="1" dirty="0"/>
          </a:p>
        </p:txBody>
      </p:sp>
      <p:sp>
        <p:nvSpPr>
          <p:cNvPr id="9" name="内容占位符 2"/>
          <p:cNvSpPr txBox="1"/>
          <p:nvPr/>
        </p:nvSpPr>
        <p:spPr>
          <a:xfrm>
            <a:off x="7188921" y="3036657"/>
            <a:ext cx="5024582" cy="15644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US" altLang="zh-CN" sz="2000" b="1" dirty="0"/>
              <a:t>Variability test:</a:t>
            </a:r>
            <a:endParaRPr lang="en-US" altLang="zh-CN" sz="2000" b="1" dirty="0"/>
          </a:p>
          <a:p>
            <a:r>
              <a:rPr lang="en-US" altLang="zh-CN" sz="1700" b="1" dirty="0">
                <a:solidFill>
                  <a:srgbClr val="FF0000"/>
                </a:solidFill>
              </a:rPr>
              <a:t>H0: Constant flux;</a:t>
            </a:r>
            <a:endParaRPr lang="en-US" altLang="zh-CN" sz="1700" b="1" dirty="0">
              <a:solidFill>
                <a:srgbClr val="FF0000"/>
              </a:solidFill>
            </a:endParaRPr>
          </a:p>
          <a:p>
            <a:r>
              <a:rPr lang="en-US" altLang="zh-CN" sz="1700" b="1" dirty="0">
                <a:solidFill>
                  <a:srgbClr val="FF0000"/>
                </a:solidFill>
              </a:rPr>
              <a:t>H1: Change of flux at two states.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文本框 9"/>
              <p:cNvSpPr txBox="1"/>
              <p:nvPr/>
            </p:nvSpPr>
            <p:spPr>
              <a:xfrm>
                <a:off x="6015182" y="270886"/>
                <a:ext cx="3329181" cy="86177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𝑅𝐴</m:t>
                      </m:r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308</m:t>
                      </m:r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08</m:t>
                      </m:r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±</m:t>
                      </m:r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03</m:t>
                      </m:r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en-US" altLang="zh-CN" sz="2800" b="0" dirty="0">
                  <a:ea typeface="Cambria Math" panose="02040503050406030204" pitchFamily="18" charset="0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𝐷𝐸𝐶</m:t>
                      </m:r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40</m:t>
                      </m:r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91</m:t>
                      </m:r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±</m:t>
                      </m:r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02</m:t>
                      </m:r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zh-CN" altLang="en-US" sz="2800" dirty="0"/>
              </a:p>
            </p:txBody>
          </p:sp>
        </mc:Choice>
        <mc:Fallback>
          <p:sp>
            <p:nvSpPr>
              <p:cNvPr id="10" name="文本框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5182" y="270886"/>
                <a:ext cx="3329181" cy="861774"/>
              </a:xfrm>
              <a:prstGeom prst="rect">
                <a:avLst/>
              </a:prstGeom>
              <a:blipFill rotWithShape="1">
                <a:blip r:embed="rId1"/>
                <a:stretch>
                  <a:fillRect l="-14" t="-44" r="-2565" b="5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303" y="1476375"/>
            <a:ext cx="6764584" cy="4856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188921" y="1656665"/>
            <a:ext cx="4914899" cy="64633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Divide the data into two parts according to GeV states. Ratio of exposure time: 1:1.6.</a:t>
            </a:r>
            <a:endParaRPr lang="en-US" altLang="zh-CN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/>
              <p:cNvSpPr txBox="1"/>
              <p:nvPr/>
            </p:nvSpPr>
            <p:spPr>
              <a:xfrm>
                <a:off x="9552096" y="2923184"/>
                <a:ext cx="255172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sz="2400" b="1" i="1" smtClean="0">
                          <a:latin typeface="Cambria Math" panose="02040503050406030204"/>
                        </a:rPr>
                        <m:t>∆</m:t>
                      </m:r>
                      <m:r>
                        <a:rPr lang="en-US" altLang="zh-CN" sz="2400" b="1" i="1" smtClean="0">
                          <a:latin typeface="Cambria Math" panose="02040503050406030204"/>
                        </a:rPr>
                        <m:t>𝑻𝑺</m:t>
                      </m:r>
                      <m:r>
                        <a:rPr lang="en-US" altLang="zh-CN" sz="2400" b="1" i="1" smtClean="0">
                          <a:latin typeface="Cambria Math" panose="02040503050406030204"/>
                        </a:rPr>
                        <m:t>=</m:t>
                      </m:r>
                      <m:r>
                        <a:rPr lang="en-US" altLang="zh-CN" sz="2400" b="1" i="1" smtClean="0">
                          <a:latin typeface="Cambria Math" panose="02040503050406030204"/>
                        </a:rPr>
                        <m:t>𝟕𝟓</m:t>
                      </m:r>
                      <m:r>
                        <a:rPr lang="en-US" altLang="zh-CN" sz="2400" b="1" i="1" smtClean="0">
                          <a:latin typeface="Cambria Math" panose="02040503050406030204"/>
                        </a:rPr>
                        <m:t>~</m:t>
                      </m:r>
                      <m:r>
                        <a:rPr lang="en-US" altLang="zh-CN" sz="2400" b="1" i="1" smtClean="0">
                          <a:solidFill>
                            <a:srgbClr val="FF0000"/>
                          </a:solidFill>
                          <a:latin typeface="Cambria Math" panose="02040503050406030204"/>
                        </a:rPr>
                        <m:t>𝟖</m:t>
                      </m:r>
                      <m:r>
                        <a:rPr lang="en-US" altLang="zh-CN" sz="2400" b="1" i="1" smtClean="0">
                          <a:solidFill>
                            <a:srgbClr val="FF0000"/>
                          </a:solidFill>
                          <a:latin typeface="Cambria Math" panose="02040503050406030204"/>
                        </a:rPr>
                        <m:t>.</m:t>
                      </m:r>
                      <m:r>
                        <a:rPr lang="en-US" altLang="zh-CN" sz="2400" b="1" i="1" smtClean="0">
                          <a:solidFill>
                            <a:srgbClr val="FF0000"/>
                          </a:solidFill>
                          <a:latin typeface="Cambria Math" panose="02040503050406030204"/>
                        </a:rPr>
                        <m:t>𝟔</m:t>
                      </m:r>
                      <m:r>
                        <a:rPr lang="en-US" altLang="zh-CN" sz="2400" b="1" i="1" smtClean="0">
                          <a:solidFill>
                            <a:srgbClr val="FF0000"/>
                          </a:solidFill>
                          <a:latin typeface="Cambria Math" panose="02040503050406030204"/>
                        </a:rPr>
                        <m:t> </m:t>
                      </m:r>
                      <m:r>
                        <a:rPr lang="zh-CN" altLang="en-US" sz="2400" b="1" i="1" smtClean="0">
                          <a:solidFill>
                            <a:srgbClr val="FF0000"/>
                          </a:solidFill>
                          <a:latin typeface="Cambria Math" panose="02040503050406030204"/>
                        </a:rPr>
                        <m:t>𝝈</m:t>
                      </m:r>
                    </m:oMath>
                  </m:oMathPara>
                </a14:m>
                <a:endParaRPr lang="zh-CN" altLang="en-US" sz="2000" b="1" dirty="0"/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52096" y="2923184"/>
                <a:ext cx="2551724" cy="461665"/>
              </a:xfrm>
              <a:prstGeom prst="rect">
                <a:avLst/>
              </a:prstGeom>
              <a:blipFill rotWithShape="1">
                <a:blip r:embed="rId3"/>
                <a:stretch>
                  <a:fillRect l="-17" t="-60" r="3" b="6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84018" y="69156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zh-CN" b="1" dirty="0">
                <a:latin typeface="Gadugi" panose="020B0502040204020203" pitchFamily="34" charset="0"/>
                <a:ea typeface="Gadugi" panose="020B0502040204020203" pitchFamily="34" charset="0"/>
              </a:rPr>
              <a:t>Significance Map</a:t>
            </a:r>
            <a:endParaRPr lang="zh-CN" altLang="en-US" b="1" dirty="0">
              <a:latin typeface="Gadugi" panose="020B0502040204020203" pitchFamily="34" charset="0"/>
              <a:ea typeface="Gadugi" panose="020B0502040204020203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SNR Symposium 2026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8DF88-0202-4233-813A-A086A4856497}" type="slidenum">
              <a:rPr lang="zh-CN" altLang="en-US" smtClean="0"/>
            </a:fld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895351" y="1390343"/>
            <a:ext cx="10280649" cy="1147558"/>
          </a:xfrm>
          <a:prstGeom prst="rect">
            <a:avLst/>
          </a:prstGeom>
          <a:solidFill>
            <a:schemeClr val="bg2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No residual signal at quiescent state verifies the reliability of background model.</a:t>
            </a:r>
            <a:endParaRPr lang="en-US" altLang="zh-CN" sz="24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Difference between quiescent and active states demonstrates the variability nature.</a:t>
            </a:r>
            <a:endParaRPr lang="zh-CN" altLang="en-US" sz="24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8" t="1257" r="1001" b="2318"/>
          <a:stretch>
            <a:fillRect/>
          </a:stretch>
        </p:blipFill>
        <p:spPr bwMode="auto">
          <a:xfrm>
            <a:off x="590550" y="2750097"/>
            <a:ext cx="4581891" cy="4107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6693" y="2750097"/>
            <a:ext cx="4448956" cy="4107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0525" y="269876"/>
            <a:ext cx="10515600" cy="882650"/>
          </a:xfrm>
        </p:spPr>
        <p:txBody>
          <a:bodyPr>
            <a:normAutofit/>
          </a:bodyPr>
          <a:lstStyle/>
          <a:p>
            <a:r>
              <a:rPr lang="en-US" altLang="zh-CN" b="1" dirty="0">
                <a:latin typeface="Gadugi" panose="020B0502040204020203" pitchFamily="34" charset="0"/>
                <a:ea typeface="Gadugi" panose="020B0502040204020203" pitchFamily="34" charset="0"/>
              </a:rPr>
              <a:t>Modulation with orbital phases</a:t>
            </a:r>
            <a:endParaRPr lang="zh-CN" altLang="en-US" b="1" dirty="0">
              <a:latin typeface="Gadugi" panose="020B0502040204020203" pitchFamily="34" charset="0"/>
              <a:ea typeface="Gadugi" panose="020B0502040204020203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5693566" y="1485901"/>
                <a:ext cx="6372225" cy="1257299"/>
              </a:xfrm>
              <a:ln w="38100">
                <a:solidFill>
                  <a:srgbClr val="00B050"/>
                </a:solidFill>
              </a:ln>
            </p:spPr>
            <p:txBody>
              <a:bodyPr>
                <a:normAutofit fontScale="70000" lnSpcReduction="200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significance for variability: </a:t>
                </a:r>
                <a14:m>
                  <m:oMath xmlns:m="http://schemas.openxmlformats.org/officeDocument/2006/math">
                    <m:r>
                      <a:rPr lang="en-US" altLang="zh-CN" b="1" i="0" smtClean="0">
                        <a:latin typeface="Cambria Math" panose="02040503050406030204"/>
                      </a:rPr>
                      <m:t>𝟑</m:t>
                    </m:r>
                    <m:r>
                      <a:rPr lang="en-US" altLang="zh-CN" b="1" i="0" smtClean="0">
                        <a:latin typeface="Cambria Math" panose="02040503050406030204"/>
                      </a:rPr>
                      <m:t>.</m:t>
                    </m:r>
                    <m:r>
                      <a:rPr lang="en-US" altLang="zh-CN" b="1" i="0" smtClean="0">
                        <a:latin typeface="Cambria Math" panose="02040503050406030204"/>
                      </a:rPr>
                      <m:t>𝟓</m:t>
                    </m:r>
                    <m:r>
                      <a:rPr lang="zh-CN" altLang="en-US" b="1" i="1" smtClean="0">
                        <a:latin typeface="Cambria Math" panose="02040503050406030204"/>
                      </a:rPr>
                      <m:t>𝝈</m:t>
                    </m:r>
                    <m:r>
                      <a:rPr lang="en-US" altLang="zh-CN" b="1" i="1" smtClean="0">
                        <a:latin typeface="Cambria Math" panose="02040503050406030204"/>
                      </a:rPr>
                      <m:t>~</m:t>
                    </m:r>
                    <m:r>
                      <a:rPr lang="en-US" altLang="zh-CN" b="1" i="1" smtClean="0">
                        <a:solidFill>
                          <a:srgbClr val="FF0000"/>
                        </a:solidFill>
                        <a:latin typeface="Cambria Math" panose="02040503050406030204"/>
                      </a:rPr>
                      <m:t>𝟑</m:t>
                    </m:r>
                    <m:r>
                      <a:rPr lang="en-US" altLang="zh-CN" b="1" i="1" smtClean="0">
                        <a:solidFill>
                          <a:srgbClr val="FF0000"/>
                        </a:solidFill>
                        <a:latin typeface="Cambria Math" panose="02040503050406030204"/>
                      </a:rPr>
                      <m:t>.</m:t>
                    </m:r>
                    <m:r>
                      <a:rPr lang="en-US" altLang="zh-CN" b="1" i="1" smtClean="0">
                        <a:solidFill>
                          <a:srgbClr val="FF0000"/>
                        </a:solidFill>
                        <a:latin typeface="Cambria Math" panose="02040503050406030204"/>
                      </a:rPr>
                      <m:t>𝟐</m:t>
                    </m:r>
                    <m:r>
                      <a:rPr lang="zh-CN" altLang="en-US" b="1" i="1">
                        <a:solidFill>
                          <a:srgbClr val="FF0000"/>
                        </a:solidFill>
                        <a:latin typeface="Cambria Math" panose="02040503050406030204"/>
                      </a:rPr>
                      <m:t>𝝈</m:t>
                    </m:r>
                  </m:oMath>
                </a14:m>
                <a:r>
                  <a:rPr lang="en-US" altLang="zh-CN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(post trials).</a:t>
                </a:r>
                <a:endParaRPr lang="en-US" altLang="zh-CN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20000"/>
                  </a:lnSpc>
                </a:pP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Comparison between cosine function and constant function. 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 panose="02040503050406030204"/>
                        <a:ea typeface="Cambria Math" panose="02040503050406030204"/>
                      </a:rPr>
                      <m:t>∆</m:t>
                    </m:r>
                    <m:r>
                      <a:rPr lang="en-US" altLang="zh-CN" b="1" i="1" smtClean="0">
                        <a:latin typeface="Cambria Math" panose="02040503050406030204"/>
                        <a:ea typeface="Cambria Math" panose="02040503050406030204"/>
                      </a:rPr>
                      <m:t>𝑻𝑺</m:t>
                    </m:r>
                    <m:r>
                      <a:rPr lang="en-US" altLang="zh-CN" b="1" i="1" smtClean="0">
                        <a:latin typeface="Cambria Math" panose="02040503050406030204"/>
                        <a:ea typeface="Cambria Math" panose="02040503050406030204"/>
                      </a:rPr>
                      <m:t>=</m:t>
                    </m:r>
                    <m:r>
                      <a:rPr lang="en-US" altLang="zh-CN" b="1" i="1" smtClean="0">
                        <a:latin typeface="Cambria Math" panose="02040503050406030204"/>
                        <a:ea typeface="Cambria Math" panose="02040503050406030204"/>
                      </a:rPr>
                      <m:t>𝟏𝟓</m:t>
                    </m:r>
                    <m:r>
                      <a:rPr lang="en-US" altLang="zh-CN" b="1" i="1" smtClean="0">
                        <a:latin typeface="Cambria Math" panose="02040503050406030204"/>
                        <a:ea typeface="Cambria Math" panose="02040503050406030204"/>
                      </a:rPr>
                      <m:t>.</m:t>
                    </m:r>
                    <m:r>
                      <a:rPr lang="en-US" altLang="zh-CN" b="1" i="1" smtClean="0">
                        <a:latin typeface="Cambria Math" panose="02040503050406030204"/>
                        <a:ea typeface="Cambria Math" panose="02040503050406030204"/>
                      </a:rPr>
                      <m:t>𝟐𝟒</m:t>
                    </m:r>
                    <m:r>
                      <a:rPr lang="zh-CN" altLang="en-US" b="1" i="1" smtClean="0">
                        <a:latin typeface="Cambria Math" panose="02040503050406030204"/>
                        <a:ea typeface="Cambria Math" panose="02040503050406030204"/>
                      </a:rPr>
                      <m:t>𝝈</m:t>
                    </m:r>
                    <m:r>
                      <a:rPr lang="en-US" altLang="zh-CN" b="1" i="1" smtClean="0">
                        <a:latin typeface="Cambria Math" panose="02040503050406030204"/>
                        <a:ea typeface="Cambria Math" panose="02040503050406030204"/>
                      </a:rPr>
                      <m:t>~</m:t>
                    </m:r>
                    <m:r>
                      <a:rPr lang="en-US" altLang="zh-CN" b="1" i="1" smtClean="0">
                        <a:solidFill>
                          <a:srgbClr val="FF0000"/>
                        </a:solidFill>
                        <a:latin typeface="Cambria Math" panose="02040503050406030204"/>
                        <a:ea typeface="Cambria Math" panose="02040503050406030204"/>
                      </a:rPr>
                      <m:t>𝟑</m:t>
                    </m:r>
                    <m:r>
                      <a:rPr lang="en-US" altLang="zh-CN" b="1" i="1" smtClean="0">
                        <a:solidFill>
                          <a:srgbClr val="FF0000"/>
                        </a:solidFill>
                        <a:latin typeface="Cambria Math" panose="02040503050406030204"/>
                        <a:ea typeface="Cambria Math" panose="02040503050406030204"/>
                      </a:rPr>
                      <m:t>.</m:t>
                    </m:r>
                    <m:r>
                      <a:rPr lang="en-US" altLang="zh-CN" b="1" i="1" smtClean="0">
                        <a:solidFill>
                          <a:srgbClr val="FF0000"/>
                        </a:solidFill>
                        <a:latin typeface="Cambria Math" panose="02040503050406030204"/>
                        <a:ea typeface="Cambria Math" panose="02040503050406030204"/>
                      </a:rPr>
                      <m:t>𝟑</m:t>
                    </m:r>
                    <m:r>
                      <a:rPr lang="zh-CN" altLang="en-US" b="1" i="1" smtClean="0">
                        <a:solidFill>
                          <a:srgbClr val="FF0000"/>
                        </a:solidFill>
                        <a:latin typeface="Cambria Math" panose="02040503050406030204"/>
                        <a:ea typeface="Cambria Math" panose="02040503050406030204"/>
                      </a:rPr>
                      <m:t>𝝈</m:t>
                    </m:r>
                  </m:oMath>
                </a14:m>
                <a:r>
                  <a:rPr lang="en-US" altLang="zh-CN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en-US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693566" y="1485901"/>
                <a:ext cx="6372225" cy="1257299"/>
              </a:xfrm>
              <a:blipFill rotWithShape="1">
                <a:blip r:embed="rId1"/>
                <a:stretch>
                  <a:fillRect l="-301" t="-1515" r="-297" b="-1515"/>
                </a:stretch>
              </a:blipFill>
              <a:ln w="38100"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349" y="1687548"/>
            <a:ext cx="5104776" cy="4770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398" y="2983834"/>
            <a:ext cx="5129213" cy="3740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SNR Symposium 2026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4087D-BD24-478C-A6DF-72CF1D334C4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71945" y="56416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zh-CN" b="1" dirty="0">
                <a:latin typeface="Gadugi" panose="020B0502040204020203" pitchFamily="34" charset="0"/>
                <a:ea typeface="Gadugi" panose="020B0502040204020203" pitchFamily="34" charset="0"/>
              </a:rPr>
              <a:t>Spectrum </a:t>
            </a:r>
            <a:endParaRPr lang="zh-CN" altLang="en-US" b="1" dirty="0">
              <a:latin typeface="Gadugi" panose="020B0502040204020203" pitchFamily="34" charset="0"/>
              <a:ea typeface="Gadugi" panose="020B0502040204020203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SNR Symposium 2026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8DF88-0202-4233-813A-A086A4856497}" type="slidenum">
              <a:rPr lang="zh-CN" altLang="en-US" smtClean="0"/>
            </a:fld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文本框 8"/>
              <p:cNvSpPr txBox="1"/>
              <p:nvPr/>
            </p:nvSpPr>
            <p:spPr>
              <a:xfrm>
                <a:off x="7639049" y="1582004"/>
                <a:ext cx="4410075" cy="13764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u"/>
                </a:pPr>
                <a:r>
                  <a:rPr lang="en-US" altLang="zh-CN" sz="2000" b="1" dirty="0">
                    <a:latin typeface="华为楷体"/>
                  </a:rPr>
                  <a:t>Hardest SED ever at UHE energy range:</a:t>
                </a:r>
                <a:endParaRPr lang="en-US" altLang="zh-CN" sz="2000" b="1" dirty="0">
                  <a:latin typeface="华为楷体"/>
                </a:endParaRPr>
              </a:p>
              <a:p>
                <a:pPr marL="342900" indent="-342900">
                  <a:buFont typeface="Wingdings" panose="05000000000000000000" pitchFamily="2" charset="2"/>
                  <a:buChar char="u"/>
                </a:pPr>
                <a:endParaRPr lang="en-US" altLang="zh-CN" sz="2000" b="1" dirty="0">
                  <a:latin typeface="华为楷体"/>
                </a:endParaRPr>
              </a:p>
              <a:p>
                <a14:m>
                  <m:oMath xmlns:m="http://schemas.openxmlformats.org/officeDocument/2006/math">
                    <m:r>
                      <a:rPr lang="zh-CN" altLang="en-US" sz="2400" b="1" i="1" smtClean="0">
                        <a:solidFill>
                          <a:srgbClr val="FF0000"/>
                        </a:solidFill>
                        <a:latin typeface="Cambria Math" panose="02040503050406030204"/>
                      </a:rPr>
                      <m:t>𝚪</m:t>
                    </m:r>
                    <m:r>
                      <a:rPr lang="en-US" altLang="zh-CN" sz="2400" b="1" i="1" smtClean="0">
                        <a:solidFill>
                          <a:srgbClr val="FF0000"/>
                        </a:solidFill>
                        <a:latin typeface="Cambria Math" panose="02040503050406030204"/>
                      </a:rPr>
                      <m:t>=</m:t>
                    </m:r>
                    <m:r>
                      <a:rPr lang="en-US" altLang="zh-CN" sz="2400" b="1" i="1" smtClean="0">
                        <a:solidFill>
                          <a:srgbClr val="FF0000"/>
                        </a:solidFill>
                        <a:latin typeface="Cambria Math" panose="02040503050406030204"/>
                      </a:rPr>
                      <m:t>𝟐</m:t>
                    </m:r>
                    <m:r>
                      <a:rPr lang="en-US" altLang="zh-CN" sz="2400" b="1" i="1" smtClean="0">
                        <a:solidFill>
                          <a:srgbClr val="FF0000"/>
                        </a:solidFill>
                        <a:latin typeface="Cambria Math" panose="02040503050406030204"/>
                      </a:rPr>
                      <m:t>.</m:t>
                    </m:r>
                    <m:r>
                      <a:rPr lang="en-US" altLang="zh-CN" sz="2400" b="1" i="1" smtClean="0">
                        <a:solidFill>
                          <a:srgbClr val="FF0000"/>
                        </a:solidFill>
                        <a:latin typeface="Cambria Math" panose="02040503050406030204"/>
                      </a:rPr>
                      <m:t>𝟏𝟖</m:t>
                    </m:r>
                    <m:r>
                      <a:rPr lang="en-US" altLang="zh-CN" sz="2400" b="1" i="1" smtClean="0">
                        <a:solidFill>
                          <a:srgbClr val="FF0000"/>
                        </a:solidFill>
                        <a:latin typeface="Cambria Math" panose="02040503050406030204"/>
                        <a:ea typeface="Cambria Math" panose="02040503050406030204"/>
                      </a:rPr>
                      <m:t>±</m:t>
                    </m:r>
                    <m:r>
                      <a:rPr lang="en-US" altLang="zh-CN" sz="2400" b="1" i="1" smtClean="0">
                        <a:solidFill>
                          <a:srgbClr val="FF0000"/>
                        </a:solidFill>
                        <a:latin typeface="Cambria Math" panose="02040503050406030204"/>
                        <a:ea typeface="Cambria Math" panose="02040503050406030204"/>
                      </a:rPr>
                      <m:t>𝟎</m:t>
                    </m:r>
                    <m:r>
                      <a:rPr lang="en-US" altLang="zh-CN" sz="2400" b="1" i="1" smtClean="0">
                        <a:solidFill>
                          <a:srgbClr val="FF0000"/>
                        </a:solidFill>
                        <a:latin typeface="Cambria Math" panose="02040503050406030204"/>
                        <a:ea typeface="Cambria Math" panose="02040503050406030204"/>
                      </a:rPr>
                      <m:t>.</m:t>
                    </m:r>
                    <m:r>
                      <a:rPr lang="en-US" altLang="zh-CN" sz="2400" b="1" i="1" smtClean="0">
                        <a:solidFill>
                          <a:srgbClr val="FF0000"/>
                        </a:solidFill>
                        <a:latin typeface="Cambria Math" panose="02040503050406030204"/>
                        <a:ea typeface="Cambria Math" panose="02040503050406030204"/>
                      </a:rPr>
                      <m:t>𝟏𝟒</m:t>
                    </m:r>
                  </m:oMath>
                </a14:m>
                <a:r>
                  <a:rPr lang="en-US" altLang="zh-CN" sz="1600" b="1" dirty="0">
                    <a:latin typeface="华为楷体"/>
                  </a:rPr>
                  <a:t>(before correction)</a:t>
                </a:r>
                <a:endParaRPr lang="zh-CN" altLang="en-US" sz="2400" b="1" dirty="0">
                  <a:latin typeface="华为楷体"/>
                </a:endParaRPr>
              </a:p>
            </p:txBody>
          </p:sp>
        </mc:Choice>
        <mc:Fallback>
          <p:sp>
            <p:nvSpPr>
              <p:cNvPr id="9" name="文本框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9049" y="1582004"/>
                <a:ext cx="4410075" cy="1376467"/>
              </a:xfrm>
              <a:prstGeom prst="rect">
                <a:avLst/>
              </a:prstGeom>
              <a:blipFill rotWithShape="1">
                <a:blip r:embed="rId1"/>
                <a:stretch>
                  <a:fillRect l="-14" t="-16" r="1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81979"/>
            <a:ext cx="7400924" cy="5324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68" t="8589" r="17223" b="3067"/>
          <a:stretch>
            <a:fillRect/>
          </a:stretch>
        </p:blipFill>
        <p:spPr bwMode="auto">
          <a:xfrm>
            <a:off x="7689649" y="3390900"/>
            <a:ext cx="4308873" cy="293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89107" y="125268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zh-CN" b="1" dirty="0">
                <a:latin typeface="Gadugi" panose="020B0502040204020203" pitchFamily="34" charset="0"/>
                <a:ea typeface="Gadugi" panose="020B0502040204020203" pitchFamily="34" charset="0"/>
              </a:rPr>
              <a:t>First </a:t>
            </a:r>
            <a:r>
              <a:rPr lang="en-US" altLang="zh-CN" b="1" dirty="0" err="1">
                <a:latin typeface="Gadugi" panose="020B0502040204020203" pitchFamily="34" charset="0"/>
                <a:ea typeface="Gadugi" panose="020B0502040204020203" pitchFamily="34" charset="0"/>
              </a:rPr>
              <a:t>PeV</a:t>
            </a:r>
            <a:r>
              <a:rPr lang="en-US" altLang="zh-CN" b="1" dirty="0">
                <a:latin typeface="Gadugi" panose="020B0502040204020203" pitchFamily="34" charset="0"/>
                <a:ea typeface="Gadugi" panose="020B0502040204020203" pitchFamily="34" charset="0"/>
              </a:rPr>
              <a:t> Gamma-Ray Source</a:t>
            </a:r>
            <a:r>
              <a:rPr lang="en-US" altLang="zh-CN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 </a:t>
            </a:r>
            <a:endParaRPr lang="zh-CN" altLang="en-US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文本框 5"/>
              <p:cNvSpPr txBox="1"/>
              <p:nvPr/>
            </p:nvSpPr>
            <p:spPr>
              <a:xfrm>
                <a:off x="6522460" y="2023932"/>
                <a:ext cx="5543550" cy="15304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sz="2400" b="1" i="0" smtClean="0">
                        <a:latin typeface="Cambria Math" panose="02040503050406030204"/>
                      </a:rPr>
                      <m:t>𝐓𝐒</m:t>
                    </m:r>
                    <m:r>
                      <a:rPr lang="en-US" altLang="zh-CN" sz="2400" b="1" i="1" smtClean="0">
                        <a:latin typeface="Cambria Math" panose="02040503050406030204"/>
                      </a:rPr>
                      <m:t>=</m:t>
                    </m:r>
                    <m:r>
                      <a:rPr lang="en-US" altLang="zh-CN" sz="2400" b="1" i="1" smtClean="0">
                        <a:latin typeface="Cambria Math" panose="02040503050406030204"/>
                      </a:rPr>
                      <m:t>𝟒𝟕</m:t>
                    </m:r>
                    <m:r>
                      <a:rPr lang="en-US" altLang="zh-CN" sz="2400" b="1" i="1" smtClean="0">
                        <a:latin typeface="Cambria Math" panose="02040503050406030204"/>
                      </a:rPr>
                      <m:t>~</m:t>
                    </m:r>
                    <m:r>
                      <a:rPr lang="en-US" altLang="zh-CN" sz="2400" b="1" i="1" smtClean="0">
                        <a:latin typeface="Cambria Math" panose="02040503050406030204"/>
                      </a:rPr>
                      <m:t>𝟓</m:t>
                    </m:r>
                    <m:r>
                      <a:rPr lang="en-US" altLang="zh-CN" sz="2400" b="1" i="1" smtClean="0">
                        <a:latin typeface="Cambria Math" panose="02040503050406030204"/>
                      </a:rPr>
                      <m:t>.</m:t>
                    </m:r>
                    <m:r>
                      <a:rPr lang="en-US" altLang="zh-CN" sz="2400" b="1" i="1" smtClean="0">
                        <a:latin typeface="Cambria Math" panose="02040503050406030204"/>
                      </a:rPr>
                      <m:t>𝟗</m:t>
                    </m:r>
                    <m:r>
                      <a:rPr lang="zh-CN" altLang="en-US" sz="2400" b="1" i="1" smtClean="0">
                        <a:latin typeface="Cambria Math" panose="02040503050406030204"/>
                      </a:rPr>
                      <m:t>𝝈</m:t>
                    </m:r>
                  </m:oMath>
                </a14:m>
                <a:r>
                  <a:rPr lang="en-US" altLang="zh-CN" sz="2400" b="1" dirty="0"/>
                  <a:t>(Chi-square distribution)</a:t>
                </a:r>
                <a:endParaRPr lang="en-US" altLang="zh-CN" sz="2400" b="1" dirty="0"/>
              </a:p>
              <a:p>
                <a:endParaRPr lang="en-US" altLang="zh-CN" sz="2400" dirty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3200">
                        <a:latin typeface="Cambria Math" panose="02040503050406030204"/>
                      </a:rPr>
                      <m:t>P</m:t>
                    </m:r>
                    <m:r>
                      <a:rPr lang="en-US" altLang="zh-CN" sz="3200" b="0" i="0" smtClean="0">
                        <a:latin typeface="Cambria Math" panose="02040503050406030204"/>
                      </a:rPr>
                      <m:t>=</m:t>
                    </m:r>
                    <m:f>
                      <m:fPr>
                        <m:ctrlP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3200" b="0" i="1" smtClean="0">
                            <a:latin typeface="Cambria Math" panose="02040503050406030204"/>
                          </a:rPr>
                          <m:t>2</m:t>
                        </m:r>
                      </m:num>
                      <m:den>
                        <m:sSup>
                          <m:sSupPr>
                            <m:ctrlPr>
                              <a:rPr lang="en-US" altLang="zh-CN" sz="32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3200" b="0" i="1" smtClean="0">
                                <a:latin typeface="Cambria Math" panose="02040503050406030204"/>
                              </a:rPr>
                              <m:t>1</m:t>
                            </m:r>
                            <m:r>
                              <a:rPr lang="en-US" altLang="zh-CN" sz="3200" b="0" i="1" smtClean="0">
                                <a:latin typeface="Cambria Math" panose="02040503050406030204"/>
                              </a:rPr>
                              <m:t>.</m:t>
                            </m:r>
                            <m:r>
                              <a:rPr lang="en-US" altLang="zh-CN" sz="3200" b="0" i="1" smtClean="0">
                                <a:latin typeface="Cambria Math" panose="02040503050406030204"/>
                              </a:rPr>
                              <m:t>016</m:t>
                            </m:r>
                            <m:r>
                              <a:rPr lang="en-US" altLang="zh-CN" sz="3200" b="0" i="1" smtClean="0">
                                <a:latin typeface="Cambria Math" panose="02040503050406030204"/>
                                <a:ea typeface="Cambria Math" panose="02040503050406030204"/>
                              </a:rPr>
                              <m:t>×</m:t>
                            </m:r>
                            <m:r>
                              <a:rPr lang="en-US" altLang="zh-CN" sz="3200" b="0" i="1" smtClean="0">
                                <a:latin typeface="Cambria Math" panose="02040503050406030204"/>
                                <a:ea typeface="Cambria Math" panose="02040503050406030204"/>
                              </a:rPr>
                              <m:t>10</m:t>
                            </m:r>
                          </m:e>
                          <m:sup>
                            <m:r>
                              <a:rPr lang="en-US" altLang="zh-CN" sz="3200" b="0" i="1" smtClean="0">
                                <a:latin typeface="Cambria Math" panose="02040503050406030204"/>
                              </a:rPr>
                              <m:t>10</m:t>
                            </m:r>
                          </m:sup>
                        </m:sSup>
                      </m:den>
                    </m:f>
                    <m:r>
                      <a:rPr lang="en-US" altLang="zh-CN" sz="3200" b="0" i="1" smtClean="0">
                        <a:latin typeface="Cambria Math" panose="02040503050406030204"/>
                      </a:rPr>
                      <m:t>~</m:t>
                    </m:r>
                    <m:r>
                      <a:rPr lang="en-US" altLang="zh-CN" sz="3200" b="1" i="1" smtClean="0">
                        <a:solidFill>
                          <a:srgbClr val="FF0000"/>
                        </a:solidFill>
                        <a:latin typeface="Cambria Math" panose="02040503050406030204"/>
                      </a:rPr>
                      <m:t>𝟔</m:t>
                    </m:r>
                    <m:r>
                      <a:rPr lang="en-US" altLang="zh-CN" sz="3200" b="1" i="1" smtClean="0">
                        <a:solidFill>
                          <a:srgbClr val="FF0000"/>
                        </a:solidFill>
                        <a:latin typeface="Cambria Math" panose="02040503050406030204"/>
                      </a:rPr>
                      <m:t>.</m:t>
                    </m:r>
                    <m:r>
                      <a:rPr lang="en-US" altLang="zh-CN" sz="3200" b="1" i="1" smtClean="0">
                        <a:solidFill>
                          <a:srgbClr val="FF0000"/>
                        </a:solidFill>
                        <a:latin typeface="Cambria Math" panose="02040503050406030204"/>
                      </a:rPr>
                      <m:t>𝟐</m:t>
                    </m:r>
                    <m:r>
                      <a:rPr lang="zh-CN" altLang="en-US" sz="3200" b="1" i="1" smtClean="0">
                        <a:solidFill>
                          <a:srgbClr val="FF0000"/>
                        </a:solidFill>
                        <a:latin typeface="Cambria Math" panose="02040503050406030204"/>
                      </a:rPr>
                      <m:t>𝝈</m:t>
                    </m:r>
                    <m:r>
                      <a:rPr lang="en-US" altLang="zh-CN" sz="3200" b="1" i="1" smtClean="0">
                        <a:solidFill>
                          <a:srgbClr val="FF0000"/>
                        </a:solidFill>
                        <a:latin typeface="Cambria Math" panose="02040503050406030204"/>
                      </a:rPr>
                      <m:t> </m:t>
                    </m:r>
                  </m:oMath>
                </a14:m>
                <a:r>
                  <a:rPr lang="en-US" altLang="zh-CN" sz="2400" b="1" dirty="0"/>
                  <a:t>(MC)</a:t>
                </a:r>
                <a:endParaRPr lang="zh-CN" altLang="en-US" sz="2400" b="1" dirty="0"/>
              </a:p>
            </p:txBody>
          </p:sp>
        </mc:Choice>
        <mc:Fallback>
          <p:sp>
            <p:nvSpPr>
              <p:cNvPr id="6" name="文本框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2460" y="2023932"/>
                <a:ext cx="5543550" cy="1530484"/>
              </a:xfrm>
              <a:prstGeom prst="rect">
                <a:avLst/>
              </a:prstGeom>
              <a:blipFill rotWithShape="1">
                <a:blip r:embed="rId1"/>
                <a:stretch>
                  <a:fillRect l="-7" t="-12" r="7" b="2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733694"/>
            <a:ext cx="6200880" cy="4819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矩形 3"/>
              <p:cNvSpPr/>
              <p:nvPr/>
            </p:nvSpPr>
            <p:spPr>
              <a:xfrm>
                <a:off x="6393873" y="4497084"/>
                <a:ext cx="5800725" cy="1634550"/>
              </a:xfrm>
              <a:prstGeom prst="rect">
                <a:avLst/>
              </a:prstGeom>
              <a:solidFill>
                <a:schemeClr val="bg2"/>
              </a:solidFill>
            </p:spPr>
            <p:txBody>
              <a:bodyPr wrap="square">
                <a:spAutoFit/>
              </a:bodyPr>
              <a:lstStyle/>
              <a:p>
                <a:r>
                  <a:rPr lang="en-US" altLang="zh-CN" sz="2400" b="1" i="1" dirty="0">
                    <a:latin typeface="Cambria Math" panose="02040503050406030204" pitchFamily="18" charset="0"/>
                  </a:rPr>
                  <a:t>Estimation:</a:t>
                </a:r>
                <a:endParaRPr lang="en-US" altLang="zh-CN" sz="2400" b="1" i="1" dirty="0">
                  <a:latin typeface="Cambria Math" panose="02040503050406030204" pitchFamily="18" charset="0"/>
                </a:endParaRPr>
              </a:p>
              <a:p>
                <a:endParaRPr lang="en-US" altLang="zh-CN" i="1" dirty="0">
                  <a:latin typeface="Cambria Math" panose="02040503050406030204" pitchFamily="18" charset="0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 smtClean="0">
                          <a:latin typeface="Cambria Math" panose="02040503050406030204" pitchFamily="18" charset="0"/>
                        </a:rPr>
                        <m:t>𝑁𝑜𝑛</m:t>
                      </m:r>
                      <m:r>
                        <a:rPr lang="en-US" altLang="zh-CN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i="1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altLang="zh-CN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𝑁𝑏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00278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𝑁𝑏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0194</m:t>
                      </m:r>
                    </m:oMath>
                  </m:oMathPara>
                </a14:m>
                <a:endParaRPr lang="en-US" altLang="zh-CN" dirty="0"/>
              </a:p>
              <a:p>
                <a:endParaRPr lang="en-US" altLang="zh-CN" dirty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/>
                        </a:rPr>
                        <m:t>𝑃𝑜𝑠𝑠𝑖𝑜𝑛𝐼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/>
                                </a:rPr>
                                <m:t>𝑜𝑛</m:t>
                              </m:r>
                            </m:sub>
                          </m:sSub>
                          <m:r>
                            <a:rPr lang="en-US" altLang="zh-CN" b="0" i="1" smtClean="0">
                              <a:latin typeface="Cambria Math" panose="02040503050406030204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/>
                                </a:rPr>
                                <m:t>𝑁𝑏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/>
                                </a:rPr>
                                <m:t>𝑐</m:t>
                              </m:r>
                            </m:sub>
                          </m:sSub>
                          <m:r>
                            <a:rPr lang="en-US" altLang="zh-CN" b="0" i="1" smtClean="0">
                              <a:latin typeface="Cambria Math" panose="02040503050406030204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/>
                                </a:rPr>
                                <m:t>𝑁𝑏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/>
                                </a:rPr>
                                <m:t>𝑔</m:t>
                              </m:r>
                            </m:sub>
                          </m:sSub>
                        </m:e>
                      </m:d>
                      <m:r>
                        <a:rPr lang="en-US" altLang="zh-CN" b="0" i="1" smtClean="0">
                          <a:latin typeface="Cambria Math" panose="02040503050406030204"/>
                        </a:rPr>
                        <m:t>=</m:t>
                      </m:r>
                      <m:r>
                        <a:rPr lang="en-US" altLang="zh-CN" b="0" i="1" smtClean="0">
                          <a:latin typeface="Cambria Math" panose="02040503050406030204"/>
                        </a:rPr>
                        <m:t>4</m:t>
                      </m:r>
                      <m:r>
                        <a:rPr lang="en-US" altLang="zh-CN" b="0" i="1" smtClean="0">
                          <a:latin typeface="Cambria Math" panose="02040503050406030204"/>
                        </a:rPr>
                        <m:t>.</m:t>
                      </m:r>
                      <m:r>
                        <a:rPr lang="en-US" altLang="zh-CN" b="0" i="1" smtClean="0">
                          <a:latin typeface="Cambria Math" panose="02040503050406030204"/>
                        </a:rPr>
                        <m:t>37</m:t>
                      </m:r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/>
                              <a:ea typeface="Cambria Math" panose="02040503050406030204"/>
                            </a:rPr>
                            <m:t>×</m:t>
                          </m:r>
                          <m:r>
                            <a:rPr lang="en-US" altLang="zh-CN" b="0" i="1" smtClean="0">
                              <a:latin typeface="Cambria Math" panose="02040503050406030204"/>
                            </a:rPr>
                            <m:t>10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/>
                            </a:rPr>
                            <m:t>−</m:t>
                          </m:r>
                          <m:r>
                            <a:rPr lang="en-US" altLang="zh-CN" b="0" i="1" smtClean="0">
                              <a:latin typeface="Cambria Math" panose="02040503050406030204"/>
                            </a:rPr>
                            <m:t>11</m:t>
                          </m:r>
                        </m:sup>
                      </m:sSup>
                      <m:r>
                        <a:rPr lang="en-US" altLang="zh-CN" b="0" i="1" smtClean="0">
                          <a:latin typeface="Cambria Math" panose="02040503050406030204"/>
                        </a:rPr>
                        <m:t>~</m:t>
                      </m:r>
                      <m:r>
                        <a:rPr lang="en-US" altLang="zh-CN" b="0" i="1" smtClean="0">
                          <a:latin typeface="Cambria Math" panose="02040503050406030204"/>
                        </a:rPr>
                        <m:t>6</m:t>
                      </m:r>
                      <m:r>
                        <a:rPr lang="en-US" altLang="zh-CN" b="0" i="1" smtClean="0">
                          <a:latin typeface="Cambria Math" panose="02040503050406030204"/>
                        </a:rPr>
                        <m:t>.</m:t>
                      </m:r>
                      <m:r>
                        <a:rPr lang="en-US" altLang="zh-CN" b="0" i="1" smtClean="0">
                          <a:latin typeface="Cambria Math" panose="02040503050406030204"/>
                        </a:rPr>
                        <m:t>4</m:t>
                      </m:r>
                      <m:r>
                        <a:rPr lang="zh-CN" altLang="en-US" b="0" i="1" smtClean="0">
                          <a:latin typeface="Cambria Math" panose="02040503050406030204"/>
                        </a:rPr>
                        <m:t>𝜎</m:t>
                      </m:r>
                    </m:oMath>
                  </m:oMathPara>
                </a14:m>
                <a:endParaRPr lang="en-US" altLang="zh-CN" dirty="0"/>
              </a:p>
            </p:txBody>
          </p:sp>
        </mc:Choice>
        <mc:Fallback>
          <p:sp>
            <p:nvSpPr>
              <p:cNvPr id="4" name="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3873" y="4497084"/>
                <a:ext cx="5800725" cy="1634550"/>
              </a:xfrm>
              <a:prstGeom prst="rect">
                <a:avLst/>
              </a:prstGeom>
              <a:blipFill rotWithShape="1">
                <a:blip r:embed="rId3"/>
                <a:stretch>
                  <a:fillRect l="-1" t="-1" r="1" b="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SNR Symposium 2026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4087D-BD24-478C-A6DF-72CF1D334C4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95760" y="40828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zh-CN" b="1" dirty="0" err="1">
                <a:latin typeface="Gadugi" panose="020B0502040204020203" pitchFamily="34" charset="0"/>
                <a:ea typeface="Gadugi" panose="020B0502040204020203" pitchFamily="34" charset="0"/>
              </a:rPr>
              <a:t>TeV</a:t>
            </a:r>
            <a:r>
              <a:rPr lang="en-US" altLang="zh-CN" b="1" dirty="0">
                <a:latin typeface="Gadugi" panose="020B0502040204020203" pitchFamily="34" charset="0"/>
                <a:ea typeface="Gadugi" panose="020B0502040204020203" pitchFamily="34" charset="0"/>
              </a:rPr>
              <a:t> Binary</a:t>
            </a:r>
            <a:endParaRPr lang="zh-CN" altLang="en-US" b="1" dirty="0">
              <a:latin typeface="Gadugi" panose="020B0502040204020203" pitchFamily="34" charset="0"/>
              <a:ea typeface="黑体" panose="02010609060101010101" pitchFamily="49" charset="-122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SNR Symposium 2026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11" name="灯片编号占位符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208DF88-0202-4233-813A-A086A485649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63175" y="1354984"/>
            <a:ext cx="1166564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l"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Binary </a:t>
            </a:r>
            <a:r>
              <a:rPr lang="en-US" altLang="zh-CN" sz="2800" b="1" dirty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is a very important kind of </a:t>
            </a:r>
            <a:r>
              <a:rPr lang="en-US" altLang="zh-CN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TeV</a:t>
            </a:r>
            <a:r>
              <a:rPr lang="en-US" altLang="zh-CN" sz="2800" b="1" dirty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source, 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characterized with unique properties . 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7" name="内容占位符 5"/>
          <p:cNvPicPr>
            <a:picLocks noGrp="1" noChangeAspect="1"/>
          </p:cNvPicPr>
          <p:nvPr>
            <p:ph idx="1"/>
          </p:nvPr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153"/>
          <a:stretch>
            <a:fillRect/>
          </a:stretch>
        </p:blipFill>
        <p:spPr>
          <a:xfrm>
            <a:off x="172502" y="2477848"/>
            <a:ext cx="3945431" cy="4380152"/>
          </a:xfrm>
        </p:spPr>
      </p:pic>
      <p:pic>
        <p:nvPicPr>
          <p:cNvPr id="9" name="内容占位符 5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73" t="-373" b="1"/>
          <a:stretch>
            <a:fillRect/>
          </a:stretch>
        </p:blipFill>
        <p:spPr>
          <a:xfrm>
            <a:off x="4174755" y="2461732"/>
            <a:ext cx="4275941" cy="441238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4178" y="2477848"/>
            <a:ext cx="3533446" cy="4412384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8830459" y="2650918"/>
            <a:ext cx="32271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colliding-wind binary system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19545" y="0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zh-CN" b="1" dirty="0">
                <a:latin typeface="Gadugi" panose="020B0502040204020203" pitchFamily="34" charset="0"/>
                <a:ea typeface="Gadugi" panose="020B0502040204020203" pitchFamily="34" charset="0"/>
              </a:rPr>
              <a:t>Leptonic or Hadronic?</a:t>
            </a:r>
            <a:endParaRPr lang="zh-CN" altLang="en-US" b="1" dirty="0">
              <a:latin typeface="Gadugi" panose="020B0502040204020203" pitchFamily="34" charset="0"/>
              <a:ea typeface="Gadugi" panose="020B0502040204020203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SNR Symposium 2026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8DF88-0202-4233-813A-A086A4856497}" type="slidenum">
              <a:rPr lang="zh-CN" altLang="en-US" smtClean="0"/>
            </a:fld>
            <a:endParaRPr lang="zh-CN" alt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" y="2305050"/>
            <a:ext cx="54483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676275" y="1562099"/>
            <a:ext cx="27895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u"/>
            </a:pPr>
            <a:r>
              <a:rPr lang="en-US" altLang="zh-CN" sz="2400" b="1" dirty="0"/>
              <a:t>Hillas  criterion: </a:t>
            </a:r>
            <a:endParaRPr lang="zh-CN" altLang="en-US" sz="2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676275" y="3228973"/>
            <a:ext cx="42370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u"/>
            </a:pPr>
            <a:r>
              <a:rPr lang="en-US" altLang="zh-CN" sz="2400" b="1" dirty="0"/>
              <a:t>Synchrotron cooling limit: </a:t>
            </a:r>
            <a:endParaRPr lang="zh-CN" altLang="en-US" sz="2400" b="1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3976688"/>
            <a:ext cx="4705350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676275" y="4826942"/>
            <a:ext cx="79255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u"/>
            </a:pPr>
            <a:r>
              <a:rPr lang="en-US" altLang="zh-CN" sz="2400" b="1" dirty="0"/>
              <a:t>Combine synchrotron cooling and the Hillas criterion</a:t>
            </a:r>
            <a:endParaRPr lang="zh-CN" altLang="en-US" sz="2400" b="1" dirty="0"/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5500688"/>
            <a:ext cx="5629275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5059" y="1943100"/>
            <a:ext cx="2076450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8996218" y="2789703"/>
            <a:ext cx="3157682" cy="3046988"/>
          </a:xfrm>
          <a:prstGeom prst="rect">
            <a:avLst/>
          </a:prstGeom>
          <a:solidFill>
            <a:schemeClr val="bg2"/>
          </a:solidFill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l"/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is impossible for electrons to be accelerated to </a:t>
            </a:r>
            <a:r>
              <a:rPr lang="en-US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PeV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within binary system, and protons are allowed to be accelerated to 100 </a:t>
            </a:r>
            <a:r>
              <a:rPr lang="en-US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PeV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 txBox="1"/>
          <p:nvPr/>
        </p:nvSpPr>
        <p:spPr>
          <a:xfrm>
            <a:off x="519545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b="1" dirty="0">
                <a:latin typeface="Gadugi" panose="020B0502040204020203" pitchFamily="34" charset="0"/>
                <a:ea typeface="Gadugi" panose="020B0502040204020203" pitchFamily="34" charset="0"/>
              </a:rPr>
              <a:t>Physical Scenario</a:t>
            </a:r>
            <a:endParaRPr lang="zh-CN" altLang="en-US" b="1" dirty="0">
              <a:latin typeface="Gadugi" panose="020B0502040204020203" pitchFamily="34" charset="0"/>
              <a:ea typeface="Gadugi" panose="020B0502040204020203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756" y="1325563"/>
            <a:ext cx="6967538" cy="5231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7507319" y="1755866"/>
                <a:ext cx="4608481" cy="52322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high density of material (photons or gas) makes it natural for hadronic process. </a:t>
                </a:r>
                <a:endParaRPr lang="en-US" altLang="zh-CN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altLang="zh-CN" sz="2000" dirty="0"/>
              </a:p>
              <a:p>
                <a:endParaRPr lang="en-US" altLang="zh-CN" sz="2000" dirty="0"/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Photon from companion star(~10 </a:t>
                </a:r>
                <a:r>
                  <a:rPr lang="en-US" altLang="zh-CN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eV</a:t>
                </a: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): </a:t>
                </a:r>
                <a14:m>
                  <m:oMath xmlns:m="http://schemas.openxmlformats.org/officeDocument/2006/math">
                    <m:r>
                      <a:rPr lang="en-US" altLang="zh-CN" sz="2800" b="0" i="1" smtClean="0">
                        <a:latin typeface="Cambria Math" panose="02040503050406030204"/>
                      </a:rPr>
                      <m:t>𝑝</m:t>
                    </m:r>
                    <m:sSub>
                      <m:sSubPr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800" b="0" i="1" smtClean="0">
                            <a:latin typeface="Cambria Math" panose="02040503050406030204"/>
                          </a:rPr>
                          <m:t>𝛾</m:t>
                        </m:r>
                      </m:e>
                      <m:sub>
                        <m:r>
                          <a:rPr lang="en-US" altLang="zh-CN" sz="2800" b="0" i="1" smtClean="0">
                            <a:latin typeface="Cambria Math" panose="02040503050406030204"/>
                          </a:rPr>
                          <m:t>𝑢𝑣</m:t>
                        </m:r>
                      </m:sub>
                    </m:sSub>
                    <m:r>
                      <a:rPr lang="en-US" altLang="zh-CN" sz="2800" b="0" i="1" smtClean="0">
                        <a:latin typeface="Cambria Math" panose="02040503050406030204"/>
                      </a:rPr>
                      <m:t>;</m:t>
                    </m:r>
                  </m:oMath>
                </a14:m>
                <a:endParaRPr lang="en-US" altLang="zh-CN" sz="2000" b="0" dirty="0"/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endParaRPr lang="en-US" altLang="zh-CN" sz="2000" b="0" dirty="0"/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Photon from accretion disk, jet or outflow(~</a:t>
                </a:r>
                <a:r>
                  <a:rPr lang="en-US" altLang="zh-CN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keV</a:t>
                </a: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):</a:t>
                </a:r>
                <a14:m>
                  <m:oMath xmlns:m="http://schemas.openxmlformats.org/officeDocument/2006/math">
                    <m:r>
                      <a:rPr lang="en-US" altLang="zh-CN" sz="28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sz="2800" i="1">
                        <a:latin typeface="Cambria Math" panose="02040503050406030204"/>
                      </a:rPr>
                      <m:t>𝑝</m:t>
                    </m:r>
                    <m:sSub>
                      <m:sSubPr>
                        <m:ctrlPr>
                          <a:rPr lang="en-US" altLang="zh-CN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800" i="1">
                            <a:latin typeface="Cambria Math" panose="02040503050406030204"/>
                          </a:rPr>
                          <m:t>𝛾</m:t>
                        </m:r>
                      </m:e>
                      <m:sub>
                        <m:r>
                          <a:rPr lang="en-US" altLang="zh-CN" sz="2800" b="0" i="1" smtClean="0">
                            <a:latin typeface="Cambria Math" panose="02040503050406030204"/>
                          </a:rPr>
                          <m:t>𝑥</m:t>
                        </m:r>
                      </m:sub>
                    </m:sSub>
                    <m:r>
                      <a:rPr lang="en-US" altLang="zh-CN" sz="2800" i="1">
                        <a:latin typeface="Cambria Math" panose="02040503050406030204"/>
                      </a:rPr>
                      <m:t>;</m:t>
                    </m:r>
                  </m:oMath>
                </a14:m>
                <a:endParaRPr lang="en-US" altLang="zh-CN" sz="2000" dirty="0"/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endParaRPr lang="en-US" altLang="zh-CN" sz="2000" dirty="0"/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Gas from jet of companion star:</a:t>
                </a:r>
                <a14:m>
                  <m:oMath xmlns:m="http://schemas.openxmlformats.org/officeDocument/2006/math">
                    <m:r>
                      <a:rPr lang="en-US" altLang="zh-CN" sz="32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sz="3200" i="1">
                        <a:latin typeface="Cambria Math" panose="02040503050406030204"/>
                      </a:rPr>
                      <m:t>𝑝</m:t>
                    </m:r>
                    <m:r>
                      <a:rPr lang="en-US" altLang="zh-CN" sz="3200" b="0" i="1" smtClean="0">
                        <a:latin typeface="Cambria Math" panose="02040503050406030204"/>
                      </a:rPr>
                      <m:t>𝑝</m:t>
                    </m:r>
                    <m:r>
                      <a:rPr lang="en-US" altLang="zh-CN" sz="3200" i="1">
                        <a:latin typeface="Cambria Math" panose="02040503050406030204"/>
                      </a:rPr>
                      <m:t>;</m:t>
                    </m:r>
                  </m:oMath>
                </a14:m>
                <a:endParaRPr lang="en-US" altLang="zh-CN" sz="2000" dirty="0"/>
              </a:p>
              <a:p>
                <a:endParaRPr lang="en-US" altLang="zh-CN" dirty="0"/>
              </a:p>
              <a:p>
                <a:endParaRPr lang="en-US" altLang="zh-CN" dirty="0"/>
              </a:p>
              <a:p>
                <a:endParaRPr lang="zh-CN" altLang="en-US" dirty="0"/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7319" y="1755866"/>
                <a:ext cx="4608481" cy="5232202"/>
              </a:xfrm>
              <a:prstGeom prst="rect">
                <a:avLst/>
              </a:prstGeom>
              <a:blipFill rotWithShape="1">
                <a:blip r:embed="rId2"/>
                <a:stretch>
                  <a:fillRect l="-8" t="-2" b="1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SNR Symposium 2026</a:t>
            </a:r>
            <a:endParaRPr lang="zh-CN" altLang="en-US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4087D-BD24-478C-A6DF-72CF1D334C4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34216"/>
            <a:ext cx="10515600" cy="1325563"/>
          </a:xfrm>
        </p:spPr>
        <p:txBody>
          <a:bodyPr/>
          <a:lstStyle/>
          <a:p>
            <a:r>
              <a:rPr lang="en-US" altLang="zh-CN" b="1" dirty="0">
                <a:latin typeface="Gadugi" panose="020B0502040204020203" pitchFamily="34" charset="0"/>
                <a:ea typeface="Gadugi" panose="020B0502040204020203" pitchFamily="34" charset="0"/>
              </a:rPr>
              <a:t>Model Fitting</a:t>
            </a:r>
            <a:endParaRPr lang="zh-CN" altLang="en-US" b="1" dirty="0">
              <a:latin typeface="Gadugi" panose="020B0502040204020203" pitchFamily="34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670165" y="2139950"/>
            <a:ext cx="4114800" cy="3941445"/>
          </a:xfrm>
          <a:solidFill>
            <a:schemeClr val="bg2"/>
          </a:solidFill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altLang="zh-CN" b="1" dirty="0">
                <a:solidFill>
                  <a:schemeClr val="tx1"/>
                </a:solidFill>
                <a:latin typeface="MingLiU_MSCS-ExtB" panose="02020500000000000000" charset="-120"/>
                <a:ea typeface="MingLiU_MSCS-ExtB" panose="02020500000000000000" charset="-120"/>
              </a:rPr>
              <a:t>Protons need to be accelerated at least to 10 </a:t>
            </a:r>
            <a:r>
              <a:rPr lang="en-US" altLang="zh-CN" b="1" dirty="0" err="1">
                <a:solidFill>
                  <a:schemeClr val="tx1"/>
                </a:solidFill>
                <a:latin typeface="MingLiU_MSCS-ExtB" panose="02020500000000000000" charset="-120"/>
                <a:ea typeface="MingLiU_MSCS-ExtB" panose="02020500000000000000" charset="-120"/>
              </a:rPr>
              <a:t>PeV</a:t>
            </a:r>
            <a:r>
              <a:rPr lang="en-US" altLang="zh-CN" b="1" dirty="0">
                <a:solidFill>
                  <a:schemeClr val="tx1"/>
                </a:solidFill>
                <a:latin typeface="MingLiU_MSCS-ExtB" panose="02020500000000000000" charset="-120"/>
                <a:ea typeface="MingLiU_MSCS-ExtB" panose="02020500000000000000" charset="-120"/>
              </a:rPr>
              <a:t>.</a:t>
            </a:r>
            <a:endParaRPr lang="en-US" altLang="zh-CN" b="1" dirty="0">
              <a:solidFill>
                <a:schemeClr val="tx1"/>
              </a:solidFill>
              <a:latin typeface="MingLiU_MSCS-ExtB" panose="02020500000000000000" charset="-120"/>
              <a:ea typeface="MingLiU_MSCS-ExtB" panose="02020500000000000000" charset="-12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altLang="zh-CN" b="1" dirty="0">
              <a:solidFill>
                <a:schemeClr val="tx1"/>
              </a:solidFill>
              <a:latin typeface="MingLiU_MSCS-ExtB" panose="02020500000000000000" charset="-120"/>
              <a:ea typeface="MingLiU_MSCS-ExtB" panose="02020500000000000000" charset="-12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CN" b="1" dirty="0">
                <a:solidFill>
                  <a:schemeClr val="tx1"/>
                </a:solidFill>
                <a:latin typeface="MingLiU_MSCS-ExtB" panose="02020500000000000000" charset="-120"/>
                <a:ea typeface="MingLiU_MSCS-ExtB" panose="02020500000000000000" charset="-120"/>
              </a:rPr>
              <a:t>Direct evidence for accelerating cosmic rays beyond “knee” in our galaxy.</a:t>
            </a:r>
            <a:endParaRPr lang="en-US" altLang="zh-CN" b="1" dirty="0">
              <a:solidFill>
                <a:schemeClr val="tx1"/>
              </a:solidFill>
              <a:latin typeface="MingLiU_MSCS-ExtB" panose="02020500000000000000" charset="-120"/>
              <a:ea typeface="MingLiU_MSCS-ExtB" panose="02020500000000000000" charset="-12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861820"/>
            <a:ext cx="6746875" cy="4897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文本框 9"/>
              <p:cNvSpPr txBox="1"/>
              <p:nvPr/>
            </p:nvSpPr>
            <p:spPr>
              <a:xfrm>
                <a:off x="1594485" y="1383665"/>
                <a:ext cx="8270240" cy="363855"/>
              </a:xfrm>
              <a:prstGeom prst="rect">
                <a:avLst/>
              </a:prstGeom>
              <a:noFill/>
              <a:ln>
                <a:solidFill>
                  <a:srgbClr val="00B050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u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1" i="1">
                            <a:solidFill>
                              <a:srgbClr val="00B050"/>
                            </a:solidFill>
                            <a:latin typeface="Cambria Math" panose="02040503050406030204"/>
                          </a:rPr>
                          <m:t>𝑬</m:t>
                        </m:r>
                      </m:e>
                      <m:sub>
                        <m:r>
                          <a:rPr lang="en-US" altLang="zh-CN" sz="2400" b="1" i="1" smtClean="0">
                            <a:solidFill>
                              <a:srgbClr val="00B050"/>
                            </a:solidFill>
                            <a:latin typeface="Cambria Math" panose="02040503050406030204"/>
                          </a:rPr>
                          <m:t>𝒕</m:t>
                        </m:r>
                      </m:sub>
                    </m:sSub>
                    <m:r>
                      <a:rPr lang="en-US" altLang="zh-CN" sz="2400" b="1" i="1">
                        <a:solidFill>
                          <a:srgbClr val="00B050"/>
                        </a:solidFill>
                        <a:latin typeface="Cambria Math" panose="02040503050406030204"/>
                      </a:rPr>
                      <m:t>~</m:t>
                    </m:r>
                    <m:r>
                      <a:rPr lang="en-US" altLang="zh-CN" sz="2400" b="1" i="1">
                        <a:solidFill>
                          <a:srgbClr val="00B050"/>
                        </a:solidFill>
                        <a:latin typeface="Cambria Math" panose="02040503050406030204"/>
                      </a:rPr>
                      <m:t>𝟏𝟎</m:t>
                    </m:r>
                    <m:r>
                      <m:rPr>
                        <m:sty m:val="p"/>
                      </m:rPr>
                      <a:rPr lang="en-US" altLang="zh-CN" sz="2400" b="1" i="1">
                        <a:solidFill>
                          <a:srgbClr val="00B050"/>
                        </a:solidFill>
                        <a:latin typeface="Cambria Math" panose="02040503050406030204"/>
                      </a:rPr>
                      <m:t>e</m:t>
                    </m:r>
                    <m:r>
                      <a:rPr lang="en-US" altLang="zh-CN" sz="2400" b="1" i="1">
                        <a:solidFill>
                          <a:srgbClr val="00B050"/>
                        </a:solidFill>
                        <a:latin typeface="Cambria Math" panose="02040503050406030204"/>
                      </a:rPr>
                      <m:t>𝑽</m:t>
                    </m:r>
                    <m:r>
                      <a:rPr lang="en-US" altLang="zh-CN" sz="2400" b="1" i="1">
                        <a:solidFill>
                          <a:srgbClr val="00B050"/>
                        </a:solidFill>
                        <a:latin typeface="Cambria Math" panose="02040503050406030204"/>
                      </a:rPr>
                      <m:t>,</m:t>
                    </m:r>
                    <m:r>
                      <m:rPr>
                        <m:nor/>
                      </m:rPr>
                      <a:rPr lang="en-US" altLang="zh-CN" sz="2400" b="1" i="1">
                        <a:solidFill>
                          <a:srgbClr val="00B050"/>
                        </a:solidFill>
                        <a:latin typeface="Cambria Math" panose="02040503050406030204"/>
                      </a:rPr>
                      <m:t>interaction</m:t>
                    </m:r>
                    <m:r>
                      <m:rPr>
                        <m:nor/>
                      </m:rPr>
                      <a:rPr lang="en-US" altLang="zh-CN" sz="2400" b="1" i="1">
                        <a:solidFill>
                          <a:srgbClr val="00B050"/>
                        </a:solidFill>
                        <a:latin typeface="Cambria Math" panose="02040503050406030204"/>
                      </a:rPr>
                      <m:t> </m:t>
                    </m:r>
                    <m:r>
                      <m:rPr>
                        <m:nor/>
                      </m:rPr>
                      <a:rPr lang="en-US" altLang="zh-CN" sz="2400" b="1" i="1">
                        <a:solidFill>
                          <a:srgbClr val="00B050"/>
                        </a:solidFill>
                        <a:latin typeface="Cambria Math" panose="02040503050406030204"/>
                      </a:rPr>
                      <m:t>angle</m:t>
                    </m:r>
                    <m:r>
                      <m:rPr>
                        <m:nor/>
                      </m:rPr>
                      <a:rPr lang="en-US" altLang="zh-CN" sz="2400" b="1" i="1">
                        <a:solidFill>
                          <a:srgbClr val="00B050"/>
                        </a:solidFill>
                        <a:latin typeface="Cambria Math" panose="02040503050406030204"/>
                      </a:rPr>
                      <m:t> </m:t>
                    </m:r>
                    <m:r>
                      <m:rPr>
                        <m:nor/>
                      </m:rPr>
                      <a:rPr lang="zh-CN" altLang="en-US" sz="2400" b="1" i="1">
                        <a:solidFill>
                          <a:srgbClr val="00B050"/>
                        </a:solidFill>
                        <a:latin typeface="Cambria Math" panose="02040503050406030204"/>
                      </a:rPr>
                      <m:t>𝜃</m:t>
                    </m:r>
                    <m:r>
                      <m:rPr>
                        <m:nor/>
                      </m:rPr>
                      <a:rPr lang="zh-CN" altLang="en-US" sz="2400" b="1" i="1">
                        <a:solidFill>
                          <a:srgbClr val="00B050"/>
                        </a:solidFill>
                        <a:latin typeface="Cambria Math" panose="02040503050406030204"/>
                      </a:rPr>
                      <m:t> </m:t>
                    </m:r>
                    <m:r>
                      <m:rPr>
                        <m:nor/>
                      </m:rPr>
                      <a:rPr lang="en-US" altLang="zh-CN" sz="2400" b="1" i="1">
                        <a:solidFill>
                          <a:srgbClr val="00B050"/>
                        </a:solidFill>
                        <a:latin typeface="Cambria Math" panose="02040503050406030204"/>
                      </a:rPr>
                      <m:t>= </m:t>
                    </m:r>
                    <m:r>
                      <m:rPr>
                        <m:nor/>
                      </m:rPr>
                      <a:rPr lang="en-US" altLang="zh-CN" sz="2400" b="1" i="1">
                        <a:solidFill>
                          <a:srgbClr val="00B050"/>
                        </a:solidFill>
                        <a:latin typeface="Cambria Math" panose="02040503050406030204"/>
                      </a:rPr>
                      <m:t>90</m:t>
                    </m:r>
                    <m:r>
                      <m:rPr>
                        <m:nor/>
                      </m:rPr>
                      <a:rPr lang="zh-CN" altLang="en-US" sz="2400" b="1" i="1">
                        <a:solidFill>
                          <a:srgbClr val="00B050"/>
                        </a:solidFill>
                        <a:latin typeface="Cambria Math" panose="02040503050406030204"/>
                      </a:rPr>
                      <m:t>◦</m:t>
                    </m:r>
                    <m:r>
                      <a:rPr lang="en-US" altLang="zh-CN" sz="2400" b="1" i="1">
                        <a:solidFill>
                          <a:srgbClr val="00B050"/>
                        </a:solidFill>
                        <a:latin typeface="Cambria Math" panose="02040503050406030204"/>
                      </a:rPr>
                      <m:t>,</m:t>
                    </m:r>
                    <m:sSub>
                      <m:sSubPr>
                        <m:ctrlPr>
                          <a:rPr lang="en-US" altLang="zh-CN" sz="24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1" i="1">
                            <a:solidFill>
                              <a:srgbClr val="00B050"/>
                            </a:solidFill>
                            <a:latin typeface="Cambria Math" panose="02040503050406030204"/>
                          </a:rPr>
                          <m:t>𝑬</m:t>
                        </m:r>
                      </m:e>
                      <m:sub>
                        <m:r>
                          <a:rPr lang="en-US" altLang="zh-CN" sz="2400" b="1" i="1">
                            <a:solidFill>
                              <a:srgbClr val="00B050"/>
                            </a:solidFill>
                            <a:latin typeface="Cambria Math" panose="02040503050406030204"/>
                          </a:rPr>
                          <m:t>𝒑</m:t>
                        </m:r>
                      </m:sub>
                    </m:sSub>
                    <m:r>
                      <a:rPr lang="en-US" altLang="zh-CN" sz="2400" b="1" i="1">
                        <a:solidFill>
                          <a:srgbClr val="00B050"/>
                        </a:solidFill>
                        <a:latin typeface="Cambria Math" panose="02040503050406030204"/>
                      </a:rPr>
                      <m:t>~</m:t>
                    </m:r>
                    <m:r>
                      <a:rPr lang="en-US" altLang="zh-CN" sz="2400" b="1" i="1">
                        <a:solidFill>
                          <a:srgbClr val="00B050"/>
                        </a:solidFill>
                        <a:latin typeface="Cambria Math" panose="02040503050406030204"/>
                      </a:rPr>
                      <m:t>𝟏𝟎</m:t>
                    </m:r>
                    <m:r>
                      <a:rPr lang="en-US" altLang="zh-CN" sz="2400" b="1" i="1">
                        <a:solidFill>
                          <a:srgbClr val="00B050"/>
                        </a:solidFill>
                        <a:latin typeface="Cambria Math" panose="02040503050406030204"/>
                      </a:rPr>
                      <m:t>𝑷𝒆𝑽</m:t>
                    </m:r>
                    <m:r>
                      <a:rPr lang="en-US" altLang="zh-CN" sz="2400" b="1" i="1">
                        <a:solidFill>
                          <a:srgbClr val="00B050"/>
                        </a:solidFill>
                        <a:latin typeface="Cambria Math" panose="02040503050406030204"/>
                      </a:rPr>
                      <m:t>,</m:t>
                    </m:r>
                    <m:sSub>
                      <m:sSubPr>
                        <m:ctrlPr>
                          <a:rPr lang="en-US" altLang="zh-CN" sz="24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1" i="1">
                            <a:solidFill>
                              <a:srgbClr val="00B050"/>
                            </a:solidFill>
                            <a:latin typeface="Cambria Math" panose="02040503050406030204"/>
                          </a:rPr>
                          <m:t>𝑬</m:t>
                        </m:r>
                      </m:e>
                      <m:sub>
                        <m:r>
                          <a:rPr lang="zh-CN" altLang="en-US" sz="2400" b="1" i="1">
                            <a:solidFill>
                              <a:srgbClr val="00B050"/>
                            </a:solidFill>
                            <a:latin typeface="Cambria Math" panose="02040503050406030204"/>
                          </a:rPr>
                          <m:t>𝜸</m:t>
                        </m:r>
                      </m:sub>
                    </m:sSub>
                    <m:r>
                      <a:rPr lang="en-US" altLang="zh-CN" sz="2400" b="1" i="1">
                        <a:solidFill>
                          <a:srgbClr val="00B050"/>
                        </a:solidFill>
                        <a:latin typeface="Cambria Math" panose="02040503050406030204"/>
                      </a:rPr>
                      <m:t>~</m:t>
                    </m:r>
                    <m:r>
                      <a:rPr lang="en-US" altLang="zh-CN" sz="2400" b="1" i="1">
                        <a:solidFill>
                          <a:srgbClr val="00B050"/>
                        </a:solidFill>
                        <a:latin typeface="Cambria Math" panose="02040503050406030204"/>
                      </a:rPr>
                      <m:t>𝟏</m:t>
                    </m:r>
                    <m:r>
                      <a:rPr lang="en-US" altLang="zh-CN" sz="2400" b="1" i="1">
                        <a:solidFill>
                          <a:srgbClr val="00B050"/>
                        </a:solidFill>
                        <a:latin typeface="Cambria Math" panose="02040503050406030204"/>
                      </a:rPr>
                      <m:t>𝑷𝒆𝑽</m:t>
                    </m:r>
                  </m:oMath>
                </a14:m>
                <a:endParaRPr lang="zh-CN" altLang="en-US" b="1" i="1" dirty="0">
                  <a:solidFill>
                    <a:srgbClr val="00B050"/>
                  </a:solidFill>
                  <a:latin typeface="Cambria Math" panose="02040503050406030204"/>
                </a:endParaRPr>
              </a:p>
            </p:txBody>
          </p:sp>
        </mc:Choice>
        <mc:Fallback>
          <p:sp>
            <p:nvSpPr>
              <p:cNvPr id="5" name="文本框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4485" y="1383665"/>
                <a:ext cx="8270240" cy="363855"/>
              </a:xfrm>
              <a:prstGeom prst="rect">
                <a:avLst/>
              </a:prstGeom>
              <a:blipFill rotWithShape="1">
                <a:blip r:embed="rId2"/>
                <a:stretch>
                  <a:fillRect l="-61" t="-5759" r="-54" b="-1222"/>
                </a:stretch>
              </a:blipFill>
              <a:ln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SNR Symposium 2026</a:t>
            </a:r>
            <a:endParaRPr lang="zh-CN" altLang="en-US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4087D-BD24-478C-A6DF-72CF1D334C4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1182" y="124980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zh-CN" b="1" dirty="0">
                <a:latin typeface="Gadugi" panose="020B0502040204020203" pitchFamily="34" charset="0"/>
                <a:ea typeface="Gadugi" panose="020B0502040204020203" pitchFamily="34" charset="0"/>
              </a:rPr>
              <a:t>Conclusion</a:t>
            </a:r>
            <a:endParaRPr lang="zh-CN" altLang="en-US" b="1" dirty="0">
              <a:latin typeface="Gadugi" panose="020B0502040204020203" pitchFamily="34" charset="0"/>
              <a:ea typeface="Gadugi" panose="020B0502040204020203" pitchFamily="34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199" y="1613189"/>
            <a:ext cx="11030527" cy="4351338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200000"/>
              </a:lnSpc>
            </a:pPr>
            <a:r>
              <a:rPr lang="en-US" altLang="zh-CN" dirty="0">
                <a:latin typeface="华文楷体" panose="02010600040101010101" pitchFamily="2" charset="-122"/>
                <a:ea typeface="华文楷体" panose="02010600040101010101" pitchFamily="2" charset="-122"/>
              </a:rPr>
              <a:t>Identification of first  variable UHE gamma-ray source, suggesting the gamma-ray is from the central system ;</a:t>
            </a:r>
            <a:endParaRPr lang="en-US" altLang="zh-CN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>
              <a:lnSpc>
                <a:spcPct val="200000"/>
              </a:lnSpc>
            </a:pPr>
            <a:r>
              <a:rPr lang="en-US" altLang="zh-CN" dirty="0">
                <a:latin typeface="华文楷体" panose="02010600040101010101" pitchFamily="2" charset="-122"/>
                <a:ea typeface="华文楷体" panose="02010600040101010101" pitchFamily="2" charset="-122"/>
              </a:rPr>
              <a:t>Identification of first </a:t>
            </a:r>
            <a:r>
              <a:rPr lang="en-US" altLang="zh-CN" dirty="0" err="1">
                <a:latin typeface="华文楷体" panose="02010600040101010101" pitchFamily="2" charset="-122"/>
                <a:ea typeface="华文楷体" panose="02010600040101010101" pitchFamily="2" charset="-122"/>
              </a:rPr>
              <a:t>PeV</a:t>
            </a:r>
            <a:r>
              <a:rPr lang="en-US" altLang="zh-CN" dirty="0">
                <a:latin typeface="华文楷体" panose="02010600040101010101" pitchFamily="2" charset="-122"/>
                <a:ea typeface="华文楷体" panose="02010600040101010101" pitchFamily="2" charset="-122"/>
              </a:rPr>
              <a:t> gamma-ray source, with energy up to </a:t>
            </a:r>
            <a:r>
              <a:rPr lang="en-US" altLang="zh-CN" dirty="0" err="1">
                <a:latin typeface="华文楷体" panose="02010600040101010101" pitchFamily="2" charset="-122"/>
                <a:ea typeface="华文楷体" panose="02010600040101010101" pitchFamily="2" charset="-122"/>
              </a:rPr>
              <a:t>to</a:t>
            </a:r>
            <a:r>
              <a:rPr lang="en-US" altLang="zh-CN" dirty="0">
                <a:latin typeface="华文楷体" panose="02010600040101010101" pitchFamily="2" charset="-122"/>
                <a:ea typeface="华文楷体" panose="02010600040101010101" pitchFamily="2" charset="-122"/>
              </a:rPr>
              <a:t> 3.7 </a:t>
            </a:r>
            <a:r>
              <a:rPr lang="en-US" altLang="zh-CN" dirty="0" err="1">
                <a:latin typeface="华文楷体" panose="02010600040101010101" pitchFamily="2" charset="-122"/>
                <a:ea typeface="华文楷体" panose="02010600040101010101" pitchFamily="2" charset="-122"/>
              </a:rPr>
              <a:t>PeV</a:t>
            </a:r>
            <a:r>
              <a:rPr lang="en-US" altLang="zh-CN" dirty="0">
                <a:latin typeface="华文楷体" panose="02010600040101010101" pitchFamily="2" charset="-122"/>
                <a:ea typeface="华文楷体" panose="02010600040101010101" pitchFamily="2" charset="-122"/>
              </a:rPr>
              <a:t>;</a:t>
            </a:r>
            <a:endParaRPr lang="en-US" altLang="zh-CN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>
              <a:lnSpc>
                <a:spcPct val="200000"/>
              </a:lnSpc>
            </a:pPr>
            <a:r>
              <a:rPr lang="en-US" altLang="zh-CN" dirty="0">
                <a:latin typeface="华文楷体" panose="02010600040101010101" pitchFamily="2" charset="-122"/>
                <a:ea typeface="华文楷体" panose="02010600040101010101" pitchFamily="2" charset="-122"/>
              </a:rPr>
              <a:t>Almost rule out the leptonic model and favors a hadronic scenario.</a:t>
            </a:r>
            <a:endParaRPr lang="en-US" altLang="zh-CN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>
              <a:lnSpc>
                <a:spcPct val="200000"/>
              </a:lnSpc>
            </a:pPr>
            <a:r>
              <a:rPr lang="en-US" altLang="zh-CN" sz="30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More multi-wavelength data are theoretical works are needed!</a:t>
            </a:r>
            <a:endParaRPr lang="en-US" altLang="zh-CN" sz="30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endParaRPr lang="en-US" altLang="zh-CN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SNR Symposium 2026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4087D-BD24-478C-A6DF-72CF1D334C4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SNR Symposium 2026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4087D-BD24-478C-A6DF-72CF1D334C44}" type="slidenum">
              <a:rPr lang="zh-CN" altLang="en-US" smtClean="0"/>
            </a:fld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2668686" y="1757417"/>
            <a:ext cx="6251575" cy="39693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6600" b="1" dirty="0"/>
              <a:t>  </a:t>
            </a:r>
            <a:r>
              <a:rPr lang="en-US" sz="6600" b="1" dirty="0"/>
              <a:t>Any question?</a:t>
            </a:r>
            <a:endParaRPr lang="en-US" sz="6600" b="1" dirty="0"/>
          </a:p>
          <a:p>
            <a:endParaRPr lang="en-US" altLang="zh-CN" sz="6600" b="1" dirty="0"/>
          </a:p>
          <a:p>
            <a:r>
              <a:rPr lang="en-US" sz="6600" b="1" dirty="0"/>
              <a:t> </a:t>
            </a:r>
            <a:r>
              <a:rPr lang="en-US" altLang="zh-CN" sz="5400" b="1" dirty="0"/>
              <a:t> </a:t>
            </a:r>
            <a:r>
              <a:rPr lang="en-US" altLang="zh-CN" sz="5400" b="1" dirty="0">
                <a:hlinkClick r:id="rId1"/>
              </a:rPr>
              <a:t>licong@ihep.ac.cn</a:t>
            </a:r>
            <a:endParaRPr lang="en-US" altLang="zh-CN" sz="5400" b="1" dirty="0"/>
          </a:p>
          <a:p>
            <a:endParaRPr lang="zh-CN" altLang="en-US" sz="5400" b="1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09625" y="203200"/>
            <a:ext cx="10515600" cy="1325563"/>
          </a:xfrm>
        </p:spPr>
        <p:txBody>
          <a:bodyPr/>
          <a:lstStyle/>
          <a:p>
            <a:r>
              <a:rPr lang="en-US" altLang="zh-CN" b="1" dirty="0" err="1">
                <a:latin typeface="Gadugi" panose="020B0502040204020203" pitchFamily="34" charset="0"/>
                <a:ea typeface="Gadugi" panose="020B0502040204020203" pitchFamily="34" charset="0"/>
              </a:rPr>
              <a:t>TeV</a:t>
            </a:r>
            <a:r>
              <a:rPr lang="en-US" altLang="zh-CN" b="1" dirty="0">
                <a:latin typeface="Gadugi" panose="020B0502040204020203" pitchFamily="34" charset="0"/>
                <a:ea typeface="Gadugi" panose="020B0502040204020203" pitchFamily="34" charset="0"/>
              </a:rPr>
              <a:t>-GeV Correlation</a:t>
            </a:r>
            <a:endParaRPr lang="zh-CN" altLang="en-US" b="1" dirty="0">
              <a:latin typeface="Gadugi" panose="020B0502040204020203" pitchFamily="34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9821" y="1417111"/>
            <a:ext cx="7743824" cy="52376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文本框 4"/>
          <p:cNvSpPr txBox="1"/>
          <p:nvPr/>
        </p:nvSpPr>
        <p:spPr>
          <a:xfrm>
            <a:off x="2493200" y="1617463"/>
            <a:ext cx="28216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b="1" dirty="0">
                <a:solidFill>
                  <a:srgbClr val="FF0000"/>
                </a:solidFill>
              </a:rPr>
              <a:t>Preliminary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SNR Symposium 2026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4087D-BD24-478C-A6DF-72CF1D334C4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519545" y="0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zh-CN" b="1" dirty="0" err="1">
                <a:latin typeface="Gadugi" panose="020B0502040204020203" pitchFamily="34" charset="0"/>
                <a:ea typeface="Gadugi" panose="020B0502040204020203" pitchFamily="34" charset="0"/>
              </a:rPr>
              <a:t>Multiwave</a:t>
            </a:r>
            <a:r>
              <a:rPr lang="en-US" altLang="zh-CN" b="1" dirty="0">
                <a:latin typeface="Gadugi" panose="020B0502040204020203" pitchFamily="34" charset="0"/>
                <a:ea typeface="Gadugi" panose="020B0502040204020203" pitchFamily="34" charset="0"/>
              </a:rPr>
              <a:t> Observation</a:t>
            </a:r>
            <a:endParaRPr lang="zh-CN" altLang="en-US" b="1" dirty="0">
              <a:latin typeface="Gadugi" panose="020B0502040204020203" pitchFamily="34" charset="0"/>
              <a:ea typeface="Gadugi" panose="020B0502040204020203" pitchFamily="34" charset="0"/>
            </a:endParaRP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3954" y="2720936"/>
            <a:ext cx="5338046" cy="3839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657" y="2668370"/>
            <a:ext cx="5350343" cy="3950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448761" y="5320282"/>
            <a:ext cx="19143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MAGIC 2025ICRC</a:t>
            </a:r>
            <a:endParaRPr lang="zh-CN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619005" y="5320282"/>
            <a:ext cx="801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FERMI</a:t>
            </a:r>
            <a:endParaRPr lang="zh-CN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45657" y="662781"/>
            <a:ext cx="535034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GeV emission is explained by anisotropy of IC process, the spectrum of electron has a cut-off around 25GeV.</a:t>
            </a: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7334472" y="1507639"/>
            <a:ext cx="4857527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</a:t>
            </a:r>
            <a:r>
              <a:rPr lang="en-US" altLang="zh-C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TeV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emission detected now, which may caused by physical reason or sensitivity of detector. 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SNR Symposium 2026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4087D-BD24-478C-A6DF-72CF1D334C4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15950" y="104775"/>
            <a:ext cx="10515600" cy="1325563"/>
          </a:xfrm>
        </p:spPr>
        <p:txBody>
          <a:bodyPr/>
          <a:lstStyle/>
          <a:p>
            <a:r>
              <a:rPr lang="en-US" altLang="zh-CN" b="1" dirty="0" err="1">
                <a:latin typeface="Gadugi" panose="020B0502040204020203" pitchFamily="34" charset="0"/>
                <a:ea typeface="Gadugi" panose="020B0502040204020203" pitchFamily="34" charset="0"/>
              </a:rPr>
              <a:t>Microquasar</a:t>
            </a:r>
            <a:endParaRPr lang="en-US" altLang="zh-CN" b="1" dirty="0" err="1">
              <a:latin typeface="Gadugi" panose="020B0502040204020203" pitchFamily="34" charset="0"/>
              <a:ea typeface="Gadugi" panose="020B0502040204020203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SNR Symposium 2026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8DF88-0202-4233-813A-A086A4856497}" type="slidenum">
              <a:rPr lang="zh-CN" altLang="en-US" smtClean="0"/>
            </a:fld>
            <a:endParaRPr lang="zh-CN" altLang="en-US" dirty="0"/>
          </a:p>
        </p:txBody>
      </p:sp>
      <p:sp>
        <p:nvSpPr>
          <p:cNvPr id="8" name="文本框 7"/>
          <p:cNvSpPr txBox="1"/>
          <p:nvPr/>
        </p:nvSpPr>
        <p:spPr>
          <a:xfrm>
            <a:off x="5968365" y="1430655"/>
            <a:ext cx="6087110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l"/>
            </a:pPr>
            <a:r>
              <a:rPr lang="en-US" altLang="zh-CN" sz="2800" b="1" dirty="0" err="1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Microquasar</a:t>
            </a:r>
            <a:r>
              <a:rPr lang="en-US" altLang="zh-CN" sz="2800" b="1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 has very similar properties as quasar. They both have jets, accretion disk and so on.</a:t>
            </a:r>
            <a:endParaRPr lang="en-US" altLang="zh-CN" sz="2800" b="1" dirty="0">
              <a:solidFill>
                <a:schemeClr val="tx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00" y="1363980"/>
            <a:ext cx="5441950" cy="5116195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6273666" y="3344820"/>
            <a:ext cx="5737468" cy="523220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Unique characteristics for micro-quasar:</a:t>
            </a:r>
            <a:endParaRPr lang="en-US" altLang="zh-CN" sz="28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4" name="TextBox 3"/>
          <p:cNvSpPr txBox="1"/>
          <p:nvPr>
            <p:custDataLst>
              <p:tags r:id="rId2"/>
            </p:custDataLst>
          </p:nvPr>
        </p:nvSpPr>
        <p:spPr>
          <a:xfrm>
            <a:off x="6567170" y="4958080"/>
            <a:ext cx="450342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charset="0"/>
              <a:buChar char="Ø"/>
            </a:pPr>
            <a:r>
              <a:rPr lang="en-US" altLang="zh-CN" sz="2800" dirty="0"/>
              <a:t>Fast change of status.</a:t>
            </a:r>
            <a:endParaRPr lang="en-US" altLang="zh-CN" sz="2800" dirty="0"/>
          </a:p>
        </p:txBody>
      </p:sp>
      <p:sp>
        <p:nvSpPr>
          <p:cNvPr id="13" name="TextBox 12"/>
          <p:cNvSpPr txBox="1"/>
          <p:nvPr>
            <p:custDataLst>
              <p:tags r:id="rId3"/>
            </p:custDataLst>
          </p:nvPr>
        </p:nvSpPr>
        <p:spPr>
          <a:xfrm>
            <a:off x="6567170" y="4324350"/>
            <a:ext cx="424053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charset="0"/>
              <a:buChar char="Ø"/>
            </a:pPr>
            <a:r>
              <a:rPr lang="en-US" altLang="zh-CN" sz="2800" dirty="0"/>
              <a:t>Orbital modulation.</a:t>
            </a:r>
            <a:r>
              <a:rPr lang="en-US" altLang="zh-CN" sz="2000" dirty="0"/>
              <a:t> </a:t>
            </a:r>
            <a:endParaRPr lang="en-US" altLang="zh-CN" sz="2000" dirty="0"/>
          </a:p>
        </p:txBody>
      </p:sp>
      <p:sp>
        <p:nvSpPr>
          <p:cNvPr id="14" name="TextBox 13"/>
          <p:cNvSpPr txBox="1"/>
          <p:nvPr>
            <p:custDataLst>
              <p:tags r:id="rId4"/>
            </p:custDataLst>
          </p:nvPr>
        </p:nvSpPr>
        <p:spPr>
          <a:xfrm>
            <a:off x="6598285" y="5655310"/>
            <a:ext cx="47117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charset="0"/>
              <a:buChar char="Ø"/>
            </a:pPr>
            <a:r>
              <a:rPr lang="en-US" altLang="zh-CN" sz="2800" dirty="0"/>
              <a:t>Possible detection at UHE.</a:t>
            </a:r>
            <a:endParaRPr lang="en-US" altLang="zh-CN" sz="2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96455" y="115743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zh-CN" b="1" dirty="0" err="1">
                <a:latin typeface="Gadugi" panose="020B0502040204020203" pitchFamily="34" charset="0"/>
                <a:ea typeface="Gadugi" panose="020B0502040204020203" pitchFamily="34" charset="0"/>
              </a:rPr>
              <a:t>Microquasar</a:t>
            </a:r>
            <a:r>
              <a:rPr lang="en-US" altLang="zh-CN" b="1" dirty="0">
                <a:latin typeface="Gadugi" panose="020B0502040204020203" pitchFamily="34" charset="0"/>
                <a:ea typeface="Gadugi" panose="020B0502040204020203" pitchFamily="34" charset="0"/>
              </a:rPr>
              <a:t> “halo”</a:t>
            </a:r>
            <a:endParaRPr lang="zh-CN" altLang="en-US" b="1" dirty="0">
              <a:latin typeface="Gadugi" panose="020B0502040204020203" pitchFamily="34" charset="0"/>
            </a:endParaRPr>
          </a:p>
        </p:txBody>
      </p:sp>
      <p:pic>
        <p:nvPicPr>
          <p:cNvPr id="9" name="Picture 2" descr="Los chorros de SS433 sobre la imagen de W50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17" t="511"/>
          <a:stretch>
            <a:fillRect/>
          </a:stretch>
        </p:blipFill>
        <p:spPr bwMode="auto">
          <a:xfrm rot="5400000">
            <a:off x="2555875" y="-596900"/>
            <a:ext cx="3089910" cy="7016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文本框 9"/>
          <p:cNvSpPr txBox="1"/>
          <p:nvPr/>
        </p:nvSpPr>
        <p:spPr>
          <a:xfrm>
            <a:off x="49530" y="4675505"/>
            <a:ext cx="8103870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altLang="zh-CN" sz="2800" dirty="0">
                <a:latin typeface="华文中宋" panose="02010600040101010101" charset="-122"/>
                <a:ea typeface="华文中宋" panose="02010600040101010101" charset="-122"/>
                <a:cs typeface="Angsana New" panose="02020603050405020304" pitchFamily="18" charset="-34"/>
              </a:rPr>
              <a:t>UHE(&gt;100TeV) emission associated with </a:t>
            </a:r>
            <a:r>
              <a:rPr lang="en-US" altLang="zh-CN" sz="2800" dirty="0" err="1">
                <a:latin typeface="华文中宋" panose="02010600040101010101" charset="-122"/>
                <a:ea typeface="华文中宋" panose="02010600040101010101" charset="-122"/>
                <a:cs typeface="Angsana New" panose="02020603050405020304" pitchFamily="18" charset="-34"/>
              </a:rPr>
              <a:t>microquasars</a:t>
            </a:r>
            <a:r>
              <a:rPr lang="en-US" altLang="zh-CN" sz="2800" dirty="0">
                <a:latin typeface="华文中宋" panose="02010600040101010101" charset="-122"/>
                <a:ea typeface="华文中宋" panose="02010600040101010101" charset="-122"/>
                <a:cs typeface="Angsana New" panose="02020603050405020304" pitchFamily="18" charset="-34"/>
              </a:rPr>
              <a:t> were detected by HAWC,HESS and LHAASO recently;</a:t>
            </a:r>
            <a:endParaRPr lang="en-US" altLang="zh-CN" sz="2800" dirty="0">
              <a:latin typeface="华文中宋" panose="02010600040101010101" charset="-122"/>
              <a:ea typeface="华文中宋" panose="02010600040101010101" charset="-122"/>
              <a:cs typeface="Angsana New" panose="02020603050405020304" pitchFamily="18" charset="-34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SNR Symposium 2026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4087D-BD24-478C-A6DF-72CF1D334C44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内容占位符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64770"/>
            <a:ext cx="4072255" cy="6816725"/>
          </a:xfrm>
        </p:spPr>
      </p:pic>
      <p:sp>
        <p:nvSpPr>
          <p:cNvPr id="5" name="文本框 4"/>
          <p:cNvSpPr txBox="1"/>
          <p:nvPr/>
        </p:nvSpPr>
        <p:spPr>
          <a:xfrm>
            <a:off x="9518650" y="2012315"/>
            <a:ext cx="19685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b="1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HAWC 2024</a:t>
            </a:r>
            <a:endParaRPr lang="en-US" altLang="zh-CN" b="1">
              <a:ln w="10160">
                <a:solidFill>
                  <a:schemeClr val="accent5"/>
                </a:solidFill>
                <a:prstDash val="solid"/>
              </a:ln>
              <a:solidFill>
                <a:schemeClr val="bg1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SNR Symposium 2026</a:t>
            </a:r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A2506-711B-47C6-B281-E4F59CD8F1F2}" type="slidenum">
              <a:rPr lang="zh-CN" altLang="en-US" smtClean="0"/>
            </a:fld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31093" cy="68580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文本框 4"/>
              <p:cNvSpPr txBox="1"/>
              <p:nvPr/>
            </p:nvSpPr>
            <p:spPr>
              <a:xfrm>
                <a:off x="3218871" y="230188"/>
                <a:ext cx="6516256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3600" b="1" dirty="0">
                    <a:solidFill>
                      <a:srgbClr val="FF0000"/>
                    </a:solidFill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Location: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29</m:t>
                        </m:r>
                      </m:e>
                      <m:sup>
                        <m:r>
                          <a:rPr lang="en-US" altLang="zh-C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sup>
                    </m:sSup>
                    <m:sSup>
                      <m:sSupPr>
                        <m:ctrlPr>
                          <a:rPr lang="en-US" altLang="zh-CN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altLang="zh-C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US" altLang="zh-C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altLang="zh-CN" sz="2400" dirty="0">
                    <a:solidFill>
                      <a:schemeClr val="tx1"/>
                    </a:solidFill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altLang="zh-C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  <m:r>
                          <a:rPr lang="en-US" altLang="zh-C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altLang="zh-C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e>
                      <m:sup>
                        <m:r>
                          <a:rPr lang="en-US" altLang="zh-C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"</m:t>
                        </m:r>
                      </m:sup>
                    </m:sSup>
                    <m:r>
                      <a:rPr lang="en-US" altLang="zh-CN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</m:t>
                    </m:r>
                    <m:sSup>
                      <m:sSupPr>
                        <m:ctrlPr>
                          <a:rPr lang="en-US" altLang="zh-CN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 </m:t>
                        </m:r>
                        <m:r>
                          <a:rPr lang="en-US" altLang="zh-C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100</m:t>
                        </m:r>
                      </m:e>
                      <m:sup>
                        <m:r>
                          <a:rPr lang="en-US" altLang="zh-CN" sz="24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sup>
                    </m:sSup>
                    <m:sSup>
                      <m:sSupPr>
                        <m:ctrlPr>
                          <a:rPr lang="en-US" altLang="zh-CN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08</m:t>
                        </m:r>
                      </m:e>
                      <m:sup>
                        <m:r>
                          <a:rPr lang="en-US" altLang="zh-CN" sz="24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m:rPr>
                        <m:nor/>
                      </m:rPr>
                      <a:rPr lang="en-US" altLang="zh-CN" sz="2400" dirty="0">
                        <a:solidFill>
                          <a:schemeClr val="tx1"/>
                        </a:solidFill>
                        <a:latin typeface="华文楷体" panose="02010600040101010101" pitchFamily="2" charset="-122"/>
                        <a:ea typeface="华文楷体" panose="02010600040101010101" pitchFamily="2" charset="-122"/>
                      </a:rPr>
                      <m:t> </m:t>
                    </m:r>
                    <m:sSup>
                      <m:sSupPr>
                        <m:ctrlPr>
                          <a:rPr lang="en-US" altLang="zh-CN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19</m:t>
                        </m:r>
                        <m:r>
                          <a:rPr lang="en-US" altLang="zh-C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altLang="zh-C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e>
                      <m:sup>
                        <m:r>
                          <a:rPr lang="en-US" altLang="zh-CN" sz="24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"</m:t>
                        </m:r>
                      </m:sup>
                    </m:sSup>
                    <m:r>
                      <a:rPr lang="en-US" altLang="zh-CN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endParaRPr lang="en-US" altLang="zh-CN" sz="2400" dirty="0">
                  <a:solidFill>
                    <a:schemeClr val="tx1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endParaRPr>
              </a:p>
              <a:p>
                <a:r>
                  <a:rPr lang="en-US" altLang="zh-CN" sz="3600" b="1" dirty="0">
                    <a:solidFill>
                      <a:srgbClr val="FF0000"/>
                    </a:solidFill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Altitude: </a:t>
                </a:r>
                <a:r>
                  <a:rPr lang="en-US" altLang="zh-CN" sz="2400" dirty="0">
                    <a:latin typeface="Cambria Math" panose="02040503050406030204" pitchFamily="18" charset="0"/>
                  </a:rPr>
                  <a:t>4410</a:t>
                </a:r>
                <a:r>
                  <a:rPr lang="en-US" altLang="zh-CN" sz="2400" i="1" dirty="0">
                    <a:latin typeface="Cambria Math" panose="02040503050406030204" pitchFamily="18" charset="0"/>
                  </a:rPr>
                  <a:t>m </a:t>
                </a:r>
                <a:r>
                  <a:rPr lang="en-US" altLang="zh-CN" sz="2400" i="1" dirty="0" err="1">
                    <a:latin typeface="Cambria Math" panose="02040503050406030204" pitchFamily="18" charset="0"/>
                  </a:rPr>
                  <a:t>a.s.l</a:t>
                </a:r>
                <a:endParaRPr lang="zh-CN" altLang="en-US" sz="2400" i="1" dirty="0"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5" name="文本框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8871" y="230188"/>
                <a:ext cx="6516256" cy="1200329"/>
              </a:xfrm>
              <a:prstGeom prst="rect">
                <a:avLst/>
              </a:prstGeom>
              <a:blipFill rotWithShape="1">
                <a:blip r:embed="rId2"/>
                <a:stretch>
                  <a:fillRect l="-1" t="-26" r="9" b="4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71945" y="53769"/>
            <a:ext cx="10515600" cy="1325563"/>
          </a:xfrm>
        </p:spPr>
        <p:txBody>
          <a:bodyPr/>
          <a:lstStyle/>
          <a:p>
            <a:r>
              <a:rPr lang="en-US" altLang="zh-CN" b="1" dirty="0">
                <a:latin typeface="Gadugi" panose="020B0502040204020203" pitchFamily="34" charset="0"/>
                <a:ea typeface="Gadugi" panose="020B0502040204020203" pitchFamily="34" charset="0"/>
              </a:rPr>
              <a:t>Performance of KM2A</a:t>
            </a:r>
            <a:endParaRPr lang="zh-CN" altLang="en-US" b="1" dirty="0">
              <a:latin typeface="Gadugi" panose="020B0502040204020203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SNR Symposium 2026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8DF88-0202-4233-813A-A086A4856497}" type="slidenum">
              <a:rPr lang="zh-CN" altLang="en-US" smtClean="0"/>
            </a:fld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8267981" y="4640057"/>
            <a:ext cx="2576195" cy="8915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rgbClr val="0070C0"/>
                </a:solidFill>
              </a:rPr>
              <a:t>Rejection Power:</a:t>
            </a:r>
            <a:endParaRPr lang="en-US" altLang="zh-CN" sz="2400" b="1" dirty="0">
              <a:solidFill>
                <a:srgbClr val="0070C0"/>
              </a:solidFill>
            </a:endParaRPr>
          </a:p>
          <a:p>
            <a:r>
              <a:rPr lang="en-US" altLang="zh-CN" sz="2800" b="1" dirty="0">
                <a:solidFill>
                  <a:srgbClr val="FF0000"/>
                </a:solidFill>
              </a:rPr>
              <a:t>1.e-4@100TeV</a:t>
            </a:r>
            <a:endParaRPr lang="en-US" altLang="zh-CN" sz="2800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文本框 12"/>
              <p:cNvSpPr txBox="1"/>
              <p:nvPr/>
            </p:nvSpPr>
            <p:spPr>
              <a:xfrm>
                <a:off x="8267600" y="2999937"/>
                <a:ext cx="2907665" cy="9194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b="1" dirty="0">
                    <a:solidFill>
                      <a:srgbClr val="0070C0"/>
                    </a:solidFill>
                  </a:rPr>
                  <a:t>A</a:t>
                </a:r>
                <a:r>
                  <a:rPr lang="en-US" altLang="zh-CN" sz="2400" b="1" dirty="0">
                    <a:solidFill>
                      <a:srgbClr val="0070C0"/>
                    </a:solidFill>
                  </a:rPr>
                  <a:t>ngular Resolution:</a:t>
                </a:r>
                <a:endParaRPr lang="en-US" altLang="zh-CN" sz="2400" b="1" dirty="0">
                  <a:solidFill>
                    <a:srgbClr val="0070C0"/>
                  </a:solidFill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8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8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altLang="zh-CN" sz="28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altLang="zh-CN" sz="28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𝟐𝟓</m:t>
                        </m:r>
                      </m:e>
                      <m:sup>
                        <m:r>
                          <a:rPr lang="en-US" altLang="zh-CN" sz="28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altLang="zh-CN" sz="2800" b="1" dirty="0">
                    <a:solidFill>
                      <a:srgbClr val="FF0000"/>
                    </a:solidFill>
                  </a:rPr>
                  <a:t>@100TeV</a:t>
                </a:r>
                <a:endParaRPr lang="en-US" altLang="zh-CN" sz="2800" b="1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3" name="文本框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67600" y="2999937"/>
                <a:ext cx="2907665" cy="919480"/>
              </a:xfrm>
              <a:prstGeom prst="rect">
                <a:avLst/>
              </a:prstGeom>
              <a:blipFill rotWithShape="1">
                <a:blip r:embed="rId1"/>
                <a:stretch>
                  <a:fillRect l="-18" t="-21" r="-2078" b="2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830" y="1385570"/>
            <a:ext cx="6919595" cy="497078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文本框 7"/>
              <p:cNvSpPr txBox="1"/>
              <p:nvPr/>
            </p:nvSpPr>
            <p:spPr>
              <a:xfrm>
                <a:off x="8197750" y="1601032"/>
                <a:ext cx="2760980" cy="8915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p>
                <a:r>
                  <a:rPr lang="en-US" altLang="zh-CN" sz="2400" b="1" dirty="0">
                    <a:solidFill>
                      <a:srgbClr val="0070C0"/>
                    </a:solidFill>
                  </a:rPr>
                  <a:t>Energy R</a:t>
                </a:r>
                <a:r>
                  <a:rPr lang="en-US" altLang="zh-CN" sz="2400" b="1" dirty="0">
                    <a:solidFill>
                      <a:srgbClr val="0070C0"/>
                    </a:solidFill>
                  </a:rPr>
                  <a:t>esolution:</a:t>
                </a:r>
                <a:endParaRPr lang="en-US" altLang="zh-CN" sz="2400" b="1" dirty="0">
                  <a:solidFill>
                    <a:srgbClr val="0070C0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altLang="zh-CN" sz="2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𝟐𝟎</m:t>
                    </m:r>
                    <m:r>
                      <a:rPr lang="en-US" altLang="zh-CN" sz="2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%</m:t>
                    </m:r>
                  </m:oMath>
                </a14:m>
                <a:r>
                  <a:rPr lang="en-US" altLang="zh-CN" sz="2800" b="1" dirty="0">
                    <a:solidFill>
                      <a:srgbClr val="FF0000"/>
                    </a:solidFill>
                  </a:rPr>
                  <a:t>@100TeV</a:t>
                </a:r>
                <a:endParaRPr lang="en-US" altLang="zh-CN" sz="2800" b="1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8" name="文本框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7750" y="1601032"/>
                <a:ext cx="2760980" cy="891540"/>
              </a:xfrm>
              <a:prstGeom prst="rect">
                <a:avLst/>
              </a:prstGeom>
              <a:blipFill rotWithShape="1">
                <a:blip r:embed="rId3"/>
                <a:stretch>
                  <a:fillRect l="-19" t="-22" r="-2189" b="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" name="内容占位符 5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38430" y="1650365"/>
            <a:ext cx="11914505" cy="4110355"/>
          </a:xfrm>
          <a:prstGeom prst="rect">
            <a:avLst/>
          </a:prstGeom>
        </p:spPr>
      </p:pic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en-US" altLang="zh-CN"/>
              <a:t>SNR Symposium 2026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1E54087D-BD24-478C-A6DF-72CF1D334C44}" type="slidenum">
              <a:rPr lang="zh-CN" altLang="en-US" smtClean="0"/>
            </a:fld>
            <a:endParaRPr lang="zh-CN" altLang="en-US"/>
          </a:p>
        </p:txBody>
      </p:sp>
      <p:sp>
        <p:nvSpPr>
          <p:cNvPr id="7" name="标题 1"/>
          <p:cNvSpPr>
            <a:spLocks noGrp="1"/>
          </p:cNvSpPr>
          <p:nvPr/>
        </p:nvSpPr>
        <p:spPr>
          <a:xfrm>
            <a:off x="496455" y="11574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b="1" dirty="0" err="1">
                <a:latin typeface="Gadugi" panose="020B0502040204020203" pitchFamily="34" charset="0"/>
                <a:ea typeface="Gadugi" panose="020B0502040204020203" pitchFamily="34" charset="0"/>
              </a:rPr>
              <a:t>UHE emission around microquasars</a:t>
            </a:r>
            <a:endParaRPr lang="en-US" altLang="zh-CN" b="1" dirty="0" err="1">
              <a:latin typeface="Gadugi" panose="020B0502040204020203" pitchFamily="34" charset="0"/>
              <a:ea typeface="Gadugi" panose="020B0502040204020203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47675" y="2289175"/>
            <a:ext cx="11607800" cy="1676400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ln>
                <a:solidFill>
                  <a:srgbClr val="FF0000"/>
                </a:solidFill>
              </a:ln>
              <a:noFill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7854950" y="5898515"/>
            <a:ext cx="19685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b="1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LHAASO 2025</a:t>
            </a:r>
            <a:endParaRPr lang="en-US" altLang="zh-CN" b="1">
              <a:ln w="10160">
                <a:solidFill>
                  <a:schemeClr val="accent5"/>
                </a:solidFill>
                <a:prstDash val="solid"/>
              </a:ln>
              <a:solidFill>
                <a:schemeClr val="bg1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en-US" altLang="zh-CN"/>
              <a:t>SNR Symposium 2026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1E54087D-BD24-478C-A6DF-72CF1D334C44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内容占位符 6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4798060" y="109220"/>
            <a:ext cx="7393940" cy="641858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950" y="3230880"/>
            <a:ext cx="4182110" cy="337566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180975" y="295275"/>
            <a:ext cx="4838700" cy="2806065"/>
          </a:xfrm>
          <a:prstGeom prst="rect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txBody>
          <a:bodyPr wrap="square" rtlCol="0">
            <a:noAutofit/>
          </a:bodyPr>
          <a:p>
            <a:pPr marL="285750" indent="-285750" fontAlgn="auto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en-US" altLang="zh-CN" sz="2200">
                <a:solidFill>
                  <a:schemeClr val="tx1"/>
                </a:solidFill>
                <a:latin typeface="华文仿宋" panose="02010600040101010101" charset="-122"/>
                <a:ea typeface="华文仿宋" panose="02010600040101010101" charset="-122"/>
              </a:rPr>
              <a:t>Three of them are extended ;</a:t>
            </a:r>
            <a:endParaRPr lang="en-US" altLang="zh-CN" sz="2200">
              <a:solidFill>
                <a:schemeClr val="tx1"/>
              </a:solidFill>
              <a:latin typeface="华文仿宋" panose="02010600040101010101" charset="-122"/>
              <a:ea typeface="华文仿宋" panose="02010600040101010101" charset="-122"/>
            </a:endParaRPr>
          </a:p>
          <a:p>
            <a:pPr marL="285750" indent="-285750" fontAlgn="auto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en-US" altLang="zh-CN" sz="2200">
                <a:solidFill>
                  <a:schemeClr val="tx1"/>
                </a:solidFill>
                <a:latin typeface="华文仿宋" panose="02010600040101010101" charset="-122"/>
                <a:ea typeface="华文仿宋" panose="02010600040101010101" charset="-122"/>
              </a:rPr>
              <a:t>The emission center is slightly offset from binary;</a:t>
            </a:r>
            <a:endParaRPr lang="en-US" altLang="zh-CN" sz="2200">
              <a:solidFill>
                <a:schemeClr val="tx1"/>
              </a:solidFill>
              <a:latin typeface="华文仿宋" panose="02010600040101010101" charset="-122"/>
              <a:ea typeface="华文仿宋" panose="02010600040101010101" charset="-122"/>
            </a:endParaRPr>
          </a:p>
          <a:p>
            <a:pPr marL="285750" indent="-285750" fontAlgn="auto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en-US" altLang="zh-CN" sz="2200">
                <a:solidFill>
                  <a:schemeClr val="tx1"/>
                </a:solidFill>
                <a:latin typeface="华文仿宋" panose="02010600040101010101" charset="-122"/>
                <a:ea typeface="华文仿宋" panose="02010600040101010101" charset="-122"/>
              </a:rPr>
              <a:t>The UHE emission maybe correleated with the jet of microquasar;</a:t>
            </a:r>
            <a:endParaRPr lang="en-US" altLang="zh-CN" sz="2200">
              <a:solidFill>
                <a:schemeClr val="tx1"/>
              </a:solidFill>
              <a:latin typeface="华文仿宋" panose="02010600040101010101" charset="-122"/>
              <a:ea typeface="华文仿宋" panose="02010600040101010101" charset="-122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en-US" altLang="zh-CN"/>
              <a:t>SNR Symposium 2026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1E54087D-BD24-478C-A6DF-72CF1D334C44}" type="slidenum">
              <a:rPr lang="zh-CN" altLang="en-US" smtClean="0"/>
            </a:fld>
            <a:endParaRPr lang="zh-CN" altLang="en-US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36135" y="507365"/>
            <a:ext cx="7555230" cy="566801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15360"/>
            <a:ext cx="4509770" cy="2936240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40005" y="638175"/>
            <a:ext cx="4640580" cy="2414905"/>
          </a:xfrm>
          <a:prstGeom prst="rect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txBody>
          <a:bodyPr wrap="square" rtlCol="0">
            <a:noAutofit/>
          </a:bodyPr>
          <a:p>
            <a:pPr marL="285750" indent="-285750" fontAlgn="auto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en-US" altLang="zh-CN" sz="2400">
                <a:solidFill>
                  <a:schemeClr val="tx1"/>
                </a:solidFill>
                <a:latin typeface="华文仿宋" panose="02010600040101010101" charset="-122"/>
                <a:ea typeface="华文仿宋" panose="02010600040101010101" charset="-122"/>
              </a:rPr>
              <a:t>For almost all sources, expcept for Cygnus X-1, the spectrum extends beyond 100TeV, domenstrating powerfull acceleration ability.</a:t>
            </a:r>
            <a:endParaRPr lang="en-US" altLang="zh-CN" sz="2400">
              <a:solidFill>
                <a:schemeClr val="tx1"/>
              </a:solidFill>
              <a:latin typeface="华文仿宋" panose="02010600040101010101" charset="-122"/>
              <a:ea typeface="华文仿宋" panose="02010600040101010101" charset="-122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DIAGRAM_VIRTUALLY_FRAME" val="{&quot;height&quot;:174.14472440944877,&quot;left&quot;:523.5726771653542,&quot;top&quot;:285.88795275590553,&quot;width&quot;:300.55000000000007}"/>
</p:tagLst>
</file>

<file path=ppt/tags/tag2.xml><?xml version="1.0" encoding="utf-8"?>
<p:tagLst xmlns:p="http://schemas.openxmlformats.org/presentationml/2006/main">
  <p:tag name="KSO_WM_DIAGRAM_VIRTUALLY_FRAME" val="{&quot;height&quot;:174.14472440944877,&quot;left&quot;:523.5726771653542,&quot;top&quot;:285.88795275590553,&quot;width&quot;:300.55000000000007}"/>
</p:tagLst>
</file>

<file path=ppt/tags/tag3.xml><?xml version="1.0" encoding="utf-8"?>
<p:tagLst xmlns:p="http://schemas.openxmlformats.org/presentationml/2006/main">
  <p:tag name="KSO_WM_DIAGRAM_VIRTUALLY_FRAME" val="{&quot;height&quot;:174.14472440944877,&quot;left&quot;:523.5726771653542,&quot;top&quot;:285.88795275590553,&quot;width&quot;:300.55000000000007}"/>
</p:tagLst>
</file>

<file path=ppt/tags/tag4.xml><?xml version="1.0" encoding="utf-8"?>
<p:tagLst xmlns:p="http://schemas.openxmlformats.org/presentationml/2006/main">
  <p:tag name="commondata" val="eyJoZGlkIjoiMTZkNzU3NTg3NDk3YWZkYWY4MGY2ZDBkYTU1ZGEzMGUifQ=="/>
</p:tagLst>
</file>

<file path=ppt/theme/theme1.xml><?xml version="1.0" encoding="utf-8"?>
<a:theme xmlns:a="http://schemas.openxmlformats.org/drawingml/2006/main" name="主题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主题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主题1</Template>
  <TotalTime>0</TotalTime>
  <Words>5038</Words>
  <Application>WPS 演示</Application>
  <PresentationFormat>宽屏</PresentationFormat>
  <Paragraphs>315</Paragraphs>
  <Slides>26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26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26</vt:i4>
      </vt:variant>
    </vt:vector>
  </HeadingPairs>
  <TitlesOfParts>
    <vt:vector size="54" baseType="lpstr">
      <vt:lpstr>Arial</vt:lpstr>
      <vt:lpstr>宋体</vt:lpstr>
      <vt:lpstr>Wingdings</vt:lpstr>
      <vt:lpstr>华文楷体</vt:lpstr>
      <vt:lpstr>Times New Roman</vt:lpstr>
      <vt:lpstr>Gadugi</vt:lpstr>
      <vt:lpstr>黑体</vt:lpstr>
      <vt:lpstr>等线</vt:lpstr>
      <vt:lpstr>Wingdings</vt:lpstr>
      <vt:lpstr>华文中宋</vt:lpstr>
      <vt:lpstr>Angsana New</vt:lpstr>
      <vt:lpstr>Microsoft Sans Serif</vt:lpstr>
      <vt:lpstr>Cambria Math</vt:lpstr>
      <vt:lpstr>华文仿宋</vt:lpstr>
      <vt:lpstr>微软雅黑</vt:lpstr>
      <vt:lpstr>Arial Unicode MS</vt:lpstr>
      <vt:lpstr>等线 Light</vt:lpstr>
      <vt:lpstr>Cambria Math</vt:lpstr>
      <vt:lpstr>华为楷体</vt:lpstr>
      <vt:lpstr>MingLiU_MSCS-ExtB</vt:lpstr>
      <vt:lpstr>Calibri</vt:lpstr>
      <vt:lpstr>Angsana New</vt:lpstr>
      <vt:lpstr>华为楷体</vt:lpstr>
      <vt:lpstr>Segoe Print</vt:lpstr>
      <vt:lpstr>A new day begins</vt:lpstr>
      <vt:lpstr>文道楷体</vt:lpstr>
      <vt:lpstr>主题1</vt:lpstr>
      <vt:lpstr>1_主题1</vt:lpstr>
      <vt:lpstr>Detection of microquasar at UHE by LHAASO</vt:lpstr>
      <vt:lpstr>TeV Binary</vt:lpstr>
      <vt:lpstr>Microquasar</vt:lpstr>
      <vt:lpstr>Microquasar “halo”</vt:lpstr>
      <vt:lpstr>PowerPoint 演示文稿</vt:lpstr>
      <vt:lpstr>Performance of KM2A</vt:lpstr>
      <vt:lpstr>PowerPoint 演示文稿</vt:lpstr>
      <vt:lpstr>PowerPoint 演示文稿</vt:lpstr>
      <vt:lpstr>PowerPoint 演示文稿</vt:lpstr>
      <vt:lpstr>UHE emission from the central binary system? </vt:lpstr>
      <vt:lpstr>Historical puzzle: Cygnus X-3</vt:lpstr>
      <vt:lpstr>LHAASO data analysis</vt:lpstr>
      <vt:lpstr>Significance</vt:lpstr>
      <vt:lpstr>UHE Photons (&gt;400TeV)</vt:lpstr>
      <vt:lpstr>UHE Flares</vt:lpstr>
      <vt:lpstr>Significance Map</vt:lpstr>
      <vt:lpstr>Modulation with orbital phases</vt:lpstr>
      <vt:lpstr>Spectrum </vt:lpstr>
      <vt:lpstr>First PeV Gamma-Ray Source </vt:lpstr>
      <vt:lpstr>Leptonic or Hadronic?</vt:lpstr>
      <vt:lpstr>PowerPoint 演示文稿</vt:lpstr>
      <vt:lpstr>Model Fitting</vt:lpstr>
      <vt:lpstr>Conclusion</vt:lpstr>
      <vt:lpstr>PowerPoint 演示文稿</vt:lpstr>
      <vt:lpstr>TeV-GeV Correlation</vt:lpstr>
      <vt:lpstr>Multiwave Observation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Ultra-high-energy γ-ray flares up to 3.7 PeV from microquasar Cygnus X-3</dc:title>
  <dc:creator>Li cong</dc:creator>
  <cp:lastModifiedBy>李骢</cp:lastModifiedBy>
  <cp:revision>133</cp:revision>
  <dcterms:created xsi:type="dcterms:W3CDTF">2024-10-18T03:26:00Z</dcterms:created>
  <dcterms:modified xsi:type="dcterms:W3CDTF">2026-02-28T14:53:52Z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1E1864BAF94F40B99E610049329AA037_12</vt:lpwstr>
  </property>
  <property fmtid="{D5CDD505-2E9C-101B-9397-08002B2CF9AE}" pid="3" name="KSOProductBuildVer">
    <vt:lpwstr>2052-12.1.0.25225</vt:lpwstr>
  </property>
</Properties>
</file>