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 id="2147483676" r:id="rId3"/>
    <p:sldMasterId id="2147483716" r:id="rId4"/>
    <p:sldMasterId id="2147483718" r:id="rId5"/>
    <p:sldMasterId id="2147483760" r:id="rId6"/>
  </p:sldMasterIdLst>
  <p:notesMasterIdLst>
    <p:notesMasterId r:id="rId43"/>
  </p:notesMasterIdLst>
  <p:sldIdLst>
    <p:sldId id="265" r:id="rId7"/>
    <p:sldId id="13968" r:id="rId8"/>
    <p:sldId id="3413" r:id="rId9"/>
    <p:sldId id="13680" r:id="rId10"/>
    <p:sldId id="13681" r:id="rId11"/>
    <p:sldId id="2148" r:id="rId12"/>
    <p:sldId id="13965" r:id="rId13"/>
    <p:sldId id="13917" r:id="rId14"/>
    <p:sldId id="13966" r:id="rId15"/>
    <p:sldId id="13919" r:id="rId16"/>
    <p:sldId id="13916" r:id="rId17"/>
    <p:sldId id="13921" r:id="rId18"/>
    <p:sldId id="13956" r:id="rId19"/>
    <p:sldId id="13957" r:id="rId20"/>
    <p:sldId id="13920" r:id="rId21"/>
    <p:sldId id="13927" r:id="rId22"/>
    <p:sldId id="13970" r:id="rId23"/>
    <p:sldId id="13928" r:id="rId24"/>
    <p:sldId id="13958" r:id="rId25"/>
    <p:sldId id="13972" r:id="rId26"/>
    <p:sldId id="13929" r:id="rId27"/>
    <p:sldId id="13959" r:id="rId28"/>
    <p:sldId id="13960" r:id="rId29"/>
    <p:sldId id="13971" r:id="rId30"/>
    <p:sldId id="13931" r:id="rId31"/>
    <p:sldId id="13961" r:id="rId32"/>
    <p:sldId id="13936" r:id="rId33"/>
    <p:sldId id="13947" r:id="rId34"/>
    <p:sldId id="13939" r:id="rId35"/>
    <p:sldId id="13949" r:id="rId36"/>
    <p:sldId id="13975" r:id="rId37"/>
    <p:sldId id="13976" r:id="rId38"/>
    <p:sldId id="13863" r:id="rId39"/>
    <p:sldId id="13973" r:id="rId40"/>
    <p:sldId id="13978" r:id="rId41"/>
    <p:sldId id="13977" r:id="rId42"/>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8" userDrawn="1">
          <p15:clr>
            <a:srgbClr val="A4A3A4"/>
          </p15:clr>
        </p15:guide>
        <p15:guide id="2" pos="3845" userDrawn="1">
          <p15:clr>
            <a:srgbClr val="A4A3A4"/>
          </p15:clr>
        </p15:guide>
        <p15:guide id="3" pos="7432" userDrawn="1">
          <p15:clr>
            <a:srgbClr val="A4A3A4"/>
          </p15:clr>
        </p15:guide>
        <p15:guide id="4" pos="202" userDrawn="1">
          <p15:clr>
            <a:srgbClr val="A4A3A4"/>
          </p15:clr>
        </p15:guide>
        <p15:guide id="6" orient="horz" pos="220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5FF"/>
    <a:srgbClr val="000000"/>
    <a:srgbClr val="0D0DFF"/>
    <a:srgbClr val="F0F0F0"/>
    <a:srgbClr val="0171C0"/>
    <a:srgbClr val="DEEBF7"/>
    <a:srgbClr val="FFF2CC"/>
    <a:srgbClr val="C55A11"/>
    <a:srgbClr val="CCA52F"/>
    <a:srgbClr val="FFD5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中度样式 3 - 强调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中度样式 3 - 强调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03" autoAdjust="0"/>
    <p:restoredTop sz="91611" autoAdjust="0"/>
  </p:normalViewPr>
  <p:slideViewPr>
    <p:cSldViewPr snapToGrid="0" showGuides="1">
      <p:cViewPr varScale="1">
        <p:scale>
          <a:sx n="87" d="100"/>
          <a:sy n="87" d="100"/>
        </p:scale>
        <p:origin x="224" y="48"/>
      </p:cViewPr>
      <p:guideLst>
        <p:guide orient="horz" pos="4088"/>
        <p:guide pos="3845"/>
        <p:guide pos="7432"/>
        <p:guide pos="202"/>
        <p:guide orient="horz" pos="2205"/>
      </p:guideLst>
    </p:cSldViewPr>
  </p:slideViewPr>
  <p:notesTextViewPr>
    <p:cViewPr>
      <p:scale>
        <a:sx n="1" d="1"/>
        <a:sy n="1" d="1"/>
      </p:scale>
      <p:origin x="0" y="0"/>
    </p:cViewPr>
  </p:notesTextViewPr>
  <p:sorterViewPr>
    <p:cViewPr>
      <p:scale>
        <a:sx n="110" d="100"/>
        <a:sy n="11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zh-CN" altLang="en-US"/>
          </a:p>
        </p:txBody>
      </p:sp>
      <p:sp>
        <p:nvSpPr>
          <p:cNvPr id="3" name="日期占位符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F606C9B9-162C-48C3-A5A0-BB8C8CA08D0A}" type="datetimeFigureOut">
              <a:rPr lang="zh-CN" altLang="en-US" smtClean="0"/>
              <a:t>2026/2/28</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zh-CN" altLang="en-US"/>
          </a:p>
        </p:txBody>
      </p:sp>
      <p:sp>
        <p:nvSpPr>
          <p:cNvPr id="5" name="备注占位符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7EB7DDAB-0463-4EBB-A14A-4297C06334D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7EB7DDAB-0463-4EBB-A14A-4297C06334D3}" type="slidenum">
              <a:rPr lang="zh-CN" altLang="en-US" smtClean="0"/>
              <a:t>1</a:t>
            </a:fld>
            <a:endParaRPr lang="zh-CN" altLang="en-US"/>
          </a:p>
        </p:txBody>
      </p:sp>
    </p:spTree>
    <p:extLst>
      <p:ext uri="{BB962C8B-B14F-4D97-AF65-F5344CB8AC3E}">
        <p14:creationId xmlns:p14="http://schemas.microsoft.com/office/powerpoint/2010/main" val="377720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 angular distance between the centroid of the image and the shower direction is related to the </a:t>
            </a:r>
            <a:r>
              <a:rPr lang="en-US" altLang="zh-CN" dirty="0" err="1"/>
              <a:t>Xmax</a:t>
            </a:r>
            <a:r>
              <a:rPr lang="en-US" altLang="zh-CN" dirty="0"/>
              <a:t>.  </a:t>
            </a:r>
          </a:p>
          <a:p>
            <a:r>
              <a:rPr lang="en-US" altLang="zh-CN" dirty="0"/>
              <a:t>Proton showers produce deeper </a:t>
            </a:r>
            <a:r>
              <a:rPr lang="en-US" altLang="zh-CN" dirty="0" err="1"/>
              <a:t>Xmax</a:t>
            </a:r>
            <a:r>
              <a:rPr lang="en-US" altLang="zh-CN" dirty="0"/>
              <a:t> than other components.</a:t>
            </a:r>
          </a:p>
          <a:p>
            <a:r>
              <a:rPr lang="en-US" altLang="zh-CN" dirty="0" err="1"/>
              <a:t>Xmax</a:t>
            </a:r>
            <a:r>
              <a:rPr lang="en-US" altLang="zh-CN" dirty="0"/>
              <a:t> is a good mass sensitivity parameter, so, we define angular distance as one of the component discriminators and normalize it using Rp and shower energy.</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7DDAB-0463-4EBB-A14A-4297C06334D3}" type="slidenum">
              <a:rPr kumimoji="0" lang="zh-CN" altLang="en-US" sz="13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3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429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en-US" altLang="zh-CN" dirty="0"/>
              <a:t>Cuts for High quality shower measurement: For Cherenkov telescopes require at least 6 fired pixels in each image. </a:t>
            </a:r>
            <a:r>
              <a:rPr lang="en-US" altLang="zh-CN" b="1" i="0" u="none" strike="noStrike" baseline="0" dirty="0" err="1">
                <a:solidFill>
                  <a:srgbClr val="000000"/>
                </a:solidFill>
                <a:latin typeface="Times New Roman" panose="02020603050405020304" pitchFamily="18" charset="0"/>
                <a:cs typeface="Times New Roman" panose="02020603050405020304" pitchFamily="18" charset="0"/>
              </a:rPr>
              <a:t>FoV</a:t>
            </a:r>
            <a:r>
              <a:rPr lang="en-US" altLang="zh-CN" b="1" dirty="0">
                <a:solidFill>
                  <a:srgbClr val="000000"/>
                </a:solidFill>
                <a:latin typeface="Times New Roman" panose="02020603050405020304" pitchFamily="18" charset="0"/>
                <a:cs typeface="Times New Roman" panose="02020603050405020304" pitchFamily="18" charset="0"/>
              </a:rPr>
              <a:t>:</a:t>
            </a:r>
            <a:r>
              <a:rPr lang="zh-CN" altLang="en-US" b="1" dirty="0">
                <a:solidFill>
                  <a:srgbClr val="000000"/>
                </a:solidFill>
                <a:latin typeface="Times New Roman" panose="02020603050405020304" pitchFamily="18" charset="0"/>
                <a:cs typeface="Times New Roman" panose="02020603050405020304" pitchFamily="18" charset="0"/>
              </a:rPr>
              <a:t> </a:t>
            </a:r>
            <a:r>
              <a:rPr lang="en-US" altLang="zh-CN" b="1" dirty="0">
                <a:solidFill>
                  <a:srgbClr val="000000"/>
                </a:solidFill>
                <a:latin typeface="Times New Roman" panose="02020603050405020304" pitchFamily="18" charset="0"/>
                <a:cs typeface="Times New Roman" panose="02020603050405020304" pitchFamily="18" charset="0"/>
              </a:rPr>
              <a:t>10°× 10° out of 16°× 16° </a:t>
            </a:r>
            <a:br>
              <a:rPr lang="en-US" altLang="zh-CN" b="1" dirty="0">
                <a:solidFill>
                  <a:srgbClr val="000000"/>
                </a:solidFill>
                <a:latin typeface="Times New Roman" panose="02020603050405020304" pitchFamily="18" charset="0"/>
                <a:cs typeface="Times New Roman" panose="02020603050405020304" pitchFamily="18" charset="0"/>
              </a:rPr>
            </a:br>
            <a:r>
              <a:rPr lang="en-US" altLang="zh-CN" b="1" i="0" u="none" strike="noStrike" baseline="0" dirty="0">
                <a:solidFill>
                  <a:srgbClr val="000000"/>
                </a:solidFill>
                <a:latin typeface="Times New Roman" panose="02020603050405020304" pitchFamily="18" charset="0"/>
                <a:cs typeface="Times New Roman" panose="02020603050405020304" pitchFamily="18" charset="0"/>
              </a:rPr>
              <a:t>for the centroid of the image to contain full image in the camera</a:t>
            </a:r>
            <a:r>
              <a:rPr lang="zh-CN" altLang="en-US" b="1" i="0" u="none" strike="noStrike" baseline="0" dirty="0">
                <a:solidFill>
                  <a:srgbClr val="000000"/>
                </a:solidFill>
                <a:latin typeface="Times New Roman" panose="02020603050405020304" pitchFamily="18" charset="0"/>
                <a:cs typeface="Times New Roman" panose="02020603050405020304" pitchFamily="18" charset="0"/>
              </a:rPr>
              <a:t>，</a:t>
            </a:r>
            <a:r>
              <a:rPr lang="en-US" altLang="zh-CN" b="1" i="0" u="none" strike="noStrike" baseline="0" dirty="0">
                <a:solidFill>
                  <a:srgbClr val="000000"/>
                </a:solidFill>
                <a:latin typeface="Times New Roman" panose="02020603050405020304" pitchFamily="18" charset="0"/>
                <a:cs typeface="Times New Roman" panose="02020603050405020304" pitchFamily="18" charset="0"/>
              </a:rPr>
              <a:t>impact parameter Rp range from  150 – 300 m</a:t>
            </a:r>
            <a:r>
              <a:rPr lang="zh-CN" altLang="en-US" b="1" i="0" u="none" strike="noStrike" baseline="0" dirty="0">
                <a:solidFill>
                  <a:srgbClr val="000000"/>
                </a:solidFill>
                <a:latin typeface="Times New Roman" panose="02020603050405020304" pitchFamily="18" charset="0"/>
                <a:cs typeface="Times New Roman" panose="02020603050405020304" pitchFamily="18" charset="0"/>
              </a:rPr>
              <a:t>，</a:t>
            </a:r>
            <a:r>
              <a:rPr lang="en-US" altLang="zh-CN" b="1" dirty="0">
                <a:solidFill>
                  <a:srgbClr val="C00000"/>
                </a:solidFill>
                <a:latin typeface="Times New Roman" panose="02020603050405020304" pitchFamily="18" charset="0"/>
                <a:cs typeface="Times New Roman" panose="02020603050405020304" pitchFamily="18" charset="0"/>
              </a:rPr>
              <a:t>KM2A</a:t>
            </a:r>
            <a:r>
              <a:rPr lang="zh-CN" altLang="en-US" b="1" dirty="0">
                <a:solidFill>
                  <a:srgbClr val="C00000"/>
                </a:solidFill>
                <a:latin typeface="Times New Roman" panose="02020603050405020304" pitchFamily="18" charset="0"/>
                <a:cs typeface="Times New Roman" panose="02020603050405020304" pitchFamily="18" charset="0"/>
              </a:rPr>
              <a:t>：</a:t>
            </a:r>
            <a:r>
              <a:rPr lang="en-US" altLang="zh-CN" b="1" dirty="0">
                <a:solidFill>
                  <a:srgbClr val="000000"/>
                </a:solidFill>
                <a:latin typeface="Times New Roman" panose="02020603050405020304" pitchFamily="18" charset="0"/>
                <a:cs typeface="Times New Roman" panose="02020603050405020304" pitchFamily="18" charset="0"/>
              </a:rPr>
              <a:t>Number of fired EDs &gt; 20</a:t>
            </a:r>
            <a:r>
              <a:rPr lang="zh-CN" altLang="en-US" sz="1300" b="1" dirty="0">
                <a:solidFill>
                  <a:srgbClr val="000000"/>
                </a:solidFill>
                <a:latin typeface="Times New Roman" panose="02020603050405020304" pitchFamily="18" charset="0"/>
                <a:cs typeface="Times New Roman" panose="02020603050405020304" pitchFamily="18" charset="0"/>
              </a:rPr>
              <a:t>，</a:t>
            </a:r>
            <a:r>
              <a:rPr lang="en-US" altLang="zh-CN" sz="1300" b="1" dirty="0">
                <a:solidFill>
                  <a:srgbClr val="000000"/>
                </a:solidFill>
                <a:latin typeface="Times New Roman" panose="02020603050405020304" pitchFamily="18" charset="0"/>
                <a:cs typeface="Times New Roman" panose="02020603050405020304" pitchFamily="18" charset="0"/>
              </a:rPr>
              <a:t>core location at least 50 m away from the edge of the KM2A detector array.</a:t>
            </a:r>
            <a:r>
              <a:rPr lang="zh-CN" altLang="en-US" sz="1300" b="1" dirty="0">
                <a:solidFill>
                  <a:srgbClr val="000000"/>
                </a:solidFill>
                <a:latin typeface="Times New Roman" panose="02020603050405020304" pitchFamily="18" charset="0"/>
                <a:cs typeface="Times New Roman" panose="02020603050405020304" pitchFamily="18" charset="0"/>
              </a:rPr>
              <a:t> </a:t>
            </a:r>
            <a:r>
              <a:rPr lang="en-US" altLang="zh-CN" sz="1300" b="1" dirty="0">
                <a:solidFill>
                  <a:srgbClr val="000000"/>
                </a:solidFill>
                <a:latin typeface="Times New Roman" panose="02020603050405020304" pitchFamily="18" charset="0"/>
                <a:cs typeface="Times New Roman" panose="02020603050405020304" pitchFamily="18" charset="0"/>
              </a:rPr>
              <a:t>Muon contents in KM2A and shower core and direction reconstructed by EDs of KM2A. </a:t>
            </a:r>
            <a:endParaRPr lang="en-US" altLang="zh-CN" b="1" i="0" u="none" strike="noStrike" baseline="0" dirty="0">
              <a:solidFill>
                <a:srgbClr val="000000"/>
              </a:solidFill>
              <a:latin typeface="Times New Roman" panose="02020603050405020304" pitchFamily="18" charset="0"/>
              <a:cs typeface="Times New Roman" panose="02020603050405020304" pitchFamily="18" charset="0"/>
            </a:endParaRPr>
          </a:p>
          <a:p>
            <a:endParaRPr lang="zh-CN" altLang="en-US" dirty="0"/>
          </a:p>
        </p:txBody>
      </p:sp>
      <p:sp>
        <p:nvSpPr>
          <p:cNvPr id="4" name="Slide Number Placeholder 3"/>
          <p:cNvSpPr>
            <a:spLocks noGrp="1"/>
          </p:cNvSpPr>
          <p:nvPr>
            <p:ph type="sldNum" sz="quarter" idx="5"/>
          </p:nvPr>
        </p:nvSpPr>
        <p:spPr/>
        <p:txBody>
          <a:bodyPr/>
          <a:lstStyle/>
          <a:p>
            <a:pPr marL="0" marR="0" lvl="0" indent="0" algn="r" defTabSz="990752" rtl="0" eaLnBrk="1" fontAlgn="auto" latinLnBrk="0" hangingPunct="1">
              <a:lnSpc>
                <a:spcPct val="100000"/>
              </a:lnSpc>
              <a:spcBef>
                <a:spcPts val="0"/>
              </a:spcBef>
              <a:spcAft>
                <a:spcPts val="0"/>
              </a:spcAft>
              <a:buClrTx/>
              <a:buSzTx/>
              <a:buFontTx/>
              <a:buNone/>
              <a:tabLst/>
              <a:defRPr/>
            </a:pPr>
            <a:fld id="{76EF1B80-C495-419B-A890-10E34F88D34E}" type="slidenum">
              <a:rPr kumimoji="0" lang="zh-CN" altLang="en-US" sz="13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rPr>
              <a:pPr marL="0" marR="0" lvl="0" indent="0" algn="r" defTabSz="990752" rtl="0" eaLnBrk="1" fontAlgn="auto" latinLnBrk="0" hangingPunct="1">
                <a:lnSpc>
                  <a:spcPct val="100000"/>
                </a:lnSpc>
                <a:spcBef>
                  <a:spcPts val="0"/>
                </a:spcBef>
                <a:spcAft>
                  <a:spcPts val="0"/>
                </a:spcAft>
                <a:buClrTx/>
                <a:buSzTx/>
                <a:buFontTx/>
                <a:buNone/>
                <a:tabLst/>
                <a:defRPr/>
              </a:pPr>
              <a:t>11</a:t>
            </a:fld>
            <a:endParaRPr kumimoji="0" lang="zh-CN" altLang="en-US" sz="13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0614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These cosmic rays induce air showers which contain two component: electromagnetic component and hadronic component.</a:t>
            </a:r>
          </a:p>
          <a:p>
            <a:r>
              <a:rPr lang="en-US" altLang="zh-CN" dirty="0"/>
              <a:t> We use Cherenkov photons and Number of muons to reconstruction shower energy.</a:t>
            </a:r>
          </a:p>
          <a:p>
            <a:r>
              <a:rPr lang="en-US" altLang="zh-CN" dirty="0"/>
              <a:t>Cherenkov photons represent electromagnetic component, while muon content represents hadronic component.  </a:t>
            </a:r>
          </a:p>
          <a:p>
            <a:r>
              <a:rPr lang="en-US" altLang="zh-CN" b="0" i="0" dirty="0">
                <a:effectLst/>
                <a:latin typeface="-apple-system"/>
              </a:rPr>
              <a:t>The energy resolution is less than 15% and gradually improves with increasing energy, remaining constant above 1 </a:t>
            </a:r>
            <a:r>
              <a:rPr lang="en-US" altLang="zh-CN" b="0" i="0" dirty="0" err="1">
                <a:effectLst/>
                <a:latin typeface="-apple-system"/>
              </a:rPr>
              <a:t>PeV</a:t>
            </a:r>
            <a:r>
              <a:rPr lang="en-US" altLang="zh-CN" b="0" i="0" dirty="0">
                <a:effectLst/>
                <a:latin typeface="-apple-system"/>
              </a:rPr>
              <a:t>.</a:t>
            </a:r>
          </a:p>
          <a:p>
            <a:r>
              <a:rPr lang="en-US" altLang="zh-CN" dirty="0"/>
              <a:t> The systematic bias of reconstruction energy is less than 2%.</a:t>
            </a:r>
          </a:p>
          <a:p>
            <a:endParaRPr lang="en-US" altLang="zh-C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7DDAB-0463-4EBB-A14A-4297C06334D3}" type="slidenum">
              <a:rPr kumimoji="0" lang="zh-CN" altLang="en-US" sz="13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3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64322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Proton Shower selection uses the parameters of shower maximum depth and muon content we defined before.</a:t>
            </a:r>
          </a:p>
          <a:p>
            <a:r>
              <a:rPr lang="en-US" altLang="zh-CN" dirty="0"/>
              <a:t>The purity is more than 90% with a selection efficiency of 25%. </a:t>
            </a:r>
            <a:r>
              <a:rPr lang="en-US" altLang="zh-CN" dirty="0">
                <a:effectLst/>
              </a:rPr>
              <a:t>You can see, the contamination dominates by Helium. </a:t>
            </a:r>
            <a:endParaRPr lang="en-US" altLang="zh-CN" dirty="0"/>
          </a:p>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7DDAB-0463-4EBB-A14A-4297C06334D3}" type="slidenum">
              <a:rPr kumimoji="0" lang="zh-CN" altLang="en-US" sz="13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3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73288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Cosmic ray proton spectrum from a few </a:t>
            </a:r>
            <a:r>
              <a:rPr lang="en-US" altLang="zh-CN" dirty="0" err="1"/>
              <a:t>TeV</a:t>
            </a:r>
            <a:r>
              <a:rPr lang="en-US" altLang="zh-CN" dirty="0"/>
              <a:t> to tens of </a:t>
            </a:r>
            <a:r>
              <a:rPr lang="en-US" altLang="zh-CN" dirty="0" err="1"/>
              <a:t>PeV</a:t>
            </a:r>
            <a:r>
              <a:rPr lang="en-US" altLang="zh-CN" dirty="0"/>
              <a:t> (upper panel). A factor of E2.75 is multiplied to the fluxes, allowing a detailed comparison between measurements in entirely different energy domains. Proton spectra reported by the space-borne ISS-CREAM, DAMPE, CALET, and NUCLEON and ground-based GRAPES-3, ICETOP, and KASCADE detectors and the LHAASO all-particle spectrum are plotted together with the proton spectrum measured in this work by LHAASO. Here we show three proton energy spectra based on</a:t>
            </a:r>
          </a:p>
          <a:p>
            <a:r>
              <a:rPr lang="en-US" altLang="zh-CN" dirty="0"/>
              <a:t>different hadronic models. All error bars represent the statistical errors. The shaded band represents the overall systematic uncertainty, excluding that introduced by the hadronic interaction models. The center of the shaded band corresponds to the results from the EPOS-LHC model. The systematic uncertainty introduced by the hadronic interaction models can be referenced by the differences among the three energy spectra. To clearly see how those measurements are connected over a wider energy range starting from 1 GeV, the spectra by AMS-02, DAMPE and LHAASO (proton spectrum and all-particle spectrum) are plotted in the lower panel. AMS-02 and DAMPE have a good overlap around 103 GeV, and the gap between DAMPE and LHAASO around 0.1 </a:t>
            </a:r>
            <a:r>
              <a:rPr lang="en-US" altLang="zh-CN" dirty="0" err="1"/>
              <a:t>PeV</a:t>
            </a:r>
            <a:r>
              <a:rPr lang="en-US" altLang="zh-CN" dirty="0"/>
              <a:t> should be covered by the two experiments shortly, allowing a complete description of the spectrum without suffering from a relative energy scale difference between experiments.</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CD04F-8039-4AAE-AB4D-636721E6EF0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8784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Cosmic ray proton spectrum from a few </a:t>
            </a:r>
            <a:r>
              <a:rPr lang="en-US" altLang="zh-CN" dirty="0" err="1"/>
              <a:t>TeV</a:t>
            </a:r>
            <a:r>
              <a:rPr lang="en-US" altLang="zh-CN" dirty="0"/>
              <a:t> to tens of </a:t>
            </a:r>
            <a:r>
              <a:rPr lang="en-US" altLang="zh-CN" dirty="0" err="1"/>
              <a:t>PeV</a:t>
            </a:r>
            <a:r>
              <a:rPr lang="en-US" altLang="zh-CN" dirty="0"/>
              <a:t> (upper panel). A factor of E2.75 is multiplied to the fluxes, allowing a detailed comparison between measurements in entirely different energy domains. Proton spectra reported by the space-borne ISS-CREAM, DAMPE, CALET, and NUCLEON and ground-based GRAPES-3, ICETOP, and KASCADE detectors and the LHAASO all-particle spectrum are plotted together with the proton spectrum measured in this work by LHAASO. Here we show three proton energy spectra based on</a:t>
            </a:r>
          </a:p>
          <a:p>
            <a:r>
              <a:rPr lang="en-US" altLang="zh-CN" dirty="0"/>
              <a:t>different hadronic models. All error bars represent the statistical errors. The shaded band represents the overall systematic uncertainty, excluding that introduced by the hadronic interaction models. The center of the shaded band corresponds to the results from the EPOS-LHC model. The systematic uncertainty introduced by the hadronic interaction models can be referenced by the differences among the three energy spectra. To clearly see how those measurements are connected over a wider energy range starting from 1 GeV, the spectra by AMS-02, DAMPE and LHAASO (proton spectrum and all-particle spectrum) are plotted in the lower panel. AMS-02 and DAMPE have a good overlap around 103 GeV, and the gap between DAMPE and LHAASO around 0.1 </a:t>
            </a:r>
            <a:r>
              <a:rPr lang="en-US" altLang="zh-CN" dirty="0" err="1"/>
              <a:t>PeV</a:t>
            </a:r>
            <a:r>
              <a:rPr lang="en-US" altLang="zh-CN" dirty="0"/>
              <a:t> should be covered by the two experiments shortly, allowing a complete description of the spectrum without suffering from a relative energy scale difference between experiments.</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CD04F-8039-4AAE-AB4D-636721E6EF0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6315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Compared to the spectral index measurements around several tens of </a:t>
            </a:r>
            <a:r>
              <a:rPr lang="en-US" altLang="zh-CN" dirty="0" err="1"/>
              <a:t>TeV</a:t>
            </a:r>
            <a:r>
              <a:rPr lang="en-US" altLang="zh-CN" dirty="0"/>
              <a:t> obtained from direct measurements such as those by DAMPE, CALET, and ISS-CREAM, the existence of spectral hardening before the knee is further confirmed.</a:t>
            </a:r>
          </a:p>
          <a:p>
            <a:endParaRPr lang="en-US" altLang="zh-C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7DDAB-0463-4EBB-A14A-4297C06334D3}" type="slidenum">
              <a:rPr kumimoji="0" lang="zh-CN" altLang="en-US" sz="13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3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69486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chemeClr val="tx1"/>
                </a:solidFill>
                <a:latin typeface="Arial (Body)"/>
                <a:cs typeface="Times New Roman" panose="02020603050405020304" pitchFamily="18" charset="0"/>
              </a:rPr>
              <a:t>LHAASO has accurately measured all particle energy spectrum and composition around the knee.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From the correlation between the all particle energy spectrum and mean logarithm mass at the knee, the knee is contributed by the light component.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You can see here, the proton knee and the all particle knee. </a:t>
            </a:r>
            <a:r>
              <a:rPr lang="en-US" altLang="zh-CN" sz="1200" b="1" dirty="0">
                <a:solidFill>
                  <a:srgbClr val="FF0000"/>
                </a:solidFill>
              </a:rPr>
              <a:t>The all particle knee is dominate by the proton knee.</a:t>
            </a:r>
            <a:endParaRPr lang="zh-CN" altLang="en-US" sz="1200"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a:solidFill>
                <a:schemeClr val="tx1"/>
              </a:solidFill>
              <a:latin typeface="Arial (Body)"/>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a:solidFill>
                <a:schemeClr val="tx1"/>
              </a:solidFill>
              <a:latin typeface="Arial (Body)"/>
              <a:cs typeface="Times New Roman" panose="02020603050405020304" pitchFamily="18" charset="0"/>
            </a:endParaRPr>
          </a:p>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7DDAB-0463-4EBB-A14A-4297C06334D3}" type="slidenum">
              <a:rPr kumimoji="0" lang="zh-CN" altLang="en-US" sz="13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3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99168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Here, we list all the systematic sources in the table. The total systematic uncertainties on flux are about 17%, while the total systematic uncertainties on the energy scale are about 4%.</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7DDAB-0463-4EBB-A14A-4297C06334D3}" type="slidenum">
              <a:rPr kumimoji="0" lang="zh-CN" altLang="en-US" sz="13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3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90302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7DDAB-0463-4EBB-A14A-4297C06334D3}" type="slidenum">
              <a:rPr kumimoji="0" lang="zh-CN" altLang="en-US" sz="13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3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70854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chemeClr val="tx1"/>
                </a:solidFill>
                <a:latin typeface="Arial (Body)"/>
                <a:cs typeface="Times New Roman" panose="02020603050405020304" pitchFamily="18" charset="0"/>
              </a:rPr>
              <a:t>LHAASO has accurately measured all particle energy spectrum and composition around the knee.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From the correlation between the all particle energy spectrum and mean logarithm mass at the knee, the knee is contributed by the light component.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You can see here, the proton knee and the all particle knee. </a:t>
            </a:r>
            <a:r>
              <a:rPr lang="en-US" altLang="zh-CN" sz="1200" b="1" dirty="0">
                <a:solidFill>
                  <a:srgbClr val="FF0000"/>
                </a:solidFill>
              </a:rPr>
              <a:t>The all particle knee is dominate by the proton knee.</a:t>
            </a:r>
            <a:endParaRPr lang="zh-CN" altLang="en-US" sz="1200"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a:solidFill>
                <a:schemeClr val="tx1"/>
              </a:solidFill>
              <a:latin typeface="Arial (Body)"/>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a:solidFill>
                <a:schemeClr val="tx1"/>
              </a:solidFill>
              <a:latin typeface="Arial (Body)"/>
              <a:cs typeface="Times New Roman" panose="02020603050405020304" pitchFamily="18" charset="0"/>
            </a:endParaRPr>
          </a:p>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7DDAB-0463-4EBB-A14A-4297C06334D3}" type="slidenum">
              <a:rPr kumimoji="0" lang="zh-CN" altLang="en-US" sz="13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3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93963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also plan to measure the</a:t>
            </a:r>
            <a:r>
              <a:rPr lang="en-US" altLang="zh-CN" sz="1200" b="1" dirty="0">
                <a:solidFill>
                  <a:prstClr val="black"/>
                </a:solidFill>
                <a:latin typeface="Times New Roman" panose="02020603050405020304" pitchFamily="18" charset="0"/>
                <a:cs typeface="Times New Roman" panose="02020603050405020304" pitchFamily="18" charset="0"/>
              </a:rPr>
              <a:t> iron spectrum from </a:t>
            </a: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100 </a:t>
            </a:r>
            <a:r>
              <a:rPr kumimoji="0" lang="en-US" altLang="zh-CN" sz="12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TeV</a:t>
            </a: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to several </a:t>
            </a:r>
            <a:r>
              <a:rPr kumimoji="0" lang="en-US" altLang="zh-CN" sz="12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PeVs</a:t>
            </a: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which can answer the question raised by Dump experiment: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whether the bumps of proton and helium below 100TeV depends on Charge Z. </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F1B80-C495-419B-A890-10E34F88D34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8341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 entire spectrum does not follow a simple ‘knee’ shape feature. </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7DDAB-0463-4EBB-A14A-4297C06334D3}" type="slidenum">
              <a:rPr kumimoji="0" lang="zh-CN" altLang="en-US" sz="13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3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17181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en-US" altLang="zh-CN" dirty="0"/>
              <a:t>Previous ground-based array experiments, such as </a:t>
            </a:r>
            <a:r>
              <a:rPr lang="en-US" altLang="zh-CN" sz="1300" dirty="0"/>
              <a:t>KASCADE, have resolved the single component energy spectrum of cosmic rays through the unfolding method. But its  results strongly depend on the hadronic interaction models.  You can see </a:t>
            </a:r>
            <a:r>
              <a:rPr lang="en-US" altLang="zh-CN" sz="1300" dirty="0" err="1"/>
              <a:t>QGSJet</a:t>
            </a:r>
            <a:r>
              <a:rPr lang="en-US" altLang="zh-CN" sz="1300" dirty="0"/>
              <a:t> and SYBLL, big difference. </a:t>
            </a:r>
          </a:p>
          <a:p>
            <a:pPr defTabSz="990752">
              <a:defRPr/>
            </a:pPr>
            <a:r>
              <a:rPr lang="en-US" altLang="zh-CN" sz="1300" b="1" dirty="0">
                <a:solidFill>
                  <a:prstClr val="black"/>
                </a:solidFill>
                <a:latin typeface="Calibri (Body)"/>
                <a:ea typeface="宋体" panose="02010600030101010101" pitchFamily="2" charset="-122"/>
              </a:rPr>
              <a:t>Individual components of CRs energy spectrum measurement are very important,</a:t>
            </a:r>
            <a:r>
              <a:rPr lang="zh-CN" altLang="en-US" sz="1300" b="1" dirty="0">
                <a:solidFill>
                  <a:prstClr val="black"/>
                </a:solidFill>
                <a:latin typeface="Calibri (Body)"/>
                <a:ea typeface="宋体" panose="02010600030101010101" pitchFamily="2" charset="-122"/>
              </a:rPr>
              <a:t> </a:t>
            </a:r>
            <a:r>
              <a:rPr lang="en-US" altLang="zh-CN" sz="1300" b="1" dirty="0">
                <a:solidFill>
                  <a:prstClr val="black"/>
                </a:solidFill>
                <a:latin typeface="Calibri (Body)"/>
                <a:ea typeface="宋体" panose="02010600030101010101" pitchFamily="2" charset="-122"/>
              </a:rPr>
              <a:t>but not easy. </a:t>
            </a:r>
            <a:endParaRPr lang="en-US" altLang="zh-CN" sz="1300" b="1" dirty="0">
              <a:solidFill>
                <a:prstClr val="black"/>
              </a:solidFill>
              <a:latin typeface="Calibri"/>
              <a:ea typeface="宋体" panose="02010600030101010101" pitchFamily="2" charset="-122"/>
            </a:endParaRPr>
          </a:p>
          <a:p>
            <a:endParaRPr lang="zh-CN" altLang="en-US" dirty="0"/>
          </a:p>
        </p:txBody>
      </p:sp>
      <p:sp>
        <p:nvSpPr>
          <p:cNvPr id="4" name="Slide Number Placeholder 3"/>
          <p:cNvSpPr>
            <a:spLocks noGrp="1"/>
          </p:cNvSpPr>
          <p:nvPr>
            <p:ph type="sldNum" sz="quarter" idx="5"/>
          </p:nvPr>
        </p:nvSpPr>
        <p:spPr/>
        <p:txBody>
          <a:bodyPr/>
          <a:lstStyle/>
          <a:p>
            <a:pPr marL="0" marR="0" lvl="0" indent="0" algn="r" defTabSz="990752" rtl="0" eaLnBrk="1" fontAlgn="auto" latinLnBrk="0" hangingPunct="1">
              <a:lnSpc>
                <a:spcPct val="100000"/>
              </a:lnSpc>
              <a:spcBef>
                <a:spcPts val="0"/>
              </a:spcBef>
              <a:spcAft>
                <a:spcPts val="0"/>
              </a:spcAft>
              <a:buClrTx/>
              <a:buSzTx/>
              <a:buFontTx/>
              <a:buNone/>
              <a:tabLst/>
              <a:defRPr/>
            </a:pPr>
            <a:fld id="{76EF1B80-C495-419B-A890-10E34F88D34E}" type="slidenum">
              <a:rPr kumimoji="0" lang="zh-CN" altLang="en-US" sz="13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rPr>
              <a:pPr marL="0" marR="0" lvl="0" indent="0" algn="r" defTabSz="990752" rtl="0" eaLnBrk="1" fontAlgn="auto" latinLnBrk="0" hangingPunct="1">
                <a:lnSpc>
                  <a:spcPct val="100000"/>
                </a:lnSpc>
                <a:spcBef>
                  <a:spcPts val="0"/>
                </a:spcBef>
                <a:spcAft>
                  <a:spcPts val="0"/>
                </a:spcAft>
                <a:buClrTx/>
                <a:buSzTx/>
                <a:buFontTx/>
                <a:buNone/>
                <a:tabLst/>
                <a:defRPr/>
              </a:pPr>
              <a:t>3</a:t>
            </a:fld>
            <a:endParaRPr kumimoji="0" lang="zh-CN" altLang="en-US" sz="13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9726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09"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zh-CN" altLang="en-US" sz="1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高海拔宇宙线观测站（</a:t>
            </a:r>
            <a:r>
              <a:rPr kumimoji="0" lang="en-US" altLang="zh-CN" sz="1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LHAASO</a:t>
            </a:r>
            <a:r>
              <a:rPr kumimoji="0" lang="zh-CN" altLang="en-US" sz="1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），位于</a:t>
            </a:r>
            <a:r>
              <a:rPr kumimoji="0" lang="zh-CN" altLang="en-US" sz="12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四川甘孜州稻城海子山，海拔</a:t>
            </a:r>
            <a:r>
              <a:rPr kumimoji="0" lang="en-US" altLang="zh-CN" sz="12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t>
            </a:r>
            <a:r>
              <a:rPr kumimoji="0" lang="pt-BR" altLang="zh-CN" sz="12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4410 </a:t>
            </a:r>
            <a:r>
              <a:rPr kumimoji="0" lang="en-US" altLang="zh-CN" sz="12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m</a:t>
            </a:r>
            <a:r>
              <a:rPr kumimoji="0" lang="zh-CN" altLang="en-US" sz="12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，是</a:t>
            </a:r>
            <a:r>
              <a:rPr kumimoji="0" lang="zh-CN" altLang="en-US" sz="1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“膝区”宇宙线测量的理想位置，测量精度高</a:t>
            </a:r>
            <a:endParaRPr kumimoji="0" lang="en-US" altLang="zh-CN" sz="1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309"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zh-CN" altLang="en-US" sz="1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于</a:t>
            </a:r>
            <a:r>
              <a:rPr kumimoji="0" lang="en-US" altLang="zh-CN" sz="1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2021</a:t>
            </a:r>
            <a:r>
              <a:rPr kumimoji="0" lang="zh-CN" altLang="en-US" sz="1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年</a:t>
            </a:r>
            <a:r>
              <a:rPr kumimoji="0" lang="en-US" altLang="zh-CN" sz="1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7</a:t>
            </a:r>
            <a:r>
              <a:rPr kumimoji="0" lang="zh-CN" altLang="en-US" sz="1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月全面建成，</a:t>
            </a:r>
            <a:r>
              <a:rPr kumimoji="0" lang="en-US" altLang="zh-CN" sz="1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2023</a:t>
            </a:r>
            <a:r>
              <a:rPr kumimoji="0" lang="zh-CN" altLang="en-US" sz="1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年</a:t>
            </a:r>
            <a:r>
              <a:rPr kumimoji="0" lang="en-US" altLang="zh-CN" sz="1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5</a:t>
            </a:r>
            <a:r>
              <a:rPr kumimoji="0" lang="zh-CN" altLang="en-US" sz="1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月通过国家验收。拉索阵列的中心是</a:t>
            </a:r>
            <a:r>
              <a:rPr kumimoji="0" lang="zh-CN" altLang="en-US" sz="12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a:rPr>
              <a:t>水切伦科夫探测器阵列</a:t>
            </a:r>
            <a:r>
              <a:rPr kumimoji="0" lang="en-US" altLang="zh-CN" sz="12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a:rPr>
              <a:t>(WCDA)</a:t>
            </a:r>
            <a:r>
              <a:rPr kumimoji="0" lang="zh-CN" altLang="en-US" sz="12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a:rPr>
              <a:t>，外围是闪烁体探测器阵列和缪子探测器阵列</a:t>
            </a:r>
            <a:r>
              <a:rPr kumimoji="0" lang="zh-CN" altLang="en-US" sz="1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，还有</a:t>
            </a:r>
            <a:r>
              <a:rPr kumimoji="0" lang="en-US" altLang="zh-CN" sz="1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18</a:t>
            </a:r>
            <a:r>
              <a:rPr kumimoji="0" lang="zh-CN" altLang="en-US" sz="1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台广角切伦科夫望远镜。整个阵列的面积是</a:t>
            </a:r>
            <a:r>
              <a:rPr kumimoji="0" lang="en-US" altLang="zh-CN" sz="1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1.3</a:t>
            </a:r>
            <a:r>
              <a:rPr kumimoji="0" lang="zh-CN" altLang="en-US" sz="1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平方公里。</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F1B80-C495-419B-A890-10E34F88D34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8395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宇宙线从外太空进入地球，首先和大气中的原子核发生多次碰撞，引发广延大气簇射，产生非常多的次级粒子，次级粒子中有正负电子、缪子、切伦科夫光等。</a:t>
            </a:r>
            <a:r>
              <a:rPr lang="en-US" altLang="zh-CN" dirty="0"/>
              <a:t>KM2A</a:t>
            </a:r>
            <a:r>
              <a:rPr lang="zh-CN" altLang="en-US" dirty="0"/>
              <a:t>测量的缪子信息是非常好的成分区分变量，望远镜测量的切伦科夫光像，像的质心和粒子方向的角距离，也是很好的成分鉴别变量。</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F1B80-C495-419B-A890-10E34F88D34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12568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p:spPr>
      </p:sp>
      <p:sp>
        <p:nvSpPr>
          <p:cNvPr id="1048701" name="备注占位符 2"/>
          <p:cNvSpPr>
            <a:spLocks noGrp="1"/>
          </p:cNvSpPr>
          <p:nvPr>
            <p:ph type="body" idx="1"/>
          </p:nvPr>
        </p:nvSpPr>
        <p:spPr bwMode="auto">
          <a:noFill/>
        </p:spPr>
        <p:txBody>
          <a:bodyPr wrap="square" numCol="1" anchor="t" anchorCtr="0" compatLnSpc="1"/>
          <a:lstStyle/>
          <a:p>
            <a:r>
              <a:rPr lang="en-US" altLang="zh-CN" dirty="0"/>
              <a:t>The muon sensitive area of LHAASO is the largest in the world</a:t>
            </a:r>
            <a:r>
              <a:rPr lang="en-US" altLang="zh-CN"/>
              <a:t>, and </a:t>
            </a:r>
            <a:r>
              <a:rPr lang="en-US" altLang="zh-CN" dirty="0"/>
              <a:t>thus has the strongest component discrimination ability in the knee region.</a:t>
            </a:r>
            <a:endParaRPr lang="zh-CN" altLang="en-US" dirty="0"/>
          </a:p>
        </p:txBody>
      </p:sp>
      <p:sp>
        <p:nvSpPr>
          <p:cNvPr id="1048702" name="灯片编号占位符 3"/>
          <p:cNvSpPr>
            <a:spLocks noGrp="1"/>
          </p:cNvSpPr>
          <p:nvPr>
            <p:ph type="sldNum" sz="quarter" idx="5"/>
          </p:nvPr>
        </p:nvSpPr>
        <p:spPr/>
        <p:txBody>
          <a:bodyPr/>
          <a:lstStyle/>
          <a:p>
            <a:pPr marL="0" marR="0" lvl="0" indent="0" algn="r" defTabSz="1218954" rtl="0" eaLnBrk="1" fontAlgn="auto" latinLnBrk="0" hangingPunct="1">
              <a:lnSpc>
                <a:spcPct val="100000"/>
              </a:lnSpc>
              <a:spcBef>
                <a:spcPts val="0"/>
              </a:spcBef>
              <a:spcAft>
                <a:spcPts val="0"/>
              </a:spcAft>
              <a:buClrTx/>
              <a:buSzTx/>
              <a:buFontTx/>
              <a:buNone/>
              <a:tabLst/>
              <a:defRPr/>
            </a:pPr>
            <a:fld id="{DFD60AC0-E1F6-46CD-B416-B59A5B631B5A}"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1218954"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54310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This soil bag is a muon detector. A water bag is buried underground and covered by about 2.5 meters of soil. The spacing between muon detectors is about 30 meters. This small square is a scintillator detector with a spacing of about 15 meters.</a:t>
            </a:r>
            <a:endParaRPr lang="zh-CN" altLang="en-US" dirty="0"/>
          </a:p>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7DDAB-0463-4EBB-A14A-4297C06334D3}" type="slidenum">
              <a:rPr kumimoji="0" lang="zh-CN" altLang="en-US" sz="13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3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04850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zh-CN" sz="1800" dirty="0"/>
              <a:t>Muon content is a powerful component discriminator. We define the parameter of </a:t>
            </a:r>
            <a:r>
              <a:rPr lang="en-US" altLang="zh-CN" sz="1800" dirty="0" err="1"/>
              <a:t>Pue</a:t>
            </a:r>
            <a:r>
              <a:rPr lang="en-US" altLang="zh-CN" sz="1800" dirty="0"/>
              <a:t>, the ratio of muon density to </a:t>
            </a:r>
            <a:r>
              <a:rPr kumimoji="0" lang="en-US" altLang="zh-CN" sz="18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electromagnetic </a:t>
            </a:r>
            <a:r>
              <a:rPr lang="en-US" altLang="zh-CN" sz="1800" dirty="0"/>
              <a:t>particle density in the shower, which is almost independent of the shower energy.   You can see in this plot, solid line is proton and dash line is other components. If cut here, we can obtain pure proton samples.  </a:t>
            </a:r>
            <a:endParaRPr lang="en-US" altLang="zh-CN" sz="1800" b="0" i="0" u="none" strike="noStrike" baseline="0" dirty="0">
              <a:solidFill>
                <a:srgbClr val="000000"/>
              </a:solidFill>
              <a:latin typeface="NimbusRomNo9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7DDAB-0463-4EBB-A14A-4297C06334D3}" type="slidenum">
              <a:rPr kumimoji="0" lang="zh-CN" altLang="en-US" sz="13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3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58549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0" name="幻灯片图像占位符 1"/>
          <p:cNvSpPr>
            <a:spLocks noGrp="1" noRot="1" noChangeAspect="1" noTextEdit="1"/>
          </p:cNvSpPr>
          <p:nvPr>
            <p:ph type="sldImg"/>
          </p:nvPr>
        </p:nvSpPr>
        <p:spPr bwMode="auto">
          <a:xfrm>
            <a:off x="92075" y="746125"/>
            <a:ext cx="6615113" cy="3722688"/>
          </a:xfrm>
          <a:noFill/>
          <a:ln>
            <a:solidFill>
              <a:srgbClr val="000000"/>
            </a:solidFill>
            <a:miter lim="800000"/>
          </a:ln>
        </p:spPr>
      </p:sp>
      <p:sp>
        <p:nvSpPr>
          <p:cNvPr id="1048701" name="备注占位符 2"/>
          <p:cNvSpPr>
            <a:spLocks noGrp="1"/>
          </p:cNvSpPr>
          <p:nvPr>
            <p:ph type="body" idx="1"/>
          </p:nvPr>
        </p:nvSpPr>
        <p:spPr bwMode="auto">
          <a:noFill/>
        </p:spPr>
        <p:txBody>
          <a:bodyPr wrap="square" numCol="1" anchor="t" anchorCtr="0" compatLnSpc="1"/>
          <a:lstStyle/>
          <a:p>
            <a:pPr defTabSz="955878">
              <a:defRPr/>
            </a:pPr>
            <a:r>
              <a:rPr lang="en-US" altLang="zh-CN" b="0" i="0" dirty="0">
                <a:solidFill>
                  <a:srgbClr val="141414"/>
                </a:solidFill>
                <a:effectLst/>
                <a:latin typeface="苹方-简-常规体"/>
              </a:rPr>
              <a:t>Eighteen wide-field-of-view Cherenkov telescopes are designed for cosmic ray measurements</a:t>
            </a:r>
            <a:r>
              <a:rPr lang="en-US" altLang="zh-CN" sz="1300" dirty="0"/>
              <a:t>. </a:t>
            </a:r>
            <a:br>
              <a:rPr lang="en-US" altLang="zh-CN" sz="1300" dirty="0"/>
            </a:br>
            <a:r>
              <a:rPr lang="en-US" altLang="zh-CN" sz="1300" dirty="0"/>
              <a:t>The diameter of the mirror is about 2.3 m. The </a:t>
            </a:r>
            <a:r>
              <a:rPr lang="en-US" altLang="zh-CN" sz="1300" dirty="0" err="1"/>
              <a:t>SiPM</a:t>
            </a:r>
            <a:r>
              <a:rPr lang="en-US" altLang="zh-CN" sz="1300" dirty="0"/>
              <a:t> camera is used.</a:t>
            </a:r>
            <a:r>
              <a:rPr lang="zh-CN" altLang="en-US" sz="1300" dirty="0"/>
              <a:t> </a:t>
            </a:r>
            <a:r>
              <a:rPr lang="en-US" altLang="zh-CN" sz="1300" dirty="0"/>
              <a:t>So, our Cherenkov telescopes can operate during moon nights, even on the full moon night.  </a:t>
            </a:r>
          </a:p>
          <a:p>
            <a:pPr defTabSz="955878">
              <a:defRPr/>
            </a:pPr>
            <a:r>
              <a:rPr lang="en-US" altLang="zh-CN" sz="1300" dirty="0"/>
              <a:t>This is very important to increase the observation time for such kind of Cherenkov telescopes.</a:t>
            </a:r>
            <a:endParaRPr lang="zh-CN" altLang="en-US" dirty="0"/>
          </a:p>
        </p:txBody>
      </p:sp>
      <p:sp>
        <p:nvSpPr>
          <p:cNvPr id="1048702" name="灯片编号占位符 3"/>
          <p:cNvSpPr>
            <a:spLocks noGrp="1"/>
          </p:cNvSpPr>
          <p:nvPr>
            <p:ph type="sldNum" sz="quarter" idx="5"/>
          </p:nvPr>
        </p:nvSpPr>
        <p:spPr/>
        <p:txBody>
          <a:bodyPr/>
          <a:lstStyle/>
          <a:p>
            <a:pPr marL="0" marR="0" lvl="0" indent="0" algn="r" defTabSz="1274247" rtl="0" eaLnBrk="1" fontAlgn="auto" latinLnBrk="0" hangingPunct="1">
              <a:lnSpc>
                <a:spcPct val="100000"/>
              </a:lnSpc>
              <a:spcBef>
                <a:spcPts val="0"/>
              </a:spcBef>
              <a:spcAft>
                <a:spcPts val="0"/>
              </a:spcAft>
              <a:buClrTx/>
              <a:buSzTx/>
              <a:buFontTx/>
              <a:buNone/>
              <a:tabLst/>
              <a:defRPr/>
            </a:pPr>
            <a:fld id="{DFD60AC0-E1F6-46CD-B416-B59A5B631B5A}" type="slidenum">
              <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1274247" rtl="0" eaLnBrk="1" fontAlgn="auto" latinLnBrk="0" hangingPunct="1">
                <a:lnSpc>
                  <a:spcPct val="100000"/>
                </a:lnSpc>
                <a:spcBef>
                  <a:spcPts val="0"/>
                </a:spcBef>
                <a:spcAft>
                  <a:spcPts val="0"/>
                </a:spcAft>
                <a:buClrTx/>
                <a:buSzTx/>
                <a:buFontTx/>
                <a:buNone/>
                <a:tabLst/>
                <a:defRPr/>
              </a:pPr>
              <a:t>9</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45243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DA0D73B-2AB5-4884-A2C2-E4D4BE7133F0}" type="datetimeFigureOut">
              <a:rPr lang="zh-CN" altLang="en-US" smtClean="0"/>
              <a:t>2026/2/28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9672904-CC67-4BC1-8579-65756E0D4497}"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DA0D73B-2AB5-4884-A2C2-E4D4BE7133F0}" type="datetimeFigureOut">
              <a:rPr lang="zh-CN" altLang="en-US" smtClean="0"/>
              <a:t>2026/2/28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9672904-CC67-4BC1-8579-65756E0D4497}"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DA0D73B-2AB5-4884-A2C2-E4D4BE7133F0}" type="datetimeFigureOut">
              <a:rPr lang="zh-CN" altLang="en-US" smtClean="0"/>
              <a:t>2026/2/28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9672904-CC67-4BC1-8579-65756E0D4497}"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107500" y="92058"/>
            <a:ext cx="10510125" cy="659643"/>
          </a:xfrm>
          <a:prstGeom prst="rect">
            <a:avLst/>
          </a:prstGeom>
        </p:spPr>
        <p:txBody>
          <a:bodyPr lIns="91418" tIns="45709" rIns="91418" bIns="45709"/>
          <a:lstStyle>
            <a:lvl1pPr algn="l">
              <a:defRPr sz="4000" b="1" baseline="0">
                <a:solidFill>
                  <a:srgbClr val="005DA2"/>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5" name="灯片编号占位符 4"/>
          <p:cNvSpPr>
            <a:spLocks noGrp="1"/>
          </p:cNvSpPr>
          <p:nvPr>
            <p:ph type="sldNum" sz="quarter" idx="12"/>
          </p:nvPr>
        </p:nvSpPr>
        <p:spPr>
          <a:xfrm>
            <a:off x="10800000" y="360000"/>
            <a:ext cx="1080000" cy="360000"/>
          </a:xfrm>
          <a:prstGeom prst="rect">
            <a:avLst/>
          </a:prstGeom>
        </p:spPr>
        <p:txBody>
          <a:bodyPr lIns="91418" tIns="45709" rIns="91418" bIns="45709"/>
          <a:lstStyle>
            <a:lvl1pPr algn="r">
              <a:defRPr/>
            </a:lvl1pPr>
          </a:lstStyle>
          <a:p>
            <a:fld id="{E077DA78-E013-4A8C-AD75-63A150561B10}" type="slidenum">
              <a:rPr lang="zh-CN" altLang="en-US" smtClean="0">
                <a:solidFill>
                  <a:prstClr val="black">
                    <a:tint val="75000"/>
                  </a:prstClr>
                </a:solidFill>
              </a:rPr>
              <a:pPr/>
              <a:t>‹#›</a:t>
            </a:fld>
            <a:endParaRPr lang="zh-CN" altLang="en-US">
              <a:solidFill>
                <a:prstClr val="black">
                  <a:tint val="75000"/>
                </a:prstClr>
              </a:solidFill>
            </a:endParaRPr>
          </a:p>
        </p:txBody>
      </p:sp>
      <p:cxnSp>
        <p:nvCxnSpPr>
          <p:cNvPr id="9" name="直接连接符 8"/>
          <p:cNvCxnSpPr/>
          <p:nvPr userDrawn="1"/>
        </p:nvCxnSpPr>
        <p:spPr>
          <a:xfrm>
            <a:off x="1054457" y="811417"/>
            <a:ext cx="11132828" cy="0"/>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文本占位符 2">
            <a:extLst>
              <a:ext uri="{FF2B5EF4-FFF2-40B4-BE49-F238E27FC236}">
                <a16:creationId xmlns:a16="http://schemas.microsoft.com/office/drawing/2014/main" id="{7918572F-142C-4521-A20F-057039961475}"/>
              </a:ext>
            </a:extLst>
          </p:cNvPr>
          <p:cNvSpPr>
            <a:spLocks noGrp="1"/>
          </p:cNvSpPr>
          <p:nvPr>
            <p:ph idx="1"/>
            <p:custDataLst>
              <p:tags r:id="rId1"/>
            </p:custDataLst>
          </p:nvPr>
        </p:nvSpPr>
        <p:spPr>
          <a:xfrm>
            <a:off x="338360" y="961398"/>
            <a:ext cx="11279266" cy="5388907"/>
          </a:xfrm>
          <a:prstGeom prst="rect">
            <a:avLst/>
          </a:prstGeom>
        </p:spPr>
        <p:txBody>
          <a:bodyPr vert="horz" wrap="square" lIns="90170" tIns="46990" rIns="90170" bIns="46990" rtlCol="0">
            <a:normAutofit/>
          </a:bodyPr>
          <a:lstStyle>
            <a:lvl1pPr marL="288000" indent="-288000">
              <a:lnSpc>
                <a:spcPct val="100000"/>
              </a:lnSpc>
              <a:spcBef>
                <a:spcPts val="600"/>
              </a:spcBef>
              <a:spcAft>
                <a:spcPts val="0"/>
              </a:spcAft>
              <a:buSzPct val="70000"/>
              <a:buFont typeface="Wingdings" panose="05000000000000000000" pitchFamily="2" charset="2"/>
              <a:buChar char="l"/>
              <a:defRPr sz="2400" b="1" baseline="0">
                <a:solidFill>
                  <a:srgbClr val="005DA2"/>
                </a:solidFill>
                <a:latin typeface="Times New Roman" panose="02020603050405020304" pitchFamily="18" charset="0"/>
                <a:ea typeface="微软雅黑" panose="020B0503020204020204" pitchFamily="34" charset="-122"/>
              </a:defRPr>
            </a:lvl1pPr>
            <a:lvl2pPr marL="720000" indent="-288000">
              <a:lnSpc>
                <a:spcPct val="100000"/>
              </a:lnSpc>
              <a:spcBef>
                <a:spcPts val="600"/>
              </a:spcBef>
              <a:spcAft>
                <a:spcPts val="0"/>
              </a:spcAft>
              <a:buFont typeface="Arial" panose="020B0604020202020204" pitchFamily="34" charset="0"/>
              <a:buChar char="•"/>
              <a:defRPr sz="2000" baseline="0">
                <a:latin typeface="Times New Roman" panose="02020603050405020304" pitchFamily="18" charset="0"/>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编辑母版文本样式</a:t>
            </a:r>
          </a:p>
          <a:p>
            <a:pPr lvl="1"/>
            <a:r>
              <a:rPr lang="zh-CN" altLang="en-US" dirty="0"/>
              <a:t>第二级</a:t>
            </a:r>
          </a:p>
        </p:txBody>
      </p:sp>
      <p:pic>
        <p:nvPicPr>
          <p:cNvPr id="8" name="图片 7">
            <a:extLst>
              <a:ext uri="{FF2B5EF4-FFF2-40B4-BE49-F238E27FC236}">
                <a16:creationId xmlns:a16="http://schemas.microsoft.com/office/drawing/2014/main" id="{C6756B70-116A-4138-99A8-711A909F95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75" y="122350"/>
            <a:ext cx="975500" cy="659545"/>
          </a:xfrm>
          <a:prstGeom prst="rect">
            <a:avLst/>
          </a:prstGeom>
        </p:spPr>
      </p:pic>
    </p:spTree>
    <p:extLst>
      <p:ext uri="{BB962C8B-B14F-4D97-AF65-F5344CB8AC3E}">
        <p14:creationId xmlns:p14="http://schemas.microsoft.com/office/powerpoint/2010/main" val="3151080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058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descr="高能所图标-单色.tif"/>
          <p:cNvPicPr>
            <a:picLocks noChangeAspect="1"/>
          </p:cNvPicPr>
          <p:nvPr userDrawn="1"/>
        </p:nvPicPr>
        <p:blipFill>
          <a:blip r:embed="rId2" cstate="email">
            <a:lum bright="5000"/>
            <a:extLst>
              <a:ext uri="{28A0092B-C50C-407E-A947-70E740481C1C}">
                <a14:useLocalDpi xmlns:a14="http://schemas.microsoft.com/office/drawing/2010/main"/>
              </a:ext>
            </a:extLst>
          </a:blip>
          <a:srcRect/>
          <a:stretch>
            <a:fillRect/>
          </a:stretch>
        </p:blipFill>
        <p:spPr>
          <a:xfrm>
            <a:off x="0" y="2348880"/>
            <a:ext cx="7440149" cy="4509120"/>
          </a:xfrm>
          <a:prstGeom prst="rect">
            <a:avLst/>
          </a:prstGeom>
        </p:spPr>
      </p:pic>
      <p:sp>
        <p:nvSpPr>
          <p:cNvPr id="2" name="标题 1"/>
          <p:cNvSpPr>
            <a:spLocks noGrp="1"/>
          </p:cNvSpPr>
          <p:nvPr>
            <p:ph type="ctrTitle"/>
          </p:nvPr>
        </p:nvSpPr>
        <p:spPr>
          <a:xfrm>
            <a:off x="914400" y="2130426"/>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FFBE3450-B00C-4083-A665-4ACEFA817E0E}" type="datetimeFigureOut">
              <a:rPr lang="zh-CN" altLang="en-US" smtClean="0"/>
              <a:pPr/>
              <a:t>2026/2/28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3552483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defRPr>
            </a:lvl1pPr>
            <a:lvl2pPr>
              <a:defRPr sz="2400" baseline="0">
                <a:latin typeface="Arial" panose="020B0604020202020204" pitchFamily="34" charset="0"/>
                <a:ea typeface="微软雅黑"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FFBE3450-B00C-4083-A665-4ACEFA817E0E}" type="datetimeFigureOut">
              <a:rPr lang="zh-CN" altLang="en-US" smtClean="0"/>
              <a:pPr/>
              <a:t>2026/2/28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2" name="标题 1"/>
          <p:cNvSpPr>
            <a:spLocks noGrp="1"/>
          </p:cNvSpPr>
          <p:nvPr>
            <p:ph type="title"/>
          </p:nvPr>
        </p:nvSpPr>
        <p:spPr>
          <a:xfrm>
            <a:off x="666712" y="142852"/>
            <a:ext cx="10763325" cy="725470"/>
          </a:xfrm>
        </p:spPr>
        <p:txBody>
          <a:bodyPr>
            <a:normAutofit/>
          </a:bodyPr>
          <a:lstStyle>
            <a:lvl1pPr algn="l">
              <a:defRPr sz="3000" b="1"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1645682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FBE3450-B00C-4083-A665-4ACEFA817E0E}" type="datetimeFigureOut">
              <a:rPr lang="zh-CN" altLang="en-US" smtClean="0"/>
              <a:pPr/>
              <a:t>2026/2/28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404990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FBE3450-B00C-4083-A665-4ACEFA817E0E}" type="datetimeFigureOut">
              <a:rPr lang="zh-CN" altLang="en-US" smtClean="0"/>
              <a:pPr/>
              <a:t>2026/2/28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3820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FBE3450-B00C-4083-A665-4ACEFA817E0E}" type="datetimeFigureOut">
              <a:rPr lang="zh-CN" altLang="en-US" smtClean="0"/>
              <a:pPr/>
              <a:t>2026/2/28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1419786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1048590" name="标题 1"/>
          <p:cNvSpPr>
            <a:spLocks noGrp="1"/>
          </p:cNvSpPr>
          <p:nvPr>
            <p:ph type="title"/>
          </p:nvPr>
        </p:nvSpPr>
        <p:spPr>
          <a:xfrm>
            <a:off x="1107503" y="92054"/>
            <a:ext cx="10510125" cy="659612"/>
          </a:xfrm>
        </p:spPr>
        <p:txBody>
          <a:bodyPr lIns="91400" tIns="45699" rIns="91400" bIns="45699"/>
          <a:lstStyle>
            <a:lvl1pPr algn="l">
              <a:defRPr sz="2998" b="1">
                <a:solidFill>
                  <a:srgbClr val="005DA2"/>
                </a:solidFill>
                <a:latin typeface="微软雅黑" panose="020B0503020204020204" pitchFamily="34" charset="-122"/>
                <a:ea typeface="微软雅黑" panose="020B0503020204020204" pitchFamily="34" charset="-122"/>
              </a:defRPr>
            </a:lvl1pPr>
          </a:lstStyle>
          <a:p>
            <a:r>
              <a:rPr lang="zh-CN" altLang="en-US"/>
              <a:t>单击此处编辑母版标题样式</a:t>
            </a:r>
          </a:p>
        </p:txBody>
      </p:sp>
      <p:sp>
        <p:nvSpPr>
          <p:cNvPr id="1048591" name="日期占位符 2"/>
          <p:cNvSpPr>
            <a:spLocks noGrp="1"/>
          </p:cNvSpPr>
          <p:nvPr>
            <p:ph type="dt" sz="half" idx="10"/>
          </p:nvPr>
        </p:nvSpPr>
        <p:spPr>
          <a:xfrm>
            <a:off x="837765" y="6354879"/>
            <a:ext cx="2741772" cy="365040"/>
          </a:xfrm>
        </p:spPr>
        <p:txBody>
          <a:bodyPr lIns="91400" tIns="45699" rIns="91400" bIns="45699"/>
          <a:lstStyle/>
          <a:p>
            <a:fld id="{263DB197-84B0-484E-9C0F-88358ECCB797}" type="datetimeFigureOut">
              <a:rPr lang="zh-CN" altLang="en-US" smtClean="0"/>
              <a:pPr/>
              <a:t>2026/2/28</a:t>
            </a:fld>
            <a:endParaRPr lang="zh-CN" altLang="en-US"/>
          </a:p>
        </p:txBody>
      </p:sp>
      <p:sp>
        <p:nvSpPr>
          <p:cNvPr id="1048592" name="页脚占位符 3"/>
          <p:cNvSpPr>
            <a:spLocks noGrp="1"/>
          </p:cNvSpPr>
          <p:nvPr>
            <p:ph type="ftr" sz="quarter" idx="11"/>
          </p:nvPr>
        </p:nvSpPr>
        <p:spPr>
          <a:xfrm>
            <a:off x="4036502" y="6354879"/>
            <a:ext cx="4112657" cy="365040"/>
          </a:xfrm>
        </p:spPr>
        <p:txBody>
          <a:bodyPr lIns="91400" tIns="45699" rIns="91400" bIns="45699"/>
          <a:lstStyle/>
          <a:p>
            <a:endParaRPr lang="zh-CN" altLang="en-US"/>
          </a:p>
        </p:txBody>
      </p:sp>
      <p:sp>
        <p:nvSpPr>
          <p:cNvPr id="1048593" name="灯片编号占位符 4"/>
          <p:cNvSpPr>
            <a:spLocks noGrp="1"/>
          </p:cNvSpPr>
          <p:nvPr>
            <p:ph type="sldNum" sz="quarter" idx="12"/>
          </p:nvPr>
        </p:nvSpPr>
        <p:spPr>
          <a:xfrm>
            <a:off x="8606118" y="6354879"/>
            <a:ext cx="2741772" cy="365040"/>
          </a:xfrm>
        </p:spPr>
        <p:txBody>
          <a:bodyPr lIns="91400" tIns="45699" rIns="91400" bIns="45699"/>
          <a:lstStyle/>
          <a:p>
            <a:fld id="{E077DA78-E013-4A8C-AD75-63A150561B10}" type="slidenum">
              <a:rPr lang="zh-CN" altLang="en-US" smtClean="0"/>
              <a:pPr/>
              <a:t>‹#›</a:t>
            </a:fld>
            <a:endParaRPr lang="zh-CN" altLang="en-US"/>
          </a:p>
        </p:txBody>
      </p:sp>
      <p:sp>
        <p:nvSpPr>
          <p:cNvPr id="1048594" name="矩形 5"/>
          <p:cNvSpPr/>
          <p:nvPr userDrawn="1"/>
        </p:nvSpPr>
        <p:spPr>
          <a:xfrm>
            <a:off x="338362" y="260654"/>
            <a:ext cx="479741" cy="480053"/>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51" tIns="45674" rIns="91351" bIns="45674" rtlCol="0" anchor="ctr"/>
          <a:lstStyle/>
          <a:p>
            <a:pPr algn="ctr"/>
            <a:endParaRPr lang="zh-CN" altLang="en-US" sz="1349"/>
          </a:p>
        </p:txBody>
      </p:sp>
      <p:sp>
        <p:nvSpPr>
          <p:cNvPr id="1048595" name="矩形 6"/>
          <p:cNvSpPr/>
          <p:nvPr userDrawn="1"/>
        </p:nvSpPr>
        <p:spPr>
          <a:xfrm>
            <a:off x="571745" y="456691"/>
            <a:ext cx="386767" cy="387018"/>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351" tIns="45674" rIns="91351" bIns="45674" rtlCol="0" anchor="ctr"/>
          <a:lstStyle/>
          <a:p>
            <a:pPr algn="ctr"/>
            <a:endParaRPr lang="zh-CN" altLang="en-US" sz="1349">
              <a:gradFill>
                <a:gsLst>
                  <a:gs pos="0">
                    <a:srgbClr val="66CCFF"/>
                  </a:gs>
                  <a:gs pos="52000">
                    <a:schemeClr val="bg1"/>
                  </a:gs>
                  <a:gs pos="100000">
                    <a:srgbClr val="0070C0"/>
                  </a:gs>
                </a:gsLst>
                <a:lin ang="0" scaled="1"/>
              </a:gradFill>
            </a:endParaRPr>
          </a:p>
        </p:txBody>
      </p:sp>
      <p:cxnSp>
        <p:nvCxnSpPr>
          <p:cNvPr id="3145729" name="直接连接符 8"/>
          <p:cNvCxnSpPr>
            <a:cxnSpLocks/>
          </p:cNvCxnSpPr>
          <p:nvPr userDrawn="1"/>
        </p:nvCxnSpPr>
        <p:spPr>
          <a:xfrm>
            <a:off x="1054457" y="811379"/>
            <a:ext cx="11132828"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487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48594"/>
                                        </p:tgtEl>
                                        <p:attrNameLst>
                                          <p:attrName>style.visibility</p:attrName>
                                        </p:attrNameLst>
                                      </p:cBhvr>
                                      <p:to>
                                        <p:strVal val="visible"/>
                                      </p:to>
                                    </p:set>
                                    <p:anim calcmode="lin" valueType="num">
                                      <p:cBhvr>
                                        <p:cTn id="7" dur="300" fill="hold"/>
                                        <p:tgtEl>
                                          <p:spTgt spid="1048594"/>
                                        </p:tgtEl>
                                        <p:attrNameLst>
                                          <p:attrName>ppt_w</p:attrName>
                                        </p:attrNameLst>
                                      </p:cBhvr>
                                      <p:tavLst>
                                        <p:tav tm="0">
                                          <p:val>
                                            <p:fltVal val="0"/>
                                          </p:val>
                                        </p:tav>
                                        <p:tav tm="100000">
                                          <p:val>
                                            <p:strVal val="#ppt_w"/>
                                          </p:val>
                                        </p:tav>
                                      </p:tavLst>
                                    </p:anim>
                                    <p:anim calcmode="lin" valueType="num">
                                      <p:cBhvr>
                                        <p:cTn id="8" dur="300" fill="hold"/>
                                        <p:tgtEl>
                                          <p:spTgt spid="1048594"/>
                                        </p:tgtEl>
                                        <p:attrNameLst>
                                          <p:attrName>ppt_h</p:attrName>
                                        </p:attrNameLst>
                                      </p:cBhvr>
                                      <p:tavLst>
                                        <p:tav tm="0">
                                          <p:val>
                                            <p:fltVal val="0"/>
                                          </p:val>
                                        </p:tav>
                                        <p:tav tm="100000">
                                          <p:val>
                                            <p:strVal val="#ppt_h"/>
                                          </p:val>
                                        </p:tav>
                                      </p:tavLst>
                                    </p:anim>
                                    <p:anim calcmode="lin" valueType="num">
                                      <p:cBhvr>
                                        <p:cTn id="9" dur="300" fill="hold"/>
                                        <p:tgtEl>
                                          <p:spTgt spid="1048594"/>
                                        </p:tgtEl>
                                        <p:attrNameLst>
                                          <p:attrName>style.rotation</p:attrName>
                                        </p:attrNameLst>
                                      </p:cBhvr>
                                      <p:tavLst>
                                        <p:tav tm="0">
                                          <p:val>
                                            <p:fltVal val="90"/>
                                          </p:val>
                                        </p:tav>
                                        <p:tav tm="100000">
                                          <p:val>
                                            <p:fltVal val="0"/>
                                          </p:val>
                                        </p:tav>
                                      </p:tavLst>
                                    </p:anim>
                                    <p:animEffect transition="in" filter="fade">
                                      <p:cBhvr>
                                        <p:cTn id="10" dur="300"/>
                                        <p:tgtEl>
                                          <p:spTgt spid="104859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48595"/>
                                        </p:tgtEl>
                                        <p:attrNameLst>
                                          <p:attrName>style.visibility</p:attrName>
                                        </p:attrNameLst>
                                      </p:cBhvr>
                                      <p:to>
                                        <p:strVal val="visible"/>
                                      </p:to>
                                    </p:set>
                                    <p:anim calcmode="lin" valueType="num">
                                      <p:cBhvr>
                                        <p:cTn id="13" dur="300" fill="hold"/>
                                        <p:tgtEl>
                                          <p:spTgt spid="1048595"/>
                                        </p:tgtEl>
                                        <p:attrNameLst>
                                          <p:attrName>ppt_w</p:attrName>
                                        </p:attrNameLst>
                                      </p:cBhvr>
                                      <p:tavLst>
                                        <p:tav tm="0">
                                          <p:val>
                                            <p:fltVal val="0"/>
                                          </p:val>
                                        </p:tav>
                                        <p:tav tm="100000">
                                          <p:val>
                                            <p:strVal val="#ppt_w"/>
                                          </p:val>
                                        </p:tav>
                                      </p:tavLst>
                                    </p:anim>
                                    <p:anim calcmode="lin" valueType="num">
                                      <p:cBhvr>
                                        <p:cTn id="14" dur="300" fill="hold"/>
                                        <p:tgtEl>
                                          <p:spTgt spid="1048595"/>
                                        </p:tgtEl>
                                        <p:attrNameLst>
                                          <p:attrName>ppt_h</p:attrName>
                                        </p:attrNameLst>
                                      </p:cBhvr>
                                      <p:tavLst>
                                        <p:tav tm="0">
                                          <p:val>
                                            <p:fltVal val="0"/>
                                          </p:val>
                                        </p:tav>
                                        <p:tav tm="100000">
                                          <p:val>
                                            <p:strVal val="#ppt_h"/>
                                          </p:val>
                                        </p:tav>
                                      </p:tavLst>
                                    </p:anim>
                                    <p:anim calcmode="lin" valueType="num">
                                      <p:cBhvr>
                                        <p:cTn id="15" dur="300" fill="hold"/>
                                        <p:tgtEl>
                                          <p:spTgt spid="1048595"/>
                                        </p:tgtEl>
                                        <p:attrNameLst>
                                          <p:attrName>style.rotation</p:attrName>
                                        </p:attrNameLst>
                                      </p:cBhvr>
                                      <p:tavLst>
                                        <p:tav tm="0">
                                          <p:val>
                                            <p:fltVal val="90"/>
                                          </p:val>
                                        </p:tav>
                                        <p:tav tm="100000">
                                          <p:val>
                                            <p:fltVal val="0"/>
                                          </p:val>
                                        </p:tav>
                                      </p:tavLst>
                                    </p:anim>
                                    <p:animEffect transition="in" filter="fade">
                                      <p:cBhvr>
                                        <p:cTn id="16" dur="300"/>
                                        <p:tgtEl>
                                          <p:spTgt spid="1048595"/>
                                        </p:tgtEl>
                                      </p:cBhvr>
                                    </p:animEffect>
                                  </p:childTnLst>
                                </p:cTn>
                              </p:par>
                              <p:par>
                                <p:cTn id="17" presetID="22" presetClass="entr" presetSubtype="8" fill="hold" nodeType="withEffect">
                                  <p:stCondLst>
                                    <p:cond delay="0"/>
                                  </p:stCondLst>
                                  <p:childTnLst>
                                    <p:set>
                                      <p:cBhvr>
                                        <p:cTn id="18" dur="1" fill="hold">
                                          <p:stCondLst>
                                            <p:cond delay="0"/>
                                          </p:stCondLst>
                                        </p:cTn>
                                        <p:tgtEl>
                                          <p:spTgt spid="3145729"/>
                                        </p:tgtEl>
                                        <p:attrNameLst>
                                          <p:attrName>style.visibility</p:attrName>
                                        </p:attrNameLst>
                                      </p:cBhvr>
                                      <p:to>
                                        <p:strVal val="visible"/>
                                      </p:to>
                                    </p:set>
                                    <p:animEffect transition="in" filter="wipe(left)">
                                      <p:cBhvr>
                                        <p:cTn id="19" dur="300"/>
                                        <p:tgtEl>
                                          <p:spTgt spid="3145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94" grpId="0" bldLvl="0" animBg="1"/>
      <p:bldP spid="1048595" grpId="0" bldLvl="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DA0D73B-2AB5-4884-A2C2-E4D4BE7133F0}" type="datetimeFigureOut">
              <a:rPr lang="zh-CN" altLang="en-US" smtClean="0"/>
              <a:t>2026/2/28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9672904-CC67-4BC1-8579-65756E0D4497}"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a:t>Title</a:t>
            </a:r>
          </a:p>
        </p:txBody>
      </p:sp>
      <p:sp>
        <p:nvSpPr>
          <p:cNvPr id="3" name="Text 2"/>
          <p:cNvSpPr>
            <a:spLocks noGrp="1"/>
          </p:cNvSpPr>
          <p:nvPr>
            <p:ph type="body" idx="1"/>
          </p:nvPr>
        </p:nvSpPr>
        <p:spPr/>
        <p:txBody>
          <a:body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4" name="Date 3"/>
          <p:cNvSpPr>
            <a:spLocks noGrp="1"/>
          </p:cNvSpPr>
          <p:nvPr>
            <p:ph type="dt" sz="half" idx="10"/>
          </p:nvPr>
        </p:nvSpPr>
        <p:spPr/>
        <p:txBody>
          <a:bodyPr/>
          <a:lstStyle/>
          <a:p>
            <a:fld id="{C16525B2-4347-4F72-BAF7-76B19438D329}" type="datetimeFigureOut">
              <a:rPr lang="en-US" smtClean="0"/>
              <a:t>2/28/2026</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t>‹#›</a:t>
            </a:fld>
            <a:endParaRPr lang="en-US"/>
          </a:p>
        </p:txBody>
      </p:sp>
    </p:spTree>
    <p:extLst>
      <p:ext uri="{BB962C8B-B14F-4D97-AF65-F5344CB8AC3E}">
        <p14:creationId xmlns:p14="http://schemas.microsoft.com/office/powerpoint/2010/main" val="33358507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4A618-A9C2-7E1E-AB47-C533EC3EF8F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9E74481-3ADA-8AC7-D8C5-7D3B1F425C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CFFA0CB-35BF-C312-8244-C67EE06CD744}"/>
              </a:ext>
            </a:extLst>
          </p:cNvPr>
          <p:cNvSpPr>
            <a:spLocks noGrp="1"/>
          </p:cNvSpPr>
          <p:nvPr>
            <p:ph type="dt" sz="half" idx="10"/>
          </p:nvPr>
        </p:nvSpPr>
        <p:spPr/>
        <p:txBody>
          <a:bodyPr/>
          <a:lstStyle/>
          <a:p>
            <a:fld id="{EDA0D73B-2AB5-4884-A2C2-E4D4BE7133F0}" type="datetimeFigureOut">
              <a:rPr lang="zh-CN" altLang="en-US" smtClean="0"/>
              <a:t>2026/2/28</a:t>
            </a:fld>
            <a:endParaRPr lang="zh-CN" altLang="en-US"/>
          </a:p>
        </p:txBody>
      </p:sp>
      <p:sp>
        <p:nvSpPr>
          <p:cNvPr id="5" name="页脚占位符 4">
            <a:extLst>
              <a:ext uri="{FF2B5EF4-FFF2-40B4-BE49-F238E27FC236}">
                <a16:creationId xmlns:a16="http://schemas.microsoft.com/office/drawing/2014/main" id="{A3C184BA-1810-D8B5-FCA9-37C1E88CEB8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6142DD-C6D9-68E5-751F-5AC07D15A51C}"/>
              </a:ext>
            </a:extLst>
          </p:cNvPr>
          <p:cNvSpPr>
            <a:spLocks noGrp="1"/>
          </p:cNvSpPr>
          <p:nvPr>
            <p:ph type="sldNum" sz="quarter" idx="12"/>
          </p:nvPr>
        </p:nvSpPr>
        <p:spPr/>
        <p:txBody>
          <a:bodyPr/>
          <a:lstStyle/>
          <a:p>
            <a:fld id="{29672904-CC67-4BC1-8579-65756E0D4497}" type="slidenum">
              <a:rPr lang="zh-CN" altLang="en-US" smtClean="0"/>
              <a:t>‹#›</a:t>
            </a:fld>
            <a:endParaRPr lang="zh-CN" altLang="en-US"/>
          </a:p>
        </p:txBody>
      </p:sp>
    </p:spTree>
    <p:extLst>
      <p:ext uri="{BB962C8B-B14F-4D97-AF65-F5344CB8AC3E}">
        <p14:creationId xmlns:p14="http://schemas.microsoft.com/office/powerpoint/2010/main" val="1491786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92079D-C018-4AB6-E914-9C0D1A31748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E4BFAD1-6CBE-7D3F-840B-662B8A649E5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0D35E6-FAE7-7CF1-530C-4644D1DF95BF}"/>
              </a:ext>
            </a:extLst>
          </p:cNvPr>
          <p:cNvSpPr>
            <a:spLocks noGrp="1"/>
          </p:cNvSpPr>
          <p:nvPr>
            <p:ph type="dt" sz="half" idx="10"/>
          </p:nvPr>
        </p:nvSpPr>
        <p:spPr/>
        <p:txBody>
          <a:bodyPr/>
          <a:lstStyle/>
          <a:p>
            <a:fld id="{EDA0D73B-2AB5-4884-A2C2-E4D4BE7133F0}" type="datetimeFigureOut">
              <a:rPr lang="zh-CN" altLang="en-US" smtClean="0"/>
              <a:t>2026/2/28</a:t>
            </a:fld>
            <a:endParaRPr lang="zh-CN" altLang="en-US"/>
          </a:p>
        </p:txBody>
      </p:sp>
      <p:sp>
        <p:nvSpPr>
          <p:cNvPr id="5" name="页脚占位符 4">
            <a:extLst>
              <a:ext uri="{FF2B5EF4-FFF2-40B4-BE49-F238E27FC236}">
                <a16:creationId xmlns:a16="http://schemas.microsoft.com/office/drawing/2014/main" id="{761E9F05-2082-B8A7-25E8-48EEED96A6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F84B54E-AF86-F8A5-D64D-D8D5397846B0}"/>
              </a:ext>
            </a:extLst>
          </p:cNvPr>
          <p:cNvSpPr>
            <a:spLocks noGrp="1"/>
          </p:cNvSpPr>
          <p:nvPr>
            <p:ph type="sldNum" sz="quarter" idx="12"/>
          </p:nvPr>
        </p:nvSpPr>
        <p:spPr/>
        <p:txBody>
          <a:bodyPr/>
          <a:lstStyle/>
          <a:p>
            <a:fld id="{29672904-CC67-4BC1-8579-65756E0D4497}" type="slidenum">
              <a:rPr lang="zh-CN" altLang="en-US" smtClean="0"/>
              <a:t>‹#›</a:t>
            </a:fld>
            <a:endParaRPr lang="zh-CN" altLang="en-US"/>
          </a:p>
        </p:txBody>
      </p:sp>
    </p:spTree>
    <p:extLst>
      <p:ext uri="{BB962C8B-B14F-4D97-AF65-F5344CB8AC3E}">
        <p14:creationId xmlns:p14="http://schemas.microsoft.com/office/powerpoint/2010/main" val="33991835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DA94C9-08AB-8D51-43BD-7232FFDD60D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EA52695-81B4-9D94-6177-5004F9D7DD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09EFD5D-7017-0639-6E26-D57A6D5AB3E3}"/>
              </a:ext>
            </a:extLst>
          </p:cNvPr>
          <p:cNvSpPr>
            <a:spLocks noGrp="1"/>
          </p:cNvSpPr>
          <p:nvPr>
            <p:ph type="dt" sz="half" idx="10"/>
          </p:nvPr>
        </p:nvSpPr>
        <p:spPr/>
        <p:txBody>
          <a:bodyPr/>
          <a:lstStyle/>
          <a:p>
            <a:fld id="{EDA0D73B-2AB5-4884-A2C2-E4D4BE7133F0}" type="datetimeFigureOut">
              <a:rPr lang="zh-CN" altLang="en-US" smtClean="0"/>
              <a:t>2026/2/28</a:t>
            </a:fld>
            <a:endParaRPr lang="zh-CN" altLang="en-US"/>
          </a:p>
        </p:txBody>
      </p:sp>
      <p:sp>
        <p:nvSpPr>
          <p:cNvPr id="5" name="页脚占位符 4">
            <a:extLst>
              <a:ext uri="{FF2B5EF4-FFF2-40B4-BE49-F238E27FC236}">
                <a16:creationId xmlns:a16="http://schemas.microsoft.com/office/drawing/2014/main" id="{BCA846CD-05C1-BCAD-E5C6-37DCB415AC1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761F750-C2FA-BE56-4D4B-62619D39D6B8}"/>
              </a:ext>
            </a:extLst>
          </p:cNvPr>
          <p:cNvSpPr>
            <a:spLocks noGrp="1"/>
          </p:cNvSpPr>
          <p:nvPr>
            <p:ph type="sldNum" sz="quarter" idx="12"/>
          </p:nvPr>
        </p:nvSpPr>
        <p:spPr/>
        <p:txBody>
          <a:bodyPr/>
          <a:lstStyle/>
          <a:p>
            <a:fld id="{29672904-CC67-4BC1-8579-65756E0D4497}" type="slidenum">
              <a:rPr lang="zh-CN" altLang="en-US" smtClean="0"/>
              <a:t>‹#›</a:t>
            </a:fld>
            <a:endParaRPr lang="zh-CN" altLang="en-US"/>
          </a:p>
        </p:txBody>
      </p:sp>
    </p:spTree>
    <p:extLst>
      <p:ext uri="{BB962C8B-B14F-4D97-AF65-F5344CB8AC3E}">
        <p14:creationId xmlns:p14="http://schemas.microsoft.com/office/powerpoint/2010/main" val="30834285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E41B27-C73F-E633-5CAA-5367D7E807F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5A483E3-72F5-E552-5E1A-5E88D086EA9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49A8333-2AEF-FBAD-1E2F-67318C040E9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BD8BEB5-97A6-C148-CCBE-09C42DA08D85}"/>
              </a:ext>
            </a:extLst>
          </p:cNvPr>
          <p:cNvSpPr>
            <a:spLocks noGrp="1"/>
          </p:cNvSpPr>
          <p:nvPr>
            <p:ph type="dt" sz="half" idx="10"/>
          </p:nvPr>
        </p:nvSpPr>
        <p:spPr/>
        <p:txBody>
          <a:bodyPr/>
          <a:lstStyle/>
          <a:p>
            <a:fld id="{EDA0D73B-2AB5-4884-A2C2-E4D4BE7133F0}" type="datetimeFigureOut">
              <a:rPr lang="zh-CN" altLang="en-US" smtClean="0"/>
              <a:t>2026/2/28</a:t>
            </a:fld>
            <a:endParaRPr lang="zh-CN" altLang="en-US"/>
          </a:p>
        </p:txBody>
      </p:sp>
      <p:sp>
        <p:nvSpPr>
          <p:cNvPr id="6" name="页脚占位符 5">
            <a:extLst>
              <a:ext uri="{FF2B5EF4-FFF2-40B4-BE49-F238E27FC236}">
                <a16:creationId xmlns:a16="http://schemas.microsoft.com/office/drawing/2014/main" id="{C71FC988-1248-A0BA-61A1-C9AB07784F5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D5B4C97-E50A-37C3-69AF-7DCB7751548F}"/>
              </a:ext>
            </a:extLst>
          </p:cNvPr>
          <p:cNvSpPr>
            <a:spLocks noGrp="1"/>
          </p:cNvSpPr>
          <p:nvPr>
            <p:ph type="sldNum" sz="quarter" idx="12"/>
          </p:nvPr>
        </p:nvSpPr>
        <p:spPr/>
        <p:txBody>
          <a:bodyPr/>
          <a:lstStyle/>
          <a:p>
            <a:fld id="{29672904-CC67-4BC1-8579-65756E0D4497}" type="slidenum">
              <a:rPr lang="zh-CN" altLang="en-US" smtClean="0"/>
              <a:t>‹#›</a:t>
            </a:fld>
            <a:endParaRPr lang="zh-CN" altLang="en-US"/>
          </a:p>
        </p:txBody>
      </p:sp>
    </p:spTree>
    <p:extLst>
      <p:ext uri="{BB962C8B-B14F-4D97-AF65-F5344CB8AC3E}">
        <p14:creationId xmlns:p14="http://schemas.microsoft.com/office/powerpoint/2010/main" val="9718882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0EC614-DDB2-BE9A-F5AA-C0961E934B2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38F0482-7455-3A46-9E3B-5AD2305D99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F9113EE-897B-405C-7A5F-21DA6D8537F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F531849-ED6E-48ED-F35F-18977B001E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57665B4-5A88-F7C0-347C-517AE50AF0A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20B442F-8EB7-C403-6AEC-1D9397302FE8}"/>
              </a:ext>
            </a:extLst>
          </p:cNvPr>
          <p:cNvSpPr>
            <a:spLocks noGrp="1"/>
          </p:cNvSpPr>
          <p:nvPr>
            <p:ph type="dt" sz="half" idx="10"/>
          </p:nvPr>
        </p:nvSpPr>
        <p:spPr/>
        <p:txBody>
          <a:bodyPr/>
          <a:lstStyle/>
          <a:p>
            <a:fld id="{EDA0D73B-2AB5-4884-A2C2-E4D4BE7133F0}" type="datetimeFigureOut">
              <a:rPr lang="zh-CN" altLang="en-US" smtClean="0"/>
              <a:t>2026/2/28</a:t>
            </a:fld>
            <a:endParaRPr lang="zh-CN" altLang="en-US"/>
          </a:p>
        </p:txBody>
      </p:sp>
      <p:sp>
        <p:nvSpPr>
          <p:cNvPr id="8" name="页脚占位符 7">
            <a:extLst>
              <a:ext uri="{FF2B5EF4-FFF2-40B4-BE49-F238E27FC236}">
                <a16:creationId xmlns:a16="http://schemas.microsoft.com/office/drawing/2014/main" id="{6140C91C-7DFB-6D9E-B4D0-746B69C7FDE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C3AB6F2-11FC-D55F-1B03-0B59BE7F0845}"/>
              </a:ext>
            </a:extLst>
          </p:cNvPr>
          <p:cNvSpPr>
            <a:spLocks noGrp="1"/>
          </p:cNvSpPr>
          <p:nvPr>
            <p:ph type="sldNum" sz="quarter" idx="12"/>
          </p:nvPr>
        </p:nvSpPr>
        <p:spPr/>
        <p:txBody>
          <a:bodyPr/>
          <a:lstStyle/>
          <a:p>
            <a:fld id="{29672904-CC67-4BC1-8579-65756E0D4497}" type="slidenum">
              <a:rPr lang="zh-CN" altLang="en-US" smtClean="0"/>
              <a:t>‹#›</a:t>
            </a:fld>
            <a:endParaRPr lang="zh-CN" altLang="en-US"/>
          </a:p>
        </p:txBody>
      </p:sp>
    </p:spTree>
    <p:extLst>
      <p:ext uri="{BB962C8B-B14F-4D97-AF65-F5344CB8AC3E}">
        <p14:creationId xmlns:p14="http://schemas.microsoft.com/office/powerpoint/2010/main" val="23455566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E13A1A-BFB5-E147-0852-097503E363A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A689B7-227B-D8D2-A29E-DD7EC97DCC14}"/>
              </a:ext>
            </a:extLst>
          </p:cNvPr>
          <p:cNvSpPr>
            <a:spLocks noGrp="1"/>
          </p:cNvSpPr>
          <p:nvPr>
            <p:ph type="dt" sz="half" idx="10"/>
          </p:nvPr>
        </p:nvSpPr>
        <p:spPr/>
        <p:txBody>
          <a:bodyPr/>
          <a:lstStyle/>
          <a:p>
            <a:fld id="{EDA0D73B-2AB5-4884-A2C2-E4D4BE7133F0}" type="datetimeFigureOut">
              <a:rPr lang="zh-CN" altLang="en-US" smtClean="0"/>
              <a:t>2026/2/28</a:t>
            </a:fld>
            <a:endParaRPr lang="zh-CN" altLang="en-US"/>
          </a:p>
        </p:txBody>
      </p:sp>
      <p:sp>
        <p:nvSpPr>
          <p:cNvPr id="4" name="页脚占位符 3">
            <a:extLst>
              <a:ext uri="{FF2B5EF4-FFF2-40B4-BE49-F238E27FC236}">
                <a16:creationId xmlns:a16="http://schemas.microsoft.com/office/drawing/2014/main" id="{FB78A384-9660-5FE8-51CD-C617ED08AC8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A91CD1A-39FB-072B-9F55-7AEDD231DD2E}"/>
              </a:ext>
            </a:extLst>
          </p:cNvPr>
          <p:cNvSpPr>
            <a:spLocks noGrp="1"/>
          </p:cNvSpPr>
          <p:nvPr>
            <p:ph type="sldNum" sz="quarter" idx="12"/>
          </p:nvPr>
        </p:nvSpPr>
        <p:spPr/>
        <p:txBody>
          <a:bodyPr/>
          <a:lstStyle/>
          <a:p>
            <a:fld id="{29672904-CC67-4BC1-8579-65756E0D4497}" type="slidenum">
              <a:rPr lang="zh-CN" altLang="en-US" smtClean="0"/>
              <a:t>‹#›</a:t>
            </a:fld>
            <a:endParaRPr lang="zh-CN" altLang="en-US"/>
          </a:p>
        </p:txBody>
      </p:sp>
    </p:spTree>
    <p:extLst>
      <p:ext uri="{BB962C8B-B14F-4D97-AF65-F5344CB8AC3E}">
        <p14:creationId xmlns:p14="http://schemas.microsoft.com/office/powerpoint/2010/main" val="33128713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26D6044-5B30-8434-C914-EE856C47C7ED}"/>
              </a:ext>
            </a:extLst>
          </p:cNvPr>
          <p:cNvSpPr>
            <a:spLocks noGrp="1"/>
          </p:cNvSpPr>
          <p:nvPr>
            <p:ph type="dt" sz="half" idx="10"/>
          </p:nvPr>
        </p:nvSpPr>
        <p:spPr/>
        <p:txBody>
          <a:bodyPr/>
          <a:lstStyle/>
          <a:p>
            <a:fld id="{EDA0D73B-2AB5-4884-A2C2-E4D4BE7133F0}" type="datetimeFigureOut">
              <a:rPr lang="zh-CN" altLang="en-US" smtClean="0"/>
              <a:t>2026/2/28</a:t>
            </a:fld>
            <a:endParaRPr lang="zh-CN" altLang="en-US"/>
          </a:p>
        </p:txBody>
      </p:sp>
      <p:sp>
        <p:nvSpPr>
          <p:cNvPr id="3" name="页脚占位符 2">
            <a:extLst>
              <a:ext uri="{FF2B5EF4-FFF2-40B4-BE49-F238E27FC236}">
                <a16:creationId xmlns:a16="http://schemas.microsoft.com/office/drawing/2014/main" id="{55ABA7DF-514C-0CD0-D1C6-A5E3BBF07A3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437A523-598D-2A38-2F8C-8F89EE640029}"/>
              </a:ext>
            </a:extLst>
          </p:cNvPr>
          <p:cNvSpPr>
            <a:spLocks noGrp="1"/>
          </p:cNvSpPr>
          <p:nvPr>
            <p:ph type="sldNum" sz="quarter" idx="12"/>
          </p:nvPr>
        </p:nvSpPr>
        <p:spPr/>
        <p:txBody>
          <a:bodyPr/>
          <a:lstStyle/>
          <a:p>
            <a:fld id="{29672904-CC67-4BC1-8579-65756E0D4497}" type="slidenum">
              <a:rPr lang="zh-CN" altLang="en-US" smtClean="0"/>
              <a:t>‹#›</a:t>
            </a:fld>
            <a:endParaRPr lang="zh-CN" altLang="en-US"/>
          </a:p>
        </p:txBody>
      </p:sp>
    </p:spTree>
    <p:extLst>
      <p:ext uri="{BB962C8B-B14F-4D97-AF65-F5344CB8AC3E}">
        <p14:creationId xmlns:p14="http://schemas.microsoft.com/office/powerpoint/2010/main" val="14889788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740442-BFAF-1157-6079-DFC72569AE1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801654C-9D41-0599-D616-A43E16D355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3713ABD-124F-ABCE-9303-65495472D2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48985DF-227A-7729-79B9-AD70BD384D22}"/>
              </a:ext>
            </a:extLst>
          </p:cNvPr>
          <p:cNvSpPr>
            <a:spLocks noGrp="1"/>
          </p:cNvSpPr>
          <p:nvPr>
            <p:ph type="dt" sz="half" idx="10"/>
          </p:nvPr>
        </p:nvSpPr>
        <p:spPr/>
        <p:txBody>
          <a:bodyPr/>
          <a:lstStyle/>
          <a:p>
            <a:fld id="{EDA0D73B-2AB5-4884-A2C2-E4D4BE7133F0}" type="datetimeFigureOut">
              <a:rPr lang="zh-CN" altLang="en-US" smtClean="0"/>
              <a:t>2026/2/28</a:t>
            </a:fld>
            <a:endParaRPr lang="zh-CN" altLang="en-US"/>
          </a:p>
        </p:txBody>
      </p:sp>
      <p:sp>
        <p:nvSpPr>
          <p:cNvPr id="6" name="页脚占位符 5">
            <a:extLst>
              <a:ext uri="{FF2B5EF4-FFF2-40B4-BE49-F238E27FC236}">
                <a16:creationId xmlns:a16="http://schemas.microsoft.com/office/drawing/2014/main" id="{52AFDDB7-7998-0516-C3B9-649A1315B6E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0EB9297-5B9A-CEA6-AF7A-93D8FE08F52D}"/>
              </a:ext>
            </a:extLst>
          </p:cNvPr>
          <p:cNvSpPr>
            <a:spLocks noGrp="1"/>
          </p:cNvSpPr>
          <p:nvPr>
            <p:ph type="sldNum" sz="quarter" idx="12"/>
          </p:nvPr>
        </p:nvSpPr>
        <p:spPr/>
        <p:txBody>
          <a:bodyPr/>
          <a:lstStyle/>
          <a:p>
            <a:fld id="{29672904-CC67-4BC1-8579-65756E0D4497}" type="slidenum">
              <a:rPr lang="zh-CN" altLang="en-US" smtClean="0"/>
              <a:t>‹#›</a:t>
            </a:fld>
            <a:endParaRPr lang="zh-CN" altLang="en-US"/>
          </a:p>
        </p:txBody>
      </p:sp>
    </p:spTree>
    <p:extLst>
      <p:ext uri="{BB962C8B-B14F-4D97-AF65-F5344CB8AC3E}">
        <p14:creationId xmlns:p14="http://schemas.microsoft.com/office/powerpoint/2010/main" val="35263429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ACCC14-0BAE-5684-DAAD-B8784CAA3CF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F829D6-CA72-9855-7A40-56B2D0C362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CB97C0D-2654-7391-CC95-E35A4C77DE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89D414F-B1CE-7B06-13E6-3F57D62D8D58}"/>
              </a:ext>
            </a:extLst>
          </p:cNvPr>
          <p:cNvSpPr>
            <a:spLocks noGrp="1"/>
          </p:cNvSpPr>
          <p:nvPr>
            <p:ph type="dt" sz="half" idx="10"/>
          </p:nvPr>
        </p:nvSpPr>
        <p:spPr/>
        <p:txBody>
          <a:bodyPr/>
          <a:lstStyle/>
          <a:p>
            <a:fld id="{EDA0D73B-2AB5-4884-A2C2-E4D4BE7133F0}" type="datetimeFigureOut">
              <a:rPr lang="zh-CN" altLang="en-US" smtClean="0"/>
              <a:t>2026/2/28</a:t>
            </a:fld>
            <a:endParaRPr lang="zh-CN" altLang="en-US"/>
          </a:p>
        </p:txBody>
      </p:sp>
      <p:sp>
        <p:nvSpPr>
          <p:cNvPr id="6" name="页脚占位符 5">
            <a:extLst>
              <a:ext uri="{FF2B5EF4-FFF2-40B4-BE49-F238E27FC236}">
                <a16:creationId xmlns:a16="http://schemas.microsoft.com/office/drawing/2014/main" id="{6364B99D-A5B9-2216-269D-F18D82CB6FE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DF9A966-6AB0-17BC-0A5D-B0A3020FCAF7}"/>
              </a:ext>
            </a:extLst>
          </p:cNvPr>
          <p:cNvSpPr>
            <a:spLocks noGrp="1"/>
          </p:cNvSpPr>
          <p:nvPr>
            <p:ph type="sldNum" sz="quarter" idx="12"/>
          </p:nvPr>
        </p:nvSpPr>
        <p:spPr/>
        <p:txBody>
          <a:bodyPr/>
          <a:lstStyle/>
          <a:p>
            <a:fld id="{29672904-CC67-4BC1-8579-65756E0D4497}" type="slidenum">
              <a:rPr lang="zh-CN" altLang="en-US" smtClean="0"/>
              <a:t>‹#›</a:t>
            </a:fld>
            <a:endParaRPr lang="zh-CN" altLang="en-US"/>
          </a:p>
        </p:txBody>
      </p:sp>
    </p:spTree>
    <p:extLst>
      <p:ext uri="{BB962C8B-B14F-4D97-AF65-F5344CB8AC3E}">
        <p14:creationId xmlns:p14="http://schemas.microsoft.com/office/powerpoint/2010/main" val="2184561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DA0D73B-2AB5-4884-A2C2-E4D4BE7133F0}" type="datetimeFigureOut">
              <a:rPr lang="zh-CN" altLang="en-US" smtClean="0"/>
              <a:t>2026/2/28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9672904-CC67-4BC1-8579-65756E0D4497}"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CF9F3F-8942-B605-7E32-8517B81AC3C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B094512-FE9C-A39D-BD7E-18E36863481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D42F75-2E11-29B2-B198-C1F0E27B4F73}"/>
              </a:ext>
            </a:extLst>
          </p:cNvPr>
          <p:cNvSpPr>
            <a:spLocks noGrp="1"/>
          </p:cNvSpPr>
          <p:nvPr>
            <p:ph type="dt" sz="half" idx="10"/>
          </p:nvPr>
        </p:nvSpPr>
        <p:spPr/>
        <p:txBody>
          <a:bodyPr/>
          <a:lstStyle/>
          <a:p>
            <a:fld id="{EDA0D73B-2AB5-4884-A2C2-E4D4BE7133F0}" type="datetimeFigureOut">
              <a:rPr lang="zh-CN" altLang="en-US" smtClean="0"/>
              <a:t>2026/2/28</a:t>
            </a:fld>
            <a:endParaRPr lang="zh-CN" altLang="en-US"/>
          </a:p>
        </p:txBody>
      </p:sp>
      <p:sp>
        <p:nvSpPr>
          <p:cNvPr id="5" name="页脚占位符 4">
            <a:extLst>
              <a:ext uri="{FF2B5EF4-FFF2-40B4-BE49-F238E27FC236}">
                <a16:creationId xmlns:a16="http://schemas.microsoft.com/office/drawing/2014/main" id="{B2CAA3D2-9612-98FC-60FE-D0F9431DCA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A810C5-B7A7-264A-D28E-AFD56EDE6455}"/>
              </a:ext>
            </a:extLst>
          </p:cNvPr>
          <p:cNvSpPr>
            <a:spLocks noGrp="1"/>
          </p:cNvSpPr>
          <p:nvPr>
            <p:ph type="sldNum" sz="quarter" idx="12"/>
          </p:nvPr>
        </p:nvSpPr>
        <p:spPr/>
        <p:txBody>
          <a:bodyPr/>
          <a:lstStyle/>
          <a:p>
            <a:fld id="{29672904-CC67-4BC1-8579-65756E0D4497}" type="slidenum">
              <a:rPr lang="zh-CN" altLang="en-US" smtClean="0"/>
              <a:t>‹#›</a:t>
            </a:fld>
            <a:endParaRPr lang="zh-CN" altLang="en-US"/>
          </a:p>
        </p:txBody>
      </p:sp>
    </p:spTree>
    <p:extLst>
      <p:ext uri="{BB962C8B-B14F-4D97-AF65-F5344CB8AC3E}">
        <p14:creationId xmlns:p14="http://schemas.microsoft.com/office/powerpoint/2010/main" val="32560053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39A0AE-F7A9-E644-222C-8CE35C2938B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4D06240-5306-F92F-1BAC-73FC0851F12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BCE109-FF4C-33C4-DE22-406F59F86F2A}"/>
              </a:ext>
            </a:extLst>
          </p:cNvPr>
          <p:cNvSpPr>
            <a:spLocks noGrp="1"/>
          </p:cNvSpPr>
          <p:nvPr>
            <p:ph type="dt" sz="half" idx="10"/>
          </p:nvPr>
        </p:nvSpPr>
        <p:spPr/>
        <p:txBody>
          <a:bodyPr/>
          <a:lstStyle/>
          <a:p>
            <a:fld id="{EDA0D73B-2AB5-4884-A2C2-E4D4BE7133F0}" type="datetimeFigureOut">
              <a:rPr lang="zh-CN" altLang="en-US" smtClean="0"/>
              <a:t>2026/2/28</a:t>
            </a:fld>
            <a:endParaRPr lang="zh-CN" altLang="en-US"/>
          </a:p>
        </p:txBody>
      </p:sp>
      <p:sp>
        <p:nvSpPr>
          <p:cNvPr id="5" name="页脚占位符 4">
            <a:extLst>
              <a:ext uri="{FF2B5EF4-FFF2-40B4-BE49-F238E27FC236}">
                <a16:creationId xmlns:a16="http://schemas.microsoft.com/office/drawing/2014/main" id="{7B2DD289-3D6B-1311-D79A-AAEF8C8A98E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390F45D-7265-ACB0-5B95-E02EBC7C2A4C}"/>
              </a:ext>
            </a:extLst>
          </p:cNvPr>
          <p:cNvSpPr>
            <a:spLocks noGrp="1"/>
          </p:cNvSpPr>
          <p:nvPr>
            <p:ph type="sldNum" sz="quarter" idx="12"/>
          </p:nvPr>
        </p:nvSpPr>
        <p:spPr/>
        <p:txBody>
          <a:bodyPr/>
          <a:lstStyle/>
          <a:p>
            <a:fld id="{29672904-CC67-4BC1-8579-65756E0D4497}" type="slidenum">
              <a:rPr lang="zh-CN" altLang="en-US" smtClean="0"/>
              <a:t>‹#›</a:t>
            </a:fld>
            <a:endParaRPr lang="zh-CN" altLang="en-US"/>
          </a:p>
        </p:txBody>
      </p:sp>
    </p:spTree>
    <p:extLst>
      <p:ext uri="{BB962C8B-B14F-4D97-AF65-F5344CB8AC3E}">
        <p14:creationId xmlns:p14="http://schemas.microsoft.com/office/powerpoint/2010/main" val="37236610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2A249A66-E437-40DF-94F4-843372162526}" type="datetimeFigureOut">
              <a:rPr lang="zh-CN" altLang="en-US"/>
              <a:pPr>
                <a:defRPr/>
              </a:pPr>
              <a:t>2026/2/28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276E57EA-F767-4295-9C8B-498865C853E3}" type="slidenum">
              <a:rPr lang="zh-CN" altLang="en-US"/>
              <a:pPr>
                <a:defRPr/>
              </a:pPr>
              <a:t>‹#›</a:t>
            </a:fld>
            <a:endParaRPr lang="zh-CN" altLang="en-US"/>
          </a:p>
        </p:txBody>
      </p:sp>
    </p:spTree>
    <p:extLst>
      <p:ext uri="{BB962C8B-B14F-4D97-AF65-F5344CB8AC3E}">
        <p14:creationId xmlns:p14="http://schemas.microsoft.com/office/powerpoint/2010/main" val="6589840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C4D1F9E3-FA7B-4FD2-AA2B-BDA97E53C3A2}" type="datetimeFigureOut">
              <a:rPr lang="zh-CN" altLang="en-US"/>
              <a:pPr>
                <a:defRPr/>
              </a:pPr>
              <a:t>2026/2/28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81811A1F-1F0B-4A87-852E-8296AAA6FB1F}" type="slidenum">
              <a:rPr lang="zh-CN" altLang="en-US"/>
              <a:pPr>
                <a:defRPr/>
              </a:pPr>
              <a:t>‹#›</a:t>
            </a:fld>
            <a:endParaRPr lang="zh-CN" altLang="en-US"/>
          </a:p>
        </p:txBody>
      </p:sp>
    </p:spTree>
    <p:extLst>
      <p:ext uri="{BB962C8B-B14F-4D97-AF65-F5344CB8AC3E}">
        <p14:creationId xmlns:p14="http://schemas.microsoft.com/office/powerpoint/2010/main" val="2560424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F9CA6F8C-8C8E-497C-90BE-4853EC8D93B9}" type="datetimeFigureOut">
              <a:rPr lang="zh-CN" altLang="en-US"/>
              <a:pPr>
                <a:defRPr/>
              </a:pPr>
              <a:t>2026/2/28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8227F4F-9D59-47E8-A480-543380CE6313}" type="slidenum">
              <a:rPr lang="zh-CN" altLang="en-US"/>
              <a:pPr>
                <a:defRPr/>
              </a:pPr>
              <a:t>‹#›</a:t>
            </a:fld>
            <a:endParaRPr lang="zh-CN" altLang="en-US"/>
          </a:p>
        </p:txBody>
      </p:sp>
    </p:spTree>
    <p:extLst>
      <p:ext uri="{BB962C8B-B14F-4D97-AF65-F5344CB8AC3E}">
        <p14:creationId xmlns:p14="http://schemas.microsoft.com/office/powerpoint/2010/main" val="38301388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404B8BB1-C928-448B-A9AF-9D4B11BBBEAD}" type="datetimeFigureOut">
              <a:rPr lang="zh-CN" altLang="en-US"/>
              <a:pPr>
                <a:defRPr/>
              </a:pPr>
              <a:t>2026/2/28</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FBA4EB3E-0320-4FE9-88DF-3AD47BF2F9CA}" type="slidenum">
              <a:rPr lang="zh-CN" altLang="en-US"/>
              <a:pPr>
                <a:defRPr/>
              </a:pPr>
              <a:t>‹#›</a:t>
            </a:fld>
            <a:endParaRPr lang="zh-CN" altLang="en-US"/>
          </a:p>
        </p:txBody>
      </p:sp>
    </p:spTree>
    <p:extLst>
      <p:ext uri="{BB962C8B-B14F-4D97-AF65-F5344CB8AC3E}">
        <p14:creationId xmlns:p14="http://schemas.microsoft.com/office/powerpoint/2010/main" val="39991695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3BB2F6B3-2E29-4912-9E99-36284B0E88C9}" type="datetimeFigureOut">
              <a:rPr lang="zh-CN" altLang="en-US"/>
              <a:pPr>
                <a:defRPr/>
              </a:pPr>
              <a:t>2026/2/28</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659A1FDA-97BE-46F9-BADC-30A212CA0515}" type="slidenum">
              <a:rPr lang="zh-CN" altLang="en-US"/>
              <a:pPr>
                <a:defRPr/>
              </a:pPr>
              <a:t>‹#›</a:t>
            </a:fld>
            <a:endParaRPr lang="zh-CN" altLang="en-US"/>
          </a:p>
        </p:txBody>
      </p:sp>
    </p:spTree>
    <p:extLst>
      <p:ext uri="{BB962C8B-B14F-4D97-AF65-F5344CB8AC3E}">
        <p14:creationId xmlns:p14="http://schemas.microsoft.com/office/powerpoint/2010/main" val="34333371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D54BE312-EF07-411A-9CC8-406A7981DDA9}" type="datetimeFigureOut">
              <a:rPr lang="zh-CN" altLang="en-US"/>
              <a:pPr>
                <a:defRPr/>
              </a:pPr>
              <a:t>2026/2/28</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3683F49C-2119-4E59-9B35-F2F2CBA1A6DC}" type="slidenum">
              <a:rPr lang="zh-CN" altLang="en-US"/>
              <a:pPr>
                <a:defRPr/>
              </a:pPr>
              <a:t>‹#›</a:t>
            </a:fld>
            <a:endParaRPr lang="zh-CN" altLang="en-US"/>
          </a:p>
        </p:txBody>
      </p:sp>
    </p:spTree>
    <p:extLst>
      <p:ext uri="{BB962C8B-B14F-4D97-AF65-F5344CB8AC3E}">
        <p14:creationId xmlns:p14="http://schemas.microsoft.com/office/powerpoint/2010/main" val="2591202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D74E5678-E2D4-4BF0-BBDA-1B06B409F7BB}" type="datetimeFigureOut">
              <a:rPr lang="zh-CN" altLang="en-US"/>
              <a:pPr>
                <a:defRPr/>
              </a:pPr>
              <a:t>2026/2/28</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38D73E26-D6FE-4369-ADB1-84B9EBA471B3}" type="slidenum">
              <a:rPr lang="zh-CN" altLang="en-US"/>
              <a:pPr>
                <a:defRPr/>
              </a:pPr>
              <a:t>‹#›</a:t>
            </a:fld>
            <a:endParaRPr lang="zh-CN" altLang="en-US"/>
          </a:p>
        </p:txBody>
      </p:sp>
    </p:spTree>
    <p:extLst>
      <p:ext uri="{BB962C8B-B14F-4D97-AF65-F5344CB8AC3E}">
        <p14:creationId xmlns:p14="http://schemas.microsoft.com/office/powerpoint/2010/main" val="42708495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DA146D87-75A8-466F-AEBF-C58A146A2957}" type="datetimeFigureOut">
              <a:rPr lang="zh-CN" altLang="en-US"/>
              <a:pPr>
                <a:defRPr/>
              </a:pPr>
              <a:t>2026/2/28</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A4303A68-7BBB-4281-B29B-D1120C45B61C}" type="slidenum">
              <a:rPr lang="zh-CN" altLang="en-US"/>
              <a:pPr>
                <a:defRPr/>
              </a:pPr>
              <a:t>‹#›</a:t>
            </a:fld>
            <a:endParaRPr lang="zh-CN" altLang="en-US"/>
          </a:p>
        </p:txBody>
      </p:sp>
    </p:spTree>
    <p:extLst>
      <p:ext uri="{BB962C8B-B14F-4D97-AF65-F5344CB8AC3E}">
        <p14:creationId xmlns:p14="http://schemas.microsoft.com/office/powerpoint/2010/main" val="3113737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EDA0D73B-2AB5-4884-A2C2-E4D4BE7133F0}" type="datetimeFigureOut">
              <a:rPr lang="zh-CN" altLang="en-US" smtClean="0"/>
              <a:t>2026/2/28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9672904-CC67-4BC1-8579-65756E0D4497}"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63035108-55DC-4A92-8EB6-02BAD7C45F02}" type="datetimeFigureOut">
              <a:rPr lang="zh-CN" altLang="en-US"/>
              <a:pPr>
                <a:defRPr/>
              </a:pPr>
              <a:t>2026/2/28</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F1515C25-537F-400C-B746-ED7100F34870}" type="slidenum">
              <a:rPr lang="zh-CN" altLang="en-US"/>
              <a:pPr>
                <a:defRPr/>
              </a:pPr>
              <a:t>‹#›</a:t>
            </a:fld>
            <a:endParaRPr lang="zh-CN" altLang="en-US"/>
          </a:p>
        </p:txBody>
      </p:sp>
    </p:spTree>
    <p:extLst>
      <p:ext uri="{BB962C8B-B14F-4D97-AF65-F5344CB8AC3E}">
        <p14:creationId xmlns:p14="http://schemas.microsoft.com/office/powerpoint/2010/main" val="32651946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7AAE82C8-75C5-450F-9784-A25631E24328}" type="datetimeFigureOut">
              <a:rPr lang="zh-CN" altLang="en-US"/>
              <a:pPr>
                <a:defRPr/>
              </a:pPr>
              <a:t>2026/2/28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A5765660-5089-47E6-BA8F-85AABCFD5A96}" type="slidenum">
              <a:rPr lang="zh-CN" altLang="en-US"/>
              <a:pPr>
                <a:defRPr/>
              </a:pPr>
              <a:t>‹#›</a:t>
            </a:fld>
            <a:endParaRPr lang="zh-CN" altLang="en-US"/>
          </a:p>
        </p:txBody>
      </p:sp>
    </p:spTree>
    <p:extLst>
      <p:ext uri="{BB962C8B-B14F-4D97-AF65-F5344CB8AC3E}">
        <p14:creationId xmlns:p14="http://schemas.microsoft.com/office/powerpoint/2010/main" val="18721739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D14D62DA-72F2-4A18-8CBE-A73AFAEE6EC6}" type="datetimeFigureOut">
              <a:rPr lang="zh-CN" altLang="en-US"/>
              <a:pPr>
                <a:defRPr/>
              </a:pPr>
              <a:t>2026/2/28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A9F5156-7115-49CC-BE15-04398DF9D38F}" type="slidenum">
              <a:rPr lang="zh-CN" altLang="en-US"/>
              <a:pPr>
                <a:defRPr/>
              </a:pPr>
              <a:t>‹#›</a:t>
            </a:fld>
            <a:endParaRPr lang="zh-CN" altLang="en-US"/>
          </a:p>
        </p:txBody>
      </p:sp>
    </p:spTree>
    <p:extLst>
      <p:ext uri="{BB962C8B-B14F-4D97-AF65-F5344CB8AC3E}">
        <p14:creationId xmlns:p14="http://schemas.microsoft.com/office/powerpoint/2010/main" val="13532374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3" name="表格占位符 2"/>
          <p:cNvSpPr>
            <a:spLocks noGrp="1"/>
          </p:cNvSpPr>
          <p:nvPr>
            <p:ph type="tbl" idx="1"/>
          </p:nvPr>
        </p:nvSpPr>
        <p:spPr>
          <a:xfrm>
            <a:off x="609600" y="1600201"/>
            <a:ext cx="10972800" cy="4525963"/>
          </a:xfrm>
        </p:spPr>
        <p:txBody>
          <a:bodyPr rtlCol="0">
            <a:normAutofit/>
          </a:bodyPr>
          <a:lstStyle/>
          <a:p>
            <a:pPr lvl="0"/>
            <a:endParaRPr lang="zh-CN" altLang="en-US" noProof="0"/>
          </a:p>
        </p:txBody>
      </p:sp>
      <p:sp>
        <p:nvSpPr>
          <p:cNvPr id="4" name="日期占位符 3"/>
          <p:cNvSpPr>
            <a:spLocks noGrp="1"/>
          </p:cNvSpPr>
          <p:nvPr>
            <p:ph type="dt" sz="half" idx="10"/>
          </p:nvPr>
        </p:nvSpPr>
        <p:spPr/>
        <p:txBody>
          <a:bodyPr/>
          <a:lstStyle>
            <a:lvl1pPr>
              <a:defRPr/>
            </a:lvl1pPr>
          </a:lstStyle>
          <a:p>
            <a:pPr>
              <a:defRPr/>
            </a:pPr>
            <a:fld id="{AC09E362-52BC-42AF-9E1C-DC8FD2D522BB}" type="datetimeFigureOut">
              <a:rPr lang="zh-CN" altLang="en-US"/>
              <a:pPr>
                <a:defRPr/>
              </a:pPr>
              <a:t>2026/2/28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A7715627-886D-4013-A0E4-88D75E4B5B80}" type="slidenum">
              <a:rPr lang="zh-CN" altLang="en-US"/>
              <a:pPr>
                <a:defRPr/>
              </a:pPr>
              <a:t>‹#›</a:t>
            </a:fld>
            <a:endParaRPr lang="zh-CN" altLang="en-US"/>
          </a:p>
        </p:txBody>
      </p:sp>
    </p:spTree>
    <p:extLst>
      <p:ext uri="{BB962C8B-B14F-4D97-AF65-F5344CB8AC3E}">
        <p14:creationId xmlns:p14="http://schemas.microsoft.com/office/powerpoint/2010/main" val="9257493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3" name="文本占位符 2"/>
          <p:cNvSpPr>
            <a:spLocks noGrp="1"/>
          </p:cNvSpPr>
          <p:nvPr>
            <p:ph type="body" sz="half" idx="1"/>
          </p:nvPr>
        </p:nvSpPr>
        <p:spPr>
          <a:xfrm>
            <a:off x="609600" y="1600201"/>
            <a:ext cx="53848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4357B4EF-3E38-493A-8BD0-516A676B9863}" type="datetimeFigureOut">
              <a:rPr lang="zh-CN" altLang="en-US"/>
              <a:pPr>
                <a:defRPr/>
              </a:pPr>
              <a:t>2026/2/28</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2FD8FDB7-EF2D-4A2A-91B9-33ED37F9D374}" type="slidenum">
              <a:rPr lang="zh-CN" altLang="en-US"/>
              <a:pPr>
                <a:defRPr/>
              </a:pPr>
              <a:t>‹#›</a:t>
            </a:fld>
            <a:endParaRPr lang="zh-CN" altLang="en-US"/>
          </a:p>
        </p:txBody>
      </p:sp>
    </p:spTree>
    <p:extLst>
      <p:ext uri="{BB962C8B-B14F-4D97-AF65-F5344CB8AC3E}">
        <p14:creationId xmlns:p14="http://schemas.microsoft.com/office/powerpoint/2010/main" val="4023144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1048590" name="标题 1"/>
          <p:cNvSpPr>
            <a:spLocks noGrp="1"/>
          </p:cNvSpPr>
          <p:nvPr>
            <p:ph type="title"/>
          </p:nvPr>
        </p:nvSpPr>
        <p:spPr>
          <a:xfrm>
            <a:off x="1107503" y="92054"/>
            <a:ext cx="10510125" cy="659612"/>
          </a:xfrm>
        </p:spPr>
        <p:txBody>
          <a:bodyPr lIns="91400" tIns="45699" rIns="91400" bIns="45699"/>
          <a:lstStyle>
            <a:lvl1pPr algn="l">
              <a:defRPr sz="2998" b="1">
                <a:solidFill>
                  <a:srgbClr val="005DA2"/>
                </a:solidFill>
                <a:latin typeface="微软雅黑" panose="020B0503020204020204" pitchFamily="34" charset="-122"/>
                <a:ea typeface="微软雅黑" panose="020B0503020204020204" pitchFamily="34" charset="-122"/>
              </a:defRPr>
            </a:lvl1pPr>
          </a:lstStyle>
          <a:p>
            <a:r>
              <a:rPr lang="zh-CN" altLang="en-US"/>
              <a:t>单击此处编辑母版标题样式</a:t>
            </a:r>
          </a:p>
        </p:txBody>
      </p:sp>
      <p:sp>
        <p:nvSpPr>
          <p:cNvPr id="1048591" name="日期占位符 2"/>
          <p:cNvSpPr>
            <a:spLocks noGrp="1"/>
          </p:cNvSpPr>
          <p:nvPr>
            <p:ph type="dt" sz="half" idx="10"/>
          </p:nvPr>
        </p:nvSpPr>
        <p:spPr>
          <a:xfrm>
            <a:off x="837765" y="6354879"/>
            <a:ext cx="2741772" cy="365040"/>
          </a:xfrm>
        </p:spPr>
        <p:txBody>
          <a:bodyPr lIns="91400" tIns="45699" rIns="91400" bIns="45699"/>
          <a:lstStyle/>
          <a:p>
            <a:fld id="{263DB197-84B0-484E-9C0F-88358ECCB797}" type="datetimeFigureOut">
              <a:rPr lang="zh-CN" altLang="en-US" smtClean="0"/>
              <a:pPr/>
              <a:t>2026/2/28</a:t>
            </a:fld>
            <a:endParaRPr lang="zh-CN" altLang="en-US"/>
          </a:p>
        </p:txBody>
      </p:sp>
      <p:sp>
        <p:nvSpPr>
          <p:cNvPr id="1048592" name="页脚占位符 3"/>
          <p:cNvSpPr>
            <a:spLocks noGrp="1"/>
          </p:cNvSpPr>
          <p:nvPr>
            <p:ph type="ftr" sz="quarter" idx="11"/>
          </p:nvPr>
        </p:nvSpPr>
        <p:spPr>
          <a:xfrm>
            <a:off x="4036502" y="6354879"/>
            <a:ext cx="4112657" cy="365040"/>
          </a:xfrm>
        </p:spPr>
        <p:txBody>
          <a:bodyPr lIns="91400" tIns="45699" rIns="91400" bIns="45699"/>
          <a:lstStyle/>
          <a:p>
            <a:endParaRPr lang="zh-CN" altLang="en-US"/>
          </a:p>
        </p:txBody>
      </p:sp>
      <p:sp>
        <p:nvSpPr>
          <p:cNvPr id="1048593" name="灯片编号占位符 4"/>
          <p:cNvSpPr>
            <a:spLocks noGrp="1"/>
          </p:cNvSpPr>
          <p:nvPr>
            <p:ph type="sldNum" sz="quarter" idx="12"/>
          </p:nvPr>
        </p:nvSpPr>
        <p:spPr>
          <a:xfrm>
            <a:off x="8606118" y="6354879"/>
            <a:ext cx="2741772" cy="365040"/>
          </a:xfrm>
        </p:spPr>
        <p:txBody>
          <a:bodyPr lIns="91400" tIns="45699" rIns="91400" bIns="45699"/>
          <a:lstStyle/>
          <a:p>
            <a:fld id="{E077DA78-E013-4A8C-AD75-63A150561B10}" type="slidenum">
              <a:rPr lang="zh-CN" altLang="en-US" smtClean="0"/>
              <a:pPr/>
              <a:t>‹#›</a:t>
            </a:fld>
            <a:endParaRPr lang="zh-CN" altLang="en-US"/>
          </a:p>
        </p:txBody>
      </p:sp>
      <p:sp>
        <p:nvSpPr>
          <p:cNvPr id="1048594" name="矩形 5"/>
          <p:cNvSpPr/>
          <p:nvPr userDrawn="1"/>
        </p:nvSpPr>
        <p:spPr>
          <a:xfrm>
            <a:off x="338362" y="260654"/>
            <a:ext cx="479741" cy="480053"/>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51" tIns="45674" rIns="91351" bIns="45674" rtlCol="0" anchor="ctr"/>
          <a:lstStyle/>
          <a:p>
            <a:pPr algn="ctr"/>
            <a:endParaRPr lang="zh-CN" altLang="en-US" sz="1349"/>
          </a:p>
        </p:txBody>
      </p:sp>
      <p:sp>
        <p:nvSpPr>
          <p:cNvPr id="1048595" name="矩形 6"/>
          <p:cNvSpPr/>
          <p:nvPr userDrawn="1"/>
        </p:nvSpPr>
        <p:spPr>
          <a:xfrm>
            <a:off x="571745" y="456691"/>
            <a:ext cx="386767" cy="387018"/>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351" tIns="45674" rIns="91351" bIns="45674" rtlCol="0" anchor="ctr"/>
          <a:lstStyle/>
          <a:p>
            <a:pPr algn="ctr"/>
            <a:endParaRPr lang="zh-CN" altLang="en-US" sz="1349">
              <a:gradFill>
                <a:gsLst>
                  <a:gs pos="0">
                    <a:srgbClr val="66CCFF"/>
                  </a:gs>
                  <a:gs pos="52000">
                    <a:schemeClr val="bg1"/>
                  </a:gs>
                  <a:gs pos="100000">
                    <a:srgbClr val="0070C0"/>
                  </a:gs>
                </a:gsLst>
                <a:lin ang="0" scaled="1"/>
              </a:gradFill>
            </a:endParaRPr>
          </a:p>
        </p:txBody>
      </p:sp>
      <p:cxnSp>
        <p:nvCxnSpPr>
          <p:cNvPr id="3145729" name="直接连接符 8"/>
          <p:cNvCxnSpPr>
            <a:cxnSpLocks/>
          </p:cNvCxnSpPr>
          <p:nvPr userDrawn="1"/>
        </p:nvCxnSpPr>
        <p:spPr>
          <a:xfrm>
            <a:off x="1054457" y="811379"/>
            <a:ext cx="11132828"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120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48594"/>
                                        </p:tgtEl>
                                        <p:attrNameLst>
                                          <p:attrName>style.visibility</p:attrName>
                                        </p:attrNameLst>
                                      </p:cBhvr>
                                      <p:to>
                                        <p:strVal val="visible"/>
                                      </p:to>
                                    </p:set>
                                    <p:anim calcmode="lin" valueType="num">
                                      <p:cBhvr>
                                        <p:cTn id="7" dur="300" fill="hold"/>
                                        <p:tgtEl>
                                          <p:spTgt spid="1048594"/>
                                        </p:tgtEl>
                                        <p:attrNameLst>
                                          <p:attrName>ppt_w</p:attrName>
                                        </p:attrNameLst>
                                      </p:cBhvr>
                                      <p:tavLst>
                                        <p:tav tm="0">
                                          <p:val>
                                            <p:fltVal val="0"/>
                                          </p:val>
                                        </p:tav>
                                        <p:tav tm="100000">
                                          <p:val>
                                            <p:strVal val="#ppt_w"/>
                                          </p:val>
                                        </p:tav>
                                      </p:tavLst>
                                    </p:anim>
                                    <p:anim calcmode="lin" valueType="num">
                                      <p:cBhvr>
                                        <p:cTn id="8" dur="300" fill="hold"/>
                                        <p:tgtEl>
                                          <p:spTgt spid="1048594"/>
                                        </p:tgtEl>
                                        <p:attrNameLst>
                                          <p:attrName>ppt_h</p:attrName>
                                        </p:attrNameLst>
                                      </p:cBhvr>
                                      <p:tavLst>
                                        <p:tav tm="0">
                                          <p:val>
                                            <p:fltVal val="0"/>
                                          </p:val>
                                        </p:tav>
                                        <p:tav tm="100000">
                                          <p:val>
                                            <p:strVal val="#ppt_h"/>
                                          </p:val>
                                        </p:tav>
                                      </p:tavLst>
                                    </p:anim>
                                    <p:anim calcmode="lin" valueType="num">
                                      <p:cBhvr>
                                        <p:cTn id="9" dur="300" fill="hold"/>
                                        <p:tgtEl>
                                          <p:spTgt spid="1048594"/>
                                        </p:tgtEl>
                                        <p:attrNameLst>
                                          <p:attrName>style.rotation</p:attrName>
                                        </p:attrNameLst>
                                      </p:cBhvr>
                                      <p:tavLst>
                                        <p:tav tm="0">
                                          <p:val>
                                            <p:fltVal val="90"/>
                                          </p:val>
                                        </p:tav>
                                        <p:tav tm="100000">
                                          <p:val>
                                            <p:fltVal val="0"/>
                                          </p:val>
                                        </p:tav>
                                      </p:tavLst>
                                    </p:anim>
                                    <p:animEffect transition="in" filter="fade">
                                      <p:cBhvr>
                                        <p:cTn id="10" dur="300"/>
                                        <p:tgtEl>
                                          <p:spTgt spid="104859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48595"/>
                                        </p:tgtEl>
                                        <p:attrNameLst>
                                          <p:attrName>style.visibility</p:attrName>
                                        </p:attrNameLst>
                                      </p:cBhvr>
                                      <p:to>
                                        <p:strVal val="visible"/>
                                      </p:to>
                                    </p:set>
                                    <p:anim calcmode="lin" valueType="num">
                                      <p:cBhvr>
                                        <p:cTn id="13" dur="300" fill="hold"/>
                                        <p:tgtEl>
                                          <p:spTgt spid="1048595"/>
                                        </p:tgtEl>
                                        <p:attrNameLst>
                                          <p:attrName>ppt_w</p:attrName>
                                        </p:attrNameLst>
                                      </p:cBhvr>
                                      <p:tavLst>
                                        <p:tav tm="0">
                                          <p:val>
                                            <p:fltVal val="0"/>
                                          </p:val>
                                        </p:tav>
                                        <p:tav tm="100000">
                                          <p:val>
                                            <p:strVal val="#ppt_w"/>
                                          </p:val>
                                        </p:tav>
                                      </p:tavLst>
                                    </p:anim>
                                    <p:anim calcmode="lin" valueType="num">
                                      <p:cBhvr>
                                        <p:cTn id="14" dur="300" fill="hold"/>
                                        <p:tgtEl>
                                          <p:spTgt spid="1048595"/>
                                        </p:tgtEl>
                                        <p:attrNameLst>
                                          <p:attrName>ppt_h</p:attrName>
                                        </p:attrNameLst>
                                      </p:cBhvr>
                                      <p:tavLst>
                                        <p:tav tm="0">
                                          <p:val>
                                            <p:fltVal val="0"/>
                                          </p:val>
                                        </p:tav>
                                        <p:tav tm="100000">
                                          <p:val>
                                            <p:strVal val="#ppt_h"/>
                                          </p:val>
                                        </p:tav>
                                      </p:tavLst>
                                    </p:anim>
                                    <p:anim calcmode="lin" valueType="num">
                                      <p:cBhvr>
                                        <p:cTn id="15" dur="300" fill="hold"/>
                                        <p:tgtEl>
                                          <p:spTgt spid="1048595"/>
                                        </p:tgtEl>
                                        <p:attrNameLst>
                                          <p:attrName>style.rotation</p:attrName>
                                        </p:attrNameLst>
                                      </p:cBhvr>
                                      <p:tavLst>
                                        <p:tav tm="0">
                                          <p:val>
                                            <p:fltVal val="90"/>
                                          </p:val>
                                        </p:tav>
                                        <p:tav tm="100000">
                                          <p:val>
                                            <p:fltVal val="0"/>
                                          </p:val>
                                        </p:tav>
                                      </p:tavLst>
                                    </p:anim>
                                    <p:animEffect transition="in" filter="fade">
                                      <p:cBhvr>
                                        <p:cTn id="16" dur="300"/>
                                        <p:tgtEl>
                                          <p:spTgt spid="1048595"/>
                                        </p:tgtEl>
                                      </p:cBhvr>
                                    </p:animEffect>
                                  </p:childTnLst>
                                </p:cTn>
                              </p:par>
                              <p:par>
                                <p:cTn id="17" presetID="22" presetClass="entr" presetSubtype="8" fill="hold" nodeType="withEffect">
                                  <p:stCondLst>
                                    <p:cond delay="0"/>
                                  </p:stCondLst>
                                  <p:childTnLst>
                                    <p:set>
                                      <p:cBhvr>
                                        <p:cTn id="18" dur="1" fill="hold">
                                          <p:stCondLst>
                                            <p:cond delay="0"/>
                                          </p:stCondLst>
                                        </p:cTn>
                                        <p:tgtEl>
                                          <p:spTgt spid="3145729"/>
                                        </p:tgtEl>
                                        <p:attrNameLst>
                                          <p:attrName>style.visibility</p:attrName>
                                        </p:attrNameLst>
                                      </p:cBhvr>
                                      <p:to>
                                        <p:strVal val="visible"/>
                                      </p:to>
                                    </p:set>
                                    <p:animEffect transition="in" filter="wipe(left)">
                                      <p:cBhvr>
                                        <p:cTn id="19" dur="300"/>
                                        <p:tgtEl>
                                          <p:spTgt spid="3145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94" grpId="0" bldLvl="0" animBg="1"/>
      <p:bldP spid="1048595" grpId="0" bldLvl="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DA0D73B-2AB5-4884-A2C2-E4D4BE7133F0}" type="datetimeFigureOut">
              <a:rPr lang="zh-CN" altLang="en-US" smtClean="0"/>
              <a:t>2026/2/28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9672904-CC67-4BC1-8579-65756E0D4497}"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DA0D73B-2AB5-4884-A2C2-E4D4BE7133F0}" type="datetimeFigureOut">
              <a:rPr lang="zh-CN" altLang="en-US" smtClean="0"/>
              <a:t>2026/2/28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9672904-CC67-4BC1-8579-65756E0D4497}"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DA0D73B-2AB5-4884-A2C2-E4D4BE7133F0}" type="datetimeFigureOut">
              <a:rPr lang="zh-CN" altLang="en-US" smtClean="0"/>
              <a:t>2026/2/28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9672904-CC67-4BC1-8579-65756E0D4497}"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DA0D73B-2AB5-4884-A2C2-E4D4BE7133F0}" type="datetimeFigureOut">
              <a:rPr lang="zh-CN" altLang="en-US" smtClean="0"/>
              <a:t>2026/2/28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9672904-CC67-4BC1-8579-65756E0D4497}"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DA0D73B-2AB5-4884-A2C2-E4D4BE7133F0}" type="datetimeFigureOut">
              <a:rPr lang="zh-CN" altLang="en-US" smtClean="0"/>
              <a:t>2026/2/28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9672904-CC67-4BC1-8579-65756E0D4497}"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ags" Target="../tags/tag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5.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A0D73B-2AB5-4884-A2C2-E4D4BE7133F0}" type="datetimeFigureOut">
              <a:rPr lang="zh-CN" altLang="en-US" smtClean="0"/>
              <a:t>2026/2/28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672904-CC67-4BC1-8579-65756E0D4497}"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KSO_TEMPLATE" hidden="1"/>
          <p:cNvSpPr/>
          <p:nvPr>
            <p:custDataLst>
              <p:tags r:id="rId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645891304"/>
      </p:ext>
    </p:extLst>
  </p:cSld>
  <p:clrMap bg1="lt1" tx1="dk1" bg2="lt2" tx2="dk2" accent1="accent1" accent2="accent2" accent3="accent3" accent4="accent4" accent5="accent5" accent6="accent6" hlink="hlink" folHlink="folHlink"/>
  <p:sldLayoutIdLst>
    <p:sldLayoutId id="2147483674" r:id="rId1"/>
    <p:sldLayoutId id="2147483675" r:id="rId2"/>
  </p:sldLayoutIdLst>
  <p:hf hdr="0" ftr="0" dt="0"/>
  <p:txStyles>
    <p:titleStyle>
      <a:lvl1pPr algn="l" defTabSz="914400" rtl="0" eaLnBrk="1" fontAlgn="auto" latinLnBrk="0" hangingPunct="1">
        <a:lnSpc>
          <a:spcPct val="100000"/>
        </a:lnSpc>
        <a:spcBef>
          <a:spcPct val="0"/>
        </a:spcBef>
        <a:buNone/>
        <a:defRPr lang="zh-CN" altLang="en-US" sz="4000" b="1" u="none" strike="noStrike" kern="0" cap="none" spc="0" normalizeH="0" baseline="0" dirty="0">
          <a:solidFill>
            <a:srgbClr val="005DA2"/>
          </a:solidFill>
          <a:uFillTx/>
          <a:latin typeface="Arial" panose="020B0604020202020204" pitchFamily="34" charset="0"/>
          <a:ea typeface="微软雅黑" panose="020B0503020204020204" charset="-122"/>
          <a:cs typeface="+mj-cs"/>
        </a:defRPr>
      </a:lvl1pPr>
    </p:titleStyle>
    <p:bodyStyle>
      <a:lvl1pPr marL="342900" indent="-342900" algn="l" defTabSz="914400" rtl="0" eaLnBrk="1" fontAlgn="auto" latinLnBrk="0" hangingPunct="1">
        <a:lnSpc>
          <a:spcPct val="130000"/>
        </a:lnSpc>
        <a:spcBef>
          <a:spcPts val="0"/>
        </a:spcBef>
        <a:spcAft>
          <a:spcPts val="1000"/>
        </a:spcAft>
        <a:buFont typeface="Arial" panose="020B0604020202020204" pitchFamily="34" charset="0"/>
        <a:buChar char="•"/>
        <a:defRPr lang="zh-CN" altLang="en-US" sz="2400" b="1" u="none" strike="noStrike" kern="0" cap="none" spc="0" normalizeH="0" baseline="0" dirty="0">
          <a:solidFill>
            <a:srgbClr val="005DA2"/>
          </a:solidFill>
          <a:uFillTx/>
          <a:latin typeface="Times New Roman" panose="02020603050405020304" pitchFamily="18" charset="0"/>
          <a:ea typeface="微软雅黑" panose="020B0503020204020204" pitchFamily="34" charset="-122"/>
          <a:cs typeface="+mn-cs"/>
        </a:defRPr>
      </a:lvl1pPr>
      <a:lvl2pPr marL="774900" indent="-3429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lang="zh-CN" altLang="en-US" sz="2000" u="none" strike="noStrike" kern="0" cap="none" spc="0" normalizeH="0" baseline="0" dirty="0">
          <a:solidFill>
            <a:schemeClr val="tx1"/>
          </a:solidFill>
          <a:uFillTx/>
          <a:latin typeface="Times New Roman" panose="02020603050405020304" pitchFamily="18"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BE3450-B00C-4083-A665-4ACEFA817E0E}" type="datetimeFigureOut">
              <a:rPr lang="zh-CN" altLang="en-US" smtClean="0"/>
              <a:pPr/>
              <a:t>2026/2/28</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265254330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marL="0" algn="ctr" defTabSz="914400" rtl="0" eaLnBrk="1" hangingPunct="0">
              <a:defRPr sz="1800" kern="1200">
                <a:solidFill>
                  <a:schemeClr val="tx1">
                    <a:tint val="75000"/>
                  </a:schemeClr>
                </a:solidFill>
                <a:latin typeface="Arial" pitchFamily="34" charset="0"/>
                <a:ea typeface="Arial" pitchFamily="34" charset="0"/>
                <a:cs typeface="Arial" pitchFamily="34" charset="0"/>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marL="0" algn="l" defTabSz="914400" rtl="0" eaLnBrk="1" hangingPunct="0">
              <a:defRPr sz="1800" kern="1200">
                <a:solidFill>
                  <a:schemeClr val="tx1">
                    <a:tint val="75000"/>
                  </a:schemeClr>
                </a:solidFill>
                <a:latin typeface="Arial" pitchFamily="34" charset="0"/>
                <a:ea typeface="Arial" pitchFamily="34" charset="0"/>
                <a:cs typeface="Arial" pitchFamily="34" charset="0"/>
              </a:defRPr>
            </a:lvl1pPr>
          </a:lstStyle>
          <a:p>
            <a:fld id="{1D8BD707-D9CF-40AE-B4C6-C98DA3205C09}" type="datetimeFigureOut">
              <a:rPr lang="en-US"/>
              <a:t>2/28/2026</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marL="0" algn="r" defTabSz="914400" rtl="0" eaLnBrk="1" hangingPunct="0">
              <a:defRPr sz="1800" kern="1200">
                <a:solidFill>
                  <a:schemeClr val="tx1">
                    <a:tint val="75000"/>
                  </a:schemeClr>
                </a:solidFill>
                <a:latin typeface="Arial" pitchFamily="34" charset="0"/>
                <a:ea typeface="Arial" pitchFamily="34" charset="0"/>
                <a:cs typeface="Arial" pitchFamily="34" charset="0"/>
              </a:defRPr>
            </a:lvl1pPr>
          </a:lstStyle>
          <a:p>
            <a:fld id="{B6F15528-21DE-4FAA-801E-634DDDAF4B2B}" type="slidenum">
              <a:t>‹#›</a:t>
            </a:fld>
            <a:endParaRPr/>
          </a:p>
        </p:txBody>
      </p:sp>
    </p:spTree>
    <p:extLst>
      <p:ext uri="{BB962C8B-B14F-4D97-AF65-F5344CB8AC3E}">
        <p14:creationId xmlns:p14="http://schemas.microsoft.com/office/powerpoint/2010/main" val="571469293"/>
      </p:ext>
    </p:extLst>
  </p:cSld>
  <p:clrMap bg1="lt1" tx1="dk1" bg2="lt2" tx2="dk2" accent1="accent1" accent2="accent2" accent3="accent3" accent4="accent4" accent5="accent5" accent6="accent6" hlink="hlink" folHlink="folHlink"/>
  <p:sldLayoutIdLst>
    <p:sldLayoutId id="2147483717"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F9EFC6F-20CA-E733-490B-A9CF8B8004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850379-D380-CA07-5CD7-76A81C070E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0563ECC-03B9-40CD-47A4-AF9E1ADBF2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A0D73B-2AB5-4884-A2C2-E4D4BE7133F0}" type="datetimeFigureOut">
              <a:rPr lang="zh-CN" altLang="en-US" smtClean="0"/>
              <a:t>2026/2/28</a:t>
            </a:fld>
            <a:endParaRPr lang="zh-CN" altLang="en-US"/>
          </a:p>
        </p:txBody>
      </p:sp>
      <p:sp>
        <p:nvSpPr>
          <p:cNvPr id="5" name="页脚占位符 4">
            <a:extLst>
              <a:ext uri="{FF2B5EF4-FFF2-40B4-BE49-F238E27FC236}">
                <a16:creationId xmlns:a16="http://schemas.microsoft.com/office/drawing/2014/main" id="{C0C163DA-0D18-9464-F0DB-F22388C61B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896019C-878E-40AB-99A2-103B6398E5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672904-CC67-4BC1-8579-65756E0D4497}" type="slidenum">
              <a:rPr lang="zh-CN" altLang="en-US" smtClean="0"/>
              <a:t>‹#›</a:t>
            </a:fld>
            <a:endParaRPr lang="zh-CN" altLang="en-US"/>
          </a:p>
        </p:txBody>
      </p:sp>
    </p:spTree>
    <p:extLst>
      <p:ext uri="{BB962C8B-B14F-4D97-AF65-F5344CB8AC3E}">
        <p14:creationId xmlns:p14="http://schemas.microsoft.com/office/powerpoint/2010/main" val="424284146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94EED89F-E5A0-4B69-9614-756150FB5743}" type="datetimeFigureOut">
              <a:rPr lang="zh-CN" altLang="en-US"/>
              <a:pPr>
                <a:defRPr/>
              </a:pPr>
              <a:t>2026/2/28</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F3909FA5-70C1-4A6D-93FE-01112FB29845}" type="slidenum">
              <a:rPr lang="zh-CN" altLang="en-US"/>
              <a:pPr>
                <a:defRPr/>
              </a:pPr>
              <a:t>‹#›</a:t>
            </a:fld>
            <a:endParaRPr lang="zh-CN" altLang="en-US"/>
          </a:p>
        </p:txBody>
      </p:sp>
    </p:spTree>
    <p:extLst>
      <p:ext uri="{BB962C8B-B14F-4D97-AF65-F5344CB8AC3E}">
        <p14:creationId xmlns:p14="http://schemas.microsoft.com/office/powerpoint/2010/main" val="26254191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00.png"/><Relationship Id="rId3" Type="http://schemas.openxmlformats.org/officeDocument/2006/relationships/image" Target="../media/image42.png"/><Relationship Id="rId7" Type="http://schemas.openxmlformats.org/officeDocument/2006/relationships/image" Target="../media/image251.png"/><Relationship Id="rId12" Type="http://schemas.openxmlformats.org/officeDocument/2006/relationships/image" Target="../media/image730.png"/><Relationship Id="rId2" Type="http://schemas.openxmlformats.org/officeDocument/2006/relationships/notesSlide" Target="../notesSlides/notesSlide10.xml"/><Relationship Id="rId1" Type="http://schemas.openxmlformats.org/officeDocument/2006/relationships/slideLayout" Target="../slideLayouts/slideLayout19.xml"/><Relationship Id="rId11" Type="http://schemas.openxmlformats.org/officeDocument/2006/relationships/image" Target="../media/image430.png"/><Relationship Id="rId5" Type="http://schemas.openxmlformats.org/officeDocument/2006/relationships/image" Target="../media/image14.png"/><Relationship Id="rId10" Type="http://schemas.openxmlformats.org/officeDocument/2006/relationships/image" Target="../media/image720.png"/><Relationship Id="rId4" Type="http://schemas.openxmlformats.org/officeDocument/2006/relationships/image" Target="../media/image43.pn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46.png"/><Relationship Id="rId4" Type="http://schemas.openxmlformats.org/officeDocument/2006/relationships/image" Target="../media/image380.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510.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 Id="rId5" Type="http://schemas.openxmlformats.org/officeDocument/2006/relationships/image" Target="../media/image53.png"/><Relationship Id="rId4" Type="http://schemas.openxmlformats.org/officeDocument/2006/relationships/image" Target="../media/image520.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710.png"/><Relationship Id="rId7"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22.xml"/><Relationship Id="rId5" Type="http://schemas.openxmlformats.org/officeDocument/2006/relationships/image" Target="../media/image82.pn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2.xml"/><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5.png"/><Relationship Id="rId5" Type="http://schemas.openxmlformats.org/officeDocument/2006/relationships/image" Target="../media/image250.png"/><Relationship Id="rId10" Type="http://schemas.openxmlformats.org/officeDocument/2006/relationships/image" Target="../media/image12.jpeg"/><Relationship Id="rId4" Type="http://schemas.openxmlformats.org/officeDocument/2006/relationships/image" Target="../media/image14.png"/><Relationship Id="rId9" Type="http://schemas.openxmlformats.org/officeDocument/2006/relationships/image" Target="../media/image18.gif"/></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70.png"/><Relationship Id="rId3" Type="http://schemas.openxmlformats.org/officeDocument/2006/relationships/image" Target="../media/image270.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90.png"/><Relationship Id="rId10" Type="http://schemas.openxmlformats.org/officeDocument/2006/relationships/image" Target="../media/image30.png"/><Relationship Id="rId4" Type="http://schemas.openxmlformats.org/officeDocument/2006/relationships/image" Target="../media/image280.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jp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36.jpe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jpeg"/><Relationship Id="rId4" Type="http://schemas.openxmlformats.org/officeDocument/2006/relationships/image" Target="../media/image34.png"/><Relationship Id="rId9"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14"/>
          <p:cNvGrpSpPr/>
          <p:nvPr/>
        </p:nvGrpSpPr>
        <p:grpSpPr>
          <a:xfrm>
            <a:off x="-6981" y="673158"/>
            <a:ext cx="12192000" cy="2755842"/>
            <a:chOff x="0" y="1437446"/>
            <a:chExt cx="9144000" cy="2030729"/>
          </a:xfrm>
          <a:solidFill>
            <a:srgbClr val="0070C0"/>
          </a:solidFill>
        </p:grpSpPr>
        <p:sp>
          <p:nvSpPr>
            <p:cNvPr id="27" name="矩形 3"/>
            <p:cNvSpPr/>
            <p:nvPr/>
          </p:nvSpPr>
          <p:spPr>
            <a:xfrm>
              <a:off x="1" y="1437446"/>
              <a:ext cx="9143999" cy="1797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4"/>
            <p:cNvGrpSpPr/>
            <p:nvPr/>
          </p:nvGrpSpPr>
          <p:grpSpPr>
            <a:xfrm>
              <a:off x="0" y="3282755"/>
              <a:ext cx="4459544" cy="185420"/>
              <a:chOff x="-44" y="5824"/>
              <a:chExt cx="5299" cy="292"/>
            </a:xfrm>
            <a:grpFill/>
          </p:grpSpPr>
          <p:sp>
            <p:nvSpPr>
              <p:cNvPr id="29" name="任意多边形 9"/>
              <p:cNvSpPr/>
              <p:nvPr/>
            </p:nvSpPr>
            <p:spPr>
              <a:xfrm>
                <a:off x="-44" y="5824"/>
                <a:ext cx="2448" cy="292"/>
              </a:xfrm>
              <a:custGeom>
                <a:avLst/>
                <a:gdLst>
                  <a:gd name="connsiteX0" fmla="*/ 0 w 2448"/>
                  <a:gd name="connsiteY0" fmla="*/ 0 h 292"/>
                  <a:gd name="connsiteX1" fmla="*/ 2448 w 2448"/>
                  <a:gd name="connsiteY1" fmla="*/ 2 h 292"/>
                  <a:gd name="connsiteX2" fmla="*/ 2128 w 2448"/>
                  <a:gd name="connsiteY2" fmla="*/ 292 h 292"/>
                  <a:gd name="connsiteX3" fmla="*/ 0 w 2448"/>
                  <a:gd name="connsiteY3" fmla="*/ 292 h 292"/>
                  <a:gd name="connsiteX4" fmla="*/ 0 w 2448"/>
                  <a:gd name="connsiteY4" fmla="*/ 0 h 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8" h="292">
                    <a:moveTo>
                      <a:pt x="0" y="0"/>
                    </a:moveTo>
                    <a:lnTo>
                      <a:pt x="2448" y="2"/>
                    </a:lnTo>
                    <a:lnTo>
                      <a:pt x="2128" y="292"/>
                    </a:lnTo>
                    <a:lnTo>
                      <a:pt x="0" y="29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11"/>
              <p:cNvSpPr/>
              <p:nvPr/>
            </p:nvSpPr>
            <p:spPr>
              <a:xfrm>
                <a:off x="2198" y="5826"/>
                <a:ext cx="1638" cy="290"/>
              </a:xfrm>
              <a:custGeom>
                <a:avLst/>
                <a:gdLst>
                  <a:gd name="connsiteX0" fmla="*/ 313 w 1638"/>
                  <a:gd name="connsiteY0" fmla="*/ 1 h 290"/>
                  <a:gd name="connsiteX1" fmla="*/ 1638 w 1638"/>
                  <a:gd name="connsiteY1" fmla="*/ 0 h 290"/>
                  <a:gd name="connsiteX2" fmla="*/ 1320 w 1638"/>
                  <a:gd name="connsiteY2" fmla="*/ 290 h 290"/>
                  <a:gd name="connsiteX3" fmla="*/ 0 w 1638"/>
                  <a:gd name="connsiteY3" fmla="*/ 286 h 290"/>
                  <a:gd name="connsiteX4" fmla="*/ 313 w 1638"/>
                  <a:gd name="connsiteY4" fmla="*/ 1 h 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 h="290">
                    <a:moveTo>
                      <a:pt x="313" y="1"/>
                    </a:moveTo>
                    <a:lnTo>
                      <a:pt x="1638" y="0"/>
                    </a:lnTo>
                    <a:lnTo>
                      <a:pt x="1320" y="290"/>
                    </a:lnTo>
                    <a:lnTo>
                      <a:pt x="0" y="286"/>
                    </a:lnTo>
                    <a:lnTo>
                      <a:pt x="313" y="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任意多边形 13"/>
              <p:cNvSpPr/>
              <p:nvPr/>
            </p:nvSpPr>
            <p:spPr>
              <a:xfrm>
                <a:off x="3617" y="5826"/>
                <a:ext cx="1638" cy="290"/>
              </a:xfrm>
              <a:custGeom>
                <a:avLst/>
                <a:gdLst>
                  <a:gd name="connsiteX0" fmla="*/ 313 w 1638"/>
                  <a:gd name="connsiteY0" fmla="*/ 1 h 290"/>
                  <a:gd name="connsiteX1" fmla="*/ 1638 w 1638"/>
                  <a:gd name="connsiteY1" fmla="*/ 0 h 290"/>
                  <a:gd name="connsiteX2" fmla="*/ 1320 w 1638"/>
                  <a:gd name="connsiteY2" fmla="*/ 290 h 290"/>
                  <a:gd name="connsiteX3" fmla="*/ 0 w 1638"/>
                  <a:gd name="connsiteY3" fmla="*/ 286 h 290"/>
                  <a:gd name="connsiteX4" fmla="*/ 313 w 1638"/>
                  <a:gd name="connsiteY4" fmla="*/ 1 h 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 h="290">
                    <a:moveTo>
                      <a:pt x="313" y="1"/>
                    </a:moveTo>
                    <a:lnTo>
                      <a:pt x="1638" y="0"/>
                    </a:lnTo>
                    <a:lnTo>
                      <a:pt x="1320" y="290"/>
                    </a:lnTo>
                    <a:lnTo>
                      <a:pt x="0" y="286"/>
                    </a:lnTo>
                    <a:lnTo>
                      <a:pt x="313" y="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8" name="TextBox 8"/>
          <p:cNvSpPr txBox="1"/>
          <p:nvPr/>
        </p:nvSpPr>
        <p:spPr>
          <a:xfrm>
            <a:off x="673078" y="977449"/>
            <a:ext cx="10531999" cy="1656310"/>
          </a:xfrm>
          <a:prstGeom prst="rect">
            <a:avLst/>
          </a:prstGeom>
          <a:noFill/>
        </p:spPr>
        <p:txBody>
          <a:bodyPr wrap="square" lIns="91338" tIns="45668" rIns="91338" bIns="45668" rtlCol="0">
            <a:spAutoFit/>
          </a:bodyPr>
          <a:lstStyle/>
          <a:p>
            <a:pPr algn="ctr">
              <a:lnSpc>
                <a:spcPct val="150000"/>
              </a:lnSpc>
              <a:spcBef>
                <a:spcPts val="300"/>
              </a:spcBef>
              <a:spcAft>
                <a:spcPts val="300"/>
              </a:spcAft>
            </a:pPr>
            <a:r>
              <a:rPr lang="en-US" altLang="zh-CN" sz="3600" b="1" dirty="0">
                <a:solidFill>
                  <a:schemeClr val="bg1"/>
                </a:solidFill>
                <a:latin typeface="微软雅黑" panose="020B0503020204020204" pitchFamily="34" charset="-122"/>
                <a:ea typeface="微软雅黑" panose="020B0503020204020204" pitchFamily="34" charset="-122"/>
              </a:rPr>
              <a:t>Recent LHAASO Results on Cosmic-Ray </a:t>
            </a:r>
            <a:br>
              <a:rPr lang="en-US" altLang="zh-CN" sz="3600" b="1" dirty="0">
                <a:solidFill>
                  <a:schemeClr val="bg1"/>
                </a:solidFill>
                <a:latin typeface="微软雅黑" panose="020B0503020204020204" pitchFamily="34" charset="-122"/>
                <a:ea typeface="微软雅黑" panose="020B0503020204020204" pitchFamily="34" charset="-122"/>
              </a:rPr>
            </a:br>
            <a:r>
              <a:rPr lang="en-US" altLang="zh-CN" sz="3600" b="1" dirty="0">
                <a:solidFill>
                  <a:schemeClr val="bg1"/>
                </a:solidFill>
                <a:latin typeface="微软雅黑" panose="020B0503020204020204" pitchFamily="34" charset="-122"/>
                <a:ea typeface="微软雅黑" panose="020B0503020204020204" pitchFamily="34" charset="-122"/>
              </a:rPr>
              <a:t>Proton and Helium Spectra and Future Plans</a:t>
            </a:r>
          </a:p>
        </p:txBody>
      </p:sp>
      <p:sp>
        <p:nvSpPr>
          <p:cNvPr id="12" name="文本框 9">
            <a:extLst>
              <a:ext uri="{FF2B5EF4-FFF2-40B4-BE49-F238E27FC236}">
                <a16:creationId xmlns:a16="http://schemas.microsoft.com/office/drawing/2014/main" id="{DFF11BE3-C748-48B3-9A1F-F2042B80730D}"/>
              </a:ext>
            </a:extLst>
          </p:cNvPr>
          <p:cNvSpPr txBox="1"/>
          <p:nvPr/>
        </p:nvSpPr>
        <p:spPr>
          <a:xfrm>
            <a:off x="-6981" y="3816448"/>
            <a:ext cx="12198980" cy="126695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mn-cs"/>
              </a:rPr>
              <a:t>Shoushan</a:t>
            </a:r>
            <a:r>
              <a:rPr kumimoji="0" lang="en-US" altLang="zh-CN" sz="3600" b="1"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mn-cs"/>
              </a:rPr>
              <a:t> Zhang</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3600" b="1"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mn-cs"/>
              </a:rPr>
              <a:t>on behalf of the LHAASO collaboration</a:t>
            </a:r>
          </a:p>
        </p:txBody>
      </p:sp>
      <p:sp>
        <p:nvSpPr>
          <p:cNvPr id="13" name="TextBox 12">
            <a:extLst>
              <a:ext uri="{FF2B5EF4-FFF2-40B4-BE49-F238E27FC236}">
                <a16:creationId xmlns:a16="http://schemas.microsoft.com/office/drawing/2014/main" id="{52054D43-E093-402C-9700-C60A7E83B0CC}"/>
              </a:ext>
            </a:extLst>
          </p:cNvPr>
          <p:cNvSpPr txBox="1"/>
          <p:nvPr/>
        </p:nvSpPr>
        <p:spPr>
          <a:xfrm>
            <a:off x="1891642" y="5335924"/>
            <a:ext cx="7741592" cy="544701"/>
          </a:xfrm>
          <a:prstGeom prst="rect">
            <a:avLst/>
          </a:prstGeom>
          <a:noFill/>
        </p:spPr>
        <p:txBody>
          <a:bodyPr wrap="square">
            <a:spAutoFit/>
          </a:bodyPr>
          <a:lstStyle/>
          <a:p>
            <a:pPr marL="0" marR="0" lvl="0" indent="900430" algn="ctr" defTabSz="914400" rtl="0" eaLnBrk="1" fontAlgn="b" latinLnBrk="0" hangingPunct="1">
              <a:lnSpc>
                <a:spcPct val="150000"/>
              </a:lnSpc>
              <a:spcBef>
                <a:spcPts val="0"/>
              </a:spcBef>
              <a:spcAft>
                <a:spcPts val="0"/>
              </a:spcAft>
              <a:buClrTx/>
              <a:buSzTx/>
              <a:buFontTx/>
              <a:buNone/>
              <a:tabLst/>
              <a:defRPr/>
            </a:pPr>
            <a:r>
              <a:rPr kumimoji="0" lang="en-US" altLang="zh-CN" sz="2400" b="1" i="0" u="none" strike="noStrike" kern="1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Calibri" panose="020F0502020204030204" pitchFamily="34" charset="0"/>
              </a:rPr>
              <a:t>Institute of High Energy Physics</a:t>
            </a:r>
          </a:p>
        </p:txBody>
      </p:sp>
      <p:sp>
        <p:nvSpPr>
          <p:cNvPr id="14" name="TextBox 13">
            <a:extLst>
              <a:ext uri="{FF2B5EF4-FFF2-40B4-BE49-F238E27FC236}">
                <a16:creationId xmlns:a16="http://schemas.microsoft.com/office/drawing/2014/main" id="{2E0CE215-7DD0-4221-BBBF-638E8A4DEEEB}"/>
              </a:ext>
            </a:extLst>
          </p:cNvPr>
          <p:cNvSpPr txBox="1"/>
          <p:nvPr/>
        </p:nvSpPr>
        <p:spPr>
          <a:xfrm>
            <a:off x="-6981" y="6138537"/>
            <a:ext cx="12198980" cy="46339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b="1" dirty="0">
                <a:solidFill>
                  <a:prstClr val="white">
                    <a:lumMod val="50000"/>
                  </a:prstClr>
                </a:solidFill>
                <a:latin typeface="Times New Roman" panose="02020603050405020304" pitchFamily="18" charset="0"/>
                <a:ea typeface="微软雅黑" panose="020B0503020204020204" pitchFamily="34" charset="-122"/>
              </a:rPr>
              <a:t>SNR </a:t>
            </a:r>
            <a:r>
              <a:rPr kumimoji="0" lang="en-US" altLang="zh-CN" sz="1800" b="1"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微软雅黑" panose="020B0503020204020204" pitchFamily="34" charset="-122"/>
                <a:cs typeface="+mn-cs"/>
              </a:rPr>
              <a:t>Symposium, </a:t>
            </a:r>
            <a:r>
              <a:rPr kumimoji="0" lang="en-US" altLang="zh-CN" sz="1800" b="1" i="0" u="none" strike="noStrike" kern="1200" cap="none" spc="0" normalizeH="0" baseline="0" noProof="0" dirty="0" err="1">
                <a:ln>
                  <a:noFill/>
                </a:ln>
                <a:solidFill>
                  <a:prstClr val="white">
                    <a:lumMod val="50000"/>
                  </a:prstClr>
                </a:solidFill>
                <a:effectLst/>
                <a:uLnTx/>
                <a:uFillTx/>
                <a:latin typeface="Times New Roman" panose="02020603050405020304" pitchFamily="18" charset="0"/>
                <a:ea typeface="微软雅黑" panose="020B0503020204020204" pitchFamily="34" charset="-122"/>
                <a:cs typeface="+mn-cs"/>
              </a:rPr>
              <a:t>Yuxi</a:t>
            </a:r>
            <a:r>
              <a:rPr kumimoji="0" lang="en-US" altLang="zh-CN" sz="1800" b="1"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微软雅黑" panose="020B0503020204020204" pitchFamily="34" charset="-122"/>
                <a:cs typeface="+mn-cs"/>
              </a:rPr>
              <a:t>,</a:t>
            </a:r>
            <a:r>
              <a:rPr kumimoji="0" lang="zh-CN" altLang="en-US" sz="1800" b="1"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微软雅黑" panose="020B0503020204020204" pitchFamily="34" charset="-122"/>
                <a:cs typeface="+mn-cs"/>
              </a:rPr>
              <a:t> </a:t>
            </a:r>
            <a:r>
              <a:rPr kumimoji="0" lang="en-US" altLang="zh-CN" sz="1800" b="1"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微软雅黑" panose="020B0503020204020204" pitchFamily="34" charset="-122"/>
                <a:cs typeface="+mn-cs"/>
              </a:rPr>
              <a:t>Yunnan</a:t>
            </a:r>
            <a:r>
              <a:rPr lang="en-US" altLang="zh-CN" b="1" dirty="0">
                <a:solidFill>
                  <a:prstClr val="white">
                    <a:lumMod val="50000"/>
                  </a:prstClr>
                </a:solidFill>
                <a:latin typeface="Times New Roman" panose="02020603050405020304" pitchFamily="18" charset="0"/>
                <a:ea typeface="微软雅黑" panose="020B0503020204020204" pitchFamily="34" charset="-122"/>
              </a:rPr>
              <a:t>,</a:t>
            </a:r>
            <a:r>
              <a:rPr lang="zh-CN" altLang="en-US" b="1" dirty="0">
                <a:solidFill>
                  <a:prstClr val="white">
                    <a:lumMod val="50000"/>
                  </a:prstClr>
                </a:solidFill>
                <a:latin typeface="Times New Roman" panose="02020603050405020304" pitchFamily="18" charset="0"/>
                <a:ea typeface="微软雅黑" panose="020B0503020204020204" pitchFamily="34" charset="-122"/>
              </a:rPr>
              <a:t> </a:t>
            </a:r>
            <a:r>
              <a:rPr lang="en-US" altLang="zh-CN" b="1" dirty="0">
                <a:solidFill>
                  <a:prstClr val="white">
                    <a:lumMod val="50000"/>
                  </a:prstClr>
                </a:solidFill>
                <a:latin typeface="Times New Roman" panose="02020603050405020304" pitchFamily="18" charset="0"/>
                <a:ea typeface="微软雅黑" panose="020B0503020204020204" pitchFamily="34" charset="-122"/>
              </a:rPr>
              <a:t>Feb</a:t>
            </a:r>
            <a:r>
              <a:rPr kumimoji="0" lang="en-US" altLang="zh-CN" sz="1800" b="1"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微软雅黑" panose="020B0503020204020204" pitchFamily="34" charset="-122"/>
                <a:cs typeface="+mn-cs"/>
              </a:rPr>
              <a:t> 26 – Mar 2,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64955B-840F-4AFD-94E1-F4FEFACF61B9}"/>
              </a:ext>
            </a:extLst>
          </p:cNvPr>
          <p:cNvPicPr>
            <a:picLocks noChangeAspect="1"/>
          </p:cNvPicPr>
          <p:nvPr/>
        </p:nvPicPr>
        <p:blipFill rotWithShape="1">
          <a:blip r:embed="rId3"/>
          <a:srcRect l="50996" t="2980" r="7634" b="28850"/>
          <a:stretch/>
        </p:blipFill>
        <p:spPr>
          <a:xfrm>
            <a:off x="7824392" y="822844"/>
            <a:ext cx="3964335" cy="2984948"/>
          </a:xfrm>
          <a:prstGeom prst="rect">
            <a:avLst/>
          </a:prstGeom>
        </p:spPr>
      </p:pic>
      <p:grpSp>
        <p:nvGrpSpPr>
          <p:cNvPr id="4" name="组合 22">
            <a:extLst>
              <a:ext uri="{FF2B5EF4-FFF2-40B4-BE49-F238E27FC236}">
                <a16:creationId xmlns:a16="http://schemas.microsoft.com/office/drawing/2014/main" id="{E889006C-5E54-46EF-BD17-A734F1E2EA53}"/>
              </a:ext>
            </a:extLst>
          </p:cNvPr>
          <p:cNvGrpSpPr/>
          <p:nvPr/>
        </p:nvGrpSpPr>
        <p:grpSpPr>
          <a:xfrm>
            <a:off x="79837" y="1230228"/>
            <a:ext cx="4097751" cy="3750679"/>
            <a:chOff x="933921" y="1388779"/>
            <a:chExt cx="4097751" cy="3750679"/>
          </a:xfrm>
        </p:grpSpPr>
        <p:pic>
          <p:nvPicPr>
            <p:cNvPr id="5" name="图片 23">
              <a:extLst>
                <a:ext uri="{FF2B5EF4-FFF2-40B4-BE49-F238E27FC236}">
                  <a16:creationId xmlns:a16="http://schemas.microsoft.com/office/drawing/2014/main" id="{0A37FD63-4EAA-4F6B-ADAB-85938E32414B}"/>
                </a:ext>
              </a:extLst>
            </p:cNvPr>
            <p:cNvPicPr>
              <a:picLocks noChangeAspect="1"/>
            </p:cNvPicPr>
            <p:nvPr/>
          </p:nvPicPr>
          <p:blipFill rotWithShape="1">
            <a:blip r:embed="rId4"/>
            <a:srcRect b="9629"/>
            <a:stretch/>
          </p:blipFill>
          <p:spPr>
            <a:xfrm>
              <a:off x="933921" y="1858633"/>
              <a:ext cx="4097751" cy="3280825"/>
            </a:xfrm>
            <a:prstGeom prst="rect">
              <a:avLst/>
            </a:prstGeom>
          </p:spPr>
        </p:pic>
        <p:cxnSp>
          <p:nvCxnSpPr>
            <p:cNvPr id="6" name="直接箭头连接符 24">
              <a:extLst>
                <a:ext uri="{FF2B5EF4-FFF2-40B4-BE49-F238E27FC236}">
                  <a16:creationId xmlns:a16="http://schemas.microsoft.com/office/drawing/2014/main" id="{007474ED-CCF4-4A0A-9F65-BF46AF733EE5}"/>
                </a:ext>
              </a:extLst>
            </p:cNvPr>
            <p:cNvCxnSpPr/>
            <p:nvPr/>
          </p:nvCxnSpPr>
          <p:spPr>
            <a:xfrm>
              <a:off x="3964968" y="2460539"/>
              <a:ext cx="0" cy="9107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文本框 25">
              <a:extLst>
                <a:ext uri="{FF2B5EF4-FFF2-40B4-BE49-F238E27FC236}">
                  <a16:creationId xmlns:a16="http://schemas.microsoft.com/office/drawing/2014/main" id="{4F49292F-0667-43EF-853A-43BD9AD82C7A}"/>
                </a:ext>
              </a:extLst>
            </p:cNvPr>
            <p:cNvSpPr txBox="1"/>
            <p:nvPr/>
          </p:nvSpPr>
          <p:spPr>
            <a:xfrm>
              <a:off x="3126004" y="2008599"/>
              <a:ext cx="18971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Cherenkov Image</a:t>
              </a:r>
              <a:endParaRPr kumimoji="0" lang="zh-CN" altLang="en-US" sz="1800" b="0" i="0" u="none" strike="noStrike" kern="1200" cap="none" spc="0" normalizeH="0" baseline="0" noProof="0" dirty="0">
                <a:ln>
                  <a:noFill/>
                </a:ln>
                <a:solidFill>
                  <a:prstClr val="black"/>
                </a:solidFill>
                <a:effectLst/>
                <a:uLnTx/>
                <a:uFillTx/>
                <a:latin typeface="Cambria Math" panose="02040503050406030204" pitchFamily="18" charset="0"/>
                <a:ea typeface="等线" panose="02010600030101010101" pitchFamily="2" charset="-122"/>
                <a:cs typeface="+mn-cs"/>
              </a:endParaRPr>
            </a:p>
          </p:txBody>
        </p:sp>
        <p:sp>
          <p:nvSpPr>
            <p:cNvPr id="8" name="文本框 26">
              <a:extLst>
                <a:ext uri="{FF2B5EF4-FFF2-40B4-BE49-F238E27FC236}">
                  <a16:creationId xmlns:a16="http://schemas.microsoft.com/office/drawing/2014/main" id="{2A3C924F-FCB2-4B51-967A-FA14B9E319E6}"/>
                </a:ext>
              </a:extLst>
            </p:cNvPr>
            <p:cNvSpPr txBox="1"/>
            <p:nvPr/>
          </p:nvSpPr>
          <p:spPr>
            <a:xfrm rot="17100205">
              <a:off x="1484190" y="1662284"/>
              <a:ext cx="9163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shower</a:t>
              </a:r>
              <a:endParaRPr kumimoji="0" lang="zh-CN" altLang="en-US" sz="1800" b="0" i="0" u="none" strike="noStrike" kern="1200" cap="none" spc="0" normalizeH="0" baseline="0" noProof="0" dirty="0">
                <a:ln>
                  <a:noFill/>
                </a:ln>
                <a:solidFill>
                  <a:prstClr val="black"/>
                </a:solidFill>
                <a:effectLst/>
                <a:uLnTx/>
                <a:uFillTx/>
                <a:latin typeface="Cambria Math" panose="02040503050406030204" pitchFamily="18" charset="0"/>
                <a:ea typeface="等线" panose="02010600030101010101" pitchFamily="2" charset="-122"/>
                <a:cs typeface="+mn-cs"/>
              </a:endParaRPr>
            </a:p>
          </p:txBody>
        </p:sp>
      </p:grpSp>
      <p:grpSp>
        <p:nvGrpSpPr>
          <p:cNvPr id="9" name="组合 29">
            <a:extLst>
              <a:ext uri="{FF2B5EF4-FFF2-40B4-BE49-F238E27FC236}">
                <a16:creationId xmlns:a16="http://schemas.microsoft.com/office/drawing/2014/main" id="{8E4F4C10-6930-4CF2-8B59-37FA4A2E2C8E}"/>
              </a:ext>
            </a:extLst>
          </p:cNvPr>
          <p:cNvGrpSpPr/>
          <p:nvPr/>
        </p:nvGrpSpPr>
        <p:grpSpPr>
          <a:xfrm>
            <a:off x="2924077" y="4128020"/>
            <a:ext cx="3618489" cy="2582157"/>
            <a:chOff x="3279488" y="2321169"/>
            <a:chExt cx="3618489" cy="2582157"/>
          </a:xfrm>
        </p:grpSpPr>
        <p:grpSp>
          <p:nvGrpSpPr>
            <p:cNvPr id="10" name="组合 30">
              <a:extLst>
                <a:ext uri="{FF2B5EF4-FFF2-40B4-BE49-F238E27FC236}">
                  <a16:creationId xmlns:a16="http://schemas.microsoft.com/office/drawing/2014/main" id="{12200714-DE47-421B-82FD-1FF88FA9A91D}"/>
                </a:ext>
              </a:extLst>
            </p:cNvPr>
            <p:cNvGrpSpPr/>
            <p:nvPr/>
          </p:nvGrpSpPr>
          <p:grpSpPr>
            <a:xfrm>
              <a:off x="3279488" y="2321169"/>
              <a:ext cx="2550042" cy="2582157"/>
              <a:chOff x="3126600" y="2315810"/>
              <a:chExt cx="2550042" cy="2582157"/>
            </a:xfrm>
          </p:grpSpPr>
          <p:pic>
            <p:nvPicPr>
              <p:cNvPr id="17" name="图片 41">
                <a:extLst>
                  <a:ext uri="{FF2B5EF4-FFF2-40B4-BE49-F238E27FC236}">
                    <a16:creationId xmlns:a16="http://schemas.microsoft.com/office/drawing/2014/main" id="{2B22682D-FCCC-4431-B903-67ED05E08B51}"/>
                  </a:ext>
                </a:extLst>
              </p:cNvPr>
              <p:cNvPicPr>
                <a:picLocks noChangeAspect="1"/>
              </p:cNvPicPr>
              <p:nvPr/>
            </p:nvPicPr>
            <p:blipFill rotWithShape="1">
              <a:blip r:embed="rId5"/>
              <a:srcRect l="11417"/>
              <a:stretch/>
            </p:blipFill>
            <p:spPr>
              <a:xfrm rot="16200000">
                <a:off x="3110542" y="2331868"/>
                <a:ext cx="2582157" cy="2550042"/>
              </a:xfrm>
              <a:prstGeom prst="rect">
                <a:avLst/>
              </a:prstGeom>
            </p:spPr>
          </p:pic>
          <p:sp>
            <p:nvSpPr>
              <p:cNvPr id="18" name="椭圆 42">
                <a:extLst>
                  <a:ext uri="{FF2B5EF4-FFF2-40B4-BE49-F238E27FC236}">
                    <a16:creationId xmlns:a16="http://schemas.microsoft.com/office/drawing/2014/main" id="{7200D7B5-41CF-4980-8330-CD8AB7053972}"/>
                  </a:ext>
                </a:extLst>
              </p:cNvPr>
              <p:cNvSpPr/>
              <p:nvPr/>
            </p:nvSpPr>
            <p:spPr>
              <a:xfrm rot="19630767">
                <a:off x="4307558" y="3486619"/>
                <a:ext cx="1016852" cy="641886"/>
              </a:xfrm>
              <a:prstGeom prst="ellipse">
                <a:avLst/>
              </a:prstGeom>
              <a:ln w="38100">
                <a:solidFill>
                  <a:srgbClr val="FF0000"/>
                </a:solidFill>
              </a:ln>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mbria Math" panose="02040503050406030204" pitchFamily="18" charset="0"/>
                  <a:ea typeface="等线" panose="02010600030101010101" pitchFamily="2" charset="-122"/>
                  <a:cs typeface="+mn-cs"/>
                </a:endParaRPr>
              </a:p>
            </p:txBody>
          </p:sp>
        </p:grpSp>
        <p:cxnSp>
          <p:nvCxnSpPr>
            <p:cNvPr id="11" name="直接箭头连接符 35">
              <a:extLst>
                <a:ext uri="{FF2B5EF4-FFF2-40B4-BE49-F238E27FC236}">
                  <a16:creationId xmlns:a16="http://schemas.microsoft.com/office/drawing/2014/main" id="{86B93E0E-EA06-43BC-AD42-3F77343DBBEA}"/>
                </a:ext>
              </a:extLst>
            </p:cNvPr>
            <p:cNvCxnSpPr>
              <a:cxnSpLocks/>
            </p:cNvCxnSpPr>
            <p:nvPr/>
          </p:nvCxnSpPr>
          <p:spPr>
            <a:xfrm flipH="1">
              <a:off x="5056391" y="3830306"/>
              <a:ext cx="837529"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2" name="文本框 36">
              <a:extLst>
                <a:ext uri="{FF2B5EF4-FFF2-40B4-BE49-F238E27FC236}">
                  <a16:creationId xmlns:a16="http://schemas.microsoft.com/office/drawing/2014/main" id="{8EA945C9-11FB-4699-A9BD-F63A781F48A6}"/>
                </a:ext>
              </a:extLst>
            </p:cNvPr>
            <p:cNvSpPr txBox="1"/>
            <p:nvPr/>
          </p:nvSpPr>
          <p:spPr>
            <a:xfrm>
              <a:off x="5857499" y="3649560"/>
              <a:ext cx="10404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Centroid</a:t>
              </a:r>
              <a:endParaRPr kumimoji="0" lang="zh-CN" altLang="en-US" sz="1800" b="0" i="0" u="none" strike="noStrike" kern="1200" cap="none" spc="0" normalizeH="0" baseline="0" noProof="0" dirty="0">
                <a:ln>
                  <a:noFill/>
                </a:ln>
                <a:solidFill>
                  <a:prstClr val="black"/>
                </a:solidFill>
                <a:effectLst/>
                <a:uLnTx/>
                <a:uFillTx/>
                <a:latin typeface="Cambria Math" panose="02040503050406030204" pitchFamily="18" charset="0"/>
                <a:ea typeface="等线" panose="02010600030101010101" pitchFamily="2" charset="-122"/>
                <a:cs typeface="+mn-cs"/>
              </a:endParaRPr>
            </a:p>
          </p:txBody>
        </p:sp>
        <p:cxnSp>
          <p:nvCxnSpPr>
            <p:cNvPr id="13" name="直接箭头连接符 37">
              <a:extLst>
                <a:ext uri="{FF2B5EF4-FFF2-40B4-BE49-F238E27FC236}">
                  <a16:creationId xmlns:a16="http://schemas.microsoft.com/office/drawing/2014/main" id="{F7F8D6CF-4B6A-4E3F-9224-A92E858F87E3}"/>
                </a:ext>
              </a:extLst>
            </p:cNvPr>
            <p:cNvCxnSpPr>
              <a:cxnSpLocks/>
              <a:stCxn id="14" idx="2"/>
            </p:cNvCxnSpPr>
            <p:nvPr/>
          </p:nvCxnSpPr>
          <p:spPr>
            <a:xfrm flipH="1">
              <a:off x="5639334" y="2701019"/>
              <a:ext cx="198986" cy="62544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4" name="文本框 38">
              <a:extLst>
                <a:ext uri="{FF2B5EF4-FFF2-40B4-BE49-F238E27FC236}">
                  <a16:creationId xmlns:a16="http://schemas.microsoft.com/office/drawing/2014/main" id="{EE5A80BF-9ED3-41FA-8BD3-EB808917CE9B}"/>
                </a:ext>
              </a:extLst>
            </p:cNvPr>
            <p:cNvSpPr txBox="1"/>
            <p:nvPr/>
          </p:nvSpPr>
          <p:spPr>
            <a:xfrm>
              <a:off x="4901749" y="2331687"/>
              <a:ext cx="18731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Shower direction</a:t>
              </a:r>
              <a:endParaRPr kumimoji="0" lang="zh-CN" altLang="en-US" sz="1800" b="0" i="0" u="none" strike="noStrike" kern="1200" cap="none" spc="0" normalizeH="0" baseline="0" noProof="0" dirty="0">
                <a:ln>
                  <a:noFill/>
                </a:ln>
                <a:solidFill>
                  <a:prstClr val="black"/>
                </a:solidFill>
                <a:effectLst/>
                <a:uLnTx/>
                <a:uFillTx/>
                <a:latin typeface="Cambria Math" panose="02040503050406030204" pitchFamily="18" charset="0"/>
                <a:ea typeface="等线" panose="02010600030101010101" pitchFamily="2" charset="-122"/>
                <a:cs typeface="+mn-cs"/>
              </a:endParaRPr>
            </a:p>
          </p:txBody>
        </p:sp>
        <p:sp>
          <p:nvSpPr>
            <p:cNvPr id="15" name="右大括号 39">
              <a:extLst>
                <a:ext uri="{FF2B5EF4-FFF2-40B4-BE49-F238E27FC236}">
                  <a16:creationId xmlns:a16="http://schemas.microsoft.com/office/drawing/2014/main" id="{D0A8BADA-B7BD-43F7-A59A-7E6937037864}"/>
                </a:ext>
              </a:extLst>
            </p:cNvPr>
            <p:cNvSpPr/>
            <p:nvPr/>
          </p:nvSpPr>
          <p:spPr>
            <a:xfrm rot="14324046">
              <a:off x="4741078" y="2486702"/>
              <a:ext cx="254429" cy="84913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Math" panose="02040503050406030204" pitchFamily="18" charset="0"/>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16" name="文本框 40">
                  <a:extLst>
                    <a:ext uri="{FF2B5EF4-FFF2-40B4-BE49-F238E27FC236}">
                      <a16:creationId xmlns:a16="http://schemas.microsoft.com/office/drawing/2014/main" id="{7B118BB4-6ABF-4035-BFEB-98AB7F6C47D6}"/>
                    </a:ext>
                  </a:extLst>
                </p:cNvPr>
                <p:cNvSpPr txBox="1"/>
                <p:nvPr/>
              </p:nvSpPr>
              <p:spPr>
                <a:xfrm rot="19381070">
                  <a:off x="4501818" y="2509119"/>
                  <a:ext cx="4521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1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𝜃</m:t>
                            </m:r>
                          </m:e>
                          <m:sub>
                            <m:r>
                              <a:rPr kumimoji="0" lang="en-US" altLang="zh-CN" sz="1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𝑐</m:t>
                            </m:r>
                          </m:sub>
                        </m:sSub>
                      </m:oMath>
                    </m:oMathPara>
                  </a14:m>
                  <a:endParaRPr kumimoji="0" lang="zh-CN" altLang="en-US" sz="1800" b="0" i="0" u="none" strike="noStrike" kern="1200" cap="none" spc="0" normalizeH="0" baseline="0" noProof="0" dirty="0">
                    <a:ln>
                      <a:noFill/>
                    </a:ln>
                    <a:solidFill>
                      <a:prstClr val="black"/>
                    </a:solidFill>
                    <a:effectLst/>
                    <a:uLnTx/>
                    <a:uFillTx/>
                    <a:latin typeface="Cambria Math" panose="02040503050406030204" pitchFamily="18" charset="0"/>
                    <a:ea typeface="等线" panose="02010600030101010101" pitchFamily="2" charset="-122"/>
                    <a:cs typeface="+mn-cs"/>
                  </a:endParaRPr>
                </a:p>
              </p:txBody>
            </p:sp>
          </mc:Choice>
          <mc:Fallback xmlns="">
            <p:sp>
              <p:nvSpPr>
                <p:cNvPr id="41" name="文本框 40">
                  <a:extLst>
                    <a:ext uri="{FF2B5EF4-FFF2-40B4-BE49-F238E27FC236}">
                      <a16:creationId xmlns:a16="http://schemas.microsoft.com/office/drawing/2014/main" id="{536389AC-B28F-4E7C-AF87-A596DDCB6B53}"/>
                    </a:ext>
                  </a:extLst>
                </p:cNvPr>
                <p:cNvSpPr txBox="1">
                  <a:spLocks noRot="1" noChangeAspect="1" noMove="1" noResize="1" noEditPoints="1" noAdjustHandles="1" noChangeArrowheads="1" noChangeShapeType="1" noTextEdit="1"/>
                </p:cNvSpPr>
                <p:nvPr/>
              </p:nvSpPr>
              <p:spPr>
                <a:xfrm rot="19381070">
                  <a:off x="4501818" y="2509119"/>
                  <a:ext cx="452111" cy="369332"/>
                </a:xfrm>
                <a:prstGeom prst="rect">
                  <a:avLst/>
                </a:prstGeom>
                <a:blipFill>
                  <a:blip r:embed="rId7"/>
                  <a:stretch>
                    <a:fillRect/>
                  </a:stretch>
                </a:blipFill>
              </p:spPr>
              <p:txBody>
                <a:bodyPr/>
                <a:lstStyle/>
                <a:p>
                  <a:r>
                    <a:rPr lang="zh-CN" altLang="en-US">
                      <a:noFill/>
                    </a:rPr>
                    <a:t> </a:t>
                  </a:r>
                </a:p>
              </p:txBody>
            </p:sp>
          </mc:Fallback>
        </mc:AlternateContent>
      </p:grpSp>
      <p:sp>
        <p:nvSpPr>
          <p:cNvPr id="19" name="文本框 57">
            <a:extLst>
              <a:ext uri="{FF2B5EF4-FFF2-40B4-BE49-F238E27FC236}">
                <a16:creationId xmlns:a16="http://schemas.microsoft.com/office/drawing/2014/main" id="{F085A8B3-EE53-42E4-9A42-EAD939189235}"/>
              </a:ext>
            </a:extLst>
          </p:cNvPr>
          <p:cNvSpPr txBox="1"/>
          <p:nvPr/>
        </p:nvSpPr>
        <p:spPr>
          <a:xfrm rot="2747058">
            <a:off x="1024485" y="5516432"/>
            <a:ext cx="22278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Long axis ~ to SDP</a:t>
            </a:r>
            <a:endParaRPr kumimoji="0" lang="zh-CN" altLang="en-US" sz="2000" b="0" i="0" u="none" strike="noStrike" kern="1200" cap="none" spc="0" normalizeH="0" baseline="0" noProof="0" dirty="0">
              <a:ln>
                <a:noFill/>
              </a:ln>
              <a:solidFill>
                <a:prstClr val="black"/>
              </a:solidFill>
              <a:effectLst/>
              <a:uLnTx/>
              <a:uFillTx/>
              <a:latin typeface="Cambria Math" panose="02040503050406030204" pitchFamily="18" charset="0"/>
              <a:ea typeface="等线" panose="02010600030101010101" pitchFamily="2" charset="-122"/>
              <a:cs typeface="+mn-cs"/>
            </a:endParaRPr>
          </a:p>
        </p:txBody>
      </p:sp>
      <p:cxnSp>
        <p:nvCxnSpPr>
          <p:cNvPr id="20" name="直接箭头连接符 59">
            <a:extLst>
              <a:ext uri="{FF2B5EF4-FFF2-40B4-BE49-F238E27FC236}">
                <a16:creationId xmlns:a16="http://schemas.microsoft.com/office/drawing/2014/main" id="{48943EFB-05E5-46DD-857E-45C4D5D64423}"/>
              </a:ext>
            </a:extLst>
          </p:cNvPr>
          <p:cNvCxnSpPr>
            <a:cxnSpLocks/>
          </p:cNvCxnSpPr>
          <p:nvPr/>
        </p:nvCxnSpPr>
        <p:spPr>
          <a:xfrm>
            <a:off x="1325045" y="4465318"/>
            <a:ext cx="1954406" cy="1956525"/>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任意多边形: 形状 27">
            <a:extLst>
              <a:ext uri="{FF2B5EF4-FFF2-40B4-BE49-F238E27FC236}">
                <a16:creationId xmlns:a16="http://schemas.microsoft.com/office/drawing/2014/main" id="{18504510-4EFE-4508-B70A-78E7DA903DDB}"/>
              </a:ext>
            </a:extLst>
          </p:cNvPr>
          <p:cNvSpPr/>
          <p:nvPr/>
        </p:nvSpPr>
        <p:spPr>
          <a:xfrm>
            <a:off x="711185" y="2210917"/>
            <a:ext cx="904012" cy="2595296"/>
          </a:xfrm>
          <a:custGeom>
            <a:avLst/>
            <a:gdLst>
              <a:gd name="connsiteX0" fmla="*/ 304800 w 714375"/>
              <a:gd name="connsiteY0" fmla="*/ 0 h 1790700"/>
              <a:gd name="connsiteX1" fmla="*/ 0 w 714375"/>
              <a:gd name="connsiteY1" fmla="*/ 1790700 h 1790700"/>
              <a:gd name="connsiteX2" fmla="*/ 714375 w 714375"/>
              <a:gd name="connsiteY2" fmla="*/ 1771650 h 1790700"/>
              <a:gd name="connsiteX3" fmla="*/ 295275 w 714375"/>
              <a:gd name="connsiteY3" fmla="*/ 95250 h 1790700"/>
            </a:gdLst>
            <a:ahLst/>
            <a:cxnLst>
              <a:cxn ang="0">
                <a:pos x="connsiteX0" y="connsiteY0"/>
              </a:cxn>
              <a:cxn ang="0">
                <a:pos x="connsiteX1" y="connsiteY1"/>
              </a:cxn>
              <a:cxn ang="0">
                <a:pos x="connsiteX2" y="connsiteY2"/>
              </a:cxn>
              <a:cxn ang="0">
                <a:pos x="connsiteX3" y="connsiteY3"/>
              </a:cxn>
            </a:cxnLst>
            <a:rect l="l" t="t" r="r" b="b"/>
            <a:pathLst>
              <a:path w="714375" h="1790700">
                <a:moveTo>
                  <a:pt x="304800" y="0"/>
                </a:moveTo>
                <a:lnTo>
                  <a:pt x="0" y="1790700"/>
                </a:lnTo>
                <a:lnTo>
                  <a:pt x="714375" y="1771650"/>
                </a:lnTo>
                <a:lnTo>
                  <a:pt x="295275" y="95250"/>
                </a:lnTo>
              </a:path>
            </a:pathLst>
          </a:custGeom>
          <a:solidFill>
            <a:srgbClr val="00B0F0">
              <a:alpha val="52000"/>
            </a:srgb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Math" panose="02040503050406030204" pitchFamily="18" charset="0"/>
              <a:ea typeface="等线" panose="02010600030101010101" pitchFamily="2" charset="-122"/>
              <a:cs typeface="+mn-cs"/>
            </a:endParaRPr>
          </a:p>
        </p:txBody>
      </p:sp>
      <p:cxnSp>
        <p:nvCxnSpPr>
          <p:cNvPr id="23" name="直接箭头连接符 28">
            <a:extLst>
              <a:ext uri="{FF2B5EF4-FFF2-40B4-BE49-F238E27FC236}">
                <a16:creationId xmlns:a16="http://schemas.microsoft.com/office/drawing/2014/main" id="{BC74D714-6BEE-4375-8B13-9E27C2548B44}"/>
              </a:ext>
            </a:extLst>
          </p:cNvPr>
          <p:cNvCxnSpPr>
            <a:cxnSpLocks/>
          </p:cNvCxnSpPr>
          <p:nvPr/>
        </p:nvCxnSpPr>
        <p:spPr>
          <a:xfrm flipV="1">
            <a:off x="1615198" y="2178757"/>
            <a:ext cx="422778" cy="25821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44">
            <a:extLst>
              <a:ext uri="{FF2B5EF4-FFF2-40B4-BE49-F238E27FC236}">
                <a16:creationId xmlns:a16="http://schemas.microsoft.com/office/drawing/2014/main" id="{1D8A5CDF-5E1E-4E0B-A977-E5E6EF8A4160}"/>
              </a:ext>
            </a:extLst>
          </p:cNvPr>
          <p:cNvCxnSpPr>
            <a:cxnSpLocks/>
            <a:stCxn id="22" idx="2"/>
          </p:cNvCxnSpPr>
          <p:nvPr/>
        </p:nvCxnSpPr>
        <p:spPr>
          <a:xfrm flipH="1" flipV="1">
            <a:off x="1062009" y="2624828"/>
            <a:ext cx="553189" cy="21537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45">
            <a:extLst>
              <a:ext uri="{FF2B5EF4-FFF2-40B4-BE49-F238E27FC236}">
                <a16:creationId xmlns:a16="http://schemas.microsoft.com/office/drawing/2014/main" id="{3FD2F261-9E13-4C53-94DE-D49BCB756A37}"/>
              </a:ext>
            </a:extLst>
          </p:cNvPr>
          <p:cNvCxnSpPr>
            <a:cxnSpLocks/>
            <a:stCxn id="26" idx="2"/>
          </p:cNvCxnSpPr>
          <p:nvPr/>
        </p:nvCxnSpPr>
        <p:spPr>
          <a:xfrm>
            <a:off x="283145" y="3747838"/>
            <a:ext cx="828911" cy="36933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文本框 46">
            <a:extLst>
              <a:ext uri="{FF2B5EF4-FFF2-40B4-BE49-F238E27FC236}">
                <a16:creationId xmlns:a16="http://schemas.microsoft.com/office/drawing/2014/main" id="{AF54424C-DE49-4BB0-ADC0-70BB2C32B24B}"/>
              </a:ext>
            </a:extLst>
          </p:cNvPr>
          <p:cNvSpPr txBox="1"/>
          <p:nvPr/>
        </p:nvSpPr>
        <p:spPr>
          <a:xfrm flipH="1">
            <a:off x="-46906" y="3378506"/>
            <a:ext cx="66010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SDP</a:t>
            </a:r>
            <a:endParaRPr kumimoji="0" lang="zh-CN" altLang="en-US" sz="1800" b="0" i="0" u="none" strike="noStrike" kern="1200" cap="none" spc="0" normalizeH="0" baseline="0" noProof="0" dirty="0">
              <a:ln>
                <a:noFill/>
              </a:ln>
              <a:solidFill>
                <a:prstClr val="black"/>
              </a:solidFill>
              <a:effectLst/>
              <a:uLnTx/>
              <a:uFillTx/>
              <a:latin typeface="Cambria Math" panose="02040503050406030204" pitchFamily="18" charset="0"/>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27" name="文本框 49">
                <a:extLst>
                  <a:ext uri="{FF2B5EF4-FFF2-40B4-BE49-F238E27FC236}">
                    <a16:creationId xmlns:a16="http://schemas.microsoft.com/office/drawing/2014/main" id="{879FD30B-5FC3-4737-8D8F-58054B450577}"/>
                  </a:ext>
                </a:extLst>
              </p:cNvPr>
              <p:cNvSpPr txBox="1"/>
              <p:nvPr/>
            </p:nvSpPr>
            <p:spPr>
              <a:xfrm rot="20809808">
                <a:off x="1361174" y="3260190"/>
                <a:ext cx="4521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1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𝜃</m:t>
                          </m:r>
                        </m:e>
                        <m:sub>
                          <m:r>
                            <a:rPr kumimoji="0" lang="en-US" altLang="zh-CN" sz="1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𝑐</m:t>
                          </m:r>
                        </m:sub>
                      </m:sSub>
                    </m:oMath>
                  </m:oMathPara>
                </a14:m>
                <a:endParaRPr kumimoji="0" lang="zh-CN" altLang="en-US" sz="1800" b="0" i="0" u="none" strike="noStrike" kern="1200" cap="none" spc="0" normalizeH="0" baseline="0" noProof="0" dirty="0">
                  <a:ln>
                    <a:noFill/>
                  </a:ln>
                  <a:solidFill>
                    <a:prstClr val="black"/>
                  </a:solidFill>
                  <a:effectLst/>
                  <a:uLnTx/>
                  <a:uFillTx/>
                  <a:latin typeface="Cambria Math" panose="02040503050406030204" pitchFamily="18" charset="0"/>
                  <a:ea typeface="等线" panose="02010600030101010101" pitchFamily="2" charset="-122"/>
                  <a:cs typeface="+mn-cs"/>
                </a:endParaRPr>
              </a:p>
            </p:txBody>
          </p:sp>
        </mc:Choice>
        <mc:Fallback xmlns="">
          <p:sp>
            <p:nvSpPr>
              <p:cNvPr id="27" name="文本框 49">
                <a:extLst>
                  <a:ext uri="{FF2B5EF4-FFF2-40B4-BE49-F238E27FC236}">
                    <a16:creationId xmlns:a16="http://schemas.microsoft.com/office/drawing/2014/main" id="{879FD30B-5FC3-4737-8D8F-58054B450577}"/>
                  </a:ext>
                </a:extLst>
              </p:cNvPr>
              <p:cNvSpPr txBox="1">
                <a:spLocks noRot="1" noChangeAspect="1" noMove="1" noResize="1" noEditPoints="1" noAdjustHandles="1" noChangeArrowheads="1" noChangeShapeType="1" noTextEdit="1"/>
              </p:cNvSpPr>
              <p:nvPr/>
            </p:nvSpPr>
            <p:spPr>
              <a:xfrm rot="20809808">
                <a:off x="1361174" y="3260190"/>
                <a:ext cx="452111" cy="369332"/>
              </a:xfrm>
              <a:prstGeom prst="rect">
                <a:avLst/>
              </a:prstGeom>
              <a:blipFill>
                <a:blip r:embed="rId8"/>
                <a:stretch>
                  <a:fillRect/>
                </a:stretch>
              </a:blipFill>
            </p:spPr>
            <p:txBody>
              <a:bodyPr/>
              <a:lstStyle/>
              <a:p>
                <a:r>
                  <a:rPr lang="zh-CN" altLang="en-US">
                    <a:noFill/>
                  </a:rPr>
                  <a:t> </a:t>
                </a:r>
              </a:p>
            </p:txBody>
          </p:sp>
        </mc:Fallback>
      </mc:AlternateContent>
      <p:cxnSp>
        <p:nvCxnSpPr>
          <p:cNvPr id="28" name="直接箭头连接符 50">
            <a:extLst>
              <a:ext uri="{FF2B5EF4-FFF2-40B4-BE49-F238E27FC236}">
                <a16:creationId xmlns:a16="http://schemas.microsoft.com/office/drawing/2014/main" id="{4616B0F2-5E77-468E-B2A6-4D26E46A5B92}"/>
              </a:ext>
            </a:extLst>
          </p:cNvPr>
          <p:cNvCxnSpPr>
            <a:cxnSpLocks/>
            <a:stCxn id="22" idx="2"/>
          </p:cNvCxnSpPr>
          <p:nvPr/>
        </p:nvCxnSpPr>
        <p:spPr>
          <a:xfrm flipH="1" flipV="1">
            <a:off x="974155" y="3036125"/>
            <a:ext cx="641042" cy="17424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弧形 8">
            <a:extLst>
              <a:ext uri="{FF2B5EF4-FFF2-40B4-BE49-F238E27FC236}">
                <a16:creationId xmlns:a16="http://schemas.microsoft.com/office/drawing/2014/main" id="{F8906390-83B5-4084-83CF-D1D03A5BD7F1}"/>
              </a:ext>
            </a:extLst>
          </p:cNvPr>
          <p:cNvSpPr/>
          <p:nvPr/>
        </p:nvSpPr>
        <p:spPr>
          <a:xfrm rot="18769563">
            <a:off x="1304143" y="3669054"/>
            <a:ext cx="556541" cy="500683"/>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2" name="图片 9">
            <a:extLst>
              <a:ext uri="{FF2B5EF4-FFF2-40B4-BE49-F238E27FC236}">
                <a16:creationId xmlns:a16="http://schemas.microsoft.com/office/drawing/2014/main" id="{868FFD56-BBDE-4DE7-80E1-EB1153CB2852}"/>
              </a:ext>
            </a:extLst>
          </p:cNvPr>
          <p:cNvPicPr>
            <a:picLocks noChangeAspect="1"/>
          </p:cNvPicPr>
          <p:nvPr/>
        </p:nvPicPr>
        <p:blipFill>
          <a:blip r:embed="rId9"/>
          <a:stretch>
            <a:fillRect/>
          </a:stretch>
        </p:blipFill>
        <p:spPr>
          <a:xfrm>
            <a:off x="4474662" y="886175"/>
            <a:ext cx="3035610" cy="2831625"/>
          </a:xfrm>
          <a:prstGeom prst="rect">
            <a:avLst/>
          </a:prstGeom>
        </p:spPr>
      </p:pic>
      <mc:AlternateContent xmlns:mc="http://schemas.openxmlformats.org/markup-compatibility/2006" xmlns:a14="http://schemas.microsoft.com/office/drawing/2010/main">
        <mc:Choice Requires="a14">
          <p:sp>
            <p:nvSpPr>
              <p:cNvPr id="34" name="文本框 13">
                <a:extLst>
                  <a:ext uri="{FF2B5EF4-FFF2-40B4-BE49-F238E27FC236}">
                    <a16:creationId xmlns:a16="http://schemas.microsoft.com/office/drawing/2014/main" id="{64466E24-ABD2-4B30-B1C0-560DE1A668A8}"/>
                  </a:ext>
                </a:extLst>
              </p:cNvPr>
              <p:cNvSpPr txBox="1"/>
              <p:nvPr/>
            </p:nvSpPr>
            <p:spPr>
              <a:xfrm>
                <a:off x="1752705" y="899424"/>
                <a:ext cx="25085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altLang="zh-CN" sz="2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2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𝑿</m:t>
                        </m:r>
                      </m:e>
                      <m:sub>
                        <m:r>
                          <a:rPr kumimoji="0" lang="en-US" altLang="zh-CN" sz="2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𝒎𝒂𝒙</m:t>
                        </m:r>
                      </m:sub>
                    </m:sSub>
                  </m:oMath>
                </a14:m>
                <a:r>
                  <a:rPr kumimoji="0" lang="zh-CN" altLang="en-US" sz="2800" b="1" i="0" u="none" strike="noStrike" kern="1200" cap="none" spc="0" normalizeH="0" baseline="0" noProof="0" dirty="0">
                    <a:ln>
                      <a:noFill/>
                    </a:ln>
                    <a:solidFill>
                      <a:prstClr val="black"/>
                    </a:solidFill>
                    <a:effectLst/>
                    <a:uLnTx/>
                    <a:uFillTx/>
                    <a:latin typeface="Cambria Math" panose="02040503050406030204" pitchFamily="18" charset="0"/>
                    <a:ea typeface="华文楷体" panose="02010600040101010101" pitchFamily="2" charset="-122"/>
                    <a:cs typeface="+mn-cs"/>
                  </a:rPr>
                  <a:t> </a:t>
                </a:r>
                <a:r>
                  <a:rPr kumimoji="0" lang="en-US" altLang="zh-CN" sz="28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in EAS</a:t>
                </a:r>
                <a:r>
                  <a:rPr kumimoji="0" lang="en-US" altLang="zh-CN" sz="2800" b="1" i="0" u="none" strike="noStrike" kern="1200" cap="none" spc="0" normalizeH="0" baseline="0" noProof="0" dirty="0">
                    <a:ln>
                      <a:noFill/>
                    </a:ln>
                    <a:solidFill>
                      <a:prstClr val="black"/>
                    </a:solidFill>
                    <a:effectLst/>
                    <a:uLnTx/>
                    <a:uFillTx/>
                    <a:latin typeface="Cambria Math" panose="02040503050406030204" pitchFamily="18" charset="0"/>
                    <a:ea typeface="华文楷体" panose="02010600040101010101" pitchFamily="2" charset="-122"/>
                    <a:cs typeface="+mn-cs"/>
                  </a:rPr>
                  <a:t> </a:t>
                </a:r>
                <a:endParaRPr kumimoji="0" lang="zh-CN" altLang="en-US" sz="2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mc:Choice>
        <mc:Fallback xmlns="">
          <p:sp>
            <p:nvSpPr>
              <p:cNvPr id="34" name="文本框 13">
                <a:extLst>
                  <a:ext uri="{FF2B5EF4-FFF2-40B4-BE49-F238E27FC236}">
                    <a16:creationId xmlns:a16="http://schemas.microsoft.com/office/drawing/2014/main" id="{64466E24-ABD2-4B30-B1C0-560DE1A668A8}"/>
                  </a:ext>
                </a:extLst>
              </p:cNvPr>
              <p:cNvSpPr txBox="1">
                <a:spLocks noRot="1" noChangeAspect="1" noMove="1" noResize="1" noEditPoints="1" noAdjustHandles="1" noChangeArrowheads="1" noChangeShapeType="1" noTextEdit="1"/>
              </p:cNvSpPr>
              <p:nvPr/>
            </p:nvSpPr>
            <p:spPr>
              <a:xfrm>
                <a:off x="1752705" y="899424"/>
                <a:ext cx="2508569" cy="523220"/>
              </a:xfrm>
              <a:prstGeom prst="rect">
                <a:avLst/>
              </a:prstGeom>
              <a:blipFill>
                <a:blip r:embed="rId10"/>
                <a:stretch>
                  <a:fillRect t="-15294" b="-3058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Title 1">
                <a:extLst>
                  <a:ext uri="{FF2B5EF4-FFF2-40B4-BE49-F238E27FC236}">
                    <a16:creationId xmlns:a16="http://schemas.microsoft.com/office/drawing/2014/main" id="{28E14CA5-1EB2-41E6-B716-C028CF054424}"/>
                  </a:ext>
                </a:extLst>
              </p:cNvPr>
              <p:cNvSpPr>
                <a:spLocks noGrp="1"/>
              </p:cNvSpPr>
              <p:nvPr>
                <p:ph type="title"/>
              </p:nvPr>
            </p:nvSpPr>
            <p:spPr>
              <a:xfrm>
                <a:off x="1107503" y="147823"/>
                <a:ext cx="10510125" cy="659612"/>
              </a:xfrm>
            </p:spPr>
            <p:txBody>
              <a:bodyPr/>
              <a:lstStyle/>
              <a:p>
                <a:r>
                  <a:rPr lang="en-US" altLang="zh-CN" dirty="0">
                    <a:ea typeface="Cambria Math" panose="02040503050406030204" pitchFamily="18" charset="0"/>
                  </a:rPr>
                  <a:t>Component sensitive parameters: </a:t>
                </a:r>
                <a14:m>
                  <m:oMath xmlns:m="http://schemas.openxmlformats.org/officeDocument/2006/math">
                    <m:sSub>
                      <m:sSubPr>
                        <m:ctrlPr>
                          <a:rPr lang="en-US" altLang="zh-CN" i="1">
                            <a:latin typeface="Cambria Math" panose="02040503050406030204" pitchFamily="18" charset="0"/>
                            <a:ea typeface="Cambria Math" panose="02040503050406030204" pitchFamily="18" charset="0"/>
                          </a:rPr>
                        </m:ctrlPr>
                      </m:sSubPr>
                      <m:e>
                        <m:r>
                          <a:rPr lang="en-US" altLang="zh-CN">
                            <a:latin typeface="Cambria Math" panose="02040503050406030204" pitchFamily="18" charset="0"/>
                            <a:ea typeface="Cambria Math" panose="02040503050406030204" pitchFamily="18" charset="0"/>
                          </a:rPr>
                          <m:t>𝑷</m:t>
                        </m:r>
                      </m:e>
                      <m:sub>
                        <m:r>
                          <a:rPr lang="en-US" altLang="zh-CN">
                            <a:latin typeface="Cambria Math" panose="02040503050406030204" pitchFamily="18" charset="0"/>
                            <a:ea typeface="Cambria Math" panose="02040503050406030204" pitchFamily="18" charset="0"/>
                          </a:rPr>
                          <m:t>𝜽</m:t>
                        </m:r>
                        <m:r>
                          <a:rPr lang="en-US" altLang="zh-CN">
                            <a:latin typeface="Cambria Math" panose="02040503050406030204" pitchFamily="18" charset="0"/>
                            <a:ea typeface="Cambria Math" panose="02040503050406030204" pitchFamily="18" charset="0"/>
                          </a:rPr>
                          <m:t>𝒄</m:t>
                        </m:r>
                      </m:sub>
                    </m:sSub>
                  </m:oMath>
                </a14:m>
                <a:r>
                  <a:rPr lang="en-US" altLang="zh-CN" dirty="0">
                    <a:ea typeface="Cambria Math" panose="02040503050406030204" pitchFamily="18" charset="0"/>
                  </a:rPr>
                  <a:t> </a:t>
                </a:r>
                <a:endParaRPr lang="zh-CN" altLang="en-US" dirty="0">
                  <a:ea typeface="Cambria Math" panose="02040503050406030204" pitchFamily="18" charset="0"/>
                </a:endParaRPr>
              </a:p>
            </p:txBody>
          </p:sp>
        </mc:Choice>
        <mc:Fallback xmlns="">
          <p:sp>
            <p:nvSpPr>
              <p:cNvPr id="35" name="Title 1">
                <a:extLst>
                  <a:ext uri="{FF2B5EF4-FFF2-40B4-BE49-F238E27FC236}">
                    <a16:creationId xmlns:a16="http://schemas.microsoft.com/office/drawing/2014/main" id="{28E14CA5-1EB2-41E6-B716-C028CF054424}"/>
                  </a:ext>
                </a:extLst>
              </p:cNvPr>
              <p:cNvSpPr>
                <a:spLocks noGrp="1" noRot="1" noChangeAspect="1" noMove="1" noResize="1" noEditPoints="1" noAdjustHandles="1" noChangeArrowheads="1" noChangeShapeType="1" noTextEdit="1"/>
              </p:cNvSpPr>
              <p:nvPr>
                <p:ph type="title"/>
              </p:nvPr>
            </p:nvSpPr>
            <p:spPr>
              <a:xfrm>
                <a:off x="1107503" y="147823"/>
                <a:ext cx="10510125" cy="659612"/>
              </a:xfrm>
              <a:blipFill>
                <a:blip r:embed="rId11"/>
                <a:stretch>
                  <a:fillRect l="-1334" t="-1852" b="-1851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文本框 51">
                <a:extLst>
                  <a:ext uri="{FF2B5EF4-FFF2-40B4-BE49-F238E27FC236}">
                    <a16:creationId xmlns:a16="http://schemas.microsoft.com/office/drawing/2014/main" id="{47C00E8B-0CE1-4B0F-B188-8B3AA3E90DBD}"/>
                  </a:ext>
                </a:extLst>
              </p:cNvPr>
              <p:cNvSpPr txBox="1"/>
              <p:nvPr/>
            </p:nvSpPr>
            <p:spPr>
              <a:xfrm>
                <a:off x="6951782" y="3762468"/>
                <a:ext cx="5065286" cy="3046924"/>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20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ctrlPr>
                        </m:sSubPr>
                        <m:e>
                          <m:r>
                            <a:rPr kumimoji="0" lang="en-US" altLang="zh-CN" sz="20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𝑷</m:t>
                          </m:r>
                        </m:e>
                        <m:sub>
                          <m:r>
                            <a:rPr kumimoji="0" lang="en-US" altLang="zh-CN" sz="20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𝜽</m:t>
                          </m:r>
                          <m:r>
                            <a:rPr kumimoji="0" lang="en-US" altLang="zh-CN" sz="20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𝒄</m:t>
                          </m:r>
                        </m:sub>
                      </m:sSub>
                      <m:r>
                        <a:rPr kumimoji="0" lang="en-US" altLang="zh-CN" sz="20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m:t>
                      </m:r>
                      <m:f>
                        <m:fPr>
                          <m:ctrlPr>
                            <a:rPr kumimoji="0" lang="en-US" altLang="zh-CN" sz="20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ctrlPr>
                        </m:fPr>
                        <m:num>
                          <m:sSubSup>
                            <m:sSubSupPr>
                              <m:ctrlPr>
                                <a:rPr kumimoji="0" lang="en-US" altLang="zh-CN" sz="20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ctrlPr>
                            </m:sSubSupPr>
                            <m:e>
                              <m:r>
                                <a:rPr kumimoji="0" lang="en-US" altLang="zh-CN" sz="20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𝜽</m:t>
                              </m:r>
                            </m:e>
                            <m:sub>
                              <m:r>
                                <a:rPr kumimoji="0" lang="en-US" altLang="zh-CN" sz="20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𝒄</m:t>
                              </m:r>
                            </m:sub>
                            <m:sup>
                              <m:r>
                                <a:rPr kumimoji="0" lang="en-US" altLang="zh-CN" sz="20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𝟐𝟓𝟎</m:t>
                              </m:r>
                            </m:sup>
                          </m:sSubSup>
                          <m:r>
                            <a:rPr kumimoji="0" lang="en-US" altLang="zh-CN" sz="20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m:t>
                          </m:r>
                          <m:sSubSup>
                            <m:sSubSupPr>
                              <m:ctrlPr>
                                <a:rPr kumimoji="0" lang="en-US" altLang="zh-CN" sz="20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ctrlPr>
                            </m:sSubSupPr>
                            <m:e>
                              <m:r>
                                <a:rPr kumimoji="0" lang="en-US" altLang="zh-CN" sz="20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𝜽</m:t>
                              </m:r>
                            </m:e>
                            <m:sub>
                              <m:r>
                                <a:rPr kumimoji="0" lang="en-US" altLang="zh-CN" sz="20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𝒄</m:t>
                              </m:r>
                            </m:sub>
                            <m:sup>
                              <m:r>
                                <a:rPr kumimoji="0" lang="en-US" altLang="zh-CN" sz="20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𝟐𝟓𝟎</m:t>
                              </m:r>
                            </m:sup>
                          </m:sSubSup>
                          <m:r>
                            <a:rPr kumimoji="0" lang="en-US" altLang="zh-CN" sz="20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m:t>
                          </m:r>
                        </m:num>
                        <m:den>
                          <m:d>
                            <m:dPr>
                              <m:begChr m:val="⟨"/>
                              <m:endChr m:val="⟩"/>
                              <m:ctrlPr>
                                <a:rPr kumimoji="0" lang="en-US" altLang="zh-CN" sz="2000" b="1" i="1" u="none" strike="noStrike" kern="1200" cap="none" spc="0" normalizeH="0" baseline="0" noProof="0">
                                  <a:ln>
                                    <a:noFill/>
                                  </a:ln>
                                  <a:solidFill>
                                    <a:srgbClr val="C00000"/>
                                  </a:solidFill>
                                  <a:effectLst/>
                                  <a:uLnTx/>
                                  <a:uFillTx/>
                                  <a:latin typeface="Cambria Math" panose="02040503050406030204" pitchFamily="18" charset="0"/>
                                  <a:ea typeface="Cambria Math" panose="02040503050406030204" pitchFamily="18" charset="0"/>
                                  <a:cs typeface="+mn-cs"/>
                                </a:rPr>
                              </m:ctrlPr>
                            </m:dPr>
                            <m:e>
                              <m:sSubSup>
                                <m:sSubSupPr>
                                  <m:ctrlPr>
                                    <a:rPr kumimoji="0" lang="en-US" altLang="zh-CN" sz="2000" b="1" i="1" u="none" strike="noStrike" kern="1200" cap="none" spc="0" normalizeH="0" baseline="0" noProof="0">
                                      <a:ln>
                                        <a:noFill/>
                                      </a:ln>
                                      <a:solidFill>
                                        <a:srgbClr val="C00000"/>
                                      </a:solidFill>
                                      <a:effectLst/>
                                      <a:uLnTx/>
                                      <a:uFillTx/>
                                      <a:latin typeface="Cambria Math" panose="02040503050406030204" pitchFamily="18" charset="0"/>
                                      <a:ea typeface="Cambria Math" panose="02040503050406030204" pitchFamily="18" charset="0"/>
                                      <a:cs typeface="+mn-cs"/>
                                    </a:rPr>
                                  </m:ctrlPr>
                                </m:sSubSupPr>
                                <m:e>
                                  <m:r>
                                    <a:rPr kumimoji="0" lang="en-US" altLang="zh-CN" sz="2000" b="1" i="1" u="none" strike="noStrike" kern="1200" cap="none" spc="0" normalizeH="0" baseline="0" noProof="0">
                                      <a:ln>
                                        <a:noFill/>
                                      </a:ln>
                                      <a:solidFill>
                                        <a:srgbClr val="C00000"/>
                                      </a:solidFill>
                                      <a:effectLst/>
                                      <a:uLnTx/>
                                      <a:uFillTx/>
                                      <a:latin typeface="Cambria Math" panose="02040503050406030204" pitchFamily="18" charset="0"/>
                                      <a:ea typeface="Cambria Math" panose="02040503050406030204" pitchFamily="18" charset="0"/>
                                      <a:cs typeface="+mn-cs"/>
                                    </a:rPr>
                                    <m:t>𝜽</m:t>
                                  </m:r>
                                </m:e>
                                <m:sub>
                                  <m:r>
                                    <a:rPr kumimoji="0" lang="en-US" altLang="zh-CN" sz="2000" b="1" i="1" u="none" strike="noStrike" kern="1200" cap="none" spc="0" normalizeH="0" baseline="0" noProof="0">
                                      <a:ln>
                                        <a:noFill/>
                                      </a:ln>
                                      <a:solidFill>
                                        <a:srgbClr val="C00000"/>
                                      </a:solidFill>
                                      <a:effectLst/>
                                      <a:uLnTx/>
                                      <a:uFillTx/>
                                      <a:latin typeface="Cambria Math" panose="02040503050406030204" pitchFamily="18" charset="0"/>
                                      <a:ea typeface="Cambria Math" panose="02040503050406030204" pitchFamily="18" charset="0"/>
                                      <a:cs typeface="+mn-cs"/>
                                    </a:rPr>
                                    <m:t>𝒄</m:t>
                                  </m:r>
                                </m:sub>
                                <m:sup>
                                  <m:r>
                                    <a:rPr kumimoji="0" lang="en-US" altLang="zh-CN" sz="2000" b="1" i="1" u="none" strike="noStrike" kern="1200" cap="none" spc="0" normalizeH="0" baseline="0" noProof="0">
                                      <a:ln>
                                        <a:noFill/>
                                      </a:ln>
                                      <a:solidFill>
                                        <a:srgbClr val="C00000"/>
                                      </a:solidFill>
                                      <a:effectLst/>
                                      <a:uLnTx/>
                                      <a:uFillTx/>
                                      <a:latin typeface="Cambria Math" panose="02040503050406030204" pitchFamily="18" charset="0"/>
                                      <a:ea typeface="Cambria Math" panose="02040503050406030204" pitchFamily="18" charset="0"/>
                                      <a:cs typeface="+mn-cs"/>
                                    </a:rPr>
                                    <m:t>𝟐</m:t>
                                  </m:r>
                                  <m:r>
                                    <a:rPr kumimoji="0" lang="en-US" altLang="zh-CN" sz="20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𝟓</m:t>
                                  </m:r>
                                  <m:r>
                                    <a:rPr kumimoji="0" lang="en-US" altLang="zh-CN" sz="2000" b="1" i="1" u="none" strike="noStrike" kern="1200" cap="none" spc="0" normalizeH="0" baseline="0" noProof="0">
                                      <a:ln>
                                        <a:noFill/>
                                      </a:ln>
                                      <a:solidFill>
                                        <a:srgbClr val="C00000"/>
                                      </a:solidFill>
                                      <a:effectLst/>
                                      <a:uLnTx/>
                                      <a:uFillTx/>
                                      <a:latin typeface="Cambria Math" panose="02040503050406030204" pitchFamily="18" charset="0"/>
                                      <a:ea typeface="Cambria Math" panose="02040503050406030204" pitchFamily="18" charset="0"/>
                                      <a:cs typeface="+mn-cs"/>
                                    </a:rPr>
                                    <m:t>𝟎</m:t>
                                  </m:r>
                                </m:sup>
                              </m:sSubSup>
                            </m:e>
                          </m:d>
                          <m:sSub>
                            <m:sSubPr>
                              <m:ctrlPr>
                                <a:rPr kumimoji="0" lang="en-US" altLang="zh-CN" sz="20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ctrlPr>
                            </m:sSubPr>
                            <m:e>
                              <m:d>
                                <m:dPr>
                                  <m:begChr m:val=""/>
                                  <m:endChr m:val="|"/>
                                  <m:ctrlPr>
                                    <a:rPr kumimoji="0" lang="en-US" altLang="zh-CN" sz="20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ctrlPr>
                                </m:dPr>
                                <m:e>
                                  <m:r>
                                    <a:rPr kumimoji="0" lang="zh-CN" altLang="en-US" sz="2000" b="1" i="0" u="none" strike="noStrike" kern="1200" cap="none" spc="0" normalizeH="0" baseline="0" noProof="0">
                                      <a:ln>
                                        <a:noFill/>
                                      </a:ln>
                                      <a:solidFill>
                                        <a:srgbClr val="C00000"/>
                                      </a:solidFill>
                                      <a:effectLst/>
                                      <a:uLnTx/>
                                      <a:uFillTx/>
                                      <a:latin typeface="Cambria Math" panose="02040503050406030204" pitchFamily="18" charset="0"/>
                                      <a:cs typeface="+mn-cs"/>
                                    </a:rPr>
                                    <m:t>​</m:t>
                                  </m:r>
                                </m:e>
                              </m:d>
                            </m:e>
                            <m:sub>
                              <m:r>
                                <a:rPr kumimoji="0" lang="en-US" altLang="zh-CN" sz="20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𝑷𝒆𝑽</m:t>
                              </m:r>
                            </m:sub>
                          </m:sSub>
                        </m:den>
                      </m:f>
                    </m:oMath>
                  </m:oMathPara>
                </a14:m>
                <a:endParaRPr kumimoji="0" lang="en-US" altLang="zh-CN" sz="20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285750" marR="0" lvl="0" indent="-2857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Normalization in the impact parameter R</a:t>
                </a:r>
                <a:r>
                  <a:rPr kumimoji="0" lang="en-US" altLang="zh-CN" sz="1800" b="0" i="0" u="none" strike="noStrike" kern="1200" cap="none" spc="0" normalizeH="0" baseline="-25000" noProof="0" dirty="0">
                    <a:ln>
                      <a:noFill/>
                    </a:ln>
                    <a:solidFill>
                      <a:prstClr val="black"/>
                    </a:solidFill>
                    <a:effectLst/>
                    <a:uLnTx/>
                    <a:uFillTx/>
                    <a:latin typeface="Cambria Math" panose="02040503050406030204" pitchFamily="18" charset="0"/>
                    <a:ea typeface="Cambria Math" panose="02040503050406030204" pitchFamily="18" charset="0"/>
                    <a:cs typeface="+mn-cs"/>
                  </a:rPr>
                  <a:t>p</a:t>
                </a:r>
                <a:r>
                  <a:rPr kumimoji="0" lang="en-US" altLang="zh-CN"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p>
              <a:p>
                <a:pPr marL="0" marR="0" lvl="0" indent="0" algn="l" defTabSz="914400" rtl="0" eaLnBrk="1" fontAlgn="auto" latinLnBrk="0" hangingPunct="1">
                  <a:lnSpc>
                    <a:spcPct val="11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𝜃</m:t>
                          </m:r>
                        </m:e>
                        <m: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𝑐</m:t>
                          </m:r>
                        </m:sub>
                        <m:sup>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250</m:t>
                          </m:r>
                        </m:sup>
                      </m:sSubSup>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𝜃</m:t>
                              </m:r>
                            </m:e>
                            <m: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𝑐</m:t>
                              </m:r>
                            </m:sub>
                          </m:sSub>
                        </m:num>
                        <m:den>
                          <m:func>
                            <m:func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uncPr>
                            <m:fName>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cos</m:t>
                              </m:r>
                            </m:fName>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𝜃</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func>
                        </m:den>
                      </m:f>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+0.011×</m:t>
                      </m:r>
                      <m:d>
                        <m:d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𝑅</m:t>
                              </m:r>
                            </m:e>
                            <m: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sub>
                          </m:s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−250</m:t>
                          </m:r>
                        </m:e>
                      </m:d>
                    </m:oMath>
                  </m:oMathPara>
                </a14:m>
                <a:endParaRPr kumimoji="0" lang="en-US" altLang="zh-CN"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285750" marR="0" lvl="0" indent="-2857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Normalization in energy:</a:t>
                </a:r>
              </a:p>
              <a:p>
                <a:pPr marL="0" marR="0" lvl="0" indent="0" algn="l" defTabSz="914400" rtl="0" eaLnBrk="1" fontAlgn="auto" latinLnBrk="0" hangingPunct="1">
                  <a:lnSpc>
                    <a:spcPct val="11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bSup>
                            <m:sSubSup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𝜃</m:t>
                              </m:r>
                            </m:e>
                            <m: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𝑐</m:t>
                              </m:r>
                            </m:sub>
                            <m:sup>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250</m:t>
                              </m:r>
                            </m:sup>
                          </m:sSubSup>
                        </m:e>
                      </m:d>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e>
                        <m: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e>
                        <m: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m:t>
                          </m:r>
                        </m:sub>
                      </m:s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unc>
                        <m:func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uncPr>
                        <m:fName>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log</m:t>
                              </m:r>
                            </m:e>
                            <m: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10</m:t>
                              </m:r>
                            </m:sub>
                          </m:sSub>
                        </m:fName>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𝐸</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e>
                            <m: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b>
                          </m:s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unc>
                            <m:func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uncPr>
                            <m:fName>
                              <m:sSubSup>
                                <m:sSubSup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log</m:t>
                                  </m:r>
                                </m:e>
                                <m: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10</m:t>
                                  </m:r>
                                </m:sub>
                                <m:sup>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bSup>
                            </m:fName>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𝐸</m:t>
                              </m:r>
                            </m:e>
                          </m:func>
                        </m:e>
                      </m:func>
                    </m:oMath>
                  </m:oMathPara>
                </a14:m>
                <a:endParaRPr kumimoji="0" lang="en-US" altLang="zh-CN"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285750" marR="0" lvl="0" indent="-2857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14:m>
                  <m:oMath xmlns:m="http://schemas.openxmlformats.org/officeDocument/2006/math">
                    <m:d>
                      <m:dPr>
                        <m:begChr m:val="⟨"/>
                        <m:endChr m:val="⟩"/>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bSup>
                          <m:sSubSupPr>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𝜃</m:t>
                            </m:r>
                          </m:e>
                          <m:sub>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m:t>
                            </m:r>
                          </m:sub>
                          <m:sup>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5</m:t>
                            </m:r>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p>
                        </m:sSubSup>
                      </m:e>
                    </m:d>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d>
                          <m:dPr>
                            <m:begChr m:val=""/>
                            <m:endChr m:val="|"/>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zh-CN" altLang="en-US" sz="1800" b="0" i="0" u="none" strike="noStrike" kern="1200" cap="none" spc="0" normalizeH="0" baseline="0" noProof="0">
                                <a:ln>
                                  <a:noFill/>
                                </a:ln>
                                <a:solidFill>
                                  <a:prstClr val="black"/>
                                </a:solidFill>
                                <a:effectLst/>
                                <a:uLnTx/>
                                <a:uFillTx/>
                                <a:latin typeface="Cambria Math" panose="02040503050406030204" pitchFamily="18" charset="0"/>
                                <a:cs typeface="+mn-cs"/>
                              </a:rPr>
                              <m:t>​</m:t>
                            </m:r>
                          </m:e>
                        </m:d>
                      </m:e>
                      <m: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𝑃𝑒𝑉</m:t>
                        </m:r>
                      </m:sub>
                    </m:sSub>
                  </m:oMath>
                </a14:m>
                <a:r>
                  <a:rPr kumimoji="0" lang="en-US" altLang="zh-CN"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the average value of </a:t>
                </a:r>
                <a14:m>
                  <m:oMath xmlns:m="http://schemas.openxmlformats.org/officeDocument/2006/math">
                    <m:sSub>
                      <m:sSubPr>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𝜃</m:t>
                        </m:r>
                      </m:e>
                      <m:sub>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m:t>
                        </m:r>
                      </m:sub>
                    </m:sSub>
                  </m:oMath>
                </a14:m>
                <a:r>
                  <a:rPr kumimoji="0" lang="en-US" altLang="zh-CN"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for proton events at </a:t>
                </a:r>
                <a14:m>
                  <m:oMath xmlns:m="http://schemas.openxmlformats.org/officeDocument/2006/math">
                    <m:sSub>
                      <m:sSubPr>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𝑅</m:t>
                        </m:r>
                      </m:e>
                      <m:sub>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𝑝</m:t>
                        </m:r>
                      </m:sub>
                    </m:sSub>
                  </m:oMath>
                </a14:m>
                <a:r>
                  <a:rPr kumimoji="0" lang="en-US" altLang="zh-CN"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=250 m and E=1 </a:t>
                </a:r>
                <a:r>
                  <a:rPr kumimoji="0" lang="en-US" altLang="zh-CN" sz="1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PeV</a:t>
                </a:r>
                <a:endParaRPr kumimoji="0" lang="en-US" altLang="zh-CN"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6" name="文本框 51">
                <a:extLst>
                  <a:ext uri="{FF2B5EF4-FFF2-40B4-BE49-F238E27FC236}">
                    <a16:creationId xmlns:a16="http://schemas.microsoft.com/office/drawing/2014/main" id="{47C00E8B-0CE1-4B0F-B188-8B3AA3E90DBD}"/>
                  </a:ext>
                </a:extLst>
              </p:cNvPr>
              <p:cNvSpPr txBox="1">
                <a:spLocks noRot="1" noChangeAspect="1" noMove="1" noResize="1" noEditPoints="1" noAdjustHandles="1" noChangeArrowheads="1" noChangeShapeType="1" noTextEdit="1"/>
              </p:cNvSpPr>
              <p:nvPr/>
            </p:nvSpPr>
            <p:spPr>
              <a:xfrm>
                <a:off x="6951782" y="3762468"/>
                <a:ext cx="5065286" cy="3046924"/>
              </a:xfrm>
              <a:prstGeom prst="rect">
                <a:avLst/>
              </a:prstGeom>
              <a:blipFill>
                <a:blip r:embed="rId12"/>
                <a:stretch>
                  <a:fillRect l="-2527" b="-12000"/>
                </a:stretch>
              </a:blipFill>
            </p:spPr>
            <p:txBody>
              <a:bodyPr/>
              <a:lstStyle/>
              <a:p>
                <a:r>
                  <a:rPr lang="zh-CN" altLang="en-US">
                    <a:noFill/>
                  </a:rPr>
                  <a:t> </a:t>
                </a:r>
              </a:p>
            </p:txBody>
          </p:sp>
        </mc:Fallback>
      </mc:AlternateContent>
      <p:sp>
        <p:nvSpPr>
          <p:cNvPr id="37" name="灯片编号占位符 1">
            <a:extLst>
              <a:ext uri="{FF2B5EF4-FFF2-40B4-BE49-F238E27FC236}">
                <a16:creationId xmlns:a16="http://schemas.microsoft.com/office/drawing/2014/main" id="{475876F6-A0E1-49C5-BD2D-2116EB07F2B6}"/>
              </a:ext>
            </a:extLst>
          </p:cNvPr>
          <p:cNvSpPr>
            <a:spLocks noGrp="1"/>
          </p:cNvSpPr>
          <p:nvPr>
            <p:ph type="sldNum" sz="quarter" idx="12"/>
          </p:nvPr>
        </p:nvSpPr>
        <p:spPr>
          <a:xfrm>
            <a:off x="8610600" y="65210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A8A0-C5FB-4538-B875-3822A40A0CEE}" type="slidenum">
              <a:rPr kumimoji="0" lang="zh-CN" altLang="en-US" sz="16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6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6330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object 1"/>
          <p:cNvSpPr/>
          <p:nvPr/>
        </p:nvSpPr>
        <p:spPr>
          <a:xfrm>
            <a:off x="33356" y="-13932"/>
            <a:ext cx="12192000" cy="6858000"/>
          </a:xfrm>
          <a:prstGeom prst="rect">
            <a:avLst/>
          </a:prstGeom>
          <a:blipFill>
            <a:blip r:embed="rId3"/>
            <a:stretch>
              <a:fillRect/>
            </a:stretch>
          </a:bli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Arial" pitchFamily="34" charset="0"/>
            </a:endParaRPr>
          </a:p>
        </p:txBody>
      </p:sp>
      <p:sp>
        <p:nvSpPr>
          <p:cNvPr id="3" name="object 3"/>
          <p:cNvSpPr txBox="1"/>
          <p:nvPr/>
        </p:nvSpPr>
        <p:spPr>
          <a:xfrm>
            <a:off x="131237" y="91154"/>
            <a:ext cx="8661636" cy="398186"/>
          </a:xfrm>
          <a:prstGeom prst="rect">
            <a:avLst/>
          </a:prstGeom>
        </p:spPr>
        <p:txBody>
          <a:bodyPr vert="horz" wrap="square" lIns="0" tIns="0" rIns="0" bIns="0" rtlCol="0">
            <a:spAutoFit/>
          </a:bodyPr>
          <a:lstStyle/>
          <a:p>
            <a:pPr marL="0" marR="0" lvl="0" indent="0" algn="l" defTabSz="914400" rtl="0" eaLnBrk="1" fontAlgn="auto" latinLnBrk="0" hangingPunct="1">
              <a:lnSpc>
                <a:spcPts val="3131"/>
              </a:lnSpc>
              <a:spcBef>
                <a:spcPct val="0"/>
              </a:spcBef>
              <a:spcAft>
                <a:spcPct val="0"/>
              </a:spcAft>
              <a:buClrTx/>
              <a:buSzTx/>
              <a:buFontTx/>
              <a:buNone/>
              <a:tabLst/>
              <a:defRPr/>
            </a:pPr>
            <a:r>
              <a:rPr kumimoji="0"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Hybrid Measurement of CR</a:t>
            </a:r>
            <a:r>
              <a:rPr kumimoji="0" sz="2800" b="1" i="0" u="none" strike="noStrike" kern="1200" cap="none" spc="1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Showers around the Knee</a:t>
            </a:r>
          </a:p>
        </p:txBody>
      </p:sp>
      <p:sp>
        <p:nvSpPr>
          <p:cNvPr id="4" name="object 4"/>
          <p:cNvSpPr txBox="1"/>
          <p:nvPr/>
        </p:nvSpPr>
        <p:spPr>
          <a:xfrm>
            <a:off x="9499981" y="759896"/>
            <a:ext cx="1067536" cy="718145"/>
          </a:xfrm>
          <a:prstGeom prst="rect">
            <a:avLst/>
          </a:prstGeom>
        </p:spPr>
        <p:txBody>
          <a:bodyPr vert="horz" wrap="square" lIns="0" tIns="0" rIns="0" bIns="0" rtlCol="0">
            <a:spAutoFit/>
          </a:bodyPr>
          <a:lstStyle/>
          <a:p>
            <a:pPr marL="106679" marR="0" lvl="0" indent="0" algn="l" defTabSz="914400" rtl="0" eaLnBrk="1" fontAlgn="auto" latinLnBrk="0" hangingPunct="1">
              <a:lnSpc>
                <a:spcPts val="1787"/>
              </a:lnSpc>
              <a:spcBef>
                <a:spcPct val="0"/>
              </a:spcBef>
              <a:spcAft>
                <a:spcPct val="0"/>
              </a:spcAft>
              <a:buClrTx/>
              <a:buSzTx/>
              <a:buFontTx/>
              <a:buNone/>
              <a:tabLst/>
              <a:defRPr/>
            </a:pPr>
            <a:r>
              <a:rPr kumimoji="0" sz="1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KM2A</a:t>
            </a:r>
          </a:p>
          <a:p>
            <a:pPr marL="19811" marR="0" lvl="0" indent="0" algn="l" defTabSz="914400" rtl="0" eaLnBrk="1" fontAlgn="auto" latinLnBrk="0" hangingPunct="1">
              <a:lnSpc>
                <a:spcPts val="1787"/>
              </a:lnSpc>
              <a:spcBef>
                <a:spcPts val="132"/>
              </a:spcBef>
              <a:spcAft>
                <a:spcPct val="0"/>
              </a:spcAft>
              <a:buClrTx/>
              <a:buSzTx/>
              <a:buFontTx/>
              <a:buNone/>
              <a:tabLst/>
              <a:defRPr/>
            </a:pPr>
            <a:r>
              <a:rPr kumimoji="0" sz="1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measures</a:t>
            </a:r>
          </a:p>
          <a:p>
            <a:pPr marL="0" marR="0" lvl="0" indent="0" algn="l" defTabSz="914400" rtl="0" eaLnBrk="1" fontAlgn="auto" latinLnBrk="0" hangingPunct="1">
              <a:lnSpc>
                <a:spcPts val="1787"/>
              </a:lnSpc>
              <a:spcBef>
                <a:spcPts val="132"/>
              </a:spcBef>
              <a:spcAft>
                <a:spcPct val="0"/>
              </a:spcAft>
              <a:buClrTx/>
              <a:buSzTx/>
              <a:buFontTx/>
              <a:buNone/>
              <a:tabLst/>
              <a:defRPr/>
            </a:pPr>
            <a:r>
              <a:rPr kumimoji="0" sz="1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μ-content</a:t>
            </a:r>
          </a:p>
        </p:txBody>
      </p:sp>
      <p:sp>
        <p:nvSpPr>
          <p:cNvPr id="15" name="object 15"/>
          <p:cNvSpPr txBox="1"/>
          <p:nvPr/>
        </p:nvSpPr>
        <p:spPr>
          <a:xfrm>
            <a:off x="2567940" y="2515179"/>
            <a:ext cx="751519" cy="205184"/>
          </a:xfrm>
          <a:prstGeom prst="rect">
            <a:avLst/>
          </a:prstGeom>
        </p:spPr>
        <p:txBody>
          <a:bodyPr vert="horz" wrap="square" lIns="0" tIns="0" rIns="0" bIns="0" rtlCol="0">
            <a:spAutoFit/>
          </a:bodyPr>
          <a:lstStyle/>
          <a:p>
            <a:pPr marL="0" marR="0" lvl="0" indent="0" algn="l" defTabSz="914400" rtl="0" eaLnBrk="1" fontAlgn="auto" latinLnBrk="0" hangingPunct="1">
              <a:lnSpc>
                <a:spcPts val="1572"/>
              </a:lnSpc>
              <a:spcBef>
                <a:spcPct val="0"/>
              </a:spcBef>
              <a:spcAft>
                <a:spcPct val="0"/>
              </a:spcAft>
              <a:buClrTx/>
              <a:buSzTx/>
              <a:buFontTx/>
              <a:buNone/>
              <a:tabLst/>
              <a:defRPr/>
            </a:pPr>
            <a:r>
              <a:rPr kumimoji="0" sz="1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KM2A</a:t>
            </a:r>
          </a:p>
        </p:txBody>
      </p:sp>
      <p:sp>
        <p:nvSpPr>
          <p:cNvPr id="16" name="object 16"/>
          <p:cNvSpPr txBox="1"/>
          <p:nvPr/>
        </p:nvSpPr>
        <p:spPr>
          <a:xfrm>
            <a:off x="2137918" y="2943534"/>
            <a:ext cx="640457" cy="230832"/>
          </a:xfrm>
          <a:prstGeom prst="rect">
            <a:avLst/>
          </a:prstGeom>
        </p:spPr>
        <p:txBody>
          <a:bodyPr vert="horz" wrap="square" lIns="0" tIns="0" rIns="0" bIns="0" rtlCol="0">
            <a:spAutoFit/>
          </a:bodyPr>
          <a:lstStyle/>
          <a:p>
            <a:pPr marL="0" marR="0" lvl="0" indent="0" algn="l" defTabSz="914400" rtl="0" eaLnBrk="1" fontAlgn="auto" latinLnBrk="0" hangingPunct="1">
              <a:lnSpc>
                <a:spcPts val="1787"/>
              </a:lnSpc>
              <a:spcBef>
                <a:spcPct val="0"/>
              </a:spcBef>
              <a:spcAft>
                <a:spcPct val="0"/>
              </a:spcAft>
              <a:buClrTx/>
              <a:buSzTx/>
              <a:buFontTx/>
              <a:buNone/>
              <a:tabLst/>
              <a:defRPr/>
            </a:pPr>
            <a:r>
              <a:rPr kumimoji="0" sz="1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Y’</a:t>
            </a:r>
          </a:p>
        </p:txBody>
      </p:sp>
      <p:sp>
        <p:nvSpPr>
          <p:cNvPr id="17" name="object 17"/>
          <p:cNvSpPr txBox="1"/>
          <p:nvPr/>
        </p:nvSpPr>
        <p:spPr>
          <a:xfrm>
            <a:off x="3814571" y="3437048"/>
            <a:ext cx="1028280" cy="401328"/>
          </a:xfrm>
          <a:prstGeom prst="rect">
            <a:avLst/>
          </a:prstGeom>
        </p:spPr>
        <p:txBody>
          <a:bodyPr vert="horz" wrap="square" lIns="0" tIns="0" rIns="0" bIns="0" rtlCol="0">
            <a:spAutoFit/>
          </a:bodyPr>
          <a:lstStyle/>
          <a:p>
            <a:pPr marL="0" marR="0" lvl="0" indent="0" algn="l" defTabSz="914400" rtl="0" eaLnBrk="1" fontAlgn="auto" latinLnBrk="0" hangingPunct="1">
              <a:lnSpc>
                <a:spcPts val="1790"/>
              </a:lnSpc>
              <a:spcBef>
                <a:spcPct val="0"/>
              </a:spcBef>
              <a:spcAft>
                <a:spcPct val="0"/>
              </a:spcAft>
              <a:buClrTx/>
              <a:buSzTx/>
              <a:buFontTx/>
              <a:buNone/>
              <a:tabLst/>
              <a:defRPr/>
            </a:pPr>
            <a:r>
              <a:rPr kumimoji="0" sz="1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X’</a:t>
            </a:r>
          </a:p>
          <a:p>
            <a:pPr marL="152400" marR="0" lvl="0" indent="0" algn="l" defTabSz="914400" rtl="0" eaLnBrk="1" fontAlgn="auto" latinLnBrk="0" hangingPunct="1">
              <a:lnSpc>
                <a:spcPts val="1201"/>
              </a:lnSpc>
              <a:spcBef>
                <a:spcPct val="0"/>
              </a:spcBef>
              <a:spcAft>
                <a:spcPct val="0"/>
              </a:spcAft>
              <a:buClrTx/>
              <a:buSzTx/>
              <a:buFontTx/>
              <a:buNone/>
              <a:tabLst/>
              <a:defRPr/>
            </a:pPr>
            <a:endParaRPr kumimoji="0" sz="1600" b="0" i="0" u="none" strike="noStrike" kern="1200" cap="none" spc="0" normalizeH="0" baseline="0" noProof="0" dirty="0">
              <a:ln>
                <a:noFill/>
              </a:ln>
              <a:solidFill>
                <a:srgbClr val="FF0000"/>
              </a:solidFill>
              <a:effectLst/>
              <a:uLnTx/>
              <a:uFillTx/>
              <a:latin typeface="STKaiti"/>
              <a:cs typeface="STKaiti"/>
            </a:endParaRPr>
          </a:p>
        </p:txBody>
      </p:sp>
      <p:sp>
        <p:nvSpPr>
          <p:cNvPr id="18" name="object 18"/>
          <p:cNvSpPr txBox="1"/>
          <p:nvPr/>
        </p:nvSpPr>
        <p:spPr>
          <a:xfrm>
            <a:off x="9418955" y="3686866"/>
            <a:ext cx="1028280" cy="974626"/>
          </a:xfrm>
          <a:prstGeom prst="rect">
            <a:avLst/>
          </a:prstGeom>
        </p:spPr>
        <p:txBody>
          <a:bodyPr vert="horz" wrap="square" lIns="0" tIns="0" rIns="0" bIns="0" rtlCol="0">
            <a:spAutoFit/>
          </a:bodyPr>
          <a:lstStyle/>
          <a:p>
            <a:pPr marL="86867" marR="0" lvl="0" indent="0" algn="l" defTabSz="914400" rtl="0" eaLnBrk="1" fontAlgn="auto" latinLnBrk="0" hangingPunct="1">
              <a:lnSpc>
                <a:spcPts val="1787"/>
              </a:lnSpc>
              <a:spcBef>
                <a:spcPct val="0"/>
              </a:spcBef>
              <a:spcAft>
                <a:spcPct val="0"/>
              </a:spcAft>
              <a:buClrTx/>
              <a:buSzTx/>
              <a:buFontTx/>
              <a:buNone/>
              <a:tabLst/>
              <a:defRPr/>
            </a:pPr>
            <a:r>
              <a:rPr kumimoji="0" sz="1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KM2A</a:t>
            </a:r>
          </a:p>
          <a:p>
            <a:pPr marL="0" marR="0" lvl="0" indent="0" algn="l" defTabSz="914400" rtl="0" eaLnBrk="1" fontAlgn="auto" latinLnBrk="0" hangingPunct="1">
              <a:lnSpc>
                <a:spcPts val="1790"/>
              </a:lnSpc>
              <a:spcBef>
                <a:spcPts val="130"/>
              </a:spcBef>
              <a:spcAft>
                <a:spcPct val="0"/>
              </a:spcAft>
              <a:buClrTx/>
              <a:buSzTx/>
              <a:buFontTx/>
              <a:buNone/>
              <a:tabLst/>
              <a:defRPr/>
            </a:pPr>
            <a:r>
              <a:rPr kumimoji="0" sz="1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measures</a:t>
            </a:r>
          </a:p>
          <a:p>
            <a:pPr marL="77723" marR="0" lvl="0" indent="0" algn="l" defTabSz="914400" rtl="0" eaLnBrk="1" fontAlgn="auto" latinLnBrk="0" hangingPunct="1">
              <a:lnSpc>
                <a:spcPts val="1787"/>
              </a:lnSpc>
              <a:spcBef>
                <a:spcPts val="134"/>
              </a:spcBef>
              <a:spcAft>
                <a:spcPct val="0"/>
              </a:spcAft>
              <a:buClrTx/>
              <a:buSzTx/>
              <a:buFontTx/>
              <a:buNone/>
              <a:tabLst/>
              <a:defRPr/>
            </a:pPr>
            <a:r>
              <a:rPr kumimoji="0" sz="1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shower</a:t>
            </a:r>
          </a:p>
          <a:p>
            <a:pPr marL="137159" marR="0" lvl="0" indent="0" algn="l" defTabSz="914400" rtl="0" eaLnBrk="1" fontAlgn="auto" latinLnBrk="0" hangingPunct="1">
              <a:lnSpc>
                <a:spcPts val="1787"/>
              </a:lnSpc>
              <a:spcBef>
                <a:spcPts val="182"/>
              </a:spcBef>
              <a:spcAft>
                <a:spcPct val="0"/>
              </a:spcAft>
              <a:buClrTx/>
              <a:buSzTx/>
              <a:buFontTx/>
              <a:buNone/>
              <a:tabLst/>
              <a:defRPr/>
            </a:pPr>
            <a:r>
              <a:rPr kumimoji="0" sz="1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GEO</a:t>
            </a:r>
          </a:p>
        </p:txBody>
      </p:sp>
      <p:sp>
        <p:nvSpPr>
          <p:cNvPr id="19" name="object 19"/>
          <p:cNvSpPr txBox="1"/>
          <p:nvPr/>
        </p:nvSpPr>
        <p:spPr>
          <a:xfrm>
            <a:off x="2298192" y="3961455"/>
            <a:ext cx="795918" cy="205184"/>
          </a:xfrm>
          <a:prstGeom prst="rect">
            <a:avLst/>
          </a:prstGeom>
        </p:spPr>
        <p:txBody>
          <a:bodyPr vert="horz" wrap="square" lIns="0" tIns="0" rIns="0" bIns="0" rtlCol="0">
            <a:spAutoFit/>
          </a:bodyPr>
          <a:lstStyle/>
          <a:p>
            <a:pPr marL="0" marR="0" lvl="0" indent="0" algn="l" defTabSz="914400" rtl="0" eaLnBrk="1" fontAlgn="auto" latinLnBrk="0" hangingPunct="1">
              <a:lnSpc>
                <a:spcPts val="1572"/>
              </a:lnSpc>
              <a:spcBef>
                <a:spcPct val="0"/>
              </a:spcBef>
              <a:spcAft>
                <a:spcPct val="0"/>
              </a:spcAft>
              <a:buClrTx/>
              <a:buSzTx/>
              <a:buFontTx/>
              <a:buNone/>
              <a:tabLst/>
              <a:defRPr/>
            </a:pPr>
            <a:r>
              <a:rPr kumimoji="0" sz="1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WCDA</a:t>
            </a:r>
          </a:p>
        </p:txBody>
      </p:sp>
      <p:sp>
        <p:nvSpPr>
          <p:cNvPr id="20" name="object 20"/>
          <p:cNvSpPr txBox="1"/>
          <p:nvPr/>
        </p:nvSpPr>
        <p:spPr>
          <a:xfrm>
            <a:off x="6238621" y="4594535"/>
            <a:ext cx="988885" cy="474489"/>
          </a:xfrm>
          <a:prstGeom prst="rect">
            <a:avLst/>
          </a:prstGeom>
        </p:spPr>
        <p:txBody>
          <a:bodyPr vert="horz" wrap="square" lIns="0" tIns="0" rIns="0" bIns="0" rtlCol="0">
            <a:spAutoFit/>
          </a:bodyPr>
          <a:lstStyle/>
          <a:p>
            <a:pPr marL="0" marR="0" lvl="0" indent="0" algn="l" defTabSz="914400" rtl="0" eaLnBrk="1" fontAlgn="auto" latinLnBrk="0" hangingPunct="1">
              <a:lnSpc>
                <a:spcPts val="1787"/>
              </a:lnSpc>
              <a:spcBef>
                <a:spcPct val="0"/>
              </a:spcBef>
              <a:spcAft>
                <a:spcPct val="0"/>
              </a:spcAft>
              <a:buClrTx/>
              <a:buSzTx/>
              <a:buFontTx/>
              <a:buNone/>
              <a:tabLst/>
              <a:defRPr/>
            </a:pPr>
            <a:r>
              <a:rPr kumimoji="0" sz="1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WFCTA</a:t>
            </a:r>
          </a:p>
          <a:p>
            <a:pPr marL="111251" marR="0" lvl="0" indent="0" algn="l" defTabSz="914400" rtl="0" eaLnBrk="1" fontAlgn="auto" latinLnBrk="0" hangingPunct="1">
              <a:lnSpc>
                <a:spcPts val="1787"/>
              </a:lnSpc>
              <a:spcBef>
                <a:spcPts val="135"/>
              </a:spcBef>
              <a:spcAft>
                <a:spcPct val="0"/>
              </a:spcAft>
              <a:buClrTx/>
              <a:buSzTx/>
              <a:buFontTx/>
              <a:buNone/>
              <a:tabLst/>
              <a:defRPr/>
            </a:pPr>
            <a:r>
              <a:rPr kumimoji="0" sz="1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image</a:t>
            </a:r>
          </a:p>
        </p:txBody>
      </p:sp>
      <p:sp>
        <p:nvSpPr>
          <p:cNvPr id="23" name="object 23"/>
          <p:cNvSpPr txBox="1"/>
          <p:nvPr/>
        </p:nvSpPr>
        <p:spPr>
          <a:xfrm>
            <a:off x="11562588" y="6578161"/>
            <a:ext cx="596056" cy="571723"/>
          </a:xfrm>
          <a:prstGeom prst="rect">
            <a:avLst/>
          </a:prstGeom>
        </p:spPr>
        <p:txBody>
          <a:bodyPr vert="horz" wrap="square" lIns="0" tIns="0" rIns="0" bIns="0" rtlCol="0">
            <a:spAutoFit/>
          </a:bodyPr>
          <a:lstStyle/>
          <a:p>
            <a:pPr marL="0" marR="0" lvl="0" indent="0" algn="l" defTabSz="914400" rtl="0" eaLnBrk="1" fontAlgn="auto" latinLnBrk="0" hangingPunct="1">
              <a:lnSpc>
                <a:spcPts val="1801"/>
              </a:lnSpc>
              <a:spcBef>
                <a:spcPct val="0"/>
              </a:spcBef>
              <a:spcAft>
                <a:spcPct val="0"/>
              </a:spcAft>
              <a:buClrTx/>
              <a:buSzTx/>
              <a:buFontTx/>
              <a:buNone/>
              <a:tabLst/>
              <a:defRPr/>
            </a:pPr>
            <a:r>
              <a:rPr kumimoji="0" sz="1800" b="0" i="0" u="none" strike="noStrike" kern="1200" cap="none" spc="0" normalizeH="0" baseline="0" noProof="0">
                <a:ln>
                  <a:noFill/>
                </a:ln>
                <a:solidFill>
                  <a:srgbClr val="000000"/>
                </a:solidFill>
                <a:effectLst/>
                <a:uLnTx/>
                <a:uFillTx/>
                <a:latin typeface="ONSHEB+CambriaMath"/>
                <a:cs typeface="ONSHEB+CambriaMath"/>
              </a:rPr>
              <a:t>46</a:t>
            </a:r>
          </a:p>
        </p:txBody>
      </p:sp>
      <p:sp>
        <p:nvSpPr>
          <p:cNvPr id="25" name="TextBox 24">
            <a:extLst>
              <a:ext uri="{FF2B5EF4-FFF2-40B4-BE49-F238E27FC236}">
                <a16:creationId xmlns:a16="http://schemas.microsoft.com/office/drawing/2014/main" id="{8B8EE6A6-675A-461D-8856-0A5715FE06F6}"/>
              </a:ext>
            </a:extLst>
          </p:cNvPr>
          <p:cNvSpPr txBox="1"/>
          <p:nvPr/>
        </p:nvSpPr>
        <p:spPr>
          <a:xfrm>
            <a:off x="162227" y="696063"/>
            <a:ext cx="4752673" cy="147732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WFCTA: Cherenkov telescopes</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Number of pixels</a:t>
            </a:r>
            <a:r>
              <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800" b="1"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Npix</a:t>
            </a:r>
            <a:r>
              <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6</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altLang="zh-CN" sz="1800" b="1"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FoV</a:t>
            </a: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10°× 10° out of 16°× 16° </a:t>
            </a:r>
            <a:b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b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for the centroid of the image </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R</a:t>
            </a:r>
            <a:r>
              <a:rPr kumimoji="0" lang="en-US" altLang="zh-CN" sz="1800" b="1" i="0" u="none" strike="noStrike" kern="1200" cap="none" spc="0" normalizeH="0" baseline="-250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t>
            </a: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180 – 310 m</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263D65DC-56F7-4DAF-8E96-3B69D5E32F94}"/>
                  </a:ext>
                </a:extLst>
              </p:cNvPr>
              <p:cNvSpPr txBox="1"/>
              <p:nvPr/>
            </p:nvSpPr>
            <p:spPr>
              <a:xfrm>
                <a:off x="4681945" y="696063"/>
                <a:ext cx="4102236" cy="1540743"/>
              </a:xfrm>
              <a:prstGeom prst="rect">
                <a:avLst/>
              </a:prstGeom>
              <a:solidFill>
                <a:schemeClr val="bg1"/>
              </a:solid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KM2A:</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Core (</a:t>
                </a:r>
                <a:r>
                  <a:rPr kumimoji="0" lang="en-US" altLang="zh-CN" sz="1800" b="1"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x,y</a:t>
                </a: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rad>
                      <m:radPr>
                        <m:degHide m:val="on"/>
                        <m:ctrlPr>
                          <a:rPr kumimoji="0" lang="en-US" altLang="zh-CN" sz="18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ctrlPr>
                      </m:radPr>
                      <m:deg/>
                      <m:e>
                        <m:sSup>
                          <m:sSupPr>
                            <m:ctrlP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rPr>
                            </m:ctrlPr>
                          </m:sSupPr>
                          <m:e>
                            <m: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rPr>
                              <m:t>𝑥</m:t>
                            </m:r>
                          </m:e>
                          <m:sup>
                            <m: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rPr>
                              <m:t>2</m:t>
                            </m:r>
                          </m:sup>
                        </m:sSup>
                        <m:r>
                          <a:rPr kumimoji="0" lang="en-US" altLang="zh-CN" sz="18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m:t>
                        </m:r>
                        <m: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rPr>
                          <m:t>𝑦</m:t>
                        </m:r>
                        <m:r>
                          <a:rPr kumimoji="0" lang="en-US" altLang="zh-CN" sz="18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²</m:t>
                        </m:r>
                      </m:e>
                    </m:rad>
                    <m:r>
                      <a:rPr kumimoji="0" lang="en-US" altLang="zh-CN" sz="18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&lt;470 </m:t>
                    </m:r>
                    <m:r>
                      <a:rPr kumimoji="0" lang="en-US" altLang="zh-CN" sz="18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𝑚</m:t>
                    </m:r>
                  </m:oMath>
                </a14:m>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!|x’|&lt;200m &amp; !|x’|&lt;160m </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Number of fired EDs &gt; 20</a:t>
                </a:r>
              </a:p>
            </p:txBody>
          </p:sp>
        </mc:Choice>
        <mc:Fallback xmlns="">
          <p:sp>
            <p:nvSpPr>
              <p:cNvPr id="27" name="TextBox 26">
                <a:extLst>
                  <a:ext uri="{FF2B5EF4-FFF2-40B4-BE49-F238E27FC236}">
                    <a16:creationId xmlns:a16="http://schemas.microsoft.com/office/drawing/2014/main" id="{263D65DC-56F7-4DAF-8E96-3B69D5E32F94}"/>
                  </a:ext>
                </a:extLst>
              </p:cNvPr>
              <p:cNvSpPr txBox="1">
                <a:spLocks noRot="1" noChangeAspect="1" noMove="1" noResize="1" noEditPoints="1" noAdjustHandles="1" noChangeArrowheads="1" noChangeShapeType="1" noTextEdit="1"/>
              </p:cNvSpPr>
              <p:nvPr/>
            </p:nvSpPr>
            <p:spPr>
              <a:xfrm>
                <a:off x="4681945" y="696063"/>
                <a:ext cx="4102236" cy="1540743"/>
              </a:xfrm>
              <a:prstGeom prst="rect">
                <a:avLst/>
              </a:prstGeom>
              <a:blipFill>
                <a:blip r:embed="rId4"/>
                <a:stretch>
                  <a:fillRect l="-892" t="-1976" b="-5138"/>
                </a:stretch>
              </a:blipFill>
            </p:spPr>
            <p:txBody>
              <a:bodyPr/>
              <a:lstStyle/>
              <a:p>
                <a:r>
                  <a:rPr lang="zh-CN" altLang="en-US">
                    <a:noFill/>
                  </a:rPr>
                  <a:t> </a:t>
                </a:r>
              </a:p>
            </p:txBody>
          </p:sp>
        </mc:Fallback>
      </mc:AlternateContent>
      <p:pic>
        <p:nvPicPr>
          <p:cNvPr id="29" name="Picture 28">
            <a:extLst>
              <a:ext uri="{FF2B5EF4-FFF2-40B4-BE49-F238E27FC236}">
                <a16:creationId xmlns:a16="http://schemas.microsoft.com/office/drawing/2014/main" id="{B6110FAF-DEFC-47E4-8AA5-3BFD44CD9433}"/>
              </a:ext>
            </a:extLst>
          </p:cNvPr>
          <p:cNvPicPr>
            <a:picLocks noChangeAspect="1"/>
          </p:cNvPicPr>
          <p:nvPr/>
        </p:nvPicPr>
        <p:blipFill>
          <a:blip r:embed="rId5"/>
          <a:stretch>
            <a:fillRect/>
          </a:stretch>
        </p:blipFill>
        <p:spPr>
          <a:xfrm>
            <a:off x="457201" y="2164163"/>
            <a:ext cx="4547650" cy="4202543"/>
          </a:xfrm>
          <a:prstGeom prst="rect">
            <a:avLst/>
          </a:prstGeom>
        </p:spPr>
      </p:pic>
      <p:sp>
        <p:nvSpPr>
          <p:cNvPr id="30" name="Rectangle 29">
            <a:extLst>
              <a:ext uri="{FF2B5EF4-FFF2-40B4-BE49-F238E27FC236}">
                <a16:creationId xmlns:a16="http://schemas.microsoft.com/office/drawing/2014/main" id="{94498E33-E9E2-45D1-8A0F-8D7EC945A478}"/>
              </a:ext>
            </a:extLst>
          </p:cNvPr>
          <p:cNvSpPr/>
          <p:nvPr/>
        </p:nvSpPr>
        <p:spPr>
          <a:xfrm>
            <a:off x="33357" y="6421160"/>
            <a:ext cx="12158644" cy="385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Arial" pitchFamily="34" charset="0"/>
            </a:endParaRPr>
          </a:p>
        </p:txBody>
      </p:sp>
      <p:sp>
        <p:nvSpPr>
          <p:cNvPr id="22" name="object 22"/>
          <p:cNvSpPr txBox="1"/>
          <p:nvPr/>
        </p:nvSpPr>
        <p:spPr>
          <a:xfrm>
            <a:off x="2815588" y="6312253"/>
            <a:ext cx="939983" cy="230832"/>
          </a:xfrm>
          <a:prstGeom prst="rect">
            <a:avLst/>
          </a:prstGeom>
        </p:spPr>
        <p:txBody>
          <a:bodyPr vert="horz" wrap="square" lIns="0" tIns="0" rIns="0" bIns="0" rtlCol="0">
            <a:spAutoFit/>
          </a:bodyPr>
          <a:lstStyle/>
          <a:p>
            <a:pPr marL="0" marR="0" lvl="0" indent="0" algn="l" defTabSz="914400" rtl="0" eaLnBrk="1" fontAlgn="auto" latinLnBrk="0" hangingPunct="1">
              <a:lnSpc>
                <a:spcPts val="1787"/>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STKaiti"/>
                <a:cs typeface="STKaiti"/>
              </a:rPr>
              <a:t>X (m)</a:t>
            </a:r>
            <a:endParaRPr kumimoji="0" sz="1600" b="1" i="0" u="none" strike="noStrike" kern="1200" cap="none" spc="0" normalizeH="0" baseline="0" noProof="0" dirty="0">
              <a:ln>
                <a:noFill/>
              </a:ln>
              <a:solidFill>
                <a:srgbClr val="000000"/>
              </a:solidFill>
              <a:effectLst/>
              <a:uLnTx/>
              <a:uFillTx/>
              <a:latin typeface="STKaiti"/>
              <a:cs typeface="STKaiti"/>
            </a:endParaRPr>
          </a:p>
        </p:txBody>
      </p:sp>
      <p:sp>
        <p:nvSpPr>
          <p:cNvPr id="21" name="object 21"/>
          <p:cNvSpPr txBox="1"/>
          <p:nvPr/>
        </p:nvSpPr>
        <p:spPr>
          <a:xfrm>
            <a:off x="2937702" y="4715876"/>
            <a:ext cx="869024" cy="205184"/>
          </a:xfrm>
          <a:prstGeom prst="rect">
            <a:avLst/>
          </a:prstGeom>
          <a:ln>
            <a:noFill/>
          </a:ln>
        </p:spPr>
        <p:txBody>
          <a:bodyPr vert="horz" wrap="square" lIns="0" tIns="0" rIns="0" bIns="0" rtlCol="0">
            <a:spAutoFit/>
          </a:bodyPr>
          <a:lstStyle/>
          <a:p>
            <a:pPr marL="0" marR="0" lvl="0" indent="0" algn="l" defTabSz="914400" rtl="0" eaLnBrk="1" fontAlgn="auto" latinLnBrk="0" hangingPunct="1">
              <a:lnSpc>
                <a:spcPts val="1572"/>
              </a:lnSpc>
              <a:spcBef>
                <a:spcPct val="0"/>
              </a:spcBef>
              <a:spcAft>
                <a:spcPct val="0"/>
              </a:spcAft>
              <a:buClrTx/>
              <a:buSzTx/>
              <a:buFontTx/>
              <a:buNone/>
              <a:tabLst/>
              <a:defRPr/>
            </a:pPr>
            <a:r>
              <a:rPr kumimoji="0" sz="1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WFCTA</a:t>
            </a:r>
          </a:p>
        </p:txBody>
      </p:sp>
      <p:sp>
        <p:nvSpPr>
          <p:cNvPr id="31" name="object 22">
            <a:extLst>
              <a:ext uri="{FF2B5EF4-FFF2-40B4-BE49-F238E27FC236}">
                <a16:creationId xmlns:a16="http://schemas.microsoft.com/office/drawing/2014/main" id="{2368DC42-BF1D-4CEF-8B13-0DBA4DD6A456}"/>
              </a:ext>
            </a:extLst>
          </p:cNvPr>
          <p:cNvSpPr txBox="1"/>
          <p:nvPr/>
        </p:nvSpPr>
        <p:spPr>
          <a:xfrm>
            <a:off x="233746" y="4039216"/>
            <a:ext cx="550025" cy="230832"/>
          </a:xfrm>
          <a:prstGeom prst="rect">
            <a:avLst/>
          </a:prstGeom>
        </p:spPr>
        <p:txBody>
          <a:bodyPr vert="horz" wrap="square" lIns="0" tIns="0" rIns="0" bIns="0" rtlCol="0">
            <a:spAutoFit/>
          </a:bodyPr>
          <a:lstStyle/>
          <a:p>
            <a:pPr marL="0" marR="0" lvl="0" indent="0" algn="l" defTabSz="914400" rtl="0" eaLnBrk="1" fontAlgn="auto" latinLnBrk="0" hangingPunct="1">
              <a:lnSpc>
                <a:spcPts val="1787"/>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STKaiti"/>
                <a:cs typeface="STKaiti"/>
              </a:rPr>
              <a:t>Y(m)</a:t>
            </a:r>
            <a:endParaRPr kumimoji="0" sz="1600" b="1" i="0" u="none" strike="noStrike" kern="1200" cap="none" spc="0" normalizeH="0" baseline="0" noProof="0" dirty="0">
              <a:ln>
                <a:noFill/>
              </a:ln>
              <a:solidFill>
                <a:srgbClr val="000000"/>
              </a:solidFill>
              <a:effectLst/>
              <a:uLnTx/>
              <a:uFillTx/>
              <a:latin typeface="STKaiti"/>
              <a:cs typeface="STKaiti"/>
            </a:endParaRPr>
          </a:p>
        </p:txBody>
      </p:sp>
      <p:sp>
        <p:nvSpPr>
          <p:cNvPr id="34" name="TextBox 33">
            <a:extLst>
              <a:ext uri="{FF2B5EF4-FFF2-40B4-BE49-F238E27FC236}">
                <a16:creationId xmlns:a16="http://schemas.microsoft.com/office/drawing/2014/main" id="{BBE382E8-CA9F-4AA7-B304-7083E0B5F04B}"/>
              </a:ext>
            </a:extLst>
          </p:cNvPr>
          <p:cNvSpPr txBox="1"/>
          <p:nvPr/>
        </p:nvSpPr>
        <p:spPr>
          <a:xfrm>
            <a:off x="2458146" y="4007433"/>
            <a:ext cx="65902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Calibri"/>
                <a:ea typeface="宋体" panose="02010600030101010101" pitchFamily="2" charset="-122"/>
                <a:cs typeface="Arial" pitchFamily="34" charset="0"/>
              </a:rPr>
              <a:t>WCDA</a:t>
            </a:r>
            <a:endParaRPr kumimoji="0" lang="zh-CN" altLang="en-US" sz="1400" b="1" i="0" u="none" strike="noStrike" kern="1200" cap="none" spc="0" normalizeH="0" baseline="0" noProof="0" dirty="0">
              <a:ln>
                <a:noFill/>
              </a:ln>
              <a:solidFill>
                <a:prstClr val="black"/>
              </a:solidFill>
              <a:effectLst/>
              <a:uLnTx/>
              <a:uFillTx/>
              <a:latin typeface="Calibri"/>
              <a:ea typeface="宋体" panose="02010600030101010101" pitchFamily="2" charset="-122"/>
              <a:cs typeface="Arial" pitchFamily="34" charset="0"/>
            </a:endParaRPr>
          </a:p>
        </p:txBody>
      </p:sp>
      <p:sp>
        <p:nvSpPr>
          <p:cNvPr id="35" name="TextBox 34">
            <a:extLst>
              <a:ext uri="{FF2B5EF4-FFF2-40B4-BE49-F238E27FC236}">
                <a16:creationId xmlns:a16="http://schemas.microsoft.com/office/drawing/2014/main" id="{97EB66B9-D3C3-4DF7-9100-845F131E953E}"/>
              </a:ext>
            </a:extLst>
          </p:cNvPr>
          <p:cNvSpPr txBox="1"/>
          <p:nvPr/>
        </p:nvSpPr>
        <p:spPr>
          <a:xfrm>
            <a:off x="2552821" y="2731641"/>
            <a:ext cx="7697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Arial" pitchFamily="34" charset="0"/>
              </a:rPr>
              <a:t>KM2A</a:t>
            </a:r>
            <a:endPar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Arial" pitchFamily="34" charset="0"/>
            </a:endParaRPr>
          </a:p>
        </p:txBody>
      </p:sp>
      <p:cxnSp>
        <p:nvCxnSpPr>
          <p:cNvPr id="41" name="Straight Arrow Connector 40">
            <a:extLst>
              <a:ext uri="{FF2B5EF4-FFF2-40B4-BE49-F238E27FC236}">
                <a16:creationId xmlns:a16="http://schemas.microsoft.com/office/drawing/2014/main" id="{CA470D0F-1C62-4D3C-AF0A-B04BE7565E11}"/>
              </a:ext>
            </a:extLst>
          </p:cNvPr>
          <p:cNvCxnSpPr>
            <a:cxnSpLocks/>
          </p:cNvCxnSpPr>
          <p:nvPr/>
        </p:nvCxnSpPr>
        <p:spPr>
          <a:xfrm flipH="1" flipV="1">
            <a:off x="3027437" y="4491719"/>
            <a:ext cx="179472" cy="205631"/>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sp>
        <p:nvSpPr>
          <p:cNvPr id="43" name="灯片编号占位符 1">
            <a:extLst>
              <a:ext uri="{FF2B5EF4-FFF2-40B4-BE49-F238E27FC236}">
                <a16:creationId xmlns:a16="http://schemas.microsoft.com/office/drawing/2014/main" id="{F3A312E2-11AF-4A94-9DFF-6F057DED3F25}"/>
              </a:ext>
            </a:extLst>
          </p:cNvPr>
          <p:cNvSpPr>
            <a:spLocks noGrp="1"/>
          </p:cNvSpPr>
          <p:nvPr>
            <p:ph type="sldNum" sz="quarter" idx="12"/>
          </p:nvPr>
        </p:nvSpPr>
        <p:spPr>
          <a:xfrm>
            <a:off x="8610600" y="65210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A8A0-C5FB-4538-B875-3822A40A0CEE}" type="slidenum">
              <a:rPr kumimoji="0" lang="zh-CN" altLang="en-US" sz="16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6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Arial" pitchFamily="34" charset="0"/>
            </a:endParaRPr>
          </a:p>
        </p:txBody>
      </p:sp>
      <p:sp>
        <p:nvSpPr>
          <p:cNvPr id="2" name="Rectangle 1">
            <a:extLst>
              <a:ext uri="{FF2B5EF4-FFF2-40B4-BE49-F238E27FC236}">
                <a16:creationId xmlns:a16="http://schemas.microsoft.com/office/drawing/2014/main" id="{4D3E8BAF-89F2-4C18-91B9-BEC01E74C2E7}"/>
              </a:ext>
            </a:extLst>
          </p:cNvPr>
          <p:cNvSpPr/>
          <p:nvPr/>
        </p:nvSpPr>
        <p:spPr>
          <a:xfrm>
            <a:off x="5527221" y="3567793"/>
            <a:ext cx="2318658" cy="238397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Arial" pitchFamily="34"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A773AC-EB51-4228-9878-474B8C8050CD}"/>
              </a:ext>
            </a:extLst>
          </p:cNvPr>
          <p:cNvPicPr>
            <a:picLocks noChangeAspect="1"/>
          </p:cNvPicPr>
          <p:nvPr/>
        </p:nvPicPr>
        <p:blipFill>
          <a:blip r:embed="rId3"/>
          <a:stretch>
            <a:fillRect/>
          </a:stretch>
        </p:blipFill>
        <p:spPr>
          <a:xfrm>
            <a:off x="4226988" y="3312047"/>
            <a:ext cx="4895066" cy="3120138"/>
          </a:xfrm>
          <a:prstGeom prst="rect">
            <a:avLst/>
          </a:prstGeom>
        </p:spPr>
      </p:pic>
      <p:pic>
        <p:nvPicPr>
          <p:cNvPr id="4" name="Picture 3">
            <a:extLst>
              <a:ext uri="{FF2B5EF4-FFF2-40B4-BE49-F238E27FC236}">
                <a16:creationId xmlns:a16="http://schemas.microsoft.com/office/drawing/2014/main" id="{77B828DA-33DE-412A-9AF2-22ABD7BB3924}"/>
              </a:ext>
            </a:extLst>
          </p:cNvPr>
          <p:cNvPicPr>
            <a:picLocks noChangeAspect="1"/>
          </p:cNvPicPr>
          <p:nvPr/>
        </p:nvPicPr>
        <p:blipFill>
          <a:blip r:embed="rId4"/>
          <a:stretch>
            <a:fillRect/>
          </a:stretch>
        </p:blipFill>
        <p:spPr>
          <a:xfrm>
            <a:off x="9048120" y="2622285"/>
            <a:ext cx="3143880" cy="3995347"/>
          </a:xfrm>
          <a:prstGeom prst="rect">
            <a:avLst/>
          </a:prstGeom>
        </p:spPr>
      </p:pic>
      <p:sp>
        <p:nvSpPr>
          <p:cNvPr id="5" name="文本框 7">
            <a:extLst>
              <a:ext uri="{FF2B5EF4-FFF2-40B4-BE49-F238E27FC236}">
                <a16:creationId xmlns:a16="http://schemas.microsoft.com/office/drawing/2014/main" id="{B9B5EB36-F7FE-4930-9E5B-635D23540B1F}"/>
              </a:ext>
            </a:extLst>
          </p:cNvPr>
          <p:cNvSpPr txBox="1"/>
          <p:nvPr/>
        </p:nvSpPr>
        <p:spPr>
          <a:xfrm>
            <a:off x="9569961" y="2283732"/>
            <a:ext cx="2254143" cy="338554"/>
          </a:xfrm>
          <a:prstGeom prst="rect">
            <a:avLst/>
          </a:prstGeom>
          <a:noFill/>
        </p:spPr>
        <p:txBody>
          <a:bodyPr wrap="none" rtlCol="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Cosmic</a:t>
            </a:r>
            <a:r>
              <a:rPr kumimoji="0" lang="zh-CN" altLang="en-US"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 </a:t>
            </a:r>
            <a:r>
              <a:rPr kumimoji="0" lang="en-US" altLang="zh-CN"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Ray</a:t>
            </a:r>
            <a:r>
              <a:rPr kumimoji="0" lang="zh-CN" altLang="en-US"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 </a:t>
            </a:r>
            <a:r>
              <a:rPr kumimoji="0" lang="en-US" altLang="zh-CN"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P</a:t>
            </a:r>
            <a:r>
              <a:rPr kumimoji="0" lang="zh-CN" altLang="en-US"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a:t>
            </a:r>
            <a:r>
              <a:rPr kumimoji="0" lang="en-US" altLang="zh-CN"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He…</a:t>
            </a:r>
            <a:endParaRPr kumimoji="0" lang="zh-CN" altLang="en-US"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6" name="文本框 7">
            <a:extLst>
              <a:ext uri="{FF2B5EF4-FFF2-40B4-BE49-F238E27FC236}">
                <a16:creationId xmlns:a16="http://schemas.microsoft.com/office/drawing/2014/main" id="{AF34063B-8B0B-4164-BA13-852E26678BF0}"/>
              </a:ext>
            </a:extLst>
          </p:cNvPr>
          <p:cNvSpPr txBox="1"/>
          <p:nvPr/>
        </p:nvSpPr>
        <p:spPr>
          <a:xfrm>
            <a:off x="10600981" y="3050437"/>
            <a:ext cx="1642226" cy="523220"/>
          </a:xfrm>
          <a:prstGeom prst="rect">
            <a:avLst/>
          </a:prstGeom>
          <a:noFill/>
        </p:spPr>
        <p:txBody>
          <a:bodyPr wrap="square" rtlCol="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Atmosphere atomic nuclei </a:t>
            </a:r>
            <a:endParaRPr kumimoji="0" lang="zh-CN" altLang="en-US" sz="1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endParaRPr>
          </a:p>
        </p:txBody>
      </p:sp>
      <mc:AlternateContent xmlns:mc="http://schemas.openxmlformats.org/markup-compatibility/2006" xmlns:a14="http://schemas.microsoft.com/office/drawing/2010/main">
        <mc:Choice Requires="a14">
          <p:sp>
            <p:nvSpPr>
              <p:cNvPr id="12" name="文本框 24">
                <a:extLst>
                  <a:ext uri="{FF2B5EF4-FFF2-40B4-BE49-F238E27FC236}">
                    <a16:creationId xmlns:a16="http://schemas.microsoft.com/office/drawing/2014/main" id="{8F955805-8050-4A13-8807-83CAC9767BB8}"/>
                  </a:ext>
                </a:extLst>
              </p:cNvPr>
              <p:cNvSpPr txBox="1"/>
              <p:nvPr/>
            </p:nvSpPr>
            <p:spPr>
              <a:xfrm>
                <a:off x="358887" y="869541"/>
                <a:ext cx="9940926" cy="1125308"/>
              </a:xfrm>
              <a:prstGeom prst="rect">
                <a:avLst/>
              </a:prstGeom>
              <a:noFill/>
            </p:spPr>
            <p:txBody>
              <a:bodyPr wrap="square" rtlCol="0">
                <a:spAutoFit/>
              </a:bodyPr>
              <a:lstStyle/>
              <a:p>
                <a:pPr marL="342900" marR="0" lvl="0" indent="-342900" algn="l" defTabSz="914400" rtl="0" eaLnBrk="1" fontAlgn="auto" latinLnBrk="0" hangingPunct="1">
                  <a:lnSpc>
                    <a:spcPct val="110000"/>
                  </a:lnSpc>
                  <a:spcBef>
                    <a:spcPts val="0"/>
                  </a:spcBef>
                  <a:spcAft>
                    <a:spcPts val="0"/>
                  </a:spcAft>
                  <a:buClrTx/>
                  <a:buSzTx/>
                  <a:buFont typeface="Wingdings" panose="05000000000000000000" pitchFamily="2" charset="2"/>
                  <a:buChar char="Ø"/>
                  <a:tabLst/>
                  <a:defRPr/>
                </a:pPr>
                <a:r>
                  <a:rPr kumimoji="0" lang="en-US" altLang="zh-CN"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Shower energy: E</a:t>
                </a:r>
                <a:r>
                  <a:rPr kumimoji="0" lang="en-US" altLang="zh-CN" sz="2400" b="1" i="0" u="none" strike="noStrike" kern="1200" cap="none" spc="0" normalizeH="0" baseline="-25000" noProof="0" dirty="0">
                    <a:ln>
                      <a:noFill/>
                    </a:ln>
                    <a:solidFill>
                      <a:srgbClr val="C00000"/>
                    </a:solidFill>
                    <a:effectLst/>
                    <a:uLnTx/>
                    <a:uFillTx/>
                    <a:latin typeface="Calibri"/>
                    <a:ea typeface="宋体" panose="02010600030101010101" pitchFamily="2" charset="-122"/>
                    <a:cs typeface="+mn-cs"/>
                  </a:rPr>
                  <a:t>0 </a:t>
                </a:r>
                <a:r>
                  <a:rPr kumimoji="0" lang="en-US" altLang="zh-CN"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 </a:t>
                </a:r>
                <a:r>
                  <a:rPr kumimoji="0" lang="en-US" altLang="zh-CN" sz="2400" b="1" i="0" u="none" strike="noStrike" kern="1200" cap="none" spc="0" normalizeH="0" baseline="0" noProof="0" dirty="0" err="1">
                    <a:ln>
                      <a:noFill/>
                    </a:ln>
                    <a:solidFill>
                      <a:srgbClr val="C00000"/>
                    </a:solidFill>
                    <a:effectLst/>
                    <a:uLnTx/>
                    <a:uFillTx/>
                    <a:latin typeface="Calibri"/>
                    <a:ea typeface="宋体" panose="02010600030101010101" pitchFamily="2" charset="-122"/>
                    <a:cs typeface="+mn-cs"/>
                  </a:rPr>
                  <a:t>E</a:t>
                </a:r>
                <a:r>
                  <a:rPr kumimoji="0" lang="en-US" altLang="zh-CN" sz="2400" b="1" i="0" u="none" strike="noStrike" kern="1200" cap="none" spc="0" normalizeH="0" baseline="-25000" noProof="0" dirty="0" err="1">
                    <a:ln>
                      <a:noFill/>
                    </a:ln>
                    <a:solidFill>
                      <a:srgbClr val="C00000"/>
                    </a:solidFill>
                    <a:effectLst/>
                    <a:uLnTx/>
                    <a:uFillTx/>
                    <a:latin typeface="Calibri"/>
                    <a:ea typeface="宋体" panose="02010600030101010101" pitchFamily="2" charset="-122"/>
                    <a:cs typeface="+mn-cs"/>
                  </a:rPr>
                  <a:t>em</a:t>
                </a:r>
                <a:r>
                  <a:rPr kumimoji="0" lang="en-US" altLang="zh-CN" sz="2400" b="1" i="0" u="none" strike="noStrike" kern="1200" cap="none" spc="0" normalizeH="0" baseline="-25000" noProof="0" dirty="0">
                    <a:ln>
                      <a:noFill/>
                    </a:ln>
                    <a:solidFill>
                      <a:srgbClr val="C00000"/>
                    </a:solidFill>
                    <a:effectLst/>
                    <a:uLnTx/>
                    <a:uFillTx/>
                    <a:latin typeface="Calibri"/>
                    <a:ea typeface="宋体" panose="02010600030101010101" pitchFamily="2" charset="-122"/>
                    <a:cs typeface="+mn-cs"/>
                  </a:rPr>
                  <a:t> </a:t>
                </a:r>
                <a:r>
                  <a:rPr kumimoji="0" lang="en-US" altLang="zh-CN"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 E</a:t>
                </a:r>
                <a:r>
                  <a:rPr kumimoji="0" lang="en-US" altLang="zh-CN" sz="2400" b="1" i="0" u="none" strike="noStrike" kern="1200" cap="none" spc="0" normalizeH="0" baseline="-25000" noProof="0" dirty="0">
                    <a:ln>
                      <a:noFill/>
                    </a:ln>
                    <a:solidFill>
                      <a:srgbClr val="C00000"/>
                    </a:solidFill>
                    <a:effectLst/>
                    <a:uLnTx/>
                    <a:uFillTx/>
                    <a:latin typeface="Calibri"/>
                    <a:ea typeface="宋体" panose="02010600030101010101" pitchFamily="2" charset="-122"/>
                    <a:cs typeface="+mn-cs"/>
                  </a:rPr>
                  <a:t>h</a:t>
                </a:r>
                <a:r>
                  <a:rPr kumimoji="0" lang="en-US" altLang="zh-CN" sz="24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 </a:t>
                </a:r>
              </a:p>
              <a:p>
                <a:pPr marL="800100" marR="0" lvl="1"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Electromagnetic component (</a:t>
                </a:r>
                <a:r>
                  <a:rPr kumimoji="0" lang="en-US" altLang="zh-CN" sz="18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E</a:t>
                </a:r>
                <a:r>
                  <a:rPr kumimoji="0" lang="en-US" altLang="zh-CN" sz="1800" b="1" i="0" u="none" strike="noStrike" kern="1200" cap="none" spc="0" normalizeH="0" baseline="-25000" noProof="0" dirty="0" err="1">
                    <a:ln>
                      <a:noFill/>
                    </a:ln>
                    <a:solidFill>
                      <a:prstClr val="black"/>
                    </a:solidFill>
                    <a:effectLst/>
                    <a:uLnTx/>
                    <a:uFillTx/>
                    <a:latin typeface="Calibri"/>
                    <a:ea typeface="宋体" panose="02010600030101010101" pitchFamily="2" charset="-122"/>
                    <a:cs typeface="+mn-cs"/>
                  </a:rPr>
                  <a:t>em</a:t>
                </a: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Cherenkov photons (</a:t>
                </a:r>
                <a14:m>
                  <m:oMath xmlns:m="http://schemas.openxmlformats.org/officeDocument/2006/math">
                    <m:r>
                      <a:rPr kumimoji="0" lang="en-US" altLang="zh-CN" sz="1800" b="1"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𝐍</m:t>
                    </m:r>
                    <m:r>
                      <a:rPr kumimoji="0" lang="en-US" altLang="zh-CN" sz="1800" b="1" i="0" u="none" strike="noStrike" kern="1200" cap="none" spc="0" normalizeH="0" baseline="-25000" noProof="0">
                        <a:ln>
                          <a:noFill/>
                        </a:ln>
                        <a:solidFill>
                          <a:prstClr val="black"/>
                        </a:solidFill>
                        <a:effectLst/>
                        <a:uLnTx/>
                        <a:uFillTx/>
                        <a:latin typeface="Cambria Math" panose="02040503050406030204" pitchFamily="18" charset="0"/>
                        <a:ea typeface="Cambria Math" panose="02040503050406030204" pitchFamily="18" charset="0"/>
                        <a:cs typeface="+mn-cs"/>
                      </a:rPr>
                      <m:t>𝐩𝐡</m:t>
                    </m:r>
                    <m:r>
                      <a:rPr kumimoji="0" lang="en-US" altLang="zh-CN" sz="1800" b="1"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 </m:t>
                    </m:r>
                    <m:r>
                      <a:rPr kumimoji="0" lang="en-US" altLang="zh-CN" sz="1800" b="1"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𝐨𝐫</m:t>
                    </m:r>
                    <m:r>
                      <a:rPr kumimoji="0" lang="en-US" altLang="zh-CN" sz="1800" b="1"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altLang="zh-CN" sz="1800" b="1"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𝐞𝐥𝐞𝐜𝐭</m:t>
                    </m:r>
                    <m:r>
                      <a:rPr kumimoji="0" lang="en-US" altLang="zh-CN" sz="1800" b="1"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𝒓𝒐𝒏𝒔</m:t>
                    </m:r>
                    <m:r>
                      <a:rPr kumimoji="0" lang="en-US" altLang="zh-CN" sz="1800" b="1"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altLang="zh-CN" sz="1800" b="1"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𝒈𝒂𝒎</m:t>
                    </m:r>
                    <m:r>
                      <a:rPr kumimoji="0" lang="en-US" altLang="zh-CN" sz="1800" b="1"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𝐦</m:t>
                    </m:r>
                    <m:r>
                      <a:rPr kumimoji="0" lang="en-US" altLang="zh-CN" sz="1800" b="1"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𝒂</m:t>
                    </m:r>
                    <m:sSub>
                      <m:sSubPr>
                        <m:ctrlPr>
                          <a:rPr kumimoji="0" lang="en-US" altLang="zh-CN"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1800" b="1"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altLang="zh-CN" sz="1800" b="1"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𝑵</m:t>
                        </m:r>
                      </m:e>
                      <m:sub>
                        <m:r>
                          <a:rPr kumimoji="0" lang="en-US" altLang="zh-CN" sz="1800" b="1"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𝒆</m:t>
                        </m:r>
                      </m:sub>
                    </m:sSub>
                    <m:r>
                      <a:rPr kumimoji="0" lang="en-US" altLang="zh-CN" sz="1800" b="1"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oMath>
                </a14:m>
                <a:endParaRPr kumimoji="0" lang="en-US" altLang="zh-CN" sz="18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800100" marR="0" lvl="1"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14:m>
                  <m:oMath xmlns:m="http://schemas.openxmlformats.org/officeDocument/2006/math">
                    <m:sSup>
                      <m:sSupPr>
                        <m:ctrlPr>
                          <a:rPr kumimoji="0" lang="en-US" altLang="zh-CN"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zh-CN"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𝑯</m:t>
                        </m:r>
                        <m:r>
                          <a:rPr kumimoji="0" lang="en-US" altLang="zh-CN" sz="1800" b="1" i="1" u="none" strike="noStrike" kern="1200" cap="none" spc="0" normalizeH="0" baseline="0" noProof="0">
                            <a:ln>
                              <a:noFill/>
                            </a:ln>
                            <a:solidFill>
                              <a:prstClr val="black"/>
                            </a:solidFill>
                            <a:effectLst/>
                            <a:uLnTx/>
                            <a:uFillTx/>
                            <a:latin typeface="Cambria Math" panose="02040503050406030204" pitchFamily="18" charset="0"/>
                            <a:cs typeface="+mn-cs"/>
                          </a:rPr>
                          <m:t>𝒂𝒅𝒓𝒐𝒏</m:t>
                        </m:r>
                        <m:r>
                          <a:rPr kumimoji="0" lang="en-US" altLang="zh-CN"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𝒊𝒄</m:t>
                        </m:r>
                        <m:r>
                          <m:rPr>
                            <m:nor/>
                          </m:rPr>
                          <a:rPr kumimoji="0" lang="en-US" altLang="zh-CN" sz="1800" b="1"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m:t> </m:t>
                        </m:r>
                        <m:r>
                          <a:rPr kumimoji="0" lang="en-US" altLang="zh-CN" sz="1800" b="1" i="1" u="none" strike="noStrike" kern="1200" cap="none" spc="0" normalizeH="0" baseline="0" noProof="0">
                            <a:ln>
                              <a:noFill/>
                            </a:ln>
                            <a:solidFill>
                              <a:prstClr val="black"/>
                            </a:solidFill>
                            <a:effectLst/>
                            <a:uLnTx/>
                            <a:uFillTx/>
                            <a:latin typeface="Cambria Math" panose="02040503050406030204" pitchFamily="18" charset="0"/>
                            <a:cs typeface="+mn-cs"/>
                          </a:rPr>
                          <m:t>𝒄𝒐𝒎𝒑𝒐𝒏𝒆𝒏𝒕</m:t>
                        </m:r>
                        <m:r>
                          <m:rPr>
                            <m:nor/>
                          </m:rPr>
                          <a:rPr kumimoji="0" lang="en-US" altLang="zh-CN" sz="1800" b="1" i="0" u="none" strike="noStrike" kern="1200" cap="none" spc="0" normalizeH="0" baseline="0" noProof="0" smtClean="0">
                            <a:ln>
                              <a:noFill/>
                            </a:ln>
                            <a:solidFill>
                              <a:prstClr val="black"/>
                            </a:solidFill>
                            <a:effectLst/>
                            <a:uLnTx/>
                            <a:uFillTx/>
                            <a:latin typeface="Cambria Math" panose="02040503050406030204" pitchFamily="18" charset="0"/>
                            <a:ea typeface="宋体" panose="02010600030101010101" pitchFamily="2" charset="-122"/>
                            <a:cs typeface="+mn-cs"/>
                          </a:rPr>
                          <m:t>(</m:t>
                        </m:r>
                        <m:r>
                          <m:rPr>
                            <m:nor/>
                          </m:rP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m:t>E</m:t>
                        </m:r>
                        <m:r>
                          <m:rPr>
                            <m:nor/>
                          </m:rPr>
                          <a:rPr kumimoji="0" lang="en-US" altLang="zh-CN" sz="1800" b="1" i="0" u="none" strike="noStrike" kern="1200" cap="none" spc="0" normalizeH="0" baseline="0" noProof="0" dirty="0" smtClean="0">
                            <a:ln>
                              <a:noFill/>
                            </a:ln>
                            <a:solidFill>
                              <a:prstClr val="black"/>
                            </a:solidFill>
                            <a:effectLst/>
                            <a:uLnTx/>
                            <a:uFillTx/>
                            <a:latin typeface="Calibri"/>
                            <a:ea typeface="宋体" panose="02010600030101010101" pitchFamily="2" charset="-122"/>
                            <a:cs typeface="+mn-cs"/>
                          </a:rPr>
                          <m:t>h</m:t>
                        </m:r>
                        <m:r>
                          <m:rPr>
                            <m:nor/>
                          </m:rPr>
                          <a:rPr kumimoji="0" lang="en-US" altLang="zh-CN" sz="1800" b="1" i="0" u="none" strike="noStrike" kern="1200" cap="none" spc="0" normalizeH="0" baseline="0" noProof="0" smtClean="0">
                            <a:ln>
                              <a:noFill/>
                            </a:ln>
                            <a:solidFill>
                              <a:prstClr val="black"/>
                            </a:solidFill>
                            <a:effectLst/>
                            <a:uLnTx/>
                            <a:uFillTx/>
                            <a:latin typeface="Cambria Math" panose="02040503050406030204" pitchFamily="18" charset="0"/>
                            <a:ea typeface="宋体" panose="02010600030101010101" pitchFamily="2" charset="-122"/>
                            <a:cs typeface="+mn-cs"/>
                          </a:rPr>
                          <m:t>):</m:t>
                        </m:r>
                        <m:r>
                          <m:rPr>
                            <m:nor/>
                          </m:rPr>
                          <a:rPr kumimoji="0" lang="en-US" altLang="zh-CN" sz="1800" b="1"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m:t> </m:t>
                        </m:r>
                        <m:r>
                          <m:rPr>
                            <m:nor/>
                          </m:rP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m:t>π</m:t>
                        </m:r>
                      </m:e>
                      <m:sup>
                        <m:r>
                          <a:rPr kumimoji="0" lang="en-US" altLang="zh-CN" sz="1800" b="1" i="1" u="none" strike="noStrike" kern="1200" cap="none" spc="0" normalizeH="0" baseline="0" noProof="0" dirty="0">
                            <a:ln>
                              <a:noFill/>
                            </a:ln>
                            <a:solidFill>
                              <a:prstClr val="black"/>
                            </a:solidFill>
                            <a:effectLst/>
                            <a:uLnTx/>
                            <a:uFillTx/>
                            <a:latin typeface="Cambria Math" panose="02040503050406030204" pitchFamily="18" charset="0"/>
                            <a:ea typeface="宋体" panose="02010600030101010101" pitchFamily="2" charset="-122"/>
                            <a:cs typeface="+mn-cs"/>
                          </a:rPr>
                          <m:t>±</m:t>
                        </m:r>
                      </m:sup>
                    </m:sSup>
                    <m:r>
                      <a:rPr kumimoji="0" lang="en-US" altLang="zh-CN"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oMath>
                </a14:m>
                <a:r>
                  <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μ </a:t>
                </a:r>
                <a:r>
                  <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14:m>
                  <m:oMath xmlns:m="http://schemas.openxmlformats.org/officeDocument/2006/math">
                    <m:sSub>
                      <m:sSubPr>
                        <m:ctrlPr>
                          <a:rPr kumimoji="0" lang="en-US" altLang="zh-CN" sz="1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zh-CN" sz="1800" b="1" i="1" u="none" strike="noStrike" kern="1200" cap="none" spc="0" normalizeH="0" baseline="0" noProof="0">
                            <a:ln>
                              <a:noFill/>
                            </a:ln>
                            <a:solidFill>
                              <a:prstClr val="black"/>
                            </a:solidFill>
                            <a:effectLst/>
                            <a:uLnTx/>
                            <a:uFillTx/>
                            <a:latin typeface="Cambria Math" panose="02040503050406030204" pitchFamily="18" charset="0"/>
                            <a:cs typeface="+mn-cs"/>
                          </a:rPr>
                          <m:t>𝑵</m:t>
                        </m:r>
                      </m:e>
                      <m:sub>
                        <m:r>
                          <a:rPr kumimoji="0" lang="zh-CN" altLang="en-US" sz="1800" b="1" i="1" u="none" strike="noStrike" kern="1200" cap="none" spc="0" normalizeH="0" baseline="0" noProof="0">
                            <a:ln>
                              <a:noFill/>
                            </a:ln>
                            <a:solidFill>
                              <a:prstClr val="black"/>
                            </a:solidFill>
                            <a:effectLst/>
                            <a:uLnTx/>
                            <a:uFillTx/>
                            <a:latin typeface="Cambria Math" panose="02040503050406030204" pitchFamily="18" charset="0"/>
                            <a:cs typeface="+mn-cs"/>
                          </a:rPr>
                          <m:t>𝝁</m:t>
                        </m:r>
                      </m:sub>
                    </m:sSub>
                    <m:r>
                      <a:rPr kumimoji="0" lang="zh-CN" altLang="en-US" sz="1800" b="1" i="1" u="none" strike="noStrike" kern="1200" cap="none" spc="0" normalizeH="0" baseline="0" noProof="0">
                        <a:ln>
                          <a:noFill/>
                        </a:ln>
                        <a:solidFill>
                          <a:prstClr val="black"/>
                        </a:solidFill>
                        <a:effectLst/>
                        <a:uLnTx/>
                        <a:uFillTx/>
                        <a:latin typeface="Cambria Math" panose="02040503050406030204" pitchFamily="18" charset="0"/>
                        <a:cs typeface="+mn-cs"/>
                      </a:rPr>
                      <m:t> </m:t>
                    </m:r>
                  </m:oMath>
                </a14:m>
                <a:r>
                  <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p>
            </p:txBody>
          </p:sp>
        </mc:Choice>
        <mc:Fallback xmlns="">
          <p:sp>
            <p:nvSpPr>
              <p:cNvPr id="12" name="文本框 24">
                <a:extLst>
                  <a:ext uri="{FF2B5EF4-FFF2-40B4-BE49-F238E27FC236}">
                    <a16:creationId xmlns:a16="http://schemas.microsoft.com/office/drawing/2014/main" id="{8F955805-8050-4A13-8807-83CAC9767BB8}"/>
                  </a:ext>
                </a:extLst>
              </p:cNvPr>
              <p:cNvSpPr txBox="1">
                <a:spLocks noRot="1" noChangeAspect="1" noMove="1" noResize="1" noEditPoints="1" noAdjustHandles="1" noChangeArrowheads="1" noChangeShapeType="1" noTextEdit="1"/>
              </p:cNvSpPr>
              <p:nvPr/>
            </p:nvSpPr>
            <p:spPr>
              <a:xfrm>
                <a:off x="358887" y="869541"/>
                <a:ext cx="9940926" cy="1125308"/>
              </a:xfrm>
              <a:prstGeom prst="rect">
                <a:avLst/>
              </a:prstGeom>
              <a:blipFill>
                <a:blip r:embed="rId5"/>
                <a:stretch>
                  <a:fillRect l="-858" t="-2717" b="-706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矩形 14">
                <a:extLst>
                  <a:ext uri="{FF2B5EF4-FFF2-40B4-BE49-F238E27FC236}">
                    <a16:creationId xmlns:a16="http://schemas.microsoft.com/office/drawing/2014/main" id="{7BA26BE3-3156-48FB-85DB-3D149F871DCE}"/>
                  </a:ext>
                </a:extLst>
              </p:cNvPr>
              <p:cNvSpPr/>
              <p:nvPr/>
            </p:nvSpPr>
            <p:spPr>
              <a:xfrm>
                <a:off x="691656" y="1994849"/>
                <a:ext cx="3949106" cy="815993"/>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𝑵</m:t>
                          </m:r>
                        </m:e>
                        <m:sub>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𝒄</m:t>
                          </m:r>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𝝁</m:t>
                          </m:r>
                        </m:sub>
                      </m:sSub>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Sup>
                        <m:sSubSupPr>
                          <m:ctrlP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𝑵</m:t>
                          </m:r>
                        </m:e>
                        <m:sub>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𝒑𝒉</m:t>
                          </m:r>
                        </m:sub>
                        <m:sup/>
                      </m:sSubSup>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𝑪</m:t>
                      </m:r>
                      <m:sSubSup>
                        <m:sSubSupPr>
                          <m:ctrlP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𝑵</m:t>
                          </m:r>
                        </m:e>
                        <m:sub>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𝒖</m:t>
                          </m:r>
                        </m:sub>
                        <m:sup/>
                      </m:sSubSup>
                    </m:oMath>
                  </m:oMathPara>
                </a14:m>
                <a:endParaRPr kumimoji="0" lang="en-US" altLang="zh-CN" sz="20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𝑬</m:t>
                        </m:r>
                      </m:e>
                      <m:sub>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𝒓𝒆𝒄</m:t>
                        </m:r>
                      </m:sub>
                    </m:sSub>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𝒌</m:t>
                    </m:r>
                    <m:sSub>
                      <m:sSubPr>
                        <m:ctrlP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𝑵</m:t>
                        </m:r>
                      </m:e>
                      <m:sub>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𝒄</m:t>
                        </m:r>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𝝁</m:t>
                        </m:r>
                      </m:sub>
                    </m:sSub>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oMath>
                </a14:m>
                <a:r>
                  <a:rPr kumimoji="0" lang="en-US" altLang="zh-CN" sz="20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p>
            </p:txBody>
          </p:sp>
        </mc:Choice>
        <mc:Fallback xmlns="">
          <p:sp>
            <p:nvSpPr>
              <p:cNvPr id="14" name="矩形 14">
                <a:extLst>
                  <a:ext uri="{FF2B5EF4-FFF2-40B4-BE49-F238E27FC236}">
                    <a16:creationId xmlns:a16="http://schemas.microsoft.com/office/drawing/2014/main" id="{7BA26BE3-3156-48FB-85DB-3D149F871DCE}"/>
                  </a:ext>
                </a:extLst>
              </p:cNvPr>
              <p:cNvSpPr>
                <a:spLocks noRot="1" noChangeAspect="1" noMove="1" noResize="1" noEditPoints="1" noAdjustHandles="1" noChangeArrowheads="1" noChangeShapeType="1" noTextEdit="1"/>
              </p:cNvSpPr>
              <p:nvPr/>
            </p:nvSpPr>
            <p:spPr>
              <a:xfrm>
                <a:off x="691656" y="1994849"/>
                <a:ext cx="3949106" cy="815993"/>
              </a:xfrm>
              <a:prstGeom prst="rect">
                <a:avLst/>
              </a:prstGeom>
              <a:blipFill>
                <a:blip r:embed="rId6"/>
                <a:stretch>
                  <a:fillRect/>
                </a:stretch>
              </a:blipFill>
              <a:ln>
                <a:noFill/>
              </a:ln>
            </p:spPr>
            <p:txBody>
              <a:bodyPr/>
              <a:lstStyle/>
              <a:p>
                <a:r>
                  <a:rPr lang="zh-CN" altLang="en-US">
                    <a:noFill/>
                  </a:rPr>
                  <a:t> </a:t>
                </a:r>
              </a:p>
            </p:txBody>
          </p:sp>
        </mc:Fallback>
      </mc:AlternateContent>
      <p:sp>
        <p:nvSpPr>
          <p:cNvPr id="15" name="object 3">
            <a:extLst>
              <a:ext uri="{FF2B5EF4-FFF2-40B4-BE49-F238E27FC236}">
                <a16:creationId xmlns:a16="http://schemas.microsoft.com/office/drawing/2014/main" id="{2947B585-0835-4628-AF7B-58BBD13213EE}"/>
              </a:ext>
            </a:extLst>
          </p:cNvPr>
          <p:cNvSpPr txBox="1"/>
          <p:nvPr/>
        </p:nvSpPr>
        <p:spPr>
          <a:xfrm>
            <a:off x="1312999" y="162138"/>
            <a:ext cx="6273607" cy="513346"/>
          </a:xfrm>
          <a:prstGeom prst="rect">
            <a:avLst/>
          </a:prstGeom>
        </p:spPr>
        <p:txBody>
          <a:bodyPr vert="horz" wrap="square" lIns="0" tIns="0" rIns="0" bIns="0" rtlCol="0">
            <a:spAutoFit/>
          </a:bodyPr>
          <a:lstStyle/>
          <a:p>
            <a:pPr marL="0" marR="0" lvl="0" indent="0" algn="l" defTabSz="914400" rtl="0" eaLnBrk="1" fontAlgn="auto" latinLnBrk="0" hangingPunct="1">
              <a:lnSpc>
                <a:spcPts val="4032"/>
              </a:lnSpc>
              <a:spcBef>
                <a:spcPct val="0"/>
              </a:spcBef>
              <a:spcAft>
                <a:spcPct val="0"/>
              </a:spcAft>
              <a:buClrTx/>
              <a:buSzTx/>
              <a:buFontTx/>
              <a:buNone/>
              <a:tabLst/>
              <a:defRPr/>
            </a:pPr>
            <a:r>
              <a:rPr kumimoji="0"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Energy</a:t>
            </a:r>
            <a:r>
              <a:rPr kumimoji="0" sz="3600" b="1" i="0" u="none" strike="noStrike" kern="1200" cap="none" spc="-4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Reconstruction</a:t>
            </a:r>
          </a:p>
        </p:txBody>
      </p:sp>
      <p:pic>
        <p:nvPicPr>
          <p:cNvPr id="17" name="Picture 16">
            <a:extLst>
              <a:ext uri="{FF2B5EF4-FFF2-40B4-BE49-F238E27FC236}">
                <a16:creationId xmlns:a16="http://schemas.microsoft.com/office/drawing/2014/main" id="{0D2E9A77-6A0A-49C5-A245-617BB3D8DADA}"/>
              </a:ext>
            </a:extLst>
          </p:cNvPr>
          <p:cNvPicPr>
            <a:picLocks noChangeAspect="1"/>
          </p:cNvPicPr>
          <p:nvPr/>
        </p:nvPicPr>
        <p:blipFill>
          <a:blip r:embed="rId7"/>
          <a:stretch>
            <a:fillRect/>
          </a:stretch>
        </p:blipFill>
        <p:spPr>
          <a:xfrm>
            <a:off x="0" y="2972081"/>
            <a:ext cx="4102208" cy="3667183"/>
          </a:xfrm>
          <a:prstGeom prst="rect">
            <a:avLst/>
          </a:prstGeom>
        </p:spPr>
      </p:pic>
      <p:sp>
        <p:nvSpPr>
          <p:cNvPr id="18" name="object 4">
            <a:extLst>
              <a:ext uri="{FF2B5EF4-FFF2-40B4-BE49-F238E27FC236}">
                <a16:creationId xmlns:a16="http://schemas.microsoft.com/office/drawing/2014/main" id="{6FC175CA-AFF3-4DE7-8BCB-E33865B7D86C}"/>
              </a:ext>
            </a:extLst>
          </p:cNvPr>
          <p:cNvSpPr txBox="1"/>
          <p:nvPr/>
        </p:nvSpPr>
        <p:spPr>
          <a:xfrm>
            <a:off x="4977943" y="2132408"/>
            <a:ext cx="3776335" cy="641201"/>
          </a:xfrm>
          <a:prstGeom prst="rect">
            <a:avLst/>
          </a:prstGeom>
        </p:spPr>
        <p:txBody>
          <a:bodyPr vert="horz" wrap="square" lIns="0" tIns="0" rIns="0" bIns="0" rtlCol="0">
            <a:spAutoFit/>
          </a:bodyPr>
          <a:lstStyle/>
          <a:p>
            <a:pPr marL="0" marR="0" lvl="0" indent="0" algn="l" defTabSz="914400" rtl="0" eaLnBrk="1" fontAlgn="auto" latinLnBrk="0" hangingPunct="1">
              <a:lnSpc>
                <a:spcPts val="2244"/>
              </a:lnSpc>
              <a:spcBef>
                <a:spcPct val="0"/>
              </a:spcBef>
              <a:spcAft>
                <a:spcPct val="0"/>
              </a:spcAft>
              <a:buClrTx/>
              <a:buSzTx/>
              <a:buFontTx/>
              <a:buNone/>
              <a:tabLst/>
              <a:defRPr/>
            </a:pPr>
            <a:r>
              <a:rPr kumimoji="0" sz="2000" b="0" i="0" u="none" strike="noStrike" kern="1200" cap="none" spc="0" normalizeH="0" baseline="0" noProof="0" dirty="0">
                <a:ln>
                  <a:noFill/>
                </a:ln>
                <a:solidFill>
                  <a:srgbClr val="000000"/>
                </a:solidFill>
                <a:effectLst/>
                <a:uLnTx/>
                <a:uFillTx/>
                <a:latin typeface="MMORUL+ArialMT"/>
                <a:ea typeface="+mn-ea"/>
                <a:cs typeface="MMORUL+ArialMT"/>
              </a:rPr>
              <a:t>•</a:t>
            </a:r>
            <a:r>
              <a:rPr kumimoji="0" sz="2000" b="0" i="0" u="none" strike="noStrike" kern="1200" cap="none" spc="1500" normalizeH="0" baseline="0" noProof="0" dirty="0">
                <a:ln>
                  <a:noFill/>
                </a:ln>
                <a:solidFill>
                  <a:srgbClr val="000000"/>
                </a:solidFill>
                <a:effectLst/>
                <a:uLnTx/>
                <a:uFillTx/>
                <a:latin typeface="Times New Roman"/>
                <a:ea typeface="+mn-ea"/>
                <a:cs typeface="Times New Roman"/>
              </a:rPr>
              <a:t> </a:t>
            </a:r>
            <a:r>
              <a:rPr kumimoji="0" sz="2000" b="1" i="0" u="none" strike="noStrike" kern="1200" cap="none" spc="0" normalizeH="0" baseline="0" noProof="0" dirty="0">
                <a:ln>
                  <a:noFill/>
                </a:ln>
                <a:solidFill>
                  <a:srgbClr val="000000"/>
                </a:solidFill>
                <a:effectLst/>
                <a:uLnTx/>
                <a:uFillTx/>
                <a:latin typeface="ONSHEB+CambriaMath"/>
                <a:ea typeface="+mn-ea"/>
                <a:cs typeface="ONSHEB+CambriaMath"/>
              </a:rPr>
              <a:t>Energy Resolution</a:t>
            </a:r>
            <a:r>
              <a:rPr kumimoji="0" sz="2000" b="1" i="0" u="none" strike="noStrike" kern="1200" cap="none" spc="0" normalizeH="0" baseline="0" noProof="0" dirty="0">
                <a:ln>
                  <a:noFill/>
                </a:ln>
                <a:solidFill>
                  <a:srgbClr val="000000"/>
                </a:solidFill>
                <a:effectLst/>
                <a:uLnTx/>
                <a:uFillTx/>
                <a:latin typeface="STKaiti"/>
                <a:ea typeface="+mn-ea"/>
                <a:cs typeface="STKaiti"/>
              </a:rPr>
              <a:t>：</a:t>
            </a:r>
            <a:r>
              <a:rPr kumimoji="0" sz="2000" b="1" i="0" u="none" strike="noStrike" kern="1200" cap="none" spc="0" normalizeH="0" baseline="0" noProof="0" dirty="0">
                <a:ln>
                  <a:noFill/>
                </a:ln>
                <a:solidFill>
                  <a:srgbClr val="000000"/>
                </a:solidFill>
                <a:effectLst/>
                <a:uLnTx/>
                <a:uFillTx/>
                <a:latin typeface="ONSHEB+CambriaMath"/>
                <a:ea typeface="+mn-ea"/>
                <a:cs typeface="ONSHEB+CambriaMath"/>
              </a:rPr>
              <a:t>&lt;15%</a:t>
            </a:r>
          </a:p>
          <a:p>
            <a:pPr marL="0" marR="0" lvl="0" indent="0" algn="l" defTabSz="914400" rtl="0" eaLnBrk="1" fontAlgn="auto" latinLnBrk="0" hangingPunct="1">
              <a:lnSpc>
                <a:spcPts val="2244"/>
              </a:lnSpc>
              <a:spcBef>
                <a:spcPts val="596"/>
              </a:spcBef>
              <a:spcAft>
                <a:spcPct val="0"/>
              </a:spcAft>
              <a:buClrTx/>
              <a:buSzTx/>
              <a:buFontTx/>
              <a:buNone/>
              <a:tabLst/>
              <a:defRPr/>
            </a:pPr>
            <a:r>
              <a:rPr kumimoji="0" sz="2000" b="1" i="0" u="none" strike="noStrike" kern="1200" cap="none" spc="0" normalizeH="0" baseline="0" noProof="0" dirty="0">
                <a:ln>
                  <a:noFill/>
                </a:ln>
                <a:solidFill>
                  <a:srgbClr val="000000"/>
                </a:solidFill>
                <a:effectLst/>
                <a:uLnTx/>
                <a:uFillTx/>
                <a:latin typeface="MMORUL+ArialMT"/>
                <a:ea typeface="+mn-ea"/>
                <a:cs typeface="MMORUL+ArialMT"/>
              </a:rPr>
              <a:t>•</a:t>
            </a:r>
            <a:r>
              <a:rPr kumimoji="0" sz="2000" b="1" i="0" u="none" strike="noStrike" kern="1200" cap="none" spc="1500" normalizeH="0" baseline="0" noProof="0" dirty="0">
                <a:ln>
                  <a:noFill/>
                </a:ln>
                <a:solidFill>
                  <a:srgbClr val="000000"/>
                </a:solidFill>
                <a:effectLst/>
                <a:uLnTx/>
                <a:uFillTx/>
                <a:latin typeface="Times New Roman"/>
                <a:ea typeface="+mn-ea"/>
                <a:cs typeface="Times New Roman"/>
              </a:rPr>
              <a:t> </a:t>
            </a:r>
            <a:r>
              <a:rPr kumimoji="0" sz="2000" b="1" i="0" u="none" strike="noStrike" kern="1200" cap="none" spc="0" normalizeH="0" baseline="0" noProof="0" dirty="0">
                <a:ln>
                  <a:noFill/>
                </a:ln>
                <a:solidFill>
                  <a:srgbClr val="000000"/>
                </a:solidFill>
                <a:effectLst/>
                <a:uLnTx/>
                <a:uFillTx/>
                <a:latin typeface="ONSHEB+CambriaMath"/>
                <a:ea typeface="+mn-ea"/>
                <a:cs typeface="ONSHEB+CambriaMath"/>
              </a:rPr>
              <a:t>Systematic</a:t>
            </a:r>
            <a:r>
              <a:rPr kumimoji="0" sz="2000" b="1" i="0" u="none" strike="noStrike" kern="1200" cap="none" spc="-12" normalizeH="0" baseline="0" noProof="0" dirty="0">
                <a:ln>
                  <a:noFill/>
                </a:ln>
                <a:solidFill>
                  <a:srgbClr val="000000"/>
                </a:solidFill>
                <a:effectLst/>
                <a:uLnTx/>
                <a:uFillTx/>
                <a:latin typeface="ONSHEB+CambriaMath"/>
                <a:ea typeface="+mn-ea"/>
                <a:cs typeface="ONSHEB+CambriaMath"/>
              </a:rPr>
              <a:t> </a:t>
            </a:r>
            <a:r>
              <a:rPr kumimoji="0" sz="2000" b="1" i="0" u="none" strike="noStrike" kern="1200" cap="none" spc="0" normalizeH="0" baseline="0" noProof="0" dirty="0">
                <a:ln>
                  <a:noFill/>
                </a:ln>
                <a:solidFill>
                  <a:srgbClr val="000000"/>
                </a:solidFill>
                <a:effectLst/>
                <a:uLnTx/>
                <a:uFillTx/>
                <a:latin typeface="ONSHEB+CambriaMath"/>
                <a:ea typeface="+mn-ea"/>
                <a:cs typeface="ONSHEB+CambriaMath"/>
              </a:rPr>
              <a:t>Bias</a:t>
            </a:r>
            <a:r>
              <a:rPr kumimoji="0" sz="2000" b="1" i="0" u="none" strike="noStrike" kern="1200" cap="none" spc="0" normalizeH="0" baseline="0" noProof="0" dirty="0">
                <a:ln>
                  <a:noFill/>
                </a:ln>
                <a:solidFill>
                  <a:srgbClr val="000000"/>
                </a:solidFill>
                <a:effectLst/>
                <a:uLnTx/>
                <a:uFillTx/>
                <a:latin typeface="STKaiti"/>
                <a:ea typeface="+mn-ea"/>
                <a:cs typeface="STKaiti"/>
              </a:rPr>
              <a:t>：</a:t>
            </a:r>
            <a:r>
              <a:rPr kumimoji="0" sz="2000" b="1" i="0" u="none" strike="noStrike" kern="1200" cap="none" spc="0" normalizeH="0" baseline="0" noProof="0" dirty="0">
                <a:ln>
                  <a:noFill/>
                </a:ln>
                <a:solidFill>
                  <a:srgbClr val="000000"/>
                </a:solidFill>
                <a:effectLst/>
                <a:uLnTx/>
                <a:uFillTx/>
                <a:latin typeface="ONSHEB+CambriaMath"/>
                <a:ea typeface="+mn-ea"/>
                <a:cs typeface="ONSHEB+CambriaMath"/>
              </a:rPr>
              <a:t>&lt;2%</a:t>
            </a:r>
          </a:p>
        </p:txBody>
      </p:sp>
      <p:sp>
        <p:nvSpPr>
          <p:cNvPr id="13" name="灯片编号占位符 1">
            <a:extLst>
              <a:ext uri="{FF2B5EF4-FFF2-40B4-BE49-F238E27FC236}">
                <a16:creationId xmlns:a16="http://schemas.microsoft.com/office/drawing/2014/main" id="{B248EC1D-5281-4B64-9017-10BE0A19228D}"/>
              </a:ext>
            </a:extLst>
          </p:cNvPr>
          <p:cNvSpPr>
            <a:spLocks noGrp="1"/>
          </p:cNvSpPr>
          <p:nvPr>
            <p:ph type="sldNum" sz="quarter" idx="12"/>
          </p:nvPr>
        </p:nvSpPr>
        <p:spPr>
          <a:xfrm>
            <a:off x="8610600" y="65210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A8A0-C5FB-4538-B875-3822A40A0CEE}" type="slidenum">
              <a:rPr kumimoji="0" lang="zh-CN" altLang="en-US" sz="16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6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8123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E810B1-AD5A-4855-B45C-683DB6A4BE67}"/>
              </a:ext>
            </a:extLst>
          </p:cNvPr>
          <p:cNvPicPr>
            <a:picLocks noChangeAspect="1"/>
          </p:cNvPicPr>
          <p:nvPr/>
        </p:nvPicPr>
        <p:blipFill>
          <a:blip r:embed="rId2"/>
          <a:stretch>
            <a:fillRect/>
          </a:stretch>
        </p:blipFill>
        <p:spPr>
          <a:xfrm>
            <a:off x="98973" y="892454"/>
            <a:ext cx="5616508" cy="3315562"/>
          </a:xfrm>
          <a:prstGeom prst="rect">
            <a:avLst/>
          </a:prstGeom>
        </p:spPr>
      </p:pic>
      <p:pic>
        <p:nvPicPr>
          <p:cNvPr id="6" name="Picture 5">
            <a:extLst>
              <a:ext uri="{FF2B5EF4-FFF2-40B4-BE49-F238E27FC236}">
                <a16:creationId xmlns:a16="http://schemas.microsoft.com/office/drawing/2014/main" id="{F95803A3-7595-457E-A09D-B276F2CE0FD9}"/>
              </a:ext>
            </a:extLst>
          </p:cNvPr>
          <p:cNvPicPr>
            <a:picLocks noChangeAspect="1"/>
          </p:cNvPicPr>
          <p:nvPr/>
        </p:nvPicPr>
        <p:blipFill>
          <a:blip r:embed="rId3"/>
          <a:stretch>
            <a:fillRect/>
          </a:stretch>
        </p:blipFill>
        <p:spPr>
          <a:xfrm>
            <a:off x="5786628" y="1002232"/>
            <a:ext cx="5705423" cy="3415868"/>
          </a:xfrm>
          <a:prstGeom prst="rect">
            <a:avLst/>
          </a:prstGeom>
        </p:spPr>
      </p:pic>
      <p:sp>
        <p:nvSpPr>
          <p:cNvPr id="5" name="Title 1">
            <a:extLst>
              <a:ext uri="{FF2B5EF4-FFF2-40B4-BE49-F238E27FC236}">
                <a16:creationId xmlns:a16="http://schemas.microsoft.com/office/drawing/2014/main" id="{9E0EB473-59B4-437E-9B09-746E028A911C}"/>
              </a:ext>
            </a:extLst>
          </p:cNvPr>
          <p:cNvSpPr txBox="1">
            <a:spLocks/>
          </p:cNvSpPr>
          <p:nvPr/>
        </p:nvSpPr>
        <p:spPr>
          <a:xfrm>
            <a:off x="981926" y="111863"/>
            <a:ext cx="10510125" cy="659612"/>
          </a:xfrm>
          <a:prstGeom prst="rect">
            <a:avLst/>
          </a:prstGeom>
        </p:spPr>
        <p:txBody>
          <a:bodyPr vert="horz" lIns="91400" tIns="45699" rIns="91400" bIns="45699" rtlCol="0" anchor="ctr">
            <a:normAutofit/>
          </a:bodyPr>
          <a:lstStyle>
            <a:lvl1pPr algn="l" defTabSz="914400" rtl="0" eaLnBrk="1" latinLnBrk="0" hangingPunct="1">
              <a:spcBef>
                <a:spcPct val="0"/>
              </a:spcBef>
              <a:buNone/>
              <a:defRPr sz="2998" b="1" kern="1200">
                <a:solidFill>
                  <a:srgbClr val="005DA2"/>
                </a:solidFill>
                <a:latin typeface="微软雅黑" panose="020B0503020204020204" pitchFamily="34" charset="-122"/>
                <a:ea typeface="微软雅黑" panose="020B0503020204020204" pitchFamily="34" charset="-122"/>
                <a:cs typeface="+mj-cs"/>
              </a:defRPr>
            </a:lvl1pPr>
          </a:lstStyle>
          <a:p>
            <a:r>
              <a:rPr lang="en-US" altLang="zh-CN" sz="3200" dirty="0">
                <a:solidFill>
                  <a:srgbClr val="0070C0"/>
                </a:solidFill>
                <a:latin typeface="等线" panose="020F0502020204030204"/>
                <a:ea typeface="等线" panose="02010600030101010101" pitchFamily="2" charset="-122"/>
                <a:cs typeface="+mn-cs"/>
              </a:rPr>
              <a:t> Light component (</a:t>
            </a:r>
            <a:r>
              <a:rPr lang="en-US" altLang="zh-CN" sz="3200" dirty="0" err="1">
                <a:solidFill>
                  <a:srgbClr val="0070C0"/>
                </a:solidFill>
                <a:latin typeface="等线" panose="020F0502020204030204"/>
                <a:ea typeface="等线" panose="02010600030101010101" pitchFamily="2" charset="-122"/>
                <a:cs typeface="+mn-cs"/>
              </a:rPr>
              <a:t>H+He</a:t>
            </a:r>
            <a:r>
              <a:rPr lang="en-US" altLang="zh-CN" sz="3200" dirty="0">
                <a:solidFill>
                  <a:srgbClr val="0070C0"/>
                </a:solidFill>
                <a:latin typeface="等线" panose="020F0502020204030204"/>
                <a:ea typeface="等线" panose="02010600030101010101" pitchFamily="2" charset="-122"/>
                <a:cs typeface="+mn-cs"/>
              </a:rPr>
              <a:t>) Selection</a:t>
            </a:r>
            <a:endParaRPr lang="zh-CN" altLang="en-US" sz="3200" dirty="0">
              <a:solidFill>
                <a:srgbClr val="0070C0"/>
              </a:solidFil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E1D1DDD-7889-47DB-A10A-B976F8A2F363}"/>
                  </a:ext>
                </a:extLst>
              </p:cNvPr>
              <p:cNvSpPr txBox="1"/>
              <p:nvPr/>
            </p:nvSpPr>
            <p:spPr>
              <a:xfrm>
                <a:off x="375387" y="4336484"/>
                <a:ext cx="6939813" cy="2356607"/>
              </a:xfrm>
              <a:prstGeom prst="rect">
                <a:avLst/>
              </a:prstGeom>
              <a:noFill/>
            </p:spPr>
            <p:txBody>
              <a:bodyPr wrap="square">
                <a:spAutoFit/>
              </a:bodyPr>
              <a:lstStyle/>
              <a:p>
                <a:pPr marL="285750" marR="0" lvl="0" indent="-285750" algn="l" defTabSz="914400" rtl="0" eaLnBrk="1" fontAlgn="auto" latinLnBrk="0" hangingPunct="1">
                  <a:lnSpc>
                    <a:spcPct val="110000"/>
                  </a:lnSpc>
                  <a:spcBef>
                    <a:spcPts val="0"/>
                  </a:spcBef>
                  <a:spcAft>
                    <a:spcPts val="0"/>
                  </a:spcAft>
                  <a:buClrTx/>
                  <a:buSzTx/>
                  <a:buFont typeface="Wingdings" panose="05000000000000000000" pitchFamily="2" charset="2"/>
                  <a:buChar char="Ø"/>
                  <a:tabLst/>
                  <a:defRPr/>
                </a:pP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Dual cutting is applied to keep the</a:t>
                </a:r>
                <a:r>
                  <a:rPr kumimoji="0" lang="zh-CN" altLang="en-US"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same</a:t>
                </a:r>
                <a:r>
                  <a:rPr kumimoji="0" lang="zh-CN" altLang="en-US"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ratio of Proton and Helium</a:t>
                </a:r>
                <a:r>
                  <a:rPr kumimoji="0" lang="zh-CN" altLang="en-US"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before</a:t>
                </a:r>
                <a:r>
                  <a:rPr kumimoji="0" lang="zh-CN" altLang="en-US"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and</a:t>
                </a:r>
                <a:r>
                  <a:rPr kumimoji="0" lang="zh-CN" altLang="en-US"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after</a:t>
                </a:r>
                <a:r>
                  <a:rPr kumimoji="0" lang="zh-CN" altLang="en-US"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the composition selection;</a:t>
                </a:r>
                <a:r>
                  <a:rPr kumimoji="0" lang="zh-CN" altLang="en-US"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p>
              <a:p>
                <a:pPr marL="285750" marR="0" lvl="0" indent="-285750" algn="l" defTabSz="914400" rtl="0" eaLnBrk="1" fontAlgn="auto" latinLnBrk="0" hangingPunct="1">
                  <a:lnSpc>
                    <a:spcPct val="110000"/>
                  </a:lnSpc>
                  <a:spcBef>
                    <a:spcPts val="0"/>
                  </a:spcBef>
                  <a:spcAft>
                    <a:spcPts val="0"/>
                  </a:spcAft>
                  <a:buClrTx/>
                  <a:buSzTx/>
                  <a:buFont typeface="Wingdings" panose="05000000000000000000" pitchFamily="2" charset="2"/>
                  <a:buChar char="Ø"/>
                  <a:tabLst/>
                  <a:defRPr/>
                </a:pP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Purity (</a:t>
                </a:r>
                <a14:m>
                  <m:oMath xmlns:m="http://schemas.openxmlformats.org/officeDocument/2006/math">
                    <m:sSup>
                      <m:sSupPr>
                        <m:ctrlP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𝜖</m:t>
                        </m:r>
                      </m:e>
                      <m:sup>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𝑙</m:t>
                        </m:r>
                      </m:sup>
                    </m:sSup>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sSubSup>
                          <m:sSubSupPr>
                            <m:ctrlP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e>
                          <m:sub>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𝑠𝑒𝑙𝑒𝑐𝑡</m:t>
                            </m:r>
                          </m:sub>
                          <m:sup>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𝐿</m:t>
                            </m:r>
                          </m:sup>
                        </m:sSubSup>
                      </m:num>
                      <m:den>
                        <m:sSubSup>
                          <m:sSubSupPr>
                            <m:ctrlP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e>
                          <m:sub>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𝑠𝑒𝑙𝑒𝑐𝑡</m:t>
                            </m:r>
                          </m:sub>
                          <m:sup>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𝐿</m:t>
                            </m:r>
                          </m:sup>
                        </m:sSubSup>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Sup>
                          <m:sSubSupPr>
                            <m:ctrlP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e>
                          <m:sub>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𝑠𝑒𝑙𝑒𝑐𝑡</m:t>
                            </m:r>
                          </m:sub>
                          <m:sup>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𝐻</m:t>
                            </m:r>
                          </m:sup>
                        </m:sSubSup>
                      </m:den>
                    </m:f>
                  </m:oMath>
                </a14:m>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 </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90% @ 1PeV,</a:t>
                </a:r>
                <a:b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b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Most of the contaminations come from CNO </a:t>
                </a:r>
              </a:p>
              <a:p>
                <a:pPr marL="285750" marR="0" lvl="0" indent="-285750" algn="l" defTabSz="914400" rtl="0" eaLnBrk="1" fontAlgn="auto" latinLnBrk="0" hangingPunct="1">
                  <a:lnSpc>
                    <a:spcPct val="110000"/>
                  </a:lnSpc>
                  <a:spcBef>
                    <a:spcPts val="0"/>
                  </a:spcBef>
                  <a:spcAft>
                    <a:spcPts val="0"/>
                  </a:spcAft>
                  <a:buClrTx/>
                  <a:buSzTx/>
                  <a:buFont typeface="Wingdings" panose="05000000000000000000" pitchFamily="2" charset="2"/>
                  <a:buChar char="Ø"/>
                  <a:tabLst/>
                  <a:defRPr/>
                </a:pP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Selection efficiency (</a:t>
                </a:r>
                <a14:m>
                  <m:oMath xmlns:m="http://schemas.openxmlformats.org/officeDocument/2006/math">
                    <m:sSup>
                      <m:sSupPr>
                        <m:ctrlP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𝜂</m:t>
                        </m:r>
                      </m:e>
                      <m:sup>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𝑙</m:t>
                        </m:r>
                      </m:sup>
                    </m:sSup>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sSubSup>
                          <m:sSubSupPr>
                            <m:ctrlP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e>
                          <m:sub>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𝑠𝑒𝑙𝑒𝑐𝑡</m:t>
                            </m:r>
                          </m:sub>
                          <m:sup>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𝐿</m:t>
                            </m:r>
                          </m:sup>
                        </m:sSubSup>
                      </m:num>
                      <m:den>
                        <m:sSubSup>
                          <m:sSubSupPr>
                            <m:ctrlP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e>
                          <m:sub>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𝑎𝑙𝑙</m:t>
                            </m:r>
                          </m:sub>
                          <m:sup>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𝐿</m:t>
                            </m:r>
                          </m:sup>
                        </m:sSubSup>
                      </m:den>
                    </m:f>
                  </m:oMath>
                </a14:m>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 60%.</a:t>
                </a:r>
              </a:p>
            </p:txBody>
          </p:sp>
        </mc:Choice>
        <mc:Fallback xmlns="">
          <p:sp>
            <p:nvSpPr>
              <p:cNvPr id="8" name="TextBox 7">
                <a:extLst>
                  <a:ext uri="{FF2B5EF4-FFF2-40B4-BE49-F238E27FC236}">
                    <a16:creationId xmlns:a16="http://schemas.microsoft.com/office/drawing/2014/main" id="{FE1D1DDD-7889-47DB-A10A-B976F8A2F363}"/>
                  </a:ext>
                </a:extLst>
              </p:cNvPr>
              <p:cNvSpPr txBox="1">
                <a:spLocks noRot="1" noChangeAspect="1" noMove="1" noResize="1" noEditPoints="1" noAdjustHandles="1" noChangeArrowheads="1" noChangeShapeType="1" noTextEdit="1"/>
              </p:cNvSpPr>
              <p:nvPr/>
            </p:nvSpPr>
            <p:spPr>
              <a:xfrm>
                <a:off x="375387" y="4336484"/>
                <a:ext cx="6939813" cy="2356607"/>
              </a:xfrm>
              <a:prstGeom prst="rect">
                <a:avLst/>
              </a:prstGeom>
              <a:blipFill>
                <a:blip r:embed="rId4"/>
                <a:stretch>
                  <a:fillRect l="-791" t="-77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17">
                <a:extLst>
                  <a:ext uri="{FF2B5EF4-FFF2-40B4-BE49-F238E27FC236}">
                    <a16:creationId xmlns:a16="http://schemas.microsoft.com/office/drawing/2014/main" id="{90FCE7C4-1724-4373-8AE3-07862AD15AE6}"/>
                  </a:ext>
                </a:extLst>
              </p:cNvPr>
              <p:cNvSpPr txBox="1"/>
              <p:nvPr/>
            </p:nvSpPr>
            <p:spPr>
              <a:xfrm>
                <a:off x="9136685" y="803708"/>
                <a:ext cx="2106777" cy="60503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altLang="zh-CN" sz="1600" b="1" i="1" u="none" strike="noStrike" kern="1200" cap="none" spc="0" normalizeH="0" baseline="0" noProof="0" smtClean="0">
                              <a:ln>
                                <a:noFill/>
                              </a:ln>
                              <a:solidFill>
                                <a:srgbClr val="0070C0"/>
                              </a:solidFill>
                              <a:effectLst/>
                              <a:uLnTx/>
                              <a:uFillTx/>
                              <a:latin typeface="Cambria Math" panose="02040503050406030204" pitchFamily="18" charset="0"/>
                              <a:cs typeface="+mn-cs"/>
                            </a:rPr>
                          </m:ctrlPr>
                        </m:fPr>
                        <m:num>
                          <m:r>
                            <a:rPr kumimoji="0" lang="en-US" altLang="zh-CN" sz="1600" b="1" i="1" u="none" strike="noStrike" kern="1200" cap="none" spc="0" normalizeH="0" baseline="0" noProof="0" smtClean="0">
                              <a:ln>
                                <a:noFill/>
                              </a:ln>
                              <a:solidFill>
                                <a:srgbClr val="0070C0"/>
                              </a:solidFill>
                              <a:effectLst/>
                              <a:uLnTx/>
                              <a:uFillTx/>
                              <a:latin typeface="Cambria Math" panose="02040503050406030204" pitchFamily="18" charset="0"/>
                              <a:cs typeface="+mn-cs"/>
                            </a:rPr>
                            <m:t>𝑷</m:t>
                          </m:r>
                          <m:r>
                            <a:rPr kumimoji="0" lang="en-US" altLang="zh-CN" sz="1600" b="1" i="1" u="none" strike="noStrike" kern="1200" cap="none" spc="0" normalizeH="0" baseline="0" noProof="0" smtClean="0">
                              <a:ln>
                                <a:noFill/>
                              </a:ln>
                              <a:solidFill>
                                <a:srgbClr val="0070C0"/>
                              </a:solidFill>
                              <a:effectLst/>
                              <a:uLnTx/>
                              <a:uFillTx/>
                              <a:latin typeface="Cambria Math" panose="02040503050406030204" pitchFamily="18" charset="0"/>
                              <a:cs typeface="+mn-cs"/>
                            </a:rPr>
                            <m:t>/</m:t>
                          </m:r>
                          <m:r>
                            <a:rPr kumimoji="0" lang="en-US" altLang="zh-CN" sz="1600" b="1" i="1" u="none" strike="noStrike" kern="1200" cap="none" spc="0" normalizeH="0" baseline="0" noProof="0" smtClean="0">
                              <a:ln>
                                <a:noFill/>
                              </a:ln>
                              <a:solidFill>
                                <a:srgbClr val="0070C0"/>
                              </a:solidFill>
                              <a:effectLst/>
                              <a:uLnTx/>
                              <a:uFillTx/>
                              <a:latin typeface="Cambria Math" panose="02040503050406030204" pitchFamily="18" charset="0"/>
                              <a:cs typeface="+mn-cs"/>
                            </a:rPr>
                            <m:t>𝑯𝒆</m:t>
                          </m:r>
                          <m:r>
                            <a:rPr kumimoji="0" lang="en-US" altLang="zh-CN" sz="1600" b="1" i="1" u="none" strike="noStrike" kern="1200" cap="none" spc="0" normalizeH="0" baseline="0" noProof="0" smtClean="0">
                              <a:ln>
                                <a:noFill/>
                              </a:ln>
                              <a:solidFill>
                                <a:srgbClr val="0070C0"/>
                              </a:solidFill>
                              <a:effectLst/>
                              <a:uLnTx/>
                              <a:uFillTx/>
                              <a:latin typeface="Cambria Math" panose="02040503050406030204" pitchFamily="18" charset="0"/>
                              <a:cs typeface="+mn-cs"/>
                            </a:rPr>
                            <m:t>(</m:t>
                          </m:r>
                          <m:r>
                            <a:rPr kumimoji="0" lang="en-US" altLang="zh-CN" sz="1600" b="1" i="1" u="none" strike="noStrike" kern="1200" cap="none" spc="0" normalizeH="0" baseline="0" noProof="0" smtClean="0">
                              <a:ln>
                                <a:noFill/>
                              </a:ln>
                              <a:solidFill>
                                <a:srgbClr val="0070C0"/>
                              </a:solidFill>
                              <a:effectLst/>
                              <a:uLnTx/>
                              <a:uFillTx/>
                              <a:latin typeface="Cambria Math" panose="02040503050406030204" pitchFamily="18" charset="0"/>
                              <a:cs typeface="+mn-cs"/>
                            </a:rPr>
                            <m:t>𝒂𝒇𝒕𝒆𝒓</m:t>
                          </m:r>
                          <m:r>
                            <a:rPr kumimoji="0" lang="en-US" altLang="zh-CN" sz="1600" b="1" i="1" u="none" strike="noStrike" kern="1200" cap="none" spc="0" normalizeH="0" baseline="0" noProof="0" smtClean="0">
                              <a:ln>
                                <a:noFill/>
                              </a:ln>
                              <a:solidFill>
                                <a:srgbClr val="0070C0"/>
                              </a:solidFill>
                              <a:effectLst/>
                              <a:uLnTx/>
                              <a:uFillTx/>
                              <a:latin typeface="Cambria Math" panose="02040503050406030204" pitchFamily="18" charset="0"/>
                              <a:cs typeface="+mn-cs"/>
                            </a:rPr>
                            <m:t> </m:t>
                          </m:r>
                          <m:r>
                            <a:rPr kumimoji="0" lang="en-US" altLang="zh-CN" sz="1600" b="1" i="1" u="none" strike="noStrike" kern="1200" cap="none" spc="0" normalizeH="0" baseline="0" noProof="0" smtClean="0">
                              <a:ln>
                                <a:noFill/>
                              </a:ln>
                              <a:solidFill>
                                <a:srgbClr val="0070C0"/>
                              </a:solidFill>
                              <a:effectLst/>
                              <a:uLnTx/>
                              <a:uFillTx/>
                              <a:latin typeface="Cambria Math" panose="02040503050406030204" pitchFamily="18" charset="0"/>
                              <a:cs typeface="+mn-cs"/>
                            </a:rPr>
                            <m:t>𝒔𝒆𝒍𝒆𝒄𝒕</m:t>
                          </m:r>
                          <m:r>
                            <a:rPr kumimoji="0" lang="en-US" altLang="zh-CN" sz="1600" b="1" i="1" u="none" strike="noStrike" kern="1200" cap="none" spc="0" normalizeH="0" baseline="0" noProof="0" smtClean="0">
                              <a:ln>
                                <a:noFill/>
                              </a:ln>
                              <a:solidFill>
                                <a:srgbClr val="0070C0"/>
                              </a:solidFill>
                              <a:effectLst/>
                              <a:uLnTx/>
                              <a:uFillTx/>
                              <a:latin typeface="Cambria Math" panose="02040503050406030204" pitchFamily="18" charset="0"/>
                              <a:cs typeface="+mn-cs"/>
                            </a:rPr>
                            <m:t>)</m:t>
                          </m:r>
                        </m:num>
                        <m:den>
                          <m:r>
                            <a:rPr kumimoji="0" lang="en-US" altLang="zh-CN" sz="1600" b="1" i="1" u="none" strike="noStrike" kern="1200" cap="none" spc="0" normalizeH="0" baseline="0" noProof="0" smtClean="0">
                              <a:ln>
                                <a:noFill/>
                              </a:ln>
                              <a:solidFill>
                                <a:srgbClr val="0070C0"/>
                              </a:solidFill>
                              <a:effectLst/>
                              <a:uLnTx/>
                              <a:uFillTx/>
                              <a:latin typeface="Cambria Math" panose="02040503050406030204" pitchFamily="18" charset="0"/>
                              <a:cs typeface="+mn-cs"/>
                            </a:rPr>
                            <m:t>𝑷</m:t>
                          </m:r>
                          <m:r>
                            <a:rPr kumimoji="0" lang="en-US" altLang="zh-CN" sz="1600" b="1" i="1" u="none" strike="noStrike" kern="1200" cap="none" spc="0" normalizeH="0" baseline="0" noProof="0" smtClean="0">
                              <a:ln>
                                <a:noFill/>
                              </a:ln>
                              <a:solidFill>
                                <a:srgbClr val="0070C0"/>
                              </a:solidFill>
                              <a:effectLst/>
                              <a:uLnTx/>
                              <a:uFillTx/>
                              <a:latin typeface="Cambria Math" panose="02040503050406030204" pitchFamily="18" charset="0"/>
                              <a:cs typeface="+mn-cs"/>
                            </a:rPr>
                            <m:t>/</m:t>
                          </m:r>
                          <m:r>
                            <a:rPr kumimoji="0" lang="en-US" altLang="zh-CN" sz="1600" b="1" i="1" u="none" strike="noStrike" kern="1200" cap="none" spc="0" normalizeH="0" baseline="0" noProof="0" smtClean="0">
                              <a:ln>
                                <a:noFill/>
                              </a:ln>
                              <a:solidFill>
                                <a:srgbClr val="0070C0"/>
                              </a:solidFill>
                              <a:effectLst/>
                              <a:uLnTx/>
                              <a:uFillTx/>
                              <a:latin typeface="Cambria Math" panose="02040503050406030204" pitchFamily="18" charset="0"/>
                              <a:cs typeface="+mn-cs"/>
                            </a:rPr>
                            <m:t>𝑯𝒆</m:t>
                          </m:r>
                          <m:r>
                            <a:rPr kumimoji="0" lang="en-US" altLang="zh-CN" sz="1600" b="1" i="1" u="none" strike="noStrike" kern="1200" cap="none" spc="0" normalizeH="0" baseline="0" noProof="0" smtClean="0">
                              <a:ln>
                                <a:noFill/>
                              </a:ln>
                              <a:solidFill>
                                <a:srgbClr val="0070C0"/>
                              </a:solidFill>
                              <a:effectLst/>
                              <a:uLnTx/>
                              <a:uFillTx/>
                              <a:latin typeface="Cambria Math" panose="02040503050406030204" pitchFamily="18" charset="0"/>
                              <a:cs typeface="+mn-cs"/>
                            </a:rPr>
                            <m:t>(</m:t>
                          </m:r>
                          <m:r>
                            <a:rPr kumimoji="0" lang="en-US" altLang="zh-CN" sz="1600" b="1" i="1" u="none" strike="noStrike" kern="1200" cap="none" spc="0" normalizeH="0" baseline="0" noProof="0" smtClean="0">
                              <a:ln>
                                <a:noFill/>
                              </a:ln>
                              <a:solidFill>
                                <a:srgbClr val="0070C0"/>
                              </a:solidFill>
                              <a:effectLst/>
                              <a:uLnTx/>
                              <a:uFillTx/>
                              <a:latin typeface="Cambria Math" panose="02040503050406030204" pitchFamily="18" charset="0"/>
                              <a:cs typeface="+mn-cs"/>
                            </a:rPr>
                            <m:t>𝒃𝒆𝒇𝒐𝒓𝒆</m:t>
                          </m:r>
                          <m:r>
                            <a:rPr kumimoji="0" lang="en-US" altLang="zh-CN" sz="1600" b="1" i="1" u="none" strike="noStrike" kern="1200" cap="none" spc="0" normalizeH="0" baseline="0" noProof="0" smtClean="0">
                              <a:ln>
                                <a:noFill/>
                              </a:ln>
                              <a:solidFill>
                                <a:srgbClr val="0070C0"/>
                              </a:solidFill>
                              <a:effectLst/>
                              <a:uLnTx/>
                              <a:uFillTx/>
                              <a:latin typeface="Cambria Math" panose="02040503050406030204" pitchFamily="18" charset="0"/>
                              <a:cs typeface="+mn-cs"/>
                            </a:rPr>
                            <m:t> </m:t>
                          </m:r>
                          <m:r>
                            <a:rPr kumimoji="0" lang="en-US" altLang="zh-CN" sz="1600" b="1" i="1" u="none" strike="noStrike" kern="1200" cap="none" spc="0" normalizeH="0" baseline="0" noProof="0" smtClean="0">
                              <a:ln>
                                <a:noFill/>
                              </a:ln>
                              <a:solidFill>
                                <a:srgbClr val="0070C0"/>
                              </a:solidFill>
                              <a:effectLst/>
                              <a:uLnTx/>
                              <a:uFillTx/>
                              <a:latin typeface="Cambria Math" panose="02040503050406030204" pitchFamily="18" charset="0"/>
                              <a:cs typeface="+mn-cs"/>
                            </a:rPr>
                            <m:t>𝒔𝒆𝒍𝒆𝒄𝒕</m:t>
                          </m:r>
                          <m:r>
                            <a:rPr kumimoji="0" lang="en-US" altLang="zh-CN" sz="1600" b="1" i="1" u="none" strike="noStrike" kern="1200" cap="none" spc="0" normalizeH="0" baseline="0" noProof="0" smtClean="0">
                              <a:ln>
                                <a:noFill/>
                              </a:ln>
                              <a:solidFill>
                                <a:srgbClr val="0070C0"/>
                              </a:solidFill>
                              <a:effectLst/>
                              <a:uLnTx/>
                              <a:uFillTx/>
                              <a:latin typeface="Cambria Math" panose="02040503050406030204" pitchFamily="18" charset="0"/>
                              <a:cs typeface="+mn-cs"/>
                            </a:rPr>
                            <m:t>)</m:t>
                          </m:r>
                        </m:den>
                      </m:f>
                    </m:oMath>
                  </m:oMathPara>
                </a14:m>
                <a:endParaRPr kumimoji="0" lang="zh-CN" altLang="en-US" sz="1600" b="1" i="1"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endParaRPr>
              </a:p>
            </p:txBody>
          </p:sp>
        </mc:Choice>
        <mc:Fallback xmlns="">
          <p:sp>
            <p:nvSpPr>
              <p:cNvPr id="9" name="文本框 17">
                <a:extLst>
                  <a:ext uri="{FF2B5EF4-FFF2-40B4-BE49-F238E27FC236}">
                    <a16:creationId xmlns:a16="http://schemas.microsoft.com/office/drawing/2014/main" id="{90FCE7C4-1724-4373-8AE3-07862AD15AE6}"/>
                  </a:ext>
                </a:extLst>
              </p:cNvPr>
              <p:cNvSpPr txBox="1">
                <a:spLocks noRot="1" noChangeAspect="1" noMove="1" noResize="1" noEditPoints="1" noAdjustHandles="1" noChangeArrowheads="1" noChangeShapeType="1" noTextEdit="1"/>
              </p:cNvSpPr>
              <p:nvPr/>
            </p:nvSpPr>
            <p:spPr>
              <a:xfrm>
                <a:off x="9136685" y="803708"/>
                <a:ext cx="2106777" cy="605037"/>
              </a:xfrm>
              <a:prstGeom prst="rect">
                <a:avLst/>
              </a:prstGeom>
              <a:blipFill>
                <a:blip r:embed="rId5"/>
                <a:stretch>
                  <a:fillRect/>
                </a:stretch>
              </a:blipFill>
            </p:spPr>
            <p:txBody>
              <a:bodyPr/>
              <a:lstStyle/>
              <a:p>
                <a:r>
                  <a:rPr lang="zh-CN" altLang="en-US">
                    <a:noFill/>
                  </a:rPr>
                  <a:t> </a:t>
                </a:r>
              </a:p>
            </p:txBody>
          </p:sp>
        </mc:Fallback>
      </mc:AlternateContent>
      <p:sp>
        <p:nvSpPr>
          <p:cNvPr id="10" name="文本框 34">
            <a:extLst>
              <a:ext uri="{FF2B5EF4-FFF2-40B4-BE49-F238E27FC236}">
                <a16:creationId xmlns:a16="http://schemas.microsoft.com/office/drawing/2014/main" id="{85C5ACF9-7FA3-4B76-B861-8F5093A5EFEF}"/>
              </a:ext>
            </a:extLst>
          </p:cNvPr>
          <p:cNvSpPr txBox="1"/>
          <p:nvPr/>
        </p:nvSpPr>
        <p:spPr>
          <a:xfrm>
            <a:off x="8737358" y="1847938"/>
            <a:ext cx="2389364"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Purity&gt;90% @ 1PeV</a:t>
            </a:r>
          </a:p>
        </p:txBody>
      </p:sp>
      <p:sp>
        <p:nvSpPr>
          <p:cNvPr id="12" name="TextBox 11">
            <a:extLst>
              <a:ext uri="{FF2B5EF4-FFF2-40B4-BE49-F238E27FC236}">
                <a16:creationId xmlns:a16="http://schemas.microsoft.com/office/drawing/2014/main" id="{DF23603F-7E18-4D62-BDAE-DC5DF0F50CA3}"/>
              </a:ext>
            </a:extLst>
          </p:cNvPr>
          <p:cNvSpPr txBox="1"/>
          <p:nvPr/>
        </p:nvSpPr>
        <p:spPr>
          <a:xfrm>
            <a:off x="6508698" y="2550235"/>
            <a:ext cx="2686507" cy="338554"/>
          </a:xfrm>
          <a:prstGeom prst="rect">
            <a:avLst/>
          </a:prstGeom>
          <a:noFill/>
        </p:spPr>
        <p:txBody>
          <a:bodyPr wrap="square">
            <a:spAutoFit/>
          </a:bodyPr>
          <a:lstStyle/>
          <a:p>
            <a:r>
              <a:rPr kumimoji="0" lang="en-US" altLang="zh-CN" sz="1600" b="1" i="0" u="none" strike="noStrike" kern="1200" cap="none" spc="0" normalizeH="0" baseline="0" noProof="0" dirty="0">
                <a:ln>
                  <a:noFill/>
                </a:ln>
                <a:effectLst/>
                <a:uLnTx/>
                <a:uFillTx/>
                <a:latin typeface="Calibri"/>
                <a:ea typeface="宋体" panose="02010600030101010101" pitchFamily="2" charset="-122"/>
                <a:cs typeface="+mn-cs"/>
              </a:rPr>
              <a:t>Light Selection efficiency </a:t>
            </a:r>
            <a:endParaRPr lang="zh-CN" altLang="en-US" sz="1600" b="1" dirty="0"/>
          </a:p>
        </p:txBody>
      </p:sp>
      <p:sp>
        <p:nvSpPr>
          <p:cNvPr id="13" name="TextBox 12">
            <a:extLst>
              <a:ext uri="{FF2B5EF4-FFF2-40B4-BE49-F238E27FC236}">
                <a16:creationId xmlns:a16="http://schemas.microsoft.com/office/drawing/2014/main" id="{6ECDD915-3E51-45B9-A4BC-17EE893838DC}"/>
              </a:ext>
            </a:extLst>
          </p:cNvPr>
          <p:cNvSpPr txBox="1"/>
          <p:nvPr/>
        </p:nvSpPr>
        <p:spPr>
          <a:xfrm>
            <a:off x="6508698" y="3114835"/>
            <a:ext cx="2819400" cy="338554"/>
          </a:xfrm>
          <a:prstGeom prst="rect">
            <a:avLst/>
          </a:prstGeom>
          <a:noFill/>
        </p:spPr>
        <p:txBody>
          <a:bodyPr wrap="square">
            <a:spAutoFit/>
          </a:bodyPr>
          <a:lstStyle/>
          <a:p>
            <a:r>
              <a:rPr kumimoji="0" lang="en-US" altLang="zh-CN" sz="1600" b="1" i="0" u="none" strike="noStrike" kern="1200" cap="none" spc="0" normalizeH="0" baseline="0" noProof="0" dirty="0">
                <a:ln>
                  <a:noFill/>
                </a:ln>
                <a:solidFill>
                  <a:srgbClr val="FF05FF"/>
                </a:solidFill>
                <a:effectLst/>
                <a:uLnTx/>
                <a:uFillTx/>
                <a:latin typeface="Calibri"/>
                <a:ea typeface="宋体" panose="02010600030101010101" pitchFamily="2" charset="-122"/>
                <a:cs typeface="+mn-cs"/>
              </a:rPr>
              <a:t>Heavy Selection efficiency </a:t>
            </a:r>
            <a:endParaRPr lang="zh-CN" altLang="en-US" sz="1600" b="1" dirty="0">
              <a:solidFill>
                <a:srgbClr val="FF05FF"/>
              </a:solidFill>
            </a:endParaRPr>
          </a:p>
        </p:txBody>
      </p:sp>
    </p:spTree>
    <p:extLst>
      <p:ext uri="{BB962C8B-B14F-4D97-AF65-F5344CB8AC3E}">
        <p14:creationId xmlns:p14="http://schemas.microsoft.com/office/powerpoint/2010/main" val="2506240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7D58D3-1142-4FB2-9B28-4C263C946AF9}"/>
              </a:ext>
            </a:extLst>
          </p:cNvPr>
          <p:cNvPicPr>
            <a:picLocks noChangeAspect="1"/>
          </p:cNvPicPr>
          <p:nvPr/>
        </p:nvPicPr>
        <p:blipFill>
          <a:blip r:embed="rId2"/>
          <a:stretch>
            <a:fillRect/>
          </a:stretch>
        </p:blipFill>
        <p:spPr>
          <a:xfrm>
            <a:off x="187657" y="976182"/>
            <a:ext cx="6172153" cy="5123624"/>
          </a:xfrm>
          <a:prstGeom prst="rect">
            <a:avLst/>
          </a:prstGeom>
        </p:spPr>
      </p:pic>
      <p:sp>
        <p:nvSpPr>
          <p:cNvPr id="4" name="Title 1">
            <a:extLst>
              <a:ext uri="{FF2B5EF4-FFF2-40B4-BE49-F238E27FC236}">
                <a16:creationId xmlns:a16="http://schemas.microsoft.com/office/drawing/2014/main" id="{426A27D1-F20A-4934-9554-0707B8C58162}"/>
              </a:ext>
            </a:extLst>
          </p:cNvPr>
          <p:cNvSpPr txBox="1">
            <a:spLocks/>
          </p:cNvSpPr>
          <p:nvPr/>
        </p:nvSpPr>
        <p:spPr>
          <a:xfrm>
            <a:off x="981926" y="111863"/>
            <a:ext cx="10510125" cy="659612"/>
          </a:xfrm>
          <a:prstGeom prst="rect">
            <a:avLst/>
          </a:prstGeom>
        </p:spPr>
        <p:txBody>
          <a:bodyPr vert="horz" lIns="91400" tIns="45699" rIns="91400" bIns="45699" rtlCol="0" anchor="ctr">
            <a:normAutofit/>
          </a:bodyPr>
          <a:lstStyle>
            <a:lvl1pPr algn="l" defTabSz="914400" rtl="0" eaLnBrk="1" latinLnBrk="0" hangingPunct="1">
              <a:spcBef>
                <a:spcPct val="0"/>
              </a:spcBef>
              <a:buNone/>
              <a:defRPr sz="2998" b="1" kern="1200">
                <a:solidFill>
                  <a:srgbClr val="005DA2"/>
                </a:solidFill>
                <a:latin typeface="微软雅黑" panose="020B0503020204020204" pitchFamily="34" charset="-122"/>
                <a:ea typeface="微软雅黑" panose="020B0503020204020204" pitchFamily="34" charset="-122"/>
                <a:cs typeface="+mj-cs"/>
              </a:defRPr>
            </a:lvl1pPr>
          </a:lstStyle>
          <a:p>
            <a:r>
              <a:rPr lang="en-US" altLang="zh-CN" sz="3200" dirty="0">
                <a:solidFill>
                  <a:srgbClr val="0070C0"/>
                </a:solidFill>
                <a:latin typeface="等线" panose="020F0502020204030204"/>
                <a:ea typeface="等线" panose="02010600030101010101" pitchFamily="2" charset="-122"/>
                <a:cs typeface="+mn-cs"/>
              </a:rPr>
              <a:t> Light component (</a:t>
            </a:r>
            <a:r>
              <a:rPr lang="en-US" altLang="zh-CN" sz="3200" dirty="0" err="1">
                <a:solidFill>
                  <a:srgbClr val="0070C0"/>
                </a:solidFill>
                <a:latin typeface="等线" panose="020F0502020204030204"/>
                <a:ea typeface="等线" panose="02010600030101010101" pitchFamily="2" charset="-122"/>
                <a:cs typeface="+mn-cs"/>
              </a:rPr>
              <a:t>H+He</a:t>
            </a:r>
            <a:r>
              <a:rPr lang="en-US" altLang="zh-CN" sz="3200" dirty="0">
                <a:solidFill>
                  <a:srgbClr val="0070C0"/>
                </a:solidFill>
                <a:latin typeface="等线" panose="020F0502020204030204"/>
                <a:ea typeface="等线" panose="02010600030101010101" pitchFamily="2" charset="-122"/>
                <a:cs typeface="+mn-cs"/>
              </a:rPr>
              <a:t>) measurement</a:t>
            </a:r>
            <a:endParaRPr lang="zh-CN" altLang="en-US" sz="3200" dirty="0">
              <a:solidFill>
                <a:srgbClr val="0070C0"/>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A09F114-4F54-4919-A0E6-55E110F1607B}"/>
                  </a:ext>
                </a:extLst>
              </p:cNvPr>
              <p:cNvSpPr txBox="1"/>
              <p:nvPr/>
            </p:nvSpPr>
            <p:spPr>
              <a:xfrm>
                <a:off x="6678878" y="1197651"/>
                <a:ext cx="4695954" cy="4462697"/>
              </a:xfrm>
              <a:prstGeom prst="rect">
                <a:avLst/>
              </a:prstGeom>
              <a:noFill/>
            </p:spPr>
            <p:txBody>
              <a:bodyPr wrap="square" rtlCol="0">
                <a:spAutoFit/>
              </a:bodyPr>
              <a:lstStyle/>
              <a:p>
                <a:pPr marL="285750" marR="0" lvl="0" indent="-285750" algn="l" defTabSz="914400" rtl="0" eaLnBrk="1" fontAlgn="auto" latinLnBrk="0" hangingPunct="1">
                  <a:lnSpc>
                    <a:spcPct val="130000"/>
                  </a:lnSpc>
                  <a:spcBef>
                    <a:spcPts val="0"/>
                  </a:spcBef>
                  <a:spcAft>
                    <a:spcPts val="0"/>
                  </a:spcAft>
                  <a:buClrTx/>
                  <a:buSzTx/>
                  <a:buFont typeface="Wingdings" panose="05000000000000000000" pitchFamily="2" charset="2"/>
                  <a:buChar char="Ø"/>
                  <a:tabLst/>
                  <a:defRPr/>
                </a:pP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Data set</a:t>
                </a:r>
                <a:r>
                  <a:rPr kumimoji="0" lang="zh-CN" altLang="en-US"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2021.10-2022.4</a:t>
                </a:r>
              </a:p>
              <a:p>
                <a:pPr marL="285750" marR="0" lvl="0" indent="-285750" algn="l" defTabSz="914400" rtl="0" eaLnBrk="1" fontAlgn="auto" latinLnBrk="0" hangingPunct="1">
                  <a:lnSpc>
                    <a:spcPct val="130000"/>
                  </a:lnSpc>
                  <a:spcBef>
                    <a:spcPts val="0"/>
                  </a:spcBef>
                  <a:spcAft>
                    <a:spcPts val="0"/>
                  </a:spcAft>
                  <a:buClrTx/>
                  <a:buSzTx/>
                  <a:buFont typeface="Wingdings" panose="05000000000000000000" pitchFamily="2" charset="2"/>
                  <a:buChar char="Ø"/>
                  <a:tabLst/>
                  <a:defRPr/>
                </a:pP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Total time after good weather selection: ~1,000 hour</a:t>
                </a:r>
              </a:p>
              <a:p>
                <a:pPr marL="285750" marR="0" lvl="0" indent="-285750" algn="l" defTabSz="914400" rtl="0" eaLnBrk="1" fontAlgn="auto" latinLnBrk="0" hangingPunct="1">
                  <a:lnSpc>
                    <a:spcPct val="130000"/>
                  </a:lnSpc>
                  <a:spcBef>
                    <a:spcPts val="0"/>
                  </a:spcBef>
                  <a:spcAft>
                    <a:spcPts val="0"/>
                  </a:spcAft>
                  <a:buClrTx/>
                  <a:buSzTx/>
                  <a:buFont typeface="Wingdings" panose="05000000000000000000" pitchFamily="2" charset="2"/>
                  <a:buChar char="Ø"/>
                  <a:tabLst/>
                  <a:defRPr/>
                </a:pP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Aperture: ~70,000 </a:t>
                </a:r>
                <a14:m>
                  <m:oMath xmlns:m="http://schemas.openxmlformats.org/officeDocument/2006/math">
                    <m:sSup>
                      <m:sSupPr>
                        <m:ctrlPr>
                          <a:rPr kumimoji="0" lang="en-US" altLang="zh-CN" sz="2000" b="1"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altLang="zh-CN" sz="2000" b="1"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𝐦</m:t>
                        </m:r>
                      </m:e>
                      <m:sup>
                        <m:r>
                          <a:rPr kumimoji="0" lang="en-US" altLang="zh-CN" sz="2000" b="1"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𝟐</m:t>
                        </m:r>
                      </m:sup>
                    </m:sSup>
                    <m:r>
                      <a:rPr kumimoji="0" lang="en-US" altLang="zh-CN" sz="2000" b="1"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𝐬𝐫</m:t>
                    </m:r>
                  </m:oMath>
                </a14:m>
                <a:endPar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R="0" lvl="0" algn="l" defTabSz="914400" rtl="0" eaLnBrk="1" fontAlgn="auto" latinLnBrk="0" hangingPunct="1">
                  <a:lnSpc>
                    <a:spcPct val="130000"/>
                  </a:lnSpc>
                  <a:spcBef>
                    <a:spcPts val="0"/>
                  </a:spcBef>
                  <a:spcAft>
                    <a:spcPts val="0"/>
                  </a:spcAft>
                  <a:buClrTx/>
                  <a:buSzTx/>
                  <a:tabLst/>
                  <a:defRPr/>
                </a:pPr>
                <a:endPar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285750" marR="0" lvl="0" indent="-285750" algn="l" defTabSz="914400" rtl="0" eaLnBrk="1" fontAlgn="auto" latinLnBrk="0" hangingPunct="1">
                  <a:lnSpc>
                    <a:spcPct val="130000"/>
                  </a:lnSpc>
                  <a:spcBef>
                    <a:spcPts val="0"/>
                  </a:spcBef>
                  <a:spcAft>
                    <a:spcPts val="0"/>
                  </a:spcAft>
                  <a:buClrTx/>
                  <a:buSzTx/>
                  <a:buFont typeface="Wingdings" panose="05000000000000000000" pitchFamily="2" charset="2"/>
                  <a:buChar char="Ø"/>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The light component energy spectra from </a:t>
                </a:r>
                <a:r>
                  <a:rPr lang="en-US" altLang="zh-CN"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0.16 P</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eV to 13 </a:t>
                </a:r>
                <a:r>
                  <a:rPr kumimoji="0" lang="en-US" altLang="zh-CN" sz="2000" b="1" i="0" u="none" strike="noStrike" kern="1200" cap="none" spc="0" normalizeH="0" baseline="0" noProof="0" dirty="0" err="1">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PeV</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 were measured with high precision by LHAASO</a:t>
                </a:r>
              </a:p>
              <a:p>
                <a:pPr marL="800100" lvl="1" indent="-342900">
                  <a:lnSpc>
                    <a:spcPct val="130000"/>
                  </a:lnSpc>
                  <a:buFont typeface="Arial" panose="020B0604020202020204" pitchFamily="34" charset="0"/>
                  <a:buChar char="•"/>
                  <a:defRPr/>
                </a:pPr>
                <a:r>
                  <a:rPr lang="en-US" altLang="zh-CN"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Hardening:</a:t>
                </a: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around</a:t>
                </a: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a:t>
                </a: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000" b="1" dirty="0" err="1">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PeV</a:t>
                </a:r>
                <a:endParaRPr lang="en-US" altLang="zh-CN"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800100" lvl="1" indent="-342900">
                  <a:lnSpc>
                    <a:spcPct val="130000"/>
                  </a:lnSpc>
                  <a:buFont typeface="Arial" panose="020B0604020202020204" pitchFamily="34" charset="0"/>
                  <a:buChar char="•"/>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 Knee: around 3 </a:t>
                </a:r>
                <a:r>
                  <a:rPr kumimoji="0" lang="en-US" altLang="zh-CN" sz="2000" b="1" i="0" u="none" strike="noStrike" kern="1200" cap="none" spc="0" normalizeH="0" baseline="0" noProof="0" dirty="0" err="1">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PeV</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DA09F114-4F54-4919-A0E6-55E110F1607B}"/>
                  </a:ext>
                </a:extLst>
              </p:cNvPr>
              <p:cNvSpPr txBox="1">
                <a:spLocks noRot="1" noChangeAspect="1" noMove="1" noResize="1" noEditPoints="1" noAdjustHandles="1" noChangeArrowheads="1" noChangeShapeType="1" noTextEdit="1"/>
              </p:cNvSpPr>
              <p:nvPr/>
            </p:nvSpPr>
            <p:spPr>
              <a:xfrm>
                <a:off x="6678878" y="1197651"/>
                <a:ext cx="4695954" cy="4462697"/>
              </a:xfrm>
              <a:prstGeom prst="rect">
                <a:avLst/>
              </a:prstGeom>
              <a:blipFill>
                <a:blip r:embed="rId3"/>
                <a:stretch>
                  <a:fillRect l="-1169" r="-2078" b="-1364"/>
                </a:stretch>
              </a:blipFill>
            </p:spPr>
            <p:txBody>
              <a:bodyPr/>
              <a:lstStyle/>
              <a:p>
                <a:r>
                  <a:rPr lang="zh-CN" altLang="en-US">
                    <a:noFill/>
                  </a:rPr>
                  <a:t> </a:t>
                </a:r>
              </a:p>
            </p:txBody>
          </p:sp>
        </mc:Fallback>
      </mc:AlternateContent>
      <p:sp>
        <p:nvSpPr>
          <p:cNvPr id="8" name="TextBox 7">
            <a:extLst>
              <a:ext uri="{FF2B5EF4-FFF2-40B4-BE49-F238E27FC236}">
                <a16:creationId xmlns:a16="http://schemas.microsoft.com/office/drawing/2014/main" id="{45EBD013-F195-44B6-B5AF-1023CB27079A}"/>
              </a:ext>
            </a:extLst>
          </p:cNvPr>
          <p:cNvSpPr txBox="1"/>
          <p:nvPr/>
        </p:nvSpPr>
        <p:spPr>
          <a:xfrm>
            <a:off x="1205179" y="6099806"/>
            <a:ext cx="4486046" cy="646331"/>
          </a:xfrm>
          <a:prstGeom prst="rect">
            <a:avLst/>
          </a:prstGeom>
          <a:noFill/>
        </p:spPr>
        <p:txBody>
          <a:bodyPr wrap="square">
            <a:spAutoFit/>
          </a:bodyPr>
          <a:lstStyle/>
          <a:p>
            <a:pPr algn="l"/>
            <a:r>
              <a:rPr lang="en-US" altLang="zh-CN" i="0" dirty="0">
                <a:solidFill>
                  <a:srgbClr val="000000"/>
                </a:solidFill>
                <a:effectLst/>
                <a:latin typeface="Times New Roman" panose="02020603050405020304" pitchFamily="18" charset="0"/>
                <a:cs typeface="Times New Roman" panose="02020603050405020304" pitchFamily="18" charset="0"/>
              </a:rPr>
              <a:t>Phys. Rev. Lett. - Accepted 6 February, 2026</a:t>
            </a:r>
          </a:p>
          <a:p>
            <a:pPr algn="l"/>
            <a:r>
              <a:rPr lang="en-US" altLang="zh-CN" i="0" dirty="0">
                <a:solidFill>
                  <a:srgbClr val="000000"/>
                </a:solidFill>
                <a:effectLst/>
                <a:latin typeface="Times New Roman" panose="02020603050405020304" pitchFamily="18" charset="0"/>
                <a:cs typeface="Times New Roman" panose="02020603050405020304" pitchFamily="18" charset="0"/>
              </a:rPr>
              <a:t>DOI: https://doi.org/10.1103/d838-49gt</a:t>
            </a:r>
          </a:p>
        </p:txBody>
      </p:sp>
    </p:spTree>
    <p:extLst>
      <p:ext uri="{BB962C8B-B14F-4D97-AF65-F5344CB8AC3E}">
        <p14:creationId xmlns:p14="http://schemas.microsoft.com/office/powerpoint/2010/main" val="2636969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7AD4CD1-1115-BAFB-2AB4-04D803E53FA5}"/>
              </a:ext>
            </a:extLst>
          </p:cNvPr>
          <p:cNvSpPr/>
          <p:nvPr/>
        </p:nvSpPr>
        <p:spPr>
          <a:xfrm>
            <a:off x="4355" y="18354"/>
            <a:ext cx="12192000" cy="755649"/>
          </a:xfrm>
          <a:prstGeom prst="rect">
            <a:avLst/>
          </a:prstGeom>
          <a:solidFill>
            <a:schemeClr val="bg1"/>
          </a:solidFill>
          <a:ln>
            <a:noFill/>
          </a:ln>
          <a:effectLst>
            <a:outerShdw blurRad="50800" dist="127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Proton Selection</a:t>
            </a:r>
            <a:endParaRPr kumimoji="0" lang="zh-CN" altLang="en-US" sz="32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3" name="同侧圆角矩形 30">
            <a:extLst>
              <a:ext uri="{FF2B5EF4-FFF2-40B4-BE49-F238E27FC236}">
                <a16:creationId xmlns:a16="http://schemas.microsoft.com/office/drawing/2014/main" id="{881C0629-FB1C-398D-A74B-F9570590DEBD}"/>
              </a:ext>
            </a:extLst>
          </p:cNvPr>
          <p:cNvSpPr/>
          <p:nvPr/>
        </p:nvSpPr>
        <p:spPr>
          <a:xfrm rot="5400000">
            <a:off x="-68264" y="265749"/>
            <a:ext cx="355602" cy="219074"/>
          </a:xfrm>
          <a:prstGeom prst="round2SameRect">
            <a:avLst>
              <a:gd name="adj1" fmla="val 27347"/>
              <a:gd name="adj2" fmla="val 0"/>
            </a:avLst>
          </a:prstGeom>
          <a:solidFill>
            <a:srgbClr val="0070C0"/>
          </a:solidFill>
          <a:ln>
            <a:noFill/>
          </a:ln>
          <a:effectLst>
            <a:innerShdw blurRad="635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91685DF-F12C-443D-95D8-32E737A56F88}"/>
                  </a:ext>
                </a:extLst>
              </p:cNvPr>
              <p:cNvSpPr txBox="1"/>
              <p:nvPr/>
            </p:nvSpPr>
            <p:spPr>
              <a:xfrm>
                <a:off x="401954" y="4779724"/>
                <a:ext cx="6859500" cy="1823769"/>
              </a:xfrm>
              <a:prstGeom prst="rect">
                <a:avLst/>
              </a:prstGeom>
              <a:noFill/>
            </p:spPr>
            <p:txBody>
              <a:bodyPr wrap="square">
                <a:spAutoFit/>
              </a:bodyPr>
              <a:lstStyle/>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en-US"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Purity (</a:t>
                </a:r>
                <a14:m>
                  <m:oMath xmlns:m="http://schemas.openxmlformats.org/officeDocument/2006/math">
                    <m:sSup>
                      <m:sSupPr>
                        <m:ctrlP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𝜖</m:t>
                        </m:r>
                      </m:e>
                      <m:sup>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𝑙</m:t>
                        </m:r>
                      </m:sup>
                    </m:sSup>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sSubSup>
                          <m:sSubSupPr>
                            <m:ctrlP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e>
                          <m:sub>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𝑠𝑒𝑙𝑒𝑐𝑡</m:t>
                            </m:r>
                          </m:sub>
                          <m:sup>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𝐿</m:t>
                            </m:r>
                          </m:sup>
                        </m:sSubSup>
                      </m:num>
                      <m:den>
                        <m:sSubSup>
                          <m:sSubSupPr>
                            <m:ctrlP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e>
                          <m:sub>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𝑠𝑒𝑙𝑒𝑐𝑡</m:t>
                            </m:r>
                          </m:sub>
                          <m:sup>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𝐿</m:t>
                            </m:r>
                          </m:sup>
                        </m:sSubSup>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Sup>
                          <m:sSubSupPr>
                            <m:ctrlP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e>
                          <m:sub>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𝑠𝑒𝑙𝑒𝑐𝑡</m:t>
                            </m:r>
                          </m:sub>
                          <m:sup>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𝐻</m:t>
                            </m:r>
                          </m:sup>
                        </m:sSubSup>
                      </m:den>
                    </m:f>
                  </m:oMath>
                </a14:m>
                <a:r>
                  <a:rPr kumimoji="0" lang="en-US"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 ~90% @ 1PeV</a:t>
                </a:r>
              </a:p>
              <a:p>
                <a:pPr marL="742950" marR="0" lvl="1"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Most of the contaminations come from Helium </a:t>
                </a:r>
              </a:p>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en-US"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Selection efficiency (</a:t>
                </a:r>
                <a14:m>
                  <m:oMath xmlns:m="http://schemas.openxmlformats.org/officeDocument/2006/math">
                    <m:sSup>
                      <m:sSupPr>
                        <m:ctrlP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𝜂</m:t>
                        </m:r>
                      </m:e>
                      <m:sup>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𝑙</m:t>
                        </m:r>
                      </m:sup>
                    </m:sSup>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sSubSup>
                          <m:sSubSupPr>
                            <m:ctrlP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e>
                          <m:sub>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𝑠𝑒𝑙𝑒𝑐𝑡</m:t>
                            </m:r>
                          </m:sub>
                          <m:sup>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𝐿</m:t>
                            </m:r>
                          </m:sup>
                        </m:sSubSup>
                      </m:num>
                      <m:den>
                        <m:sSubSup>
                          <m:sSubSupPr>
                            <m:ctrlP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e>
                          <m:sub>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𝑎𝑙𝑙</m:t>
                            </m:r>
                          </m:sub>
                          <m:sup>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𝐿</m:t>
                            </m:r>
                          </m:sup>
                        </m:sSubSup>
                      </m:den>
                    </m:f>
                  </m:oMath>
                </a14:m>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 25%.</a:t>
                </a:r>
              </a:p>
            </p:txBody>
          </p:sp>
        </mc:Choice>
        <mc:Fallback xmlns="">
          <p:sp>
            <p:nvSpPr>
              <p:cNvPr id="10" name="TextBox 9">
                <a:extLst>
                  <a:ext uri="{FF2B5EF4-FFF2-40B4-BE49-F238E27FC236}">
                    <a16:creationId xmlns:a16="http://schemas.microsoft.com/office/drawing/2014/main" id="{591685DF-F12C-443D-95D8-32E737A56F88}"/>
                  </a:ext>
                </a:extLst>
              </p:cNvPr>
              <p:cNvSpPr txBox="1">
                <a:spLocks noRot="1" noChangeAspect="1" noMove="1" noResize="1" noEditPoints="1" noAdjustHandles="1" noChangeArrowheads="1" noChangeShapeType="1" noTextEdit="1"/>
              </p:cNvSpPr>
              <p:nvPr/>
            </p:nvSpPr>
            <p:spPr>
              <a:xfrm>
                <a:off x="401954" y="4779724"/>
                <a:ext cx="6859500" cy="1823769"/>
              </a:xfrm>
              <a:prstGeom prst="rect">
                <a:avLst/>
              </a:prstGeom>
              <a:blipFill>
                <a:blip r:embed="rId3"/>
                <a:stretch>
                  <a:fillRect l="-800"/>
                </a:stretch>
              </a:blipFill>
            </p:spPr>
            <p:txBody>
              <a:bodyPr/>
              <a:lstStyle/>
              <a:p>
                <a:r>
                  <a:rPr lang="zh-CN" altLang="en-US">
                    <a:noFill/>
                  </a:rPr>
                  <a:t> </a:t>
                </a:r>
              </a:p>
            </p:txBody>
          </p:sp>
        </mc:Fallback>
      </mc:AlternateContent>
      <p:sp>
        <p:nvSpPr>
          <p:cNvPr id="11" name="灯片编号占位符 1">
            <a:extLst>
              <a:ext uri="{FF2B5EF4-FFF2-40B4-BE49-F238E27FC236}">
                <a16:creationId xmlns:a16="http://schemas.microsoft.com/office/drawing/2014/main" id="{FEA9EDAD-B38F-4713-8C65-17B7E3A1DDE4}"/>
              </a:ext>
            </a:extLst>
          </p:cNvPr>
          <p:cNvSpPr>
            <a:spLocks noGrp="1"/>
          </p:cNvSpPr>
          <p:nvPr>
            <p:ph type="sldNum" sz="quarter" idx="12"/>
          </p:nvPr>
        </p:nvSpPr>
        <p:spPr>
          <a:xfrm>
            <a:off x="8610600" y="65210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A8A0-C5FB-4538-B875-3822A40A0CEE}" type="slidenum">
              <a:rPr kumimoji="0" lang="zh-CN" altLang="en-US" sz="16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6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12" name="Picture 11">
            <a:extLst>
              <a:ext uri="{FF2B5EF4-FFF2-40B4-BE49-F238E27FC236}">
                <a16:creationId xmlns:a16="http://schemas.microsoft.com/office/drawing/2014/main" id="{7F7C7339-617C-4D71-8DB4-C44E9D548962}"/>
              </a:ext>
            </a:extLst>
          </p:cNvPr>
          <p:cNvPicPr>
            <a:picLocks noChangeAspect="1"/>
          </p:cNvPicPr>
          <p:nvPr/>
        </p:nvPicPr>
        <p:blipFill rotWithShape="1">
          <a:blip r:embed="rId4"/>
          <a:srcRect l="9875" t="7564" r="50750" b="36475"/>
          <a:stretch/>
        </p:blipFill>
        <p:spPr>
          <a:xfrm>
            <a:off x="41367" y="903292"/>
            <a:ext cx="4032070" cy="3068392"/>
          </a:xfrm>
          <a:prstGeom prst="rect">
            <a:avLst/>
          </a:prstGeom>
        </p:spPr>
      </p:pic>
      <p:pic>
        <p:nvPicPr>
          <p:cNvPr id="14" name="Picture 13">
            <a:extLst>
              <a:ext uri="{FF2B5EF4-FFF2-40B4-BE49-F238E27FC236}">
                <a16:creationId xmlns:a16="http://schemas.microsoft.com/office/drawing/2014/main" id="{D65289FB-BF7B-48C0-80E9-C5D556832F50}"/>
              </a:ext>
            </a:extLst>
          </p:cNvPr>
          <p:cNvPicPr>
            <a:picLocks noChangeAspect="1"/>
          </p:cNvPicPr>
          <p:nvPr/>
        </p:nvPicPr>
        <p:blipFill rotWithShape="1">
          <a:blip r:embed="rId5"/>
          <a:srcRect l="67409"/>
          <a:stretch/>
        </p:blipFill>
        <p:spPr>
          <a:xfrm>
            <a:off x="8248893" y="3777185"/>
            <a:ext cx="3943107" cy="3056735"/>
          </a:xfrm>
          <a:prstGeom prst="rect">
            <a:avLst/>
          </a:prstGeom>
        </p:spPr>
      </p:pic>
      <p:pic>
        <p:nvPicPr>
          <p:cNvPr id="15" name="Picture 14">
            <a:extLst>
              <a:ext uri="{FF2B5EF4-FFF2-40B4-BE49-F238E27FC236}">
                <a16:creationId xmlns:a16="http://schemas.microsoft.com/office/drawing/2014/main" id="{FA50B72B-1884-4D98-A9D1-8C4DB7611FB9}"/>
              </a:ext>
            </a:extLst>
          </p:cNvPr>
          <p:cNvPicPr>
            <a:picLocks noChangeAspect="1"/>
          </p:cNvPicPr>
          <p:nvPr/>
        </p:nvPicPr>
        <p:blipFill rotWithShape="1">
          <a:blip r:embed="rId5"/>
          <a:srcRect l="33471" t="5289" r="34031"/>
          <a:stretch/>
        </p:blipFill>
        <p:spPr>
          <a:xfrm>
            <a:off x="8248893" y="786744"/>
            <a:ext cx="3931919" cy="2895053"/>
          </a:xfrm>
          <a:prstGeom prst="rect">
            <a:avLst/>
          </a:prstGeom>
        </p:spPr>
      </p:pic>
      <p:pic>
        <p:nvPicPr>
          <p:cNvPr id="5" name="Picture 4">
            <a:extLst>
              <a:ext uri="{FF2B5EF4-FFF2-40B4-BE49-F238E27FC236}">
                <a16:creationId xmlns:a16="http://schemas.microsoft.com/office/drawing/2014/main" id="{B7218D69-136C-4B4D-84C9-899669D68AD5}"/>
              </a:ext>
            </a:extLst>
          </p:cNvPr>
          <p:cNvPicPr>
            <a:picLocks noChangeAspect="1"/>
          </p:cNvPicPr>
          <p:nvPr/>
        </p:nvPicPr>
        <p:blipFill>
          <a:blip r:embed="rId6"/>
          <a:stretch>
            <a:fillRect/>
          </a:stretch>
        </p:blipFill>
        <p:spPr>
          <a:xfrm>
            <a:off x="401954" y="4179659"/>
            <a:ext cx="5296587" cy="636029"/>
          </a:xfrm>
          <a:prstGeom prst="rect">
            <a:avLst/>
          </a:prstGeom>
        </p:spPr>
      </p:pic>
      <p:pic>
        <p:nvPicPr>
          <p:cNvPr id="9" name="Picture 8">
            <a:extLst>
              <a:ext uri="{FF2B5EF4-FFF2-40B4-BE49-F238E27FC236}">
                <a16:creationId xmlns:a16="http://schemas.microsoft.com/office/drawing/2014/main" id="{FFD42BD3-10F3-492E-9C5C-D8C5157955B4}"/>
              </a:ext>
            </a:extLst>
          </p:cNvPr>
          <p:cNvPicPr>
            <a:picLocks noChangeAspect="1"/>
          </p:cNvPicPr>
          <p:nvPr/>
        </p:nvPicPr>
        <p:blipFill>
          <a:blip r:embed="rId7"/>
          <a:stretch>
            <a:fillRect/>
          </a:stretch>
        </p:blipFill>
        <p:spPr>
          <a:xfrm>
            <a:off x="135344" y="786744"/>
            <a:ext cx="4169277" cy="3173283"/>
          </a:xfrm>
          <a:prstGeom prst="rect">
            <a:avLst/>
          </a:prstGeom>
        </p:spPr>
      </p:pic>
      <p:pic>
        <p:nvPicPr>
          <p:cNvPr id="13" name="Picture 12">
            <a:extLst>
              <a:ext uri="{FF2B5EF4-FFF2-40B4-BE49-F238E27FC236}">
                <a16:creationId xmlns:a16="http://schemas.microsoft.com/office/drawing/2014/main" id="{9ED8FD8C-042B-4269-B46A-658283929EFD}"/>
              </a:ext>
            </a:extLst>
          </p:cNvPr>
          <p:cNvPicPr>
            <a:picLocks noChangeAspect="1"/>
          </p:cNvPicPr>
          <p:nvPr/>
        </p:nvPicPr>
        <p:blipFill rotWithShape="1">
          <a:blip r:embed="rId4"/>
          <a:srcRect l="54692" t="7777" r="5933" b="36474"/>
          <a:stretch/>
        </p:blipFill>
        <p:spPr>
          <a:xfrm>
            <a:off x="4157274" y="903292"/>
            <a:ext cx="4150139" cy="3146244"/>
          </a:xfrm>
          <a:prstGeom prst="rect">
            <a:avLst/>
          </a:prstGeom>
        </p:spPr>
      </p:pic>
      <p:sp>
        <p:nvSpPr>
          <p:cNvPr id="16" name="TextBox 15">
            <a:extLst>
              <a:ext uri="{FF2B5EF4-FFF2-40B4-BE49-F238E27FC236}">
                <a16:creationId xmlns:a16="http://schemas.microsoft.com/office/drawing/2014/main" id="{809D348F-1299-43FA-8EAB-1830FFD49CAA}"/>
              </a:ext>
            </a:extLst>
          </p:cNvPr>
          <p:cNvSpPr txBox="1"/>
          <p:nvPr/>
        </p:nvSpPr>
        <p:spPr>
          <a:xfrm>
            <a:off x="2733635" y="1864938"/>
            <a:ext cx="143377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Selection criteria at one energy bin</a:t>
            </a:r>
            <a:endParaRPr kumimoji="0" lang="zh-CN" altLang="en-US" sz="14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0A1DF0EA-35F4-4518-BF53-788AD1F56019}"/>
              </a:ext>
            </a:extLst>
          </p:cNvPr>
          <p:cNvSpPr txBox="1"/>
          <p:nvPr/>
        </p:nvSpPr>
        <p:spPr>
          <a:xfrm>
            <a:off x="5071497" y="3047257"/>
            <a:ext cx="305568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Dash line: selection criteria </a:t>
            </a:r>
            <a:endParaRPr kumimoji="0" lang="zh-CN" altLang="en-US" sz="1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cxnSp>
        <p:nvCxnSpPr>
          <p:cNvPr id="20" name="Straight Arrow Connector 19">
            <a:extLst>
              <a:ext uri="{FF2B5EF4-FFF2-40B4-BE49-F238E27FC236}">
                <a16:creationId xmlns:a16="http://schemas.microsoft.com/office/drawing/2014/main" id="{8D6E9AA6-1060-4E58-A3A2-8C41A2C20673}"/>
              </a:ext>
            </a:extLst>
          </p:cNvPr>
          <p:cNvCxnSpPr>
            <a:cxnSpLocks/>
          </p:cNvCxnSpPr>
          <p:nvPr/>
        </p:nvCxnSpPr>
        <p:spPr>
          <a:xfrm>
            <a:off x="3123590" y="2525002"/>
            <a:ext cx="138989" cy="1377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57CD951C-F333-43B3-9EBF-B1727CB972A8}"/>
              </a:ext>
            </a:extLst>
          </p:cNvPr>
          <p:cNvGrpSpPr/>
          <p:nvPr/>
        </p:nvGrpSpPr>
        <p:grpSpPr>
          <a:xfrm>
            <a:off x="5660743" y="4240125"/>
            <a:ext cx="1694695" cy="481079"/>
            <a:chOff x="5646113" y="4298645"/>
            <a:chExt cx="1694695" cy="481079"/>
          </a:xfrm>
        </p:grpSpPr>
        <p:pic>
          <p:nvPicPr>
            <p:cNvPr id="7" name="Picture 6">
              <a:extLst>
                <a:ext uri="{FF2B5EF4-FFF2-40B4-BE49-F238E27FC236}">
                  <a16:creationId xmlns:a16="http://schemas.microsoft.com/office/drawing/2014/main" id="{FE15BC9A-5F55-40A9-8C8D-4FA624177212}"/>
                </a:ext>
              </a:extLst>
            </p:cNvPr>
            <p:cNvPicPr>
              <a:picLocks noChangeAspect="1"/>
            </p:cNvPicPr>
            <p:nvPr/>
          </p:nvPicPr>
          <p:blipFill>
            <a:blip r:embed="rId8"/>
            <a:stretch>
              <a:fillRect/>
            </a:stretch>
          </p:blipFill>
          <p:spPr>
            <a:xfrm>
              <a:off x="5892112" y="4298645"/>
              <a:ext cx="1202698" cy="481079"/>
            </a:xfrm>
            <a:prstGeom prst="rect">
              <a:avLst/>
            </a:prstGeom>
          </p:spPr>
        </p:pic>
        <p:sp>
          <p:nvSpPr>
            <p:cNvPr id="24" name="TextBox 23">
              <a:extLst>
                <a:ext uri="{FF2B5EF4-FFF2-40B4-BE49-F238E27FC236}">
                  <a16:creationId xmlns:a16="http://schemas.microsoft.com/office/drawing/2014/main" id="{46D49365-1BBF-47B0-9F72-0AD90B621709}"/>
                </a:ext>
              </a:extLst>
            </p:cNvPr>
            <p:cNvSpPr txBox="1"/>
            <p:nvPr/>
          </p:nvSpPr>
          <p:spPr>
            <a:xfrm>
              <a:off x="5646113" y="4325259"/>
              <a:ext cx="16946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grpSp>
      <p:sp>
        <p:nvSpPr>
          <p:cNvPr id="6" name="Rectangle 5">
            <a:extLst>
              <a:ext uri="{FF2B5EF4-FFF2-40B4-BE49-F238E27FC236}">
                <a16:creationId xmlns:a16="http://schemas.microsoft.com/office/drawing/2014/main" id="{4109A4E7-2B5E-45C9-921C-035EA2A70520}"/>
              </a:ext>
            </a:extLst>
          </p:cNvPr>
          <p:cNvSpPr/>
          <p:nvPr/>
        </p:nvSpPr>
        <p:spPr>
          <a:xfrm>
            <a:off x="10703632" y="834254"/>
            <a:ext cx="1447001" cy="2382280"/>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a:extLst>
              <a:ext uri="{FF2B5EF4-FFF2-40B4-BE49-F238E27FC236}">
                <a16:creationId xmlns:a16="http://schemas.microsoft.com/office/drawing/2014/main" id="{7DA3F846-DCF2-481E-AD08-57E0544F5148}"/>
              </a:ext>
            </a:extLst>
          </p:cNvPr>
          <p:cNvSpPr txBox="1"/>
          <p:nvPr/>
        </p:nvSpPr>
        <p:spPr>
          <a:xfrm>
            <a:off x="11085728" y="842963"/>
            <a:ext cx="1056196"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CNO, </a:t>
            </a:r>
            <a:r>
              <a:rPr kumimoji="0" lang="en-US" altLang="zh-CN" sz="1400" b="1"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mn-cs"/>
              </a:rPr>
              <a:t>MgAlSi</a:t>
            </a:r>
            <a:r>
              <a:rPr kumimoji="0" lang="en-US" altLang="zh-CN"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Iron dominant region</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2" name="灯片编号占位符 1">
            <a:extLst>
              <a:ext uri="{FF2B5EF4-FFF2-40B4-BE49-F238E27FC236}">
                <a16:creationId xmlns:a16="http://schemas.microsoft.com/office/drawing/2014/main" id="{51F39681-1C6A-47E3-877F-CA37FB2D9202}"/>
              </a:ext>
            </a:extLst>
          </p:cNvPr>
          <p:cNvSpPr txBox="1">
            <a:spLocks/>
          </p:cNvSpPr>
          <p:nvPr/>
        </p:nvSpPr>
        <p:spPr>
          <a:xfrm>
            <a:off x="9255981" y="6494922"/>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172A8A0-C5FB-4538-B875-3822A40A0CEE}" type="slidenum">
              <a:rPr kumimoji="0" lang="zh-CN" altLang="en-US" sz="16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6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14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2C5FC5-A149-48F6-9344-73B2F932CB60}"/>
              </a:ext>
            </a:extLst>
          </p:cNvPr>
          <p:cNvPicPr>
            <a:picLocks noChangeAspect="1"/>
          </p:cNvPicPr>
          <p:nvPr/>
        </p:nvPicPr>
        <p:blipFill rotWithShape="1">
          <a:blip r:embed="rId3"/>
          <a:srcRect l="2836" t="4001" r="3466" b="2481"/>
          <a:stretch/>
        </p:blipFill>
        <p:spPr>
          <a:xfrm>
            <a:off x="175987" y="1309528"/>
            <a:ext cx="6625408" cy="4352908"/>
          </a:xfrm>
          <a:prstGeom prst="rect">
            <a:avLst/>
          </a:prstGeom>
        </p:spPr>
      </p:pic>
      <p:sp>
        <p:nvSpPr>
          <p:cNvPr id="11" name="TextBox 10">
            <a:extLst>
              <a:ext uri="{FF2B5EF4-FFF2-40B4-BE49-F238E27FC236}">
                <a16:creationId xmlns:a16="http://schemas.microsoft.com/office/drawing/2014/main" id="{BDFA5350-366B-406E-A272-753EB78E6702}"/>
              </a:ext>
            </a:extLst>
          </p:cNvPr>
          <p:cNvSpPr txBox="1"/>
          <p:nvPr/>
        </p:nvSpPr>
        <p:spPr>
          <a:xfrm>
            <a:off x="6856772" y="1410062"/>
            <a:ext cx="5277396" cy="4424416"/>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1900" b="1" i="0" u="none" strike="noStrike" kern="1200" cap="none" spc="0" normalizeH="0" baseline="0" noProof="0" dirty="0">
                <a:ln>
                  <a:noFill/>
                </a:ln>
                <a:solidFill>
                  <a:prstClr val="black"/>
                </a:solidFill>
                <a:effectLst/>
                <a:uLnTx/>
                <a:uFillTx/>
                <a:latin typeface="Trebuchet MS" panose="020B0603020202020204" pitchFamily="34" charset="0"/>
                <a:ea typeface="华文楷体" panose="02010600040101010101" pitchFamily="2" charset="-122"/>
                <a:cs typeface="Times New Roman" panose="02020603050405020304" pitchFamily="18" charset="0"/>
              </a:rPr>
              <a:t>CR protons around the knee have been identified </a:t>
            </a:r>
            <a:r>
              <a:rPr kumimoji="0" lang="en-US" altLang="zh-CN" sz="1900" b="1" i="0" u="none" strike="noStrike" kern="1200" cap="none" spc="0" normalizeH="0" baseline="0" noProof="0" dirty="0">
                <a:ln>
                  <a:noFill/>
                </a:ln>
                <a:solidFill>
                  <a:srgbClr val="0070C0"/>
                </a:solidFill>
                <a:effectLst/>
                <a:uLnTx/>
                <a:uFillTx/>
                <a:latin typeface="Trebuchet MS" panose="020B0603020202020204" pitchFamily="34" charset="0"/>
                <a:ea typeface="华文楷体" panose="02010600040101010101" pitchFamily="2" charset="-122"/>
                <a:cs typeface="Times New Roman" panose="02020603050405020304" pitchFamily="18" charset="0"/>
              </a:rPr>
              <a:t>with high purity for the first time, and their energy spectrum has been precisely measured </a:t>
            </a:r>
            <a:r>
              <a:rPr kumimoji="0" lang="en-US" altLang="zh-CN" sz="1900" b="1" i="0" u="none" strike="noStrike" kern="1200" cap="none" spc="0" normalizeH="0" baseline="0" noProof="0" dirty="0">
                <a:ln>
                  <a:noFill/>
                </a:ln>
                <a:solidFill>
                  <a:prstClr val="black"/>
                </a:solidFill>
                <a:effectLst/>
                <a:uLnTx/>
                <a:uFillTx/>
                <a:latin typeface="Trebuchet MS" panose="020B0603020202020204" pitchFamily="34" charset="0"/>
                <a:ea typeface="华文楷体" panose="02010600040101010101" pitchFamily="2" charset="-122"/>
                <a:cs typeface="Times New Roman" panose="02020603050405020304" pitchFamily="18" charset="0"/>
              </a:rPr>
              <a:t>from 0.16 to 13 </a:t>
            </a:r>
            <a:r>
              <a:rPr kumimoji="0" lang="en-US" altLang="zh-CN" sz="1900" b="1" i="0" u="none" strike="noStrike" kern="1200" cap="none" spc="0" normalizeH="0" baseline="0" noProof="0" dirty="0" err="1">
                <a:ln>
                  <a:noFill/>
                </a:ln>
                <a:solidFill>
                  <a:prstClr val="black"/>
                </a:solidFill>
                <a:effectLst/>
                <a:uLnTx/>
                <a:uFillTx/>
                <a:latin typeface="Trebuchet MS" panose="020B0603020202020204" pitchFamily="34" charset="0"/>
                <a:ea typeface="华文楷体" panose="02010600040101010101" pitchFamily="2" charset="-122"/>
                <a:cs typeface="Times New Roman" panose="02020603050405020304" pitchFamily="18" charset="0"/>
              </a:rPr>
              <a:t>PeV</a:t>
            </a:r>
            <a:r>
              <a:rPr kumimoji="0" lang="en-US" altLang="zh-CN" sz="1900" b="1" i="0" u="none" strike="noStrike" kern="1200" cap="none" spc="0" normalizeH="0" baseline="0" noProof="0" dirty="0">
                <a:ln>
                  <a:noFill/>
                </a:ln>
                <a:solidFill>
                  <a:prstClr val="black"/>
                </a:solidFill>
                <a:effectLst/>
                <a:uLnTx/>
                <a:uFillTx/>
                <a:latin typeface="Trebuchet MS" panose="020B0603020202020204" pitchFamily="34" charset="0"/>
                <a:ea typeface="华文楷体" panose="02010600040101010101" pitchFamily="2" charset="-122"/>
                <a:cs typeface="Times New Roman" panose="02020603050405020304" pitchFamily="18" charset="0"/>
              </a:rPr>
              <a:t> by LHAASO.</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900" b="1" i="0" u="none" strike="noStrike" kern="1200" cap="none" spc="0" normalizeH="0" baseline="0" noProof="0" dirty="0">
                <a:ln>
                  <a:noFill/>
                </a:ln>
                <a:solidFill>
                  <a:prstClr val="black"/>
                </a:solidFill>
                <a:effectLst/>
                <a:uLnTx/>
                <a:uFillTx/>
                <a:latin typeface="Trebuchet MS" panose="020B0603020202020204" pitchFamily="34" charset="0"/>
                <a:ea typeface="华文楷体" panose="02010600040101010101" pitchFamily="2" charset="-122"/>
                <a:cs typeface="Times New Roman" panose="02020603050405020304" pitchFamily="18" charset="0"/>
              </a:rPr>
              <a:t>LHAASO purity: ~90%, above 100TeV</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900" b="1" i="0" u="none" strike="noStrike" kern="1200" cap="none" spc="0" normalizeH="0" baseline="0" noProof="0" dirty="0">
                <a:ln>
                  <a:noFill/>
                </a:ln>
                <a:solidFill>
                  <a:prstClr val="black"/>
                </a:solidFill>
                <a:effectLst/>
                <a:uLnTx/>
                <a:uFillTx/>
                <a:latin typeface="Trebuchet MS" panose="020B0603020202020204" pitchFamily="34" charset="0"/>
                <a:ea typeface="华文楷体" panose="02010600040101010101" pitchFamily="2" charset="-122"/>
                <a:cs typeface="Times New Roman" panose="02020603050405020304" pitchFamily="18" charset="0"/>
              </a:rPr>
              <a:t>Direct measurement (e.g. DAMPE) purity: 99% - 95%, below 100TeV</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900" b="1" i="0" u="none" strike="noStrike" kern="1200" cap="none" spc="0" normalizeH="0" baseline="0" noProof="0" dirty="0">
                <a:ln>
                  <a:noFill/>
                </a:ln>
                <a:solidFill>
                  <a:prstClr val="black"/>
                </a:solidFill>
                <a:effectLst/>
                <a:uLnTx/>
                <a:uFillTx/>
                <a:latin typeface="Trebuchet MS" panose="020B0603020202020204" pitchFamily="34" charset="0"/>
                <a:ea typeface="华文楷体" panose="02010600040101010101" pitchFamily="2" charset="-122"/>
                <a:cs typeface="Times New Roman" panose="02020603050405020304" pitchFamily="18" charset="0"/>
              </a:rPr>
              <a:t> KASCADE and ICETOP: Unfolding method, no purity provided. </a:t>
            </a:r>
            <a:endParaRPr kumimoji="0" lang="en-US" altLang="zh-CN" sz="1900" b="1" i="0" u="none" strike="noStrike" kern="1200" cap="none" spc="0" normalizeH="0" baseline="0" noProof="0" dirty="0">
              <a:ln>
                <a:noFill/>
              </a:ln>
              <a:solidFill>
                <a:srgbClr val="3244FF"/>
              </a:solidFill>
              <a:effectLst/>
              <a:uLnTx/>
              <a:uFillTx/>
              <a:latin typeface="Trebuchet MS" panose="020B0603020202020204" pitchFamily="34" charset="0"/>
              <a:ea typeface="宋体" panose="02010600030101010101" pitchFamily="2" charset="-122"/>
              <a:cs typeface="+mn-cs"/>
            </a:endParaRPr>
          </a:p>
        </p:txBody>
      </p:sp>
      <p:sp>
        <p:nvSpPr>
          <p:cNvPr id="16" name="Title 1">
            <a:extLst>
              <a:ext uri="{FF2B5EF4-FFF2-40B4-BE49-F238E27FC236}">
                <a16:creationId xmlns:a16="http://schemas.microsoft.com/office/drawing/2014/main" id="{750D9D4B-B42B-4A71-B4F1-E41879A1988C}"/>
              </a:ext>
            </a:extLst>
          </p:cNvPr>
          <p:cNvSpPr>
            <a:spLocks noGrp="1"/>
          </p:cNvSpPr>
          <p:nvPr>
            <p:ph type="title"/>
          </p:nvPr>
        </p:nvSpPr>
        <p:spPr>
          <a:xfrm>
            <a:off x="1107503" y="92054"/>
            <a:ext cx="10510125" cy="659612"/>
          </a:xfrm>
        </p:spPr>
        <p:txBody>
          <a:bodyPr>
            <a:normAutofit/>
          </a:bodyPr>
          <a:lstStyle/>
          <a:p>
            <a:r>
              <a:rPr lang="en-US" altLang="zh-CN" sz="2400" dirty="0"/>
              <a:t>Proton energy spectrum measured by LHAASO in the knee region </a:t>
            </a:r>
            <a:endParaRPr lang="zh-CN" altLang="en-US" sz="2400" dirty="0"/>
          </a:p>
        </p:txBody>
      </p:sp>
      <p:sp>
        <p:nvSpPr>
          <p:cNvPr id="7" name="灯片编号占位符 1">
            <a:extLst>
              <a:ext uri="{FF2B5EF4-FFF2-40B4-BE49-F238E27FC236}">
                <a16:creationId xmlns:a16="http://schemas.microsoft.com/office/drawing/2014/main" id="{A92AE69D-3261-4B79-BF22-E25ED4443422}"/>
              </a:ext>
            </a:extLst>
          </p:cNvPr>
          <p:cNvSpPr>
            <a:spLocks noGrp="1"/>
          </p:cNvSpPr>
          <p:nvPr>
            <p:ph type="sldNum" sz="quarter" idx="12"/>
          </p:nvPr>
        </p:nvSpPr>
        <p:spPr>
          <a:xfrm>
            <a:off x="8618552"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A8A0-C5FB-4538-B875-3822A40A0CEE}" type="slidenum">
              <a:rPr kumimoji="0" lang="zh-CN" altLang="en-US" sz="16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6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graphicFrame>
        <p:nvGraphicFramePr>
          <p:cNvPr id="9" name="Table 8">
            <a:extLst>
              <a:ext uri="{FF2B5EF4-FFF2-40B4-BE49-F238E27FC236}">
                <a16:creationId xmlns:a16="http://schemas.microsoft.com/office/drawing/2014/main" id="{AE4BFB58-4A08-4FDA-BC9A-D33B872AAFC2}"/>
              </a:ext>
            </a:extLst>
          </p:cNvPr>
          <p:cNvGraphicFramePr>
            <a:graphicFrameLocks noGrp="1"/>
          </p:cNvGraphicFramePr>
          <p:nvPr>
            <p:extLst>
              <p:ext uri="{D42A27DB-BD31-4B8C-83A1-F6EECF244321}">
                <p14:modId xmlns:p14="http://schemas.microsoft.com/office/powerpoint/2010/main" val="256439790"/>
              </p:ext>
            </p:extLst>
          </p:nvPr>
        </p:nvGraphicFramePr>
        <p:xfrm>
          <a:off x="1473808" y="5768972"/>
          <a:ext cx="4393997" cy="335280"/>
        </p:xfrm>
        <a:graphic>
          <a:graphicData uri="http://schemas.openxmlformats.org/drawingml/2006/table">
            <a:tbl>
              <a:tblPr/>
              <a:tblGrid>
                <a:gridCol w="4393997">
                  <a:extLst>
                    <a:ext uri="{9D8B030D-6E8A-4147-A177-3AD203B41FA5}">
                      <a16:colId xmlns:a16="http://schemas.microsoft.com/office/drawing/2014/main" val="2589785916"/>
                    </a:ext>
                  </a:extLst>
                </a:gridCol>
              </a:tblGrid>
              <a:tr h="333505">
                <a:tc>
                  <a:txBody>
                    <a:bodyPr/>
                    <a:lstStyle/>
                    <a:p>
                      <a:pPr fontAlgn="t"/>
                      <a:r>
                        <a:rPr lang="en-US" altLang="zh-CN" sz="1600" b="1" kern="1200" dirty="0">
                          <a:solidFill>
                            <a:srgbClr val="0070C0"/>
                          </a:solidFill>
                          <a:effectLst/>
                          <a:latin typeface="微软雅黑" panose="020B0503020204020204" pitchFamily="34" charset="-122"/>
                          <a:ea typeface="微软雅黑" panose="020B0503020204020204" pitchFamily="34" charset="-122"/>
                          <a:cs typeface="+mn-cs"/>
                        </a:rPr>
                        <a:t>LHAASO Coll.,</a:t>
                      </a:r>
                      <a:r>
                        <a:rPr lang="zh-CN" altLang="en-US" sz="1600" b="1" kern="1200" dirty="0">
                          <a:solidFill>
                            <a:srgbClr val="0070C0"/>
                          </a:solidFill>
                          <a:effectLst/>
                          <a:latin typeface="微软雅黑" panose="020B0503020204020204" pitchFamily="34" charset="-122"/>
                          <a:ea typeface="微软雅黑" panose="020B0503020204020204" pitchFamily="34" charset="-122"/>
                          <a:cs typeface="+mn-cs"/>
                        </a:rPr>
                        <a:t> </a:t>
                      </a:r>
                      <a:r>
                        <a:rPr lang="en-US" altLang="zh-CN" sz="1600" b="1" kern="1200" dirty="0">
                          <a:solidFill>
                            <a:srgbClr val="0070C0"/>
                          </a:solidFill>
                          <a:effectLst/>
                          <a:latin typeface="微软雅黑" panose="020B0503020204020204" pitchFamily="34" charset="-122"/>
                          <a:ea typeface="微软雅黑" panose="020B0503020204020204" pitchFamily="34" charset="-122"/>
                          <a:cs typeface="+mn-cs"/>
                        </a:rPr>
                        <a:t>Science Bulletin 70 (2025)</a:t>
                      </a:r>
                      <a:endParaRPr lang="en-US" sz="1600" b="1" dirty="0">
                        <a:solidFill>
                          <a:srgbClr val="0070C0"/>
                        </a:solidFill>
                        <a:effectLst/>
                        <a:latin typeface="微软雅黑" panose="020B0503020204020204" pitchFamily="34" charset="-122"/>
                        <a:ea typeface="微软雅黑" panose="020B0503020204020204" pitchFamily="34" charset="-122"/>
                      </a:endParaRPr>
                    </a:p>
                  </a:txBody>
                  <a:tcPr marR="41275">
                    <a:lnL>
                      <a:noFill/>
                    </a:lnL>
                    <a:lnR>
                      <a:noFill/>
                    </a:lnR>
                    <a:lnT>
                      <a:noFill/>
                    </a:lnT>
                    <a:lnB>
                      <a:noFill/>
                    </a:lnB>
                    <a:noFill/>
                  </a:tcPr>
                </a:tc>
                <a:extLst>
                  <a:ext uri="{0D108BD9-81ED-4DB2-BD59-A6C34878D82A}">
                    <a16:rowId xmlns:a16="http://schemas.microsoft.com/office/drawing/2014/main" val="2760494715"/>
                  </a:ext>
                </a:extLst>
              </a:tr>
            </a:tbl>
          </a:graphicData>
        </a:graphic>
      </p:graphicFrame>
    </p:spTree>
    <p:extLst>
      <p:ext uri="{BB962C8B-B14F-4D97-AF65-F5344CB8AC3E}">
        <p14:creationId xmlns:p14="http://schemas.microsoft.com/office/powerpoint/2010/main" val="211551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750D9D4B-B42B-4A71-B4F1-E41879A1988C}"/>
              </a:ext>
            </a:extLst>
          </p:cNvPr>
          <p:cNvSpPr>
            <a:spLocks noGrp="1"/>
          </p:cNvSpPr>
          <p:nvPr>
            <p:ph type="title"/>
          </p:nvPr>
        </p:nvSpPr>
        <p:spPr>
          <a:xfrm>
            <a:off x="1107503" y="92054"/>
            <a:ext cx="10510125" cy="659612"/>
          </a:xfrm>
        </p:spPr>
        <p:txBody>
          <a:bodyPr>
            <a:normAutofit/>
          </a:bodyPr>
          <a:lstStyle/>
          <a:p>
            <a:r>
              <a:rPr lang="en-US" altLang="zh-CN" sz="2400" dirty="0"/>
              <a:t>Proton energy spectrum measured by LHAASO in the knee region </a:t>
            </a:r>
            <a:endParaRPr lang="zh-CN" altLang="en-US" sz="2400" dirty="0"/>
          </a:p>
        </p:txBody>
      </p:sp>
      <p:sp>
        <p:nvSpPr>
          <p:cNvPr id="7" name="灯片编号占位符 1">
            <a:extLst>
              <a:ext uri="{FF2B5EF4-FFF2-40B4-BE49-F238E27FC236}">
                <a16:creationId xmlns:a16="http://schemas.microsoft.com/office/drawing/2014/main" id="{A92AE69D-3261-4B79-BF22-E25ED4443422}"/>
              </a:ext>
            </a:extLst>
          </p:cNvPr>
          <p:cNvSpPr>
            <a:spLocks noGrp="1"/>
          </p:cNvSpPr>
          <p:nvPr>
            <p:ph type="sldNum" sz="quarter" idx="12"/>
          </p:nvPr>
        </p:nvSpPr>
        <p:spPr>
          <a:xfrm>
            <a:off x="8618552"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A8A0-C5FB-4538-B875-3822A40A0CEE}" type="slidenum">
              <a:rPr kumimoji="0" lang="zh-CN" altLang="en-US" sz="16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6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graphicFrame>
        <p:nvGraphicFramePr>
          <p:cNvPr id="9" name="Table 8">
            <a:extLst>
              <a:ext uri="{FF2B5EF4-FFF2-40B4-BE49-F238E27FC236}">
                <a16:creationId xmlns:a16="http://schemas.microsoft.com/office/drawing/2014/main" id="{AE4BFB58-4A08-4FDA-BC9A-D33B872AAFC2}"/>
              </a:ext>
            </a:extLst>
          </p:cNvPr>
          <p:cNvGraphicFramePr>
            <a:graphicFrameLocks noGrp="1"/>
          </p:cNvGraphicFramePr>
          <p:nvPr>
            <p:extLst>
              <p:ext uri="{D42A27DB-BD31-4B8C-83A1-F6EECF244321}">
                <p14:modId xmlns:p14="http://schemas.microsoft.com/office/powerpoint/2010/main" val="348430808"/>
              </p:ext>
            </p:extLst>
          </p:nvPr>
        </p:nvGraphicFramePr>
        <p:xfrm>
          <a:off x="1210461" y="5781352"/>
          <a:ext cx="4393997" cy="335280"/>
        </p:xfrm>
        <a:graphic>
          <a:graphicData uri="http://schemas.openxmlformats.org/drawingml/2006/table">
            <a:tbl>
              <a:tblPr/>
              <a:tblGrid>
                <a:gridCol w="4393997">
                  <a:extLst>
                    <a:ext uri="{9D8B030D-6E8A-4147-A177-3AD203B41FA5}">
                      <a16:colId xmlns:a16="http://schemas.microsoft.com/office/drawing/2014/main" val="2589785916"/>
                    </a:ext>
                  </a:extLst>
                </a:gridCol>
              </a:tblGrid>
              <a:tr h="333505">
                <a:tc>
                  <a:txBody>
                    <a:bodyPr/>
                    <a:lstStyle/>
                    <a:p>
                      <a:pPr fontAlgn="t"/>
                      <a:r>
                        <a:rPr lang="en-US" altLang="zh-CN" sz="1600" b="1" kern="1200" dirty="0">
                          <a:solidFill>
                            <a:srgbClr val="0070C0"/>
                          </a:solidFill>
                          <a:effectLst/>
                          <a:latin typeface="微软雅黑" panose="020B0503020204020204" pitchFamily="34" charset="-122"/>
                          <a:ea typeface="微软雅黑" panose="020B0503020204020204" pitchFamily="34" charset="-122"/>
                          <a:cs typeface="+mn-cs"/>
                        </a:rPr>
                        <a:t>LHAASO Coll.,</a:t>
                      </a:r>
                      <a:r>
                        <a:rPr lang="zh-CN" altLang="en-US" sz="1600" b="1" kern="1200" dirty="0">
                          <a:solidFill>
                            <a:srgbClr val="0070C0"/>
                          </a:solidFill>
                          <a:effectLst/>
                          <a:latin typeface="微软雅黑" panose="020B0503020204020204" pitchFamily="34" charset="-122"/>
                          <a:ea typeface="微软雅黑" panose="020B0503020204020204" pitchFamily="34" charset="-122"/>
                          <a:cs typeface="+mn-cs"/>
                        </a:rPr>
                        <a:t> </a:t>
                      </a:r>
                      <a:r>
                        <a:rPr lang="en-US" altLang="zh-CN" sz="1600" b="1" kern="1200" dirty="0">
                          <a:solidFill>
                            <a:srgbClr val="0070C0"/>
                          </a:solidFill>
                          <a:effectLst/>
                          <a:latin typeface="微软雅黑" panose="020B0503020204020204" pitchFamily="34" charset="-122"/>
                          <a:ea typeface="微软雅黑" panose="020B0503020204020204" pitchFamily="34" charset="-122"/>
                          <a:cs typeface="+mn-cs"/>
                        </a:rPr>
                        <a:t>Science Bulletin 70 (2025)</a:t>
                      </a:r>
                      <a:endParaRPr lang="en-US" sz="1600" b="1" dirty="0">
                        <a:solidFill>
                          <a:srgbClr val="0070C0"/>
                        </a:solidFill>
                        <a:effectLst/>
                        <a:latin typeface="微软雅黑" panose="020B0503020204020204" pitchFamily="34" charset="-122"/>
                        <a:ea typeface="微软雅黑" panose="020B0503020204020204" pitchFamily="34" charset="-122"/>
                      </a:endParaRPr>
                    </a:p>
                  </a:txBody>
                  <a:tcPr marR="41275">
                    <a:lnL>
                      <a:noFill/>
                    </a:lnL>
                    <a:lnR>
                      <a:noFill/>
                    </a:lnR>
                    <a:lnT>
                      <a:noFill/>
                    </a:lnT>
                    <a:lnB>
                      <a:noFill/>
                    </a:lnB>
                    <a:noFill/>
                  </a:tcPr>
                </a:tc>
                <a:extLst>
                  <a:ext uri="{0D108BD9-81ED-4DB2-BD59-A6C34878D82A}">
                    <a16:rowId xmlns:a16="http://schemas.microsoft.com/office/drawing/2014/main" val="2760494715"/>
                  </a:ext>
                </a:extLst>
              </a:tr>
            </a:tbl>
          </a:graphicData>
        </a:graphic>
      </p:graphicFrame>
      <p:pic>
        <p:nvPicPr>
          <p:cNvPr id="10" name="Picture 9">
            <a:extLst>
              <a:ext uri="{FF2B5EF4-FFF2-40B4-BE49-F238E27FC236}">
                <a16:creationId xmlns:a16="http://schemas.microsoft.com/office/drawing/2014/main" id="{11E371DE-1AF0-4274-BB48-DB7C6C6ECAEF}"/>
              </a:ext>
            </a:extLst>
          </p:cNvPr>
          <p:cNvPicPr>
            <a:picLocks noChangeAspect="1"/>
          </p:cNvPicPr>
          <p:nvPr/>
        </p:nvPicPr>
        <p:blipFill>
          <a:blip r:embed="rId3"/>
          <a:stretch>
            <a:fillRect/>
          </a:stretch>
        </p:blipFill>
        <p:spPr>
          <a:xfrm>
            <a:off x="358229" y="992497"/>
            <a:ext cx="5925743" cy="4776475"/>
          </a:xfrm>
          <a:prstGeom prst="rect">
            <a:avLst/>
          </a:prstGeom>
        </p:spPr>
      </p:pic>
      <p:sp>
        <p:nvSpPr>
          <p:cNvPr id="12" name="TextBox 11">
            <a:extLst>
              <a:ext uri="{FF2B5EF4-FFF2-40B4-BE49-F238E27FC236}">
                <a16:creationId xmlns:a16="http://schemas.microsoft.com/office/drawing/2014/main" id="{6DCFC6C8-0DB4-4CA6-82CD-2948720FBE82}"/>
              </a:ext>
            </a:extLst>
          </p:cNvPr>
          <p:cNvSpPr txBox="1"/>
          <p:nvPr/>
        </p:nvSpPr>
        <p:spPr>
          <a:xfrm>
            <a:off x="3087014" y="2946181"/>
            <a:ext cx="21804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Proton </a:t>
            </a:r>
            <a:r>
              <a:rPr kumimoji="0" lang="zh-CN" altLang="en-US" sz="2000" b="1"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a:t>
            </a:r>
            <a:r>
              <a:rPr kumimoji="0" lang="en-US" altLang="zh-CN" sz="2000" b="1"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EPOS</a:t>
            </a:r>
            <a:r>
              <a:rPr kumimoji="0" lang="zh-CN" altLang="en-US" sz="2000" b="1"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a:t>
            </a:r>
          </a:p>
        </p:txBody>
      </p:sp>
      <p:cxnSp>
        <p:nvCxnSpPr>
          <p:cNvPr id="13" name="Straight Connector 12">
            <a:extLst>
              <a:ext uri="{FF2B5EF4-FFF2-40B4-BE49-F238E27FC236}">
                <a16:creationId xmlns:a16="http://schemas.microsoft.com/office/drawing/2014/main" id="{9A2565DB-A735-45D2-A898-703423DC93ED}"/>
              </a:ext>
            </a:extLst>
          </p:cNvPr>
          <p:cNvCxnSpPr>
            <a:cxnSpLocks/>
          </p:cNvCxnSpPr>
          <p:nvPr/>
        </p:nvCxnSpPr>
        <p:spPr>
          <a:xfrm flipV="1">
            <a:off x="1616097" y="2150475"/>
            <a:ext cx="1705003" cy="18315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D1D0DE0-335B-497E-B2D1-C4685F401A52}"/>
              </a:ext>
            </a:extLst>
          </p:cNvPr>
          <p:cNvCxnSpPr>
            <a:cxnSpLocks/>
          </p:cNvCxnSpPr>
          <p:nvPr/>
        </p:nvCxnSpPr>
        <p:spPr>
          <a:xfrm>
            <a:off x="2414019" y="1137815"/>
            <a:ext cx="0" cy="40779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47A7068-B58A-4B45-814F-B04EADCF569C}"/>
              </a:ext>
            </a:extLst>
          </p:cNvPr>
          <p:cNvSpPr txBox="1"/>
          <p:nvPr/>
        </p:nvSpPr>
        <p:spPr>
          <a:xfrm>
            <a:off x="3999941" y="1255580"/>
            <a:ext cx="663067" cy="369332"/>
          </a:xfrm>
          <a:prstGeom prst="rect">
            <a:avLst/>
          </a:prstGeom>
          <a:noFill/>
        </p:spPr>
        <p:txBody>
          <a:bodyPr wrap="square" rtlCol="0">
            <a:spAutoFit/>
          </a:bodyPr>
          <a:lstStyle/>
          <a:p>
            <a:r>
              <a:rPr lang="en-US" altLang="zh-CN" b="1" dirty="0"/>
              <a:t>Knee</a:t>
            </a:r>
            <a:endParaRPr lang="zh-CN" altLang="en-US" b="1" dirty="0"/>
          </a:p>
        </p:txBody>
      </p:sp>
      <p:sp>
        <p:nvSpPr>
          <p:cNvPr id="17" name="TextBox 16">
            <a:extLst>
              <a:ext uri="{FF2B5EF4-FFF2-40B4-BE49-F238E27FC236}">
                <a16:creationId xmlns:a16="http://schemas.microsoft.com/office/drawing/2014/main" id="{5FEFA37A-AEDC-4319-895D-2022E80EEF9D}"/>
              </a:ext>
            </a:extLst>
          </p:cNvPr>
          <p:cNvSpPr txBox="1"/>
          <p:nvPr/>
        </p:nvSpPr>
        <p:spPr>
          <a:xfrm>
            <a:off x="6403514" y="1113235"/>
            <a:ext cx="5184722" cy="1703480"/>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en-US" altLang="zh-CN" b="1" dirty="0">
                <a:solidFill>
                  <a:srgbClr val="000000"/>
                </a:solidFill>
                <a:latin typeface="Trebuchet MS" panose="020B0603020202020204" pitchFamily="34" charset="0"/>
                <a:ea typeface="宋体" panose="02010600030101010101" pitchFamily="2" charset="-122"/>
              </a:rPr>
              <a:t>Hardening:</a:t>
            </a:r>
            <a:r>
              <a:rPr lang="zh-CN" altLang="en-US" b="1" dirty="0">
                <a:solidFill>
                  <a:srgbClr val="000000"/>
                </a:solidFill>
                <a:latin typeface="Trebuchet MS" panose="020B0603020202020204" pitchFamily="34" charset="0"/>
                <a:ea typeface="宋体" panose="02010600030101010101" pitchFamily="2" charset="-122"/>
              </a:rPr>
              <a:t> </a:t>
            </a:r>
            <a:r>
              <a:rPr lang="en-US" altLang="zh-CN" b="1" dirty="0">
                <a:solidFill>
                  <a:srgbClr val="000000"/>
                </a:solidFill>
                <a:latin typeface="Trebuchet MS" panose="020B0603020202020204" pitchFamily="34" charset="0"/>
                <a:ea typeface="宋体" panose="02010600030101010101" pitchFamily="2" charset="-122"/>
              </a:rPr>
              <a:t>appears in 100 TeV-400TeV,</a:t>
            </a:r>
            <a:br>
              <a:rPr lang="en-US" altLang="zh-CN" b="1" dirty="0">
                <a:solidFill>
                  <a:srgbClr val="000000"/>
                </a:solidFill>
                <a:latin typeface="Trebuchet MS" panose="020B0603020202020204" pitchFamily="34" charset="0"/>
                <a:ea typeface="宋体" panose="02010600030101010101" pitchFamily="2" charset="-122"/>
              </a:rPr>
            </a:br>
            <a:r>
              <a:rPr lang="en-US" altLang="zh-CN" b="1" dirty="0">
                <a:solidFill>
                  <a:srgbClr val="000000"/>
                </a:solidFill>
                <a:latin typeface="Trebuchet MS" panose="020B0603020202020204" pitchFamily="34" charset="0"/>
                <a:ea typeface="宋体" panose="02010600030101010101" pitchFamily="2" charset="-122"/>
              </a:rPr>
              <a:t> with index change ∆γ=~0.2</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en-US" altLang="zh-CN" b="1" dirty="0">
                <a:solidFill>
                  <a:srgbClr val="000000"/>
                </a:solidFill>
                <a:latin typeface="Trebuchet MS" panose="020B0603020202020204" pitchFamily="34" charset="0"/>
                <a:ea typeface="宋体" panose="02010600030101010101" pitchFamily="2" charset="-122"/>
              </a:rPr>
              <a:t>Softening (knee): ~3.3 </a:t>
            </a:r>
            <a:r>
              <a:rPr lang="en-US" altLang="zh-CN" b="1" dirty="0" err="1">
                <a:solidFill>
                  <a:srgbClr val="000000"/>
                </a:solidFill>
                <a:latin typeface="Trebuchet MS" panose="020B0603020202020204" pitchFamily="34" charset="0"/>
                <a:ea typeface="宋体" panose="02010600030101010101" pitchFamily="2" charset="-122"/>
              </a:rPr>
              <a:t>PeV</a:t>
            </a:r>
            <a:br>
              <a:rPr lang="en-US" altLang="zh-CN" b="1" dirty="0">
                <a:solidFill>
                  <a:srgbClr val="000000"/>
                </a:solidFill>
                <a:latin typeface="Trebuchet MS" panose="020B0603020202020204" pitchFamily="34" charset="0"/>
                <a:ea typeface="宋体" panose="02010600030101010101" pitchFamily="2" charset="-122"/>
              </a:rPr>
            </a:br>
            <a:r>
              <a:rPr lang="en-US" altLang="zh-CN" b="1" dirty="0">
                <a:solidFill>
                  <a:srgbClr val="000000"/>
                </a:solidFill>
                <a:latin typeface="Trebuchet MS" panose="020B0603020202020204" pitchFamily="34" charset="0"/>
                <a:ea typeface="宋体" panose="02010600030101010101" pitchFamily="2" charset="-122"/>
              </a:rPr>
              <a:t> with index change ∆γ=~</a:t>
            </a:r>
            <a:r>
              <a:rPr kumimoji="0" lang="en-US" altLang="zh-CN" sz="1800" b="1" i="0" u="none" strike="noStrike" kern="1200" cap="none" spc="0" normalizeH="0" baseline="0" noProof="0" dirty="0">
                <a:ln>
                  <a:noFill/>
                </a:ln>
                <a:solidFill>
                  <a:srgbClr val="000000"/>
                </a:solidFill>
                <a:effectLst/>
                <a:uLnTx/>
                <a:uFillTx/>
                <a:latin typeface="Trebuchet MS" panose="020B0603020202020204" pitchFamily="34" charset="0"/>
                <a:ea typeface="宋体" panose="02010600030101010101" pitchFamily="2" charset="-122"/>
                <a:cs typeface="+mn-cs"/>
              </a:rPr>
              <a:t>−1</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C2A3D29-B13C-46CA-9EB4-CF7AE284BED8}"/>
                  </a:ext>
                </a:extLst>
              </p:cNvPr>
              <p:cNvSpPr txBox="1"/>
              <p:nvPr/>
            </p:nvSpPr>
            <p:spPr>
              <a:xfrm>
                <a:off x="6362565" y="3263690"/>
                <a:ext cx="5130922" cy="2058449"/>
              </a:xfrm>
              <a:prstGeom prst="rect">
                <a:avLst/>
              </a:prstGeom>
              <a:noFill/>
            </p:spPr>
            <p:txBody>
              <a:bodyPr wrap="square" rtlCol="0">
                <a:spAutoFit/>
              </a:bodyPr>
              <a:lstStyle/>
              <a:p>
                <a:pPr marL="285750" marR="0" lvl="0" indent="-285750" algn="l" defTabSz="914400" rtl="0" eaLnBrk="1" fontAlgn="auto" latinLnBrk="0" hangingPunct="1">
                  <a:lnSpc>
                    <a:spcPct val="130000"/>
                  </a:lnSpc>
                  <a:spcBef>
                    <a:spcPts val="0"/>
                  </a:spcBef>
                  <a:spcAft>
                    <a:spcPts val="0"/>
                  </a:spcAft>
                  <a:buClrTx/>
                  <a:buSzTx/>
                  <a:buFont typeface="Wingdings" panose="05000000000000000000" pitchFamily="2" charset="2"/>
                  <a:buChar char="Ø"/>
                  <a:tabLst/>
                  <a:defRPr/>
                </a:pPr>
                <a:r>
                  <a:rPr kumimoji="0" lang="en-US" altLang="zh-CN" sz="200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Data set</a:t>
                </a:r>
                <a:r>
                  <a:rPr lang="zh-CN" altLang="en-US" sz="2000" dirty="0">
                    <a:solidFill>
                      <a:prstClr val="black"/>
                    </a:solidFill>
                    <a:latin typeface="Calibri"/>
                    <a:ea typeface="宋体" panose="02010600030101010101" pitchFamily="2" charset="-122"/>
                  </a:rPr>
                  <a:t> </a:t>
                </a:r>
                <a:r>
                  <a:rPr lang="en-US" altLang="zh-CN" sz="2000" dirty="0">
                    <a:solidFill>
                      <a:prstClr val="black"/>
                    </a:solidFill>
                    <a:latin typeface="Calibri"/>
                    <a:ea typeface="宋体" panose="02010600030101010101" pitchFamily="2" charset="-122"/>
                  </a:rPr>
                  <a:t>is the</a:t>
                </a:r>
                <a:r>
                  <a:rPr lang="zh-CN" altLang="en-US" sz="2000" dirty="0">
                    <a:solidFill>
                      <a:prstClr val="black"/>
                    </a:solidFill>
                    <a:latin typeface="Calibri"/>
                    <a:ea typeface="宋体" panose="02010600030101010101" pitchFamily="2" charset="-122"/>
                  </a:rPr>
                  <a:t> </a:t>
                </a:r>
                <a:r>
                  <a:rPr lang="en-US" altLang="zh-CN" sz="2000" dirty="0">
                    <a:solidFill>
                      <a:prstClr val="black"/>
                    </a:solidFill>
                    <a:latin typeface="Calibri"/>
                    <a:ea typeface="宋体" panose="02010600030101010101" pitchFamily="2" charset="-122"/>
                  </a:rPr>
                  <a:t>same</a:t>
                </a:r>
                <a:r>
                  <a:rPr lang="zh-CN" altLang="en-US" sz="2000" dirty="0">
                    <a:solidFill>
                      <a:prstClr val="black"/>
                    </a:solidFill>
                    <a:latin typeface="Calibri"/>
                    <a:ea typeface="宋体" panose="02010600030101010101" pitchFamily="2" charset="-122"/>
                  </a:rPr>
                  <a:t> </a:t>
                </a:r>
                <a:r>
                  <a:rPr lang="en-US" altLang="zh-CN" sz="2000" dirty="0">
                    <a:solidFill>
                      <a:prstClr val="black"/>
                    </a:solidFill>
                    <a:latin typeface="Calibri"/>
                    <a:ea typeface="宋体" panose="02010600030101010101" pitchFamily="2" charset="-122"/>
                  </a:rPr>
                  <a:t>with</a:t>
                </a:r>
                <a:r>
                  <a:rPr lang="zh-CN" altLang="en-US" sz="2000" dirty="0">
                    <a:solidFill>
                      <a:prstClr val="black"/>
                    </a:solidFill>
                    <a:latin typeface="Calibri"/>
                    <a:ea typeface="宋体" panose="02010600030101010101" pitchFamily="2" charset="-122"/>
                  </a:rPr>
                  <a:t> </a:t>
                </a:r>
                <a:r>
                  <a:rPr lang="en-US" altLang="zh-CN" sz="2000" dirty="0">
                    <a:solidFill>
                      <a:prstClr val="black"/>
                    </a:solidFill>
                    <a:latin typeface="Calibri"/>
                    <a:ea typeface="宋体" panose="02010600030101010101" pitchFamily="2" charset="-122"/>
                  </a:rPr>
                  <a:t>light</a:t>
                </a:r>
                <a:r>
                  <a:rPr lang="zh-CN" altLang="en-US" sz="2000" dirty="0">
                    <a:solidFill>
                      <a:prstClr val="black"/>
                    </a:solidFill>
                    <a:latin typeface="Calibri"/>
                    <a:ea typeface="宋体" panose="02010600030101010101" pitchFamily="2" charset="-122"/>
                  </a:rPr>
                  <a:t> </a:t>
                </a:r>
                <a:r>
                  <a:rPr lang="en-US" altLang="zh-CN" sz="2000" dirty="0">
                    <a:solidFill>
                      <a:prstClr val="black"/>
                    </a:solidFill>
                    <a:latin typeface="Calibri"/>
                    <a:ea typeface="宋体" panose="02010600030101010101" pitchFamily="2" charset="-122"/>
                  </a:rPr>
                  <a:t>component</a:t>
                </a:r>
                <a:endParaRPr kumimoji="0" lang="en-US" altLang="zh-CN" sz="200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800100" lvl="1" indent="-342900">
                  <a:lnSpc>
                    <a:spcPct val="130000"/>
                  </a:lnSpc>
                  <a:buFont typeface="Arial" panose="020B0604020202020204" pitchFamily="34" charset="0"/>
                  <a:buChar char="•"/>
                  <a:defRPr/>
                </a:pPr>
                <a:r>
                  <a:rPr kumimoji="0" lang="en-US" altLang="zh-CN" sz="200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2021.10-2022.4</a:t>
                </a:r>
              </a:p>
              <a:p>
                <a:pPr marL="800100" lvl="1" indent="-342900">
                  <a:lnSpc>
                    <a:spcPct val="130000"/>
                  </a:lnSpc>
                  <a:buFont typeface="Arial" panose="020B0604020202020204" pitchFamily="34" charset="0"/>
                  <a:buChar char="•"/>
                  <a:defRPr/>
                </a:pPr>
                <a:r>
                  <a:rPr kumimoji="0" lang="en-US" altLang="zh-CN" sz="200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Total time after good weather selection: ~1,000 hour</a:t>
                </a:r>
              </a:p>
              <a:p>
                <a:pPr marL="800100" lvl="1" indent="-342900">
                  <a:lnSpc>
                    <a:spcPct val="130000"/>
                  </a:lnSpc>
                  <a:buFont typeface="Arial" panose="020B0604020202020204" pitchFamily="34" charset="0"/>
                  <a:buChar char="•"/>
                  <a:defRPr/>
                </a:pPr>
                <a:r>
                  <a:rPr kumimoji="0" lang="en-US" altLang="zh-CN" sz="200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Aperture: ~70,000 </a:t>
                </a:r>
                <a14:m>
                  <m:oMath xmlns:m="http://schemas.openxmlformats.org/officeDocument/2006/math">
                    <m:sSup>
                      <m:sSupPr>
                        <m:ctrlPr>
                          <a:rPr kumimoji="0" lang="en-US" altLang="zh-CN" sz="200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m:rPr>
                            <m:sty m:val="p"/>
                          </m:rPr>
                          <a:rPr kumimoji="0" lang="en-US" altLang="zh-CN" sz="20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m:t>
                        </m:r>
                      </m:e>
                      <m:sup>
                        <m:r>
                          <a:rPr kumimoji="0" lang="en-US" altLang="zh-CN" sz="20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m:rPr>
                        <m:sty m:val="p"/>
                      </m:rPr>
                      <a:rPr kumimoji="0" lang="en-US" altLang="zh-CN" sz="20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sr</m:t>
                    </m:r>
                  </m:oMath>
                </a14:m>
                <a:endParaRPr kumimoji="0" lang="en-US" altLang="zh-CN" sz="2000" i="0" u="none" strike="noStrike" kern="1200" cap="none" spc="0" normalizeH="0" baseline="0" noProof="0" dirty="0">
                  <a:ln>
                    <a:noFill/>
                  </a:ln>
                  <a:solidFill>
                    <a:prstClr val="black"/>
                  </a:solidFill>
                  <a:effectLst/>
                  <a:uLnTx/>
                  <a:uFillTx/>
                  <a:latin typeface="Calibri"/>
                  <a:ea typeface="Cambria Math" panose="02040503050406030204" pitchFamily="18" charset="0"/>
                  <a:cs typeface="+mn-cs"/>
                </a:endParaRPr>
              </a:p>
            </p:txBody>
          </p:sp>
        </mc:Choice>
        <mc:Fallback xmlns="">
          <p:sp>
            <p:nvSpPr>
              <p:cNvPr id="18" name="TextBox 17">
                <a:extLst>
                  <a:ext uri="{FF2B5EF4-FFF2-40B4-BE49-F238E27FC236}">
                    <a16:creationId xmlns:a16="http://schemas.microsoft.com/office/drawing/2014/main" id="{3C2A3D29-B13C-46CA-9EB4-CF7AE284BED8}"/>
                  </a:ext>
                </a:extLst>
              </p:cNvPr>
              <p:cNvSpPr txBox="1">
                <a:spLocks noRot="1" noChangeAspect="1" noMove="1" noResize="1" noEditPoints="1" noAdjustHandles="1" noChangeArrowheads="1" noChangeShapeType="1" noTextEdit="1"/>
              </p:cNvSpPr>
              <p:nvPr/>
            </p:nvSpPr>
            <p:spPr>
              <a:xfrm>
                <a:off x="6362565" y="3263690"/>
                <a:ext cx="5130922" cy="2058449"/>
              </a:xfrm>
              <a:prstGeom prst="rect">
                <a:avLst/>
              </a:prstGeom>
              <a:blipFill>
                <a:blip r:embed="rId4"/>
                <a:stretch>
                  <a:fillRect l="-1070" r="-2140" b="-443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032519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BD5D0B-B1E8-4F9C-89B7-977E1DD7F55E}"/>
              </a:ext>
            </a:extLst>
          </p:cNvPr>
          <p:cNvPicPr>
            <a:picLocks noChangeAspect="1"/>
          </p:cNvPicPr>
          <p:nvPr/>
        </p:nvPicPr>
        <p:blipFill>
          <a:blip r:embed="rId3"/>
          <a:stretch>
            <a:fillRect/>
          </a:stretch>
        </p:blipFill>
        <p:spPr>
          <a:xfrm>
            <a:off x="542908" y="43260"/>
            <a:ext cx="10360223" cy="3703080"/>
          </a:xfrm>
          <a:prstGeom prst="rect">
            <a:avLst/>
          </a:prstGeom>
        </p:spPr>
      </p:pic>
      <p:sp>
        <p:nvSpPr>
          <p:cNvPr id="4" name="灯片编号占位符 1">
            <a:extLst>
              <a:ext uri="{FF2B5EF4-FFF2-40B4-BE49-F238E27FC236}">
                <a16:creationId xmlns:a16="http://schemas.microsoft.com/office/drawing/2014/main" id="{2C922919-B137-47D1-A1D1-09E8AF9239D2}"/>
              </a:ext>
            </a:extLst>
          </p:cNvPr>
          <p:cNvSpPr>
            <a:spLocks noGrp="1"/>
          </p:cNvSpPr>
          <p:nvPr>
            <p:ph type="sldNum" sz="quarter" idx="12"/>
          </p:nvPr>
        </p:nvSpPr>
        <p:spPr>
          <a:xfrm>
            <a:off x="8610600" y="650514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A8A0-C5FB-4538-B875-3822A40A0CEE}" type="slidenum">
              <a:rPr kumimoji="0" lang="zh-CN" altLang="en-US" sz="16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6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Arial" pitchFamily="34" charset="0"/>
            </a:endParaRPr>
          </a:p>
        </p:txBody>
      </p:sp>
      <p:grpSp>
        <p:nvGrpSpPr>
          <p:cNvPr id="24" name="Group 23">
            <a:extLst>
              <a:ext uri="{FF2B5EF4-FFF2-40B4-BE49-F238E27FC236}">
                <a16:creationId xmlns:a16="http://schemas.microsoft.com/office/drawing/2014/main" id="{327A049D-FB44-4498-A5B4-1E6755DD2032}"/>
              </a:ext>
            </a:extLst>
          </p:cNvPr>
          <p:cNvGrpSpPr/>
          <p:nvPr/>
        </p:nvGrpSpPr>
        <p:grpSpPr>
          <a:xfrm>
            <a:off x="1288869" y="3746340"/>
            <a:ext cx="4788146" cy="3111660"/>
            <a:chOff x="1288869" y="3746340"/>
            <a:chExt cx="4788146" cy="3111660"/>
          </a:xfrm>
        </p:grpSpPr>
        <p:pic>
          <p:nvPicPr>
            <p:cNvPr id="9" name="Picture 8">
              <a:extLst>
                <a:ext uri="{FF2B5EF4-FFF2-40B4-BE49-F238E27FC236}">
                  <a16:creationId xmlns:a16="http://schemas.microsoft.com/office/drawing/2014/main" id="{08A75FEB-1F80-4D85-A8C8-D90E8CF12EB5}"/>
                </a:ext>
              </a:extLst>
            </p:cNvPr>
            <p:cNvPicPr>
              <a:picLocks noChangeAspect="1"/>
            </p:cNvPicPr>
            <p:nvPr/>
          </p:nvPicPr>
          <p:blipFill>
            <a:blip r:embed="rId4"/>
            <a:stretch>
              <a:fillRect/>
            </a:stretch>
          </p:blipFill>
          <p:spPr>
            <a:xfrm>
              <a:off x="1288869" y="3746340"/>
              <a:ext cx="4788146" cy="3111660"/>
            </a:xfrm>
            <a:prstGeom prst="rect">
              <a:avLst/>
            </a:prstGeom>
          </p:spPr>
        </p:pic>
        <p:grpSp>
          <p:nvGrpSpPr>
            <p:cNvPr id="23" name="Group 22">
              <a:extLst>
                <a:ext uri="{FF2B5EF4-FFF2-40B4-BE49-F238E27FC236}">
                  <a16:creationId xmlns:a16="http://schemas.microsoft.com/office/drawing/2014/main" id="{9F992FE7-D9BB-4B32-AB89-87C0A32C31C2}"/>
                </a:ext>
              </a:extLst>
            </p:cNvPr>
            <p:cNvGrpSpPr/>
            <p:nvPr/>
          </p:nvGrpSpPr>
          <p:grpSpPr>
            <a:xfrm>
              <a:off x="4052622" y="6179514"/>
              <a:ext cx="314553" cy="45719"/>
              <a:chOff x="6847028" y="5608928"/>
              <a:chExt cx="314553" cy="45719"/>
            </a:xfrm>
          </p:grpSpPr>
          <p:cxnSp>
            <p:nvCxnSpPr>
              <p:cNvPr id="19" name="Straight Connector 18">
                <a:extLst>
                  <a:ext uri="{FF2B5EF4-FFF2-40B4-BE49-F238E27FC236}">
                    <a16:creationId xmlns:a16="http://schemas.microsoft.com/office/drawing/2014/main" id="{038086F2-567D-47BF-A668-CBBE94D0C48B}"/>
                  </a:ext>
                </a:extLst>
              </p:cNvPr>
              <p:cNvCxnSpPr>
                <a:cxnSpLocks/>
              </p:cNvCxnSpPr>
              <p:nvPr/>
            </p:nvCxnSpPr>
            <p:spPr>
              <a:xfrm>
                <a:off x="6847028" y="5625389"/>
                <a:ext cx="31455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22" name="Oval 21">
                <a:extLst>
                  <a:ext uri="{FF2B5EF4-FFF2-40B4-BE49-F238E27FC236}">
                    <a16:creationId xmlns:a16="http://schemas.microsoft.com/office/drawing/2014/main" id="{D4CA4C7D-B851-422E-A677-29A1A72AAA1C}"/>
                  </a:ext>
                </a:extLst>
              </p:cNvPr>
              <p:cNvSpPr/>
              <p:nvPr/>
            </p:nvSpPr>
            <p:spPr>
              <a:xfrm>
                <a:off x="6986016" y="5608928"/>
                <a:ext cx="45719" cy="45719"/>
              </a:xfrm>
              <a:prstGeom prst="ellipse">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sp>
        <p:nvSpPr>
          <p:cNvPr id="2" name="TextBox 1">
            <a:extLst>
              <a:ext uri="{FF2B5EF4-FFF2-40B4-BE49-F238E27FC236}">
                <a16:creationId xmlns:a16="http://schemas.microsoft.com/office/drawing/2014/main" id="{0F6CC70A-281B-47DB-A1C8-F660E9B7ADBF}"/>
              </a:ext>
            </a:extLst>
          </p:cNvPr>
          <p:cNvSpPr txBox="1"/>
          <p:nvPr/>
        </p:nvSpPr>
        <p:spPr>
          <a:xfrm>
            <a:off x="3682942" y="5822853"/>
            <a:ext cx="96532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&lt;0.4PeV</a:t>
            </a:r>
            <a:endParaRPr kumimoji="0" lang="zh-CN" altLang="en-US" sz="16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id="{50BA314C-3224-4FC4-808F-A81C491DA8BC}"/>
              </a:ext>
            </a:extLst>
          </p:cNvPr>
          <p:cNvSpPr txBox="1"/>
          <p:nvPr/>
        </p:nvSpPr>
        <p:spPr>
          <a:xfrm>
            <a:off x="4815635" y="5804788"/>
            <a:ext cx="103906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0.4-3PeV</a:t>
            </a:r>
            <a:endParaRPr kumimoji="0" lang="zh-CN" altLang="en-US" sz="16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21" name="TextBox 20">
            <a:extLst>
              <a:ext uri="{FF2B5EF4-FFF2-40B4-BE49-F238E27FC236}">
                <a16:creationId xmlns:a16="http://schemas.microsoft.com/office/drawing/2014/main" id="{4A54C77D-C7FE-4BB7-9A0A-8BDB1E369959}"/>
              </a:ext>
            </a:extLst>
          </p:cNvPr>
          <p:cNvSpPr txBox="1"/>
          <p:nvPr/>
        </p:nvSpPr>
        <p:spPr>
          <a:xfrm>
            <a:off x="6502434" y="3893125"/>
            <a:ext cx="4722565" cy="2282676"/>
          </a:xfrm>
          <a:prstGeom prst="rect">
            <a:avLst/>
          </a:prstGeom>
          <a:noFill/>
        </p:spPr>
        <p:txBody>
          <a:bodyPr wrap="square">
            <a:spAutoFit/>
          </a:bodyPr>
          <a:lstStyle/>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 hardening feature is found bellow the knee. </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The direct measurement results such as DAMPE, CALET, ISS-CREAM, further confirm the existence of the hardening before the knee. </a:t>
            </a:r>
            <a:endParaRPr kumimoji="0" lang="zh-CN" altLang="en-US"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6488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95814C-F0E4-444A-A784-F52702441FFC}"/>
              </a:ext>
            </a:extLst>
          </p:cNvPr>
          <p:cNvPicPr>
            <a:picLocks noChangeAspect="1"/>
          </p:cNvPicPr>
          <p:nvPr/>
        </p:nvPicPr>
        <p:blipFill>
          <a:blip r:embed="rId2"/>
          <a:stretch>
            <a:fillRect/>
          </a:stretch>
        </p:blipFill>
        <p:spPr>
          <a:xfrm>
            <a:off x="294099" y="1003826"/>
            <a:ext cx="6322835" cy="5068045"/>
          </a:xfrm>
          <a:prstGeom prst="rect">
            <a:avLst/>
          </a:prstGeom>
        </p:spPr>
      </p:pic>
      <p:sp>
        <p:nvSpPr>
          <p:cNvPr id="5" name="TextBox 4">
            <a:extLst>
              <a:ext uri="{FF2B5EF4-FFF2-40B4-BE49-F238E27FC236}">
                <a16:creationId xmlns:a16="http://schemas.microsoft.com/office/drawing/2014/main" id="{FEA6BD76-6960-41A7-8CE6-80901F4EAAE4}"/>
              </a:ext>
            </a:extLst>
          </p:cNvPr>
          <p:cNvSpPr txBox="1"/>
          <p:nvPr/>
        </p:nvSpPr>
        <p:spPr>
          <a:xfrm>
            <a:off x="6508092" y="884014"/>
            <a:ext cx="5204575" cy="5307671"/>
          </a:xfrm>
          <a:prstGeom prst="rect">
            <a:avLst/>
          </a:prstGeom>
          <a:noFill/>
        </p:spPr>
        <p:txBody>
          <a:bodyPr wrap="square">
            <a:spAutoFit/>
          </a:bodyPr>
          <a:lstStyle/>
          <a:p>
            <a:pPr marL="342900" marR="0" lvl="0"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endParaRPr kumimoji="0" lang="en-US" altLang="zh-CN" sz="2000" b="1" i="0" u="none" strike="noStrike" kern="1200" cap="none" spc="0" normalizeH="0" baseline="0" noProof="0" dirty="0">
              <a:ln>
                <a:noFill/>
              </a:ln>
              <a:solidFill>
                <a:srgbClr val="060607"/>
              </a:solidFill>
              <a:effectLst/>
              <a:highlight>
                <a:srgbClr val="FFFFFF"/>
              </a:highlight>
              <a:uLnTx/>
              <a:uFillTx/>
              <a:latin typeface="Times New Roman" panose="02020603050405020304" pitchFamily="18" charset="0"/>
              <a:ea typeface="等线"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en-US" altLang="zh-CN" sz="2000" b="1" i="0" u="none" strike="noStrike" kern="1200" cap="none" spc="0" normalizeH="0" baseline="0" noProof="0" dirty="0">
                <a:ln>
                  <a:noFill/>
                </a:ln>
                <a:solidFill>
                  <a:srgbClr val="060607"/>
                </a:solidFill>
                <a:effectLst/>
                <a:highlight>
                  <a:srgbClr val="FFFFFF"/>
                </a:highlight>
                <a:uLnTx/>
                <a:uFillTx/>
                <a:latin typeface="Times New Roman" panose="02020603050405020304" pitchFamily="18" charset="0"/>
                <a:ea typeface="等线" panose="02010600030101010101" pitchFamily="2" charset="-122"/>
                <a:cs typeface="Times New Roman" panose="02020603050405020304" pitchFamily="18" charset="0"/>
              </a:rPr>
              <a:t>Helium lies between p and CNO, so </a:t>
            </a:r>
            <a:br>
              <a:rPr kumimoji="0" lang="en-US" altLang="zh-CN" sz="2000" b="1" i="0" u="none" strike="noStrike" kern="1200" cap="none" spc="0" normalizeH="0" baseline="0" noProof="0" dirty="0">
                <a:ln>
                  <a:noFill/>
                </a:ln>
                <a:solidFill>
                  <a:srgbClr val="060607"/>
                </a:solidFill>
                <a:effectLst/>
                <a:highlight>
                  <a:srgbClr val="FFFFFF"/>
                </a:highlight>
                <a:uLnTx/>
                <a:uFillTx/>
                <a:latin typeface="Times New Roman" panose="02020603050405020304" pitchFamily="18" charset="0"/>
                <a:ea typeface="等线" panose="02010600030101010101" pitchFamily="2" charset="-122"/>
                <a:cs typeface="Times New Roman" panose="02020603050405020304" pitchFamily="18" charset="0"/>
              </a:rPr>
            </a:br>
            <a:r>
              <a:rPr kumimoji="0" lang="en-US" altLang="zh-CN" sz="2000" b="1" i="0" u="none" strike="noStrike" kern="1200" cap="none" spc="0" normalizeH="0" baseline="0" noProof="0" dirty="0">
                <a:ln>
                  <a:noFill/>
                </a:ln>
                <a:solidFill>
                  <a:srgbClr val="060607"/>
                </a:solidFill>
                <a:effectLst/>
                <a:highlight>
                  <a:srgbClr val="FFFFFF"/>
                </a:highlight>
                <a:uLnTx/>
                <a:uFillTx/>
                <a:latin typeface="Times New Roman" panose="02020603050405020304" pitchFamily="18" charset="0"/>
                <a:ea typeface="等线" panose="02010600030101010101" pitchFamily="2" charset="-122"/>
                <a:cs typeface="Times New Roman" panose="02020603050405020304" pitchFamily="18" charset="0"/>
              </a:rPr>
              <a:t>event-by-event discrimination of helium from other particles near the knee is challenging </a:t>
            </a:r>
          </a:p>
          <a:p>
            <a:pPr marR="0" lvl="0" algn="l" defTabSz="914400" rtl="0" eaLnBrk="1" fontAlgn="auto" latinLnBrk="0" hangingPunct="1">
              <a:lnSpc>
                <a:spcPct val="120000"/>
              </a:lnSpc>
              <a:spcBef>
                <a:spcPts val="0"/>
              </a:spcBef>
              <a:spcAft>
                <a:spcPts val="0"/>
              </a:spcAft>
              <a:buClrTx/>
              <a:buSzTx/>
              <a:tabLst/>
              <a:defRPr/>
            </a:pPr>
            <a:endParaRPr kumimoji="0" lang="en-US" altLang="zh-CN" sz="2000" b="1" i="0" u="none" strike="noStrike" kern="1200" cap="none" spc="0" normalizeH="0" baseline="0" noProof="0" dirty="0">
              <a:ln>
                <a:noFill/>
              </a:ln>
              <a:solidFill>
                <a:srgbClr val="060607"/>
              </a:solidFill>
              <a:effectLst/>
              <a:highlight>
                <a:srgbClr val="FFFFFF"/>
              </a:highlight>
              <a:uLnTx/>
              <a:uFillTx/>
              <a:latin typeface="Times New Roman" panose="02020603050405020304" pitchFamily="18" charset="0"/>
              <a:ea typeface="等线"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en-US" altLang="zh-CN" sz="2000" b="1" i="0" u="none" strike="noStrike" kern="1200" cap="none" spc="0" normalizeH="0" baseline="0" noProof="0" dirty="0">
                <a:ln>
                  <a:noFill/>
                </a:ln>
                <a:solidFill>
                  <a:srgbClr val="060607"/>
                </a:solidFill>
                <a:effectLst/>
                <a:highlight>
                  <a:srgbClr val="FFFFFF"/>
                </a:highlight>
                <a:uLnTx/>
                <a:uFillTx/>
                <a:latin typeface="Times New Roman" panose="02020603050405020304" pitchFamily="18" charset="0"/>
                <a:ea typeface="等线" panose="02010600030101010101" pitchFamily="2" charset="-122"/>
                <a:cs typeface="Times New Roman" panose="02020603050405020304" pitchFamily="18" charset="0"/>
              </a:rPr>
              <a:t>Methodology: </a:t>
            </a:r>
          </a:p>
          <a:p>
            <a:pPr marL="800100" marR="0" lvl="1" indent="-3429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altLang="zh-CN" sz="2000" b="1" i="0" u="none" strike="noStrike" kern="1200" cap="none" spc="0" normalizeH="0" baseline="0" noProof="0" dirty="0">
                <a:ln>
                  <a:noFill/>
                </a:ln>
                <a:solidFill>
                  <a:srgbClr val="060607"/>
                </a:solidFill>
                <a:effectLst/>
                <a:highlight>
                  <a:srgbClr val="FFFFFF"/>
                </a:highlight>
                <a:uLnTx/>
                <a:uFillTx/>
                <a:latin typeface="Times New Roman" panose="02020603050405020304" pitchFamily="18" charset="0"/>
                <a:ea typeface="等线" panose="02010600030101010101" pitchFamily="2" charset="-122"/>
                <a:cs typeface="Times New Roman" panose="02020603050405020304" pitchFamily="18" charset="0"/>
                <a:sym typeface="Wingdings" panose="05000000000000000000" pitchFamily="2" charset="2"/>
              </a:rPr>
              <a:t>Helium </a:t>
            </a:r>
            <a:r>
              <a:rPr kumimoji="0" lang="en-US" altLang="zh-CN" sz="2000" b="1" i="0" u="none" strike="noStrike" kern="1200" cap="none" spc="0" normalizeH="0" baseline="0" noProof="0" dirty="0">
                <a:ln>
                  <a:noFill/>
                </a:ln>
                <a:solidFill>
                  <a:srgbClr val="060607"/>
                </a:solidFill>
                <a:effectLst/>
                <a:highlight>
                  <a:srgbClr val="FFFFFF"/>
                </a:highlight>
                <a:uLnTx/>
                <a:uFillTx/>
                <a:latin typeface="Times New Roman" panose="02020603050405020304" pitchFamily="18" charset="0"/>
                <a:ea typeface="等线" panose="02010600030101010101" pitchFamily="2" charset="-122"/>
                <a:cs typeface="Times New Roman" panose="02020603050405020304" pitchFamily="18" charset="0"/>
              </a:rPr>
              <a:t>= Light component - proton</a:t>
            </a:r>
          </a:p>
          <a:p>
            <a:pPr marL="800100" marR="0" lvl="1" indent="-3429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altLang="zh-CN" sz="2000" b="1" i="0" u="none" strike="noStrike" kern="1200" cap="none" spc="0" normalizeH="0" baseline="0" noProof="0" dirty="0">
                <a:ln>
                  <a:noFill/>
                </a:ln>
                <a:solidFill>
                  <a:srgbClr val="060607"/>
                </a:solidFill>
                <a:effectLst/>
                <a:highlight>
                  <a:srgbClr val="FFFFFF"/>
                </a:highlight>
                <a:uLnTx/>
                <a:uFillTx/>
                <a:latin typeface="Times New Roman" panose="02020603050405020304" pitchFamily="18" charset="0"/>
                <a:ea typeface="等线" panose="02010600030101010101" pitchFamily="2" charset="-122"/>
                <a:cs typeface="Times New Roman" panose="02020603050405020304" pitchFamily="18" charset="0"/>
              </a:rPr>
              <a:t>We use the same dataset and energy-reconstruction method for the proton and light-component spectra to avoid introducing additional systematic uncertainties in the helium measurement</a:t>
            </a:r>
          </a:p>
        </p:txBody>
      </p:sp>
      <p:sp>
        <p:nvSpPr>
          <p:cNvPr id="6" name="Title 1">
            <a:extLst>
              <a:ext uri="{FF2B5EF4-FFF2-40B4-BE49-F238E27FC236}">
                <a16:creationId xmlns:a16="http://schemas.microsoft.com/office/drawing/2014/main" id="{1118D0BC-F5E8-49A3-A63A-45A68AA4B37F}"/>
              </a:ext>
            </a:extLst>
          </p:cNvPr>
          <p:cNvSpPr>
            <a:spLocks noGrp="1"/>
          </p:cNvSpPr>
          <p:nvPr>
            <p:ph type="title"/>
          </p:nvPr>
        </p:nvSpPr>
        <p:spPr>
          <a:xfrm>
            <a:off x="1107503" y="92054"/>
            <a:ext cx="10510125" cy="659612"/>
          </a:xfrm>
        </p:spPr>
        <p:txBody>
          <a:bodyPr>
            <a:normAutofit/>
          </a:bodyPr>
          <a:lstStyle/>
          <a:p>
            <a:r>
              <a:rPr lang="en-US" altLang="zh-CN" sz="2400" dirty="0"/>
              <a:t>Helium energy spectrum measured by LHAASO in the knee region </a:t>
            </a:r>
            <a:endParaRPr lang="zh-CN" altLang="en-US" sz="2400" dirty="0"/>
          </a:p>
        </p:txBody>
      </p:sp>
      <p:sp>
        <p:nvSpPr>
          <p:cNvPr id="7" name="TextBox 6">
            <a:extLst>
              <a:ext uri="{FF2B5EF4-FFF2-40B4-BE49-F238E27FC236}">
                <a16:creationId xmlns:a16="http://schemas.microsoft.com/office/drawing/2014/main" id="{130A6786-A6B8-4365-BD15-1ABB6D97C52E}"/>
              </a:ext>
            </a:extLst>
          </p:cNvPr>
          <p:cNvSpPr txBox="1"/>
          <p:nvPr/>
        </p:nvSpPr>
        <p:spPr>
          <a:xfrm>
            <a:off x="1945843" y="1982423"/>
            <a:ext cx="4443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He</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8" name="TextBox 7">
            <a:extLst>
              <a:ext uri="{FF2B5EF4-FFF2-40B4-BE49-F238E27FC236}">
                <a16:creationId xmlns:a16="http://schemas.microsoft.com/office/drawing/2014/main" id="{88BF2355-8DD7-4B76-AFE0-9807A68F0490}"/>
              </a:ext>
            </a:extLst>
          </p:cNvPr>
          <p:cNvSpPr txBox="1"/>
          <p:nvPr/>
        </p:nvSpPr>
        <p:spPr>
          <a:xfrm>
            <a:off x="1945843" y="2578539"/>
            <a:ext cx="3289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H</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9" name="TextBox 8">
            <a:extLst>
              <a:ext uri="{FF2B5EF4-FFF2-40B4-BE49-F238E27FC236}">
                <a16:creationId xmlns:a16="http://schemas.microsoft.com/office/drawing/2014/main" id="{276CE082-C0C6-4052-8D0E-BE2DD40E5300}"/>
              </a:ext>
            </a:extLst>
          </p:cNvPr>
          <p:cNvSpPr txBox="1"/>
          <p:nvPr/>
        </p:nvSpPr>
        <p:spPr>
          <a:xfrm>
            <a:off x="2464003" y="1348367"/>
            <a:ext cx="7040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H+He</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 name="TextBox 9">
            <a:extLst>
              <a:ext uri="{FF2B5EF4-FFF2-40B4-BE49-F238E27FC236}">
                <a16:creationId xmlns:a16="http://schemas.microsoft.com/office/drawing/2014/main" id="{4AF595C9-029A-4FAF-B3AB-555E219E09BD}"/>
              </a:ext>
            </a:extLst>
          </p:cNvPr>
          <p:cNvSpPr txBox="1"/>
          <p:nvPr/>
        </p:nvSpPr>
        <p:spPr>
          <a:xfrm>
            <a:off x="1212494" y="5916931"/>
            <a:ext cx="4486046" cy="646331"/>
          </a:xfrm>
          <a:prstGeom prst="rect">
            <a:avLst/>
          </a:prstGeom>
          <a:noFill/>
        </p:spPr>
        <p:txBody>
          <a:bodyPr wrap="square">
            <a:spAutoFit/>
          </a:bodyPr>
          <a:lstStyle/>
          <a:p>
            <a:pPr algn="l"/>
            <a:r>
              <a:rPr lang="en-US" altLang="zh-CN" i="0" dirty="0">
                <a:solidFill>
                  <a:srgbClr val="000000"/>
                </a:solidFill>
                <a:effectLst/>
                <a:latin typeface="Times New Roman" panose="02020603050405020304" pitchFamily="18" charset="0"/>
                <a:cs typeface="Times New Roman" panose="02020603050405020304" pitchFamily="18" charset="0"/>
              </a:rPr>
              <a:t>Phys. Rev. Lett. - Accepted 6 February, 2026</a:t>
            </a:r>
          </a:p>
          <a:p>
            <a:pPr algn="l"/>
            <a:r>
              <a:rPr lang="en-US" altLang="zh-CN" i="0" dirty="0">
                <a:solidFill>
                  <a:srgbClr val="000000"/>
                </a:solidFill>
                <a:effectLst/>
                <a:latin typeface="Times New Roman" panose="02020603050405020304" pitchFamily="18" charset="0"/>
                <a:cs typeface="Times New Roman" panose="02020603050405020304" pitchFamily="18" charset="0"/>
              </a:rPr>
              <a:t>DOI: https://doi.org/10.1103/d838-49gt</a:t>
            </a:r>
          </a:p>
        </p:txBody>
      </p:sp>
    </p:spTree>
    <p:extLst>
      <p:ext uri="{BB962C8B-B14F-4D97-AF65-F5344CB8AC3E}">
        <p14:creationId xmlns:p14="http://schemas.microsoft.com/office/powerpoint/2010/main" val="3458797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64693-E0A7-437E-A065-BCDB8F5D8C40}"/>
              </a:ext>
            </a:extLst>
          </p:cNvPr>
          <p:cNvSpPr>
            <a:spLocks noGrp="1"/>
          </p:cNvSpPr>
          <p:nvPr>
            <p:ph type="title"/>
          </p:nvPr>
        </p:nvSpPr>
        <p:spPr>
          <a:xfrm>
            <a:off x="1056982" y="909577"/>
            <a:ext cx="4060247" cy="541794"/>
          </a:xfrm>
        </p:spPr>
        <p:txBody>
          <a:bodyPr>
            <a:normAutofit/>
          </a:bodyPr>
          <a:lstStyle/>
          <a:p>
            <a:r>
              <a:rPr lang="en-US" altLang="zh-CN" sz="2000" dirty="0">
                <a:solidFill>
                  <a:srgbClr val="000000"/>
                </a:solidFill>
              </a:rPr>
              <a:t>All particle energy spectrum</a:t>
            </a:r>
            <a:endParaRPr lang="zh-CN" altLang="en-US" sz="2000" dirty="0">
              <a:solidFill>
                <a:srgbClr val="000000"/>
              </a:solidFill>
            </a:endParaRPr>
          </a:p>
        </p:txBody>
      </p:sp>
      <p:pic>
        <p:nvPicPr>
          <p:cNvPr id="3" name="图片 3">
            <a:extLst>
              <a:ext uri="{FF2B5EF4-FFF2-40B4-BE49-F238E27FC236}">
                <a16:creationId xmlns:a16="http://schemas.microsoft.com/office/drawing/2014/main" id="{DAFF7C1C-28DC-4178-BECD-2C1B97A0D90B}"/>
              </a:ext>
            </a:extLst>
          </p:cNvPr>
          <p:cNvPicPr>
            <a:picLocks noChangeAspect="1"/>
          </p:cNvPicPr>
          <p:nvPr/>
        </p:nvPicPr>
        <p:blipFill>
          <a:blip r:embed="rId3"/>
          <a:stretch>
            <a:fillRect/>
          </a:stretch>
        </p:blipFill>
        <p:spPr>
          <a:xfrm>
            <a:off x="125172" y="1338682"/>
            <a:ext cx="6705782" cy="4422963"/>
          </a:xfrm>
          <a:prstGeom prst="rect">
            <a:avLst/>
          </a:prstGeom>
        </p:spPr>
      </p:pic>
      <p:sp>
        <p:nvSpPr>
          <p:cNvPr id="7" name="TextBox 6">
            <a:extLst>
              <a:ext uri="{FF2B5EF4-FFF2-40B4-BE49-F238E27FC236}">
                <a16:creationId xmlns:a16="http://schemas.microsoft.com/office/drawing/2014/main" id="{49A09DFD-5187-42B1-8939-1ED6F6826A54}"/>
              </a:ext>
            </a:extLst>
          </p:cNvPr>
          <p:cNvSpPr txBox="1"/>
          <p:nvPr/>
        </p:nvSpPr>
        <p:spPr>
          <a:xfrm>
            <a:off x="997775" y="6164700"/>
            <a:ext cx="613454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LHAASO Collaboration,</a:t>
            </a:r>
            <a:r>
              <a:rPr kumimoji="0" lang="zh-CN" altLang="en-US" b="1"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b="1"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PRL, 132, 131002 (2024)</a:t>
            </a:r>
          </a:p>
        </p:txBody>
      </p:sp>
      <p:sp>
        <p:nvSpPr>
          <p:cNvPr id="8" name="灯片编号占位符 1">
            <a:extLst>
              <a:ext uri="{FF2B5EF4-FFF2-40B4-BE49-F238E27FC236}">
                <a16:creationId xmlns:a16="http://schemas.microsoft.com/office/drawing/2014/main" id="{16DCBE0A-0FF1-4F77-A5DB-401E38A2979D}"/>
              </a:ext>
            </a:extLst>
          </p:cNvPr>
          <p:cNvSpPr>
            <a:spLocks noGrp="1"/>
          </p:cNvSpPr>
          <p:nvPr>
            <p:ph type="sldNum" sz="quarter" idx="12"/>
          </p:nvPr>
        </p:nvSpPr>
        <p:spPr>
          <a:xfrm>
            <a:off x="9151925" y="640082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A8A0-C5FB-4538-B875-3822A40A0CEE}" type="slidenum">
              <a:rPr kumimoji="0" lang="zh-CN" altLang="en-US" sz="16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6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9" name="TextBox 8">
            <a:extLst>
              <a:ext uri="{FF2B5EF4-FFF2-40B4-BE49-F238E27FC236}">
                <a16:creationId xmlns:a16="http://schemas.microsoft.com/office/drawing/2014/main" id="{E1C34F36-AE48-4895-9D58-911539E52834}"/>
              </a:ext>
            </a:extLst>
          </p:cNvPr>
          <p:cNvSpPr txBox="1"/>
          <p:nvPr/>
        </p:nvSpPr>
        <p:spPr>
          <a:xfrm>
            <a:off x="6475107" y="1067095"/>
            <a:ext cx="5353636" cy="5569217"/>
          </a:xfrm>
          <a:prstGeom prst="rect">
            <a:avLst/>
          </a:prstGeom>
          <a:noFill/>
        </p:spPr>
        <p:txBody>
          <a:bodyPr wrap="square" rtlCol="0">
            <a:spAutoFit/>
          </a:bodyPr>
          <a:lstStyle/>
          <a:p>
            <a:pPr marL="285750" indent="-285750">
              <a:lnSpc>
                <a:spcPct val="130000"/>
              </a:lnSpc>
              <a:spcAft>
                <a:spcPts val="600"/>
              </a:spcAft>
              <a:buFont typeface="Wingdings" panose="05000000000000000000" pitchFamily="2" charset="2"/>
              <a:buChar char="Ø"/>
            </a:pPr>
            <a:r>
              <a:rPr lang="en-US" altLang="zh-CN" sz="2000" dirty="0">
                <a:solidFill>
                  <a:prstClr val="black"/>
                </a:solidFill>
                <a:latin typeface="Calibri (Body)"/>
                <a:ea typeface="宋体" panose="02010600030101010101" pitchFamily="2" charset="-122"/>
              </a:rPr>
              <a:t>The all-particle knee, first identified in 1959, has been measured with increasing precision by subsequent experiments, with LHAASO providing the latest and most accurate results</a:t>
            </a:r>
          </a:p>
          <a:p>
            <a:pPr marL="285750" indent="-285750">
              <a:lnSpc>
                <a:spcPct val="130000"/>
              </a:lnSpc>
              <a:spcAft>
                <a:spcPts val="600"/>
              </a:spcAft>
              <a:buFont typeface="Wingdings" panose="05000000000000000000" pitchFamily="2" charset="2"/>
              <a:buChar char="Ø"/>
            </a:pPr>
            <a:r>
              <a:rPr lang="en-US" altLang="zh-CN" sz="2000" dirty="0">
                <a:solidFill>
                  <a:prstClr val="black"/>
                </a:solidFill>
                <a:latin typeface="Calibri (Body)"/>
                <a:ea typeface="宋体" panose="02010600030101010101" pitchFamily="2" charset="-122"/>
              </a:rPr>
              <a:t>The maximum cosmic-ray acceleration energy depends on the source and is also related to the particle charge Z</a:t>
            </a:r>
          </a:p>
          <a:p>
            <a:pPr marL="285750" indent="-285750">
              <a:lnSpc>
                <a:spcPct val="130000"/>
              </a:lnSpc>
              <a:spcAft>
                <a:spcPts val="600"/>
              </a:spcAft>
              <a:buFont typeface="Wingdings" panose="05000000000000000000" pitchFamily="2" charset="2"/>
              <a:buChar char="Ø"/>
            </a:pPr>
            <a:r>
              <a:rPr lang="en-US" altLang="zh-CN" sz="2000" dirty="0">
                <a:solidFill>
                  <a:prstClr val="black"/>
                </a:solidFill>
                <a:latin typeface="Calibri (Body)"/>
                <a:ea typeface="宋体" panose="02010600030101010101" pitchFamily="2" charset="-122"/>
              </a:rPr>
              <a:t>Individual energy spectra play am important </a:t>
            </a:r>
            <a:r>
              <a:rPr kumimoji="0" lang="en-US" altLang="zh-CN" sz="2000" b="0" i="0" u="none" strike="noStrike" kern="1200" cap="none" spc="0" normalizeH="0" baseline="0" noProof="0" dirty="0">
                <a:ln>
                  <a:noFill/>
                </a:ln>
                <a:solidFill>
                  <a:prstClr val="black"/>
                </a:solidFill>
                <a:effectLst/>
                <a:uLnTx/>
                <a:uFillTx/>
                <a:latin typeface="Calibri (Body)"/>
                <a:ea typeface="宋体" panose="02010600030101010101" pitchFamily="2" charset="-122"/>
                <a:cs typeface="+mn-cs"/>
              </a:rPr>
              <a:t>role to solve the origin of cosmic rays</a:t>
            </a:r>
          </a:p>
          <a:p>
            <a:pPr marL="800100" marR="0" lvl="1" indent="-342900" algn="l" defTabSz="914400" rtl="0" eaLnBrk="0" fontAlgn="auto" latinLnBrk="0" hangingPunct="0">
              <a:lnSpc>
                <a:spcPct val="130000"/>
              </a:lnSpc>
              <a:spcAft>
                <a:spcPts val="600"/>
              </a:spcAft>
              <a:buClrTx/>
              <a:buSzTx/>
              <a:buFontTx/>
              <a:buChar char="•"/>
              <a:tabLst/>
              <a:defRPr/>
            </a:pPr>
            <a:r>
              <a:rPr kumimoji="0" lang="en-US" altLang="zh-CN" sz="2000" b="0" i="0" u="none" strike="noStrike" kern="1200" cap="none" spc="0" normalizeH="0" baseline="0" noProof="0" dirty="0">
                <a:ln>
                  <a:noFill/>
                </a:ln>
                <a:solidFill>
                  <a:prstClr val="black"/>
                </a:solidFill>
                <a:effectLst/>
                <a:uLnTx/>
                <a:uFillTx/>
                <a:latin typeface="Calibri (Body)"/>
                <a:ea typeface="宋体" panose="02010600030101010101" pitchFamily="2" charset="-122"/>
                <a:cs typeface="+mn-cs"/>
              </a:rPr>
              <a:t>Proton knee,</a:t>
            </a:r>
            <a:r>
              <a:rPr kumimoji="0" lang="zh-CN" altLang="en-US" sz="2000" b="0" i="0" u="none" strike="noStrike" kern="1200" cap="none" spc="0" normalizeH="0" baseline="0" noProof="0" dirty="0">
                <a:ln>
                  <a:noFill/>
                </a:ln>
                <a:solidFill>
                  <a:prstClr val="black"/>
                </a:solidFill>
                <a:effectLst/>
                <a:uLnTx/>
                <a:uFillTx/>
                <a:latin typeface="Calibri (Body)"/>
                <a:ea typeface="宋体" panose="02010600030101010101" pitchFamily="2" charset="-122"/>
                <a:cs typeface="+mn-cs"/>
              </a:rPr>
              <a:t> </a:t>
            </a:r>
            <a:r>
              <a:rPr kumimoji="0" lang="en-US" altLang="zh-CN" sz="2000" b="0" i="0" u="none" strike="noStrike" kern="1200" cap="none" spc="0" normalizeH="0" baseline="0" noProof="0" dirty="0">
                <a:ln>
                  <a:noFill/>
                </a:ln>
                <a:solidFill>
                  <a:prstClr val="black"/>
                </a:solidFill>
                <a:effectLst/>
                <a:uLnTx/>
                <a:uFillTx/>
                <a:latin typeface="Calibri (Body)"/>
                <a:ea typeface="宋体" panose="02010600030101010101" pitchFamily="2" charset="-122"/>
                <a:cs typeface="+mn-cs"/>
              </a:rPr>
              <a:t>helium knee, iron knee … </a:t>
            </a:r>
          </a:p>
          <a:p>
            <a:pPr marL="800100" marR="0" lvl="1" indent="-342900" algn="l" defTabSz="914400" rtl="0" eaLnBrk="0" fontAlgn="auto" latinLnBrk="0" hangingPunct="0">
              <a:lnSpc>
                <a:spcPct val="130000"/>
              </a:lnSpc>
              <a:spcAft>
                <a:spcPts val="600"/>
              </a:spcAft>
              <a:buClrTx/>
              <a:buSzTx/>
              <a:buFontTx/>
              <a:buChar char="•"/>
              <a:tabLst/>
              <a:defRPr/>
            </a:pPr>
            <a:r>
              <a:rPr kumimoji="0" lang="en-US" altLang="zh-CN" sz="2000" b="0" i="0" u="none" strike="noStrike" kern="1200" cap="none" spc="0" normalizeH="0" baseline="0" noProof="0" dirty="0">
                <a:ln>
                  <a:noFill/>
                </a:ln>
                <a:solidFill>
                  <a:prstClr val="black"/>
                </a:solidFill>
                <a:effectLst/>
                <a:uLnTx/>
                <a:uFillTx/>
                <a:latin typeface="Calibri (Body)"/>
                <a:ea typeface="宋体" panose="02010600030101010101" pitchFamily="2" charset="-122"/>
                <a:cs typeface="+mn-cs"/>
              </a:rPr>
              <a:t>The knee indicates the energy limit for cosmic ray acceleration by astrophysical sources</a:t>
            </a:r>
          </a:p>
        </p:txBody>
      </p:sp>
      <p:sp>
        <p:nvSpPr>
          <p:cNvPr id="22" name="Rectangle 4">
            <a:extLst>
              <a:ext uri="{FF2B5EF4-FFF2-40B4-BE49-F238E27FC236}">
                <a16:creationId xmlns:a16="http://schemas.microsoft.com/office/drawing/2014/main" id="{45163258-F6E9-4EE8-9B6B-8AF7169BAA38}"/>
              </a:ext>
            </a:extLst>
          </p:cNvPr>
          <p:cNvSpPr>
            <a:spLocks noChangeArrowheads="1"/>
          </p:cNvSpPr>
          <p:nvPr/>
        </p:nvSpPr>
        <p:spPr bwMode="auto">
          <a:xfrm>
            <a:off x="1056982" y="147523"/>
            <a:ext cx="466997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070C0"/>
                </a:solidFill>
                <a:effectLst/>
                <a:uLnTx/>
                <a:uFillTx/>
                <a:latin typeface="Arial Black" panose="020B0A04020102020204" pitchFamily="34" charset="0"/>
                <a:ea typeface="宋体" panose="02010600030101010101" pitchFamily="2" charset="-122"/>
                <a:cs typeface="+mn-cs"/>
              </a:rPr>
              <a:t>Cosmic rays</a:t>
            </a:r>
            <a:endParaRPr kumimoji="0" lang="zh-CN" altLang="en-US" sz="4000" b="1" i="0" u="none" strike="noStrike" kern="1200" cap="none" spc="0" normalizeH="0" baseline="0" noProof="0" dirty="0">
              <a:ln>
                <a:noFill/>
              </a:ln>
              <a:solidFill>
                <a:srgbClr val="0070C0"/>
              </a:solidFill>
              <a:effectLst/>
              <a:uLnTx/>
              <a:uFillTx/>
              <a:latin typeface="Arial Black" panose="020B0A04020102020204" pitchFamily="34" charset="0"/>
              <a:ea typeface="宋体" panose="02010600030101010101" pitchFamily="2" charset="-122"/>
              <a:cs typeface="+mn-cs"/>
            </a:endParaRPr>
          </a:p>
        </p:txBody>
      </p:sp>
    </p:spTree>
    <p:extLst>
      <p:ext uri="{BB962C8B-B14F-4D97-AF65-F5344CB8AC3E}">
        <p14:creationId xmlns:p14="http://schemas.microsoft.com/office/powerpoint/2010/main" val="3299936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95814C-F0E4-444A-A784-F52702441FFC}"/>
              </a:ext>
            </a:extLst>
          </p:cNvPr>
          <p:cNvPicPr>
            <a:picLocks noChangeAspect="1"/>
          </p:cNvPicPr>
          <p:nvPr/>
        </p:nvPicPr>
        <p:blipFill>
          <a:blip r:embed="rId2"/>
          <a:stretch>
            <a:fillRect/>
          </a:stretch>
        </p:blipFill>
        <p:spPr>
          <a:xfrm>
            <a:off x="282791" y="870509"/>
            <a:ext cx="6096062" cy="4886276"/>
          </a:xfrm>
          <a:prstGeom prst="rect">
            <a:avLst/>
          </a:prstGeom>
        </p:spPr>
      </p:pic>
      <p:sp>
        <p:nvSpPr>
          <p:cNvPr id="6" name="Title 1">
            <a:extLst>
              <a:ext uri="{FF2B5EF4-FFF2-40B4-BE49-F238E27FC236}">
                <a16:creationId xmlns:a16="http://schemas.microsoft.com/office/drawing/2014/main" id="{1118D0BC-F5E8-49A3-A63A-45A68AA4B37F}"/>
              </a:ext>
            </a:extLst>
          </p:cNvPr>
          <p:cNvSpPr>
            <a:spLocks noGrp="1"/>
          </p:cNvSpPr>
          <p:nvPr>
            <p:ph type="title"/>
          </p:nvPr>
        </p:nvSpPr>
        <p:spPr>
          <a:xfrm>
            <a:off x="1107503" y="92054"/>
            <a:ext cx="10510125" cy="659612"/>
          </a:xfrm>
        </p:spPr>
        <p:txBody>
          <a:bodyPr>
            <a:normAutofit/>
          </a:bodyPr>
          <a:lstStyle/>
          <a:p>
            <a:r>
              <a:rPr lang="en-US" altLang="zh-CN" sz="2400" dirty="0"/>
              <a:t>Helium energy spectrum measured by LHAASO in the knee region </a:t>
            </a:r>
            <a:endParaRPr lang="zh-CN" altLang="en-US" sz="2400" dirty="0"/>
          </a:p>
        </p:txBody>
      </p:sp>
      <p:sp>
        <p:nvSpPr>
          <p:cNvPr id="2" name="TextBox 1">
            <a:extLst>
              <a:ext uri="{FF2B5EF4-FFF2-40B4-BE49-F238E27FC236}">
                <a16:creationId xmlns:a16="http://schemas.microsoft.com/office/drawing/2014/main" id="{BBDA94D2-84AC-4E32-A42E-2266B628626E}"/>
              </a:ext>
            </a:extLst>
          </p:cNvPr>
          <p:cNvSpPr txBox="1"/>
          <p:nvPr/>
        </p:nvSpPr>
        <p:spPr>
          <a:xfrm>
            <a:off x="2062887" y="1997049"/>
            <a:ext cx="4443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He</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7" name="TextBox 6">
            <a:extLst>
              <a:ext uri="{FF2B5EF4-FFF2-40B4-BE49-F238E27FC236}">
                <a16:creationId xmlns:a16="http://schemas.microsoft.com/office/drawing/2014/main" id="{AF72D1F6-0BB7-4232-BDAB-429D425FD660}"/>
              </a:ext>
            </a:extLst>
          </p:cNvPr>
          <p:cNvSpPr txBox="1"/>
          <p:nvPr/>
        </p:nvSpPr>
        <p:spPr>
          <a:xfrm>
            <a:off x="2062887" y="2593165"/>
            <a:ext cx="3289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H</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8" name="TextBox 7">
            <a:extLst>
              <a:ext uri="{FF2B5EF4-FFF2-40B4-BE49-F238E27FC236}">
                <a16:creationId xmlns:a16="http://schemas.microsoft.com/office/drawing/2014/main" id="{6F6D24F4-0D52-418C-AA0D-24FC2D5CFB10}"/>
              </a:ext>
            </a:extLst>
          </p:cNvPr>
          <p:cNvSpPr txBox="1"/>
          <p:nvPr/>
        </p:nvSpPr>
        <p:spPr>
          <a:xfrm>
            <a:off x="2771242" y="1238634"/>
            <a:ext cx="7040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H+He</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cxnSp>
        <p:nvCxnSpPr>
          <p:cNvPr id="10" name="Straight Connector 9">
            <a:extLst>
              <a:ext uri="{FF2B5EF4-FFF2-40B4-BE49-F238E27FC236}">
                <a16:creationId xmlns:a16="http://schemas.microsoft.com/office/drawing/2014/main" id="{A2035E7B-90CA-4A8B-BCAC-5B6CE8F9EC53}"/>
              </a:ext>
            </a:extLst>
          </p:cNvPr>
          <p:cNvCxnSpPr>
            <a:cxnSpLocks/>
          </p:cNvCxnSpPr>
          <p:nvPr/>
        </p:nvCxnSpPr>
        <p:spPr>
          <a:xfrm>
            <a:off x="3475281" y="1060545"/>
            <a:ext cx="0" cy="4177138"/>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5A7C51-AB70-435C-8B59-756563E9AA01}"/>
              </a:ext>
            </a:extLst>
          </p:cNvPr>
          <p:cNvSpPr txBox="1"/>
          <p:nvPr/>
        </p:nvSpPr>
        <p:spPr>
          <a:xfrm>
            <a:off x="7208357" y="1579010"/>
            <a:ext cx="4466703" cy="3114763"/>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1200"/>
              </a:spcAft>
              <a:buClrTx/>
              <a:buSzTx/>
              <a:buFont typeface="Wingdings" panose="05000000000000000000" pitchFamily="2" charset="2"/>
              <a:buChar char="Ø"/>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The Helium energy spectra from </a:t>
            </a:r>
            <a:b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b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0.16 </a:t>
            </a:r>
            <a:r>
              <a:rPr lang="en-US" altLang="zh-CN"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P</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eV to 13 </a:t>
            </a:r>
            <a:r>
              <a:rPr kumimoji="0" lang="en-US" altLang="zh-CN" sz="2000" b="1" i="0" u="none" strike="noStrike" kern="1200" cap="none" spc="0" normalizeH="0" baseline="0" noProof="0" dirty="0" err="1">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PeV</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 were measured</a:t>
            </a:r>
            <a:b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b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with high precision by LHAASO</a:t>
            </a:r>
            <a:endParaRPr lang="en-US" altLang="zh-CN" sz="20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l" defTabSz="914400" rtl="0" eaLnBrk="1" fontAlgn="auto" latinLnBrk="0" hangingPunct="1">
              <a:lnSpc>
                <a:spcPct val="150000"/>
              </a:lnSpc>
              <a:spcBef>
                <a:spcPts val="0"/>
              </a:spcBef>
              <a:spcAft>
                <a:spcPts val="1200"/>
              </a:spcAft>
              <a:buClrTx/>
              <a:buSzTx/>
              <a:buFont typeface="Wingdings" panose="05000000000000000000" pitchFamily="2" charset="2"/>
              <a:buChar char="Ø"/>
              <a:tabLst/>
              <a:defRPr/>
            </a:pPr>
            <a:r>
              <a:rPr lang="en-US" altLang="zh-CN" sz="2000" b="1" dirty="0">
                <a:latin typeface="Times New Roman" panose="02020603050405020304" pitchFamily="18" charset="0"/>
                <a:cs typeface="Times New Roman" panose="02020603050405020304" pitchFamily="18" charset="0"/>
              </a:rPr>
              <a:t>Clear hardening emerges at </a:t>
            </a:r>
            <a:br>
              <a:rPr lang="en-US" altLang="zh-CN" sz="2000" b="1" dirty="0">
                <a:latin typeface="Times New Roman" panose="02020603050405020304" pitchFamily="18" charset="0"/>
                <a:cs typeface="Times New Roman" panose="02020603050405020304" pitchFamily="18" charset="0"/>
              </a:rPr>
            </a:br>
            <a:r>
              <a:rPr lang="en-US" altLang="zh-CN" sz="2000" b="1" dirty="0">
                <a:latin typeface="Times New Roman" panose="02020603050405020304" pitchFamily="18" charset="0"/>
                <a:cs typeface="Times New Roman" panose="02020603050405020304" pitchFamily="18" charset="0"/>
              </a:rPr>
              <a:t>about 1.1 </a:t>
            </a:r>
            <a:r>
              <a:rPr lang="en-US" altLang="zh-CN" sz="2000" b="1" dirty="0" err="1">
                <a:latin typeface="Times New Roman" panose="02020603050405020304" pitchFamily="18" charset="0"/>
                <a:cs typeface="Times New Roman" panose="02020603050405020304" pitchFamily="18" charset="0"/>
              </a:rPr>
              <a:t>PeV</a:t>
            </a:r>
            <a:endParaRPr lang="en-US" altLang="zh-CN" sz="2000" b="1" dirty="0">
              <a:latin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50000"/>
              </a:lnSpc>
              <a:spcBef>
                <a:spcPts val="0"/>
              </a:spcBef>
              <a:spcAft>
                <a:spcPts val="1200"/>
              </a:spcAft>
              <a:buClrTx/>
              <a:buSzTx/>
              <a:buFont typeface="Wingdings" panose="05000000000000000000" pitchFamily="2" charset="2"/>
              <a:buChar char="Ø"/>
              <a:tabLst/>
              <a:defRPr/>
            </a:pPr>
            <a:r>
              <a:rPr lang="en-US" altLang="zh-CN" sz="2000" b="1" dirty="0">
                <a:latin typeface="Times New Roman" panose="02020603050405020304" pitchFamily="18" charset="0"/>
                <a:cs typeface="Times New Roman" panose="02020603050405020304" pitchFamily="18" charset="0"/>
              </a:rPr>
              <a:t>Knee: around 7 </a:t>
            </a:r>
            <a:r>
              <a:rPr lang="en-US" altLang="zh-CN" sz="2000" b="1" dirty="0" err="1">
                <a:latin typeface="Times New Roman" panose="02020603050405020304" pitchFamily="18" charset="0"/>
                <a:cs typeface="Times New Roman" panose="02020603050405020304" pitchFamily="18" charset="0"/>
              </a:rPr>
              <a:t>PeV</a:t>
            </a:r>
            <a:endParaRPr lang="en-US" altLang="zh-CN" sz="20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D5BCE87C-893D-4644-B2C0-0A5D9721F216}"/>
              </a:ext>
            </a:extLst>
          </p:cNvPr>
          <p:cNvPicPr>
            <a:picLocks noChangeAspect="1"/>
          </p:cNvPicPr>
          <p:nvPr/>
        </p:nvPicPr>
        <p:blipFill>
          <a:blip r:embed="rId3"/>
          <a:stretch>
            <a:fillRect/>
          </a:stretch>
        </p:blipFill>
        <p:spPr>
          <a:xfrm>
            <a:off x="3510638" y="5756785"/>
            <a:ext cx="7448933" cy="901746"/>
          </a:xfrm>
          <a:prstGeom prst="rect">
            <a:avLst/>
          </a:prstGeom>
        </p:spPr>
      </p:pic>
      <p:sp>
        <p:nvSpPr>
          <p:cNvPr id="14" name="TextBox 13">
            <a:extLst>
              <a:ext uri="{FF2B5EF4-FFF2-40B4-BE49-F238E27FC236}">
                <a16:creationId xmlns:a16="http://schemas.microsoft.com/office/drawing/2014/main" id="{496A81DF-58FB-4B22-907B-977B83A741E1}"/>
              </a:ext>
            </a:extLst>
          </p:cNvPr>
          <p:cNvSpPr txBox="1"/>
          <p:nvPr/>
        </p:nvSpPr>
        <p:spPr>
          <a:xfrm>
            <a:off x="424282" y="6071728"/>
            <a:ext cx="3087803" cy="400110"/>
          </a:xfrm>
          <a:prstGeom prst="rect">
            <a:avLst/>
          </a:prstGeom>
          <a:noFill/>
        </p:spPr>
        <p:txBody>
          <a:bodyPr wrap="square">
            <a:spAutoFit/>
          </a:bodyPr>
          <a:lstStyle/>
          <a:p>
            <a:r>
              <a:rPr lang="en-US" altLang="zh-CN" sz="2000" dirty="0"/>
              <a:t>D</a:t>
            </a:r>
            <a:r>
              <a:rPr lang="zh-CN" altLang="en-US" sz="2000" dirty="0"/>
              <a:t>ouble broken power law：</a:t>
            </a:r>
          </a:p>
        </p:txBody>
      </p:sp>
    </p:spTree>
    <p:extLst>
      <p:ext uri="{BB962C8B-B14F-4D97-AF65-F5344CB8AC3E}">
        <p14:creationId xmlns:p14="http://schemas.microsoft.com/office/powerpoint/2010/main" val="3684333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64693-E0A7-437E-A065-BCDB8F5D8C40}"/>
              </a:ext>
            </a:extLst>
          </p:cNvPr>
          <p:cNvSpPr>
            <a:spLocks noGrp="1"/>
          </p:cNvSpPr>
          <p:nvPr>
            <p:ph type="title"/>
          </p:nvPr>
        </p:nvSpPr>
        <p:spPr>
          <a:xfrm>
            <a:off x="1148583" y="107551"/>
            <a:ext cx="7754016" cy="659612"/>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dirty="0">
                <a:solidFill>
                  <a:srgbClr val="0070C0"/>
                </a:solidFill>
                <a:latin typeface="Calibri"/>
                <a:ea typeface="宋体" panose="02010600030101010101" pitchFamily="2" charset="-122"/>
                <a:cs typeface="+mn-cs"/>
              </a:rPr>
              <a:t>A</a:t>
            </a:r>
            <a:r>
              <a:rPr kumimoji="0" lang="en-US" altLang="zh-CN" sz="2800" b="1" i="0" u="none" strike="noStrike" kern="1200" cap="none" spc="0" normalizeH="0" baseline="0" noProof="0" dirty="0" err="1">
                <a:ln>
                  <a:noFill/>
                </a:ln>
                <a:solidFill>
                  <a:srgbClr val="0070C0"/>
                </a:solidFill>
                <a:effectLst/>
                <a:uLnTx/>
                <a:uFillTx/>
                <a:latin typeface="Calibri"/>
                <a:ea typeface="宋体" panose="02010600030101010101" pitchFamily="2" charset="-122"/>
                <a:cs typeface="+mn-cs"/>
              </a:rPr>
              <a:t>ll</a:t>
            </a:r>
            <a:r>
              <a:rPr kumimoji="0" lang="en-US" altLang="zh-CN" sz="2800" b="1" i="0" u="none" strike="noStrike" kern="1200" cap="none" spc="0" normalizeH="0" baseline="0" noProof="0" dirty="0">
                <a:ln>
                  <a:noFill/>
                </a:ln>
                <a:solidFill>
                  <a:srgbClr val="0070C0"/>
                </a:solidFill>
                <a:effectLst/>
                <a:uLnTx/>
                <a:uFillTx/>
                <a:latin typeface="Calibri"/>
                <a:ea typeface="宋体" panose="02010600030101010101" pitchFamily="2" charset="-122"/>
                <a:cs typeface="+mn-cs"/>
              </a:rPr>
              <a:t>-particle knee is dominate by the proton knee</a:t>
            </a:r>
            <a:endParaRPr kumimoji="0" lang="zh-CN" altLang="en-US" sz="2800" b="1" i="0" u="none" strike="noStrike" kern="1200" cap="none" spc="0" normalizeH="0" baseline="0" noProof="0" dirty="0">
              <a:ln>
                <a:noFill/>
              </a:ln>
              <a:solidFill>
                <a:srgbClr val="0070C0"/>
              </a:solidFill>
              <a:effectLst/>
              <a:uLnTx/>
              <a:uFillTx/>
              <a:latin typeface="Calibri"/>
              <a:ea typeface="宋体" panose="02010600030101010101" pitchFamily="2" charset="-122"/>
              <a:cs typeface="+mn-cs"/>
            </a:endParaRPr>
          </a:p>
        </p:txBody>
      </p:sp>
      <p:sp>
        <p:nvSpPr>
          <p:cNvPr id="4" name="文本框 8">
            <a:extLst>
              <a:ext uri="{FF2B5EF4-FFF2-40B4-BE49-F238E27FC236}">
                <a16:creationId xmlns:a16="http://schemas.microsoft.com/office/drawing/2014/main" id="{08478E21-47AD-4D09-A1CD-7C449EE7BEF6}"/>
              </a:ext>
            </a:extLst>
          </p:cNvPr>
          <p:cNvSpPr txBox="1"/>
          <p:nvPr/>
        </p:nvSpPr>
        <p:spPr>
          <a:xfrm>
            <a:off x="7512682" y="1408467"/>
            <a:ext cx="3884400" cy="132343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All particle </a:t>
            </a:r>
          </a:p>
          <a:p>
            <a:pPr marL="742950" lvl="1" indent="-285750">
              <a:buFont typeface="Arial" panose="020B0604020202020204" pitchFamily="34" charset="0"/>
              <a:buChar char="•"/>
              <a:defRPr/>
            </a:pPr>
            <a:r>
              <a:rPr kumimoji="0" lang="en-US"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Knee: ~3.67 </a:t>
            </a:r>
            <a:r>
              <a:rPr kumimoji="0" lang="en-US" altLang="zh-CN" sz="2000" b="1" i="0" u="none" strike="noStrike" kern="1200" cap="none" spc="0" normalizeH="0" baseline="0" noProof="0" dirty="0" err="1">
                <a:ln>
                  <a:noFill/>
                </a:ln>
                <a:solidFill>
                  <a:prstClr val="black"/>
                </a:solidFill>
                <a:effectLst/>
                <a:uLnTx/>
                <a:uFillTx/>
                <a:latin typeface="等线" panose="020F0502020204030204"/>
                <a:ea typeface="等线" panose="02010600030101010101" pitchFamily="2" charset="-122"/>
                <a:cs typeface="+mn-cs"/>
              </a:rPr>
              <a:t>PeV</a:t>
            </a:r>
            <a:endParaRPr lang="en-US" altLang="zh-CN" sz="2000" b="1" dirty="0">
              <a:solidFill>
                <a:prstClr val="black"/>
              </a:solidFill>
              <a:latin typeface="等线" panose="020F0502020204030204"/>
              <a:ea typeface="等线" panose="02010600030101010101" pitchFamily="2" charset="-122"/>
            </a:endParaRPr>
          </a:p>
          <a:p>
            <a:pPr marL="742950" lvl="1" indent="-285750">
              <a:buFont typeface="Arial" panose="020B0604020202020204" pitchFamily="34" charset="0"/>
              <a:buChar char="•"/>
              <a:defRPr/>
            </a:pPr>
            <a:r>
              <a:rPr kumimoji="0" lang="en-US"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γ1 = -2.74±0.005</a:t>
            </a:r>
          </a:p>
          <a:p>
            <a:pPr marL="742950" lvl="1" indent="-285750">
              <a:buFont typeface="Arial" panose="020B0604020202020204" pitchFamily="34" charset="0"/>
              <a:buChar char="•"/>
              <a:defRPr/>
            </a:pPr>
            <a:r>
              <a:rPr kumimoji="0" lang="en-US"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γ2 = -3.13±0.005</a:t>
            </a:r>
          </a:p>
        </p:txBody>
      </p:sp>
      <p:sp>
        <p:nvSpPr>
          <p:cNvPr id="19" name="TextBox 18">
            <a:extLst>
              <a:ext uri="{FF2B5EF4-FFF2-40B4-BE49-F238E27FC236}">
                <a16:creationId xmlns:a16="http://schemas.microsoft.com/office/drawing/2014/main" id="{7ECF719B-729E-49DE-A08B-7517BE6F86A6}"/>
              </a:ext>
            </a:extLst>
          </p:cNvPr>
          <p:cNvSpPr txBox="1"/>
          <p:nvPr/>
        </p:nvSpPr>
        <p:spPr>
          <a:xfrm>
            <a:off x="7512682" y="2884340"/>
            <a:ext cx="3255718" cy="132343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Proton </a:t>
            </a:r>
          </a:p>
          <a:p>
            <a:pPr marL="742950" lvl="1" indent="-285750">
              <a:buFont typeface="Arial" panose="020B0604020202020204" pitchFamily="34" charset="0"/>
              <a:buChar char="•"/>
              <a:defRPr/>
            </a:pP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Knee:</a:t>
            </a:r>
            <a:r>
              <a:rPr kumimoji="0" lang="zh-CN" altLang="en-US"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3.3 </a:t>
            </a:r>
            <a:r>
              <a:rPr kumimoji="0" lang="en-US" altLang="zh-CN" sz="2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PeV</a:t>
            </a:r>
            <a:endParaRPr lang="en-US" altLang="zh-CN" sz="2000" b="1" dirty="0">
              <a:solidFill>
                <a:prstClr val="black"/>
              </a:solidFill>
              <a:latin typeface="Calibri"/>
              <a:ea typeface="宋体" panose="02010600030101010101" pitchFamily="2" charset="-122"/>
            </a:endParaRPr>
          </a:p>
          <a:p>
            <a:pPr marL="742950" lvl="1" indent="-285750">
              <a:buFont typeface="Arial" panose="020B0604020202020204" pitchFamily="34" charset="0"/>
              <a:buChar char="•"/>
              <a:defRPr/>
            </a:pPr>
            <a:r>
              <a:rPr kumimoji="0" lang="zh-CN" altLang="en-US"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γ2 = −2.5</a:t>
            </a: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a:t>
            </a:r>
            <a:r>
              <a:rPr kumimoji="0" lang="zh-CN" altLang="en-US"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±0.0</a:t>
            </a: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3</a:t>
            </a:r>
          </a:p>
          <a:p>
            <a:pPr marL="742950" lvl="1" indent="-285750">
              <a:buFont typeface="Arial" panose="020B0604020202020204" pitchFamily="34" charset="0"/>
              <a:buChar char="•"/>
              <a:defRPr/>
            </a:pPr>
            <a:r>
              <a:rPr kumimoji="0" lang="el-GR"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γ3 = −3.5±0.</a:t>
            </a: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a:t>
            </a:r>
          </a:p>
        </p:txBody>
      </p:sp>
      <p:sp>
        <p:nvSpPr>
          <p:cNvPr id="12" name="TextBox 11">
            <a:extLst>
              <a:ext uri="{FF2B5EF4-FFF2-40B4-BE49-F238E27FC236}">
                <a16:creationId xmlns:a16="http://schemas.microsoft.com/office/drawing/2014/main" id="{B8397D95-EA37-4FF3-935F-46439A069CD2}"/>
              </a:ext>
            </a:extLst>
          </p:cNvPr>
          <p:cNvSpPr txBox="1"/>
          <p:nvPr/>
        </p:nvSpPr>
        <p:spPr>
          <a:xfrm>
            <a:off x="7512682" y="4440680"/>
            <a:ext cx="3716151"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20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The all-particle knee is dominate by the proton knee</a:t>
            </a:r>
            <a:endParaRPr kumimoji="0" lang="zh-CN" altLang="en-US" sz="20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endParaRPr>
          </a:p>
        </p:txBody>
      </p:sp>
      <p:pic>
        <p:nvPicPr>
          <p:cNvPr id="11" name="Picture 10">
            <a:extLst>
              <a:ext uri="{FF2B5EF4-FFF2-40B4-BE49-F238E27FC236}">
                <a16:creationId xmlns:a16="http://schemas.microsoft.com/office/drawing/2014/main" id="{E207C174-F683-4B8C-A932-6550C8EB358C}"/>
              </a:ext>
            </a:extLst>
          </p:cNvPr>
          <p:cNvPicPr>
            <a:picLocks noChangeAspect="1"/>
          </p:cNvPicPr>
          <p:nvPr/>
        </p:nvPicPr>
        <p:blipFill>
          <a:blip r:embed="rId3"/>
          <a:stretch>
            <a:fillRect/>
          </a:stretch>
        </p:blipFill>
        <p:spPr>
          <a:xfrm>
            <a:off x="589422" y="1114306"/>
            <a:ext cx="6788499" cy="5397777"/>
          </a:xfrm>
          <a:prstGeom prst="rect">
            <a:avLst/>
          </a:prstGeom>
        </p:spPr>
      </p:pic>
      <p:cxnSp>
        <p:nvCxnSpPr>
          <p:cNvPr id="15" name="Straight Connector 14">
            <a:extLst>
              <a:ext uri="{FF2B5EF4-FFF2-40B4-BE49-F238E27FC236}">
                <a16:creationId xmlns:a16="http://schemas.microsoft.com/office/drawing/2014/main" id="{28909544-FC2E-4139-85B3-502EBE2BB967}"/>
              </a:ext>
            </a:extLst>
          </p:cNvPr>
          <p:cNvCxnSpPr/>
          <p:nvPr/>
        </p:nvCxnSpPr>
        <p:spPr>
          <a:xfrm>
            <a:off x="5193792" y="1308855"/>
            <a:ext cx="0" cy="449941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006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31740B-CFEF-47E7-B88F-238BE34A6DCB}"/>
              </a:ext>
            </a:extLst>
          </p:cNvPr>
          <p:cNvPicPr>
            <a:picLocks noChangeAspect="1"/>
          </p:cNvPicPr>
          <p:nvPr/>
        </p:nvPicPr>
        <p:blipFill>
          <a:blip r:embed="rId2"/>
          <a:stretch>
            <a:fillRect/>
          </a:stretch>
        </p:blipFill>
        <p:spPr>
          <a:xfrm>
            <a:off x="194488" y="1180245"/>
            <a:ext cx="7332853" cy="4649719"/>
          </a:xfrm>
          <a:prstGeom prst="rect">
            <a:avLst/>
          </a:prstGeom>
        </p:spPr>
      </p:pic>
      <p:sp>
        <p:nvSpPr>
          <p:cNvPr id="3" name="TextBox 2">
            <a:extLst>
              <a:ext uri="{FF2B5EF4-FFF2-40B4-BE49-F238E27FC236}">
                <a16:creationId xmlns:a16="http://schemas.microsoft.com/office/drawing/2014/main" id="{A719D467-E2C8-49D6-9AD1-E4E61D2F620F}"/>
              </a:ext>
            </a:extLst>
          </p:cNvPr>
          <p:cNvSpPr txBox="1"/>
          <p:nvPr/>
        </p:nvSpPr>
        <p:spPr>
          <a:xfrm>
            <a:off x="4389120" y="4030677"/>
            <a:ext cx="691215" cy="369332"/>
          </a:xfrm>
          <a:prstGeom prst="rect">
            <a:avLst/>
          </a:prstGeom>
          <a:noFill/>
        </p:spPr>
        <p:txBody>
          <a:bodyPr wrap="none" rtlCol="0">
            <a:spAutoFit/>
          </a:bodyPr>
          <a:lstStyle/>
          <a:p>
            <a:r>
              <a:rPr lang="en-US" altLang="zh-CN" b="1" dirty="0"/>
              <a:t>H/He</a:t>
            </a:r>
            <a:endParaRPr lang="zh-CN" altLang="en-US" b="1" dirty="0"/>
          </a:p>
        </p:txBody>
      </p:sp>
      <p:sp>
        <p:nvSpPr>
          <p:cNvPr id="10" name="TextBox 9">
            <a:extLst>
              <a:ext uri="{FF2B5EF4-FFF2-40B4-BE49-F238E27FC236}">
                <a16:creationId xmlns:a16="http://schemas.microsoft.com/office/drawing/2014/main" id="{5CC8167F-4454-418E-8612-9B3716C637E5}"/>
              </a:ext>
            </a:extLst>
          </p:cNvPr>
          <p:cNvSpPr txBox="1"/>
          <p:nvPr/>
        </p:nvSpPr>
        <p:spPr>
          <a:xfrm>
            <a:off x="7527341" y="1218261"/>
            <a:ext cx="4521377" cy="4573688"/>
          </a:xfrm>
          <a:prstGeom prst="rect">
            <a:avLst/>
          </a:prstGeom>
          <a:noFill/>
        </p:spPr>
        <p:txBody>
          <a:bodyPr wrap="square">
            <a:spAutoFit/>
          </a:bodyPr>
          <a:lstStyle/>
          <a:p>
            <a:pPr marL="285750" indent="-285750">
              <a:lnSpc>
                <a:spcPct val="110000"/>
              </a:lnSpc>
              <a:spcAft>
                <a:spcPts val="600"/>
              </a:spcAft>
              <a:buFont typeface="Wingdings" panose="05000000000000000000" pitchFamily="2" charset="2"/>
              <a:buChar char="Ø"/>
            </a:pPr>
            <a:r>
              <a:rPr lang="en-US" altLang="zh-CN" b="1" dirty="0"/>
              <a:t>The abundance of protons overtake helium again at around 0.7 </a:t>
            </a:r>
            <a:r>
              <a:rPr lang="en-US" altLang="zh-CN" b="1" dirty="0" err="1"/>
              <a:t>PeV</a:t>
            </a:r>
            <a:endParaRPr lang="en-US" altLang="zh-CN" b="1" dirty="0"/>
          </a:p>
          <a:p>
            <a:pPr marL="285750" indent="-285750">
              <a:lnSpc>
                <a:spcPct val="110000"/>
              </a:lnSpc>
              <a:spcAft>
                <a:spcPts val="600"/>
              </a:spcAft>
              <a:buFont typeface="Wingdings" panose="05000000000000000000" pitchFamily="2" charset="2"/>
              <a:buChar char="Ø"/>
            </a:pPr>
            <a:r>
              <a:rPr lang="en-US" altLang="zh-CN" b="1" dirty="0"/>
              <a:t>The H/He ratio crosses unity twice within the energy range of 0.16–13 </a:t>
            </a:r>
            <a:r>
              <a:rPr lang="en-US" altLang="zh-CN" b="1" dirty="0" err="1"/>
              <a:t>PeV</a:t>
            </a:r>
            <a:r>
              <a:rPr lang="en-US" altLang="zh-CN" b="1" dirty="0"/>
              <a:t>. </a:t>
            </a:r>
          </a:p>
          <a:p>
            <a:pPr marL="742950" lvl="1" indent="-285750">
              <a:lnSpc>
                <a:spcPct val="110000"/>
              </a:lnSpc>
              <a:spcAft>
                <a:spcPts val="600"/>
              </a:spcAft>
              <a:buFont typeface="Arial" panose="020B0604020202020204" pitchFamily="34" charset="0"/>
              <a:buChar char="•"/>
            </a:pPr>
            <a:r>
              <a:rPr lang="en-US" altLang="zh-CN" b="1" dirty="0"/>
              <a:t>The crossing at 0.7 </a:t>
            </a:r>
            <a:r>
              <a:rPr lang="en-US" altLang="zh-CN" b="1" dirty="0" err="1"/>
              <a:t>PeV</a:t>
            </a:r>
            <a:r>
              <a:rPr lang="en-US" altLang="zh-CN" b="1" dirty="0"/>
              <a:t> shows that protons once again become the dominant component of cosmic rays, which is somewhat unexpected given the significant hardening of the helium spectrum previously observed in space-based measurements. </a:t>
            </a:r>
          </a:p>
          <a:p>
            <a:pPr marL="742950" lvl="1" indent="-285750">
              <a:lnSpc>
                <a:spcPct val="110000"/>
              </a:lnSpc>
              <a:spcAft>
                <a:spcPts val="600"/>
              </a:spcAft>
              <a:buFont typeface="Arial" panose="020B0604020202020204" pitchFamily="34" charset="0"/>
              <a:buChar char="•"/>
            </a:pPr>
            <a:r>
              <a:rPr lang="en-US" altLang="zh-CN" b="1" dirty="0"/>
              <a:t>A second crossing occurs at E ∼5 </a:t>
            </a:r>
            <a:r>
              <a:rPr lang="en-US" altLang="zh-CN" b="1" dirty="0" err="1"/>
              <a:t>PeV</a:t>
            </a:r>
            <a:r>
              <a:rPr lang="en-US" altLang="zh-CN" b="1" dirty="0"/>
              <a:t>, where the helium flux exceeds the proton flux once more</a:t>
            </a:r>
          </a:p>
        </p:txBody>
      </p:sp>
      <p:sp>
        <p:nvSpPr>
          <p:cNvPr id="11" name="TextBox 10">
            <a:extLst>
              <a:ext uri="{FF2B5EF4-FFF2-40B4-BE49-F238E27FC236}">
                <a16:creationId xmlns:a16="http://schemas.microsoft.com/office/drawing/2014/main" id="{DA5225FD-2336-4800-91D3-A41E4FDB14CA}"/>
              </a:ext>
            </a:extLst>
          </p:cNvPr>
          <p:cNvSpPr txBox="1"/>
          <p:nvPr/>
        </p:nvSpPr>
        <p:spPr>
          <a:xfrm>
            <a:off x="927201" y="5829964"/>
            <a:ext cx="4486046" cy="646331"/>
          </a:xfrm>
          <a:prstGeom prst="rect">
            <a:avLst/>
          </a:prstGeom>
          <a:noFill/>
        </p:spPr>
        <p:txBody>
          <a:bodyPr wrap="square">
            <a:spAutoFit/>
          </a:bodyPr>
          <a:lstStyle/>
          <a:p>
            <a:pPr algn="l"/>
            <a:r>
              <a:rPr lang="en-US" altLang="zh-CN" i="0" dirty="0">
                <a:solidFill>
                  <a:srgbClr val="000000"/>
                </a:solidFill>
                <a:effectLst/>
                <a:latin typeface="Times New Roman" panose="02020603050405020304" pitchFamily="18" charset="0"/>
                <a:cs typeface="Times New Roman" panose="02020603050405020304" pitchFamily="18" charset="0"/>
              </a:rPr>
              <a:t>Phys. Rev. Lett. - Accepted 6 February, 2026</a:t>
            </a:r>
          </a:p>
          <a:p>
            <a:pPr algn="l"/>
            <a:r>
              <a:rPr lang="en-US" altLang="zh-CN" i="0" dirty="0">
                <a:solidFill>
                  <a:srgbClr val="000000"/>
                </a:solidFill>
                <a:effectLst/>
                <a:latin typeface="Times New Roman" panose="02020603050405020304" pitchFamily="18" charset="0"/>
                <a:cs typeface="Times New Roman" panose="02020603050405020304" pitchFamily="18" charset="0"/>
              </a:rPr>
              <a:t>DOI: https://doi.org/10.1103/d838-49gt</a:t>
            </a:r>
          </a:p>
        </p:txBody>
      </p:sp>
      <p:sp>
        <p:nvSpPr>
          <p:cNvPr id="12" name="Title 23">
            <a:extLst>
              <a:ext uri="{FF2B5EF4-FFF2-40B4-BE49-F238E27FC236}">
                <a16:creationId xmlns:a16="http://schemas.microsoft.com/office/drawing/2014/main" id="{FBB6832C-7DD9-4710-B199-78BA72C87AFE}"/>
              </a:ext>
            </a:extLst>
          </p:cNvPr>
          <p:cNvSpPr>
            <a:spLocks noGrp="1"/>
          </p:cNvSpPr>
          <p:nvPr>
            <p:ph type="title"/>
          </p:nvPr>
        </p:nvSpPr>
        <p:spPr>
          <a:xfrm>
            <a:off x="1108075" y="135861"/>
            <a:ext cx="10509250" cy="658813"/>
          </a:xfrm>
        </p:spPr>
        <p:txBody>
          <a:bodyPr>
            <a:normAutofit/>
          </a:bodyPr>
          <a:lstStyle/>
          <a:p>
            <a:r>
              <a:rPr lang="en-US" altLang="zh-CN" sz="2800" b="1" i="0" u="none" strike="noStrike" baseline="0" dirty="0">
                <a:solidFill>
                  <a:srgbClr val="0070C0"/>
                </a:solidFill>
                <a:latin typeface="Calibri" panose="020F0502020204030204" pitchFamily="34" charset="0"/>
              </a:rPr>
              <a:t>Wideband spectrum of proton and helium</a:t>
            </a:r>
            <a:endParaRPr lang="zh-CN" altLang="en-US" sz="2800" dirty="0">
              <a:solidFill>
                <a:srgbClr val="0070C0"/>
              </a:solidFill>
            </a:endParaRPr>
          </a:p>
        </p:txBody>
      </p:sp>
    </p:spTree>
    <p:extLst>
      <p:ext uri="{BB962C8B-B14F-4D97-AF65-F5344CB8AC3E}">
        <p14:creationId xmlns:p14="http://schemas.microsoft.com/office/powerpoint/2010/main" val="3162099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DE854A-C1E4-452C-B7E2-ABB4B3C0DF56}"/>
              </a:ext>
            </a:extLst>
          </p:cNvPr>
          <p:cNvPicPr>
            <a:picLocks noChangeAspect="1"/>
          </p:cNvPicPr>
          <p:nvPr/>
        </p:nvPicPr>
        <p:blipFill>
          <a:blip r:embed="rId2"/>
          <a:stretch>
            <a:fillRect/>
          </a:stretch>
        </p:blipFill>
        <p:spPr>
          <a:xfrm>
            <a:off x="190907" y="1528877"/>
            <a:ext cx="7151800" cy="4432173"/>
          </a:xfrm>
          <a:prstGeom prst="rect">
            <a:avLst/>
          </a:prstGeom>
        </p:spPr>
      </p:pic>
      <p:sp>
        <p:nvSpPr>
          <p:cNvPr id="4" name="TextBox 3">
            <a:extLst>
              <a:ext uri="{FF2B5EF4-FFF2-40B4-BE49-F238E27FC236}">
                <a16:creationId xmlns:a16="http://schemas.microsoft.com/office/drawing/2014/main" id="{8A418563-695E-4402-A316-77E270C64541}"/>
              </a:ext>
            </a:extLst>
          </p:cNvPr>
          <p:cNvSpPr txBox="1"/>
          <p:nvPr/>
        </p:nvSpPr>
        <p:spPr>
          <a:xfrm>
            <a:off x="7245046" y="1580067"/>
            <a:ext cx="4728608" cy="4284250"/>
          </a:xfrm>
          <a:prstGeom prst="rect">
            <a:avLst/>
          </a:prstGeom>
          <a:noFill/>
        </p:spPr>
        <p:txBody>
          <a:bodyPr wrap="square">
            <a:spAutoFit/>
          </a:bodyPr>
          <a:lstStyle/>
          <a:p>
            <a:pPr marL="342900" indent="-342900">
              <a:lnSpc>
                <a:spcPct val="120000"/>
              </a:lnSpc>
              <a:spcAft>
                <a:spcPts val="1200"/>
              </a:spcAft>
              <a:buFont typeface="Wingdings" panose="05000000000000000000" pitchFamily="2" charset="2"/>
              <a:buChar char="Ø"/>
            </a:pPr>
            <a:r>
              <a:rPr lang="en-US" altLang="zh-CN" sz="2000" b="1" dirty="0"/>
              <a:t>The knee reflects  the maximum acceleration energy of </a:t>
            </a:r>
            <a:r>
              <a:rPr lang="en-US" altLang="zh-CN" sz="2000" b="1" i="0" dirty="0">
                <a:effectLst/>
                <a:latin typeface="-apple-system"/>
              </a:rPr>
              <a:t> the sources</a:t>
            </a:r>
            <a:r>
              <a:rPr lang="en-US" altLang="zh-CN" sz="2000" b="1" dirty="0"/>
              <a:t> </a:t>
            </a:r>
            <a:br>
              <a:rPr lang="en-US" altLang="zh-CN" sz="2000" b="1" dirty="0"/>
            </a:br>
            <a:r>
              <a:rPr lang="en-US" altLang="zh-CN" sz="2000" b="1" dirty="0"/>
              <a:t>and shows a rigidity dependence.</a:t>
            </a:r>
          </a:p>
          <a:p>
            <a:pPr marL="342900" indent="-342900">
              <a:lnSpc>
                <a:spcPct val="120000"/>
              </a:lnSpc>
              <a:spcAft>
                <a:spcPts val="1200"/>
              </a:spcAft>
              <a:buFont typeface="Wingdings" panose="05000000000000000000" pitchFamily="2" charset="2"/>
              <a:buChar char="Ø"/>
            </a:pPr>
            <a:r>
              <a:rPr lang="en-US" altLang="zh-CN" sz="2000" b="1" dirty="0"/>
              <a:t>The hardening of the proton spectrum occurs around 0.1 </a:t>
            </a:r>
            <a:r>
              <a:rPr lang="en-US" altLang="zh-CN" sz="2000" b="1" dirty="0" err="1"/>
              <a:t>PeV</a:t>
            </a:r>
            <a:r>
              <a:rPr lang="en-US" altLang="zh-CN" sz="2000" b="1" dirty="0"/>
              <a:t>, while the hardening for helium occurs around 1.1 </a:t>
            </a:r>
            <a:r>
              <a:rPr lang="en-US" altLang="zh-CN" sz="2000" b="1" dirty="0" err="1"/>
              <a:t>PeV</a:t>
            </a:r>
            <a:r>
              <a:rPr lang="en-US" altLang="zh-CN" sz="2000" b="1" dirty="0"/>
              <a:t>, and these hardening features do not exhibit rigidity dependence. This may be related to the superposition of multiple source classes with differing acceleration powers. </a:t>
            </a:r>
            <a:endParaRPr lang="zh-CN" altLang="en-US" sz="2000" b="1" dirty="0"/>
          </a:p>
        </p:txBody>
      </p:sp>
      <p:cxnSp>
        <p:nvCxnSpPr>
          <p:cNvPr id="5" name="Straight Connector 4">
            <a:extLst>
              <a:ext uri="{FF2B5EF4-FFF2-40B4-BE49-F238E27FC236}">
                <a16:creationId xmlns:a16="http://schemas.microsoft.com/office/drawing/2014/main" id="{7AB14490-189A-4372-9DCB-06E143F9ACE5}"/>
              </a:ext>
            </a:extLst>
          </p:cNvPr>
          <p:cNvCxnSpPr>
            <a:cxnSpLocks/>
          </p:cNvCxnSpPr>
          <p:nvPr/>
        </p:nvCxnSpPr>
        <p:spPr>
          <a:xfrm flipV="1">
            <a:off x="6313017" y="1631272"/>
            <a:ext cx="0" cy="3869758"/>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6815919B-98CD-4EFE-AD2A-55960E9A9DC9}"/>
              </a:ext>
            </a:extLst>
          </p:cNvPr>
          <p:cNvCxnSpPr>
            <a:cxnSpLocks/>
          </p:cNvCxnSpPr>
          <p:nvPr/>
        </p:nvCxnSpPr>
        <p:spPr>
          <a:xfrm flipV="1">
            <a:off x="5646115" y="1631272"/>
            <a:ext cx="0" cy="3869758"/>
          </a:xfrm>
          <a:prstGeom prst="line">
            <a:avLst/>
          </a:prstGeom>
        </p:spPr>
        <p:style>
          <a:lnRef idx="1">
            <a:schemeClr val="dk1"/>
          </a:lnRef>
          <a:fillRef idx="0">
            <a:schemeClr val="dk1"/>
          </a:fillRef>
          <a:effectRef idx="0">
            <a:schemeClr val="dk1"/>
          </a:effectRef>
          <a:fontRef idx="minor">
            <a:schemeClr val="tx1"/>
          </a:fontRef>
        </p:style>
      </p:cxnSp>
      <p:sp>
        <p:nvSpPr>
          <p:cNvPr id="9" name="Title 23">
            <a:extLst>
              <a:ext uri="{FF2B5EF4-FFF2-40B4-BE49-F238E27FC236}">
                <a16:creationId xmlns:a16="http://schemas.microsoft.com/office/drawing/2014/main" id="{423F22C3-D454-4DA0-A0F4-2930001672CE}"/>
              </a:ext>
            </a:extLst>
          </p:cNvPr>
          <p:cNvSpPr>
            <a:spLocks noGrp="1"/>
          </p:cNvSpPr>
          <p:nvPr>
            <p:ph type="title"/>
          </p:nvPr>
        </p:nvSpPr>
        <p:spPr>
          <a:xfrm>
            <a:off x="1108075" y="135861"/>
            <a:ext cx="10509250" cy="658813"/>
          </a:xfrm>
        </p:spPr>
        <p:txBody>
          <a:bodyPr>
            <a:normAutofit/>
          </a:bodyPr>
          <a:lstStyle/>
          <a:p>
            <a:r>
              <a:rPr lang="en-US" altLang="zh-CN" sz="2800" b="1" i="0" u="none" strike="noStrike" baseline="0" dirty="0">
                <a:solidFill>
                  <a:srgbClr val="0070C0"/>
                </a:solidFill>
                <a:latin typeface="Calibri" panose="020F0502020204030204" pitchFamily="34" charset="0"/>
              </a:rPr>
              <a:t>Wideband spectrum of proton and helium</a:t>
            </a:r>
            <a:endParaRPr lang="zh-CN" altLang="en-US" sz="2800" dirty="0">
              <a:solidFill>
                <a:srgbClr val="0070C0"/>
              </a:solidFill>
            </a:endParaRPr>
          </a:p>
        </p:txBody>
      </p:sp>
    </p:spTree>
    <p:extLst>
      <p:ext uri="{BB962C8B-B14F-4D97-AF65-F5344CB8AC3E}">
        <p14:creationId xmlns:p14="http://schemas.microsoft.com/office/powerpoint/2010/main" val="1925684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31740B-CFEF-47E7-B88F-238BE34A6DCB}"/>
              </a:ext>
            </a:extLst>
          </p:cNvPr>
          <p:cNvPicPr>
            <a:picLocks noChangeAspect="1"/>
          </p:cNvPicPr>
          <p:nvPr/>
        </p:nvPicPr>
        <p:blipFill>
          <a:blip r:embed="rId2"/>
          <a:stretch>
            <a:fillRect/>
          </a:stretch>
        </p:blipFill>
        <p:spPr>
          <a:xfrm>
            <a:off x="855876" y="1518471"/>
            <a:ext cx="9392717" cy="5247475"/>
          </a:xfrm>
          <a:prstGeom prst="rect">
            <a:avLst/>
          </a:prstGeom>
        </p:spPr>
      </p:pic>
      <p:sp>
        <p:nvSpPr>
          <p:cNvPr id="5" name="Rectangle 4">
            <a:extLst>
              <a:ext uri="{FF2B5EF4-FFF2-40B4-BE49-F238E27FC236}">
                <a16:creationId xmlns:a16="http://schemas.microsoft.com/office/drawing/2014/main" id="{1BFFF462-B63C-48CD-84AF-3E6F61B2D4A4}"/>
              </a:ext>
            </a:extLst>
          </p:cNvPr>
          <p:cNvSpPr/>
          <p:nvPr/>
        </p:nvSpPr>
        <p:spPr>
          <a:xfrm>
            <a:off x="7000644" y="1758692"/>
            <a:ext cx="3067713" cy="4473858"/>
          </a:xfrm>
          <a:prstGeom prst="rect">
            <a:avLst/>
          </a:pr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Rectangle 5">
            <a:extLst>
              <a:ext uri="{FF2B5EF4-FFF2-40B4-BE49-F238E27FC236}">
                <a16:creationId xmlns:a16="http://schemas.microsoft.com/office/drawing/2014/main" id="{42A95733-6761-42E3-AE0A-2C681D51E6F1}"/>
              </a:ext>
            </a:extLst>
          </p:cNvPr>
          <p:cNvSpPr/>
          <p:nvPr/>
        </p:nvSpPr>
        <p:spPr>
          <a:xfrm>
            <a:off x="4623204" y="1758692"/>
            <a:ext cx="2750456" cy="4473858"/>
          </a:xfrm>
          <a:prstGeom prst="rect">
            <a:avLst/>
          </a:prstGeom>
          <a:solidFill>
            <a:srgbClr val="FFFF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21">
            <a:extLst>
              <a:ext uri="{FF2B5EF4-FFF2-40B4-BE49-F238E27FC236}">
                <a16:creationId xmlns:a16="http://schemas.microsoft.com/office/drawing/2014/main" id="{852A4DF8-BA59-4C55-94E0-341E2B491E52}"/>
              </a:ext>
            </a:extLst>
          </p:cNvPr>
          <p:cNvSpPr txBox="1"/>
          <p:nvPr/>
        </p:nvSpPr>
        <p:spPr>
          <a:xfrm>
            <a:off x="4749893" y="4690013"/>
            <a:ext cx="22688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SNR originated? </a:t>
            </a:r>
            <a:endParaRPr kumimoji="0" lang="zh-CN" altLang="en-US" sz="2000" b="1"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8" name="文本框 23">
            <a:extLst>
              <a:ext uri="{FF2B5EF4-FFF2-40B4-BE49-F238E27FC236}">
                <a16:creationId xmlns:a16="http://schemas.microsoft.com/office/drawing/2014/main" id="{4277C0FA-A046-4D0E-9142-DD576F8366A7}"/>
              </a:ext>
            </a:extLst>
          </p:cNvPr>
          <p:cNvSpPr txBox="1"/>
          <p:nvPr/>
        </p:nvSpPr>
        <p:spPr>
          <a:xfrm>
            <a:off x="7265303" y="4382237"/>
            <a:ext cx="242492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Compact object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Originated?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e.g.  </a:t>
            </a:r>
            <a:r>
              <a:rPr kumimoji="0" lang="en-US" altLang="zh-CN" sz="2000" b="1" i="0" u="none" strike="noStrike" kern="1200" cap="none" spc="0" normalizeH="0" baseline="0" noProof="0" dirty="0" err="1">
                <a:ln>
                  <a:noFill/>
                </a:ln>
                <a:solidFill>
                  <a:prstClr val="black"/>
                </a:solidFill>
                <a:effectLst/>
                <a:uLnTx/>
                <a:uFillTx/>
                <a:latin typeface="Calibri"/>
                <a:ea typeface="等线" panose="02010600030101010101" pitchFamily="2" charset="-122"/>
                <a:cs typeface="+mn-cs"/>
              </a:rPr>
              <a:t>microquasar</a:t>
            </a:r>
            <a:r>
              <a:rPr kumimoji="0" lang="en-US" altLang="zh-CN" sz="2000" b="1"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 </a:t>
            </a:r>
            <a:endParaRPr kumimoji="0" lang="zh-CN" altLang="en-US" sz="2000" b="1"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9" name="TextBox 8">
            <a:extLst>
              <a:ext uri="{FF2B5EF4-FFF2-40B4-BE49-F238E27FC236}">
                <a16:creationId xmlns:a16="http://schemas.microsoft.com/office/drawing/2014/main" id="{31D906D1-A432-4D26-BE1B-529D0EA0ECD7}"/>
              </a:ext>
            </a:extLst>
          </p:cNvPr>
          <p:cNvSpPr txBox="1"/>
          <p:nvPr/>
        </p:nvSpPr>
        <p:spPr>
          <a:xfrm>
            <a:off x="957517" y="795787"/>
            <a:ext cx="9853574" cy="859018"/>
          </a:xfrm>
          <a:prstGeom prst="rect">
            <a:avLst/>
          </a:prstGeom>
          <a:noFill/>
        </p:spPr>
        <p:txBody>
          <a:bodyPr wrap="square">
            <a:spAutoFit/>
          </a:bodyPr>
          <a:lstStyle/>
          <a:p>
            <a:pPr marL="285750" marR="1440" lvl="0" indent="-285750" algn="l" defTabSz="914400" rtl="0" eaLnBrk="1" fontAlgn="auto" latinLnBrk="0" hangingPunct="1">
              <a:lnSpc>
                <a:spcPct val="130000"/>
              </a:lnSpc>
              <a:spcBef>
                <a:spcPts val="0"/>
              </a:spcBef>
              <a:spcAft>
                <a:spcPts val="0"/>
              </a:spcAft>
              <a:buClrTx/>
              <a:buSzTx/>
              <a:buFont typeface="Wingdings" panose="05000000000000000000" pitchFamily="2" charset="2"/>
              <a:buChar char="Ø"/>
              <a:tabLst/>
              <a:defRPr/>
            </a:pPr>
            <a:r>
              <a:rPr kumimoji="0" lang="en-US" altLang="zh-CN" sz="200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 potential explanation could be the existence of multiple groups of cosmic ray sources with varying acceleration limits, as indicated by their maximal cosmic ray energies</a:t>
            </a:r>
            <a:r>
              <a:rPr kumimoji="0" lang="en-US" altLang="zh-CN" sz="2000" b="1" i="0" u="none" strike="noStrike" kern="1200" cap="none" spc="0" normalizeH="0" baseline="0" noProof="0" dirty="0">
                <a:ln>
                  <a:noFill/>
                </a:ln>
                <a:solidFill>
                  <a:srgbClr val="002060"/>
                </a:solidFill>
                <a:effectLst/>
                <a:uLnTx/>
                <a:uFillTx/>
                <a:latin typeface="等线" panose="020F0502020204030204"/>
                <a:ea typeface="等线" panose="02010600030101010101" pitchFamily="2" charset="-122"/>
                <a:cs typeface="+mn-cs"/>
              </a:rPr>
              <a:t>.</a:t>
            </a:r>
            <a:endParaRPr kumimoji="0" lang="en-US" altLang="zh-CN" sz="2000" i="0" u="none" strike="noStrike" kern="1200" cap="none" spc="0" normalizeH="0" baseline="0" noProof="0" dirty="0">
              <a:ln>
                <a:noFill/>
              </a:ln>
              <a:solidFill>
                <a:srgbClr val="000000"/>
              </a:solidFill>
              <a:effectLst/>
              <a:uLnTx/>
              <a:uFillTx/>
              <a:latin typeface="Trebuchet MS" panose="020B0603020202020204" pitchFamily="34" charset="0"/>
              <a:ea typeface="宋体" panose="02010600030101010101" pitchFamily="2" charset="-122"/>
              <a:cs typeface="+mn-cs"/>
            </a:endParaRPr>
          </a:p>
        </p:txBody>
      </p:sp>
      <p:sp>
        <p:nvSpPr>
          <p:cNvPr id="10" name="Title 23">
            <a:extLst>
              <a:ext uri="{FF2B5EF4-FFF2-40B4-BE49-F238E27FC236}">
                <a16:creationId xmlns:a16="http://schemas.microsoft.com/office/drawing/2014/main" id="{E3B2B1EB-9CFD-4F2D-9767-94BDA4BAA1B6}"/>
              </a:ext>
            </a:extLst>
          </p:cNvPr>
          <p:cNvSpPr>
            <a:spLocks noGrp="1"/>
          </p:cNvSpPr>
          <p:nvPr>
            <p:ph type="title"/>
          </p:nvPr>
        </p:nvSpPr>
        <p:spPr>
          <a:xfrm>
            <a:off x="1108075" y="135861"/>
            <a:ext cx="10509250" cy="658813"/>
          </a:xfrm>
        </p:spPr>
        <p:txBody>
          <a:bodyPr>
            <a:normAutofit/>
          </a:bodyPr>
          <a:lstStyle/>
          <a:p>
            <a:r>
              <a:rPr lang="en-US" altLang="zh-CN" sz="2800" b="1" i="0" u="none" strike="noStrike" baseline="0" dirty="0">
                <a:solidFill>
                  <a:srgbClr val="0070C0"/>
                </a:solidFill>
                <a:latin typeface="Calibri" panose="020F0502020204030204" pitchFamily="34" charset="0"/>
              </a:rPr>
              <a:t>Wideband spectrum of proton and helium</a:t>
            </a:r>
            <a:endParaRPr lang="zh-CN" altLang="en-US" sz="2800" dirty="0">
              <a:solidFill>
                <a:srgbClr val="0070C0"/>
              </a:solidFill>
            </a:endParaRPr>
          </a:p>
        </p:txBody>
      </p:sp>
    </p:spTree>
    <p:extLst>
      <p:ext uri="{BB962C8B-B14F-4D97-AF65-F5344CB8AC3E}">
        <p14:creationId xmlns:p14="http://schemas.microsoft.com/office/powerpoint/2010/main" val="3270695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531A8-DE16-4CFC-A2DB-CC82E3D42E42}"/>
              </a:ext>
            </a:extLst>
          </p:cNvPr>
          <p:cNvSpPr>
            <a:spLocks noGrp="1"/>
          </p:cNvSpPr>
          <p:nvPr>
            <p:ph type="title"/>
          </p:nvPr>
        </p:nvSpPr>
        <p:spPr>
          <a:xfrm>
            <a:off x="1048982" y="106684"/>
            <a:ext cx="10510125" cy="659612"/>
          </a:xfrm>
        </p:spPr>
        <p:txBody>
          <a:bodyPr>
            <a:normAutofit/>
          </a:bodyPr>
          <a:lstStyle/>
          <a:p>
            <a:r>
              <a:rPr lang="en-US" altLang="zh-CN" sz="2800" kern="0" dirty="0">
                <a:solidFill>
                  <a:srgbClr val="0070C0"/>
                </a:solidFill>
              </a:rPr>
              <a:t>Systematic uncertainties of proton spectrum</a:t>
            </a:r>
            <a:endParaRPr lang="zh-CN" altLang="en-US" sz="2800" dirty="0">
              <a:solidFill>
                <a:srgbClr val="0070C0"/>
              </a:solidFill>
            </a:endParaRPr>
          </a:p>
        </p:txBody>
      </p:sp>
      <p:graphicFrame>
        <p:nvGraphicFramePr>
          <p:cNvPr id="3" name="Table 8">
            <a:extLst>
              <a:ext uri="{FF2B5EF4-FFF2-40B4-BE49-F238E27FC236}">
                <a16:creationId xmlns:a16="http://schemas.microsoft.com/office/drawing/2014/main" id="{357F5669-05AD-4F4A-BB24-CB488FEB2323}"/>
              </a:ext>
            </a:extLst>
          </p:cNvPr>
          <p:cNvGraphicFramePr>
            <a:graphicFrameLocks noGrp="1"/>
          </p:cNvGraphicFramePr>
          <p:nvPr>
            <p:extLst>
              <p:ext uri="{D42A27DB-BD31-4B8C-83A1-F6EECF244321}">
                <p14:modId xmlns:p14="http://schemas.microsoft.com/office/powerpoint/2010/main" val="3122782187"/>
              </p:ext>
            </p:extLst>
          </p:nvPr>
        </p:nvGraphicFramePr>
        <p:xfrm>
          <a:off x="647354" y="1351441"/>
          <a:ext cx="4824416" cy="4805184"/>
        </p:xfrm>
        <a:graphic>
          <a:graphicData uri="http://schemas.openxmlformats.org/drawingml/2006/table">
            <a:tbl>
              <a:tblPr firstRow="1" bandRow="1">
                <a:tableStyleId>{5C22544A-7EE6-4342-B048-85BDC9FD1C3A}</a:tableStyleId>
              </a:tblPr>
              <a:tblGrid>
                <a:gridCol w="2798105">
                  <a:extLst>
                    <a:ext uri="{9D8B030D-6E8A-4147-A177-3AD203B41FA5}">
                      <a16:colId xmlns:a16="http://schemas.microsoft.com/office/drawing/2014/main" val="4055517067"/>
                    </a:ext>
                  </a:extLst>
                </a:gridCol>
                <a:gridCol w="2026311">
                  <a:extLst>
                    <a:ext uri="{9D8B030D-6E8A-4147-A177-3AD203B41FA5}">
                      <a16:colId xmlns:a16="http://schemas.microsoft.com/office/drawing/2014/main" val="867638409"/>
                    </a:ext>
                  </a:extLst>
                </a:gridCol>
              </a:tblGrid>
              <a:tr h="833124">
                <a:tc gridSpan="2">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2000" b="1" kern="0" dirty="0">
                          <a:solidFill>
                            <a:schemeClr val="bg1"/>
                          </a:solidFill>
                          <a:latin typeface="Arial"/>
                          <a:ea typeface="+mn-ea"/>
                        </a:rPr>
                        <a:t>Systematic uncertainties on flux</a:t>
                      </a: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kern="0" dirty="0">
                          <a:solidFill>
                            <a:schemeClr val="bg1"/>
                          </a:solidFill>
                          <a:latin typeface="Arial"/>
                          <a:ea typeface="+mn-ea"/>
                        </a:rPr>
                        <a:t>Systematic uncertainties on flux</a:t>
                      </a:r>
                    </a:p>
                  </a:txBody>
                  <a:tcPr/>
                </a:tc>
                <a:extLst>
                  <a:ext uri="{0D108BD9-81ED-4DB2-BD59-A6C34878D82A}">
                    <a16:rowId xmlns:a16="http://schemas.microsoft.com/office/drawing/2014/main" val="252510321"/>
                  </a:ext>
                </a:extLst>
              </a:tr>
              <a:tr h="482683">
                <a:tc>
                  <a:txBody>
                    <a:bodyPr/>
                    <a:lstStyle/>
                    <a:p>
                      <a:r>
                        <a:rPr lang="en-US" altLang="zh-CN" sz="2000" b="1" dirty="0">
                          <a:solidFill>
                            <a:schemeClr val="tx1"/>
                          </a:solidFill>
                        </a:rPr>
                        <a:t>Hadronic model</a:t>
                      </a:r>
                      <a:endParaRPr lang="zh-CN" altLang="en-US" sz="2000" b="1" dirty="0">
                        <a:solidFill>
                          <a:schemeClr val="tx1"/>
                        </a:solidFill>
                      </a:endParaRPr>
                    </a:p>
                  </a:txBody>
                  <a:tcPr/>
                </a:tc>
                <a:tc>
                  <a:txBody>
                    <a:bodyPr/>
                    <a:lstStyle/>
                    <a:p>
                      <a:pPr algn="ctr"/>
                      <a:r>
                        <a:rPr lang="zh-CN" altLang="en-US" sz="2000" b="1" dirty="0">
                          <a:solidFill>
                            <a:schemeClr val="tx1"/>
                          </a:solidFill>
                        </a:rPr>
                        <a:t>≤</a:t>
                      </a:r>
                      <a:r>
                        <a:rPr lang="en-US" altLang="zh-CN" sz="2000" b="1" dirty="0">
                          <a:solidFill>
                            <a:schemeClr val="tx1"/>
                          </a:solidFill>
                        </a:rPr>
                        <a:t> 15%</a:t>
                      </a:r>
                      <a:endParaRPr lang="zh-CN" altLang="en-US" sz="2000" b="1" dirty="0">
                        <a:solidFill>
                          <a:schemeClr val="tx1"/>
                        </a:solidFill>
                      </a:endParaRPr>
                    </a:p>
                  </a:txBody>
                  <a:tcPr/>
                </a:tc>
                <a:extLst>
                  <a:ext uri="{0D108BD9-81ED-4DB2-BD59-A6C34878D82A}">
                    <a16:rowId xmlns:a16="http://schemas.microsoft.com/office/drawing/2014/main" val="1723540132"/>
                  </a:ext>
                </a:extLst>
              </a:tr>
              <a:tr h="482683">
                <a:tc>
                  <a:txBody>
                    <a:bodyPr/>
                    <a:lstStyle/>
                    <a:p>
                      <a:r>
                        <a:rPr lang="en-US" altLang="zh-CN" sz="2000" b="0" dirty="0"/>
                        <a:t>Composition model</a:t>
                      </a:r>
                      <a:endParaRPr lang="zh-CN" altLang="en-US" sz="2000" b="0" dirty="0"/>
                    </a:p>
                  </a:txBody>
                  <a:tcPr/>
                </a:tc>
                <a:tc>
                  <a:txBody>
                    <a:bodyPr/>
                    <a:lstStyle/>
                    <a:p>
                      <a:pPr algn="ctr"/>
                      <a:r>
                        <a:rPr lang="en-US" altLang="zh-CN" sz="2000" b="0" dirty="0">
                          <a:latin typeface="Times New Roman" panose="02020603050405020304" pitchFamily="18" charset="0"/>
                          <a:cs typeface="Times New Roman" panose="02020603050405020304" pitchFamily="18" charset="0"/>
                        </a:rPr>
                        <a:t>~</a:t>
                      </a:r>
                      <a:r>
                        <a:rPr lang="en-US" altLang="zh-CN" sz="2000" b="0" dirty="0"/>
                        <a:t>7%@3PeV</a:t>
                      </a:r>
                      <a:endParaRPr lang="zh-CN" altLang="en-US" sz="2000" b="0" dirty="0"/>
                    </a:p>
                  </a:txBody>
                  <a:tcPr/>
                </a:tc>
                <a:extLst>
                  <a:ext uri="{0D108BD9-81ED-4DB2-BD59-A6C34878D82A}">
                    <a16:rowId xmlns:a16="http://schemas.microsoft.com/office/drawing/2014/main" val="2359685967"/>
                  </a:ext>
                </a:extLst>
              </a:tr>
              <a:tr h="482683">
                <a:tc>
                  <a:txBody>
                    <a:bodyPr/>
                    <a:lstStyle/>
                    <a:p>
                      <a:r>
                        <a:rPr lang="en-US" altLang="zh-CN" sz="2000" b="0" dirty="0"/>
                        <a:t>Different purity</a:t>
                      </a:r>
                      <a:endParaRPr lang="zh-CN" altLang="en-US" sz="2000" b="0" dirty="0"/>
                    </a:p>
                  </a:txBody>
                  <a:tcPr/>
                </a:tc>
                <a:tc>
                  <a:txBody>
                    <a:bodyPr/>
                    <a:lstStyle/>
                    <a:p>
                      <a:pPr algn="ctr"/>
                      <a:r>
                        <a:rPr lang="zh-CN" altLang="en-US" sz="2000" b="0" dirty="0"/>
                        <a:t>≤ </a:t>
                      </a:r>
                      <a:r>
                        <a:rPr lang="en-US" altLang="zh-CN" sz="2000" b="0" dirty="0"/>
                        <a:t>2%</a:t>
                      </a:r>
                      <a:endParaRPr lang="zh-CN" altLang="en-US" sz="2000" b="0" dirty="0"/>
                    </a:p>
                  </a:txBody>
                  <a:tcPr/>
                </a:tc>
                <a:extLst>
                  <a:ext uri="{0D108BD9-81ED-4DB2-BD59-A6C34878D82A}">
                    <a16:rowId xmlns:a16="http://schemas.microsoft.com/office/drawing/2014/main" val="4280410076"/>
                  </a:ext>
                </a:extLst>
              </a:tr>
              <a:tr h="537981">
                <a:tc>
                  <a:txBody>
                    <a:bodyPr/>
                    <a:lstStyle/>
                    <a:p>
                      <a:r>
                        <a:rPr lang="en-US" altLang="zh-CN" sz="2000" b="0" dirty="0" err="1"/>
                        <a:t>SiPM</a:t>
                      </a:r>
                      <a:r>
                        <a:rPr lang="en-US" altLang="zh-CN" sz="2000" b="0" dirty="0"/>
                        <a:t> camera calibration</a:t>
                      </a:r>
                      <a:endParaRPr lang="zh-CN" altLang="en-US" sz="2000" b="0" dirty="0"/>
                    </a:p>
                  </a:txBody>
                  <a:tcPr/>
                </a:tc>
                <a:tc>
                  <a:txBody>
                    <a:bodyPr/>
                    <a:lstStyle/>
                    <a:p>
                      <a:pPr algn="ctr"/>
                      <a:r>
                        <a:rPr lang="zh-CN" altLang="en-US" sz="2000" b="0" dirty="0"/>
                        <a:t>≤</a:t>
                      </a:r>
                      <a:r>
                        <a:rPr lang="en-US" altLang="zh-CN" sz="2000" b="0" dirty="0"/>
                        <a:t> 2%</a:t>
                      </a:r>
                      <a:endParaRPr lang="zh-CN" altLang="en-US" sz="2000" b="0" dirty="0"/>
                    </a:p>
                  </a:txBody>
                  <a:tcPr/>
                </a:tc>
                <a:extLst>
                  <a:ext uri="{0D108BD9-81ED-4DB2-BD59-A6C34878D82A}">
                    <a16:rowId xmlns:a16="http://schemas.microsoft.com/office/drawing/2014/main" val="567753293"/>
                  </a:ext>
                </a:extLst>
              </a:tr>
              <a:tr h="537981">
                <a:tc>
                  <a:txBody>
                    <a:bodyPr/>
                    <a:lstStyle/>
                    <a:p>
                      <a:r>
                        <a:rPr lang="en-US" altLang="zh-CN" sz="2000" b="0" dirty="0"/>
                        <a:t>Background light</a:t>
                      </a:r>
                      <a:endParaRPr lang="zh-CN" altLang="en-US"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b="0" dirty="0"/>
                        <a:t>≤</a:t>
                      </a:r>
                      <a:r>
                        <a:rPr lang="en-US" altLang="zh-CN" sz="2000" b="0" dirty="0"/>
                        <a:t> 2%</a:t>
                      </a:r>
                      <a:endParaRPr lang="zh-CN" altLang="en-US" sz="2000" b="0" dirty="0"/>
                    </a:p>
                  </a:txBody>
                  <a:tcPr/>
                </a:tc>
                <a:extLst>
                  <a:ext uri="{0D108BD9-81ED-4DB2-BD59-A6C34878D82A}">
                    <a16:rowId xmlns:a16="http://schemas.microsoft.com/office/drawing/2014/main" val="921050377"/>
                  </a:ext>
                </a:extLst>
              </a:tr>
              <a:tr h="482683">
                <a:tc>
                  <a:txBody>
                    <a:bodyPr/>
                    <a:lstStyle/>
                    <a:p>
                      <a:r>
                        <a:rPr lang="en-US" altLang="zh-CN" sz="2000" b="0" dirty="0"/>
                        <a:t>Absolute Humidity</a:t>
                      </a:r>
                      <a:endParaRPr lang="zh-CN" altLang="en-US" sz="2000" b="0" dirty="0"/>
                    </a:p>
                  </a:txBody>
                  <a:tcPr/>
                </a:tc>
                <a:tc>
                  <a:txBody>
                    <a:bodyPr/>
                    <a:lstStyle/>
                    <a:p>
                      <a:pPr algn="ctr"/>
                      <a:r>
                        <a:rPr lang="zh-CN" altLang="en-US" sz="2000" b="0" dirty="0"/>
                        <a:t>≤</a:t>
                      </a:r>
                      <a:r>
                        <a:rPr lang="en-US" altLang="zh-CN" sz="2000" b="0" dirty="0"/>
                        <a:t> 1%</a:t>
                      </a:r>
                      <a:endParaRPr lang="zh-CN" altLang="en-US" sz="2000" b="0" dirty="0"/>
                    </a:p>
                  </a:txBody>
                  <a:tcPr/>
                </a:tc>
                <a:extLst>
                  <a:ext uri="{0D108BD9-81ED-4DB2-BD59-A6C34878D82A}">
                    <a16:rowId xmlns:a16="http://schemas.microsoft.com/office/drawing/2014/main" val="2119491482"/>
                  </a:ext>
                </a:extLst>
              </a:tr>
              <a:tr h="482683">
                <a:tc>
                  <a:txBody>
                    <a:bodyPr/>
                    <a:lstStyle/>
                    <a:p>
                      <a:r>
                        <a:rPr lang="en-US" altLang="zh-CN" sz="2000" b="0" dirty="0"/>
                        <a:t>Air pressure</a:t>
                      </a:r>
                      <a:endParaRPr lang="zh-CN" altLang="en-US" sz="2000" b="0" dirty="0"/>
                    </a:p>
                  </a:txBody>
                  <a:tcPr/>
                </a:tc>
                <a:tc>
                  <a:txBody>
                    <a:bodyPr/>
                    <a:lstStyle/>
                    <a:p>
                      <a:pPr algn="ctr"/>
                      <a:r>
                        <a:rPr lang="zh-CN" altLang="en-US" sz="2000" b="0" dirty="0"/>
                        <a:t>≤</a:t>
                      </a:r>
                      <a:r>
                        <a:rPr lang="en-US" altLang="zh-CN" sz="2000" b="0" dirty="0"/>
                        <a:t> 1%</a:t>
                      </a:r>
                      <a:endParaRPr lang="zh-CN" altLang="en-US" sz="2000" b="0" dirty="0"/>
                    </a:p>
                  </a:txBody>
                  <a:tcPr/>
                </a:tc>
                <a:extLst>
                  <a:ext uri="{0D108BD9-81ED-4DB2-BD59-A6C34878D82A}">
                    <a16:rowId xmlns:a16="http://schemas.microsoft.com/office/drawing/2014/main" val="3775497503"/>
                  </a:ext>
                </a:extLst>
              </a:tr>
              <a:tr h="482683">
                <a:tc>
                  <a:txBody>
                    <a:bodyPr/>
                    <a:lstStyle/>
                    <a:p>
                      <a:r>
                        <a:rPr lang="en-US" altLang="zh-CN" sz="2000" b="1" dirty="0"/>
                        <a:t>Total </a:t>
                      </a:r>
                      <a:endParaRPr lang="zh-CN" altLang="en-US" sz="2000" b="1" dirty="0"/>
                    </a:p>
                  </a:txBody>
                  <a:tcPr/>
                </a:tc>
                <a:tc>
                  <a:txBody>
                    <a:bodyPr/>
                    <a:lstStyle/>
                    <a:p>
                      <a:pPr algn="ctr"/>
                      <a:r>
                        <a:rPr lang="en-US" altLang="zh-CN" sz="2000" b="1" dirty="0">
                          <a:latin typeface="Times New Roman" panose="02020603050405020304" pitchFamily="18" charset="0"/>
                          <a:cs typeface="Times New Roman" panose="02020603050405020304" pitchFamily="18" charset="0"/>
                        </a:rPr>
                        <a:t>~17 %</a:t>
                      </a:r>
                      <a:endParaRPr lang="zh-CN" altLang="en-US" sz="2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0551866"/>
                  </a:ext>
                </a:extLst>
              </a:tr>
            </a:tbl>
          </a:graphicData>
        </a:graphic>
      </p:graphicFrame>
      <p:graphicFrame>
        <p:nvGraphicFramePr>
          <p:cNvPr id="4" name="Table 8">
            <a:extLst>
              <a:ext uri="{FF2B5EF4-FFF2-40B4-BE49-F238E27FC236}">
                <a16:creationId xmlns:a16="http://schemas.microsoft.com/office/drawing/2014/main" id="{C4ABF4EF-60F2-4302-8A71-B6F0BD44FE7A}"/>
              </a:ext>
            </a:extLst>
          </p:cNvPr>
          <p:cNvGraphicFramePr>
            <a:graphicFrameLocks noGrp="1"/>
          </p:cNvGraphicFramePr>
          <p:nvPr>
            <p:extLst>
              <p:ext uri="{D42A27DB-BD31-4B8C-83A1-F6EECF244321}">
                <p14:modId xmlns:p14="http://schemas.microsoft.com/office/powerpoint/2010/main" val="878197754"/>
              </p:ext>
            </p:extLst>
          </p:nvPr>
        </p:nvGraphicFramePr>
        <p:xfrm>
          <a:off x="5946918" y="1357545"/>
          <a:ext cx="5670710" cy="4799080"/>
        </p:xfrm>
        <a:graphic>
          <a:graphicData uri="http://schemas.openxmlformats.org/drawingml/2006/table">
            <a:tbl>
              <a:tblPr firstRow="1" bandRow="1">
                <a:tableStyleId>{5C22544A-7EE6-4342-B048-85BDC9FD1C3A}</a:tableStyleId>
              </a:tblPr>
              <a:tblGrid>
                <a:gridCol w="3644600">
                  <a:extLst>
                    <a:ext uri="{9D8B030D-6E8A-4147-A177-3AD203B41FA5}">
                      <a16:colId xmlns:a16="http://schemas.microsoft.com/office/drawing/2014/main" val="4055517067"/>
                    </a:ext>
                  </a:extLst>
                </a:gridCol>
                <a:gridCol w="2026110">
                  <a:extLst>
                    <a:ext uri="{9D8B030D-6E8A-4147-A177-3AD203B41FA5}">
                      <a16:colId xmlns:a16="http://schemas.microsoft.com/office/drawing/2014/main" val="867638409"/>
                    </a:ext>
                  </a:extLst>
                </a:gridCol>
              </a:tblGrid>
              <a:tr h="822385">
                <a:tc gridSpan="2">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2000" b="1" kern="0" dirty="0">
                          <a:solidFill>
                            <a:schemeClr val="bg1"/>
                          </a:solidFill>
                          <a:latin typeface="Arial"/>
                          <a:ea typeface="+mn-ea"/>
                        </a:rPr>
                        <a:t>Systematic uncertainties on Energy Scale</a:t>
                      </a: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kern="0" dirty="0">
                          <a:solidFill>
                            <a:schemeClr val="bg1"/>
                          </a:solidFill>
                          <a:latin typeface="Arial"/>
                          <a:ea typeface="+mn-ea"/>
                        </a:rPr>
                        <a:t>Systematic uncertainties on Energy Scale</a:t>
                      </a:r>
                    </a:p>
                  </a:txBody>
                  <a:tcPr/>
                </a:tc>
                <a:extLst>
                  <a:ext uri="{0D108BD9-81ED-4DB2-BD59-A6C34878D82A}">
                    <a16:rowId xmlns:a16="http://schemas.microsoft.com/office/drawing/2014/main" val="252510321"/>
                  </a:ext>
                </a:extLst>
              </a:tr>
              <a:tr h="495772">
                <a:tc>
                  <a:txBody>
                    <a:bodyPr/>
                    <a:lstStyle/>
                    <a:p>
                      <a:pPr algn="ctr"/>
                      <a:r>
                        <a:rPr lang="en-US" altLang="zh-CN" sz="2000" b="0" dirty="0" err="1"/>
                        <a:t>SiPM</a:t>
                      </a:r>
                      <a:r>
                        <a:rPr lang="en-US" altLang="zh-CN" sz="2000" b="0" dirty="0"/>
                        <a:t> camera calibration</a:t>
                      </a:r>
                      <a:endParaRPr lang="zh-CN" altLang="en-US" sz="2000" b="0" dirty="0"/>
                    </a:p>
                  </a:txBody>
                  <a:tcPr/>
                </a:tc>
                <a:tc>
                  <a:txBody>
                    <a:bodyPr/>
                    <a:lstStyle/>
                    <a:p>
                      <a:pPr algn="ctr"/>
                      <a:r>
                        <a:rPr lang="en-US" altLang="zh-CN" sz="2000" b="0" dirty="0">
                          <a:latin typeface="Times New Roman" panose="02020603050405020304" pitchFamily="18" charset="0"/>
                          <a:cs typeface="Times New Roman" panose="02020603050405020304" pitchFamily="18" charset="0"/>
                        </a:rPr>
                        <a:t>~1.5%</a:t>
                      </a:r>
                      <a:endParaRPr lang="zh-CN" altLang="en-US"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23540132"/>
                  </a:ext>
                </a:extLst>
              </a:tr>
              <a:tr h="495772">
                <a:tc>
                  <a:txBody>
                    <a:bodyPr/>
                    <a:lstStyle/>
                    <a:p>
                      <a:pPr algn="ctr"/>
                      <a:r>
                        <a:rPr lang="en-US" altLang="zh-CN" sz="2000" b="0" kern="1200" dirty="0">
                          <a:solidFill>
                            <a:schemeClr val="dk1"/>
                          </a:solidFill>
                          <a:latin typeface="+mn-lt"/>
                          <a:ea typeface="+mn-ea"/>
                          <a:cs typeface="+mn-cs"/>
                        </a:rPr>
                        <a:t>Mirror reflectivity Calibration </a:t>
                      </a:r>
                      <a:endParaRPr lang="zh-CN" altLang="en-US" sz="2000" b="0" kern="1200" dirty="0">
                        <a:solidFill>
                          <a:schemeClr val="dk1"/>
                        </a:solidFill>
                        <a:latin typeface="+mn-lt"/>
                        <a:ea typeface="+mn-ea"/>
                        <a:cs typeface="+mn-cs"/>
                      </a:endParaRPr>
                    </a:p>
                  </a:txBody>
                  <a:tcPr/>
                </a:tc>
                <a:tc>
                  <a:txBody>
                    <a:bodyPr/>
                    <a:lstStyle/>
                    <a:p>
                      <a:pPr algn="ctr"/>
                      <a:r>
                        <a:rPr lang="en-US" altLang="zh-CN" sz="2000" b="0" dirty="0">
                          <a:latin typeface="Times New Roman" panose="02020603050405020304" pitchFamily="18" charset="0"/>
                          <a:cs typeface="Times New Roman" panose="02020603050405020304" pitchFamily="18" charset="0"/>
                        </a:rPr>
                        <a:t>~1%</a:t>
                      </a:r>
                      <a:endParaRPr lang="zh-CN" altLang="en-US"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59685967"/>
                  </a:ext>
                </a:extLst>
              </a:tr>
              <a:tr h="495772">
                <a:tc>
                  <a:txBody>
                    <a:bodyPr/>
                    <a:lstStyle/>
                    <a:p>
                      <a:pPr algn="ctr"/>
                      <a:r>
                        <a:rPr lang="en-US" altLang="zh-CN" sz="2000" b="0" kern="1200" dirty="0" err="1">
                          <a:solidFill>
                            <a:schemeClr val="dk1"/>
                          </a:solidFill>
                          <a:latin typeface="+mn-lt"/>
                          <a:ea typeface="+mn-ea"/>
                          <a:cs typeface="+mn-cs"/>
                        </a:rPr>
                        <a:t>Nμ</a:t>
                      </a:r>
                      <a:r>
                        <a:rPr lang="en-US" altLang="zh-CN" sz="2000" b="0" kern="1200" dirty="0">
                          <a:solidFill>
                            <a:schemeClr val="dk1"/>
                          </a:solidFill>
                          <a:latin typeface="+mn-lt"/>
                          <a:ea typeface="+mn-ea"/>
                          <a:cs typeface="+mn-cs"/>
                        </a:rPr>
                        <a:t> Calibration</a:t>
                      </a:r>
                      <a:endParaRPr lang="zh-CN" altLang="en-US" sz="2000" b="0" kern="1200" dirty="0">
                        <a:solidFill>
                          <a:schemeClr val="dk1"/>
                        </a:solidFill>
                        <a:latin typeface="+mn-lt"/>
                        <a:ea typeface="+mn-ea"/>
                        <a:cs typeface="+mn-cs"/>
                      </a:endParaRPr>
                    </a:p>
                  </a:txBody>
                  <a:tcPr/>
                </a:tc>
                <a:tc>
                  <a:txBody>
                    <a:bodyPr/>
                    <a:lstStyle/>
                    <a:p>
                      <a:pPr algn="ctr"/>
                      <a:r>
                        <a:rPr lang="en-US" altLang="zh-CN" sz="2000" b="0" kern="1200" dirty="0">
                          <a:solidFill>
                            <a:schemeClr val="dk1"/>
                          </a:solidFill>
                          <a:latin typeface="Times New Roman" panose="02020603050405020304" pitchFamily="18" charset="0"/>
                          <a:ea typeface="+mn-ea"/>
                          <a:cs typeface="Times New Roman" panose="02020603050405020304" pitchFamily="18" charset="0"/>
                        </a:rPr>
                        <a:t>~1%</a:t>
                      </a:r>
                      <a:endParaRPr lang="zh-CN" altLang="en-US" sz="2000" b="0" kern="1200" dirty="0">
                        <a:solidFill>
                          <a:schemeClr val="dk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4280410076"/>
                  </a:ext>
                </a:extLst>
              </a:tr>
              <a:tr h="5062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chemeClr val="dk1"/>
                          </a:solidFill>
                          <a:latin typeface="+mn-lt"/>
                          <a:ea typeface="+mn-ea"/>
                          <a:cs typeface="+mn-cs"/>
                        </a:rPr>
                        <a:t>Absolute Humidity (water vapor)</a:t>
                      </a:r>
                      <a:endParaRPr lang="zh-CN" altLang="en-US" sz="2000" b="0" kern="1200" dirty="0">
                        <a:solidFill>
                          <a:schemeClr val="dk1"/>
                        </a:solidFill>
                        <a:latin typeface="+mn-lt"/>
                        <a:ea typeface="+mn-ea"/>
                        <a:cs typeface="+mn-cs"/>
                      </a:endParaRPr>
                    </a:p>
                  </a:txBody>
                  <a:tcPr/>
                </a:tc>
                <a:tc>
                  <a:txBody>
                    <a:bodyPr/>
                    <a:lstStyle/>
                    <a:p>
                      <a:pPr algn="ctr"/>
                      <a:r>
                        <a:rPr lang="en-US" altLang="zh-CN" sz="2000" b="0" kern="1200" dirty="0">
                          <a:solidFill>
                            <a:schemeClr val="dk1"/>
                          </a:solidFill>
                          <a:latin typeface="Times New Roman" panose="02020603050405020304" pitchFamily="18" charset="0"/>
                          <a:ea typeface="+mn-ea"/>
                          <a:cs typeface="Times New Roman" panose="02020603050405020304" pitchFamily="18" charset="0"/>
                        </a:rPr>
                        <a:t>~1%</a:t>
                      </a:r>
                      <a:endParaRPr lang="zh-CN" altLang="en-US" sz="2000" b="0" kern="1200" dirty="0">
                        <a:solidFill>
                          <a:schemeClr val="dk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567753293"/>
                  </a:ext>
                </a:extLst>
              </a:tr>
              <a:tr h="495772">
                <a:tc>
                  <a:txBody>
                    <a:bodyPr/>
                    <a:lstStyle/>
                    <a:p>
                      <a:pPr algn="ctr"/>
                      <a:r>
                        <a:rPr lang="en-US" altLang="zh-CN" sz="2000" b="0" kern="1200" dirty="0">
                          <a:solidFill>
                            <a:schemeClr val="dk1"/>
                          </a:solidFill>
                          <a:latin typeface="+mn-lt"/>
                          <a:ea typeface="+mn-ea"/>
                          <a:cs typeface="+mn-cs"/>
                        </a:rPr>
                        <a:t>Aerosol</a:t>
                      </a:r>
                      <a:endParaRPr lang="zh-CN" altLang="en-US" sz="2000" b="0" kern="1200" dirty="0">
                        <a:solidFill>
                          <a:schemeClr val="dk1"/>
                        </a:solidFill>
                        <a:latin typeface="+mn-lt"/>
                        <a:ea typeface="+mn-ea"/>
                        <a:cs typeface="+mn-cs"/>
                      </a:endParaRPr>
                    </a:p>
                  </a:txBody>
                  <a:tcPr/>
                </a:tc>
                <a:tc>
                  <a:txBody>
                    <a:bodyPr/>
                    <a:lstStyle/>
                    <a:p>
                      <a:pPr algn="ctr"/>
                      <a:r>
                        <a:rPr lang="en-US" altLang="zh-CN" sz="2000" b="0" kern="1200" dirty="0">
                          <a:solidFill>
                            <a:schemeClr val="dk1"/>
                          </a:solidFill>
                          <a:latin typeface="Times New Roman" panose="02020603050405020304" pitchFamily="18" charset="0"/>
                          <a:ea typeface="+mn-ea"/>
                          <a:cs typeface="Times New Roman" panose="02020603050405020304" pitchFamily="18" charset="0"/>
                        </a:rPr>
                        <a:t>~2%</a:t>
                      </a:r>
                      <a:endParaRPr lang="zh-CN" altLang="en-US" sz="2000" b="0" kern="1200" dirty="0">
                        <a:solidFill>
                          <a:schemeClr val="dk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2119491482"/>
                  </a:ext>
                </a:extLst>
              </a:tr>
              <a:tr h="495772">
                <a:tc>
                  <a:txBody>
                    <a:bodyPr/>
                    <a:lstStyle/>
                    <a:p>
                      <a:pPr algn="ctr"/>
                      <a:r>
                        <a:rPr lang="en-US" altLang="zh-CN" sz="2000" b="0" kern="1200" dirty="0">
                          <a:solidFill>
                            <a:schemeClr val="dk1"/>
                          </a:solidFill>
                          <a:latin typeface="+mn-lt"/>
                          <a:ea typeface="+mn-ea"/>
                          <a:cs typeface="+mn-cs"/>
                        </a:rPr>
                        <a:t>Air pressure</a:t>
                      </a:r>
                      <a:endParaRPr lang="zh-CN" altLang="en-US" sz="2000" b="0" kern="1200" dirty="0">
                        <a:solidFill>
                          <a:schemeClr val="dk1"/>
                        </a:solidFill>
                        <a:latin typeface="+mn-lt"/>
                        <a:ea typeface="+mn-ea"/>
                        <a:cs typeface="+mn-cs"/>
                      </a:endParaRPr>
                    </a:p>
                  </a:txBody>
                  <a:tcPr/>
                </a:tc>
                <a:tc>
                  <a:txBody>
                    <a:bodyPr/>
                    <a:lstStyle/>
                    <a:p>
                      <a:pPr algn="ctr"/>
                      <a:r>
                        <a:rPr lang="en-US" altLang="zh-CN" sz="2000" b="0" kern="1200" dirty="0">
                          <a:solidFill>
                            <a:schemeClr val="dk1"/>
                          </a:solidFill>
                          <a:latin typeface="Times New Roman" panose="02020603050405020304" pitchFamily="18" charset="0"/>
                          <a:ea typeface="+mn-ea"/>
                          <a:cs typeface="Times New Roman" panose="02020603050405020304" pitchFamily="18" charset="0"/>
                        </a:rPr>
                        <a:t>~0.5%</a:t>
                      </a:r>
                      <a:endParaRPr lang="zh-CN" altLang="en-US" sz="2000" b="0" kern="1200" dirty="0">
                        <a:solidFill>
                          <a:schemeClr val="dk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775497503"/>
                  </a:ext>
                </a:extLst>
              </a:tr>
              <a:tr h="4957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chemeClr val="dk1"/>
                          </a:solidFill>
                          <a:latin typeface="+mn-lt"/>
                          <a:ea typeface="+mn-ea"/>
                          <a:cs typeface="+mn-cs"/>
                        </a:rPr>
                        <a:t>Hadronic model</a:t>
                      </a:r>
                      <a:endParaRPr lang="zh-CN" altLang="en-US" sz="2000" b="0" kern="1200" dirty="0">
                        <a:solidFill>
                          <a:schemeClr val="dk1"/>
                        </a:solidFill>
                        <a:latin typeface="+mn-lt"/>
                        <a:ea typeface="+mn-ea"/>
                        <a:cs typeface="+mn-cs"/>
                      </a:endParaRPr>
                    </a:p>
                  </a:txBody>
                  <a:tcPr/>
                </a:tc>
                <a:tc>
                  <a:txBody>
                    <a:bodyPr/>
                    <a:lstStyle/>
                    <a:p>
                      <a:pPr algn="ctr"/>
                      <a:r>
                        <a:rPr lang="en-US" altLang="zh-CN" sz="2000" b="0" dirty="0">
                          <a:latin typeface="Times New Roman" panose="02020603050405020304" pitchFamily="18" charset="0"/>
                          <a:cs typeface="Times New Roman" panose="02020603050405020304" pitchFamily="18" charset="0"/>
                        </a:rPr>
                        <a:t>~1.4%</a:t>
                      </a:r>
                      <a:endParaRPr lang="zh-CN" altLang="en-US"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0551866"/>
                  </a:ext>
                </a:extLst>
              </a:tr>
              <a:tr h="4957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dirty="0"/>
                        <a:t>Total </a:t>
                      </a:r>
                      <a:endParaRPr lang="zh-CN" altLang="en-US" sz="2000" b="1" dirty="0"/>
                    </a:p>
                  </a:txBody>
                  <a:tcPr/>
                </a:tc>
                <a:tc>
                  <a:txBody>
                    <a:bodyPr/>
                    <a:lstStyle/>
                    <a:p>
                      <a:pPr algn="ctr"/>
                      <a:r>
                        <a:rPr lang="en-US" altLang="zh-CN" sz="2000" b="1" dirty="0">
                          <a:latin typeface="Times New Roman" panose="02020603050405020304" pitchFamily="18" charset="0"/>
                          <a:cs typeface="Times New Roman" panose="02020603050405020304" pitchFamily="18" charset="0"/>
                        </a:rPr>
                        <a:t>~4%</a:t>
                      </a:r>
                      <a:endParaRPr lang="zh-CN" altLang="en-US" sz="2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93833323"/>
                  </a:ext>
                </a:extLst>
              </a:tr>
            </a:tbl>
          </a:graphicData>
        </a:graphic>
      </p:graphicFrame>
      <p:sp>
        <p:nvSpPr>
          <p:cNvPr id="5" name="灯片编号占位符 1">
            <a:extLst>
              <a:ext uri="{FF2B5EF4-FFF2-40B4-BE49-F238E27FC236}">
                <a16:creationId xmlns:a16="http://schemas.microsoft.com/office/drawing/2014/main" id="{DE9287C4-1DB0-4AB5-9694-B004BA19989C}"/>
              </a:ext>
            </a:extLst>
          </p:cNvPr>
          <p:cNvSpPr>
            <a:spLocks noGrp="1"/>
          </p:cNvSpPr>
          <p:nvPr>
            <p:ph type="sldNum" sz="quarter" idx="12"/>
          </p:nvPr>
        </p:nvSpPr>
        <p:spPr>
          <a:xfrm>
            <a:off x="8610600" y="65210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A8A0-C5FB-4538-B875-3822A40A0CEE}" type="slidenum">
              <a:rPr kumimoji="0" lang="zh-CN" altLang="en-US" sz="16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6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Arial" pitchFamily="34" charset="0"/>
            </a:endParaRPr>
          </a:p>
        </p:txBody>
      </p:sp>
    </p:spTree>
    <p:extLst>
      <p:ext uri="{BB962C8B-B14F-4D97-AF65-F5344CB8AC3E}">
        <p14:creationId xmlns:p14="http://schemas.microsoft.com/office/powerpoint/2010/main" val="2706294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36489-74C5-47A2-A975-1752AE5751D3}"/>
              </a:ext>
            </a:extLst>
          </p:cNvPr>
          <p:cNvSpPr>
            <a:spLocks noGrp="1"/>
          </p:cNvSpPr>
          <p:nvPr>
            <p:ph type="title"/>
          </p:nvPr>
        </p:nvSpPr>
        <p:spPr>
          <a:xfrm>
            <a:off x="1034351" y="142046"/>
            <a:ext cx="10510125" cy="659612"/>
          </a:xfrm>
        </p:spPr>
        <p:txBody>
          <a:bodyPr>
            <a:normAutofit/>
          </a:bodyPr>
          <a:lstStyle/>
          <a:p>
            <a:r>
              <a:rPr lang="en-US" altLang="zh-CN" sz="2800" dirty="0"/>
              <a:t>Systematic uncertainty of light component and helium</a:t>
            </a:r>
            <a:endParaRPr lang="zh-CN" altLang="en-US" sz="2800" dirty="0"/>
          </a:p>
        </p:txBody>
      </p:sp>
      <p:pic>
        <p:nvPicPr>
          <p:cNvPr id="4" name="Picture 3">
            <a:extLst>
              <a:ext uri="{FF2B5EF4-FFF2-40B4-BE49-F238E27FC236}">
                <a16:creationId xmlns:a16="http://schemas.microsoft.com/office/drawing/2014/main" id="{129599DC-959B-4B22-9FE9-033BB21E7E8B}"/>
              </a:ext>
            </a:extLst>
          </p:cNvPr>
          <p:cNvPicPr>
            <a:picLocks noChangeAspect="1"/>
          </p:cNvPicPr>
          <p:nvPr/>
        </p:nvPicPr>
        <p:blipFill>
          <a:blip r:embed="rId2"/>
          <a:stretch>
            <a:fillRect/>
          </a:stretch>
        </p:blipFill>
        <p:spPr>
          <a:xfrm>
            <a:off x="0" y="2618443"/>
            <a:ext cx="11821594" cy="4038388"/>
          </a:xfrm>
          <a:prstGeom prst="rect">
            <a:avLst/>
          </a:prstGeom>
        </p:spPr>
      </p:pic>
      <p:sp>
        <p:nvSpPr>
          <p:cNvPr id="6" name="TextBox 5">
            <a:extLst>
              <a:ext uri="{FF2B5EF4-FFF2-40B4-BE49-F238E27FC236}">
                <a16:creationId xmlns:a16="http://schemas.microsoft.com/office/drawing/2014/main" id="{D2CF20F9-28CB-4F9A-BBD1-FC0D615F5854}"/>
              </a:ext>
            </a:extLst>
          </p:cNvPr>
          <p:cNvSpPr txBox="1"/>
          <p:nvPr/>
        </p:nvSpPr>
        <p:spPr>
          <a:xfrm>
            <a:off x="671169" y="1060669"/>
            <a:ext cx="8677656" cy="1421928"/>
          </a:xfrm>
          <a:prstGeom prst="rect">
            <a:avLst/>
          </a:prstGeom>
          <a:noFill/>
        </p:spPr>
        <p:txBody>
          <a:bodyPr wrap="square">
            <a:spAutoFit/>
          </a:bodyPr>
          <a:lstStyle/>
          <a:p>
            <a:pPr marL="285750" indent="-285750">
              <a:lnSpc>
                <a:spcPct val="120000"/>
              </a:lnSpc>
              <a:spcAft>
                <a:spcPts val="1800"/>
              </a:spcAft>
              <a:buFont typeface="Wingdings" panose="05000000000000000000" pitchFamily="2" charset="2"/>
              <a:buChar char="Ø"/>
            </a:pPr>
            <a:r>
              <a:rPr lang="en-US" altLang="zh-CN" sz="2000" dirty="0"/>
              <a:t>The total systematic uncertainty on the energy measurement is </a:t>
            </a:r>
            <a:br>
              <a:rPr lang="en-US" altLang="zh-CN" sz="2000" dirty="0"/>
            </a:br>
            <a:r>
              <a:rPr lang="en-US" altLang="zh-CN" sz="2000" dirty="0"/>
              <a:t>about 4% for light component and helium energy spectra</a:t>
            </a:r>
          </a:p>
          <a:p>
            <a:pPr marL="285750" indent="-285750">
              <a:lnSpc>
                <a:spcPct val="120000"/>
              </a:lnSpc>
              <a:spcAft>
                <a:spcPts val="1800"/>
              </a:spcAft>
              <a:buFont typeface="Wingdings" panose="05000000000000000000" pitchFamily="2" charset="2"/>
              <a:buChar char="Ø"/>
            </a:pPr>
            <a:r>
              <a:rPr lang="en-US" altLang="zh-CN" sz="2000" dirty="0"/>
              <a:t>Systematic uncertainties on flux</a:t>
            </a:r>
          </a:p>
        </p:txBody>
      </p:sp>
      <p:sp>
        <p:nvSpPr>
          <p:cNvPr id="3" name="Rectangle: Rounded Corners 2">
            <a:extLst>
              <a:ext uri="{FF2B5EF4-FFF2-40B4-BE49-F238E27FC236}">
                <a16:creationId xmlns:a16="http://schemas.microsoft.com/office/drawing/2014/main" id="{1A82D3F6-B269-409A-A42C-00D206724F99}"/>
              </a:ext>
            </a:extLst>
          </p:cNvPr>
          <p:cNvSpPr/>
          <p:nvPr/>
        </p:nvSpPr>
        <p:spPr>
          <a:xfrm>
            <a:off x="204826" y="5969203"/>
            <a:ext cx="11484864" cy="49011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753326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1">
            <a:extLst>
              <a:ext uri="{FF2B5EF4-FFF2-40B4-BE49-F238E27FC236}">
                <a16:creationId xmlns:a16="http://schemas.microsoft.com/office/drawing/2014/main" id="{F8A07D63-9BAB-42E6-B9BA-044FB70237D3}"/>
              </a:ext>
            </a:extLst>
          </p:cNvPr>
          <p:cNvSpPr txBox="1">
            <a:spLocks/>
          </p:cNvSpPr>
          <p:nvPr/>
        </p:nvSpPr>
        <p:spPr>
          <a:xfrm>
            <a:off x="600056" y="1358938"/>
            <a:ext cx="11265198" cy="504917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30000"/>
              </a:lnSpc>
              <a:spcBef>
                <a:spcPts val="600"/>
              </a:spcBef>
              <a:spcAft>
                <a:spcPts val="600"/>
              </a:spcAft>
              <a:buFont typeface="Wingdings" panose="05000000000000000000" pitchFamily="2" charset="2"/>
              <a:buChar char="p"/>
              <a:defRPr/>
            </a:pPr>
            <a:r>
              <a:rPr kumimoji="0" lang="en-US" altLang="zh-CN" sz="2000" b="1" i="0" u="none" strike="noStrike" kern="1200" cap="none" spc="0" normalizeH="0" baseline="0" noProof="0" dirty="0">
                <a:ln>
                  <a:noFill/>
                </a:ln>
                <a:solidFill>
                  <a:prstClr val="black"/>
                </a:solidFill>
                <a:effectLst/>
                <a:uLnTx/>
                <a:uFillTx/>
                <a:latin typeface="Trebuchet MS" panose="020B0603020202020204" pitchFamily="34" charset="0"/>
                <a:ea typeface="华文楷体" panose="02010600040101010101" pitchFamily="2" charset="-122"/>
                <a:cs typeface="Times New Roman" panose="02020603050405020304" pitchFamily="18" charset="0"/>
              </a:rPr>
              <a:t>CR proton, </a:t>
            </a:r>
            <a:r>
              <a:rPr lang="en-US" altLang="zh-CN" sz="2000" b="1" dirty="0">
                <a:solidFill>
                  <a:prstClr val="black"/>
                </a:solidFill>
                <a:latin typeface="Trebuchet MS" panose="020B0603020202020204" pitchFamily="34" charset="0"/>
                <a:ea typeface="华文楷体" panose="02010600040101010101" pitchFamily="2" charset="-122"/>
                <a:cs typeface="Times New Roman" panose="02020603050405020304" pitchFamily="18" charset="0"/>
              </a:rPr>
              <a:t>helium and light component around the knee have been precisely measured </a:t>
            </a:r>
            <a:r>
              <a:rPr lang="en-US" altLang="zh-CN" sz="2000" b="1">
                <a:solidFill>
                  <a:prstClr val="black"/>
                </a:solidFill>
                <a:latin typeface="Trebuchet MS" panose="020B0603020202020204" pitchFamily="34" charset="0"/>
                <a:ea typeface="华文楷体" panose="02010600040101010101" pitchFamily="2" charset="-122"/>
                <a:cs typeface="Times New Roman" panose="02020603050405020304" pitchFamily="18" charset="0"/>
              </a:rPr>
              <a:t>from 0.16 to 13 </a:t>
            </a:r>
            <a:r>
              <a:rPr lang="en-US" altLang="zh-CN" sz="2000" b="1" dirty="0" err="1">
                <a:solidFill>
                  <a:prstClr val="black"/>
                </a:solidFill>
                <a:latin typeface="Trebuchet MS" panose="020B0603020202020204" pitchFamily="34" charset="0"/>
                <a:ea typeface="华文楷体" panose="02010600040101010101" pitchFamily="2" charset="-122"/>
                <a:cs typeface="Times New Roman" panose="02020603050405020304" pitchFamily="18" charset="0"/>
              </a:rPr>
              <a:t>PeV</a:t>
            </a:r>
            <a:r>
              <a:rPr lang="en-US" altLang="zh-CN" sz="2000" b="1" dirty="0">
                <a:solidFill>
                  <a:prstClr val="black"/>
                </a:solidFill>
                <a:latin typeface="Trebuchet MS" panose="020B0603020202020204" pitchFamily="34" charset="0"/>
                <a:ea typeface="华文楷体" panose="02010600040101010101" pitchFamily="2" charset="-122"/>
                <a:cs typeface="Times New Roman" panose="02020603050405020304" pitchFamily="18" charset="0"/>
              </a:rPr>
              <a:t> by LHAASO</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l" defTabSz="914400" rtl="0" eaLnBrk="1" fontAlgn="auto" latinLnBrk="0" hangingPunct="1">
              <a:lnSpc>
                <a:spcPct val="130000"/>
              </a:lnSpc>
              <a:spcBef>
                <a:spcPts val="600"/>
              </a:spcBef>
              <a:spcAft>
                <a:spcPts val="600"/>
              </a:spcAft>
              <a:buClrTx/>
              <a:buSzTx/>
              <a:buFont typeface="Wingdings" panose="05000000000000000000" pitchFamily="2" charset="2"/>
              <a:buChar char="p"/>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Measuring CR Spectra of individual species around knees is a big step towards understanding the knee feature and its origin. </a:t>
            </a:r>
          </a:p>
          <a:p>
            <a:pPr lvl="0">
              <a:lnSpc>
                <a:spcPct val="130000"/>
              </a:lnSpc>
              <a:spcBef>
                <a:spcPts val="600"/>
              </a:spcBef>
              <a:spcAft>
                <a:spcPts val="600"/>
              </a:spcAft>
              <a:buFont typeface="Wingdings" panose="05000000000000000000" pitchFamily="2" charset="2"/>
              <a:buChar char="p"/>
              <a:defRPr/>
            </a:pPr>
            <a:r>
              <a:rPr lang="en-US" altLang="zh-CN"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The next plans of LHAASO</a:t>
            </a:r>
          </a:p>
          <a:p>
            <a:pPr lvl="1">
              <a:lnSpc>
                <a:spcPct val="130000"/>
              </a:lnSpc>
              <a:spcBef>
                <a:spcPts val="600"/>
              </a:spcBef>
              <a:spcAft>
                <a:spcPts val="600"/>
              </a:spcAft>
              <a:buFont typeface="Arial" panose="020B0604020202020204" pitchFamily="34" charset="0"/>
              <a:buChar char="•"/>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To understand the absolute energy scale of cosmic rays, a joint analysis by LHAASO and DUMPE is in progress and is expected to be completed in this year.</a:t>
            </a:r>
          </a:p>
          <a:p>
            <a:pPr lvl="1">
              <a:lnSpc>
                <a:spcPct val="130000"/>
              </a:lnSpc>
              <a:spcBef>
                <a:spcPts val="600"/>
              </a:spcBef>
              <a:spcAft>
                <a:spcPts val="600"/>
              </a:spcAft>
              <a:buFont typeface="Arial" panose="020B0604020202020204" pitchFamily="34" charset="0"/>
              <a:buChar char="•"/>
              <a:defRPr/>
            </a:pPr>
            <a:r>
              <a:rPr lang="en-US" altLang="zh-CN"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To measure the iron spectrum, including the bump around 400 </a:t>
            </a:r>
            <a:r>
              <a:rPr lang="en-US" altLang="zh-CN" sz="2000" b="1" dirty="0" err="1">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TeV</a:t>
            </a:r>
            <a:r>
              <a:rPr lang="en-US" altLang="zh-CN"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and the knee.</a:t>
            </a:r>
          </a:p>
          <a:p>
            <a:pPr lvl="1">
              <a:lnSpc>
                <a:spcPct val="130000"/>
              </a:lnSpc>
              <a:spcBef>
                <a:spcPts val="600"/>
              </a:spcBef>
              <a:spcAft>
                <a:spcPts val="600"/>
              </a:spcAft>
              <a:buFont typeface="Arial" panose="020B0604020202020204" pitchFamily="34" charset="0"/>
              <a:buChar char="•"/>
              <a:defRPr/>
            </a:pPr>
            <a:r>
              <a:rPr lang="en-US" altLang="zh-CN"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Achieving high-precision measurements of protons and helium at even higher energies.</a:t>
            </a:r>
          </a:p>
        </p:txBody>
      </p:sp>
      <p:sp>
        <p:nvSpPr>
          <p:cNvPr id="4" name="标题 2">
            <a:extLst>
              <a:ext uri="{FF2B5EF4-FFF2-40B4-BE49-F238E27FC236}">
                <a16:creationId xmlns:a16="http://schemas.microsoft.com/office/drawing/2014/main" id="{46AF874A-061D-4260-9CC1-5F8886436CDE}"/>
              </a:ext>
            </a:extLst>
          </p:cNvPr>
          <p:cNvSpPr txBox="1">
            <a:spLocks/>
          </p:cNvSpPr>
          <p:nvPr/>
        </p:nvSpPr>
        <p:spPr>
          <a:xfrm>
            <a:off x="1207596" y="69700"/>
            <a:ext cx="8212883" cy="725470"/>
          </a:xfrm>
          <a:prstGeom prst="rect">
            <a:avLst/>
          </a:prstGeom>
        </p:spPr>
        <p:txBody>
          <a:bodyPr vert="horz" lIns="91400" tIns="45699" rIns="91400" bIns="45699" rtlCol="0" anchor="ctr">
            <a:normAutofit/>
          </a:bodyPr>
          <a:lstStyle>
            <a:lvl1pPr algn="l" defTabSz="914400" rtl="0" eaLnBrk="1" latinLnBrk="0" hangingPunct="1">
              <a:spcBef>
                <a:spcPct val="0"/>
              </a:spcBef>
              <a:buNone/>
              <a:defRPr sz="2998" b="1" kern="1200">
                <a:solidFill>
                  <a:srgbClr val="005DA2"/>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srgbClr val="005DA2"/>
                </a:solidFill>
                <a:effectLst/>
                <a:uLnTx/>
                <a:uFillTx/>
                <a:latin typeface="Arial Black" panose="020B0A04020102020204" pitchFamily="34" charset="0"/>
                <a:ea typeface="微软雅黑" panose="020B0503020204020204" pitchFamily="34" charset="-122"/>
                <a:cs typeface="+mj-cs"/>
              </a:rPr>
              <a:t>Summary &amp; Outlook</a:t>
            </a:r>
            <a:endParaRPr kumimoji="0" lang="zh-CN" altLang="en-US" sz="3200" b="1" i="0" u="none" strike="noStrike" kern="1200" cap="none" spc="0" normalizeH="0" baseline="0" noProof="0" dirty="0">
              <a:ln>
                <a:noFill/>
              </a:ln>
              <a:solidFill>
                <a:srgbClr val="005DA2"/>
              </a:solidFill>
              <a:effectLst/>
              <a:uLnTx/>
              <a:uFillTx/>
              <a:latin typeface="Arial Black" panose="020B0A04020102020204" pitchFamily="34" charset="0"/>
              <a:ea typeface="微软雅黑" panose="020B0503020204020204" pitchFamily="34" charset="-122"/>
              <a:cs typeface="+mj-cs"/>
            </a:endParaRPr>
          </a:p>
        </p:txBody>
      </p:sp>
      <p:sp>
        <p:nvSpPr>
          <p:cNvPr id="5" name="灯片编号占位符 1">
            <a:extLst>
              <a:ext uri="{FF2B5EF4-FFF2-40B4-BE49-F238E27FC236}">
                <a16:creationId xmlns:a16="http://schemas.microsoft.com/office/drawing/2014/main" id="{BF94A8FE-8882-45A3-9858-EFE6A43C8291}"/>
              </a:ext>
            </a:extLst>
          </p:cNvPr>
          <p:cNvSpPr>
            <a:spLocks noGrp="1"/>
          </p:cNvSpPr>
          <p:nvPr>
            <p:ph type="sldNum" sz="quarter" idx="12"/>
          </p:nvPr>
        </p:nvSpPr>
        <p:spPr>
          <a:xfrm>
            <a:off x="8610600" y="65210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A8A0-C5FB-4538-B875-3822A40A0CEE}" type="slidenum">
              <a:rPr kumimoji="0" lang="zh-CN" altLang="en-US" sz="16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6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79371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6D86A5-0162-4F6C-A384-D00104C5EFEA}"/>
              </a:ext>
            </a:extLst>
          </p:cNvPr>
          <p:cNvPicPr>
            <a:picLocks noChangeAspect="1"/>
          </p:cNvPicPr>
          <p:nvPr/>
        </p:nvPicPr>
        <p:blipFill rotWithShape="1">
          <a:blip r:embed="rId2"/>
          <a:srcRect t="6686"/>
          <a:stretch/>
        </p:blipFill>
        <p:spPr>
          <a:xfrm>
            <a:off x="143793" y="2898195"/>
            <a:ext cx="8385730" cy="2892895"/>
          </a:xfrm>
          <a:prstGeom prst="rect">
            <a:avLst/>
          </a:prstGeom>
        </p:spPr>
      </p:pic>
      <p:sp>
        <p:nvSpPr>
          <p:cNvPr id="8" name="TextBox 7">
            <a:extLst>
              <a:ext uri="{FF2B5EF4-FFF2-40B4-BE49-F238E27FC236}">
                <a16:creationId xmlns:a16="http://schemas.microsoft.com/office/drawing/2014/main" id="{FBF171DD-FAED-42F1-85D6-A3438FE6CAB8}"/>
              </a:ext>
            </a:extLst>
          </p:cNvPr>
          <p:cNvSpPr txBox="1"/>
          <p:nvPr/>
        </p:nvSpPr>
        <p:spPr>
          <a:xfrm>
            <a:off x="1739188" y="1355536"/>
            <a:ext cx="9321394" cy="1252715"/>
          </a:xfrm>
          <a:prstGeom prst="rect">
            <a:avLst/>
          </a:prstGeom>
          <a:noFill/>
        </p:spPr>
        <p:txBody>
          <a:bodyPr wrap="square">
            <a:spAutoFit/>
          </a:bodyPr>
          <a:lstStyle/>
          <a:p>
            <a:pPr marL="285750" marR="0" lvl="0" indent="-285750" algn="l" defTabSz="914400" rtl="0" eaLnBrk="1" fontAlgn="auto" latinLnBrk="0" hangingPunct="1">
              <a:lnSpc>
                <a:spcPct val="130000"/>
              </a:lnSpc>
              <a:spcBef>
                <a:spcPts val="0"/>
              </a:spcBef>
              <a:spcAft>
                <a:spcPts val="0"/>
              </a:spcAft>
              <a:buClrTx/>
              <a:buSzTx/>
              <a:buFont typeface="Wingdings" panose="05000000000000000000" pitchFamily="2" charset="2"/>
              <a:buChar char="Ø"/>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To understand the absolute energy scale of cosmic rays, a joint analysis by LHAASO and DUMPE is in progress and is expected to be completed by the end of this year.</a:t>
            </a:r>
          </a:p>
        </p:txBody>
      </p:sp>
      <p:pic>
        <p:nvPicPr>
          <p:cNvPr id="9" name="Picture 8">
            <a:extLst>
              <a:ext uri="{FF2B5EF4-FFF2-40B4-BE49-F238E27FC236}">
                <a16:creationId xmlns:a16="http://schemas.microsoft.com/office/drawing/2014/main" id="{818479E7-A3AD-4AEE-9AE5-B481728E53C8}"/>
              </a:ext>
            </a:extLst>
          </p:cNvPr>
          <p:cNvPicPr>
            <a:picLocks noChangeAspect="1"/>
          </p:cNvPicPr>
          <p:nvPr/>
        </p:nvPicPr>
        <p:blipFill>
          <a:blip r:embed="rId3"/>
          <a:stretch>
            <a:fillRect/>
          </a:stretch>
        </p:blipFill>
        <p:spPr>
          <a:xfrm>
            <a:off x="8410847" y="2809037"/>
            <a:ext cx="3781154" cy="2840663"/>
          </a:xfrm>
          <a:prstGeom prst="rect">
            <a:avLst/>
          </a:prstGeom>
        </p:spPr>
      </p:pic>
      <p:sp>
        <p:nvSpPr>
          <p:cNvPr id="3" name="Rectangle 2">
            <a:extLst>
              <a:ext uri="{FF2B5EF4-FFF2-40B4-BE49-F238E27FC236}">
                <a16:creationId xmlns:a16="http://schemas.microsoft.com/office/drawing/2014/main" id="{BB38146E-155E-4253-BCEC-EEB955D5F8DF}"/>
              </a:ext>
            </a:extLst>
          </p:cNvPr>
          <p:cNvSpPr/>
          <p:nvPr/>
        </p:nvSpPr>
        <p:spPr>
          <a:xfrm>
            <a:off x="4319451" y="2987040"/>
            <a:ext cx="940526" cy="2325189"/>
          </a:xfrm>
          <a:prstGeom prst="rect">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10" name="TextBox 9">
            <a:extLst>
              <a:ext uri="{FF2B5EF4-FFF2-40B4-BE49-F238E27FC236}">
                <a16:creationId xmlns:a16="http://schemas.microsoft.com/office/drawing/2014/main" id="{D0365963-092A-4057-9824-F95942F61402}"/>
              </a:ext>
            </a:extLst>
          </p:cNvPr>
          <p:cNvSpPr txBox="1"/>
          <p:nvPr/>
        </p:nvSpPr>
        <p:spPr>
          <a:xfrm>
            <a:off x="1175919" y="210355"/>
            <a:ext cx="7543800" cy="523220"/>
          </a:xfrm>
          <a:prstGeom prst="rect">
            <a:avLst/>
          </a:prstGeom>
          <a:noFill/>
        </p:spPr>
        <p:txBody>
          <a:bodyPr wrap="square">
            <a:spAutoFit/>
          </a:bodyPr>
          <a:lstStyle/>
          <a:p>
            <a:r>
              <a:rPr lang="en-US" altLang="zh-CN" sz="2800" b="1"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A</a:t>
            </a:r>
            <a:r>
              <a:rPr kumimoji="0" lang="en-US" altLang="zh-CN" sz="2800" b="1" i="0" u="none" strike="noStrike" kern="12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Times New Roman" panose="02020603050405020304" pitchFamily="18" charset="0"/>
              </a:rPr>
              <a:t> joint analysis by LHAASO and DUMPE </a:t>
            </a:r>
            <a:endParaRPr lang="zh-CN" altLang="en-US" sz="2800" dirty="0">
              <a:solidFill>
                <a:srgbClr val="0070C0"/>
              </a:solidFill>
            </a:endParaRPr>
          </a:p>
        </p:txBody>
      </p:sp>
    </p:spTree>
    <p:extLst>
      <p:ext uri="{BB962C8B-B14F-4D97-AF65-F5344CB8AC3E}">
        <p14:creationId xmlns:p14="http://schemas.microsoft.com/office/powerpoint/2010/main" val="3547844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1">
            <a:extLst>
              <a:ext uri="{FF2B5EF4-FFF2-40B4-BE49-F238E27FC236}">
                <a16:creationId xmlns:a16="http://schemas.microsoft.com/office/drawing/2014/main" id="{993C257C-1565-4F30-858F-FC0F56EC7F82}"/>
              </a:ext>
            </a:extLst>
          </p:cNvPr>
          <p:cNvPicPr>
            <a:picLocks noChangeAspect="1"/>
          </p:cNvPicPr>
          <p:nvPr/>
        </p:nvPicPr>
        <p:blipFill>
          <a:blip r:embed="rId3"/>
          <a:stretch>
            <a:fillRect/>
          </a:stretch>
        </p:blipFill>
        <p:spPr>
          <a:xfrm>
            <a:off x="431637" y="306471"/>
            <a:ext cx="4799742" cy="3312000"/>
          </a:xfrm>
          <a:prstGeom prst="rect">
            <a:avLst/>
          </a:prstGeom>
        </p:spPr>
      </p:pic>
      <p:pic>
        <p:nvPicPr>
          <p:cNvPr id="4" name="图片 22">
            <a:extLst>
              <a:ext uri="{FF2B5EF4-FFF2-40B4-BE49-F238E27FC236}">
                <a16:creationId xmlns:a16="http://schemas.microsoft.com/office/drawing/2014/main" id="{2893F594-81D2-43F8-9D82-1BBF5D950E55}"/>
              </a:ext>
            </a:extLst>
          </p:cNvPr>
          <p:cNvPicPr>
            <a:picLocks noChangeAspect="1"/>
          </p:cNvPicPr>
          <p:nvPr/>
        </p:nvPicPr>
        <p:blipFill>
          <a:blip r:embed="rId4"/>
          <a:stretch>
            <a:fillRect/>
          </a:stretch>
        </p:blipFill>
        <p:spPr>
          <a:xfrm>
            <a:off x="5828575" y="335869"/>
            <a:ext cx="4720667" cy="3420000"/>
          </a:xfrm>
          <a:prstGeom prst="rect">
            <a:avLst/>
          </a:prstGeom>
        </p:spPr>
      </p:pic>
      <p:sp>
        <p:nvSpPr>
          <p:cNvPr id="6" name="箭头: 上 23">
            <a:extLst>
              <a:ext uri="{FF2B5EF4-FFF2-40B4-BE49-F238E27FC236}">
                <a16:creationId xmlns:a16="http://schemas.microsoft.com/office/drawing/2014/main" id="{8E90C850-F7F1-45C6-B685-5F7F6379C7CC}"/>
              </a:ext>
            </a:extLst>
          </p:cNvPr>
          <p:cNvSpPr/>
          <p:nvPr/>
        </p:nvSpPr>
        <p:spPr>
          <a:xfrm rot="19010412" flipV="1">
            <a:off x="3885081" y="666868"/>
            <a:ext cx="178331" cy="5908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1" name="箭头: 上 41">
            <a:extLst>
              <a:ext uri="{FF2B5EF4-FFF2-40B4-BE49-F238E27FC236}">
                <a16:creationId xmlns:a16="http://schemas.microsoft.com/office/drawing/2014/main" id="{CE4A1244-EA1A-487F-8F6F-1F005805354C}"/>
              </a:ext>
            </a:extLst>
          </p:cNvPr>
          <p:cNvSpPr/>
          <p:nvPr/>
        </p:nvSpPr>
        <p:spPr>
          <a:xfrm rot="11339296">
            <a:off x="9126690" y="1127021"/>
            <a:ext cx="109859" cy="55990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2" name="矩形 20">
            <a:extLst>
              <a:ext uri="{FF2B5EF4-FFF2-40B4-BE49-F238E27FC236}">
                <a16:creationId xmlns:a16="http://schemas.microsoft.com/office/drawing/2014/main" id="{E3FB8805-2701-4CE8-B9B4-99A8107DC146}"/>
              </a:ext>
            </a:extLst>
          </p:cNvPr>
          <p:cNvSpPr/>
          <p:nvPr/>
        </p:nvSpPr>
        <p:spPr>
          <a:xfrm>
            <a:off x="3139178" y="2690144"/>
            <a:ext cx="183736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DAMPE  (2019</a:t>
            </a:r>
            <a:r>
              <a:rPr kumimoji="0" lang="en-US" altLang="zh-CN" sz="18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a:t>
            </a:r>
            <a:endParaRPr kumimoji="0" lang="zh-CN" altLang="en-US" sz="18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
        <p:nvSpPr>
          <p:cNvPr id="17" name="矩形 20">
            <a:extLst>
              <a:ext uri="{FF2B5EF4-FFF2-40B4-BE49-F238E27FC236}">
                <a16:creationId xmlns:a16="http://schemas.microsoft.com/office/drawing/2014/main" id="{CEA880F4-2E94-409C-9106-7405C942A40A}"/>
              </a:ext>
            </a:extLst>
          </p:cNvPr>
          <p:cNvSpPr/>
          <p:nvPr/>
        </p:nvSpPr>
        <p:spPr>
          <a:xfrm>
            <a:off x="7096021" y="2730581"/>
            <a:ext cx="183736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DAMPE  (20</a:t>
            </a:r>
            <a:r>
              <a:rPr kumimoji="0" lang="en-US" altLang="zh-CN" sz="18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21)</a:t>
            </a:r>
            <a:endParaRPr kumimoji="0" lang="zh-CN" altLang="en-US" sz="18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grpSp>
        <p:nvGrpSpPr>
          <p:cNvPr id="18" name="组合 12">
            <a:extLst>
              <a:ext uri="{FF2B5EF4-FFF2-40B4-BE49-F238E27FC236}">
                <a16:creationId xmlns:a16="http://schemas.microsoft.com/office/drawing/2014/main" id="{D867508A-CE47-4815-BE79-393CFC359FB4}"/>
              </a:ext>
            </a:extLst>
          </p:cNvPr>
          <p:cNvGrpSpPr/>
          <p:nvPr/>
        </p:nvGrpSpPr>
        <p:grpSpPr>
          <a:xfrm>
            <a:off x="6096000" y="3618471"/>
            <a:ext cx="4398237" cy="2965450"/>
            <a:chOff x="6808661" y="3524250"/>
            <a:chExt cx="4549176" cy="3143250"/>
          </a:xfrm>
        </p:grpSpPr>
        <p:pic>
          <p:nvPicPr>
            <p:cNvPr id="19" name="图片 13">
              <a:extLst>
                <a:ext uri="{FF2B5EF4-FFF2-40B4-BE49-F238E27FC236}">
                  <a16:creationId xmlns:a16="http://schemas.microsoft.com/office/drawing/2014/main" id="{AE7262A0-81FF-499D-B34B-486A95CEB4AB}"/>
                </a:ext>
              </a:extLst>
            </p:cNvPr>
            <p:cNvPicPr>
              <a:picLocks noChangeAspect="1"/>
            </p:cNvPicPr>
            <p:nvPr/>
          </p:nvPicPr>
          <p:blipFill>
            <a:blip r:embed="rId5"/>
            <a:stretch>
              <a:fillRect/>
            </a:stretch>
          </p:blipFill>
          <p:spPr>
            <a:xfrm>
              <a:off x="6808661" y="3524250"/>
              <a:ext cx="4549176" cy="3143250"/>
            </a:xfrm>
            <a:prstGeom prst="rect">
              <a:avLst/>
            </a:prstGeom>
          </p:spPr>
        </p:pic>
        <p:grpSp>
          <p:nvGrpSpPr>
            <p:cNvPr id="20" name="组合 14">
              <a:extLst>
                <a:ext uri="{FF2B5EF4-FFF2-40B4-BE49-F238E27FC236}">
                  <a16:creationId xmlns:a16="http://schemas.microsoft.com/office/drawing/2014/main" id="{99EC4FBE-CF0F-404F-A15D-71D3B3B9C593}"/>
                </a:ext>
              </a:extLst>
            </p:cNvPr>
            <p:cNvGrpSpPr/>
            <p:nvPr/>
          </p:nvGrpSpPr>
          <p:grpSpPr>
            <a:xfrm>
              <a:off x="9156494" y="3963575"/>
              <a:ext cx="1302470" cy="1274225"/>
              <a:chOff x="3254442" y="3262409"/>
              <a:chExt cx="2080376" cy="1935306"/>
            </a:xfrm>
          </p:grpSpPr>
          <p:sp>
            <p:nvSpPr>
              <p:cNvPr id="21" name="矩形 15">
                <a:extLst>
                  <a:ext uri="{FF2B5EF4-FFF2-40B4-BE49-F238E27FC236}">
                    <a16:creationId xmlns:a16="http://schemas.microsoft.com/office/drawing/2014/main" id="{39D785FB-19CD-4411-B849-8EAF0491515C}"/>
                  </a:ext>
                </a:extLst>
              </p:cNvPr>
              <p:cNvSpPr/>
              <p:nvPr/>
            </p:nvSpPr>
            <p:spPr>
              <a:xfrm>
                <a:off x="3254442" y="4636770"/>
                <a:ext cx="1073321" cy="560945"/>
              </a:xfrm>
              <a:prstGeom prst="rect">
                <a:avLst/>
              </a:prstGeom>
              <a:ln w="19050">
                <a:solidFill>
                  <a:schemeClr val="tx1"/>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微软雅黑"/>
                    <a:ea typeface="微软雅黑"/>
                    <a:cs typeface="+mn-cs"/>
                  </a:rPr>
                  <a:t>6877</a:t>
                </a:r>
                <a:endParaRPr kumimoji="0" lang="zh-CN" altLang="en-US" sz="1800" b="0" i="0" u="none" strike="noStrike" kern="1200" cap="none" spc="0" normalizeH="0" baseline="0" noProof="0" dirty="0">
                  <a:ln>
                    <a:noFill/>
                  </a:ln>
                  <a:solidFill>
                    <a:srgbClr val="000000"/>
                  </a:solidFill>
                  <a:effectLst/>
                  <a:uLnTx/>
                  <a:uFillTx/>
                  <a:latin typeface="Arial"/>
                  <a:ea typeface="微软雅黑"/>
                  <a:cs typeface="+mn-cs"/>
                </a:endParaRPr>
              </a:p>
            </p:txBody>
          </p:sp>
          <p:cxnSp>
            <p:nvCxnSpPr>
              <p:cNvPr id="22" name="直接箭头连接符 16">
                <a:extLst>
                  <a:ext uri="{FF2B5EF4-FFF2-40B4-BE49-F238E27FC236}">
                    <a16:creationId xmlns:a16="http://schemas.microsoft.com/office/drawing/2014/main" id="{3CDE81BD-B022-49B7-A221-669ACC401106}"/>
                  </a:ext>
                </a:extLst>
              </p:cNvPr>
              <p:cNvCxnSpPr>
                <a:stCxn id="21" idx="0"/>
              </p:cNvCxnSpPr>
              <p:nvPr/>
            </p:nvCxnSpPr>
            <p:spPr>
              <a:xfrm flipH="1" flipV="1">
                <a:off x="3718090" y="4171505"/>
                <a:ext cx="73014" cy="46526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矩形 24">
                <a:extLst>
                  <a:ext uri="{FF2B5EF4-FFF2-40B4-BE49-F238E27FC236}">
                    <a16:creationId xmlns:a16="http://schemas.microsoft.com/office/drawing/2014/main" id="{0B3547F6-E0DF-48B1-81AF-9B28BA2B6873}"/>
                  </a:ext>
                </a:extLst>
              </p:cNvPr>
              <p:cNvSpPr/>
              <p:nvPr/>
            </p:nvSpPr>
            <p:spPr>
              <a:xfrm>
                <a:off x="4456087" y="3262409"/>
                <a:ext cx="878731" cy="560945"/>
              </a:xfrm>
              <a:prstGeom prst="rect">
                <a:avLst/>
              </a:prstGeom>
              <a:ln w="19050">
                <a:solidFill>
                  <a:schemeClr val="tx1"/>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微软雅黑"/>
                    <a:ea typeface="微软雅黑"/>
                    <a:cs typeface="+mn-cs"/>
                  </a:rPr>
                  <a:t>588</a:t>
                </a:r>
                <a:endParaRPr kumimoji="0" lang="zh-CN" altLang="en-US" sz="1800" b="0" i="0" u="none" strike="noStrike" kern="1200" cap="none" spc="0" normalizeH="0" baseline="0" noProof="0" dirty="0">
                  <a:ln>
                    <a:noFill/>
                  </a:ln>
                  <a:solidFill>
                    <a:srgbClr val="000000"/>
                  </a:solidFill>
                  <a:effectLst/>
                  <a:uLnTx/>
                  <a:uFillTx/>
                  <a:latin typeface="Arial"/>
                  <a:ea typeface="微软雅黑"/>
                  <a:cs typeface="+mn-cs"/>
                </a:endParaRPr>
              </a:p>
            </p:txBody>
          </p:sp>
          <p:cxnSp>
            <p:nvCxnSpPr>
              <p:cNvPr id="24" name="直接箭头连接符 25">
                <a:extLst>
                  <a:ext uri="{FF2B5EF4-FFF2-40B4-BE49-F238E27FC236}">
                    <a16:creationId xmlns:a16="http://schemas.microsoft.com/office/drawing/2014/main" id="{987CD94D-B8A9-4BC4-9AB1-7194EFADB8B5}"/>
                  </a:ext>
                </a:extLst>
              </p:cNvPr>
              <p:cNvCxnSpPr>
                <a:cxnSpLocks/>
              </p:cNvCxnSpPr>
              <p:nvPr/>
            </p:nvCxnSpPr>
            <p:spPr>
              <a:xfrm>
                <a:off x="4877582" y="3839291"/>
                <a:ext cx="0" cy="46293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25" name="文本框 2">
            <a:extLst>
              <a:ext uri="{FF2B5EF4-FFF2-40B4-BE49-F238E27FC236}">
                <a16:creationId xmlns:a16="http://schemas.microsoft.com/office/drawing/2014/main" id="{3FBF099C-F7A2-446E-A520-7FF7B6FE7F0D}"/>
              </a:ext>
            </a:extLst>
          </p:cNvPr>
          <p:cNvSpPr txBox="1"/>
          <p:nvPr/>
        </p:nvSpPr>
        <p:spPr>
          <a:xfrm>
            <a:off x="263016" y="3618471"/>
            <a:ext cx="5713502" cy="3117264"/>
          </a:xfrm>
          <a:prstGeom prst="rect">
            <a:avLst/>
          </a:prstGeom>
          <a:noFill/>
        </p:spPr>
        <p:txBody>
          <a:bodyPr wrap="square" rtlCol="0">
            <a:spAutoFit/>
          </a:bodyPr>
          <a:lstStyle/>
          <a:p>
            <a:pPr marL="285750" marR="0" lvl="0" indent="-285750" algn="l" defTabSz="914400" rtl="0" eaLnBrk="1" fontAlgn="auto" latinLnBrk="0" hangingPunct="1">
              <a:lnSpc>
                <a:spcPct val="110000"/>
              </a:lnSpc>
              <a:spcBef>
                <a:spcPts val="0"/>
              </a:spcBef>
              <a:spcAft>
                <a:spcPts val="0"/>
              </a:spcAft>
              <a:buClrTx/>
              <a:buSzTx/>
              <a:buFont typeface="Wingdings" panose="05000000000000000000" pitchFamily="2" charset="2"/>
              <a:buChar char="Ø"/>
              <a:tabLst/>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Bump</a:t>
            </a:r>
            <a:r>
              <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t>
            </a: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~13.6 </a:t>
            </a:r>
            <a:r>
              <a:rPr kumimoji="0" lang="en-US" altLang="zh-CN" sz="1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TeV</a:t>
            </a: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for Proton and </a:t>
            </a:r>
            <a:b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b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~34.4 </a:t>
            </a:r>
            <a:r>
              <a:rPr kumimoji="0" lang="en-US" altLang="zh-CN" sz="1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TeV</a:t>
            </a: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for Helium</a:t>
            </a:r>
          </a:p>
          <a:p>
            <a:pPr marL="285750" marR="0" lvl="0" indent="-285750" algn="l" defTabSz="914400" rtl="0" eaLnBrk="1" fontAlgn="auto" latinLnBrk="0" hangingPunct="1">
              <a:lnSpc>
                <a:spcPct val="110000"/>
              </a:lnSpc>
              <a:spcBef>
                <a:spcPts val="0"/>
              </a:spcBef>
              <a:spcAft>
                <a:spcPts val="0"/>
              </a:spcAft>
              <a:buClrTx/>
              <a:buSzTx/>
              <a:buFont typeface="Wingdings" panose="05000000000000000000" pitchFamily="2" charset="2"/>
              <a:buChar char="Ø"/>
              <a:tabLst/>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Charge Z dependent</a:t>
            </a:r>
            <a:r>
              <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t>
            </a:r>
            <a:endPar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a:p>
            <a:pPr marL="742950" marR="0" lvl="1" indent="-2857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The ratio of Proton bump and Helium bump is 2.5 ± 0.8 </a:t>
            </a:r>
            <a:r>
              <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endPar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a:p>
            <a:pPr marL="285750" marR="0" lvl="0" indent="-285750" algn="l" defTabSz="914400" rtl="0" eaLnBrk="1" fontAlgn="auto" latinLnBrk="0" hangingPunct="1">
              <a:lnSpc>
                <a:spcPct val="110000"/>
              </a:lnSpc>
              <a:spcBef>
                <a:spcPts val="0"/>
              </a:spcBef>
              <a:spcAft>
                <a:spcPts val="0"/>
              </a:spcAft>
              <a:buClrTx/>
              <a:buSzTx/>
              <a:buFont typeface="Wingdings" panose="05000000000000000000" pitchFamily="2" charset="2"/>
              <a:buChar char="Ø"/>
              <a:tabLst/>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Iron spectra from 100 </a:t>
            </a:r>
            <a:r>
              <a:rPr kumimoji="0" lang="en-US" altLang="zh-CN" sz="1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TeV</a:t>
            </a: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to several </a:t>
            </a:r>
            <a:r>
              <a:rPr kumimoji="0" lang="en-US" altLang="zh-CN" sz="1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PeVs</a:t>
            </a: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will be measured by LHAASO and can answer the question clearly.  </a:t>
            </a:r>
          </a:p>
          <a:p>
            <a:pPr marL="285750" marR="0" lvl="0" indent="-285750" algn="l" defTabSz="914400" rtl="0" eaLnBrk="1" fontAlgn="auto" latinLnBrk="0" hangingPunct="1">
              <a:lnSpc>
                <a:spcPct val="110000"/>
              </a:lnSpc>
              <a:spcBef>
                <a:spcPts val="0"/>
              </a:spcBef>
              <a:spcAft>
                <a:spcPts val="0"/>
              </a:spcAft>
              <a:buClrTx/>
              <a:buSzTx/>
              <a:buFont typeface="Wingdings" panose="05000000000000000000" pitchFamily="2" charset="2"/>
              <a:buChar char="Ø"/>
              <a:tabLst/>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Six telescopes are pointed at a zenith angle of 8° to lower the energy threshold of KM2A and WFCTA.</a:t>
            </a:r>
          </a:p>
        </p:txBody>
      </p:sp>
      <p:sp>
        <p:nvSpPr>
          <p:cNvPr id="26" name="TextBox 25">
            <a:extLst>
              <a:ext uri="{FF2B5EF4-FFF2-40B4-BE49-F238E27FC236}">
                <a16:creationId xmlns:a16="http://schemas.microsoft.com/office/drawing/2014/main" id="{E432C62C-1559-4E2B-A6A1-9614B4502CEA}"/>
              </a:ext>
            </a:extLst>
          </p:cNvPr>
          <p:cNvSpPr txBox="1"/>
          <p:nvPr/>
        </p:nvSpPr>
        <p:spPr>
          <a:xfrm>
            <a:off x="6685713" y="5581606"/>
            <a:ext cx="36343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微软雅黑"/>
                <a:cs typeface="+mn-cs"/>
              </a:rPr>
              <a:t>LHAASO iron spectra expectation</a:t>
            </a:r>
            <a:endParaRPr kumimoji="0" lang="zh-CN" altLang="en-US" sz="1800" b="0" i="0" u="none" strike="noStrike" kern="1200" cap="none" spc="0" normalizeH="0" baseline="0" noProof="0" dirty="0">
              <a:ln>
                <a:noFill/>
              </a:ln>
              <a:solidFill>
                <a:srgbClr val="000000"/>
              </a:solidFill>
              <a:effectLst/>
              <a:uLnTx/>
              <a:uFillTx/>
              <a:latin typeface="Arial"/>
              <a:ea typeface="微软雅黑"/>
              <a:cs typeface="+mn-cs"/>
            </a:endParaRPr>
          </a:p>
        </p:txBody>
      </p:sp>
      <p:cxnSp>
        <p:nvCxnSpPr>
          <p:cNvPr id="28" name="Straight Connector 27">
            <a:extLst>
              <a:ext uri="{FF2B5EF4-FFF2-40B4-BE49-F238E27FC236}">
                <a16:creationId xmlns:a16="http://schemas.microsoft.com/office/drawing/2014/main" id="{4156EEE2-FC03-4AB6-9D0A-DF67C5A9F2D9}"/>
              </a:ext>
            </a:extLst>
          </p:cNvPr>
          <p:cNvCxnSpPr/>
          <p:nvPr/>
        </p:nvCxnSpPr>
        <p:spPr>
          <a:xfrm>
            <a:off x="8063855" y="3789589"/>
            <a:ext cx="0" cy="2412977"/>
          </a:xfrm>
          <a:prstGeom prst="line">
            <a:avLst/>
          </a:prstGeom>
        </p:spPr>
        <p:style>
          <a:lnRef idx="1">
            <a:schemeClr val="dk1"/>
          </a:lnRef>
          <a:fillRef idx="0">
            <a:schemeClr val="dk1"/>
          </a:fillRef>
          <a:effectRef idx="0">
            <a:schemeClr val="dk1"/>
          </a:effectRef>
          <a:fontRef idx="minor">
            <a:schemeClr val="tx1"/>
          </a:fontRef>
        </p:style>
      </p:cxnSp>
      <p:pic>
        <p:nvPicPr>
          <p:cNvPr id="32" name="Picture 31">
            <a:extLst>
              <a:ext uri="{FF2B5EF4-FFF2-40B4-BE49-F238E27FC236}">
                <a16:creationId xmlns:a16="http://schemas.microsoft.com/office/drawing/2014/main" id="{B8F6CB49-F7F4-488A-8FCB-21E8CAB9D4B7}"/>
              </a:ext>
            </a:extLst>
          </p:cNvPr>
          <p:cNvPicPr>
            <a:picLocks noChangeAspect="1"/>
          </p:cNvPicPr>
          <p:nvPr/>
        </p:nvPicPr>
        <p:blipFill>
          <a:blip r:embed="rId6"/>
          <a:stretch>
            <a:fillRect/>
          </a:stretch>
        </p:blipFill>
        <p:spPr>
          <a:xfrm>
            <a:off x="1359424" y="172492"/>
            <a:ext cx="2698435" cy="471451"/>
          </a:xfrm>
          <a:prstGeom prst="rect">
            <a:avLst/>
          </a:prstGeom>
        </p:spPr>
      </p:pic>
      <p:sp>
        <p:nvSpPr>
          <p:cNvPr id="33" name="TextBox 32">
            <a:extLst>
              <a:ext uri="{FF2B5EF4-FFF2-40B4-BE49-F238E27FC236}">
                <a16:creationId xmlns:a16="http://schemas.microsoft.com/office/drawing/2014/main" id="{47FD2125-9514-47C4-BC19-3B0C6E4B6850}"/>
              </a:ext>
            </a:extLst>
          </p:cNvPr>
          <p:cNvSpPr txBox="1"/>
          <p:nvPr/>
        </p:nvSpPr>
        <p:spPr>
          <a:xfrm>
            <a:off x="3468338" y="2022990"/>
            <a:ext cx="10118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微软雅黑"/>
                <a:cs typeface="+mn-cs"/>
              </a:rPr>
              <a:t>Proton</a:t>
            </a:r>
            <a:endParaRPr kumimoji="0" lang="zh-CN" altLang="en-US" sz="2000" b="1"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39" name="Picture 38">
            <a:extLst>
              <a:ext uri="{FF2B5EF4-FFF2-40B4-BE49-F238E27FC236}">
                <a16:creationId xmlns:a16="http://schemas.microsoft.com/office/drawing/2014/main" id="{1A6C7030-78AC-4071-BBD4-698F3C996607}"/>
              </a:ext>
            </a:extLst>
          </p:cNvPr>
          <p:cNvPicPr>
            <a:picLocks noChangeAspect="1"/>
          </p:cNvPicPr>
          <p:nvPr/>
        </p:nvPicPr>
        <p:blipFill>
          <a:blip r:embed="rId7"/>
          <a:stretch>
            <a:fillRect/>
          </a:stretch>
        </p:blipFill>
        <p:spPr>
          <a:xfrm>
            <a:off x="8358900" y="582620"/>
            <a:ext cx="2698435" cy="497889"/>
          </a:xfrm>
          <a:prstGeom prst="rect">
            <a:avLst/>
          </a:prstGeom>
        </p:spPr>
      </p:pic>
      <p:sp>
        <p:nvSpPr>
          <p:cNvPr id="40" name="TextBox 39">
            <a:extLst>
              <a:ext uri="{FF2B5EF4-FFF2-40B4-BE49-F238E27FC236}">
                <a16:creationId xmlns:a16="http://schemas.microsoft.com/office/drawing/2014/main" id="{06AE2AF9-AE32-427D-A073-95ED6477EC59}"/>
              </a:ext>
            </a:extLst>
          </p:cNvPr>
          <p:cNvSpPr txBox="1"/>
          <p:nvPr/>
        </p:nvSpPr>
        <p:spPr>
          <a:xfrm>
            <a:off x="6699641" y="1565574"/>
            <a:ext cx="10390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微软雅黑"/>
                <a:cs typeface="+mn-cs"/>
              </a:rPr>
              <a:t>Helium</a:t>
            </a:r>
            <a:endParaRPr kumimoji="0" lang="zh-CN" altLang="en-US" sz="20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27" name="灯片编号占位符 1">
            <a:extLst>
              <a:ext uri="{FF2B5EF4-FFF2-40B4-BE49-F238E27FC236}">
                <a16:creationId xmlns:a16="http://schemas.microsoft.com/office/drawing/2014/main" id="{1CAE53C3-22FB-48E4-A083-C2F64E051F2F}"/>
              </a:ext>
            </a:extLst>
          </p:cNvPr>
          <p:cNvSpPr txBox="1">
            <a:spLocks/>
          </p:cNvSpPr>
          <p:nvPr/>
        </p:nvSpPr>
        <p:spPr>
          <a:xfrm>
            <a:off x="8610600" y="6521049"/>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172A8A0-C5FB-4538-B875-3822A40A0CEE}" type="slidenum">
              <a:rPr kumimoji="0" lang="zh-CN" altLang="en-US" sz="16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6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72104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9">
            <a:extLst>
              <a:ext uri="{FF2B5EF4-FFF2-40B4-BE49-F238E27FC236}">
                <a16:creationId xmlns:a16="http://schemas.microsoft.com/office/drawing/2014/main" id="{89C76F36-FA96-4E10-B36B-3F37AD5749BF}"/>
              </a:ext>
            </a:extLst>
          </p:cNvPr>
          <p:cNvGrpSpPr/>
          <p:nvPr/>
        </p:nvGrpSpPr>
        <p:grpSpPr>
          <a:xfrm>
            <a:off x="47032" y="3258030"/>
            <a:ext cx="4716536" cy="3458565"/>
            <a:chOff x="3885989" y="622448"/>
            <a:chExt cx="5265631" cy="3680674"/>
          </a:xfrm>
        </p:grpSpPr>
        <p:pic>
          <p:nvPicPr>
            <p:cNvPr id="18" name="图片 5">
              <a:extLst>
                <a:ext uri="{FF2B5EF4-FFF2-40B4-BE49-F238E27FC236}">
                  <a16:creationId xmlns:a16="http://schemas.microsoft.com/office/drawing/2014/main" id="{04630307-E97C-470D-86A9-7BC71650D2AE}"/>
                </a:ext>
              </a:extLst>
            </p:cNvPr>
            <p:cNvPicPr>
              <a:picLocks noChangeAspect="1"/>
            </p:cNvPicPr>
            <p:nvPr/>
          </p:nvPicPr>
          <p:blipFill>
            <a:blip r:embed="rId3"/>
            <a:stretch>
              <a:fillRect/>
            </a:stretch>
          </p:blipFill>
          <p:spPr>
            <a:xfrm>
              <a:off x="3885989" y="622448"/>
              <a:ext cx="5265631" cy="3680674"/>
            </a:xfrm>
            <a:prstGeom prst="rect">
              <a:avLst/>
            </a:prstGeom>
          </p:spPr>
        </p:pic>
        <p:sp>
          <p:nvSpPr>
            <p:cNvPr id="19" name="矩形 8">
              <a:extLst>
                <a:ext uri="{FF2B5EF4-FFF2-40B4-BE49-F238E27FC236}">
                  <a16:creationId xmlns:a16="http://schemas.microsoft.com/office/drawing/2014/main" id="{D6A5B46E-E782-4536-8E72-9C74EA9A2119}"/>
                </a:ext>
              </a:extLst>
            </p:cNvPr>
            <p:cNvSpPr/>
            <p:nvPr/>
          </p:nvSpPr>
          <p:spPr>
            <a:xfrm>
              <a:off x="4589330" y="3439388"/>
              <a:ext cx="1675459"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1" u="none" strike="noStrike" kern="1200" cap="none" spc="0" normalizeH="0" baseline="0" noProof="0" dirty="0">
                  <a:ln>
                    <a:noFill/>
                  </a:ln>
                  <a:solidFill>
                    <a:srgbClr val="00B0F0"/>
                  </a:solidFill>
                  <a:effectLst/>
                  <a:uLnTx/>
                  <a:uFillTx/>
                  <a:latin typeface="URWPalladioL-Ital"/>
                  <a:ea typeface="宋体" panose="02010600030101010101" pitchFamily="2" charset="-122"/>
                  <a:cs typeface="+mn-cs"/>
                </a:rPr>
                <a:t>Appl. Sci. </a:t>
              </a:r>
              <a:r>
                <a:rPr kumimoji="0" lang="en-US" altLang="zh-CN" sz="1200" b="1" i="1" u="none" strike="noStrike" kern="1200" cap="none" spc="0" normalizeH="0" baseline="0" noProof="0" dirty="0">
                  <a:ln>
                    <a:noFill/>
                  </a:ln>
                  <a:solidFill>
                    <a:srgbClr val="00B0F0"/>
                  </a:solidFill>
                  <a:effectLst/>
                  <a:uLnTx/>
                  <a:uFillTx/>
                  <a:latin typeface="URWPalladioL-Bold"/>
                  <a:ea typeface="宋体" panose="02010600030101010101" pitchFamily="2" charset="-122"/>
                  <a:cs typeface="+mn-cs"/>
                </a:rPr>
                <a:t>2022</a:t>
              </a:r>
              <a:r>
                <a:rPr kumimoji="0" lang="en-US" altLang="zh-CN" sz="1200" b="0" i="1" u="none" strike="noStrike" kern="1200" cap="none" spc="0" normalizeH="0" baseline="0" noProof="0" dirty="0">
                  <a:ln>
                    <a:noFill/>
                  </a:ln>
                  <a:solidFill>
                    <a:srgbClr val="00B0F0"/>
                  </a:solidFill>
                  <a:effectLst/>
                  <a:uLnTx/>
                  <a:uFillTx/>
                  <a:latin typeface="URWPalladioL-Roma"/>
                  <a:ea typeface="宋体" panose="02010600030101010101" pitchFamily="2" charset="-122"/>
                  <a:cs typeface="+mn-cs"/>
                </a:rPr>
                <a:t>, </a:t>
              </a:r>
              <a:r>
                <a:rPr kumimoji="0" lang="en-US" altLang="zh-CN" sz="1200" b="0" i="1" u="none" strike="noStrike" kern="1200" cap="none" spc="0" normalizeH="0" baseline="0" noProof="0" dirty="0">
                  <a:ln>
                    <a:noFill/>
                  </a:ln>
                  <a:solidFill>
                    <a:srgbClr val="00B0F0"/>
                  </a:solidFill>
                  <a:effectLst/>
                  <a:uLnTx/>
                  <a:uFillTx/>
                  <a:latin typeface="URWPalladioL-Ital"/>
                  <a:ea typeface="宋体" panose="02010600030101010101" pitchFamily="2" charset="-122"/>
                  <a:cs typeface="+mn-cs"/>
                </a:rPr>
                <a:t>12</a:t>
              </a:r>
              <a:r>
                <a:rPr kumimoji="0" lang="en-US" altLang="zh-CN" sz="1200" b="0" i="1" u="none" strike="noStrike" kern="1200" cap="none" spc="0" normalizeH="0" baseline="0" noProof="0" dirty="0">
                  <a:ln>
                    <a:noFill/>
                  </a:ln>
                  <a:solidFill>
                    <a:srgbClr val="00B0F0"/>
                  </a:solidFill>
                  <a:effectLst/>
                  <a:uLnTx/>
                  <a:uFillTx/>
                  <a:latin typeface="URWPalladioL-Roma"/>
                  <a:ea typeface="宋体" panose="02010600030101010101" pitchFamily="2" charset="-122"/>
                  <a:cs typeface="+mn-cs"/>
                </a:rPr>
                <a:t>, 705.</a:t>
              </a:r>
              <a:endParaRPr kumimoji="0" lang="zh-CN" altLang="en-US" sz="1200" b="0" i="1" u="none" strike="noStrike" kern="1200" cap="none" spc="0" normalizeH="0" baseline="0" noProof="0" dirty="0">
                <a:ln>
                  <a:noFill/>
                </a:ln>
                <a:solidFill>
                  <a:srgbClr val="00B0F0"/>
                </a:solidFill>
                <a:effectLst/>
                <a:uLnTx/>
                <a:uFillTx/>
                <a:latin typeface="Calibri"/>
                <a:ea typeface="宋体" panose="02010600030101010101" pitchFamily="2" charset="-122"/>
                <a:cs typeface="+mn-cs"/>
              </a:endParaRPr>
            </a:p>
          </p:txBody>
        </p:sp>
      </p:grpSp>
      <p:pic>
        <p:nvPicPr>
          <p:cNvPr id="3" name="图片 2">
            <a:extLst>
              <a:ext uri="{FF2B5EF4-FFF2-40B4-BE49-F238E27FC236}">
                <a16:creationId xmlns:a16="http://schemas.microsoft.com/office/drawing/2014/main" id="{1DD73C68-5C50-47BE-B562-62A9C9CCA9BC}"/>
              </a:ext>
            </a:extLst>
          </p:cNvPr>
          <p:cNvPicPr>
            <a:picLocks noChangeAspect="1"/>
          </p:cNvPicPr>
          <p:nvPr/>
        </p:nvPicPr>
        <p:blipFill>
          <a:blip r:embed="rId4"/>
          <a:stretch>
            <a:fillRect/>
          </a:stretch>
        </p:blipFill>
        <p:spPr>
          <a:xfrm>
            <a:off x="8505809" y="641379"/>
            <a:ext cx="3600000" cy="3054545"/>
          </a:xfrm>
          <a:prstGeom prst="rect">
            <a:avLst/>
          </a:prstGeom>
        </p:spPr>
      </p:pic>
      <p:pic>
        <p:nvPicPr>
          <p:cNvPr id="4" name="图片 3">
            <a:extLst>
              <a:ext uri="{FF2B5EF4-FFF2-40B4-BE49-F238E27FC236}">
                <a16:creationId xmlns:a16="http://schemas.microsoft.com/office/drawing/2014/main" id="{FD510E13-69E0-43E9-8B64-3A5506BA656A}"/>
              </a:ext>
            </a:extLst>
          </p:cNvPr>
          <p:cNvPicPr>
            <a:picLocks noChangeAspect="1"/>
          </p:cNvPicPr>
          <p:nvPr/>
        </p:nvPicPr>
        <p:blipFill>
          <a:blip r:embed="rId5"/>
          <a:stretch>
            <a:fillRect/>
          </a:stretch>
        </p:blipFill>
        <p:spPr>
          <a:xfrm>
            <a:off x="4762700" y="3709372"/>
            <a:ext cx="3600000" cy="2950218"/>
          </a:xfrm>
          <a:prstGeom prst="rect">
            <a:avLst/>
          </a:prstGeom>
        </p:spPr>
      </p:pic>
      <p:pic>
        <p:nvPicPr>
          <p:cNvPr id="5" name="图片 4">
            <a:extLst>
              <a:ext uri="{FF2B5EF4-FFF2-40B4-BE49-F238E27FC236}">
                <a16:creationId xmlns:a16="http://schemas.microsoft.com/office/drawing/2014/main" id="{BE7BDC3A-B3C5-4B1E-8F58-F2970512B542}"/>
              </a:ext>
            </a:extLst>
          </p:cNvPr>
          <p:cNvPicPr>
            <a:picLocks noChangeAspect="1"/>
          </p:cNvPicPr>
          <p:nvPr/>
        </p:nvPicPr>
        <p:blipFill>
          <a:blip r:embed="rId6"/>
          <a:stretch>
            <a:fillRect/>
          </a:stretch>
        </p:blipFill>
        <p:spPr>
          <a:xfrm>
            <a:off x="8544968" y="3702599"/>
            <a:ext cx="3600000" cy="3011487"/>
          </a:xfrm>
          <a:prstGeom prst="rect">
            <a:avLst/>
          </a:prstGeom>
        </p:spPr>
      </p:pic>
      <p:pic>
        <p:nvPicPr>
          <p:cNvPr id="6" name="图片 5">
            <a:extLst>
              <a:ext uri="{FF2B5EF4-FFF2-40B4-BE49-F238E27FC236}">
                <a16:creationId xmlns:a16="http://schemas.microsoft.com/office/drawing/2014/main" id="{89A8A8FA-68A3-47A6-871E-F6FAEE136BB2}"/>
              </a:ext>
            </a:extLst>
          </p:cNvPr>
          <p:cNvPicPr>
            <a:picLocks noChangeAspect="1"/>
          </p:cNvPicPr>
          <p:nvPr/>
        </p:nvPicPr>
        <p:blipFill>
          <a:blip r:embed="rId7"/>
          <a:stretch>
            <a:fillRect/>
          </a:stretch>
        </p:blipFill>
        <p:spPr>
          <a:xfrm>
            <a:off x="4652670" y="834740"/>
            <a:ext cx="3853910" cy="2766540"/>
          </a:xfrm>
          <a:prstGeom prst="rect">
            <a:avLst/>
          </a:prstGeom>
        </p:spPr>
      </p:pic>
      <p:sp>
        <p:nvSpPr>
          <p:cNvPr id="7" name="文本框 6">
            <a:extLst>
              <a:ext uri="{FF2B5EF4-FFF2-40B4-BE49-F238E27FC236}">
                <a16:creationId xmlns:a16="http://schemas.microsoft.com/office/drawing/2014/main" id="{85222A77-F30C-4912-B4F0-6EA490E65E5B}"/>
              </a:ext>
            </a:extLst>
          </p:cNvPr>
          <p:cNvSpPr txBox="1"/>
          <p:nvPr/>
        </p:nvSpPr>
        <p:spPr>
          <a:xfrm>
            <a:off x="9786962" y="839326"/>
            <a:ext cx="8851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2005</a:t>
            </a:r>
            <a:r>
              <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p>
        </p:txBody>
      </p:sp>
      <p:sp>
        <p:nvSpPr>
          <p:cNvPr id="8" name="文本框 7">
            <a:extLst>
              <a:ext uri="{FF2B5EF4-FFF2-40B4-BE49-F238E27FC236}">
                <a16:creationId xmlns:a16="http://schemas.microsoft.com/office/drawing/2014/main" id="{E576A999-4255-4723-A39C-A22BCBD97ADF}"/>
              </a:ext>
            </a:extLst>
          </p:cNvPr>
          <p:cNvSpPr txBox="1"/>
          <p:nvPr/>
        </p:nvSpPr>
        <p:spPr>
          <a:xfrm>
            <a:off x="9939362" y="3816590"/>
            <a:ext cx="8851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2005</a:t>
            </a:r>
            <a:r>
              <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p>
        </p:txBody>
      </p:sp>
      <p:sp>
        <p:nvSpPr>
          <p:cNvPr id="9" name="文本框 8">
            <a:extLst>
              <a:ext uri="{FF2B5EF4-FFF2-40B4-BE49-F238E27FC236}">
                <a16:creationId xmlns:a16="http://schemas.microsoft.com/office/drawing/2014/main" id="{173397E4-567A-4305-A7CB-2E524C016A58}"/>
              </a:ext>
            </a:extLst>
          </p:cNvPr>
          <p:cNvSpPr txBox="1"/>
          <p:nvPr/>
        </p:nvSpPr>
        <p:spPr>
          <a:xfrm>
            <a:off x="5952600" y="3772517"/>
            <a:ext cx="8851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2009</a:t>
            </a:r>
            <a:r>
              <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p>
        </p:txBody>
      </p:sp>
      <p:sp>
        <p:nvSpPr>
          <p:cNvPr id="11" name="矩形 10">
            <a:extLst>
              <a:ext uri="{FF2B5EF4-FFF2-40B4-BE49-F238E27FC236}">
                <a16:creationId xmlns:a16="http://schemas.microsoft.com/office/drawing/2014/main" id="{E075C4AC-AF54-414B-94EE-C77104A4457F}"/>
              </a:ext>
            </a:extLst>
          </p:cNvPr>
          <p:cNvSpPr/>
          <p:nvPr/>
        </p:nvSpPr>
        <p:spPr>
          <a:xfrm>
            <a:off x="10937665" y="1029954"/>
            <a:ext cx="93166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+GHEISHA</a:t>
            </a:r>
            <a:endParaRPr kumimoji="0"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 name="文本框 9">
            <a:extLst>
              <a:ext uri="{FF2B5EF4-FFF2-40B4-BE49-F238E27FC236}">
                <a16:creationId xmlns:a16="http://schemas.microsoft.com/office/drawing/2014/main" id="{0DF736FF-25EA-4909-83BE-C3A48AC60F2D}"/>
              </a:ext>
            </a:extLst>
          </p:cNvPr>
          <p:cNvSpPr txBox="1"/>
          <p:nvPr/>
        </p:nvSpPr>
        <p:spPr>
          <a:xfrm>
            <a:off x="132213" y="844988"/>
            <a:ext cx="4631355" cy="2660728"/>
          </a:xfrm>
          <a:prstGeom prst="rect">
            <a:avLst/>
          </a:prstGeom>
          <a:noFill/>
        </p:spPr>
        <p:txBody>
          <a:bodyPr wrap="square">
            <a:spAutoFit/>
          </a:bodyPr>
          <a:lstStyle/>
          <a:p>
            <a:pPr marL="342900" marR="0" lvl="0" indent="-342900" algn="l" defTabSz="914400" rtl="0" eaLnBrk="1" fontAlgn="auto" latinLnBrk="0" hangingPunct="1">
              <a:lnSpc>
                <a:spcPct val="110000"/>
              </a:lnSpc>
              <a:spcBef>
                <a:spcPts val="0"/>
              </a:spcBef>
              <a:spcAft>
                <a:spcPts val="0"/>
              </a:spcAft>
              <a:buClrTx/>
              <a:buSzTx/>
              <a:buFont typeface="Wingdings" panose="05000000000000000000" pitchFamily="2" charset="2"/>
              <a:buChar char="Ø"/>
              <a:tabLst/>
              <a:defRPr/>
            </a:pP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KASCADE experiment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Altitude</a:t>
            </a:r>
            <a:r>
              <a:rPr kumimoji="0" lang="zh-CN" altLang="en-US"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110m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Unfolding</a:t>
            </a:r>
            <a:r>
              <a:rPr kumimoji="0" lang="zh-CN" altLang="en-US"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μ</a:t>
            </a:r>
            <a:r>
              <a:rPr kumimoji="0" lang="zh-CN" altLang="en-US"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and</a:t>
            </a:r>
            <a:r>
              <a:rPr kumimoji="0" lang="zh-CN" altLang="en-US"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electron matrix</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The results strongly depend on the hadronic interaction models</a:t>
            </a:r>
          </a:p>
          <a:p>
            <a:pPr marL="342900" marR="0" lvl="0" indent="-342900" algn="l" defTabSz="914400" rtl="0" eaLnBrk="1" fontAlgn="auto" latinLnBrk="0" hangingPunct="1">
              <a:lnSpc>
                <a:spcPct val="110000"/>
              </a:lnSpc>
              <a:spcBef>
                <a:spcPts val="0"/>
              </a:spcBef>
              <a:spcAft>
                <a:spcPts val="0"/>
              </a:spcAft>
              <a:buClrTx/>
              <a:buSzTx/>
              <a:buFont typeface="Wingdings" panose="05000000000000000000" pitchFamily="2" charset="2"/>
              <a:buChar char="Ø"/>
              <a:tabLst/>
              <a:defRPr/>
            </a:pPr>
            <a:r>
              <a:rPr kumimoji="0" lang="en-US" altLang="zh-CN" sz="2000" b="1" i="0" u="none" strike="noStrike" kern="1200" cap="none" spc="0" normalizeH="0" baseline="0" noProof="0" dirty="0">
                <a:ln>
                  <a:noFill/>
                </a:ln>
                <a:solidFill>
                  <a:prstClr val="black"/>
                </a:solidFill>
                <a:effectLst/>
                <a:uLnTx/>
                <a:uFillTx/>
                <a:latin typeface="Calibri (Body)"/>
                <a:ea typeface="宋体" panose="02010600030101010101" pitchFamily="2" charset="-122"/>
                <a:cs typeface="+mn-cs"/>
              </a:rPr>
              <a:t>Individual components of CRs energy spectrum measurement are very important,</a:t>
            </a:r>
            <a:r>
              <a:rPr kumimoji="0" lang="zh-CN" altLang="en-US" sz="2000" b="1" i="0" u="none" strike="noStrike" kern="1200" cap="none" spc="0" normalizeH="0" baseline="0" noProof="0" dirty="0">
                <a:ln>
                  <a:noFill/>
                </a:ln>
                <a:solidFill>
                  <a:prstClr val="black"/>
                </a:solidFill>
                <a:effectLst/>
                <a:uLnTx/>
                <a:uFillTx/>
                <a:latin typeface="Calibri (Body)"/>
                <a:ea typeface="宋体" panose="02010600030101010101" pitchFamily="2" charset="-122"/>
                <a:cs typeface="+mn-cs"/>
              </a:rPr>
              <a:t> </a:t>
            </a:r>
            <a:r>
              <a:rPr kumimoji="0" lang="en-US" altLang="zh-CN" sz="2000" b="1" i="0" u="none" strike="noStrike" kern="1200" cap="none" spc="0" normalizeH="0" baseline="0" noProof="0" dirty="0">
                <a:ln>
                  <a:noFill/>
                </a:ln>
                <a:solidFill>
                  <a:prstClr val="black"/>
                </a:solidFill>
                <a:effectLst/>
                <a:uLnTx/>
                <a:uFillTx/>
                <a:latin typeface="Calibri (Body)"/>
                <a:ea typeface="宋体" panose="02010600030101010101" pitchFamily="2" charset="-122"/>
                <a:cs typeface="+mn-cs"/>
              </a:rPr>
              <a:t>but not easy. </a:t>
            </a:r>
            <a:endParaRPr kumimoji="0" lang="en-US" altLang="zh-CN" sz="2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2" name="矩形 11">
            <a:extLst>
              <a:ext uri="{FF2B5EF4-FFF2-40B4-BE49-F238E27FC236}">
                <a16:creationId xmlns:a16="http://schemas.microsoft.com/office/drawing/2014/main" id="{0EFEE8F9-BC0B-454C-8F74-0EAC6F59B887}"/>
              </a:ext>
            </a:extLst>
          </p:cNvPr>
          <p:cNvSpPr/>
          <p:nvPr/>
        </p:nvSpPr>
        <p:spPr>
          <a:xfrm>
            <a:off x="11074168" y="4036289"/>
            <a:ext cx="93166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+GHEISHA</a:t>
            </a:r>
            <a:endParaRPr kumimoji="0"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3" name="矩形 12">
            <a:extLst>
              <a:ext uri="{FF2B5EF4-FFF2-40B4-BE49-F238E27FC236}">
                <a16:creationId xmlns:a16="http://schemas.microsoft.com/office/drawing/2014/main" id="{9AF28AA1-B95B-407A-9462-19839EDF8519}"/>
              </a:ext>
            </a:extLst>
          </p:cNvPr>
          <p:cNvSpPr/>
          <p:nvPr/>
        </p:nvSpPr>
        <p:spPr>
          <a:xfrm>
            <a:off x="5697493" y="5288377"/>
            <a:ext cx="79701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QGSJet01</a:t>
            </a:r>
            <a:endParaRPr kumimoji="0" lang="zh-CN" altLang="en-US" sz="12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6" name="矩形 33">
            <a:extLst>
              <a:ext uri="{FF2B5EF4-FFF2-40B4-BE49-F238E27FC236}">
                <a16:creationId xmlns:a16="http://schemas.microsoft.com/office/drawing/2014/main" id="{9973DC73-1BC0-4D9F-A9C0-4205CC9A19E3}"/>
              </a:ext>
            </a:extLst>
          </p:cNvPr>
          <p:cNvSpPr/>
          <p:nvPr/>
        </p:nvSpPr>
        <p:spPr>
          <a:xfrm>
            <a:off x="4361350" y="4857580"/>
            <a:ext cx="54073" cy="46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9" name="TextBox 28">
            <a:extLst>
              <a:ext uri="{FF2B5EF4-FFF2-40B4-BE49-F238E27FC236}">
                <a16:creationId xmlns:a16="http://schemas.microsoft.com/office/drawing/2014/main" id="{27280700-1C43-4196-B0AF-90235120C47A}"/>
              </a:ext>
            </a:extLst>
          </p:cNvPr>
          <p:cNvSpPr txBox="1"/>
          <p:nvPr/>
        </p:nvSpPr>
        <p:spPr>
          <a:xfrm>
            <a:off x="1020459" y="3772517"/>
            <a:ext cx="17184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Proton + helium</a:t>
            </a:r>
            <a:endPar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20" name="灯片编号占位符 1">
            <a:extLst>
              <a:ext uri="{FF2B5EF4-FFF2-40B4-BE49-F238E27FC236}">
                <a16:creationId xmlns:a16="http://schemas.microsoft.com/office/drawing/2014/main" id="{371717C6-889E-4347-A9E6-D88C3A122F2D}"/>
              </a:ext>
            </a:extLst>
          </p:cNvPr>
          <p:cNvSpPr>
            <a:spLocks noGrp="1"/>
          </p:cNvSpPr>
          <p:nvPr>
            <p:ph type="sldNum" sz="quarter" idx="12"/>
          </p:nvPr>
        </p:nvSpPr>
        <p:spPr>
          <a:xfrm>
            <a:off x="8610600" y="65210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A8A0-C5FB-4538-B875-3822A40A0CEE}" type="slidenum">
              <a:rPr kumimoji="0" lang="zh-CN" altLang="en-US" sz="16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6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32659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cxnSp>
        <p:nvCxnSpPr>
          <p:cNvPr id="12" name="直接连接符 11">
            <a:extLst>
              <a:ext uri="{FF2B5EF4-FFF2-40B4-BE49-F238E27FC236}">
                <a16:creationId xmlns:a16="http://schemas.microsoft.com/office/drawing/2014/main" id="{B9ABA3FC-FD10-4674-B4B9-1FE70EAD8F17}"/>
              </a:ext>
            </a:extLst>
          </p:cNvPr>
          <p:cNvCxnSpPr/>
          <p:nvPr/>
        </p:nvCxnSpPr>
        <p:spPr>
          <a:xfrm flipH="1">
            <a:off x="8352282" y="279315"/>
            <a:ext cx="1432318" cy="1488982"/>
          </a:xfrm>
          <a:prstGeom prst="line">
            <a:avLst/>
          </a:prstGeom>
          <a:ln w="9525">
            <a:solidFill>
              <a:srgbClr val="E94236"/>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745010B6-3CEC-4D5F-B4EA-09BBC92A76CF}"/>
              </a:ext>
            </a:extLst>
          </p:cNvPr>
          <p:cNvCxnSpPr/>
          <p:nvPr/>
        </p:nvCxnSpPr>
        <p:spPr>
          <a:xfrm flipH="1">
            <a:off x="8051036" y="1453230"/>
            <a:ext cx="402115" cy="432997"/>
          </a:xfrm>
          <a:prstGeom prst="line">
            <a:avLst/>
          </a:prstGeom>
          <a:ln w="9525">
            <a:solidFill>
              <a:srgbClr val="4384F1"/>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11F571B9-4D9C-4D15-A428-0F8495DE592A}"/>
              </a:ext>
            </a:extLst>
          </p:cNvPr>
          <p:cNvCxnSpPr/>
          <p:nvPr/>
        </p:nvCxnSpPr>
        <p:spPr>
          <a:xfrm flipH="1">
            <a:off x="2959020" y="5577198"/>
            <a:ext cx="992803" cy="1047163"/>
          </a:xfrm>
          <a:prstGeom prst="line">
            <a:avLst/>
          </a:prstGeom>
          <a:ln w="9525">
            <a:solidFill>
              <a:srgbClr val="33A952"/>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86E87AB7-0E0D-47C1-A954-2C3EEE11F1DF}"/>
              </a:ext>
            </a:extLst>
          </p:cNvPr>
          <p:cNvCxnSpPr/>
          <p:nvPr/>
        </p:nvCxnSpPr>
        <p:spPr>
          <a:xfrm flipH="1">
            <a:off x="3847238" y="5127027"/>
            <a:ext cx="816713" cy="853366"/>
          </a:xfrm>
          <a:prstGeom prst="line">
            <a:avLst/>
          </a:prstGeom>
          <a:ln w="9525">
            <a:solidFill>
              <a:srgbClr val="FBBD06"/>
            </a:solidFill>
          </a:ln>
        </p:spPr>
        <p:style>
          <a:lnRef idx="1">
            <a:schemeClr val="accent1"/>
          </a:lnRef>
          <a:fillRef idx="0">
            <a:schemeClr val="accent1"/>
          </a:fillRef>
          <a:effectRef idx="0">
            <a:schemeClr val="accent1"/>
          </a:effectRef>
          <a:fontRef idx="minor">
            <a:schemeClr val="tx1"/>
          </a:fontRef>
        </p:style>
      </p:cxnSp>
      <p:sp>
        <p:nvSpPr>
          <p:cNvPr id="16" name="椭圆 15">
            <a:extLst>
              <a:ext uri="{FF2B5EF4-FFF2-40B4-BE49-F238E27FC236}">
                <a16:creationId xmlns:a16="http://schemas.microsoft.com/office/drawing/2014/main" id="{52E1CB7B-60AB-4389-8BA4-907F5BE1EEA0}"/>
              </a:ext>
            </a:extLst>
          </p:cNvPr>
          <p:cNvSpPr/>
          <p:nvPr/>
        </p:nvSpPr>
        <p:spPr>
          <a:xfrm rot="13620000" flipH="1" flipV="1">
            <a:off x="4906904" y="5385707"/>
            <a:ext cx="158611" cy="392578"/>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椭圆 16">
            <a:extLst>
              <a:ext uri="{FF2B5EF4-FFF2-40B4-BE49-F238E27FC236}">
                <a16:creationId xmlns:a16="http://schemas.microsoft.com/office/drawing/2014/main" id="{D0B4B1A2-5C22-4F71-A7FA-8498C4957C47}"/>
              </a:ext>
            </a:extLst>
          </p:cNvPr>
          <p:cNvSpPr/>
          <p:nvPr/>
        </p:nvSpPr>
        <p:spPr>
          <a:xfrm rot="13620000" flipH="1" flipV="1">
            <a:off x="2334960" y="5695057"/>
            <a:ext cx="231354" cy="503486"/>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椭圆 17">
            <a:extLst>
              <a:ext uri="{FF2B5EF4-FFF2-40B4-BE49-F238E27FC236}">
                <a16:creationId xmlns:a16="http://schemas.microsoft.com/office/drawing/2014/main" id="{0483C9BA-23FC-4AB7-A813-E56CC8953F9C}"/>
              </a:ext>
            </a:extLst>
          </p:cNvPr>
          <p:cNvSpPr/>
          <p:nvPr/>
        </p:nvSpPr>
        <p:spPr>
          <a:xfrm rot="13620000" flipH="1" flipV="1">
            <a:off x="10018014" y="946486"/>
            <a:ext cx="100646" cy="2860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9" name="椭圆 18">
            <a:extLst>
              <a:ext uri="{FF2B5EF4-FFF2-40B4-BE49-F238E27FC236}">
                <a16:creationId xmlns:a16="http://schemas.microsoft.com/office/drawing/2014/main" id="{EC2B4FEE-4649-424F-9DC6-E2A6D5F7C724}"/>
              </a:ext>
            </a:extLst>
          </p:cNvPr>
          <p:cNvSpPr/>
          <p:nvPr/>
        </p:nvSpPr>
        <p:spPr>
          <a:xfrm rot="13620000" flipH="1" flipV="1">
            <a:off x="7981561" y="1033459"/>
            <a:ext cx="100646" cy="286001"/>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 name="标题 1">
            <a:extLst>
              <a:ext uri="{FF2B5EF4-FFF2-40B4-BE49-F238E27FC236}">
                <a16:creationId xmlns:a16="http://schemas.microsoft.com/office/drawing/2014/main" id="{68FED5E8-38F1-45F1-A16C-101D68290613}"/>
              </a:ext>
            </a:extLst>
          </p:cNvPr>
          <p:cNvSpPr txBox="1">
            <a:spLocks/>
          </p:cNvSpPr>
          <p:nvPr/>
        </p:nvSpPr>
        <p:spPr bwMode="auto">
          <a:xfrm rot="21152142">
            <a:off x="2209799" y="2362163"/>
            <a:ext cx="7772400" cy="1470025"/>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9600" b="0" i="1" u="none" strike="noStrike" kern="1200" cap="none" spc="600" normalizeH="0" baseline="0" noProof="0" dirty="0">
                <a:ln>
                  <a:noFill/>
                </a:ln>
                <a:solidFill>
                  <a:srgbClr val="0070C0"/>
                </a:solidFill>
                <a:effectLst>
                  <a:outerShdw blurRad="38100" dist="38100" dir="2700000" algn="tl">
                    <a:srgbClr val="000000">
                      <a:alpha val="43137"/>
                    </a:srgbClr>
                  </a:outerShdw>
                </a:effectLst>
                <a:uLnTx/>
                <a:uFillTx/>
                <a:latin typeface="Arial Black" pitchFamily="34" charset="0"/>
                <a:ea typeface="宋体" panose="02010600030101010101" pitchFamily="2" charset="-122"/>
                <a:cs typeface="+mj-cs"/>
              </a:rPr>
              <a:t>Thanks !</a:t>
            </a:r>
            <a:endParaRPr kumimoji="0" lang="en-US" sz="9600" b="0" i="1" u="none" strike="noStrike" kern="1200" cap="none" spc="600" normalizeH="0" baseline="0" noProof="0" dirty="0">
              <a:ln>
                <a:noFill/>
              </a:ln>
              <a:solidFill>
                <a:srgbClr val="0070C0"/>
              </a:solidFill>
              <a:effectLst>
                <a:outerShdw blurRad="38100" dist="38100" dir="2700000" algn="tl">
                  <a:srgbClr val="000000">
                    <a:alpha val="43137"/>
                  </a:srgbClr>
                </a:outerShdw>
              </a:effectLst>
              <a:uLnTx/>
              <a:uFillTx/>
              <a:latin typeface="Arial Black" pitchFamily="34" charset="0"/>
              <a:ea typeface="+mj-ea"/>
              <a:cs typeface="+mj-cs"/>
            </a:endParaRPr>
          </a:p>
        </p:txBody>
      </p:sp>
    </p:spTree>
    <p:extLst>
      <p:ext uri="{BB962C8B-B14F-4D97-AF65-F5344CB8AC3E}">
        <p14:creationId xmlns:p14="http://schemas.microsoft.com/office/powerpoint/2010/main" val="42402421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95814C-F0E4-444A-A784-F52702441FFC}"/>
              </a:ext>
            </a:extLst>
          </p:cNvPr>
          <p:cNvPicPr>
            <a:picLocks noChangeAspect="1"/>
          </p:cNvPicPr>
          <p:nvPr/>
        </p:nvPicPr>
        <p:blipFill>
          <a:blip r:embed="rId2"/>
          <a:stretch>
            <a:fillRect/>
          </a:stretch>
        </p:blipFill>
        <p:spPr>
          <a:xfrm>
            <a:off x="282791" y="870509"/>
            <a:ext cx="6096062" cy="4886276"/>
          </a:xfrm>
          <a:prstGeom prst="rect">
            <a:avLst/>
          </a:prstGeom>
        </p:spPr>
      </p:pic>
      <p:sp>
        <p:nvSpPr>
          <p:cNvPr id="6" name="Title 1">
            <a:extLst>
              <a:ext uri="{FF2B5EF4-FFF2-40B4-BE49-F238E27FC236}">
                <a16:creationId xmlns:a16="http://schemas.microsoft.com/office/drawing/2014/main" id="{1118D0BC-F5E8-49A3-A63A-45A68AA4B37F}"/>
              </a:ext>
            </a:extLst>
          </p:cNvPr>
          <p:cNvSpPr>
            <a:spLocks noGrp="1"/>
          </p:cNvSpPr>
          <p:nvPr>
            <p:ph type="title"/>
          </p:nvPr>
        </p:nvSpPr>
        <p:spPr>
          <a:xfrm>
            <a:off x="1107503" y="92054"/>
            <a:ext cx="10510125" cy="659612"/>
          </a:xfrm>
        </p:spPr>
        <p:txBody>
          <a:bodyPr>
            <a:normAutofit/>
          </a:bodyPr>
          <a:lstStyle/>
          <a:p>
            <a:r>
              <a:rPr lang="en-US" altLang="zh-CN" sz="2400" dirty="0"/>
              <a:t>Helium energy spectrum measured by LHAASO in the knee region </a:t>
            </a:r>
            <a:endParaRPr lang="zh-CN" altLang="en-US" sz="2400" dirty="0"/>
          </a:p>
        </p:txBody>
      </p:sp>
      <p:sp>
        <p:nvSpPr>
          <p:cNvPr id="2" name="TextBox 1">
            <a:extLst>
              <a:ext uri="{FF2B5EF4-FFF2-40B4-BE49-F238E27FC236}">
                <a16:creationId xmlns:a16="http://schemas.microsoft.com/office/drawing/2014/main" id="{BBDA94D2-84AC-4E32-A42E-2266B628626E}"/>
              </a:ext>
            </a:extLst>
          </p:cNvPr>
          <p:cNvSpPr txBox="1"/>
          <p:nvPr/>
        </p:nvSpPr>
        <p:spPr>
          <a:xfrm>
            <a:off x="2062887" y="1997049"/>
            <a:ext cx="4443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He</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7" name="TextBox 6">
            <a:extLst>
              <a:ext uri="{FF2B5EF4-FFF2-40B4-BE49-F238E27FC236}">
                <a16:creationId xmlns:a16="http://schemas.microsoft.com/office/drawing/2014/main" id="{AF72D1F6-0BB7-4232-BDAB-429D425FD660}"/>
              </a:ext>
            </a:extLst>
          </p:cNvPr>
          <p:cNvSpPr txBox="1"/>
          <p:nvPr/>
        </p:nvSpPr>
        <p:spPr>
          <a:xfrm>
            <a:off x="2062887" y="2593165"/>
            <a:ext cx="3289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H</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8" name="TextBox 7">
            <a:extLst>
              <a:ext uri="{FF2B5EF4-FFF2-40B4-BE49-F238E27FC236}">
                <a16:creationId xmlns:a16="http://schemas.microsoft.com/office/drawing/2014/main" id="{6F6D24F4-0D52-418C-AA0D-24FC2D5CFB10}"/>
              </a:ext>
            </a:extLst>
          </p:cNvPr>
          <p:cNvSpPr txBox="1"/>
          <p:nvPr/>
        </p:nvSpPr>
        <p:spPr>
          <a:xfrm>
            <a:off x="2771242" y="1238634"/>
            <a:ext cx="7040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H+He</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cxnSp>
        <p:nvCxnSpPr>
          <p:cNvPr id="10" name="Straight Connector 9">
            <a:extLst>
              <a:ext uri="{FF2B5EF4-FFF2-40B4-BE49-F238E27FC236}">
                <a16:creationId xmlns:a16="http://schemas.microsoft.com/office/drawing/2014/main" id="{A2035E7B-90CA-4A8B-BCAC-5B6CE8F9EC53}"/>
              </a:ext>
            </a:extLst>
          </p:cNvPr>
          <p:cNvCxnSpPr>
            <a:cxnSpLocks/>
          </p:cNvCxnSpPr>
          <p:nvPr/>
        </p:nvCxnSpPr>
        <p:spPr>
          <a:xfrm>
            <a:off x="3475281" y="1060545"/>
            <a:ext cx="0" cy="4177138"/>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5A7C51-AB70-435C-8B59-756563E9AA01}"/>
              </a:ext>
            </a:extLst>
          </p:cNvPr>
          <p:cNvSpPr txBox="1"/>
          <p:nvPr/>
        </p:nvSpPr>
        <p:spPr>
          <a:xfrm>
            <a:off x="7208357" y="1579010"/>
            <a:ext cx="4466703" cy="3114763"/>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1200"/>
              </a:spcAft>
              <a:buClrTx/>
              <a:buSzTx/>
              <a:buFont typeface="Wingdings" panose="05000000000000000000" pitchFamily="2" charset="2"/>
              <a:buChar char="Ø"/>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The Helium energy spectra from </a:t>
            </a:r>
            <a:b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b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0.16 PeV to 13 </a:t>
            </a:r>
            <a:r>
              <a:rPr kumimoji="0" lang="en-US" altLang="zh-CN" sz="2000" b="1" i="0" u="none" strike="noStrike" kern="1200" cap="none" spc="0" normalizeH="0" baseline="0" noProof="0" dirty="0" err="1">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PeV</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 were measured</a:t>
            </a:r>
            <a:b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b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with high precision by LHAASO</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l" defTabSz="914400" rtl="0" eaLnBrk="1" fontAlgn="auto" latinLnBrk="0" hangingPunct="1">
              <a:lnSpc>
                <a:spcPct val="150000"/>
              </a:lnSpc>
              <a:spcBef>
                <a:spcPts val="0"/>
              </a:spcBef>
              <a:spcAft>
                <a:spcPts val="1200"/>
              </a:spcAft>
              <a:buClrTx/>
              <a:buSzTx/>
              <a:buFont typeface="Wingdings" panose="05000000000000000000" pitchFamily="2" charset="2"/>
              <a:buChar char="Ø"/>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Clear hardening emerges at </a:t>
            </a:r>
            <a:b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b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about 1.1 </a:t>
            </a:r>
            <a:r>
              <a:rPr kumimoji="0" lang="en-US" altLang="zh-CN" sz="2000" b="1"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PeV</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l" defTabSz="914400" rtl="0" eaLnBrk="1" fontAlgn="auto" latinLnBrk="0" hangingPunct="1">
              <a:lnSpc>
                <a:spcPct val="150000"/>
              </a:lnSpc>
              <a:spcBef>
                <a:spcPts val="0"/>
              </a:spcBef>
              <a:spcAft>
                <a:spcPts val="1200"/>
              </a:spcAft>
              <a:buClrTx/>
              <a:buSzTx/>
              <a:buFont typeface="Wingdings" panose="05000000000000000000" pitchFamily="2" charset="2"/>
              <a:buChar char="Ø"/>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Knee: around 7 </a:t>
            </a:r>
            <a:r>
              <a:rPr kumimoji="0" lang="en-US" altLang="zh-CN" sz="2000" b="1"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PeV</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Picture 4">
            <a:extLst>
              <a:ext uri="{FF2B5EF4-FFF2-40B4-BE49-F238E27FC236}">
                <a16:creationId xmlns:a16="http://schemas.microsoft.com/office/drawing/2014/main" id="{D5BCE87C-893D-4644-B2C0-0A5D9721F216}"/>
              </a:ext>
            </a:extLst>
          </p:cNvPr>
          <p:cNvPicPr>
            <a:picLocks noChangeAspect="1"/>
          </p:cNvPicPr>
          <p:nvPr/>
        </p:nvPicPr>
        <p:blipFill>
          <a:blip r:embed="rId3"/>
          <a:stretch>
            <a:fillRect/>
          </a:stretch>
        </p:blipFill>
        <p:spPr>
          <a:xfrm>
            <a:off x="3510638" y="5756785"/>
            <a:ext cx="7448933" cy="901746"/>
          </a:xfrm>
          <a:prstGeom prst="rect">
            <a:avLst/>
          </a:prstGeom>
        </p:spPr>
      </p:pic>
      <p:sp>
        <p:nvSpPr>
          <p:cNvPr id="14" name="TextBox 13">
            <a:extLst>
              <a:ext uri="{FF2B5EF4-FFF2-40B4-BE49-F238E27FC236}">
                <a16:creationId xmlns:a16="http://schemas.microsoft.com/office/drawing/2014/main" id="{496A81DF-58FB-4B22-907B-977B83A741E1}"/>
              </a:ext>
            </a:extLst>
          </p:cNvPr>
          <p:cNvSpPr txBox="1"/>
          <p:nvPr/>
        </p:nvSpPr>
        <p:spPr>
          <a:xfrm>
            <a:off x="424282" y="6071728"/>
            <a:ext cx="308780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D</a:t>
            </a:r>
            <a:r>
              <a:rPr kumimoji="0" lang="zh-CN" altLang="en-US" sz="2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ouble broken power law：</a:t>
            </a:r>
          </a:p>
        </p:txBody>
      </p:sp>
    </p:spTree>
    <p:extLst>
      <p:ext uri="{BB962C8B-B14F-4D97-AF65-F5344CB8AC3E}">
        <p14:creationId xmlns:p14="http://schemas.microsoft.com/office/powerpoint/2010/main" val="24940017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9AC306-8F72-4D1C-AEDE-BA223F96A9BF}"/>
              </a:ext>
            </a:extLst>
          </p:cNvPr>
          <p:cNvPicPr>
            <a:picLocks noChangeAspect="1"/>
          </p:cNvPicPr>
          <p:nvPr/>
        </p:nvPicPr>
        <p:blipFill>
          <a:blip r:embed="rId2"/>
          <a:stretch>
            <a:fillRect/>
          </a:stretch>
        </p:blipFill>
        <p:spPr>
          <a:xfrm>
            <a:off x="495012" y="752337"/>
            <a:ext cx="11201976" cy="5353325"/>
          </a:xfrm>
          <a:prstGeom prst="rect">
            <a:avLst/>
          </a:prstGeom>
        </p:spPr>
      </p:pic>
    </p:spTree>
    <p:extLst>
      <p:ext uri="{BB962C8B-B14F-4D97-AF65-F5344CB8AC3E}">
        <p14:creationId xmlns:p14="http://schemas.microsoft.com/office/powerpoint/2010/main" val="24023494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381B084-4C37-4B41-BB01-0E17B7394973}"/>
              </a:ext>
            </a:extLst>
          </p:cNvPr>
          <p:cNvGrpSpPr/>
          <p:nvPr/>
        </p:nvGrpSpPr>
        <p:grpSpPr>
          <a:xfrm>
            <a:off x="454369" y="142187"/>
            <a:ext cx="5820970" cy="4719367"/>
            <a:chOff x="517177" y="134994"/>
            <a:chExt cx="5820970" cy="4719367"/>
          </a:xfrm>
        </p:grpSpPr>
        <p:pic>
          <p:nvPicPr>
            <p:cNvPr id="21" name="Picture 20">
              <a:extLst>
                <a:ext uri="{FF2B5EF4-FFF2-40B4-BE49-F238E27FC236}">
                  <a16:creationId xmlns:a16="http://schemas.microsoft.com/office/drawing/2014/main" id="{1AEC0E7A-B853-415F-BA9A-ACFB322B1B29}"/>
                </a:ext>
              </a:extLst>
            </p:cNvPr>
            <p:cNvPicPr>
              <a:picLocks noChangeAspect="1"/>
            </p:cNvPicPr>
            <p:nvPr/>
          </p:nvPicPr>
          <p:blipFill>
            <a:blip r:embed="rId3"/>
            <a:stretch>
              <a:fillRect/>
            </a:stretch>
          </p:blipFill>
          <p:spPr>
            <a:xfrm>
              <a:off x="517177" y="134994"/>
              <a:ext cx="5820970" cy="4719367"/>
            </a:xfrm>
            <a:prstGeom prst="rect">
              <a:avLst/>
            </a:prstGeom>
          </p:spPr>
        </p:pic>
        <p:grpSp>
          <p:nvGrpSpPr>
            <p:cNvPr id="28" name="Group 27">
              <a:extLst>
                <a:ext uri="{FF2B5EF4-FFF2-40B4-BE49-F238E27FC236}">
                  <a16:creationId xmlns:a16="http://schemas.microsoft.com/office/drawing/2014/main" id="{3F63B645-3F60-4210-948C-01DA8E9A0C85}"/>
                </a:ext>
              </a:extLst>
            </p:cNvPr>
            <p:cNvGrpSpPr/>
            <p:nvPr/>
          </p:nvGrpSpPr>
          <p:grpSpPr>
            <a:xfrm>
              <a:off x="1744743" y="355811"/>
              <a:ext cx="4547777" cy="3991337"/>
              <a:chOff x="1768839" y="593633"/>
              <a:chExt cx="4192249" cy="3623454"/>
            </a:xfrm>
          </p:grpSpPr>
          <p:sp>
            <p:nvSpPr>
              <p:cNvPr id="18" name="TextBox 17">
                <a:extLst>
                  <a:ext uri="{FF2B5EF4-FFF2-40B4-BE49-F238E27FC236}">
                    <a16:creationId xmlns:a16="http://schemas.microsoft.com/office/drawing/2014/main" id="{05B40EB6-6977-485F-8F9E-EB4A2F4B7A6B}"/>
                  </a:ext>
                </a:extLst>
              </p:cNvPr>
              <p:cNvSpPr txBox="1"/>
              <p:nvPr/>
            </p:nvSpPr>
            <p:spPr>
              <a:xfrm>
                <a:off x="5132257" y="2824610"/>
                <a:ext cx="758877" cy="335291"/>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Eq. </a:t>
                </a:r>
                <a:r>
                  <a:rPr kumimoji="0" lang="en-US" altLang="zh-CN" sz="1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4</a:t>
                </a:r>
                <a:endParaRPr kumimoji="0" lang="zh-CN" altLang="en-US" sz="1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9" name="TextBox 18">
                <a:extLst>
                  <a:ext uri="{FF2B5EF4-FFF2-40B4-BE49-F238E27FC236}">
                    <a16:creationId xmlns:a16="http://schemas.microsoft.com/office/drawing/2014/main" id="{33C62FC7-CFCF-4C2D-B782-2B3BFA4467FB}"/>
                  </a:ext>
                </a:extLst>
              </p:cNvPr>
              <p:cNvSpPr txBox="1"/>
              <p:nvPr/>
            </p:nvSpPr>
            <p:spPr>
              <a:xfrm>
                <a:off x="5202211" y="1402421"/>
                <a:ext cx="758877" cy="335291"/>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Eq. </a:t>
                </a:r>
                <a:r>
                  <a:rPr kumimoji="0" lang="en-US" altLang="zh-CN" sz="1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3</a:t>
                </a:r>
                <a:endParaRPr kumimoji="0" lang="zh-CN" altLang="en-US" sz="1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cxnSp>
            <p:nvCxnSpPr>
              <p:cNvPr id="23" name="Straight Connector 22">
                <a:extLst>
                  <a:ext uri="{FF2B5EF4-FFF2-40B4-BE49-F238E27FC236}">
                    <a16:creationId xmlns:a16="http://schemas.microsoft.com/office/drawing/2014/main" id="{58034058-C071-4304-BD45-B62BA87A4909}"/>
                  </a:ext>
                </a:extLst>
              </p:cNvPr>
              <p:cNvCxnSpPr/>
              <p:nvPr/>
            </p:nvCxnSpPr>
            <p:spPr>
              <a:xfrm flipV="1">
                <a:off x="1768839" y="1402421"/>
                <a:ext cx="2398426" cy="261487"/>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591F082D-934F-4704-BE71-2F3AD81BCD08}"/>
                  </a:ext>
                </a:extLst>
              </p:cNvPr>
              <p:cNvCxnSpPr>
                <a:cxnSpLocks/>
              </p:cNvCxnSpPr>
              <p:nvPr/>
            </p:nvCxnSpPr>
            <p:spPr>
              <a:xfrm>
                <a:off x="2565073" y="593633"/>
                <a:ext cx="0" cy="36234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34" name="Picture 33">
            <a:extLst>
              <a:ext uri="{FF2B5EF4-FFF2-40B4-BE49-F238E27FC236}">
                <a16:creationId xmlns:a16="http://schemas.microsoft.com/office/drawing/2014/main" id="{66A1B6D2-E64D-423E-8E8A-8F41923EFE4A}"/>
              </a:ext>
            </a:extLst>
          </p:cNvPr>
          <p:cNvPicPr>
            <a:picLocks noChangeAspect="1"/>
          </p:cNvPicPr>
          <p:nvPr/>
        </p:nvPicPr>
        <p:blipFill rotWithShape="1">
          <a:blip r:embed="rId4"/>
          <a:srcRect r="20501"/>
          <a:stretch/>
        </p:blipFill>
        <p:spPr>
          <a:xfrm>
            <a:off x="1073411" y="5572354"/>
            <a:ext cx="5453854" cy="1066579"/>
          </a:xfrm>
          <a:prstGeom prst="rect">
            <a:avLst/>
          </a:prstGeom>
        </p:spPr>
      </p:pic>
      <p:pic>
        <p:nvPicPr>
          <p:cNvPr id="27" name="Picture 26">
            <a:extLst>
              <a:ext uri="{FF2B5EF4-FFF2-40B4-BE49-F238E27FC236}">
                <a16:creationId xmlns:a16="http://schemas.microsoft.com/office/drawing/2014/main" id="{C684A6AC-40D5-41B1-81A5-50775C11832D}"/>
              </a:ext>
            </a:extLst>
          </p:cNvPr>
          <p:cNvPicPr>
            <a:picLocks noChangeAspect="1"/>
          </p:cNvPicPr>
          <p:nvPr/>
        </p:nvPicPr>
        <p:blipFill rotWithShape="1">
          <a:blip r:embed="rId5"/>
          <a:srcRect l="-1" t="22122" r="8459"/>
          <a:stretch/>
        </p:blipFill>
        <p:spPr>
          <a:xfrm>
            <a:off x="1066507" y="4867761"/>
            <a:ext cx="6255236" cy="817563"/>
          </a:xfrm>
          <a:prstGeom prst="rect">
            <a:avLst/>
          </a:prstGeom>
        </p:spPr>
      </p:pic>
      <p:sp>
        <p:nvSpPr>
          <p:cNvPr id="35" name="TextBox 34">
            <a:extLst>
              <a:ext uri="{FF2B5EF4-FFF2-40B4-BE49-F238E27FC236}">
                <a16:creationId xmlns:a16="http://schemas.microsoft.com/office/drawing/2014/main" id="{773E2045-E358-42C3-B880-CAD605D02E67}"/>
              </a:ext>
            </a:extLst>
          </p:cNvPr>
          <p:cNvSpPr txBox="1"/>
          <p:nvPr/>
        </p:nvSpPr>
        <p:spPr>
          <a:xfrm>
            <a:off x="359441" y="5109927"/>
            <a:ext cx="823234" cy="369332"/>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Eq. 3：</a:t>
            </a:r>
          </a:p>
        </p:txBody>
      </p:sp>
      <p:sp>
        <p:nvSpPr>
          <p:cNvPr id="36" name="TextBox 35">
            <a:extLst>
              <a:ext uri="{FF2B5EF4-FFF2-40B4-BE49-F238E27FC236}">
                <a16:creationId xmlns:a16="http://schemas.microsoft.com/office/drawing/2014/main" id="{E8987DB7-9013-4FDD-8736-D13514BA6D57}"/>
              </a:ext>
            </a:extLst>
          </p:cNvPr>
          <p:cNvSpPr txBox="1"/>
          <p:nvPr/>
        </p:nvSpPr>
        <p:spPr>
          <a:xfrm>
            <a:off x="359441" y="5976005"/>
            <a:ext cx="823234" cy="369332"/>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Eq. </a:t>
            </a:r>
            <a:r>
              <a:rPr kumimoji="0" lang="en-US" altLang="zh-CN" sz="1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4</a:t>
            </a:r>
            <a:r>
              <a:rPr kumimoji="0" lang="zh-CN" altLang="en-US" sz="1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p>
        </p:txBody>
      </p:sp>
      <p:sp>
        <p:nvSpPr>
          <p:cNvPr id="53" name="TextBox 52">
            <a:extLst>
              <a:ext uri="{FF2B5EF4-FFF2-40B4-BE49-F238E27FC236}">
                <a16:creationId xmlns:a16="http://schemas.microsoft.com/office/drawing/2014/main" id="{89396123-33D2-4C20-9A43-1C1F1EAC3A95}"/>
              </a:ext>
            </a:extLst>
          </p:cNvPr>
          <p:cNvSpPr txBox="1"/>
          <p:nvPr/>
        </p:nvSpPr>
        <p:spPr>
          <a:xfrm>
            <a:off x="3216178" y="355811"/>
            <a:ext cx="218040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Proton </a:t>
            </a:r>
            <a:r>
              <a:rPr kumimoji="0" lang="zh-CN" altLang="en-US" sz="2000" b="1"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a:t>
            </a:r>
            <a:r>
              <a:rPr kumimoji="0" lang="en-US" altLang="zh-CN" sz="2000" b="1"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EPOS</a:t>
            </a:r>
            <a:r>
              <a:rPr kumimoji="0" lang="zh-CN" altLang="en-US" sz="2000" b="1"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a:t>
            </a:r>
          </a:p>
        </p:txBody>
      </p:sp>
      <p:sp>
        <p:nvSpPr>
          <p:cNvPr id="20" name="灯片编号占位符 1">
            <a:extLst>
              <a:ext uri="{FF2B5EF4-FFF2-40B4-BE49-F238E27FC236}">
                <a16:creationId xmlns:a16="http://schemas.microsoft.com/office/drawing/2014/main" id="{1717C637-E369-4A42-A4F7-8B5E7CFDCA7B}"/>
              </a:ext>
            </a:extLst>
          </p:cNvPr>
          <p:cNvSpPr>
            <a:spLocks noGrp="1"/>
          </p:cNvSpPr>
          <p:nvPr>
            <p:ph type="sldNum" sz="quarter" idx="12"/>
          </p:nvPr>
        </p:nvSpPr>
        <p:spPr>
          <a:xfrm>
            <a:off x="8610600" y="65210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A8A0-C5FB-4538-B875-3822A40A0CEE}" type="slidenum">
              <a:rPr kumimoji="0" lang="zh-CN" altLang="en-US" sz="16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6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22" name="TextBox 21">
            <a:extLst>
              <a:ext uri="{FF2B5EF4-FFF2-40B4-BE49-F238E27FC236}">
                <a16:creationId xmlns:a16="http://schemas.microsoft.com/office/drawing/2014/main" id="{CAEC897F-AEFE-4CF1-ACE0-DB6ECE5B5A80}"/>
              </a:ext>
            </a:extLst>
          </p:cNvPr>
          <p:cNvSpPr txBox="1"/>
          <p:nvPr/>
        </p:nvSpPr>
        <p:spPr>
          <a:xfrm>
            <a:off x="2725172" y="2653662"/>
            <a:ext cx="215033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lumMod val="65000"/>
                  </a:prstClr>
                </a:solidFill>
                <a:effectLst/>
                <a:uLnTx/>
                <a:uFillTx/>
                <a:latin typeface="等线" panose="020F0502020204030204"/>
                <a:ea typeface="等线" panose="02010600030101010101" pitchFamily="2" charset="-122"/>
                <a:cs typeface="+mn-cs"/>
              </a:rPr>
              <a:t>Preliminary</a:t>
            </a:r>
            <a:endParaRPr kumimoji="0" lang="zh-CN" altLang="en-US" sz="3200" b="1" i="0" u="none" strike="noStrike" kern="1200" cap="none" spc="0" normalizeH="0" baseline="0" noProof="0" dirty="0">
              <a:ln>
                <a:noFill/>
              </a:ln>
              <a:solidFill>
                <a:prstClr val="white">
                  <a:lumMod val="65000"/>
                </a:prstClr>
              </a:solidFill>
              <a:effectLst/>
              <a:uLnTx/>
              <a:uFillTx/>
              <a:latin typeface="等线" panose="020F0502020204030204"/>
              <a:ea typeface="等线" panose="02010600030101010101" pitchFamily="2" charset="-122"/>
              <a:cs typeface="+mn-cs"/>
            </a:endParaRPr>
          </a:p>
        </p:txBody>
      </p:sp>
      <p:sp>
        <p:nvSpPr>
          <p:cNvPr id="24" name="TextBox 23">
            <a:extLst>
              <a:ext uri="{FF2B5EF4-FFF2-40B4-BE49-F238E27FC236}">
                <a16:creationId xmlns:a16="http://schemas.microsoft.com/office/drawing/2014/main" id="{7B70E413-D4ED-48CD-B5EA-3069F1C87C43}"/>
              </a:ext>
            </a:extLst>
          </p:cNvPr>
          <p:cNvSpPr txBox="1"/>
          <p:nvPr/>
        </p:nvSpPr>
        <p:spPr>
          <a:xfrm>
            <a:off x="7914847" y="518153"/>
            <a:ext cx="3297407"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E</a:t>
            </a:r>
            <a:r>
              <a:rPr kumimoji="0" lang="zh-CN" altLang="en-US" sz="2000" b="1" i="0" u="none" strike="noStrike" kern="1200" cap="none" spc="0" normalizeH="0" baseline="-25000" noProof="0" dirty="0">
                <a:ln>
                  <a:noFill/>
                </a:ln>
                <a:solidFill>
                  <a:srgbClr val="C00000"/>
                </a:solidFill>
                <a:effectLst/>
                <a:uLnTx/>
                <a:uFillTx/>
                <a:latin typeface="等线" panose="020F0502020204030204"/>
                <a:ea typeface="等线" panose="02010600030101010101" pitchFamily="2" charset="-122"/>
                <a:cs typeface="+mn-cs"/>
              </a:rPr>
              <a:t>h</a:t>
            </a:r>
            <a:r>
              <a:rPr kumimoji="0" lang="zh-CN" altLang="en-US" sz="2000" b="1"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 = 365 ± </a:t>
            </a:r>
            <a:r>
              <a:rPr kumimoji="0" lang="en-US" altLang="zh-CN" sz="2000" b="1"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E</a:t>
            </a:r>
            <a:r>
              <a:rPr kumimoji="0" lang="en-US" altLang="zh-CN" sz="2000" b="1" i="0" u="none" strike="noStrike" kern="1200" cap="none" spc="0" normalizeH="0" baseline="-25000" noProof="0" dirty="0">
                <a:ln>
                  <a:noFill/>
                </a:ln>
                <a:solidFill>
                  <a:srgbClr val="C00000"/>
                </a:solidFill>
                <a:effectLst/>
                <a:uLnTx/>
                <a:uFillTx/>
                <a:latin typeface="等线" panose="020F0502020204030204"/>
                <a:ea typeface="等线" panose="02010600030101010101" pitchFamily="2" charset="-122"/>
                <a:cs typeface="+mn-cs"/>
              </a:rPr>
              <a:t>k</a:t>
            </a:r>
            <a:r>
              <a:rPr kumimoji="0" lang="zh-CN" altLang="en-US" sz="2000" b="1"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 = </a:t>
            </a:r>
            <a:r>
              <a:rPr kumimoji="0" lang="en-US" altLang="zh-CN" sz="2000" b="1"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3.2±0.3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γ1 = −2.6</a:t>
            </a:r>
            <a:r>
              <a:rPr kumimoji="0" lang="en-US"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7</a:t>
            </a:r>
            <a:r>
              <a:rPr kumimoji="0" lang="zh-CN" altLang="en-US"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0.01</a:t>
            </a:r>
            <a:endParaRPr kumimoji="0" lang="en-US"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γ2 = −2.5</a:t>
            </a:r>
            <a:r>
              <a:rPr kumimoji="0" lang="en-US"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1</a:t>
            </a:r>
            <a:r>
              <a:rPr kumimoji="0" lang="zh-CN" altLang="en-US"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±0.0</a:t>
            </a:r>
            <a:r>
              <a:rPr kumimoji="0" lang="en-US"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γ3 = −3.5±0.1</a:t>
            </a:r>
            <a:endParaRPr kumimoji="0" lang="en-US"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altLang="zh-CN" sz="2000" b="1"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χ</a:t>
            </a:r>
            <a:r>
              <a:rPr kumimoji="0" lang="el-GR" altLang="zh-CN" sz="2000" b="1" i="0" u="none" strike="noStrike" kern="1200" cap="none" spc="0" normalizeH="0" baseline="30000" noProof="0" dirty="0">
                <a:ln>
                  <a:noFill/>
                </a:ln>
                <a:solidFill>
                  <a:srgbClr val="C00000"/>
                </a:solidFill>
                <a:effectLst/>
                <a:uLnTx/>
                <a:uFillTx/>
                <a:latin typeface="等线" panose="020F0502020204030204"/>
                <a:ea typeface="等线" panose="02010600030101010101" pitchFamily="2" charset="-122"/>
                <a:cs typeface="+mn-cs"/>
              </a:rPr>
              <a:t>2</a:t>
            </a:r>
            <a:r>
              <a:rPr kumimoji="0" lang="el-GR" altLang="zh-CN" sz="2000" b="1"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/n.d.f. = </a:t>
            </a:r>
            <a:r>
              <a:rPr kumimoji="0" lang="en-US" altLang="zh-CN" sz="2000" b="1"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9</a:t>
            </a:r>
            <a:r>
              <a:rPr kumimoji="0" lang="el-GR" altLang="zh-CN" sz="2000" b="1"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a:t>
            </a:r>
            <a:r>
              <a:rPr kumimoji="0" lang="en-US" altLang="zh-CN" sz="2000" b="1"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9</a:t>
            </a:r>
            <a:r>
              <a:rPr kumimoji="0" lang="el-GR" altLang="zh-CN" sz="2000" b="1"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/11</a:t>
            </a:r>
            <a:endParaRPr kumimoji="0" lang="zh-CN" altLang="en-US" sz="2000" b="1"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endParaRPr>
          </a:p>
        </p:txBody>
      </p:sp>
      <p:sp>
        <p:nvSpPr>
          <p:cNvPr id="26" name="TextBox 25">
            <a:extLst>
              <a:ext uri="{FF2B5EF4-FFF2-40B4-BE49-F238E27FC236}">
                <a16:creationId xmlns:a16="http://schemas.microsoft.com/office/drawing/2014/main" id="{C8847049-D1DE-4E33-A52D-CC63194D64DD}"/>
              </a:ext>
            </a:extLst>
          </p:cNvPr>
          <p:cNvSpPr txBox="1"/>
          <p:nvPr/>
        </p:nvSpPr>
        <p:spPr>
          <a:xfrm>
            <a:off x="7503229" y="178338"/>
            <a:ext cx="4286153" cy="369332"/>
          </a:xfrm>
          <a:prstGeom prst="rect">
            <a:avLst/>
          </a:prstGeom>
          <a:noFill/>
          <a:ln>
            <a:no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CN" altLang="en-US" sz="1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Eq. 3：</a:t>
            </a:r>
            <a:r>
              <a:rPr kumimoji="0" lang="en-US" altLang="zh-CN" sz="1800" b="1"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rPr>
              <a:t>Two broken power laws</a:t>
            </a:r>
            <a:endParaRPr kumimoji="0" lang="zh-CN" altLang="en-US" sz="1800" b="1"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endParaRPr>
          </a:p>
        </p:txBody>
      </p:sp>
      <p:sp>
        <p:nvSpPr>
          <p:cNvPr id="29" name="TextBox 28">
            <a:extLst>
              <a:ext uri="{FF2B5EF4-FFF2-40B4-BE49-F238E27FC236}">
                <a16:creationId xmlns:a16="http://schemas.microsoft.com/office/drawing/2014/main" id="{AC13C10B-717F-404F-A8FC-8A1B24C37111}"/>
              </a:ext>
            </a:extLst>
          </p:cNvPr>
          <p:cNvSpPr txBox="1"/>
          <p:nvPr/>
        </p:nvSpPr>
        <p:spPr>
          <a:xfrm>
            <a:off x="7935392" y="3338236"/>
            <a:ext cx="4031565"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E</a:t>
            </a:r>
            <a:r>
              <a:rPr kumimoji="0" lang="zh-CN" altLang="en-US" sz="2000" b="1" i="0" u="none" strike="noStrike" kern="1200" cap="none" spc="0" normalizeH="0" baseline="-25000" noProof="0" dirty="0">
                <a:ln>
                  <a:noFill/>
                </a:ln>
                <a:solidFill>
                  <a:srgbClr val="C00000"/>
                </a:solidFill>
                <a:effectLst/>
                <a:uLnTx/>
                <a:uFillTx/>
                <a:latin typeface="等线" panose="020F0502020204030204"/>
                <a:ea typeface="等线" panose="02010600030101010101" pitchFamily="2" charset="-122"/>
                <a:cs typeface="+mn-cs"/>
              </a:rPr>
              <a:t>h</a:t>
            </a:r>
            <a:r>
              <a:rPr kumimoji="0" lang="zh-CN" altLang="en-US" sz="2000" b="1"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   = 4</a:t>
            </a:r>
            <a:r>
              <a:rPr kumimoji="0" lang="en-US" altLang="zh-CN" sz="2000" b="1"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36</a:t>
            </a:r>
            <a:r>
              <a:rPr kumimoji="0" lang="zh-CN" altLang="en-US" sz="2000" b="1"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 ± 22 </a:t>
            </a:r>
            <a:endParaRPr kumimoji="0" lang="en-US" altLang="zh-CN" sz="2000" b="1"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E</a:t>
            </a:r>
            <a:r>
              <a:rPr kumimoji="0" lang="en-US" altLang="zh-CN" sz="2000" b="1" i="0" u="none" strike="noStrike" kern="1200" cap="none" spc="0" normalizeH="0" baseline="-25000" noProof="0" dirty="0">
                <a:ln>
                  <a:noFill/>
                </a:ln>
                <a:solidFill>
                  <a:srgbClr val="C00000"/>
                </a:solidFill>
                <a:effectLst/>
                <a:uLnTx/>
                <a:uFillTx/>
                <a:latin typeface="等线" panose="020F0502020204030204"/>
                <a:ea typeface="等线" panose="02010600030101010101" pitchFamily="2" charset="-122"/>
                <a:cs typeface="+mn-cs"/>
              </a:rPr>
              <a:t>cut</a:t>
            </a:r>
            <a:r>
              <a:rPr kumimoji="0" lang="zh-CN" altLang="en-US" sz="2000" b="1"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 = </a:t>
            </a:r>
            <a:r>
              <a:rPr kumimoji="0" lang="en-US" altLang="zh-CN" sz="2000" b="1"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5.1 ± 0.3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γ1 </a:t>
            </a:r>
            <a:r>
              <a:rPr kumimoji="0" lang="en-US"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r>
              <a:rPr kumimoji="0" lang="el-GR"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−2.6</a:t>
            </a:r>
            <a:r>
              <a:rPr kumimoji="0" lang="en-US"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6</a:t>
            </a:r>
            <a:r>
              <a:rPr kumimoji="0" lang="el-GR"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 0.0</a:t>
            </a:r>
            <a:r>
              <a:rPr kumimoji="0" lang="en-US"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γ2 </a:t>
            </a:r>
            <a:r>
              <a:rPr kumimoji="0" lang="en-US"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r>
              <a:rPr kumimoji="0" lang="el-GR"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−2.</a:t>
            </a:r>
            <a:r>
              <a:rPr kumimoji="0" lang="en-US"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29</a:t>
            </a:r>
            <a:r>
              <a:rPr kumimoji="0" lang="el-GR"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 0.05</a:t>
            </a:r>
            <a:endParaRPr kumimoji="0" lang="en-US"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altLang="zh-CN" sz="2000" b="1"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χ</a:t>
            </a:r>
            <a:r>
              <a:rPr kumimoji="0" lang="el-GR" altLang="zh-CN" sz="2000" b="1" i="0" u="none" strike="noStrike" kern="1200" cap="none" spc="0" normalizeH="0" baseline="30000" noProof="0" dirty="0">
                <a:ln>
                  <a:noFill/>
                </a:ln>
                <a:solidFill>
                  <a:srgbClr val="C00000"/>
                </a:solidFill>
                <a:effectLst/>
                <a:uLnTx/>
                <a:uFillTx/>
                <a:latin typeface="等线" panose="020F0502020204030204"/>
                <a:ea typeface="等线" panose="02010600030101010101" pitchFamily="2" charset="-122"/>
                <a:cs typeface="+mn-cs"/>
              </a:rPr>
              <a:t>2</a:t>
            </a:r>
            <a:r>
              <a:rPr kumimoji="0" lang="el-GR" altLang="zh-CN" sz="2000" b="1"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/n.d.f. = </a:t>
            </a:r>
            <a:r>
              <a:rPr kumimoji="0" lang="en-US" altLang="zh-CN" sz="2000" b="1"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27</a:t>
            </a:r>
            <a:r>
              <a:rPr kumimoji="0" lang="el-GR" altLang="zh-CN" sz="2000" b="1"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a:t>
            </a:r>
            <a:r>
              <a:rPr kumimoji="0" lang="en-US" altLang="zh-CN" sz="2000" b="1"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1</a:t>
            </a:r>
            <a:r>
              <a:rPr kumimoji="0" lang="el-GR" altLang="zh-CN" sz="2000" b="1"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/13</a:t>
            </a:r>
            <a:endParaRPr kumimoji="0" lang="en-US" altLang="zh-CN" sz="2000" b="1"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endParaRPr>
          </a:p>
        </p:txBody>
      </p:sp>
      <p:sp>
        <p:nvSpPr>
          <p:cNvPr id="30" name="TextBox 29">
            <a:extLst>
              <a:ext uri="{FF2B5EF4-FFF2-40B4-BE49-F238E27FC236}">
                <a16:creationId xmlns:a16="http://schemas.microsoft.com/office/drawing/2014/main" id="{DBF4FC82-EEA6-4D97-8CC5-3BE4CC14E9CB}"/>
              </a:ext>
            </a:extLst>
          </p:cNvPr>
          <p:cNvSpPr txBox="1"/>
          <p:nvPr/>
        </p:nvSpPr>
        <p:spPr>
          <a:xfrm>
            <a:off x="7560864" y="2645927"/>
            <a:ext cx="3778813" cy="646331"/>
          </a:xfrm>
          <a:prstGeom prst="rect">
            <a:avLst/>
          </a:prstGeom>
          <a:noFill/>
          <a:ln>
            <a:no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CN" altLang="en-US" sz="1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Eq. </a:t>
            </a:r>
            <a:r>
              <a:rPr kumimoji="0" lang="en-US" altLang="zh-CN" sz="1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4</a:t>
            </a:r>
            <a:r>
              <a:rPr kumimoji="0" lang="zh-CN" altLang="en-US" sz="1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en-US" altLang="zh-CN" sz="1800" b="1"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rPr>
              <a:t>A broken power law + an</a:t>
            </a:r>
            <a:r>
              <a:rPr kumimoji="0" lang="zh-CN" altLang="en-US" sz="1800" b="1"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rPr>
              <a:t> </a:t>
            </a:r>
            <a:r>
              <a:rPr kumimoji="0" lang="en-US" altLang="zh-CN" sz="1800" b="1"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rPr>
              <a:t>exponential cutoff</a:t>
            </a:r>
            <a:r>
              <a:rPr kumimoji="0" lang="zh-CN" altLang="en-US" sz="1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p>
        </p:txBody>
      </p:sp>
    </p:spTree>
    <p:extLst>
      <p:ext uri="{BB962C8B-B14F-4D97-AF65-F5344CB8AC3E}">
        <p14:creationId xmlns:p14="http://schemas.microsoft.com/office/powerpoint/2010/main" val="3644683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B29BB5-CC87-4D0A-83EE-50C2D8C49B6E}"/>
              </a:ext>
            </a:extLst>
          </p:cNvPr>
          <p:cNvPicPr>
            <a:picLocks noChangeAspect="1"/>
          </p:cNvPicPr>
          <p:nvPr/>
        </p:nvPicPr>
        <p:blipFill>
          <a:blip r:embed="rId2"/>
          <a:stretch>
            <a:fillRect/>
          </a:stretch>
        </p:blipFill>
        <p:spPr>
          <a:xfrm>
            <a:off x="968111" y="425295"/>
            <a:ext cx="10255777" cy="6007409"/>
          </a:xfrm>
          <a:prstGeom prst="rect">
            <a:avLst/>
          </a:prstGeom>
        </p:spPr>
      </p:pic>
    </p:spTree>
    <p:extLst>
      <p:ext uri="{BB962C8B-B14F-4D97-AF65-F5344CB8AC3E}">
        <p14:creationId xmlns:p14="http://schemas.microsoft.com/office/powerpoint/2010/main" val="177653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748415-E484-410B-A00A-C7FA4ABFBE25}"/>
              </a:ext>
            </a:extLst>
          </p:cNvPr>
          <p:cNvPicPr>
            <a:picLocks noChangeAspect="1"/>
          </p:cNvPicPr>
          <p:nvPr/>
        </p:nvPicPr>
        <p:blipFill>
          <a:blip r:embed="rId2"/>
          <a:stretch>
            <a:fillRect/>
          </a:stretch>
        </p:blipFill>
        <p:spPr>
          <a:xfrm>
            <a:off x="510888" y="442230"/>
            <a:ext cx="11170224" cy="2330570"/>
          </a:xfrm>
          <a:prstGeom prst="rect">
            <a:avLst/>
          </a:prstGeom>
        </p:spPr>
      </p:pic>
      <p:pic>
        <p:nvPicPr>
          <p:cNvPr id="7" name="Picture 6">
            <a:extLst>
              <a:ext uri="{FF2B5EF4-FFF2-40B4-BE49-F238E27FC236}">
                <a16:creationId xmlns:a16="http://schemas.microsoft.com/office/drawing/2014/main" id="{71406CBB-C04A-43AD-90FD-859AD1E1E681}"/>
              </a:ext>
            </a:extLst>
          </p:cNvPr>
          <p:cNvPicPr>
            <a:picLocks noChangeAspect="1"/>
          </p:cNvPicPr>
          <p:nvPr/>
        </p:nvPicPr>
        <p:blipFill>
          <a:blip r:embed="rId3"/>
          <a:stretch>
            <a:fillRect/>
          </a:stretch>
        </p:blipFill>
        <p:spPr>
          <a:xfrm>
            <a:off x="415633" y="2772800"/>
            <a:ext cx="11265479" cy="2254366"/>
          </a:xfrm>
          <a:prstGeom prst="rect">
            <a:avLst/>
          </a:prstGeom>
        </p:spPr>
      </p:pic>
      <p:pic>
        <p:nvPicPr>
          <p:cNvPr id="9" name="Picture 8">
            <a:extLst>
              <a:ext uri="{FF2B5EF4-FFF2-40B4-BE49-F238E27FC236}">
                <a16:creationId xmlns:a16="http://schemas.microsoft.com/office/drawing/2014/main" id="{99840A8D-A9DE-48FC-805D-0F7D6E3089BA}"/>
              </a:ext>
            </a:extLst>
          </p:cNvPr>
          <p:cNvPicPr>
            <a:picLocks noChangeAspect="1"/>
          </p:cNvPicPr>
          <p:nvPr/>
        </p:nvPicPr>
        <p:blipFill>
          <a:blip r:embed="rId4"/>
          <a:stretch>
            <a:fillRect/>
          </a:stretch>
        </p:blipFill>
        <p:spPr>
          <a:xfrm>
            <a:off x="453734" y="5253311"/>
            <a:ext cx="11189275" cy="711237"/>
          </a:xfrm>
          <a:prstGeom prst="rect">
            <a:avLst/>
          </a:prstGeom>
        </p:spPr>
      </p:pic>
    </p:spTree>
    <p:extLst>
      <p:ext uri="{BB962C8B-B14F-4D97-AF65-F5344CB8AC3E}">
        <p14:creationId xmlns:p14="http://schemas.microsoft.com/office/powerpoint/2010/main" val="30977030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D80770-9B34-4E66-A4E6-3BD1A13B7E3E}"/>
              </a:ext>
            </a:extLst>
          </p:cNvPr>
          <p:cNvPicPr>
            <a:picLocks noChangeAspect="1"/>
          </p:cNvPicPr>
          <p:nvPr/>
        </p:nvPicPr>
        <p:blipFill>
          <a:blip r:embed="rId2"/>
          <a:stretch>
            <a:fillRect/>
          </a:stretch>
        </p:blipFill>
        <p:spPr>
          <a:xfrm>
            <a:off x="739499" y="701535"/>
            <a:ext cx="10713001" cy="5454930"/>
          </a:xfrm>
          <a:prstGeom prst="rect">
            <a:avLst/>
          </a:prstGeom>
        </p:spPr>
      </p:pic>
    </p:spTree>
    <p:extLst>
      <p:ext uri="{BB962C8B-B14F-4D97-AF65-F5344CB8AC3E}">
        <p14:creationId xmlns:p14="http://schemas.microsoft.com/office/powerpoint/2010/main" val="3155455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30">
            <a:extLst>
              <a:ext uri="{FF2B5EF4-FFF2-40B4-BE49-F238E27FC236}">
                <a16:creationId xmlns:a16="http://schemas.microsoft.com/office/drawing/2014/main" id="{8C3D0CC0-0E30-47F9-82E6-733CCC2EBC3B}"/>
              </a:ext>
            </a:extLst>
          </p:cNvPr>
          <p:cNvSpPr/>
          <p:nvPr/>
        </p:nvSpPr>
        <p:spPr>
          <a:xfrm>
            <a:off x="304538" y="3429000"/>
            <a:ext cx="3575417" cy="868565"/>
          </a:xfrm>
          <a:prstGeom prst="rect">
            <a:avLst/>
          </a:prstGeom>
          <a:solidFill>
            <a:srgbClr val="063772"/>
          </a:solidFill>
          <a:ln w="12700" cap="flat" cmpd="sng" algn="ctr">
            <a:noFill/>
            <a:prstDash val="solid"/>
            <a:miter lim="800000"/>
          </a:ln>
          <a:effectLst>
            <a:outerShdw blurRad="127000" dist="38100" dir="2700000" algn="tl" rotWithShape="0">
              <a:prstClr val="black">
                <a:alpha val="40000"/>
              </a:prstClr>
            </a:outerShdw>
          </a:effectLst>
        </p:spPr>
        <p:txBody>
          <a:bodyPr rtlCol="0" anchor="ctr"/>
          <a:lstStyle/>
          <a:p>
            <a:pPr marL="0" marR="0" lvl="0" indent="0" algn="ctr" defTabSz="914042"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Arial"/>
            </a:endParaRPr>
          </a:p>
        </p:txBody>
      </p:sp>
      <p:grpSp>
        <p:nvGrpSpPr>
          <p:cNvPr id="5" name="组合 33">
            <a:extLst>
              <a:ext uri="{FF2B5EF4-FFF2-40B4-BE49-F238E27FC236}">
                <a16:creationId xmlns:a16="http://schemas.microsoft.com/office/drawing/2014/main" id="{637BFFE9-DD5E-4676-BB51-95705F2A1BED}"/>
              </a:ext>
            </a:extLst>
          </p:cNvPr>
          <p:cNvGrpSpPr/>
          <p:nvPr/>
        </p:nvGrpSpPr>
        <p:grpSpPr>
          <a:xfrm>
            <a:off x="4174767" y="3461346"/>
            <a:ext cx="3956617" cy="868566"/>
            <a:chOff x="4938937" y="4844059"/>
            <a:chExt cx="1908798" cy="562941"/>
          </a:xfrm>
          <a:solidFill>
            <a:srgbClr val="063772"/>
          </a:solidFill>
        </p:grpSpPr>
        <p:sp>
          <p:nvSpPr>
            <p:cNvPr id="6" name="矩形 34">
              <a:extLst>
                <a:ext uri="{FF2B5EF4-FFF2-40B4-BE49-F238E27FC236}">
                  <a16:creationId xmlns:a16="http://schemas.microsoft.com/office/drawing/2014/main" id="{41FA3B76-9271-4079-9259-A07CCD7E23E5}"/>
                </a:ext>
              </a:extLst>
            </p:cNvPr>
            <p:cNvSpPr/>
            <p:nvPr/>
          </p:nvSpPr>
          <p:spPr>
            <a:xfrm>
              <a:off x="4938937" y="4844059"/>
              <a:ext cx="1908798" cy="562941"/>
            </a:xfrm>
            <a:prstGeom prst="rect">
              <a:avLst/>
            </a:prstGeom>
            <a:grpFill/>
            <a:ln w="12700" cap="flat" cmpd="sng" algn="ctr">
              <a:noFill/>
              <a:prstDash val="solid"/>
              <a:miter lim="800000"/>
            </a:ln>
            <a:effectLst>
              <a:outerShdw blurRad="127000" dist="38100" dir="2700000" algn="tl" rotWithShape="0">
                <a:prstClr val="black">
                  <a:alpha val="40000"/>
                </a:prstClr>
              </a:outerShdw>
            </a:effectLst>
          </p:spPr>
          <p:txBody>
            <a:bodyPr rtlCol="0" anchor="ctr"/>
            <a:lstStyle/>
            <a:p>
              <a:pPr marL="0" marR="0" lvl="0" indent="0" algn="ctr" defTabSz="914042"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a:endParaRPr>
            </a:p>
          </p:txBody>
        </p:sp>
        <p:sp>
          <p:nvSpPr>
            <p:cNvPr id="7" name="文本框 36">
              <a:extLst>
                <a:ext uri="{FF2B5EF4-FFF2-40B4-BE49-F238E27FC236}">
                  <a16:creationId xmlns:a16="http://schemas.microsoft.com/office/drawing/2014/main" id="{E779DD6D-B161-4272-9721-6B0D316234AA}"/>
                </a:ext>
              </a:extLst>
            </p:cNvPr>
            <p:cNvSpPr txBox="1"/>
            <p:nvPr/>
          </p:nvSpPr>
          <p:spPr>
            <a:xfrm>
              <a:off x="4938937" y="4864808"/>
              <a:ext cx="1842912" cy="503891"/>
            </a:xfrm>
            <a:prstGeom prst="rect">
              <a:avLst/>
            </a:prstGeom>
            <a:grpFill/>
            <a:effectLst/>
          </p:spPr>
          <p:txBody>
            <a:bodyPr wrap="square" rtlCol="0">
              <a:spAutoFit/>
            </a:bodyPr>
            <a:lstStyle/>
            <a:p>
              <a:pPr marL="0" marR="0" lvl="0" indent="0" algn="ctr" defTabSz="914042" rtl="0" eaLnBrk="1" fontAlgn="auto" latinLnBrk="0" hangingPunct="1">
                <a:lnSpc>
                  <a:spcPct val="13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a:rPr>
                <a:t>WCDA</a:t>
              </a:r>
              <a:r>
                <a:rPr lang="en-US" altLang="zh-CN" b="1" kern="0" dirty="0">
                  <a:solidFill>
                    <a:prstClr val="white"/>
                  </a:solidFill>
                  <a:latin typeface="微软雅黑" panose="020B0503020204020204" pitchFamily="34" charset="-122"/>
                  <a:ea typeface="微软雅黑" panose="020B0503020204020204" pitchFamily="34" charset="-122"/>
                  <a:cs typeface="Arial"/>
                </a:rPr>
                <a:t>: water Cherenkov detector array </a:t>
              </a:r>
              <a:endParaRPr kumimoji="0" lang="en-US" altLang="zh-CN"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a:endParaRPr>
            </a:p>
          </p:txBody>
        </p:sp>
      </p:grpSp>
      <p:grpSp>
        <p:nvGrpSpPr>
          <p:cNvPr id="8" name="组合 24">
            <a:extLst>
              <a:ext uri="{FF2B5EF4-FFF2-40B4-BE49-F238E27FC236}">
                <a16:creationId xmlns:a16="http://schemas.microsoft.com/office/drawing/2014/main" id="{028948D2-4EDC-44B8-84F4-F57186CCF0DB}"/>
              </a:ext>
            </a:extLst>
          </p:cNvPr>
          <p:cNvGrpSpPr/>
          <p:nvPr/>
        </p:nvGrpSpPr>
        <p:grpSpPr>
          <a:xfrm>
            <a:off x="8284492" y="3453403"/>
            <a:ext cx="3868914" cy="872209"/>
            <a:chOff x="4891331" y="4841690"/>
            <a:chExt cx="2008059" cy="565301"/>
          </a:xfrm>
        </p:grpSpPr>
        <p:sp>
          <p:nvSpPr>
            <p:cNvPr id="9" name="矩形 26">
              <a:extLst>
                <a:ext uri="{FF2B5EF4-FFF2-40B4-BE49-F238E27FC236}">
                  <a16:creationId xmlns:a16="http://schemas.microsoft.com/office/drawing/2014/main" id="{FD20FAA2-E640-41E4-B17B-D268AC957140}"/>
                </a:ext>
              </a:extLst>
            </p:cNvPr>
            <p:cNvSpPr/>
            <p:nvPr/>
          </p:nvSpPr>
          <p:spPr>
            <a:xfrm>
              <a:off x="4964879" y="4844059"/>
              <a:ext cx="1882855" cy="562932"/>
            </a:xfrm>
            <a:prstGeom prst="rect">
              <a:avLst/>
            </a:prstGeom>
            <a:solidFill>
              <a:srgbClr val="063772"/>
            </a:solidFill>
            <a:ln w="12700" cap="flat" cmpd="sng" algn="ctr">
              <a:noFill/>
              <a:prstDash val="solid"/>
              <a:miter lim="800000"/>
            </a:ln>
            <a:effectLst>
              <a:outerShdw blurRad="127000" dist="38100" dir="2700000" algn="tl" rotWithShape="0">
                <a:prstClr val="black">
                  <a:alpha val="40000"/>
                </a:prstClr>
              </a:outerShdw>
            </a:effectLst>
          </p:spPr>
          <p:txBody>
            <a:bodyPr rtlCol="0" anchor="ctr"/>
            <a:lstStyle/>
            <a:p>
              <a:pPr marL="0" marR="0" lvl="0" indent="0" algn="ctr" defTabSz="914042"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Arial"/>
              </a:endParaRPr>
            </a:p>
          </p:txBody>
        </p:sp>
        <p:sp>
          <p:nvSpPr>
            <p:cNvPr id="10" name="文本框 37">
              <a:extLst>
                <a:ext uri="{FF2B5EF4-FFF2-40B4-BE49-F238E27FC236}">
                  <a16:creationId xmlns:a16="http://schemas.microsoft.com/office/drawing/2014/main" id="{55BF3629-2C98-4E37-A421-C8DCA0DA65ED}"/>
                </a:ext>
              </a:extLst>
            </p:cNvPr>
            <p:cNvSpPr txBox="1"/>
            <p:nvPr/>
          </p:nvSpPr>
          <p:spPr>
            <a:xfrm>
              <a:off x="5099465" y="5130548"/>
              <a:ext cx="1591792" cy="270500"/>
            </a:xfrm>
            <a:prstGeom prst="rect">
              <a:avLst/>
            </a:prstGeom>
            <a:noFill/>
            <a:effectLst/>
          </p:spPr>
          <p:txBody>
            <a:bodyPr wrap="square" rtlCol="0">
              <a:spAutoFit/>
            </a:bodyPr>
            <a:lstStyle/>
            <a:p>
              <a:pPr marL="0" marR="0" lvl="0" indent="0" algn="ctr" defTabSz="914042" rtl="0" eaLnBrk="1" fontAlgn="auto" latinLnBrk="0" hangingPunct="1">
                <a:lnSpc>
                  <a:spcPct val="130000"/>
                </a:lnSpc>
                <a:spcBef>
                  <a:spcPts val="0"/>
                </a:spcBef>
                <a:spcAft>
                  <a:spcPts val="0"/>
                </a:spcAft>
                <a:buClrTx/>
                <a:buSzTx/>
                <a:buFontTx/>
                <a:buNone/>
                <a:tabLst/>
                <a:defRPr/>
              </a:pPr>
              <a:endParaRPr kumimoji="0" lang="en-US" altLang="zh-CN" sz="1800" b="1" i="0" u="none" strike="noStrike" kern="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Arial"/>
              </a:endParaRPr>
            </a:p>
          </p:txBody>
        </p:sp>
        <p:sp>
          <p:nvSpPr>
            <p:cNvPr id="11" name="文本框 40">
              <a:extLst>
                <a:ext uri="{FF2B5EF4-FFF2-40B4-BE49-F238E27FC236}">
                  <a16:creationId xmlns:a16="http://schemas.microsoft.com/office/drawing/2014/main" id="{46598B44-7827-4478-94D1-CFE295A29746}"/>
                </a:ext>
              </a:extLst>
            </p:cNvPr>
            <p:cNvSpPr txBox="1"/>
            <p:nvPr/>
          </p:nvSpPr>
          <p:spPr>
            <a:xfrm>
              <a:off x="4891331" y="4841690"/>
              <a:ext cx="2008059" cy="503890"/>
            </a:xfrm>
            <a:prstGeom prst="rect">
              <a:avLst/>
            </a:prstGeom>
            <a:noFill/>
            <a:effectLst/>
          </p:spPr>
          <p:txBody>
            <a:bodyPr wrap="square" rtlCol="0">
              <a:spAutoFit/>
            </a:bodyPr>
            <a:lstStyle/>
            <a:p>
              <a:pPr marL="0" marR="0" lvl="0" indent="0" algn="ctr" defTabSz="914042" rtl="0" eaLnBrk="1" fontAlgn="auto" latinLnBrk="0" hangingPunct="1">
                <a:lnSpc>
                  <a:spcPct val="13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a:rPr>
                <a:t>WFCTA: wide field Cherenkov telescope array</a:t>
              </a:r>
            </a:p>
          </p:txBody>
        </p:sp>
      </p:grpSp>
      <p:pic>
        <p:nvPicPr>
          <p:cNvPr id="12" name="图片 2">
            <a:extLst>
              <a:ext uri="{FF2B5EF4-FFF2-40B4-BE49-F238E27FC236}">
                <a16:creationId xmlns:a16="http://schemas.microsoft.com/office/drawing/2014/main" id="{114F12E9-271D-4544-9B79-7618742261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717" y="4308883"/>
            <a:ext cx="3585787" cy="2348528"/>
          </a:xfrm>
          <a:prstGeom prst="rect">
            <a:avLst/>
          </a:prstGeom>
        </p:spPr>
      </p:pic>
      <p:pic>
        <p:nvPicPr>
          <p:cNvPr id="13" name="图片 13">
            <a:extLst>
              <a:ext uri="{FF2B5EF4-FFF2-40B4-BE49-F238E27FC236}">
                <a16:creationId xmlns:a16="http://schemas.microsoft.com/office/drawing/2014/main" id="{458A6FD0-AD8D-4987-A9A2-B1372C8EA1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9626" y="4308884"/>
            <a:ext cx="3624254" cy="2331225"/>
          </a:xfrm>
          <a:prstGeom prst="rect">
            <a:avLst/>
          </a:prstGeom>
        </p:spPr>
      </p:pic>
      <p:pic>
        <p:nvPicPr>
          <p:cNvPr id="14" name="图片 4">
            <a:extLst>
              <a:ext uri="{FF2B5EF4-FFF2-40B4-BE49-F238E27FC236}">
                <a16:creationId xmlns:a16="http://schemas.microsoft.com/office/drawing/2014/main" id="{E22054EB-5959-46ED-ADEF-0E1EF422B6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61"/>
          <a:stretch/>
        </p:blipFill>
        <p:spPr>
          <a:xfrm>
            <a:off x="4198653" y="4332020"/>
            <a:ext cx="3956617" cy="2329521"/>
          </a:xfrm>
          <a:prstGeom prst="rect">
            <a:avLst/>
          </a:prstGeom>
        </p:spPr>
      </p:pic>
      <p:sp>
        <p:nvSpPr>
          <p:cNvPr id="15" name="文本框 38">
            <a:extLst>
              <a:ext uri="{FF2B5EF4-FFF2-40B4-BE49-F238E27FC236}">
                <a16:creationId xmlns:a16="http://schemas.microsoft.com/office/drawing/2014/main" id="{DCF8A37B-3593-4AC1-857F-70042A91FFFD}"/>
              </a:ext>
            </a:extLst>
          </p:cNvPr>
          <p:cNvSpPr txBox="1"/>
          <p:nvPr/>
        </p:nvSpPr>
        <p:spPr>
          <a:xfrm>
            <a:off x="317073" y="3422965"/>
            <a:ext cx="3567073" cy="777457"/>
          </a:xfrm>
          <a:prstGeom prst="rect">
            <a:avLst/>
          </a:prstGeom>
          <a:noFill/>
          <a:effectLst/>
        </p:spPr>
        <p:txBody>
          <a:bodyPr wrap="square" rtlCol="0">
            <a:spAutoFit/>
          </a:bodyPr>
          <a:lstStyle/>
          <a:p>
            <a:pPr marL="0" marR="0" lvl="0" indent="0" algn="ctr" defTabSz="914042" rtl="0" eaLnBrk="1" fontAlgn="auto" latinLnBrk="0" hangingPunct="1">
              <a:lnSpc>
                <a:spcPct val="13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a:rPr>
              <a:t>KM2A:</a:t>
            </a:r>
            <a:r>
              <a:rPr kumimoji="0" lang="zh-CN" altLang="en-US"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a:rPr>
              <a:t> </a:t>
            </a:r>
            <a:r>
              <a:rPr lang="en-US" altLang="zh-CN" b="1" kern="0" dirty="0">
                <a:solidFill>
                  <a:prstClr val="white"/>
                </a:solidFill>
                <a:latin typeface="微软雅黑" panose="020B0503020204020204" pitchFamily="34" charset="-122"/>
                <a:ea typeface="微软雅黑" panose="020B0503020204020204" pitchFamily="34" charset="-122"/>
                <a:cs typeface="Arial"/>
              </a:rPr>
              <a:t>muon detector and scintillator detector array</a:t>
            </a:r>
            <a:endParaRPr kumimoji="0" lang="en-US" altLang="zh-CN"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a:endParaRPr>
          </a:p>
        </p:txBody>
      </p:sp>
      <p:sp>
        <p:nvSpPr>
          <p:cNvPr id="16" name="矩形 25">
            <a:extLst>
              <a:ext uri="{FF2B5EF4-FFF2-40B4-BE49-F238E27FC236}">
                <a16:creationId xmlns:a16="http://schemas.microsoft.com/office/drawing/2014/main" id="{404E0C74-DC16-45FF-AC63-99487705DC99}"/>
              </a:ext>
            </a:extLst>
          </p:cNvPr>
          <p:cNvSpPr/>
          <p:nvPr/>
        </p:nvSpPr>
        <p:spPr>
          <a:xfrm>
            <a:off x="452736" y="4450686"/>
            <a:ext cx="1207383" cy="405304"/>
          </a:xfrm>
          <a:prstGeom prst="rect">
            <a:avLst/>
          </a:prstGeom>
          <a:gradFill flip="none" rotWithShape="1">
            <a:gsLst>
              <a:gs pos="0">
                <a:srgbClr val="9ACBE9">
                  <a:tint val="66000"/>
                  <a:satMod val="160000"/>
                </a:srgbClr>
              </a:gs>
              <a:gs pos="50000">
                <a:srgbClr val="9ACBE9">
                  <a:tint val="44500"/>
                  <a:satMod val="160000"/>
                </a:srgbClr>
              </a:gs>
              <a:gs pos="100000">
                <a:srgbClr val="9ACBE9">
                  <a:tint val="23500"/>
                  <a:satMod val="160000"/>
                </a:srgbClr>
              </a:gs>
            </a:gsLst>
            <a:lin ang="2700000" scaled="1"/>
            <a:tileRect/>
          </a:gradFill>
        </p:spPr>
        <p:txBody>
          <a:bodyPr wrap="none">
            <a:spAutoFit/>
          </a:bodyPr>
          <a:lstStyle/>
          <a:p>
            <a:pPr marL="0" marR="0" lvl="0" indent="0" algn="ctr" defTabSz="914042" rtl="0" eaLnBrk="1" fontAlgn="auto" latinLnBrk="0" hangingPunct="1">
              <a:lnSpc>
                <a:spcPct val="130000"/>
              </a:lnSpc>
              <a:spcBef>
                <a:spcPts val="0"/>
              </a:spcBef>
              <a:spcAft>
                <a:spcPts val="0"/>
              </a:spcAft>
              <a:buClrTx/>
              <a:buSzTx/>
              <a:buFontTx/>
              <a:buNone/>
              <a:tabLst/>
              <a:defRPr/>
            </a:pPr>
            <a:r>
              <a:rPr kumimoji="0" lang="en-US" altLang="zh-CN" sz="1733"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5216 </a:t>
            </a:r>
            <a:r>
              <a:rPr kumimoji="0" lang="x-none" altLang="zh-CN" sz="1733"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E</a:t>
            </a:r>
            <a:r>
              <a:rPr kumimoji="0" lang="en-US" altLang="zh-CN" sz="1733"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Ds</a:t>
            </a:r>
          </a:p>
        </p:txBody>
      </p:sp>
      <p:sp>
        <p:nvSpPr>
          <p:cNvPr id="17" name="矩形 27">
            <a:extLst>
              <a:ext uri="{FF2B5EF4-FFF2-40B4-BE49-F238E27FC236}">
                <a16:creationId xmlns:a16="http://schemas.microsoft.com/office/drawing/2014/main" id="{9B2F2A74-90E0-4E65-B2F2-F6423A86E03F}"/>
              </a:ext>
            </a:extLst>
          </p:cNvPr>
          <p:cNvSpPr/>
          <p:nvPr/>
        </p:nvSpPr>
        <p:spPr>
          <a:xfrm>
            <a:off x="2401223" y="6062931"/>
            <a:ext cx="1309974" cy="405304"/>
          </a:xfrm>
          <a:prstGeom prst="rect">
            <a:avLst/>
          </a:prstGeom>
          <a:gradFill flip="none" rotWithShape="1">
            <a:gsLst>
              <a:gs pos="0">
                <a:srgbClr val="9ACBE9">
                  <a:tint val="66000"/>
                  <a:satMod val="160000"/>
                </a:srgbClr>
              </a:gs>
              <a:gs pos="50000">
                <a:srgbClr val="9ACBE9">
                  <a:tint val="44500"/>
                  <a:satMod val="160000"/>
                </a:srgbClr>
              </a:gs>
              <a:gs pos="100000">
                <a:srgbClr val="9ACBE9">
                  <a:tint val="23500"/>
                  <a:satMod val="160000"/>
                </a:srgbClr>
              </a:gs>
            </a:gsLst>
            <a:lin ang="2700000" scaled="1"/>
            <a:tileRect/>
          </a:gradFill>
        </p:spPr>
        <p:txBody>
          <a:bodyPr wrap="none">
            <a:spAutoFit/>
          </a:bodyPr>
          <a:lstStyle/>
          <a:p>
            <a:pPr marL="0" marR="0" lvl="0" indent="0" algn="ctr" defTabSz="914042" rtl="0" eaLnBrk="1" fontAlgn="auto" latinLnBrk="0" hangingPunct="1">
              <a:lnSpc>
                <a:spcPct val="130000"/>
              </a:lnSpc>
              <a:spcBef>
                <a:spcPts val="0"/>
              </a:spcBef>
              <a:spcAft>
                <a:spcPts val="0"/>
              </a:spcAft>
              <a:buClrTx/>
              <a:buSzTx/>
              <a:buFontTx/>
              <a:buNone/>
              <a:tabLst/>
              <a:defRPr/>
            </a:pPr>
            <a:r>
              <a:rPr kumimoji="0" lang="en-US" altLang="zh-CN" sz="1733"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1188</a:t>
            </a:r>
            <a:r>
              <a:rPr lang="zh-CN" altLang="en-US" sz="1733" b="1" kern="0" dirty="0">
                <a:solidFill>
                  <a:srgbClr val="C00000"/>
                </a:solidFill>
                <a:latin typeface="微软雅黑" panose="020B0503020204020204" pitchFamily="34" charset="-122"/>
                <a:ea typeface="微软雅黑" panose="020B0503020204020204" pitchFamily="34" charset="-122"/>
                <a:cs typeface="Arial"/>
              </a:rPr>
              <a:t> </a:t>
            </a:r>
            <a:r>
              <a:rPr kumimoji="0" lang="x-none" altLang="zh-CN" sz="1733"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M</a:t>
            </a:r>
            <a:r>
              <a:rPr kumimoji="0" lang="en-US" altLang="zh-CN" sz="1733"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Ds</a:t>
            </a:r>
          </a:p>
        </p:txBody>
      </p:sp>
      <p:sp>
        <p:nvSpPr>
          <p:cNvPr id="18" name="矩形 31">
            <a:extLst>
              <a:ext uri="{FF2B5EF4-FFF2-40B4-BE49-F238E27FC236}">
                <a16:creationId xmlns:a16="http://schemas.microsoft.com/office/drawing/2014/main" id="{003A4AB1-6600-42C5-9DA1-0A307D41E22D}"/>
              </a:ext>
            </a:extLst>
          </p:cNvPr>
          <p:cNvSpPr/>
          <p:nvPr/>
        </p:nvSpPr>
        <p:spPr>
          <a:xfrm>
            <a:off x="5697335" y="5280495"/>
            <a:ext cx="1281120" cy="405304"/>
          </a:xfrm>
          <a:prstGeom prst="rect">
            <a:avLst/>
          </a:prstGeom>
          <a:gradFill flip="none" rotWithShape="1">
            <a:gsLst>
              <a:gs pos="0">
                <a:srgbClr val="9ACBE9">
                  <a:tint val="66000"/>
                  <a:satMod val="160000"/>
                </a:srgbClr>
              </a:gs>
              <a:gs pos="50000">
                <a:srgbClr val="9ACBE9">
                  <a:tint val="44500"/>
                  <a:satMod val="160000"/>
                </a:srgbClr>
              </a:gs>
              <a:gs pos="100000">
                <a:srgbClr val="9ACBE9">
                  <a:tint val="23500"/>
                  <a:satMod val="160000"/>
                </a:srgbClr>
              </a:gs>
            </a:gsLst>
            <a:lin ang="2700000" scaled="1"/>
            <a:tileRect/>
          </a:gradFill>
        </p:spPr>
        <p:txBody>
          <a:bodyPr wrap="none">
            <a:spAutoFit/>
          </a:bodyPr>
          <a:lstStyle/>
          <a:p>
            <a:pPr marL="0" marR="0" lvl="0" indent="0" algn="ctr" defTabSz="914042" rtl="0" eaLnBrk="1" fontAlgn="auto" latinLnBrk="0" hangingPunct="1">
              <a:lnSpc>
                <a:spcPct val="130000"/>
              </a:lnSpc>
              <a:spcBef>
                <a:spcPts val="0"/>
              </a:spcBef>
              <a:spcAft>
                <a:spcPts val="0"/>
              </a:spcAft>
              <a:buClrTx/>
              <a:buSzTx/>
              <a:buFontTx/>
              <a:buNone/>
              <a:tabLst/>
              <a:defRPr/>
            </a:pPr>
            <a:r>
              <a:rPr kumimoji="0" lang="en-US" altLang="zh-CN" sz="1733"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3120</a:t>
            </a:r>
            <a:r>
              <a:rPr lang="zh-CN" altLang="en-US" sz="1733" b="1" kern="0" dirty="0">
                <a:solidFill>
                  <a:srgbClr val="C00000"/>
                </a:solidFill>
                <a:latin typeface="微软雅黑" panose="020B0503020204020204" pitchFamily="34" charset="-122"/>
                <a:ea typeface="微软雅黑" panose="020B0503020204020204" pitchFamily="34" charset="-122"/>
                <a:cs typeface="Arial"/>
              </a:rPr>
              <a:t> </a:t>
            </a:r>
            <a:r>
              <a:rPr lang="en-US" altLang="zh-CN" sz="1733" b="1" kern="0" dirty="0">
                <a:solidFill>
                  <a:srgbClr val="C00000"/>
                </a:solidFill>
                <a:latin typeface="微软雅黑" panose="020B0503020204020204" pitchFamily="34" charset="-122"/>
                <a:ea typeface="微软雅黑" panose="020B0503020204020204" pitchFamily="34" charset="-122"/>
                <a:cs typeface="Arial"/>
              </a:rPr>
              <a:t>cells</a:t>
            </a:r>
            <a:endParaRPr kumimoji="0" lang="en-US" altLang="zh-CN" sz="1733"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endParaRPr>
          </a:p>
        </p:txBody>
      </p:sp>
      <p:sp>
        <p:nvSpPr>
          <p:cNvPr id="19" name="矩形 35">
            <a:extLst>
              <a:ext uri="{FF2B5EF4-FFF2-40B4-BE49-F238E27FC236}">
                <a16:creationId xmlns:a16="http://schemas.microsoft.com/office/drawing/2014/main" id="{5FFF9446-758C-4975-BAC7-38098D0613D4}"/>
              </a:ext>
            </a:extLst>
          </p:cNvPr>
          <p:cNvSpPr/>
          <p:nvPr/>
        </p:nvSpPr>
        <p:spPr>
          <a:xfrm>
            <a:off x="10357582" y="4362335"/>
            <a:ext cx="1696298" cy="405304"/>
          </a:xfrm>
          <a:prstGeom prst="rect">
            <a:avLst/>
          </a:prstGeom>
          <a:gradFill flip="none" rotWithShape="1">
            <a:gsLst>
              <a:gs pos="0">
                <a:srgbClr val="9ACBE9">
                  <a:tint val="66000"/>
                  <a:satMod val="160000"/>
                </a:srgbClr>
              </a:gs>
              <a:gs pos="50000">
                <a:srgbClr val="9ACBE9">
                  <a:tint val="44500"/>
                  <a:satMod val="160000"/>
                </a:srgbClr>
              </a:gs>
              <a:gs pos="100000">
                <a:srgbClr val="9ACBE9">
                  <a:tint val="23500"/>
                  <a:satMod val="160000"/>
                </a:srgbClr>
              </a:gs>
            </a:gsLst>
            <a:lin ang="2700000" scaled="1"/>
            <a:tileRect/>
          </a:gradFill>
        </p:spPr>
        <p:txBody>
          <a:bodyPr wrap="none">
            <a:spAutoFit/>
          </a:bodyPr>
          <a:lstStyle/>
          <a:p>
            <a:pPr marL="0" marR="0" lvl="0" indent="0" algn="ctr" defTabSz="914042" rtl="0" eaLnBrk="1" fontAlgn="auto" latinLnBrk="0" hangingPunct="1">
              <a:lnSpc>
                <a:spcPct val="130000"/>
              </a:lnSpc>
              <a:spcBef>
                <a:spcPts val="0"/>
              </a:spcBef>
              <a:spcAft>
                <a:spcPts val="0"/>
              </a:spcAft>
              <a:buClrTx/>
              <a:buSzTx/>
              <a:buFontTx/>
              <a:buNone/>
              <a:tabLst/>
              <a:defRPr/>
            </a:pPr>
            <a:r>
              <a:rPr kumimoji="0" lang="x-none" altLang="zh-CN" sz="1733"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18</a:t>
            </a:r>
            <a:r>
              <a:rPr kumimoji="0" lang="en-US" altLang="zh-CN" sz="1733"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 telescopes</a:t>
            </a:r>
          </a:p>
        </p:txBody>
      </p:sp>
      <p:pic>
        <p:nvPicPr>
          <p:cNvPr id="22" name="图片 5">
            <a:extLst>
              <a:ext uri="{FF2B5EF4-FFF2-40B4-BE49-F238E27FC236}">
                <a16:creationId xmlns:a16="http://schemas.microsoft.com/office/drawing/2014/main" id="{80A4BE0E-EB9C-4494-AE6C-D482D07B5632}"/>
              </a:ext>
            </a:extLst>
          </p:cNvPr>
          <p:cNvPicPr>
            <a:picLocks noChangeAspect="1"/>
          </p:cNvPicPr>
          <p:nvPr/>
        </p:nvPicPr>
        <p:blipFill>
          <a:blip r:embed="rId6"/>
          <a:stretch>
            <a:fillRect/>
          </a:stretch>
        </p:blipFill>
        <p:spPr>
          <a:xfrm>
            <a:off x="6508553" y="102184"/>
            <a:ext cx="5644853" cy="3261545"/>
          </a:xfrm>
          <a:prstGeom prst="rect">
            <a:avLst/>
          </a:prstGeom>
          <a:ln>
            <a:noFill/>
          </a:ln>
          <a:effectLst>
            <a:softEdge rad="112500"/>
          </a:effectLst>
        </p:spPr>
      </p:pic>
      <p:sp>
        <p:nvSpPr>
          <p:cNvPr id="23" name="副标题 2">
            <a:extLst>
              <a:ext uri="{FF2B5EF4-FFF2-40B4-BE49-F238E27FC236}">
                <a16:creationId xmlns:a16="http://schemas.microsoft.com/office/drawing/2014/main" id="{2540EDFA-F5CB-4E0B-85C6-F09A45ED43DC}"/>
              </a:ext>
            </a:extLst>
          </p:cNvPr>
          <p:cNvSpPr txBox="1">
            <a:spLocks/>
          </p:cNvSpPr>
          <p:nvPr/>
        </p:nvSpPr>
        <p:spPr>
          <a:xfrm>
            <a:off x="318474" y="1046074"/>
            <a:ext cx="6092571" cy="2128723"/>
          </a:xfrm>
          <a:prstGeom prst="rect">
            <a:avLst/>
          </a:prstGeom>
        </p:spPr>
        <p:txBody>
          <a:bodyPr vert="horz" lIns="91437" tIns="45719" rIns="91437" bIns="45719"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50000"/>
              </a:lnSpc>
              <a:spcBef>
                <a:spcPts val="0"/>
              </a:spcBef>
              <a:defRPr/>
            </a:pPr>
            <a:r>
              <a:rPr lang="en-US" altLang="zh-CN" sz="2000" b="1" dirty="0">
                <a:latin typeface="Times New Roman" panose="02020603050405020304" pitchFamily="18" charset="0"/>
                <a:ea typeface="华文楷体" panose="02010600040101010101" pitchFamily="2" charset="-122"/>
                <a:cs typeface="Times New Roman" panose="02020603050405020304" pitchFamily="18" charset="0"/>
              </a:rPr>
              <a:t>Altitude: </a:t>
            </a:r>
            <a:r>
              <a:rPr lang="pt-BR" altLang="zh-CN" sz="2000" b="1" dirty="0">
                <a:latin typeface="Times New Roman" panose="02020603050405020304" pitchFamily="18" charset="0"/>
                <a:ea typeface="华文楷体" panose="02010600040101010101" pitchFamily="2" charset="-122"/>
                <a:cs typeface="Times New Roman" panose="02020603050405020304" pitchFamily="18" charset="0"/>
              </a:rPr>
              <a:t>4410 </a:t>
            </a:r>
            <a:r>
              <a:rPr lang="en-US" altLang="zh-CN" sz="2000" b="1" dirty="0">
                <a:latin typeface="Times New Roman" panose="02020603050405020304" pitchFamily="18" charset="0"/>
                <a:ea typeface="华文楷体" panose="02010600040101010101" pitchFamily="2" charset="-122"/>
                <a:cs typeface="Times New Roman" panose="02020603050405020304" pitchFamily="18" charset="0"/>
              </a:rPr>
              <a:t>m</a:t>
            </a:r>
          </a:p>
          <a:p>
            <a:pPr lvl="0" defTabSz="914309">
              <a:lnSpc>
                <a:spcPct val="150000"/>
              </a:lnSpc>
              <a:spcBef>
                <a:spcPts val="0"/>
              </a:spcBef>
              <a:defRPr/>
            </a:pPr>
            <a:r>
              <a:rPr lang="en-US" altLang="zh-CN" sz="2000" b="1" dirty="0">
                <a:latin typeface="Times New Roman" panose="02020603050405020304" pitchFamily="18" charset="0"/>
                <a:ea typeface="华文楷体" panose="02010600040101010101" pitchFamily="2" charset="-122"/>
                <a:cs typeface="Times New Roman" panose="02020603050405020304" pitchFamily="18" charset="0"/>
              </a:rPr>
              <a:t>Ideal site to measure the cosmic ray energy in the knee region:</a:t>
            </a: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000" b="1" dirty="0">
                <a:latin typeface="Times New Roman" panose="02020603050405020304" pitchFamily="18" charset="0"/>
                <a:ea typeface="华文楷体" panose="02010600040101010101" pitchFamily="2" charset="-122"/>
                <a:cs typeface="Times New Roman" panose="02020603050405020304" pitchFamily="18" charset="0"/>
              </a:rPr>
              <a:t>the air shower development reaches its maximum for vertical showers at around 1 </a:t>
            </a:r>
            <a:r>
              <a:rPr lang="en-US" altLang="zh-CN" sz="2000" b="1" dirty="0" err="1">
                <a:latin typeface="Times New Roman" panose="02020603050405020304" pitchFamily="18" charset="0"/>
                <a:ea typeface="华文楷体" panose="02010600040101010101" pitchFamily="2" charset="-122"/>
                <a:cs typeface="Times New Roman" panose="02020603050405020304" pitchFamily="18" charset="0"/>
              </a:rPr>
              <a:t>PeV</a:t>
            </a:r>
            <a:endParaRPr lang="zh-CN" altLang="en-US" sz="20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5" name="Slide Number Placeholder 2">
            <a:extLst>
              <a:ext uri="{FF2B5EF4-FFF2-40B4-BE49-F238E27FC236}">
                <a16:creationId xmlns:a16="http://schemas.microsoft.com/office/drawing/2014/main" id="{F9B2039F-01DF-49EF-81AE-CDB69FDCE317}"/>
              </a:ext>
            </a:extLst>
          </p:cNvPr>
          <p:cNvSpPr>
            <a:spLocks noGrp="1"/>
          </p:cNvSpPr>
          <p:nvPr>
            <p:ph type="sldNum" sz="quarter" idx="12"/>
          </p:nvPr>
        </p:nvSpPr>
        <p:spPr>
          <a:xfrm>
            <a:off x="8606118" y="6354879"/>
            <a:ext cx="2741772" cy="36504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26" name="TextBox 25">
            <a:extLst>
              <a:ext uri="{FF2B5EF4-FFF2-40B4-BE49-F238E27FC236}">
                <a16:creationId xmlns:a16="http://schemas.microsoft.com/office/drawing/2014/main" id="{47FB44A5-2072-48F1-BB29-68B182DBDDAC}"/>
              </a:ext>
            </a:extLst>
          </p:cNvPr>
          <p:cNvSpPr txBox="1"/>
          <p:nvPr/>
        </p:nvSpPr>
        <p:spPr>
          <a:xfrm>
            <a:off x="1130200" y="202847"/>
            <a:ext cx="3419856" cy="584775"/>
          </a:xfrm>
          <a:prstGeom prst="rect">
            <a:avLst/>
          </a:prstGeom>
          <a:noFill/>
        </p:spPr>
        <p:txBody>
          <a:bodyPr wrap="square">
            <a:spAutoFit/>
          </a:bodyPr>
          <a:lstStyle/>
          <a:p>
            <a:r>
              <a:rPr lang="en-US" altLang="zh-CN" sz="3200" b="1" dirty="0">
                <a:solidFill>
                  <a:srgbClr val="0070C0"/>
                </a:solidFill>
                <a:latin typeface="Times New Roman" panose="02020603050405020304" pitchFamily="18" charset="0"/>
                <a:ea typeface="微软雅黑"/>
                <a:cs typeface="Times New Roman" panose="02020603050405020304" pitchFamily="18" charset="0"/>
              </a:rPr>
              <a:t>LHAASO</a:t>
            </a:r>
            <a:endParaRPr lang="zh-CN" altLang="en-US" sz="3200" b="1" dirty="0">
              <a:solidFill>
                <a:srgbClr val="0070C0"/>
              </a:solidFill>
            </a:endParaRPr>
          </a:p>
        </p:txBody>
      </p:sp>
    </p:spTree>
    <p:extLst>
      <p:ext uri="{BB962C8B-B14F-4D97-AF65-F5344CB8AC3E}">
        <p14:creationId xmlns:p14="http://schemas.microsoft.com/office/powerpoint/2010/main" val="1937939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33">
            <a:extLst>
              <a:ext uri="{FF2B5EF4-FFF2-40B4-BE49-F238E27FC236}">
                <a16:creationId xmlns:a16="http://schemas.microsoft.com/office/drawing/2014/main" id="{9973DC73-1BC0-4D9F-A9C0-4205CC9A19E3}"/>
              </a:ext>
            </a:extLst>
          </p:cNvPr>
          <p:cNvSpPr/>
          <p:nvPr/>
        </p:nvSpPr>
        <p:spPr>
          <a:xfrm>
            <a:off x="4361350" y="4857580"/>
            <a:ext cx="54073" cy="46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4" name="Picture 13">
            <a:extLst>
              <a:ext uri="{FF2B5EF4-FFF2-40B4-BE49-F238E27FC236}">
                <a16:creationId xmlns:a16="http://schemas.microsoft.com/office/drawing/2014/main" id="{846503B4-305C-49CC-A644-6045F53510CA}"/>
              </a:ext>
            </a:extLst>
          </p:cNvPr>
          <p:cNvPicPr>
            <a:picLocks noChangeAspect="1"/>
          </p:cNvPicPr>
          <p:nvPr/>
        </p:nvPicPr>
        <p:blipFill>
          <a:blip r:embed="rId3"/>
          <a:stretch>
            <a:fillRect/>
          </a:stretch>
        </p:blipFill>
        <p:spPr>
          <a:xfrm>
            <a:off x="4730437" y="888801"/>
            <a:ext cx="3586076" cy="3072017"/>
          </a:xfrm>
          <a:prstGeom prst="rect">
            <a:avLst/>
          </a:prstGeom>
        </p:spPr>
      </p:pic>
      <p:grpSp>
        <p:nvGrpSpPr>
          <p:cNvPr id="3" name="Group 2">
            <a:extLst>
              <a:ext uri="{FF2B5EF4-FFF2-40B4-BE49-F238E27FC236}">
                <a16:creationId xmlns:a16="http://schemas.microsoft.com/office/drawing/2014/main" id="{B4A87E44-E61C-4E30-8E84-C500332F5C81}"/>
              </a:ext>
            </a:extLst>
          </p:cNvPr>
          <p:cNvGrpSpPr/>
          <p:nvPr/>
        </p:nvGrpSpPr>
        <p:grpSpPr>
          <a:xfrm>
            <a:off x="5206009" y="4073245"/>
            <a:ext cx="2634931" cy="2653029"/>
            <a:chOff x="9102082" y="3956254"/>
            <a:chExt cx="2634931" cy="2653029"/>
          </a:xfrm>
        </p:grpSpPr>
        <p:grpSp>
          <p:nvGrpSpPr>
            <p:cNvPr id="24" name="组合 11">
              <a:extLst>
                <a:ext uri="{FF2B5EF4-FFF2-40B4-BE49-F238E27FC236}">
                  <a16:creationId xmlns:a16="http://schemas.microsoft.com/office/drawing/2014/main" id="{0764DAA2-D012-4398-98C0-4D1585FC10A8}"/>
                </a:ext>
              </a:extLst>
            </p:cNvPr>
            <p:cNvGrpSpPr/>
            <p:nvPr/>
          </p:nvGrpSpPr>
          <p:grpSpPr>
            <a:xfrm>
              <a:off x="9102082" y="4344882"/>
              <a:ext cx="2442359" cy="2264401"/>
              <a:chOff x="3126603" y="2866527"/>
              <a:chExt cx="2550042" cy="2364237"/>
            </a:xfrm>
          </p:grpSpPr>
          <p:pic>
            <p:nvPicPr>
              <p:cNvPr id="32" name="图片 22">
                <a:extLst>
                  <a:ext uri="{FF2B5EF4-FFF2-40B4-BE49-F238E27FC236}">
                    <a16:creationId xmlns:a16="http://schemas.microsoft.com/office/drawing/2014/main" id="{98D0191B-3589-4539-8B55-E4B1EB3EAC17}"/>
                  </a:ext>
                </a:extLst>
              </p:cNvPr>
              <p:cNvPicPr>
                <a:picLocks noChangeAspect="1"/>
              </p:cNvPicPr>
              <p:nvPr/>
            </p:nvPicPr>
            <p:blipFill rotWithShape="1">
              <a:blip r:embed="rId4"/>
              <a:srcRect r="18893"/>
              <a:stretch/>
            </p:blipFill>
            <p:spPr>
              <a:xfrm rot="16200000">
                <a:off x="3219505" y="2773625"/>
                <a:ext cx="2364237" cy="2550042"/>
              </a:xfrm>
              <a:prstGeom prst="rect">
                <a:avLst/>
              </a:prstGeom>
            </p:spPr>
          </p:pic>
          <p:sp>
            <p:nvSpPr>
              <p:cNvPr id="33" name="椭圆 23">
                <a:extLst>
                  <a:ext uri="{FF2B5EF4-FFF2-40B4-BE49-F238E27FC236}">
                    <a16:creationId xmlns:a16="http://schemas.microsoft.com/office/drawing/2014/main" id="{FEDE7592-6753-4201-82E5-F95056143EED}"/>
                  </a:ext>
                </a:extLst>
              </p:cNvPr>
              <p:cNvSpPr/>
              <p:nvPr/>
            </p:nvSpPr>
            <p:spPr>
              <a:xfrm rot="19630767">
                <a:off x="4307558" y="3620668"/>
                <a:ext cx="1016852" cy="373788"/>
              </a:xfrm>
              <a:prstGeom prst="ellipse">
                <a:avLst/>
              </a:prstGeom>
              <a:ln w="38100">
                <a:solidFill>
                  <a:srgbClr val="FF0000"/>
                </a:solidFill>
              </a:ln>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grpSp>
        <p:cxnSp>
          <p:nvCxnSpPr>
            <p:cNvPr id="25" name="直接箭头连接符 16">
              <a:extLst>
                <a:ext uri="{FF2B5EF4-FFF2-40B4-BE49-F238E27FC236}">
                  <a16:creationId xmlns:a16="http://schemas.microsoft.com/office/drawing/2014/main" id="{5C97C4B5-BD85-499B-8018-0D4D0FCD2986}"/>
                </a:ext>
              </a:extLst>
            </p:cNvPr>
            <p:cNvCxnSpPr>
              <a:cxnSpLocks/>
            </p:cNvCxnSpPr>
            <p:nvPr/>
          </p:nvCxnSpPr>
          <p:spPr>
            <a:xfrm flipH="1" flipV="1">
              <a:off x="10720124" y="5305935"/>
              <a:ext cx="198445" cy="65211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6" name="文本框 17">
              <a:extLst>
                <a:ext uri="{FF2B5EF4-FFF2-40B4-BE49-F238E27FC236}">
                  <a16:creationId xmlns:a16="http://schemas.microsoft.com/office/drawing/2014/main" id="{35C8D5D6-D5E8-4580-B4D3-94E62ED3B87E}"/>
                </a:ext>
              </a:extLst>
            </p:cNvPr>
            <p:cNvSpPr txBox="1"/>
            <p:nvPr/>
          </p:nvSpPr>
          <p:spPr>
            <a:xfrm>
              <a:off x="10477397" y="5958046"/>
              <a:ext cx="996541" cy="35373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Centroid</a:t>
              </a:r>
              <a:endParaRPr kumimoji="0" lang="zh-CN" altLang="en-US" sz="1800" b="0" i="0" u="none" strike="noStrike" kern="1200" cap="none" spc="0" normalizeH="0" baseline="0" noProof="0" dirty="0">
                <a:ln>
                  <a:noFill/>
                </a:ln>
                <a:solidFill>
                  <a:prstClr val="black"/>
                </a:solidFill>
                <a:effectLst/>
                <a:uLnTx/>
                <a:uFillTx/>
                <a:latin typeface="Cambria Math" panose="02040503050406030204" pitchFamily="18" charset="0"/>
                <a:ea typeface="宋体" panose="02010600030101010101" pitchFamily="2" charset="-122"/>
                <a:cs typeface="+mn-cs"/>
              </a:endParaRPr>
            </a:p>
          </p:txBody>
        </p:sp>
        <p:cxnSp>
          <p:nvCxnSpPr>
            <p:cNvPr id="27" name="直接箭头连接符 18">
              <a:extLst>
                <a:ext uri="{FF2B5EF4-FFF2-40B4-BE49-F238E27FC236}">
                  <a16:creationId xmlns:a16="http://schemas.microsoft.com/office/drawing/2014/main" id="{A1D4EF64-8A80-4A62-A65E-53CCBC440E10}"/>
                </a:ext>
              </a:extLst>
            </p:cNvPr>
            <p:cNvCxnSpPr>
              <a:cxnSpLocks/>
              <a:stCxn id="28" idx="2"/>
            </p:cNvCxnSpPr>
            <p:nvPr/>
          </p:nvCxnSpPr>
          <p:spPr>
            <a:xfrm>
              <a:off x="11327791" y="4309990"/>
              <a:ext cx="34483" cy="47027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8" name="文本框 19">
              <a:extLst>
                <a:ext uri="{FF2B5EF4-FFF2-40B4-BE49-F238E27FC236}">
                  <a16:creationId xmlns:a16="http://schemas.microsoft.com/office/drawing/2014/main" id="{8948524E-CCD4-48ED-A07B-E478BE2C195A}"/>
                </a:ext>
              </a:extLst>
            </p:cNvPr>
            <p:cNvSpPr txBox="1"/>
            <p:nvPr/>
          </p:nvSpPr>
          <p:spPr>
            <a:xfrm>
              <a:off x="10918569" y="3956254"/>
              <a:ext cx="818444" cy="35373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Source</a:t>
              </a:r>
              <a:endParaRPr kumimoji="0" lang="zh-CN" altLang="en-US" sz="1800" b="0" i="0" u="none" strike="noStrike" kern="1200" cap="none" spc="0" normalizeH="0" baseline="0" noProof="0" dirty="0">
                <a:ln>
                  <a:noFill/>
                </a:ln>
                <a:solidFill>
                  <a:prstClr val="black"/>
                </a:solidFill>
                <a:effectLst/>
                <a:uLnTx/>
                <a:uFillTx/>
                <a:latin typeface="Cambria Math" panose="02040503050406030204" pitchFamily="18" charset="0"/>
                <a:ea typeface="宋体" panose="02010600030101010101" pitchFamily="2" charset="-122"/>
                <a:cs typeface="+mn-cs"/>
              </a:endParaRPr>
            </a:p>
          </p:txBody>
        </p:sp>
        <p:sp>
          <p:nvSpPr>
            <p:cNvPr id="30" name="右大括号 20">
              <a:extLst>
                <a:ext uri="{FF2B5EF4-FFF2-40B4-BE49-F238E27FC236}">
                  <a16:creationId xmlns:a16="http://schemas.microsoft.com/office/drawing/2014/main" id="{210E9A46-627C-429B-8C8E-3D05709D2735}"/>
                </a:ext>
              </a:extLst>
            </p:cNvPr>
            <p:cNvSpPr/>
            <p:nvPr/>
          </p:nvSpPr>
          <p:spPr>
            <a:xfrm rot="14324046">
              <a:off x="10648026" y="4131219"/>
              <a:ext cx="243685" cy="813282"/>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mc:AlternateContent xmlns:mc="http://schemas.openxmlformats.org/markup-compatibility/2006" xmlns:a14="http://schemas.microsoft.com/office/drawing/2010/main">
          <mc:Choice Requires="a14">
            <p:sp>
              <p:nvSpPr>
                <p:cNvPr id="31" name="文本框 21">
                  <a:extLst>
                    <a:ext uri="{FF2B5EF4-FFF2-40B4-BE49-F238E27FC236}">
                      <a16:creationId xmlns:a16="http://schemas.microsoft.com/office/drawing/2014/main" id="{E08079FC-FBF5-42A4-9BE9-3BB342C32610}"/>
                    </a:ext>
                  </a:extLst>
                </p:cNvPr>
                <p:cNvSpPr txBox="1"/>
                <p:nvPr/>
              </p:nvSpPr>
              <p:spPr>
                <a:xfrm rot="19381070">
                  <a:off x="10337108" y="4095696"/>
                  <a:ext cx="4521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1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𝜃</m:t>
                            </m:r>
                          </m:e>
                          <m:sub>
                            <m:r>
                              <a:rPr kumimoji="0" lang="en-US" altLang="zh-CN" sz="1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𝑐</m:t>
                            </m:r>
                          </m:sub>
                        </m:sSub>
                      </m:oMath>
                    </m:oMathPara>
                  </a14:m>
                  <a:endParaRPr kumimoji="0" lang="zh-CN" altLang="en-US" sz="1800" b="0" i="0" u="none" strike="noStrike" kern="1200" cap="none" spc="0" normalizeH="0" baseline="0" noProof="0" dirty="0">
                    <a:ln>
                      <a:noFill/>
                    </a:ln>
                    <a:solidFill>
                      <a:prstClr val="black"/>
                    </a:solidFill>
                    <a:effectLst/>
                    <a:uLnTx/>
                    <a:uFillTx/>
                    <a:latin typeface="Cambria Math" panose="02040503050406030204" pitchFamily="18" charset="0"/>
                    <a:ea typeface="宋体" panose="02010600030101010101" pitchFamily="2" charset="-122"/>
                    <a:cs typeface="+mn-cs"/>
                  </a:endParaRPr>
                </a:p>
              </p:txBody>
            </p:sp>
          </mc:Choice>
          <mc:Fallback xmlns="">
            <p:sp>
              <p:nvSpPr>
                <p:cNvPr id="31" name="文本框 21">
                  <a:extLst>
                    <a:ext uri="{FF2B5EF4-FFF2-40B4-BE49-F238E27FC236}">
                      <a16:creationId xmlns:a16="http://schemas.microsoft.com/office/drawing/2014/main" id="{E08079FC-FBF5-42A4-9BE9-3BB342C32610}"/>
                    </a:ext>
                  </a:extLst>
                </p:cNvPr>
                <p:cNvSpPr txBox="1">
                  <a:spLocks noRot="1" noChangeAspect="1" noMove="1" noResize="1" noEditPoints="1" noAdjustHandles="1" noChangeArrowheads="1" noChangeShapeType="1" noTextEdit="1"/>
                </p:cNvSpPr>
                <p:nvPr/>
              </p:nvSpPr>
              <p:spPr>
                <a:xfrm rot="19381070">
                  <a:off x="10337108" y="4095696"/>
                  <a:ext cx="452111" cy="369332"/>
                </a:xfrm>
                <a:prstGeom prst="rect">
                  <a:avLst/>
                </a:prstGeom>
                <a:blipFill>
                  <a:blip r:embed="rId5"/>
                  <a:stretch>
                    <a:fillRect/>
                  </a:stretch>
                </a:blipFill>
              </p:spPr>
              <p:txBody>
                <a:bodyPr/>
                <a:lstStyle/>
                <a:p>
                  <a:r>
                    <a:rPr lang="zh-CN" altLang="en-US">
                      <a:noFill/>
                    </a:rPr>
                    <a:t> </a:t>
                  </a:r>
                </a:p>
              </p:txBody>
            </p:sp>
          </mc:Fallback>
        </mc:AlternateContent>
      </p:grpSp>
      <p:sp>
        <p:nvSpPr>
          <p:cNvPr id="15" name="TextBox 14">
            <a:extLst>
              <a:ext uri="{FF2B5EF4-FFF2-40B4-BE49-F238E27FC236}">
                <a16:creationId xmlns:a16="http://schemas.microsoft.com/office/drawing/2014/main" id="{B7476B98-1C45-43C8-8A95-B1348D0E9574}"/>
              </a:ext>
            </a:extLst>
          </p:cNvPr>
          <p:cNvSpPr txBox="1"/>
          <p:nvPr/>
        </p:nvSpPr>
        <p:spPr>
          <a:xfrm>
            <a:off x="5465374" y="968695"/>
            <a:ext cx="7697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KM2A</a:t>
            </a:r>
            <a:endPar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37" name="文本框 7">
            <a:extLst>
              <a:ext uri="{FF2B5EF4-FFF2-40B4-BE49-F238E27FC236}">
                <a16:creationId xmlns:a16="http://schemas.microsoft.com/office/drawing/2014/main" id="{1EC30389-EC9C-42A0-AF97-19A07DE4A541}"/>
              </a:ext>
            </a:extLst>
          </p:cNvPr>
          <p:cNvSpPr txBox="1"/>
          <p:nvPr/>
        </p:nvSpPr>
        <p:spPr>
          <a:xfrm>
            <a:off x="145131" y="849726"/>
            <a:ext cx="2783807" cy="646074"/>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lang="en-US" altLang="zh-CN" sz="1799" b="1" dirty="0">
                <a:latin typeface="微软雅黑" panose="020B0503020204020204" pitchFamily="34" charset="-122"/>
                <a:ea typeface="微软雅黑" panose="020B0503020204020204" pitchFamily="34" charset="-122"/>
              </a:rPr>
              <a:t>Cosmic Ray</a:t>
            </a:r>
            <a:br>
              <a:rPr kumimoji="0" lang="en-US" altLang="zh-CN" sz="1799"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br>
            <a:r>
              <a:rPr kumimoji="0" lang="en-US" altLang="zh-CN" sz="1799"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H</a:t>
            </a:r>
            <a:r>
              <a:rPr kumimoji="0" lang="zh-CN" altLang="en-US" sz="1799"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a:t>
            </a:r>
            <a:r>
              <a:rPr kumimoji="0" lang="en-US" altLang="zh-CN" sz="1799"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He</a:t>
            </a:r>
            <a:r>
              <a:rPr lang="zh-CN" altLang="en-US" sz="1799" b="1" dirty="0">
                <a:latin typeface="微软雅黑" panose="020B0503020204020204" pitchFamily="34" charset="-122"/>
                <a:ea typeface="微软雅黑" panose="020B0503020204020204" pitchFamily="34" charset="-122"/>
              </a:rPr>
              <a:t> </a:t>
            </a:r>
            <a:r>
              <a:rPr kumimoji="0" lang="en-US" altLang="zh-CN" sz="1799"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a:t>
            </a:r>
            <a:endParaRPr kumimoji="0" lang="zh-CN" altLang="en-US" sz="1799"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4" name="TextBox 3">
            <a:extLst>
              <a:ext uri="{FF2B5EF4-FFF2-40B4-BE49-F238E27FC236}">
                <a16:creationId xmlns:a16="http://schemas.microsoft.com/office/drawing/2014/main" id="{FDAFA0E4-95B6-493A-9BDA-8845AE0A4F86}"/>
              </a:ext>
            </a:extLst>
          </p:cNvPr>
          <p:cNvSpPr txBox="1"/>
          <p:nvPr/>
        </p:nvSpPr>
        <p:spPr>
          <a:xfrm>
            <a:off x="5318490" y="4146288"/>
            <a:ext cx="8569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WFCTA</a:t>
            </a:r>
            <a:endPar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45" name="图片 38">
            <a:extLst>
              <a:ext uri="{FF2B5EF4-FFF2-40B4-BE49-F238E27FC236}">
                <a16:creationId xmlns:a16="http://schemas.microsoft.com/office/drawing/2014/main" id="{D100412B-C774-443A-8C9E-72B53802F249}"/>
              </a:ext>
            </a:extLst>
          </p:cNvPr>
          <p:cNvPicPr>
            <a:picLocks noChangeAspect="1"/>
          </p:cNvPicPr>
          <p:nvPr/>
        </p:nvPicPr>
        <p:blipFill>
          <a:blip r:embed="rId6"/>
          <a:stretch>
            <a:fillRect/>
          </a:stretch>
        </p:blipFill>
        <p:spPr>
          <a:xfrm>
            <a:off x="8478248" y="3854763"/>
            <a:ext cx="3540188" cy="2750412"/>
          </a:xfrm>
          <a:prstGeom prst="rect">
            <a:avLst/>
          </a:prstGeom>
        </p:spPr>
      </p:pic>
      <p:pic>
        <p:nvPicPr>
          <p:cNvPr id="46" name="图片 14">
            <a:extLst>
              <a:ext uri="{FF2B5EF4-FFF2-40B4-BE49-F238E27FC236}">
                <a16:creationId xmlns:a16="http://schemas.microsoft.com/office/drawing/2014/main" id="{BACBCBC4-8821-4386-80CE-6C719D923B45}"/>
              </a:ext>
            </a:extLst>
          </p:cNvPr>
          <p:cNvPicPr>
            <a:picLocks noChangeAspect="1"/>
          </p:cNvPicPr>
          <p:nvPr/>
        </p:nvPicPr>
        <p:blipFill>
          <a:blip r:embed="rId7"/>
          <a:stretch>
            <a:fillRect/>
          </a:stretch>
        </p:blipFill>
        <p:spPr>
          <a:xfrm>
            <a:off x="8478248" y="890108"/>
            <a:ext cx="3568621" cy="2964655"/>
          </a:xfrm>
          <a:prstGeom prst="rect">
            <a:avLst/>
          </a:prstGeom>
        </p:spPr>
      </p:pic>
      <p:pic>
        <p:nvPicPr>
          <p:cNvPr id="34" name="Picture 2" descr="See the source image">
            <a:extLst>
              <a:ext uri="{FF2B5EF4-FFF2-40B4-BE49-F238E27FC236}">
                <a16:creationId xmlns:a16="http://schemas.microsoft.com/office/drawing/2014/main" id="{3550B5DC-3CB8-485F-89D2-D0B9971966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452" y="1605995"/>
            <a:ext cx="4699336" cy="527771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extLst>
              <a:ext uri="{FF2B5EF4-FFF2-40B4-BE49-F238E27FC236}">
                <a16:creationId xmlns:a16="http://schemas.microsoft.com/office/drawing/2014/main" id="{1B8DD918-0C4C-4102-BF87-CECF3393E620}"/>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6771971">
            <a:off x="2703388" y="1090960"/>
            <a:ext cx="1114794" cy="722804"/>
          </a:xfrm>
          <a:prstGeom prst="rect">
            <a:avLst/>
          </a:prstGeom>
          <a:noFill/>
          <a:extLst>
            <a:ext uri="{909E8E84-426E-40DD-AFC4-6F175D3DCCD1}">
              <a14:hiddenFill xmlns:a14="http://schemas.microsoft.com/office/drawing/2010/main">
                <a:solidFill>
                  <a:srgbClr val="FFFFFF"/>
                </a:solidFill>
              </a14:hiddenFill>
            </a:ext>
          </a:extLst>
        </p:spPr>
      </p:pic>
      <p:pic>
        <p:nvPicPr>
          <p:cNvPr id="40" name="图片 5">
            <a:extLst>
              <a:ext uri="{FF2B5EF4-FFF2-40B4-BE49-F238E27FC236}">
                <a16:creationId xmlns:a16="http://schemas.microsoft.com/office/drawing/2014/main" id="{2AC60E0C-AF22-49C8-830B-4F2A39341683}"/>
              </a:ext>
            </a:extLst>
          </p:cNvPr>
          <p:cNvPicPr>
            <a:picLocks noChangeAspect="1"/>
          </p:cNvPicPr>
          <p:nvPr/>
        </p:nvPicPr>
        <p:blipFill rotWithShape="1">
          <a:blip r:embed="rId10"/>
          <a:srcRect t="32763"/>
          <a:stretch/>
        </p:blipFill>
        <p:spPr>
          <a:xfrm>
            <a:off x="-13888" y="5179219"/>
            <a:ext cx="4901826" cy="1798105"/>
          </a:xfrm>
          <a:prstGeom prst="rect">
            <a:avLst/>
          </a:prstGeom>
          <a:ln>
            <a:noFill/>
          </a:ln>
          <a:effectLst>
            <a:softEdge rad="112500"/>
          </a:effectLst>
        </p:spPr>
      </p:pic>
      <p:sp>
        <p:nvSpPr>
          <p:cNvPr id="29" name="Slide Number Placeholder 2">
            <a:extLst>
              <a:ext uri="{FF2B5EF4-FFF2-40B4-BE49-F238E27FC236}">
                <a16:creationId xmlns:a16="http://schemas.microsoft.com/office/drawing/2014/main" id="{700C1A20-3B55-495A-8AB2-C030C85AE178}"/>
              </a:ext>
            </a:extLst>
          </p:cNvPr>
          <p:cNvSpPr>
            <a:spLocks noGrp="1"/>
          </p:cNvSpPr>
          <p:nvPr>
            <p:ph type="sldNum" sz="quarter" idx="12"/>
          </p:nvPr>
        </p:nvSpPr>
        <p:spPr>
          <a:xfrm>
            <a:off x="8606118" y="6354879"/>
            <a:ext cx="2741772" cy="36504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38" name="矩形 6">
            <a:extLst>
              <a:ext uri="{FF2B5EF4-FFF2-40B4-BE49-F238E27FC236}">
                <a16:creationId xmlns:a16="http://schemas.microsoft.com/office/drawing/2014/main" id="{2DDE72FA-8632-4656-8F02-F9D90F4905B5}"/>
              </a:ext>
            </a:extLst>
          </p:cNvPr>
          <p:cNvSpPr/>
          <p:nvPr/>
        </p:nvSpPr>
        <p:spPr>
          <a:xfrm>
            <a:off x="364377" y="5252005"/>
            <a:ext cx="3074296" cy="461665"/>
          </a:xfrm>
          <a:prstGeom prst="rect">
            <a:avLst/>
          </a:prstGeom>
        </p:spPr>
        <p:txBody>
          <a:bodyPr wrap="square">
            <a:spAutoFit/>
          </a:bodyPr>
          <a:lstStyle/>
          <a:p>
            <a:pPr defTabSz="914309">
              <a:defRPr/>
            </a:pPr>
            <a:r>
              <a:rPr lang="en-US" altLang="zh-CN" sz="2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e</a:t>
            </a:r>
            <a:r>
              <a:rPr lang="en-US" altLang="zh-CN" sz="2400" b="1" baseline="300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a:t>
            </a:r>
            <a:r>
              <a:rPr kumimoji="0"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γ</a:t>
            </a:r>
            <a:r>
              <a:rPr kumimoji="0"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l-GR" altLang="zh-CN" sz="24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μ</a:t>
            </a:r>
            <a:r>
              <a:rPr kumimoji="0"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b="1" dirty="0">
                <a:solidFill>
                  <a:schemeClr val="bg1"/>
                </a:solidFill>
                <a:latin typeface="Times New Roman" panose="02020603050405020304" pitchFamily="18" charset="0"/>
                <a:cs typeface="Times New Roman" panose="02020603050405020304" pitchFamily="18" charset="0"/>
              </a:rPr>
              <a:t>Č</a:t>
            </a:r>
            <a:r>
              <a:rPr kumimoji="0"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24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TextBox 1">
            <a:extLst>
              <a:ext uri="{FF2B5EF4-FFF2-40B4-BE49-F238E27FC236}">
                <a16:creationId xmlns:a16="http://schemas.microsoft.com/office/drawing/2014/main" id="{BCFA1271-673B-48FF-BE1D-B1A24F3F3EAE}"/>
              </a:ext>
            </a:extLst>
          </p:cNvPr>
          <p:cNvSpPr txBox="1"/>
          <p:nvPr/>
        </p:nvSpPr>
        <p:spPr>
          <a:xfrm>
            <a:off x="8977563" y="919685"/>
            <a:ext cx="19988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solidFill>
                  <a:prstClr val="black"/>
                </a:solidFill>
                <a:latin typeface="Calibri"/>
                <a:ea typeface="宋体" panose="02010600030101010101" pitchFamily="2" charset="-122"/>
              </a:rPr>
              <a:t>Muon information </a:t>
            </a:r>
            <a:endPar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35" name="TextBox 34">
            <a:extLst>
              <a:ext uri="{FF2B5EF4-FFF2-40B4-BE49-F238E27FC236}">
                <a16:creationId xmlns:a16="http://schemas.microsoft.com/office/drawing/2014/main" id="{F38E3692-00E0-4742-B05A-8F7FA3EE7965}"/>
              </a:ext>
            </a:extLst>
          </p:cNvPr>
          <p:cNvSpPr txBox="1"/>
          <p:nvPr/>
        </p:nvSpPr>
        <p:spPr>
          <a:xfrm>
            <a:off x="9092548" y="3929184"/>
            <a:ext cx="16258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solidFill>
                  <a:prstClr val="black"/>
                </a:solidFill>
                <a:latin typeface="Calibri"/>
                <a:ea typeface="宋体" panose="02010600030101010101" pitchFamily="2" charset="-122"/>
              </a:rPr>
              <a:t>Relate to </a:t>
            </a:r>
            <a:r>
              <a:rPr kumimoji="0" lang="en-US" altLang="zh-CN" sz="18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Xmax</a:t>
            </a:r>
            <a:endPar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41" name="标题 1">
            <a:extLst>
              <a:ext uri="{FF2B5EF4-FFF2-40B4-BE49-F238E27FC236}">
                <a16:creationId xmlns:a16="http://schemas.microsoft.com/office/drawing/2014/main" id="{3568B616-C8D7-4EB9-9A8F-52A925FF57C7}"/>
              </a:ext>
            </a:extLst>
          </p:cNvPr>
          <p:cNvSpPr>
            <a:spLocks noGrp="1"/>
          </p:cNvSpPr>
          <p:nvPr>
            <p:ph type="title"/>
          </p:nvPr>
        </p:nvSpPr>
        <p:spPr>
          <a:xfrm>
            <a:off x="878956" y="288437"/>
            <a:ext cx="4763657" cy="483535"/>
          </a:xfrm>
          <a:noFill/>
        </p:spPr>
        <p:txBody>
          <a:bodyP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altLang="zh-CN" sz="3200" dirty="0">
                <a:solidFill>
                  <a:srgbClr val="0070C0"/>
                </a:solidFill>
                <a:effectLst>
                  <a:outerShdw blurRad="38100" dist="38100" dir="2700000" algn="tl">
                    <a:srgbClr val="000000">
                      <a:alpha val="43137"/>
                    </a:srgbClr>
                  </a:outerShdw>
                </a:effectLst>
                <a:latin typeface="Calibri"/>
                <a:ea typeface="宋体" panose="02010600030101010101" pitchFamily="2" charset="-122"/>
              </a:rPr>
              <a:t> Hybrid Detection of EAS</a:t>
            </a:r>
            <a:endParaRPr lang="zh-CN" altLang="en-US" sz="3200" b="0" dirty="0">
              <a:solidFill>
                <a:srgbClr val="0070C0"/>
              </a:solidFill>
              <a:effectLst>
                <a:outerShdw blurRad="38100" dist="38100" dir="2700000" algn="tl">
                  <a:srgbClr val="000000">
                    <a:alpha val="43137"/>
                  </a:srgbClr>
                </a:outerShdw>
              </a:effectLst>
              <a:latin typeface="Calibri"/>
              <a:ea typeface="宋体" panose="02010600030101010101" pitchFamily="2" charset="-122"/>
            </a:endParaRPr>
          </a:p>
        </p:txBody>
      </p:sp>
    </p:spTree>
    <p:extLst>
      <p:ext uri="{BB962C8B-B14F-4D97-AF65-F5344CB8AC3E}">
        <p14:creationId xmlns:p14="http://schemas.microsoft.com/office/powerpoint/2010/main" val="569678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2F5A3D-A209-4CD3-8D57-8D2876C089A9}"/>
              </a:ext>
            </a:extLst>
          </p:cNvPr>
          <p:cNvPicPr>
            <a:picLocks noChangeAspect="1"/>
          </p:cNvPicPr>
          <p:nvPr/>
        </p:nvPicPr>
        <p:blipFill>
          <a:blip r:embed="rId3"/>
          <a:stretch>
            <a:fillRect/>
          </a:stretch>
        </p:blipFill>
        <p:spPr>
          <a:xfrm>
            <a:off x="1202266" y="107876"/>
            <a:ext cx="9084885" cy="4411123"/>
          </a:xfrm>
          <a:prstGeom prst="rect">
            <a:avLst/>
          </a:prstGeom>
        </p:spPr>
      </p:pic>
      <p:pic>
        <p:nvPicPr>
          <p:cNvPr id="5" name="Picture 4">
            <a:extLst>
              <a:ext uri="{FF2B5EF4-FFF2-40B4-BE49-F238E27FC236}">
                <a16:creationId xmlns:a16="http://schemas.microsoft.com/office/drawing/2014/main" id="{13886358-DC23-40F6-B695-A9D362FADE92}"/>
              </a:ext>
            </a:extLst>
          </p:cNvPr>
          <p:cNvPicPr>
            <a:picLocks noChangeAspect="1"/>
          </p:cNvPicPr>
          <p:nvPr/>
        </p:nvPicPr>
        <p:blipFill>
          <a:blip r:embed="rId4"/>
          <a:stretch>
            <a:fillRect/>
          </a:stretch>
        </p:blipFill>
        <p:spPr>
          <a:xfrm>
            <a:off x="1290990" y="4492498"/>
            <a:ext cx="9084885" cy="2339001"/>
          </a:xfrm>
          <a:prstGeom prst="rect">
            <a:avLst/>
          </a:prstGeom>
        </p:spPr>
      </p:pic>
      <p:sp>
        <p:nvSpPr>
          <p:cNvPr id="2" name="Rectangle: Rounded Corners 1">
            <a:extLst>
              <a:ext uri="{FF2B5EF4-FFF2-40B4-BE49-F238E27FC236}">
                <a16:creationId xmlns:a16="http://schemas.microsoft.com/office/drawing/2014/main" id="{CB85C254-2D31-4296-817F-10A642CF42B4}"/>
              </a:ext>
            </a:extLst>
          </p:cNvPr>
          <p:cNvSpPr/>
          <p:nvPr/>
        </p:nvSpPr>
        <p:spPr>
          <a:xfrm>
            <a:off x="1126067" y="3666067"/>
            <a:ext cx="9423399" cy="8529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7" name="Rectangle: Rounded Corners 6">
            <a:extLst>
              <a:ext uri="{FF2B5EF4-FFF2-40B4-BE49-F238E27FC236}">
                <a16:creationId xmlns:a16="http://schemas.microsoft.com/office/drawing/2014/main" id="{0497764B-C501-4A0A-9554-C00E2830ED4E}"/>
              </a:ext>
            </a:extLst>
          </p:cNvPr>
          <p:cNvSpPr/>
          <p:nvPr/>
        </p:nvSpPr>
        <p:spPr>
          <a:xfrm>
            <a:off x="1126067" y="5249333"/>
            <a:ext cx="9423399" cy="355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6" name="灯片编号占位符 1">
            <a:extLst>
              <a:ext uri="{FF2B5EF4-FFF2-40B4-BE49-F238E27FC236}">
                <a16:creationId xmlns:a16="http://schemas.microsoft.com/office/drawing/2014/main" id="{D5CB8BA8-92CD-4C1A-B63B-A5B50663AF38}"/>
              </a:ext>
            </a:extLst>
          </p:cNvPr>
          <p:cNvSpPr>
            <a:spLocks noGrp="1"/>
          </p:cNvSpPr>
          <p:nvPr>
            <p:ph type="sldNum" sz="quarter" idx="12"/>
          </p:nvPr>
        </p:nvSpPr>
        <p:spPr>
          <a:xfrm>
            <a:off x="8610600" y="65210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A8A0-C5FB-4538-B875-3822A40A0CEE}" type="slidenum">
              <a:rPr kumimoji="0" lang="zh-CN" altLang="en-US" sz="16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6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19111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A9854-8AE1-47B1-88C0-063F1BB529C8}"/>
              </a:ext>
            </a:extLst>
          </p:cNvPr>
          <p:cNvSpPr>
            <a:spLocks noGrp="1"/>
          </p:cNvSpPr>
          <p:nvPr>
            <p:ph type="title"/>
          </p:nvPr>
        </p:nvSpPr>
        <p:spPr/>
        <p:txBody>
          <a:bodyPr/>
          <a:lstStyle/>
          <a:p>
            <a:endParaRPr lang="zh-CN" altLang="en-US"/>
          </a:p>
        </p:txBody>
      </p:sp>
      <p:pic>
        <p:nvPicPr>
          <p:cNvPr id="3" name="图片 4">
            <a:extLst>
              <a:ext uri="{FF2B5EF4-FFF2-40B4-BE49-F238E27FC236}">
                <a16:creationId xmlns:a16="http://schemas.microsoft.com/office/drawing/2014/main" id="{8D8665E5-F8A8-4DF9-A007-98CC9742DF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40" t="6103" r="33769"/>
          <a:stretch/>
        </p:blipFill>
        <p:spPr>
          <a:xfrm>
            <a:off x="28940" y="30822"/>
            <a:ext cx="4747974" cy="3955952"/>
          </a:xfrm>
          <a:prstGeom prst="rect">
            <a:avLst/>
          </a:prstGeom>
        </p:spPr>
      </p:pic>
      <p:pic>
        <p:nvPicPr>
          <p:cNvPr id="4" name="图片 38" descr="DSCF3744">
            <a:extLst>
              <a:ext uri="{FF2B5EF4-FFF2-40B4-BE49-F238E27FC236}">
                <a16:creationId xmlns:a16="http://schemas.microsoft.com/office/drawing/2014/main" id="{C6662434-74A9-4096-BFFC-8E69F8E0CAF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7345" y="4675997"/>
            <a:ext cx="3144322" cy="209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6">
            <a:extLst>
              <a:ext uri="{FF2B5EF4-FFF2-40B4-BE49-F238E27FC236}">
                <a16:creationId xmlns:a16="http://schemas.microsoft.com/office/drawing/2014/main" id="{DA096A25-3E1A-47E5-962F-4CD03189759F}"/>
              </a:ext>
            </a:extLst>
          </p:cNvPr>
          <p:cNvPicPr>
            <a:picLocks noChangeAspect="1"/>
          </p:cNvPicPr>
          <p:nvPr/>
        </p:nvPicPr>
        <p:blipFill>
          <a:blip r:embed="rId5"/>
          <a:stretch>
            <a:fillRect/>
          </a:stretch>
        </p:blipFill>
        <p:spPr>
          <a:xfrm>
            <a:off x="20411" y="4649107"/>
            <a:ext cx="5153495" cy="2200885"/>
          </a:xfrm>
          <a:prstGeom prst="rect">
            <a:avLst/>
          </a:prstGeom>
        </p:spPr>
      </p:pic>
      <p:pic>
        <p:nvPicPr>
          <p:cNvPr id="6" name="Picture 3">
            <a:extLst>
              <a:ext uri="{FF2B5EF4-FFF2-40B4-BE49-F238E27FC236}">
                <a16:creationId xmlns:a16="http://schemas.microsoft.com/office/drawing/2014/main" id="{D37594E4-4BCE-4AA6-93FA-82722973A8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5910" y="1417874"/>
            <a:ext cx="4725543" cy="2456235"/>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图片 11">
            <a:extLst>
              <a:ext uri="{FF2B5EF4-FFF2-40B4-BE49-F238E27FC236}">
                <a16:creationId xmlns:a16="http://schemas.microsoft.com/office/drawing/2014/main" id="{51F7784F-4817-43BD-9F5E-62AA8C722FF1}"/>
              </a:ext>
            </a:extLst>
          </p:cNvPr>
          <p:cNvPicPr>
            <a:picLocks noChangeAspect="1"/>
          </p:cNvPicPr>
          <p:nvPr/>
        </p:nvPicPr>
        <p:blipFill>
          <a:blip r:embed="rId7"/>
          <a:stretch>
            <a:fillRect/>
          </a:stretch>
        </p:blipFill>
        <p:spPr>
          <a:xfrm rot="16200000">
            <a:off x="8963464" y="3805810"/>
            <a:ext cx="2489576" cy="3443229"/>
          </a:xfrm>
          <a:prstGeom prst="rect">
            <a:avLst/>
          </a:prstGeom>
        </p:spPr>
      </p:pic>
      <p:sp>
        <p:nvSpPr>
          <p:cNvPr id="8" name="文本框 15">
            <a:extLst>
              <a:ext uri="{FF2B5EF4-FFF2-40B4-BE49-F238E27FC236}">
                <a16:creationId xmlns:a16="http://schemas.microsoft.com/office/drawing/2014/main" id="{C58A7F14-E4B4-4DD3-8EF1-9D1341B10422}"/>
              </a:ext>
            </a:extLst>
          </p:cNvPr>
          <p:cNvSpPr txBox="1"/>
          <p:nvPr/>
        </p:nvSpPr>
        <p:spPr>
          <a:xfrm>
            <a:off x="8878639" y="3922656"/>
            <a:ext cx="2326806" cy="37401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新宋体" panose="02010609030101010101" pitchFamily="49" charset="-122"/>
                <a:cs typeface="Times New Roman" panose="02020603050405020304" pitchFamily="18" charset="0"/>
              </a:rPr>
              <a:t>Inner View of one ED</a:t>
            </a:r>
          </a:p>
        </p:txBody>
      </p:sp>
      <p:sp>
        <p:nvSpPr>
          <p:cNvPr id="9" name="矩形 16">
            <a:extLst>
              <a:ext uri="{FF2B5EF4-FFF2-40B4-BE49-F238E27FC236}">
                <a16:creationId xmlns:a16="http://schemas.microsoft.com/office/drawing/2014/main" id="{B2D4FC60-7362-452E-9521-F303AE81A539}"/>
              </a:ext>
            </a:extLst>
          </p:cNvPr>
          <p:cNvSpPr/>
          <p:nvPr/>
        </p:nvSpPr>
        <p:spPr>
          <a:xfrm>
            <a:off x="1534016" y="4214332"/>
            <a:ext cx="31845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Muon detector</a:t>
            </a:r>
            <a:r>
              <a:rPr kumimoji="0" lang="zh-CN" altLang="en-US" sz="2400" b="1"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US" altLang="zh-CN" sz="2400" b="1"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MD</a:t>
            </a:r>
            <a:r>
              <a:rPr kumimoji="0" lang="zh-CN" altLang="en-US" sz="2400" b="1"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a:t>
            </a:r>
            <a:endParaRPr kumimoji="0" lang="zh-CN" altLang="en-US" sz="2400" b="1" i="0" u="none" strike="noStrike" kern="0" cap="none" spc="0" normalizeH="0" baseline="0" noProof="0" dirty="0">
              <a:ln>
                <a:noFill/>
              </a:ln>
              <a:solidFill>
                <a:srgbClr val="000000"/>
              </a:solidFill>
              <a:effectLst/>
              <a:uLnTx/>
              <a:uFillTx/>
              <a:latin typeface="等线"/>
              <a:ea typeface="等线"/>
              <a:cs typeface="+mn-cs"/>
            </a:endParaRPr>
          </a:p>
        </p:txBody>
      </p:sp>
      <p:sp>
        <p:nvSpPr>
          <p:cNvPr id="10" name="矩形 17">
            <a:extLst>
              <a:ext uri="{FF2B5EF4-FFF2-40B4-BE49-F238E27FC236}">
                <a16:creationId xmlns:a16="http://schemas.microsoft.com/office/drawing/2014/main" id="{20BF43D3-615E-40E9-80FD-77411F599953}"/>
              </a:ext>
            </a:extLst>
          </p:cNvPr>
          <p:cNvSpPr/>
          <p:nvPr/>
        </p:nvSpPr>
        <p:spPr>
          <a:xfrm>
            <a:off x="4880209" y="918616"/>
            <a:ext cx="2676477" cy="193899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CN" altLang="en-US" sz="2000" b="1" i="0" u="none" strike="noStrike" kern="1200" cap="none" spc="0" normalizeH="0" baseline="0" noProof="0" dirty="0">
                <a:ln>
                  <a:noFill/>
                </a:ln>
                <a:solidFill>
                  <a:srgbClr val="000000"/>
                </a:solidFill>
                <a:effectLst/>
                <a:uLnTx/>
                <a:uFillTx/>
                <a:latin typeface="等线"/>
                <a:ea typeface="等线"/>
                <a:cs typeface="+mn-cs"/>
              </a:rPr>
              <a:t>5195 E</a:t>
            </a:r>
            <a:r>
              <a:rPr kumimoji="0" lang="en-US" altLang="zh-CN" sz="2000" b="1" i="0" u="none" strike="noStrike" kern="1200" cap="none" spc="0" normalizeH="0" baseline="0" noProof="0" dirty="0">
                <a:ln>
                  <a:noFill/>
                </a:ln>
                <a:solidFill>
                  <a:srgbClr val="000000"/>
                </a:solidFill>
                <a:effectLst/>
                <a:uLnTx/>
                <a:uFillTx/>
                <a:latin typeface="等线"/>
                <a:ea typeface="等线"/>
                <a:cs typeface="+mn-cs"/>
              </a:rPr>
              <a:t>Ds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000" b="1" i="0" u="none" strike="noStrike" kern="1200" cap="none" spc="0" normalizeH="0" baseline="0" noProof="0" dirty="0">
                <a:ln>
                  <a:noFill/>
                </a:ln>
                <a:solidFill>
                  <a:srgbClr val="000000"/>
                </a:solidFill>
                <a:effectLst/>
                <a:uLnTx/>
                <a:uFillTx/>
                <a:latin typeface="等线"/>
                <a:ea typeface="等线"/>
                <a:cs typeface="+mn-cs"/>
              </a:rPr>
              <a:t>1 m</a:t>
            </a:r>
            <a:r>
              <a:rPr kumimoji="0" lang="zh-CN" altLang="en-US" sz="2000" b="1" i="0" u="none" strike="noStrike" kern="1200" cap="none" spc="0" normalizeH="0" baseline="30000" noProof="0" dirty="0">
                <a:ln>
                  <a:noFill/>
                </a:ln>
                <a:solidFill>
                  <a:srgbClr val="000000"/>
                </a:solidFill>
                <a:effectLst/>
                <a:uLnTx/>
                <a:uFillTx/>
                <a:latin typeface="等线"/>
                <a:ea typeface="等线"/>
                <a:cs typeface="+mn-cs"/>
              </a:rPr>
              <a:t>2 </a:t>
            </a:r>
            <a:r>
              <a:rPr kumimoji="0" lang="zh-CN" altLang="en-US" sz="2000" b="1" i="0" u="none" strike="noStrike" kern="1200" cap="none" spc="0" normalizeH="0" baseline="0" noProof="0" dirty="0">
                <a:ln>
                  <a:noFill/>
                </a:ln>
                <a:solidFill>
                  <a:srgbClr val="000000"/>
                </a:solidFill>
                <a:effectLst/>
                <a:uLnTx/>
                <a:uFillTx/>
                <a:latin typeface="等线"/>
                <a:ea typeface="等线"/>
                <a:cs typeface="+mn-cs"/>
              </a:rPr>
              <a:t>each</a:t>
            </a:r>
            <a:endParaRPr kumimoji="0" lang="en-US" altLang="zh-CN" sz="2000" b="1" i="0" u="none" strike="noStrike" kern="1200" cap="none" spc="0" normalizeH="0" baseline="0" noProof="0" dirty="0">
              <a:ln>
                <a:noFill/>
              </a:ln>
              <a:solidFill>
                <a:srgbClr val="000000"/>
              </a:solidFill>
              <a:effectLst/>
              <a:uLnTx/>
              <a:uFillTx/>
              <a:latin typeface="等线"/>
              <a:ea typeface="等线"/>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000" b="1" i="0" u="none" strike="noStrike" kern="1200" cap="none" spc="0" normalizeH="0" baseline="0" noProof="0" dirty="0">
                <a:ln>
                  <a:noFill/>
                </a:ln>
                <a:solidFill>
                  <a:srgbClr val="000000"/>
                </a:solidFill>
                <a:effectLst/>
                <a:uLnTx/>
                <a:uFillTx/>
                <a:latin typeface="等线"/>
                <a:ea typeface="等线"/>
                <a:cs typeface="+mn-cs"/>
              </a:rPr>
              <a:t>15 m spacing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CN" altLang="en-US" sz="2000" b="1" i="0" u="none" strike="noStrike" kern="1200" cap="none" spc="0" normalizeH="0" baseline="0" noProof="0" dirty="0">
                <a:ln>
                  <a:noFill/>
                </a:ln>
                <a:solidFill>
                  <a:srgbClr val="000000"/>
                </a:solidFill>
                <a:effectLst/>
                <a:uLnTx/>
                <a:uFillTx/>
                <a:latin typeface="等线"/>
                <a:ea typeface="等线"/>
                <a:cs typeface="+mn-cs"/>
              </a:rPr>
              <a:t>1188 MDs</a:t>
            </a:r>
            <a:endParaRPr kumimoji="0" lang="en-US" altLang="zh-CN" sz="2000" b="1" i="0" u="none" strike="noStrike" kern="1200" cap="none" spc="0" normalizeH="0" baseline="0" noProof="0" dirty="0">
              <a:ln>
                <a:noFill/>
              </a:ln>
              <a:solidFill>
                <a:srgbClr val="000000"/>
              </a:solidFill>
              <a:effectLst/>
              <a:uLnTx/>
              <a:uFillTx/>
              <a:latin typeface="等线"/>
              <a:ea typeface="等线"/>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000" b="1" i="0" u="none" strike="noStrike" kern="1200" cap="none" spc="0" normalizeH="0" baseline="0" noProof="0" dirty="0">
                <a:ln>
                  <a:noFill/>
                </a:ln>
                <a:solidFill>
                  <a:srgbClr val="000000"/>
                </a:solidFill>
                <a:effectLst/>
                <a:uLnTx/>
                <a:uFillTx/>
                <a:latin typeface="等线"/>
                <a:ea typeface="等线"/>
                <a:cs typeface="+mn-cs"/>
              </a:rPr>
              <a:t>36 m</a:t>
            </a:r>
            <a:r>
              <a:rPr kumimoji="0" lang="zh-CN" altLang="en-US" sz="2000" b="1" i="0" u="none" strike="noStrike" kern="1200" cap="none" spc="0" normalizeH="0" baseline="30000" noProof="0" dirty="0">
                <a:ln>
                  <a:noFill/>
                </a:ln>
                <a:solidFill>
                  <a:srgbClr val="000000"/>
                </a:solidFill>
                <a:effectLst/>
                <a:uLnTx/>
                <a:uFillTx/>
                <a:latin typeface="等线"/>
                <a:ea typeface="等线"/>
                <a:cs typeface="+mn-cs"/>
              </a:rPr>
              <a:t>2</a:t>
            </a:r>
            <a:r>
              <a:rPr kumimoji="0" lang="zh-CN" altLang="en-US" sz="2000" b="1" i="0" u="none" strike="noStrike" kern="1200" cap="none" spc="0" normalizeH="0" baseline="0" noProof="0" dirty="0">
                <a:ln>
                  <a:noFill/>
                </a:ln>
                <a:solidFill>
                  <a:srgbClr val="000000"/>
                </a:solidFill>
                <a:effectLst/>
                <a:uLnTx/>
                <a:uFillTx/>
                <a:latin typeface="等线"/>
                <a:ea typeface="等线"/>
                <a:cs typeface="+mn-cs"/>
              </a:rPr>
              <a:t> each</a:t>
            </a:r>
            <a:endParaRPr kumimoji="0" lang="en-US" altLang="zh-CN" sz="2000" b="1" i="0" u="none" strike="noStrike" kern="1200" cap="none" spc="0" normalizeH="0" baseline="0" noProof="0" dirty="0">
              <a:ln>
                <a:noFill/>
              </a:ln>
              <a:solidFill>
                <a:srgbClr val="000000"/>
              </a:solidFill>
              <a:effectLst/>
              <a:uLnTx/>
              <a:uFillTx/>
              <a:latin typeface="等线"/>
              <a:ea typeface="等线"/>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000" b="1" i="0" u="none" strike="noStrike" kern="1200" cap="none" spc="0" normalizeH="0" baseline="0" noProof="0" dirty="0">
                <a:ln>
                  <a:noFill/>
                </a:ln>
                <a:solidFill>
                  <a:srgbClr val="000000"/>
                </a:solidFill>
                <a:effectLst/>
                <a:uLnTx/>
                <a:uFillTx/>
                <a:latin typeface="等线"/>
                <a:ea typeface="等线"/>
                <a:cs typeface="+mn-cs"/>
              </a:rPr>
              <a:t>30 m spacing</a:t>
            </a:r>
          </a:p>
        </p:txBody>
      </p:sp>
      <p:sp>
        <p:nvSpPr>
          <p:cNvPr id="11" name="文本框 18">
            <a:extLst>
              <a:ext uri="{FF2B5EF4-FFF2-40B4-BE49-F238E27FC236}">
                <a16:creationId xmlns:a16="http://schemas.microsoft.com/office/drawing/2014/main" id="{68D7AEAC-1863-4E13-AC37-294E9F292A54}"/>
              </a:ext>
            </a:extLst>
          </p:cNvPr>
          <p:cNvSpPr txBox="1"/>
          <p:nvPr/>
        </p:nvSpPr>
        <p:spPr>
          <a:xfrm>
            <a:off x="4844086" y="258992"/>
            <a:ext cx="2820642" cy="461663"/>
          </a:xfrm>
          <a:prstGeom prst="rect">
            <a:avLst/>
          </a:prstGeom>
          <a:noFill/>
          <a:ln w="12700" cap="flat">
            <a:noFill/>
            <a:miter lim="400000"/>
          </a:ln>
          <a:effectLst/>
          <a:sp3d/>
        </p:spPr>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等线"/>
              </a:rPr>
              <a:t>KM2A: 1.36 (km)</a:t>
            </a:r>
            <a:r>
              <a:rPr kumimoji="0" lang="en-US" altLang="zh-CN" sz="2400" b="1" i="0" u="none" strike="noStrike" kern="0" cap="none" spc="0" normalizeH="0" baseline="3000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等线"/>
              </a:rPr>
              <a:t>2</a:t>
            </a:r>
            <a:endParaRPr kumimoji="0" lang="zh-CN" altLang="en-US" sz="2400" b="1" i="0" u="none" strike="noStrike" kern="0" cap="none" spc="0" normalizeH="0" baseline="3000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等线"/>
            </a:endParaRPr>
          </a:p>
        </p:txBody>
      </p:sp>
      <p:cxnSp>
        <p:nvCxnSpPr>
          <p:cNvPr id="12" name="直接箭头连接符 21">
            <a:extLst>
              <a:ext uri="{FF2B5EF4-FFF2-40B4-BE49-F238E27FC236}">
                <a16:creationId xmlns:a16="http://schemas.microsoft.com/office/drawing/2014/main" id="{C474A3BC-0CAD-431C-AC07-0966D33ECD80}"/>
              </a:ext>
            </a:extLst>
          </p:cNvPr>
          <p:cNvCxnSpPr>
            <a:cxnSpLocks/>
          </p:cNvCxnSpPr>
          <p:nvPr/>
        </p:nvCxnSpPr>
        <p:spPr>
          <a:xfrm>
            <a:off x="1262239" y="4445164"/>
            <a:ext cx="1109404" cy="2346147"/>
          </a:xfrm>
          <a:prstGeom prst="straightConnector1">
            <a:avLst/>
          </a:prstGeom>
          <a:noFill/>
          <a:ln w="28575" cap="flat" cmpd="sng" algn="ctr">
            <a:solidFill>
              <a:srgbClr val="0000FF"/>
            </a:solidFill>
            <a:prstDash val="solid"/>
            <a:tailEnd type="triangle"/>
          </a:ln>
          <a:effectLst/>
        </p:spPr>
      </p:cxnSp>
      <p:sp>
        <p:nvSpPr>
          <p:cNvPr id="13" name="文本框 26">
            <a:extLst>
              <a:ext uri="{FF2B5EF4-FFF2-40B4-BE49-F238E27FC236}">
                <a16:creationId xmlns:a16="http://schemas.microsoft.com/office/drawing/2014/main" id="{C879C199-70C9-4F5E-9A68-C6DF4D918B7D}"/>
              </a:ext>
            </a:extLst>
          </p:cNvPr>
          <p:cNvSpPr txBox="1"/>
          <p:nvPr/>
        </p:nvSpPr>
        <p:spPr>
          <a:xfrm>
            <a:off x="677318" y="4201859"/>
            <a:ext cx="529951" cy="584773"/>
          </a:xfrm>
          <a:prstGeom prst="rect">
            <a:avLst/>
          </a:prstGeom>
          <a:noFill/>
          <a:ln w="12700" cap="flat">
            <a:noFill/>
            <a:miter lim="400000"/>
          </a:ln>
          <a:effectLst/>
          <a:sp3d/>
        </p:spPr>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0000FF"/>
                </a:solidFill>
                <a:effectLst/>
                <a:uLnTx/>
                <a:uFillTx/>
                <a:latin typeface="等线"/>
                <a:ea typeface="等线"/>
                <a:cs typeface="+mn-cs"/>
                <a:sym typeface="等线"/>
              </a:rPr>
              <a:t>μ</a:t>
            </a:r>
            <a:r>
              <a:rPr kumimoji="0" lang="en-US" altLang="zh-CN" sz="3200" b="1" i="0" u="none" strike="noStrike" kern="0" cap="none" spc="0" normalizeH="0" baseline="30000" noProof="0" dirty="0">
                <a:ln>
                  <a:noFill/>
                </a:ln>
                <a:solidFill>
                  <a:srgbClr val="0000FF"/>
                </a:solidFill>
                <a:effectLst/>
                <a:uLnTx/>
                <a:uFillTx/>
                <a:latin typeface="等线"/>
                <a:ea typeface="等线"/>
                <a:cs typeface="+mn-cs"/>
                <a:sym typeface="等线"/>
              </a:rPr>
              <a:t>±</a:t>
            </a:r>
            <a:endParaRPr kumimoji="0" lang="zh-CN" altLang="en-US" sz="3200" b="1" i="0" u="none" strike="noStrike" kern="0" cap="none" spc="0" normalizeH="0" baseline="30000" noProof="0" dirty="0">
              <a:ln>
                <a:noFill/>
              </a:ln>
              <a:solidFill>
                <a:srgbClr val="0000FF"/>
              </a:solidFill>
              <a:effectLst/>
              <a:uLnTx/>
              <a:uFillTx/>
              <a:latin typeface="等线"/>
              <a:ea typeface="等线"/>
              <a:cs typeface="+mn-cs"/>
              <a:sym typeface="等线"/>
            </a:endParaRPr>
          </a:p>
        </p:txBody>
      </p:sp>
      <p:cxnSp>
        <p:nvCxnSpPr>
          <p:cNvPr id="14" name="Straight Arrow Connector 13">
            <a:extLst>
              <a:ext uri="{FF2B5EF4-FFF2-40B4-BE49-F238E27FC236}">
                <a16:creationId xmlns:a16="http://schemas.microsoft.com/office/drawing/2014/main" id="{D3753B1E-595F-4D9C-A219-7543FF965187}"/>
              </a:ext>
            </a:extLst>
          </p:cNvPr>
          <p:cNvCxnSpPr>
            <a:cxnSpLocks/>
          </p:cNvCxnSpPr>
          <p:nvPr/>
        </p:nvCxnSpPr>
        <p:spPr>
          <a:xfrm>
            <a:off x="1897665" y="2857608"/>
            <a:ext cx="1306929" cy="170818"/>
          </a:xfrm>
          <a:prstGeom prst="straightConnector1">
            <a:avLst/>
          </a:prstGeom>
          <a:noFill/>
          <a:ln w="19050" cap="flat" cmpd="sng" algn="ctr">
            <a:solidFill>
              <a:srgbClr val="FFFFFF"/>
            </a:solidFill>
            <a:prstDash val="solid"/>
            <a:headEnd type="triangle"/>
            <a:tailEnd type="triangle"/>
          </a:ln>
          <a:effectLst/>
        </p:spPr>
      </p:cxnSp>
      <p:sp>
        <p:nvSpPr>
          <p:cNvPr id="15" name="TextBox 14">
            <a:extLst>
              <a:ext uri="{FF2B5EF4-FFF2-40B4-BE49-F238E27FC236}">
                <a16:creationId xmlns:a16="http://schemas.microsoft.com/office/drawing/2014/main" id="{73B52E62-24E3-4E6A-9B09-9987AE55C1D2}"/>
              </a:ext>
            </a:extLst>
          </p:cNvPr>
          <p:cNvSpPr txBox="1"/>
          <p:nvPr/>
        </p:nvSpPr>
        <p:spPr>
          <a:xfrm>
            <a:off x="2329068" y="2593074"/>
            <a:ext cx="618116" cy="369330"/>
          </a:xfrm>
          <a:prstGeom prst="rect">
            <a:avLst/>
          </a:prstGeom>
          <a:noFill/>
          <a:ln w="12700" cap="flat">
            <a:noFill/>
            <a:miter lim="400000"/>
          </a:ln>
          <a:effectLst/>
          <a:sp3d/>
        </p:spPr>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FFFFFF"/>
                </a:solidFill>
                <a:effectLst/>
                <a:uLnTx/>
                <a:uFillTx/>
                <a:latin typeface="等线"/>
                <a:ea typeface="等线"/>
                <a:cs typeface="+mn-cs"/>
                <a:sym typeface="等线"/>
              </a:rPr>
              <a:t>30 m</a:t>
            </a:r>
            <a:endParaRPr kumimoji="0" lang="zh-CN" altLang="en-US" sz="1800" b="1" i="0" u="none" strike="noStrike" kern="0" cap="none" spc="0" normalizeH="0" baseline="0" noProof="0" dirty="0">
              <a:ln>
                <a:noFill/>
              </a:ln>
              <a:solidFill>
                <a:srgbClr val="FFFFFF"/>
              </a:solidFill>
              <a:effectLst/>
              <a:uLnTx/>
              <a:uFillTx/>
              <a:latin typeface="等线"/>
              <a:ea typeface="等线"/>
              <a:cs typeface="+mn-cs"/>
              <a:sym typeface="等线"/>
            </a:endParaRPr>
          </a:p>
        </p:txBody>
      </p:sp>
      <p:cxnSp>
        <p:nvCxnSpPr>
          <p:cNvPr id="16" name="Straight Arrow Connector 15">
            <a:extLst>
              <a:ext uri="{FF2B5EF4-FFF2-40B4-BE49-F238E27FC236}">
                <a16:creationId xmlns:a16="http://schemas.microsoft.com/office/drawing/2014/main" id="{1FD534FB-BFE6-4E64-B83D-3CFE7D210FC2}"/>
              </a:ext>
            </a:extLst>
          </p:cNvPr>
          <p:cNvCxnSpPr>
            <a:cxnSpLocks/>
          </p:cNvCxnSpPr>
          <p:nvPr/>
        </p:nvCxnSpPr>
        <p:spPr>
          <a:xfrm>
            <a:off x="2472846" y="3387685"/>
            <a:ext cx="653465" cy="41315"/>
          </a:xfrm>
          <a:prstGeom prst="straightConnector1">
            <a:avLst/>
          </a:prstGeom>
          <a:noFill/>
          <a:ln w="19050" cap="flat" cmpd="sng" algn="ctr">
            <a:solidFill>
              <a:srgbClr val="FFFFFF"/>
            </a:solidFill>
            <a:prstDash val="solid"/>
            <a:headEnd type="triangle"/>
            <a:tailEnd type="triangle"/>
          </a:ln>
          <a:effectLst/>
        </p:spPr>
      </p:cxnSp>
      <p:sp>
        <p:nvSpPr>
          <p:cNvPr id="17" name="TextBox 16">
            <a:extLst>
              <a:ext uri="{FF2B5EF4-FFF2-40B4-BE49-F238E27FC236}">
                <a16:creationId xmlns:a16="http://schemas.microsoft.com/office/drawing/2014/main" id="{565FF122-5105-4951-969A-57F0094A0B14}"/>
              </a:ext>
            </a:extLst>
          </p:cNvPr>
          <p:cNvSpPr txBox="1"/>
          <p:nvPr/>
        </p:nvSpPr>
        <p:spPr>
          <a:xfrm>
            <a:off x="2467105" y="3416666"/>
            <a:ext cx="618116" cy="369330"/>
          </a:xfrm>
          <a:prstGeom prst="rect">
            <a:avLst/>
          </a:prstGeom>
          <a:noFill/>
          <a:ln w="12700" cap="flat">
            <a:noFill/>
            <a:miter lim="400000"/>
          </a:ln>
          <a:effectLst/>
          <a:sp3d/>
        </p:spPr>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FFFFFF"/>
                </a:solidFill>
                <a:effectLst/>
                <a:uLnTx/>
                <a:uFillTx/>
                <a:latin typeface="等线"/>
                <a:ea typeface="等线"/>
                <a:cs typeface="+mn-cs"/>
                <a:sym typeface="等线"/>
              </a:rPr>
              <a:t>15 m</a:t>
            </a:r>
            <a:endParaRPr kumimoji="0" lang="zh-CN" altLang="en-US" sz="1800" b="1" i="0" u="none" strike="noStrike" kern="0" cap="none" spc="0" normalizeH="0" baseline="0" noProof="0" dirty="0">
              <a:ln>
                <a:noFill/>
              </a:ln>
              <a:solidFill>
                <a:srgbClr val="FFFFFF"/>
              </a:solidFill>
              <a:effectLst/>
              <a:uLnTx/>
              <a:uFillTx/>
              <a:latin typeface="等线"/>
              <a:ea typeface="等线"/>
              <a:cs typeface="+mn-cs"/>
              <a:sym typeface="等线"/>
            </a:endParaRPr>
          </a:p>
        </p:txBody>
      </p:sp>
    </p:spTree>
    <p:extLst>
      <p:ext uri="{BB962C8B-B14F-4D97-AF65-F5344CB8AC3E}">
        <p14:creationId xmlns:p14="http://schemas.microsoft.com/office/powerpoint/2010/main" val="1510762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FFD3F37-7904-45E9-B315-450570DFF983}"/>
                  </a:ext>
                </a:extLst>
              </p:cNvPr>
              <p:cNvSpPr>
                <a:spLocks noGrp="1"/>
              </p:cNvSpPr>
              <p:nvPr>
                <p:ph type="title"/>
              </p:nvPr>
            </p:nvSpPr>
            <p:spPr>
              <a:xfrm>
                <a:off x="1107503" y="147823"/>
                <a:ext cx="10510125" cy="659612"/>
              </a:xfrm>
            </p:spPr>
            <p:txBody>
              <a:bodyPr/>
              <a:lstStyle/>
              <a:p>
                <a:r>
                  <a:rPr lang="en-US" altLang="zh-CN" dirty="0">
                    <a:ea typeface="Cambria Math" panose="02040503050406030204" pitchFamily="18" charset="0"/>
                  </a:rPr>
                  <a:t>Component sensitive parameters: </a:t>
                </a:r>
                <a14:m>
                  <m:oMath xmlns:m="http://schemas.openxmlformats.org/officeDocument/2006/math">
                    <m:sSub>
                      <m:sSubPr>
                        <m:ctrlPr>
                          <a:rPr lang="en-US" altLang="zh-CN" i="1" dirty="0">
                            <a:latin typeface="Cambria Math" panose="02040503050406030204" pitchFamily="18" charset="0"/>
                            <a:ea typeface="Cambria Math" panose="02040503050406030204" pitchFamily="18" charset="0"/>
                          </a:rPr>
                        </m:ctrlPr>
                      </m:sSubPr>
                      <m:e>
                        <m:r>
                          <a:rPr lang="en-US" altLang="zh-CN" dirty="0">
                            <a:latin typeface="Cambria Math" panose="02040503050406030204" pitchFamily="18" charset="0"/>
                            <a:ea typeface="Cambria Math" panose="02040503050406030204" pitchFamily="18" charset="0"/>
                          </a:rPr>
                          <m:t>𝑷</m:t>
                        </m:r>
                      </m:e>
                      <m:sub>
                        <m:r>
                          <a:rPr lang="en-US" altLang="zh-CN" dirty="0">
                            <a:latin typeface="Cambria Math" panose="02040503050406030204" pitchFamily="18" charset="0"/>
                            <a:ea typeface="Cambria Math" panose="02040503050406030204" pitchFamily="18" charset="0"/>
                          </a:rPr>
                          <m:t>𝝁</m:t>
                        </m:r>
                        <m:r>
                          <a:rPr lang="en-US" altLang="zh-CN" dirty="0">
                            <a:latin typeface="Cambria Math" panose="02040503050406030204" pitchFamily="18" charset="0"/>
                            <a:ea typeface="Cambria Math" panose="02040503050406030204" pitchFamily="18" charset="0"/>
                          </a:rPr>
                          <m:t>𝒆</m:t>
                        </m:r>
                      </m:sub>
                    </m:sSub>
                  </m:oMath>
                </a14:m>
                <a:endParaRPr lang="zh-CN" altLang="en-US" dirty="0">
                  <a:ea typeface="Cambria Math" panose="02040503050406030204" pitchFamily="18" charset="0"/>
                </a:endParaRPr>
              </a:p>
            </p:txBody>
          </p:sp>
        </mc:Choice>
        <mc:Fallback xmlns="">
          <p:sp>
            <p:nvSpPr>
              <p:cNvPr id="2" name="Title 1">
                <a:extLst>
                  <a:ext uri="{FF2B5EF4-FFF2-40B4-BE49-F238E27FC236}">
                    <a16:creationId xmlns:a16="http://schemas.microsoft.com/office/drawing/2014/main" id="{3FFD3F37-7904-45E9-B315-450570DFF983}"/>
                  </a:ext>
                </a:extLst>
              </p:cNvPr>
              <p:cNvSpPr>
                <a:spLocks noGrp="1" noRot="1" noChangeAspect="1" noMove="1" noResize="1" noEditPoints="1" noAdjustHandles="1" noChangeArrowheads="1" noChangeShapeType="1" noTextEdit="1"/>
              </p:cNvSpPr>
              <p:nvPr>
                <p:ph type="title"/>
              </p:nvPr>
            </p:nvSpPr>
            <p:spPr>
              <a:xfrm>
                <a:off x="1107503" y="147823"/>
                <a:ext cx="10510125" cy="659612"/>
              </a:xfrm>
              <a:blipFill>
                <a:blip r:embed="rId3"/>
                <a:stretch>
                  <a:fillRect l="-1334" t="-4630" b="-1574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文本框 13">
                <a:extLst>
                  <a:ext uri="{FF2B5EF4-FFF2-40B4-BE49-F238E27FC236}">
                    <a16:creationId xmlns:a16="http://schemas.microsoft.com/office/drawing/2014/main" id="{E1727FCD-0BBE-4FE6-8136-9C82A0CCA497}"/>
                  </a:ext>
                </a:extLst>
              </p:cNvPr>
              <p:cNvSpPr txBox="1"/>
              <p:nvPr/>
            </p:nvSpPr>
            <p:spPr>
              <a:xfrm>
                <a:off x="469782" y="4213632"/>
                <a:ext cx="4076882" cy="1921745"/>
              </a:xfrm>
              <a:prstGeom prst="rect">
                <a:avLst/>
              </a:prstGeom>
              <a:noFill/>
            </p:spPr>
            <p:txBody>
              <a:bodyPr wrap="square">
                <a:spAutoFit/>
              </a:bodyPr>
              <a:lstStyle/>
              <a:p>
                <a:pPr marL="457200" marR="0" lvl="1" indent="0" algn="l" defTabSz="914400" rtl="0" eaLnBrk="1" fontAlgn="auto" latinLnBrk="0" hangingPunct="1">
                  <a:lnSpc>
                    <a:spcPct val="11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altLang="zh-CN" sz="2400" b="1" i="1" u="none" strike="noStrike" kern="1200" cap="none" spc="0" normalizeH="0" baseline="0" noProof="0" dirty="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altLang="zh-CN" sz="2400" b="1" i="1" u="none" strike="noStrike" kern="1200" cap="none" spc="0" normalizeH="0" baseline="0" noProof="0" dirty="0" smtClean="0">
                              <a:ln>
                                <a:noFill/>
                              </a:ln>
                              <a:solidFill>
                                <a:srgbClr val="FF0000"/>
                              </a:solidFill>
                              <a:effectLst/>
                              <a:uLnTx/>
                              <a:uFillTx/>
                              <a:latin typeface="Cambria Math" panose="02040503050406030204" pitchFamily="18" charset="0"/>
                              <a:ea typeface="Cambria Math" panose="02040503050406030204" pitchFamily="18" charset="0"/>
                              <a:cs typeface="+mn-cs"/>
                            </a:rPr>
                            <m:t>𝑷</m:t>
                          </m:r>
                        </m:e>
                        <m:sub>
                          <m:r>
                            <a:rPr kumimoji="0" lang="en-US" altLang="zh-CN" sz="2400" b="1" i="1" u="none" strike="noStrike" kern="1200" cap="none" spc="0" normalizeH="0" baseline="0" noProof="0" dirty="0" smtClean="0">
                              <a:ln>
                                <a:noFill/>
                              </a:ln>
                              <a:solidFill>
                                <a:srgbClr val="FF0000"/>
                              </a:solidFill>
                              <a:effectLst/>
                              <a:uLnTx/>
                              <a:uFillTx/>
                              <a:latin typeface="Cambria Math" panose="02040503050406030204" pitchFamily="18" charset="0"/>
                              <a:ea typeface="Cambria Math" panose="02040503050406030204" pitchFamily="18" charset="0"/>
                              <a:cs typeface="+mn-cs"/>
                            </a:rPr>
                            <m:t>𝝁</m:t>
                          </m:r>
                          <m:r>
                            <a:rPr kumimoji="0" lang="en-US" altLang="zh-CN" sz="2400" b="1" i="1" u="none" strike="noStrike" kern="1200" cap="none" spc="0" normalizeH="0" baseline="0" noProof="0" dirty="0" smtClean="0">
                              <a:ln>
                                <a:noFill/>
                              </a:ln>
                              <a:solidFill>
                                <a:srgbClr val="FF0000"/>
                              </a:solidFill>
                              <a:effectLst/>
                              <a:uLnTx/>
                              <a:uFillTx/>
                              <a:latin typeface="Cambria Math" panose="02040503050406030204" pitchFamily="18" charset="0"/>
                              <a:ea typeface="Cambria Math" panose="02040503050406030204" pitchFamily="18" charset="0"/>
                              <a:cs typeface="+mn-cs"/>
                            </a:rPr>
                            <m:t>𝒆</m:t>
                          </m:r>
                        </m:sub>
                      </m:sSub>
                      <m:r>
                        <a:rPr kumimoji="0" lang="en-US" altLang="zh-CN" sz="2400" b="1" i="0" u="none" strike="noStrike" kern="1200" cap="none" spc="0" normalizeH="0" baseline="0" noProof="0" dirty="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func>
                        <m:funcPr>
                          <m:ctrlPr>
                            <a:rPr kumimoji="0" lang="en-US" altLang="zh-CN" sz="2400" b="1"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m:ctrlPr>
                        </m:funcPr>
                        <m:fName>
                          <m:sSub>
                            <m:sSubPr>
                              <m:ctrlPr>
                                <a:rPr kumimoji="0" lang="en-US" altLang="zh-CN" sz="2400" b="1" i="1" u="none" strike="noStrike" kern="1200" cap="none" spc="0" normalizeH="0" baseline="0" noProof="0" dirty="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altLang="zh-CN" sz="2400" b="1" i="0" u="none" strike="noStrike" kern="1200" cap="none" spc="0" normalizeH="0" baseline="0" noProof="0" dirty="0" smtClean="0">
                                  <a:ln>
                                    <a:noFill/>
                                  </a:ln>
                                  <a:solidFill>
                                    <a:srgbClr val="FF0000"/>
                                  </a:solidFill>
                                  <a:effectLst/>
                                  <a:uLnTx/>
                                  <a:uFillTx/>
                                  <a:latin typeface="Cambria Math" panose="02040503050406030204" pitchFamily="18" charset="0"/>
                                  <a:ea typeface="Cambria Math" panose="02040503050406030204" pitchFamily="18" charset="0"/>
                                  <a:cs typeface="+mn-cs"/>
                                </a:rPr>
                                <m:t>𝐥𝐨𝐠</m:t>
                              </m:r>
                            </m:e>
                            <m:sub>
                              <m:r>
                                <a:rPr kumimoji="0" lang="en-US" altLang="zh-CN" sz="2400" b="1" i="0" u="none" strike="noStrike" kern="1200" cap="none" spc="0" normalizeH="0" baseline="0" noProof="0" dirty="0" smtClean="0">
                                  <a:ln>
                                    <a:noFill/>
                                  </a:ln>
                                  <a:solidFill>
                                    <a:srgbClr val="FF0000"/>
                                  </a:solidFill>
                                  <a:effectLst/>
                                  <a:uLnTx/>
                                  <a:uFillTx/>
                                  <a:latin typeface="Cambria Math" panose="02040503050406030204" pitchFamily="18" charset="0"/>
                                  <a:ea typeface="Cambria Math" panose="02040503050406030204" pitchFamily="18" charset="0"/>
                                  <a:cs typeface="+mn-cs"/>
                                </a:rPr>
                                <m:t>𝟏𝟎</m:t>
                              </m:r>
                            </m:sub>
                          </m:sSub>
                        </m:fName>
                        <m:e>
                          <m:f>
                            <m:fPr>
                              <m:ctrlPr>
                                <a:rPr kumimoji="0" lang="en-US" altLang="zh-CN" sz="2400" b="1"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altLang="zh-CN" sz="2400" b="1"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altLang="zh-CN" sz="2400" b="1" i="1" u="none" strike="noStrike" kern="1200" cap="none" spc="0" normalizeH="0" baseline="0" noProof="0" dirty="0" smtClean="0">
                                      <a:ln>
                                        <a:noFill/>
                                      </a:ln>
                                      <a:solidFill>
                                        <a:srgbClr val="FF0000"/>
                                      </a:solidFill>
                                      <a:effectLst/>
                                      <a:uLnTx/>
                                      <a:uFillTx/>
                                      <a:latin typeface="Cambria Math" panose="02040503050406030204" pitchFamily="18" charset="0"/>
                                      <a:ea typeface="Cambria Math" panose="02040503050406030204" pitchFamily="18" charset="0"/>
                                      <a:cs typeface="+mn-cs"/>
                                    </a:rPr>
                                    <m:t>𝑵</m:t>
                                  </m:r>
                                </m:e>
                                <m:sub>
                                  <m:r>
                                    <a:rPr kumimoji="0" lang="en-US" altLang="zh-CN" sz="2400" b="1"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m:t>𝝁</m:t>
                                  </m:r>
                                </m:sub>
                              </m:sSub>
                            </m:num>
                            <m:den>
                              <m:sSubSup>
                                <m:sSubSupPr>
                                  <m:ctrlPr>
                                    <a:rPr kumimoji="0" lang="en-US" altLang="zh-CN" sz="2400" b="1" i="1" u="none" strike="noStrike" kern="1200" cap="none" spc="0" normalizeH="0" baseline="0" noProof="0" dirty="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sSubSupPr>
                                <m:e>
                                  <m:r>
                                    <a:rPr kumimoji="0" lang="en-US" altLang="zh-CN" sz="2400" b="1" i="1" u="none" strike="noStrike" kern="1200" cap="none" spc="0" normalizeH="0" baseline="0" noProof="0" dirty="0" smtClean="0">
                                      <a:ln>
                                        <a:noFill/>
                                      </a:ln>
                                      <a:solidFill>
                                        <a:srgbClr val="FF0000"/>
                                      </a:solidFill>
                                      <a:effectLst/>
                                      <a:uLnTx/>
                                      <a:uFillTx/>
                                      <a:latin typeface="Cambria Math" panose="02040503050406030204" pitchFamily="18" charset="0"/>
                                      <a:ea typeface="Cambria Math" panose="02040503050406030204" pitchFamily="18" charset="0"/>
                                      <a:cs typeface="+mn-cs"/>
                                    </a:rPr>
                                    <m:t>𝑵</m:t>
                                  </m:r>
                                </m:e>
                                <m:sub>
                                  <m:r>
                                    <a:rPr kumimoji="0" lang="en-US" altLang="zh-CN" sz="2400" b="1"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m:t>𝒆</m:t>
                                  </m:r>
                                </m:sub>
                                <m:sup>
                                  <m:r>
                                    <a:rPr kumimoji="0" lang="en-US" altLang="zh-CN" sz="2400" b="1"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m:t>𝟎</m:t>
                                  </m:r>
                                  <m:r>
                                    <a:rPr kumimoji="0" lang="en-US" altLang="zh-CN" sz="2400" b="1"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altLang="zh-CN" sz="2400" b="1" i="1" u="none" strike="noStrike" kern="1200" cap="none" spc="0" normalizeH="0" baseline="0" noProof="0" dirty="0" smtClean="0">
                                      <a:ln>
                                        <a:noFill/>
                                      </a:ln>
                                      <a:solidFill>
                                        <a:srgbClr val="FF0000"/>
                                      </a:solidFill>
                                      <a:effectLst/>
                                      <a:uLnTx/>
                                      <a:uFillTx/>
                                      <a:latin typeface="Cambria Math" panose="02040503050406030204" pitchFamily="18" charset="0"/>
                                      <a:ea typeface="Cambria Math" panose="02040503050406030204" pitchFamily="18" charset="0"/>
                                      <a:cs typeface="+mn-cs"/>
                                    </a:rPr>
                                    <m:t>𝟖𝟐</m:t>
                                  </m:r>
                                </m:sup>
                              </m:sSubSup>
                            </m:den>
                          </m:f>
                        </m:e>
                      </m:func>
                    </m:oMath>
                  </m:oMathPara>
                </a14:m>
                <a:endParaRPr kumimoji="0" lang="en-US" altLang="zh-CN" sz="2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en-US" altLang="zh-CN" sz="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14:m>
                  <m:oMath xmlns:m="http://schemas.openxmlformats.org/officeDocument/2006/math">
                    <m:sSub>
                      <m:sSubPr>
                        <m:ctrlP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𝑁</m:t>
                        </m:r>
                      </m:e>
                      <m:sub>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𝜇</m:t>
                        </m:r>
                      </m:sub>
                    </m:sSub>
                  </m:oMath>
                </a14:m>
                <a:r>
                  <a:rPr kumimoji="0" lang="zh-CN" altLang="en-US" sz="2400" b="0" i="0" u="none" strike="noStrike" kern="1200" cap="none" spc="0" normalizeH="0" baseline="0" noProof="0" dirty="0">
                    <a:ln>
                      <a:noFill/>
                    </a:ln>
                    <a:solidFill>
                      <a:prstClr val="black"/>
                    </a:solidFill>
                    <a:effectLst/>
                    <a:uLnTx/>
                    <a:uFillTx/>
                    <a:latin typeface="Cambria Math" panose="02040503050406030204" pitchFamily="18" charset="0"/>
                    <a:ea typeface="华文楷体" panose="02010600040101010101" pitchFamily="2" charset="-122"/>
                    <a:cs typeface="+mn-cs"/>
                  </a:rPr>
                  <a:t>：</a:t>
                </a:r>
                <a:r>
                  <a:rPr kumimoji="0" lang="en-US" altLang="zh-CN"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40~200 m</a:t>
                </a: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14:m>
                  <m:oMath xmlns:m="http://schemas.openxmlformats.org/officeDocument/2006/math">
                    <m:sSub>
                      <m:sSubPr>
                        <m:ctrlP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𝑁</m:t>
                        </m:r>
                      </m:e>
                      <m:sub>
                        <m:r>
                          <a:rPr kumimoji="0" lang="en-US" altLang="zh-CN" sz="2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𝑒</m:t>
                        </m:r>
                      </m:sub>
                    </m:sSub>
                  </m:oMath>
                </a14:m>
                <a:r>
                  <a:rPr kumimoji="0" lang="zh-CN" altLang="en-US" sz="2400" b="0" i="0" u="none" strike="noStrike" kern="1200" cap="none" spc="0" normalizeH="0" baseline="0" noProof="0" dirty="0">
                    <a:ln>
                      <a:noFill/>
                    </a:ln>
                    <a:solidFill>
                      <a:prstClr val="black"/>
                    </a:solidFill>
                    <a:effectLst/>
                    <a:uLnTx/>
                    <a:uFillTx/>
                    <a:latin typeface="Cambria Math" panose="02040503050406030204" pitchFamily="18" charset="0"/>
                    <a:ea typeface="华文楷体" panose="02010600040101010101" pitchFamily="2" charset="-122"/>
                    <a:cs typeface="+mn-cs"/>
                  </a:rPr>
                  <a:t>：</a:t>
                </a:r>
                <a:r>
                  <a:rPr kumimoji="0" lang="en-US" altLang="zh-CN"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40~200 m</a:t>
                </a:r>
              </a:p>
            </p:txBody>
          </p:sp>
        </mc:Choice>
        <mc:Fallback xmlns="">
          <p:sp>
            <p:nvSpPr>
              <p:cNvPr id="4" name="文本框 13">
                <a:extLst>
                  <a:ext uri="{FF2B5EF4-FFF2-40B4-BE49-F238E27FC236}">
                    <a16:creationId xmlns:a16="http://schemas.microsoft.com/office/drawing/2014/main" id="{E1727FCD-0BBE-4FE6-8136-9C82A0CCA497}"/>
                  </a:ext>
                </a:extLst>
              </p:cNvPr>
              <p:cNvSpPr txBox="1">
                <a:spLocks noRot="1" noChangeAspect="1" noMove="1" noResize="1" noEditPoints="1" noAdjustHandles="1" noChangeArrowheads="1" noChangeShapeType="1" noTextEdit="1"/>
              </p:cNvSpPr>
              <p:nvPr/>
            </p:nvSpPr>
            <p:spPr>
              <a:xfrm>
                <a:off x="469782" y="4213632"/>
                <a:ext cx="4076882" cy="1921745"/>
              </a:xfrm>
              <a:prstGeom prst="rect">
                <a:avLst/>
              </a:prstGeom>
              <a:blipFill>
                <a:blip r:embed="rId4"/>
                <a:stretch>
                  <a:fillRect l="-1943" b="-6667"/>
                </a:stretch>
              </a:blipFill>
            </p:spPr>
            <p:txBody>
              <a:bodyPr/>
              <a:lstStyle/>
              <a:p>
                <a:r>
                  <a:rPr lang="zh-CN" altLang="en-US">
                    <a:noFill/>
                  </a:rPr>
                  <a:t> </a:t>
                </a:r>
              </a:p>
            </p:txBody>
          </p:sp>
        </mc:Fallback>
      </mc:AlternateContent>
      <p:sp>
        <p:nvSpPr>
          <p:cNvPr id="5" name="文本框 15">
            <a:extLst>
              <a:ext uri="{FF2B5EF4-FFF2-40B4-BE49-F238E27FC236}">
                <a16:creationId xmlns:a16="http://schemas.microsoft.com/office/drawing/2014/main" id="{5493C93F-BD2E-4D03-A65D-B856F3065F7E}"/>
              </a:ext>
            </a:extLst>
          </p:cNvPr>
          <p:cNvSpPr txBox="1"/>
          <p:nvPr/>
        </p:nvSpPr>
        <p:spPr>
          <a:xfrm>
            <a:off x="914128" y="824237"/>
            <a:ext cx="6818000" cy="529440"/>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Muons </a:t>
            </a:r>
            <a:r>
              <a:rPr kumimoji="0" lang="en-US" altLang="zh-CN" sz="28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and electromagnetic particles in EAS</a:t>
            </a:r>
            <a:endParaRPr kumimoji="0" lang="en-US" altLang="zh-CN" sz="20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AlternateContent xmlns:mc="http://schemas.openxmlformats.org/markup-compatibility/2006" xmlns:a14="http://schemas.microsoft.com/office/drawing/2010/main">
        <mc:Choice Requires="a14">
          <p:sp>
            <p:nvSpPr>
              <p:cNvPr id="8" name="文本框 19">
                <a:extLst>
                  <a:ext uri="{FF2B5EF4-FFF2-40B4-BE49-F238E27FC236}">
                    <a16:creationId xmlns:a16="http://schemas.microsoft.com/office/drawing/2014/main" id="{34EC8799-CBD0-42FF-A448-0CF76B654E18}"/>
                  </a:ext>
                </a:extLst>
              </p:cNvPr>
              <p:cNvSpPr txBox="1"/>
              <p:nvPr/>
            </p:nvSpPr>
            <p:spPr>
              <a:xfrm>
                <a:off x="6279450" y="2066590"/>
                <a:ext cx="217685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lumMod val="50000"/>
                      </a:prstClr>
                    </a:solidFill>
                    <a:effectLst/>
                    <a:uLnTx/>
                    <a:uFillTx/>
                    <a:latin typeface="Cambria Math" panose="02040503050406030204" pitchFamily="18" charset="0"/>
                    <a:ea typeface="Cambria Math" panose="02040503050406030204" pitchFamily="18" charset="0"/>
                    <a:cs typeface="+mn-cs"/>
                  </a:rPr>
                  <a:t>J. R. </a:t>
                </a:r>
                <a:r>
                  <a:rPr kumimoji="0" lang="en-US" altLang="zh-CN" sz="1200" b="0" i="0" u="none" strike="noStrike" kern="1200" cap="none" spc="0" normalizeH="0" baseline="0" noProof="0" dirty="0" err="1">
                    <a:ln>
                      <a:noFill/>
                    </a:ln>
                    <a:solidFill>
                      <a:prstClr val="white">
                        <a:lumMod val="50000"/>
                      </a:prstClr>
                    </a:solidFill>
                    <a:effectLst/>
                    <a:uLnTx/>
                    <a:uFillTx/>
                    <a:latin typeface="Cambria Math" panose="02040503050406030204" pitchFamily="18" charset="0"/>
                    <a:ea typeface="Cambria Math" panose="02040503050406030204" pitchFamily="18" charset="0"/>
                    <a:cs typeface="+mn-cs"/>
                  </a:rPr>
                  <a:t>Hörandel</a:t>
                </a:r>
                <a:r>
                  <a:rPr kumimoji="0" lang="en-US" altLang="zh-CN" sz="1200" b="0" i="0" u="none" strike="noStrike" kern="1200" cap="none" spc="0" normalizeH="0" baseline="0" noProof="0" dirty="0">
                    <a:ln>
                      <a:noFill/>
                    </a:ln>
                    <a:solidFill>
                      <a:prstClr val="white">
                        <a:lumMod val="50000"/>
                      </a:prstClr>
                    </a:solidFill>
                    <a:effectLst/>
                    <a:uLnTx/>
                    <a:uFillTx/>
                    <a:latin typeface="Cambria Math" panose="02040503050406030204" pitchFamily="18" charset="0"/>
                    <a:ea typeface="Cambria Math" panose="02040503050406030204" pitchFamily="18" charset="0"/>
                    <a:cs typeface="+mn-cs"/>
                  </a:rPr>
                  <a:t>, Cosmic rays from the knee to the second knee: </a:t>
                </a:r>
                <a14:m>
                  <m:oMath xmlns:m="http://schemas.openxmlformats.org/officeDocument/2006/math">
                    <m:sSup>
                      <m:sSupPr>
                        <m:ctrlPr>
                          <a:rPr kumimoji="0" lang="en-US" altLang="zh-CN" sz="1200" b="0" i="1" u="none" strike="noStrike" kern="1200" cap="none" spc="0" normalizeH="0" baseline="0" noProof="0" dirty="0" smtClean="0">
                            <a:ln>
                              <a:noFill/>
                            </a:ln>
                            <a:solidFill>
                              <a:prstClr val="white">
                                <a:lumMod val="50000"/>
                              </a:prstClr>
                            </a:solidFill>
                            <a:effectLst/>
                            <a:uLnTx/>
                            <a:uFillTx/>
                            <a:latin typeface="Cambria Math" panose="02040503050406030204" pitchFamily="18" charset="0"/>
                            <a:ea typeface="Cambria Math" panose="02040503050406030204" pitchFamily="18" charset="0"/>
                            <a:cs typeface="+mn-cs"/>
                          </a:rPr>
                        </m:ctrlPr>
                      </m:sSupPr>
                      <m:e>
                        <m:r>
                          <a:rPr kumimoji="0" lang="en-US" altLang="zh-CN" sz="1200" b="0" i="1" u="none" strike="noStrike" kern="1200" cap="none" spc="0" normalizeH="0" baseline="0" noProof="0" dirty="0" smtClean="0">
                            <a:ln>
                              <a:noFill/>
                            </a:ln>
                            <a:solidFill>
                              <a:prstClr val="white">
                                <a:lumMod val="50000"/>
                              </a:prstClr>
                            </a:solidFill>
                            <a:effectLst/>
                            <a:uLnTx/>
                            <a:uFillTx/>
                            <a:latin typeface="Cambria Math" panose="02040503050406030204" pitchFamily="18" charset="0"/>
                            <a:ea typeface="Cambria Math" panose="02040503050406030204" pitchFamily="18" charset="0"/>
                            <a:cs typeface="+mn-cs"/>
                          </a:rPr>
                          <m:t>10</m:t>
                        </m:r>
                      </m:e>
                      <m:sup>
                        <m:r>
                          <a:rPr kumimoji="0" lang="en-US" altLang="zh-CN" sz="1200" b="0" i="1" u="none" strike="noStrike" kern="1200" cap="none" spc="0" normalizeH="0" baseline="0" noProof="0" dirty="0" smtClean="0">
                            <a:ln>
                              <a:noFill/>
                            </a:ln>
                            <a:solidFill>
                              <a:prstClr val="white">
                                <a:lumMod val="50000"/>
                              </a:prstClr>
                            </a:solidFill>
                            <a:effectLst/>
                            <a:uLnTx/>
                            <a:uFillTx/>
                            <a:latin typeface="Cambria Math" panose="02040503050406030204" pitchFamily="18" charset="0"/>
                            <a:ea typeface="Cambria Math" panose="02040503050406030204" pitchFamily="18" charset="0"/>
                            <a:cs typeface="+mn-cs"/>
                          </a:rPr>
                          <m:t>14</m:t>
                        </m:r>
                      </m:sup>
                    </m:sSup>
                  </m:oMath>
                </a14:m>
                <a:r>
                  <a:rPr kumimoji="0" lang="en-US" altLang="zh-CN" sz="1200" b="0" i="0" u="none" strike="noStrike" kern="1200" cap="none" spc="0" normalizeH="0" baseline="0" noProof="0" dirty="0">
                    <a:ln>
                      <a:noFill/>
                    </a:ln>
                    <a:solidFill>
                      <a:prstClr val="white">
                        <a:lumMod val="50000"/>
                      </a:prstClr>
                    </a:solidFill>
                    <a:effectLst/>
                    <a:uLnTx/>
                    <a:uFillTx/>
                    <a:latin typeface="Cambria Math" panose="02040503050406030204" pitchFamily="18" charset="0"/>
                    <a:ea typeface="Cambria Math" panose="02040503050406030204" pitchFamily="18" charset="0"/>
                    <a:cs typeface="+mn-cs"/>
                  </a:rPr>
                  <a:t> to </a:t>
                </a:r>
                <a14:m>
                  <m:oMath xmlns:m="http://schemas.openxmlformats.org/officeDocument/2006/math">
                    <m:sSup>
                      <m:sSupPr>
                        <m:ctrlPr>
                          <a:rPr kumimoji="0" lang="en-US" altLang="zh-CN" sz="1200" b="0" i="1" u="none" strike="noStrike" kern="1200" cap="none" spc="0" normalizeH="0" baseline="0" noProof="0" dirty="0">
                            <a:ln>
                              <a:noFill/>
                            </a:ln>
                            <a:solidFill>
                              <a:prstClr val="white">
                                <a:lumMod val="50000"/>
                              </a:prstClr>
                            </a:solidFill>
                            <a:effectLst/>
                            <a:uLnTx/>
                            <a:uFillTx/>
                            <a:latin typeface="Cambria Math" panose="02040503050406030204" pitchFamily="18" charset="0"/>
                            <a:ea typeface="Cambria Math" panose="02040503050406030204" pitchFamily="18" charset="0"/>
                            <a:cs typeface="+mn-cs"/>
                          </a:rPr>
                        </m:ctrlPr>
                      </m:sSupPr>
                      <m:e>
                        <m:r>
                          <a:rPr kumimoji="0" lang="en-US" altLang="zh-CN" sz="1200" b="0" i="1" u="none" strike="noStrike" kern="1200" cap="none" spc="0" normalizeH="0" baseline="0" noProof="0" dirty="0">
                            <a:ln>
                              <a:noFill/>
                            </a:ln>
                            <a:solidFill>
                              <a:prstClr val="white">
                                <a:lumMod val="50000"/>
                              </a:prstClr>
                            </a:solidFill>
                            <a:effectLst/>
                            <a:uLnTx/>
                            <a:uFillTx/>
                            <a:latin typeface="Cambria Math" panose="02040503050406030204" pitchFamily="18" charset="0"/>
                            <a:ea typeface="Cambria Math" panose="02040503050406030204" pitchFamily="18" charset="0"/>
                            <a:cs typeface="+mn-cs"/>
                          </a:rPr>
                          <m:t>10</m:t>
                        </m:r>
                      </m:e>
                      <m:sup>
                        <m:r>
                          <a:rPr kumimoji="0" lang="en-US" altLang="zh-CN" sz="1200" b="0" i="1" u="none" strike="noStrike" kern="1200" cap="none" spc="0" normalizeH="0" baseline="0" noProof="0" dirty="0">
                            <a:ln>
                              <a:noFill/>
                            </a:ln>
                            <a:solidFill>
                              <a:prstClr val="white">
                                <a:lumMod val="50000"/>
                              </a:prstClr>
                            </a:solidFill>
                            <a:effectLst/>
                            <a:uLnTx/>
                            <a:uFillTx/>
                            <a:latin typeface="Cambria Math" panose="02040503050406030204" pitchFamily="18" charset="0"/>
                            <a:ea typeface="Cambria Math" panose="02040503050406030204" pitchFamily="18" charset="0"/>
                            <a:cs typeface="+mn-cs"/>
                          </a:rPr>
                          <m:t>1</m:t>
                        </m:r>
                        <m:r>
                          <a:rPr kumimoji="0" lang="en-US" altLang="zh-CN" sz="1200" b="0" i="1" u="none" strike="noStrike" kern="1200" cap="none" spc="0" normalizeH="0" baseline="0" noProof="0" dirty="0" smtClean="0">
                            <a:ln>
                              <a:noFill/>
                            </a:ln>
                            <a:solidFill>
                              <a:prstClr val="white">
                                <a:lumMod val="50000"/>
                              </a:prstClr>
                            </a:solidFill>
                            <a:effectLst/>
                            <a:uLnTx/>
                            <a:uFillTx/>
                            <a:latin typeface="Cambria Math" panose="02040503050406030204" pitchFamily="18" charset="0"/>
                            <a:ea typeface="Cambria Math" panose="02040503050406030204" pitchFamily="18" charset="0"/>
                            <a:cs typeface="+mn-cs"/>
                          </a:rPr>
                          <m:t>8</m:t>
                        </m:r>
                      </m:sup>
                    </m:sSup>
                  </m:oMath>
                </a14:m>
                <a:r>
                  <a:rPr kumimoji="0" lang="en-US" altLang="zh-CN" sz="1200" b="0" i="0" u="none" strike="noStrike" kern="1200" cap="none" spc="0" normalizeH="0" baseline="0" noProof="0" dirty="0">
                    <a:ln>
                      <a:noFill/>
                    </a:ln>
                    <a:solidFill>
                      <a:prstClr val="white">
                        <a:lumMod val="50000"/>
                      </a:prstClr>
                    </a:solidFill>
                    <a:effectLst/>
                    <a:uLnTx/>
                    <a:uFillTx/>
                    <a:latin typeface="Cambria Math" panose="02040503050406030204" pitchFamily="18" charset="0"/>
                    <a:ea typeface="Cambria Math" panose="02040503050406030204" pitchFamily="18" charset="0"/>
                    <a:cs typeface="+mn-cs"/>
                  </a:rPr>
                  <a:t> eV, Mod. Phys. Lett. A 22, 1533 (2007)</a:t>
                </a:r>
                <a:endParaRPr kumimoji="0" lang="zh-CN" altLang="en-US" sz="1200" b="0" i="0" u="none" strike="noStrike" kern="1200" cap="none" spc="0" normalizeH="0" baseline="0" noProof="0" dirty="0">
                  <a:ln>
                    <a:noFill/>
                  </a:ln>
                  <a:solidFill>
                    <a:prstClr val="white">
                      <a:lumMod val="50000"/>
                    </a:prstClr>
                  </a:solidFill>
                  <a:effectLst/>
                  <a:uLnTx/>
                  <a:uFillTx/>
                  <a:latin typeface="Cambria Math" panose="02040503050406030204" pitchFamily="18" charset="0"/>
                  <a:ea typeface="等线" panose="02010600030101010101" pitchFamily="2" charset="-122"/>
                  <a:cs typeface="+mn-cs"/>
                </a:endParaRPr>
              </a:p>
            </p:txBody>
          </p:sp>
        </mc:Choice>
        <mc:Fallback xmlns="">
          <p:sp>
            <p:nvSpPr>
              <p:cNvPr id="8" name="文本框 19">
                <a:extLst>
                  <a:ext uri="{FF2B5EF4-FFF2-40B4-BE49-F238E27FC236}">
                    <a16:creationId xmlns:a16="http://schemas.microsoft.com/office/drawing/2014/main" id="{34EC8799-CBD0-42FF-A448-0CF76B654E18}"/>
                  </a:ext>
                </a:extLst>
              </p:cNvPr>
              <p:cNvSpPr txBox="1">
                <a:spLocks noRot="1" noChangeAspect="1" noMove="1" noResize="1" noEditPoints="1" noAdjustHandles="1" noChangeArrowheads="1" noChangeShapeType="1" noTextEdit="1"/>
              </p:cNvSpPr>
              <p:nvPr/>
            </p:nvSpPr>
            <p:spPr>
              <a:xfrm>
                <a:off x="6279450" y="2066590"/>
                <a:ext cx="2176855" cy="830997"/>
              </a:xfrm>
              <a:prstGeom prst="rect">
                <a:avLst/>
              </a:prstGeom>
              <a:blipFill>
                <a:blip r:embed="rId5"/>
                <a:stretch>
                  <a:fillRect b="-5147"/>
                </a:stretch>
              </a:blipFill>
            </p:spPr>
            <p:txBody>
              <a:bodyPr/>
              <a:lstStyle/>
              <a:p>
                <a:r>
                  <a:rPr lang="zh-CN" altLang="en-US">
                    <a:noFill/>
                  </a:rPr>
                  <a:t> </a:t>
                </a:r>
              </a:p>
            </p:txBody>
          </p:sp>
        </mc:Fallback>
      </mc:AlternateContent>
      <p:pic>
        <p:nvPicPr>
          <p:cNvPr id="9" name="图片 20">
            <a:extLst>
              <a:ext uri="{FF2B5EF4-FFF2-40B4-BE49-F238E27FC236}">
                <a16:creationId xmlns:a16="http://schemas.microsoft.com/office/drawing/2014/main" id="{67810E90-5622-4D36-986E-3BA001BD2811}"/>
              </a:ext>
            </a:extLst>
          </p:cNvPr>
          <p:cNvPicPr>
            <a:picLocks noChangeAspect="1"/>
          </p:cNvPicPr>
          <p:nvPr/>
        </p:nvPicPr>
        <p:blipFill>
          <a:blip r:embed="rId6"/>
          <a:stretch>
            <a:fillRect/>
          </a:stretch>
        </p:blipFill>
        <p:spPr>
          <a:xfrm>
            <a:off x="8515484" y="969847"/>
            <a:ext cx="3362020" cy="2700000"/>
          </a:xfrm>
          <a:prstGeom prst="rect">
            <a:avLst/>
          </a:prstGeom>
        </p:spPr>
      </p:pic>
      <p:pic>
        <p:nvPicPr>
          <p:cNvPr id="10" name="图片 6">
            <a:extLst>
              <a:ext uri="{FF2B5EF4-FFF2-40B4-BE49-F238E27FC236}">
                <a16:creationId xmlns:a16="http://schemas.microsoft.com/office/drawing/2014/main" id="{FFDD08A8-5493-41FD-999D-E82BCAEF165F}"/>
              </a:ext>
            </a:extLst>
          </p:cNvPr>
          <p:cNvPicPr>
            <a:picLocks noChangeAspect="1"/>
          </p:cNvPicPr>
          <p:nvPr/>
        </p:nvPicPr>
        <p:blipFill>
          <a:blip r:embed="rId7"/>
          <a:stretch>
            <a:fillRect/>
          </a:stretch>
        </p:blipFill>
        <p:spPr>
          <a:xfrm>
            <a:off x="4240526" y="3912541"/>
            <a:ext cx="3850063" cy="2787674"/>
          </a:xfrm>
          <a:prstGeom prst="rect">
            <a:avLst/>
          </a:prstGeom>
        </p:spPr>
      </p:pic>
      <p:pic>
        <p:nvPicPr>
          <p:cNvPr id="11" name="图片 8">
            <a:extLst>
              <a:ext uri="{FF2B5EF4-FFF2-40B4-BE49-F238E27FC236}">
                <a16:creationId xmlns:a16="http://schemas.microsoft.com/office/drawing/2014/main" id="{15A5386E-C6AE-4EDA-A5E2-2C98202C7E90}"/>
              </a:ext>
            </a:extLst>
          </p:cNvPr>
          <p:cNvPicPr>
            <a:picLocks noChangeAspect="1"/>
          </p:cNvPicPr>
          <p:nvPr/>
        </p:nvPicPr>
        <p:blipFill>
          <a:blip r:embed="rId8"/>
          <a:stretch>
            <a:fillRect/>
          </a:stretch>
        </p:blipFill>
        <p:spPr>
          <a:xfrm>
            <a:off x="8147248" y="3912541"/>
            <a:ext cx="3664206" cy="2724883"/>
          </a:xfrm>
          <a:prstGeom prst="rect">
            <a:avLst/>
          </a:prstGeom>
        </p:spPr>
      </p:pic>
      <p:grpSp>
        <p:nvGrpSpPr>
          <p:cNvPr id="12" name="组合 25">
            <a:extLst>
              <a:ext uri="{FF2B5EF4-FFF2-40B4-BE49-F238E27FC236}">
                <a16:creationId xmlns:a16="http://schemas.microsoft.com/office/drawing/2014/main" id="{8C273E8B-86AB-43AF-B43E-3BBDF896580C}"/>
              </a:ext>
            </a:extLst>
          </p:cNvPr>
          <p:cNvGrpSpPr>
            <a:grpSpLocks noChangeAspect="1"/>
          </p:cNvGrpSpPr>
          <p:nvPr/>
        </p:nvGrpSpPr>
        <p:grpSpPr>
          <a:xfrm>
            <a:off x="899357" y="3309988"/>
            <a:ext cx="3345850" cy="735278"/>
            <a:chOff x="626711" y="3618527"/>
            <a:chExt cx="4998199" cy="1098395"/>
          </a:xfrm>
        </p:grpSpPr>
        <p:pic>
          <p:nvPicPr>
            <p:cNvPr id="13" name="图片 10">
              <a:extLst>
                <a:ext uri="{FF2B5EF4-FFF2-40B4-BE49-F238E27FC236}">
                  <a16:creationId xmlns:a16="http://schemas.microsoft.com/office/drawing/2014/main" id="{5A047ED0-27A7-4D9A-BF66-6CD9890239E1}"/>
                </a:ext>
              </a:extLst>
            </p:cNvPr>
            <p:cNvPicPr>
              <a:picLocks noChangeAspect="1"/>
            </p:cNvPicPr>
            <p:nvPr/>
          </p:nvPicPr>
          <p:blipFill rotWithShape="1">
            <a:blip r:embed="rId9"/>
            <a:srcRect r="88642"/>
            <a:stretch/>
          </p:blipFill>
          <p:spPr>
            <a:xfrm>
              <a:off x="626711" y="3618527"/>
              <a:ext cx="1238633" cy="1085850"/>
            </a:xfrm>
            <a:prstGeom prst="rect">
              <a:avLst/>
            </a:prstGeom>
          </p:spPr>
        </p:pic>
        <p:pic>
          <p:nvPicPr>
            <p:cNvPr id="14" name="图片 22">
              <a:extLst>
                <a:ext uri="{FF2B5EF4-FFF2-40B4-BE49-F238E27FC236}">
                  <a16:creationId xmlns:a16="http://schemas.microsoft.com/office/drawing/2014/main" id="{58BA426F-51D0-47F3-8D4F-4535F505BC2E}"/>
                </a:ext>
              </a:extLst>
            </p:cNvPr>
            <p:cNvPicPr>
              <a:picLocks noChangeAspect="1"/>
            </p:cNvPicPr>
            <p:nvPr/>
          </p:nvPicPr>
          <p:blipFill rotWithShape="1">
            <a:blip r:embed="rId9"/>
            <a:srcRect l="62545"/>
            <a:stretch/>
          </p:blipFill>
          <p:spPr>
            <a:xfrm>
              <a:off x="1540000" y="3631072"/>
              <a:ext cx="4084910" cy="1085850"/>
            </a:xfrm>
            <a:prstGeom prst="rect">
              <a:avLst/>
            </a:prstGeom>
          </p:spPr>
        </p:pic>
      </p:grpSp>
      <p:grpSp>
        <p:nvGrpSpPr>
          <p:cNvPr id="19" name="Group 18">
            <a:extLst>
              <a:ext uri="{FF2B5EF4-FFF2-40B4-BE49-F238E27FC236}">
                <a16:creationId xmlns:a16="http://schemas.microsoft.com/office/drawing/2014/main" id="{4419F950-460E-4B16-8498-9A6ADA4D92AD}"/>
              </a:ext>
            </a:extLst>
          </p:cNvPr>
          <p:cNvGrpSpPr/>
          <p:nvPr/>
        </p:nvGrpSpPr>
        <p:grpSpPr>
          <a:xfrm>
            <a:off x="469782" y="1683495"/>
            <a:ext cx="5631071" cy="1518594"/>
            <a:chOff x="1166205" y="1432709"/>
            <a:chExt cx="5631071" cy="1518594"/>
          </a:xfrm>
        </p:grpSpPr>
        <p:pic>
          <p:nvPicPr>
            <p:cNvPr id="7" name="图片 17">
              <a:extLst>
                <a:ext uri="{FF2B5EF4-FFF2-40B4-BE49-F238E27FC236}">
                  <a16:creationId xmlns:a16="http://schemas.microsoft.com/office/drawing/2014/main" id="{E40FF992-FC18-4023-8DCD-C97ECA9225F0}"/>
                </a:ext>
              </a:extLst>
            </p:cNvPr>
            <p:cNvPicPr>
              <a:picLocks noChangeAspect="1"/>
            </p:cNvPicPr>
            <p:nvPr/>
          </p:nvPicPr>
          <p:blipFill>
            <a:blip r:embed="rId10"/>
            <a:stretch>
              <a:fillRect/>
            </a:stretch>
          </p:blipFill>
          <p:spPr>
            <a:xfrm>
              <a:off x="1166205" y="1511303"/>
              <a:ext cx="2337508" cy="1440000"/>
            </a:xfrm>
            <a:prstGeom prst="rect">
              <a:avLst/>
            </a:prstGeom>
          </p:spPr>
        </p:pic>
        <p:pic>
          <p:nvPicPr>
            <p:cNvPr id="16" name="Picture 15">
              <a:extLst>
                <a:ext uri="{FF2B5EF4-FFF2-40B4-BE49-F238E27FC236}">
                  <a16:creationId xmlns:a16="http://schemas.microsoft.com/office/drawing/2014/main" id="{8C66FD3C-1FC8-4404-B3D4-32158CFB7B5F}"/>
                </a:ext>
              </a:extLst>
            </p:cNvPr>
            <p:cNvPicPr>
              <a:picLocks noChangeAspect="1"/>
            </p:cNvPicPr>
            <p:nvPr/>
          </p:nvPicPr>
          <p:blipFill>
            <a:blip r:embed="rId11"/>
            <a:stretch>
              <a:fillRect/>
            </a:stretch>
          </p:blipFill>
          <p:spPr>
            <a:xfrm>
              <a:off x="3503713" y="1432709"/>
              <a:ext cx="3045724" cy="686781"/>
            </a:xfrm>
            <a:prstGeom prst="rect">
              <a:avLst/>
            </a:prstGeom>
          </p:spPr>
        </p:pic>
        <p:pic>
          <p:nvPicPr>
            <p:cNvPr id="18" name="Picture 17">
              <a:extLst>
                <a:ext uri="{FF2B5EF4-FFF2-40B4-BE49-F238E27FC236}">
                  <a16:creationId xmlns:a16="http://schemas.microsoft.com/office/drawing/2014/main" id="{AB9E5911-C81D-4CE4-9C95-1400D6B6B235}"/>
                </a:ext>
              </a:extLst>
            </p:cNvPr>
            <p:cNvPicPr>
              <a:picLocks noChangeAspect="1"/>
            </p:cNvPicPr>
            <p:nvPr/>
          </p:nvPicPr>
          <p:blipFill>
            <a:blip r:embed="rId12"/>
            <a:stretch>
              <a:fillRect/>
            </a:stretch>
          </p:blipFill>
          <p:spPr>
            <a:xfrm>
              <a:off x="3452476" y="2231303"/>
              <a:ext cx="3344800" cy="670126"/>
            </a:xfrm>
            <a:prstGeom prst="rect">
              <a:avLst/>
            </a:prstGeom>
          </p:spPr>
        </p:pic>
      </p:grpSp>
      <mc:AlternateContent xmlns:mc="http://schemas.openxmlformats.org/markup-compatibility/2006" xmlns:a14="http://schemas.microsoft.com/office/drawing/2010/main">
        <mc:Choice Requires="a14">
          <p:sp>
            <p:nvSpPr>
              <p:cNvPr id="6" name="文本框 16">
                <a:extLst>
                  <a:ext uri="{FF2B5EF4-FFF2-40B4-BE49-F238E27FC236}">
                    <a16:creationId xmlns:a16="http://schemas.microsoft.com/office/drawing/2014/main" id="{DCBE44D4-74C0-4731-9761-DD1EC8AD3A98}"/>
                  </a:ext>
                </a:extLst>
              </p:cNvPr>
              <p:cNvSpPr txBox="1"/>
              <p:nvPr/>
            </p:nvSpPr>
            <p:spPr>
              <a:xfrm>
                <a:off x="4918729" y="4006692"/>
                <a:ext cx="17725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altLang="zh-CN" sz="14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log</m:t>
                          </m:r>
                        </m:e>
                        <m:sub>
                          <m:r>
                            <a:rPr kumimoji="0" lang="en-US" altLang="zh-CN" sz="1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10</m:t>
                          </m:r>
                        </m:sub>
                      </m:sSub>
                      <m:d>
                        <m:dPr>
                          <m:ctrlPr>
                            <a:rPr kumimoji="0" lang="en-US" altLang="zh-CN" sz="1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altLang="zh-CN" sz="1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𝐸</m:t>
                          </m:r>
                        </m:e>
                      </m:d>
                      <m:r>
                        <a:rPr kumimoji="0" lang="en-US" altLang="zh-CN" sz="1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:5.2~7.1</m:t>
                      </m:r>
                      <m:r>
                        <a:rPr kumimoji="0" lang="zh-CN" altLang="en-US" sz="1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m:t>
                      </m:r>
                    </m:oMath>
                  </m:oMathPara>
                </a14:m>
                <a:endParaRPr kumimoji="0" lang="zh-CN" altLang="en-US" sz="1400" b="0" i="0" u="none" strike="noStrike" kern="1200" cap="none" spc="0" normalizeH="0" baseline="0" noProof="0" dirty="0">
                  <a:ln>
                    <a:noFill/>
                  </a:ln>
                  <a:solidFill>
                    <a:prstClr val="black"/>
                  </a:solidFill>
                  <a:effectLst/>
                  <a:uLnTx/>
                  <a:uFillTx/>
                  <a:latin typeface="Cambria Math" panose="02040503050406030204" pitchFamily="18" charset="0"/>
                  <a:ea typeface="等线" panose="02010600030101010101" pitchFamily="2" charset="-122"/>
                  <a:cs typeface="+mn-cs"/>
                </a:endParaRPr>
              </a:p>
            </p:txBody>
          </p:sp>
        </mc:Choice>
        <mc:Fallback xmlns="">
          <p:sp>
            <p:nvSpPr>
              <p:cNvPr id="6" name="文本框 16">
                <a:extLst>
                  <a:ext uri="{FF2B5EF4-FFF2-40B4-BE49-F238E27FC236}">
                    <a16:creationId xmlns:a16="http://schemas.microsoft.com/office/drawing/2014/main" id="{DCBE44D4-74C0-4731-9761-DD1EC8AD3A98}"/>
                  </a:ext>
                </a:extLst>
              </p:cNvPr>
              <p:cNvSpPr txBox="1">
                <a:spLocks noRot="1" noChangeAspect="1" noMove="1" noResize="1" noEditPoints="1" noAdjustHandles="1" noChangeArrowheads="1" noChangeShapeType="1" noTextEdit="1"/>
              </p:cNvSpPr>
              <p:nvPr/>
            </p:nvSpPr>
            <p:spPr>
              <a:xfrm>
                <a:off x="4918729" y="4006692"/>
                <a:ext cx="1772565" cy="307777"/>
              </a:xfrm>
              <a:prstGeom prst="rect">
                <a:avLst/>
              </a:prstGeom>
              <a:blipFill>
                <a:blip r:embed="rId13"/>
                <a:stretch>
                  <a:fillRect b="-7843"/>
                </a:stretch>
              </a:blipFill>
            </p:spPr>
            <p:txBody>
              <a:bodyPr/>
              <a:lstStyle/>
              <a:p>
                <a:r>
                  <a:rPr lang="zh-CN" altLang="en-US">
                    <a:noFill/>
                  </a:rPr>
                  <a:t> </a:t>
                </a:r>
              </a:p>
            </p:txBody>
          </p:sp>
        </mc:Fallback>
      </mc:AlternateContent>
      <p:sp>
        <p:nvSpPr>
          <p:cNvPr id="20" name="Arrow: Right 19">
            <a:extLst>
              <a:ext uri="{FF2B5EF4-FFF2-40B4-BE49-F238E27FC236}">
                <a16:creationId xmlns:a16="http://schemas.microsoft.com/office/drawing/2014/main" id="{AB7F40A1-EE30-4DA0-99E0-99DA47F2435D}"/>
              </a:ext>
            </a:extLst>
          </p:cNvPr>
          <p:cNvSpPr/>
          <p:nvPr/>
        </p:nvSpPr>
        <p:spPr>
          <a:xfrm>
            <a:off x="494996" y="3531337"/>
            <a:ext cx="342205" cy="23491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21" name="灯片编号占位符 1">
            <a:extLst>
              <a:ext uri="{FF2B5EF4-FFF2-40B4-BE49-F238E27FC236}">
                <a16:creationId xmlns:a16="http://schemas.microsoft.com/office/drawing/2014/main" id="{C43F56A4-66DE-4FA4-8FEA-0590B030CB4C}"/>
              </a:ext>
            </a:extLst>
          </p:cNvPr>
          <p:cNvSpPr>
            <a:spLocks noGrp="1"/>
          </p:cNvSpPr>
          <p:nvPr>
            <p:ph type="sldNum" sz="quarter" idx="12"/>
          </p:nvPr>
        </p:nvSpPr>
        <p:spPr>
          <a:xfrm>
            <a:off x="8610600" y="65210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A8A0-C5FB-4538-B875-3822A40A0CEE}" type="slidenum">
              <a:rPr kumimoji="0" lang="zh-CN" altLang="en-US" sz="16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6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3372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013F0673-3EBE-4EA1-97DB-9E0A13F29EE3}"/>
              </a:ext>
            </a:extLst>
          </p:cNvPr>
          <p:cNvPicPr>
            <a:picLocks noChangeAspect="1"/>
          </p:cNvPicPr>
          <p:nvPr/>
        </p:nvPicPr>
        <p:blipFill>
          <a:blip r:embed="rId3"/>
          <a:stretch>
            <a:fillRect/>
          </a:stretch>
        </p:blipFill>
        <p:spPr>
          <a:xfrm>
            <a:off x="5476879" y="1012370"/>
            <a:ext cx="6597080" cy="5534579"/>
          </a:xfrm>
          <a:prstGeom prst="rect">
            <a:avLst/>
          </a:prstGeom>
        </p:spPr>
      </p:pic>
      <p:sp>
        <p:nvSpPr>
          <p:cNvPr id="3" name="标题 1">
            <a:extLst>
              <a:ext uri="{FF2B5EF4-FFF2-40B4-BE49-F238E27FC236}">
                <a16:creationId xmlns:a16="http://schemas.microsoft.com/office/drawing/2014/main" id="{A567FE05-E7B8-46B6-B6EB-0AD6C7444014}"/>
              </a:ext>
            </a:extLst>
          </p:cNvPr>
          <p:cNvSpPr>
            <a:spLocks noGrp="1"/>
          </p:cNvSpPr>
          <p:nvPr>
            <p:ph type="title"/>
          </p:nvPr>
        </p:nvSpPr>
        <p:spPr>
          <a:xfrm>
            <a:off x="1243174" y="90180"/>
            <a:ext cx="9537321" cy="751894"/>
          </a:xfrm>
        </p:spPr>
        <p:txBody>
          <a:bodyPr>
            <a:noAutofit/>
          </a:bodyPr>
          <a:lstStyle/>
          <a:p>
            <a:pPr lvl="0" algn="ctr"/>
            <a:r>
              <a:rPr lang="en-US" altLang="zh-CN" sz="3200" kern="0" dirty="0">
                <a:solidFill>
                  <a:srgbClr val="0070C0"/>
                </a:solidFill>
                <a:latin typeface="Times New Roman" pitchFamily="18" charset="0"/>
              </a:rPr>
              <a:t>Wide Field of View Cherenkov Telescope (WFCTA)</a:t>
            </a:r>
            <a:endParaRPr lang="zh-CN" altLang="en-US" sz="3200" dirty="0">
              <a:solidFill>
                <a:srgbClr val="0070C0"/>
              </a:solidFill>
            </a:endParaRPr>
          </a:p>
        </p:txBody>
      </p:sp>
      <p:grpSp>
        <p:nvGrpSpPr>
          <p:cNvPr id="4" name="组合 3">
            <a:extLst>
              <a:ext uri="{FF2B5EF4-FFF2-40B4-BE49-F238E27FC236}">
                <a16:creationId xmlns:a16="http://schemas.microsoft.com/office/drawing/2014/main" id="{C4C951E6-429A-4FB2-ADBE-E02AEBB7FF2C}"/>
              </a:ext>
            </a:extLst>
          </p:cNvPr>
          <p:cNvGrpSpPr/>
          <p:nvPr/>
        </p:nvGrpSpPr>
        <p:grpSpPr>
          <a:xfrm>
            <a:off x="485693" y="851440"/>
            <a:ext cx="4587621" cy="1958806"/>
            <a:chOff x="389763" y="928393"/>
            <a:chExt cx="4587621" cy="1958806"/>
          </a:xfrm>
        </p:grpSpPr>
        <p:sp>
          <p:nvSpPr>
            <p:cNvPr id="5" name="Rectangle 9">
              <a:extLst>
                <a:ext uri="{FF2B5EF4-FFF2-40B4-BE49-F238E27FC236}">
                  <a16:creationId xmlns:a16="http://schemas.microsoft.com/office/drawing/2014/main" id="{566D1A14-3486-4FCE-B6A3-C151A64837BC}"/>
                </a:ext>
              </a:extLst>
            </p:cNvPr>
            <p:cNvSpPr>
              <a:spLocks noChangeArrowheads="1"/>
            </p:cNvSpPr>
            <p:nvPr/>
          </p:nvSpPr>
          <p:spPr bwMode="auto">
            <a:xfrm>
              <a:off x="389763" y="928393"/>
              <a:ext cx="4587621" cy="1958806"/>
            </a:xfrm>
            <a:prstGeom prst="rect">
              <a:avLst/>
            </a:prstGeom>
            <a:solidFill>
              <a:schemeClr val="bg1"/>
            </a:solidFill>
            <a:ln>
              <a:solidFill>
                <a:schemeClr val="bg1"/>
              </a:solidFill>
            </a:ln>
          </p:spPr>
          <p:txBody>
            <a:bodyPr wrap="square">
              <a:spAutoFit/>
            </a:bodyPr>
            <a:lstStyle/>
            <a:p>
              <a:pPr marL="342900" marR="0" lvl="0" indent="-342900" algn="ctr" defTabSz="914400" rtl="0" eaLnBrk="1" fontAlgn="auto" latinLnBrk="0" hangingPunct="1">
                <a:lnSpc>
                  <a:spcPct val="110000"/>
                </a:lnSpc>
                <a:spcBef>
                  <a:spcPct val="0"/>
                </a:spcBef>
                <a:spcAft>
                  <a:spcPts val="0"/>
                </a:spcAft>
                <a:buClrTx/>
                <a:buSzTx/>
                <a:buFontTx/>
                <a:buNone/>
                <a:tabLst/>
                <a:defRPr/>
              </a:pPr>
              <a:endParaRPr kumimoji="0" lang="zh-CN" altLang="en-US" sz="2200" b="1" i="0" u="none" strike="noStrike" kern="0" cap="none" spc="0" normalizeH="0" baseline="0" noProof="0" dirty="0">
                <a:ln>
                  <a:noFill/>
                </a:ln>
                <a:solidFill>
                  <a:srgbClr val="FF0000"/>
                </a:solidFill>
                <a:effectLst/>
                <a:uLnTx/>
                <a:uFillTx/>
                <a:latin typeface="Times New Roman" pitchFamily="18" charset="0"/>
                <a:ea typeface="宋体" panose="02010600030101010101" pitchFamily="2" charset="-122"/>
                <a:cs typeface="+mn-cs"/>
              </a:endParaRPr>
            </a:p>
            <a:p>
              <a:pPr marL="342900" marR="0" lvl="0" indent="-342900" algn="l" defTabSz="914400" rtl="0" eaLnBrk="1" fontAlgn="auto" latinLnBrk="0" hangingPunct="1">
                <a:lnSpc>
                  <a:spcPct val="110000"/>
                </a:lnSpc>
                <a:spcBef>
                  <a:spcPct val="0"/>
                </a:spcBef>
                <a:spcAft>
                  <a:spcPts val="0"/>
                </a:spcAft>
                <a:buClrTx/>
                <a:buSzTx/>
                <a:buFont typeface="Arial" panose="020B0604020202020204" pitchFamily="34" charset="0"/>
                <a:buChar char="•"/>
                <a:tabLst/>
                <a:defRPr/>
              </a:pPr>
              <a:r>
                <a:rPr kumimoji="0" lang="en-US" altLang="zh-CN" sz="2200" b="1" i="0" u="none" strike="noStrike" kern="0" cap="none" spc="0" normalizeH="0" baseline="0" noProof="0" dirty="0">
                  <a:ln>
                    <a:noFill/>
                  </a:ln>
                  <a:solidFill>
                    <a:prstClr val="black"/>
                  </a:solidFill>
                  <a:effectLst/>
                  <a:uLnTx/>
                  <a:uFillTx/>
                  <a:latin typeface="Times New Roman" pitchFamily="18" charset="0"/>
                  <a:ea typeface="宋体" panose="02010600030101010101" pitchFamily="2" charset="-122"/>
                  <a:cs typeface="+mn-cs"/>
                </a:rPr>
                <a:t>~5 m</a:t>
              </a:r>
              <a:r>
                <a:rPr kumimoji="0" lang="en-US" altLang="zh-CN" sz="2200" b="1" i="0" u="none" strike="noStrike" kern="0" cap="none" spc="0" normalizeH="0" baseline="30000" noProof="0" dirty="0">
                  <a:ln>
                    <a:noFill/>
                  </a:ln>
                  <a:solidFill>
                    <a:prstClr val="black"/>
                  </a:solidFill>
                  <a:effectLst/>
                  <a:uLnTx/>
                  <a:uFillTx/>
                  <a:latin typeface="Times New Roman" pitchFamily="18" charset="0"/>
                  <a:ea typeface="宋体" panose="02010600030101010101" pitchFamily="2" charset="-122"/>
                  <a:cs typeface="+mn-cs"/>
                </a:rPr>
                <a:t>2</a:t>
              </a:r>
              <a:r>
                <a:rPr kumimoji="0" lang="en-US" altLang="zh-CN" sz="2200" b="1" i="0" u="none" strike="noStrike" kern="0" cap="none" spc="0" normalizeH="0" baseline="0" noProof="0" dirty="0">
                  <a:ln>
                    <a:noFill/>
                  </a:ln>
                  <a:solidFill>
                    <a:prstClr val="black"/>
                  </a:solidFill>
                  <a:effectLst/>
                  <a:uLnTx/>
                  <a:uFillTx/>
                  <a:latin typeface="Times New Roman" pitchFamily="18" charset="0"/>
                  <a:ea typeface="宋体" panose="02010600030101010101" pitchFamily="2" charset="-122"/>
                  <a:cs typeface="+mn-cs"/>
                </a:rPr>
                <a:t> spherical mirror</a:t>
              </a:r>
            </a:p>
            <a:p>
              <a:pPr marL="342900" marR="0" lvl="0" indent="-342900" algn="l" defTabSz="914400" rtl="0" eaLnBrk="1" fontAlgn="auto" latinLnBrk="0" hangingPunct="1">
                <a:lnSpc>
                  <a:spcPct val="110000"/>
                </a:lnSpc>
                <a:spcBef>
                  <a:spcPct val="0"/>
                </a:spcBef>
                <a:spcAft>
                  <a:spcPts val="0"/>
                </a:spcAft>
                <a:buClrTx/>
                <a:buSzTx/>
                <a:buFont typeface="Arial" panose="020B0604020202020204" pitchFamily="34" charset="0"/>
                <a:buChar char="•"/>
                <a:tabLst/>
                <a:defRPr/>
              </a:pPr>
              <a:r>
                <a:rPr kumimoji="0" lang="en-US" altLang="zh-CN" sz="2200" b="1" i="0" u="none" strike="noStrike" kern="0" cap="none" spc="0" normalizeH="0" baseline="0" noProof="0" dirty="0">
                  <a:ln>
                    <a:noFill/>
                  </a:ln>
                  <a:solidFill>
                    <a:prstClr val="black"/>
                  </a:solidFill>
                  <a:effectLst/>
                  <a:uLnTx/>
                  <a:uFillTx/>
                  <a:latin typeface="Times New Roman" pitchFamily="18" charset="0"/>
                  <a:ea typeface="宋体" panose="02010600030101010101" pitchFamily="2" charset="-122"/>
                  <a:cs typeface="+mn-cs"/>
                </a:rPr>
                <a:t>Camera: 32×32  </a:t>
              </a:r>
              <a:r>
                <a:rPr kumimoji="0" lang="en-US" altLang="zh-CN" sz="2200" b="1" i="0" u="none" strike="noStrike" kern="0" cap="none" spc="0" normalizeH="0" baseline="0" noProof="0" dirty="0" err="1">
                  <a:ln>
                    <a:noFill/>
                  </a:ln>
                  <a:solidFill>
                    <a:prstClr val="black"/>
                  </a:solidFill>
                  <a:effectLst/>
                  <a:uLnTx/>
                  <a:uFillTx/>
                  <a:latin typeface="Times New Roman" pitchFamily="18" charset="0"/>
                  <a:ea typeface="宋体" panose="02010600030101010101" pitchFamily="2" charset="-122"/>
                  <a:cs typeface="+mn-cs"/>
                </a:rPr>
                <a:t>SiPMs</a:t>
              </a:r>
              <a:r>
                <a:rPr kumimoji="0" lang="en-US" altLang="zh-CN" sz="2200" b="1" i="0" u="none" strike="noStrike" kern="0" cap="none" spc="0" normalizeH="0" baseline="0" noProof="0" dirty="0">
                  <a:ln>
                    <a:noFill/>
                  </a:ln>
                  <a:solidFill>
                    <a:prstClr val="black"/>
                  </a:solidFill>
                  <a:effectLst/>
                  <a:uLnTx/>
                  <a:uFillTx/>
                  <a:latin typeface="Times New Roman" pitchFamily="18" charset="0"/>
                  <a:ea typeface="宋体" panose="02010600030101010101" pitchFamily="2" charset="-122"/>
                  <a:cs typeface="+mn-cs"/>
                </a:rPr>
                <a:t> array </a:t>
              </a:r>
            </a:p>
            <a:p>
              <a:pPr marL="342900" marR="0" lvl="0" indent="-342900" algn="l" defTabSz="914400" rtl="0" eaLnBrk="1" fontAlgn="auto" latinLnBrk="0" hangingPunct="1">
                <a:lnSpc>
                  <a:spcPct val="110000"/>
                </a:lnSpc>
                <a:spcBef>
                  <a:spcPct val="0"/>
                </a:spcBef>
                <a:spcAft>
                  <a:spcPts val="0"/>
                </a:spcAft>
                <a:buClrTx/>
                <a:buSzTx/>
                <a:buFont typeface="Arial" panose="020B0604020202020204" pitchFamily="34" charset="0"/>
                <a:buChar char="•"/>
                <a:tabLst/>
                <a:defRPr/>
              </a:pPr>
              <a:r>
                <a:rPr kumimoji="0" lang="en-US" altLang="zh-CN" sz="2200" b="1" i="0" u="none" strike="noStrike" kern="0" cap="none" spc="0" normalizeH="0" baseline="0" noProof="0" dirty="0">
                  <a:ln>
                    <a:noFill/>
                  </a:ln>
                  <a:solidFill>
                    <a:prstClr val="black"/>
                  </a:solidFill>
                  <a:effectLst/>
                  <a:uLnTx/>
                  <a:uFillTx/>
                  <a:latin typeface="Times New Roman" pitchFamily="18" charset="0"/>
                  <a:ea typeface="宋体" panose="02010600030101010101" pitchFamily="2" charset="-122"/>
                  <a:cs typeface="+mn-cs"/>
                </a:rPr>
                <a:t>FOV: </a:t>
              </a:r>
            </a:p>
            <a:p>
              <a:pPr marL="342900" marR="0" lvl="0" indent="-342900" algn="l" defTabSz="914400" rtl="0" eaLnBrk="1" fontAlgn="auto" latinLnBrk="0" hangingPunct="1">
                <a:lnSpc>
                  <a:spcPct val="110000"/>
                </a:lnSpc>
                <a:spcBef>
                  <a:spcPct val="0"/>
                </a:spcBef>
                <a:spcAft>
                  <a:spcPts val="0"/>
                </a:spcAft>
                <a:buClrTx/>
                <a:buSzTx/>
                <a:buFont typeface="Arial" panose="020B0604020202020204" pitchFamily="34" charset="0"/>
                <a:buChar char="•"/>
                <a:tabLst/>
                <a:defRPr/>
              </a:pPr>
              <a:r>
                <a:rPr kumimoji="0" lang="en-US" altLang="zh-CN" sz="2200" b="1" i="0" u="none" strike="noStrike" kern="0" cap="none" spc="0" normalizeH="0" baseline="0" noProof="0" dirty="0">
                  <a:ln>
                    <a:noFill/>
                  </a:ln>
                  <a:solidFill>
                    <a:prstClr val="black"/>
                  </a:solidFill>
                  <a:effectLst/>
                  <a:uLnTx/>
                  <a:uFillTx/>
                  <a:latin typeface="Times New Roman" pitchFamily="18" charset="0"/>
                  <a:ea typeface="宋体" panose="02010600030101010101" pitchFamily="2" charset="-122"/>
                  <a:cs typeface="+mn-cs"/>
                </a:rPr>
                <a:t>Pixel size: </a:t>
              </a:r>
            </a:p>
          </p:txBody>
        </p:sp>
        <p:pic>
          <p:nvPicPr>
            <p:cNvPr id="6" name="Picture 2">
              <a:extLst>
                <a:ext uri="{FF2B5EF4-FFF2-40B4-BE49-F238E27FC236}">
                  <a16:creationId xmlns:a16="http://schemas.microsoft.com/office/drawing/2014/main" id="{F5640BF8-CCD2-4FEC-82C8-689ACC6CAF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4457" y="2081841"/>
              <a:ext cx="1513671" cy="368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C35CE7F4-C4E1-4897-A3AE-EE6A750AE9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9287" y="2467358"/>
              <a:ext cx="602614" cy="327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 name="图片 7">
            <a:extLst>
              <a:ext uri="{FF2B5EF4-FFF2-40B4-BE49-F238E27FC236}">
                <a16:creationId xmlns:a16="http://schemas.microsoft.com/office/drawing/2014/main" id="{21707007-BFB0-4A77-8B07-AE8ED4C58E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2769" y="1085719"/>
            <a:ext cx="2907631" cy="2180724"/>
          </a:xfrm>
          <a:prstGeom prst="rect">
            <a:avLst/>
          </a:prstGeom>
        </p:spPr>
      </p:pic>
      <p:pic>
        <p:nvPicPr>
          <p:cNvPr id="9" name="图片 8">
            <a:extLst>
              <a:ext uri="{FF2B5EF4-FFF2-40B4-BE49-F238E27FC236}">
                <a16:creationId xmlns:a16="http://schemas.microsoft.com/office/drawing/2014/main" id="{45540645-58BC-4249-98A0-A6BB914EE2E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167" r="8053"/>
          <a:stretch/>
        </p:blipFill>
        <p:spPr>
          <a:xfrm>
            <a:off x="10626901" y="4224308"/>
            <a:ext cx="1250911" cy="1493076"/>
          </a:xfrm>
          <a:prstGeom prst="rect">
            <a:avLst/>
          </a:prstGeom>
        </p:spPr>
      </p:pic>
      <p:pic>
        <p:nvPicPr>
          <p:cNvPr id="10" name="图片 9">
            <a:extLst>
              <a:ext uri="{FF2B5EF4-FFF2-40B4-BE49-F238E27FC236}">
                <a16:creationId xmlns:a16="http://schemas.microsoft.com/office/drawing/2014/main" id="{116AD9F6-AEC5-4A04-884E-AFC24AFABDF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5750" t="5747" r="18691" b="39848"/>
          <a:stretch/>
        </p:blipFill>
        <p:spPr>
          <a:xfrm>
            <a:off x="9109858" y="1072747"/>
            <a:ext cx="2434727" cy="2180724"/>
          </a:xfrm>
          <a:prstGeom prst="rect">
            <a:avLst/>
          </a:prstGeom>
        </p:spPr>
      </p:pic>
      <p:sp>
        <p:nvSpPr>
          <p:cNvPr id="11" name="矩形 10">
            <a:extLst>
              <a:ext uri="{FF2B5EF4-FFF2-40B4-BE49-F238E27FC236}">
                <a16:creationId xmlns:a16="http://schemas.microsoft.com/office/drawing/2014/main" id="{B902F3F7-B407-485B-B5BE-13161A4FF028}"/>
              </a:ext>
            </a:extLst>
          </p:cNvPr>
          <p:cNvSpPr/>
          <p:nvPr/>
        </p:nvSpPr>
        <p:spPr>
          <a:xfrm>
            <a:off x="9422582" y="3192934"/>
            <a:ext cx="180927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SiPM</a:t>
            </a:r>
            <a:r>
              <a:rPr kumimoji="0" lang="zh-CN" altLang="en-US" sz="2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2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camera</a:t>
            </a:r>
            <a:endParaRPr kumimoji="0" lang="zh-CN" altLang="en-US" sz="2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2" name="矩形 11">
            <a:extLst>
              <a:ext uri="{FF2B5EF4-FFF2-40B4-BE49-F238E27FC236}">
                <a16:creationId xmlns:a16="http://schemas.microsoft.com/office/drawing/2014/main" id="{414F071F-2DB8-4042-B763-625D5A80C112}"/>
              </a:ext>
            </a:extLst>
          </p:cNvPr>
          <p:cNvSpPr/>
          <p:nvPr/>
        </p:nvSpPr>
        <p:spPr>
          <a:xfrm>
            <a:off x="8750706" y="5785597"/>
            <a:ext cx="330148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SiPM</a:t>
            </a:r>
            <a:r>
              <a:rPr kumimoji="0" lang="zh-CN" altLang="en-US" sz="2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2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and </a:t>
            </a:r>
            <a:r>
              <a:rPr kumimoji="0" lang="en-US" altLang="zh-CN" sz="24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Winstone</a:t>
            </a:r>
            <a:r>
              <a:rPr kumimoji="0" lang="en-US" altLang="zh-CN" sz="2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cone</a:t>
            </a:r>
            <a:endParaRPr kumimoji="0" lang="zh-CN" altLang="en-US" sz="2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13" name="图片 12">
            <a:extLst>
              <a:ext uri="{FF2B5EF4-FFF2-40B4-BE49-F238E27FC236}">
                <a16:creationId xmlns:a16="http://schemas.microsoft.com/office/drawing/2014/main" id="{791E03FB-F9EF-48F4-8453-34C6D0C0710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35" t="16051" b="26200"/>
          <a:stretch/>
        </p:blipFill>
        <p:spPr>
          <a:xfrm>
            <a:off x="8671769" y="4224308"/>
            <a:ext cx="1874411" cy="1493076"/>
          </a:xfrm>
          <a:prstGeom prst="rect">
            <a:avLst/>
          </a:prstGeom>
        </p:spPr>
      </p:pic>
      <p:pic>
        <p:nvPicPr>
          <p:cNvPr id="17" name="图片 16">
            <a:extLst>
              <a:ext uri="{FF2B5EF4-FFF2-40B4-BE49-F238E27FC236}">
                <a16:creationId xmlns:a16="http://schemas.microsoft.com/office/drawing/2014/main" id="{21A3F906-A3C4-459C-9A7E-0F98BFBC1F82}"/>
              </a:ext>
            </a:extLst>
          </p:cNvPr>
          <p:cNvPicPr/>
          <p:nvPr/>
        </p:nvPicPr>
        <p:blipFill rotWithShape="1">
          <a:blip r:embed="rId10" cstate="print">
            <a:extLst>
              <a:ext uri="{28A0092B-C50C-407E-A947-70E740481C1C}">
                <a14:useLocalDpi xmlns:a14="http://schemas.microsoft.com/office/drawing/2010/main" val="0"/>
              </a:ext>
            </a:extLst>
          </a:blip>
          <a:srcRect r="2661"/>
          <a:stretch/>
        </p:blipFill>
        <p:spPr>
          <a:xfrm>
            <a:off x="162120" y="3468355"/>
            <a:ext cx="5103943" cy="3078595"/>
          </a:xfrm>
          <a:prstGeom prst="rect">
            <a:avLst/>
          </a:prstGeom>
        </p:spPr>
      </p:pic>
      <p:sp>
        <p:nvSpPr>
          <p:cNvPr id="18" name="矩形 17">
            <a:extLst>
              <a:ext uri="{FF2B5EF4-FFF2-40B4-BE49-F238E27FC236}">
                <a16:creationId xmlns:a16="http://schemas.microsoft.com/office/drawing/2014/main" id="{20A40F4F-874B-41CB-8F37-34A735766763}"/>
              </a:ext>
            </a:extLst>
          </p:cNvPr>
          <p:cNvSpPr/>
          <p:nvPr/>
        </p:nvSpPr>
        <p:spPr>
          <a:xfrm>
            <a:off x="1072324" y="3471449"/>
            <a:ext cx="1970411" cy="461665"/>
          </a:xfrm>
          <a:prstGeom prst="rect">
            <a:avLst/>
          </a:prstGeom>
        </p:spPr>
        <p:txBody>
          <a:bodyPr wrap="none">
            <a:spAutoFit/>
          </a:bodyPr>
          <a:lstStyle/>
          <a:p>
            <a:pPr marL="342900" marR="0" lvl="0" indent="-342900" algn="ctr" defTabSz="914400" rtl="0" eaLnBrk="1" fontAlgn="auto" latinLnBrk="0" hangingPunct="1">
              <a:lnSpc>
                <a:spcPct val="100000"/>
              </a:lnSpc>
              <a:spcBef>
                <a:spcPct val="0"/>
              </a:spcBef>
              <a:spcAft>
                <a:spcPts val="0"/>
              </a:spcAft>
              <a:buClrTx/>
              <a:buSzTx/>
              <a:buFontTx/>
              <a:buNone/>
              <a:tabLst/>
              <a:defRPr/>
            </a:pPr>
            <a:r>
              <a:rPr kumimoji="0" lang="en-US" altLang="zh-CN" sz="2400" b="1" i="0" u="none" strike="noStrike" kern="0" cap="none" spc="0" normalizeH="0" baseline="0" noProof="0" dirty="0">
                <a:ln>
                  <a:noFill/>
                </a:ln>
                <a:solidFill>
                  <a:srgbClr val="0D0DFF"/>
                </a:solidFill>
                <a:effectLst/>
                <a:uLnTx/>
                <a:uFillTx/>
                <a:latin typeface="Times New Roman" pitchFamily="18" charset="0"/>
                <a:ea typeface="宋体" panose="02010600030101010101" pitchFamily="2" charset="-122"/>
                <a:cs typeface="+mn-cs"/>
              </a:rPr>
              <a:t>18 Telescopes</a:t>
            </a:r>
          </a:p>
        </p:txBody>
      </p:sp>
      <p:sp>
        <p:nvSpPr>
          <p:cNvPr id="19" name="文本框 18">
            <a:extLst>
              <a:ext uri="{FF2B5EF4-FFF2-40B4-BE49-F238E27FC236}">
                <a16:creationId xmlns:a16="http://schemas.microsoft.com/office/drawing/2014/main" id="{169D9A8E-621B-4626-9C5F-658D0ED85732}"/>
              </a:ext>
            </a:extLst>
          </p:cNvPr>
          <p:cNvSpPr txBox="1"/>
          <p:nvPr/>
        </p:nvSpPr>
        <p:spPr>
          <a:xfrm>
            <a:off x="162120" y="891309"/>
            <a:ext cx="3616010" cy="43088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Pct val="80000"/>
              <a:buFont typeface="Wingdings" panose="05000000000000000000" pitchFamily="2" charset="2"/>
              <a:buChar char="u"/>
              <a:tabLst/>
              <a:defRPr/>
            </a:pPr>
            <a:r>
              <a:rPr kumimoji="0" lang="en-US" altLang="zh-CN" sz="22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Telescope parameters:</a:t>
            </a:r>
            <a:endParaRPr kumimoji="0" lang="zh-CN" altLang="en-US" sz="22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endParaRPr>
          </a:p>
        </p:txBody>
      </p:sp>
      <p:pic>
        <p:nvPicPr>
          <p:cNvPr id="21" name="Picture 20">
            <a:extLst>
              <a:ext uri="{FF2B5EF4-FFF2-40B4-BE49-F238E27FC236}">
                <a16:creationId xmlns:a16="http://schemas.microsoft.com/office/drawing/2014/main" id="{7C3A4503-14BD-4FF6-8E42-CAD58A293427}"/>
              </a:ext>
            </a:extLst>
          </p:cNvPr>
          <p:cNvPicPr>
            <a:picLocks noChangeAspect="1"/>
          </p:cNvPicPr>
          <p:nvPr/>
        </p:nvPicPr>
        <p:blipFill rotWithShape="1">
          <a:blip r:embed="rId11"/>
          <a:srcRect l="54083" t="2192" r="8061" b="38676"/>
          <a:stretch/>
        </p:blipFill>
        <p:spPr>
          <a:xfrm>
            <a:off x="5578049" y="3596541"/>
            <a:ext cx="3002436" cy="2845464"/>
          </a:xfrm>
          <a:prstGeom prst="rect">
            <a:avLst/>
          </a:prstGeom>
        </p:spPr>
      </p:pic>
      <p:sp>
        <p:nvSpPr>
          <p:cNvPr id="22" name="文本框 18">
            <a:extLst>
              <a:ext uri="{FF2B5EF4-FFF2-40B4-BE49-F238E27FC236}">
                <a16:creationId xmlns:a16="http://schemas.microsoft.com/office/drawing/2014/main" id="{166FBD07-B17B-43EE-AA02-D3D8FAC7AF26}"/>
              </a:ext>
            </a:extLst>
          </p:cNvPr>
          <p:cNvSpPr txBox="1"/>
          <p:nvPr/>
        </p:nvSpPr>
        <p:spPr>
          <a:xfrm>
            <a:off x="82128" y="2665331"/>
            <a:ext cx="5826715" cy="76944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Pct val="80000"/>
              <a:buFont typeface="Wingdings" panose="05000000000000000000" pitchFamily="2" charset="2"/>
              <a:buChar char="u"/>
              <a:tabLst/>
              <a:defRPr/>
            </a:pPr>
            <a:r>
              <a:rPr kumimoji="0" lang="en-US" altLang="zh-CN" sz="22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18 </a:t>
            </a:r>
            <a:r>
              <a:rPr kumimoji="0" lang="en-US" altLang="zh-CN" sz="2200" b="1" i="0" u="none" strike="noStrike" kern="1200" cap="none" spc="0" normalizeH="0" baseline="0" noProof="0" dirty="0" err="1">
                <a:ln>
                  <a:noFill/>
                </a:ln>
                <a:solidFill>
                  <a:srgbClr val="C00000"/>
                </a:solidFill>
                <a:effectLst/>
                <a:uLnTx/>
                <a:uFillTx/>
                <a:latin typeface="Calibri"/>
                <a:ea typeface="宋体" panose="02010600030101010101" pitchFamily="2" charset="-122"/>
                <a:cs typeface="+mn-cs"/>
              </a:rPr>
              <a:t>tels</a:t>
            </a:r>
            <a:r>
              <a:rPr kumimoji="0" lang="en-US" altLang="zh-CN" sz="22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 are pointed at a zenith angle of 45°</a:t>
            </a:r>
            <a:br>
              <a:rPr kumimoji="0" lang="en-US" altLang="zh-CN" sz="22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br>
            <a:r>
              <a:rPr kumimoji="0" lang="en-US" altLang="zh-CN" sz="22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cover azimuth angle from 0°to</a:t>
            </a:r>
            <a:r>
              <a:rPr kumimoji="0" lang="zh-CN" altLang="en-US" sz="22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 </a:t>
            </a:r>
            <a:r>
              <a:rPr kumimoji="0" lang="en-US" altLang="zh-CN" sz="22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360°</a:t>
            </a:r>
            <a:endParaRPr kumimoji="0" lang="zh-CN" altLang="en-US" sz="22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endParaRPr>
          </a:p>
        </p:txBody>
      </p:sp>
      <p:sp>
        <p:nvSpPr>
          <p:cNvPr id="16" name="矩形 15">
            <a:extLst>
              <a:ext uri="{FF2B5EF4-FFF2-40B4-BE49-F238E27FC236}">
                <a16:creationId xmlns:a16="http://schemas.microsoft.com/office/drawing/2014/main" id="{163C47E4-7A43-427E-ADF1-E04C60271010}"/>
              </a:ext>
            </a:extLst>
          </p:cNvPr>
          <p:cNvSpPr/>
          <p:nvPr/>
        </p:nvSpPr>
        <p:spPr>
          <a:xfrm>
            <a:off x="6521876" y="3192933"/>
            <a:ext cx="99726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Mirror</a:t>
            </a:r>
            <a:endParaRPr kumimoji="0" lang="zh-CN" altLang="en-US" sz="2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846439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204307"/>
  <p:tag name="KSO_WM_TEMPLATE_SUBCATEGORY" val="0"/>
  <p:tag name="KSO_WM_TEMPLATE_MASTER_TYPE" val="1"/>
  <p:tag name="KSO_WM_TEMPLATE_COLOR_TYPE" val="1"/>
  <p:tag name="KSO_WM_TEMPLATE_MASTER_THUMB_INDEX" val="12"/>
  <p:tag name="KSO_WM_TEMPLATE_THUMBS_INDEX" val="1、4、7、9、12、15、16、20、23、24、25、26、27、30、35、39"/>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30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主题​​">
  <a:themeElements>
    <a:clrScheme name="CJcolor">
      <a:dk1>
        <a:srgbClr val="000000"/>
      </a:dk1>
      <a:lt1>
        <a:srgbClr val="FFFFCC"/>
      </a:lt1>
      <a:dk2>
        <a:srgbClr val="005DA2"/>
      </a:dk2>
      <a:lt2>
        <a:srgbClr val="FFFFFF"/>
      </a:lt2>
      <a:accent1>
        <a:srgbClr val="00FF00"/>
      </a:accent1>
      <a:accent2>
        <a:srgbClr val="FFC000"/>
      </a:accent2>
      <a:accent3>
        <a:srgbClr val="00C0FF"/>
      </a:accent3>
      <a:accent4>
        <a:srgbClr val="00FFC0"/>
      </a:accent4>
      <a:accent5>
        <a:srgbClr val="FF00C0"/>
      </a:accent5>
      <a:accent6>
        <a:srgbClr val="FF0000"/>
      </a:accent6>
      <a:hlink>
        <a:srgbClr val="C0FF00"/>
      </a:hlink>
      <a:folHlink>
        <a:srgbClr val="000000"/>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J2022.potx" id="{8BBC4BC3-BEB5-4946-8F80-1256EA926EF8}" vid="{EA5DC5B3-5A7E-45FE-8A8B-1A4198E2B1E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pitchFamily="34" charset="0"/>
        <a:cs typeface="Arial"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pitchFamily="34" charset="0"/>
        <a:cs typeface="Arial"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11937</TotalTime>
  <Words>3755</Words>
  <Application>Microsoft Office PowerPoint</Application>
  <PresentationFormat>Widescreen</PresentationFormat>
  <Paragraphs>390</Paragraphs>
  <Slides>36</Slides>
  <Notes>21</Notes>
  <HiddenSlides>0</HiddenSlides>
  <MMClips>0</MMClips>
  <ScaleCrop>false</ScaleCrop>
  <HeadingPairs>
    <vt:vector size="6" baseType="variant">
      <vt:variant>
        <vt:lpstr>Fonts Used</vt:lpstr>
      </vt:variant>
      <vt:variant>
        <vt:i4>21</vt:i4>
      </vt:variant>
      <vt:variant>
        <vt:lpstr>Theme</vt:lpstr>
      </vt:variant>
      <vt:variant>
        <vt:i4>6</vt:i4>
      </vt:variant>
      <vt:variant>
        <vt:lpstr>Slide Titles</vt:lpstr>
      </vt:variant>
      <vt:variant>
        <vt:i4>36</vt:i4>
      </vt:variant>
    </vt:vector>
  </HeadingPairs>
  <TitlesOfParts>
    <vt:vector size="63" baseType="lpstr">
      <vt:lpstr>-apple-system</vt:lpstr>
      <vt:lpstr>Arial (Body)</vt:lpstr>
      <vt:lpstr>Calibri (Body)</vt:lpstr>
      <vt:lpstr>MMORUL+ArialMT</vt:lpstr>
      <vt:lpstr>NimbusRomNo9L</vt:lpstr>
      <vt:lpstr>ONSHEB+CambriaMath</vt:lpstr>
      <vt:lpstr>URWPalladioL-Bold</vt:lpstr>
      <vt:lpstr>URWPalladioL-Ital</vt:lpstr>
      <vt:lpstr>URWPalladioL-Roma</vt:lpstr>
      <vt:lpstr>STKaiti</vt:lpstr>
      <vt:lpstr>微软雅黑</vt:lpstr>
      <vt:lpstr>等线</vt:lpstr>
      <vt:lpstr>等线 Light</vt:lpstr>
      <vt:lpstr>苹方-简-常规体</vt:lpstr>
      <vt:lpstr>Arial</vt:lpstr>
      <vt:lpstr>Arial Black</vt:lpstr>
      <vt:lpstr>Calibri</vt:lpstr>
      <vt:lpstr>Cambria Math</vt:lpstr>
      <vt:lpstr>Times New Roman</vt:lpstr>
      <vt:lpstr>Trebuchet MS</vt:lpstr>
      <vt:lpstr>Wingdings</vt:lpstr>
      <vt:lpstr>Office 主题​​</vt:lpstr>
      <vt:lpstr>6_Office 主题​​</vt:lpstr>
      <vt:lpstr>1_Office 主题</vt:lpstr>
      <vt:lpstr>Theme Office</vt:lpstr>
      <vt:lpstr>4_Office 主题​​</vt:lpstr>
      <vt:lpstr>2_Office 主题</vt:lpstr>
      <vt:lpstr>PowerPoint Presentation</vt:lpstr>
      <vt:lpstr>All particle energy spectrum</vt:lpstr>
      <vt:lpstr>PowerPoint Presentation</vt:lpstr>
      <vt:lpstr>PowerPoint Presentation</vt:lpstr>
      <vt:lpstr> Hybrid Detection of EAS</vt:lpstr>
      <vt:lpstr>PowerPoint Presentation</vt:lpstr>
      <vt:lpstr>PowerPoint Presentation</vt:lpstr>
      <vt:lpstr>Component sensitive parameters: P_μe</vt:lpstr>
      <vt:lpstr>Wide Field of View Cherenkov Telescope (WFCTA)</vt:lpstr>
      <vt:lpstr>Component sensitive parameters: P_θc </vt:lpstr>
      <vt:lpstr>PowerPoint Presentation</vt:lpstr>
      <vt:lpstr>PowerPoint Presentation</vt:lpstr>
      <vt:lpstr>PowerPoint Presentation</vt:lpstr>
      <vt:lpstr>PowerPoint Presentation</vt:lpstr>
      <vt:lpstr>PowerPoint Presentation</vt:lpstr>
      <vt:lpstr>Proton energy spectrum measured by LHAASO in the knee region </vt:lpstr>
      <vt:lpstr>Proton energy spectrum measured by LHAASO in the knee region </vt:lpstr>
      <vt:lpstr>PowerPoint Presentation</vt:lpstr>
      <vt:lpstr>Helium energy spectrum measured by LHAASO in the knee region </vt:lpstr>
      <vt:lpstr>Helium energy spectrum measured by LHAASO in the knee region </vt:lpstr>
      <vt:lpstr>All-particle knee is dominate by the proton knee</vt:lpstr>
      <vt:lpstr>Wideband spectrum of proton and helium</vt:lpstr>
      <vt:lpstr>Wideband spectrum of proton and helium</vt:lpstr>
      <vt:lpstr>Wideband spectrum of proton and helium</vt:lpstr>
      <vt:lpstr>Systematic uncertainties of proton spectrum</vt:lpstr>
      <vt:lpstr>Systematic uncertainty of light component and helium</vt:lpstr>
      <vt:lpstr>PowerPoint Presentation</vt:lpstr>
      <vt:lpstr>PowerPoint Presentation</vt:lpstr>
      <vt:lpstr>PowerPoint Presentation</vt:lpstr>
      <vt:lpstr>PowerPoint Presentation</vt:lpstr>
      <vt:lpstr>Helium energy spectrum measured by LHAASO in the knee region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Daniel L</dc:creator>
  <cp:lastModifiedBy>寿山 张</cp:lastModifiedBy>
  <cp:revision>1924</cp:revision>
  <cp:lastPrinted>2025-02-15T00:18:49Z</cp:lastPrinted>
  <dcterms:created xsi:type="dcterms:W3CDTF">2023-07-20T03:50:00Z</dcterms:created>
  <dcterms:modified xsi:type="dcterms:W3CDTF">2026-02-28T03:09:34Z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34DD5A8B3391426785BC48D2881F72F9_12</vt:lpwstr>
  </property>
  <property fmtid="{D5CDD505-2E9C-101B-9397-08002B2CF9AE}" pid="3" name="KSOProductBuildVer">
    <vt:lpwstr>2052-12.1.0.18912</vt:lpwstr>
  </property>
</Properties>
</file>