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512" r:id="rId2"/>
    <p:sldId id="497" r:id="rId3"/>
    <p:sldId id="325" r:id="rId4"/>
    <p:sldId id="410" r:id="rId5"/>
    <p:sldId id="407" r:id="rId6"/>
    <p:sldId id="395" r:id="rId7"/>
    <p:sldId id="496" r:id="rId8"/>
    <p:sldId id="259" r:id="rId9"/>
    <p:sldId id="495" r:id="rId10"/>
    <p:sldId id="506" r:id="rId11"/>
    <p:sldId id="328" r:id="rId12"/>
    <p:sldId id="326" r:id="rId13"/>
    <p:sldId id="296" r:id="rId14"/>
    <p:sldId id="396" r:id="rId15"/>
    <p:sldId id="504" r:id="rId16"/>
    <p:sldId id="498" r:id="rId17"/>
    <p:sldId id="274" r:id="rId18"/>
    <p:sldId id="276" r:id="rId19"/>
    <p:sldId id="509" r:id="rId20"/>
    <p:sldId id="406" r:id="rId21"/>
    <p:sldId id="500" r:id="rId22"/>
    <p:sldId id="508" r:id="rId23"/>
    <p:sldId id="405" r:id="rId24"/>
    <p:sldId id="408" r:id="rId25"/>
    <p:sldId id="385" r:id="rId26"/>
    <p:sldId id="390" r:id="rId27"/>
    <p:sldId id="275" r:id="rId28"/>
    <p:sldId id="392" r:id="rId29"/>
    <p:sldId id="503" r:id="rId30"/>
    <p:sldId id="382" r:id="rId31"/>
    <p:sldId id="261" r:id="rId32"/>
    <p:sldId id="511" r:id="rId33"/>
    <p:sldId id="262" r:id="rId34"/>
    <p:sldId id="510" r:id="rId35"/>
    <p:sldId id="505" r:id="rId36"/>
    <p:sldId id="409" r:id="rId37"/>
    <p:sldId id="507" r:id="rId38"/>
    <p:sldId id="404" r:id="rId39"/>
    <p:sldId id="397" r:id="rId40"/>
    <p:sldId id="277" r:id="rId41"/>
    <p:sldId id="502" r:id="rId42"/>
    <p:sldId id="501" r:id="rId43"/>
    <p:sldId id="400" r:id="rId44"/>
    <p:sldId id="305" r:id="rId45"/>
    <p:sldId id="256" r:id="rId46"/>
    <p:sldId id="258" r:id="rId47"/>
    <p:sldId id="399" r:id="rId48"/>
    <p:sldId id="398" r:id="rId49"/>
    <p:sldId id="51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F1E"/>
    <a:srgbClr val="B2B2B2"/>
    <a:srgbClr val="898989"/>
    <a:srgbClr val="009901"/>
    <a:srgbClr val="3550A8"/>
    <a:srgbClr val="009FDF"/>
    <a:srgbClr val="010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9"/>
    <p:restoredTop sz="94633"/>
  </p:normalViewPr>
  <p:slideViewPr>
    <p:cSldViewPr snapToGrid="0">
      <p:cViewPr varScale="1">
        <p:scale>
          <a:sx n="103" d="100"/>
          <a:sy n="103" d="100"/>
        </p:scale>
        <p:origin x="184" y="5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6D868-A69D-3D42-A149-71CAC85CF3C7}" type="datetimeFigureOut">
              <a:rPr lang="en-US" smtClean="0"/>
              <a:t>2/27/26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9D761-D378-9A4E-8EAA-DDA88BCE3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2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29F44-77B9-068D-B7AF-9B57F5487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4677B8-E271-A621-4DFC-7CAE51AAD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0FFF72-6915-3127-5F59-60726058B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5661F-2F36-B2D3-84F1-358E450EA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D761-D378-9A4E-8EAA-DDA88BCE39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0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82816676-DDFB-A072-6543-194971598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958cdedfa1_0_11:notes">
            <a:extLst>
              <a:ext uri="{FF2B5EF4-FFF2-40B4-BE49-F238E27FC236}">
                <a16:creationId xmlns:a16="http://schemas.microsoft.com/office/drawing/2014/main" id="{D7A04AE2-CB93-E0FF-3454-DFE5888BB8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958cdedfa1_0_11:notes">
            <a:extLst>
              <a:ext uri="{FF2B5EF4-FFF2-40B4-BE49-F238E27FC236}">
                <a16:creationId xmlns:a16="http://schemas.microsoft.com/office/drawing/2014/main" id="{E084C189-3242-0658-A873-8EE90B21F1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051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D761-D378-9A4E-8EAA-DDA88BCE39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16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E88B73A4-984A-302C-601C-DDDCB1325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958cdedfa1_0_44:notes">
            <a:extLst>
              <a:ext uri="{FF2B5EF4-FFF2-40B4-BE49-F238E27FC236}">
                <a16:creationId xmlns:a16="http://schemas.microsoft.com/office/drawing/2014/main" id="{B5AB48E2-6BF2-6B0C-BC68-DA37AE2A9E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958cdedfa1_0_44:notes">
            <a:extLst>
              <a:ext uri="{FF2B5EF4-FFF2-40B4-BE49-F238E27FC236}">
                <a16:creationId xmlns:a16="http://schemas.microsoft.com/office/drawing/2014/main" id="{752CB467-E926-CD1E-6FCC-ED6AF7A23A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7254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958cdedfa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958cdedfa1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5E8679D-8BFF-9A35-7971-136969FC0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958cdedfa1_0_11:notes">
            <a:extLst>
              <a:ext uri="{FF2B5EF4-FFF2-40B4-BE49-F238E27FC236}">
                <a16:creationId xmlns:a16="http://schemas.microsoft.com/office/drawing/2014/main" id="{5D3056DA-2B42-47BD-43F6-EE42EA4786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958cdedfa1_0_11:notes">
            <a:extLst>
              <a:ext uri="{FF2B5EF4-FFF2-40B4-BE49-F238E27FC236}">
                <a16:creationId xmlns:a16="http://schemas.microsoft.com/office/drawing/2014/main" id="{DD03A206-F414-6FE5-B45E-1B4852B76A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4488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958cdedfa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958cdedfa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BD555D36-5A1A-B97E-9454-853E7ADCF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958cdedfa1_0_16:notes">
            <a:extLst>
              <a:ext uri="{FF2B5EF4-FFF2-40B4-BE49-F238E27FC236}">
                <a16:creationId xmlns:a16="http://schemas.microsoft.com/office/drawing/2014/main" id="{44E4E8D0-D522-FBF9-0EBE-01E29FFE06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958cdedfa1_0_16:notes">
            <a:extLst>
              <a:ext uri="{FF2B5EF4-FFF2-40B4-BE49-F238E27FC236}">
                <a16:creationId xmlns:a16="http://schemas.microsoft.com/office/drawing/2014/main" id="{7393598F-042B-5061-73C2-D634C45BC1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6577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958cdedfa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958cdedfa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E5B33-5C1A-74DC-51C5-53683E905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BB933D-A97F-6EFD-D10F-27F415C5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45B6E-7E30-A3F0-5A62-EBA305A9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F25DD-8197-8B4C-8D14-1357CCC59D08}" type="datetime1">
              <a:rPr lang="en-GB" smtClean="0"/>
              <a:t>27/02/2026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EA986-B67A-ED72-6472-93F830FF1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Andrew Taylor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B7C5-019B-842D-2409-38BE6BF43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65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C250C-131A-01C9-F49E-5B5EA8190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02B91-E8F0-EC91-DAC2-2ABA8E2D5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1C1C1-097D-9E86-C790-7F5B3D24B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BA4DB-58D9-884E-90B6-586145847836}" type="datetime1">
              <a:rPr lang="en-GB" smtClean="0"/>
              <a:t>27/02/2026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0DAFB-CC85-485C-7080-FE84B7F25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Taylor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8D96-D0DA-A56C-F547-18A31074C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0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280500-D87E-97A3-C020-3A134E2F7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8C73C-7AB5-9D71-EC52-B00F7CACD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02FB8-6FDD-2541-E894-691F828A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238D2-AD6D-074A-ACE6-B184B9D37EE6}" type="datetime1">
              <a:rPr lang="en-GB" smtClean="0"/>
              <a:t>27/02/2026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C348-1588-D9F9-0D5C-68300EEBE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Taylor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71AC5-2639-5BAD-61E2-465450B1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8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A9560D1-2ABC-877E-94FA-F2CD996D6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Andrew Taylor</a:t>
            </a:r>
          </a:p>
        </p:txBody>
      </p:sp>
    </p:spTree>
    <p:extLst>
      <p:ext uri="{BB962C8B-B14F-4D97-AF65-F5344CB8AC3E}">
        <p14:creationId xmlns:p14="http://schemas.microsoft.com/office/powerpoint/2010/main" val="1020999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55E0-91BF-F14F-B3CB-EA459E896EB5}" type="datetime1">
              <a:rPr lang="en-GB" smtClean="0"/>
              <a:t>27/02/2026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Taylor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CDA-AFDF-F643-A22A-B1D9DCC46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9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5B8D-B02B-62F6-9616-CE74F689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154E9-E9B6-87DA-35C2-D4B18A361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A83ED-2CF8-836D-F621-E025E72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A951-9F3D-C949-BFC9-EE3CCABD9ADE}" type="datetime1">
              <a:rPr lang="en-GB" smtClean="0"/>
              <a:t>27/02/2026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13EAF-96EB-BFC0-A456-295BE2079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Andrew Taylor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987D5-1907-C590-C325-05802354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1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BF43-9F81-C831-5BF6-28BF76B07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2F0FB-7270-503C-BAF2-5C64A8459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23519-9913-953C-61E6-072E242B7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D55C-D840-EA42-A986-276E3C25C52E}" type="datetime1">
              <a:rPr lang="en-GB" smtClean="0"/>
              <a:t>27/02/2026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65956-FE0A-10E6-A6AC-BBB6C073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Taylor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925FB-7DD3-7AA3-2553-D66ABF87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A07B8-766A-5FDA-D306-6B95B0E8D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3C17D-4B50-FF00-0660-395E98984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EB151-93E7-64EC-4229-BB4E9A9BB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271A6-C0A4-9853-4EA7-279CF72A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9F557-BDA1-D44A-B13B-DA393FCAC56D}" type="datetime1">
              <a:rPr lang="en-GB" smtClean="0"/>
              <a:t>27/02/2026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CF2E4-34DD-BDB0-5B54-867CB7B6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Taylor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7EBF0-96A5-1C7A-DD1E-0B16758A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81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53A9A-62B3-7ED1-8E2B-0C109FB25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6E4C3-4461-1C66-B0D4-FE7BB6D01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232A0-5CFB-B83C-E66D-D3ABB9A77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485A5-658B-B80C-AF3F-645F41FB7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B7AC9C-02EF-71CD-AC26-375B390A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073B25-3DF9-1451-2B76-80F895129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2673-2DFF-F047-960E-7C6A57C6E2C3}" type="datetime1">
              <a:rPr lang="en-GB" smtClean="0"/>
              <a:t>27/02/2026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8E5752-E5D8-860F-602C-7DBDA2B2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Taylor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FDB908-9166-75AD-4576-A46821E2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4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C05F3-9733-E137-90D9-75657F19A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6F871-B4D3-AD0E-0DD8-4025FA166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673B-16D4-5844-9D22-D22C637BCACB}" type="datetime1">
              <a:rPr lang="en-GB" smtClean="0"/>
              <a:t>27/02/2026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ED70F-B889-77F6-A2B5-47519D5EA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Taylor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BD80F-F440-4504-5EBF-012627BF3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4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9C4A9-3A93-C564-8E58-7A20E97B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9AB8-A56C-A84F-B6D7-47DC86250633}" type="datetime1">
              <a:rPr lang="en-GB" smtClean="0"/>
              <a:t>27/02/2026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0697F-0219-4DD0-0EAD-5AEC664C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Taylor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C453-E5FB-419B-FF84-633EA1A92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6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4378E-DF21-6D1C-04AE-CB1089002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C2B3B-1AB3-EE71-6659-71AF18B16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4A76A-8A44-55A3-9F02-0A3524A57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E02A2-A5BD-C09B-E272-2ACAF83A7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4801-6911-1341-9256-A9F6C5B4DB69}" type="datetime1">
              <a:rPr lang="en-GB" smtClean="0"/>
              <a:t>27/02/2026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20341-5956-F47C-D492-495B6496B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Taylor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C8FEB-FAF3-3559-DF0E-0C063A18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102B7-ADBB-3A29-9CFD-F2EB631A2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8F2336-4912-3678-A43F-64EBAF45C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EDE5C-5ECF-119E-F46A-D46F0F581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EDEEE-1AF6-0976-56CD-9398ED293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A767-AAE8-4B44-9CF1-9252672AD305}" type="datetime1">
              <a:rPr lang="en-GB" smtClean="0"/>
              <a:t>27/02/2026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0FE3A-8E69-A75B-F92C-CBCDC7349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Taylor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75BD1-2E30-5C35-72E6-EB770D61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9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93C352-DF11-59E4-A362-942CC188A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56DD2-8F72-5F7E-B070-9850CA979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59DFE-8691-9834-5406-5F3A1284F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14AE6-1789-9543-BC28-500F87CEE456}" type="datetime1">
              <a:rPr lang="en-GB" smtClean="0"/>
              <a:t>27/02/2026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797D8-91FD-A9B5-046B-8C1005D06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Andrew Taylor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E5616-892E-8DB4-BEB0-2E8E5B0B3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E95E5-A7A2-734D-8C49-1BF9F36F9C6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97B24F63-026A-3EF8-97E2-C548A5EF6B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0" y="6453106"/>
            <a:ext cx="42862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24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5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1.emf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10" Type="http://schemas.openxmlformats.org/officeDocument/2006/relationships/image" Target="../media/image71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7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41.png"/><Relationship Id="rId7" Type="http://schemas.openxmlformats.org/officeDocument/2006/relationships/image" Target="../media/image3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emf"/><Relationship Id="rId5" Type="http://schemas.openxmlformats.org/officeDocument/2006/relationships/image" Target="../media/image85.png"/><Relationship Id="rId4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emf"/><Relationship Id="rId5" Type="http://schemas.openxmlformats.org/officeDocument/2006/relationships/image" Target="../media/image43.emf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97.jpeg"/><Relationship Id="rId4" Type="http://schemas.openxmlformats.org/officeDocument/2006/relationships/image" Target="../media/image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95A87-EFA5-F621-5824-1918EA13B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D7AE0-B470-A918-38A7-F75B71428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654700" cy="110583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Galactic/Extragalactic Cosmic Rays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7C3700-0A0D-C015-896C-3C95CFA9F4B5}"/>
              </a:ext>
            </a:extLst>
          </p:cNvPr>
          <p:cNvSpPr txBox="1"/>
          <p:nvPr/>
        </p:nvSpPr>
        <p:spPr>
          <a:xfrm>
            <a:off x="6095999" y="1576832"/>
            <a:ext cx="4969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28F1E"/>
                </a:solidFill>
              </a:rPr>
              <a:t>Galactic /Extragalactic CR Spectrum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F1D6C9-B4A4-3CE9-788F-389128F8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1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A8BD3F-0CA6-703F-2EFA-A57A0210F29B}"/>
              </a:ext>
            </a:extLst>
          </p:cNvPr>
          <p:cNvSpPr/>
          <p:nvPr/>
        </p:nvSpPr>
        <p:spPr>
          <a:xfrm>
            <a:off x="8171297" y="1089643"/>
            <a:ext cx="3670271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Gaisser, </a:t>
            </a:r>
            <a:r>
              <a:rPr lang="en-GB" sz="1470" i="1" dirty="0" err="1">
                <a:solidFill>
                  <a:srgbClr val="B2B2B2"/>
                </a:solidFill>
              </a:rPr>
              <a:t>Front.Phys</a:t>
            </a:r>
            <a:r>
              <a:rPr lang="en-GB" sz="1470" i="1" dirty="0">
                <a:solidFill>
                  <a:srgbClr val="B2B2B2"/>
                </a:solidFill>
              </a:rPr>
              <a:t>.(Beijing)</a:t>
            </a:r>
            <a:r>
              <a:rPr lang="en-GB" sz="1470" dirty="0">
                <a:solidFill>
                  <a:srgbClr val="B2B2B2"/>
                </a:solidFill>
              </a:rPr>
              <a:t> 8 (2013) 748-758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F5A6-C3A9-20FE-78A7-A51189879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96581" y="922699"/>
            <a:ext cx="4553575" cy="6536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E91A58-EECF-E9F8-745B-1ECE6DEA536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772216"/>
            <a:ext cx="5307226" cy="303113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409B89-7EE5-541F-6825-A4980533486E}"/>
              </a:ext>
            </a:extLst>
          </p:cNvPr>
          <p:cNvSpPr txBox="1"/>
          <p:nvPr/>
        </p:nvSpPr>
        <p:spPr>
          <a:xfrm>
            <a:off x="4104097" y="3037452"/>
            <a:ext cx="824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28F1E"/>
                </a:solidFill>
              </a:rPr>
              <a:t>Galaxy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830711-DFA9-9BDD-684B-8B40E1E5F91B}"/>
              </a:ext>
            </a:extLst>
          </p:cNvPr>
          <p:cNvCxnSpPr>
            <a:cxnSpLocks/>
          </p:cNvCxnSpPr>
          <p:nvPr/>
        </p:nvCxnSpPr>
        <p:spPr>
          <a:xfrm flipH="1">
            <a:off x="2676156" y="3255169"/>
            <a:ext cx="1427941" cy="184666"/>
          </a:xfrm>
          <a:prstGeom prst="line">
            <a:avLst/>
          </a:prstGeom>
          <a:ln w="19050">
            <a:solidFill>
              <a:srgbClr val="F28F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BAA6E9D-1832-3D02-8AE6-99EB531648A9}"/>
              </a:ext>
            </a:extLst>
          </p:cNvPr>
          <p:cNvSpPr txBox="1"/>
          <p:nvPr/>
        </p:nvSpPr>
        <p:spPr>
          <a:xfrm>
            <a:off x="3213058" y="4215555"/>
            <a:ext cx="1573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28F1E"/>
                </a:solidFill>
              </a:rPr>
              <a:t>Galactic Halo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B7BDDE-F3EC-8533-2ABE-40380880BE42}"/>
              </a:ext>
            </a:extLst>
          </p:cNvPr>
          <p:cNvCxnSpPr>
            <a:cxnSpLocks/>
          </p:cNvCxnSpPr>
          <p:nvPr/>
        </p:nvCxnSpPr>
        <p:spPr>
          <a:xfrm flipH="1" flipV="1">
            <a:off x="2552289" y="4254735"/>
            <a:ext cx="638786" cy="149027"/>
          </a:xfrm>
          <a:prstGeom prst="line">
            <a:avLst/>
          </a:prstGeom>
          <a:ln w="19050">
            <a:solidFill>
              <a:srgbClr val="F28F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7FF70DC-4F4C-AE89-AF2A-1F76E7AAAAA4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6634655" y="2239050"/>
            <a:ext cx="865630" cy="12448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5C17DCD-E52B-A711-F1DC-493C937A376A}"/>
              </a:ext>
            </a:extLst>
          </p:cNvPr>
          <p:cNvSpPr txBox="1"/>
          <p:nvPr/>
        </p:nvSpPr>
        <p:spPr>
          <a:xfrm>
            <a:off x="7500285" y="2008217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knee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6546C1-989D-0A5F-D946-1916D2B4B17D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8416887" y="2993601"/>
            <a:ext cx="720912" cy="42092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5A336DB-2B3F-DC1C-6C44-9D8FBB9816BC}"/>
              </a:ext>
            </a:extLst>
          </p:cNvPr>
          <p:cNvSpPr txBox="1"/>
          <p:nvPr/>
        </p:nvSpPr>
        <p:spPr>
          <a:xfrm>
            <a:off x="9137799" y="2804860"/>
            <a:ext cx="174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second knee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34F49ED-F75F-DA1F-E15E-682BB0A2A367}"/>
              </a:ext>
            </a:extLst>
          </p:cNvPr>
          <p:cNvCxnSpPr>
            <a:cxnSpLocks/>
          </p:cNvCxnSpPr>
          <p:nvPr/>
        </p:nvCxnSpPr>
        <p:spPr>
          <a:xfrm flipH="1">
            <a:off x="9915181" y="3246250"/>
            <a:ext cx="845735" cy="61815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4D8D73A-80E5-16CB-5B83-C329387C9E95}"/>
              </a:ext>
            </a:extLst>
          </p:cNvPr>
          <p:cNvSpPr txBox="1"/>
          <p:nvPr/>
        </p:nvSpPr>
        <p:spPr>
          <a:xfrm>
            <a:off x="10773985" y="3015418"/>
            <a:ext cx="85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ankle</a:t>
            </a:r>
          </a:p>
        </p:txBody>
      </p:sp>
    </p:spTree>
    <p:extLst>
      <p:ext uri="{BB962C8B-B14F-4D97-AF65-F5344CB8AC3E}">
        <p14:creationId xmlns:p14="http://schemas.microsoft.com/office/powerpoint/2010/main" val="1572148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CB00C-ECB5-4E2F-E2C2-4B9C7F2EA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96A4591-FCA7-CC12-6ABC-299910BC0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6" y="105308"/>
            <a:ext cx="6824554" cy="9271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Gaisser-Type Population B Candidates: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3B861D30-E85F-6703-BD2B-29C5800997CC}"/>
              </a:ext>
            </a:extLst>
          </p:cNvPr>
          <p:cNvSpPr>
            <a:spLocks noChangeAspect="1"/>
          </p:cNvSpPr>
          <p:nvPr/>
        </p:nvSpPr>
        <p:spPr>
          <a:xfrm>
            <a:off x="724110" y="1454682"/>
            <a:ext cx="5292383" cy="795744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EB6E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1A22D7-05FC-B51A-32C0-D86956A5105E}"/>
              </a:ext>
            </a:extLst>
          </p:cNvPr>
          <p:cNvSpPr txBox="1"/>
          <p:nvPr/>
        </p:nvSpPr>
        <p:spPr>
          <a:xfrm>
            <a:off x="2842780" y="568858"/>
            <a:ext cx="2203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</a:rPr>
              <a:t>Microquasars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B8CA6-A4B6-C0AB-B3F5-01AE0273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185" b="-110"/>
          <a:stretch>
            <a:fillRect/>
          </a:stretch>
        </p:blipFill>
        <p:spPr>
          <a:xfrm>
            <a:off x="7267938" y="576000"/>
            <a:ext cx="4724400" cy="34212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E961E3-6C0E-847F-4432-356E32842052}"/>
              </a:ext>
            </a:extLst>
          </p:cNvPr>
          <p:cNvSpPr txBox="1"/>
          <p:nvPr/>
        </p:nvSpPr>
        <p:spPr>
          <a:xfrm>
            <a:off x="7855067" y="3990097"/>
            <a:ext cx="4336933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i="1" dirty="0">
                <a:solidFill>
                  <a:srgbClr val="B2B2B2"/>
                </a:solidFill>
              </a:rPr>
              <a:t>Kaci et al., 2510.01369</a:t>
            </a:r>
            <a:endParaRPr lang="en-GB" sz="1470" dirty="0">
              <a:solidFill>
                <a:srgbClr val="B2B2B2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550B674-06C6-C410-D5CF-B21884EC5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68" y="1544579"/>
            <a:ext cx="5003800" cy="6159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FACC51-32C1-E59F-FBE9-03E2E03FB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D20B-FD23-C6AE-8840-0CB50A28B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46" y="2693019"/>
            <a:ext cx="5522147" cy="3802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E9DDDB-DB07-1E4F-31A6-1D309F7934BC}"/>
              </a:ext>
            </a:extLst>
          </p:cNvPr>
          <p:cNvSpPr txBox="1"/>
          <p:nvPr/>
        </p:nvSpPr>
        <p:spPr>
          <a:xfrm>
            <a:off x="1735707" y="6536267"/>
            <a:ext cx="4336933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i="1" dirty="0">
                <a:solidFill>
                  <a:srgbClr val="B2B2B2"/>
                </a:solidFill>
              </a:rPr>
              <a:t>Nie et al., 2602.07620</a:t>
            </a:r>
            <a:endParaRPr lang="en-GB" sz="1470" dirty="0">
              <a:solidFill>
                <a:srgbClr val="B2B2B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F7176B-FFAF-B3DB-EB2D-B8FB4FE3A5B1}"/>
              </a:ext>
            </a:extLst>
          </p:cNvPr>
          <p:cNvSpPr/>
          <p:nvPr/>
        </p:nvSpPr>
        <p:spPr>
          <a:xfrm>
            <a:off x="9630138" y="3791260"/>
            <a:ext cx="572641" cy="205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3CFB0A-9243-10DA-D229-049484711964}"/>
              </a:ext>
            </a:extLst>
          </p:cNvPr>
          <p:cNvSpPr txBox="1"/>
          <p:nvPr/>
        </p:nvSpPr>
        <p:spPr>
          <a:xfrm>
            <a:off x="9688339" y="3734410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(eV)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D9B17-8EC8-CB71-3194-1E2481A8A6A0}"/>
              </a:ext>
            </a:extLst>
          </p:cNvPr>
          <p:cNvSpPr txBox="1"/>
          <p:nvPr/>
        </p:nvSpPr>
        <p:spPr>
          <a:xfrm>
            <a:off x="7267939" y="5584816"/>
            <a:ext cx="3756338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70" dirty="0">
                <a:solidFill>
                  <a:srgbClr val="B2B2B2"/>
                </a:solidFill>
              </a:rPr>
              <a:t>Morlino et al., MNRAS 504, 6096–6105 (2021)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4C5E6-4A74-48E3-0399-36F3A960ED13}"/>
              </a:ext>
            </a:extLst>
          </p:cNvPr>
          <p:cNvSpPr txBox="1"/>
          <p:nvPr/>
        </p:nvSpPr>
        <p:spPr>
          <a:xfrm>
            <a:off x="7267938" y="5123151"/>
            <a:ext cx="2743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Star Cluster Winds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74F476-9531-58EC-4305-25D84D81EB33}"/>
              </a:ext>
            </a:extLst>
          </p:cNvPr>
          <p:cNvSpPr txBox="1"/>
          <p:nvPr/>
        </p:nvSpPr>
        <p:spPr>
          <a:xfrm>
            <a:off x="7267938" y="5860277"/>
            <a:ext cx="6162040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70" dirty="0">
                <a:solidFill>
                  <a:srgbClr val="B2B2B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LHAASO Coll., Science Bulletin 69 (2024) 449–457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DA4C0E-39B3-AC0F-2D4A-15ABAEFE08C0}"/>
              </a:ext>
            </a:extLst>
          </p:cNvPr>
          <p:cNvSpPr txBox="1"/>
          <p:nvPr/>
        </p:nvSpPr>
        <p:spPr>
          <a:xfrm>
            <a:off x="7855067" y="4275678"/>
            <a:ext cx="4336933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i="1" dirty="0">
                <a:solidFill>
                  <a:srgbClr val="B2B2B2"/>
                </a:solidFill>
              </a:rPr>
              <a:t>Aharonian et al., 2602.08223</a:t>
            </a:r>
            <a:endParaRPr lang="en-GB" sz="1470" dirty="0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59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776DFD-6FDB-5221-EC78-01D3B96C4B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527"/>
          <a:stretch>
            <a:fillRect/>
          </a:stretch>
        </p:blipFill>
        <p:spPr>
          <a:xfrm>
            <a:off x="167463" y="182157"/>
            <a:ext cx="4056046" cy="29544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BCDD6D7-6127-DE4D-1A78-405932D5B0FD}"/>
              </a:ext>
            </a:extLst>
          </p:cNvPr>
          <p:cNvSpPr txBox="1">
            <a:spLocks/>
          </p:cNvSpPr>
          <p:nvPr/>
        </p:nvSpPr>
        <p:spPr>
          <a:xfrm>
            <a:off x="4223509" y="182157"/>
            <a:ext cx="7684956" cy="1105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Population C Onset: Evidence for a Light Hard Spectrum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CFE89-4623-548E-3DF9-4296BBAB888F}"/>
              </a:ext>
            </a:extLst>
          </p:cNvPr>
          <p:cNvSpPr/>
          <p:nvPr/>
        </p:nvSpPr>
        <p:spPr>
          <a:xfrm>
            <a:off x="4152367" y="1242807"/>
            <a:ext cx="35285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A subdominant component of light CRs is seen </a:t>
            </a:r>
            <a:r>
              <a:rPr lang="en-US" sz="2200" b="1" dirty="0"/>
              <a:t>≳10</a:t>
            </a:r>
            <a:r>
              <a:rPr lang="en-US" sz="2200" b="1" baseline="30000" dirty="0"/>
              <a:t>17</a:t>
            </a:r>
            <a:r>
              <a:rPr lang="en-US" sz="2200" b="1" dirty="0"/>
              <a:t> eV</a:t>
            </a:r>
            <a:r>
              <a:rPr lang="en-US" sz="2200" dirty="0"/>
              <a:t> (”light ankle”)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B44DD-2AD4-F141-1873-674B78E389CC}"/>
              </a:ext>
            </a:extLst>
          </p:cNvPr>
          <p:cNvSpPr txBox="1"/>
          <p:nvPr/>
        </p:nvSpPr>
        <p:spPr>
          <a:xfrm>
            <a:off x="508085" y="735072"/>
            <a:ext cx="738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1008E"/>
                </a:solidFill>
              </a:rPr>
              <a:t>heavy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FD0170-DE29-D737-9D96-4A37FCD3CF60}"/>
              </a:ext>
            </a:extLst>
          </p:cNvPr>
          <p:cNvSpPr txBox="1"/>
          <p:nvPr/>
        </p:nvSpPr>
        <p:spPr>
          <a:xfrm>
            <a:off x="579225" y="1427473"/>
            <a:ext cx="59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01"/>
                </a:solidFill>
              </a:rPr>
              <a:t>light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4F3F46-7B7B-4337-70CC-298E9FCF5F1D}"/>
              </a:ext>
            </a:extLst>
          </p:cNvPr>
          <p:cNvSpPr txBox="1"/>
          <p:nvPr/>
        </p:nvSpPr>
        <p:spPr>
          <a:xfrm>
            <a:off x="498870" y="3164256"/>
            <a:ext cx="6093724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Apel et al., Phys. Rev. D 87, 081101 (2013)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39D471-BD72-3E0D-2427-EBAA0BDD671C}"/>
              </a:ext>
            </a:extLst>
          </p:cNvPr>
          <p:cNvSpPr/>
          <p:nvPr/>
        </p:nvSpPr>
        <p:spPr>
          <a:xfrm>
            <a:off x="283535" y="3863561"/>
            <a:ext cx="49053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A recent reanalysis of the Kaskade-Grande data with updated hadronic models finds the same feature (though at somewhat lower energies)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530E9-0BA7-A5EC-0EC6-D72D905145DA}"/>
              </a:ext>
            </a:extLst>
          </p:cNvPr>
          <p:cNvSpPr txBox="1"/>
          <p:nvPr/>
        </p:nvSpPr>
        <p:spPr>
          <a:xfrm>
            <a:off x="508085" y="5531592"/>
            <a:ext cx="3048159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70" dirty="0">
                <a:solidFill>
                  <a:srgbClr val="B2B2B2"/>
                </a:solidFill>
                <a:latin typeface="Times New Roman"/>
                <a:cs typeface="Times New Roman"/>
              </a:rPr>
              <a:t>Kang et al., </a:t>
            </a:r>
            <a:r>
              <a:rPr lang="en-GB" sz="1470" i="1" dirty="0" err="1">
                <a:solidFill>
                  <a:srgbClr val="B2B2B2"/>
                </a:solidFill>
              </a:rPr>
              <a:t>PoS</a:t>
            </a:r>
            <a:r>
              <a:rPr lang="en-GB" sz="1470" dirty="0">
                <a:solidFill>
                  <a:srgbClr val="B2B2B2"/>
                </a:solidFill>
              </a:rPr>
              <a:t> ICRC2025 (2025) 297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2DF873-BA24-E2B2-301D-49C4AF67722B}"/>
              </a:ext>
            </a:extLst>
          </p:cNvPr>
          <p:cNvCxnSpPr/>
          <p:nvPr/>
        </p:nvCxnSpPr>
        <p:spPr>
          <a:xfrm>
            <a:off x="6414655" y="1967345"/>
            <a:ext cx="956778" cy="0"/>
          </a:xfrm>
          <a:prstGeom prst="line">
            <a:avLst/>
          </a:prstGeom>
          <a:ln w="31750">
            <a:solidFill>
              <a:srgbClr val="F28F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BD2D20E-658F-F581-4EA3-AD84381F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A242E5-C776-3D63-553E-1862D7917350}"/>
              </a:ext>
            </a:extLst>
          </p:cNvPr>
          <p:cNvSpPr txBox="1"/>
          <p:nvPr/>
        </p:nvSpPr>
        <p:spPr>
          <a:xfrm>
            <a:off x="477802" y="-18612"/>
            <a:ext cx="1877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28F1E"/>
                </a:solidFill>
              </a:rPr>
              <a:t>Kascade</a:t>
            </a:r>
            <a:r>
              <a:rPr lang="en-US" sz="2000" dirty="0">
                <a:solidFill>
                  <a:srgbClr val="F28F1E"/>
                </a:solidFill>
              </a:rPr>
              <a:t>-Grande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C62B1B-4EFC-65A8-D4B9-31FC8C121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747" y="2600377"/>
            <a:ext cx="4978789" cy="38723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2BE17B-1313-A2BE-FA3D-772748FF38A0}"/>
              </a:ext>
            </a:extLst>
          </p:cNvPr>
          <p:cNvSpPr txBox="1"/>
          <p:nvPr/>
        </p:nvSpPr>
        <p:spPr>
          <a:xfrm>
            <a:off x="7571532" y="6437847"/>
            <a:ext cx="4336933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i="1" dirty="0">
                <a:solidFill>
                  <a:srgbClr val="B2B2B2"/>
                </a:solidFill>
              </a:rPr>
              <a:t>Aharonian et al., 2602.08223</a:t>
            </a:r>
            <a:endParaRPr lang="en-GB" sz="1470" dirty="0">
              <a:solidFill>
                <a:srgbClr val="B2B2B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8F2F97-3930-43B5-2022-FF0811D0CB49}"/>
              </a:ext>
            </a:extLst>
          </p:cNvPr>
          <p:cNvSpPr txBox="1"/>
          <p:nvPr/>
        </p:nvSpPr>
        <p:spPr>
          <a:xfrm>
            <a:off x="7512984" y="2368172"/>
            <a:ext cx="1790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LHAASO-</a:t>
            </a:r>
            <a:r>
              <a:rPr lang="en-US" sz="2000" dirty="0" err="1">
                <a:solidFill>
                  <a:srgbClr val="F28F1E"/>
                </a:solidFill>
              </a:rPr>
              <a:t>IceTop</a:t>
            </a:r>
            <a:endParaRPr lang="en-US" sz="2000" dirty="0">
              <a:solidFill>
                <a:srgbClr val="F28F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11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91B6FA-ED7C-42A3-98DB-323EB1FBE8CA}"/>
              </a:ext>
            </a:extLst>
          </p:cNvPr>
          <p:cNvSpPr/>
          <p:nvPr/>
        </p:nvSpPr>
        <p:spPr>
          <a:xfrm>
            <a:off x="1311442" y="2469195"/>
            <a:ext cx="3004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SFR evolution scenario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9072A-1F31-D313-6411-82C220FEF2F5}"/>
              </a:ext>
            </a:extLst>
          </p:cNvPr>
          <p:cNvSpPr/>
          <p:nvPr/>
        </p:nvSpPr>
        <p:spPr>
          <a:xfrm>
            <a:off x="6902714" y="2469195"/>
            <a:ext cx="2883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no evolution scenario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DBE8FCE-4A52-7F8C-6C12-2CEF634129D5}"/>
              </a:ext>
            </a:extLst>
          </p:cNvPr>
          <p:cNvSpPr/>
          <p:nvPr/>
        </p:nvSpPr>
        <p:spPr>
          <a:xfrm>
            <a:off x="1311442" y="2469195"/>
            <a:ext cx="3004699" cy="461665"/>
          </a:xfrm>
          <a:prstGeom prst="roundRect">
            <a:avLst/>
          </a:prstGeom>
          <a:noFill/>
          <a:ln w="28575">
            <a:solidFill>
              <a:srgbClr val="F28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16822FE-034C-E4CD-9C34-D6F9E37D00EC}"/>
              </a:ext>
            </a:extLst>
          </p:cNvPr>
          <p:cNvSpPr/>
          <p:nvPr/>
        </p:nvSpPr>
        <p:spPr>
          <a:xfrm>
            <a:off x="6902714" y="2469195"/>
            <a:ext cx="3004699" cy="461665"/>
          </a:xfrm>
          <a:prstGeom prst="roundRect">
            <a:avLst/>
          </a:prstGeom>
          <a:noFill/>
          <a:ln w="28575">
            <a:solidFill>
              <a:srgbClr val="F28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result_SFR_revise.eps">
            <a:extLst>
              <a:ext uri="{FF2B5EF4-FFF2-40B4-BE49-F238E27FC236}">
                <a16:creationId xmlns:a16="http://schemas.microsoft.com/office/drawing/2014/main" id="{953F4C0D-2667-F4C5-D471-3C1D9643A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40"/>
          <a:stretch>
            <a:fillRect/>
          </a:stretch>
        </p:blipFill>
        <p:spPr>
          <a:xfrm>
            <a:off x="264453" y="2700028"/>
            <a:ext cx="4646761" cy="3853696"/>
          </a:xfrm>
          <a:prstGeom prst="rect">
            <a:avLst/>
          </a:prstGeom>
        </p:spPr>
      </p:pic>
      <p:pic>
        <p:nvPicPr>
          <p:cNvPr id="12" name="Picture 11" descr="result_n0_revise.eps">
            <a:extLst>
              <a:ext uri="{FF2B5EF4-FFF2-40B4-BE49-F238E27FC236}">
                <a16:creationId xmlns:a16="http://schemas.microsoft.com/office/drawing/2014/main" id="{D0658D68-4B9E-82A6-B1FA-80983C680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61"/>
          <a:stretch>
            <a:fillRect/>
          </a:stretch>
        </p:blipFill>
        <p:spPr>
          <a:xfrm>
            <a:off x="5806418" y="2700028"/>
            <a:ext cx="4646761" cy="3867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D08AA4-0DDA-F0BF-2841-AE3EB760B593}"/>
              </a:ext>
            </a:extLst>
          </p:cNvPr>
          <p:cNvSpPr txBox="1">
            <a:spLocks/>
          </p:cNvSpPr>
          <p:nvPr/>
        </p:nvSpPr>
        <p:spPr>
          <a:xfrm>
            <a:off x="178337" y="152890"/>
            <a:ext cx="7684956" cy="1105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The Source Evolution Scenario for the &gt;10</a:t>
            </a:r>
            <a:r>
              <a:rPr lang="en-US" b="1" baseline="30000" dirty="0">
                <a:solidFill>
                  <a:srgbClr val="00B0F0"/>
                </a:solidFill>
              </a:rPr>
              <a:t>17.7</a:t>
            </a:r>
            <a:r>
              <a:rPr lang="en-US" b="1" dirty="0">
                <a:solidFill>
                  <a:srgbClr val="00B0F0"/>
                </a:solidFill>
              </a:rPr>
              <a:t>eV CRs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008E1-5F38-74DC-F4BB-824E06710884}"/>
              </a:ext>
            </a:extLst>
          </p:cNvPr>
          <p:cNvSpPr txBox="1"/>
          <p:nvPr/>
        </p:nvSpPr>
        <p:spPr>
          <a:xfrm>
            <a:off x="1221547" y="6553724"/>
            <a:ext cx="4336933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i="1" dirty="0">
                <a:solidFill>
                  <a:srgbClr val="B2B2B2"/>
                </a:solidFill>
              </a:rPr>
              <a:t>Liu et al., </a:t>
            </a:r>
            <a:r>
              <a:rPr lang="en-GB" sz="1470" i="1" dirty="0" err="1">
                <a:solidFill>
                  <a:srgbClr val="B2B2B2"/>
                </a:solidFill>
              </a:rPr>
              <a:t>Phys.Rev.D</a:t>
            </a:r>
            <a:r>
              <a:rPr lang="en-GB" sz="1470" dirty="0">
                <a:solidFill>
                  <a:srgbClr val="B2B2B2"/>
                </a:solidFill>
              </a:rPr>
              <a:t> 94 043008 (2016)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73C38D-3DB9-F162-BABA-419A57433029}"/>
              </a:ext>
            </a:extLst>
          </p:cNvPr>
          <p:cNvSpPr/>
          <p:nvPr/>
        </p:nvSpPr>
        <p:spPr>
          <a:xfrm>
            <a:off x="8405064" y="698296"/>
            <a:ext cx="203200" cy="177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D2760-6601-2842-10AC-B06EDEC8DC0F}"/>
              </a:ext>
            </a:extLst>
          </p:cNvPr>
          <p:cNvSpPr txBox="1"/>
          <p:nvPr/>
        </p:nvSpPr>
        <p:spPr>
          <a:xfrm>
            <a:off x="9493414" y="290406"/>
            <a:ext cx="210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Extragalactic photon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30308-1CB8-8656-8063-1309FBEA8464}"/>
              </a:ext>
            </a:extLst>
          </p:cNvPr>
          <p:cNvSpPr txBox="1"/>
          <p:nvPr/>
        </p:nvSpPr>
        <p:spPr>
          <a:xfrm>
            <a:off x="8213721" y="31074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 p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784158-81C0-DB63-9C18-2B07B27D4B9A}"/>
              </a:ext>
            </a:extLst>
          </p:cNvPr>
          <p:cNvCxnSpPr>
            <a:stCxn id="4" idx="6"/>
          </p:cNvCxnSpPr>
          <p:nvPr/>
        </p:nvCxnSpPr>
        <p:spPr>
          <a:xfrm>
            <a:off x="8608264" y="787196"/>
            <a:ext cx="338667" cy="42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22081E5D-F9DF-6C75-BB5A-CE14F4C527CE}"/>
              </a:ext>
            </a:extLst>
          </p:cNvPr>
          <p:cNvSpPr/>
          <p:nvPr/>
        </p:nvSpPr>
        <p:spPr>
          <a:xfrm>
            <a:off x="9837570" y="1423979"/>
            <a:ext cx="203200" cy="177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9A924A-D9DF-A4FD-A17C-D4B037E6B82E}"/>
              </a:ext>
            </a:extLst>
          </p:cNvPr>
          <p:cNvCxnSpPr/>
          <p:nvPr/>
        </p:nvCxnSpPr>
        <p:spPr>
          <a:xfrm>
            <a:off x="6799375" y="1076658"/>
            <a:ext cx="5388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705EE5-579C-6A4F-E1D6-968B189F91F0}"/>
              </a:ext>
            </a:extLst>
          </p:cNvPr>
          <p:cNvCxnSpPr>
            <a:cxnSpLocks/>
          </p:cNvCxnSpPr>
          <p:nvPr/>
        </p:nvCxnSpPr>
        <p:spPr>
          <a:xfrm flipV="1">
            <a:off x="10040770" y="1405421"/>
            <a:ext cx="334296" cy="939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AD0123-8698-1921-2341-73423417CE9F}"/>
              </a:ext>
            </a:extLst>
          </p:cNvPr>
          <p:cNvCxnSpPr>
            <a:cxnSpLocks/>
          </p:cNvCxnSpPr>
          <p:nvPr/>
        </p:nvCxnSpPr>
        <p:spPr>
          <a:xfrm>
            <a:off x="10117779" y="1839655"/>
            <a:ext cx="398242" cy="707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97AA4A0F-A1C9-7C89-9BCB-62CF5C211DB9}"/>
              </a:ext>
            </a:extLst>
          </p:cNvPr>
          <p:cNvSpPr/>
          <p:nvPr/>
        </p:nvSpPr>
        <p:spPr>
          <a:xfrm>
            <a:off x="9837570" y="2043643"/>
            <a:ext cx="95020" cy="731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B6B261-ED28-D79B-8106-C0625E445A82}"/>
              </a:ext>
            </a:extLst>
          </p:cNvPr>
          <p:cNvCxnSpPr>
            <a:cxnSpLocks/>
          </p:cNvCxnSpPr>
          <p:nvPr/>
        </p:nvCxnSpPr>
        <p:spPr>
          <a:xfrm>
            <a:off x="9914579" y="2103649"/>
            <a:ext cx="293339" cy="1651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7219356-3719-3AB4-B23F-D7BC189B9D84}"/>
              </a:ext>
            </a:extLst>
          </p:cNvPr>
          <p:cNvSpPr txBox="1"/>
          <p:nvPr/>
        </p:nvSpPr>
        <p:spPr>
          <a:xfrm>
            <a:off x="9634370" y="20436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ADC9CC5-897E-ED41-7BCD-2D272F9E8B4E}"/>
              </a:ext>
            </a:extLst>
          </p:cNvPr>
          <p:cNvSpPr/>
          <p:nvPr/>
        </p:nvSpPr>
        <p:spPr>
          <a:xfrm>
            <a:off x="9975346" y="661838"/>
            <a:ext cx="263039" cy="299732"/>
          </a:xfrm>
          <a:custGeom>
            <a:avLst/>
            <a:gdLst>
              <a:gd name="csX0" fmla="*/ 280 w 263039"/>
              <a:gd name="csY0" fmla="*/ 211397 h 299732"/>
              <a:gd name="csX1" fmla="*/ 31811 w 263039"/>
              <a:gd name="csY1" fmla="*/ 1190 h 299732"/>
              <a:gd name="csX2" fmla="*/ 199977 w 263039"/>
              <a:gd name="csY2" fmla="*/ 295480 h 299732"/>
              <a:gd name="csX3" fmla="*/ 263039 w 263039"/>
              <a:gd name="csY3" fmla="*/ 148335 h 2997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3039" h="299732">
                <a:moveTo>
                  <a:pt x="280" y="211397"/>
                </a:moveTo>
                <a:cubicBezTo>
                  <a:pt x="-596" y="99286"/>
                  <a:pt x="-1472" y="-12824"/>
                  <a:pt x="31811" y="1190"/>
                </a:cubicBezTo>
                <a:cubicBezTo>
                  <a:pt x="65094" y="15204"/>
                  <a:pt x="161439" y="270956"/>
                  <a:pt x="199977" y="295480"/>
                </a:cubicBezTo>
                <a:cubicBezTo>
                  <a:pt x="238515" y="320004"/>
                  <a:pt x="250777" y="234169"/>
                  <a:pt x="263039" y="148335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485F7B-458B-F3C6-8CB5-8C93873A4A16}"/>
              </a:ext>
            </a:extLst>
          </p:cNvPr>
          <p:cNvSpPr txBox="1"/>
          <p:nvPr/>
        </p:nvSpPr>
        <p:spPr>
          <a:xfrm>
            <a:off x="9899965" y="18188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E0201F6-4F49-FE21-EC74-48BCECF084FE}"/>
              </a:ext>
            </a:extLst>
          </p:cNvPr>
          <p:cNvSpPr/>
          <p:nvPr/>
        </p:nvSpPr>
        <p:spPr>
          <a:xfrm>
            <a:off x="10002496" y="1782685"/>
            <a:ext cx="95020" cy="731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B1743C8-DB78-185C-813E-8288239C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2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343" y="50107"/>
            <a:ext cx="8686800" cy="9271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The Origin of Protons Below the Ankle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3932" y="1554712"/>
            <a:ext cx="24140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Note- IGRB contribution from cascade losses rather independent of source spectra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82055" y="914401"/>
            <a:ext cx="3004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SFR evolution scenario</a:t>
            </a:r>
          </a:p>
        </p:txBody>
      </p:sp>
      <p:pic>
        <p:nvPicPr>
          <p:cNvPr id="5" name="Picture 4" descr="result_SFR_revis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43" y="1311532"/>
            <a:ext cx="3380162" cy="5633604"/>
          </a:xfrm>
          <a:prstGeom prst="rect">
            <a:avLst/>
          </a:prstGeom>
        </p:spPr>
      </p:pic>
      <p:pic>
        <p:nvPicPr>
          <p:cNvPr id="13" name="Picture 12" descr="result_n0_revi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53" y="1311532"/>
            <a:ext cx="3368040" cy="5613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01527" y="914401"/>
            <a:ext cx="2883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no evolution scenario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82055" y="914401"/>
            <a:ext cx="3004699" cy="461665"/>
          </a:xfrm>
          <a:prstGeom prst="roundRect">
            <a:avLst/>
          </a:prstGeom>
          <a:noFill/>
          <a:ln w="25400">
            <a:solidFill>
              <a:srgbClr val="F28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8F1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49234" y="900403"/>
            <a:ext cx="3004699" cy="461665"/>
          </a:xfrm>
          <a:prstGeom prst="roundRect">
            <a:avLst/>
          </a:prstGeom>
          <a:noFill/>
          <a:ln w="25400">
            <a:solidFill>
              <a:srgbClr val="F28F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A6267F-57F8-A59D-C030-DD95164356F2}"/>
              </a:ext>
            </a:extLst>
          </p:cNvPr>
          <p:cNvSpPr txBox="1"/>
          <p:nvPr/>
        </p:nvSpPr>
        <p:spPr>
          <a:xfrm>
            <a:off x="7485713" y="6616485"/>
            <a:ext cx="4336933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i="1" dirty="0">
                <a:solidFill>
                  <a:srgbClr val="B2B2B2"/>
                </a:solidFill>
              </a:rPr>
              <a:t>Liu et al., </a:t>
            </a:r>
            <a:r>
              <a:rPr lang="en-GB" sz="1470" i="1" dirty="0" err="1">
                <a:solidFill>
                  <a:srgbClr val="B2B2B2"/>
                </a:solidFill>
              </a:rPr>
              <a:t>Phys.Rev.D</a:t>
            </a:r>
            <a:r>
              <a:rPr lang="en-GB" sz="1470" dirty="0">
                <a:solidFill>
                  <a:srgbClr val="B2B2B2"/>
                </a:solidFill>
              </a:rPr>
              <a:t> 94 043008 (2016)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7D66A2-3FCD-CB59-72AA-DD3CB81A9133}"/>
              </a:ext>
            </a:extLst>
          </p:cNvPr>
          <p:cNvCxnSpPr/>
          <p:nvPr/>
        </p:nvCxnSpPr>
        <p:spPr>
          <a:xfrm flipH="1">
            <a:off x="6607277" y="5407742"/>
            <a:ext cx="1677371" cy="13765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8DFA04D-C838-9C3E-136E-CB3CC84394F0}"/>
              </a:ext>
            </a:extLst>
          </p:cNvPr>
          <p:cNvSpPr txBox="1"/>
          <p:nvPr/>
        </p:nvSpPr>
        <p:spPr>
          <a:xfrm>
            <a:off x="8253932" y="5125173"/>
            <a:ext cx="403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upper limit once (resolved and unresolved) points sources removed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3F75BB-8F71-4E2B-4EF8-953116CD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F0C48F-4D06-462C-7EAC-285CBF40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87" y="525168"/>
            <a:ext cx="5132773" cy="3628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F7DC89-4EBD-B81D-5942-E2678ECE5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763" y="4125600"/>
            <a:ext cx="2330723" cy="16260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78EAB4-C901-EE66-BC18-22588161CFE1}"/>
              </a:ext>
            </a:extLst>
          </p:cNvPr>
          <p:cNvSpPr txBox="1"/>
          <p:nvPr/>
        </p:nvSpPr>
        <p:spPr>
          <a:xfrm>
            <a:off x="1780057" y="4239470"/>
            <a:ext cx="1113190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rgbClr val="F28F1F"/>
                </a:solidFill>
              </a:rPr>
              <a:t>Anisotropy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9E7AB-5275-435F-1987-554EB63FD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842" y="4536485"/>
            <a:ext cx="2767460" cy="133122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35E5F38-BA2E-6B8C-E619-F6415B3EDED4}"/>
              </a:ext>
            </a:extLst>
          </p:cNvPr>
          <p:cNvCxnSpPr>
            <a:cxnSpLocks/>
          </p:cNvCxnSpPr>
          <p:nvPr/>
        </p:nvCxnSpPr>
        <p:spPr>
          <a:xfrm flipV="1">
            <a:off x="3052774" y="3668110"/>
            <a:ext cx="1102541" cy="914980"/>
          </a:xfrm>
          <a:prstGeom prst="straightConnector1">
            <a:avLst/>
          </a:prstGeom>
          <a:ln w="1905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8ADA0D-CD0E-818F-78F4-3750833E2AB6}"/>
              </a:ext>
            </a:extLst>
          </p:cNvPr>
          <p:cNvCxnSpPr>
            <a:cxnSpLocks/>
          </p:cNvCxnSpPr>
          <p:nvPr/>
        </p:nvCxnSpPr>
        <p:spPr>
          <a:xfrm flipH="1" flipV="1">
            <a:off x="4771697" y="3668110"/>
            <a:ext cx="1571315" cy="443485"/>
          </a:xfrm>
          <a:prstGeom prst="straightConnector1">
            <a:avLst/>
          </a:prstGeom>
          <a:ln w="1905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3A59217-13F4-3C7A-92F1-19B616A783BB}"/>
              </a:ext>
            </a:extLst>
          </p:cNvPr>
          <p:cNvSpPr/>
          <p:nvPr/>
        </p:nvSpPr>
        <p:spPr>
          <a:xfrm>
            <a:off x="7798149" y="1202085"/>
            <a:ext cx="2580372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chemeClr val="bg1">
                    <a:lumMod val="65000"/>
                  </a:schemeClr>
                </a:solidFill>
              </a:rPr>
              <a:t>Gupta </a:t>
            </a:r>
            <a:r>
              <a:rPr lang="en-GB" sz="1470" dirty="0" err="1">
                <a:solidFill>
                  <a:schemeClr val="bg1">
                    <a:lumMod val="65000"/>
                  </a:schemeClr>
                </a:solidFill>
              </a:rPr>
              <a:t>ApJ</a:t>
            </a:r>
            <a:r>
              <a:rPr lang="en-US" sz="1470" dirty="0">
                <a:solidFill>
                  <a:schemeClr val="bg1">
                    <a:lumMod val="65000"/>
                  </a:schemeClr>
                </a:solidFill>
              </a:rPr>
              <a:t>, 756 (2012)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8FD26E-9BAC-0FED-793F-2D9D1D9411A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905862" y="1462028"/>
            <a:ext cx="3073021" cy="175510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BC72D-1F9C-EA9A-5270-3941BDFC06A1}"/>
              </a:ext>
            </a:extLst>
          </p:cNvPr>
          <p:cNvSpPr txBox="1"/>
          <p:nvPr/>
        </p:nvSpPr>
        <p:spPr>
          <a:xfrm>
            <a:off x="1813479" y="-11429"/>
            <a:ext cx="103785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latin typeface="+mj-lt"/>
              </a:rPr>
              <a:t>The Halo Imprint on the Extragalactic CRs</a:t>
            </a:r>
            <a:endParaRPr lang="en-US" sz="40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572F53-D7F2-683A-0D5A-4BBEF6626102}"/>
              </a:ext>
            </a:extLst>
          </p:cNvPr>
          <p:cNvSpPr txBox="1">
            <a:spLocks/>
          </p:cNvSpPr>
          <p:nvPr/>
        </p:nvSpPr>
        <p:spPr>
          <a:xfrm>
            <a:off x="4734262" y="64960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Andrew Taylor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F4827A3-0B12-F17A-9532-3D818156F5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018F3D-089B-E3DE-7172-0DBBAAABF878}"/>
              </a:ext>
            </a:extLst>
          </p:cNvPr>
          <p:cNvSpPr/>
          <p:nvPr/>
        </p:nvSpPr>
        <p:spPr>
          <a:xfrm>
            <a:off x="2085812" y="5867707"/>
            <a:ext cx="4635028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Auger Coll., Science Vol 357, </a:t>
            </a:r>
            <a:r>
              <a:rPr lang="en-GB" sz="1470" dirty="0" err="1">
                <a:solidFill>
                  <a:srgbClr val="B2B2B2"/>
                </a:solidFill>
              </a:rPr>
              <a:t>Iss</a:t>
            </a:r>
            <a:r>
              <a:rPr lang="en-GB" sz="1470" dirty="0">
                <a:solidFill>
                  <a:srgbClr val="B2B2B2"/>
                </a:solidFill>
              </a:rPr>
              <a:t>. 6357 1266-1270 (2017)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CC485-3760-2876-0D0B-9386B01A1F1A}"/>
              </a:ext>
            </a:extLst>
          </p:cNvPr>
          <p:cNvSpPr/>
          <p:nvPr/>
        </p:nvSpPr>
        <p:spPr>
          <a:xfrm>
            <a:off x="2054700" y="6202860"/>
            <a:ext cx="5511959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70" dirty="0" err="1">
                <a:solidFill>
                  <a:srgbClr val="B2B2B2"/>
                </a:solidFill>
              </a:rPr>
              <a:t>Caccianiga</a:t>
            </a:r>
            <a:r>
              <a:rPr lang="en-US" sz="1470" dirty="0">
                <a:solidFill>
                  <a:srgbClr val="B2B2B2"/>
                </a:solidFill>
              </a:rPr>
              <a:t> et al., Auger &amp; TA Coll. </a:t>
            </a:r>
            <a:r>
              <a:rPr lang="en-US" sz="1470" dirty="0" err="1">
                <a:solidFill>
                  <a:srgbClr val="B2B2B2"/>
                </a:solidFill>
              </a:rPr>
              <a:t>PoS</a:t>
            </a:r>
            <a:r>
              <a:rPr lang="en-US" sz="1470" dirty="0">
                <a:solidFill>
                  <a:srgbClr val="B2B2B2"/>
                </a:solidFill>
              </a:rPr>
              <a:t> (ICRC2023) 521</a:t>
            </a:r>
          </a:p>
        </p:txBody>
      </p:sp>
    </p:spTree>
    <p:extLst>
      <p:ext uri="{BB962C8B-B14F-4D97-AF65-F5344CB8AC3E}">
        <p14:creationId xmlns:p14="http://schemas.microsoft.com/office/powerpoint/2010/main" val="303485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1C0B4-405E-B507-EB13-1AF3F4825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82C4C3-5FB3-ADAE-AA5A-5D025E9A040A}"/>
              </a:ext>
            </a:extLst>
          </p:cNvPr>
          <p:cNvSpPr txBox="1"/>
          <p:nvPr/>
        </p:nvSpPr>
        <p:spPr>
          <a:xfrm>
            <a:off x="3526961" y="1948156"/>
            <a:ext cx="778476" cy="1009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A075C7-FAFC-F652-1D03-C739AFE808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15600" y="-71711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en-US" altLang="en-GI" sz="4000" b="1" dirty="0">
                <a:solidFill>
                  <a:srgbClr val="00B0F0"/>
                </a:solidFill>
                <a:cs typeface="Calibri" panose="020F0502020204030204" pitchFamily="34" charset="0"/>
              </a:rPr>
              <a:t>Large Thermal Pressure in Galactic Haloes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AE051C-6931-11B8-AFF6-407947E854F3}"/>
              </a:ext>
            </a:extLst>
          </p:cNvPr>
          <p:cNvSpPr/>
          <p:nvPr/>
        </p:nvSpPr>
        <p:spPr>
          <a:xfrm>
            <a:off x="47570" y="2729234"/>
            <a:ext cx="2580372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67" dirty="0">
                <a:solidFill>
                  <a:schemeClr val="bg1">
                    <a:lumMod val="65000"/>
                  </a:schemeClr>
                </a:solidFill>
              </a:rPr>
              <a:t>Gupta </a:t>
            </a:r>
            <a:r>
              <a:rPr lang="en-GB" sz="1467" dirty="0" err="1">
                <a:solidFill>
                  <a:schemeClr val="bg1">
                    <a:lumMod val="65000"/>
                  </a:schemeClr>
                </a:solidFill>
              </a:rPr>
              <a:t>ApJ</a:t>
            </a:r>
            <a:r>
              <a:rPr lang="en-US" sz="1467" dirty="0">
                <a:solidFill>
                  <a:schemeClr val="bg1">
                    <a:lumMod val="65000"/>
                  </a:schemeClr>
                </a:solidFill>
              </a:rPr>
              <a:t>, 756 (2012)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2ABED5-3E68-18C3-9FB0-BC1491D06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0823"/>
            <a:ext cx="2981435" cy="2981435"/>
          </a:xfrm>
          <a:prstGeom prst="rect">
            <a:avLst/>
          </a:prstGeom>
        </p:spPr>
      </p:pic>
      <p:sp>
        <p:nvSpPr>
          <p:cNvPr id="24" name="Text Box 24">
            <a:extLst>
              <a:ext uri="{FF2B5EF4-FFF2-40B4-BE49-F238E27FC236}">
                <a16:creationId xmlns:a16="http://schemas.microsoft.com/office/drawing/2014/main" id="{ABA945B7-F510-24A5-203E-F2D91DD1C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436" y="5734228"/>
            <a:ext cx="3626556" cy="49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467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 Zhang et al. for the </a:t>
            </a:r>
            <a:r>
              <a:rPr lang="en-US" sz="1467" dirty="0" err="1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eRosita</a:t>
            </a:r>
            <a:r>
              <a:rPr lang="en-US" sz="1467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 collaboration- A&amp;A (2024)</a:t>
            </a:r>
          </a:p>
        </p:txBody>
      </p:sp>
      <p:sp>
        <p:nvSpPr>
          <p:cNvPr id="26" name="Text Box 24">
            <a:extLst>
              <a:ext uri="{FF2B5EF4-FFF2-40B4-BE49-F238E27FC236}">
                <a16:creationId xmlns:a16="http://schemas.microsoft.com/office/drawing/2014/main" id="{E458B512-6D3F-9647-CD18-B5B2F0F4F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476" y="5516666"/>
            <a:ext cx="3626556" cy="25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467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Bregman et al. </a:t>
            </a:r>
            <a:r>
              <a:rPr lang="en-US" sz="1467" dirty="0" err="1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ApJ</a:t>
            </a:r>
            <a:r>
              <a:rPr lang="en-US" sz="1467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 928 (2022)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E0E18-0CD2-3A73-4D57-5C05294F22FC}"/>
              </a:ext>
            </a:extLst>
          </p:cNvPr>
          <p:cNvSpPr txBox="1"/>
          <p:nvPr/>
        </p:nvSpPr>
        <p:spPr>
          <a:xfrm>
            <a:off x="0" y="463542"/>
            <a:ext cx="293247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rgbClr val="F28F1E"/>
                </a:solidFill>
              </a:rPr>
              <a:t>Large Hot Halo</a:t>
            </a:r>
            <a:endParaRPr lang="en" sz="2133" dirty="0">
              <a:solidFill>
                <a:srgbClr val="F28F1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F60752-14C0-7766-0AEB-A836E16B6BE6}"/>
              </a:ext>
            </a:extLst>
          </p:cNvPr>
          <p:cNvSpPr txBox="1"/>
          <p:nvPr/>
        </p:nvSpPr>
        <p:spPr>
          <a:xfrm>
            <a:off x="605712" y="3156979"/>
            <a:ext cx="2259311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rgbClr val="F28F1E"/>
                </a:solidFill>
              </a:rPr>
              <a:t>X-ray emission</a:t>
            </a:r>
            <a:endParaRPr lang="en" sz="2133" dirty="0">
              <a:solidFill>
                <a:srgbClr val="F28F1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911D9-2B37-52A8-39B3-46701358B45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7644" y="864483"/>
            <a:ext cx="3073021" cy="175510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8C24EB-94FA-4425-F111-9CA9CDD08DDD}"/>
              </a:ext>
            </a:extLst>
          </p:cNvPr>
          <p:cNvSpPr/>
          <p:nvPr/>
        </p:nvSpPr>
        <p:spPr>
          <a:xfrm>
            <a:off x="7552179" y="1061117"/>
            <a:ext cx="2580372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 err="1">
                <a:solidFill>
                  <a:schemeClr val="bg1">
                    <a:lumMod val="65000"/>
                  </a:schemeClr>
                </a:solidFill>
              </a:rPr>
              <a:t>Faerman</a:t>
            </a:r>
            <a:r>
              <a:rPr lang="en-GB" sz="147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70" dirty="0" err="1">
                <a:solidFill>
                  <a:schemeClr val="bg1">
                    <a:lumMod val="65000"/>
                  </a:schemeClr>
                </a:solidFill>
              </a:rPr>
              <a:t>ApJ</a:t>
            </a:r>
            <a:r>
              <a:rPr lang="en-US" sz="1470" dirty="0">
                <a:solidFill>
                  <a:schemeClr val="bg1">
                    <a:lumMod val="65000"/>
                  </a:schemeClr>
                </a:solidFill>
              </a:rPr>
              <a:t>, 893 (2020)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03143E7-11D9-9769-9B02-A8474134A69F}"/>
              </a:ext>
            </a:extLst>
          </p:cNvPr>
          <p:cNvSpPr/>
          <p:nvPr/>
        </p:nvSpPr>
        <p:spPr>
          <a:xfrm>
            <a:off x="7644423" y="1408819"/>
            <a:ext cx="3626555" cy="598614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8F1F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C47EBF-3501-4A7F-4E2C-47E648DAD57D}"/>
              </a:ext>
            </a:extLst>
          </p:cNvPr>
          <p:cNvCxnSpPr/>
          <p:nvPr/>
        </p:nvCxnSpPr>
        <p:spPr>
          <a:xfrm>
            <a:off x="8842365" y="2843962"/>
            <a:ext cx="0" cy="298916"/>
          </a:xfrm>
          <a:prstGeom prst="straightConnector1">
            <a:avLst/>
          </a:prstGeom>
          <a:ln w="1905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632ADC2-5BDB-725A-0964-FB03DAD43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914" y="1565882"/>
            <a:ext cx="3364484" cy="34772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940D453-97EB-0A0C-530E-889EBB181D78}"/>
              </a:ext>
            </a:extLst>
          </p:cNvPr>
          <p:cNvSpPr/>
          <p:nvPr/>
        </p:nvSpPr>
        <p:spPr>
          <a:xfrm>
            <a:off x="7568018" y="2390567"/>
            <a:ext cx="2580372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 err="1">
                <a:solidFill>
                  <a:schemeClr val="bg1">
                    <a:lumMod val="65000"/>
                  </a:schemeClr>
                </a:solidFill>
              </a:rPr>
              <a:t>Heesen</a:t>
            </a:r>
            <a:r>
              <a:rPr lang="en-GB" sz="147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70" dirty="0">
                <a:solidFill>
                  <a:schemeClr val="bg1">
                    <a:lumMod val="65000"/>
                  </a:schemeClr>
                </a:solidFill>
              </a:rPr>
              <a:t>A&amp;A, 670 (2023)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CB7D35-D35F-C847-155E-66B805B64044}"/>
              </a:ext>
            </a:extLst>
          </p:cNvPr>
          <p:cNvSpPr txBox="1"/>
          <p:nvPr/>
        </p:nvSpPr>
        <p:spPr>
          <a:xfrm>
            <a:off x="7552179" y="2004513"/>
            <a:ext cx="4863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a typeface="Bitstream Vera Sans" pitchFamily="18"/>
                <a:cs typeface="Arial" panose="020B0604020202020204" pitchFamily="34" charset="0"/>
              </a:rPr>
              <a:t>consistent with stacked measurement results:</a:t>
            </a:r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BE3AEC0-0E45-116C-7DE0-D374CB3B37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D6D34C-8A1B-C26C-6A32-06B95DC0F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420" y="3044437"/>
            <a:ext cx="2170938" cy="24434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EC54C77-FA5F-2840-CE02-1B9A4CB0A3DB}"/>
              </a:ext>
            </a:extLst>
          </p:cNvPr>
          <p:cNvSpPr/>
          <p:nvPr/>
        </p:nvSpPr>
        <p:spPr>
          <a:xfrm>
            <a:off x="3671740" y="2891865"/>
            <a:ext cx="2609525" cy="588027"/>
          </a:xfrm>
          <a:prstGeom prst="roundRect">
            <a:avLst/>
          </a:prstGeom>
          <a:noFill/>
          <a:ln w="25400">
            <a:solidFill>
              <a:srgbClr val="F28F1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 sz="240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8B6DBA4-A555-8AB7-019B-8D76F4A617EF}"/>
              </a:ext>
            </a:extLst>
          </p:cNvPr>
          <p:cNvSpPr/>
          <p:nvPr/>
        </p:nvSpPr>
        <p:spPr>
          <a:xfrm>
            <a:off x="3408632" y="4432084"/>
            <a:ext cx="3998007" cy="588027"/>
          </a:xfrm>
          <a:prstGeom prst="roundRect">
            <a:avLst/>
          </a:prstGeom>
          <a:noFill/>
          <a:ln w="25400">
            <a:solidFill>
              <a:srgbClr val="F28F1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4006C6-28A0-16F0-0BAA-112F80D769B0}"/>
              </a:ext>
            </a:extLst>
          </p:cNvPr>
          <p:cNvCxnSpPr>
            <a:cxnSpLocks/>
            <a:stCxn id="13" idx="3"/>
            <a:endCxn id="9" idx="1"/>
          </p:cNvCxnSpPr>
          <p:nvPr/>
        </p:nvCxnSpPr>
        <p:spPr>
          <a:xfrm flipV="1">
            <a:off x="7406639" y="1708126"/>
            <a:ext cx="237784" cy="30179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69022C6-A035-BCD0-D7FE-D3235844C39D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6267247" y="1708126"/>
            <a:ext cx="1377176" cy="14914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40DB8DC-6028-1A3A-83EA-A10348F9A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108" y="4587580"/>
            <a:ext cx="3712210" cy="3853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11EC69B-21FB-C795-94E3-598930FD8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8727" y="3226232"/>
            <a:ext cx="3377946" cy="3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36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3337B-451A-F28C-2178-BFFB7D267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766298-1CA6-86A9-C67F-D9C1F8A2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88" y="20231"/>
            <a:ext cx="11288889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What “Arrives” is Not Necessarily What is Observed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30A89-C703-1B49-F154-B49BDB7E8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08" y="2488325"/>
            <a:ext cx="5123791" cy="358665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C4F485A-CCB2-AB8B-10AD-671A65F0C706}"/>
              </a:ext>
            </a:extLst>
          </p:cNvPr>
          <p:cNvCxnSpPr/>
          <p:nvPr/>
        </p:nvCxnSpPr>
        <p:spPr>
          <a:xfrm flipH="1">
            <a:off x="4647414" y="2083324"/>
            <a:ext cx="612743" cy="17345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4DED131-28FF-FD23-1599-7EC6B74B3D33}"/>
              </a:ext>
            </a:extLst>
          </p:cNvPr>
          <p:cNvSpPr txBox="1"/>
          <p:nvPr/>
        </p:nvSpPr>
        <p:spPr>
          <a:xfrm>
            <a:off x="5156462" y="1751865"/>
            <a:ext cx="5394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Reduced diffusion coefficient inside bubble region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6F9C98-0B31-0D55-EA90-797E73ED5DF8}"/>
              </a:ext>
            </a:extLst>
          </p:cNvPr>
          <p:cNvCxnSpPr>
            <a:cxnSpLocks/>
          </p:cNvCxnSpPr>
          <p:nvPr/>
        </p:nvCxnSpPr>
        <p:spPr>
          <a:xfrm>
            <a:off x="2015067" y="2269067"/>
            <a:ext cx="1610410" cy="18444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28C4D3-0124-78F0-7198-A138980BD082}"/>
              </a:ext>
            </a:extLst>
          </p:cNvPr>
          <p:cNvSpPr txBox="1"/>
          <p:nvPr/>
        </p:nvSpPr>
        <p:spPr>
          <a:xfrm>
            <a:off x="1370926" y="181149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Cosmic ray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29B20A-93F5-2D59-D0BB-C4BE224EACD3}"/>
              </a:ext>
            </a:extLst>
          </p:cNvPr>
          <p:cNvSpPr txBox="1"/>
          <p:nvPr/>
        </p:nvSpPr>
        <p:spPr>
          <a:xfrm>
            <a:off x="6465682" y="3943235"/>
            <a:ext cx="5648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Arrows depict the CR current in different cell regions</a:t>
            </a:r>
          </a:p>
          <a:p>
            <a:r>
              <a:rPr lang="en-US" sz="2000" dirty="0"/>
              <a:t>(</a:t>
            </a:r>
            <a:r>
              <a:rPr lang="en-US" sz="2000" dirty="0" err="1"/>
              <a:t>D</a:t>
            </a:r>
            <a:r>
              <a:rPr lang="en-US" sz="2000" baseline="-25000" dirty="0" err="1"/>
              <a:t>out</a:t>
            </a:r>
            <a:r>
              <a:rPr lang="en-US" sz="2000" dirty="0"/>
              <a:t>/D</a:t>
            </a:r>
            <a:r>
              <a:rPr lang="en-US" sz="2000" baseline="-25000" dirty="0"/>
              <a:t>in </a:t>
            </a:r>
            <a:r>
              <a:rPr lang="en-US" sz="2000" dirty="0"/>
              <a:t>= 5 adopted for animation)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0FC31F-FE8F-2AE6-F1E4-07795DAED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99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7475F8-9178-881B-A5A6-DD408CF28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635" y="1735316"/>
            <a:ext cx="2700499" cy="1837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B2600A-67D2-2693-2020-F4F446B1C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418" y="1734776"/>
            <a:ext cx="2704498" cy="1835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610D69-3A63-C71C-06B9-8CAF4677A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408" y="1734777"/>
            <a:ext cx="2771690" cy="1835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FFABD9-4D5B-B1FE-04BE-7DB490554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635" y="4308353"/>
            <a:ext cx="2697885" cy="1835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96B848-F5D0-2178-1F4B-DD6179F87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419" y="4308354"/>
            <a:ext cx="2704499" cy="1835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101CB1-74E0-78F3-E5C8-30A04712A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9408" y="4308777"/>
            <a:ext cx="2765768" cy="1835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9F5304-9777-0568-432A-E6536E81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Injected and Observed Maps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ACA3C1-5217-79E5-E7EE-20763DB4CE2F}"/>
              </a:ext>
            </a:extLst>
          </p:cNvPr>
          <p:cNvSpPr/>
          <p:nvPr/>
        </p:nvSpPr>
        <p:spPr>
          <a:xfrm>
            <a:off x="1838217" y="6144776"/>
            <a:ext cx="3836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70" dirty="0">
                <a:solidFill>
                  <a:srgbClr val="B2B2B2"/>
                </a:solidFill>
              </a:rPr>
              <a:t>Shaw et al., </a:t>
            </a:r>
            <a:r>
              <a:rPr lang="en-GB" sz="1600" i="1" dirty="0">
                <a:solidFill>
                  <a:srgbClr val="B2B2B2"/>
                </a:solidFill>
              </a:rPr>
              <a:t>MNRAS</a:t>
            </a:r>
            <a:r>
              <a:rPr lang="en-GB" sz="1600" dirty="0">
                <a:solidFill>
                  <a:srgbClr val="B2B2B2"/>
                </a:solidFill>
              </a:rPr>
              <a:t>, Vol. 543, </a:t>
            </a:r>
            <a:r>
              <a:rPr lang="en-GB" sz="1600" dirty="0" err="1">
                <a:solidFill>
                  <a:srgbClr val="B2B2B2"/>
                </a:solidFill>
              </a:rPr>
              <a:t>Iss</a:t>
            </a:r>
            <a:r>
              <a:rPr lang="en-GB" sz="1600" dirty="0">
                <a:solidFill>
                  <a:srgbClr val="B2B2B2"/>
                </a:solidFill>
              </a:rPr>
              <a:t>. 4 (2025)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DA2888-BC61-AEC0-75DD-646AF7CA1D0B}"/>
              </a:ext>
            </a:extLst>
          </p:cNvPr>
          <p:cNvSpPr txBox="1"/>
          <p:nvPr/>
        </p:nvSpPr>
        <p:spPr>
          <a:xfrm>
            <a:off x="1069796" y="2230582"/>
            <a:ext cx="182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28F1E"/>
                </a:solidFill>
              </a:rPr>
              <a:t>Injected: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E71BD-3644-0985-A47B-179ECD3620F3}"/>
              </a:ext>
            </a:extLst>
          </p:cNvPr>
          <p:cNvSpPr txBox="1"/>
          <p:nvPr/>
        </p:nvSpPr>
        <p:spPr>
          <a:xfrm>
            <a:off x="1069796" y="4580021"/>
            <a:ext cx="210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28F1E"/>
                </a:solidFill>
              </a:rPr>
              <a:t>Observed: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68BEFA-EE34-4E0E-71B3-82D6D548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4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57DDD-3BCC-80DF-4FDA-5701ED93A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879" y="614362"/>
            <a:ext cx="2697885" cy="1835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FD7D4-5095-4A71-C345-E54429F0C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752" y="596476"/>
            <a:ext cx="2704499" cy="183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24D96-082B-561A-9221-0E52A58EE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238" y="614363"/>
            <a:ext cx="2765768" cy="1835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31E834-50FA-45D0-CDDA-46D21F3B4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682" y="2529161"/>
            <a:ext cx="4825040" cy="4127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DA1FF0-E21B-37FF-3F29-71821F6D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210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Power Spectra of Observed Maps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B2073A-47DE-E708-0323-20B62094B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278" y="3030786"/>
            <a:ext cx="2494706" cy="2133836"/>
          </a:xfrm>
          <a:prstGeom prst="rect">
            <a:avLst/>
          </a:prstGeom>
        </p:spPr>
      </p:pic>
      <p:sp>
        <p:nvSpPr>
          <p:cNvPr id="7" name="U-turn Arrow 6">
            <a:extLst>
              <a:ext uri="{FF2B5EF4-FFF2-40B4-BE49-F238E27FC236}">
                <a16:creationId xmlns:a16="http://schemas.microsoft.com/office/drawing/2014/main" id="{662676C6-04BF-551E-8B05-10EC9E933208}"/>
              </a:ext>
            </a:extLst>
          </p:cNvPr>
          <p:cNvSpPr/>
          <p:nvPr/>
        </p:nvSpPr>
        <p:spPr>
          <a:xfrm>
            <a:off x="3146117" y="3308131"/>
            <a:ext cx="493986" cy="241738"/>
          </a:xfrm>
          <a:prstGeom prst="uturnArrow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15AF3E-60FA-5D2B-FEE6-ADEE0017BDDB}"/>
              </a:ext>
            </a:extLst>
          </p:cNvPr>
          <p:cNvSpPr/>
          <p:nvPr/>
        </p:nvSpPr>
        <p:spPr>
          <a:xfrm>
            <a:off x="1749879" y="2596900"/>
            <a:ext cx="275913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dirty="0">
                <a:solidFill>
                  <a:schemeClr val="bg1">
                    <a:lumMod val="65000"/>
                  </a:schemeClr>
                </a:solidFill>
              </a:rPr>
              <a:t>Shaw et al. </a:t>
            </a:r>
            <a:r>
              <a:rPr lang="en-GB" sz="1100" dirty="0">
                <a:solidFill>
                  <a:srgbClr val="AAAAAA"/>
                </a:solidFill>
              </a:rPr>
              <a:t>(in prep.)</a:t>
            </a:r>
            <a:endParaRPr lang="en-US" sz="1089" dirty="0">
              <a:solidFill>
                <a:srgbClr val="AAAAAA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528555-B4FE-302E-1967-5BB007392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18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7C7A3F-CBB7-AB6C-6E19-8DF0FB0AAFB2}"/>
              </a:ext>
            </a:extLst>
          </p:cNvPr>
          <p:cNvSpPr/>
          <p:nvPr/>
        </p:nvSpPr>
        <p:spPr>
          <a:xfrm>
            <a:off x="1838217" y="6144776"/>
            <a:ext cx="3836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70" dirty="0">
                <a:solidFill>
                  <a:srgbClr val="B2B2B2"/>
                </a:solidFill>
              </a:rPr>
              <a:t>Shaw et al., </a:t>
            </a:r>
            <a:r>
              <a:rPr lang="en-GB" sz="1600" i="1" dirty="0">
                <a:solidFill>
                  <a:srgbClr val="B2B2B2"/>
                </a:solidFill>
              </a:rPr>
              <a:t>MNRAS</a:t>
            </a:r>
            <a:r>
              <a:rPr lang="en-GB" sz="1600" dirty="0">
                <a:solidFill>
                  <a:srgbClr val="B2B2B2"/>
                </a:solidFill>
              </a:rPr>
              <a:t>, Vol. 543, </a:t>
            </a:r>
            <a:r>
              <a:rPr lang="en-GB" sz="1600" dirty="0" err="1">
                <a:solidFill>
                  <a:srgbClr val="B2B2B2"/>
                </a:solidFill>
              </a:rPr>
              <a:t>Iss</a:t>
            </a:r>
            <a:r>
              <a:rPr lang="en-GB" sz="1600" dirty="0">
                <a:solidFill>
                  <a:srgbClr val="B2B2B2"/>
                </a:solidFill>
              </a:rPr>
              <a:t>. 4 (2025)</a:t>
            </a:r>
            <a:endParaRPr lang="en-US" sz="1470" dirty="0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84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6A8D5-0996-6408-EF12-578B22EE2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02E19F7-377C-CD6E-A466-D329ECB1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The Importance of Measuring the Quadrupole Moment at </a:t>
            </a:r>
            <a:r>
              <a:rPr lang="en-US" b="1" dirty="0" err="1">
                <a:solidFill>
                  <a:srgbClr val="00B0F0"/>
                </a:solidFill>
              </a:rPr>
              <a:t>EeV</a:t>
            </a:r>
            <a:r>
              <a:rPr lang="en-US" b="1" dirty="0">
                <a:solidFill>
                  <a:srgbClr val="00B0F0"/>
                </a:solidFill>
              </a:rPr>
              <a:t> Energies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D82016-ACA8-F423-D464-876EFD41090D}"/>
              </a:ext>
            </a:extLst>
          </p:cNvPr>
          <p:cNvSpPr txBox="1"/>
          <p:nvPr/>
        </p:nvSpPr>
        <p:spPr>
          <a:xfrm>
            <a:off x="93706" y="5113284"/>
            <a:ext cx="4713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Anisotropy measurements can operate as a Hall probe for measuring the magnetic field characteristics of the halo region</a:t>
            </a:r>
            <a:endParaRPr lang="en-US" sz="2000" baseline="-2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F97250-F9FF-A6B5-C6C6-A12A9813366F}"/>
              </a:ext>
            </a:extLst>
          </p:cNvPr>
          <p:cNvSpPr/>
          <p:nvPr/>
        </p:nvSpPr>
        <p:spPr>
          <a:xfrm>
            <a:off x="62765" y="934685"/>
            <a:ext cx="3836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70" dirty="0">
                <a:solidFill>
                  <a:srgbClr val="B2B2B2"/>
                </a:solidFill>
              </a:rPr>
              <a:t>Shaw et al., </a:t>
            </a:r>
            <a:r>
              <a:rPr lang="en-GB" sz="1600" i="1" dirty="0">
                <a:solidFill>
                  <a:srgbClr val="B2B2B2"/>
                </a:solidFill>
              </a:rPr>
              <a:t>MNRAS</a:t>
            </a:r>
            <a:r>
              <a:rPr lang="en-GB" sz="1600" dirty="0">
                <a:solidFill>
                  <a:srgbClr val="B2B2B2"/>
                </a:solidFill>
              </a:rPr>
              <a:t>, Vol. 543, </a:t>
            </a:r>
            <a:r>
              <a:rPr lang="en-GB" sz="1600" dirty="0" err="1">
                <a:solidFill>
                  <a:srgbClr val="B2B2B2"/>
                </a:solidFill>
              </a:rPr>
              <a:t>Iss</a:t>
            </a:r>
            <a:r>
              <a:rPr lang="en-GB" sz="1600" dirty="0">
                <a:solidFill>
                  <a:srgbClr val="B2B2B2"/>
                </a:solidFill>
              </a:rPr>
              <a:t>. 4 (2025)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E5DD64-388F-F79D-F09A-6DE48347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61D05-1662-CA43-6A19-E2569563DD3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445689" y="4656338"/>
            <a:ext cx="3073021" cy="175510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1" name="Picture 31">
            <a:extLst>
              <a:ext uri="{FF2B5EF4-FFF2-40B4-BE49-F238E27FC236}">
                <a16:creationId xmlns:a16="http://schemas.microsoft.com/office/drawing/2014/main" id="{64571A99-300B-C418-148E-D4242035256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349037" y="4631010"/>
            <a:ext cx="3174120" cy="2380320"/>
          </a:xfrm>
          <a:prstGeom prst="rect">
            <a:avLst/>
          </a:prstGeom>
          <a:ln w="0">
            <a:noFill/>
          </a:ln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42B87AC3-6630-1545-C8E6-55673439178A}"/>
              </a:ext>
            </a:extLst>
          </p:cNvPr>
          <p:cNvSpPr/>
          <p:nvPr/>
        </p:nvSpPr>
        <p:spPr>
          <a:xfrm>
            <a:off x="5831797" y="4827930"/>
            <a:ext cx="20214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strike="noStrike" spc="-1">
                <a:solidFill>
                  <a:schemeClr val="dk1"/>
                </a:solidFill>
                <a:latin typeface="Arial"/>
              </a:rPr>
              <a:t>Hall Probe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2D1439-8818-61AB-9554-DD56FE2A9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76" y="1728094"/>
            <a:ext cx="4259580" cy="2800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928F16-06A1-DB76-5DF0-A309B6BE7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810" y="1728094"/>
            <a:ext cx="4259580" cy="280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2E14FD-DA19-DD4F-88B2-9CC6E05249F3}"/>
              </a:ext>
            </a:extLst>
          </p:cNvPr>
          <p:cNvSpPr txBox="1"/>
          <p:nvPr/>
        </p:nvSpPr>
        <p:spPr>
          <a:xfrm>
            <a:off x="1326622" y="1365731"/>
            <a:ext cx="1891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Dipole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22BD0-60B0-56DC-6A51-1625E071BF76}"/>
              </a:ext>
            </a:extLst>
          </p:cNvPr>
          <p:cNvSpPr txBox="1"/>
          <p:nvPr/>
        </p:nvSpPr>
        <p:spPr>
          <a:xfrm>
            <a:off x="6936097" y="1365731"/>
            <a:ext cx="2465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Quadrupole Evolution</a:t>
            </a:r>
          </a:p>
        </p:txBody>
      </p:sp>
    </p:spTree>
    <p:extLst>
      <p:ext uri="{BB962C8B-B14F-4D97-AF65-F5344CB8AC3E}">
        <p14:creationId xmlns:p14="http://schemas.microsoft.com/office/powerpoint/2010/main" val="2258192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79A92-3A0E-CF6B-7A99-81BFB4A6E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7327848-37FA-3C1B-579D-00A183CA6498}"/>
              </a:ext>
            </a:extLst>
          </p:cNvPr>
          <p:cNvPicPr/>
          <p:nvPr/>
        </p:nvPicPr>
        <p:blipFill>
          <a:blip r:embed="rId2"/>
          <a:stretch/>
        </p:blipFill>
        <p:spPr>
          <a:xfrm rot="5400000">
            <a:off x="1134851" y="-857785"/>
            <a:ext cx="5988240" cy="9170280"/>
          </a:xfrm>
          <a:prstGeom prst="rect">
            <a:avLst/>
          </a:prstGeom>
          <a:ln w="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1C9EC-B8E4-F42C-3ACC-686A482AB58C}"/>
              </a:ext>
            </a:extLst>
          </p:cNvPr>
          <p:cNvSpPr txBox="1">
            <a:spLocks/>
          </p:cNvSpPr>
          <p:nvPr/>
        </p:nvSpPr>
        <p:spPr>
          <a:xfrm>
            <a:off x="0" y="-60222"/>
            <a:ext cx="9738662" cy="1105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Origins of the CR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12B27A-E9E8-C070-CA52-69B9313CE55B}"/>
              </a:ext>
            </a:extLst>
          </p:cNvPr>
          <p:cNvSpPr txBox="1"/>
          <p:nvPr/>
        </p:nvSpPr>
        <p:spPr>
          <a:xfrm>
            <a:off x="7955432" y="1681727"/>
            <a:ext cx="40776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Galactic SNR, well motivated as a Galactic CR sources, are the preferred option for powering the spectrum all the way up to the knee proton energy (10</a:t>
            </a:r>
            <a:r>
              <a:rPr lang="en-US" sz="2000" baseline="30000" dirty="0"/>
              <a:t>15.5</a:t>
            </a:r>
            <a:r>
              <a:rPr lang="en-US" sz="2000" dirty="0"/>
              <a:t> eV)</a:t>
            </a:r>
          </a:p>
          <a:p>
            <a:endParaRPr lang="en-US" sz="2000" dirty="0"/>
          </a:p>
          <a:p>
            <a:r>
              <a:rPr lang="en-US" sz="2000" dirty="0"/>
              <a:t>However, even if SNR accelerate CRs up to the proton knee, </a:t>
            </a:r>
            <a:r>
              <a:rPr lang="en-US" sz="2000" b="1" dirty="0"/>
              <a:t>a new source class is needed to fill the energy gap between 10</a:t>
            </a:r>
            <a:r>
              <a:rPr lang="en-US" sz="2000" b="1" baseline="30000" dirty="0"/>
              <a:t>17</a:t>
            </a:r>
            <a:r>
              <a:rPr lang="en-US" sz="2000" b="1" dirty="0"/>
              <a:t> eV and 10</a:t>
            </a:r>
            <a:r>
              <a:rPr lang="en-US" sz="2000" b="1" baseline="30000" dirty="0"/>
              <a:t>18</a:t>
            </a:r>
            <a:r>
              <a:rPr lang="en-US" sz="2000" b="1" dirty="0"/>
              <a:t> eV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19BD8-4581-A960-0655-A2F5A38C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4B5BE-590C-BBFD-6823-F1EDFA5B5E5D}"/>
              </a:ext>
            </a:extLst>
          </p:cNvPr>
          <p:cNvSpPr txBox="1"/>
          <p:nvPr/>
        </p:nvSpPr>
        <p:spPr>
          <a:xfrm>
            <a:off x="1953683" y="6352143"/>
            <a:ext cx="6345766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i="1" dirty="0">
                <a:solidFill>
                  <a:srgbClr val="B2B2B2"/>
                </a:solidFill>
              </a:rPr>
              <a:t>Taylor et al., Nature</a:t>
            </a:r>
            <a:r>
              <a:rPr lang="en-GB" sz="1470" dirty="0">
                <a:solidFill>
                  <a:srgbClr val="B2B2B2"/>
                </a:solidFill>
              </a:rPr>
              <a:t> </a:t>
            </a:r>
            <a:r>
              <a:rPr lang="en-GB" sz="1470" b="1" dirty="0">
                <a:solidFill>
                  <a:srgbClr val="B2B2B2"/>
                </a:solidFill>
              </a:rPr>
              <a:t>volume 531</a:t>
            </a:r>
            <a:r>
              <a:rPr lang="en-GB" sz="1470" dirty="0">
                <a:solidFill>
                  <a:srgbClr val="B2B2B2"/>
                </a:solidFill>
              </a:rPr>
              <a:t>, pages 43–44 (2016)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E2518-9017-446D-4127-C46AA4A098A7}"/>
              </a:ext>
            </a:extLst>
          </p:cNvPr>
          <p:cNvSpPr txBox="1"/>
          <p:nvPr/>
        </p:nvSpPr>
        <p:spPr>
          <a:xfrm>
            <a:off x="1105764" y="963557"/>
            <a:ext cx="2089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The SNR Paradigm</a:t>
            </a:r>
          </a:p>
        </p:txBody>
      </p:sp>
    </p:spTree>
    <p:extLst>
      <p:ext uri="{BB962C8B-B14F-4D97-AF65-F5344CB8AC3E}">
        <p14:creationId xmlns:p14="http://schemas.microsoft.com/office/powerpoint/2010/main" val="1699612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5DFEFC-4A6F-DB55-0A8C-FD1EC80A8CEF}"/>
              </a:ext>
            </a:extLst>
          </p:cNvPr>
          <p:cNvSpPr/>
          <p:nvPr/>
        </p:nvSpPr>
        <p:spPr>
          <a:xfrm>
            <a:off x="123497" y="6297214"/>
            <a:ext cx="714703" cy="483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EAB62-694A-E055-B57B-1FAE99880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6737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9FDF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D822C-3E3B-69FD-24B0-687ADFE3C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1978"/>
            <a:ext cx="12192000" cy="4351338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en-US" sz="2600" dirty="0"/>
              <a:t>A Galactic ”Population B” source class seems required, either to bridge knee-ankle gap or (pre)knee-knee gap, and CR composition data allow its  E</a:t>
            </a:r>
            <a:r>
              <a:rPr lang="en-US" sz="2600" baseline="-25000" dirty="0"/>
              <a:t>max </a:t>
            </a:r>
            <a:r>
              <a:rPr lang="en-US" sz="2600" dirty="0"/>
              <a:t>to be constrained</a:t>
            </a:r>
          </a:p>
          <a:p>
            <a:pPr>
              <a:spcAft>
                <a:spcPts val="2400"/>
              </a:spcAft>
            </a:pPr>
            <a:r>
              <a:rPr lang="en-US" sz="2600" dirty="0"/>
              <a:t>The transition to “Population C” (Extragalactic) occurs between 10</a:t>
            </a:r>
            <a:r>
              <a:rPr lang="en-US" sz="2600" baseline="30000" dirty="0"/>
              <a:t>17 </a:t>
            </a:r>
            <a:r>
              <a:rPr lang="en-US" sz="2600" dirty="0"/>
              <a:t>eV and 10</a:t>
            </a:r>
            <a:r>
              <a:rPr lang="en-US" sz="2600" baseline="30000" dirty="0"/>
              <a:t>18.5</a:t>
            </a:r>
            <a:r>
              <a:rPr lang="en-US" sz="2600" dirty="0"/>
              <a:t> eV, with current data preferring a lower energy transition in this energy range</a:t>
            </a:r>
          </a:p>
          <a:p>
            <a:pPr>
              <a:spcAft>
                <a:spcPts val="2400"/>
              </a:spcAft>
            </a:pPr>
            <a:r>
              <a:rPr lang="en-US" sz="2600" dirty="0"/>
              <a:t>New gamma-ray observations are shedding fresh light on “Population B” source candidates</a:t>
            </a:r>
          </a:p>
          <a:p>
            <a:pPr>
              <a:spcAft>
                <a:spcPts val="2400"/>
              </a:spcAft>
            </a:pPr>
            <a:r>
              <a:rPr lang="en-US" sz="2600" dirty="0"/>
              <a:t>The “Population C” sources should not have a strong positive source evolution (local?)</a:t>
            </a:r>
          </a:p>
          <a:p>
            <a:pPr>
              <a:spcAft>
                <a:spcPts val="2400"/>
              </a:spcAft>
            </a:pPr>
            <a:r>
              <a:rPr lang="en-US" sz="2600" dirty="0"/>
              <a:t>Secondary signatures from CR energy losses in the Galactic halo can be used to probe particle propagation in the halo</a:t>
            </a:r>
          </a:p>
          <a:p>
            <a:pPr>
              <a:spcAft>
                <a:spcPts val="2400"/>
              </a:spcAft>
            </a:pPr>
            <a:r>
              <a:rPr lang="en-US" sz="2600" dirty="0"/>
              <a:t>The </a:t>
            </a:r>
            <a:r>
              <a:rPr lang="en-US" sz="2600" dirty="0" err="1"/>
              <a:t>magnetisation</a:t>
            </a:r>
            <a:r>
              <a:rPr lang="en-US" sz="2600" dirty="0"/>
              <a:t> of the Galactic halo can have implications for the penetration of ”Population C” CRs into the halo, which can be tested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6ACD5-2F84-F562-4A52-4408B54D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14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69B4B3-6C08-29E2-37B9-111302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44" y="1210733"/>
            <a:ext cx="7772400" cy="54406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888EDE-2BC9-C757-BA56-C28C7BC1C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17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What “Arrives” in Not Necessarily What is Observed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52A688-0F20-AC1E-2E9E-C30D8314AE0B}"/>
              </a:ext>
            </a:extLst>
          </p:cNvPr>
          <p:cNvCxnSpPr>
            <a:cxnSpLocks/>
          </p:cNvCxnSpPr>
          <p:nvPr/>
        </p:nvCxnSpPr>
        <p:spPr>
          <a:xfrm flipH="1">
            <a:off x="4647414" y="1811491"/>
            <a:ext cx="726097" cy="20063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E3B607-28F2-3789-12E4-1B668157D15E}"/>
              </a:ext>
            </a:extLst>
          </p:cNvPr>
          <p:cNvCxnSpPr>
            <a:cxnSpLocks/>
          </p:cNvCxnSpPr>
          <p:nvPr/>
        </p:nvCxnSpPr>
        <p:spPr>
          <a:xfrm>
            <a:off x="2404533" y="1844606"/>
            <a:ext cx="1220944" cy="22688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2253C4-9F59-A661-D04E-55E9FC8594A6}"/>
              </a:ext>
            </a:extLst>
          </p:cNvPr>
          <p:cNvSpPr txBox="1"/>
          <p:nvPr/>
        </p:nvSpPr>
        <p:spPr>
          <a:xfrm>
            <a:off x="767644" y="141461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Cosmic ray 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43E09-31CB-3310-0564-48D7BCA55A39}"/>
              </a:ext>
            </a:extLst>
          </p:cNvPr>
          <p:cNvSpPr txBox="1"/>
          <p:nvPr/>
        </p:nvSpPr>
        <p:spPr>
          <a:xfrm>
            <a:off x="6465682" y="3943235"/>
            <a:ext cx="3877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</a:t>
            </a:r>
            <a:r>
              <a:rPr lang="en-US" sz="2000" dirty="0" err="1"/>
              <a:t>D</a:t>
            </a:r>
            <a:r>
              <a:rPr lang="en-US" sz="2000" baseline="-25000" dirty="0" err="1"/>
              <a:t>out</a:t>
            </a:r>
            <a:r>
              <a:rPr lang="en-US" sz="2000" dirty="0"/>
              <a:t>/D</a:t>
            </a:r>
            <a:r>
              <a:rPr lang="en-US" sz="2000" baseline="-25000" dirty="0"/>
              <a:t>in </a:t>
            </a:r>
            <a:r>
              <a:rPr lang="en-US" sz="2000" dirty="0"/>
              <a:t>= 5 adopted for animation)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34870D-CD79-C5B2-5170-2CDF57DEA078}"/>
              </a:ext>
            </a:extLst>
          </p:cNvPr>
          <p:cNvSpPr txBox="1"/>
          <p:nvPr/>
        </p:nvSpPr>
        <p:spPr>
          <a:xfrm>
            <a:off x="5260157" y="1456516"/>
            <a:ext cx="5394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Reduced diffusion coefficient inside bubble region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781CA-073F-38BF-BEC9-425FFDF3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CB81CD6D-274A-DD21-5514-5CE7CC24F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DD87E21B-F416-382E-E16B-7874B98240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6808" y="28508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 b="1" dirty="0">
                <a:solidFill>
                  <a:srgbClr val="00B0F0"/>
                </a:solidFill>
              </a:rPr>
              <a:t>The Fermi/</a:t>
            </a:r>
            <a:r>
              <a:rPr lang="en" b="1" dirty="0" err="1">
                <a:solidFill>
                  <a:srgbClr val="00B0F0"/>
                </a:solidFill>
              </a:rPr>
              <a:t>eROSITA</a:t>
            </a:r>
            <a:r>
              <a:rPr lang="en" b="1" dirty="0">
                <a:solidFill>
                  <a:srgbClr val="00B0F0"/>
                </a:solidFill>
              </a:rPr>
              <a:t> Bubbles</a:t>
            </a:r>
            <a:endParaRPr b="1" dirty="0">
              <a:solidFill>
                <a:srgbClr val="00B0F0"/>
              </a:solidFill>
            </a:endParaRPr>
          </a:p>
        </p:txBody>
      </p:sp>
      <p:sp>
        <p:nvSpPr>
          <p:cNvPr id="64" name="Google Shape;64;p14">
            <a:extLst>
              <a:ext uri="{FF2B5EF4-FFF2-40B4-BE49-F238E27FC236}">
                <a16:creationId xmlns:a16="http://schemas.microsoft.com/office/drawing/2014/main" id="{01A91E1B-6BB4-671A-15D4-BC6BA240C167}"/>
              </a:ext>
            </a:extLst>
          </p:cNvPr>
          <p:cNvSpPr txBox="1"/>
          <p:nvPr/>
        </p:nvSpPr>
        <p:spPr>
          <a:xfrm>
            <a:off x="176123" y="1306330"/>
            <a:ext cx="7106449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Clr>
                <a:schemeClr val="accent4"/>
              </a:buClr>
              <a:buSzPts val="1400"/>
              <a:buChar char="●"/>
            </a:pPr>
            <a:r>
              <a:rPr lang="en" sz="2400" dirty="0"/>
              <a:t>2 Galactic gamma-ray emitting bubbles exist out to ~8 kpc above and below the Galactic plane</a:t>
            </a:r>
          </a:p>
          <a:p>
            <a:pPr marL="609585" indent="-423323">
              <a:buClr>
                <a:schemeClr val="accent4"/>
              </a:buClr>
              <a:buSzPts val="1400"/>
              <a:buChar char="●"/>
            </a:pPr>
            <a:r>
              <a:rPr lang="en" sz="2400" dirty="0"/>
              <a:t>These appear to be enshrouded in larger hot X-ray emitting bubbles, out to ~14 kpc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A71C3-E4B9-29ED-0B93-4E6F66C60B8D}"/>
              </a:ext>
            </a:extLst>
          </p:cNvPr>
          <p:cNvSpPr txBox="1"/>
          <p:nvPr/>
        </p:nvSpPr>
        <p:spPr>
          <a:xfrm>
            <a:off x="6224789" y="4449827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dirty="0"/>
              <a:t>These results appear to indicate that non-thermal particle </a:t>
            </a:r>
            <a:r>
              <a:rPr lang="en" sz="2400" dirty="0" err="1"/>
              <a:t>tran</a:t>
            </a:r>
            <a:r>
              <a:rPr lang="en-GB" sz="2400" dirty="0"/>
              <a:t>s</a:t>
            </a:r>
            <a:r>
              <a:rPr lang="en" sz="2400" dirty="0"/>
              <a:t>port in the Milky Way halo, at least from the Galactic center region, possesses an advective component 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92458-A472-34CC-81F5-D0748D250F8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2672" y="3029838"/>
            <a:ext cx="5372403" cy="306836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34F98B-376E-91F7-C837-5A1A22432884}"/>
              </a:ext>
            </a:extLst>
          </p:cNvPr>
          <p:cNvSpPr/>
          <p:nvPr/>
        </p:nvSpPr>
        <p:spPr>
          <a:xfrm>
            <a:off x="2899954" y="4410638"/>
            <a:ext cx="136667" cy="2528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25604B-6E8E-13B1-70DE-9F14FDB1485B}"/>
              </a:ext>
            </a:extLst>
          </p:cNvPr>
          <p:cNvSpPr/>
          <p:nvPr/>
        </p:nvSpPr>
        <p:spPr>
          <a:xfrm>
            <a:off x="2895599" y="4811234"/>
            <a:ext cx="136667" cy="2528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119671A-AA2A-97A5-628E-8C48992027AF}"/>
              </a:ext>
            </a:extLst>
          </p:cNvPr>
          <p:cNvSpPr txBox="1">
            <a:spLocks/>
          </p:cNvSpPr>
          <p:nvPr/>
        </p:nvSpPr>
        <p:spPr>
          <a:xfrm>
            <a:off x="4734262" y="64960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Andrew Taylor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06E10C0-88EF-364D-104B-F8844A98AB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01770D-3DE6-D820-FB9E-00F4D2CFF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160" y="32915"/>
            <a:ext cx="5080840" cy="2705157"/>
          </a:xfrm>
          <a:prstGeom prst="rect">
            <a:avLst/>
          </a:prstGeom>
        </p:spPr>
      </p:pic>
      <p:sp>
        <p:nvSpPr>
          <p:cNvPr id="4" name="Google Shape;63;p14">
            <a:extLst>
              <a:ext uri="{FF2B5EF4-FFF2-40B4-BE49-F238E27FC236}">
                <a16:creationId xmlns:a16="http://schemas.microsoft.com/office/drawing/2014/main" id="{E4F96302-4F58-758F-9E00-6F3AAD944CAC}"/>
              </a:ext>
            </a:extLst>
          </p:cNvPr>
          <p:cNvSpPr txBox="1"/>
          <p:nvPr/>
        </p:nvSpPr>
        <p:spPr>
          <a:xfrm>
            <a:off x="7900785" y="2786341"/>
            <a:ext cx="40100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 dirty="0" err="1">
                <a:solidFill>
                  <a:srgbClr val="A6A6A6"/>
                </a:solidFill>
              </a:rPr>
              <a:t>Predehl</a:t>
            </a:r>
            <a:r>
              <a:rPr lang="en" sz="1467" dirty="0">
                <a:solidFill>
                  <a:srgbClr val="A6A6A6"/>
                </a:solidFill>
              </a:rPr>
              <a:t> et al. Nature 588 (2020)</a:t>
            </a:r>
            <a:endParaRPr sz="1467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66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911B47F-5DE3-66B2-2741-228C924F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6" y="105308"/>
            <a:ext cx="6824554" cy="9271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Gaisser-Type Population B Candidates: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78C4B44C-8217-7622-3156-487820F157FC}"/>
              </a:ext>
            </a:extLst>
          </p:cNvPr>
          <p:cNvSpPr>
            <a:spLocks noChangeAspect="1"/>
          </p:cNvSpPr>
          <p:nvPr/>
        </p:nvSpPr>
        <p:spPr>
          <a:xfrm>
            <a:off x="6699955" y="4527314"/>
            <a:ext cx="5292383" cy="795744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EB6E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8D980-50B1-D7B8-DC81-FEFE334B9475}"/>
              </a:ext>
            </a:extLst>
          </p:cNvPr>
          <p:cNvSpPr txBox="1"/>
          <p:nvPr/>
        </p:nvSpPr>
        <p:spPr>
          <a:xfrm>
            <a:off x="2842780" y="568858"/>
            <a:ext cx="2203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</a:rPr>
              <a:t>Microquasars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7FCDB5-08A7-AA2E-65AD-72505E19A0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185" b="-110"/>
          <a:stretch>
            <a:fillRect/>
          </a:stretch>
        </p:blipFill>
        <p:spPr>
          <a:xfrm>
            <a:off x="7267938" y="576000"/>
            <a:ext cx="4724400" cy="34212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20C4A6-8AB0-17DC-6AC6-6706B0147E69}"/>
              </a:ext>
            </a:extLst>
          </p:cNvPr>
          <p:cNvSpPr txBox="1"/>
          <p:nvPr/>
        </p:nvSpPr>
        <p:spPr>
          <a:xfrm>
            <a:off x="7855067" y="3990097"/>
            <a:ext cx="4336933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i="1" dirty="0">
                <a:solidFill>
                  <a:srgbClr val="B2B2B2"/>
                </a:solidFill>
              </a:rPr>
              <a:t>Kaci et al., 2510.01369</a:t>
            </a:r>
            <a:endParaRPr lang="en-GB" sz="1470" dirty="0">
              <a:solidFill>
                <a:srgbClr val="B2B2B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0C8263-7532-8962-E8A3-E39D2FF8D1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9557"/>
          <a:stretch>
            <a:fillRect/>
          </a:stretch>
        </p:blipFill>
        <p:spPr>
          <a:xfrm>
            <a:off x="1142284" y="1623415"/>
            <a:ext cx="4931685" cy="1402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FADDCC-8C33-DEB5-E5EB-3387E11FCA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19" t="93739" r="-115" b="895"/>
          <a:stretch>
            <a:fillRect/>
          </a:stretch>
        </p:blipFill>
        <p:spPr>
          <a:xfrm>
            <a:off x="1501422" y="2981950"/>
            <a:ext cx="4571438" cy="3680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3A3DD-6BB3-6324-4687-164A0B33390E}"/>
              </a:ext>
            </a:extLst>
          </p:cNvPr>
          <p:cNvSpPr txBox="1"/>
          <p:nvPr/>
        </p:nvSpPr>
        <p:spPr>
          <a:xfrm>
            <a:off x="1501422" y="3468767"/>
            <a:ext cx="2442941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70" dirty="0">
                <a:solidFill>
                  <a:srgbClr val="B2B2B2"/>
                </a:solidFill>
              </a:rPr>
              <a:t>DAMPE Coll. 2511.05409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38D669-0D09-972D-B18F-470F0DE19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913" y="4617211"/>
            <a:ext cx="5003800" cy="6159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D0A64B-EF4B-2F38-4375-56F8936B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23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08A729-0BDF-5C06-858A-F3B2656B6262}"/>
              </a:ext>
            </a:extLst>
          </p:cNvPr>
          <p:cNvSpPr/>
          <p:nvPr/>
        </p:nvSpPr>
        <p:spPr>
          <a:xfrm>
            <a:off x="4627418" y="2179782"/>
            <a:ext cx="1339273" cy="80216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359A71-DDD9-E48E-81F2-815D1A887B61}"/>
              </a:ext>
            </a:extLst>
          </p:cNvPr>
          <p:cNvCxnSpPr/>
          <p:nvPr/>
        </p:nvCxnSpPr>
        <p:spPr>
          <a:xfrm flipV="1">
            <a:off x="5966691" y="1503947"/>
            <a:ext cx="3405909" cy="10708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DF26366-2356-5E01-4757-26168E22D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934" y="1426652"/>
            <a:ext cx="289376" cy="2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85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4846312-70EB-A0C6-F4E4-57A1B41C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43" y="50107"/>
            <a:ext cx="8686800" cy="9271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Neutrinos as a Probe of Origin of Protons Below the Ankle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3AECB8-2AF1-03A0-EC4C-DC8565FB6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902" y="977208"/>
            <a:ext cx="6386384" cy="4938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125DEA-8FE1-5E35-74D5-E55A3510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897" y="1277551"/>
            <a:ext cx="4927600" cy="6502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B16D55-7031-D4A8-7880-7F1B5FD2DA68}"/>
              </a:ext>
            </a:extLst>
          </p:cNvPr>
          <p:cNvSpPr txBox="1"/>
          <p:nvPr/>
        </p:nvSpPr>
        <p:spPr>
          <a:xfrm>
            <a:off x="4102443" y="5721517"/>
            <a:ext cx="4336933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Ahlers et al. </a:t>
            </a:r>
            <a:r>
              <a:rPr lang="en-GB" sz="1470" i="1" dirty="0" err="1">
                <a:solidFill>
                  <a:srgbClr val="B2B2B2"/>
                </a:solidFill>
              </a:rPr>
              <a:t>Phys.Rev.D</a:t>
            </a:r>
            <a:r>
              <a:rPr lang="en-GB" sz="1470" dirty="0">
                <a:solidFill>
                  <a:srgbClr val="B2B2B2"/>
                </a:solidFill>
              </a:rPr>
              <a:t> 72 023001 (2005)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4A83BF-098C-FB47-C7B7-17ADB9720555}"/>
              </a:ext>
            </a:extLst>
          </p:cNvPr>
          <p:cNvSpPr txBox="1"/>
          <p:nvPr/>
        </p:nvSpPr>
        <p:spPr>
          <a:xfrm>
            <a:off x="4102442" y="6057080"/>
            <a:ext cx="4336933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Ahlers et al. </a:t>
            </a:r>
            <a:r>
              <a:rPr lang="en-GB" sz="1470" i="1" dirty="0" err="1">
                <a:solidFill>
                  <a:srgbClr val="B2B2B2"/>
                </a:solidFill>
              </a:rPr>
              <a:t>Phys.Rev.D</a:t>
            </a:r>
            <a:r>
              <a:rPr lang="en-GB" sz="1470" dirty="0">
                <a:solidFill>
                  <a:srgbClr val="B2B2B2"/>
                </a:solidFill>
              </a:rPr>
              <a:t> 79 083009 (2009)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282CD-F6F3-CCCF-A4A1-4395FE85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82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3324A8BA-B45F-14E4-C595-F3F27B9D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>
            <a:extLst>
              <a:ext uri="{FF2B5EF4-FFF2-40B4-BE49-F238E27FC236}">
                <a16:creationId xmlns:a16="http://schemas.microsoft.com/office/drawing/2014/main" id="{D54CE5FB-B095-0A3F-5F1B-621CBD7633D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-101897"/>
            <a:ext cx="585167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" b="1" dirty="0">
                <a:solidFill>
                  <a:srgbClr val="00B0F0"/>
                </a:solidFill>
              </a:rPr>
              <a:t>Thermally Driven Outflows: 1/r (Point Source) Potential</a:t>
            </a:r>
            <a:endParaRPr b="1" dirty="0">
              <a:solidFill>
                <a:srgbClr val="00B0F0"/>
              </a:solidFill>
            </a:endParaRPr>
          </a:p>
        </p:txBody>
      </p:sp>
      <p:pic>
        <p:nvPicPr>
          <p:cNvPr id="94" name="Google Shape;94;p17">
            <a:extLst>
              <a:ext uri="{FF2B5EF4-FFF2-40B4-BE49-F238E27FC236}">
                <a16:creationId xmlns:a16="http://schemas.microsoft.com/office/drawing/2014/main" id="{77E51BBD-5B2B-E2BC-EEA8-B67972247D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0662" y="3937783"/>
            <a:ext cx="4409756" cy="302076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>
            <a:extLst>
              <a:ext uri="{FF2B5EF4-FFF2-40B4-BE49-F238E27FC236}">
                <a16:creationId xmlns:a16="http://schemas.microsoft.com/office/drawing/2014/main" id="{483DD968-D584-FACB-1D81-C0E605CC47D4}"/>
              </a:ext>
            </a:extLst>
          </p:cNvPr>
          <p:cNvSpPr txBox="1"/>
          <p:nvPr/>
        </p:nvSpPr>
        <p:spPr>
          <a:xfrm>
            <a:off x="0" y="4627467"/>
            <a:ext cx="423134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solidFill>
                  <a:schemeClr val="dk1"/>
                </a:solidFill>
              </a:rPr>
              <a:t>For a spherically symmetric (isothermal) thermally driven outflow</a:t>
            </a:r>
            <a:endParaRPr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5E3EA8-B3AE-500F-FA49-315322257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67" y="1569568"/>
            <a:ext cx="2945315" cy="76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1AF4C2-DA5A-B329-C752-7AFFA7899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96" y="3390733"/>
            <a:ext cx="5541144" cy="828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908132-D17A-B196-1E6A-ED4E19B5E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5580" y="5593103"/>
            <a:ext cx="3271267" cy="98499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B3F52A-EFAB-25C8-DD2A-841E668E4242}"/>
              </a:ext>
            </a:extLst>
          </p:cNvPr>
          <p:cNvSpPr/>
          <p:nvPr/>
        </p:nvSpPr>
        <p:spPr>
          <a:xfrm>
            <a:off x="1" y="1486054"/>
            <a:ext cx="3334871" cy="991892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 sz="240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DF65325-6488-34E2-DF9E-37E96D24C815}"/>
              </a:ext>
            </a:extLst>
          </p:cNvPr>
          <p:cNvSpPr/>
          <p:nvPr/>
        </p:nvSpPr>
        <p:spPr>
          <a:xfrm>
            <a:off x="1" y="3257906"/>
            <a:ext cx="5952564" cy="991892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24C101-73E4-94D5-51DA-425102C35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9652" y="5213533"/>
            <a:ext cx="2004465" cy="25576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9DCEC7-2052-C137-4DBF-1E4697B5B154}"/>
              </a:ext>
            </a:extLst>
          </p:cNvPr>
          <p:cNvCxnSpPr>
            <a:cxnSpLocks/>
          </p:cNvCxnSpPr>
          <p:nvPr/>
        </p:nvCxnSpPr>
        <p:spPr>
          <a:xfrm flipH="1">
            <a:off x="10002461" y="5539368"/>
            <a:ext cx="392264" cy="13282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10536B-6995-4636-6715-A21DDEF91CCE}"/>
              </a:ext>
            </a:extLst>
          </p:cNvPr>
          <p:cNvSpPr txBox="1"/>
          <p:nvPr/>
        </p:nvSpPr>
        <p:spPr>
          <a:xfrm>
            <a:off x="9656564" y="4097989"/>
            <a:ext cx="1172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Velocity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8990E-A32C-E3B2-0F06-A20416514125}"/>
              </a:ext>
            </a:extLst>
          </p:cNvPr>
          <p:cNvSpPr txBox="1"/>
          <p:nvPr/>
        </p:nvSpPr>
        <p:spPr>
          <a:xfrm>
            <a:off x="39246" y="973901"/>
            <a:ext cx="242252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solidFill>
                  <a:srgbClr val="F28F1E"/>
                </a:solidFill>
              </a:rPr>
              <a:t>Mass Continuity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C0ACC-BE35-B8F6-C934-5357D08F09B1}"/>
              </a:ext>
            </a:extLst>
          </p:cNvPr>
          <p:cNvSpPr txBox="1"/>
          <p:nvPr/>
        </p:nvSpPr>
        <p:spPr>
          <a:xfrm>
            <a:off x="0" y="2735345"/>
            <a:ext cx="335874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solidFill>
                  <a:srgbClr val="F28F1E"/>
                </a:solidFill>
              </a:rPr>
              <a:t>Momentum Continuity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7B96831-C7E1-40A4-B328-76B3775243A5}"/>
              </a:ext>
            </a:extLst>
          </p:cNvPr>
          <p:cNvSpPr/>
          <p:nvPr/>
        </p:nvSpPr>
        <p:spPr>
          <a:xfrm>
            <a:off x="1641242" y="5418348"/>
            <a:ext cx="3933535" cy="1402241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 sz="240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4CF9DBF-77EB-7521-D5F7-CF60DBE6304D}"/>
              </a:ext>
            </a:extLst>
          </p:cNvPr>
          <p:cNvSpPr/>
          <p:nvPr/>
        </p:nvSpPr>
        <p:spPr>
          <a:xfrm>
            <a:off x="334684" y="5769867"/>
            <a:ext cx="932329" cy="4422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5216F7-A4D8-61E4-89C6-CE6CBA4E9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258623" y="-547274"/>
            <a:ext cx="3788780" cy="53616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0DE2BE-7057-6D69-13BA-5378535AC8F5}"/>
              </a:ext>
            </a:extLst>
          </p:cNvPr>
          <p:cNvSpPr txBox="1"/>
          <p:nvPr/>
        </p:nvSpPr>
        <p:spPr>
          <a:xfrm>
            <a:off x="9651594" y="691325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Density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2FC18B-D7FA-9DBA-75B9-66E8848D3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5520" y="1746455"/>
            <a:ext cx="2372317" cy="423628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F4F5B09-5516-C11C-04BD-10F57CE2CFD2}"/>
              </a:ext>
            </a:extLst>
          </p:cNvPr>
          <p:cNvSpPr/>
          <p:nvPr/>
        </p:nvSpPr>
        <p:spPr>
          <a:xfrm>
            <a:off x="4413246" y="1717268"/>
            <a:ext cx="2876865" cy="535013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 sz="240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A20677D-11E5-8801-9D51-B54EDE3791E9}"/>
              </a:ext>
            </a:extLst>
          </p:cNvPr>
          <p:cNvSpPr/>
          <p:nvPr/>
        </p:nvSpPr>
        <p:spPr>
          <a:xfrm>
            <a:off x="3539938" y="1861324"/>
            <a:ext cx="574375" cy="2280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00C448-576B-BC45-2686-88D2487839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62560" y="1757606"/>
            <a:ext cx="829733" cy="20743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E0552E-F2E9-94EA-57DC-9B02C3E212F2}"/>
              </a:ext>
            </a:extLst>
          </p:cNvPr>
          <p:cNvCxnSpPr>
            <a:cxnSpLocks/>
          </p:cNvCxnSpPr>
          <p:nvPr/>
        </p:nvCxnSpPr>
        <p:spPr>
          <a:xfrm flipH="1" flipV="1">
            <a:off x="10780459" y="1553882"/>
            <a:ext cx="287183" cy="18657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8CC041C-7F25-6349-D1FC-FFC27BF11A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9261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 idx="4294967295"/>
          </p:nvPr>
        </p:nvSpPr>
        <p:spPr>
          <a:xfrm>
            <a:off x="221933" y="2958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 b="1" dirty="0">
                <a:solidFill>
                  <a:srgbClr val="00B0F0"/>
                </a:solidFill>
              </a:rPr>
              <a:t>Why Consider Slow Outflows?</a:t>
            </a:r>
            <a:endParaRPr b="1" dirty="0">
              <a:solidFill>
                <a:srgbClr val="00B0F0"/>
              </a:solidFill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-85304" y="3262526"/>
            <a:ext cx="7234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000" dirty="0">
                <a:solidFill>
                  <a:schemeClr val="dk1"/>
                </a:solidFill>
              </a:rPr>
              <a:t>These profiles are consistent with expectations of the halo gas being in hydrostatic equilibrium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B9EFE-5E58-CAA6-610D-7F71B50A8ADB}"/>
              </a:ext>
            </a:extLst>
          </p:cNvPr>
          <p:cNvSpPr txBox="1"/>
          <p:nvPr/>
        </p:nvSpPr>
        <p:spPr>
          <a:xfrm>
            <a:off x="7727200" y="5374776"/>
            <a:ext cx="4464800" cy="40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1867" dirty="0">
                <a:solidFill>
                  <a:schemeClr val="dk1"/>
                </a:solidFill>
              </a:rPr>
              <a:t>Supersonic wind scenario,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2ADDC2-B723-EC7D-A4E0-C25CDDCE5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72" y="5208534"/>
            <a:ext cx="1848875" cy="519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8F2A6-53DE-34B9-C0BF-A8703309B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696" y="4201611"/>
            <a:ext cx="3561896" cy="265728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DB47C2-D685-0E87-D0A9-E8C9E9E33DF1}"/>
              </a:ext>
            </a:extLst>
          </p:cNvPr>
          <p:cNvCxnSpPr>
            <a:cxnSpLocks/>
          </p:cNvCxnSpPr>
          <p:nvPr/>
        </p:nvCxnSpPr>
        <p:spPr>
          <a:xfrm flipH="1">
            <a:off x="6836000" y="5778501"/>
            <a:ext cx="798243" cy="2765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B90B38B-C484-76B3-AC1F-43DEB9648E6D}"/>
              </a:ext>
            </a:extLst>
          </p:cNvPr>
          <p:cNvCxnSpPr>
            <a:cxnSpLocks/>
          </p:cNvCxnSpPr>
          <p:nvPr/>
        </p:nvCxnSpPr>
        <p:spPr>
          <a:xfrm flipH="1">
            <a:off x="5855600" y="4440858"/>
            <a:ext cx="1871600" cy="6687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6C96518-0E1F-08AC-D84C-7268A6E85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108" y="4554395"/>
            <a:ext cx="1049867" cy="27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745FAE-7B73-616E-10A6-69E789A91C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0000"/>
          <a:stretch/>
        </p:blipFill>
        <p:spPr>
          <a:xfrm>
            <a:off x="7490149" y="0"/>
            <a:ext cx="4286251" cy="3429000"/>
          </a:xfrm>
          <a:prstGeom prst="rect">
            <a:avLst/>
          </a:prstGeom>
        </p:spPr>
      </p:pic>
      <p:sp>
        <p:nvSpPr>
          <p:cNvPr id="17" name="Google Shape;63;p14">
            <a:extLst>
              <a:ext uri="{FF2B5EF4-FFF2-40B4-BE49-F238E27FC236}">
                <a16:creationId xmlns:a16="http://schemas.microsoft.com/office/drawing/2014/main" id="{5083BF61-1567-5C78-4BE0-F5F01FD351B0}"/>
              </a:ext>
            </a:extLst>
          </p:cNvPr>
          <p:cNvSpPr txBox="1"/>
          <p:nvPr/>
        </p:nvSpPr>
        <p:spPr>
          <a:xfrm>
            <a:off x="8669039" y="3336443"/>
            <a:ext cx="3619104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 dirty="0">
                <a:solidFill>
                  <a:srgbClr val="A6A6A6"/>
                </a:solidFill>
              </a:rPr>
              <a:t>Prochaska et al. MNRAS 485 (2019)</a:t>
            </a:r>
            <a:endParaRPr sz="1467" dirty="0">
              <a:solidFill>
                <a:srgbClr val="A6A6A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18DBBB-9F06-E5CC-8567-9196F4D643BF}"/>
              </a:ext>
            </a:extLst>
          </p:cNvPr>
          <p:cNvSpPr txBox="1"/>
          <p:nvPr/>
        </p:nvSpPr>
        <p:spPr>
          <a:xfrm>
            <a:off x="1561304" y="948219"/>
            <a:ext cx="5472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Although King function was adopted in </a:t>
            </a:r>
            <a:r>
              <a:rPr lang="en-US" sz="2000" dirty="0" err="1"/>
              <a:t>eROSITA</a:t>
            </a:r>
            <a:r>
              <a:rPr lang="en-US" sz="2000" dirty="0"/>
              <a:t> analysis, result is also consistent with hydrostatic equilibrium expectations for hot gas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34966-5189-83EF-71F7-E7C6466C3930}"/>
              </a:ext>
            </a:extLst>
          </p:cNvPr>
          <p:cNvSpPr txBox="1"/>
          <p:nvPr/>
        </p:nvSpPr>
        <p:spPr>
          <a:xfrm>
            <a:off x="7727200" y="4174953"/>
            <a:ext cx="4000000" cy="40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1867" dirty="0">
                <a:solidFill>
                  <a:schemeClr val="dk1"/>
                </a:solidFill>
              </a:rPr>
              <a:t>Hydrostatic equilibrium scenario,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6789D-F9D6-3670-0B50-E94937721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7108" y="5713983"/>
            <a:ext cx="1049867" cy="2794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60AC40B-B562-7594-3070-40DDD8E4C8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FA4018-E923-A362-B0E0-B69E9A60A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653" y="821770"/>
            <a:ext cx="2700499" cy="1837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C1660B-F04D-ADA8-290B-A0EB9F8B0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928" y="836807"/>
            <a:ext cx="2704499" cy="183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E92D2B-4276-569B-2CBD-C948DB394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486" y="825389"/>
            <a:ext cx="2771690" cy="1835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9B015A-3DBF-4547-0ADB-D237FC57C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002" y="2766884"/>
            <a:ext cx="4782998" cy="40911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EABE3A-9AA8-8C6D-4173-16F3235D7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210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Power Spectra of Injected Maps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3FFC4-568E-8A4C-FCE0-10BBA4851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652" y="3429000"/>
            <a:ext cx="3581022" cy="512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3FCE9-3C22-C93E-D075-6E2AA82F6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4812441"/>
            <a:ext cx="2359572" cy="59153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C4BA41-A46D-141E-4C33-BCD7354DCBB2}"/>
              </a:ext>
            </a:extLst>
          </p:cNvPr>
          <p:cNvSpPr/>
          <p:nvPr/>
        </p:nvSpPr>
        <p:spPr>
          <a:xfrm>
            <a:off x="1663544" y="3248690"/>
            <a:ext cx="4012042" cy="936507"/>
          </a:xfrm>
          <a:prstGeom prst="roundRect">
            <a:avLst/>
          </a:prstGeom>
          <a:noFill/>
          <a:ln w="19050" cmpd="sng">
            <a:solidFill>
              <a:srgbClr val="EB7C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805F36C-4F83-D9E2-0BCF-6E0CC64E5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27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F92FC1-5A91-00F2-3C39-11B248581C76}"/>
              </a:ext>
            </a:extLst>
          </p:cNvPr>
          <p:cNvSpPr/>
          <p:nvPr/>
        </p:nvSpPr>
        <p:spPr>
          <a:xfrm>
            <a:off x="1838217" y="6144776"/>
            <a:ext cx="3836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70" dirty="0">
                <a:solidFill>
                  <a:srgbClr val="B2B2B2"/>
                </a:solidFill>
              </a:rPr>
              <a:t>Shaw et al., </a:t>
            </a:r>
            <a:r>
              <a:rPr lang="en-GB" sz="1600" i="1" dirty="0">
                <a:solidFill>
                  <a:srgbClr val="B2B2B2"/>
                </a:solidFill>
              </a:rPr>
              <a:t>MNRAS</a:t>
            </a:r>
            <a:r>
              <a:rPr lang="en-GB" sz="1600" dirty="0">
                <a:solidFill>
                  <a:srgbClr val="B2B2B2"/>
                </a:solidFill>
              </a:rPr>
              <a:t>, Vol. 543, </a:t>
            </a:r>
            <a:r>
              <a:rPr lang="en-GB" sz="1600" dirty="0" err="1">
                <a:solidFill>
                  <a:srgbClr val="B2B2B2"/>
                </a:solidFill>
              </a:rPr>
              <a:t>Iss</a:t>
            </a:r>
            <a:r>
              <a:rPr lang="en-GB" sz="1600" dirty="0">
                <a:solidFill>
                  <a:srgbClr val="B2B2B2"/>
                </a:solidFill>
              </a:rPr>
              <a:t>. 4 (2025)</a:t>
            </a:r>
            <a:endParaRPr lang="en-US" sz="1470" dirty="0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28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5F36E-DE5F-80D0-F71D-D62EC4B3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Are </a:t>
            </a:r>
            <a:r>
              <a:rPr lang="en-US" b="1">
                <a:solidFill>
                  <a:srgbClr val="00B0F0"/>
                </a:solidFill>
              </a:rPr>
              <a:t>there Secondary Signatures </a:t>
            </a:r>
            <a:r>
              <a:rPr lang="en-US" b="1" dirty="0">
                <a:solidFill>
                  <a:srgbClr val="00B0F0"/>
                </a:solidFill>
              </a:rPr>
              <a:t>of Galactic CR in the Galactic Halo Environment?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B71D9-8A06-2AFB-F308-9F3A3C12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7378C-B845-C570-098B-764538FA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348944" y="3698958"/>
            <a:ext cx="3073021" cy="175510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14963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990B6C22-6D88-AC44-4408-24B5FE5E1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78932ADE-6405-ADCF-684C-95DAAFE538B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6808" y="28508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 b="1" dirty="0">
                <a:solidFill>
                  <a:srgbClr val="00B0F0"/>
                </a:solidFill>
              </a:rPr>
              <a:t>The Fermi/</a:t>
            </a:r>
            <a:r>
              <a:rPr lang="en" b="1" dirty="0" err="1">
                <a:solidFill>
                  <a:srgbClr val="00B0F0"/>
                </a:solidFill>
              </a:rPr>
              <a:t>eROSITA</a:t>
            </a:r>
            <a:r>
              <a:rPr lang="en" b="1" dirty="0">
                <a:solidFill>
                  <a:srgbClr val="00B0F0"/>
                </a:solidFill>
              </a:rPr>
              <a:t> Bubbles</a:t>
            </a:r>
            <a:endParaRPr b="1" dirty="0">
              <a:solidFill>
                <a:srgbClr val="00B0F0"/>
              </a:solidFill>
            </a:endParaRPr>
          </a:p>
        </p:txBody>
      </p:sp>
      <p:sp>
        <p:nvSpPr>
          <p:cNvPr id="63" name="Google Shape;63;p14">
            <a:extLst>
              <a:ext uri="{FF2B5EF4-FFF2-40B4-BE49-F238E27FC236}">
                <a16:creationId xmlns:a16="http://schemas.microsoft.com/office/drawing/2014/main" id="{0B84CEF4-BFCC-89B3-05AD-7B88F3E971CC}"/>
              </a:ext>
            </a:extLst>
          </p:cNvPr>
          <p:cNvSpPr txBox="1"/>
          <p:nvPr/>
        </p:nvSpPr>
        <p:spPr>
          <a:xfrm>
            <a:off x="8182000" y="3318729"/>
            <a:ext cx="40100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 dirty="0">
                <a:solidFill>
                  <a:srgbClr val="A6A6A6"/>
                </a:solidFill>
              </a:rPr>
              <a:t>Ackermann et al. </a:t>
            </a:r>
            <a:r>
              <a:rPr lang="en" sz="1467" dirty="0" err="1">
                <a:solidFill>
                  <a:srgbClr val="A6A6A6"/>
                </a:solidFill>
              </a:rPr>
              <a:t>ApJ</a:t>
            </a:r>
            <a:r>
              <a:rPr lang="en" sz="1467" dirty="0">
                <a:solidFill>
                  <a:srgbClr val="A6A6A6"/>
                </a:solidFill>
              </a:rPr>
              <a:t> 793 (2014)</a:t>
            </a:r>
            <a:endParaRPr sz="1467" dirty="0">
              <a:solidFill>
                <a:srgbClr val="A6A6A6"/>
              </a:solidFill>
            </a:endParaRPr>
          </a:p>
        </p:txBody>
      </p:sp>
      <p:sp>
        <p:nvSpPr>
          <p:cNvPr id="64" name="Google Shape;64;p14">
            <a:extLst>
              <a:ext uri="{FF2B5EF4-FFF2-40B4-BE49-F238E27FC236}">
                <a16:creationId xmlns:a16="http://schemas.microsoft.com/office/drawing/2014/main" id="{D732F221-3214-115F-5B71-2A7144C011F6}"/>
              </a:ext>
            </a:extLst>
          </p:cNvPr>
          <p:cNvSpPr txBox="1"/>
          <p:nvPr/>
        </p:nvSpPr>
        <p:spPr>
          <a:xfrm>
            <a:off x="176123" y="1306330"/>
            <a:ext cx="7106449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Clr>
                <a:schemeClr val="accent4"/>
              </a:buClr>
              <a:buSzPts val="1400"/>
              <a:buChar char="●"/>
            </a:pPr>
            <a:r>
              <a:rPr lang="en" sz="2400" dirty="0"/>
              <a:t>2 Galactic gamma-ray emitting bubbles exist out to ~8 kpc above and below the Galactic plane</a:t>
            </a:r>
          </a:p>
          <a:p>
            <a:pPr marL="609585" indent="-423323">
              <a:buClr>
                <a:schemeClr val="accent4"/>
              </a:buClr>
              <a:buSzPts val="1400"/>
              <a:buChar char="●"/>
            </a:pPr>
            <a:r>
              <a:rPr lang="en" sz="2400" dirty="0"/>
              <a:t>These appear to be enshrouded in larger hot X-ray emitting bubbles, out to ~14 kpc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46D4A-1495-3A72-B45A-11368E5C3A74}"/>
              </a:ext>
            </a:extLst>
          </p:cNvPr>
          <p:cNvSpPr txBox="1"/>
          <p:nvPr/>
        </p:nvSpPr>
        <p:spPr>
          <a:xfrm>
            <a:off x="6224789" y="4449827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dirty="0"/>
              <a:t>These results appear to indicate that non-thermal particle </a:t>
            </a:r>
            <a:r>
              <a:rPr lang="en" sz="2400" dirty="0" err="1"/>
              <a:t>tran</a:t>
            </a:r>
            <a:r>
              <a:rPr lang="en-GB" sz="2400" dirty="0"/>
              <a:t>s</a:t>
            </a:r>
            <a:r>
              <a:rPr lang="en" sz="2400" dirty="0"/>
              <a:t>port in the Milky Way halo, at least from the Galactic center region, possesses an advective component </a:t>
            </a:r>
            <a:endParaRPr lang="en-US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4F81F6-F14C-456C-FB76-482538628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573" y="285085"/>
            <a:ext cx="4585761" cy="30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24E5B-D195-8DC3-0BEA-3647BCF6513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02672" y="3029838"/>
            <a:ext cx="5372403" cy="306836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1983FA2-2A38-445A-968B-CE31F3A79B92}"/>
              </a:ext>
            </a:extLst>
          </p:cNvPr>
          <p:cNvSpPr/>
          <p:nvPr/>
        </p:nvSpPr>
        <p:spPr>
          <a:xfrm>
            <a:off x="2899954" y="4410638"/>
            <a:ext cx="136667" cy="2528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E56932-F0EE-FFB9-1E81-62612C3EE906}"/>
              </a:ext>
            </a:extLst>
          </p:cNvPr>
          <p:cNvSpPr/>
          <p:nvPr/>
        </p:nvSpPr>
        <p:spPr>
          <a:xfrm>
            <a:off x="2895599" y="4811234"/>
            <a:ext cx="136667" cy="25280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3CB7A9B-C0D0-2EEB-7C36-1169B5CBD845}"/>
              </a:ext>
            </a:extLst>
          </p:cNvPr>
          <p:cNvSpPr txBox="1">
            <a:spLocks/>
          </p:cNvSpPr>
          <p:nvPr/>
        </p:nvSpPr>
        <p:spPr>
          <a:xfrm>
            <a:off x="4734262" y="64960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Andrew Taylor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92E0BB3-401F-D188-79BC-B571D48C5F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1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DOC004.png">
            <a:extLst>
              <a:ext uri="{FF2B5EF4-FFF2-40B4-BE49-F238E27FC236}">
                <a16:creationId xmlns:a16="http://schemas.microsoft.com/office/drawing/2014/main" id="{AAF453B2-0A00-7827-35CA-741017E69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4" r="17829"/>
          <a:stretch>
            <a:fillRect/>
          </a:stretch>
        </p:blipFill>
        <p:spPr bwMode="auto">
          <a:xfrm>
            <a:off x="4660607" y="2352084"/>
            <a:ext cx="7513674" cy="450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7CFC47-12F6-6F9E-2BBD-A82A5B1D7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" y="246830"/>
            <a:ext cx="4547778" cy="318216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E054249-D86E-895E-23A1-0381AB81794E}"/>
              </a:ext>
            </a:extLst>
          </p:cNvPr>
          <p:cNvSpPr txBox="1">
            <a:spLocks/>
          </p:cNvSpPr>
          <p:nvPr/>
        </p:nvSpPr>
        <p:spPr>
          <a:xfrm>
            <a:off x="4223509" y="182157"/>
            <a:ext cx="7684956" cy="1105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The Need for a Population 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F9AEA-480C-88A7-2211-9EC90873805E}"/>
              </a:ext>
            </a:extLst>
          </p:cNvPr>
          <p:cNvSpPr/>
          <p:nvPr/>
        </p:nvSpPr>
        <p:spPr>
          <a:xfrm>
            <a:off x="17719" y="3493672"/>
            <a:ext cx="3885414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Hillas, 2005 </a:t>
            </a:r>
            <a:r>
              <a:rPr lang="en-GB" sz="1470" i="1" dirty="0" err="1">
                <a:solidFill>
                  <a:srgbClr val="B2B2B2"/>
                </a:solidFill>
              </a:rPr>
              <a:t>Nucl</a:t>
            </a:r>
            <a:r>
              <a:rPr lang="en-GB" sz="1470" i="1" dirty="0">
                <a:solidFill>
                  <a:srgbClr val="B2B2B2"/>
                </a:solidFill>
              </a:rPr>
              <a:t>. Part. Phys.</a:t>
            </a:r>
            <a:r>
              <a:rPr lang="en-GB" sz="1470" dirty="0">
                <a:solidFill>
                  <a:srgbClr val="B2B2B2"/>
                </a:solidFill>
              </a:rPr>
              <a:t> </a:t>
            </a:r>
            <a:r>
              <a:rPr lang="en-GB" sz="1470" b="1" dirty="0">
                <a:solidFill>
                  <a:srgbClr val="B2B2B2"/>
                </a:solidFill>
              </a:rPr>
              <a:t>31</a:t>
            </a:r>
            <a:r>
              <a:rPr lang="en-GB" sz="1470" dirty="0">
                <a:solidFill>
                  <a:srgbClr val="B2B2B2"/>
                </a:solidFill>
              </a:rPr>
              <a:t> R95. (2005)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94473-6E97-E2D5-FDD3-8105C1E6F87D}"/>
              </a:ext>
            </a:extLst>
          </p:cNvPr>
          <p:cNvSpPr txBox="1"/>
          <p:nvPr/>
        </p:nvSpPr>
        <p:spPr>
          <a:xfrm>
            <a:off x="521870" y="14439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Original Plot (2005)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323CA-43CD-A7EF-1660-5CEE0B574061}"/>
              </a:ext>
            </a:extLst>
          </p:cNvPr>
          <p:cNvSpPr txBox="1"/>
          <p:nvPr/>
        </p:nvSpPr>
        <p:spPr>
          <a:xfrm>
            <a:off x="5728870" y="2071839"/>
            <a:ext cx="2190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Revised Plot (2014)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4EED836-ED68-A198-A43C-348BFE89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IMG_4067.JPG">
            <a:extLst>
              <a:ext uri="{FF2B5EF4-FFF2-40B4-BE49-F238E27FC236}">
                <a16:creationId xmlns:a16="http://schemas.microsoft.com/office/drawing/2014/main" id="{1D16F3BD-EA03-B58C-9149-316D934AD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" y="3926349"/>
            <a:ext cx="3908868" cy="293165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625706-A6E3-5BBE-51BA-28A81E1412F6}"/>
              </a:ext>
            </a:extLst>
          </p:cNvPr>
          <p:cNvSpPr txBox="1"/>
          <p:nvPr/>
        </p:nvSpPr>
        <p:spPr>
          <a:xfrm>
            <a:off x="0" y="5848611"/>
            <a:ext cx="778476" cy="1009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205078-55DD-6D12-5BA5-59C03F8939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15600" y="-71711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en-US" altLang="en-GI" sz="4000" b="1" dirty="0">
                <a:solidFill>
                  <a:srgbClr val="00B0F0"/>
                </a:solidFill>
                <a:cs typeface="Calibri" panose="020F0502020204030204" pitchFamily="34" charset="0"/>
              </a:rPr>
              <a:t>Large Thermal Pressure in Galactic Haloes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24E50-C912-0846-E71E-B9FE071F9E8C}"/>
              </a:ext>
            </a:extLst>
          </p:cNvPr>
          <p:cNvSpPr txBox="1"/>
          <p:nvPr/>
        </p:nvSpPr>
        <p:spPr>
          <a:xfrm>
            <a:off x="97990" y="687564"/>
            <a:ext cx="4192621" cy="616745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compatLnSpc="0"/>
          <a:lstStyle/>
          <a:p>
            <a:pPr hangingPunct="0"/>
            <a:r>
              <a:rPr lang="en-US" sz="2000" dirty="0">
                <a:ea typeface="Bitstream Vera Sans" pitchFamily="18"/>
                <a:cs typeface="Arial" panose="020B0604020202020204" pitchFamily="34" charset="0"/>
              </a:rPr>
              <a:t>X-ray observations of bright AGN indicate the </a:t>
            </a:r>
          </a:p>
          <a:p>
            <a:pPr hangingPunct="0"/>
            <a:r>
              <a:rPr lang="en-US" sz="2000" dirty="0">
                <a:ea typeface="Bitstream Vera Sans" pitchFamily="18"/>
                <a:cs typeface="Arial" panose="020B0604020202020204" pitchFamily="34" charset="0"/>
              </a:rPr>
              <a:t>presence of a hot local absorber.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7F5CEE-8A4B-DE2D-6527-048D500A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251" y="2007829"/>
            <a:ext cx="2981435" cy="18379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A80D19-147D-199E-B736-C8F8609DCEBD}"/>
              </a:ext>
            </a:extLst>
          </p:cNvPr>
          <p:cNvSpPr/>
          <p:nvPr/>
        </p:nvSpPr>
        <p:spPr>
          <a:xfrm>
            <a:off x="9142755" y="3809942"/>
            <a:ext cx="314187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67" dirty="0" err="1">
                <a:solidFill>
                  <a:schemeClr val="bg1">
                    <a:lumMod val="65000"/>
                  </a:schemeClr>
                </a:solidFill>
              </a:rPr>
              <a:t>Faerman</a:t>
            </a:r>
            <a:r>
              <a:rPr lang="en-GB" sz="1467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467" dirty="0" err="1">
                <a:solidFill>
                  <a:schemeClr val="bg1">
                    <a:lumMod val="65000"/>
                  </a:schemeClr>
                </a:solidFill>
              </a:rPr>
              <a:t>ApJ</a:t>
            </a:r>
            <a:r>
              <a:rPr lang="en-GB" sz="1467" dirty="0">
                <a:solidFill>
                  <a:schemeClr val="bg1">
                    <a:lumMod val="65000"/>
                  </a:schemeClr>
                </a:solidFill>
              </a:rPr>
              <a:t> 835 (2017), </a:t>
            </a:r>
            <a:r>
              <a:rPr lang="en-GB" sz="1467" dirty="0" err="1">
                <a:solidFill>
                  <a:schemeClr val="bg1">
                    <a:lumMod val="65000"/>
                  </a:schemeClr>
                </a:solidFill>
              </a:rPr>
              <a:t>Martynenko</a:t>
            </a:r>
            <a:r>
              <a:rPr lang="en-GB" sz="1467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67" dirty="0">
                <a:solidFill>
                  <a:schemeClr val="bg1">
                    <a:lumMod val="65000"/>
                  </a:schemeClr>
                </a:solidFill>
              </a:rPr>
              <a:t>MNRAS, 511 (2022)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7FFB1C-E9F7-9BB9-964F-F3A39DDB1F83}"/>
              </a:ext>
            </a:extLst>
          </p:cNvPr>
          <p:cNvSpPr txBox="1"/>
          <p:nvPr/>
        </p:nvSpPr>
        <p:spPr>
          <a:xfrm>
            <a:off x="6345520" y="702720"/>
            <a:ext cx="4192621" cy="616745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compatLnSpc="0"/>
          <a:lstStyle/>
          <a:p>
            <a:pPr hangingPunct="0"/>
            <a:r>
              <a:rPr lang="en-US" sz="2000" dirty="0">
                <a:ea typeface="Bitstream Vera Sans" pitchFamily="18"/>
                <a:cs typeface="Arial" panose="020B0604020202020204" pitchFamily="34" charset="0"/>
              </a:rPr>
              <a:t>More recently, the ram pressure stripping of satellite </a:t>
            </a:r>
          </a:p>
          <a:p>
            <a:pPr hangingPunct="0"/>
            <a:r>
              <a:rPr lang="en-US" sz="2000" dirty="0">
                <a:ea typeface="Bitstream Vera Sans" pitchFamily="18"/>
                <a:cs typeface="Arial" panose="020B0604020202020204" pitchFamily="34" charset="0"/>
              </a:rPr>
              <a:t>galaxies + emission from the hot absorber have been </a:t>
            </a:r>
          </a:p>
          <a:p>
            <a:pPr hangingPunct="0"/>
            <a:r>
              <a:rPr lang="en-US" sz="2000" dirty="0">
                <a:ea typeface="Bitstream Vera Sans" pitchFamily="18"/>
                <a:cs typeface="Arial" panose="020B0604020202020204" pitchFamily="34" charset="0"/>
              </a:rPr>
              <a:t>collectively used to probe the halo gas density.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B21A4B-8A1C-477C-8262-7C213135EA15}"/>
              </a:ext>
            </a:extLst>
          </p:cNvPr>
          <p:cNvSpPr/>
          <p:nvPr/>
        </p:nvSpPr>
        <p:spPr>
          <a:xfrm>
            <a:off x="97990" y="3598361"/>
            <a:ext cx="2580372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67" dirty="0">
                <a:solidFill>
                  <a:schemeClr val="bg1">
                    <a:lumMod val="65000"/>
                  </a:schemeClr>
                </a:solidFill>
              </a:rPr>
              <a:t>Gupta </a:t>
            </a:r>
            <a:r>
              <a:rPr lang="en-GB" sz="1467" dirty="0" err="1">
                <a:solidFill>
                  <a:schemeClr val="bg1">
                    <a:lumMod val="65000"/>
                  </a:schemeClr>
                </a:solidFill>
              </a:rPr>
              <a:t>ApJ</a:t>
            </a:r>
            <a:r>
              <a:rPr lang="en-US" sz="1467" dirty="0">
                <a:solidFill>
                  <a:schemeClr val="bg1">
                    <a:lumMod val="65000"/>
                  </a:schemeClr>
                </a:solidFill>
              </a:rPr>
              <a:t>, 756 (2012)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BB5FB0-2D12-7C8E-DBA9-2AB50999D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038" y="3913636"/>
            <a:ext cx="2981435" cy="2981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501158-CD76-AC04-1487-F2AA1F099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6" y="4389250"/>
            <a:ext cx="3529331" cy="1075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D659E3-8C00-A848-DFCF-52038132C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756" y="5701926"/>
            <a:ext cx="1893571" cy="293371"/>
          </a:xfrm>
          <a:prstGeom prst="rect">
            <a:avLst/>
          </a:prstGeom>
        </p:spPr>
      </p:pic>
      <p:sp>
        <p:nvSpPr>
          <p:cNvPr id="24" name="Text Box 24">
            <a:extLst>
              <a:ext uri="{FF2B5EF4-FFF2-40B4-BE49-F238E27FC236}">
                <a16:creationId xmlns:a16="http://schemas.microsoft.com/office/drawing/2014/main" id="{8C0543CF-0CC9-00CD-0AB4-E672E71D4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0474" y="6187041"/>
            <a:ext cx="3626556" cy="49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467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 Zhang et al. for the </a:t>
            </a:r>
            <a:r>
              <a:rPr lang="en-US" sz="1467" dirty="0" err="1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eRosita</a:t>
            </a:r>
            <a:r>
              <a:rPr lang="en-US" sz="1467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 collaboration- A&amp;A (2024)</a:t>
            </a:r>
          </a:p>
        </p:txBody>
      </p:sp>
      <p:sp>
        <p:nvSpPr>
          <p:cNvPr id="26" name="Text Box 24">
            <a:extLst>
              <a:ext uri="{FF2B5EF4-FFF2-40B4-BE49-F238E27FC236}">
                <a16:creationId xmlns:a16="http://schemas.microsoft.com/office/drawing/2014/main" id="{6A35069D-D84B-ACC5-8BC4-726D7BFD9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514" y="5969479"/>
            <a:ext cx="3626556" cy="25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467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Bregman et al. </a:t>
            </a:r>
            <a:r>
              <a:rPr lang="en-US" sz="1467" dirty="0" err="1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ApJ</a:t>
            </a:r>
            <a:r>
              <a:rPr lang="en-US" sz="1467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 928 (2022)</a:t>
            </a: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id="{09590F9D-9B3F-74D5-F58E-B7D00B8D66A5}"/>
              </a:ext>
            </a:extLst>
          </p:cNvPr>
          <p:cNvSpPr/>
          <p:nvPr/>
        </p:nvSpPr>
        <p:spPr>
          <a:xfrm flipV="1">
            <a:off x="46615" y="6185434"/>
            <a:ext cx="563452" cy="466476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C0F539-0BB6-FCE4-91B3-70C585E3B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921" y="6263992"/>
            <a:ext cx="1162443" cy="309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E87BA9-C38F-4181-3A71-D5621764C51C}"/>
              </a:ext>
            </a:extLst>
          </p:cNvPr>
          <p:cNvSpPr txBox="1"/>
          <p:nvPr/>
        </p:nvSpPr>
        <p:spPr>
          <a:xfrm>
            <a:off x="75988" y="1295596"/>
            <a:ext cx="293247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rgbClr val="F28F1E"/>
                </a:solidFill>
              </a:rPr>
              <a:t>Large Hot Halo</a:t>
            </a:r>
            <a:endParaRPr lang="en" sz="2133" dirty="0">
              <a:solidFill>
                <a:srgbClr val="F28F1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1DD67C-552E-FF9C-4CBA-2025DBE6A681}"/>
              </a:ext>
            </a:extLst>
          </p:cNvPr>
          <p:cNvSpPr txBox="1"/>
          <p:nvPr/>
        </p:nvSpPr>
        <p:spPr>
          <a:xfrm>
            <a:off x="7422756" y="1650559"/>
            <a:ext cx="3297729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rgbClr val="F28F1E"/>
                </a:solidFill>
              </a:rPr>
              <a:t>Ram pressure stripping</a:t>
            </a:r>
            <a:endParaRPr lang="en" sz="2133" dirty="0">
              <a:solidFill>
                <a:srgbClr val="F28F1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6B679-E3FC-F54C-91F4-AAC94DDB20FD}"/>
              </a:ext>
            </a:extLst>
          </p:cNvPr>
          <p:cNvSpPr txBox="1"/>
          <p:nvPr/>
        </p:nvSpPr>
        <p:spPr>
          <a:xfrm>
            <a:off x="4684750" y="3609792"/>
            <a:ext cx="2259311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rgbClr val="F28F1E"/>
                </a:solidFill>
              </a:rPr>
              <a:t>X-ray emission</a:t>
            </a:r>
            <a:endParaRPr lang="en" sz="2133" dirty="0">
              <a:solidFill>
                <a:srgbClr val="F28F1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4D0686-DC7E-5ED4-9F76-BC2B83C5FF9C}"/>
              </a:ext>
            </a:extLst>
          </p:cNvPr>
          <p:cNvSpPr txBox="1"/>
          <p:nvPr/>
        </p:nvSpPr>
        <p:spPr>
          <a:xfrm>
            <a:off x="1684491" y="4049719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King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3169CC-810B-3DDE-3713-B54098E9078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93632" y="1696537"/>
            <a:ext cx="3073021" cy="175510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319668-21FC-A8CF-2DC3-B06D0264BA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23BA2-6BA8-6522-F068-9B4787090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4297" y="2094705"/>
            <a:ext cx="3444240" cy="3124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342166-658A-A6BD-91AC-A444E3ECDDFC}"/>
              </a:ext>
            </a:extLst>
          </p:cNvPr>
          <p:cNvSpPr/>
          <p:nvPr/>
        </p:nvSpPr>
        <p:spPr>
          <a:xfrm>
            <a:off x="3384297" y="2506976"/>
            <a:ext cx="2580372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67" dirty="0">
                <a:solidFill>
                  <a:schemeClr val="bg1">
                    <a:lumMod val="65000"/>
                  </a:schemeClr>
                </a:solidFill>
              </a:rPr>
              <a:t>Zhang et al., 2511.17313</a:t>
            </a:r>
            <a:endParaRPr lang="en-US" sz="1467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02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 idx="4294967295"/>
          </p:nvPr>
        </p:nvSpPr>
        <p:spPr>
          <a:xfrm>
            <a:off x="2140594" y="-49384"/>
            <a:ext cx="8996337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" b="1" dirty="0">
                <a:solidFill>
                  <a:srgbClr val="00B0F0"/>
                </a:solidFill>
              </a:rPr>
              <a:t>Inputs for Hydrodynamical Simulations</a:t>
            </a:r>
            <a:br>
              <a:rPr lang="en" b="1" dirty="0">
                <a:solidFill>
                  <a:srgbClr val="00B0F0"/>
                </a:solidFill>
              </a:rPr>
            </a:br>
            <a:endParaRPr b="1" dirty="0">
              <a:solidFill>
                <a:srgbClr val="00B0F0"/>
              </a:solidFill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994" y="919400"/>
            <a:ext cx="4569028" cy="353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B9F770-7EA3-46E3-C464-716C3FBB3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03" y="5938509"/>
            <a:ext cx="2290256" cy="257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CFC3E2-8301-3190-79A2-CB1AB87FD545}"/>
              </a:ext>
            </a:extLst>
          </p:cNvPr>
          <p:cNvSpPr txBox="1"/>
          <p:nvPr/>
        </p:nvSpPr>
        <p:spPr>
          <a:xfrm>
            <a:off x="133080" y="4962054"/>
            <a:ext cx="4914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dirty="0">
                <a:solidFill>
                  <a:schemeClr val="dk1"/>
                </a:solidFill>
              </a:rPr>
              <a:t>Isothermal temperature distribution adopted</a:t>
            </a:r>
            <a:endParaRPr lang="en-GI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D7ABD3-E81A-2BC4-84BE-E439D526562A}"/>
              </a:ext>
            </a:extLst>
          </p:cNvPr>
          <p:cNvSpPr txBox="1"/>
          <p:nvPr/>
        </p:nvSpPr>
        <p:spPr>
          <a:xfrm>
            <a:off x="5532504" y="4596539"/>
            <a:ext cx="6731213" cy="1841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lnSpc>
                <a:spcPct val="115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</a:rPr>
              <a:t>For hydrodynamical simulations, gas density was started off with a hydrostatic equilibrium distribution</a:t>
            </a:r>
          </a:p>
          <a:p>
            <a:pPr marL="380990" indent="-380990">
              <a:lnSpc>
                <a:spcPct val="115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</a:rPr>
              <a:t>Assumed a heating process exists throughout the simulation volume that keeps the gas hot (with an isothermal temperature)</a:t>
            </a:r>
          </a:p>
        </p:txBody>
      </p:sp>
      <p:pic>
        <p:nvPicPr>
          <p:cNvPr id="7" name="Google Shape;76;p15">
            <a:extLst>
              <a:ext uri="{FF2B5EF4-FFF2-40B4-BE49-F238E27FC236}">
                <a16:creationId xmlns:a16="http://schemas.microsoft.com/office/drawing/2014/main" id="{396AF4CC-1D7A-D4F0-388A-6D00BEEB291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6421" y="1825581"/>
            <a:ext cx="3502633" cy="26240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37A67-9B28-BA1D-E517-ADA8B3A90756}"/>
              </a:ext>
            </a:extLst>
          </p:cNvPr>
          <p:cNvSpPr txBox="1"/>
          <p:nvPr/>
        </p:nvSpPr>
        <p:spPr>
          <a:xfrm>
            <a:off x="133080" y="618046"/>
            <a:ext cx="2908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The Galactic potential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1E92B-C3E0-AF8A-505A-D5E5A968BBC9}"/>
              </a:ext>
            </a:extLst>
          </p:cNvPr>
          <p:cNvSpPr txBox="1"/>
          <p:nvPr/>
        </p:nvSpPr>
        <p:spPr>
          <a:xfrm>
            <a:off x="133081" y="4551685"/>
            <a:ext cx="3347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Thermal gas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6FAB4F-CFA6-C105-2B03-48E768DF3919}"/>
              </a:ext>
            </a:extLst>
          </p:cNvPr>
          <p:cNvSpPr txBox="1"/>
          <p:nvPr/>
        </p:nvSpPr>
        <p:spPr>
          <a:xfrm>
            <a:off x="9120831" y="1473470"/>
            <a:ext cx="3199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Gas Density Distribution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2D016F9-DD8D-E10F-CA87-7F4C9F2D500D}"/>
              </a:ext>
            </a:extLst>
          </p:cNvPr>
          <p:cNvSpPr/>
          <p:nvPr/>
        </p:nvSpPr>
        <p:spPr>
          <a:xfrm>
            <a:off x="445723" y="5785937"/>
            <a:ext cx="2609525" cy="588027"/>
          </a:xfrm>
          <a:prstGeom prst="roundRect">
            <a:avLst/>
          </a:prstGeom>
          <a:noFill/>
          <a:ln w="25400">
            <a:solidFill>
              <a:srgbClr val="F28F1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 sz="24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0CEE51F-91F3-ADD3-24EA-5186BC489547}"/>
              </a:ext>
            </a:extLst>
          </p:cNvPr>
          <p:cNvCxnSpPr/>
          <p:nvPr/>
        </p:nvCxnSpPr>
        <p:spPr>
          <a:xfrm flipV="1">
            <a:off x="3872754" y="3251200"/>
            <a:ext cx="2414493" cy="171085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473ED3-69AC-F4B2-6D19-51C48E74A133}"/>
              </a:ext>
            </a:extLst>
          </p:cNvPr>
          <p:cNvCxnSpPr>
            <a:cxnSpLocks/>
          </p:cNvCxnSpPr>
          <p:nvPr/>
        </p:nvCxnSpPr>
        <p:spPr>
          <a:xfrm>
            <a:off x="4576572" y="2081163"/>
            <a:ext cx="1710675" cy="112061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5829DF7-70E9-79D4-B96A-F4CABC405D84}"/>
              </a:ext>
            </a:extLst>
          </p:cNvPr>
          <p:cNvCxnSpPr>
            <a:cxnSpLocks/>
          </p:cNvCxnSpPr>
          <p:nvPr/>
        </p:nvCxnSpPr>
        <p:spPr>
          <a:xfrm>
            <a:off x="6500905" y="3251200"/>
            <a:ext cx="2035516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9501AA2-B4D0-FCC2-B53F-8781988D7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095" y="1741778"/>
            <a:ext cx="1848875" cy="519684"/>
          </a:xfrm>
          <a:prstGeom prst="rect">
            <a:avLst/>
          </a:prstGeom>
        </p:spPr>
      </p:pic>
      <p:sp>
        <p:nvSpPr>
          <p:cNvPr id="10" name="Google Shape;63;p14">
            <a:extLst>
              <a:ext uri="{FF2B5EF4-FFF2-40B4-BE49-F238E27FC236}">
                <a16:creationId xmlns:a16="http://schemas.microsoft.com/office/drawing/2014/main" id="{D10E58F2-4907-E1A8-E7F0-17D551416491}"/>
              </a:ext>
            </a:extLst>
          </p:cNvPr>
          <p:cNvSpPr txBox="1"/>
          <p:nvPr/>
        </p:nvSpPr>
        <p:spPr>
          <a:xfrm>
            <a:off x="8177048" y="797950"/>
            <a:ext cx="4125937" cy="472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70" dirty="0" err="1">
                <a:solidFill>
                  <a:srgbClr val="B2B2B2"/>
                </a:solidFill>
              </a:rPr>
              <a:t>Tourmente</a:t>
            </a:r>
            <a:r>
              <a:rPr lang="en" sz="1470" dirty="0">
                <a:solidFill>
                  <a:srgbClr val="B2B2B2"/>
                </a:solidFill>
              </a:rPr>
              <a:t> et al. </a:t>
            </a:r>
            <a:r>
              <a:rPr lang="en-GB" sz="1470" i="1" dirty="0">
                <a:solidFill>
                  <a:srgbClr val="B2B2B2"/>
                </a:solidFill>
              </a:rPr>
              <a:t>MNRAS</a:t>
            </a:r>
            <a:r>
              <a:rPr lang="en-GB" sz="1470" dirty="0">
                <a:solidFill>
                  <a:srgbClr val="B2B2B2"/>
                </a:solidFill>
              </a:rPr>
              <a:t>, Vol 518, </a:t>
            </a:r>
            <a:r>
              <a:rPr lang="en-GB" sz="1470" dirty="0" err="1">
                <a:solidFill>
                  <a:srgbClr val="B2B2B2"/>
                </a:solidFill>
              </a:rPr>
              <a:t>Iss</a:t>
            </a:r>
            <a:r>
              <a:rPr lang="en-GB" sz="1470" dirty="0">
                <a:solidFill>
                  <a:srgbClr val="B2B2B2"/>
                </a:solidFill>
              </a:rPr>
              <a:t>. 4, (2023)</a:t>
            </a:r>
            <a:endParaRPr sz="1470" dirty="0">
              <a:solidFill>
                <a:srgbClr val="B2B2B2"/>
              </a:solidFill>
            </a:endParaRP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FDEB8F5F-3F4F-3816-E506-4AEA50E160A5}"/>
              </a:ext>
            </a:extLst>
          </p:cNvPr>
          <p:cNvSpPr txBox="1">
            <a:spLocks/>
          </p:cNvSpPr>
          <p:nvPr/>
        </p:nvSpPr>
        <p:spPr>
          <a:xfrm>
            <a:off x="4734262" y="64960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Andrew Taylor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6E4922A-1585-8A63-9D71-C6C82D2DEF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D7E1CF-DD83-B43F-A693-CCCB2B036EFB}"/>
              </a:ext>
            </a:extLst>
          </p:cNvPr>
          <p:cNvSpPr/>
          <p:nvPr/>
        </p:nvSpPr>
        <p:spPr>
          <a:xfrm>
            <a:off x="5713239" y="1713687"/>
            <a:ext cx="2180696" cy="588027"/>
          </a:xfrm>
          <a:prstGeom prst="roundRect">
            <a:avLst/>
          </a:prstGeom>
          <a:noFill/>
          <a:ln w="25400">
            <a:solidFill>
              <a:srgbClr val="F28F1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62904977-5419-66A7-29CA-0B8A7ADF3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B46808-4A54-E0B1-76D6-065F1C0A57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/>
        </p:blipFill>
        <p:spPr>
          <a:xfrm>
            <a:off x="7977466" y="948713"/>
            <a:ext cx="4286251" cy="3429000"/>
          </a:xfrm>
          <a:prstGeom prst="rect">
            <a:avLst/>
          </a:prstGeom>
        </p:spPr>
      </p:pic>
      <p:sp>
        <p:nvSpPr>
          <p:cNvPr id="105" name="Google Shape;105;p18">
            <a:extLst>
              <a:ext uri="{FF2B5EF4-FFF2-40B4-BE49-F238E27FC236}">
                <a16:creationId xmlns:a16="http://schemas.microsoft.com/office/drawing/2014/main" id="{69269D6B-5921-5AF4-B492-914C226F39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40594" y="-49384"/>
            <a:ext cx="8996337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" b="1" dirty="0">
                <a:solidFill>
                  <a:srgbClr val="00B0F0"/>
                </a:solidFill>
              </a:rPr>
              <a:t>Inputs for Hydrodynamical Simulations</a:t>
            </a:r>
            <a:br>
              <a:rPr lang="en" b="1" dirty="0">
                <a:solidFill>
                  <a:srgbClr val="00B0F0"/>
                </a:solidFill>
              </a:rPr>
            </a:br>
            <a:endParaRPr b="1" dirty="0">
              <a:solidFill>
                <a:srgbClr val="00B0F0"/>
              </a:solidFill>
            </a:endParaRPr>
          </a:p>
        </p:txBody>
      </p:sp>
      <p:pic>
        <p:nvPicPr>
          <p:cNvPr id="106" name="Google Shape;106;p18">
            <a:extLst>
              <a:ext uri="{FF2B5EF4-FFF2-40B4-BE49-F238E27FC236}">
                <a16:creationId xmlns:a16="http://schemas.microsoft.com/office/drawing/2014/main" id="{28F2040E-D1C7-F5F9-A55E-30886E9EB37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994" y="919400"/>
            <a:ext cx="4569028" cy="353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2B4106-C63D-BB7A-DC0A-77D1A5956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03" y="5938509"/>
            <a:ext cx="2290256" cy="257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8F0D60-D3E7-4FE1-B55D-4E2AAD22F397}"/>
              </a:ext>
            </a:extLst>
          </p:cNvPr>
          <p:cNvSpPr txBox="1"/>
          <p:nvPr/>
        </p:nvSpPr>
        <p:spPr>
          <a:xfrm>
            <a:off x="133080" y="4962054"/>
            <a:ext cx="4914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dirty="0">
                <a:solidFill>
                  <a:schemeClr val="dk1"/>
                </a:solidFill>
              </a:rPr>
              <a:t>Isothermal temperature distribution adopted</a:t>
            </a:r>
            <a:endParaRPr lang="en-GI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A162CD-210F-9807-F7B2-CB932C14EA82}"/>
              </a:ext>
            </a:extLst>
          </p:cNvPr>
          <p:cNvSpPr txBox="1"/>
          <p:nvPr/>
        </p:nvSpPr>
        <p:spPr>
          <a:xfrm>
            <a:off x="5532504" y="4596539"/>
            <a:ext cx="6731213" cy="1841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lnSpc>
                <a:spcPct val="115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</a:rPr>
              <a:t>For hydrodynamical simulations, gas density was started off with a hydrostatic equilibrium distribution</a:t>
            </a:r>
          </a:p>
          <a:p>
            <a:pPr marL="380990" indent="-380990">
              <a:lnSpc>
                <a:spcPct val="115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</a:rPr>
              <a:t>Assumed a heating process exists throughout the simulation volume that keeps the gas hot (with an isothermal temperature)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E5F00-9444-56CA-A8B7-393F397E1870}"/>
              </a:ext>
            </a:extLst>
          </p:cNvPr>
          <p:cNvSpPr txBox="1"/>
          <p:nvPr/>
        </p:nvSpPr>
        <p:spPr>
          <a:xfrm>
            <a:off x="133080" y="618046"/>
            <a:ext cx="2908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The Galactic potential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F2254C-1944-FBF8-3B00-041029461E14}"/>
              </a:ext>
            </a:extLst>
          </p:cNvPr>
          <p:cNvSpPr txBox="1"/>
          <p:nvPr/>
        </p:nvSpPr>
        <p:spPr>
          <a:xfrm>
            <a:off x="133081" y="4551685"/>
            <a:ext cx="3347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Thermal gas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63F1FC-22E5-230B-A058-21AB02D053E7}"/>
              </a:ext>
            </a:extLst>
          </p:cNvPr>
          <p:cNvSpPr txBox="1"/>
          <p:nvPr/>
        </p:nvSpPr>
        <p:spPr>
          <a:xfrm>
            <a:off x="8831477" y="512515"/>
            <a:ext cx="3199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Gas Density Distribution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94C25C0-8725-6D8B-97B3-E466205B02D4}"/>
              </a:ext>
            </a:extLst>
          </p:cNvPr>
          <p:cNvSpPr/>
          <p:nvPr/>
        </p:nvSpPr>
        <p:spPr>
          <a:xfrm>
            <a:off x="445723" y="5785937"/>
            <a:ext cx="2609525" cy="588027"/>
          </a:xfrm>
          <a:prstGeom prst="roundRect">
            <a:avLst/>
          </a:prstGeom>
          <a:noFill/>
          <a:ln w="25400">
            <a:solidFill>
              <a:srgbClr val="F28F1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 sz="24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2FD6F2-27B2-CF01-3A40-97D2BFAB2AA2}"/>
              </a:ext>
            </a:extLst>
          </p:cNvPr>
          <p:cNvCxnSpPr/>
          <p:nvPr/>
        </p:nvCxnSpPr>
        <p:spPr>
          <a:xfrm flipV="1">
            <a:off x="3872754" y="3251200"/>
            <a:ext cx="2414493" cy="171085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5C822D-218C-6964-D516-0EB7118F441E}"/>
              </a:ext>
            </a:extLst>
          </p:cNvPr>
          <p:cNvCxnSpPr>
            <a:cxnSpLocks/>
          </p:cNvCxnSpPr>
          <p:nvPr/>
        </p:nvCxnSpPr>
        <p:spPr>
          <a:xfrm>
            <a:off x="4576572" y="2081163"/>
            <a:ext cx="1710675" cy="112061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834A7A-6BF0-E500-F041-2BE32519A46B}"/>
              </a:ext>
            </a:extLst>
          </p:cNvPr>
          <p:cNvCxnSpPr>
            <a:cxnSpLocks/>
          </p:cNvCxnSpPr>
          <p:nvPr/>
        </p:nvCxnSpPr>
        <p:spPr>
          <a:xfrm>
            <a:off x="6500905" y="3251200"/>
            <a:ext cx="1476561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3ADF485-770B-8499-8FE4-2C44837A6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095" y="1741778"/>
            <a:ext cx="1848875" cy="519684"/>
          </a:xfrm>
          <a:prstGeom prst="rect">
            <a:avLst/>
          </a:prstGeom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C390B34-77C8-D5F6-0997-A2E5BF3228AC}"/>
              </a:ext>
            </a:extLst>
          </p:cNvPr>
          <p:cNvSpPr txBox="1">
            <a:spLocks/>
          </p:cNvSpPr>
          <p:nvPr/>
        </p:nvSpPr>
        <p:spPr>
          <a:xfrm>
            <a:off x="4734262" y="64960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Andrew Taylor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B10F745-4749-8A93-0DA9-A15CCC1BE5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5A9F2FA-4C65-2BEB-C0AA-11289C1E1C73}"/>
              </a:ext>
            </a:extLst>
          </p:cNvPr>
          <p:cNvSpPr/>
          <p:nvPr/>
        </p:nvSpPr>
        <p:spPr>
          <a:xfrm>
            <a:off x="5713239" y="1713687"/>
            <a:ext cx="2180696" cy="588027"/>
          </a:xfrm>
          <a:prstGeom prst="roundRect">
            <a:avLst/>
          </a:prstGeom>
          <a:noFill/>
          <a:ln w="25400">
            <a:solidFill>
              <a:srgbClr val="F28F1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 sz="2400"/>
          </a:p>
        </p:txBody>
      </p:sp>
      <p:sp>
        <p:nvSpPr>
          <p:cNvPr id="15" name="Google Shape;63;p14">
            <a:extLst>
              <a:ext uri="{FF2B5EF4-FFF2-40B4-BE49-F238E27FC236}">
                <a16:creationId xmlns:a16="http://schemas.microsoft.com/office/drawing/2014/main" id="{FB62F776-C663-3EF3-7180-CA5DBC7A2EFB}"/>
              </a:ext>
            </a:extLst>
          </p:cNvPr>
          <p:cNvSpPr txBox="1"/>
          <p:nvPr/>
        </p:nvSpPr>
        <p:spPr>
          <a:xfrm>
            <a:off x="9156356" y="4285156"/>
            <a:ext cx="3619104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67" dirty="0">
                <a:solidFill>
                  <a:srgbClr val="A6A6A6"/>
                </a:solidFill>
              </a:rPr>
              <a:t>Prochaska et al. MNRAS 485 (2019)</a:t>
            </a:r>
            <a:endParaRPr sz="1467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72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 idx="4294967295"/>
          </p:nvPr>
        </p:nvSpPr>
        <p:spPr>
          <a:xfrm>
            <a:off x="21657" y="29188"/>
            <a:ext cx="12003816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 b="1" dirty="0">
                <a:solidFill>
                  <a:srgbClr val="00B0F0"/>
                </a:solidFill>
              </a:rPr>
              <a:t>Subsonic Outflow Result for Isothermal Gas Using PLUTO</a:t>
            </a:r>
            <a:endParaRPr b="1" dirty="0">
              <a:solidFill>
                <a:srgbClr val="00B0F0"/>
              </a:solidFill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55329" y="527960"/>
            <a:ext cx="2986164" cy="368980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140E02-D98E-8D1A-4D51-CBE6C6D39284}"/>
              </a:ext>
            </a:extLst>
          </p:cNvPr>
          <p:cNvSpPr txBox="1"/>
          <p:nvPr/>
        </p:nvSpPr>
        <p:spPr>
          <a:xfrm>
            <a:off x="723421" y="575997"/>
            <a:ext cx="4807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Resultant 2D velocity field simulation</a:t>
            </a:r>
          </a:p>
        </p:txBody>
      </p:sp>
      <p:pic>
        <p:nvPicPr>
          <p:cNvPr id="7" name="Google Shape;76;p15">
            <a:extLst>
              <a:ext uri="{FF2B5EF4-FFF2-40B4-BE49-F238E27FC236}">
                <a16:creationId xmlns:a16="http://schemas.microsoft.com/office/drawing/2014/main" id="{32C286A5-7B7B-1DE6-346A-E194AAE48D7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29" y="3996033"/>
            <a:ext cx="3689804" cy="27280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79C253-30D8-6431-65F8-0B9138BD87FC}"/>
              </a:ext>
            </a:extLst>
          </p:cNvPr>
          <p:cNvSpPr txBox="1"/>
          <p:nvPr/>
        </p:nvSpPr>
        <p:spPr>
          <a:xfrm>
            <a:off x="644646" y="3656745"/>
            <a:ext cx="329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Gas Density Distribution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B1ACC3-F8B9-BBB3-9E15-F5DB218DF743}"/>
              </a:ext>
            </a:extLst>
          </p:cNvPr>
          <p:cNvCxnSpPr>
            <a:cxnSpLocks/>
          </p:cNvCxnSpPr>
          <p:nvPr/>
        </p:nvCxnSpPr>
        <p:spPr>
          <a:xfrm flipH="1">
            <a:off x="2229744" y="5125446"/>
            <a:ext cx="227888" cy="26440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A66A65E-4F19-9E40-2331-D8258D387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632" y="4721103"/>
            <a:ext cx="1049867" cy="279400"/>
          </a:xfrm>
          <a:prstGeom prst="rect">
            <a:avLst/>
          </a:prstGeom>
        </p:spPr>
      </p:pic>
      <p:sp>
        <p:nvSpPr>
          <p:cNvPr id="10" name="Google Shape;63;p14">
            <a:extLst>
              <a:ext uri="{FF2B5EF4-FFF2-40B4-BE49-F238E27FC236}">
                <a16:creationId xmlns:a16="http://schemas.microsoft.com/office/drawing/2014/main" id="{3D958894-F98E-4828-0048-0B1DC6EF98EC}"/>
              </a:ext>
            </a:extLst>
          </p:cNvPr>
          <p:cNvSpPr txBox="1"/>
          <p:nvPr/>
        </p:nvSpPr>
        <p:spPr>
          <a:xfrm>
            <a:off x="3757133" y="838794"/>
            <a:ext cx="4125937" cy="472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70" dirty="0" err="1">
                <a:solidFill>
                  <a:srgbClr val="B2B2B2"/>
                </a:solidFill>
              </a:rPr>
              <a:t>Tourmente</a:t>
            </a:r>
            <a:r>
              <a:rPr lang="en" sz="1470" dirty="0">
                <a:solidFill>
                  <a:srgbClr val="B2B2B2"/>
                </a:solidFill>
              </a:rPr>
              <a:t> et al. </a:t>
            </a:r>
            <a:r>
              <a:rPr lang="en-GB" sz="1470" i="1" dirty="0">
                <a:solidFill>
                  <a:srgbClr val="B2B2B2"/>
                </a:solidFill>
              </a:rPr>
              <a:t>MNRAS</a:t>
            </a:r>
            <a:r>
              <a:rPr lang="en-GB" sz="1470" dirty="0">
                <a:solidFill>
                  <a:srgbClr val="B2B2B2"/>
                </a:solidFill>
              </a:rPr>
              <a:t>, Vol 518, </a:t>
            </a:r>
            <a:r>
              <a:rPr lang="en-GB" sz="1470" dirty="0" err="1">
                <a:solidFill>
                  <a:srgbClr val="B2B2B2"/>
                </a:solidFill>
              </a:rPr>
              <a:t>Iss</a:t>
            </a:r>
            <a:r>
              <a:rPr lang="en-GB" sz="1470" dirty="0">
                <a:solidFill>
                  <a:srgbClr val="B2B2B2"/>
                </a:solidFill>
              </a:rPr>
              <a:t>. 4, (2023)</a:t>
            </a:r>
            <a:endParaRPr sz="1470" dirty="0">
              <a:solidFill>
                <a:srgbClr val="B2B2B2"/>
              </a:solidFill>
            </a:endParaRP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8AFAD4F2-53D7-1A7E-360E-AF82C836E52A}"/>
              </a:ext>
            </a:extLst>
          </p:cNvPr>
          <p:cNvSpPr txBox="1">
            <a:spLocks/>
          </p:cNvSpPr>
          <p:nvPr/>
        </p:nvSpPr>
        <p:spPr>
          <a:xfrm>
            <a:off x="5530827" y="64144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Andrew Taylor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B00974-2C6E-5059-95F2-341550FCB3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90B11C-F744-EC78-157C-1E5C01802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9513" y="1904432"/>
            <a:ext cx="5759173" cy="5727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B460DAE-1116-2FB7-657C-0BAC4BC7BE3D}"/>
              </a:ext>
            </a:extLst>
          </p:cNvPr>
          <p:cNvSpPr/>
          <p:nvPr/>
        </p:nvSpPr>
        <p:spPr>
          <a:xfrm>
            <a:off x="5683477" y="1805323"/>
            <a:ext cx="6089419" cy="743919"/>
          </a:xfrm>
          <a:prstGeom prst="roundRect">
            <a:avLst/>
          </a:prstGeom>
          <a:noFill/>
          <a:ln w="28575">
            <a:solidFill>
              <a:srgbClr val="F28F1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E5A6AC-520A-0448-2CC8-E91B80D2F05F}"/>
              </a:ext>
            </a:extLst>
          </p:cNvPr>
          <p:cNvCxnSpPr>
            <a:cxnSpLocks/>
          </p:cNvCxnSpPr>
          <p:nvPr/>
        </p:nvCxnSpPr>
        <p:spPr>
          <a:xfrm flipH="1">
            <a:off x="7804419" y="1662230"/>
            <a:ext cx="109942" cy="3432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DA0BAD2-92B2-1169-4137-D6F5856FAE83}"/>
              </a:ext>
            </a:extLst>
          </p:cNvPr>
          <p:cNvSpPr txBox="1"/>
          <p:nvPr/>
        </p:nvSpPr>
        <p:spPr>
          <a:xfrm>
            <a:off x="7398494" y="1377081"/>
            <a:ext cx="157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 profile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EE901C-F449-28F5-E316-1D74E4ACABD2}"/>
              </a:ext>
            </a:extLst>
          </p:cNvPr>
          <p:cNvSpPr txBox="1"/>
          <p:nvPr/>
        </p:nvSpPr>
        <p:spPr>
          <a:xfrm>
            <a:off x="10661468" y="2872635"/>
            <a:ext cx="94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halo gas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7AE04B-DA1B-551C-E740-1DCEED39EA07}"/>
              </a:ext>
            </a:extLst>
          </p:cNvPr>
          <p:cNvCxnSpPr>
            <a:cxnSpLocks/>
          </p:cNvCxnSpPr>
          <p:nvPr/>
        </p:nvCxnSpPr>
        <p:spPr>
          <a:xfrm>
            <a:off x="11278002" y="1588508"/>
            <a:ext cx="152400" cy="3174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D448228-A1B1-6B4A-26D1-17B785E6F826}"/>
              </a:ext>
            </a:extLst>
          </p:cNvPr>
          <p:cNvSpPr txBox="1"/>
          <p:nvPr/>
        </p:nvSpPr>
        <p:spPr>
          <a:xfrm>
            <a:off x="9955873" y="1146091"/>
            <a:ext cx="236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Galactic center source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A19AA2-3737-6E3B-9C91-FC85D6DF68EE}"/>
              </a:ext>
            </a:extLst>
          </p:cNvPr>
          <p:cNvCxnSpPr>
            <a:cxnSpLocks/>
          </p:cNvCxnSpPr>
          <p:nvPr/>
        </p:nvCxnSpPr>
        <p:spPr>
          <a:xfrm flipH="1" flipV="1">
            <a:off x="10828422" y="2489179"/>
            <a:ext cx="142422" cy="4187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2719DED9-B43B-CEF3-B503-10F9CC907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461" y="4462607"/>
            <a:ext cx="3523539" cy="228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E7EC25-F002-35ED-830B-A711061DB51E}"/>
              </a:ext>
            </a:extLst>
          </p:cNvPr>
          <p:cNvSpPr txBox="1"/>
          <p:nvPr/>
        </p:nvSpPr>
        <p:spPr>
          <a:xfrm>
            <a:off x="8837147" y="3967310"/>
            <a:ext cx="398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Gamma-Ray </a:t>
            </a:r>
            <a:r>
              <a:rPr lang="en-US" sz="2400" dirty="0" err="1">
                <a:solidFill>
                  <a:srgbClr val="F28F1E"/>
                </a:solidFill>
              </a:rPr>
              <a:t>Skymap</a:t>
            </a:r>
            <a:endParaRPr lang="en-US" sz="2400" dirty="0">
              <a:solidFill>
                <a:srgbClr val="F28F1E"/>
              </a:solidFill>
            </a:endParaRPr>
          </a:p>
        </p:txBody>
      </p:sp>
      <p:sp>
        <p:nvSpPr>
          <p:cNvPr id="5" name="Google Shape;63;p14">
            <a:extLst>
              <a:ext uri="{FF2B5EF4-FFF2-40B4-BE49-F238E27FC236}">
                <a16:creationId xmlns:a16="http://schemas.microsoft.com/office/drawing/2014/main" id="{38704AFB-734F-6A02-528A-422D8ED93002}"/>
              </a:ext>
            </a:extLst>
          </p:cNvPr>
          <p:cNvSpPr txBox="1"/>
          <p:nvPr/>
        </p:nvSpPr>
        <p:spPr>
          <a:xfrm>
            <a:off x="3757133" y="1069548"/>
            <a:ext cx="4125937" cy="472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70" dirty="0" err="1">
                <a:solidFill>
                  <a:srgbClr val="B2B2B2"/>
                </a:solidFill>
              </a:rPr>
              <a:t>Tourmente</a:t>
            </a:r>
            <a:r>
              <a:rPr lang="en" sz="1470" dirty="0">
                <a:solidFill>
                  <a:srgbClr val="B2B2B2"/>
                </a:solidFill>
              </a:rPr>
              <a:t> et al., 2507.20893</a:t>
            </a:r>
            <a:endParaRPr sz="1470" dirty="0">
              <a:solidFill>
                <a:srgbClr val="B2B2B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C3FAD-2DF5-AF81-12B1-C9A0B61251A5}"/>
              </a:ext>
            </a:extLst>
          </p:cNvPr>
          <p:cNvSpPr txBox="1"/>
          <p:nvPr/>
        </p:nvSpPr>
        <p:spPr>
          <a:xfrm>
            <a:off x="4060897" y="4772789"/>
            <a:ext cx="4173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Simulation results assuming constant source injection term present at the Galactic center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95B14-3635-284C-BB54-4459F1D2F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3FB854-6198-19F5-7D32-1EF4A00C6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809" y="2436762"/>
            <a:ext cx="5963444" cy="3354437"/>
          </a:xfrm>
          <a:prstGeom prst="rect">
            <a:avLst/>
          </a:prstGeom>
        </p:spPr>
      </p:pic>
      <p:sp>
        <p:nvSpPr>
          <p:cNvPr id="3" name="Google Shape;105;p18">
            <a:extLst>
              <a:ext uri="{FF2B5EF4-FFF2-40B4-BE49-F238E27FC236}">
                <a16:creationId xmlns:a16="http://schemas.microsoft.com/office/drawing/2014/main" id="{CD8E8F27-E210-1FAB-0CE3-CDC910385DB5}"/>
              </a:ext>
            </a:extLst>
          </p:cNvPr>
          <p:cNvSpPr txBox="1">
            <a:spLocks/>
          </p:cNvSpPr>
          <p:nvPr/>
        </p:nvSpPr>
        <p:spPr>
          <a:xfrm>
            <a:off x="864529" y="0"/>
            <a:ext cx="8996337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3600" b="1" dirty="0">
                <a:solidFill>
                  <a:srgbClr val="00B0F0"/>
                </a:solidFill>
              </a:rPr>
              <a:t>Secondary to Primary Cosmic Rays as a Probe of Galactic Halo Size (B/C)- LIMITATIONS</a:t>
            </a:r>
            <a:br>
              <a:rPr lang="en-GB" sz="3600" b="1" dirty="0">
                <a:solidFill>
                  <a:srgbClr val="00B0F0"/>
                </a:solidFill>
              </a:rPr>
            </a:br>
            <a:endParaRPr lang="en-GB" sz="3600" b="1" dirty="0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93ABED-5A95-1894-F4E6-17C28B169DAF}"/>
              </a:ext>
            </a:extLst>
          </p:cNvPr>
          <p:cNvSpPr/>
          <p:nvPr/>
        </p:nvSpPr>
        <p:spPr>
          <a:xfrm>
            <a:off x="105444" y="2088145"/>
            <a:ext cx="3695307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chemeClr val="bg1">
                    <a:lumMod val="65000"/>
                  </a:schemeClr>
                </a:solidFill>
              </a:rPr>
              <a:t>(thanks for C. Li for preparing these plots!)</a:t>
            </a:r>
            <a:endParaRPr lang="en-US" sz="147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A68FA-A276-4DEC-1016-3AB742637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936" y="1327331"/>
            <a:ext cx="5759173" cy="5727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D1106D7-3308-81C5-5152-3F00EDFE6AA2}"/>
              </a:ext>
            </a:extLst>
          </p:cNvPr>
          <p:cNvSpPr/>
          <p:nvPr/>
        </p:nvSpPr>
        <p:spPr>
          <a:xfrm>
            <a:off x="2609900" y="1228222"/>
            <a:ext cx="6089419" cy="743919"/>
          </a:xfrm>
          <a:prstGeom prst="roundRect">
            <a:avLst/>
          </a:prstGeom>
          <a:noFill/>
          <a:ln w="28575">
            <a:solidFill>
              <a:srgbClr val="F28F1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/>
          </a:p>
        </p:txBody>
      </p:sp>
      <p:sp>
        <p:nvSpPr>
          <p:cNvPr id="9" name="&quot;No&quot; Symbol 8">
            <a:extLst>
              <a:ext uri="{FF2B5EF4-FFF2-40B4-BE49-F238E27FC236}">
                <a16:creationId xmlns:a16="http://schemas.microsoft.com/office/drawing/2014/main" id="{844A697C-B108-3108-5429-5C3B0F6798A8}"/>
              </a:ext>
            </a:extLst>
          </p:cNvPr>
          <p:cNvSpPr/>
          <p:nvPr/>
        </p:nvSpPr>
        <p:spPr>
          <a:xfrm>
            <a:off x="5233392" y="1327331"/>
            <a:ext cx="1907823" cy="572700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&quot;No&quot; Symbol 9">
            <a:extLst>
              <a:ext uri="{FF2B5EF4-FFF2-40B4-BE49-F238E27FC236}">
                <a16:creationId xmlns:a16="http://schemas.microsoft.com/office/drawing/2014/main" id="{49576276-245C-D72A-04FA-378FD46002CD}"/>
              </a:ext>
            </a:extLst>
          </p:cNvPr>
          <p:cNvSpPr/>
          <p:nvPr/>
        </p:nvSpPr>
        <p:spPr>
          <a:xfrm>
            <a:off x="4505161" y="1327331"/>
            <a:ext cx="545626" cy="572700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&quot;No&quot; Symbol 10">
            <a:extLst>
              <a:ext uri="{FF2B5EF4-FFF2-40B4-BE49-F238E27FC236}">
                <a16:creationId xmlns:a16="http://schemas.microsoft.com/office/drawing/2014/main" id="{83ABC824-4FF7-5FE2-17F3-5179FB159280}"/>
              </a:ext>
            </a:extLst>
          </p:cNvPr>
          <p:cNvSpPr/>
          <p:nvPr/>
        </p:nvSpPr>
        <p:spPr>
          <a:xfrm>
            <a:off x="7414026" y="1327331"/>
            <a:ext cx="545626" cy="572700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6FD725A-AA38-5E18-CAD0-21D4D53EF7B9}"/>
              </a:ext>
            </a:extLst>
          </p:cNvPr>
          <p:cNvSpPr txBox="1">
            <a:spLocks/>
          </p:cNvSpPr>
          <p:nvPr/>
        </p:nvSpPr>
        <p:spPr>
          <a:xfrm>
            <a:off x="4734262" y="64960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Andrew Taylor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6885A12-1E79-686D-03C7-09628F55E6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34</a:t>
            </a:fld>
            <a:endParaRPr lang="e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4A5D42-D229-8949-2019-1DEFCE786899}"/>
              </a:ext>
            </a:extLst>
          </p:cNvPr>
          <p:cNvSpPr/>
          <p:nvPr/>
        </p:nvSpPr>
        <p:spPr>
          <a:xfrm>
            <a:off x="7959652" y="1972141"/>
            <a:ext cx="2580372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70" dirty="0">
                <a:solidFill>
                  <a:schemeClr val="bg1">
                    <a:lumMod val="65000"/>
                  </a:schemeClr>
                </a:solidFill>
              </a:rPr>
              <a:t>Thanks to C. Li for these plots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FEA03-06A4-7476-D285-F40B973DBFC2}"/>
              </a:ext>
            </a:extLst>
          </p:cNvPr>
          <p:cNvSpPr txBox="1"/>
          <p:nvPr/>
        </p:nvSpPr>
        <p:spPr>
          <a:xfrm>
            <a:off x="5362697" y="2707017"/>
            <a:ext cx="6187044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Hopkins et al, MNRAS 516 (2022) 3, 3470-3514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ADBBD0-F8D1-161B-B3C0-2CFB2BF106A2}"/>
              </a:ext>
            </a:extLst>
          </p:cNvPr>
          <p:cNvSpPr txBox="1"/>
          <p:nvPr/>
        </p:nvSpPr>
        <p:spPr>
          <a:xfrm>
            <a:off x="5233392" y="2942440"/>
            <a:ext cx="70713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….the “halo size” does not really represent the scale-length of e.g. the magnetic energy or free-electron density profile; rather, the “halo size” in these models is more accurately defined as the volume interior to which CRs have an order-unity probability of scattering “back to” the Solar position.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F3127D-C914-09D5-4911-2A23E3EAB8C5}"/>
              </a:ext>
            </a:extLst>
          </p:cNvPr>
          <p:cNvSpPr txBox="1"/>
          <p:nvPr/>
        </p:nvSpPr>
        <p:spPr>
          <a:xfrm>
            <a:off x="5309809" y="4992296"/>
            <a:ext cx="62399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Shizuo Kakutani</a:t>
            </a:r>
            <a:r>
              <a:rPr lang="en-GB" dirty="0"/>
              <a:t> </a:t>
            </a:r>
          </a:p>
          <a:p>
            <a:r>
              <a:rPr lang="en-GB" dirty="0"/>
              <a:t>“A drunk man will eventually find his way home, but a drunk bird may get lost forever.”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496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EBB0A-1FE0-3DD5-B8A2-6402AB018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5;p18">
            <a:extLst>
              <a:ext uri="{FF2B5EF4-FFF2-40B4-BE49-F238E27FC236}">
                <a16:creationId xmlns:a16="http://schemas.microsoft.com/office/drawing/2014/main" id="{9CB41259-D93D-454C-AA38-22121B18BE1A}"/>
              </a:ext>
            </a:extLst>
          </p:cNvPr>
          <p:cNvSpPr txBox="1">
            <a:spLocks/>
          </p:cNvSpPr>
          <p:nvPr/>
        </p:nvSpPr>
        <p:spPr>
          <a:xfrm>
            <a:off x="864529" y="0"/>
            <a:ext cx="8996337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3600" b="1" dirty="0">
                <a:solidFill>
                  <a:srgbClr val="00B0F0"/>
                </a:solidFill>
              </a:rPr>
              <a:t>Secondary to Primary Cosmic Rays as a Probe of Galactic Halo Size (B/C)- LIMITATIONS</a:t>
            </a:r>
            <a:br>
              <a:rPr lang="en-GB" sz="3600" b="1" dirty="0">
                <a:solidFill>
                  <a:srgbClr val="00B0F0"/>
                </a:solidFill>
              </a:rPr>
            </a:br>
            <a:endParaRPr lang="en-GB" sz="3600" b="1" dirty="0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61AE6A-5553-D96E-EE84-1EFFC1AC767D}"/>
              </a:ext>
            </a:extLst>
          </p:cNvPr>
          <p:cNvSpPr/>
          <p:nvPr/>
        </p:nvSpPr>
        <p:spPr>
          <a:xfrm>
            <a:off x="105444" y="2088145"/>
            <a:ext cx="3695307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chemeClr val="bg1">
                    <a:lumMod val="65000"/>
                  </a:schemeClr>
                </a:solidFill>
              </a:rPr>
              <a:t>(thanks for C. Li for preparing these plots!)</a:t>
            </a:r>
            <a:endParaRPr lang="en-US" sz="147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B77FA-4FCD-339D-B41F-9FB97D349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936" y="1327331"/>
            <a:ext cx="5759173" cy="5727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17684E-171A-B70C-C4ED-424E509ADED2}"/>
              </a:ext>
            </a:extLst>
          </p:cNvPr>
          <p:cNvSpPr/>
          <p:nvPr/>
        </p:nvSpPr>
        <p:spPr>
          <a:xfrm>
            <a:off x="2609900" y="1228222"/>
            <a:ext cx="6089419" cy="743919"/>
          </a:xfrm>
          <a:prstGeom prst="roundRect">
            <a:avLst/>
          </a:prstGeom>
          <a:noFill/>
          <a:ln w="28575">
            <a:solidFill>
              <a:srgbClr val="F28F1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I"/>
          </a:p>
        </p:txBody>
      </p:sp>
      <p:sp>
        <p:nvSpPr>
          <p:cNvPr id="9" name="&quot;No&quot; Symbol 8">
            <a:extLst>
              <a:ext uri="{FF2B5EF4-FFF2-40B4-BE49-F238E27FC236}">
                <a16:creationId xmlns:a16="http://schemas.microsoft.com/office/drawing/2014/main" id="{3F48D15D-D4D4-8E55-77AC-C9D497EA0D41}"/>
              </a:ext>
            </a:extLst>
          </p:cNvPr>
          <p:cNvSpPr/>
          <p:nvPr/>
        </p:nvSpPr>
        <p:spPr>
          <a:xfrm>
            <a:off x="5233392" y="1327331"/>
            <a:ext cx="1907823" cy="572700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&quot;No&quot; Symbol 9">
            <a:extLst>
              <a:ext uri="{FF2B5EF4-FFF2-40B4-BE49-F238E27FC236}">
                <a16:creationId xmlns:a16="http://schemas.microsoft.com/office/drawing/2014/main" id="{A797C1E4-EAAD-AA81-82D4-132CFA64A16C}"/>
              </a:ext>
            </a:extLst>
          </p:cNvPr>
          <p:cNvSpPr/>
          <p:nvPr/>
        </p:nvSpPr>
        <p:spPr>
          <a:xfrm>
            <a:off x="4505161" y="1327331"/>
            <a:ext cx="545626" cy="572700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&quot;No&quot; Symbol 10">
            <a:extLst>
              <a:ext uri="{FF2B5EF4-FFF2-40B4-BE49-F238E27FC236}">
                <a16:creationId xmlns:a16="http://schemas.microsoft.com/office/drawing/2014/main" id="{367B3743-4739-67E8-896B-59332B983D2C}"/>
              </a:ext>
            </a:extLst>
          </p:cNvPr>
          <p:cNvSpPr/>
          <p:nvPr/>
        </p:nvSpPr>
        <p:spPr>
          <a:xfrm>
            <a:off x="7414026" y="1327331"/>
            <a:ext cx="545626" cy="572700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FC116D-6D02-A281-414D-9A77B5A14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736" y="2019173"/>
            <a:ext cx="7772400" cy="4371975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08F9DDC4-5BB4-6EEE-7DCB-AB1447BC9DBF}"/>
              </a:ext>
            </a:extLst>
          </p:cNvPr>
          <p:cNvSpPr txBox="1">
            <a:spLocks/>
          </p:cNvSpPr>
          <p:nvPr/>
        </p:nvSpPr>
        <p:spPr>
          <a:xfrm>
            <a:off x="4734262" y="64960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Andrew Taylor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FE83D57-43E8-3A92-1679-DB163DEEDE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756B40-D9DB-B9A7-A345-42736DDDEB3C}"/>
              </a:ext>
            </a:extLst>
          </p:cNvPr>
          <p:cNvSpPr/>
          <p:nvPr/>
        </p:nvSpPr>
        <p:spPr>
          <a:xfrm>
            <a:off x="7959652" y="1972141"/>
            <a:ext cx="2580372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70" dirty="0">
                <a:solidFill>
                  <a:schemeClr val="bg1">
                    <a:lumMod val="65000"/>
                  </a:schemeClr>
                </a:solidFill>
              </a:rPr>
              <a:t>Thanks to C. Li for these plots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C50DB-E0E8-9C27-7EE2-97905D95C9CE}"/>
              </a:ext>
            </a:extLst>
          </p:cNvPr>
          <p:cNvSpPr txBox="1"/>
          <p:nvPr/>
        </p:nvSpPr>
        <p:spPr>
          <a:xfrm>
            <a:off x="7959652" y="2204149"/>
            <a:ext cx="6187044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Hopkins et al, MNRAS 516 (2022) 3, 3470-3514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459D3B-86A4-AF6D-A424-1B31FAD8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419" y="2522698"/>
            <a:ext cx="4721522" cy="406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44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3;p19">
            <a:extLst>
              <a:ext uri="{FF2B5EF4-FFF2-40B4-BE49-F238E27FC236}">
                <a16:creationId xmlns:a16="http://schemas.microsoft.com/office/drawing/2014/main" id="{5B4B2AFE-2B7B-3CBC-8910-4A043550F412}"/>
              </a:ext>
            </a:extLst>
          </p:cNvPr>
          <p:cNvSpPr txBox="1">
            <a:spLocks/>
          </p:cNvSpPr>
          <p:nvPr/>
        </p:nvSpPr>
        <p:spPr>
          <a:xfrm>
            <a:off x="21658" y="29188"/>
            <a:ext cx="750375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2800" b="1" dirty="0">
                <a:solidFill>
                  <a:srgbClr val="00B0F0"/>
                </a:solidFill>
              </a:rPr>
              <a:t>Neutrino Emission from the Galactic Halo?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C2255-76A8-302F-E1EB-1FF425D32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033" y="29188"/>
            <a:ext cx="4602893" cy="3068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DE480C-03A6-25C2-056C-68547B787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4" y="654908"/>
            <a:ext cx="5066271" cy="3377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680431-44F0-0F39-6BF9-FB6144646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917" y="3327311"/>
            <a:ext cx="5486859" cy="3657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A440EC-B43C-4280-06B6-6EF0324475CF}"/>
              </a:ext>
            </a:extLst>
          </p:cNvPr>
          <p:cNvSpPr txBox="1"/>
          <p:nvPr/>
        </p:nvSpPr>
        <p:spPr>
          <a:xfrm>
            <a:off x="8530650" y="-10717"/>
            <a:ext cx="3199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Gas Density Distribution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84DDD-0499-F217-4796-7BF42E4C7701}"/>
              </a:ext>
            </a:extLst>
          </p:cNvPr>
          <p:cNvSpPr txBox="1"/>
          <p:nvPr/>
        </p:nvSpPr>
        <p:spPr>
          <a:xfrm>
            <a:off x="640304" y="561955"/>
            <a:ext cx="2061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CR Distribution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CBC30-FD82-388F-4AA4-F07F83EFD510}"/>
              </a:ext>
            </a:extLst>
          </p:cNvPr>
          <p:cNvSpPr txBox="1"/>
          <p:nvPr/>
        </p:nvSpPr>
        <p:spPr>
          <a:xfrm>
            <a:off x="7650440" y="3298553"/>
            <a:ext cx="4517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8F1E"/>
                </a:solidFill>
              </a:rPr>
              <a:t>Halo Neutrino Flux (Diffusive Case)</a:t>
            </a:r>
          </a:p>
        </p:txBody>
      </p:sp>
      <p:sp>
        <p:nvSpPr>
          <p:cNvPr id="13" name="Google Shape;63;p14">
            <a:extLst>
              <a:ext uri="{FF2B5EF4-FFF2-40B4-BE49-F238E27FC236}">
                <a16:creationId xmlns:a16="http://schemas.microsoft.com/office/drawing/2014/main" id="{1FD3E31F-BD73-B6E0-0874-46E463EC48F8}"/>
              </a:ext>
            </a:extLst>
          </p:cNvPr>
          <p:cNvSpPr txBox="1"/>
          <p:nvPr/>
        </p:nvSpPr>
        <p:spPr>
          <a:xfrm>
            <a:off x="5144085" y="693255"/>
            <a:ext cx="4125937" cy="71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470" dirty="0" err="1">
                <a:solidFill>
                  <a:srgbClr val="B2B2B2"/>
                </a:solidFill>
              </a:rPr>
              <a:t>Kalashev</a:t>
            </a:r>
            <a:r>
              <a:rPr lang="en" sz="1470" dirty="0">
                <a:solidFill>
                  <a:srgbClr val="B2B2B2"/>
                </a:solidFill>
              </a:rPr>
              <a:t> et al., </a:t>
            </a:r>
            <a:r>
              <a:rPr lang="en-GB" sz="1470" i="1" dirty="0">
                <a:solidFill>
                  <a:srgbClr val="B2B2B2"/>
                </a:solidFill>
              </a:rPr>
              <a:t>JCAP</a:t>
            </a:r>
            <a:r>
              <a:rPr lang="en-GB" sz="1470" dirty="0">
                <a:solidFill>
                  <a:srgbClr val="B2B2B2"/>
                </a:solidFill>
              </a:rPr>
              <a:t> 03 (2023) 053</a:t>
            </a:r>
          </a:p>
          <a:p>
            <a:endParaRPr sz="1470" dirty="0">
              <a:solidFill>
                <a:srgbClr val="B2B2B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8E518D-628C-97F9-0CA5-7F8BA9847B5E}"/>
              </a:ext>
            </a:extLst>
          </p:cNvPr>
          <p:cNvSpPr txBox="1"/>
          <p:nvPr/>
        </p:nvSpPr>
        <p:spPr>
          <a:xfrm>
            <a:off x="144163" y="451484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Understanding the CR transport process in the halo is key for these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92696-ED90-1100-82C2-2A837E61D958}"/>
              </a:ext>
            </a:extLst>
          </p:cNvPr>
          <p:cNvSpPr txBox="1"/>
          <p:nvPr/>
        </p:nvSpPr>
        <p:spPr>
          <a:xfrm>
            <a:off x="144163" y="5381980"/>
            <a:ext cx="6268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this case, the </a:t>
            </a:r>
            <a:r>
              <a:rPr lang="en-GB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circumgalactic</a:t>
            </a:r>
            <a:r>
              <a:rPr lang="en-GB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neutrino flux contribution is comparable with the Galactic-disk contribution.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9941C41-42D7-CF0C-17A1-6B86BFC2D252}"/>
              </a:ext>
            </a:extLst>
          </p:cNvPr>
          <p:cNvSpPr txBox="1">
            <a:spLocks/>
          </p:cNvSpPr>
          <p:nvPr/>
        </p:nvSpPr>
        <p:spPr>
          <a:xfrm>
            <a:off x="4734262" y="64960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Andrew Taylor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656CB8-02A1-CA18-CE3C-4A0660C522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65EC3C-13D0-4A63-6A6C-17CE9E9B18A6}"/>
              </a:ext>
            </a:extLst>
          </p:cNvPr>
          <p:cNvCxnSpPr/>
          <p:nvPr/>
        </p:nvCxnSpPr>
        <p:spPr>
          <a:xfrm>
            <a:off x="5296395" y="2814452"/>
            <a:ext cx="1116592" cy="38001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B61E6E-B308-B7B6-3B08-E27487A159D8}"/>
              </a:ext>
            </a:extLst>
          </p:cNvPr>
          <p:cNvCxnSpPr>
            <a:cxnSpLocks/>
          </p:cNvCxnSpPr>
          <p:nvPr/>
        </p:nvCxnSpPr>
        <p:spPr>
          <a:xfrm flipH="1">
            <a:off x="6505390" y="2573259"/>
            <a:ext cx="1085053" cy="62741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456161C-10AE-7CEA-205A-DD2A8E9E8991}"/>
              </a:ext>
            </a:extLst>
          </p:cNvPr>
          <p:cNvCxnSpPr/>
          <p:nvPr/>
        </p:nvCxnSpPr>
        <p:spPr>
          <a:xfrm>
            <a:off x="6472362" y="3298553"/>
            <a:ext cx="634930" cy="82218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668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8AA25-852A-9214-1A5D-A4EE1F935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5B8C52-3360-1185-B12B-CFD67FC6C98B}"/>
              </a:ext>
            </a:extLst>
          </p:cNvPr>
          <p:cNvSpPr txBox="1"/>
          <p:nvPr/>
        </p:nvSpPr>
        <p:spPr>
          <a:xfrm>
            <a:off x="8520545" y="2479964"/>
            <a:ext cx="191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I" dirty="0"/>
              <a:t>Moskalenko paper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A8F1F-B2E1-4714-4D18-615E9A704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339" y="2809259"/>
            <a:ext cx="3831366" cy="3972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FB978-9EC3-5180-6CDD-B9769D3D94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39"/>
          <a:stretch>
            <a:fillRect/>
          </a:stretch>
        </p:blipFill>
        <p:spPr>
          <a:xfrm>
            <a:off x="21449" y="1733796"/>
            <a:ext cx="4613563" cy="45683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C7C2D75-C3DA-ABB3-472A-AAAF30DE3282}"/>
              </a:ext>
            </a:extLst>
          </p:cNvPr>
          <p:cNvSpPr txBox="1">
            <a:spLocks/>
          </p:cNvSpPr>
          <p:nvPr/>
        </p:nvSpPr>
        <p:spPr>
          <a:xfrm>
            <a:off x="-11877" y="25613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Probes of CR Escaping Nearby Galactic Haloes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DB822-D2D3-695A-717C-646F7FAE6914}"/>
              </a:ext>
            </a:extLst>
          </p:cNvPr>
          <p:cNvSpPr/>
          <p:nvPr/>
        </p:nvSpPr>
        <p:spPr>
          <a:xfrm>
            <a:off x="1754372" y="1864088"/>
            <a:ext cx="1435395" cy="262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13;p19">
            <a:extLst>
              <a:ext uri="{FF2B5EF4-FFF2-40B4-BE49-F238E27FC236}">
                <a16:creationId xmlns:a16="http://schemas.microsoft.com/office/drawing/2014/main" id="{A70A2513-A1F2-9F5E-1676-3CBA0CA0E165}"/>
              </a:ext>
            </a:extLst>
          </p:cNvPr>
          <p:cNvSpPr txBox="1">
            <a:spLocks/>
          </p:cNvSpPr>
          <p:nvPr/>
        </p:nvSpPr>
        <p:spPr>
          <a:xfrm>
            <a:off x="87822" y="881223"/>
            <a:ext cx="543337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2800" b="1" dirty="0">
                <a:solidFill>
                  <a:srgbClr val="F28F1E"/>
                </a:solidFill>
              </a:rPr>
              <a:t>Evidence for Diffuse Gamma-Rays Emission from M31’s Galactic Halo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4EB0C-0DAD-D474-8994-F2EFCEB497E3}"/>
              </a:ext>
            </a:extLst>
          </p:cNvPr>
          <p:cNvSpPr txBox="1"/>
          <p:nvPr/>
        </p:nvSpPr>
        <p:spPr>
          <a:xfrm>
            <a:off x="4326105" y="1961025"/>
            <a:ext cx="31643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GI" sz="2000"/>
              <a:t>uggest</a:t>
            </a:r>
            <a:r>
              <a:rPr lang="en-US" sz="2000" dirty="0"/>
              <a:t>s</a:t>
            </a:r>
            <a:r>
              <a:rPr lang="en-GI" sz="2000"/>
              <a:t> </a:t>
            </a:r>
            <a:r>
              <a:rPr lang="en-GI" sz="2000" dirty="0"/>
              <a:t>that emission extends out to tens </a:t>
            </a:r>
            <a:r>
              <a:rPr lang="en-GI" sz="2000"/>
              <a:t>of degrees</a:t>
            </a:r>
            <a:r>
              <a:rPr lang="en-US" sz="2000" dirty="0"/>
              <a:t> (100s kpc)</a:t>
            </a:r>
          </a:p>
          <a:p>
            <a:endParaRPr lang="en-US" sz="2000" dirty="0"/>
          </a:p>
          <a:p>
            <a:r>
              <a:rPr lang="en-US" sz="2000" dirty="0"/>
              <a:t>Evidence that the escape of CRs from the Galaxy is not dictated solely by diffusive transport</a:t>
            </a:r>
            <a:endParaRPr lang="en-GI" sz="2000" dirty="0"/>
          </a:p>
        </p:txBody>
      </p:sp>
      <p:sp>
        <p:nvSpPr>
          <p:cNvPr id="13" name="Google Shape;63;p14">
            <a:extLst>
              <a:ext uri="{FF2B5EF4-FFF2-40B4-BE49-F238E27FC236}">
                <a16:creationId xmlns:a16="http://schemas.microsoft.com/office/drawing/2014/main" id="{3EFD39B5-9C59-04B9-4074-7D9D827FC2B7}"/>
              </a:ext>
            </a:extLst>
          </p:cNvPr>
          <p:cNvSpPr txBox="1"/>
          <p:nvPr/>
        </p:nvSpPr>
        <p:spPr>
          <a:xfrm>
            <a:off x="7899601" y="1995300"/>
            <a:ext cx="3619104" cy="69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70" dirty="0" err="1">
                <a:solidFill>
                  <a:srgbClr val="B2B2B2"/>
                </a:solidFill>
              </a:rPr>
              <a:t>Karwin</a:t>
            </a:r>
            <a:r>
              <a:rPr lang="en-US" sz="1470" dirty="0">
                <a:solidFill>
                  <a:srgbClr val="B2B2B2"/>
                </a:solidFill>
              </a:rPr>
              <a:t> et al., </a:t>
            </a:r>
            <a:r>
              <a:rPr lang="en-GB" sz="1470" dirty="0" err="1">
                <a:solidFill>
                  <a:srgbClr val="B2B2B2"/>
                </a:solidFill>
              </a:rPr>
              <a:t>ApJ</a:t>
            </a:r>
            <a:r>
              <a:rPr lang="en-GB" sz="1470" dirty="0">
                <a:solidFill>
                  <a:srgbClr val="B2B2B2"/>
                </a:solidFill>
              </a:rPr>
              <a:t> 880:95 48pp (2019) </a:t>
            </a:r>
          </a:p>
          <a:p>
            <a:endParaRPr sz="1470" dirty="0">
              <a:solidFill>
                <a:srgbClr val="B2B2B2"/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29D038D-3D4E-0581-F930-F113179FE335}"/>
              </a:ext>
            </a:extLst>
          </p:cNvPr>
          <p:cNvSpPr txBox="1">
            <a:spLocks/>
          </p:cNvSpPr>
          <p:nvPr/>
        </p:nvSpPr>
        <p:spPr>
          <a:xfrm>
            <a:off x="4734262" y="64960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Andrew Taylor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FD420-4E2A-7121-8DB7-161B2000A6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4706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D3942CB-4291-A197-2A33-31A3B4E1987D}"/>
              </a:ext>
            </a:extLst>
          </p:cNvPr>
          <p:cNvSpPr txBox="1"/>
          <p:nvPr/>
        </p:nvSpPr>
        <p:spPr>
          <a:xfrm>
            <a:off x="8520545" y="2479964"/>
            <a:ext cx="191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I" dirty="0"/>
              <a:t>Moskalenko paper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A9771C-9966-EAEB-DC84-8F99356DF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339" y="2809259"/>
            <a:ext cx="3831366" cy="3972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BCEE15-AC01-3594-78B8-9F4CB531D5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39"/>
          <a:stretch>
            <a:fillRect/>
          </a:stretch>
        </p:blipFill>
        <p:spPr>
          <a:xfrm>
            <a:off x="21449" y="1733796"/>
            <a:ext cx="4613563" cy="45683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491F8B4-437D-7153-DBC1-34B263E94D32}"/>
              </a:ext>
            </a:extLst>
          </p:cNvPr>
          <p:cNvSpPr txBox="1">
            <a:spLocks/>
          </p:cNvSpPr>
          <p:nvPr/>
        </p:nvSpPr>
        <p:spPr>
          <a:xfrm>
            <a:off x="-11877" y="25613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Probes of CR Escaping Nearby Galactic Haloes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FB962-D6B6-26D9-9876-A42264B40E17}"/>
              </a:ext>
            </a:extLst>
          </p:cNvPr>
          <p:cNvSpPr/>
          <p:nvPr/>
        </p:nvSpPr>
        <p:spPr>
          <a:xfrm>
            <a:off x="1754372" y="1864088"/>
            <a:ext cx="1435395" cy="262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13;p19">
            <a:extLst>
              <a:ext uri="{FF2B5EF4-FFF2-40B4-BE49-F238E27FC236}">
                <a16:creationId xmlns:a16="http://schemas.microsoft.com/office/drawing/2014/main" id="{FEE95994-11E4-43A5-B458-94C5FC20CC9E}"/>
              </a:ext>
            </a:extLst>
          </p:cNvPr>
          <p:cNvSpPr txBox="1">
            <a:spLocks/>
          </p:cNvSpPr>
          <p:nvPr/>
        </p:nvSpPr>
        <p:spPr>
          <a:xfrm>
            <a:off x="87822" y="881223"/>
            <a:ext cx="543337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2800" b="1" dirty="0">
                <a:solidFill>
                  <a:srgbClr val="F28F1E"/>
                </a:solidFill>
              </a:rPr>
              <a:t>Evidence for Diffuse Gamma-Rays Emission from M31’s Galactic Halo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60BFD-D6CF-810A-68AD-F3E0CEF545BC}"/>
              </a:ext>
            </a:extLst>
          </p:cNvPr>
          <p:cNvSpPr txBox="1"/>
          <p:nvPr/>
        </p:nvSpPr>
        <p:spPr>
          <a:xfrm>
            <a:off x="4326105" y="1961025"/>
            <a:ext cx="31643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GI" sz="2000"/>
              <a:t>uggest</a:t>
            </a:r>
            <a:r>
              <a:rPr lang="en-US" sz="2000" dirty="0"/>
              <a:t>s</a:t>
            </a:r>
            <a:r>
              <a:rPr lang="en-GI" sz="2000"/>
              <a:t> </a:t>
            </a:r>
            <a:r>
              <a:rPr lang="en-GI" sz="2000" dirty="0"/>
              <a:t>that emission extends out to tens </a:t>
            </a:r>
            <a:r>
              <a:rPr lang="en-GI" sz="2000"/>
              <a:t>of degrees</a:t>
            </a:r>
            <a:r>
              <a:rPr lang="en-US" sz="2000" dirty="0"/>
              <a:t> (100s kpc)</a:t>
            </a:r>
          </a:p>
          <a:p>
            <a:endParaRPr lang="en-US" sz="2000" dirty="0"/>
          </a:p>
          <a:p>
            <a:r>
              <a:rPr lang="en-US" sz="2000" dirty="0"/>
              <a:t>Evidence that the escape of CRs from the Galaxy is not dictated solely by diffusive transport</a:t>
            </a:r>
            <a:endParaRPr lang="en-GI" sz="2000" dirty="0"/>
          </a:p>
        </p:txBody>
      </p:sp>
      <p:sp>
        <p:nvSpPr>
          <p:cNvPr id="13" name="Google Shape;63;p14">
            <a:extLst>
              <a:ext uri="{FF2B5EF4-FFF2-40B4-BE49-F238E27FC236}">
                <a16:creationId xmlns:a16="http://schemas.microsoft.com/office/drawing/2014/main" id="{F0C58EF9-23FE-6527-CA61-074B0E482054}"/>
              </a:ext>
            </a:extLst>
          </p:cNvPr>
          <p:cNvSpPr txBox="1"/>
          <p:nvPr/>
        </p:nvSpPr>
        <p:spPr>
          <a:xfrm>
            <a:off x="7899601" y="1995300"/>
            <a:ext cx="3619104" cy="69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70" dirty="0" err="1">
                <a:solidFill>
                  <a:srgbClr val="B2B2B2"/>
                </a:solidFill>
              </a:rPr>
              <a:t>Karwin</a:t>
            </a:r>
            <a:r>
              <a:rPr lang="en-US" sz="1470" dirty="0">
                <a:solidFill>
                  <a:srgbClr val="B2B2B2"/>
                </a:solidFill>
              </a:rPr>
              <a:t> et al., </a:t>
            </a:r>
            <a:r>
              <a:rPr lang="en-GB" sz="1470" dirty="0" err="1">
                <a:solidFill>
                  <a:srgbClr val="B2B2B2"/>
                </a:solidFill>
              </a:rPr>
              <a:t>ApJ</a:t>
            </a:r>
            <a:r>
              <a:rPr lang="en-GB" sz="1470" dirty="0">
                <a:solidFill>
                  <a:srgbClr val="B2B2B2"/>
                </a:solidFill>
              </a:rPr>
              <a:t> 880:95 48pp (2019) </a:t>
            </a:r>
          </a:p>
          <a:p>
            <a:endParaRPr sz="1470" dirty="0">
              <a:solidFill>
                <a:srgbClr val="B2B2B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EE1EF-8D42-3C01-E5E5-C44DA336D2A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39757" y="2418964"/>
            <a:ext cx="3303219" cy="188658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99" rev="18600000"/>
            </a:camera>
            <a:lightRig rig="threePt" dir="t"/>
          </a:scene3d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6CBED87-29EB-33B4-A200-A84CE543B802}"/>
              </a:ext>
            </a:extLst>
          </p:cNvPr>
          <p:cNvSpPr txBox="1">
            <a:spLocks/>
          </p:cNvSpPr>
          <p:nvPr/>
        </p:nvSpPr>
        <p:spPr>
          <a:xfrm>
            <a:off x="4734262" y="64960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Andrew Taylor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B4B200-A589-050E-3107-55DE67A85B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4007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7C24D-16EF-2065-360A-CEFE39877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D220-209C-BFCA-5CB4-8D7348B52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59" y="10264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How Might the Galactic Halo Effect The Arrival of “Population C” CR?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81B09-BB8A-63D4-62B6-C7CD4257C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12CF9-9E11-D81B-EFC2-CAA6966D2A9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314219" y="3872577"/>
            <a:ext cx="3073021" cy="175510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23040E9-144C-2531-5F19-541A87C25736}"/>
              </a:ext>
            </a:extLst>
          </p:cNvPr>
          <p:cNvSpPr/>
          <p:nvPr/>
        </p:nvSpPr>
        <p:spPr>
          <a:xfrm>
            <a:off x="2519680" y="4750130"/>
            <a:ext cx="172720" cy="1774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D80CCF-F008-E8A6-A43F-6882E6479F90}"/>
              </a:ext>
            </a:extLst>
          </p:cNvPr>
          <p:cNvSpPr txBox="1"/>
          <p:nvPr/>
        </p:nvSpPr>
        <p:spPr>
          <a:xfrm>
            <a:off x="1859280" y="4981352"/>
            <a:ext cx="164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“Population C” CR source</a:t>
            </a:r>
          </a:p>
        </p:txBody>
      </p:sp>
    </p:spTree>
    <p:extLst>
      <p:ext uri="{BB962C8B-B14F-4D97-AF65-F5344CB8AC3E}">
        <p14:creationId xmlns:p14="http://schemas.microsoft.com/office/powerpoint/2010/main" val="1795467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2DDD4-7B3C-A96A-08D4-BA71115DA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E613E-8CCC-7960-9501-26803211ECE8}"/>
              </a:ext>
            </a:extLst>
          </p:cNvPr>
          <p:cNvSpPr txBox="1">
            <a:spLocks/>
          </p:cNvSpPr>
          <p:nvPr/>
        </p:nvSpPr>
        <p:spPr>
          <a:xfrm>
            <a:off x="4507044" y="244191"/>
            <a:ext cx="7684956" cy="1105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Hillas-Type  3 Population Fit to the Transition Region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02BE36-888E-DE50-82A9-50E6D1F1AE22}"/>
              </a:ext>
            </a:extLst>
          </p:cNvPr>
          <p:cNvSpPr/>
          <p:nvPr/>
        </p:nvSpPr>
        <p:spPr>
          <a:xfrm>
            <a:off x="723332" y="6545658"/>
            <a:ext cx="4107975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Gaisser, Front. Phys., 2013, 8(6): 748–758 (2013)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8094C-2DB5-468C-5CEE-49BA274697B1}"/>
              </a:ext>
            </a:extLst>
          </p:cNvPr>
          <p:cNvSpPr txBox="1"/>
          <p:nvPr/>
        </p:nvSpPr>
        <p:spPr>
          <a:xfrm>
            <a:off x="129426" y="127591"/>
            <a:ext cx="1651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Pop A	Pop 1</a:t>
            </a:r>
          </a:p>
          <a:p>
            <a:r>
              <a:rPr lang="en-US" dirty="0"/>
              <a:t>Pop B	Pop 2</a:t>
            </a:r>
          </a:p>
          <a:p>
            <a:r>
              <a:rPr lang="en-US" dirty="0"/>
              <a:t>Pop C	Pop 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A740D7-C689-1CCA-4A48-B46ECA0BD122}"/>
              </a:ext>
            </a:extLst>
          </p:cNvPr>
          <p:cNvCxnSpPr/>
          <p:nvPr/>
        </p:nvCxnSpPr>
        <p:spPr>
          <a:xfrm>
            <a:off x="818707" y="312226"/>
            <a:ext cx="24454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C203CD0-7589-F93C-7273-A0F311A87D7C}"/>
              </a:ext>
            </a:extLst>
          </p:cNvPr>
          <p:cNvCxnSpPr/>
          <p:nvPr/>
        </p:nvCxnSpPr>
        <p:spPr>
          <a:xfrm>
            <a:off x="818707" y="595255"/>
            <a:ext cx="24454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5B76E2-6A31-0E12-B593-91CB03E77268}"/>
              </a:ext>
            </a:extLst>
          </p:cNvPr>
          <p:cNvCxnSpPr>
            <a:cxnSpLocks/>
          </p:cNvCxnSpPr>
          <p:nvPr/>
        </p:nvCxnSpPr>
        <p:spPr>
          <a:xfrm>
            <a:off x="818707" y="863769"/>
            <a:ext cx="24454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2A2CC25-B773-F7B6-770C-15724A28B390}"/>
              </a:ext>
            </a:extLst>
          </p:cNvPr>
          <p:cNvSpPr/>
          <p:nvPr/>
        </p:nvSpPr>
        <p:spPr>
          <a:xfrm>
            <a:off x="5516592" y="1375591"/>
            <a:ext cx="6688660" cy="136760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346B617-7164-B117-E016-5569175872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519"/>
          <a:stretch>
            <a:fillRect/>
          </a:stretch>
        </p:blipFill>
        <p:spPr>
          <a:xfrm>
            <a:off x="6878133" y="2966718"/>
            <a:ext cx="5327119" cy="19297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D2E667-2026-F30F-E01F-10B2CD3A6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43" y="1755658"/>
            <a:ext cx="4828455" cy="4658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40FFC-42A2-86CD-20A3-D2B07C25C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134" y="1478673"/>
            <a:ext cx="6223000" cy="1181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917F37-8243-ADEA-82FA-0E2345DC6460}"/>
              </a:ext>
            </a:extLst>
          </p:cNvPr>
          <p:cNvSpPr txBox="1"/>
          <p:nvPr/>
        </p:nvSpPr>
        <p:spPr>
          <a:xfrm>
            <a:off x="5735134" y="3641762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I" dirty="0">
                <a:solidFill>
                  <a:srgbClr val="F28F1E"/>
                </a:solidFill>
              </a:rPr>
              <a:t>Galactic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DA325-FAAA-7228-27F9-E95485535F09}"/>
              </a:ext>
            </a:extLst>
          </p:cNvPr>
          <p:cNvSpPr txBox="1"/>
          <p:nvPr/>
        </p:nvSpPr>
        <p:spPr>
          <a:xfrm>
            <a:off x="5516592" y="4411520"/>
            <a:ext cx="147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I" dirty="0">
                <a:solidFill>
                  <a:srgbClr val="F28F1E"/>
                </a:solidFill>
              </a:rPr>
              <a:t>Extragalactic?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449F83-AC24-2E93-4662-C4662868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2DD80F2-B291-BA38-98CE-2AF3EF4F6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39" y="86381"/>
            <a:ext cx="1254211" cy="125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8D1F75-585D-8A0B-775D-34D55CCB479F}"/>
              </a:ext>
            </a:extLst>
          </p:cNvPr>
          <p:cNvSpPr txBox="1"/>
          <p:nvPr/>
        </p:nvSpPr>
        <p:spPr>
          <a:xfrm>
            <a:off x="678005" y="1755658"/>
            <a:ext cx="464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28F1E"/>
                </a:solidFill>
              </a:rPr>
              <a:t>Realisation</a:t>
            </a:r>
            <a:r>
              <a:rPr lang="en-US" sz="2000" dirty="0">
                <a:solidFill>
                  <a:srgbClr val="F28F1E"/>
                </a:solidFill>
              </a:rPr>
              <a:t> of Hillas 3 Populations Scenario</a:t>
            </a:r>
          </a:p>
        </p:txBody>
      </p:sp>
    </p:spTree>
    <p:extLst>
      <p:ext uri="{BB962C8B-B14F-4D97-AF65-F5344CB8AC3E}">
        <p14:creationId xmlns:p14="http://schemas.microsoft.com/office/powerpoint/2010/main" val="99084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15149E-16B3-18FF-5235-0281F9B0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The Importance of Measuring the Quadrupole Moment at </a:t>
            </a:r>
            <a:r>
              <a:rPr lang="en-US" b="1" dirty="0" err="1">
                <a:solidFill>
                  <a:srgbClr val="00B0F0"/>
                </a:solidFill>
              </a:rPr>
              <a:t>EeV</a:t>
            </a:r>
            <a:r>
              <a:rPr lang="en-US" b="1" dirty="0">
                <a:solidFill>
                  <a:srgbClr val="00B0F0"/>
                </a:solidFill>
              </a:rPr>
              <a:t> Energies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34527-9CF0-7F5D-2E82-7EA2193E4391}"/>
              </a:ext>
            </a:extLst>
          </p:cNvPr>
          <p:cNvSpPr txBox="1"/>
          <p:nvPr/>
        </p:nvSpPr>
        <p:spPr>
          <a:xfrm>
            <a:off x="3610472" y="5395497"/>
            <a:ext cx="4713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 the difference in growth rates of dipole and quadrupole amplitude with </a:t>
            </a:r>
            <a:r>
              <a:rPr lang="en-US" sz="2000" dirty="0" err="1"/>
              <a:t>L</a:t>
            </a:r>
            <a:r>
              <a:rPr lang="en-US" sz="2000" baseline="-25000" dirty="0" err="1"/>
              <a:t>scat</a:t>
            </a:r>
            <a:endParaRPr lang="en-US" sz="2000" baseline="-2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FEB037-5EFF-3A31-3ACC-714CFA52E573}"/>
              </a:ext>
            </a:extLst>
          </p:cNvPr>
          <p:cNvSpPr/>
          <p:nvPr/>
        </p:nvSpPr>
        <p:spPr>
          <a:xfrm>
            <a:off x="62765" y="1502767"/>
            <a:ext cx="3836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70" dirty="0">
                <a:solidFill>
                  <a:srgbClr val="B2B2B2"/>
                </a:solidFill>
              </a:rPr>
              <a:t>Shaw et al., </a:t>
            </a:r>
            <a:r>
              <a:rPr lang="en-GB" sz="1600" i="1" dirty="0">
                <a:solidFill>
                  <a:srgbClr val="B2B2B2"/>
                </a:solidFill>
              </a:rPr>
              <a:t>MNRAS</a:t>
            </a:r>
            <a:r>
              <a:rPr lang="en-GB" sz="1600" dirty="0">
                <a:solidFill>
                  <a:srgbClr val="B2B2B2"/>
                </a:solidFill>
              </a:rPr>
              <a:t>, Vol. 543, </a:t>
            </a:r>
            <a:r>
              <a:rPr lang="en-GB" sz="1600" dirty="0" err="1">
                <a:solidFill>
                  <a:srgbClr val="B2B2B2"/>
                </a:solidFill>
              </a:rPr>
              <a:t>Iss</a:t>
            </a:r>
            <a:r>
              <a:rPr lang="en-GB" sz="1600" dirty="0">
                <a:solidFill>
                  <a:srgbClr val="B2B2B2"/>
                </a:solidFill>
              </a:rPr>
              <a:t>. 4 (2025)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2C597-58E9-4B65-5E03-2B715064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40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AF3102-9D3A-E04E-C183-18F0B99FE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5" y="2218753"/>
            <a:ext cx="4259580" cy="2800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A072E3-FAAC-3D7A-B246-64927C118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496" y="2218753"/>
            <a:ext cx="4259580" cy="28000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D8D79D-1AFE-CC13-35A2-779FDF388281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1129418" y="1841321"/>
            <a:ext cx="4259580" cy="3385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E1A2FA-D2E5-6BCE-8811-ACBB466EFF01}"/>
              </a:ext>
            </a:extLst>
          </p:cNvPr>
          <p:cNvSpPr txBox="1"/>
          <p:nvPr/>
        </p:nvSpPr>
        <p:spPr>
          <a:xfrm>
            <a:off x="3899634" y="1133435"/>
            <a:ext cx="2978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Transition ”energy” for which halo becomes thin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F932515-8962-FC2A-9C9E-A46D4E8F2930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388998" y="1841321"/>
            <a:ext cx="671503" cy="2402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563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96067-6E1C-AB1E-90FB-7321B3A5A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7562-3D57-C04A-CD8E-9A3753E95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1676993" cy="840615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00B0F0"/>
                </a:solidFill>
              </a:rPr>
              <a:t>Galactic/Extragalactic Cosmic Ray Transition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8572E8-6B34-98E2-4000-D1FC34B13451}"/>
              </a:ext>
            </a:extLst>
          </p:cNvPr>
          <p:cNvSpPr txBox="1"/>
          <p:nvPr/>
        </p:nvSpPr>
        <p:spPr>
          <a:xfrm>
            <a:off x="4101789" y="1066272"/>
            <a:ext cx="2414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An Analogy Between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587019-1377-146A-D98F-F8049A969A64}"/>
              </a:ext>
            </a:extLst>
          </p:cNvPr>
          <p:cNvSpPr/>
          <p:nvPr/>
        </p:nvSpPr>
        <p:spPr>
          <a:xfrm>
            <a:off x="7667748" y="1097015"/>
            <a:ext cx="3885414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Gaisser, HAP Workshop, KIT (2015)</a:t>
            </a:r>
            <a:endParaRPr lang="en-US" sz="1470" dirty="0">
              <a:solidFill>
                <a:srgbClr val="B2B2B2"/>
              </a:solidFill>
            </a:endParaRPr>
          </a:p>
        </p:txBody>
      </p:sp>
      <p:pic>
        <p:nvPicPr>
          <p:cNvPr id="3" name="Picture 2" descr="Heliosphere.jpg">
            <a:extLst>
              <a:ext uri="{FF2B5EF4-FFF2-40B4-BE49-F238E27FC236}">
                <a16:creationId xmlns:a16="http://schemas.microsoft.com/office/drawing/2014/main" id="{1BDDFF85-F923-624C-CA1A-C834AEDE7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5104"/>
            <a:ext cx="5454864" cy="30683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B355059-C1E4-F38C-358D-AB1B0B8D8446}"/>
              </a:ext>
            </a:extLst>
          </p:cNvPr>
          <p:cNvSpPr txBox="1"/>
          <p:nvPr/>
        </p:nvSpPr>
        <p:spPr>
          <a:xfrm>
            <a:off x="3619193" y="2741979"/>
            <a:ext cx="131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Heliosphere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CBEEBB-70E1-ABC6-D9E8-936B82875DC6}"/>
              </a:ext>
            </a:extLst>
          </p:cNvPr>
          <p:cNvSpPr txBox="1"/>
          <p:nvPr/>
        </p:nvSpPr>
        <p:spPr>
          <a:xfrm>
            <a:off x="482620" y="2281831"/>
            <a:ext cx="80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Galaxy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A1389-617F-992F-1632-527D6BCFB2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92257" y="1894819"/>
            <a:ext cx="5372403" cy="306836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78492FD-2150-EFA5-5762-ADF60F52A78C}"/>
              </a:ext>
            </a:extLst>
          </p:cNvPr>
          <p:cNvSpPr txBox="1"/>
          <p:nvPr/>
        </p:nvSpPr>
        <p:spPr>
          <a:xfrm>
            <a:off x="10800504" y="1973339"/>
            <a:ext cx="136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Extragalactic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F1F93-B0FA-58E2-59D8-A3082D0A79A6}"/>
              </a:ext>
            </a:extLst>
          </p:cNvPr>
          <p:cNvSpPr txBox="1"/>
          <p:nvPr/>
        </p:nvSpPr>
        <p:spPr>
          <a:xfrm>
            <a:off x="8262442" y="2586825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Galactic Halo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5FFACF-782D-2EDC-3CB0-94ED1837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41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8EE241-D026-E963-8378-35F2736BE432}"/>
              </a:ext>
            </a:extLst>
          </p:cNvPr>
          <p:cNvSpPr txBox="1"/>
          <p:nvPr/>
        </p:nvSpPr>
        <p:spPr>
          <a:xfrm>
            <a:off x="1655447" y="1547307"/>
            <a:ext cx="1437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28F1E"/>
                </a:solidFill>
              </a:rPr>
              <a:t>Heliosphere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9A24D9-D436-7168-9F69-5E1D1A59BFE5}"/>
              </a:ext>
            </a:extLst>
          </p:cNvPr>
          <p:cNvSpPr txBox="1"/>
          <p:nvPr/>
        </p:nvSpPr>
        <p:spPr>
          <a:xfrm>
            <a:off x="7631134" y="1577531"/>
            <a:ext cx="1437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28F1E"/>
                </a:solidFill>
              </a:rPr>
              <a:t>Galactic Halo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C4015B-8025-66DC-A2C8-A41C697A7EC2}"/>
              </a:ext>
            </a:extLst>
          </p:cNvPr>
          <p:cNvCxnSpPr>
            <a:stCxn id="5" idx="1"/>
          </p:cNvCxnSpPr>
          <p:nvPr/>
        </p:nvCxnSpPr>
        <p:spPr>
          <a:xfrm flipH="1">
            <a:off x="2949889" y="1266327"/>
            <a:ext cx="1151900" cy="38426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E59F32-19DD-AF96-65A2-84DB0B18D34A}"/>
              </a:ext>
            </a:extLst>
          </p:cNvPr>
          <p:cNvCxnSpPr>
            <a:cxnSpLocks/>
          </p:cNvCxnSpPr>
          <p:nvPr/>
        </p:nvCxnSpPr>
        <p:spPr>
          <a:xfrm>
            <a:off x="6479676" y="1266327"/>
            <a:ext cx="1171960" cy="42571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407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1119D-4406-69DF-1B19-1ADB07111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599D-A016-FEEE-95CE-C1C596403479}"/>
              </a:ext>
            </a:extLst>
          </p:cNvPr>
          <p:cNvSpPr txBox="1">
            <a:spLocks/>
          </p:cNvSpPr>
          <p:nvPr/>
        </p:nvSpPr>
        <p:spPr>
          <a:xfrm>
            <a:off x="2053706" y="-60222"/>
            <a:ext cx="7684956" cy="1105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Origins of the CR Spectrum?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6270E8-A67A-E084-0E11-60A1F0714459}"/>
              </a:ext>
            </a:extLst>
          </p:cNvPr>
          <p:cNvSpPr txBox="1"/>
          <p:nvPr/>
        </p:nvSpPr>
        <p:spPr>
          <a:xfrm>
            <a:off x="7955432" y="1681727"/>
            <a:ext cx="4077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Back in the 1970s, there was a debate about whether </a:t>
            </a:r>
            <a:r>
              <a:rPr lang="en-US" sz="2000" b="1" dirty="0"/>
              <a:t>all</a:t>
            </a:r>
            <a:r>
              <a:rPr lang="en-US" sz="2000" dirty="0"/>
              <a:t> CRs could be extragalactic. Subsequent diffuse gamma-ray observations, however, constrained such a scenario.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FC32E-B317-9E77-E4DC-B5A833FF46F4}"/>
              </a:ext>
            </a:extLst>
          </p:cNvPr>
          <p:cNvSpPr txBox="1"/>
          <p:nvPr/>
        </p:nvSpPr>
        <p:spPr>
          <a:xfrm>
            <a:off x="7494548" y="730049"/>
            <a:ext cx="6184900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70" dirty="0">
                <a:solidFill>
                  <a:srgbClr val="B2B2B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K. Brecher, G. R. Burbidge, </a:t>
            </a:r>
            <a:r>
              <a:rPr lang="en-GB" sz="1470" dirty="0" err="1">
                <a:solidFill>
                  <a:srgbClr val="B2B2B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en-GB" sz="1470" dirty="0">
                <a:solidFill>
                  <a:srgbClr val="B2B2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70" dirty="0">
                <a:solidFill>
                  <a:srgbClr val="B2B2B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174 (1972) 253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A3576-B895-9349-AC85-F9AC7BEEDAA2}"/>
              </a:ext>
            </a:extLst>
          </p:cNvPr>
          <p:cNvSpPr txBox="1"/>
          <p:nvPr/>
        </p:nvSpPr>
        <p:spPr>
          <a:xfrm>
            <a:off x="7489271" y="1048598"/>
            <a:ext cx="4582464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V. L. Ginzburg, Astro. and Space Phys., Vol. 4, p.167 (1972)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E4801-CC8C-CD81-940E-107FD7C57CDE}"/>
              </a:ext>
            </a:extLst>
          </p:cNvPr>
          <p:cNvSpPr txBox="1"/>
          <p:nvPr/>
        </p:nvSpPr>
        <p:spPr>
          <a:xfrm>
            <a:off x="7494548" y="1357199"/>
            <a:ext cx="7035800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A.W. Strong</a:t>
            </a:r>
            <a:r>
              <a:rPr lang="en-GB" sz="1470" i="1" dirty="0">
                <a:solidFill>
                  <a:srgbClr val="B2B2B2"/>
                </a:solidFill>
              </a:rPr>
              <a:t>, </a:t>
            </a:r>
            <a:r>
              <a:rPr lang="en-GB" sz="1470" i="1" dirty="0" err="1">
                <a:solidFill>
                  <a:srgbClr val="B2B2B2"/>
                </a:solidFill>
              </a:rPr>
              <a:t>Nucl.Part.Phys.Proc</a:t>
            </a:r>
            <a:r>
              <a:rPr lang="en-GB" sz="1470" i="1" dirty="0">
                <a:solidFill>
                  <a:srgbClr val="B2B2B2"/>
                </a:solidFill>
              </a:rPr>
              <a:t>.</a:t>
            </a:r>
            <a:r>
              <a:rPr lang="en-GB" sz="1470" dirty="0">
                <a:solidFill>
                  <a:srgbClr val="B2B2B2"/>
                </a:solidFill>
              </a:rPr>
              <a:t> 297-299 (2018) 165-170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DC731E-9E80-5FEF-AFA1-D8852AD46381}"/>
              </a:ext>
            </a:extLst>
          </p:cNvPr>
          <p:cNvSpPr/>
          <p:nvPr/>
        </p:nvSpPr>
        <p:spPr>
          <a:xfrm>
            <a:off x="1058333" y="1117600"/>
            <a:ext cx="203200" cy="177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44FBB4-0DD6-708D-B896-A8477D837460}"/>
              </a:ext>
            </a:extLst>
          </p:cNvPr>
          <p:cNvSpPr/>
          <p:nvPr/>
        </p:nvSpPr>
        <p:spPr>
          <a:xfrm>
            <a:off x="2287639" y="1099583"/>
            <a:ext cx="203200" cy="177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59A84B-0E27-EA34-85EF-47E326C99569}"/>
              </a:ext>
            </a:extLst>
          </p:cNvPr>
          <p:cNvSpPr txBox="1"/>
          <p:nvPr/>
        </p:nvSpPr>
        <p:spPr>
          <a:xfrm>
            <a:off x="2146683" y="709710"/>
            <a:ext cx="288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Extragalactic p (~3x10</a:t>
            </a:r>
            <a:r>
              <a:rPr lang="en-US" baseline="30000" dirty="0"/>
              <a:t>-7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223A65-5752-CC66-5F6C-DEC5FA79EDA1}"/>
              </a:ext>
            </a:extLst>
          </p:cNvPr>
          <p:cNvSpPr txBox="1"/>
          <p:nvPr/>
        </p:nvSpPr>
        <p:spPr>
          <a:xfrm>
            <a:off x="866990" y="73004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 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F817F0E-D42F-B8FB-73F5-E2D111692672}"/>
              </a:ext>
            </a:extLst>
          </p:cNvPr>
          <p:cNvCxnSpPr>
            <a:stCxn id="13" idx="6"/>
          </p:cNvCxnSpPr>
          <p:nvPr/>
        </p:nvCxnSpPr>
        <p:spPr>
          <a:xfrm>
            <a:off x="1261533" y="1206500"/>
            <a:ext cx="338667" cy="42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78DFCB0-A9EF-7B37-2B7C-3323A8FD68D6}"/>
              </a:ext>
            </a:extLst>
          </p:cNvPr>
          <p:cNvSpPr/>
          <p:nvPr/>
        </p:nvSpPr>
        <p:spPr>
          <a:xfrm>
            <a:off x="2490839" y="1843283"/>
            <a:ext cx="203200" cy="177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73919DC-4C2A-0A9A-76F6-F933BA302D7A}"/>
              </a:ext>
            </a:extLst>
          </p:cNvPr>
          <p:cNvSpPr/>
          <p:nvPr/>
        </p:nvSpPr>
        <p:spPr>
          <a:xfrm>
            <a:off x="2567848" y="2170059"/>
            <a:ext cx="203200" cy="177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7FA018-2CEC-0052-10B0-5C8374D1CBD8}"/>
              </a:ext>
            </a:extLst>
          </p:cNvPr>
          <p:cNvCxnSpPr/>
          <p:nvPr/>
        </p:nvCxnSpPr>
        <p:spPr>
          <a:xfrm>
            <a:off x="127819" y="1675748"/>
            <a:ext cx="5388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8D098C-58FE-E096-6516-C33C2EFC09EB}"/>
              </a:ext>
            </a:extLst>
          </p:cNvPr>
          <p:cNvCxnSpPr>
            <a:cxnSpLocks/>
          </p:cNvCxnSpPr>
          <p:nvPr/>
        </p:nvCxnSpPr>
        <p:spPr>
          <a:xfrm flipV="1">
            <a:off x="2694039" y="1824725"/>
            <a:ext cx="334296" cy="939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AAFA7E3-E6C0-D812-AD41-8A113C9D1C4B}"/>
              </a:ext>
            </a:extLst>
          </p:cNvPr>
          <p:cNvCxnSpPr>
            <a:cxnSpLocks/>
          </p:cNvCxnSpPr>
          <p:nvPr/>
        </p:nvCxnSpPr>
        <p:spPr>
          <a:xfrm>
            <a:off x="2771048" y="2258959"/>
            <a:ext cx="398242" cy="707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0168B92-18A5-A920-24DA-45292854BA5B}"/>
              </a:ext>
            </a:extLst>
          </p:cNvPr>
          <p:cNvSpPr/>
          <p:nvPr/>
        </p:nvSpPr>
        <p:spPr>
          <a:xfrm>
            <a:off x="2490839" y="2462947"/>
            <a:ext cx="95020" cy="73188"/>
          </a:xfrm>
          <a:prstGeom prst="ellipse">
            <a:avLst/>
          </a:prstGeom>
          <a:solidFill>
            <a:srgbClr val="0099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864318-0353-1F1E-B726-E9D35C5D3147}"/>
              </a:ext>
            </a:extLst>
          </p:cNvPr>
          <p:cNvCxnSpPr>
            <a:cxnSpLocks/>
          </p:cNvCxnSpPr>
          <p:nvPr/>
        </p:nvCxnSpPr>
        <p:spPr>
          <a:xfrm>
            <a:off x="2567848" y="2522953"/>
            <a:ext cx="293339" cy="1651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99DDF90-61A6-6665-E6D4-F80D324CF52A}"/>
              </a:ext>
            </a:extLst>
          </p:cNvPr>
          <p:cNvSpPr txBox="1"/>
          <p:nvPr/>
        </p:nvSpPr>
        <p:spPr>
          <a:xfrm>
            <a:off x="2287639" y="246294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π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96684-90AF-CC1B-9870-A78893EC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42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5F8DFA-2CF8-D1F7-EF3F-1A5D3022EC23}"/>
              </a:ext>
            </a:extLst>
          </p:cNvPr>
          <p:cNvSpPr/>
          <p:nvPr/>
        </p:nvSpPr>
        <p:spPr>
          <a:xfrm>
            <a:off x="5744662" y="6416108"/>
            <a:ext cx="3670271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Gaisser, </a:t>
            </a:r>
            <a:r>
              <a:rPr lang="en-GB" sz="1470" i="1" dirty="0" err="1">
                <a:solidFill>
                  <a:srgbClr val="B2B2B2"/>
                </a:solidFill>
              </a:rPr>
              <a:t>Front.Phys</a:t>
            </a:r>
            <a:r>
              <a:rPr lang="en-GB" sz="1470" i="1" dirty="0">
                <a:solidFill>
                  <a:srgbClr val="B2B2B2"/>
                </a:solidFill>
              </a:rPr>
              <a:t>.(Beijing)</a:t>
            </a:r>
            <a:r>
              <a:rPr lang="en-GB" sz="1470" dirty="0">
                <a:solidFill>
                  <a:srgbClr val="B2B2B2"/>
                </a:solidFill>
              </a:rPr>
              <a:t> 8 (2013) 748-758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FC6AA-4DEA-0568-7D1A-ED6752F7E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44" y="2779591"/>
            <a:ext cx="3192530" cy="458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63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268AA-7380-23C5-08E6-A9D656305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9197-FD8A-E461-9420-4329B09B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Can Constraints be Placed on Population 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74887-6E8E-8A77-B388-A55BB96CC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7F3947-1DAE-EBBA-CBEC-C7009EE53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20" y="3073340"/>
            <a:ext cx="3616999" cy="36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06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602" y="0"/>
            <a:ext cx="6541730" cy="87171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Universality of Cascade Spectra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9502" y="679700"/>
            <a:ext cx="4790608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Aharonian et al.</a:t>
            </a:r>
            <a:r>
              <a:rPr lang="en-GB" sz="1470" i="1" dirty="0">
                <a:solidFill>
                  <a:srgbClr val="B2B2B2"/>
                </a:solidFill>
              </a:rPr>
              <a:t>, </a:t>
            </a:r>
            <a:r>
              <a:rPr lang="en-GB" sz="1470" i="1" dirty="0" err="1">
                <a:solidFill>
                  <a:srgbClr val="B2B2B2"/>
                </a:solidFill>
              </a:rPr>
              <a:t>Astrophys.J.Lett</a:t>
            </a:r>
            <a:r>
              <a:rPr lang="en-GB" sz="1470" i="1" dirty="0">
                <a:solidFill>
                  <a:srgbClr val="B2B2B2"/>
                </a:solidFill>
              </a:rPr>
              <a:t>.</a:t>
            </a:r>
            <a:r>
              <a:rPr lang="en-GB" sz="1470" dirty="0">
                <a:solidFill>
                  <a:srgbClr val="B2B2B2"/>
                </a:solidFill>
              </a:rPr>
              <a:t> 423 (1994) L5-L8</a:t>
            </a:r>
          </a:p>
          <a:p>
            <a:r>
              <a:rPr lang="en-GB" sz="1470" dirty="0" err="1">
                <a:solidFill>
                  <a:srgbClr val="B2B2B2"/>
                </a:solidFill>
              </a:rPr>
              <a:t>Berezinsky</a:t>
            </a:r>
            <a:r>
              <a:rPr lang="en-GB" sz="1470" dirty="0">
                <a:solidFill>
                  <a:srgbClr val="B2B2B2"/>
                </a:solidFill>
              </a:rPr>
              <a:t> </a:t>
            </a:r>
            <a:r>
              <a:rPr lang="en-GB" sz="1470" i="1" dirty="0" err="1">
                <a:solidFill>
                  <a:srgbClr val="B2B2B2"/>
                </a:solidFill>
              </a:rPr>
              <a:t>Phys.Rev.D</a:t>
            </a:r>
            <a:r>
              <a:rPr lang="en-GB" sz="1470" dirty="0">
                <a:solidFill>
                  <a:srgbClr val="B2B2B2"/>
                </a:solidFill>
              </a:rPr>
              <a:t> 94 (2016) 2, 023007</a:t>
            </a:r>
          </a:p>
          <a:p>
            <a:endParaRPr lang="en-US" sz="1470" b="1" dirty="0">
              <a:solidFill>
                <a:srgbClr val="B2B2B2"/>
              </a:solidFill>
            </a:endParaRPr>
          </a:p>
        </p:txBody>
      </p:sp>
      <p:pic>
        <p:nvPicPr>
          <p:cNvPr id="6" name="Picture 5" descr="z0_6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74" y="4209835"/>
            <a:ext cx="3976926" cy="2648165"/>
          </a:xfrm>
          <a:prstGeom prst="rect">
            <a:avLst/>
          </a:prstGeom>
        </p:spPr>
      </p:pic>
      <p:pic>
        <p:nvPicPr>
          <p:cNvPr id="8" name="Picture 7" descr="z0_20__0_2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33" y="1200460"/>
            <a:ext cx="3994150" cy="26596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7720" y="5929111"/>
            <a:ext cx="4238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Regardless of where the energy is injected (</a:t>
            </a:r>
            <a:r>
              <a:rPr lang="en-US" dirty="0" err="1"/>
              <a:t>ie</a:t>
            </a:r>
            <a:r>
              <a:rPr lang="en-US" dirty="0"/>
              <a:t> independent of source z), the arriving flux possesses a universal shape</a:t>
            </a:r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 flipV="1">
            <a:off x="5996106" y="3484918"/>
            <a:ext cx="972354" cy="2905859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3"/>
          </p:cNvCxnSpPr>
          <p:nvPr/>
        </p:nvCxnSpPr>
        <p:spPr>
          <a:xfrm flipV="1">
            <a:off x="5996107" y="5979150"/>
            <a:ext cx="978581" cy="411627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5B2822-CE50-4B42-A0D7-1EED30A935ED}" type="slidenum">
              <a:rPr lang="en-US"/>
              <a:pPr/>
              <a:t>44</a:t>
            </a:fld>
            <a:endParaRPr lang="en-US" dirty="0"/>
          </a:p>
        </p:txBody>
      </p:sp>
      <p:pic>
        <p:nvPicPr>
          <p:cNvPr id="14" name="Picture 13" descr="Int_Rate_PP_IC_cool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0011" y="2797606"/>
            <a:ext cx="3152277" cy="4079417"/>
          </a:xfrm>
          <a:prstGeom prst="rect">
            <a:avLst/>
          </a:prstGeom>
        </p:spPr>
      </p:pic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1714738" y="232539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714739" y="2057106"/>
            <a:ext cx="581025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6284" rIns="90000" bIns="4680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</a:pPr>
            <a:r>
              <a:rPr lang="en-GB" b="1">
                <a:solidFill>
                  <a:srgbClr val="000000"/>
                </a:solidFill>
                <a:ea typeface="Arial" charset="0"/>
                <a:cs typeface="Arial" charset="0"/>
              </a:rPr>
              <a:t>e</a:t>
            </a:r>
            <a:r>
              <a:rPr lang="en-GB" b="1" baseline="33000">
                <a:solidFill>
                  <a:srgbClr val="000000"/>
                </a:solidFill>
                <a:ea typeface="Arial" charset="0"/>
                <a:cs typeface="Arial" charset="0"/>
              </a:rPr>
              <a:t>+</a:t>
            </a: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38564" y="2325393"/>
            <a:ext cx="333375" cy="1889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1714738" y="232539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0"/>
          <p:cNvSpPr>
            <a:spLocks noChangeArrowheads="1"/>
          </p:cNvSpPr>
          <p:nvPr/>
        </p:nvSpPr>
        <p:spPr bwMode="auto">
          <a:xfrm>
            <a:off x="2629138" y="2971505"/>
            <a:ext cx="228600" cy="330200"/>
          </a:xfrm>
          <a:custGeom>
            <a:avLst/>
            <a:gdLst/>
            <a:ahLst/>
            <a:cxnLst>
              <a:cxn ang="0">
                <a:pos x="0" y="467"/>
              </a:cxn>
              <a:cxn ang="0">
                <a:pos x="317" y="329"/>
              </a:cxn>
              <a:cxn ang="0">
                <a:pos x="613" y="605"/>
              </a:cxn>
              <a:cxn ang="0">
                <a:pos x="635" y="357"/>
              </a:cxn>
            </a:cxnLst>
            <a:rect l="0" t="0" r="r" b="b"/>
            <a:pathLst>
              <a:path w="636" h="918">
                <a:moveTo>
                  <a:pt x="0" y="467"/>
                </a:moveTo>
                <a:cubicBezTo>
                  <a:pt x="7" y="41"/>
                  <a:pt x="275" y="0"/>
                  <a:pt x="317" y="329"/>
                </a:cubicBezTo>
                <a:cubicBezTo>
                  <a:pt x="357" y="631"/>
                  <a:pt x="517" y="917"/>
                  <a:pt x="613" y="605"/>
                </a:cubicBezTo>
                <a:lnTo>
                  <a:pt x="635" y="357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2857738" y="3011192"/>
            <a:ext cx="4572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1714738" y="186819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1714739" y="1599906"/>
            <a:ext cx="581025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6284" rIns="90000" bIns="4680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</a:pPr>
            <a:r>
              <a:rPr lang="en-GB" b="1">
                <a:solidFill>
                  <a:srgbClr val="000000"/>
                </a:solidFill>
                <a:ea typeface="Arial" charset="0"/>
                <a:cs typeface="Arial" charset="0"/>
              </a:rPr>
              <a:t>e</a:t>
            </a:r>
            <a:r>
              <a:rPr lang="en-GB" b="1" baseline="33000">
                <a:solidFill>
                  <a:srgbClr val="000000"/>
                </a:solidFill>
                <a:ea typeface="Arial" charset="0"/>
                <a:cs typeface="Arial" charset="0"/>
              </a:rPr>
              <a:t>-</a:t>
            </a: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V="1">
            <a:off x="1838564" y="1598318"/>
            <a:ext cx="333375" cy="2714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1714738" y="186819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2733913" y="255399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733914" y="2285706"/>
            <a:ext cx="581025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6284" rIns="90000" bIns="4680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</a:pPr>
            <a:r>
              <a:rPr lang="en-GB" b="1">
                <a:solidFill>
                  <a:srgbClr val="000000"/>
                </a:solidFill>
                <a:ea typeface="Arial" charset="0"/>
                <a:cs typeface="Arial" charset="0"/>
              </a:rPr>
              <a:t>e</a:t>
            </a:r>
            <a:r>
              <a:rPr lang="en-GB" b="1" baseline="33000">
                <a:solidFill>
                  <a:srgbClr val="000000"/>
                </a:solidFill>
                <a:ea typeface="Arial" charset="0"/>
                <a:cs typeface="Arial" charset="0"/>
              </a:rPr>
              <a:t>+</a:t>
            </a: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2857738" y="2553992"/>
            <a:ext cx="4572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2733913" y="255399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1"/>
          <p:cNvSpPr>
            <a:spLocks noChangeArrowheads="1"/>
          </p:cNvSpPr>
          <p:nvPr/>
        </p:nvSpPr>
        <p:spPr bwMode="auto">
          <a:xfrm>
            <a:off x="2629138" y="1639592"/>
            <a:ext cx="228600" cy="330200"/>
          </a:xfrm>
          <a:custGeom>
            <a:avLst/>
            <a:gdLst/>
            <a:ahLst/>
            <a:cxnLst>
              <a:cxn ang="0">
                <a:pos x="0" y="467"/>
              </a:cxn>
              <a:cxn ang="0">
                <a:pos x="317" y="329"/>
              </a:cxn>
              <a:cxn ang="0">
                <a:pos x="613" y="605"/>
              </a:cxn>
              <a:cxn ang="0">
                <a:pos x="635" y="357"/>
              </a:cxn>
            </a:cxnLst>
            <a:rect l="0" t="0" r="r" b="b"/>
            <a:pathLst>
              <a:path w="636" h="918">
                <a:moveTo>
                  <a:pt x="0" y="467"/>
                </a:moveTo>
                <a:cubicBezTo>
                  <a:pt x="7" y="41"/>
                  <a:pt x="275" y="0"/>
                  <a:pt x="317" y="329"/>
                </a:cubicBezTo>
                <a:cubicBezTo>
                  <a:pt x="357" y="631"/>
                  <a:pt x="517" y="917"/>
                  <a:pt x="613" y="605"/>
                </a:cubicBezTo>
                <a:lnTo>
                  <a:pt x="635" y="357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2733913" y="1222081"/>
            <a:ext cx="103188" cy="10953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2733914" y="953792"/>
            <a:ext cx="581025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6284" rIns="90000" bIns="4680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</a:pPr>
            <a:r>
              <a:rPr lang="en-GB" b="1" dirty="0">
                <a:solidFill>
                  <a:srgbClr val="000000"/>
                </a:solidFill>
                <a:ea typeface="Arial" charset="0"/>
                <a:cs typeface="Arial" charset="0"/>
              </a:rPr>
              <a:t>e</a:t>
            </a:r>
            <a:r>
              <a:rPr lang="en-GB" b="1" baseline="33000" dirty="0">
                <a:solidFill>
                  <a:srgbClr val="000000"/>
                </a:solidFill>
                <a:ea typeface="Arial" charset="0"/>
                <a:cs typeface="Arial" charset="0"/>
              </a:rPr>
              <a:t>-</a:t>
            </a: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 flipV="1">
            <a:off x="2857739" y="991893"/>
            <a:ext cx="333375" cy="231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2733913" y="1222081"/>
            <a:ext cx="103188" cy="10953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2857738" y="1639592"/>
            <a:ext cx="4572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38"/>
          <p:cNvSpPr>
            <a:spLocks noChangeArrowheads="1"/>
          </p:cNvSpPr>
          <p:nvPr/>
        </p:nvSpPr>
        <p:spPr bwMode="auto">
          <a:xfrm>
            <a:off x="3876913" y="346839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3876914" y="3200106"/>
            <a:ext cx="581025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6284" rIns="90000" bIns="4680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</a:pPr>
            <a:r>
              <a:rPr lang="en-GB" b="1">
                <a:solidFill>
                  <a:srgbClr val="000000"/>
                </a:solidFill>
                <a:ea typeface="Arial" charset="0"/>
                <a:cs typeface="Arial" charset="0"/>
              </a:rPr>
              <a:t>e</a:t>
            </a:r>
            <a:r>
              <a:rPr lang="en-GB" b="1" baseline="33000">
                <a:solidFill>
                  <a:srgbClr val="000000"/>
                </a:solidFill>
                <a:ea typeface="Arial" charset="0"/>
                <a:cs typeface="Arial" charset="0"/>
              </a:rPr>
              <a:t>+</a:t>
            </a:r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4000739" y="3468393"/>
            <a:ext cx="333375" cy="1889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3876913" y="346839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43"/>
          <p:cNvSpPr>
            <a:spLocks noChangeArrowheads="1"/>
          </p:cNvSpPr>
          <p:nvPr/>
        </p:nvSpPr>
        <p:spPr bwMode="auto">
          <a:xfrm>
            <a:off x="3876913" y="301119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3876914" y="2742906"/>
            <a:ext cx="581025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6284" rIns="90000" bIns="4680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</a:pPr>
            <a:r>
              <a:rPr lang="en-GB" b="1" dirty="0">
                <a:solidFill>
                  <a:srgbClr val="000000"/>
                </a:solidFill>
                <a:ea typeface="Arial" charset="0"/>
                <a:cs typeface="Arial" charset="0"/>
              </a:rPr>
              <a:t>e</a:t>
            </a:r>
            <a:r>
              <a:rPr lang="en-GB" b="1" baseline="33000" dirty="0">
                <a:solidFill>
                  <a:srgbClr val="000000"/>
                </a:solidFill>
                <a:ea typeface="Arial" charset="0"/>
                <a:cs typeface="Arial" charset="0"/>
              </a:rPr>
              <a:t>-</a:t>
            </a:r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4000738" y="3011192"/>
            <a:ext cx="4572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Oval 46"/>
          <p:cNvSpPr>
            <a:spLocks noChangeArrowheads="1"/>
          </p:cNvSpPr>
          <p:nvPr/>
        </p:nvSpPr>
        <p:spPr bwMode="auto">
          <a:xfrm>
            <a:off x="3876913" y="301119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7"/>
          <p:cNvSpPr>
            <a:spLocks noChangeArrowheads="1"/>
          </p:cNvSpPr>
          <p:nvPr/>
        </p:nvSpPr>
        <p:spPr bwMode="auto">
          <a:xfrm>
            <a:off x="3772138" y="2514305"/>
            <a:ext cx="228600" cy="330200"/>
          </a:xfrm>
          <a:custGeom>
            <a:avLst/>
            <a:gdLst/>
            <a:ahLst/>
            <a:cxnLst>
              <a:cxn ang="0">
                <a:pos x="0" y="467"/>
              </a:cxn>
              <a:cxn ang="0">
                <a:pos x="317" y="329"/>
              </a:cxn>
              <a:cxn ang="0">
                <a:pos x="613" y="605"/>
              </a:cxn>
              <a:cxn ang="0">
                <a:pos x="635" y="357"/>
              </a:cxn>
            </a:cxnLst>
            <a:rect l="0" t="0" r="r" b="b"/>
            <a:pathLst>
              <a:path w="636" h="918">
                <a:moveTo>
                  <a:pt x="0" y="467"/>
                </a:moveTo>
                <a:cubicBezTo>
                  <a:pt x="7" y="41"/>
                  <a:pt x="275" y="0"/>
                  <a:pt x="317" y="329"/>
                </a:cubicBezTo>
                <a:cubicBezTo>
                  <a:pt x="357" y="631"/>
                  <a:pt x="517" y="917"/>
                  <a:pt x="613" y="605"/>
                </a:cubicBezTo>
                <a:lnTo>
                  <a:pt x="635" y="357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48"/>
          <p:cNvSpPr>
            <a:spLocks noChangeShapeType="1"/>
          </p:cNvSpPr>
          <p:nvPr/>
        </p:nvSpPr>
        <p:spPr bwMode="auto">
          <a:xfrm>
            <a:off x="4007301" y="2678770"/>
            <a:ext cx="4572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49"/>
          <p:cNvSpPr>
            <a:spLocks noChangeArrowheads="1"/>
          </p:cNvSpPr>
          <p:nvPr/>
        </p:nvSpPr>
        <p:spPr bwMode="auto">
          <a:xfrm>
            <a:off x="3876913" y="187962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3876914" y="1611336"/>
            <a:ext cx="581025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6284" rIns="90000" bIns="4680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</a:pPr>
            <a:r>
              <a:rPr lang="en-GB" b="1">
                <a:solidFill>
                  <a:srgbClr val="000000"/>
                </a:solidFill>
                <a:ea typeface="Arial" charset="0"/>
                <a:cs typeface="Arial" charset="0"/>
              </a:rPr>
              <a:t>e</a:t>
            </a:r>
            <a:r>
              <a:rPr lang="en-GB" b="1" baseline="33000">
                <a:solidFill>
                  <a:srgbClr val="000000"/>
                </a:solidFill>
                <a:ea typeface="Arial" charset="0"/>
                <a:cs typeface="Arial" charset="0"/>
              </a:rPr>
              <a:t>+</a:t>
            </a:r>
          </a:p>
        </p:txBody>
      </p:sp>
      <p:sp>
        <p:nvSpPr>
          <p:cNvPr id="51" name="Line 51"/>
          <p:cNvSpPr>
            <a:spLocks noChangeShapeType="1"/>
          </p:cNvSpPr>
          <p:nvPr/>
        </p:nvSpPr>
        <p:spPr bwMode="auto">
          <a:xfrm>
            <a:off x="4000738" y="1925342"/>
            <a:ext cx="4572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Oval 52"/>
          <p:cNvSpPr>
            <a:spLocks noChangeArrowheads="1"/>
          </p:cNvSpPr>
          <p:nvPr/>
        </p:nvSpPr>
        <p:spPr bwMode="auto">
          <a:xfrm>
            <a:off x="3876913" y="187962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3876913" y="142242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Text Box 55"/>
          <p:cNvSpPr txBox="1">
            <a:spLocks noChangeArrowheads="1"/>
          </p:cNvSpPr>
          <p:nvPr/>
        </p:nvSpPr>
        <p:spPr bwMode="auto">
          <a:xfrm>
            <a:off x="3876914" y="1154136"/>
            <a:ext cx="581025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6284" rIns="90000" bIns="4680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</a:pPr>
            <a:r>
              <a:rPr lang="en-GB" b="1" dirty="0">
                <a:solidFill>
                  <a:srgbClr val="000000"/>
                </a:solidFill>
                <a:ea typeface="Arial" charset="0"/>
                <a:cs typeface="Arial" charset="0"/>
              </a:rPr>
              <a:t>e</a:t>
            </a:r>
            <a:r>
              <a:rPr lang="en-GB" b="1" baseline="33000" dirty="0">
                <a:solidFill>
                  <a:srgbClr val="000000"/>
                </a:solidFill>
                <a:ea typeface="Arial" charset="0"/>
                <a:cs typeface="Arial" charset="0"/>
              </a:rPr>
              <a:t>-</a:t>
            </a:r>
          </a:p>
        </p:txBody>
      </p:sp>
      <p:sp>
        <p:nvSpPr>
          <p:cNvPr id="56" name="Oval 56"/>
          <p:cNvSpPr>
            <a:spLocks noChangeArrowheads="1"/>
          </p:cNvSpPr>
          <p:nvPr/>
        </p:nvSpPr>
        <p:spPr bwMode="auto">
          <a:xfrm>
            <a:off x="3876913" y="142242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62"/>
          <p:cNvSpPr>
            <a:spLocks noChangeArrowheads="1"/>
          </p:cNvSpPr>
          <p:nvPr/>
        </p:nvSpPr>
        <p:spPr bwMode="auto">
          <a:xfrm>
            <a:off x="3772138" y="725192"/>
            <a:ext cx="228600" cy="330200"/>
          </a:xfrm>
          <a:custGeom>
            <a:avLst/>
            <a:gdLst/>
            <a:ahLst/>
            <a:cxnLst>
              <a:cxn ang="0">
                <a:pos x="0" y="467"/>
              </a:cxn>
              <a:cxn ang="0">
                <a:pos x="317" y="329"/>
              </a:cxn>
              <a:cxn ang="0">
                <a:pos x="613" y="605"/>
              </a:cxn>
              <a:cxn ang="0">
                <a:pos x="635" y="357"/>
              </a:cxn>
            </a:cxnLst>
            <a:rect l="0" t="0" r="r" b="b"/>
            <a:pathLst>
              <a:path w="636" h="918">
                <a:moveTo>
                  <a:pt x="0" y="467"/>
                </a:moveTo>
                <a:cubicBezTo>
                  <a:pt x="7" y="41"/>
                  <a:pt x="275" y="0"/>
                  <a:pt x="317" y="329"/>
                </a:cubicBezTo>
                <a:cubicBezTo>
                  <a:pt x="357" y="631"/>
                  <a:pt x="517" y="917"/>
                  <a:pt x="613" y="605"/>
                </a:cubicBezTo>
                <a:lnTo>
                  <a:pt x="635" y="357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Oval 63"/>
          <p:cNvSpPr>
            <a:spLocks noChangeArrowheads="1"/>
          </p:cNvSpPr>
          <p:nvPr/>
        </p:nvSpPr>
        <p:spPr bwMode="auto">
          <a:xfrm>
            <a:off x="3876913" y="307681"/>
            <a:ext cx="103188" cy="10953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Text Box 64"/>
          <p:cNvSpPr txBox="1">
            <a:spLocks noChangeArrowheads="1"/>
          </p:cNvSpPr>
          <p:nvPr/>
        </p:nvSpPr>
        <p:spPr bwMode="auto">
          <a:xfrm>
            <a:off x="3876914" y="39392"/>
            <a:ext cx="581025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6284" rIns="90000" bIns="4680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</a:pPr>
            <a:r>
              <a:rPr lang="en-GB" b="1" dirty="0">
                <a:solidFill>
                  <a:srgbClr val="000000"/>
                </a:solidFill>
                <a:ea typeface="Arial" charset="0"/>
                <a:cs typeface="Arial" charset="0"/>
              </a:rPr>
              <a:t>e</a:t>
            </a:r>
            <a:r>
              <a:rPr lang="en-GB" b="1" baseline="33000" dirty="0">
                <a:solidFill>
                  <a:srgbClr val="000000"/>
                </a:solidFill>
                <a:ea typeface="Arial" charset="0"/>
                <a:cs typeface="Arial" charset="0"/>
              </a:rPr>
              <a:t>-</a:t>
            </a:r>
          </a:p>
        </p:txBody>
      </p:sp>
      <p:sp>
        <p:nvSpPr>
          <p:cNvPr id="65" name="Line 65"/>
          <p:cNvSpPr>
            <a:spLocks noChangeShapeType="1"/>
          </p:cNvSpPr>
          <p:nvPr/>
        </p:nvSpPr>
        <p:spPr bwMode="auto">
          <a:xfrm flipV="1">
            <a:off x="4000739" y="77493"/>
            <a:ext cx="333375" cy="231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Oval 66"/>
          <p:cNvSpPr>
            <a:spLocks noChangeArrowheads="1"/>
          </p:cNvSpPr>
          <p:nvPr/>
        </p:nvSpPr>
        <p:spPr bwMode="auto">
          <a:xfrm>
            <a:off x="3876913" y="307681"/>
            <a:ext cx="103188" cy="10953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68"/>
          <p:cNvSpPr>
            <a:spLocks noChangeShapeType="1"/>
          </p:cNvSpPr>
          <p:nvPr/>
        </p:nvSpPr>
        <p:spPr bwMode="auto">
          <a:xfrm>
            <a:off x="4043490" y="860946"/>
            <a:ext cx="4572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3A86F-679B-5145-4DB8-8D53A1B0E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44</a:t>
            </a:fld>
            <a:endParaRPr lang="en-US"/>
          </a:p>
        </p:txBody>
      </p:sp>
      <p:sp>
        <p:nvSpPr>
          <p:cNvPr id="10" name="Line 51">
            <a:extLst>
              <a:ext uri="{FF2B5EF4-FFF2-40B4-BE49-F238E27FC236}">
                <a16:creationId xmlns:a16="http://schemas.microsoft.com/office/drawing/2014/main" id="{7AB550C8-6488-596E-33C1-08F916593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4548" y="1471952"/>
            <a:ext cx="4572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Oval 49">
            <a:extLst>
              <a:ext uri="{FF2B5EF4-FFF2-40B4-BE49-F238E27FC236}">
                <a16:creationId xmlns:a16="http://schemas.microsoft.com/office/drawing/2014/main" id="{E2D69EB3-E7DC-3536-4BAE-85E750D36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9293" y="228348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Text Box 50">
            <a:extLst>
              <a:ext uri="{FF2B5EF4-FFF2-40B4-BE49-F238E27FC236}">
                <a16:creationId xmlns:a16="http://schemas.microsoft.com/office/drawing/2014/main" id="{51E194FB-7A23-7DC8-0F51-AE1EE07C9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294" y="2015196"/>
            <a:ext cx="581025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6284" rIns="90000" bIns="4680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</a:pPr>
            <a:r>
              <a:rPr lang="en-GB" b="1">
                <a:solidFill>
                  <a:srgbClr val="000000"/>
                </a:solidFill>
                <a:ea typeface="Arial" charset="0"/>
                <a:cs typeface="Arial" charset="0"/>
              </a:rPr>
              <a:t>e</a:t>
            </a:r>
            <a:r>
              <a:rPr lang="en-GB" b="1" baseline="33000">
                <a:solidFill>
                  <a:srgbClr val="000000"/>
                </a:solidFill>
                <a:ea typeface="Arial" charset="0"/>
                <a:cs typeface="Arial" charset="0"/>
              </a:rPr>
              <a:t>+</a:t>
            </a:r>
          </a:p>
        </p:txBody>
      </p:sp>
      <p:sp>
        <p:nvSpPr>
          <p:cNvPr id="71" name="Line 51">
            <a:extLst>
              <a:ext uri="{FF2B5EF4-FFF2-40B4-BE49-F238E27FC236}">
                <a16:creationId xmlns:a16="http://schemas.microsoft.com/office/drawing/2014/main" id="{B52AFFD6-D8BC-C3B4-1F83-1B3C2A03EC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3118" y="2329202"/>
            <a:ext cx="4572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Oval 52">
            <a:extLst>
              <a:ext uri="{FF2B5EF4-FFF2-40B4-BE49-F238E27FC236}">
                <a16:creationId xmlns:a16="http://schemas.microsoft.com/office/drawing/2014/main" id="{FC0A785D-3CC1-9A1C-015E-DA0B432E4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9293" y="2283482"/>
            <a:ext cx="103188" cy="1095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07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E4C90-7F87-DF5D-96A0-7370466A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9" y="1698506"/>
            <a:ext cx="4327646" cy="4602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974B48-40A3-7427-83E0-163A18795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654700" cy="110583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Galactic/Extragalactic Cosmic Rays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06E59-AE75-B987-04A4-A49478D6E57F}"/>
              </a:ext>
            </a:extLst>
          </p:cNvPr>
          <p:cNvSpPr txBox="1"/>
          <p:nvPr/>
        </p:nvSpPr>
        <p:spPr>
          <a:xfrm>
            <a:off x="0" y="1105830"/>
            <a:ext cx="8276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An </a:t>
            </a:r>
            <a:r>
              <a:rPr lang="en-US" sz="2000" dirty="0" err="1">
                <a:solidFill>
                  <a:srgbClr val="F28F1E"/>
                </a:solidFill>
              </a:rPr>
              <a:t>Anology</a:t>
            </a:r>
            <a:r>
              <a:rPr lang="en-US" sz="2000" dirty="0">
                <a:solidFill>
                  <a:srgbClr val="F28F1E"/>
                </a:solidFill>
              </a:rPr>
              <a:t> with the Transition from the </a:t>
            </a:r>
            <a:r>
              <a:rPr lang="en-US" sz="2000" dirty="0" err="1">
                <a:solidFill>
                  <a:srgbClr val="F28F1E"/>
                </a:solidFill>
              </a:rPr>
              <a:t>Heliospheric</a:t>
            </a:r>
            <a:r>
              <a:rPr lang="en-US" sz="2000" dirty="0">
                <a:solidFill>
                  <a:srgbClr val="F28F1E"/>
                </a:solidFill>
              </a:rPr>
              <a:t> to Galactic CR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9589F-D706-3F38-C6B6-1FF4295A8D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696"/>
          <a:stretch>
            <a:fillRect/>
          </a:stretch>
        </p:blipFill>
        <p:spPr>
          <a:xfrm>
            <a:off x="5103341" y="4762559"/>
            <a:ext cx="6738227" cy="2093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6820E2-13BF-34AE-64F7-549C0DDB10BD}"/>
              </a:ext>
            </a:extLst>
          </p:cNvPr>
          <p:cNvSpPr txBox="1"/>
          <p:nvPr/>
        </p:nvSpPr>
        <p:spPr>
          <a:xfrm>
            <a:off x="1817914" y="2211660"/>
            <a:ext cx="2449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28F1E"/>
                </a:solidFill>
              </a:rPr>
              <a:t>Heliospheric</a:t>
            </a:r>
            <a:r>
              <a:rPr lang="en-US" dirty="0">
                <a:solidFill>
                  <a:srgbClr val="F28F1E"/>
                </a:solidFill>
              </a:rPr>
              <a:t>/</a:t>
            </a:r>
            <a:r>
              <a:rPr lang="en-US" sz="1800" dirty="0">
                <a:solidFill>
                  <a:srgbClr val="F28F1E"/>
                </a:solidFill>
              </a:rPr>
              <a:t>Galactic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9D4F2-0A29-F0CA-142F-89CCCFED0106}"/>
              </a:ext>
            </a:extLst>
          </p:cNvPr>
          <p:cNvSpPr txBox="1"/>
          <p:nvPr/>
        </p:nvSpPr>
        <p:spPr>
          <a:xfrm>
            <a:off x="8472454" y="1759617"/>
            <a:ext cx="2449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28F1E"/>
                </a:solidFill>
              </a:rPr>
              <a:t>Galactic /Extragalactic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041187-8299-9DF3-D852-0A9B45BC9CAE}"/>
              </a:ext>
            </a:extLst>
          </p:cNvPr>
          <p:cNvSpPr/>
          <p:nvPr/>
        </p:nvSpPr>
        <p:spPr>
          <a:xfrm>
            <a:off x="885679" y="6459941"/>
            <a:ext cx="3885414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Gaisser, HAP Workshop, KIT (2015)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618D0EB-E36F-EBAB-1ABB-6D0EB965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45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E29DCA-BFFC-DA29-1738-8D067BC3D5F1}"/>
              </a:ext>
            </a:extLst>
          </p:cNvPr>
          <p:cNvSpPr/>
          <p:nvPr/>
        </p:nvSpPr>
        <p:spPr>
          <a:xfrm>
            <a:off x="8171297" y="1442949"/>
            <a:ext cx="3670271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Gaisser, </a:t>
            </a:r>
            <a:r>
              <a:rPr lang="en-GB" sz="1470" i="1" dirty="0" err="1">
                <a:solidFill>
                  <a:srgbClr val="B2B2B2"/>
                </a:solidFill>
              </a:rPr>
              <a:t>Front.Phys</a:t>
            </a:r>
            <a:r>
              <a:rPr lang="en-GB" sz="1470" i="1" dirty="0">
                <a:solidFill>
                  <a:srgbClr val="B2B2B2"/>
                </a:solidFill>
              </a:rPr>
              <a:t>.(Beijing)</a:t>
            </a:r>
            <a:r>
              <a:rPr lang="en-GB" sz="1470" dirty="0">
                <a:solidFill>
                  <a:srgbClr val="B2B2B2"/>
                </a:solidFill>
              </a:rPr>
              <a:t> 8 (2013) 748-758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4FC78F-074C-ADF6-22F1-2D3478240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74073" y="1452849"/>
            <a:ext cx="2912531" cy="4180773"/>
          </a:xfrm>
          <a:prstGeom prst="rect">
            <a:avLst/>
          </a:prstGeom>
        </p:spPr>
      </p:pic>
      <p:pic>
        <p:nvPicPr>
          <p:cNvPr id="6" name="Picture 5" descr="Heliosphere.jpg">
            <a:extLst>
              <a:ext uri="{FF2B5EF4-FFF2-40B4-BE49-F238E27FC236}">
                <a16:creationId xmlns:a16="http://schemas.microsoft.com/office/drawing/2014/main" id="{0938BB1B-A922-2E59-14B3-9E6E2A979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441" y="1698506"/>
            <a:ext cx="1973445" cy="1110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7C2B98-4041-030A-1C5B-D06E056A8A6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112324" y="1707635"/>
            <a:ext cx="1927628" cy="110093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82925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34A77-01DD-F83F-A571-51C6988FB722}"/>
              </a:ext>
            </a:extLst>
          </p:cNvPr>
          <p:cNvSpPr txBox="1">
            <a:spLocks/>
          </p:cNvSpPr>
          <p:nvPr/>
        </p:nvSpPr>
        <p:spPr>
          <a:xfrm>
            <a:off x="2053706" y="-60222"/>
            <a:ext cx="7684956" cy="1105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Origins of the CR Spectrum?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B2D7A-5B39-A9AE-1F47-FD7B997FF26F}"/>
              </a:ext>
            </a:extLst>
          </p:cNvPr>
          <p:cNvSpPr txBox="1"/>
          <p:nvPr/>
        </p:nvSpPr>
        <p:spPr>
          <a:xfrm>
            <a:off x="7955432" y="1681727"/>
            <a:ext cx="4077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Back in the 1970s, there was a debate about whether </a:t>
            </a:r>
            <a:r>
              <a:rPr lang="en-US" sz="2000" b="1" dirty="0"/>
              <a:t>all</a:t>
            </a:r>
            <a:r>
              <a:rPr lang="en-US" sz="2000" dirty="0"/>
              <a:t> CRs could be extragalactic. Subsequent diffuse gamma-ray observations, however, constrained such a scenario.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D1263-1EB4-1CF2-281A-8D0C68A3E9FE}"/>
              </a:ext>
            </a:extLst>
          </p:cNvPr>
          <p:cNvSpPr txBox="1"/>
          <p:nvPr/>
        </p:nvSpPr>
        <p:spPr>
          <a:xfrm>
            <a:off x="7494548" y="730049"/>
            <a:ext cx="6184900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70" dirty="0">
                <a:solidFill>
                  <a:srgbClr val="B2B2B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K. Brecher, G. R. Burbidge, </a:t>
            </a:r>
            <a:r>
              <a:rPr lang="en-GB" sz="1470" dirty="0" err="1">
                <a:solidFill>
                  <a:srgbClr val="B2B2B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en-GB" sz="1470" dirty="0">
                <a:solidFill>
                  <a:srgbClr val="B2B2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70" dirty="0">
                <a:solidFill>
                  <a:srgbClr val="B2B2B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174 (1972) 253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8ED91D-3EFF-871E-474E-FE5587DBD93F}"/>
              </a:ext>
            </a:extLst>
          </p:cNvPr>
          <p:cNvSpPr txBox="1"/>
          <p:nvPr/>
        </p:nvSpPr>
        <p:spPr>
          <a:xfrm>
            <a:off x="7489271" y="1048598"/>
            <a:ext cx="4582464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V. L. Ginzburg, Astro. and Space Phys., Vol. 4, p.167 (1972)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C31B88-79E9-16DC-A66B-9D78EE8FDF08}"/>
              </a:ext>
            </a:extLst>
          </p:cNvPr>
          <p:cNvSpPr txBox="1"/>
          <p:nvPr/>
        </p:nvSpPr>
        <p:spPr>
          <a:xfrm>
            <a:off x="7494548" y="1357199"/>
            <a:ext cx="7035800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A.W. Strong</a:t>
            </a:r>
            <a:r>
              <a:rPr lang="en-GB" sz="1470" i="1" dirty="0">
                <a:solidFill>
                  <a:srgbClr val="B2B2B2"/>
                </a:solidFill>
              </a:rPr>
              <a:t>, </a:t>
            </a:r>
            <a:r>
              <a:rPr lang="en-GB" sz="1470" i="1" dirty="0" err="1">
                <a:solidFill>
                  <a:srgbClr val="B2B2B2"/>
                </a:solidFill>
              </a:rPr>
              <a:t>Nucl.Part.Phys.Proc</a:t>
            </a:r>
            <a:r>
              <a:rPr lang="en-GB" sz="1470" i="1" dirty="0">
                <a:solidFill>
                  <a:srgbClr val="B2B2B2"/>
                </a:solidFill>
              </a:rPr>
              <a:t>.</a:t>
            </a:r>
            <a:r>
              <a:rPr lang="en-GB" sz="1470" dirty="0">
                <a:solidFill>
                  <a:srgbClr val="B2B2B2"/>
                </a:solidFill>
              </a:rPr>
              <a:t> 297-299 (2018) 165-170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D26DFA5-40EA-26C7-2BF8-F96914E7D2FD}"/>
              </a:ext>
            </a:extLst>
          </p:cNvPr>
          <p:cNvSpPr/>
          <p:nvPr/>
        </p:nvSpPr>
        <p:spPr>
          <a:xfrm>
            <a:off x="1058333" y="1117600"/>
            <a:ext cx="203200" cy="177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B42A41-64E2-6FB9-1A8B-5E941EEA789C}"/>
              </a:ext>
            </a:extLst>
          </p:cNvPr>
          <p:cNvSpPr/>
          <p:nvPr/>
        </p:nvSpPr>
        <p:spPr>
          <a:xfrm>
            <a:off x="2287639" y="1099583"/>
            <a:ext cx="203200" cy="177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43C82C-319A-E636-0590-A0DAA77838F2}"/>
              </a:ext>
            </a:extLst>
          </p:cNvPr>
          <p:cNvSpPr txBox="1"/>
          <p:nvPr/>
        </p:nvSpPr>
        <p:spPr>
          <a:xfrm>
            <a:off x="2146683" y="709710"/>
            <a:ext cx="153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Extragalactic 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4BDC66-902F-C7C5-91C2-BD3AF5162B86}"/>
              </a:ext>
            </a:extLst>
          </p:cNvPr>
          <p:cNvSpPr txBox="1"/>
          <p:nvPr/>
        </p:nvSpPr>
        <p:spPr>
          <a:xfrm>
            <a:off x="866990" y="73004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 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D34D87-4531-5E9E-870E-4CC50A828BDA}"/>
              </a:ext>
            </a:extLst>
          </p:cNvPr>
          <p:cNvCxnSpPr>
            <a:stCxn id="13" idx="6"/>
          </p:cNvCxnSpPr>
          <p:nvPr/>
        </p:nvCxnSpPr>
        <p:spPr>
          <a:xfrm>
            <a:off x="1261533" y="1206500"/>
            <a:ext cx="338667" cy="42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6669EC1-352B-802A-1F4B-6774BAFED0CF}"/>
              </a:ext>
            </a:extLst>
          </p:cNvPr>
          <p:cNvSpPr/>
          <p:nvPr/>
        </p:nvSpPr>
        <p:spPr>
          <a:xfrm>
            <a:off x="2490839" y="1843283"/>
            <a:ext cx="203200" cy="177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21C128-54DC-DC98-9845-B74E65EAF137}"/>
              </a:ext>
            </a:extLst>
          </p:cNvPr>
          <p:cNvSpPr/>
          <p:nvPr/>
        </p:nvSpPr>
        <p:spPr>
          <a:xfrm>
            <a:off x="2567848" y="2170059"/>
            <a:ext cx="203200" cy="177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B4562D-784D-E1E6-A7F8-8A9F3F099FE4}"/>
              </a:ext>
            </a:extLst>
          </p:cNvPr>
          <p:cNvCxnSpPr/>
          <p:nvPr/>
        </p:nvCxnSpPr>
        <p:spPr>
          <a:xfrm>
            <a:off x="127819" y="1675748"/>
            <a:ext cx="5388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1A9605C-CA67-594F-E942-5F82E3BDD092}"/>
              </a:ext>
            </a:extLst>
          </p:cNvPr>
          <p:cNvCxnSpPr>
            <a:cxnSpLocks/>
          </p:cNvCxnSpPr>
          <p:nvPr/>
        </p:nvCxnSpPr>
        <p:spPr>
          <a:xfrm flipV="1">
            <a:off x="2694039" y="1824725"/>
            <a:ext cx="334296" cy="939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A71CEA9-ADB9-BFC5-FF5E-5EE5BB36FC0F}"/>
              </a:ext>
            </a:extLst>
          </p:cNvPr>
          <p:cNvCxnSpPr>
            <a:cxnSpLocks/>
          </p:cNvCxnSpPr>
          <p:nvPr/>
        </p:nvCxnSpPr>
        <p:spPr>
          <a:xfrm>
            <a:off x="2771048" y="2258959"/>
            <a:ext cx="398242" cy="707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200AD11-D752-BD09-568F-7059DD6EA66D}"/>
              </a:ext>
            </a:extLst>
          </p:cNvPr>
          <p:cNvSpPr/>
          <p:nvPr/>
        </p:nvSpPr>
        <p:spPr>
          <a:xfrm>
            <a:off x="2490839" y="2462947"/>
            <a:ext cx="95020" cy="73188"/>
          </a:xfrm>
          <a:prstGeom prst="ellipse">
            <a:avLst/>
          </a:prstGeom>
          <a:solidFill>
            <a:srgbClr val="0099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C45D7D-ACFD-2EF3-0951-CD21CCFEB2D0}"/>
              </a:ext>
            </a:extLst>
          </p:cNvPr>
          <p:cNvCxnSpPr>
            <a:cxnSpLocks/>
          </p:cNvCxnSpPr>
          <p:nvPr/>
        </p:nvCxnSpPr>
        <p:spPr>
          <a:xfrm>
            <a:off x="2567848" y="2522953"/>
            <a:ext cx="293339" cy="1651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38E448E-2300-7383-C7EF-085173A63A30}"/>
              </a:ext>
            </a:extLst>
          </p:cNvPr>
          <p:cNvSpPr txBox="1"/>
          <p:nvPr/>
        </p:nvSpPr>
        <p:spPr>
          <a:xfrm>
            <a:off x="2287639" y="246294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π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EF3561-3AC9-9D7F-3209-7CB94B27A14E}"/>
              </a:ext>
            </a:extLst>
          </p:cNvPr>
          <p:cNvSpPr txBox="1"/>
          <p:nvPr/>
        </p:nvSpPr>
        <p:spPr>
          <a:xfrm>
            <a:off x="7724990" y="3689826"/>
            <a:ext cx="3459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1 GeV Flux Expected for Model: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7367C1-D3C6-E345-8F72-78D7D9AE1E8C}"/>
              </a:ext>
            </a:extLst>
          </p:cNvPr>
          <p:cNvSpPr txBox="1"/>
          <p:nvPr/>
        </p:nvSpPr>
        <p:spPr>
          <a:xfrm>
            <a:off x="7955432" y="5153070"/>
            <a:ext cx="2208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1 GeV Diffuse Flux: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FC5217-2B61-A2DF-8440-A6E85714E028}"/>
              </a:ext>
            </a:extLst>
          </p:cNvPr>
          <p:cNvSpPr/>
          <p:nvPr/>
        </p:nvSpPr>
        <p:spPr>
          <a:xfrm>
            <a:off x="5485922" y="6597060"/>
            <a:ext cx="3355235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Ackermann et al., </a:t>
            </a:r>
            <a:r>
              <a:rPr lang="en-GB" sz="1470" i="1" dirty="0" err="1">
                <a:solidFill>
                  <a:srgbClr val="B2B2B2"/>
                </a:solidFill>
              </a:rPr>
              <a:t>Astrophys.J</a:t>
            </a:r>
            <a:r>
              <a:rPr lang="en-GB" sz="1470" i="1" dirty="0">
                <a:solidFill>
                  <a:srgbClr val="B2B2B2"/>
                </a:solidFill>
              </a:rPr>
              <a:t>.</a:t>
            </a:r>
            <a:r>
              <a:rPr lang="en-GB" sz="1470" dirty="0">
                <a:solidFill>
                  <a:srgbClr val="B2B2B2"/>
                </a:solidFill>
              </a:rPr>
              <a:t> 799 (2015)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D542E-F6BE-B705-C983-FDC396C7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46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B1DE37-D618-34D3-B66B-0017CCCD158D}"/>
              </a:ext>
            </a:extLst>
          </p:cNvPr>
          <p:cNvSpPr txBox="1"/>
          <p:nvPr/>
        </p:nvSpPr>
        <p:spPr>
          <a:xfrm>
            <a:off x="1641014" y="3534995"/>
            <a:ext cx="3459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28F1E"/>
                </a:solidFill>
              </a:rPr>
              <a:t>Isotropic Gamma-Ray Background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08F3F-A642-7B28-9ACD-8CA95641D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091" y="5541247"/>
            <a:ext cx="3328416" cy="217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5CF7F-9DB4-B6AA-1306-E692DC01D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336" y="4224023"/>
            <a:ext cx="4206748" cy="5679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61E88F-5F1C-65F7-2EF3-2BDE39F99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05741" y="2986732"/>
            <a:ext cx="2927096" cy="482460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13B8622-AB54-CB21-F1FC-803E6DC4FFD0}"/>
              </a:ext>
            </a:extLst>
          </p:cNvPr>
          <p:cNvCxnSpPr>
            <a:cxnSpLocks/>
          </p:cNvCxnSpPr>
          <p:nvPr/>
        </p:nvCxnSpPr>
        <p:spPr>
          <a:xfrm flipH="1" flipV="1">
            <a:off x="2422936" y="4566846"/>
            <a:ext cx="5715224" cy="110583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980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8561AE-B063-D1B0-003B-434CE0C37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27756" y="-268814"/>
            <a:ext cx="5639220" cy="8094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C7EC2D-B947-D020-E632-12D3DA7E7244}"/>
              </a:ext>
            </a:extLst>
          </p:cNvPr>
          <p:cNvSpPr txBox="1">
            <a:spLocks/>
          </p:cNvSpPr>
          <p:nvPr/>
        </p:nvSpPr>
        <p:spPr>
          <a:xfrm>
            <a:off x="2209800" y="0"/>
            <a:ext cx="7684956" cy="1105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Features in the CR Spectrum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1BA409-6BC7-513B-2D5D-02C03BD180A3}"/>
              </a:ext>
            </a:extLst>
          </p:cNvPr>
          <p:cNvCxnSpPr>
            <a:cxnSpLocks/>
          </p:cNvCxnSpPr>
          <p:nvPr/>
        </p:nvCxnSpPr>
        <p:spPr>
          <a:xfrm>
            <a:off x="1746044" y="719667"/>
            <a:ext cx="1351469" cy="75178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57919DD-45E0-8583-E910-0734217076FF}"/>
              </a:ext>
            </a:extLst>
          </p:cNvPr>
          <p:cNvSpPr txBox="1"/>
          <p:nvPr/>
        </p:nvSpPr>
        <p:spPr>
          <a:xfrm>
            <a:off x="885825" y="392235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knee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5DDEC2-5ADF-25DF-5F27-5F152966572A}"/>
              </a:ext>
            </a:extLst>
          </p:cNvPr>
          <p:cNvCxnSpPr>
            <a:cxnSpLocks/>
          </p:cNvCxnSpPr>
          <p:nvPr/>
        </p:nvCxnSpPr>
        <p:spPr>
          <a:xfrm flipH="1">
            <a:off x="5570483" y="958966"/>
            <a:ext cx="3449354" cy="1331939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F4C467-B8EE-7228-C15F-81C097AA104E}"/>
              </a:ext>
            </a:extLst>
          </p:cNvPr>
          <p:cNvSpPr txBox="1"/>
          <p:nvPr/>
        </p:nvSpPr>
        <p:spPr>
          <a:xfrm>
            <a:off x="9019837" y="633892"/>
            <a:ext cx="1749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second knee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906382-3F21-418F-156E-C07D82E0BB66}"/>
              </a:ext>
            </a:extLst>
          </p:cNvPr>
          <p:cNvCxnSpPr>
            <a:cxnSpLocks/>
          </p:cNvCxnSpPr>
          <p:nvPr/>
        </p:nvCxnSpPr>
        <p:spPr>
          <a:xfrm flipH="1">
            <a:off x="8292662" y="2656029"/>
            <a:ext cx="1575887" cy="77297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A35877-FB9E-859B-070C-D4EF806DF362}"/>
              </a:ext>
            </a:extLst>
          </p:cNvPr>
          <p:cNvSpPr txBox="1"/>
          <p:nvPr/>
        </p:nvSpPr>
        <p:spPr>
          <a:xfrm>
            <a:off x="9881618" y="2425197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ankle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D29CF8-432D-D512-92CA-B3F04CCA39B8}"/>
              </a:ext>
            </a:extLst>
          </p:cNvPr>
          <p:cNvSpPr/>
          <p:nvPr/>
        </p:nvSpPr>
        <p:spPr>
          <a:xfrm>
            <a:off x="8521729" y="6037801"/>
            <a:ext cx="3670271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Gaisser, </a:t>
            </a:r>
            <a:r>
              <a:rPr lang="en-GB" sz="1470" i="1" dirty="0" err="1">
                <a:solidFill>
                  <a:srgbClr val="B2B2B2"/>
                </a:solidFill>
              </a:rPr>
              <a:t>Front.Phys</a:t>
            </a:r>
            <a:r>
              <a:rPr lang="en-GB" sz="1470" i="1" dirty="0">
                <a:solidFill>
                  <a:srgbClr val="B2B2B2"/>
                </a:solidFill>
              </a:rPr>
              <a:t>.(Beijing)</a:t>
            </a:r>
            <a:r>
              <a:rPr lang="en-GB" sz="1470" dirty="0">
                <a:solidFill>
                  <a:srgbClr val="B2B2B2"/>
                </a:solidFill>
              </a:rPr>
              <a:t> 8 (2013) 748-758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68281-A4CE-EF06-D016-8CA42D67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46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A1990-84A2-CD0A-21BE-85F9C901D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A40FE-482A-1817-9116-0CC2686F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Population B…But Whose Population B?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78E34-D564-6947-1D1D-C4400B1AA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48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FB5D87-92B5-2E23-AC9F-5A14F45D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360" y="384810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omas Gaisser | University of Delaware">
            <a:extLst>
              <a:ext uri="{FF2B5EF4-FFF2-40B4-BE49-F238E27FC236}">
                <a16:creationId xmlns:a16="http://schemas.microsoft.com/office/drawing/2014/main" id="{819A1272-4D5D-BD5F-985D-D587421C7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510" y="3756025"/>
            <a:ext cx="2279650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F950329-8E95-F06D-F701-CBB7C75F4DC2}"/>
              </a:ext>
            </a:extLst>
          </p:cNvPr>
          <p:cNvCxnSpPr>
            <a:cxnSpLocks/>
          </p:cNvCxnSpPr>
          <p:nvPr/>
        </p:nvCxnSpPr>
        <p:spPr>
          <a:xfrm flipH="1">
            <a:off x="4033235" y="3175000"/>
            <a:ext cx="1257300" cy="58102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23208E-400F-3C4E-777F-6B5FC8CF9579}"/>
              </a:ext>
            </a:extLst>
          </p:cNvPr>
          <p:cNvCxnSpPr>
            <a:cxnSpLocks/>
          </p:cNvCxnSpPr>
          <p:nvPr/>
        </p:nvCxnSpPr>
        <p:spPr>
          <a:xfrm>
            <a:off x="6385910" y="3143250"/>
            <a:ext cx="1257300" cy="5715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11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16884-86C3-50DF-7C99-D78D2D827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02EBE-8A6C-8978-2458-214BB7C72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451" y="2129808"/>
            <a:ext cx="3973549" cy="4007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F97BCA-3D64-DD70-DE07-B0E279647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3464"/>
            <a:ext cx="5104137" cy="4924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1771BA-D39F-DE9D-A093-4AACA76F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66921"/>
            <a:ext cx="1029788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cs typeface="Calibri" panose="020F0502020204030204" pitchFamily="34" charset="0"/>
              </a:rPr>
              <a:t>Constraints on at What Energy the Onset of Population B can Occur</a:t>
            </a:r>
            <a:endParaRPr lang="en-GI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F6BA9-3C3B-D597-009B-A40ED4D7A0DF}"/>
              </a:ext>
            </a:extLst>
          </p:cNvPr>
          <p:cNvSpPr txBox="1"/>
          <p:nvPr/>
        </p:nvSpPr>
        <p:spPr>
          <a:xfrm>
            <a:off x="4828479" y="1587863"/>
            <a:ext cx="3289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Only two </a:t>
            </a:r>
            <a:r>
              <a:rPr lang="en-US" sz="2000" dirty="0"/>
              <a:t>clear light-heavy-light-heavy </a:t>
            </a:r>
            <a:r>
              <a:rPr lang="en-US" sz="2000"/>
              <a:t>“cycles” </a:t>
            </a:r>
            <a:r>
              <a:rPr lang="en-US" sz="2000" dirty="0"/>
              <a:t>in composition observed in data between the knee and the highest energies.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6D7ED2E-4505-643A-0126-E9C183BB5425}"/>
              </a:ext>
            </a:extLst>
          </p:cNvPr>
          <p:cNvCxnSpPr/>
          <p:nvPr/>
        </p:nvCxnSpPr>
        <p:spPr>
          <a:xfrm flipH="1">
            <a:off x="4059044" y="2212332"/>
            <a:ext cx="669073" cy="3456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70477E8-2DA1-3B94-CFBC-34FF3D030694}"/>
              </a:ext>
            </a:extLst>
          </p:cNvPr>
          <p:cNvSpPr txBox="1"/>
          <p:nvPr/>
        </p:nvSpPr>
        <p:spPr>
          <a:xfrm>
            <a:off x="4828479" y="4133684"/>
            <a:ext cx="3427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places a strong constraint on the spacing of the energy onset in dominance of the new spectral components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DE62FD-8640-1062-F968-8D867DE5E9AD}"/>
              </a:ext>
            </a:extLst>
          </p:cNvPr>
          <p:cNvCxnSpPr>
            <a:cxnSpLocks/>
          </p:cNvCxnSpPr>
          <p:nvPr/>
        </p:nvCxnSpPr>
        <p:spPr>
          <a:xfrm flipV="1">
            <a:off x="8218451" y="2958902"/>
            <a:ext cx="1550389" cy="14250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0C87D0-A13F-3D5B-413B-A450E346067B}"/>
              </a:ext>
            </a:extLst>
          </p:cNvPr>
          <p:cNvCxnSpPr>
            <a:cxnSpLocks/>
          </p:cNvCxnSpPr>
          <p:nvPr/>
        </p:nvCxnSpPr>
        <p:spPr>
          <a:xfrm flipV="1">
            <a:off x="8218451" y="3671414"/>
            <a:ext cx="2510509" cy="10083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22D3AC1-B909-DEA9-7A20-ECEF53638367}"/>
              </a:ext>
            </a:extLst>
          </p:cNvPr>
          <p:cNvSpPr/>
          <p:nvPr/>
        </p:nvSpPr>
        <p:spPr>
          <a:xfrm>
            <a:off x="4393136" y="5801004"/>
            <a:ext cx="4107975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Gaisser, Front. Phys., 2013, 8(6): 748–758 (2013)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987BF-507D-1793-5E1B-7F599B484A0C}"/>
              </a:ext>
            </a:extLst>
          </p:cNvPr>
          <p:cNvSpPr txBox="1"/>
          <p:nvPr/>
        </p:nvSpPr>
        <p:spPr>
          <a:xfrm>
            <a:off x="1834140" y="4678476"/>
            <a:ext cx="5212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I" sz="800" b="1" dirty="0"/>
              <a:t>(SIBYLL)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904644-DCA4-50BB-CC76-E4AB05FD7D25}"/>
              </a:ext>
            </a:extLst>
          </p:cNvPr>
          <p:cNvSpPr txBox="1"/>
          <p:nvPr/>
        </p:nvSpPr>
        <p:spPr>
          <a:xfrm>
            <a:off x="1991253" y="4422068"/>
            <a:ext cx="5212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I" sz="800" b="1" dirty="0"/>
              <a:t>(SIBYLL)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5C517F-A150-0672-D6FB-D5A26C667652}"/>
              </a:ext>
            </a:extLst>
          </p:cNvPr>
          <p:cNvSpPr txBox="1"/>
          <p:nvPr/>
        </p:nvSpPr>
        <p:spPr>
          <a:xfrm>
            <a:off x="1681738" y="4828992"/>
            <a:ext cx="5212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I" sz="800" b="1" dirty="0"/>
              <a:t>(SIBYLL)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A6F7A-ABE1-3305-DEDD-F6B462AF5356}"/>
              </a:ext>
            </a:extLst>
          </p:cNvPr>
          <p:cNvSpPr/>
          <p:nvPr/>
        </p:nvSpPr>
        <p:spPr>
          <a:xfrm>
            <a:off x="4423633" y="6117040"/>
            <a:ext cx="4475322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Kampert et al. </a:t>
            </a:r>
            <a:r>
              <a:rPr lang="en-GB" sz="1470" b="1" dirty="0" err="1">
                <a:solidFill>
                  <a:srgbClr val="B2B2B2"/>
                </a:solidFill>
              </a:rPr>
              <a:t>Astropart</a:t>
            </a:r>
            <a:r>
              <a:rPr lang="en-GB" sz="1470" b="1" dirty="0">
                <a:solidFill>
                  <a:srgbClr val="B2B2B2"/>
                </a:solidFill>
              </a:rPr>
              <a:t>. Phys. </a:t>
            </a:r>
            <a:r>
              <a:rPr lang="en-GB" sz="1470" dirty="0">
                <a:solidFill>
                  <a:srgbClr val="B2B2B2"/>
                </a:solidFill>
              </a:rPr>
              <a:t>35 10 660-678 (2012)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B006D88-32AB-3E5F-D5ED-E78F5872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49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A14B7F-43E2-F270-965D-67F231379C4C}"/>
              </a:ext>
            </a:extLst>
          </p:cNvPr>
          <p:cNvSpPr txBox="1"/>
          <p:nvPr/>
        </p:nvSpPr>
        <p:spPr>
          <a:xfrm>
            <a:off x="497173" y="1267687"/>
            <a:ext cx="2872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CR Composition Evolution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3ACD3-44F1-C91A-83A9-EC2C1DF8F2AF}"/>
              </a:ext>
            </a:extLst>
          </p:cNvPr>
          <p:cNvSpPr/>
          <p:nvPr/>
        </p:nvSpPr>
        <p:spPr>
          <a:xfrm>
            <a:off x="798769" y="3944454"/>
            <a:ext cx="102379" cy="7923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5B4455-582F-E1CC-A11F-2F98E0399C06}"/>
              </a:ext>
            </a:extLst>
          </p:cNvPr>
          <p:cNvSpPr/>
          <p:nvPr/>
        </p:nvSpPr>
        <p:spPr>
          <a:xfrm>
            <a:off x="1083689" y="4070348"/>
            <a:ext cx="102379" cy="7923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CCE0B4-81FE-2969-C114-26D8638C0F39}"/>
              </a:ext>
            </a:extLst>
          </p:cNvPr>
          <p:cNvSpPr/>
          <p:nvPr/>
        </p:nvSpPr>
        <p:spPr>
          <a:xfrm>
            <a:off x="1375240" y="4282382"/>
            <a:ext cx="102379" cy="7923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275D68-0F41-9120-8E88-06DFD03FACC8}"/>
              </a:ext>
            </a:extLst>
          </p:cNvPr>
          <p:cNvSpPr/>
          <p:nvPr/>
        </p:nvSpPr>
        <p:spPr>
          <a:xfrm>
            <a:off x="1713170" y="3984208"/>
            <a:ext cx="102379" cy="7923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C86D28-0BDC-7CDA-053D-F6C75B4A25F2}"/>
              </a:ext>
            </a:extLst>
          </p:cNvPr>
          <p:cNvSpPr/>
          <p:nvPr/>
        </p:nvSpPr>
        <p:spPr>
          <a:xfrm>
            <a:off x="2011342" y="3089688"/>
            <a:ext cx="102379" cy="7923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13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62FD9-64CE-AD82-ECCE-3FC1C9036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1B03F-5869-6C6D-A76C-7406E1813F3B}"/>
              </a:ext>
            </a:extLst>
          </p:cNvPr>
          <p:cNvSpPr txBox="1">
            <a:spLocks/>
          </p:cNvSpPr>
          <p:nvPr/>
        </p:nvSpPr>
        <p:spPr>
          <a:xfrm>
            <a:off x="4507044" y="244191"/>
            <a:ext cx="7684956" cy="1105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Gaisser-Type 3 Population Fit to the Transition Region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9ECBC-178B-E9DF-25E0-98CFFC8C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1" t="-2349" r="-641" b="-27010"/>
          <a:stretch>
            <a:fillRect/>
          </a:stretch>
        </p:blipFill>
        <p:spPr>
          <a:xfrm>
            <a:off x="5671457" y="3789444"/>
            <a:ext cx="6391117" cy="28243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855FB6-4AF7-1C12-6416-5309A3982594}"/>
              </a:ext>
            </a:extLst>
          </p:cNvPr>
          <p:cNvSpPr/>
          <p:nvPr/>
        </p:nvSpPr>
        <p:spPr>
          <a:xfrm>
            <a:off x="723332" y="6226171"/>
            <a:ext cx="4107975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Gaisser, Front. Phys., 2013, 8(6): 748–758 (2013)</a:t>
            </a:r>
            <a:endParaRPr lang="en-US" sz="1470" dirty="0">
              <a:solidFill>
                <a:srgbClr val="B2B2B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64457E-889D-251B-6197-9A17860E4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26" y="1342809"/>
            <a:ext cx="5121118" cy="4744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61338A-9192-92D3-3D13-916305919355}"/>
              </a:ext>
            </a:extLst>
          </p:cNvPr>
          <p:cNvSpPr txBox="1"/>
          <p:nvPr/>
        </p:nvSpPr>
        <p:spPr>
          <a:xfrm>
            <a:off x="1556826" y="1625257"/>
            <a:ext cx="71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550A8"/>
                </a:solidFill>
              </a:rPr>
              <a:t>Pop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48C405-BBA2-F7A9-D13A-30D329DF9433}"/>
              </a:ext>
            </a:extLst>
          </p:cNvPr>
          <p:cNvSpPr txBox="1"/>
          <p:nvPr/>
        </p:nvSpPr>
        <p:spPr>
          <a:xfrm>
            <a:off x="2333862" y="1867878"/>
            <a:ext cx="71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550A8"/>
                </a:solidFill>
              </a:rPr>
              <a:t>Pop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89F534-1E11-42AE-AD3E-50AC9B63D91E}"/>
              </a:ext>
            </a:extLst>
          </p:cNvPr>
          <p:cNvSpPr txBox="1"/>
          <p:nvPr/>
        </p:nvSpPr>
        <p:spPr>
          <a:xfrm>
            <a:off x="3327397" y="2405017"/>
            <a:ext cx="71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550A8"/>
                </a:solidFill>
              </a:rPr>
              <a:t>Pop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4155ED-9211-EF40-96A9-964078F85ED5}"/>
              </a:ext>
            </a:extLst>
          </p:cNvPr>
          <p:cNvSpPr txBox="1"/>
          <p:nvPr/>
        </p:nvSpPr>
        <p:spPr>
          <a:xfrm>
            <a:off x="-2778" y="-15630"/>
            <a:ext cx="1651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Pop A	Pop 1</a:t>
            </a:r>
          </a:p>
          <a:p>
            <a:r>
              <a:rPr lang="en-US" dirty="0"/>
              <a:t>Pop B	Pop 2</a:t>
            </a:r>
          </a:p>
          <a:p>
            <a:r>
              <a:rPr lang="en-US" dirty="0"/>
              <a:t>Pop C	Pop 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FBEF6B-59D8-E8EB-C96F-D76D817C573F}"/>
              </a:ext>
            </a:extLst>
          </p:cNvPr>
          <p:cNvCxnSpPr/>
          <p:nvPr/>
        </p:nvCxnSpPr>
        <p:spPr>
          <a:xfrm>
            <a:off x="686503" y="169005"/>
            <a:ext cx="24454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969DB0-820A-CB22-76A8-852555C19E95}"/>
              </a:ext>
            </a:extLst>
          </p:cNvPr>
          <p:cNvCxnSpPr/>
          <p:nvPr/>
        </p:nvCxnSpPr>
        <p:spPr>
          <a:xfrm>
            <a:off x="686503" y="452034"/>
            <a:ext cx="24454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34CDAE-5273-719B-D02B-8111479A4B13}"/>
              </a:ext>
            </a:extLst>
          </p:cNvPr>
          <p:cNvCxnSpPr>
            <a:cxnSpLocks/>
          </p:cNvCxnSpPr>
          <p:nvPr/>
        </p:nvCxnSpPr>
        <p:spPr>
          <a:xfrm>
            <a:off x="686503" y="720548"/>
            <a:ext cx="24454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29CA193-14EB-701B-CBE8-389B6EE6E607}"/>
              </a:ext>
            </a:extLst>
          </p:cNvPr>
          <p:cNvSpPr txBox="1"/>
          <p:nvPr/>
        </p:nvSpPr>
        <p:spPr>
          <a:xfrm>
            <a:off x="5751966" y="2886878"/>
            <a:ext cx="6061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Note: Pop A and Pop B max energy lowered by ~10-30 relative to Hillas’ proposed scenario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882210-F9A1-B40C-80CC-158ED1FF84B5}"/>
              </a:ext>
            </a:extLst>
          </p:cNvPr>
          <p:cNvSpPr/>
          <p:nvPr/>
        </p:nvSpPr>
        <p:spPr>
          <a:xfrm>
            <a:off x="9380812" y="6473006"/>
            <a:ext cx="4107975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LHAASO Collaboration: </a:t>
            </a:r>
            <a:r>
              <a:rPr lang="en-US" sz="1470" dirty="0">
                <a:solidFill>
                  <a:srgbClr val="B2B2B2"/>
                </a:solidFill>
              </a:rPr>
              <a:t>2511.05013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6E6E3-0C06-6A9D-736C-A99AA4D43CDD}"/>
              </a:ext>
            </a:extLst>
          </p:cNvPr>
          <p:cNvSpPr txBox="1"/>
          <p:nvPr/>
        </p:nvSpPr>
        <p:spPr>
          <a:xfrm>
            <a:off x="723332" y="6427041"/>
            <a:ext cx="8776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 the Pop 2 proton component needs revising in light of recent LHAASO results: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828067F-4903-4D53-AB37-F2B16A0054D2}"/>
              </a:ext>
            </a:extLst>
          </p:cNvPr>
          <p:cNvSpPr/>
          <p:nvPr/>
        </p:nvSpPr>
        <p:spPr>
          <a:xfrm>
            <a:off x="5516592" y="1375591"/>
            <a:ext cx="6688660" cy="136760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BCD185-C488-A4CC-3707-68EE8E19F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134" y="1478673"/>
            <a:ext cx="6223000" cy="1181100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91D08AD-8C32-C830-9EA6-5E951E789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4" descr="Thomas Gaisser | University of Delaware">
            <a:extLst>
              <a:ext uri="{FF2B5EF4-FFF2-40B4-BE49-F238E27FC236}">
                <a16:creationId xmlns:a16="http://schemas.microsoft.com/office/drawing/2014/main" id="{D2B3D435-F3D7-00CE-6B38-98FC445A6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96" y="30848"/>
            <a:ext cx="1105829" cy="110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4638BA-40D6-D890-802F-FD88A5CA3B53}"/>
              </a:ext>
            </a:extLst>
          </p:cNvPr>
          <p:cNvSpPr txBox="1"/>
          <p:nvPr/>
        </p:nvSpPr>
        <p:spPr>
          <a:xfrm>
            <a:off x="808777" y="1039688"/>
            <a:ext cx="3665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Alternative 3 Population Scenario</a:t>
            </a:r>
          </a:p>
        </p:txBody>
      </p:sp>
    </p:spTree>
    <p:extLst>
      <p:ext uri="{BB962C8B-B14F-4D97-AF65-F5344CB8AC3E}">
        <p14:creationId xmlns:p14="http://schemas.microsoft.com/office/powerpoint/2010/main" val="392738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B0AC8-31C9-5A41-DAB9-08F7A42B1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451" y="2129808"/>
            <a:ext cx="3973549" cy="4007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B6A70F-6499-57DD-1127-2612578D4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3464"/>
            <a:ext cx="5104137" cy="4924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663D3-7C53-30ED-B868-BEA4EBF2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66921"/>
            <a:ext cx="1029788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cs typeface="Calibri" panose="020F0502020204030204" pitchFamily="34" charset="0"/>
              </a:rPr>
              <a:t>Constraints on at What Energy the Onset of Population B can Occur</a:t>
            </a:r>
            <a:endParaRPr lang="en-GI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20FC13-0B2A-F0A6-5802-768C5BD9F8F1}"/>
              </a:ext>
            </a:extLst>
          </p:cNvPr>
          <p:cNvSpPr txBox="1"/>
          <p:nvPr/>
        </p:nvSpPr>
        <p:spPr>
          <a:xfrm>
            <a:off x="4828479" y="1587863"/>
            <a:ext cx="3289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Only two </a:t>
            </a:r>
            <a:r>
              <a:rPr lang="en-US" sz="2000" dirty="0"/>
              <a:t>clear light-heavy-light-heavy </a:t>
            </a:r>
            <a:r>
              <a:rPr lang="en-US" sz="2000"/>
              <a:t>“cycles” </a:t>
            </a:r>
            <a:r>
              <a:rPr lang="en-US" sz="2000" dirty="0"/>
              <a:t>in composition observed in data between the knee and the highest energies.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4A5EB6-36B7-0B37-6163-9188B0C22AEB}"/>
              </a:ext>
            </a:extLst>
          </p:cNvPr>
          <p:cNvCxnSpPr/>
          <p:nvPr/>
        </p:nvCxnSpPr>
        <p:spPr>
          <a:xfrm flipH="1">
            <a:off x="4059044" y="2212332"/>
            <a:ext cx="669073" cy="3456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73A79E-3060-0030-E52A-454A1A3C231D}"/>
              </a:ext>
            </a:extLst>
          </p:cNvPr>
          <p:cNvSpPr txBox="1"/>
          <p:nvPr/>
        </p:nvSpPr>
        <p:spPr>
          <a:xfrm>
            <a:off x="4828479" y="4133684"/>
            <a:ext cx="3427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places a strong constraint on the spacing of the energy onset in dominance of the new spectral components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97B1184-9500-0C82-6948-7ADD8EE70C2B}"/>
              </a:ext>
            </a:extLst>
          </p:cNvPr>
          <p:cNvCxnSpPr>
            <a:cxnSpLocks/>
          </p:cNvCxnSpPr>
          <p:nvPr/>
        </p:nvCxnSpPr>
        <p:spPr>
          <a:xfrm flipV="1">
            <a:off x="8218451" y="2958902"/>
            <a:ext cx="1550389" cy="14250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5DE65-7E96-D6EC-1423-9A71B01B247B}"/>
              </a:ext>
            </a:extLst>
          </p:cNvPr>
          <p:cNvCxnSpPr>
            <a:cxnSpLocks/>
          </p:cNvCxnSpPr>
          <p:nvPr/>
        </p:nvCxnSpPr>
        <p:spPr>
          <a:xfrm flipV="1">
            <a:off x="8218451" y="3671414"/>
            <a:ext cx="2510509" cy="10083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0063165-33E3-E882-F56E-67826BFC7DC9}"/>
              </a:ext>
            </a:extLst>
          </p:cNvPr>
          <p:cNvSpPr/>
          <p:nvPr/>
        </p:nvSpPr>
        <p:spPr>
          <a:xfrm>
            <a:off x="4393136" y="5801004"/>
            <a:ext cx="4107975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Gaisser, Front. Phys., 2013, 8(6): 748–758 (2013)</a:t>
            </a:r>
            <a:endParaRPr lang="en-US" sz="1470" dirty="0">
              <a:solidFill>
                <a:srgbClr val="B2B2B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70738F-5A79-75AA-511C-BC3BA0498B65}"/>
              </a:ext>
            </a:extLst>
          </p:cNvPr>
          <p:cNvSpPr txBox="1"/>
          <p:nvPr/>
        </p:nvSpPr>
        <p:spPr>
          <a:xfrm>
            <a:off x="1834140" y="4678476"/>
            <a:ext cx="5212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I" sz="800" b="1" dirty="0"/>
              <a:t>(SIBYLL)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99645-96A9-5A7A-E10F-0044D7682A6E}"/>
              </a:ext>
            </a:extLst>
          </p:cNvPr>
          <p:cNvSpPr txBox="1"/>
          <p:nvPr/>
        </p:nvSpPr>
        <p:spPr>
          <a:xfrm>
            <a:off x="1991253" y="4422068"/>
            <a:ext cx="5212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I" sz="800" b="1" dirty="0"/>
              <a:t>(SIBYLL)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126251-B583-9540-F358-49A7A71E80AA}"/>
              </a:ext>
            </a:extLst>
          </p:cNvPr>
          <p:cNvSpPr txBox="1"/>
          <p:nvPr/>
        </p:nvSpPr>
        <p:spPr>
          <a:xfrm>
            <a:off x="1681738" y="4828992"/>
            <a:ext cx="5212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I" sz="800" b="1" dirty="0"/>
              <a:t>(SIBYLL)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ACA55D-37D0-3E21-8ED8-A6A29FE4BE53}"/>
              </a:ext>
            </a:extLst>
          </p:cNvPr>
          <p:cNvSpPr/>
          <p:nvPr/>
        </p:nvSpPr>
        <p:spPr>
          <a:xfrm>
            <a:off x="4423633" y="6117040"/>
            <a:ext cx="4475322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Kampert et al. </a:t>
            </a:r>
            <a:r>
              <a:rPr lang="en-GB" sz="1470" b="1" dirty="0" err="1">
                <a:solidFill>
                  <a:srgbClr val="B2B2B2"/>
                </a:solidFill>
              </a:rPr>
              <a:t>Astropart</a:t>
            </a:r>
            <a:r>
              <a:rPr lang="en-GB" sz="1470" b="1" dirty="0">
                <a:solidFill>
                  <a:srgbClr val="B2B2B2"/>
                </a:solidFill>
              </a:rPr>
              <a:t>. Phys. </a:t>
            </a:r>
            <a:r>
              <a:rPr lang="en-GB" sz="1470" dirty="0">
                <a:solidFill>
                  <a:srgbClr val="B2B2B2"/>
                </a:solidFill>
              </a:rPr>
              <a:t>35 10 660-678 (2012)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700A44D-AD77-99C3-CEA7-6A13612E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C4AEB0-339E-40BE-DC30-330EA265D90F}"/>
              </a:ext>
            </a:extLst>
          </p:cNvPr>
          <p:cNvSpPr txBox="1"/>
          <p:nvPr/>
        </p:nvSpPr>
        <p:spPr>
          <a:xfrm>
            <a:off x="497173" y="1267687"/>
            <a:ext cx="2872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8F1E"/>
                </a:solidFill>
              </a:rPr>
              <a:t>CR Composition Evolution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DD7F6B-F1C2-70FF-98FB-BD953D729E29}"/>
              </a:ext>
            </a:extLst>
          </p:cNvPr>
          <p:cNvCxnSpPr/>
          <p:nvPr/>
        </p:nvCxnSpPr>
        <p:spPr>
          <a:xfrm flipH="1" flipV="1">
            <a:off x="1019503" y="4053648"/>
            <a:ext cx="814637" cy="2222666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DC90DAA-73F5-CDC5-FA24-258C21A15B3B}"/>
              </a:ext>
            </a:extLst>
          </p:cNvPr>
          <p:cNvSpPr/>
          <p:nvPr/>
        </p:nvSpPr>
        <p:spPr>
          <a:xfrm>
            <a:off x="838199" y="6352450"/>
            <a:ext cx="4886739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To be updated with LHAASO Coll., PRL 132, 131002 (2024)</a:t>
            </a:r>
          </a:p>
        </p:txBody>
      </p:sp>
    </p:spTree>
    <p:extLst>
      <p:ext uri="{BB962C8B-B14F-4D97-AF65-F5344CB8AC3E}">
        <p14:creationId xmlns:p14="http://schemas.microsoft.com/office/powerpoint/2010/main" val="1203660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7E016-A5AC-0DDC-0C6C-D4CB6C359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6074A29-E832-672D-B2C8-F90EFD95C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335" y="50107"/>
            <a:ext cx="10267666" cy="9271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Hillas &amp; Gaisser-Type Population B Candidates: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9B439C-ACD4-F053-884A-F4E93E3AB218}"/>
              </a:ext>
            </a:extLst>
          </p:cNvPr>
          <p:cNvSpPr txBox="1"/>
          <p:nvPr/>
        </p:nvSpPr>
        <p:spPr>
          <a:xfrm>
            <a:off x="7787002" y="2526076"/>
            <a:ext cx="4336933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i="1" dirty="0" err="1">
                <a:solidFill>
                  <a:srgbClr val="B2B2B2"/>
                </a:solidFill>
              </a:rPr>
              <a:t>Ekanger</a:t>
            </a:r>
            <a:r>
              <a:rPr lang="en-GB" sz="1470" i="1" dirty="0">
                <a:solidFill>
                  <a:srgbClr val="B2B2B2"/>
                </a:solidFill>
              </a:rPr>
              <a:t> et al., </a:t>
            </a:r>
            <a:r>
              <a:rPr lang="en-GB" sz="1470" dirty="0">
                <a:solidFill>
                  <a:srgbClr val="B2B2B2"/>
                </a:solidFill>
              </a:rPr>
              <a:t>2602.06410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CE0737-5F8C-3C2F-F351-121EAB93AD63}"/>
              </a:ext>
            </a:extLst>
          </p:cNvPr>
          <p:cNvSpPr txBox="1"/>
          <p:nvPr/>
        </p:nvSpPr>
        <p:spPr>
          <a:xfrm>
            <a:off x="7861300" y="1551205"/>
            <a:ext cx="42602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Extreme Supernovae (Type IIn): Hillas-Type Pop B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89B8F5-9739-A419-307B-B389D1DF3942}"/>
              </a:ext>
            </a:extLst>
          </p:cNvPr>
          <p:cNvSpPr/>
          <p:nvPr/>
        </p:nvSpPr>
        <p:spPr>
          <a:xfrm>
            <a:off x="8700247" y="2904567"/>
            <a:ext cx="2662518" cy="255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4D964C-B2F5-9FD4-253C-927DEF8FA5C1}"/>
              </a:ext>
            </a:extLst>
          </p:cNvPr>
          <p:cNvSpPr txBox="1"/>
          <p:nvPr/>
        </p:nvSpPr>
        <p:spPr>
          <a:xfrm>
            <a:off x="7813733" y="3145739"/>
            <a:ext cx="4336933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i="1" dirty="0" err="1">
                <a:solidFill>
                  <a:srgbClr val="B2B2B2"/>
                </a:solidFill>
              </a:rPr>
              <a:t>Zirakashvilli</a:t>
            </a:r>
            <a:r>
              <a:rPr lang="en-GB" sz="1470" i="1" dirty="0">
                <a:solidFill>
                  <a:srgbClr val="B2B2B2"/>
                </a:solidFill>
              </a:rPr>
              <a:t> et al., </a:t>
            </a:r>
            <a:r>
              <a:rPr lang="en-GB" sz="1470" dirty="0" err="1">
                <a:solidFill>
                  <a:srgbClr val="B2B2B2"/>
                </a:solidFill>
              </a:rPr>
              <a:t>Astropart</a:t>
            </a:r>
            <a:r>
              <a:rPr lang="en-GB" sz="1470" dirty="0">
                <a:solidFill>
                  <a:srgbClr val="B2B2B2"/>
                </a:solidFill>
              </a:rPr>
              <a:t>. Phys. 78 28–34 (2016)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EBAC6F-2AAD-182C-AA91-838D8CD62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8" y="1189982"/>
            <a:ext cx="3511296" cy="23408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B0CE72-FC33-76BE-7E02-36F7E328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0" y="1189982"/>
            <a:ext cx="3530600" cy="2353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806154-E3A9-A409-96CE-7CEC0A4D5E85}"/>
              </a:ext>
            </a:extLst>
          </p:cNvPr>
          <p:cNvSpPr txBox="1"/>
          <p:nvPr/>
        </p:nvSpPr>
        <p:spPr>
          <a:xfrm>
            <a:off x="1451526" y="977208"/>
            <a:ext cx="182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8F1E"/>
                </a:solidFill>
              </a:rPr>
              <a:t>Proton </a:t>
            </a:r>
            <a:r>
              <a:rPr lang="en-GI">
                <a:solidFill>
                  <a:srgbClr val="F28F1E"/>
                </a:solidFill>
              </a:rPr>
              <a:t>Spectrum </a:t>
            </a:r>
            <a:endParaRPr lang="en-GI" dirty="0">
              <a:solidFill>
                <a:srgbClr val="F28F1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FABDF1-072C-9FC5-E38E-CA3D1DA11B88}"/>
              </a:ext>
            </a:extLst>
          </p:cNvPr>
          <p:cNvSpPr txBox="1"/>
          <p:nvPr/>
        </p:nvSpPr>
        <p:spPr>
          <a:xfrm>
            <a:off x="4954341" y="97720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I" dirty="0">
                <a:solidFill>
                  <a:srgbClr val="F28F1E"/>
                </a:solidFill>
              </a:rPr>
              <a:t>Composition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397158-2241-7EF3-FF38-ADE9DF0BB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843" y="4688608"/>
            <a:ext cx="3217666" cy="21891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30BBB3-9BC9-E49B-728F-D761182C4568}"/>
              </a:ext>
            </a:extLst>
          </p:cNvPr>
          <p:cNvSpPr txBox="1"/>
          <p:nvPr/>
        </p:nvSpPr>
        <p:spPr>
          <a:xfrm>
            <a:off x="2162233" y="6305935"/>
            <a:ext cx="4336933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70" i="1" dirty="0">
                <a:solidFill>
                  <a:srgbClr val="B2B2B2"/>
                </a:solidFill>
              </a:rPr>
              <a:t>Vieu et al., </a:t>
            </a:r>
            <a:r>
              <a:rPr lang="en-GB" sz="1470" dirty="0">
                <a:solidFill>
                  <a:srgbClr val="B2B2B2"/>
                </a:solidFill>
              </a:rPr>
              <a:t>MNRAS 519</a:t>
            </a:r>
            <a:r>
              <a:rPr lang="en-GB" sz="1470" b="1" dirty="0">
                <a:solidFill>
                  <a:srgbClr val="B2B2B2"/>
                </a:solidFill>
              </a:rPr>
              <a:t>, </a:t>
            </a:r>
            <a:r>
              <a:rPr lang="en-GB" sz="1470" dirty="0">
                <a:solidFill>
                  <a:srgbClr val="B2B2B2"/>
                </a:solidFill>
              </a:rPr>
              <a:t>136–147 (2023)</a:t>
            </a:r>
            <a:r>
              <a:rPr lang="en-GB" sz="1470" i="1" dirty="0">
                <a:solidFill>
                  <a:srgbClr val="B2B2B2"/>
                </a:solidFill>
              </a:rPr>
              <a:t> </a:t>
            </a:r>
            <a:endParaRPr lang="en-GB" sz="1470" dirty="0">
              <a:solidFill>
                <a:srgbClr val="B2B2B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A34F8F-D603-2209-1AD6-FCFA19613984}"/>
              </a:ext>
            </a:extLst>
          </p:cNvPr>
          <p:cNvSpPr txBox="1"/>
          <p:nvPr/>
        </p:nvSpPr>
        <p:spPr>
          <a:xfrm>
            <a:off x="524488" y="5035606"/>
            <a:ext cx="6097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Supernovae in Massive Star Clusters: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Gaisser-Type Pop B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FCF983-F91A-ECFB-3F93-392FF9D5AECC}"/>
              </a:ext>
            </a:extLst>
          </p:cNvPr>
          <p:cNvSpPr txBox="1"/>
          <p:nvPr/>
        </p:nvSpPr>
        <p:spPr>
          <a:xfrm>
            <a:off x="5977857" y="4367053"/>
            <a:ext cx="182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8F1E"/>
                </a:solidFill>
              </a:rPr>
              <a:t>Proton </a:t>
            </a:r>
            <a:r>
              <a:rPr lang="en-GI">
                <a:solidFill>
                  <a:srgbClr val="F28F1E"/>
                </a:solidFill>
              </a:rPr>
              <a:t>Spectrum </a:t>
            </a:r>
            <a:endParaRPr lang="en-GI" dirty="0">
              <a:solidFill>
                <a:srgbClr val="F28F1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B476D1-AB12-103C-9C07-4348B375B4B7}"/>
              </a:ext>
            </a:extLst>
          </p:cNvPr>
          <p:cNvSpPr txBox="1"/>
          <p:nvPr/>
        </p:nvSpPr>
        <p:spPr>
          <a:xfrm>
            <a:off x="9420130" y="4363940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I" dirty="0">
                <a:solidFill>
                  <a:srgbClr val="F28F1E"/>
                </a:solidFill>
              </a:rPr>
              <a:t>Composition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922987-E6DC-6024-EA27-2FD50289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7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A619F1-02CD-5383-8A6E-ACB00E662D60}"/>
              </a:ext>
            </a:extLst>
          </p:cNvPr>
          <p:cNvSpPr txBox="1"/>
          <p:nvPr/>
        </p:nvSpPr>
        <p:spPr>
          <a:xfrm>
            <a:off x="7787002" y="2850744"/>
            <a:ext cx="6094070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70" i="1" dirty="0">
                <a:solidFill>
                  <a:srgbClr val="B2B2B2"/>
                </a:solidFill>
              </a:rPr>
              <a:t>Christofari et al., </a:t>
            </a:r>
            <a:r>
              <a:rPr lang="en-GB" sz="1470" dirty="0" err="1">
                <a:solidFill>
                  <a:srgbClr val="B2B2B2"/>
                </a:solidFill>
              </a:rPr>
              <a:t>Astropart</a:t>
            </a:r>
            <a:r>
              <a:rPr lang="en-GB" sz="1470" dirty="0">
                <a:solidFill>
                  <a:srgbClr val="B2B2B2"/>
                </a:solidFill>
              </a:rPr>
              <a:t>. Phys. 123 102492 (2020)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0821B1-6E70-6F63-A427-EA1096C5D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396" y="4733272"/>
            <a:ext cx="2895055" cy="21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02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D1ADF-3781-B7B9-13E3-BFD82C43B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86" y="262759"/>
            <a:ext cx="5752194" cy="5801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024500-4E24-F742-F0A5-CE4D059F4A35}"/>
              </a:ext>
            </a:extLst>
          </p:cNvPr>
          <p:cNvSpPr txBox="1">
            <a:spLocks/>
          </p:cNvSpPr>
          <p:nvPr/>
        </p:nvSpPr>
        <p:spPr>
          <a:xfrm>
            <a:off x="2147777" y="-126581"/>
            <a:ext cx="10044223" cy="1105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The Power Needs of Gaisser-Type Population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A6695-755B-5338-7139-66927FF7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252" y="4159286"/>
            <a:ext cx="38989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27A1E0-CD33-25D0-0531-1427D04F3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466" y="5679085"/>
            <a:ext cx="4699000" cy="508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26D27E-08EB-F6FD-7342-27900006B851}"/>
              </a:ext>
            </a:extLst>
          </p:cNvPr>
          <p:cNvSpPr/>
          <p:nvPr/>
        </p:nvSpPr>
        <p:spPr>
          <a:xfrm>
            <a:off x="6096001" y="4086167"/>
            <a:ext cx="4069402" cy="71649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63253A0-4869-31DB-BECC-9ED742B21EEC}"/>
              </a:ext>
            </a:extLst>
          </p:cNvPr>
          <p:cNvSpPr/>
          <p:nvPr/>
        </p:nvSpPr>
        <p:spPr>
          <a:xfrm>
            <a:off x="6096000" y="5574840"/>
            <a:ext cx="5069053" cy="71649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D741C2-8AE1-53A9-E025-847AED0601C2}"/>
              </a:ext>
            </a:extLst>
          </p:cNvPr>
          <p:cNvSpPr/>
          <p:nvPr/>
        </p:nvSpPr>
        <p:spPr>
          <a:xfrm>
            <a:off x="723332" y="5972781"/>
            <a:ext cx="4107975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70" dirty="0">
                <a:solidFill>
                  <a:srgbClr val="B2B2B2"/>
                </a:solidFill>
              </a:rPr>
              <a:t>Gaisser, Front. Phys., 2013, 8(6): 748–758 (2013)</a:t>
            </a:r>
            <a:endParaRPr lang="en-US" sz="1470" dirty="0">
              <a:solidFill>
                <a:srgbClr val="B2B2B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9301DC-27C7-29E1-F899-D14855D5E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252" y="1933564"/>
            <a:ext cx="3733800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2EAFB6-B1AC-1F20-1D26-FADA3E939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466" y="2896247"/>
            <a:ext cx="1714500" cy="34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37146E-D22D-DFC9-C18C-6425B68D0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403" y="1193209"/>
            <a:ext cx="3187700" cy="419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D661D-7B74-9873-C509-AA0F28835E37}"/>
              </a:ext>
            </a:extLst>
          </p:cNvPr>
          <p:cNvSpPr txBox="1"/>
          <p:nvPr/>
        </p:nvSpPr>
        <p:spPr>
          <a:xfrm>
            <a:off x="12612414" y="13243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I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8D9D33-758C-B0F3-DB41-E34DE3F5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95E5-A7A2-734D-8C49-1BF9F36F9C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1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0D5A4B9-161C-48D7-D310-4CB5E0704F4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36919" y="60325"/>
            <a:ext cx="9056688" cy="1144588"/>
          </a:xfrm>
        </p:spPr>
        <p:txBody>
          <a:bodyPr>
            <a:noAutofit/>
          </a:bodyPr>
          <a:lstStyle/>
          <a:p>
            <a:pPr algn="ctr"/>
            <a:r>
              <a:rPr lang="en-US" altLang="en-GI" sz="4000" b="1" dirty="0">
                <a:solidFill>
                  <a:srgbClr val="2C9F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Accelerator Limits</a:t>
            </a:r>
          </a:p>
        </p:txBody>
      </p:sp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6B975AB9-FD75-B247-4586-A2D084A94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02" y="1336933"/>
            <a:ext cx="1822450" cy="72898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6556FC-EEF0-844E-8C6C-EC790FF4E8FF}"/>
              </a:ext>
            </a:extLst>
          </p:cNvPr>
          <p:cNvSpPr/>
          <p:nvPr/>
        </p:nvSpPr>
        <p:spPr>
          <a:xfrm>
            <a:off x="6777144" y="1168724"/>
            <a:ext cx="1995973" cy="907871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E1C6DCA-9833-E365-05B1-A31F30790B29}"/>
              </a:ext>
            </a:extLst>
          </p:cNvPr>
          <p:cNvSpPr/>
          <p:nvPr/>
        </p:nvSpPr>
        <p:spPr>
          <a:xfrm>
            <a:off x="1964150" y="1168723"/>
            <a:ext cx="2127557" cy="996944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8F1F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D0227A-8752-676C-27DA-530FC6D8608C}"/>
              </a:ext>
            </a:extLst>
          </p:cNvPr>
          <p:cNvCxnSpPr>
            <a:cxnSpLocks/>
          </p:cNvCxnSpPr>
          <p:nvPr/>
        </p:nvCxnSpPr>
        <p:spPr>
          <a:xfrm flipH="1">
            <a:off x="5082516" y="1966917"/>
            <a:ext cx="1694626" cy="517843"/>
          </a:xfrm>
          <a:prstGeom prst="straightConnector1">
            <a:avLst/>
          </a:prstGeom>
          <a:ln w="25400">
            <a:solidFill>
              <a:srgbClr val="F28F1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900D79-86BD-6AEC-C587-25A9CBF428B9}"/>
              </a:ext>
            </a:extLst>
          </p:cNvPr>
          <p:cNvCxnSpPr>
            <a:cxnSpLocks/>
          </p:cNvCxnSpPr>
          <p:nvPr/>
        </p:nvCxnSpPr>
        <p:spPr>
          <a:xfrm>
            <a:off x="4048950" y="2107700"/>
            <a:ext cx="1076325" cy="374540"/>
          </a:xfrm>
          <a:prstGeom prst="straightConnector1">
            <a:avLst/>
          </a:prstGeom>
          <a:ln w="25400">
            <a:solidFill>
              <a:srgbClr val="F28F1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Box 6">
            <a:extLst>
              <a:ext uri="{FF2B5EF4-FFF2-40B4-BE49-F238E27FC236}">
                <a16:creationId xmlns:a16="http://schemas.microsoft.com/office/drawing/2014/main" id="{71C3A3AA-099A-3F44-A1CE-4B85B1613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556" y="2235946"/>
            <a:ext cx="3265920" cy="44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9pPr>
          </a:lstStyle>
          <a:p>
            <a:r>
              <a:rPr lang="en-GB" sz="1470" b="1" dirty="0">
                <a:solidFill>
                  <a:srgbClr val="B2B2B2"/>
                </a:solidFill>
                <a:latin typeface="Ariel"/>
                <a:cs typeface="Ariel"/>
              </a:rPr>
              <a:t>[AM </a:t>
            </a:r>
            <a:r>
              <a:rPr lang="en-GB" sz="1470" b="1" dirty="0" err="1">
                <a:solidFill>
                  <a:srgbClr val="B2B2B2"/>
                </a:solidFill>
                <a:latin typeface="Ariel"/>
                <a:cs typeface="Ariel"/>
              </a:rPr>
              <a:t>Hillas</a:t>
            </a:r>
            <a:r>
              <a:rPr lang="en-GB" sz="1470" b="1" dirty="0">
                <a:solidFill>
                  <a:srgbClr val="B2B2B2"/>
                </a:solidFill>
                <a:latin typeface="Ariel"/>
                <a:cs typeface="Ariel"/>
              </a:rPr>
              <a:t> (1984)]</a:t>
            </a:r>
          </a:p>
        </p:txBody>
      </p:sp>
      <p:pic>
        <p:nvPicPr>
          <p:cNvPr id="12" name="Picture 11" descr="bf_t_esc._=_frac.pdf">
            <a:extLst>
              <a:ext uri="{FF2B5EF4-FFF2-40B4-BE49-F238E27FC236}">
                <a16:creationId xmlns:a16="http://schemas.microsoft.com/office/drawing/2014/main" id="{409C77C1-F8AE-413E-1BB2-06194FB9B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039" y="1273550"/>
            <a:ext cx="1440180" cy="72898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58BCB65-6EDD-90F6-F4A3-54BC0B6DE398}"/>
              </a:ext>
            </a:extLst>
          </p:cNvPr>
          <p:cNvSpPr/>
          <p:nvPr/>
        </p:nvSpPr>
        <p:spPr>
          <a:xfrm>
            <a:off x="6777144" y="3214673"/>
            <a:ext cx="2711333" cy="1015663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173B0093-7001-4950-6226-4D301A01D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59" y="5055260"/>
            <a:ext cx="3626556" cy="49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470" b="1" dirty="0">
                <a:solidFill>
                  <a:srgbClr val="B2B2B2"/>
                </a:solidFill>
              </a:rPr>
              <a:t>[Lovelace et al. (1976)]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59A62D8-A91B-EF97-4C9E-575675713612}"/>
              </a:ext>
            </a:extLst>
          </p:cNvPr>
          <p:cNvSpPr/>
          <p:nvPr/>
        </p:nvSpPr>
        <p:spPr>
          <a:xfrm>
            <a:off x="1964149" y="5361015"/>
            <a:ext cx="5455782" cy="887795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BC49F7D-5F15-578B-5D45-BDB1E7900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429" y="3355400"/>
            <a:ext cx="2524760" cy="34671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264CFBC-11DE-A1F1-EF81-DEFAF4830709}"/>
              </a:ext>
            </a:extLst>
          </p:cNvPr>
          <p:cNvSpPr/>
          <p:nvPr/>
        </p:nvSpPr>
        <p:spPr>
          <a:xfrm>
            <a:off x="3859698" y="2530481"/>
            <a:ext cx="2445639" cy="595229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8F1F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BFF6384-4DA4-285A-A50C-450D6D2AD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051" y="2706612"/>
            <a:ext cx="2106930" cy="293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D1A301-0CC5-E82B-96DB-E3308BFE8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931" y="3840674"/>
            <a:ext cx="1324610" cy="2933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ADA430-614F-9CA1-591B-9F65625DA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632" y="5445849"/>
            <a:ext cx="5003800" cy="61595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3E72287-E5CC-C5B9-AE71-B81F110D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CDA-AFDF-F643-A22A-B1D9DCC46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1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20348</TotalTime>
  <Words>2749</Words>
  <Application>Microsoft Macintosh PowerPoint</Application>
  <PresentationFormat>Widescreen</PresentationFormat>
  <Paragraphs>381</Paragraphs>
  <Slides>49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Ariel</vt:lpstr>
      <vt:lpstr>Bitstream Vera Sans</vt:lpstr>
      <vt:lpstr>Calibri</vt:lpstr>
      <vt:lpstr>Calibri Light</vt:lpstr>
      <vt:lpstr>Times New Roman</vt:lpstr>
      <vt:lpstr>Office Theme</vt:lpstr>
      <vt:lpstr>Galactic/Extragalactic Cosmic Rays</vt:lpstr>
      <vt:lpstr>PowerPoint Presentation</vt:lpstr>
      <vt:lpstr>PowerPoint Presentation</vt:lpstr>
      <vt:lpstr>PowerPoint Presentation</vt:lpstr>
      <vt:lpstr>PowerPoint Presentation</vt:lpstr>
      <vt:lpstr>Constraints on at What Energy the Onset of Population B can Occur</vt:lpstr>
      <vt:lpstr>Hillas &amp; Gaisser-Type Population B Candidates:</vt:lpstr>
      <vt:lpstr>PowerPoint Presentation</vt:lpstr>
      <vt:lpstr>Particle Accelerator Limits</vt:lpstr>
      <vt:lpstr>Gaisser-Type Population B Candidates:</vt:lpstr>
      <vt:lpstr>PowerPoint Presentation</vt:lpstr>
      <vt:lpstr>PowerPoint Presentation</vt:lpstr>
      <vt:lpstr>The Origin of Protons Below the Ankle</vt:lpstr>
      <vt:lpstr>PowerPoint Presentation</vt:lpstr>
      <vt:lpstr>Large Thermal Pressure in Galactic Haloes</vt:lpstr>
      <vt:lpstr>What “Arrives” is Not Necessarily What is Observed</vt:lpstr>
      <vt:lpstr>Injected and Observed Maps </vt:lpstr>
      <vt:lpstr>Power Spectra of Observed Maps</vt:lpstr>
      <vt:lpstr>The Importance of Measuring the Quadrupole Moment at EeV Energies</vt:lpstr>
      <vt:lpstr>Conclusions</vt:lpstr>
      <vt:lpstr>What “Arrives” in Not Necessarily What is Observed</vt:lpstr>
      <vt:lpstr>The Fermi/eROSITA Bubbles</vt:lpstr>
      <vt:lpstr>Gaisser-Type Population B Candidates:</vt:lpstr>
      <vt:lpstr>Neutrinos as a Probe of Origin of Protons Below the Ankle</vt:lpstr>
      <vt:lpstr>Thermally Driven Outflows: 1/r (Point Source) Potential</vt:lpstr>
      <vt:lpstr>Why Consider Slow Outflows?</vt:lpstr>
      <vt:lpstr>Power Spectra of Injected Maps</vt:lpstr>
      <vt:lpstr>Are there Secondary Signatures of Galactic CR in the Galactic Halo Environment?</vt:lpstr>
      <vt:lpstr>The Fermi/eROSITA Bubbles</vt:lpstr>
      <vt:lpstr>Large Thermal Pressure in Galactic Haloes</vt:lpstr>
      <vt:lpstr>Inputs for Hydrodynamical Simulations </vt:lpstr>
      <vt:lpstr>Inputs for Hydrodynamical Simulations </vt:lpstr>
      <vt:lpstr>Subsonic Outflow Result for Isothermal Gas Using PLUTO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Might the Galactic Halo Effect The Arrival of “Population C” CR?</vt:lpstr>
      <vt:lpstr>The Importance of Measuring the Quadrupole Moment at EeV Energies</vt:lpstr>
      <vt:lpstr>Galactic/Extragalactic Cosmic Ray Transition</vt:lpstr>
      <vt:lpstr>PowerPoint Presentation</vt:lpstr>
      <vt:lpstr>Can Constraints be Placed on Population C?</vt:lpstr>
      <vt:lpstr>Universality of Cascade Spectra</vt:lpstr>
      <vt:lpstr>Galactic/Extragalactic Cosmic Rays</vt:lpstr>
      <vt:lpstr>PowerPoint Presentation</vt:lpstr>
      <vt:lpstr>PowerPoint Presentation</vt:lpstr>
      <vt:lpstr>Population B…But Whose Population B?</vt:lpstr>
      <vt:lpstr>Constraints on at What Energy the Onset of Population B can Occur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Taylor</dc:creator>
  <cp:lastModifiedBy>Andrew Taylor</cp:lastModifiedBy>
  <cp:revision>572</cp:revision>
  <cp:lastPrinted>2026-02-27T14:54:27Z</cp:lastPrinted>
  <dcterms:created xsi:type="dcterms:W3CDTF">2026-01-12T07:47:03Z</dcterms:created>
  <dcterms:modified xsi:type="dcterms:W3CDTF">2026-02-27T23:44:44Z</dcterms:modified>
</cp:coreProperties>
</file>