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0"/>
  </p:notesMasterIdLst>
  <p:sldIdLst>
    <p:sldId id="395" r:id="rId2"/>
    <p:sldId id="2908" r:id="rId3"/>
    <p:sldId id="2885" r:id="rId4"/>
    <p:sldId id="683" r:id="rId5"/>
    <p:sldId id="2886" r:id="rId6"/>
    <p:sldId id="2887" r:id="rId7"/>
    <p:sldId id="2888" r:id="rId8"/>
    <p:sldId id="2889" r:id="rId9"/>
    <p:sldId id="2890" r:id="rId10"/>
    <p:sldId id="2891" r:id="rId11"/>
    <p:sldId id="2892" r:id="rId12"/>
    <p:sldId id="2894" r:id="rId13"/>
    <p:sldId id="2897" r:id="rId14"/>
    <p:sldId id="2893" r:id="rId15"/>
    <p:sldId id="2896" r:id="rId16"/>
    <p:sldId id="2900" r:id="rId17"/>
    <p:sldId id="2899" r:id="rId18"/>
    <p:sldId id="2901" r:id="rId19"/>
    <p:sldId id="2902" r:id="rId20"/>
    <p:sldId id="2903" r:id="rId21"/>
    <p:sldId id="2867" r:id="rId22"/>
    <p:sldId id="2870" r:id="rId23"/>
    <p:sldId id="2871" r:id="rId24"/>
    <p:sldId id="2874" r:id="rId25"/>
    <p:sldId id="2881" r:id="rId26"/>
    <p:sldId id="2909" r:id="rId27"/>
    <p:sldId id="2883" r:id="rId28"/>
    <p:sldId id="28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EB"/>
    <a:srgbClr val="FFFFFF"/>
    <a:srgbClr val="123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6" autoAdjust="0"/>
    <p:restoredTop sz="94180"/>
  </p:normalViewPr>
  <p:slideViewPr>
    <p:cSldViewPr snapToGrid="0">
      <p:cViewPr varScale="1">
        <p:scale>
          <a:sx n="95" d="100"/>
          <a:sy n="95" d="100"/>
        </p:scale>
        <p:origin x="3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hui Sun" userId="92d18180513cbbaf" providerId="LiveId" clId="{85A78E79-45C9-461D-9139-9938FF0D6D96}"/>
    <pc:docChg chg="delSld modSld">
      <pc:chgData name="Xiaohui Sun" userId="92d18180513cbbaf" providerId="LiveId" clId="{85A78E79-45C9-461D-9139-9938FF0D6D96}" dt="2026-03-04T03:09:18.453" v="12" actId="20577"/>
      <pc:docMkLst>
        <pc:docMk/>
      </pc:docMkLst>
      <pc:sldChg chg="modSp mod">
        <pc:chgData name="Xiaohui Sun" userId="92d18180513cbbaf" providerId="LiveId" clId="{85A78E79-45C9-461D-9139-9938FF0D6D96}" dt="2026-03-04T03:09:18.453" v="12" actId="20577"/>
        <pc:sldMkLst>
          <pc:docMk/>
          <pc:sldMk cId="3330517665" sldId="2884"/>
        </pc:sldMkLst>
        <pc:spChg chg="mod">
          <ac:chgData name="Xiaohui Sun" userId="92d18180513cbbaf" providerId="LiveId" clId="{85A78E79-45C9-461D-9139-9938FF0D6D96}" dt="2026-03-04T03:09:18.453" v="12" actId="20577"/>
          <ac:spMkLst>
            <pc:docMk/>
            <pc:sldMk cId="3330517665" sldId="2884"/>
            <ac:spMk id="2" creationId="{7243211B-34C5-7C7A-CF49-B858A7B3755E}"/>
          </ac:spMkLst>
        </pc:spChg>
      </pc:sldChg>
      <pc:sldChg chg="modSp mod">
        <pc:chgData name="Xiaohui Sun" userId="92d18180513cbbaf" providerId="LiveId" clId="{85A78E79-45C9-461D-9139-9938FF0D6D96}" dt="2026-03-04T03:08:59.569" v="9" actId="20577"/>
        <pc:sldMkLst>
          <pc:docMk/>
          <pc:sldMk cId="3866536622" sldId="2885"/>
        </pc:sldMkLst>
        <pc:spChg chg="mod">
          <ac:chgData name="Xiaohui Sun" userId="92d18180513cbbaf" providerId="LiveId" clId="{85A78E79-45C9-461D-9139-9938FF0D6D96}" dt="2026-03-04T03:08:59.569" v="9" actId="20577"/>
          <ac:spMkLst>
            <pc:docMk/>
            <pc:sldMk cId="3866536622" sldId="2885"/>
            <ac:spMk id="21" creationId="{8710D312-C1CF-12A5-ABE9-B97FF76FAD57}"/>
          </ac:spMkLst>
        </pc:spChg>
      </pc:sldChg>
      <pc:sldChg chg="del">
        <pc:chgData name="Xiaohui Sun" userId="92d18180513cbbaf" providerId="LiveId" clId="{85A78E79-45C9-461D-9139-9938FF0D6D96}" dt="2026-03-04T03:09:10.161" v="10" actId="47"/>
        <pc:sldMkLst>
          <pc:docMk/>
          <pc:sldMk cId="938242835" sldId="2904"/>
        </pc:sldMkLst>
      </pc:sldChg>
      <pc:sldChg chg="del">
        <pc:chgData name="Xiaohui Sun" userId="92d18180513cbbaf" providerId="LiveId" clId="{85A78E79-45C9-461D-9139-9938FF0D6D96}" dt="2026-03-04T03:09:11.716" v="11" actId="47"/>
        <pc:sldMkLst>
          <pc:docMk/>
          <pc:sldMk cId="3895619355" sldId="29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D6ED-58D1-FE44-B1B4-093230A1813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62D83-2238-8743-A0DC-040C1D0FD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2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6165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82145-F6C2-CB06-3949-D55B45921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6487AD6-2E75-86F0-0125-C504A24B0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70FCE3-82A8-129F-24ED-30C417F1B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BB4F6C-D847-5A83-0A34-4F38028FB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4902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91AD0-3BC2-1E24-F0A7-07EBCC33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68E9A1-95C2-3932-1EE6-944CA0E45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842167C-6266-8266-A816-2644DD490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2FDBAB-F42A-7B45-3DFC-3B7F5FC82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4539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E15F7-AC49-FCC7-C8E2-34F6C93A0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93EAD1-1B29-CC5C-B23B-AC1F86838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FCAC9E-36D7-61B3-9A99-58C038703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B084A-E363-8192-7863-318DE3A2B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531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1EF3-6A00-ACBE-3E89-50A17CB19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16BBF6-3F18-D4F8-9B1F-C843DEE94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870A1D1-4D41-8C4F-369B-08A9141F1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F528C-5FA2-507E-1537-E86FF6BB0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2093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EEC63-5079-EE78-85F3-B0F66722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09E58F-9F8C-D6CA-E9E9-D77EC53F4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97E014-1A48-EED9-0145-823D2D6E2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9FF25A-F9C0-B260-E2BE-0CEC0AF1B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7788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B09F1-FD13-E096-51E2-10F4B75AB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28443C-3B4D-ACD3-430C-6B8E851F7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116997F-4AEB-01C0-D2B8-634A8EE84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2E1620-E24E-219C-431C-4CB29EA8D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4436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B0CF0-75BF-4DEF-2BE7-6B1152FB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2A75FA-2ABF-010B-C6EE-D1AE7E9CC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65D775-C088-FCDA-20F0-578DC833A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A1B36D-6E32-0EA0-068F-9CA779531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5305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2476F-5993-5B5C-225C-23191C9A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AE395C-F559-E014-4258-F5654E106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46BEAC-19B2-F23C-2ED8-D69EFD3AE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DB1999-79DA-9D6A-3260-EB5D1E511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2624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00BBC-6658-C02B-2955-EFDD169E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F0A35A-DBC4-9FB5-E223-3041EF8CE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457F513-813D-7BD1-B4EB-644A01A45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627ADF-1C6B-07C7-1D53-D3B02AED0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842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DBA7-DA6C-3F64-D91C-DE4237766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A8CE37-B3F3-1846-A8D6-A3323C99A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62A568-ECF5-AAE3-DDA6-2948CA384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EC9303-6BA4-BA1C-C1DB-F2369B971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201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A3A5-0438-89C5-508F-23FC02B9F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6DD6731-624B-D900-01CC-3BED19702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6E7C45-4525-FD32-5DC9-C9A21BBFF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212097-40C0-26D2-8079-0F1A8F315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0158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5949C-5169-AC36-A61E-AC0956FBF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4DF4EF-7EB9-43E0-D5E8-6CAD3AB96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A90DCE-5F8C-566A-17C6-9B689D290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32DF7F-0F62-B4A6-E8AF-4B221A217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6867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CE516-946E-9DEA-4E61-E8737CC61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11F7D5-6D5E-D525-00C5-A33CE9FEE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69F5B2-3430-2BF6-4EEA-8092814F9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B85DC1-FECD-A837-E7A7-B649D5165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3731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14B8-332B-B6AD-10F4-39F2B4D6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A26A656-0994-40DF-3610-66D50F6BB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DD5926-AA44-8021-D447-17488004B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7646C-9546-8442-979A-88C5E0EDF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8496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97B78-768F-62B6-0A58-699FB31B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EE8E9E-C0CE-614C-2C7D-828D42D70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272A001-636E-356C-672C-9CDFB9533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351FD4-886D-EE65-B0C1-A19C33FCB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0049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EDC18-6591-9869-E5CE-FAF34419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0ACB5C-DC5D-029F-4699-EE7141436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19E2FE-EC3C-A511-6CCD-7D220B855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34D906-354F-4BC1-4985-93A9F03A9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C0B96-D5D6-4797-B3E3-312BF5B9A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215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D9C49-A841-C6F6-FCC9-07F465814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C610D0-4F95-5BEE-05FC-E3DBE616B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56C1EE-C57B-AE13-0E2F-6DC96E0C6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E3765D-BDBE-6128-DD63-713281E7E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C0B96-D5D6-4797-B3E3-312BF5B9A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16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B19FC-E65E-DE60-5707-B51CAE3B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505DFA-EFCF-0C32-1464-B9C0DA96F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B7CFE1-C253-9E44-CD53-A32E9F2FB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973ED9-71E5-08F3-1B62-9ECFDE87E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C0B96-D5D6-4797-B3E3-312BF5B9A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36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3EF62-5A97-E422-FBC7-14CA5217F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C1237E-AF1A-9A54-A62D-D45BA74E4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52E82E3-4C49-E7BF-1A52-22EE0C5C8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56DD6D-D90D-23AD-433E-C40561D92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C0B96-D5D6-4797-B3E3-312BF5B9A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26674-F5EF-8E17-C1BC-88C9F3F46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1D694F9-6F73-CBC5-04D6-4F07FCFAA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2CD9FA-575E-0326-FD54-DF24C68BB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7EDEA9-4350-D4CE-862F-6FA120639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09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EDDD-3804-3E87-C169-E51C1CC4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10C8BD-546A-CC8C-8C89-BC36A0EF1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71508E-C062-9C16-44C0-4180675AF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0789A2-BACD-A18B-C3F1-20CED61F1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786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9D9D7-83D3-237F-80C2-A626B773C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2DEEAC-9345-48D7-98D9-CC6174146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ED71E6-3906-688A-9CF9-838D0D8BD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D95FD1-87B5-8A7C-2F6F-41426E967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6404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C5CC-24DC-8EDE-9DCB-6C2A51454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675DF3E-4E87-3FA7-153E-8CBE781D7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9F3C97-5DCE-8B6F-8AB6-C4E785A90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F9BCBC-4F59-C548-D14F-EF04FA6E6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2374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059E-941B-0E9E-4ACD-77B6020C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26D106-E404-5770-7D1D-F17460523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4070BF-05B9-334A-3E1B-C4170B123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C1059-83A9-CFB6-DC1F-26C0A3D0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28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3B13-0F7D-A71D-10E4-8B6AC3037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C3EFBF-DB71-F4F6-BF12-639058A24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592BAB0-D7B6-7EC9-035E-0C6E47DA3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DE8465-7413-4E99-AFAB-2188C460C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5202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08B9-C672-3E41-DE0A-642BCB85B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753D9E-3A97-7DD3-DDC9-3D37FEB70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C153E49-3381-B30A-3EA6-8BBBFBB67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BE516E-721A-1C75-A3AA-3509E9E2F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C0B96-D5D6-4797-B3E3-312BF5B9ACE0}" type="slidenum">
              <a:rPr lang="zh-CN" altLang="en-US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650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6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6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云南大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ACCE7739-31DF-40DE-8513-12DC24BDC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9907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5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1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9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6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1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B474B2-212A-8F47-A2CD-B49694B1914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ADF43-88DC-5542-BFBB-179700DB6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>
            <a:extLst>
              <a:ext uri="{FF2B5EF4-FFF2-40B4-BE49-F238E27FC236}">
                <a16:creationId xmlns:a16="http://schemas.microsoft.com/office/drawing/2014/main" id="{803AA32F-132B-4EB7-A5D9-C805CD46FDE0}"/>
              </a:ext>
            </a:extLst>
          </p:cNvPr>
          <p:cNvSpPr txBox="1">
            <a:spLocks/>
          </p:cNvSpPr>
          <p:nvPr/>
        </p:nvSpPr>
        <p:spPr bwMode="auto">
          <a:xfrm>
            <a:off x="414802" y="967369"/>
            <a:ext cx="8436819" cy="18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3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Radio observations of supernova remnant</a:t>
            </a:r>
          </a:p>
        </p:txBody>
      </p:sp>
      <p:sp>
        <p:nvSpPr>
          <p:cNvPr id="5124" name="Content Placeholder 4">
            <a:extLst>
              <a:ext uri="{FF2B5EF4-FFF2-40B4-BE49-F238E27FC236}">
                <a16:creationId xmlns:a16="http://schemas.microsoft.com/office/drawing/2014/main" id="{2C87A2D7-9BCF-4533-BAE6-AA7627473687}"/>
              </a:ext>
            </a:extLst>
          </p:cNvPr>
          <p:cNvSpPr txBox="1">
            <a:spLocks/>
          </p:cNvSpPr>
          <p:nvPr/>
        </p:nvSpPr>
        <p:spPr bwMode="auto">
          <a:xfrm>
            <a:off x="2671379" y="3243401"/>
            <a:ext cx="380124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Xiaohui Sun </a:t>
            </a:r>
            <a:r>
              <a:rPr lang="zh-CN" altLang="en-US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孙晓辉  </a:t>
            </a:r>
            <a:endParaRPr lang="en-US" altLang="zh-CN" sz="2200" b="1" dirty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Yunnan University </a:t>
            </a:r>
            <a:r>
              <a:rPr lang="zh-CN" altLang="en-US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云南大学</a:t>
            </a:r>
            <a:endParaRPr lang="en-US" altLang="zh-CN" sz="2200" b="1" dirty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00659C4-A2A5-80BF-DCFA-8DDC49B1FA54}"/>
              </a:ext>
            </a:extLst>
          </p:cNvPr>
          <p:cNvSpPr txBox="1">
            <a:spLocks/>
          </p:cNvSpPr>
          <p:nvPr/>
        </p:nvSpPr>
        <p:spPr bwMode="auto">
          <a:xfrm>
            <a:off x="512522" y="4826500"/>
            <a:ext cx="843681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Collaborators: Jinlin Han, </a:t>
            </a:r>
            <a:r>
              <a:rPr lang="en-US" altLang="zh-CN" sz="2200" b="1" dirty="0" err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Xuyang</a:t>
            </a:r>
            <a:r>
              <a:rPr lang="en-US" altLang="zh-CN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Gao, Li Xiao (NAOC), Wolfgang Reich (</a:t>
            </a:r>
            <a:r>
              <a:rPr lang="en-US" altLang="zh-CN" sz="2200" b="1" dirty="0" err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MPIfR</a:t>
            </a:r>
            <a:r>
              <a:rPr lang="en-US" altLang="zh-CN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), Jennifer West (U. Tasmania), Ping Zhou (NJU) …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CBD15CC-90A1-0477-A23F-05ECD5B6638A}"/>
              </a:ext>
            </a:extLst>
          </p:cNvPr>
          <p:cNvSpPr txBox="1">
            <a:spLocks/>
          </p:cNvSpPr>
          <p:nvPr/>
        </p:nvSpPr>
        <p:spPr bwMode="auto">
          <a:xfrm>
            <a:off x="512521" y="5784437"/>
            <a:ext cx="8436819" cy="45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Students: Xin Chen, Wenhui Jing, Yuhui Zhang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DD1E7-DB0F-8FF7-4AE2-6A5BC6B7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51742F8A-049E-D72D-1A99-CB2118149A5B}"/>
              </a:ext>
            </a:extLst>
          </p:cNvPr>
          <p:cNvSpPr/>
          <p:nvPr/>
        </p:nvSpPr>
        <p:spPr>
          <a:xfrm>
            <a:off x="6744758" y="6428554"/>
            <a:ext cx="2172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Xiao, .., Sun et al. 2025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72A7149-9991-40F6-2061-888F4C9BA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85" y="859409"/>
            <a:ext cx="3028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RM 2.7/4.8 GHz + I contours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BB8D88C-105A-924A-3946-D3333FE0F0AC}"/>
              </a:ext>
            </a:extLst>
          </p:cNvPr>
          <p:cNvSpPr txBox="1">
            <a:spLocks/>
          </p:cNvSpPr>
          <p:nvPr/>
        </p:nvSpPr>
        <p:spPr>
          <a:xfrm>
            <a:off x="6304783" y="47501"/>
            <a:ext cx="2765573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HB 9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5DD90B45-9F0C-722E-B770-0CA94F6F43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637" y="5351277"/>
                <a:ext cx="3808971" cy="120680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RM + 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Halpha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  <m:t>∥</m:t>
                        </m:r>
                      </m:sub>
                    </m:sSub>
                  </m:oMath>
                </a14:m>
                <a:endParaRPr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Wingdings" panose="05000000000000000000" pitchFamily="2" charset="2"/>
                </a:endParaRPr>
              </a:p>
              <a:p>
                <a:pPr marL="342900" indent="-342900">
                  <a:spcBef>
                    <a:spcPct val="0"/>
                  </a:spcBef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For comparison:</a:t>
                </a:r>
              </a:p>
              <a:p>
                <a:pPr marL="1085850" lvl="1" indent="-342900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𝑩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~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𝟑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𝝁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𝑮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(Zeng et al. 2019)</a:t>
                </a:r>
              </a:p>
              <a:p>
                <a:pPr marL="1085850" lvl="1" indent="-342900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𝑩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~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𝟖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𝝁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𝑮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(Oka &amp; Ishizaki 2022)</a:t>
                </a:r>
              </a:p>
            </p:txBody>
          </p:sp>
        </mc:Choice>
        <mc:Fallback xmlns=""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5DD90B45-9F0C-722E-B770-0CA94F6F4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637" y="5351277"/>
                <a:ext cx="3808971" cy="1206805"/>
              </a:xfrm>
              <a:prstGeom prst="rect">
                <a:avLst/>
              </a:prstGeom>
              <a:blipFill>
                <a:blip r:embed="rId3"/>
                <a:stretch>
                  <a:fillRect l="-1276" t="-2500" r="-2552" b="-5000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45C0FC96-ABDD-DB29-772E-BD698A589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37" y="1235676"/>
            <a:ext cx="4572128" cy="396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F498A76-176D-93ED-0156-73B6582C4E17}"/>
                  </a:ext>
                </a:extLst>
              </p:cNvPr>
              <p:cNvSpPr txBox="1"/>
              <p:nvPr/>
            </p:nvSpPr>
            <p:spPr>
              <a:xfrm>
                <a:off x="160639" y="4153796"/>
                <a:ext cx="1204784" cy="3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𝛍</m:t>
                      </m:r>
                      <m:r>
                        <a:rPr lang="en-US" altLang="zh-CN" sz="1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𝐆</m:t>
                      </m:r>
                    </m:oMath>
                  </m:oMathPara>
                </a14:m>
                <a:endParaRPr lang="en-US" altLang="zh-CN" sz="1500" b="1" dirty="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F498A76-176D-93ED-0156-73B6582C4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39" y="4153796"/>
                <a:ext cx="1204784" cy="328039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8354640-6E2F-EF8E-45AE-E3CFA29CB120}"/>
                  </a:ext>
                </a:extLst>
              </p:cNvPr>
              <p:cNvSpPr txBox="1"/>
              <p:nvPr/>
            </p:nvSpPr>
            <p:spPr>
              <a:xfrm>
                <a:off x="356161" y="1952234"/>
                <a:ext cx="1204784" cy="3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𝛍</m:t>
                      </m:r>
                      <m:r>
                        <a:rPr lang="en-US" altLang="zh-CN" sz="1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𝐆</m:t>
                      </m:r>
                    </m:oMath>
                  </m:oMathPara>
                </a14:m>
                <a:endParaRPr lang="en-US" altLang="zh-CN" sz="1500" b="1" dirty="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8354640-6E2F-EF8E-45AE-E3CFA29C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61" y="1952234"/>
                <a:ext cx="1204784" cy="328039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1FDB36C-485D-5F1C-BF46-001F0FCD7F81}"/>
                  </a:ext>
                </a:extLst>
              </p:cNvPr>
              <p:cNvSpPr txBox="1"/>
              <p:nvPr/>
            </p:nvSpPr>
            <p:spPr>
              <a:xfrm>
                <a:off x="2832787" y="4153796"/>
                <a:ext cx="1204784" cy="3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新魏" panose="02010800040101010101" pitchFamily="2" charset="-122"/>
                              <a:cs typeface="Times New Roman" panose="020206030504050203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𝛍</m:t>
                      </m:r>
                      <m:r>
                        <a:rPr lang="en-US" altLang="zh-CN" sz="1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𝐆</m:t>
                      </m:r>
                    </m:oMath>
                  </m:oMathPara>
                </a14:m>
                <a:endParaRPr lang="en-US" altLang="zh-CN" sz="1500" b="1" dirty="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1FDB36C-485D-5F1C-BF46-001F0FCD7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87" y="4153796"/>
                <a:ext cx="1204784" cy="328039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89C0DBC1-6344-9CC4-FCBE-79D14B53E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95" y="935980"/>
            <a:ext cx="3987444" cy="42693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F2D426-F283-0179-DD1E-366596BB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437" y="935980"/>
            <a:ext cx="506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CO: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C3434D8-93BB-368A-4E61-1DE3B0F4272C}"/>
              </a:ext>
            </a:extLst>
          </p:cNvPr>
          <p:cNvSpPr txBox="1"/>
          <p:nvPr/>
        </p:nvSpPr>
        <p:spPr>
          <a:xfrm>
            <a:off x="4800394" y="1273508"/>
            <a:ext cx="4343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White: total intensity</a:t>
            </a:r>
          </a:p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Magenta: polarized intensity</a:t>
            </a:r>
            <a:endParaRPr lang="zh-CN" altLang="en-US" sz="1500" b="1" dirty="0">
              <a:solidFill>
                <a:srgbClr val="FF0000"/>
              </a:solidFill>
              <a:highlight>
                <a:srgbClr val="FFFF00"/>
              </a:highligh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D874ED9-073B-E1A4-EB4B-61F16EC00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72" y="5318617"/>
            <a:ext cx="4230084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Depolarization associated with CO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Enhanced random field?</a:t>
            </a:r>
          </a:p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Faraday rotation from the cloud?</a:t>
            </a:r>
            <a:endParaRPr lang="en-US" altLang="zh-CN" sz="16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661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9CFA4-6A25-53FF-60A9-459E55567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3F078414-CDD4-AC4A-49C1-0686A7348D1E}"/>
              </a:ext>
            </a:extLst>
          </p:cNvPr>
          <p:cNvSpPr/>
          <p:nvPr/>
        </p:nvSpPr>
        <p:spPr>
          <a:xfrm>
            <a:off x="5627175" y="6428554"/>
            <a:ext cx="3443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Zhang, Jing, Sun, et al. 2026 in prep.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0813A9F-A686-29A9-CA63-307C701506FF}"/>
              </a:ext>
            </a:extLst>
          </p:cNvPr>
          <p:cNvSpPr txBox="1">
            <a:spLocks/>
          </p:cNvSpPr>
          <p:nvPr/>
        </p:nvSpPr>
        <p:spPr>
          <a:xfrm>
            <a:off x="4879127" y="47501"/>
            <a:ext cx="4191229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IC 443: total intensity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3CAE4E71-0B17-6F3E-119F-D2A6E763C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36" y="5357762"/>
            <a:ext cx="8548861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Structures of various scales: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shells, breakout region, diffuse emission!</a:t>
            </a:r>
          </a:p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Diffuse emission extends well beyond IC 443 (leptonic halo?)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8E05A576-AFD0-8BF9-D7C8-AF0CD23DE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729" y="941017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81C63DC-F5A6-757E-9213-4E29DE3F4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372" y="968317"/>
            <a:ext cx="2983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Calibri" panose="020F0502020204030204" pitchFamily="34" charset="0"/>
                <a:ea typeface="宋体" panose="02010600030101010101" pitchFamily="2" charset="-122"/>
              </a:rPr>
              <a:t>Effelsberg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 + Urumqi (4.8 GHz)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8B4ED1-FC7C-3355-EF6F-699C2158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33" t="5487" r="49921" b="12089"/>
          <a:stretch>
            <a:fillRect/>
          </a:stretch>
        </p:blipFill>
        <p:spPr>
          <a:xfrm>
            <a:off x="49520" y="1356428"/>
            <a:ext cx="4440062" cy="3720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05E80B-7A1B-FB78-4499-E60383BC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2" t="5487" b="12089"/>
          <a:stretch>
            <a:fillRect/>
          </a:stretch>
        </p:blipFill>
        <p:spPr>
          <a:xfrm>
            <a:off x="4640642" y="1356428"/>
            <a:ext cx="4489581" cy="37208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93F1729-D6A8-6369-B846-BEF13F950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43" y="790206"/>
            <a:ext cx="6373114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2FB90-FD51-8413-08D7-9CC512496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B3C28BF4-B0F6-7706-79E9-9EA7E5931B99}"/>
              </a:ext>
            </a:extLst>
          </p:cNvPr>
          <p:cNvSpPr/>
          <p:nvPr/>
        </p:nvSpPr>
        <p:spPr>
          <a:xfrm>
            <a:off x="5634681" y="6428554"/>
            <a:ext cx="3282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Zhang, Jing, Sun, et al. 2026 in prep.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4A6BDA8-5E4E-09CA-D985-E2D395974504}"/>
              </a:ext>
            </a:extLst>
          </p:cNvPr>
          <p:cNvSpPr txBox="1">
            <a:spLocks/>
          </p:cNvSpPr>
          <p:nvPr/>
        </p:nvSpPr>
        <p:spPr>
          <a:xfrm>
            <a:off x="2785081" y="47501"/>
            <a:ext cx="6285275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IC 443: polarized intensity + I contours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858CF217-0715-D550-5BF9-02F616A24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09" y="5468666"/>
            <a:ext cx="8655908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Complex polarization morphology!</a:t>
            </a:r>
          </a:p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Mottled structures at 4.8 GHz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 strong turbulent magnetic field (interaction with CO?)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EC14FC5-CC37-9950-6524-FB8D04972D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53" t="6407" r="868" b="11663"/>
          <a:stretch>
            <a:fillRect/>
          </a:stretch>
        </p:blipFill>
        <p:spPr>
          <a:xfrm>
            <a:off x="4608264" y="1278924"/>
            <a:ext cx="4505294" cy="3805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5CDF94-36EB-DA4E-9EBF-1FF580C87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729" y="941017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GHz)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0B0687C2-36AD-48D1-FE07-F380822AB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86" y="968257"/>
            <a:ext cx="3031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Calibri" panose="020F0502020204030204" pitchFamily="34" charset="0"/>
                <a:ea typeface="宋体" panose="02010600030101010101" pitchFamily="2" charset="-122"/>
              </a:rPr>
              <a:t>Effelsberg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 + Urumqi (4.8 GHz)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628232F-B003-DDDC-1FC1-A045A4D11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76" t="6407" r="49945" b="11663"/>
          <a:stretch>
            <a:fillRect/>
          </a:stretch>
        </p:blipFill>
        <p:spPr>
          <a:xfrm>
            <a:off x="102970" y="1278924"/>
            <a:ext cx="4505293" cy="38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4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A57C6-5401-F6B6-215D-09842A0A2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E3C08449-4BBB-DC88-64BF-A38B4C5DDEB0}"/>
              </a:ext>
            </a:extLst>
          </p:cNvPr>
          <p:cNvSpPr/>
          <p:nvPr/>
        </p:nvSpPr>
        <p:spPr>
          <a:xfrm>
            <a:off x="5634681" y="6428554"/>
            <a:ext cx="3282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Zhang, Jing, Sun, et al. 2026 in prep.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2BD2D1D-E6C7-0C85-BC96-3F541B253F03}"/>
              </a:ext>
            </a:extLst>
          </p:cNvPr>
          <p:cNvSpPr txBox="1">
            <a:spLocks/>
          </p:cNvSpPr>
          <p:nvPr/>
        </p:nvSpPr>
        <p:spPr>
          <a:xfrm>
            <a:off x="2477953" y="47501"/>
            <a:ext cx="6592403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IC 443: fractional polarization + CO contours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7A01BC67-F7F9-EF24-1712-6464FB050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86" y="5810994"/>
            <a:ext cx="8655908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 correlation between low fractional polarization and CO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 interaction</a:t>
            </a:r>
          </a:p>
          <a:p>
            <a:pPr marL="342900" indent="-342900">
              <a:spcBef>
                <a:spcPct val="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Examining channel maps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FED87F2-27D9-7DDB-CFA0-B4BB8B2C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23" t="2972" r="1985" b="11465"/>
          <a:stretch>
            <a:fillRect/>
          </a:stretch>
        </p:blipFill>
        <p:spPr>
          <a:xfrm>
            <a:off x="4714236" y="1172665"/>
            <a:ext cx="4404476" cy="4420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0D5B80-2D68-AA52-522F-A446AE53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91" t="3158" r="50216" b="11279"/>
          <a:stretch>
            <a:fillRect/>
          </a:stretch>
        </p:blipFill>
        <p:spPr>
          <a:xfrm>
            <a:off x="286186" y="1172665"/>
            <a:ext cx="4404477" cy="4420881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E0BF0346-AC3D-7562-D2CC-8893F194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473" y="803333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GHz)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A102A1DD-B207-AE43-EAE2-70D4DC6D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63" y="817256"/>
            <a:ext cx="3031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Calibri" panose="020F0502020204030204" pitchFamily="34" charset="0"/>
                <a:ea typeface="宋体" panose="02010600030101010101" pitchFamily="2" charset="-122"/>
              </a:rPr>
              <a:t>Effelsberg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 + Urumqi (4.8 GHz)</a:t>
            </a:r>
          </a:p>
        </p:txBody>
      </p:sp>
    </p:spTree>
    <p:extLst>
      <p:ext uri="{BB962C8B-B14F-4D97-AF65-F5344CB8AC3E}">
        <p14:creationId xmlns:p14="http://schemas.microsoft.com/office/powerpoint/2010/main" val="109475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45F5E-CB5C-B8AD-DB93-260B6938A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8F071024-452E-0F27-E977-D896C57B0C1E}"/>
              </a:ext>
            </a:extLst>
          </p:cNvPr>
          <p:cNvSpPr/>
          <p:nvPr/>
        </p:nvSpPr>
        <p:spPr>
          <a:xfrm>
            <a:off x="7437974" y="6502722"/>
            <a:ext cx="1764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Li, Sun, et al. 2020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993360B-9FBF-D9E4-0294-4E04688F067B}"/>
              </a:ext>
            </a:extLst>
          </p:cNvPr>
          <p:cNvSpPr txBox="1">
            <a:spLocks/>
          </p:cNvSpPr>
          <p:nvPr/>
        </p:nvSpPr>
        <p:spPr>
          <a:xfrm>
            <a:off x="6304783" y="47501"/>
            <a:ext cx="2765573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CTB 80 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A48B3B9-ACCD-6201-2908-2E1D759E5E38}"/>
              </a:ext>
            </a:extLst>
          </p:cNvPr>
          <p:cNvGrpSpPr/>
          <p:nvPr/>
        </p:nvGrpSpPr>
        <p:grpSpPr>
          <a:xfrm>
            <a:off x="780460" y="644619"/>
            <a:ext cx="6599949" cy="6089813"/>
            <a:chOff x="780460" y="644619"/>
            <a:chExt cx="6599949" cy="608981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BECBC00-D4B2-EB32-4B03-F7B031474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089" t="1377" r="10365" b="5944"/>
            <a:stretch>
              <a:fillRect/>
            </a:stretch>
          </p:blipFill>
          <p:spPr>
            <a:xfrm>
              <a:off x="1956619" y="1013951"/>
              <a:ext cx="5423790" cy="5720481"/>
            </a:xfrm>
            <a:prstGeom prst="rect">
              <a:avLst/>
            </a:prstGeom>
          </p:spPr>
        </p:pic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81D3656E-3864-AADC-A355-DADC96A60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025" y="1531511"/>
              <a:ext cx="106102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DRAO ST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1.4 GHz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DD1D71D-1B08-021A-7097-9D02DD002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460" y="3621175"/>
              <a:ext cx="117615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 err="1">
                  <a:latin typeface="Calibri" panose="020F0502020204030204" pitchFamily="34" charset="0"/>
                  <a:ea typeface="宋体" panose="02010600030101010101" pitchFamily="2" charset="-122"/>
                </a:rPr>
                <a:t>Effelsberg</a:t>
              </a:r>
              <a:endPara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2.7 GHz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0DCBC6AC-530E-93A7-F524-5C4BD709E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924" y="5556380"/>
              <a:ext cx="98313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Urumqi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4.8 GHz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13121DB-3995-6A90-FB53-D6C33C411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6513" y="702989"/>
              <a:ext cx="1709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Total Intensity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FF4C57C-874B-ABA8-4A4E-E7D0A7581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59" y="644619"/>
              <a:ext cx="20015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 Polarized Intensity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08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6A03-B0FE-1D1F-1D74-98869937C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CDB9C2EE-E0A0-4619-8340-FC90F1CF1C73}"/>
              </a:ext>
            </a:extLst>
          </p:cNvPr>
          <p:cNvSpPr/>
          <p:nvPr/>
        </p:nvSpPr>
        <p:spPr>
          <a:xfrm>
            <a:off x="7437974" y="6502722"/>
            <a:ext cx="1764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Li, Sun, et al. 2020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92B59D8D-BBAF-1E9C-1DF8-3E1E253C628E}"/>
              </a:ext>
            </a:extLst>
          </p:cNvPr>
          <p:cNvSpPr txBox="1">
            <a:spLocks/>
          </p:cNvSpPr>
          <p:nvPr/>
        </p:nvSpPr>
        <p:spPr>
          <a:xfrm>
            <a:off x="6304783" y="47501"/>
            <a:ext cx="2765573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CTB 80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30889ADC-42A4-0990-A7D8-5FF1D80F6E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0853" y="2258439"/>
                <a:ext cx="3294242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9pPr>
              </a:lstStyle>
              <a:p>
                <a:pPr marL="285750" indent="-285750">
                  <a:spcBef>
                    <a:spcPct val="0"/>
                  </a:spcBef>
                </a:pPr>
                <a:r>
                  <a:rPr lang="en-US" altLang="zh-CN" sz="1800" b="1" dirty="0">
                    <a:latin typeface="Calibri" panose="020F0502020204030204" pitchFamily="34" charset="0"/>
                    <a:ea typeface="宋体" panose="02010600030101010101" pitchFamily="2" charset="-122"/>
                  </a:rPr>
                  <a:t>Foreground RM: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−</m:t>
                    </m:r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𝟑𝟎</m:t>
                    </m:r>
                  </m:oMath>
                </a14:m>
                <a:r>
                  <a:rPr lang="en-US" altLang="zh-CN" sz="1800" b="1" dirty="0">
                    <a:latin typeface="Calibri" panose="020F0502020204030204" pitchFamily="34" charset="0"/>
                    <a:ea typeface="宋体" panose="02010600030101010101" pitchFamily="2" charset="-122"/>
                  </a:rPr>
                  <a:t> rad/m2</a:t>
                </a:r>
              </a:p>
              <a:p>
                <a:pPr>
                  <a:spcBef>
                    <a:spcPct val="0"/>
                  </a:spcBef>
                  <a:buNone/>
                </a:pPr>
                <a:endPara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zh-CN" sz="1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RM sign change: field reversal</a:t>
                </a:r>
                <a:endParaRPr lang="en-US" altLang="zh-CN" sz="18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ct val="0"/>
                  </a:spcBef>
                </a:pPr>
                <a:endPara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ct val="0"/>
                  </a:spcBef>
                </a:pPr>
                <a:r>
                  <a:rPr lang="en-US" altLang="zh-CN" sz="1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RM difference: large RM from inside the shell</a:t>
                </a:r>
              </a:p>
            </p:txBody>
          </p:sp>
        </mc:Choice>
        <mc:Fallback xmlns="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30889ADC-42A4-0990-A7D8-5FF1D80F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0853" y="2258439"/>
                <a:ext cx="3294242" cy="1754326"/>
              </a:xfrm>
              <a:prstGeom prst="rect">
                <a:avLst/>
              </a:prstGeom>
              <a:blipFill>
                <a:blip r:embed="rId3"/>
                <a:stretch>
                  <a:fillRect l="-1296" t="-1736" r="-2778" b="-45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组合 28">
            <a:extLst>
              <a:ext uri="{FF2B5EF4-FFF2-40B4-BE49-F238E27FC236}">
                <a16:creationId xmlns:a16="http://schemas.microsoft.com/office/drawing/2014/main" id="{213BCADD-EC08-2409-3736-FAA4F10CFF40}"/>
              </a:ext>
            </a:extLst>
          </p:cNvPr>
          <p:cNvGrpSpPr/>
          <p:nvPr/>
        </p:nvGrpSpPr>
        <p:grpSpPr>
          <a:xfrm>
            <a:off x="110249" y="1427964"/>
            <a:ext cx="5764470" cy="3792547"/>
            <a:chOff x="45397" y="1395538"/>
            <a:chExt cx="5764470" cy="379254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3E1CD70-01AA-F34A-8911-76F940F4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97" y="1395538"/>
              <a:ext cx="5764470" cy="37925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1">
                  <a:extLst>
                    <a:ext uri="{FF2B5EF4-FFF2-40B4-BE49-F238E27FC236}">
                      <a16:creationId xmlns:a16="http://schemas.microsoft.com/office/drawing/2014/main" id="{E522F184-C16C-41B8-94FD-AEDF658F5E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11194" y="3594144"/>
                  <a:ext cx="157390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14:m>
                    <m:oMath xmlns:m="http://schemas.openxmlformats.org/officeDocument/2006/math">
                      <m:r>
                        <a:rPr lang="en-US" altLang="zh-CN" sz="1800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𝟏𝟖𝟐</m:t>
                      </m:r>
                    </m:oMath>
                  </a14:m>
                  <a:r>
                    <a:rPr lang="en-US" altLang="zh-CN" sz="1800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 rad/m2</a:t>
                  </a:r>
                </a:p>
              </p:txBody>
            </p:sp>
          </mc:Choice>
          <mc:Fallback xmlns="">
            <p:sp>
              <p:nvSpPr>
                <p:cNvPr id="14" name="TextBox 11">
                  <a:extLst>
                    <a:ext uri="{FF2B5EF4-FFF2-40B4-BE49-F238E27FC236}">
                      <a16:creationId xmlns:a16="http://schemas.microsoft.com/office/drawing/2014/main" id="{E522F184-C16C-41B8-94FD-AEDF658F5E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11194" y="3594144"/>
                  <a:ext cx="1573901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0000" r="-1163" b="-266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74D863D-F30B-C653-5117-1DCCC5422B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9634" y="2652115"/>
              <a:ext cx="570689" cy="89918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814F88E6-EB66-07FC-0FC2-BFB1209F0E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95469" y="4363722"/>
                  <a:ext cx="157390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14:m>
                    <m:oMath xmlns:m="http://schemas.openxmlformats.org/officeDocument/2006/math">
                      <m:r>
                        <a:rPr lang="en-US" altLang="zh-CN" sz="1800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𝟔𝟎</m:t>
                      </m:r>
                    </m:oMath>
                  </a14:m>
                  <a:r>
                    <a:rPr lang="en-US" altLang="zh-CN" sz="1800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 rad/m2</a:t>
                  </a:r>
                </a:p>
              </p:txBody>
            </p:sp>
          </mc:Choice>
          <mc:Fallback xmlns="">
            <p:sp>
              <p:nvSpPr>
                <p:cNvPr id="20" name="TextBox 11">
                  <a:extLst>
                    <a:ext uri="{FF2B5EF4-FFF2-40B4-BE49-F238E27FC236}">
                      <a16:creationId xmlns:a16="http://schemas.microsoft.com/office/drawing/2014/main" id="{814F88E6-EB66-07FC-0FC2-BFB1209F0E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95469" y="4363722"/>
                  <a:ext cx="157390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8197" b="-2459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7C474746-CFB5-B212-6A8A-02953A7EA3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0800" y="3402919"/>
              <a:ext cx="463685" cy="9608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63C94E39-A61C-8C82-B1BF-4F5AA8F0B0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8196" y="2509736"/>
              <a:ext cx="719636" cy="3847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11">
                  <a:extLst>
                    <a:ext uri="{FF2B5EF4-FFF2-40B4-BE49-F238E27FC236}">
                      <a16:creationId xmlns:a16="http://schemas.microsoft.com/office/drawing/2014/main" id="{F1BAB621-C9E7-EAE6-AE1B-2C5B7F8FD0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0323" y="2894524"/>
                  <a:ext cx="157390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ndara" panose="020E0502030303020204" pitchFamily="34" charset="0"/>
                      <a:ea typeface="华文楷体" panose="0201060004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14:m>
                    <m:oMath xmlns:m="http://schemas.openxmlformats.org/officeDocument/2006/math">
                      <m:r>
                        <a:rPr lang="en-US" altLang="zh-CN" sz="1800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𝟔𝟎</m:t>
                      </m:r>
                    </m:oMath>
                  </a14:m>
                  <a:r>
                    <a:rPr lang="en-US" altLang="zh-CN" sz="1800" b="1" dirty="0">
                      <a:latin typeface="Calibri" panose="020F0502020204030204" pitchFamily="34" charset="0"/>
                      <a:ea typeface="宋体" panose="02010600030101010101" pitchFamily="2" charset="-122"/>
                    </a:rPr>
                    <a:t> rad/m2</a:t>
                  </a:r>
                </a:p>
              </p:txBody>
            </p:sp>
          </mc:Choice>
          <mc:Fallback xmlns="">
            <p:sp>
              <p:nvSpPr>
                <p:cNvPr id="26" name="TextBox 11">
                  <a:extLst>
                    <a:ext uri="{FF2B5EF4-FFF2-40B4-BE49-F238E27FC236}">
                      <a16:creationId xmlns:a16="http://schemas.microsoft.com/office/drawing/2014/main" id="{F1BAB621-C9E7-EAE6-AE1B-2C5B7F8FD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60323" y="2894524"/>
                  <a:ext cx="1573901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8197" b="-2459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11">
            <a:extLst>
              <a:ext uri="{FF2B5EF4-FFF2-40B4-BE49-F238E27FC236}">
                <a16:creationId xmlns:a16="http://schemas.microsoft.com/office/drawing/2014/main" id="{D98891FB-F42D-4013-97AB-0F9979326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380" y="964477"/>
            <a:ext cx="56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RM</a:t>
            </a:r>
          </a:p>
        </p:txBody>
      </p:sp>
    </p:spTree>
    <p:extLst>
      <p:ext uri="{BB962C8B-B14F-4D97-AF65-F5344CB8AC3E}">
        <p14:creationId xmlns:p14="http://schemas.microsoft.com/office/powerpoint/2010/main" val="25897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3A23D-DE7A-95A9-F834-D07EDBC8B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03645190-AA30-72B8-0857-45B27E91E04A}"/>
              </a:ext>
            </a:extLst>
          </p:cNvPr>
          <p:cNvSpPr txBox="1">
            <a:spLocks/>
          </p:cNvSpPr>
          <p:nvPr/>
        </p:nvSpPr>
        <p:spPr>
          <a:xfrm>
            <a:off x="4083389" y="47501"/>
            <a:ext cx="4833632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G156.2+5.7: polarized intensity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7A17A9-04D5-2F91-CD3B-17C6B743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82" t="10096" r="10420"/>
          <a:stretch>
            <a:fillRect/>
          </a:stretch>
        </p:blipFill>
        <p:spPr>
          <a:xfrm>
            <a:off x="4900067" y="1475698"/>
            <a:ext cx="4016954" cy="4317829"/>
          </a:xfrm>
          <a:prstGeom prst="rect">
            <a:avLst/>
          </a:prstGeom>
        </p:spPr>
      </p:pic>
      <p:pic>
        <p:nvPicPr>
          <p:cNvPr id="8" name="图片 7" descr="G156_PI">
            <a:extLst>
              <a:ext uri="{FF2B5EF4-FFF2-40B4-BE49-F238E27FC236}">
                <a16:creationId xmlns:a16="http://schemas.microsoft.com/office/drawing/2014/main" id="{F6C50527-8B04-6D3C-90E4-36A78EDF5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98" r="11701"/>
          <a:stretch>
            <a:fillRect/>
          </a:stretch>
        </p:blipFill>
        <p:spPr>
          <a:xfrm>
            <a:off x="63001" y="1475698"/>
            <a:ext cx="4706126" cy="4373670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E2F0CC30-9AC1-63AA-39BD-1DECC7313E39}"/>
              </a:ext>
            </a:extLst>
          </p:cNvPr>
          <p:cNvSpPr/>
          <p:nvPr/>
        </p:nvSpPr>
        <p:spPr>
          <a:xfrm>
            <a:off x="3248118" y="5583484"/>
            <a:ext cx="1991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Gao + 2026, in prep.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85FB1C56-48A1-409E-86DF-F38AC49B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26" y="1008632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6EA736B-913D-A43D-6045-411B3B3F3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5117" y="1064473"/>
            <a:ext cx="1811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Urumqi (4.8 GHz)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F35E23-63A2-CF28-2C80-DFC048AE6F00}"/>
              </a:ext>
            </a:extLst>
          </p:cNvPr>
          <p:cNvSpPr txBox="1"/>
          <p:nvPr/>
        </p:nvSpPr>
        <p:spPr>
          <a:xfrm>
            <a:off x="7954244" y="5681531"/>
            <a:ext cx="111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Xu+ 2007</a:t>
            </a:r>
          </a:p>
        </p:txBody>
      </p:sp>
    </p:spTree>
    <p:extLst>
      <p:ext uri="{BB962C8B-B14F-4D97-AF65-F5344CB8AC3E}">
        <p14:creationId xmlns:p14="http://schemas.microsoft.com/office/powerpoint/2010/main" val="4022908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FB195-A0FD-4588-6605-A6E594CFE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6E87C537-EF48-E681-BC34-F20E1BF1F2B6}"/>
              </a:ext>
            </a:extLst>
          </p:cNvPr>
          <p:cNvSpPr txBox="1">
            <a:spLocks/>
          </p:cNvSpPr>
          <p:nvPr/>
        </p:nvSpPr>
        <p:spPr>
          <a:xfrm>
            <a:off x="4648782" y="62316"/>
            <a:ext cx="4320119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G156.2+5.7: total intensity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E95089-214E-F8D1-B155-A7A2265A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1" t="6579" r="8854"/>
          <a:stretch>
            <a:fillRect/>
          </a:stretch>
        </p:blipFill>
        <p:spPr>
          <a:xfrm>
            <a:off x="4901823" y="1431618"/>
            <a:ext cx="4150894" cy="4593368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A3A189D-B025-2CE3-36B3-8D12E0B1A941}"/>
              </a:ext>
            </a:extLst>
          </p:cNvPr>
          <p:cNvGrpSpPr/>
          <p:nvPr/>
        </p:nvGrpSpPr>
        <p:grpSpPr>
          <a:xfrm>
            <a:off x="91283" y="1374866"/>
            <a:ext cx="4627301" cy="4572000"/>
            <a:chOff x="84304" y="2003304"/>
            <a:chExt cx="4187549" cy="4143820"/>
          </a:xfrm>
        </p:grpSpPr>
        <p:pic>
          <p:nvPicPr>
            <p:cNvPr id="2" name="图片 1" descr="G156_I">
              <a:extLst>
                <a:ext uri="{FF2B5EF4-FFF2-40B4-BE49-F238E27FC236}">
                  <a16:creationId xmlns:a16="http://schemas.microsoft.com/office/drawing/2014/main" id="{D6B14EC5-9AC0-EDCF-E4DA-09CF27BEEE27}"/>
                </a:ext>
              </a:extLst>
            </p:cNvPr>
            <p:cNvPicPr/>
            <p:nvPr/>
          </p:nvPicPr>
          <p:blipFill>
            <a:blip r:embed="rId4"/>
            <a:srcRect t="4359" r="12461"/>
            <a:stretch>
              <a:fillRect/>
            </a:stretch>
          </p:blipFill>
          <p:spPr>
            <a:xfrm>
              <a:off x="84304" y="2003304"/>
              <a:ext cx="4187549" cy="4143820"/>
            </a:xfrm>
            <a:prstGeom prst="rect">
              <a:avLst/>
            </a:prstGeom>
          </p:spPr>
        </p:pic>
        <p:sp>
          <p:nvSpPr>
            <p:cNvPr id="18" name="十字星 3">
              <a:extLst>
                <a:ext uri="{FF2B5EF4-FFF2-40B4-BE49-F238E27FC236}">
                  <a16:creationId xmlns:a16="http://schemas.microsoft.com/office/drawing/2014/main" id="{155D0EF5-B9ED-FF1E-A6AA-7DC53AB8C1A8}"/>
                </a:ext>
              </a:extLst>
            </p:cNvPr>
            <p:cNvSpPr/>
            <p:nvPr/>
          </p:nvSpPr>
          <p:spPr>
            <a:xfrm>
              <a:off x="2517896" y="2960780"/>
              <a:ext cx="500351" cy="536712"/>
            </a:xfrm>
            <a:prstGeom prst="star4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76A6C95-7C10-377C-0B02-34733E95915B}"/>
                </a:ext>
              </a:extLst>
            </p:cNvPr>
            <p:cNvSpPr txBox="1"/>
            <p:nvPr/>
          </p:nvSpPr>
          <p:spPr>
            <a:xfrm>
              <a:off x="2128947" y="2589637"/>
              <a:ext cx="114012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New PSR</a:t>
              </a:r>
            </a:p>
          </p:txBody>
        </p:sp>
      </p:grpSp>
      <p:sp>
        <p:nvSpPr>
          <p:cNvPr id="20" name="TextBox 11">
            <a:extLst>
              <a:ext uri="{FF2B5EF4-FFF2-40B4-BE49-F238E27FC236}">
                <a16:creationId xmlns:a16="http://schemas.microsoft.com/office/drawing/2014/main" id="{44BB67AF-28F0-3134-5234-AFC7A7D29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486" y="947717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GHz)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973CC227-5E95-1446-C1CB-FF8A72C66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12" y="785287"/>
            <a:ext cx="31340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Urumqi (4.8 GHz) +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Calibri" panose="020F0502020204030204" pitchFamily="34" charset="0"/>
                <a:ea typeface="宋体" panose="02010600030101010101" pitchFamily="2" charset="-122"/>
              </a:rPr>
              <a:t>Effelsberg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 contours (1.4 GHz)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55ADFECE-E78C-68C3-DEFB-1902EEF6DC85}"/>
              </a:ext>
            </a:extLst>
          </p:cNvPr>
          <p:cNvSpPr/>
          <p:nvPr/>
        </p:nvSpPr>
        <p:spPr>
          <a:xfrm>
            <a:off x="3444440" y="5717209"/>
            <a:ext cx="1991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Gao + 2026, in prep.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E92A48D-604B-EAF3-8B66-7162F4F615EC}"/>
              </a:ext>
            </a:extLst>
          </p:cNvPr>
          <p:cNvSpPr txBox="1"/>
          <p:nvPr/>
        </p:nvSpPr>
        <p:spPr>
          <a:xfrm>
            <a:off x="7954244" y="5681531"/>
            <a:ext cx="111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Xu+ 2007</a:t>
            </a:r>
          </a:p>
        </p:txBody>
      </p:sp>
    </p:spTree>
    <p:extLst>
      <p:ext uri="{BB962C8B-B14F-4D97-AF65-F5344CB8AC3E}">
        <p14:creationId xmlns:p14="http://schemas.microsoft.com/office/powerpoint/2010/main" val="311612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411A9-CEBC-908B-948E-2177398E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F4BABB89-E2D5-1E9D-D994-4F0473973A93}"/>
              </a:ext>
            </a:extLst>
          </p:cNvPr>
          <p:cNvSpPr txBox="1">
            <a:spLocks/>
          </p:cNvSpPr>
          <p:nvPr/>
        </p:nvSpPr>
        <p:spPr>
          <a:xfrm>
            <a:off x="5374718" y="47501"/>
            <a:ext cx="3687623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New SNRs by FAST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7182F9D-25E2-0C7A-54C5-B6E4A704329B}"/>
              </a:ext>
            </a:extLst>
          </p:cNvPr>
          <p:cNvSpPr txBox="1"/>
          <p:nvPr/>
        </p:nvSpPr>
        <p:spPr>
          <a:xfrm>
            <a:off x="930908" y="5321348"/>
            <a:ext cx="1838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Gao+ in prep</a:t>
            </a: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553FE129-DCC7-0352-C344-CA178398D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8"/>
          <a:stretch>
            <a:fillRect/>
          </a:stretch>
        </p:blipFill>
        <p:spPr bwMode="auto">
          <a:xfrm>
            <a:off x="127425" y="1168352"/>
            <a:ext cx="4048979" cy="51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BE4D3E1-932B-D6D5-5357-1BECB3947701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318678" y="4977406"/>
            <a:ext cx="1173237" cy="123360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0370602-D293-6C1E-002F-8D5C938DFB4D}"/>
              </a:ext>
            </a:extLst>
          </p:cNvPr>
          <p:cNvCxnSpPr>
            <a:cxnSpLocks/>
          </p:cNvCxnSpPr>
          <p:nvPr/>
        </p:nvCxnSpPr>
        <p:spPr>
          <a:xfrm>
            <a:off x="2769868" y="1211262"/>
            <a:ext cx="129499" cy="121506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3A0EC98-F053-FAC7-61F0-EBDAB5877667}"/>
              </a:ext>
            </a:extLst>
          </p:cNvPr>
          <p:cNvSpPr txBox="1"/>
          <p:nvPr/>
        </p:nvSpPr>
        <p:spPr>
          <a:xfrm>
            <a:off x="316640" y="6211011"/>
            <a:ext cx="20040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G206.7+5.9</a:t>
            </a:r>
            <a:endParaRPr lang="zh-CN" altLang="en-US" sz="2800" b="1" dirty="0">
              <a:solidFill>
                <a:srgbClr val="FF0000"/>
              </a:solidFill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4905438-829E-B0CD-7A70-53373EE99B8C}"/>
              </a:ext>
            </a:extLst>
          </p:cNvPr>
          <p:cNvSpPr txBox="1"/>
          <p:nvPr/>
        </p:nvSpPr>
        <p:spPr>
          <a:xfrm>
            <a:off x="1648818" y="716254"/>
            <a:ext cx="20040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G203.1+6.6</a:t>
            </a:r>
            <a:endParaRPr lang="zh-CN" altLang="en-US" sz="2800" b="1" dirty="0">
              <a:solidFill>
                <a:srgbClr val="FF0000"/>
              </a:solidFill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34DA9C-D02B-72EA-3D0F-386E8428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14" b="2647"/>
          <a:stretch>
            <a:fillRect/>
          </a:stretch>
        </p:blipFill>
        <p:spPr>
          <a:xfrm>
            <a:off x="4503933" y="1149456"/>
            <a:ext cx="4388781" cy="5143281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0892874C-C64C-8D29-691C-272E5CCCA154}"/>
              </a:ext>
            </a:extLst>
          </p:cNvPr>
          <p:cNvSpPr/>
          <p:nvPr/>
        </p:nvSpPr>
        <p:spPr>
          <a:xfrm>
            <a:off x="2509931" y="6311633"/>
            <a:ext cx="2208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Gao, …, Sun et al. 2022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514D17D-A40A-2F97-1373-FED0D4230D01}"/>
              </a:ext>
            </a:extLst>
          </p:cNvPr>
          <p:cNvSpPr txBox="1"/>
          <p:nvPr/>
        </p:nvSpPr>
        <p:spPr>
          <a:xfrm>
            <a:off x="5852075" y="779075"/>
            <a:ext cx="19335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G182.5-4.0</a:t>
            </a:r>
            <a:endParaRPr lang="zh-CN" altLang="en-US" sz="2800" b="1" dirty="0">
              <a:solidFill>
                <a:srgbClr val="FF0000"/>
              </a:solidFill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0FA77EF7-BBB8-F6C6-DDB6-CDFA9358A483}"/>
              </a:ext>
            </a:extLst>
          </p:cNvPr>
          <p:cNvSpPr/>
          <p:nvPr/>
        </p:nvSpPr>
        <p:spPr>
          <a:xfrm>
            <a:off x="5437539" y="6355341"/>
            <a:ext cx="3389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Jing, Gao, Sun et al. 2026, in prep.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063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489C-483A-D2CC-ACC6-C579BA637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34ABB026-2E21-52F3-15A3-728D15DC6D5C}"/>
              </a:ext>
            </a:extLst>
          </p:cNvPr>
          <p:cNvSpPr txBox="1">
            <a:spLocks/>
          </p:cNvSpPr>
          <p:nvPr/>
        </p:nvSpPr>
        <p:spPr>
          <a:xfrm>
            <a:off x="4372414" y="47501"/>
            <a:ext cx="4689928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RCW 86 (G315.4-2.3): ATCA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FA111F-4DF7-3746-74F7-9A4830F0854B}"/>
              </a:ext>
            </a:extLst>
          </p:cNvPr>
          <p:cNvSpPr txBox="1"/>
          <p:nvPr/>
        </p:nvSpPr>
        <p:spPr>
          <a:xfrm>
            <a:off x="5237817" y="5971183"/>
            <a:ext cx="3906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Chen, Sun et al. 2026, A&amp;A, under review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E24F25-B355-3B6A-5662-E9E64B18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43" t="3248" b="4653"/>
          <a:stretch>
            <a:fillRect/>
          </a:stretch>
        </p:blipFill>
        <p:spPr>
          <a:xfrm>
            <a:off x="73063" y="1317249"/>
            <a:ext cx="4433487" cy="44343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AA4B3-C775-3E3B-68FE-6D220BF2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08" y="1317249"/>
            <a:ext cx="4431638" cy="438553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15910FD-7F93-5187-442F-2B48612F9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518" y="921687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Total intensity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BD11FA65-040E-4655-3D4B-34ED68DF4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532" y="960077"/>
            <a:ext cx="3797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Polarized intensity + I contours + B</a:t>
            </a:r>
          </a:p>
        </p:txBody>
      </p:sp>
    </p:spTree>
    <p:extLst>
      <p:ext uri="{BB962C8B-B14F-4D97-AF65-F5344CB8AC3E}">
        <p14:creationId xmlns:p14="http://schemas.microsoft.com/office/powerpoint/2010/main" val="43121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3AE1-FE01-C78D-262E-B86F65751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5FF44774-0007-F5F4-25EC-A78CD95FFFE3}"/>
              </a:ext>
            </a:extLst>
          </p:cNvPr>
          <p:cNvSpPr txBox="1"/>
          <p:nvPr/>
        </p:nvSpPr>
        <p:spPr>
          <a:xfrm>
            <a:off x="122153" y="1150540"/>
            <a:ext cx="8899694" cy="36386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bg1"/>
                </a:solidFill>
              </a:rPr>
              <a:t>S,                       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radio (continuum) observations can offer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it an SNR?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is it and what it looks like?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flux intensity/spectrum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field from polarization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dish observations </a:t>
            </a: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large-scale emission but low resolution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Interferometer observation  small-scale emission with high resolution</a:t>
            </a:r>
            <a:endParaRPr lang="en-US" altLang="zh-CN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52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C6FB3-BDB0-B494-2255-89A1A2D4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F02AE5F9-E1DE-9F14-A221-582868DE583B}"/>
              </a:ext>
            </a:extLst>
          </p:cNvPr>
          <p:cNvSpPr txBox="1">
            <a:spLocks/>
          </p:cNvSpPr>
          <p:nvPr/>
        </p:nvSpPr>
        <p:spPr>
          <a:xfrm>
            <a:off x="5441004" y="47501"/>
            <a:ext cx="3621338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RCW 86 (G315.4-2.3)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5418C2-D007-D22F-48D6-267CAE9B9D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16"/>
          <a:stretch>
            <a:fillRect/>
          </a:stretch>
        </p:blipFill>
        <p:spPr>
          <a:xfrm>
            <a:off x="4767441" y="871827"/>
            <a:ext cx="4181115" cy="5160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8CC152-355D-404D-4D62-3B3C73BA5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5" y="1209772"/>
            <a:ext cx="4181115" cy="4101475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BB3EB9BE-2FF4-0A7D-173C-B1E924E49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238" y="739537"/>
            <a:ext cx="2306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Fractional polarization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568FEB-E3F6-C0D5-83D3-E3D0B9593D74}"/>
              </a:ext>
            </a:extLst>
          </p:cNvPr>
          <p:cNvSpPr txBox="1"/>
          <p:nvPr/>
        </p:nvSpPr>
        <p:spPr>
          <a:xfrm>
            <a:off x="5156159" y="6105983"/>
            <a:ext cx="3906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Chen, Sun et al. 2026, A&amp;A, under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3539B7A1-E54A-1898-6D3A-944D5618E9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285" y="5522887"/>
                <a:ext cx="5025710" cy="122136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9pPr>
              </a:lstStyle>
              <a:p>
                <a:pPr marL="342900" indent="-342900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𝒑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is low and independent of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𝝀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 large fraction of turbulent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𝑩</m:t>
                    </m:r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𝒓𝒂𝒏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0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𝒓𝒆𝒈</m:t>
                            </m:r>
                          </m:sub>
                        </m:sSub>
                      </m:den>
                    </m:f>
                    <m:r>
                      <a:rPr lang="en-US" altLang="zh-CN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&gt;</m:t>
                    </m:r>
                    <m:r>
                      <a:rPr lang="en-US" altLang="zh-CN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𝟑</m:t>
                    </m:r>
                  </m:oMath>
                </a14:m>
                <a:endParaRPr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  <a:p>
                <a:pPr marL="342900" indent="-342900">
                  <a:spcBef>
                    <a:spcPct val="0"/>
                  </a:spcBef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Similar for SW and NE</a:t>
                </a:r>
              </a:p>
            </p:txBody>
          </p:sp>
        </mc:Choice>
        <mc:Fallback xmlns="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3539B7A1-E54A-1898-6D3A-944D5618E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285" y="5522887"/>
                <a:ext cx="5025710" cy="1221360"/>
              </a:xfrm>
              <a:prstGeom prst="rect">
                <a:avLst/>
              </a:prstGeom>
              <a:blipFill>
                <a:blip r:embed="rId5"/>
                <a:stretch>
                  <a:fillRect l="-967" t="-2970" b="-7426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6502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AC6A2-8C2C-92B9-4E32-EEC354A99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2A31210-4CE6-0DD1-0A7E-6724CCE8E0B6}"/>
              </a:ext>
            </a:extLst>
          </p:cNvPr>
          <p:cNvSpPr txBox="1"/>
          <p:nvPr/>
        </p:nvSpPr>
        <p:spPr>
          <a:xfrm>
            <a:off x="277607" y="5993191"/>
            <a:ext cx="150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Reynolds et al. 2019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25921AE-2D76-271D-9A07-E96D039ACD73}"/>
              </a:ext>
            </a:extLst>
          </p:cNvPr>
          <p:cNvSpPr txBox="1">
            <a:spLocks/>
          </p:cNvSpPr>
          <p:nvPr/>
        </p:nvSpPr>
        <p:spPr>
          <a:xfrm>
            <a:off x="2617556" y="110374"/>
            <a:ext cx="6526443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G310.6-1.6: The strangest shell (Reynolds 2022)</a:t>
            </a:r>
            <a:endParaRPr lang="zh-CN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B5D531-A2AF-521D-7504-8FB500032519}"/>
              </a:ext>
            </a:extLst>
          </p:cNvPr>
          <p:cNvSpPr txBox="1"/>
          <p:nvPr/>
        </p:nvSpPr>
        <p:spPr>
          <a:xfrm>
            <a:off x="739590" y="954084"/>
            <a:ext cx="187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Chandra X-ray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D8E375F-1381-95B1-7BFB-A96891FD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0" t="9002" r="4295"/>
          <a:stretch/>
        </p:blipFill>
        <p:spPr>
          <a:xfrm>
            <a:off x="5066568" y="1115666"/>
            <a:ext cx="3398054" cy="24398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38F2153-7B68-5C02-A096-3C81D0B8BDE0}"/>
              </a:ext>
            </a:extLst>
          </p:cNvPr>
          <p:cNvSpPr txBox="1"/>
          <p:nvPr/>
        </p:nvSpPr>
        <p:spPr>
          <a:xfrm>
            <a:off x="5530356" y="772463"/>
            <a:ext cx="347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Shell: synchrotron emission</a:t>
            </a:r>
            <a:endParaRPr lang="zh-CN" altLang="en-US" sz="1600" b="1" dirty="0"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65E4DD-6BE3-A0BB-DAAA-71BECE285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387" t="2675" r="5769" b="6689"/>
          <a:stretch/>
        </p:blipFill>
        <p:spPr>
          <a:xfrm>
            <a:off x="121492" y="1376438"/>
            <a:ext cx="4450508" cy="445050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2341A4D-E2E3-78BB-0B0A-8B197E8133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65" t="2771" r="5091"/>
          <a:stretch/>
        </p:blipFill>
        <p:spPr>
          <a:xfrm>
            <a:off x="4793885" y="4045341"/>
            <a:ext cx="3670737" cy="25756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3900005-B7C1-806B-3F38-9851DCC64AC2}"/>
              </a:ext>
            </a:extLst>
          </p:cNvPr>
          <p:cNvSpPr txBox="1"/>
          <p:nvPr/>
        </p:nvSpPr>
        <p:spPr>
          <a:xfrm>
            <a:off x="5530356" y="3676009"/>
            <a:ext cx="300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PWN: no HESS detection</a:t>
            </a:r>
            <a:endParaRPr lang="zh-CN" altLang="en-US" sz="1600" b="1" dirty="0"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0C59F8-99D6-72A1-CC3D-A07DBF7EF097}"/>
              </a:ext>
            </a:extLst>
          </p:cNvPr>
          <p:cNvSpPr txBox="1"/>
          <p:nvPr/>
        </p:nvSpPr>
        <p:spPr>
          <a:xfrm>
            <a:off x="7634286" y="6482500"/>
            <a:ext cx="150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et al. 2018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64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774DF-0141-28C6-29AD-09C8523C2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368596D-8307-D796-2FCA-D32619360416}"/>
              </a:ext>
            </a:extLst>
          </p:cNvPr>
          <p:cNvSpPr txBox="1"/>
          <p:nvPr/>
        </p:nvSpPr>
        <p:spPr>
          <a:xfrm>
            <a:off x="3811704" y="1444221"/>
            <a:ext cx="76029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50" b="1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射电？</a:t>
            </a:r>
          </a:p>
        </p:txBody>
      </p:sp>
      <p:pic>
        <p:nvPicPr>
          <p:cNvPr id="8" name="图片 7" descr="图形用户界面&#10;&#10;描述已自动生成">
            <a:extLst>
              <a:ext uri="{FF2B5EF4-FFF2-40B4-BE49-F238E27FC236}">
                <a16:creationId xmlns:a16="http://schemas.microsoft.com/office/drawing/2014/main" id="{2793FF49-5369-62BD-351F-D49E6EFBA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47" t="50000" r="9494" b="5767"/>
          <a:stretch/>
        </p:blipFill>
        <p:spPr>
          <a:xfrm>
            <a:off x="232752" y="961177"/>
            <a:ext cx="4196518" cy="5222044"/>
          </a:xfrm>
          <a:prstGeom prst="rect">
            <a:avLst/>
          </a:prstGeom>
        </p:spPr>
      </p:pic>
      <p:pic>
        <p:nvPicPr>
          <p:cNvPr id="9" name="图片 8" descr="图形用户界面&#10;&#10;描述已自动生成">
            <a:extLst>
              <a:ext uri="{FF2B5EF4-FFF2-40B4-BE49-F238E27FC236}">
                <a16:creationId xmlns:a16="http://schemas.microsoft.com/office/drawing/2014/main" id="{F9D301B6-6164-8875-AA14-710C35CDE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0" r="60864" b="55525"/>
          <a:stretch/>
        </p:blipFill>
        <p:spPr>
          <a:xfrm>
            <a:off x="4662742" y="1049129"/>
            <a:ext cx="4041508" cy="514630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EA9E2CB-01A9-A566-838E-00210CF3D10E}"/>
              </a:ext>
            </a:extLst>
          </p:cNvPr>
          <p:cNvSpPr txBox="1">
            <a:spLocks/>
          </p:cNvSpPr>
          <p:nvPr/>
        </p:nvSpPr>
        <p:spPr>
          <a:xfrm>
            <a:off x="2617556" y="110374"/>
            <a:ext cx="6526443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G310.6-1.6: The strangest shell (Reynolds 2022)</a:t>
            </a:r>
            <a:endParaRPr lang="zh-CN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6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C14B4-9862-5B6B-B956-8211788B0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表面, 小, 不同, 橙子&#10;&#10;AI 生成的内容可能不正确。">
            <a:extLst>
              <a:ext uri="{FF2B5EF4-FFF2-40B4-BE49-F238E27FC236}">
                <a16:creationId xmlns:a16="http://schemas.microsoft.com/office/drawing/2014/main" id="{CC103C92-2E50-FC50-8D3B-2CB0C3CEB4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6" t="9803" r="75502" b="59403"/>
          <a:stretch/>
        </p:blipFill>
        <p:spPr>
          <a:xfrm>
            <a:off x="91443" y="1238875"/>
            <a:ext cx="4423023" cy="3885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7BD6FC2-E2EB-E4E7-C4F5-6E56E33EE5D2}"/>
                  </a:ext>
                </a:extLst>
              </p:cNvPr>
              <p:cNvSpPr txBox="1"/>
              <p:nvPr/>
            </p:nvSpPr>
            <p:spPr>
              <a:xfrm>
                <a:off x="94203" y="5330794"/>
                <a:ext cx="8714750" cy="83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lnSpc>
                    <a:spcPts val="1875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  <m:t>𝑬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  <m:t>𝑺𝑵</m:t>
                        </m:r>
                      </m:sub>
                    </m:sSub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~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𝟏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.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𝟑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×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𝟏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  <m:t>𝟎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sym typeface="Wingdings" panose="05000000000000000000" pitchFamily="2" charset="2"/>
                          </a:rPr>
                          <m:t>𝟓𝟏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sym typeface="Wingdings" panose="05000000000000000000" pitchFamily="2" charset="2"/>
                      </a:rPr>
                      <m:t>𝐞𝐫𝐠𝐬</m:t>
                    </m:r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𝒏</m:t>
                        </m:r>
                      </m:e>
                      <m:sub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𝟎</m:t>
                        </m:r>
                      </m:sub>
                    </m:sSub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~</m:t>
                    </m:r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𝟎</m:t>
                    </m:r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.</m:t>
                    </m:r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𝟏</m:t>
                    </m:r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 </m:t>
                    </m:r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𝐜</m:t>
                    </m:r>
                    <m:sSup>
                      <m:sSupPr>
                        <m:ctrlP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𝐦</m:t>
                        </m:r>
                      </m:e>
                      <m:sup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𝟑</m:t>
                        </m:r>
                      </m:sup>
                    </m:sSup>
                    <m:r>
                      <a:rPr lang="zh-CN" altLang="en-US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，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Age~2500 yr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𝑩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𝑷𝑾𝑵</m:t>
                        </m:r>
                      </m:sub>
                    </m:sSub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~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𝟏𝟐𝟎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 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𝛍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𝐆</m:t>
                    </m:r>
                  </m:oMath>
                </a14:m>
                <a:endParaRPr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  <a:p>
                <a:pPr marL="257175" indent="-257175">
                  <a:lnSpc>
                    <a:spcPts val="1875"/>
                  </a:lnSpc>
                  <a:buFont typeface="Arial" panose="020B0604020202020204" pitchFamily="34" charset="0"/>
                  <a:buChar char="•"/>
                </a:pPr>
                <a:endParaRPr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  <a:p>
                <a:pPr marL="257175" indent="-257175">
                  <a:lnSpc>
                    <a:spcPts val="1875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Synchrotron radio outside of synchrotron X-ray: puzzling.</a:t>
                </a:r>
                <a:endParaRPr lang="zh-CN" alt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7BD6FC2-E2EB-E4E7-C4F5-6E56E33EE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03" y="5330794"/>
                <a:ext cx="8714750" cy="830099"/>
              </a:xfrm>
              <a:prstGeom prst="rect">
                <a:avLst/>
              </a:prstGeom>
              <a:blipFill>
                <a:blip r:embed="rId4"/>
                <a:stretch>
                  <a:fillRect l="-629" t="-13139" b="-11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BF47CA6A-31AC-82A6-BBAA-E4A7C9187212}"/>
              </a:ext>
            </a:extLst>
          </p:cNvPr>
          <p:cNvSpPr txBox="1"/>
          <p:nvPr/>
        </p:nvSpPr>
        <p:spPr>
          <a:xfrm>
            <a:off x="6693838" y="4922488"/>
            <a:ext cx="1194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Jing et al. 2025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E8D3140-1FD9-11EA-827B-63A4F400B871}"/>
              </a:ext>
            </a:extLst>
          </p:cNvPr>
          <p:cNvSpPr txBox="1">
            <a:spLocks/>
          </p:cNvSpPr>
          <p:nvPr/>
        </p:nvSpPr>
        <p:spPr>
          <a:xfrm>
            <a:off x="5395658" y="110374"/>
            <a:ext cx="3748341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G310.6-1.6: ASKAP</a:t>
            </a:r>
            <a:endParaRPr lang="zh-CN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AEC7930-2096-AF96-41F1-5840E58BDA09}"/>
              </a:ext>
            </a:extLst>
          </p:cNvPr>
          <p:cNvGrpSpPr/>
          <p:nvPr/>
        </p:nvGrpSpPr>
        <p:grpSpPr>
          <a:xfrm>
            <a:off x="4598912" y="1238875"/>
            <a:ext cx="4145342" cy="3960612"/>
            <a:chOff x="0" y="1066953"/>
            <a:chExt cx="4855295" cy="461668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5534900-72D0-7F7C-081C-3DBBF5843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40" b="1240"/>
            <a:stretch/>
          </p:blipFill>
          <p:spPr>
            <a:xfrm>
              <a:off x="85918" y="1066953"/>
              <a:ext cx="4769377" cy="4616680"/>
            </a:xfrm>
            <a:prstGeom prst="rect">
              <a:avLst/>
            </a:prstGeom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CC861A1E-5CD1-8B07-5997-D2643DB7D31D}"/>
                </a:ext>
              </a:extLst>
            </p:cNvPr>
            <p:cNvSpPr txBox="1"/>
            <p:nvPr/>
          </p:nvSpPr>
          <p:spPr>
            <a:xfrm>
              <a:off x="0" y="1066953"/>
              <a:ext cx="4855295" cy="37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R: ASKAP, B: 0.5- 1.2 keV, G: 1.2- 8.0 keV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C5466DBF-F260-9FCF-AE8D-73325993CC95}"/>
              </a:ext>
            </a:extLst>
          </p:cNvPr>
          <p:cNvSpPr txBox="1"/>
          <p:nvPr/>
        </p:nvSpPr>
        <p:spPr>
          <a:xfrm>
            <a:off x="738436" y="869543"/>
            <a:ext cx="321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intensity at 943 MHz 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794A245-47A6-F637-45BF-B020F5A92E7E}"/>
              </a:ext>
            </a:extLst>
          </p:cNvPr>
          <p:cNvSpPr txBox="1"/>
          <p:nvPr/>
        </p:nvSpPr>
        <p:spPr>
          <a:xfrm>
            <a:off x="5679740" y="6400150"/>
            <a:ext cx="3205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Jing, .., Sun, … Zhou et al. 2025</a:t>
            </a:r>
          </a:p>
        </p:txBody>
      </p:sp>
    </p:spTree>
    <p:extLst>
      <p:ext uri="{BB962C8B-B14F-4D97-AF65-F5344CB8AC3E}">
        <p14:creationId xmlns:p14="http://schemas.microsoft.com/office/powerpoint/2010/main" val="551889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0872-2AA9-9333-6D5C-9ED61A5A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646AC8B-AF2C-63AF-0616-4C580495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02" r="3040" b="6486"/>
          <a:stretch/>
        </p:blipFill>
        <p:spPr>
          <a:xfrm>
            <a:off x="4682831" y="1198190"/>
            <a:ext cx="4235561" cy="5208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4B9959C-D0F1-8595-07F1-1661BE7E51BF}"/>
                  </a:ext>
                </a:extLst>
              </p:cNvPr>
              <p:cNvSpPr txBox="1"/>
              <p:nvPr/>
            </p:nvSpPr>
            <p:spPr>
              <a:xfrm>
                <a:off x="996075" y="863569"/>
                <a:ext cx="2968651" cy="39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L-band, 960-1670 MHz,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𝟖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′′</m:t>
                        </m:r>
                      </m:sup>
                    </m:sSup>
                  </m:oMath>
                </a14:m>
                <a:endParaRPr lang="zh-CN" alt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4B9959C-D0F1-8595-07F1-1661BE7E5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75" y="863569"/>
                <a:ext cx="2968651" cy="390941"/>
              </a:xfrm>
              <a:prstGeom prst="rect">
                <a:avLst/>
              </a:prstGeom>
              <a:blipFill>
                <a:blip r:embed="rId4"/>
                <a:stretch>
                  <a:fillRect l="-1643" t="-312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>
            <a:extLst>
              <a:ext uri="{FF2B5EF4-FFF2-40B4-BE49-F238E27FC236}">
                <a16:creationId xmlns:a16="http://schemas.microsoft.com/office/drawing/2014/main" id="{FE1351C8-3BF9-E0F3-B6A2-F734BA02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57" r="36185" b="6486"/>
          <a:stretch/>
        </p:blipFill>
        <p:spPr>
          <a:xfrm>
            <a:off x="238545" y="1198190"/>
            <a:ext cx="4235561" cy="5208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0E5D90B-755D-8885-046C-F18C67656C2D}"/>
                  </a:ext>
                </a:extLst>
              </p:cNvPr>
              <p:cNvSpPr txBox="1"/>
              <p:nvPr/>
            </p:nvSpPr>
            <p:spPr>
              <a:xfrm>
                <a:off x="5231635" y="863569"/>
                <a:ext cx="3137951" cy="39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S-band, 2187-3062 MHz,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𝟒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.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𝟒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′′</m:t>
                        </m:r>
                      </m:sup>
                    </m:sSup>
                  </m:oMath>
                </a14:m>
                <a:endParaRPr lang="zh-CN" alt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0E5D90B-755D-8885-046C-F18C67656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635" y="863569"/>
                <a:ext cx="3137951" cy="390941"/>
              </a:xfrm>
              <a:prstGeom prst="rect">
                <a:avLst/>
              </a:prstGeom>
              <a:blipFill>
                <a:blip r:embed="rId5"/>
                <a:stretch>
                  <a:fillRect l="-1553" t="-312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1">
            <a:extLst>
              <a:ext uri="{FF2B5EF4-FFF2-40B4-BE49-F238E27FC236}">
                <a16:creationId xmlns:a16="http://schemas.microsoft.com/office/drawing/2014/main" id="{F57CB561-869A-296F-389C-2277C055BE0A}"/>
              </a:ext>
            </a:extLst>
          </p:cNvPr>
          <p:cNvSpPr txBox="1">
            <a:spLocks/>
          </p:cNvSpPr>
          <p:nvPr/>
        </p:nvSpPr>
        <p:spPr>
          <a:xfrm>
            <a:off x="5395658" y="110374"/>
            <a:ext cx="3748341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G310.6-1.6: </a:t>
            </a:r>
            <a:r>
              <a:rPr lang="en-US" altLang="zh-CN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endParaRPr lang="zh-CN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8C07E3-5D02-7974-7A65-F48B70A882CD}"/>
              </a:ext>
            </a:extLst>
          </p:cNvPr>
          <p:cNvSpPr txBox="1"/>
          <p:nvPr/>
        </p:nvSpPr>
        <p:spPr>
          <a:xfrm>
            <a:off x="5679740" y="6400150"/>
            <a:ext cx="3205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Jing et al. 2026 in prep.</a:t>
            </a:r>
          </a:p>
        </p:txBody>
      </p:sp>
    </p:spTree>
    <p:extLst>
      <p:ext uri="{BB962C8B-B14F-4D97-AF65-F5344CB8AC3E}">
        <p14:creationId xmlns:p14="http://schemas.microsoft.com/office/powerpoint/2010/main" val="1674907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CAD1-4692-16CA-37DF-70C0723A7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8035447-F2F3-C1A7-424D-ACFF34D5AA0C}"/>
              </a:ext>
            </a:extLst>
          </p:cNvPr>
          <p:cNvSpPr txBox="1">
            <a:spLocks/>
          </p:cNvSpPr>
          <p:nvPr/>
        </p:nvSpPr>
        <p:spPr>
          <a:xfrm>
            <a:off x="6044813" y="124616"/>
            <a:ext cx="2864302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en-US" altLang="zh-CN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>
              <a:defRPr/>
            </a:pPr>
            <a:r>
              <a:rPr lang="en-US" altLang="zh-CN" sz="1800" dirty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>
              <a:defRPr/>
            </a:pPr>
            <a:r>
              <a:rPr lang="en-US" altLang="zh-CN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G309.6-2.6</a:t>
            </a:r>
            <a:endParaRPr lang="zh-CN" altLang="en-US" sz="5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3">
                <a:extLst>
                  <a:ext uri="{FF2B5EF4-FFF2-40B4-BE49-F238E27FC236}">
                    <a16:creationId xmlns:a16="http://schemas.microsoft.com/office/drawing/2014/main" id="{E0D9B0A5-11FE-9414-E7D3-C5C9066860AB}"/>
                  </a:ext>
                </a:extLst>
              </p:cNvPr>
              <p:cNvSpPr txBox="1"/>
              <p:nvPr/>
            </p:nvSpPr>
            <p:spPr>
              <a:xfrm>
                <a:off x="5227825" y="815438"/>
                <a:ext cx="3681290" cy="5035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b="1" dirty="0">
                  <a:solidFill>
                    <a:prstClr val="white"/>
                  </a:solidFill>
                  <a:latin typeface="Aptos" panose="02110004020202020204"/>
                  <a:ea typeface="等线" panose="02010600030101010101" pitchFamily="2" charset="-122"/>
                </a:endParaRPr>
              </a:p>
              <a:p>
                <a:pPr marL="214308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pulsar</a:t>
                </a:r>
              </a:p>
              <a:p>
                <a:pPr marL="557199" lvl="1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PSR J1357-6429</a:t>
                </a:r>
              </a:p>
              <a:p>
                <a:pPr marL="214308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Radio:</a:t>
                </a:r>
              </a:p>
              <a:p>
                <a:pPr marL="557199" lvl="1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Parkes: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SNR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candidate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G309.6-2.6</a:t>
                </a:r>
              </a:p>
              <a:p>
                <a:pPr marL="214308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X-ray</a:t>
                </a:r>
              </a:p>
              <a:p>
                <a:pPr marL="557199" lvl="1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small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scale: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PWN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G309.92-2.51</a:t>
                </a:r>
              </a:p>
              <a:p>
                <a:pPr marL="557199" lvl="1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nearby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large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diffuse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</a:p>
              <a:p>
                <a:pPr marL="214308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-ray</a:t>
                </a:r>
              </a:p>
              <a:p>
                <a:pPr marL="557199" lvl="1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GeV: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Fermi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extend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source</a:t>
                </a:r>
                <a:endParaRPr lang="en-AU" altLang="zh-CN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57199" lvl="1" indent="-214308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TeV: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HESS J1356-645</a:t>
                </a:r>
                <a:endPara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23">
                <a:extLst>
                  <a:ext uri="{FF2B5EF4-FFF2-40B4-BE49-F238E27FC236}">
                    <a16:creationId xmlns:a16="http://schemas.microsoft.com/office/drawing/2014/main" id="{E0D9B0A5-11FE-9414-E7D3-C5C906686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825" y="815438"/>
                <a:ext cx="3681290" cy="5035353"/>
              </a:xfrm>
              <a:prstGeom prst="rect">
                <a:avLst/>
              </a:prstGeom>
              <a:blipFill>
                <a:blip r:embed="rId3"/>
                <a:stretch>
                  <a:fillRect l="-1161" r="-1327" b="-9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EB5196D-14D2-2490-D983-7B33BA9B43B5}"/>
              </a:ext>
            </a:extLst>
          </p:cNvPr>
          <p:cNvSpPr txBox="1"/>
          <p:nvPr/>
        </p:nvSpPr>
        <p:spPr>
          <a:xfrm>
            <a:off x="1735225" y="815438"/>
            <a:ext cx="194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eROSITA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HESS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28EC66E-26F6-75DA-9680-906B5D2B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8" y="1184770"/>
            <a:ext cx="5067615" cy="55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4DC2E-1680-5E73-EB51-CACCE7AB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17F47E45-2A83-5DD8-7D11-A8C0120CD1F5}"/>
              </a:ext>
            </a:extLst>
          </p:cNvPr>
          <p:cNvSpPr txBox="1">
            <a:spLocks/>
          </p:cNvSpPr>
          <p:nvPr/>
        </p:nvSpPr>
        <p:spPr>
          <a:xfrm>
            <a:off x="6044813" y="124616"/>
            <a:ext cx="2864302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en-US" altLang="zh-CN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>
              <a:defRPr/>
            </a:pPr>
            <a:r>
              <a:rPr lang="en-US" altLang="zh-CN" sz="1800" dirty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>
              <a:defRPr/>
            </a:pPr>
            <a:r>
              <a:rPr lang="en-US" altLang="zh-CN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G309.6-2.6</a:t>
            </a:r>
            <a:endParaRPr lang="zh-CN" altLang="en-US" sz="5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76C183-2725-366F-3FC9-19C9299E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09" r="1667"/>
          <a:stretch>
            <a:fillRect/>
          </a:stretch>
        </p:blipFill>
        <p:spPr>
          <a:xfrm>
            <a:off x="4627841" y="1252312"/>
            <a:ext cx="4516159" cy="471933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CD8B9F-AB3D-AEB6-19F5-CF8257E8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705"/>
          <a:stretch>
            <a:fillRect/>
          </a:stretch>
        </p:blipFill>
        <p:spPr>
          <a:xfrm>
            <a:off x="-5411" y="1252312"/>
            <a:ext cx="4577411" cy="47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3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5DE6-876B-77CA-586A-BCA14A724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3BD961E1-B8E7-F164-81D3-C3AAB15AA88E}"/>
              </a:ext>
            </a:extLst>
          </p:cNvPr>
          <p:cNvSpPr txBox="1">
            <a:spLocks/>
          </p:cNvSpPr>
          <p:nvPr/>
        </p:nvSpPr>
        <p:spPr>
          <a:xfrm>
            <a:off x="4683682" y="124616"/>
            <a:ext cx="4225433" cy="515501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en-US" altLang="zh-CN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>
              <a:defRPr/>
            </a:pPr>
            <a:r>
              <a:rPr lang="en-US" altLang="zh-CN" sz="1800" dirty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>
              <a:defRPr/>
            </a:pPr>
            <a:r>
              <a:rPr lang="en-US" altLang="zh-CN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G309.6-2.6: a big picture</a:t>
            </a:r>
            <a:endParaRPr lang="zh-CN" altLang="en-US" sz="5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EF45A4-9C42-A08C-D02F-00A3097D6B45}"/>
              </a:ext>
            </a:extLst>
          </p:cNvPr>
          <p:cNvSpPr txBox="1"/>
          <p:nvPr/>
        </p:nvSpPr>
        <p:spPr>
          <a:xfrm>
            <a:off x="5679740" y="6400150"/>
            <a:ext cx="3205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Jing et al. 2026 </a:t>
            </a:r>
            <a:r>
              <a:rPr lang="en-US" altLang="zh-CN" sz="1400" b="1" dirty="0" err="1">
                <a:solidFill>
                  <a:prstClr val="black"/>
                </a:solidFill>
                <a:latin typeface="Lucida Grande"/>
              </a:rPr>
              <a:t>ApJ</a:t>
            </a:r>
            <a:r>
              <a:rPr lang="en-US" altLang="zh-CN" sz="1400" b="1" dirty="0">
                <a:solidFill>
                  <a:prstClr val="black"/>
                </a:solidFill>
                <a:latin typeface="Lucida Grande"/>
              </a:rPr>
              <a:t> under review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3FAD47-B4DD-84E3-72A7-578411C06F5D}"/>
              </a:ext>
            </a:extLst>
          </p:cNvPr>
          <p:cNvSpPr txBox="1"/>
          <p:nvPr/>
        </p:nvSpPr>
        <p:spPr>
          <a:xfrm>
            <a:off x="1651120" y="769695"/>
            <a:ext cx="179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ASKAP 943 MHz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D574914-0893-722D-D512-F99B407A3B39}"/>
              </a:ext>
            </a:extLst>
          </p:cNvPr>
          <p:cNvGrpSpPr/>
          <p:nvPr/>
        </p:nvGrpSpPr>
        <p:grpSpPr>
          <a:xfrm>
            <a:off x="61549" y="1147186"/>
            <a:ext cx="5412218" cy="5321550"/>
            <a:chOff x="-2" y="1171312"/>
            <a:chExt cx="5339819" cy="496305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7DCD1D1-5E87-1C2A-416C-21911658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1171312"/>
              <a:ext cx="5339819" cy="4963055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258FD3D-8608-4BCD-065D-084373DDD9D1}"/>
                </a:ext>
              </a:extLst>
            </p:cNvPr>
            <p:cNvSpPr txBox="1"/>
            <p:nvPr/>
          </p:nvSpPr>
          <p:spPr>
            <a:xfrm>
              <a:off x="375775" y="1306435"/>
              <a:ext cx="13762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Total Intensity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5530DF6-561F-5701-774A-7DBF88142E07}"/>
              </a:ext>
            </a:extLst>
          </p:cNvPr>
          <p:cNvGrpSpPr/>
          <p:nvPr/>
        </p:nvGrpSpPr>
        <p:grpSpPr>
          <a:xfrm>
            <a:off x="5387406" y="847217"/>
            <a:ext cx="3256462" cy="5544774"/>
            <a:chOff x="5387406" y="847217"/>
            <a:chExt cx="3256462" cy="554477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1749DF1-EF42-9C5D-B83E-8886F4617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2277" y="855376"/>
              <a:ext cx="3161591" cy="553661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904E0D8-5C4D-287F-6364-2DC347376F5B}"/>
                </a:ext>
              </a:extLst>
            </p:cNvPr>
            <p:cNvSpPr txBox="1"/>
            <p:nvPr/>
          </p:nvSpPr>
          <p:spPr>
            <a:xfrm>
              <a:off x="5387406" y="847217"/>
              <a:ext cx="17970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 Polarized Intensity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CCFCC82-FD66-C21E-339A-F2DE72644388}"/>
                </a:ext>
              </a:extLst>
            </p:cNvPr>
            <p:cNvSpPr txBox="1"/>
            <p:nvPr/>
          </p:nvSpPr>
          <p:spPr>
            <a:xfrm>
              <a:off x="5434688" y="3619604"/>
              <a:ext cx="5891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 RM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197CB410-FCDC-AD66-6510-185DFE6A2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658" y="1638577"/>
            <a:ext cx="4044322" cy="40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6B407-AEF9-2F8E-6F78-9706EE6E8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23">
                <a:extLst>
                  <a:ext uri="{FF2B5EF4-FFF2-40B4-BE49-F238E27FC236}">
                    <a16:creationId xmlns:a16="http://schemas.microsoft.com/office/drawing/2014/main" id="{7243211B-34C5-7C7A-CF49-B858A7B3755E}"/>
                  </a:ext>
                </a:extLst>
              </p:cNvPr>
              <p:cNvSpPr txBox="1"/>
              <p:nvPr/>
            </p:nvSpPr>
            <p:spPr>
              <a:xfrm>
                <a:off x="396779" y="857374"/>
                <a:ext cx="8350441" cy="5682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b="1" dirty="0">
                    <a:solidFill>
                      <a:schemeClr val="bg1"/>
                    </a:solidFill>
                  </a:rPr>
                  <a:t>S,                 </a:t>
                </a:r>
                <a:r>
                  <a:rPr lang="en-US" altLang="zh-CN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Radio continuum and polarization observations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Single-dish observations: Cygnus Loop (RM supports one SNR scenario), HB 9 (derives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), IC 443 (extended diffuse emission), CTB 80 (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reversals), G156.2+57 (new pulsar), New FAST SNRs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Interferometric observations: RCW 86 (large turbulent magnetic field</a:t>
                </a:r>
                <a:r>
                  <a:rPr lang="en-US" altLang="zh-CN" sz="22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), G310.6-1.6 </a:t>
                </a:r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(radio shell detected), G309.6-2.6 (a large SNR shell detected)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FAST, ASKAP, </a:t>
                </a:r>
                <a:r>
                  <a:rPr lang="en-US" altLang="zh-CN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MeerKAT</a:t>
                </a:r>
                <a:r>
                  <a:rPr lang="en-US" altLang="zh-CN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…. have provided and will continue to provide high quality radio images</a:t>
                </a:r>
              </a:p>
            </p:txBody>
          </p:sp>
        </mc:Choice>
        <mc:Fallback>
          <p:sp>
            <p:nvSpPr>
              <p:cNvPr id="2" name="TextBox 23">
                <a:extLst>
                  <a:ext uri="{FF2B5EF4-FFF2-40B4-BE49-F238E27FC236}">
                    <a16:creationId xmlns:a16="http://schemas.microsoft.com/office/drawing/2014/main" id="{7243211B-34C5-7C7A-CF49-B858A7B37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79" y="857374"/>
                <a:ext cx="8350441" cy="5682902"/>
              </a:xfrm>
              <a:prstGeom prst="rect">
                <a:avLst/>
              </a:prstGeom>
              <a:blipFill>
                <a:blip r:embed="rId3"/>
                <a:stretch>
                  <a:fillRect l="-803" b="-1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51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87403-8DED-06DD-4D28-4BC01F740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2ED04C87-9E7F-9233-D826-925CDFC0F747}"/>
              </a:ext>
            </a:extLst>
          </p:cNvPr>
          <p:cNvSpPr txBox="1"/>
          <p:nvPr/>
        </p:nvSpPr>
        <p:spPr>
          <a:xfrm>
            <a:off x="1452880" y="594359"/>
            <a:ext cx="5687816" cy="5890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bg1"/>
                </a:solidFill>
              </a:rPr>
              <a:t>S,                       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 will cover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B038DF-C729-6407-7412-A5EA34CEC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>
            <a:fillRect/>
          </a:stretch>
        </p:blipFill>
        <p:spPr>
          <a:xfrm>
            <a:off x="4220322" y="4787946"/>
            <a:ext cx="2250279" cy="13482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1CA898-42BD-7F42-E652-5619BD3E6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32" y="4763433"/>
            <a:ext cx="2440526" cy="13727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FE1F91-781F-D430-4697-391B3FDFF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2" y="4795297"/>
            <a:ext cx="1644902" cy="13409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77F907-FEBD-B7A6-65D8-1B4EC7438C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895" r="30293"/>
          <a:stretch>
            <a:fillRect/>
          </a:stretch>
        </p:blipFill>
        <p:spPr>
          <a:xfrm>
            <a:off x="1839251" y="4795297"/>
            <a:ext cx="2310265" cy="1340932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B54F5118-4E5C-F27F-717B-721EBF59D1D1}"/>
              </a:ext>
            </a:extLst>
          </p:cNvPr>
          <p:cNvGrpSpPr/>
          <p:nvPr/>
        </p:nvGrpSpPr>
        <p:grpSpPr>
          <a:xfrm>
            <a:off x="734010" y="1980983"/>
            <a:ext cx="2278527" cy="1837239"/>
            <a:chOff x="834621" y="2076854"/>
            <a:chExt cx="2278527" cy="183723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0A48CFC-B83D-A0E6-1402-D475F04A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79" y="2139253"/>
              <a:ext cx="2169969" cy="177484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EB30104-0FE9-565A-CD60-B082121728C1}"/>
                </a:ext>
              </a:extLst>
            </p:cNvPr>
            <p:cNvSpPr txBox="1"/>
            <p:nvPr/>
          </p:nvSpPr>
          <p:spPr>
            <a:xfrm>
              <a:off x="834621" y="2076854"/>
              <a:ext cx="12035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FAST 500 m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657FE50-77CA-BEA6-6CD0-B803ECC06B73}"/>
              </a:ext>
            </a:extLst>
          </p:cNvPr>
          <p:cNvGrpSpPr/>
          <p:nvPr/>
        </p:nvGrpSpPr>
        <p:grpSpPr>
          <a:xfrm>
            <a:off x="3259145" y="1980129"/>
            <a:ext cx="2625710" cy="1837239"/>
            <a:chOff x="3456742" y="2076854"/>
            <a:chExt cx="2625710" cy="183723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E098D8A-3018-7D80-CDF3-025B9BA0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506" y="2139253"/>
              <a:ext cx="2562946" cy="177484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3136292-154E-0EE0-4C03-A277988E0B78}"/>
                </a:ext>
              </a:extLst>
            </p:cNvPr>
            <p:cNvSpPr txBox="1"/>
            <p:nvPr/>
          </p:nvSpPr>
          <p:spPr>
            <a:xfrm>
              <a:off x="3456742" y="2076854"/>
              <a:ext cx="155349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Effelsberg</a:t>
              </a:r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 100 m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6DFCF4A-1F9C-FEF0-09EC-0583B4C247FC}"/>
              </a:ext>
            </a:extLst>
          </p:cNvPr>
          <p:cNvGrpSpPr/>
          <p:nvPr/>
        </p:nvGrpSpPr>
        <p:grpSpPr>
          <a:xfrm>
            <a:off x="6194227" y="1964683"/>
            <a:ext cx="2645420" cy="1837240"/>
            <a:chOff x="6428778" y="2076853"/>
            <a:chExt cx="2645420" cy="1837240"/>
          </a:xfrm>
        </p:grpSpPr>
        <p:pic>
          <p:nvPicPr>
            <p:cNvPr id="13" name="Picture 4" descr="bg">
              <a:extLst>
                <a:ext uri="{FF2B5EF4-FFF2-40B4-BE49-F238E27FC236}">
                  <a16:creationId xmlns:a16="http://schemas.microsoft.com/office/drawing/2014/main" id="{49EE00EC-6250-6F12-FD41-89F004C81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778" y="2139253"/>
              <a:ext cx="2366206" cy="1774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BB0BB8A-697E-4031-28AF-B7D3225BDFFE}"/>
                </a:ext>
              </a:extLst>
            </p:cNvPr>
            <p:cNvSpPr txBox="1"/>
            <p:nvPr/>
          </p:nvSpPr>
          <p:spPr>
            <a:xfrm>
              <a:off x="7732972" y="2076853"/>
              <a:ext cx="13412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Urumqi 25 m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:a16="http://schemas.microsoft.com/office/drawing/2014/main" id="{A015C7A1-4A1A-5AB2-3663-9D92D973A119}"/>
              </a:ext>
            </a:extLst>
          </p:cNvPr>
          <p:cNvSpPr txBox="1"/>
          <p:nvPr/>
        </p:nvSpPr>
        <p:spPr>
          <a:xfrm>
            <a:off x="123542" y="1011510"/>
            <a:ext cx="8045492" cy="9727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Single-dish observations (FAST, </a:t>
            </a:r>
            <a:r>
              <a:rPr lang="en-US" altLang="zh-CN" sz="2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Effelsberg</a:t>
            </a: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Urumqi)</a:t>
            </a:r>
          </a:p>
          <a:p>
            <a:pPr marL="342891" lvl="1">
              <a:lnSpc>
                <a:spcPct val="150000"/>
              </a:lnSpc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Cygnus Loop, HB 9, IC 443, CTB 80, G156.2+5.7, New SNRs by FAST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8710D312-C1CF-12A5-ABE9-B97FF76FAD57}"/>
              </a:ext>
            </a:extLst>
          </p:cNvPr>
          <p:cNvSpPr txBox="1"/>
          <p:nvPr/>
        </p:nvSpPr>
        <p:spPr>
          <a:xfrm>
            <a:off x="123542" y="3725688"/>
            <a:ext cx="8045492" cy="9727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Interferometer observation (ATCA, JVLA, ASKAP, </a:t>
            </a:r>
            <a:r>
              <a:rPr lang="en-US" altLang="zh-CN" sz="2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MeerKAT</a:t>
            </a:r>
            <a:r>
              <a:rPr lang="en-US" altLang="zh-CN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lvl="1">
              <a:lnSpc>
                <a:spcPct val="150000"/>
              </a:lnSpc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RCW 86 (G315.4-2.3), G310.6-1.6, G309.6-2.6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5AF2F0D-7A7E-2206-0669-09C1282B2061}"/>
              </a:ext>
            </a:extLst>
          </p:cNvPr>
          <p:cNvSpPr txBox="1"/>
          <p:nvPr/>
        </p:nvSpPr>
        <p:spPr>
          <a:xfrm>
            <a:off x="130446" y="6162867"/>
            <a:ext cx="1424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ATCA 6x22 m</a:t>
            </a:r>
          </a:p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6 km</a:t>
            </a:r>
            <a:endParaRPr lang="zh-CN" altLang="en-US" sz="1500" b="1" dirty="0">
              <a:solidFill>
                <a:srgbClr val="FF0000"/>
              </a:solidFill>
              <a:highlight>
                <a:srgbClr val="FFFF00"/>
              </a:highligh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8BD7E6-42F7-14EF-5EF3-4C0263DAE6C1}"/>
              </a:ext>
            </a:extLst>
          </p:cNvPr>
          <p:cNvSpPr txBox="1"/>
          <p:nvPr/>
        </p:nvSpPr>
        <p:spPr>
          <a:xfrm>
            <a:off x="2153528" y="6162867"/>
            <a:ext cx="1424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JVLA 27x25 m</a:t>
            </a:r>
          </a:p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36 km</a:t>
            </a:r>
            <a:endParaRPr lang="zh-CN" altLang="en-US" sz="1500" b="1" dirty="0">
              <a:solidFill>
                <a:srgbClr val="FF0000"/>
              </a:solidFill>
              <a:highlight>
                <a:srgbClr val="FFFF00"/>
              </a:highligh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E858087-AEF9-8BB3-705B-9C4A083E37CC}"/>
              </a:ext>
            </a:extLst>
          </p:cNvPr>
          <p:cNvSpPr txBox="1"/>
          <p:nvPr/>
        </p:nvSpPr>
        <p:spPr>
          <a:xfrm>
            <a:off x="4513085" y="6162867"/>
            <a:ext cx="1510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ASKAP 36x12 m</a:t>
            </a:r>
          </a:p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6 km</a:t>
            </a:r>
            <a:endParaRPr lang="zh-CN" altLang="en-US" sz="1500" b="1" dirty="0">
              <a:solidFill>
                <a:srgbClr val="FF0000"/>
              </a:solidFill>
              <a:highlight>
                <a:srgbClr val="FFFF00"/>
              </a:highligh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7FD6D95-39A7-2E6F-D3FD-0AE23C3E8F4A}"/>
              </a:ext>
            </a:extLst>
          </p:cNvPr>
          <p:cNvSpPr txBox="1"/>
          <p:nvPr/>
        </p:nvSpPr>
        <p:spPr>
          <a:xfrm>
            <a:off x="6857253" y="6136229"/>
            <a:ext cx="1982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 err="1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MeerKAT</a:t>
            </a:r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64x13.5 m</a:t>
            </a:r>
          </a:p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8 km</a:t>
            </a:r>
            <a:endParaRPr lang="zh-CN" altLang="en-US" sz="1500" b="1" dirty="0">
              <a:solidFill>
                <a:srgbClr val="FF0000"/>
              </a:solidFill>
              <a:highlight>
                <a:srgbClr val="FFFF00"/>
              </a:highligh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3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D1D2F452-10F7-4BFB-8719-EFF69E50A9C2}"/>
              </a:ext>
            </a:extLst>
          </p:cNvPr>
          <p:cNvSpPr txBox="1">
            <a:spLocks/>
          </p:cNvSpPr>
          <p:nvPr/>
        </p:nvSpPr>
        <p:spPr bwMode="auto">
          <a:xfrm>
            <a:off x="4427538" y="128588"/>
            <a:ext cx="4608512" cy="552450"/>
          </a:xfrm>
          <a:prstGeom prst="rect">
            <a:avLst/>
          </a:prstGeom>
          <a:solidFill>
            <a:srgbClr val="123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b="1">
              <a:solidFill>
                <a:schemeClr val="bg1"/>
              </a:solidFill>
              <a:latin typeface="华文宋体" panose="02010600040101010101" pitchFamily="2" charset="-122"/>
              <a:ea typeface="华文宋体" panose="02010600040101010101" pitchFamily="2" charset="-122"/>
              <a:cs typeface="华文新魏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1F01BE8-1D44-43EF-BB0E-A29F5162E11A}"/>
                  </a:ext>
                </a:extLst>
              </p:cNvPr>
              <p:cNvSpPr/>
              <p:nvPr/>
            </p:nvSpPr>
            <p:spPr>
              <a:xfrm>
                <a:off x="-1" y="1132010"/>
                <a:ext cx="8634449" cy="5333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Synchrotron emission is linearly polarized!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Polarized intensity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zh-CN" altLang="en-US" sz="2000" b="1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，</a:t>
                </a: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polarization angle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𝜳</m:t>
                    </m:r>
                    <m:r>
                      <a:rPr lang="en-US" altLang="zh-CN" sz="20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total intensity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𝑰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Fractional polarization or degree of polarization: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𝒑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num>
                      <m:den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𝑰</m:t>
                        </m:r>
                      </m:den>
                    </m:f>
                  </m:oMath>
                </a14:m>
                <a:endParaRPr lang="en-US" altLang="zh-CN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theory,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𝒑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can be up to about 70%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reality,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𝒑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often much smaller and may or may not depend on frequency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Magnetic field is turbulent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Faraday rotation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Rotation measure (RM)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RM </a:t>
                </a: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∥</m:t>
                        </m:r>
                      </m:sub>
                    </m:sSub>
                  </m:oMath>
                </a14:m>
                <a:endParaRPr lang="en-US" altLang="zh-CN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RM&gt;0: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points towards us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RM&lt;0: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points away from us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1F01BE8-1D44-43EF-BB0E-A29F5162E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132010"/>
                <a:ext cx="8634449" cy="5333511"/>
              </a:xfrm>
              <a:prstGeom prst="rect">
                <a:avLst/>
              </a:prstGeom>
              <a:blipFill>
                <a:blip r:embed="rId2"/>
                <a:stretch>
                  <a:fillRect l="-636" b="-1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1">
            <a:extLst>
              <a:ext uri="{FF2B5EF4-FFF2-40B4-BE49-F238E27FC236}">
                <a16:creationId xmlns:a16="http://schemas.microsoft.com/office/drawing/2014/main" id="{A2FDFB51-F411-6560-F9FB-22DEFF905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525" y="733271"/>
            <a:ext cx="23180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Calibri" panose="020F0502020204030204" pitchFamily="34" charset="0"/>
                <a:ea typeface="宋体" panose="02010600030101010101" pitchFamily="2" charset="-122"/>
              </a:rPr>
              <a:t>Some “jargons”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85D5A52-B737-B52A-1B40-F97F34436ADD}"/>
              </a:ext>
            </a:extLst>
          </p:cNvPr>
          <p:cNvGrpSpPr/>
          <p:nvPr/>
        </p:nvGrpSpPr>
        <p:grpSpPr>
          <a:xfrm>
            <a:off x="4150469" y="4119853"/>
            <a:ext cx="4799486" cy="2609559"/>
            <a:chOff x="4001311" y="3819728"/>
            <a:chExt cx="4799486" cy="2609559"/>
          </a:xfrm>
        </p:grpSpPr>
        <p:grpSp>
          <p:nvGrpSpPr>
            <p:cNvPr id="16387" name="组合 3">
              <a:extLst>
                <a:ext uri="{FF2B5EF4-FFF2-40B4-BE49-F238E27FC236}">
                  <a16:creationId xmlns:a16="http://schemas.microsoft.com/office/drawing/2014/main" id="{90E5F17B-1A8C-4ACB-AD3A-F42E396C93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1311" y="3819728"/>
              <a:ext cx="4799486" cy="2570860"/>
              <a:chOff x="287524" y="1232370"/>
              <a:chExt cx="8568952" cy="4666309"/>
            </a:xfrm>
          </p:grpSpPr>
          <p:grpSp>
            <p:nvGrpSpPr>
              <p:cNvPr id="16388" name="Group 7">
                <a:extLst>
                  <a:ext uri="{FF2B5EF4-FFF2-40B4-BE49-F238E27FC236}">
                    <a16:creationId xmlns:a16="http://schemas.microsoft.com/office/drawing/2014/main" id="{E96A5FDF-533D-4CD2-BBEE-686BCAF069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524" y="1454150"/>
                <a:ext cx="8568952" cy="4444529"/>
                <a:chOff x="755576" y="1844824"/>
                <a:chExt cx="7987876" cy="3960440"/>
              </a:xfrm>
            </p:grpSpPr>
            <p:pic>
              <p:nvPicPr>
                <p:cNvPr id="16392" name="Picture 8" descr="science_key_magnf4_full.jpg">
                  <a:extLst>
                    <a:ext uri="{FF2B5EF4-FFF2-40B4-BE49-F238E27FC236}">
                      <a16:creationId xmlns:a16="http://schemas.microsoft.com/office/drawing/2014/main" id="{DB603B47-828E-4A34-816A-3992C947F6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576" y="1844824"/>
                  <a:ext cx="7960684" cy="3960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036C10F-793B-4FA7-96C6-236E8C67A8C6}"/>
                    </a:ext>
                  </a:extLst>
                </p:cNvPr>
                <p:cNvSpPr/>
                <p:nvPr/>
              </p:nvSpPr>
              <p:spPr>
                <a:xfrm>
                  <a:off x="4931527" y="4365805"/>
                  <a:ext cx="1296291" cy="8642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C69C035-0460-44DC-AF0B-7018D45118FC}"/>
                    </a:ext>
                  </a:extLst>
                </p:cNvPr>
                <p:cNvSpPr/>
                <p:nvPr/>
              </p:nvSpPr>
              <p:spPr>
                <a:xfrm>
                  <a:off x="7956207" y="2420913"/>
                  <a:ext cx="787245" cy="5035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</p:grpSp>
          <p:graphicFrame>
            <p:nvGraphicFramePr>
              <p:cNvPr id="16390" name="Object 14">
                <a:extLst>
                  <a:ext uri="{FF2B5EF4-FFF2-40B4-BE49-F238E27FC236}">
                    <a16:creationId xmlns:a16="http://schemas.microsoft.com/office/drawing/2014/main" id="{4024E387-AE09-4470-AC3B-1F5D5C5E86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5118396"/>
                  </p:ext>
                </p:extLst>
              </p:nvPr>
            </p:nvGraphicFramePr>
            <p:xfrm>
              <a:off x="646507" y="1524392"/>
              <a:ext cx="2554286" cy="1152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041400" imgH="469900" progId="Equation.3">
                      <p:embed/>
                    </p:oleObj>
                  </mc:Choice>
                  <mc:Fallback>
                    <p:oleObj name="Equation" r:id="rId4" imgW="1041400" imgH="469900" progId="Equation.3">
                      <p:embed/>
                      <p:pic>
                        <p:nvPicPr>
                          <p:cNvPr id="16390" name="Object 14">
                            <a:extLst>
                              <a:ext uri="{FF2B5EF4-FFF2-40B4-BE49-F238E27FC236}">
                                <a16:creationId xmlns:a16="http://schemas.microsoft.com/office/drawing/2014/main" id="{4024E387-AE09-4470-AC3B-1F5D5C5E865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6507" y="1524392"/>
                            <a:ext cx="2554286" cy="1152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D38E5C33-CC47-406A-BA9D-C81E3EFDF336}"/>
                  </a:ext>
                </a:extLst>
              </p:cNvPr>
              <p:cNvSpPr/>
              <p:nvPr/>
            </p:nvSpPr>
            <p:spPr bwMode="auto">
              <a:xfrm>
                <a:off x="8100859" y="1232370"/>
                <a:ext cx="503215" cy="8682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F020AD8A-C3D1-436A-94C3-EDC2D4FC4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8153" y="6090733"/>
              <a:ext cx="3228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Kronberg, Physics Today, 2002, p40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88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C41C3-1634-FCC3-0DA7-98652B084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EC4B2F18-0D50-8B22-ECAA-A72E14729EDE}"/>
              </a:ext>
            </a:extLst>
          </p:cNvPr>
          <p:cNvSpPr/>
          <p:nvPr/>
        </p:nvSpPr>
        <p:spPr>
          <a:xfrm>
            <a:off x="6701510" y="6010298"/>
            <a:ext cx="2172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Sun et al. 2021, 2022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E805924-C492-4651-AE48-68F7B8CB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530" y="933662"/>
            <a:ext cx="4099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Calibri" panose="020F0502020204030204" pitchFamily="34" charset="0"/>
                <a:ea typeface="宋体" panose="02010600030101010101" pitchFamily="2" charset="-122"/>
              </a:rPr>
              <a:t>Effelsberg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 (1.4 GHz, 9.5 arcmin resolution)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79960508-5569-AF92-8695-3AA1F578B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60" y="943529"/>
            <a:ext cx="348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GHz, 4 arcmin resolution)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BB2E6E8-B831-5B30-DEF0-7DE77977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43" t="11492" r="27169" b="12502"/>
          <a:stretch/>
        </p:blipFill>
        <p:spPr>
          <a:xfrm>
            <a:off x="85917" y="1312861"/>
            <a:ext cx="4707498" cy="46417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D58EBE-960D-1864-70F6-C8D04E25B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77" t="47014" r="55986" b="21825"/>
          <a:stretch/>
        </p:blipFill>
        <p:spPr>
          <a:xfrm>
            <a:off x="4893943" y="1321542"/>
            <a:ext cx="4148553" cy="4624358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4031762-DEAF-8DB6-F7AF-3F671A2CA903}"/>
              </a:ext>
            </a:extLst>
          </p:cNvPr>
          <p:cNvSpPr txBox="1">
            <a:spLocks/>
          </p:cNvSpPr>
          <p:nvPr/>
        </p:nvSpPr>
        <p:spPr>
          <a:xfrm>
            <a:off x="4088123" y="47501"/>
            <a:ext cx="4982234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Cygnus Loop: total intensity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BAB628-9DA5-F1D4-9B24-4579F6D0ED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31795" r="37628" b="31718"/>
          <a:stretch/>
        </p:blipFill>
        <p:spPr>
          <a:xfrm>
            <a:off x="175480" y="5339817"/>
            <a:ext cx="586710" cy="5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00422-21FA-D020-52D5-8BB59D66A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E84C5305-0F85-1425-16FE-AC6587FDA180}"/>
              </a:ext>
            </a:extLst>
          </p:cNvPr>
          <p:cNvSpPr/>
          <p:nvPr/>
        </p:nvSpPr>
        <p:spPr>
          <a:xfrm>
            <a:off x="5173417" y="5811046"/>
            <a:ext cx="3970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Sun et al. 2021, 2022</a:t>
            </a:r>
            <a:r>
              <a:rPr lang="zh-CN" altLang="en-US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， </a:t>
            </a: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Sun et al. 2006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E9DE887-9654-B685-376E-55283020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531" y="836617"/>
            <a:ext cx="4099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Urumqi (4.8 GHz, 9.5 arcmin resolution)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67FAF663-87E6-A221-AA5D-DEAFE28BF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82" y="836617"/>
            <a:ext cx="348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GHz, 4 arcmin resolution)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F48B6A-146C-7B24-7AC9-B8900CFC7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27" t="10848" r="19119" b="6147"/>
          <a:stretch/>
        </p:blipFill>
        <p:spPr>
          <a:xfrm>
            <a:off x="69134" y="1268457"/>
            <a:ext cx="4523580" cy="4818073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3D3C436D-42AC-6450-85AE-DFE863FCB5DB}"/>
              </a:ext>
            </a:extLst>
          </p:cNvPr>
          <p:cNvSpPr txBox="1">
            <a:spLocks/>
          </p:cNvSpPr>
          <p:nvPr/>
        </p:nvSpPr>
        <p:spPr>
          <a:xfrm>
            <a:off x="3476116" y="47501"/>
            <a:ext cx="5594241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Cygnus Loop: polarized intensity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B68AED-28FF-CBD3-88C5-AC8DAAFA3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54" y="1336143"/>
            <a:ext cx="4355834" cy="4474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70F9B271-F3EB-E11B-34F8-F013A98A5D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903" y="6216724"/>
                <a:ext cx="8414194" cy="40011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ndara" panose="020E0502030303020204" pitchFamily="34" charset="0"/>
                    <a:ea typeface="华文楷体" panose="0201060004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Strong depolarization towards northeast: turbulent magnetic field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&gt;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 5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𝝁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G! </a:t>
                </a:r>
              </a:p>
            </p:txBody>
          </p:sp>
        </mc:Choice>
        <mc:Fallback xmlns=""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70F9B271-F3EB-E11B-34F8-F013A98A5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903" y="6216724"/>
                <a:ext cx="8414194" cy="400110"/>
              </a:xfrm>
              <a:prstGeom prst="rect">
                <a:avLst/>
              </a:prstGeom>
              <a:blipFill>
                <a:blip r:embed="rId5"/>
                <a:stretch>
                  <a:fillRect l="-724" t="-7463" b="-25373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314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DEFC5-3DC4-0288-3555-8DF60BE72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905DBF-597F-AA51-E1D4-9C86378DE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69" t="10770" r="19735" b="6457"/>
          <a:stretch/>
        </p:blipFill>
        <p:spPr>
          <a:xfrm>
            <a:off x="144290" y="1381756"/>
            <a:ext cx="4826610" cy="4932547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05BEE153-64A0-5EC2-7E68-E92E530904C5}"/>
              </a:ext>
            </a:extLst>
          </p:cNvPr>
          <p:cNvSpPr/>
          <p:nvPr/>
        </p:nvSpPr>
        <p:spPr>
          <a:xfrm>
            <a:off x="6566498" y="6372376"/>
            <a:ext cx="2442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Sun et al. 2021, 2022</a:t>
            </a:r>
            <a:endParaRPr lang="en-US" sz="16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F6BE636-9555-9511-02CD-A778BF64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57" y="962997"/>
            <a:ext cx="3609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Rotation Measure (RM) from FAST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B4102D5-9C31-408B-A7E1-0FC39762039E}"/>
              </a:ext>
            </a:extLst>
          </p:cNvPr>
          <p:cNvSpPr txBox="1">
            <a:spLocks/>
          </p:cNvSpPr>
          <p:nvPr/>
        </p:nvSpPr>
        <p:spPr>
          <a:xfrm>
            <a:off x="5038405" y="47501"/>
            <a:ext cx="4031952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Cygnus Loop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0174A32-8250-84DA-3B28-56942023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652" y="1239654"/>
            <a:ext cx="409945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Broadband width (1.0-1.5 GHz) enables RM synthesis and thus a better determination of RM</a:t>
            </a:r>
          </a:p>
          <a:p>
            <a:pPr marL="285750" indent="-285750">
              <a:spcBef>
                <a:spcPct val="0"/>
              </a:spcBef>
            </a:pPr>
            <a:endParaRPr lang="en-US" altLang="zh-CN" sz="1800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indent="-285750">
              <a:spcBef>
                <a:spcPct val="0"/>
              </a:spcBef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RM can be determined from one frequency band</a:t>
            </a:r>
          </a:p>
          <a:p>
            <a:pPr marL="285750" indent="-285750">
              <a:spcBef>
                <a:spcPct val="0"/>
              </a:spcBef>
            </a:pPr>
            <a:endParaRPr lang="en-US" altLang="zh-CN" sz="1800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indent="-285750">
              <a:spcBef>
                <a:spcPct val="0"/>
              </a:spcBef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RM consistent with previous result from 2.7 and 4.8 GHz 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 RM from foreground</a:t>
            </a:r>
          </a:p>
          <a:p>
            <a:pPr marL="285750" indent="-285750">
              <a:spcBef>
                <a:spcPct val="0"/>
              </a:spcBef>
            </a:pPr>
            <a:endParaRPr lang="en-US" altLang="zh-CN" sz="1800" b="1" dirty="0">
              <a:latin typeface="Calibri" panose="020F0502020204030204" pitchFamily="34" charset="0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spcBef>
                <a:spcPct val="0"/>
              </a:spcBef>
            </a:pPr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Similar RM between north and south indicates same distance </a:t>
            </a:r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 one SNR instead of two</a:t>
            </a:r>
          </a:p>
          <a:p>
            <a:pPr marL="285750" indent="-285750">
              <a:spcBef>
                <a:spcPct val="0"/>
              </a:spcBef>
            </a:pPr>
            <a:endParaRPr lang="en-US" altLang="zh-CN" sz="1800" b="1" dirty="0">
              <a:latin typeface="Calibri" panose="020F0502020204030204" pitchFamily="34" charset="0"/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spcBef>
                <a:spcPct val="0"/>
              </a:spcBef>
            </a:pPr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North and south shells evolve into different environment</a:t>
            </a: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0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9BBC1-F439-6EF4-6DCE-F757564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5D34F720-7F12-A292-6C65-CC04551F9AD3}"/>
              </a:ext>
            </a:extLst>
          </p:cNvPr>
          <p:cNvSpPr/>
          <p:nvPr/>
        </p:nvSpPr>
        <p:spPr>
          <a:xfrm>
            <a:off x="6744758" y="6428554"/>
            <a:ext cx="2172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Xiao, .., Sun et al. 2025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7CAAAD6F-582C-E744-815C-340074DC0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3" y="1258627"/>
            <a:ext cx="348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GHz, 4 arcmin resolution)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B8D7394-1740-F3CF-9FCF-D913A783D60A}"/>
              </a:ext>
            </a:extLst>
          </p:cNvPr>
          <p:cNvSpPr txBox="1">
            <a:spLocks/>
          </p:cNvSpPr>
          <p:nvPr/>
        </p:nvSpPr>
        <p:spPr>
          <a:xfrm>
            <a:off x="4837247" y="47501"/>
            <a:ext cx="4233110" cy="597118"/>
          </a:xfrm>
          <a:prstGeom prst="rect">
            <a:avLst/>
          </a:prstGeom>
          <a:solidFill>
            <a:srgbClr val="123161"/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HB 9: total intensity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AB3C112-9003-981E-FC19-C9133BAD2FF4}"/>
              </a:ext>
            </a:extLst>
          </p:cNvPr>
          <p:cNvGrpSpPr/>
          <p:nvPr/>
        </p:nvGrpSpPr>
        <p:grpSpPr>
          <a:xfrm>
            <a:off x="3636878" y="721228"/>
            <a:ext cx="5433478" cy="5707326"/>
            <a:chOff x="3636878" y="721228"/>
            <a:chExt cx="5433478" cy="57073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83CA0AC-29A6-DBEF-5687-290C02EDE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6878" y="1029005"/>
              <a:ext cx="5433478" cy="5399549"/>
            </a:xfrm>
            <a:prstGeom prst="rect">
              <a:avLst/>
            </a:prstGeom>
          </p:spPr>
        </p:pic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7B4B9426-5620-5684-7EE1-975648927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6016" y="721228"/>
              <a:ext cx="27158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  <a:ea typeface="华文楷体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Multiscale decomposition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8261804-FF69-9CA3-6373-4AF5709018F6}"/>
                    </a:ext>
                  </a:extLst>
                </p:cNvPr>
                <p:cNvSpPr txBox="1"/>
                <p:nvPr/>
              </p:nvSpPr>
              <p:spPr>
                <a:xfrm>
                  <a:off x="6500536" y="3152000"/>
                  <a:ext cx="241668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FAST in-band </a:t>
                  </a:r>
                </a:p>
                <a:p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spectral index: </a:t>
                  </a:r>
                  <a14:m>
                    <m:oMath xmlns:m="http://schemas.openxmlformats.org/officeDocument/2006/math"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sz="1500" b="1" dirty="0">
                    <a:solidFill>
                      <a:srgbClr val="FF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8261804-FF69-9CA3-6373-4AF570901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0536" y="3152000"/>
                  <a:ext cx="2416688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1008" t="-2198" b="-120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1C142A1-1D21-AE86-B668-1A596AA23A9E}"/>
                    </a:ext>
                  </a:extLst>
                </p:cNvPr>
                <p:cNvSpPr txBox="1"/>
                <p:nvPr/>
              </p:nvSpPr>
              <p:spPr>
                <a:xfrm>
                  <a:off x="3755276" y="5859773"/>
                  <a:ext cx="241668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FAST in-band </a:t>
                  </a:r>
                </a:p>
                <a:p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spectral index: </a:t>
                  </a:r>
                  <a14:m>
                    <m:oMath xmlns:m="http://schemas.openxmlformats.org/officeDocument/2006/math"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𝟔𝟒</m:t>
                      </m:r>
                    </m:oMath>
                  </a14:m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sz="1500" b="1" dirty="0">
                    <a:solidFill>
                      <a:srgbClr val="FF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1C142A1-1D21-AE86-B668-1A596AA23A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276" y="5859773"/>
                  <a:ext cx="2416688" cy="553998"/>
                </a:xfrm>
                <a:prstGeom prst="rect">
                  <a:avLst/>
                </a:prstGeom>
                <a:blipFill>
                  <a:blip r:embed="rId5"/>
                  <a:stretch>
                    <a:fillRect l="-1010" t="-2198" b="-120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ECA91DC-9EAA-CF2D-5125-A3E5EE55A02F}"/>
                    </a:ext>
                  </a:extLst>
                </p:cNvPr>
                <p:cNvSpPr txBox="1"/>
                <p:nvPr/>
              </p:nvSpPr>
              <p:spPr>
                <a:xfrm>
                  <a:off x="6500536" y="5859773"/>
                  <a:ext cx="241668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FAST in-band </a:t>
                  </a:r>
                </a:p>
                <a:p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spectral index: </a:t>
                  </a:r>
                  <a14:m>
                    <m:oMath xmlns:m="http://schemas.openxmlformats.org/officeDocument/2006/math"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新魏" panose="02010800040101010101" pitchFamily="2" charset="-122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a14:m>
                  <a:r>
                    <a:rPr lang="en-US" altLang="zh-CN" sz="1500" b="1" dirty="0">
                      <a:solidFill>
                        <a:srgbClr val="FF0000"/>
                      </a:solidFill>
                      <a:latin typeface="华文新魏" panose="02010800040101010101" pitchFamily="2" charset="-122"/>
                      <a:ea typeface="华文新魏" panose="0201080004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sz="1500" b="1" dirty="0">
                    <a:solidFill>
                      <a:srgbClr val="FF0000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ECA91DC-9EAA-CF2D-5125-A3E5EE55A0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0536" y="5859773"/>
                  <a:ext cx="2416688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1008" t="-2198" b="-120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0A9AC4E7-15C0-7223-E296-BD6213256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38" y="5351277"/>
            <a:ext cx="3015992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Spectra steepening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 electrons accelerated from filaments and cooled while transporting.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9CDA6A-D0AF-2D33-32A4-7327C33E3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416" y="1797876"/>
            <a:ext cx="3367216" cy="33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0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911EEA6-03D6-AC2A-57E0-438FFC8B3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47EB2917-B468-9914-7D0B-8ED52F15533F}"/>
              </a:ext>
            </a:extLst>
          </p:cNvPr>
          <p:cNvSpPr/>
          <p:nvPr/>
        </p:nvSpPr>
        <p:spPr>
          <a:xfrm>
            <a:off x="7030374" y="6382475"/>
            <a:ext cx="2172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Xiao, .., Sun et al. 2025</a:t>
            </a:r>
            <a:endParaRPr lang="en-US" sz="1400" b="1" dirty="0">
              <a:solidFill>
                <a:prstClr val="black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2F758801-0603-D1A4-5F78-A169E4AB8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59" y="218147"/>
            <a:ext cx="157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FAST (1.4 GHz)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B4B4B4DF-BA48-8EC3-5AD7-76DE0DA0F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460" y="4381423"/>
            <a:ext cx="1993636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RM difference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RM mainly from the shell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6D392DA-0FFB-F2AC-09C8-2FAF12B20D26}"/>
              </a:ext>
            </a:extLst>
          </p:cNvPr>
          <p:cNvGrpSpPr/>
          <p:nvPr/>
        </p:nvGrpSpPr>
        <p:grpSpPr>
          <a:xfrm>
            <a:off x="3139378" y="603719"/>
            <a:ext cx="2931944" cy="2981151"/>
            <a:chOff x="112796" y="1436390"/>
            <a:chExt cx="2931944" cy="298115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B85C0AD-0A76-6BA2-11C7-5B5203146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96" y="1468868"/>
              <a:ext cx="2931944" cy="294867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9B45A1B-E5C2-1CF5-5B1D-6CAB6B0F8441}"/>
                </a:ext>
              </a:extLst>
            </p:cNvPr>
            <p:cNvSpPr txBox="1"/>
            <p:nvPr/>
          </p:nvSpPr>
          <p:spPr>
            <a:xfrm>
              <a:off x="112796" y="1436390"/>
              <a:ext cx="17924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P + I contours + B 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4CBCEA-DDBF-11EE-3EC8-72A033D25181}"/>
              </a:ext>
            </a:extLst>
          </p:cNvPr>
          <p:cNvGrpSpPr/>
          <p:nvPr/>
        </p:nvGrpSpPr>
        <p:grpSpPr>
          <a:xfrm>
            <a:off x="6081995" y="619959"/>
            <a:ext cx="3017101" cy="2981152"/>
            <a:chOff x="3078913" y="1436389"/>
            <a:chExt cx="3017101" cy="298115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3D37AF0-E0B6-EF0F-AED0-72AB8CC97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794" y="1468868"/>
              <a:ext cx="2961220" cy="294867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55F098C-FD75-0580-CF4D-71A041DFE209}"/>
                </a:ext>
              </a:extLst>
            </p:cNvPr>
            <p:cNvSpPr txBox="1"/>
            <p:nvPr/>
          </p:nvSpPr>
          <p:spPr>
            <a:xfrm>
              <a:off x="3078913" y="1436389"/>
              <a:ext cx="17924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P + I contours + B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045F5E5-95D1-A7F4-DEB2-7A419707DBD5}"/>
              </a:ext>
            </a:extLst>
          </p:cNvPr>
          <p:cNvGrpSpPr/>
          <p:nvPr/>
        </p:nvGrpSpPr>
        <p:grpSpPr>
          <a:xfrm>
            <a:off x="54687" y="587479"/>
            <a:ext cx="2973233" cy="2981153"/>
            <a:chOff x="6115021" y="1436388"/>
            <a:chExt cx="2973233" cy="298115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1A52975-F058-688E-42D7-ED894327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6916" y="1468868"/>
              <a:ext cx="2941338" cy="2948673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BB09363-8F62-4128-78D9-BEB41E7FC7D7}"/>
                </a:ext>
              </a:extLst>
            </p:cNvPr>
            <p:cNvSpPr txBox="1"/>
            <p:nvPr/>
          </p:nvSpPr>
          <p:spPr>
            <a:xfrm>
              <a:off x="6115021" y="1436388"/>
              <a:ext cx="17924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P + I contours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FB3AEB7D-12DD-3055-35F4-8B8382E3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48" y="218147"/>
            <a:ext cx="2048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atin typeface="Calibri" panose="020F0502020204030204" pitchFamily="34" charset="0"/>
                <a:ea typeface="宋体" panose="02010600030101010101" pitchFamily="2" charset="-122"/>
              </a:rPr>
              <a:t>Effelsberg</a:t>
            </a: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 (2.7 GHz)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10BAFAFB-3BA0-48A0-D30C-D40046BDB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758" y="201966"/>
            <a:ext cx="2048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libri" panose="020F0502020204030204" pitchFamily="34" charset="0"/>
                <a:ea typeface="宋体" panose="02010600030101010101" pitchFamily="2" charset="-122"/>
              </a:rPr>
              <a:t>Urumqi (4.8 GHz)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5252587-3143-2545-2B94-6EBBDDCC18B2}"/>
              </a:ext>
            </a:extLst>
          </p:cNvPr>
          <p:cNvGrpSpPr/>
          <p:nvPr/>
        </p:nvGrpSpPr>
        <p:grpSpPr>
          <a:xfrm>
            <a:off x="54687" y="3746023"/>
            <a:ext cx="3364597" cy="2893830"/>
            <a:chOff x="64403" y="3697882"/>
            <a:chExt cx="3364597" cy="2893830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E0AA267-C1A5-22DD-2151-0D8F84FF9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066" y="3697882"/>
              <a:ext cx="3322934" cy="289383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6442C35-ED75-8AA0-0B29-E9FA6887F76C}"/>
                </a:ext>
              </a:extLst>
            </p:cNvPr>
            <p:cNvSpPr txBox="1"/>
            <p:nvPr/>
          </p:nvSpPr>
          <p:spPr>
            <a:xfrm>
              <a:off x="64403" y="3697882"/>
              <a:ext cx="20589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FAST RM + I contours</a:t>
              </a:r>
              <a:endParaRPr lang="zh-CN" alt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2671C5B2-4B0C-6A9E-2ECA-99B021D85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248" y="3695623"/>
            <a:ext cx="3449126" cy="299462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384A40A-254D-2C54-3CA7-A02A813223CC}"/>
              </a:ext>
            </a:extLst>
          </p:cNvPr>
          <p:cNvSpPr txBox="1"/>
          <p:nvPr/>
        </p:nvSpPr>
        <p:spPr>
          <a:xfrm>
            <a:off x="3557608" y="3679382"/>
            <a:ext cx="2850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RM 2.7/4.8 GHz + I contours </a:t>
            </a:r>
            <a:endParaRPr lang="zh-CN" altLang="en-US" sz="1500" b="1" dirty="0">
              <a:solidFill>
                <a:srgbClr val="FF0000"/>
              </a:solidFill>
              <a:highlight>
                <a:srgbClr val="FFFF00"/>
              </a:highligh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45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主题​​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15268</TotalTime>
  <Words>1381</Words>
  <Application>Microsoft Office PowerPoint</Application>
  <PresentationFormat>全屏显示(4:3)</PresentationFormat>
  <Paragraphs>246</Paragraphs>
  <Slides>28</Slides>
  <Notes>27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Lucida Grande</vt:lpstr>
      <vt:lpstr>华文宋体</vt:lpstr>
      <vt:lpstr>华文新魏</vt:lpstr>
      <vt:lpstr>Aptos</vt:lpstr>
      <vt:lpstr>Aptos Display</vt:lpstr>
      <vt:lpstr>Arial</vt:lpstr>
      <vt:lpstr>Calibri</vt:lpstr>
      <vt:lpstr>Cambria Math</vt:lpstr>
      <vt:lpstr>Tahoma</vt:lpstr>
      <vt:lpstr>Times New Roman</vt:lpstr>
      <vt:lpstr>Wingdings</vt:lpstr>
      <vt:lpstr>Office Theme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Wenhui Jing</dc:creator>
  <cp:lastModifiedBy>Xiaohui Sun</cp:lastModifiedBy>
  <cp:revision>5</cp:revision>
  <dcterms:created xsi:type="dcterms:W3CDTF">2025-05-10T03:27:29Z</dcterms:created>
  <dcterms:modified xsi:type="dcterms:W3CDTF">2026-03-04T03:09:20Z</dcterms:modified>
</cp:coreProperties>
</file>