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ags/tag92.xml" ContentType="application/vnd.openxmlformats-officedocument.presentationml.tags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93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4037" r:id="rId3"/>
    <p:sldMasterId id="2147484091" r:id="rId4"/>
    <p:sldMasterId id="2147484197" r:id="rId5"/>
    <p:sldMasterId id="2147484217" r:id="rId6"/>
  </p:sldMasterIdLst>
  <p:notesMasterIdLst>
    <p:notesMasterId r:id="rId29"/>
  </p:notesMasterIdLst>
  <p:sldIdLst>
    <p:sldId id="265" r:id="rId7"/>
    <p:sldId id="13387" r:id="rId8"/>
    <p:sldId id="14064" r:id="rId9"/>
    <p:sldId id="14049" r:id="rId10"/>
    <p:sldId id="14033" r:id="rId11"/>
    <p:sldId id="13660" r:id="rId12"/>
    <p:sldId id="13443" r:id="rId13"/>
    <p:sldId id="14003" r:id="rId14"/>
    <p:sldId id="14050" r:id="rId15"/>
    <p:sldId id="14051" r:id="rId16"/>
    <p:sldId id="14053" r:id="rId17"/>
    <p:sldId id="14039" r:id="rId18"/>
    <p:sldId id="14040" r:id="rId19"/>
    <p:sldId id="14037" r:id="rId20"/>
    <p:sldId id="14062" r:id="rId21"/>
    <p:sldId id="14063" r:id="rId22"/>
    <p:sldId id="14061" r:id="rId23"/>
    <p:sldId id="14038" r:id="rId24"/>
    <p:sldId id="13799" r:id="rId25"/>
    <p:sldId id="14055" r:id="rId26"/>
    <p:sldId id="14019" r:id="rId27"/>
    <p:sldId id="14059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3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7469" userDrawn="1">
          <p15:clr>
            <a:srgbClr val="A4A3A4"/>
          </p15:clr>
        </p15:guide>
        <p15:guide id="4" pos="211" userDrawn="1">
          <p15:clr>
            <a:srgbClr val="A4A3A4"/>
          </p15:clr>
        </p15:guide>
        <p15:guide id="6" orient="horz" pos="2205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E6227E7-74F7-C46C-D9DD-3492401A2F24}" name="Mimmo della Volpe" initials="MdV" userId="Mimmo della Volp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FF"/>
    <a:srgbClr val="FF05FF"/>
    <a:srgbClr val="F79646"/>
    <a:srgbClr val="C55A11"/>
    <a:srgbClr val="000000"/>
    <a:srgbClr val="0171C0"/>
    <a:srgbClr val="DEEBF7"/>
    <a:srgbClr val="F0F0F0"/>
    <a:srgbClr val="FFF2CC"/>
    <a:srgbClr val="CCA5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A111915-BE36-4E01-A7E5-04B1672EAD32}" styleName="浅色样式 2 - 强调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4C1A8A3-306A-4EB7-A6B1-4F7E0EB9C5D6}" styleName="中度样式 3 - 强调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203" autoAdjust="0"/>
    <p:restoredTop sz="95615" autoAdjust="0"/>
  </p:normalViewPr>
  <p:slideViewPr>
    <p:cSldViewPr snapToGrid="0" showGuides="1">
      <p:cViewPr varScale="1">
        <p:scale>
          <a:sx n="91" d="100"/>
          <a:sy n="91" d="100"/>
        </p:scale>
        <p:origin x="64" y="132"/>
      </p:cViewPr>
      <p:guideLst>
        <p:guide orient="horz" pos="4133"/>
        <p:guide pos="3840"/>
        <p:guide pos="7469"/>
        <p:guide pos="211"/>
        <p:guide orient="horz" pos="220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0" d="100"/>
        <a:sy n="11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microsoft.com/office/2018/10/relationships/authors" Target="author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Relationship Id="rId8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606C9B9-162C-48C3-A5A0-BB8C8CA08D0A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7DDAB-0463-4EBB-A14A-4297C06334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6119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7DDAB-0463-4EBB-A14A-4297C06334D3}" type="slidenum">
              <a:rPr kumimoji="0" lang="zh-CN" alt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7201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7DDAB-0463-4EBB-A14A-4297C06334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1370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LACT </a:t>
            </a:r>
            <a:r>
              <a:rPr lang="en-US" altLang="zh-CN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mission focuses on gamma-ray astronomy, to explore the origin of CRs which is </a:t>
            </a:r>
            <a:r>
              <a:rPr lang="en-US" altLang="zh-CN" sz="1200" kern="1200" noProof="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 century-old  mystery</a:t>
            </a:r>
          </a:p>
          <a:p>
            <a:pPr algn="l"/>
            <a:endParaRPr lang="en-US" altLang="zh-CN" sz="1200" kern="1200" dirty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algn="l"/>
            <a:r>
              <a:rPr lang="en-US" altLang="zh-CN" sz="1200" kern="1200" dirty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 start introducing LHAASO from here. As you know, the origin of the cosmic rays is a century-old mystery</a:t>
            </a:r>
            <a:r>
              <a:rPr lang="en-US" altLang="zh-CN" dirty="0"/>
              <a:t>. Scientists use multi-messenger and design different types of detector arrays to discover the mystery, such as gamma ray detector arrays, neutrino detector arrays and extreme high energy CRs detector arrays. </a:t>
            </a:r>
            <a:r>
              <a:rPr lang="en-US" altLang="zh-CN" dirty="0">
                <a:effectLst/>
              </a:rPr>
              <a:t>In addition, cosmic ray energy spectra features, such as knees are very important features for solving the puzzle. 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EA1CAF-F3E5-4995-B5A9-F6F823E8D1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charset="0"/>
                <a:ea typeface="宋体" panose="02010600030101010101" pitchFamily="2" charset="-122"/>
                <a:cs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charset="0"/>
              <a:ea typeface="宋体" panose="02010600030101010101" pitchFamily="2" charset="-122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829033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  <a:p>
            <a:r>
              <a:rPr lang="en-US" altLang="zh-CN" dirty="0"/>
              <a:t>Here, I list some parameter LACT. Energy range from 1 </a:t>
            </a:r>
            <a:r>
              <a:rPr lang="en-US" altLang="zh-CN" dirty="0" err="1"/>
              <a:t>TeV</a:t>
            </a:r>
            <a:r>
              <a:rPr lang="en-US" altLang="zh-CN" dirty="0"/>
              <a:t> – 1PeV, mirror diameter is about 6 m, field of view of each telescope is 8 degree, each camera has 1616 pixels, pixel size is about 0.2 degree.  </a:t>
            </a:r>
            <a:endParaRPr lang="zh-CN" altLang="en-US" dirty="0"/>
          </a:p>
          <a:p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7DDAB-0463-4EBB-A14A-4297C06334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410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171C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Davies-Cotton</a:t>
            </a:r>
            <a:r>
              <a:rPr lang="zh-CN" altLang="en-US" sz="1200" b="1" dirty="0">
                <a:solidFill>
                  <a:srgbClr val="0171C0"/>
                </a:solidFill>
                <a:latin typeface="微软雅黑"/>
                <a:ea typeface="微软雅黑"/>
              </a:rPr>
              <a:t> </a:t>
            </a:r>
            <a:r>
              <a:rPr lang="en-US" altLang="zh-CN" sz="1200" b="1" dirty="0">
                <a:solidFill>
                  <a:srgbClr val="0171C0"/>
                </a:solidFill>
                <a:latin typeface="微软雅黑"/>
                <a:ea typeface="微软雅黑"/>
              </a:rPr>
              <a:t>design is applied in our </a:t>
            </a:r>
            <a:r>
              <a:rPr lang="en-US" altLang="zh-CN" dirty="0"/>
              <a:t>mirror system.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Each mirror consist of 54 hexagonal spherical mirror facets 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rgbClr val="0171C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r>
              <a:rPr lang="en-US" altLang="zh-CN" dirty="0"/>
              <a:t>The diameter of mirror is about 6m</a:t>
            </a:r>
          </a:p>
          <a:p>
            <a:r>
              <a:rPr lang="en-US" altLang="zh-CN" dirty="0"/>
              <a:t>This the picture of one mirror facet prototype.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7DDAB-0463-4EBB-A14A-4297C06334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990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SiPM</a:t>
            </a:r>
            <a:r>
              <a:rPr lang="en-US" altLang="zh-CN" dirty="0"/>
              <a:t> camera will be used. So, the telescopes can work on the moon night, increasing the duty cycle by about twice.</a:t>
            </a:r>
          </a:p>
          <a:p>
            <a:r>
              <a:rPr lang="en-US" altLang="zh-CN" dirty="0"/>
              <a:t> The optical filters are used to block the night sky background light with wavelength higher than 550nm to improve the signal to noise ratio of the camera. 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7DDAB-0463-4EBB-A14A-4297C06334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8506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>
                <a:effectLst/>
              </a:rPr>
              <a:t>LHAASO already has good infrastructure</a:t>
            </a:r>
            <a:r>
              <a:rPr lang="zh-CN" altLang="en-US" dirty="0">
                <a:effectLst/>
              </a:rPr>
              <a:t>，</a:t>
            </a:r>
            <a:r>
              <a:rPr lang="en-US" altLang="zh-CN" dirty="0">
                <a:effectLst/>
              </a:rPr>
              <a:t>such as </a:t>
            </a:r>
            <a:r>
              <a:rPr lang="en-US" altLang="zh-CN" sz="1200" b="1" dirty="0">
                <a:solidFill>
                  <a:sysClr val="windowText" lastClr="000000"/>
                </a:solidFill>
              </a:rPr>
              <a:t>power supply, network, computing,</a:t>
            </a:r>
            <a:r>
              <a:rPr lang="zh-CN" altLang="en-US" sz="1200" b="1" dirty="0">
                <a:solidFill>
                  <a:sysClr val="windowText" lastClr="000000"/>
                </a:solidFill>
              </a:rPr>
              <a:t> </a:t>
            </a:r>
            <a:r>
              <a:rPr lang="en-US" altLang="zh-CN" sz="1200" b="1" dirty="0">
                <a:solidFill>
                  <a:sysClr val="windowText" lastClr="000000"/>
                </a:solidFill>
              </a:rPr>
              <a:t>data center </a:t>
            </a:r>
            <a:r>
              <a:rPr kumimoji="0" lang="en-US" altLang="zh-CN" sz="1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etc</a:t>
            </a:r>
            <a:r>
              <a:rPr lang="en-US" altLang="zh-CN" sz="1200" b="1" dirty="0">
                <a:solidFill>
                  <a:sysClr val="windowText" lastClr="000000"/>
                </a:solidFill>
              </a:rPr>
              <a:t>.</a:t>
            </a:r>
            <a:endParaRPr kumimoji="0" lang="en-US" altLang="zh-CN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transportation is also very convenient : 15 km away from Daocheng Airport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The site is </a:t>
            </a:r>
            <a:r>
              <a:rPr lang="en-US" altLang="zh-CN" sz="1200" b="1" dirty="0">
                <a:solidFill>
                  <a:sysClr val="windowText" lastClr="000000"/>
                </a:solidFill>
              </a:rPr>
              <a:t>50 km from Daocheng County: very low city background light.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b="1" dirty="0">
                <a:solidFill>
                  <a:sysClr val="windowText" lastClr="000000"/>
                </a:solidFill>
              </a:rPr>
              <a:t>Annual cumulative observation time can reach to more than 1400 hours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7DDAB-0463-4EBB-A14A-4297C06334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14424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I show you the performance of  the joint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reconstruction of LACT and LHAASO muon detector array.</a:t>
            </a:r>
          </a:p>
          <a:p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The sensitivity of LACT can be increased by 1.6 times,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especially for extended sources and long exposure time.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7DDAB-0463-4EBB-A14A-4297C06334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4887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Here is the array of 32 telescopes on LHAASO site. Telescopes will be placed in the gap between muon detectors and also close to the road for easy construction.  </a:t>
            </a:r>
          </a:p>
          <a:p>
            <a:r>
              <a:rPr lang="en-US" altLang="zh-CN" dirty="0"/>
              <a:t>In the small zenith angle observation mode, 32 telescopes point to the same source during the observation. </a:t>
            </a:r>
            <a:br>
              <a:rPr lang="en-US" altLang="zh-CN" dirty="0"/>
            </a:br>
            <a:r>
              <a:rPr lang="en-US" altLang="zh-CN" dirty="0"/>
              <a:t>Here show you the sensitivity. 50 hours and 500 hours.  Angular resolution is less than 0.06 degree at the energy higher than 1TeV. And the collection area is about 1 </a:t>
            </a:r>
            <a:r>
              <a:rPr lang="en-US" altLang="zh-CN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km²  at 10 </a:t>
            </a:r>
            <a:r>
              <a:rPr lang="en-US" altLang="zh-CN" sz="12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TeV</a:t>
            </a:r>
            <a:r>
              <a:rPr lang="zh-CN" altLang="en-US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， </a:t>
            </a:r>
            <a:r>
              <a:rPr lang="en-US" altLang="zh-CN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1.6 km2 at 100 </a:t>
            </a:r>
            <a:r>
              <a:rPr lang="en-US" altLang="zh-CN" sz="1200" b="1" i="0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TeV</a:t>
            </a:r>
            <a:r>
              <a:rPr lang="en-US" altLang="zh-CN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.</a:t>
            </a:r>
            <a:r>
              <a:rPr lang="zh-CN" altLang="en-US" sz="1200" b="1" i="0" u="none" strike="noStrike" baseline="0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7DDAB-0463-4EBB-A14A-4297C06334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48498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In the large zenith angle observation mode, we only use 8 telescopes for each source observation.  </a:t>
            </a:r>
            <a:br>
              <a:rPr lang="en-US" altLang="zh-CN" dirty="0"/>
            </a:br>
            <a:r>
              <a:rPr lang="en-US" altLang="zh-CN" dirty="0"/>
              <a:t>Here is the sensitivity. In 500 hours of deep observation, the sensitivity is almost the same as LHAASO at around 100 </a:t>
            </a:r>
            <a:r>
              <a:rPr lang="en-US" altLang="zh-CN" dirty="0" err="1"/>
              <a:t>TeV</a:t>
            </a:r>
            <a:r>
              <a:rPr lang="en-US" altLang="zh-CN" dirty="0"/>
              <a:t> . </a:t>
            </a:r>
            <a:br>
              <a:rPr lang="en-US" altLang="zh-CN" dirty="0"/>
            </a:br>
            <a:r>
              <a:rPr lang="en-US" altLang="zh-CN" dirty="0"/>
              <a:t>In the large zenith angle observation mode, we will get larger collection area and also good angular resolution at higher energy. </a:t>
            </a:r>
          </a:p>
          <a:p>
            <a:r>
              <a:rPr lang="en-US" altLang="zh-CN" dirty="0"/>
              <a:t>So, 32 telescopes, we have 4 groups of 8 telescopes. Each group observe one source and 4 group can observe 4 sources at the same time.  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B7DDAB-0463-4EBB-A14A-4297C06334D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747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57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5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tags" Target="../tags/tag70.xml"/><Relationship Id="rId13" Type="http://schemas.openxmlformats.org/officeDocument/2006/relationships/tags" Target="../tags/tag75.xml"/><Relationship Id="rId3" Type="http://schemas.openxmlformats.org/officeDocument/2006/relationships/tags" Target="../tags/tag65.xml"/><Relationship Id="rId7" Type="http://schemas.openxmlformats.org/officeDocument/2006/relationships/tags" Target="../tags/tag69.xml"/><Relationship Id="rId12" Type="http://schemas.openxmlformats.org/officeDocument/2006/relationships/tags" Target="../tags/tag74.xml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tags" Target="../tags/tag68.xml"/><Relationship Id="rId11" Type="http://schemas.openxmlformats.org/officeDocument/2006/relationships/tags" Target="../tags/tag73.xml"/><Relationship Id="rId5" Type="http://schemas.openxmlformats.org/officeDocument/2006/relationships/tags" Target="../tags/tag67.xml"/><Relationship Id="rId10" Type="http://schemas.openxmlformats.org/officeDocument/2006/relationships/tags" Target="../tags/tag72.xml"/><Relationship Id="rId4" Type="http://schemas.openxmlformats.org/officeDocument/2006/relationships/tags" Target="../tags/tag66.xml"/><Relationship Id="rId9" Type="http://schemas.openxmlformats.org/officeDocument/2006/relationships/tags" Target="../tags/tag71.xml"/><Relationship Id="rId14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8" Type="http://schemas.openxmlformats.org/officeDocument/2006/relationships/tags" Target="../tags/tag83.xml"/><Relationship Id="rId13" Type="http://schemas.openxmlformats.org/officeDocument/2006/relationships/tags" Target="../tags/tag88.xml"/><Relationship Id="rId3" Type="http://schemas.openxmlformats.org/officeDocument/2006/relationships/tags" Target="../tags/tag78.xml"/><Relationship Id="rId7" Type="http://schemas.openxmlformats.org/officeDocument/2006/relationships/tags" Target="../tags/tag82.xml"/><Relationship Id="rId12" Type="http://schemas.openxmlformats.org/officeDocument/2006/relationships/tags" Target="../tags/tag87.xml"/><Relationship Id="rId17" Type="http://schemas.openxmlformats.org/officeDocument/2006/relationships/slideMaster" Target="../slideMasters/slideMaster5.xml"/><Relationship Id="rId2" Type="http://schemas.openxmlformats.org/officeDocument/2006/relationships/tags" Target="../tags/tag77.xml"/><Relationship Id="rId16" Type="http://schemas.openxmlformats.org/officeDocument/2006/relationships/tags" Target="../tags/tag91.xml"/><Relationship Id="rId1" Type="http://schemas.openxmlformats.org/officeDocument/2006/relationships/tags" Target="../tags/tag76.xml"/><Relationship Id="rId6" Type="http://schemas.openxmlformats.org/officeDocument/2006/relationships/tags" Target="../tags/tag81.xml"/><Relationship Id="rId11" Type="http://schemas.openxmlformats.org/officeDocument/2006/relationships/tags" Target="../tags/tag86.xml"/><Relationship Id="rId5" Type="http://schemas.openxmlformats.org/officeDocument/2006/relationships/tags" Target="../tags/tag80.xml"/><Relationship Id="rId15" Type="http://schemas.openxmlformats.org/officeDocument/2006/relationships/tags" Target="../tags/tag90.xml"/><Relationship Id="rId10" Type="http://schemas.openxmlformats.org/officeDocument/2006/relationships/tags" Target="../tags/tag85.xml"/><Relationship Id="rId4" Type="http://schemas.openxmlformats.org/officeDocument/2006/relationships/tags" Target="../tags/tag79.xml"/><Relationship Id="rId9" Type="http://schemas.openxmlformats.org/officeDocument/2006/relationships/tags" Target="../tags/tag84.xml"/><Relationship Id="rId14" Type="http://schemas.openxmlformats.org/officeDocument/2006/relationships/tags" Target="../tags/tag89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9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4A618-A9C2-7E1E-AB47-C533EC3EF8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F9E74481-3ADA-8AC7-D8C5-7D3B1F425C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FFA0CB-35BF-C312-8244-C67EE06CD7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C184BA-1810-D8B5-FCA9-37C1E88CE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6142DD-C6D9-68E5-751F-5AC07D15A5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396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CF9F3F-8942-B605-7E32-8517B81A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094512-FE9C-A39D-BD7E-18E3686348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D42F75-2E11-29B2-B198-C1F0E27B4F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2CAA3D2-9612-98FC-60FE-D0F9431DC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A810C5-B7A7-264A-D28E-AFD56EDE64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9011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139A0AE-F7A9-E644-222C-8CE35C2938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4D06240-5306-F92F-1BAC-73FC0851F1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BCE109-FF4C-33C4-DE22-406F59F8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2DD289-3D6B-1311-D79A-AAEF8C8A98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0F45D-7265-ACB0-5B95-E02EBC7C2A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4003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标题 1"/>
          <p:cNvSpPr>
            <a:spLocks noGrp="1"/>
          </p:cNvSpPr>
          <p:nvPr>
            <p:ph type="title"/>
          </p:nvPr>
        </p:nvSpPr>
        <p:spPr>
          <a:xfrm>
            <a:off x="1107503" y="92054"/>
            <a:ext cx="10510125" cy="659612"/>
          </a:xfrm>
        </p:spPr>
        <p:txBody>
          <a:bodyPr lIns="91400" tIns="45699" rIns="91400" bIns="45699"/>
          <a:lstStyle>
            <a:lvl1pPr algn="l">
              <a:defRPr sz="2998" b="1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91" name="日期占位符 2"/>
          <p:cNvSpPr>
            <a:spLocks noGrp="1"/>
          </p:cNvSpPr>
          <p:nvPr>
            <p:ph type="dt" sz="half" idx="10"/>
          </p:nvPr>
        </p:nvSpPr>
        <p:spPr>
          <a:xfrm>
            <a:off x="837765" y="6354879"/>
            <a:ext cx="2741772" cy="365040"/>
          </a:xfrm>
        </p:spPr>
        <p:txBody>
          <a:bodyPr lIns="91400" tIns="45699" rIns="91400" bIns="45699"/>
          <a:lstStyle/>
          <a:p>
            <a:fld id="{263DB197-84B0-484E-9C0F-88358ECCB797}" type="datetimeFigureOut">
              <a:rPr lang="zh-CN" altLang="en-US" smtClean="0"/>
              <a:pPr/>
              <a:t>2026/3/1</a:t>
            </a:fld>
            <a:endParaRPr lang="zh-CN" altLang="en-US"/>
          </a:p>
        </p:txBody>
      </p:sp>
      <p:sp>
        <p:nvSpPr>
          <p:cNvPr id="104859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6502" y="6354879"/>
            <a:ext cx="4112657" cy="365040"/>
          </a:xfrm>
        </p:spPr>
        <p:txBody>
          <a:bodyPr lIns="91400" tIns="45699" rIns="91400" bIns="45699"/>
          <a:lstStyle/>
          <a:p>
            <a:endParaRPr lang="zh-CN" altLang="en-US"/>
          </a:p>
        </p:txBody>
      </p:sp>
      <p:sp>
        <p:nvSpPr>
          <p:cNvPr id="1048593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6118" y="6354879"/>
            <a:ext cx="2741772" cy="365040"/>
          </a:xfrm>
        </p:spPr>
        <p:txBody>
          <a:bodyPr lIns="91400" tIns="45699" rIns="91400" bIns="45699"/>
          <a:lstStyle/>
          <a:p>
            <a:fld id="{E077DA78-E013-4A8C-AD75-63A150561B1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48594" name="矩形 5"/>
          <p:cNvSpPr/>
          <p:nvPr userDrawn="1"/>
        </p:nvSpPr>
        <p:spPr>
          <a:xfrm>
            <a:off x="338362" y="260654"/>
            <a:ext cx="479741" cy="48005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1" tIns="45674" rIns="91351" bIns="45674" rtlCol="0" anchor="ctr"/>
          <a:lstStyle/>
          <a:p>
            <a:pPr algn="ctr"/>
            <a:endParaRPr lang="zh-CN" altLang="en-US" sz="1349"/>
          </a:p>
        </p:txBody>
      </p:sp>
      <p:sp>
        <p:nvSpPr>
          <p:cNvPr id="1048595" name="矩形 6"/>
          <p:cNvSpPr/>
          <p:nvPr userDrawn="1"/>
        </p:nvSpPr>
        <p:spPr>
          <a:xfrm>
            <a:off x="571745" y="456691"/>
            <a:ext cx="386767" cy="38701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1" tIns="45674" rIns="91351" bIns="45674" rtlCol="0" anchor="ctr"/>
          <a:lstStyle/>
          <a:p>
            <a:pPr algn="ctr"/>
            <a:endParaRPr lang="zh-CN" altLang="en-US" sz="1349">
              <a:gradFill>
                <a:gsLst>
                  <a:gs pos="0">
                    <a:srgbClr val="66CCFF"/>
                  </a:gs>
                  <a:gs pos="52000">
                    <a:schemeClr val="bg1"/>
                  </a:gs>
                  <a:gs pos="100000">
                    <a:srgbClr val="0070C0"/>
                  </a:gs>
                </a:gsLst>
                <a:lin ang="0" scaled="1"/>
              </a:gradFill>
            </a:endParaRPr>
          </a:p>
        </p:txBody>
      </p:sp>
      <p:cxnSp>
        <p:nvCxnSpPr>
          <p:cNvPr id="3145729" name="直接连接符 8"/>
          <p:cNvCxnSpPr>
            <a:cxnSpLocks/>
          </p:cNvCxnSpPr>
          <p:nvPr userDrawn="1"/>
        </p:nvCxnSpPr>
        <p:spPr>
          <a:xfrm>
            <a:off x="1054457" y="811379"/>
            <a:ext cx="1113282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319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4" grpId="0" bldLvl="0" animBg="1"/>
      <p:bldP spid="1048595" grpId="0" bldLvl="0" animBg="1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2" name="标题 1"/>
          <p:cNvSpPr>
            <a:spLocks noGrp="1"/>
          </p:cNvSpPr>
          <p:nvPr userDrawn="1">
            <p:ph type="ctrTitle"/>
          </p:nvPr>
        </p:nvSpPr>
        <p:spPr>
          <a:xfrm>
            <a:off x="0" y="1711650"/>
            <a:ext cx="12192000" cy="23562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865115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标题 1"/>
          <p:cNvSpPr>
            <a:spLocks noGrp="1"/>
          </p:cNvSpPr>
          <p:nvPr>
            <p:ph type="ctrTitle"/>
          </p:nvPr>
        </p:nvSpPr>
        <p:spPr>
          <a:xfrm>
            <a:off x="673100" y="2420938"/>
            <a:ext cx="10845798" cy="1621509"/>
          </a:xfrm>
          <a:prstGeom prst="rect">
            <a:avLst/>
          </a:prstGeom>
        </p:spPr>
        <p:txBody>
          <a:bodyPr anchor="b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3200">
                <a:solidFill>
                  <a:schemeClr val="bg1"/>
                </a:solidFill>
              </a:defRPr>
            </a:lvl1pPr>
          </a:lstStyle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829387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7220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249A66-E437-40DF-94F4-843372162526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E57EA-F767-4295-9C8B-498865C853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24933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D1F9E3-FA7B-4FD2-AA2B-BDA97E53C3A2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811A1F-1F0B-4A87-852E-8296AAA6FB1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5646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5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CA6F8C-8C8E-497C-90BE-4853EC8D93B9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227F4F-9D59-47E8-A480-543380CE63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74235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4B8BB1-C928-448B-A9AF-9D4B11BBBEAD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4EB3E-0320-4FE9-88DF-3AD47BF2F9C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85067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92079D-C018-4AB6-E914-9C0D1A317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E4BFAD1-6CBE-7D3F-840B-662B8A649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0D35E6-FAE7-7CF1-530C-4644D1DF9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61E9F05-2082-B8A7-25E8-48EEED96A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84B54E-AF86-F8A5-D64D-D8D539784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42428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2F6B3-2E29-4912-9E99-36284B0E88C9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9A1FDA-97BE-46F9-BADC-30A212CA051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94230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4BE312-EF07-411A-9CC8-406A7981DDA9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83F49C-2119-4E59-9B35-F2F2CBA1A6D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5712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E5678-E2D4-4BF0-BBDA-1B06B409F7BB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D73E26-D6FE-4369-ADB1-84B9EBA471B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86550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8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46D87-75A8-466F-AEBF-C58A146A2957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03A68-7BBB-4281-B29B-D1120C45B6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03990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35108-55DC-4A92-8EB6-02BAD7C45F02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515C25-537F-400C-B746-ED7100F3487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898341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E82C8-75C5-450F-9784-A25631E24328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65660-5089-47E6-BA8F-85AABCFD5A9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145881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4D62DA-72F2-4A18-8CBE-A73AFAEE6EC6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9F5156-7115-49CC-BE15-04398DF9D38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27265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标题和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表格占位符 2"/>
          <p:cNvSpPr>
            <a:spLocks noGrp="1"/>
          </p:cNvSpPr>
          <p:nvPr>
            <p:ph type="tbl" idx="1"/>
          </p:nvPr>
        </p:nvSpPr>
        <p:spPr>
          <a:xfrm>
            <a:off x="609600" y="1600201"/>
            <a:ext cx="10972800" cy="4525963"/>
          </a:xfrm>
        </p:spPr>
        <p:txBody>
          <a:bodyPr rtlCol="0">
            <a:normAutofit/>
          </a:bodyPr>
          <a:lstStyle/>
          <a:p>
            <a:pPr lvl="0"/>
            <a:endParaRPr lang="zh-CN" altLang="en-US" noProof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09E362-52BC-42AF-9E1C-DC8FD2D522BB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715627-886D-4013-A0E4-88D75E4B5B8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348823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标题，文本与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57B4EF-3E38-493A-8BD0-516A676B9863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D8FDB7-EF2D-4A2A-91B9-33ED37F9D37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627087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高能所图标-单色.tif"/>
          <p:cNvPicPr>
            <a:picLocks noChangeAspect="1"/>
          </p:cNvPicPr>
          <p:nvPr userDrawn="1"/>
        </p:nvPicPr>
        <p:blipFill>
          <a:blip r:embed="rId2" cstate="email">
            <a:lum bright="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2348880"/>
            <a:ext cx="7440149" cy="450912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>
            <a:noAutofit/>
          </a:bodyPr>
          <a:lstStyle>
            <a:lvl1pPr>
              <a:defRPr lang="zh-CN" altLang="en-US" sz="6600" b="1" kern="12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25400" stA="30000" endPos="30000" dist="50800" dir="5400000" sy="-100000" algn="bl" rotWithShape="0"/>
                </a:effectLst>
                <a:latin typeface="微软雅黑" pitchFamily="34" charset="-122"/>
                <a:ea typeface="微软雅黑" pitchFamily="34" charset="-122"/>
                <a:cs typeface="+mn-cs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8" name="矩形 7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9" name="矩形 8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0" name="矩形 9"/>
          <p:cNvSpPr/>
          <p:nvPr userDrawn="1"/>
        </p:nvSpPr>
        <p:spPr>
          <a:xfrm>
            <a:off x="-1" y="0"/>
            <a:ext cx="12192000" cy="216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1" name="矩形 10"/>
          <p:cNvSpPr/>
          <p:nvPr userDrawn="1"/>
        </p:nvSpPr>
        <p:spPr>
          <a:xfrm>
            <a:off x="9239272" y="-2"/>
            <a:ext cx="2952728" cy="216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19733823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DA94C9-08AB-8D51-43BD-7232FFDD60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EA52695-81B4-9D94-6177-5004F9D7DD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9EFD5D-7017-0639-6E26-D57A6D5AB3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CA846CD-05C1-BCAD-E5C6-37DCB415A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61F750-C2FA-BE56-4D4B-62619D39D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842137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285861"/>
            <a:ext cx="10972800" cy="4840303"/>
          </a:xfrm>
        </p:spPr>
        <p:txBody>
          <a:bodyPr/>
          <a:lstStyle>
            <a:lvl1pPr>
              <a:lnSpc>
                <a:spcPct val="110000"/>
              </a:lnSpc>
              <a:spcBef>
                <a:spcPts val="0"/>
              </a:spcBef>
              <a:spcAft>
                <a:spcPts val="1000"/>
              </a:spcAft>
              <a:buClr>
                <a:srgbClr val="FFC000"/>
              </a:buClr>
              <a:buSzPct val="80000"/>
              <a:buFont typeface="Wingdings" pitchFamily="2" charset="2"/>
              <a:buChar char="n"/>
              <a:defRPr sz="2800" b="0" baseline="0">
                <a:latin typeface="Arial" panose="020B0604020202020204" pitchFamily="34" charset="0"/>
                <a:ea typeface="微软雅黑" pitchFamily="34" charset="-122"/>
              </a:defRPr>
            </a:lvl1pPr>
            <a:lvl2pPr>
              <a:defRPr sz="2400" baseline="0">
                <a:latin typeface="Arial" panose="020B0604020202020204" pitchFamily="34" charset="0"/>
                <a:ea typeface="微软雅黑" pitchFamily="34" charset="-122"/>
              </a:defRPr>
            </a:lvl2pPr>
            <a:lvl3pPr>
              <a:defRPr baseline="0"/>
            </a:lvl3pPr>
            <a:lvl4pPr>
              <a:defRPr baseline="0"/>
            </a:lvl4pPr>
            <a:lvl5pPr>
              <a:defRPr baseline="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66712" y="142852"/>
            <a:ext cx="10763325" cy="725470"/>
          </a:xfrm>
        </p:spPr>
        <p:txBody>
          <a:bodyPr>
            <a:normAutofit/>
          </a:bodyPr>
          <a:lstStyle>
            <a:lvl1pPr algn="l">
              <a:defRPr sz="3000" b="1" baseline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ea typeface="微软雅黑" pitchFamily="3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15" name="矩形 14"/>
          <p:cNvSpPr/>
          <p:nvPr userDrawn="1"/>
        </p:nvSpPr>
        <p:spPr>
          <a:xfrm>
            <a:off x="0" y="6750024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6" name="矩形 15"/>
          <p:cNvSpPr/>
          <p:nvPr userDrawn="1"/>
        </p:nvSpPr>
        <p:spPr>
          <a:xfrm>
            <a:off x="2476476" y="6750024"/>
            <a:ext cx="9715525" cy="108000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18" name="矩形 17"/>
          <p:cNvSpPr/>
          <p:nvPr userDrawn="1"/>
        </p:nvSpPr>
        <p:spPr>
          <a:xfrm>
            <a:off x="-1" y="937526"/>
            <a:ext cx="12192000" cy="10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sp>
        <p:nvSpPr>
          <p:cNvPr id="23" name="矩形 22"/>
          <p:cNvSpPr/>
          <p:nvPr userDrawn="1"/>
        </p:nvSpPr>
        <p:spPr>
          <a:xfrm>
            <a:off x="0" y="0"/>
            <a:ext cx="285709" cy="91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</p:spTree>
    <p:extLst>
      <p:ext uri="{BB962C8B-B14F-4D97-AF65-F5344CB8AC3E}">
        <p14:creationId xmlns:p14="http://schemas.microsoft.com/office/powerpoint/2010/main" val="38330613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87284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92519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BE3450-B00C-4083-A665-4ACEFA817E0E}" type="datetimeFigureOut">
              <a:rPr lang="zh-CN" altLang="en-US" smtClean="0"/>
              <a:pPr/>
              <a:t>2026/3/1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74775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标题 1"/>
          <p:cNvSpPr>
            <a:spLocks noGrp="1"/>
          </p:cNvSpPr>
          <p:nvPr>
            <p:ph type="title"/>
          </p:nvPr>
        </p:nvSpPr>
        <p:spPr>
          <a:xfrm>
            <a:off x="1107503" y="92054"/>
            <a:ext cx="10510125" cy="659612"/>
          </a:xfrm>
        </p:spPr>
        <p:txBody>
          <a:bodyPr lIns="91400" tIns="45699" rIns="91400" bIns="45699"/>
          <a:lstStyle>
            <a:lvl1pPr algn="l">
              <a:defRPr sz="2998" b="1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48591" name="日期占位符 2"/>
          <p:cNvSpPr>
            <a:spLocks noGrp="1"/>
          </p:cNvSpPr>
          <p:nvPr>
            <p:ph type="dt" sz="half" idx="10"/>
          </p:nvPr>
        </p:nvSpPr>
        <p:spPr>
          <a:xfrm>
            <a:off x="837765" y="6354879"/>
            <a:ext cx="2741772" cy="365040"/>
          </a:xfrm>
        </p:spPr>
        <p:txBody>
          <a:bodyPr lIns="91400" tIns="45699" rIns="91400" bIns="45699"/>
          <a:lstStyle/>
          <a:p>
            <a:fld id="{263DB197-84B0-484E-9C0F-88358ECCB797}" type="datetimeFigureOut">
              <a:rPr lang="zh-CN" altLang="en-US" smtClean="0"/>
              <a:pPr/>
              <a:t>2026/3/1</a:t>
            </a:fld>
            <a:endParaRPr lang="zh-CN" altLang="en-US"/>
          </a:p>
        </p:txBody>
      </p:sp>
      <p:sp>
        <p:nvSpPr>
          <p:cNvPr id="1048592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6502" y="6354879"/>
            <a:ext cx="4112657" cy="365040"/>
          </a:xfrm>
        </p:spPr>
        <p:txBody>
          <a:bodyPr lIns="91400" tIns="45699" rIns="91400" bIns="45699"/>
          <a:lstStyle/>
          <a:p>
            <a:endParaRPr lang="zh-CN" altLang="en-US"/>
          </a:p>
        </p:txBody>
      </p:sp>
      <p:sp>
        <p:nvSpPr>
          <p:cNvPr id="1048593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06118" y="6354879"/>
            <a:ext cx="2741772" cy="365040"/>
          </a:xfrm>
        </p:spPr>
        <p:txBody>
          <a:bodyPr lIns="91400" tIns="45699" rIns="91400" bIns="45699"/>
          <a:lstStyle/>
          <a:p>
            <a:fld id="{E077DA78-E013-4A8C-AD75-63A150561B10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048594" name="矩形 5"/>
          <p:cNvSpPr/>
          <p:nvPr userDrawn="1"/>
        </p:nvSpPr>
        <p:spPr>
          <a:xfrm>
            <a:off x="338362" y="260654"/>
            <a:ext cx="479741" cy="480053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1" tIns="45674" rIns="91351" bIns="45674" rtlCol="0" anchor="ctr"/>
          <a:lstStyle/>
          <a:p>
            <a:pPr algn="ctr"/>
            <a:endParaRPr lang="zh-CN" altLang="en-US" sz="1349"/>
          </a:p>
        </p:txBody>
      </p:sp>
      <p:sp>
        <p:nvSpPr>
          <p:cNvPr id="1048595" name="矩形 6"/>
          <p:cNvSpPr/>
          <p:nvPr userDrawn="1"/>
        </p:nvSpPr>
        <p:spPr>
          <a:xfrm>
            <a:off x="571745" y="456691"/>
            <a:ext cx="386767" cy="387018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1" tIns="45674" rIns="91351" bIns="45674" rtlCol="0" anchor="ctr"/>
          <a:lstStyle/>
          <a:p>
            <a:pPr algn="ctr"/>
            <a:endParaRPr lang="zh-CN" altLang="en-US" sz="1349">
              <a:gradFill>
                <a:gsLst>
                  <a:gs pos="0">
                    <a:srgbClr val="66CCFF"/>
                  </a:gs>
                  <a:gs pos="52000">
                    <a:schemeClr val="bg1"/>
                  </a:gs>
                  <a:gs pos="100000">
                    <a:srgbClr val="0070C0"/>
                  </a:gs>
                </a:gsLst>
                <a:lin ang="0" scaled="1"/>
              </a:gradFill>
            </a:endParaRPr>
          </a:p>
        </p:txBody>
      </p:sp>
      <p:cxnSp>
        <p:nvCxnSpPr>
          <p:cNvPr id="3145729" name="直接连接符 8"/>
          <p:cNvCxnSpPr>
            <a:cxnSpLocks/>
          </p:cNvCxnSpPr>
          <p:nvPr userDrawn="1"/>
        </p:nvCxnSpPr>
        <p:spPr>
          <a:xfrm>
            <a:off x="1054457" y="811379"/>
            <a:ext cx="11132828" cy="0"/>
          </a:xfrm>
          <a:prstGeom prst="line">
            <a:avLst/>
          </a:prstGeom>
          <a:ln w="158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731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10485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104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" fill="hold"/>
                                        <p:tgtEl>
                                          <p:spTgt spid="104859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300"/>
                                        <p:tgtEl>
                                          <p:spTgt spid="104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5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"/>
                                        <p:tgtEl>
                                          <p:spTgt spid="3145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8594" grpId="0" bldLvl="0" animBg="1"/>
      <p:bldP spid="1048595" grpId="0" bldLvl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799393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82912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77670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06712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40058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E41B27-C73F-E633-5CAA-5367D7E80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5A483E3-72F5-E552-5E1A-5E88D086EA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9A8333-2AEF-FBAD-1E2F-67318C040E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BD8BEB5-97A6-C148-CCBE-09C42DA0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71FC988-1248-A0BA-61A1-C9AB07784F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D5B4C97-E50A-37C3-69AF-7DCB77515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0769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762355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06159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2026/3/1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3604633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874789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135450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92041146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行文本_4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装饰  6"/>
          <p:cNvSpPr>
            <a:spLocks noGrp="1"/>
          </p:cNvSpPr>
          <p:nvPr>
            <p:ph type="body" idx="16394" hasCustomPrompt="1"/>
            <p:custDataLst>
              <p:tags r:id="rId2"/>
            </p:custDataLst>
          </p:nvPr>
        </p:nvSpPr>
        <p:spPr>
          <a:xfrm>
            <a:off x="609600" y="15240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7" hasCustomPrompt="1"/>
            <p:custDataLst>
              <p:tags r:id="rId3"/>
            </p:custDataLst>
          </p:nvPr>
        </p:nvSpPr>
        <p:spPr>
          <a:xfrm>
            <a:off x="933450" y="19558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082800" y="1866900"/>
            <a:ext cx="3556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装饰  9"/>
          <p:cNvSpPr>
            <a:spLocks noGrp="1"/>
          </p:cNvSpPr>
          <p:nvPr>
            <p:ph type="body" idx="16395" hasCustomPrompt="1"/>
            <p:custDataLst>
              <p:tags r:id="rId5"/>
            </p:custDataLst>
          </p:nvPr>
        </p:nvSpPr>
        <p:spPr>
          <a:xfrm>
            <a:off x="6248400" y="15240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572250" y="19558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7721600" y="1866900"/>
            <a:ext cx="3556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6" hasCustomPrompt="1"/>
            <p:custDataLst>
              <p:tags r:id="rId8"/>
            </p:custDataLst>
          </p:nvPr>
        </p:nvSpPr>
        <p:spPr>
          <a:xfrm>
            <a:off x="609600" y="40386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933450" y="44704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2082800" y="4381500"/>
            <a:ext cx="3556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7" hasCustomPrompt="1"/>
            <p:custDataLst>
              <p:tags r:id="rId11"/>
            </p:custDataLst>
          </p:nvPr>
        </p:nvSpPr>
        <p:spPr>
          <a:xfrm>
            <a:off x="6248400" y="4038600"/>
            <a:ext cx="5334000" cy="2209800"/>
          </a:xfrm>
          <a:custGeom>
            <a:avLst/>
            <a:gdLst>
              <a:gd name="connisteX0" fmla="*/ 0 w 5334000"/>
              <a:gd name="connsiteY0" fmla="*/ 203200 h 2209800"/>
              <a:gd name="connisteX1" fmla="*/ 203200 w 5334000"/>
              <a:gd name="connsiteY1" fmla="*/ 0 h 2209800"/>
              <a:gd name="connisteX2" fmla="*/ 5130800 w 5334000"/>
              <a:gd name="connsiteY2" fmla="*/ 0 h 2209800"/>
              <a:gd name="connisteX3" fmla="*/ 5334000 w 5334000"/>
              <a:gd name="connsiteY3" fmla="*/ 203200 h 2209800"/>
              <a:gd name="connisteX4" fmla="*/ 5334000 w 5334000"/>
              <a:gd name="connsiteY4" fmla="*/ 2006600 h 2209800"/>
              <a:gd name="connisteX5" fmla="*/ 5130800 w 5334000"/>
              <a:gd name="connsiteY5" fmla="*/ 2209800 h 2209800"/>
              <a:gd name="connisteX6" fmla="*/ 203200 w 5334000"/>
              <a:gd name="connsiteY6" fmla="*/ 2209800 h 2209800"/>
              <a:gd name="connisteX7" fmla="*/ 0 w 5334000"/>
              <a:gd name="connsiteY7" fmla="*/ 2006600 h 2209800"/>
              <a:gd name="connisteX8" fmla="*/ 0 w 5334000"/>
              <a:gd name="connsiteY8" fmla="*/ 203200 h 22098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334000" h="22098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130800" y="0"/>
                </a:lnTo>
                <a:cubicBezTo>
                  <a:pt x="5243024" y="0"/>
                  <a:pt x="5334000" y="90976"/>
                  <a:pt x="5334000" y="203200"/>
                </a:cubicBezTo>
                <a:lnTo>
                  <a:pt x="5334000" y="2006600"/>
                </a:lnTo>
                <a:cubicBezTo>
                  <a:pt x="5334000" y="2118824"/>
                  <a:pt x="5243024" y="2209800"/>
                  <a:pt x="5130800" y="2209800"/>
                </a:cubicBezTo>
                <a:lnTo>
                  <a:pt x="203200" y="2209800"/>
                </a:lnTo>
                <a:cubicBezTo>
                  <a:pt x="90976" y="2209800"/>
                  <a:pt x="0" y="2118824"/>
                  <a:pt x="0" y="20066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3" hasCustomPrompt="1"/>
            <p:custDataLst>
              <p:tags r:id="rId12"/>
            </p:custDataLst>
          </p:nvPr>
        </p:nvSpPr>
        <p:spPr>
          <a:xfrm>
            <a:off x="6572250" y="44704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5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7721600" y="4381500"/>
            <a:ext cx="3556000" cy="15240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10438081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多行文本_5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ctrTitle" idx="16385" hasCustomPrompt="1"/>
            <p:custDataLst>
              <p:tags r:id="rId1"/>
            </p:custDataLst>
          </p:nvPr>
        </p:nvSpPr>
        <p:spPr>
          <a:xfrm>
            <a:off x="609600" y="533400"/>
            <a:ext cx="109728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11000"/>
              </a:lnSpc>
              <a:spcBef>
                <a:spcPct val="0"/>
              </a:spcBef>
              <a:spcAft>
                <a:spcPct val="0"/>
              </a:spcAft>
              <a:buNone/>
              <a:defRPr sz="3600" b="0" spc="0">
                <a:solidFill>
                  <a:schemeClr val="tx1"/>
                </a:solidFill>
              </a:defRPr>
            </a:lvl1pPr>
          </a:lstStyle>
          <a:p>
            <a:r>
              <a:rPr lang="zh-CN" altLang="en-US"/>
              <a:t>单击此处添加标题</a:t>
            </a:r>
          </a:p>
        </p:txBody>
      </p:sp>
      <p:sp>
        <p:nvSpPr>
          <p:cNvPr id="7" name="装饰  6"/>
          <p:cNvSpPr>
            <a:spLocks noGrp="1"/>
          </p:cNvSpPr>
          <p:nvPr>
            <p:ph type="body" idx="16396" hasCustomPrompt="1"/>
            <p:custDataLst>
              <p:tags r:id="rId2"/>
            </p:custDataLst>
          </p:nvPr>
        </p:nvSpPr>
        <p:spPr>
          <a:xfrm>
            <a:off x="609600" y="1524000"/>
            <a:ext cx="5410200" cy="1473200"/>
          </a:xfrm>
          <a:custGeom>
            <a:avLst/>
            <a:gdLst>
              <a:gd name="connisteX0" fmla="*/ 0 w 5410200"/>
              <a:gd name="connsiteY0" fmla="*/ 203200 h 1473200"/>
              <a:gd name="connisteX1" fmla="*/ 203200 w 5410200"/>
              <a:gd name="connsiteY1" fmla="*/ 0 h 1473200"/>
              <a:gd name="connisteX2" fmla="*/ 5207000 w 5410200"/>
              <a:gd name="connsiteY2" fmla="*/ 0 h 1473200"/>
              <a:gd name="connisteX3" fmla="*/ 5410200 w 5410200"/>
              <a:gd name="connsiteY3" fmla="*/ 203200 h 1473200"/>
              <a:gd name="connisteX4" fmla="*/ 5410200 w 5410200"/>
              <a:gd name="connsiteY4" fmla="*/ 1270000 h 1473200"/>
              <a:gd name="connisteX5" fmla="*/ 5207000 w 5410200"/>
              <a:gd name="connsiteY5" fmla="*/ 1473200 h 1473200"/>
              <a:gd name="connisteX6" fmla="*/ 203200 w 5410200"/>
              <a:gd name="connsiteY6" fmla="*/ 1473200 h 1473200"/>
              <a:gd name="connisteX7" fmla="*/ 0 w 5410200"/>
              <a:gd name="connsiteY7" fmla="*/ 1270000 h 1473200"/>
              <a:gd name="connisteX8" fmla="*/ 0 w 54102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102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07000" y="0"/>
                </a:lnTo>
                <a:cubicBezTo>
                  <a:pt x="5319224" y="0"/>
                  <a:pt x="5410200" y="90976"/>
                  <a:pt x="5410200" y="203200"/>
                </a:cubicBezTo>
                <a:lnTo>
                  <a:pt x="5410200" y="1270000"/>
                </a:lnTo>
                <a:cubicBezTo>
                  <a:pt x="5410200" y="1382224"/>
                  <a:pt x="5319224" y="1473200"/>
                  <a:pt x="52070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8" name="文本占位符 7"/>
          <p:cNvSpPr>
            <a:spLocks noGrp="1"/>
          </p:cNvSpPr>
          <p:nvPr>
            <p:ph type="body" idx="16387" hasCustomPrompt="1"/>
            <p:custDataLst>
              <p:tags r:id="rId3"/>
            </p:custDataLst>
          </p:nvPr>
        </p:nvSpPr>
        <p:spPr>
          <a:xfrm>
            <a:off x="933450" y="18923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01</a:t>
            </a:r>
          </a:p>
        </p:txBody>
      </p:sp>
      <p:sp>
        <p:nvSpPr>
          <p:cNvPr id="9" name="文本占位符 8"/>
          <p:cNvSpPr>
            <a:spLocks noGrp="1"/>
          </p:cNvSpPr>
          <p:nvPr>
            <p:ph type="body" idx="16386" hasCustomPrompt="1"/>
            <p:custDataLst>
              <p:tags r:id="rId4"/>
            </p:custDataLst>
          </p:nvPr>
        </p:nvSpPr>
        <p:spPr>
          <a:xfrm>
            <a:off x="2082800" y="1955800"/>
            <a:ext cx="363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0" name="装饰  9"/>
          <p:cNvSpPr>
            <a:spLocks noGrp="1"/>
          </p:cNvSpPr>
          <p:nvPr>
            <p:ph type="body" idx="16397" hasCustomPrompt="1"/>
            <p:custDataLst>
              <p:tags r:id="rId5"/>
            </p:custDataLst>
          </p:nvPr>
        </p:nvSpPr>
        <p:spPr>
          <a:xfrm>
            <a:off x="6172200" y="1524000"/>
            <a:ext cx="5410200" cy="1473200"/>
          </a:xfrm>
          <a:custGeom>
            <a:avLst/>
            <a:gdLst>
              <a:gd name="connisteX0" fmla="*/ 0 w 5410200"/>
              <a:gd name="connsiteY0" fmla="*/ 203200 h 1473200"/>
              <a:gd name="connisteX1" fmla="*/ 203200 w 5410200"/>
              <a:gd name="connsiteY1" fmla="*/ 0 h 1473200"/>
              <a:gd name="connisteX2" fmla="*/ 5207000 w 5410200"/>
              <a:gd name="connsiteY2" fmla="*/ 0 h 1473200"/>
              <a:gd name="connisteX3" fmla="*/ 5410200 w 5410200"/>
              <a:gd name="connsiteY3" fmla="*/ 203200 h 1473200"/>
              <a:gd name="connisteX4" fmla="*/ 5410200 w 5410200"/>
              <a:gd name="connsiteY4" fmla="*/ 1270000 h 1473200"/>
              <a:gd name="connisteX5" fmla="*/ 5207000 w 5410200"/>
              <a:gd name="connsiteY5" fmla="*/ 1473200 h 1473200"/>
              <a:gd name="connisteX6" fmla="*/ 203200 w 5410200"/>
              <a:gd name="connsiteY6" fmla="*/ 1473200 h 1473200"/>
              <a:gd name="connisteX7" fmla="*/ 0 w 5410200"/>
              <a:gd name="connsiteY7" fmla="*/ 1270000 h 1473200"/>
              <a:gd name="connisteX8" fmla="*/ 0 w 54102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102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07000" y="0"/>
                </a:lnTo>
                <a:cubicBezTo>
                  <a:pt x="5319224" y="0"/>
                  <a:pt x="5410200" y="90976"/>
                  <a:pt x="5410200" y="203200"/>
                </a:cubicBezTo>
                <a:lnTo>
                  <a:pt x="5410200" y="1270000"/>
                </a:lnTo>
                <a:cubicBezTo>
                  <a:pt x="5410200" y="1382224"/>
                  <a:pt x="5319224" y="1473200"/>
                  <a:pt x="52070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1" name="文本占位符 10"/>
          <p:cNvSpPr>
            <a:spLocks noGrp="1"/>
          </p:cNvSpPr>
          <p:nvPr>
            <p:ph type="body" idx="16389" hasCustomPrompt="1"/>
            <p:custDataLst>
              <p:tags r:id="rId6"/>
            </p:custDataLst>
          </p:nvPr>
        </p:nvSpPr>
        <p:spPr>
          <a:xfrm>
            <a:off x="6496050" y="18923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02</a:t>
            </a:r>
          </a:p>
        </p:txBody>
      </p:sp>
      <p:sp>
        <p:nvSpPr>
          <p:cNvPr id="12" name="文本占位符 11"/>
          <p:cNvSpPr>
            <a:spLocks noGrp="1"/>
          </p:cNvSpPr>
          <p:nvPr>
            <p:ph type="body" idx="16388" hasCustomPrompt="1"/>
            <p:custDataLst>
              <p:tags r:id="rId7"/>
            </p:custDataLst>
          </p:nvPr>
        </p:nvSpPr>
        <p:spPr>
          <a:xfrm>
            <a:off x="7645400" y="1955800"/>
            <a:ext cx="363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3" name="装饰  2"/>
          <p:cNvSpPr>
            <a:spLocks noGrp="1"/>
          </p:cNvSpPr>
          <p:nvPr>
            <p:ph type="body" idx="16398" hasCustomPrompt="1"/>
            <p:custDataLst>
              <p:tags r:id="rId8"/>
            </p:custDataLst>
          </p:nvPr>
        </p:nvSpPr>
        <p:spPr>
          <a:xfrm>
            <a:off x="609600" y="3149600"/>
            <a:ext cx="5410200" cy="1473200"/>
          </a:xfrm>
          <a:custGeom>
            <a:avLst/>
            <a:gdLst>
              <a:gd name="connisteX0" fmla="*/ 0 w 5410200"/>
              <a:gd name="connsiteY0" fmla="*/ 203200 h 1473200"/>
              <a:gd name="connisteX1" fmla="*/ 203200 w 5410200"/>
              <a:gd name="connsiteY1" fmla="*/ 0 h 1473200"/>
              <a:gd name="connisteX2" fmla="*/ 5207000 w 5410200"/>
              <a:gd name="connsiteY2" fmla="*/ 0 h 1473200"/>
              <a:gd name="connisteX3" fmla="*/ 5410200 w 5410200"/>
              <a:gd name="connsiteY3" fmla="*/ 203200 h 1473200"/>
              <a:gd name="connisteX4" fmla="*/ 5410200 w 5410200"/>
              <a:gd name="connsiteY4" fmla="*/ 1270000 h 1473200"/>
              <a:gd name="connisteX5" fmla="*/ 5207000 w 5410200"/>
              <a:gd name="connsiteY5" fmla="*/ 1473200 h 1473200"/>
              <a:gd name="connisteX6" fmla="*/ 203200 w 5410200"/>
              <a:gd name="connsiteY6" fmla="*/ 1473200 h 1473200"/>
              <a:gd name="connisteX7" fmla="*/ 0 w 5410200"/>
              <a:gd name="connsiteY7" fmla="*/ 1270000 h 1473200"/>
              <a:gd name="connisteX8" fmla="*/ 0 w 54102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102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07000" y="0"/>
                </a:lnTo>
                <a:cubicBezTo>
                  <a:pt x="5319224" y="0"/>
                  <a:pt x="5410200" y="90976"/>
                  <a:pt x="5410200" y="203200"/>
                </a:cubicBezTo>
                <a:lnTo>
                  <a:pt x="5410200" y="1270000"/>
                </a:lnTo>
                <a:cubicBezTo>
                  <a:pt x="5410200" y="1382224"/>
                  <a:pt x="5319224" y="1473200"/>
                  <a:pt x="52070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4" name="文本占位符 13"/>
          <p:cNvSpPr>
            <a:spLocks noGrp="1"/>
          </p:cNvSpPr>
          <p:nvPr>
            <p:ph type="body" idx="16391" hasCustomPrompt="1"/>
            <p:custDataLst>
              <p:tags r:id="rId9"/>
            </p:custDataLst>
          </p:nvPr>
        </p:nvSpPr>
        <p:spPr>
          <a:xfrm>
            <a:off x="933450" y="35179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03</a:t>
            </a:r>
          </a:p>
        </p:txBody>
      </p:sp>
      <p:sp>
        <p:nvSpPr>
          <p:cNvPr id="15" name="文本占位符 14"/>
          <p:cNvSpPr>
            <a:spLocks noGrp="1"/>
          </p:cNvSpPr>
          <p:nvPr>
            <p:ph type="body" idx="16390" hasCustomPrompt="1"/>
            <p:custDataLst>
              <p:tags r:id="rId10"/>
            </p:custDataLst>
          </p:nvPr>
        </p:nvSpPr>
        <p:spPr>
          <a:xfrm>
            <a:off x="2082800" y="3581400"/>
            <a:ext cx="363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6" name="装饰  5"/>
          <p:cNvSpPr>
            <a:spLocks noGrp="1"/>
          </p:cNvSpPr>
          <p:nvPr>
            <p:ph type="body" idx="16399" hasCustomPrompt="1"/>
            <p:custDataLst>
              <p:tags r:id="rId11"/>
            </p:custDataLst>
          </p:nvPr>
        </p:nvSpPr>
        <p:spPr>
          <a:xfrm>
            <a:off x="6172200" y="3149600"/>
            <a:ext cx="5410200" cy="1473200"/>
          </a:xfrm>
          <a:custGeom>
            <a:avLst/>
            <a:gdLst>
              <a:gd name="connisteX0" fmla="*/ 0 w 5410200"/>
              <a:gd name="connsiteY0" fmla="*/ 203200 h 1473200"/>
              <a:gd name="connisteX1" fmla="*/ 203200 w 5410200"/>
              <a:gd name="connsiteY1" fmla="*/ 0 h 1473200"/>
              <a:gd name="connisteX2" fmla="*/ 5207000 w 5410200"/>
              <a:gd name="connsiteY2" fmla="*/ 0 h 1473200"/>
              <a:gd name="connisteX3" fmla="*/ 5410200 w 5410200"/>
              <a:gd name="connsiteY3" fmla="*/ 203200 h 1473200"/>
              <a:gd name="connisteX4" fmla="*/ 5410200 w 5410200"/>
              <a:gd name="connsiteY4" fmla="*/ 1270000 h 1473200"/>
              <a:gd name="connisteX5" fmla="*/ 5207000 w 5410200"/>
              <a:gd name="connsiteY5" fmla="*/ 1473200 h 1473200"/>
              <a:gd name="connisteX6" fmla="*/ 203200 w 5410200"/>
              <a:gd name="connsiteY6" fmla="*/ 1473200 h 1473200"/>
              <a:gd name="connisteX7" fmla="*/ 0 w 5410200"/>
              <a:gd name="connsiteY7" fmla="*/ 1270000 h 1473200"/>
              <a:gd name="connisteX8" fmla="*/ 0 w 54102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102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07000" y="0"/>
                </a:lnTo>
                <a:cubicBezTo>
                  <a:pt x="5319224" y="0"/>
                  <a:pt x="5410200" y="90976"/>
                  <a:pt x="5410200" y="203200"/>
                </a:cubicBezTo>
                <a:lnTo>
                  <a:pt x="5410200" y="1270000"/>
                </a:lnTo>
                <a:cubicBezTo>
                  <a:pt x="5410200" y="1382224"/>
                  <a:pt x="5319224" y="1473200"/>
                  <a:pt x="52070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17" name="文本占位符 16"/>
          <p:cNvSpPr>
            <a:spLocks noGrp="1"/>
          </p:cNvSpPr>
          <p:nvPr>
            <p:ph type="body" idx="16393" hasCustomPrompt="1"/>
            <p:custDataLst>
              <p:tags r:id="rId12"/>
            </p:custDataLst>
          </p:nvPr>
        </p:nvSpPr>
        <p:spPr>
          <a:xfrm>
            <a:off x="6496050" y="35179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04</a:t>
            </a:r>
          </a:p>
        </p:txBody>
      </p:sp>
      <p:sp>
        <p:nvSpPr>
          <p:cNvPr id="18" name="文本占位符 17"/>
          <p:cNvSpPr>
            <a:spLocks noGrp="1"/>
          </p:cNvSpPr>
          <p:nvPr>
            <p:ph type="body" idx="16392" hasCustomPrompt="1"/>
            <p:custDataLst>
              <p:tags r:id="rId13"/>
            </p:custDataLst>
          </p:nvPr>
        </p:nvSpPr>
        <p:spPr>
          <a:xfrm>
            <a:off x="7645400" y="3581400"/>
            <a:ext cx="363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  <p:sp>
        <p:nvSpPr>
          <p:cNvPr id="19" name="装饰  8"/>
          <p:cNvSpPr>
            <a:spLocks noGrp="1"/>
          </p:cNvSpPr>
          <p:nvPr>
            <p:ph type="body" idx="16400" hasCustomPrompt="1"/>
            <p:custDataLst>
              <p:tags r:id="rId14"/>
            </p:custDataLst>
          </p:nvPr>
        </p:nvSpPr>
        <p:spPr>
          <a:xfrm>
            <a:off x="609600" y="4775200"/>
            <a:ext cx="5410200" cy="1473200"/>
          </a:xfrm>
          <a:custGeom>
            <a:avLst/>
            <a:gdLst>
              <a:gd name="connisteX0" fmla="*/ 0 w 5410200"/>
              <a:gd name="connsiteY0" fmla="*/ 203200 h 1473200"/>
              <a:gd name="connisteX1" fmla="*/ 203200 w 5410200"/>
              <a:gd name="connsiteY1" fmla="*/ 0 h 1473200"/>
              <a:gd name="connisteX2" fmla="*/ 5207000 w 5410200"/>
              <a:gd name="connsiteY2" fmla="*/ 0 h 1473200"/>
              <a:gd name="connisteX3" fmla="*/ 5410200 w 5410200"/>
              <a:gd name="connsiteY3" fmla="*/ 203200 h 1473200"/>
              <a:gd name="connisteX4" fmla="*/ 5410200 w 5410200"/>
              <a:gd name="connsiteY4" fmla="*/ 1270000 h 1473200"/>
              <a:gd name="connisteX5" fmla="*/ 5207000 w 5410200"/>
              <a:gd name="connsiteY5" fmla="*/ 1473200 h 1473200"/>
              <a:gd name="connisteX6" fmla="*/ 203200 w 5410200"/>
              <a:gd name="connsiteY6" fmla="*/ 1473200 h 1473200"/>
              <a:gd name="connisteX7" fmla="*/ 0 w 5410200"/>
              <a:gd name="connsiteY7" fmla="*/ 1270000 h 1473200"/>
              <a:gd name="connisteX8" fmla="*/ 0 w 5410200"/>
              <a:gd name="connsiteY8" fmla="*/ 203200 h 147320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</a:cxnLst>
            <a:rect l="0" t="0" r="0" b="0"/>
            <a:pathLst>
              <a:path w="5410200" h="1473200">
                <a:moveTo>
                  <a:pt x="0" y="203200"/>
                </a:moveTo>
                <a:cubicBezTo>
                  <a:pt x="0" y="90976"/>
                  <a:pt x="90976" y="0"/>
                  <a:pt x="203200" y="0"/>
                </a:cubicBezTo>
                <a:lnTo>
                  <a:pt x="5207000" y="0"/>
                </a:lnTo>
                <a:cubicBezTo>
                  <a:pt x="5319224" y="0"/>
                  <a:pt x="5410200" y="90976"/>
                  <a:pt x="5410200" y="203200"/>
                </a:cubicBezTo>
                <a:lnTo>
                  <a:pt x="5410200" y="1270000"/>
                </a:lnTo>
                <a:cubicBezTo>
                  <a:pt x="5410200" y="1382224"/>
                  <a:pt x="5319224" y="1473200"/>
                  <a:pt x="5207000" y="1473200"/>
                </a:cubicBezTo>
                <a:lnTo>
                  <a:pt x="203200" y="1473200"/>
                </a:lnTo>
                <a:cubicBezTo>
                  <a:pt x="90976" y="1473200"/>
                  <a:pt x="0" y="1382224"/>
                  <a:pt x="0" y="1270000"/>
                </a:cubicBezTo>
                <a:lnTo>
                  <a:pt x="0" y="2032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10000"/>
                  <a:lumOff val="90000"/>
                </a:schemeClr>
              </a:gs>
              <a:gs pos="100000">
                <a:schemeClr val="accent1">
                  <a:lumMod val="10000"/>
                  <a:lumOff val="90000"/>
                </a:schemeClr>
              </a:gs>
            </a:gsLst>
            <a:lin ang="5400000"/>
          </a:gradFill>
          <a:ln>
            <a:solidFill>
              <a:prstClr val="black">
                <a:alpha val="0"/>
              </a:prstClr>
            </a:solidFill>
            <a:prstDash val="solid"/>
          </a:ln>
        </p:spPr>
        <p:txBody>
          <a:bodyPr>
            <a:noAutofit/>
          </a:bodyPr>
          <a:lstStyle>
            <a:lvl1pPr>
              <a:buNone/>
              <a:defRPr/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zh-CN" altLang="en-US"/>
              <a:t> 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6395" hasCustomPrompt="1"/>
            <p:custDataLst>
              <p:tags r:id="rId15"/>
            </p:custDataLst>
          </p:nvPr>
        </p:nvSpPr>
        <p:spPr>
          <a:xfrm>
            <a:off x="933450" y="5143500"/>
            <a:ext cx="876300" cy="736600"/>
          </a:xfrm>
          <a:noFill/>
        </p:spPr>
        <p:txBody>
          <a:bodyPr wrap="none" lIns="0" tIns="0" rIns="0" bIns="0" anchor="ctr">
            <a:noAutofit/>
          </a:bodyPr>
          <a:lstStyle>
            <a:lvl1pPr marL="0" indent="0" algn="ctr">
              <a:lnSpc>
                <a:spcPct val="109000"/>
              </a:lnSpc>
              <a:spcBef>
                <a:spcPct val="0"/>
              </a:spcBef>
              <a:spcAft>
                <a:spcPct val="0"/>
              </a:spcAft>
              <a:buNone/>
              <a:defRPr sz="4800" b="0" spc="0">
                <a:solidFill>
                  <a:schemeClr val="accent1"/>
                </a:solidFill>
              </a:defRPr>
            </a:lvl1pPr>
          </a:lstStyle>
          <a:p>
            <a:pPr lvl="0"/>
            <a:r>
              <a:rPr lang="zh-CN" altLang="en-US"/>
              <a:t>05</a:t>
            </a:r>
          </a:p>
        </p:txBody>
      </p:sp>
      <p:sp>
        <p:nvSpPr>
          <p:cNvPr id="21" name="文本占位符 20"/>
          <p:cNvSpPr>
            <a:spLocks noGrp="1"/>
          </p:cNvSpPr>
          <p:nvPr>
            <p:ph type="body" idx="16394" hasCustomPrompt="1"/>
            <p:custDataLst>
              <p:tags r:id="rId16"/>
            </p:custDataLst>
          </p:nvPr>
        </p:nvSpPr>
        <p:spPr>
          <a:xfrm>
            <a:off x="2082800" y="5207000"/>
            <a:ext cx="3632200" cy="609600"/>
          </a:xfrm>
          <a:noFill/>
        </p:spPr>
        <p:txBody>
          <a:bodyPr lIns="0" tIns="0" rIns="0" bIns="0" anchor="t">
            <a:normAutofit/>
          </a:bodyPr>
          <a:lstStyle>
            <a:lvl1pPr marL="0" indent="0" algn="l">
              <a:lnSpc>
                <a:spcPct val="125000"/>
              </a:lnSpc>
              <a:spcBef>
                <a:spcPct val="0"/>
              </a:spcBef>
              <a:spcAft>
                <a:spcPct val="0"/>
              </a:spcAft>
              <a:buNone/>
              <a:defRPr sz="1600" b="0" spc="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/>
              <a:t>单击此处添加项正文</a:t>
            </a:r>
          </a:p>
        </p:txBody>
      </p:sp>
    </p:spTree>
    <p:extLst>
      <p:ext uri="{BB962C8B-B14F-4D97-AF65-F5344CB8AC3E}">
        <p14:creationId xmlns:p14="http://schemas.microsoft.com/office/powerpoint/2010/main" val="410730339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465234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98836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0EC614-DDB2-BE9A-F5AA-C0961E934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8F0482-7455-3A46-9E3B-5AD2305D99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F9113EE-897B-405C-7A5F-21DA6D8537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F531849-ED6E-48ED-F35F-18977B001E0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57665B4-5A88-F7C0-347C-517AE50AF0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20B442F-8EB7-C403-6AEC-1D9397302F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140C91C-7DFB-6D9E-B4D0-746B69C7F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C3AB6F2-11FC-D55F-1B03-0B59BE7F0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384598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69466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27462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95733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745494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34397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3682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95438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898317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189611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7500" y="92058"/>
            <a:ext cx="10510125" cy="659643"/>
          </a:xfrm>
          <a:prstGeom prst="rect">
            <a:avLst/>
          </a:prstGeom>
        </p:spPr>
        <p:txBody>
          <a:bodyPr lIns="91418" tIns="45709" rIns="91418" bIns="45709"/>
          <a:lstStyle>
            <a:lvl1pPr algn="l">
              <a:defRPr sz="4000" b="1" baseline="0">
                <a:solidFill>
                  <a:srgbClr val="005DA2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/>
          <a:lstStyle>
            <a:lvl1pPr algn="r">
              <a:defRPr/>
            </a:lvl1pPr>
          </a:lstStyle>
          <a:p>
            <a:fld id="{E077DA78-E013-4A8C-AD75-63A150561B10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9" name="直接连接符 8"/>
          <p:cNvCxnSpPr/>
          <p:nvPr userDrawn="1"/>
        </p:nvCxnSpPr>
        <p:spPr>
          <a:xfrm>
            <a:off x="1054457" y="811417"/>
            <a:ext cx="11132828" cy="0"/>
          </a:xfrm>
          <a:prstGeom prst="line">
            <a:avLst/>
          </a:prstGeom>
          <a:ln w="158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占位符 2">
            <a:extLst>
              <a:ext uri="{FF2B5EF4-FFF2-40B4-BE49-F238E27FC236}">
                <a16:creationId xmlns:a16="http://schemas.microsoft.com/office/drawing/2014/main" id="{7918572F-142C-4521-A20F-057039961475}"/>
              </a:ext>
            </a:extLst>
          </p:cNvPr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338360" y="961398"/>
            <a:ext cx="11279266" cy="5388907"/>
          </a:xfrm>
          <a:prstGeom prst="rect">
            <a:avLst/>
          </a:prstGeom>
        </p:spPr>
        <p:txBody>
          <a:bodyPr vert="horz" wrap="square" lIns="90170" tIns="46990" rIns="90170" bIns="46990" rtlCol="0">
            <a:normAutofit/>
          </a:bodyPr>
          <a:lstStyle>
            <a:lvl1pPr marL="288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70000"/>
              <a:buFont typeface="Wingdings" panose="05000000000000000000" pitchFamily="2" charset="2"/>
              <a:buChar char="l"/>
              <a:defRPr sz="2400" b="1" baseline="0">
                <a:solidFill>
                  <a:srgbClr val="005DA2"/>
                </a:solidFill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 marL="720000" indent="-28800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000" baseline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3pPr>
            <a:lvl4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4pPr>
            <a:lvl5pPr>
              <a:defRPr>
                <a:latin typeface="微软雅黑" panose="020B0503020204020204" pitchFamily="34" charset="-122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C6756B70-116A-4138-99A8-711A909F951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5" y="122350"/>
            <a:ext cx="975500" cy="659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188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CE13A1A-BFB5-E147-0852-097503E36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EA689B7-227B-D8D2-A29E-DD7EC97DC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B78A384-9660-5FE8-51CD-C617ED08A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A91CD1A-39FB-072B-9F55-7AEDD231D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38625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26D6044-5B30-8434-C914-EE856C47C7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5ABA7DF-514C-0CD0-D1C6-A5E3BBF07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437A523-598D-2A38-2F8C-8F89EE64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22772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740442-BFAF-1157-6079-DFC72569A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801654C-9D41-0599-D616-A43E16D355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713ABD-124F-ABCE-9303-65495472D2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48985DF-227A-7729-79B9-AD70BD384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AFDDB7-7998-0516-C3B9-649A1315B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0EB9297-5B9A-CEA6-AF7A-93D8FE08F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14516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ACCC14-0BAE-5684-DAAD-B8784CAA3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F829D6-CA72-9855-7A40-56B2D0C362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CB97C0D-2654-7391-CC95-E35A4C77DE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89D414F-B1CE-7B06-13E6-3F57D62D8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364B99D-A5B9-2216-269D-F18D82CB6F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DF9A966-6AB0-17BC-0A5D-B0A3020F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337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ags" Target="../tags/tag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tags" Target="../tags/tag3.xml"/><Relationship Id="rId2" Type="http://schemas.openxmlformats.org/officeDocument/2006/relationships/slideLayout" Target="../slideLayouts/slideLayout36.xml"/><Relationship Id="rId16" Type="http://schemas.openxmlformats.org/officeDocument/2006/relationships/tags" Target="../tags/tag2.xml"/><Relationship Id="rId20" Type="http://schemas.openxmlformats.org/officeDocument/2006/relationships/tags" Target="../tags/tag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tags" Target="../tags/tag1.xml"/><Relationship Id="rId10" Type="http://schemas.openxmlformats.org/officeDocument/2006/relationships/slideLayout" Target="../slideLayouts/slideLayout44.xml"/><Relationship Id="rId19" Type="http://schemas.openxmlformats.org/officeDocument/2006/relationships/tags" Target="../tags/tag5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F9EFC6F-20CA-E733-490B-A9CF8B8004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D850379-D380-CA07-5CD7-76A81C070E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563ECC-03B9-40CD-47A4-AF9E1ADBF2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0C163DA-0D18-9464-F0DB-F22388C61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896019C-878E-40AB-99A2-103B6398E5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563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414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日期占位符 3"/>
          <p:cNvSpPr>
            <a:spLocks noGrp="1"/>
          </p:cNvSpPr>
          <p:nvPr>
            <p:ph type="dt" sz="half" idx="2"/>
          </p:nvPr>
        </p:nvSpPr>
        <p:spPr>
          <a:xfrm>
            <a:off x="5401732" y="6240463"/>
            <a:ext cx="1388536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6489D9C7-5DC6-4263-87FF-7C99F6FB63C3}" type="datetime1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9" name="页脚占位符 4"/>
          <p:cNvSpPr>
            <a:spLocks noGrp="1"/>
          </p:cNvSpPr>
          <p:nvPr>
            <p:ph type="ftr" sz="quarter" idx="3"/>
          </p:nvPr>
        </p:nvSpPr>
        <p:spPr>
          <a:xfrm>
            <a:off x="669924" y="6240463"/>
            <a:ext cx="4140201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altLang="zh-CN" dirty="0"/>
              <a:t>www.islide.cc</a:t>
            </a:r>
            <a:endParaRPr lang="zh-CN" altLang="en-US" dirty="0"/>
          </a:p>
        </p:txBody>
      </p:sp>
      <p:sp>
        <p:nvSpPr>
          <p:cNvPr id="10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599" y="6240463"/>
            <a:ext cx="2909888" cy="2063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DD3DB80-B894-403A-B48E-6FDC1A72010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8558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4EED89F-E5A0-4B69-9614-756150FB5743}" type="datetimeFigureOut">
              <a:rPr lang="zh-CN" altLang="en-US"/>
              <a:pPr>
                <a:defRPr/>
              </a:pPr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3909FA5-70C1-4A6D-93FE-01112FB2984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1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8" r:id="rId1"/>
    <p:sldLayoutId id="2147484039" r:id="rId2"/>
    <p:sldLayoutId id="2147484040" r:id="rId3"/>
    <p:sldLayoutId id="2147484041" r:id="rId4"/>
    <p:sldLayoutId id="2147484042" r:id="rId5"/>
    <p:sldLayoutId id="2147484043" r:id="rId6"/>
    <p:sldLayoutId id="2147484044" r:id="rId7"/>
    <p:sldLayoutId id="2147484045" r:id="rId8"/>
    <p:sldLayoutId id="2147484046" r:id="rId9"/>
    <p:sldLayoutId id="2147484047" r:id="rId10"/>
    <p:sldLayoutId id="2147484048" r:id="rId11"/>
    <p:sldLayoutId id="2147484049" r:id="rId12"/>
    <p:sldLayoutId id="2147484050" r:id="rId13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宋体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BE3450-B00C-4083-A665-4ACEFA817E0E}" type="datetimeFigureOut">
              <a:rPr lang="zh-CN" altLang="en-US" smtClean="0"/>
              <a:pPr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E9139-A00B-4B2A-98A6-095DC08F13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259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6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7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5"/>
    </p:custDataLst>
    <p:extLst>
      <p:ext uri="{BB962C8B-B14F-4D97-AF65-F5344CB8AC3E}">
        <p14:creationId xmlns:p14="http://schemas.microsoft.com/office/powerpoint/2010/main" val="3489540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8" r:id="rId1"/>
    <p:sldLayoutId id="2147484199" r:id="rId2"/>
    <p:sldLayoutId id="2147484200" r:id="rId3"/>
    <p:sldLayoutId id="2147484201" r:id="rId4"/>
    <p:sldLayoutId id="2147484202" r:id="rId5"/>
    <p:sldLayoutId id="2147484203" r:id="rId6"/>
    <p:sldLayoutId id="2147484204" r:id="rId7"/>
    <p:sldLayoutId id="2147484205" r:id="rId8"/>
    <p:sldLayoutId id="2147484206" r:id="rId9"/>
    <p:sldLayoutId id="2147484207" r:id="rId10"/>
    <p:sldLayoutId id="2147484208" r:id="rId11"/>
    <p:sldLayoutId id="2147484209" r:id="rId12"/>
    <p:sldLayoutId id="2147484210" r:id="rId13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0D73B-2AB5-4884-A2C2-E4D4BE7133F0}" type="datetimeFigureOut">
              <a:rPr lang="zh-CN" altLang="en-US" smtClean="0"/>
              <a:t>2026/3/1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672904-CC67-4BC1-8579-65756E0D4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9931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8" r:id="rId1"/>
    <p:sldLayoutId id="2147484219" r:id="rId2"/>
    <p:sldLayoutId id="2147484220" r:id="rId3"/>
    <p:sldLayoutId id="2147484221" r:id="rId4"/>
    <p:sldLayoutId id="2147484222" r:id="rId5"/>
    <p:sldLayoutId id="2147484223" r:id="rId6"/>
    <p:sldLayoutId id="2147484224" r:id="rId7"/>
    <p:sldLayoutId id="2147484225" r:id="rId8"/>
    <p:sldLayoutId id="2147484226" r:id="rId9"/>
    <p:sldLayoutId id="2147484227" r:id="rId10"/>
    <p:sldLayoutId id="2147484228" r:id="rId11"/>
    <p:sldLayoutId id="214748425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png"/><Relationship Id="rId5" Type="http://schemas.openxmlformats.org/officeDocument/2006/relationships/image" Target="../media/image12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63.png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emf"/><Relationship Id="rId3" Type="http://schemas.openxmlformats.org/officeDocument/2006/relationships/image" Target="../media/image60.jpeg"/><Relationship Id="rId7" Type="http://schemas.openxmlformats.org/officeDocument/2006/relationships/image" Target="../media/image62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emf"/><Relationship Id="rId5" Type="http://schemas.openxmlformats.org/officeDocument/2006/relationships/image" Target="../media/image65.emf"/><Relationship Id="rId4" Type="http://schemas.openxmlformats.org/officeDocument/2006/relationships/image" Target="../media/image64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9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jpg"/><Relationship Id="rId4" Type="http://schemas.openxmlformats.org/officeDocument/2006/relationships/image" Target="../media/image55.png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组合 14"/>
          <p:cNvGrpSpPr/>
          <p:nvPr/>
        </p:nvGrpSpPr>
        <p:grpSpPr>
          <a:xfrm>
            <a:off x="-6981" y="673158"/>
            <a:ext cx="12192000" cy="2755842"/>
            <a:chOff x="0" y="1437446"/>
            <a:chExt cx="9144000" cy="2030729"/>
          </a:xfrm>
          <a:solidFill>
            <a:srgbClr val="0070C0"/>
          </a:solidFill>
        </p:grpSpPr>
        <p:sp>
          <p:nvSpPr>
            <p:cNvPr id="27" name="矩形 3"/>
            <p:cNvSpPr/>
            <p:nvPr/>
          </p:nvSpPr>
          <p:spPr>
            <a:xfrm>
              <a:off x="1" y="1437446"/>
              <a:ext cx="9143999" cy="179704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grpSp>
          <p:nvGrpSpPr>
            <p:cNvPr id="28" name="组合 4"/>
            <p:cNvGrpSpPr/>
            <p:nvPr/>
          </p:nvGrpSpPr>
          <p:grpSpPr>
            <a:xfrm>
              <a:off x="0" y="3282755"/>
              <a:ext cx="4459544" cy="185420"/>
              <a:chOff x="-44" y="5824"/>
              <a:chExt cx="5299" cy="292"/>
            </a:xfrm>
            <a:grpFill/>
          </p:grpSpPr>
          <p:sp>
            <p:nvSpPr>
              <p:cNvPr id="29" name="任意多边形 9"/>
              <p:cNvSpPr/>
              <p:nvPr/>
            </p:nvSpPr>
            <p:spPr>
              <a:xfrm>
                <a:off x="-44" y="5824"/>
                <a:ext cx="2448" cy="292"/>
              </a:xfrm>
              <a:custGeom>
                <a:avLst/>
                <a:gdLst>
                  <a:gd name="connsiteX0" fmla="*/ 0 w 2448"/>
                  <a:gd name="connsiteY0" fmla="*/ 0 h 292"/>
                  <a:gd name="connsiteX1" fmla="*/ 2448 w 2448"/>
                  <a:gd name="connsiteY1" fmla="*/ 2 h 292"/>
                  <a:gd name="connsiteX2" fmla="*/ 2128 w 2448"/>
                  <a:gd name="connsiteY2" fmla="*/ 292 h 292"/>
                  <a:gd name="connsiteX3" fmla="*/ 0 w 2448"/>
                  <a:gd name="connsiteY3" fmla="*/ 292 h 292"/>
                  <a:gd name="connsiteX4" fmla="*/ 0 w 2448"/>
                  <a:gd name="connsiteY4" fmla="*/ 0 h 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48" h="292">
                    <a:moveTo>
                      <a:pt x="0" y="0"/>
                    </a:moveTo>
                    <a:lnTo>
                      <a:pt x="2448" y="2"/>
                    </a:lnTo>
                    <a:lnTo>
                      <a:pt x="2128" y="292"/>
                    </a:lnTo>
                    <a:lnTo>
                      <a:pt x="0" y="292"/>
                    </a:ln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0" name="任意多边形 11"/>
              <p:cNvSpPr/>
              <p:nvPr/>
            </p:nvSpPr>
            <p:spPr>
              <a:xfrm>
                <a:off x="2198" y="5826"/>
                <a:ext cx="1638" cy="290"/>
              </a:xfrm>
              <a:custGeom>
                <a:avLst/>
                <a:gdLst>
                  <a:gd name="connsiteX0" fmla="*/ 313 w 1638"/>
                  <a:gd name="connsiteY0" fmla="*/ 1 h 290"/>
                  <a:gd name="connsiteX1" fmla="*/ 1638 w 1638"/>
                  <a:gd name="connsiteY1" fmla="*/ 0 h 290"/>
                  <a:gd name="connsiteX2" fmla="*/ 1320 w 1638"/>
                  <a:gd name="connsiteY2" fmla="*/ 290 h 290"/>
                  <a:gd name="connsiteX3" fmla="*/ 0 w 1638"/>
                  <a:gd name="connsiteY3" fmla="*/ 286 h 290"/>
                  <a:gd name="connsiteX4" fmla="*/ 313 w 1638"/>
                  <a:gd name="connsiteY4" fmla="*/ 1 h 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" h="290">
                    <a:moveTo>
                      <a:pt x="313" y="1"/>
                    </a:moveTo>
                    <a:lnTo>
                      <a:pt x="1638" y="0"/>
                    </a:lnTo>
                    <a:lnTo>
                      <a:pt x="1320" y="290"/>
                    </a:lnTo>
                    <a:lnTo>
                      <a:pt x="0" y="286"/>
                    </a:lnTo>
                    <a:lnTo>
                      <a:pt x="31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31" name="任意多边形 13"/>
              <p:cNvSpPr/>
              <p:nvPr/>
            </p:nvSpPr>
            <p:spPr>
              <a:xfrm>
                <a:off x="3617" y="5826"/>
                <a:ext cx="1638" cy="290"/>
              </a:xfrm>
              <a:custGeom>
                <a:avLst/>
                <a:gdLst>
                  <a:gd name="connsiteX0" fmla="*/ 313 w 1638"/>
                  <a:gd name="connsiteY0" fmla="*/ 1 h 290"/>
                  <a:gd name="connsiteX1" fmla="*/ 1638 w 1638"/>
                  <a:gd name="connsiteY1" fmla="*/ 0 h 290"/>
                  <a:gd name="connsiteX2" fmla="*/ 1320 w 1638"/>
                  <a:gd name="connsiteY2" fmla="*/ 290 h 290"/>
                  <a:gd name="connsiteX3" fmla="*/ 0 w 1638"/>
                  <a:gd name="connsiteY3" fmla="*/ 286 h 290"/>
                  <a:gd name="connsiteX4" fmla="*/ 313 w 1638"/>
                  <a:gd name="connsiteY4" fmla="*/ 1 h 2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38" h="290">
                    <a:moveTo>
                      <a:pt x="313" y="1"/>
                    </a:moveTo>
                    <a:lnTo>
                      <a:pt x="1638" y="0"/>
                    </a:lnTo>
                    <a:lnTo>
                      <a:pt x="1320" y="290"/>
                    </a:lnTo>
                    <a:lnTo>
                      <a:pt x="0" y="286"/>
                    </a:lnTo>
                    <a:lnTo>
                      <a:pt x="313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8" name="TextBox 8"/>
          <p:cNvSpPr txBox="1"/>
          <p:nvPr/>
        </p:nvSpPr>
        <p:spPr>
          <a:xfrm>
            <a:off x="673078" y="1279209"/>
            <a:ext cx="10531999" cy="947527"/>
          </a:xfrm>
          <a:prstGeom prst="rect">
            <a:avLst/>
          </a:prstGeom>
          <a:noFill/>
        </p:spPr>
        <p:txBody>
          <a:bodyPr wrap="square" lIns="91338" tIns="45668" rIns="91338" bIns="45668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3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Progress in LACT and Future Plans</a:t>
            </a:r>
          </a:p>
        </p:txBody>
      </p:sp>
      <p:sp>
        <p:nvSpPr>
          <p:cNvPr id="12" name="文本框 9">
            <a:extLst>
              <a:ext uri="{FF2B5EF4-FFF2-40B4-BE49-F238E27FC236}">
                <a16:creationId xmlns:a16="http://schemas.microsoft.com/office/drawing/2014/main" id="{DFF11BE3-C748-48B3-9A1F-F2042B80730D}"/>
              </a:ext>
            </a:extLst>
          </p:cNvPr>
          <p:cNvSpPr txBox="1"/>
          <p:nvPr/>
        </p:nvSpPr>
        <p:spPr>
          <a:xfrm>
            <a:off x="-6981" y="3816448"/>
            <a:ext cx="12198980" cy="12669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Shoushan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 Zhang</a:t>
            </a:r>
          </a:p>
          <a:p>
            <a:pPr marL="0" marR="0" lvl="0" indent="0" algn="ctr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on behalf of LACT working group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2054D43-E093-402C-9700-C60A7E83B0CC}"/>
              </a:ext>
            </a:extLst>
          </p:cNvPr>
          <p:cNvSpPr txBox="1"/>
          <p:nvPr/>
        </p:nvSpPr>
        <p:spPr>
          <a:xfrm>
            <a:off x="1891642" y="5335924"/>
            <a:ext cx="7741592" cy="544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900430" algn="ctr" defTabSz="914400" rtl="0" eaLnBrk="1" fontAlgn="b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Calibri" panose="020F0502020204030204" pitchFamily="34" charset="0"/>
              </a:rPr>
              <a:t>Institute of High Energy Physics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E0CE215-7DD0-4221-BBBF-638E8A4DEEEB}"/>
              </a:ext>
            </a:extLst>
          </p:cNvPr>
          <p:cNvSpPr txBox="1"/>
          <p:nvPr/>
        </p:nvSpPr>
        <p:spPr>
          <a:xfrm>
            <a:off x="-6981" y="6138537"/>
            <a:ext cx="12198980" cy="4633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SNR Symposium,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Yuxi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,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Yunnan,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Feb 26 – Mar 2, 2026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327D5-D3A1-4DCE-A77C-4AFB18A22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3" y="92054"/>
            <a:ext cx="8678671" cy="659612"/>
          </a:xfrm>
        </p:spPr>
        <p:txBody>
          <a:bodyPr/>
          <a:lstStyle/>
          <a:p>
            <a:r>
              <a:rPr lang="en-US" altLang="zh-CN" dirty="0"/>
              <a:t>LACT: Small zenith angle observation mode</a:t>
            </a:r>
            <a:endParaRPr lang="zh-CN" altLang="en-US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7E7CF3-40FF-4E67-90C4-009ED6D00D63}"/>
              </a:ext>
            </a:extLst>
          </p:cNvPr>
          <p:cNvGrpSpPr/>
          <p:nvPr/>
        </p:nvGrpSpPr>
        <p:grpSpPr>
          <a:xfrm>
            <a:off x="3612888" y="927750"/>
            <a:ext cx="3814967" cy="3553459"/>
            <a:chOff x="1085891" y="2603598"/>
            <a:chExt cx="4037543" cy="395425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0CAA3B9-5B6A-4EF1-A8FC-D2EF5902DB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7231" r="8466" b="-328"/>
            <a:stretch/>
          </p:blipFill>
          <p:spPr>
            <a:xfrm>
              <a:off x="1085891" y="2603598"/>
              <a:ext cx="4037543" cy="3954255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E018F2A-83E7-44E2-9346-6BCA0163A9F2}"/>
                </a:ext>
              </a:extLst>
            </p:cNvPr>
            <p:cNvSpPr txBox="1"/>
            <p:nvPr/>
          </p:nvSpPr>
          <p:spPr>
            <a:xfrm>
              <a:off x="2163848" y="344121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2E02B08-EF20-45D3-BC1A-10468256B732}"/>
                </a:ext>
              </a:extLst>
            </p:cNvPr>
            <p:cNvSpPr txBox="1"/>
            <p:nvPr/>
          </p:nvSpPr>
          <p:spPr>
            <a:xfrm>
              <a:off x="3330735" y="352381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69E3B717-39EE-4B52-8F3B-231EA1213394}"/>
                </a:ext>
              </a:extLst>
            </p:cNvPr>
            <p:cNvSpPr txBox="1"/>
            <p:nvPr/>
          </p:nvSpPr>
          <p:spPr>
            <a:xfrm>
              <a:off x="4389565" y="3731439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3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C99CBBB9-93BC-47CB-BDA1-2FF6925CD302}"/>
                </a:ext>
              </a:extLst>
            </p:cNvPr>
            <p:cNvSpPr txBox="1"/>
            <p:nvPr/>
          </p:nvSpPr>
          <p:spPr>
            <a:xfrm>
              <a:off x="2021822" y="4375394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4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1D20AF0-507C-4949-96B4-2C42E3A770F5}"/>
                </a:ext>
              </a:extLst>
            </p:cNvPr>
            <p:cNvSpPr txBox="1"/>
            <p:nvPr/>
          </p:nvSpPr>
          <p:spPr>
            <a:xfrm>
              <a:off x="2976596" y="4738858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5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3ED858-E733-4005-A68E-3C98160078C0}"/>
                </a:ext>
              </a:extLst>
            </p:cNvPr>
            <p:cNvSpPr txBox="1"/>
            <p:nvPr/>
          </p:nvSpPr>
          <p:spPr>
            <a:xfrm>
              <a:off x="3840754" y="441985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6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449A1FA-0F3A-44DC-9E5B-A82098E3926B}"/>
                </a:ext>
              </a:extLst>
            </p:cNvPr>
            <p:cNvSpPr txBox="1"/>
            <p:nvPr/>
          </p:nvSpPr>
          <p:spPr>
            <a:xfrm>
              <a:off x="2692544" y="5648355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7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E6216DF-C07D-4B48-82F3-42B46E74C2B2}"/>
                </a:ext>
              </a:extLst>
            </p:cNvPr>
            <p:cNvSpPr txBox="1"/>
            <p:nvPr/>
          </p:nvSpPr>
          <p:spPr>
            <a:xfrm>
              <a:off x="3957911" y="5198526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8</a:t>
              </a:r>
              <a:endPara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41B8CD3-A695-44A7-80FC-7B0DC993C311}"/>
                </a:ext>
              </a:extLst>
            </p:cNvPr>
            <p:cNvCxnSpPr>
              <a:cxnSpLocks/>
            </p:cNvCxnSpPr>
            <p:nvPr/>
          </p:nvCxnSpPr>
          <p:spPr>
            <a:xfrm>
              <a:off x="2121966" y="3731439"/>
              <a:ext cx="0" cy="23652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8FA69B1-081F-432F-9908-081503695C37}"/>
                </a:ext>
              </a:extLst>
            </p:cNvPr>
            <p:cNvSpPr txBox="1"/>
            <p:nvPr/>
          </p:nvSpPr>
          <p:spPr>
            <a:xfrm>
              <a:off x="1830107" y="3938503"/>
              <a:ext cx="9076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120-200m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F2EED11-011D-4725-995C-3543F72E33D2}"/>
                </a:ext>
              </a:extLst>
            </p:cNvPr>
            <p:cNvCxnSpPr>
              <a:cxnSpLocks/>
            </p:cNvCxnSpPr>
            <p:nvPr/>
          </p:nvCxnSpPr>
          <p:spPr>
            <a:xfrm>
              <a:off x="2474657" y="3811419"/>
              <a:ext cx="0" cy="18446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79F341D9-84D6-4319-98D9-D8C09291296E}"/>
                </a:ext>
              </a:extLst>
            </p:cNvPr>
            <p:cNvCxnSpPr>
              <a:cxnSpLocks/>
            </p:cNvCxnSpPr>
            <p:nvPr/>
          </p:nvCxnSpPr>
          <p:spPr>
            <a:xfrm>
              <a:off x="2118669" y="3924543"/>
              <a:ext cx="336211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A7DFDDD0-1876-4EE8-9600-89938CC88B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34570" y="5352415"/>
              <a:ext cx="1265367" cy="449828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DA46495-D590-4F03-BCE6-5F1F86862E50}"/>
                </a:ext>
              </a:extLst>
            </p:cNvPr>
            <p:cNvSpPr txBox="1"/>
            <p:nvPr/>
          </p:nvSpPr>
          <p:spPr>
            <a:xfrm rot="20540125">
              <a:off x="3013443" y="5285941"/>
              <a:ext cx="9076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350-450m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7D6FF64-3F30-4CF9-9C30-900EFB2796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5427" y="4465131"/>
            <a:ext cx="3584401" cy="221389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91A42E3-D37E-4115-8568-96EFF87D4EE0}"/>
              </a:ext>
            </a:extLst>
          </p:cNvPr>
          <p:cNvSpPr txBox="1"/>
          <p:nvPr/>
        </p:nvSpPr>
        <p:spPr>
          <a:xfrm rot="1205619">
            <a:off x="10712557" y="2654729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0.01 CU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A2E6855-0483-498F-A57C-153BF6D1979B}"/>
              </a:ext>
            </a:extLst>
          </p:cNvPr>
          <p:cNvGrpSpPr/>
          <p:nvPr/>
        </p:nvGrpSpPr>
        <p:grpSpPr>
          <a:xfrm>
            <a:off x="7703625" y="926485"/>
            <a:ext cx="4301396" cy="3132199"/>
            <a:chOff x="7031975" y="146585"/>
            <a:chExt cx="4624662" cy="319398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C27610F4-D29E-415C-8C96-F8B075AC9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1975" y="146585"/>
              <a:ext cx="4624662" cy="3193985"/>
            </a:xfrm>
            <a:prstGeom prst="rect">
              <a:avLst/>
            </a:prstGeom>
          </p:spPr>
        </p:pic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B3E3605C-2A0C-40CA-AD90-D44DC09602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3375" y="264295"/>
              <a:ext cx="0" cy="2770084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5694C201-A4D6-4C22-8F19-02A30CDF12CB}"/>
              </a:ext>
            </a:extLst>
          </p:cNvPr>
          <p:cNvGrpSpPr/>
          <p:nvPr/>
        </p:nvGrpSpPr>
        <p:grpSpPr>
          <a:xfrm>
            <a:off x="7792411" y="3988617"/>
            <a:ext cx="4212610" cy="2825157"/>
            <a:chOff x="7154044" y="3475047"/>
            <a:chExt cx="4684981" cy="3206546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B37416A-76E1-43B7-B157-626763F0F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54044" y="3895435"/>
              <a:ext cx="4684981" cy="2786158"/>
            </a:xfrm>
            <a:prstGeom prst="rect">
              <a:avLst/>
            </a:prstGeom>
          </p:spPr>
        </p:pic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48A5167-CCA5-429E-9A2B-DFED1C209607}"/>
                </a:ext>
              </a:extLst>
            </p:cNvPr>
            <p:cNvCxnSpPr>
              <a:cxnSpLocks/>
            </p:cNvCxnSpPr>
            <p:nvPr/>
          </p:nvCxnSpPr>
          <p:spPr>
            <a:xfrm>
              <a:off x="7716257" y="4473327"/>
              <a:ext cx="3968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124D99F-B216-4686-82A9-E5A91C40EF66}"/>
                </a:ext>
              </a:extLst>
            </p:cNvPr>
            <p:cNvSpPr txBox="1"/>
            <p:nvPr/>
          </p:nvSpPr>
          <p:spPr>
            <a:xfrm>
              <a:off x="10042054" y="4089762"/>
              <a:ext cx="999486" cy="384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1.6 km</a:t>
              </a:r>
              <a:r>
                <a:rPr kumimoji="0" lang="en-US" altLang="zh-CN" sz="1800" b="1" i="0" u="none" strike="noStrike" kern="1200" cap="none" spc="0" normalizeH="0" baseline="30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2</a:t>
              </a:r>
              <a:endParaRPr kumimoji="0" lang="zh-CN" altLang="en-US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4490108B-780D-4513-A510-4A7F36059C97}"/>
                </a:ext>
              </a:extLst>
            </p:cNvPr>
            <p:cNvCxnSpPr>
              <a:cxnSpLocks/>
            </p:cNvCxnSpPr>
            <p:nvPr/>
          </p:nvCxnSpPr>
          <p:spPr>
            <a:xfrm>
              <a:off x="7716257" y="4814191"/>
              <a:ext cx="3968300" cy="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5DDC75A-4E5B-42EB-80B3-7F063151D2EE}"/>
                </a:ext>
              </a:extLst>
            </p:cNvPr>
            <p:cNvSpPr txBox="1"/>
            <p:nvPr/>
          </p:nvSpPr>
          <p:spPr>
            <a:xfrm>
              <a:off x="8086449" y="3475047"/>
              <a:ext cx="290656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Sensitivity of point source</a:t>
              </a:r>
              <a:endPara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9C596CAE-58C5-40A1-B9BC-D39CD705FF9F}"/>
              </a:ext>
            </a:extLst>
          </p:cNvPr>
          <p:cNvSpPr txBox="1"/>
          <p:nvPr/>
        </p:nvSpPr>
        <p:spPr>
          <a:xfrm>
            <a:off x="337812" y="1006030"/>
            <a:ext cx="3270200" cy="54107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32 telescopes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on site</a:t>
            </a:r>
          </a:p>
          <a:p>
            <a:pPr marL="742950" marR="0" lvl="1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Placed in the gap between muon detectors</a:t>
            </a:r>
          </a:p>
          <a:p>
            <a:pPr marL="742950" marR="0" lvl="1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Close to the road for easy construction 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Small zenith angle (zenith&lt;50°) observations for lower energy thresholds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Collection area: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b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b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1 km² @ 10TeV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Angular resolution: </a:t>
            </a:r>
            <a:b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b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&lt;0.06° @ &gt;1TeV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Threshold Energy: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~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200GeV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54C250B-74C9-42FC-9FAF-6CDBB55724B0}"/>
              </a:ext>
            </a:extLst>
          </p:cNvPr>
          <p:cNvSpPr txBox="1"/>
          <p:nvPr/>
        </p:nvSpPr>
        <p:spPr>
          <a:xfrm rot="1205619">
            <a:off x="10609456" y="3365604"/>
            <a:ext cx="7232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0.01 CU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8237FFF9-B6F9-4BE0-8799-89BDE4E66405}"/>
              </a:ext>
            </a:extLst>
          </p:cNvPr>
          <p:cNvCxnSpPr>
            <a:cxnSpLocks/>
          </p:cNvCxnSpPr>
          <p:nvPr/>
        </p:nvCxnSpPr>
        <p:spPr>
          <a:xfrm>
            <a:off x="4245428" y="5470072"/>
            <a:ext cx="309426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52BF7C2B-4BDE-4B08-8AE3-B8F5B09ED90D}"/>
              </a:ext>
            </a:extLst>
          </p:cNvPr>
          <p:cNvSpPr txBox="1"/>
          <p:nvPr/>
        </p:nvSpPr>
        <p:spPr>
          <a:xfrm>
            <a:off x="11216446" y="2412801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500h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C6CE7A0-936C-47F6-BF4F-BBBFD736ADF8}"/>
              </a:ext>
            </a:extLst>
          </p:cNvPr>
          <p:cNvSpPr txBox="1"/>
          <p:nvPr/>
        </p:nvSpPr>
        <p:spPr>
          <a:xfrm>
            <a:off x="11358302" y="1778061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50h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6E1C7F4-3B7A-4C58-A14B-CACA8E3A3545}"/>
              </a:ext>
            </a:extLst>
          </p:cNvPr>
          <p:cNvSpPr txBox="1"/>
          <p:nvPr/>
        </p:nvSpPr>
        <p:spPr>
          <a:xfrm>
            <a:off x="10437595" y="5177161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1 km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550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2327D5-D3A1-4DCE-A77C-4AFB18A22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LACT: Large zenith angle observation mode</a:t>
            </a:r>
            <a:endParaRPr lang="zh-CN" alt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1693A6-6CEC-44CB-A4F7-564931866E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3746" y="1032013"/>
            <a:ext cx="3074965" cy="29272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43DC0FE-3F19-486E-8AC9-B421F3F49C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1916" y="4240077"/>
            <a:ext cx="3804151" cy="236742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4FB5D46-D8BE-4FDA-BD5B-F8588D9064F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00854" y="4231914"/>
            <a:ext cx="4348166" cy="26260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5ED2A7-8BE1-4376-A061-BD682F24E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98318" y="848825"/>
            <a:ext cx="4541572" cy="3110434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A2EBCAA-2848-4B15-80F3-51993F24CDB7}"/>
              </a:ext>
            </a:extLst>
          </p:cNvPr>
          <p:cNvCxnSpPr>
            <a:cxnSpLocks/>
          </p:cNvCxnSpPr>
          <p:nvPr/>
        </p:nvCxnSpPr>
        <p:spPr>
          <a:xfrm>
            <a:off x="8213272" y="4379666"/>
            <a:ext cx="37147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6D014D2-C8FB-4821-B270-64DA2D3CE1FC}"/>
              </a:ext>
            </a:extLst>
          </p:cNvPr>
          <p:cNvSpPr txBox="1"/>
          <p:nvPr/>
        </p:nvSpPr>
        <p:spPr>
          <a:xfrm>
            <a:off x="11024572" y="4379666"/>
            <a:ext cx="7889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 km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</a:t>
            </a:r>
            <a:endParaRPr kumimoji="0" lang="zh-CN" altLang="en-US" sz="1800" b="1" i="0" u="none" strike="noStrike" kern="1200" cap="none" spc="0" normalizeH="0" baseline="3000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4EB2E6B-FCB8-459B-B2ED-CD36889361B9}"/>
              </a:ext>
            </a:extLst>
          </p:cNvPr>
          <p:cNvCxnSpPr>
            <a:cxnSpLocks/>
          </p:cNvCxnSpPr>
          <p:nvPr/>
        </p:nvCxnSpPr>
        <p:spPr>
          <a:xfrm flipV="1">
            <a:off x="9743049" y="930729"/>
            <a:ext cx="0" cy="274376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90A51927-A0FF-409C-A0F0-1BF5CD6D75E4}"/>
              </a:ext>
            </a:extLst>
          </p:cNvPr>
          <p:cNvSpPr txBox="1"/>
          <p:nvPr/>
        </p:nvSpPr>
        <p:spPr>
          <a:xfrm>
            <a:off x="8512506" y="3866367"/>
            <a:ext cx="29065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Sensitivity of point source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3BE564-31F4-4667-ADB1-62F99AB6580C}"/>
              </a:ext>
            </a:extLst>
          </p:cNvPr>
          <p:cNvSpPr txBox="1"/>
          <p:nvPr/>
        </p:nvSpPr>
        <p:spPr>
          <a:xfrm>
            <a:off x="394604" y="1302246"/>
            <a:ext cx="3452488" cy="47450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Large zenith angle (zenith: 50°-70°) observations for ultra-high energy events 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8 telescopes: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divide into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</a:rPr>
              <a:t>4 groups, each has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</a:rPr>
              <a:t>8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telescopes</a:t>
            </a:r>
            <a:r>
              <a:rPr lang="en-US" altLang="zh-CN" b="1" dirty="0">
                <a:solidFill>
                  <a:srgbClr val="000000"/>
                </a:solidFill>
                <a:latin typeface="Calibri" panose="020F0502020204030204" pitchFamily="34" charset="0"/>
                <a:ea typeface="等线" panose="02010600030101010101" pitchFamily="2" charset="-122"/>
              </a:rPr>
              <a:t>,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can observe 4 UHE sources at the same time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Getting larger collection area: </a:t>
            </a:r>
            <a:b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b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3 km²@ 100TeV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Higher Threshold Energy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：</a:t>
            </a:r>
            <a:b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b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rPr>
              <a:t>~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1TeV</a:t>
            </a:r>
          </a:p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Angular resolution:</a:t>
            </a:r>
            <a:b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</a:b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t> &lt;0.06° @ &gt;4TeV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C5EF5FF-254A-4C93-B3D0-D777D09BF933}"/>
              </a:ext>
            </a:extLst>
          </p:cNvPr>
          <p:cNvSpPr txBox="1"/>
          <p:nvPr/>
        </p:nvSpPr>
        <p:spPr>
          <a:xfrm rot="1205619">
            <a:off x="10532234" y="3287597"/>
            <a:ext cx="723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0.01 CU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B3A405-781A-471C-8310-33E874E81EFE}"/>
              </a:ext>
            </a:extLst>
          </p:cNvPr>
          <p:cNvCxnSpPr/>
          <p:nvPr/>
        </p:nvCxnSpPr>
        <p:spPr>
          <a:xfrm>
            <a:off x="4384221" y="5568043"/>
            <a:ext cx="325948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410CEF1A-E6C2-483A-8A79-AB5B37869BB0}"/>
              </a:ext>
            </a:extLst>
          </p:cNvPr>
          <p:cNvSpPr txBox="1"/>
          <p:nvPr/>
        </p:nvSpPr>
        <p:spPr>
          <a:xfrm>
            <a:off x="11288101" y="2469923"/>
            <a:ext cx="7040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500h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F63DF19-2E3C-46EC-A8D0-8AE3E84ED8A2}"/>
              </a:ext>
            </a:extLst>
          </p:cNvPr>
          <p:cNvSpPr txBox="1"/>
          <p:nvPr/>
        </p:nvSpPr>
        <p:spPr>
          <a:xfrm>
            <a:off x="11360389" y="1842049"/>
            <a:ext cx="5757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50h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0261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091CAF3-FA8B-4634-A6B3-89C90AE164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362" y="2437850"/>
            <a:ext cx="5028465" cy="3770996"/>
          </a:xfrm>
          <a:prstGeom prst="rect">
            <a:avLst/>
          </a:prstGeom>
        </p:spPr>
      </p:pic>
      <p:sp>
        <p:nvSpPr>
          <p:cNvPr id="8" name="矩形 23">
            <a:extLst>
              <a:ext uri="{FF2B5EF4-FFF2-40B4-BE49-F238E27FC236}">
                <a16:creationId xmlns:a16="http://schemas.microsoft.com/office/drawing/2014/main" id="{A11F7FE6-63A4-4533-B878-975B70A297E1}"/>
              </a:ext>
            </a:extLst>
          </p:cNvPr>
          <p:cNvSpPr/>
          <p:nvPr/>
        </p:nvSpPr>
        <p:spPr>
          <a:xfrm>
            <a:off x="0" y="11844"/>
            <a:ext cx="12192000" cy="755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同侧圆角矩形 30">
            <a:extLst>
              <a:ext uri="{FF2B5EF4-FFF2-40B4-BE49-F238E27FC236}">
                <a16:creationId xmlns:a16="http://schemas.microsoft.com/office/drawing/2014/main" id="{AA5C33BD-FD13-49BA-987E-3DC2051B369E}"/>
              </a:ext>
            </a:extLst>
          </p:cNvPr>
          <p:cNvSpPr/>
          <p:nvPr/>
        </p:nvSpPr>
        <p:spPr>
          <a:xfrm rot="5400000">
            <a:off x="-68264" y="265749"/>
            <a:ext cx="355602" cy="219074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1" name="组合 4">
            <a:extLst>
              <a:ext uri="{FF2B5EF4-FFF2-40B4-BE49-F238E27FC236}">
                <a16:creationId xmlns:a16="http://schemas.microsoft.com/office/drawing/2014/main" id="{5A7607DF-BD9C-4C0F-82D2-963EB725325B}"/>
              </a:ext>
            </a:extLst>
          </p:cNvPr>
          <p:cNvGrpSpPr/>
          <p:nvPr/>
        </p:nvGrpSpPr>
        <p:grpSpPr>
          <a:xfrm>
            <a:off x="884172" y="2437850"/>
            <a:ext cx="4069683" cy="3924338"/>
            <a:chOff x="4583032" y="1608354"/>
            <a:chExt cx="4069683" cy="3924338"/>
          </a:xfrm>
        </p:grpSpPr>
        <p:pic>
          <p:nvPicPr>
            <p:cNvPr id="12" name="图片 12">
              <a:extLst>
                <a:ext uri="{FF2B5EF4-FFF2-40B4-BE49-F238E27FC236}">
                  <a16:creationId xmlns:a16="http://schemas.microsoft.com/office/drawing/2014/main" id="{CE9BF0BB-DB04-45E6-BC9A-3BB931F1A8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83032" y="1608354"/>
              <a:ext cx="4069683" cy="3924338"/>
            </a:xfrm>
            <a:prstGeom prst="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</p:pic>
        <p:grpSp>
          <p:nvGrpSpPr>
            <p:cNvPr id="13" name="组合 3">
              <a:extLst>
                <a:ext uri="{FF2B5EF4-FFF2-40B4-BE49-F238E27FC236}">
                  <a16:creationId xmlns:a16="http://schemas.microsoft.com/office/drawing/2014/main" id="{360DD53A-0561-42EA-B606-F956FD95EFBA}"/>
                </a:ext>
              </a:extLst>
            </p:cNvPr>
            <p:cNvGrpSpPr/>
            <p:nvPr/>
          </p:nvGrpSpPr>
          <p:grpSpPr>
            <a:xfrm>
              <a:off x="6265446" y="3137004"/>
              <a:ext cx="905470" cy="723024"/>
              <a:chOff x="6265446" y="3137004"/>
              <a:chExt cx="905470" cy="723024"/>
            </a:xfrm>
          </p:grpSpPr>
          <p:sp>
            <p:nvSpPr>
              <p:cNvPr id="14" name="矩形 1">
                <a:extLst>
                  <a:ext uri="{FF2B5EF4-FFF2-40B4-BE49-F238E27FC236}">
                    <a16:creationId xmlns:a16="http://schemas.microsoft.com/office/drawing/2014/main" id="{3D89FA17-274D-4704-8194-2EAF4A89942C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-1800000">
                <a:off x="6461446" y="3482028"/>
                <a:ext cx="378000" cy="37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矩形 14">
                <a:extLst>
                  <a:ext uri="{FF2B5EF4-FFF2-40B4-BE49-F238E27FC236}">
                    <a16:creationId xmlns:a16="http://schemas.microsoft.com/office/drawing/2014/main" id="{1D5CB069-F6A9-4335-A3F8-C47D84AE9AC6}"/>
                  </a:ext>
                </a:extLst>
              </p:cNvPr>
              <p:cNvSpPr>
                <a:spLocks noChangeAspect="1"/>
              </p:cNvSpPr>
              <p:nvPr/>
            </p:nvSpPr>
            <p:spPr>
              <a:xfrm rot="19800000">
                <a:off x="6792916" y="3289622"/>
                <a:ext cx="378000" cy="37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矩形 16">
                <a:extLst>
                  <a:ext uri="{FF2B5EF4-FFF2-40B4-BE49-F238E27FC236}">
                    <a16:creationId xmlns:a16="http://schemas.microsoft.com/office/drawing/2014/main" id="{6F0F0B89-2A3D-4CC8-BEBF-497F674FCB27}"/>
                  </a:ext>
                </a:extLst>
              </p:cNvPr>
              <p:cNvSpPr>
                <a:spLocks/>
              </p:cNvSpPr>
              <p:nvPr/>
            </p:nvSpPr>
            <p:spPr>
              <a:xfrm rot="-1800000">
                <a:off x="6265446" y="3137004"/>
                <a:ext cx="762269" cy="288000"/>
              </a:xfrm>
              <a:prstGeom prst="rect">
                <a:avLst/>
              </a:prstGeom>
              <a:solidFill>
                <a:schemeClr val="accent1">
                  <a:lumMod val="40000"/>
                  <a:lumOff val="60000"/>
                  <a:alpha val="46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sp>
        <p:nvSpPr>
          <p:cNvPr id="17" name="椭圆 8">
            <a:extLst>
              <a:ext uri="{FF2B5EF4-FFF2-40B4-BE49-F238E27FC236}">
                <a16:creationId xmlns:a16="http://schemas.microsoft.com/office/drawing/2014/main" id="{5AF8BC7A-8507-4BAA-838C-7D13714D7C68}"/>
              </a:ext>
            </a:extLst>
          </p:cNvPr>
          <p:cNvSpPr>
            <a:spLocks noChangeAspect="1"/>
          </p:cNvSpPr>
          <p:nvPr/>
        </p:nvSpPr>
        <p:spPr>
          <a:xfrm>
            <a:off x="3034163" y="4560201"/>
            <a:ext cx="180000" cy="18000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11E6F16-444B-40DD-8D5A-746F1D5788A1}"/>
              </a:ext>
            </a:extLst>
          </p:cNvPr>
          <p:cNvCxnSpPr>
            <a:endCxn id="17" idx="0"/>
          </p:cNvCxnSpPr>
          <p:nvPr/>
        </p:nvCxnSpPr>
        <p:spPr>
          <a:xfrm>
            <a:off x="2436510" y="2241010"/>
            <a:ext cx="624013" cy="234555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0A217CE4-43B2-43A3-8914-942E0F2AECA5}"/>
              </a:ext>
            </a:extLst>
          </p:cNvPr>
          <p:cNvSpPr txBox="1"/>
          <p:nvPr/>
        </p:nvSpPr>
        <p:spPr>
          <a:xfrm>
            <a:off x="432678" y="1638823"/>
            <a:ext cx="90423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The first telescope (without camera) was installed in April,</a:t>
            </a:r>
            <a:r>
              <a:rPr lang="zh-CN" altLang="en-US" sz="24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2025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标题 1">
            <a:extLst>
              <a:ext uri="{FF2B5EF4-FFF2-40B4-BE49-F238E27FC236}">
                <a16:creationId xmlns:a16="http://schemas.microsoft.com/office/drawing/2014/main" id="{F0300D0E-B80C-43B6-A44F-567F6FD84DEF}"/>
              </a:ext>
            </a:extLst>
          </p:cNvPr>
          <p:cNvSpPr txBox="1"/>
          <p:nvPr/>
        </p:nvSpPr>
        <p:spPr>
          <a:xfrm>
            <a:off x="322262" y="86362"/>
            <a:ext cx="8375007" cy="61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LACT first telescope (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p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rototype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149065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1C8B1D-7F7D-41FF-B886-05438988BE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2303" y="2771667"/>
            <a:ext cx="5028465" cy="3771348"/>
          </a:xfrm>
          <a:prstGeom prst="rect">
            <a:avLst/>
          </a:prstGeom>
        </p:spPr>
      </p:pic>
      <p:pic>
        <p:nvPicPr>
          <p:cNvPr id="13" name="图片 13">
            <a:extLst>
              <a:ext uri="{FF2B5EF4-FFF2-40B4-BE49-F238E27FC236}">
                <a16:creationId xmlns:a16="http://schemas.microsoft.com/office/drawing/2014/main" id="{42A65298-1E52-42DE-8135-01DCCDB6B3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4" y="2804821"/>
            <a:ext cx="5607292" cy="3738194"/>
          </a:xfrm>
          <a:prstGeom prst="rect">
            <a:avLst/>
          </a:prstGeom>
        </p:spPr>
      </p:pic>
      <p:sp>
        <p:nvSpPr>
          <p:cNvPr id="14" name="矩形 23">
            <a:extLst>
              <a:ext uri="{FF2B5EF4-FFF2-40B4-BE49-F238E27FC236}">
                <a16:creationId xmlns:a16="http://schemas.microsoft.com/office/drawing/2014/main" id="{B06F32E9-02FE-4AE4-801C-4BE77437C34E}"/>
              </a:ext>
            </a:extLst>
          </p:cNvPr>
          <p:cNvSpPr/>
          <p:nvPr/>
        </p:nvSpPr>
        <p:spPr>
          <a:xfrm>
            <a:off x="0" y="11844"/>
            <a:ext cx="12192000" cy="755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同侧圆角矩形 30">
            <a:extLst>
              <a:ext uri="{FF2B5EF4-FFF2-40B4-BE49-F238E27FC236}">
                <a16:creationId xmlns:a16="http://schemas.microsoft.com/office/drawing/2014/main" id="{43B474E9-042A-4976-896C-F913D98C64A7}"/>
              </a:ext>
            </a:extLst>
          </p:cNvPr>
          <p:cNvSpPr/>
          <p:nvPr/>
        </p:nvSpPr>
        <p:spPr>
          <a:xfrm rot="5400000">
            <a:off x="-68264" y="265749"/>
            <a:ext cx="355602" cy="219074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36ECB53-AD34-4CBC-A95B-3C9D57B03157}"/>
              </a:ext>
            </a:extLst>
          </p:cNvPr>
          <p:cNvSpPr txBox="1"/>
          <p:nvPr/>
        </p:nvSpPr>
        <p:spPr>
          <a:xfrm>
            <a:off x="453858" y="767493"/>
            <a:ext cx="96603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Frist</a:t>
            </a:r>
            <a:r>
              <a:rPr lang="zh-CN" altLang="en-US" sz="24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 </a:t>
            </a:r>
            <a:r>
              <a:rPr lang="en-US" altLang="zh-CN" sz="24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camera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Performance was measured in the lab before being shipped to the LHAASO site.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CN" sz="24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Being shipped to the LHAASO site on January 21, 2026 </a:t>
            </a:r>
            <a:br>
              <a:rPr lang="en-US" altLang="zh-CN" sz="24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</a:br>
            <a:r>
              <a:rPr lang="en-US" altLang="zh-CN" sz="2400" b="1" dirty="0">
                <a:solidFill>
                  <a:prstClr val="black"/>
                </a:solidFill>
                <a:latin typeface="等线" panose="020F0502020204030204"/>
                <a:ea typeface="等线" panose="02010600030101010101" pitchFamily="2" charset="-122"/>
              </a:rPr>
              <a:t>and began observations on January 26, 2026.</a:t>
            </a:r>
          </a:p>
        </p:txBody>
      </p:sp>
      <p:sp>
        <p:nvSpPr>
          <p:cNvPr id="8" name="标题 1">
            <a:extLst>
              <a:ext uri="{FF2B5EF4-FFF2-40B4-BE49-F238E27FC236}">
                <a16:creationId xmlns:a16="http://schemas.microsoft.com/office/drawing/2014/main" id="{49F00A4A-5C70-4B14-B2DC-1063D7D16D59}"/>
              </a:ext>
            </a:extLst>
          </p:cNvPr>
          <p:cNvSpPr txBox="1"/>
          <p:nvPr/>
        </p:nvSpPr>
        <p:spPr>
          <a:xfrm>
            <a:off x="322262" y="86362"/>
            <a:ext cx="8375007" cy="61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LACT first telescope (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p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rototype</a:t>
            </a:r>
            <a:r>
              <a:rPr lang="en-US" altLang="zh-CN" sz="3600" b="1" dirty="0">
                <a:solidFill>
                  <a:prstClr val="black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71487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45D4191-9F5F-4B19-B0EF-3DA5E569B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009" y="4055445"/>
            <a:ext cx="4423320" cy="24893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175FB1-06C4-4FB0-8120-B752998508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473" y="1407306"/>
            <a:ext cx="5186581" cy="50120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E6102D-9A37-4F9A-88C0-99B91A7B5D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1478" y="871155"/>
            <a:ext cx="3533937" cy="3184290"/>
          </a:xfrm>
          <a:prstGeom prst="rect">
            <a:avLst/>
          </a:prstGeom>
        </p:spPr>
      </p:pic>
      <p:sp>
        <p:nvSpPr>
          <p:cNvPr id="11" name="矩形 23">
            <a:extLst>
              <a:ext uri="{FF2B5EF4-FFF2-40B4-BE49-F238E27FC236}">
                <a16:creationId xmlns:a16="http://schemas.microsoft.com/office/drawing/2014/main" id="{39982D41-26FE-4246-B136-D509D14DE4BC}"/>
              </a:ext>
            </a:extLst>
          </p:cNvPr>
          <p:cNvSpPr/>
          <p:nvPr/>
        </p:nvSpPr>
        <p:spPr>
          <a:xfrm>
            <a:off x="0" y="11844"/>
            <a:ext cx="12192000" cy="755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同侧圆角矩形 30">
            <a:extLst>
              <a:ext uri="{FF2B5EF4-FFF2-40B4-BE49-F238E27FC236}">
                <a16:creationId xmlns:a16="http://schemas.microsoft.com/office/drawing/2014/main" id="{4A4E1BA4-9867-4704-B8FA-AE73460F5C8E}"/>
              </a:ext>
            </a:extLst>
          </p:cNvPr>
          <p:cNvSpPr/>
          <p:nvPr/>
        </p:nvSpPr>
        <p:spPr>
          <a:xfrm rot="5400000">
            <a:off x="-68264" y="265749"/>
            <a:ext cx="355602" cy="219074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标题 1">
            <a:extLst>
              <a:ext uri="{FF2B5EF4-FFF2-40B4-BE49-F238E27FC236}">
                <a16:creationId xmlns:a16="http://schemas.microsoft.com/office/drawing/2014/main" id="{9F2D4F03-E5A5-47E2-90E3-3D6C6A74BE75}"/>
              </a:ext>
            </a:extLst>
          </p:cNvPr>
          <p:cNvSpPr txBox="1"/>
          <p:nvPr/>
        </p:nvSpPr>
        <p:spPr>
          <a:xfrm>
            <a:off x="322262" y="86362"/>
            <a:ext cx="8375007" cy="61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LACT first telescope (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p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rototype</a:t>
            </a:r>
            <a:r>
              <a:rPr lang="en-US" altLang="zh-CN" sz="3600" b="1" dirty="0">
                <a:solidFill>
                  <a:srgbClr val="0070C0"/>
                </a:solidFill>
                <a:latin typeface="Times New Roman" panose="02020603050405020304" pitchFamily="18" charset="0"/>
                <a:ea typeface="微软雅黑" panose="020B0503020204020204" pitchFamily="34" charset="-122"/>
                <a:sym typeface="+mn-ea"/>
              </a:rPr>
              <a:t>)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1C12C5-E7B4-46E3-AC95-1E0032EDD4E5}"/>
              </a:ext>
            </a:extLst>
          </p:cNvPr>
          <p:cNvSpPr txBox="1"/>
          <p:nvPr/>
        </p:nvSpPr>
        <p:spPr>
          <a:xfrm>
            <a:off x="6964587" y="1093815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Tracking Crab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333304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AAE1-12BD-476E-AFD2-3C8DBF880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/>
              <a:t>LACT first telescope and KM2A coincident events </a:t>
            </a:r>
            <a:endParaRPr lang="zh-CN" alt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6F7270F-9DE2-4B11-B591-C732E794106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24"/>
          <a:stretch/>
        </p:blipFill>
        <p:spPr>
          <a:xfrm>
            <a:off x="2135927" y="1809343"/>
            <a:ext cx="6033420" cy="474894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0F59FED-43EB-4A5D-990A-8A59CBA44D97}"/>
              </a:ext>
            </a:extLst>
          </p:cNvPr>
          <p:cNvSpPr txBox="1"/>
          <p:nvPr/>
        </p:nvSpPr>
        <p:spPr>
          <a:xfrm>
            <a:off x="2982141" y="6207871"/>
            <a:ext cx="45577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Shower core location distribution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BFBF31-CBAC-4F46-BED1-A257928389A2}"/>
              </a:ext>
            </a:extLst>
          </p:cNvPr>
          <p:cNvCxnSpPr>
            <a:cxnSpLocks/>
            <a:stCxn id="11" idx="1"/>
          </p:cNvCxnSpPr>
          <p:nvPr/>
        </p:nvCxnSpPr>
        <p:spPr>
          <a:xfrm flipH="1">
            <a:off x="5179275" y="2781601"/>
            <a:ext cx="2990072" cy="15321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C5D9D69-62A8-418D-AEAC-774A27D0C4F7}"/>
              </a:ext>
            </a:extLst>
          </p:cNvPr>
          <p:cNvSpPr txBox="1"/>
          <p:nvPr/>
        </p:nvSpPr>
        <p:spPr>
          <a:xfrm>
            <a:off x="8169347" y="2581546"/>
            <a:ext cx="26891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LACT first telescope 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015C3E-19DA-4FC7-B9D9-8388290B2676}"/>
              </a:ext>
            </a:extLst>
          </p:cNvPr>
          <p:cNvSpPr txBox="1"/>
          <p:nvPr/>
        </p:nvSpPr>
        <p:spPr>
          <a:xfrm>
            <a:off x="1666222" y="1034871"/>
            <a:ext cx="83895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About 20,000 coincident events were recorded on January 26, 2026.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data collection and in-depth analysis are underway.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10108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AAE1-12BD-476E-AFD2-3C8DBF880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Gamma-like event</a:t>
            </a:r>
            <a:endParaRPr lang="zh-CN" alt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0AA588A-034F-4724-9AE9-AE1C00D0AE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49"/>
          <a:stretch/>
        </p:blipFill>
        <p:spPr>
          <a:xfrm>
            <a:off x="3801281" y="1377736"/>
            <a:ext cx="8390719" cy="42036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D27559-9FA8-4A35-83AC-792D99C5D2BB}"/>
              </a:ext>
            </a:extLst>
          </p:cNvPr>
          <p:cNvSpPr txBox="1"/>
          <p:nvPr/>
        </p:nvSpPr>
        <p:spPr>
          <a:xfrm>
            <a:off x="9388305" y="5110932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muon detector </a:t>
            </a:r>
            <a:endParaRPr lang="zh-CN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E13FBA-B933-4190-BF13-EEB72EE18747}"/>
              </a:ext>
            </a:extLst>
          </p:cNvPr>
          <p:cNvSpPr txBox="1"/>
          <p:nvPr/>
        </p:nvSpPr>
        <p:spPr>
          <a:xfrm>
            <a:off x="4901036" y="5110932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Scintillator detector </a:t>
            </a:r>
            <a:endParaRPr lang="zh-CN" alt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3807E8-4D40-4D72-B79E-6FB3E1D983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2" y="1800595"/>
            <a:ext cx="3893256" cy="34065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87B5EF8-1650-466D-B066-392B1E482881}"/>
              </a:ext>
            </a:extLst>
          </p:cNvPr>
          <p:cNvSpPr txBox="1"/>
          <p:nvPr/>
        </p:nvSpPr>
        <p:spPr>
          <a:xfrm>
            <a:off x="1585016" y="3378395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3E677D53-155B-4036-9689-19EC6EAF0BBC}"/>
              </a:ext>
            </a:extLst>
          </p:cNvPr>
          <p:cNvCxnSpPr>
            <a:cxnSpLocks/>
          </p:cNvCxnSpPr>
          <p:nvPr/>
        </p:nvCxnSpPr>
        <p:spPr>
          <a:xfrm flipH="1">
            <a:off x="1765514" y="1465691"/>
            <a:ext cx="970706" cy="21011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3AC0E304-A6BA-4A77-8353-DA94D9C982DF}"/>
              </a:ext>
            </a:extLst>
          </p:cNvPr>
          <p:cNvSpPr txBox="1"/>
          <p:nvPr/>
        </p:nvSpPr>
        <p:spPr>
          <a:xfrm>
            <a:off x="2062388" y="1069596"/>
            <a:ext cx="1815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Source: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Crab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761951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6AAE1-12BD-476E-AFD2-3C8DBF8809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Cosmic ray like event</a:t>
            </a:r>
            <a:endParaRPr lang="zh-CN" altLang="en-US" dirty="0"/>
          </a:p>
        </p:txBody>
      </p:sp>
      <p:pic>
        <p:nvPicPr>
          <p:cNvPr id="3" name="内容占位符 6">
            <a:extLst>
              <a:ext uri="{FF2B5EF4-FFF2-40B4-BE49-F238E27FC236}">
                <a16:creationId xmlns:a16="http://schemas.microsoft.com/office/drawing/2014/main" id="{672A5C5F-B306-4493-B631-F3E48AE35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13" y="1376326"/>
            <a:ext cx="8515787" cy="4119165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FC3A3E56-193A-4406-826B-8B7B9EAA77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94" y="1781974"/>
            <a:ext cx="3764630" cy="329405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5EFE1C6-B678-4F80-9AE5-713A0B9E47FC}"/>
              </a:ext>
            </a:extLst>
          </p:cNvPr>
          <p:cNvSpPr txBox="1"/>
          <p:nvPr/>
        </p:nvSpPr>
        <p:spPr>
          <a:xfrm>
            <a:off x="8941576" y="1731078"/>
            <a:ext cx="1810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muon detector </a:t>
            </a:r>
            <a:endParaRPr lang="zh-CN" altLang="en-US" b="1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1A0AE3-0F9C-41B7-BAA1-CE0B418C78B9}"/>
              </a:ext>
            </a:extLst>
          </p:cNvPr>
          <p:cNvSpPr txBox="1"/>
          <p:nvPr/>
        </p:nvSpPr>
        <p:spPr>
          <a:xfrm>
            <a:off x="4733513" y="1842760"/>
            <a:ext cx="2319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/>
              <a:t>Scintillator detector </a:t>
            </a:r>
            <a:endParaRPr lang="zh-CN" altLang="en-US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3C2E2D7-3F12-460A-9616-2E4C09F175DE}"/>
              </a:ext>
            </a:extLst>
          </p:cNvPr>
          <p:cNvSpPr txBox="1"/>
          <p:nvPr/>
        </p:nvSpPr>
        <p:spPr>
          <a:xfrm>
            <a:off x="1579021" y="3279236"/>
            <a:ext cx="360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×</a:t>
            </a:r>
            <a:endParaRPr lang="zh-CN" alt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8162544-9DF4-4771-881C-329946FAA939}"/>
              </a:ext>
            </a:extLst>
          </p:cNvPr>
          <p:cNvCxnSpPr>
            <a:cxnSpLocks/>
          </p:cNvCxnSpPr>
          <p:nvPr/>
        </p:nvCxnSpPr>
        <p:spPr>
          <a:xfrm flipH="1">
            <a:off x="1762651" y="1334742"/>
            <a:ext cx="970706" cy="210116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42B7230D-A185-4DD5-9F1C-6A2847111277}"/>
              </a:ext>
            </a:extLst>
          </p:cNvPr>
          <p:cNvSpPr txBox="1"/>
          <p:nvPr/>
        </p:nvSpPr>
        <p:spPr>
          <a:xfrm>
            <a:off x="2059525" y="938647"/>
            <a:ext cx="18152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Source:</a:t>
            </a: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2000" b="1" dirty="0">
                <a:solidFill>
                  <a:srgbClr val="FF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Crab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140008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23">
            <a:extLst>
              <a:ext uri="{FF2B5EF4-FFF2-40B4-BE49-F238E27FC236}">
                <a16:creationId xmlns:a16="http://schemas.microsoft.com/office/drawing/2014/main" id="{ABE16855-0867-4005-8542-503A1C214F93}"/>
              </a:ext>
            </a:extLst>
          </p:cNvPr>
          <p:cNvSpPr/>
          <p:nvPr/>
        </p:nvSpPr>
        <p:spPr>
          <a:xfrm>
            <a:off x="0" y="11844"/>
            <a:ext cx="12192000" cy="755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同侧圆角矩形 30">
            <a:extLst>
              <a:ext uri="{FF2B5EF4-FFF2-40B4-BE49-F238E27FC236}">
                <a16:creationId xmlns:a16="http://schemas.microsoft.com/office/drawing/2014/main" id="{9CA53BC8-8F3A-45E2-885F-310B40F48BD4}"/>
              </a:ext>
            </a:extLst>
          </p:cNvPr>
          <p:cNvSpPr/>
          <p:nvPr/>
        </p:nvSpPr>
        <p:spPr>
          <a:xfrm rot="5400000">
            <a:off x="-68264" y="265749"/>
            <a:ext cx="355602" cy="219074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A6AA24A5-AF64-431C-83BC-0A8A15FAD378}"/>
              </a:ext>
            </a:extLst>
          </p:cNvPr>
          <p:cNvSpPr txBox="1"/>
          <p:nvPr/>
        </p:nvSpPr>
        <p:spPr>
          <a:xfrm>
            <a:off x="322262" y="86362"/>
            <a:ext cx="11829257" cy="61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LACT second telescope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（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Design-finalized telescope 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）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974C07-A05D-4D88-8D16-2FDE8497FD38}"/>
              </a:ext>
            </a:extLst>
          </p:cNvPr>
          <p:cNvSpPr txBox="1"/>
          <p:nvPr/>
        </p:nvSpPr>
        <p:spPr>
          <a:xfrm>
            <a:off x="544498" y="944379"/>
            <a:ext cx="1138478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Assembly started on January 28, 2026, at the Tianfu Cosmic-Ray Research Center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Shipment to </a:t>
            </a: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LHAASO site is planned in April 2026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second telescope will begin participating in the observations in September 2026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462930-7C3C-44ED-B87F-B0AC8CBF79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579" y="2629370"/>
            <a:ext cx="5411945" cy="4058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FB385D1-10BE-4338-B71B-219E2559944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16" r="9291"/>
          <a:stretch/>
        </p:blipFill>
        <p:spPr>
          <a:xfrm>
            <a:off x="6433374" y="2629369"/>
            <a:ext cx="5310423" cy="405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46279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5F59EF7-698B-490B-8E78-C3BD879238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0" r="2256" b="931"/>
          <a:stretch/>
        </p:blipFill>
        <p:spPr>
          <a:xfrm>
            <a:off x="3637433" y="1945392"/>
            <a:ext cx="8349546" cy="4992322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A416A673-0374-4363-A93B-3305F7D43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7503" y="92054"/>
            <a:ext cx="10510125" cy="659612"/>
          </a:xfrm>
        </p:spPr>
        <p:txBody>
          <a:bodyPr/>
          <a:lstStyle/>
          <a:p>
            <a:r>
              <a:rPr lang="en-US" altLang="zh-CN" dirty="0"/>
              <a:t>LACT construction plans</a:t>
            </a:r>
            <a:endParaRPr lang="zh-CN" alt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05CC87B-2242-44C1-9A69-FD11842A3590}"/>
              </a:ext>
            </a:extLst>
          </p:cNvPr>
          <p:cNvSpPr/>
          <p:nvPr/>
        </p:nvSpPr>
        <p:spPr>
          <a:xfrm>
            <a:off x="8700247" y="4469802"/>
            <a:ext cx="215153" cy="242047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45116D-7757-4D04-8C4C-5F4A4942C77C}"/>
              </a:ext>
            </a:extLst>
          </p:cNvPr>
          <p:cNvSpPr/>
          <p:nvPr/>
        </p:nvSpPr>
        <p:spPr>
          <a:xfrm>
            <a:off x="7350474" y="4320529"/>
            <a:ext cx="215153" cy="2420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16650B-EFF7-45ED-BD84-32DD3CDFAE6A}"/>
              </a:ext>
            </a:extLst>
          </p:cNvPr>
          <p:cNvSpPr/>
          <p:nvPr/>
        </p:nvSpPr>
        <p:spPr>
          <a:xfrm>
            <a:off x="8953278" y="3503823"/>
            <a:ext cx="215153" cy="2420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652DD96-2E7E-4EB2-8A7A-2C2DF781BDE2}"/>
              </a:ext>
            </a:extLst>
          </p:cNvPr>
          <p:cNvSpPr/>
          <p:nvPr/>
        </p:nvSpPr>
        <p:spPr>
          <a:xfrm>
            <a:off x="9394598" y="5532922"/>
            <a:ext cx="215153" cy="2420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6DCBF15C-EC90-49F3-8035-66CCD9EE76F3}"/>
              </a:ext>
            </a:extLst>
          </p:cNvPr>
          <p:cNvSpPr/>
          <p:nvPr/>
        </p:nvSpPr>
        <p:spPr>
          <a:xfrm>
            <a:off x="9595791" y="4483762"/>
            <a:ext cx="215153" cy="24204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5A20F91-BFDB-4915-AC18-55F26AE270AB}"/>
              </a:ext>
            </a:extLst>
          </p:cNvPr>
          <p:cNvSpPr/>
          <p:nvPr/>
        </p:nvSpPr>
        <p:spPr>
          <a:xfrm>
            <a:off x="8592670" y="4842359"/>
            <a:ext cx="215153" cy="24204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7E25C5B-51F4-415B-8E57-97B2CD02D886}"/>
              </a:ext>
            </a:extLst>
          </p:cNvPr>
          <p:cNvSpPr/>
          <p:nvPr/>
        </p:nvSpPr>
        <p:spPr>
          <a:xfrm>
            <a:off x="10163199" y="3234420"/>
            <a:ext cx="215153" cy="24204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2160A4EF-6725-41D9-9737-66A3803746B5}"/>
              </a:ext>
            </a:extLst>
          </p:cNvPr>
          <p:cNvSpPr/>
          <p:nvPr/>
        </p:nvSpPr>
        <p:spPr>
          <a:xfrm>
            <a:off x="7311985" y="2889284"/>
            <a:ext cx="215153" cy="242047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5" name="Star: 6 Points 4">
            <a:extLst>
              <a:ext uri="{FF2B5EF4-FFF2-40B4-BE49-F238E27FC236}">
                <a16:creationId xmlns:a16="http://schemas.microsoft.com/office/drawing/2014/main" id="{1683CA8C-1D34-4276-84A3-376378278131}"/>
              </a:ext>
            </a:extLst>
          </p:cNvPr>
          <p:cNvSpPr/>
          <p:nvPr/>
        </p:nvSpPr>
        <p:spPr>
          <a:xfrm>
            <a:off x="8762593" y="4515843"/>
            <a:ext cx="107577" cy="151888"/>
          </a:xfrm>
          <a:prstGeom prst="star6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7FEDE3C-E397-4767-8098-72F5FEFA8F2F}"/>
              </a:ext>
            </a:extLst>
          </p:cNvPr>
          <p:cNvGrpSpPr/>
          <p:nvPr/>
        </p:nvGrpSpPr>
        <p:grpSpPr>
          <a:xfrm>
            <a:off x="390889" y="1945392"/>
            <a:ext cx="3702693" cy="2442976"/>
            <a:chOff x="385794" y="4340321"/>
            <a:chExt cx="3883901" cy="246339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64862248-59CC-43C3-84DA-19A5CCB6D3D7}"/>
                </a:ext>
              </a:extLst>
            </p:cNvPr>
            <p:cNvGrpSpPr/>
            <p:nvPr/>
          </p:nvGrpSpPr>
          <p:grpSpPr>
            <a:xfrm>
              <a:off x="385794" y="4340321"/>
              <a:ext cx="3807551" cy="2463398"/>
              <a:chOff x="7219547" y="747722"/>
              <a:chExt cx="4524004" cy="2914229"/>
            </a:xfrm>
          </p:grpSpPr>
          <p:pic>
            <p:nvPicPr>
              <p:cNvPr id="17" name="Picture 2">
                <a:extLst>
                  <a:ext uri="{FF2B5EF4-FFF2-40B4-BE49-F238E27FC236}">
                    <a16:creationId xmlns:a16="http://schemas.microsoft.com/office/drawing/2014/main" id="{A2BA274B-46F8-4757-AB53-145C6A3FA2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19547" y="747722"/>
                <a:ext cx="4524004" cy="282941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0879CBAC-E27C-479E-B5AC-D38C45786756}"/>
                  </a:ext>
                </a:extLst>
              </p:cNvPr>
              <p:cNvSpPr/>
              <p:nvPr/>
            </p:nvSpPr>
            <p:spPr>
              <a:xfrm>
                <a:off x="7339054" y="3180522"/>
                <a:ext cx="1121134" cy="481429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微软雅黑"/>
                  <a:cs typeface="+mn-cs"/>
                </a:endParaRP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9225D4A-35C9-40FF-B649-CF40938F0D7E}"/>
                </a:ext>
              </a:extLst>
            </p:cNvPr>
            <p:cNvSpPr txBox="1"/>
            <p:nvPr/>
          </p:nvSpPr>
          <p:spPr>
            <a:xfrm>
              <a:off x="385794" y="4451848"/>
              <a:ext cx="106452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800" b="1" i="0" u="none" strike="noStrike" kern="1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/>
                  <a:ea typeface="微软雅黑"/>
                  <a:cs typeface="Times New Roman" panose="02020603050405020304" pitchFamily="18" charset="0"/>
                </a:rPr>
                <a:t>V4641</a:t>
              </a: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72E0ABE8-51F6-4785-B6EC-B8D8CC4749AB}"/>
                </a:ext>
              </a:extLst>
            </p:cNvPr>
            <p:cNvSpPr txBox="1"/>
            <p:nvPr/>
          </p:nvSpPr>
          <p:spPr>
            <a:xfrm>
              <a:off x="3293146" y="5781041"/>
              <a:ext cx="976549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Black</a:t>
              </a:r>
              <a:r>
                <a:rPr kumimoji="0" lang="zh-CN" altLang="en-US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hole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A83E1E8-E9AE-468F-B82D-39A650D0D0A3}"/>
                </a:ext>
              </a:extLst>
            </p:cNvPr>
            <p:cNvSpPr txBox="1"/>
            <p:nvPr/>
          </p:nvSpPr>
          <p:spPr>
            <a:xfrm>
              <a:off x="531636" y="6040198"/>
              <a:ext cx="114319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M</a:t>
              </a:r>
              <a:r>
                <a:rPr kumimoji="0" lang="en-US" altLang="zh-CN" sz="1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assive</a:t>
              </a:r>
              <a:r>
                <a:rPr kumimoji="0" lang="en-US" altLang="zh-CN" sz="1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cs typeface="+mn-cs"/>
                </a:rPr>
                <a:t> star</a:t>
              </a:r>
              <a:endPara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endParaRPr>
            </a:p>
          </p:txBody>
        </p:sp>
      </p:grpSp>
      <p:pic>
        <p:nvPicPr>
          <p:cNvPr id="24" name="图片 3">
            <a:extLst>
              <a:ext uri="{FF2B5EF4-FFF2-40B4-BE49-F238E27FC236}">
                <a16:creationId xmlns:a16="http://schemas.microsoft.com/office/drawing/2014/main" id="{672042DC-AC6D-4561-AF99-006E8E4EC5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86" y="4187138"/>
            <a:ext cx="3064598" cy="2759993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C6270326-42AF-4FD4-8112-5533B196C1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01365" y="4175212"/>
            <a:ext cx="3074679" cy="2762502"/>
          </a:xfrm>
          <a:prstGeom prst="rect">
            <a:avLst/>
          </a:prstGeom>
        </p:spPr>
      </p:pic>
      <p:sp>
        <p:nvSpPr>
          <p:cNvPr id="26" name="文本框 18">
            <a:extLst>
              <a:ext uri="{FF2B5EF4-FFF2-40B4-BE49-F238E27FC236}">
                <a16:creationId xmlns:a16="http://schemas.microsoft.com/office/drawing/2014/main" id="{F9BAA04B-3214-4333-8968-E106DE04E295}"/>
              </a:ext>
            </a:extLst>
          </p:cNvPr>
          <p:cNvSpPr txBox="1"/>
          <p:nvPr/>
        </p:nvSpPr>
        <p:spPr>
          <a:xfrm>
            <a:off x="818881" y="6154205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30 TeV ~ 100 TeV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文本框 20">
            <a:extLst>
              <a:ext uri="{FF2B5EF4-FFF2-40B4-BE49-F238E27FC236}">
                <a16:creationId xmlns:a16="http://schemas.microsoft.com/office/drawing/2014/main" id="{51BCE966-0235-428A-ADBD-61E68E394546}"/>
              </a:ext>
            </a:extLst>
          </p:cNvPr>
          <p:cNvSpPr txBox="1"/>
          <p:nvPr/>
        </p:nvSpPr>
        <p:spPr>
          <a:xfrm>
            <a:off x="4185569" y="6154205"/>
            <a:ext cx="113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&gt; 100 TeV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0799A1-1CDF-442F-A906-5202102D8750}"/>
              </a:ext>
            </a:extLst>
          </p:cNvPr>
          <p:cNvSpPr txBox="1"/>
          <p:nvPr/>
        </p:nvSpPr>
        <p:spPr>
          <a:xfrm>
            <a:off x="491469" y="4272276"/>
            <a:ext cx="5451671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LACT expectation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 </a:t>
            </a:r>
            <a:r>
              <a:rPr kumimoji="0" lang="en-US" altLang="zh-CN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tels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1y (279 h)</a:t>
            </a: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，</a:t>
            </a:r>
            <a:r>
              <a:rPr kumimoji="0" lang="el-GR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θ</a:t>
            </a: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=55° - 75°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CB64A04D-174A-497E-BFFA-025BCEB11023}"/>
              </a:ext>
            </a:extLst>
          </p:cNvPr>
          <p:cNvSpPr/>
          <p:nvPr/>
        </p:nvSpPr>
        <p:spPr>
          <a:xfrm>
            <a:off x="7872033" y="5795909"/>
            <a:ext cx="215153" cy="242047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E9A68-8BDB-49C6-A88A-6D7C61CE4C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142" y="1764570"/>
            <a:ext cx="4913246" cy="5001376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29C2E887-52C1-4AFF-AF75-DF697AECAB00}"/>
              </a:ext>
            </a:extLst>
          </p:cNvPr>
          <p:cNvSpPr/>
          <p:nvPr/>
        </p:nvSpPr>
        <p:spPr>
          <a:xfrm>
            <a:off x="10011584" y="3355443"/>
            <a:ext cx="325890" cy="34543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31E17C9-D6B0-4547-855C-A64FCBF63F1B}"/>
              </a:ext>
            </a:extLst>
          </p:cNvPr>
          <p:cNvSpPr/>
          <p:nvPr/>
        </p:nvSpPr>
        <p:spPr>
          <a:xfrm>
            <a:off x="8343096" y="2926808"/>
            <a:ext cx="325890" cy="34543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BC768A5-AB3D-4BD1-9A49-03902523DE2D}"/>
              </a:ext>
            </a:extLst>
          </p:cNvPr>
          <p:cNvSpPr/>
          <p:nvPr/>
        </p:nvSpPr>
        <p:spPr>
          <a:xfrm>
            <a:off x="7856911" y="4410740"/>
            <a:ext cx="325890" cy="34543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C7D5644F-EEB5-4762-B441-5D78942C23AD}"/>
              </a:ext>
            </a:extLst>
          </p:cNvPr>
          <p:cNvSpPr/>
          <p:nvPr/>
        </p:nvSpPr>
        <p:spPr>
          <a:xfrm>
            <a:off x="9552847" y="5132112"/>
            <a:ext cx="325890" cy="345438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C05BBD4-AEAB-463B-B3A3-B1FDE3EEACA3}"/>
              </a:ext>
            </a:extLst>
          </p:cNvPr>
          <p:cNvSpPr/>
          <p:nvPr/>
        </p:nvSpPr>
        <p:spPr>
          <a:xfrm>
            <a:off x="9703367" y="4654331"/>
            <a:ext cx="325890" cy="345438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04C0934-8EAA-4E59-9D61-BC02E79943C2}"/>
              </a:ext>
            </a:extLst>
          </p:cNvPr>
          <p:cNvSpPr/>
          <p:nvPr/>
        </p:nvSpPr>
        <p:spPr>
          <a:xfrm>
            <a:off x="8684637" y="6420508"/>
            <a:ext cx="325890" cy="34543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B929D1A-2422-417D-824B-36CB894549CD}"/>
              </a:ext>
            </a:extLst>
          </p:cNvPr>
          <p:cNvSpPr/>
          <p:nvPr/>
        </p:nvSpPr>
        <p:spPr>
          <a:xfrm>
            <a:off x="11080538" y="5774969"/>
            <a:ext cx="325890" cy="34543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63CA6BE9-FDB1-495D-93CE-8AE9D89DDD04}"/>
              </a:ext>
            </a:extLst>
          </p:cNvPr>
          <p:cNvSpPr/>
          <p:nvPr/>
        </p:nvSpPr>
        <p:spPr>
          <a:xfrm rot="5400000">
            <a:off x="11740119" y="3505491"/>
            <a:ext cx="325890" cy="34543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CB087837-9DFB-4E2C-ADDF-AC1022C04CAE}"/>
              </a:ext>
            </a:extLst>
          </p:cNvPr>
          <p:cNvSpPr/>
          <p:nvPr/>
        </p:nvSpPr>
        <p:spPr>
          <a:xfrm rot="5400000">
            <a:off x="10884183" y="4654331"/>
            <a:ext cx="325890" cy="345438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B2BA7AA-7EDF-423F-A906-5A0A58B78668}"/>
              </a:ext>
            </a:extLst>
          </p:cNvPr>
          <p:cNvSpPr txBox="1"/>
          <p:nvPr/>
        </p:nvSpPr>
        <p:spPr>
          <a:xfrm>
            <a:off x="428540" y="839484"/>
            <a:ext cx="10637916" cy="1083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Phase I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（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tels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）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will be completed by the end of 2026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Phase II (8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tels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) will be completed by May 2027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he  full array will be completed by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the end of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2028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20902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0104">
            <a:extLst>
              <a:ext uri="{FF2B5EF4-FFF2-40B4-BE49-F238E27FC236}">
                <a16:creationId xmlns:a16="http://schemas.microsoft.com/office/drawing/2014/main" id="{32F71FC7-C6E0-4ABB-AC20-DC4C1179F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lum bright="70000" contrast="-70000"/>
          </a:blip>
          <a:srcRect/>
          <a:stretch>
            <a:fillRect/>
          </a:stretch>
        </p:blipFill>
        <p:spPr>
          <a:xfrm>
            <a:off x="3118956" y="891865"/>
            <a:ext cx="6217717" cy="5925916"/>
          </a:xfrm>
          <a:prstGeom prst="rect">
            <a:avLst/>
          </a:prstGeom>
          <a:noFill/>
          <a:ln/>
        </p:spPr>
      </p:pic>
      <p:sp>
        <p:nvSpPr>
          <p:cNvPr id="4" name="Text Box 6">
            <a:extLst>
              <a:ext uri="{FF2B5EF4-FFF2-40B4-BE49-F238E27FC236}">
                <a16:creationId xmlns:a16="http://schemas.microsoft.com/office/drawing/2014/main" id="{FAE238E1-716A-48B0-92E3-32C8ED9E60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705" y="3166248"/>
            <a:ext cx="3891305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Times New Roman" pitchFamily="18" charset="0"/>
              </a:rPr>
              <a:t>VHE/UHE </a:t>
            </a:r>
            <a:r>
              <a:rPr kumimoji="1" lang="el-GR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Times New Roman" pitchFamily="18" charset="0"/>
              </a:rPr>
              <a:t>γ</a:t>
            </a:r>
            <a:r>
              <a:rPr kumimoji="1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Times New Roman" pitchFamily="18" charset="0"/>
              </a:rPr>
              <a:t> </a:t>
            </a: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/>
                <a:ea typeface="微软雅黑"/>
                <a:cs typeface="Times New Roman" pitchFamily="18" charset="0"/>
              </a:rPr>
              <a:t>Astronomy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Particle detector array:</a:t>
            </a:r>
            <a:endParaRPr kumimoji="1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    LHAASO, HAWC, </a:t>
            </a:r>
            <a:r>
              <a:rPr kumimoji="1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Asγ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, SWGO…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Cherenkov telescope array: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      HESS</a:t>
            </a:r>
            <a:r>
              <a: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，</a:t>
            </a: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MAGIC, LACT, CTA…</a:t>
            </a:r>
            <a:endParaRPr kumimoji="1" lang="el-GR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宋体" pitchFamily="2" charset="-122"/>
              <a:cs typeface="Times New Roman" pitchFamily="18" charset="0"/>
            </a:endParaRPr>
          </a:p>
        </p:txBody>
      </p:sp>
      <p:sp>
        <p:nvSpPr>
          <p:cNvPr id="5" name="Text Box 7">
            <a:extLst>
              <a:ext uri="{FF2B5EF4-FFF2-40B4-BE49-F238E27FC236}">
                <a16:creationId xmlns:a16="http://schemas.microsoft.com/office/drawing/2014/main" id="{0891E48B-D449-4A0A-BCCD-4A1C605071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6587" y="5528236"/>
            <a:ext cx="328647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VHE/UHE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Neutrinos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IceCube</a:t>
            </a:r>
            <a:r>
              <a:rPr kumimoji="1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，</a:t>
            </a: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KM3net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ARIANA ……</a:t>
            </a:r>
          </a:p>
        </p:txBody>
      </p:sp>
      <p:sp>
        <p:nvSpPr>
          <p:cNvPr id="7" name="Text Box 8">
            <a:extLst>
              <a:ext uri="{FF2B5EF4-FFF2-40B4-BE49-F238E27FC236}">
                <a16:creationId xmlns:a16="http://schemas.microsoft.com/office/drawing/2014/main" id="{573276E7-8AE3-478E-8988-169765F382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9030" y="2988578"/>
            <a:ext cx="3116687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EHE</a:t>
            </a:r>
            <a:r>
              <a:rPr kumimoji="1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CR Astronomy</a:t>
            </a:r>
            <a:endParaRPr kumimoji="1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9900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TA, AUGER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srgbClr val="0099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JEM-EUSO</a:t>
            </a:r>
          </a:p>
        </p:txBody>
      </p:sp>
      <p:sp>
        <p:nvSpPr>
          <p:cNvPr id="8" name="Oval 10">
            <a:extLst>
              <a:ext uri="{FF2B5EF4-FFF2-40B4-BE49-F238E27FC236}">
                <a16:creationId xmlns:a16="http://schemas.microsoft.com/office/drawing/2014/main" id="{F42EC7C2-6418-4081-8C27-8B47E5BB92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1339" y="3595080"/>
            <a:ext cx="3967321" cy="1714512"/>
          </a:xfrm>
          <a:prstGeom prst="ellipse">
            <a:avLst/>
          </a:prstGeom>
          <a:solidFill>
            <a:srgbClr val="FF0000">
              <a:alpha val="20000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Origin of CRs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A century-old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mystery</a:t>
            </a:r>
          </a:p>
        </p:txBody>
      </p:sp>
      <p:grpSp>
        <p:nvGrpSpPr>
          <p:cNvPr id="9" name="Group 13">
            <a:extLst>
              <a:ext uri="{FF2B5EF4-FFF2-40B4-BE49-F238E27FC236}">
                <a16:creationId xmlns:a16="http://schemas.microsoft.com/office/drawing/2014/main" id="{5394388E-8444-46DA-8BF6-EA07009D53A7}"/>
              </a:ext>
            </a:extLst>
          </p:cNvPr>
          <p:cNvGrpSpPr>
            <a:grpSpLocks/>
          </p:cNvGrpSpPr>
          <p:nvPr/>
        </p:nvGrpSpPr>
        <p:grpSpPr bwMode="auto">
          <a:xfrm>
            <a:off x="8988579" y="903923"/>
            <a:ext cx="2605087" cy="2079667"/>
            <a:chOff x="-3" y="528"/>
            <a:chExt cx="6036" cy="4786"/>
          </a:xfrm>
        </p:grpSpPr>
        <p:pic>
          <p:nvPicPr>
            <p:cNvPr id="10" name="Picture 14" descr="fullsite-030915">
              <a:extLst>
                <a:ext uri="{FF2B5EF4-FFF2-40B4-BE49-F238E27FC236}">
                  <a16:creationId xmlns:a16="http://schemas.microsoft.com/office/drawing/2014/main" id="{7FB272AB-4A8F-4B72-89E9-B402E7DB4D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4503" r="7036" b="6186"/>
            <a:stretch>
              <a:fillRect/>
            </a:stretch>
          </p:blipFill>
          <p:spPr bwMode="auto">
            <a:xfrm>
              <a:off x="-3" y="528"/>
              <a:ext cx="6036" cy="4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11" name="Group 15">
              <a:extLst>
                <a:ext uri="{FF2B5EF4-FFF2-40B4-BE49-F238E27FC236}">
                  <a16:creationId xmlns:a16="http://schemas.microsoft.com/office/drawing/2014/main" id="{21486EB4-A29B-4A98-9FF0-22A7C629C5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446" y="4441"/>
              <a:ext cx="2686" cy="873"/>
              <a:chOff x="3745" y="3798"/>
              <a:chExt cx="1866" cy="855"/>
            </a:xfrm>
          </p:grpSpPr>
          <p:sp>
            <p:nvSpPr>
              <p:cNvPr id="12" name="Text Box 17">
                <a:extLst>
                  <a:ext uri="{FF2B5EF4-FFF2-40B4-BE49-F238E27FC236}">
                    <a16:creationId xmlns:a16="http://schemas.microsoft.com/office/drawing/2014/main" id="{B7AAD287-416F-4B49-A7EB-A66FABBC1A8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745" y="3798"/>
                <a:ext cx="1866" cy="8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86436" tIns="43218" rIns="86436" bIns="43218">
                <a:spAutoFit/>
              </a:bodyPr>
              <a:lstStyle/>
              <a:p>
                <a:pPr marL="0" marR="0" lvl="0" indent="0" algn="ctr" defTabSz="865188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1" lang="en-US" altLang="zh-CN" sz="19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CC3300"/>
                    </a:solidFill>
                    <a:effectLst/>
                    <a:uLnTx/>
                    <a:uFillTx/>
                    <a:latin typeface="Arial" charset="0"/>
                    <a:ea typeface="宋体" pitchFamily="2" charset="-122"/>
                    <a:cs typeface="+mn-cs"/>
                  </a:rPr>
                  <a:t>50km</a:t>
                </a:r>
              </a:p>
            </p:txBody>
          </p:sp>
          <p:sp>
            <p:nvSpPr>
              <p:cNvPr id="13" name="Line 16">
                <a:extLst>
                  <a:ext uri="{FF2B5EF4-FFF2-40B4-BE49-F238E27FC236}">
                    <a16:creationId xmlns:a16="http://schemas.microsoft.com/office/drawing/2014/main" id="{AECFFCFF-FBC7-4C9A-92B8-400019B1C4D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840" y="3840"/>
                <a:ext cx="1439" cy="9"/>
              </a:xfrm>
              <a:prstGeom prst="line">
                <a:avLst/>
              </a:prstGeom>
              <a:noFill/>
              <a:ln w="57150">
                <a:solidFill>
                  <a:srgbClr val="CC3300"/>
                </a:solidFill>
                <a:round/>
                <a:headEnd type="stealth" w="sm" len="med"/>
                <a:tailEnd type="stealth" w="sm" len="med"/>
              </a:ln>
              <a:effectLst/>
            </p:spPr>
            <p:txBody>
              <a:bodyPr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1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endParaRPr>
              </a:p>
            </p:txBody>
          </p:sp>
        </p:grpSp>
      </p:grpSp>
      <p:pic>
        <p:nvPicPr>
          <p:cNvPr id="14" name="Picture 20">
            <a:extLst>
              <a:ext uri="{FF2B5EF4-FFF2-40B4-BE49-F238E27FC236}">
                <a16:creationId xmlns:a16="http://schemas.microsoft.com/office/drawing/2014/main" id="{112AD784-E008-46FD-9E3C-23506A52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038" y="5130161"/>
            <a:ext cx="1316038" cy="1557337"/>
          </a:xfrm>
          <a:prstGeom prst="rect">
            <a:avLst/>
          </a:prstGeom>
          <a:noFill/>
        </p:spPr>
      </p:pic>
      <p:grpSp>
        <p:nvGrpSpPr>
          <p:cNvPr id="16" name="组合 77">
            <a:extLst>
              <a:ext uri="{FF2B5EF4-FFF2-40B4-BE49-F238E27FC236}">
                <a16:creationId xmlns:a16="http://schemas.microsoft.com/office/drawing/2014/main" id="{CD8D0505-7180-43C6-863B-87DA74CA2B04}"/>
              </a:ext>
            </a:extLst>
          </p:cNvPr>
          <p:cNvGrpSpPr/>
          <p:nvPr/>
        </p:nvGrpSpPr>
        <p:grpSpPr>
          <a:xfrm>
            <a:off x="361620" y="2042577"/>
            <a:ext cx="2928926" cy="1168098"/>
            <a:chOff x="5937188" y="381000"/>
            <a:chExt cx="3054412" cy="1337200"/>
          </a:xfrm>
        </p:grpSpPr>
        <p:pic>
          <p:nvPicPr>
            <p:cNvPr id="17" name="Picture 13">
              <a:extLst>
                <a:ext uri="{FF2B5EF4-FFF2-40B4-BE49-F238E27FC236}">
                  <a16:creationId xmlns:a16="http://schemas.microsoft.com/office/drawing/2014/main" id="{C340403A-9127-415C-BDBF-212AAF87B0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943600" y="381000"/>
              <a:ext cx="3048000" cy="13182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矩形 15">
              <a:extLst>
                <a:ext uri="{FF2B5EF4-FFF2-40B4-BE49-F238E27FC236}">
                  <a16:creationId xmlns:a16="http://schemas.microsoft.com/office/drawing/2014/main" id="{A4BCCE34-D114-4A00-94B7-802A4FBC3008}"/>
                </a:ext>
              </a:extLst>
            </p:cNvPr>
            <p:cNvSpPr/>
            <p:nvPr/>
          </p:nvSpPr>
          <p:spPr>
            <a:xfrm>
              <a:off x="5937188" y="1295401"/>
              <a:ext cx="687396" cy="4227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800" b="1" i="0" u="none" strike="noStrike" kern="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CTA</a:t>
              </a: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</p:grpSp>
      <p:sp>
        <p:nvSpPr>
          <p:cNvPr id="19" name="Text Box 17">
            <a:extLst>
              <a:ext uri="{FF2B5EF4-FFF2-40B4-BE49-F238E27FC236}">
                <a16:creationId xmlns:a16="http://schemas.microsoft.com/office/drawing/2014/main" id="{78B0DA71-B538-4FF7-ADCF-5727A3D1C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38737" y="4751037"/>
            <a:ext cx="1159285" cy="37966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lIns="86436" tIns="43218" rIns="86436" bIns="43218">
            <a:spAutoFit/>
          </a:bodyPr>
          <a:lstStyle/>
          <a:p>
            <a:pPr marL="0" marR="0" lvl="0" indent="0" algn="ctr" defTabSz="8651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rPr>
              <a:t>5km</a:t>
            </a:r>
          </a:p>
        </p:txBody>
      </p:sp>
      <p:sp>
        <p:nvSpPr>
          <p:cNvPr id="20" name="任意多边形 17">
            <a:extLst>
              <a:ext uri="{FF2B5EF4-FFF2-40B4-BE49-F238E27FC236}">
                <a16:creationId xmlns:a16="http://schemas.microsoft.com/office/drawing/2014/main" id="{99957DC1-F7CD-4670-AB7E-E2D80AE73E2D}"/>
              </a:ext>
            </a:extLst>
          </p:cNvPr>
          <p:cNvSpPr/>
          <p:nvPr/>
        </p:nvSpPr>
        <p:spPr>
          <a:xfrm>
            <a:off x="195129" y="5167088"/>
            <a:ext cx="3040083" cy="285008"/>
          </a:xfrm>
          <a:custGeom>
            <a:avLst/>
            <a:gdLst>
              <a:gd name="connsiteX0" fmla="*/ 0 w 3040083"/>
              <a:gd name="connsiteY0" fmla="*/ 249382 h 285008"/>
              <a:gd name="connsiteX1" fmla="*/ 0 w 3040083"/>
              <a:gd name="connsiteY1" fmla="*/ 249382 h 285008"/>
              <a:gd name="connsiteX2" fmla="*/ 71252 w 3040083"/>
              <a:gd name="connsiteY2" fmla="*/ 154379 h 285008"/>
              <a:gd name="connsiteX3" fmla="*/ 130629 w 3040083"/>
              <a:gd name="connsiteY3" fmla="*/ 118753 h 285008"/>
              <a:gd name="connsiteX4" fmla="*/ 154379 w 3040083"/>
              <a:gd name="connsiteY4" fmla="*/ 83127 h 285008"/>
              <a:gd name="connsiteX5" fmla="*/ 225631 w 3040083"/>
              <a:gd name="connsiteY5" fmla="*/ 35626 h 285008"/>
              <a:gd name="connsiteX6" fmla="*/ 285008 w 3040083"/>
              <a:gd name="connsiteY6" fmla="*/ 0 h 285008"/>
              <a:gd name="connsiteX7" fmla="*/ 3040083 w 3040083"/>
              <a:gd name="connsiteY7" fmla="*/ 0 h 285008"/>
              <a:gd name="connsiteX8" fmla="*/ 2565070 w 3040083"/>
              <a:gd name="connsiteY8" fmla="*/ 285008 h 285008"/>
              <a:gd name="connsiteX9" fmla="*/ 2565070 w 3040083"/>
              <a:gd name="connsiteY9" fmla="*/ 285008 h 285008"/>
              <a:gd name="connsiteX0" fmla="*/ 0 w 3040083"/>
              <a:gd name="connsiteY0" fmla="*/ 249382 h 285008"/>
              <a:gd name="connsiteX1" fmla="*/ 0 w 3040083"/>
              <a:gd name="connsiteY1" fmla="*/ 249382 h 285008"/>
              <a:gd name="connsiteX2" fmla="*/ 71252 w 3040083"/>
              <a:gd name="connsiteY2" fmla="*/ 154379 h 285008"/>
              <a:gd name="connsiteX3" fmla="*/ 130629 w 3040083"/>
              <a:gd name="connsiteY3" fmla="*/ 118753 h 285008"/>
              <a:gd name="connsiteX4" fmla="*/ 154379 w 3040083"/>
              <a:gd name="connsiteY4" fmla="*/ 83127 h 285008"/>
              <a:gd name="connsiteX5" fmla="*/ 225631 w 3040083"/>
              <a:gd name="connsiteY5" fmla="*/ 35626 h 285008"/>
              <a:gd name="connsiteX6" fmla="*/ 285008 w 3040083"/>
              <a:gd name="connsiteY6" fmla="*/ 0 h 285008"/>
              <a:gd name="connsiteX7" fmla="*/ 3040083 w 3040083"/>
              <a:gd name="connsiteY7" fmla="*/ 0 h 285008"/>
              <a:gd name="connsiteX8" fmla="*/ 2565070 w 3040083"/>
              <a:gd name="connsiteY8" fmla="*/ 285008 h 285008"/>
              <a:gd name="connsiteX9" fmla="*/ 0 w 3040083"/>
              <a:gd name="connsiteY9" fmla="*/ 276157 h 2850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40083" h="285008">
                <a:moveTo>
                  <a:pt x="0" y="249382"/>
                </a:moveTo>
                <a:lnTo>
                  <a:pt x="0" y="249382"/>
                </a:lnTo>
                <a:cubicBezTo>
                  <a:pt x="23751" y="217714"/>
                  <a:pt x="43262" y="182369"/>
                  <a:pt x="71252" y="154379"/>
                </a:cubicBezTo>
                <a:cubicBezTo>
                  <a:pt x="87573" y="138058"/>
                  <a:pt x="113104" y="133774"/>
                  <a:pt x="130629" y="118753"/>
                </a:cubicBezTo>
                <a:cubicBezTo>
                  <a:pt x="141465" y="109465"/>
                  <a:pt x="143638" y="92525"/>
                  <a:pt x="154379" y="83127"/>
                </a:cubicBezTo>
                <a:cubicBezTo>
                  <a:pt x="175861" y="64330"/>
                  <a:pt x="201880" y="51460"/>
                  <a:pt x="225631" y="35626"/>
                </a:cubicBezTo>
                <a:cubicBezTo>
                  <a:pt x="268624" y="6964"/>
                  <a:pt x="248490" y="18258"/>
                  <a:pt x="285008" y="0"/>
                </a:cubicBezTo>
                <a:lnTo>
                  <a:pt x="3040083" y="0"/>
                </a:lnTo>
                <a:lnTo>
                  <a:pt x="2565070" y="285008"/>
                </a:lnTo>
                <a:lnTo>
                  <a:pt x="0" y="276157"/>
                </a:lnTo>
              </a:path>
            </a:pathLst>
          </a:custGeom>
          <a:solidFill>
            <a:schemeClr val="accent1">
              <a:alpha val="61000"/>
            </a:schemeClr>
          </a:solidFill>
          <a:ln w="69850" cmpd="sng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黑体"/>
              <a:cs typeface="+mn-cs"/>
            </a:endParaRPr>
          </a:p>
        </p:txBody>
      </p:sp>
      <p:grpSp>
        <p:nvGrpSpPr>
          <p:cNvPr id="21" name="组合 15">
            <a:extLst>
              <a:ext uri="{FF2B5EF4-FFF2-40B4-BE49-F238E27FC236}">
                <a16:creationId xmlns:a16="http://schemas.microsoft.com/office/drawing/2014/main" id="{3DE9CB9A-9FA8-4ABA-B82D-2609617D5C33}"/>
              </a:ext>
            </a:extLst>
          </p:cNvPr>
          <p:cNvGrpSpPr/>
          <p:nvPr/>
        </p:nvGrpSpPr>
        <p:grpSpPr>
          <a:xfrm>
            <a:off x="8321331" y="5042313"/>
            <a:ext cx="3428992" cy="1714512"/>
            <a:chOff x="8202598" y="3076575"/>
            <a:chExt cx="3950171" cy="1964552"/>
          </a:xfrm>
        </p:grpSpPr>
        <p:pic>
          <p:nvPicPr>
            <p:cNvPr id="22" name="Picture 2">
              <a:extLst>
                <a:ext uri="{FF2B5EF4-FFF2-40B4-BE49-F238E27FC236}">
                  <a16:creationId xmlns:a16="http://schemas.microsoft.com/office/drawing/2014/main" id="{3FA8A161-0E48-4BEA-8A33-11CFF5215E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8202598" y="3076575"/>
              <a:ext cx="3950171" cy="19645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直接箭头连接符 20">
              <a:extLst>
                <a:ext uri="{FF2B5EF4-FFF2-40B4-BE49-F238E27FC236}">
                  <a16:creationId xmlns:a16="http://schemas.microsoft.com/office/drawing/2014/main" id="{B72DFBAE-53B0-466E-A60C-D2D2C11CD106}"/>
                </a:ext>
              </a:extLst>
            </p:cNvPr>
            <p:cNvCxnSpPr/>
            <p:nvPr/>
          </p:nvCxnSpPr>
          <p:spPr>
            <a:xfrm flipV="1">
              <a:off x="9344025" y="3886200"/>
              <a:ext cx="333375" cy="17145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接箭头连接符 21">
              <a:extLst>
                <a:ext uri="{FF2B5EF4-FFF2-40B4-BE49-F238E27FC236}">
                  <a16:creationId xmlns:a16="http://schemas.microsoft.com/office/drawing/2014/main" id="{4C3149B7-0C15-4F59-A17E-E5786BA31CC6}"/>
                </a:ext>
              </a:extLst>
            </p:cNvPr>
            <p:cNvCxnSpPr/>
            <p:nvPr/>
          </p:nvCxnSpPr>
          <p:spPr>
            <a:xfrm flipV="1">
              <a:off x="9742571" y="3867150"/>
              <a:ext cx="830179" cy="9570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接箭头连接符 22">
              <a:extLst>
                <a:ext uri="{FF2B5EF4-FFF2-40B4-BE49-F238E27FC236}">
                  <a16:creationId xmlns:a16="http://schemas.microsoft.com/office/drawing/2014/main" id="{D981BB90-7E05-47D3-B38A-8FE61C33F37A}"/>
                </a:ext>
              </a:extLst>
            </p:cNvPr>
            <p:cNvCxnSpPr/>
            <p:nvPr/>
          </p:nvCxnSpPr>
          <p:spPr>
            <a:xfrm>
              <a:off x="10639425" y="3838575"/>
              <a:ext cx="438150" cy="180975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26F61A-0121-4F59-AA1D-146DD349CFD0}"/>
                </a:ext>
              </a:extLst>
            </p:cNvPr>
            <p:cNvSpPr txBox="1"/>
            <p:nvPr/>
          </p:nvSpPr>
          <p:spPr>
            <a:xfrm>
              <a:off x="8714117" y="4371975"/>
              <a:ext cx="805216" cy="290946"/>
            </a:xfrm>
            <a:prstGeom prst="rect">
              <a:avLst/>
            </a:prstGeom>
            <a:solidFill>
              <a:schemeClr val="accent5">
                <a:alpha val="39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05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in space</a:t>
              </a:r>
              <a:endParaRPr kumimoji="1" lang="zh-CN" alt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ial" charset="0"/>
                <a:ea typeface="宋体" pitchFamily="2" charset="-122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FB577DE-BA8B-483E-8698-22CC5955319A}"/>
                </a:ext>
              </a:extLst>
            </p:cNvPr>
            <p:cNvSpPr txBox="1"/>
            <p:nvPr/>
          </p:nvSpPr>
          <p:spPr>
            <a:xfrm>
              <a:off x="11000663" y="4238625"/>
              <a:ext cx="1069848" cy="528993"/>
            </a:xfrm>
            <a:prstGeom prst="rect">
              <a:avLst/>
            </a:prstGeom>
            <a:solidFill>
              <a:schemeClr val="accent2">
                <a:alpha val="42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en-US" altLang="zh-CN" sz="1200" b="0" i="0" u="none" strike="noStrike" kern="1200" cap="none" spc="0" normalizeH="0" baseline="0" noProof="0" dirty="0">
                  <a:ln>
                    <a:noFill/>
                  </a:ln>
                  <a:solidFill>
                    <a:srgbClr val="3333CC"/>
                  </a:solidFill>
                  <a:effectLst/>
                  <a:uLnTx/>
                  <a:uFillTx/>
                  <a:latin typeface="Arial" charset="0"/>
                  <a:ea typeface="宋体" pitchFamily="2" charset="-122"/>
                  <a:cs typeface="+mn-cs"/>
                </a:rPr>
                <a:t>on the  ground</a:t>
              </a:r>
            </a:p>
          </p:txBody>
        </p:sp>
      </p:grpSp>
      <p:sp>
        <p:nvSpPr>
          <p:cNvPr id="28" name="Text Box 7">
            <a:extLst>
              <a:ext uri="{FF2B5EF4-FFF2-40B4-BE49-F238E27FC236}">
                <a16:creationId xmlns:a16="http://schemas.microsoft.com/office/drawing/2014/main" id="{71160803-7DAE-447B-A6E2-B03BF6B9DE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21333" y="4365205"/>
            <a:ext cx="3502882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CR Features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AMS02,Iss-CREAM,DAMPE,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LHAASO</a:t>
            </a:r>
            <a:r>
              <a:rPr kumimoji="1" lang="en-US" altLang="zh-CN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+mn-cs"/>
              </a:rPr>
              <a:t>……</a:t>
            </a:r>
          </a:p>
        </p:txBody>
      </p:sp>
      <p:grpSp>
        <p:nvGrpSpPr>
          <p:cNvPr id="29" name="组合 26">
            <a:extLst>
              <a:ext uri="{FF2B5EF4-FFF2-40B4-BE49-F238E27FC236}">
                <a16:creationId xmlns:a16="http://schemas.microsoft.com/office/drawing/2014/main" id="{B7A6C3A9-8940-4F47-8A00-65B64B1AEB10}"/>
              </a:ext>
            </a:extLst>
          </p:cNvPr>
          <p:cNvGrpSpPr/>
          <p:nvPr/>
        </p:nvGrpSpPr>
        <p:grpSpPr>
          <a:xfrm>
            <a:off x="4584523" y="891865"/>
            <a:ext cx="3286148" cy="2643182"/>
            <a:chOff x="3143208" y="2183890"/>
            <a:chExt cx="6000792" cy="4537585"/>
          </a:xfrm>
        </p:grpSpPr>
        <p:pic>
          <p:nvPicPr>
            <p:cNvPr id="30" name="Picture 2">
              <a:extLst>
                <a:ext uri="{FF2B5EF4-FFF2-40B4-BE49-F238E27FC236}">
                  <a16:creationId xmlns:a16="http://schemas.microsoft.com/office/drawing/2014/main" id="{CA88AFDD-3B3D-47B7-B558-AFF554FB13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143208" y="2183890"/>
              <a:ext cx="6000792" cy="45375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1" name="Text Box 9">
              <a:extLst>
                <a:ext uri="{FF2B5EF4-FFF2-40B4-BE49-F238E27FC236}">
                  <a16:creationId xmlns:a16="http://schemas.microsoft.com/office/drawing/2014/main" id="{54118403-1DF2-4139-B704-6C6389CFC7F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14679" y="6000766"/>
              <a:ext cx="2987756" cy="532109"/>
            </a:xfrm>
            <a:prstGeom prst="rect">
              <a:avLst/>
            </a:prstGeom>
            <a:solidFill>
              <a:schemeClr val="tx1"/>
            </a:solidFill>
            <a:ln w="476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square" lIns="90000" tIns="46800" rIns="90000" bIns="4680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r>
                <a:rPr kumimoji="1" lang="en-US" altLang="zh-CN" sz="14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Arial" charset="0"/>
                  <a:ea typeface="黑体" pitchFamily="49" charset="-122"/>
                  <a:cs typeface="+mn-cs"/>
                </a:rPr>
                <a:t>Multi-messenger</a:t>
              </a:r>
              <a:endParaRPr kumimoji="1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黑体" pitchFamily="49" charset="-122"/>
                <a:cs typeface="+mn-cs"/>
              </a:endParaRPr>
            </a:p>
          </p:txBody>
        </p:sp>
      </p:grpSp>
      <p:sp>
        <p:nvSpPr>
          <p:cNvPr id="32" name="标题 1">
            <a:extLst>
              <a:ext uri="{FF2B5EF4-FFF2-40B4-BE49-F238E27FC236}">
                <a16:creationId xmlns:a16="http://schemas.microsoft.com/office/drawing/2014/main" id="{E10EAFD3-3E01-4168-8F75-2AB5B315E83C}"/>
              </a:ext>
            </a:extLst>
          </p:cNvPr>
          <p:cNvSpPr txBox="1">
            <a:spLocks/>
          </p:cNvSpPr>
          <p:nvPr/>
        </p:nvSpPr>
        <p:spPr>
          <a:xfrm>
            <a:off x="1277633" y="124053"/>
            <a:ext cx="10458084" cy="649287"/>
          </a:xfrm>
          <a:prstGeom prst="rect">
            <a:avLst/>
          </a:prstGeom>
        </p:spPr>
        <p:txBody>
          <a:bodyPr lIns="91418" tIns="45709" rIns="91418" bIns="45709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>
                <a:solidFill>
                  <a:srgbClr val="005DA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charset="-122"/>
                <a:cs typeface="Times New Roman" panose="02020603050405020304" pitchFamily="18" charset="0"/>
              </a:rPr>
              <a:t>The LACT mission focuses on gamma-ray astronomy</a:t>
            </a:r>
          </a:p>
        </p:txBody>
      </p:sp>
      <p:pic>
        <p:nvPicPr>
          <p:cNvPr id="33" name="图片 5">
            <a:extLst>
              <a:ext uri="{FF2B5EF4-FFF2-40B4-BE49-F238E27FC236}">
                <a16:creationId xmlns:a16="http://schemas.microsoft.com/office/drawing/2014/main" id="{4593460B-E47B-46B8-BD47-D34562A5C26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7655" b="11268"/>
          <a:stretch/>
        </p:blipFill>
        <p:spPr>
          <a:xfrm>
            <a:off x="307556" y="942419"/>
            <a:ext cx="3100663" cy="10942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5E7B3226-A8A6-4D8A-9C1D-D3FB6B65416D}"/>
              </a:ext>
            </a:extLst>
          </p:cNvPr>
          <p:cNvSpPr txBox="1"/>
          <p:nvPr/>
        </p:nvSpPr>
        <p:spPr>
          <a:xfrm>
            <a:off x="-91152" y="1575150"/>
            <a:ext cx="20922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宋体" pitchFamily="2" charset="-122"/>
                <a:cs typeface="Times New Roman" pitchFamily="18" charset="0"/>
              </a:rPr>
              <a:t>LHAASO</a:t>
            </a:r>
          </a:p>
        </p:txBody>
      </p:sp>
    </p:spTree>
    <p:extLst>
      <p:ext uri="{BB962C8B-B14F-4D97-AF65-F5344CB8AC3E}">
        <p14:creationId xmlns:p14="http://schemas.microsoft.com/office/powerpoint/2010/main" val="24817924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7AD4CD1-1115-BAFB-2AB4-04D803E53FA5}"/>
              </a:ext>
            </a:extLst>
          </p:cNvPr>
          <p:cNvSpPr/>
          <p:nvPr/>
        </p:nvSpPr>
        <p:spPr>
          <a:xfrm>
            <a:off x="0" y="1"/>
            <a:ext cx="12192000" cy="755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同侧圆角矩形 30">
            <a:extLst>
              <a:ext uri="{FF2B5EF4-FFF2-40B4-BE49-F238E27FC236}">
                <a16:creationId xmlns:a16="http://schemas.microsoft.com/office/drawing/2014/main" id="{881C0629-FB1C-398D-A74B-F9570590DEBD}"/>
              </a:ext>
            </a:extLst>
          </p:cNvPr>
          <p:cNvSpPr/>
          <p:nvPr/>
        </p:nvSpPr>
        <p:spPr>
          <a:xfrm rot="5400000">
            <a:off x="-68264" y="265749"/>
            <a:ext cx="355602" cy="219074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4AB8FFC2-027B-46E9-5D27-BD1FABA48AA7}"/>
              </a:ext>
            </a:extLst>
          </p:cNvPr>
          <p:cNvSpPr txBox="1"/>
          <p:nvPr/>
        </p:nvSpPr>
        <p:spPr>
          <a:xfrm>
            <a:off x="383491" y="108468"/>
            <a:ext cx="11173052" cy="61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LACT expectation</a:t>
            </a:r>
            <a:r>
              <a:rPr kumimoji="0" lang="zh-C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： </a:t>
            </a:r>
            <a:r>
              <a:rPr kumimoji="0" lang="en-US" altLang="zh-C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Microquasar</a:t>
            </a: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 V4641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F5ACE8D-D572-4796-9FE2-F2BE37FE0A9D}"/>
              </a:ext>
            </a:extLst>
          </p:cNvPr>
          <p:cNvSpPr/>
          <p:nvPr/>
        </p:nvSpPr>
        <p:spPr>
          <a:xfrm>
            <a:off x="11799656" y="6515427"/>
            <a:ext cx="392655" cy="225105"/>
          </a:xfrm>
          <a:prstGeom prst="rect">
            <a:avLst/>
          </a:prstGeom>
          <a:solidFill>
            <a:srgbClr val="063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67904DA5-4873-4FA3-A676-DE1F5A9383F2}"/>
              </a:ext>
            </a:extLst>
          </p:cNvPr>
          <p:cNvSpPr txBox="1"/>
          <p:nvPr/>
        </p:nvSpPr>
        <p:spPr>
          <a:xfrm>
            <a:off x="11689939" y="6489921"/>
            <a:ext cx="67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F1883-7A0E-4F66-9932-E581691AD3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B436D03-1892-4DE1-998E-F4F912721D1E}"/>
              </a:ext>
            </a:extLst>
          </p:cNvPr>
          <p:cNvGrpSpPr/>
          <p:nvPr/>
        </p:nvGrpSpPr>
        <p:grpSpPr>
          <a:xfrm>
            <a:off x="7992105" y="842011"/>
            <a:ext cx="3807551" cy="2391708"/>
            <a:chOff x="7248896" y="884499"/>
            <a:chExt cx="4524004" cy="2829419"/>
          </a:xfrm>
        </p:grpSpPr>
        <p:pic>
          <p:nvPicPr>
            <p:cNvPr id="25" name="Picture 2">
              <a:extLst>
                <a:ext uri="{FF2B5EF4-FFF2-40B4-BE49-F238E27FC236}">
                  <a16:creationId xmlns:a16="http://schemas.microsoft.com/office/drawing/2014/main" id="{0EA95E07-97AF-4F95-BC8D-A997466594E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8896" y="884499"/>
              <a:ext cx="4524004" cy="28294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07D6626-7624-4A60-887F-DCDB6D9B861F}"/>
                </a:ext>
              </a:extLst>
            </p:cNvPr>
            <p:cNvSpPr/>
            <p:nvPr/>
          </p:nvSpPr>
          <p:spPr>
            <a:xfrm>
              <a:off x="7339054" y="3180522"/>
              <a:ext cx="1121134" cy="481429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DF17AD5F-ED10-45C9-A8A5-DDB3CC9D283A}"/>
              </a:ext>
            </a:extLst>
          </p:cNvPr>
          <p:cNvSpPr txBox="1"/>
          <p:nvPr/>
        </p:nvSpPr>
        <p:spPr>
          <a:xfrm>
            <a:off x="7967404" y="837920"/>
            <a:ext cx="10645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V4641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8ACF43-E1D4-4361-9690-B6BDAA13EB73}"/>
              </a:ext>
            </a:extLst>
          </p:cNvPr>
          <p:cNvSpPr txBox="1"/>
          <p:nvPr/>
        </p:nvSpPr>
        <p:spPr>
          <a:xfrm>
            <a:off x="10178234" y="2072398"/>
            <a:ext cx="13740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Black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hole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53C2398-9F93-4068-94FE-2CB6728C3A73}"/>
              </a:ext>
            </a:extLst>
          </p:cNvPr>
          <p:cNvSpPr txBox="1"/>
          <p:nvPr/>
        </p:nvSpPr>
        <p:spPr>
          <a:xfrm>
            <a:off x="8113246" y="2762107"/>
            <a:ext cx="16264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assive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star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973ECD1-FB68-40BA-8BCC-1726B71DFDFC}"/>
              </a:ext>
            </a:extLst>
          </p:cNvPr>
          <p:cNvSpPr txBox="1"/>
          <p:nvPr/>
        </p:nvSpPr>
        <p:spPr>
          <a:xfrm>
            <a:off x="9544999" y="848854"/>
            <a:ext cx="1819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Binary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system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1" name="文本框 8">
            <a:extLst>
              <a:ext uri="{FF2B5EF4-FFF2-40B4-BE49-F238E27FC236}">
                <a16:creationId xmlns:a16="http://schemas.microsoft.com/office/drawing/2014/main" id="{FC30E99B-3D9A-4F50-9644-A7F5FF388034}"/>
              </a:ext>
            </a:extLst>
          </p:cNvPr>
          <p:cNvSpPr txBox="1"/>
          <p:nvPr/>
        </p:nvSpPr>
        <p:spPr>
          <a:xfrm>
            <a:off x="243539" y="1022586"/>
            <a:ext cx="4233133" cy="18921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Zenith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angle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55° - 75°</a:t>
            </a:r>
          </a:p>
          <a:p>
            <a:pPr marL="457200" marR="0" lvl="0" indent="-4572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n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2026.9 – 2027.6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：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279 h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2026.10.02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2026.11.01</a:t>
            </a:r>
          </a:p>
          <a:p>
            <a:pPr marL="800100" marR="0" lvl="1" indent="-34290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2027.02.20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  2027.05.30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A5BA092-45FD-498D-9F07-F6D7422412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4999" y="3962705"/>
            <a:ext cx="2377311" cy="2514463"/>
          </a:xfrm>
          <a:prstGeom prst="rect">
            <a:avLst/>
          </a:prstGeom>
        </p:spPr>
      </p:pic>
      <p:pic>
        <p:nvPicPr>
          <p:cNvPr id="35" name="图片 2">
            <a:extLst>
              <a:ext uri="{FF2B5EF4-FFF2-40B4-BE49-F238E27FC236}">
                <a16:creationId xmlns:a16="http://schemas.microsoft.com/office/drawing/2014/main" id="{C8394D29-7F72-4193-A9BB-54AAECAD4A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808" y="3879822"/>
            <a:ext cx="3180463" cy="2759993"/>
          </a:xfrm>
          <a:prstGeom prst="rect">
            <a:avLst/>
          </a:prstGeom>
        </p:spPr>
      </p:pic>
      <p:pic>
        <p:nvPicPr>
          <p:cNvPr id="36" name="图片 3">
            <a:extLst>
              <a:ext uri="{FF2B5EF4-FFF2-40B4-BE49-F238E27FC236}">
                <a16:creationId xmlns:a16="http://schemas.microsoft.com/office/drawing/2014/main" id="{1BE10045-4AAD-4DED-A2C9-39D4F3D6122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8271" y="3848350"/>
            <a:ext cx="3064598" cy="2759993"/>
          </a:xfrm>
          <a:prstGeom prst="rect">
            <a:avLst/>
          </a:prstGeom>
        </p:spPr>
      </p:pic>
      <p:pic>
        <p:nvPicPr>
          <p:cNvPr id="37" name="图片 5">
            <a:extLst>
              <a:ext uri="{FF2B5EF4-FFF2-40B4-BE49-F238E27FC236}">
                <a16:creationId xmlns:a16="http://schemas.microsoft.com/office/drawing/2014/main" id="{4B7823C3-34D2-40A6-95FC-4D1D5480C5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07649" y="3874270"/>
            <a:ext cx="3074679" cy="2762502"/>
          </a:xfrm>
          <a:prstGeom prst="rect">
            <a:avLst/>
          </a:prstGeom>
        </p:spPr>
      </p:pic>
      <p:sp>
        <p:nvSpPr>
          <p:cNvPr id="38" name="文本框 18">
            <a:extLst>
              <a:ext uri="{FF2B5EF4-FFF2-40B4-BE49-F238E27FC236}">
                <a16:creationId xmlns:a16="http://schemas.microsoft.com/office/drawing/2014/main" id="{70CB6F5D-F368-4887-9084-CA15C558A25C}"/>
              </a:ext>
            </a:extLst>
          </p:cNvPr>
          <p:cNvSpPr txBox="1"/>
          <p:nvPr/>
        </p:nvSpPr>
        <p:spPr>
          <a:xfrm>
            <a:off x="4020886" y="5869064"/>
            <a:ext cx="18293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30 TeV ~ 100 TeV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9" name="文本框 20">
            <a:extLst>
              <a:ext uri="{FF2B5EF4-FFF2-40B4-BE49-F238E27FC236}">
                <a16:creationId xmlns:a16="http://schemas.microsoft.com/office/drawing/2014/main" id="{E8B05EEF-71A3-459A-8174-CCEB9D4BE514}"/>
              </a:ext>
            </a:extLst>
          </p:cNvPr>
          <p:cNvSpPr txBox="1"/>
          <p:nvPr/>
        </p:nvSpPr>
        <p:spPr>
          <a:xfrm>
            <a:off x="7453798" y="5887435"/>
            <a:ext cx="113524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&gt; 100 TeV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4" name="文本框 9">
            <a:extLst>
              <a:ext uri="{FF2B5EF4-FFF2-40B4-BE49-F238E27FC236}">
                <a16:creationId xmlns:a16="http://schemas.microsoft.com/office/drawing/2014/main" id="{C906319B-946E-4C41-928A-0B2FB8BE97A0}"/>
              </a:ext>
            </a:extLst>
          </p:cNvPr>
          <p:cNvSpPr txBox="1"/>
          <p:nvPr/>
        </p:nvSpPr>
        <p:spPr>
          <a:xfrm>
            <a:off x="958632" y="5869064"/>
            <a:ext cx="20395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3 TeV ~ 30 TeV</a:t>
            </a:r>
            <a:endParaRPr kumimoji="0" lang="zh-CN" altLang="en-US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0EFE331-A08D-43DF-9BFC-8CAD9D199322}"/>
              </a:ext>
            </a:extLst>
          </p:cNvPr>
          <p:cNvSpPr txBox="1"/>
          <p:nvPr/>
        </p:nvSpPr>
        <p:spPr>
          <a:xfrm>
            <a:off x="9059091" y="3275770"/>
            <a:ext cx="31329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LHAASO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measurement</a:t>
            </a:r>
            <a:b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</a:b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(~3.4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y)</a:t>
            </a:r>
          </a:p>
        </p:txBody>
      </p:sp>
      <p:grpSp>
        <p:nvGrpSpPr>
          <p:cNvPr id="29" name="组合 5">
            <a:extLst>
              <a:ext uri="{FF2B5EF4-FFF2-40B4-BE49-F238E27FC236}">
                <a16:creationId xmlns:a16="http://schemas.microsoft.com/office/drawing/2014/main" id="{C775DA9E-4B5F-4743-A4C3-8375453C687A}"/>
              </a:ext>
            </a:extLst>
          </p:cNvPr>
          <p:cNvGrpSpPr/>
          <p:nvPr/>
        </p:nvGrpSpPr>
        <p:grpSpPr>
          <a:xfrm>
            <a:off x="4490357" y="832884"/>
            <a:ext cx="3408823" cy="2442885"/>
            <a:chOff x="521830" y="1700491"/>
            <a:chExt cx="5159353" cy="3606043"/>
          </a:xfrm>
        </p:grpSpPr>
        <p:grpSp>
          <p:nvGrpSpPr>
            <p:cNvPr id="30" name="组合 3">
              <a:extLst>
                <a:ext uri="{FF2B5EF4-FFF2-40B4-BE49-F238E27FC236}">
                  <a16:creationId xmlns:a16="http://schemas.microsoft.com/office/drawing/2014/main" id="{AEBC3338-5BCF-43E5-B27A-15EE74893610}"/>
                </a:ext>
              </a:extLst>
            </p:cNvPr>
            <p:cNvGrpSpPr/>
            <p:nvPr/>
          </p:nvGrpSpPr>
          <p:grpSpPr>
            <a:xfrm>
              <a:off x="521830" y="1700491"/>
              <a:ext cx="5159353" cy="3606043"/>
              <a:chOff x="521830" y="1700491"/>
              <a:chExt cx="5159353" cy="3606043"/>
            </a:xfrm>
          </p:grpSpPr>
          <p:pic>
            <p:nvPicPr>
              <p:cNvPr id="41" name="图片 4">
                <a:extLst>
                  <a:ext uri="{FF2B5EF4-FFF2-40B4-BE49-F238E27FC236}">
                    <a16:creationId xmlns:a16="http://schemas.microsoft.com/office/drawing/2014/main" id="{1F46C084-766F-40CB-A627-E06E3AA51C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1830" y="1700491"/>
                <a:ext cx="5159353" cy="3606043"/>
              </a:xfrm>
              <a:prstGeom prst="rect">
                <a:avLst/>
              </a:prstGeom>
            </p:spPr>
          </p:pic>
          <p:cxnSp>
            <p:nvCxnSpPr>
              <p:cNvPr id="44" name="直接连接符 12">
                <a:extLst>
                  <a:ext uri="{FF2B5EF4-FFF2-40B4-BE49-F238E27FC236}">
                    <a16:creationId xmlns:a16="http://schemas.microsoft.com/office/drawing/2014/main" id="{3FDF9403-69F8-46A6-92FA-C92D7C78A1B2}"/>
                  </a:ext>
                </a:extLst>
              </p:cNvPr>
              <p:cNvCxnSpPr/>
              <p:nvPr/>
            </p:nvCxnSpPr>
            <p:spPr>
              <a:xfrm>
                <a:off x="1049666" y="3165231"/>
                <a:ext cx="4517894" cy="0"/>
              </a:xfrm>
              <a:prstGeom prst="line">
                <a:avLst/>
              </a:prstGeom>
              <a:ln w="25400">
                <a:solidFill>
                  <a:srgbClr val="FF000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直接连接符 13">
                <a:extLst>
                  <a:ext uri="{FF2B5EF4-FFF2-40B4-BE49-F238E27FC236}">
                    <a16:creationId xmlns:a16="http://schemas.microsoft.com/office/drawing/2014/main" id="{E20980E7-645B-42E0-BE0F-3AAAC1AE3AA6}"/>
                  </a:ext>
                </a:extLst>
              </p:cNvPr>
              <p:cNvCxnSpPr/>
              <p:nvPr/>
            </p:nvCxnSpPr>
            <p:spPr>
              <a:xfrm>
                <a:off x="1049666" y="4329423"/>
                <a:ext cx="4517894" cy="0"/>
              </a:xfrm>
              <a:prstGeom prst="line">
                <a:avLst/>
              </a:prstGeom>
              <a:ln w="25400">
                <a:solidFill>
                  <a:srgbClr val="00B0F0"/>
                </a:solidFill>
                <a:prstDash val="sysDash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33" name="文本框 15">
              <a:extLst>
                <a:ext uri="{FF2B5EF4-FFF2-40B4-BE49-F238E27FC236}">
                  <a16:creationId xmlns:a16="http://schemas.microsoft.com/office/drawing/2014/main" id="{8538D360-3948-46A7-B9FC-9C8DE2FFA747}"/>
                </a:ext>
              </a:extLst>
            </p:cNvPr>
            <p:cNvSpPr txBox="1"/>
            <p:nvPr/>
          </p:nvSpPr>
          <p:spPr>
            <a:xfrm>
              <a:off x="2437936" y="3677556"/>
              <a:ext cx="979754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F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LHAASO</a:t>
              </a:r>
            </a:p>
          </p:txBody>
        </p:sp>
        <p:sp>
          <p:nvSpPr>
            <p:cNvPr id="40" name="文本框 16">
              <a:extLst>
                <a:ext uri="{FF2B5EF4-FFF2-40B4-BE49-F238E27FC236}">
                  <a16:creationId xmlns:a16="http://schemas.microsoft.com/office/drawing/2014/main" id="{B843B49A-E297-48F1-8AC8-57F87AACFD4F}"/>
                </a:ext>
              </a:extLst>
            </p:cNvPr>
            <p:cNvSpPr txBox="1"/>
            <p:nvPr/>
          </p:nvSpPr>
          <p:spPr>
            <a:xfrm>
              <a:off x="3078795" y="2513367"/>
              <a:ext cx="665568" cy="3385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rPr>
                <a:t>LACT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BFC1A623-899C-469A-821A-80524594BEE8}"/>
              </a:ext>
            </a:extLst>
          </p:cNvPr>
          <p:cNvSpPr txBox="1"/>
          <p:nvPr/>
        </p:nvSpPr>
        <p:spPr>
          <a:xfrm>
            <a:off x="490011" y="3381411"/>
            <a:ext cx="58747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LACT expectation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：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tels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,</a:t>
            </a: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1y (279 h)</a:t>
            </a:r>
          </a:p>
        </p:txBody>
      </p:sp>
    </p:spTree>
    <p:extLst>
      <p:ext uri="{BB962C8B-B14F-4D97-AF65-F5344CB8AC3E}">
        <p14:creationId xmlns:p14="http://schemas.microsoft.com/office/powerpoint/2010/main" val="16709069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>
            <a:extLst>
              <a:ext uri="{FF2B5EF4-FFF2-40B4-BE49-F238E27FC236}">
                <a16:creationId xmlns:a16="http://schemas.microsoft.com/office/drawing/2014/main" id="{B1AAA009-2631-43ED-A712-B9E0B88CC6AD}"/>
              </a:ext>
            </a:extLst>
          </p:cNvPr>
          <p:cNvSpPr txBox="1">
            <a:spLocks/>
          </p:cNvSpPr>
          <p:nvPr/>
        </p:nvSpPr>
        <p:spPr>
          <a:xfrm>
            <a:off x="1371600" y="138793"/>
            <a:ext cx="9601200" cy="604157"/>
          </a:xfrm>
          <a:prstGeom prst="rect">
            <a:avLst/>
          </a:prstGeom>
        </p:spPr>
        <p:txBody>
          <a:bodyPr vert="horz" lIns="91400" tIns="45699" rIns="91400" bIns="45699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998" b="1" kern="1200">
                <a:solidFill>
                  <a:srgbClr val="005DA2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srgbClr val="005DA2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Summary and outlook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5DA2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4" name="内容占位符 2">
            <a:extLst>
              <a:ext uri="{FF2B5EF4-FFF2-40B4-BE49-F238E27FC236}">
                <a16:creationId xmlns:a16="http://schemas.microsoft.com/office/drawing/2014/main" id="{8E723AC9-9B6B-42FE-B5CB-24B80390EA05}"/>
              </a:ext>
            </a:extLst>
          </p:cNvPr>
          <p:cNvSpPr txBox="1">
            <a:spLocks/>
          </p:cNvSpPr>
          <p:nvPr/>
        </p:nvSpPr>
        <p:spPr>
          <a:xfrm>
            <a:off x="603356" y="1075370"/>
            <a:ext cx="11137687" cy="5171868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solidFill>
                  <a:srgbClr val="0070C0"/>
                </a:solidFill>
              </a:rPr>
              <a:t>LACT</a:t>
            </a:r>
            <a:r>
              <a:rPr lang="zh-CN" altLang="en-US" sz="2000" b="1" dirty="0">
                <a:solidFill>
                  <a:srgbClr val="0070C0"/>
                </a:solidFill>
              </a:rPr>
              <a:t>：</a:t>
            </a:r>
            <a:r>
              <a:rPr lang="en-US" altLang="zh-CN" sz="2000" b="1" dirty="0">
                <a:solidFill>
                  <a:srgbClr val="0070C0"/>
                </a:solidFill>
              </a:rPr>
              <a:t>32 telescopes will be built at the LHAASO site</a:t>
            </a:r>
          </a:p>
          <a:p>
            <a:pPr marL="742950" lvl="1" indent="-3429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LACT 500-hour sensitivity is comparable to LHAASO one-year sensitivity around 50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TeV</a:t>
            </a: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, with an angular resolution better than 0.05° above 10 </a:t>
            </a:r>
            <a:r>
              <a:rPr lang="en-US" altLang="zh-CN" sz="2000" b="1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TeV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742950" lvl="1" indent="-342900">
              <a:lnSpc>
                <a:spcPct val="120000"/>
              </a:lnSpc>
              <a:spcBef>
                <a:spcPts val="0"/>
              </a:spcBef>
              <a:defRPr/>
            </a:pPr>
            <a:r>
              <a:rPr lang="en-US" altLang="zh-CN" sz="2000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LHAASO muon array provides excellent gamma-hadron discrimination, thereby significantly enhancing the sensitivity of LACT</a:t>
            </a:r>
            <a:endParaRPr kumimoji="0" lang="en-US" altLang="zh-CN" sz="2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7472" indent="-347472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lang="en-US" altLang="zh-C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first telescope was completed and became operations on January 26, 2026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More than 200,000 coincident events have been observed, and detailed analysis is ongoing</a:t>
            </a:r>
          </a:p>
          <a:p>
            <a:pPr lvl="1">
              <a:lnSpc>
                <a:spcPct val="120000"/>
              </a:lnSpc>
              <a:spcBef>
                <a:spcPts val="0"/>
              </a:spcBef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Based on the test results of first telescope, the optimized design was completed</a:t>
            </a:r>
            <a:endParaRPr lang="en-US" altLang="zh-CN" sz="2000" b="1" dirty="0"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347472" indent="-347472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The second telescope—the design-finalized model—is scheduled to be completed and to begin operations by July 2026</a:t>
            </a:r>
          </a:p>
          <a:p>
            <a:pPr marL="347472" indent="-347472">
              <a:lnSpc>
                <a:spcPct val="120000"/>
              </a:lnSpc>
              <a:spcBef>
                <a:spcPts val="1200"/>
              </a:spcBef>
              <a:buFont typeface="Wingdings" panose="05000000000000000000" pitchFamily="2" charset="2"/>
              <a:buChar char="Ø"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Phase I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（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4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tels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）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will be completed by 2026, Phase II (8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tels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) will be completed by May 2027,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and the  full array will be completed by 2028.</a:t>
            </a:r>
            <a:endParaRPr kumimoji="0" lang="en-US" altLang="zh-CN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065995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ṩľîḍe">
            <a:extLst>
              <a:ext uri="{FF2B5EF4-FFF2-40B4-BE49-F238E27FC236}">
                <a16:creationId xmlns:a16="http://schemas.microsoft.com/office/drawing/2014/main" id="{9021C1AC-6E4F-45EF-A5CA-26FC337F4025}"/>
              </a:ext>
            </a:extLst>
          </p:cNvPr>
          <p:cNvSpPr txBox="1">
            <a:spLocks/>
          </p:cNvSpPr>
          <p:nvPr/>
        </p:nvSpPr>
        <p:spPr>
          <a:xfrm>
            <a:off x="1945079" y="2727873"/>
            <a:ext cx="8857462" cy="129655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charset="0"/>
              <a:buNone/>
              <a:tabLst/>
              <a:defRPr/>
            </a:pPr>
            <a:r>
              <a:rPr kumimoji="0" lang="en-US" altLang="zh-CN" sz="7200" b="0" i="1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ea"/>
              </a:rPr>
              <a:t>Thank you</a:t>
            </a:r>
            <a:r>
              <a:rPr kumimoji="0" lang="zh-CN" altLang="en-US" sz="7200" b="0" i="1" u="none" strike="noStrike" kern="1200" cap="none" spc="30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华文隶书" panose="02010800040101010101" pitchFamily="2" charset="-122"/>
                <a:ea typeface="华文隶书" panose="02010800040101010101" pitchFamily="2" charset="-122"/>
                <a:cs typeface="+mn-ea"/>
              </a:rPr>
              <a:t>！</a:t>
            </a:r>
          </a:p>
        </p:txBody>
      </p: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B9ABA3FC-FD10-4674-B4B9-1FE70EAD8F17}"/>
              </a:ext>
            </a:extLst>
          </p:cNvPr>
          <p:cNvCxnSpPr/>
          <p:nvPr/>
        </p:nvCxnSpPr>
        <p:spPr>
          <a:xfrm flipH="1">
            <a:off x="8352282" y="279315"/>
            <a:ext cx="1432318" cy="1488982"/>
          </a:xfrm>
          <a:prstGeom prst="line">
            <a:avLst/>
          </a:prstGeom>
          <a:ln w="9525">
            <a:solidFill>
              <a:srgbClr val="E942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745010B6-3CEC-4D5F-B4EA-09BBC92A76CF}"/>
              </a:ext>
            </a:extLst>
          </p:cNvPr>
          <p:cNvCxnSpPr/>
          <p:nvPr/>
        </p:nvCxnSpPr>
        <p:spPr>
          <a:xfrm flipH="1">
            <a:off x="8051036" y="1453230"/>
            <a:ext cx="402115" cy="432997"/>
          </a:xfrm>
          <a:prstGeom prst="line">
            <a:avLst/>
          </a:prstGeom>
          <a:ln w="9525">
            <a:solidFill>
              <a:srgbClr val="4384F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11F571B9-4D9C-4D15-A428-0F8495DE592A}"/>
              </a:ext>
            </a:extLst>
          </p:cNvPr>
          <p:cNvCxnSpPr/>
          <p:nvPr/>
        </p:nvCxnSpPr>
        <p:spPr>
          <a:xfrm flipH="1">
            <a:off x="2959020" y="5577198"/>
            <a:ext cx="992803" cy="1047163"/>
          </a:xfrm>
          <a:prstGeom prst="line">
            <a:avLst/>
          </a:prstGeom>
          <a:ln w="9525">
            <a:solidFill>
              <a:srgbClr val="33A95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86E87AB7-0E0D-47C1-A954-2C3EEE11F1DF}"/>
              </a:ext>
            </a:extLst>
          </p:cNvPr>
          <p:cNvCxnSpPr/>
          <p:nvPr/>
        </p:nvCxnSpPr>
        <p:spPr>
          <a:xfrm flipH="1">
            <a:off x="3847238" y="5127027"/>
            <a:ext cx="816713" cy="853366"/>
          </a:xfrm>
          <a:prstGeom prst="line">
            <a:avLst/>
          </a:prstGeom>
          <a:ln w="9525">
            <a:solidFill>
              <a:srgbClr val="FBBD0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椭圆 15">
            <a:extLst>
              <a:ext uri="{FF2B5EF4-FFF2-40B4-BE49-F238E27FC236}">
                <a16:creationId xmlns:a16="http://schemas.microsoft.com/office/drawing/2014/main" id="{52E1CB7B-60AB-4389-8BA4-907F5BE1EEA0}"/>
              </a:ext>
            </a:extLst>
          </p:cNvPr>
          <p:cNvSpPr/>
          <p:nvPr/>
        </p:nvSpPr>
        <p:spPr>
          <a:xfrm rot="13620000" flipH="1" flipV="1">
            <a:off x="4906904" y="5385707"/>
            <a:ext cx="158611" cy="39257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0B4B1A2-5C22-4F71-A7FA-8498C4957C47}"/>
              </a:ext>
            </a:extLst>
          </p:cNvPr>
          <p:cNvSpPr/>
          <p:nvPr/>
        </p:nvSpPr>
        <p:spPr>
          <a:xfrm rot="13620000" flipH="1" flipV="1">
            <a:off x="2334960" y="5695057"/>
            <a:ext cx="231354" cy="50348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0483C9BA-23FC-4AB7-A813-E56CC8953F9C}"/>
              </a:ext>
            </a:extLst>
          </p:cNvPr>
          <p:cNvSpPr/>
          <p:nvPr/>
        </p:nvSpPr>
        <p:spPr>
          <a:xfrm rot="13620000" flipH="1" flipV="1">
            <a:off x="10018014" y="946486"/>
            <a:ext cx="100646" cy="286001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EC2B4FEE-4649-424F-9DC6-E2A6D5F7C724}"/>
              </a:ext>
            </a:extLst>
          </p:cNvPr>
          <p:cNvSpPr/>
          <p:nvPr/>
        </p:nvSpPr>
        <p:spPr>
          <a:xfrm rot="13620000" flipH="1" flipV="1">
            <a:off x="7981561" y="1033459"/>
            <a:ext cx="100646" cy="286001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7216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4">
            <a:extLst>
              <a:ext uri="{FF2B5EF4-FFF2-40B4-BE49-F238E27FC236}">
                <a16:creationId xmlns:a16="http://schemas.microsoft.com/office/drawing/2014/main" id="{88C1CC90-1601-463C-9D1E-AE3BE45887FE}"/>
              </a:ext>
            </a:extLst>
          </p:cNvPr>
          <p:cNvSpPr txBox="1"/>
          <p:nvPr/>
        </p:nvSpPr>
        <p:spPr>
          <a:xfrm>
            <a:off x="333073" y="863279"/>
            <a:ext cx="6549806" cy="564288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/>
          <a:lstStyle>
            <a:lvl1pPr marL="342900" lvl="0" indent="-3429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>
                <a:srgbClr val="FFC000"/>
              </a:buClr>
              <a:buFont typeface="Wingdings" panose="05000000000000000000" pitchFamily="2" charset="2"/>
              <a:buChar char="n"/>
              <a:defRPr sz="2800" b="1" kern="1200" baseline="0">
                <a:solidFill>
                  <a:schemeClr val="tx1"/>
                </a:solidFill>
                <a:latin typeface="+mn-ea"/>
                <a:ea typeface="+mn-ea"/>
              </a:defRPr>
            </a:lvl1pPr>
            <a:lvl2pPr marL="742950" lvl="1" indent="-28575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400" b="1" kern="1200" baseline="0">
                <a:solidFill>
                  <a:schemeClr val="tx1"/>
                </a:solidFill>
                <a:latin typeface="+mn-ea"/>
                <a:ea typeface="+mn-ea"/>
              </a:defRPr>
            </a:lvl2pPr>
            <a:lvl3pPr marL="1143000" lvl="2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 sz="2400" b="1" kern="1200" baseline="0">
                <a:solidFill>
                  <a:schemeClr val="tx1"/>
                </a:solidFill>
                <a:latin typeface="+mn-ea"/>
                <a:ea typeface="+mn-ea"/>
              </a:defRPr>
            </a:lvl3pPr>
            <a:lvl4pPr marL="1600200" lvl="3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–"/>
              <a:defRPr sz="2000" b="1" kern="1200" baseline="0">
                <a:solidFill>
                  <a:schemeClr val="tx1"/>
                </a:solidFill>
                <a:latin typeface="+mn-ea"/>
                <a:ea typeface="+mn-ea"/>
              </a:defRPr>
            </a:lvl4pPr>
            <a:lvl5pPr marL="2057400" lvl="4" indent="-228600" algn="l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»"/>
              <a:defRPr sz="2000" b="1" kern="1200" baseline="0">
                <a:solidFill>
                  <a:schemeClr val="tx1"/>
                </a:solidFill>
                <a:latin typeface="+mn-ea"/>
                <a:ea typeface="+mn-ea"/>
              </a:defRPr>
            </a:lvl5pPr>
            <a:lvl6pPr marL="2514600" lvl="5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6pPr>
            <a:lvl7pPr marL="2971800" lvl="6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7pPr>
            <a:lvl8pPr marL="3429000" lvl="7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8pPr>
            <a:lvl9pPr marL="3886200" lvl="8" indent="-228600" algn="l" defTabSz="914400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libri" panose="020F0502020204030204"/>
                <a:ea typeface="宋体" panose="02010600030101010101" pitchFamily="2" charset="-122"/>
              </a:defRPr>
            </a:lvl9pPr>
          </a:lstStyle>
          <a:p>
            <a:pPr>
              <a:lnSpc>
                <a:spcPct val="14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Large Array of Cherenkov Telescopes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（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LACT</a:t>
            </a:r>
            <a:r>
              <a:rPr lang="zh-CN" altLang="en-US" sz="2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）</a:t>
            </a:r>
            <a:endParaRPr lang="en-US" altLang="zh-CN" sz="20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lvl="1" indent="-342900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Next generation of Image Atmosphere Cherenkov Telescope experiment</a:t>
            </a:r>
            <a:endParaRPr lang="en-US" altLang="zh-CN" sz="18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lvl="1" indent="-342900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32 telescopes built on LHAASO site</a:t>
            </a:r>
          </a:p>
          <a:p>
            <a:pPr lvl="1" indent="-342900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Angular resolution</a:t>
            </a:r>
          </a:p>
          <a:p>
            <a:pPr lvl="2" indent="-342900">
              <a:lnSpc>
                <a:spcPct val="140000"/>
              </a:lnSpc>
              <a:spcBef>
                <a:spcPts val="0"/>
              </a:spcBef>
              <a:defRPr/>
            </a:pPr>
            <a:r>
              <a:rPr lang="en-US" altLang="zh-CN" sz="1800" dirty="0">
                <a:solidFill>
                  <a:srgbClr val="0070C0"/>
                </a:solidFill>
                <a:latin typeface="微软雅黑"/>
                <a:ea typeface="微软雅黑"/>
                <a:cs typeface="Times New Roman" panose="02020603050405020304" pitchFamily="18" charset="0"/>
                <a:sym typeface="+mn-lt"/>
              </a:rPr>
              <a:t>LACT: &lt; 0.05° @ &gt; 10 </a:t>
            </a:r>
            <a:r>
              <a:rPr lang="en-US" altLang="zh-CN" sz="1800" dirty="0" err="1">
                <a:solidFill>
                  <a:srgbClr val="0070C0"/>
                </a:solidFill>
                <a:latin typeface="微软雅黑"/>
                <a:ea typeface="微软雅黑"/>
                <a:cs typeface="Times New Roman" panose="02020603050405020304" pitchFamily="18" charset="0"/>
                <a:sym typeface="+mn-lt"/>
              </a:rPr>
              <a:t>TeV</a:t>
            </a:r>
            <a:endParaRPr lang="en-US" altLang="zh-CN" sz="1800" dirty="0">
              <a:solidFill>
                <a:srgbClr val="0070C0"/>
              </a:solidFill>
              <a:latin typeface="微软雅黑"/>
              <a:ea typeface="微软雅黑"/>
              <a:cs typeface="Times New Roman" panose="02020603050405020304" pitchFamily="18" charset="0"/>
              <a:sym typeface="+mn-lt"/>
            </a:endParaRPr>
          </a:p>
          <a:p>
            <a:pPr lvl="2" indent="-342900">
              <a:lnSpc>
                <a:spcPct val="140000"/>
              </a:lnSpc>
              <a:spcBef>
                <a:spcPts val="0"/>
              </a:spcBef>
              <a:defRPr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LHAASO: ~0.2° @ &gt; 100 </a:t>
            </a:r>
            <a:r>
              <a:rPr lang="en-US" altLang="zh-CN" sz="1800" dirty="0" err="1">
                <a:solidFill>
                  <a:srgbClr val="0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+mn-lt"/>
              </a:rPr>
              <a:t>TeV</a:t>
            </a:r>
            <a:endParaRPr lang="en-US" altLang="zh-CN" sz="18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 lvl="1" indent="-342900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solidFill>
                  <a:srgbClr val="0070C0"/>
                </a:solidFill>
                <a:latin typeface="微软雅黑"/>
                <a:ea typeface="微软雅黑"/>
                <a:cs typeface="Times New Roman" panose="02020603050405020304" pitchFamily="18" charset="0"/>
                <a:sym typeface="+mn-lt"/>
              </a:rPr>
              <a:t>LHAASO</a:t>
            </a:r>
            <a:r>
              <a:rPr lang="zh-CN" altLang="en-US" sz="1800" dirty="0">
                <a:solidFill>
                  <a:srgbClr val="0070C0"/>
                </a:solidFill>
                <a:latin typeface="微软雅黑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微软雅黑"/>
                <a:ea typeface="微软雅黑"/>
                <a:cs typeface="Times New Roman" panose="02020603050405020304" pitchFamily="18" charset="0"/>
                <a:sym typeface="+mn-lt"/>
              </a:rPr>
              <a:t>MD array</a:t>
            </a:r>
            <a:r>
              <a:rPr lang="zh-CN" altLang="en-US" sz="1800" dirty="0">
                <a:solidFill>
                  <a:srgbClr val="0070C0"/>
                </a:solidFill>
                <a:latin typeface="微软雅黑"/>
                <a:ea typeface="微软雅黑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800" dirty="0">
                <a:solidFill>
                  <a:srgbClr val="0070C0"/>
                </a:solidFill>
                <a:latin typeface="微软雅黑"/>
                <a:ea typeface="微软雅黑"/>
                <a:cs typeface="Times New Roman" panose="02020603050405020304" pitchFamily="18" charset="0"/>
                <a:sym typeface="+mn-lt"/>
              </a:rPr>
              <a:t>provides excellent γ/p discrimination</a:t>
            </a:r>
          </a:p>
          <a:p>
            <a:pPr lvl="1" indent="-342900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Matching the LHAASO sensitivity with 500 </a:t>
            </a:r>
            <a:r>
              <a:rPr lang="en-US" altLang="zh-CN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hr</a:t>
            </a: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/</a:t>
            </a:r>
            <a:r>
              <a:rPr lang="en-US" altLang="zh-CN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yr</a:t>
            </a:r>
            <a:endParaRPr lang="en-US" altLang="zh-CN" sz="1800" dirty="0">
              <a:solidFill>
                <a:srgbClr val="000000"/>
              </a:solidFill>
              <a:latin typeface="Times New Roman" panose="02020603050405020304" pitchFamily="18" charset="0"/>
              <a:sym typeface="+mn-lt"/>
            </a:endParaRPr>
          </a:p>
          <a:p>
            <a:pPr lvl="1" indent="-342900">
              <a:lnSpc>
                <a:spcPct val="140000"/>
              </a:lnSpc>
              <a:spcBef>
                <a:spcPts val="0"/>
              </a:spcBef>
              <a:buFont typeface="Wingdings" panose="05000000000000000000" pitchFamily="2" charset="2"/>
              <a:buChar char="n"/>
              <a:defRPr/>
            </a:pP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To identify the gamma ray sources in </a:t>
            </a:r>
            <a:r>
              <a:rPr lang="en-US" altLang="zh-CN" sz="1800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PeVatrons</a:t>
            </a:r>
            <a:r>
              <a:rPr lang="en-US" altLang="zh-CN" sz="1800" dirty="0">
                <a:solidFill>
                  <a:srgbClr val="000000"/>
                </a:solidFill>
                <a:latin typeface="Times New Roman" panose="02020603050405020304" pitchFamily="18" charset="0"/>
              </a:rPr>
              <a:t> and measure their morphology in details.</a:t>
            </a:r>
            <a:endParaRPr lang="en-US" altLang="zh-CN" sz="1800" dirty="0">
              <a:solidFill>
                <a:srgbClr val="0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  <a:sym typeface="+mn-lt"/>
            </a:endParaRPr>
          </a:p>
          <a:p>
            <a:pPr>
              <a:lnSpc>
                <a:spcPct val="14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Ø"/>
              <a:defRPr/>
            </a:pP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LACT project started construction in </a:t>
            </a:r>
            <a:r>
              <a:rPr lang="en-US" altLang="zh-CN" sz="2000" dirty="0" err="1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Jnuary</a:t>
            </a: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2025 and the full array will be completed by 2028</a:t>
            </a:r>
          </a:p>
        </p:txBody>
      </p:sp>
      <p:sp>
        <p:nvSpPr>
          <p:cNvPr id="5" name="标题 1">
            <a:extLst>
              <a:ext uri="{FF2B5EF4-FFF2-40B4-BE49-F238E27FC236}">
                <a16:creationId xmlns:a16="http://schemas.microsoft.com/office/drawing/2014/main" id="{4FA63BFE-D20B-436C-B09A-FBC4879C7CCD}"/>
              </a:ext>
            </a:extLst>
          </p:cNvPr>
          <p:cNvSpPr txBox="1">
            <a:spLocks/>
          </p:cNvSpPr>
          <p:nvPr/>
        </p:nvSpPr>
        <p:spPr>
          <a:xfrm>
            <a:off x="1371606" y="168910"/>
            <a:ext cx="10698172" cy="649287"/>
          </a:xfrm>
          <a:prstGeom prst="rect">
            <a:avLst/>
          </a:prstGeom>
        </p:spPr>
        <p:txBody>
          <a:bodyPr lIns="91418" tIns="45709" rIns="91418" bIns="45709"/>
          <a:lstStyle>
            <a:lvl1pPr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buNone/>
              <a:defRPr lang="zh-CN" altLang="en-US" sz="4000" b="1" u="none" strike="noStrike" kern="0" cap="none" spc="0" normalizeH="0" baseline="0">
                <a:solidFill>
                  <a:srgbClr val="005DA2"/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</a:defRPr>
            </a:lvl1pPr>
          </a:lstStyle>
          <a:p>
            <a:pPr>
              <a:defRPr/>
            </a:pPr>
            <a:r>
              <a:rPr lang="en-US" altLang="zh-C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LACT: Next generation UHE IACT array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559415-F9DD-4D9F-92A2-CEFC6EC5179E}"/>
              </a:ext>
            </a:extLst>
          </p:cNvPr>
          <p:cNvSpPr txBox="1"/>
          <p:nvPr/>
        </p:nvSpPr>
        <p:spPr>
          <a:xfrm>
            <a:off x="3598432" y="5451830"/>
            <a:ext cx="327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prstClr val="white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prstClr val="white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灯片编号占位符 1">
            <a:extLst>
              <a:ext uri="{FF2B5EF4-FFF2-40B4-BE49-F238E27FC236}">
                <a16:creationId xmlns:a16="http://schemas.microsoft.com/office/drawing/2014/main" id="{FDA2F1B7-F58D-434E-B86F-6B082FB21520}"/>
              </a:ext>
            </a:extLst>
          </p:cNvPr>
          <p:cNvSpPr txBox="1">
            <a:spLocks/>
          </p:cNvSpPr>
          <p:nvPr/>
        </p:nvSpPr>
        <p:spPr>
          <a:xfrm>
            <a:off x="10800000" y="360000"/>
            <a:ext cx="1080000" cy="360000"/>
          </a:xfrm>
          <a:prstGeom prst="rect">
            <a:avLst/>
          </a:prstGeom>
        </p:spPr>
        <p:txBody>
          <a:bodyPr lIns="91418" tIns="45709" rIns="91418" bIns="45709">
            <a:normAutofit lnSpcReduction="10000"/>
          </a:bodyPr>
          <a:lstStyle>
            <a:defPPr>
              <a:defRPr lang="zh-CN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49AE70B2-8BF9-45C0-BB95-33D1B9D3A854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Arial"/>
                <a:ea typeface="微软雅黑"/>
              </a:rPr>
              <a:pPr>
                <a:defRPr/>
              </a:pPr>
              <a:t>3</a:t>
            </a:fld>
            <a:endParaRPr lang="zh-CN" altLang="en-US" dirty="0">
              <a:solidFill>
                <a:prstClr val="black">
                  <a:tint val="75000"/>
                </a:prstClr>
              </a:solidFill>
              <a:latin typeface="Arial"/>
              <a:ea typeface="微软雅黑"/>
            </a:endParaRPr>
          </a:p>
        </p:txBody>
      </p:sp>
      <p:pic>
        <p:nvPicPr>
          <p:cNvPr id="8" name="图片 1">
            <a:extLst>
              <a:ext uri="{FF2B5EF4-FFF2-40B4-BE49-F238E27FC236}">
                <a16:creationId xmlns:a16="http://schemas.microsoft.com/office/drawing/2014/main" id="{B823BBCE-53DB-4504-85F1-406F752949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4553"/>
          <a:stretch/>
        </p:blipFill>
        <p:spPr>
          <a:xfrm>
            <a:off x="7004977" y="1009287"/>
            <a:ext cx="1686592" cy="1649684"/>
          </a:xfrm>
          <a:prstGeom prst="rect">
            <a:avLst/>
          </a:prstGeom>
        </p:spPr>
      </p:pic>
      <p:pic>
        <p:nvPicPr>
          <p:cNvPr id="9" name="图片 39">
            <a:extLst>
              <a:ext uri="{FF2B5EF4-FFF2-40B4-BE49-F238E27FC236}">
                <a16:creationId xmlns:a16="http://schemas.microsoft.com/office/drawing/2014/main" id="{4215749C-BF0B-404D-B3D1-1006D1AE1A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493"/>
          <a:stretch/>
        </p:blipFill>
        <p:spPr>
          <a:xfrm>
            <a:off x="6844879" y="2512408"/>
            <a:ext cx="1829518" cy="1649684"/>
          </a:xfrm>
          <a:prstGeom prst="rect">
            <a:avLst/>
          </a:prstGeom>
        </p:spPr>
      </p:pic>
      <p:sp>
        <p:nvSpPr>
          <p:cNvPr id="10" name="椭圆 5">
            <a:extLst>
              <a:ext uri="{FF2B5EF4-FFF2-40B4-BE49-F238E27FC236}">
                <a16:creationId xmlns:a16="http://schemas.microsoft.com/office/drawing/2014/main" id="{28E923E7-F219-4125-9AAD-AB64E9B1BDB4}"/>
              </a:ext>
            </a:extLst>
          </p:cNvPr>
          <p:cNvSpPr>
            <a:spLocks noChangeAspect="1"/>
          </p:cNvSpPr>
          <p:nvPr/>
        </p:nvSpPr>
        <p:spPr>
          <a:xfrm>
            <a:off x="8012421" y="2065630"/>
            <a:ext cx="273600" cy="272173"/>
          </a:xfrm>
          <a:prstGeom prst="ellipse">
            <a:avLst/>
          </a:prstGeom>
          <a:noFill/>
          <a:ln w="38100" cap="flat" cmpd="sng" algn="ctr">
            <a:solidFill>
              <a:srgbClr val="4472C4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FFFFCC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B34C76F-A3B6-4CDF-8A5B-02830D4B69C3}"/>
              </a:ext>
            </a:extLst>
          </p:cNvPr>
          <p:cNvSpPr txBox="1"/>
          <p:nvPr/>
        </p:nvSpPr>
        <p:spPr>
          <a:xfrm>
            <a:off x="9938746" y="1061027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b="1" dirty="0">
                <a:solidFill>
                  <a:srgbClr val="FFFFFF"/>
                </a:solidFill>
                <a:latin typeface="Arial"/>
                <a:ea typeface="微软雅黑"/>
              </a:rPr>
              <a:t>One prototype </a:t>
            </a:r>
          </a:p>
          <a:p>
            <a:pPr>
              <a:defRPr/>
            </a:pPr>
            <a:r>
              <a:rPr lang="en-US" altLang="zh-CN" b="1" dirty="0">
                <a:solidFill>
                  <a:srgbClr val="FFFFFF"/>
                </a:solidFill>
                <a:latin typeface="Arial"/>
                <a:ea typeface="微软雅黑"/>
              </a:rPr>
              <a:t>on LHAASO site</a:t>
            </a:r>
            <a:endParaRPr lang="zh-CN" altLang="en-US" b="1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1DB7A7-998D-40C4-BA49-C124113C9FFA}"/>
              </a:ext>
            </a:extLst>
          </p:cNvPr>
          <p:cNvSpPr txBox="1"/>
          <p:nvPr/>
        </p:nvSpPr>
        <p:spPr>
          <a:xfrm>
            <a:off x="7674483" y="1119731"/>
            <a:ext cx="7537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Arial"/>
                <a:ea typeface="微软雅黑"/>
              </a:rPr>
              <a:t>(SNR)</a:t>
            </a:r>
            <a:endParaRPr lang="zh-CN" altLang="en-US" sz="1600" b="1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EB61645-F44D-4420-B48A-F6474192FAE5}"/>
              </a:ext>
            </a:extLst>
          </p:cNvPr>
          <p:cNvSpPr txBox="1"/>
          <p:nvPr/>
        </p:nvSpPr>
        <p:spPr>
          <a:xfrm>
            <a:off x="7075905" y="2091942"/>
            <a:ext cx="8002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altLang="zh-CN" sz="1600" b="1" dirty="0">
                <a:solidFill>
                  <a:srgbClr val="FFFFFF"/>
                </a:solidFill>
                <a:latin typeface="Arial"/>
                <a:ea typeface="微软雅黑"/>
              </a:rPr>
              <a:t>(PWN)</a:t>
            </a:r>
            <a:endParaRPr lang="zh-CN" altLang="en-US" sz="1600" b="1" dirty="0">
              <a:solidFill>
                <a:srgbClr val="FFFFFF"/>
              </a:solidFill>
              <a:latin typeface="Arial"/>
              <a:ea typeface="微软雅黑"/>
            </a:endParaRPr>
          </a:p>
        </p:txBody>
      </p:sp>
      <p:pic>
        <p:nvPicPr>
          <p:cNvPr id="14" name="图片 9">
            <a:extLst>
              <a:ext uri="{FF2B5EF4-FFF2-40B4-BE49-F238E27FC236}">
                <a16:creationId xmlns:a16="http://schemas.microsoft.com/office/drawing/2014/main" id="{0D99E70E-05CF-4126-8D42-1424764358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0" t="30418" r="7084" b="3847"/>
          <a:stretch/>
        </p:blipFill>
        <p:spPr>
          <a:xfrm>
            <a:off x="6986906" y="4236774"/>
            <a:ext cx="5013277" cy="2261226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6DCCED4E-14CA-4AEA-AB3E-B6CF5412287D}"/>
              </a:ext>
            </a:extLst>
          </p:cNvPr>
          <p:cNvGrpSpPr/>
          <p:nvPr/>
        </p:nvGrpSpPr>
        <p:grpSpPr>
          <a:xfrm>
            <a:off x="8731807" y="1009287"/>
            <a:ext cx="3337971" cy="3064691"/>
            <a:chOff x="7031975" y="146585"/>
            <a:chExt cx="4624662" cy="3193985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11E5BA15-CB37-484A-8CD2-7875DEF5A67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31975" y="146585"/>
              <a:ext cx="4624662" cy="3193985"/>
            </a:xfrm>
            <a:prstGeom prst="rect">
              <a:avLst/>
            </a:prstGeom>
          </p:spPr>
        </p:pic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9C2CBA87-A828-4C50-8BF0-236180E2C98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433375" y="264295"/>
              <a:ext cx="0" cy="2770084"/>
            </a:xfrm>
            <a:prstGeom prst="line">
              <a:avLst/>
            </a:prstGeom>
            <a:noFill/>
            <a:ln w="6350" cap="flat" cmpd="sng" algn="ctr">
              <a:solidFill>
                <a:srgbClr val="4472C4"/>
              </a:solidFill>
              <a:prstDash val="solid"/>
              <a:miter lim="800000"/>
            </a:ln>
            <a:effectLst/>
          </p:spPr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01F989AF-3B48-4578-AB8F-E294F20E75E3}"/>
              </a:ext>
            </a:extLst>
          </p:cNvPr>
          <p:cNvSpPr txBox="1"/>
          <p:nvPr/>
        </p:nvSpPr>
        <p:spPr>
          <a:xfrm rot="1205619">
            <a:off x="10815261" y="3433977"/>
            <a:ext cx="10620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0.01 CU</a:t>
            </a:r>
            <a:endParaRPr kumimoji="0" lang="zh-CN" altLang="en-US" sz="12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45DA98-6773-46D4-BBAF-8DDC54B5980C}"/>
              </a:ext>
            </a:extLst>
          </p:cNvPr>
          <p:cNvSpPr txBox="1"/>
          <p:nvPr/>
        </p:nvSpPr>
        <p:spPr>
          <a:xfrm>
            <a:off x="9093618" y="796327"/>
            <a:ext cx="2906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Sensitivity of point source</a:t>
            </a:r>
            <a:endParaRPr kumimoji="0" lang="zh-CN" altLang="en-US" sz="1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0" name="灯片编号占位符 4">
            <a:extLst>
              <a:ext uri="{FF2B5EF4-FFF2-40B4-BE49-F238E27FC236}">
                <a16:creationId xmlns:a16="http://schemas.microsoft.com/office/drawing/2014/main" id="{06EFF4D6-5429-4F04-BACF-F2B92775603E}"/>
              </a:ext>
            </a:extLst>
          </p:cNvPr>
          <p:cNvSpPr txBox="1">
            <a:spLocks/>
          </p:cNvSpPr>
          <p:nvPr/>
        </p:nvSpPr>
        <p:spPr>
          <a:xfrm>
            <a:off x="9029192" y="6506527"/>
            <a:ext cx="2743200" cy="365125"/>
          </a:xfrm>
          <a:prstGeom prst="rect">
            <a:avLst/>
          </a:prstGeom>
        </p:spPr>
        <p:txBody>
          <a:bodyPr lIns="91418" tIns="45709" rIns="91418" bIns="45709"/>
          <a:lstStyle>
            <a:defPPr>
              <a:defRPr lang="zh-CN"/>
            </a:defPPr>
            <a:lvl1pPr marL="0" algn="r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3945B3C-D648-493E-B42C-8C7222245C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77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7AD4CD1-1115-BAFB-2AB4-04D803E53FA5}"/>
              </a:ext>
            </a:extLst>
          </p:cNvPr>
          <p:cNvSpPr/>
          <p:nvPr/>
        </p:nvSpPr>
        <p:spPr>
          <a:xfrm>
            <a:off x="0" y="1"/>
            <a:ext cx="12192000" cy="755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同侧圆角矩形 30">
            <a:extLst>
              <a:ext uri="{FF2B5EF4-FFF2-40B4-BE49-F238E27FC236}">
                <a16:creationId xmlns:a16="http://schemas.microsoft.com/office/drawing/2014/main" id="{881C0629-FB1C-398D-A74B-F9570590DEBD}"/>
              </a:ext>
            </a:extLst>
          </p:cNvPr>
          <p:cNvSpPr/>
          <p:nvPr/>
        </p:nvSpPr>
        <p:spPr>
          <a:xfrm rot="5400000">
            <a:off x="-68264" y="265749"/>
            <a:ext cx="355602" cy="219074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4AB8FFC2-027B-46E9-5D27-BD1FABA48AA7}"/>
              </a:ext>
            </a:extLst>
          </p:cNvPr>
          <p:cNvSpPr txBox="1"/>
          <p:nvPr/>
        </p:nvSpPr>
        <p:spPr>
          <a:xfrm>
            <a:off x="362743" y="93445"/>
            <a:ext cx="11829257" cy="61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LACT: an Image Atmospheric Cherenkov Telescope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CE8CA61-E750-8EAF-13AB-C1DEE56D0AE4}"/>
              </a:ext>
            </a:extLst>
          </p:cNvPr>
          <p:cNvSpPr txBox="1"/>
          <p:nvPr/>
        </p:nvSpPr>
        <p:spPr>
          <a:xfrm>
            <a:off x="454600" y="849094"/>
            <a:ext cx="5298337" cy="290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n-cs"/>
              </a:rPr>
              <a:t>Davies-Cotton mirror</a:t>
            </a:r>
            <a:endParaRPr kumimoji="0" lang="zh-CN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Alt-azimuth mount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SiPM camera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Readout electronics 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Slow control system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Data acquisition system </a:t>
            </a:r>
          </a:p>
          <a:p>
            <a:pPr marL="342900" marR="0" lvl="0" indent="-34290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Calibration system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A37D0106-30A0-4611-9905-4F285CDAD6C2}"/>
              </a:ext>
            </a:extLst>
          </p:cNvPr>
          <p:cNvSpPr/>
          <p:nvPr/>
        </p:nvSpPr>
        <p:spPr>
          <a:xfrm>
            <a:off x="11799656" y="6515427"/>
            <a:ext cx="392655" cy="225105"/>
          </a:xfrm>
          <a:prstGeom prst="rect">
            <a:avLst/>
          </a:prstGeom>
          <a:solidFill>
            <a:srgbClr val="063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34662371-F63F-466E-A4F7-8C95262CB3B6}"/>
              </a:ext>
            </a:extLst>
          </p:cNvPr>
          <p:cNvSpPr txBox="1"/>
          <p:nvPr/>
        </p:nvSpPr>
        <p:spPr>
          <a:xfrm>
            <a:off x="11689939" y="6489921"/>
            <a:ext cx="67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F1883-7A0E-4F66-9932-E581691AD3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C6123DA-066E-434F-AB6E-CA42109C333C}"/>
              </a:ext>
            </a:extLst>
          </p:cNvPr>
          <p:cNvGrpSpPr/>
          <p:nvPr/>
        </p:nvGrpSpPr>
        <p:grpSpPr>
          <a:xfrm>
            <a:off x="6230681" y="988481"/>
            <a:ext cx="5400000" cy="5752051"/>
            <a:chOff x="6120964" y="875928"/>
            <a:chExt cx="5400000" cy="5752051"/>
          </a:xfrm>
        </p:grpSpPr>
        <p:pic>
          <p:nvPicPr>
            <p:cNvPr id="16" name="图片 11">
              <a:extLst>
                <a:ext uri="{FF2B5EF4-FFF2-40B4-BE49-F238E27FC236}">
                  <a16:creationId xmlns:a16="http://schemas.microsoft.com/office/drawing/2014/main" id="{D54EA5E3-387B-4ACC-949F-271A0A09244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0964" y="875928"/>
              <a:ext cx="5400000" cy="5752051"/>
            </a:xfrm>
            <a:prstGeom prst="rect">
              <a:avLst/>
            </a:prstGeom>
          </p:spPr>
        </p:pic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6F15E61C-0286-4AC0-AF18-B9CA8426DD6C}"/>
                </a:ext>
              </a:extLst>
            </p:cNvPr>
            <p:cNvSpPr/>
            <p:nvPr/>
          </p:nvSpPr>
          <p:spPr>
            <a:xfrm rot="918611">
              <a:off x="6256510" y="4393536"/>
              <a:ext cx="1690658" cy="367393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18" name="文本框 19">
            <a:extLst>
              <a:ext uri="{FF2B5EF4-FFF2-40B4-BE49-F238E27FC236}">
                <a16:creationId xmlns:a16="http://schemas.microsoft.com/office/drawing/2014/main" id="{EA9066AA-71F0-4D5C-87BA-6BDA1AA4E6E0}"/>
              </a:ext>
            </a:extLst>
          </p:cNvPr>
          <p:cNvSpPr txBox="1"/>
          <p:nvPr/>
        </p:nvSpPr>
        <p:spPr>
          <a:xfrm>
            <a:off x="8177893" y="1097704"/>
            <a:ext cx="179200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SiPM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Camera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9" name="文本框 20">
            <a:extLst>
              <a:ext uri="{FF2B5EF4-FFF2-40B4-BE49-F238E27FC236}">
                <a16:creationId xmlns:a16="http://schemas.microsoft.com/office/drawing/2014/main" id="{D9876F06-0DE5-4DC8-9516-237465FFD368}"/>
              </a:ext>
            </a:extLst>
          </p:cNvPr>
          <p:cNvSpPr txBox="1"/>
          <p:nvPr/>
        </p:nvSpPr>
        <p:spPr>
          <a:xfrm>
            <a:off x="10505995" y="2096170"/>
            <a:ext cx="12936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Mirror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17" name="文本框 17">
            <a:extLst>
              <a:ext uri="{FF2B5EF4-FFF2-40B4-BE49-F238E27FC236}">
                <a16:creationId xmlns:a16="http://schemas.microsoft.com/office/drawing/2014/main" id="{0023203C-FD3E-4409-874B-18CA7E2CC8F7}"/>
              </a:ext>
            </a:extLst>
          </p:cNvPr>
          <p:cNvSpPr txBox="1"/>
          <p:nvPr/>
        </p:nvSpPr>
        <p:spPr>
          <a:xfrm rot="1006273">
            <a:off x="5778232" y="4309468"/>
            <a:ext cx="235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Atmospheric Cherenkov light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D8BEFE2-69B0-4099-8F7B-CE443A8B5F67}"/>
              </a:ext>
            </a:extLst>
          </p:cNvPr>
          <p:cNvSpPr txBox="1"/>
          <p:nvPr/>
        </p:nvSpPr>
        <p:spPr>
          <a:xfrm>
            <a:off x="7004957" y="5869519"/>
            <a:ext cx="27477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Times New Roman" panose="02020603050405020304" pitchFamily="18" charset="0"/>
              </a:rPr>
              <a:t> Alt-azimuth mount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21" name="图片 9">
            <a:extLst>
              <a:ext uri="{FF2B5EF4-FFF2-40B4-BE49-F238E27FC236}">
                <a16:creationId xmlns:a16="http://schemas.microsoft.com/office/drawing/2014/main" id="{7F7778DA-4D4A-46B9-9534-A7BDD53C340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098" t="18192" r="26584" b="18814"/>
          <a:stretch/>
        </p:blipFill>
        <p:spPr>
          <a:xfrm>
            <a:off x="4969500" y="1126633"/>
            <a:ext cx="1378223" cy="1519822"/>
          </a:xfrm>
          <a:prstGeom prst="rect">
            <a:avLst/>
          </a:prstGeom>
        </p:spPr>
      </p:pic>
      <p:sp>
        <p:nvSpPr>
          <p:cNvPr id="22" name="对话气泡: 椭圆形 14">
            <a:extLst>
              <a:ext uri="{FF2B5EF4-FFF2-40B4-BE49-F238E27FC236}">
                <a16:creationId xmlns:a16="http://schemas.microsoft.com/office/drawing/2014/main" id="{997A263D-E2A7-4078-8A7A-8768BF563DE2}"/>
              </a:ext>
            </a:extLst>
          </p:cNvPr>
          <p:cNvSpPr/>
          <p:nvPr/>
        </p:nvSpPr>
        <p:spPr>
          <a:xfrm>
            <a:off x="4653643" y="923388"/>
            <a:ext cx="1863463" cy="1885126"/>
          </a:xfrm>
          <a:prstGeom prst="wedgeEllipseCallout">
            <a:avLst>
              <a:gd name="adj1" fmla="val 92014"/>
              <a:gd name="adj2" fmla="val -17252"/>
            </a:avLst>
          </a:prstGeom>
          <a:noFill/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F0FBE7E-A484-47AC-9BBA-71AB190D410C}"/>
              </a:ext>
            </a:extLst>
          </p:cNvPr>
          <p:cNvCxnSpPr>
            <a:cxnSpLocks/>
          </p:cNvCxnSpPr>
          <p:nvPr/>
        </p:nvCxnSpPr>
        <p:spPr>
          <a:xfrm>
            <a:off x="7959503" y="1227763"/>
            <a:ext cx="2792861" cy="1899158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032882F-45BA-43C1-8EF4-270359D7A32B}"/>
              </a:ext>
            </a:extLst>
          </p:cNvPr>
          <p:cNvCxnSpPr>
            <a:cxnSpLocks/>
          </p:cNvCxnSpPr>
          <p:nvPr/>
        </p:nvCxnSpPr>
        <p:spPr>
          <a:xfrm flipV="1">
            <a:off x="8286750" y="3233058"/>
            <a:ext cx="2310493" cy="1918606"/>
          </a:xfrm>
          <a:prstGeom prst="straightConnector1">
            <a:avLst/>
          </a:prstGeom>
          <a:ln w="28575">
            <a:solidFill>
              <a:schemeClr val="accent6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F669A4B-F923-46F4-B0FA-A48017694FBE}"/>
              </a:ext>
            </a:extLst>
          </p:cNvPr>
          <p:cNvSpPr txBox="1"/>
          <p:nvPr/>
        </p:nvSpPr>
        <p:spPr>
          <a:xfrm>
            <a:off x="9200629" y="1771039"/>
            <a:ext cx="822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f=8m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248891-47A2-460B-B827-BF9D36273252}"/>
              </a:ext>
            </a:extLst>
          </p:cNvPr>
          <p:cNvSpPr txBox="1"/>
          <p:nvPr/>
        </p:nvSpPr>
        <p:spPr>
          <a:xfrm rot="19244645">
            <a:off x="7418762" y="5131322"/>
            <a:ext cx="912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D=6m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B30BC5D-D481-461E-A3B5-C9C74283DB4C}"/>
              </a:ext>
            </a:extLst>
          </p:cNvPr>
          <p:cNvGrpSpPr/>
          <p:nvPr/>
        </p:nvGrpSpPr>
        <p:grpSpPr>
          <a:xfrm>
            <a:off x="409273" y="3719180"/>
            <a:ext cx="5134687" cy="2961867"/>
            <a:chOff x="6961473" y="4422657"/>
            <a:chExt cx="3860708" cy="202063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F805598-B5DE-4C19-9111-DC7A9C3AA5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2646" r="53958"/>
            <a:stretch/>
          </p:blipFill>
          <p:spPr>
            <a:xfrm>
              <a:off x="6961473" y="4425548"/>
              <a:ext cx="2182527" cy="201774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274C7EEE-0A26-4959-A221-FCA909B3D8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65304" r="9018"/>
            <a:stretch/>
          </p:blipFill>
          <p:spPr>
            <a:xfrm>
              <a:off x="9144000" y="4422657"/>
              <a:ext cx="1678181" cy="20177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83253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矩形 21">
            <a:extLst>
              <a:ext uri="{FF2B5EF4-FFF2-40B4-BE49-F238E27FC236}">
                <a16:creationId xmlns:a16="http://schemas.microsoft.com/office/drawing/2014/main" id="{6789761C-24E8-4966-9AC4-57E658E37B6C}"/>
              </a:ext>
            </a:extLst>
          </p:cNvPr>
          <p:cNvSpPr/>
          <p:nvPr/>
        </p:nvSpPr>
        <p:spPr>
          <a:xfrm>
            <a:off x="0" y="1"/>
            <a:ext cx="12192000" cy="755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同侧圆角矩形 30">
            <a:extLst>
              <a:ext uri="{FF2B5EF4-FFF2-40B4-BE49-F238E27FC236}">
                <a16:creationId xmlns:a16="http://schemas.microsoft.com/office/drawing/2014/main" id="{BEA05831-872D-43A4-AB0C-E793EE08819C}"/>
              </a:ext>
            </a:extLst>
          </p:cNvPr>
          <p:cNvSpPr/>
          <p:nvPr/>
        </p:nvSpPr>
        <p:spPr>
          <a:xfrm rot="5400000">
            <a:off x="-68264" y="265749"/>
            <a:ext cx="355602" cy="219074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96CDD5E-0BD0-4965-9C95-29BA47E8C76E}"/>
              </a:ext>
            </a:extLst>
          </p:cNvPr>
          <p:cNvSpPr txBox="1"/>
          <p:nvPr/>
        </p:nvSpPr>
        <p:spPr>
          <a:xfrm>
            <a:off x="61561" y="1071490"/>
            <a:ext cx="5487133" cy="2617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171C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Davies-Cotton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171C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srgbClr val="0171C0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design</a:t>
            </a:r>
          </a:p>
          <a:p>
            <a:pPr marL="800100" marR="0" lvl="1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Consist of 54 hexagonal spherical mirror facets</a:t>
            </a:r>
          </a:p>
          <a:p>
            <a:pPr marL="800100" marR="0" lvl="1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Diameter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~6 m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Effect area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~24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㎡</a:t>
            </a:r>
          </a:p>
          <a:p>
            <a:pPr marL="800100" marR="0" lvl="1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Spot 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（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&gt;80% energy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）：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 &lt;25.8 mm 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/>
              <a:ea typeface="微软雅黑"/>
              <a:cs typeface="+mn-cs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Curvature radius of facet:  16 m</a:t>
            </a:r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D5CAD13-50B2-4104-80F3-F8457B52607A}"/>
              </a:ext>
            </a:extLst>
          </p:cNvPr>
          <p:cNvSpPr/>
          <p:nvPr/>
        </p:nvSpPr>
        <p:spPr>
          <a:xfrm>
            <a:off x="11799656" y="6515427"/>
            <a:ext cx="392655" cy="225105"/>
          </a:xfrm>
          <a:prstGeom prst="rect">
            <a:avLst/>
          </a:prstGeom>
          <a:solidFill>
            <a:srgbClr val="063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F50E7582-2071-4D04-B35C-F146091B95CF}"/>
              </a:ext>
            </a:extLst>
          </p:cNvPr>
          <p:cNvSpPr txBox="1"/>
          <p:nvPr/>
        </p:nvSpPr>
        <p:spPr>
          <a:xfrm>
            <a:off x="11689939" y="6489921"/>
            <a:ext cx="67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F1883-7A0E-4F66-9932-E581691AD3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</a:p>
        </p:txBody>
      </p:sp>
      <p:pic>
        <p:nvPicPr>
          <p:cNvPr id="25" name="图片 15">
            <a:extLst>
              <a:ext uri="{FF2B5EF4-FFF2-40B4-BE49-F238E27FC236}">
                <a16:creationId xmlns:a16="http://schemas.microsoft.com/office/drawing/2014/main" id="{38BF55C8-17FD-49F7-A1DA-270D5131F8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065" y="4428668"/>
            <a:ext cx="1938155" cy="1751518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0CAD0FEC-8D6A-4A7B-81D2-8C086E62BF75}"/>
              </a:ext>
            </a:extLst>
          </p:cNvPr>
          <p:cNvCxnSpPr>
            <a:cxnSpLocks/>
          </p:cNvCxnSpPr>
          <p:nvPr/>
        </p:nvCxnSpPr>
        <p:spPr>
          <a:xfrm>
            <a:off x="2615794" y="4542300"/>
            <a:ext cx="0" cy="1499433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5676418-0857-4C3B-A75A-4FE360043EDF}"/>
              </a:ext>
            </a:extLst>
          </p:cNvPr>
          <p:cNvCxnSpPr>
            <a:cxnSpLocks/>
          </p:cNvCxnSpPr>
          <p:nvPr/>
        </p:nvCxnSpPr>
        <p:spPr>
          <a:xfrm>
            <a:off x="766055" y="4477529"/>
            <a:ext cx="2268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F6A37A0-A667-4BE2-94CA-3EC5323DB289}"/>
              </a:ext>
            </a:extLst>
          </p:cNvPr>
          <p:cNvCxnSpPr>
            <a:cxnSpLocks/>
          </p:cNvCxnSpPr>
          <p:nvPr/>
        </p:nvCxnSpPr>
        <p:spPr>
          <a:xfrm>
            <a:off x="752094" y="6095761"/>
            <a:ext cx="226854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1061E5F1-F692-467C-8D40-F57C94AB0BA7}"/>
              </a:ext>
            </a:extLst>
          </p:cNvPr>
          <p:cNvSpPr txBox="1"/>
          <p:nvPr/>
        </p:nvSpPr>
        <p:spPr>
          <a:xfrm>
            <a:off x="2671635" y="511976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800 mm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48EEC59-7FB3-4420-AC31-BBF63CD47FDF}"/>
              </a:ext>
            </a:extLst>
          </p:cNvPr>
          <p:cNvSpPr txBox="1"/>
          <p:nvPr/>
        </p:nvSpPr>
        <p:spPr>
          <a:xfrm>
            <a:off x="513023" y="6180186"/>
            <a:ext cx="18235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A mirror facet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27" name="内容占位符 6">
            <a:extLst>
              <a:ext uri="{FF2B5EF4-FFF2-40B4-BE49-F238E27FC236}">
                <a16:creationId xmlns:a16="http://schemas.microsoft.com/office/drawing/2014/main" id="{3A9424C0-8AA4-4641-9852-0F47D9497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208" t="20403" r="19144" b="8063"/>
          <a:stretch>
            <a:fillRect/>
          </a:stretch>
        </p:blipFill>
        <p:spPr>
          <a:xfrm>
            <a:off x="3696164" y="4367212"/>
            <a:ext cx="1823564" cy="2344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图片 3">
            <a:extLst>
              <a:ext uri="{FF2B5EF4-FFF2-40B4-BE49-F238E27FC236}">
                <a16:creationId xmlns:a16="http://schemas.microsoft.com/office/drawing/2014/main" id="{2C2E2B47-F9E7-47D0-9679-7D829BAF9A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462"/>
          <a:stretch>
            <a:fillRect/>
          </a:stretch>
        </p:blipFill>
        <p:spPr>
          <a:xfrm>
            <a:off x="5123831" y="1322927"/>
            <a:ext cx="3168591" cy="2907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图片 4">
            <a:extLst>
              <a:ext uri="{FF2B5EF4-FFF2-40B4-BE49-F238E27FC236}">
                <a16:creationId xmlns:a16="http://schemas.microsoft.com/office/drawing/2014/main" id="{E46EE59C-58ED-4982-A8FE-5EA5AF6CFD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15"/>
          <a:stretch/>
        </p:blipFill>
        <p:spPr>
          <a:xfrm>
            <a:off x="5633350" y="4919205"/>
            <a:ext cx="6342585" cy="1264782"/>
          </a:xfrm>
          <a:prstGeom prst="rect">
            <a:avLst/>
          </a:prstGeom>
        </p:spPr>
      </p:pic>
      <p:pic>
        <p:nvPicPr>
          <p:cNvPr id="18" name="内容占位符 4">
            <a:extLst>
              <a:ext uri="{FF2B5EF4-FFF2-40B4-BE49-F238E27FC236}">
                <a16:creationId xmlns:a16="http://schemas.microsoft.com/office/drawing/2014/main" id="{94EA7CCC-59E8-4EB0-A53C-767F86E8420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422" y="1365249"/>
            <a:ext cx="3763738" cy="2822804"/>
          </a:xfrm>
          <a:prstGeom prst="rect">
            <a:avLst/>
          </a:prstGeom>
        </p:spPr>
      </p:pic>
      <p:sp>
        <p:nvSpPr>
          <p:cNvPr id="19" name="标题 1">
            <a:extLst>
              <a:ext uri="{FF2B5EF4-FFF2-40B4-BE49-F238E27FC236}">
                <a16:creationId xmlns:a16="http://schemas.microsoft.com/office/drawing/2014/main" id="{F2F1F02F-7BCF-41DC-92D0-60B2CB503984}"/>
              </a:ext>
            </a:extLst>
          </p:cNvPr>
          <p:cNvSpPr txBox="1"/>
          <p:nvPr/>
        </p:nvSpPr>
        <p:spPr>
          <a:xfrm>
            <a:off x="322262" y="86362"/>
            <a:ext cx="11829257" cy="61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Mirror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408311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5">
            <a:extLst>
              <a:ext uri="{FF2B5EF4-FFF2-40B4-BE49-F238E27FC236}">
                <a16:creationId xmlns:a16="http://schemas.microsoft.com/office/drawing/2014/main" id="{7B8EB031-F3E2-4950-A24C-E6D08BAC87E1}"/>
              </a:ext>
            </a:extLst>
          </p:cNvPr>
          <p:cNvSpPr txBox="1"/>
          <p:nvPr/>
        </p:nvSpPr>
        <p:spPr>
          <a:xfrm>
            <a:off x="9243237" y="315194"/>
            <a:ext cx="2842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cs typeface="+mn-cs"/>
              </a:rPr>
              <a:t>A prototype in Chengdu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F285844-C112-4191-B9F0-109A97533E31}"/>
              </a:ext>
            </a:extLst>
          </p:cNvPr>
          <p:cNvSpPr/>
          <p:nvPr/>
        </p:nvSpPr>
        <p:spPr>
          <a:xfrm>
            <a:off x="0" y="1"/>
            <a:ext cx="12192000" cy="755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同侧圆角矩形 30">
            <a:extLst>
              <a:ext uri="{FF2B5EF4-FFF2-40B4-BE49-F238E27FC236}">
                <a16:creationId xmlns:a16="http://schemas.microsoft.com/office/drawing/2014/main" id="{9B130C89-6239-4211-A403-03FF8AC8CEE0}"/>
              </a:ext>
            </a:extLst>
          </p:cNvPr>
          <p:cNvSpPr/>
          <p:nvPr/>
        </p:nvSpPr>
        <p:spPr>
          <a:xfrm rot="5400000">
            <a:off x="-68264" y="265749"/>
            <a:ext cx="355602" cy="219074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3C6BAF54-4BD2-4133-8FDE-A77C0D9A4D8E}"/>
              </a:ext>
            </a:extLst>
          </p:cNvPr>
          <p:cNvSpPr txBox="1"/>
          <p:nvPr/>
        </p:nvSpPr>
        <p:spPr>
          <a:xfrm>
            <a:off x="322262" y="86362"/>
            <a:ext cx="11829257" cy="61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SiPM camera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D0D14523-AE8F-4FFA-8D1F-297FC3FF9526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066696" y="970599"/>
              <a:ext cx="6791688" cy="2609994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3588693">
                      <a:extLst>
                        <a:ext uri="{9D8B030D-6E8A-4147-A177-3AD203B41FA5}">
                          <a16:colId xmlns:a16="http://schemas.microsoft.com/office/drawing/2014/main" val="993059112"/>
                        </a:ext>
                      </a:extLst>
                    </a:gridCol>
                    <a:gridCol w="3202995">
                      <a:extLst>
                        <a:ext uri="{9D8B030D-6E8A-4147-A177-3AD203B41FA5}">
                          <a16:colId xmlns:a16="http://schemas.microsoft.com/office/drawing/2014/main" val="411446445"/>
                        </a:ext>
                      </a:extLst>
                    </a:gridCol>
                  </a:tblGrid>
                  <a:tr h="4349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171C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Number of pixels</a:t>
                          </a:r>
                          <a:endParaRPr lang="zh-CN" altLang="en-US" sz="1800" b="1" dirty="0">
                            <a:solidFill>
                              <a:srgbClr val="0171C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171C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1616</a:t>
                          </a:r>
                          <a:endParaRPr lang="zh-CN" altLang="en-US" sz="1800" b="1" dirty="0">
                            <a:solidFill>
                              <a:srgbClr val="0171C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7557521"/>
                      </a:ext>
                    </a:extLst>
                  </a:tr>
                  <a:tr h="4349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171C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Pixels size</a:t>
                          </a:r>
                          <a:endParaRPr lang="zh-CN" altLang="en-US" sz="1800" b="1" dirty="0">
                            <a:solidFill>
                              <a:srgbClr val="0171C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1800" b="1" i="1" smtClean="0">
                                  <a:solidFill>
                                    <a:srgbClr val="0171C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~ </m:t>
                              </m:r>
                            </m:oMath>
                          </a14:m>
                          <a:r>
                            <a:rPr lang="en-US" altLang="zh-CN" sz="1800" b="1" dirty="0">
                              <a:solidFill>
                                <a:srgbClr val="0171C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0.2°</a:t>
                          </a:r>
                          <a:endParaRPr lang="zh-CN" altLang="en-US" sz="1800" b="1" dirty="0">
                            <a:solidFill>
                              <a:srgbClr val="0171C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676576"/>
                      </a:ext>
                    </a:extLst>
                  </a:tr>
                  <a:tr h="4349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err="1">
                              <a:solidFill>
                                <a:srgbClr val="0171C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FoV</a:t>
                          </a:r>
                          <a:endParaRPr lang="zh-CN" altLang="en-US" sz="1800" b="1" dirty="0">
                            <a:solidFill>
                              <a:srgbClr val="0171C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r>
                                <a:rPr lang="en-US" altLang="zh-CN" sz="1800" b="1" i="1" smtClean="0">
                                  <a:solidFill>
                                    <a:srgbClr val="0171C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~ </m:t>
                              </m:r>
                              <m:r>
                                <a:rPr lang="en-US" altLang="zh-CN" sz="1800" b="1" i="0" smtClean="0">
                                  <a:solidFill>
                                    <a:srgbClr val="0171C0"/>
                                  </a:solidFill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𝟖</m:t>
                              </m:r>
                            </m:oMath>
                          </a14:m>
                          <a:r>
                            <a:rPr lang="en-US" altLang="zh-CN" sz="1800" b="1" dirty="0">
                              <a:solidFill>
                                <a:srgbClr val="0171C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°</a:t>
                          </a:r>
                          <a:endParaRPr lang="zh-CN" altLang="en-US" sz="1800" b="1" dirty="0">
                            <a:solidFill>
                              <a:srgbClr val="0171C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7521433"/>
                      </a:ext>
                    </a:extLst>
                  </a:tr>
                  <a:tr h="43499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1" u="none" strike="noStrike" kern="1200" baseline="0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SiPM output pulse</a:t>
                          </a:r>
                          <a:r>
                            <a:rPr kumimoji="0" lang="zh-CN" altLang="en-US" sz="1800" b="1" u="none" strike="noStrike" kern="1200" baseline="0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en-US" altLang="zh-CN" sz="1800" b="1" u="none" strike="noStrike" kern="1200" baseline="0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width</a:t>
                          </a:r>
                          <a:endParaRPr kumimoji="0" lang="zh-CN" altLang="en-US" sz="1800" b="1" i="0" u="none" strike="noStrike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FWHM</a:t>
                          </a:r>
                          <a14:m>
                            <m:oMath xmlns:m="http://schemas.openxmlformats.org/officeDocument/2006/math">
                              <m:r>
                                <a:rPr lang="en-US" altLang="zh-CN" sz="1800" b="1" i="0" smtClean="0"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altLang="zh-CN" sz="1800" b="1" i="1" smtClean="0"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&lt;</m:t>
                              </m:r>
                              <m:r>
                                <a:rPr lang="en-US" altLang="zh-CN" sz="1800" b="1" i="1" smtClean="0"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𝟑</m:t>
                              </m:r>
                            </m:oMath>
                          </a14:m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0 ns</a:t>
                          </a:r>
                          <a:endParaRPr lang="zh-CN" altLang="en-US" sz="1800" b="1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2647147"/>
                      </a:ext>
                    </a:extLst>
                  </a:tr>
                  <a:tr h="434999">
                    <a:tc>
                      <a:txBody>
                        <a:bodyPr/>
                        <a:lstStyle/>
                        <a:p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Dynamic</a:t>
                          </a:r>
                          <a:r>
                            <a:rPr lang="zh-CN" altLang="en-US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range</a:t>
                          </a:r>
                          <a:r>
                            <a:rPr lang="zh-CN" altLang="en-US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of</a:t>
                          </a:r>
                          <a:r>
                            <a:rPr lang="zh-CN" altLang="en-US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each pixel</a:t>
                          </a:r>
                          <a:endParaRPr lang="zh-CN" altLang="en-US" sz="1800" b="1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3.2</a:t>
                          </a:r>
                          <a:r>
                            <a:rPr lang="zh-CN" altLang="en-US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orders of magnitude</a:t>
                          </a:r>
                          <a:endParaRPr lang="zh-CN" altLang="en-US" sz="1800" b="1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831406"/>
                      </a:ext>
                    </a:extLst>
                  </a:tr>
                  <a:tr h="434999">
                    <a:tc>
                      <a:txBody>
                        <a:bodyPr/>
                        <a:lstStyle/>
                        <a:p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Moon night observation capability</a:t>
                          </a:r>
                          <a:endParaRPr lang="zh-CN" altLang="en-US" sz="1800" b="1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Yes</a:t>
                          </a:r>
                          <a:endParaRPr lang="zh-CN" altLang="en-US" sz="1800" b="1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4868418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表格 3">
                <a:extLst>
                  <a:ext uri="{FF2B5EF4-FFF2-40B4-BE49-F238E27FC236}">
                    <a16:creationId xmlns:a16="http://schemas.microsoft.com/office/drawing/2014/main" id="{D0D14523-AE8F-4FFA-8D1F-297FC3FF952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59873455"/>
                  </p:ext>
                </p:extLst>
              </p:nvPr>
            </p:nvGraphicFramePr>
            <p:xfrm>
              <a:off x="5066696" y="970599"/>
              <a:ext cx="6791688" cy="2609994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3588693">
                      <a:extLst>
                        <a:ext uri="{9D8B030D-6E8A-4147-A177-3AD203B41FA5}">
                          <a16:colId xmlns:a16="http://schemas.microsoft.com/office/drawing/2014/main" val="993059112"/>
                        </a:ext>
                      </a:extLst>
                    </a:gridCol>
                    <a:gridCol w="3202995">
                      <a:extLst>
                        <a:ext uri="{9D8B030D-6E8A-4147-A177-3AD203B41FA5}">
                          <a16:colId xmlns:a16="http://schemas.microsoft.com/office/drawing/2014/main" val="411446445"/>
                        </a:ext>
                      </a:extLst>
                    </a:gridCol>
                  </a:tblGrid>
                  <a:tr h="4349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171C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Number of pixels</a:t>
                          </a:r>
                          <a:endParaRPr lang="zh-CN" altLang="en-US" sz="1800" b="1" dirty="0">
                            <a:solidFill>
                              <a:srgbClr val="0171C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171C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1616</a:t>
                          </a:r>
                          <a:endParaRPr lang="zh-CN" altLang="en-US" sz="1800" b="1" dirty="0">
                            <a:solidFill>
                              <a:srgbClr val="0171C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57557521"/>
                      </a:ext>
                    </a:extLst>
                  </a:tr>
                  <a:tr h="4349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solidFill>
                                <a:srgbClr val="0171C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Pixels size</a:t>
                          </a:r>
                          <a:endParaRPr lang="zh-CN" altLang="en-US" sz="1800" b="1" dirty="0">
                            <a:solidFill>
                              <a:srgbClr val="0171C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2167" t="-108451" r="-380" b="-40845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03676576"/>
                      </a:ext>
                    </a:extLst>
                  </a:tr>
                  <a:tr h="434999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 err="1">
                              <a:solidFill>
                                <a:srgbClr val="0171C0"/>
                              </a:solidFill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FoV</a:t>
                          </a:r>
                          <a:endParaRPr lang="zh-CN" altLang="en-US" sz="1800" b="1" dirty="0">
                            <a:solidFill>
                              <a:srgbClr val="0171C0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2167" t="-205556" r="-380" b="-30277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367521433"/>
                      </a:ext>
                    </a:extLst>
                  </a:tr>
                  <a:tr h="434999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altLang="zh-CN" sz="1800" b="1" u="none" strike="noStrike" kern="1200" baseline="0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SiPM output pulse</a:t>
                          </a:r>
                          <a:r>
                            <a:rPr kumimoji="0" lang="zh-CN" altLang="en-US" sz="1800" b="1" u="none" strike="noStrike" kern="1200" baseline="0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kumimoji="0" lang="en-US" altLang="zh-CN" sz="1800" b="1" u="none" strike="noStrike" kern="1200" baseline="0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width</a:t>
                          </a:r>
                          <a:endParaRPr kumimoji="0" lang="zh-CN" altLang="en-US" sz="1800" b="1" i="0" u="none" strike="noStrike" kern="1200" baseline="0" dirty="0">
                            <a:solidFill>
                              <a:schemeClr val="dk1"/>
                            </a:solidFill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zh-CN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112167" t="-309859" r="-380" b="-20704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2647147"/>
                      </a:ext>
                    </a:extLst>
                  </a:tr>
                  <a:tr h="434999">
                    <a:tc>
                      <a:txBody>
                        <a:bodyPr/>
                        <a:lstStyle/>
                        <a:p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Dynamic</a:t>
                          </a:r>
                          <a:r>
                            <a:rPr lang="zh-CN" altLang="en-US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range</a:t>
                          </a:r>
                          <a:r>
                            <a:rPr lang="zh-CN" altLang="en-US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of</a:t>
                          </a:r>
                          <a:r>
                            <a:rPr lang="zh-CN" altLang="en-US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each pixel</a:t>
                          </a:r>
                          <a:endParaRPr lang="zh-CN" altLang="en-US" sz="1800" b="1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3.2</a:t>
                          </a:r>
                          <a:r>
                            <a:rPr lang="zh-CN" altLang="en-US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 orders of magnitude</a:t>
                          </a:r>
                          <a:endParaRPr lang="zh-CN" altLang="en-US" sz="1800" b="1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831406"/>
                      </a:ext>
                    </a:extLst>
                  </a:tr>
                  <a:tr h="434999">
                    <a:tc>
                      <a:txBody>
                        <a:bodyPr/>
                        <a:lstStyle/>
                        <a:p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Moon night observation capability</a:t>
                          </a:r>
                          <a:endParaRPr lang="zh-CN" altLang="en-US" sz="1800" b="1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 b="1" dirty="0">
                              <a:latin typeface="Times New Roman" panose="02020603050405020304" pitchFamily="18" charset="0"/>
                              <a:ea typeface="+mn-ea"/>
                              <a:cs typeface="Times New Roman" panose="02020603050405020304" pitchFamily="18" charset="0"/>
                            </a:rPr>
                            <a:t>Yes</a:t>
                          </a:r>
                          <a:endParaRPr lang="zh-CN" altLang="en-US" sz="1800" b="1" dirty="0">
                            <a:latin typeface="Times New Roman" panose="02020603050405020304" pitchFamily="18" charset="0"/>
                            <a:ea typeface="+mn-ea"/>
                            <a:cs typeface="Times New Roman" panose="020206030504050203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chemeClr val="bg1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544868418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0" name="矩形 19">
            <a:extLst>
              <a:ext uri="{FF2B5EF4-FFF2-40B4-BE49-F238E27FC236}">
                <a16:creationId xmlns:a16="http://schemas.microsoft.com/office/drawing/2014/main" id="{81C74A74-BA1D-47E4-9056-E5424BF7A436}"/>
              </a:ext>
            </a:extLst>
          </p:cNvPr>
          <p:cNvSpPr/>
          <p:nvPr/>
        </p:nvSpPr>
        <p:spPr>
          <a:xfrm>
            <a:off x="11799656" y="6515427"/>
            <a:ext cx="392655" cy="225105"/>
          </a:xfrm>
          <a:prstGeom prst="rect">
            <a:avLst/>
          </a:prstGeom>
          <a:solidFill>
            <a:srgbClr val="063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1" name="TextBox 15">
            <a:extLst>
              <a:ext uri="{FF2B5EF4-FFF2-40B4-BE49-F238E27FC236}">
                <a16:creationId xmlns:a16="http://schemas.microsoft.com/office/drawing/2014/main" id="{CD94304E-FFD2-47C5-868B-EB59A0C73E14}"/>
              </a:ext>
            </a:extLst>
          </p:cNvPr>
          <p:cNvSpPr txBox="1"/>
          <p:nvPr/>
        </p:nvSpPr>
        <p:spPr>
          <a:xfrm>
            <a:off x="11689939" y="6489921"/>
            <a:ext cx="67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F1883-7A0E-4F66-9932-E581691AD3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</a:p>
        </p:txBody>
      </p:sp>
      <p:pic>
        <p:nvPicPr>
          <p:cNvPr id="26" name="图片 8">
            <a:extLst>
              <a:ext uri="{FF2B5EF4-FFF2-40B4-BE49-F238E27FC236}">
                <a16:creationId xmlns:a16="http://schemas.microsoft.com/office/drawing/2014/main" id="{2256E171-BA68-4C06-8229-72FA16E83A0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9845"/>
          <a:stretch>
            <a:fillRect/>
          </a:stretch>
        </p:blipFill>
        <p:spPr>
          <a:xfrm>
            <a:off x="5847687" y="3917202"/>
            <a:ext cx="3127575" cy="2288151"/>
          </a:xfrm>
          <a:prstGeom prst="rect">
            <a:avLst/>
          </a:prstGeom>
        </p:spPr>
      </p:pic>
      <p:pic>
        <p:nvPicPr>
          <p:cNvPr id="27" name="图片 11">
            <a:extLst>
              <a:ext uri="{FF2B5EF4-FFF2-40B4-BE49-F238E27FC236}">
                <a16:creationId xmlns:a16="http://schemas.microsoft.com/office/drawing/2014/main" id="{CDFE6277-E5CF-422D-A620-04CA71768CC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9070788" y="3952789"/>
            <a:ext cx="2787596" cy="2367842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</p:pic>
      <p:pic>
        <p:nvPicPr>
          <p:cNvPr id="30" name="图片 23">
            <a:extLst>
              <a:ext uri="{FF2B5EF4-FFF2-40B4-BE49-F238E27FC236}">
                <a16:creationId xmlns:a16="http://schemas.microsoft.com/office/drawing/2014/main" id="{C08967A2-E008-4F47-9F04-0B69396FE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79711" y="3765193"/>
            <a:ext cx="4055650" cy="262476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3B6C4B-C033-486A-8E50-A5B6A5490A9F}"/>
              </a:ext>
            </a:extLst>
          </p:cNvPr>
          <p:cNvSpPr txBox="1"/>
          <p:nvPr/>
        </p:nvSpPr>
        <p:spPr>
          <a:xfrm>
            <a:off x="2416010" y="4257466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Night sky background light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2CDC808-8FD7-4CD6-B62D-D5E9E2D874AA}"/>
              </a:ext>
            </a:extLst>
          </p:cNvPr>
          <p:cNvCxnSpPr>
            <a:cxnSpLocks/>
          </p:cNvCxnSpPr>
          <p:nvPr/>
        </p:nvCxnSpPr>
        <p:spPr>
          <a:xfrm flipV="1">
            <a:off x="3298612" y="3999630"/>
            <a:ext cx="0" cy="20940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3BA552E-47F0-4BA8-B33D-6D41F94B7A50}"/>
              </a:ext>
            </a:extLst>
          </p:cNvPr>
          <p:cNvSpPr txBox="1"/>
          <p:nvPr/>
        </p:nvSpPr>
        <p:spPr>
          <a:xfrm>
            <a:off x="3318111" y="4590471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~550nm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0C3F228E-031C-43AE-9367-B6A433EF9347}"/>
              </a:ext>
            </a:extLst>
          </p:cNvPr>
          <p:cNvSpPr txBox="1"/>
          <p:nvPr/>
        </p:nvSpPr>
        <p:spPr>
          <a:xfrm>
            <a:off x="9903336" y="4699934"/>
            <a:ext cx="12898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Performance of an o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ptical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f</a:t>
            </a:r>
            <a:r>
              <a:rPr kumimoji="0" lang="zh-CN" alt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ilter </a:t>
            </a:r>
            <a:r>
              <a:rPr kumimoji="0" lang="en-US" altLang="zh-CN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prototype</a:t>
            </a:r>
            <a:endParaRPr kumimoji="0" lang="zh-CN" alt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5A8E5E-14F3-4B38-8089-72F718F44BBB}"/>
              </a:ext>
            </a:extLst>
          </p:cNvPr>
          <p:cNvSpPr txBox="1"/>
          <p:nvPr/>
        </p:nvSpPr>
        <p:spPr>
          <a:xfrm>
            <a:off x="7607982" y="4489590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310 mm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A153BBF-B348-4393-9664-9224C08F3E9E}"/>
              </a:ext>
            </a:extLst>
          </p:cNvPr>
          <p:cNvSpPr txBox="1"/>
          <p:nvPr/>
        </p:nvSpPr>
        <p:spPr>
          <a:xfrm>
            <a:off x="8361965" y="5112278"/>
            <a:ext cx="633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310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mm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D7D2E3C-2BB0-4320-B7B9-874AC75CF948}"/>
              </a:ext>
            </a:extLst>
          </p:cNvPr>
          <p:cNvSpPr txBox="1"/>
          <p:nvPr/>
        </p:nvSpPr>
        <p:spPr>
          <a:xfrm>
            <a:off x="219074" y="3116097"/>
            <a:ext cx="62088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38" name="图片 72">
            <a:extLst>
              <a:ext uri="{FF2B5EF4-FFF2-40B4-BE49-F238E27FC236}">
                <a16:creationId xmlns:a16="http://schemas.microsoft.com/office/drawing/2014/main" id="{805085EB-DF1B-453A-B65D-8B60D3451181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87" r="26342"/>
          <a:stretch/>
        </p:blipFill>
        <p:spPr bwMode="auto">
          <a:xfrm rot="5400000">
            <a:off x="401016" y="5038496"/>
            <a:ext cx="1076342" cy="1440226"/>
          </a:xfrm>
          <a:prstGeom prst="rect">
            <a:avLst/>
          </a:prstGeom>
          <a:noFill/>
        </p:spPr>
      </p:pic>
      <p:sp>
        <p:nvSpPr>
          <p:cNvPr id="39" name="矩形 11">
            <a:extLst>
              <a:ext uri="{FF2B5EF4-FFF2-40B4-BE49-F238E27FC236}">
                <a16:creationId xmlns:a16="http://schemas.microsoft.com/office/drawing/2014/main" id="{A287EFE4-F015-4780-BE70-849DF7908ABD}"/>
              </a:ext>
            </a:extLst>
          </p:cNvPr>
          <p:cNvSpPr/>
          <p:nvPr/>
        </p:nvSpPr>
        <p:spPr>
          <a:xfrm>
            <a:off x="95301" y="6253817"/>
            <a:ext cx="20828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</a:t>
            </a:r>
            <a:r>
              <a:rPr kumimoji="0" lang="zh-CN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and </a:t>
            </a:r>
            <a:r>
              <a:rPr kumimoji="0" lang="en-US" altLang="zh-CN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Winstone</a:t>
            </a: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 cone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sub-array</a:t>
            </a:r>
            <a:endParaRPr kumimoji="0" lang="zh-CN" alt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F9A57E40-9E2A-457C-B7F0-5902C25ECDDF}"/>
              </a:ext>
            </a:extLst>
          </p:cNvPr>
          <p:cNvSpPr/>
          <p:nvPr/>
        </p:nvSpPr>
        <p:spPr>
          <a:xfrm>
            <a:off x="430542" y="3301633"/>
            <a:ext cx="740000" cy="3896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O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ptical </a:t>
            </a:r>
            <a:endParaRPr kumimoji="0" lang="en-US" altLang="zh-CN" sz="1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f</a:t>
            </a:r>
            <a:r>
              <a:rPr kumimoji="0" lang="zh-CN" alt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ilter</a:t>
            </a:r>
            <a:endParaRPr kumimoji="0" lang="zh-CN" altLang="en-US" sz="1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0" name="Rectangle 35">
            <a:extLst>
              <a:ext uri="{FF2B5EF4-FFF2-40B4-BE49-F238E27FC236}">
                <a16:creationId xmlns:a16="http://schemas.microsoft.com/office/drawing/2014/main" id="{5BBF8F9A-8383-4E09-9C9F-86A7A5C44D45}"/>
              </a:ext>
            </a:extLst>
          </p:cNvPr>
          <p:cNvSpPr/>
          <p:nvPr/>
        </p:nvSpPr>
        <p:spPr>
          <a:xfrm>
            <a:off x="3894049" y="3330844"/>
            <a:ext cx="851895" cy="3896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Trigger board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1" name="Rectangle 36">
            <a:extLst>
              <a:ext uri="{FF2B5EF4-FFF2-40B4-BE49-F238E27FC236}">
                <a16:creationId xmlns:a16="http://schemas.microsoft.com/office/drawing/2014/main" id="{FA1AA381-B5EA-409E-A778-6AEB4F936330}"/>
              </a:ext>
            </a:extLst>
          </p:cNvPr>
          <p:cNvSpPr/>
          <p:nvPr/>
        </p:nvSpPr>
        <p:spPr>
          <a:xfrm>
            <a:off x="3103575" y="3323481"/>
            <a:ext cx="745193" cy="3896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Power supply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42" name="图片 30">
            <a:extLst>
              <a:ext uri="{FF2B5EF4-FFF2-40B4-BE49-F238E27FC236}">
                <a16:creationId xmlns:a16="http://schemas.microsoft.com/office/drawing/2014/main" id="{5E7185B3-82F2-467F-8BC2-F11660231FF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9"/>
          <a:stretch/>
        </p:blipFill>
        <p:spPr>
          <a:xfrm>
            <a:off x="430542" y="815105"/>
            <a:ext cx="3872598" cy="2333584"/>
          </a:xfrm>
          <a:prstGeom prst="rect">
            <a:avLst/>
          </a:prstGeom>
        </p:spPr>
      </p:pic>
      <p:sp>
        <p:nvSpPr>
          <p:cNvPr id="43" name="Rectangle 33">
            <a:extLst>
              <a:ext uri="{FF2B5EF4-FFF2-40B4-BE49-F238E27FC236}">
                <a16:creationId xmlns:a16="http://schemas.microsoft.com/office/drawing/2014/main" id="{308F9F05-C7AE-4455-B7F3-17F692B74AFF}"/>
              </a:ext>
            </a:extLst>
          </p:cNvPr>
          <p:cNvSpPr/>
          <p:nvPr/>
        </p:nvSpPr>
        <p:spPr>
          <a:xfrm>
            <a:off x="1205297" y="3303411"/>
            <a:ext cx="813949" cy="3896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SiPM</a:t>
            </a: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array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4" name="Rectangle 34">
            <a:extLst>
              <a:ext uri="{FF2B5EF4-FFF2-40B4-BE49-F238E27FC236}">
                <a16:creationId xmlns:a16="http://schemas.microsoft.com/office/drawing/2014/main" id="{C80BFE57-2F97-4C2A-A2D8-01D84FB6A3FD}"/>
              </a:ext>
            </a:extLst>
          </p:cNvPr>
          <p:cNvSpPr/>
          <p:nvPr/>
        </p:nvSpPr>
        <p:spPr>
          <a:xfrm>
            <a:off x="2072644" y="3316117"/>
            <a:ext cx="985649" cy="38962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Readout Electronics </a:t>
            </a:r>
            <a:endParaRPr kumimoji="0" lang="zh-CN" altLang="en-US" sz="1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</p:txBody>
      </p:sp>
      <p:cxnSp>
        <p:nvCxnSpPr>
          <p:cNvPr id="45" name="直接连接符 39">
            <a:extLst>
              <a:ext uri="{FF2B5EF4-FFF2-40B4-BE49-F238E27FC236}">
                <a16:creationId xmlns:a16="http://schemas.microsoft.com/office/drawing/2014/main" id="{A3AA2BA4-9492-4D7A-8410-D79AFDE71387}"/>
              </a:ext>
            </a:extLst>
          </p:cNvPr>
          <p:cNvCxnSpPr/>
          <p:nvPr/>
        </p:nvCxnSpPr>
        <p:spPr>
          <a:xfrm flipH="1">
            <a:off x="1005403" y="2720708"/>
            <a:ext cx="199894" cy="58092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直接连接符 41">
            <a:extLst>
              <a:ext uri="{FF2B5EF4-FFF2-40B4-BE49-F238E27FC236}">
                <a16:creationId xmlns:a16="http://schemas.microsoft.com/office/drawing/2014/main" id="{3A71B227-E4AA-4B19-BF03-A51F7D55EA1E}"/>
              </a:ext>
            </a:extLst>
          </p:cNvPr>
          <p:cNvCxnSpPr>
            <a:cxnSpLocks/>
          </p:cNvCxnSpPr>
          <p:nvPr/>
        </p:nvCxnSpPr>
        <p:spPr>
          <a:xfrm>
            <a:off x="1654726" y="2696461"/>
            <a:ext cx="121435" cy="6196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直接连接符 44">
            <a:extLst>
              <a:ext uri="{FF2B5EF4-FFF2-40B4-BE49-F238E27FC236}">
                <a16:creationId xmlns:a16="http://schemas.microsoft.com/office/drawing/2014/main" id="{AFE26DDE-3A8D-4310-81CB-16962B5C9840}"/>
              </a:ext>
            </a:extLst>
          </p:cNvPr>
          <p:cNvCxnSpPr>
            <a:cxnSpLocks/>
            <a:endCxn id="44" idx="0"/>
          </p:cNvCxnSpPr>
          <p:nvPr/>
        </p:nvCxnSpPr>
        <p:spPr>
          <a:xfrm>
            <a:off x="1879711" y="2424793"/>
            <a:ext cx="685758" cy="8913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直接连接符 46">
            <a:extLst>
              <a:ext uri="{FF2B5EF4-FFF2-40B4-BE49-F238E27FC236}">
                <a16:creationId xmlns:a16="http://schemas.microsoft.com/office/drawing/2014/main" id="{B3969EF7-0E15-4EC1-97E6-36DEE8EF2EA9}"/>
              </a:ext>
            </a:extLst>
          </p:cNvPr>
          <p:cNvCxnSpPr>
            <a:cxnSpLocks/>
            <a:endCxn id="41" idx="0"/>
          </p:cNvCxnSpPr>
          <p:nvPr/>
        </p:nvCxnSpPr>
        <p:spPr>
          <a:xfrm>
            <a:off x="2916225" y="2236475"/>
            <a:ext cx="559947" cy="108700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直接连接符 48">
            <a:extLst>
              <a:ext uri="{FF2B5EF4-FFF2-40B4-BE49-F238E27FC236}">
                <a16:creationId xmlns:a16="http://schemas.microsoft.com/office/drawing/2014/main" id="{34F28830-E2A4-426E-B97F-E5750746DBE7}"/>
              </a:ext>
            </a:extLst>
          </p:cNvPr>
          <p:cNvCxnSpPr>
            <a:cxnSpLocks/>
            <a:endCxn id="40" idx="0"/>
          </p:cNvCxnSpPr>
          <p:nvPr/>
        </p:nvCxnSpPr>
        <p:spPr>
          <a:xfrm>
            <a:off x="2916225" y="1779814"/>
            <a:ext cx="1403772" cy="155103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图片 8">
            <a:extLst>
              <a:ext uri="{FF2B5EF4-FFF2-40B4-BE49-F238E27FC236}">
                <a16:creationId xmlns:a16="http://schemas.microsoft.com/office/drawing/2014/main" id="{42E34CF7-115B-46E1-AC57-2BE562DFEB19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67" r="8053"/>
          <a:stretch/>
        </p:blipFill>
        <p:spPr>
          <a:xfrm>
            <a:off x="427417" y="3783751"/>
            <a:ext cx="1184428" cy="1413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4641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>
            <a:extLst>
              <a:ext uri="{FF2B5EF4-FFF2-40B4-BE49-F238E27FC236}">
                <a16:creationId xmlns:a16="http://schemas.microsoft.com/office/drawing/2014/main" id="{4AB70C3E-E19F-4C97-B8FE-DA9E47FFF4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265" y="890863"/>
            <a:ext cx="4560092" cy="3068561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B9CEF244-17B9-444C-8403-3243298764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4818" y="526522"/>
            <a:ext cx="3495712" cy="3457042"/>
          </a:xfrm>
          <a:prstGeom prst="rect">
            <a:avLst/>
          </a:prstGeom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C7AD4CD1-1115-BAFB-2AB4-04D803E53FA5}"/>
              </a:ext>
            </a:extLst>
          </p:cNvPr>
          <p:cNvSpPr/>
          <p:nvPr/>
        </p:nvSpPr>
        <p:spPr>
          <a:xfrm>
            <a:off x="0" y="1"/>
            <a:ext cx="12192000" cy="755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同侧圆角矩形 30">
            <a:extLst>
              <a:ext uri="{FF2B5EF4-FFF2-40B4-BE49-F238E27FC236}">
                <a16:creationId xmlns:a16="http://schemas.microsoft.com/office/drawing/2014/main" id="{881C0629-FB1C-398D-A74B-F9570590DEBD}"/>
              </a:ext>
            </a:extLst>
          </p:cNvPr>
          <p:cNvSpPr/>
          <p:nvPr/>
        </p:nvSpPr>
        <p:spPr>
          <a:xfrm rot="5400000">
            <a:off x="-68264" y="265749"/>
            <a:ext cx="355602" cy="219074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4AB8FFC2-027B-46E9-5D27-BD1FABA48AA7}"/>
              </a:ext>
            </a:extLst>
          </p:cNvPr>
          <p:cNvSpPr txBox="1"/>
          <p:nvPr/>
        </p:nvSpPr>
        <p:spPr>
          <a:xfrm>
            <a:off x="322262" y="86362"/>
            <a:ext cx="11829257" cy="61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LACT</a:t>
            </a:r>
            <a:r>
              <a: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：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  <a:sym typeface="+mn-ea"/>
              </a:rPr>
              <a:t> Stereoscopic Observation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sp>
        <p:nvSpPr>
          <p:cNvPr id="26" name="灯片编号占位符 7">
            <a:extLst>
              <a:ext uri="{FF2B5EF4-FFF2-40B4-BE49-F238E27FC236}">
                <a16:creationId xmlns:a16="http://schemas.microsoft.com/office/drawing/2014/main" id="{6EFE2A85-B343-CA2E-66CE-4036773F8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31294" y="6441827"/>
            <a:ext cx="548243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BA799E-FA29-F941-8F82-D8A462D5DD0E}" type="slidenum">
              <a:rPr kumimoji="1" lang="zh-CN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zh-CN" alt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3" name="文本框 32">
            <a:extLst>
              <a:ext uri="{FF2B5EF4-FFF2-40B4-BE49-F238E27FC236}">
                <a16:creationId xmlns:a16="http://schemas.microsoft.com/office/drawing/2014/main" id="{6C08F64E-1B69-0208-2E41-2E02E8D36AC8}"/>
              </a:ext>
            </a:extLst>
          </p:cNvPr>
          <p:cNvSpPr txBox="1"/>
          <p:nvPr/>
        </p:nvSpPr>
        <p:spPr>
          <a:xfrm>
            <a:off x="1296232" y="5914987"/>
            <a:ext cx="3787390" cy="721114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/>
                <a:ea typeface="微软雅黑"/>
                <a:cs typeface="+mn-cs"/>
              </a:rPr>
              <a:t>空间立体成像测量系统</a:t>
            </a:r>
          </a:p>
        </p:txBody>
      </p:sp>
      <p:sp>
        <p:nvSpPr>
          <p:cNvPr id="49" name="矩形 13">
            <a:extLst>
              <a:ext uri="{FF2B5EF4-FFF2-40B4-BE49-F238E27FC236}">
                <a16:creationId xmlns:a16="http://schemas.microsoft.com/office/drawing/2014/main" id="{361FB947-8151-4FA0-B6BE-210948109032}"/>
              </a:ext>
            </a:extLst>
          </p:cNvPr>
          <p:cNvSpPr/>
          <p:nvPr/>
        </p:nvSpPr>
        <p:spPr>
          <a:xfrm>
            <a:off x="2614298" y="1411064"/>
            <a:ext cx="2358484" cy="787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Angular resolution</a:t>
            </a:r>
            <a:r>
              <a:rPr kumimoji="0" lang="zh-CN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：</a:t>
            </a:r>
            <a:r>
              <a:rPr kumimoji="0" lang="en-US" altLang="zh-CN" sz="16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微软雅黑"/>
                <a:ea typeface="微软雅黑"/>
                <a:cs typeface="Times New Roman" panose="02020603050405020304" pitchFamily="18" charset="0"/>
              </a:rPr>
              <a:t>&lt;0.05° @ E&gt; 2TeV</a:t>
            </a:r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76352FC9-B182-4B9E-8111-4C57EFB25AA5}"/>
              </a:ext>
            </a:extLst>
          </p:cNvPr>
          <p:cNvSpPr/>
          <p:nvPr/>
        </p:nvSpPr>
        <p:spPr>
          <a:xfrm>
            <a:off x="5531418" y="5478236"/>
            <a:ext cx="673439" cy="317639"/>
          </a:xfrm>
          <a:prstGeom prst="rightArrow">
            <a:avLst/>
          </a:prstGeom>
          <a:solidFill>
            <a:srgbClr val="0171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45AA456-17EA-4FB0-8D61-F5A503BD10FE}"/>
              </a:ext>
            </a:extLst>
          </p:cNvPr>
          <p:cNvCxnSpPr>
            <a:cxnSpLocks/>
          </p:cNvCxnSpPr>
          <p:nvPr/>
        </p:nvCxnSpPr>
        <p:spPr>
          <a:xfrm>
            <a:off x="2419076" y="1004206"/>
            <a:ext cx="0" cy="258073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F41C107-21EE-4FFE-AC33-3CF78D01B4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8061" y="4094413"/>
            <a:ext cx="4833233" cy="2698922"/>
          </a:xfrm>
          <a:prstGeom prst="rect">
            <a:avLst/>
          </a:prstGeom>
        </p:spPr>
      </p:pic>
      <p:pic>
        <p:nvPicPr>
          <p:cNvPr id="15" name="4">
            <a:hlinkClick r:id="" action="ppaction://media"/>
            <a:extLst>
              <a:ext uri="{FF2B5EF4-FFF2-40B4-BE49-F238E27FC236}">
                <a16:creationId xmlns:a16="http://schemas.microsoft.com/office/drawing/2014/main" id="{CD3EEC92-A870-4684-A07A-CAD57B187E7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8553" y="4084528"/>
            <a:ext cx="4833231" cy="2718692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49DB1412-7A39-4375-9287-3D2765DAF802}"/>
              </a:ext>
            </a:extLst>
          </p:cNvPr>
          <p:cNvSpPr/>
          <p:nvPr/>
        </p:nvSpPr>
        <p:spPr>
          <a:xfrm rot="10800000">
            <a:off x="5378851" y="2431720"/>
            <a:ext cx="1885966" cy="331866"/>
          </a:xfrm>
          <a:prstGeom prst="rightArrow">
            <a:avLst>
              <a:gd name="adj1" fmla="val 39719"/>
              <a:gd name="adj2" fmla="val 50000"/>
            </a:avLst>
          </a:prstGeom>
          <a:solidFill>
            <a:srgbClr val="0171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DD0A0F58-6C57-4827-B557-2DB200D4D14B}"/>
              </a:ext>
            </a:extLst>
          </p:cNvPr>
          <p:cNvSpPr/>
          <p:nvPr/>
        </p:nvSpPr>
        <p:spPr>
          <a:xfrm rot="16200000">
            <a:off x="9046811" y="3828380"/>
            <a:ext cx="221699" cy="178056"/>
          </a:xfrm>
          <a:prstGeom prst="rightArrow">
            <a:avLst/>
          </a:prstGeom>
          <a:solidFill>
            <a:srgbClr val="0171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2B90B8B-5A14-4ECE-A725-00B46DC80648}"/>
              </a:ext>
            </a:extLst>
          </p:cNvPr>
          <p:cNvSpPr txBox="1"/>
          <p:nvPr/>
        </p:nvSpPr>
        <p:spPr>
          <a:xfrm>
            <a:off x="5420578" y="1998532"/>
            <a:ext cx="18646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≥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 telescopes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650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DAAA5FC7-6B73-47BB-BCD2-BB4B1F6FB2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7676" y="1012848"/>
            <a:ext cx="5033256" cy="3114522"/>
          </a:xfrm>
          <a:prstGeom prst="rect">
            <a:avLst/>
          </a:prstGeom>
        </p:spPr>
      </p:pic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74433F8-B2DF-4F09-BEBD-F72BDB66BD3B}"/>
              </a:ext>
            </a:extLst>
          </p:cNvPr>
          <p:cNvSpPr txBox="1">
            <a:spLocks/>
          </p:cNvSpPr>
          <p:nvPr/>
        </p:nvSpPr>
        <p:spPr>
          <a:xfrm>
            <a:off x="216564" y="821586"/>
            <a:ext cx="6689707" cy="3532238"/>
          </a:xfrm>
          <a:prstGeom prst="rect">
            <a:avLst/>
          </a:prstGeom>
        </p:spPr>
        <p:txBody>
          <a:bodyPr vert="horz" rtlCol="0">
            <a:noAutofit/>
          </a:bodyPr>
          <a:lstStyle>
            <a:lvl1pPr marL="342900" indent="-342900" algn="l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chemeClr val="tx1">
                  <a:lumMod val="75000"/>
                  <a:lumOff val="25000"/>
                </a:schemeClr>
              </a:buClr>
              <a:buSzPct val="90000"/>
              <a:buFont typeface="Wingdings" panose="05000000000000000000" pitchFamily="2" charset="2"/>
              <a:buChar char="l"/>
              <a:defRPr kumimoji="0" sz="24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1pPr>
            <a:lvl2pPr marL="742950" indent="-285750" algn="l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chemeClr val="accent2"/>
              </a:buClr>
              <a:buSzPct val="75000"/>
              <a:buFont typeface="Arial" panose="020B0604020202020204" pitchFamily="34" charset="0"/>
              <a:buChar char="•"/>
              <a:defRPr kumimoji="0" sz="2000" b="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2pPr>
            <a:lvl3pPr marL="1143000" indent="-228600" algn="l" rtl="0" eaLnBrk="1" latinLnBrk="0" hangingPunct="1">
              <a:lnSpc>
                <a:spcPct val="150000"/>
              </a:lnSpc>
              <a:spcBef>
                <a:spcPct val="20000"/>
              </a:spcBef>
              <a:buClr>
                <a:schemeClr val="accent3"/>
              </a:buClr>
              <a:buSzPct val="75000"/>
              <a:buFont typeface="Wingdings" panose="05000000000000000000" pitchFamily="2" charset="2"/>
              <a:buChar char="p"/>
              <a:defRPr kumimoji="0"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3pPr>
            <a:lvl4pPr marL="1657350" indent="-28575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5"/>
              </a:buClr>
              <a:buSzPct val="45000"/>
              <a:buFont typeface="微软雅黑" panose="020B0503020204020204" pitchFamily="34" charset="-122"/>
              <a:buChar char="-"/>
              <a:defRPr kumimoji="0" sz="18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4pPr>
            <a:lvl5pPr marL="2057400" indent="-228600" algn="l" rtl="0" eaLnBrk="1" latinLnBrk="0" hangingPunct="1">
              <a:lnSpc>
                <a:spcPct val="100000"/>
              </a:lnSpc>
              <a:spcBef>
                <a:spcPct val="20000"/>
              </a:spcBef>
              <a:buClr>
                <a:schemeClr val="accent6"/>
              </a:buClr>
              <a:buFont typeface="Wingdings 2"/>
              <a:buChar char=""/>
              <a:defRPr kumimoji="0" sz="2000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>
                  <a:lumMod val="75000"/>
                  <a:lumOff val="25000"/>
                </a:sysClr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Altitude: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4410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m</a:t>
            </a:r>
            <a:endParaRPr kumimoji="0" lang="en-US" altLang="zh-CN" sz="1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&gt;50 km from Daocheng County: very low city background light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>
                  <a:lumMod val="75000"/>
                  <a:lumOff val="25000"/>
                </a:srgbClr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Annual cumulative observation time: &gt; 1400 h/year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ysClr val="windowText" lastClr="000000">
                  <a:lumMod val="75000"/>
                  <a:lumOff val="25000"/>
                </a:sysClr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The site already has: power supply, network, computing,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ata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 center </a:t>
            </a:r>
            <a:r>
              <a:rPr kumimoji="0" lang="en-US" altLang="zh-CN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etc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Daocheng Base provides excellent logistical support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90000"/>
              <a:buFont typeface="Wingdings" panose="05000000000000000000" pitchFamily="2" charset="2"/>
              <a:buChar char="l"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Convenient transportation: 15 km away from Daocheng Airport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61A7D2A5-2D83-4AED-A470-B8F23DE296F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25" t="32365" r="9051" b="48568"/>
          <a:stretch/>
        </p:blipFill>
        <p:spPr>
          <a:xfrm>
            <a:off x="4520108" y="4008215"/>
            <a:ext cx="3338533" cy="2088105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78940B7-B58D-41BC-8BFF-1F83469FE338}"/>
              </a:ext>
            </a:extLst>
          </p:cNvPr>
          <p:cNvSpPr txBox="1"/>
          <p:nvPr/>
        </p:nvSpPr>
        <p:spPr>
          <a:xfrm>
            <a:off x="4520108" y="6131835"/>
            <a:ext cx="3338533" cy="338554"/>
          </a:xfrm>
          <a:prstGeom prst="rect">
            <a:avLst/>
          </a:prstGeom>
          <a:solidFill>
            <a:srgbClr val="7B9B57">
              <a:lumMod val="40000"/>
              <a:lumOff val="60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Full power backup power supply</a:t>
            </a:r>
            <a:endParaRPr kumimoji="0" lang="zh-CN" altLang="en-US" sz="16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  <a:cs typeface="+mn-cs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74D88FA-375C-4C28-85D9-3117854ADCD5}"/>
              </a:ext>
            </a:extLst>
          </p:cNvPr>
          <p:cNvSpPr txBox="1"/>
          <p:nvPr/>
        </p:nvSpPr>
        <p:spPr>
          <a:xfrm>
            <a:off x="8337808" y="2703647"/>
            <a:ext cx="29501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LHAASO Cherenkov telescope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observation time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26BBDD-C3B0-4270-ABAF-7AB96FE98A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074" y="4521497"/>
            <a:ext cx="4153013" cy="1960305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DBB8BC28-FCCD-4381-BD5C-02681AC4235D}"/>
              </a:ext>
            </a:extLst>
          </p:cNvPr>
          <p:cNvSpPr/>
          <p:nvPr/>
        </p:nvSpPr>
        <p:spPr>
          <a:xfrm>
            <a:off x="11799656" y="6515427"/>
            <a:ext cx="392655" cy="225105"/>
          </a:xfrm>
          <a:prstGeom prst="rect">
            <a:avLst/>
          </a:prstGeom>
          <a:solidFill>
            <a:srgbClr val="063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8" name="TextBox 15">
            <a:extLst>
              <a:ext uri="{FF2B5EF4-FFF2-40B4-BE49-F238E27FC236}">
                <a16:creationId xmlns:a16="http://schemas.microsoft.com/office/drawing/2014/main" id="{FD4FDA21-ECC3-4FFD-A982-4FE6089A55BD}"/>
              </a:ext>
            </a:extLst>
          </p:cNvPr>
          <p:cNvSpPr txBox="1"/>
          <p:nvPr/>
        </p:nvSpPr>
        <p:spPr>
          <a:xfrm>
            <a:off x="11689939" y="6489921"/>
            <a:ext cx="67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F1883-7A0E-4F66-9932-E581691AD3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77313CBC-6636-4851-9F0A-3C27815F8580}"/>
              </a:ext>
            </a:extLst>
          </p:cNvPr>
          <p:cNvSpPr/>
          <p:nvPr/>
        </p:nvSpPr>
        <p:spPr>
          <a:xfrm>
            <a:off x="8918" y="4579"/>
            <a:ext cx="12192000" cy="755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同侧圆角矩形 30">
            <a:extLst>
              <a:ext uri="{FF2B5EF4-FFF2-40B4-BE49-F238E27FC236}">
                <a16:creationId xmlns:a16="http://schemas.microsoft.com/office/drawing/2014/main" id="{A71B3A2B-C8FB-4572-A2FC-15569A081188}"/>
              </a:ext>
            </a:extLst>
          </p:cNvPr>
          <p:cNvSpPr/>
          <p:nvPr/>
        </p:nvSpPr>
        <p:spPr>
          <a:xfrm rot="5400000">
            <a:off x="-68264" y="265749"/>
            <a:ext cx="355602" cy="219074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标题 1">
            <a:extLst>
              <a:ext uri="{FF2B5EF4-FFF2-40B4-BE49-F238E27FC236}">
                <a16:creationId xmlns:a16="http://schemas.microsoft.com/office/drawing/2014/main" id="{F6EBF720-CF19-4E4C-B7E8-DDFC9E1F0FA4}"/>
              </a:ext>
            </a:extLst>
          </p:cNvPr>
          <p:cNvSpPr txBox="1"/>
          <p:nvPr/>
        </p:nvSpPr>
        <p:spPr>
          <a:xfrm>
            <a:off x="322262" y="86362"/>
            <a:ext cx="11829257" cy="61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Advantages of the LHAASO site: mature infrastructure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</a:endParaRPr>
          </a:p>
        </p:txBody>
      </p:sp>
      <p:sp>
        <p:nvSpPr>
          <p:cNvPr id="27" name="弧形 24">
            <a:extLst>
              <a:ext uri="{FF2B5EF4-FFF2-40B4-BE49-F238E27FC236}">
                <a16:creationId xmlns:a16="http://schemas.microsoft.com/office/drawing/2014/main" id="{C8F893A3-65ED-4A14-98C2-9DA256355D23}"/>
              </a:ext>
            </a:extLst>
          </p:cNvPr>
          <p:cNvSpPr/>
          <p:nvPr/>
        </p:nvSpPr>
        <p:spPr>
          <a:xfrm rot="10800000">
            <a:off x="7959122" y="4532752"/>
            <a:ext cx="2846634" cy="2468709"/>
          </a:xfrm>
          <a:prstGeom prst="arc">
            <a:avLst>
              <a:gd name="adj1" fmla="val 15046625"/>
              <a:gd name="adj2" fmla="val 16822292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  <a:cs typeface="+mn-cs"/>
            </a:endParaRPr>
          </a:p>
        </p:txBody>
      </p:sp>
      <p:pic>
        <p:nvPicPr>
          <p:cNvPr id="28" name="图片 3">
            <a:extLst>
              <a:ext uri="{FF2B5EF4-FFF2-40B4-BE49-F238E27FC236}">
                <a16:creationId xmlns:a16="http://schemas.microsoft.com/office/drawing/2014/main" id="{3CF7FA38-6CF5-481F-9FD7-FF0C067E82B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40" t="1929" r="16895" b="1"/>
          <a:stretch/>
        </p:blipFill>
        <p:spPr>
          <a:xfrm>
            <a:off x="8342645" y="4127370"/>
            <a:ext cx="2587860" cy="26131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文本框 2">
            <a:extLst>
              <a:ext uri="{FF2B5EF4-FFF2-40B4-BE49-F238E27FC236}">
                <a16:creationId xmlns:a16="http://schemas.microsoft.com/office/drawing/2014/main" id="{E5D54E82-6BAF-47F2-A5AB-E286CFABA00B}"/>
              </a:ext>
            </a:extLst>
          </p:cNvPr>
          <p:cNvSpPr txBox="1"/>
          <p:nvPr/>
        </p:nvSpPr>
        <p:spPr>
          <a:xfrm>
            <a:off x="8977974" y="5064062"/>
            <a:ext cx="9920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~15 km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C7A1582-EBEE-477F-8760-2903203B13FE}"/>
              </a:ext>
            </a:extLst>
          </p:cNvPr>
          <p:cNvSpPr txBox="1"/>
          <p:nvPr/>
        </p:nvSpPr>
        <p:spPr>
          <a:xfrm>
            <a:off x="10001297" y="4524973"/>
            <a:ext cx="1202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LHAASO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559CEA4-8C53-46BE-ABF3-9AC3366CE338}"/>
              </a:ext>
            </a:extLst>
          </p:cNvPr>
          <p:cNvSpPr txBox="1"/>
          <p:nvPr/>
        </p:nvSpPr>
        <p:spPr>
          <a:xfrm>
            <a:off x="9077243" y="5964090"/>
            <a:ext cx="111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  <a:cs typeface="+mn-cs"/>
              </a:rPr>
              <a:t>Airport</a:t>
            </a:r>
          </a:p>
        </p:txBody>
      </p:sp>
      <p:pic>
        <p:nvPicPr>
          <p:cNvPr id="33" name="图片 9">
            <a:extLst>
              <a:ext uri="{FF2B5EF4-FFF2-40B4-BE49-F238E27FC236}">
                <a16:creationId xmlns:a16="http://schemas.microsoft.com/office/drawing/2014/main" id="{5A60342F-729A-499D-B8BA-D52DF9F950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069" t="28640" b="15407"/>
          <a:stretch/>
        </p:blipFill>
        <p:spPr>
          <a:xfrm>
            <a:off x="8984070" y="5562318"/>
            <a:ext cx="955816" cy="409578"/>
          </a:xfrm>
          <a:prstGeom prst="rect">
            <a:avLst/>
          </a:prstGeom>
        </p:spPr>
      </p:pic>
      <p:pic>
        <p:nvPicPr>
          <p:cNvPr id="34" name="图片 5">
            <a:extLst>
              <a:ext uri="{FF2B5EF4-FFF2-40B4-BE49-F238E27FC236}">
                <a16:creationId xmlns:a16="http://schemas.microsoft.com/office/drawing/2014/main" id="{D834574A-EF39-4434-B19C-88315AED31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51356" y="4801027"/>
            <a:ext cx="1026475" cy="5930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12750A6-18ED-4B5A-AA12-59B9F9C80C56}"/>
              </a:ext>
            </a:extLst>
          </p:cNvPr>
          <p:cNvCxnSpPr>
            <a:cxnSpLocks/>
          </p:cNvCxnSpPr>
          <p:nvPr/>
        </p:nvCxnSpPr>
        <p:spPr>
          <a:xfrm flipH="1">
            <a:off x="9461978" y="5097571"/>
            <a:ext cx="919906" cy="632817"/>
          </a:xfrm>
          <a:prstGeom prst="straightConnector1">
            <a:avLst/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77E1F8B4-AFE6-4576-A07C-D620FAE8D0D6}"/>
              </a:ext>
            </a:extLst>
          </p:cNvPr>
          <p:cNvSpPr txBox="1"/>
          <p:nvPr/>
        </p:nvSpPr>
        <p:spPr>
          <a:xfrm>
            <a:off x="593564" y="4671074"/>
            <a:ext cx="3549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Computing &amp; data center 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058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C7AD4CD1-1115-BAFB-2AB4-04D803E53FA5}"/>
              </a:ext>
            </a:extLst>
          </p:cNvPr>
          <p:cNvSpPr/>
          <p:nvPr/>
        </p:nvSpPr>
        <p:spPr>
          <a:xfrm>
            <a:off x="0" y="1"/>
            <a:ext cx="12192000" cy="7556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12700" dir="5400000" algn="t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同侧圆角矩形 30">
            <a:extLst>
              <a:ext uri="{FF2B5EF4-FFF2-40B4-BE49-F238E27FC236}">
                <a16:creationId xmlns:a16="http://schemas.microsoft.com/office/drawing/2014/main" id="{881C0629-FB1C-398D-A74B-F9570590DEBD}"/>
              </a:ext>
            </a:extLst>
          </p:cNvPr>
          <p:cNvSpPr/>
          <p:nvPr/>
        </p:nvSpPr>
        <p:spPr>
          <a:xfrm rot="5400000">
            <a:off x="-68264" y="265749"/>
            <a:ext cx="355602" cy="219074"/>
          </a:xfrm>
          <a:prstGeom prst="round2SameRect">
            <a:avLst>
              <a:gd name="adj1" fmla="val 27347"/>
              <a:gd name="adj2" fmla="val 0"/>
            </a:avLst>
          </a:prstGeom>
          <a:solidFill>
            <a:srgbClr val="0070C0"/>
          </a:solidFill>
          <a:ln>
            <a:noFill/>
          </a:ln>
          <a:effectLst>
            <a:innerShdw blurRad="63500" dir="162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F68A740-AD6C-4418-9C90-28815349882F}"/>
              </a:ext>
            </a:extLst>
          </p:cNvPr>
          <p:cNvSpPr txBox="1"/>
          <p:nvPr/>
        </p:nvSpPr>
        <p:spPr>
          <a:xfrm>
            <a:off x="1569474" y="5293394"/>
            <a:ext cx="33874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8 telescopes,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zenith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angle=20°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1A1BFE-115B-46DE-A513-69A4391696A8}"/>
              </a:ext>
            </a:extLst>
          </p:cNvPr>
          <p:cNvSpPr txBox="1"/>
          <p:nvPr/>
        </p:nvSpPr>
        <p:spPr>
          <a:xfrm>
            <a:off x="7359968" y="5327822"/>
            <a:ext cx="3332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Sensitivity of extended source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1F5ACE8D-D572-4796-9FE2-F2BE37FE0A9D}"/>
              </a:ext>
            </a:extLst>
          </p:cNvPr>
          <p:cNvSpPr/>
          <p:nvPr/>
        </p:nvSpPr>
        <p:spPr>
          <a:xfrm>
            <a:off x="11799656" y="6515427"/>
            <a:ext cx="392655" cy="225105"/>
          </a:xfrm>
          <a:prstGeom prst="rect">
            <a:avLst/>
          </a:prstGeom>
          <a:solidFill>
            <a:srgbClr val="0637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3" name="TextBox 15">
            <a:extLst>
              <a:ext uri="{FF2B5EF4-FFF2-40B4-BE49-F238E27FC236}">
                <a16:creationId xmlns:a16="http://schemas.microsoft.com/office/drawing/2014/main" id="{67904DA5-4873-4FA3-A676-DE1F5A9383F2}"/>
              </a:ext>
            </a:extLst>
          </p:cNvPr>
          <p:cNvSpPr txBox="1"/>
          <p:nvPr/>
        </p:nvSpPr>
        <p:spPr>
          <a:xfrm>
            <a:off x="11689939" y="6489921"/>
            <a:ext cx="67134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EF1883-7A0E-4F66-9932-E581691AD39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r>
              <a:rPr kumimoji="0" lang="zh-CN" alt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 Light" panose="020B0502040204020203" pitchFamily="34" charset="-122"/>
                <a:ea typeface="微软雅黑 Light" panose="020B0502040204020203" pitchFamily="34" charset="-122"/>
                <a:cs typeface="+mn-cs"/>
              </a:rPr>
              <a:t>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0E3960D-F9FB-4113-9A9D-5B70F60720E0}"/>
              </a:ext>
            </a:extLst>
          </p:cNvPr>
          <p:cNvSpPr txBox="1"/>
          <p:nvPr/>
        </p:nvSpPr>
        <p:spPr>
          <a:xfrm>
            <a:off x="463374" y="6003652"/>
            <a:ext cx="1154703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Zhipeng Zhang, Ruizhi Yang, Shoushan Zhang et al., </a:t>
            </a: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Journal of High Energy Astrophysics 43 (2024) 280–285</a:t>
            </a:r>
          </a:p>
        </p:txBody>
      </p:sp>
      <p:sp>
        <p:nvSpPr>
          <p:cNvPr id="25" name="标题 1">
            <a:extLst>
              <a:ext uri="{FF2B5EF4-FFF2-40B4-BE49-F238E27FC236}">
                <a16:creationId xmlns:a16="http://schemas.microsoft.com/office/drawing/2014/main" id="{2898F117-F0F2-483D-B09A-7E76F63F25DF}"/>
              </a:ext>
            </a:extLst>
          </p:cNvPr>
          <p:cNvSpPr txBox="1"/>
          <p:nvPr/>
        </p:nvSpPr>
        <p:spPr>
          <a:xfrm>
            <a:off x="322262" y="86362"/>
            <a:ext cx="11829257" cy="61594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Advantages of the LHAASO site: muon information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j-cs"/>
              <a:sym typeface="+mn-e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6D74C99-6D50-45C2-B6B3-AADBF71F07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500" y="1672347"/>
            <a:ext cx="4826589" cy="36533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645E686-09BD-4D00-98F7-0A3CA2E6EA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622814"/>
            <a:ext cx="4964389" cy="380330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8C74102-69A2-4D83-AC73-860C44CD4659}"/>
              </a:ext>
            </a:extLst>
          </p:cNvPr>
          <p:cNvSpPr txBox="1"/>
          <p:nvPr/>
        </p:nvSpPr>
        <p:spPr>
          <a:xfrm>
            <a:off x="539828" y="849691"/>
            <a:ext cx="1092976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The joint reconstruction of LACT and LHAASO muon detector array can increase the sensitivity of LACT by 1.6 times,</a:t>
            </a:r>
            <a:r>
              <a:rPr kumimoji="0" lang="zh-CN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 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especially for extended sources and long exposure time.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528F7BC-CC77-4977-A885-3D8ABC3639A1}"/>
              </a:ext>
            </a:extLst>
          </p:cNvPr>
          <p:cNvCxnSpPr>
            <a:cxnSpLocks/>
          </p:cNvCxnSpPr>
          <p:nvPr/>
        </p:nvCxnSpPr>
        <p:spPr>
          <a:xfrm>
            <a:off x="6905577" y="4087639"/>
            <a:ext cx="40249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4A1EC9AB-B55B-485B-BCF6-754C27F88F54}"/>
              </a:ext>
            </a:extLst>
          </p:cNvPr>
          <p:cNvCxnSpPr>
            <a:cxnSpLocks/>
          </p:cNvCxnSpPr>
          <p:nvPr/>
        </p:nvCxnSpPr>
        <p:spPr>
          <a:xfrm>
            <a:off x="6905577" y="3717525"/>
            <a:ext cx="402499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174B0881-4888-4606-BAA7-C8B658CA6CCD}"/>
              </a:ext>
            </a:extLst>
          </p:cNvPr>
          <p:cNvSpPr txBox="1"/>
          <p:nvPr/>
        </p:nvSpPr>
        <p:spPr>
          <a:xfrm>
            <a:off x="10914751" y="3547801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7×10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-12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79FA609-CBDE-4420-BC22-935F52B18817}"/>
              </a:ext>
            </a:extLst>
          </p:cNvPr>
          <p:cNvSpPr txBox="1"/>
          <p:nvPr/>
        </p:nvSpPr>
        <p:spPr>
          <a:xfrm>
            <a:off x="10930569" y="3955116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4×10</a:t>
            </a:r>
            <a:r>
              <a:rPr kumimoji="0" lang="en-US" altLang="zh-CN" sz="1800" b="1" i="0" u="none" strike="noStrike" kern="1200" cap="none" spc="0" normalizeH="0" baseline="30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-12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08918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40266c36a6527553fce379d354fc32c381844a7a"/>
  <p:tag name="KSO_WM_NEWLAYOUT_ID" val="slide_7986a09e498dbba3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3"/>
  <p:tag name="KSO_WM_UNIT_SUBTYPE" val="d"/>
  <p:tag name="KSO_WM_UNIT_TYPE" val="l_h_i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3"/>
  <p:tag name="KSO_WM_UNIT_SUBTYPE" val="d"/>
  <p:tag name="KSO_WM_UNIT_TYPE" val="l_h_i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3"/>
  <p:tag name="KSO_WM_UNIT_SUBTYPE" val="d"/>
  <p:tag name="KSO_WM_UNIT_TYPE" val="l_h_i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4_3"/>
  <p:tag name="KSO_WM_UNIT_SUBTYPE" val="d"/>
  <p:tag name="KSO_WM_UNIT_TYPE" val="l_h_i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FIGMA_FLAG" val="#fgm#"/>
  <p:tag name="KSO_WM_UNIT_INDEX" val="1"/>
  <p:tag name="KSO_WM_UNIT_TYPE" val="a"/>
  <p:tag name="KSO_WM_LAYOUT_CHECK_HASH" val="68eb31ae818d406562b7b36b671728e15abb1af1"/>
  <p:tag name="KSO_WM_NEWLAYOUT_ID" val="slide_b19eaa83fa1e9ed9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1_1"/>
  <p:tag name="KSO_WM_UNIT_TYPE" val="l_h_i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1_3"/>
  <p:tag name="KSO_WM_UNIT_SUBTYPE" val="d"/>
  <p:tag name="KSO_WM_UNIT_TYPE" val="l_h_i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1_1"/>
  <p:tag name="KSO_WM_UNIT_TYPE" val="l_h_f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2_1"/>
  <p:tag name="KSO_WM_UNIT_TYPE" val="l_h_i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2_3"/>
  <p:tag name="KSO_WM_UNIT_SUBTYPE" val="d"/>
  <p:tag name="KSO_WM_UNIT_TYPE" val="l_h_i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2_1"/>
  <p:tag name="KSO_WM_UNIT_TYPE" val="l_h_f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3_1"/>
  <p:tag name="KSO_WM_UNIT_TYPE" val="l_h_i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3_3"/>
  <p:tag name="KSO_WM_UNIT_SUBTYPE" val="d"/>
  <p:tag name="KSO_WM_UNIT_TYPE" val="l_h_i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3_1"/>
  <p:tag name="KSO_WM_UNIT_TYPE" val="l_h_f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4_1"/>
  <p:tag name="KSO_WM_UNIT_TYPE" val="l_h_i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4_3"/>
  <p:tag name="KSO_WM_UNIT_SUBTYPE" val="d"/>
  <p:tag name="KSO_WM_UNIT_TYPE" val="l_h_i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4_1"/>
  <p:tag name="KSO_WM_UNIT_TYPE" val="l_h_f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FIGMA_DECORATION_INDEX" val="18"/>
  <p:tag name="$PH_EXT" val="2"/>
  <p:tag name="KSO_WM_BEAUTIFY_FLAG" val="#fgm#"/>
  <p:tag name="KSO_WM_DIAGRAM_GROUP_CODE" val="1"/>
  <p:tag name="KSO_WM_FIGMA_FLAG" val="#fgm#"/>
  <p:tag name="KSO_WM_SHAPE_BGTYPE" val="lt1"/>
  <p:tag name="KSO_WM_SHAPE_BRIGHT_DATA" val="[{&quot;dk1&quot;:-60,&quot;dk2&quot;:-50,&quot;lt1&quot;:90,&quot;lt2&quot;:100},{&quot;dk1&quot;:-60,&quot;dk2&quot;:-50,&quot;lt1&quot;:90,&quot;lt2&quot;:100}]"/>
  <p:tag name="KSO_WM_SHAPE_UPDATE_BRIGHT" val="1"/>
  <p:tag name="KSO_WM_SYNC_SLIDE_TEXT" val="1"/>
  <p:tag name="KSO_WM_UNIT_INDEX" val="1_5_1"/>
  <p:tag name="KSO_WM_UNIT_TYPE" val="l_h_i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SYNC_SLIDE_TEXT" val="1"/>
  <p:tag name="KSO_WM_UNIT_INDEX" val="1_5_3"/>
  <p:tag name="KSO_WM_UNIT_SUBTYPE" val="d"/>
  <p:tag name="KSO_WM_UNIT_TYPE" val="l_h_i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fgm#"/>
  <p:tag name="KSO_WM_DIAGRAM_GROUP_CODE" val="1"/>
  <p:tag name="KSO_WM_FIGMA_FLAG" val="#fgm#"/>
  <p:tag name="KSO_WM_UNIT_INDEX" val="1_5_1"/>
  <p:tag name="KSO_WM_UNIT_TYPE" val="l_h_f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4307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题5">
  <a:themeElements>
    <a:clrScheme name="房利美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182689"/>
      </a:accent1>
      <a:accent2>
        <a:srgbClr val="3CC7F2"/>
      </a:accent2>
      <a:accent3>
        <a:srgbClr val="70428E"/>
      </a:accent3>
      <a:accent4>
        <a:srgbClr val="00034A"/>
      </a:accent4>
      <a:accent5>
        <a:srgbClr val="0352A2"/>
      </a:accent5>
      <a:accent6>
        <a:srgbClr val="768394"/>
      </a:accent6>
      <a:hlink>
        <a:srgbClr val="4276AA"/>
      </a:hlink>
      <a:folHlink>
        <a:srgbClr val="BFBFBF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">
      <a:majorFont>
        <a:latin typeface="Impact"/>
        <a:ea typeface="微软雅黑"/>
        <a:cs typeface=""/>
      </a:majorFont>
      <a:minorFont>
        <a:latin typeface="Times New Roman"/>
        <a:ea typeface="宋体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14877</TotalTime>
  <Words>1791</Words>
  <Application>Microsoft Office PowerPoint</Application>
  <PresentationFormat>Widescreen</PresentationFormat>
  <Paragraphs>263</Paragraphs>
  <Slides>22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华文隶书</vt:lpstr>
      <vt:lpstr>微软雅黑</vt:lpstr>
      <vt:lpstr>微软雅黑 Light</vt:lpstr>
      <vt:lpstr>等线</vt:lpstr>
      <vt:lpstr>等线 Light</vt:lpstr>
      <vt:lpstr>Arial</vt:lpstr>
      <vt:lpstr>Arial Black</vt:lpstr>
      <vt:lpstr>Calibri</vt:lpstr>
      <vt:lpstr>Cambria</vt:lpstr>
      <vt:lpstr>Cambria Math</vt:lpstr>
      <vt:lpstr>Impact</vt:lpstr>
      <vt:lpstr>Times New Roman</vt:lpstr>
      <vt:lpstr>Wingdings</vt:lpstr>
      <vt:lpstr>Office 主题​​</vt:lpstr>
      <vt:lpstr>主题5</vt:lpstr>
      <vt:lpstr>5_Office 主题</vt:lpstr>
      <vt:lpstr>Office 主题</vt:lpstr>
      <vt:lpstr>1_WPS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LACT: Small zenith angle observation mode</vt:lpstr>
      <vt:lpstr>LACT: Large zenith angle observation mode</vt:lpstr>
      <vt:lpstr>PowerPoint Presentation</vt:lpstr>
      <vt:lpstr>PowerPoint Presentation</vt:lpstr>
      <vt:lpstr>PowerPoint Presentation</vt:lpstr>
      <vt:lpstr>LACT first telescope and KM2A coincident events </vt:lpstr>
      <vt:lpstr>Gamma-like event</vt:lpstr>
      <vt:lpstr>Cosmic ray like event</vt:lpstr>
      <vt:lpstr>PowerPoint Presentation</vt:lpstr>
      <vt:lpstr>LACT construction plans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Daniel L</dc:creator>
  <cp:lastModifiedBy>寿山 张</cp:lastModifiedBy>
  <cp:revision>1648</cp:revision>
  <dcterms:created xsi:type="dcterms:W3CDTF">2023-07-20T03:50:52Z</dcterms:created>
  <dcterms:modified xsi:type="dcterms:W3CDTF">2026-03-01T03:19:54Z</dcterms:modified>
</cp:coreProperties>
</file>