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2" r:id="rId1"/>
  </p:sldMasterIdLst>
  <p:notesMasterIdLst>
    <p:notesMasterId r:id="rId30"/>
  </p:notesMasterIdLst>
  <p:sldIdLst>
    <p:sldId id="271" r:id="rId2"/>
    <p:sldId id="500" r:id="rId3"/>
    <p:sldId id="506" r:id="rId4"/>
    <p:sldId id="503" r:id="rId5"/>
    <p:sldId id="282" r:id="rId6"/>
    <p:sldId id="281" r:id="rId7"/>
    <p:sldId id="497" r:id="rId8"/>
    <p:sldId id="504" r:id="rId9"/>
    <p:sldId id="283" r:id="rId10"/>
    <p:sldId id="505" r:id="rId11"/>
    <p:sldId id="290" r:id="rId12"/>
    <p:sldId id="292" r:id="rId13"/>
    <p:sldId id="293" r:id="rId14"/>
    <p:sldId id="499" r:id="rId15"/>
    <p:sldId id="294" r:id="rId16"/>
    <p:sldId id="295" r:id="rId17"/>
    <p:sldId id="498" r:id="rId18"/>
    <p:sldId id="296" r:id="rId19"/>
    <p:sldId id="485" r:id="rId20"/>
    <p:sldId id="487" r:id="rId21"/>
    <p:sldId id="491" r:id="rId22"/>
    <p:sldId id="492" r:id="rId23"/>
    <p:sldId id="493" r:id="rId24"/>
    <p:sldId id="262" r:id="rId25"/>
    <p:sldId id="501" r:id="rId26"/>
    <p:sldId id="494" r:id="rId27"/>
    <p:sldId id="495" r:id="rId28"/>
    <p:sldId id="496" r:id="rId29"/>
  </p:sldIdLst>
  <p:sldSz cx="9144000" cy="5143500" type="screen16x9"/>
  <p:notesSz cx="6858000" cy="9144000"/>
  <p:defaultTextStyle>
    <a:lvl1pPr marL="0" lvl="0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1pPr>
    <a:lvl2pPr marL="342900" lvl="1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2pPr>
    <a:lvl3pPr marL="685800" lvl="2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3pPr>
    <a:lvl4pPr marL="1028700" lvl="3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4pPr>
    <a:lvl5pPr marL="1371600" lvl="4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5pPr>
    <a:lvl6pPr marL="1714500" lvl="5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6pPr>
    <a:lvl7pPr marL="2057400" lvl="6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7pPr>
    <a:lvl8pPr marL="2400300" lvl="7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8pPr>
    <a:lvl9pPr marL="2743200" lvl="8" algn="l" defTabSz="685800">
      <a:lnSpc>
        <a:spcPct val="130000"/>
      </a:lnSpc>
      <a:defRPr sz="1400" kern="1200">
        <a:solidFill>
          <a:schemeClr val="tx1"/>
        </a:solidFill>
        <a:latin typeface="微软雅黑"/>
        <a:ea typeface="微软雅黑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8542034-FE4F-4ADA-92B8-4CA66D0F0DF3}" styleName="腾讯文档-基本">
    <a:wholeTbl>
      <a:tcTxStyle>
        <a:fontRef idx="minor">
          <a:srgbClr val="000000"/>
        </a:fontRef>
        <a:srgbClr val="000000"/>
      </a:tcTxStyle>
      <a:tcStyle>
        <a:tcBdr>
          <a:left>
            <a:ln w="12700" cmpd="sng">
              <a:solidFill>
                <a:srgbClr val="999999"/>
              </a:solidFill>
            </a:ln>
          </a:left>
          <a:right>
            <a:ln w="12700" cmpd="sng">
              <a:solidFill>
                <a:srgbClr val="999999"/>
              </a:solidFill>
            </a:ln>
          </a:right>
          <a:top>
            <a:ln w="12700" cmpd="sng">
              <a:solidFill>
                <a:srgbClr val="999999"/>
              </a:solidFill>
            </a:ln>
          </a:top>
          <a:bottom>
            <a:ln w="12700" cmpd="sng">
              <a:solidFill>
                <a:srgbClr val="999999"/>
              </a:solidFill>
            </a:ln>
          </a:bottom>
          <a:insideH>
            <a:ln w="12700" cmpd="sng">
              <a:solidFill>
                <a:srgbClr val="999999"/>
              </a:solidFill>
            </a:ln>
          </a:insideH>
          <a:insideV>
            <a:ln w="12700" cmpd="sng">
              <a:solidFill>
                <a:srgbClr val="999999"/>
              </a:solidFill>
            </a:ln>
          </a:insideV>
        </a:tcBdr>
        <a:fill>
          <a:solidFill>
            <a:srgbClr val="FFFFFF"/>
          </a:solidFill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25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B0FBF-A2DC-424B-9ED2-9070C7AFA33F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73F7-E843-4DF5-9B5E-1542CD2AB3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4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5D347-91B9-42EB-A38F-4884A30FDAE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79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lnSpc>
                <a:spcPts val="2880"/>
              </a:lnSpc>
              <a:buNone/>
              <a:defRPr b="1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箭头连接符 6"/>
          <p:cNvCxnSpPr/>
          <p:nvPr userDrawn="1"/>
        </p:nvCxnSpPr>
        <p:spPr>
          <a:xfrm>
            <a:off x="5001" y="2787774"/>
            <a:ext cx="9139000" cy="0"/>
          </a:xfrm>
          <a:prstGeom prst="straightConnector1">
            <a:avLst/>
          </a:prstGeom>
          <a:noFill/>
          <a:ln w="47625">
            <a:solidFill>
              <a:srgbClr val="2741B1"/>
            </a:solidFill>
            <a:prstDash val="solid"/>
            <a:headEnd w="med" len="med"/>
            <a:tailEnd w="med" len="med"/>
          </a:ln>
        </p:spPr>
      </p:cxnSp>
    </p:spTree>
    <p:extLst>
      <p:ext uri="{BB962C8B-B14F-4D97-AF65-F5344CB8AC3E}">
        <p14:creationId xmlns:p14="http://schemas.microsoft.com/office/powerpoint/2010/main" val="287185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1168" y="4876006"/>
            <a:ext cx="9144001" cy="266700"/>
          </a:xfrm>
          <a:prstGeom prst="rect">
            <a:avLst/>
          </a:prstGeom>
          <a:solidFill>
            <a:srgbClr val="2741B1"/>
          </a:solidFill>
          <a:ln w="12700">
            <a:solidFill>
              <a:srgbClr val="5C5C5C"/>
            </a:solidFill>
            <a:prstDash val="solid"/>
            <a:miter/>
          </a:ln>
        </p:spPr>
        <p:txBody>
          <a:bodyPr lIns="68580" tIns="34290" rIns="68580" bIns="34290" anchor="ctr"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 lvl="0" algn="ctr"/>
            <a:endParaRPr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21554"/>
          </a:xfrm>
        </p:spPr>
        <p:txBody>
          <a:bodyPr>
            <a:noAutofit/>
          </a:bodyPr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771551"/>
            <a:ext cx="8229600" cy="3960439"/>
          </a:xfrm>
        </p:spPr>
        <p:txBody>
          <a:bodyPr/>
          <a:lstStyle>
            <a:lvl1pPr>
              <a:lnSpc>
                <a:spcPct val="150000"/>
              </a:lnSpc>
              <a:defRPr b="0"/>
            </a:lvl1pPr>
            <a:lvl2pPr>
              <a:lnSpc>
                <a:spcPct val="150000"/>
              </a:lnSpc>
              <a:defRPr b="0"/>
            </a:lvl2pPr>
            <a:lvl3pPr>
              <a:lnSpc>
                <a:spcPct val="150000"/>
              </a:lnSpc>
              <a:defRPr b="0"/>
            </a:lvl3pPr>
            <a:lvl4pPr>
              <a:lnSpc>
                <a:spcPct val="150000"/>
              </a:lnSpc>
              <a:defRPr b="0"/>
            </a:lvl4pPr>
            <a:lvl5pPr>
              <a:lnSpc>
                <a:spcPct val="150000"/>
              </a:lnSpc>
              <a:defRPr b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847431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852988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85298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4F7F79-40D6-46F0-9455-F1A88A00E6D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箭头连接符 6"/>
          <p:cNvCxnSpPr/>
          <p:nvPr userDrawn="1"/>
        </p:nvCxnSpPr>
        <p:spPr>
          <a:xfrm>
            <a:off x="-1" y="699542"/>
            <a:ext cx="9139000" cy="0"/>
          </a:xfrm>
          <a:prstGeom prst="straightConnector1">
            <a:avLst/>
          </a:prstGeom>
          <a:noFill/>
          <a:ln w="47625">
            <a:solidFill>
              <a:srgbClr val="2741B1"/>
            </a:solidFill>
            <a:prstDash val="solid"/>
            <a:headEnd w="med" len="med"/>
            <a:tailEnd w="med" len="med"/>
          </a:ln>
        </p:spPr>
      </p:cxnSp>
    </p:spTree>
    <p:extLst>
      <p:ext uri="{BB962C8B-B14F-4D97-AF65-F5344CB8AC3E}">
        <p14:creationId xmlns:p14="http://schemas.microsoft.com/office/powerpoint/2010/main" val="31571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-1168" y="4876006"/>
            <a:ext cx="9144001" cy="266700"/>
          </a:xfrm>
          <a:prstGeom prst="rect">
            <a:avLst/>
          </a:prstGeom>
          <a:solidFill>
            <a:srgbClr val="2741B1"/>
          </a:solidFill>
          <a:ln w="12700">
            <a:solidFill>
              <a:srgbClr val="5C5C5C"/>
            </a:solidFill>
            <a:prstDash val="solid"/>
            <a:miter/>
          </a:ln>
        </p:spPr>
        <p:txBody>
          <a:bodyPr lIns="68580" tIns="34290" rIns="68580" bIns="34290" anchor="ctr"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 lvl="0" algn="ctr"/>
            <a:endParaRPr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7574"/>
            <a:ext cx="3754760" cy="3744416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847431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852988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852988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4F7F79-40D6-46F0-9455-F1A88A00E6D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7" name="直接箭头连接符 6"/>
          <p:cNvCxnSpPr/>
          <p:nvPr userDrawn="1"/>
        </p:nvCxnSpPr>
        <p:spPr>
          <a:xfrm>
            <a:off x="-1" y="915566"/>
            <a:ext cx="9139000" cy="0"/>
          </a:xfrm>
          <a:prstGeom prst="straightConnector1">
            <a:avLst/>
          </a:prstGeom>
          <a:noFill/>
          <a:ln w="47625">
            <a:solidFill>
              <a:srgbClr val="2741B1"/>
            </a:solidFill>
            <a:prstDash val="solid"/>
            <a:headEnd w="med" len="med"/>
            <a:tailEnd w="med" len="med"/>
          </a:ln>
        </p:spPr>
      </p:cxnSp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4570832" y="987574"/>
            <a:ext cx="4177632" cy="3744416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45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9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44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95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MOST 2025 Internal Meeting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7F79-40D6-46F0-9455-F1A88A00E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22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5" r:id="rId3"/>
    <p:sldLayoutId id="2147483666" r:id="rId4"/>
    <p:sldLayoutId id="2147483667" r:id="rId5"/>
    <p:sldLayoutId id="2147483670" r:id="rId6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/>
              <a:t>ITk</a:t>
            </a:r>
            <a:r>
              <a:rPr lang="en-US" altLang="zh-CN" dirty="0"/>
              <a:t> strip hybrid and module production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889348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sz="3800" dirty="0" err="1"/>
              <a:t>Weiguo</a:t>
            </a:r>
            <a:r>
              <a:rPr lang="zh-CN" altLang="en-US" sz="3800" dirty="0"/>
              <a:t> </a:t>
            </a:r>
            <a:r>
              <a:rPr lang="en-US" altLang="zh-CN" sz="3800" dirty="0"/>
              <a:t>Lu</a:t>
            </a:r>
            <a:r>
              <a:rPr lang="zh-CN" altLang="en-US" sz="3800" dirty="0"/>
              <a:t>（陆卫国）</a:t>
            </a:r>
            <a:endParaRPr lang="en-US" altLang="zh-CN" sz="3800" dirty="0"/>
          </a:p>
          <a:p>
            <a:r>
              <a:rPr lang="en-US" altLang="en-US" sz="3800" b="1" dirty="0"/>
              <a:t>On behalf of the ATLAS</a:t>
            </a:r>
            <a:r>
              <a:rPr lang="en-US" altLang="zh-CN" sz="3800" b="1" dirty="0"/>
              <a:t> </a:t>
            </a:r>
            <a:r>
              <a:rPr lang="en-US" altLang="zh-CN" sz="3800" b="1" dirty="0" err="1"/>
              <a:t>ITk</a:t>
            </a:r>
            <a:r>
              <a:rPr lang="en-US" altLang="zh-CN" sz="3800" b="1" dirty="0"/>
              <a:t> China </a:t>
            </a:r>
            <a:r>
              <a:rPr lang="en-US" altLang="en-US" sz="3800" b="1" dirty="0"/>
              <a:t>group</a:t>
            </a:r>
          </a:p>
          <a:p>
            <a:pPr marL="9525">
              <a:lnSpc>
                <a:spcPct val="100000"/>
              </a:lnSpc>
              <a:spcBef>
                <a:spcPts val="75"/>
              </a:spcBef>
            </a:pPr>
            <a:endParaRPr lang="en-US" altLang="en-US" sz="3800" b="1" dirty="0"/>
          </a:p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altLang="zh-CN" sz="3800" spc="-15" dirty="0"/>
              <a:t>MOST ATLAS Detector Upgrade Project </a:t>
            </a:r>
          </a:p>
          <a:p>
            <a:pPr marL="9525">
              <a:lnSpc>
                <a:spcPct val="100000"/>
              </a:lnSpc>
              <a:spcBef>
                <a:spcPts val="75"/>
              </a:spcBef>
            </a:pPr>
            <a:endParaRPr lang="en-US" altLang="zh-CN" sz="3800" spc="-15" dirty="0"/>
          </a:p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altLang="en-US" sz="3800" b="1" spc="-15" dirty="0"/>
              <a:t>IHEP,  5 Dec. 2025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5A27E9-C6DB-385C-848C-CA63A56C5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9596"/>
            <a:ext cx="3766569" cy="540068"/>
          </a:xfrm>
          <a:prstGeom prst="rect">
            <a:avLst/>
          </a:prstGeom>
        </p:spPr>
      </p:pic>
      <p:pic>
        <p:nvPicPr>
          <p:cNvPr id="1026" name="Picture 2" descr="ITk Endcap Homepage - Atlas Wiki">
            <a:extLst>
              <a:ext uri="{FF2B5EF4-FFF2-40B4-BE49-F238E27FC236}">
                <a16:creationId xmlns:a16="http://schemas.microsoft.com/office/drawing/2014/main" id="{3C478ABC-19A7-C3A4-9A09-AB965B67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3" y="260086"/>
            <a:ext cx="1652106" cy="5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校徽与横式标准字左右组合-清华大学视觉形象识别">
            <a:extLst>
              <a:ext uri="{FF2B5EF4-FFF2-40B4-BE49-F238E27FC236}">
                <a16:creationId xmlns:a16="http://schemas.microsoft.com/office/drawing/2014/main" id="{F686DE43-581E-C5AA-134F-5405280A1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5486"/>
            <a:ext cx="1994013" cy="8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590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E562F-0BAC-42C0-9417-F2AEA822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Potential Difficulties-test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5D55D0-230F-473B-A87C-B6834ED2D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5050904" cy="2304255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Deionization</a:t>
            </a:r>
          </a:p>
          <a:p>
            <a:pPr lvl="1"/>
            <a:r>
              <a:rPr lang="en-US" altLang="zh-CN" dirty="0"/>
              <a:t>The static charge accumulated at the suction cup position </a:t>
            </a:r>
          </a:p>
          <a:p>
            <a:pPr lvl="1"/>
            <a:r>
              <a:rPr lang="en-US" altLang="zh-CN" dirty="0"/>
              <a:t>Influence the noise measurement of the module</a:t>
            </a:r>
          </a:p>
          <a:p>
            <a:pPr lvl="1"/>
            <a:r>
              <a:rPr lang="en-US" altLang="zh-CN" dirty="0"/>
              <a:t>A lot of time needed to remove the SCN </a:t>
            </a:r>
            <a:endParaRPr lang="zh-CN" altLang="en-US" dirty="0"/>
          </a:p>
          <a:p>
            <a:r>
              <a:rPr lang="en-US" altLang="zh-CN" dirty="0"/>
              <a:t>Degradation of </a:t>
            </a:r>
            <a:r>
              <a:rPr lang="en-US" altLang="zh-CN" dirty="0" err="1"/>
              <a:t>Coldjig</a:t>
            </a:r>
            <a:endParaRPr lang="en-US" altLang="zh-CN" dirty="0"/>
          </a:p>
          <a:p>
            <a:pPr lvl="1"/>
            <a:r>
              <a:rPr lang="en-US" altLang="zh-CN" dirty="0"/>
              <a:t>Aging of key parts of the system </a:t>
            </a:r>
          </a:p>
          <a:p>
            <a:pPr lvl="2"/>
            <a:r>
              <a:rPr lang="en-US" altLang="zh-CN" dirty="0"/>
              <a:t> e.g. the humidity sensor </a:t>
            </a:r>
          </a:p>
          <a:p>
            <a:pPr lvl="2"/>
            <a:r>
              <a:rPr lang="en-US" altLang="zh-CN" dirty="0"/>
              <a:t>The compressed air machine maintenance</a:t>
            </a:r>
          </a:p>
          <a:p>
            <a:pPr lvl="2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BED0C8-5A05-45D9-AAAA-3267127C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FB0390-A583-435C-AF0F-3803E002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F01101-3D9C-4EBB-B6A0-12CC5F61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D04264-D898-47D1-A33E-E8DEAEFA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672" y="958757"/>
            <a:ext cx="2631738" cy="19730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855136B-026F-4AF7-A851-6FAA2BCD0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841" y="3243957"/>
            <a:ext cx="3945583" cy="10559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FA7A5D-51B2-4196-B944-EE10FF85C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54807"/>
            <a:ext cx="1440160" cy="192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280831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err="1"/>
              <a:t>ITk</a:t>
            </a:r>
            <a:r>
              <a:rPr lang="en-US" altLang="zh-CN" dirty="0"/>
              <a:t> strip barrel module production is challenging</a:t>
            </a:r>
          </a:p>
          <a:p>
            <a:r>
              <a:rPr lang="en-US" altLang="zh-CN" dirty="0"/>
              <a:t>IHEP passed site qualification and enter Production phase</a:t>
            </a:r>
          </a:p>
          <a:p>
            <a:r>
              <a:rPr lang="en-US" altLang="zh-CN" dirty="0"/>
              <a:t>Efforts made on QC including SOP development</a:t>
            </a:r>
          </a:p>
          <a:p>
            <a:r>
              <a:rPr lang="en-US" altLang="zh-CN" dirty="0"/>
              <a:t>Produced several modules  which makes production flow much smoother</a:t>
            </a:r>
          </a:p>
          <a:p>
            <a:r>
              <a:rPr lang="en-US" altLang="zh-CN" dirty="0"/>
              <a:t>Difficulties ahead and mitigation methods on way</a:t>
            </a:r>
          </a:p>
          <a:p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845508" y="3579862"/>
            <a:ext cx="2669321" cy="10673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Thanks</a:t>
            </a:r>
            <a:endParaRPr lang="zh-CN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18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02F813-72A7-CD56-F6BE-C1775FA0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1C53DA-A39B-B2E0-8CEE-161F701A0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DBEF10-D0FE-CA8A-C900-C5D6F76D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7309FC-8FF6-7719-9BFE-9DAF0801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02F95-1267-0039-5E52-12EBEFE9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200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F8983-C505-202F-18E7-90D20CA8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plan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79A394-FFA7-6A09-B508-C11EA53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843FEF-B611-A1D4-4E16-C0E7013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93BD32-9053-73DB-733F-541E7899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60A625EB-D37D-4794-A643-2748FD20C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473" y="771550"/>
            <a:ext cx="5403539" cy="1581341"/>
          </a:xfr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5828846-2325-4096-AB4C-82B53E69B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472" y="2367232"/>
            <a:ext cx="5403540" cy="241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7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D0E5C-1CFA-5A4C-6BC8-8B70B359F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B8D05-6FD4-A5B1-1B0F-C599D4BC4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D78551-6B32-9F37-869D-6D2CE9E98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1700" dirty="0"/>
              <a:t>Introduction</a:t>
            </a:r>
          </a:p>
          <a:p>
            <a:endParaRPr lang="en-US" altLang="zh-CN" sz="1700" dirty="0"/>
          </a:p>
          <a:p>
            <a:r>
              <a:rPr lang="en-US" altLang="zh-CN" sz="1700" dirty="0"/>
              <a:t>Production Flow</a:t>
            </a:r>
          </a:p>
          <a:p>
            <a:pPr lvl="1"/>
            <a:r>
              <a:rPr lang="en-US" altLang="zh-CN" sz="1400" dirty="0"/>
              <a:t>Assembly</a:t>
            </a:r>
          </a:p>
          <a:p>
            <a:pPr lvl="1"/>
            <a:r>
              <a:rPr lang="en-US" altLang="zh-CN" sz="1400" dirty="0"/>
              <a:t>Qualification Control</a:t>
            </a:r>
          </a:p>
          <a:p>
            <a:pPr lvl="1"/>
            <a:r>
              <a:rPr lang="en-US" altLang="zh-CN" sz="1400" dirty="0"/>
              <a:t>Wire-bonding</a:t>
            </a:r>
          </a:p>
          <a:p>
            <a:pPr lvl="1"/>
            <a:r>
              <a:rPr lang="en-US" altLang="zh-CN" sz="1400" dirty="0"/>
              <a:t>Electrical test</a:t>
            </a:r>
            <a:endParaRPr lang="en-US" altLang="zh-CN" sz="1700" dirty="0"/>
          </a:p>
          <a:p>
            <a:r>
              <a:rPr lang="en-US" altLang="zh-CN" sz="1700" dirty="0"/>
              <a:t>Progress and Status</a:t>
            </a:r>
          </a:p>
          <a:p>
            <a:endParaRPr lang="en-US" altLang="zh-CN" sz="1700" dirty="0"/>
          </a:p>
          <a:p>
            <a:r>
              <a:rPr lang="en-US" altLang="zh-CN" sz="1700" dirty="0"/>
              <a:t>Summary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A25E0A-30BC-F9A8-A5E2-6B412AC8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EE09A4-C349-C685-E8A6-46382578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470963-B776-C67D-AF7C-875A9B27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280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590591-0ABF-0E4F-B6CF-82D18E51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ITk</a:t>
            </a:r>
            <a:r>
              <a:rPr lang="en-US" altLang="zh-CN" dirty="0"/>
              <a:t> Detector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7D1B28-EBCD-A771-9FCD-3F0535306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18" y="947620"/>
            <a:ext cx="4356275" cy="1247037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HL-LHC upgrade</a:t>
            </a:r>
          </a:p>
          <a:p>
            <a:r>
              <a:rPr lang="en-US" altLang="zh-CN" dirty="0"/>
              <a:t>All silicon tracker</a:t>
            </a:r>
          </a:p>
          <a:p>
            <a:r>
              <a:rPr lang="en-US" altLang="zh-CN" dirty="0"/>
              <a:t>Barrel-Stave-SS/LS module</a:t>
            </a:r>
          </a:p>
          <a:p>
            <a:r>
              <a:rPr lang="en-US" altLang="zh-CN" dirty="0"/>
              <a:t>Endcap-Petal-R0/R1/R2/R3/R4/R5 module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1EF7A-23C1-370D-368F-228D40A7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2710E3-1A79-0103-FE4E-B31A2ABB0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D24087-5BC3-24DE-15AA-4C8B105F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D16E5A-8E94-5964-AD95-C3F30CD15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2875" b="29088"/>
          <a:stretch/>
        </p:blipFill>
        <p:spPr>
          <a:xfrm>
            <a:off x="5407454" y="792428"/>
            <a:ext cx="3515628" cy="10981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944225-BEBF-93D7-B349-8D75A1BC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22" y="2583321"/>
            <a:ext cx="4002488" cy="19495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B720702-6FB6-06D6-95F9-566498893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180" y="2723191"/>
            <a:ext cx="2686041" cy="210005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658AE22-070B-D5CB-C1E0-C9A7BFE04882}"/>
              </a:ext>
            </a:extLst>
          </p:cNvPr>
          <p:cNvSpPr/>
          <p:nvPr/>
        </p:nvSpPr>
        <p:spPr>
          <a:xfrm>
            <a:off x="6516216" y="792428"/>
            <a:ext cx="1261120" cy="421554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Barrel</a:t>
            </a:r>
            <a:endParaRPr kumimoji="1"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B212087-94A4-8B8B-EFC0-31DAAE52C2ED}"/>
              </a:ext>
            </a:extLst>
          </p:cNvPr>
          <p:cNvSpPr/>
          <p:nvPr/>
        </p:nvSpPr>
        <p:spPr>
          <a:xfrm>
            <a:off x="7789712" y="792429"/>
            <a:ext cx="1074126" cy="423098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Endcap</a:t>
            </a:r>
            <a:endParaRPr kumimoji="1" lang="zh-CN" altLang="en-US" dirty="0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060C2A8C-E662-F447-B384-373BBA221ED1}"/>
              </a:ext>
            </a:extLst>
          </p:cNvPr>
          <p:cNvSpPr/>
          <p:nvPr/>
        </p:nvSpPr>
        <p:spPr>
          <a:xfrm rot="5400000">
            <a:off x="6931956" y="2144439"/>
            <a:ext cx="504056" cy="3274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4AB8C9F6-FB3F-1324-AF2C-03EF1238F6D1}"/>
              </a:ext>
            </a:extLst>
          </p:cNvPr>
          <p:cNvSpPr/>
          <p:nvPr/>
        </p:nvSpPr>
        <p:spPr>
          <a:xfrm rot="10800000">
            <a:off x="4344579" y="3653885"/>
            <a:ext cx="504056" cy="3274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688ABE5-CDC3-6A30-F0B3-B3965B06837D}"/>
              </a:ext>
            </a:extLst>
          </p:cNvPr>
          <p:cNvSpPr txBox="1"/>
          <p:nvPr/>
        </p:nvSpPr>
        <p:spPr>
          <a:xfrm>
            <a:off x="221390" y="4011910"/>
            <a:ext cx="1104790" cy="34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SS module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1062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ABC67F-DE2E-923E-94B5-1A64D3F1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Barrel Module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8C995F-7641-4E0B-540C-DE28731D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3682752" cy="367240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>
                <a:solidFill>
                  <a:srgbClr val="2741B1"/>
                </a:solidFill>
              </a:rPr>
              <a:t>Sensor</a:t>
            </a:r>
          </a:p>
          <a:p>
            <a:pPr lvl="1"/>
            <a:r>
              <a:rPr lang="en-US" altLang="zh-CN" dirty="0"/>
              <a:t>Size : 97mm</a:t>
            </a:r>
            <a:r>
              <a:rPr lang="zh-CN" altLang="en-US" dirty="0"/>
              <a:t>✖</a:t>
            </a:r>
            <a:r>
              <a:rPr lang="en-US" altLang="zh-CN" dirty="0"/>
              <a:t>97mm</a:t>
            </a:r>
          </a:p>
          <a:p>
            <a:pPr lvl="1"/>
            <a:r>
              <a:rPr lang="en-US" altLang="zh-CN" dirty="0"/>
              <a:t>Strip length LS: 48.2 mm / SS: 24.1 mm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Pitch :75.5um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Hybrid</a:t>
            </a:r>
          </a:p>
          <a:p>
            <a:pPr lvl="1"/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ABCStar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2741B1"/>
                </a:solidFill>
              </a:rPr>
              <a:t>A</a:t>
            </a:r>
            <a:r>
              <a:rPr lang="en-US" altLang="zh-CN" dirty="0"/>
              <a:t>TLAS front-end </a:t>
            </a:r>
            <a:r>
              <a:rPr lang="en-US" altLang="zh-CN" dirty="0">
                <a:solidFill>
                  <a:srgbClr val="2741B1"/>
                </a:solidFill>
              </a:rPr>
              <a:t>B</a:t>
            </a:r>
            <a:r>
              <a:rPr lang="en-US" altLang="zh-CN" dirty="0"/>
              <a:t>inary read-out </a:t>
            </a:r>
            <a:r>
              <a:rPr lang="en-US" altLang="zh-CN" dirty="0">
                <a:solidFill>
                  <a:srgbClr val="2741B1"/>
                </a:solidFill>
              </a:rPr>
              <a:t>C</a:t>
            </a:r>
            <a:r>
              <a:rPr lang="en-US" altLang="zh-CN" dirty="0"/>
              <a:t>hip </a:t>
            </a:r>
          </a:p>
          <a:p>
            <a:pPr lvl="1"/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HCCStar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2741B1"/>
                </a:solidFill>
              </a:rPr>
              <a:t>H</a:t>
            </a:r>
            <a:r>
              <a:rPr lang="en-US" altLang="zh-CN" dirty="0"/>
              <a:t>ybrid </a:t>
            </a:r>
            <a:r>
              <a:rPr lang="en-US" altLang="zh-CN" dirty="0">
                <a:solidFill>
                  <a:srgbClr val="2741B1"/>
                </a:solidFill>
              </a:rPr>
              <a:t>C</a:t>
            </a:r>
            <a:r>
              <a:rPr lang="en-US" altLang="zh-CN" dirty="0"/>
              <a:t>ontroller </a:t>
            </a:r>
            <a:r>
              <a:rPr lang="en-US" altLang="zh-CN" dirty="0">
                <a:solidFill>
                  <a:srgbClr val="2741B1"/>
                </a:solidFill>
              </a:rPr>
              <a:t>C</a:t>
            </a:r>
            <a:r>
              <a:rPr lang="en-US" altLang="zh-CN" dirty="0"/>
              <a:t>hip</a:t>
            </a: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</a:rPr>
              <a:t>Powerboard</a:t>
            </a:r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altLang="zh-CN" dirty="0"/>
              <a:t>AMAC: monitor and control </a:t>
            </a:r>
          </a:p>
          <a:p>
            <a:pPr lvl="1"/>
            <a:r>
              <a:rPr lang="en-US" altLang="zh-CN" dirty="0"/>
              <a:t>bPOL12V: low-voltage regulation</a:t>
            </a:r>
          </a:p>
          <a:p>
            <a:pPr lvl="1"/>
            <a:r>
              <a:rPr lang="en-US" altLang="zh-CN" dirty="0"/>
              <a:t>linPOL12V: both voltages for AMAC</a:t>
            </a:r>
          </a:p>
          <a:p>
            <a:pPr lvl="1"/>
            <a:r>
              <a:rPr lang="en-US" altLang="zh-CN" dirty="0" err="1"/>
              <a:t>HVmux</a:t>
            </a:r>
            <a:r>
              <a:rPr lang="en-US" altLang="zh-CN" dirty="0"/>
              <a:t>: high-voltage switching</a:t>
            </a:r>
          </a:p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Glue</a:t>
            </a:r>
            <a:r>
              <a:rPr lang="en-US" altLang="zh-CN" dirty="0"/>
              <a:t> for mechanical fixing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Wire-bonding</a:t>
            </a:r>
            <a:r>
              <a:rPr lang="en-US" altLang="zh-CN" dirty="0"/>
              <a:t> for electrical connection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3972F0-D113-7DE3-7D4F-4C576C16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D29586-161F-4910-8E59-F8E3F89A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5C035B-E814-4882-0562-AF09E2C9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F47320-A77D-57A8-0FE1-41B88517F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553" y="1020608"/>
            <a:ext cx="2203851" cy="14520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00CB08-2DDA-5A30-C4C4-94DC757FC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603" y="1020608"/>
            <a:ext cx="2205607" cy="14625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F792193-17DC-A463-6A8E-64F36EED9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14209"/>
            <a:ext cx="2341233" cy="1825444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2E15B19-38F6-5FEB-D5D7-CBE073569FDA}"/>
              </a:ext>
            </a:extLst>
          </p:cNvPr>
          <p:cNvCxnSpPr>
            <a:cxnSpLocks/>
          </p:cNvCxnSpPr>
          <p:nvPr/>
        </p:nvCxnSpPr>
        <p:spPr>
          <a:xfrm flipV="1">
            <a:off x="6372200" y="1766833"/>
            <a:ext cx="1303784" cy="15249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B5ECE2D-1437-C0F5-5CA7-65C40E5DA5FD}"/>
              </a:ext>
            </a:extLst>
          </p:cNvPr>
          <p:cNvCxnSpPr>
            <a:cxnSpLocks/>
          </p:cNvCxnSpPr>
          <p:nvPr/>
        </p:nvCxnSpPr>
        <p:spPr>
          <a:xfrm flipV="1">
            <a:off x="6876256" y="1491630"/>
            <a:ext cx="1699795" cy="17281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9758CB6-AEA0-8310-6FA9-6587101A42AC}"/>
              </a:ext>
            </a:extLst>
          </p:cNvPr>
          <p:cNvCxnSpPr>
            <a:cxnSpLocks/>
          </p:cNvCxnSpPr>
          <p:nvPr/>
        </p:nvCxnSpPr>
        <p:spPr>
          <a:xfrm flipV="1">
            <a:off x="6059788" y="1361720"/>
            <a:ext cx="1303784" cy="152499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F55D649-FF6D-73FC-7CCA-EF4480634916}"/>
              </a:ext>
            </a:extLst>
          </p:cNvPr>
          <p:cNvCxnSpPr>
            <a:cxnSpLocks/>
          </p:cNvCxnSpPr>
          <p:nvPr/>
        </p:nvCxnSpPr>
        <p:spPr>
          <a:xfrm flipV="1">
            <a:off x="6524600" y="1919233"/>
            <a:ext cx="1303784" cy="15249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77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843C4-25C8-EF7C-E266-85669F97E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8FF5E9-D2E3-84EA-9BE6-947354EC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138A8-3E7D-936D-7149-2C2F53DC1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1700" dirty="0"/>
              <a:t>Introduction</a:t>
            </a:r>
          </a:p>
          <a:p>
            <a:endParaRPr lang="en-US" altLang="zh-CN" sz="1700" dirty="0"/>
          </a:p>
          <a:p>
            <a:r>
              <a:rPr lang="en-US" altLang="zh-CN" sz="1700" dirty="0">
                <a:solidFill>
                  <a:srgbClr val="2741B1"/>
                </a:solidFill>
              </a:rPr>
              <a:t>Production Flow</a:t>
            </a:r>
          </a:p>
          <a:p>
            <a:pPr lvl="1"/>
            <a:r>
              <a:rPr lang="en-US" altLang="zh-CN" sz="1400" dirty="0"/>
              <a:t>Assembly</a:t>
            </a:r>
          </a:p>
          <a:p>
            <a:pPr lvl="1"/>
            <a:r>
              <a:rPr lang="en-US" altLang="zh-CN" sz="1400" dirty="0"/>
              <a:t>Qualification Control</a:t>
            </a:r>
          </a:p>
          <a:p>
            <a:pPr lvl="1"/>
            <a:r>
              <a:rPr lang="en-US" altLang="zh-CN" sz="1400" dirty="0"/>
              <a:t>Wire-bonding</a:t>
            </a:r>
          </a:p>
          <a:p>
            <a:pPr lvl="1"/>
            <a:r>
              <a:rPr lang="en-US" altLang="zh-CN" sz="1400" dirty="0"/>
              <a:t>Electrical test</a:t>
            </a:r>
            <a:endParaRPr lang="en-US" altLang="zh-CN" sz="1700" dirty="0"/>
          </a:p>
          <a:p>
            <a:r>
              <a:rPr lang="en-US" altLang="zh-CN" sz="1700" dirty="0"/>
              <a:t>Progress and Status</a:t>
            </a:r>
          </a:p>
          <a:p>
            <a:endParaRPr lang="en-US" altLang="zh-CN" sz="1700" dirty="0"/>
          </a:p>
          <a:p>
            <a:r>
              <a:rPr lang="en-US" altLang="zh-CN" sz="1700" dirty="0"/>
              <a:t>Summary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BA60ED-0781-0E01-F43B-BB113A2D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8ECBAE-97E1-B070-68D5-A6B191383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44CC64-18E9-CD1C-6052-AF7D1379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17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48F1D-EEAE-4D14-0B1B-C2CCAA41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Production Flow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530670-C6E6-1C42-FE8F-5812E506F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71551"/>
            <a:ext cx="5266929" cy="1872207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 Module Production</a:t>
            </a:r>
          </a:p>
          <a:p>
            <a:pPr lvl="1"/>
            <a:r>
              <a:rPr lang="en-US" altLang="zh-CN" dirty="0"/>
              <a:t>Hybrid Assembly</a:t>
            </a:r>
          </a:p>
          <a:p>
            <a:pPr lvl="1"/>
            <a:r>
              <a:rPr lang="en-US" altLang="zh-CN" dirty="0"/>
              <a:t>Module Assembly</a:t>
            </a:r>
          </a:p>
          <a:p>
            <a:pPr lvl="1"/>
            <a:r>
              <a:rPr lang="en-US" altLang="zh-CN" dirty="0"/>
              <a:t>Quality Control (QC)</a:t>
            </a:r>
          </a:p>
          <a:p>
            <a:r>
              <a:rPr lang="en-US" altLang="zh-CN" dirty="0"/>
              <a:t> Site Qualifications</a:t>
            </a:r>
          </a:p>
          <a:p>
            <a:pPr lvl="1"/>
            <a:r>
              <a:rPr lang="en-US" altLang="zh-CN" dirty="0"/>
              <a:t>IHEP have been qualified for all </a:t>
            </a:r>
            <a:r>
              <a:rPr lang="en-US" altLang="zh-CN" dirty="0">
                <a:solidFill>
                  <a:srgbClr val="FF0000"/>
                </a:solidFill>
              </a:rPr>
              <a:t>29 QC steps </a:t>
            </a:r>
            <a:r>
              <a:rPr lang="en-US" altLang="zh-CN" dirty="0"/>
              <a:t>in barrel module production</a:t>
            </a:r>
          </a:p>
          <a:p>
            <a:pPr lvl="1"/>
            <a:r>
              <a:rPr lang="en-US" altLang="zh-CN" dirty="0"/>
              <a:t>Finished the Pre-Production and </a:t>
            </a:r>
            <a:r>
              <a:rPr lang="en-US" altLang="zh-CN" dirty="0">
                <a:solidFill>
                  <a:srgbClr val="FF0000"/>
                </a:solidFill>
              </a:rPr>
              <a:t>started production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737271-9567-77AC-B96B-110B55C2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B5982C-BDF1-0F72-E220-0DE7C2E0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C6C1F8-39BE-66F5-DFCE-78B9E0F3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FECD38-5F7D-B6EC-F64D-9581146D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82292"/>
            <a:ext cx="3171073" cy="1443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0F889D-CFBD-188C-033D-01C4C477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385" y="750953"/>
            <a:ext cx="2459494" cy="25285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E9C35E-1AEB-AC22-9930-7676099CD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550993"/>
            <a:ext cx="3096344" cy="228113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807A970-0F94-1CE5-8025-331ED49DC329}"/>
              </a:ext>
            </a:extLst>
          </p:cNvPr>
          <p:cNvSpPr/>
          <p:nvPr/>
        </p:nvSpPr>
        <p:spPr>
          <a:xfrm>
            <a:off x="1500941" y="3293283"/>
            <a:ext cx="1272359" cy="277538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dirty="0"/>
              <a:t>Gluing area</a:t>
            </a:r>
            <a:endParaRPr kumimoji="1"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DFCFD20-F5F0-4985-1CEC-D021FA79A6D0}"/>
              </a:ext>
            </a:extLst>
          </p:cNvPr>
          <p:cNvSpPr/>
          <p:nvPr/>
        </p:nvSpPr>
        <p:spPr>
          <a:xfrm>
            <a:off x="1547664" y="4448405"/>
            <a:ext cx="1272359" cy="277538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dirty="0"/>
              <a:t>Bonding  area</a:t>
            </a:r>
            <a:endParaRPr kumimoji="1"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0B2F4CB-CF05-94D2-4F64-A2AE3C109E96}"/>
              </a:ext>
            </a:extLst>
          </p:cNvPr>
          <p:cNvSpPr/>
          <p:nvPr/>
        </p:nvSpPr>
        <p:spPr>
          <a:xfrm>
            <a:off x="2915816" y="2886686"/>
            <a:ext cx="1103784" cy="277538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dirty="0"/>
              <a:t>E-test  area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7565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E8128-A10F-59E4-E47B-46273950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Hybrid Assembly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22DE71-0606-EE7A-75E9-B3309CB2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43C028-0DC5-1CD2-2875-0DE8293A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A00741-79CA-E0CD-CA19-ADD3BFD1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EBA3465-B8D2-5F0A-64D7-17F915396737}"/>
              </a:ext>
            </a:extLst>
          </p:cNvPr>
          <p:cNvGrpSpPr/>
          <p:nvPr/>
        </p:nvGrpSpPr>
        <p:grpSpPr>
          <a:xfrm>
            <a:off x="395536" y="767638"/>
            <a:ext cx="8483128" cy="2225742"/>
            <a:chOff x="571493" y="1341426"/>
            <a:chExt cx="11310837" cy="296765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3A772F3-3EBF-53EF-F300-26A600A5C944}"/>
                </a:ext>
              </a:extLst>
            </p:cNvPr>
            <p:cNvGrpSpPr/>
            <p:nvPr/>
          </p:nvGrpSpPr>
          <p:grpSpPr>
            <a:xfrm>
              <a:off x="571493" y="1346972"/>
              <a:ext cx="8548318" cy="2962110"/>
              <a:chOff x="757230" y="1075509"/>
              <a:chExt cx="8548318" cy="2962110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83A24BC2-0D59-4FC2-7C21-610618CED3D4}"/>
                  </a:ext>
                </a:extLst>
              </p:cNvPr>
              <p:cNvGrpSpPr/>
              <p:nvPr/>
            </p:nvGrpSpPr>
            <p:grpSpPr>
              <a:xfrm>
                <a:off x="757230" y="1075509"/>
                <a:ext cx="8548318" cy="1867716"/>
                <a:chOff x="785805" y="1161234"/>
                <a:chExt cx="8548318" cy="1867716"/>
              </a:xfrm>
            </p:grpSpPr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07D984F3-38B1-48D7-47A0-B1CA1DEADE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5805" y="1161235"/>
                  <a:ext cx="2809289" cy="1817708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0AF649DE-A71C-88B1-0EFC-7969644119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93967" y="1161235"/>
                  <a:ext cx="2431262" cy="1867715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E3CC3438-6391-6403-4826-0B1021D3BF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138377" y="1161234"/>
                  <a:ext cx="2195746" cy="1817709"/>
                </a:xfrm>
                <a:prstGeom prst="rect">
                  <a:avLst/>
                </a:prstGeom>
              </p:spPr>
            </p:pic>
          </p:grpSp>
          <p:sp>
            <p:nvSpPr>
              <p:cNvPr id="14" name="箭头: 右 13">
                <a:extLst>
                  <a:ext uri="{FF2B5EF4-FFF2-40B4-BE49-F238E27FC236}">
                    <a16:creationId xmlns:a16="http://schemas.microsoft.com/office/drawing/2014/main" id="{136A7684-6D27-3B2D-3448-B4B0C15E8450}"/>
                  </a:ext>
                </a:extLst>
              </p:cNvPr>
              <p:cNvSpPr/>
              <p:nvPr/>
            </p:nvSpPr>
            <p:spPr>
              <a:xfrm>
                <a:off x="3679031" y="1850231"/>
                <a:ext cx="392907" cy="25717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5" name="箭头: 右 14">
                <a:extLst>
                  <a:ext uri="{FF2B5EF4-FFF2-40B4-BE49-F238E27FC236}">
                    <a16:creationId xmlns:a16="http://schemas.microsoft.com/office/drawing/2014/main" id="{5C790E86-2E25-6923-2232-34A0F5FC306B}"/>
                  </a:ext>
                </a:extLst>
              </p:cNvPr>
              <p:cNvSpPr/>
              <p:nvPr/>
            </p:nvSpPr>
            <p:spPr>
              <a:xfrm>
                <a:off x="6596654" y="1880779"/>
                <a:ext cx="392907" cy="25717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9FC18B53-4CD6-2B6A-DECD-C5B0C00AD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4902" y="3085571"/>
                <a:ext cx="2083113" cy="734371"/>
              </a:xfrm>
              <a:prstGeom prst="rect">
                <a:avLst/>
              </a:prstGeom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599C1457-CF0B-9D64-5BDB-727B963D447D}"/>
                  </a:ext>
                </a:extLst>
              </p:cNvPr>
              <p:cNvSpPr/>
              <p:nvPr/>
            </p:nvSpPr>
            <p:spPr>
              <a:xfrm>
                <a:off x="1176338" y="3167390"/>
                <a:ext cx="2011075" cy="655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</a:rPr>
                  <a:t>Pick up ASICs and </a:t>
                </a:r>
              </a:p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</a:rPr>
                  <a:t>alignment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D93CADD5-6BB2-571E-4443-8667EE5C3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1938" y="3053537"/>
                <a:ext cx="2243137" cy="734371"/>
              </a:xfrm>
              <a:prstGeom prst="rect">
                <a:avLst/>
              </a:prstGeom>
            </p:spPr>
          </p:pic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A37464A-87A5-7822-D6CF-975A881372F0}"/>
                  </a:ext>
                </a:extLst>
              </p:cNvPr>
              <p:cNvSpPr/>
              <p:nvPr/>
            </p:nvSpPr>
            <p:spPr>
              <a:xfrm>
                <a:off x="3877116" y="3101550"/>
                <a:ext cx="2599298" cy="936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</a:rPr>
                  <a:t>Apply UV glue on hybrid  and ASIC attachment</a:t>
                </a:r>
              </a:p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</a:rPr>
                  <a:t>using dot pattern</a:t>
                </a:r>
                <a:endParaRPr lang="zh-CN" altLang="en-US" sz="105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3C92B09C-9028-4A3D-1321-C7CC1A370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6116" y="3053536"/>
                <a:ext cx="2083117" cy="734371"/>
              </a:xfrm>
              <a:prstGeom prst="rect">
                <a:avLst/>
              </a:prstGeom>
            </p:spPr>
          </p:pic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1D84707-D708-4C12-4ED4-4CB60DC3F110}"/>
                  </a:ext>
                </a:extLst>
              </p:cNvPr>
              <p:cNvSpPr/>
              <p:nvPr/>
            </p:nvSpPr>
            <p:spPr>
              <a:xfrm>
                <a:off x="7109802" y="3097555"/>
                <a:ext cx="2139432" cy="375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</a:rPr>
                  <a:t>UV glue curing</a:t>
                </a:r>
              </a:p>
            </p:txBody>
          </p:sp>
        </p:grpSp>
        <p:sp>
          <p:nvSpPr>
            <p:cNvPr id="9" name="箭头: 右 8">
              <a:extLst>
                <a:ext uri="{FF2B5EF4-FFF2-40B4-BE49-F238E27FC236}">
                  <a16:creationId xmlns:a16="http://schemas.microsoft.com/office/drawing/2014/main" id="{1FC4503D-C19D-32FD-6C8C-CDEB7281185D}"/>
                </a:ext>
              </a:extLst>
            </p:cNvPr>
            <p:cNvSpPr/>
            <p:nvPr/>
          </p:nvSpPr>
          <p:spPr>
            <a:xfrm>
              <a:off x="9240052" y="2152242"/>
              <a:ext cx="392907" cy="2571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EC80DBD-BF61-88DE-14C6-DF87CE7C8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3200" y="1341426"/>
              <a:ext cx="2129130" cy="181770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17FBC40-DAF9-E8B9-E6EE-7EE4B7EC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3200" y="3324997"/>
              <a:ext cx="2083117" cy="734371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64E5EB8-A77B-22EC-4FEA-DB2E8BC59615}"/>
                </a:ext>
              </a:extLst>
            </p:cNvPr>
            <p:cNvSpPr/>
            <p:nvPr/>
          </p:nvSpPr>
          <p:spPr>
            <a:xfrm>
              <a:off x="9814543" y="3429001"/>
              <a:ext cx="2006443" cy="375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</a:rPr>
                <a:t>Wire bonding</a:t>
              </a:r>
              <a:endParaRPr lang="zh-CN" altLang="en-US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6F3108A7-85DF-9E7F-3E42-90C98DFF3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46" y="2908126"/>
            <a:ext cx="7600262" cy="1939305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 Procedures</a:t>
            </a:r>
          </a:p>
          <a:p>
            <a:pPr lvl="1"/>
            <a:r>
              <a:rPr lang="en-US" altLang="zh-CN" dirty="0"/>
              <a:t>ASICs attachment</a:t>
            </a:r>
          </a:p>
          <a:p>
            <a:pPr lvl="2"/>
            <a:r>
              <a:rPr lang="en-US" altLang="zh-CN" dirty="0"/>
              <a:t>ASICs adhesive: UV-curable glue (Loctite 3525)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Glue coverage </a:t>
            </a:r>
            <a:r>
              <a:rPr lang="en-US" altLang="zh-CN" dirty="0"/>
              <a:t>controlled by weight and thickness</a:t>
            </a:r>
          </a:p>
          <a:p>
            <a:pPr lvl="1"/>
            <a:r>
              <a:rPr lang="en-US" altLang="zh-CN" dirty="0"/>
              <a:t>Wire-bonding</a:t>
            </a:r>
          </a:p>
          <a:p>
            <a:pPr lvl="2"/>
            <a:r>
              <a:rPr lang="en-US" altLang="zh-CN" dirty="0"/>
              <a:t>Hesse </a:t>
            </a:r>
            <a:r>
              <a:rPr lang="en-US" altLang="zh-CN" dirty="0" err="1"/>
              <a:t>Bondjet</a:t>
            </a:r>
            <a:r>
              <a:rPr lang="en-US" altLang="zh-CN" dirty="0"/>
              <a:t> BJ820 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25µm diameter aluminum wires</a:t>
            </a:r>
          </a:p>
          <a:p>
            <a:pPr lvl="2"/>
            <a:r>
              <a:rPr lang="en-US" altLang="zh-CN" dirty="0"/>
              <a:t>Electrical connection between ASICs and hybrid flex (as well as hybrid and test panel)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991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4049-0C31-5AAE-2CE2-7619CEFE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89976-D2F6-A997-A79C-2C1975479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AAD130-7EA5-ADC8-68B6-16D60C44D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sz="1700" dirty="0"/>
              <a:t>Introduction</a:t>
            </a:r>
          </a:p>
          <a:p>
            <a:endParaRPr lang="en-US" altLang="zh-CN" sz="1700" dirty="0"/>
          </a:p>
          <a:p>
            <a:r>
              <a:rPr lang="en-US" altLang="zh-CN" sz="1700" dirty="0"/>
              <a:t>Production Flow</a:t>
            </a:r>
          </a:p>
          <a:p>
            <a:pPr lvl="1"/>
            <a:r>
              <a:rPr lang="en-US" altLang="zh-CN" sz="1400" dirty="0"/>
              <a:t>Assembly</a:t>
            </a:r>
          </a:p>
          <a:p>
            <a:pPr lvl="1"/>
            <a:r>
              <a:rPr lang="en-US" altLang="zh-CN" sz="1400" dirty="0"/>
              <a:t>Qualification Control</a:t>
            </a:r>
          </a:p>
          <a:p>
            <a:pPr lvl="1"/>
            <a:r>
              <a:rPr lang="en-US" altLang="zh-CN" sz="1400" dirty="0"/>
              <a:t>Wire-bonding</a:t>
            </a:r>
          </a:p>
          <a:p>
            <a:pPr lvl="1"/>
            <a:r>
              <a:rPr lang="en-US" altLang="zh-CN" sz="1400" dirty="0"/>
              <a:t>Electrical test</a:t>
            </a:r>
            <a:endParaRPr lang="en-US" altLang="zh-CN" sz="1700" dirty="0"/>
          </a:p>
          <a:p>
            <a:r>
              <a:rPr lang="en-US" altLang="zh-CN" sz="1700" dirty="0">
                <a:solidFill>
                  <a:srgbClr val="2741B1"/>
                </a:solidFill>
              </a:rPr>
              <a:t>Progress and Status</a:t>
            </a:r>
          </a:p>
          <a:p>
            <a:pPr lvl="1"/>
            <a:r>
              <a:rPr lang="en-US" altLang="zh-CN" sz="1400" dirty="0">
                <a:solidFill>
                  <a:srgbClr val="2741B1"/>
                </a:solidFill>
              </a:rPr>
              <a:t>Progress of the whole Collaboration</a:t>
            </a:r>
          </a:p>
          <a:p>
            <a:pPr lvl="1"/>
            <a:r>
              <a:rPr lang="en-US" altLang="zh-CN" sz="1400" dirty="0">
                <a:solidFill>
                  <a:srgbClr val="2741B1"/>
                </a:solidFill>
              </a:rPr>
              <a:t>Local status and risks at IHEP</a:t>
            </a:r>
          </a:p>
          <a:p>
            <a:r>
              <a:rPr lang="en-US" altLang="zh-CN" sz="1700" dirty="0"/>
              <a:t>Summary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48076D-A5C5-E591-4D4D-FD2126EF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AB8E25-8F65-B5C4-6AF6-E6AF47E8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10AA88-6447-5ABA-D23B-1582CD69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MOST 2025 Internal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6277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862BE0-D1A6-1326-99EF-A02FA739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 Assembly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46E008-B1D3-BA20-2777-67F167E2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37BDA5-45CA-9071-EE32-993EAFC4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8707E3-8862-2034-E1E1-4F95AC53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1739BC9-F00D-1628-0AEF-0078BEF2D3F9}"/>
              </a:ext>
            </a:extLst>
          </p:cNvPr>
          <p:cNvGrpSpPr/>
          <p:nvPr/>
        </p:nvGrpSpPr>
        <p:grpSpPr>
          <a:xfrm>
            <a:off x="611560" y="749802"/>
            <a:ext cx="7920880" cy="2253993"/>
            <a:chOff x="480172" y="318557"/>
            <a:chExt cx="7816411" cy="234386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D5DF31-8AFD-F0D9-E30C-5C10607EE4A4}"/>
                </a:ext>
              </a:extLst>
            </p:cNvPr>
            <p:cNvGrpSpPr/>
            <p:nvPr/>
          </p:nvGrpSpPr>
          <p:grpSpPr>
            <a:xfrm>
              <a:off x="480172" y="445476"/>
              <a:ext cx="1496849" cy="1613585"/>
              <a:chOff x="1020206" y="978695"/>
              <a:chExt cx="1948346" cy="2114543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0A2FFD47-416D-4699-FF3A-689EB4FF6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20206" y="978695"/>
                <a:ext cx="1948346" cy="528637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95EFE383-43EE-E105-1C0D-1E9D7C651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0206" y="1438818"/>
                <a:ext cx="1948346" cy="528636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2964BE29-6408-05EC-6320-4F2C00050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0206" y="2035967"/>
                <a:ext cx="1948346" cy="528635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31AEFC1-EB86-D5CA-FA93-5AB3AD4F6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0206" y="2564602"/>
                <a:ext cx="1948346" cy="528636"/>
              </a:xfrm>
              <a:prstGeom prst="rect">
                <a:avLst/>
              </a:prstGeom>
            </p:spPr>
          </p:pic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942BA58-1F32-EE7B-F0A7-2E49FA238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4146" y="433580"/>
              <a:ext cx="1587244" cy="163737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7C2E4BF-AB89-DE9E-054F-3F9517901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6507" y="371861"/>
              <a:ext cx="1587244" cy="167594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E031B2B-88EB-B935-3334-F8835B05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8869" y="318557"/>
              <a:ext cx="1687714" cy="1674543"/>
            </a:xfrm>
            <a:prstGeom prst="rect">
              <a:avLst/>
            </a:prstGeom>
          </p:spPr>
        </p:pic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EC59E2CB-22E3-DAB8-38CA-F912B2D71604}"/>
                </a:ext>
              </a:extLst>
            </p:cNvPr>
            <p:cNvSpPr/>
            <p:nvPr/>
          </p:nvSpPr>
          <p:spPr>
            <a:xfrm>
              <a:off x="4155981" y="1189741"/>
              <a:ext cx="294680" cy="1928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00000"/>
                </a:lnSpc>
              </a:pPr>
              <a:endParaRPr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箭头: 右 13">
              <a:extLst>
                <a:ext uri="{FF2B5EF4-FFF2-40B4-BE49-F238E27FC236}">
                  <a16:creationId xmlns:a16="http://schemas.microsoft.com/office/drawing/2014/main" id="{E07453A4-BD56-BFBB-3C42-683B46E76826}"/>
                </a:ext>
              </a:extLst>
            </p:cNvPr>
            <p:cNvSpPr/>
            <p:nvPr/>
          </p:nvSpPr>
          <p:spPr>
            <a:xfrm>
              <a:off x="6228343" y="1189741"/>
              <a:ext cx="294680" cy="1928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00000"/>
                </a:lnSpc>
              </a:pPr>
              <a:endParaRPr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A2A4294-1AE1-EAE6-4AEA-15FCDEBF65A8}"/>
                </a:ext>
              </a:extLst>
            </p:cNvPr>
            <p:cNvGrpSpPr/>
            <p:nvPr/>
          </p:nvGrpSpPr>
          <p:grpSpPr>
            <a:xfrm>
              <a:off x="547322" y="2134343"/>
              <a:ext cx="1319355" cy="528078"/>
              <a:chOff x="729762" y="2845791"/>
              <a:chExt cx="1759141" cy="704103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AB012C33-5A20-3291-BAE2-3B45CD233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7352" y="2867204"/>
                <a:ext cx="1701551" cy="599856"/>
              </a:xfrm>
              <a:prstGeom prst="rect">
                <a:avLst/>
              </a:prstGeom>
            </p:spPr>
          </p:pic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D6210392-0007-0992-F8AE-13E9469A07F2}"/>
                  </a:ext>
                </a:extLst>
              </p:cNvPr>
              <p:cNvSpPr/>
              <p:nvPr/>
            </p:nvSpPr>
            <p:spPr>
              <a:xfrm>
                <a:off x="729762" y="2845791"/>
                <a:ext cx="1759141" cy="704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0">
                  <a:lnSpc>
                    <a:spcPct val="100000"/>
                  </a:lnSpc>
                </a:pPr>
                <a:r>
                  <a:rPr lang="en-US" altLang="zh-CN" sz="90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Dispense glue on stencil for </a:t>
                </a:r>
              </a:p>
              <a:p>
                <a:pPr algn="ctr" rtl="0">
                  <a:lnSpc>
                    <a:spcPct val="100000"/>
                  </a:lnSpc>
                </a:pPr>
                <a:r>
                  <a:rPr lang="en-US" altLang="zh-CN" sz="90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hybrid </a:t>
                </a:r>
                <a:endParaRPr lang="zh-CN" altLang="en-US" sz="90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00BA92A-3E9E-442A-709F-7045E126ABAB}"/>
                </a:ext>
              </a:extLst>
            </p:cNvPr>
            <p:cNvGrpSpPr/>
            <p:nvPr/>
          </p:nvGrpSpPr>
          <p:grpSpPr>
            <a:xfrm>
              <a:off x="2619685" y="2150404"/>
              <a:ext cx="1276163" cy="507831"/>
              <a:chOff x="787352" y="2840214"/>
              <a:chExt cx="1701551" cy="677107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7C8286A7-3681-DC03-4D3B-B519A378E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7352" y="2867204"/>
                <a:ext cx="1701551" cy="599856"/>
              </a:xfrm>
              <a:prstGeom prst="rect">
                <a:avLst/>
              </a:prstGeom>
            </p:spPr>
          </p:pic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EE888317-BF7A-E176-4DB3-C4386523AC3E}"/>
                  </a:ext>
                </a:extLst>
              </p:cNvPr>
              <p:cNvSpPr/>
              <p:nvPr/>
            </p:nvSpPr>
            <p:spPr>
              <a:xfrm>
                <a:off x="900609" y="2840214"/>
                <a:ext cx="1313954" cy="677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0">
                  <a:lnSpc>
                    <a:spcPct val="100000"/>
                  </a:lnSpc>
                </a:pPr>
                <a:r>
                  <a:rPr lang="en-US" altLang="zh-CN" sz="90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Dispense glue on stencil for </a:t>
                </a:r>
              </a:p>
              <a:p>
                <a:pPr algn="ctr" rtl="0">
                  <a:lnSpc>
                    <a:spcPct val="100000"/>
                  </a:lnSpc>
                </a:pPr>
                <a:r>
                  <a:rPr lang="en-US" altLang="zh-CN" sz="900" dirty="0">
                    <a:solidFill>
                      <a:prstClr val="white"/>
                    </a:solidFill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PB</a:t>
                </a:r>
                <a:endParaRPr lang="zh-CN" altLang="en-US" sz="90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BFBD477-A48F-0EF5-F765-3B684CA1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2047" y="2189248"/>
              <a:ext cx="1276163" cy="449892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73C00E2-478C-F90F-08B7-EEA8A42FDD92}"/>
                </a:ext>
              </a:extLst>
            </p:cNvPr>
            <p:cNvSpPr/>
            <p:nvPr/>
          </p:nvSpPr>
          <p:spPr>
            <a:xfrm>
              <a:off x="4866022" y="2189248"/>
              <a:ext cx="98546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>
                <a:lnSpc>
                  <a:spcPct val="100000"/>
                </a:lnSpc>
              </a:pPr>
              <a:r>
                <a:rPr lang="en-US" altLang="zh-CN" sz="90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  <a:cs typeface="+mn-cs"/>
                </a:rPr>
                <a:t>Glue curing for hybrid and PB</a:t>
              </a:r>
              <a:endParaRPr lang="zh-CN" altLang="en-US" sz="9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B790050-E3A6-A5C9-FA70-EB9895FA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14643" y="2170646"/>
              <a:ext cx="1276164" cy="449892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077891A-8EBE-5DEE-84F3-BF496F6C0B7F}"/>
                </a:ext>
              </a:extLst>
            </p:cNvPr>
            <p:cNvSpPr/>
            <p:nvPr/>
          </p:nvSpPr>
          <p:spPr>
            <a:xfrm>
              <a:off x="6948083" y="2234035"/>
              <a:ext cx="97494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>
                <a:lnSpc>
                  <a:spcPct val="100000"/>
                </a:lnSpc>
              </a:pPr>
              <a:r>
                <a:rPr lang="en-US" altLang="zh-CN" sz="1050" dirty="0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  <a:cs typeface="+mn-cs"/>
                </a:rPr>
                <a:t>Wire bonding</a:t>
              </a:r>
            </a:p>
          </p:txBody>
        </p:sp>
        <p:sp>
          <p:nvSpPr>
            <p:cNvPr id="21" name="箭头: 右 20">
              <a:extLst>
                <a:ext uri="{FF2B5EF4-FFF2-40B4-BE49-F238E27FC236}">
                  <a16:creationId xmlns:a16="http://schemas.microsoft.com/office/drawing/2014/main" id="{F5491A04-52D2-FD6B-F1C0-B5EFC3A1E506}"/>
                </a:ext>
              </a:extLst>
            </p:cNvPr>
            <p:cNvSpPr/>
            <p:nvPr/>
          </p:nvSpPr>
          <p:spPr>
            <a:xfrm>
              <a:off x="2004610" y="1174730"/>
              <a:ext cx="294680" cy="1928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ct val="100000"/>
                </a:lnSpc>
              </a:pPr>
              <a:endParaRPr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9" name="内容占位符 2">
            <a:extLst>
              <a:ext uri="{FF2B5EF4-FFF2-40B4-BE49-F238E27FC236}">
                <a16:creationId xmlns:a16="http://schemas.microsoft.com/office/drawing/2014/main" id="{64CBA8E2-A527-B1A4-7970-5C53D1AF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46" y="2927692"/>
            <a:ext cx="7312229" cy="1870426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 Procedures</a:t>
            </a:r>
          </a:p>
          <a:p>
            <a:pPr lvl="1"/>
            <a:r>
              <a:rPr lang="en-US" altLang="zh-CN" dirty="0"/>
              <a:t>Hybrid / </a:t>
            </a:r>
            <a:r>
              <a:rPr lang="en-US" altLang="zh-CN" dirty="0" err="1"/>
              <a:t>Powerboard</a:t>
            </a:r>
            <a:r>
              <a:rPr lang="en-US" altLang="zh-CN" dirty="0"/>
              <a:t> attachment</a:t>
            </a:r>
          </a:p>
          <a:p>
            <a:pPr lvl="2"/>
            <a:r>
              <a:rPr lang="en-US" altLang="zh-CN" dirty="0"/>
              <a:t>Hybrid and PB adhesive: Epoxy (True Blue)</a:t>
            </a:r>
          </a:p>
          <a:p>
            <a:pPr lvl="1"/>
            <a:r>
              <a:rPr lang="en-US" altLang="zh-CN" dirty="0"/>
              <a:t>Wire-bonding</a:t>
            </a:r>
          </a:p>
          <a:p>
            <a:pPr lvl="2"/>
            <a:r>
              <a:rPr lang="en-US" altLang="zh-CN" dirty="0"/>
              <a:t>Hesse </a:t>
            </a:r>
            <a:r>
              <a:rPr lang="en-US" altLang="zh-CN" dirty="0" err="1"/>
              <a:t>Bondjet</a:t>
            </a:r>
            <a:r>
              <a:rPr lang="en-US" altLang="zh-CN" dirty="0"/>
              <a:t> BJ820 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256 Al wires in 4 rows per </a:t>
            </a:r>
            <a:r>
              <a:rPr lang="en-US" altLang="zh-CN" dirty="0" err="1">
                <a:solidFill>
                  <a:srgbClr val="FF0000"/>
                </a:solidFill>
              </a:rPr>
              <a:t>ABCStar</a:t>
            </a:r>
            <a:r>
              <a:rPr lang="en-US" altLang="zh-CN" dirty="0">
                <a:solidFill>
                  <a:srgbClr val="FF0000"/>
                </a:solidFill>
              </a:rPr>
              <a:t> chip at Front-end </a:t>
            </a:r>
          </a:p>
          <a:p>
            <a:pPr lvl="2"/>
            <a:r>
              <a:rPr lang="en-US" altLang="zh-CN" dirty="0"/>
              <a:t>Hybrid to </a:t>
            </a:r>
            <a:r>
              <a:rPr lang="en-US" altLang="zh-CN" dirty="0" err="1"/>
              <a:t>powerboard</a:t>
            </a:r>
            <a:r>
              <a:rPr lang="en-US" altLang="zh-CN" dirty="0"/>
              <a:t> wire-bonding</a:t>
            </a:r>
          </a:p>
          <a:p>
            <a:pPr lvl="2"/>
            <a:r>
              <a:rPr lang="en-US" altLang="zh-CN" dirty="0"/>
              <a:t>Module to test frame wire-bonding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0843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7981F-6B11-7DBD-B19B-8A3053FD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Qualification Control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84825A-197C-06B9-0F85-363F9C539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8075240" cy="1224135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Glue Weight</a:t>
            </a:r>
          </a:p>
          <a:p>
            <a:pPr lvl="1"/>
            <a:r>
              <a:rPr lang="en-US" altLang="zh-CN" dirty="0"/>
              <a:t>ASICs-to-hybrid glue dispensing by a 3-Axis E Series Automated Fluid Dispensing Robot</a:t>
            </a:r>
          </a:p>
          <a:p>
            <a:pPr lvl="1"/>
            <a:r>
              <a:rPr lang="en-US" altLang="zh-CN" dirty="0"/>
              <a:t>Weighting with a digital scale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43.80±2.62 mg </a:t>
            </a:r>
            <a:r>
              <a:rPr lang="en-US" altLang="zh-CN" dirty="0"/>
              <a:t>for ASIC adhesive weight</a:t>
            </a:r>
          </a:p>
          <a:p>
            <a:pPr lvl="1"/>
            <a:r>
              <a:rPr lang="en-US" altLang="zh-CN" dirty="0"/>
              <a:t>Calibration with dispensing time and air pressure 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734C55-7CD9-9002-5275-7890AA67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1AD7FD-FC36-3AA8-325B-E926F749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5BEABF-BF39-EA5C-8A5A-CC2420E6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8B3440D-4CA0-E7F3-9425-183AD0175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" t="13759" r="9164"/>
          <a:stretch/>
        </p:blipFill>
        <p:spPr>
          <a:xfrm>
            <a:off x="362691" y="2474728"/>
            <a:ext cx="2446962" cy="17124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38C686-C6F3-BB95-404E-00B805615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43" y="744371"/>
            <a:ext cx="1466386" cy="1730357"/>
          </a:xfrm>
          <a:prstGeom prst="rect">
            <a:avLst/>
          </a:prstGeom>
        </p:spPr>
      </p:pic>
      <p:sp>
        <p:nvSpPr>
          <p:cNvPr id="24" name="矩形: 圆角 10">
            <a:extLst>
              <a:ext uri="{FF2B5EF4-FFF2-40B4-BE49-F238E27FC236}">
                <a16:creationId xmlns:a16="http://schemas.microsoft.com/office/drawing/2014/main" id="{DF6289A3-1B0E-9943-B10D-195CA5121536}"/>
              </a:ext>
            </a:extLst>
          </p:cNvPr>
          <p:cNvSpPr/>
          <p:nvPr/>
        </p:nvSpPr>
        <p:spPr>
          <a:xfrm>
            <a:off x="447245" y="4270673"/>
            <a:ext cx="2029937" cy="178982"/>
          </a:xfrm>
          <a:prstGeom prst="roundRect">
            <a:avLst/>
          </a:prstGeom>
          <a:solidFill>
            <a:srgbClr val="0B80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25" b="1" dirty="0">
                <a:solidFill>
                  <a:schemeClr val="bg1"/>
                </a:solidFill>
              </a:rPr>
              <a:t>A </a:t>
            </a:r>
            <a:r>
              <a:rPr lang="en-US" altLang="zh-CN" sz="825" b="1" dirty="0" err="1">
                <a:solidFill>
                  <a:schemeClr val="bg1"/>
                </a:solidFill>
              </a:rPr>
              <a:t>Norson</a:t>
            </a:r>
            <a:r>
              <a:rPr lang="en-US" altLang="zh-CN" sz="825" b="1" dirty="0">
                <a:solidFill>
                  <a:schemeClr val="bg1"/>
                </a:solidFill>
              </a:rPr>
              <a:t> dispenser + JANOME robot</a:t>
            </a:r>
            <a:endParaRPr lang="zh-CN" altLang="en-US" sz="825" b="1" dirty="0">
              <a:solidFill>
                <a:schemeClr val="bg1"/>
              </a:solidFill>
            </a:endParaRPr>
          </a:p>
        </p:txBody>
      </p:sp>
      <p:sp>
        <p:nvSpPr>
          <p:cNvPr id="10" name="矩形: 圆角 30">
            <a:extLst>
              <a:ext uri="{FF2B5EF4-FFF2-40B4-BE49-F238E27FC236}">
                <a16:creationId xmlns:a16="http://schemas.microsoft.com/office/drawing/2014/main" id="{E21F3AD5-92E9-FDA4-E36D-2D3B2470DEF1}"/>
              </a:ext>
            </a:extLst>
          </p:cNvPr>
          <p:cNvSpPr/>
          <p:nvPr/>
        </p:nvSpPr>
        <p:spPr>
          <a:xfrm>
            <a:off x="5452094" y="2075622"/>
            <a:ext cx="1241235" cy="178983"/>
          </a:xfrm>
          <a:prstGeom prst="roundRect">
            <a:avLst/>
          </a:prstGeom>
          <a:solidFill>
            <a:srgbClr val="0B80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25" b="1" dirty="0">
                <a:solidFill>
                  <a:schemeClr val="bg1"/>
                </a:solidFill>
              </a:rPr>
              <a:t>A Mettler digital scale</a:t>
            </a:r>
            <a:endParaRPr lang="zh-CN" altLang="en-US" sz="825" b="1" dirty="0">
              <a:solidFill>
                <a:schemeClr val="bg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9B7BDB3-6908-0D71-04AA-394BAEE75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001" y="2633203"/>
            <a:ext cx="2699766" cy="18971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4CC0447-C5C2-58AC-7567-015F52F80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079" y="2624875"/>
            <a:ext cx="2618365" cy="193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59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8AB304-AE41-97F5-0402-AC9026FD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Qualification Control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F65DC3-A31A-6D3B-FE18-130C39C6D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749841"/>
            <a:ext cx="5122913" cy="1354373"/>
          </a:xfrm>
        </p:spPr>
        <p:txBody>
          <a:bodyPr>
            <a:normAutofit fontScale="40000" lnSpcReduction="20000"/>
          </a:bodyPr>
          <a:lstStyle/>
          <a:p>
            <a:r>
              <a:rPr lang="en-US" altLang="zh-CN" dirty="0"/>
              <a:t>Metrology</a:t>
            </a:r>
          </a:p>
          <a:p>
            <a:pPr lvl="1"/>
            <a:r>
              <a:rPr lang="en-US" altLang="zh-CN" dirty="0"/>
              <a:t>Geometric positioning of characteristics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ASIC glue height: 120 +40/-60</a:t>
            </a:r>
            <a:r>
              <a:rPr lang="el-GR" altLang="zh-CN" dirty="0">
                <a:solidFill>
                  <a:srgbClr val="FF0000"/>
                </a:solidFill>
              </a:rPr>
              <a:t>μ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</a:p>
          <a:p>
            <a:pPr lvl="2"/>
            <a:r>
              <a:rPr lang="en-US" altLang="zh-CN" dirty="0"/>
              <a:t>ASIC </a:t>
            </a:r>
            <a:r>
              <a:rPr lang="en-US" altLang="zh-CN" dirty="0" err="1"/>
              <a:t>xy</a:t>
            </a:r>
            <a:r>
              <a:rPr lang="en-US" altLang="zh-CN" dirty="0"/>
              <a:t>-placement: within +/-200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</a:p>
          <a:p>
            <a:pPr lvl="2"/>
            <a:r>
              <a:rPr lang="en-US" altLang="zh-CN" dirty="0"/>
              <a:t>ASIC flatness: Tilt ≤ 0.025 </a:t>
            </a:r>
          </a:p>
          <a:p>
            <a:pPr lvl="2"/>
            <a:r>
              <a:rPr lang="en-US" altLang="zh-CN" dirty="0"/>
              <a:t>Hybrid package thickness: 0.84±0.04mm</a:t>
            </a:r>
          </a:p>
          <a:p>
            <a:pPr lvl="2"/>
            <a:r>
              <a:rPr lang="en-US" altLang="zh-CN" dirty="0"/>
              <a:t>Module bow between -50</a:t>
            </a:r>
            <a:r>
              <a:rPr lang="el-GR" altLang="zh-CN" dirty="0"/>
              <a:t>μ</a:t>
            </a:r>
            <a:r>
              <a:rPr lang="en-US" altLang="zh-CN" dirty="0"/>
              <a:t>m and +150</a:t>
            </a:r>
            <a:r>
              <a:rPr lang="el-GR" altLang="zh-CN" dirty="0"/>
              <a:t>μ</a:t>
            </a:r>
            <a:r>
              <a:rPr lang="en-US" altLang="zh-CN" dirty="0"/>
              <a:t>m 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0DBA45-5154-E0AE-06A9-2BD21B19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E5DF01-5C52-C8D7-C0E0-0587FB1F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08A02-3505-3F6F-4397-E1A8D546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C189A24-688E-C5A7-83DF-14384CBFDEB5}"/>
              </a:ext>
            </a:extLst>
          </p:cNvPr>
          <p:cNvGrpSpPr/>
          <p:nvPr/>
        </p:nvGrpSpPr>
        <p:grpSpPr>
          <a:xfrm>
            <a:off x="565202" y="2089608"/>
            <a:ext cx="8121598" cy="1384924"/>
            <a:chOff x="605879" y="4060278"/>
            <a:chExt cx="11611086" cy="2460124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394031-ABA6-7B58-A433-73A2344F5E94}"/>
                </a:ext>
              </a:extLst>
            </p:cNvPr>
            <p:cNvGrpSpPr/>
            <p:nvPr/>
          </p:nvGrpSpPr>
          <p:grpSpPr>
            <a:xfrm>
              <a:off x="605879" y="4060278"/>
              <a:ext cx="7712372" cy="2370585"/>
              <a:chOff x="3063329" y="4097504"/>
              <a:chExt cx="7712372" cy="2370585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87EF9DCE-4665-F968-4A26-94FB86BEC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63329" y="4564132"/>
                <a:ext cx="2578894" cy="1892697"/>
              </a:xfrm>
              <a:prstGeom prst="rect">
                <a:avLst/>
              </a:prstGeom>
            </p:spPr>
          </p:pic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99BA72D8-733E-AE06-3843-7423C52C40AB}"/>
                  </a:ext>
                </a:extLst>
              </p:cNvPr>
              <p:cNvSpPr txBox="1"/>
              <p:nvPr/>
            </p:nvSpPr>
            <p:spPr>
              <a:xfrm>
                <a:off x="5825644" y="4123452"/>
                <a:ext cx="2585859" cy="375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/>
                  <a:t>ASIC relative position</a:t>
                </a:r>
                <a:endParaRPr lang="zh-CN" altLang="en-US" sz="1050" dirty="0"/>
              </a:p>
            </p:txBody>
          </p:sp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79201016-70D5-2822-A3EC-11531319B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42223" y="4589113"/>
                <a:ext cx="2431262" cy="1867715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60622266-0017-8C55-DC2E-F70523C06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47635" y="4600374"/>
                <a:ext cx="2328066" cy="1867715"/>
              </a:xfrm>
              <a:prstGeom prst="rect">
                <a:avLst/>
              </a:prstGeom>
            </p:spPr>
          </p:pic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7F52C07-1379-22D2-9FF9-D8643DD265A2}"/>
                  </a:ext>
                </a:extLst>
              </p:cNvPr>
              <p:cNvSpPr txBox="1"/>
              <p:nvPr/>
            </p:nvSpPr>
            <p:spPr>
              <a:xfrm>
                <a:off x="3564198" y="4097504"/>
                <a:ext cx="2083117" cy="375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/>
                  <a:t>Glue height</a:t>
                </a:r>
                <a:endParaRPr lang="zh-CN" altLang="en-US" sz="1050" dirty="0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2B90FD5-1DBB-DE80-3B46-EDADF3A990BF}"/>
                </a:ext>
              </a:extLst>
            </p:cNvPr>
            <p:cNvSpPr txBox="1"/>
            <p:nvPr/>
          </p:nvSpPr>
          <p:spPr>
            <a:xfrm>
              <a:off x="5687360" y="4086226"/>
              <a:ext cx="2869755" cy="37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Total package height</a:t>
              </a:r>
              <a:endParaRPr lang="zh-CN" altLang="en-US" sz="1050" dirty="0"/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CBE4CF5-7568-DFDE-A0AB-CC955715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2772" y="4455558"/>
              <a:ext cx="2642692" cy="206484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2DAE9E7-4897-1096-2A3C-8DC9226D49E1}"/>
                </a:ext>
              </a:extLst>
            </p:cNvPr>
            <p:cNvSpPr txBox="1"/>
            <p:nvPr/>
          </p:nvSpPr>
          <p:spPr>
            <a:xfrm>
              <a:off x="9347210" y="4086226"/>
              <a:ext cx="2869755" cy="375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ASIC tilt</a:t>
              </a:r>
              <a:endParaRPr lang="zh-CN" altLang="en-US" sz="1050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B354652-A234-4F16-F879-66A35E5CBAFD}"/>
              </a:ext>
            </a:extLst>
          </p:cNvPr>
          <p:cNvGrpSpPr/>
          <p:nvPr/>
        </p:nvGrpSpPr>
        <p:grpSpPr>
          <a:xfrm>
            <a:off x="610956" y="3529768"/>
            <a:ext cx="6922638" cy="1270779"/>
            <a:chOff x="476580" y="2673615"/>
            <a:chExt cx="7828340" cy="209830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727FB34-47C2-6FCB-6E52-5F3003689C8E}"/>
                </a:ext>
              </a:extLst>
            </p:cNvPr>
            <p:cNvSpPr txBox="1"/>
            <p:nvPr/>
          </p:nvSpPr>
          <p:spPr>
            <a:xfrm>
              <a:off x="576909" y="2673615"/>
              <a:ext cx="156233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100000"/>
                </a:lnSpc>
              </a:pPr>
              <a:r>
                <a:rPr lang="en-US" altLang="zh-CN" sz="135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  <a:cs typeface="+mn-cs"/>
                </a:rPr>
                <a:t>Glue height</a:t>
              </a:r>
              <a:endParaRPr lang="zh-CN" altLang="en-US" sz="135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B8EF379-BDB6-9A4E-ED8B-99068BF914DF}"/>
                </a:ext>
              </a:extLst>
            </p:cNvPr>
            <p:cNvSpPr txBox="1"/>
            <p:nvPr/>
          </p:nvSpPr>
          <p:spPr>
            <a:xfrm>
              <a:off x="3120830" y="2673615"/>
              <a:ext cx="226081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100000"/>
                </a:lnSpc>
              </a:pPr>
              <a:r>
                <a:rPr lang="en-US" altLang="zh-CN" sz="135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  <a:cs typeface="+mn-cs"/>
                </a:rPr>
                <a:t>Maximum height</a:t>
              </a:r>
              <a:endParaRPr lang="zh-CN" altLang="en-US" sz="135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4946806-735B-CC7C-D5E0-CC01AB524C63}"/>
                </a:ext>
              </a:extLst>
            </p:cNvPr>
            <p:cNvSpPr txBox="1"/>
            <p:nvPr/>
          </p:nvSpPr>
          <p:spPr>
            <a:xfrm>
              <a:off x="6044106" y="2687256"/>
              <a:ext cx="2260814" cy="272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lnSpc>
                  <a:spcPct val="100000"/>
                </a:lnSpc>
              </a:pPr>
              <a:r>
                <a:rPr lang="en-US" altLang="zh-CN" sz="135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  <a:cs typeface="+mn-cs"/>
                </a:rPr>
                <a:t>Relative position</a:t>
              </a:r>
              <a:endParaRPr lang="zh-CN" altLang="en-US" sz="135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F9A692F-B2B2-09A1-390C-0AD49C3DF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580" y="3059221"/>
              <a:ext cx="1914431" cy="16838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57E09B-CE7F-6D2A-3333-CD9B16DB1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1180" y="3059221"/>
              <a:ext cx="2103413" cy="168273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C04FD5F-A432-3455-FA9E-B223D53C3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4280" y="3059221"/>
              <a:ext cx="2304256" cy="1712703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C7E4446-2A6F-4E9A-8D4F-CFDC25E0D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6951" y="803395"/>
            <a:ext cx="2272572" cy="11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34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68AED9-621F-AC98-35DD-F6D2543C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Qualification Control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6F9F3A-749F-D19C-0298-F4F329E6D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3826768" cy="2520279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Visual Inspection</a:t>
            </a:r>
          </a:p>
          <a:p>
            <a:pPr lvl="1"/>
            <a:r>
              <a:rPr lang="en-US" altLang="zh-CN" dirty="0"/>
              <a:t>Check hybrid flex</a:t>
            </a:r>
          </a:p>
          <a:p>
            <a:pPr lvl="2"/>
            <a:r>
              <a:rPr lang="en-US" altLang="zh-CN" dirty="0"/>
              <a:t>Defects</a:t>
            </a:r>
          </a:p>
          <a:p>
            <a:pPr lvl="1"/>
            <a:r>
              <a:rPr lang="en-US" altLang="zh-CN" dirty="0"/>
              <a:t>Check ASICs</a:t>
            </a:r>
          </a:p>
          <a:p>
            <a:pPr lvl="2"/>
            <a:r>
              <a:rPr lang="en-US" altLang="zh-CN" dirty="0"/>
              <a:t>Integrity of surface and edges </a:t>
            </a:r>
          </a:p>
          <a:p>
            <a:pPr lvl="2"/>
            <a:r>
              <a:rPr lang="en-US" altLang="zh-CN" dirty="0"/>
              <a:t>Cleanness on bonding pads</a:t>
            </a:r>
          </a:p>
          <a:p>
            <a:pPr lvl="1"/>
            <a:r>
              <a:rPr lang="en-US" altLang="zh-CN" dirty="0"/>
              <a:t>Check Sensor</a:t>
            </a:r>
          </a:p>
          <a:p>
            <a:pPr lvl="2"/>
            <a:r>
              <a:rPr lang="en-US" altLang="zh-CN" dirty="0"/>
              <a:t>Any scratches, marks and debris </a:t>
            </a:r>
          </a:p>
          <a:p>
            <a:pPr lvl="2"/>
            <a:r>
              <a:rPr lang="en-US" altLang="zh-CN" dirty="0"/>
              <a:t>Integrity of edge</a:t>
            </a:r>
          </a:p>
          <a:p>
            <a:pPr lvl="2"/>
            <a:r>
              <a:rPr lang="en-US" altLang="zh-CN" dirty="0"/>
              <a:t>broken sensor</a:t>
            </a:r>
          </a:p>
          <a:p>
            <a:pPr lvl="1"/>
            <a:r>
              <a:rPr lang="en-US" altLang="zh-CN" dirty="0"/>
              <a:t>Check bond-wires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50F95F-8CCC-A7E3-537E-0F270A6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4A8CA-60D4-EFE3-3C9A-56CACC84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23AF4F-7DBD-7613-DD01-D5A9C574D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52853B-CC8B-CD54-72C8-CBEEC3C2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888" y="1274715"/>
            <a:ext cx="1512145" cy="13576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ABB458-1F21-3939-F0ED-ACEE5516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58891" y="3086602"/>
            <a:ext cx="1512145" cy="1141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CC04BD-FA33-80EE-78A5-9FA6C154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533423"/>
            <a:ext cx="1512145" cy="10989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4CDFBB-9203-DBFF-FF71-20B10FEA9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3086602"/>
            <a:ext cx="1512145" cy="658334"/>
          </a:xfrm>
          <a:prstGeom prst="rect">
            <a:avLst/>
          </a:prstGeom>
        </p:spPr>
      </p:pic>
      <p:sp>
        <p:nvSpPr>
          <p:cNvPr id="11" name="矩形: 圆角 17">
            <a:extLst>
              <a:ext uri="{FF2B5EF4-FFF2-40B4-BE49-F238E27FC236}">
                <a16:creationId xmlns:a16="http://schemas.microsoft.com/office/drawing/2014/main" id="{79D5DB3C-FA77-048C-4063-2772E8976E73}"/>
              </a:ext>
            </a:extLst>
          </p:cNvPr>
          <p:cNvSpPr/>
          <p:nvPr/>
        </p:nvSpPr>
        <p:spPr>
          <a:xfrm>
            <a:off x="4458888" y="4376406"/>
            <a:ext cx="1512145" cy="176997"/>
          </a:xfrm>
          <a:prstGeom prst="roundRect">
            <a:avLst/>
          </a:prstGeom>
          <a:solidFill>
            <a:srgbClr val="FF7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25" b="1" dirty="0">
                <a:solidFill>
                  <a:schemeClr val="bg1"/>
                </a:solidFill>
                <a:latin typeface="+mj-ea"/>
                <a:ea typeface="+mj-ea"/>
              </a:rPr>
              <a:t>FE wire-</a:t>
            </a:r>
            <a:r>
              <a:rPr lang="en-US" altLang="zh-CN" sz="825" b="1" dirty="0" err="1">
                <a:solidFill>
                  <a:schemeClr val="bg1"/>
                </a:solidFill>
                <a:latin typeface="+mj-ea"/>
                <a:ea typeface="+mj-ea"/>
              </a:rPr>
              <a:t>bondings</a:t>
            </a:r>
            <a:endParaRPr lang="en-US" altLang="zh-CN" sz="825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: 圆角 43">
            <a:extLst>
              <a:ext uri="{FF2B5EF4-FFF2-40B4-BE49-F238E27FC236}">
                <a16:creationId xmlns:a16="http://schemas.microsoft.com/office/drawing/2014/main" id="{6F62BFFB-58D1-B5C6-027B-EC504D3EC956}"/>
              </a:ext>
            </a:extLst>
          </p:cNvPr>
          <p:cNvSpPr/>
          <p:nvPr/>
        </p:nvSpPr>
        <p:spPr>
          <a:xfrm>
            <a:off x="4931605" y="2759232"/>
            <a:ext cx="566710" cy="1921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</a:rPr>
              <a:t>ASICs</a:t>
            </a:r>
            <a:endParaRPr lang="zh-CN" altLang="en-US" sz="900" b="1" dirty="0">
              <a:solidFill>
                <a:schemeClr val="bg1"/>
              </a:solidFill>
            </a:endParaRPr>
          </a:p>
        </p:txBody>
      </p:sp>
      <p:sp>
        <p:nvSpPr>
          <p:cNvPr id="13" name="矩形: 圆角 36">
            <a:extLst>
              <a:ext uri="{FF2B5EF4-FFF2-40B4-BE49-F238E27FC236}">
                <a16:creationId xmlns:a16="http://schemas.microsoft.com/office/drawing/2014/main" id="{48D1AE6C-CCF7-BDEF-761D-2B821D97113E}"/>
              </a:ext>
            </a:extLst>
          </p:cNvPr>
          <p:cNvSpPr/>
          <p:nvPr/>
        </p:nvSpPr>
        <p:spPr>
          <a:xfrm>
            <a:off x="7348972" y="2759233"/>
            <a:ext cx="607403" cy="192163"/>
          </a:xfrm>
          <a:prstGeom prst="roundRect">
            <a:avLst/>
          </a:prstGeom>
          <a:solidFill>
            <a:srgbClr val="0B80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chemeClr val="bg1"/>
                </a:solidFill>
              </a:rPr>
              <a:t>sensor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矩形: 圆角 32">
            <a:extLst>
              <a:ext uri="{FF2B5EF4-FFF2-40B4-BE49-F238E27FC236}">
                <a16:creationId xmlns:a16="http://schemas.microsoft.com/office/drawing/2014/main" id="{79852E96-803D-AA1E-88F2-3B918DCA0D5E}"/>
              </a:ext>
            </a:extLst>
          </p:cNvPr>
          <p:cNvSpPr/>
          <p:nvPr/>
        </p:nvSpPr>
        <p:spPr>
          <a:xfrm>
            <a:off x="7056064" y="1514842"/>
            <a:ext cx="1152528" cy="192164"/>
          </a:xfrm>
          <a:prstGeom prst="roundRect">
            <a:avLst/>
          </a:prstGeom>
          <a:solidFill>
            <a:srgbClr val="9A7F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chemeClr val="bg1">
                    <a:lumMod val="95000"/>
                  </a:schemeClr>
                </a:solidFill>
              </a:rPr>
              <a:t>Suction cup marks</a:t>
            </a:r>
          </a:p>
        </p:txBody>
      </p:sp>
      <p:sp>
        <p:nvSpPr>
          <p:cNvPr id="15" name="矩形: 圆角 42">
            <a:extLst>
              <a:ext uri="{FF2B5EF4-FFF2-40B4-BE49-F238E27FC236}">
                <a16:creationId xmlns:a16="http://schemas.microsoft.com/office/drawing/2014/main" id="{C00A2FBB-93C9-6136-4A7E-F2999E5E3154}"/>
              </a:ext>
            </a:extLst>
          </p:cNvPr>
          <p:cNvSpPr/>
          <p:nvPr/>
        </p:nvSpPr>
        <p:spPr>
          <a:xfrm>
            <a:off x="7243658" y="4376406"/>
            <a:ext cx="874219" cy="176997"/>
          </a:xfrm>
          <a:prstGeom prst="roundRect">
            <a:avLst/>
          </a:prstGeom>
          <a:solidFill>
            <a:srgbClr val="9A7F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chemeClr val="bg1">
                    <a:lumMod val="95000"/>
                  </a:schemeClr>
                </a:solidFill>
              </a:rPr>
              <a:t>Long scratch</a:t>
            </a:r>
          </a:p>
        </p:txBody>
      </p:sp>
      <p:cxnSp>
        <p:nvCxnSpPr>
          <p:cNvPr id="16" name="直线箭头连接符 29">
            <a:extLst>
              <a:ext uri="{FF2B5EF4-FFF2-40B4-BE49-F238E27FC236}">
                <a16:creationId xmlns:a16="http://schemas.microsoft.com/office/drawing/2014/main" id="{F2E03D76-B340-06F8-2F51-BE97557A7053}"/>
              </a:ext>
            </a:extLst>
          </p:cNvPr>
          <p:cNvCxnSpPr>
            <a:cxnSpLocks/>
          </p:cNvCxnSpPr>
          <p:nvPr/>
        </p:nvCxnSpPr>
        <p:spPr>
          <a:xfrm>
            <a:off x="7608610" y="1693576"/>
            <a:ext cx="268398" cy="778277"/>
          </a:xfrm>
          <a:prstGeom prst="straightConnector1">
            <a:avLst/>
          </a:prstGeom>
          <a:ln w="25400">
            <a:solidFill>
              <a:srgbClr val="9A7F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30">
            <a:extLst>
              <a:ext uri="{FF2B5EF4-FFF2-40B4-BE49-F238E27FC236}">
                <a16:creationId xmlns:a16="http://schemas.microsoft.com/office/drawing/2014/main" id="{89EC6509-3A1E-549C-9416-D09EF5F32C79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7680767" y="3536820"/>
            <a:ext cx="196241" cy="839586"/>
          </a:xfrm>
          <a:prstGeom prst="straightConnector1">
            <a:avLst/>
          </a:prstGeom>
          <a:ln w="25400">
            <a:solidFill>
              <a:srgbClr val="9A7F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0">
            <a:extLst>
              <a:ext uri="{FF2B5EF4-FFF2-40B4-BE49-F238E27FC236}">
                <a16:creationId xmlns:a16="http://schemas.microsoft.com/office/drawing/2014/main" id="{D143A08C-BD73-D9D9-F433-F7F4AAE9F6E3}"/>
              </a:ext>
            </a:extLst>
          </p:cNvPr>
          <p:cNvSpPr/>
          <p:nvPr/>
        </p:nvSpPr>
        <p:spPr>
          <a:xfrm>
            <a:off x="4355976" y="1014484"/>
            <a:ext cx="1717967" cy="178982"/>
          </a:xfrm>
          <a:prstGeom prst="roundRect">
            <a:avLst/>
          </a:prstGeom>
          <a:solidFill>
            <a:srgbClr val="0B80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chemeClr val="bg1"/>
                </a:solidFill>
              </a:rPr>
              <a:t>A Keyence digital microscope </a:t>
            </a:r>
            <a:endParaRPr lang="zh-CN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40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83D1BD6-1FF9-4DCA-A416-483AC332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67" y="2625837"/>
            <a:ext cx="1326383" cy="925761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9E2F8B-E7C5-481A-A46B-ED28245A8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862" y="855464"/>
            <a:ext cx="4272146" cy="80237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1500" dirty="0"/>
              <a:t>Module </a:t>
            </a:r>
            <a:r>
              <a:rPr lang="en-US" altLang="zh-CN" sz="1500" dirty="0" err="1"/>
              <a:t>wirebonding</a:t>
            </a:r>
            <a:endParaRPr lang="en-US" altLang="zh-CN" sz="1500" dirty="0"/>
          </a:p>
          <a:p>
            <a:pPr lvl="1"/>
            <a:r>
              <a:rPr lang="en-US" altLang="zh-CN" sz="1350" dirty="0"/>
              <a:t>Front end – four columns of  pads with 75.5um pitch</a:t>
            </a:r>
          </a:p>
          <a:p>
            <a:pPr lvl="1"/>
            <a:r>
              <a:rPr lang="en-US" altLang="zh-CN" sz="1350" dirty="0"/>
              <a:t>Yield of the electronics channel &gt;99%</a:t>
            </a:r>
          </a:p>
          <a:p>
            <a:pPr marL="342900" lvl="1" indent="0">
              <a:buNone/>
            </a:pPr>
            <a:endParaRPr lang="en-US" altLang="zh-CN" sz="1350" dirty="0"/>
          </a:p>
          <a:p>
            <a:pPr lvl="1"/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i="1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  <a:p>
            <a:pPr marL="342900" lvl="1" indent="0">
              <a:buNone/>
            </a:pPr>
            <a:endParaRPr lang="en-US" altLang="zh-CN" sz="135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3ED21D0-12E9-4D62-BE09-4986D8879A52}"/>
              </a:ext>
            </a:extLst>
          </p:cNvPr>
          <p:cNvGrpSpPr/>
          <p:nvPr/>
        </p:nvGrpSpPr>
        <p:grpSpPr>
          <a:xfrm>
            <a:off x="691218" y="1691043"/>
            <a:ext cx="1893897" cy="1805537"/>
            <a:chOff x="6196287" y="1514077"/>
            <a:chExt cx="4810454" cy="5333584"/>
          </a:xfrm>
        </p:grpSpPr>
        <p:pic>
          <p:nvPicPr>
            <p:cNvPr id="1026" name="Picture 2" descr="0">
              <a:extLst>
                <a:ext uri="{FF2B5EF4-FFF2-40B4-BE49-F238E27FC236}">
                  <a16:creationId xmlns:a16="http://schemas.microsoft.com/office/drawing/2014/main" id="{FDA9E77C-67C6-4E23-942C-3F9FD2882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004" y="1514077"/>
              <a:ext cx="4757737" cy="3169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288FD7A-75D8-4A38-A0BD-F59F3B675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6287" y="4394555"/>
              <a:ext cx="2614612" cy="2453106"/>
            </a:xfrm>
            <a:prstGeom prst="rect">
              <a:avLst/>
            </a:prstGeom>
          </p:spPr>
        </p:pic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6B19D8E1-A4C7-444F-894C-B911BD05CC18}"/>
                </a:ext>
              </a:extLst>
            </p:cNvPr>
            <p:cNvCxnSpPr>
              <a:cxnSpLocks/>
            </p:cNvCxnSpPr>
            <p:nvPr/>
          </p:nvCxnSpPr>
          <p:spPr>
            <a:xfrm>
              <a:off x="7008019" y="3264694"/>
              <a:ext cx="255397" cy="14192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8508E73-65A4-42B9-8950-5D965BD15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68" y="907985"/>
            <a:ext cx="1639936" cy="264361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8AB7624-9E40-4031-B58F-B24A4C198578}"/>
              </a:ext>
            </a:extLst>
          </p:cNvPr>
          <p:cNvSpPr txBox="1"/>
          <p:nvPr/>
        </p:nvSpPr>
        <p:spPr>
          <a:xfrm>
            <a:off x="4993823" y="822258"/>
            <a:ext cx="1727754" cy="28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Bonder Hesse BJ 820</a:t>
            </a:r>
            <a:endParaRPr lang="zh-CN" altLang="en-US" sz="105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4BFA01C-2C25-46DC-B22F-ED06331CA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2886" y="1419622"/>
            <a:ext cx="1728068" cy="15115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0B29E4-34AB-4D2A-BD20-41CAF59B5B8D}"/>
              </a:ext>
            </a:extLst>
          </p:cNvPr>
          <p:cNvSpPr txBox="1"/>
          <p:nvPr/>
        </p:nvSpPr>
        <p:spPr>
          <a:xfrm>
            <a:off x="6772275" y="867966"/>
            <a:ext cx="1971675" cy="49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Nordson </a:t>
            </a:r>
            <a:r>
              <a:rPr lang="en-US" altLang="zh-CN" sz="1050" dirty="0" err="1"/>
              <a:t>Dage</a:t>
            </a:r>
            <a:r>
              <a:rPr lang="en-US" altLang="zh-CN" sz="1050" dirty="0"/>
              <a:t> 4000Plus</a:t>
            </a:r>
          </a:p>
          <a:p>
            <a:endParaRPr lang="zh-CN" altLang="en-US" sz="105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ADEC4EE-3DD7-4D7D-906E-9267F144A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388" y="3081328"/>
            <a:ext cx="2392533" cy="165066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6D5C53F-0015-4281-A552-8A7D352AD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1513" y="4019361"/>
            <a:ext cx="2664619" cy="537349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7208F90-3CD0-851A-4D6B-5D243998CD3B}"/>
              </a:ext>
            </a:extLst>
          </p:cNvPr>
          <p:cNvSpPr txBox="1">
            <a:spLocks/>
          </p:cNvSpPr>
          <p:nvPr/>
        </p:nvSpPr>
        <p:spPr>
          <a:xfrm>
            <a:off x="342463" y="3698899"/>
            <a:ext cx="4104456" cy="1041049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1500" dirty="0"/>
              <a:t>Pull test every month to optimize the bonding parameters</a:t>
            </a:r>
            <a:endParaRPr lang="en-US" altLang="zh-CN" sz="600" dirty="0"/>
          </a:p>
          <a:p>
            <a:pPr lvl="1">
              <a:lnSpc>
                <a:spcPct val="150000"/>
              </a:lnSpc>
            </a:pPr>
            <a:r>
              <a:rPr lang="en-US" altLang="zh-CN" sz="1300" dirty="0"/>
              <a:t>Pull force &gt; 8g</a:t>
            </a:r>
          </a:p>
          <a:p>
            <a:pPr lvl="1">
              <a:lnSpc>
                <a:spcPct val="150000"/>
              </a:lnSpc>
            </a:pPr>
            <a:r>
              <a:rPr lang="en-US" altLang="zh-CN" sz="1300" dirty="0"/>
              <a:t>Peel break (4/5) &lt; 10%</a:t>
            </a:r>
          </a:p>
          <a:p>
            <a:pPr lvl="1">
              <a:lnSpc>
                <a:spcPct val="150000"/>
              </a:lnSpc>
            </a:pPr>
            <a:r>
              <a:rPr lang="en-US" altLang="zh-CN" sz="1300" dirty="0"/>
              <a:t>Variation of different surfaces</a:t>
            </a:r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014312A-0624-2633-F17F-6E295592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21554"/>
          </a:xfrm>
        </p:spPr>
        <p:txBody>
          <a:bodyPr/>
          <a:lstStyle/>
          <a:p>
            <a:r>
              <a:rPr lang="en-US" altLang="zh-CN" dirty="0"/>
              <a:t>Wire Bonding</a:t>
            </a:r>
            <a:endParaRPr lang="zh-CN" altLang="en-US" dirty="0"/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7B471149-D193-32DC-D2D0-9A78DC96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A86D7076-B22E-9784-F7FF-B5DC5088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CD31CF3-7C0B-615F-4E2A-92BCA5E8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9388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04E39-BED5-B388-9005-B6B67522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Electrical Test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1EAE3A-2FE2-9D1F-E374-BF23E961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5482952" cy="1723515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Reception of sensor and </a:t>
            </a:r>
            <a:r>
              <a:rPr lang="en-US" altLang="zh-CN" dirty="0" err="1"/>
              <a:t>powerboard</a:t>
            </a:r>
            <a:endParaRPr lang="en-US" altLang="zh-CN" dirty="0"/>
          </a:p>
          <a:p>
            <a:pPr lvl="1"/>
            <a:r>
              <a:rPr lang="en-US" altLang="zh-CN" dirty="0"/>
              <a:t>Required to ensure the quality</a:t>
            </a:r>
          </a:p>
          <a:p>
            <a:pPr lvl="1"/>
            <a:r>
              <a:rPr lang="en-US" altLang="zh-CN" dirty="0" err="1"/>
              <a:t>Powerboard</a:t>
            </a:r>
            <a:endParaRPr lang="en-US" altLang="zh-CN" dirty="0"/>
          </a:p>
          <a:p>
            <a:pPr lvl="2"/>
            <a:r>
              <a:rPr lang="en-US" altLang="zh-CN" dirty="0"/>
              <a:t>alive and functionality test</a:t>
            </a:r>
          </a:p>
          <a:p>
            <a:pPr lvl="1"/>
            <a:r>
              <a:rPr lang="en-US" altLang="zh-CN" dirty="0"/>
              <a:t>Sensor</a:t>
            </a:r>
          </a:p>
          <a:p>
            <a:pPr lvl="2"/>
            <a:r>
              <a:rPr lang="en-US" altLang="zh-CN" dirty="0"/>
              <a:t>IV test based on single module test system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069EA8-AE5D-6D5B-DCDB-DFBB376F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1B536-52C0-5676-1158-ABFE65B5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7FB1EA-C2A4-359A-5A40-B0C5DF85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61F6BA-7FEB-C28E-2EE9-AB49B803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937972"/>
            <a:ext cx="3519489" cy="17235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72A797F-07AC-0CE3-CCD5-D3927610A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777419"/>
            <a:ext cx="2535199" cy="19091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3156E8-9290-4110-DA3E-96DBB28948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87321"/>
            <a:ext cx="2928288" cy="219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29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E2D4A-8C86-15A9-04AE-81C68B56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Electrical Test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7C976F-3037-C154-775C-51096EAF9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4499675" cy="3888431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Hybrid Burn-in</a:t>
            </a:r>
          </a:p>
          <a:p>
            <a:pPr lvl="1"/>
            <a:r>
              <a:rPr lang="en-US" altLang="zh-CN" dirty="0"/>
              <a:t>The hybrids are required to be burned in before using for module assembly</a:t>
            </a:r>
          </a:p>
          <a:p>
            <a:pPr lvl="1"/>
            <a:r>
              <a:rPr lang="en-US" altLang="zh-CN" dirty="0"/>
              <a:t>100</a:t>
            </a:r>
            <a:r>
              <a:rPr lang="zh-CN" altLang="en-US" dirty="0"/>
              <a:t>（</a:t>
            </a:r>
            <a:r>
              <a:rPr lang="en-US" altLang="zh-CN" dirty="0"/>
              <a:t>20</a:t>
            </a:r>
            <a:r>
              <a:rPr lang="zh-CN" altLang="en-US" dirty="0"/>
              <a:t>）</a:t>
            </a:r>
            <a:r>
              <a:rPr lang="en-US" altLang="zh-CN" dirty="0"/>
              <a:t> hours running to check hybrid operation stability at ~40 </a:t>
            </a:r>
            <a:r>
              <a:rPr lang="zh-CN" altLang="en-US" dirty="0"/>
              <a:t>℃</a:t>
            </a:r>
            <a:r>
              <a:rPr lang="en-US" altLang="zh-CN" dirty="0"/>
              <a:t> </a:t>
            </a:r>
          </a:p>
          <a:p>
            <a:pPr lvl="1"/>
            <a:r>
              <a:rPr lang="en-US" altLang="zh-CN" dirty="0"/>
              <a:t>Voltage and current of AMAC, temperature of AMAC and hybrid are monitored by </a:t>
            </a:r>
            <a:r>
              <a:rPr lang="en-US" altLang="zh-CN" dirty="0" err="1"/>
              <a:t>InfluxDB</a:t>
            </a:r>
            <a:r>
              <a:rPr lang="en-US" altLang="zh-CN" dirty="0"/>
              <a:t>/Grafana</a:t>
            </a:r>
          </a:p>
          <a:p>
            <a:r>
              <a:rPr lang="en-US" altLang="zh-CN" dirty="0"/>
              <a:t>Hybrid burn-in performs cycles of  ITSDAQ Full Test</a:t>
            </a:r>
          </a:p>
          <a:p>
            <a:pPr lvl="1"/>
            <a:r>
              <a:rPr lang="en-US" altLang="zh-CN" dirty="0"/>
              <a:t>Pedestal Trim</a:t>
            </a:r>
          </a:p>
          <a:p>
            <a:pPr lvl="1"/>
            <a:r>
              <a:rPr lang="en-US" altLang="zh-CN" dirty="0"/>
              <a:t>Strobe Delay</a:t>
            </a:r>
          </a:p>
          <a:p>
            <a:pPr lvl="1"/>
            <a:r>
              <a:rPr lang="en-US" altLang="zh-CN" dirty="0"/>
              <a:t>Three Point Gain</a:t>
            </a:r>
          </a:p>
          <a:p>
            <a:pPr lvl="1"/>
            <a:r>
              <a:rPr lang="en-US" altLang="zh-CN" dirty="0"/>
              <a:t>Response Curve</a:t>
            </a:r>
          </a:p>
          <a:p>
            <a:pPr lvl="1"/>
            <a:r>
              <a:rPr lang="en-US" altLang="zh-CN" dirty="0"/>
              <a:t>Noise Occupancy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10AE50-E5D4-4B19-17C1-4DF6E655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5A3F7-DA41-ECC4-AA63-5B25E260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03885-633B-FFC0-E1EA-83366AAB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964D11-815D-03EB-F934-585E216B2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636">
            <a:off x="5692030" y="2739911"/>
            <a:ext cx="1314677" cy="898722"/>
          </a:xfrm>
          <a:prstGeom prst="rect">
            <a:avLst/>
          </a:prstGeom>
          <a:effectLst>
            <a:glow rad="63500">
              <a:srgbClr val="0B80C3"/>
            </a:glow>
            <a:outerShdw blurRad="50800" dir="5400000" sx="100127" sy="100127" algn="ctr" rotWithShape="0">
              <a:srgbClr val="000000">
                <a:alpha val="15454"/>
              </a:srgbClr>
            </a:outerShdw>
            <a:reflection endPos="0" dist="50800" dir="5400000" sy="-100000" algn="bl" rotWithShape="0"/>
            <a:softEdge rad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599ED80-3276-DDE7-E597-2C159270C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3003">
            <a:off x="6814919" y="2811281"/>
            <a:ext cx="1268171" cy="865512"/>
          </a:xfrm>
          <a:prstGeom prst="rect">
            <a:avLst/>
          </a:prstGeom>
          <a:effectLst>
            <a:glow rad="63500">
              <a:srgbClr val="0B80C3"/>
            </a:glow>
            <a:outerShdw blurRad="50800" dist="50800" dir="5400000" sx="99000" sy="99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D71FBC-14F8-3F43-AA32-86514F4A5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432">
            <a:off x="5936210" y="3381701"/>
            <a:ext cx="1175421" cy="802562"/>
          </a:xfrm>
          <a:prstGeom prst="rect">
            <a:avLst/>
          </a:prstGeom>
          <a:effectLst>
            <a:glow rad="63500">
              <a:srgbClr val="0B80C3"/>
            </a:glow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96A44F-79C1-0FF0-7C0B-80730875C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958">
            <a:off x="6873447" y="3413946"/>
            <a:ext cx="1186378" cy="809380"/>
          </a:xfrm>
          <a:prstGeom prst="rect">
            <a:avLst/>
          </a:prstGeom>
          <a:effectLst>
            <a:glow rad="63500">
              <a:srgbClr val="0B80C3"/>
            </a:glow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933E53-48D1-FDC6-B881-88D32C73C0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33" y="2770478"/>
            <a:ext cx="1182405" cy="807284"/>
          </a:xfrm>
          <a:prstGeom prst="rect">
            <a:avLst/>
          </a:prstGeom>
          <a:effectLst>
            <a:glow rad="63500">
              <a:srgbClr val="0B80C3"/>
            </a:glow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7D23CC-1BCA-A938-4A1D-2A13396B69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03" y="4148032"/>
            <a:ext cx="2412134" cy="655966"/>
          </a:xfrm>
          <a:prstGeom prst="rect">
            <a:avLst/>
          </a:prstGeom>
          <a:effectLst>
            <a:glow rad="63500">
              <a:srgbClr val="0B80C3"/>
            </a:glow>
            <a:outerShdw blurRad="338558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1319BD-E55F-60E6-1961-5073F930D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624">
            <a:off x="7726687" y="3554265"/>
            <a:ext cx="1264670" cy="865900"/>
          </a:xfrm>
          <a:prstGeom prst="rect">
            <a:avLst/>
          </a:prstGeom>
          <a:effectLst>
            <a:glow rad="73806">
              <a:srgbClr val="0B80C3"/>
            </a:glow>
            <a:outerShdw blurRad="50800" dist="50800" dir="5400000" sx="100135" sy="100135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B33D02-0F27-8845-2D10-77FBF4CDED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85" y="820540"/>
            <a:ext cx="3057873" cy="1649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9EB2649-6AE9-49F7-C937-9107B1B844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79" y="3202514"/>
            <a:ext cx="1958926" cy="146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27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D02466-8987-AF35-04D1-3707C929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Electrical Test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73C681-6507-E557-0F7D-163C672AC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0"/>
            <a:ext cx="4618856" cy="2952327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 Module Thermal Cycling </a:t>
            </a:r>
          </a:p>
          <a:p>
            <a:pPr lvl="1"/>
            <a:r>
              <a:rPr lang="en-US" altLang="zh-CN" dirty="0"/>
              <a:t>Prior to Stave/Petal assembly and evaluate each module to determine if it should go forward to Stave/Petal assembly</a:t>
            </a:r>
          </a:p>
          <a:p>
            <a:pPr lvl="1"/>
            <a:r>
              <a:rPr lang="en-US" altLang="zh-CN" dirty="0"/>
              <a:t>Temp/Humidity/LV/HV/interlock/data readout</a:t>
            </a:r>
          </a:p>
          <a:p>
            <a:pPr lvl="1"/>
            <a:r>
              <a:rPr lang="en-US" altLang="zh-CN" dirty="0"/>
              <a:t>Each module undergoes electrical and thermal quality control (QC) testing</a:t>
            </a:r>
          </a:p>
          <a:p>
            <a:pPr lvl="2"/>
            <a:r>
              <a:rPr lang="en-US" altLang="zh-CN" dirty="0"/>
              <a:t>Thermal-cycled 10 times (-35℃ ~ +20℃, </a:t>
            </a:r>
            <a:r>
              <a:rPr lang="en-US" altLang="zh-CN" dirty="0">
                <a:solidFill>
                  <a:srgbClr val="FF0000"/>
                </a:solidFill>
              </a:rPr>
              <a:t>+20℃ </a:t>
            </a:r>
            <a:r>
              <a:rPr lang="en-US" altLang="zh-CN" dirty="0"/>
              <a:t>~ -</a:t>
            </a:r>
            <a:r>
              <a:rPr lang="en-US" altLang="zh-CN" dirty="0">
                <a:solidFill>
                  <a:srgbClr val="00B050"/>
                </a:solidFill>
              </a:rPr>
              <a:t>35℃</a:t>
            </a:r>
            <a:r>
              <a:rPr lang="en-US" altLang="zh-CN" dirty="0"/>
              <a:t>)</a:t>
            </a:r>
          </a:p>
          <a:p>
            <a:pPr lvl="2"/>
            <a:r>
              <a:rPr lang="en-US" altLang="zh-CN" dirty="0"/>
              <a:t>AMAC IV scan (0, -550V) </a:t>
            </a:r>
          </a:p>
          <a:p>
            <a:pPr lvl="2"/>
            <a:r>
              <a:rPr lang="en-US" altLang="zh-CN" dirty="0"/>
              <a:t>ITSDAQ Full Test carried at -350V performed at -35℃ and +20℃ each cycle</a:t>
            </a:r>
          </a:p>
          <a:p>
            <a:pPr lvl="2"/>
            <a:r>
              <a:rPr lang="en-US" altLang="zh-CN" dirty="0"/>
              <a:t>2 hours HV stability measurement and Open Channel Search test is performed at -10V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F58B8-246B-8DC7-23DC-9DBE265F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FC977E-420E-C3EA-33AF-149412A1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D2B00E-4829-74B0-56C5-6A9EB9A7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25E423-77C4-D4DB-B238-D4DBA20B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055840" y="881541"/>
            <a:ext cx="3879904" cy="1776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6CA2D9-0E24-F9B6-322D-43EFE3680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55" y="2797643"/>
            <a:ext cx="3316953" cy="2073095"/>
          </a:xfrm>
          <a:prstGeom prst="rect">
            <a:avLst/>
          </a:prstGeom>
        </p:spPr>
      </p:pic>
      <p:pic>
        <p:nvPicPr>
          <p:cNvPr id="9" name="image223.jpg">
            <a:extLst>
              <a:ext uri="{FF2B5EF4-FFF2-40B4-BE49-F238E27FC236}">
                <a16:creationId xmlns:a16="http://schemas.microsoft.com/office/drawing/2014/main" id="{E5D95FFA-E39D-E0FD-95FF-39358DF8F4C6}"/>
              </a:ext>
            </a:extLst>
          </p:cNvPr>
          <p:cNvPicPr/>
          <p:nvPr/>
        </p:nvPicPr>
        <p:blipFill>
          <a:blip r:embed="rId4"/>
          <a:srcRect t="7761"/>
          <a:stretch>
            <a:fillRect/>
          </a:stretch>
        </p:blipFill>
        <p:spPr>
          <a:xfrm>
            <a:off x="1175175" y="3311875"/>
            <a:ext cx="2448272" cy="1513306"/>
          </a:xfrm>
          <a:prstGeom prst="rect">
            <a:avLst/>
          </a:prstGeom>
          <a:ln/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C1786BF-7EE1-FCED-E9A5-C6CBE6F99766}"/>
              </a:ext>
            </a:extLst>
          </p:cNvPr>
          <p:cNvSpPr/>
          <p:nvPr/>
        </p:nvSpPr>
        <p:spPr>
          <a:xfrm>
            <a:off x="5724128" y="1347614"/>
            <a:ext cx="21602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D0B4744-4A69-7894-E8A6-3145C9D779B5}"/>
              </a:ext>
            </a:extLst>
          </p:cNvPr>
          <p:cNvSpPr/>
          <p:nvPr/>
        </p:nvSpPr>
        <p:spPr>
          <a:xfrm>
            <a:off x="5832140" y="2247713"/>
            <a:ext cx="216024" cy="144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60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D70B10-962A-89FD-151D-2DE86124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IHEP SOP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B40569-97FB-9895-03C3-9A5BD1E3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1504"/>
            <a:ext cx="4042792" cy="2178318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 IHEP ATLAS-ITK Standard Operating Procedure </a:t>
            </a:r>
          </a:p>
          <a:p>
            <a:pPr lvl="1"/>
            <a:r>
              <a:rPr lang="en-US" altLang="zh-CN" dirty="0"/>
              <a:t>Environment real time monitoring of cleanroom</a:t>
            </a:r>
          </a:p>
          <a:p>
            <a:pPr lvl="2"/>
            <a:r>
              <a:rPr lang="en-US" altLang="zh-CN" dirty="0"/>
              <a:t>Temperature and humidity </a:t>
            </a:r>
          </a:p>
          <a:p>
            <a:pPr lvl="2"/>
            <a:r>
              <a:rPr lang="en-US" altLang="zh-CN" dirty="0"/>
              <a:t>Dust Particle </a:t>
            </a:r>
          </a:p>
          <a:p>
            <a:pPr lvl="1"/>
            <a:r>
              <a:rPr lang="en-US" altLang="zh-CN" dirty="0"/>
              <a:t>Local production operation guidance </a:t>
            </a:r>
          </a:p>
          <a:p>
            <a:pPr lvl="1"/>
            <a:r>
              <a:rPr lang="en-US" altLang="zh-CN" dirty="0"/>
              <a:t>Local production statistics and report</a:t>
            </a:r>
          </a:p>
          <a:p>
            <a:pPr lvl="1"/>
            <a:r>
              <a:rPr lang="en-US" altLang="zh-CN" dirty="0"/>
              <a:t>Production database interaction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E3A5-AE5A-D1BC-4536-3E8937F6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09B0F-9B08-2D5C-BEC8-099EF4C3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469951-6C0C-BAF1-B799-3622266F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D32E39-823E-CE21-808E-4E6F08BE0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86" y="1041504"/>
            <a:ext cx="4039697" cy="3395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ABBD814-AEDD-0A73-D4CD-888E0D23B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54450"/>
            <a:ext cx="2009042" cy="18995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C4F473-EDC0-109C-5A9E-3F4BEE432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" y="3003798"/>
            <a:ext cx="2789471" cy="16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3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0A49CE-230F-4C3F-A61A-0087151C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 QC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53B554-7432-405D-912B-8FF84FF4E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6995120" cy="2088231"/>
          </a:xfrm>
        </p:spPr>
        <p:txBody>
          <a:bodyPr>
            <a:normAutofit fontScale="70000" lnSpcReduction="20000"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Modules transitioned through a variety of stages and QC tests to ensure a working module </a:t>
            </a: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Modules Visually inspected at each stage</a:t>
            </a:r>
          </a:p>
          <a:p>
            <a:pPr lvl="2" fontAlgn="base">
              <a:spcBef>
                <a:spcPts val="0"/>
              </a:spcBef>
            </a:pPr>
            <a:r>
              <a:rPr lang="en-US" altLang="zh-CN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Visual inspection tests uploaded only if there is a problem</a:t>
            </a: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Modules can move to the failed stage at any point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6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Descoping</a:t>
            </a: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Tests/procedure not providing useful data are removed from the QC chain</a:t>
            </a:r>
          </a:p>
          <a:p>
            <a:pPr lvl="1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rgbClr val="595959"/>
                </a:solidFill>
                <a:latin typeface="Arial" panose="020B0604020202020204" pitchFamily="34" charset="0"/>
              </a:rPr>
              <a:t>Glue weight , </a:t>
            </a:r>
            <a:r>
              <a:rPr lang="en-US" altLang="zh-CN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</a:t>
            </a:r>
            <a:r>
              <a:rPr lang="en-US" altLang="zh-CN" sz="1300" dirty="0">
                <a:solidFill>
                  <a:srgbClr val="595959"/>
                </a:solidFill>
                <a:latin typeface="Arial" panose="020B0604020202020204" pitchFamily="34" charset="0"/>
              </a:rPr>
              <a:t>re-TC Bow…</a:t>
            </a:r>
            <a:endParaRPr lang="en-US" altLang="zh-CN" sz="13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en-US" altLang="zh-CN" sz="1600" dirty="0">
                <a:solidFill>
                  <a:srgbClr val="595959"/>
                </a:solidFill>
                <a:latin typeface="Arial" panose="020B0604020202020204" pitchFamily="34" charset="0"/>
              </a:rPr>
              <a:t>Grading</a:t>
            </a:r>
          </a:p>
          <a:p>
            <a:pPr lvl="1" fontAlgn="base">
              <a:spcBef>
                <a:spcPts val="0"/>
              </a:spcBef>
            </a:pPr>
            <a:r>
              <a:rPr lang="en-US" altLang="zh-CN" sz="13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Some module metrology are out of the spec bu</a:t>
            </a:r>
            <a:r>
              <a:rPr lang="en-US" altLang="zh-CN" sz="1300" dirty="0">
                <a:solidFill>
                  <a:srgbClr val="595959"/>
                </a:solidFill>
                <a:latin typeface="Arial" panose="020B0604020202020204" pitchFamily="34" charset="0"/>
              </a:rPr>
              <a:t>t believed installable, new Grade B</a:t>
            </a:r>
          </a:p>
          <a:p>
            <a:pPr fontAlgn="base">
              <a:spcBef>
                <a:spcPts val="0"/>
              </a:spcBef>
            </a:pPr>
            <a:r>
              <a:rPr lang="en-US" altLang="zh-CN" sz="1600" dirty="0">
                <a:solidFill>
                  <a:srgbClr val="595959"/>
                </a:solidFill>
                <a:latin typeface="Arial" panose="020B0604020202020204" pitchFamily="34" charset="0"/>
              </a:rPr>
              <a:t>Limbo stage for EBD modules with hopeful recovery</a:t>
            </a:r>
            <a:endParaRPr lang="en-US" altLang="zh-CN" sz="16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2E70D8-83AC-49BF-B862-D7D4CA4D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72AE79-7CCC-4C6F-9EAC-15DE7926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801E2-CC2D-421B-80A5-FF8E9A70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E6A03AE-20C6-4ED3-9800-2C18F294D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842155"/>
            <a:ext cx="7762932" cy="18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AFDBCC-5539-4071-BEA9-859D0894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bPOL</a:t>
            </a:r>
            <a:r>
              <a:rPr lang="en-US" altLang="zh-CN" dirty="0"/>
              <a:t> issue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3C7229-B89C-4F7A-BCFE-40891521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43558"/>
            <a:ext cx="3528392" cy="3528392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Two kinds of failure modes</a:t>
            </a:r>
          </a:p>
          <a:p>
            <a:pPr lvl="1"/>
            <a:r>
              <a:rPr lang="en-US" altLang="zh-CN" dirty="0"/>
              <a:t>A </a:t>
            </a:r>
            <a:r>
              <a:rPr lang="zh-CN" altLang="en-US" dirty="0"/>
              <a:t>“</a:t>
            </a:r>
            <a:r>
              <a:rPr lang="en-US" altLang="zh-CN" dirty="0"/>
              <a:t>gradual</a:t>
            </a:r>
            <a:r>
              <a:rPr lang="zh-CN" altLang="en-US" dirty="0"/>
              <a:t>” </a:t>
            </a:r>
            <a:r>
              <a:rPr lang="en-US" altLang="zh-CN" dirty="0"/>
              <a:t>failure</a:t>
            </a:r>
          </a:p>
          <a:p>
            <a:pPr lvl="1"/>
            <a:r>
              <a:rPr lang="en-US" altLang="zh-CN" dirty="0"/>
              <a:t>A “sudden” failure</a:t>
            </a:r>
          </a:p>
          <a:p>
            <a:r>
              <a:rPr lang="en-US" altLang="zh-CN" dirty="0"/>
              <a:t>Tests and simulations to understand the reason</a:t>
            </a:r>
          </a:p>
          <a:p>
            <a:r>
              <a:rPr lang="en-US" altLang="zh-CN" dirty="0"/>
              <a:t>Tests to determine the radiation level reachable</a:t>
            </a:r>
          </a:p>
          <a:p>
            <a:pPr lvl="1"/>
            <a:r>
              <a:rPr lang="en-US" altLang="zh-CN" dirty="0"/>
              <a:t>Verify if can be used reliably below ~5Mrad, 10Mrad…</a:t>
            </a:r>
          </a:p>
          <a:p>
            <a:r>
              <a:rPr lang="en-US" altLang="zh-CN" dirty="0"/>
              <a:t>Corrective solutions</a:t>
            </a:r>
          </a:p>
          <a:p>
            <a:pPr lvl="1"/>
            <a:r>
              <a:rPr lang="en-US" altLang="zh-CN" dirty="0"/>
              <a:t>Modify the </a:t>
            </a:r>
            <a:r>
              <a:rPr lang="en-US" altLang="zh-CN" dirty="0" err="1"/>
              <a:t>powerboard</a:t>
            </a:r>
            <a:endParaRPr lang="en-US" altLang="zh-CN" dirty="0"/>
          </a:p>
          <a:p>
            <a:pPr lvl="1"/>
            <a:r>
              <a:rPr lang="en-US" altLang="zh-CN" dirty="0"/>
              <a:t>Modify the chip bPOL12V itself, new fabrication</a:t>
            </a:r>
          </a:p>
          <a:p>
            <a:r>
              <a:rPr lang="en-US" altLang="zh-CN" dirty="0"/>
              <a:t>Keep the current rate and no ramping up for </a:t>
            </a:r>
            <a:r>
              <a:rPr lang="en-US" altLang="zh-CN" dirty="0" err="1"/>
              <a:t>ITk</a:t>
            </a:r>
            <a:r>
              <a:rPr lang="en-US" altLang="zh-CN" dirty="0"/>
              <a:t> production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79425-EEFC-4C6B-B6EF-6511CB98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1A957C-9B83-4664-BB9F-9E5552DF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DA2076-0CCA-4762-A5D8-C2B176A6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45249FD-7587-47A5-94BF-1950B4CE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915566"/>
            <a:ext cx="4650531" cy="269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3080" y="208984"/>
            <a:ext cx="4744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400" dirty="0"/>
              <a:t>Module Production @ IHEP </a:t>
            </a:r>
            <a:endParaRPr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F55BC35-8EB3-46A3-888B-4F24D688FDED}"/>
              </a:ext>
            </a:extLst>
          </p:cNvPr>
          <p:cNvSpPr/>
          <p:nvPr/>
        </p:nvSpPr>
        <p:spPr>
          <a:xfrm>
            <a:off x="304800" y="819150"/>
            <a:ext cx="3403104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Assembly Progress</a:t>
            </a:r>
            <a:endParaRPr lang="en-US" altLang="zh-CN" dirty="0"/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Hybrids — 65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Pre-production Modules (PPC + Pre-series) — 5 + 15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Production Modules — 4 all passed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D885709-304A-41FB-B444-8BA571F1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545" y="1125012"/>
            <a:ext cx="4729255" cy="2162899"/>
          </a:xfrm>
          <a:prstGeom prst="rect">
            <a:avLst/>
          </a:prstGeom>
        </p:spPr>
      </p:pic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F63D151E-9666-4E55-9AC1-B3D985D2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52988"/>
            <a:ext cx="2133600" cy="273844"/>
          </a:xfrm>
        </p:spPr>
        <p:txBody>
          <a:bodyPr/>
          <a:lstStyle/>
          <a:p>
            <a:fld id="{9E4F7F79-40D6-46F0-9455-F1A88A00E6DA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3" name="日期占位符 4">
            <a:extLst>
              <a:ext uri="{FF2B5EF4-FFF2-40B4-BE49-F238E27FC236}">
                <a16:creationId xmlns:a16="http://schemas.microsoft.com/office/drawing/2014/main" id="{A2CAB5D2-A564-440B-963A-893CD6CB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47431"/>
            <a:ext cx="2133600" cy="273844"/>
          </a:xfrm>
        </p:spPr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14" name="页脚占位符 5">
            <a:extLst>
              <a:ext uri="{FF2B5EF4-FFF2-40B4-BE49-F238E27FC236}">
                <a16:creationId xmlns:a16="http://schemas.microsoft.com/office/drawing/2014/main" id="{6551837F-7E02-4E59-B648-3A4EC03E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52988"/>
            <a:ext cx="2895600" cy="273844"/>
          </a:xfrm>
        </p:spPr>
        <p:txBody>
          <a:bodyPr/>
          <a:lstStyle/>
          <a:p>
            <a:r>
              <a:rPr lang="en-US" altLang="zh-CN" dirty="0"/>
              <a:t>MOST 2025 Internal Meeting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0F175F-96AC-4736-9002-BEC66C0EA04E}"/>
              </a:ext>
            </a:extLst>
          </p:cNvPr>
          <p:cNvSpPr txBox="1"/>
          <p:nvPr/>
        </p:nvSpPr>
        <p:spPr>
          <a:xfrm>
            <a:off x="4499992" y="3507854"/>
            <a:ext cx="3301034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PPC  not included in the plot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Short halt due to lack of glue from August to November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8741E0-B909-4E7C-9137-4B1408A72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050090"/>
            <a:ext cx="4072394" cy="15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5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3080" y="208984"/>
            <a:ext cx="3228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Qualification</a:t>
            </a:r>
            <a:r>
              <a:rPr sz="2400" spc="-40" dirty="0"/>
              <a:t> </a:t>
            </a:r>
            <a:r>
              <a:rPr sz="2400" spc="-10" dirty="0"/>
              <a:t>Control</a:t>
            </a:r>
            <a:endParaRPr sz="240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F11C009-FB44-4323-9864-845DA6F58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74" y="895350"/>
            <a:ext cx="2725641" cy="181825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1E77D9B-87B4-41BD-9988-57B45F811048}"/>
              </a:ext>
            </a:extLst>
          </p:cNvPr>
          <p:cNvSpPr txBox="1"/>
          <p:nvPr/>
        </p:nvSpPr>
        <p:spPr>
          <a:xfrm>
            <a:off x="152400" y="120015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Hybrid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CE12045-DA08-4BD5-A987-8524BDB7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6200" y="870025"/>
            <a:ext cx="2503756" cy="187781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480BBB0-C7AF-4886-98B5-173803BB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" r="15"/>
          <a:stretch>
            <a:fillRect/>
          </a:stretch>
        </p:blipFill>
        <p:spPr>
          <a:xfrm>
            <a:off x="6389956" y="878093"/>
            <a:ext cx="2503193" cy="18778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A3A678F-1184-417C-AF12-74A24E19D2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" b="6"/>
          <a:stretch>
            <a:fillRect/>
          </a:stretch>
        </p:blipFill>
        <p:spPr>
          <a:xfrm>
            <a:off x="1106746" y="2794759"/>
            <a:ext cx="2803525" cy="2014585"/>
          </a:xfrm>
          <a:prstGeom prst="rect">
            <a:avLst/>
          </a:prstGeom>
        </p:spPr>
      </p:pic>
      <p:pic>
        <p:nvPicPr>
          <p:cNvPr id="34" name="图片 33" descr="企业微信截图_1f42b908-3df7-4620-a121-f1c6c160c938">
            <a:extLst>
              <a:ext uri="{FF2B5EF4-FFF2-40B4-BE49-F238E27FC236}">
                <a16:creationId xmlns:a16="http://schemas.microsoft.com/office/drawing/2014/main" id="{D3E236E7-3B50-4037-9A0F-35E219F93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2771128"/>
            <a:ext cx="2061845" cy="2061845"/>
          </a:xfrm>
          <a:prstGeom prst="rect">
            <a:avLst/>
          </a:prstGeom>
        </p:spPr>
      </p:pic>
      <p:pic>
        <p:nvPicPr>
          <p:cNvPr id="35" name="图片 34" descr="企业微信截图_58da2838-9caa-44b5-a40a-8fa629e90c5d">
            <a:extLst>
              <a:ext uri="{FF2B5EF4-FFF2-40B4-BE49-F238E27FC236}">
                <a16:creationId xmlns:a16="http://schemas.microsoft.com/office/drawing/2014/main" id="{56570A37-030D-48FB-9683-74A1BA054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374" y="2794759"/>
            <a:ext cx="2177932" cy="197764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05E770BC-B437-48D2-AA2B-C33436207421}"/>
              </a:ext>
            </a:extLst>
          </p:cNvPr>
          <p:cNvSpPr txBox="1"/>
          <p:nvPr/>
        </p:nvSpPr>
        <p:spPr>
          <a:xfrm>
            <a:off x="128270" y="355229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module</a:t>
            </a: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93578BF4-8DA1-4519-BFBD-1D5BBDD7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52988"/>
            <a:ext cx="2133600" cy="273844"/>
          </a:xfrm>
        </p:spPr>
        <p:txBody>
          <a:bodyPr/>
          <a:lstStyle/>
          <a:p>
            <a:fld id="{9E4F7F79-40D6-46F0-9455-F1A88A00E6DA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5" name="日期占位符 4">
            <a:extLst>
              <a:ext uri="{FF2B5EF4-FFF2-40B4-BE49-F238E27FC236}">
                <a16:creationId xmlns:a16="http://schemas.microsoft.com/office/drawing/2014/main" id="{9A666A7A-2B06-44BE-B5AB-1B18809D7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47431"/>
            <a:ext cx="2133600" cy="273844"/>
          </a:xfrm>
        </p:spPr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16" name="页脚占位符 5">
            <a:extLst>
              <a:ext uri="{FF2B5EF4-FFF2-40B4-BE49-F238E27FC236}">
                <a16:creationId xmlns:a16="http://schemas.microsoft.com/office/drawing/2014/main" id="{6F37148A-8AE5-46FD-BC45-D0831BA5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52988"/>
            <a:ext cx="2895600" cy="273844"/>
          </a:xfrm>
        </p:spPr>
        <p:txBody>
          <a:bodyPr/>
          <a:lstStyle/>
          <a:p>
            <a:r>
              <a:rPr lang="en-US" altLang="zh-CN" dirty="0"/>
              <a:t>MOST 2025 Internal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65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3D2DC9-5975-EE0D-DE05-BA7B8B3E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Production Tools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18574A-E5AC-2A5B-763D-479088535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4690864" cy="2952327"/>
          </a:xfrm>
        </p:spPr>
        <p:txBody>
          <a:bodyPr>
            <a:normAutofit fontScale="55000" lnSpcReduction="20000"/>
          </a:bodyPr>
          <a:lstStyle/>
          <a:p>
            <a:r>
              <a:rPr lang="en-US" altLang="zh-CN" dirty="0"/>
              <a:t>A couple of new tools made in China</a:t>
            </a:r>
          </a:p>
          <a:p>
            <a:pPr lvl="1"/>
            <a:r>
              <a:rPr lang="en-US" altLang="zh-CN" dirty="0"/>
              <a:t>1. ASIC tray</a:t>
            </a:r>
          </a:p>
          <a:p>
            <a:pPr lvl="1"/>
            <a:r>
              <a:rPr lang="en-US" altLang="zh-CN" dirty="0"/>
              <a:t>2. Hybrid assembly Jig</a:t>
            </a:r>
          </a:p>
          <a:p>
            <a:pPr lvl="1"/>
            <a:r>
              <a:rPr lang="en-US" altLang="zh-CN" dirty="0"/>
              <a:t>3. Pickup tool</a:t>
            </a:r>
          </a:p>
          <a:p>
            <a:pPr lvl="1"/>
            <a:r>
              <a:rPr lang="en-US" altLang="zh-CN" dirty="0"/>
              <a:t>4. Module assembly Jig</a:t>
            </a:r>
          </a:p>
          <a:p>
            <a:pPr lvl="1"/>
            <a:r>
              <a:rPr lang="en-US" altLang="zh-CN" dirty="0"/>
              <a:t>5. Module bonding Jig</a:t>
            </a:r>
          </a:p>
          <a:p>
            <a:pPr lvl="1"/>
            <a:r>
              <a:rPr lang="en-US" altLang="zh-CN" dirty="0"/>
              <a:t>6. Hybrid panel Jig</a:t>
            </a:r>
          </a:p>
          <a:p>
            <a:pPr lvl="1"/>
            <a:r>
              <a:rPr lang="en-US" altLang="zh-CN" dirty="0"/>
              <a:t>7. Module test Jig</a:t>
            </a:r>
          </a:p>
          <a:p>
            <a:r>
              <a:rPr lang="en-US" altLang="zh-CN" dirty="0"/>
              <a:t>Performed the quality check for all tools</a:t>
            </a:r>
          </a:p>
          <a:p>
            <a:pPr lvl="1"/>
            <a:r>
              <a:rPr lang="en-US" altLang="zh-CN" dirty="0"/>
              <a:t>Training with dummy parts 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6A338B-B358-4469-2206-ACEBBFF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DF469D-FDE5-F338-D0E5-85917141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B9CED2-CC38-CE5E-D15E-BB0A1D44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B1B5B8-A69D-52A8-BB84-FD59C0AF2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59" y="856363"/>
            <a:ext cx="2517882" cy="37737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8C85416-F336-E1B2-720F-B7355F2B2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9" y="3569168"/>
            <a:ext cx="1391252" cy="1344297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DE59D98-CC3F-0F25-0233-AA3FB1C5E33F}"/>
              </a:ext>
            </a:extLst>
          </p:cNvPr>
          <p:cNvSpPr/>
          <p:nvPr/>
        </p:nvSpPr>
        <p:spPr>
          <a:xfrm>
            <a:off x="1144635" y="4342019"/>
            <a:ext cx="1737253" cy="4502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Glass dummy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8FF60BC-357E-CA31-7A14-EC80C985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99" y="3569170"/>
            <a:ext cx="1437093" cy="134429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3588D87-CC35-B806-433D-92CF28268BC4}"/>
              </a:ext>
            </a:extLst>
          </p:cNvPr>
          <p:cNvSpPr/>
          <p:nvPr/>
        </p:nvSpPr>
        <p:spPr>
          <a:xfrm>
            <a:off x="3441942" y="4381923"/>
            <a:ext cx="1898096" cy="4215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Mechanical dummy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3E8C1E-778C-4B30-8E94-F77A12ED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Coldjig</a:t>
            </a:r>
            <a:r>
              <a:rPr lang="en-US" altLang="zh-CN" dirty="0"/>
              <a:t> improvement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944E67-C40D-40EE-AE50-443A6BAB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1551"/>
            <a:ext cx="4690864" cy="2680259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dirty="0"/>
              <a:t>The noise was higher at some chucks during the Pre-series production</a:t>
            </a:r>
          </a:p>
          <a:p>
            <a:r>
              <a:rPr lang="en-US" altLang="zh-CN" dirty="0"/>
              <a:t>The test results</a:t>
            </a:r>
            <a:r>
              <a:rPr lang="zh-CN" altLang="en-US" dirty="0"/>
              <a:t> </a:t>
            </a:r>
            <a:r>
              <a:rPr lang="en-US" altLang="zh-CN" dirty="0"/>
              <a:t>were analyzed to investigate the reason</a:t>
            </a:r>
          </a:p>
          <a:p>
            <a:r>
              <a:rPr lang="en-US" altLang="zh-CN" dirty="0"/>
              <a:t>A lot of efforts contributed to the setup improvement</a:t>
            </a:r>
          </a:p>
          <a:p>
            <a:pPr lvl="1"/>
            <a:r>
              <a:rPr lang="en-US" altLang="zh-CN" dirty="0"/>
              <a:t>Re-assemble of the chucks</a:t>
            </a:r>
          </a:p>
          <a:p>
            <a:pPr lvl="1"/>
            <a:r>
              <a:rPr lang="en-US" altLang="zh-CN" dirty="0"/>
              <a:t>Re-organize the layout of the system</a:t>
            </a:r>
          </a:p>
          <a:p>
            <a:pPr lvl="1"/>
            <a:r>
              <a:rPr lang="en-US" altLang="zh-CN" dirty="0"/>
              <a:t>Better grounding and shielding</a:t>
            </a:r>
          </a:p>
          <a:p>
            <a:r>
              <a:rPr lang="en-US" altLang="zh-CN" dirty="0"/>
              <a:t>The MTC is now working as expected </a:t>
            </a:r>
          </a:p>
          <a:p>
            <a:pPr lvl="1"/>
            <a:r>
              <a:rPr lang="en-US" altLang="zh-CN" dirty="0"/>
              <a:t>The noise of all chucks below ~1000e-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2210A0-DDBF-4952-9157-5A8F443D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2025.12.5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BCEA5B-6101-48A7-9BE5-D6454E05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MOST 2025 Internal Meeting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7F79B6-466D-41F5-A7FA-F374912F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7F79-40D6-46F0-9455-F1A88A00E6DA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47D2C5-F3F8-461D-BA71-2671B246E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389" y="843558"/>
            <a:ext cx="3312747" cy="13062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4E2532-A274-41B1-88B3-371E40F20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511390"/>
            <a:ext cx="3888432" cy="151150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AF5D66-8676-4C4A-879A-B209F774EBDB}"/>
              </a:ext>
            </a:extLst>
          </p:cNvPr>
          <p:cNvSpPr txBox="1"/>
          <p:nvPr/>
        </p:nvSpPr>
        <p:spPr>
          <a:xfrm>
            <a:off x="5940152" y="3082478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PS-4 away chuck4 227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78A1DB3-6194-46F6-BD13-4F1127AA7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7" y="3219822"/>
            <a:ext cx="1944216" cy="14575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A704C8F-D889-4B08-8AEE-8F1794C69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3219691"/>
            <a:ext cx="1944215" cy="14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3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DCF2FBB-3ED4-4DF6-A162-E2EA5A16ECDC}"/>
              </a:ext>
            </a:extLst>
          </p:cNvPr>
          <p:cNvSpPr txBox="1"/>
          <p:nvPr/>
        </p:nvSpPr>
        <p:spPr>
          <a:xfrm>
            <a:off x="457200" y="895350"/>
            <a:ext cx="8229600" cy="3411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b="1" dirty="0"/>
              <a:t>Flex Thickness Variability Cripples Assembly Efficiency</a:t>
            </a:r>
            <a:endParaRPr lang="en-US" altLang="zh-CN" sz="1400" dirty="0"/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Root Cause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Attaching interposers to hybrids &amp; PBs induces major batch-to-batch flex thickness variation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Compounding Problem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Thickness is also non-uniform within each flex piece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Operational Consequence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Requires tooling recalibration for every single batch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Final Impact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Severely reduces assembly efficiency and introduces unavoidable process errors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/>
              <a:t>   </a:t>
            </a:r>
            <a:r>
              <a:rPr lang="en-US" altLang="zh-CN" sz="1400" b="1" dirty="0"/>
              <a:t>Current Production Bottleneck &amp; Proposed Solution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Capacity Limit : The current lab vacuum system can only support the assembly of 3 modules per week.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Throughput Goal: To increase the production rate, we need to assemble 2 modules simultaneously.</a:t>
            </a:r>
          </a:p>
          <a:p>
            <a:pPr marL="557213" lvl="1" indent="-214313" rtl="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Key Requirement: This parallel processing necessitates an additional, dedicated vacuum system to sustain the operation.</a:t>
            </a: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4468D1DC-F781-4A98-9EBB-ED2D48FC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52988"/>
            <a:ext cx="2133600" cy="273844"/>
          </a:xfrm>
        </p:spPr>
        <p:txBody>
          <a:bodyPr/>
          <a:lstStyle/>
          <a:p>
            <a:fld id="{9E4F7F79-40D6-46F0-9455-F1A88A00E6DA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1" name="日期占位符 4">
            <a:extLst>
              <a:ext uri="{FF2B5EF4-FFF2-40B4-BE49-F238E27FC236}">
                <a16:creationId xmlns:a16="http://schemas.microsoft.com/office/drawing/2014/main" id="{AAB3C02F-4091-49CB-B2DA-68190210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47431"/>
            <a:ext cx="2133600" cy="273844"/>
          </a:xfrm>
        </p:spPr>
        <p:txBody>
          <a:bodyPr/>
          <a:lstStyle/>
          <a:p>
            <a:r>
              <a:rPr lang="en-US" altLang="zh-CN"/>
              <a:t>2025.12.5</a:t>
            </a:r>
            <a:endParaRPr lang="zh-CN" altLang="en-US"/>
          </a:p>
        </p:txBody>
      </p:sp>
      <p:sp>
        <p:nvSpPr>
          <p:cNvPr id="12" name="页脚占位符 5">
            <a:extLst>
              <a:ext uri="{FF2B5EF4-FFF2-40B4-BE49-F238E27FC236}">
                <a16:creationId xmlns:a16="http://schemas.microsoft.com/office/drawing/2014/main" id="{03EE3018-1631-43B6-AAA5-4188B7783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52988"/>
            <a:ext cx="2895600" cy="273844"/>
          </a:xfrm>
        </p:spPr>
        <p:txBody>
          <a:bodyPr/>
          <a:lstStyle/>
          <a:p>
            <a:r>
              <a:rPr lang="en-US" altLang="zh-CN" dirty="0"/>
              <a:t>MOST 2025 Internal Meeting</a:t>
            </a:r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D0BB9F3B-A31B-45CA-873A-D8D51B4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Potential Difficulties-assemble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0323006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14148</TotalTime>
  <Words>1489</Words>
  <Application>Microsoft Office PowerPoint</Application>
  <PresentationFormat>全屏显示(16:9)</PresentationFormat>
  <Paragraphs>368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等线</vt:lpstr>
      <vt:lpstr>宋体</vt:lpstr>
      <vt:lpstr>微软雅黑</vt:lpstr>
      <vt:lpstr>Arial</vt:lpstr>
      <vt:lpstr>Calibri</vt:lpstr>
      <vt:lpstr>Wingdings</vt:lpstr>
      <vt:lpstr>自定义设计方案</vt:lpstr>
      <vt:lpstr>ITk strip hybrid and module production</vt:lpstr>
      <vt:lpstr>Outline</vt:lpstr>
      <vt:lpstr>Module QC</vt:lpstr>
      <vt:lpstr>bPOL issue</vt:lpstr>
      <vt:lpstr>Module Production @ IHEP </vt:lpstr>
      <vt:lpstr>Qualification Control</vt:lpstr>
      <vt:lpstr>Production Tools</vt:lpstr>
      <vt:lpstr>Coldjig improvement</vt:lpstr>
      <vt:lpstr>Potential Difficulties-assemble</vt:lpstr>
      <vt:lpstr>Potential Difficulties-test</vt:lpstr>
      <vt:lpstr>Summary</vt:lpstr>
      <vt:lpstr>Back up</vt:lpstr>
      <vt:lpstr>plan</vt:lpstr>
      <vt:lpstr>Outline</vt:lpstr>
      <vt:lpstr>ITk Detector</vt:lpstr>
      <vt:lpstr>Barrel Module</vt:lpstr>
      <vt:lpstr>Outline</vt:lpstr>
      <vt:lpstr>Production Flow</vt:lpstr>
      <vt:lpstr>Hybrid Assembly</vt:lpstr>
      <vt:lpstr>Module Assembly</vt:lpstr>
      <vt:lpstr>Qualification Control</vt:lpstr>
      <vt:lpstr>Qualification Control</vt:lpstr>
      <vt:lpstr>Qualification Control</vt:lpstr>
      <vt:lpstr>Wire Bonding</vt:lpstr>
      <vt:lpstr>Electrical Test</vt:lpstr>
      <vt:lpstr>Electrical Test</vt:lpstr>
      <vt:lpstr>Electrical Test</vt:lpstr>
      <vt:lpstr>IHEP SOP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IHEP Site Update</dc:title>
  <dc:creator>luwg</dc:creator>
  <cp:lastModifiedBy>luwg@ihep.ac.cn</cp:lastModifiedBy>
  <cp:revision>270</cp:revision>
  <dcterms:modified xsi:type="dcterms:W3CDTF">2025-12-05T05:31:08Z</dcterms:modified>
</cp:coreProperties>
</file>