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23" r:id="rId1"/>
    <p:sldMasterId id="2147483735" r:id="rId2"/>
    <p:sldMasterId id="2147483699" r:id="rId3"/>
    <p:sldMasterId id="2147483711" r:id="rId4"/>
    <p:sldMasterId id="2147483673" r:id="rId5"/>
    <p:sldMasterId id="2147483685" r:id="rId6"/>
    <p:sldMasterId id="2147483748" r:id="rId7"/>
    <p:sldMasterId id="2147483760" r:id="rId8"/>
  </p:sldMasterIdLst>
  <p:notesMasterIdLst>
    <p:notesMasterId r:id="rId28"/>
  </p:notesMasterIdLst>
  <p:sldIdLst>
    <p:sldId id="256" r:id="rId9"/>
    <p:sldId id="319" r:id="rId10"/>
    <p:sldId id="337" r:id="rId11"/>
    <p:sldId id="323" r:id="rId12"/>
    <p:sldId id="324" r:id="rId13"/>
    <p:sldId id="342" r:id="rId14"/>
    <p:sldId id="343" r:id="rId15"/>
    <p:sldId id="344" r:id="rId16"/>
    <p:sldId id="326" r:id="rId17"/>
    <p:sldId id="327" r:id="rId18"/>
    <p:sldId id="333" r:id="rId19"/>
    <p:sldId id="328" r:id="rId20"/>
    <p:sldId id="345" r:id="rId21"/>
    <p:sldId id="346" r:id="rId22"/>
    <p:sldId id="347" r:id="rId23"/>
    <p:sldId id="348" r:id="rId24"/>
    <p:sldId id="329" r:id="rId25"/>
    <p:sldId id="349" r:id="rId26"/>
    <p:sldId id="34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84" autoAdjust="0"/>
    <p:restoredTop sz="93512" autoAdjust="0"/>
  </p:normalViewPr>
  <p:slideViewPr>
    <p:cSldViewPr snapToGrid="0">
      <p:cViewPr varScale="1">
        <p:scale>
          <a:sx n="82" d="100"/>
          <a:sy n="82" d="100"/>
        </p:scale>
        <p:origin x="30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CE697-343B-4456-A980-07B64859702D}" type="datetimeFigureOut">
              <a:rPr lang="zh-CN" altLang="en-US" smtClean="0"/>
              <a:t>2025/12/4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578291-EE8B-4E34-BD4A-AACDB15001F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7EE146-A274-4346-ADC4-202374CED2F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58F2582-2D6A-460E-8931-EFEFC34C95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525524-6185-41A0-9112-D1E40E53417C}"/>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4011111B-5416-4E21-AA5A-72FFFDE08A4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F668522-466F-4675-8DD2-617CC1288484}"/>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38924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52952-7F4D-4013-BA3E-90475C95355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113AB1D-3925-4F77-AF32-B436EE15DE7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7652D4-5206-43E3-8EF7-FA2DD2CEC37F}"/>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53474251-9C43-42B6-8568-B74EC559084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38BF9DC-602A-46D1-88B8-2916CC2577F3}"/>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63199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202FFB-8707-4162-9E80-9542050DE4DA}"/>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AD5CDA-530F-4629-B9ED-D1E02F14BE6B}"/>
              </a:ext>
            </a:extLst>
          </p:cNvPr>
          <p:cNvSpPr>
            <a:spLocks noGrp="1"/>
          </p:cNvSpPr>
          <p:nvPr>
            <p:ph type="body" orient="vert" idx="1"/>
          </p:nvPr>
        </p:nvSpPr>
        <p:spPr>
          <a:xfrm>
            <a:off x="838201"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895C1C9-92DA-4443-9B95-F28240AA70CF}"/>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CE8A45FB-B687-4730-98A0-41D47E80EEE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B144FAA-3D29-4B22-A1CC-00D3E26A79EB}"/>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3022426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B65BD3-FD70-435F-988E-D54DC0232E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753D928-7E82-4CE7-AFDB-3B13A63323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1112411-90A1-49C1-BDD0-432D790D1ED3}"/>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D2EE4FE1-02DD-4B48-AD9F-39374984B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CAEA71-95DB-46FF-B102-ABA07729EFCA}"/>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566456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ECD8E1-CD70-447F-929E-C918BCE16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E53D5E-B95A-4A6F-A0DE-428A7361A2B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0D7EBA-1666-43E4-9899-64D914B60C83}"/>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B3213D78-B1C9-41A4-B21C-3D80AE73EA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C330475-6804-4DBC-830B-D1A117204FF2}"/>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948594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5A7E28-ECF6-46C3-AF69-D6E94A723A0D}"/>
              </a:ext>
            </a:extLst>
          </p:cNvPr>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C4A9A4-8E7D-4AD2-90D6-C71523398B5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58CCF71-3E14-47D3-9CFA-4D4222EEF514}"/>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8E969F75-E4E2-4706-92E5-F411830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83D051-29AB-4AAA-9D6E-9A1A00DB1589}"/>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151660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433145-599F-4CBC-B71A-7F1B6963A4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814ECA-A5DB-49B5-B620-95B0E2FFBB6D}"/>
              </a:ext>
            </a:extLst>
          </p:cNvPr>
          <p:cNvSpPr>
            <a:spLocks noGrp="1"/>
          </p:cNvSpPr>
          <p:nvPr>
            <p:ph sz="half" idx="1"/>
          </p:nvPr>
        </p:nvSpPr>
        <p:spPr>
          <a:xfrm>
            <a:off x="8382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F725FB-9B51-45F5-B1B4-60B65FEC0FF7}"/>
              </a:ext>
            </a:extLst>
          </p:cNvPr>
          <p:cNvSpPr>
            <a:spLocks noGrp="1"/>
          </p:cNvSpPr>
          <p:nvPr>
            <p:ph sz="half" idx="2"/>
          </p:nvPr>
        </p:nvSpPr>
        <p:spPr>
          <a:xfrm>
            <a:off x="61976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D1DB731-147F-477F-84B9-B3BAEDA3D12D}"/>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970DC3C6-9E5F-48D0-AAC8-6FD06CAD0A5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C4B659-D5D2-47A3-A8F3-849E014DD569}"/>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4018516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8C5A3B-CC2E-402C-843F-04109CB17878}"/>
              </a:ext>
            </a:extLst>
          </p:cNvPr>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D6375F5-F94C-44E2-8228-18F82B1559F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55C22ED-FDDA-4A20-ACC9-F4C55A1E2428}"/>
              </a:ext>
            </a:extLst>
          </p:cNvPr>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DE7675B-4FE6-4477-9950-633FE966077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2C9597E-42C3-4A80-97EF-A26ECCDA9C36}"/>
              </a:ext>
            </a:extLst>
          </p:cNvPr>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042B620-8B8A-4775-8B30-B22E9A97F061}"/>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C58E3751-62B8-41DC-915C-8DF6AA7109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378B0EE-4ADB-459E-9298-9F46DD266F09}"/>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918771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E01ABB-64FA-4C1E-941B-0AB56CC6956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B4516E-B387-4120-A388-08DEF8ABB96D}"/>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259669B4-233B-4FAA-A61A-15D16472FAF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E193BB-DBFE-41BD-B2BF-5B063D135E88}"/>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1895220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6120AD1-7F33-4D48-9F3C-6CC10C6744BD}"/>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3" name="页脚占位符 2">
            <a:extLst>
              <a:ext uri="{FF2B5EF4-FFF2-40B4-BE49-F238E27FC236}">
                <a16:creationId xmlns:a16="http://schemas.microsoft.com/office/drawing/2014/main" id="{0050E604-1048-4A1C-A012-6DD27B0624F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BBC4118-AF99-4D57-BB15-BA1D057CA5E2}"/>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942258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B725DA-0E10-4213-AF0E-D3A0692CB6EA}"/>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43A0AD2-8629-46C8-B66E-04EFBC5AED2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8A7F384-2766-4807-97AD-1B88DEA35BE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87C577-EF05-41EA-9EFF-A7A3FB2D28AA}"/>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DA1200A6-7881-4590-9A1B-90D176D0CB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0BAB35-35C9-4D60-B00C-6B3451BAB2DC}"/>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534761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61262D-0E98-41AE-BFB4-814FE8A75590}"/>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0ECC2C8-A8F9-45E1-892C-A39435CF9ED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A86B5F-79F4-48EC-BA4F-FAEB37914D10}"/>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2D89C974-A2FE-4946-A95D-88DB8102A3E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C907C6A-27D9-4D44-B118-07DC83046622}"/>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839081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EB49FA-1AD9-4295-8432-D7F71B7CF64C}"/>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F99119B-9ABA-4C27-B72A-69AC4AD6421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F249E84-4FF1-4CCA-B2EB-60E3E5A7E56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0758A5-1B0C-4A87-9FFD-525C423B9E8E}"/>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291E7FD4-AB43-4C8E-94BE-93FA20A4D9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1D936BB-B637-42F9-972E-9AB78C805BDF}"/>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869702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3C3E34-2276-4011-AAD7-D72BC55B876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B2D412D-3F95-4C22-B347-B12E338ED4D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2424EC-CB1B-4666-AF2D-B296027DEA8D}"/>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F8CEC431-F2DF-41EE-84A0-85AEC0D6AB4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A397A-9872-42F0-B611-1B3FC0D1AAC0}"/>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1318381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BD3C102-7D55-457C-B5A9-8CA78F84E540}"/>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7D7AE0-15D6-4B91-A7EB-C6A15D6CC0B9}"/>
              </a:ext>
            </a:extLst>
          </p:cNvPr>
          <p:cNvSpPr>
            <a:spLocks noGrp="1"/>
          </p:cNvSpPr>
          <p:nvPr>
            <p:ph type="body" orient="vert" idx="1"/>
          </p:nvPr>
        </p:nvSpPr>
        <p:spPr>
          <a:xfrm>
            <a:off x="838201" y="365125"/>
            <a:ext cx="76835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E217D1-2119-44F5-8F00-5E07B8C147C5}"/>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E046F951-4841-4F61-A502-6AD38A85C8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6BA002-B8A5-4293-B5CC-D640397F62E6}"/>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610068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A8683C-B711-4D0C-9196-AB927E71A7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79AD21-68CE-4B91-A271-C0144F90DBDC}"/>
              </a:ext>
            </a:extLst>
          </p:cNvPr>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D212A371-38B8-459F-8062-B45B1EF4605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DCB6010-60C0-4B7A-A337-0B4D9B8F29F4}"/>
              </a:ext>
            </a:extLst>
          </p:cNvPr>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940389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6848D0-89EC-4176-A04A-9923D75667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A6CEE23-9525-4035-AA6C-F324A74FD4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C92BA54-D178-4995-8C2A-24F36FE730C6}"/>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42C119E1-6004-4386-9327-ED7114D1057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EDB6220-A894-46D5-871E-9A38C7D264DF}"/>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4221538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BBB76-5369-4EF8-8FA3-A40B27C8FE77}"/>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02A9CBF-3F5A-41AC-8890-3377582C3CD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F557E5-5ACF-4577-B2BE-6BF714CFE3E4}"/>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96440D1F-1D60-442E-A8BE-E3E0CF9ADF6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532725-A85D-4362-B24A-3102A3459D2B}"/>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2962571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47744A-1E26-4DF6-B676-7509672F6D7E}"/>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31364EC-441C-4C9B-B0C2-8F9DB6512028}"/>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E88BAD3-1D6C-4171-A073-96C86652088F}"/>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B1AC8D5A-9ACC-4D10-B951-DE21BB834CB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804A0E7-5332-40FF-B456-24682F5BBF6F}"/>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1154035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851E4-AB59-48F2-9EEA-C49D6512AF78}"/>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1330F9-F4E8-482C-9DEC-CB84126EF12F}"/>
              </a:ext>
            </a:extLst>
          </p:cNvPr>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590793A-5030-4660-B0B8-CFAF236CD696}"/>
              </a:ext>
            </a:extLst>
          </p:cNvPr>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64556F0-79E8-4899-9B8D-5816284952A3}"/>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F18E0DF1-1ACF-4970-9B51-99C06F4126F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9DF6B5-C4FD-41F3-9648-3D6B465F89F1}"/>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4226731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939D3-E648-46D1-B26A-0F4032613257}"/>
              </a:ext>
            </a:extLst>
          </p:cNvPr>
          <p:cNvSpPr>
            <a:spLocks noGrp="1"/>
          </p:cNvSpPr>
          <p:nvPr>
            <p:ph type="title"/>
          </p:nvPr>
        </p:nvSpPr>
        <p:spPr>
          <a:xfrm>
            <a:off x="840317"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6EC3EAA-F1BE-46C1-8F82-E496D8E475C0}"/>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A585198-2900-40D4-BC0F-D099AE57BF07}"/>
              </a:ext>
            </a:extLst>
          </p:cNvPr>
          <p:cNvSpPr>
            <a:spLocks noGrp="1"/>
          </p:cNvSpPr>
          <p:nvPr>
            <p:ph sz="half" idx="2"/>
          </p:nvPr>
        </p:nvSpPr>
        <p:spPr>
          <a:xfrm>
            <a:off x="840318"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93606BE-BCC8-46D9-8A60-FF28E8019861}"/>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573A099-EE2C-40EB-B9C4-3A9E7466162A}"/>
              </a:ext>
            </a:extLst>
          </p:cNvPr>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12D433E-1331-46F4-9840-4F80DE9E4049}"/>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8491A1DD-D760-4619-AFDE-8301218EFE3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A2F987-D5BF-4BCD-9EEE-191874E15A1E}"/>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315544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E0D27-CE3B-443B-A2F8-668821A67274}"/>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6" name="灯片编号占位符 5">
            <a:extLst>
              <a:ext uri="{FF2B5EF4-FFF2-40B4-BE49-F238E27FC236}">
                <a16:creationId xmlns:a16="http://schemas.microsoft.com/office/drawing/2014/main" id="{A8DB6F14-3EAC-468F-85A7-CFDC3FAFDAEB}"/>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2918107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CFEE0F-8000-486D-9D63-3E53FDC98769}"/>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DAB949F-7D2C-40CD-A244-39FBC73460EB}"/>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1DBA2A-3C08-4092-96DF-D223C32E8FF5}"/>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DC07AB1A-87FD-45D5-9D91-0249ABEE60C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49FE703-3DD9-4F90-8152-A3167088E695}"/>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406315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068D664F-4D4E-488B-8ED7-CC217D624664}"/>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3533783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50DA89-AA82-4940-801D-475C8417A779}"/>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B2F509A-5D98-4446-A512-827F5AF458E7}"/>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3A969D3-545B-4CC4-AE22-5B5F83CEEC4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20D186-8308-4825-9B6B-5B321DAB4D54}"/>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9AF3C8FD-910F-4C94-80FA-E3713C269D4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4D5C95A-A925-48AA-9A97-AAC147553ECE}"/>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3024017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43C000-8055-4756-BF93-B4ED93E937EC}"/>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EB74766-1F1C-48E3-9E78-A056A8BA9423}"/>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FFA8B35-2179-4BDC-A2E3-FF8C74E118ED}"/>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DD5F65-8F61-45C4-85B2-3336BB565BBA}"/>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0E9068DA-8335-4BE4-84AA-A518DD91B11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E058EDD-CE75-41C9-B0CD-3B7547B21573}"/>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3399310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78C873-CE10-4BDE-95BD-8571096DF088}"/>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C1A3E6F-5CEC-42A6-AAB4-A0F65D6E9BA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F6F492-57EF-4012-BFFE-7C3CC031AA4E}"/>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BE06E7C3-48D8-4B17-9308-97021E863EE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054C5B9-AA22-4929-964B-189878C9E2FF}"/>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2724293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E6B95AA-2472-4BE1-BB8E-B4C3B43175B6}"/>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A129E30-5E96-448C-9783-1A807B210EE2}"/>
              </a:ext>
            </a:extLst>
          </p:cNvPr>
          <p:cNvSpPr>
            <a:spLocks noGrp="1"/>
          </p:cNvSpPr>
          <p:nvPr>
            <p:ph type="body" orient="vert" idx="1"/>
          </p:nvPr>
        </p:nvSpPr>
        <p:spPr>
          <a:xfrm>
            <a:off x="838201"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AB82FC4-01DE-4A0D-B874-08F2CACCEE62}"/>
              </a:ext>
            </a:extLst>
          </p:cNvPr>
          <p:cNvSpPr>
            <a:spLocks noGrp="1"/>
          </p:cNvSpPr>
          <p:nvPr>
            <p:ph type="dt" sz="half" idx="10"/>
          </p:nvPr>
        </p:nvSpPr>
        <p:spPr>
          <a:xfrm>
            <a:off x="838200" y="6356351"/>
            <a:ext cx="2743200" cy="365125"/>
          </a:xfrm>
          <a:prstGeom prst="rect">
            <a:avLst/>
          </a:prstGeom>
        </p:spPr>
        <p:txBody>
          <a:bodyPr/>
          <a:lstStyle/>
          <a:p>
            <a:fld id="{3BF2EA5B-6BA3-48D4-B166-F2C1A3FB8422}"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D368BDF5-3435-43FE-8E12-DD9ECE2B487F}"/>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C924E1F-C110-4652-9D79-36E6BF6C7F28}"/>
              </a:ext>
            </a:extLst>
          </p:cNvPr>
          <p:cNvSpPr>
            <a:spLocks noGrp="1"/>
          </p:cNvSpPr>
          <p:nvPr>
            <p:ph type="sldNum" sz="quarter" idx="12"/>
          </p:nvPr>
        </p:nvSpPr>
        <p:spPr>
          <a:xfrm>
            <a:off x="8610600" y="6356351"/>
            <a:ext cx="2743200" cy="365125"/>
          </a:xfrm>
          <a:prstGeom prst="rect">
            <a:avLst/>
          </a:prstGeom>
        </p:spPr>
        <p:txBody>
          <a:bodyPr/>
          <a:lstStyle/>
          <a:p>
            <a:fld id="{3B0246CB-9764-4119-9B68-DD0306B06D29}" type="slidenum">
              <a:rPr lang="zh-CN" altLang="en-US" smtClean="0"/>
              <a:t>‹#›</a:t>
            </a:fld>
            <a:endParaRPr lang="zh-CN" altLang="en-US"/>
          </a:p>
        </p:txBody>
      </p:sp>
    </p:spTree>
    <p:extLst>
      <p:ext uri="{BB962C8B-B14F-4D97-AF65-F5344CB8AC3E}">
        <p14:creationId xmlns:p14="http://schemas.microsoft.com/office/powerpoint/2010/main" val="1522035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6DA0D4-EC4A-4CA9-ABE6-037DFE66B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C4D176-1E56-470D-8850-69DE4E31180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D1D36A8-4ADB-4190-9CA6-55AE86F8A9EE}"/>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8C342198-2FFE-4610-BB7D-641999DCDE4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6CD9414-EA6C-400E-81F0-64FF5DE8B624}"/>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1293349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392630-3475-4151-A97A-65D77A4D012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6A3AD9-4C8D-4EDA-81E6-BB4C8E792D8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F5DCB-87BC-4600-A714-869EF69BC661}"/>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115AE715-6DC4-48EC-ACE2-F9866FE8774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58C86EE-2E1E-4446-8900-15F5E3F70BEB}"/>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1191557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149670-B64D-4FE4-9DB4-CB40F22AFF68}"/>
              </a:ext>
            </a:extLst>
          </p:cNvPr>
          <p:cNvSpPr>
            <a:spLocks noGrp="1"/>
          </p:cNvSpPr>
          <p:nvPr>
            <p:ph type="title"/>
          </p:nvPr>
        </p:nvSpPr>
        <p:spPr>
          <a:xfrm>
            <a:off x="831851"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D32CEA3-A44A-4C6B-92C4-8F141E9B0590}"/>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58CEDDC-A344-4F8E-A8D5-81B0711EA807}"/>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0DD46EBD-0F7E-4E0F-BD61-4C4472017E3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4F4BD0-4DD4-441E-8C6A-76F386EE173C}"/>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678904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1239C6-8DF2-4971-9CEF-CD66F05418E5}"/>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BCB1E3-DCC3-4692-84F9-2DE2C6256544}"/>
              </a:ext>
            </a:extLst>
          </p:cNvPr>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7CB7624-7025-4246-8843-9735472144EA}"/>
              </a:ext>
            </a:extLst>
          </p:cNvPr>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BF3FAE5-43C7-4D9F-ACE2-854389238310}"/>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F3F3ECA6-D6C5-40C7-89C1-E15C0C5E671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F704E3A-0003-4A20-90F6-4FF26C0079DC}"/>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41667123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A0610C-1272-4C19-A623-91FDFAAAE8CC}"/>
              </a:ext>
            </a:extLst>
          </p:cNvPr>
          <p:cNvSpPr>
            <a:spLocks noGrp="1"/>
          </p:cNvSpPr>
          <p:nvPr>
            <p:ph type="title"/>
          </p:nvPr>
        </p:nvSpPr>
        <p:spPr>
          <a:xfrm>
            <a:off x="840317"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88D805-34FA-48E5-B437-66B0BF2D5973}"/>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54F53C2-C7D3-460D-9B29-3DAE082C5EF5}"/>
              </a:ext>
            </a:extLst>
          </p:cNvPr>
          <p:cNvSpPr>
            <a:spLocks noGrp="1"/>
          </p:cNvSpPr>
          <p:nvPr>
            <p:ph sz="half" idx="2"/>
          </p:nvPr>
        </p:nvSpPr>
        <p:spPr>
          <a:xfrm>
            <a:off x="840318"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73553EE-36D7-4401-A766-41760D19AE09}"/>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3359F92-9364-4D83-9ACB-735DE7EFE252}"/>
              </a:ext>
            </a:extLst>
          </p:cNvPr>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E1574FD-6780-4083-869F-266B08B98E1C}"/>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06F9ED2A-8EA2-45C8-A870-98B2032725C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24A12E0-D66A-463D-A569-27168F5D3CBB}"/>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380112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F088B8-39B6-4781-8915-5AC5F37D18B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0CD2B2-C401-4AA8-A1A8-0C581023D5D3}"/>
              </a:ext>
            </a:extLst>
          </p:cNvPr>
          <p:cNvSpPr>
            <a:spLocks noGrp="1"/>
          </p:cNvSpPr>
          <p:nvPr>
            <p:ph sz="half" idx="1"/>
          </p:nvPr>
        </p:nvSpPr>
        <p:spPr>
          <a:xfrm>
            <a:off x="8382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AA3A76E-C7E5-4F91-BECE-42B8BAC45D8A}"/>
              </a:ext>
            </a:extLst>
          </p:cNvPr>
          <p:cNvSpPr>
            <a:spLocks noGrp="1"/>
          </p:cNvSpPr>
          <p:nvPr>
            <p:ph sz="half" idx="2"/>
          </p:nvPr>
        </p:nvSpPr>
        <p:spPr>
          <a:xfrm>
            <a:off x="6197600" y="1825625"/>
            <a:ext cx="51562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6682FCB-0133-485C-869A-0A866F21A04E}"/>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C80283C0-F512-4A10-81BD-27FC5AA5D71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57D3A53-E022-4553-8B44-3FC4CD790956}"/>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624414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01D34-D7AF-453A-88E8-9793AE8787E9}"/>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0A8C9E7-C72C-492A-9E68-8AD0D4D0BA06}"/>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6EB9A443-FC68-44A0-979C-C5419C50006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ACDBA1-4D4D-454E-8626-3C1E97434AAF}"/>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1377517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17F40C43-BC53-41AF-9BD8-490C61136CA2}"/>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819652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1893E-B4DF-4D73-B668-61593C50C102}"/>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0BF62B0-1167-44A9-849A-6DEE51039CAD}"/>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6719709-96FD-4A91-AC9E-6BA3B908EDC8}"/>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36EAFB4-A479-43E3-AF42-D8C1F8E909F3}"/>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398A67E6-9E73-4EC3-9F77-8F2ED867990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5DF44B9-2276-4891-83C5-9D13F34C3F06}"/>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3593644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331625-40CA-4376-9D79-A2DA4CFF5239}"/>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D9757D8-8B45-4FA7-81F0-0916A3DDA4C1}"/>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C39D34-186A-40B4-BB34-163CABAD8D5C}"/>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2AEC53-CE62-4093-B50F-5B48CAEC3B2B}"/>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107D388C-5A11-470A-A534-05ED7DB7F710}"/>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A12366F-6F3C-47D1-9860-F790D580AD02}"/>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1927669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5ED22E-FEFF-49B5-9758-DBE2FF7D476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714DF2-99D5-4A56-AA8B-FEAA8A4ABE4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D0C8BA-5316-4BAD-BDBF-CBCA61EFFED5}"/>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22FD722A-22D7-49F1-8B8A-773BB1E6649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11123B-BF6D-446C-B085-3AF4622A961A}"/>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4002321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F3B92B7-A70D-499D-82E3-DD147E4366E9}"/>
              </a:ext>
            </a:extLst>
          </p:cNvPr>
          <p:cNvSpPr>
            <a:spLocks noGrp="1"/>
          </p:cNvSpPr>
          <p:nvPr>
            <p:ph type="title" orient="vert"/>
          </p:nvPr>
        </p:nvSpPr>
        <p:spPr>
          <a:xfrm>
            <a:off x="8724901"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B3B5224-CB6A-41CE-9DD5-896840D96E63}"/>
              </a:ext>
            </a:extLst>
          </p:cNvPr>
          <p:cNvSpPr>
            <a:spLocks noGrp="1"/>
          </p:cNvSpPr>
          <p:nvPr>
            <p:ph type="body" orient="vert" idx="1"/>
          </p:nvPr>
        </p:nvSpPr>
        <p:spPr>
          <a:xfrm>
            <a:off x="838201" y="365125"/>
            <a:ext cx="76835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FBBF6B-0409-4EE1-A8D1-15D583499E9B}"/>
              </a:ext>
            </a:extLst>
          </p:cNvPr>
          <p:cNvSpPr>
            <a:spLocks noGrp="1"/>
          </p:cNvSpPr>
          <p:nvPr>
            <p:ph type="dt" sz="half" idx="10"/>
          </p:nvPr>
        </p:nvSpPr>
        <p:spPr>
          <a:xfrm>
            <a:off x="838200" y="6356351"/>
            <a:ext cx="2743200" cy="365125"/>
          </a:xfrm>
          <a:prstGeom prst="rect">
            <a:avLst/>
          </a:prstGeom>
        </p:spPr>
        <p:txBody>
          <a:bodyPr/>
          <a:lstStyle/>
          <a:p>
            <a:fld id="{15E1473B-FC82-46B1-BC62-426A0F7F1E10}"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B5F8ACA4-3EB9-47D6-8B46-E71DBEA3C5E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D6C5BA-D9D1-42B8-AFB2-0B43342D978B}"/>
              </a:ext>
            </a:extLst>
          </p:cNvPr>
          <p:cNvSpPr>
            <a:spLocks noGrp="1"/>
          </p:cNvSpPr>
          <p:nvPr>
            <p:ph type="sldNum" sz="quarter" idx="12"/>
          </p:nvPr>
        </p:nvSpPr>
        <p:spPr>
          <a:xfrm>
            <a:off x="8610600" y="6356351"/>
            <a:ext cx="2743200" cy="365125"/>
          </a:xfrm>
          <a:prstGeom prst="rect">
            <a:avLst/>
          </a:prstGeom>
        </p:spPr>
        <p:txBody>
          <a:bodyPr/>
          <a:lstStyle/>
          <a:p>
            <a:fld id="{A6572CC1-7BC9-4C19-8CF3-DAFA23537728}" type="slidenum">
              <a:rPr lang="zh-CN" altLang="en-US" smtClean="0"/>
              <a:t>‹#›</a:t>
            </a:fld>
            <a:endParaRPr lang="zh-CN" altLang="en-US"/>
          </a:p>
        </p:txBody>
      </p:sp>
    </p:spTree>
    <p:extLst>
      <p:ext uri="{BB962C8B-B14F-4D97-AF65-F5344CB8AC3E}">
        <p14:creationId xmlns:p14="http://schemas.microsoft.com/office/powerpoint/2010/main" val="5644301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82BA5B-719D-44DA-B937-C7E6EC5B45D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240AA52-C384-4159-ADEF-47E7A58015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910D183-3E29-41E5-B0CC-DEE067E8F317}"/>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4FCEDD52-50C7-4491-8CA2-66DD87BE1D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014B9C-23AF-4289-B78C-AA8A96877849}"/>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1347883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A69BF-AFC1-45D5-85EA-1419B0B09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D22712-534C-4AB2-AC30-84BFEB0EFEB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3F924E-FCB1-4F7A-8AA2-79F0E5D0D309}"/>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48DD8BB8-5465-4313-A7AF-557DDC22B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519C09-F9D4-4439-8DFC-D1001DC9C1BF}"/>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2461641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E83FB1-8BB1-44DB-BA81-622975173C91}"/>
              </a:ext>
            </a:extLst>
          </p:cNvPr>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7EDB2AA-97D4-485F-BEC5-3EC1DF03F19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F6DC177-C768-4C7E-A441-7BED348A1FAD}"/>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39641621-DE14-444E-A5CC-46C0488774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64DABE-D582-41BA-9673-86C71C1A80B2}"/>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584591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F926BE-2AF2-457D-BA9E-1548B253A0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E57324-7D6B-492A-9816-49C28C40900F}"/>
              </a:ext>
            </a:extLst>
          </p:cNvPr>
          <p:cNvSpPr>
            <a:spLocks noGrp="1"/>
          </p:cNvSpPr>
          <p:nvPr>
            <p:ph sz="half" idx="1"/>
          </p:nvPr>
        </p:nvSpPr>
        <p:spPr>
          <a:xfrm>
            <a:off x="8382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52AB12A-51C5-472D-B068-A5B54B6B6F01}"/>
              </a:ext>
            </a:extLst>
          </p:cNvPr>
          <p:cNvSpPr>
            <a:spLocks noGrp="1"/>
          </p:cNvSpPr>
          <p:nvPr>
            <p:ph sz="half" idx="2"/>
          </p:nvPr>
        </p:nvSpPr>
        <p:spPr>
          <a:xfrm>
            <a:off x="61976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739C9BF-0291-414F-8FB4-A7898E553442}"/>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318F62AE-6C84-4FB4-9134-ED734C847C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43FE39-53B6-4CBC-AE49-5065297E3EC3}"/>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2271640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14BC07-1226-461C-A759-33C2F383CC77}"/>
              </a:ext>
            </a:extLst>
          </p:cNvPr>
          <p:cNvSpPr>
            <a:spLocks noGrp="1"/>
          </p:cNvSpPr>
          <p:nvPr>
            <p:ph type="title"/>
          </p:nvPr>
        </p:nvSpPr>
        <p:spPr>
          <a:xfrm>
            <a:off x="840317"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8330777-C580-4CF2-BCC4-9298F5185769}"/>
              </a:ext>
            </a:extLst>
          </p:cNvPr>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C3F709E-25DF-4A8E-B0F2-E598B6E58830}"/>
              </a:ext>
            </a:extLst>
          </p:cNvPr>
          <p:cNvSpPr>
            <a:spLocks noGrp="1"/>
          </p:cNvSpPr>
          <p:nvPr>
            <p:ph sz="half" idx="2"/>
          </p:nvPr>
        </p:nvSpPr>
        <p:spPr>
          <a:xfrm>
            <a:off x="840318" y="2505075"/>
            <a:ext cx="5158316"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23356B9-4D36-4D65-9C48-9D66323A697D}"/>
              </a:ext>
            </a:extLst>
          </p:cNvPr>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FB82DED-DC21-49F7-B4BC-8B48A5A0AAFD}"/>
              </a:ext>
            </a:extLst>
          </p:cNvPr>
          <p:cNvSpPr>
            <a:spLocks noGrp="1"/>
          </p:cNvSpPr>
          <p:nvPr>
            <p:ph sz="quarter" idx="4"/>
          </p:nvPr>
        </p:nvSpPr>
        <p:spPr>
          <a:xfrm>
            <a:off x="6172200" y="2505075"/>
            <a:ext cx="518371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328E2B1-5279-4E49-A74C-82DCA2BCBEF5}"/>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3CB9FEBC-24C3-40B3-A5F9-D6835779988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008F9BC-6DC8-4FE4-AA90-E51EC87DE3C8}"/>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4409721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083786-3F93-4CF8-B8E4-874CD83CA1B9}"/>
              </a:ext>
            </a:extLst>
          </p:cNvPr>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D6DE891-939B-481E-964A-EEAC5337CFF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E631CC-1009-44EB-8E96-2F7BF747C226}"/>
              </a:ext>
            </a:extLst>
          </p:cNvPr>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52A2B43-4493-4B6F-9C0F-EE9ECDDBAD72}"/>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D530891-4936-4287-986A-7C9BA6F17242}"/>
              </a:ext>
            </a:extLst>
          </p:cNvPr>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8797788-704D-4199-A456-2500A9B3D0F8}"/>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AECF7BAD-E4FB-4CEA-A7C7-416DB79DBC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30CFCB-1A69-4A82-B6B3-E2B235D195DB}"/>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1332871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F2EE5A-393C-4416-9186-390297DDCA0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A0123D5-A631-4BCB-91BD-BD540EA1A793}"/>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BC719E96-D7F4-411D-A2B8-4A591EEF0A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EF3F044-534C-493E-AF80-5442F0727D3D}"/>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2664832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D51C1FD-0615-429B-84F6-B95FDA19D5A6}"/>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3" name="页脚占位符 2">
            <a:extLst>
              <a:ext uri="{FF2B5EF4-FFF2-40B4-BE49-F238E27FC236}">
                <a16:creationId xmlns:a16="http://schemas.microsoft.com/office/drawing/2014/main" id="{F116E894-8714-4EB1-BDCA-390C9D9BB0E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B1A401B-3EB7-4EF2-8806-2EBD506F1925}"/>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778871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8AE0A5-2910-4335-8CAE-A73545083C04}"/>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6290F0F-22BA-402D-815F-DEB644A3F813}"/>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9F4156-1E9B-4FFE-9DE8-1ADE9718B0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B3C5213-F10B-4984-9127-FD7D1874E973}"/>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731BD444-F47C-48F5-8A09-2BAD25BD8D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C264D-55FE-4409-B98D-BA3BE9DEBEE1}"/>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38879590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FF8A96-CF05-44E8-85BC-9281773AA4CD}"/>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802AD06-F6C9-4575-983A-44815390701F}"/>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AEB1370-1AAA-4F5A-81C3-70EF4CB1FF70}"/>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37BDF8F-5002-4BB7-BBA1-4A5404760208}"/>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9411DAF2-9730-4C42-8A24-4D9FE4D81E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CE754B-6A55-4330-8D20-666078DEDA49}"/>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2877553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0DF6EC-5C4F-4BC6-A57D-41D1034C7EB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D744FE-DC91-4197-B306-7592AF99849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4FB0E-CE3C-4A92-B930-08432D94070D}"/>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3DF35D2E-0EBC-491A-8442-A691806474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A9C403-47F5-4161-B5C6-D7FDEE2CED34}"/>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1115395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D4AC3CE-2B40-4FFE-A2C7-D11331D029D8}"/>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718B3-CBCB-4923-8F6D-F35079D1DB00}"/>
              </a:ext>
            </a:extLst>
          </p:cNvPr>
          <p:cNvSpPr>
            <a:spLocks noGrp="1"/>
          </p:cNvSpPr>
          <p:nvPr>
            <p:ph type="body" orient="vert" idx="1"/>
          </p:nvPr>
        </p:nvSpPr>
        <p:spPr>
          <a:xfrm>
            <a:off x="838201" y="365125"/>
            <a:ext cx="76835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4D539F-772D-4D18-AEDC-247BBFAA5874}"/>
              </a:ext>
            </a:extLst>
          </p:cNvPr>
          <p:cNvSpPr>
            <a:spLocks noGrp="1"/>
          </p:cNvSpPr>
          <p:nvPr>
            <p:ph type="dt" sz="half" idx="10"/>
          </p:nvPr>
        </p:nvSpPr>
        <p:spPr/>
        <p:txBody>
          <a:body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C8FA611F-BC79-4EDF-A9AF-31FEA3A8BE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1A7697A-4F5B-4EBA-BB6B-02C0548F8F17}"/>
              </a:ext>
            </a:extLst>
          </p:cNvPr>
          <p:cNvSpPr>
            <a:spLocks noGrp="1"/>
          </p:cNvSpPr>
          <p:nvPr>
            <p:ph type="sldNum" sz="quarter" idx="12"/>
          </p:nvPr>
        </p:nvSpPr>
        <p:spPr/>
        <p:txBody>
          <a:body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920532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C28B83-B3F6-41D3-A1D1-160A396856B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114F24-6FD6-42FD-9B42-65918C056A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F625176-58C1-4F6D-9D37-ABCF910049EA}"/>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E22B086A-2EF8-4E63-AA2C-1D45626124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AF744E-A2F1-475A-B9B8-1235815FDA3F}"/>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17100671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6A7A83-88A7-4FEF-BDBB-DBC62314AC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57759CB-A37B-48E7-BD17-8C3DA93554D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ECE4F4-7E56-4C4B-8FF8-0345E416FE42}"/>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6A2FD1C0-422C-4A4B-BE36-28868498AB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8ECD68A-0CEE-4CF8-9673-7B06BF78BD8E}"/>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4253781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C32D2C-CC40-44FC-BA49-CE9B9014162B}"/>
              </a:ext>
            </a:extLst>
          </p:cNvPr>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0840420-5702-4B71-9D37-BFE542B4AA47}"/>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B4348E1-DC39-43AF-B84B-80740D8CC172}"/>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D622705B-5EC5-449E-94A5-B7EBA436BC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F6AE88-60CA-4AE1-8DB0-B23906B84584}"/>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27109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FE4E25-A4AA-465C-8696-02745AF02CA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80B0C3A-E29F-4FDE-B8D2-A5E0402F95CE}"/>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128B387C-3D2F-4E28-B2A1-E5DFC62E36C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64272C9-595A-4F71-91C5-69F80BCEF4F8}"/>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24549753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E95130-B660-47CA-8436-27621108B2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BDE6EA-EF53-4177-89FC-66738B01DB44}"/>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35C8AF82-07EA-41F8-87CF-B79679439B0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D602F88-F864-4D9E-A171-87E8FA04331F}"/>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1272750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61AE9A-72B4-45F7-92AF-A81C75ADE9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9F6B86F-E103-4C55-A217-033B374B02A0}"/>
              </a:ext>
            </a:extLst>
          </p:cNvPr>
          <p:cNvSpPr>
            <a:spLocks noGrp="1"/>
          </p:cNvSpPr>
          <p:nvPr>
            <p:ph sz="half" idx="1"/>
          </p:nvPr>
        </p:nvSpPr>
        <p:spPr>
          <a:xfrm>
            <a:off x="8382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9D2D228-75DC-4145-AE12-89A1F2BB2443}"/>
              </a:ext>
            </a:extLst>
          </p:cNvPr>
          <p:cNvSpPr>
            <a:spLocks noGrp="1"/>
          </p:cNvSpPr>
          <p:nvPr>
            <p:ph sz="half" idx="2"/>
          </p:nvPr>
        </p:nvSpPr>
        <p:spPr>
          <a:xfrm>
            <a:off x="6197600" y="1825625"/>
            <a:ext cx="515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7894B95-C063-4B15-BA77-1F2BC8F1B2D5}"/>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B2B5EB84-A6C8-4F30-819E-577F12C6BB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6DF0A1-031E-40F0-9188-8B56756284F9}"/>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15010373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62711-4827-43D4-ABFF-0FB6372D6DDE}"/>
              </a:ext>
            </a:extLst>
          </p:cNvPr>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236E731-99FC-4F0C-A753-C82D8B51AF8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1629D03-B658-4CAB-91A6-ED52C8F1D213}"/>
              </a:ext>
            </a:extLst>
          </p:cNvPr>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6272493-DFFC-440F-B662-29BDA86F7D8B}"/>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DE6797-1ABB-4CA9-A9F7-4D88E8E34E21}"/>
              </a:ext>
            </a:extLst>
          </p:cNvPr>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610AFDF-C7FD-4048-9D61-CA40F10525CB}"/>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8" name="页脚占位符 7">
            <a:extLst>
              <a:ext uri="{FF2B5EF4-FFF2-40B4-BE49-F238E27FC236}">
                <a16:creationId xmlns:a16="http://schemas.microsoft.com/office/drawing/2014/main" id="{52D1FCE8-B374-4537-A072-C00BF099665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11CAEBF-D132-499B-8064-9A3B2E4D1B95}"/>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2687234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D9BBA0-EC44-4DD5-81F0-897C26F61FC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B8AA24C-2747-4EF7-9EAC-69DAE6FCC690}"/>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DF50F053-656A-4ED6-9263-4DD29574F75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53EDDF6-2D19-42E1-8D97-ED73EFBB3021}"/>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29509610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597857-6949-4D15-91AC-723A924304E4}"/>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3" name="页脚占位符 2">
            <a:extLst>
              <a:ext uri="{FF2B5EF4-FFF2-40B4-BE49-F238E27FC236}">
                <a16:creationId xmlns:a16="http://schemas.microsoft.com/office/drawing/2014/main" id="{0663FC66-B3CA-42E0-89F5-0D04B791423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896DD85-4DAE-47C0-B07E-6607C36BA0D5}"/>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23577619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25084A-EB6F-4966-94EF-2606D2169F66}"/>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3BD317E-F1E6-4AE5-BC09-DDA6E32DECF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203E3DF-C9E9-4631-BB39-B5C581C90E0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0F482C-B2B0-490D-8328-BD17BD6FCB08}"/>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CC289A6C-636D-4549-A6F5-55EC75FEC1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192726-38A1-4192-A1C8-D61EC833DC99}"/>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1667582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8933EA-0F7D-4026-9E68-F94B0A41FA57}"/>
              </a:ext>
            </a:extLst>
          </p:cNvPr>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1FDB5A-1CA2-4C55-8B30-7A0976054F4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A8E2E01-F34A-4565-B2EA-AAD4731967C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8338913-7304-4C43-BDC4-F704181CEE7C}"/>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484EC2A4-DF26-442F-879C-8BCCB1001A8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054733F-D3F9-44C0-B39C-55FC3949AF45}"/>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942065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6D1470-68E8-408D-A327-EEE6046764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95BFEE-7E32-42CD-9D75-E350FF9C175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C65FFF-E000-4EE8-BCCE-611786CD60AA}"/>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92FF9CDE-837E-4B2A-90E0-497EC9014CC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4DB37D-6A91-454A-84A1-7717C0A439F9}"/>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415502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B05EBE-4E49-4B5C-8F34-44E46D4C7ED7}"/>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BA9E574-FE13-4AB0-A1CF-B304EC20420A}"/>
              </a:ext>
            </a:extLst>
          </p:cNvPr>
          <p:cNvSpPr>
            <a:spLocks noGrp="1"/>
          </p:cNvSpPr>
          <p:nvPr>
            <p:ph type="body" orient="vert" idx="1"/>
          </p:nvPr>
        </p:nvSpPr>
        <p:spPr>
          <a:xfrm>
            <a:off x="838201" y="365125"/>
            <a:ext cx="76835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D9FA45-FA73-4AB4-A77B-028DBB7C0B1E}"/>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88FB8AF2-F359-45E5-A29D-EE604D4CC04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090AD46-F7F6-48DC-8222-8B093D926927}"/>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1360904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CAF58B-FFC3-4BF7-B8E2-C713174BF70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810D62-D79A-498B-A950-818DAA16FCCF}"/>
              </a:ext>
            </a:extLst>
          </p:cNvPr>
          <p:cNvSpPr>
            <a:spLocks noGrp="1"/>
          </p:cNvSpPr>
          <p:nvPr>
            <p:ph type="dt" sz="half" idx="10"/>
          </p:nvPr>
        </p:nvSpPr>
        <p:spPr/>
        <p:txBody>
          <a:bodyPr/>
          <a:lstStyle/>
          <a:p>
            <a:fld id="{B6D132DB-016B-4685-9CC5-070BFDE7AA93}" type="datetimeFigureOut">
              <a:rPr lang="zh-CN" altLang="en-US" smtClean="0"/>
              <a:t>2025/12/4</a:t>
            </a:fld>
            <a:endParaRPr lang="zh-CN" altLang="en-US"/>
          </a:p>
        </p:txBody>
      </p:sp>
      <p:sp>
        <p:nvSpPr>
          <p:cNvPr id="4" name="页脚占位符 3">
            <a:extLst>
              <a:ext uri="{FF2B5EF4-FFF2-40B4-BE49-F238E27FC236}">
                <a16:creationId xmlns:a16="http://schemas.microsoft.com/office/drawing/2014/main" id="{ECBF3D7A-4580-411F-8842-59559CFF831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F301AEB-59F4-46AA-B2B4-A551FCE854CA}"/>
              </a:ext>
            </a:extLst>
          </p:cNvPr>
          <p:cNvSpPr>
            <a:spLocks noGrp="1"/>
          </p:cNvSpPr>
          <p:nvPr>
            <p:ph type="sldNum" sz="quarter" idx="12"/>
          </p:nvPr>
        </p:nvSpPr>
        <p:spPr/>
        <p:txBody>
          <a:body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347822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4383C74A-AD29-4EB5-A86B-10E7A01B1EB7}"/>
              </a:ext>
            </a:extLst>
          </p:cNvPr>
          <p:cNvSpPr>
            <a:spLocks noGrp="1"/>
          </p:cNvSpPr>
          <p:nvPr>
            <p:ph type="sldNum" sz="quarter" idx="4"/>
          </p:nvPr>
        </p:nvSpPr>
        <p:spPr>
          <a:xfrm>
            <a:off x="4645592" y="6390861"/>
            <a:ext cx="1811867" cy="369978"/>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pic>
        <p:nvPicPr>
          <p:cNvPr id="4" name="图片 3">
            <a:extLst>
              <a:ext uri="{FF2B5EF4-FFF2-40B4-BE49-F238E27FC236}">
                <a16:creationId xmlns:a16="http://schemas.microsoft.com/office/drawing/2014/main" id="{6D7FFBAE-E69E-4740-BB6C-CD3E03F350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58"/>
            <a:ext cx="1051269" cy="788452"/>
          </a:xfrm>
          <a:prstGeom prst="rect">
            <a:avLst/>
          </a:prstGeom>
        </p:spPr>
      </p:pic>
      <p:sp>
        <p:nvSpPr>
          <p:cNvPr id="7" name="灯片编号占位符 5">
            <a:extLst>
              <a:ext uri="{FF2B5EF4-FFF2-40B4-BE49-F238E27FC236}">
                <a16:creationId xmlns:a16="http://schemas.microsoft.com/office/drawing/2014/main" id="{65F26100-09E0-4360-82D7-CC9E12D05381}"/>
              </a:ext>
            </a:extLst>
          </p:cNvPr>
          <p:cNvSpPr txBox="1">
            <a:spLocks/>
          </p:cNvSpPr>
          <p:nvPr userDrawn="1"/>
        </p:nvSpPr>
        <p:spPr>
          <a:xfrm>
            <a:off x="8978901" y="6361045"/>
            <a:ext cx="3021036" cy="365125"/>
          </a:xfrm>
          <a:prstGeom prst="rect">
            <a:avLst/>
          </a:prstGeom>
        </p:spPr>
        <p:txBody>
          <a:bodyPr vert="horz" lIns="91440" tIns="45720" rIns="91440" bIns="45720" rtlCol="0" anchor="ctr"/>
          <a:lstStyle>
            <a:defPPr>
              <a:defRPr lang="en-US"/>
            </a:defPPr>
            <a:lvl1pPr marL="0" algn="r" defTabSz="457200" rtl="0" eaLnBrk="1" fontAlgn="auto" latinLnBrk="0" hangingPunct="1">
              <a:spcBef>
                <a:spcPts val="0"/>
              </a:spcBef>
              <a:spcAft>
                <a:spcPts val="0"/>
              </a:spcAft>
              <a:defRPr sz="1600" kern="1200" dirty="0">
                <a:solidFill>
                  <a:schemeClr val="tx1">
                    <a:tint val="75000"/>
                  </a:schemeClr>
                </a:solidFill>
                <a:latin typeface="隶书" panose="02010509060101010101" pitchFamily="49" charset="-122"/>
                <a:ea typeface="隶书" panose="02010509060101010101" pitchFamily="49"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1600" b="1" i="0" dirty="0"/>
              <a:t>SDU-NEX</a:t>
            </a:r>
            <a:endParaRPr lang="zh-CN" altLang="en-US" sz="1600" b="1" i="0" dirty="0"/>
          </a:p>
        </p:txBody>
      </p:sp>
      <p:pic>
        <p:nvPicPr>
          <p:cNvPr id="3" name="图片 2" descr="卡通画&#10;&#10;中度可信度描述已自动生成">
            <a:extLst>
              <a:ext uri="{FF2B5EF4-FFF2-40B4-BE49-F238E27FC236}">
                <a16:creationId xmlns:a16="http://schemas.microsoft.com/office/drawing/2014/main" id="{030D033D-4908-4CC1-90D9-5C9726E8A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0429" y="240242"/>
            <a:ext cx="1921571" cy="365125"/>
          </a:xfrm>
          <a:prstGeom prst="rect">
            <a:avLst/>
          </a:prstGeom>
        </p:spPr>
      </p:pic>
    </p:spTree>
    <p:extLst>
      <p:ext uri="{BB962C8B-B14F-4D97-AF65-F5344CB8AC3E}">
        <p14:creationId xmlns:p14="http://schemas.microsoft.com/office/powerpoint/2010/main" val="36378674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6385125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889405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3885757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726361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8778753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525110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7566099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1760736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2196734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130570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712CA4-25C9-43A5-A44A-3659BEB8C45F}"/>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13E4082-C343-4C94-BBF2-9CC513C365FA}"/>
              </a:ext>
            </a:extLst>
          </p:cNvPr>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9F964E4-99A4-44BD-ADBA-68B9E24CEFB4}"/>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FA011BD-23A2-4261-906D-AA42A6EBA3E5}"/>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DBC4393D-8A4B-4B9A-9AEC-2461FA9B3CA9}"/>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27E81F-F7D8-43AB-8410-283AE81CA0B6}"/>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2859863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E177191B-DAF1-40AA-8D20-C986F948F83C}"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9854504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2799290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32018284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34898104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295015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427177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40928087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06952DD4-2EB2-42C6-ACAF-404A39744057}" type="slidenum">
              <a:rPr lang="zh-CN" altLang="en-US" smtClean="0"/>
              <a:pPr>
                <a:defRPr/>
              </a:pPr>
              <a:t>‹#›</a:t>
            </a:fld>
            <a:endParaRPr lang="zh-CN" altLang="en-US" dirty="0"/>
          </a:p>
        </p:txBody>
      </p:sp>
      <p:pic>
        <p:nvPicPr>
          <p:cNvPr id="5" name="图片 4">
            <a:extLst>
              <a:ext uri="{FF2B5EF4-FFF2-40B4-BE49-F238E27FC236}">
                <a16:creationId xmlns:a16="http://schemas.microsoft.com/office/drawing/2014/main" id="{217270E8-9E38-0068-6E01-089066ECC6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58"/>
            <a:ext cx="838200" cy="788452"/>
          </a:xfrm>
          <a:prstGeom prst="rect">
            <a:avLst/>
          </a:prstGeom>
        </p:spPr>
      </p:pic>
      <p:sp>
        <p:nvSpPr>
          <p:cNvPr id="6" name="灯片编号占位符 5">
            <a:extLst>
              <a:ext uri="{FF2B5EF4-FFF2-40B4-BE49-F238E27FC236}">
                <a16:creationId xmlns:a16="http://schemas.microsoft.com/office/drawing/2014/main" id="{CBEFDB1F-C283-0DE4-7F0A-6F0E6C129E07}"/>
              </a:ext>
            </a:extLst>
          </p:cNvPr>
          <p:cNvSpPr txBox="1">
            <a:spLocks/>
          </p:cNvSpPr>
          <p:nvPr userDrawn="1"/>
        </p:nvSpPr>
        <p:spPr>
          <a:xfrm>
            <a:off x="8978901" y="6361045"/>
            <a:ext cx="3021036" cy="365125"/>
          </a:xfrm>
          <a:prstGeom prst="rect">
            <a:avLst/>
          </a:prstGeom>
        </p:spPr>
        <p:txBody>
          <a:bodyPr vert="horz" lIns="91440" tIns="45720" rIns="91440" bIns="45720" rtlCol="0" anchor="ctr"/>
          <a:lstStyle>
            <a:defPPr>
              <a:defRPr lang="en-US"/>
            </a:defPPr>
            <a:lvl1pPr marL="0" algn="r" defTabSz="457200" rtl="0" eaLnBrk="1" fontAlgn="auto" latinLnBrk="0" hangingPunct="1">
              <a:spcBef>
                <a:spcPts val="0"/>
              </a:spcBef>
              <a:spcAft>
                <a:spcPts val="0"/>
              </a:spcAft>
              <a:defRPr sz="1600" kern="1200" dirty="0">
                <a:solidFill>
                  <a:schemeClr val="tx1">
                    <a:tint val="75000"/>
                  </a:schemeClr>
                </a:solidFill>
                <a:latin typeface="隶书" panose="02010509060101010101" pitchFamily="49" charset="-122"/>
                <a:ea typeface="隶书" panose="02010509060101010101" pitchFamily="49"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zh-CN" sz="1600" b="1" i="0" dirty="0"/>
              <a:t>SDU-NEX</a:t>
            </a:r>
            <a:endParaRPr lang="zh-CN" altLang="en-US" sz="1600" b="1" i="0" dirty="0"/>
          </a:p>
        </p:txBody>
      </p:sp>
      <p:pic>
        <p:nvPicPr>
          <p:cNvPr id="7" name="图片 6" descr="卡通画&#10;&#10;中度可信度描述已自动生成">
            <a:extLst>
              <a:ext uri="{FF2B5EF4-FFF2-40B4-BE49-F238E27FC236}">
                <a16:creationId xmlns:a16="http://schemas.microsoft.com/office/drawing/2014/main" id="{B21A06E7-51E6-E27D-02BA-2039FB51DC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70430" y="131830"/>
            <a:ext cx="1858310" cy="532404"/>
          </a:xfrm>
          <a:prstGeom prst="rect">
            <a:avLst/>
          </a:prstGeom>
        </p:spPr>
      </p:pic>
    </p:spTree>
    <p:extLst>
      <p:ext uri="{BB962C8B-B14F-4D97-AF65-F5344CB8AC3E}">
        <p14:creationId xmlns:p14="http://schemas.microsoft.com/office/powerpoint/2010/main" val="40255293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13149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371383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74BB9E-71C8-4F76-9CE2-434FD463D4D2}"/>
              </a:ext>
            </a:extLst>
          </p:cNvPr>
          <p:cNvSpPr>
            <a:spLocks noGrp="1"/>
          </p:cNvSpPr>
          <p:nvPr>
            <p:ph type="title"/>
          </p:nvPr>
        </p:nvSpPr>
        <p:spPr>
          <a:xfrm>
            <a:off x="840318" y="457200"/>
            <a:ext cx="393276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90DF0BE-7B95-45D8-A68F-5E02574BB735}"/>
              </a:ext>
            </a:extLst>
          </p:cNvPr>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40C18-C0EE-4550-B728-DBA5D1B7BC39}"/>
              </a:ext>
            </a:extLst>
          </p:cNvPr>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7847B0-5735-40E2-A32B-0754FFD6BBEC}"/>
              </a:ext>
            </a:extLst>
          </p:cNvPr>
          <p:cNvSpPr>
            <a:spLocks noGrp="1"/>
          </p:cNvSpPr>
          <p:nvPr>
            <p:ph type="dt" sz="half" idx="10"/>
          </p:nvPr>
        </p:nvSpPr>
        <p:spPr>
          <a:xfrm>
            <a:off x="838200" y="6356351"/>
            <a:ext cx="2743200" cy="365125"/>
          </a:xfrm>
          <a:prstGeom prst="rect">
            <a:avLst/>
          </a:prstGeom>
        </p:spPr>
        <p:txBody>
          <a:bodyPr/>
          <a:lstStyle/>
          <a:p>
            <a:fld id="{BCFA3BB1-E98E-4277-BFE5-FDD7DB0A950A}" type="datetimeFigureOut">
              <a:rPr lang="zh-CN" altLang="en-US" smtClean="0"/>
              <a:t>2025/12/4</a:t>
            </a:fld>
            <a:endParaRPr lang="zh-CN" altLang="en-US"/>
          </a:p>
        </p:txBody>
      </p:sp>
      <p:sp>
        <p:nvSpPr>
          <p:cNvPr id="6" name="页脚占位符 5">
            <a:extLst>
              <a:ext uri="{FF2B5EF4-FFF2-40B4-BE49-F238E27FC236}">
                <a16:creationId xmlns:a16="http://schemas.microsoft.com/office/drawing/2014/main" id="{9EB291EC-15AC-4DAD-ABB1-274D14C58CF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B9DD26A-9074-48EF-85A7-33542BFBF040}"/>
              </a:ext>
            </a:extLst>
          </p:cNvPr>
          <p:cNvSpPr>
            <a:spLocks noGrp="1"/>
          </p:cNvSpPr>
          <p:nvPr>
            <p:ph type="sldNum" sz="quarter" idx="12"/>
          </p:nvPr>
        </p:nvSpPr>
        <p:spPr>
          <a:xfrm>
            <a:off x="8610600" y="6356351"/>
            <a:ext cx="2743200" cy="365125"/>
          </a:xfrm>
          <a:prstGeom prst="rect">
            <a:avLst/>
          </a:prstGeom>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27895241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39829209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CFA3BB1-E98E-4277-BFE5-FDD7DB0A950A}" type="datetimeFigureOut">
              <a:rPr lang="zh-CN" altLang="en-US" smtClean="0"/>
              <a:t>2025/12/4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3BF0A78-443B-4188-A07E-8A25774945E5}" type="slidenum">
              <a:rPr lang="zh-CN" altLang="en-US" smtClean="0"/>
              <a:t>‹#›</a:t>
            </a:fld>
            <a:endParaRPr lang="zh-CN" altLang="en-US"/>
          </a:p>
        </p:txBody>
      </p:sp>
    </p:spTree>
    <p:extLst>
      <p:ext uri="{BB962C8B-B14F-4D97-AF65-F5344CB8AC3E}">
        <p14:creationId xmlns:p14="http://schemas.microsoft.com/office/powerpoint/2010/main" val="4251226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0" name="直接连接符 9">
            <a:extLst>
              <a:ext uri="{FF2B5EF4-FFF2-40B4-BE49-F238E27FC236}">
                <a16:creationId xmlns:a16="http://schemas.microsoft.com/office/drawing/2014/main" id="{840108FD-778D-4639-9A69-20677350F397}"/>
              </a:ext>
            </a:extLst>
          </p:cNvPr>
          <p:cNvCxnSpPr/>
          <p:nvPr userDrawn="1"/>
        </p:nvCxnSpPr>
        <p:spPr>
          <a:xfrm>
            <a:off x="0" y="785814"/>
            <a:ext cx="12192000" cy="15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121CC606-CF2C-4E51-82FE-71F22F1CE699}"/>
              </a:ext>
            </a:extLst>
          </p:cNvPr>
          <p:cNvCxnSpPr/>
          <p:nvPr userDrawn="1"/>
        </p:nvCxnSpPr>
        <p:spPr>
          <a:xfrm>
            <a:off x="0" y="6286500"/>
            <a:ext cx="121920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8D571960-0D56-471A-92AE-03839CCA8047}"/>
              </a:ext>
            </a:extLst>
          </p:cNvPr>
          <p:cNvSpPr/>
          <p:nvPr userDrawn="1"/>
        </p:nvSpPr>
        <p:spPr>
          <a:xfrm>
            <a:off x="190459" y="6429396"/>
            <a:ext cx="3333773" cy="338554"/>
          </a:xfrm>
          <a:prstGeom prst="rect">
            <a:avLst/>
          </a:prstGeom>
          <a:noFill/>
        </p:spPr>
        <p:txBody>
          <a:bodyPr>
            <a:spAutoFit/>
          </a:bodyPr>
          <a:lstStyle/>
          <a:p>
            <a:pPr algn="ctr" eaLnBrk="1" fontAlgn="auto" hangingPunct="1">
              <a:spcBef>
                <a:spcPts val="0"/>
              </a:spcBef>
              <a:spcAft>
                <a:spcPts val="0"/>
              </a:spcAft>
              <a:defRPr/>
            </a:pPr>
            <a:r>
              <a:rPr lang="en-US" altLang="zh-CN"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rPr>
              <a:t>Nuclear Electronics Lab</a:t>
            </a:r>
            <a:endParaRPr lang="zh-CN" altLang="en-US"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endParaRPr>
          </a:p>
        </p:txBody>
      </p:sp>
      <p:sp>
        <p:nvSpPr>
          <p:cNvPr id="15" name="灯片编号占位符 5">
            <a:extLst>
              <a:ext uri="{FF2B5EF4-FFF2-40B4-BE49-F238E27FC236}">
                <a16:creationId xmlns:a16="http://schemas.microsoft.com/office/drawing/2014/main" id="{A5477D5C-041D-4056-B3C5-E5DB985FC0E8}"/>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10132978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30761D9-0E40-4BD3-8E33-76FA0B58280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ABCDF0-A656-4DFC-97EB-C3FA6DC07A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095A34-0828-49DF-AB21-F518B737E8D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7191B-DAF1-40AA-8D20-C986F948F83C}"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FD29174C-954D-4EF0-BD38-7D1D74BC45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053FDFE-BC5A-43D6-B88D-D1FFF86473B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B1144-1ADA-4D70-9701-A987482BC380}" type="slidenum">
              <a:rPr lang="zh-CN" altLang="en-US" smtClean="0"/>
              <a:t>‹#›</a:t>
            </a:fld>
            <a:endParaRPr lang="zh-CN" altLang="en-US"/>
          </a:p>
        </p:txBody>
      </p:sp>
    </p:spTree>
    <p:extLst>
      <p:ext uri="{BB962C8B-B14F-4D97-AF65-F5344CB8AC3E}">
        <p14:creationId xmlns:p14="http://schemas.microsoft.com/office/powerpoint/2010/main" val="185477886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5">
            <a:extLst>
              <a:ext uri="{FF2B5EF4-FFF2-40B4-BE49-F238E27FC236}">
                <a16:creationId xmlns:a16="http://schemas.microsoft.com/office/drawing/2014/main" id="{CEB11063-AD4D-49A2-ABF4-17B02C330976}"/>
              </a:ext>
            </a:extLst>
          </p:cNvPr>
          <p:cNvSpPr>
            <a:spLocks noChangeArrowheads="1"/>
          </p:cNvSpPr>
          <p:nvPr userDrawn="1"/>
        </p:nvSpPr>
        <p:spPr bwMode="auto">
          <a:xfrm>
            <a:off x="6351" y="6286500"/>
            <a:ext cx="12192000" cy="571500"/>
          </a:xfrm>
          <a:prstGeom prst="rect">
            <a:avLst/>
          </a:prstGeom>
          <a:solidFill>
            <a:srgbClr val="1E5194"/>
          </a:solidFill>
          <a:ln w="1905">
            <a:no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zh-CN" sz="7000">
              <a:solidFill>
                <a:srgbClr val="000000"/>
              </a:solidFill>
              <a:ea typeface="宋体" panose="02010600030101010101" pitchFamily="2" charset="-122"/>
            </a:endParaRPr>
          </a:p>
        </p:txBody>
      </p:sp>
      <p:sp>
        <p:nvSpPr>
          <p:cNvPr id="8" name="Rectangle 2">
            <a:extLst>
              <a:ext uri="{FF2B5EF4-FFF2-40B4-BE49-F238E27FC236}">
                <a16:creationId xmlns:a16="http://schemas.microsoft.com/office/drawing/2014/main" id="{03F00F80-DEFB-4087-A932-91075E6EDB60}"/>
              </a:ext>
            </a:extLst>
          </p:cNvPr>
          <p:cNvSpPr>
            <a:spLocks noChangeArrowheads="1"/>
          </p:cNvSpPr>
          <p:nvPr userDrawn="1"/>
        </p:nvSpPr>
        <p:spPr bwMode="auto">
          <a:xfrm>
            <a:off x="-203200" y="5835650"/>
            <a:ext cx="466936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27019" tIns="163509" rIns="327019" bIns="163509">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lnSpc>
                <a:spcPts val="6800"/>
              </a:lnSpc>
            </a:pPr>
            <a:r>
              <a:rPr lang="en-US" altLang="zh-CN" sz="2000" b="1" dirty="0">
                <a:solidFill>
                  <a:schemeClr val="bg1"/>
                </a:solidFill>
                <a:latin typeface="Helvetica" panose="020B0604020202020204" pitchFamily="34" charset="0"/>
                <a:ea typeface="宋体" panose="02010600030101010101" pitchFamily="2" charset="-122"/>
                <a:cs typeface="Helvetica" panose="020B0604020202020204" pitchFamily="34" charset="0"/>
              </a:rPr>
              <a:t>Radiation Oncology</a:t>
            </a:r>
          </a:p>
        </p:txBody>
      </p:sp>
      <p:pic>
        <p:nvPicPr>
          <p:cNvPr id="9" name="Picture 3">
            <a:extLst>
              <a:ext uri="{FF2B5EF4-FFF2-40B4-BE49-F238E27FC236}">
                <a16:creationId xmlns:a16="http://schemas.microsoft.com/office/drawing/2014/main" id="{2AA078B1-318C-4A32-B1F2-923D7147729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753600" y="6172200"/>
            <a:ext cx="2432051"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a:extLst>
              <a:ext uri="{FF2B5EF4-FFF2-40B4-BE49-F238E27FC236}">
                <a16:creationId xmlns:a16="http://schemas.microsoft.com/office/drawing/2014/main" id="{189331AD-0E13-46BD-A293-DF0EF4D17220}"/>
              </a:ext>
            </a:extLst>
          </p:cNvPr>
          <p:cNvCxnSpPr/>
          <p:nvPr userDrawn="1"/>
        </p:nvCxnSpPr>
        <p:spPr>
          <a:xfrm>
            <a:off x="0" y="785814"/>
            <a:ext cx="12192000" cy="158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1" name="图片 15">
            <a:extLst>
              <a:ext uri="{FF2B5EF4-FFF2-40B4-BE49-F238E27FC236}">
                <a16:creationId xmlns:a16="http://schemas.microsoft.com/office/drawing/2014/main" id="{A58322CC-902E-4600-842C-491B22A10EE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12700"/>
            <a:ext cx="10033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灯片编号占位符 5">
            <a:extLst>
              <a:ext uri="{FF2B5EF4-FFF2-40B4-BE49-F238E27FC236}">
                <a16:creationId xmlns:a16="http://schemas.microsoft.com/office/drawing/2014/main" id="{D41436DF-7192-4BCC-B047-5E9B0A96D6F8}"/>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17437180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86792EEE-D381-415F-AC18-99FD02A31612}"/>
              </a:ext>
            </a:extLst>
          </p:cNvPr>
          <p:cNvCxnSpPr/>
          <p:nvPr userDrawn="1"/>
        </p:nvCxnSpPr>
        <p:spPr>
          <a:xfrm>
            <a:off x="0" y="785814"/>
            <a:ext cx="12192000" cy="15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7E0DD8DD-1A14-45C4-9552-3B82D470CD2B}"/>
              </a:ext>
            </a:extLst>
          </p:cNvPr>
          <p:cNvCxnSpPr/>
          <p:nvPr userDrawn="1"/>
        </p:nvCxnSpPr>
        <p:spPr>
          <a:xfrm>
            <a:off x="0" y="6286500"/>
            <a:ext cx="121920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65B08D71-408D-4C57-AD3C-65D546032E04}"/>
              </a:ext>
            </a:extLst>
          </p:cNvPr>
          <p:cNvSpPr/>
          <p:nvPr userDrawn="1"/>
        </p:nvSpPr>
        <p:spPr>
          <a:xfrm>
            <a:off x="190459" y="6429396"/>
            <a:ext cx="3333773" cy="338554"/>
          </a:xfrm>
          <a:prstGeom prst="rect">
            <a:avLst/>
          </a:prstGeom>
          <a:noFill/>
        </p:spPr>
        <p:txBody>
          <a:bodyPr>
            <a:spAutoFit/>
          </a:bodyPr>
          <a:lstStyle/>
          <a:p>
            <a:pPr algn="ctr" eaLnBrk="1" fontAlgn="auto" hangingPunct="1">
              <a:spcBef>
                <a:spcPts val="0"/>
              </a:spcBef>
              <a:spcAft>
                <a:spcPts val="0"/>
              </a:spcAft>
              <a:defRPr/>
            </a:pPr>
            <a:r>
              <a:rPr lang="en-US" altLang="zh-CN"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rPr>
              <a:t>Nuclear Medical Imaging</a:t>
            </a:r>
            <a:endParaRPr lang="zh-CN" altLang="en-US"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endParaRPr>
          </a:p>
        </p:txBody>
      </p:sp>
      <p:pic>
        <p:nvPicPr>
          <p:cNvPr id="10" name="图片 1">
            <a:extLst>
              <a:ext uri="{FF2B5EF4-FFF2-40B4-BE49-F238E27FC236}">
                <a16:creationId xmlns:a16="http://schemas.microsoft.com/office/drawing/2014/main" id="{6882EB75-E3EA-4418-9989-FA9A4904B6B6}"/>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46051" y="55563"/>
            <a:ext cx="1615016"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灯片编号占位符 5">
            <a:extLst>
              <a:ext uri="{FF2B5EF4-FFF2-40B4-BE49-F238E27FC236}">
                <a16:creationId xmlns:a16="http://schemas.microsoft.com/office/drawing/2014/main" id="{94D98F5D-324E-47B9-906C-02BDF714F1C4}"/>
              </a:ext>
            </a:extLst>
          </p:cNvPr>
          <p:cNvSpPr>
            <a:spLocks noGrp="1"/>
          </p:cNvSpPr>
          <p:nvPr>
            <p:ph type="sldNum" sz="quarter" idx="4"/>
          </p:nvPr>
        </p:nvSpPr>
        <p:spPr>
          <a:xfrm>
            <a:off x="4673600" y="6365896"/>
            <a:ext cx="1811867" cy="492104"/>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06952DD4-2EB2-42C6-ACAF-404A39744057}" type="slidenum">
              <a:rPr lang="zh-CN" altLang="en-US"/>
              <a:pPr>
                <a:defRPr/>
              </a:pPr>
              <a:t>‹#›</a:t>
            </a:fld>
            <a:endParaRPr lang="zh-CN" altLang="en-US" dirty="0"/>
          </a:p>
        </p:txBody>
      </p:sp>
    </p:spTree>
    <p:extLst>
      <p:ext uri="{BB962C8B-B14F-4D97-AF65-F5344CB8AC3E}">
        <p14:creationId xmlns:p14="http://schemas.microsoft.com/office/powerpoint/2010/main" val="34928997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D4836BC-3F87-4496-9843-E00F7146C62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F14DE9D-D827-4FD3-B52E-7C5A6F028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D09A49-062A-45DC-B5B0-CB29C0E8BC1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7F6F1-B140-40ED-A15C-7C7702E6A3EF}"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B676AB54-C11F-4361-8544-5D585DB92B2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AA46A0-1C7E-44E2-890C-E3CC473DBBC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5D469-359E-4CB7-9085-FB79FB52F13B}" type="slidenum">
              <a:rPr lang="zh-CN" altLang="en-US" smtClean="0"/>
              <a:t>‹#›</a:t>
            </a:fld>
            <a:endParaRPr lang="zh-CN" altLang="en-US"/>
          </a:p>
        </p:txBody>
      </p:sp>
    </p:spTree>
    <p:extLst>
      <p:ext uri="{BB962C8B-B14F-4D97-AF65-F5344CB8AC3E}">
        <p14:creationId xmlns:p14="http://schemas.microsoft.com/office/powerpoint/2010/main" val="12126037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5E1ECBA-A9D9-4538-A9EA-3D93C5CDC47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A90789-BA56-4A50-A563-EFA94B132B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75FF779-14FE-433C-8260-70A9FC6F12E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132DB-016B-4685-9CC5-070BFDE7AA93}" type="datetimeFigureOut">
              <a:rPr lang="zh-CN" altLang="en-US" smtClean="0"/>
              <a:t>2025/12/4</a:t>
            </a:fld>
            <a:endParaRPr lang="zh-CN" altLang="en-US"/>
          </a:p>
        </p:txBody>
      </p:sp>
      <p:sp>
        <p:nvSpPr>
          <p:cNvPr id="5" name="页脚占位符 4">
            <a:extLst>
              <a:ext uri="{FF2B5EF4-FFF2-40B4-BE49-F238E27FC236}">
                <a16:creationId xmlns:a16="http://schemas.microsoft.com/office/drawing/2014/main" id="{0F7B6780-C2CA-4F1C-A28E-D48374B2BF0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90CA3B3-0AAC-4C5C-97BA-09E81D665F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5AC567-E664-4160-BED6-444607FBF881}" type="slidenum">
              <a:rPr lang="zh-CN" altLang="en-US" smtClean="0"/>
              <a:t>‹#›</a:t>
            </a:fld>
            <a:endParaRPr lang="zh-CN" altLang="en-US"/>
          </a:p>
        </p:txBody>
      </p:sp>
    </p:spTree>
    <p:extLst>
      <p:ext uri="{BB962C8B-B14F-4D97-AF65-F5344CB8AC3E}">
        <p14:creationId xmlns:p14="http://schemas.microsoft.com/office/powerpoint/2010/main" val="4247742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6952DD4-2EB2-42C6-ACAF-404A39744057}" type="slidenum">
              <a:rPr lang="zh-CN" altLang="en-US" smtClean="0"/>
              <a:pPr>
                <a:defRPr/>
              </a:pPr>
              <a:t>‹#›</a:t>
            </a:fld>
            <a:endParaRPr lang="zh-CN" altLang="en-US" dirty="0"/>
          </a:p>
        </p:txBody>
      </p:sp>
    </p:spTree>
    <p:extLst>
      <p:ext uri="{BB962C8B-B14F-4D97-AF65-F5344CB8AC3E}">
        <p14:creationId xmlns:p14="http://schemas.microsoft.com/office/powerpoint/2010/main" val="6446822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6952DD4-2EB2-42C6-ACAF-404A39744057}" type="slidenum">
              <a:rPr lang="zh-CN" altLang="en-US" smtClean="0"/>
              <a:pPr>
                <a:defRPr/>
              </a:pPr>
              <a:t>‹#›</a:t>
            </a:fld>
            <a:endParaRPr lang="zh-CN" altLang="en-US" dirty="0"/>
          </a:p>
        </p:txBody>
      </p:sp>
      <p:cxnSp>
        <p:nvCxnSpPr>
          <p:cNvPr id="7" name="直接连接符 6">
            <a:extLst>
              <a:ext uri="{FF2B5EF4-FFF2-40B4-BE49-F238E27FC236}">
                <a16:creationId xmlns:a16="http://schemas.microsoft.com/office/drawing/2014/main" id="{38369E79-B766-0BF0-BEC8-7AB1EA603B40}"/>
              </a:ext>
            </a:extLst>
          </p:cNvPr>
          <p:cNvCxnSpPr/>
          <p:nvPr userDrawn="1"/>
        </p:nvCxnSpPr>
        <p:spPr>
          <a:xfrm>
            <a:off x="0" y="785814"/>
            <a:ext cx="12192000" cy="15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37AA5018-8F0E-31AA-94A8-D9B936224574}"/>
              </a:ext>
            </a:extLst>
          </p:cNvPr>
          <p:cNvCxnSpPr/>
          <p:nvPr userDrawn="1"/>
        </p:nvCxnSpPr>
        <p:spPr>
          <a:xfrm>
            <a:off x="0" y="6286500"/>
            <a:ext cx="121920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05405C03-BAB8-85F5-5C7C-3CA86560B26D}"/>
              </a:ext>
            </a:extLst>
          </p:cNvPr>
          <p:cNvSpPr/>
          <p:nvPr userDrawn="1"/>
        </p:nvSpPr>
        <p:spPr>
          <a:xfrm>
            <a:off x="190459" y="6429396"/>
            <a:ext cx="3333773" cy="338554"/>
          </a:xfrm>
          <a:prstGeom prst="rect">
            <a:avLst/>
          </a:prstGeom>
          <a:noFill/>
        </p:spPr>
        <p:txBody>
          <a:bodyPr>
            <a:spAutoFit/>
          </a:bodyPr>
          <a:lstStyle/>
          <a:p>
            <a:pPr algn="ctr" eaLnBrk="1" fontAlgn="auto" hangingPunct="1">
              <a:spcBef>
                <a:spcPts val="0"/>
              </a:spcBef>
              <a:spcAft>
                <a:spcPts val="0"/>
              </a:spcAft>
              <a:defRPr/>
            </a:pPr>
            <a:r>
              <a:rPr lang="en-US" altLang="zh-CN"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rPr>
              <a:t>Nuclear Electronics Lab</a:t>
            </a:r>
            <a:endParaRPr lang="zh-CN" altLang="en-US" sz="16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8282472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7.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8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89046" y="1175657"/>
            <a:ext cx="10347648" cy="1841152"/>
          </a:xfrm>
          <a:solidFill>
            <a:srgbClr val="00B0F0"/>
          </a:solidFill>
        </p:spPr>
        <p:txBody>
          <a:bodyPr>
            <a:noAutofit/>
          </a:bodyPr>
          <a:lstStyle/>
          <a:p>
            <a:r>
              <a:rPr lang="en-US" altLang="zh-CN" dirty="0">
                <a:latin typeface="Times New Roman" panose="02020603050405020304" pitchFamily="18" charset="0"/>
                <a:ea typeface="楷体" panose="02010609060101010101" pitchFamily="49" charset="-122"/>
                <a:cs typeface="Times New Roman" panose="02020603050405020304" pitchFamily="18" charset="0"/>
              </a:rPr>
              <a:t>Status of high-voltage power supply and flex tails</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副标题 5">
            <a:extLst>
              <a:ext uri="{FF2B5EF4-FFF2-40B4-BE49-F238E27FC236}">
                <a16:creationId xmlns:a16="http://schemas.microsoft.com/office/drawing/2014/main" id="{E3B394F0-6BF0-4F4C-BD03-76750DE86B8F}"/>
              </a:ext>
            </a:extLst>
          </p:cNvPr>
          <p:cNvSpPr>
            <a:spLocks noGrp="1"/>
          </p:cNvSpPr>
          <p:nvPr>
            <p:ph type="subTitle" idx="1"/>
          </p:nvPr>
        </p:nvSpPr>
        <p:spPr>
          <a:xfrm>
            <a:off x="2155371" y="3575824"/>
            <a:ext cx="8164286" cy="1681976"/>
          </a:xfrm>
        </p:spPr>
        <p:txBody>
          <a:bodyPr>
            <a:normAutofit fontScale="77500" lnSpcReduction="20000"/>
          </a:bodyPr>
          <a:lstStyle/>
          <a:p>
            <a:pPr>
              <a:lnSpc>
                <a:spcPct val="120000"/>
              </a:lnSpc>
            </a:pPr>
            <a:r>
              <a:rPr lang="en-US" altLang="zh-CN" sz="2800" b="1" u="sng" dirty="0"/>
              <a:t>Kun</a:t>
            </a:r>
            <a:r>
              <a:rPr lang="zh-CN" altLang="en-US" sz="2800" b="1" u="sng" dirty="0"/>
              <a:t> </a:t>
            </a:r>
            <a:r>
              <a:rPr lang="en-US" altLang="zh-CN" sz="2800" b="1" u="sng" dirty="0"/>
              <a:t>Hu</a:t>
            </a:r>
            <a:r>
              <a:rPr lang="en-US" altLang="zh-CN" sz="2800" b="1" baseline="30000" dirty="0"/>
              <a:t>1</a:t>
            </a:r>
            <a:r>
              <a:rPr lang="zh-CN" altLang="en-US" sz="2800" dirty="0"/>
              <a:t>，</a:t>
            </a:r>
            <a:r>
              <a:rPr lang="en-US" altLang="zh-CN" sz="2800" dirty="0"/>
              <a:t>Chuijiang Meng</a:t>
            </a:r>
            <a:r>
              <a:rPr lang="en-US" altLang="zh-CN" sz="2800" baseline="30000" dirty="0"/>
              <a:t>1</a:t>
            </a:r>
            <a:r>
              <a:rPr lang="zh-CN" altLang="en-US" sz="2800" dirty="0"/>
              <a:t>，</a:t>
            </a:r>
            <a:r>
              <a:rPr lang="en-US" altLang="zh-CN" sz="2800" dirty="0"/>
              <a:t> Heng Tian</a:t>
            </a:r>
            <a:r>
              <a:rPr lang="en-US" altLang="zh-CN" sz="2800" baseline="30000" dirty="0"/>
              <a:t>1</a:t>
            </a:r>
            <a:r>
              <a:rPr lang="zh-CN" altLang="en-US" sz="2800" dirty="0"/>
              <a:t>，</a:t>
            </a:r>
            <a:r>
              <a:rPr lang="en-US" altLang="zh-CN" sz="2800" dirty="0"/>
              <a:t>  Lei Fan</a:t>
            </a:r>
            <a:r>
              <a:rPr lang="en-US" altLang="zh-CN" sz="2800" baseline="30000" dirty="0"/>
              <a:t>2</a:t>
            </a:r>
            <a:r>
              <a:rPr lang="zh-CN" altLang="en-US" sz="2800" dirty="0"/>
              <a:t>，</a:t>
            </a:r>
            <a:r>
              <a:rPr lang="en-US" altLang="zh-CN" sz="2800" dirty="0"/>
              <a:t>Zhijun Liang</a:t>
            </a:r>
            <a:r>
              <a:rPr lang="en-US" altLang="zh-CN" sz="2800" baseline="30000" dirty="0"/>
              <a:t>2</a:t>
            </a:r>
          </a:p>
          <a:p>
            <a:pPr>
              <a:lnSpc>
                <a:spcPct val="120000"/>
              </a:lnSpc>
            </a:pPr>
            <a:endParaRPr lang="en-US" altLang="zh-CN" sz="2800" dirty="0"/>
          </a:p>
          <a:p>
            <a:pPr>
              <a:lnSpc>
                <a:spcPct val="120000"/>
              </a:lnSpc>
            </a:pPr>
            <a:r>
              <a:rPr lang="en-US" altLang="zh-CN" sz="2000" b="1" dirty="0"/>
              <a:t>1.</a:t>
            </a:r>
            <a:r>
              <a:rPr lang="en-US" altLang="zh-CN" sz="2000" dirty="0"/>
              <a:t>Shandong</a:t>
            </a:r>
            <a:r>
              <a:rPr lang="zh-CN" altLang="en-US" sz="2000" dirty="0"/>
              <a:t> </a:t>
            </a:r>
            <a:r>
              <a:rPr lang="en-US" altLang="zh-CN" sz="2000" dirty="0"/>
              <a:t>University (SDU)</a:t>
            </a:r>
          </a:p>
          <a:p>
            <a:pPr>
              <a:lnSpc>
                <a:spcPct val="120000"/>
              </a:lnSpc>
            </a:pPr>
            <a:r>
              <a:rPr lang="en-US" altLang="zh-CN" sz="2000" b="1" dirty="0"/>
              <a:t>2.</a:t>
            </a:r>
            <a:r>
              <a:rPr lang="en-US" altLang="zh-CN" sz="2000" dirty="0"/>
              <a:t>Institute of High Energy Physics (IHEP)</a:t>
            </a:r>
          </a:p>
          <a:p>
            <a:endParaRPr lang="en-US" altLang="zh-CN" sz="2000" dirty="0"/>
          </a:p>
        </p:txBody>
      </p:sp>
      <p:pic>
        <p:nvPicPr>
          <p:cNvPr id="4" name="图片 3" descr="卡通人物&#10;&#10;描述已自动生成">
            <a:extLst>
              <a:ext uri="{FF2B5EF4-FFF2-40B4-BE49-F238E27FC236}">
                <a16:creationId xmlns:a16="http://schemas.microsoft.com/office/drawing/2014/main" id="{13794713-2950-4D23-BC49-FEB9227A2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8357" y="5657176"/>
            <a:ext cx="3157819" cy="1042344"/>
          </a:xfrm>
          <a:prstGeom prst="rect">
            <a:avLst/>
          </a:prstGeom>
        </p:spPr>
      </p:pic>
      <p:pic>
        <p:nvPicPr>
          <p:cNvPr id="5" name="图片 4" descr="文本&#10;&#10;AI 生成的内容可能不正确。">
            <a:extLst>
              <a:ext uri="{FF2B5EF4-FFF2-40B4-BE49-F238E27FC236}">
                <a16:creationId xmlns:a16="http://schemas.microsoft.com/office/drawing/2014/main" id="{DBE4D46C-8C0A-8410-C6D8-A7B51949F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7510390" y="5496588"/>
            <a:ext cx="2966225" cy="1202931"/>
          </a:xfrm>
          <a:prstGeom prst="rect">
            <a:avLst/>
          </a:prstGeom>
        </p:spPr>
      </p:pic>
      <p:sp>
        <p:nvSpPr>
          <p:cNvPr id="7" name="文本框 6">
            <a:extLst>
              <a:ext uri="{FF2B5EF4-FFF2-40B4-BE49-F238E27FC236}">
                <a16:creationId xmlns:a16="http://schemas.microsoft.com/office/drawing/2014/main" id="{EE453BCF-6EBA-E57A-B12A-1803043377A4}"/>
              </a:ext>
            </a:extLst>
          </p:cNvPr>
          <p:cNvSpPr txBox="1"/>
          <p:nvPr/>
        </p:nvSpPr>
        <p:spPr>
          <a:xfrm>
            <a:off x="5664820" y="5993682"/>
            <a:ext cx="1424099" cy="369332"/>
          </a:xfrm>
          <a:prstGeom prst="rect">
            <a:avLst/>
          </a:prstGeom>
          <a:noFill/>
        </p:spPr>
        <p:txBody>
          <a:bodyPr wrap="square">
            <a:spAutoFit/>
          </a:bodyPr>
          <a:lstStyle/>
          <a:p>
            <a:r>
              <a:rPr lang="en-US" altLang="zh-CN" dirty="0"/>
              <a:t>12-05-2025</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8BD97-22CF-93B2-91B1-8EB4E494F134}"/>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CDCA3651-0C98-FDD1-BE7E-8CD544A0C5E1}"/>
              </a:ext>
            </a:extLst>
          </p:cNvPr>
          <p:cNvSpPr txBox="1">
            <a:spLocks/>
          </p:cNvSpPr>
          <p:nvPr/>
        </p:nvSpPr>
        <p:spPr>
          <a:xfrm>
            <a:off x="946114" y="0"/>
            <a:ext cx="8160564"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t>Voltage &amp; current tests</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7E80C9AB-EF73-44CB-82FB-0E0CC0E8F45D}"/>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10</a:t>
            </a:fld>
            <a:endParaRPr lang="zh-CN" altLang="en-US"/>
          </a:p>
        </p:txBody>
      </p:sp>
      <p:sp>
        <p:nvSpPr>
          <p:cNvPr id="11" name="文本框 10">
            <a:extLst>
              <a:ext uri="{FF2B5EF4-FFF2-40B4-BE49-F238E27FC236}">
                <a16:creationId xmlns:a16="http://schemas.microsoft.com/office/drawing/2014/main" id="{2B17EC12-CF5D-6D22-C875-15FA43D70DB6}"/>
              </a:ext>
            </a:extLst>
          </p:cNvPr>
          <p:cNvSpPr txBox="1"/>
          <p:nvPr/>
        </p:nvSpPr>
        <p:spPr>
          <a:xfrm>
            <a:off x="946114" y="4921337"/>
            <a:ext cx="7259680" cy="1323439"/>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a:sym typeface="+mn-ea"/>
              </a:rPr>
              <a:t>The accuracy of the output voltage is better than </a:t>
            </a:r>
            <a:r>
              <a:rPr lang="en-US" altLang="zh-CN" sz="2000" dirty="0">
                <a:solidFill>
                  <a:srgbClr val="FF0000"/>
                </a:solidFill>
                <a:sym typeface="+mn-ea"/>
              </a:rPr>
              <a:t>0.6V.</a:t>
            </a:r>
            <a:endParaRPr lang="en-US" altLang="zh-CN" sz="2000" dirty="0">
              <a:solidFill>
                <a:srgbClr val="FF0000"/>
              </a:solidFill>
            </a:endParaRPr>
          </a:p>
          <a:p>
            <a:pPr marL="285750" indent="-285750">
              <a:buFont typeface="Arial" panose="020B0604020202020204" pitchFamily="34" charset="0"/>
              <a:buChar char="•"/>
            </a:pPr>
            <a:r>
              <a:rPr lang="en-US" altLang="zh-CN" sz="2000" dirty="0">
                <a:sym typeface="+mn-ea"/>
              </a:rPr>
              <a:t>The accuracy percentage of current monitoring is better than </a:t>
            </a:r>
            <a:r>
              <a:rPr lang="en-US" altLang="zh-CN" sz="2000" dirty="0">
                <a:solidFill>
                  <a:srgbClr val="FF0000"/>
                </a:solidFill>
                <a:sym typeface="+mn-ea"/>
              </a:rPr>
              <a:t>5%.</a:t>
            </a:r>
            <a:endParaRPr lang="en-US" altLang="zh-CN" sz="2000" dirty="0">
              <a:solidFill>
                <a:srgbClr val="FF0000"/>
              </a:solidFill>
            </a:endParaRPr>
          </a:p>
          <a:p>
            <a:pPr marL="285750" indent="-285750">
              <a:buFont typeface="Arial" panose="020B0604020202020204" pitchFamily="34" charset="0"/>
              <a:buChar char="•"/>
            </a:pPr>
            <a:r>
              <a:rPr lang="en-US" altLang="zh-CN" sz="2000" dirty="0">
                <a:sym typeface="+mn-ea"/>
              </a:rPr>
              <a:t>The resolution of current monitoring is 100nA.</a:t>
            </a:r>
            <a:endParaRPr lang="en-US" altLang="zh-CN" sz="2000" dirty="0"/>
          </a:p>
          <a:p>
            <a:pPr marL="285750" indent="-285750">
              <a:buFont typeface="Arial" panose="020B0604020202020204" pitchFamily="34" charset="0"/>
              <a:buChar char="•"/>
            </a:pPr>
            <a:r>
              <a:rPr lang="en-US" altLang="zh-CN" sz="2000" dirty="0">
                <a:solidFill>
                  <a:srgbClr val="FF0000"/>
                </a:solidFill>
              </a:rPr>
              <a:t>No abnormal output channels.</a:t>
            </a:r>
          </a:p>
        </p:txBody>
      </p:sp>
      <p:graphicFrame>
        <p:nvGraphicFramePr>
          <p:cNvPr id="12" name="表格 11">
            <a:extLst>
              <a:ext uri="{FF2B5EF4-FFF2-40B4-BE49-F238E27FC236}">
                <a16:creationId xmlns:a16="http://schemas.microsoft.com/office/drawing/2014/main" id="{1D75C983-4504-34C9-DE4B-01A1AA6438E0}"/>
              </a:ext>
            </a:extLst>
          </p:cNvPr>
          <p:cNvGraphicFramePr>
            <a:graphicFrameLocks noGrp="1"/>
          </p:cNvGraphicFramePr>
          <p:nvPr>
            <p:custDataLst>
              <p:tags r:id="rId1"/>
            </p:custDataLst>
            <p:extLst>
              <p:ext uri="{D42A27DB-BD31-4B8C-83A1-F6EECF244321}">
                <p14:modId xmlns:p14="http://schemas.microsoft.com/office/powerpoint/2010/main" val="123751483"/>
              </p:ext>
            </p:extLst>
          </p:nvPr>
        </p:nvGraphicFramePr>
        <p:xfrm>
          <a:off x="584566" y="844733"/>
          <a:ext cx="10416540" cy="4145280"/>
        </p:xfrm>
        <a:graphic>
          <a:graphicData uri="http://schemas.openxmlformats.org/drawingml/2006/table">
            <a:tbl>
              <a:tblPr/>
              <a:tblGrid>
                <a:gridCol w="1218565">
                  <a:extLst>
                    <a:ext uri="{9D8B030D-6E8A-4147-A177-3AD203B41FA5}">
                      <a16:colId xmlns:a16="http://schemas.microsoft.com/office/drawing/2014/main" val="20000"/>
                    </a:ext>
                  </a:extLst>
                </a:gridCol>
                <a:gridCol w="508000">
                  <a:extLst>
                    <a:ext uri="{9D8B030D-6E8A-4147-A177-3AD203B41FA5}">
                      <a16:colId xmlns:a16="http://schemas.microsoft.com/office/drawing/2014/main" val="20001"/>
                    </a:ext>
                  </a:extLst>
                </a:gridCol>
                <a:gridCol w="929640">
                  <a:extLst>
                    <a:ext uri="{9D8B030D-6E8A-4147-A177-3AD203B41FA5}">
                      <a16:colId xmlns:a16="http://schemas.microsoft.com/office/drawing/2014/main" val="20002"/>
                    </a:ext>
                  </a:extLst>
                </a:gridCol>
                <a:gridCol w="1043940">
                  <a:extLst>
                    <a:ext uri="{9D8B030D-6E8A-4147-A177-3AD203B41FA5}">
                      <a16:colId xmlns:a16="http://schemas.microsoft.com/office/drawing/2014/main" val="20003"/>
                    </a:ext>
                  </a:extLst>
                </a:gridCol>
                <a:gridCol w="1011555">
                  <a:extLst>
                    <a:ext uri="{9D8B030D-6E8A-4147-A177-3AD203B41FA5}">
                      <a16:colId xmlns:a16="http://schemas.microsoft.com/office/drawing/2014/main" val="20004"/>
                    </a:ext>
                  </a:extLst>
                </a:gridCol>
                <a:gridCol w="1012190">
                  <a:extLst>
                    <a:ext uri="{9D8B030D-6E8A-4147-A177-3AD203B41FA5}">
                      <a16:colId xmlns:a16="http://schemas.microsoft.com/office/drawing/2014/main" val="20005"/>
                    </a:ext>
                  </a:extLst>
                </a:gridCol>
                <a:gridCol w="1329690">
                  <a:extLst>
                    <a:ext uri="{9D8B030D-6E8A-4147-A177-3AD203B41FA5}">
                      <a16:colId xmlns:a16="http://schemas.microsoft.com/office/drawing/2014/main" val="20006"/>
                    </a:ext>
                  </a:extLst>
                </a:gridCol>
                <a:gridCol w="1019175">
                  <a:extLst>
                    <a:ext uri="{9D8B030D-6E8A-4147-A177-3AD203B41FA5}">
                      <a16:colId xmlns:a16="http://schemas.microsoft.com/office/drawing/2014/main" val="20007"/>
                    </a:ext>
                  </a:extLst>
                </a:gridCol>
                <a:gridCol w="1240790">
                  <a:extLst>
                    <a:ext uri="{9D8B030D-6E8A-4147-A177-3AD203B41FA5}">
                      <a16:colId xmlns:a16="http://schemas.microsoft.com/office/drawing/2014/main" val="20008"/>
                    </a:ext>
                  </a:extLst>
                </a:gridCol>
                <a:gridCol w="1102995">
                  <a:extLst>
                    <a:ext uri="{9D8B030D-6E8A-4147-A177-3AD203B41FA5}">
                      <a16:colId xmlns:a16="http://schemas.microsoft.com/office/drawing/2014/main" val="20009"/>
                    </a:ext>
                  </a:extLst>
                </a:gridCol>
              </a:tblGrid>
              <a:tr h="414655">
                <a:tc>
                  <a:txBody>
                    <a:bodyPr/>
                    <a:lstStyle/>
                    <a:p>
                      <a:pPr algn="l" fontAlgn="ctr"/>
                      <a:r>
                        <a:rPr lang="en-US" sz="1000" b="1" i="0" u="none" strike="noStrike" dirty="0" err="1">
                          <a:solidFill>
                            <a:srgbClr val="000000"/>
                          </a:solidFill>
                          <a:effectLst/>
                          <a:latin typeface="等线" panose="02010600030101010101" charset="-122"/>
                          <a:ea typeface="等线" panose="02010600030101010101" charset="-122"/>
                        </a:rPr>
                        <a:t>Serial_number_module</a:t>
                      </a:r>
                    </a:p>
                  </a:txBody>
                  <a:tcPr marL="5155" marR="5155" marT="5155" marB="0" anchor="ctr">
                    <a:lnL>
                      <a:noFill/>
                    </a:lnL>
                    <a:lnR>
                      <a:noFill/>
                    </a:lnR>
                    <a:lnT>
                      <a:noFill/>
                    </a:lnT>
                    <a:lnB>
                      <a:noFill/>
                    </a:lnB>
                  </a:tcPr>
                </a:tc>
                <a:tc>
                  <a:txBody>
                    <a:bodyPr/>
                    <a:lstStyle/>
                    <a:p>
                      <a:pPr algn="l" fontAlgn="ctr"/>
                      <a:r>
                        <a:rPr lang="en-US" sz="1000" b="1" i="0" u="none" strike="noStrike" dirty="0">
                          <a:solidFill>
                            <a:srgbClr val="000000"/>
                          </a:solidFill>
                          <a:effectLst/>
                          <a:latin typeface="等线" panose="02010600030101010101" charset="-122"/>
                          <a:ea typeface="等线" panose="02010600030101010101" charset="-122"/>
                        </a:rPr>
                        <a:t>channel</a:t>
                      </a:r>
                    </a:p>
                  </a:txBody>
                  <a:tcPr marL="5155" marR="5155" marT="5155" marB="0" anchor="ctr">
                    <a:lnL>
                      <a:noFill/>
                    </a:lnL>
                    <a:lnR>
                      <a:noFill/>
                    </a:lnR>
                    <a:lnT>
                      <a:noFill/>
                    </a:lnT>
                    <a:lnB>
                      <a:noFill/>
                    </a:lnB>
                  </a:tcPr>
                </a:tc>
                <a:tc>
                  <a:txBody>
                    <a:bodyPr/>
                    <a:lstStyle/>
                    <a:p>
                      <a:pPr algn="l" fontAlgn="ctr"/>
                      <a:r>
                        <a:rPr lang="en-US" sz="1000" b="1" i="0" u="none" strike="noStrike">
                          <a:solidFill>
                            <a:srgbClr val="000000"/>
                          </a:solidFill>
                          <a:effectLst/>
                          <a:latin typeface="等线" panose="02010600030101010101" charset="-122"/>
                          <a:ea typeface="等线" panose="02010600030101010101" charset="-122"/>
                        </a:rPr>
                        <a:t>voltage_setup_value_V</a:t>
                      </a:r>
                    </a:p>
                  </a:txBody>
                  <a:tcPr marL="5155" marR="5155" marT="5155" marB="0" anchor="ctr">
                    <a:lnL>
                      <a:noFill/>
                    </a:lnL>
                    <a:lnR>
                      <a:noFill/>
                    </a:lnR>
                    <a:lnT>
                      <a:noFill/>
                    </a:lnT>
                    <a:lnB>
                      <a:noFill/>
                    </a:lnB>
                  </a:tcPr>
                </a:tc>
                <a:tc>
                  <a:txBody>
                    <a:bodyPr/>
                    <a:lstStyle/>
                    <a:p>
                      <a:pPr algn="l" fontAlgn="ctr"/>
                      <a:r>
                        <a:rPr lang="en-US" sz="1000" b="1" i="0" u="none" strike="noStrike">
                          <a:solidFill>
                            <a:srgbClr val="000000"/>
                          </a:solidFill>
                          <a:effectLst/>
                          <a:latin typeface="等线" panose="02010600030101010101" charset="-122"/>
                          <a:ea typeface="等线" panose="02010600030101010101" charset="-122"/>
                        </a:rPr>
                        <a:t>voltage_test_value_V</a:t>
                      </a:r>
                    </a:p>
                  </a:txBody>
                  <a:tcPr marL="5155" marR="5155" marT="5155" marB="0" anchor="ctr">
                    <a:lnL>
                      <a:noFill/>
                    </a:lnL>
                    <a:lnR>
                      <a:noFill/>
                    </a:lnR>
                    <a:lnT>
                      <a:noFill/>
                    </a:lnT>
                    <a:lnB>
                      <a:noFill/>
                    </a:lnB>
                  </a:tcPr>
                </a:tc>
                <a:tc>
                  <a:txBody>
                    <a:bodyPr/>
                    <a:lstStyle/>
                    <a:p>
                      <a:pPr algn="l" fontAlgn="ctr"/>
                      <a:r>
                        <a:rPr lang="en-US" sz="1000" b="1" i="0" u="none" strike="noStrike" dirty="0" err="1">
                          <a:solidFill>
                            <a:srgbClr val="000000"/>
                          </a:solidFill>
                          <a:effectLst/>
                          <a:latin typeface="等线" panose="02010600030101010101" charset="-122"/>
                          <a:ea typeface="等线" panose="02010600030101010101" charset="-122"/>
                        </a:rPr>
                        <a:t>current_test_value_uA</a:t>
                      </a:r>
                    </a:p>
                  </a:txBody>
                  <a:tcPr marL="5155" marR="5155" marT="5155" marB="0" anchor="ctr">
                    <a:lnL>
                      <a:noFill/>
                    </a:lnL>
                    <a:lnR>
                      <a:noFill/>
                    </a:lnR>
                    <a:lnT>
                      <a:noFill/>
                    </a:lnT>
                    <a:lnB>
                      <a:noFill/>
                    </a:lnB>
                  </a:tcPr>
                </a:tc>
                <a:tc>
                  <a:txBody>
                    <a:bodyPr/>
                    <a:lstStyle/>
                    <a:p>
                      <a:pPr algn="l" fontAlgn="ctr"/>
                      <a:r>
                        <a:rPr lang="en-US" sz="1000" b="1" i="0" u="none" strike="noStrike">
                          <a:solidFill>
                            <a:srgbClr val="000000"/>
                          </a:solidFill>
                          <a:effectLst/>
                          <a:latin typeface="等线" panose="02010600030101010101" charset="-122"/>
                          <a:ea typeface="等线" panose="02010600030101010101" charset="-122"/>
                        </a:rPr>
                        <a:t>voltage_monitor_value_V</a:t>
                      </a:r>
                    </a:p>
                  </a:txBody>
                  <a:tcPr marL="5155" marR="5155" marT="5155" marB="0" anchor="ctr">
                    <a:lnL>
                      <a:noFill/>
                    </a:lnL>
                    <a:lnR>
                      <a:noFill/>
                    </a:lnR>
                    <a:lnT>
                      <a:noFill/>
                    </a:lnT>
                    <a:lnB>
                      <a:noFill/>
                    </a:lnB>
                  </a:tcPr>
                </a:tc>
                <a:tc>
                  <a:txBody>
                    <a:bodyPr/>
                    <a:lstStyle/>
                    <a:p>
                      <a:pPr algn="l" fontAlgn="ctr"/>
                      <a:r>
                        <a:rPr lang="en-US" sz="1000" b="1" i="0" u="none" strike="noStrike" dirty="0" err="1">
                          <a:solidFill>
                            <a:srgbClr val="000000"/>
                          </a:solidFill>
                          <a:effectLst/>
                          <a:latin typeface="等线" panose="02010600030101010101" charset="-122"/>
                          <a:ea typeface="等线" panose="02010600030101010101" charset="-122"/>
                        </a:rPr>
                        <a:t>current_monitor_value_uA</a:t>
                      </a:r>
                    </a:p>
                  </a:txBody>
                  <a:tcPr marL="5155" marR="5155" marT="5155" marB="0" anchor="ctr">
                    <a:lnL>
                      <a:noFill/>
                    </a:lnL>
                    <a:lnR>
                      <a:noFill/>
                    </a:lnR>
                    <a:lnT>
                      <a:noFill/>
                    </a:lnT>
                    <a:lnB>
                      <a:noFill/>
                    </a:lnB>
                  </a:tcPr>
                </a:tc>
                <a:tc>
                  <a:txBody>
                    <a:bodyPr/>
                    <a:lstStyle/>
                    <a:p>
                      <a:pPr algn="l" fontAlgn="ctr"/>
                      <a:r>
                        <a:rPr lang="en-US" sz="1000" b="1" i="0" u="none" strike="noStrike" dirty="0" err="1">
                          <a:solidFill>
                            <a:srgbClr val="000000"/>
                          </a:solidFill>
                          <a:effectLst/>
                          <a:latin typeface="等线" panose="02010600030101010101" charset="-122"/>
                          <a:ea typeface="等线" panose="02010600030101010101" charset="-122"/>
                        </a:rPr>
                        <a:t>voltage_precision_V</a:t>
                      </a:r>
                    </a:p>
                  </a:txBody>
                  <a:tcPr marL="5155" marR="5155" marT="5155" marB="0" anchor="ctr">
                    <a:lnL>
                      <a:noFill/>
                    </a:lnL>
                    <a:lnR>
                      <a:noFill/>
                    </a:lnR>
                    <a:lnT>
                      <a:noFill/>
                    </a:lnT>
                    <a:lnB>
                      <a:noFill/>
                    </a:lnB>
                  </a:tcPr>
                </a:tc>
                <a:tc>
                  <a:txBody>
                    <a:bodyPr/>
                    <a:lstStyle/>
                    <a:p>
                      <a:pPr algn="l" fontAlgn="ctr"/>
                      <a:r>
                        <a:rPr lang="en-US" sz="1000" b="1" i="0" u="none" strike="noStrike">
                          <a:solidFill>
                            <a:srgbClr val="000000"/>
                          </a:solidFill>
                          <a:effectLst/>
                          <a:latin typeface="等线" panose="02010600030101010101" charset="-122"/>
                          <a:ea typeface="等线" panose="02010600030101010101" charset="-122"/>
                        </a:rPr>
                        <a:t>current_accuracy_percentage</a:t>
                      </a:r>
                    </a:p>
                  </a:txBody>
                  <a:tcPr marL="5155" marR="5155" marT="5155" marB="0" anchor="ctr">
                    <a:lnL>
                      <a:noFill/>
                    </a:lnL>
                    <a:lnR>
                      <a:noFill/>
                    </a:lnR>
                    <a:lnT>
                      <a:noFill/>
                    </a:lnT>
                    <a:lnB>
                      <a:noFill/>
                    </a:lnB>
                  </a:tcPr>
                </a:tc>
                <a:tc>
                  <a:txBody>
                    <a:bodyPr/>
                    <a:lstStyle/>
                    <a:p>
                      <a:pPr algn="l" fontAlgn="ctr"/>
                      <a:r>
                        <a:rPr lang="en-US" sz="1000" b="1" i="0" u="none" strike="noStrike" dirty="0" err="1">
                          <a:solidFill>
                            <a:srgbClr val="000000"/>
                          </a:solidFill>
                          <a:effectLst/>
                          <a:latin typeface="等线" panose="02010600030101010101" charset="-122"/>
                          <a:ea typeface="等线" panose="02010600030101010101" charset="-122"/>
                        </a:rPr>
                        <a:t>current_resolution_nA</a:t>
                      </a:r>
                    </a:p>
                  </a:txBody>
                  <a:tcPr marL="5155" marR="5155" marT="5155" marB="0" anchor="ctr">
                    <a:lnL>
                      <a:noFill/>
                    </a:lnL>
                    <a:lnR>
                      <a:noFill/>
                    </a:lnR>
                    <a:lnT>
                      <a:noFill/>
                    </a:lnT>
                    <a:lnB>
                      <a:noFill/>
                    </a:lnB>
                  </a:tcPr>
                </a:tc>
                <a:extLst>
                  <a:ext uri="{0D108BD9-81ED-4DB2-BD59-A6C34878D82A}">
                    <a16:rowId xmlns:a16="http://schemas.microsoft.com/office/drawing/2014/main" val="10000"/>
                  </a:ext>
                </a:extLst>
              </a:tr>
              <a:tr h="373380">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50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49.86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170.99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50.06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171.53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0.14</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0.32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dirty="0">
                          <a:solidFill>
                            <a:srgbClr val="000000"/>
                          </a:solidFill>
                          <a:latin typeface="等线" panose="02010600030101010101" charset="-122"/>
                          <a:ea typeface="等线" panose="02010600030101010101" charset="-122"/>
                        </a:rPr>
                        <a:t>100</a:t>
                      </a:r>
                      <a:endParaRPr lang="en-US" altLang="en-US" sz="1000" b="1" dirty="0">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1"/>
                  </a:ext>
                </a:extLst>
              </a:tr>
              <a:tr h="372745">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99.87</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342.49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100.03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342.85</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0.11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2"/>
                  </a:ext>
                </a:extLst>
              </a:tr>
              <a:tr h="373380">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199.89</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685.49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200.04</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dirty="0">
                          <a:solidFill>
                            <a:srgbClr val="000000"/>
                          </a:solidFill>
                          <a:latin typeface="等线" panose="02010600030101010101" charset="-122"/>
                          <a:ea typeface="等线" panose="02010600030101010101" charset="-122"/>
                        </a:rPr>
                        <a:t>687.56</a:t>
                      </a:r>
                      <a:endParaRPr lang="en-US" altLang="en-US" sz="1000" b="1" dirty="0">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0.30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3"/>
                  </a:ext>
                </a:extLst>
              </a:tr>
              <a:tr h="372745">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299.93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1028.57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300.05</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1031.59</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0.07</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0.29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4"/>
                  </a:ext>
                </a:extLst>
              </a:tr>
              <a:tr h="373380">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400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399.86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1371.26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400.02</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1374.35</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0.14</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0.23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5"/>
                  </a:ext>
                </a:extLst>
              </a:tr>
              <a:tr h="372745">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500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499.97</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1714.57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dirty="0">
                          <a:solidFill>
                            <a:srgbClr val="000000"/>
                          </a:solidFill>
                          <a:latin typeface="等线" panose="02010600030101010101" charset="-122"/>
                          <a:ea typeface="等线" panose="02010600030101010101" charset="-122"/>
                        </a:rPr>
                        <a:t>500.06</a:t>
                      </a:r>
                      <a:endParaRPr lang="en-US" altLang="en-US" sz="1000" b="1" dirty="0">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1716.26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0.03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0.10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6"/>
                  </a:ext>
                </a:extLst>
              </a:tr>
              <a:tr h="373380">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600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599.87</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2057.17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600.01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2060.38</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0.16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7"/>
                  </a:ext>
                </a:extLst>
              </a:tr>
              <a:tr h="372745">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700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699.4</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2398.49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700.03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2398.89</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0.02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8"/>
                  </a:ext>
                </a:extLst>
              </a:tr>
              <a:tr h="373380">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800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799.50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2741.77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800.03</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2739.96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0.5</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0.07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09"/>
                  </a:ext>
                </a:extLst>
              </a:tr>
              <a:tr h="372745">
                <a:tc>
                  <a:txBody>
                    <a:bodyPr/>
                    <a:lstStyle/>
                    <a:p>
                      <a:pPr indent="0" algn="ctr">
                        <a:buNone/>
                      </a:pPr>
                      <a:r>
                        <a:rPr lang="en-US" sz="1000" b="1">
                          <a:solidFill>
                            <a:srgbClr val="000000"/>
                          </a:solidFill>
                          <a:latin typeface="等线" panose="02010600030101010101" charset="-122"/>
                          <a:ea typeface="等线" panose="02010600030101010101" charset="-122"/>
                        </a:rPr>
                        <a:t>20WMDP025110016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1</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900</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899.92</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3086.15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900.04</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3090.56</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0.08</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a:solidFill>
                            <a:srgbClr val="000000"/>
                          </a:solidFill>
                          <a:latin typeface="等线" panose="02010600030101010101" charset="-122"/>
                          <a:ea typeface="等线" panose="02010600030101010101" charset="-122"/>
                        </a:rPr>
                        <a:t>0.14 </a:t>
                      </a:r>
                      <a:endParaRPr lang="en-US" altLang="en-US" sz="1000" b="1">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tc>
                  <a:txBody>
                    <a:bodyPr/>
                    <a:lstStyle/>
                    <a:p>
                      <a:pPr indent="0" algn="ctr">
                        <a:buNone/>
                      </a:pPr>
                      <a:r>
                        <a:rPr lang="en-US" sz="1000" b="1" dirty="0">
                          <a:solidFill>
                            <a:srgbClr val="000000"/>
                          </a:solidFill>
                          <a:latin typeface="等线" panose="02010600030101010101" charset="-122"/>
                          <a:ea typeface="等线" panose="02010600030101010101" charset="-122"/>
                        </a:rPr>
                        <a:t>100</a:t>
                      </a:r>
                      <a:endParaRPr lang="en-US" altLang="en-US" sz="1000" b="1" dirty="0">
                        <a:solidFill>
                          <a:srgbClr val="000000"/>
                        </a:solidFill>
                        <a:latin typeface="等线" panose="02010600030101010101" charset="-122"/>
                        <a:ea typeface="等线" panose="02010600030101010101" charset="-122"/>
                      </a:endParaRPr>
                    </a:p>
                  </a:txBody>
                  <a:tcPr marL="12700" marR="12700" marT="12700" anchor="ctr">
                    <a:lnL>
                      <a:noFill/>
                    </a:lnL>
                    <a:lnR>
                      <a:noFill/>
                    </a:lnR>
                    <a:lnT>
                      <a:noFill/>
                    </a:lnT>
                    <a:lnB>
                      <a:noFill/>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17087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2954A-0808-41CF-BF78-2248B23D271B}"/>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879C60E7-9C96-8F89-3CA1-FF7220B02162}"/>
              </a:ext>
            </a:extLst>
          </p:cNvPr>
          <p:cNvSpPr txBox="1">
            <a:spLocks/>
          </p:cNvSpPr>
          <p:nvPr/>
        </p:nvSpPr>
        <p:spPr>
          <a:xfrm>
            <a:off x="946114" y="0"/>
            <a:ext cx="8160564"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t>Voltage &amp; current tests</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634FBE90-FCBE-B6AF-6EBE-D96122726496}"/>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11</a:t>
            </a:fld>
            <a:endParaRPr lang="zh-CN" altLang="en-US"/>
          </a:p>
        </p:txBody>
      </p:sp>
      <p:sp>
        <p:nvSpPr>
          <p:cNvPr id="7" name="文本框 6">
            <a:extLst>
              <a:ext uri="{FF2B5EF4-FFF2-40B4-BE49-F238E27FC236}">
                <a16:creationId xmlns:a16="http://schemas.microsoft.com/office/drawing/2014/main" id="{FBAC4F6B-6BAF-A6A3-41F5-A1B0C31977EB}"/>
              </a:ext>
            </a:extLst>
          </p:cNvPr>
          <p:cNvSpPr txBox="1"/>
          <p:nvPr/>
        </p:nvSpPr>
        <p:spPr>
          <a:xfrm>
            <a:off x="701078" y="5622042"/>
            <a:ext cx="5947695" cy="521970"/>
          </a:xfrm>
          <a:prstGeom prst="rect">
            <a:avLst/>
          </a:prstGeom>
          <a:noFill/>
        </p:spPr>
        <p:txBody>
          <a:bodyPr wrap="square">
            <a:spAutoFit/>
          </a:bodyPr>
          <a:lstStyle/>
          <a:p>
            <a:pPr marL="285750" indent="-285750">
              <a:buFont typeface="Arial" panose="020B0604020202020204" pitchFamily="34" charset="0"/>
              <a:buChar char="•"/>
            </a:pPr>
            <a:r>
              <a:rPr lang="en-US" altLang="zh-CN" sz="2800" dirty="0"/>
              <a:t>Ramp up/down speed is correct.</a:t>
            </a:r>
          </a:p>
        </p:txBody>
      </p:sp>
      <p:pic>
        <p:nvPicPr>
          <p:cNvPr id="10" name="图片 9" descr="上升">
            <a:extLst>
              <a:ext uri="{FF2B5EF4-FFF2-40B4-BE49-F238E27FC236}">
                <a16:creationId xmlns:a16="http://schemas.microsoft.com/office/drawing/2014/main" id="{83A0B30C-31C6-F153-C97D-2DE2D7CE38FE}"/>
              </a:ext>
            </a:extLst>
          </p:cNvPr>
          <p:cNvPicPr>
            <a:picLocks noChangeAspect="1"/>
          </p:cNvPicPr>
          <p:nvPr/>
        </p:nvPicPr>
        <p:blipFill>
          <a:blip r:embed="rId2"/>
          <a:stretch>
            <a:fillRect/>
          </a:stretch>
        </p:blipFill>
        <p:spPr>
          <a:xfrm>
            <a:off x="373929" y="912344"/>
            <a:ext cx="5135880" cy="3909060"/>
          </a:xfrm>
          <a:prstGeom prst="rect">
            <a:avLst/>
          </a:prstGeom>
        </p:spPr>
      </p:pic>
      <p:pic>
        <p:nvPicPr>
          <p:cNvPr id="11" name="图片 10" descr="下降">
            <a:extLst>
              <a:ext uri="{FF2B5EF4-FFF2-40B4-BE49-F238E27FC236}">
                <a16:creationId xmlns:a16="http://schemas.microsoft.com/office/drawing/2014/main" id="{668949B3-7DA6-34B5-DEC3-A227923C6347}"/>
              </a:ext>
            </a:extLst>
          </p:cNvPr>
          <p:cNvPicPr>
            <a:picLocks noChangeAspect="1"/>
          </p:cNvPicPr>
          <p:nvPr/>
        </p:nvPicPr>
        <p:blipFill>
          <a:blip r:embed="rId3"/>
          <a:stretch>
            <a:fillRect/>
          </a:stretch>
        </p:blipFill>
        <p:spPr>
          <a:xfrm>
            <a:off x="6543589" y="912979"/>
            <a:ext cx="5283200" cy="3864610"/>
          </a:xfrm>
          <a:prstGeom prst="rect">
            <a:avLst/>
          </a:prstGeom>
        </p:spPr>
      </p:pic>
      <p:sp>
        <p:nvSpPr>
          <p:cNvPr id="12" name="文本框 11">
            <a:extLst>
              <a:ext uri="{FF2B5EF4-FFF2-40B4-BE49-F238E27FC236}">
                <a16:creationId xmlns:a16="http://schemas.microsoft.com/office/drawing/2014/main" id="{76BC79D3-E905-362C-4A6B-6FDE3D8EC77B}"/>
              </a:ext>
            </a:extLst>
          </p:cNvPr>
          <p:cNvSpPr txBox="1"/>
          <p:nvPr/>
        </p:nvSpPr>
        <p:spPr>
          <a:xfrm>
            <a:off x="1629743" y="4872320"/>
            <a:ext cx="3081741" cy="523220"/>
          </a:xfrm>
          <a:prstGeom prst="rect">
            <a:avLst/>
          </a:prstGeom>
          <a:noFill/>
        </p:spPr>
        <p:txBody>
          <a:bodyPr wrap="square" rtlCol="0">
            <a:spAutoFit/>
          </a:bodyPr>
          <a:lstStyle/>
          <a:p>
            <a:pPr algn="ctr"/>
            <a:r>
              <a:rPr lang="en-US" altLang="zh-CN" sz="2800" dirty="0">
                <a:solidFill>
                  <a:srgbClr val="FF0000"/>
                </a:solidFill>
              </a:rPr>
              <a:t>20V/s </a:t>
            </a:r>
            <a:r>
              <a:rPr lang="en-US" altLang="zh-CN" sz="2800" dirty="0">
                <a:solidFill>
                  <a:srgbClr val="FF0000"/>
                </a:solidFill>
                <a:sym typeface="+mn-ea"/>
              </a:rPr>
              <a:t>Ramp up</a:t>
            </a:r>
          </a:p>
        </p:txBody>
      </p:sp>
      <p:sp>
        <p:nvSpPr>
          <p:cNvPr id="13" name="文本框 12">
            <a:extLst>
              <a:ext uri="{FF2B5EF4-FFF2-40B4-BE49-F238E27FC236}">
                <a16:creationId xmlns:a16="http://schemas.microsoft.com/office/drawing/2014/main" id="{3B827F58-1992-6367-DE94-82064EE6BC6C}"/>
              </a:ext>
            </a:extLst>
          </p:cNvPr>
          <p:cNvSpPr txBox="1"/>
          <p:nvPr/>
        </p:nvSpPr>
        <p:spPr>
          <a:xfrm>
            <a:off x="7870416" y="4855391"/>
            <a:ext cx="3156628" cy="523220"/>
          </a:xfrm>
          <a:prstGeom prst="rect">
            <a:avLst/>
          </a:prstGeom>
          <a:noFill/>
        </p:spPr>
        <p:txBody>
          <a:bodyPr wrap="square" rtlCol="0">
            <a:spAutoFit/>
          </a:bodyPr>
          <a:lstStyle/>
          <a:p>
            <a:pPr algn="ctr"/>
            <a:r>
              <a:rPr lang="en-US" altLang="zh-CN" sz="2800" dirty="0">
                <a:solidFill>
                  <a:srgbClr val="FF0000"/>
                </a:solidFill>
              </a:rPr>
              <a:t>50V/s </a:t>
            </a:r>
            <a:r>
              <a:rPr lang="en-US" altLang="zh-CN" sz="2800" dirty="0">
                <a:solidFill>
                  <a:srgbClr val="FF0000"/>
                </a:solidFill>
                <a:sym typeface="+mn-ea"/>
              </a:rPr>
              <a:t>Ramp down</a:t>
            </a:r>
          </a:p>
        </p:txBody>
      </p:sp>
    </p:spTree>
    <p:extLst>
      <p:ext uri="{BB962C8B-B14F-4D97-AF65-F5344CB8AC3E}">
        <p14:creationId xmlns:p14="http://schemas.microsoft.com/office/powerpoint/2010/main" val="2618085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4ECFF-5049-6FC3-184F-904EFA0151F8}"/>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57BB23C0-8BAB-D180-907E-713C85ADAAC5}"/>
              </a:ext>
            </a:extLst>
          </p:cNvPr>
          <p:cNvSpPr txBox="1">
            <a:spLocks/>
          </p:cNvSpPr>
          <p:nvPr/>
        </p:nvSpPr>
        <p:spPr>
          <a:xfrm>
            <a:off x="946113" y="0"/>
            <a:ext cx="9065633"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t>Voltage &amp; current tests</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D4E9D1B9-734D-25CE-BE07-37A8C16102ED}"/>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12</a:t>
            </a:fld>
            <a:endParaRPr lang="zh-CN" altLang="en-US"/>
          </a:p>
        </p:txBody>
      </p:sp>
      <p:pic>
        <p:nvPicPr>
          <p:cNvPr id="3" name="图片 2" descr="Voltage-ripple">
            <a:extLst>
              <a:ext uri="{FF2B5EF4-FFF2-40B4-BE49-F238E27FC236}">
                <a16:creationId xmlns:a16="http://schemas.microsoft.com/office/drawing/2014/main" id="{0766CADE-F944-0A59-B105-1902754144D5}"/>
              </a:ext>
            </a:extLst>
          </p:cNvPr>
          <p:cNvPicPr>
            <a:picLocks noChangeAspect="1"/>
          </p:cNvPicPr>
          <p:nvPr/>
        </p:nvPicPr>
        <p:blipFill>
          <a:blip r:embed="rId2"/>
          <a:stretch>
            <a:fillRect/>
          </a:stretch>
        </p:blipFill>
        <p:spPr>
          <a:xfrm>
            <a:off x="176434" y="804495"/>
            <a:ext cx="7464231" cy="5249009"/>
          </a:xfrm>
          <a:prstGeom prst="rect">
            <a:avLst/>
          </a:prstGeom>
        </p:spPr>
      </p:pic>
      <p:sp>
        <p:nvSpPr>
          <p:cNvPr id="4" name="文本框 3">
            <a:extLst>
              <a:ext uri="{FF2B5EF4-FFF2-40B4-BE49-F238E27FC236}">
                <a16:creationId xmlns:a16="http://schemas.microsoft.com/office/drawing/2014/main" id="{B4E715E7-8B91-7CDF-BBE2-D345AD68C29E}"/>
              </a:ext>
            </a:extLst>
          </p:cNvPr>
          <p:cNvSpPr txBox="1"/>
          <p:nvPr/>
        </p:nvSpPr>
        <p:spPr>
          <a:xfrm>
            <a:off x="8583834" y="3524200"/>
            <a:ext cx="3318094" cy="769441"/>
          </a:xfrm>
          <a:prstGeom prst="rect">
            <a:avLst/>
          </a:prstGeom>
          <a:noFill/>
        </p:spPr>
        <p:txBody>
          <a:bodyPr wrap="square" rtlCol="0">
            <a:spAutoFit/>
          </a:bodyPr>
          <a:lstStyle/>
          <a:p>
            <a:r>
              <a:rPr lang="en-US" altLang="zh-CN" sz="4400"/>
              <a:t>80mv-90mv</a:t>
            </a:r>
          </a:p>
        </p:txBody>
      </p:sp>
      <p:sp>
        <p:nvSpPr>
          <p:cNvPr id="7" name="文本框 6">
            <a:extLst>
              <a:ext uri="{FF2B5EF4-FFF2-40B4-BE49-F238E27FC236}">
                <a16:creationId xmlns:a16="http://schemas.microsoft.com/office/drawing/2014/main" id="{2225B874-BE50-E55C-D639-0B52DB496E50}"/>
              </a:ext>
            </a:extLst>
          </p:cNvPr>
          <p:cNvSpPr txBox="1"/>
          <p:nvPr/>
        </p:nvSpPr>
        <p:spPr>
          <a:xfrm>
            <a:off x="8178705" y="1761440"/>
            <a:ext cx="3760546" cy="769441"/>
          </a:xfrm>
          <a:prstGeom prst="rect">
            <a:avLst/>
          </a:prstGeom>
          <a:noFill/>
        </p:spPr>
        <p:txBody>
          <a:bodyPr wrap="square" rtlCol="0">
            <a:spAutoFit/>
          </a:bodyPr>
          <a:lstStyle/>
          <a:p>
            <a:r>
              <a:rPr lang="en-US" altLang="zh-CN" sz="4400"/>
              <a:t>Voltage Ripple</a:t>
            </a:r>
          </a:p>
        </p:txBody>
      </p:sp>
    </p:spTree>
    <p:extLst>
      <p:ext uri="{BB962C8B-B14F-4D97-AF65-F5344CB8AC3E}">
        <p14:creationId xmlns:p14="http://schemas.microsoft.com/office/powerpoint/2010/main" val="170099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FAEB8-5F13-6AAF-F507-AAC37B874F1E}"/>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3E00DE0A-6F7A-8046-05EE-34F2E4DF0148}"/>
              </a:ext>
            </a:extLst>
          </p:cNvPr>
          <p:cNvSpPr txBox="1">
            <a:spLocks/>
          </p:cNvSpPr>
          <p:nvPr/>
        </p:nvSpPr>
        <p:spPr>
          <a:xfrm>
            <a:off x="946113" y="0"/>
            <a:ext cx="7479429"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sym typeface="+mn-ea"/>
              </a:rPr>
              <a:t>Protection tests</a:t>
            </a:r>
            <a:endParaRPr lang="en-US" altLang="zh-CN" sz="5400" b="1" dirty="0">
              <a:latin typeface="微软雅黑" panose="020B0503020204020204" pitchFamily="34" charset="-122"/>
              <a:ea typeface="微软雅黑" panose="020B0503020204020204" pitchFamily="34" charset="-122"/>
              <a:sym typeface="+mn-ea"/>
            </a:endParaRPr>
          </a:p>
        </p:txBody>
      </p:sp>
      <p:sp>
        <p:nvSpPr>
          <p:cNvPr id="15" name="灯片编号占位符 3">
            <a:extLst>
              <a:ext uri="{FF2B5EF4-FFF2-40B4-BE49-F238E27FC236}">
                <a16:creationId xmlns:a16="http://schemas.microsoft.com/office/drawing/2014/main" id="{CFFAFEF0-0F2C-187B-EECE-847762256375}"/>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13</a:t>
            </a:fld>
            <a:endParaRPr lang="zh-CN" altLang="en-US"/>
          </a:p>
        </p:txBody>
      </p:sp>
      <p:sp>
        <p:nvSpPr>
          <p:cNvPr id="3" name="矩形 2">
            <a:extLst>
              <a:ext uri="{FF2B5EF4-FFF2-40B4-BE49-F238E27FC236}">
                <a16:creationId xmlns:a16="http://schemas.microsoft.com/office/drawing/2014/main" id="{373C8F3D-42A7-4E6C-3F2C-4CDE74E3721F}"/>
              </a:ext>
            </a:extLst>
          </p:cNvPr>
          <p:cNvSpPr/>
          <p:nvPr/>
        </p:nvSpPr>
        <p:spPr>
          <a:xfrm>
            <a:off x="0" y="6543413"/>
            <a:ext cx="2843866" cy="314587"/>
          </a:xfrm>
          <a:prstGeom prst="rect">
            <a:avLst/>
          </a:prstGeom>
          <a:solidFill>
            <a:srgbClr val="930C13"/>
          </a:solidFill>
          <a:ln>
            <a:solidFill>
              <a:srgbClr val="930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3B90FA8D-7338-8455-9831-DAA6651ACA36}"/>
              </a:ext>
            </a:extLst>
          </p:cNvPr>
          <p:cNvPicPr>
            <a:picLocks noChangeAspect="1"/>
          </p:cNvPicPr>
          <p:nvPr/>
        </p:nvPicPr>
        <p:blipFill>
          <a:blip r:embed="rId2"/>
          <a:stretch>
            <a:fillRect/>
          </a:stretch>
        </p:blipFill>
        <p:spPr>
          <a:xfrm>
            <a:off x="3564255" y="787400"/>
            <a:ext cx="4434205" cy="3742055"/>
          </a:xfrm>
          <a:prstGeom prst="rect">
            <a:avLst/>
          </a:prstGeom>
        </p:spPr>
      </p:pic>
      <p:pic>
        <p:nvPicPr>
          <p:cNvPr id="7" name="图片 6">
            <a:extLst>
              <a:ext uri="{FF2B5EF4-FFF2-40B4-BE49-F238E27FC236}">
                <a16:creationId xmlns:a16="http://schemas.microsoft.com/office/drawing/2014/main" id="{5ED0A1E5-53AF-9FCC-D1F0-A25FF58EAADF}"/>
              </a:ext>
            </a:extLst>
          </p:cNvPr>
          <p:cNvPicPr>
            <a:picLocks noChangeAspect="1"/>
          </p:cNvPicPr>
          <p:nvPr/>
        </p:nvPicPr>
        <p:blipFill>
          <a:blip r:embed="rId3"/>
          <a:stretch>
            <a:fillRect/>
          </a:stretch>
        </p:blipFill>
        <p:spPr>
          <a:xfrm>
            <a:off x="0" y="858735"/>
            <a:ext cx="3547110" cy="2936240"/>
          </a:xfrm>
          <a:prstGeom prst="rect">
            <a:avLst/>
          </a:prstGeom>
        </p:spPr>
      </p:pic>
      <p:sp>
        <p:nvSpPr>
          <p:cNvPr id="8" name="文本框 7">
            <a:extLst>
              <a:ext uri="{FF2B5EF4-FFF2-40B4-BE49-F238E27FC236}">
                <a16:creationId xmlns:a16="http://schemas.microsoft.com/office/drawing/2014/main" id="{C6CD0361-C253-44DC-B211-D462EB13C0C6}"/>
              </a:ext>
            </a:extLst>
          </p:cNvPr>
          <p:cNvSpPr txBox="1"/>
          <p:nvPr/>
        </p:nvSpPr>
        <p:spPr>
          <a:xfrm>
            <a:off x="0" y="4745642"/>
            <a:ext cx="12191365" cy="1400857"/>
          </a:xfrm>
          <a:prstGeom prst="rect">
            <a:avLst/>
          </a:prstGeom>
          <a:noFill/>
        </p:spPr>
        <p:txBody>
          <a:bodyPr wrap="square" rtlCol="0">
            <a:noAutofit/>
          </a:bodyPr>
          <a:lstStyle/>
          <a:p>
            <a:pPr marL="285750" indent="-285750">
              <a:buFont typeface="Arial" panose="020B0604020202020204" pitchFamily="34" charset="0"/>
              <a:buChar char="•"/>
            </a:pPr>
            <a:r>
              <a:rPr lang="en-US" altLang="zh-CN" sz="2400" dirty="0"/>
              <a:t>The thresholds for voltage, current, and temperature can be set correctly by software.</a:t>
            </a:r>
          </a:p>
          <a:p>
            <a:pPr marL="285750" indent="-285750">
              <a:buFont typeface="Arial" panose="020B0604020202020204" pitchFamily="34" charset="0"/>
              <a:buChar char="•"/>
            </a:pPr>
            <a:r>
              <a:rPr lang="en-US" altLang="zh-CN" sz="2400" dirty="0"/>
              <a:t>The protection function is normal. When protection occurs, the output voltage will be 0V.</a:t>
            </a:r>
          </a:p>
          <a:p>
            <a:pPr marL="285750" indent="-285750">
              <a:buFont typeface="Arial" panose="020B0604020202020204" pitchFamily="34" charset="0"/>
              <a:buChar char="•"/>
            </a:pPr>
            <a:r>
              <a:rPr lang="en-US" altLang="zh-CN" sz="2400" dirty="0"/>
              <a:t>The protected information can be monitored by software.</a:t>
            </a:r>
          </a:p>
        </p:txBody>
      </p:sp>
      <p:pic>
        <p:nvPicPr>
          <p:cNvPr id="10" name="图片 9" descr="Protection">
            <a:extLst>
              <a:ext uri="{FF2B5EF4-FFF2-40B4-BE49-F238E27FC236}">
                <a16:creationId xmlns:a16="http://schemas.microsoft.com/office/drawing/2014/main" id="{42675F9D-A328-01C0-E5FF-7C5CE6E9FAAA}"/>
              </a:ext>
            </a:extLst>
          </p:cNvPr>
          <p:cNvPicPr>
            <a:picLocks noChangeAspect="1"/>
          </p:cNvPicPr>
          <p:nvPr/>
        </p:nvPicPr>
        <p:blipFill>
          <a:blip r:embed="rId4"/>
          <a:stretch>
            <a:fillRect/>
          </a:stretch>
        </p:blipFill>
        <p:spPr>
          <a:xfrm>
            <a:off x="7975600" y="796822"/>
            <a:ext cx="4216400" cy="3060065"/>
          </a:xfrm>
          <a:prstGeom prst="rect">
            <a:avLst/>
          </a:prstGeom>
        </p:spPr>
      </p:pic>
    </p:spTree>
    <p:extLst>
      <p:ext uri="{BB962C8B-B14F-4D97-AF65-F5344CB8AC3E}">
        <p14:creationId xmlns:p14="http://schemas.microsoft.com/office/powerpoint/2010/main" val="3390351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576D9-9D19-5725-8856-523284BE736D}"/>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0A59F9BF-8117-C2CE-E2B4-A88F5D93859A}"/>
              </a:ext>
            </a:extLst>
          </p:cNvPr>
          <p:cNvSpPr txBox="1">
            <a:spLocks/>
          </p:cNvSpPr>
          <p:nvPr/>
        </p:nvSpPr>
        <p:spPr>
          <a:xfrm>
            <a:off x="946113" y="0"/>
            <a:ext cx="7479429"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latin typeface="Times New Roman" panose="02020603050405020304" pitchFamily="18" charset="0"/>
                <a:cs typeface="Times New Roman" panose="02020603050405020304" pitchFamily="18" charset="0"/>
              </a:rPr>
              <a:t>Interlock functionality test</a:t>
            </a:r>
          </a:p>
        </p:txBody>
      </p:sp>
      <p:sp>
        <p:nvSpPr>
          <p:cNvPr id="15" name="灯片编号占位符 3">
            <a:extLst>
              <a:ext uri="{FF2B5EF4-FFF2-40B4-BE49-F238E27FC236}">
                <a16:creationId xmlns:a16="http://schemas.microsoft.com/office/drawing/2014/main" id="{1D91D16D-ECA0-1351-2428-0233EA2C4DF0}"/>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14</a:t>
            </a:fld>
            <a:endParaRPr lang="zh-CN" altLang="en-US"/>
          </a:p>
        </p:txBody>
      </p:sp>
      <p:sp>
        <p:nvSpPr>
          <p:cNvPr id="2" name="文本框 7">
            <a:extLst>
              <a:ext uri="{FF2B5EF4-FFF2-40B4-BE49-F238E27FC236}">
                <a16:creationId xmlns:a16="http://schemas.microsoft.com/office/drawing/2014/main" id="{58F3F0C7-E98D-0211-2C64-22C7A1005CFF}"/>
              </a:ext>
            </a:extLst>
          </p:cNvPr>
          <p:cNvSpPr txBox="1"/>
          <p:nvPr/>
        </p:nvSpPr>
        <p:spPr>
          <a:xfrm>
            <a:off x="0" y="4726940"/>
            <a:ext cx="12192635" cy="144018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zh-CN" sz="3200" dirty="0"/>
              <a:t>Interlock function is normal. Interlock output can show the HV PS </a:t>
            </a:r>
          </a:p>
          <a:p>
            <a:pPr indent="0">
              <a:buFont typeface="Arial" panose="020B0604020202020204" pitchFamily="34" charset="0"/>
              <a:buNone/>
            </a:pPr>
            <a:r>
              <a:rPr lang="en-US" altLang="zh-CN" sz="3200" dirty="0"/>
              <a:t>   status correctly. </a:t>
            </a:r>
          </a:p>
          <a:p>
            <a:pPr marL="285750" indent="-285750">
              <a:buFont typeface="Arial" panose="020B0604020202020204" pitchFamily="34" charset="0"/>
              <a:buChar char="•"/>
            </a:pPr>
            <a:r>
              <a:rPr lang="en-US" altLang="zh-CN" sz="3200" dirty="0"/>
              <a:t>When interlock occurs, the output voltage will be 0V.</a:t>
            </a:r>
          </a:p>
        </p:txBody>
      </p:sp>
      <p:pic>
        <p:nvPicPr>
          <p:cNvPr id="3" name="图片 2">
            <a:extLst>
              <a:ext uri="{FF2B5EF4-FFF2-40B4-BE49-F238E27FC236}">
                <a16:creationId xmlns:a16="http://schemas.microsoft.com/office/drawing/2014/main" id="{3B34439F-F818-F3C1-C574-3C72484EB0EF}"/>
              </a:ext>
            </a:extLst>
          </p:cNvPr>
          <p:cNvPicPr>
            <a:picLocks noChangeAspect="1"/>
          </p:cNvPicPr>
          <p:nvPr/>
        </p:nvPicPr>
        <p:blipFill>
          <a:blip r:embed="rId2"/>
          <a:stretch>
            <a:fillRect/>
          </a:stretch>
        </p:blipFill>
        <p:spPr>
          <a:xfrm>
            <a:off x="429260" y="787400"/>
            <a:ext cx="5170805" cy="3879850"/>
          </a:xfrm>
          <a:prstGeom prst="rect">
            <a:avLst/>
          </a:prstGeom>
        </p:spPr>
      </p:pic>
      <p:pic>
        <p:nvPicPr>
          <p:cNvPr id="4" name="图片 3" descr="Interlock">
            <a:extLst>
              <a:ext uri="{FF2B5EF4-FFF2-40B4-BE49-F238E27FC236}">
                <a16:creationId xmlns:a16="http://schemas.microsoft.com/office/drawing/2014/main" id="{7F720948-4077-2F53-19F5-05997E32B0D2}"/>
              </a:ext>
            </a:extLst>
          </p:cNvPr>
          <p:cNvPicPr>
            <a:picLocks noChangeAspect="1"/>
          </p:cNvPicPr>
          <p:nvPr/>
        </p:nvPicPr>
        <p:blipFill>
          <a:blip r:embed="rId3"/>
          <a:stretch>
            <a:fillRect/>
          </a:stretch>
        </p:blipFill>
        <p:spPr>
          <a:xfrm>
            <a:off x="6097270" y="787400"/>
            <a:ext cx="5224145" cy="3899535"/>
          </a:xfrm>
          <a:prstGeom prst="rect">
            <a:avLst/>
          </a:prstGeom>
        </p:spPr>
      </p:pic>
    </p:spTree>
    <p:extLst>
      <p:ext uri="{BB962C8B-B14F-4D97-AF65-F5344CB8AC3E}">
        <p14:creationId xmlns:p14="http://schemas.microsoft.com/office/powerpoint/2010/main" val="71121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496E-0299-94B6-EC1E-1A0CC736B7AA}"/>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13455FCC-5978-7126-654C-E39DDFA0FE0F}"/>
              </a:ext>
            </a:extLst>
          </p:cNvPr>
          <p:cNvSpPr txBox="1">
            <a:spLocks/>
          </p:cNvSpPr>
          <p:nvPr/>
        </p:nvSpPr>
        <p:spPr>
          <a:xfrm>
            <a:off x="946113" y="0"/>
            <a:ext cx="7479429"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latin typeface="Times New Roman" panose="02020603050405020304" pitchFamily="18" charset="0"/>
                <a:cs typeface="Times New Roman" panose="02020603050405020304" pitchFamily="18" charset="0"/>
              </a:rPr>
              <a:t>LED indicators test</a:t>
            </a:r>
          </a:p>
        </p:txBody>
      </p:sp>
      <p:sp>
        <p:nvSpPr>
          <p:cNvPr id="15" name="灯片编号占位符 3">
            <a:extLst>
              <a:ext uri="{FF2B5EF4-FFF2-40B4-BE49-F238E27FC236}">
                <a16:creationId xmlns:a16="http://schemas.microsoft.com/office/drawing/2014/main" id="{0A7A32C2-3F3A-01AE-108D-36A632A1E7B0}"/>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15</a:t>
            </a:fld>
            <a:endParaRPr lang="zh-CN" altLang="en-US"/>
          </a:p>
        </p:txBody>
      </p:sp>
      <p:pic>
        <p:nvPicPr>
          <p:cNvPr id="2" name="图片 1">
            <a:extLst>
              <a:ext uri="{FF2B5EF4-FFF2-40B4-BE49-F238E27FC236}">
                <a16:creationId xmlns:a16="http://schemas.microsoft.com/office/drawing/2014/main" id="{BD766AE9-5EE8-0904-E666-F66630D75481}"/>
              </a:ext>
            </a:extLst>
          </p:cNvPr>
          <p:cNvPicPr>
            <a:picLocks noChangeAspect="1"/>
          </p:cNvPicPr>
          <p:nvPr/>
        </p:nvPicPr>
        <p:blipFill>
          <a:blip r:embed="rId2"/>
          <a:stretch>
            <a:fillRect/>
          </a:stretch>
        </p:blipFill>
        <p:spPr>
          <a:xfrm>
            <a:off x="108207" y="820441"/>
            <a:ext cx="6003925" cy="4335145"/>
          </a:xfrm>
          <a:prstGeom prst="rect">
            <a:avLst/>
          </a:prstGeom>
        </p:spPr>
      </p:pic>
      <p:pic>
        <p:nvPicPr>
          <p:cNvPr id="3" name="图片 2">
            <a:extLst>
              <a:ext uri="{FF2B5EF4-FFF2-40B4-BE49-F238E27FC236}">
                <a16:creationId xmlns:a16="http://schemas.microsoft.com/office/drawing/2014/main" id="{9C0DB5A9-E22B-3D67-6AC7-23E8D65A41EF}"/>
              </a:ext>
            </a:extLst>
          </p:cNvPr>
          <p:cNvPicPr>
            <a:picLocks noChangeAspect="1"/>
          </p:cNvPicPr>
          <p:nvPr/>
        </p:nvPicPr>
        <p:blipFill>
          <a:blip r:embed="rId3"/>
          <a:stretch>
            <a:fillRect/>
          </a:stretch>
        </p:blipFill>
        <p:spPr>
          <a:xfrm>
            <a:off x="6261992" y="833141"/>
            <a:ext cx="5760720" cy="4322445"/>
          </a:xfrm>
          <a:prstGeom prst="rect">
            <a:avLst/>
          </a:prstGeom>
        </p:spPr>
      </p:pic>
      <p:sp>
        <p:nvSpPr>
          <p:cNvPr id="4" name="文本框 3">
            <a:extLst>
              <a:ext uri="{FF2B5EF4-FFF2-40B4-BE49-F238E27FC236}">
                <a16:creationId xmlns:a16="http://schemas.microsoft.com/office/drawing/2014/main" id="{A692A77A-519B-5175-433E-977C1C47E8C2}"/>
              </a:ext>
            </a:extLst>
          </p:cNvPr>
          <p:cNvSpPr txBox="1"/>
          <p:nvPr/>
        </p:nvSpPr>
        <p:spPr>
          <a:xfrm>
            <a:off x="454599" y="5301636"/>
            <a:ext cx="11315065" cy="918210"/>
          </a:xfrm>
          <a:prstGeom prst="rect">
            <a:avLst/>
          </a:prstGeom>
          <a:noFill/>
        </p:spPr>
        <p:txBody>
          <a:bodyPr wrap="square" rtlCol="0">
            <a:noAutofit/>
          </a:bodyPr>
          <a:lstStyle/>
          <a:p>
            <a:pPr marL="342900" indent="-342900">
              <a:buFont typeface="Arial" panose="020B0604020202020204" pitchFamily="34" charset="0"/>
              <a:buChar char="•"/>
            </a:pPr>
            <a:r>
              <a:rPr lang="en-US" altLang="zh-CN" sz="3600" dirty="0"/>
              <a:t>LED can show status of the power supply correctly.</a:t>
            </a:r>
          </a:p>
          <a:p>
            <a:pPr indent="0">
              <a:buFont typeface="Arial" panose="020B0604020202020204" pitchFamily="34" charset="0"/>
              <a:buNone/>
            </a:pPr>
            <a:endParaRPr lang="zh-CN" altLang="en-US" sz="3600" dirty="0"/>
          </a:p>
        </p:txBody>
      </p:sp>
    </p:spTree>
    <p:extLst>
      <p:ext uri="{BB962C8B-B14F-4D97-AF65-F5344CB8AC3E}">
        <p14:creationId xmlns:p14="http://schemas.microsoft.com/office/powerpoint/2010/main" val="2814475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C580C-DA59-E796-4D3D-576C3633F5A0}"/>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F37C35CF-6A1B-4B13-B3EB-939C53B467E7}"/>
              </a:ext>
            </a:extLst>
          </p:cNvPr>
          <p:cNvSpPr txBox="1">
            <a:spLocks/>
          </p:cNvSpPr>
          <p:nvPr/>
        </p:nvSpPr>
        <p:spPr>
          <a:xfrm>
            <a:off x="946113" y="0"/>
            <a:ext cx="7479429"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latin typeface="Times New Roman" panose="02020603050405020304" pitchFamily="18" charset="0"/>
                <a:cs typeface="Times New Roman" panose="02020603050405020304" pitchFamily="18" charset="0"/>
              </a:rPr>
              <a:t>Conclusion</a:t>
            </a:r>
          </a:p>
        </p:txBody>
      </p:sp>
      <p:sp>
        <p:nvSpPr>
          <p:cNvPr id="15" name="灯片编号占位符 3">
            <a:extLst>
              <a:ext uri="{FF2B5EF4-FFF2-40B4-BE49-F238E27FC236}">
                <a16:creationId xmlns:a16="http://schemas.microsoft.com/office/drawing/2014/main" id="{3A1B6A77-9552-C26F-0620-FD2E11BDE384}"/>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16</a:t>
            </a:fld>
            <a:endParaRPr lang="zh-CN" altLang="en-US"/>
          </a:p>
        </p:txBody>
      </p:sp>
      <p:sp>
        <p:nvSpPr>
          <p:cNvPr id="2" name="灯片编号占位符 14">
            <a:extLst>
              <a:ext uri="{FF2B5EF4-FFF2-40B4-BE49-F238E27FC236}">
                <a16:creationId xmlns:a16="http://schemas.microsoft.com/office/drawing/2014/main" id="{62B511F1-A621-FBB1-A21C-4706679213BE}"/>
              </a:ext>
            </a:extLst>
          </p:cNvPr>
          <p:cNvSpPr txBox="1">
            <a:spLocks/>
          </p:cNvSpPr>
          <p:nvPr/>
        </p:nvSpPr>
        <p:spPr>
          <a:xfrm>
            <a:off x="8961528" y="619061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B1F32B7-B0F9-4C22-B2FE-DA8D9A2AB365}" type="slidenum">
              <a:rPr lang="zh-CN" altLang="en-US" smtClean="0"/>
              <a:pPr/>
              <a:t>16</a:t>
            </a:fld>
            <a:endParaRPr lang="zh-CN" altLang="en-US" dirty="0"/>
          </a:p>
        </p:txBody>
      </p:sp>
      <p:graphicFrame>
        <p:nvGraphicFramePr>
          <p:cNvPr id="3" name="表格 4">
            <a:extLst>
              <a:ext uri="{FF2B5EF4-FFF2-40B4-BE49-F238E27FC236}">
                <a16:creationId xmlns:a16="http://schemas.microsoft.com/office/drawing/2014/main" id="{6BFFC55F-B30C-723E-BC66-F4C0872B66FC}"/>
              </a:ext>
            </a:extLst>
          </p:cNvPr>
          <p:cNvGraphicFramePr/>
          <p:nvPr>
            <p:extLst>
              <p:ext uri="{D42A27DB-BD31-4B8C-83A1-F6EECF244321}">
                <p14:modId xmlns:p14="http://schemas.microsoft.com/office/powerpoint/2010/main" val="1602905394"/>
              </p:ext>
            </p:extLst>
          </p:nvPr>
        </p:nvGraphicFramePr>
        <p:xfrm>
          <a:off x="2079573" y="796519"/>
          <a:ext cx="3474655" cy="5264961"/>
        </p:xfrm>
        <a:graphic>
          <a:graphicData uri="http://schemas.openxmlformats.org/drawingml/2006/table">
            <a:tbl>
              <a:tblPr firstRow="1" bandRow="1">
                <a:tableStyleId>{5C22544A-7EE6-4342-B048-85BDC9FD1C3A}</a:tableStyleId>
              </a:tblPr>
              <a:tblGrid>
                <a:gridCol w="2064588">
                  <a:extLst>
                    <a:ext uri="{9D8B030D-6E8A-4147-A177-3AD203B41FA5}">
                      <a16:colId xmlns:a16="http://schemas.microsoft.com/office/drawing/2014/main" val="20000"/>
                    </a:ext>
                  </a:extLst>
                </a:gridCol>
                <a:gridCol w="1410067">
                  <a:extLst>
                    <a:ext uri="{9D8B030D-6E8A-4147-A177-3AD203B41FA5}">
                      <a16:colId xmlns:a16="http://schemas.microsoft.com/office/drawing/2014/main" val="20001"/>
                    </a:ext>
                  </a:extLst>
                </a:gridCol>
              </a:tblGrid>
              <a:tr h="375920">
                <a:tc>
                  <a:txBody>
                    <a:bodyPr/>
                    <a:lstStyle/>
                    <a:p>
                      <a:endParaRPr lang="zh-CN" altLang="en-US" dirty="0"/>
                    </a:p>
                  </a:txBody>
                  <a:tcPr/>
                </a:tc>
                <a:tc>
                  <a:txBody>
                    <a:bodyPr/>
                    <a:lstStyle/>
                    <a:p>
                      <a:r>
                        <a:rPr lang="en-US" altLang="zh-CN" dirty="0"/>
                        <a:t>Results </a:t>
                      </a:r>
                      <a:endParaRPr lang="zh-CN" altLang="en-US" dirty="0"/>
                    </a:p>
                  </a:txBody>
                  <a:tcPr/>
                </a:tc>
                <a:extLst>
                  <a:ext uri="{0D108BD9-81ED-4DB2-BD59-A6C34878D82A}">
                    <a16:rowId xmlns:a16="http://schemas.microsoft.com/office/drawing/2014/main" val="10000"/>
                  </a:ext>
                </a:extLst>
              </a:tr>
              <a:tr h="370840">
                <a:tc>
                  <a:txBody>
                    <a:bodyPr/>
                    <a:lstStyle/>
                    <a:p>
                      <a:r>
                        <a:rPr lang="en-US" altLang="zh-CN" dirty="0"/>
                        <a:t>Voltage </a:t>
                      </a:r>
                      <a:endParaRPr lang="zh-CN" altLang="en-US" dirty="0"/>
                    </a:p>
                  </a:txBody>
                  <a:tcPr/>
                </a:tc>
                <a:tc>
                  <a:txBody>
                    <a:bodyPr/>
                    <a:lstStyle/>
                    <a:p>
                      <a:r>
                        <a:rPr lang="zh-CN" altLang="en-US" dirty="0"/>
                        <a:t>√</a:t>
                      </a:r>
                    </a:p>
                  </a:txBody>
                  <a:tcPr/>
                </a:tc>
                <a:extLst>
                  <a:ext uri="{0D108BD9-81ED-4DB2-BD59-A6C34878D82A}">
                    <a16:rowId xmlns:a16="http://schemas.microsoft.com/office/drawing/2014/main" val="10001"/>
                  </a:ext>
                </a:extLst>
              </a:tr>
              <a:tr h="370840">
                <a:tc>
                  <a:txBody>
                    <a:bodyPr/>
                    <a:lstStyle/>
                    <a:p>
                      <a:r>
                        <a:rPr lang="en-US" altLang="zh-CN" dirty="0"/>
                        <a:t>Current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a:t>
                      </a:r>
                    </a:p>
                  </a:txBody>
                  <a:tcPr/>
                </a:tc>
                <a:extLst>
                  <a:ext uri="{0D108BD9-81ED-4DB2-BD59-A6C34878D82A}">
                    <a16:rowId xmlns:a16="http://schemas.microsoft.com/office/drawing/2014/main" val="10002"/>
                  </a:ext>
                </a:extLst>
              </a:tr>
              <a:tr h="339725">
                <a:tc>
                  <a:txBody>
                    <a:bodyPr/>
                    <a:lstStyle/>
                    <a:p>
                      <a:r>
                        <a:rPr lang="en-US" altLang="zh-CN" dirty="0"/>
                        <a:t>Aging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a:t>
                      </a:r>
                    </a:p>
                  </a:txBody>
                  <a:tcPr/>
                </a:tc>
                <a:extLst>
                  <a:ext uri="{0D108BD9-81ED-4DB2-BD59-A6C34878D82A}">
                    <a16:rowId xmlns:a16="http://schemas.microsoft.com/office/drawing/2014/main" val="10003"/>
                  </a:ext>
                </a:extLst>
              </a:tr>
              <a:tr h="370840">
                <a:tc>
                  <a:txBody>
                    <a:bodyPr/>
                    <a:lstStyle/>
                    <a:p>
                      <a:r>
                        <a:rPr lang="en-US" altLang="zh-CN" dirty="0"/>
                        <a:t>Interlock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a:t>
                      </a:r>
                    </a:p>
                  </a:txBody>
                  <a:tcPr/>
                </a:tc>
                <a:extLst>
                  <a:ext uri="{0D108BD9-81ED-4DB2-BD59-A6C34878D82A}">
                    <a16:rowId xmlns:a16="http://schemas.microsoft.com/office/drawing/2014/main" val="10004"/>
                  </a:ext>
                </a:extLst>
              </a:tr>
              <a:tr h="370840">
                <a:tc>
                  <a:txBody>
                    <a:bodyPr/>
                    <a:lstStyle/>
                    <a:p>
                      <a:r>
                        <a:rPr lang="en-US" altLang="zh-CN" dirty="0"/>
                        <a:t>Protection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5"/>
                  </a:ext>
                </a:extLst>
              </a:tr>
              <a:tr h="370840">
                <a:tc>
                  <a:txBody>
                    <a:bodyPr/>
                    <a:lstStyle/>
                    <a:p>
                      <a:r>
                        <a:rPr lang="en-US" altLang="zh-CN" dirty="0"/>
                        <a:t>Safe loop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6"/>
                  </a:ext>
                </a:extLst>
              </a:tr>
              <a:tr h="370840">
                <a:tc>
                  <a:txBody>
                    <a:bodyPr/>
                    <a:lstStyle/>
                    <a:p>
                      <a:r>
                        <a:rPr lang="en-US" altLang="zh-CN" dirty="0"/>
                        <a:t>LED</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7"/>
                  </a:ext>
                </a:extLst>
              </a:tr>
              <a:tr h="370840">
                <a:tc>
                  <a:txBody>
                    <a:bodyPr/>
                    <a:lstStyle/>
                    <a:p>
                      <a:r>
                        <a:rPr lang="en-US" altLang="zh-CN" dirty="0"/>
                        <a:t>Ramp up/down</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8"/>
                  </a:ext>
                </a:extLst>
              </a:tr>
              <a:tr h="444041">
                <a:tc>
                  <a:txBody>
                    <a:bodyPr/>
                    <a:lstStyle/>
                    <a:p>
                      <a:r>
                        <a:rPr lang="en-US" altLang="zh-CN" dirty="0"/>
                        <a:t>DCS</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9"/>
                  </a:ext>
                </a:extLst>
              </a:tr>
              <a:tr h="370840">
                <a:tc>
                  <a:txBody>
                    <a:bodyPr/>
                    <a:lstStyle/>
                    <a:p>
                      <a:r>
                        <a:rPr lang="en-US" altLang="zh-CN" dirty="0"/>
                        <a:t>Size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10"/>
                  </a:ext>
                </a:extLst>
              </a:tr>
              <a:tr h="370840">
                <a:tc>
                  <a:txBody>
                    <a:bodyPr/>
                    <a:lstStyle/>
                    <a:p>
                      <a:r>
                        <a:rPr lang="en-US" altLang="zh-CN" sz="1800" dirty="0"/>
                        <a:t>Components check</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11"/>
                  </a:ext>
                </a:extLst>
              </a:tr>
              <a:tr h="370840">
                <a:tc>
                  <a:txBody>
                    <a:bodyPr/>
                    <a:lstStyle/>
                    <a:p>
                      <a:r>
                        <a:rPr lang="en-US" altLang="zh-CN" dirty="0">
                          <a:solidFill>
                            <a:srgbClr val="FF0000"/>
                          </a:solidFill>
                        </a:rPr>
                        <a:t>Efficiency</a:t>
                      </a:r>
                      <a:endParaRPr lang="zh-CN" alt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800" kern="1200" dirty="0">
                          <a:solidFill>
                            <a:srgbClr val="FF0000"/>
                          </a:solidFill>
                          <a:latin typeface="+mn-lt"/>
                          <a:ea typeface="+mn-ea"/>
                          <a:cs typeface="+mn-cs"/>
                        </a:rPr>
                        <a:t>Heat dissipation</a:t>
                      </a:r>
                      <a:endParaRPr lang="zh-CN" altLang="en-US" sz="1800" kern="1200" dirty="0">
                        <a:solidFill>
                          <a:srgbClr val="FF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FF0000"/>
                          </a:solidFill>
                          <a:effectLst/>
                          <a:uLnTx/>
                          <a:uFillTx/>
                          <a:latin typeface="+mn-lt"/>
                          <a:ea typeface="+mn-ea"/>
                          <a:cs typeface="+mn-cs"/>
                        </a:rPr>
                        <a:t>×</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val="10013"/>
                  </a:ext>
                </a:extLst>
              </a:tr>
            </a:tbl>
          </a:graphicData>
        </a:graphic>
      </p:graphicFrame>
      <p:graphicFrame>
        <p:nvGraphicFramePr>
          <p:cNvPr id="4" name="表格 4">
            <a:extLst>
              <a:ext uri="{FF2B5EF4-FFF2-40B4-BE49-F238E27FC236}">
                <a16:creationId xmlns:a16="http://schemas.microsoft.com/office/drawing/2014/main" id="{F3588B9D-D002-98D6-2182-91112F987EB1}"/>
              </a:ext>
            </a:extLst>
          </p:cNvPr>
          <p:cNvGraphicFramePr/>
          <p:nvPr>
            <p:extLst>
              <p:ext uri="{D42A27DB-BD31-4B8C-83A1-F6EECF244321}">
                <p14:modId xmlns:p14="http://schemas.microsoft.com/office/powerpoint/2010/main" val="2856550449"/>
              </p:ext>
            </p:extLst>
          </p:nvPr>
        </p:nvGraphicFramePr>
        <p:xfrm>
          <a:off x="7639536" y="1821201"/>
          <a:ext cx="3474655" cy="2590800"/>
        </p:xfrm>
        <a:graphic>
          <a:graphicData uri="http://schemas.openxmlformats.org/drawingml/2006/table">
            <a:tbl>
              <a:tblPr firstRow="1" bandRow="1">
                <a:tableStyleId>{5C22544A-7EE6-4342-B048-85BDC9FD1C3A}</a:tableStyleId>
              </a:tblPr>
              <a:tblGrid>
                <a:gridCol w="2064385">
                  <a:extLst>
                    <a:ext uri="{9D8B030D-6E8A-4147-A177-3AD203B41FA5}">
                      <a16:colId xmlns:a16="http://schemas.microsoft.com/office/drawing/2014/main" val="20000"/>
                    </a:ext>
                  </a:extLst>
                </a:gridCol>
                <a:gridCol w="1410270">
                  <a:extLst>
                    <a:ext uri="{9D8B030D-6E8A-4147-A177-3AD203B41FA5}">
                      <a16:colId xmlns:a16="http://schemas.microsoft.com/office/drawing/2014/main" val="20001"/>
                    </a:ext>
                  </a:extLst>
                </a:gridCol>
              </a:tblGrid>
              <a:tr h="365760">
                <a:tc>
                  <a:txBody>
                    <a:bodyPr/>
                    <a:lstStyle/>
                    <a:p>
                      <a:endParaRPr lang="zh-CN" altLang="en-US" dirty="0"/>
                    </a:p>
                  </a:txBody>
                  <a:tcPr/>
                </a:tc>
                <a:tc>
                  <a:txBody>
                    <a:bodyPr/>
                    <a:lstStyle/>
                    <a:p>
                      <a:r>
                        <a:rPr lang="en-US" altLang="zh-CN" dirty="0"/>
                        <a:t>Results </a:t>
                      </a:r>
                      <a:endParaRPr lang="zh-CN" altLang="en-US" dirty="0"/>
                    </a:p>
                  </a:txBody>
                  <a:tcPr/>
                </a:tc>
                <a:extLst>
                  <a:ext uri="{0D108BD9-81ED-4DB2-BD59-A6C34878D82A}">
                    <a16:rowId xmlns:a16="http://schemas.microsoft.com/office/drawing/2014/main" val="10000"/>
                  </a:ext>
                </a:extLst>
              </a:tr>
              <a:tr h="370840">
                <a:tc>
                  <a:txBody>
                    <a:bodyPr/>
                    <a:lstStyle/>
                    <a:p>
                      <a:r>
                        <a:rPr lang="en-US" altLang="zh-CN" dirty="0"/>
                        <a:t>Voltage </a:t>
                      </a:r>
                      <a:endParaRPr lang="zh-CN" altLang="en-US" dirty="0"/>
                    </a:p>
                  </a:txBody>
                  <a:tcPr/>
                </a:tc>
                <a:tc>
                  <a:txBody>
                    <a:bodyPr/>
                    <a:lstStyle/>
                    <a:p>
                      <a:r>
                        <a:rPr lang="zh-CN" altLang="en-US" dirty="0"/>
                        <a:t>√</a:t>
                      </a:r>
                    </a:p>
                  </a:txBody>
                  <a:tcPr/>
                </a:tc>
                <a:extLst>
                  <a:ext uri="{0D108BD9-81ED-4DB2-BD59-A6C34878D82A}">
                    <a16:rowId xmlns:a16="http://schemas.microsoft.com/office/drawing/2014/main" val="10001"/>
                  </a:ext>
                </a:extLst>
              </a:tr>
              <a:tr h="370840">
                <a:tc>
                  <a:txBody>
                    <a:bodyPr/>
                    <a:lstStyle/>
                    <a:p>
                      <a:r>
                        <a:rPr lang="en-US" altLang="zh-CN" dirty="0"/>
                        <a:t>Current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a:t>
                      </a:r>
                    </a:p>
                  </a:txBody>
                  <a:tcPr/>
                </a:tc>
                <a:extLst>
                  <a:ext uri="{0D108BD9-81ED-4DB2-BD59-A6C34878D82A}">
                    <a16:rowId xmlns:a16="http://schemas.microsoft.com/office/drawing/2014/main" val="10002"/>
                  </a:ext>
                </a:extLst>
              </a:tr>
              <a:tr h="370840">
                <a:tc>
                  <a:txBody>
                    <a:bodyPr/>
                    <a:lstStyle/>
                    <a:p>
                      <a:r>
                        <a:rPr lang="en-US" altLang="zh-CN" dirty="0"/>
                        <a:t>Interlock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a:t>
                      </a:r>
                    </a:p>
                  </a:txBody>
                  <a:tcPr/>
                </a:tc>
                <a:extLst>
                  <a:ext uri="{0D108BD9-81ED-4DB2-BD59-A6C34878D82A}">
                    <a16:rowId xmlns:a16="http://schemas.microsoft.com/office/drawing/2014/main" val="10003"/>
                  </a:ext>
                </a:extLst>
              </a:tr>
              <a:tr h="370840">
                <a:tc>
                  <a:txBody>
                    <a:bodyPr/>
                    <a:lstStyle/>
                    <a:p>
                      <a:r>
                        <a:rPr lang="en-US" altLang="zh-CN" dirty="0"/>
                        <a:t>Protection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4"/>
                  </a:ext>
                </a:extLst>
              </a:tr>
              <a:tr h="370840">
                <a:tc>
                  <a:txBody>
                    <a:bodyPr/>
                    <a:lstStyle/>
                    <a:p>
                      <a:r>
                        <a:rPr lang="en-US" altLang="zh-CN" dirty="0"/>
                        <a:t>LED</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a:txBody>
                  <a:tcPr/>
                </a:tc>
                <a:extLst>
                  <a:ext uri="{0D108BD9-81ED-4DB2-BD59-A6C34878D82A}">
                    <a16:rowId xmlns:a16="http://schemas.microsoft.com/office/drawing/2014/main" val="10005"/>
                  </a:ext>
                </a:extLst>
              </a:tr>
              <a:tr h="370840">
                <a:tc>
                  <a:txBody>
                    <a:bodyPr/>
                    <a:lstStyle/>
                    <a:p>
                      <a:r>
                        <a:rPr lang="en-US" altLang="zh-CN" dirty="0"/>
                        <a:t>Ramp up/down</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p>
                  </a:txBody>
                  <a:tcPr/>
                </a:tc>
                <a:extLst>
                  <a:ext uri="{0D108BD9-81ED-4DB2-BD59-A6C34878D82A}">
                    <a16:rowId xmlns:a16="http://schemas.microsoft.com/office/drawing/2014/main" val="10006"/>
                  </a:ext>
                </a:extLst>
              </a:tr>
            </a:tbl>
          </a:graphicData>
        </a:graphic>
      </p:graphicFrame>
      <p:sp>
        <p:nvSpPr>
          <p:cNvPr id="5" name="文本框 4">
            <a:extLst>
              <a:ext uri="{FF2B5EF4-FFF2-40B4-BE49-F238E27FC236}">
                <a16:creationId xmlns:a16="http://schemas.microsoft.com/office/drawing/2014/main" id="{04C2B301-8DA2-52D0-F3E8-0824E960D016}"/>
              </a:ext>
            </a:extLst>
          </p:cNvPr>
          <p:cNvSpPr txBox="1"/>
          <p:nvPr/>
        </p:nvSpPr>
        <p:spPr>
          <a:xfrm>
            <a:off x="8512811" y="981721"/>
            <a:ext cx="2131060" cy="645160"/>
          </a:xfrm>
          <a:prstGeom prst="rect">
            <a:avLst/>
          </a:prstGeom>
          <a:noFill/>
        </p:spPr>
        <p:txBody>
          <a:bodyPr wrap="square" rtlCol="0">
            <a:spAutoFit/>
          </a:bodyPr>
          <a:lstStyle/>
          <a:p>
            <a:r>
              <a:rPr lang="zh-CN" altLang="en-US" sz="3600" dirty="0"/>
              <a:t>At CERN </a:t>
            </a:r>
          </a:p>
        </p:txBody>
      </p:sp>
      <p:sp>
        <p:nvSpPr>
          <p:cNvPr id="7" name="文本框 6">
            <a:extLst>
              <a:ext uri="{FF2B5EF4-FFF2-40B4-BE49-F238E27FC236}">
                <a16:creationId xmlns:a16="http://schemas.microsoft.com/office/drawing/2014/main" id="{5A6DC990-8FD0-3209-1E40-8EF82D98C844}"/>
              </a:ext>
            </a:extLst>
          </p:cNvPr>
          <p:cNvSpPr txBox="1"/>
          <p:nvPr/>
        </p:nvSpPr>
        <p:spPr>
          <a:xfrm>
            <a:off x="252180" y="1176041"/>
            <a:ext cx="2297430" cy="645160"/>
          </a:xfrm>
          <a:prstGeom prst="rect">
            <a:avLst/>
          </a:prstGeom>
          <a:noFill/>
        </p:spPr>
        <p:txBody>
          <a:bodyPr wrap="square" rtlCol="0">
            <a:spAutoFit/>
          </a:bodyPr>
          <a:lstStyle/>
          <a:p>
            <a:r>
              <a:rPr lang="zh-CN" altLang="en-US" sz="3600" dirty="0"/>
              <a:t>In China</a:t>
            </a:r>
          </a:p>
        </p:txBody>
      </p:sp>
      <p:sp>
        <p:nvSpPr>
          <p:cNvPr id="9" name="文本框 8">
            <a:extLst>
              <a:ext uri="{FF2B5EF4-FFF2-40B4-BE49-F238E27FC236}">
                <a16:creationId xmlns:a16="http://schemas.microsoft.com/office/drawing/2014/main" id="{493654F0-B677-B840-CBC3-9913324706C4}"/>
              </a:ext>
            </a:extLst>
          </p:cNvPr>
          <p:cNvSpPr txBox="1"/>
          <p:nvPr/>
        </p:nvSpPr>
        <p:spPr>
          <a:xfrm>
            <a:off x="6963905" y="4606321"/>
            <a:ext cx="4450597" cy="1477328"/>
          </a:xfrm>
          <a:prstGeom prst="rect">
            <a:avLst/>
          </a:prstGeom>
          <a:noFill/>
        </p:spPr>
        <p:txBody>
          <a:bodyPr wrap="square">
            <a:spAutoFit/>
          </a:bodyPr>
          <a:lstStyle/>
          <a:p>
            <a:pPr marL="571500" indent="-571500">
              <a:buFont typeface="Arial" panose="020B0604020202020204" pitchFamily="34" charset="0"/>
              <a:buChar char="•"/>
            </a:pPr>
            <a:r>
              <a:rPr lang="zh-CN" altLang="en-US" sz="1800" dirty="0"/>
              <a:t>The OPC-UA control and monitoring communication tests require the use of CERN’s in-house control software, which can only be carried out after Mr. Filipe returns from his vacation.</a:t>
            </a:r>
          </a:p>
        </p:txBody>
      </p:sp>
    </p:spTree>
    <p:extLst>
      <p:ext uri="{BB962C8B-B14F-4D97-AF65-F5344CB8AC3E}">
        <p14:creationId xmlns:p14="http://schemas.microsoft.com/office/powerpoint/2010/main" val="2378460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9A24F-0C4A-7734-2921-7AB2CA7446D0}"/>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F5F2BDC5-5AF9-A416-DC8D-45ABCC391525}"/>
              </a:ext>
            </a:extLst>
          </p:cNvPr>
          <p:cNvSpPr txBox="1">
            <a:spLocks/>
          </p:cNvSpPr>
          <p:nvPr/>
        </p:nvSpPr>
        <p:spPr>
          <a:xfrm>
            <a:off x="946114" y="0"/>
            <a:ext cx="3742123"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t>Plans</a:t>
            </a:r>
          </a:p>
        </p:txBody>
      </p:sp>
      <p:sp>
        <p:nvSpPr>
          <p:cNvPr id="15" name="灯片编号占位符 3">
            <a:extLst>
              <a:ext uri="{FF2B5EF4-FFF2-40B4-BE49-F238E27FC236}">
                <a16:creationId xmlns:a16="http://schemas.microsoft.com/office/drawing/2014/main" id="{CE3223C0-D303-24BB-96D6-EDE34A5BF584}"/>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17</a:t>
            </a:fld>
            <a:endParaRPr lang="zh-CN" altLang="en-US"/>
          </a:p>
        </p:txBody>
      </p:sp>
      <p:sp>
        <p:nvSpPr>
          <p:cNvPr id="3" name="文本框 2">
            <a:extLst>
              <a:ext uri="{FF2B5EF4-FFF2-40B4-BE49-F238E27FC236}">
                <a16:creationId xmlns:a16="http://schemas.microsoft.com/office/drawing/2014/main" id="{6E0CD771-D520-4762-940F-72413D1452C6}"/>
              </a:ext>
            </a:extLst>
          </p:cNvPr>
          <p:cNvSpPr txBox="1"/>
          <p:nvPr/>
        </p:nvSpPr>
        <p:spPr>
          <a:xfrm>
            <a:off x="179705" y="1245923"/>
            <a:ext cx="11832590" cy="4794885"/>
          </a:xfrm>
          <a:prstGeom prst="rect">
            <a:avLst/>
          </a:prstGeom>
          <a:noFill/>
        </p:spPr>
        <p:txBody>
          <a:bodyPr wrap="square" rtlCol="0">
            <a:noAutofit/>
          </a:bodyPr>
          <a:lstStyle/>
          <a:p>
            <a:pPr marL="571500" indent="-571500">
              <a:buFont typeface="Arial" panose="020B0604020202020204" pitchFamily="34" charset="0"/>
              <a:buChar char="•"/>
            </a:pPr>
            <a:r>
              <a:rPr lang="zh-CN" altLang="en-US" sz="3600" dirty="0"/>
              <a:t>The two crates are planned to be formally delivered to CERN and put into use in early December.</a:t>
            </a:r>
          </a:p>
          <a:p>
            <a:pPr marL="571500" indent="-571500">
              <a:buFont typeface="Arial" panose="020B0604020202020204" pitchFamily="34" charset="0"/>
              <a:buChar char="•"/>
            </a:pPr>
            <a:endParaRPr lang="zh-CN" altLang="en-US" sz="3600" dirty="0"/>
          </a:p>
          <a:p>
            <a:pPr marL="571500" indent="-571500">
              <a:buFont typeface="Arial" panose="020B0604020202020204" pitchFamily="34" charset="0"/>
              <a:buChar char="•"/>
            </a:pPr>
            <a:r>
              <a:rPr lang="zh-CN" altLang="en-US" sz="3600" dirty="0"/>
              <a:t>Complete and further develop the functionalities of CERN’s in-house high-voltage control software.</a:t>
            </a:r>
            <a:endParaRPr lang="en-US" altLang="zh-CN" sz="3600" dirty="0"/>
          </a:p>
          <a:p>
            <a:pPr marL="571500" indent="-571500">
              <a:buFont typeface="Arial" panose="020B0604020202020204" pitchFamily="34" charset="0"/>
              <a:buChar char="•"/>
            </a:pPr>
            <a:endParaRPr lang="en-US" altLang="zh-CN" sz="3600" dirty="0"/>
          </a:p>
          <a:p>
            <a:pPr marL="571500" indent="-571500">
              <a:buFont typeface="Arial" panose="020B0604020202020204" pitchFamily="34" charset="0"/>
              <a:buChar char="•"/>
            </a:pPr>
            <a:r>
              <a:rPr lang="en-US" altLang="zh-CN" sz="3600" dirty="0"/>
              <a:t>The final production expects to be started next May.</a:t>
            </a:r>
            <a:endParaRPr lang="zh-CN" altLang="en-US" sz="3600" dirty="0"/>
          </a:p>
        </p:txBody>
      </p:sp>
    </p:spTree>
    <p:extLst>
      <p:ext uri="{BB962C8B-B14F-4D97-AF65-F5344CB8AC3E}">
        <p14:creationId xmlns:p14="http://schemas.microsoft.com/office/powerpoint/2010/main" val="1753998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178F3-B6FF-34D9-AF79-09A6AC4D0940}"/>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A9A74B79-EAE0-7F02-BDD5-5AB2AFA20229}"/>
              </a:ext>
            </a:extLst>
          </p:cNvPr>
          <p:cNvSpPr txBox="1">
            <a:spLocks/>
          </p:cNvSpPr>
          <p:nvPr/>
        </p:nvSpPr>
        <p:spPr>
          <a:xfrm>
            <a:off x="946114" y="0"/>
            <a:ext cx="3742123"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t>Challenges</a:t>
            </a:r>
          </a:p>
        </p:txBody>
      </p:sp>
      <p:sp>
        <p:nvSpPr>
          <p:cNvPr id="15" name="灯片编号占位符 3">
            <a:extLst>
              <a:ext uri="{FF2B5EF4-FFF2-40B4-BE49-F238E27FC236}">
                <a16:creationId xmlns:a16="http://schemas.microsoft.com/office/drawing/2014/main" id="{43312576-FC87-D8E3-915D-A491961BB43F}"/>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18</a:t>
            </a:fld>
            <a:endParaRPr lang="zh-CN" altLang="en-US"/>
          </a:p>
        </p:txBody>
      </p:sp>
      <p:sp>
        <p:nvSpPr>
          <p:cNvPr id="2" name="文本框 1">
            <a:extLst>
              <a:ext uri="{FF2B5EF4-FFF2-40B4-BE49-F238E27FC236}">
                <a16:creationId xmlns:a16="http://schemas.microsoft.com/office/drawing/2014/main" id="{CD7D4EE2-3AA2-5C1E-6AD9-36E4D86F08F9}"/>
              </a:ext>
            </a:extLst>
          </p:cNvPr>
          <p:cNvSpPr txBox="1"/>
          <p:nvPr/>
        </p:nvSpPr>
        <p:spPr>
          <a:xfrm>
            <a:off x="393491" y="834957"/>
            <a:ext cx="5315159" cy="2185214"/>
          </a:xfrm>
          <a:prstGeom prst="rect">
            <a:avLst/>
          </a:prstGeom>
          <a:noFill/>
        </p:spPr>
        <p:txBody>
          <a:bodyPr wrap="square">
            <a:spAutoFit/>
          </a:bodyPr>
          <a:lstStyle/>
          <a:p>
            <a:r>
              <a:rPr lang="en-US" altLang="zh-CN" sz="2400" b="1" dirty="0">
                <a:solidFill>
                  <a:srgbClr val="7030A0"/>
                </a:solidFill>
                <a:latin typeface="Times New Roman" panose="02020603050405020304" pitchFamily="18" charset="0"/>
                <a:cs typeface="Times New Roman" panose="02020603050405020304" pitchFamily="18" charset="0"/>
              </a:rPr>
              <a:t>Flex Tail</a:t>
            </a:r>
            <a:r>
              <a:rPr lang="zh-CN" altLang="en-US" sz="2400" b="1" dirty="0">
                <a:solidFill>
                  <a:srgbClr val="7030A0"/>
                </a:solidFill>
                <a:latin typeface="Times New Roman" panose="02020603050405020304" pitchFamily="18" charset="0"/>
                <a:cs typeface="Times New Roman" panose="02020603050405020304" pitchFamily="18" charset="0"/>
              </a:rPr>
              <a:t>：</a:t>
            </a:r>
            <a:endParaRPr lang="en-US" altLang="zh-CN" sz="2400" b="1" dirty="0">
              <a:solidFill>
                <a:srgbClr val="7030A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altLang="zh-CN" sz="2400" dirty="0">
                <a:solidFill>
                  <a:srgbClr val="7030A0"/>
                </a:solidFill>
                <a:latin typeface="Times New Roman" panose="02020603050405020304" pitchFamily="18" charset="0"/>
                <a:ea typeface="楷体" panose="02010609060101010101" pitchFamily="49" charset="-122"/>
                <a:cs typeface="Times New Roman" panose="02020603050405020304" pitchFamily="18" charset="0"/>
              </a:rPr>
              <a:t>There still have some discussions to determine the final exact length of all FTs.  It expects to be done at the end of year. So it will follow the time table.</a:t>
            </a:r>
          </a:p>
          <a:p>
            <a:endParaRPr lang="en-US" altLang="zh-CN" sz="1600" dirty="0">
              <a:latin typeface="Times New Roman" panose="02020603050405020304" pitchFamily="18" charset="0"/>
              <a:cs typeface="Times New Roman" panose="02020603050405020304" pitchFamily="18" charset="0"/>
            </a:endParaRPr>
          </a:p>
        </p:txBody>
      </p:sp>
      <p:pic>
        <p:nvPicPr>
          <p:cNvPr id="5" name="图片 4" descr="图形用户界面, 文本, 应用程序&#10;&#10;AI 生成的内容可能不正确。">
            <a:extLst>
              <a:ext uri="{FF2B5EF4-FFF2-40B4-BE49-F238E27FC236}">
                <a16:creationId xmlns:a16="http://schemas.microsoft.com/office/drawing/2014/main" id="{089C8417-A83D-D65D-163C-6A910B642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958" y="839724"/>
            <a:ext cx="6007184" cy="5097525"/>
          </a:xfrm>
          <a:prstGeom prst="rect">
            <a:avLst/>
          </a:prstGeom>
        </p:spPr>
      </p:pic>
      <p:sp>
        <p:nvSpPr>
          <p:cNvPr id="7" name="矩形 6">
            <a:extLst>
              <a:ext uri="{FF2B5EF4-FFF2-40B4-BE49-F238E27FC236}">
                <a16:creationId xmlns:a16="http://schemas.microsoft.com/office/drawing/2014/main" id="{FD0B1926-A372-1EF3-235C-0BC154630822}"/>
              </a:ext>
            </a:extLst>
          </p:cNvPr>
          <p:cNvSpPr/>
          <p:nvPr/>
        </p:nvSpPr>
        <p:spPr>
          <a:xfrm>
            <a:off x="6388100" y="844377"/>
            <a:ext cx="2128371" cy="2493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19440D0-4D5C-9F71-4306-67BEB64A043A}"/>
              </a:ext>
            </a:extLst>
          </p:cNvPr>
          <p:cNvSpPr/>
          <p:nvPr/>
        </p:nvSpPr>
        <p:spPr>
          <a:xfrm>
            <a:off x="7696947" y="1111623"/>
            <a:ext cx="2128371" cy="249316"/>
          </a:xfrm>
          <a:prstGeom prst="rect">
            <a:avLst/>
          </a:prstGeom>
          <a:noFill/>
          <a:ln w="254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C6E7E6-EE99-79E7-0D90-FCAC56934A8F}"/>
              </a:ext>
            </a:extLst>
          </p:cNvPr>
          <p:cNvSpPr/>
          <p:nvPr/>
        </p:nvSpPr>
        <p:spPr>
          <a:xfrm>
            <a:off x="6484844" y="1378868"/>
            <a:ext cx="1359274" cy="28982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A528604-057B-7964-F6F4-C15BCADE9378}"/>
              </a:ext>
            </a:extLst>
          </p:cNvPr>
          <p:cNvSpPr/>
          <p:nvPr/>
        </p:nvSpPr>
        <p:spPr>
          <a:xfrm>
            <a:off x="6388100" y="2449059"/>
            <a:ext cx="2128371" cy="2493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B73FCFB7-DA35-98B9-059A-67824CDB816C}"/>
              </a:ext>
            </a:extLst>
          </p:cNvPr>
          <p:cNvSpPr/>
          <p:nvPr/>
        </p:nvSpPr>
        <p:spPr>
          <a:xfrm>
            <a:off x="6484844" y="4034968"/>
            <a:ext cx="2128371" cy="2493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21DF82E-5E7D-B38E-8528-8984D34ADC0F}"/>
              </a:ext>
            </a:extLst>
          </p:cNvPr>
          <p:cNvSpPr/>
          <p:nvPr/>
        </p:nvSpPr>
        <p:spPr>
          <a:xfrm>
            <a:off x="6511738" y="2994684"/>
            <a:ext cx="1466850" cy="2493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E47C88F-9B49-8457-21CE-BC2AAF7E92C9}"/>
              </a:ext>
            </a:extLst>
          </p:cNvPr>
          <p:cNvSpPr/>
          <p:nvPr/>
        </p:nvSpPr>
        <p:spPr>
          <a:xfrm>
            <a:off x="7557992" y="4581434"/>
            <a:ext cx="1944595" cy="249316"/>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A77D2A76-A810-667E-4E23-943D44F2F73A}"/>
              </a:ext>
            </a:extLst>
          </p:cNvPr>
          <p:cNvSpPr txBox="1"/>
          <p:nvPr/>
        </p:nvSpPr>
        <p:spPr>
          <a:xfrm>
            <a:off x="257506" y="2874821"/>
            <a:ext cx="6007184" cy="3662541"/>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High Voltage PS</a:t>
            </a:r>
            <a:r>
              <a:rPr lang="zh-CN" altLang="en-US" sz="2400" b="1" dirty="0">
                <a:solidFill>
                  <a:srgbClr val="FF0000"/>
                </a:solidFill>
                <a:latin typeface="Times New Roman" panose="02020603050405020304" pitchFamily="18" charset="0"/>
                <a:cs typeface="Times New Roman" panose="02020603050405020304" pitchFamily="18" charset="0"/>
              </a:rPr>
              <a:t>：</a:t>
            </a:r>
            <a:endParaRPr lang="en-US" altLang="zh-CN" sz="2400" b="1" dirty="0">
              <a:solidFill>
                <a:srgbClr val="FF000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So far most of specifications passed the test in Chinese factory and at CERN. Although the efficiency and dissipation don’t pass according to the specifications, it doesn’t have an effect on the application for the LGAD.  The specifications will be revised. HGTD collaboration agreed to update the HV specifications.</a:t>
            </a:r>
          </a:p>
          <a:p>
            <a:endParaRPr lang="en-US"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332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BFC65-A3C2-6DCC-4B08-4B5369EBC8E7}"/>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C1AE792E-DB5D-654D-C8FA-C0EBFC39AF01}"/>
              </a:ext>
            </a:extLst>
          </p:cNvPr>
          <p:cNvSpPr txBox="1">
            <a:spLocks/>
          </p:cNvSpPr>
          <p:nvPr/>
        </p:nvSpPr>
        <p:spPr>
          <a:xfrm>
            <a:off x="2066694" y="3035300"/>
            <a:ext cx="8467492"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i="1" dirty="0"/>
              <a:t>Thank you for your listening!</a:t>
            </a:r>
            <a:endParaRPr lang="zh-CN" altLang="en-US" sz="5400" b="1" i="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61F3B053-99C2-AB25-C25E-4A29D7AF549D}"/>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19</a:t>
            </a:fld>
            <a:endParaRPr lang="zh-CN" altLang="en-US"/>
          </a:p>
        </p:txBody>
      </p:sp>
    </p:spTree>
    <p:extLst>
      <p:ext uri="{BB962C8B-B14F-4D97-AF65-F5344CB8AC3E}">
        <p14:creationId xmlns:p14="http://schemas.microsoft.com/office/powerpoint/2010/main" val="2289079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70CA901A-D47F-4170-AE32-684F8C1B9ACD}"/>
              </a:ext>
            </a:extLst>
          </p:cNvPr>
          <p:cNvSpPr txBox="1">
            <a:spLocks/>
          </p:cNvSpPr>
          <p:nvPr/>
        </p:nvSpPr>
        <p:spPr>
          <a:xfrm>
            <a:off x="946114" y="0"/>
            <a:ext cx="2266308"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dirty="0">
                <a:latin typeface="Times New Roman" panose="02020603050405020304" pitchFamily="18" charset="0"/>
                <a:cs typeface="Times New Roman" panose="02020603050405020304" pitchFamily="18" charset="0"/>
              </a:rPr>
              <a:t>outline</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6BCFB413-2854-4DD5-96C1-702664B7E9BF}"/>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2</a:t>
            </a:fld>
            <a:endParaRPr lang="zh-CN" altLang="en-US"/>
          </a:p>
        </p:txBody>
      </p:sp>
      <p:sp>
        <p:nvSpPr>
          <p:cNvPr id="3" name="矩形 2">
            <a:extLst>
              <a:ext uri="{FF2B5EF4-FFF2-40B4-BE49-F238E27FC236}">
                <a16:creationId xmlns:a16="http://schemas.microsoft.com/office/drawing/2014/main" id="{14977E89-0449-6E38-70F3-E2877E70709E}"/>
              </a:ext>
            </a:extLst>
          </p:cNvPr>
          <p:cNvSpPr/>
          <p:nvPr/>
        </p:nvSpPr>
        <p:spPr>
          <a:xfrm>
            <a:off x="7642459" y="1314627"/>
            <a:ext cx="1396531" cy="879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7BEB7DF8-8263-F65A-91D6-6883805A7718}"/>
              </a:ext>
            </a:extLst>
          </p:cNvPr>
          <p:cNvSpPr txBox="1"/>
          <p:nvPr/>
        </p:nvSpPr>
        <p:spPr>
          <a:xfrm>
            <a:off x="946114" y="911849"/>
            <a:ext cx="10201530" cy="3338863"/>
          </a:xfrm>
          <a:prstGeom prst="rect">
            <a:avLst/>
          </a:prstGeom>
          <a:noFill/>
        </p:spPr>
        <p:txBody>
          <a:bodyPr wrap="square">
            <a:spAutoFit/>
          </a:bodyPr>
          <a:lstStyle/>
          <a:p>
            <a:pPr marL="342900" indent="-342900">
              <a:lnSpc>
                <a:spcPct val="150000"/>
              </a:lnSpc>
              <a:buFont typeface="Wingdings" panose="05000000000000000000" pitchFamily="2" charset="2"/>
              <a:buChar char="p"/>
            </a:pPr>
            <a:r>
              <a:rPr lang="en-US" altLang="zh-CN" sz="4400" dirty="0">
                <a:latin typeface="Times New Roman" panose="02020603050405020304" pitchFamily="18" charset="0"/>
                <a:cs typeface="Times New Roman" panose="02020603050405020304" pitchFamily="18" charset="0"/>
              </a:rPr>
              <a:t>Flex tail Plan</a:t>
            </a:r>
          </a:p>
          <a:p>
            <a:pPr marL="342900" indent="-342900">
              <a:lnSpc>
                <a:spcPct val="150000"/>
              </a:lnSpc>
              <a:buFont typeface="Wingdings" panose="05000000000000000000" pitchFamily="2" charset="2"/>
              <a:buChar char="p"/>
            </a:pPr>
            <a:r>
              <a:rPr lang="en-US" altLang="zh-CN" sz="4400" dirty="0">
                <a:latin typeface="Times New Roman" panose="02020603050405020304" pitchFamily="18" charset="0"/>
                <a:cs typeface="Times New Roman" panose="02020603050405020304" pitchFamily="18" charset="0"/>
              </a:rPr>
              <a:t>High voltage R&amp;D </a:t>
            </a:r>
          </a:p>
          <a:p>
            <a:pPr marL="1028700" lvl="1" indent="-571500">
              <a:lnSpc>
                <a:spcPct val="150000"/>
              </a:lnSpc>
              <a:buFont typeface="Wingdings" panose="05000000000000000000" pitchFamily="2" charset="2"/>
              <a:buChar char="ü"/>
            </a:pPr>
            <a:r>
              <a:rPr lang="en-US" altLang="zh-CN" sz="2800" dirty="0">
                <a:latin typeface="Times New Roman" panose="02020603050405020304" pitchFamily="18" charset="0"/>
                <a:cs typeface="Times New Roman" panose="02020603050405020304" pitchFamily="18" charset="0"/>
              </a:rPr>
              <a:t>Test in China</a:t>
            </a:r>
          </a:p>
          <a:p>
            <a:pPr marL="1028700" lvl="1" indent="-571500">
              <a:lnSpc>
                <a:spcPct val="150000"/>
              </a:lnSpc>
              <a:buFont typeface="Wingdings" panose="05000000000000000000" pitchFamily="2" charset="2"/>
              <a:buChar char="ü"/>
            </a:pPr>
            <a:r>
              <a:rPr lang="en-US" altLang="zh-CN" sz="2800" dirty="0">
                <a:latin typeface="Times New Roman" panose="02020603050405020304" pitchFamily="18" charset="0"/>
                <a:cs typeface="Times New Roman" panose="02020603050405020304" pitchFamily="18" charset="0"/>
              </a:rPr>
              <a:t>Test at CERN</a:t>
            </a:r>
          </a:p>
        </p:txBody>
      </p:sp>
    </p:spTree>
    <p:extLst>
      <p:ext uri="{BB962C8B-B14F-4D97-AF65-F5344CB8AC3E}">
        <p14:creationId xmlns:p14="http://schemas.microsoft.com/office/powerpoint/2010/main" val="2220394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2F7B-5C02-DF29-F3ED-F0E449D28166}"/>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B035709E-4B6C-D8BE-6BC1-D6BADD72099D}"/>
              </a:ext>
            </a:extLst>
          </p:cNvPr>
          <p:cNvSpPr txBox="1">
            <a:spLocks/>
          </p:cNvSpPr>
          <p:nvPr/>
        </p:nvSpPr>
        <p:spPr>
          <a:xfrm>
            <a:off x="914399" y="0"/>
            <a:ext cx="9703837"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t>FT plan</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C79E6F7B-4418-F69A-2F36-FAC2D75C35AC}"/>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3</a:t>
            </a:fld>
            <a:endParaRPr lang="zh-CN" altLang="en-US"/>
          </a:p>
        </p:txBody>
      </p:sp>
      <p:pic>
        <p:nvPicPr>
          <p:cNvPr id="5" name="图片 4" descr="图片包含 游戏机, 窗帘, 建筑, 灯光&#10;&#10;描述已自动生成">
            <a:extLst>
              <a:ext uri="{FF2B5EF4-FFF2-40B4-BE49-F238E27FC236}">
                <a16:creationId xmlns:a16="http://schemas.microsoft.com/office/drawing/2014/main" id="{079B5F41-590E-0FDD-E611-F99D57A85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9656" y="3723675"/>
            <a:ext cx="4564437" cy="1426810"/>
          </a:xfrm>
          <a:prstGeom prst="rect">
            <a:avLst/>
          </a:prstGeom>
        </p:spPr>
      </p:pic>
      <p:pic>
        <p:nvPicPr>
          <p:cNvPr id="7" name="图片 6" descr="图形用户界面&#10;&#10;描述已自动生成">
            <a:extLst>
              <a:ext uri="{FF2B5EF4-FFF2-40B4-BE49-F238E27FC236}">
                <a16:creationId xmlns:a16="http://schemas.microsoft.com/office/drawing/2014/main" id="{5AE23E42-C97F-08FA-31F8-8124C640DE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911" y="3723675"/>
            <a:ext cx="1904750" cy="1419054"/>
          </a:xfrm>
          <a:prstGeom prst="rect">
            <a:avLst/>
          </a:prstGeom>
        </p:spPr>
      </p:pic>
      <p:pic>
        <p:nvPicPr>
          <p:cNvPr id="8" name="图片 7" descr="手里拿着手机&#10;&#10;描述已自动生成">
            <a:extLst>
              <a:ext uri="{FF2B5EF4-FFF2-40B4-BE49-F238E27FC236}">
                <a16:creationId xmlns:a16="http://schemas.microsoft.com/office/drawing/2014/main" id="{159B776D-3014-B8A6-EB15-83396E923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2922" y="3707146"/>
            <a:ext cx="1824544" cy="1452112"/>
          </a:xfrm>
          <a:prstGeom prst="rect">
            <a:avLst/>
          </a:prstGeom>
        </p:spPr>
      </p:pic>
      <p:sp>
        <p:nvSpPr>
          <p:cNvPr id="9" name="文本框 8">
            <a:extLst>
              <a:ext uri="{FF2B5EF4-FFF2-40B4-BE49-F238E27FC236}">
                <a16:creationId xmlns:a16="http://schemas.microsoft.com/office/drawing/2014/main" id="{8700445C-3FC3-35EF-DB7E-02BFCAAB7E9C}"/>
              </a:ext>
            </a:extLst>
          </p:cNvPr>
          <p:cNvSpPr txBox="1"/>
          <p:nvPr/>
        </p:nvSpPr>
        <p:spPr>
          <a:xfrm>
            <a:off x="6153911" y="3330690"/>
            <a:ext cx="1639442"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ca</a:t>
            </a:r>
            <a:r>
              <a:rPr lang="en-US" altLang="zh-CN" dirty="0">
                <a:latin typeface="Times New Roman" panose="02020603050405020304" pitchFamily="18" charset="0"/>
                <a:cs typeface="Times New Roman" panose="02020603050405020304" pitchFamily="18" charset="0"/>
              </a:rPr>
              <a:t>liper</a:t>
            </a:r>
            <a:endParaRPr lang="en-US" altLang="zh-CN" sz="18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AD410238-2065-D220-FDFE-BD412024621D}"/>
              </a:ext>
            </a:extLst>
          </p:cNvPr>
          <p:cNvSpPr txBox="1"/>
          <p:nvPr/>
        </p:nvSpPr>
        <p:spPr>
          <a:xfrm>
            <a:off x="8478024" y="3329418"/>
            <a:ext cx="1639442"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micrometer</a:t>
            </a:r>
          </a:p>
        </p:txBody>
      </p:sp>
      <p:sp>
        <p:nvSpPr>
          <p:cNvPr id="11" name="文本框 10">
            <a:extLst>
              <a:ext uri="{FF2B5EF4-FFF2-40B4-BE49-F238E27FC236}">
                <a16:creationId xmlns:a16="http://schemas.microsoft.com/office/drawing/2014/main" id="{7049EFBE-AFE3-8BB5-AC2B-C8B004FC7180}"/>
              </a:ext>
            </a:extLst>
          </p:cNvPr>
          <p:cNvSpPr txBox="1"/>
          <p:nvPr/>
        </p:nvSpPr>
        <p:spPr>
          <a:xfrm>
            <a:off x="1142675" y="1297508"/>
            <a:ext cx="9906649" cy="2185214"/>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Status &amp; Plan</a:t>
            </a:r>
            <a:r>
              <a:rPr lang="zh-CN" altLang="en-US" sz="2400" b="1" dirty="0">
                <a:latin typeface="Times New Roman" panose="02020603050405020304" pitchFamily="18" charset="0"/>
                <a:cs typeface="Times New Roman" panose="02020603050405020304" pitchFamily="18" charset="0"/>
              </a:rPr>
              <a:t>：</a:t>
            </a:r>
            <a:endParaRPr lang="en-US" altLang="zh-CN" sz="24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After 54 Flex Tail production for module demonstrator, they are still under test.</a:t>
            </a:r>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In between, I have talked with Lucia about the FTs several times. </a:t>
            </a:r>
          </a:p>
          <a:p>
            <a:pPr marL="285750" indent="-285750">
              <a:buFont typeface="Wingdings" panose="05000000000000000000" pitchFamily="2" charset="2"/>
              <a:buChar char="ü"/>
            </a:pPr>
            <a:r>
              <a:rPr lang="en-US" altLang="zh-CN" sz="240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Currently, the exact length of all FTs have not yet been determined, the discussions are ongoing. It should happen soon.</a:t>
            </a:r>
          </a:p>
          <a:p>
            <a:endParaRPr lang="en-US"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1450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C4D61-5491-48AE-A531-60C28A2283EB}"/>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30D8E8E5-99C6-86B4-DC16-5E56B81A32B6}"/>
              </a:ext>
            </a:extLst>
          </p:cNvPr>
          <p:cNvSpPr txBox="1">
            <a:spLocks/>
          </p:cNvSpPr>
          <p:nvPr/>
        </p:nvSpPr>
        <p:spPr>
          <a:xfrm>
            <a:off x="946114" y="0"/>
            <a:ext cx="9018980"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b="1"/>
            </a:pPr>
            <a:r>
              <a:rPr lang="en-US" altLang="zh-CN" sz="5400" dirty="0"/>
              <a:t>HV PS in China </a:t>
            </a:r>
            <a:endParaRPr lang="en-US" altLang="zh-CN" sz="4000" dirty="0"/>
          </a:p>
        </p:txBody>
      </p:sp>
      <p:sp>
        <p:nvSpPr>
          <p:cNvPr id="15" name="灯片编号占位符 3">
            <a:extLst>
              <a:ext uri="{FF2B5EF4-FFF2-40B4-BE49-F238E27FC236}">
                <a16:creationId xmlns:a16="http://schemas.microsoft.com/office/drawing/2014/main" id="{ACACF4C5-2B71-6366-6A5D-92F5C69FA0EF}"/>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4</a:t>
            </a:fld>
            <a:endParaRPr lang="zh-CN" altLang="en-US"/>
          </a:p>
        </p:txBody>
      </p:sp>
      <p:pic>
        <p:nvPicPr>
          <p:cNvPr id="7" name="内容占位符 4">
            <a:extLst>
              <a:ext uri="{FF2B5EF4-FFF2-40B4-BE49-F238E27FC236}">
                <a16:creationId xmlns:a16="http://schemas.microsoft.com/office/drawing/2014/main" id="{1A666789-3CEB-1498-609D-58AD1C563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387028" y="3223866"/>
            <a:ext cx="2385226" cy="3575048"/>
          </a:xfrm>
          <a:prstGeom prst="rect">
            <a:avLst/>
          </a:prstGeom>
        </p:spPr>
      </p:pic>
      <p:sp>
        <p:nvSpPr>
          <p:cNvPr id="9" name="内容占位符 2">
            <a:extLst>
              <a:ext uri="{FF2B5EF4-FFF2-40B4-BE49-F238E27FC236}">
                <a16:creationId xmlns:a16="http://schemas.microsoft.com/office/drawing/2014/main" id="{45754338-E535-8732-B379-F899A570AF84}"/>
              </a:ext>
            </a:extLst>
          </p:cNvPr>
          <p:cNvSpPr txBox="1">
            <a:spLocks/>
          </p:cNvSpPr>
          <p:nvPr/>
        </p:nvSpPr>
        <p:spPr>
          <a:xfrm>
            <a:off x="352186" y="1181671"/>
            <a:ext cx="5015501" cy="473198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400"/>
              <a:t>In pre-production stage, </a:t>
            </a:r>
            <a:r>
              <a:rPr lang="en-US" altLang="zh-CN" sz="2400">
                <a:solidFill>
                  <a:srgbClr val="FF0000"/>
                </a:solidFill>
              </a:rPr>
              <a:t>two HV crates </a:t>
            </a:r>
            <a:r>
              <a:rPr lang="en-US" altLang="zh-CN" sz="2400"/>
              <a:t>were produced in Fude factory this summer, following the bidding and specification documents:</a:t>
            </a:r>
          </a:p>
          <a:p>
            <a:endParaRPr lang="en-US" altLang="zh-CN" sz="2400"/>
          </a:p>
          <a:p>
            <a:pPr marL="457200" indent="-457200">
              <a:buFont typeface="+mj-lt"/>
              <a:buAutoNum type="arabicPeriod"/>
            </a:pPr>
            <a:r>
              <a:rPr lang="en-US" altLang="zh-CN" sz="2400"/>
              <a:t>Temperature cycling and aging test</a:t>
            </a:r>
          </a:p>
          <a:p>
            <a:pPr marL="457200" indent="-457200">
              <a:buFont typeface="+mj-lt"/>
              <a:buAutoNum type="arabicPeriod"/>
            </a:pPr>
            <a:r>
              <a:rPr lang="en-US" altLang="zh-CN" sz="2400"/>
              <a:t>Control and monitoring communication tests</a:t>
            </a:r>
          </a:p>
          <a:p>
            <a:pPr marL="457200" indent="-457200">
              <a:buFont typeface="+mj-lt"/>
              <a:buAutoNum type="arabicPeriod"/>
            </a:pPr>
            <a:r>
              <a:rPr lang="en-US" altLang="zh-CN" sz="2400"/>
              <a:t>Output voltage and current tests</a:t>
            </a:r>
          </a:p>
          <a:p>
            <a:pPr marL="457200" indent="-457200">
              <a:buFont typeface="+mj-lt"/>
              <a:buAutoNum type="arabicPeriod"/>
            </a:pPr>
            <a:r>
              <a:rPr lang="en-US" altLang="zh-CN" sz="2400"/>
              <a:t>Protection tests</a:t>
            </a:r>
          </a:p>
          <a:p>
            <a:pPr marL="457200" indent="-457200">
              <a:buFont typeface="+mj-lt"/>
              <a:buAutoNum type="arabicPeriod"/>
            </a:pPr>
            <a:r>
              <a:rPr lang="en-US" altLang="zh-CN" sz="2400"/>
              <a:t>Interlock functionality test</a:t>
            </a:r>
          </a:p>
          <a:p>
            <a:pPr marL="457200" indent="-457200">
              <a:buFont typeface="+mj-lt"/>
              <a:buAutoNum type="arabicPeriod"/>
            </a:pPr>
            <a:r>
              <a:rPr lang="en-US" altLang="zh-CN" sz="2400"/>
              <a:t>LED indicators test</a:t>
            </a:r>
          </a:p>
          <a:p>
            <a:pPr marL="457200" indent="-457200">
              <a:buFont typeface="+mj-lt"/>
              <a:buAutoNum type="arabicPeriod"/>
            </a:pPr>
            <a:r>
              <a:rPr lang="en-US" altLang="zh-CN" sz="2400"/>
              <a:t>Quality inspection of inside of Supply components</a:t>
            </a:r>
          </a:p>
          <a:p>
            <a:pPr marL="457200" indent="-457200">
              <a:buFont typeface="+mj-lt"/>
              <a:buAutoNum type="arabicPeriod"/>
            </a:pPr>
            <a:r>
              <a:rPr lang="en-US" altLang="zh-CN" sz="2400"/>
              <a:t>Efficiency test.</a:t>
            </a:r>
            <a:endParaRPr lang="zh-CN" altLang="zh-CN" sz="2400" dirty="0"/>
          </a:p>
        </p:txBody>
      </p:sp>
      <p:pic>
        <p:nvPicPr>
          <p:cNvPr id="10" name="图片 9">
            <a:extLst>
              <a:ext uri="{FF2B5EF4-FFF2-40B4-BE49-F238E27FC236}">
                <a16:creationId xmlns:a16="http://schemas.microsoft.com/office/drawing/2014/main" id="{909FE02B-A75E-04A6-FDF5-DEE228F5B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7687" y="1181671"/>
            <a:ext cx="2991618" cy="2242835"/>
          </a:xfrm>
          <a:prstGeom prst="rect">
            <a:avLst/>
          </a:prstGeom>
        </p:spPr>
      </p:pic>
      <p:pic>
        <p:nvPicPr>
          <p:cNvPr id="11" name="图片 10">
            <a:extLst>
              <a:ext uri="{FF2B5EF4-FFF2-40B4-BE49-F238E27FC236}">
                <a16:creationId xmlns:a16="http://schemas.microsoft.com/office/drawing/2014/main" id="{0EC39125-DAD8-D2B7-9C61-4DB7EFFAD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7725" y="1157996"/>
            <a:ext cx="2991618" cy="2242834"/>
          </a:xfrm>
          <a:prstGeom prst="rect">
            <a:avLst/>
          </a:prstGeom>
        </p:spPr>
      </p:pic>
      <p:sp>
        <p:nvSpPr>
          <p:cNvPr id="13" name="文本框 12">
            <a:extLst>
              <a:ext uri="{FF2B5EF4-FFF2-40B4-BE49-F238E27FC236}">
                <a16:creationId xmlns:a16="http://schemas.microsoft.com/office/drawing/2014/main" id="{BA82B404-9546-928A-90B6-712AD285803D}"/>
              </a:ext>
            </a:extLst>
          </p:cNvPr>
          <p:cNvSpPr txBox="1"/>
          <p:nvPr/>
        </p:nvSpPr>
        <p:spPr>
          <a:xfrm>
            <a:off x="6388100" y="3400830"/>
            <a:ext cx="1415297" cy="369332"/>
          </a:xfrm>
          <a:prstGeom prst="rect">
            <a:avLst/>
          </a:prstGeom>
          <a:noFill/>
        </p:spPr>
        <p:txBody>
          <a:bodyPr wrap="square">
            <a:spAutoFit/>
          </a:bodyPr>
          <a:lstStyle/>
          <a:p>
            <a:r>
              <a:rPr lang="en-US" altLang="zh-CN" dirty="0"/>
              <a:t>CS2505001</a:t>
            </a:r>
            <a:endParaRPr lang="zh-CN" altLang="en-US" dirty="0"/>
          </a:p>
        </p:txBody>
      </p:sp>
      <p:sp>
        <p:nvSpPr>
          <p:cNvPr id="14" name="文本框 13">
            <a:extLst>
              <a:ext uri="{FF2B5EF4-FFF2-40B4-BE49-F238E27FC236}">
                <a16:creationId xmlns:a16="http://schemas.microsoft.com/office/drawing/2014/main" id="{149BCDC8-1307-BA6C-59F3-58FBB99F61AA}"/>
              </a:ext>
            </a:extLst>
          </p:cNvPr>
          <p:cNvSpPr txBox="1"/>
          <p:nvPr/>
        </p:nvSpPr>
        <p:spPr>
          <a:xfrm>
            <a:off x="9355885" y="3457171"/>
            <a:ext cx="1415297" cy="369332"/>
          </a:xfrm>
          <a:prstGeom prst="rect">
            <a:avLst/>
          </a:prstGeom>
          <a:noFill/>
        </p:spPr>
        <p:txBody>
          <a:bodyPr wrap="square">
            <a:spAutoFit/>
          </a:bodyPr>
          <a:lstStyle/>
          <a:p>
            <a:r>
              <a:rPr lang="en-US" altLang="zh-CN" dirty="0"/>
              <a:t>CS2505002</a:t>
            </a:r>
            <a:endParaRPr lang="zh-CN" altLang="en-US" dirty="0"/>
          </a:p>
        </p:txBody>
      </p:sp>
    </p:spTree>
    <p:extLst>
      <p:ext uri="{BB962C8B-B14F-4D97-AF65-F5344CB8AC3E}">
        <p14:creationId xmlns:p14="http://schemas.microsoft.com/office/powerpoint/2010/main" val="1008514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A84A-C1EE-DA52-A290-EDE60777B1A5}"/>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146DFB79-96EF-4A0D-A054-051667BAC07C}"/>
              </a:ext>
            </a:extLst>
          </p:cNvPr>
          <p:cNvSpPr txBox="1">
            <a:spLocks/>
          </p:cNvSpPr>
          <p:nvPr/>
        </p:nvSpPr>
        <p:spPr>
          <a:xfrm>
            <a:off x="946114" y="0"/>
            <a:ext cx="5361380"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latin typeface="Times New Roman" panose="02020603050405020304" pitchFamily="18" charset="0"/>
                <a:cs typeface="Times New Roman" panose="02020603050405020304" pitchFamily="18" charset="0"/>
              </a:rPr>
              <a:t>Setup in factory</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C6D133B3-5059-A262-2922-5689A6517EBE}"/>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5</a:t>
            </a:fld>
            <a:endParaRPr lang="zh-CN" altLang="en-US"/>
          </a:p>
        </p:txBody>
      </p:sp>
      <p:pic>
        <p:nvPicPr>
          <p:cNvPr id="7" name="内容占位符 6">
            <a:extLst>
              <a:ext uri="{FF2B5EF4-FFF2-40B4-BE49-F238E27FC236}">
                <a16:creationId xmlns:a16="http://schemas.microsoft.com/office/drawing/2014/main" id="{B0DB400F-DCDB-1BBD-404A-FEEF77BDD568}"/>
              </a:ext>
            </a:extLst>
          </p:cNvPr>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14" y="1269823"/>
            <a:ext cx="3948517" cy="2960228"/>
          </a:xfrm>
          <a:prstGeom prst="rect">
            <a:avLst/>
          </a:prstGeom>
        </p:spPr>
      </p:pic>
      <p:sp>
        <p:nvSpPr>
          <p:cNvPr id="8" name="文本框 4">
            <a:extLst>
              <a:ext uri="{FF2B5EF4-FFF2-40B4-BE49-F238E27FC236}">
                <a16:creationId xmlns:a16="http://schemas.microsoft.com/office/drawing/2014/main" id="{AF064BB0-5F8E-B437-4D0E-BEDACDF1D9CA}"/>
              </a:ext>
            </a:extLst>
          </p:cNvPr>
          <p:cNvSpPr txBox="1"/>
          <p:nvPr/>
        </p:nvSpPr>
        <p:spPr>
          <a:xfrm>
            <a:off x="8318369" y="1528021"/>
            <a:ext cx="3805286" cy="33239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dirty="0"/>
              <a:t>Main equipment:</a:t>
            </a:r>
          </a:p>
          <a:p>
            <a:endParaRPr lang="en-US" altLang="zh-CN" sz="1600" b="1" dirty="0"/>
          </a:p>
          <a:p>
            <a:pPr marL="285750" indent="-285750">
              <a:buFont typeface="Arial" panose="020B0604020202020204" pitchFamily="34" charset="0"/>
              <a:buChar char="•"/>
            </a:pPr>
            <a:r>
              <a:rPr lang="en-US" altLang="zh-CN" sz="1600" b="1" dirty="0"/>
              <a:t>Temperature machine</a:t>
            </a:r>
          </a:p>
          <a:p>
            <a:r>
              <a:rPr lang="en-US" altLang="zh-CN" sz="1600" dirty="0">
                <a:solidFill>
                  <a:srgbClr val="FF0000"/>
                </a:solidFill>
              </a:rPr>
              <a:t>For temperature cycling</a:t>
            </a:r>
          </a:p>
          <a:p>
            <a:pPr marL="285750" indent="-285750">
              <a:buFont typeface="Arial" panose="020B0604020202020204" pitchFamily="34" charset="0"/>
              <a:buChar char="•"/>
            </a:pPr>
            <a:r>
              <a:rPr lang="en-US" altLang="zh-CN" sz="1600" b="1" dirty="0"/>
              <a:t>Digit multimeter: KEYSIGHT 34461A</a:t>
            </a:r>
          </a:p>
          <a:p>
            <a:r>
              <a:rPr lang="en-US" altLang="zh-CN" sz="1600" dirty="0">
                <a:solidFill>
                  <a:srgbClr val="FF0000"/>
                </a:solidFill>
              </a:rPr>
              <a:t>For voltage measurement</a:t>
            </a:r>
          </a:p>
          <a:p>
            <a:pPr marL="285750" indent="-285750">
              <a:buFont typeface="Arial" panose="020B0604020202020204" pitchFamily="34" charset="0"/>
              <a:buChar char="•"/>
            </a:pPr>
            <a:r>
              <a:rPr lang="en-US" altLang="zh-CN" sz="1600" b="1" dirty="0" err="1"/>
              <a:t>Picoammeter</a:t>
            </a:r>
            <a:r>
              <a:rPr lang="en-US" altLang="zh-CN" sz="1600" b="1" dirty="0"/>
              <a:t>:  </a:t>
            </a:r>
            <a:r>
              <a:rPr lang="en-US" altLang="zh-CN" sz="1600" b="1" dirty="0" err="1"/>
              <a:t>Tonghui</a:t>
            </a:r>
            <a:r>
              <a:rPr lang="en-US" altLang="zh-CN" sz="1600" b="1" dirty="0"/>
              <a:t> TH2691A</a:t>
            </a:r>
          </a:p>
          <a:p>
            <a:r>
              <a:rPr lang="en-US" altLang="zh-CN" sz="1600" dirty="0">
                <a:solidFill>
                  <a:srgbClr val="FF0000"/>
                </a:solidFill>
              </a:rPr>
              <a:t>For current measurement</a:t>
            </a:r>
          </a:p>
          <a:p>
            <a:pPr marL="285750" indent="-285750">
              <a:buFont typeface="Arial" panose="020B0604020202020204" pitchFamily="34" charset="0"/>
              <a:buChar char="•"/>
            </a:pPr>
            <a:r>
              <a:rPr lang="en-US" altLang="zh-CN" sz="1600" b="1" dirty="0"/>
              <a:t>Oscilloscope: Keysight DSOX3014A</a:t>
            </a:r>
          </a:p>
          <a:p>
            <a:r>
              <a:rPr lang="en-US" altLang="zh-CN" sz="1600" dirty="0">
                <a:solidFill>
                  <a:srgbClr val="FF0000"/>
                </a:solidFill>
              </a:rPr>
              <a:t>For voltage ripple &amp; up/down speed</a:t>
            </a:r>
          </a:p>
          <a:p>
            <a:pPr marL="285750" indent="-285750">
              <a:buFont typeface="Arial" panose="020B0604020202020204" pitchFamily="34" charset="0"/>
              <a:buChar char="•"/>
            </a:pPr>
            <a:r>
              <a:rPr lang="en-US" altLang="zh-CN" sz="1600" b="1" dirty="0"/>
              <a:t>Loading :300K and 10M resistors</a:t>
            </a:r>
          </a:p>
          <a:p>
            <a:endParaRPr lang="en-US" altLang="zh-CN" sz="1600" b="1" dirty="0"/>
          </a:p>
          <a:p>
            <a:endParaRPr lang="en-US" altLang="zh-CN" b="1" dirty="0"/>
          </a:p>
        </p:txBody>
      </p:sp>
      <p:pic>
        <p:nvPicPr>
          <p:cNvPr id="9" name="图片 8">
            <a:extLst>
              <a:ext uri="{FF2B5EF4-FFF2-40B4-BE49-F238E27FC236}">
                <a16:creationId xmlns:a16="http://schemas.microsoft.com/office/drawing/2014/main" id="{1F5FEC90-321A-31E9-C1BB-EBB7571C63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3235" y="1269823"/>
            <a:ext cx="3948517" cy="2960228"/>
          </a:xfrm>
          <a:prstGeom prst="rect">
            <a:avLst/>
          </a:prstGeom>
        </p:spPr>
      </p:pic>
      <p:sp>
        <p:nvSpPr>
          <p:cNvPr id="10" name="文本框 5">
            <a:extLst>
              <a:ext uri="{FF2B5EF4-FFF2-40B4-BE49-F238E27FC236}">
                <a16:creationId xmlns:a16="http://schemas.microsoft.com/office/drawing/2014/main" id="{C20389CF-3581-7C5B-BA83-CD42D5D8FEF1}"/>
              </a:ext>
            </a:extLst>
          </p:cNvPr>
          <p:cNvSpPr txBox="1"/>
          <p:nvPr/>
        </p:nvSpPr>
        <p:spPr>
          <a:xfrm>
            <a:off x="1237230" y="4303583"/>
            <a:ext cx="2030083"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t>T</a:t>
            </a:r>
            <a:r>
              <a:rPr lang="zh-CN" altLang="en-US" b="1" dirty="0"/>
              <a:t>est environment</a:t>
            </a:r>
          </a:p>
        </p:txBody>
      </p:sp>
      <p:sp>
        <p:nvSpPr>
          <p:cNvPr id="11" name="文本框 5">
            <a:extLst>
              <a:ext uri="{FF2B5EF4-FFF2-40B4-BE49-F238E27FC236}">
                <a16:creationId xmlns:a16="http://schemas.microsoft.com/office/drawing/2014/main" id="{D4FD5D9A-6008-40B1-93A0-F2D03FD1D577}"/>
              </a:ext>
            </a:extLst>
          </p:cNvPr>
          <p:cNvSpPr txBox="1"/>
          <p:nvPr/>
        </p:nvSpPr>
        <p:spPr>
          <a:xfrm>
            <a:off x="5435407" y="4289576"/>
            <a:ext cx="2536025"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b="1" dirty="0"/>
              <a:t>T</a:t>
            </a:r>
            <a:r>
              <a:rPr lang="en-US" altLang="zh-CN" sz="1800" b="1" dirty="0"/>
              <a:t>emperature cycling</a:t>
            </a:r>
            <a:endParaRPr lang="zh-CN" altLang="en-US" b="1" dirty="0"/>
          </a:p>
        </p:txBody>
      </p:sp>
      <p:sp>
        <p:nvSpPr>
          <p:cNvPr id="12" name="文本框 11">
            <a:extLst>
              <a:ext uri="{FF2B5EF4-FFF2-40B4-BE49-F238E27FC236}">
                <a16:creationId xmlns:a16="http://schemas.microsoft.com/office/drawing/2014/main" id="{4BEE4B4E-65DA-92C3-A9EE-574EDFF4B3BA}"/>
              </a:ext>
            </a:extLst>
          </p:cNvPr>
          <p:cNvSpPr txBox="1"/>
          <p:nvPr/>
        </p:nvSpPr>
        <p:spPr>
          <a:xfrm>
            <a:off x="448141" y="4820484"/>
            <a:ext cx="8481809" cy="1015663"/>
          </a:xfrm>
          <a:prstGeom prst="rect">
            <a:avLst/>
          </a:prstGeom>
          <a:noFill/>
        </p:spPr>
        <p:txBody>
          <a:bodyPr wrap="none" rtlCol="0">
            <a:spAutoFit/>
          </a:bodyPr>
          <a:lstStyle/>
          <a:p>
            <a:pPr marL="285750" indent="-285750">
              <a:buFont typeface="Arial" panose="020B0604020202020204" pitchFamily="34" charset="0"/>
              <a:buChar char="•"/>
            </a:pPr>
            <a:r>
              <a:rPr lang="en-US" altLang="zh-CN" sz="2000" dirty="0"/>
              <a:t>Temperature cycling test was done from July 10th to July 11</a:t>
            </a:r>
            <a:r>
              <a:rPr lang="en-US" altLang="zh-CN" sz="2000" baseline="30000" dirty="0"/>
              <a:t>th</a:t>
            </a:r>
            <a:endParaRPr lang="en-US" altLang="zh-CN" sz="2000" dirty="0"/>
          </a:p>
          <a:p>
            <a:pPr marL="285750" indent="-285750">
              <a:buFont typeface="Arial" panose="020B0604020202020204" pitchFamily="34" charset="0"/>
              <a:buChar char="•"/>
            </a:pPr>
            <a:r>
              <a:rPr lang="en-US" altLang="zh-CN" sz="2000" dirty="0"/>
              <a:t>Aging tests was done at room temperature from July 12th to August 17</a:t>
            </a:r>
            <a:r>
              <a:rPr lang="en-US" altLang="zh-CN" sz="2000" baseline="30000" dirty="0"/>
              <a:t>th</a:t>
            </a:r>
            <a:endParaRPr lang="en-US" altLang="zh-CN" sz="2000" dirty="0"/>
          </a:p>
          <a:p>
            <a:pPr marL="285750" indent="-285750">
              <a:buFont typeface="Arial" panose="020B0604020202020204" pitchFamily="34" charset="0"/>
              <a:buChar char="•"/>
            </a:pPr>
            <a:r>
              <a:rPr lang="en-US" altLang="zh-CN" sz="2000" dirty="0"/>
              <a:t>FAT was done from August 18th to August 23rd</a:t>
            </a:r>
            <a:endParaRPr lang="zh-CN" altLang="en-US" sz="2000" dirty="0"/>
          </a:p>
        </p:txBody>
      </p:sp>
    </p:spTree>
    <p:extLst>
      <p:ext uri="{BB962C8B-B14F-4D97-AF65-F5344CB8AC3E}">
        <p14:creationId xmlns:p14="http://schemas.microsoft.com/office/powerpoint/2010/main" val="3403633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9325-4375-F045-837A-0186831B22C7}"/>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E28E3AFF-D0B6-48D6-DFAB-2C8D86122E73}"/>
              </a:ext>
            </a:extLst>
          </p:cNvPr>
          <p:cNvSpPr txBox="1">
            <a:spLocks/>
          </p:cNvSpPr>
          <p:nvPr/>
        </p:nvSpPr>
        <p:spPr>
          <a:xfrm>
            <a:off x="946114" y="0"/>
            <a:ext cx="7205994"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latin typeface="Times New Roman" panose="02020603050405020304" pitchFamily="18" charset="0"/>
                <a:cs typeface="Times New Roman" panose="02020603050405020304" pitchFamily="18" charset="0"/>
              </a:rPr>
              <a:t>Test summary in China</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025AC563-7FC8-FF7E-93C5-785D03660789}"/>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6</a:t>
            </a:fld>
            <a:endParaRPr lang="zh-CN" altLang="en-US"/>
          </a:p>
        </p:txBody>
      </p:sp>
      <p:graphicFrame>
        <p:nvGraphicFramePr>
          <p:cNvPr id="2" name="表格 4">
            <a:extLst>
              <a:ext uri="{FF2B5EF4-FFF2-40B4-BE49-F238E27FC236}">
                <a16:creationId xmlns:a16="http://schemas.microsoft.com/office/drawing/2014/main" id="{DD9C666E-EFED-8B40-AA55-E744AA5CF52B}"/>
              </a:ext>
            </a:extLst>
          </p:cNvPr>
          <p:cNvGraphicFramePr>
            <a:graphicFrameLocks/>
          </p:cNvGraphicFramePr>
          <p:nvPr>
            <p:extLst>
              <p:ext uri="{D42A27DB-BD31-4B8C-83A1-F6EECF244321}">
                <p14:modId xmlns:p14="http://schemas.microsoft.com/office/powerpoint/2010/main" val="2037189922"/>
              </p:ext>
            </p:extLst>
          </p:nvPr>
        </p:nvGraphicFramePr>
        <p:xfrm>
          <a:off x="8226847" y="871126"/>
          <a:ext cx="3474655" cy="5264961"/>
        </p:xfrm>
        <a:graphic>
          <a:graphicData uri="http://schemas.openxmlformats.org/drawingml/2006/table">
            <a:tbl>
              <a:tblPr firstRow="1" bandRow="1">
                <a:tableStyleId>{5C22544A-7EE6-4342-B048-85BDC9FD1C3A}</a:tableStyleId>
              </a:tblPr>
              <a:tblGrid>
                <a:gridCol w="2064588">
                  <a:extLst>
                    <a:ext uri="{9D8B030D-6E8A-4147-A177-3AD203B41FA5}">
                      <a16:colId xmlns:a16="http://schemas.microsoft.com/office/drawing/2014/main" val="1378648694"/>
                    </a:ext>
                  </a:extLst>
                </a:gridCol>
                <a:gridCol w="1410067">
                  <a:extLst>
                    <a:ext uri="{9D8B030D-6E8A-4147-A177-3AD203B41FA5}">
                      <a16:colId xmlns:a16="http://schemas.microsoft.com/office/drawing/2014/main" val="1121761415"/>
                    </a:ext>
                  </a:extLst>
                </a:gridCol>
              </a:tblGrid>
              <a:tr h="370840">
                <a:tc>
                  <a:txBody>
                    <a:bodyPr/>
                    <a:lstStyle/>
                    <a:p>
                      <a:endParaRPr lang="zh-CN" altLang="en-US" dirty="0"/>
                    </a:p>
                  </a:txBody>
                  <a:tcPr/>
                </a:tc>
                <a:tc>
                  <a:txBody>
                    <a:bodyPr/>
                    <a:lstStyle/>
                    <a:p>
                      <a:r>
                        <a:rPr lang="en-US" altLang="zh-CN" dirty="0"/>
                        <a:t>Results </a:t>
                      </a:r>
                      <a:endParaRPr lang="zh-CN" altLang="en-US" dirty="0"/>
                    </a:p>
                  </a:txBody>
                  <a:tcPr/>
                </a:tc>
                <a:extLst>
                  <a:ext uri="{0D108BD9-81ED-4DB2-BD59-A6C34878D82A}">
                    <a16:rowId xmlns:a16="http://schemas.microsoft.com/office/drawing/2014/main" val="3912675230"/>
                  </a:ext>
                </a:extLst>
              </a:tr>
              <a:tr h="370840">
                <a:tc>
                  <a:txBody>
                    <a:bodyPr/>
                    <a:lstStyle/>
                    <a:p>
                      <a:r>
                        <a:rPr lang="en-US" altLang="zh-CN" dirty="0"/>
                        <a:t>Voltage </a:t>
                      </a:r>
                      <a:endParaRPr lang="zh-CN" altLang="en-US" dirty="0"/>
                    </a:p>
                  </a:txBody>
                  <a:tcPr/>
                </a:tc>
                <a:tc>
                  <a:txBody>
                    <a:bodyPr/>
                    <a:lstStyle/>
                    <a:p>
                      <a:r>
                        <a:rPr lang="zh-CN" altLang="en-US" dirty="0"/>
                        <a:t>√</a:t>
                      </a:r>
                    </a:p>
                  </a:txBody>
                  <a:tcPr/>
                </a:tc>
                <a:extLst>
                  <a:ext uri="{0D108BD9-81ED-4DB2-BD59-A6C34878D82A}">
                    <a16:rowId xmlns:a16="http://schemas.microsoft.com/office/drawing/2014/main" val="679593566"/>
                  </a:ext>
                </a:extLst>
              </a:tr>
              <a:tr h="370840">
                <a:tc>
                  <a:txBody>
                    <a:bodyPr/>
                    <a:lstStyle/>
                    <a:p>
                      <a:r>
                        <a:rPr lang="en-US" altLang="zh-CN" dirty="0"/>
                        <a:t>Current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p>
                  </a:txBody>
                  <a:tcPr/>
                </a:tc>
                <a:extLst>
                  <a:ext uri="{0D108BD9-81ED-4DB2-BD59-A6C34878D82A}">
                    <a16:rowId xmlns:a16="http://schemas.microsoft.com/office/drawing/2014/main" val="2706398926"/>
                  </a:ext>
                </a:extLst>
              </a:tr>
              <a:tr h="370840">
                <a:tc>
                  <a:txBody>
                    <a:bodyPr/>
                    <a:lstStyle/>
                    <a:p>
                      <a:r>
                        <a:rPr lang="en-US" altLang="zh-CN" dirty="0"/>
                        <a:t>Aging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p>
                  </a:txBody>
                  <a:tcPr/>
                </a:tc>
                <a:extLst>
                  <a:ext uri="{0D108BD9-81ED-4DB2-BD59-A6C34878D82A}">
                    <a16:rowId xmlns:a16="http://schemas.microsoft.com/office/drawing/2014/main" val="2236281313"/>
                  </a:ext>
                </a:extLst>
              </a:tr>
              <a:tr h="370840">
                <a:tc>
                  <a:txBody>
                    <a:bodyPr/>
                    <a:lstStyle/>
                    <a:p>
                      <a:r>
                        <a:rPr lang="en-US" altLang="zh-CN" dirty="0"/>
                        <a:t>Interlock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t>
                      </a:r>
                    </a:p>
                  </a:txBody>
                  <a:tcPr/>
                </a:tc>
                <a:extLst>
                  <a:ext uri="{0D108BD9-81ED-4DB2-BD59-A6C34878D82A}">
                    <a16:rowId xmlns:a16="http://schemas.microsoft.com/office/drawing/2014/main" val="3674870882"/>
                  </a:ext>
                </a:extLst>
              </a:tr>
              <a:tr h="370840">
                <a:tc>
                  <a:txBody>
                    <a:bodyPr/>
                    <a:lstStyle/>
                    <a:p>
                      <a:r>
                        <a:rPr lang="en-US" altLang="zh-CN" dirty="0"/>
                        <a:t>Protection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2027267959"/>
                  </a:ext>
                </a:extLst>
              </a:tr>
              <a:tr h="370840">
                <a:tc>
                  <a:txBody>
                    <a:bodyPr/>
                    <a:lstStyle/>
                    <a:p>
                      <a:r>
                        <a:rPr lang="en-US" altLang="zh-CN" dirty="0"/>
                        <a:t>Safe loop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1052558417"/>
                  </a:ext>
                </a:extLst>
              </a:tr>
              <a:tr h="370840">
                <a:tc>
                  <a:txBody>
                    <a:bodyPr/>
                    <a:lstStyle/>
                    <a:p>
                      <a:r>
                        <a:rPr lang="en-US" altLang="zh-CN" dirty="0"/>
                        <a:t>LED</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73489789"/>
                  </a:ext>
                </a:extLst>
              </a:tr>
              <a:tr h="370840">
                <a:tc>
                  <a:txBody>
                    <a:bodyPr/>
                    <a:lstStyle/>
                    <a:p>
                      <a:r>
                        <a:rPr lang="en-US" altLang="zh-CN" dirty="0"/>
                        <a:t>Ramp up/down</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3071617547"/>
                  </a:ext>
                </a:extLst>
              </a:tr>
              <a:tr h="444041">
                <a:tc>
                  <a:txBody>
                    <a:bodyPr/>
                    <a:lstStyle/>
                    <a:p>
                      <a:r>
                        <a:rPr lang="en-US" altLang="zh-CN" dirty="0"/>
                        <a:t>DCS</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1523823447"/>
                  </a:ext>
                </a:extLst>
              </a:tr>
              <a:tr h="370840">
                <a:tc>
                  <a:txBody>
                    <a:bodyPr/>
                    <a:lstStyle/>
                    <a:p>
                      <a:r>
                        <a:rPr lang="en-US" altLang="zh-CN" dirty="0"/>
                        <a:t>Size </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351963924"/>
                  </a:ext>
                </a:extLst>
              </a:tr>
              <a:tr h="370840">
                <a:tc>
                  <a:txBody>
                    <a:bodyPr/>
                    <a:lstStyle/>
                    <a:p>
                      <a:r>
                        <a:rPr lang="en-US" altLang="zh-CN" sz="1800" dirty="0"/>
                        <a:t>Components check</a:t>
                      </a:r>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1403090523"/>
                  </a:ext>
                </a:extLst>
              </a:tr>
              <a:tr h="370840">
                <a:tc>
                  <a:txBody>
                    <a:bodyPr/>
                    <a:lstStyle/>
                    <a:p>
                      <a:r>
                        <a:rPr lang="en-US" altLang="zh-CN" dirty="0">
                          <a:solidFill>
                            <a:srgbClr val="FF0000"/>
                          </a:solidFill>
                        </a:rPr>
                        <a:t>Efficiency</a:t>
                      </a:r>
                      <a:endParaRPr lang="zh-CN" altLang="en-US" dirty="0">
                        <a:solidFill>
                          <a:srgbClr val="FF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srgbClr val="FF0000"/>
                        </a:solidFill>
                        <a:effectLst/>
                        <a:uLnTx/>
                        <a:uFillTx/>
                        <a:latin typeface="等线" panose="020F0502020204030204"/>
                        <a:ea typeface="等线" panose="02010600030101010101" pitchFamily="2" charset="-122"/>
                        <a:cs typeface="+mn-cs"/>
                      </a:endParaRPr>
                    </a:p>
                  </a:txBody>
                  <a:tcPr/>
                </a:tc>
                <a:extLst>
                  <a:ext uri="{0D108BD9-81ED-4DB2-BD59-A6C34878D82A}">
                    <a16:rowId xmlns:a16="http://schemas.microsoft.com/office/drawing/2014/main" val="17269689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a:solidFill>
                            <a:srgbClr val="FF0000"/>
                          </a:solidFill>
                          <a:latin typeface="+mn-lt"/>
                          <a:ea typeface="+mn-ea"/>
                          <a:cs typeface="+mn-cs"/>
                        </a:rPr>
                        <a:t>Heat dissipation</a:t>
                      </a:r>
                      <a:endParaRPr lang="zh-CN" altLang="en-US" sz="1800" kern="1200" dirty="0">
                        <a:solidFill>
                          <a:srgbClr val="FF0000"/>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mn-lt"/>
                          <a:ea typeface="+mn-ea"/>
                          <a:cs typeface="+mn-cs"/>
                        </a:rPr>
                        <a:t>×</a:t>
                      </a:r>
                      <a:endParaRPr kumimoji="0" lang="zh-CN" altLang="en-US" sz="1800" b="0" i="0" u="none" strike="noStrike" kern="1200" cap="none" spc="0" normalizeH="0" baseline="0" noProof="0" dirty="0">
                        <a:ln>
                          <a:noFill/>
                        </a:ln>
                        <a:solidFill>
                          <a:srgbClr val="FF0000"/>
                        </a:solidFill>
                        <a:effectLst/>
                        <a:uLnTx/>
                        <a:uFillTx/>
                        <a:latin typeface="+mn-lt"/>
                        <a:ea typeface="+mn-ea"/>
                        <a:cs typeface="+mn-cs"/>
                      </a:endParaRPr>
                    </a:p>
                  </a:txBody>
                  <a:tcPr/>
                </a:tc>
                <a:extLst>
                  <a:ext uri="{0D108BD9-81ED-4DB2-BD59-A6C34878D82A}">
                    <a16:rowId xmlns:a16="http://schemas.microsoft.com/office/drawing/2014/main" val="4224314013"/>
                  </a:ext>
                </a:extLst>
              </a:tr>
            </a:tbl>
          </a:graphicData>
        </a:graphic>
      </p:graphicFrame>
      <p:sp>
        <p:nvSpPr>
          <p:cNvPr id="3" name="内容占位符 2">
            <a:extLst>
              <a:ext uri="{FF2B5EF4-FFF2-40B4-BE49-F238E27FC236}">
                <a16:creationId xmlns:a16="http://schemas.microsoft.com/office/drawing/2014/main" id="{D112D47C-2A55-49F9-E4B2-2F60C1479F96}"/>
              </a:ext>
            </a:extLst>
          </p:cNvPr>
          <p:cNvSpPr txBox="1">
            <a:spLocks/>
          </p:cNvSpPr>
          <p:nvPr/>
        </p:nvSpPr>
        <p:spPr>
          <a:xfrm>
            <a:off x="490498" y="1327937"/>
            <a:ext cx="7524391" cy="38562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All parameters of the high-voltage power supply have been tested.</a:t>
            </a:r>
          </a:p>
          <a:p>
            <a:endParaRPr lang="en-US" altLang="zh-CN" sz="2400" dirty="0"/>
          </a:p>
          <a:p>
            <a:r>
              <a:rPr lang="en-US" altLang="zh-CN" sz="2400" dirty="0"/>
              <a:t>Except for efficiency, all other parameters meet the requirements.</a:t>
            </a:r>
          </a:p>
          <a:p>
            <a:endParaRPr lang="en-US" altLang="zh-CN" sz="2400" dirty="0"/>
          </a:p>
          <a:p>
            <a:r>
              <a:rPr lang="en-US" altLang="zh-CN" sz="2400" dirty="0"/>
              <a:t>The test data has been uploaded to the database. </a:t>
            </a:r>
          </a:p>
          <a:p>
            <a:endParaRPr lang="en-US" altLang="zh-CN" sz="2400" dirty="0"/>
          </a:p>
          <a:p>
            <a:pPr marL="0" indent="0">
              <a:buNone/>
            </a:pPr>
            <a:endParaRPr lang="zh-CN" altLang="en-US" sz="2400" dirty="0"/>
          </a:p>
        </p:txBody>
      </p:sp>
    </p:spTree>
    <p:extLst>
      <p:ext uri="{BB962C8B-B14F-4D97-AF65-F5344CB8AC3E}">
        <p14:creationId xmlns:p14="http://schemas.microsoft.com/office/powerpoint/2010/main" val="2751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B3B01-5FE3-96D1-D556-7B9E8F79622C}"/>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3270BEB9-73F4-DEFC-76C6-654B99B051AA}"/>
              </a:ext>
            </a:extLst>
          </p:cNvPr>
          <p:cNvSpPr txBox="1">
            <a:spLocks/>
          </p:cNvSpPr>
          <p:nvPr/>
        </p:nvSpPr>
        <p:spPr>
          <a:xfrm>
            <a:off x="946114" y="0"/>
            <a:ext cx="5361380"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latin typeface="Times New Roman" panose="02020603050405020304" pitchFamily="18" charset="0"/>
                <a:cs typeface="Times New Roman" panose="02020603050405020304" pitchFamily="18" charset="0"/>
              </a:rPr>
              <a:t>Test at CERN</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F2A5C667-561E-21B3-B954-AC86E41C4BF4}"/>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7</a:t>
            </a:fld>
            <a:endParaRPr lang="zh-CN" altLang="en-US" dirty="0"/>
          </a:p>
        </p:txBody>
      </p:sp>
      <p:pic>
        <p:nvPicPr>
          <p:cNvPr id="2" name="图片 1" descr="屏幕截图 2025-10-02 095919">
            <a:extLst>
              <a:ext uri="{FF2B5EF4-FFF2-40B4-BE49-F238E27FC236}">
                <a16:creationId xmlns:a16="http://schemas.microsoft.com/office/drawing/2014/main" id="{62FF416C-2309-004B-67DC-4D600C02F5D8}"/>
              </a:ext>
            </a:extLst>
          </p:cNvPr>
          <p:cNvPicPr>
            <a:picLocks noChangeAspect="1"/>
          </p:cNvPicPr>
          <p:nvPr/>
        </p:nvPicPr>
        <p:blipFill>
          <a:blip r:embed="rId2"/>
          <a:stretch>
            <a:fillRect/>
          </a:stretch>
        </p:blipFill>
        <p:spPr>
          <a:xfrm>
            <a:off x="7767939" y="1022889"/>
            <a:ext cx="3819606" cy="3263383"/>
          </a:xfrm>
          <a:prstGeom prst="rect">
            <a:avLst/>
          </a:prstGeom>
        </p:spPr>
      </p:pic>
      <p:sp>
        <p:nvSpPr>
          <p:cNvPr id="3" name="文本框 2">
            <a:extLst>
              <a:ext uri="{FF2B5EF4-FFF2-40B4-BE49-F238E27FC236}">
                <a16:creationId xmlns:a16="http://schemas.microsoft.com/office/drawing/2014/main" id="{C33FC01A-A06B-DA49-4600-7F6E1C43D750}"/>
              </a:ext>
            </a:extLst>
          </p:cNvPr>
          <p:cNvSpPr txBox="1"/>
          <p:nvPr/>
        </p:nvSpPr>
        <p:spPr>
          <a:xfrm>
            <a:off x="7920140" y="4425757"/>
            <a:ext cx="3889569" cy="1331864"/>
          </a:xfrm>
          <a:prstGeom prst="rect">
            <a:avLst/>
          </a:prstGeom>
          <a:noFill/>
        </p:spPr>
        <p:txBody>
          <a:bodyPr wrap="square" rtlCol="0">
            <a:noAutofit/>
          </a:bodyPr>
          <a:lstStyle/>
          <a:p>
            <a:r>
              <a:rPr lang="en-US" sz="3600" dirty="0"/>
              <a:t>20WCSP02511001</a:t>
            </a:r>
          </a:p>
          <a:p>
            <a:r>
              <a:rPr lang="en-US" sz="3600" dirty="0"/>
              <a:t>20WCSP02511002</a:t>
            </a:r>
            <a:endParaRPr lang="en-US" altLang="zh-CN" sz="3600" dirty="0">
              <a:sym typeface="+mn-ea"/>
            </a:endParaRPr>
          </a:p>
        </p:txBody>
      </p:sp>
      <p:sp>
        <p:nvSpPr>
          <p:cNvPr id="4" name="矩形 3">
            <a:extLst>
              <a:ext uri="{FF2B5EF4-FFF2-40B4-BE49-F238E27FC236}">
                <a16:creationId xmlns:a16="http://schemas.microsoft.com/office/drawing/2014/main" id="{02B0EBA6-857B-38DA-0315-A50265DBCC33}"/>
              </a:ext>
            </a:extLst>
          </p:cNvPr>
          <p:cNvSpPr/>
          <p:nvPr/>
        </p:nvSpPr>
        <p:spPr>
          <a:xfrm>
            <a:off x="0" y="998220"/>
            <a:ext cx="7609668" cy="5046119"/>
          </a:xfrm>
          <a:prstGeom prst="rect">
            <a:avLst/>
          </a:prstGeom>
        </p:spPr>
        <p:txBody>
          <a:bodyPr wrap="square">
            <a:noAutofit/>
          </a:bodyPr>
          <a:lstStyle/>
          <a:p>
            <a:pPr marL="0" indent="0">
              <a:buNone/>
            </a:pPr>
            <a:r>
              <a:rPr lang="en-US" altLang="zh-CN" sz="2800" dirty="0">
                <a:sym typeface="+mn-ea"/>
              </a:rPr>
              <a:t>Tests carried out at CERN follows the specification documents:</a:t>
            </a:r>
            <a:endParaRPr lang="en-US" altLang="zh-CN" sz="2800" dirty="0"/>
          </a:p>
          <a:p>
            <a:endParaRPr lang="en-US" altLang="zh-CN" sz="2800" dirty="0"/>
          </a:p>
          <a:p>
            <a:pPr marL="457200" indent="-457200">
              <a:buFont typeface="+mj-lt"/>
              <a:buAutoNum type="arabicPeriod"/>
            </a:pPr>
            <a:r>
              <a:rPr lang="en-US" altLang="zh-CN" sz="2800" dirty="0">
                <a:sym typeface="+mn-ea"/>
              </a:rPr>
              <a:t>Voltage and current control and monitoring tests;</a:t>
            </a:r>
          </a:p>
          <a:p>
            <a:pPr marL="457200" indent="-457200">
              <a:buFont typeface="+mj-lt"/>
              <a:buAutoNum type="arabicPeriod"/>
            </a:pPr>
            <a:r>
              <a:rPr lang="en-US" altLang="zh-CN" sz="2800" dirty="0">
                <a:sym typeface="+mn-ea"/>
              </a:rPr>
              <a:t>Protection test;</a:t>
            </a:r>
          </a:p>
          <a:p>
            <a:pPr marL="457200" indent="-457200">
              <a:buFont typeface="+mj-lt"/>
              <a:buAutoNum type="arabicPeriod"/>
            </a:pPr>
            <a:r>
              <a:rPr lang="en-US" altLang="zh-CN" sz="2800" dirty="0">
                <a:sym typeface="+mn-ea"/>
              </a:rPr>
              <a:t>Interlock test;</a:t>
            </a:r>
          </a:p>
          <a:p>
            <a:pPr marL="457200" indent="-457200">
              <a:buFont typeface="+mj-lt"/>
              <a:buAutoNum type="arabicPeriod"/>
            </a:pPr>
            <a:r>
              <a:rPr lang="en-US" altLang="zh-CN" sz="2800" dirty="0">
                <a:sym typeface="+mn-ea"/>
              </a:rPr>
              <a:t>LED indicators test;</a:t>
            </a:r>
          </a:p>
          <a:p>
            <a:pPr marL="457200" indent="-457200">
              <a:buFont typeface="+mj-lt"/>
              <a:buAutoNum type="arabicPeriod"/>
            </a:pPr>
            <a:r>
              <a:rPr lang="en-US" altLang="zh-CN" sz="2800" dirty="0">
                <a:solidFill>
                  <a:srgbClr val="FF0000"/>
                </a:solidFill>
                <a:sym typeface="+mn-ea"/>
              </a:rPr>
              <a:t>OPC-UA control and monitoring communication tests.(wait for Filipe)</a:t>
            </a:r>
          </a:p>
        </p:txBody>
      </p:sp>
    </p:spTree>
    <p:extLst>
      <p:ext uri="{BB962C8B-B14F-4D97-AF65-F5344CB8AC3E}">
        <p14:creationId xmlns:p14="http://schemas.microsoft.com/office/powerpoint/2010/main" val="349679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7BA98-CC65-2D00-F559-705D49D1C2D7}"/>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1685A982-00F6-A9D0-3031-99BAE52597E2}"/>
              </a:ext>
            </a:extLst>
          </p:cNvPr>
          <p:cNvSpPr txBox="1">
            <a:spLocks/>
          </p:cNvSpPr>
          <p:nvPr/>
        </p:nvSpPr>
        <p:spPr>
          <a:xfrm>
            <a:off x="946114" y="0"/>
            <a:ext cx="8263200"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latin typeface="Times New Roman" panose="02020603050405020304" pitchFamily="18" charset="0"/>
                <a:cs typeface="Times New Roman" panose="02020603050405020304" pitchFamily="18" charset="0"/>
              </a:rPr>
              <a:t>Test environment @CERN</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95A3A947-7424-DD42-1ED0-AC7C78BF66C4}"/>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8</a:t>
            </a:fld>
            <a:endParaRPr lang="zh-CN" altLang="en-US"/>
          </a:p>
        </p:txBody>
      </p:sp>
      <p:sp>
        <p:nvSpPr>
          <p:cNvPr id="2" name="文本框 4">
            <a:extLst>
              <a:ext uri="{FF2B5EF4-FFF2-40B4-BE49-F238E27FC236}">
                <a16:creationId xmlns:a16="http://schemas.microsoft.com/office/drawing/2014/main" id="{B7DB7D34-B2ED-1CFA-03D7-991D043F72C6}"/>
              </a:ext>
            </a:extLst>
          </p:cNvPr>
          <p:cNvSpPr txBox="1"/>
          <p:nvPr/>
        </p:nvSpPr>
        <p:spPr>
          <a:xfrm>
            <a:off x="6613525" y="1317625"/>
            <a:ext cx="5184140" cy="42221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b="1" dirty="0"/>
              <a:t>Main equipment:</a:t>
            </a:r>
          </a:p>
          <a:p>
            <a:endParaRPr lang="en-US" altLang="zh-CN" sz="2000" b="1" dirty="0"/>
          </a:p>
          <a:p>
            <a:pPr marL="285750" indent="-285750">
              <a:buFont typeface="Arial" panose="020B0604020202020204" pitchFamily="34" charset="0"/>
              <a:buChar char="•"/>
            </a:pPr>
            <a:r>
              <a:rPr lang="en-US" altLang="zh-CN" sz="2000" b="1" dirty="0"/>
              <a:t>Digit multimeter: KEYSIGHT U1252B</a:t>
            </a:r>
          </a:p>
          <a:p>
            <a:r>
              <a:rPr lang="en-US" altLang="zh-CN" sz="2000" dirty="0">
                <a:solidFill>
                  <a:srgbClr val="FF0000"/>
                </a:solidFill>
              </a:rPr>
              <a:t>For voltage measurement</a:t>
            </a:r>
          </a:p>
          <a:p>
            <a:endParaRPr lang="en-US" altLang="zh-CN" sz="2000" dirty="0">
              <a:solidFill>
                <a:srgbClr val="FF0000"/>
              </a:solidFill>
            </a:endParaRPr>
          </a:p>
          <a:p>
            <a:pPr marL="285750" indent="-285750">
              <a:buFont typeface="Arial" panose="020B0604020202020204" pitchFamily="34" charset="0"/>
              <a:buChar char="•"/>
            </a:pPr>
            <a:r>
              <a:rPr lang="en-US" altLang="zh-CN" sz="2000" b="1" dirty="0" err="1"/>
              <a:t>Picoammeter</a:t>
            </a:r>
          </a:p>
          <a:p>
            <a:r>
              <a:rPr lang="en-US" altLang="zh-CN" sz="2000" dirty="0">
                <a:solidFill>
                  <a:srgbClr val="FF0000"/>
                </a:solidFill>
              </a:rPr>
              <a:t>For current measurement</a:t>
            </a:r>
          </a:p>
          <a:p>
            <a:endParaRPr lang="en-US" altLang="zh-CN" sz="2000" dirty="0">
              <a:solidFill>
                <a:srgbClr val="FF0000"/>
              </a:solidFill>
            </a:endParaRPr>
          </a:p>
          <a:p>
            <a:pPr marL="285750" indent="-285750">
              <a:buFont typeface="Arial" panose="020B0604020202020204" pitchFamily="34" charset="0"/>
              <a:buChar char="•"/>
            </a:pPr>
            <a:r>
              <a:rPr lang="en-US" altLang="zh-CN" sz="2000" b="1" dirty="0"/>
              <a:t>Oscilloscope:Tektronix DPO 5104B</a:t>
            </a:r>
          </a:p>
          <a:p>
            <a:pPr indent="0">
              <a:buFont typeface="Arial" panose="020B0604020202020204" pitchFamily="34" charset="0"/>
              <a:buNone/>
            </a:pPr>
            <a:r>
              <a:rPr lang="en-US" altLang="zh-CN" sz="2000" dirty="0">
                <a:solidFill>
                  <a:srgbClr val="FF0000"/>
                </a:solidFill>
                <a:sym typeface="+mn-ea"/>
              </a:rPr>
              <a:t>For voltage ripple &amp; up/down speed</a:t>
            </a:r>
            <a:endParaRPr lang="en-US" altLang="zh-CN" sz="2000" b="1" dirty="0"/>
          </a:p>
          <a:p>
            <a:pPr marL="285750" indent="-285750">
              <a:buFont typeface="Arial" panose="020B0604020202020204" pitchFamily="34" charset="0"/>
              <a:buChar char="•"/>
            </a:pPr>
            <a:endParaRPr lang="en-US" altLang="zh-CN" sz="2000" b="1" dirty="0"/>
          </a:p>
          <a:p>
            <a:pPr marL="285750" indent="-285750">
              <a:buFont typeface="Arial" panose="020B0604020202020204" pitchFamily="34" charset="0"/>
              <a:buChar char="•"/>
            </a:pPr>
            <a:r>
              <a:rPr lang="en-US" altLang="zh-CN" sz="2000" dirty="0">
                <a:sym typeface="+mn-ea"/>
              </a:rPr>
              <a:t>Loading :</a:t>
            </a:r>
            <a:r>
              <a:rPr lang="en-US" altLang="zh-CN" sz="2000" b="1" dirty="0">
                <a:sym typeface="+mn-ea"/>
              </a:rPr>
              <a:t>291.6K</a:t>
            </a:r>
            <a:r>
              <a:rPr lang="en-US" altLang="zh-CN" sz="2000" dirty="0">
                <a:sym typeface="+mn-ea"/>
              </a:rPr>
              <a:t>  resistor</a:t>
            </a:r>
            <a:r>
              <a:rPr lang="en-US" altLang="zh-CN" sz="2000" b="1" dirty="0">
                <a:sym typeface="+mn-ea"/>
              </a:rPr>
              <a:t>(300k in China)</a:t>
            </a:r>
            <a:endParaRPr lang="en-US" altLang="zh-CN" sz="2000" b="1" dirty="0"/>
          </a:p>
          <a:p>
            <a:pPr marL="285750" indent="-285750">
              <a:buFont typeface="Arial" panose="020B0604020202020204" pitchFamily="34" charset="0"/>
              <a:buChar char="•"/>
            </a:pPr>
            <a:endParaRPr lang="en-US" altLang="zh-CN" sz="2000" b="1" dirty="0"/>
          </a:p>
          <a:p>
            <a:endParaRPr lang="en-US" altLang="zh-CN" sz="2000" dirty="0">
              <a:solidFill>
                <a:srgbClr val="FF0000"/>
              </a:solidFill>
            </a:endParaRPr>
          </a:p>
          <a:p>
            <a:endParaRPr lang="en-US" altLang="zh-CN" sz="1600" b="1" dirty="0"/>
          </a:p>
          <a:p>
            <a:endParaRPr lang="en-US" altLang="zh-CN" b="1" dirty="0"/>
          </a:p>
        </p:txBody>
      </p:sp>
      <p:pic>
        <p:nvPicPr>
          <p:cNvPr id="3" name="图片 2" descr="Environment">
            <a:extLst>
              <a:ext uri="{FF2B5EF4-FFF2-40B4-BE49-F238E27FC236}">
                <a16:creationId xmlns:a16="http://schemas.microsoft.com/office/drawing/2014/main" id="{3FA79F3D-6281-D3C0-0E9B-04BEABC0CBE9}"/>
              </a:ext>
            </a:extLst>
          </p:cNvPr>
          <p:cNvPicPr>
            <a:picLocks noChangeAspect="1"/>
          </p:cNvPicPr>
          <p:nvPr/>
        </p:nvPicPr>
        <p:blipFill>
          <a:blip r:embed="rId2"/>
          <a:srcRect t="16985"/>
          <a:stretch>
            <a:fillRect/>
          </a:stretch>
        </p:blipFill>
        <p:spPr>
          <a:xfrm>
            <a:off x="153035" y="1317625"/>
            <a:ext cx="6254750" cy="4024630"/>
          </a:xfrm>
          <a:prstGeom prst="rect">
            <a:avLst/>
          </a:prstGeom>
        </p:spPr>
      </p:pic>
    </p:spTree>
    <p:extLst>
      <p:ext uri="{BB962C8B-B14F-4D97-AF65-F5344CB8AC3E}">
        <p14:creationId xmlns:p14="http://schemas.microsoft.com/office/powerpoint/2010/main" val="970425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F5A98-FD2A-3A2F-87E3-BBAB19BFB879}"/>
            </a:ext>
          </a:extLst>
        </p:cNvPr>
        <p:cNvGrpSpPr/>
        <p:nvPr/>
      </p:nvGrpSpPr>
      <p:grpSpPr>
        <a:xfrm>
          <a:off x="0" y="0"/>
          <a:ext cx="0" cy="0"/>
          <a:chOff x="0" y="0"/>
          <a:chExt cx="0" cy="0"/>
        </a:xfrm>
      </p:grpSpPr>
      <p:sp>
        <p:nvSpPr>
          <p:cNvPr id="6" name="标题 1">
            <a:extLst>
              <a:ext uri="{FF2B5EF4-FFF2-40B4-BE49-F238E27FC236}">
                <a16:creationId xmlns:a16="http://schemas.microsoft.com/office/drawing/2014/main" id="{A24F8959-3347-3E87-EFF3-C730FA798D3C}"/>
              </a:ext>
            </a:extLst>
          </p:cNvPr>
          <p:cNvSpPr txBox="1">
            <a:spLocks/>
          </p:cNvSpPr>
          <p:nvPr/>
        </p:nvSpPr>
        <p:spPr>
          <a:xfrm>
            <a:off x="946113" y="0"/>
            <a:ext cx="11437475" cy="787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5400" b="1" dirty="0">
                <a:latin typeface="Times New Roman" panose="02020603050405020304" pitchFamily="18" charset="0"/>
                <a:cs typeface="Times New Roman" panose="02020603050405020304" pitchFamily="18" charset="0"/>
              </a:rPr>
              <a:t>Control &amp; monitoring</a:t>
            </a:r>
            <a:endParaRPr lang="zh-CN" altLang="en-US" sz="5400" b="1" dirty="0">
              <a:latin typeface="Times New Roman" panose="02020603050405020304" pitchFamily="18" charset="0"/>
              <a:cs typeface="Times New Roman" panose="02020603050405020304" pitchFamily="18" charset="0"/>
            </a:endParaRPr>
          </a:p>
        </p:txBody>
      </p:sp>
      <p:sp>
        <p:nvSpPr>
          <p:cNvPr id="15" name="灯片编号占位符 3">
            <a:extLst>
              <a:ext uri="{FF2B5EF4-FFF2-40B4-BE49-F238E27FC236}">
                <a16:creationId xmlns:a16="http://schemas.microsoft.com/office/drawing/2014/main" id="{7D22BF69-069A-9A50-2F88-D7930BC503A6}"/>
              </a:ext>
            </a:extLst>
          </p:cNvPr>
          <p:cNvSpPr>
            <a:spLocks noGrp="1"/>
          </p:cNvSpPr>
          <p:nvPr>
            <p:ph type="sldNum" sz="quarter" idx="12"/>
          </p:nvPr>
        </p:nvSpPr>
        <p:spPr>
          <a:xfrm>
            <a:off x="5029200" y="6365896"/>
            <a:ext cx="1358900" cy="492104"/>
          </a:xfrm>
        </p:spPr>
        <p:txBody>
          <a:bodyPr/>
          <a:lstStyle/>
          <a:p>
            <a:fld id="{880A319C-9208-43D2-84C5-4784044AED1C}" type="slidenum">
              <a:rPr lang="zh-CN" altLang="en-US" smtClean="0"/>
              <a:t>9</a:t>
            </a:fld>
            <a:endParaRPr lang="zh-CN" altLang="en-US"/>
          </a:p>
        </p:txBody>
      </p:sp>
      <p:pic>
        <p:nvPicPr>
          <p:cNvPr id="16" name="图片 15">
            <a:extLst>
              <a:ext uri="{FF2B5EF4-FFF2-40B4-BE49-F238E27FC236}">
                <a16:creationId xmlns:a16="http://schemas.microsoft.com/office/drawing/2014/main" id="{86183145-7A24-49A6-80F0-652D156B889F}"/>
              </a:ext>
            </a:extLst>
          </p:cNvPr>
          <p:cNvPicPr>
            <a:picLocks noChangeAspect="1"/>
          </p:cNvPicPr>
          <p:nvPr/>
        </p:nvPicPr>
        <p:blipFill>
          <a:blip r:embed="rId2"/>
          <a:stretch>
            <a:fillRect/>
          </a:stretch>
        </p:blipFill>
        <p:spPr>
          <a:xfrm>
            <a:off x="269240" y="998220"/>
            <a:ext cx="5866765" cy="3757295"/>
          </a:xfrm>
          <a:prstGeom prst="rect">
            <a:avLst/>
          </a:prstGeom>
        </p:spPr>
      </p:pic>
      <p:pic>
        <p:nvPicPr>
          <p:cNvPr id="17" name="图片 16">
            <a:extLst>
              <a:ext uri="{FF2B5EF4-FFF2-40B4-BE49-F238E27FC236}">
                <a16:creationId xmlns:a16="http://schemas.microsoft.com/office/drawing/2014/main" id="{ADA7CBD9-EB63-DB8B-4682-E0E49A74A60C}"/>
              </a:ext>
            </a:extLst>
          </p:cNvPr>
          <p:cNvPicPr>
            <a:picLocks noChangeAspect="1"/>
          </p:cNvPicPr>
          <p:nvPr/>
        </p:nvPicPr>
        <p:blipFill>
          <a:blip r:embed="rId3"/>
          <a:stretch>
            <a:fillRect/>
          </a:stretch>
        </p:blipFill>
        <p:spPr>
          <a:xfrm>
            <a:off x="6430010" y="998220"/>
            <a:ext cx="4534535" cy="3737610"/>
          </a:xfrm>
          <a:prstGeom prst="rect">
            <a:avLst/>
          </a:prstGeom>
        </p:spPr>
      </p:pic>
      <p:sp>
        <p:nvSpPr>
          <p:cNvPr id="18" name="文本框 17">
            <a:extLst>
              <a:ext uri="{FF2B5EF4-FFF2-40B4-BE49-F238E27FC236}">
                <a16:creationId xmlns:a16="http://schemas.microsoft.com/office/drawing/2014/main" id="{973224B7-D3AC-B48B-1D5C-27556B34CCBA}"/>
              </a:ext>
            </a:extLst>
          </p:cNvPr>
          <p:cNvSpPr txBox="1"/>
          <p:nvPr/>
        </p:nvSpPr>
        <p:spPr>
          <a:xfrm>
            <a:off x="129876" y="4868873"/>
            <a:ext cx="11749405" cy="1383665"/>
          </a:xfrm>
          <a:prstGeom prst="rect">
            <a:avLst/>
          </a:prstGeom>
          <a:noFill/>
        </p:spPr>
        <p:txBody>
          <a:bodyPr wrap="none" rtlCol="0">
            <a:spAutoFit/>
          </a:bodyPr>
          <a:lstStyle/>
          <a:p>
            <a:pPr marL="285750" indent="-285750">
              <a:buFont typeface="Arial" panose="020B0604020202020204" pitchFamily="34" charset="0"/>
              <a:buChar char="•"/>
            </a:pPr>
            <a:r>
              <a:rPr lang="en-US" altLang="zh-CN" sz="2800" dirty="0"/>
              <a:t>HV crates can be controlled and communicated.</a:t>
            </a:r>
          </a:p>
          <a:p>
            <a:pPr marL="285750" indent="-285750">
              <a:buFont typeface="Arial" panose="020B0604020202020204" pitchFamily="34" charset="0"/>
              <a:buChar char="•"/>
            </a:pPr>
            <a:r>
              <a:rPr lang="en-US" altLang="zh-CN" sz="2800" dirty="0"/>
              <a:t>Status, temperature, fans speed and crate id can be monitored</a:t>
            </a:r>
          </a:p>
          <a:p>
            <a:pPr marL="285750" indent="-285750">
              <a:buFont typeface="Arial" panose="020B0604020202020204" pitchFamily="34" charset="0"/>
              <a:buChar char="•"/>
            </a:pPr>
            <a:r>
              <a:rPr lang="en-US" altLang="zh-CN" sz="2800" dirty="0"/>
              <a:t>Output ,protection threshold value and ramp up/down speed can be set.</a:t>
            </a:r>
          </a:p>
        </p:txBody>
      </p:sp>
    </p:spTree>
    <p:extLst>
      <p:ext uri="{BB962C8B-B14F-4D97-AF65-F5344CB8AC3E}">
        <p14:creationId xmlns:p14="http://schemas.microsoft.com/office/powerpoint/2010/main" val="18012250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910*326"/>
  <p:tag name="TABLE_ENDDRAG_RECT" val="38*78*910*326"/>
</p:tagLst>
</file>

<file path=ppt/theme/theme1.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2013 - 2022 主题">
  <a:themeElements>
    <a:clrScheme name="Office 2013 - 2022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1_Office 2013 - 2022 主题">
  <a:themeElements>
    <a:clrScheme name="Office 2013 - 2022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14028</TotalTime>
  <Words>1023</Words>
  <Application>Microsoft Office PowerPoint</Application>
  <PresentationFormat>宽屏</PresentationFormat>
  <Paragraphs>316</Paragraphs>
  <Slides>19</Slides>
  <Notes>0</Notes>
  <HiddenSlides>0</HiddenSlides>
  <MMClips>0</MMClips>
  <ScaleCrop>false</ScaleCrop>
  <HeadingPairs>
    <vt:vector size="6" baseType="variant">
      <vt:variant>
        <vt:lpstr>已用的字体</vt:lpstr>
      </vt:variant>
      <vt:variant>
        <vt:i4>9</vt:i4>
      </vt:variant>
      <vt:variant>
        <vt:lpstr>主题</vt:lpstr>
      </vt:variant>
      <vt:variant>
        <vt:i4>8</vt:i4>
      </vt:variant>
      <vt:variant>
        <vt:lpstr>幻灯片标题</vt:lpstr>
      </vt:variant>
      <vt:variant>
        <vt:i4>19</vt:i4>
      </vt:variant>
    </vt:vector>
  </HeadingPairs>
  <TitlesOfParts>
    <vt:vector size="36" baseType="lpstr">
      <vt:lpstr>等线</vt:lpstr>
      <vt:lpstr>等线 Light</vt:lpstr>
      <vt:lpstr>微软雅黑</vt:lpstr>
      <vt:lpstr>Arial</vt:lpstr>
      <vt:lpstr>Calibri</vt:lpstr>
      <vt:lpstr>Calibri Light</vt:lpstr>
      <vt:lpstr>Helvetica</vt:lpstr>
      <vt:lpstr>Times New Roman</vt:lpstr>
      <vt:lpstr>Wingdings</vt:lpstr>
      <vt:lpstr>4_自定义设计方案</vt:lpstr>
      <vt:lpstr>5_自定义设计方案</vt:lpstr>
      <vt:lpstr>2_自定义设计方案</vt:lpstr>
      <vt:lpstr>3_自定义设计方案</vt:lpstr>
      <vt:lpstr>自定义设计方案</vt:lpstr>
      <vt:lpstr>1_自定义设计方案</vt:lpstr>
      <vt:lpstr>Office 2013 - 2022 主题</vt:lpstr>
      <vt:lpstr>1_Office 2013 - 2022 主题</vt:lpstr>
      <vt:lpstr>Status of high-voltage power supply and flex tails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个人情况简介</dc:title>
  <dc:creator>lenovo</dc:creator>
  <cp:lastModifiedBy>kun hu</cp:lastModifiedBy>
  <cp:revision>940</cp:revision>
  <dcterms:created xsi:type="dcterms:W3CDTF">2020-10-16T06:46:29Z</dcterms:created>
  <dcterms:modified xsi:type="dcterms:W3CDTF">2025-12-04T12:40:29Z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2052-1.9.1.2994</vt:lpwstr>
  </property>
</Properties>
</file>