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745" r:id="rId4"/>
    <p:sldId id="732" r:id="rId5"/>
    <p:sldId id="746" r:id="rId6"/>
    <p:sldId id="739" r:id="rId7"/>
    <p:sldId id="735" r:id="rId8"/>
    <p:sldId id="734" r:id="rId9"/>
    <p:sldId id="756" r:id="rId10"/>
    <p:sldId id="747" r:id="rId11"/>
    <p:sldId id="737" r:id="rId12"/>
    <p:sldId id="742" r:id="rId13"/>
    <p:sldId id="748" r:id="rId14"/>
    <p:sldId id="713" r:id="rId15"/>
    <p:sldId id="730" r:id="rId16"/>
    <p:sldId id="755" r:id="rId17"/>
    <p:sldId id="749" r:id="rId18"/>
    <p:sldId id="724" r:id="rId19"/>
    <p:sldId id="750" r:id="rId20"/>
    <p:sldId id="751" r:id="rId21"/>
    <p:sldId id="752" r:id="rId22"/>
    <p:sldId id="753" r:id="rId23"/>
    <p:sldId id="72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F82"/>
    <a:srgbClr val="186A22"/>
    <a:srgbClr val="C7D6E5"/>
    <a:srgbClr val="E97031"/>
    <a:srgbClr val="0074A7"/>
    <a:srgbClr val="349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211" autoAdjust="0"/>
  </p:normalViewPr>
  <p:slideViewPr>
    <p:cSldViewPr snapToGrid="0" showGuides="1">
      <p:cViewPr varScale="1">
        <p:scale>
          <a:sx n="83" d="100"/>
          <a:sy n="83" d="100"/>
        </p:scale>
        <p:origin x="20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437B-21E1-4B96-9FBD-E52285C67554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C2B9-E966-4B27-808C-7B51C98E38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43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1C2B9-E966-4B27-808C-7B51C98E38B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00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Without the Faraday cage, the noise level is high, requiring a higher threshold and resulting in reduced efficiency.</a:t>
            </a:r>
            <a:br>
              <a:rPr lang="en-US" altLang="zh-CN" dirty="0"/>
            </a:br>
            <a:r>
              <a:rPr lang="en-US" altLang="zh-CN" dirty="0"/>
              <a:t>After adding the Faraday cage, the noise is significantly suppressed, allowing the use of a lower threshold. The measured efficiency matches the observations from the oscilloscope and is consistent with expectations.</a:t>
            </a:r>
            <a:endParaRPr lang="zh-CN" altLang="en-US" dirty="0">
              <a:latin typeface="Cambria Math" panose="020405030504060302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1C2B9-E966-4B27-808C-7B51C98E38B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9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03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1BF7-5E7E-4180-B143-AAEF26D4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FB011-6935-47AB-B1E6-A9D0E3B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54AFA5F6-6B5B-4985-8057-CBCDE923D354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4728-96E3-4A20-9857-08B69A40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8E4E5-2290-42C3-A232-4AE8F940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4476"/>
            <a:ext cx="10515600" cy="139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154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84752"/>
            <a:ext cx="11388437" cy="54972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rgbClr val="00577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781" y="713222"/>
            <a:ext cx="11388437" cy="5740277"/>
          </a:xfrm>
        </p:spPr>
        <p:txBody>
          <a:bodyPr/>
          <a:lstStyle>
            <a:lvl1pPr marL="0" indent="-182880" algn="l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>
                <a:latin typeface="Cambria Math" panose="02040503050406030204" pitchFamily="18" charset="0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>
              <a:buClr>
                <a:srgbClr val="0074A7"/>
              </a:buClr>
              <a:defRPr lang="zh-CN" altLang="en-US" sz="2000" kern="1200" dirty="0">
                <a:solidFill>
                  <a:schemeClr val="tx1"/>
                </a:solidFill>
                <a:latin typeface="Cambria Math" panose="02040503050406030204" pitchFamily="18" charset="0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>
              <a:defRPr sz="1800">
                <a:latin typeface="Cambria Math" panose="02040503050406030204" pitchFamily="18" charset="0"/>
                <a:ea typeface="Microsoft YaHei UI" panose="020B0503020204020204" pitchFamily="34" charset="-122"/>
              </a:defRPr>
            </a:lvl3pPr>
            <a:lvl4pPr algn="l"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algn="l"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L1</a:t>
            </a:r>
            <a:endParaRPr lang="zh-CN" altLang="en-US" dirty="0"/>
          </a:p>
          <a:p>
            <a:pPr marL="685800" lvl="1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</a:pPr>
            <a:r>
              <a:rPr lang="en-US" altLang="zh-CN" dirty="0"/>
              <a:t>L2</a:t>
            </a:r>
          </a:p>
          <a:p>
            <a:pPr marL="1371600" lvl="2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dirty="0"/>
              <a:t>L3</a:t>
            </a:r>
            <a:endParaRPr lang="zh-CN" alt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B7D9A2-DD0F-4B69-82D8-D20C8221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87" y="6487501"/>
            <a:ext cx="2743200" cy="365125"/>
          </a:xfrm>
        </p:spPr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F1649631-E081-43EC-A7AB-9A8DAF126CCE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16548E-43E6-43AF-9AD9-D7A60369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D268E3-E3C6-4924-8E2F-4222437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46A39D-5930-487D-BBD1-DCE2B32D2ACE}"/>
              </a:ext>
            </a:extLst>
          </p:cNvPr>
          <p:cNvCxnSpPr>
            <a:cxnSpLocks/>
          </p:cNvCxnSpPr>
          <p:nvPr/>
        </p:nvCxnSpPr>
        <p:spPr>
          <a:xfrm>
            <a:off x="401781" y="673848"/>
            <a:ext cx="11388437" cy="0"/>
          </a:xfrm>
          <a:prstGeom prst="line">
            <a:avLst/>
          </a:prstGeom>
          <a:ln w="57150">
            <a:solidFill>
              <a:srgbClr val="007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32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960A-EFC4-450B-B69A-0E9A024B7AE0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02275"/>
            <a:ext cx="10515600" cy="2021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74476"/>
            <a:ext cx="10515600" cy="139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87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fld id="{C23E5C6A-BC02-49A3-9A6E-19DE80BB821B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6948" y="6499501"/>
            <a:ext cx="2743200" cy="358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6" descr="âä¸­ç§å¤§ æ ¡å¾½âçå¾çæç´¢ç»æ">
            <a:extLst>
              <a:ext uri="{FF2B5EF4-FFF2-40B4-BE49-F238E27FC236}">
                <a16:creationId xmlns:a16="http://schemas.microsoft.com/office/drawing/2014/main" id="{84BA519B-887B-4B3D-B294-CDEA49D3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9974" y="27536"/>
            <a:ext cx="1156252" cy="1148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tlasexperiment.org/photos/atlas_photos/selected-photos/logos/2015/ATLAS-Logo-Square-Blue-RGB.png">
            <a:extLst>
              <a:ext uri="{FF2B5EF4-FFF2-40B4-BE49-F238E27FC236}">
                <a16:creationId xmlns:a16="http://schemas.microsoft.com/office/drawing/2014/main" id="{C96B7720-0372-4E8E-9B05-0E26F39C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08" y="19878"/>
            <a:ext cx="1156252" cy="11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74A7"/>
          </a:solidFill>
          <a:latin typeface="Cambria Math" panose="02040503050406030204" pitchFamily="18" charset="0"/>
          <a:ea typeface="Microsoft YaHei U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mbria Math" panose="02040503050406030204" pitchFamily="18" charset="0"/>
          <a:ea typeface="Microsoft YaHei UI" panose="020B0503020204020204" pitchFamily="34" charset="-122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9CC893-74FC-4C4F-AAAF-8936FACAF311}"/>
              </a:ext>
            </a:extLst>
          </p:cNvPr>
          <p:cNvSpPr/>
          <p:nvPr/>
        </p:nvSpPr>
        <p:spPr>
          <a:xfrm>
            <a:off x="0" y="1661160"/>
            <a:ext cx="12192000" cy="2270760"/>
          </a:xfrm>
          <a:prstGeom prst="rect">
            <a:avLst/>
          </a:prstGeom>
          <a:solidFill>
            <a:srgbClr val="0074A7"/>
          </a:solidFill>
          <a:ln>
            <a:solidFill>
              <a:srgbClr val="349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4A7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10A7C05-7993-442E-B29F-671669D9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083"/>
            <a:ext cx="9144000" cy="2387600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 FPGA-based DAQ system for RPC cosmic ray test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622AAC-6E8D-4823-BA97-65371B27C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078"/>
            <a:ext cx="9144000" cy="203676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endParaRPr lang="en-US" altLang="zh-CN" dirty="0"/>
          </a:p>
          <a:p>
            <a:pPr>
              <a:spcBef>
                <a:spcPts val="0"/>
              </a:spcBef>
            </a:pPr>
            <a:endParaRPr lang="en-US" altLang="zh-CN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600" dirty="0"/>
              <a:t>Jiaxuan Li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600" dirty="0"/>
              <a:t>On behalf of USTC RPC lab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200" dirty="0"/>
              <a:t>Dec 5</a:t>
            </a:r>
            <a:r>
              <a:rPr lang="en-US" altLang="zh-CN" sz="2200" baseline="30000" dirty="0"/>
              <a:t>th</a:t>
            </a:r>
            <a:r>
              <a:rPr lang="en-US" altLang="zh-CN" sz="2200" dirty="0"/>
              <a:t>, 2025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18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Performance of the TDC with the signal generator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D3B0-EF6D-4BF1-87FB-6F3C6AE14768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8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Performance: DNL &amp; INL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955" y="713105"/>
            <a:ext cx="11388725" cy="6139815"/>
          </a:xfrm>
        </p:spPr>
        <p:txBody>
          <a:bodyPr>
            <a:normAutofit fontScale="97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r>
              <a:rPr lang="en-US" altLang="zh-CN" sz="2800" dirty="0"/>
              <a:t>Test setup</a:t>
            </a:r>
          </a:p>
          <a:p>
            <a:pPr lvl="1"/>
            <a:r>
              <a:rPr lang="en-US" altLang="zh-CN" sz="2200" dirty="0"/>
              <a:t>Two pulse signals as trigger and stop </a:t>
            </a:r>
          </a:p>
          <a:p>
            <a:pPr marL="365760" lvl="1" indent="0">
              <a:buNone/>
            </a:pPr>
            <a:endParaRPr lang="en-US" altLang="zh-CN" sz="2200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Standard deviation is the time resolution</a:t>
            </a:r>
            <a:endParaRPr lang="en-US" altLang="zh-CN" b="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r>
              <a:rPr lang="en-US" altLang="zh-CN" sz="2800" dirty="0"/>
              <a:t>Test results:</a:t>
            </a:r>
            <a:r>
              <a:rPr lang="zh-CN" altLang="en-US" sz="2800" dirty="0"/>
              <a:t> </a:t>
            </a:r>
            <a:r>
              <a:rPr lang="en-US" altLang="zh-CN" sz="2800" dirty="0"/>
              <a:t>DNL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/>
              <a:t>INL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</p:txBody>
      </p:sp>
      <p:sp>
        <p:nvSpPr>
          <p:cNvPr id="60" name="文本框 59"/>
          <p:cNvSpPr txBox="1"/>
          <p:nvPr/>
        </p:nvSpPr>
        <p:spPr>
          <a:xfrm>
            <a:off x="1366520" y="1577289"/>
            <a:ext cx="814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Pulse Width: 2 – 21 ns		Trigger delay: 400 ns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D890A0E-BF46-4E07-9D22-110CA69B1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00" y="993711"/>
            <a:ext cx="4535212" cy="17995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0C87C13-BE88-4B5C-ABED-9D661B3D2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" y="3073888"/>
            <a:ext cx="7230817" cy="2661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D4B4726-CBB1-46C9-AB27-6DF12AD5A509}"/>
                  </a:ext>
                </a:extLst>
              </p:cNvPr>
              <p:cNvSpPr/>
              <p:nvPr/>
            </p:nvSpPr>
            <p:spPr>
              <a:xfrm>
                <a:off x="8153400" y="2973567"/>
                <a:ext cx="2884636" cy="657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time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lsb</m:t>
                              </m:r>
                            </m:sub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bw</m:t>
                              </m:r>
                            </m:sub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elec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D4B4726-CBB1-46C9-AB27-6DF12AD5A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973567"/>
                <a:ext cx="2884636" cy="657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B64A7AA-72D2-4855-9D78-F9E8035E8373}"/>
                  </a:ext>
                </a:extLst>
              </p:cNvPr>
              <p:cNvSpPr/>
              <p:nvPr/>
            </p:nvSpPr>
            <p:spPr>
              <a:xfrm>
                <a:off x="8204946" y="3737310"/>
                <a:ext cx="3097836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altLang="zh-CN" sz="1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lsb</m:t>
                            </m:r>
                          </m:sub>
                          <m:sup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ru-RU" altLang="zh-CN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ru-RU" alt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ru-RU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0.5744 </m:t>
                    </m:r>
                    <m:r>
                      <m:rPr>
                        <m:sty m:val="p"/>
                      </m:rPr>
                      <a:rPr lang="ru-RU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LSB</m:t>
                    </m:r>
                  </m:oMath>
                </a14:m>
                <a:r>
                  <a:rPr lang="ru-RU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B64A7AA-72D2-4855-9D78-F9E8035E8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946" y="3737310"/>
                <a:ext cx="3097836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22A379C-BF21-40FB-8C5E-EDD59A0F4B9C}"/>
                  </a:ext>
                </a:extLst>
              </p:cNvPr>
              <p:cNvSpPr txBox="1"/>
              <p:nvPr/>
            </p:nvSpPr>
            <p:spPr>
              <a:xfrm>
                <a:off x="8207871" y="4421415"/>
                <a:ext cx="2441694" cy="1287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DNL = + 0.18 LSB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INL = +0.23 LSB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0.4 LSB</a:t>
                </a:r>
                <a:endParaRPr lang="zh-CN" alt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22A379C-BF21-40FB-8C5E-EDD59A0F4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71" y="4421415"/>
                <a:ext cx="2441694" cy="1287468"/>
              </a:xfrm>
              <a:prstGeom prst="rect">
                <a:avLst/>
              </a:prstGeom>
              <a:blipFill>
                <a:blip r:embed="rId6"/>
                <a:stretch>
                  <a:fillRect l="-1995" r="-1247" b="-6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id="{6DD2BAC2-1CB0-4FC3-A332-A3F100ED8A8B}"/>
              </a:ext>
            </a:extLst>
          </p:cNvPr>
          <p:cNvSpPr/>
          <p:nvPr/>
        </p:nvSpPr>
        <p:spPr>
          <a:xfrm>
            <a:off x="570594" y="5798221"/>
            <a:ext cx="1046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Result: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impact of bin width variation on resolution is non-dominant compared to quantization error, indicating that the linearity performance of the TDC is well within acceptable limits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sp>
        <p:nvSpPr>
          <p:cNvPr id="41" name="日期占位符 40">
            <a:extLst>
              <a:ext uri="{FF2B5EF4-FFF2-40B4-BE49-F238E27FC236}">
                <a16:creationId xmlns:a16="http://schemas.microsoft.com/office/drawing/2014/main" id="{D242B985-BA0D-4E11-8E37-34FF548F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7F25-410C-4C20-871B-E1ADEAF91066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3" name="灯片编号占位符 42">
            <a:extLst>
              <a:ext uri="{FF2B5EF4-FFF2-40B4-BE49-F238E27FC236}">
                <a16:creationId xmlns:a16="http://schemas.microsoft.com/office/drawing/2014/main" id="{96846A4F-9BD2-447B-AD5A-02B1B761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Performance: time resolution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955" y="713105"/>
            <a:ext cx="11388725" cy="6139815"/>
          </a:xfrm>
        </p:spPr>
        <p:txBody>
          <a:bodyPr>
            <a:normAutofit fontScale="97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r>
              <a:rPr lang="en-US" altLang="zh-CN" sz="2800" dirty="0"/>
              <a:t>Test results:</a:t>
            </a:r>
            <a:r>
              <a:rPr lang="zh-CN" altLang="en-US" sz="2800" dirty="0"/>
              <a:t> </a:t>
            </a:r>
            <a:r>
              <a:rPr lang="en-US" altLang="zh-CN" sz="2800" dirty="0"/>
              <a:t>time resolution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F7D018-9468-47AB-A511-4FC57C60C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6" y="1228677"/>
            <a:ext cx="6405750" cy="27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C3F56A-B831-45D0-ACEA-6FA5AF7C9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" y="3855402"/>
            <a:ext cx="4625218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926CFA-FC61-4EB5-8EBC-DF1D234EF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98" y="713105"/>
            <a:ext cx="4399526" cy="402228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ACDF348-2A57-4163-9A0F-8C0AC1A44CFA}"/>
              </a:ext>
            </a:extLst>
          </p:cNvPr>
          <p:cNvSpPr txBox="1"/>
          <p:nvPr/>
        </p:nvSpPr>
        <p:spPr>
          <a:xfrm>
            <a:off x="7371427" y="4177599"/>
            <a:ext cx="50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(c)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1B71F53-5012-4052-A8B1-9EA7D3276313}"/>
              </a:ext>
            </a:extLst>
          </p:cNvPr>
          <p:cNvSpPr txBox="1"/>
          <p:nvPr/>
        </p:nvSpPr>
        <p:spPr>
          <a:xfrm flipH="1">
            <a:off x="339176" y="6022670"/>
            <a:ext cx="42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(d)</a:t>
            </a:r>
            <a:endParaRPr lang="zh-CN" altLang="en-US" sz="1400" dirty="0">
              <a:latin typeface="Cambria Math" panose="020405030504060302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EE765B-79A7-4CFF-BA29-D0F080BD2A62}"/>
              </a:ext>
            </a:extLst>
          </p:cNvPr>
          <p:cNvSpPr/>
          <p:nvPr/>
        </p:nvSpPr>
        <p:spPr>
          <a:xfrm>
            <a:off x="5532706" y="4821492"/>
            <a:ext cx="6405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ach channel’s mean value shows uniformity after applying the correction. 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ll channels achieved a time resolution of </a:t>
            </a:r>
            <a:r>
              <a:rPr lang="ru-RU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89 ps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FPGA-based TDC attains sub-100 ps time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resolution</a:t>
            </a: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ru-RU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ns </a:t>
            </a: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dead time over </a:t>
            </a:r>
            <a:r>
              <a:rPr lang="ru-RU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144 channels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9E5A9882-0F86-4722-B463-3A13B01E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9F7B-8E03-42E9-BBCB-F8E5EB9693FC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52F93171-2FE4-4B90-B936-940DAEE2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75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DAQ </a:t>
            </a:r>
            <a:r>
              <a:rPr lang="en-US" altLang="zh-CN" dirty="0">
                <a:ea typeface="Cambria Math" panose="02040503050406030204" pitchFamily="18" charset="0"/>
                <a:sym typeface="+mn-ea"/>
              </a:rPr>
              <a:t>test with </a:t>
            </a:r>
            <a:r>
              <a:rPr lang="en-US" altLang="zh-CN" dirty="0">
                <a:ea typeface="Cambria Math" panose="02040503050406030204" pitchFamily="18" charset="0"/>
              </a:rPr>
              <a:t>RPC detector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F78-9D98-419E-BBD5-164CEB0C336C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3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730BD497-2688-46E0-B7AA-265795EA0C87}"/>
              </a:ext>
            </a:extLst>
          </p:cNvPr>
          <p:cNvSpPr/>
          <p:nvPr/>
        </p:nvSpPr>
        <p:spPr>
          <a:xfrm>
            <a:off x="2004916" y="5334372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6C4EC48-8F86-4621-A7C2-AB33BA34DC88}"/>
              </a:ext>
            </a:extLst>
          </p:cNvPr>
          <p:cNvSpPr/>
          <p:nvPr/>
        </p:nvSpPr>
        <p:spPr>
          <a:xfrm>
            <a:off x="2436176" y="5334372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790C0F6-7D7A-49CC-8BFD-061FB85EBAB7}"/>
              </a:ext>
            </a:extLst>
          </p:cNvPr>
          <p:cNvSpPr/>
          <p:nvPr/>
        </p:nvSpPr>
        <p:spPr>
          <a:xfrm>
            <a:off x="2867436" y="5334372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2715939-EACA-4FE3-BDB5-4941205B4B0E}"/>
              </a:ext>
            </a:extLst>
          </p:cNvPr>
          <p:cNvSpPr/>
          <p:nvPr/>
        </p:nvSpPr>
        <p:spPr>
          <a:xfrm>
            <a:off x="3298696" y="5334372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620D74C-A97E-42AD-A129-932C91BCA8AA}"/>
              </a:ext>
            </a:extLst>
          </p:cNvPr>
          <p:cNvSpPr/>
          <p:nvPr/>
        </p:nvSpPr>
        <p:spPr>
          <a:xfrm>
            <a:off x="3729956" y="5334372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EE05129-A93B-418D-A9B8-BC0731B28235}"/>
              </a:ext>
            </a:extLst>
          </p:cNvPr>
          <p:cNvSpPr/>
          <p:nvPr/>
        </p:nvSpPr>
        <p:spPr>
          <a:xfrm>
            <a:off x="4161214" y="5334372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F745FC9-52C6-4340-A19A-1FC86112C970}"/>
              </a:ext>
            </a:extLst>
          </p:cNvPr>
          <p:cNvSpPr/>
          <p:nvPr/>
        </p:nvSpPr>
        <p:spPr>
          <a:xfrm>
            <a:off x="2158578" y="547802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5DBACF6-F5E5-46FB-BE7B-128E08A46EA0}"/>
              </a:ext>
            </a:extLst>
          </p:cNvPr>
          <p:cNvSpPr/>
          <p:nvPr/>
        </p:nvSpPr>
        <p:spPr>
          <a:xfrm>
            <a:off x="2589838" y="547802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F9A980F-29AA-4959-BAAA-DC918A38FE0F}"/>
              </a:ext>
            </a:extLst>
          </p:cNvPr>
          <p:cNvSpPr/>
          <p:nvPr/>
        </p:nvSpPr>
        <p:spPr>
          <a:xfrm>
            <a:off x="3021098" y="547802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E9937A2-57EB-449C-B35F-EB0510670BCA}"/>
              </a:ext>
            </a:extLst>
          </p:cNvPr>
          <p:cNvSpPr/>
          <p:nvPr/>
        </p:nvSpPr>
        <p:spPr>
          <a:xfrm>
            <a:off x="3452358" y="547802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AF22B64-89A8-4198-86F8-B4967FFAE813}"/>
              </a:ext>
            </a:extLst>
          </p:cNvPr>
          <p:cNvSpPr/>
          <p:nvPr/>
        </p:nvSpPr>
        <p:spPr>
          <a:xfrm>
            <a:off x="3883618" y="547802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F569B19-4666-4A8C-A240-CF8F06204803}"/>
              </a:ext>
            </a:extLst>
          </p:cNvPr>
          <p:cNvSpPr/>
          <p:nvPr/>
        </p:nvSpPr>
        <p:spPr>
          <a:xfrm>
            <a:off x="4314876" y="547802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with RPC detector: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endParaRPr altLang="zh-CN" dirty="0">
              <a:cs typeface="Cambria Math" panose="020405030504060302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D4DC-723D-4AFB-B6B8-60C809C8D4C7}" type="datetime1">
              <a:rPr lang="zh-CN" altLang="en-US" smtClean="0"/>
              <a:t>2025/12/4</a:t>
            </a:fld>
            <a:endParaRPr lang="zh-CN" altLang="en-US" dirty="0">
              <a:cs typeface="Cambria Math" panose="020405030504060302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jiaxuanli@mail.ustc.edu.cn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1509-17B1-405E-824A-D5CB5363285F}" type="slidenum">
              <a:rPr lang="zh-CN" altLang="en-US" smtClean="0">
                <a:cs typeface="Cambria Math" panose="02040503050406030204" pitchFamily="18" charset="0"/>
              </a:rPr>
              <a:t>14</a:t>
            </a:fld>
            <a:endParaRPr lang="zh-CN" altLang="en-US" dirty="0">
              <a:cs typeface="Cambria Math" panose="020405030504060302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C3EC41-BA74-495D-BCE0-76170F1C101C}"/>
              </a:ext>
            </a:extLst>
          </p:cNvPr>
          <p:cNvSpPr/>
          <p:nvPr/>
        </p:nvSpPr>
        <p:spPr>
          <a:xfrm>
            <a:off x="1927819" y="945204"/>
            <a:ext cx="2710774" cy="435799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59A327A-8E7E-4BA0-A948-8A2880A7F754}"/>
              </a:ext>
            </a:extLst>
          </p:cNvPr>
          <p:cNvSpPr/>
          <p:nvPr/>
        </p:nvSpPr>
        <p:spPr>
          <a:xfrm>
            <a:off x="2080219" y="1097604"/>
            <a:ext cx="2710774" cy="435799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D1E382-181C-481B-93EC-07F7DF11CE37}"/>
              </a:ext>
            </a:extLst>
          </p:cNvPr>
          <p:cNvSpPr/>
          <p:nvPr/>
        </p:nvSpPr>
        <p:spPr>
          <a:xfrm>
            <a:off x="2232619" y="1250004"/>
            <a:ext cx="2710774" cy="435799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47E039-E2D3-442A-B0CC-9B8D1AD3A927}"/>
              </a:ext>
            </a:extLst>
          </p:cNvPr>
          <p:cNvSpPr/>
          <p:nvPr/>
        </p:nvSpPr>
        <p:spPr>
          <a:xfrm rot="5400000">
            <a:off x="3405492" y="2294124"/>
            <a:ext cx="436329" cy="187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86681C-827B-4027-A8B6-B9AF92CBE31B}"/>
              </a:ext>
            </a:extLst>
          </p:cNvPr>
          <p:cNvSpPr/>
          <p:nvPr/>
        </p:nvSpPr>
        <p:spPr>
          <a:xfrm>
            <a:off x="2284499" y="5607996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29E86A-E2F4-45DB-A833-C270FCE7BA9A}"/>
              </a:ext>
            </a:extLst>
          </p:cNvPr>
          <p:cNvSpPr/>
          <p:nvPr/>
        </p:nvSpPr>
        <p:spPr>
          <a:xfrm>
            <a:off x="2715759" y="5607996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C01569-6B5B-4ED9-88A1-F9D732750ECB}"/>
              </a:ext>
            </a:extLst>
          </p:cNvPr>
          <p:cNvSpPr/>
          <p:nvPr/>
        </p:nvSpPr>
        <p:spPr>
          <a:xfrm>
            <a:off x="3147019" y="5607996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AD5B6DE-502D-4147-B546-20D6CEE8B09A}"/>
              </a:ext>
            </a:extLst>
          </p:cNvPr>
          <p:cNvSpPr/>
          <p:nvPr/>
        </p:nvSpPr>
        <p:spPr>
          <a:xfrm>
            <a:off x="3578279" y="5607996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38BD30A-15CB-46F1-95F8-79306F998703}"/>
              </a:ext>
            </a:extLst>
          </p:cNvPr>
          <p:cNvSpPr/>
          <p:nvPr/>
        </p:nvSpPr>
        <p:spPr>
          <a:xfrm>
            <a:off x="4009539" y="5607996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DFF5E94-494F-401E-AEDB-3AA898CE4ED8}"/>
              </a:ext>
            </a:extLst>
          </p:cNvPr>
          <p:cNvSpPr/>
          <p:nvPr/>
        </p:nvSpPr>
        <p:spPr>
          <a:xfrm>
            <a:off x="4440797" y="5607996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82E03C6-23ED-4F48-8C72-921BDA1C8FAC}"/>
              </a:ext>
            </a:extLst>
          </p:cNvPr>
          <p:cNvSpPr/>
          <p:nvPr/>
        </p:nvSpPr>
        <p:spPr>
          <a:xfrm>
            <a:off x="2284499" y="1097604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D8E754B-4C5B-4000-A129-A171FAC12E90}"/>
              </a:ext>
            </a:extLst>
          </p:cNvPr>
          <p:cNvSpPr/>
          <p:nvPr/>
        </p:nvSpPr>
        <p:spPr>
          <a:xfrm>
            <a:off x="2715759" y="1097604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B0F5820-B2ED-4DD7-A059-892676E55FF9}"/>
              </a:ext>
            </a:extLst>
          </p:cNvPr>
          <p:cNvSpPr/>
          <p:nvPr/>
        </p:nvSpPr>
        <p:spPr>
          <a:xfrm>
            <a:off x="3147019" y="1097604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490A007-4377-4E33-B2FB-A1661AF8A25C}"/>
              </a:ext>
            </a:extLst>
          </p:cNvPr>
          <p:cNvSpPr/>
          <p:nvPr/>
        </p:nvSpPr>
        <p:spPr>
          <a:xfrm>
            <a:off x="3578279" y="1097604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9226F7C-E4DF-41C5-8A7E-5B050CE6A42B}"/>
              </a:ext>
            </a:extLst>
          </p:cNvPr>
          <p:cNvSpPr/>
          <p:nvPr/>
        </p:nvSpPr>
        <p:spPr>
          <a:xfrm>
            <a:off x="4009539" y="1097604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BC6A29B-07AD-4816-91AE-9AB3341B537A}"/>
              </a:ext>
            </a:extLst>
          </p:cNvPr>
          <p:cNvSpPr/>
          <p:nvPr/>
        </p:nvSpPr>
        <p:spPr>
          <a:xfrm>
            <a:off x="4440797" y="1097604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1D359D4-F3F9-453C-91A8-B3F785B9DB85}"/>
              </a:ext>
            </a:extLst>
          </p:cNvPr>
          <p:cNvSpPr txBox="1"/>
          <p:nvPr/>
        </p:nvSpPr>
        <p:spPr>
          <a:xfrm>
            <a:off x="149087" y="2271296"/>
            <a:ext cx="1855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Triplet BIS RPC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704B2A3-35A9-4F7B-8EA1-52D86625245E}"/>
              </a:ext>
            </a:extLst>
          </p:cNvPr>
          <p:cNvSpPr txBox="1"/>
          <p:nvPr/>
        </p:nvSpPr>
        <p:spPr>
          <a:xfrm>
            <a:off x="149087" y="3012013"/>
            <a:ext cx="1678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 scintillators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3F74DD8-5348-416F-9315-C78235E54728}"/>
              </a:ext>
            </a:extLst>
          </p:cNvPr>
          <p:cNvSpPr txBox="1"/>
          <p:nvPr/>
        </p:nvSpPr>
        <p:spPr>
          <a:xfrm>
            <a:off x="166131" y="543912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6 FEEs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2E6F732-64AC-4370-BAB9-843064B76D09}"/>
              </a:ext>
            </a:extLst>
          </p:cNvPr>
          <p:cNvCxnSpPr>
            <a:cxnSpLocks/>
          </p:cNvCxnSpPr>
          <p:nvPr/>
        </p:nvCxnSpPr>
        <p:spPr>
          <a:xfrm flipV="1">
            <a:off x="1845770" y="2471351"/>
            <a:ext cx="12548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275A48C-31C3-4BEA-9288-7A28E95E1A3E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827110" y="3212068"/>
            <a:ext cx="7863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01DD676-603F-4B5B-931E-809C1F8FF427}"/>
              </a:ext>
            </a:extLst>
          </p:cNvPr>
          <p:cNvCxnSpPr>
            <a:cxnSpLocks/>
          </p:cNvCxnSpPr>
          <p:nvPr/>
        </p:nvCxnSpPr>
        <p:spPr>
          <a:xfrm>
            <a:off x="990984" y="5659876"/>
            <a:ext cx="11815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4833851C-6127-4056-9F1F-846DA3B8D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8" b="25051"/>
          <a:stretch/>
        </p:blipFill>
        <p:spPr>
          <a:xfrm>
            <a:off x="5598796" y="1030740"/>
            <a:ext cx="4029845" cy="443921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5C310FFB-D74E-49DE-9FC6-81A85BBFF4CC}"/>
              </a:ext>
            </a:extLst>
          </p:cNvPr>
          <p:cNvSpPr txBox="1"/>
          <p:nvPr/>
        </p:nvSpPr>
        <p:spPr>
          <a:xfrm>
            <a:off x="7809811" y="5732730"/>
            <a:ext cx="2208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Low voltage board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CFB8DA1-1CDE-4380-8650-4D8051C0116C}"/>
              </a:ext>
            </a:extLst>
          </p:cNvPr>
          <p:cNvSpPr txBox="1"/>
          <p:nvPr/>
        </p:nvSpPr>
        <p:spPr>
          <a:xfrm>
            <a:off x="5567241" y="5743017"/>
            <a:ext cx="1651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Spyder</a:t>
            </a:r>
            <a:r>
              <a:rPr lang="zh-CN" altLang="en-US" sz="2000" dirty="0">
                <a:latin typeface="Cambria Math" panose="02040503050406030204" pitchFamily="18" charset="0"/>
              </a:rPr>
              <a:t>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board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1731C837-C2FC-45C0-A0DD-9225102416E2}"/>
              </a:ext>
            </a:extLst>
          </p:cNvPr>
          <p:cNvCxnSpPr>
            <a:cxnSpLocks/>
          </p:cNvCxnSpPr>
          <p:nvPr/>
        </p:nvCxnSpPr>
        <p:spPr>
          <a:xfrm flipV="1">
            <a:off x="6481489" y="4721296"/>
            <a:ext cx="73332" cy="103350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841DE467-784D-4744-8E28-A557CB5A1E65}"/>
              </a:ext>
            </a:extLst>
          </p:cNvPr>
          <p:cNvCxnSpPr>
            <a:cxnSpLocks/>
          </p:cNvCxnSpPr>
          <p:nvPr/>
        </p:nvCxnSpPr>
        <p:spPr>
          <a:xfrm flipH="1" flipV="1">
            <a:off x="7440685" y="4902879"/>
            <a:ext cx="823116" cy="92812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6E6A4E4A-2AA5-4B6D-923B-38F3B8031251}"/>
              </a:ext>
            </a:extLst>
          </p:cNvPr>
          <p:cNvSpPr/>
          <p:nvPr/>
        </p:nvSpPr>
        <p:spPr>
          <a:xfrm>
            <a:off x="7435975" y="3679905"/>
            <a:ext cx="1095983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C76C04B9-D129-4A84-BA64-932340111A23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8531958" y="3879960"/>
            <a:ext cx="1375543" cy="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B773E5D-19FF-4153-8B14-7470E99CE918}"/>
              </a:ext>
            </a:extLst>
          </p:cNvPr>
          <p:cNvSpPr txBox="1"/>
          <p:nvPr/>
        </p:nvSpPr>
        <p:spPr>
          <a:xfrm>
            <a:off x="9959381" y="3679905"/>
            <a:ext cx="2208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 DAQ boards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51C5733-9EB2-4BCD-9DEF-467295895B20}"/>
              </a:ext>
            </a:extLst>
          </p:cNvPr>
          <p:cNvSpPr/>
          <p:nvPr/>
        </p:nvSpPr>
        <p:spPr>
          <a:xfrm>
            <a:off x="6481489" y="3080427"/>
            <a:ext cx="2435532" cy="4497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105F36B8-624A-4BDD-924E-20B3676A7D65}"/>
              </a:ext>
            </a:extLst>
          </p:cNvPr>
          <p:cNvCxnSpPr>
            <a:cxnSpLocks/>
          </p:cNvCxnSpPr>
          <p:nvPr/>
        </p:nvCxnSpPr>
        <p:spPr>
          <a:xfrm>
            <a:off x="8922726" y="3322173"/>
            <a:ext cx="984775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BD017A04-4DB6-4547-8174-D77B465CE399}"/>
              </a:ext>
            </a:extLst>
          </p:cNvPr>
          <p:cNvSpPr txBox="1"/>
          <p:nvPr/>
        </p:nvSpPr>
        <p:spPr>
          <a:xfrm>
            <a:off x="9959381" y="3096465"/>
            <a:ext cx="191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 scintillators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4D47F09-9543-40CB-A4AC-67C47F70EE6B}"/>
              </a:ext>
            </a:extLst>
          </p:cNvPr>
          <p:cNvSpPr/>
          <p:nvPr/>
        </p:nvSpPr>
        <p:spPr>
          <a:xfrm>
            <a:off x="6592045" y="2235376"/>
            <a:ext cx="632364" cy="4497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DE203199-14F9-4590-A19B-C000DB45232F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7224409" y="2460269"/>
            <a:ext cx="2683092" cy="110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C53F24D4-7A63-4954-B6C2-DFD0337C7ECD}"/>
              </a:ext>
            </a:extLst>
          </p:cNvPr>
          <p:cNvSpPr txBox="1"/>
          <p:nvPr/>
        </p:nvSpPr>
        <p:spPr>
          <a:xfrm>
            <a:off x="9961866" y="2235376"/>
            <a:ext cx="1584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HV control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6690864-8B5B-407B-95B2-EEE124542A87}"/>
              </a:ext>
            </a:extLst>
          </p:cNvPr>
          <p:cNvSpPr txBox="1"/>
          <p:nvPr/>
        </p:nvSpPr>
        <p:spPr>
          <a:xfrm>
            <a:off x="166131" y="6134270"/>
            <a:ext cx="11043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spcBef>
                <a:spcPts val="1200"/>
              </a:spcBef>
            </a:pPr>
            <a:r>
              <a:rPr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mbria" panose="02040503050406030204" charset="0"/>
              </a:rPr>
              <a:t>Trigger System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Cambria" panose="02040503050406030204" charset="0"/>
              </a:rPr>
              <a:t>: two scintillators operate in coincidence to generate the external trigger signal.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C9A5DF8-18B2-467D-85B9-67E0C5D3C0CB}"/>
              </a:ext>
            </a:extLst>
          </p:cNvPr>
          <p:cNvSpPr/>
          <p:nvPr/>
        </p:nvSpPr>
        <p:spPr>
          <a:xfrm>
            <a:off x="2158578" y="93774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9F7F5F3-AEEB-40D8-8568-8E2EE3C300DD}"/>
              </a:ext>
            </a:extLst>
          </p:cNvPr>
          <p:cNvSpPr/>
          <p:nvPr/>
        </p:nvSpPr>
        <p:spPr>
          <a:xfrm>
            <a:off x="2589838" y="93774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E352933-2B07-42BD-A581-AE557264D839}"/>
              </a:ext>
            </a:extLst>
          </p:cNvPr>
          <p:cNvSpPr/>
          <p:nvPr/>
        </p:nvSpPr>
        <p:spPr>
          <a:xfrm>
            <a:off x="3021098" y="93774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7EBA4E1-15EF-42DA-B033-14209316BA60}"/>
              </a:ext>
            </a:extLst>
          </p:cNvPr>
          <p:cNvSpPr/>
          <p:nvPr/>
        </p:nvSpPr>
        <p:spPr>
          <a:xfrm>
            <a:off x="3452358" y="93774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A36F35CC-8326-4AC4-AC55-94E94E621F63}"/>
              </a:ext>
            </a:extLst>
          </p:cNvPr>
          <p:cNvSpPr/>
          <p:nvPr/>
        </p:nvSpPr>
        <p:spPr>
          <a:xfrm>
            <a:off x="3883618" y="93774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7B60440-3B46-4A5F-9678-59BE7DED2D3E}"/>
              </a:ext>
            </a:extLst>
          </p:cNvPr>
          <p:cNvSpPr/>
          <p:nvPr/>
        </p:nvSpPr>
        <p:spPr>
          <a:xfrm>
            <a:off x="4314876" y="93774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1B7ADAE-232B-4C6D-BD25-A2D6D086E5E3}"/>
              </a:ext>
            </a:extLst>
          </p:cNvPr>
          <p:cNvSpPr/>
          <p:nvPr/>
        </p:nvSpPr>
        <p:spPr>
          <a:xfrm>
            <a:off x="1998948" y="78183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C24F05C-DF79-4AB7-ADB7-73071B9BE403}"/>
              </a:ext>
            </a:extLst>
          </p:cNvPr>
          <p:cNvSpPr/>
          <p:nvPr/>
        </p:nvSpPr>
        <p:spPr>
          <a:xfrm>
            <a:off x="2430208" y="78183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27C2D7A-F4ED-4A4E-B5E1-5F763B998EB3}"/>
              </a:ext>
            </a:extLst>
          </p:cNvPr>
          <p:cNvSpPr/>
          <p:nvPr/>
        </p:nvSpPr>
        <p:spPr>
          <a:xfrm>
            <a:off x="2861468" y="78183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140A3F1-788A-4AD7-B021-2BA0B7D3B75A}"/>
              </a:ext>
            </a:extLst>
          </p:cNvPr>
          <p:cNvSpPr/>
          <p:nvPr/>
        </p:nvSpPr>
        <p:spPr>
          <a:xfrm>
            <a:off x="3292728" y="78183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4C6358B-BF81-4CD3-9E5B-F7CEFA61F56C}"/>
              </a:ext>
            </a:extLst>
          </p:cNvPr>
          <p:cNvSpPr/>
          <p:nvPr/>
        </p:nvSpPr>
        <p:spPr>
          <a:xfrm>
            <a:off x="3723988" y="78183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BCEF9AF3-431D-48C3-B19F-5E63D6967F96}"/>
              </a:ext>
            </a:extLst>
          </p:cNvPr>
          <p:cNvSpPr/>
          <p:nvPr/>
        </p:nvSpPr>
        <p:spPr>
          <a:xfrm>
            <a:off x="4155246" y="781835"/>
            <a:ext cx="402076" cy="12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D4DC-723D-4AFB-B6B8-60C809C8D4C7}" type="datetime1">
              <a:rPr lang="zh-CN" altLang="en-US" smtClean="0">
                <a:latin typeface="Cambria Math" panose="02040503050406030204" pitchFamily="18" charset="0"/>
              </a:rPr>
              <a:t>2025/12/4</a:t>
            </a:fld>
            <a:endParaRPr lang="zh-CN" altLang="en-US" dirty="0"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jiaxuanli@mail.ustc.edu.cn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1509-17B1-405E-824A-D5CB5363285F}" type="slidenum">
              <a:rPr lang="zh-CN" altLang="en-US" smtClean="0">
                <a:latin typeface="Cambria Math" panose="02040503050406030204" pitchFamily="18" charset="0"/>
                <a:cs typeface="Cambria Math" panose="02040503050406030204" pitchFamily="18" charset="0"/>
              </a:rPr>
              <a:t>15</a:t>
            </a:fld>
            <a:endParaRPr lang="zh-CN" altLang="en-US" dirty="0"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4E55BE86-3116-4733-AFC5-8B01A322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3" y="83563"/>
            <a:ext cx="11388437" cy="549723"/>
          </a:xfrm>
        </p:spPr>
        <p:txBody>
          <a:bodyPr/>
          <a:lstStyle/>
          <a:p>
            <a:r>
              <a:rPr lang="en-US" altLang="zh-CN" dirty="0"/>
              <a:t>Performance with RPC detector: efficiency curve</a:t>
            </a:r>
            <a:endParaRPr lang="zh-CN" altLang="en-US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6B1C89F-6B1B-4ECE-9363-07701FE11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704" y="927100"/>
            <a:ext cx="8280400" cy="4775200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F357BBBF-BBEE-409B-8BCB-33970763D3E1}"/>
              </a:ext>
            </a:extLst>
          </p:cNvPr>
          <p:cNvSpPr txBox="1"/>
          <p:nvPr/>
        </p:nvSpPr>
        <p:spPr>
          <a:xfrm>
            <a:off x="3702050" y="1357630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90</a:t>
            </a:r>
            <a:endParaRPr lang="en-US" sz="1100"/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F0694A9F-2A7A-4018-807F-07B604D20CC0}"/>
              </a:ext>
            </a:extLst>
          </p:cNvPr>
          <p:cNvSpPr txBox="1"/>
          <p:nvPr/>
        </p:nvSpPr>
        <p:spPr>
          <a:xfrm>
            <a:off x="3702050" y="1831340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80</a:t>
            </a:r>
            <a:endParaRPr lang="en-US" sz="1100"/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C4180A95-0A80-4863-B419-947D955EF92B}"/>
              </a:ext>
            </a:extLst>
          </p:cNvPr>
          <p:cNvSpPr txBox="1"/>
          <p:nvPr/>
        </p:nvSpPr>
        <p:spPr>
          <a:xfrm>
            <a:off x="3702050" y="2777490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 dirty="0">
                <a:solidFill>
                  <a:srgbClr val="6C6C6C"/>
                </a:solidFill>
                <a:latin typeface="Times New Roman"/>
              </a:rPr>
              <a:t>60</a:t>
            </a:r>
            <a:endParaRPr lang="en-US" sz="1100" dirty="0"/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34F9297E-3538-4DE7-B440-0BD27BF735A3}"/>
              </a:ext>
            </a:extLst>
          </p:cNvPr>
          <p:cNvSpPr txBox="1"/>
          <p:nvPr/>
        </p:nvSpPr>
        <p:spPr>
          <a:xfrm>
            <a:off x="3702050" y="3249930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50</a:t>
            </a:r>
            <a:endParaRPr lang="en-US" sz="1100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C68269E4-316B-4255-B81F-3DECBE3EFD64}"/>
              </a:ext>
            </a:extLst>
          </p:cNvPr>
          <p:cNvSpPr txBox="1"/>
          <p:nvPr/>
        </p:nvSpPr>
        <p:spPr>
          <a:xfrm>
            <a:off x="3702050" y="3723640"/>
            <a:ext cx="121920" cy="58674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40</a:t>
            </a:r>
            <a:endParaRPr lang="en-US" sz="1100"/>
          </a:p>
          <a:p>
            <a:pPr marL="0" marR="0" indent="0" algn="l" hangingPunct="0">
              <a:lnSpc>
                <a:spcPts val="900"/>
              </a:lnSpc>
              <a:spcBef>
                <a:spcPts val="2820"/>
              </a:spcBef>
              <a:spcAft>
                <a:spcPct val="0"/>
              </a:spcAft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30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A0A5B1E7-3778-4D2E-A285-73067583F534}"/>
              </a:ext>
            </a:extLst>
          </p:cNvPr>
          <p:cNvSpPr txBox="1"/>
          <p:nvPr/>
        </p:nvSpPr>
        <p:spPr>
          <a:xfrm>
            <a:off x="9312910" y="3900170"/>
            <a:ext cx="63500" cy="1778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0">
                <a:solidFill>
                  <a:srgbClr val="00AFEF"/>
                </a:solidFill>
                <a:latin typeface="Arial"/>
              </a:rPr>
              <a:t>•</a:t>
            </a:r>
            <a:endParaRPr lang="en-US" sz="1100"/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FBDE56C9-1B00-4844-8B85-11C3D4B9F9FA}"/>
              </a:ext>
            </a:extLst>
          </p:cNvPr>
          <p:cNvSpPr txBox="1"/>
          <p:nvPr/>
        </p:nvSpPr>
        <p:spPr>
          <a:xfrm>
            <a:off x="9599930" y="3902710"/>
            <a:ext cx="2289810" cy="61341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141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0" dirty="0">
                <a:solidFill>
                  <a:srgbClr val="00AFEF"/>
                </a:solidFill>
                <a:latin typeface="Times New Roman"/>
              </a:rPr>
              <a:t>First efficiency curve measured </a:t>
            </a:r>
            <a:endParaRPr lang="en-US" sz="1100" dirty="0"/>
          </a:p>
          <a:p>
            <a:pPr marL="0" marR="0" indent="0" algn="l" hangingPunct="0">
              <a:lnSpc>
                <a:spcPts val="1410"/>
              </a:lnSpc>
              <a:spcBef>
                <a:spcPts val="270"/>
              </a:spcBef>
              <a:spcAft>
                <a:spcPct val="0"/>
              </a:spcAft>
            </a:pPr>
            <a:r>
              <a:rPr lang="en-US" sz="1400" baseline="0" dirty="0">
                <a:solidFill>
                  <a:srgbClr val="00AFEF"/>
                </a:solidFill>
                <a:latin typeface="Times New Roman"/>
              </a:rPr>
              <a:t>using the USTC DAQ entirely </a:t>
            </a:r>
          </a:p>
          <a:p>
            <a:pPr marL="0" marR="0" indent="0" algn="l" hangingPunct="0">
              <a:lnSpc>
                <a:spcPts val="1410"/>
              </a:lnSpc>
              <a:spcBef>
                <a:spcPts val="329"/>
              </a:spcBef>
              <a:spcAft>
                <a:spcPct val="0"/>
              </a:spcAft>
            </a:pPr>
            <a:r>
              <a:rPr lang="en-US" sz="1400" b="1" i="1" baseline="0" dirty="0">
                <a:solidFill>
                  <a:srgbClr val="00AFEF"/>
                </a:solidFill>
                <a:latin typeface="Times New Roman"/>
              </a:rPr>
              <a:t>Without the Faraday cage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4577242E-483D-4CA2-BD00-4D892004C208}"/>
              </a:ext>
            </a:extLst>
          </p:cNvPr>
          <p:cNvSpPr txBox="1"/>
          <p:nvPr/>
        </p:nvSpPr>
        <p:spPr>
          <a:xfrm>
            <a:off x="3702050" y="4669790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20</a:t>
            </a:r>
            <a:endParaRPr lang="en-US" sz="110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72A59475-4662-464E-A609-B9639A4B8F32}"/>
              </a:ext>
            </a:extLst>
          </p:cNvPr>
          <p:cNvSpPr txBox="1"/>
          <p:nvPr/>
        </p:nvSpPr>
        <p:spPr>
          <a:xfrm>
            <a:off x="9312910" y="4540250"/>
            <a:ext cx="63500" cy="1778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0">
                <a:solidFill>
                  <a:srgbClr val="00AFEF"/>
                </a:solidFill>
                <a:latin typeface="Arial"/>
              </a:rPr>
              <a:t>•</a:t>
            </a:r>
            <a:endParaRPr lang="en-US" sz="1100"/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3706FEE8-26C7-4DD3-AF23-F1178D21AEAF}"/>
              </a:ext>
            </a:extLst>
          </p:cNvPr>
          <p:cNvSpPr txBox="1"/>
          <p:nvPr/>
        </p:nvSpPr>
        <p:spPr>
          <a:xfrm>
            <a:off x="9599930" y="4550410"/>
            <a:ext cx="1899920" cy="1778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baseline="0">
                <a:solidFill>
                  <a:srgbClr val="00AFEF"/>
                </a:solidFill>
                <a:latin typeface="Times New Roman"/>
              </a:rPr>
              <a:t>Vth = 1,8V  Vamp = 1,2V</a:t>
            </a:r>
            <a:endParaRPr lang="en-US" sz="1100"/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3D35E4B8-290C-48D5-B4DE-42016C85A3D4}"/>
              </a:ext>
            </a:extLst>
          </p:cNvPr>
          <p:cNvSpPr txBox="1"/>
          <p:nvPr/>
        </p:nvSpPr>
        <p:spPr>
          <a:xfrm>
            <a:off x="3702050" y="5142230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10</a:t>
            </a:r>
            <a:endParaRPr lang="en-US" sz="1100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7AAE7B7C-84F1-4997-A944-6B9B52B0FC5E}"/>
              </a:ext>
            </a:extLst>
          </p:cNvPr>
          <p:cNvSpPr txBox="1"/>
          <p:nvPr/>
        </p:nvSpPr>
        <p:spPr>
          <a:xfrm>
            <a:off x="3763010" y="5615940"/>
            <a:ext cx="6096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0</a:t>
            </a:r>
            <a:endParaRPr lang="en-US" sz="1100"/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9049DE9E-925B-4AC0-88E4-6A2120AD0C55}"/>
              </a:ext>
            </a:extLst>
          </p:cNvPr>
          <p:cNvSpPr txBox="1"/>
          <p:nvPr/>
        </p:nvSpPr>
        <p:spPr>
          <a:xfrm>
            <a:off x="3807460" y="5763260"/>
            <a:ext cx="24511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4500</a:t>
            </a:r>
            <a:endParaRPr lang="en-US" sz="1100"/>
          </a:p>
        </p:txBody>
      </p:sp>
      <p:sp>
        <p:nvSpPr>
          <p:cNvPr id="44" name="TextBox 32">
            <a:extLst>
              <a:ext uri="{FF2B5EF4-FFF2-40B4-BE49-F238E27FC236}">
                <a16:creationId xmlns:a16="http://schemas.microsoft.com/office/drawing/2014/main" id="{ED7881A0-11EC-4BD1-862B-68CE39D8F9C8}"/>
              </a:ext>
            </a:extLst>
          </p:cNvPr>
          <p:cNvSpPr txBox="1"/>
          <p:nvPr/>
        </p:nvSpPr>
        <p:spPr>
          <a:xfrm>
            <a:off x="4767580" y="5763260"/>
            <a:ext cx="24384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4700</a:t>
            </a:r>
            <a:endParaRPr lang="en-US" sz="1100"/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F204A0E9-3100-4860-AAC2-EEB3242F9251}"/>
              </a:ext>
            </a:extLst>
          </p:cNvPr>
          <p:cNvSpPr txBox="1"/>
          <p:nvPr/>
        </p:nvSpPr>
        <p:spPr>
          <a:xfrm>
            <a:off x="5726430" y="5763260"/>
            <a:ext cx="24511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4900</a:t>
            </a:r>
            <a:endParaRPr lang="en-US" sz="1100"/>
          </a:p>
        </p:txBody>
      </p:sp>
      <p:sp>
        <p:nvSpPr>
          <p:cNvPr id="47" name="TextBox 34">
            <a:extLst>
              <a:ext uri="{FF2B5EF4-FFF2-40B4-BE49-F238E27FC236}">
                <a16:creationId xmlns:a16="http://schemas.microsoft.com/office/drawing/2014/main" id="{93FBDE11-6BD3-4B65-9763-7031E7C2F447}"/>
              </a:ext>
            </a:extLst>
          </p:cNvPr>
          <p:cNvSpPr txBox="1"/>
          <p:nvPr/>
        </p:nvSpPr>
        <p:spPr>
          <a:xfrm>
            <a:off x="6686550" y="5763260"/>
            <a:ext cx="24384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5100</a:t>
            </a:r>
            <a:endParaRPr lang="en-US" sz="1100"/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6E12B5E4-08C5-4079-AEF6-4AD5EB4D2EB0}"/>
              </a:ext>
            </a:extLst>
          </p:cNvPr>
          <p:cNvSpPr txBox="1"/>
          <p:nvPr/>
        </p:nvSpPr>
        <p:spPr>
          <a:xfrm>
            <a:off x="7645400" y="5763260"/>
            <a:ext cx="24511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5300</a:t>
            </a:r>
            <a:endParaRPr lang="en-US" sz="1100"/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EE262C50-3928-469B-A1D7-88E809A31EAE}"/>
              </a:ext>
            </a:extLst>
          </p:cNvPr>
          <p:cNvSpPr txBox="1"/>
          <p:nvPr/>
        </p:nvSpPr>
        <p:spPr>
          <a:xfrm>
            <a:off x="8605520" y="5763260"/>
            <a:ext cx="24384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5500</a:t>
            </a:r>
            <a:endParaRPr lang="en-US" sz="1100"/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FA7E1594-BB6B-45CF-8C0B-3752076B4E22}"/>
              </a:ext>
            </a:extLst>
          </p:cNvPr>
          <p:cNvSpPr txBox="1"/>
          <p:nvPr/>
        </p:nvSpPr>
        <p:spPr>
          <a:xfrm>
            <a:off x="9564370" y="5763260"/>
            <a:ext cx="245111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5700</a:t>
            </a:r>
            <a:endParaRPr lang="en-US" sz="1100"/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E33B6005-679C-4245-B417-4B48D9752FA0}"/>
              </a:ext>
            </a:extLst>
          </p:cNvPr>
          <p:cNvSpPr txBox="1"/>
          <p:nvPr/>
        </p:nvSpPr>
        <p:spPr>
          <a:xfrm>
            <a:off x="10524490" y="5763260"/>
            <a:ext cx="24384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5900</a:t>
            </a:r>
            <a:endParaRPr lang="en-US" sz="1100"/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B97CDC96-30A5-4741-8F79-03F89DC687F6}"/>
              </a:ext>
            </a:extLst>
          </p:cNvPr>
          <p:cNvSpPr txBox="1"/>
          <p:nvPr/>
        </p:nvSpPr>
        <p:spPr>
          <a:xfrm>
            <a:off x="11483340" y="5763260"/>
            <a:ext cx="24511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>
                <a:solidFill>
                  <a:srgbClr val="6C6C6C"/>
                </a:solidFill>
                <a:latin typeface="Times New Roman"/>
              </a:rPr>
              <a:t>6100</a:t>
            </a:r>
            <a:endParaRPr lang="en-US" sz="1100"/>
          </a:p>
        </p:txBody>
      </p:sp>
      <p:sp>
        <p:nvSpPr>
          <p:cNvPr id="55" name="TextBox 40">
            <a:extLst>
              <a:ext uri="{FF2B5EF4-FFF2-40B4-BE49-F238E27FC236}">
                <a16:creationId xmlns:a16="http://schemas.microsoft.com/office/drawing/2014/main" id="{5C1CA0C5-E705-4954-9C3A-5C9E63405623}"/>
              </a:ext>
            </a:extLst>
          </p:cNvPr>
          <p:cNvSpPr txBox="1"/>
          <p:nvPr/>
        </p:nvSpPr>
        <p:spPr>
          <a:xfrm>
            <a:off x="7465060" y="6088380"/>
            <a:ext cx="554990" cy="17907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141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baseline="0">
                <a:solidFill>
                  <a:srgbClr val="000000"/>
                </a:solidFill>
                <a:latin typeface="Times New Roman"/>
              </a:rPr>
              <a:t>HV (V)</a:t>
            </a:r>
            <a:endParaRPr lang="en-US" sz="11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7CDD265F-D693-4794-B658-7F248B594632}"/>
              </a:ext>
            </a:extLst>
          </p:cNvPr>
          <p:cNvSpPr txBox="1"/>
          <p:nvPr/>
        </p:nvSpPr>
        <p:spPr>
          <a:xfrm>
            <a:off x="3333750" y="2461260"/>
            <a:ext cx="179070" cy="1099820"/>
          </a:xfrm>
          <a:prstGeom prst="rect">
            <a:avLst/>
          </a:prstGeom>
        </p:spPr>
        <p:txBody>
          <a:bodyPr vert="vert270" wrap="none" lIns="0" tIns="0" rIns="0" bIns="0" rtlCol="0" anchor="ctr" anchorCtr="1"/>
          <a:lstStyle/>
          <a:p>
            <a:pPr marL="0" marR="0" indent="0" algn="l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baseline="0">
                <a:solidFill>
                  <a:srgbClr val="000000"/>
                </a:solidFill>
                <a:latin typeface="Times New Roman"/>
              </a:rPr>
              <a:t>Efficiency (%)</a:t>
            </a:r>
            <a:endParaRPr lang="en-US" sz="110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BA14972-C0EF-4436-A987-C6D57D6CAB0C}"/>
              </a:ext>
            </a:extLst>
          </p:cNvPr>
          <p:cNvSpPr txBox="1"/>
          <p:nvPr/>
        </p:nvSpPr>
        <p:spPr>
          <a:xfrm>
            <a:off x="277879" y="1076482"/>
            <a:ext cx="3546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The measurements were taken after improving the Faraday cage, with updated FE parameters.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D7E0492-8A83-4989-B7FE-B73C3BC5E073}"/>
              </a:ext>
            </a:extLst>
          </p:cNvPr>
          <p:cNvSpPr txBox="1"/>
          <p:nvPr/>
        </p:nvSpPr>
        <p:spPr>
          <a:xfrm>
            <a:off x="277879" y="2070073"/>
            <a:ext cx="30003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E9703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Efficiency taken with the </a:t>
            </a:r>
            <a:r>
              <a:rPr lang="en-US" altLang="zh-CN" sz="1400" dirty="0" err="1">
                <a:solidFill>
                  <a:srgbClr val="E9703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Dis_OR</a:t>
            </a:r>
            <a:r>
              <a:rPr lang="en-US" altLang="zh-CN" sz="1400" dirty="0">
                <a:solidFill>
                  <a:srgbClr val="E9703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all the cable plugged to the DAQ in operation and grounded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E9703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Vth = 2.1V Vamp = 1.45V</a:t>
            </a:r>
            <a:endParaRPr lang="zh-CN" altLang="en-US" sz="1400" dirty="0">
              <a:solidFill>
                <a:srgbClr val="E97031"/>
              </a:solidFill>
              <a:latin typeface="Cambria Math" panose="020405030504060302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65A77D9-0CE5-449F-BF42-0745584A89CB}"/>
              </a:ext>
            </a:extLst>
          </p:cNvPr>
          <p:cNvSpPr txBox="1"/>
          <p:nvPr/>
        </p:nvSpPr>
        <p:spPr>
          <a:xfrm>
            <a:off x="277879" y="3434748"/>
            <a:ext cx="3000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155F8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Efficiency measured in the same condition but using the USTC DAQ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155F8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Vth = 2V Vamp = 1.4V</a:t>
            </a:r>
            <a:endParaRPr lang="zh-CN" altLang="en-US" sz="1400" dirty="0">
              <a:solidFill>
                <a:srgbClr val="155F82"/>
              </a:solidFill>
              <a:latin typeface="Cambria Math" panose="020405030504060302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02B7B13-1D68-49CE-B7AA-5413FA24EDFE}"/>
              </a:ext>
            </a:extLst>
          </p:cNvPr>
          <p:cNvSpPr txBox="1"/>
          <p:nvPr/>
        </p:nvSpPr>
        <p:spPr>
          <a:xfrm>
            <a:off x="277879" y="4604299"/>
            <a:ext cx="3000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186A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Efficiency measured in the same condition but using the USTC DAQ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186A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Vth = 1.9V Vamp = 1.4V</a:t>
            </a:r>
            <a:endParaRPr lang="zh-CN" altLang="en-US" sz="1400" dirty="0">
              <a:solidFill>
                <a:srgbClr val="186A22"/>
              </a:solidFill>
              <a:latin typeface="Cambria Math" panose="02040503050406030204" pitchFamily="18" charset="0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B7D6576A-C779-4F4C-B7C4-0B7D8016B49F}"/>
              </a:ext>
            </a:extLst>
          </p:cNvPr>
          <p:cNvSpPr txBox="1"/>
          <p:nvPr/>
        </p:nvSpPr>
        <p:spPr>
          <a:xfrm>
            <a:off x="3709957" y="2360930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 dirty="0">
                <a:solidFill>
                  <a:srgbClr val="6C6C6C"/>
                </a:solidFill>
                <a:latin typeface="Times New Roman"/>
              </a:rPr>
              <a:t>70</a:t>
            </a:r>
          </a:p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/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E1D73DC-03E3-4D3A-80DB-5F846E39DA66}"/>
              </a:ext>
            </a:extLst>
          </p:cNvPr>
          <p:cNvSpPr txBox="1"/>
          <p:nvPr/>
        </p:nvSpPr>
        <p:spPr>
          <a:xfrm>
            <a:off x="3709957" y="981616"/>
            <a:ext cx="121920" cy="114300"/>
          </a:xfrm>
          <a:prstGeom prst="rect">
            <a:avLst/>
          </a:prstGeom>
        </p:spPr>
        <p:txBody>
          <a:bodyPr wrap="none" lIns="0" tIns="0" rIns="0" bIns="0" rtlCol="0" anchor="ctr" anchorCtr="1"/>
          <a:lstStyle/>
          <a:p>
            <a:pPr marL="0" marR="0" indent="0" algn="l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aseline="0" dirty="0">
                <a:solidFill>
                  <a:srgbClr val="6C6C6C"/>
                </a:solidFill>
                <a:latin typeface="Times New Roman"/>
              </a:rPr>
              <a:t>100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9090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915F50D2-E1F5-4511-B5E4-EDBEBB7A0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" y="3359454"/>
            <a:ext cx="3168000" cy="27720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389D826-F73E-4371-8A04-5941A755E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726546"/>
            <a:ext cx="3168000" cy="2772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46D9944-6998-449C-B44D-594D380DA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00" y="3359454"/>
            <a:ext cx="3168000" cy="2772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9E8008A-F25D-485E-861E-93586DFF58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34" y="3359454"/>
            <a:ext cx="3168000" cy="27720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24041E1-0E83-489A-9C96-C6AC4A8B2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567" y="3359454"/>
            <a:ext cx="3168000" cy="2771999"/>
          </a:xfrm>
          <a:prstGeom prst="rect">
            <a:avLst/>
          </a:prstGeom>
        </p:spPr>
      </p:pic>
      <p:pic>
        <p:nvPicPr>
          <p:cNvPr id="51" name="内容占位符 28">
            <a:extLst>
              <a:ext uri="{FF2B5EF4-FFF2-40B4-BE49-F238E27FC236}">
                <a16:creationId xmlns:a16="http://schemas.microsoft.com/office/drawing/2014/main" id="{D3C807F6-4787-40D7-A801-EC68D6EE25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23" y="726546"/>
            <a:ext cx="3168000" cy="277200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0829DADB-ACAE-42C4-9ABD-424D9F7669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5" y="726546"/>
            <a:ext cx="3168000" cy="277200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86285EAC-D05B-4A85-A51D-2475DFE67A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567" y="726546"/>
            <a:ext cx="3168000" cy="2771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with RPC detector: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alt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esults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43934" y="6126917"/>
            <a:ext cx="936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Cambria" panose="02040503050406030204" charset="0"/>
              </a:rPr>
              <a:t>Hit map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matches the setup, with scintillators placed at the indicated positions.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Pulse widths are 5–10 ns and the cluster-size mean is about 1.3.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  <a:cs typeface="Cambria" panose="02040503050406030204" charset="0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8E7576-0DD5-4E44-92BB-D1A18B79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69C3-876B-4091-8FB2-1E2BACC60F62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F7AAD92-5F12-477D-9320-AACFED0C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14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Summary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3B09-28DE-400E-A968-A556768C9243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7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it-IT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charset="0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DAQ module: TDC k</a:t>
            </a:r>
            <a:r>
              <a:rPr lang="en-US" altLang="zh-CN" dirty="0"/>
              <a:t>ey functions have been verified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>
              <a:buFont typeface="Wingdings" panose="05000000000000000000" charset="0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Readout system: full-chain test </a:t>
            </a:r>
            <a:r>
              <a:rPr lang="en-US" altLang="zh-CN" dirty="0"/>
              <a:t>completed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>
              <a:buFont typeface="Wingdings" panose="05000000000000000000" charset="0"/>
              <a:buChar char="Ø"/>
            </a:pPr>
            <a:r>
              <a:rPr lang="en-US" altLang="zh-CN" dirty="0"/>
              <a:t>Software: Data acquisition works stably; the online monitor still needs full validation.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buFont typeface="Wingdings" panose="05000000000000000000" charset="0"/>
              <a:buChar char="Ø"/>
            </a:pPr>
            <a:endParaRPr lang="en-US" altLang="zh-CN" sz="1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buFont typeface="Wingdings" panose="05000000000000000000" charset="0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Next step: </a:t>
            </a:r>
          </a:p>
          <a:p>
            <a:pPr lvl="1">
              <a:spcBef>
                <a:spcPts val="2400"/>
              </a:spcBef>
            </a:pPr>
            <a:r>
              <a:rPr lang="en-US" altLang="zh-CN" dirty="0"/>
              <a:t>Verify self-trigger modes.</a:t>
            </a:r>
          </a:p>
          <a:p>
            <a:pPr lvl="1">
              <a:spcBef>
                <a:spcPts val="2400"/>
              </a:spcBef>
            </a:pPr>
            <a:r>
              <a:rPr lang="en-US" altLang="zh-CN" sz="2000" dirty="0"/>
              <a:t>Complete event matching and perform position reconstruction analysis.</a:t>
            </a:r>
            <a:endParaRPr lang="en-US" altLang="zh-CN" sz="2400" dirty="0"/>
          </a:p>
          <a:p>
            <a:pPr lvl="1">
              <a:spcBef>
                <a:spcPts val="2400"/>
              </a:spcBef>
            </a:pPr>
            <a:r>
              <a:rPr lang="en-US" altLang="zh-CN" sz="2000" dirty="0"/>
              <a:t>Finalize the online monitor features.</a:t>
            </a:r>
            <a:endParaRPr lang="en-US" altLang="zh-CN" sz="2400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B44DB-9DBF-4C3B-81A8-C9DBD9AB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25E3-4308-49FF-A52D-0451E611E34D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49F20A-3B47-4C45-BB96-63EB17C7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80F752-1EAC-4AAE-93CA-DD211E325E7C}"/>
              </a:ext>
            </a:extLst>
          </p:cNvPr>
          <p:cNvSpPr txBox="1"/>
          <p:nvPr/>
        </p:nvSpPr>
        <p:spPr>
          <a:xfrm>
            <a:off x="8163815" y="5427195"/>
            <a:ext cx="2887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155F8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Thank you!</a:t>
            </a:r>
            <a:endParaRPr lang="zh-CN" altLang="en-US" dirty="0">
              <a:solidFill>
                <a:srgbClr val="155F82"/>
              </a:solidFill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Back up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D427-2652-4A19-8768-01BC09F0723F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C5310-5FFD-4280-915E-9C3D27CD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28945-6515-49F0-B612-4223C6F1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Introduction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FPGA-based DAQ system design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Performance of the TDC with the signal generator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DAQ </a:t>
            </a:r>
            <a:r>
              <a:rPr lang="en-US" altLang="zh-CN" sz="2800" dirty="0">
                <a:ea typeface="Cambria Math" panose="02040503050406030204" pitchFamily="18" charset="0"/>
                <a:sym typeface="+mn-ea"/>
              </a:rPr>
              <a:t>test with </a:t>
            </a:r>
            <a:r>
              <a:rPr lang="en-US" altLang="zh-CN" sz="2800" dirty="0">
                <a:ea typeface="Cambria Math" panose="02040503050406030204" pitchFamily="18" charset="0"/>
              </a:rPr>
              <a:t>RPC detector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Summary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4D68D4-99AD-4F11-BF2F-8C75BFEA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CCB5-9E09-46AD-A744-5C21A12A2656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01550F-E6A1-4A0E-92FD-6D8BAEF7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5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solidFill>
                  <a:srgbClr val="0074A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Architecture of data sampling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A138C01-38AB-4247-A0D5-DDF93F87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E17C-47F3-453D-9D36-D87391BFA9C4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01CD2F3-0A14-492F-A2B1-DC52D63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FA504CF9-FF59-472E-9968-C55E0FE704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8" b="-1"/>
          <a:stretch/>
        </p:blipFill>
        <p:spPr bwMode="auto">
          <a:xfrm>
            <a:off x="5666831" y="759101"/>
            <a:ext cx="6026683" cy="574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C9E440-D320-4BFA-B6F4-1A612B9B07DD}"/>
              </a:ext>
            </a:extLst>
          </p:cNvPr>
          <p:cNvSpPr/>
          <p:nvPr/>
        </p:nvSpPr>
        <p:spPr>
          <a:xfrm>
            <a:off x="763177" y="1072230"/>
            <a:ext cx="4513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pulse signal following fan-out is captured simultaneously by eight flip-flops driven by eight uniform phase-shifted clocks.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A6ABB61-7BFE-4F8D-9B45-B38D0F32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56026"/>
              </p:ext>
            </p:extLst>
          </p:nvPr>
        </p:nvGraphicFramePr>
        <p:xfrm>
          <a:off x="498486" y="2254679"/>
          <a:ext cx="5042939" cy="367207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046914">
                  <a:extLst>
                    <a:ext uri="{9D8B030D-6E8A-4147-A177-3AD203B41FA5}">
                      <a16:colId xmlns:a16="http://schemas.microsoft.com/office/drawing/2014/main" val="14788225"/>
                    </a:ext>
                  </a:extLst>
                </a:gridCol>
                <a:gridCol w="1046914">
                  <a:extLst>
                    <a:ext uri="{9D8B030D-6E8A-4147-A177-3AD203B41FA5}">
                      <a16:colId xmlns:a16="http://schemas.microsoft.com/office/drawing/2014/main" val="854658293"/>
                    </a:ext>
                  </a:extLst>
                </a:gridCol>
                <a:gridCol w="1046914">
                  <a:extLst>
                    <a:ext uri="{9D8B030D-6E8A-4147-A177-3AD203B41FA5}">
                      <a16:colId xmlns:a16="http://schemas.microsoft.com/office/drawing/2014/main" val="406129574"/>
                    </a:ext>
                  </a:extLst>
                </a:gridCol>
                <a:gridCol w="1047923">
                  <a:extLst>
                    <a:ext uri="{9D8B030D-6E8A-4147-A177-3AD203B41FA5}">
                      <a16:colId xmlns:a16="http://schemas.microsoft.com/office/drawing/2014/main" val="2139835262"/>
                    </a:ext>
                  </a:extLst>
                </a:gridCol>
                <a:gridCol w="854274">
                  <a:extLst>
                    <a:ext uri="{9D8B030D-6E8A-4147-A177-3AD203B41FA5}">
                      <a16:colId xmlns:a16="http://schemas.microsoft.com/office/drawing/2014/main" val="3852252402"/>
                    </a:ext>
                  </a:extLst>
                </a:gridCol>
              </a:tblGrid>
              <a:tr h="885292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en-US" sz="1400" dirty="0">
                          <a:effectLst/>
                        </a:rPr>
                        <a:t>Flip-flops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en-US" sz="1400" dirty="0">
                          <a:effectLst/>
                        </a:rPr>
                        <a:t>First Level Fan-out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 Level Fan-out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Third Level Fan-out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1206757646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239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370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3984756791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239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1460128502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2370189476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810</a:t>
                      </a:r>
                      <a:endParaRPr lang="zh-CN" sz="1400" b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639460570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189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370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2087241006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189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404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861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3239868080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403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965</a:t>
                      </a:r>
                      <a:endParaRPr lang="zh-CN" sz="1400" b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3983160167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927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25647348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6EF5845-CEFD-41A3-B3FE-133D1A830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0" y="6178768"/>
            <a:ext cx="713956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4663" algn="l"/>
              </a:tabLst>
            </a:pP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kumimoji="0" lang="ru-RU" altLang="zh-CN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able </a:t>
            </a:r>
            <a:r>
              <a:rPr kumimoji="0" lang="ru-RU" altLang="zh-CN" sz="1600" b="0" i="0" u="none" strike="noStrike" cap="none" normalizeH="0" baseline="0" dirty="0" bmk="_Ref23026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Path delays from signal input to flip-flops</a:t>
            </a: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4663" algn="l"/>
              </a:tabLst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9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altLang="zh-CN" sz="4000" dirty="0">
                <a:solidFill>
                  <a:srgbClr val="0074A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Post-synthesis and implementation</a:t>
            </a:r>
            <a:endParaRPr lang="en-US" altLang="zh-CN" sz="4000" dirty="0">
              <a:solidFill>
                <a:srgbClr val="0074A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A138C01-38AB-4247-A0D5-DDF93F87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0440-E63A-4BB0-BE74-0F89B8375F62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01CD2F3-0A14-492F-A2B1-DC52D63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14" name="内容占位符 13" descr="E:/04_个人重要资料/08_小论文/picture/fpga_implentation.pngfpga_implentation">
            <a:extLst>
              <a:ext uri="{FF2B5EF4-FFF2-40B4-BE49-F238E27FC236}">
                <a16:creationId xmlns:a16="http://schemas.microsoft.com/office/drawing/2014/main" id="{9619CBCF-BFB4-4260-86FD-9EE74BD6164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8" r="2158" b="18"/>
          <a:stretch/>
        </p:blipFill>
        <p:spPr bwMode="auto">
          <a:xfrm>
            <a:off x="6096000" y="1700786"/>
            <a:ext cx="5250212" cy="3413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0CE3F9A-5666-4BEF-9257-994E67396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85118"/>
              </p:ext>
            </p:extLst>
          </p:nvPr>
        </p:nvGraphicFramePr>
        <p:xfrm>
          <a:off x="613819" y="1890669"/>
          <a:ext cx="4899213" cy="288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346">
                  <a:extLst>
                    <a:ext uri="{9D8B030D-6E8A-4147-A177-3AD203B41FA5}">
                      <a16:colId xmlns:a16="http://schemas.microsoft.com/office/drawing/2014/main" val="2531641412"/>
                    </a:ext>
                  </a:extLst>
                </a:gridCol>
                <a:gridCol w="1244289">
                  <a:extLst>
                    <a:ext uri="{9D8B030D-6E8A-4147-A177-3AD203B41FA5}">
                      <a16:colId xmlns:a16="http://schemas.microsoft.com/office/drawing/2014/main" val="2576396069"/>
                    </a:ext>
                  </a:extLst>
                </a:gridCol>
                <a:gridCol w="1244289">
                  <a:extLst>
                    <a:ext uri="{9D8B030D-6E8A-4147-A177-3AD203B41FA5}">
                      <a16:colId xmlns:a16="http://schemas.microsoft.com/office/drawing/2014/main" val="4236169343"/>
                    </a:ext>
                  </a:extLst>
                </a:gridCol>
                <a:gridCol w="1244289">
                  <a:extLst>
                    <a:ext uri="{9D8B030D-6E8A-4147-A177-3AD203B41FA5}">
                      <a16:colId xmlns:a16="http://schemas.microsoft.com/office/drawing/2014/main" val="3912498247"/>
                    </a:ext>
                  </a:extLst>
                </a:gridCol>
              </a:tblGrid>
              <a:tr h="38832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Resource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Utilization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Available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Utilization %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379595"/>
                  </a:ext>
                </a:extLst>
              </a:tr>
              <a:tr h="36214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LUT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51497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331680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15.53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2245386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LUTRAM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146880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0.21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6839214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FF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122876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663360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18.52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673777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BRAM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166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1080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15.37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292714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IO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319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61.35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695874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BUFG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624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2.24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040852"/>
                  </a:ext>
                </a:extLst>
              </a:tr>
              <a:tr h="389777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MMCM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16.67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87763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C817291D-B4C5-4CDC-B1E0-7ED62ED2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818" y="4890100"/>
            <a:ext cx="508449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Table 2. The summary of resource utilization.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0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14" descr="E:/04_个人重要资料/08_小论文/picture/temp_test (1).pngtemp_test (1)">
            <a:extLst>
              <a:ext uri="{FF2B5EF4-FFF2-40B4-BE49-F238E27FC236}">
                <a16:creationId xmlns:a16="http://schemas.microsoft.com/office/drawing/2014/main" id="{BFBB9DE0-A489-4643-9603-1AD4A571E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21" b="2521"/>
          <a:stretch>
            <a:fillRect/>
          </a:stretch>
        </p:blipFill>
        <p:spPr>
          <a:xfrm>
            <a:off x="984052" y="3751501"/>
            <a:ext cx="5559235" cy="273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solidFill>
                  <a:srgbClr val="0074A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A138C01-38AB-4247-A0D5-DDF93F87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A0B5-4970-41B5-ADB0-4AC1EF54FDDC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01CD2F3-0A14-492F-A2B1-DC52D63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3" name="图片 12" descr="E:/04_个人重要资料/08_小论文/picture/dnl_std_bar.pngdnl_std_bar">
            <a:extLst>
              <a:ext uri="{FF2B5EF4-FFF2-40B4-BE49-F238E27FC236}">
                <a16:creationId xmlns:a16="http://schemas.microsoft.com/office/drawing/2014/main" id="{A82BD0B1-11A5-4848-9738-106F2F61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20" r="44"/>
          <a:stretch>
            <a:fillRect/>
          </a:stretch>
        </p:blipFill>
        <p:spPr>
          <a:xfrm>
            <a:off x="585217" y="814498"/>
            <a:ext cx="6136270" cy="2736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083D12-243D-4B66-B9D1-E65103A492E9}"/>
              </a:ext>
            </a:extLst>
          </p:cNvPr>
          <p:cNvSpPr/>
          <p:nvPr/>
        </p:nvSpPr>
        <p:spPr>
          <a:xfrm>
            <a:off x="7031191" y="5222073"/>
            <a:ext cx="4393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Temperature and time resolution over 14-day continuous operation.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2DA01C1-6896-4E95-A3F9-B98029C1B91F}"/>
              </a:ext>
            </a:extLst>
          </p:cNvPr>
          <p:cNvSpPr/>
          <p:nvPr/>
        </p:nvSpPr>
        <p:spPr>
          <a:xfrm>
            <a:off x="7031191" y="2369491"/>
            <a:ext cx="413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standard deviations of the time bin width for each TDC channel.</a:t>
            </a:r>
            <a:endParaRPr lang="zh-CN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3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with RPC detector: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alt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esults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" y="713171"/>
            <a:ext cx="4397375" cy="2537963"/>
          </a:xfrm>
          <a:prstGeom prst="rect">
            <a:avLst/>
          </a:prstGeom>
        </p:spPr>
      </p:pic>
      <p:pic>
        <p:nvPicPr>
          <p:cNvPr id="10" name="图片 9" descr="cluster_siz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" y="3329940"/>
            <a:ext cx="3823970" cy="2590165"/>
          </a:xfrm>
          <a:prstGeom prst="rect">
            <a:avLst/>
          </a:prstGeom>
        </p:spPr>
      </p:pic>
      <p:pic>
        <p:nvPicPr>
          <p:cNvPr id="11" name="图片 10" descr="0-7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925" y="1471295"/>
            <a:ext cx="2493341" cy="1800000"/>
          </a:xfrm>
          <a:prstGeom prst="rect">
            <a:avLst/>
          </a:prstGeom>
        </p:spPr>
      </p:pic>
      <p:pic>
        <p:nvPicPr>
          <p:cNvPr id="12" name="图片 11" descr="0-7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290" y="3535680"/>
            <a:ext cx="2493355" cy="1800000"/>
          </a:xfrm>
          <a:prstGeom prst="rect">
            <a:avLst/>
          </a:prstGeom>
        </p:spPr>
      </p:pic>
      <p:pic>
        <p:nvPicPr>
          <p:cNvPr id="14" name="图片 13" descr="48-55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935" y="1471295"/>
            <a:ext cx="2493571" cy="1800000"/>
          </a:xfrm>
          <a:prstGeom prst="rect">
            <a:avLst/>
          </a:prstGeom>
        </p:spPr>
      </p:pic>
      <p:pic>
        <p:nvPicPr>
          <p:cNvPr id="15" name="图片 14" descr="48-55 (3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935" y="3535680"/>
            <a:ext cx="2494044" cy="1800000"/>
          </a:xfrm>
          <a:prstGeom prst="rect">
            <a:avLst/>
          </a:prstGeom>
        </p:spPr>
      </p:pic>
      <p:pic>
        <p:nvPicPr>
          <p:cNvPr id="16" name="图片 15" descr="72-79 (3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5945" y="3535680"/>
            <a:ext cx="2493750" cy="1800000"/>
          </a:xfrm>
          <a:prstGeom prst="rect">
            <a:avLst/>
          </a:prstGeom>
        </p:spPr>
      </p:pic>
      <p:pic>
        <p:nvPicPr>
          <p:cNvPr id="17" name="图片 16" descr="72-79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945" y="1471295"/>
            <a:ext cx="2493757" cy="180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67275" y="878840"/>
            <a:ext cx="121094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0-7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67880" y="878840"/>
            <a:ext cx="185102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48-55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787255" y="878840"/>
            <a:ext cx="185102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72-79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38600" y="5335905"/>
            <a:ext cx="936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Cambria" panose="02040503050406030204" charset="0"/>
              </a:rPr>
              <a:t>Hit map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matches the setup, with scintillators placed at the indicated positions.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Cambria" panose="02040503050406030204" charset="0"/>
              </a:rPr>
              <a:t>Leading time resolution are less than 100ps.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Pulse widths are 5–10 ns and the cluster-size mean is 1.24.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  <a:cs typeface="Cambria" panose="02040503050406030204" charset="0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8E7576-0DD5-4E44-92BB-D1A18B79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69C3-876B-4091-8FB2-1E2BACC60F62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F7AAD92-5F12-477D-9320-AACFED0C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Introduction</a:t>
            </a:r>
            <a:endParaRPr lang="zh-CN" altLang="en-US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D7F9-0104-4348-816B-9449A2B218EF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97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47" y="4204966"/>
            <a:ext cx="5460365" cy="2419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10615"/>
          <a:stretch>
            <a:fillRect/>
          </a:stretch>
        </p:blipFill>
        <p:spPr>
          <a:xfrm>
            <a:off x="7642657" y="821133"/>
            <a:ext cx="3996690" cy="30372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"/>
            </a:pPr>
            <a:r>
              <a:rPr lang="en-US" altLang="zh-CN" dirty="0">
                <a:sym typeface="+mn-ea"/>
              </a:rPr>
              <a:t>Phase II upgrade: </a:t>
            </a:r>
            <a:r>
              <a:rPr lang="ru-RU" altLang="zh-CN" dirty="0"/>
              <a:t>next-generation Resistive Plate Chambers</a:t>
            </a:r>
            <a:endParaRPr lang="en-US" altLang="zh-CN" dirty="0">
              <a:sym typeface="+mn-ea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/>
              <a:t>&lt; </a:t>
            </a:r>
            <a:r>
              <a:rPr lang="ru-RU" altLang="zh-CN" dirty="0"/>
              <a:t>300 ps time resolution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ru-RU" altLang="zh-CN" dirty="0"/>
              <a:t>1 </a:t>
            </a:r>
            <a:r>
              <a:rPr lang="en-US" altLang="zh-CN" dirty="0"/>
              <a:t>c</a:t>
            </a:r>
            <a:r>
              <a:rPr lang="ru-RU" altLang="zh-CN" dirty="0"/>
              <a:t>m spatial resolution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en-US" altLang="zh-CN" dirty="0"/>
              <a:t>&gt; </a:t>
            </a:r>
            <a:r>
              <a:rPr lang="ru-RU" altLang="zh-CN" dirty="0"/>
              <a:t>95% detection efficiency</a:t>
            </a:r>
            <a:endParaRPr lang="en-US" altLang="zh-CN" dirty="0">
              <a:sym typeface="+mn-ea"/>
            </a:endParaRPr>
          </a:p>
          <a:p>
            <a:pPr lvl="0">
              <a:buFont typeface="Wingdings" panose="05000000000000000000" pitchFamily="2" charset="2"/>
              <a:buChar char=""/>
            </a:pPr>
            <a:r>
              <a:rPr lang="en-US" altLang="zh-CN" dirty="0">
                <a:sym typeface="+mn-ea"/>
              </a:rPr>
              <a:t>Cosmic ray test in RPC production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monitor singlets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test singlets</a:t>
            </a:r>
          </a:p>
          <a:p>
            <a:pPr lvl="0" algn="l">
              <a:lnSpc>
                <a:spcPct val="100000"/>
              </a:lnSpc>
              <a:buSzTx/>
              <a:buFont typeface="Wingdings" panose="05000000000000000000" pitchFamily="2" charset="2"/>
              <a:buChar char=""/>
            </a:pPr>
            <a:r>
              <a:rPr lang="en-US" altLang="zh-CN" dirty="0"/>
              <a:t>Advantages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monitor</a:t>
            </a:r>
            <a:r>
              <a:rPr lang="en-US" altLang="zh-CN" dirty="0"/>
              <a:t> singlets are very close together </a:t>
            </a:r>
            <a:r>
              <a:rPr lang="en-US" altLang="en-US" dirty="0"/>
              <a:t>→</a:t>
            </a:r>
            <a:r>
              <a:rPr lang="en-US" altLang="zh-CN" dirty="0"/>
              <a:t> a better triggering rate (try to accept all hit angles)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/>
              <a:t>can operate the test singlets easliy</a:t>
            </a:r>
          </a:p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DAQ design goals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144 channels </a:t>
            </a:r>
            <a:r>
              <a:rPr lang="en-US" altLang="zh-CN" dirty="0"/>
              <a:t>per board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TDC function with </a:t>
            </a:r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</a:rPr>
              <a:t>100 </a:t>
            </a:r>
            <a:r>
              <a:rPr lang="en-US" altLang="zh-CN" dirty="0" err="1">
                <a:solidFill>
                  <a:srgbClr val="FF0000"/>
                </a:solidFill>
                <a:latin typeface="Cambria Math" panose="02040503050406030204" pitchFamily="18" charset="0"/>
              </a:rPr>
              <a:t>ps</a:t>
            </a:r>
            <a:r>
              <a:rPr lang="en-US" altLang="zh-CN" dirty="0">
                <a:latin typeface="Cambria Math" panose="02040503050406030204" pitchFamily="18" charset="0"/>
              </a:rPr>
              <a:t> time resolution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ea typeface="Cambria Math" panose="02040503050406030204" pitchFamily="18" charset="0"/>
                <a:sym typeface="+mn-ea"/>
              </a:rPr>
              <a:t>three trigger modes: external/self/master-slave</a:t>
            </a:r>
            <a:endParaRPr lang="en-US" altLang="zh-CN" dirty="0"/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92965594-45AF-4540-B2EA-90BB9B96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1C37-7C69-4EF2-BFAF-6586C77539E7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88C1A89-E5F7-40A1-98BD-043C15E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FPGA-based DAQ system design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8229-2830-4AAC-9AD6-9261BDB67E19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8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Overall </a:t>
            </a:r>
            <a:r>
              <a:rPr altLang="zh-CN" dirty="0">
                <a:latin typeface="Cambria" panose="02040503050406030204" charset="0"/>
                <a:cs typeface="Cambria" panose="02040503050406030204" charset="0"/>
                <a:sym typeface="+mn-ea"/>
              </a:rPr>
              <a:t>signals system</a:t>
            </a:r>
            <a:endParaRPr altLang="zh-CN" dirty="0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05" y="5294630"/>
            <a:ext cx="6100445" cy="124841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2275" y="838835"/>
            <a:ext cx="6264275" cy="4168140"/>
            <a:chOff x="618" y="2777"/>
            <a:chExt cx="9865" cy="6564"/>
          </a:xfrm>
        </p:grpSpPr>
        <p:sp>
          <p:nvSpPr>
            <p:cNvPr id="9" name="Rectangle 2"/>
            <p:cNvSpPr/>
            <p:nvPr/>
          </p:nvSpPr>
          <p:spPr>
            <a:xfrm>
              <a:off x="618" y="2777"/>
              <a:ext cx="3600" cy="28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700" y="2842"/>
              <a:ext cx="3400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charset="0"/>
                  <a:cs typeface="Cambria" panose="02040503050406030204" charset="0"/>
                </a:rPr>
                <a:t>D</a:t>
              </a:r>
              <a:r>
                <a:rPr lang="en-US" altLang="zh-CN" b="1" dirty="0">
                  <a:latin typeface="Cambria" panose="02040503050406030204" charset="0"/>
                  <a:cs typeface="Cambria" panose="02040503050406030204" charset="0"/>
                </a:rPr>
                <a:t>AQ</a:t>
              </a:r>
              <a:r>
                <a:rPr lang="it-IT" altLang="zh-CN" b="1" dirty="0">
                  <a:latin typeface="Cambria" panose="02040503050406030204" charset="0"/>
                  <a:cs typeface="Cambria" panose="02040503050406030204" charset="0"/>
                </a:rPr>
                <a:t>:</a:t>
              </a:r>
              <a:endParaRPr lang="it-IT" b="1" dirty="0">
                <a:latin typeface="Cambria" panose="02040503050406030204" charset="0"/>
                <a:cs typeface="Cambria" panose="02040503050406030204" charset="0"/>
              </a:endParaRPr>
            </a:p>
            <a:p>
              <a:r>
                <a:rPr lang="it-IT" dirty="0">
                  <a:latin typeface="Cambria" panose="02040503050406030204" charset="0"/>
                  <a:cs typeface="Cambria" panose="02040503050406030204" charset="0"/>
                </a:rPr>
                <a:t>Located or directly on the chamber or maximum at 3.5m distance, connected with </a:t>
              </a:r>
              <a:r>
                <a:rPr lang="it-IT" dirty="0">
                  <a:solidFill>
                    <a:srgbClr val="FF0000"/>
                  </a:solidFill>
                  <a:latin typeface="Cambria" panose="02040503050406030204" charset="0"/>
                  <a:cs typeface="Cambria" panose="02040503050406030204" charset="0"/>
                </a:rPr>
                <a:t>18 FEBs</a:t>
              </a:r>
              <a:r>
                <a:rPr lang="it-IT" dirty="0">
                  <a:latin typeface="Cambria" panose="02040503050406030204" charset="0"/>
                  <a:cs typeface="Cambria" panose="02040503050406030204" charset="0"/>
                </a:rPr>
                <a:t>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57" y="7780"/>
              <a:ext cx="1338" cy="31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96" y="7665"/>
              <a:ext cx="336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FEBs eta1 layer 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223" y="2995"/>
              <a:ext cx="3260" cy="3241"/>
              <a:chOff x="4347099" y="3542190"/>
              <a:chExt cx="3339138" cy="73684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7099" y="3542190"/>
                <a:ext cx="2881126" cy="736847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347099" y="3544689"/>
                <a:ext cx="3339138" cy="2319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it-IT" dirty="0">
                    <a:solidFill>
                      <a:srgbClr val="002060"/>
                    </a:solidFill>
                    <a:latin typeface="Cambria" panose="02040503050406030204" charset="0"/>
                    <a:cs typeface="Cambria" panose="02040503050406030204" charset="0"/>
                  </a:rPr>
                  <a:t>Signals ‘’spyder’’ board</a:t>
                </a:r>
              </a:p>
            </p:txBody>
          </p:sp>
        </p:grpSp>
        <p:cxnSp>
          <p:nvCxnSpPr>
            <p:cNvPr id="47" name="Connector: Elbow 46"/>
            <p:cNvCxnSpPr>
              <a:stCxn id="21" idx="0"/>
              <a:endCxn id="57" idx="2"/>
            </p:cNvCxnSpPr>
            <p:nvPr/>
          </p:nvCxnSpPr>
          <p:spPr>
            <a:xfrm rot="16200000">
              <a:off x="7444" y="7228"/>
              <a:ext cx="2382" cy="19"/>
            </a:xfrm>
            <a:prstGeom prst="bentConnector3">
              <a:avLst>
                <a:gd name="adj1" fmla="val -188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Connector: Elbow 49"/>
            <p:cNvCxnSpPr>
              <a:cxnSpLocks/>
              <a:stCxn id="82" idx="1"/>
              <a:endCxn id="9" idx="3"/>
            </p:cNvCxnSpPr>
            <p:nvPr/>
          </p:nvCxnSpPr>
          <p:spPr>
            <a:xfrm rot="10800000" flipV="1">
              <a:off x="4218" y="4187"/>
              <a:ext cx="3169" cy="11"/>
            </a:xfrm>
            <a:prstGeom prst="bentConnector3">
              <a:avLst>
                <a:gd name="adj1" fmla="val 9725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/>
            <p:cNvCxnSpPr>
              <a:endCxn id="56" idx="2"/>
            </p:cNvCxnSpPr>
            <p:nvPr/>
          </p:nvCxnSpPr>
          <p:spPr>
            <a:xfrm rot="16200000" flipV="1">
              <a:off x="7167" y="6716"/>
              <a:ext cx="1738" cy="387"/>
            </a:xfrm>
            <a:prstGeom prst="bentConnector3">
              <a:avLst>
                <a:gd name="adj1" fmla="val 50029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nector: Elbow 14"/>
            <p:cNvCxnSpPr>
              <a:endCxn id="58" idx="2"/>
            </p:cNvCxnSpPr>
            <p:nvPr/>
          </p:nvCxnSpPr>
          <p:spPr>
            <a:xfrm rot="16200000">
              <a:off x="7701" y="7257"/>
              <a:ext cx="2933" cy="505"/>
            </a:xfrm>
            <a:prstGeom prst="bentConnector3">
              <a:avLst>
                <a:gd name="adj1" fmla="val 70303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96" y="8247"/>
              <a:ext cx="336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FEBs eta1 layer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6" y="8759"/>
              <a:ext cx="336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FEBs eta1 layer 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47" y="8428"/>
              <a:ext cx="1358" cy="32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47" y="8994"/>
              <a:ext cx="1358" cy="29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92" y="5900"/>
              <a:ext cx="503" cy="1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93" y="5906"/>
              <a:ext cx="503" cy="1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170" y="5903"/>
              <a:ext cx="503" cy="1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30" y="6951"/>
              <a:ext cx="265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20 pins cables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387" y="4050"/>
              <a:ext cx="1305" cy="2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460" y="4456"/>
              <a:ext cx="1232" cy="595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cxnSp>
          <p:nvCxnSpPr>
            <p:cNvPr id="91" name="Connector: Elbow 90"/>
            <p:cNvCxnSpPr>
              <a:endCxn id="90" idx="1"/>
            </p:cNvCxnSpPr>
            <p:nvPr/>
          </p:nvCxnSpPr>
          <p:spPr>
            <a:xfrm flipV="1">
              <a:off x="4237" y="4754"/>
              <a:ext cx="3223" cy="30"/>
            </a:xfrm>
            <a:prstGeom prst="bentConnector3">
              <a:avLst>
                <a:gd name="adj1" fmla="val 97952"/>
              </a:avLst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521" y="4928"/>
              <a:ext cx="2650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7030A0"/>
                  </a:solidFill>
                  <a:latin typeface="Cambria" panose="02040503050406030204" charset="0"/>
                  <a:cs typeface="Cambria" panose="02040503050406030204" charset="0"/>
                </a:rPr>
                <a:t>Differential BC_clock cable</a:t>
              </a:r>
            </a:p>
          </p:txBody>
        </p:sp>
        <p:cxnSp>
          <p:nvCxnSpPr>
            <p:cNvPr id="104" name="Connector: Elbow 103"/>
            <p:cNvCxnSpPr>
              <a:stCxn id="82" idx="3"/>
              <a:endCxn id="58" idx="0"/>
            </p:cNvCxnSpPr>
            <p:nvPr/>
          </p:nvCxnSpPr>
          <p:spPr>
            <a:xfrm>
              <a:off x="8692" y="4187"/>
              <a:ext cx="730" cy="171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nector: Elbow 105"/>
            <p:cNvCxnSpPr>
              <a:stCxn id="82" idx="3"/>
              <a:endCxn id="57" idx="0"/>
            </p:cNvCxnSpPr>
            <p:nvPr/>
          </p:nvCxnSpPr>
          <p:spPr>
            <a:xfrm flipH="1">
              <a:off x="8645" y="4187"/>
              <a:ext cx="47" cy="1719"/>
            </a:xfrm>
            <a:prstGeom prst="bentConnector4">
              <a:avLst>
                <a:gd name="adj1" fmla="val -1231915"/>
                <a:gd name="adj2" fmla="val 7038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Connector: Elbow 108"/>
            <p:cNvCxnSpPr/>
            <p:nvPr/>
          </p:nvCxnSpPr>
          <p:spPr>
            <a:xfrm rot="5400000">
              <a:off x="7639" y="4370"/>
              <a:ext cx="1734" cy="1326"/>
            </a:xfrm>
            <a:prstGeom prst="bentConnector3">
              <a:avLst>
                <a:gd name="adj1" fmla="val 7081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nector: Elbow 111"/>
            <p:cNvCxnSpPr/>
            <p:nvPr/>
          </p:nvCxnSpPr>
          <p:spPr>
            <a:xfrm rot="5400000">
              <a:off x="7198" y="5455"/>
              <a:ext cx="909" cy="121"/>
            </a:xfrm>
            <a:prstGeom prst="bentConnector4">
              <a:avLst>
                <a:gd name="adj1" fmla="val -1320"/>
                <a:gd name="adj2" fmla="val 191735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or: Elbow 115"/>
            <p:cNvCxnSpPr>
              <a:endCxn id="57" idx="1"/>
            </p:cNvCxnSpPr>
            <p:nvPr/>
          </p:nvCxnSpPr>
          <p:spPr>
            <a:xfrm rot="5400000" flipV="1">
              <a:off x="7860" y="5442"/>
              <a:ext cx="921" cy="146"/>
            </a:xfrm>
            <a:prstGeom prst="bentConnector2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or: Elbow 120"/>
            <p:cNvCxnSpPr>
              <a:stCxn id="90" idx="3"/>
              <a:endCxn id="58" idx="1"/>
            </p:cNvCxnSpPr>
            <p:nvPr/>
          </p:nvCxnSpPr>
          <p:spPr>
            <a:xfrm>
              <a:off x="8692" y="4754"/>
              <a:ext cx="478" cy="1219"/>
            </a:xfrm>
            <a:prstGeom prst="bentConnector3">
              <a:avLst>
                <a:gd name="adj1" fmla="val 67573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80"/>
            <p:cNvSpPr txBox="1"/>
            <p:nvPr/>
          </p:nvSpPr>
          <p:spPr>
            <a:xfrm>
              <a:off x="4477" y="3468"/>
              <a:ext cx="265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charset="0"/>
                  <a:cs typeface="Cambria" panose="02040503050406030204" charset="0"/>
                </a:rPr>
                <a:t>68 pins cables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910070" y="2447924"/>
            <a:ext cx="48596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Signals ‘’spyder’’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The Signals ‘’spyder’’ board is an adaptor board with </a:t>
            </a:r>
            <a:r>
              <a:rPr lang="en-US" alt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4</a:t>
            </a: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 connectors.</a:t>
            </a:r>
            <a:endParaRPr lang="it-IT" dirty="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Located directly within the service boxes of the detector</a:t>
            </a:r>
            <a:endParaRPr lang="it-IT" dirty="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It couples in a single </a:t>
            </a:r>
            <a:r>
              <a:rPr lang="it-IT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68 pins </a:t>
            </a: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cable the signals of </a:t>
            </a:r>
            <a:r>
              <a:rPr lang="it-IT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3 FEBs </a:t>
            </a: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of a readout panel column</a:t>
            </a:r>
            <a:endParaRPr lang="it-IT" altLang="en-US" dirty="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3559175" y="5827395"/>
            <a:ext cx="1534795" cy="153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580130" y="5827395"/>
            <a:ext cx="1457960" cy="142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912066" y="945826"/>
            <a:ext cx="4859655" cy="1200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it-IT" b="1" dirty="0">
                <a:latin typeface="Cambria" panose="02040503050406030204" charset="0"/>
                <a:cs typeface="Cambria" panose="02040503050406030204" charset="0"/>
                <a:sym typeface="+mn-ea"/>
              </a:rPr>
              <a:t>Front-end board 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Backup </a:t>
            </a:r>
            <a:r>
              <a:rPr lang="en-US" alt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solution: </a:t>
            </a:r>
            <a:r>
              <a:rPr lang="en-US" altLang="it-IT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without TDC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Amplifier and discriminator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20 pins connect with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spyder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board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30389" y="4605654"/>
            <a:ext cx="4859655" cy="9220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it-IT" b="1" dirty="0">
                <a:latin typeface="Cambria" panose="02040503050406030204" charset="0"/>
                <a:cs typeface="Cambria" panose="02040503050406030204" charset="0"/>
                <a:sym typeface="+mn-ea"/>
              </a:rPr>
              <a:t>Low voltage board 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Power supply for FE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Vth / Vdigital / Vamp / Vpol </a:t>
            </a:r>
          </a:p>
        </p:txBody>
      </p:sp>
      <p:pic>
        <p:nvPicPr>
          <p:cNvPr id="51" name="图片 50" descr="23fb01a2083d2e691b77687749b16b9"/>
          <p:cNvPicPr>
            <a:picLocks noChangeAspect="1"/>
          </p:cNvPicPr>
          <p:nvPr/>
        </p:nvPicPr>
        <p:blipFill>
          <a:blip r:embed="rId3"/>
          <a:srcRect l="11972" t="14247" r="14005" b="10783"/>
          <a:stretch>
            <a:fillRect/>
          </a:stretch>
        </p:blipFill>
        <p:spPr>
          <a:xfrm>
            <a:off x="422275" y="3013075"/>
            <a:ext cx="2134235" cy="1621155"/>
          </a:xfrm>
          <a:prstGeom prst="rect">
            <a:avLst/>
          </a:prstGeom>
        </p:spPr>
      </p:pic>
      <p:sp>
        <p:nvSpPr>
          <p:cNvPr id="52" name="TextBox 80"/>
          <p:cNvSpPr txBox="1"/>
          <p:nvPr/>
        </p:nvSpPr>
        <p:spPr>
          <a:xfrm>
            <a:off x="395605" y="4643755"/>
            <a:ext cx="2235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dirty="0">
                <a:latin typeface="Cambria" panose="02040503050406030204" charset="0"/>
                <a:cs typeface="Cambria" panose="02040503050406030204" charset="0"/>
              </a:rPr>
              <a:t>Low voltage board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8C18D42-4579-4CB2-A6E2-A1E785AF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793-6820-4EFB-8389-88E126887E5A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A30303D4-0C33-4473-99C7-33515056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5D0A544-2A0F-4D40-8EAF-1F5514E1BA32}"/>
              </a:ext>
            </a:extLst>
          </p:cNvPr>
          <p:cNvSpPr txBox="1"/>
          <p:nvPr/>
        </p:nvSpPr>
        <p:spPr>
          <a:xfrm>
            <a:off x="6930389" y="5655310"/>
            <a:ext cx="4859655" cy="9220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it-IT" b="1" dirty="0">
                <a:latin typeface="Cambria" panose="02040503050406030204" charset="0"/>
                <a:cs typeface="Cambria" panose="02040503050406030204" charset="0"/>
                <a:sym typeface="+mn-ea"/>
              </a:rPr>
              <a:t>PC software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TDC data transmission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Online monitor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9428" r="12452" b="16249"/>
          <a:stretch/>
        </p:blipFill>
        <p:spPr>
          <a:xfrm rot="10800000">
            <a:off x="5310888" y="2145965"/>
            <a:ext cx="5544720" cy="40097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DAQ hardware design</a:t>
            </a:r>
            <a:endParaRPr lang="en-US" altLang="zh-CN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51805" y="1945640"/>
            <a:ext cx="4758690" cy="9296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30850" y="5376545"/>
            <a:ext cx="4758690" cy="8394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955" y="827405"/>
            <a:ext cx="10813415" cy="922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Receive data from FE board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18 FE boards = </a:t>
            </a:r>
            <a:r>
              <a:rPr lang="en-US" altLang="zh-CN" b="1" dirty="0">
                <a:latin typeface="Cambria" panose="02040503050406030204" charset="0"/>
                <a:cs typeface="Cambria" panose="02040503050406030204" charset="0"/>
              </a:rPr>
              <a:t>144 channels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 in total.</a:t>
            </a:r>
          </a:p>
          <a:p>
            <a:r>
              <a:rPr lang="en-US" altLang="zh-CN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Integrates 144 channels </a:t>
            </a:r>
            <a:r>
              <a:rPr lang="en-US" altLang="zh-CN" b="1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polarization circuitry</a:t>
            </a:r>
            <a:r>
              <a:rPr lang="en-US" altLang="zh-CN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. Capable of receiving signals from </a:t>
            </a:r>
            <a:r>
              <a:rPr lang="en-US" altLang="zh-CN" b="1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baseline or backup FE</a:t>
            </a:r>
            <a:endParaRPr lang="zh-CN" altLang="en-US" dirty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16" name="连接符: 肘形 15"/>
          <p:cNvCxnSpPr>
            <a:cxnSpLocks/>
          </p:cNvCxnSpPr>
          <p:nvPr/>
        </p:nvCxnSpPr>
        <p:spPr>
          <a:xfrm>
            <a:off x="4170680" y="2443480"/>
            <a:ext cx="3339848" cy="1539241"/>
          </a:xfrm>
          <a:prstGeom prst="bentConnector3">
            <a:avLst>
              <a:gd name="adj1" fmla="val 25014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1955" y="2279015"/>
            <a:ext cx="4076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472C4"/>
                </a:solidFill>
                <a:latin typeface="Cambria" panose="02040503050406030204" charset="0"/>
                <a:cs typeface="Cambria" panose="02040503050406030204" charset="0"/>
              </a:rPr>
              <a:t>Xilinx KINTEX UltraScale: XCKU060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Central processing and control Manchester decoder or TDC</a:t>
            </a:r>
          </a:p>
        </p:txBody>
      </p:sp>
      <p:cxnSp>
        <p:nvCxnSpPr>
          <p:cNvPr id="28" name="连接符: 肘形 27"/>
          <p:cNvCxnSpPr>
            <a:cxnSpLocks/>
          </p:cNvCxnSpPr>
          <p:nvPr/>
        </p:nvCxnSpPr>
        <p:spPr>
          <a:xfrm flipV="1">
            <a:off x="2279015" y="4613911"/>
            <a:ext cx="4205218" cy="565785"/>
          </a:xfrm>
          <a:prstGeom prst="bentConnector3">
            <a:avLst>
              <a:gd name="adj1" fmla="val 58233"/>
            </a:avLst>
          </a:prstGeom>
          <a:ln w="38100">
            <a:solidFill>
              <a:srgbClr val="D821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01781" y="4986459"/>
            <a:ext cx="435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821FD"/>
                </a:solidFill>
                <a:latin typeface="Cambria" panose="02040503050406030204" charset="0"/>
                <a:cs typeface="Cambria" panose="02040503050406030204" charset="0"/>
              </a:rPr>
              <a:t>CPLD:XC95144XL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Processes 18 </a:t>
            </a:r>
            <a:r>
              <a:rPr lang="en-US" altLang="zh-CN" dirty="0" err="1">
                <a:latin typeface="Cambria" panose="02040503050406030204" charset="0"/>
                <a:cs typeface="Cambria" panose="02040503050406030204" charset="0"/>
              </a:rPr>
              <a:t>fast_or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 signals from FE board. </a:t>
            </a:r>
            <a:endParaRPr lang="zh-CN" altLang="en-US" dirty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0493406" y="3278523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1076661" y="3093857"/>
            <a:ext cx="62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JTAG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10493406" y="3935408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1076661" y="375074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SFP</a:t>
            </a: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10493406" y="4527077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1076661" y="4342411"/>
            <a:ext cx="6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UART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10493406" y="5084506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1076661" y="4899840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Ethernet</a:t>
            </a:r>
          </a:p>
        </p:txBody>
      </p:sp>
      <p:cxnSp>
        <p:nvCxnSpPr>
          <p:cNvPr id="50" name="连接符: 肘形 49"/>
          <p:cNvCxnSpPr>
            <a:cxnSpLocks/>
          </p:cNvCxnSpPr>
          <p:nvPr/>
        </p:nvCxnSpPr>
        <p:spPr>
          <a:xfrm>
            <a:off x="1757779" y="3717188"/>
            <a:ext cx="5246703" cy="45759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401781" y="3501822"/>
            <a:ext cx="619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Cambria" panose="02040503050406030204" charset="0"/>
                <a:cs typeface="Cambria" panose="02040503050406030204" charset="0"/>
              </a:rPr>
              <a:t>Clock buffer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40 MHz LVDS clock output from FPGA.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Split into 2 channels, 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then further distributed into 18 channels.</a:t>
            </a:r>
            <a:endParaRPr lang="zh-CN" altLang="en-US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01781" y="5863718"/>
            <a:ext cx="92518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Other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Temperature sensor,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SMA,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buttons,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fan,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b="1" dirty="0">
                <a:latin typeface="Cambria" panose="02040503050406030204" charset="0"/>
                <a:cs typeface="Cambria" panose="02040503050406030204" charset="0"/>
              </a:rPr>
              <a:t>cascading signals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 between two boards, and etc.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</a:p>
        </p:txBody>
      </p:sp>
      <p:cxnSp>
        <p:nvCxnSpPr>
          <p:cNvPr id="66" name="连接符: 肘形 65"/>
          <p:cNvCxnSpPr>
            <a:cxnSpLocks/>
          </p:cNvCxnSpPr>
          <p:nvPr/>
        </p:nvCxnSpPr>
        <p:spPr>
          <a:xfrm flipV="1">
            <a:off x="1127760" y="5084507"/>
            <a:ext cx="6955488" cy="986093"/>
          </a:xfrm>
          <a:prstGeom prst="bentConnector3">
            <a:avLst>
              <a:gd name="adj1" fmla="val 54455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日期占位符 22">
            <a:extLst>
              <a:ext uri="{FF2B5EF4-FFF2-40B4-BE49-F238E27FC236}">
                <a16:creationId xmlns:a16="http://schemas.microsoft.com/office/drawing/2014/main" id="{C528994C-4932-4833-AF5D-AD162A88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5AC2-362F-4068-A0DA-ED25A486B4F1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7931E2C2-91D9-41F7-B7D8-695873C6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TDC principle diagram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Input sample part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Phase shift sampling clock: 500MHz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8 bit thermometer code</a:t>
            </a:r>
          </a:p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Analysis part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8 bit → 3 bit fine count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Analyze edges</a:t>
            </a:r>
          </a:p>
          <a:p>
            <a:pPr lvl="0" algn="l">
              <a:lnSpc>
                <a:spcPct val="100000"/>
              </a:lnSpc>
              <a:buSzTx/>
              <a:buFont typeface="Wingdings" panose="05000000000000000000" pitchFamily="2" charset="2"/>
              <a:buChar char=""/>
            </a:pPr>
            <a:r>
              <a:rPr lang="en-US" altLang="zh-CN" sz="2600" dirty="0">
                <a:sym typeface="+mn-ea"/>
              </a:rPr>
              <a:t>Trigger logic</a:t>
            </a:r>
          </a:p>
          <a:p>
            <a:pPr lvl="1" algn="l">
              <a:lnSpc>
                <a:spcPct val="100000"/>
              </a:lnSpc>
              <a:buSzTx/>
              <a:buFont typeface="Calibri" panose="020F0502020204030204" pitchFamily="34" charset="0"/>
              <a:buChar char="•"/>
            </a:pPr>
            <a:r>
              <a:rPr lang="en-US" altLang="zh-CN" sz="2100" dirty="0">
                <a:sym typeface="+mn-ea"/>
              </a:rPr>
              <a:t>External/self/master-slave</a:t>
            </a:r>
            <a:endParaRPr lang="en-US" altLang="zh-CN" sz="2100" dirty="0"/>
          </a:p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Ethernet communication part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Transfer the data to the total FIFO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Gigabit Ethernet</a:t>
            </a:r>
            <a:endParaRPr lang="zh-CN" altLang="en-US" sz="21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ADCC05-69AA-4D3E-9301-05E200A38A9E}"/>
              </a:ext>
            </a:extLst>
          </p:cNvPr>
          <p:cNvGrpSpPr/>
          <p:nvPr/>
        </p:nvGrpSpPr>
        <p:grpSpPr>
          <a:xfrm>
            <a:off x="5311775" y="797560"/>
            <a:ext cx="6490970" cy="4975860"/>
            <a:chOff x="8365" y="1724"/>
            <a:chExt cx="10222" cy="7836"/>
          </a:xfrm>
        </p:grpSpPr>
        <p:pic>
          <p:nvPicPr>
            <p:cNvPr id="14" name="图片 13" descr="144TDC diagram">
              <a:extLst>
                <a:ext uri="{FF2B5EF4-FFF2-40B4-BE49-F238E27FC236}">
                  <a16:creationId xmlns:a16="http://schemas.microsoft.com/office/drawing/2014/main" id="{9B10569C-6DBD-4A8B-A7B2-4A9474CC1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5" y="1724"/>
              <a:ext cx="10223" cy="7837"/>
            </a:xfrm>
            <a:prstGeom prst="rect">
              <a:avLst/>
            </a:prstGeom>
          </p:spPr>
        </p:pic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91341AA-03A2-4579-AAD4-C03AE7E3D62B}"/>
                </a:ext>
              </a:extLst>
            </p:cNvPr>
            <p:cNvCxnSpPr/>
            <p:nvPr/>
          </p:nvCxnSpPr>
          <p:spPr>
            <a:xfrm>
              <a:off x="13618" y="2902"/>
              <a:ext cx="7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9118F6E-EF9E-407A-8799-E43121E545C1}"/>
                </a:ext>
              </a:extLst>
            </p:cNvPr>
            <p:cNvCxnSpPr/>
            <p:nvPr/>
          </p:nvCxnSpPr>
          <p:spPr>
            <a:xfrm>
              <a:off x="13618" y="4126"/>
              <a:ext cx="7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26B1A96-306C-4056-8C8F-6621E9CEC1D5}"/>
                </a:ext>
              </a:extLst>
            </p:cNvPr>
            <p:cNvCxnSpPr/>
            <p:nvPr/>
          </p:nvCxnSpPr>
          <p:spPr>
            <a:xfrm>
              <a:off x="13618" y="6366"/>
              <a:ext cx="7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0F6E6840-8E1A-4DFE-88EA-8A0DED51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4EC-5BA2-4EC1-92A0-0B5F88A59157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E08828F-321C-47EB-A647-0B1B9B27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interface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0F6E6840-8E1A-4DFE-88EA-8A0DED51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4EC-5BA2-4EC1-92A0-0B5F88A59157}" type="datetime1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E08828F-321C-47EB-A647-0B1B9B27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1" name="内容占位符 9">
            <a:extLst>
              <a:ext uri="{FF2B5EF4-FFF2-40B4-BE49-F238E27FC236}">
                <a16:creationId xmlns:a16="http://schemas.microsoft.com/office/drawing/2014/main" id="{19052C87-6BBE-4786-AFD4-3038ABC37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56239"/>
            <a:ext cx="5040000" cy="30791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31EBB0-F116-46F5-A04D-AD38583B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87" y="3456239"/>
            <a:ext cx="5040000" cy="30822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819466-BEB3-449B-9632-9A4DB1942AA1}"/>
              </a:ext>
            </a:extLst>
          </p:cNvPr>
          <p:cNvSpPr txBox="1"/>
          <p:nvPr/>
        </p:nvSpPr>
        <p:spPr>
          <a:xfrm>
            <a:off x="592387" y="2087818"/>
            <a:ext cx="4643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🟩 </a:t>
            </a:r>
            <a:r>
              <a:rPr lang="en-US" altLang="zh-CN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Binary → ROOT conversion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</a:rPr>
              <a:t>One-click generation of ROOT files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</a:rPr>
              <a:t>Supports large continuous runs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</a:rPr>
              <a:t>Used for offline analysis</a:t>
            </a:r>
          </a:p>
          <a:p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C140CB-BB98-41C4-94C3-47DEC8DD579B}"/>
              </a:ext>
            </a:extLst>
          </p:cNvPr>
          <p:cNvSpPr txBox="1"/>
          <p:nvPr/>
        </p:nvSpPr>
        <p:spPr>
          <a:xfrm>
            <a:off x="6004304" y="802566"/>
            <a:ext cx="4794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🟧 </a:t>
            </a:r>
            <a:r>
              <a:rPr lang="en-US" altLang="zh-CN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Online monitor (in progress)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Time-window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Live hit map / efficiency / pulse-width display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Event counter and efficiency display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473D56-AC4C-49BD-834B-D4BDD2C409C9}"/>
              </a:ext>
            </a:extLst>
          </p:cNvPr>
          <p:cNvSpPr txBox="1"/>
          <p:nvPr/>
        </p:nvSpPr>
        <p:spPr>
          <a:xfrm>
            <a:off x="6004304" y="2084296"/>
            <a:ext cx="4534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🟪 </a:t>
            </a:r>
            <a:r>
              <a:rPr lang="en-US" altLang="zh-CN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Status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✔ Data-taking functions fully verified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✔ Binary-to-ROOT conversion operational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⏳ Online monitor being tested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AAD5F5-B281-42D8-91AA-C971CA8E1960}"/>
              </a:ext>
            </a:extLst>
          </p:cNvPr>
          <p:cNvSpPr txBox="1"/>
          <p:nvPr/>
        </p:nvSpPr>
        <p:spPr>
          <a:xfrm>
            <a:off x="592387" y="802567"/>
            <a:ext cx="523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Cambria Math" panose="02040503050406030204" pitchFamily="18" charset="0"/>
              </a:rPr>
              <a:t>🟦 </a:t>
            </a:r>
            <a:r>
              <a:rPr lang="en-US" altLang="zh-CN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DAQ data-taking functions</a:t>
            </a:r>
            <a:endParaRPr lang="en-US" altLang="zh-CN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Ethernet-based raw data reception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Stable binary streaming from 4 TDC modules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File saving with size/quantity display</a:t>
            </a:r>
          </a:p>
        </p:txBody>
      </p:sp>
    </p:spTree>
    <p:extLst>
      <p:ext uri="{BB962C8B-B14F-4D97-AF65-F5344CB8AC3E}">
        <p14:creationId xmlns:p14="http://schemas.microsoft.com/office/powerpoint/2010/main" val="57972427"/>
      </p:ext>
    </p:extLst>
  </p:cSld>
  <p:clrMapOvr>
    <a:masterClrMapping/>
  </p:clrMapOvr>
</p:sld>
</file>

<file path=ppt/theme/theme1.xml><?xml version="1.0" encoding="utf-8"?>
<a:theme xmlns:a="http://schemas.openxmlformats.org/drawingml/2006/main" name="JiaxuanLi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axuanLi" id="{F1F3CAE6-93A9-4BFE-85F5-596249A3F3CC}" vid="{8BDA70E5-61E5-4D7C-B7C2-192BBBF280B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JiaxuanLi</Template>
  <TotalTime>4702</TotalTime>
  <Words>1277</Words>
  <Application>Microsoft Office PowerPoint</Application>
  <PresentationFormat>宽屏</PresentationFormat>
  <Paragraphs>336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Microsoft YaHei UI</vt:lpstr>
      <vt:lpstr>等线</vt:lpstr>
      <vt:lpstr>Arial</vt:lpstr>
      <vt:lpstr>Calibri</vt:lpstr>
      <vt:lpstr>Cambria</vt:lpstr>
      <vt:lpstr>Cambria Math</vt:lpstr>
      <vt:lpstr>Times New Roman</vt:lpstr>
      <vt:lpstr>Wingdings</vt:lpstr>
      <vt:lpstr>JiaxuanLi</vt:lpstr>
      <vt:lpstr>A FPGA-based DAQ system for RPC cosmic ray test</vt:lpstr>
      <vt:lpstr>Outline</vt:lpstr>
      <vt:lpstr>Introduction</vt:lpstr>
      <vt:lpstr>Introduction</vt:lpstr>
      <vt:lpstr>FPGA-based DAQ system design</vt:lpstr>
      <vt:lpstr>Overall signals system</vt:lpstr>
      <vt:lpstr>DAQ hardware design</vt:lpstr>
      <vt:lpstr>TDC principle diagram</vt:lpstr>
      <vt:lpstr>Software interface</vt:lpstr>
      <vt:lpstr>Performance of the TDC with the signal generator</vt:lpstr>
      <vt:lpstr>Performance: DNL &amp; INL</vt:lpstr>
      <vt:lpstr>Performance: time resolution</vt:lpstr>
      <vt:lpstr>DAQ test with RPC detector</vt:lpstr>
      <vt:lpstr>Performance with RPC detector: setup</vt:lpstr>
      <vt:lpstr>Performance with RPC detector: efficiency curve</vt:lpstr>
      <vt:lpstr>Performance with RPC detector: results </vt:lpstr>
      <vt:lpstr>Summary</vt:lpstr>
      <vt:lpstr>Summary</vt:lpstr>
      <vt:lpstr>Back up</vt:lpstr>
      <vt:lpstr>Architecture of data sampling</vt:lpstr>
      <vt:lpstr>Post-synthesis and implementation</vt:lpstr>
      <vt:lpstr>Result</vt:lpstr>
      <vt:lpstr>Performance with RPC detector: 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FPGA-based DAQ system for RPC cosmic ray test</dc:title>
  <dc:creator>admin</dc:creator>
  <cp:lastModifiedBy>Jiaxuan Li</cp:lastModifiedBy>
  <cp:revision>129</cp:revision>
  <dcterms:created xsi:type="dcterms:W3CDTF">2023-08-09T12:44:00Z</dcterms:created>
  <dcterms:modified xsi:type="dcterms:W3CDTF">2025-12-04T23:51:28Z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