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8" r:id="rId1"/>
    <p:sldMasterId id="2147483709" r:id="rId2"/>
    <p:sldMasterId id="2147483710" r:id="rId3"/>
    <p:sldMasterId id="2147483711" r:id="rId4"/>
    <p:sldMasterId id="2147483712" r:id="rId5"/>
  </p:sldMasterIdLst>
  <p:notesMasterIdLst>
    <p:notesMasterId r:id="rId27"/>
  </p:notesMasterIdLst>
  <p:sldIdLst>
    <p:sldId id="256" r:id="rId6"/>
    <p:sldId id="364" r:id="rId7"/>
    <p:sldId id="788" r:id="rId8"/>
    <p:sldId id="787" r:id="rId9"/>
    <p:sldId id="363" r:id="rId10"/>
    <p:sldId id="749" r:id="rId11"/>
    <p:sldId id="750" r:id="rId12"/>
    <p:sldId id="334" r:id="rId13"/>
    <p:sldId id="789" r:id="rId14"/>
    <p:sldId id="347" r:id="rId15"/>
    <p:sldId id="790" r:id="rId16"/>
    <p:sldId id="791" r:id="rId17"/>
    <p:sldId id="793" r:id="rId18"/>
    <p:sldId id="794" r:id="rId19"/>
    <p:sldId id="795" r:id="rId20"/>
    <p:sldId id="796" r:id="rId21"/>
    <p:sldId id="797" r:id="rId22"/>
    <p:sldId id="798" r:id="rId23"/>
    <p:sldId id="351" r:id="rId24"/>
    <p:sldId id="799" r:id="rId25"/>
    <p:sldId id="359" r:id="rId26"/>
  </p:sldIdLst>
  <p:sldSz cx="10080625" cy="5670550"/>
  <p:notesSz cx="7772400" cy="10058400"/>
  <p:embeddedFontLst>
    <p:embeddedFont>
      <p:font typeface="Verdana" panose="020B060403050404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6B50"/>
    <a:srgbClr val="009850"/>
    <a:srgbClr val="009896"/>
    <a:srgbClr val="009860"/>
    <a:srgbClr val="0432BF"/>
    <a:srgbClr val="0432FF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746"/>
    <p:restoredTop sz="96341"/>
  </p:normalViewPr>
  <p:slideViewPr>
    <p:cSldViewPr snapToGrid="0">
      <p:cViewPr varScale="1">
        <p:scale>
          <a:sx n="123" d="100"/>
          <a:sy n="123" d="100"/>
        </p:scale>
        <p:origin x="208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98" d="100"/>
          <a:sy n="198" d="100"/>
        </p:scale>
        <p:origin x="936" y="-26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1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5" name="Google Shape;2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2" name="Google Shape;3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2" name="Google Shape;3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4353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2" name="Google Shape;3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9608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2" name="Google Shape;3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5003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2" name="Google Shape;3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8363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2" name="Google Shape;3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3723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2" name="Google Shape;3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4730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2" name="Google Shape;3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13392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2" name="Google Shape;3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03924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8701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58694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92310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8476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9907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29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5995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2" name="Google Shape;3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881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2" name="Google Shape;3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3256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2" name="Google Shape;3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7574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2" name="Google Shape;3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754063"/>
            <a:ext cx="6702425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2031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4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2"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3"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4"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5"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6"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ubTitle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>
            <a:spLocks noGrp="1"/>
          </p:cNvSpPr>
          <p:nvPr>
            <p:ph type="subTitle" idx="1"/>
          </p:nvPr>
        </p:nvSpPr>
        <p:spPr>
          <a:xfrm>
            <a:off x="503640" y="225720"/>
            <a:ext cx="9071280" cy="4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body" idx="3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4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body" idx="2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4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6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6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6"/>
          <p:cNvSpPr txBox="1">
            <a:spLocks noGrp="1"/>
          </p:cNvSpPr>
          <p:nvPr>
            <p:ph type="body" idx="2"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body" idx="3"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4"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5"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body" idx="6"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9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9"/>
          <p:cNvSpPr txBox="1">
            <a:spLocks noGrp="1"/>
          </p:cNvSpPr>
          <p:nvPr>
            <p:ph type="subTitle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0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0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1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3"/>
          <p:cNvSpPr txBox="1">
            <a:spLocks noGrp="1"/>
          </p:cNvSpPr>
          <p:nvPr>
            <p:ph type="subTitle" idx="1"/>
          </p:nvPr>
        </p:nvSpPr>
        <p:spPr>
          <a:xfrm>
            <a:off x="503640" y="225720"/>
            <a:ext cx="9071280" cy="4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4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4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4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4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5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5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5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5"/>
          <p:cNvSpPr txBox="1">
            <a:spLocks noGrp="1"/>
          </p:cNvSpPr>
          <p:nvPr>
            <p:ph type="body" idx="3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6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6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6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6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7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7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7"/>
          <p:cNvSpPr txBox="1">
            <a:spLocks noGrp="1"/>
          </p:cNvSpPr>
          <p:nvPr>
            <p:ph type="body" idx="2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8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8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8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8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8"/>
          <p:cNvSpPr txBox="1">
            <a:spLocks noGrp="1"/>
          </p:cNvSpPr>
          <p:nvPr>
            <p:ph type="body" idx="4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9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9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9"/>
          <p:cNvSpPr txBox="1">
            <a:spLocks noGrp="1"/>
          </p:cNvSpPr>
          <p:nvPr>
            <p:ph type="body" idx="2"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9"/>
          <p:cNvSpPr txBox="1">
            <a:spLocks noGrp="1"/>
          </p:cNvSpPr>
          <p:nvPr>
            <p:ph type="body" idx="3"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9"/>
          <p:cNvSpPr txBox="1">
            <a:spLocks noGrp="1"/>
          </p:cNvSpPr>
          <p:nvPr>
            <p:ph type="body" idx="4"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9"/>
          <p:cNvSpPr txBox="1">
            <a:spLocks noGrp="1"/>
          </p:cNvSpPr>
          <p:nvPr>
            <p:ph type="body" idx="5"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9"/>
          <p:cNvSpPr txBox="1">
            <a:spLocks noGrp="1"/>
          </p:cNvSpPr>
          <p:nvPr>
            <p:ph type="body" idx="6"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2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42"/>
          <p:cNvSpPr txBox="1">
            <a:spLocks noGrp="1"/>
          </p:cNvSpPr>
          <p:nvPr>
            <p:ph type="subTitle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3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43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4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44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4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5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6"/>
          <p:cNvSpPr txBox="1">
            <a:spLocks noGrp="1"/>
          </p:cNvSpPr>
          <p:nvPr>
            <p:ph type="subTitle" idx="1"/>
          </p:nvPr>
        </p:nvSpPr>
        <p:spPr>
          <a:xfrm>
            <a:off x="503640" y="225720"/>
            <a:ext cx="9071280" cy="4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7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7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47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47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8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8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48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8"/>
          <p:cNvSpPr txBox="1">
            <a:spLocks noGrp="1"/>
          </p:cNvSpPr>
          <p:nvPr>
            <p:ph type="body" idx="3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9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49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9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49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0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50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50"/>
          <p:cNvSpPr txBox="1">
            <a:spLocks noGrp="1"/>
          </p:cNvSpPr>
          <p:nvPr>
            <p:ph type="body" idx="2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1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51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51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51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51"/>
          <p:cNvSpPr txBox="1">
            <a:spLocks noGrp="1"/>
          </p:cNvSpPr>
          <p:nvPr>
            <p:ph type="body" idx="4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2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52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52"/>
          <p:cNvSpPr txBox="1">
            <a:spLocks noGrp="1"/>
          </p:cNvSpPr>
          <p:nvPr>
            <p:ph type="body" idx="2"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52"/>
          <p:cNvSpPr txBox="1">
            <a:spLocks noGrp="1"/>
          </p:cNvSpPr>
          <p:nvPr>
            <p:ph type="body" idx="3"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52"/>
          <p:cNvSpPr txBox="1">
            <a:spLocks noGrp="1"/>
          </p:cNvSpPr>
          <p:nvPr>
            <p:ph type="body" idx="4"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52"/>
          <p:cNvSpPr txBox="1">
            <a:spLocks noGrp="1"/>
          </p:cNvSpPr>
          <p:nvPr>
            <p:ph type="body" idx="5"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52"/>
          <p:cNvSpPr txBox="1">
            <a:spLocks noGrp="1"/>
          </p:cNvSpPr>
          <p:nvPr>
            <p:ph type="body" idx="6"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5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55"/>
          <p:cNvSpPr txBox="1">
            <a:spLocks noGrp="1"/>
          </p:cNvSpPr>
          <p:nvPr>
            <p:ph type="subTitle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6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56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7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57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57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8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9"/>
          <p:cNvSpPr txBox="1">
            <a:spLocks noGrp="1"/>
          </p:cNvSpPr>
          <p:nvPr>
            <p:ph type="subTitle" idx="1"/>
          </p:nvPr>
        </p:nvSpPr>
        <p:spPr>
          <a:xfrm>
            <a:off x="503640" y="225720"/>
            <a:ext cx="9071280" cy="4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0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60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60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60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1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61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61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61"/>
          <p:cNvSpPr txBox="1">
            <a:spLocks noGrp="1"/>
          </p:cNvSpPr>
          <p:nvPr>
            <p:ph type="body" idx="3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62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62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62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62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3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63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63"/>
          <p:cNvSpPr txBox="1">
            <a:spLocks noGrp="1"/>
          </p:cNvSpPr>
          <p:nvPr>
            <p:ph type="body" idx="2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4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64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64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64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64"/>
          <p:cNvSpPr txBox="1">
            <a:spLocks noGrp="1"/>
          </p:cNvSpPr>
          <p:nvPr>
            <p:ph type="body" idx="4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subTitle" idx="1"/>
          </p:nvPr>
        </p:nvSpPr>
        <p:spPr>
          <a:xfrm>
            <a:off x="503640" y="225720"/>
            <a:ext cx="9071280" cy="43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5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65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65"/>
          <p:cNvSpPr txBox="1">
            <a:spLocks noGrp="1"/>
          </p:cNvSpPr>
          <p:nvPr>
            <p:ph type="body" idx="2"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65"/>
          <p:cNvSpPr txBox="1">
            <a:spLocks noGrp="1"/>
          </p:cNvSpPr>
          <p:nvPr>
            <p:ph type="body" idx="3"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65"/>
          <p:cNvSpPr txBox="1">
            <a:spLocks noGrp="1"/>
          </p:cNvSpPr>
          <p:nvPr>
            <p:ph type="body" idx="4"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65"/>
          <p:cNvSpPr txBox="1">
            <a:spLocks noGrp="1"/>
          </p:cNvSpPr>
          <p:nvPr>
            <p:ph type="body" idx="5"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65"/>
          <p:cNvSpPr txBox="1">
            <a:spLocks noGrp="1"/>
          </p:cNvSpPr>
          <p:nvPr>
            <p:ph type="body" idx="6"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3"/>
          </p:nvPr>
        </p:nvSpPr>
        <p:spPr>
          <a:xfrm>
            <a:off x="5151960" y="304380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5151960" y="1326240"/>
            <a:ext cx="442656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503640" y="3043800"/>
            <a:ext cx="9071280" cy="156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0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3" name="Google Shape;163;p40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3"/>
          <p:cNvSpPr txBox="1">
            <a:spLocks noGrp="1"/>
          </p:cNvSpPr>
          <p:nvPr>
            <p:ph type="title"/>
          </p:nvPr>
        </p:nvSpPr>
        <p:spPr>
          <a:xfrm>
            <a:off x="503640" y="225720"/>
            <a:ext cx="9071280" cy="9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14" name="Google Shape;214;p53"/>
          <p:cNvSpPr txBox="1">
            <a:spLocks noGrp="1"/>
          </p:cNvSpPr>
          <p:nvPr>
            <p:ph type="body" idx="1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6"/>
          <p:cNvSpPr txBox="1"/>
          <p:nvPr/>
        </p:nvSpPr>
        <p:spPr>
          <a:xfrm>
            <a:off x="69575" y="270444"/>
            <a:ext cx="9793882" cy="113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-US" sz="3000" b="1" dirty="0">
                <a:solidFill>
                  <a:schemeClr val="tx1"/>
                </a:solidFill>
              </a:rPr>
              <a:t>Symmetry Breaking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From QED to Reduced QED</a:t>
            </a:r>
            <a:endParaRPr lang="en-US" sz="3000" b="1" i="1" baseline="-25000" dirty="0">
              <a:solidFill>
                <a:schemeClr val="tx1"/>
              </a:solidFill>
            </a:endParaRPr>
          </a:p>
        </p:txBody>
      </p:sp>
      <p:sp>
        <p:nvSpPr>
          <p:cNvPr id="268" name="Google Shape;268;p66"/>
          <p:cNvSpPr txBox="1"/>
          <p:nvPr/>
        </p:nvSpPr>
        <p:spPr>
          <a:xfrm>
            <a:off x="2160312" y="1632884"/>
            <a:ext cx="5760000" cy="417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-US" sz="2800" b="1" dirty="0">
                <a:solidFill>
                  <a:schemeClr val="tx1"/>
                </a:solidFill>
              </a:rPr>
              <a:t>Adnan Bashir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69" name="Google Shape;269;p66"/>
          <p:cNvCxnSpPr/>
          <p:nvPr/>
        </p:nvCxnSpPr>
        <p:spPr>
          <a:xfrm>
            <a:off x="1224000" y="1481896"/>
            <a:ext cx="7560000" cy="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1" name="Google Shape;271;p66"/>
          <p:cNvSpPr txBox="1"/>
          <p:nvPr/>
        </p:nvSpPr>
        <p:spPr>
          <a:xfrm>
            <a:off x="1485900" y="3356728"/>
            <a:ext cx="7132806" cy="70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 algn="ctr"/>
            <a:r>
              <a:rPr lang="en-US" sz="1800" b="1" dirty="0">
                <a:solidFill>
                  <a:srgbClr val="136B50"/>
                </a:solidFill>
              </a:rPr>
              <a:t>International Conference on Symmetry Breaking Phenomena in</a:t>
            </a:r>
          </a:p>
          <a:p>
            <a:pPr lvl="0" algn="ctr"/>
            <a:r>
              <a:rPr lang="en-US" sz="1800" b="1" dirty="0">
                <a:solidFill>
                  <a:srgbClr val="136B50"/>
                </a:solidFill>
              </a:rPr>
              <a:t>Quantum Field Theory, May 15-19, Hefei, China</a:t>
            </a:r>
            <a:endParaRPr lang="en-US" sz="1800" dirty="0">
              <a:solidFill>
                <a:srgbClr val="136B50"/>
              </a:solidFill>
            </a:endParaRPr>
          </a:p>
          <a:p>
            <a:pPr lvl="0" algn="ctr"/>
            <a:endParaRPr sz="1800" strike="noStrike" dirty="0">
              <a:solidFill>
                <a:srgbClr val="136B50"/>
              </a:solidFill>
              <a:sym typeface="Arial"/>
            </a:endParaRPr>
          </a:p>
        </p:txBody>
      </p:sp>
      <p:sp>
        <p:nvSpPr>
          <p:cNvPr id="273" name="Google Shape;273;p66"/>
          <p:cNvSpPr txBox="1"/>
          <p:nvPr/>
        </p:nvSpPr>
        <p:spPr>
          <a:xfrm>
            <a:off x="1398184" y="2142883"/>
            <a:ext cx="7256834" cy="1213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 algn="ctr"/>
            <a:r>
              <a:rPr lang="en-US" sz="1800" dirty="0">
                <a:solidFill>
                  <a:srgbClr val="C00000"/>
                </a:solidFill>
              </a:rPr>
              <a:t>Department of Integrated Sciences</a:t>
            </a:r>
          </a:p>
          <a:p>
            <a:pPr lvl="0" algn="ctr"/>
            <a:r>
              <a:rPr lang="en-US" sz="1800" dirty="0">
                <a:solidFill>
                  <a:srgbClr val="C00000"/>
                </a:solidFill>
              </a:rPr>
              <a:t>University of Huelva, Huelva, Spain </a:t>
            </a:r>
            <a:endParaRPr lang="en-US" sz="1800" dirty="0">
              <a:solidFill>
                <a:schemeClr val="tx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</a:rPr>
              <a:t>Institute of Physics and Mathematics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/>
                </a:solidFill>
              </a:rPr>
              <a:t>University of Michoacán, Morelia, Michoacán, Mexico</a:t>
            </a:r>
            <a:r>
              <a:rPr lang="en-US" sz="1800" strike="noStrike" dirty="0">
                <a:solidFill>
                  <a:srgbClr val="C9211E"/>
                </a:solidFill>
                <a:sym typeface="Arial"/>
              </a:rPr>
              <a:t> 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72BC9293-026E-5C92-8DFC-B66E929ABA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87913" y="2682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X"/>
          </a:p>
        </p:txBody>
      </p:sp>
      <p:pic>
        <p:nvPicPr>
          <p:cNvPr id="1036" name="Picture 12" descr="Universidad Michoacana de San Nicolás de Hidalgo - Wikiwand">
            <a:extLst>
              <a:ext uri="{FF2B5EF4-FFF2-40B4-BE49-F238E27FC236}">
                <a16:creationId xmlns:a16="http://schemas.microsoft.com/office/drawing/2014/main" id="{DAB0D875-15A9-D7D1-DA46-34DC5D675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6550"/>
            <a:ext cx="1646586" cy="176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dentidad corporativa UHU | Portal de Comunicación">
            <a:extLst>
              <a:ext uri="{FF2B5EF4-FFF2-40B4-BE49-F238E27FC236}">
                <a16:creationId xmlns:a16="http://schemas.microsoft.com/office/drawing/2014/main" id="{71DF08E0-B351-DF9D-BD45-E441F1101B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04" t="3825" r="16415" b="55048"/>
          <a:stretch/>
        </p:blipFill>
        <p:spPr bwMode="auto">
          <a:xfrm>
            <a:off x="8635997" y="3839669"/>
            <a:ext cx="1445169" cy="181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797CA5D-8CB8-95BA-8FAB-BDF01F745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020" y="4101004"/>
            <a:ext cx="1553960" cy="155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/>
      <p:bldP spid="268" grpId="0"/>
      <p:bldP spid="271" grpId="0"/>
      <p:bldP spid="27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8"/>
          <p:cNvSpPr/>
          <p:nvPr/>
        </p:nvSpPr>
        <p:spPr>
          <a:xfrm>
            <a:off x="215640" y="-9720"/>
            <a:ext cx="9385560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strike="noStrik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Reduced QED and graphene</a:t>
            </a:r>
            <a:endParaRPr lang="en-US" sz="3200" b="0" strike="noStrike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6" name="Google Shape;306;p68"/>
          <p:cNvCxnSpPr/>
          <p:nvPr/>
        </p:nvCxnSpPr>
        <p:spPr>
          <a:xfrm>
            <a:off x="215640" y="86328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7" name="Google Shape;307;p68"/>
          <p:cNvCxnSpPr/>
          <p:nvPr/>
        </p:nvCxnSpPr>
        <p:spPr>
          <a:xfrm>
            <a:off x="215640" y="935640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8" name="Google Shape;308;p68"/>
          <p:cNvSpPr/>
          <p:nvPr/>
        </p:nvSpPr>
        <p:spPr>
          <a:xfrm>
            <a:off x="146747" y="1656526"/>
            <a:ext cx="6677559" cy="593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>
              <a:buSzPts val="1800"/>
            </a:pPr>
            <a:r>
              <a:rPr lang="en-US" sz="1800" dirty="0"/>
              <a:t>The question is whether </a:t>
            </a:r>
            <a:r>
              <a:rPr lang="en-US" sz="1800" b="1" dirty="0">
                <a:solidFill>
                  <a:srgbClr val="C00000"/>
                </a:solidFill>
              </a:rPr>
              <a:t>Coulomb interactions </a:t>
            </a:r>
            <a:r>
              <a:rPr lang="en-US" sz="1800" dirty="0"/>
              <a:t>can dynamically generate a </a:t>
            </a:r>
            <a:r>
              <a:rPr lang="en-US" sz="1800" b="1" dirty="0">
                <a:solidFill>
                  <a:srgbClr val="C00000"/>
                </a:solidFill>
              </a:rPr>
              <a:t>fermion mass gap</a:t>
            </a:r>
            <a:r>
              <a:rPr lang="en-US" sz="1800" dirty="0"/>
              <a:t>.</a:t>
            </a:r>
            <a:endParaRPr lang="en-US" sz="1800" strike="noStrik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312;p68">
            <a:extLst>
              <a:ext uri="{FF2B5EF4-FFF2-40B4-BE49-F238E27FC236}">
                <a16:creationId xmlns:a16="http://schemas.microsoft.com/office/drawing/2014/main" id="{1BEAB907-EB73-A365-3425-84ABB0B0F21C}"/>
              </a:ext>
            </a:extLst>
          </p:cNvPr>
          <p:cNvSpPr txBox="1"/>
          <p:nvPr/>
        </p:nvSpPr>
        <p:spPr>
          <a:xfrm>
            <a:off x="77855" y="946944"/>
            <a:ext cx="10008166" cy="593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/>
            <a:r>
              <a:rPr lang="en-US" sz="1800" dirty="0"/>
              <a:t>Electrons in </a:t>
            </a:r>
            <a:r>
              <a:rPr lang="en-US" sz="1800" b="1" dirty="0">
                <a:solidFill>
                  <a:srgbClr val="C00000"/>
                </a:solidFill>
              </a:rPr>
              <a:t>graphene</a:t>
            </a:r>
            <a:r>
              <a:rPr lang="en-US" sz="1800" dirty="0"/>
              <a:t> are confined to a two-dimensional sheet, but the electromagnetic field propagates in the surrounding three-dimensional space, the basis of </a:t>
            </a:r>
            <a:r>
              <a:rPr lang="en-US" sz="1800" b="1" dirty="0">
                <a:solidFill>
                  <a:srgbClr val="C00000"/>
                </a:solidFill>
              </a:rPr>
              <a:t>reduced QED</a:t>
            </a:r>
            <a:r>
              <a:rPr lang="en-US" sz="1800" dirty="0"/>
              <a:t>.</a:t>
            </a:r>
            <a:endParaRPr sz="1800" strike="noStrike" dirty="0"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75C7FD-1B56-1953-B8EF-4C55FB136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087" y="3381252"/>
            <a:ext cx="2836528" cy="2180392"/>
          </a:xfrm>
          <a:prstGeom prst="rect">
            <a:avLst/>
          </a:prstGeom>
        </p:spPr>
      </p:pic>
      <p:sp>
        <p:nvSpPr>
          <p:cNvPr id="6" name="Google Shape;308;p68">
            <a:extLst>
              <a:ext uri="{FF2B5EF4-FFF2-40B4-BE49-F238E27FC236}">
                <a16:creationId xmlns:a16="http://schemas.microsoft.com/office/drawing/2014/main" id="{3588C6FD-017A-625D-9368-488679361BB3}"/>
              </a:ext>
            </a:extLst>
          </p:cNvPr>
          <p:cNvSpPr/>
          <p:nvPr/>
        </p:nvSpPr>
        <p:spPr>
          <a:xfrm>
            <a:off x="149649" y="2349671"/>
            <a:ext cx="6727665" cy="593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>
              <a:buSzPts val="1800"/>
            </a:pPr>
            <a:r>
              <a:rPr lang="en-US" sz="1800" dirty="0"/>
              <a:t>This establishes a connection between </a:t>
            </a:r>
            <a:r>
              <a:rPr lang="en-US" sz="1800" b="1" dirty="0">
                <a:solidFill>
                  <a:srgbClr val="C00000"/>
                </a:solidFill>
              </a:rPr>
              <a:t>reduced QED</a:t>
            </a:r>
            <a:r>
              <a:rPr lang="en-US" sz="1800" dirty="0"/>
              <a:t>, </a:t>
            </a:r>
            <a:r>
              <a:rPr lang="en-US" sz="1800" b="1" dirty="0">
                <a:solidFill>
                  <a:srgbClr val="C00000"/>
                </a:solidFill>
              </a:rPr>
              <a:t>graphene</a:t>
            </a:r>
            <a:r>
              <a:rPr lang="en-US" sz="1800" dirty="0"/>
              <a:t>, and </a:t>
            </a:r>
            <a:r>
              <a:rPr lang="en-US" sz="1800" b="1" dirty="0">
                <a:solidFill>
                  <a:srgbClr val="C00000"/>
                </a:solidFill>
              </a:rPr>
              <a:t>dynamical chiral symmetry breaking </a:t>
            </a:r>
            <a:r>
              <a:rPr lang="en-US" sz="1800" dirty="0"/>
              <a:t>(DCSB). </a:t>
            </a:r>
            <a:endParaRPr lang="en-US" sz="1800" strike="noStrik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308;p68">
            <a:extLst>
              <a:ext uri="{FF2B5EF4-FFF2-40B4-BE49-F238E27FC236}">
                <a16:creationId xmlns:a16="http://schemas.microsoft.com/office/drawing/2014/main" id="{D7703D61-FAAE-1D0C-C620-3833BB04628A}"/>
              </a:ext>
            </a:extLst>
          </p:cNvPr>
          <p:cNvSpPr/>
          <p:nvPr/>
        </p:nvSpPr>
        <p:spPr>
          <a:xfrm>
            <a:off x="136128" y="3003060"/>
            <a:ext cx="6648423" cy="92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>
              <a:buSzPts val="1800"/>
            </a:pPr>
            <a:r>
              <a:rPr lang="en-US" sz="1800" dirty="0"/>
              <a:t>In fact, </a:t>
            </a:r>
            <a:r>
              <a:rPr lang="en-US" sz="1800" b="1" dirty="0">
                <a:solidFill>
                  <a:srgbClr val="C00000"/>
                </a:solidFill>
              </a:rPr>
              <a:t>reduced QED </a:t>
            </a:r>
            <a:r>
              <a:rPr lang="en-US" sz="1800" dirty="0"/>
              <a:t>emerged largely as an effective framework</a:t>
            </a:r>
          </a:p>
          <a:p>
            <a:pPr marL="3600" lvl="0">
              <a:buSzPts val="1800"/>
            </a:pPr>
            <a:r>
              <a:rPr lang="en-US" sz="1800" dirty="0"/>
              <a:t>to describe the low-energy electronic properties of </a:t>
            </a:r>
            <a:r>
              <a:rPr lang="en-US" sz="1800" b="1" dirty="0">
                <a:solidFill>
                  <a:srgbClr val="C00000"/>
                </a:solidFill>
              </a:rPr>
              <a:t>graphene</a:t>
            </a:r>
            <a:r>
              <a:rPr lang="en-US" sz="1800" dirty="0"/>
              <a:t> </a:t>
            </a:r>
          </a:p>
          <a:p>
            <a:pPr marL="3600" lvl="0">
              <a:buSzPts val="1800"/>
            </a:pPr>
            <a:r>
              <a:rPr lang="en-US" sz="1800" dirty="0"/>
              <a:t>and related </a:t>
            </a:r>
            <a:r>
              <a:rPr lang="en-US" sz="1800" b="1" dirty="0">
                <a:solidFill>
                  <a:srgbClr val="C00000"/>
                </a:solidFill>
              </a:rPr>
              <a:t>Dirac materials</a:t>
            </a:r>
            <a:r>
              <a:rPr lang="en-US" sz="1800" dirty="0"/>
              <a:t>.</a:t>
            </a:r>
            <a:endParaRPr lang="en-US" sz="1800" strike="noStrik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08;p68">
            <a:extLst>
              <a:ext uri="{FF2B5EF4-FFF2-40B4-BE49-F238E27FC236}">
                <a16:creationId xmlns:a16="http://schemas.microsoft.com/office/drawing/2014/main" id="{EF6E7EA7-760B-D23B-3CC4-D990FDF2FC43}"/>
              </a:ext>
            </a:extLst>
          </p:cNvPr>
          <p:cNvSpPr/>
          <p:nvPr/>
        </p:nvSpPr>
        <p:spPr>
          <a:xfrm>
            <a:off x="136127" y="3928767"/>
            <a:ext cx="6648423" cy="593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lvl="0">
              <a:buSzPts val="1800"/>
            </a:pPr>
            <a:r>
              <a:rPr lang="en-US" sz="1800" dirty="0"/>
              <a:t>We have studied </a:t>
            </a:r>
            <a:r>
              <a:rPr lang="en-US" sz="1800" b="1" dirty="0">
                <a:solidFill>
                  <a:srgbClr val="C00000"/>
                </a:solidFill>
              </a:rPr>
              <a:t>reduced QED</a:t>
            </a:r>
            <a:r>
              <a:rPr lang="en-US" sz="1800" dirty="0"/>
              <a:t>: </a:t>
            </a:r>
            <a:r>
              <a:rPr lang="en-US" sz="1800" b="1" dirty="0">
                <a:solidFill>
                  <a:srgbClr val="C00000"/>
                </a:solidFill>
              </a:rPr>
              <a:t>electron-photon interaction vertex</a:t>
            </a:r>
            <a:r>
              <a:rPr lang="en-US" sz="1800" dirty="0"/>
              <a:t>, </a:t>
            </a:r>
            <a:r>
              <a:rPr lang="en-US" sz="1800" b="1" dirty="0">
                <a:solidFill>
                  <a:srgbClr val="C00000"/>
                </a:solidFill>
              </a:rPr>
              <a:t>DCSB</a:t>
            </a:r>
            <a:r>
              <a:rPr lang="en-US" sz="1800" dirty="0"/>
              <a:t>,  </a:t>
            </a:r>
            <a:r>
              <a:rPr lang="en-US" sz="1800" b="1" dirty="0" err="1">
                <a:solidFill>
                  <a:srgbClr val="C00000"/>
                </a:solidFill>
              </a:rPr>
              <a:t>Miransky</a:t>
            </a:r>
            <a:r>
              <a:rPr lang="en-US" sz="1800" b="1" dirty="0">
                <a:solidFill>
                  <a:srgbClr val="C00000"/>
                </a:solidFill>
              </a:rPr>
              <a:t> scaling </a:t>
            </a:r>
            <a:r>
              <a:rPr lang="en-US" sz="1800" dirty="0"/>
              <a:t>and its </a:t>
            </a:r>
            <a:r>
              <a:rPr lang="en-US" sz="1800" b="1" dirty="0">
                <a:solidFill>
                  <a:srgbClr val="C00000"/>
                </a:solidFill>
              </a:rPr>
              <a:t>gauge-independence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/>
              <a:t>in the following articles:</a:t>
            </a:r>
            <a:endParaRPr lang="en-US" sz="1800" strike="noStrik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22" name="Picture 2" descr="Reshaping Graphene's Future | Kavli Foundation">
            <a:extLst>
              <a:ext uri="{FF2B5EF4-FFF2-40B4-BE49-F238E27FC236}">
                <a16:creationId xmlns:a16="http://schemas.microsoft.com/office/drawing/2014/main" id="{4236C59D-C415-6568-D62D-EBF4028BD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086" y="1641773"/>
            <a:ext cx="2836528" cy="158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331;p69">
            <a:extLst>
              <a:ext uri="{FF2B5EF4-FFF2-40B4-BE49-F238E27FC236}">
                <a16:creationId xmlns:a16="http://schemas.microsoft.com/office/drawing/2014/main" id="{26FBBE60-8678-67AC-B5E7-87406BE4820A}"/>
              </a:ext>
            </a:extLst>
          </p:cNvPr>
          <p:cNvSpPr/>
          <p:nvPr/>
        </p:nvSpPr>
        <p:spPr>
          <a:xfrm>
            <a:off x="121206" y="4863280"/>
            <a:ext cx="6955455" cy="69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/>
              <a:t>A. Ashraf, F. </a:t>
            </a:r>
            <a:r>
              <a:rPr lang="en-US" dirty="0" err="1"/>
              <a:t>Akram</a:t>
            </a:r>
            <a:r>
              <a:rPr lang="en-US" dirty="0"/>
              <a:t>, J. Aslam, D. Rodríguez, AB, L. Albino, </a:t>
            </a:r>
            <a:r>
              <a:rPr lang="en-US" b="1" dirty="0"/>
              <a:t>arXiv:2605.14122 [hep-</a:t>
            </a:r>
            <a:r>
              <a:rPr lang="en-US" b="1" dirty="0" err="1"/>
              <a:t>th</a:t>
            </a:r>
            <a:r>
              <a:rPr lang="en-US" b="1" dirty="0"/>
              <a:t>]</a:t>
            </a:r>
            <a:r>
              <a:rPr lang="en-US" dirty="0"/>
              <a:t> </a:t>
            </a:r>
          </a:p>
          <a:p>
            <a:r>
              <a:rPr lang="en-US" dirty="0"/>
              <a:t>V. M. Banda, AB, L. Albino, D. Rodríguez, </a:t>
            </a:r>
            <a:r>
              <a:rPr lang="en-US" b="1" dirty="0"/>
              <a:t>Phys. Rev. D 108 (2023) 9, 096036</a:t>
            </a:r>
            <a:endParaRPr lang="en-US" dirty="0"/>
          </a:p>
          <a:p>
            <a:r>
              <a:rPr lang="en-US" dirty="0"/>
              <a:t>L. Albino, AB, A.J. </a:t>
            </a:r>
            <a:r>
              <a:rPr lang="en-US" dirty="0" err="1"/>
              <a:t>Mizher</a:t>
            </a:r>
            <a:r>
              <a:rPr lang="en-US" dirty="0"/>
              <a:t>, A. Raya, </a:t>
            </a:r>
            <a:r>
              <a:rPr lang="en-US" b="1" dirty="0"/>
              <a:t>Phys. Rev. D 106 (2022) 9, 096007</a:t>
            </a:r>
          </a:p>
          <a:p>
            <a:endParaRPr lang="en-US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B4CD5B73-B1DE-AF75-7425-E9807FCB7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" grpId="0"/>
      <p:bldP spid="308" grpId="0"/>
      <p:bldP spid="4" grpId="0"/>
      <p:bldP spid="6" grpId="0"/>
      <p:bldP spid="9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8"/>
          <p:cNvSpPr/>
          <p:nvPr/>
        </p:nvSpPr>
        <p:spPr>
          <a:xfrm>
            <a:off x="215640" y="-9720"/>
            <a:ext cx="9385560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strike="noStrik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The gap equation of reduced QED</a:t>
            </a:r>
            <a:endParaRPr lang="en-US" sz="3200" b="0" strike="noStrike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6" name="Google Shape;306;p68"/>
          <p:cNvCxnSpPr/>
          <p:nvPr/>
        </p:nvCxnSpPr>
        <p:spPr>
          <a:xfrm>
            <a:off x="215640" y="86328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7" name="Google Shape;307;p68"/>
          <p:cNvCxnSpPr/>
          <p:nvPr/>
        </p:nvCxnSpPr>
        <p:spPr>
          <a:xfrm>
            <a:off x="215640" y="935640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Google Shape;312;p68">
            <a:extLst>
              <a:ext uri="{FF2B5EF4-FFF2-40B4-BE49-F238E27FC236}">
                <a16:creationId xmlns:a16="http://schemas.microsoft.com/office/drawing/2014/main" id="{1BEAB907-EB73-A365-3425-84ABB0B0F21C}"/>
              </a:ext>
            </a:extLst>
          </p:cNvPr>
          <p:cNvSpPr txBox="1"/>
          <p:nvPr/>
        </p:nvSpPr>
        <p:spPr>
          <a:xfrm>
            <a:off x="77855" y="946944"/>
            <a:ext cx="4176093" cy="38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/>
            <a:r>
              <a:rPr lang="en-US" sz="1800" dirty="0"/>
              <a:t>The </a:t>
            </a:r>
            <a:r>
              <a:rPr lang="en-US" sz="1800" b="1" dirty="0">
                <a:solidFill>
                  <a:srgbClr val="C00000"/>
                </a:solidFill>
              </a:rPr>
              <a:t>gap equation </a:t>
            </a:r>
            <a:r>
              <a:rPr lang="en-US" sz="1800" dirty="0"/>
              <a:t>of </a:t>
            </a:r>
            <a:r>
              <a:rPr lang="en-US" sz="1800" b="1" dirty="0">
                <a:solidFill>
                  <a:srgbClr val="C00000"/>
                </a:solidFill>
              </a:rPr>
              <a:t>reduced QED </a:t>
            </a:r>
            <a:r>
              <a:rPr lang="en-US" sz="1800" dirty="0"/>
              <a:t>is:</a:t>
            </a:r>
            <a:endParaRPr sz="1800" strike="noStrike" dirty="0"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14A24B-A5F7-91A4-BA31-6A466F389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84" y="1367685"/>
            <a:ext cx="4703078" cy="1992276"/>
          </a:xfrm>
          <a:prstGeom prst="rect">
            <a:avLst/>
          </a:prstGeom>
        </p:spPr>
      </p:pic>
      <p:sp>
        <p:nvSpPr>
          <p:cNvPr id="5" name="Google Shape;312;p68">
            <a:extLst>
              <a:ext uri="{FF2B5EF4-FFF2-40B4-BE49-F238E27FC236}">
                <a16:creationId xmlns:a16="http://schemas.microsoft.com/office/drawing/2014/main" id="{F7360E2A-78CC-B65D-9983-1B64C16446EF}"/>
              </a:ext>
            </a:extLst>
          </p:cNvPr>
          <p:cNvSpPr txBox="1"/>
          <p:nvPr/>
        </p:nvSpPr>
        <p:spPr>
          <a:xfrm>
            <a:off x="35197" y="3431728"/>
            <a:ext cx="5241609" cy="42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/>
            <a:r>
              <a:rPr lang="en-US" sz="1800" dirty="0"/>
              <a:t>In </a:t>
            </a:r>
            <a:r>
              <a:rPr lang="en-US" sz="1800" b="1" dirty="0">
                <a:solidFill>
                  <a:srgbClr val="C00000"/>
                </a:solidFill>
              </a:rPr>
              <a:t>reduced brane d</a:t>
            </a:r>
            <a:r>
              <a:rPr lang="en-US" sz="1800" b="1" baseline="-25000" dirty="0">
                <a:solidFill>
                  <a:srgbClr val="C00000"/>
                </a:solidFill>
              </a:rPr>
              <a:t>e</a:t>
            </a:r>
            <a:r>
              <a:rPr lang="en-US" sz="1800" dirty="0"/>
              <a:t>, the </a:t>
            </a:r>
            <a:r>
              <a:rPr lang="en-US" sz="1800" b="1" dirty="0">
                <a:solidFill>
                  <a:srgbClr val="C00000"/>
                </a:solidFill>
              </a:rPr>
              <a:t>photon propagator </a:t>
            </a:r>
            <a:r>
              <a:rPr lang="en-US" sz="1800" dirty="0"/>
              <a:t>is:</a:t>
            </a:r>
            <a:endParaRPr sz="1800" strike="noStrike" dirty="0"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0F52A9-E609-06B6-3142-FFBDB831E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11" y="3820659"/>
            <a:ext cx="4987742" cy="1458165"/>
          </a:xfrm>
          <a:prstGeom prst="rect">
            <a:avLst/>
          </a:prstGeom>
        </p:spPr>
      </p:pic>
      <p:sp>
        <p:nvSpPr>
          <p:cNvPr id="8" name="Google Shape;312;p68">
            <a:extLst>
              <a:ext uri="{FF2B5EF4-FFF2-40B4-BE49-F238E27FC236}">
                <a16:creationId xmlns:a16="http://schemas.microsoft.com/office/drawing/2014/main" id="{070B2A81-3AC3-C4FA-86C0-5312AB72EF20}"/>
              </a:ext>
            </a:extLst>
          </p:cNvPr>
          <p:cNvSpPr txBox="1"/>
          <p:nvPr/>
        </p:nvSpPr>
        <p:spPr>
          <a:xfrm>
            <a:off x="5199823" y="1018371"/>
            <a:ext cx="4895711" cy="38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/>
            <a:r>
              <a:rPr lang="en-US" sz="1800" dirty="0"/>
              <a:t>General form of the </a:t>
            </a:r>
            <a:r>
              <a:rPr lang="en-US" sz="1800" b="1" dirty="0">
                <a:solidFill>
                  <a:srgbClr val="C00000"/>
                </a:solidFill>
              </a:rPr>
              <a:t>electron propagator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/>
              <a:t>is:</a:t>
            </a:r>
            <a:endParaRPr sz="1800" strike="noStrike" dirty="0"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EFBDAE-5D7E-7006-65F5-23F6BA020C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5357" y="1365027"/>
            <a:ext cx="2583097" cy="6493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44911C-1A4F-BEC6-07D0-ED63062C62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0131" y="2684025"/>
            <a:ext cx="4703078" cy="1000080"/>
          </a:xfrm>
          <a:prstGeom prst="rect">
            <a:avLst/>
          </a:prstGeom>
        </p:spPr>
      </p:pic>
      <p:sp>
        <p:nvSpPr>
          <p:cNvPr id="14" name="Google Shape;312;p68">
            <a:extLst>
              <a:ext uri="{FF2B5EF4-FFF2-40B4-BE49-F238E27FC236}">
                <a16:creationId xmlns:a16="http://schemas.microsoft.com/office/drawing/2014/main" id="{9BABD920-A7EF-BDB8-5E99-688EE08B3AAA}"/>
              </a:ext>
            </a:extLst>
          </p:cNvPr>
          <p:cNvSpPr txBox="1"/>
          <p:nvPr/>
        </p:nvSpPr>
        <p:spPr>
          <a:xfrm>
            <a:off x="5226883" y="1997081"/>
            <a:ext cx="4933254" cy="67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/>
            <a:r>
              <a:rPr lang="en-US" sz="1800" b="1" dirty="0">
                <a:solidFill>
                  <a:srgbClr val="C00000"/>
                </a:solidFill>
              </a:rPr>
              <a:t>Massless wavefunction renormalization </a:t>
            </a:r>
            <a:r>
              <a:rPr lang="en-US" sz="1800" dirty="0"/>
              <a:t>in the </a:t>
            </a:r>
            <a:r>
              <a:rPr lang="en-US" sz="1800" b="1" dirty="0">
                <a:solidFill>
                  <a:srgbClr val="C00000"/>
                </a:solidFill>
              </a:rPr>
              <a:t>leading logarithm </a:t>
            </a:r>
            <a:r>
              <a:rPr lang="en-US" sz="1800" dirty="0"/>
              <a:t>approximation is:</a:t>
            </a:r>
            <a:endParaRPr sz="1800" strike="noStrike" dirty="0">
              <a:sym typeface="Arial"/>
            </a:endParaRPr>
          </a:p>
        </p:txBody>
      </p:sp>
      <p:sp>
        <p:nvSpPr>
          <p:cNvPr id="15" name="Google Shape;312;p68">
            <a:extLst>
              <a:ext uri="{FF2B5EF4-FFF2-40B4-BE49-F238E27FC236}">
                <a16:creationId xmlns:a16="http://schemas.microsoft.com/office/drawing/2014/main" id="{43FB654A-4C2D-A4F6-B7C7-52D98217E5CC}"/>
              </a:ext>
            </a:extLst>
          </p:cNvPr>
          <p:cNvSpPr txBox="1"/>
          <p:nvPr/>
        </p:nvSpPr>
        <p:spPr>
          <a:xfrm>
            <a:off x="5250303" y="3869542"/>
            <a:ext cx="4725963" cy="66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/>
            <a:r>
              <a:rPr lang="en-US" sz="1800" dirty="0"/>
              <a:t>It corresponds to the </a:t>
            </a:r>
            <a:r>
              <a:rPr lang="en-US" sz="1800" b="1" dirty="0">
                <a:solidFill>
                  <a:srgbClr val="C00000"/>
                </a:solidFill>
              </a:rPr>
              <a:t>multiplicatively renormalizable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/>
              <a:t>power law from:</a:t>
            </a:r>
            <a:endParaRPr sz="1800" strike="noStrike" dirty="0">
              <a:sym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67F908E-479F-258A-8130-0E4FAB1280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1802" y="4514836"/>
            <a:ext cx="1882797" cy="661135"/>
          </a:xfrm>
          <a:prstGeom prst="rect">
            <a:avLst/>
          </a:prstGeom>
        </p:spPr>
      </p:pic>
      <p:sp>
        <p:nvSpPr>
          <p:cNvPr id="17" name="Google Shape;331;p69">
            <a:extLst>
              <a:ext uri="{FF2B5EF4-FFF2-40B4-BE49-F238E27FC236}">
                <a16:creationId xmlns:a16="http://schemas.microsoft.com/office/drawing/2014/main" id="{03371583-EB94-F717-6E47-BF8974F4A533}"/>
              </a:ext>
            </a:extLst>
          </p:cNvPr>
          <p:cNvSpPr/>
          <p:nvPr/>
        </p:nvSpPr>
        <p:spPr>
          <a:xfrm>
            <a:off x="1090177" y="5324112"/>
            <a:ext cx="7898205" cy="280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-US" dirty="0"/>
              <a:t>V. M. Banda, AB, L. Albino, D. Rodríguez, </a:t>
            </a:r>
            <a:r>
              <a:rPr lang="en-US" b="1" dirty="0"/>
              <a:t>Phys. Rev. D 108 (2023) 9, 096036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3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" grpId="0"/>
      <p:bldP spid="4" grpId="0"/>
      <p:bldP spid="5" grpId="0"/>
      <p:bldP spid="8" grpId="0"/>
      <p:bldP spid="14" grpId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8"/>
          <p:cNvSpPr/>
          <p:nvPr/>
        </p:nvSpPr>
        <p:spPr>
          <a:xfrm>
            <a:off x="215640" y="-9720"/>
            <a:ext cx="9385560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strike="noStrik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The electron-photon interaction vertex</a:t>
            </a:r>
            <a:endParaRPr lang="en-US" sz="3200" b="0" strike="noStrike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6" name="Google Shape;306;p68"/>
          <p:cNvCxnSpPr/>
          <p:nvPr/>
        </p:nvCxnSpPr>
        <p:spPr>
          <a:xfrm>
            <a:off x="215640" y="86328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7" name="Google Shape;307;p68"/>
          <p:cNvCxnSpPr/>
          <p:nvPr/>
        </p:nvCxnSpPr>
        <p:spPr>
          <a:xfrm>
            <a:off x="215640" y="935640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312;p68">
            <a:extLst>
              <a:ext uri="{FF2B5EF4-FFF2-40B4-BE49-F238E27FC236}">
                <a16:creationId xmlns:a16="http://schemas.microsoft.com/office/drawing/2014/main" id="{F2AF1F61-3230-66BD-39DD-2AAA61C4FB07}"/>
              </a:ext>
            </a:extLst>
          </p:cNvPr>
          <p:cNvSpPr txBox="1"/>
          <p:nvPr/>
        </p:nvSpPr>
        <p:spPr>
          <a:xfrm>
            <a:off x="77855" y="946944"/>
            <a:ext cx="5181961" cy="38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/>
            <a:r>
              <a:rPr lang="en-US" sz="1800" dirty="0"/>
              <a:t>The </a:t>
            </a:r>
            <a:r>
              <a:rPr lang="en-US" sz="1800" b="1" dirty="0">
                <a:solidFill>
                  <a:srgbClr val="C00000"/>
                </a:solidFill>
              </a:rPr>
              <a:t>electron-photon vertex</a:t>
            </a:r>
            <a:r>
              <a:rPr lang="en-US" sz="1800" dirty="0"/>
              <a:t> is represented by:</a:t>
            </a:r>
            <a:endParaRPr sz="1800" strike="noStrike" dirty="0"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C14CD4-3427-3379-1358-A4AD536D2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577" y="1358927"/>
            <a:ext cx="2095500" cy="1651000"/>
          </a:xfrm>
          <a:prstGeom prst="rect">
            <a:avLst/>
          </a:prstGeom>
        </p:spPr>
      </p:pic>
      <p:sp>
        <p:nvSpPr>
          <p:cNvPr id="9" name="Google Shape;312;p68">
            <a:extLst>
              <a:ext uri="{FF2B5EF4-FFF2-40B4-BE49-F238E27FC236}">
                <a16:creationId xmlns:a16="http://schemas.microsoft.com/office/drawing/2014/main" id="{A22A04BB-3E1D-95D4-ED01-750E066BE1D4}"/>
              </a:ext>
            </a:extLst>
          </p:cNvPr>
          <p:cNvSpPr txBox="1"/>
          <p:nvPr/>
        </p:nvSpPr>
        <p:spPr>
          <a:xfrm>
            <a:off x="109476" y="3100423"/>
            <a:ext cx="4405090" cy="38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/>
            <a:r>
              <a:rPr lang="en-US" sz="1800" dirty="0"/>
              <a:t>It satisfies the </a:t>
            </a:r>
            <a:r>
              <a:rPr lang="en-US" sz="1800" b="1" dirty="0">
                <a:solidFill>
                  <a:srgbClr val="C00000"/>
                </a:solidFill>
              </a:rPr>
              <a:t>Ward-Takahashi</a:t>
            </a:r>
            <a:r>
              <a:rPr lang="en-US" sz="1800" dirty="0"/>
              <a:t> identity:</a:t>
            </a:r>
            <a:endParaRPr sz="1800" strike="noStrike" dirty="0"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7C935B-A62B-65A5-7864-A9732DCE8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95" y="3471938"/>
            <a:ext cx="4657758" cy="4597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E71B36-B5AF-991E-7106-45346A2BF9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461" y="4340721"/>
            <a:ext cx="3155227" cy="434552"/>
          </a:xfrm>
          <a:prstGeom prst="rect">
            <a:avLst/>
          </a:prstGeom>
        </p:spPr>
      </p:pic>
      <p:sp>
        <p:nvSpPr>
          <p:cNvPr id="19" name="Google Shape;312;p68">
            <a:extLst>
              <a:ext uri="{FF2B5EF4-FFF2-40B4-BE49-F238E27FC236}">
                <a16:creationId xmlns:a16="http://schemas.microsoft.com/office/drawing/2014/main" id="{7C5DA3BD-2372-14F5-4E53-0418BFFFDC4D}"/>
              </a:ext>
            </a:extLst>
          </p:cNvPr>
          <p:cNvSpPr txBox="1"/>
          <p:nvPr/>
        </p:nvSpPr>
        <p:spPr>
          <a:xfrm>
            <a:off x="109475" y="3936757"/>
            <a:ext cx="5244403" cy="38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/>
            <a:r>
              <a:rPr lang="en-US" sz="1800" dirty="0"/>
              <a:t>It suggests the following vertex decomposition:</a:t>
            </a:r>
            <a:endParaRPr sz="1800" strike="noStrike" dirty="0">
              <a:sym typeface="Arial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735CE83-8019-151A-7586-0CB3D61363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75" y="5106334"/>
            <a:ext cx="5181961" cy="433472"/>
          </a:xfrm>
          <a:prstGeom prst="rect">
            <a:avLst/>
          </a:prstGeom>
        </p:spPr>
      </p:pic>
      <p:sp>
        <p:nvSpPr>
          <p:cNvPr id="21" name="Google Shape;312;p68">
            <a:extLst>
              <a:ext uri="{FF2B5EF4-FFF2-40B4-BE49-F238E27FC236}">
                <a16:creationId xmlns:a16="http://schemas.microsoft.com/office/drawing/2014/main" id="{F0C60493-A176-4524-85D9-3AA620E75F9F}"/>
              </a:ext>
            </a:extLst>
          </p:cNvPr>
          <p:cNvSpPr txBox="1"/>
          <p:nvPr/>
        </p:nvSpPr>
        <p:spPr>
          <a:xfrm>
            <a:off x="109475" y="4712817"/>
            <a:ext cx="5244403" cy="38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/>
            <a:r>
              <a:rPr lang="en-US" sz="1800" dirty="0"/>
              <a:t>Defining t=</a:t>
            </a:r>
            <a:r>
              <a:rPr lang="en-US" sz="1800" dirty="0" err="1"/>
              <a:t>k+p</a:t>
            </a:r>
            <a:r>
              <a:rPr lang="en-US" sz="1800" dirty="0"/>
              <a:t>, we write </a:t>
            </a:r>
            <a:r>
              <a:rPr lang="en-US" sz="1800" b="1" dirty="0">
                <a:solidFill>
                  <a:srgbClr val="C00000"/>
                </a:solidFill>
              </a:rPr>
              <a:t>longitudinal part </a:t>
            </a:r>
            <a:r>
              <a:rPr lang="en-US" sz="1800" dirty="0"/>
              <a:t>as:</a:t>
            </a:r>
            <a:endParaRPr sz="1800" strike="noStrike" dirty="0"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26430D6-070C-5EEA-D513-81529478FD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4948" y="1056819"/>
            <a:ext cx="4036252" cy="1959991"/>
          </a:xfrm>
          <a:prstGeom prst="rect">
            <a:avLst/>
          </a:prstGeom>
        </p:spPr>
      </p:pic>
      <p:sp>
        <p:nvSpPr>
          <p:cNvPr id="23" name="Google Shape;312;p68">
            <a:extLst>
              <a:ext uri="{FF2B5EF4-FFF2-40B4-BE49-F238E27FC236}">
                <a16:creationId xmlns:a16="http://schemas.microsoft.com/office/drawing/2014/main" id="{69C452F3-63AA-A60D-0529-A4EEB27C711B}"/>
              </a:ext>
            </a:extLst>
          </p:cNvPr>
          <p:cNvSpPr txBox="1"/>
          <p:nvPr/>
        </p:nvSpPr>
        <p:spPr>
          <a:xfrm>
            <a:off x="5457830" y="2973925"/>
            <a:ext cx="4405090" cy="38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/>
            <a:r>
              <a:rPr lang="en-US" sz="1800" dirty="0"/>
              <a:t>The </a:t>
            </a:r>
            <a:r>
              <a:rPr lang="en-US" sz="1800" b="1" dirty="0">
                <a:solidFill>
                  <a:srgbClr val="C00000"/>
                </a:solidFill>
              </a:rPr>
              <a:t>transverse part </a:t>
            </a:r>
            <a:r>
              <a:rPr lang="en-US" sz="1800" dirty="0"/>
              <a:t>is constrained by:</a:t>
            </a:r>
            <a:endParaRPr sz="1800" strike="noStrike" dirty="0">
              <a:sym typeface="Arial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9DED252-099F-1E75-E1D6-261635DD81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023" y="3463727"/>
            <a:ext cx="1612177" cy="388477"/>
          </a:xfrm>
          <a:prstGeom prst="rect">
            <a:avLst/>
          </a:prstGeom>
        </p:spPr>
      </p:pic>
      <p:sp>
        <p:nvSpPr>
          <p:cNvPr id="25" name="Google Shape;312;p68">
            <a:extLst>
              <a:ext uri="{FF2B5EF4-FFF2-40B4-BE49-F238E27FC236}">
                <a16:creationId xmlns:a16="http://schemas.microsoft.com/office/drawing/2014/main" id="{37A00D1A-E427-42D4-D9F9-AE9657B47835}"/>
              </a:ext>
            </a:extLst>
          </p:cNvPr>
          <p:cNvSpPr txBox="1"/>
          <p:nvPr/>
        </p:nvSpPr>
        <p:spPr>
          <a:xfrm>
            <a:off x="5457829" y="3842530"/>
            <a:ext cx="4657757" cy="38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/>
            <a:r>
              <a:rPr lang="en-US" sz="1800" dirty="0"/>
              <a:t>The ultraviolet finite transverse part can be expanded out in terms of eight basis vector</a:t>
            </a:r>
          </a:p>
          <a:p>
            <a:pPr lvl="0"/>
            <a:r>
              <a:rPr lang="en-US" sz="1800" dirty="0"/>
              <a:t>structures.  </a:t>
            </a:r>
            <a:endParaRPr sz="1800" strike="noStrike" dirty="0">
              <a:sym typeface="Arial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A880872-339E-C124-2A06-28FF31AF53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8645" y="4813404"/>
            <a:ext cx="2972833" cy="68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9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" grpId="0"/>
      <p:bldP spid="2" grpId="0"/>
      <p:bldP spid="9" grpId="0"/>
      <p:bldP spid="19" grpId="0"/>
      <p:bldP spid="21" grpId="0"/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8"/>
          <p:cNvSpPr/>
          <p:nvPr/>
        </p:nvSpPr>
        <p:spPr>
          <a:xfrm>
            <a:off x="215640" y="-9720"/>
            <a:ext cx="9385560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</a:rPr>
              <a:t>One-loop</a:t>
            </a:r>
            <a:r>
              <a:rPr lang="en-US" sz="3200" b="1" strike="noStrik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electron-photon vertex</a:t>
            </a:r>
            <a:endParaRPr lang="en-US" sz="3200" b="0" strike="noStrike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6" name="Google Shape;306;p68"/>
          <p:cNvCxnSpPr/>
          <p:nvPr/>
        </p:nvCxnSpPr>
        <p:spPr>
          <a:xfrm>
            <a:off x="215640" y="86328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7" name="Google Shape;307;p68"/>
          <p:cNvCxnSpPr/>
          <p:nvPr/>
        </p:nvCxnSpPr>
        <p:spPr>
          <a:xfrm>
            <a:off x="215640" y="935640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312;p68">
            <a:extLst>
              <a:ext uri="{FF2B5EF4-FFF2-40B4-BE49-F238E27FC236}">
                <a16:creationId xmlns:a16="http://schemas.microsoft.com/office/drawing/2014/main" id="{F2AF1F61-3230-66BD-39DD-2AAA61C4FB07}"/>
              </a:ext>
            </a:extLst>
          </p:cNvPr>
          <p:cNvSpPr txBox="1"/>
          <p:nvPr/>
        </p:nvSpPr>
        <p:spPr>
          <a:xfrm>
            <a:off x="77855" y="946944"/>
            <a:ext cx="5181961" cy="38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/>
            <a:r>
              <a:rPr lang="en-US" sz="1800" dirty="0"/>
              <a:t>A conventional choice of the </a:t>
            </a:r>
            <a:r>
              <a:rPr lang="en-US" sz="1800" b="1" dirty="0">
                <a:solidFill>
                  <a:srgbClr val="C00000"/>
                </a:solidFill>
              </a:rPr>
              <a:t>basis vectors</a:t>
            </a:r>
            <a:r>
              <a:rPr lang="en-US" sz="1800" dirty="0"/>
              <a:t> is:</a:t>
            </a:r>
            <a:endParaRPr sz="1800" strike="noStrike" dirty="0">
              <a:sym typeface="Arial"/>
            </a:endParaRPr>
          </a:p>
        </p:txBody>
      </p:sp>
      <p:sp>
        <p:nvSpPr>
          <p:cNvPr id="19" name="Google Shape;312;p68">
            <a:extLst>
              <a:ext uri="{FF2B5EF4-FFF2-40B4-BE49-F238E27FC236}">
                <a16:creationId xmlns:a16="http://schemas.microsoft.com/office/drawing/2014/main" id="{7C5DA3BD-2372-14F5-4E53-0418BFFFDC4D}"/>
              </a:ext>
            </a:extLst>
          </p:cNvPr>
          <p:cNvSpPr txBox="1"/>
          <p:nvPr/>
        </p:nvSpPr>
        <p:spPr>
          <a:xfrm>
            <a:off x="215640" y="4668815"/>
            <a:ext cx="1162586" cy="38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/>
            <a:r>
              <a:rPr lang="en-US" sz="1800" dirty="0"/>
              <a:t>where:</a:t>
            </a:r>
            <a:endParaRPr sz="1800" strike="noStrike" dirty="0"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05F718-F579-7F0C-C982-9E4156323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82" y="1418725"/>
            <a:ext cx="4713357" cy="31667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008B70-8152-F7E9-4FB5-B7E127EEE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7721" y="4912632"/>
            <a:ext cx="1544937" cy="586685"/>
          </a:xfrm>
          <a:prstGeom prst="rect">
            <a:avLst/>
          </a:prstGeom>
        </p:spPr>
      </p:pic>
      <p:sp>
        <p:nvSpPr>
          <p:cNvPr id="7" name="Google Shape;312;p68">
            <a:extLst>
              <a:ext uri="{FF2B5EF4-FFF2-40B4-BE49-F238E27FC236}">
                <a16:creationId xmlns:a16="http://schemas.microsoft.com/office/drawing/2014/main" id="{53EEBBFD-EA56-482D-6470-19A8F3A386F7}"/>
              </a:ext>
            </a:extLst>
          </p:cNvPr>
          <p:cNvSpPr txBox="1"/>
          <p:nvPr/>
        </p:nvSpPr>
        <p:spPr>
          <a:xfrm>
            <a:off x="4908420" y="953315"/>
            <a:ext cx="5181961" cy="581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/>
            <a:r>
              <a:rPr lang="en-US" sz="1800" dirty="0"/>
              <a:t>We compute </a:t>
            </a:r>
            <a:r>
              <a:rPr lang="en-US" sz="1800" b="1" dirty="0">
                <a:solidFill>
                  <a:srgbClr val="C00000"/>
                </a:solidFill>
              </a:rPr>
              <a:t>1-loop</a:t>
            </a:r>
            <a:r>
              <a:rPr lang="en-US" sz="1800" dirty="0"/>
              <a:t> transverse electron-photon vertex in the kinematic limit </a:t>
            </a:r>
            <a:r>
              <a:rPr lang="en-US" sz="1800" b="1" dirty="0">
                <a:solidFill>
                  <a:srgbClr val="C00000"/>
                </a:solidFill>
              </a:rPr>
              <a:t>p</a:t>
            </a:r>
            <a:r>
              <a:rPr lang="en-US" sz="1800" b="1" baseline="30000" dirty="0">
                <a:solidFill>
                  <a:srgbClr val="C00000"/>
                </a:solidFill>
              </a:rPr>
              <a:t>2</a:t>
            </a:r>
            <a:r>
              <a:rPr lang="en-US" sz="1800" b="1" dirty="0">
                <a:solidFill>
                  <a:srgbClr val="C00000"/>
                </a:solidFill>
              </a:rPr>
              <a:t> &gt;&gt; k</a:t>
            </a:r>
            <a:r>
              <a:rPr lang="en-US" sz="1800" b="1" baseline="30000" dirty="0">
                <a:solidFill>
                  <a:srgbClr val="C00000"/>
                </a:solidFill>
              </a:rPr>
              <a:t>2</a:t>
            </a:r>
            <a:r>
              <a:rPr lang="en-US" sz="1800" b="1" dirty="0">
                <a:solidFill>
                  <a:srgbClr val="C00000"/>
                </a:solidFill>
              </a:rPr>
              <a:t> &gt;&gt; m</a:t>
            </a:r>
            <a:r>
              <a:rPr lang="en-US" sz="1800" b="1" baseline="30000" dirty="0">
                <a:solidFill>
                  <a:srgbClr val="C00000"/>
                </a:solidFill>
              </a:rPr>
              <a:t>2</a:t>
            </a:r>
            <a:endParaRPr sz="1800" b="1" strike="noStrike" baseline="30000" dirty="0">
              <a:solidFill>
                <a:srgbClr val="C00000"/>
              </a:solidFill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FCAA16-7E2B-9F51-8285-55F1E23BE3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6087" y="1547214"/>
            <a:ext cx="4256598" cy="110962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B719862-56C4-FD40-0977-348D40AF9DA9}"/>
              </a:ext>
            </a:extLst>
          </p:cNvPr>
          <p:cNvSpPr/>
          <p:nvPr/>
        </p:nvSpPr>
        <p:spPr>
          <a:xfrm>
            <a:off x="215639" y="2213330"/>
            <a:ext cx="2978135" cy="37037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241B47-347D-D984-C74A-36B3760997EB}"/>
              </a:ext>
            </a:extLst>
          </p:cNvPr>
          <p:cNvSpPr/>
          <p:nvPr/>
        </p:nvSpPr>
        <p:spPr>
          <a:xfrm>
            <a:off x="181182" y="3356800"/>
            <a:ext cx="3675201" cy="40302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809827D-46EB-B70D-E765-DB1DC91193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1396" y="3396267"/>
            <a:ext cx="3729693" cy="641854"/>
          </a:xfrm>
          <a:prstGeom prst="rect">
            <a:avLst/>
          </a:prstGeom>
        </p:spPr>
      </p:pic>
      <p:sp>
        <p:nvSpPr>
          <p:cNvPr id="16" name="Google Shape;312;p68">
            <a:extLst>
              <a:ext uri="{FF2B5EF4-FFF2-40B4-BE49-F238E27FC236}">
                <a16:creationId xmlns:a16="http://schemas.microsoft.com/office/drawing/2014/main" id="{9993F577-3C79-D6F7-0A35-08C3F0DD661A}"/>
              </a:ext>
            </a:extLst>
          </p:cNvPr>
          <p:cNvSpPr txBox="1"/>
          <p:nvPr/>
        </p:nvSpPr>
        <p:spPr>
          <a:xfrm>
            <a:off x="4917911" y="3057475"/>
            <a:ext cx="4759670" cy="403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/>
            <a:r>
              <a:rPr lang="en-US" sz="1800" b="1" dirty="0">
                <a:solidFill>
                  <a:srgbClr val="C00000"/>
                </a:solidFill>
              </a:rPr>
              <a:t>1-loop</a:t>
            </a:r>
            <a:r>
              <a:rPr lang="en-US" sz="1800" dirty="0"/>
              <a:t> massless electron </a:t>
            </a:r>
            <a:r>
              <a:rPr lang="en-US" sz="1800" b="1" dirty="0">
                <a:solidFill>
                  <a:srgbClr val="C00000"/>
                </a:solidFill>
              </a:rPr>
              <a:t>propagator</a:t>
            </a:r>
            <a:r>
              <a:rPr lang="en-US" sz="1800" dirty="0"/>
              <a:t> yields:</a:t>
            </a:r>
            <a:endParaRPr sz="1800" strike="noStrike" baseline="30000" dirty="0">
              <a:sym typeface="Arial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28D0537-C794-B021-E7C0-9CF60F3CC9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2824" y="4385046"/>
            <a:ext cx="3942585" cy="1157456"/>
          </a:xfrm>
          <a:prstGeom prst="rect">
            <a:avLst/>
          </a:prstGeom>
        </p:spPr>
      </p:pic>
      <p:sp>
        <p:nvSpPr>
          <p:cNvPr id="18" name="Google Shape;312;p68">
            <a:extLst>
              <a:ext uri="{FF2B5EF4-FFF2-40B4-BE49-F238E27FC236}">
                <a16:creationId xmlns:a16="http://schemas.microsoft.com/office/drawing/2014/main" id="{8AE4FE97-63BC-F969-E49B-CC5DDAD69968}"/>
              </a:ext>
            </a:extLst>
          </p:cNvPr>
          <p:cNvSpPr txBox="1"/>
          <p:nvPr/>
        </p:nvSpPr>
        <p:spPr>
          <a:xfrm>
            <a:off x="4947803" y="4005261"/>
            <a:ext cx="4759670" cy="403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/>
            <a:r>
              <a:rPr lang="en-US" sz="1800" dirty="0"/>
              <a:t>It suggests a possible connection:</a:t>
            </a:r>
            <a:endParaRPr sz="1800" strike="noStrike" baseline="30000" dirty="0"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FBD7B4-927A-9846-B33C-765E4EF314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2471" y="2688887"/>
            <a:ext cx="2065338" cy="353526"/>
          </a:xfrm>
          <a:prstGeom prst="rect">
            <a:avLst/>
          </a:prstGeom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0E8D2125-FA13-136F-97AA-B5786F505A3C}"/>
              </a:ext>
            </a:extLst>
          </p:cNvPr>
          <p:cNvSpPr/>
          <p:nvPr/>
        </p:nvSpPr>
        <p:spPr>
          <a:xfrm>
            <a:off x="5039280" y="2825569"/>
            <a:ext cx="473624" cy="12499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23058E-D0B8-4EDF-5F38-C43F6904BE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4721" y="5090432"/>
            <a:ext cx="1130366" cy="2974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4BDC46-D531-4937-5E37-5B55595B59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31022" y="5084694"/>
            <a:ext cx="1130366" cy="317296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BBB0926D-B2D6-4DAA-4AED-5D2D5504C5D4}"/>
              </a:ext>
            </a:extLst>
          </p:cNvPr>
          <p:cNvSpPr/>
          <p:nvPr/>
        </p:nvSpPr>
        <p:spPr>
          <a:xfrm>
            <a:off x="181182" y="5013515"/>
            <a:ext cx="2978135" cy="3884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F6E4B3B-EF6D-9071-A9E0-E2476B801F86}"/>
              </a:ext>
            </a:extLst>
          </p:cNvPr>
          <p:cNvSpPr/>
          <p:nvPr/>
        </p:nvSpPr>
        <p:spPr>
          <a:xfrm>
            <a:off x="5763660" y="2189012"/>
            <a:ext cx="2611713" cy="4599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3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" grpId="0"/>
      <p:bldP spid="2" grpId="0"/>
      <p:bldP spid="19" grpId="0"/>
      <p:bldP spid="7" grpId="0"/>
      <p:bldP spid="10" grpId="0" animBg="1"/>
      <p:bldP spid="13" grpId="0" animBg="1"/>
      <p:bldP spid="16" grpId="0"/>
      <p:bldP spid="18" grpId="0"/>
      <p:bldP spid="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8"/>
          <p:cNvSpPr/>
          <p:nvPr/>
        </p:nvSpPr>
        <p:spPr>
          <a:xfrm>
            <a:off x="215640" y="-9720"/>
            <a:ext cx="9385560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</a:rPr>
              <a:t>Vertex construction and mass generation</a:t>
            </a:r>
            <a:endParaRPr lang="en-US" sz="3200" b="0" strike="noStrike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6" name="Google Shape;306;p68"/>
          <p:cNvCxnSpPr/>
          <p:nvPr/>
        </p:nvCxnSpPr>
        <p:spPr>
          <a:xfrm>
            <a:off x="215640" y="86328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7" name="Google Shape;307;p68"/>
          <p:cNvCxnSpPr/>
          <p:nvPr/>
        </p:nvCxnSpPr>
        <p:spPr>
          <a:xfrm>
            <a:off x="215640" y="935640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312;p68">
            <a:extLst>
              <a:ext uri="{FF2B5EF4-FFF2-40B4-BE49-F238E27FC236}">
                <a16:creationId xmlns:a16="http://schemas.microsoft.com/office/drawing/2014/main" id="{F2AF1F61-3230-66BD-39DD-2AAA61C4FB07}"/>
              </a:ext>
            </a:extLst>
          </p:cNvPr>
          <p:cNvSpPr txBox="1"/>
          <p:nvPr/>
        </p:nvSpPr>
        <p:spPr>
          <a:xfrm>
            <a:off x="82490" y="989113"/>
            <a:ext cx="4714797" cy="70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/>
            <a:r>
              <a:rPr lang="en-US" sz="1800" b="1" dirty="0">
                <a:solidFill>
                  <a:srgbClr val="C00000"/>
                </a:solidFill>
              </a:rPr>
              <a:t>Multiplicative renormalizability </a:t>
            </a:r>
            <a:r>
              <a:rPr lang="en-US" sz="1800" dirty="0">
                <a:solidFill>
                  <a:schemeClr val="tx1"/>
                </a:solidFill>
              </a:rPr>
              <a:t>constraints</a:t>
            </a:r>
          </a:p>
          <a:p>
            <a:pPr lvl="0"/>
            <a:r>
              <a:rPr lang="en-US" sz="1800" dirty="0"/>
              <a:t>guide us to the following truncation vertices:</a:t>
            </a:r>
            <a:endParaRPr sz="1800" strike="noStrike" dirty="0">
              <a:sym typeface="Arial"/>
            </a:endParaRPr>
          </a:p>
        </p:txBody>
      </p:sp>
      <p:sp>
        <p:nvSpPr>
          <p:cNvPr id="7" name="Google Shape;312;p68">
            <a:extLst>
              <a:ext uri="{FF2B5EF4-FFF2-40B4-BE49-F238E27FC236}">
                <a16:creationId xmlns:a16="http://schemas.microsoft.com/office/drawing/2014/main" id="{53EEBBFD-EA56-482D-6470-19A8F3A386F7}"/>
              </a:ext>
            </a:extLst>
          </p:cNvPr>
          <p:cNvSpPr txBox="1"/>
          <p:nvPr/>
        </p:nvSpPr>
        <p:spPr>
          <a:xfrm>
            <a:off x="4908420" y="953315"/>
            <a:ext cx="5181961" cy="581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/>
            <a:r>
              <a:rPr lang="en-US" sz="1800" b="1" dirty="0">
                <a:solidFill>
                  <a:srgbClr val="C00000"/>
                </a:solidFill>
              </a:rPr>
              <a:t>Symmetry breaking </a:t>
            </a:r>
            <a:r>
              <a:rPr lang="en-US" sz="1800" dirty="0"/>
              <a:t>exhibits </a:t>
            </a:r>
            <a:r>
              <a:rPr lang="en-US" sz="1800" b="1" dirty="0" err="1">
                <a:solidFill>
                  <a:srgbClr val="C00000"/>
                </a:solidFill>
              </a:rPr>
              <a:t>Miransky</a:t>
            </a:r>
            <a:r>
              <a:rPr lang="en-US" sz="1800" b="1" dirty="0">
                <a:solidFill>
                  <a:srgbClr val="C00000"/>
                </a:solidFill>
              </a:rPr>
              <a:t> scaling</a:t>
            </a:r>
            <a:r>
              <a:rPr lang="en-US" sz="1800" dirty="0"/>
              <a:t>:</a:t>
            </a:r>
          </a:p>
          <a:p>
            <a:pPr lvl="0"/>
            <a:endParaRPr sz="1800" b="1" strike="noStrike" baseline="30000" dirty="0">
              <a:solidFill>
                <a:srgbClr val="C00000"/>
              </a:solidFill>
              <a:sym typeface="Arial"/>
            </a:endParaRPr>
          </a:p>
        </p:txBody>
      </p:sp>
      <p:sp>
        <p:nvSpPr>
          <p:cNvPr id="18" name="Google Shape;312;p68">
            <a:extLst>
              <a:ext uri="{FF2B5EF4-FFF2-40B4-BE49-F238E27FC236}">
                <a16:creationId xmlns:a16="http://schemas.microsoft.com/office/drawing/2014/main" id="{8AE4FE97-63BC-F969-E49B-CC5DDAD69968}"/>
              </a:ext>
            </a:extLst>
          </p:cNvPr>
          <p:cNvSpPr txBox="1"/>
          <p:nvPr/>
        </p:nvSpPr>
        <p:spPr>
          <a:xfrm>
            <a:off x="82490" y="4845364"/>
            <a:ext cx="1759563" cy="403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/>
            <a:r>
              <a:rPr lang="en-US" sz="1800" dirty="0"/>
              <a:t>One choice is:</a:t>
            </a:r>
            <a:endParaRPr sz="1800" strike="noStrike" baseline="30000" dirty="0"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FBC253-378B-E1F1-831F-2F4BE1FC1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58" y="1654738"/>
            <a:ext cx="3252996" cy="7054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C1C389-C184-7602-4485-17EDB56523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01" y="2446059"/>
            <a:ext cx="3375621" cy="788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23BED0-AA90-7006-6900-714126E133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755" y="3337348"/>
            <a:ext cx="3560538" cy="15610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5A8849-1A5E-289E-D76B-6F5555C31F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8617" y="5201861"/>
            <a:ext cx="2086705" cy="3539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A2D9F7D-80EE-D79F-1B8B-45204DBDFC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7190" y="1342597"/>
            <a:ext cx="5181960" cy="32078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40F3C1F-F80E-DE26-61DE-C774E612E9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8333" y="4550477"/>
            <a:ext cx="2915215" cy="105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1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" grpId="0"/>
      <p:bldP spid="2" grpId="0"/>
      <p:bldP spid="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8"/>
          <p:cNvSpPr/>
          <p:nvPr/>
        </p:nvSpPr>
        <p:spPr>
          <a:xfrm>
            <a:off x="215640" y="-9720"/>
            <a:ext cx="9385560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</a:rPr>
              <a:t>On the gauge invariance of mass generation</a:t>
            </a:r>
            <a:endParaRPr lang="en-US" sz="3200" b="0" strike="noStrike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6" name="Google Shape;306;p68"/>
          <p:cNvCxnSpPr/>
          <p:nvPr/>
        </p:nvCxnSpPr>
        <p:spPr>
          <a:xfrm>
            <a:off x="215640" y="86328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7" name="Google Shape;307;p68"/>
          <p:cNvCxnSpPr/>
          <p:nvPr/>
        </p:nvCxnSpPr>
        <p:spPr>
          <a:xfrm>
            <a:off x="215640" y="935640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312;p68">
            <a:extLst>
              <a:ext uri="{FF2B5EF4-FFF2-40B4-BE49-F238E27FC236}">
                <a16:creationId xmlns:a16="http://schemas.microsoft.com/office/drawing/2014/main" id="{F2AF1F61-3230-66BD-39DD-2AAA61C4FB07}"/>
              </a:ext>
            </a:extLst>
          </p:cNvPr>
          <p:cNvSpPr txBox="1"/>
          <p:nvPr/>
        </p:nvSpPr>
        <p:spPr>
          <a:xfrm>
            <a:off x="135497" y="989113"/>
            <a:ext cx="5311145" cy="70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/>
            <a:r>
              <a:rPr lang="en-US" sz="1800" dirty="0">
                <a:solidFill>
                  <a:schemeClr val="tx1"/>
                </a:solidFill>
              </a:rPr>
              <a:t>We expect the </a:t>
            </a:r>
            <a:r>
              <a:rPr lang="en-US" sz="1800" b="1" dirty="0">
                <a:solidFill>
                  <a:srgbClr val="C00000"/>
                </a:solidFill>
              </a:rPr>
              <a:t>critical coupling</a:t>
            </a:r>
            <a:r>
              <a:rPr lang="en-US" sz="1800" dirty="0">
                <a:solidFill>
                  <a:schemeClr val="tx1"/>
                </a:solidFill>
              </a:rPr>
              <a:t> for the dynamical mass generation to be </a:t>
            </a:r>
            <a:r>
              <a:rPr lang="en-US" sz="1800" b="1" dirty="0">
                <a:solidFill>
                  <a:srgbClr val="C00000"/>
                </a:solidFill>
              </a:rPr>
              <a:t>gauge-independent</a:t>
            </a:r>
            <a:r>
              <a:rPr lang="en-US" sz="1800" dirty="0">
                <a:solidFill>
                  <a:schemeClr val="tx1"/>
                </a:solidFill>
              </a:rPr>
              <a:t>:</a:t>
            </a:r>
            <a:endParaRPr sz="1800" strike="noStrike" dirty="0">
              <a:solidFill>
                <a:schemeClr val="tx1"/>
              </a:solidFill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D10733-97A8-8FCC-0D89-F94222A05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261" y="1736640"/>
            <a:ext cx="3498108" cy="21575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F1037D-48F3-E966-F82A-326362722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4799" y="950783"/>
            <a:ext cx="3761409" cy="2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798DD2-F752-AB99-4E34-24594E07B1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4799" y="3301446"/>
            <a:ext cx="3822623" cy="2382594"/>
          </a:xfrm>
          <a:prstGeom prst="rect">
            <a:avLst/>
          </a:prstGeom>
        </p:spPr>
      </p:pic>
      <p:sp>
        <p:nvSpPr>
          <p:cNvPr id="8" name="Google Shape;331;p69">
            <a:extLst>
              <a:ext uri="{FF2B5EF4-FFF2-40B4-BE49-F238E27FC236}">
                <a16:creationId xmlns:a16="http://schemas.microsoft.com/office/drawing/2014/main" id="{BDBEC9D1-6DB2-2E7D-8243-CE70C62AB365}"/>
              </a:ext>
            </a:extLst>
          </p:cNvPr>
          <p:cNvSpPr/>
          <p:nvPr/>
        </p:nvSpPr>
        <p:spPr>
          <a:xfrm>
            <a:off x="13252" y="5329963"/>
            <a:ext cx="5989983" cy="24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-US" dirty="0"/>
              <a:t>V. Banda, AB, L. Albino, D. Rodríguez, </a:t>
            </a:r>
            <a:r>
              <a:rPr lang="en-US" b="1" dirty="0"/>
              <a:t>Phys. Rev. D 108 (2023) 9, 096036</a:t>
            </a:r>
            <a:endParaRPr lang="en-US" dirty="0"/>
          </a:p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2EE5152-6E68-598A-7387-8DDBE3D985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947" y="3936214"/>
            <a:ext cx="4469463" cy="3588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8F5EEC-5A04-FF41-0770-8F3D88A28D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25" y="4423760"/>
            <a:ext cx="3708400" cy="622300"/>
          </a:xfrm>
          <a:prstGeom prst="rect">
            <a:avLst/>
          </a:prstGeom>
        </p:spPr>
      </p:pic>
      <p:sp>
        <p:nvSpPr>
          <p:cNvPr id="16" name="Google Shape;312;p68">
            <a:extLst>
              <a:ext uri="{FF2B5EF4-FFF2-40B4-BE49-F238E27FC236}">
                <a16:creationId xmlns:a16="http://schemas.microsoft.com/office/drawing/2014/main" id="{D11E3D25-8165-FAE3-252D-F57E41EAE60E}"/>
              </a:ext>
            </a:extLst>
          </p:cNvPr>
          <p:cNvSpPr txBox="1"/>
          <p:nvPr/>
        </p:nvSpPr>
        <p:spPr>
          <a:xfrm>
            <a:off x="6982203" y="2547386"/>
            <a:ext cx="2109161" cy="38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/>
            <a:r>
              <a:rPr lang="en-US" sz="1800" b="1" dirty="0">
                <a:solidFill>
                  <a:srgbClr val="C00000"/>
                </a:solidFill>
              </a:rPr>
              <a:t>gauge invariance</a:t>
            </a:r>
            <a:endParaRPr sz="1800" strike="noStrike" dirty="0">
              <a:sym typeface="Arial"/>
            </a:endParaRPr>
          </a:p>
        </p:txBody>
      </p:sp>
      <p:sp>
        <p:nvSpPr>
          <p:cNvPr id="17" name="Google Shape;312;p68">
            <a:extLst>
              <a:ext uri="{FF2B5EF4-FFF2-40B4-BE49-F238E27FC236}">
                <a16:creationId xmlns:a16="http://schemas.microsoft.com/office/drawing/2014/main" id="{907CA6C9-4D4A-FC5F-88D3-916D2D672E7D}"/>
              </a:ext>
            </a:extLst>
          </p:cNvPr>
          <p:cNvSpPr txBox="1"/>
          <p:nvPr/>
        </p:nvSpPr>
        <p:spPr>
          <a:xfrm>
            <a:off x="6982203" y="4613031"/>
            <a:ext cx="2109161" cy="38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/>
            <a:r>
              <a:rPr lang="en-US" sz="1800" b="1" dirty="0">
                <a:solidFill>
                  <a:srgbClr val="C00000"/>
                </a:solidFill>
              </a:rPr>
              <a:t>gauge invariance</a:t>
            </a:r>
            <a:endParaRPr sz="1800" strike="noStrike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088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" grpId="0"/>
      <p:bldP spid="2" grpId="0"/>
      <p:bldP spid="8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8"/>
          <p:cNvSpPr/>
          <p:nvPr/>
        </p:nvSpPr>
        <p:spPr>
          <a:xfrm>
            <a:off x="215640" y="-9720"/>
            <a:ext cx="9385560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</a:rPr>
              <a:t>LKF transformations for the electron propagator</a:t>
            </a:r>
            <a:endParaRPr lang="en-US" sz="3200" b="0" strike="noStrike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6" name="Google Shape;306;p68"/>
          <p:cNvCxnSpPr/>
          <p:nvPr/>
        </p:nvCxnSpPr>
        <p:spPr>
          <a:xfrm>
            <a:off x="215640" y="86328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7" name="Google Shape;307;p68"/>
          <p:cNvCxnSpPr/>
          <p:nvPr/>
        </p:nvCxnSpPr>
        <p:spPr>
          <a:xfrm>
            <a:off x="215640" y="935640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312;p68">
            <a:extLst>
              <a:ext uri="{FF2B5EF4-FFF2-40B4-BE49-F238E27FC236}">
                <a16:creationId xmlns:a16="http://schemas.microsoft.com/office/drawing/2014/main" id="{F2AF1F61-3230-66BD-39DD-2AAA61C4FB07}"/>
              </a:ext>
            </a:extLst>
          </p:cNvPr>
          <p:cNvSpPr txBox="1"/>
          <p:nvPr/>
        </p:nvSpPr>
        <p:spPr>
          <a:xfrm>
            <a:off x="42733" y="989113"/>
            <a:ext cx="5165371" cy="1462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/>
            <a:r>
              <a:rPr lang="en-US" sz="1800" dirty="0">
                <a:solidFill>
                  <a:schemeClr val="tx1"/>
                </a:solidFill>
              </a:rPr>
              <a:t>An ansatz for the interaction vertex and study of </a:t>
            </a:r>
            <a:r>
              <a:rPr lang="en-US" sz="1800" b="1" dirty="0">
                <a:solidFill>
                  <a:srgbClr val="C00000"/>
                </a:solidFill>
              </a:rPr>
              <a:t>gauge-invariance</a:t>
            </a:r>
            <a:r>
              <a:rPr lang="en-US" sz="1800" dirty="0">
                <a:solidFill>
                  <a:schemeClr val="tx1"/>
                </a:solidFill>
              </a:rPr>
              <a:t> of observables expects the </a:t>
            </a:r>
            <a:r>
              <a:rPr lang="en-US" sz="1800" b="1" dirty="0">
                <a:solidFill>
                  <a:srgbClr val="C00000"/>
                </a:solidFill>
              </a:rPr>
              <a:t>electron-photon vertex</a:t>
            </a:r>
            <a:r>
              <a:rPr lang="en-US" sz="1800" dirty="0">
                <a:solidFill>
                  <a:schemeClr val="tx1"/>
                </a:solidFill>
              </a:rPr>
              <a:t> transforms according to the </a:t>
            </a:r>
            <a:r>
              <a:rPr lang="en-US" sz="1800" b="1" dirty="0">
                <a:solidFill>
                  <a:srgbClr val="C00000"/>
                </a:solidFill>
              </a:rPr>
              <a:t>LKF transformations</a:t>
            </a:r>
            <a:r>
              <a:rPr lang="en-US" sz="1800" dirty="0">
                <a:solidFill>
                  <a:schemeClr val="tx1"/>
                </a:solidFill>
              </a:rPr>
              <a:t> on variation of gauge.  </a:t>
            </a:r>
            <a:endParaRPr sz="1800" strike="noStrik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8" name="Google Shape;331;p69">
            <a:extLst>
              <a:ext uri="{FF2B5EF4-FFF2-40B4-BE49-F238E27FC236}">
                <a16:creationId xmlns:a16="http://schemas.microsoft.com/office/drawing/2014/main" id="{BDBEC9D1-6DB2-2E7D-8243-CE70C62AB365}"/>
              </a:ext>
            </a:extLst>
          </p:cNvPr>
          <p:cNvSpPr/>
          <p:nvPr/>
        </p:nvSpPr>
        <p:spPr>
          <a:xfrm>
            <a:off x="695717" y="5286892"/>
            <a:ext cx="8425405" cy="320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-US" dirty="0"/>
              <a:t>A. Ashraf, F. </a:t>
            </a:r>
            <a:r>
              <a:rPr lang="en-US" dirty="0" err="1"/>
              <a:t>Akram</a:t>
            </a:r>
            <a:r>
              <a:rPr lang="en-US" dirty="0"/>
              <a:t>, J. Aslam, D. Rodríguez, AB, L. Albino, </a:t>
            </a:r>
            <a:r>
              <a:rPr lang="en-US" b="1" dirty="0"/>
              <a:t>arXiv:2605.14122 [hep-</a:t>
            </a:r>
            <a:r>
              <a:rPr lang="en-US" b="1" dirty="0" err="1"/>
              <a:t>th</a:t>
            </a:r>
            <a:r>
              <a:rPr lang="en-US" b="1" dirty="0"/>
              <a:t>]</a:t>
            </a:r>
            <a:endParaRPr lang="en-US" dirty="0"/>
          </a:p>
        </p:txBody>
      </p:sp>
      <p:sp>
        <p:nvSpPr>
          <p:cNvPr id="6" name="Google Shape;312;p68">
            <a:extLst>
              <a:ext uri="{FF2B5EF4-FFF2-40B4-BE49-F238E27FC236}">
                <a16:creationId xmlns:a16="http://schemas.microsoft.com/office/drawing/2014/main" id="{6730FB9E-3798-59B7-FF01-61E8C141E26F}"/>
              </a:ext>
            </a:extLst>
          </p:cNvPr>
          <p:cNvSpPr txBox="1"/>
          <p:nvPr/>
        </p:nvSpPr>
        <p:spPr>
          <a:xfrm>
            <a:off x="42733" y="2257274"/>
            <a:ext cx="5165371" cy="640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/>
            <a:r>
              <a:rPr lang="en-US" sz="1800" b="1" dirty="0">
                <a:solidFill>
                  <a:srgbClr val="C00000"/>
                </a:solidFill>
              </a:rPr>
              <a:t>Coordinate-space</a:t>
            </a:r>
            <a:r>
              <a:rPr lang="en-US" sz="1800" dirty="0">
                <a:solidFill>
                  <a:schemeClr val="tx1"/>
                </a:solidFill>
              </a:rPr>
              <a:t> based LKF transformations are easier to study for the </a:t>
            </a:r>
            <a:r>
              <a:rPr lang="en-US" sz="1800" b="1" dirty="0">
                <a:solidFill>
                  <a:srgbClr val="C00000"/>
                </a:solidFill>
              </a:rPr>
              <a:t>electron propagator</a:t>
            </a:r>
            <a:r>
              <a:rPr lang="en-US" sz="1800" dirty="0">
                <a:solidFill>
                  <a:schemeClr val="tx1"/>
                </a:solidFill>
              </a:rPr>
              <a:t>: </a:t>
            </a:r>
            <a:endParaRPr sz="1800" strike="noStrik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9" name="Google Shape;312;p68">
            <a:extLst>
              <a:ext uri="{FF2B5EF4-FFF2-40B4-BE49-F238E27FC236}">
                <a16:creationId xmlns:a16="http://schemas.microsoft.com/office/drawing/2014/main" id="{33567D14-C706-6512-DCA2-6457884DF301}"/>
              </a:ext>
            </a:extLst>
          </p:cNvPr>
          <p:cNvSpPr txBox="1"/>
          <p:nvPr/>
        </p:nvSpPr>
        <p:spPr>
          <a:xfrm>
            <a:off x="5208104" y="986233"/>
            <a:ext cx="4803913" cy="640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/>
            <a:r>
              <a:rPr lang="en-US" sz="1800" dirty="0">
                <a:solidFill>
                  <a:schemeClr val="tx1"/>
                </a:solidFill>
              </a:rPr>
              <a:t>These propagators are related through the </a:t>
            </a:r>
            <a:r>
              <a:rPr lang="en-US" sz="1800" b="1" dirty="0">
                <a:solidFill>
                  <a:srgbClr val="C00000"/>
                </a:solidFill>
              </a:rPr>
              <a:t>Fourier transformations</a:t>
            </a:r>
            <a:r>
              <a:rPr lang="en-US" sz="1800" dirty="0">
                <a:solidFill>
                  <a:schemeClr val="tx1"/>
                </a:solidFill>
              </a:rPr>
              <a:t>:</a:t>
            </a:r>
            <a:endParaRPr sz="1800" strike="noStrike" dirty="0">
              <a:solidFill>
                <a:schemeClr val="tx1"/>
              </a:solidFill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080DEA-82FB-178D-7EFF-8B09CB61A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320" y="1597511"/>
            <a:ext cx="3651667" cy="1326582"/>
          </a:xfrm>
          <a:prstGeom prst="rect">
            <a:avLst/>
          </a:prstGeom>
        </p:spPr>
      </p:pic>
      <p:sp>
        <p:nvSpPr>
          <p:cNvPr id="11" name="Google Shape;312;p68">
            <a:extLst>
              <a:ext uri="{FF2B5EF4-FFF2-40B4-BE49-F238E27FC236}">
                <a16:creationId xmlns:a16="http://schemas.microsoft.com/office/drawing/2014/main" id="{81658792-9DA9-981A-0380-297E05BF36CB}"/>
              </a:ext>
            </a:extLst>
          </p:cNvPr>
          <p:cNvSpPr txBox="1"/>
          <p:nvPr/>
        </p:nvSpPr>
        <p:spPr>
          <a:xfrm>
            <a:off x="5208104" y="2918220"/>
            <a:ext cx="4803913" cy="406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/>
            <a:r>
              <a:rPr lang="en-US" sz="1800" dirty="0">
                <a:solidFill>
                  <a:schemeClr val="tx1"/>
                </a:solidFill>
              </a:rPr>
              <a:t>LKF transformations for </a:t>
            </a:r>
            <a:r>
              <a:rPr lang="en-US" sz="1800" b="1" dirty="0">
                <a:solidFill>
                  <a:srgbClr val="C00000"/>
                </a:solidFill>
              </a:rPr>
              <a:t>reduced QED</a:t>
            </a:r>
            <a:r>
              <a:rPr lang="en-US" sz="1800" dirty="0">
                <a:solidFill>
                  <a:schemeClr val="tx1"/>
                </a:solidFill>
              </a:rPr>
              <a:t>:</a:t>
            </a:r>
            <a:endParaRPr sz="1800" strike="noStrike" dirty="0">
              <a:solidFill>
                <a:schemeClr val="tx1"/>
              </a:solidFill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FD892D-535F-6082-F47C-B1C531256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0297" y="3279841"/>
            <a:ext cx="4153712" cy="5333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F27674-EF82-3ED4-D0AA-CBED312B4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0384" y="4431293"/>
            <a:ext cx="4154292" cy="692382"/>
          </a:xfrm>
          <a:prstGeom prst="rect">
            <a:avLst/>
          </a:prstGeom>
        </p:spPr>
      </p:pic>
      <p:sp>
        <p:nvSpPr>
          <p:cNvPr id="16" name="Google Shape;312;p68">
            <a:extLst>
              <a:ext uri="{FF2B5EF4-FFF2-40B4-BE49-F238E27FC236}">
                <a16:creationId xmlns:a16="http://schemas.microsoft.com/office/drawing/2014/main" id="{325A9A87-ACD3-0785-228A-D7B419A36865}"/>
              </a:ext>
            </a:extLst>
          </p:cNvPr>
          <p:cNvSpPr txBox="1"/>
          <p:nvPr/>
        </p:nvSpPr>
        <p:spPr>
          <a:xfrm>
            <a:off x="5208104" y="3898414"/>
            <a:ext cx="1258957" cy="369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/>
            <a:r>
              <a:rPr lang="en-US" sz="1800" dirty="0">
                <a:solidFill>
                  <a:schemeClr val="tx1"/>
                </a:solidFill>
              </a:rPr>
              <a:t>where, for</a:t>
            </a:r>
            <a:endParaRPr sz="1800" strike="noStrike" dirty="0">
              <a:solidFill>
                <a:schemeClr val="tx1"/>
              </a:solidFill>
              <a:sym typeface="Arial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B646454-46BA-F29D-14F6-5156AE7B4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616" y="2960418"/>
            <a:ext cx="3323910" cy="13265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C449668-FFCF-2DA4-D61E-C7AAEFA07F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569" y="4510805"/>
            <a:ext cx="3801090" cy="4834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86B9404-039D-A8F7-B4BD-39F1076DF0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2303" y="3842547"/>
            <a:ext cx="1480060" cy="53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" grpId="0"/>
      <p:bldP spid="2" grpId="0"/>
      <p:bldP spid="8" grpId="0"/>
      <p:bldP spid="6" grpId="0"/>
      <p:bldP spid="9" grpId="0"/>
      <p:bldP spid="11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8"/>
          <p:cNvSpPr/>
          <p:nvPr/>
        </p:nvSpPr>
        <p:spPr>
          <a:xfrm>
            <a:off x="215639" y="-9720"/>
            <a:ext cx="9864985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</a:rPr>
              <a:t>Gauge transformed propagator</a:t>
            </a:r>
            <a:endParaRPr lang="en-US" sz="3200" b="0" strike="noStrike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6" name="Google Shape;306;p68"/>
          <p:cNvCxnSpPr/>
          <p:nvPr/>
        </p:nvCxnSpPr>
        <p:spPr>
          <a:xfrm>
            <a:off x="215640" y="86328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7" name="Google Shape;307;p68"/>
          <p:cNvCxnSpPr/>
          <p:nvPr/>
        </p:nvCxnSpPr>
        <p:spPr>
          <a:xfrm>
            <a:off x="215640" y="935640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312;p68">
            <a:extLst>
              <a:ext uri="{FF2B5EF4-FFF2-40B4-BE49-F238E27FC236}">
                <a16:creationId xmlns:a16="http://schemas.microsoft.com/office/drawing/2014/main" id="{F2AF1F61-3230-66BD-39DD-2AAA61C4FB07}"/>
              </a:ext>
            </a:extLst>
          </p:cNvPr>
          <p:cNvSpPr txBox="1"/>
          <p:nvPr/>
        </p:nvSpPr>
        <p:spPr>
          <a:xfrm>
            <a:off x="42733" y="1028869"/>
            <a:ext cx="5350902" cy="665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/>
            <a:r>
              <a:rPr lang="en-US" sz="1800" dirty="0">
                <a:solidFill>
                  <a:schemeClr val="tx1"/>
                </a:solidFill>
              </a:rPr>
              <a:t>LKF transformed </a:t>
            </a:r>
            <a:r>
              <a:rPr lang="en-US" sz="1800" b="1" dirty="0">
                <a:solidFill>
                  <a:srgbClr val="C00000"/>
                </a:solidFill>
              </a:rPr>
              <a:t>wavefunction renormalization</a:t>
            </a:r>
            <a:r>
              <a:rPr lang="en-US" sz="1800" dirty="0">
                <a:solidFill>
                  <a:schemeClr val="tx1"/>
                </a:solidFill>
              </a:rPr>
              <a:t>,</a:t>
            </a:r>
          </a:p>
          <a:p>
            <a:pPr lvl="0"/>
            <a:r>
              <a:rPr lang="en-US" sz="1800" dirty="0">
                <a:solidFill>
                  <a:schemeClr val="tx1"/>
                </a:solidFill>
              </a:rPr>
              <a:t>with the starting gauge as </a:t>
            </a:r>
            <a:r>
              <a:rPr lang="en-US" sz="1800" b="1" dirty="0">
                <a:solidFill>
                  <a:srgbClr val="C00000"/>
                </a:solidFill>
              </a:rPr>
              <a:t>𝜉=1/3</a:t>
            </a:r>
            <a:r>
              <a:rPr lang="en-US" sz="1800" dirty="0">
                <a:solidFill>
                  <a:schemeClr val="tx1"/>
                </a:solidFill>
              </a:rPr>
              <a:t>.  </a:t>
            </a:r>
            <a:endParaRPr sz="1800" strike="noStrik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8" name="Google Shape;331;p69">
            <a:extLst>
              <a:ext uri="{FF2B5EF4-FFF2-40B4-BE49-F238E27FC236}">
                <a16:creationId xmlns:a16="http://schemas.microsoft.com/office/drawing/2014/main" id="{BDBEC9D1-6DB2-2E7D-8243-CE70C62AB365}"/>
              </a:ext>
            </a:extLst>
          </p:cNvPr>
          <p:cNvSpPr/>
          <p:nvPr/>
        </p:nvSpPr>
        <p:spPr>
          <a:xfrm>
            <a:off x="695717" y="5286892"/>
            <a:ext cx="8425405" cy="320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-US" dirty="0"/>
              <a:t>A. Ashraf, F. </a:t>
            </a:r>
            <a:r>
              <a:rPr lang="en-US" dirty="0" err="1"/>
              <a:t>Akram</a:t>
            </a:r>
            <a:r>
              <a:rPr lang="en-US" dirty="0"/>
              <a:t>, J. Aslam, D. Rodríguez, AB, L. Albino, </a:t>
            </a:r>
            <a:r>
              <a:rPr lang="en-US" b="1" dirty="0"/>
              <a:t>arXiv:2605.14122 [hep-</a:t>
            </a:r>
            <a:r>
              <a:rPr lang="en-US" b="1" dirty="0" err="1"/>
              <a:t>th</a:t>
            </a:r>
            <a:r>
              <a:rPr lang="en-US" b="1" dirty="0"/>
              <a:t>]</a:t>
            </a:r>
            <a:endParaRPr lang="en-US" dirty="0"/>
          </a:p>
        </p:txBody>
      </p:sp>
      <p:sp>
        <p:nvSpPr>
          <p:cNvPr id="9" name="Google Shape;312;p68">
            <a:extLst>
              <a:ext uri="{FF2B5EF4-FFF2-40B4-BE49-F238E27FC236}">
                <a16:creationId xmlns:a16="http://schemas.microsoft.com/office/drawing/2014/main" id="{33567D14-C706-6512-DCA2-6457884DF301}"/>
              </a:ext>
            </a:extLst>
          </p:cNvPr>
          <p:cNvSpPr txBox="1"/>
          <p:nvPr/>
        </p:nvSpPr>
        <p:spPr>
          <a:xfrm>
            <a:off x="5274364" y="1012737"/>
            <a:ext cx="4763527" cy="640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/>
            <a:r>
              <a:rPr lang="en-US" sz="1800" dirty="0">
                <a:solidFill>
                  <a:schemeClr val="tx1"/>
                </a:solidFill>
              </a:rPr>
              <a:t>LKF transformed </a:t>
            </a:r>
            <a:r>
              <a:rPr lang="en-US" sz="1800" b="1" dirty="0">
                <a:solidFill>
                  <a:srgbClr val="C00000"/>
                </a:solidFill>
              </a:rPr>
              <a:t>mass function</a:t>
            </a:r>
            <a:r>
              <a:rPr lang="en-US" sz="1800" dirty="0">
                <a:solidFill>
                  <a:schemeClr val="tx1"/>
                </a:solidFill>
              </a:rPr>
              <a:t>, with the starting gauge as </a:t>
            </a:r>
            <a:r>
              <a:rPr lang="en-US" sz="1800" b="1" dirty="0">
                <a:solidFill>
                  <a:srgbClr val="C00000"/>
                </a:solidFill>
              </a:rPr>
              <a:t>𝜉=1/3</a:t>
            </a:r>
            <a:r>
              <a:rPr lang="en-US" sz="1800" dirty="0">
                <a:solidFill>
                  <a:schemeClr val="tx1"/>
                </a:solidFill>
              </a:rPr>
              <a:t>.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A4D4AE-000E-7F59-B95D-1B2FB49CC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3" y="1776217"/>
            <a:ext cx="4859467" cy="321736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261ADD-7002-9EBC-A06E-D0C452C02C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962" y="1775707"/>
            <a:ext cx="5021401" cy="32196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254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" grpId="0"/>
      <p:bldP spid="2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8"/>
          <p:cNvSpPr/>
          <p:nvPr/>
        </p:nvSpPr>
        <p:spPr>
          <a:xfrm>
            <a:off x="215639" y="-9720"/>
            <a:ext cx="9864985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</a:rPr>
              <a:t>On the gauge invariance of observables</a:t>
            </a:r>
            <a:endParaRPr lang="en-US" sz="3200" b="0" strike="noStrike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6" name="Google Shape;306;p68"/>
          <p:cNvCxnSpPr/>
          <p:nvPr/>
        </p:nvCxnSpPr>
        <p:spPr>
          <a:xfrm>
            <a:off x="215640" y="86328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7" name="Google Shape;307;p68"/>
          <p:cNvCxnSpPr/>
          <p:nvPr/>
        </p:nvCxnSpPr>
        <p:spPr>
          <a:xfrm>
            <a:off x="215640" y="935640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312;p68">
            <a:extLst>
              <a:ext uri="{FF2B5EF4-FFF2-40B4-BE49-F238E27FC236}">
                <a16:creationId xmlns:a16="http://schemas.microsoft.com/office/drawing/2014/main" id="{F2AF1F61-3230-66BD-39DD-2AAA61C4FB07}"/>
              </a:ext>
            </a:extLst>
          </p:cNvPr>
          <p:cNvSpPr txBox="1"/>
          <p:nvPr/>
        </p:nvSpPr>
        <p:spPr>
          <a:xfrm>
            <a:off x="42733" y="989113"/>
            <a:ext cx="5350902" cy="35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/>
            <a:r>
              <a:rPr lang="en-US" sz="1800" dirty="0">
                <a:solidFill>
                  <a:schemeClr val="tx1"/>
                </a:solidFill>
              </a:rPr>
              <a:t>Gauge-dependence of the </a:t>
            </a:r>
            <a:r>
              <a:rPr lang="en-US" sz="1800" b="1" dirty="0">
                <a:solidFill>
                  <a:srgbClr val="C00000"/>
                </a:solidFill>
              </a:rPr>
              <a:t>Euclidean pole mass</a:t>
            </a:r>
            <a:r>
              <a:rPr lang="en-US" sz="1800" dirty="0">
                <a:solidFill>
                  <a:schemeClr val="tx1"/>
                </a:solidFill>
              </a:rPr>
              <a:t>.  </a:t>
            </a:r>
            <a:endParaRPr sz="1800" strike="noStrik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8" name="Google Shape;331;p69">
            <a:extLst>
              <a:ext uri="{FF2B5EF4-FFF2-40B4-BE49-F238E27FC236}">
                <a16:creationId xmlns:a16="http://schemas.microsoft.com/office/drawing/2014/main" id="{BDBEC9D1-6DB2-2E7D-8243-CE70C62AB365}"/>
              </a:ext>
            </a:extLst>
          </p:cNvPr>
          <p:cNvSpPr/>
          <p:nvPr/>
        </p:nvSpPr>
        <p:spPr>
          <a:xfrm>
            <a:off x="695717" y="5379656"/>
            <a:ext cx="8425405" cy="320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-US" dirty="0"/>
              <a:t>A. Ashraf, F. </a:t>
            </a:r>
            <a:r>
              <a:rPr lang="en-US" dirty="0" err="1"/>
              <a:t>Akram</a:t>
            </a:r>
            <a:r>
              <a:rPr lang="en-US" dirty="0"/>
              <a:t>, J. Aslam, D. Rodríguez, AB, L. Albino, </a:t>
            </a:r>
            <a:r>
              <a:rPr lang="en-US" b="1" dirty="0"/>
              <a:t>arXiv:2605.14122 [hep-</a:t>
            </a:r>
            <a:r>
              <a:rPr lang="en-US" b="1" dirty="0" err="1"/>
              <a:t>th</a:t>
            </a:r>
            <a:r>
              <a:rPr lang="en-US" b="1" dirty="0"/>
              <a:t>]</a:t>
            </a:r>
            <a:endParaRPr lang="en-US" dirty="0"/>
          </a:p>
        </p:txBody>
      </p:sp>
      <p:sp>
        <p:nvSpPr>
          <p:cNvPr id="9" name="Google Shape;312;p68">
            <a:extLst>
              <a:ext uri="{FF2B5EF4-FFF2-40B4-BE49-F238E27FC236}">
                <a16:creationId xmlns:a16="http://schemas.microsoft.com/office/drawing/2014/main" id="{33567D14-C706-6512-DCA2-6457884DF301}"/>
              </a:ext>
            </a:extLst>
          </p:cNvPr>
          <p:cNvSpPr txBox="1"/>
          <p:nvPr/>
        </p:nvSpPr>
        <p:spPr>
          <a:xfrm>
            <a:off x="5274364" y="986233"/>
            <a:ext cx="4763527" cy="640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lvl="0"/>
            <a:r>
              <a:rPr lang="en-US" sz="1800" dirty="0">
                <a:solidFill>
                  <a:schemeClr val="tx1"/>
                </a:solidFill>
              </a:rPr>
              <a:t>Gauge-dependence of the </a:t>
            </a:r>
            <a:r>
              <a:rPr lang="en-US" sz="1800" b="1" dirty="0">
                <a:solidFill>
                  <a:srgbClr val="C00000"/>
                </a:solidFill>
              </a:rPr>
              <a:t>condensate</a:t>
            </a:r>
            <a:r>
              <a:rPr lang="en-US" sz="1800" dirty="0">
                <a:solidFill>
                  <a:schemeClr val="tx1"/>
                </a:solidFill>
              </a:rPr>
              <a:t>.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99D0D0-B5F0-EF28-7628-FB0EB760A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364" y="1435272"/>
            <a:ext cx="4354572" cy="387702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CF2BED-A716-94FB-486C-C85DA7903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549" y="1438353"/>
            <a:ext cx="4331365" cy="387702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6055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" grpId="0"/>
      <p:bldP spid="2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70"/>
          <p:cNvSpPr/>
          <p:nvPr/>
        </p:nvSpPr>
        <p:spPr>
          <a:xfrm>
            <a:off x="165534" y="-2160"/>
            <a:ext cx="9546501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</a:rPr>
              <a:t>Summary and outlook</a:t>
            </a:r>
            <a:endParaRPr sz="3200" b="0" strike="noStrike" dirty="0">
              <a:solidFill>
                <a:schemeClr val="tx1"/>
              </a:solidFill>
              <a:sym typeface="Arial"/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Rectangle 1">
            <a:extLst>
              <a:ext uri="{FF2B5EF4-FFF2-40B4-BE49-F238E27FC236}">
                <a16:creationId xmlns:a16="http://schemas.microsoft.com/office/drawing/2014/main" id="{A541614F-6B47-E94E-4AFD-C8F997620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F83C0B-95B7-6B3A-8BC9-B764984A429F}"/>
              </a:ext>
            </a:extLst>
          </p:cNvPr>
          <p:cNvSpPr txBox="1"/>
          <p:nvPr/>
        </p:nvSpPr>
        <p:spPr>
          <a:xfrm>
            <a:off x="2768252" y="499788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MX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3194292C-BBDE-E3A1-85B9-EA9ACDF56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3" name="Google Shape;351;p70">
            <a:extLst>
              <a:ext uri="{FF2B5EF4-FFF2-40B4-BE49-F238E27FC236}">
                <a16:creationId xmlns:a16="http://schemas.microsoft.com/office/drawing/2014/main" id="{74FFE564-56C6-494A-579B-F8EB66B3E2D6}"/>
              </a:ext>
            </a:extLst>
          </p:cNvPr>
          <p:cNvSpPr txBox="1"/>
          <p:nvPr/>
        </p:nvSpPr>
        <p:spPr>
          <a:xfrm>
            <a:off x="-6337" y="1031003"/>
            <a:ext cx="10080619" cy="676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85750" lvl="0" indent="-285750">
              <a:buSzPts val="810"/>
              <a:buFont typeface="Wingdings" pitchFamily="2" charset="2"/>
              <a:buChar char="Ø"/>
            </a:pPr>
            <a:r>
              <a:rPr lang="en-US" sz="1800" dirty="0"/>
              <a:t>Modern quantum materials such as </a:t>
            </a:r>
            <a:r>
              <a:rPr lang="en-US" sz="1800" b="1" dirty="0">
                <a:solidFill>
                  <a:srgbClr val="C00000"/>
                </a:solidFill>
              </a:rPr>
              <a:t>graphene</a:t>
            </a:r>
            <a:r>
              <a:rPr lang="en-US" sz="1800" dirty="0"/>
              <a:t> and </a:t>
            </a:r>
            <a:r>
              <a:rPr lang="en-US" sz="1800" b="1" dirty="0">
                <a:solidFill>
                  <a:srgbClr val="C00000"/>
                </a:solidFill>
              </a:rPr>
              <a:t>Dirac semimetals</a:t>
            </a:r>
            <a:r>
              <a:rPr lang="en-US" sz="1800" dirty="0"/>
              <a:t> can be effectively described using concepts from </a:t>
            </a:r>
            <a:r>
              <a:rPr lang="en-US" sz="1800" b="1" dirty="0">
                <a:solidFill>
                  <a:srgbClr val="C00000"/>
                </a:solidFill>
              </a:rPr>
              <a:t>quantum field theory</a:t>
            </a:r>
            <a:r>
              <a:rPr lang="en-US" sz="1800" dirty="0"/>
              <a:t>.</a:t>
            </a:r>
            <a:endParaRPr lang="en-US" sz="1800" strike="noStrik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7" name="Google Shape;351;p70">
            <a:extLst>
              <a:ext uri="{FF2B5EF4-FFF2-40B4-BE49-F238E27FC236}">
                <a16:creationId xmlns:a16="http://schemas.microsoft.com/office/drawing/2014/main" id="{95086C6B-305E-7FA4-3307-058E7F27F1FA}"/>
              </a:ext>
            </a:extLst>
          </p:cNvPr>
          <p:cNvSpPr txBox="1"/>
          <p:nvPr/>
        </p:nvSpPr>
        <p:spPr>
          <a:xfrm>
            <a:off x="2336" y="1740619"/>
            <a:ext cx="10181968" cy="676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85750" lvl="0" indent="-285750">
              <a:buSzPts val="810"/>
              <a:buFont typeface="Wingdings" pitchFamily="2" charset="2"/>
              <a:buChar char="Ø"/>
            </a:pPr>
            <a:r>
              <a:rPr lang="en-US" sz="1800" b="1" dirty="0">
                <a:solidFill>
                  <a:srgbClr val="C00000"/>
                </a:solidFill>
              </a:rPr>
              <a:t>Reduced QED</a:t>
            </a:r>
            <a:r>
              <a:rPr lang="en-US" sz="1800" dirty="0"/>
              <a:t> provides a natural framework for studying electrons confined to two dimensions interacting through electromagnetic fields propagating in three dimensions</a:t>
            </a:r>
            <a:endParaRPr lang="en-US" sz="1800" b="1" strike="noStrik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6" name="Google Shape;351;p70">
            <a:extLst>
              <a:ext uri="{FF2B5EF4-FFF2-40B4-BE49-F238E27FC236}">
                <a16:creationId xmlns:a16="http://schemas.microsoft.com/office/drawing/2014/main" id="{E8C7ED6A-D8F6-7C1D-5529-1DDD9134F55A}"/>
              </a:ext>
            </a:extLst>
          </p:cNvPr>
          <p:cNvSpPr txBox="1"/>
          <p:nvPr/>
        </p:nvSpPr>
        <p:spPr>
          <a:xfrm>
            <a:off x="-4004" y="2450235"/>
            <a:ext cx="10181968" cy="61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85750" lvl="0" indent="-285750">
              <a:buSzPts val="810"/>
              <a:buFont typeface="Wingdings" pitchFamily="2" charset="2"/>
              <a:buChar char="Ø"/>
            </a:pPr>
            <a:r>
              <a:rPr lang="en-US" sz="1800" b="1" dirty="0">
                <a:solidFill>
                  <a:srgbClr val="C00000"/>
                </a:solidFill>
              </a:rPr>
              <a:t>Schwinger–Dyson equations </a:t>
            </a:r>
            <a:r>
              <a:rPr lang="en-US" sz="1800" dirty="0"/>
              <a:t>were used to investigate </a:t>
            </a:r>
            <a:r>
              <a:rPr lang="en-US" sz="1800" b="1" dirty="0">
                <a:solidFill>
                  <a:srgbClr val="C00000"/>
                </a:solidFill>
              </a:rPr>
              <a:t>dynamical chiral symmetry breaking</a:t>
            </a:r>
            <a:r>
              <a:rPr lang="en-US" sz="1800" dirty="0"/>
              <a:t> and electron </a:t>
            </a:r>
            <a:r>
              <a:rPr lang="en-US" sz="1800" b="1" dirty="0">
                <a:solidFill>
                  <a:srgbClr val="C00000"/>
                </a:solidFill>
              </a:rPr>
              <a:t>mass generation</a:t>
            </a:r>
            <a:r>
              <a:rPr lang="en-US" sz="1800" dirty="0"/>
              <a:t> in strongly interacting systems.</a:t>
            </a:r>
            <a:endParaRPr lang="en-US" sz="1800" b="1" strike="noStrik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8" name="Google Shape;351;p70">
            <a:extLst>
              <a:ext uri="{FF2B5EF4-FFF2-40B4-BE49-F238E27FC236}">
                <a16:creationId xmlns:a16="http://schemas.microsoft.com/office/drawing/2014/main" id="{0A45C710-DF41-B740-200F-605F93434AB9}"/>
              </a:ext>
            </a:extLst>
          </p:cNvPr>
          <p:cNvSpPr txBox="1"/>
          <p:nvPr/>
        </p:nvSpPr>
        <p:spPr>
          <a:xfrm>
            <a:off x="-21831" y="3201971"/>
            <a:ext cx="10181968" cy="61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85750" lvl="0" indent="-285750">
              <a:buSzPts val="810"/>
              <a:buFont typeface="Wingdings" pitchFamily="2" charset="2"/>
              <a:buChar char="Ø"/>
            </a:pPr>
            <a:r>
              <a:rPr lang="en-US" sz="1800" dirty="0"/>
              <a:t>The role of the </a:t>
            </a:r>
            <a:r>
              <a:rPr lang="en-US" sz="1800" b="1" dirty="0">
                <a:solidFill>
                  <a:srgbClr val="C00000"/>
                </a:solidFill>
              </a:rPr>
              <a:t>electron–photon interaction vertex</a:t>
            </a:r>
            <a:r>
              <a:rPr lang="en-US" sz="1800" dirty="0"/>
              <a:t>, </a:t>
            </a:r>
            <a:r>
              <a:rPr lang="en-US" sz="1800" b="1" dirty="0">
                <a:solidFill>
                  <a:srgbClr val="C00000"/>
                </a:solidFill>
              </a:rPr>
              <a:t>multiplicative renormalizability</a:t>
            </a:r>
            <a:r>
              <a:rPr lang="en-US" sz="1800" dirty="0"/>
              <a:t>, </a:t>
            </a:r>
            <a:r>
              <a:rPr lang="en-US" sz="1800" b="1" dirty="0" err="1">
                <a:solidFill>
                  <a:srgbClr val="C00000"/>
                </a:solidFill>
              </a:rPr>
              <a:t>Miransky</a:t>
            </a:r>
            <a:r>
              <a:rPr lang="en-US" sz="1800" b="1" dirty="0">
                <a:solidFill>
                  <a:srgbClr val="C00000"/>
                </a:solidFill>
              </a:rPr>
              <a:t> scaling</a:t>
            </a:r>
            <a:r>
              <a:rPr lang="en-US" sz="1800" dirty="0"/>
              <a:t>, and </a:t>
            </a:r>
            <a:r>
              <a:rPr lang="en-US" sz="1800" b="1" dirty="0">
                <a:solidFill>
                  <a:srgbClr val="C00000"/>
                </a:solidFill>
              </a:rPr>
              <a:t>gauge invariance </a:t>
            </a:r>
            <a:r>
              <a:rPr lang="en-US" sz="1800" dirty="0"/>
              <a:t>was emphasized.</a:t>
            </a:r>
            <a:endParaRPr lang="en-US" sz="1800" b="1" strike="noStrik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2B36603D-EE57-DC92-333C-B8A42BA8C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Google Shape;331;p69">
            <a:extLst>
              <a:ext uri="{FF2B5EF4-FFF2-40B4-BE49-F238E27FC236}">
                <a16:creationId xmlns:a16="http://schemas.microsoft.com/office/drawing/2014/main" id="{025E35DE-EEA0-0533-0B2E-680378D8B3C3}"/>
              </a:ext>
            </a:extLst>
          </p:cNvPr>
          <p:cNvSpPr/>
          <p:nvPr/>
        </p:nvSpPr>
        <p:spPr>
          <a:xfrm>
            <a:off x="215640" y="4152488"/>
            <a:ext cx="9647279" cy="1044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600" dirty="0"/>
              <a:t>A. Ashraf, F. </a:t>
            </a:r>
            <a:r>
              <a:rPr lang="en-US" sz="1600" dirty="0" err="1"/>
              <a:t>Akram</a:t>
            </a:r>
            <a:r>
              <a:rPr lang="en-US" sz="1600" dirty="0"/>
              <a:t>, J.M. Aslam, D. Rodríguez-</a:t>
            </a:r>
            <a:r>
              <a:rPr lang="en-US" sz="1600" dirty="0" err="1"/>
              <a:t>Tzintzun</a:t>
            </a:r>
            <a:r>
              <a:rPr lang="en-US" sz="1600" dirty="0"/>
              <a:t>, AB, L. Albino, </a:t>
            </a:r>
            <a:r>
              <a:rPr lang="en-US" sz="1600" b="1" dirty="0"/>
              <a:t>arXiv:2605.14122 [hep-</a:t>
            </a:r>
            <a:r>
              <a:rPr lang="en-US" sz="1600" b="1" dirty="0" err="1"/>
              <a:t>th</a:t>
            </a:r>
            <a:r>
              <a:rPr lang="en-US" sz="1600" b="1" dirty="0"/>
              <a:t>]</a:t>
            </a:r>
            <a:r>
              <a:rPr lang="en-US" sz="1600" dirty="0"/>
              <a:t> </a:t>
            </a:r>
          </a:p>
          <a:p>
            <a:pPr algn="ctr">
              <a:spcAft>
                <a:spcPts val="600"/>
              </a:spcAft>
            </a:pPr>
            <a:r>
              <a:rPr lang="en-US" sz="1600" dirty="0"/>
              <a:t>V. M. Banda-Guzmán, AB, L. Albino, D. Rodríguez-</a:t>
            </a:r>
            <a:r>
              <a:rPr lang="en-US" sz="1600" dirty="0" err="1"/>
              <a:t>Tzintzun</a:t>
            </a:r>
            <a:r>
              <a:rPr lang="en-US" sz="1600" dirty="0"/>
              <a:t>, </a:t>
            </a:r>
            <a:r>
              <a:rPr lang="en-US" sz="1600" b="1" dirty="0"/>
              <a:t>Phys. Rev. D 108 (2023) 9, 096036</a:t>
            </a:r>
            <a:endParaRPr lang="en-US" sz="1600" dirty="0"/>
          </a:p>
          <a:p>
            <a:pPr algn="ctr">
              <a:spcAft>
                <a:spcPts val="600"/>
              </a:spcAft>
            </a:pPr>
            <a:r>
              <a:rPr lang="en-US" sz="1600" dirty="0"/>
              <a:t>L. Albino, AB, A.J. </a:t>
            </a:r>
            <a:r>
              <a:rPr lang="en-US" sz="1600" dirty="0" err="1"/>
              <a:t>Mizher</a:t>
            </a:r>
            <a:r>
              <a:rPr lang="en-US" sz="1600" dirty="0"/>
              <a:t>, A. Raya, </a:t>
            </a:r>
            <a:r>
              <a:rPr lang="en-US" sz="1600" b="1" dirty="0"/>
              <a:t>Phys. Rev. D 106 (2022) 9, 096007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8574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/>
      <p:bldP spid="3" grpId="0"/>
      <p:bldP spid="7" grpId="0"/>
      <p:bldP spid="16" grpId="0"/>
      <p:bldP spid="18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347;p70">
            <a:extLst>
              <a:ext uri="{FF2B5EF4-FFF2-40B4-BE49-F238E27FC236}">
                <a16:creationId xmlns:a16="http://schemas.microsoft.com/office/drawing/2014/main" id="{CC40B41C-E665-76E8-0014-DB6156F54A04}"/>
              </a:ext>
            </a:extLst>
          </p:cNvPr>
          <p:cNvSpPr/>
          <p:nvPr/>
        </p:nvSpPr>
        <p:spPr>
          <a:xfrm>
            <a:off x="83647" y="4521657"/>
            <a:ext cx="9964271" cy="923330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" name="Google Shape;347;p70">
            <a:extLst>
              <a:ext uri="{FF2B5EF4-FFF2-40B4-BE49-F238E27FC236}">
                <a16:creationId xmlns:a16="http://schemas.microsoft.com/office/drawing/2014/main" id="{34142A76-BA16-E880-6CC3-8EC6811BC7FA}"/>
              </a:ext>
            </a:extLst>
          </p:cNvPr>
          <p:cNvSpPr/>
          <p:nvPr/>
        </p:nvSpPr>
        <p:spPr>
          <a:xfrm>
            <a:off x="83648" y="3416646"/>
            <a:ext cx="9964271" cy="923331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347;p70">
            <a:extLst>
              <a:ext uri="{FF2B5EF4-FFF2-40B4-BE49-F238E27FC236}">
                <a16:creationId xmlns:a16="http://schemas.microsoft.com/office/drawing/2014/main" id="{41707725-B1E1-7EB8-24B4-CC4AF83A5C0E}"/>
              </a:ext>
            </a:extLst>
          </p:cNvPr>
          <p:cNvSpPr/>
          <p:nvPr/>
        </p:nvSpPr>
        <p:spPr>
          <a:xfrm>
            <a:off x="89176" y="2334278"/>
            <a:ext cx="9964271" cy="889379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347;p70">
            <a:extLst>
              <a:ext uri="{FF2B5EF4-FFF2-40B4-BE49-F238E27FC236}">
                <a16:creationId xmlns:a16="http://schemas.microsoft.com/office/drawing/2014/main" id="{F2D702DB-9495-E89E-B87F-5E580F7876EB}"/>
              </a:ext>
            </a:extLst>
          </p:cNvPr>
          <p:cNvSpPr/>
          <p:nvPr/>
        </p:nvSpPr>
        <p:spPr>
          <a:xfrm>
            <a:off x="89177" y="1096278"/>
            <a:ext cx="9964271" cy="956831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8" name="Google Shape;348;p70"/>
          <p:cNvSpPr/>
          <p:nvPr/>
        </p:nvSpPr>
        <p:spPr>
          <a:xfrm>
            <a:off x="176686" y="31293"/>
            <a:ext cx="9903058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Materials and their properties</a:t>
            </a:r>
            <a:endParaRPr sz="3200" b="0" strike="noStrike" dirty="0">
              <a:solidFill>
                <a:schemeClr val="tx1">
                  <a:lumMod val="95000"/>
                  <a:lumOff val="5000"/>
                </a:schemeClr>
              </a:solidFill>
              <a:sym typeface="Arial"/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Rectangle 5">
            <a:extLst>
              <a:ext uri="{FF2B5EF4-FFF2-40B4-BE49-F238E27FC236}">
                <a16:creationId xmlns:a16="http://schemas.microsoft.com/office/drawing/2014/main" id="{09F8F1E8-950A-9E9A-8A02-45DE87EA6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35" y="1453019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454ADF-CC4F-B412-9EC4-3584A02F809C}"/>
              </a:ext>
            </a:extLst>
          </p:cNvPr>
          <p:cNvSpPr txBox="1"/>
          <p:nvPr/>
        </p:nvSpPr>
        <p:spPr>
          <a:xfrm>
            <a:off x="89179" y="1102679"/>
            <a:ext cx="100780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Graphene</a:t>
            </a:r>
            <a:r>
              <a:rPr lang="en-US" sz="1800" dirty="0"/>
              <a:t> is a single layer of carbon atoms arranged in a two-dimensional, hexagonal honey-comb lattice. It is the thinnest, strongest, and lightest material, being 100–300 times stronger than steel while remaining flexible, transparent, and an excellent conductor of heat and electricity.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324669-67C6-64F2-7157-8D95B502A51C}"/>
              </a:ext>
            </a:extLst>
          </p:cNvPr>
          <p:cNvSpPr txBox="1"/>
          <p:nvPr/>
        </p:nvSpPr>
        <p:spPr>
          <a:xfrm>
            <a:off x="115682" y="2313579"/>
            <a:ext cx="100780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High-temperature superconductors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/>
              <a:t>are materials that exhibit zero electrical resistance at relatively "warm" temperatures. Unlike conventional superconductors requiring expensive helium cooling, these can be cooled by liquid nitrogen which is significantly cheaper.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B43E96-4D34-3922-14E2-74299944EFA2}"/>
              </a:ext>
            </a:extLst>
          </p:cNvPr>
          <p:cNvSpPr txBox="1"/>
          <p:nvPr/>
        </p:nvSpPr>
        <p:spPr>
          <a:xfrm>
            <a:off x="89177" y="3391363"/>
            <a:ext cx="100780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Dirac and Weyl semimetals </a:t>
            </a:r>
            <a:r>
              <a:rPr lang="en-US" sz="1800" dirty="0"/>
              <a:t>are 3D quantum materials with gapless electronic band structures where conduction and valence bands touch at specific points (nodes) rather than having a bandgap. They offer ultrahigh charge carrier mobility.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44A912-6C60-D365-B1A8-3D0ED6BB826A}"/>
              </a:ext>
            </a:extLst>
          </p:cNvPr>
          <p:cNvSpPr txBox="1"/>
          <p:nvPr/>
        </p:nvSpPr>
        <p:spPr>
          <a:xfrm>
            <a:off x="89177" y="4497069"/>
            <a:ext cx="100780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Quantum spin liquids </a:t>
            </a:r>
            <a:r>
              <a:rPr lang="en-US" sz="1800" dirty="0"/>
              <a:t>are an exotic phase of matter where magnetic spins do not freeze into an ordered pattern, even at absolute zero temperature, due to strong quantum fluctuations and geometric frustration. </a:t>
            </a:r>
          </a:p>
        </p:txBody>
      </p:sp>
    </p:spTree>
    <p:extLst>
      <p:ext uri="{BB962C8B-B14F-4D97-AF65-F5344CB8AC3E}">
        <p14:creationId xmlns:p14="http://schemas.microsoft.com/office/powerpoint/2010/main" val="65838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2" grpId="0" animBg="1"/>
      <p:bldP spid="11" grpId="0" animBg="1"/>
      <p:bldP spid="348" grpId="0"/>
      <p:bldP spid="6" grpId="0"/>
      <p:bldP spid="7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70"/>
          <p:cNvSpPr/>
          <p:nvPr/>
        </p:nvSpPr>
        <p:spPr>
          <a:xfrm>
            <a:off x="165534" y="-2160"/>
            <a:ext cx="9546501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tx1"/>
                </a:solidFill>
              </a:rPr>
              <a:t>Summary and outlook</a:t>
            </a:r>
            <a:endParaRPr sz="3200" b="0" strike="noStrike" dirty="0">
              <a:solidFill>
                <a:schemeClr val="tx1"/>
              </a:solidFill>
              <a:sym typeface="Arial"/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Rectangle 1">
            <a:extLst>
              <a:ext uri="{FF2B5EF4-FFF2-40B4-BE49-F238E27FC236}">
                <a16:creationId xmlns:a16="http://schemas.microsoft.com/office/drawing/2014/main" id="{A541614F-6B47-E94E-4AFD-C8F997620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F83C0B-95B7-6B3A-8BC9-B764984A429F}"/>
              </a:ext>
            </a:extLst>
          </p:cNvPr>
          <p:cNvSpPr txBox="1"/>
          <p:nvPr/>
        </p:nvSpPr>
        <p:spPr>
          <a:xfrm>
            <a:off x="2768252" y="499788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MX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3194292C-BBDE-E3A1-85B9-EA9ACDF56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2B36603D-EE57-DC92-333C-B8A42BA8C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Google Shape;351;p70">
            <a:extLst>
              <a:ext uri="{FF2B5EF4-FFF2-40B4-BE49-F238E27FC236}">
                <a16:creationId xmlns:a16="http://schemas.microsoft.com/office/drawing/2014/main" id="{15AD4B0F-158D-CBDE-130F-3EB78B79FFD5}"/>
              </a:ext>
            </a:extLst>
          </p:cNvPr>
          <p:cNvSpPr txBox="1"/>
          <p:nvPr/>
        </p:nvSpPr>
        <p:spPr>
          <a:xfrm>
            <a:off x="-28756" y="1036126"/>
            <a:ext cx="10181968" cy="61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85750" lvl="0" indent="-285750">
              <a:buSzPts val="810"/>
              <a:buFont typeface="Wingdings" pitchFamily="2" charset="2"/>
              <a:buChar char="Ø"/>
            </a:pPr>
            <a:r>
              <a:rPr lang="en-US" sz="1800" b="1" dirty="0">
                <a:solidFill>
                  <a:srgbClr val="C00000"/>
                </a:solidFill>
              </a:rPr>
              <a:t>Landau–</a:t>
            </a:r>
            <a:r>
              <a:rPr lang="en-US" sz="1800" b="1" dirty="0" err="1">
                <a:solidFill>
                  <a:srgbClr val="C00000"/>
                </a:solidFill>
              </a:rPr>
              <a:t>Khalatnikov</a:t>
            </a:r>
            <a:r>
              <a:rPr lang="en-US" sz="1800" b="1" dirty="0">
                <a:solidFill>
                  <a:srgbClr val="C00000"/>
                </a:solidFill>
              </a:rPr>
              <a:t>–</a:t>
            </a:r>
            <a:r>
              <a:rPr lang="en-US" sz="1800" b="1" dirty="0" err="1">
                <a:solidFill>
                  <a:srgbClr val="C00000"/>
                </a:solidFill>
              </a:rPr>
              <a:t>Fradkin</a:t>
            </a:r>
            <a:r>
              <a:rPr lang="en-US" sz="1800" b="1" dirty="0">
                <a:solidFill>
                  <a:srgbClr val="C00000"/>
                </a:solidFill>
              </a:rPr>
              <a:t> transformations </a:t>
            </a:r>
            <a:r>
              <a:rPr lang="en-US" sz="1800" dirty="0"/>
              <a:t>were employed to study the </a:t>
            </a:r>
            <a:r>
              <a:rPr lang="en-US" sz="1800" b="1" dirty="0">
                <a:solidFill>
                  <a:srgbClr val="C00000"/>
                </a:solidFill>
              </a:rPr>
              <a:t>gauge</a:t>
            </a:r>
            <a:r>
              <a:rPr lang="en-US" sz="1800" dirty="0"/>
              <a:t> </a:t>
            </a:r>
            <a:r>
              <a:rPr lang="en-US" sz="1800" b="1" dirty="0"/>
              <a:t>dependence</a:t>
            </a:r>
            <a:r>
              <a:rPr lang="en-US" sz="1800" dirty="0"/>
              <a:t> of propagators and physical observables.</a:t>
            </a:r>
            <a:endParaRPr lang="en-US" sz="1800" b="1" strike="noStrik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1" name="Google Shape;351;p70">
            <a:extLst>
              <a:ext uri="{FF2B5EF4-FFF2-40B4-BE49-F238E27FC236}">
                <a16:creationId xmlns:a16="http://schemas.microsoft.com/office/drawing/2014/main" id="{6C0AE8EB-1B44-827F-6EDE-F080369CD917}"/>
              </a:ext>
            </a:extLst>
          </p:cNvPr>
          <p:cNvSpPr txBox="1"/>
          <p:nvPr/>
        </p:nvSpPr>
        <p:spPr>
          <a:xfrm>
            <a:off x="-28756" y="1826949"/>
            <a:ext cx="10181968" cy="61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85750" lvl="0" indent="-285750">
              <a:buSzPts val="810"/>
              <a:buFont typeface="Wingdings" pitchFamily="2" charset="2"/>
              <a:buChar char="Ø"/>
            </a:pPr>
            <a:r>
              <a:rPr lang="en-US" sz="1800" dirty="0"/>
              <a:t>The results highlight the importance of </a:t>
            </a:r>
            <a:r>
              <a:rPr lang="en-US" sz="1800" b="1" dirty="0">
                <a:solidFill>
                  <a:srgbClr val="C00000"/>
                </a:solidFill>
              </a:rPr>
              <a:t>gauge-consistent nonperturbative approaches</a:t>
            </a:r>
            <a:r>
              <a:rPr lang="en-US" sz="1800" dirty="0"/>
              <a:t> for understanding strongly correlated quantum materials.</a:t>
            </a:r>
            <a:endParaRPr lang="en-US" sz="1800" b="1" strike="noStrik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2" name="Google Shape;351;p70">
            <a:extLst>
              <a:ext uri="{FF2B5EF4-FFF2-40B4-BE49-F238E27FC236}">
                <a16:creationId xmlns:a16="http://schemas.microsoft.com/office/drawing/2014/main" id="{8F474C10-45D8-2AAD-D310-71E99CAF31BE}"/>
              </a:ext>
            </a:extLst>
          </p:cNvPr>
          <p:cNvSpPr txBox="1"/>
          <p:nvPr/>
        </p:nvSpPr>
        <p:spPr>
          <a:xfrm>
            <a:off x="-28756" y="2598361"/>
            <a:ext cx="10181968" cy="61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85750" lvl="0" indent="-285750">
              <a:buSzPts val="810"/>
              <a:buFont typeface="Wingdings" pitchFamily="2" charset="2"/>
              <a:buChar char="Ø"/>
            </a:pPr>
            <a:r>
              <a:rPr lang="en-US" sz="1800" dirty="0"/>
              <a:t>Extend the </a:t>
            </a:r>
            <a:r>
              <a:rPr lang="en-US" sz="1800" b="1" dirty="0">
                <a:solidFill>
                  <a:srgbClr val="C00000"/>
                </a:solidFill>
              </a:rPr>
              <a:t>Schwinger–Dyson equation</a:t>
            </a:r>
            <a:r>
              <a:rPr lang="en-US" sz="1800" dirty="0"/>
              <a:t> framework in </a:t>
            </a:r>
            <a:r>
              <a:rPr lang="en-US" sz="1800" b="1" dirty="0">
                <a:solidFill>
                  <a:srgbClr val="C00000"/>
                </a:solidFill>
              </a:rPr>
              <a:t>reduced QED</a:t>
            </a:r>
            <a:r>
              <a:rPr lang="en-US" sz="1800" dirty="0"/>
              <a:t> to more realistic descriptions of Dirac materials and strongly correlated </a:t>
            </a:r>
            <a:r>
              <a:rPr lang="en-US" sz="1800" b="1" dirty="0">
                <a:solidFill>
                  <a:srgbClr val="C00000"/>
                </a:solidFill>
              </a:rPr>
              <a:t>condensed-matter systems</a:t>
            </a:r>
            <a:r>
              <a:rPr lang="en-US" sz="1800" dirty="0"/>
              <a:t>.</a:t>
            </a:r>
            <a:endParaRPr lang="en-US" sz="1800" b="1" strike="noStrik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5" name="Google Shape;351;p70">
            <a:extLst>
              <a:ext uri="{FF2B5EF4-FFF2-40B4-BE49-F238E27FC236}">
                <a16:creationId xmlns:a16="http://schemas.microsoft.com/office/drawing/2014/main" id="{185EEE62-518D-5A68-5A65-22840E5399FA}"/>
              </a:ext>
            </a:extLst>
          </p:cNvPr>
          <p:cNvSpPr txBox="1"/>
          <p:nvPr/>
        </p:nvSpPr>
        <p:spPr>
          <a:xfrm>
            <a:off x="-28756" y="3316765"/>
            <a:ext cx="10181968" cy="96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85750" lvl="0" indent="-285750">
              <a:buSzPts val="810"/>
              <a:buFont typeface="Wingdings" pitchFamily="2" charset="2"/>
              <a:buChar char="Ø"/>
            </a:pPr>
            <a:r>
              <a:rPr lang="en-US" sz="1800" dirty="0"/>
              <a:t>Explore the connection between </a:t>
            </a:r>
            <a:r>
              <a:rPr lang="en-US" sz="1800" b="1" dirty="0">
                <a:solidFill>
                  <a:srgbClr val="C00000"/>
                </a:solidFill>
              </a:rPr>
              <a:t>chiral symmetry breaking</a:t>
            </a:r>
            <a:r>
              <a:rPr lang="en-US" sz="1800" dirty="0"/>
              <a:t> and experimentally </a:t>
            </a:r>
            <a:r>
              <a:rPr lang="en-US" sz="1800" b="1" dirty="0">
                <a:solidFill>
                  <a:srgbClr val="C00000"/>
                </a:solidFill>
              </a:rPr>
              <a:t>observable</a:t>
            </a:r>
            <a:r>
              <a:rPr lang="en-US" sz="1800" dirty="0"/>
              <a:t> quantities such as energy gaps, transport properties, and optical responses in </a:t>
            </a:r>
            <a:r>
              <a:rPr lang="en-US" sz="1800" b="1" dirty="0">
                <a:solidFill>
                  <a:srgbClr val="C00000"/>
                </a:solidFill>
              </a:rPr>
              <a:t>graphene-like materials</a:t>
            </a:r>
            <a:r>
              <a:rPr lang="en-US" sz="1800" dirty="0"/>
              <a:t>.</a:t>
            </a:r>
            <a:endParaRPr lang="en-US" sz="1800" b="1" strike="noStrik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8" name="Google Shape;351;p70">
            <a:extLst>
              <a:ext uri="{FF2B5EF4-FFF2-40B4-BE49-F238E27FC236}">
                <a16:creationId xmlns:a16="http://schemas.microsoft.com/office/drawing/2014/main" id="{DAB42067-7091-7A28-1E7D-175500DD9E93}"/>
              </a:ext>
            </a:extLst>
          </p:cNvPr>
          <p:cNvSpPr txBox="1"/>
          <p:nvPr/>
        </p:nvSpPr>
        <p:spPr>
          <a:xfrm>
            <a:off x="-28756" y="4317866"/>
            <a:ext cx="10181968" cy="96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85750" lvl="0" indent="-285750">
              <a:buSzPts val="810"/>
              <a:buFont typeface="Wingdings" pitchFamily="2" charset="2"/>
              <a:buChar char="Ø"/>
            </a:pPr>
            <a:r>
              <a:rPr lang="en-US" sz="1800" dirty="0"/>
              <a:t>Develop predictive </a:t>
            </a:r>
            <a:r>
              <a:rPr lang="en-US" sz="1800" b="1" dirty="0">
                <a:solidFill>
                  <a:srgbClr val="C00000"/>
                </a:solidFill>
              </a:rPr>
              <a:t>nonperturbative tools </a:t>
            </a:r>
            <a:r>
              <a:rPr lang="en-US" sz="1800" dirty="0"/>
              <a:t>capable of describing emergent phenomena in reduced-dimensional quantum </a:t>
            </a:r>
            <a:r>
              <a:rPr lang="en-US" sz="1800" b="1" dirty="0">
                <a:solidFill>
                  <a:srgbClr val="C00000"/>
                </a:solidFill>
              </a:rPr>
              <a:t>materials</a:t>
            </a:r>
            <a:r>
              <a:rPr lang="en-US" sz="1800" dirty="0"/>
              <a:t> where perturbation theory may not provide the complete picture.</a:t>
            </a:r>
            <a:endParaRPr lang="en-US" sz="1800" b="1" strike="noStrike" dirty="0">
              <a:solidFill>
                <a:schemeClr val="tx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529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/>
      <p:bldP spid="10" grpId="0"/>
      <p:bldP spid="11" grpId="0"/>
      <p:bldP spid="2" grpId="0"/>
      <p:bldP spid="5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A541614F-6B47-E94E-4AFD-C8F997620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9F8F1E8-950A-9E9A-8A02-45DE87EA6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35" y="1453019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F83C0B-95B7-6B3A-8BC9-B764984A429F}"/>
              </a:ext>
            </a:extLst>
          </p:cNvPr>
          <p:cNvSpPr txBox="1"/>
          <p:nvPr/>
        </p:nvSpPr>
        <p:spPr>
          <a:xfrm>
            <a:off x="2768252" y="499788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MX" dirty="0"/>
          </a:p>
        </p:txBody>
      </p:sp>
      <p:sp>
        <p:nvSpPr>
          <p:cNvPr id="5" name="Google Shape;348;p70">
            <a:extLst>
              <a:ext uri="{FF2B5EF4-FFF2-40B4-BE49-F238E27FC236}">
                <a16:creationId xmlns:a16="http://schemas.microsoft.com/office/drawing/2014/main" id="{262FC328-7CB3-1CEE-63B7-10F6D3D4A29B}"/>
              </a:ext>
            </a:extLst>
          </p:cNvPr>
          <p:cNvSpPr/>
          <p:nvPr/>
        </p:nvSpPr>
        <p:spPr>
          <a:xfrm>
            <a:off x="2084484" y="2355273"/>
            <a:ext cx="5642841" cy="66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C00000"/>
                </a:solidFill>
              </a:rPr>
              <a:t>Thank you for your attention</a:t>
            </a:r>
            <a:endParaRPr sz="3200" b="0" strike="noStrike" dirty="0">
              <a:solidFill>
                <a:schemeClr val="tx1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353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47;p70">
            <a:extLst>
              <a:ext uri="{FF2B5EF4-FFF2-40B4-BE49-F238E27FC236}">
                <a16:creationId xmlns:a16="http://schemas.microsoft.com/office/drawing/2014/main" id="{28BC7189-7AB5-9EA0-3D68-FD4038DA8407}"/>
              </a:ext>
            </a:extLst>
          </p:cNvPr>
          <p:cNvSpPr/>
          <p:nvPr/>
        </p:nvSpPr>
        <p:spPr>
          <a:xfrm>
            <a:off x="7356288" y="1076175"/>
            <a:ext cx="1999747" cy="322302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Google Shape;347;p70">
            <a:extLst>
              <a:ext uri="{FF2B5EF4-FFF2-40B4-BE49-F238E27FC236}">
                <a16:creationId xmlns:a16="http://schemas.microsoft.com/office/drawing/2014/main" id="{FD3E526C-9ED3-62FB-D817-945E516DCFB1}"/>
              </a:ext>
            </a:extLst>
          </p:cNvPr>
          <p:cNvSpPr/>
          <p:nvPr/>
        </p:nvSpPr>
        <p:spPr>
          <a:xfrm>
            <a:off x="3168966" y="1062922"/>
            <a:ext cx="4068055" cy="335555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Google Shape;347;p70">
            <a:extLst>
              <a:ext uri="{FF2B5EF4-FFF2-40B4-BE49-F238E27FC236}">
                <a16:creationId xmlns:a16="http://schemas.microsoft.com/office/drawing/2014/main" id="{6C3B1E2D-FB52-0EA5-688F-1933326B7BE4}"/>
              </a:ext>
            </a:extLst>
          </p:cNvPr>
          <p:cNvSpPr/>
          <p:nvPr/>
        </p:nvSpPr>
        <p:spPr>
          <a:xfrm>
            <a:off x="972240" y="1109384"/>
            <a:ext cx="1444485" cy="307688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8" name="Google Shape;348;p70"/>
          <p:cNvSpPr/>
          <p:nvPr/>
        </p:nvSpPr>
        <p:spPr>
          <a:xfrm>
            <a:off x="176686" y="31293"/>
            <a:ext cx="9903058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From materials to prototypes and technology</a:t>
            </a:r>
            <a:endParaRPr sz="3200" b="0" strike="noStrike" dirty="0">
              <a:solidFill>
                <a:schemeClr val="tx1">
                  <a:lumMod val="95000"/>
                  <a:lumOff val="5000"/>
                </a:schemeClr>
              </a:solidFill>
              <a:sym typeface="Arial"/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Rectangle 5">
            <a:extLst>
              <a:ext uri="{FF2B5EF4-FFF2-40B4-BE49-F238E27FC236}">
                <a16:creationId xmlns:a16="http://schemas.microsoft.com/office/drawing/2014/main" id="{09F8F1E8-950A-9E9A-8A02-45DE87EA6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35" y="1453019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B62D03-47DF-E14E-9EE8-221581BC6E35}"/>
              </a:ext>
            </a:extLst>
          </p:cNvPr>
          <p:cNvSpPr txBox="1"/>
          <p:nvPr/>
        </p:nvSpPr>
        <p:spPr>
          <a:xfrm>
            <a:off x="1043334" y="1076175"/>
            <a:ext cx="13022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Graphene</a:t>
            </a:r>
          </a:p>
        </p:txBody>
      </p:sp>
      <p:pic>
        <p:nvPicPr>
          <p:cNvPr id="1026" name="Picture 2" descr="Are Graphene Batteries the Future?">
            <a:extLst>
              <a:ext uri="{FF2B5EF4-FFF2-40B4-BE49-F238E27FC236}">
                <a16:creationId xmlns:a16="http://schemas.microsoft.com/office/drawing/2014/main" id="{BFBAD8D7-98E6-FAEB-C690-FBBC29E1B4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7" t="7447" r="6188" b="7593"/>
          <a:stretch/>
        </p:blipFill>
        <p:spPr bwMode="auto">
          <a:xfrm>
            <a:off x="36171" y="1481289"/>
            <a:ext cx="3286539" cy="236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 Rochester / J. Adam Fenster A magnet floats above a superconductor cooled with liquid nitrogen">
            <a:extLst>
              <a:ext uri="{FF2B5EF4-FFF2-40B4-BE49-F238E27FC236}">
                <a16:creationId xmlns:a16="http://schemas.microsoft.com/office/drawing/2014/main" id="{EC983A93-ED8B-A242-3D7E-97C93D7A3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r="5335"/>
          <a:stretch/>
        </p:blipFill>
        <p:spPr bwMode="auto">
          <a:xfrm>
            <a:off x="3509569" y="1479995"/>
            <a:ext cx="3286539" cy="237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5EFB32-300A-72A8-BBF1-B66E53C44FB4}"/>
              </a:ext>
            </a:extLst>
          </p:cNvPr>
          <p:cNvSpPr txBox="1"/>
          <p:nvPr/>
        </p:nvSpPr>
        <p:spPr>
          <a:xfrm>
            <a:off x="3145258" y="1042398"/>
            <a:ext cx="40917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High Temperature superconductors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404C62-ED7A-C5A6-1420-6B523F588221}"/>
              </a:ext>
            </a:extLst>
          </p:cNvPr>
          <p:cNvSpPr txBox="1"/>
          <p:nvPr/>
        </p:nvSpPr>
        <p:spPr>
          <a:xfrm>
            <a:off x="7316533" y="1042398"/>
            <a:ext cx="24238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Weyl Semimetals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3F7718-B1D6-0161-B69D-4F223CE6CA10}"/>
              </a:ext>
            </a:extLst>
          </p:cNvPr>
          <p:cNvSpPr txBox="1"/>
          <p:nvPr/>
        </p:nvSpPr>
        <p:spPr>
          <a:xfrm>
            <a:off x="36171" y="3882384"/>
            <a:ext cx="10078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rgbClr val="C00000"/>
                </a:solidFill>
              </a:rPr>
              <a:t>graphene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dirty="0"/>
              <a:t>battery can be light, durable and suitable for high capacity energy storage, as well as shorten charging times.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D78A52-D8A7-461E-ACDF-34E1DA5485E3}"/>
              </a:ext>
            </a:extLst>
          </p:cNvPr>
          <p:cNvSpPr txBox="1"/>
          <p:nvPr/>
        </p:nvSpPr>
        <p:spPr>
          <a:xfrm>
            <a:off x="36170" y="4497326"/>
            <a:ext cx="10078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High temperature superconductors </a:t>
            </a:r>
            <a:r>
              <a:rPr lang="en-US" sz="1800" dirty="0"/>
              <a:t>offer new way to propel levitated trains - like the Maglev trains that "float" above the track in Japan and Shanghai, China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C8AC17-DE2F-FFCB-9D09-5D5EFB8C1B65}"/>
              </a:ext>
            </a:extLst>
          </p:cNvPr>
          <p:cNvSpPr txBox="1"/>
          <p:nvPr/>
        </p:nvSpPr>
        <p:spPr>
          <a:xfrm>
            <a:off x="29058" y="5150216"/>
            <a:ext cx="100780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Dirac and Weyl semi-metals</a:t>
            </a:r>
            <a:r>
              <a:rPr lang="en-US" sz="1800" b="1" dirty="0">
                <a:solidFill>
                  <a:srgbClr val="136B50"/>
                </a:solidFill>
              </a:rPr>
              <a:t>: </a:t>
            </a:r>
            <a:r>
              <a:rPr lang="en-US" sz="1800" dirty="0"/>
              <a:t>High mobility transistor devise using Weyl semi-metals.</a:t>
            </a:r>
          </a:p>
        </p:txBody>
      </p:sp>
      <p:sp>
        <p:nvSpPr>
          <p:cNvPr id="7" name="AutoShape 2" descr="Fig. 1: Schematic of the Weyl transistor.">
            <a:extLst>
              <a:ext uri="{FF2B5EF4-FFF2-40B4-BE49-F238E27FC236}">
                <a16:creationId xmlns:a16="http://schemas.microsoft.com/office/drawing/2014/main" id="{12BC1D8E-2133-1AC9-24A5-BBAFE1E995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87913" y="2682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Fig. 1: Schematic of the Weyl transistor.">
            <a:extLst>
              <a:ext uri="{FF2B5EF4-FFF2-40B4-BE49-F238E27FC236}">
                <a16:creationId xmlns:a16="http://schemas.microsoft.com/office/drawing/2014/main" id="{0B5E81A2-814E-8816-01DC-E82B99AAEA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40313" y="2835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1C57AE-3433-1C33-5966-EF84DE1D22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5795" y="1607855"/>
            <a:ext cx="3219930" cy="215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348" grpId="0"/>
      <p:bldP spid="24" grpId="0"/>
      <p:bldP spid="4" grpId="0"/>
      <p:bldP spid="5" grpId="0"/>
      <p:bldP spid="2" grpId="0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347;p70">
            <a:extLst>
              <a:ext uri="{FF2B5EF4-FFF2-40B4-BE49-F238E27FC236}">
                <a16:creationId xmlns:a16="http://schemas.microsoft.com/office/drawing/2014/main" id="{3C0ED553-01FD-F1FA-B1B0-3EF119019D71}"/>
              </a:ext>
            </a:extLst>
          </p:cNvPr>
          <p:cNvSpPr/>
          <p:nvPr/>
        </p:nvSpPr>
        <p:spPr>
          <a:xfrm>
            <a:off x="31169" y="2252792"/>
            <a:ext cx="9964271" cy="561493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Google Shape;347;p70">
            <a:extLst>
              <a:ext uri="{FF2B5EF4-FFF2-40B4-BE49-F238E27FC236}">
                <a16:creationId xmlns:a16="http://schemas.microsoft.com/office/drawing/2014/main" id="{1D231B95-3188-D858-46B0-AD41553317DE}"/>
              </a:ext>
            </a:extLst>
          </p:cNvPr>
          <p:cNvSpPr/>
          <p:nvPr/>
        </p:nvSpPr>
        <p:spPr>
          <a:xfrm>
            <a:off x="42632" y="1537573"/>
            <a:ext cx="9964271" cy="644200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347;p70">
            <a:extLst>
              <a:ext uri="{FF2B5EF4-FFF2-40B4-BE49-F238E27FC236}">
                <a16:creationId xmlns:a16="http://schemas.microsoft.com/office/drawing/2014/main" id="{07206802-C1B7-31CF-F4F7-43858F94A4F5}"/>
              </a:ext>
            </a:extLst>
          </p:cNvPr>
          <p:cNvSpPr/>
          <p:nvPr/>
        </p:nvSpPr>
        <p:spPr>
          <a:xfrm>
            <a:off x="42625" y="1062452"/>
            <a:ext cx="9948821" cy="369332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8" name="Google Shape;348;p70"/>
          <p:cNvSpPr/>
          <p:nvPr/>
        </p:nvSpPr>
        <p:spPr>
          <a:xfrm>
            <a:off x="176686" y="31293"/>
            <a:ext cx="9903058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Understanding materials ➞ quantum field theory</a:t>
            </a:r>
            <a:endParaRPr sz="3200" b="0" strike="noStrike" dirty="0">
              <a:solidFill>
                <a:schemeClr val="tx1">
                  <a:lumMod val="95000"/>
                  <a:lumOff val="5000"/>
                </a:schemeClr>
              </a:solidFill>
              <a:sym typeface="Arial"/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Rectangle 5">
            <a:extLst>
              <a:ext uri="{FF2B5EF4-FFF2-40B4-BE49-F238E27FC236}">
                <a16:creationId xmlns:a16="http://schemas.microsoft.com/office/drawing/2014/main" id="{09F8F1E8-950A-9E9A-8A02-45DE87EA6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35" y="1453019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X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B62D03-47DF-E14E-9EE8-221581BC6E35}"/>
              </a:ext>
            </a:extLst>
          </p:cNvPr>
          <p:cNvSpPr txBox="1"/>
          <p:nvPr/>
        </p:nvSpPr>
        <p:spPr>
          <a:xfrm>
            <a:off x="89179" y="1062923"/>
            <a:ext cx="96279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Modern </a:t>
            </a:r>
            <a:r>
              <a:rPr lang="en-US" sz="1800" b="1" dirty="0">
                <a:solidFill>
                  <a:srgbClr val="C00000"/>
                </a:solidFill>
              </a:rPr>
              <a:t>materials</a:t>
            </a:r>
            <a:r>
              <a:rPr lang="en-US" sz="1800" dirty="0"/>
              <a:t> can drive </a:t>
            </a:r>
            <a:r>
              <a:rPr lang="en-US" sz="1800" b="1" dirty="0">
                <a:solidFill>
                  <a:srgbClr val="C00000"/>
                </a:solidFill>
              </a:rPr>
              <a:t>technology</a:t>
            </a:r>
            <a:r>
              <a:rPr lang="en-US" sz="1800" dirty="0"/>
              <a:t>: </a:t>
            </a:r>
            <a:r>
              <a:rPr lang="en-US" sz="1800" b="1" dirty="0">
                <a:solidFill>
                  <a:srgbClr val="C00000"/>
                </a:solidFill>
              </a:rPr>
              <a:t>Graphene</a:t>
            </a:r>
            <a:r>
              <a:rPr lang="en-US" sz="1800" dirty="0"/>
              <a:t>, </a:t>
            </a:r>
            <a:r>
              <a:rPr lang="en-US" sz="1800" b="1" dirty="0">
                <a:solidFill>
                  <a:srgbClr val="C00000"/>
                </a:solidFill>
              </a:rPr>
              <a:t>high temperature superconductors</a:t>
            </a:r>
            <a:r>
              <a:rPr lang="en-US" sz="18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589656-158B-890D-BD01-9156C3DB5C8D}"/>
              </a:ext>
            </a:extLst>
          </p:cNvPr>
          <p:cNvSpPr txBox="1"/>
          <p:nvPr/>
        </p:nvSpPr>
        <p:spPr>
          <a:xfrm>
            <a:off x="35470" y="1512651"/>
            <a:ext cx="100025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Their behavior cannot be understood within the framework of </a:t>
            </a:r>
            <a:r>
              <a:rPr lang="en-US" sz="1800" b="1" dirty="0">
                <a:solidFill>
                  <a:srgbClr val="C00000"/>
                </a:solidFill>
              </a:rPr>
              <a:t>conventional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b="1" dirty="0">
                <a:solidFill>
                  <a:srgbClr val="C00000"/>
                </a:solidFill>
              </a:rPr>
              <a:t>solid-state physics</a:t>
            </a:r>
            <a:r>
              <a:rPr lang="en-US" sz="1800" dirty="0"/>
              <a:t>. Remarkably, many of these systems are best described using ideas from </a:t>
            </a:r>
            <a:r>
              <a:rPr lang="en-US" sz="1800" b="1" dirty="0">
                <a:solidFill>
                  <a:srgbClr val="C00000"/>
                </a:solidFill>
              </a:rPr>
              <a:t>quantum field theory</a:t>
            </a:r>
            <a:r>
              <a:rPr lang="en-US" sz="18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55187-5BF4-491C-D3CD-1ABDCAB22D46}"/>
              </a:ext>
            </a:extLst>
          </p:cNvPr>
          <p:cNvSpPr txBox="1"/>
          <p:nvPr/>
        </p:nvSpPr>
        <p:spPr>
          <a:xfrm>
            <a:off x="2554" y="2199330"/>
            <a:ext cx="10078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2+1-dimensional quantum electrodynamics (</a:t>
            </a:r>
            <a:r>
              <a:rPr lang="en-US" sz="1800" b="1" dirty="0">
                <a:solidFill>
                  <a:srgbClr val="C00000"/>
                </a:solidFill>
              </a:rPr>
              <a:t>QED</a:t>
            </a:r>
            <a:r>
              <a:rPr lang="en-US" sz="1800" b="1" baseline="-25000" dirty="0">
                <a:solidFill>
                  <a:srgbClr val="C00000"/>
                </a:solidFill>
              </a:rPr>
              <a:t>3</a:t>
            </a:r>
            <a:r>
              <a:rPr lang="en-US" sz="1800" dirty="0"/>
              <a:t>) plays an important role in describing some of these systems, e.g., </a:t>
            </a:r>
            <a:r>
              <a:rPr lang="en-US" sz="1800" b="1" dirty="0">
                <a:solidFill>
                  <a:srgbClr val="C00000"/>
                </a:solidFill>
              </a:rPr>
              <a:t>high temperature superconductors</a:t>
            </a:r>
            <a:r>
              <a:rPr lang="en-US" sz="1800" dirty="0"/>
              <a:t>, their </a:t>
            </a:r>
            <a:r>
              <a:rPr lang="en-US" sz="1800" b="1" dirty="0">
                <a:solidFill>
                  <a:srgbClr val="C00000"/>
                </a:solidFill>
              </a:rPr>
              <a:t>properties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tx1"/>
                </a:solidFill>
              </a:rPr>
              <a:t>and</a:t>
            </a:r>
            <a:r>
              <a:rPr lang="en-US" sz="1800" b="1" dirty="0">
                <a:solidFill>
                  <a:srgbClr val="136B50"/>
                </a:solidFill>
              </a:rPr>
              <a:t> </a:t>
            </a:r>
            <a:r>
              <a:rPr lang="en-US" sz="1800" b="1" dirty="0">
                <a:solidFill>
                  <a:srgbClr val="C00000"/>
                </a:solidFill>
              </a:rPr>
              <a:t>phase diagram</a:t>
            </a:r>
            <a:r>
              <a:rPr lang="en-US" sz="1800" dirty="0"/>
              <a:t>. </a:t>
            </a:r>
          </a:p>
        </p:txBody>
      </p:sp>
      <p:pic>
        <p:nvPicPr>
          <p:cNvPr id="3074" name="Picture 2" descr="High Temperature Superconductors">
            <a:extLst>
              <a:ext uri="{FF2B5EF4-FFF2-40B4-BE49-F238E27FC236}">
                <a16:creationId xmlns:a16="http://schemas.microsoft.com/office/drawing/2014/main" id="{AC47ED57-78CE-350A-D3D0-8200A6DAF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955" y="2941206"/>
            <a:ext cx="5103193" cy="264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751F66-42DB-2F67-48F2-352286081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7" y="2884271"/>
            <a:ext cx="3739783" cy="277724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97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7" grpId="0" animBg="1"/>
      <p:bldP spid="348" grpId="0"/>
      <p:bldP spid="24" grpId="0"/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47;p70">
            <a:extLst>
              <a:ext uri="{FF2B5EF4-FFF2-40B4-BE49-F238E27FC236}">
                <a16:creationId xmlns:a16="http://schemas.microsoft.com/office/drawing/2014/main" id="{804B8DCB-1F68-56F4-3E7A-1FF4FB8B470D}"/>
              </a:ext>
            </a:extLst>
          </p:cNvPr>
          <p:cNvSpPr/>
          <p:nvPr/>
        </p:nvSpPr>
        <p:spPr>
          <a:xfrm>
            <a:off x="72769" y="2511666"/>
            <a:ext cx="7169015" cy="579881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8" name="Google Shape;348;p70"/>
          <p:cNvSpPr/>
          <p:nvPr/>
        </p:nvSpPr>
        <p:spPr>
          <a:xfrm>
            <a:off x="165535" y="-2160"/>
            <a:ext cx="9903058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Materials and quantum electrodynamics</a:t>
            </a:r>
            <a:endParaRPr sz="3200" b="0" strike="noStrike" dirty="0">
              <a:solidFill>
                <a:schemeClr val="tx1">
                  <a:lumMod val="95000"/>
                  <a:lumOff val="5000"/>
                </a:schemeClr>
              </a:solidFill>
              <a:sym typeface="Arial"/>
            </a:endParaRPr>
          </a:p>
        </p:txBody>
      </p:sp>
      <p:cxnSp>
        <p:nvCxnSpPr>
          <p:cNvPr id="349" name="Google Shape;349;p70"/>
          <p:cNvCxnSpPr/>
          <p:nvPr/>
        </p:nvCxnSpPr>
        <p:spPr>
          <a:xfrm>
            <a:off x="215640" y="87084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0" name="Google Shape;350;p70"/>
          <p:cNvCxnSpPr/>
          <p:nvPr/>
        </p:nvCxnSpPr>
        <p:spPr>
          <a:xfrm>
            <a:off x="215640" y="966646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E0F4581-3027-32A6-B03E-16336575AA1B}"/>
              </a:ext>
            </a:extLst>
          </p:cNvPr>
          <p:cNvSpPr txBox="1"/>
          <p:nvPr/>
        </p:nvSpPr>
        <p:spPr>
          <a:xfrm>
            <a:off x="78028" y="1007036"/>
            <a:ext cx="69858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In several quantum </a:t>
            </a:r>
            <a:r>
              <a:rPr lang="en-US" sz="1800" b="1" dirty="0">
                <a:solidFill>
                  <a:srgbClr val="C00000"/>
                </a:solidFill>
              </a:rPr>
              <a:t>condensed-matter</a:t>
            </a:r>
            <a:r>
              <a:rPr lang="en-US" sz="1800" dirty="0"/>
              <a:t> systems, </a:t>
            </a:r>
            <a:r>
              <a:rPr lang="en-US" sz="1800" b="1" dirty="0">
                <a:solidFill>
                  <a:srgbClr val="C00000"/>
                </a:solidFill>
              </a:rPr>
              <a:t>interactions</a:t>
            </a:r>
            <a:r>
              <a:rPr lang="en-US" sz="1800" dirty="0"/>
              <a:t> can </a:t>
            </a:r>
          </a:p>
          <a:p>
            <a:r>
              <a:rPr lang="en-US" sz="1800" dirty="0"/>
              <a:t>become </a:t>
            </a:r>
            <a:r>
              <a:rPr lang="en-US" sz="1800" b="1" dirty="0">
                <a:solidFill>
                  <a:srgbClr val="C00000"/>
                </a:solidFill>
              </a:rPr>
              <a:t>strong</a:t>
            </a:r>
            <a:r>
              <a:rPr lang="en-US" sz="1800" dirty="0"/>
              <a:t> and perturbation theory is an unreliable tool.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F89823-AF51-F649-9CA0-BEF5523DBD96}"/>
              </a:ext>
            </a:extLst>
          </p:cNvPr>
          <p:cNvSpPr txBox="1"/>
          <p:nvPr/>
        </p:nvSpPr>
        <p:spPr>
          <a:xfrm>
            <a:off x="78029" y="1732529"/>
            <a:ext cx="39638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The </a:t>
            </a:r>
            <a:r>
              <a:rPr lang="en-US" sz="1800" b="1" dirty="0">
                <a:solidFill>
                  <a:srgbClr val="C00000"/>
                </a:solidFill>
              </a:rPr>
              <a:t>effective interaction strength</a:t>
            </a:r>
            <a:r>
              <a:rPr lang="en-US" sz="1800" dirty="0"/>
              <a:t> in </a:t>
            </a:r>
            <a:r>
              <a:rPr lang="en-US" sz="1800" b="1" dirty="0">
                <a:solidFill>
                  <a:srgbClr val="C00000"/>
                </a:solidFill>
              </a:rPr>
              <a:t>suspended Graphene</a:t>
            </a:r>
            <a:r>
              <a:rPr lang="en-US" sz="1800" dirty="0"/>
              <a:t> is: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399938D-F106-AC86-77F3-63321AB1E9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843080"/>
              </p:ext>
            </p:extLst>
          </p:nvPr>
        </p:nvGraphicFramePr>
        <p:xfrm>
          <a:off x="3897696" y="1687134"/>
          <a:ext cx="3022738" cy="72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3" imgW="43891200" imgH="10528300" progId="Equation.3">
                  <p:embed/>
                </p:oleObj>
              </mc:Choice>
              <mc:Fallback>
                <p:oleObj name="Ecuación" r:id="rId3" imgW="43891200" imgH="10528300" progId="Equation.3">
                  <p:embed/>
                  <p:pic>
                    <p:nvPicPr>
                      <p:cNvPr id="3" name="Object 9">
                        <a:extLst>
                          <a:ext uri="{FF2B5EF4-FFF2-40B4-BE49-F238E27FC236}">
                            <a16:creationId xmlns:a16="http://schemas.microsoft.com/office/drawing/2014/main" id="{8960FCF8-F16E-5FD2-507D-4FE4586DBF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7696" y="1687134"/>
                        <a:ext cx="3022738" cy="727338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">
            <a:extLst>
              <a:ext uri="{FF2B5EF4-FFF2-40B4-BE49-F238E27FC236}">
                <a16:creationId xmlns:a16="http://schemas.microsoft.com/office/drawing/2014/main" id="{A6CFBFD9-C098-3E0D-EC20-B7301B71D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93C929CE-7DC8-4A08-DE97-427ECDA70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008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37AB8D-99E8-A748-5FD4-0CF7E010C6CF}"/>
              </a:ext>
            </a:extLst>
          </p:cNvPr>
          <p:cNvSpPr txBox="1"/>
          <p:nvPr/>
        </p:nvSpPr>
        <p:spPr>
          <a:xfrm>
            <a:off x="76808" y="2495870"/>
            <a:ext cx="99905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Strong interaction exists between electrons and holes at Dirac points. </a:t>
            </a:r>
          </a:p>
          <a:p>
            <a:r>
              <a:rPr lang="en-US" sz="1800" dirty="0"/>
              <a:t>Can the Coulomb collapse occur? Can QED vacuum breakdown?</a:t>
            </a:r>
          </a:p>
        </p:txBody>
      </p:sp>
      <p:pic>
        <p:nvPicPr>
          <p:cNvPr id="25" name="Picture 9">
            <a:extLst>
              <a:ext uri="{FF2B5EF4-FFF2-40B4-BE49-F238E27FC236}">
                <a16:creationId xmlns:a16="http://schemas.microsoft.com/office/drawing/2014/main" id="{AE7AF4E5-09BB-A213-3946-01B0E8BE1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053" y="1057690"/>
            <a:ext cx="2594631" cy="2021854"/>
          </a:xfrm>
          <a:prstGeom prst="rect">
            <a:avLst/>
          </a:prstGeom>
          <a:noFill/>
          <a:ln w="19050">
            <a:solidFill>
              <a:srgbClr val="05050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227E2E8-A07F-7931-CB97-C7A12471F0B3}"/>
              </a:ext>
            </a:extLst>
          </p:cNvPr>
          <p:cNvSpPr txBox="1"/>
          <p:nvPr/>
        </p:nvSpPr>
        <p:spPr>
          <a:xfrm>
            <a:off x="99274" y="3199608"/>
            <a:ext cx="52435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For Graphene on </a:t>
            </a:r>
            <a:r>
              <a:rPr lang="en-US" sz="1800" b="1" dirty="0">
                <a:solidFill>
                  <a:srgbClr val="C00000"/>
                </a:solidFill>
              </a:rPr>
              <a:t>substrate</a:t>
            </a:r>
            <a:r>
              <a:rPr lang="en-US" sz="1800" dirty="0"/>
              <a:t>, effective coupling is</a:t>
            </a:r>
          </a:p>
        </p:txBody>
      </p:sp>
      <p:pic>
        <p:nvPicPr>
          <p:cNvPr id="30" name="Picture 8">
            <a:extLst>
              <a:ext uri="{FF2B5EF4-FFF2-40B4-BE49-F238E27FC236}">
                <a16:creationId xmlns:a16="http://schemas.microsoft.com/office/drawing/2014/main" id="{DBD9E46C-A5BA-CB16-D2D0-A507E870F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637" y="3223599"/>
            <a:ext cx="4734960" cy="2363260"/>
          </a:xfrm>
          <a:prstGeom prst="rect">
            <a:avLst/>
          </a:prstGeom>
          <a:noFill/>
          <a:ln w="28575">
            <a:solidFill>
              <a:srgbClr val="05050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1" name="Object 9">
            <a:extLst>
              <a:ext uri="{FF2B5EF4-FFF2-40B4-BE49-F238E27FC236}">
                <a16:creationId xmlns:a16="http://schemas.microsoft.com/office/drawing/2014/main" id="{E6A9EF4E-16D9-FD9A-21DA-4F928BAFF3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33587"/>
              </p:ext>
            </p:extLst>
          </p:nvPr>
        </p:nvGraphicFramePr>
        <p:xfrm>
          <a:off x="205291" y="3734782"/>
          <a:ext cx="1666169" cy="699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7" imgW="25158700" imgH="10528300" progId="Equation.3">
                  <p:embed/>
                </p:oleObj>
              </mc:Choice>
              <mc:Fallback>
                <p:oleObj name="Ecuación" r:id="rId7" imgW="25158700" imgH="10528300" progId="Equation.3">
                  <p:embed/>
                  <p:pic>
                    <p:nvPicPr>
                      <p:cNvPr id="4" name="Object 9">
                        <a:extLst>
                          <a:ext uri="{FF2B5EF4-FFF2-40B4-BE49-F238E27FC236}">
                            <a16:creationId xmlns:a16="http://schemas.microsoft.com/office/drawing/2014/main" id="{2F4F8757-FAEB-BC74-39B2-E053633376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291" y="3734782"/>
                        <a:ext cx="1666169" cy="69944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6A20B462-4E9E-27F8-9FA4-B2A4E2C7998E}"/>
              </a:ext>
            </a:extLst>
          </p:cNvPr>
          <p:cNvSpPr txBox="1"/>
          <p:nvPr/>
        </p:nvSpPr>
        <p:spPr>
          <a:xfrm>
            <a:off x="2128072" y="3784801"/>
            <a:ext cx="30005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where </a:t>
            </a:r>
            <a:r>
              <a:rPr lang="el-GR" sz="1800" dirty="0"/>
              <a:t>κ </a:t>
            </a:r>
            <a:r>
              <a:rPr lang="en-US" sz="1800" dirty="0"/>
              <a:t>is </a:t>
            </a:r>
            <a:r>
              <a:rPr lang="en-US" sz="1800" b="1" dirty="0">
                <a:solidFill>
                  <a:srgbClr val="C00000"/>
                </a:solidFill>
              </a:rPr>
              <a:t>large dielectric constant</a:t>
            </a:r>
            <a:r>
              <a:rPr lang="en-US" sz="1800" b="1" dirty="0">
                <a:solidFill>
                  <a:srgbClr val="136B50"/>
                </a:solidFill>
              </a:rPr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4C3E8CE-70DC-5897-66F1-D05FDDC8A620}"/>
              </a:ext>
            </a:extLst>
          </p:cNvPr>
          <p:cNvSpPr txBox="1"/>
          <p:nvPr/>
        </p:nvSpPr>
        <p:spPr>
          <a:xfrm>
            <a:off x="50611" y="4573565"/>
            <a:ext cx="50779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Therefore, the system is now in </a:t>
            </a:r>
            <a:r>
              <a:rPr lang="en-US" sz="1800" b="1" dirty="0">
                <a:solidFill>
                  <a:srgbClr val="C00000"/>
                </a:solidFill>
              </a:rPr>
              <a:t>weak coupling </a:t>
            </a:r>
            <a:r>
              <a:rPr lang="en-US" sz="1800" dirty="0"/>
              <a:t>regime and quantum electrodynamics recovers </a:t>
            </a:r>
          </a:p>
          <a:p>
            <a:r>
              <a:rPr lang="en-US" sz="1800" dirty="0"/>
              <a:t>its </a:t>
            </a:r>
            <a:r>
              <a:rPr lang="en-US" sz="1800" b="1" dirty="0">
                <a:solidFill>
                  <a:srgbClr val="C00000"/>
                </a:solidFill>
              </a:rPr>
              <a:t>perturbative vacuum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727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48" grpId="0"/>
      <p:bldP spid="2" grpId="0"/>
      <p:bldP spid="3" grpId="0"/>
      <p:bldP spid="24" grpId="0"/>
      <p:bldP spid="29" grpId="0"/>
      <p:bldP spid="32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8">
            <a:extLst>
              <a:ext uri="{FF2B5EF4-FFF2-40B4-BE49-F238E27FC236}">
                <a16:creationId xmlns:a16="http://schemas.microsoft.com/office/drawing/2014/main" id="{CB7716D4-11F6-FD21-71D4-61C267F074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5" t="29384" b="32684"/>
          <a:stretch/>
        </p:blipFill>
        <p:spPr bwMode="auto">
          <a:xfrm>
            <a:off x="3229669" y="1807470"/>
            <a:ext cx="1228663" cy="22011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5" name="Google Shape;305;p68"/>
          <p:cNvSpPr/>
          <p:nvPr/>
        </p:nvSpPr>
        <p:spPr>
          <a:xfrm>
            <a:off x="215640" y="-9720"/>
            <a:ext cx="9026834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3200" b="1" dirty="0">
                <a:solidFill>
                  <a:schemeClr val="tx1"/>
                </a:solidFill>
              </a:rPr>
              <a:t>QED and the Schwinger-Dyson equations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06" name="Google Shape;306;p68"/>
          <p:cNvCxnSpPr/>
          <p:nvPr/>
        </p:nvCxnSpPr>
        <p:spPr>
          <a:xfrm>
            <a:off x="215640" y="86328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7" name="Google Shape;307;p68"/>
          <p:cNvCxnSpPr/>
          <p:nvPr/>
        </p:nvCxnSpPr>
        <p:spPr>
          <a:xfrm>
            <a:off x="215640" y="935640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347;p70">
            <a:extLst>
              <a:ext uri="{FF2B5EF4-FFF2-40B4-BE49-F238E27FC236}">
                <a16:creationId xmlns:a16="http://schemas.microsoft.com/office/drawing/2014/main" id="{B1892395-2F71-61E0-90F4-B31E58A314ED}"/>
              </a:ext>
            </a:extLst>
          </p:cNvPr>
          <p:cNvSpPr/>
          <p:nvPr/>
        </p:nvSpPr>
        <p:spPr>
          <a:xfrm>
            <a:off x="142399" y="1163100"/>
            <a:ext cx="2870427" cy="432062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284;p67">
            <a:extLst>
              <a:ext uri="{FF2B5EF4-FFF2-40B4-BE49-F238E27FC236}">
                <a16:creationId xmlns:a16="http://schemas.microsoft.com/office/drawing/2014/main" id="{09BF8738-3142-184F-519A-320B33348380}"/>
              </a:ext>
            </a:extLst>
          </p:cNvPr>
          <p:cNvSpPr/>
          <p:nvPr/>
        </p:nvSpPr>
        <p:spPr>
          <a:xfrm>
            <a:off x="224121" y="1222899"/>
            <a:ext cx="2703857" cy="347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b="1" strike="noStrike" dirty="0">
                <a:solidFill>
                  <a:srgbClr val="CE181E"/>
                </a:solidFill>
                <a:sym typeface="Arial"/>
              </a:rPr>
              <a:t>The </a:t>
            </a:r>
            <a:r>
              <a:rPr lang="en-US" sz="1800" b="1" dirty="0">
                <a:solidFill>
                  <a:srgbClr val="CE181E"/>
                </a:solidFill>
              </a:rPr>
              <a:t>Electron</a:t>
            </a:r>
            <a:r>
              <a:rPr lang="en-US" sz="1800" b="1" strike="noStrike" dirty="0">
                <a:solidFill>
                  <a:srgbClr val="CE181E"/>
                </a:solidFill>
                <a:sym typeface="Arial"/>
              </a:rPr>
              <a:t> Propagator</a:t>
            </a:r>
            <a:endParaRPr lang="en-US" sz="1800" b="0" strike="noStrike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 dirty="0">
              <a:latin typeface="Verdana"/>
              <a:ea typeface="Verdana"/>
              <a:cs typeface="Verdana"/>
              <a:sym typeface="Verdana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800" b="0" strike="noStrike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1F5D2CCF-CBB3-F135-7E81-FE246BAC5B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25" b="9869"/>
          <a:stretch/>
        </p:blipFill>
        <p:spPr bwMode="auto">
          <a:xfrm>
            <a:off x="3158864" y="1296799"/>
            <a:ext cx="1370274" cy="5230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9F3EFCCD-1D4B-2246-6DA2-8EB0A32BBF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61" b="87256"/>
          <a:stretch/>
        </p:blipFill>
        <p:spPr bwMode="auto">
          <a:xfrm>
            <a:off x="142400" y="1780141"/>
            <a:ext cx="2056810" cy="32781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D257D7A2-7885-947B-DC93-FF860DB4D3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3" t="12256"/>
          <a:stretch/>
        </p:blipFill>
        <p:spPr bwMode="auto">
          <a:xfrm>
            <a:off x="56670" y="2128077"/>
            <a:ext cx="3649539" cy="243321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569E08F9-7513-2CB3-39DC-480D4DB892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6" b="72336"/>
          <a:stretch/>
        </p:blipFill>
        <p:spPr bwMode="auto">
          <a:xfrm>
            <a:off x="3071710" y="2679743"/>
            <a:ext cx="2113859" cy="686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B0DD7CF5-0F36-6DE9-CCB9-456E1466B5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6" t="75930"/>
          <a:stretch/>
        </p:blipFill>
        <p:spPr bwMode="auto">
          <a:xfrm>
            <a:off x="3086107" y="2212138"/>
            <a:ext cx="2091543" cy="5908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60D07533-8E07-42A4-BB81-D3B5C1FCDE39}"/>
              </a:ext>
            </a:extLst>
          </p:cNvPr>
          <p:cNvSpPr/>
          <p:nvPr/>
        </p:nvSpPr>
        <p:spPr bwMode="auto">
          <a:xfrm>
            <a:off x="1605289" y="2899120"/>
            <a:ext cx="552300" cy="379412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158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B01BAAC-0AA1-B243-2A6A-14862F6F7479}"/>
              </a:ext>
            </a:extLst>
          </p:cNvPr>
          <p:cNvSpPr/>
          <p:nvPr/>
        </p:nvSpPr>
        <p:spPr bwMode="auto">
          <a:xfrm>
            <a:off x="504975" y="2899120"/>
            <a:ext cx="552300" cy="415195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158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Picture 8">
            <a:extLst>
              <a:ext uri="{FF2B5EF4-FFF2-40B4-BE49-F238E27FC236}">
                <a16:creationId xmlns:a16="http://schemas.microsoft.com/office/drawing/2014/main" id="{A1B96E92-00B7-0FC4-A4A0-CF95A0CFB3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6" t="26911" b="23548"/>
          <a:stretch/>
        </p:blipFill>
        <p:spPr bwMode="auto">
          <a:xfrm>
            <a:off x="3086107" y="3434906"/>
            <a:ext cx="2113859" cy="122911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9">
            <a:extLst>
              <a:ext uri="{FF2B5EF4-FFF2-40B4-BE49-F238E27FC236}">
                <a16:creationId xmlns:a16="http://schemas.microsoft.com/office/drawing/2014/main" id="{AD340D4C-5D5A-728D-F21F-BE1A60A8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46" y="5039002"/>
            <a:ext cx="3421693" cy="62543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Google Shape;355;p70">
            <a:extLst>
              <a:ext uri="{FF2B5EF4-FFF2-40B4-BE49-F238E27FC236}">
                <a16:creationId xmlns:a16="http://schemas.microsoft.com/office/drawing/2014/main" id="{3DD8DDF9-0BC6-290C-2A36-4A2512340DD7}"/>
              </a:ext>
            </a:extLst>
          </p:cNvPr>
          <p:cNvSpPr txBox="1"/>
          <p:nvPr/>
        </p:nvSpPr>
        <p:spPr>
          <a:xfrm>
            <a:off x="0" y="4613705"/>
            <a:ext cx="5124712" cy="349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"/>
            </a:pPr>
            <a:r>
              <a:rPr lang="en-US" sz="1800" dirty="0"/>
              <a:t>The perturbative series can be summed up:</a:t>
            </a:r>
            <a:endParaRPr sz="1800" b="0" strike="noStrike" dirty="0">
              <a:sym typeface="Arial"/>
            </a:endParaRP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5B8CE919-5C1A-784F-B40F-4D72677D9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243" y="1570523"/>
            <a:ext cx="4660088" cy="56392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Google Shape;355;p70">
            <a:extLst>
              <a:ext uri="{FF2B5EF4-FFF2-40B4-BE49-F238E27FC236}">
                <a16:creationId xmlns:a16="http://schemas.microsoft.com/office/drawing/2014/main" id="{4009D023-3050-C849-B314-A80C9123FF72}"/>
              </a:ext>
            </a:extLst>
          </p:cNvPr>
          <p:cNvSpPr txBox="1"/>
          <p:nvPr/>
        </p:nvSpPr>
        <p:spPr>
          <a:xfrm>
            <a:off x="5076869" y="975984"/>
            <a:ext cx="4393878" cy="349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"/>
            </a:pPr>
            <a:r>
              <a:rPr lang="en-US" sz="1800" dirty="0"/>
              <a:t>The last blob can again be expanded:</a:t>
            </a:r>
            <a:endParaRPr sz="1800" b="0" strike="noStrike" dirty="0">
              <a:sym typeface="Arial"/>
            </a:endParaRPr>
          </a:p>
        </p:txBody>
      </p:sp>
      <p:pic>
        <p:nvPicPr>
          <p:cNvPr id="37" name="Picture 11">
            <a:extLst>
              <a:ext uri="{FF2B5EF4-FFF2-40B4-BE49-F238E27FC236}">
                <a16:creationId xmlns:a16="http://schemas.microsoft.com/office/drawing/2014/main" id="{F9ECD8C1-7835-65D9-853F-9CE28FBFC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883" y="2174376"/>
            <a:ext cx="1659367" cy="704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Google Shape;355;p70">
            <a:extLst>
              <a:ext uri="{FF2B5EF4-FFF2-40B4-BE49-F238E27FC236}">
                <a16:creationId xmlns:a16="http://schemas.microsoft.com/office/drawing/2014/main" id="{E36DE9BD-3DEA-F129-36A6-8F4701C497DB}"/>
              </a:ext>
            </a:extLst>
          </p:cNvPr>
          <p:cNvSpPr txBox="1"/>
          <p:nvPr/>
        </p:nvSpPr>
        <p:spPr>
          <a:xfrm>
            <a:off x="5115995" y="2380282"/>
            <a:ext cx="2653716" cy="398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"/>
            </a:pPr>
            <a:r>
              <a:rPr lang="en-US" sz="1800" dirty="0"/>
              <a:t>Define self-energy as:</a:t>
            </a:r>
            <a:endParaRPr sz="1800" b="0" strike="noStrike" dirty="0">
              <a:sym typeface="Arial"/>
            </a:endParaRPr>
          </a:p>
        </p:txBody>
      </p:sp>
      <p:pic>
        <p:nvPicPr>
          <p:cNvPr id="39" name="Picture 8">
            <a:extLst>
              <a:ext uri="{FF2B5EF4-FFF2-40B4-BE49-F238E27FC236}">
                <a16:creationId xmlns:a16="http://schemas.microsoft.com/office/drawing/2014/main" id="{14577B41-CAB5-F4D2-966A-649C3443B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77"/>
          <a:stretch/>
        </p:blipFill>
        <p:spPr bwMode="auto">
          <a:xfrm>
            <a:off x="4829175" y="2935302"/>
            <a:ext cx="5194780" cy="42133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>
            <a:extLst>
              <a:ext uri="{FF2B5EF4-FFF2-40B4-BE49-F238E27FC236}">
                <a16:creationId xmlns:a16="http://schemas.microsoft.com/office/drawing/2014/main" id="{78ACCD97-1CDF-E8AC-8A4F-0E34E3A3DA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86"/>
          <a:stretch/>
        </p:blipFill>
        <p:spPr bwMode="auto">
          <a:xfrm>
            <a:off x="5109983" y="3594275"/>
            <a:ext cx="4943958" cy="71997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Google Shape;355;p70">
            <a:extLst>
              <a:ext uri="{FF2B5EF4-FFF2-40B4-BE49-F238E27FC236}">
                <a16:creationId xmlns:a16="http://schemas.microsoft.com/office/drawing/2014/main" id="{9D67C2B1-EE99-1325-07B8-F3129341E25B}"/>
              </a:ext>
            </a:extLst>
          </p:cNvPr>
          <p:cNvSpPr txBox="1"/>
          <p:nvPr/>
        </p:nvSpPr>
        <p:spPr>
          <a:xfrm>
            <a:off x="5039280" y="3307712"/>
            <a:ext cx="4061858" cy="349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"/>
            </a:pPr>
            <a:r>
              <a:rPr lang="en-US" sz="1800" dirty="0"/>
              <a:t>It can be written in a compact form:</a:t>
            </a:r>
            <a:endParaRPr sz="1800" b="0" strike="noStrike" dirty="0">
              <a:sym typeface="Arial"/>
            </a:endParaRPr>
          </a:p>
        </p:txBody>
      </p:sp>
      <p:pic>
        <p:nvPicPr>
          <p:cNvPr id="47" name="Picture 10">
            <a:extLst>
              <a:ext uri="{FF2B5EF4-FFF2-40B4-BE49-F238E27FC236}">
                <a16:creationId xmlns:a16="http://schemas.microsoft.com/office/drawing/2014/main" id="{F87A4E77-9D1C-E3C6-50C7-48AA93ABAD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1" t="63862" r="43192" b="10002"/>
          <a:stretch/>
        </p:blipFill>
        <p:spPr bwMode="auto">
          <a:xfrm>
            <a:off x="5471201" y="4090732"/>
            <a:ext cx="2443162" cy="30003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4">
            <a:extLst>
              <a:ext uri="{FF2B5EF4-FFF2-40B4-BE49-F238E27FC236}">
                <a16:creationId xmlns:a16="http://schemas.microsoft.com/office/drawing/2014/main" id="{8208CF9A-7006-9BB9-66C1-C3A636F7F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712" y="4489023"/>
            <a:ext cx="2282068" cy="40241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5">
            <a:extLst>
              <a:ext uri="{FF2B5EF4-FFF2-40B4-BE49-F238E27FC236}">
                <a16:creationId xmlns:a16="http://schemas.microsoft.com/office/drawing/2014/main" id="{4525297B-E5E4-CA19-1C61-A024F5F16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812" y="5039002"/>
            <a:ext cx="2443163" cy="55209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Google Shape;347;p70">
            <a:extLst>
              <a:ext uri="{FF2B5EF4-FFF2-40B4-BE49-F238E27FC236}">
                <a16:creationId xmlns:a16="http://schemas.microsoft.com/office/drawing/2014/main" id="{D604AEA6-4F80-3AE6-B371-368DF84BF6E6}"/>
              </a:ext>
            </a:extLst>
          </p:cNvPr>
          <p:cNvSpPr/>
          <p:nvPr/>
        </p:nvSpPr>
        <p:spPr>
          <a:xfrm>
            <a:off x="7855436" y="5105759"/>
            <a:ext cx="2102620" cy="434772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284;p67">
            <a:extLst>
              <a:ext uri="{FF2B5EF4-FFF2-40B4-BE49-F238E27FC236}">
                <a16:creationId xmlns:a16="http://schemas.microsoft.com/office/drawing/2014/main" id="{75037466-F0E2-0743-9256-A20F5DAD9AFA}"/>
              </a:ext>
            </a:extLst>
          </p:cNvPr>
          <p:cNvSpPr/>
          <p:nvPr/>
        </p:nvSpPr>
        <p:spPr>
          <a:xfrm>
            <a:off x="7926785" y="5176220"/>
            <a:ext cx="1980501" cy="349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b="1" strike="noStrike" dirty="0">
                <a:solidFill>
                  <a:srgbClr val="CE181E"/>
                </a:solidFill>
                <a:sym typeface="Arial"/>
              </a:rPr>
              <a:t>The gap equation</a:t>
            </a:r>
            <a:endParaRPr lang="en-US" sz="1800" b="0" strike="noStrike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 dirty="0">
              <a:latin typeface="Verdana"/>
              <a:ea typeface="Verdana"/>
              <a:cs typeface="Verdana"/>
              <a:sym typeface="Verdana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800" b="0" strike="noStrike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2" name="Google Shape;347;p70">
            <a:extLst>
              <a:ext uri="{FF2B5EF4-FFF2-40B4-BE49-F238E27FC236}">
                <a16:creationId xmlns:a16="http://schemas.microsoft.com/office/drawing/2014/main" id="{669E1AA2-D971-D229-0323-E8C554A3D64C}"/>
              </a:ext>
            </a:extLst>
          </p:cNvPr>
          <p:cNvSpPr/>
          <p:nvPr/>
        </p:nvSpPr>
        <p:spPr>
          <a:xfrm>
            <a:off x="3476774" y="996312"/>
            <a:ext cx="666153" cy="283319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284;p67">
            <a:extLst>
              <a:ext uri="{FF2B5EF4-FFF2-40B4-BE49-F238E27FC236}">
                <a16:creationId xmlns:a16="http://schemas.microsoft.com/office/drawing/2014/main" id="{072E7A5C-41BA-1450-4290-B88D9BCBDF2C}"/>
              </a:ext>
            </a:extLst>
          </p:cNvPr>
          <p:cNvSpPr/>
          <p:nvPr/>
        </p:nvSpPr>
        <p:spPr>
          <a:xfrm>
            <a:off x="3561622" y="1001380"/>
            <a:ext cx="966451" cy="3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b="1" dirty="0">
                <a:solidFill>
                  <a:srgbClr val="CE181E"/>
                </a:solidFill>
                <a:ea typeface="Verdana"/>
              </a:rPr>
              <a:t>Bare</a:t>
            </a:r>
            <a:endParaRPr lang="en-US" sz="1800" b="0" strike="noStrike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 dirty="0">
              <a:latin typeface="Verdana"/>
              <a:ea typeface="Verdana"/>
              <a:cs typeface="Verdana"/>
              <a:sym typeface="Verdana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800" b="0" strike="noStrike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6986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" grpId="0"/>
      <p:bldP spid="2" grpId="0" animBg="1"/>
      <p:bldP spid="3" grpId="0"/>
      <p:bldP spid="26" grpId="0" animBg="1"/>
      <p:bldP spid="27" grpId="0" animBg="1"/>
      <p:bldP spid="34" grpId="0"/>
      <p:bldP spid="36" grpId="0"/>
      <p:bldP spid="38" grpId="0"/>
      <p:bldP spid="42" grpId="0"/>
      <p:bldP spid="50" grpId="0" animBg="1"/>
      <p:bldP spid="51" grpId="0"/>
      <p:bldP spid="52" grpId="0" animBg="1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8"/>
          <p:cNvSpPr/>
          <p:nvPr/>
        </p:nvSpPr>
        <p:spPr>
          <a:xfrm>
            <a:off x="215640" y="-9720"/>
            <a:ext cx="9026834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3200" b="1" dirty="0">
                <a:solidFill>
                  <a:schemeClr val="tx1"/>
                </a:solidFill>
              </a:rPr>
              <a:t>QED and the Schwinger-Dyson equations</a:t>
            </a:r>
            <a:endParaRPr sz="3200" b="0" strike="noStrike" dirty="0">
              <a:solidFill>
                <a:schemeClr val="tx1"/>
              </a:solidFill>
              <a:sym typeface="Arial"/>
            </a:endParaRPr>
          </a:p>
        </p:txBody>
      </p:sp>
      <p:cxnSp>
        <p:nvCxnSpPr>
          <p:cNvPr id="306" name="Google Shape;306;p68"/>
          <p:cNvCxnSpPr/>
          <p:nvPr/>
        </p:nvCxnSpPr>
        <p:spPr>
          <a:xfrm>
            <a:off x="215640" y="86328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7" name="Google Shape;307;p68"/>
          <p:cNvCxnSpPr/>
          <p:nvPr/>
        </p:nvCxnSpPr>
        <p:spPr>
          <a:xfrm>
            <a:off x="215640" y="935640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" name="Picture 9">
            <a:extLst>
              <a:ext uri="{FF2B5EF4-FFF2-40B4-BE49-F238E27FC236}">
                <a16:creationId xmlns:a16="http://schemas.microsoft.com/office/drawing/2014/main" id="{9F3EFCCD-1D4B-2246-6DA2-8EB0A32BBF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61" b="87256"/>
          <a:stretch/>
        </p:blipFill>
        <p:spPr bwMode="auto">
          <a:xfrm>
            <a:off x="142400" y="1780141"/>
            <a:ext cx="2056810" cy="32781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D257D7A2-7885-947B-DC93-FF860DB4D3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3" t="12256"/>
          <a:stretch/>
        </p:blipFill>
        <p:spPr bwMode="auto">
          <a:xfrm>
            <a:off x="56670" y="2128077"/>
            <a:ext cx="3649539" cy="243321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569E08F9-7513-2CB3-39DC-480D4DB892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6" b="72336"/>
          <a:stretch/>
        </p:blipFill>
        <p:spPr bwMode="auto">
          <a:xfrm>
            <a:off x="3071710" y="2679743"/>
            <a:ext cx="2113859" cy="686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B0DD7CF5-0F36-6DE9-CCB9-456E1466B5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6" t="75930"/>
          <a:stretch/>
        </p:blipFill>
        <p:spPr bwMode="auto">
          <a:xfrm>
            <a:off x="3086107" y="2212138"/>
            <a:ext cx="2091543" cy="5908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60D07533-8E07-42A4-BB81-D3B5C1FCDE39}"/>
              </a:ext>
            </a:extLst>
          </p:cNvPr>
          <p:cNvSpPr/>
          <p:nvPr/>
        </p:nvSpPr>
        <p:spPr bwMode="auto">
          <a:xfrm>
            <a:off x="1605289" y="2899120"/>
            <a:ext cx="552300" cy="379412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158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B01BAAC-0AA1-B243-2A6A-14862F6F7479}"/>
              </a:ext>
            </a:extLst>
          </p:cNvPr>
          <p:cNvSpPr/>
          <p:nvPr/>
        </p:nvSpPr>
        <p:spPr bwMode="auto">
          <a:xfrm>
            <a:off x="504975" y="2899120"/>
            <a:ext cx="552300" cy="415195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158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Picture 8">
            <a:extLst>
              <a:ext uri="{FF2B5EF4-FFF2-40B4-BE49-F238E27FC236}">
                <a16:creationId xmlns:a16="http://schemas.microsoft.com/office/drawing/2014/main" id="{A1B96E92-00B7-0FC4-A4A0-CF95A0CFB3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6" t="26911" b="23548"/>
          <a:stretch/>
        </p:blipFill>
        <p:spPr bwMode="auto">
          <a:xfrm>
            <a:off x="3086107" y="3434906"/>
            <a:ext cx="2113859" cy="122911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9">
            <a:extLst>
              <a:ext uri="{FF2B5EF4-FFF2-40B4-BE49-F238E27FC236}">
                <a16:creationId xmlns:a16="http://schemas.microsoft.com/office/drawing/2014/main" id="{AD340D4C-5D5A-728D-F21F-BE1A60A8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46" y="5039002"/>
            <a:ext cx="3421693" cy="62543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Google Shape;355;p70">
            <a:extLst>
              <a:ext uri="{FF2B5EF4-FFF2-40B4-BE49-F238E27FC236}">
                <a16:creationId xmlns:a16="http://schemas.microsoft.com/office/drawing/2014/main" id="{3DD8DDF9-0BC6-290C-2A36-4A2512340DD7}"/>
              </a:ext>
            </a:extLst>
          </p:cNvPr>
          <p:cNvSpPr txBox="1"/>
          <p:nvPr/>
        </p:nvSpPr>
        <p:spPr>
          <a:xfrm>
            <a:off x="0" y="4613705"/>
            <a:ext cx="5124712" cy="349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"/>
            </a:pPr>
            <a:r>
              <a:rPr lang="en-US" sz="1800" dirty="0"/>
              <a:t>The perturbative series can be summed up:</a:t>
            </a:r>
            <a:endParaRPr sz="1800" b="0" strike="noStrike" dirty="0">
              <a:sym typeface="Arial"/>
            </a:endParaRP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5B8CE919-5C1A-784F-B40F-4D72677D9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243" y="1570523"/>
            <a:ext cx="4660088" cy="56392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Google Shape;355;p70">
            <a:extLst>
              <a:ext uri="{FF2B5EF4-FFF2-40B4-BE49-F238E27FC236}">
                <a16:creationId xmlns:a16="http://schemas.microsoft.com/office/drawing/2014/main" id="{4009D023-3050-C849-B314-A80C9123FF72}"/>
              </a:ext>
            </a:extLst>
          </p:cNvPr>
          <p:cNvSpPr txBox="1"/>
          <p:nvPr/>
        </p:nvSpPr>
        <p:spPr>
          <a:xfrm>
            <a:off x="5076869" y="975984"/>
            <a:ext cx="4393878" cy="349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"/>
            </a:pPr>
            <a:r>
              <a:rPr lang="en-US" sz="1800" dirty="0"/>
              <a:t>The last blob can again be expanded:</a:t>
            </a:r>
            <a:endParaRPr sz="1800" b="0" strike="noStrike" dirty="0">
              <a:sym typeface="Arial"/>
            </a:endParaRPr>
          </a:p>
        </p:txBody>
      </p:sp>
      <p:pic>
        <p:nvPicPr>
          <p:cNvPr id="37" name="Picture 11">
            <a:extLst>
              <a:ext uri="{FF2B5EF4-FFF2-40B4-BE49-F238E27FC236}">
                <a16:creationId xmlns:a16="http://schemas.microsoft.com/office/drawing/2014/main" id="{F9ECD8C1-7835-65D9-853F-9CE28FBFC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883" y="2174376"/>
            <a:ext cx="1659367" cy="704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Google Shape;355;p70">
            <a:extLst>
              <a:ext uri="{FF2B5EF4-FFF2-40B4-BE49-F238E27FC236}">
                <a16:creationId xmlns:a16="http://schemas.microsoft.com/office/drawing/2014/main" id="{E36DE9BD-3DEA-F129-36A6-8F4701C497DB}"/>
              </a:ext>
            </a:extLst>
          </p:cNvPr>
          <p:cNvSpPr txBox="1"/>
          <p:nvPr/>
        </p:nvSpPr>
        <p:spPr>
          <a:xfrm>
            <a:off x="5115995" y="2380282"/>
            <a:ext cx="2653716" cy="398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"/>
            </a:pPr>
            <a:r>
              <a:rPr lang="en-US" sz="1800" dirty="0"/>
              <a:t>Define self-energy as:</a:t>
            </a:r>
            <a:endParaRPr sz="1800" b="0" strike="noStrike" dirty="0">
              <a:sym typeface="Arial"/>
            </a:endParaRPr>
          </a:p>
        </p:txBody>
      </p:sp>
      <p:sp>
        <p:nvSpPr>
          <p:cNvPr id="50" name="Google Shape;347;p70">
            <a:extLst>
              <a:ext uri="{FF2B5EF4-FFF2-40B4-BE49-F238E27FC236}">
                <a16:creationId xmlns:a16="http://schemas.microsoft.com/office/drawing/2014/main" id="{D604AEA6-4F80-3AE6-B371-368DF84BF6E6}"/>
              </a:ext>
            </a:extLst>
          </p:cNvPr>
          <p:cNvSpPr/>
          <p:nvPr/>
        </p:nvSpPr>
        <p:spPr>
          <a:xfrm>
            <a:off x="4537845" y="5184179"/>
            <a:ext cx="5520554" cy="370836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284;p67">
            <a:extLst>
              <a:ext uri="{FF2B5EF4-FFF2-40B4-BE49-F238E27FC236}">
                <a16:creationId xmlns:a16="http://schemas.microsoft.com/office/drawing/2014/main" id="{75037466-F0E2-0743-9256-A20F5DAD9AFA}"/>
              </a:ext>
            </a:extLst>
          </p:cNvPr>
          <p:cNvSpPr/>
          <p:nvPr/>
        </p:nvSpPr>
        <p:spPr>
          <a:xfrm>
            <a:off x="4599827" y="5205239"/>
            <a:ext cx="5520554" cy="349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b="1" dirty="0">
                <a:solidFill>
                  <a:srgbClr val="CE181E"/>
                </a:solidFill>
              </a:rPr>
              <a:t>Perturbation</a:t>
            </a:r>
            <a:r>
              <a:rPr lang="en-US" sz="1800" dirty="0">
                <a:solidFill>
                  <a:srgbClr val="CE181E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theory and </a:t>
            </a:r>
            <a:r>
              <a:rPr lang="en-US" sz="1800" b="1" dirty="0">
                <a:solidFill>
                  <a:srgbClr val="C00000"/>
                </a:solidFill>
              </a:rPr>
              <a:t>n</a:t>
            </a:r>
            <a:r>
              <a:rPr lang="en-US" sz="1800" b="1" dirty="0">
                <a:solidFill>
                  <a:srgbClr val="CE181E"/>
                </a:solidFill>
              </a:rPr>
              <a:t>on-perturbative</a:t>
            </a:r>
            <a:r>
              <a:rPr lang="en-US" sz="1800" dirty="0">
                <a:solidFill>
                  <a:srgbClr val="CE181E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dynamics</a:t>
            </a:r>
            <a:endParaRPr lang="en-US" sz="1800" strike="noStrike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 dirty="0">
              <a:latin typeface="Verdana"/>
              <a:ea typeface="Verdana"/>
              <a:cs typeface="Verdana"/>
              <a:sym typeface="Verdana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800" b="0" strike="noStrike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F52349C-5427-EC8A-8B08-0DEA5F674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753" y="2917919"/>
            <a:ext cx="3239077" cy="209600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8">
            <a:extLst>
              <a:ext uri="{FF2B5EF4-FFF2-40B4-BE49-F238E27FC236}">
                <a16:creationId xmlns:a16="http://schemas.microsoft.com/office/drawing/2014/main" id="{B8E9E58D-A087-3F3E-8B72-520E44BC9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5" t="29384" b="32684"/>
          <a:stretch/>
        </p:blipFill>
        <p:spPr bwMode="auto">
          <a:xfrm>
            <a:off x="3229669" y="1807470"/>
            <a:ext cx="1228663" cy="22011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47;p70">
            <a:extLst>
              <a:ext uri="{FF2B5EF4-FFF2-40B4-BE49-F238E27FC236}">
                <a16:creationId xmlns:a16="http://schemas.microsoft.com/office/drawing/2014/main" id="{B0857296-E472-9443-0E85-4E8E777AFBC9}"/>
              </a:ext>
            </a:extLst>
          </p:cNvPr>
          <p:cNvSpPr/>
          <p:nvPr/>
        </p:nvSpPr>
        <p:spPr>
          <a:xfrm>
            <a:off x="142399" y="1163100"/>
            <a:ext cx="2870427" cy="432062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84;p67">
            <a:extLst>
              <a:ext uri="{FF2B5EF4-FFF2-40B4-BE49-F238E27FC236}">
                <a16:creationId xmlns:a16="http://schemas.microsoft.com/office/drawing/2014/main" id="{7AD3FB6A-DA88-8221-3116-4055EC6A6694}"/>
              </a:ext>
            </a:extLst>
          </p:cNvPr>
          <p:cNvSpPr/>
          <p:nvPr/>
        </p:nvSpPr>
        <p:spPr>
          <a:xfrm>
            <a:off x="224121" y="1222899"/>
            <a:ext cx="2703857" cy="347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b="1" strike="noStrike" dirty="0">
                <a:solidFill>
                  <a:srgbClr val="CE181E"/>
                </a:solidFill>
                <a:sym typeface="Arial"/>
              </a:rPr>
              <a:t>The </a:t>
            </a:r>
            <a:r>
              <a:rPr lang="en-US" sz="1800" b="1" dirty="0">
                <a:solidFill>
                  <a:srgbClr val="CE181E"/>
                </a:solidFill>
              </a:rPr>
              <a:t>Electron</a:t>
            </a:r>
            <a:r>
              <a:rPr lang="en-US" sz="1800" b="1" strike="noStrike" dirty="0">
                <a:solidFill>
                  <a:srgbClr val="CE181E"/>
                </a:solidFill>
                <a:sym typeface="Arial"/>
              </a:rPr>
              <a:t> Propagator</a:t>
            </a:r>
            <a:endParaRPr lang="en-US" sz="1800" b="0" strike="noStrike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 dirty="0">
              <a:latin typeface="Verdana"/>
              <a:ea typeface="Verdana"/>
              <a:cs typeface="Verdana"/>
              <a:sym typeface="Verdana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800" b="0" strike="noStrike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CA840F72-E799-8DF8-DA05-0DC24A0B99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25" b="9869"/>
          <a:stretch/>
        </p:blipFill>
        <p:spPr bwMode="auto">
          <a:xfrm>
            <a:off x="3158864" y="1296799"/>
            <a:ext cx="1370274" cy="5230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347;p70">
            <a:extLst>
              <a:ext uri="{FF2B5EF4-FFF2-40B4-BE49-F238E27FC236}">
                <a16:creationId xmlns:a16="http://schemas.microsoft.com/office/drawing/2014/main" id="{0408E187-2F41-90C0-AC0F-FD667FC0BF30}"/>
              </a:ext>
            </a:extLst>
          </p:cNvPr>
          <p:cNvSpPr/>
          <p:nvPr/>
        </p:nvSpPr>
        <p:spPr>
          <a:xfrm>
            <a:off x="3476774" y="996312"/>
            <a:ext cx="666153" cy="283319"/>
          </a:xfrm>
          <a:prstGeom prst="rect">
            <a:avLst/>
          </a:prstGeom>
          <a:solidFill>
            <a:srgbClr val="DDE8CB">
              <a:alpha val="32941"/>
            </a:srgbClr>
          </a:solidFill>
          <a:ln w="19075" cap="flat" cmpd="sng">
            <a:solidFill>
              <a:srgbClr val="127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284;p67">
            <a:extLst>
              <a:ext uri="{FF2B5EF4-FFF2-40B4-BE49-F238E27FC236}">
                <a16:creationId xmlns:a16="http://schemas.microsoft.com/office/drawing/2014/main" id="{C9EEA124-5AD2-2F39-D69D-2377FB987423}"/>
              </a:ext>
            </a:extLst>
          </p:cNvPr>
          <p:cNvSpPr/>
          <p:nvPr/>
        </p:nvSpPr>
        <p:spPr>
          <a:xfrm>
            <a:off x="3561622" y="1001380"/>
            <a:ext cx="966451" cy="3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60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1800" b="1" dirty="0">
                <a:solidFill>
                  <a:srgbClr val="CE181E"/>
                </a:solidFill>
                <a:ea typeface="Verdana"/>
              </a:rPr>
              <a:t>Bare</a:t>
            </a:r>
            <a:endParaRPr lang="en-US" sz="1800" b="0" strike="noStrike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 dirty="0">
              <a:latin typeface="Verdana"/>
              <a:ea typeface="Verdana"/>
              <a:cs typeface="Verdana"/>
              <a:sym typeface="Verdana"/>
            </a:endParaRPr>
          </a:p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800" b="0" strike="noStrike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2195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50" grpId="0" animBg="1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17CF90A-3097-3E20-19FF-1AC27E58E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7868" y="1101108"/>
            <a:ext cx="4414299" cy="4414299"/>
          </a:xfrm>
          <a:prstGeom prst="rect">
            <a:avLst/>
          </a:prstGeom>
        </p:spPr>
      </p:pic>
      <p:sp>
        <p:nvSpPr>
          <p:cNvPr id="305" name="Google Shape;305;p68"/>
          <p:cNvSpPr/>
          <p:nvPr/>
        </p:nvSpPr>
        <p:spPr>
          <a:xfrm>
            <a:off x="215640" y="-9720"/>
            <a:ext cx="9026834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3200" b="1" dirty="0">
                <a:solidFill>
                  <a:schemeClr val="tx1"/>
                </a:solidFill>
              </a:rPr>
              <a:t>QED – chiral symmetry breaking</a:t>
            </a:r>
            <a:endParaRPr sz="3200" b="0" strike="noStrike" dirty="0">
              <a:solidFill>
                <a:srgbClr val="136B50"/>
              </a:solidFill>
              <a:sym typeface="Arial"/>
            </a:endParaRPr>
          </a:p>
        </p:txBody>
      </p:sp>
      <p:cxnSp>
        <p:nvCxnSpPr>
          <p:cNvPr id="306" name="Google Shape;306;p68"/>
          <p:cNvCxnSpPr/>
          <p:nvPr/>
        </p:nvCxnSpPr>
        <p:spPr>
          <a:xfrm>
            <a:off x="215640" y="86328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7" name="Google Shape;307;p68"/>
          <p:cNvCxnSpPr/>
          <p:nvPr/>
        </p:nvCxnSpPr>
        <p:spPr>
          <a:xfrm>
            <a:off x="215640" y="935640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Picture 3">
            <a:extLst>
              <a:ext uri="{FF2B5EF4-FFF2-40B4-BE49-F238E27FC236}">
                <a16:creationId xmlns:a16="http://schemas.microsoft.com/office/drawing/2014/main" id="{49CE9C9F-2BF9-3AC6-36D0-ADDA6C719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027" y="3095969"/>
            <a:ext cx="5179984" cy="2447970"/>
          </a:xfrm>
          <a:prstGeom prst="rect">
            <a:avLst/>
          </a:prstGeom>
          <a:noFill/>
          <a:ln w="19050">
            <a:solidFill>
              <a:srgbClr val="0F0F1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4 Elipse">
            <a:extLst>
              <a:ext uri="{FF2B5EF4-FFF2-40B4-BE49-F238E27FC236}">
                <a16:creationId xmlns:a16="http://schemas.microsoft.com/office/drawing/2014/main" id="{ECFC06A8-6B5E-4C80-E8D7-B2FC298CD146}"/>
              </a:ext>
            </a:extLst>
          </p:cNvPr>
          <p:cNvSpPr/>
          <p:nvPr/>
        </p:nvSpPr>
        <p:spPr bwMode="auto">
          <a:xfrm>
            <a:off x="3981155" y="4501666"/>
            <a:ext cx="1167621" cy="361873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MX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9" name="5 CuadroTexto">
            <a:extLst>
              <a:ext uri="{FF2B5EF4-FFF2-40B4-BE49-F238E27FC236}">
                <a16:creationId xmlns:a16="http://schemas.microsoft.com/office/drawing/2014/main" id="{BF890CCE-1462-5B73-4255-AA985A1A1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337" y="5060271"/>
            <a:ext cx="19108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n-MX" sz="1000" b="1" dirty="0">
                <a:solidFill>
                  <a:srgbClr val="C00000"/>
                </a:solidFill>
                <a:latin typeface="Arial" panose="020B0604020202020204" pitchFamily="34" charset="0"/>
              </a:rPr>
              <a:t>SDE: electron propagator</a:t>
            </a:r>
          </a:p>
        </p:txBody>
      </p:sp>
      <p:cxnSp>
        <p:nvCxnSpPr>
          <p:cNvPr id="10" name="6 Conector recto de flecha">
            <a:extLst>
              <a:ext uri="{FF2B5EF4-FFF2-40B4-BE49-F238E27FC236}">
                <a16:creationId xmlns:a16="http://schemas.microsoft.com/office/drawing/2014/main" id="{632B71D9-2C9A-89EF-4109-E02D2E7FAAE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062455" y="4985464"/>
            <a:ext cx="431800" cy="0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7 Elipse">
            <a:extLst>
              <a:ext uri="{FF2B5EF4-FFF2-40B4-BE49-F238E27FC236}">
                <a16:creationId xmlns:a16="http://schemas.microsoft.com/office/drawing/2014/main" id="{6A8802D1-B4A0-B478-C76D-A7F781517EAB}"/>
              </a:ext>
            </a:extLst>
          </p:cNvPr>
          <p:cNvSpPr/>
          <p:nvPr/>
        </p:nvSpPr>
        <p:spPr bwMode="auto">
          <a:xfrm>
            <a:off x="234043" y="4009296"/>
            <a:ext cx="1862041" cy="444264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MX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38AD20AE-8CC1-647B-1C0A-43A1AEE2C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518" y="4297334"/>
            <a:ext cx="2521320" cy="614805"/>
          </a:xfrm>
          <a:prstGeom prst="rect">
            <a:avLst/>
          </a:prstGeom>
          <a:noFill/>
          <a:ln w="19050">
            <a:solidFill>
              <a:srgbClr val="0F0F1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331;p69">
            <a:extLst>
              <a:ext uri="{FF2B5EF4-FFF2-40B4-BE49-F238E27FC236}">
                <a16:creationId xmlns:a16="http://schemas.microsoft.com/office/drawing/2014/main" id="{489E7857-CF35-9494-95AB-AECC5395B0FF}"/>
              </a:ext>
            </a:extLst>
          </p:cNvPr>
          <p:cNvSpPr/>
          <p:nvPr/>
        </p:nvSpPr>
        <p:spPr>
          <a:xfrm>
            <a:off x="26750" y="1231058"/>
            <a:ext cx="5550582" cy="300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en-US" dirty="0"/>
              <a:t>A. Salam, R. </a:t>
            </a:r>
            <a:r>
              <a:rPr lang="en-US" dirty="0" err="1"/>
              <a:t>Delbourgo</a:t>
            </a:r>
            <a:r>
              <a:rPr lang="en-US" dirty="0"/>
              <a:t>, Phys. Rev. 135 (1964) 6, B1398.</a:t>
            </a:r>
            <a:endParaRPr lang="en-MX" b="0" strike="noStrike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8" name="Google Shape;331;p69">
            <a:extLst>
              <a:ext uri="{FF2B5EF4-FFF2-40B4-BE49-F238E27FC236}">
                <a16:creationId xmlns:a16="http://schemas.microsoft.com/office/drawing/2014/main" id="{730DE394-326C-D05A-DF46-BA0FCE076028}"/>
              </a:ext>
            </a:extLst>
          </p:cNvPr>
          <p:cNvSpPr/>
          <p:nvPr/>
        </p:nvSpPr>
        <p:spPr>
          <a:xfrm>
            <a:off x="24402" y="1707011"/>
            <a:ext cx="5550582" cy="300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en-US" dirty="0"/>
              <a:t>P.I. </a:t>
            </a:r>
            <a:r>
              <a:rPr lang="en-US" dirty="0" err="1"/>
              <a:t>Fomin</a:t>
            </a:r>
            <a:r>
              <a:rPr lang="en-US" dirty="0"/>
              <a:t>, V.A. </a:t>
            </a:r>
            <a:r>
              <a:rPr lang="en-US" dirty="0" err="1"/>
              <a:t>Miransky</a:t>
            </a:r>
            <a:r>
              <a:rPr lang="en-US" dirty="0"/>
              <a:t>, Phys. Lett. B64 (1976) 166-168.</a:t>
            </a:r>
            <a:endParaRPr lang="en-MX" b="0" strike="noStrike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9" name="Google Shape;331;p69">
            <a:extLst>
              <a:ext uri="{FF2B5EF4-FFF2-40B4-BE49-F238E27FC236}">
                <a16:creationId xmlns:a16="http://schemas.microsoft.com/office/drawing/2014/main" id="{5A31DC07-9261-0816-F3CD-8DECB8CDE973}"/>
              </a:ext>
            </a:extLst>
          </p:cNvPr>
          <p:cNvSpPr/>
          <p:nvPr/>
        </p:nvSpPr>
        <p:spPr>
          <a:xfrm>
            <a:off x="22053" y="2211108"/>
            <a:ext cx="6136801" cy="300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en-US" dirty="0"/>
              <a:t>V. </a:t>
            </a:r>
            <a:r>
              <a:rPr lang="en-US" dirty="0" err="1"/>
              <a:t>Miransky</a:t>
            </a:r>
            <a:r>
              <a:rPr lang="en-US" dirty="0"/>
              <a:t>, V. </a:t>
            </a:r>
            <a:r>
              <a:rPr lang="en-US" dirty="0" err="1"/>
              <a:t>Gusynin</a:t>
            </a:r>
            <a:r>
              <a:rPr lang="en-US" dirty="0"/>
              <a:t>, Y. </a:t>
            </a:r>
            <a:r>
              <a:rPr lang="en-US" dirty="0" err="1"/>
              <a:t>Sitenko</a:t>
            </a:r>
            <a:r>
              <a:rPr lang="en-US" dirty="0"/>
              <a:t>, Phys. Lett. B100 (1981) 157</a:t>
            </a:r>
            <a:endParaRPr lang="en-MX" b="0" strike="noStrike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0" name="Google Shape;331;p69">
            <a:extLst>
              <a:ext uri="{FF2B5EF4-FFF2-40B4-BE49-F238E27FC236}">
                <a16:creationId xmlns:a16="http://schemas.microsoft.com/office/drawing/2014/main" id="{3C771D0D-9A0D-75D1-B1A4-A5ADB2A535AA}"/>
              </a:ext>
            </a:extLst>
          </p:cNvPr>
          <p:cNvSpPr/>
          <p:nvPr/>
        </p:nvSpPr>
        <p:spPr>
          <a:xfrm>
            <a:off x="33774" y="2743343"/>
            <a:ext cx="5550582" cy="300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en-US" dirty="0"/>
              <a:t>P. Maris, P. Tandy, Phys. Rev. C60 (1999)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MX" b="0" strike="noStrike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1" name="5 CuadroTexto">
            <a:extLst>
              <a:ext uri="{FF2B5EF4-FFF2-40B4-BE49-F238E27FC236}">
                <a16:creationId xmlns:a16="http://schemas.microsoft.com/office/drawing/2014/main" id="{87EDC0DF-2349-1E23-FF8B-AA9147B30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27" y="977998"/>
            <a:ext cx="32602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n-MX" sz="1000" b="1" dirty="0">
                <a:solidFill>
                  <a:srgbClr val="C00000"/>
                </a:solidFill>
                <a:latin typeface="Arial" panose="020B0604020202020204" pitchFamily="34" charset="0"/>
              </a:rPr>
              <a:t>Gauge Technique – Non Perturbative Solutios</a:t>
            </a:r>
          </a:p>
        </p:txBody>
      </p:sp>
      <p:sp>
        <p:nvSpPr>
          <p:cNvPr id="22" name="5 CuadroTexto">
            <a:extLst>
              <a:ext uri="{FF2B5EF4-FFF2-40B4-BE49-F238E27FC236}">
                <a16:creationId xmlns:a16="http://schemas.microsoft.com/office/drawing/2014/main" id="{1BC8A785-B7B8-7CA5-1D7E-F79220066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679" y="1439888"/>
            <a:ext cx="32602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n-MX" sz="1000" b="1" dirty="0">
                <a:solidFill>
                  <a:srgbClr val="C00000"/>
                </a:solidFill>
                <a:latin typeface="Arial" panose="020B0604020202020204" pitchFamily="34" charset="0"/>
              </a:rPr>
              <a:t>DCSB - Non-perturbative QED</a:t>
            </a:r>
          </a:p>
        </p:txBody>
      </p:sp>
      <p:sp>
        <p:nvSpPr>
          <p:cNvPr id="23" name="5 CuadroTexto">
            <a:extLst>
              <a:ext uri="{FF2B5EF4-FFF2-40B4-BE49-F238E27FC236}">
                <a16:creationId xmlns:a16="http://schemas.microsoft.com/office/drawing/2014/main" id="{4D05217A-1034-47F6-44BC-75DB3900D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31" y="1943984"/>
            <a:ext cx="32602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n-MX" sz="1000" b="1" dirty="0">
                <a:solidFill>
                  <a:srgbClr val="C00000"/>
                </a:solidFill>
                <a:latin typeface="Arial" panose="020B0604020202020204" pitchFamily="34" charset="0"/>
              </a:rPr>
              <a:t>DCSB – Non-abelian Gauge Theories</a:t>
            </a:r>
          </a:p>
        </p:txBody>
      </p:sp>
      <p:sp>
        <p:nvSpPr>
          <p:cNvPr id="24" name="5 CuadroTexto">
            <a:extLst>
              <a:ext uri="{FF2B5EF4-FFF2-40B4-BE49-F238E27FC236}">
                <a16:creationId xmlns:a16="http://schemas.microsoft.com/office/drawing/2014/main" id="{FB50E2E3-8604-4626-AD29-365EDB22F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51" y="2462143"/>
            <a:ext cx="32602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n-MX" sz="1000" b="1" dirty="0">
                <a:solidFill>
                  <a:srgbClr val="C00000"/>
                </a:solidFill>
                <a:latin typeface="Arial" panose="020B0604020202020204" pitchFamily="34" charset="0"/>
              </a:rPr>
              <a:t>DCSB – MT Model - Vector Mesons</a:t>
            </a:r>
          </a:p>
        </p:txBody>
      </p:sp>
    </p:spTree>
    <p:extLst>
      <p:ext uri="{BB962C8B-B14F-4D97-AF65-F5344CB8AC3E}">
        <p14:creationId xmlns:p14="http://schemas.microsoft.com/office/powerpoint/2010/main" val="178912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" grpId="0"/>
      <p:bldP spid="6" grpId="0" animBg="1"/>
      <p:bldP spid="9" grpId="0"/>
      <p:bldP spid="12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8"/>
          <p:cNvSpPr/>
          <p:nvPr/>
        </p:nvSpPr>
        <p:spPr>
          <a:xfrm>
            <a:off x="215640" y="-9720"/>
            <a:ext cx="9026834" cy="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3200" b="1" dirty="0">
                <a:solidFill>
                  <a:schemeClr val="tx1"/>
                </a:solidFill>
              </a:rPr>
              <a:t>Critical coupling and </a:t>
            </a:r>
            <a:r>
              <a:rPr lang="en-US" sz="3200" b="1" dirty="0" err="1">
                <a:solidFill>
                  <a:schemeClr val="tx1"/>
                </a:solidFill>
              </a:rPr>
              <a:t>Miransky</a:t>
            </a:r>
            <a:r>
              <a:rPr lang="en-US" sz="3200" b="1" dirty="0">
                <a:solidFill>
                  <a:schemeClr val="tx1"/>
                </a:solidFill>
              </a:rPr>
              <a:t> scaling</a:t>
            </a:r>
            <a:endParaRPr sz="3200" b="0" strike="noStrike" dirty="0">
              <a:solidFill>
                <a:srgbClr val="136B50"/>
              </a:solidFill>
              <a:sym typeface="Arial"/>
            </a:endParaRPr>
          </a:p>
        </p:txBody>
      </p:sp>
      <p:cxnSp>
        <p:nvCxnSpPr>
          <p:cNvPr id="306" name="Google Shape;306;p68"/>
          <p:cNvCxnSpPr/>
          <p:nvPr/>
        </p:nvCxnSpPr>
        <p:spPr>
          <a:xfrm>
            <a:off x="215640" y="863280"/>
            <a:ext cx="9647280" cy="36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7" name="Google Shape;307;p68"/>
          <p:cNvCxnSpPr/>
          <p:nvPr/>
        </p:nvCxnSpPr>
        <p:spPr>
          <a:xfrm>
            <a:off x="215640" y="935640"/>
            <a:ext cx="9647280" cy="36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8D80D68-B306-DE34-8722-819B91312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36" y="1068281"/>
            <a:ext cx="4544748" cy="45447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CB18B2-457A-9007-BCCC-3B0E15C17B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970"/>
          <a:stretch/>
        </p:blipFill>
        <p:spPr>
          <a:xfrm>
            <a:off x="5104812" y="1068281"/>
            <a:ext cx="4634947" cy="45436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C62270-4F20-F92F-9E09-F6D0748104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1190" y="1985479"/>
            <a:ext cx="2658097" cy="98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9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86295</TotalTime>
  <Words>1584</Words>
  <Application>Microsoft Macintosh PowerPoint</Application>
  <PresentationFormat>Custom</PresentationFormat>
  <Paragraphs>145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Times New Roman</vt:lpstr>
      <vt:lpstr>Wingdings</vt:lpstr>
      <vt:lpstr>Verdana</vt:lpstr>
      <vt:lpstr>Office Theme</vt:lpstr>
      <vt:lpstr>Office Theme</vt:lpstr>
      <vt:lpstr>Office Theme</vt:lpstr>
      <vt:lpstr>Office Theme</vt:lpstr>
      <vt:lpstr>Office Theme</vt:lpstr>
      <vt:lpstr>Ecuación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432</cp:revision>
  <dcterms:modified xsi:type="dcterms:W3CDTF">2026-05-16T00:03:19Z</dcterms:modified>
</cp:coreProperties>
</file>