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363" r:id="rId3"/>
    <p:sldId id="384" r:id="rId4"/>
    <p:sldId id="336" r:id="rId5"/>
    <p:sldId id="367" r:id="rId6"/>
    <p:sldId id="370" r:id="rId7"/>
    <p:sldId id="383" r:id="rId8"/>
    <p:sldId id="371" r:id="rId9"/>
    <p:sldId id="372" r:id="rId10"/>
    <p:sldId id="382" r:id="rId11"/>
    <p:sldId id="374" r:id="rId12"/>
    <p:sldId id="381" r:id="rId13"/>
    <p:sldId id="376" r:id="rId14"/>
    <p:sldId id="378" r:id="rId15"/>
    <p:sldId id="377" r:id="rId16"/>
    <p:sldId id="379" r:id="rId17"/>
    <p:sldId id="25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1979">
          <p15:clr>
            <a:srgbClr val="A4A3A4"/>
          </p15:clr>
        </p15:guide>
        <p15:guide id="3" pos="869">
          <p15:clr>
            <a:srgbClr val="A4A3A4"/>
          </p15:clr>
        </p15:guide>
        <p15:guide id="4" pos="62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6578D"/>
    <a:srgbClr val="FFFFFF"/>
    <a:srgbClr val="C00000"/>
    <a:srgbClr val="B0171F"/>
    <a:srgbClr val="FFFBF0"/>
    <a:srgbClr val="FFFFF0"/>
    <a:srgbClr val="023F7E"/>
    <a:srgbClr val="FB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m:brkBin m:val="before"/>
          <m:brkBinSub m:val="--"/>
        </m:mathPr>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7" autoAdjust="0"/>
    <p:restoredTop sz="96233" autoAdjust="0"/>
  </p:normalViewPr>
  <p:slideViewPr>
    <p:cSldViewPr snapToGrid="0" showGuides="1">
      <p:cViewPr varScale="1">
        <p:scale>
          <a:sx n="106" d="100"/>
          <a:sy n="106" d="100"/>
        </p:scale>
        <p:origin x="240" y="16"/>
      </p:cViewPr>
      <p:guideLst>
        <p:guide orient="horz" pos="754"/>
        <p:guide orient="horz" pos="1979"/>
        <p:guide pos="869"/>
        <p:guide pos="6221"/>
      </p:guideLst>
    </p:cSldViewPr>
  </p:slideViewPr>
  <p:outlineViewPr>
    <p:cViewPr>
      <p:scale>
        <a:sx n="33" d="100"/>
        <a:sy n="33" d="100"/>
      </p:scale>
      <p:origin x="0" y="-360"/>
    </p:cViewPr>
  </p:outlineViewPr>
  <p:notesTextViewPr>
    <p:cViewPr>
      <p:scale>
        <a:sx n="1" d="1"/>
        <a:sy n="1" d="1"/>
      </p:scale>
      <p:origin x="0" y="0"/>
    </p:cViewPr>
  </p:notesTextViewPr>
  <p:sorterViewPr>
    <p:cViewPr varScale="1">
      <p:scale>
        <a:sx n="1" d="1"/>
        <a:sy n="1" d="1"/>
      </p:scale>
      <p:origin x="0" y="-15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5F88573-96A9-EA38-DB15-2F2F2982BE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379F4B6-1E89-6663-744E-446F9AA851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ltLang="zh-CN"/>
              <a:t>May 17, 2026, Hefei</a:t>
            </a:r>
            <a:endParaRPr lang="zh-CN" altLang="en-US"/>
          </a:p>
        </p:txBody>
      </p:sp>
      <p:sp>
        <p:nvSpPr>
          <p:cNvPr id="4" name="页脚占位符 3">
            <a:extLst>
              <a:ext uri="{FF2B5EF4-FFF2-40B4-BE49-F238E27FC236}">
                <a16:creationId xmlns:a16="http://schemas.microsoft.com/office/drawing/2014/main" id="{3C6D08F0-D836-793F-9ED4-C76CF18089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6F42645-C2E2-C936-2699-AFB32466A3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FA90A0-DDA6-4F1B-B360-2F95EF6D8FC8}" type="slidenum">
              <a:rPr lang="zh-CN" altLang="en-US" smtClean="0"/>
              <a:t>‹#›</a:t>
            </a:fld>
            <a:endParaRPr lang="zh-CN" altLang="en-US"/>
          </a:p>
        </p:txBody>
      </p:sp>
    </p:spTree>
    <p:extLst>
      <p:ext uri="{BB962C8B-B14F-4D97-AF65-F5344CB8AC3E}">
        <p14:creationId xmlns:p14="http://schemas.microsoft.com/office/powerpoint/2010/main" val="19770510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ltLang="zh-CN"/>
              <a:t>May 17, 2026, Hefei</a:t>
            </a: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8DEEC-5D81-46A3-9935-FF96FF36E350}" type="slidenum">
              <a:rPr lang="zh-CN" altLang="en-US" smtClean="0"/>
              <a:t>‹#›</a:t>
            </a:fld>
            <a:endParaRPr lang="zh-CN" altLang="en-US"/>
          </a:p>
        </p:txBody>
      </p:sp>
    </p:spTree>
    <p:extLst>
      <p:ext uri="{BB962C8B-B14F-4D97-AF65-F5344CB8AC3E}">
        <p14:creationId xmlns:p14="http://schemas.microsoft.com/office/powerpoint/2010/main" val="27640871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026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1E2F5-E404-E2C0-E276-AD4557EEAE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A4B92DD-620C-C5DB-C8CA-54C0712078ED}"/>
              </a:ext>
            </a:extLst>
          </p:cNvPr>
          <p:cNvSpPr>
            <a:spLocks noGrp="1" noRot="1" noChangeAspect="1"/>
          </p:cNvSpPr>
          <p:nvPr>
            <p:ph type="sldImg"/>
          </p:nvPr>
        </p:nvSpPr>
        <p:spPr/>
        <p:txBody>
          <a:bodyPr/>
          <a:lstStyle/>
          <a:p>
            <a:endParaRPr lang="zh-CN" altLang="en-US"/>
          </a:p>
        </p:txBody>
      </p:sp>
      <p:sp>
        <p:nvSpPr>
          <p:cNvPr id="3" name="备注占位符 2">
            <a:extLst>
              <a:ext uri="{FF2B5EF4-FFF2-40B4-BE49-F238E27FC236}">
                <a16:creationId xmlns:a16="http://schemas.microsoft.com/office/drawing/2014/main" id="{E2CE3566-B237-5324-79D2-042FF50C3EF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036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5026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txBody>
          <a:bodyPr/>
          <a:lstStyle/>
          <a:p>
            <a:endParaRPr lang="zh-CN" altLang="en-US"/>
          </a:p>
        </p:txBody>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2039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30858"/>
            <a:ext cx="9144000" cy="813556"/>
          </a:xfrm>
        </p:spPr>
        <p:txBody>
          <a:bodyPr anchor="b">
            <a:normAutofit/>
          </a:bodyPr>
          <a:lstStyle>
            <a:lvl1pPr algn="ctr">
              <a:defRPr sz="4000" b="1">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r>
              <a:rPr lang="en-US" altLang="zh-CN"/>
              <a:t>May 17, 2026, Hefei</a:t>
            </a:r>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93EA9-123D-489F-8313-43A8A4AC4565}" type="slidenum">
              <a:rPr lang="zh-CN" altLang="en-US" smtClean="0"/>
              <a:t>‹#›</a:t>
            </a:fld>
            <a:endParaRPr lang="zh-CN" altLang="en-US"/>
          </a:p>
        </p:txBody>
      </p:sp>
      <p:sp>
        <p:nvSpPr>
          <p:cNvPr id="3" name="矩形 2">
            <a:extLst>
              <a:ext uri="{FF2B5EF4-FFF2-40B4-BE49-F238E27FC236}">
                <a16:creationId xmlns:a16="http://schemas.microsoft.com/office/drawing/2014/main" id="{F24F1ACB-F70D-C755-62D5-9693FA59E1CF}"/>
              </a:ext>
            </a:extLst>
          </p:cNvPr>
          <p:cNvSpPr/>
          <p:nvPr userDrawn="1"/>
        </p:nvSpPr>
        <p:spPr>
          <a:xfrm>
            <a:off x="0" y="-8719"/>
            <a:ext cx="12192000" cy="1339578"/>
          </a:xfrm>
          <a:prstGeom prst="rect">
            <a:avLst/>
          </a:prstGeom>
          <a:solidFill>
            <a:srgbClr val="023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E1EA853-B593-3A33-0015-D2EE4BB9615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448" y="318975"/>
            <a:ext cx="2023767" cy="20237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4"/>
            <a:ext cx="10363200" cy="2387599"/>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1"/>
            </a:lvl1pPr>
            <a:lvl2pPr marL="457211" indent="0" algn="ctr">
              <a:buNone/>
              <a:defRPr sz="2000"/>
            </a:lvl2pPr>
            <a:lvl3pPr marL="914420" indent="0" algn="ctr">
              <a:buNone/>
              <a:defRPr sz="1800"/>
            </a:lvl3pPr>
            <a:lvl4pPr marL="1371631" indent="0" algn="ctr">
              <a:buNone/>
              <a:defRPr sz="1600"/>
            </a:lvl4pPr>
            <a:lvl5pPr marL="1828840" indent="0" algn="ctr">
              <a:buNone/>
              <a:defRPr sz="1600"/>
            </a:lvl5pPr>
            <a:lvl6pPr marL="2286051" indent="0" algn="ctr">
              <a:buNone/>
              <a:defRPr sz="1600"/>
            </a:lvl6pPr>
            <a:lvl7pPr marL="2743260" indent="0" algn="ctr">
              <a:buNone/>
              <a:defRPr sz="1600"/>
            </a:lvl7pPr>
            <a:lvl8pPr marL="3200471" indent="0" algn="ctr">
              <a:buNone/>
              <a:defRPr sz="1600"/>
            </a:lvl8pPr>
            <a:lvl9pPr marL="3657681"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r>
              <a:rPr lang="en-US" altLang="zh-CN"/>
              <a:t>May 17, 2026, Hefei</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92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研究概述_需换右下角LOGO">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a:extLst>
              <a:ext uri="{FF2B5EF4-FFF2-40B4-BE49-F238E27FC236}">
                <a16:creationId xmlns:a16="http://schemas.microsoft.com/office/drawing/2014/main" id="{5763512D-EEAB-E3F4-E4BF-32BFBFDD800C}"/>
              </a:ext>
            </a:extLst>
          </p:cNvPr>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7" name="等腰三角形 6">
            <a:extLst>
              <a:ext uri="{FF2B5EF4-FFF2-40B4-BE49-F238E27FC236}">
                <a16:creationId xmlns:a16="http://schemas.microsoft.com/office/drawing/2014/main" id="{0C425E94-67F3-E01A-5098-30CD28A7D663}"/>
              </a:ext>
            </a:extLst>
          </p:cNvPr>
          <p:cNvSpPr/>
          <p:nvPr userDrawn="1"/>
        </p:nvSpPr>
        <p:spPr>
          <a:xfrm rot="16200000">
            <a:off x="10400553" y="2350919"/>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7" name="图片 16">
            <a:extLst>
              <a:ext uri="{FF2B5EF4-FFF2-40B4-BE49-F238E27FC236}">
                <a16:creationId xmlns:a16="http://schemas.microsoft.com/office/drawing/2014/main" id="{88A44414-13A2-F252-4C85-0108BD38D4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7756" y="5567275"/>
            <a:ext cx="813253" cy="813253"/>
          </a:xfrm>
          <a:prstGeom prst="rect">
            <a:avLst/>
          </a:prstGeom>
        </p:spPr>
      </p:pic>
      <p:sp>
        <p:nvSpPr>
          <p:cNvPr id="18" name="文本框 17">
            <a:extLst>
              <a:ext uri="{FF2B5EF4-FFF2-40B4-BE49-F238E27FC236}">
                <a16:creationId xmlns:a16="http://schemas.microsoft.com/office/drawing/2014/main" id="{773F5BDD-BB5A-5901-0D1C-9BC805577E12}"/>
              </a:ext>
            </a:extLst>
          </p:cNvPr>
          <p:cNvSpPr txBox="1"/>
          <p:nvPr userDrawn="1"/>
        </p:nvSpPr>
        <p:spPr>
          <a:xfrm>
            <a:off x="10711051" y="1300002"/>
            <a:ext cx="1386662"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机器学习</a:t>
            </a:r>
          </a:p>
        </p:txBody>
      </p:sp>
      <p:sp>
        <p:nvSpPr>
          <p:cNvPr id="20" name="文本框 19">
            <a:extLst>
              <a:ext uri="{FF2B5EF4-FFF2-40B4-BE49-F238E27FC236}">
                <a16:creationId xmlns:a16="http://schemas.microsoft.com/office/drawing/2014/main" id="{6877C54E-7BFF-8650-1157-CAD40025BECC}"/>
              </a:ext>
            </a:extLst>
          </p:cNvPr>
          <p:cNvSpPr txBox="1"/>
          <p:nvPr userDrawn="1"/>
        </p:nvSpPr>
        <p:spPr>
          <a:xfrm>
            <a:off x="10617766" y="2219439"/>
            <a:ext cx="1575233"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高能核物理</a:t>
            </a:r>
          </a:p>
        </p:txBody>
      </p:sp>
      <p:sp>
        <p:nvSpPr>
          <p:cNvPr id="21" name="文本框 20">
            <a:extLst>
              <a:ext uri="{FF2B5EF4-FFF2-40B4-BE49-F238E27FC236}">
                <a16:creationId xmlns:a16="http://schemas.microsoft.com/office/drawing/2014/main" id="{9984C615-A196-2673-93FB-886527373CAD}"/>
              </a:ext>
            </a:extLst>
          </p:cNvPr>
          <p:cNvSpPr txBox="1"/>
          <p:nvPr userDrawn="1"/>
        </p:nvSpPr>
        <p:spPr>
          <a:xfrm>
            <a:off x="10711051" y="311914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itchFamily="34" charset="-122"/>
                <a:ea typeface="微软雅黑" pitchFamily="34" charset="-122"/>
              </a:rPr>
              <a:t>应用举例</a:t>
            </a:r>
          </a:p>
        </p:txBody>
      </p:sp>
      <p:sp>
        <p:nvSpPr>
          <p:cNvPr id="22" name="文本框 21">
            <a:extLst>
              <a:ext uri="{FF2B5EF4-FFF2-40B4-BE49-F238E27FC236}">
                <a16:creationId xmlns:a16="http://schemas.microsoft.com/office/drawing/2014/main" id="{1DBEB545-067C-F83A-EE97-E4B1E3A63665}"/>
              </a:ext>
            </a:extLst>
          </p:cNvPr>
          <p:cNvSpPr txBox="1"/>
          <p:nvPr userDrawn="1"/>
        </p:nvSpPr>
        <p:spPr>
          <a:xfrm>
            <a:off x="10711051" y="408099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itchFamily="34" charset="-122"/>
                <a:ea typeface="微软雅黑" pitchFamily="34" charset="-122"/>
              </a:rPr>
              <a:t>总结展望</a:t>
            </a:r>
          </a:p>
        </p:txBody>
      </p:sp>
      <p:cxnSp>
        <p:nvCxnSpPr>
          <p:cNvPr id="23" name="直接连接符 22">
            <a:extLst>
              <a:ext uri="{FF2B5EF4-FFF2-40B4-BE49-F238E27FC236}">
                <a16:creationId xmlns:a16="http://schemas.microsoft.com/office/drawing/2014/main" id="{7C52069F-2580-BA0C-5806-75D12777C4AB}"/>
              </a:ext>
            </a:extLst>
          </p:cNvPr>
          <p:cNvCxnSpPr>
            <a:cxnSpLocks/>
          </p:cNvCxnSpPr>
          <p:nvPr userDrawn="1"/>
        </p:nvCxnSpPr>
        <p:spPr>
          <a:xfrm>
            <a:off x="1392366" y="1019637"/>
            <a:ext cx="2044178" cy="0"/>
          </a:xfrm>
          <a:prstGeom prst="line">
            <a:avLst/>
          </a:prstGeom>
          <a:ln w="19050">
            <a:solidFill>
              <a:srgbClr val="023F7E"/>
            </a:solidFill>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6735CC72-C48C-A986-A12B-7ADDADCF545F}"/>
              </a:ext>
            </a:extLst>
          </p:cNvPr>
          <p:cNvSpPr/>
          <p:nvPr userDrawn="1"/>
        </p:nvSpPr>
        <p:spPr>
          <a:xfrm>
            <a:off x="501946" y="349054"/>
            <a:ext cx="733331" cy="6826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250"/>
                                        <p:tgtEl>
                                          <p:spTgt spid="7"/>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1000"/>
                                        <p:tgtEl>
                                          <p:spTgt spid="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1+#ppt_w/2"/>
                                          </p:val>
                                        </p:tav>
                                        <p:tav tm="100000">
                                          <p:val>
                                            <p:strVal val="#ppt_x"/>
                                          </p:val>
                                        </p:tav>
                                      </p:tavLst>
                                    </p:anim>
                                    <p:anim calcmode="lin" valueType="num">
                                      <p:cBhvr additive="base">
                                        <p:cTn id="18" dur="25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1+#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1+#ppt_w/2"/>
                                          </p:val>
                                        </p:tav>
                                        <p:tav tm="100000">
                                          <p:val>
                                            <p:strVal val="#ppt_x"/>
                                          </p:val>
                                        </p:tav>
                                      </p:tavLst>
                                    </p:anim>
                                    <p:anim calcmode="lin" valueType="num">
                                      <p:cBhvr additive="base">
                                        <p:cTn id="26" dur="25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250" fill="hold"/>
                                        <p:tgtEl>
                                          <p:spTgt spid="22"/>
                                        </p:tgtEl>
                                        <p:attrNameLst>
                                          <p:attrName>ppt_x</p:attrName>
                                        </p:attrNameLst>
                                      </p:cBhvr>
                                      <p:tavLst>
                                        <p:tav tm="0">
                                          <p:val>
                                            <p:strVal val="1+#ppt_w/2"/>
                                          </p:val>
                                        </p:tav>
                                        <p:tav tm="100000">
                                          <p:val>
                                            <p:strVal val="#ppt_x"/>
                                          </p:val>
                                        </p:tav>
                                      </p:tavLst>
                                    </p:anim>
                                    <p:anim calcmode="lin" valueType="num">
                                      <p:cBhvr additive="base">
                                        <p:cTn id="30" dur="250" fill="hold"/>
                                        <p:tgtEl>
                                          <p:spTgt spid="22"/>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1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250" fill="hold"/>
                                        <p:tgtEl>
                                          <p:spTgt spid="17"/>
                                        </p:tgtEl>
                                        <p:attrNameLst>
                                          <p:attrName>ppt_w</p:attrName>
                                        </p:attrNameLst>
                                      </p:cBhvr>
                                      <p:tavLst>
                                        <p:tav tm="0">
                                          <p:val>
                                            <p:fltVal val="0"/>
                                          </p:val>
                                        </p:tav>
                                        <p:tav tm="100000">
                                          <p:val>
                                            <p:strVal val="#ppt_w"/>
                                          </p:val>
                                        </p:tav>
                                      </p:tavLst>
                                    </p:anim>
                                    <p:anim calcmode="lin" valueType="num">
                                      <p:cBhvr>
                                        <p:cTn id="34" dur="250" fill="hold"/>
                                        <p:tgtEl>
                                          <p:spTgt spid="17"/>
                                        </p:tgtEl>
                                        <p:attrNameLst>
                                          <p:attrName>ppt_h</p:attrName>
                                        </p:attrNameLst>
                                      </p:cBhvr>
                                      <p:tavLst>
                                        <p:tav tm="0">
                                          <p:val>
                                            <p:fltVal val="0"/>
                                          </p:val>
                                        </p:tav>
                                        <p:tav tm="100000">
                                          <p:val>
                                            <p:strVal val="#ppt_h"/>
                                          </p:val>
                                        </p:tav>
                                      </p:tavLst>
                                    </p:anim>
                                    <p:animEffect transition="in" filter="fade">
                                      <p:cBhvr>
                                        <p:cTn id="35" dur="250"/>
                                        <p:tgtEl>
                                          <p:spTgt spid="17"/>
                                        </p:tgtEl>
                                      </p:cBhvr>
                                    </p:animEffect>
                                  </p:childTnLst>
                                </p:cTn>
                              </p:par>
                              <p:par>
                                <p:cTn id="36" presetID="22" presetClass="entr" presetSubtype="2" fill="hold"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animBg="1"/>
      <p:bldP spid="18" grpId="0"/>
      <p:bldP spid="20" grpId="0"/>
      <p:bldP spid="21" grpId="0"/>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研究方法_需换右下角LOGO">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cxnSp>
        <p:nvCxnSpPr>
          <p:cNvPr id="2" name="直接连接符 1">
            <a:extLst>
              <a:ext uri="{FF2B5EF4-FFF2-40B4-BE49-F238E27FC236}">
                <a16:creationId xmlns:a16="http://schemas.microsoft.com/office/drawing/2014/main" id="{3634E617-12B6-2FAA-1771-F359830929C7}"/>
              </a:ext>
            </a:extLst>
          </p:cNvPr>
          <p:cNvCxnSpPr>
            <a:cxnSpLocks/>
          </p:cNvCxnSpPr>
          <p:nvPr userDrawn="1"/>
        </p:nvCxnSpPr>
        <p:spPr>
          <a:xfrm>
            <a:off x="1392366" y="1019637"/>
            <a:ext cx="2044178" cy="0"/>
          </a:xfrm>
          <a:prstGeom prst="line">
            <a:avLst/>
          </a:prstGeom>
          <a:ln w="19050">
            <a:solidFill>
              <a:srgbClr val="023F7E"/>
            </a:solidFill>
          </a:ln>
        </p:spPr>
        <p:style>
          <a:lnRef idx="1">
            <a:schemeClr val="accent1"/>
          </a:lnRef>
          <a:fillRef idx="0">
            <a:schemeClr val="accent1"/>
          </a:fillRef>
          <a:effectRef idx="0">
            <a:schemeClr val="accent1"/>
          </a:effectRef>
          <a:fontRef idx="minor">
            <a:schemeClr val="tx1"/>
          </a:fontRef>
        </p:style>
      </p:cxnSp>
      <p:sp>
        <p:nvSpPr>
          <p:cNvPr id="6" name="矩形: 圆角 5">
            <a:extLst>
              <a:ext uri="{FF2B5EF4-FFF2-40B4-BE49-F238E27FC236}">
                <a16:creationId xmlns:a16="http://schemas.microsoft.com/office/drawing/2014/main" id="{19222514-4AF2-5865-F465-E0E214463E2E}"/>
              </a:ext>
            </a:extLst>
          </p:cNvPr>
          <p:cNvSpPr/>
          <p:nvPr userDrawn="1"/>
        </p:nvSpPr>
        <p:spPr>
          <a:xfrm>
            <a:off x="501946" y="349054"/>
            <a:ext cx="733331" cy="6826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研究过程_需换右下角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00553" y="2350919"/>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1" name="图片 20">
            <a:extLst>
              <a:ext uri="{FF2B5EF4-FFF2-40B4-BE49-F238E27FC236}">
                <a16:creationId xmlns:a16="http://schemas.microsoft.com/office/drawing/2014/main" id="{2A21D5D0-A8B5-F29D-9965-96BF54828F8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7756" y="5567275"/>
            <a:ext cx="813253" cy="813253"/>
          </a:xfrm>
          <a:prstGeom prst="rect">
            <a:avLst/>
          </a:prstGeom>
        </p:spPr>
      </p:pic>
      <p:sp>
        <p:nvSpPr>
          <p:cNvPr id="22" name="文本框 21">
            <a:extLst>
              <a:ext uri="{FF2B5EF4-FFF2-40B4-BE49-F238E27FC236}">
                <a16:creationId xmlns:a16="http://schemas.microsoft.com/office/drawing/2014/main" id="{F1928249-AB72-0ED9-023B-F9E74E396465}"/>
              </a:ext>
            </a:extLst>
          </p:cNvPr>
          <p:cNvSpPr txBox="1"/>
          <p:nvPr userDrawn="1"/>
        </p:nvSpPr>
        <p:spPr>
          <a:xfrm>
            <a:off x="10711051" y="1300002"/>
            <a:ext cx="1386662"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研究方法</a:t>
            </a:r>
          </a:p>
        </p:txBody>
      </p:sp>
      <p:sp>
        <p:nvSpPr>
          <p:cNvPr id="23" name="文本框 22">
            <a:extLst>
              <a:ext uri="{FF2B5EF4-FFF2-40B4-BE49-F238E27FC236}">
                <a16:creationId xmlns:a16="http://schemas.microsoft.com/office/drawing/2014/main" id="{A149A265-8172-82D0-CD97-9AC498D5F433}"/>
              </a:ext>
            </a:extLst>
          </p:cNvPr>
          <p:cNvSpPr txBox="1"/>
          <p:nvPr userDrawn="1"/>
        </p:nvSpPr>
        <p:spPr>
          <a:xfrm>
            <a:off x="10711051" y="2167022"/>
            <a:ext cx="1386662"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研究过程</a:t>
            </a:r>
          </a:p>
        </p:txBody>
      </p:sp>
      <p:sp>
        <p:nvSpPr>
          <p:cNvPr id="24" name="文本框 23">
            <a:extLst>
              <a:ext uri="{FF2B5EF4-FFF2-40B4-BE49-F238E27FC236}">
                <a16:creationId xmlns:a16="http://schemas.microsoft.com/office/drawing/2014/main" id="{932A1EAE-01CF-1026-6328-25B32C74A86C}"/>
              </a:ext>
            </a:extLst>
          </p:cNvPr>
          <p:cNvSpPr txBox="1"/>
          <p:nvPr userDrawn="1"/>
        </p:nvSpPr>
        <p:spPr>
          <a:xfrm>
            <a:off x="10711051" y="311914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itchFamily="34" charset="-122"/>
                <a:ea typeface="微软雅黑" pitchFamily="34" charset="-122"/>
              </a:rPr>
              <a:t>研究结果</a:t>
            </a:r>
          </a:p>
        </p:txBody>
      </p:sp>
      <p:sp>
        <p:nvSpPr>
          <p:cNvPr id="25" name="文本框 24">
            <a:extLst>
              <a:ext uri="{FF2B5EF4-FFF2-40B4-BE49-F238E27FC236}">
                <a16:creationId xmlns:a16="http://schemas.microsoft.com/office/drawing/2014/main" id="{BE815ED5-701E-903C-88F2-2C410E34F6F8}"/>
              </a:ext>
            </a:extLst>
          </p:cNvPr>
          <p:cNvSpPr txBox="1"/>
          <p:nvPr userDrawn="1"/>
        </p:nvSpPr>
        <p:spPr>
          <a:xfrm>
            <a:off x="10711051" y="408099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itchFamily="34" charset="-122"/>
                <a:ea typeface="微软雅黑" pitchFamily="34" charset="-122"/>
              </a:rPr>
              <a:t>总结展望</a:t>
            </a:r>
          </a:p>
        </p:txBody>
      </p:sp>
      <p:cxnSp>
        <p:nvCxnSpPr>
          <p:cNvPr id="26" name="直接连接符 25">
            <a:extLst>
              <a:ext uri="{FF2B5EF4-FFF2-40B4-BE49-F238E27FC236}">
                <a16:creationId xmlns:a16="http://schemas.microsoft.com/office/drawing/2014/main" id="{6BF23BF3-BB37-518F-C9F0-09B7E6A74E49}"/>
              </a:ext>
            </a:extLst>
          </p:cNvPr>
          <p:cNvCxnSpPr>
            <a:cxnSpLocks/>
          </p:cNvCxnSpPr>
          <p:nvPr userDrawn="1"/>
        </p:nvCxnSpPr>
        <p:spPr>
          <a:xfrm>
            <a:off x="1392366" y="1019637"/>
            <a:ext cx="2044178" cy="0"/>
          </a:xfrm>
          <a:prstGeom prst="line">
            <a:avLst/>
          </a:prstGeom>
          <a:ln w="19050">
            <a:solidFill>
              <a:srgbClr val="023F7E"/>
            </a:solidFill>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133FD2AE-BB8C-A1C6-CC7A-86F21FF52C77}"/>
              </a:ext>
            </a:extLst>
          </p:cNvPr>
          <p:cNvSpPr/>
          <p:nvPr userDrawn="1"/>
        </p:nvSpPr>
        <p:spPr>
          <a:xfrm>
            <a:off x="501946" y="349054"/>
            <a:ext cx="733331" cy="6826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25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50" fill="hold"/>
                                        <p:tgtEl>
                                          <p:spTgt spid="22"/>
                                        </p:tgtEl>
                                        <p:attrNameLst>
                                          <p:attrName>ppt_x</p:attrName>
                                        </p:attrNameLst>
                                      </p:cBhvr>
                                      <p:tavLst>
                                        <p:tav tm="0">
                                          <p:val>
                                            <p:strVal val="1+#ppt_w/2"/>
                                          </p:val>
                                        </p:tav>
                                        <p:tav tm="100000">
                                          <p:val>
                                            <p:strVal val="#ppt_x"/>
                                          </p:val>
                                        </p:tav>
                                      </p:tavLst>
                                    </p:anim>
                                    <p:anim calcmode="lin" valueType="num">
                                      <p:cBhvr additive="base">
                                        <p:cTn id="18" dur="25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250" fill="hold"/>
                                        <p:tgtEl>
                                          <p:spTgt spid="23"/>
                                        </p:tgtEl>
                                        <p:attrNameLst>
                                          <p:attrName>ppt_x</p:attrName>
                                        </p:attrNameLst>
                                      </p:cBhvr>
                                      <p:tavLst>
                                        <p:tav tm="0">
                                          <p:val>
                                            <p:strVal val="1+#ppt_w/2"/>
                                          </p:val>
                                        </p:tav>
                                        <p:tav tm="100000">
                                          <p:val>
                                            <p:strVal val="#ppt_x"/>
                                          </p:val>
                                        </p:tav>
                                      </p:tavLst>
                                    </p:anim>
                                    <p:anim calcmode="lin" valueType="num">
                                      <p:cBhvr additive="base">
                                        <p:cTn id="22" dur="25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50" fill="hold"/>
                                        <p:tgtEl>
                                          <p:spTgt spid="24"/>
                                        </p:tgtEl>
                                        <p:attrNameLst>
                                          <p:attrName>ppt_x</p:attrName>
                                        </p:attrNameLst>
                                      </p:cBhvr>
                                      <p:tavLst>
                                        <p:tav tm="0">
                                          <p:val>
                                            <p:strVal val="1+#ppt_w/2"/>
                                          </p:val>
                                        </p:tav>
                                        <p:tav tm="100000">
                                          <p:val>
                                            <p:strVal val="#ppt_x"/>
                                          </p:val>
                                        </p:tav>
                                      </p:tavLst>
                                    </p:anim>
                                    <p:anim calcmode="lin" valueType="num">
                                      <p:cBhvr additive="base">
                                        <p:cTn id="26" dur="25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250" fill="hold"/>
                                        <p:tgtEl>
                                          <p:spTgt spid="25"/>
                                        </p:tgtEl>
                                        <p:attrNameLst>
                                          <p:attrName>ppt_x</p:attrName>
                                        </p:attrNameLst>
                                      </p:cBhvr>
                                      <p:tavLst>
                                        <p:tav tm="0">
                                          <p:val>
                                            <p:strVal val="1+#ppt_w/2"/>
                                          </p:val>
                                        </p:tav>
                                        <p:tav tm="100000">
                                          <p:val>
                                            <p:strVal val="#ppt_x"/>
                                          </p:val>
                                        </p:tav>
                                      </p:tavLst>
                                    </p:anim>
                                    <p:anim calcmode="lin" valueType="num">
                                      <p:cBhvr additive="base">
                                        <p:cTn id="30" dur="250" fill="hold"/>
                                        <p:tgtEl>
                                          <p:spTgt spid="25"/>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1500"/>
                                  </p:stCondLst>
                                  <p:childTnLst>
                                    <p:set>
                                      <p:cBhvr>
                                        <p:cTn id="32" dur="1" fill="hold">
                                          <p:stCondLst>
                                            <p:cond delay="0"/>
                                          </p:stCondLst>
                                        </p:cTn>
                                        <p:tgtEl>
                                          <p:spTgt spid="21"/>
                                        </p:tgtEl>
                                        <p:attrNameLst>
                                          <p:attrName>style.visibility</p:attrName>
                                        </p:attrNameLst>
                                      </p:cBhvr>
                                      <p:to>
                                        <p:strVal val="visible"/>
                                      </p:to>
                                    </p:set>
                                    <p:anim calcmode="lin" valueType="num">
                                      <p:cBhvr>
                                        <p:cTn id="33" dur="250" fill="hold"/>
                                        <p:tgtEl>
                                          <p:spTgt spid="21"/>
                                        </p:tgtEl>
                                        <p:attrNameLst>
                                          <p:attrName>ppt_w</p:attrName>
                                        </p:attrNameLst>
                                      </p:cBhvr>
                                      <p:tavLst>
                                        <p:tav tm="0">
                                          <p:val>
                                            <p:fltVal val="0"/>
                                          </p:val>
                                        </p:tav>
                                        <p:tav tm="100000">
                                          <p:val>
                                            <p:strVal val="#ppt_w"/>
                                          </p:val>
                                        </p:tav>
                                      </p:tavLst>
                                    </p:anim>
                                    <p:anim calcmode="lin" valueType="num">
                                      <p:cBhvr>
                                        <p:cTn id="34" dur="250" fill="hold"/>
                                        <p:tgtEl>
                                          <p:spTgt spid="21"/>
                                        </p:tgtEl>
                                        <p:attrNameLst>
                                          <p:attrName>ppt_h</p:attrName>
                                        </p:attrNameLst>
                                      </p:cBhvr>
                                      <p:tavLst>
                                        <p:tav tm="0">
                                          <p:val>
                                            <p:fltVal val="0"/>
                                          </p:val>
                                        </p:tav>
                                        <p:tav tm="100000">
                                          <p:val>
                                            <p:strVal val="#ppt_h"/>
                                          </p:val>
                                        </p:tav>
                                      </p:tavLst>
                                    </p:anim>
                                    <p:animEffect transition="in" filter="fade">
                                      <p:cBhvr>
                                        <p:cTn id="35" dur="250"/>
                                        <p:tgtEl>
                                          <p:spTgt spid="21"/>
                                        </p:tgtEl>
                                      </p:cBhvr>
                                    </p:animEffect>
                                  </p:childTnLst>
                                </p:cTn>
                              </p:par>
                              <p:par>
                                <p:cTn id="36" presetID="22" presetClass="entr" presetSubtype="2" fill="hold" nodeType="withEffect">
                                  <p:stCondLst>
                                    <p:cond delay="1500"/>
                                  </p:stCondLst>
                                  <p:childTnLst>
                                    <p:set>
                                      <p:cBhvr>
                                        <p:cTn id="37" dur="1" fill="hold">
                                          <p:stCondLst>
                                            <p:cond delay="0"/>
                                          </p:stCondLst>
                                        </p:cTn>
                                        <p:tgtEl>
                                          <p:spTgt spid="26"/>
                                        </p:tgtEl>
                                        <p:attrNameLst>
                                          <p:attrName>style.visibility</p:attrName>
                                        </p:attrNameLst>
                                      </p:cBhvr>
                                      <p:to>
                                        <p:strVal val="visible"/>
                                      </p:to>
                                    </p:set>
                                    <p:animEffect transition="in" filter="wipe(righ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22" grpId="0"/>
      <p:bldP spid="23" grpId="0"/>
      <p:bldP spid="24" grpId="0"/>
      <p:bldP spid="2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成果_需换右下角LOGO">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00552" y="3250626"/>
            <a:ext cx="295275" cy="13715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标题 1">
            <a:extLst>
              <a:ext uri="{FF2B5EF4-FFF2-40B4-BE49-F238E27FC236}">
                <a16:creationId xmlns:a16="http://schemas.microsoft.com/office/drawing/2014/main" id="{F15C1A7A-8AB7-EE64-8705-5A1FCA3DF91F}"/>
              </a:ext>
            </a:extLst>
          </p:cNvPr>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pic>
        <p:nvPicPr>
          <p:cNvPr id="18" name="图片 17">
            <a:extLst>
              <a:ext uri="{FF2B5EF4-FFF2-40B4-BE49-F238E27FC236}">
                <a16:creationId xmlns:a16="http://schemas.microsoft.com/office/drawing/2014/main" id="{51798F3C-E691-DEEE-CA48-4392535844A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7756" y="5567275"/>
            <a:ext cx="813253" cy="813253"/>
          </a:xfrm>
          <a:prstGeom prst="rect">
            <a:avLst/>
          </a:prstGeom>
        </p:spPr>
      </p:pic>
      <p:sp>
        <p:nvSpPr>
          <p:cNvPr id="19" name="文本框 18">
            <a:extLst>
              <a:ext uri="{FF2B5EF4-FFF2-40B4-BE49-F238E27FC236}">
                <a16:creationId xmlns:a16="http://schemas.microsoft.com/office/drawing/2014/main" id="{60C6A88A-F07A-01E1-52E1-3BFE2B592E3E}"/>
              </a:ext>
            </a:extLst>
          </p:cNvPr>
          <p:cNvSpPr txBox="1"/>
          <p:nvPr userDrawn="1"/>
        </p:nvSpPr>
        <p:spPr>
          <a:xfrm>
            <a:off x="10711051" y="1300002"/>
            <a:ext cx="1386662"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机器学习</a:t>
            </a:r>
          </a:p>
        </p:txBody>
      </p:sp>
      <p:sp>
        <p:nvSpPr>
          <p:cNvPr id="20" name="文本框 19">
            <a:extLst>
              <a:ext uri="{FF2B5EF4-FFF2-40B4-BE49-F238E27FC236}">
                <a16:creationId xmlns:a16="http://schemas.microsoft.com/office/drawing/2014/main" id="{F623C26C-963F-7071-6453-B94883773B09}"/>
              </a:ext>
            </a:extLst>
          </p:cNvPr>
          <p:cNvSpPr txBox="1"/>
          <p:nvPr userDrawn="1"/>
        </p:nvSpPr>
        <p:spPr>
          <a:xfrm>
            <a:off x="10711051" y="2167022"/>
            <a:ext cx="1480948"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高能核物理</a:t>
            </a:r>
          </a:p>
        </p:txBody>
      </p:sp>
      <p:sp>
        <p:nvSpPr>
          <p:cNvPr id="21" name="文本框 20">
            <a:extLst>
              <a:ext uri="{FF2B5EF4-FFF2-40B4-BE49-F238E27FC236}">
                <a16:creationId xmlns:a16="http://schemas.microsoft.com/office/drawing/2014/main" id="{33A184E2-F4C3-FE5B-48D6-E44D39C46687}"/>
              </a:ext>
            </a:extLst>
          </p:cNvPr>
          <p:cNvSpPr txBox="1"/>
          <p:nvPr userDrawn="1"/>
        </p:nvSpPr>
        <p:spPr>
          <a:xfrm>
            <a:off x="10711051" y="3119147"/>
            <a:ext cx="1386662"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应用举例</a:t>
            </a:r>
          </a:p>
        </p:txBody>
      </p:sp>
      <p:sp>
        <p:nvSpPr>
          <p:cNvPr id="22" name="文本框 21">
            <a:extLst>
              <a:ext uri="{FF2B5EF4-FFF2-40B4-BE49-F238E27FC236}">
                <a16:creationId xmlns:a16="http://schemas.microsoft.com/office/drawing/2014/main" id="{6C150076-4115-D429-9730-43FA21D0DCA3}"/>
              </a:ext>
            </a:extLst>
          </p:cNvPr>
          <p:cNvSpPr txBox="1"/>
          <p:nvPr userDrawn="1"/>
        </p:nvSpPr>
        <p:spPr>
          <a:xfrm>
            <a:off x="10711051" y="4080997"/>
            <a:ext cx="1386662" cy="400110"/>
          </a:xfrm>
          <a:prstGeom prst="rect">
            <a:avLst/>
          </a:prstGeom>
          <a:noFill/>
        </p:spPr>
        <p:txBody>
          <a:bodyPr wrap="square" rtlCol="0">
            <a:spAutoFit/>
          </a:bodyPr>
          <a:lstStyle/>
          <a:p>
            <a:pPr algn="ctr"/>
            <a:r>
              <a:rPr lang="zh-CN" altLang="en-US" sz="2000" dirty="0">
                <a:solidFill>
                  <a:schemeClr val="accent2">
                    <a:lumMod val="75000"/>
                  </a:schemeClr>
                </a:solidFill>
                <a:latin typeface="微软雅黑" pitchFamily="34" charset="-122"/>
                <a:ea typeface="微软雅黑" pitchFamily="34" charset="-122"/>
              </a:rPr>
              <a:t>总结展望</a:t>
            </a:r>
          </a:p>
        </p:txBody>
      </p:sp>
      <p:cxnSp>
        <p:nvCxnSpPr>
          <p:cNvPr id="23" name="直接连接符 22">
            <a:extLst>
              <a:ext uri="{FF2B5EF4-FFF2-40B4-BE49-F238E27FC236}">
                <a16:creationId xmlns:a16="http://schemas.microsoft.com/office/drawing/2014/main" id="{BD323465-12F6-3695-FC86-374449AA946E}"/>
              </a:ext>
            </a:extLst>
          </p:cNvPr>
          <p:cNvCxnSpPr>
            <a:cxnSpLocks/>
          </p:cNvCxnSpPr>
          <p:nvPr userDrawn="1"/>
        </p:nvCxnSpPr>
        <p:spPr>
          <a:xfrm>
            <a:off x="1392366" y="1019637"/>
            <a:ext cx="2044178" cy="0"/>
          </a:xfrm>
          <a:prstGeom prst="line">
            <a:avLst/>
          </a:prstGeom>
          <a:ln w="19050">
            <a:solidFill>
              <a:srgbClr val="023F7E"/>
            </a:solidFill>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8079CA78-4072-EA59-6ABC-F7E107D55535}"/>
              </a:ext>
            </a:extLst>
          </p:cNvPr>
          <p:cNvSpPr/>
          <p:nvPr userDrawn="1"/>
        </p:nvSpPr>
        <p:spPr>
          <a:xfrm>
            <a:off x="501946" y="349054"/>
            <a:ext cx="733331" cy="6826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000"/>
                                        <p:tgtEl>
                                          <p:spTgt spid="1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50" fill="hold"/>
                                        <p:tgtEl>
                                          <p:spTgt spid="19"/>
                                        </p:tgtEl>
                                        <p:attrNameLst>
                                          <p:attrName>ppt_x</p:attrName>
                                        </p:attrNameLst>
                                      </p:cBhvr>
                                      <p:tavLst>
                                        <p:tav tm="0">
                                          <p:val>
                                            <p:strVal val="1+#ppt_w/2"/>
                                          </p:val>
                                        </p:tav>
                                        <p:tav tm="100000">
                                          <p:val>
                                            <p:strVal val="#ppt_x"/>
                                          </p:val>
                                        </p:tav>
                                      </p:tavLst>
                                    </p:anim>
                                    <p:anim calcmode="lin" valueType="num">
                                      <p:cBhvr additive="base">
                                        <p:cTn id="18" dur="25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1+#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1+#ppt_w/2"/>
                                          </p:val>
                                        </p:tav>
                                        <p:tav tm="100000">
                                          <p:val>
                                            <p:strVal val="#ppt_x"/>
                                          </p:val>
                                        </p:tav>
                                      </p:tavLst>
                                    </p:anim>
                                    <p:anim calcmode="lin" valueType="num">
                                      <p:cBhvr additive="base">
                                        <p:cTn id="26" dur="25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250" fill="hold"/>
                                        <p:tgtEl>
                                          <p:spTgt spid="22"/>
                                        </p:tgtEl>
                                        <p:attrNameLst>
                                          <p:attrName>ppt_x</p:attrName>
                                        </p:attrNameLst>
                                      </p:cBhvr>
                                      <p:tavLst>
                                        <p:tav tm="0">
                                          <p:val>
                                            <p:strVal val="1+#ppt_w/2"/>
                                          </p:val>
                                        </p:tav>
                                        <p:tav tm="100000">
                                          <p:val>
                                            <p:strVal val="#ppt_x"/>
                                          </p:val>
                                        </p:tav>
                                      </p:tavLst>
                                    </p:anim>
                                    <p:anim calcmode="lin" valueType="num">
                                      <p:cBhvr additive="base">
                                        <p:cTn id="30" dur="250" fill="hold"/>
                                        <p:tgtEl>
                                          <p:spTgt spid="22"/>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22" presetClass="entr" presetSubtype="2" fill="hold"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6" grpId="0"/>
      <p:bldP spid="19" grpId="0"/>
      <p:bldP spid="20" grpId="0"/>
      <p:bldP spid="21" grpId="0"/>
      <p:bldP spid="2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论建议_需换右下角LOGO">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6200000">
            <a:off x="10415722" y="4212476"/>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标题 1">
            <a:extLst>
              <a:ext uri="{FF2B5EF4-FFF2-40B4-BE49-F238E27FC236}">
                <a16:creationId xmlns:a16="http://schemas.microsoft.com/office/drawing/2014/main" id="{C89CD0AD-E453-F99A-B414-0B74D463B5F3}"/>
              </a:ext>
            </a:extLst>
          </p:cNvPr>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pic>
        <p:nvPicPr>
          <p:cNvPr id="18" name="图片 17">
            <a:extLst>
              <a:ext uri="{FF2B5EF4-FFF2-40B4-BE49-F238E27FC236}">
                <a16:creationId xmlns:a16="http://schemas.microsoft.com/office/drawing/2014/main" id="{A437F288-54D7-D294-8358-A5123B03C5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997756" y="5567275"/>
            <a:ext cx="813253" cy="813253"/>
          </a:xfrm>
          <a:prstGeom prst="rect">
            <a:avLst/>
          </a:prstGeom>
        </p:spPr>
      </p:pic>
      <p:sp>
        <p:nvSpPr>
          <p:cNvPr id="19" name="文本框 18">
            <a:extLst>
              <a:ext uri="{FF2B5EF4-FFF2-40B4-BE49-F238E27FC236}">
                <a16:creationId xmlns:a16="http://schemas.microsoft.com/office/drawing/2014/main" id="{A1981D2A-7444-E51C-526F-FD0C94DD2EF9}"/>
              </a:ext>
            </a:extLst>
          </p:cNvPr>
          <p:cNvSpPr txBox="1"/>
          <p:nvPr userDrawn="1"/>
        </p:nvSpPr>
        <p:spPr>
          <a:xfrm>
            <a:off x="10711051" y="1300002"/>
            <a:ext cx="1386662"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机器学习</a:t>
            </a:r>
          </a:p>
        </p:txBody>
      </p:sp>
      <p:sp>
        <p:nvSpPr>
          <p:cNvPr id="20" name="文本框 19">
            <a:extLst>
              <a:ext uri="{FF2B5EF4-FFF2-40B4-BE49-F238E27FC236}">
                <a16:creationId xmlns:a16="http://schemas.microsoft.com/office/drawing/2014/main" id="{4A9AF4D7-3440-7EA3-71E1-2B30114E3BF8}"/>
              </a:ext>
            </a:extLst>
          </p:cNvPr>
          <p:cNvSpPr txBox="1"/>
          <p:nvPr userDrawn="1"/>
        </p:nvSpPr>
        <p:spPr>
          <a:xfrm>
            <a:off x="10711050" y="2167022"/>
            <a:ext cx="1480949"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高能核物理</a:t>
            </a:r>
          </a:p>
        </p:txBody>
      </p:sp>
      <p:sp>
        <p:nvSpPr>
          <p:cNvPr id="21" name="文本框 20">
            <a:extLst>
              <a:ext uri="{FF2B5EF4-FFF2-40B4-BE49-F238E27FC236}">
                <a16:creationId xmlns:a16="http://schemas.microsoft.com/office/drawing/2014/main" id="{A9606870-01E6-8CC3-7D9D-E9E22F80D109}"/>
              </a:ext>
            </a:extLst>
          </p:cNvPr>
          <p:cNvSpPr txBox="1"/>
          <p:nvPr userDrawn="1"/>
        </p:nvSpPr>
        <p:spPr>
          <a:xfrm>
            <a:off x="10711051" y="3119147"/>
            <a:ext cx="1386662" cy="400110"/>
          </a:xfrm>
          <a:prstGeom prst="rect">
            <a:avLst/>
          </a:prstGeom>
          <a:noFill/>
        </p:spPr>
        <p:txBody>
          <a:bodyPr wrap="square" rtlCol="0">
            <a:spAutoFit/>
          </a:bodyPr>
          <a:lstStyle/>
          <a:p>
            <a:pPr marL="0" algn="ctr" defTabSz="914400" rtl="0" eaLnBrk="1" latinLnBrk="0" hangingPunct="1"/>
            <a:r>
              <a:rPr lang="zh-CN" altLang="en-US" sz="2000" kern="1200" dirty="0">
                <a:solidFill>
                  <a:schemeClr val="accent2">
                    <a:lumMod val="75000"/>
                  </a:schemeClr>
                </a:solidFill>
                <a:latin typeface="微软雅黑" pitchFamily="34" charset="-122"/>
                <a:ea typeface="微软雅黑" pitchFamily="34" charset="-122"/>
                <a:cs typeface="+mn-cs"/>
              </a:rPr>
              <a:t>应用举例</a:t>
            </a:r>
          </a:p>
        </p:txBody>
      </p:sp>
      <p:sp>
        <p:nvSpPr>
          <p:cNvPr id="22" name="文本框 21">
            <a:extLst>
              <a:ext uri="{FF2B5EF4-FFF2-40B4-BE49-F238E27FC236}">
                <a16:creationId xmlns:a16="http://schemas.microsoft.com/office/drawing/2014/main" id="{27DAC166-56B2-8AD6-C23A-16580F9D428A}"/>
              </a:ext>
            </a:extLst>
          </p:cNvPr>
          <p:cNvSpPr txBox="1"/>
          <p:nvPr userDrawn="1"/>
        </p:nvSpPr>
        <p:spPr>
          <a:xfrm>
            <a:off x="10711051" y="4080997"/>
            <a:ext cx="1386662" cy="400110"/>
          </a:xfrm>
          <a:prstGeom prst="rect">
            <a:avLst/>
          </a:prstGeom>
          <a:noFill/>
        </p:spPr>
        <p:txBody>
          <a:bodyPr wrap="square" rtlCol="0">
            <a:spAutoFit/>
          </a:bodyPr>
          <a:lstStyle/>
          <a:p>
            <a:pPr algn="ctr"/>
            <a:r>
              <a:rPr lang="zh-CN" altLang="en-US" sz="2000" dirty="0">
                <a:solidFill>
                  <a:schemeClr val="bg1"/>
                </a:solidFill>
                <a:latin typeface="微软雅黑" pitchFamily="34" charset="-122"/>
                <a:ea typeface="微软雅黑" pitchFamily="34" charset="-122"/>
              </a:rPr>
              <a:t>总结展望</a:t>
            </a:r>
          </a:p>
        </p:txBody>
      </p:sp>
      <p:cxnSp>
        <p:nvCxnSpPr>
          <p:cNvPr id="23" name="直接连接符 22">
            <a:extLst>
              <a:ext uri="{FF2B5EF4-FFF2-40B4-BE49-F238E27FC236}">
                <a16:creationId xmlns:a16="http://schemas.microsoft.com/office/drawing/2014/main" id="{FADFF514-9500-3654-029C-0FEDA801984F}"/>
              </a:ext>
            </a:extLst>
          </p:cNvPr>
          <p:cNvCxnSpPr>
            <a:cxnSpLocks/>
          </p:cNvCxnSpPr>
          <p:nvPr userDrawn="1"/>
        </p:nvCxnSpPr>
        <p:spPr>
          <a:xfrm>
            <a:off x="1392366" y="1019637"/>
            <a:ext cx="2044178" cy="0"/>
          </a:xfrm>
          <a:prstGeom prst="line">
            <a:avLst/>
          </a:prstGeom>
          <a:ln w="19050">
            <a:solidFill>
              <a:srgbClr val="023F7E"/>
            </a:solidFill>
          </a:ln>
        </p:spPr>
        <p:style>
          <a:lnRef idx="1">
            <a:schemeClr val="accent1"/>
          </a:lnRef>
          <a:fillRef idx="0">
            <a:schemeClr val="accent1"/>
          </a:fillRef>
          <a:effectRef idx="0">
            <a:schemeClr val="accent1"/>
          </a:effectRef>
          <a:fontRef idx="minor">
            <a:schemeClr val="tx1"/>
          </a:fontRef>
        </p:style>
      </p:cxnSp>
      <p:sp>
        <p:nvSpPr>
          <p:cNvPr id="24" name="矩形: 圆角 23">
            <a:extLst>
              <a:ext uri="{FF2B5EF4-FFF2-40B4-BE49-F238E27FC236}">
                <a16:creationId xmlns:a16="http://schemas.microsoft.com/office/drawing/2014/main" id="{BB5BE8B3-8DDF-DCE8-E72B-B377B580872C}"/>
              </a:ext>
            </a:extLst>
          </p:cNvPr>
          <p:cNvSpPr/>
          <p:nvPr userDrawn="1"/>
        </p:nvSpPr>
        <p:spPr>
          <a:xfrm>
            <a:off x="501946" y="349054"/>
            <a:ext cx="733331" cy="6826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2" fill="hold" grpId="0" nodeType="with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250"/>
                                        <p:tgtEl>
                                          <p:spTgt spid="10"/>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1000"/>
                                        <p:tgtEl>
                                          <p:spTgt spid="17"/>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50" fill="hold"/>
                                        <p:tgtEl>
                                          <p:spTgt spid="19"/>
                                        </p:tgtEl>
                                        <p:attrNameLst>
                                          <p:attrName>ppt_x</p:attrName>
                                        </p:attrNameLst>
                                      </p:cBhvr>
                                      <p:tavLst>
                                        <p:tav tm="0">
                                          <p:val>
                                            <p:strVal val="1+#ppt_w/2"/>
                                          </p:val>
                                        </p:tav>
                                        <p:tav tm="100000">
                                          <p:val>
                                            <p:strVal val="#ppt_x"/>
                                          </p:val>
                                        </p:tav>
                                      </p:tavLst>
                                    </p:anim>
                                    <p:anim calcmode="lin" valueType="num">
                                      <p:cBhvr additive="base">
                                        <p:cTn id="18" dur="25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1+#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1+#ppt_w/2"/>
                                          </p:val>
                                        </p:tav>
                                        <p:tav tm="100000">
                                          <p:val>
                                            <p:strVal val="#ppt_x"/>
                                          </p:val>
                                        </p:tav>
                                      </p:tavLst>
                                    </p:anim>
                                    <p:anim calcmode="lin" valueType="num">
                                      <p:cBhvr additive="base">
                                        <p:cTn id="26" dur="250" fill="hold"/>
                                        <p:tgtEl>
                                          <p:spTgt spid="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250" fill="hold"/>
                                        <p:tgtEl>
                                          <p:spTgt spid="22"/>
                                        </p:tgtEl>
                                        <p:attrNameLst>
                                          <p:attrName>ppt_x</p:attrName>
                                        </p:attrNameLst>
                                      </p:cBhvr>
                                      <p:tavLst>
                                        <p:tav tm="0">
                                          <p:val>
                                            <p:strVal val="1+#ppt_w/2"/>
                                          </p:val>
                                        </p:tav>
                                        <p:tav tm="100000">
                                          <p:val>
                                            <p:strVal val="#ppt_x"/>
                                          </p:val>
                                        </p:tav>
                                      </p:tavLst>
                                    </p:anim>
                                    <p:anim calcmode="lin" valueType="num">
                                      <p:cBhvr additive="base">
                                        <p:cTn id="30" dur="250" fill="hold"/>
                                        <p:tgtEl>
                                          <p:spTgt spid="22"/>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22" presetClass="entr" presetSubtype="2" fill="hold"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7" grpId="0"/>
      <p:bldP spid="19" grpId="0"/>
      <p:bldP spid="20" grpId="0"/>
      <p:bldP spid="21" grpId="0"/>
      <p:bldP spid="2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内容版式_右下角通用LOGO">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1046201" y="5566054"/>
            <a:ext cx="716362" cy="845938"/>
            <a:chOff x="8367154" y="5203814"/>
            <a:chExt cx="1890395" cy="2232329"/>
          </a:xfrm>
        </p:grpSpPr>
        <p:sp>
          <p:nvSpPr>
            <p:cNvPr id="11" name="Freeform 145"/>
            <p:cNvSpPr/>
            <p:nvPr/>
          </p:nvSpPr>
          <p:spPr bwMode="auto">
            <a:xfrm>
              <a:off x="8367154" y="5203814"/>
              <a:ext cx="1890395" cy="2232329"/>
            </a:xfrm>
            <a:custGeom>
              <a:avLst/>
              <a:gdLst>
                <a:gd name="T0" fmla="*/ 758 w 777"/>
                <a:gd name="T1" fmla="*/ 204 h 918"/>
                <a:gd name="T2" fmla="*/ 389 w 777"/>
                <a:gd name="T3" fmla="*/ 0 h 918"/>
                <a:gd name="T4" fmla="*/ 19 w 777"/>
                <a:gd name="T5" fmla="*/ 204 h 918"/>
                <a:gd name="T6" fmla="*/ 271 w 777"/>
                <a:gd name="T7" fmla="*/ 833 h 918"/>
                <a:gd name="T8" fmla="*/ 389 w 777"/>
                <a:gd name="T9" fmla="*/ 918 h 918"/>
                <a:gd name="T10" fmla="*/ 506 w 777"/>
                <a:gd name="T11" fmla="*/ 832 h 918"/>
                <a:gd name="T12" fmla="*/ 758 w 777"/>
                <a:gd name="T13" fmla="*/ 204 h 918"/>
              </a:gdLst>
              <a:ahLst/>
              <a:cxnLst>
                <a:cxn ang="0">
                  <a:pos x="T0" y="T1"/>
                </a:cxn>
                <a:cxn ang="0">
                  <a:pos x="T2" y="T3"/>
                </a:cxn>
                <a:cxn ang="0">
                  <a:pos x="T4" y="T5"/>
                </a:cxn>
                <a:cxn ang="0">
                  <a:pos x="T6" y="T7"/>
                </a:cxn>
                <a:cxn ang="0">
                  <a:pos x="T8" y="T9"/>
                </a:cxn>
                <a:cxn ang="0">
                  <a:pos x="T10" y="T11"/>
                </a:cxn>
                <a:cxn ang="0">
                  <a:pos x="T12" y="T13"/>
                </a:cxn>
              </a:cxnLst>
              <a:rect l="0" t="0" r="r" b="b"/>
              <a:pathLst>
                <a:path w="777" h="918">
                  <a:moveTo>
                    <a:pt x="758" y="204"/>
                  </a:moveTo>
                  <a:cubicBezTo>
                    <a:pt x="389" y="0"/>
                    <a:pt x="389" y="0"/>
                    <a:pt x="389" y="0"/>
                  </a:cubicBezTo>
                  <a:cubicBezTo>
                    <a:pt x="19" y="204"/>
                    <a:pt x="19" y="204"/>
                    <a:pt x="19" y="204"/>
                  </a:cubicBezTo>
                  <a:cubicBezTo>
                    <a:pt x="19" y="204"/>
                    <a:pt x="0" y="622"/>
                    <a:pt x="271" y="833"/>
                  </a:cubicBezTo>
                  <a:cubicBezTo>
                    <a:pt x="306" y="864"/>
                    <a:pt x="344" y="893"/>
                    <a:pt x="389" y="918"/>
                  </a:cubicBezTo>
                  <a:cubicBezTo>
                    <a:pt x="433" y="893"/>
                    <a:pt x="472" y="864"/>
                    <a:pt x="506" y="832"/>
                  </a:cubicBezTo>
                  <a:cubicBezTo>
                    <a:pt x="777" y="622"/>
                    <a:pt x="758" y="204"/>
                    <a:pt x="758" y="20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146"/>
            <p:cNvSpPr>
              <a:spLocks noEditPoints="1"/>
            </p:cNvSpPr>
            <p:nvPr/>
          </p:nvSpPr>
          <p:spPr bwMode="auto">
            <a:xfrm>
              <a:off x="8530421" y="5338329"/>
              <a:ext cx="1564890" cy="1962273"/>
            </a:xfrm>
            <a:custGeom>
              <a:avLst/>
              <a:gdLst>
                <a:gd name="T0" fmla="*/ 322 w 643"/>
                <a:gd name="T1" fmla="*/ 807 h 807"/>
                <a:gd name="T2" fmla="*/ 317 w 643"/>
                <a:gd name="T3" fmla="*/ 804 h 807"/>
                <a:gd name="T4" fmla="*/ 237 w 643"/>
                <a:gd name="T5" fmla="*/ 742 h 807"/>
                <a:gd name="T6" fmla="*/ 234 w 643"/>
                <a:gd name="T7" fmla="*/ 739 h 807"/>
                <a:gd name="T8" fmla="*/ 0 w 643"/>
                <a:gd name="T9" fmla="*/ 183 h 807"/>
                <a:gd name="T10" fmla="*/ 0 w 643"/>
                <a:gd name="T11" fmla="*/ 178 h 807"/>
                <a:gd name="T12" fmla="*/ 322 w 643"/>
                <a:gd name="T13" fmla="*/ 0 h 807"/>
                <a:gd name="T14" fmla="*/ 643 w 643"/>
                <a:gd name="T15" fmla="*/ 178 h 807"/>
                <a:gd name="T16" fmla="*/ 643 w 643"/>
                <a:gd name="T17" fmla="*/ 183 h 807"/>
                <a:gd name="T18" fmla="*/ 409 w 643"/>
                <a:gd name="T19" fmla="*/ 739 h 807"/>
                <a:gd name="T20" fmla="*/ 406 w 643"/>
                <a:gd name="T21" fmla="*/ 742 h 807"/>
                <a:gd name="T22" fmla="*/ 326 w 643"/>
                <a:gd name="T23" fmla="*/ 804 h 807"/>
                <a:gd name="T24" fmla="*/ 322 w 643"/>
                <a:gd name="T25" fmla="*/ 807 h 807"/>
                <a:gd name="T26" fmla="*/ 18 w 643"/>
                <a:gd name="T27" fmla="*/ 187 h 807"/>
                <a:gd name="T28" fmla="*/ 244 w 643"/>
                <a:gd name="T29" fmla="*/ 726 h 807"/>
                <a:gd name="T30" fmla="*/ 248 w 643"/>
                <a:gd name="T31" fmla="*/ 729 h 807"/>
                <a:gd name="T32" fmla="*/ 322 w 643"/>
                <a:gd name="T33" fmla="*/ 787 h 807"/>
                <a:gd name="T34" fmla="*/ 395 w 643"/>
                <a:gd name="T35" fmla="*/ 729 h 807"/>
                <a:gd name="T36" fmla="*/ 399 w 643"/>
                <a:gd name="T37" fmla="*/ 726 h 807"/>
                <a:gd name="T38" fmla="*/ 625 w 643"/>
                <a:gd name="T39" fmla="*/ 187 h 807"/>
                <a:gd name="T40" fmla="*/ 322 w 643"/>
                <a:gd name="T41" fmla="*/ 19 h 807"/>
                <a:gd name="T42" fmla="*/ 18 w 643"/>
                <a:gd name="T43" fmla="*/ 18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3" h="807">
                  <a:moveTo>
                    <a:pt x="322" y="807"/>
                  </a:moveTo>
                  <a:cubicBezTo>
                    <a:pt x="317" y="804"/>
                    <a:pt x="317" y="804"/>
                    <a:pt x="317" y="804"/>
                  </a:cubicBezTo>
                  <a:cubicBezTo>
                    <a:pt x="289" y="785"/>
                    <a:pt x="262" y="765"/>
                    <a:pt x="237" y="742"/>
                  </a:cubicBezTo>
                  <a:cubicBezTo>
                    <a:pt x="236" y="741"/>
                    <a:pt x="235" y="740"/>
                    <a:pt x="234" y="739"/>
                  </a:cubicBezTo>
                  <a:cubicBezTo>
                    <a:pt x="26" y="578"/>
                    <a:pt x="3" y="273"/>
                    <a:pt x="0" y="183"/>
                  </a:cubicBezTo>
                  <a:cubicBezTo>
                    <a:pt x="0" y="178"/>
                    <a:pt x="0" y="178"/>
                    <a:pt x="0" y="178"/>
                  </a:cubicBezTo>
                  <a:cubicBezTo>
                    <a:pt x="322" y="0"/>
                    <a:pt x="322" y="0"/>
                    <a:pt x="322" y="0"/>
                  </a:cubicBezTo>
                  <a:cubicBezTo>
                    <a:pt x="643" y="178"/>
                    <a:pt x="643" y="178"/>
                    <a:pt x="643" y="178"/>
                  </a:cubicBezTo>
                  <a:cubicBezTo>
                    <a:pt x="643" y="183"/>
                    <a:pt x="643" y="183"/>
                    <a:pt x="643" y="183"/>
                  </a:cubicBezTo>
                  <a:cubicBezTo>
                    <a:pt x="640" y="273"/>
                    <a:pt x="617" y="578"/>
                    <a:pt x="409" y="739"/>
                  </a:cubicBezTo>
                  <a:cubicBezTo>
                    <a:pt x="408" y="740"/>
                    <a:pt x="407" y="741"/>
                    <a:pt x="406" y="742"/>
                  </a:cubicBezTo>
                  <a:cubicBezTo>
                    <a:pt x="382" y="764"/>
                    <a:pt x="355" y="785"/>
                    <a:pt x="326" y="804"/>
                  </a:cubicBezTo>
                  <a:lnTo>
                    <a:pt x="322" y="807"/>
                  </a:lnTo>
                  <a:close/>
                  <a:moveTo>
                    <a:pt x="18" y="187"/>
                  </a:moveTo>
                  <a:cubicBezTo>
                    <a:pt x="21" y="281"/>
                    <a:pt x="46" y="572"/>
                    <a:pt x="244" y="726"/>
                  </a:cubicBezTo>
                  <a:cubicBezTo>
                    <a:pt x="246" y="727"/>
                    <a:pt x="247" y="728"/>
                    <a:pt x="248" y="729"/>
                  </a:cubicBezTo>
                  <a:cubicBezTo>
                    <a:pt x="271" y="750"/>
                    <a:pt x="296" y="769"/>
                    <a:pt x="322" y="787"/>
                  </a:cubicBezTo>
                  <a:cubicBezTo>
                    <a:pt x="347" y="769"/>
                    <a:pt x="372" y="750"/>
                    <a:pt x="395" y="729"/>
                  </a:cubicBezTo>
                  <a:cubicBezTo>
                    <a:pt x="396" y="728"/>
                    <a:pt x="397" y="727"/>
                    <a:pt x="399" y="726"/>
                  </a:cubicBezTo>
                  <a:cubicBezTo>
                    <a:pt x="597" y="572"/>
                    <a:pt x="623" y="281"/>
                    <a:pt x="625" y="187"/>
                  </a:cubicBezTo>
                  <a:cubicBezTo>
                    <a:pt x="322" y="19"/>
                    <a:pt x="322" y="19"/>
                    <a:pt x="322" y="19"/>
                  </a:cubicBezTo>
                  <a:lnTo>
                    <a:pt x="18" y="18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47"/>
            <p:cNvSpPr>
              <a:spLocks noEditPoints="1"/>
            </p:cNvSpPr>
            <p:nvPr/>
          </p:nvSpPr>
          <p:spPr bwMode="auto">
            <a:xfrm>
              <a:off x="8462650" y="5260290"/>
              <a:ext cx="1700431" cy="2120404"/>
            </a:xfrm>
            <a:custGeom>
              <a:avLst/>
              <a:gdLst>
                <a:gd name="T0" fmla="*/ 350 w 699"/>
                <a:gd name="T1" fmla="*/ 872 h 872"/>
                <a:gd name="T2" fmla="*/ 348 w 699"/>
                <a:gd name="T3" fmla="*/ 871 h 872"/>
                <a:gd name="T4" fmla="*/ 246 w 699"/>
                <a:gd name="T5" fmla="*/ 795 h 872"/>
                <a:gd name="T6" fmla="*/ 245 w 699"/>
                <a:gd name="T7" fmla="*/ 794 h 872"/>
                <a:gd name="T8" fmla="*/ 0 w 699"/>
                <a:gd name="T9" fmla="*/ 195 h 872"/>
                <a:gd name="T10" fmla="*/ 0 w 699"/>
                <a:gd name="T11" fmla="*/ 193 h 872"/>
                <a:gd name="T12" fmla="*/ 350 w 699"/>
                <a:gd name="T13" fmla="*/ 0 h 872"/>
                <a:gd name="T14" fmla="*/ 699 w 699"/>
                <a:gd name="T15" fmla="*/ 193 h 872"/>
                <a:gd name="T16" fmla="*/ 699 w 699"/>
                <a:gd name="T17" fmla="*/ 195 h 872"/>
                <a:gd name="T18" fmla="*/ 455 w 699"/>
                <a:gd name="T19" fmla="*/ 794 h 872"/>
                <a:gd name="T20" fmla="*/ 453 w 699"/>
                <a:gd name="T21" fmla="*/ 795 h 872"/>
                <a:gd name="T22" fmla="*/ 351 w 699"/>
                <a:gd name="T23" fmla="*/ 871 h 872"/>
                <a:gd name="T24" fmla="*/ 350 w 699"/>
                <a:gd name="T25" fmla="*/ 872 h 872"/>
                <a:gd name="T26" fmla="*/ 6 w 699"/>
                <a:gd name="T27" fmla="*/ 196 h 872"/>
                <a:gd name="T28" fmla="*/ 248 w 699"/>
                <a:gd name="T29" fmla="*/ 789 h 872"/>
                <a:gd name="T30" fmla="*/ 250 w 699"/>
                <a:gd name="T31" fmla="*/ 791 h 872"/>
                <a:gd name="T32" fmla="*/ 350 w 699"/>
                <a:gd name="T33" fmla="*/ 866 h 872"/>
                <a:gd name="T34" fmla="*/ 450 w 699"/>
                <a:gd name="T35" fmla="*/ 791 h 872"/>
                <a:gd name="T36" fmla="*/ 451 w 699"/>
                <a:gd name="T37" fmla="*/ 789 h 872"/>
                <a:gd name="T38" fmla="*/ 694 w 699"/>
                <a:gd name="T39" fmla="*/ 196 h 872"/>
                <a:gd name="T40" fmla="*/ 350 w 699"/>
                <a:gd name="T41" fmla="*/ 6 h 872"/>
                <a:gd name="T42" fmla="*/ 6 w 699"/>
                <a:gd name="T43" fmla="*/ 196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9" h="872">
                  <a:moveTo>
                    <a:pt x="350" y="872"/>
                  </a:moveTo>
                  <a:cubicBezTo>
                    <a:pt x="348" y="871"/>
                    <a:pt x="348" y="871"/>
                    <a:pt x="348" y="871"/>
                  </a:cubicBezTo>
                  <a:cubicBezTo>
                    <a:pt x="312" y="849"/>
                    <a:pt x="277" y="823"/>
                    <a:pt x="246" y="795"/>
                  </a:cubicBezTo>
                  <a:cubicBezTo>
                    <a:pt x="245" y="795"/>
                    <a:pt x="245" y="794"/>
                    <a:pt x="245" y="794"/>
                  </a:cubicBezTo>
                  <a:cubicBezTo>
                    <a:pt x="11" y="612"/>
                    <a:pt x="0" y="263"/>
                    <a:pt x="0" y="195"/>
                  </a:cubicBezTo>
                  <a:cubicBezTo>
                    <a:pt x="0" y="193"/>
                    <a:pt x="0" y="193"/>
                    <a:pt x="0" y="193"/>
                  </a:cubicBezTo>
                  <a:cubicBezTo>
                    <a:pt x="350" y="0"/>
                    <a:pt x="350" y="0"/>
                    <a:pt x="350" y="0"/>
                  </a:cubicBezTo>
                  <a:cubicBezTo>
                    <a:pt x="699" y="193"/>
                    <a:pt x="699" y="193"/>
                    <a:pt x="699" y="193"/>
                  </a:cubicBezTo>
                  <a:cubicBezTo>
                    <a:pt x="699" y="195"/>
                    <a:pt x="699" y="195"/>
                    <a:pt x="699" y="195"/>
                  </a:cubicBezTo>
                  <a:cubicBezTo>
                    <a:pt x="699" y="263"/>
                    <a:pt x="689" y="612"/>
                    <a:pt x="455" y="794"/>
                  </a:cubicBezTo>
                  <a:cubicBezTo>
                    <a:pt x="454" y="794"/>
                    <a:pt x="454" y="794"/>
                    <a:pt x="453" y="795"/>
                  </a:cubicBezTo>
                  <a:cubicBezTo>
                    <a:pt x="422" y="823"/>
                    <a:pt x="388" y="849"/>
                    <a:pt x="351" y="871"/>
                  </a:cubicBezTo>
                  <a:lnTo>
                    <a:pt x="350" y="872"/>
                  </a:lnTo>
                  <a:close/>
                  <a:moveTo>
                    <a:pt x="6" y="196"/>
                  </a:moveTo>
                  <a:cubicBezTo>
                    <a:pt x="6" y="268"/>
                    <a:pt x="18" y="611"/>
                    <a:pt x="248" y="789"/>
                  </a:cubicBezTo>
                  <a:cubicBezTo>
                    <a:pt x="249" y="790"/>
                    <a:pt x="249" y="790"/>
                    <a:pt x="250" y="791"/>
                  </a:cubicBezTo>
                  <a:cubicBezTo>
                    <a:pt x="280" y="819"/>
                    <a:pt x="314" y="844"/>
                    <a:pt x="350" y="866"/>
                  </a:cubicBezTo>
                  <a:cubicBezTo>
                    <a:pt x="385" y="844"/>
                    <a:pt x="419" y="819"/>
                    <a:pt x="450" y="791"/>
                  </a:cubicBezTo>
                  <a:cubicBezTo>
                    <a:pt x="450" y="790"/>
                    <a:pt x="451" y="790"/>
                    <a:pt x="451" y="789"/>
                  </a:cubicBezTo>
                  <a:cubicBezTo>
                    <a:pt x="681" y="611"/>
                    <a:pt x="694" y="268"/>
                    <a:pt x="694" y="196"/>
                  </a:cubicBezTo>
                  <a:cubicBezTo>
                    <a:pt x="350" y="6"/>
                    <a:pt x="350" y="6"/>
                    <a:pt x="350" y="6"/>
                  </a:cubicBezTo>
                  <a:lnTo>
                    <a:pt x="6" y="19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61"/>
            <p:cNvSpPr>
              <a:spLocks noEditPoints="1"/>
            </p:cNvSpPr>
            <p:nvPr/>
          </p:nvSpPr>
          <p:spPr bwMode="auto">
            <a:xfrm>
              <a:off x="9015085" y="5797322"/>
              <a:ext cx="595562" cy="853296"/>
            </a:xfrm>
            <a:custGeom>
              <a:avLst/>
              <a:gdLst>
                <a:gd name="T0" fmla="*/ 580 w 580"/>
                <a:gd name="T1" fmla="*/ 831 h 831"/>
                <a:gd name="T2" fmla="*/ 0 w 580"/>
                <a:gd name="T3" fmla="*/ 831 h 831"/>
                <a:gd name="T4" fmla="*/ 0 w 580"/>
                <a:gd name="T5" fmla="*/ 611 h 831"/>
                <a:gd name="T6" fmla="*/ 61 w 580"/>
                <a:gd name="T7" fmla="*/ 611 h 831"/>
                <a:gd name="T8" fmla="*/ 61 w 580"/>
                <a:gd name="T9" fmla="*/ 220 h 831"/>
                <a:gd name="T10" fmla="*/ 0 w 580"/>
                <a:gd name="T11" fmla="*/ 220 h 831"/>
                <a:gd name="T12" fmla="*/ 0 w 580"/>
                <a:gd name="T13" fmla="*/ 0 h 831"/>
                <a:gd name="T14" fmla="*/ 367 w 580"/>
                <a:gd name="T15" fmla="*/ 0 h 831"/>
                <a:gd name="T16" fmla="*/ 367 w 580"/>
                <a:gd name="T17" fmla="*/ 220 h 831"/>
                <a:gd name="T18" fmla="*/ 289 w 580"/>
                <a:gd name="T19" fmla="*/ 220 h 831"/>
                <a:gd name="T20" fmla="*/ 289 w 580"/>
                <a:gd name="T21" fmla="*/ 611 h 831"/>
                <a:gd name="T22" fmla="*/ 360 w 580"/>
                <a:gd name="T23" fmla="*/ 611 h 831"/>
                <a:gd name="T24" fmla="*/ 360 w 580"/>
                <a:gd name="T25" fmla="*/ 516 h 831"/>
                <a:gd name="T26" fmla="*/ 580 w 580"/>
                <a:gd name="T27" fmla="*/ 516 h 831"/>
                <a:gd name="T28" fmla="*/ 580 w 580"/>
                <a:gd name="T29" fmla="*/ 831 h 831"/>
                <a:gd name="T30" fmla="*/ 568 w 580"/>
                <a:gd name="T31" fmla="*/ 817 h 831"/>
                <a:gd name="T32" fmla="*/ 568 w 580"/>
                <a:gd name="T33" fmla="*/ 528 h 831"/>
                <a:gd name="T34" fmla="*/ 372 w 580"/>
                <a:gd name="T35" fmla="*/ 528 h 831"/>
                <a:gd name="T36" fmla="*/ 372 w 580"/>
                <a:gd name="T37" fmla="*/ 623 h 831"/>
                <a:gd name="T38" fmla="*/ 277 w 580"/>
                <a:gd name="T39" fmla="*/ 623 h 831"/>
                <a:gd name="T40" fmla="*/ 277 w 580"/>
                <a:gd name="T41" fmla="*/ 208 h 831"/>
                <a:gd name="T42" fmla="*/ 357 w 580"/>
                <a:gd name="T43" fmla="*/ 208 h 831"/>
                <a:gd name="T44" fmla="*/ 357 w 580"/>
                <a:gd name="T45" fmla="*/ 14 h 831"/>
                <a:gd name="T46" fmla="*/ 12 w 580"/>
                <a:gd name="T47" fmla="*/ 14 h 831"/>
                <a:gd name="T48" fmla="*/ 12 w 580"/>
                <a:gd name="T49" fmla="*/ 208 h 831"/>
                <a:gd name="T50" fmla="*/ 75 w 580"/>
                <a:gd name="T51" fmla="*/ 208 h 831"/>
                <a:gd name="T52" fmla="*/ 75 w 580"/>
                <a:gd name="T53" fmla="*/ 623 h 831"/>
                <a:gd name="T54" fmla="*/ 12 w 580"/>
                <a:gd name="T55" fmla="*/ 623 h 831"/>
                <a:gd name="T56" fmla="*/ 12 w 580"/>
                <a:gd name="T57" fmla="*/ 817 h 831"/>
                <a:gd name="T58" fmla="*/ 568 w 580"/>
                <a:gd name="T59" fmla="*/ 817 h 831"/>
                <a:gd name="T60" fmla="*/ 530 w 580"/>
                <a:gd name="T61" fmla="*/ 779 h 831"/>
                <a:gd name="T62" fmla="*/ 52 w 580"/>
                <a:gd name="T63" fmla="*/ 779 h 831"/>
                <a:gd name="T64" fmla="*/ 52 w 580"/>
                <a:gd name="T65" fmla="*/ 663 h 831"/>
                <a:gd name="T66" fmla="*/ 113 w 580"/>
                <a:gd name="T67" fmla="*/ 663 h 831"/>
                <a:gd name="T68" fmla="*/ 113 w 580"/>
                <a:gd name="T69" fmla="*/ 168 h 831"/>
                <a:gd name="T70" fmla="*/ 52 w 580"/>
                <a:gd name="T71" fmla="*/ 168 h 831"/>
                <a:gd name="T72" fmla="*/ 52 w 580"/>
                <a:gd name="T73" fmla="*/ 52 h 831"/>
                <a:gd name="T74" fmla="*/ 317 w 580"/>
                <a:gd name="T75" fmla="*/ 52 h 831"/>
                <a:gd name="T76" fmla="*/ 317 w 580"/>
                <a:gd name="T77" fmla="*/ 168 h 831"/>
                <a:gd name="T78" fmla="*/ 237 w 580"/>
                <a:gd name="T79" fmla="*/ 168 h 831"/>
                <a:gd name="T80" fmla="*/ 237 w 580"/>
                <a:gd name="T81" fmla="*/ 663 h 831"/>
                <a:gd name="T82" fmla="*/ 410 w 580"/>
                <a:gd name="T83" fmla="*/ 663 h 831"/>
                <a:gd name="T84" fmla="*/ 410 w 580"/>
                <a:gd name="T85" fmla="*/ 566 h 831"/>
                <a:gd name="T86" fmla="*/ 530 w 580"/>
                <a:gd name="T87" fmla="*/ 566 h 831"/>
                <a:gd name="T88" fmla="*/ 530 w 580"/>
                <a:gd name="T89" fmla="*/ 77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0" h="831">
                  <a:moveTo>
                    <a:pt x="580" y="831"/>
                  </a:moveTo>
                  <a:lnTo>
                    <a:pt x="0" y="831"/>
                  </a:lnTo>
                  <a:lnTo>
                    <a:pt x="0" y="611"/>
                  </a:lnTo>
                  <a:lnTo>
                    <a:pt x="61" y="611"/>
                  </a:lnTo>
                  <a:lnTo>
                    <a:pt x="61" y="220"/>
                  </a:lnTo>
                  <a:lnTo>
                    <a:pt x="0" y="220"/>
                  </a:lnTo>
                  <a:lnTo>
                    <a:pt x="0" y="0"/>
                  </a:lnTo>
                  <a:lnTo>
                    <a:pt x="367" y="0"/>
                  </a:lnTo>
                  <a:lnTo>
                    <a:pt x="367" y="220"/>
                  </a:lnTo>
                  <a:lnTo>
                    <a:pt x="289" y="220"/>
                  </a:lnTo>
                  <a:lnTo>
                    <a:pt x="289" y="611"/>
                  </a:lnTo>
                  <a:lnTo>
                    <a:pt x="360" y="611"/>
                  </a:lnTo>
                  <a:lnTo>
                    <a:pt x="360" y="516"/>
                  </a:lnTo>
                  <a:lnTo>
                    <a:pt x="580" y="516"/>
                  </a:lnTo>
                  <a:lnTo>
                    <a:pt x="580" y="831"/>
                  </a:lnTo>
                  <a:close/>
                  <a:moveTo>
                    <a:pt x="568" y="817"/>
                  </a:moveTo>
                  <a:lnTo>
                    <a:pt x="568" y="528"/>
                  </a:lnTo>
                  <a:lnTo>
                    <a:pt x="372" y="528"/>
                  </a:lnTo>
                  <a:lnTo>
                    <a:pt x="372" y="623"/>
                  </a:lnTo>
                  <a:lnTo>
                    <a:pt x="277" y="623"/>
                  </a:lnTo>
                  <a:lnTo>
                    <a:pt x="277" y="208"/>
                  </a:lnTo>
                  <a:lnTo>
                    <a:pt x="357" y="208"/>
                  </a:lnTo>
                  <a:lnTo>
                    <a:pt x="357" y="14"/>
                  </a:lnTo>
                  <a:lnTo>
                    <a:pt x="12" y="14"/>
                  </a:lnTo>
                  <a:lnTo>
                    <a:pt x="12" y="208"/>
                  </a:lnTo>
                  <a:lnTo>
                    <a:pt x="75" y="208"/>
                  </a:lnTo>
                  <a:lnTo>
                    <a:pt x="75" y="623"/>
                  </a:lnTo>
                  <a:lnTo>
                    <a:pt x="12" y="623"/>
                  </a:lnTo>
                  <a:lnTo>
                    <a:pt x="12" y="817"/>
                  </a:lnTo>
                  <a:lnTo>
                    <a:pt x="568" y="817"/>
                  </a:lnTo>
                  <a:close/>
                  <a:moveTo>
                    <a:pt x="530" y="779"/>
                  </a:moveTo>
                  <a:lnTo>
                    <a:pt x="52" y="779"/>
                  </a:lnTo>
                  <a:lnTo>
                    <a:pt x="52" y="663"/>
                  </a:lnTo>
                  <a:lnTo>
                    <a:pt x="113" y="663"/>
                  </a:lnTo>
                  <a:lnTo>
                    <a:pt x="113" y="168"/>
                  </a:lnTo>
                  <a:lnTo>
                    <a:pt x="52" y="168"/>
                  </a:lnTo>
                  <a:lnTo>
                    <a:pt x="52" y="52"/>
                  </a:lnTo>
                  <a:lnTo>
                    <a:pt x="317" y="52"/>
                  </a:lnTo>
                  <a:lnTo>
                    <a:pt x="317" y="168"/>
                  </a:lnTo>
                  <a:lnTo>
                    <a:pt x="237" y="168"/>
                  </a:lnTo>
                  <a:lnTo>
                    <a:pt x="237" y="663"/>
                  </a:lnTo>
                  <a:lnTo>
                    <a:pt x="410" y="663"/>
                  </a:lnTo>
                  <a:lnTo>
                    <a:pt x="410" y="566"/>
                  </a:lnTo>
                  <a:lnTo>
                    <a:pt x="530" y="566"/>
                  </a:lnTo>
                  <a:lnTo>
                    <a:pt x="530" y="779"/>
                  </a:lnTo>
                  <a:close/>
                </a:path>
              </a:pathLst>
            </a:custGeom>
            <a:solidFill>
              <a:schemeClr val="accent2"/>
            </a:solidFill>
            <a:ln>
              <a:solidFill>
                <a:schemeClr val="accent1"/>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May 17, 2026, Hefei</a:t>
            </a:r>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893EA9-123D-489F-8313-43A8A4AC4565}" type="slidenum">
              <a:rPr lang="zh-CN" altLang="en-US" smtClean="0"/>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使用说明">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r>
              <a:rPr lang="en-US" altLang="zh-CN"/>
              <a:t>May 17, 2026, Hefei</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dirty="0"/>
              <a:t>P</a:t>
            </a:r>
            <a:fld id="{38893EA9-123D-489F-8313-43A8A4AC4565}" type="slidenum">
              <a:rPr lang="zh-CN" altLang="en-US" dirty="0" smtClean="0"/>
              <a:t>‹#›</a:t>
            </a:fld>
            <a:endParaRPr lang="zh-CN" altLang="en-US" dirty="0"/>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dirty="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dirty="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May 17, 2026, Hefei</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3EA9-123D-489F-8313-43A8A4AC45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fade/>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notesSlide" Target="../notesSlides/notesSlide4.xml"/><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slideLayout" Target="../slideLayouts/slideLayout10.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tags" Target="../tags/tag20.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29.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28.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5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8.xml"/><Relationship Id="rId4" Type="http://schemas.openxmlformats.org/officeDocument/2006/relationships/tags" Target="../tags/tag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8.xml"/><Relationship Id="rId4" Type="http://schemas.openxmlformats.org/officeDocument/2006/relationships/tags" Target="../tags/tag14.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70.png"/><Relationship Id="rId18" Type="http://schemas.openxmlformats.org/officeDocument/2006/relationships/image" Target="../media/image210.png"/><Relationship Id="rId3" Type="http://schemas.openxmlformats.org/officeDocument/2006/relationships/image" Target="../media/image120.png"/><Relationship Id="rId21" Type="http://schemas.openxmlformats.org/officeDocument/2006/relationships/image" Target="../media/image240.png"/><Relationship Id="rId7" Type="http://schemas.openxmlformats.org/officeDocument/2006/relationships/image" Target="../media/image160.png"/><Relationship Id="rId17" Type="http://schemas.openxmlformats.org/officeDocument/2006/relationships/image" Target="../media/image24.png"/><Relationship Id="rId2" Type="http://schemas.openxmlformats.org/officeDocument/2006/relationships/slideLayout" Target="../slideLayouts/slideLayout8.xml"/><Relationship Id="rId16" Type="http://schemas.openxmlformats.org/officeDocument/2006/relationships/image" Target="../media/image25.png"/><Relationship Id="rId20" Type="http://schemas.openxmlformats.org/officeDocument/2006/relationships/image" Target="../media/image230.png"/><Relationship Id="rId1" Type="http://schemas.openxmlformats.org/officeDocument/2006/relationships/tags" Target="../tags/tag18.xml"/><Relationship Id="rId6" Type="http://schemas.openxmlformats.org/officeDocument/2006/relationships/image" Target="../media/image150.png"/><Relationship Id="rId5" Type="http://schemas.openxmlformats.org/officeDocument/2006/relationships/image" Target="../media/image140.png"/><Relationship Id="rId10" Type="http://schemas.openxmlformats.org/officeDocument/2006/relationships/image" Target="../media/image190.png"/><Relationship Id="rId19" Type="http://schemas.openxmlformats.org/officeDocument/2006/relationships/image" Target="../media/image220.png"/><Relationship Id="rId4" Type="http://schemas.openxmlformats.org/officeDocument/2006/relationships/image" Target="../media/image130.png"/><Relationship Id="rId9" Type="http://schemas.openxmlformats.org/officeDocument/2006/relationships/image" Target="../media/image180.png"/><Relationship Id="rId22"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文本框 34"/>
          <p:cNvSpPr txBox="1"/>
          <p:nvPr/>
        </p:nvSpPr>
        <p:spPr>
          <a:xfrm>
            <a:off x="393698" y="1715737"/>
            <a:ext cx="11520573" cy="1651671"/>
          </a:xfrm>
          <a:prstGeom prst="rect">
            <a:avLst/>
          </a:prstGeom>
          <a:noFill/>
        </p:spPr>
        <p:txBody>
          <a:bodyPr wrap="square" rtlCol="0">
            <a:spAutoFit/>
          </a:bodyPr>
          <a:lstStyle/>
          <a:p>
            <a:pPr algn="ctr">
              <a:lnSpc>
                <a:spcPct val="150000"/>
              </a:lnSpc>
            </a:pPr>
            <a:r>
              <a:rPr lang="en-US" altLang="zh-CN" sz="3600" b="1" dirty="0">
                <a:solidFill>
                  <a:srgbClr val="C00000"/>
                </a:solidFill>
                <a:latin typeface="Arial" panose="020B0604020202020204" pitchFamily="34" charset="0"/>
                <a:ea typeface="微软雅黑" pitchFamily="34" charset="-122"/>
                <a:cs typeface="Arial" panose="020B0604020202020204" pitchFamily="34" charset="0"/>
              </a:rPr>
              <a:t>Determining the NJL Coupling and AMM in Magnetized QCD Matter via Machine Learning</a:t>
            </a:r>
            <a:endParaRPr lang="zh-CN" altLang="zh-CN" sz="36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9" name="文本框 8">
            <a:extLst>
              <a:ext uri="{FF2B5EF4-FFF2-40B4-BE49-F238E27FC236}">
                <a16:creationId xmlns:a16="http://schemas.microsoft.com/office/drawing/2014/main" id="{0AA748F6-4975-2C04-ABD6-8CB31A39A230}"/>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1</a:t>
            </a:r>
          </a:p>
        </p:txBody>
      </p:sp>
      <p:sp>
        <p:nvSpPr>
          <p:cNvPr id="3" name="文本框 2">
            <a:extLst>
              <a:ext uri="{FF2B5EF4-FFF2-40B4-BE49-F238E27FC236}">
                <a16:creationId xmlns:a16="http://schemas.microsoft.com/office/drawing/2014/main" id="{C7490FB2-AED5-C483-2EF7-0409D3D33295}"/>
              </a:ext>
            </a:extLst>
          </p:cNvPr>
          <p:cNvSpPr txBox="1"/>
          <p:nvPr>
            <p:custDataLst>
              <p:tags r:id="rId2"/>
            </p:custDataLst>
          </p:nvPr>
        </p:nvSpPr>
        <p:spPr>
          <a:xfrm>
            <a:off x="3214268" y="3757515"/>
            <a:ext cx="5763463" cy="2062103"/>
          </a:xfrm>
          <a:prstGeom prst="rect">
            <a:avLst/>
          </a:prstGeom>
          <a:noFill/>
        </p:spPr>
        <p:txBody>
          <a:bodyPr wrap="square" rtlCol="0">
            <a:spAutoFit/>
          </a:bodyPr>
          <a:lstStyle/>
          <a:p>
            <a:pPr algn="ctr"/>
            <a:r>
              <a:rPr lang="en-US" altLang="zh-CN" sz="3200" dirty="0">
                <a:solidFill>
                  <a:srgbClr val="06578D"/>
                </a:solidFill>
                <a:ea typeface="微软雅黑" panose="020B0503020204020204" pitchFamily="34" charset="-122"/>
                <a:cs typeface="Arial" panose="020B0604020202020204" pitchFamily="34" charset="0"/>
              </a:rPr>
              <a:t>Zigeng Ding</a:t>
            </a:r>
          </a:p>
          <a:p>
            <a:pPr algn="ctr"/>
            <a:endParaRPr lang="en-US" altLang="zh-CN" sz="3200" dirty="0">
              <a:solidFill>
                <a:srgbClr val="06578D"/>
              </a:solidFill>
              <a:ea typeface="微软雅黑" panose="020B0503020204020204" pitchFamily="34" charset="-122"/>
              <a:cs typeface="Arial" panose="020B0604020202020204" pitchFamily="34" charset="0"/>
            </a:endParaRPr>
          </a:p>
          <a:p>
            <a:pPr algn="ctr"/>
            <a:r>
              <a:rPr lang="en-US" altLang="zh-CN" sz="3200" dirty="0">
                <a:solidFill>
                  <a:srgbClr val="06578D"/>
                </a:solidFill>
                <a:ea typeface="微软雅黑" panose="020B0503020204020204" pitchFamily="34" charset="-122"/>
                <a:cs typeface="Arial" panose="020B0604020202020204" pitchFamily="34" charset="0"/>
              </a:rPr>
              <a:t>Anhui University of</a:t>
            </a:r>
          </a:p>
          <a:p>
            <a:pPr algn="ctr"/>
            <a:r>
              <a:rPr lang="en-US" altLang="zh-CN" sz="3200" dirty="0">
                <a:solidFill>
                  <a:srgbClr val="06578D"/>
                </a:solidFill>
                <a:ea typeface="微软雅黑" panose="020B0503020204020204" pitchFamily="34" charset="-122"/>
                <a:cs typeface="Arial" panose="020B0604020202020204" pitchFamily="34" charset="0"/>
              </a:rPr>
              <a:t> Science and Technology</a:t>
            </a:r>
          </a:p>
        </p:txBody>
      </p:sp>
      <p:sp>
        <p:nvSpPr>
          <p:cNvPr id="11" name="文本框 10">
            <a:extLst>
              <a:ext uri="{FF2B5EF4-FFF2-40B4-BE49-F238E27FC236}">
                <a16:creationId xmlns:a16="http://schemas.microsoft.com/office/drawing/2014/main" id="{4A1607BE-D29D-888D-5D26-CF467723862E}"/>
              </a:ext>
            </a:extLst>
          </p:cNvPr>
          <p:cNvSpPr txBox="1"/>
          <p:nvPr>
            <p:custDataLst>
              <p:tags r:id="rId3"/>
            </p:custDataLst>
          </p:nvPr>
        </p:nvSpPr>
        <p:spPr>
          <a:xfrm>
            <a:off x="4535066" y="6209725"/>
            <a:ext cx="3237835" cy="584775"/>
          </a:xfrm>
          <a:prstGeom prst="rect">
            <a:avLst/>
          </a:prstGeom>
          <a:noFill/>
        </p:spPr>
        <p:txBody>
          <a:bodyPr wrap="square" rtlCol="0">
            <a:spAutoFit/>
          </a:bodyPr>
          <a:lstStyle/>
          <a:p>
            <a:pPr algn="ctr"/>
            <a:r>
              <a:rPr lang="en-US" altLang="zh-CN" sz="1600" dirty="0">
                <a:latin typeface="Arial" panose="020B0604020202020204" pitchFamily="34" charset="0"/>
                <a:ea typeface="微软雅黑" panose="020B0503020204020204" pitchFamily="34" charset="-122"/>
                <a:cs typeface="Arial" panose="020B0604020202020204" pitchFamily="34" charset="0"/>
              </a:rPr>
              <a:t>Based on </a:t>
            </a:r>
            <a:r>
              <a:rPr lang="en-US" altLang="zh-CN" sz="1600" dirty="0">
                <a:solidFill>
                  <a:srgbClr val="7030A0"/>
                </a:solidFill>
                <a:latin typeface="Arial" panose="020B0604020202020204" pitchFamily="34" charset="0"/>
                <a:ea typeface="微软雅黑" panose="020B0503020204020204" pitchFamily="34" charset="-122"/>
                <a:cs typeface="Arial" panose="020B0604020202020204" pitchFamily="34" charset="0"/>
              </a:rPr>
              <a:t>arXiv:2603.29269</a:t>
            </a:r>
          </a:p>
          <a:p>
            <a:pPr algn="ctr"/>
            <a:r>
              <a:rPr lang="en-US" altLang="zh-CN" sz="1600" dirty="0">
                <a:latin typeface="Arial" panose="020B0604020202020204" pitchFamily="34" charset="0"/>
                <a:ea typeface="微软雅黑" panose="020B0503020204020204" pitchFamily="34" charset="-122"/>
                <a:cs typeface="Arial" panose="020B0604020202020204" pitchFamily="34" charset="0"/>
              </a:rPr>
              <a:t>with </a:t>
            </a:r>
            <a:r>
              <a:rPr lang="en-US" altLang="zh-CN" sz="1600" dirty="0">
                <a:solidFill>
                  <a:srgbClr val="06578D"/>
                </a:solidFill>
                <a:latin typeface="Arial" panose="020B0604020202020204" pitchFamily="34" charset="0"/>
                <a:ea typeface="微软雅黑" panose="020B0503020204020204" pitchFamily="34" charset="-122"/>
                <a:cs typeface="Arial" panose="020B0604020202020204" pitchFamily="34" charset="0"/>
              </a:rPr>
              <a:t>Fan Lin</a:t>
            </a:r>
            <a:r>
              <a:rPr lang="en-US" altLang="zh-CN" sz="1600" dirty="0">
                <a:latin typeface="Arial" panose="020B0604020202020204" pitchFamily="34" charset="0"/>
                <a:ea typeface="微软雅黑" panose="020B0503020204020204" pitchFamily="34" charset="-122"/>
                <a:cs typeface="Arial" panose="020B0604020202020204" pitchFamily="34" charset="0"/>
              </a:rPr>
              <a:t> and </a:t>
            </a:r>
            <a:r>
              <a:rPr lang="en-US" altLang="zh-CN" sz="1600" dirty="0">
                <a:solidFill>
                  <a:srgbClr val="06578D"/>
                </a:solidFill>
                <a:latin typeface="Arial" panose="020B0604020202020204" pitchFamily="34" charset="0"/>
                <a:ea typeface="微软雅黑" panose="020B0503020204020204" pitchFamily="34" charset="-122"/>
                <a:cs typeface="Arial" panose="020B0604020202020204" pitchFamily="34" charset="0"/>
              </a:rPr>
              <a:t>Xinyang Wang</a:t>
            </a:r>
          </a:p>
        </p:txBody>
      </p:sp>
      <p:sp>
        <p:nvSpPr>
          <p:cNvPr id="5" name="日期占位符 4">
            <a:extLst>
              <a:ext uri="{FF2B5EF4-FFF2-40B4-BE49-F238E27FC236}">
                <a16:creationId xmlns:a16="http://schemas.microsoft.com/office/drawing/2014/main" id="{186E10B7-92F8-6468-CF0A-01D5E53A3DC2}"/>
              </a:ext>
            </a:extLst>
          </p:cNvPr>
          <p:cNvSpPr>
            <a:spLocks noGrp="1"/>
          </p:cNvSpPr>
          <p:nvPr>
            <p:ph type="dt" sz="half" idx="10"/>
          </p:nvPr>
        </p:nvSpPr>
        <p:spPr/>
        <p:txBody>
          <a:bodyPr/>
          <a:lstStyle/>
          <a:p>
            <a:r>
              <a:rPr lang="en-US" altLang="zh-CN"/>
              <a:t>May 17, 2026, Hefei</a:t>
            </a:r>
            <a:endParaRPr lang="zh-CN" altLang="en-US"/>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91E81-46B5-0666-A018-7A255B3659F8}"/>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03F667AF-0DD6-2CB4-9D77-E78E7EC7B216}"/>
              </a:ext>
            </a:extLst>
          </p:cNvPr>
          <p:cNvSpPr/>
          <p:nvPr/>
        </p:nvSpPr>
        <p:spPr>
          <a:xfrm>
            <a:off x="1082891" y="409641"/>
            <a:ext cx="5999364" cy="3085166"/>
          </a:xfrm>
          <a:prstGeom prst="rect">
            <a:avLst/>
          </a:prstGeom>
          <a:solidFill>
            <a:schemeClr val="bg1">
              <a:lumMod val="9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16" dirty="0"/>
          </a:p>
        </p:txBody>
      </p:sp>
      <p:sp>
        <p:nvSpPr>
          <p:cNvPr id="8" name="矩形 7">
            <a:extLst>
              <a:ext uri="{FF2B5EF4-FFF2-40B4-BE49-F238E27FC236}">
                <a16:creationId xmlns:a16="http://schemas.microsoft.com/office/drawing/2014/main" id="{82D8608D-933C-821D-B87F-BE813F2236CB}"/>
              </a:ext>
            </a:extLst>
          </p:cNvPr>
          <p:cNvSpPr/>
          <p:nvPr/>
        </p:nvSpPr>
        <p:spPr>
          <a:xfrm>
            <a:off x="7361761" y="415436"/>
            <a:ext cx="3903833" cy="3085165"/>
          </a:xfrm>
          <a:prstGeom prst="rect">
            <a:avLst/>
          </a:prstGeom>
          <a:solidFill>
            <a:schemeClr val="bg1">
              <a:lumMod val="95000"/>
            </a:schemeClr>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16"/>
          </a:p>
        </p:txBody>
      </p:sp>
      <p:sp>
        <p:nvSpPr>
          <p:cNvPr id="9" name="矩形: 圆角 8">
            <a:extLst>
              <a:ext uri="{FF2B5EF4-FFF2-40B4-BE49-F238E27FC236}">
                <a16:creationId xmlns:a16="http://schemas.microsoft.com/office/drawing/2014/main" id="{6810B777-B41F-A9DA-56EC-73DD97F51985}"/>
              </a:ext>
            </a:extLst>
          </p:cNvPr>
          <p:cNvSpPr/>
          <p:nvPr/>
        </p:nvSpPr>
        <p:spPr>
          <a:xfrm>
            <a:off x="1287117" y="1869583"/>
            <a:ext cx="496285" cy="261881"/>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eB</a:t>
            </a:r>
            <a:endParaRPr lang="zh-CN" altLang="en-US" sz="2078" dirty="0">
              <a:solidFill>
                <a:schemeClr val="tx1"/>
              </a:solidFill>
            </a:endParaRPr>
          </a:p>
        </p:txBody>
      </p:sp>
      <mc:AlternateContent xmlns:mc="http://schemas.openxmlformats.org/markup-compatibility/2006" xmlns:a14="http://schemas.microsoft.com/office/drawing/2010/main">
        <mc:Choice Requires="a14">
          <p:sp>
            <p:nvSpPr>
              <p:cNvPr id="10" name="矩形: 圆角 9">
                <a:extLst>
                  <a:ext uri="{FF2B5EF4-FFF2-40B4-BE49-F238E27FC236}">
                    <a16:creationId xmlns:a16="http://schemas.microsoft.com/office/drawing/2014/main" id="{8A729B3B-0C58-B698-80CD-BBB6635302EE}"/>
                  </a:ext>
                </a:extLst>
              </p:cNvPr>
              <p:cNvSpPr/>
              <p:nvPr/>
            </p:nvSpPr>
            <p:spPr>
              <a:xfrm>
                <a:off x="3658302" y="722519"/>
                <a:ext cx="1292214" cy="465661"/>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80" i="1" dirty="0">
                              <a:solidFill>
                                <a:schemeClr val="tx1"/>
                              </a:solidFill>
                              <a:latin typeface="Cambria Math" panose="02040503050406030204" pitchFamily="18" charset="0"/>
                            </a:rPr>
                          </m:ctrlPr>
                        </m:sSubPr>
                        <m:e>
                          <m:r>
                            <a:rPr lang="en-US" altLang="zh-CN" sz="2080" i="1" dirty="0">
                              <a:solidFill>
                                <a:schemeClr val="tx1"/>
                              </a:solidFill>
                              <a:latin typeface="Cambria Math" panose="02040503050406030204" pitchFamily="18" charset="0"/>
                            </a:rPr>
                            <m:t>𝑁</m:t>
                          </m:r>
                        </m:e>
                        <m:sub>
                          <m:r>
                            <a:rPr lang="en-US" altLang="zh-CN" sz="2080" i="1" dirty="0">
                              <a:solidFill>
                                <a:schemeClr val="tx1"/>
                              </a:solidFill>
                              <a:latin typeface="Cambria Math" panose="02040503050406030204" pitchFamily="18" charset="0"/>
                            </a:rPr>
                            <m:t>1</m:t>
                          </m:r>
                        </m:sub>
                      </m:sSub>
                      <m:d>
                        <m:dPr>
                          <m:ctrlPr>
                            <a:rPr lang="en-US" altLang="zh-CN" sz="2080" i="1" dirty="0">
                              <a:solidFill>
                                <a:schemeClr val="tx1"/>
                              </a:solidFill>
                              <a:latin typeface="Cambria Math" panose="02040503050406030204" pitchFamily="18" charset="0"/>
                            </a:rPr>
                          </m:ctrlPr>
                        </m:dPr>
                        <m:e>
                          <m:r>
                            <a:rPr lang="en-US" altLang="zh-CN" sz="2080" i="1" dirty="0">
                              <a:solidFill>
                                <a:schemeClr val="tx1"/>
                              </a:solidFill>
                              <a:latin typeface="Cambria Math" panose="02040503050406030204" pitchFamily="18" charset="0"/>
                            </a:rPr>
                            <m:t>𝑒𝐵</m:t>
                          </m:r>
                          <m:r>
                            <a:rPr lang="en-US" altLang="zh-CN" sz="2080" i="1" dirty="0">
                              <a:solidFill>
                                <a:schemeClr val="tx1"/>
                              </a:solidFill>
                              <a:latin typeface="Cambria Math" panose="02040503050406030204" pitchFamily="18" charset="0"/>
                            </a:rPr>
                            <m:t>,</m:t>
                          </m:r>
                          <m:sSub>
                            <m:sSubPr>
                              <m:ctrlPr>
                                <a:rPr lang="en-US" altLang="zh-CN" sz="2080" i="1" dirty="0">
                                  <a:solidFill>
                                    <a:schemeClr val="tx1"/>
                                  </a:solidFill>
                                  <a:latin typeface="Cambria Math" panose="02040503050406030204" pitchFamily="18" charset="0"/>
                                </a:rPr>
                              </m:ctrlPr>
                            </m:sSubPr>
                            <m:e>
                              <m:r>
                                <a:rPr lang="en-US" altLang="zh-CN" sz="2080" i="1" dirty="0">
                                  <a:solidFill>
                                    <a:schemeClr val="tx1"/>
                                  </a:solidFill>
                                  <a:latin typeface="Cambria Math" panose="02040503050406030204" pitchFamily="18" charset="0"/>
                                </a:rPr>
                                <m:t>𝜃</m:t>
                              </m:r>
                            </m:e>
                            <m:sub>
                              <m:r>
                                <a:rPr lang="en-US" altLang="zh-CN" sz="2080" i="1" dirty="0">
                                  <a:solidFill>
                                    <a:schemeClr val="tx1"/>
                                  </a:solidFill>
                                  <a:latin typeface="Cambria Math" panose="02040503050406030204" pitchFamily="18" charset="0"/>
                                </a:rPr>
                                <m:t>1</m:t>
                              </m:r>
                            </m:sub>
                          </m:sSub>
                        </m:e>
                      </m:d>
                    </m:oMath>
                  </m:oMathPara>
                </a14:m>
                <a:endParaRPr sz="2080" dirty="0"/>
              </a:p>
            </p:txBody>
          </p:sp>
        </mc:Choice>
        <mc:Fallback xmlns="">
          <p:sp>
            <p:nvSpPr>
              <p:cNvPr id="10" name="矩形: 圆角 9">
                <a:extLst>
                  <a:ext uri="{FF2B5EF4-FFF2-40B4-BE49-F238E27FC236}">
                    <a16:creationId xmlns:a16="http://schemas.microsoft.com/office/drawing/2014/main" id="{8A729B3B-0C58-B698-80CD-BBB6635302EE}"/>
                  </a:ext>
                </a:extLst>
              </p:cNvPr>
              <p:cNvSpPr>
                <a:spLocks noRot="1" noChangeAspect="1" noMove="1" noResize="1" noEditPoints="1" noAdjustHandles="1" noChangeArrowheads="1" noChangeShapeType="1" noTextEdit="1"/>
              </p:cNvSpPr>
              <p:nvPr/>
            </p:nvSpPr>
            <p:spPr>
              <a:xfrm>
                <a:off x="3658302" y="722519"/>
                <a:ext cx="1292214" cy="465661"/>
              </a:xfrm>
              <a:prstGeom prst="roundRect">
                <a:avLst/>
              </a:prstGeom>
              <a:blipFill>
                <a:blip r:embed="rId4"/>
                <a:stretch>
                  <a:fillRect l="-4206"/>
                </a:stretch>
              </a:blipFill>
            </p:spPr>
            <p:txBody>
              <a:bodyPr/>
              <a:lstStyle/>
              <a:p>
                <a:r>
                  <a:rPr lang="zh-CN" altLang="en-US">
                    <a:noFill/>
                  </a:rPr>
                  <a:t> </a:t>
                </a:r>
              </a:p>
            </p:txBody>
          </p:sp>
        </mc:Fallback>
      </mc:AlternateContent>
      <p:sp>
        <p:nvSpPr>
          <p:cNvPr id="11" name="矩形: 圆角 10">
            <a:extLst>
              <a:ext uri="{FF2B5EF4-FFF2-40B4-BE49-F238E27FC236}">
                <a16:creationId xmlns:a16="http://schemas.microsoft.com/office/drawing/2014/main" id="{BDC0DB59-1EAF-694B-8FE8-97E9A9E7A7EC}"/>
              </a:ext>
            </a:extLst>
          </p:cNvPr>
          <p:cNvSpPr/>
          <p:nvPr/>
        </p:nvSpPr>
        <p:spPr>
          <a:xfrm>
            <a:off x="2335784" y="1134794"/>
            <a:ext cx="891152"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eB</a:t>
            </a:r>
            <a:r>
              <a:rPr lang="en-US" altLang="zh-CN" sz="2078" baseline="30000" dirty="0">
                <a:solidFill>
                  <a:schemeClr val="tx1"/>
                </a:solidFill>
              </a:rPr>
              <a:t>2</a:t>
            </a:r>
            <a:endParaRPr lang="zh-CN" altLang="en-US" sz="2078" baseline="30000" dirty="0">
              <a:solidFill>
                <a:schemeClr val="tx1"/>
              </a:solidFill>
            </a:endParaRPr>
          </a:p>
        </p:txBody>
      </p:sp>
      <p:sp>
        <p:nvSpPr>
          <p:cNvPr id="12" name="矩形: 圆角 11">
            <a:extLst>
              <a:ext uri="{FF2B5EF4-FFF2-40B4-BE49-F238E27FC236}">
                <a16:creationId xmlns:a16="http://schemas.microsoft.com/office/drawing/2014/main" id="{929ABEC3-6378-1687-9429-2E34E5438251}"/>
              </a:ext>
            </a:extLst>
          </p:cNvPr>
          <p:cNvSpPr/>
          <p:nvPr/>
        </p:nvSpPr>
        <p:spPr>
          <a:xfrm>
            <a:off x="2327320" y="1564820"/>
            <a:ext cx="890396"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eB</a:t>
            </a:r>
            <a:r>
              <a:rPr lang="en-US" altLang="zh-CN" sz="2078" baseline="30000" dirty="0">
                <a:solidFill>
                  <a:schemeClr val="tx1"/>
                </a:solidFill>
              </a:rPr>
              <a:t>3</a:t>
            </a:r>
            <a:endParaRPr lang="zh-CN" altLang="en-US" sz="2078" baseline="30000" dirty="0">
              <a:solidFill>
                <a:schemeClr val="tx1"/>
              </a:solidFill>
            </a:endParaRPr>
          </a:p>
        </p:txBody>
      </p:sp>
      <p:sp>
        <p:nvSpPr>
          <p:cNvPr id="13" name="矩形: 圆角 12">
            <a:extLst>
              <a:ext uri="{FF2B5EF4-FFF2-40B4-BE49-F238E27FC236}">
                <a16:creationId xmlns:a16="http://schemas.microsoft.com/office/drawing/2014/main" id="{CFC6C6E0-22C3-51CE-7FCB-1D9B07D97E3E}"/>
              </a:ext>
            </a:extLst>
          </p:cNvPr>
          <p:cNvSpPr/>
          <p:nvPr/>
        </p:nvSpPr>
        <p:spPr>
          <a:xfrm>
            <a:off x="2335843" y="727262"/>
            <a:ext cx="890396"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eB</a:t>
            </a:r>
            <a:endParaRPr lang="zh-CN" altLang="en-US" sz="2078" baseline="30000" dirty="0">
              <a:solidFill>
                <a:schemeClr val="tx1"/>
              </a:solidFill>
            </a:endParaRPr>
          </a:p>
        </p:txBody>
      </p:sp>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9FD52BCE-806D-96E7-A48B-2EDE91304F20}"/>
                  </a:ext>
                </a:extLst>
              </p:cNvPr>
              <p:cNvSpPr/>
              <p:nvPr/>
            </p:nvSpPr>
            <p:spPr>
              <a:xfrm>
                <a:off x="2331731" y="2094168"/>
                <a:ext cx="890396"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ad>
                        <m:radPr>
                          <m:degHide m:val="on"/>
                          <m:ctrlPr>
                            <a:rPr lang="en-US" altLang="zh-CN" sz="2078" i="1" dirty="0">
                              <a:solidFill>
                                <a:schemeClr val="tx1"/>
                              </a:solidFill>
                              <a:latin typeface="Cambria Math" panose="02040503050406030204" pitchFamily="18" charset="0"/>
                            </a:rPr>
                          </m:ctrlPr>
                        </m:radPr>
                        <m:deg/>
                        <m:e>
                          <m:r>
                            <m:rPr>
                              <m:sty m:val="p"/>
                            </m:rPr>
                            <a:rPr lang="en-US" altLang="zh-CN" sz="2078" dirty="0">
                              <a:solidFill>
                                <a:schemeClr val="tx1"/>
                              </a:solidFill>
                              <a:latin typeface="Cambria Math" panose="02040503050406030204" pitchFamily="18" charset="0"/>
                            </a:rPr>
                            <m:t>eB</m:t>
                          </m:r>
                        </m:e>
                      </m:rad>
                    </m:oMath>
                  </m:oMathPara>
                </a14:m>
                <a:endParaRPr sz="2078"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4" name="矩形: 圆角 13">
                <a:extLst>
                  <a:ext uri="{FF2B5EF4-FFF2-40B4-BE49-F238E27FC236}">
                    <a16:creationId xmlns:a16="http://schemas.microsoft.com/office/drawing/2014/main" id="{9FD52BCE-806D-96E7-A48B-2EDE91304F20}"/>
                  </a:ext>
                </a:extLst>
              </p:cNvPr>
              <p:cNvSpPr>
                <a:spLocks noRot="1" noChangeAspect="1" noMove="1" noResize="1" noEditPoints="1" noAdjustHandles="1" noChangeArrowheads="1" noChangeShapeType="1" noTextEdit="1"/>
              </p:cNvSpPr>
              <p:nvPr/>
            </p:nvSpPr>
            <p:spPr>
              <a:xfrm>
                <a:off x="2331731" y="2094168"/>
                <a:ext cx="890396" cy="336704"/>
              </a:xfrm>
              <a:prstGeom prst="roundRect">
                <a:avLst/>
              </a:prstGeom>
              <a:blipFill>
                <a:blip r:embed="rId5"/>
                <a:stretch>
                  <a:fillRect b="-7018"/>
                </a:stretch>
              </a:blipFill>
            </p:spPr>
            <p:txBody>
              <a:bodyPr/>
              <a:lstStyle/>
              <a:p>
                <a:r>
                  <a:rPr lang="zh-CN" altLang="en-US">
                    <a:noFill/>
                  </a:rPr>
                  <a:t> </a:t>
                </a:r>
              </a:p>
            </p:txBody>
          </p:sp>
        </mc:Fallback>
      </mc:AlternateContent>
      <p:sp>
        <p:nvSpPr>
          <p:cNvPr id="15" name="矩形: 圆角 14">
            <a:extLst>
              <a:ext uri="{FF2B5EF4-FFF2-40B4-BE49-F238E27FC236}">
                <a16:creationId xmlns:a16="http://schemas.microsoft.com/office/drawing/2014/main" id="{313345F3-3775-CA0E-26B2-8ADD1C5BFA6E}"/>
              </a:ext>
            </a:extLst>
          </p:cNvPr>
          <p:cNvSpPr/>
          <p:nvPr/>
        </p:nvSpPr>
        <p:spPr>
          <a:xfrm>
            <a:off x="2340468" y="2520090"/>
            <a:ext cx="888862"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ln(eB)</a:t>
            </a:r>
          </a:p>
        </p:txBody>
      </p:sp>
      <p:sp>
        <p:nvSpPr>
          <p:cNvPr id="16" name="矩形: 圆角 15">
            <a:extLst>
              <a:ext uri="{FF2B5EF4-FFF2-40B4-BE49-F238E27FC236}">
                <a16:creationId xmlns:a16="http://schemas.microsoft.com/office/drawing/2014/main" id="{F1AB038C-4FC5-AD64-9D10-B02D9CE3A608}"/>
              </a:ext>
            </a:extLst>
          </p:cNvPr>
          <p:cNvSpPr/>
          <p:nvPr/>
        </p:nvSpPr>
        <p:spPr>
          <a:xfrm>
            <a:off x="2343427" y="2941421"/>
            <a:ext cx="890396"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78" dirty="0">
                <a:solidFill>
                  <a:schemeClr val="tx1"/>
                </a:solidFill>
              </a:rPr>
              <a:t>sin(eB)</a:t>
            </a:r>
          </a:p>
        </p:txBody>
      </p:sp>
      <p:cxnSp>
        <p:nvCxnSpPr>
          <p:cNvPr id="17" name="直接箭头连接符 16">
            <a:extLst>
              <a:ext uri="{FF2B5EF4-FFF2-40B4-BE49-F238E27FC236}">
                <a16:creationId xmlns:a16="http://schemas.microsoft.com/office/drawing/2014/main" id="{4251F746-1077-BF43-3242-FA144DC06034}"/>
              </a:ext>
            </a:extLst>
          </p:cNvPr>
          <p:cNvCxnSpPr>
            <a:cxnSpLocks/>
            <a:stCxn id="9" idx="3"/>
            <a:endCxn id="13" idx="1"/>
          </p:cNvCxnSpPr>
          <p:nvPr/>
        </p:nvCxnSpPr>
        <p:spPr>
          <a:xfrm flipV="1">
            <a:off x="1783402" y="895614"/>
            <a:ext cx="552441" cy="11049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7792BA97-E968-1974-48A5-0CB48CB29351}"/>
              </a:ext>
            </a:extLst>
          </p:cNvPr>
          <p:cNvCxnSpPr>
            <a:cxnSpLocks/>
            <a:stCxn id="9" idx="3"/>
            <a:endCxn id="16" idx="1"/>
          </p:cNvCxnSpPr>
          <p:nvPr/>
        </p:nvCxnSpPr>
        <p:spPr>
          <a:xfrm>
            <a:off x="1783402" y="2000524"/>
            <a:ext cx="560025" cy="1109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E0A5AC5-52D2-4614-71D9-EFFA0147CD11}"/>
              </a:ext>
            </a:extLst>
          </p:cNvPr>
          <p:cNvCxnSpPr>
            <a:cxnSpLocks/>
            <a:stCxn id="9" idx="3"/>
            <a:endCxn id="11" idx="1"/>
          </p:cNvCxnSpPr>
          <p:nvPr/>
        </p:nvCxnSpPr>
        <p:spPr>
          <a:xfrm flipV="1">
            <a:off x="1783402" y="1303146"/>
            <a:ext cx="552382" cy="697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2624A70C-5A80-589B-BC4A-2BA662049F47}"/>
              </a:ext>
            </a:extLst>
          </p:cNvPr>
          <p:cNvCxnSpPr>
            <a:cxnSpLocks/>
            <a:stCxn id="9" idx="3"/>
            <a:endCxn id="12" idx="1"/>
          </p:cNvCxnSpPr>
          <p:nvPr/>
        </p:nvCxnSpPr>
        <p:spPr>
          <a:xfrm flipV="1">
            <a:off x="1783402" y="1733172"/>
            <a:ext cx="543918" cy="267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403AA2B4-AE66-D5C9-2AC6-9FE4708D3BDA}"/>
              </a:ext>
            </a:extLst>
          </p:cNvPr>
          <p:cNvCxnSpPr>
            <a:cxnSpLocks/>
            <a:stCxn id="9" idx="3"/>
            <a:endCxn id="14" idx="1"/>
          </p:cNvCxnSpPr>
          <p:nvPr/>
        </p:nvCxnSpPr>
        <p:spPr>
          <a:xfrm>
            <a:off x="1783402" y="2000524"/>
            <a:ext cx="548329" cy="261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0ED1D850-F5EE-3A91-4855-D6AA9484274A}"/>
              </a:ext>
            </a:extLst>
          </p:cNvPr>
          <p:cNvCxnSpPr>
            <a:cxnSpLocks/>
            <a:stCxn id="9" idx="3"/>
            <a:endCxn id="15" idx="1"/>
          </p:cNvCxnSpPr>
          <p:nvPr/>
        </p:nvCxnSpPr>
        <p:spPr>
          <a:xfrm>
            <a:off x="1783402" y="2000524"/>
            <a:ext cx="557066" cy="6879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矩形: 圆角 22">
                <a:extLst>
                  <a:ext uri="{FF2B5EF4-FFF2-40B4-BE49-F238E27FC236}">
                    <a16:creationId xmlns:a16="http://schemas.microsoft.com/office/drawing/2014/main" id="{5703EF4F-D9AE-EF3C-9C82-0DD8F357B6E5}"/>
                  </a:ext>
                </a:extLst>
              </p:cNvPr>
              <p:cNvSpPr/>
              <p:nvPr/>
            </p:nvSpPr>
            <p:spPr>
              <a:xfrm>
                <a:off x="3658301" y="2805884"/>
                <a:ext cx="1292214" cy="467645"/>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80" i="1" dirty="0">
                              <a:solidFill>
                                <a:schemeClr val="tx1"/>
                              </a:solidFill>
                              <a:latin typeface="Cambria Math" panose="02040503050406030204" pitchFamily="18" charset="0"/>
                            </a:rPr>
                          </m:ctrlPr>
                        </m:sSubPr>
                        <m:e>
                          <m:r>
                            <a:rPr lang="en-US" altLang="zh-CN" sz="2080" i="1" dirty="0">
                              <a:solidFill>
                                <a:schemeClr val="tx1"/>
                              </a:solidFill>
                              <a:latin typeface="Cambria Math" panose="02040503050406030204" pitchFamily="18" charset="0"/>
                            </a:rPr>
                            <m:t>𝑁</m:t>
                          </m:r>
                        </m:e>
                        <m:sub>
                          <m:r>
                            <a:rPr lang="en-US" altLang="zh-CN" sz="2080" i="1" dirty="0">
                              <a:solidFill>
                                <a:schemeClr val="tx1"/>
                              </a:solidFill>
                              <a:latin typeface="Cambria Math" panose="02040503050406030204" pitchFamily="18" charset="0"/>
                            </a:rPr>
                            <m:t>2</m:t>
                          </m:r>
                        </m:sub>
                      </m:sSub>
                      <m:d>
                        <m:dPr>
                          <m:ctrlPr>
                            <a:rPr lang="en-US" altLang="zh-CN" sz="2080" i="1" dirty="0">
                              <a:solidFill>
                                <a:schemeClr val="tx1"/>
                              </a:solidFill>
                              <a:latin typeface="Cambria Math" panose="02040503050406030204" pitchFamily="18" charset="0"/>
                            </a:rPr>
                          </m:ctrlPr>
                        </m:dPr>
                        <m:e>
                          <m:r>
                            <a:rPr lang="en-US" altLang="zh-CN" sz="2080" i="1" dirty="0">
                              <a:solidFill>
                                <a:schemeClr val="tx1"/>
                              </a:solidFill>
                              <a:latin typeface="Cambria Math" panose="02040503050406030204" pitchFamily="18" charset="0"/>
                            </a:rPr>
                            <m:t>𝑒𝐵</m:t>
                          </m:r>
                          <m:r>
                            <a:rPr lang="en-US" altLang="zh-CN" sz="2080" i="1" dirty="0">
                              <a:solidFill>
                                <a:schemeClr val="tx1"/>
                              </a:solidFill>
                              <a:latin typeface="Cambria Math" panose="02040503050406030204" pitchFamily="18" charset="0"/>
                            </a:rPr>
                            <m:t>,</m:t>
                          </m:r>
                          <m:sSub>
                            <m:sSubPr>
                              <m:ctrlPr>
                                <a:rPr lang="en-US" altLang="zh-CN" sz="2080" i="1" dirty="0">
                                  <a:solidFill>
                                    <a:schemeClr val="tx1"/>
                                  </a:solidFill>
                                  <a:latin typeface="Cambria Math" panose="02040503050406030204" pitchFamily="18" charset="0"/>
                                </a:rPr>
                              </m:ctrlPr>
                            </m:sSubPr>
                            <m:e>
                              <m:r>
                                <a:rPr lang="en-US" altLang="zh-CN" sz="2080" i="1" dirty="0">
                                  <a:solidFill>
                                    <a:schemeClr val="tx1"/>
                                  </a:solidFill>
                                  <a:latin typeface="Cambria Math" panose="02040503050406030204" pitchFamily="18" charset="0"/>
                                </a:rPr>
                                <m:t>𝜃</m:t>
                              </m:r>
                            </m:e>
                            <m:sub>
                              <m:r>
                                <a:rPr lang="en-US" altLang="zh-CN" sz="2080" i="1" dirty="0">
                                  <a:solidFill>
                                    <a:schemeClr val="tx1"/>
                                  </a:solidFill>
                                  <a:latin typeface="Cambria Math" panose="02040503050406030204" pitchFamily="18" charset="0"/>
                                </a:rPr>
                                <m:t>2</m:t>
                              </m:r>
                            </m:sub>
                          </m:sSub>
                        </m:e>
                      </m:d>
                    </m:oMath>
                  </m:oMathPara>
                </a14:m>
                <a:endParaRPr sz="2080" dirty="0"/>
              </a:p>
            </p:txBody>
          </p:sp>
        </mc:Choice>
        <mc:Fallback xmlns="">
          <p:sp>
            <p:nvSpPr>
              <p:cNvPr id="23" name="矩形: 圆角 22">
                <a:extLst>
                  <a:ext uri="{FF2B5EF4-FFF2-40B4-BE49-F238E27FC236}">
                    <a16:creationId xmlns:a16="http://schemas.microsoft.com/office/drawing/2014/main" id="{5703EF4F-D9AE-EF3C-9C82-0DD8F357B6E5}"/>
                  </a:ext>
                </a:extLst>
              </p:cNvPr>
              <p:cNvSpPr>
                <a:spLocks noRot="1" noChangeAspect="1" noMove="1" noResize="1" noEditPoints="1" noAdjustHandles="1" noChangeArrowheads="1" noChangeShapeType="1" noTextEdit="1"/>
              </p:cNvSpPr>
              <p:nvPr/>
            </p:nvSpPr>
            <p:spPr>
              <a:xfrm>
                <a:off x="3658301" y="2805884"/>
                <a:ext cx="1292214" cy="467645"/>
              </a:xfrm>
              <a:prstGeom prst="roundRect">
                <a:avLst/>
              </a:prstGeom>
              <a:blipFill>
                <a:blip r:embed="rId6"/>
                <a:stretch>
                  <a:fillRect l="-4673"/>
                </a:stretch>
              </a:blipFill>
            </p:spPr>
            <p:txBody>
              <a:bodyPr/>
              <a:lstStyle/>
              <a:p>
                <a:r>
                  <a:rPr lang="zh-CN" altLang="en-US">
                    <a:noFill/>
                  </a:rPr>
                  <a:t> </a:t>
                </a:r>
              </a:p>
            </p:txBody>
          </p:sp>
        </mc:Fallback>
      </mc:AlternateContent>
      <p:cxnSp>
        <p:nvCxnSpPr>
          <p:cNvPr id="24" name="直接箭头连接符 23">
            <a:extLst>
              <a:ext uri="{FF2B5EF4-FFF2-40B4-BE49-F238E27FC236}">
                <a16:creationId xmlns:a16="http://schemas.microsoft.com/office/drawing/2014/main" id="{5136A7E2-33E4-ADD7-F52D-CD2913A2CA0E}"/>
              </a:ext>
            </a:extLst>
          </p:cNvPr>
          <p:cNvCxnSpPr>
            <a:cxnSpLocks/>
            <a:stCxn id="13" idx="3"/>
            <a:endCxn id="10" idx="1"/>
          </p:cNvCxnSpPr>
          <p:nvPr/>
        </p:nvCxnSpPr>
        <p:spPr>
          <a:xfrm>
            <a:off x="3226239" y="895614"/>
            <a:ext cx="432063" cy="597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4E98CA7A-72B1-1799-94E9-9CCA18AE6D19}"/>
              </a:ext>
            </a:extLst>
          </p:cNvPr>
          <p:cNvCxnSpPr>
            <a:cxnSpLocks/>
            <a:stCxn id="11" idx="3"/>
            <a:endCxn id="10" idx="1"/>
          </p:cNvCxnSpPr>
          <p:nvPr/>
        </p:nvCxnSpPr>
        <p:spPr>
          <a:xfrm flipV="1">
            <a:off x="3226936" y="955350"/>
            <a:ext cx="431366" cy="347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105DEFBF-6104-44E4-9FF6-E500FCA535E9}"/>
              </a:ext>
            </a:extLst>
          </p:cNvPr>
          <p:cNvCxnSpPr>
            <a:cxnSpLocks/>
            <a:stCxn id="12" idx="3"/>
            <a:endCxn id="10" idx="1"/>
          </p:cNvCxnSpPr>
          <p:nvPr/>
        </p:nvCxnSpPr>
        <p:spPr>
          <a:xfrm flipV="1">
            <a:off x="3217716" y="955350"/>
            <a:ext cx="440586" cy="777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A42EB964-5412-0973-8E8E-92F96F260DF3}"/>
              </a:ext>
            </a:extLst>
          </p:cNvPr>
          <p:cNvCxnSpPr>
            <a:cxnSpLocks/>
            <a:stCxn id="14" idx="3"/>
            <a:endCxn id="10" idx="1"/>
          </p:cNvCxnSpPr>
          <p:nvPr/>
        </p:nvCxnSpPr>
        <p:spPr>
          <a:xfrm flipV="1">
            <a:off x="3222127" y="955350"/>
            <a:ext cx="436175" cy="1307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97B62642-8FFB-60E5-8695-C771BA184230}"/>
              </a:ext>
            </a:extLst>
          </p:cNvPr>
          <p:cNvCxnSpPr>
            <a:cxnSpLocks/>
            <a:stCxn id="15" idx="3"/>
            <a:endCxn id="10" idx="1"/>
          </p:cNvCxnSpPr>
          <p:nvPr/>
        </p:nvCxnSpPr>
        <p:spPr>
          <a:xfrm flipV="1">
            <a:off x="3229330" y="955350"/>
            <a:ext cx="428972" cy="17330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B44D4F49-297A-98A6-02FC-D2B5522F752E}"/>
              </a:ext>
            </a:extLst>
          </p:cNvPr>
          <p:cNvCxnSpPr>
            <a:cxnSpLocks/>
            <a:stCxn id="16" idx="3"/>
            <a:endCxn id="10" idx="1"/>
          </p:cNvCxnSpPr>
          <p:nvPr/>
        </p:nvCxnSpPr>
        <p:spPr>
          <a:xfrm flipV="1">
            <a:off x="3233823" y="955350"/>
            <a:ext cx="424479" cy="2154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4534788C-7E30-4282-4BF4-2046E462FF9F}"/>
              </a:ext>
            </a:extLst>
          </p:cNvPr>
          <p:cNvCxnSpPr>
            <a:cxnSpLocks/>
            <a:stCxn id="16" idx="3"/>
            <a:endCxn id="23" idx="1"/>
          </p:cNvCxnSpPr>
          <p:nvPr/>
        </p:nvCxnSpPr>
        <p:spPr>
          <a:xfrm flipV="1">
            <a:off x="3233823" y="3039707"/>
            <a:ext cx="424478" cy="700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A6DC4483-5DFD-B5B9-BD09-82F2A7DFF056}"/>
              </a:ext>
            </a:extLst>
          </p:cNvPr>
          <p:cNvCxnSpPr>
            <a:cxnSpLocks/>
            <a:stCxn id="15" idx="3"/>
            <a:endCxn id="23" idx="1"/>
          </p:cNvCxnSpPr>
          <p:nvPr/>
        </p:nvCxnSpPr>
        <p:spPr>
          <a:xfrm>
            <a:off x="3229330" y="2688442"/>
            <a:ext cx="428971" cy="3512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5502ECDD-9B2F-DE35-D14F-1DE2D3C655EA}"/>
              </a:ext>
            </a:extLst>
          </p:cNvPr>
          <p:cNvCxnSpPr>
            <a:cxnSpLocks/>
            <a:stCxn id="14" idx="3"/>
            <a:endCxn id="23" idx="1"/>
          </p:cNvCxnSpPr>
          <p:nvPr/>
        </p:nvCxnSpPr>
        <p:spPr>
          <a:xfrm>
            <a:off x="3222127" y="2262520"/>
            <a:ext cx="436174" cy="777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8DFBEFF2-2B02-A657-3691-CF8307DACD7A}"/>
              </a:ext>
            </a:extLst>
          </p:cNvPr>
          <p:cNvCxnSpPr>
            <a:cxnSpLocks/>
            <a:stCxn id="12" idx="3"/>
            <a:endCxn id="23" idx="1"/>
          </p:cNvCxnSpPr>
          <p:nvPr/>
        </p:nvCxnSpPr>
        <p:spPr>
          <a:xfrm>
            <a:off x="3217716" y="1733172"/>
            <a:ext cx="440585" cy="1306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9CA3B878-0831-5973-B778-299473C5AB41}"/>
              </a:ext>
            </a:extLst>
          </p:cNvPr>
          <p:cNvCxnSpPr>
            <a:cxnSpLocks/>
            <a:stCxn id="11" idx="3"/>
            <a:endCxn id="23" idx="1"/>
          </p:cNvCxnSpPr>
          <p:nvPr/>
        </p:nvCxnSpPr>
        <p:spPr>
          <a:xfrm>
            <a:off x="3226936" y="1303146"/>
            <a:ext cx="431365" cy="173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1860A71B-791C-CE8A-6E58-F43EA05444FD}"/>
              </a:ext>
            </a:extLst>
          </p:cNvPr>
          <p:cNvCxnSpPr>
            <a:cxnSpLocks/>
            <a:stCxn id="13" idx="3"/>
            <a:endCxn id="23" idx="1"/>
          </p:cNvCxnSpPr>
          <p:nvPr/>
        </p:nvCxnSpPr>
        <p:spPr>
          <a:xfrm>
            <a:off x="3226239" y="895614"/>
            <a:ext cx="432062" cy="2144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矩形: 圆角 35">
                <a:extLst>
                  <a:ext uri="{FF2B5EF4-FFF2-40B4-BE49-F238E27FC236}">
                    <a16:creationId xmlns:a16="http://schemas.microsoft.com/office/drawing/2014/main" id="{34E93202-5BCC-4ECB-8839-59C14920A891}"/>
                  </a:ext>
                </a:extLst>
              </p:cNvPr>
              <p:cNvSpPr/>
              <p:nvPr/>
            </p:nvSpPr>
            <p:spPr>
              <a:xfrm>
                <a:off x="5254530" y="787965"/>
                <a:ext cx="1121269"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altLang="zh-CN" sz="2078">
                          <a:solidFill>
                            <a:schemeClr val="tx1"/>
                          </a:solidFill>
                          <a:latin typeface="Cambria Math" panose="02040503050406030204" pitchFamily="18" charset="0"/>
                        </a:rPr>
                        <m:t>Δ</m:t>
                      </m:r>
                      <m:sSub>
                        <m:sSubPr>
                          <m:ctrlPr>
                            <a:rPr lang="zh-CN" altLang="zh-CN" sz="2078" i="1">
                              <a:solidFill>
                                <a:schemeClr val="tx1"/>
                              </a:solidFill>
                              <a:latin typeface="Cambria Math" panose="02040503050406030204" pitchFamily="18" charset="0"/>
                            </a:rPr>
                          </m:ctrlPr>
                        </m:sSubPr>
                        <m:e>
                          <m:r>
                            <a:rPr lang="en-US" altLang="zh-CN" sz="2078" i="1">
                              <a:solidFill>
                                <a:schemeClr val="tx1"/>
                              </a:solidFill>
                              <a:latin typeface="Cambria Math" panose="02040503050406030204" pitchFamily="18" charset="0"/>
                            </a:rPr>
                            <m:t>𝐺</m:t>
                          </m:r>
                        </m:e>
                        <m:sub>
                          <m:r>
                            <a:rPr lang="en-US" altLang="zh-CN" sz="2078" i="1">
                              <a:solidFill>
                                <a:schemeClr val="tx1"/>
                              </a:solidFill>
                              <a:latin typeface="Cambria Math" panose="02040503050406030204" pitchFamily="18" charset="0"/>
                            </a:rPr>
                            <m:t> </m:t>
                          </m:r>
                        </m:sub>
                      </m:sSub>
                      <m:d>
                        <m:dPr>
                          <m:ctrlPr>
                            <a:rPr lang="en-US" altLang="zh-CN" sz="2078" i="1">
                              <a:solidFill>
                                <a:schemeClr val="tx1"/>
                              </a:solidFill>
                              <a:latin typeface="Cambria Math" panose="02040503050406030204" pitchFamily="18" charset="0"/>
                            </a:rPr>
                          </m:ctrlPr>
                        </m:dPr>
                        <m:e>
                          <m:r>
                            <a:rPr lang="en-US" altLang="zh-CN" sz="2078" i="1">
                              <a:solidFill>
                                <a:schemeClr val="tx1"/>
                              </a:solidFill>
                              <a:latin typeface="Cambria Math" panose="02040503050406030204" pitchFamily="18" charset="0"/>
                            </a:rPr>
                            <m:t>𝑒𝐵</m:t>
                          </m:r>
                          <m:r>
                            <a:rPr lang="en-US" altLang="zh-CN" sz="2078" i="1">
                              <a:solidFill>
                                <a:schemeClr val="tx1"/>
                              </a:solidFill>
                              <a:latin typeface="Cambria Math" panose="02040503050406030204" pitchFamily="18" charset="0"/>
                            </a:rPr>
                            <m:t> </m:t>
                          </m:r>
                        </m:e>
                      </m:d>
                    </m:oMath>
                  </m:oMathPara>
                </a14:m>
                <a:endParaRPr sz="2078" dirty="0"/>
              </a:p>
            </p:txBody>
          </p:sp>
        </mc:Choice>
        <mc:Fallback xmlns="">
          <p:sp>
            <p:nvSpPr>
              <p:cNvPr id="36" name="矩形: 圆角 35">
                <a:extLst>
                  <a:ext uri="{FF2B5EF4-FFF2-40B4-BE49-F238E27FC236}">
                    <a16:creationId xmlns:a16="http://schemas.microsoft.com/office/drawing/2014/main" id="{34E93202-5BCC-4ECB-8839-59C14920A891}"/>
                  </a:ext>
                </a:extLst>
              </p:cNvPr>
              <p:cNvSpPr>
                <a:spLocks noRot="1" noChangeAspect="1" noMove="1" noResize="1" noEditPoints="1" noAdjustHandles="1" noChangeArrowheads="1" noChangeShapeType="1" noTextEdit="1"/>
              </p:cNvSpPr>
              <p:nvPr/>
            </p:nvSpPr>
            <p:spPr>
              <a:xfrm>
                <a:off x="5254530" y="787965"/>
                <a:ext cx="1121269" cy="336704"/>
              </a:xfrm>
              <a:prstGeom prst="roundRect">
                <a:avLst/>
              </a:prstGeom>
              <a:blipFill>
                <a:blip r:embed="rId7"/>
                <a:stretch>
                  <a:fillRect l="-2688" b="-35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矩形: 圆角 36">
                <a:extLst>
                  <a:ext uri="{FF2B5EF4-FFF2-40B4-BE49-F238E27FC236}">
                    <a16:creationId xmlns:a16="http://schemas.microsoft.com/office/drawing/2014/main" id="{2E2762F2-0601-A279-54F1-7CE5742AFB0F}"/>
                  </a:ext>
                </a:extLst>
              </p:cNvPr>
              <p:cNvSpPr/>
              <p:nvPr/>
            </p:nvSpPr>
            <p:spPr>
              <a:xfrm>
                <a:off x="5254530" y="2871354"/>
                <a:ext cx="1122348"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altLang="zh-CN" sz="2078">
                          <a:solidFill>
                            <a:schemeClr val="tx1"/>
                          </a:solidFill>
                          <a:latin typeface="Cambria Math" panose="02040503050406030204" pitchFamily="18" charset="0"/>
                        </a:rPr>
                        <m:t>Δ</m:t>
                      </m:r>
                      <m:sSub>
                        <m:sSubPr>
                          <m:ctrlPr>
                            <a:rPr lang="en-US" altLang="zh-CN" sz="2078" i="1">
                              <a:solidFill>
                                <a:schemeClr val="tx1"/>
                              </a:solidFill>
                              <a:latin typeface="Cambria Math" panose="02040503050406030204" pitchFamily="18" charset="0"/>
                            </a:rPr>
                          </m:ctrlPr>
                        </m:sSubPr>
                        <m:e>
                          <m:r>
                            <a:rPr lang="en-US" altLang="zh-CN" sz="2078">
                              <a:solidFill>
                                <a:schemeClr val="tx1"/>
                              </a:solidFill>
                              <a:latin typeface="Cambria Math" panose="02040503050406030204" pitchFamily="18" charset="0"/>
                            </a:rPr>
                            <m:t>𝑣</m:t>
                          </m:r>
                        </m:e>
                        <m:sub>
                          <m:r>
                            <a:rPr lang="en-US" altLang="zh-CN" sz="2078">
                              <a:solidFill>
                                <a:schemeClr val="tx1"/>
                              </a:solidFill>
                              <a:latin typeface="Cambria Math" panose="02040503050406030204" pitchFamily="18" charset="0"/>
                            </a:rPr>
                            <m:t>2</m:t>
                          </m:r>
                        </m:sub>
                      </m:sSub>
                      <m:d>
                        <m:dPr>
                          <m:ctrlPr>
                            <a:rPr lang="en-US" altLang="zh-CN" sz="2078" i="1">
                              <a:solidFill>
                                <a:schemeClr val="tx1"/>
                              </a:solidFill>
                              <a:latin typeface="Cambria Math" panose="02040503050406030204" pitchFamily="18" charset="0"/>
                            </a:rPr>
                          </m:ctrlPr>
                        </m:dPr>
                        <m:e>
                          <m:r>
                            <a:rPr lang="en-US" altLang="zh-CN" sz="2078">
                              <a:solidFill>
                                <a:schemeClr val="tx1"/>
                              </a:solidFill>
                              <a:latin typeface="Cambria Math" panose="02040503050406030204" pitchFamily="18" charset="0"/>
                            </a:rPr>
                            <m:t>𝑒𝐵</m:t>
                          </m:r>
                          <m:r>
                            <a:rPr lang="en-US" altLang="zh-CN" sz="2078" i="1">
                              <a:solidFill>
                                <a:schemeClr val="tx1"/>
                              </a:solidFill>
                              <a:latin typeface="Cambria Math" panose="02040503050406030204" pitchFamily="18" charset="0"/>
                            </a:rPr>
                            <m:t> </m:t>
                          </m:r>
                        </m:e>
                      </m:d>
                    </m:oMath>
                  </m:oMathPara>
                </a14:m>
                <a:endParaRPr sz="2078" dirty="0"/>
              </a:p>
            </p:txBody>
          </p:sp>
        </mc:Choice>
        <mc:Fallback xmlns="">
          <p:sp>
            <p:nvSpPr>
              <p:cNvPr id="37" name="矩形: 圆角 36">
                <a:extLst>
                  <a:ext uri="{FF2B5EF4-FFF2-40B4-BE49-F238E27FC236}">
                    <a16:creationId xmlns:a16="http://schemas.microsoft.com/office/drawing/2014/main" id="{2E2762F2-0601-A279-54F1-7CE5742AFB0F}"/>
                  </a:ext>
                </a:extLst>
              </p:cNvPr>
              <p:cNvSpPr>
                <a:spLocks noRot="1" noChangeAspect="1" noMove="1" noResize="1" noEditPoints="1" noAdjustHandles="1" noChangeArrowheads="1" noChangeShapeType="1" noTextEdit="1"/>
              </p:cNvSpPr>
              <p:nvPr/>
            </p:nvSpPr>
            <p:spPr>
              <a:xfrm>
                <a:off x="5254530" y="2871354"/>
                <a:ext cx="1122348" cy="336704"/>
              </a:xfrm>
              <a:prstGeom prst="roundRect">
                <a:avLst/>
              </a:prstGeom>
              <a:blipFill>
                <a:blip r:embed="rId8"/>
                <a:stretch>
                  <a:fillRect l="-5376"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矩形: 圆角 39">
                <a:extLst>
                  <a:ext uri="{FF2B5EF4-FFF2-40B4-BE49-F238E27FC236}">
                    <a16:creationId xmlns:a16="http://schemas.microsoft.com/office/drawing/2014/main" id="{673DB188-3D5D-6047-04D3-8B1C5465A37B}"/>
                  </a:ext>
                </a:extLst>
              </p:cNvPr>
              <p:cNvSpPr/>
              <p:nvPr/>
            </p:nvSpPr>
            <p:spPr>
              <a:xfrm>
                <a:off x="5846772" y="1550794"/>
                <a:ext cx="1122348"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zh-CN" altLang="zh-CN" sz="2078" i="1">
                              <a:solidFill>
                                <a:schemeClr val="tx1"/>
                              </a:solidFill>
                              <a:latin typeface="Cambria Math" panose="02040503050406030204" pitchFamily="18" charset="0"/>
                            </a:rPr>
                          </m:ctrlPr>
                        </m:sSubPr>
                        <m:e>
                          <m:r>
                            <a:rPr lang="en-US" altLang="zh-CN" sz="2078" i="1">
                              <a:solidFill>
                                <a:schemeClr val="tx1"/>
                              </a:solidFill>
                              <a:latin typeface="Cambria Math" panose="02040503050406030204" pitchFamily="18" charset="0"/>
                            </a:rPr>
                            <m:t>𝐺</m:t>
                          </m:r>
                        </m:e>
                        <m:sub>
                          <m:r>
                            <a:rPr lang="en-US" altLang="zh-CN" sz="2078" i="1">
                              <a:solidFill>
                                <a:schemeClr val="tx1"/>
                              </a:solidFill>
                              <a:latin typeface="Cambria Math" panose="02040503050406030204" pitchFamily="18" charset="0"/>
                            </a:rPr>
                            <m:t> </m:t>
                          </m:r>
                        </m:sub>
                      </m:sSub>
                      <m:d>
                        <m:dPr>
                          <m:ctrlPr>
                            <a:rPr lang="en-US" altLang="zh-CN" sz="2078" i="1">
                              <a:solidFill>
                                <a:schemeClr val="tx1"/>
                              </a:solidFill>
                              <a:latin typeface="Cambria Math" panose="02040503050406030204" pitchFamily="18" charset="0"/>
                            </a:rPr>
                          </m:ctrlPr>
                        </m:dPr>
                        <m:e>
                          <m:r>
                            <a:rPr lang="en-US" altLang="zh-CN" sz="2078" i="1">
                              <a:solidFill>
                                <a:schemeClr val="tx1"/>
                              </a:solidFill>
                              <a:latin typeface="Cambria Math" panose="02040503050406030204" pitchFamily="18" charset="0"/>
                            </a:rPr>
                            <m:t>𝑒𝐵</m:t>
                          </m:r>
                          <m:r>
                            <a:rPr lang="en-US" altLang="zh-CN" sz="2078" i="1">
                              <a:solidFill>
                                <a:schemeClr val="tx1"/>
                              </a:solidFill>
                              <a:latin typeface="Cambria Math" panose="02040503050406030204" pitchFamily="18" charset="0"/>
                            </a:rPr>
                            <m:t> </m:t>
                          </m:r>
                        </m:e>
                      </m:d>
                    </m:oMath>
                  </m:oMathPara>
                </a14:m>
                <a:endParaRPr sz="2078" dirty="0"/>
              </a:p>
            </p:txBody>
          </p:sp>
        </mc:Choice>
        <mc:Fallback xmlns="">
          <p:sp>
            <p:nvSpPr>
              <p:cNvPr id="40" name="矩形: 圆角 39">
                <a:extLst>
                  <a:ext uri="{FF2B5EF4-FFF2-40B4-BE49-F238E27FC236}">
                    <a16:creationId xmlns:a16="http://schemas.microsoft.com/office/drawing/2014/main" id="{673DB188-3D5D-6047-04D3-8B1C5465A37B}"/>
                  </a:ext>
                </a:extLst>
              </p:cNvPr>
              <p:cNvSpPr>
                <a:spLocks noRot="1" noChangeAspect="1" noMove="1" noResize="1" noEditPoints="1" noAdjustHandles="1" noChangeArrowheads="1" noChangeShapeType="1" noTextEdit="1"/>
              </p:cNvSpPr>
              <p:nvPr/>
            </p:nvSpPr>
            <p:spPr>
              <a:xfrm>
                <a:off x="5846772" y="1550794"/>
                <a:ext cx="1122348" cy="336704"/>
              </a:xfrm>
              <a:prstGeom prst="roundRect">
                <a:avLst/>
              </a:prstGeom>
              <a:blipFill>
                <a:blip r:embed="rId9"/>
                <a:stretch>
                  <a:fillRect b="-17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矩形: 圆角 40">
                <a:extLst>
                  <a:ext uri="{FF2B5EF4-FFF2-40B4-BE49-F238E27FC236}">
                    <a16:creationId xmlns:a16="http://schemas.microsoft.com/office/drawing/2014/main" id="{0B9D3233-ECF6-65A8-CE6F-3E1D3EE69892}"/>
                  </a:ext>
                </a:extLst>
              </p:cNvPr>
              <p:cNvSpPr/>
              <p:nvPr/>
            </p:nvSpPr>
            <p:spPr>
              <a:xfrm>
                <a:off x="5841370" y="2090697"/>
                <a:ext cx="1122348" cy="33670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078" i="1">
                              <a:solidFill>
                                <a:schemeClr val="tx1"/>
                              </a:solidFill>
                              <a:latin typeface="Cambria Math" panose="02040503050406030204" pitchFamily="18" charset="0"/>
                            </a:rPr>
                          </m:ctrlPr>
                        </m:sSubPr>
                        <m:e>
                          <m:r>
                            <a:rPr lang="en-US" altLang="zh-CN" sz="2078">
                              <a:solidFill>
                                <a:schemeClr val="tx1"/>
                              </a:solidFill>
                              <a:latin typeface="Cambria Math" panose="02040503050406030204" pitchFamily="18" charset="0"/>
                            </a:rPr>
                            <m:t>𝑣</m:t>
                          </m:r>
                        </m:e>
                        <m:sub>
                          <m:r>
                            <a:rPr lang="en-US" altLang="zh-CN" sz="2078">
                              <a:solidFill>
                                <a:schemeClr val="tx1"/>
                              </a:solidFill>
                              <a:latin typeface="Cambria Math" panose="02040503050406030204" pitchFamily="18" charset="0"/>
                            </a:rPr>
                            <m:t>2</m:t>
                          </m:r>
                        </m:sub>
                      </m:sSub>
                      <m:d>
                        <m:dPr>
                          <m:ctrlPr>
                            <a:rPr lang="en-US" altLang="zh-CN" sz="2078" i="1">
                              <a:solidFill>
                                <a:schemeClr val="tx1"/>
                              </a:solidFill>
                              <a:latin typeface="Cambria Math" panose="02040503050406030204" pitchFamily="18" charset="0"/>
                            </a:rPr>
                          </m:ctrlPr>
                        </m:dPr>
                        <m:e>
                          <m:r>
                            <a:rPr lang="en-US" altLang="zh-CN" sz="2078">
                              <a:solidFill>
                                <a:schemeClr val="tx1"/>
                              </a:solidFill>
                              <a:latin typeface="Cambria Math" panose="02040503050406030204" pitchFamily="18" charset="0"/>
                            </a:rPr>
                            <m:t>𝑒𝐵</m:t>
                          </m:r>
                          <m:r>
                            <a:rPr lang="en-US" altLang="zh-CN" sz="2078" i="1">
                              <a:solidFill>
                                <a:schemeClr val="tx1"/>
                              </a:solidFill>
                              <a:latin typeface="Cambria Math" panose="02040503050406030204" pitchFamily="18" charset="0"/>
                            </a:rPr>
                            <m:t> </m:t>
                          </m:r>
                        </m:e>
                      </m:d>
                    </m:oMath>
                  </m:oMathPara>
                </a14:m>
                <a:endParaRPr sz="2078" dirty="0"/>
              </a:p>
            </p:txBody>
          </p:sp>
        </mc:Choice>
        <mc:Fallback xmlns="">
          <p:sp>
            <p:nvSpPr>
              <p:cNvPr id="41" name="矩形: 圆角 40">
                <a:extLst>
                  <a:ext uri="{FF2B5EF4-FFF2-40B4-BE49-F238E27FC236}">
                    <a16:creationId xmlns:a16="http://schemas.microsoft.com/office/drawing/2014/main" id="{0B9D3233-ECF6-65A8-CE6F-3E1D3EE69892}"/>
                  </a:ext>
                </a:extLst>
              </p:cNvPr>
              <p:cNvSpPr>
                <a:spLocks noRot="1" noChangeAspect="1" noMove="1" noResize="1" noEditPoints="1" noAdjustHandles="1" noChangeArrowheads="1" noChangeShapeType="1" noTextEdit="1"/>
              </p:cNvSpPr>
              <p:nvPr/>
            </p:nvSpPr>
            <p:spPr>
              <a:xfrm>
                <a:off x="5841370" y="2090697"/>
                <a:ext cx="1122348" cy="336704"/>
              </a:xfrm>
              <a:prstGeom prst="roundRect">
                <a:avLst/>
              </a:prstGeom>
              <a:blipFill>
                <a:blip r:embed="rId10"/>
                <a:stretch>
                  <a:fillRect b="-105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09B86AC7-2AFF-07AB-0D05-748571AEDCA6}"/>
                  </a:ext>
                </a:extLst>
              </p:cNvPr>
              <p:cNvSpPr/>
              <p:nvPr/>
            </p:nvSpPr>
            <p:spPr>
              <a:xfrm>
                <a:off x="6113699" y="2508016"/>
                <a:ext cx="778161" cy="269363"/>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63" dirty="0">
                    <a:solidFill>
                      <a:schemeClr val="tx1"/>
                    </a:solidFill>
                  </a:rPr>
                  <a:t>+ </a:t>
                </a:r>
                <a14:m>
                  <m:oMath xmlns:m="http://schemas.openxmlformats.org/officeDocument/2006/math">
                    <m:sSubSup>
                      <m:sSubSupPr>
                        <m:ctrlPr>
                          <a:rPr lang="en-US" altLang="zh-CN" sz="1663" i="1">
                            <a:solidFill>
                              <a:schemeClr val="tx1"/>
                            </a:solidFill>
                            <a:latin typeface="Cambria Math" panose="02040503050406030204" pitchFamily="18" charset="0"/>
                          </a:rPr>
                        </m:ctrlPr>
                      </m:sSubSupPr>
                      <m:e>
                        <m:r>
                          <a:rPr lang="en-US" altLang="zh-CN" sz="1663">
                            <a:solidFill>
                              <a:schemeClr val="tx1"/>
                            </a:solidFill>
                            <a:latin typeface="Cambria Math" panose="02040503050406030204" pitchFamily="18" charset="0"/>
                          </a:rPr>
                          <m:t>𝑣</m:t>
                        </m:r>
                      </m:e>
                      <m:sub>
                        <m:r>
                          <a:rPr lang="en-US" altLang="zh-CN" sz="1663">
                            <a:solidFill>
                              <a:schemeClr val="tx1"/>
                            </a:solidFill>
                            <a:latin typeface="Cambria Math" panose="02040503050406030204" pitchFamily="18" charset="0"/>
                          </a:rPr>
                          <m:t>2</m:t>
                        </m:r>
                      </m:sub>
                      <m:sup>
                        <m:r>
                          <a:rPr lang="en-US" altLang="zh-CN" sz="1663">
                            <a:solidFill>
                              <a:schemeClr val="tx1"/>
                            </a:solidFill>
                            <a:latin typeface="Cambria Math" panose="02040503050406030204" pitchFamily="18" charset="0"/>
                          </a:rPr>
                          <m:t>0</m:t>
                        </m:r>
                      </m:sup>
                    </m:sSubSup>
                  </m:oMath>
                </a14:m>
                <a:endParaRPr lang="en-US" altLang="zh-CN" sz="1663" dirty="0">
                  <a:solidFill>
                    <a:schemeClr val="tx1"/>
                  </a:solidFill>
                </a:endParaRPr>
              </a:p>
            </p:txBody>
          </p:sp>
        </mc:Choice>
        <mc:Fallback xmlns="">
          <p:sp>
            <p:nvSpPr>
              <p:cNvPr id="45" name="矩形: 圆角 44">
                <a:extLst>
                  <a:ext uri="{FF2B5EF4-FFF2-40B4-BE49-F238E27FC236}">
                    <a16:creationId xmlns:a16="http://schemas.microsoft.com/office/drawing/2014/main" id="{09B86AC7-2AFF-07AB-0D05-748571AEDCA6}"/>
                  </a:ext>
                </a:extLst>
              </p:cNvPr>
              <p:cNvSpPr>
                <a:spLocks noRot="1" noChangeAspect="1" noMove="1" noResize="1" noEditPoints="1" noAdjustHandles="1" noChangeArrowheads="1" noChangeShapeType="1" noTextEdit="1"/>
              </p:cNvSpPr>
              <p:nvPr/>
            </p:nvSpPr>
            <p:spPr>
              <a:xfrm>
                <a:off x="6113699" y="2508016"/>
                <a:ext cx="778161" cy="269363"/>
              </a:xfrm>
              <a:prstGeom prst="roundRect">
                <a:avLst/>
              </a:prstGeom>
              <a:blipFill>
                <a:blip r:embed="rId11"/>
                <a:stretch>
                  <a:fillRect t="-17021" b="-42553"/>
                </a:stretch>
              </a:blipFill>
            </p:spPr>
            <p:txBody>
              <a:bodyPr/>
              <a:lstStyle/>
              <a:p>
                <a:r>
                  <a:rPr lang="zh-CN" altLang="en-US">
                    <a:noFill/>
                  </a:rPr>
                  <a:t> </a:t>
                </a:r>
              </a:p>
            </p:txBody>
          </p:sp>
        </mc:Fallback>
      </mc:AlternateContent>
      <p:sp>
        <p:nvSpPr>
          <p:cNvPr id="48" name="矩形 47">
            <a:extLst>
              <a:ext uri="{FF2B5EF4-FFF2-40B4-BE49-F238E27FC236}">
                <a16:creationId xmlns:a16="http://schemas.microsoft.com/office/drawing/2014/main" id="{490716CF-B268-1E56-AB9E-F131CCDB5855}"/>
              </a:ext>
            </a:extLst>
          </p:cNvPr>
          <p:cNvSpPr/>
          <p:nvPr/>
        </p:nvSpPr>
        <p:spPr>
          <a:xfrm>
            <a:off x="2371245" y="3906397"/>
            <a:ext cx="8894349" cy="2862027"/>
          </a:xfrm>
          <a:prstGeom prst="rect">
            <a:avLst/>
          </a:prstGeom>
          <a:solidFill>
            <a:schemeClr val="bg1">
              <a:lumMod val="95000"/>
            </a:schemeClr>
          </a:solid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92" i="1"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8B01521C-5012-D565-3338-0A9E5D6B64CD}"/>
                  </a:ext>
                </a:extLst>
              </p:cNvPr>
              <p:cNvSpPr txBox="1"/>
              <p:nvPr/>
            </p:nvSpPr>
            <p:spPr>
              <a:xfrm>
                <a:off x="5275328" y="4064856"/>
                <a:ext cx="2229103" cy="9396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lang="zh-CN" altLang="zh-CN" sz="1455" i="1">
                              <a:latin typeface="Cambria Math" panose="02040503050406030204" pitchFamily="18" charset="0"/>
                            </a:rPr>
                          </m:ctrlPr>
                        </m:naryPr>
                        <m:sub>
                          <m:r>
                            <a:rPr lang="en-US" altLang="zh-CN" sz="1455" i="1">
                              <a:latin typeface="Cambria Math" panose="02040503050406030204" pitchFamily="18" charset="0"/>
                            </a:rPr>
                            <m:t>𝑖</m:t>
                          </m:r>
                          <m:r>
                            <a:rPr lang="en-US" altLang="zh-CN" sz="1455" i="1">
                              <a:latin typeface="Cambria Math" panose="02040503050406030204" pitchFamily="18" charset="0"/>
                            </a:rPr>
                            <m:t>=</m:t>
                          </m:r>
                          <m:r>
                            <a:rPr lang="en-US" altLang="zh-CN" sz="1455" i="1">
                              <a:latin typeface="Cambria Math" panose="02040503050406030204" pitchFamily="18" charset="0"/>
                            </a:rPr>
                            <m:t>1</m:t>
                          </m:r>
                        </m:sub>
                        <m:sup>
                          <m:r>
                            <a:rPr lang="en-US" altLang="zh-CN" sz="1455" i="1">
                              <a:latin typeface="Cambria Math" panose="02040503050406030204" pitchFamily="18" charset="0"/>
                            </a:rPr>
                            <m:t>𝑁</m:t>
                          </m:r>
                        </m:sup>
                        <m:e>
                          <m:f>
                            <m:fPr>
                              <m:ctrlPr>
                                <a:rPr lang="zh-CN" altLang="zh-CN" sz="1455" i="1">
                                  <a:latin typeface="Cambria Math" panose="02040503050406030204" pitchFamily="18" charset="0"/>
                                </a:rPr>
                              </m:ctrlPr>
                            </m:fPr>
                            <m:num>
                              <m:r>
                                <a:rPr lang="en-US" altLang="zh-CN" sz="1455" i="1">
                                  <a:latin typeface="Cambria Math" panose="02040503050406030204" pitchFamily="18" charset="0"/>
                                </a:rPr>
                                <m:t>∣</m:t>
                              </m:r>
                              <m:r>
                                <a:rPr lang="en-US" altLang="zh-CN" sz="1455" i="1">
                                  <a:latin typeface="Cambria Math" panose="02040503050406030204" pitchFamily="18" charset="0"/>
                                </a:rPr>
                                <m:t>2</m:t>
                              </m:r>
                              <m:sSub>
                                <m:sSubPr>
                                  <m:ctrlPr>
                                    <a:rPr lang="zh-CN" altLang="zh-CN" sz="1455" i="1">
                                      <a:latin typeface="Cambria Math" panose="02040503050406030204" pitchFamily="18" charset="0"/>
                                    </a:rPr>
                                  </m:ctrlPr>
                                </m:sSubPr>
                                <m:e>
                                  <m:acc>
                                    <m:accPr>
                                      <m:chr m:val="̂"/>
                                      <m:ctrlPr>
                                        <a:rPr lang="zh-CN" altLang="zh-CN" sz="1455" i="1">
                                          <a:latin typeface="Cambria Math" panose="02040503050406030204" pitchFamily="18" charset="0"/>
                                        </a:rPr>
                                      </m:ctrlPr>
                                    </m:accPr>
                                    <m:e>
                                      <m:r>
                                        <a:rPr lang="en-US" altLang="zh-CN" sz="1455" i="1">
                                          <a:latin typeface="Cambria Math" panose="02040503050406030204" pitchFamily="18" charset="0"/>
                                        </a:rPr>
                                        <m:t>𝑦</m:t>
                                      </m:r>
                                    </m:e>
                                  </m:acc>
                                </m:e>
                                <m:sub>
                                  <m:r>
                                    <a:rPr lang="en-US" altLang="zh-CN" sz="1455" i="1">
                                      <a:latin typeface="Cambria Math" panose="02040503050406030204" pitchFamily="18" charset="0"/>
                                    </a:rPr>
                                    <m:t>𝑖</m:t>
                                  </m:r>
                                </m:sub>
                              </m:sSub>
                              <m:r>
                                <a:rPr lang="en-US" altLang="zh-CN" sz="1455" i="1">
                                  <a:latin typeface="Cambria Math" panose="02040503050406030204" pitchFamily="18" charset="0"/>
                                </a:rPr>
                                <m:t>−</m:t>
                              </m:r>
                              <m:sSubSup>
                                <m:sSubSupPr>
                                  <m:ctrlPr>
                                    <a:rPr lang="zh-CN" altLang="zh-CN" sz="1455" i="1">
                                      <a:latin typeface="Cambria Math" panose="02040503050406030204" pitchFamily="18" charset="0"/>
                                    </a:rPr>
                                  </m:ctrlPr>
                                </m:sSubSupPr>
                                <m:e>
                                  <m:r>
                                    <a:rPr lang="en-US" altLang="zh-CN" sz="1455" i="1">
                                      <a:latin typeface="Cambria Math" panose="02040503050406030204" pitchFamily="18" charset="0"/>
                                    </a:rPr>
                                    <m:t>𝑦</m:t>
                                  </m:r>
                                </m:e>
                                <m:sub>
                                  <m:r>
                                    <a:rPr lang="en-US" altLang="zh-CN" sz="1455" i="1">
                                      <a:latin typeface="Cambria Math" panose="02040503050406030204" pitchFamily="18" charset="0"/>
                                    </a:rPr>
                                    <m:t>𝑖</m:t>
                                  </m:r>
                                </m:sub>
                                <m:sup>
                                  <m:r>
                                    <a:rPr lang="en-US" altLang="zh-CN" sz="1455" i="1">
                                      <a:latin typeface="Cambria Math" panose="02040503050406030204" pitchFamily="18" charset="0"/>
                                    </a:rPr>
                                    <m:t>𝑚𝑎𝑥</m:t>
                                  </m:r>
                                </m:sup>
                              </m:sSubSup>
                              <m:r>
                                <a:rPr lang="en-US" altLang="zh-CN" sz="1455" i="1">
                                  <a:latin typeface="Cambria Math" panose="02040503050406030204" pitchFamily="18" charset="0"/>
                                </a:rPr>
                                <m:t>−</m:t>
                              </m:r>
                              <m:sSubSup>
                                <m:sSubSupPr>
                                  <m:ctrlPr>
                                    <a:rPr lang="zh-CN" altLang="zh-CN" sz="1455" i="1">
                                      <a:latin typeface="Cambria Math" panose="02040503050406030204" pitchFamily="18" charset="0"/>
                                    </a:rPr>
                                  </m:ctrlPr>
                                </m:sSubSupPr>
                                <m:e>
                                  <m:r>
                                    <a:rPr lang="en-US" altLang="zh-CN" sz="1455" i="1">
                                      <a:latin typeface="Cambria Math" panose="02040503050406030204" pitchFamily="18" charset="0"/>
                                    </a:rPr>
                                    <m:t>𝑦</m:t>
                                  </m:r>
                                </m:e>
                                <m:sub>
                                  <m:r>
                                    <a:rPr lang="en-US" altLang="zh-CN" sz="1455" i="1">
                                      <a:latin typeface="Cambria Math" panose="02040503050406030204" pitchFamily="18" charset="0"/>
                                    </a:rPr>
                                    <m:t>𝑖</m:t>
                                  </m:r>
                                </m:sub>
                                <m:sup>
                                  <m:r>
                                    <a:rPr lang="en-US" altLang="zh-CN" sz="1455" i="1">
                                      <a:latin typeface="Cambria Math" panose="02040503050406030204" pitchFamily="18" charset="0"/>
                                    </a:rPr>
                                    <m:t>𝑚𝑖𝑛</m:t>
                                  </m:r>
                                </m:sup>
                              </m:sSubSup>
                              <m:r>
                                <a:rPr lang="en-US" altLang="zh-CN" sz="1455" i="1">
                                  <a:latin typeface="Cambria Math" panose="02040503050406030204" pitchFamily="18" charset="0"/>
                                </a:rPr>
                                <m:t>∣</m:t>
                              </m:r>
                            </m:num>
                            <m:den>
                              <m:sSubSup>
                                <m:sSubSupPr>
                                  <m:ctrlPr>
                                    <a:rPr lang="zh-CN" altLang="zh-CN" sz="1455" i="1">
                                      <a:latin typeface="Cambria Math" panose="02040503050406030204" pitchFamily="18" charset="0"/>
                                    </a:rPr>
                                  </m:ctrlPr>
                                </m:sSubSupPr>
                                <m:e>
                                  <m:r>
                                    <a:rPr lang="en-US" altLang="zh-CN" sz="1455" i="1">
                                      <a:latin typeface="Cambria Math" panose="02040503050406030204" pitchFamily="18" charset="0"/>
                                    </a:rPr>
                                    <m:t>𝑦</m:t>
                                  </m:r>
                                </m:e>
                                <m:sub>
                                  <m:r>
                                    <a:rPr lang="en-US" altLang="zh-CN" sz="1455" i="1">
                                      <a:latin typeface="Cambria Math" panose="02040503050406030204" pitchFamily="18" charset="0"/>
                                    </a:rPr>
                                    <m:t>𝑖</m:t>
                                  </m:r>
                                </m:sub>
                                <m:sup>
                                  <m:r>
                                    <a:rPr lang="en-US" altLang="zh-CN" sz="1455" i="1">
                                      <a:latin typeface="Cambria Math" panose="02040503050406030204" pitchFamily="18" charset="0"/>
                                    </a:rPr>
                                    <m:t>𝑚𝑎𝑥</m:t>
                                  </m:r>
                                </m:sup>
                              </m:sSubSup>
                              <m:r>
                                <a:rPr lang="en-US" altLang="zh-CN" sz="1455" i="1">
                                  <a:latin typeface="Cambria Math" panose="02040503050406030204" pitchFamily="18" charset="0"/>
                                </a:rPr>
                                <m:t>−</m:t>
                              </m:r>
                              <m:sSubSup>
                                <m:sSubSupPr>
                                  <m:ctrlPr>
                                    <a:rPr lang="zh-CN" altLang="zh-CN" sz="1455" i="1">
                                      <a:latin typeface="Cambria Math" panose="02040503050406030204" pitchFamily="18" charset="0"/>
                                    </a:rPr>
                                  </m:ctrlPr>
                                </m:sSubSupPr>
                                <m:e>
                                  <m:r>
                                    <a:rPr lang="en-US" altLang="zh-CN" sz="1455" i="1">
                                      <a:latin typeface="Cambria Math" panose="02040503050406030204" pitchFamily="18" charset="0"/>
                                    </a:rPr>
                                    <m:t>𝑦</m:t>
                                  </m:r>
                                </m:e>
                                <m:sub>
                                  <m:r>
                                    <a:rPr lang="en-US" altLang="zh-CN" sz="1455" i="1">
                                      <a:latin typeface="Cambria Math" panose="02040503050406030204" pitchFamily="18" charset="0"/>
                                    </a:rPr>
                                    <m:t>𝑖</m:t>
                                  </m:r>
                                </m:sub>
                                <m:sup>
                                  <m:r>
                                    <a:rPr lang="en-US" altLang="zh-CN" sz="1455" i="1">
                                      <a:latin typeface="Cambria Math" panose="02040503050406030204" pitchFamily="18" charset="0"/>
                                    </a:rPr>
                                    <m:t>𝑚𝑖𝑛</m:t>
                                  </m:r>
                                </m:sup>
                              </m:sSubSup>
                            </m:den>
                          </m:f>
                        </m:e>
                      </m:nary>
                    </m:oMath>
                  </m:oMathPara>
                </a14:m>
                <a:endParaRPr lang="zh-CN" altLang="en-US" sz="1455" i="1" dirty="0">
                  <a:latin typeface="Cambria Math" panose="02040503050406030204" pitchFamily="18" charset="0"/>
                </a:endParaRPr>
              </a:p>
            </p:txBody>
          </p:sp>
        </mc:Choice>
        <mc:Fallback xmlns="">
          <p:sp>
            <p:nvSpPr>
              <p:cNvPr id="49" name="文本框 48">
                <a:extLst>
                  <a:ext uri="{FF2B5EF4-FFF2-40B4-BE49-F238E27FC236}">
                    <a16:creationId xmlns:a16="http://schemas.microsoft.com/office/drawing/2014/main" id="{8B01521C-5012-D565-3338-0A9E5D6B64CD}"/>
                  </a:ext>
                </a:extLst>
              </p:cNvPr>
              <p:cNvSpPr txBox="1">
                <a:spLocks noRot="1" noChangeAspect="1" noMove="1" noResize="1" noEditPoints="1" noAdjustHandles="1" noChangeArrowheads="1" noChangeShapeType="1" noTextEdit="1"/>
              </p:cNvSpPr>
              <p:nvPr/>
            </p:nvSpPr>
            <p:spPr>
              <a:xfrm>
                <a:off x="5275328" y="4064856"/>
                <a:ext cx="2229103" cy="939611"/>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0BC61F89-8EAD-32EA-437B-A98306693489}"/>
                  </a:ext>
                </a:extLst>
              </p:cNvPr>
              <p:cNvSpPr txBox="1"/>
              <p:nvPr/>
            </p:nvSpPr>
            <p:spPr>
              <a:xfrm>
                <a:off x="7346847" y="3950141"/>
                <a:ext cx="4158651" cy="11247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lang="zh-CN" altLang="en-US" sz="1455" i="1">
                              <a:latin typeface="Cambria Math" panose="02040503050406030204" pitchFamily="18" charset="0"/>
                            </a:rPr>
                          </m:ctrlPr>
                        </m:naryPr>
                        <m:sub>
                          <m:r>
                            <a:rPr lang="zh-CN" altLang="en-US" sz="1455" i="1">
                              <a:latin typeface="Cambria Math" panose="02040503050406030204" pitchFamily="18" charset="0"/>
                            </a:rPr>
                            <m:t>𝑗</m:t>
                          </m:r>
                          <m:r>
                            <a:rPr lang="zh-CN" altLang="en-US" sz="1455" i="1">
                              <a:latin typeface="Cambria Math" panose="02040503050406030204" pitchFamily="18" charset="0"/>
                            </a:rPr>
                            <m:t>=</m:t>
                          </m:r>
                          <m:r>
                            <a:rPr lang="zh-CN" altLang="en-US" sz="1455" i="1">
                              <a:latin typeface="Cambria Math" panose="02040503050406030204" pitchFamily="18" charset="0"/>
                            </a:rPr>
                            <m:t>1</m:t>
                          </m:r>
                        </m:sub>
                        <m:sup>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𝑁</m:t>
                              </m:r>
                            </m:e>
                            <m:sub>
                              <m:r>
                                <a:rPr lang="zh-CN" altLang="en-US" sz="1455" i="1">
                                  <a:latin typeface="Cambria Math" panose="02040503050406030204" pitchFamily="18" charset="0"/>
                                </a:rPr>
                                <m:t>𝑀</m:t>
                              </m:r>
                            </m:sub>
                          </m:sSub>
                        </m:sup>
                        <m:e>
                          <m:d>
                            <m:dPr>
                              <m:begChr m:val="["/>
                              <m:endChr m:val="]"/>
                              <m:ctrlPr>
                                <a:rPr lang="zh-CN" altLang="en-US" sz="1455" i="1">
                                  <a:latin typeface="Cambria Math" panose="02040503050406030204" pitchFamily="18" charset="0"/>
                                </a:rPr>
                              </m:ctrlPr>
                            </m:dPr>
                            <m:e>
                              <m:func>
                                <m:funcPr>
                                  <m:ctrlPr>
                                    <a:rPr lang="zh-CN" altLang="en-US" sz="1455" i="1">
                                      <a:latin typeface="Cambria Math" panose="02040503050406030204" pitchFamily="18" charset="0"/>
                                    </a:rPr>
                                  </m:ctrlPr>
                                </m:funcPr>
                                <m:fName>
                                  <m:r>
                                    <a:rPr lang="en-US" altLang="zh-CN" sz="1455" i="1">
                                      <a:latin typeface="Cambria Math" panose="02040503050406030204" pitchFamily="18" charset="0"/>
                                    </a:rPr>
                                    <m:t>𝑅𝑒𝐿𝑈</m:t>
                                  </m:r>
                                </m:fName>
                                <m:e>
                                  <m:d>
                                    <m:dPr>
                                      <m:ctrlPr>
                                        <a:rPr lang="zh-CN" altLang="en-US" sz="1455" i="1">
                                          <a:latin typeface="Cambria Math" panose="02040503050406030204" pitchFamily="18" charset="0"/>
                                        </a:rPr>
                                      </m:ctrlPr>
                                    </m:dPr>
                                    <m:e>
                                      <m:sSup>
                                        <m:sSupPr>
                                          <m:ctrlPr>
                                            <a:rPr lang="en-US" altLang="zh-CN" sz="1455" i="1">
                                              <a:latin typeface="Cambria Math" panose="02040503050406030204" pitchFamily="18" charset="0"/>
                                            </a:rPr>
                                          </m:ctrlPr>
                                        </m:sSupPr>
                                        <m:e>
                                          <m:r>
                                            <a:rPr lang="en-US" altLang="zh-CN" sz="1455" i="1">
                                              <a:latin typeface="Cambria Math" panose="02040503050406030204" pitchFamily="18" charset="0"/>
                                            </a:rPr>
                                            <m:t>𝑀</m:t>
                                          </m:r>
                                          <m:r>
                                            <a:rPr lang="en-US" altLang="zh-CN" sz="1455" i="1" baseline="-25000">
                                              <a:latin typeface="Cambria Math" panose="02040503050406030204" pitchFamily="18" charset="0"/>
                                            </a:rPr>
                                            <m:t>𝑝𝑟𝑒𝑑</m:t>
                                          </m:r>
                                        </m:e>
                                        <m:sup>
                                          <m:r>
                                            <m:rPr>
                                              <m:brk/>
                                              <m:aln/>
                                            </m:rPr>
                                            <a:rPr lang="en-US" altLang="zh-CN" sz="1455" i="1">
                                              <a:latin typeface="Cambria Math" panose="02040503050406030204" pitchFamily="18" charset="0"/>
                                            </a:rPr>
                                            <m:t>2</m:t>
                                          </m:r>
                                        </m:sup>
                                      </m:sSup>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𝑗</m:t>
                                              </m:r>
                                            </m:sub>
                                          </m:sSub>
                                        </m:e>
                                      </m:d>
                                      <m:r>
                                        <a:rPr lang="zh-CN" altLang="en-US" sz="1455" i="1">
                                          <a:latin typeface="Cambria Math" panose="02040503050406030204" pitchFamily="18" charset="0"/>
                                        </a:rPr>
                                        <m:t>−</m:t>
                                      </m:r>
                                      <m:r>
                                        <a:rPr lang="zh-CN" altLang="en-US" sz="1455" i="1">
                                          <a:latin typeface="Cambria Math" panose="02040503050406030204" pitchFamily="18" charset="0"/>
                                        </a:rPr>
                                        <m:t>1</m:t>
                                      </m:r>
                                      <m:r>
                                        <a:rPr lang="zh-CN" altLang="en-US" sz="1455" i="1">
                                          <a:latin typeface="Cambria Math" panose="02040503050406030204" pitchFamily="18" charset="0"/>
                                        </a:rPr>
                                        <m:t>.</m:t>
                                      </m:r>
                                      <m:r>
                                        <a:rPr lang="zh-CN" altLang="en-US" sz="1455" i="1">
                                          <a:latin typeface="Cambria Math" panose="02040503050406030204" pitchFamily="18" charset="0"/>
                                        </a:rPr>
                                        <m:t>05</m:t>
                                      </m:r>
                                      <m:sSup>
                                        <m:sSupPr>
                                          <m:ctrlPr>
                                            <a:rPr lang="en-US" altLang="zh-CN" sz="1455" i="1">
                                              <a:latin typeface="Cambria Math" panose="02040503050406030204" pitchFamily="18" charset="0"/>
                                            </a:rPr>
                                          </m:ctrlPr>
                                        </m:sSupPr>
                                        <m:e>
                                          <m:r>
                                            <a:rPr lang="en-US" altLang="zh-CN" sz="1455" i="1">
                                              <a:latin typeface="Cambria Math" panose="02040503050406030204" pitchFamily="18" charset="0"/>
                                            </a:rPr>
                                            <m:t>𝑀</m:t>
                                          </m:r>
                                          <m:r>
                                            <a:rPr lang="en-US" altLang="zh-CN" sz="1455" i="1" baseline="-25000">
                                              <a:latin typeface="Cambria Math" panose="02040503050406030204" pitchFamily="18" charset="0"/>
                                            </a:rPr>
                                            <m:t>𝑙𝑎𝑡𝑡</m:t>
                                          </m:r>
                                        </m:e>
                                        <m:sup>
                                          <m:r>
                                            <a:rPr lang="en-US" altLang="zh-CN" sz="1455" i="1">
                                              <a:latin typeface="Cambria Math" panose="02040503050406030204" pitchFamily="18" charset="0"/>
                                            </a:rPr>
                                            <m:t>2</m:t>
                                          </m:r>
                                        </m:sup>
                                      </m:sSup>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𝑗</m:t>
                                              </m:r>
                                            </m:sub>
                                          </m:sSub>
                                        </m:e>
                                      </m:d>
                                    </m:e>
                                  </m:d>
                                </m:e>
                              </m:func>
                              <m:r>
                                <a:rPr lang="zh-CN" altLang="en-US" sz="1455" i="1">
                                  <a:latin typeface="Cambria Math" panose="02040503050406030204" pitchFamily="18" charset="0"/>
                                </a:rPr>
                                <m:t>+</m:t>
                              </m:r>
                              <m:r>
                                <a:rPr lang="en-US" altLang="zh-CN" sz="1455" i="1">
                                  <a:latin typeface="Cambria Math" panose="02040503050406030204" pitchFamily="18" charset="0"/>
                                </a:rPr>
                                <m:t>𝑅𝑒𝐿𝑈</m:t>
                              </m:r>
                              <m:d>
                                <m:dPr>
                                  <m:ctrlPr>
                                    <a:rPr lang="zh-CN" altLang="en-US" sz="1455" i="1">
                                      <a:latin typeface="Cambria Math" panose="02040503050406030204" pitchFamily="18" charset="0"/>
                                    </a:rPr>
                                  </m:ctrlPr>
                                </m:dPr>
                                <m:e>
                                  <m:r>
                                    <a:rPr lang="en-US" altLang="zh-CN" sz="1455" i="1">
                                      <a:latin typeface="Cambria Math" panose="02040503050406030204" pitchFamily="18" charset="0"/>
                                    </a:rPr>
                                    <m:t>0</m:t>
                                  </m:r>
                                  <m:r>
                                    <a:rPr lang="en-US" altLang="zh-CN" sz="1455" i="1">
                                      <a:latin typeface="Cambria Math" panose="02040503050406030204" pitchFamily="18" charset="0"/>
                                    </a:rPr>
                                    <m:t>.</m:t>
                                  </m:r>
                                  <m:r>
                                    <a:rPr lang="en-US" altLang="zh-CN" sz="1455" i="1">
                                      <a:latin typeface="Cambria Math" panose="02040503050406030204" pitchFamily="18" charset="0"/>
                                    </a:rPr>
                                    <m:t>95</m:t>
                                  </m:r>
                                  <m:sSup>
                                    <m:sSupPr>
                                      <m:ctrlPr>
                                        <a:rPr lang="en-US" altLang="zh-CN" sz="1455" i="1">
                                          <a:latin typeface="Cambria Math" panose="02040503050406030204" pitchFamily="18" charset="0"/>
                                        </a:rPr>
                                      </m:ctrlPr>
                                    </m:sSupPr>
                                    <m:e>
                                      <m:r>
                                        <a:rPr lang="en-US" altLang="zh-CN" sz="1455" i="1">
                                          <a:latin typeface="Cambria Math" panose="02040503050406030204" pitchFamily="18" charset="0"/>
                                        </a:rPr>
                                        <m:t>𝑀</m:t>
                                      </m:r>
                                      <m:r>
                                        <a:rPr lang="en-US" altLang="zh-CN" sz="1455" i="1" baseline="-25000">
                                          <a:latin typeface="Cambria Math" panose="02040503050406030204" pitchFamily="18" charset="0"/>
                                        </a:rPr>
                                        <m:t>𝑙𝑎𝑡𝑡</m:t>
                                      </m:r>
                                    </m:e>
                                    <m:sup>
                                      <m:r>
                                        <a:rPr lang="en-US" altLang="zh-CN" sz="1455" i="1">
                                          <a:latin typeface="Cambria Math" panose="02040503050406030204" pitchFamily="18" charset="0"/>
                                        </a:rPr>
                                        <m:t>2</m:t>
                                      </m:r>
                                    </m:sup>
                                  </m:sSup>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𝑗</m:t>
                                          </m:r>
                                        </m:sub>
                                      </m:sSub>
                                    </m:e>
                                  </m:d>
                                  <m:r>
                                    <a:rPr lang="en-US" altLang="zh-CN" sz="1455" i="1">
                                      <a:latin typeface="Cambria Math" panose="02040503050406030204" pitchFamily="18" charset="0"/>
                                    </a:rPr>
                                    <m:t>−</m:t>
                                  </m:r>
                                  <m:sSup>
                                    <m:sSupPr>
                                      <m:ctrlPr>
                                        <a:rPr lang="en-US" altLang="zh-CN" sz="1455" i="1">
                                          <a:latin typeface="Cambria Math" panose="02040503050406030204" pitchFamily="18" charset="0"/>
                                        </a:rPr>
                                      </m:ctrlPr>
                                    </m:sSupPr>
                                    <m:e>
                                      <m:r>
                                        <a:rPr lang="en-US" altLang="zh-CN" sz="1455" i="1">
                                          <a:latin typeface="Cambria Math" panose="02040503050406030204" pitchFamily="18" charset="0"/>
                                        </a:rPr>
                                        <m:t>𝑀</m:t>
                                      </m:r>
                                      <m:r>
                                        <a:rPr lang="en-US" altLang="zh-CN" sz="1455" i="1" baseline="-25000">
                                          <a:latin typeface="Cambria Math" panose="02040503050406030204" pitchFamily="18" charset="0"/>
                                        </a:rPr>
                                        <m:t>𝑝𝑟𝑒𝑑</m:t>
                                      </m:r>
                                    </m:e>
                                    <m:sup>
                                      <m:r>
                                        <m:rPr>
                                          <m:brk/>
                                          <m:aln/>
                                        </m:rPr>
                                        <a:rPr lang="en-US" altLang="zh-CN" sz="1455" i="1">
                                          <a:latin typeface="Cambria Math" panose="02040503050406030204" pitchFamily="18" charset="0"/>
                                        </a:rPr>
                                        <m:t>2</m:t>
                                      </m:r>
                                    </m:sup>
                                  </m:sSup>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𝑗</m:t>
                                          </m:r>
                                        </m:sub>
                                      </m:sSub>
                                    </m:e>
                                  </m:d>
                                </m:e>
                              </m:d>
                            </m:e>
                          </m:d>
                        </m:e>
                      </m:nary>
                    </m:oMath>
                  </m:oMathPara>
                </a14:m>
                <a:endParaRPr lang="zh-CN" altLang="en-US" sz="1455" i="1" dirty="0">
                  <a:latin typeface="Cambria Math" panose="02040503050406030204" pitchFamily="18" charset="0"/>
                </a:endParaRPr>
              </a:p>
            </p:txBody>
          </p:sp>
        </mc:Choice>
        <mc:Fallback xmlns="">
          <p:sp>
            <p:nvSpPr>
              <p:cNvPr id="50" name="文本框 49">
                <a:extLst>
                  <a:ext uri="{FF2B5EF4-FFF2-40B4-BE49-F238E27FC236}">
                    <a16:creationId xmlns:a16="http://schemas.microsoft.com/office/drawing/2014/main" id="{0BC61F89-8EAD-32EA-437B-A98306693489}"/>
                  </a:ext>
                </a:extLst>
              </p:cNvPr>
              <p:cNvSpPr txBox="1">
                <a:spLocks noRot="1" noChangeAspect="1" noMove="1" noResize="1" noEditPoints="1" noAdjustHandles="1" noChangeArrowheads="1" noChangeShapeType="1" noTextEdit="1"/>
              </p:cNvSpPr>
              <p:nvPr/>
            </p:nvSpPr>
            <p:spPr>
              <a:xfrm>
                <a:off x="7346847" y="3950141"/>
                <a:ext cx="4158651" cy="1124788"/>
              </a:xfrm>
              <a:prstGeom prst="rect">
                <a:avLst/>
              </a:prstGeom>
              <a:blipFill>
                <a:blip r:embed="rId13"/>
                <a:stretch>
                  <a:fillRect t="-2162" r="-6012" b="-837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D0C377BA-CD22-415F-7F7C-A92325EDFD9E}"/>
                  </a:ext>
                </a:extLst>
              </p:cNvPr>
              <p:cNvSpPr txBox="1"/>
              <p:nvPr/>
            </p:nvSpPr>
            <p:spPr>
              <a:xfrm>
                <a:off x="2736108" y="5990498"/>
                <a:ext cx="3666436" cy="7219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grow m:val="on"/>
                          <m:ctrlPr>
                            <a:rPr lang="zh-CN" altLang="en-US" sz="1455" i="1">
                              <a:latin typeface="Cambria Math" panose="02040503050406030204" pitchFamily="18" charset="0"/>
                            </a:rPr>
                          </m:ctrlPr>
                        </m:naryPr>
                        <m:sub>
                          <m:r>
                            <a:rPr lang="zh-CN" altLang="en-US" sz="1455" i="1">
                              <a:latin typeface="Cambria Math" panose="02040503050406030204" pitchFamily="18" charset="0"/>
                            </a:rPr>
                            <m:t>𝑖</m:t>
                          </m:r>
                          <m:r>
                            <a:rPr lang="zh-CN" altLang="en-US" sz="1455" i="1">
                              <a:latin typeface="Cambria Math" panose="02040503050406030204" pitchFamily="18" charset="0"/>
                            </a:rPr>
                            <m:t>=</m:t>
                          </m:r>
                          <m:r>
                            <a:rPr lang="zh-CN" altLang="en-US" sz="1455" i="1">
                              <a:latin typeface="Cambria Math" panose="02040503050406030204" pitchFamily="18" charset="0"/>
                            </a:rPr>
                            <m:t>1</m:t>
                          </m:r>
                        </m:sub>
                        <m:sup>
                          <m:r>
                            <a:rPr lang="en-US" altLang="zh-CN" sz="1455" i="1">
                              <a:latin typeface="Cambria Math" panose="02040503050406030204" pitchFamily="18" charset="0"/>
                            </a:rPr>
                            <m:t>𝑁</m:t>
                          </m:r>
                          <m:r>
                            <a:rPr lang="en-US" altLang="zh-CN" sz="1455" i="1">
                              <a:latin typeface="Cambria Math" panose="02040503050406030204" pitchFamily="18" charset="0"/>
                            </a:rPr>
                            <m:t>−</m:t>
                          </m:r>
                          <m:r>
                            <a:rPr lang="en-US" altLang="zh-CN" sz="1455" i="1">
                              <a:latin typeface="Cambria Math" panose="02040503050406030204" pitchFamily="18" charset="0"/>
                            </a:rPr>
                            <m:t>1</m:t>
                          </m:r>
                        </m:sup>
                        <m:e>
                          <m:func>
                            <m:funcPr>
                              <m:ctrlPr>
                                <a:rPr lang="zh-CN" altLang="en-US" sz="1455" i="1">
                                  <a:latin typeface="Cambria Math" panose="02040503050406030204" pitchFamily="18" charset="0"/>
                                </a:rPr>
                              </m:ctrlPr>
                            </m:funcPr>
                            <m:fName>
                              <m:r>
                                <a:rPr lang="en-US" altLang="zh-CN" sz="1455" i="1">
                                  <a:latin typeface="Cambria Math" panose="02040503050406030204" pitchFamily="18" charset="0"/>
                                </a:rPr>
                                <m:t>𝑅𝑒𝐿𝑈</m:t>
                              </m:r>
                            </m:fName>
                            <m:e>
                              <m:d>
                                <m:dPr>
                                  <m:ctrlPr>
                                    <a:rPr lang="zh-CN" altLang="en-US" sz="1455" i="1">
                                      <a:latin typeface="Cambria Math" panose="02040503050406030204" pitchFamily="18" charset="0"/>
                                    </a:rPr>
                                  </m:ctrlPr>
                                </m:dPr>
                                <m:e>
                                  <m:r>
                                    <a:rPr lang="zh-CN" altLang="en-US" sz="1455" i="1">
                                      <a:latin typeface="Cambria Math" panose="02040503050406030204" pitchFamily="18" charset="0"/>
                                    </a:rPr>
                                    <m:t>𝜎</m:t>
                                  </m:r>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𝑖</m:t>
                                          </m:r>
                                          <m:r>
                                            <a:rPr lang="zh-CN" altLang="en-US" sz="1455" i="1">
                                              <a:latin typeface="Cambria Math" panose="02040503050406030204" pitchFamily="18" charset="0"/>
                                            </a:rPr>
                                            <m:t>+</m:t>
                                          </m:r>
                                          <m:r>
                                            <a:rPr lang="zh-CN" altLang="en-US" sz="1455" i="1">
                                              <a:latin typeface="Cambria Math" panose="02040503050406030204" pitchFamily="18" charset="0"/>
                                            </a:rPr>
                                            <m:t>1</m:t>
                                          </m:r>
                                        </m:sub>
                                      </m:sSub>
                                      <m:r>
                                        <a:rPr lang="en-US" altLang="zh-CN" sz="1455" i="1">
                                          <a:latin typeface="Cambria Math" panose="02040503050406030204" pitchFamily="18" charset="0"/>
                                        </a:rPr>
                                        <m:t>,</m:t>
                                      </m:r>
                                      <m:r>
                                        <a:rPr lang="en-US" altLang="zh-CN" sz="1455" i="1">
                                          <a:latin typeface="Cambria Math" panose="02040503050406030204" pitchFamily="18" charset="0"/>
                                        </a:rPr>
                                        <m:t>𝑇</m:t>
                                      </m:r>
                                      <m:r>
                                        <a:rPr lang="en-US" altLang="zh-CN" sz="1455" i="1">
                                          <a:latin typeface="Cambria Math" panose="02040503050406030204" pitchFamily="18" charset="0"/>
                                        </a:rPr>
                                        <m:t>=</m:t>
                                      </m:r>
                                      <m:r>
                                        <a:rPr lang="en-US" altLang="zh-CN" sz="1455" i="1">
                                          <a:latin typeface="Cambria Math" panose="02040503050406030204" pitchFamily="18" charset="0"/>
                                        </a:rPr>
                                        <m:t>0</m:t>
                                      </m:r>
                                    </m:e>
                                  </m:d>
                                  <m:r>
                                    <a:rPr lang="zh-CN" altLang="en-US" sz="1455" i="1">
                                      <a:latin typeface="Cambria Math" panose="02040503050406030204" pitchFamily="18" charset="0"/>
                                    </a:rPr>
                                    <m:t>−</m:t>
                                  </m:r>
                                  <m:r>
                                    <a:rPr lang="zh-CN" altLang="en-US" sz="1455" i="1">
                                      <a:latin typeface="Cambria Math" panose="02040503050406030204" pitchFamily="18" charset="0"/>
                                    </a:rPr>
                                    <m:t>𝜎</m:t>
                                  </m:r>
                                  <m:d>
                                    <m:dPr>
                                      <m:ctrlPr>
                                        <a:rPr lang="zh-CN" altLang="en-US" sz="1455" i="1">
                                          <a:latin typeface="Cambria Math" panose="02040503050406030204" pitchFamily="18" charset="0"/>
                                        </a:rPr>
                                      </m:ctrlPr>
                                    </m:dPr>
                                    <m:e>
                                      <m:r>
                                        <a:rPr lang="zh-CN" altLang="en-US" sz="1455" i="1">
                                          <a:latin typeface="Cambria Math" panose="02040503050406030204" pitchFamily="18" charset="0"/>
                                        </a:rPr>
                                        <m:t>𝑒</m:t>
                                      </m:r>
                                      <m:sSub>
                                        <m:sSubPr>
                                          <m:ctrlPr>
                                            <a:rPr lang="zh-CN" altLang="en-US" sz="1455" i="1">
                                              <a:latin typeface="Cambria Math" panose="02040503050406030204" pitchFamily="18" charset="0"/>
                                            </a:rPr>
                                          </m:ctrlPr>
                                        </m:sSubPr>
                                        <m:e>
                                          <m:r>
                                            <a:rPr lang="zh-CN" altLang="en-US" sz="1455" i="1">
                                              <a:latin typeface="Cambria Math" panose="02040503050406030204" pitchFamily="18" charset="0"/>
                                            </a:rPr>
                                            <m:t>𝐵</m:t>
                                          </m:r>
                                        </m:e>
                                        <m:sub>
                                          <m:r>
                                            <a:rPr lang="zh-CN" altLang="en-US" sz="1455" i="1">
                                              <a:latin typeface="Cambria Math" panose="02040503050406030204" pitchFamily="18" charset="0"/>
                                            </a:rPr>
                                            <m:t>𝑖</m:t>
                                          </m:r>
                                        </m:sub>
                                      </m:sSub>
                                      <m:r>
                                        <a:rPr lang="en-US" altLang="zh-CN" sz="1455" i="1">
                                          <a:latin typeface="Cambria Math" panose="02040503050406030204" pitchFamily="18" charset="0"/>
                                        </a:rPr>
                                        <m:t>,</m:t>
                                      </m:r>
                                      <m:r>
                                        <a:rPr lang="en-US" altLang="zh-CN" sz="1455" i="1">
                                          <a:latin typeface="Cambria Math" panose="02040503050406030204" pitchFamily="18" charset="0"/>
                                        </a:rPr>
                                        <m:t>𝑇</m:t>
                                      </m:r>
                                      <m:r>
                                        <a:rPr lang="en-US" altLang="zh-CN" sz="1455" i="1">
                                          <a:latin typeface="Cambria Math" panose="02040503050406030204" pitchFamily="18" charset="0"/>
                                        </a:rPr>
                                        <m:t>=</m:t>
                                      </m:r>
                                      <m:r>
                                        <a:rPr lang="en-US" altLang="zh-CN" sz="1455" i="1">
                                          <a:latin typeface="Cambria Math" panose="02040503050406030204" pitchFamily="18" charset="0"/>
                                        </a:rPr>
                                        <m:t>0</m:t>
                                      </m:r>
                                    </m:e>
                                  </m:d>
                                </m:e>
                              </m:d>
                            </m:e>
                          </m:func>
                        </m:e>
                      </m:nary>
                    </m:oMath>
                  </m:oMathPara>
                </a14:m>
                <a:endParaRPr lang="zh-CN" altLang="en-US" sz="1455" i="1" dirty="0">
                  <a:latin typeface="Cambria Math" panose="02040503050406030204" pitchFamily="18" charset="0"/>
                </a:endParaRPr>
              </a:p>
            </p:txBody>
          </p:sp>
        </mc:Choice>
        <mc:Fallback xmlns="">
          <p:sp>
            <p:nvSpPr>
              <p:cNvPr id="51" name="文本框 50">
                <a:extLst>
                  <a:ext uri="{FF2B5EF4-FFF2-40B4-BE49-F238E27FC236}">
                    <a16:creationId xmlns:a16="http://schemas.microsoft.com/office/drawing/2014/main" id="{D0C377BA-CD22-415F-7F7C-A92325EDFD9E}"/>
                  </a:ext>
                </a:extLst>
              </p:cNvPr>
              <p:cNvSpPr txBox="1">
                <a:spLocks noRot="1" noChangeAspect="1" noMove="1" noResize="1" noEditPoints="1" noAdjustHandles="1" noChangeArrowheads="1" noChangeShapeType="1" noTextEdit="1"/>
              </p:cNvSpPr>
              <p:nvPr/>
            </p:nvSpPr>
            <p:spPr>
              <a:xfrm>
                <a:off x="2736108" y="5990498"/>
                <a:ext cx="3666436" cy="721929"/>
              </a:xfrm>
              <a:prstGeom prst="rect">
                <a:avLst/>
              </a:prstGeom>
              <a:blipFill>
                <a:blip r:embed="rId14"/>
                <a:stretch>
                  <a:fillRect/>
                </a:stretch>
              </a:blipFill>
            </p:spPr>
            <p:txBody>
              <a:bodyPr/>
              <a:lstStyle/>
              <a:p>
                <a:r>
                  <a:rPr lang="zh-CN" altLang="en-US">
                    <a:noFill/>
                  </a:rPr>
                  <a:t> </a:t>
                </a:r>
              </a:p>
            </p:txBody>
          </p:sp>
        </mc:Fallback>
      </mc:AlternateContent>
      <p:sp>
        <p:nvSpPr>
          <p:cNvPr id="52" name="矩形: 圆角 51">
            <a:extLst>
              <a:ext uri="{FF2B5EF4-FFF2-40B4-BE49-F238E27FC236}">
                <a16:creationId xmlns:a16="http://schemas.microsoft.com/office/drawing/2014/main" id="{D709B7C8-8BF4-1F60-5508-3DF350F43AD0}"/>
              </a:ext>
            </a:extLst>
          </p:cNvPr>
          <p:cNvSpPr/>
          <p:nvPr/>
        </p:nvSpPr>
        <p:spPr>
          <a:xfrm>
            <a:off x="7456634" y="694332"/>
            <a:ext cx="1109496" cy="958475"/>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1" dirty="0">
                <a:solidFill>
                  <a:schemeClr val="tx1"/>
                </a:solidFill>
                <a:latin typeface="Calibri" panose="020F0502020204030204" pitchFamily="34" charset="0"/>
                <a:ea typeface="Calibri" panose="020F0502020204030204" pitchFamily="34" charset="0"/>
                <a:cs typeface="Calibri" panose="020F0502020204030204" pitchFamily="34" charset="0"/>
              </a:rPr>
              <a:t>Gap equation</a:t>
            </a:r>
            <a:endParaRPr sz="135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3" name="矩形: 圆角 52">
                <a:extLst>
                  <a:ext uri="{FF2B5EF4-FFF2-40B4-BE49-F238E27FC236}">
                    <a16:creationId xmlns:a16="http://schemas.microsoft.com/office/drawing/2014/main" id="{2D3554CD-A41D-DA04-789C-6B719189D798}"/>
                  </a:ext>
                </a:extLst>
              </p:cNvPr>
              <p:cNvSpPr/>
              <p:nvPr/>
            </p:nvSpPr>
            <p:spPr>
              <a:xfrm>
                <a:off x="8845637" y="680302"/>
                <a:ext cx="2275102" cy="54995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zh-CN" altLang="zh-CN" sz="1455" i="1">
                              <a:solidFill>
                                <a:schemeClr val="tx1"/>
                              </a:solidFill>
                              <a:latin typeface="Cambria Math" panose="02040503050406030204" pitchFamily="18" charset="0"/>
                            </a:rPr>
                          </m:ctrlPr>
                        </m:sSubPr>
                        <m:e>
                          <m:d>
                            <m:dPr>
                              <m:begChr m:val="|"/>
                              <m:endChr m:val="|"/>
                              <m:ctrlPr>
                                <a:rPr lang="zh-CN" altLang="zh-CN" sz="1455" i="1">
                                  <a:solidFill>
                                    <a:schemeClr val="tx1"/>
                                  </a:solidFill>
                                  <a:latin typeface="Cambria Math" panose="02040503050406030204" pitchFamily="18" charset="0"/>
                                </a:rPr>
                              </m:ctrlPr>
                            </m:dPr>
                            <m:e>
                              <m:f>
                                <m:fPr>
                                  <m:ctrlPr>
                                    <a:rPr lang="zh-CN" altLang="zh-CN" sz="1455" i="1">
                                      <a:solidFill>
                                        <a:schemeClr val="tx1"/>
                                      </a:solidFill>
                                      <a:latin typeface="Cambria Math" panose="02040503050406030204" pitchFamily="18" charset="0"/>
                                    </a:rPr>
                                  </m:ctrlPr>
                                </m:fPr>
                                <m:num>
                                  <m:r>
                                    <a:rPr lang="en-US" altLang="zh-CN" sz="1455" i="1">
                                      <a:solidFill>
                                        <a:schemeClr val="tx1"/>
                                      </a:solidFill>
                                      <a:latin typeface="Cambria Math" panose="02040503050406030204" pitchFamily="18" charset="0"/>
                                    </a:rPr>
                                    <m:t>𝑑</m:t>
                                  </m:r>
                                  <m:r>
                                    <m:rPr>
                                      <m:sty m:val="p"/>
                                    </m:rPr>
                                    <a:rPr lang="en-US" altLang="zh-CN" sz="1455" i="1">
                                      <a:solidFill>
                                        <a:schemeClr val="tx1"/>
                                      </a:solidFill>
                                      <a:latin typeface="Cambria Math" panose="02040503050406030204" pitchFamily="18" charset="0"/>
                                    </a:rPr>
                                    <m:t>σ</m:t>
                                  </m:r>
                                </m:num>
                                <m:den>
                                  <m:r>
                                    <a:rPr lang="en-US" altLang="zh-CN" sz="1455" i="1">
                                      <a:solidFill>
                                        <a:schemeClr val="tx1"/>
                                      </a:solidFill>
                                      <a:latin typeface="Cambria Math" panose="02040503050406030204" pitchFamily="18" charset="0"/>
                                    </a:rPr>
                                    <m:t>𝑑𝑇</m:t>
                                  </m:r>
                                </m:den>
                              </m:f>
                            </m:e>
                            <m:e>
                              <m:r>
                                <a:rPr lang="en-US" altLang="zh-CN" sz="1455" i="1">
                                  <a:solidFill>
                                    <a:schemeClr val="tx1"/>
                                  </a:solidFill>
                                  <a:latin typeface="Cambria Math" panose="02040503050406030204" pitchFamily="18" charset="0"/>
                                </a:rPr>
                                <m:t> </m:t>
                              </m:r>
                            </m:e>
                          </m:d>
                        </m:e>
                        <m:sub>
                          <m:r>
                            <a:rPr lang="en-US" altLang="zh-CN" sz="1455" i="1">
                              <a:solidFill>
                                <a:schemeClr val="tx1"/>
                              </a:solidFill>
                              <a:latin typeface="Cambria Math" panose="02040503050406030204" pitchFamily="18" charset="0"/>
                            </a:rPr>
                            <m:t>𝑇</m:t>
                          </m:r>
                          <m:r>
                            <a:rPr lang="en-US" altLang="zh-CN" sz="1455" i="1">
                              <a:solidFill>
                                <a:schemeClr val="tx1"/>
                              </a:solidFill>
                              <a:latin typeface="Cambria Math" panose="02040503050406030204" pitchFamily="18" charset="0"/>
                            </a:rPr>
                            <m:t>=</m:t>
                          </m:r>
                          <m:sSub>
                            <m:sSubPr>
                              <m:ctrlPr>
                                <a:rPr lang="zh-CN" altLang="zh-CN" sz="1455" i="1">
                                  <a:solidFill>
                                    <a:schemeClr val="tx1"/>
                                  </a:solidFill>
                                  <a:latin typeface="Cambria Math" panose="02040503050406030204" pitchFamily="18" charset="0"/>
                                </a:rPr>
                              </m:ctrlPr>
                            </m:sSubPr>
                            <m:e>
                              <m:r>
                                <a:rPr lang="en-US" altLang="zh-CN" sz="1455" i="1">
                                  <a:solidFill>
                                    <a:schemeClr val="tx1"/>
                                  </a:solidFill>
                                  <a:latin typeface="Cambria Math" panose="02040503050406030204" pitchFamily="18" charset="0"/>
                                </a:rPr>
                                <m:t>𝑇</m:t>
                              </m:r>
                            </m:e>
                            <m:sub>
                              <m:r>
                                <a:rPr lang="en-US" altLang="zh-CN" sz="1455" i="1">
                                  <a:solidFill>
                                    <a:schemeClr val="tx1"/>
                                  </a:solidFill>
                                  <a:latin typeface="Cambria Math" panose="02040503050406030204" pitchFamily="18" charset="0"/>
                                </a:rPr>
                                <m:t>𝑐</m:t>
                              </m:r>
                            </m:sub>
                          </m:sSub>
                        </m:sub>
                      </m:sSub>
                      <m:r>
                        <a:rPr lang="en-US" altLang="zh-CN" sz="1455" i="1">
                          <a:solidFill>
                            <a:schemeClr val="tx1"/>
                          </a:solidFill>
                          <a:latin typeface="Cambria Math" panose="02040503050406030204" pitchFamily="18" charset="0"/>
                        </a:rPr>
                        <m:t>=</m:t>
                      </m:r>
                      <m:r>
                        <a:rPr lang="en-US" altLang="zh-CN" sz="1455" i="1">
                          <a:solidFill>
                            <a:schemeClr val="tx1"/>
                          </a:solidFill>
                          <a:latin typeface="Cambria Math" panose="02040503050406030204" pitchFamily="18" charset="0"/>
                        </a:rPr>
                        <m:t>𝑚𝑎𝑥</m:t>
                      </m:r>
                      <m:d>
                        <m:dPr>
                          <m:begChr m:val="|"/>
                          <m:endChr m:val="|"/>
                          <m:ctrlPr>
                            <a:rPr lang="zh-CN" altLang="zh-CN" sz="1455" i="1">
                              <a:solidFill>
                                <a:schemeClr val="tx1"/>
                              </a:solidFill>
                              <a:latin typeface="Cambria Math" panose="02040503050406030204" pitchFamily="18" charset="0"/>
                            </a:rPr>
                          </m:ctrlPr>
                        </m:dPr>
                        <m:e>
                          <m:f>
                            <m:fPr>
                              <m:ctrlPr>
                                <a:rPr lang="zh-CN" altLang="zh-CN" sz="1455" i="1">
                                  <a:solidFill>
                                    <a:schemeClr val="tx1"/>
                                  </a:solidFill>
                                  <a:latin typeface="Cambria Math" panose="02040503050406030204" pitchFamily="18" charset="0"/>
                                </a:rPr>
                              </m:ctrlPr>
                            </m:fPr>
                            <m:num>
                              <m:r>
                                <a:rPr lang="en-US" altLang="zh-CN" sz="1455" i="1">
                                  <a:solidFill>
                                    <a:schemeClr val="tx1"/>
                                  </a:solidFill>
                                  <a:latin typeface="Cambria Math" panose="02040503050406030204" pitchFamily="18" charset="0"/>
                                </a:rPr>
                                <m:t>𝑑</m:t>
                              </m:r>
                              <m:r>
                                <m:rPr>
                                  <m:sty m:val="p"/>
                                </m:rPr>
                                <a:rPr lang="en-US" altLang="zh-CN" sz="1455" i="1">
                                  <a:solidFill>
                                    <a:schemeClr val="tx1"/>
                                  </a:solidFill>
                                  <a:latin typeface="Cambria Math" panose="02040503050406030204" pitchFamily="18" charset="0"/>
                                </a:rPr>
                                <m:t>σ</m:t>
                              </m:r>
                            </m:num>
                            <m:den>
                              <m:r>
                                <a:rPr lang="en-US" altLang="zh-CN" sz="1455" i="1">
                                  <a:solidFill>
                                    <a:schemeClr val="tx1"/>
                                  </a:solidFill>
                                  <a:latin typeface="Cambria Math" panose="02040503050406030204" pitchFamily="18" charset="0"/>
                                </a:rPr>
                                <m:t>𝑑𝑇</m:t>
                              </m:r>
                            </m:den>
                          </m:f>
                        </m:e>
                      </m:d>
                    </m:oMath>
                  </m:oMathPara>
                </a14:m>
                <a:endParaRPr lang="zh-CN" altLang="zh-CN" sz="1455" i="1" dirty="0">
                  <a:solidFill>
                    <a:schemeClr val="tx1"/>
                  </a:solidFill>
                  <a:latin typeface="Cambria Math" panose="02040503050406030204" pitchFamily="18" charset="0"/>
                </a:endParaRPr>
              </a:p>
            </p:txBody>
          </p:sp>
        </mc:Choice>
        <mc:Fallback xmlns="">
          <p:sp>
            <p:nvSpPr>
              <p:cNvPr id="53" name="矩形: 圆角 52">
                <a:extLst>
                  <a:ext uri="{FF2B5EF4-FFF2-40B4-BE49-F238E27FC236}">
                    <a16:creationId xmlns:a16="http://schemas.microsoft.com/office/drawing/2014/main" id="{2D3554CD-A41D-DA04-789C-6B719189D798}"/>
                  </a:ext>
                </a:extLst>
              </p:cNvPr>
              <p:cNvSpPr>
                <a:spLocks noRot="1" noChangeAspect="1" noMove="1" noResize="1" noEditPoints="1" noAdjustHandles="1" noChangeArrowheads="1" noChangeShapeType="1" noTextEdit="1"/>
              </p:cNvSpPr>
              <p:nvPr/>
            </p:nvSpPr>
            <p:spPr>
              <a:xfrm>
                <a:off x="8845637" y="680302"/>
                <a:ext cx="2275102" cy="549950"/>
              </a:xfrm>
              <a:prstGeom prst="round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矩形: 圆角 53">
                <a:extLst>
                  <a:ext uri="{FF2B5EF4-FFF2-40B4-BE49-F238E27FC236}">
                    <a16:creationId xmlns:a16="http://schemas.microsoft.com/office/drawing/2014/main" id="{5BA526D5-3768-F9B7-03B5-B66A71F0AE6E}"/>
                  </a:ext>
                </a:extLst>
              </p:cNvPr>
              <p:cNvSpPr/>
              <p:nvPr/>
            </p:nvSpPr>
            <p:spPr>
              <a:xfrm>
                <a:off x="8843656" y="1402274"/>
                <a:ext cx="2277083" cy="54995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sz="1455" i="1">
                              <a:solidFill>
                                <a:schemeClr val="tx1"/>
                              </a:solidFill>
                              <a:latin typeface="Cambria Math" panose="02040503050406030204" pitchFamily="18" charset="0"/>
                            </a:rPr>
                          </m:ctrlPr>
                        </m:accPr>
                        <m:e>
                          <m:r>
                            <a:rPr lang="en-US" altLang="zh-CN" sz="1455" i="1">
                              <a:solidFill>
                                <a:schemeClr val="tx1"/>
                              </a:solidFill>
                              <a:latin typeface="Cambria Math" panose="02040503050406030204" pitchFamily="18" charset="0"/>
                            </a:rPr>
                            <m:t>𝑦</m:t>
                          </m:r>
                        </m:e>
                      </m:acc>
                      <m:r>
                        <a:rPr lang="en-US" altLang="zh-CN" sz="1455" i="1">
                          <a:solidFill>
                            <a:schemeClr val="tx1"/>
                          </a:solidFill>
                          <a:latin typeface="Cambria Math" panose="02040503050406030204" pitchFamily="18" charset="0"/>
                        </a:rPr>
                        <m:t>(</m:t>
                      </m:r>
                      <m:r>
                        <a:rPr lang="en-US" altLang="zh-CN" sz="1455" i="1">
                          <a:solidFill>
                            <a:schemeClr val="tx1"/>
                          </a:solidFill>
                          <a:latin typeface="Cambria Math" panose="02040503050406030204" pitchFamily="18" charset="0"/>
                        </a:rPr>
                        <m:t>𝑒𝐵</m:t>
                      </m:r>
                      <m:r>
                        <a:rPr lang="en-US" altLang="zh-CN" sz="1455" i="1">
                          <a:solidFill>
                            <a:schemeClr val="tx1"/>
                          </a:solidFill>
                          <a:latin typeface="Cambria Math" panose="02040503050406030204" pitchFamily="18" charset="0"/>
                        </a:rPr>
                        <m:t>)=</m:t>
                      </m:r>
                      <m:f>
                        <m:fPr>
                          <m:ctrlPr>
                            <a:rPr lang="zh-CN" altLang="zh-CN" sz="1455" i="1">
                              <a:solidFill>
                                <a:schemeClr val="tx1"/>
                              </a:solidFill>
                              <a:latin typeface="Cambria Math" panose="02040503050406030204" pitchFamily="18" charset="0"/>
                            </a:rPr>
                          </m:ctrlPr>
                        </m:fPr>
                        <m:num>
                          <m:sSub>
                            <m:sSubPr>
                              <m:ctrlPr>
                                <a:rPr lang="zh-CN" altLang="zh-CN" sz="1455" i="1">
                                  <a:solidFill>
                                    <a:schemeClr val="tx1"/>
                                  </a:solidFill>
                                  <a:latin typeface="Cambria Math" panose="02040503050406030204" pitchFamily="18" charset="0"/>
                                </a:rPr>
                              </m:ctrlPr>
                            </m:sSubPr>
                            <m:e>
                              <m:r>
                                <a:rPr lang="en-US" altLang="zh-CN" sz="1455" i="1">
                                  <a:solidFill>
                                    <a:schemeClr val="tx1"/>
                                  </a:solidFill>
                                  <a:latin typeface="Cambria Math" panose="02040503050406030204" pitchFamily="18" charset="0"/>
                                </a:rPr>
                                <m:t>𝑇</m:t>
                              </m:r>
                            </m:e>
                            <m:sub>
                              <m:r>
                                <a:rPr lang="en-US" altLang="zh-CN" sz="1455" i="1">
                                  <a:solidFill>
                                    <a:schemeClr val="tx1"/>
                                  </a:solidFill>
                                  <a:latin typeface="Cambria Math" panose="02040503050406030204" pitchFamily="18" charset="0"/>
                                </a:rPr>
                                <m:t>𝑐</m:t>
                              </m:r>
                            </m:sub>
                          </m:sSub>
                          <m:d>
                            <m:dPr>
                              <m:ctrlPr>
                                <a:rPr lang="zh-CN" altLang="zh-CN" sz="1455" i="1">
                                  <a:solidFill>
                                    <a:schemeClr val="tx1"/>
                                  </a:solidFill>
                                  <a:latin typeface="Cambria Math" panose="02040503050406030204" pitchFamily="18" charset="0"/>
                                </a:rPr>
                              </m:ctrlPr>
                            </m:dPr>
                            <m:e>
                              <m:r>
                                <a:rPr lang="en-US" altLang="zh-CN" sz="1455" i="1">
                                  <a:solidFill>
                                    <a:schemeClr val="tx1"/>
                                  </a:solidFill>
                                  <a:latin typeface="Cambria Math" panose="02040503050406030204" pitchFamily="18" charset="0"/>
                                </a:rPr>
                                <m:t>𝑒𝐵</m:t>
                              </m:r>
                            </m:e>
                          </m:d>
                        </m:num>
                        <m:den>
                          <m:sSub>
                            <m:sSubPr>
                              <m:ctrlPr>
                                <a:rPr lang="zh-CN" altLang="zh-CN" sz="1455" i="1">
                                  <a:solidFill>
                                    <a:schemeClr val="tx1"/>
                                  </a:solidFill>
                                  <a:latin typeface="Cambria Math" panose="02040503050406030204" pitchFamily="18" charset="0"/>
                                </a:rPr>
                              </m:ctrlPr>
                            </m:sSubPr>
                            <m:e>
                              <m:r>
                                <a:rPr lang="en-US" altLang="zh-CN" sz="1455" i="1">
                                  <a:solidFill>
                                    <a:schemeClr val="tx1"/>
                                  </a:solidFill>
                                  <a:latin typeface="Cambria Math" panose="02040503050406030204" pitchFamily="18" charset="0"/>
                                </a:rPr>
                                <m:t>𝑇</m:t>
                              </m:r>
                            </m:e>
                            <m:sub>
                              <m:r>
                                <a:rPr lang="en-US" altLang="zh-CN" sz="1455" i="1">
                                  <a:solidFill>
                                    <a:schemeClr val="tx1"/>
                                  </a:solidFill>
                                  <a:latin typeface="Cambria Math" panose="02040503050406030204" pitchFamily="18" charset="0"/>
                                </a:rPr>
                                <m:t>𝑐</m:t>
                              </m:r>
                            </m:sub>
                          </m:sSub>
                          <m:d>
                            <m:dPr>
                              <m:ctrlPr>
                                <a:rPr lang="zh-CN" altLang="zh-CN" sz="1455" i="1">
                                  <a:solidFill>
                                    <a:schemeClr val="tx1"/>
                                  </a:solidFill>
                                  <a:latin typeface="Cambria Math" panose="02040503050406030204" pitchFamily="18" charset="0"/>
                                </a:rPr>
                              </m:ctrlPr>
                            </m:dPr>
                            <m:e>
                              <m:r>
                                <a:rPr lang="en-US" altLang="zh-CN" sz="1455" i="1">
                                  <a:solidFill>
                                    <a:schemeClr val="tx1"/>
                                  </a:solidFill>
                                  <a:latin typeface="Cambria Math" panose="02040503050406030204" pitchFamily="18" charset="0"/>
                                </a:rPr>
                                <m:t>𝑒𝐵</m:t>
                              </m:r>
                              <m:r>
                                <a:rPr lang="en-US" altLang="zh-CN" sz="1455" i="1">
                                  <a:solidFill>
                                    <a:schemeClr val="tx1"/>
                                  </a:solidFill>
                                  <a:latin typeface="Cambria Math" panose="02040503050406030204" pitchFamily="18" charset="0"/>
                                </a:rPr>
                                <m:t>=</m:t>
                              </m:r>
                              <m:r>
                                <a:rPr lang="en-US" altLang="zh-CN" sz="1455" i="1">
                                  <a:solidFill>
                                    <a:schemeClr val="tx1"/>
                                  </a:solidFill>
                                  <a:latin typeface="Cambria Math" panose="02040503050406030204" pitchFamily="18" charset="0"/>
                                </a:rPr>
                                <m:t>0</m:t>
                              </m:r>
                            </m:e>
                          </m:d>
                        </m:den>
                      </m:f>
                    </m:oMath>
                  </m:oMathPara>
                </a14:m>
                <a:endParaRPr sz="1455" dirty="0"/>
              </a:p>
            </p:txBody>
          </p:sp>
        </mc:Choice>
        <mc:Fallback xmlns="">
          <p:sp>
            <p:nvSpPr>
              <p:cNvPr id="54" name="矩形: 圆角 53">
                <a:extLst>
                  <a:ext uri="{FF2B5EF4-FFF2-40B4-BE49-F238E27FC236}">
                    <a16:creationId xmlns:a16="http://schemas.microsoft.com/office/drawing/2014/main" id="{5BA526D5-3768-F9B7-03B5-B66A71F0AE6E}"/>
                  </a:ext>
                </a:extLst>
              </p:cNvPr>
              <p:cNvSpPr>
                <a:spLocks noRot="1" noChangeAspect="1" noMove="1" noResize="1" noEditPoints="1" noAdjustHandles="1" noChangeArrowheads="1" noChangeShapeType="1" noTextEdit="1"/>
              </p:cNvSpPr>
              <p:nvPr/>
            </p:nvSpPr>
            <p:spPr>
              <a:xfrm>
                <a:off x="8843656" y="1402274"/>
                <a:ext cx="2277083" cy="549950"/>
              </a:xfrm>
              <a:prstGeom prst="round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矩形: 圆角 54">
                <a:extLst>
                  <a:ext uri="{FF2B5EF4-FFF2-40B4-BE49-F238E27FC236}">
                    <a16:creationId xmlns:a16="http://schemas.microsoft.com/office/drawing/2014/main" id="{275E96D4-2140-9978-B2FA-E4A501C4706A}"/>
                  </a:ext>
                </a:extLst>
              </p:cNvPr>
              <p:cNvSpPr/>
              <p:nvPr/>
            </p:nvSpPr>
            <p:spPr>
              <a:xfrm>
                <a:off x="7781289" y="2209731"/>
                <a:ext cx="3339451" cy="548251"/>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63" i="1">
                          <a:solidFill>
                            <a:schemeClr val="tx1"/>
                          </a:solidFill>
                          <a:latin typeface="Cambria Math" panose="02040503050406030204" pitchFamily="18" charset="0"/>
                        </a:rPr>
                        <m:t>𝑀</m:t>
                      </m:r>
                      <m:r>
                        <a:rPr lang="en-US" altLang="zh-CN" sz="1663" i="1" baseline="-25000">
                          <a:solidFill>
                            <a:schemeClr val="tx1"/>
                          </a:solidFill>
                          <a:latin typeface="Cambria Math" panose="02040503050406030204" pitchFamily="18" charset="0"/>
                        </a:rPr>
                        <m:t>𝑝𝑟𝑒𝑑</m:t>
                      </m:r>
                      <m:d>
                        <m:dPr>
                          <m:ctrlPr>
                            <a:rPr lang="zh-CN" altLang="en-US" sz="1663" i="1">
                              <a:solidFill>
                                <a:schemeClr val="tx1"/>
                              </a:solidFill>
                              <a:latin typeface="Cambria Math" panose="02040503050406030204" pitchFamily="18" charset="0"/>
                            </a:rPr>
                          </m:ctrlPr>
                        </m:dPr>
                        <m:e>
                          <m:r>
                            <a:rPr lang="zh-CN" altLang="en-US" sz="1663" i="1">
                              <a:solidFill>
                                <a:schemeClr val="tx1"/>
                              </a:solidFill>
                              <a:latin typeface="Cambria Math" panose="02040503050406030204" pitchFamily="18" charset="0"/>
                            </a:rPr>
                            <m:t>𝑒</m:t>
                          </m:r>
                          <m:r>
                            <a:rPr lang="en-US" altLang="zh-CN" sz="1663" i="1">
                              <a:solidFill>
                                <a:schemeClr val="tx1"/>
                              </a:solidFill>
                              <a:latin typeface="Cambria Math" panose="02040503050406030204" pitchFamily="18" charset="0"/>
                            </a:rPr>
                            <m:t>𝐵</m:t>
                          </m:r>
                        </m:e>
                      </m:d>
                      <m:r>
                        <a:rPr lang="zh-CN" altLang="en-US" sz="1663" i="1">
                          <a:solidFill>
                            <a:schemeClr val="tx1"/>
                          </a:solidFill>
                          <a:latin typeface="Cambria Math" panose="02040503050406030204" pitchFamily="18" charset="0"/>
                        </a:rPr>
                        <m:t>=</m:t>
                      </m:r>
                      <m:r>
                        <a:rPr lang="zh-CN" altLang="en-US" sz="1663" i="1">
                          <a:solidFill>
                            <a:schemeClr val="tx1"/>
                          </a:solidFill>
                          <a:latin typeface="Cambria Math" panose="02040503050406030204" pitchFamily="18" charset="0"/>
                        </a:rPr>
                        <m:t>𝑚</m:t>
                      </m:r>
                      <m:r>
                        <a:rPr lang="zh-CN" altLang="en-US" sz="1663" i="1">
                          <a:solidFill>
                            <a:schemeClr val="tx1"/>
                          </a:solidFill>
                          <a:latin typeface="Cambria Math" panose="02040503050406030204" pitchFamily="18" charset="0"/>
                        </a:rPr>
                        <m:t>+</m:t>
                      </m:r>
                      <m:r>
                        <a:rPr lang="zh-CN" altLang="en-US" sz="1663" i="1">
                          <a:solidFill>
                            <a:schemeClr val="tx1"/>
                          </a:solidFill>
                          <a:latin typeface="Cambria Math" panose="02040503050406030204" pitchFamily="18" charset="0"/>
                        </a:rPr>
                        <m:t>𝜎</m:t>
                      </m:r>
                      <m:d>
                        <m:dPr>
                          <m:ctrlPr>
                            <a:rPr lang="zh-CN" altLang="en-US" sz="1663" i="1">
                              <a:solidFill>
                                <a:schemeClr val="tx1"/>
                              </a:solidFill>
                              <a:latin typeface="Cambria Math" panose="02040503050406030204" pitchFamily="18" charset="0"/>
                            </a:rPr>
                          </m:ctrlPr>
                        </m:dPr>
                        <m:e>
                          <m:r>
                            <a:rPr lang="zh-CN" altLang="en-US" sz="1663" i="1">
                              <a:solidFill>
                                <a:schemeClr val="tx1"/>
                              </a:solidFill>
                              <a:latin typeface="Cambria Math" panose="02040503050406030204" pitchFamily="18" charset="0"/>
                            </a:rPr>
                            <m:t>𝑒</m:t>
                          </m:r>
                          <m:r>
                            <a:rPr lang="en-US" altLang="zh-CN" sz="1663" i="1">
                              <a:solidFill>
                                <a:schemeClr val="tx1"/>
                              </a:solidFill>
                              <a:latin typeface="Cambria Math" panose="02040503050406030204" pitchFamily="18" charset="0"/>
                            </a:rPr>
                            <m:t>𝐵</m:t>
                          </m:r>
                          <m:r>
                            <a:rPr lang="en-US" altLang="zh-CN" sz="1663" i="1">
                              <a:solidFill>
                                <a:schemeClr val="tx1"/>
                              </a:solidFill>
                              <a:latin typeface="Cambria Math" panose="02040503050406030204" pitchFamily="18" charset="0"/>
                            </a:rPr>
                            <m:t>,</m:t>
                          </m:r>
                          <m:r>
                            <a:rPr lang="en-US" altLang="zh-CN" sz="1663" i="1">
                              <a:solidFill>
                                <a:schemeClr val="tx1"/>
                              </a:solidFill>
                              <a:latin typeface="Cambria Math" panose="02040503050406030204" pitchFamily="18" charset="0"/>
                            </a:rPr>
                            <m:t>𝑇</m:t>
                          </m:r>
                          <m:r>
                            <a:rPr lang="en-US" altLang="zh-CN" sz="1663" i="1">
                              <a:solidFill>
                                <a:schemeClr val="tx1"/>
                              </a:solidFill>
                              <a:latin typeface="Cambria Math" panose="02040503050406030204" pitchFamily="18" charset="0"/>
                            </a:rPr>
                            <m:t>=</m:t>
                          </m:r>
                          <m:r>
                            <a:rPr lang="en-US" altLang="zh-CN" sz="1663" i="1">
                              <a:solidFill>
                                <a:schemeClr val="tx1"/>
                              </a:solidFill>
                              <a:latin typeface="Cambria Math" panose="02040503050406030204" pitchFamily="18" charset="0"/>
                            </a:rPr>
                            <m:t>0</m:t>
                          </m:r>
                        </m:e>
                      </m:d>
                    </m:oMath>
                  </m:oMathPara>
                </a14:m>
                <a:endParaRPr sz="1663" dirty="0"/>
              </a:p>
            </p:txBody>
          </p:sp>
        </mc:Choice>
        <mc:Fallback xmlns="">
          <p:sp>
            <p:nvSpPr>
              <p:cNvPr id="55" name="矩形: 圆角 54">
                <a:extLst>
                  <a:ext uri="{FF2B5EF4-FFF2-40B4-BE49-F238E27FC236}">
                    <a16:creationId xmlns:a16="http://schemas.microsoft.com/office/drawing/2014/main" id="{275E96D4-2140-9978-B2FA-E4A501C4706A}"/>
                  </a:ext>
                </a:extLst>
              </p:cNvPr>
              <p:cNvSpPr>
                <a:spLocks noRot="1" noChangeAspect="1" noMove="1" noResize="1" noEditPoints="1" noAdjustHandles="1" noChangeArrowheads="1" noChangeShapeType="1" noTextEdit="1"/>
              </p:cNvSpPr>
              <p:nvPr/>
            </p:nvSpPr>
            <p:spPr>
              <a:xfrm>
                <a:off x="7781289" y="2209731"/>
                <a:ext cx="3339451" cy="548251"/>
              </a:xfrm>
              <a:prstGeom prst="round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矩形: 圆角 55">
                <a:extLst>
                  <a:ext uri="{FF2B5EF4-FFF2-40B4-BE49-F238E27FC236}">
                    <a16:creationId xmlns:a16="http://schemas.microsoft.com/office/drawing/2014/main" id="{3791AB43-D5FD-837C-3CB6-CFFC488FA074}"/>
                  </a:ext>
                </a:extLst>
              </p:cNvPr>
              <p:cNvSpPr/>
              <p:nvPr/>
            </p:nvSpPr>
            <p:spPr>
              <a:xfrm>
                <a:off x="7452713" y="2838267"/>
                <a:ext cx="3668032" cy="580508"/>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zh-CN" altLang="en-US" sz="1663" i="1">
                              <a:solidFill>
                                <a:schemeClr val="tx1"/>
                              </a:solidFill>
                              <a:latin typeface="Cambria Math" panose="02040503050406030204" pitchFamily="18" charset="0"/>
                            </a:rPr>
                          </m:ctrlPr>
                        </m:dPr>
                        <m:e>
                          <m:acc>
                            <m:accPr>
                              <m:chr m:val="̅"/>
                              <m:ctrlPr>
                                <a:rPr lang="en-US" altLang="zh-CN" sz="1663" i="1">
                                  <a:solidFill>
                                    <a:schemeClr val="tx1"/>
                                  </a:solidFill>
                                  <a:latin typeface="Cambria Math" panose="02040503050406030204" pitchFamily="18" charset="0"/>
                                </a:rPr>
                              </m:ctrlPr>
                            </m:accPr>
                            <m:e>
                              <m:r>
                                <a:rPr lang="en-US" altLang="zh-CN" sz="1663" i="1">
                                  <a:solidFill>
                                    <a:schemeClr val="tx1"/>
                                  </a:solidFill>
                                  <a:latin typeface="Cambria Math" panose="02040503050406030204" pitchFamily="18" charset="0"/>
                                </a:rPr>
                                <m:t>𝜓</m:t>
                              </m:r>
                            </m:e>
                          </m:acc>
                          <m:r>
                            <a:rPr lang="zh-CN" altLang="en-US" sz="1663" i="1">
                              <a:solidFill>
                                <a:schemeClr val="tx1"/>
                              </a:solidFill>
                              <a:latin typeface="Cambria Math" panose="02040503050406030204" pitchFamily="18" charset="0"/>
                            </a:rPr>
                            <m:t>𝜓</m:t>
                          </m:r>
                        </m:e>
                      </m:d>
                      <m:d>
                        <m:dPr>
                          <m:ctrlPr>
                            <a:rPr lang="zh-CN" altLang="en-US" sz="1663" i="1">
                              <a:solidFill>
                                <a:schemeClr val="tx1"/>
                              </a:solidFill>
                              <a:latin typeface="Cambria Math" panose="02040503050406030204" pitchFamily="18" charset="0"/>
                            </a:rPr>
                          </m:ctrlPr>
                        </m:dPr>
                        <m:e>
                          <m:r>
                            <a:rPr lang="zh-CN" altLang="en-US" sz="1663" i="1">
                              <a:solidFill>
                                <a:schemeClr val="tx1"/>
                              </a:solidFill>
                              <a:latin typeface="Cambria Math" panose="02040503050406030204" pitchFamily="18" charset="0"/>
                            </a:rPr>
                            <m:t>𝑒</m:t>
                          </m:r>
                          <m:r>
                            <a:rPr lang="en-US" altLang="zh-CN" sz="1663" i="1">
                              <a:solidFill>
                                <a:schemeClr val="tx1"/>
                              </a:solidFill>
                              <a:latin typeface="Cambria Math" panose="02040503050406030204" pitchFamily="18" charset="0"/>
                            </a:rPr>
                            <m:t>𝐵</m:t>
                          </m:r>
                          <m:r>
                            <a:rPr lang="en-US" altLang="zh-CN" sz="1663" i="1">
                              <a:solidFill>
                                <a:schemeClr val="tx1"/>
                              </a:solidFill>
                              <a:latin typeface="Cambria Math" panose="02040503050406030204" pitchFamily="18" charset="0"/>
                            </a:rPr>
                            <m:t>,</m:t>
                          </m:r>
                          <m:r>
                            <a:rPr lang="en-US" altLang="zh-CN" sz="1663" i="1">
                              <a:solidFill>
                                <a:schemeClr val="tx1"/>
                              </a:solidFill>
                              <a:latin typeface="Cambria Math" panose="02040503050406030204" pitchFamily="18" charset="0"/>
                            </a:rPr>
                            <m:t>𝑇</m:t>
                          </m:r>
                        </m:e>
                      </m:d>
                      <m:r>
                        <a:rPr lang="zh-CN" altLang="en-US" sz="1663" i="1">
                          <a:solidFill>
                            <a:schemeClr val="tx1"/>
                          </a:solidFill>
                          <a:latin typeface="Cambria Math" panose="02040503050406030204" pitchFamily="18" charset="0"/>
                        </a:rPr>
                        <m:t>=−</m:t>
                      </m:r>
                      <m:f>
                        <m:fPr>
                          <m:ctrlPr>
                            <a:rPr lang="zh-CN" altLang="en-US" sz="1663" i="1">
                              <a:solidFill>
                                <a:schemeClr val="tx1"/>
                              </a:solidFill>
                              <a:latin typeface="Cambria Math" panose="02040503050406030204" pitchFamily="18" charset="0"/>
                            </a:rPr>
                          </m:ctrlPr>
                        </m:fPr>
                        <m:num>
                          <m:r>
                            <a:rPr lang="zh-CN" altLang="en-US" sz="1663" i="1">
                              <a:solidFill>
                                <a:schemeClr val="tx1"/>
                              </a:solidFill>
                              <a:latin typeface="Cambria Math" panose="02040503050406030204" pitchFamily="18" charset="0"/>
                            </a:rPr>
                            <m:t>𝜎</m:t>
                          </m:r>
                          <m:d>
                            <m:dPr>
                              <m:ctrlPr>
                                <a:rPr lang="zh-CN" altLang="en-US" sz="1663" i="1">
                                  <a:solidFill>
                                    <a:schemeClr val="tx1"/>
                                  </a:solidFill>
                                  <a:latin typeface="Cambria Math" panose="02040503050406030204" pitchFamily="18" charset="0"/>
                                </a:rPr>
                              </m:ctrlPr>
                            </m:dPr>
                            <m:e>
                              <m:r>
                                <a:rPr lang="zh-CN" altLang="en-US" sz="1663" i="1">
                                  <a:solidFill>
                                    <a:schemeClr val="tx1"/>
                                  </a:solidFill>
                                  <a:latin typeface="Cambria Math" panose="02040503050406030204" pitchFamily="18" charset="0"/>
                                </a:rPr>
                                <m:t>𝑒</m:t>
                              </m:r>
                              <m:r>
                                <a:rPr lang="en-US" altLang="zh-CN" sz="1663" i="1">
                                  <a:solidFill>
                                    <a:schemeClr val="tx1"/>
                                  </a:solidFill>
                                  <a:latin typeface="Cambria Math" panose="02040503050406030204" pitchFamily="18" charset="0"/>
                                </a:rPr>
                                <m:t>𝐵</m:t>
                              </m:r>
                              <m:r>
                                <a:rPr lang="en-US" altLang="zh-CN" sz="1663" i="1">
                                  <a:solidFill>
                                    <a:schemeClr val="tx1"/>
                                  </a:solidFill>
                                  <a:latin typeface="Cambria Math" panose="02040503050406030204" pitchFamily="18" charset="0"/>
                                </a:rPr>
                                <m:t>,</m:t>
                              </m:r>
                              <m:r>
                                <a:rPr lang="en-US" altLang="zh-CN" sz="1663" i="1">
                                  <a:solidFill>
                                    <a:schemeClr val="tx1"/>
                                  </a:solidFill>
                                  <a:latin typeface="Cambria Math" panose="02040503050406030204" pitchFamily="18" charset="0"/>
                                </a:rPr>
                                <m:t>𝑇</m:t>
                              </m:r>
                            </m:e>
                          </m:d>
                        </m:num>
                        <m:den>
                          <m:sSub>
                            <m:sSubPr>
                              <m:ctrlPr>
                                <a:rPr lang="zh-CN" altLang="en-US" sz="1663" i="1">
                                  <a:solidFill>
                                    <a:schemeClr val="tx1"/>
                                  </a:solidFill>
                                  <a:latin typeface="Cambria Math" panose="02040503050406030204" pitchFamily="18" charset="0"/>
                                </a:rPr>
                              </m:ctrlPr>
                            </m:sSubPr>
                            <m:e>
                              <m:r>
                                <a:rPr lang="zh-CN" altLang="en-US" sz="1663" i="1">
                                  <a:solidFill>
                                    <a:schemeClr val="tx1"/>
                                  </a:solidFill>
                                  <a:latin typeface="Cambria Math" panose="02040503050406030204" pitchFamily="18" charset="0"/>
                                </a:rPr>
                                <m:t>2</m:t>
                              </m:r>
                              <m:r>
                                <a:rPr lang="zh-CN" altLang="en-US" sz="1663" i="1">
                                  <a:solidFill>
                                    <a:schemeClr val="tx1"/>
                                  </a:solidFill>
                                  <a:latin typeface="Cambria Math" panose="02040503050406030204" pitchFamily="18" charset="0"/>
                                </a:rPr>
                                <m:t>𝐺</m:t>
                              </m:r>
                            </m:e>
                            <m:sub>
                              <m:r>
                                <a:rPr lang="en-US" altLang="zh-CN" sz="1663" i="1">
                                  <a:solidFill>
                                    <a:schemeClr val="tx1"/>
                                  </a:solidFill>
                                  <a:latin typeface="Cambria Math" panose="02040503050406030204" pitchFamily="18" charset="0"/>
                                </a:rPr>
                                <m:t> </m:t>
                              </m:r>
                            </m:sub>
                          </m:sSub>
                          <m:d>
                            <m:dPr>
                              <m:ctrlPr>
                                <a:rPr lang="zh-CN" altLang="en-US" sz="1663" i="1">
                                  <a:solidFill>
                                    <a:schemeClr val="tx1"/>
                                  </a:solidFill>
                                  <a:latin typeface="Cambria Math" panose="02040503050406030204" pitchFamily="18" charset="0"/>
                                </a:rPr>
                              </m:ctrlPr>
                            </m:dPr>
                            <m:e>
                              <m:r>
                                <a:rPr lang="zh-CN" altLang="en-US" sz="1663" i="1">
                                  <a:solidFill>
                                    <a:schemeClr val="tx1"/>
                                  </a:solidFill>
                                  <a:latin typeface="Cambria Math" panose="02040503050406030204" pitchFamily="18" charset="0"/>
                                </a:rPr>
                                <m:t>𝑒</m:t>
                              </m:r>
                              <m:r>
                                <a:rPr lang="en-US" altLang="zh-CN" sz="1663" i="1">
                                  <a:solidFill>
                                    <a:schemeClr val="tx1"/>
                                  </a:solidFill>
                                  <a:latin typeface="Cambria Math" panose="02040503050406030204" pitchFamily="18" charset="0"/>
                                </a:rPr>
                                <m:t>𝐵</m:t>
                              </m:r>
                            </m:e>
                          </m:d>
                        </m:den>
                      </m:f>
                    </m:oMath>
                  </m:oMathPara>
                </a14:m>
                <a:endParaRPr sz="1663" dirty="0"/>
              </a:p>
            </p:txBody>
          </p:sp>
        </mc:Choice>
        <mc:Fallback xmlns="">
          <p:sp>
            <p:nvSpPr>
              <p:cNvPr id="56" name="矩形: 圆角 55">
                <a:extLst>
                  <a:ext uri="{FF2B5EF4-FFF2-40B4-BE49-F238E27FC236}">
                    <a16:creationId xmlns:a16="http://schemas.microsoft.com/office/drawing/2014/main" id="{3791AB43-D5FD-837C-3CB6-CFFC488FA074}"/>
                  </a:ext>
                </a:extLst>
              </p:cNvPr>
              <p:cNvSpPr>
                <a:spLocks noRot="1" noChangeAspect="1" noMove="1" noResize="1" noEditPoints="1" noAdjustHandles="1" noChangeArrowheads="1" noChangeShapeType="1" noTextEdit="1"/>
              </p:cNvSpPr>
              <p:nvPr/>
            </p:nvSpPr>
            <p:spPr>
              <a:xfrm>
                <a:off x="7452713" y="2838267"/>
                <a:ext cx="3668032" cy="580508"/>
              </a:xfrm>
              <a:prstGeom prst="round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1DAFB390-028B-7807-17C1-E52E9CAFC05C}"/>
                  </a:ext>
                </a:extLst>
              </p:cNvPr>
              <p:cNvSpPr txBox="1"/>
              <p:nvPr/>
            </p:nvSpPr>
            <p:spPr>
              <a:xfrm>
                <a:off x="2556378" y="5323176"/>
                <a:ext cx="8374549" cy="772226"/>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nary>
                        <m:naryPr>
                          <m:chr m:val="∑"/>
                          <m:ctrlPr>
                            <a:rPr lang="en-US" altLang="zh-CN" sz="1403" i="1">
                              <a:latin typeface="Cambria Math" panose="02040503050406030204" pitchFamily="18" charset="0"/>
                            </a:rPr>
                          </m:ctrlPr>
                        </m:naryPr>
                        <m:sub>
                          <m:r>
                            <m:rPr>
                              <m:brk m:alnAt="23"/>
                            </m:rPr>
                            <a:rPr lang="en-US" altLang="zh-CN" sz="1403" i="1">
                              <a:latin typeface="Cambria Math" panose="02040503050406030204" pitchFamily="18" charset="0"/>
                            </a:rPr>
                            <m:t>𝑖</m:t>
                          </m:r>
                          <m:r>
                            <a:rPr lang="en-US" altLang="zh-CN" sz="1403" i="1">
                              <a:latin typeface="Cambria Math" panose="02040503050406030204" pitchFamily="18" charset="0"/>
                            </a:rPr>
                            <m:t>=</m:t>
                          </m:r>
                          <m:r>
                            <a:rPr lang="en-US" altLang="zh-CN" sz="1403" i="1">
                              <a:latin typeface="Cambria Math" panose="02040503050406030204" pitchFamily="18" charset="0"/>
                            </a:rPr>
                            <m:t>1</m:t>
                          </m:r>
                        </m:sub>
                        <m:sup>
                          <m:r>
                            <a:rPr lang="en-US" altLang="zh-CN" sz="1403" i="1">
                              <a:latin typeface="Cambria Math" panose="02040503050406030204" pitchFamily="18" charset="0"/>
                            </a:rPr>
                            <m:t>𝑁</m:t>
                          </m:r>
                          <m:r>
                            <a:rPr lang="en-US" altLang="zh-CN" sz="1403" i="1">
                              <a:latin typeface="Cambria Math" panose="02040503050406030204" pitchFamily="18" charset="0"/>
                            </a:rPr>
                            <m:t>−</m:t>
                          </m:r>
                          <m:r>
                            <a:rPr lang="en-US" altLang="zh-CN" sz="1403" i="1">
                              <a:latin typeface="Cambria Math" panose="02040503050406030204" pitchFamily="18" charset="0"/>
                            </a:rPr>
                            <m:t>1</m:t>
                          </m:r>
                        </m:sup>
                        <m:e>
                          <m:nary>
                            <m:naryPr>
                              <m:chr m:val="∑"/>
                              <m:ctrlPr>
                                <a:rPr lang="en-US" altLang="zh-CN" sz="1403" i="1">
                                  <a:latin typeface="Cambria Math" panose="02040503050406030204" pitchFamily="18" charset="0"/>
                                </a:rPr>
                              </m:ctrlPr>
                            </m:naryPr>
                            <m:sub>
                              <m:r>
                                <m:rPr>
                                  <m:brk m:alnAt="23"/>
                                </m:rPr>
                                <a:rPr lang="en-US" altLang="zh-CN" sz="1403" i="1">
                                  <a:latin typeface="Cambria Math" panose="02040503050406030204" pitchFamily="18" charset="0"/>
                                </a:rPr>
                                <m:t>𝑗</m:t>
                              </m:r>
                            </m:sub>
                            <m:sup>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𝑁</m:t>
                                  </m:r>
                                </m:e>
                                <m:sub>
                                  <m:r>
                                    <a:rPr lang="en-US" altLang="zh-CN" sz="1403" i="1">
                                      <a:latin typeface="Cambria Math" panose="02040503050406030204" pitchFamily="18" charset="0"/>
                                    </a:rPr>
                                    <m:t>𝑙𝑜𝑤𝑇</m:t>
                                  </m:r>
                                </m:sub>
                              </m:sSub>
                            </m:sup>
                            <m:e>
                              <m:func>
                                <m:funcPr>
                                  <m:ctrlPr>
                                    <a:rPr lang="zh-CN" altLang="en-US" sz="1403" i="1">
                                      <a:latin typeface="Cambria Math" panose="02040503050406030204" pitchFamily="18" charset="0"/>
                                    </a:rPr>
                                  </m:ctrlPr>
                                </m:funcPr>
                                <m:fName>
                                  <m:r>
                                    <a:rPr lang="en-US" altLang="zh-CN" sz="1403" i="1">
                                      <a:latin typeface="Cambria Math" panose="02040503050406030204" pitchFamily="18" charset="0"/>
                                    </a:rPr>
                                    <m:t>𝑅𝑒𝐿𝑈</m:t>
                                  </m:r>
                                </m:fName>
                                <m:e>
                                  <m:d>
                                    <m:dPr>
                                      <m:ctrlPr>
                                        <a:rPr lang="zh-CN" altLang="en-US" sz="1403" i="1">
                                          <a:latin typeface="Cambria Math" panose="02040503050406030204" pitchFamily="18" charset="0"/>
                                        </a:rPr>
                                      </m:ctrlPr>
                                    </m:dPr>
                                    <m:e>
                                      <m:d>
                                        <m:dPr>
                                          <m:begChr m:val="⟨"/>
                                          <m:endChr m:val="⟩"/>
                                          <m:ctrlPr>
                                            <a:rPr lang="zh-CN" altLang="en-US" sz="1403" i="1">
                                              <a:latin typeface="Cambria Math" panose="02040503050406030204" pitchFamily="18" charset="0"/>
                                            </a:rPr>
                                          </m:ctrlPr>
                                        </m:dPr>
                                        <m:e>
                                          <m:acc>
                                            <m:accPr>
                                              <m:chr m:val="̂"/>
                                              <m:ctrlPr>
                                                <a:rPr lang="en-US" altLang="zh-CN" sz="1403" i="1">
                                                  <a:latin typeface="Cambria Math" panose="02040503050406030204" pitchFamily="18" charset="0"/>
                                                </a:rPr>
                                              </m:ctrlPr>
                                            </m:accPr>
                                            <m:e>
                                              <m:r>
                                                <a:rPr lang="en-US" altLang="zh-CN" sz="1403" i="1">
                                                  <a:latin typeface="Cambria Math" panose="02040503050406030204" pitchFamily="18" charset="0"/>
                                                </a:rPr>
                                                <m:t>𝜓</m:t>
                                              </m:r>
                                            </m:e>
                                          </m:acc>
                                          <m:r>
                                            <a:rPr lang="zh-CN" altLang="en-US" sz="1403" i="1">
                                              <a:latin typeface="Cambria Math" panose="02040503050406030204" pitchFamily="18" charset="0"/>
                                            </a:rPr>
                                            <m:t>𝜓</m:t>
                                          </m:r>
                                        </m:e>
                                      </m:d>
                                      <m:d>
                                        <m:dPr>
                                          <m:ctrlPr>
                                            <a:rPr lang="zh-CN" altLang="en-US" sz="1403" i="1">
                                              <a:latin typeface="Cambria Math" panose="02040503050406030204" pitchFamily="18" charset="0"/>
                                            </a:rPr>
                                          </m:ctrlPr>
                                        </m:dPr>
                                        <m:e>
                                          <m:r>
                                            <a:rPr lang="zh-CN" altLang="en-US" sz="1403" i="1">
                                              <a:latin typeface="Cambria Math" panose="02040503050406030204" pitchFamily="18" charset="0"/>
                                            </a:rPr>
                                            <m:t>𝑒</m:t>
                                          </m:r>
                                          <m:sSub>
                                            <m:sSubPr>
                                              <m:ctrlPr>
                                                <a:rPr lang="zh-CN" altLang="en-US" sz="1403" i="1">
                                                  <a:latin typeface="Cambria Math" panose="02040503050406030204" pitchFamily="18" charset="0"/>
                                                </a:rPr>
                                              </m:ctrlPr>
                                            </m:sSubPr>
                                            <m:e>
                                              <m:r>
                                                <a:rPr lang="zh-CN" altLang="en-US" sz="1403" i="1">
                                                  <a:latin typeface="Cambria Math" panose="02040503050406030204" pitchFamily="18" charset="0"/>
                                                </a:rPr>
                                                <m:t>𝐵</m:t>
                                              </m:r>
                                            </m:e>
                                            <m:sub>
                                              <m:r>
                                                <a:rPr lang="zh-CN" altLang="en-US" sz="1403" i="1">
                                                  <a:latin typeface="Cambria Math" panose="02040503050406030204" pitchFamily="18" charset="0"/>
                                                </a:rPr>
                                                <m:t>𝑖</m:t>
                                              </m:r>
                                            </m:sub>
                                          </m:sSub>
                                          <m:r>
                                            <a:rPr lang="en-US" altLang="zh-CN" sz="1403" i="1">
                                              <a:latin typeface="Cambria Math" panose="02040503050406030204" pitchFamily="18" charset="0"/>
                                            </a:rPr>
                                            <m:t>,</m:t>
                                          </m:r>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𝑇</m:t>
                                              </m:r>
                                            </m:e>
                                            <m:sub>
                                              <m:r>
                                                <a:rPr lang="en-US" altLang="zh-CN" sz="1403" i="1">
                                                  <a:latin typeface="Cambria Math" panose="02040503050406030204" pitchFamily="18" charset="0"/>
                                                </a:rPr>
                                                <m:t>𝑗</m:t>
                                              </m:r>
                                            </m:sub>
                                          </m:sSub>
                                        </m:e>
                                      </m:d>
                                      <m:r>
                                        <a:rPr lang="zh-CN" altLang="en-US" sz="1403" i="1">
                                          <a:latin typeface="Cambria Math" panose="02040503050406030204" pitchFamily="18" charset="0"/>
                                        </a:rPr>
                                        <m:t>−</m:t>
                                      </m:r>
                                      <m:d>
                                        <m:dPr>
                                          <m:begChr m:val="⟨"/>
                                          <m:endChr m:val="⟩"/>
                                          <m:ctrlPr>
                                            <a:rPr lang="zh-CN" altLang="en-US" sz="1403" i="1">
                                              <a:latin typeface="Cambria Math" panose="02040503050406030204" pitchFamily="18" charset="0"/>
                                            </a:rPr>
                                          </m:ctrlPr>
                                        </m:dPr>
                                        <m:e>
                                          <m:acc>
                                            <m:accPr>
                                              <m:chr m:val="̂"/>
                                              <m:ctrlPr>
                                                <a:rPr lang="en-US" altLang="zh-CN" sz="1403" i="1">
                                                  <a:latin typeface="Cambria Math" panose="02040503050406030204" pitchFamily="18" charset="0"/>
                                                </a:rPr>
                                              </m:ctrlPr>
                                            </m:accPr>
                                            <m:e>
                                              <m:r>
                                                <a:rPr lang="en-US" altLang="zh-CN" sz="1403" i="1">
                                                  <a:latin typeface="Cambria Math" panose="02040503050406030204" pitchFamily="18" charset="0"/>
                                                </a:rPr>
                                                <m:t>𝜓</m:t>
                                              </m:r>
                                            </m:e>
                                          </m:acc>
                                          <m:r>
                                            <a:rPr lang="zh-CN" altLang="en-US" sz="1403" i="1">
                                              <a:latin typeface="Cambria Math" panose="02040503050406030204" pitchFamily="18" charset="0"/>
                                            </a:rPr>
                                            <m:t>𝜓</m:t>
                                          </m:r>
                                        </m:e>
                                      </m:d>
                                      <m:d>
                                        <m:dPr>
                                          <m:ctrlPr>
                                            <a:rPr lang="zh-CN" altLang="en-US" sz="1403" i="1">
                                              <a:latin typeface="Cambria Math" panose="02040503050406030204" pitchFamily="18" charset="0"/>
                                            </a:rPr>
                                          </m:ctrlPr>
                                        </m:dPr>
                                        <m:e>
                                          <m:r>
                                            <a:rPr lang="zh-CN" altLang="en-US" sz="1403" i="1">
                                              <a:latin typeface="Cambria Math" panose="02040503050406030204" pitchFamily="18" charset="0"/>
                                            </a:rPr>
                                            <m:t>𝑒</m:t>
                                          </m:r>
                                          <m:sSub>
                                            <m:sSubPr>
                                              <m:ctrlPr>
                                                <a:rPr lang="zh-CN" altLang="en-US" sz="1403" i="1">
                                                  <a:latin typeface="Cambria Math" panose="02040503050406030204" pitchFamily="18" charset="0"/>
                                                </a:rPr>
                                              </m:ctrlPr>
                                            </m:sSubPr>
                                            <m:e>
                                              <m:r>
                                                <a:rPr lang="zh-CN" altLang="en-US" sz="1403" i="1">
                                                  <a:latin typeface="Cambria Math" panose="02040503050406030204" pitchFamily="18" charset="0"/>
                                                </a:rPr>
                                                <m:t>𝐵</m:t>
                                              </m:r>
                                            </m:e>
                                            <m:sub>
                                              <m:r>
                                                <a:rPr lang="zh-CN" altLang="en-US" sz="1403" i="1">
                                                  <a:latin typeface="Cambria Math" panose="02040503050406030204" pitchFamily="18" charset="0"/>
                                                </a:rPr>
                                                <m:t>𝑖</m:t>
                                              </m:r>
                                              <m:r>
                                                <a:rPr lang="zh-CN" altLang="en-US" sz="1403" i="1">
                                                  <a:latin typeface="Cambria Math" panose="02040503050406030204" pitchFamily="18" charset="0"/>
                                                </a:rPr>
                                                <m:t>+</m:t>
                                              </m:r>
                                              <m:r>
                                                <a:rPr lang="zh-CN" altLang="en-US" sz="1403" i="1">
                                                  <a:latin typeface="Cambria Math" panose="02040503050406030204" pitchFamily="18" charset="0"/>
                                                </a:rPr>
                                                <m:t>1</m:t>
                                              </m:r>
                                            </m:sub>
                                          </m:sSub>
                                          <m:r>
                                            <a:rPr lang="en-US" altLang="zh-CN" sz="1403" i="1">
                                              <a:latin typeface="Cambria Math" panose="02040503050406030204" pitchFamily="18" charset="0"/>
                                            </a:rPr>
                                            <m:t>,</m:t>
                                          </m:r>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𝑇</m:t>
                                              </m:r>
                                            </m:e>
                                            <m:sub>
                                              <m:r>
                                                <a:rPr lang="en-US" altLang="zh-CN" sz="1403" i="1">
                                                  <a:latin typeface="Cambria Math" panose="02040503050406030204" pitchFamily="18" charset="0"/>
                                                </a:rPr>
                                                <m:t>𝑗</m:t>
                                              </m:r>
                                            </m:sub>
                                          </m:sSub>
                                        </m:e>
                                      </m:d>
                                    </m:e>
                                  </m:d>
                                </m:e>
                              </m:func>
                            </m:e>
                          </m:nary>
                          <m:r>
                            <a:rPr lang="en-US" altLang="zh-CN" sz="1403" i="1">
                              <a:latin typeface="Cambria Math" panose="02040503050406030204" pitchFamily="18" charset="0"/>
                            </a:rPr>
                            <m:t>+</m:t>
                          </m:r>
                          <m:nary>
                            <m:naryPr>
                              <m:chr m:val="∑"/>
                              <m:ctrlPr>
                                <a:rPr lang="en-US" altLang="zh-CN" sz="1403" i="1">
                                  <a:latin typeface="Cambria Math" panose="02040503050406030204" pitchFamily="18" charset="0"/>
                                </a:rPr>
                              </m:ctrlPr>
                            </m:naryPr>
                            <m:sub>
                              <m:r>
                                <m:rPr>
                                  <m:brk m:alnAt="23"/>
                                </m:rPr>
                                <a:rPr lang="en-US" altLang="zh-CN" sz="1403" i="1">
                                  <a:latin typeface="Cambria Math" panose="02040503050406030204" pitchFamily="18" charset="0"/>
                                </a:rPr>
                                <m:t>𝑖</m:t>
                              </m:r>
                              <m:r>
                                <a:rPr lang="en-US" altLang="zh-CN" sz="1403" i="1">
                                  <a:latin typeface="Cambria Math" panose="02040503050406030204" pitchFamily="18" charset="0"/>
                                </a:rPr>
                                <m:t>=</m:t>
                              </m:r>
                              <m:r>
                                <a:rPr lang="en-US" altLang="zh-CN" sz="1403" i="1">
                                  <a:latin typeface="Cambria Math" panose="02040503050406030204" pitchFamily="18" charset="0"/>
                                </a:rPr>
                                <m:t>1</m:t>
                              </m:r>
                            </m:sub>
                            <m:sup>
                              <m:r>
                                <a:rPr lang="en-US" altLang="zh-CN" sz="1403" i="1">
                                  <a:latin typeface="Cambria Math" panose="02040503050406030204" pitchFamily="18" charset="0"/>
                                </a:rPr>
                                <m:t>𝑁</m:t>
                              </m:r>
                              <m:r>
                                <a:rPr lang="en-US" altLang="zh-CN" sz="1403" i="1">
                                  <a:latin typeface="Cambria Math" panose="02040503050406030204" pitchFamily="18" charset="0"/>
                                </a:rPr>
                                <m:t>−</m:t>
                              </m:r>
                              <m:r>
                                <a:rPr lang="en-US" altLang="zh-CN" sz="1403" i="1">
                                  <a:latin typeface="Cambria Math" panose="02040503050406030204" pitchFamily="18" charset="0"/>
                                </a:rPr>
                                <m:t>1</m:t>
                              </m:r>
                            </m:sup>
                            <m:e>
                              <m:nary>
                                <m:naryPr>
                                  <m:chr m:val="∑"/>
                                  <m:ctrlPr>
                                    <a:rPr lang="en-US" altLang="zh-CN" sz="1403" i="1">
                                      <a:latin typeface="Cambria Math" panose="02040503050406030204" pitchFamily="18" charset="0"/>
                                    </a:rPr>
                                  </m:ctrlPr>
                                </m:naryPr>
                                <m:sub>
                                  <m:r>
                                    <m:rPr>
                                      <m:brk m:alnAt="23"/>
                                    </m:rPr>
                                    <a:rPr lang="en-US" altLang="zh-CN" sz="1403" i="1">
                                      <a:latin typeface="Cambria Math" panose="02040503050406030204" pitchFamily="18" charset="0"/>
                                    </a:rPr>
                                    <m:t>𝑗</m:t>
                                  </m:r>
                                </m:sub>
                                <m:sup>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𝑁</m:t>
                                      </m:r>
                                    </m:e>
                                    <m:sub>
                                      <m:r>
                                        <a:rPr lang="en-US" altLang="zh-CN" sz="1403" i="1">
                                          <a:latin typeface="Cambria Math" panose="02040503050406030204" pitchFamily="18" charset="0"/>
                                        </a:rPr>
                                        <m:t>h</m:t>
                                      </m:r>
                                      <m:r>
                                        <a:rPr lang="en-US" altLang="zh-CN" sz="1403" i="1">
                                          <a:latin typeface="Cambria Math" panose="02040503050406030204" pitchFamily="18" charset="0"/>
                                        </a:rPr>
                                        <m:t>𝑖𝑔</m:t>
                                      </m:r>
                                      <m:r>
                                        <a:rPr lang="en-US" altLang="zh-CN" sz="1403" i="1">
                                          <a:latin typeface="Cambria Math" panose="02040503050406030204" pitchFamily="18" charset="0"/>
                                        </a:rPr>
                                        <m:t>h</m:t>
                                      </m:r>
                                      <m:r>
                                        <a:rPr lang="en-US" altLang="zh-CN" sz="1403" i="1">
                                          <a:latin typeface="Cambria Math" panose="02040503050406030204" pitchFamily="18" charset="0"/>
                                        </a:rPr>
                                        <m:t>𝑇</m:t>
                                      </m:r>
                                    </m:sub>
                                  </m:sSub>
                                </m:sup>
                                <m:e>
                                  <m:func>
                                    <m:funcPr>
                                      <m:ctrlPr>
                                        <a:rPr lang="zh-CN" altLang="en-US" sz="1403" i="1">
                                          <a:latin typeface="Cambria Math" panose="02040503050406030204" pitchFamily="18" charset="0"/>
                                        </a:rPr>
                                      </m:ctrlPr>
                                    </m:funcPr>
                                    <m:fName>
                                      <m:r>
                                        <a:rPr lang="en-US" altLang="zh-CN" sz="1403" i="1">
                                          <a:latin typeface="Cambria Math" panose="02040503050406030204" pitchFamily="18" charset="0"/>
                                        </a:rPr>
                                        <m:t>𝑅𝑒𝐿𝑈</m:t>
                                      </m:r>
                                    </m:fName>
                                    <m:e>
                                      <m:d>
                                        <m:dPr>
                                          <m:ctrlPr>
                                            <a:rPr lang="zh-CN" altLang="en-US" sz="1403" i="1">
                                              <a:latin typeface="Cambria Math" panose="02040503050406030204" pitchFamily="18" charset="0"/>
                                            </a:rPr>
                                          </m:ctrlPr>
                                        </m:dPr>
                                        <m:e>
                                          <m:d>
                                            <m:dPr>
                                              <m:begChr m:val="⟨"/>
                                              <m:endChr m:val="⟩"/>
                                              <m:ctrlPr>
                                                <a:rPr lang="zh-CN" altLang="en-US" sz="1403" i="1">
                                                  <a:latin typeface="Cambria Math" panose="02040503050406030204" pitchFamily="18" charset="0"/>
                                                </a:rPr>
                                              </m:ctrlPr>
                                            </m:dPr>
                                            <m:e>
                                              <m:acc>
                                                <m:accPr>
                                                  <m:chr m:val="̂"/>
                                                  <m:ctrlPr>
                                                    <a:rPr lang="en-US" altLang="zh-CN" sz="1403" i="1">
                                                      <a:latin typeface="Cambria Math" panose="02040503050406030204" pitchFamily="18" charset="0"/>
                                                    </a:rPr>
                                                  </m:ctrlPr>
                                                </m:accPr>
                                                <m:e>
                                                  <m:r>
                                                    <a:rPr lang="en-US" altLang="zh-CN" sz="1403" i="1">
                                                      <a:latin typeface="Cambria Math" panose="02040503050406030204" pitchFamily="18" charset="0"/>
                                                    </a:rPr>
                                                    <m:t>𝜓</m:t>
                                                  </m:r>
                                                </m:e>
                                              </m:acc>
                                              <m:r>
                                                <a:rPr lang="zh-CN" altLang="en-US" sz="1403" i="1">
                                                  <a:latin typeface="Cambria Math" panose="02040503050406030204" pitchFamily="18" charset="0"/>
                                                </a:rPr>
                                                <m:t>𝜓</m:t>
                                              </m:r>
                                            </m:e>
                                          </m:d>
                                          <m:d>
                                            <m:dPr>
                                              <m:ctrlPr>
                                                <a:rPr lang="zh-CN" altLang="en-US" sz="1403" i="1">
                                                  <a:latin typeface="Cambria Math" panose="02040503050406030204" pitchFamily="18" charset="0"/>
                                                </a:rPr>
                                              </m:ctrlPr>
                                            </m:dPr>
                                            <m:e>
                                              <m:r>
                                                <a:rPr lang="zh-CN" altLang="en-US" sz="1403" i="1">
                                                  <a:latin typeface="Cambria Math" panose="02040503050406030204" pitchFamily="18" charset="0"/>
                                                </a:rPr>
                                                <m:t>𝑒</m:t>
                                              </m:r>
                                              <m:sSub>
                                                <m:sSubPr>
                                                  <m:ctrlPr>
                                                    <a:rPr lang="zh-CN" altLang="en-US" sz="1403" i="1">
                                                      <a:latin typeface="Cambria Math" panose="02040503050406030204" pitchFamily="18" charset="0"/>
                                                    </a:rPr>
                                                  </m:ctrlPr>
                                                </m:sSubPr>
                                                <m:e>
                                                  <m:r>
                                                    <a:rPr lang="zh-CN" altLang="en-US" sz="1403" i="1">
                                                      <a:latin typeface="Cambria Math" panose="02040503050406030204" pitchFamily="18" charset="0"/>
                                                    </a:rPr>
                                                    <m:t>𝐵</m:t>
                                                  </m:r>
                                                </m:e>
                                                <m:sub>
                                                  <m:r>
                                                    <a:rPr lang="zh-CN" altLang="en-US" sz="1403" i="1">
                                                      <a:latin typeface="Cambria Math" panose="02040503050406030204" pitchFamily="18" charset="0"/>
                                                    </a:rPr>
                                                    <m:t>𝑖</m:t>
                                                  </m:r>
                                                  <m:r>
                                                    <a:rPr lang="en-US" altLang="zh-CN" sz="1403" i="1">
                                                      <a:latin typeface="Cambria Math" panose="02040503050406030204" pitchFamily="18" charset="0"/>
                                                    </a:rPr>
                                                    <m:t>+</m:t>
                                                  </m:r>
                                                  <m:r>
                                                    <a:rPr lang="en-US" altLang="zh-CN" sz="1403" i="1">
                                                      <a:latin typeface="Cambria Math" panose="02040503050406030204" pitchFamily="18" charset="0"/>
                                                    </a:rPr>
                                                    <m:t>1</m:t>
                                                  </m:r>
                                                </m:sub>
                                              </m:sSub>
                                              <m:r>
                                                <a:rPr lang="en-US" altLang="zh-CN" sz="1403" i="1">
                                                  <a:latin typeface="Cambria Math" panose="02040503050406030204" pitchFamily="18" charset="0"/>
                                                </a:rPr>
                                                <m:t>,</m:t>
                                              </m:r>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𝑇</m:t>
                                                  </m:r>
                                                </m:e>
                                                <m:sub>
                                                  <m:r>
                                                    <a:rPr lang="en-US" altLang="zh-CN" sz="1403" i="1">
                                                      <a:latin typeface="Cambria Math" panose="02040503050406030204" pitchFamily="18" charset="0"/>
                                                    </a:rPr>
                                                    <m:t>𝑗</m:t>
                                                  </m:r>
                                                </m:sub>
                                              </m:sSub>
                                            </m:e>
                                          </m:d>
                                          <m:r>
                                            <a:rPr lang="zh-CN" altLang="en-US" sz="1403" i="1">
                                              <a:latin typeface="Cambria Math" panose="02040503050406030204" pitchFamily="18" charset="0"/>
                                            </a:rPr>
                                            <m:t>−</m:t>
                                          </m:r>
                                          <m:d>
                                            <m:dPr>
                                              <m:begChr m:val="⟨"/>
                                              <m:endChr m:val="⟩"/>
                                              <m:ctrlPr>
                                                <a:rPr lang="zh-CN" altLang="en-US" sz="1403" i="1">
                                                  <a:latin typeface="Cambria Math" panose="02040503050406030204" pitchFamily="18" charset="0"/>
                                                </a:rPr>
                                              </m:ctrlPr>
                                            </m:dPr>
                                            <m:e>
                                              <m:acc>
                                                <m:accPr>
                                                  <m:chr m:val="̂"/>
                                                  <m:ctrlPr>
                                                    <a:rPr lang="en-US" altLang="zh-CN" sz="1403" i="1">
                                                      <a:latin typeface="Cambria Math" panose="02040503050406030204" pitchFamily="18" charset="0"/>
                                                    </a:rPr>
                                                  </m:ctrlPr>
                                                </m:accPr>
                                                <m:e>
                                                  <m:r>
                                                    <a:rPr lang="en-US" altLang="zh-CN" sz="1403" i="1">
                                                      <a:latin typeface="Cambria Math" panose="02040503050406030204" pitchFamily="18" charset="0"/>
                                                    </a:rPr>
                                                    <m:t>𝜓</m:t>
                                                  </m:r>
                                                </m:e>
                                              </m:acc>
                                              <m:r>
                                                <a:rPr lang="zh-CN" altLang="en-US" sz="1403" i="1">
                                                  <a:latin typeface="Cambria Math" panose="02040503050406030204" pitchFamily="18" charset="0"/>
                                                </a:rPr>
                                                <m:t>𝜓</m:t>
                                              </m:r>
                                            </m:e>
                                          </m:d>
                                          <m:d>
                                            <m:dPr>
                                              <m:ctrlPr>
                                                <a:rPr lang="zh-CN" altLang="en-US" sz="1403" i="1">
                                                  <a:latin typeface="Cambria Math" panose="02040503050406030204" pitchFamily="18" charset="0"/>
                                                </a:rPr>
                                              </m:ctrlPr>
                                            </m:dPr>
                                            <m:e>
                                              <m:r>
                                                <a:rPr lang="zh-CN" altLang="en-US" sz="1403" i="1">
                                                  <a:latin typeface="Cambria Math" panose="02040503050406030204" pitchFamily="18" charset="0"/>
                                                </a:rPr>
                                                <m:t>𝑒</m:t>
                                              </m:r>
                                              <m:sSub>
                                                <m:sSubPr>
                                                  <m:ctrlPr>
                                                    <a:rPr lang="zh-CN" altLang="en-US" sz="1403" i="1">
                                                      <a:latin typeface="Cambria Math" panose="02040503050406030204" pitchFamily="18" charset="0"/>
                                                    </a:rPr>
                                                  </m:ctrlPr>
                                                </m:sSubPr>
                                                <m:e>
                                                  <m:r>
                                                    <a:rPr lang="zh-CN" altLang="en-US" sz="1403" i="1">
                                                      <a:latin typeface="Cambria Math" panose="02040503050406030204" pitchFamily="18" charset="0"/>
                                                    </a:rPr>
                                                    <m:t>𝐵</m:t>
                                                  </m:r>
                                                </m:e>
                                                <m:sub>
                                                  <m:r>
                                                    <a:rPr lang="zh-CN" altLang="en-US" sz="1403" i="1">
                                                      <a:latin typeface="Cambria Math" panose="02040503050406030204" pitchFamily="18" charset="0"/>
                                                    </a:rPr>
                                                    <m:t>𝑖</m:t>
                                                  </m:r>
                                                </m:sub>
                                              </m:sSub>
                                              <m:r>
                                                <a:rPr lang="en-US" altLang="zh-CN" sz="1403" i="1">
                                                  <a:latin typeface="Cambria Math" panose="02040503050406030204" pitchFamily="18" charset="0"/>
                                                </a:rPr>
                                                <m:t>,</m:t>
                                              </m:r>
                                              <m:sSub>
                                                <m:sSubPr>
                                                  <m:ctrlPr>
                                                    <a:rPr lang="en-US" altLang="zh-CN" sz="1403" i="1">
                                                      <a:latin typeface="Cambria Math" panose="02040503050406030204" pitchFamily="18" charset="0"/>
                                                    </a:rPr>
                                                  </m:ctrlPr>
                                                </m:sSubPr>
                                                <m:e>
                                                  <m:r>
                                                    <a:rPr lang="en-US" altLang="zh-CN" sz="1403" i="1">
                                                      <a:latin typeface="Cambria Math" panose="02040503050406030204" pitchFamily="18" charset="0"/>
                                                    </a:rPr>
                                                    <m:t>𝑇</m:t>
                                                  </m:r>
                                                </m:e>
                                                <m:sub>
                                                  <m:r>
                                                    <a:rPr lang="en-US" altLang="zh-CN" sz="1403" i="1">
                                                      <a:latin typeface="Cambria Math" panose="02040503050406030204" pitchFamily="18" charset="0"/>
                                                    </a:rPr>
                                                    <m:t>𝑗</m:t>
                                                  </m:r>
                                                </m:sub>
                                              </m:sSub>
                                            </m:e>
                                          </m:d>
                                        </m:e>
                                      </m:d>
                                    </m:e>
                                  </m:func>
                                </m:e>
                              </m:nary>
                            </m:e>
                          </m:nary>
                        </m:e>
                      </m:nary>
                    </m:oMath>
                  </m:oMathPara>
                </a14:m>
                <a:endParaRPr lang="zh-CN" altLang="en-US" sz="1403" i="1" dirty="0">
                  <a:latin typeface="Cambria Math" panose="02040503050406030204" pitchFamily="18" charset="0"/>
                </a:endParaRPr>
              </a:p>
            </p:txBody>
          </p:sp>
        </mc:Choice>
        <mc:Fallback xmlns="">
          <p:sp>
            <p:nvSpPr>
              <p:cNvPr id="61" name="文本框 60">
                <a:extLst>
                  <a:ext uri="{FF2B5EF4-FFF2-40B4-BE49-F238E27FC236}">
                    <a16:creationId xmlns:a16="http://schemas.microsoft.com/office/drawing/2014/main" id="{1DAFB390-028B-7807-17C1-E52E9CAFC05C}"/>
                  </a:ext>
                </a:extLst>
              </p:cNvPr>
              <p:cNvSpPr txBox="1">
                <a:spLocks noRot="1" noChangeAspect="1" noMove="1" noResize="1" noEditPoints="1" noAdjustHandles="1" noChangeArrowheads="1" noChangeShapeType="1" noTextEdit="1"/>
              </p:cNvSpPr>
              <p:nvPr/>
            </p:nvSpPr>
            <p:spPr>
              <a:xfrm>
                <a:off x="2556378" y="5323176"/>
                <a:ext cx="8374549" cy="772226"/>
              </a:xfrm>
              <a:prstGeom prst="rect">
                <a:avLst/>
              </a:prstGeom>
              <a:blipFill>
                <a:blip r:embed="rId19"/>
                <a:stretch>
                  <a:fillRect/>
                </a:stretch>
              </a:blipFill>
            </p:spPr>
            <p:txBody>
              <a:bodyPr/>
              <a:lstStyle/>
              <a:p>
                <a:r>
                  <a:rPr lang="zh-CN" altLang="en-US">
                    <a:noFill/>
                  </a:rPr>
                  <a:t> </a:t>
                </a:r>
              </a:p>
            </p:txBody>
          </p:sp>
        </mc:Fallback>
      </mc:AlternateContent>
      <p:sp>
        <p:nvSpPr>
          <p:cNvPr id="63" name="矩形 62">
            <a:extLst>
              <a:ext uri="{FF2B5EF4-FFF2-40B4-BE49-F238E27FC236}">
                <a16:creationId xmlns:a16="http://schemas.microsoft.com/office/drawing/2014/main" id="{65CD5C54-9B5D-56B7-96C3-0C6651B76FB0}"/>
              </a:ext>
            </a:extLst>
          </p:cNvPr>
          <p:cNvSpPr/>
          <p:nvPr/>
        </p:nvSpPr>
        <p:spPr>
          <a:xfrm>
            <a:off x="5336859" y="3954779"/>
            <a:ext cx="5843051" cy="1066901"/>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16"/>
          </a:p>
        </p:txBody>
      </p:sp>
      <p:sp>
        <p:nvSpPr>
          <p:cNvPr id="64" name="矩形 63">
            <a:extLst>
              <a:ext uri="{FF2B5EF4-FFF2-40B4-BE49-F238E27FC236}">
                <a16:creationId xmlns:a16="http://schemas.microsoft.com/office/drawing/2014/main" id="{9C202617-24E1-9F4A-9621-592BFE4B6A2B}"/>
              </a:ext>
            </a:extLst>
          </p:cNvPr>
          <p:cNvSpPr/>
          <p:nvPr/>
        </p:nvSpPr>
        <p:spPr>
          <a:xfrm>
            <a:off x="2443940" y="5021679"/>
            <a:ext cx="8735971" cy="1673673"/>
          </a:xfrm>
          <a:prstGeom prst="rect">
            <a:avLst/>
          </a:prstGeom>
          <a:no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16"/>
          </a:p>
        </p:txBody>
      </p:sp>
      <p:sp>
        <p:nvSpPr>
          <p:cNvPr id="65" name="矩形 64">
            <a:extLst>
              <a:ext uri="{FF2B5EF4-FFF2-40B4-BE49-F238E27FC236}">
                <a16:creationId xmlns:a16="http://schemas.microsoft.com/office/drawing/2014/main" id="{AE0AC83D-33F6-A78E-1369-C0013126D9F4}"/>
              </a:ext>
            </a:extLst>
          </p:cNvPr>
          <p:cNvSpPr/>
          <p:nvPr/>
        </p:nvSpPr>
        <p:spPr>
          <a:xfrm>
            <a:off x="2443942" y="3951670"/>
            <a:ext cx="2892915" cy="106690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516"/>
          </a:p>
        </p:txBody>
      </p:sp>
      <p:sp>
        <p:nvSpPr>
          <p:cNvPr id="66" name="文本框 65">
            <a:extLst>
              <a:ext uri="{FF2B5EF4-FFF2-40B4-BE49-F238E27FC236}">
                <a16:creationId xmlns:a16="http://schemas.microsoft.com/office/drawing/2014/main" id="{F09E64DE-5B7F-91BC-2DA8-594E10536C88}"/>
              </a:ext>
            </a:extLst>
          </p:cNvPr>
          <p:cNvSpPr txBox="1"/>
          <p:nvPr/>
        </p:nvSpPr>
        <p:spPr>
          <a:xfrm>
            <a:off x="5268358" y="3873556"/>
            <a:ext cx="1069978" cy="325602"/>
          </a:xfrm>
          <a:prstGeom prst="rect">
            <a:avLst/>
          </a:prstGeom>
          <a:noFill/>
        </p:spPr>
        <p:txBody>
          <a:bodyPr wrap="square" rtlCol="0">
            <a:spAutoFit/>
          </a:bodyPr>
          <a:lstStyle/>
          <a:p>
            <a:r>
              <a:rPr lang="en-US" altLang="zh-CN" sz="1516" dirty="0">
                <a:solidFill>
                  <a:srgbClr val="C00000"/>
                </a:solidFill>
              </a:rPr>
              <a:t>Data loss</a:t>
            </a:r>
            <a:endParaRPr lang="zh-CN" altLang="en-US" sz="1516" dirty="0">
              <a:solidFill>
                <a:srgbClr val="C00000"/>
              </a:solidFill>
            </a:endParaRPr>
          </a:p>
        </p:txBody>
      </p:sp>
      <p:sp>
        <p:nvSpPr>
          <p:cNvPr id="67" name="文本框 66">
            <a:extLst>
              <a:ext uri="{FF2B5EF4-FFF2-40B4-BE49-F238E27FC236}">
                <a16:creationId xmlns:a16="http://schemas.microsoft.com/office/drawing/2014/main" id="{D986CA31-7A3E-BF3D-C6F3-C6B8A58D8D08}"/>
              </a:ext>
            </a:extLst>
          </p:cNvPr>
          <p:cNvSpPr txBox="1"/>
          <p:nvPr/>
        </p:nvSpPr>
        <p:spPr>
          <a:xfrm>
            <a:off x="2399558" y="4974403"/>
            <a:ext cx="1360386" cy="338369"/>
          </a:xfrm>
          <a:prstGeom prst="rect">
            <a:avLst/>
          </a:prstGeom>
          <a:noFill/>
        </p:spPr>
        <p:txBody>
          <a:bodyPr wrap="square" rtlCol="0">
            <a:spAutoFit/>
          </a:bodyPr>
          <a:lstStyle/>
          <a:p>
            <a:r>
              <a:rPr lang="en-US" altLang="zh-CN" sz="1516" dirty="0">
                <a:solidFill>
                  <a:srgbClr val="0070C0"/>
                </a:solidFill>
              </a:rPr>
              <a:t>Physic loss</a:t>
            </a:r>
            <a:endParaRPr lang="zh-CN" altLang="en-US" sz="1516" dirty="0">
              <a:solidFill>
                <a:srgbClr val="0070C0"/>
              </a:solidFill>
            </a:endParaRPr>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3C869124-BA66-EA15-562C-B7B11E240675}"/>
                  </a:ext>
                </a:extLst>
              </p:cNvPr>
              <p:cNvSpPr txBox="1"/>
              <p:nvPr/>
            </p:nvSpPr>
            <p:spPr>
              <a:xfrm>
                <a:off x="2371244" y="4289857"/>
                <a:ext cx="3047013" cy="4376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78" i="1">
                              <a:latin typeface="Cambria Math" panose="02040503050406030204" pitchFamily="18" charset="0"/>
                            </a:rPr>
                          </m:ctrlPr>
                        </m:sSubPr>
                        <m:e>
                          <m:r>
                            <a:rPr lang="zh-CN" altLang="en-US" sz="2078" i="1">
                              <a:latin typeface="Cambria Math" panose="02040503050406030204" pitchFamily="18" charset="0"/>
                            </a:rPr>
                            <m:t>ℒ</m:t>
                          </m:r>
                        </m:e>
                        <m:sub>
                          <m:r>
                            <a:rPr lang="en-US" altLang="zh-CN" sz="2078" i="1">
                              <a:latin typeface="Cambria Math" panose="02040503050406030204" pitchFamily="18" charset="0"/>
                            </a:rPr>
                            <m:t>𝑡𝑜𝑡𝑎𝑙</m:t>
                          </m:r>
                        </m:sub>
                      </m:sSub>
                      <m:r>
                        <a:rPr lang="en-US" altLang="zh-CN" sz="2078" i="1">
                          <a:latin typeface="Cambria Math" panose="02040503050406030204" pitchFamily="18" charset="0"/>
                        </a:rPr>
                        <m:t>=</m:t>
                      </m:r>
                      <m:sSub>
                        <m:sSubPr>
                          <m:ctrlPr>
                            <a:rPr lang="zh-CN" altLang="en-US" sz="2078" i="1">
                              <a:latin typeface="Cambria Math" panose="02040503050406030204" pitchFamily="18" charset="0"/>
                            </a:rPr>
                          </m:ctrlPr>
                        </m:sSubPr>
                        <m:e>
                          <m:r>
                            <a:rPr lang="zh-CN" altLang="en-US" sz="2078" i="1">
                              <a:latin typeface="Cambria Math" panose="02040503050406030204" pitchFamily="18" charset="0"/>
                            </a:rPr>
                            <m:t>ℒ</m:t>
                          </m:r>
                        </m:e>
                        <m:sub>
                          <m:r>
                            <a:rPr lang="en-US" altLang="zh-CN" sz="2078" i="1">
                              <a:latin typeface="Cambria Math" panose="02040503050406030204" pitchFamily="18" charset="0"/>
                            </a:rPr>
                            <m:t>𝑑𝑎𝑡𝑎</m:t>
                          </m:r>
                        </m:sub>
                      </m:sSub>
                      <m:r>
                        <a:rPr lang="en-US" altLang="zh-CN" sz="2078" i="1">
                          <a:latin typeface="Cambria Math" panose="02040503050406030204" pitchFamily="18" charset="0"/>
                        </a:rPr>
                        <m:t>+</m:t>
                      </m:r>
                      <m:sSub>
                        <m:sSubPr>
                          <m:ctrlPr>
                            <a:rPr lang="zh-CN" altLang="en-US" sz="2078" i="1">
                              <a:latin typeface="Cambria Math" panose="02040503050406030204" pitchFamily="18" charset="0"/>
                            </a:rPr>
                          </m:ctrlPr>
                        </m:sSubPr>
                        <m:e>
                          <m:r>
                            <a:rPr lang="zh-CN" altLang="en-US" sz="2078" i="1">
                              <a:latin typeface="Cambria Math" panose="02040503050406030204" pitchFamily="18" charset="0"/>
                            </a:rPr>
                            <m:t>ℒ</m:t>
                          </m:r>
                        </m:e>
                        <m:sub>
                          <m:r>
                            <a:rPr lang="en-US" altLang="zh-CN" sz="2078" i="1">
                              <a:latin typeface="Cambria Math" panose="02040503050406030204" pitchFamily="18" charset="0"/>
                            </a:rPr>
                            <m:t>𝑝</m:t>
                          </m:r>
                          <m:r>
                            <a:rPr lang="en-US" altLang="zh-CN" sz="2078" i="1">
                              <a:latin typeface="Cambria Math" panose="02040503050406030204" pitchFamily="18" charset="0"/>
                            </a:rPr>
                            <m:t>h</m:t>
                          </m:r>
                          <m:r>
                            <a:rPr lang="en-US" altLang="zh-CN" sz="2078" i="1">
                              <a:latin typeface="Cambria Math" panose="02040503050406030204" pitchFamily="18" charset="0"/>
                            </a:rPr>
                            <m:t>𝑦𝑠𝑖𝑐𝑠</m:t>
                          </m:r>
                        </m:sub>
                      </m:sSub>
                    </m:oMath>
                  </m:oMathPara>
                </a14:m>
                <a:endParaRPr lang="zh-CN" altLang="en-US" sz="2078" i="1" dirty="0">
                  <a:latin typeface="Cambria Math" panose="02040503050406030204" pitchFamily="18" charset="0"/>
                </a:endParaRPr>
              </a:p>
            </p:txBody>
          </p:sp>
        </mc:Choice>
        <mc:Fallback xmlns="">
          <p:sp>
            <p:nvSpPr>
              <p:cNvPr id="68" name="文本框 67">
                <a:extLst>
                  <a:ext uri="{FF2B5EF4-FFF2-40B4-BE49-F238E27FC236}">
                    <a16:creationId xmlns:a16="http://schemas.microsoft.com/office/drawing/2014/main" id="{3C869124-BA66-EA15-562C-B7B11E240675}"/>
                  </a:ext>
                </a:extLst>
              </p:cNvPr>
              <p:cNvSpPr txBox="1">
                <a:spLocks noRot="1" noChangeAspect="1" noMove="1" noResize="1" noEditPoints="1" noAdjustHandles="1" noChangeArrowheads="1" noChangeShapeType="1" noTextEdit="1"/>
              </p:cNvSpPr>
              <p:nvPr/>
            </p:nvSpPr>
            <p:spPr>
              <a:xfrm>
                <a:off x="2371244" y="4289857"/>
                <a:ext cx="3047013" cy="437620"/>
              </a:xfrm>
              <a:prstGeom prst="rect">
                <a:avLst/>
              </a:prstGeom>
              <a:blipFill>
                <a:blip r:embed="rId20"/>
                <a:stretch>
                  <a:fillRect b="-8333"/>
                </a:stretch>
              </a:blipFill>
            </p:spPr>
            <p:txBody>
              <a:bodyPr/>
              <a:lstStyle/>
              <a:p>
                <a:r>
                  <a:rPr lang="zh-CN" altLang="en-US">
                    <a:noFill/>
                  </a:rPr>
                  <a:t> </a:t>
                </a:r>
              </a:p>
            </p:txBody>
          </p:sp>
        </mc:Fallback>
      </mc:AlternateContent>
      <p:sp>
        <p:nvSpPr>
          <p:cNvPr id="69" name="文本框 68">
            <a:extLst>
              <a:ext uri="{FF2B5EF4-FFF2-40B4-BE49-F238E27FC236}">
                <a16:creationId xmlns:a16="http://schemas.microsoft.com/office/drawing/2014/main" id="{2C76C418-80F6-2D36-9CC0-907CDEB03196}"/>
              </a:ext>
            </a:extLst>
          </p:cNvPr>
          <p:cNvSpPr txBox="1"/>
          <p:nvPr/>
        </p:nvSpPr>
        <p:spPr>
          <a:xfrm>
            <a:off x="1126595" y="414694"/>
            <a:ext cx="1113301" cy="338369"/>
          </a:xfrm>
          <a:prstGeom prst="rect">
            <a:avLst/>
          </a:prstGeom>
          <a:noFill/>
        </p:spPr>
        <p:txBody>
          <a:bodyPr wrap="square" rtlCol="0">
            <a:spAutoFit/>
          </a:bodyPr>
          <a:lstStyle/>
          <a:p>
            <a:r>
              <a:rPr lang="en-US" altLang="zh-CN" sz="1516" dirty="0">
                <a:solidFill>
                  <a:srgbClr val="C00000"/>
                </a:solidFill>
              </a:rPr>
              <a:t>Network</a:t>
            </a:r>
            <a:endParaRPr lang="zh-CN" altLang="en-US" sz="1516" dirty="0">
              <a:solidFill>
                <a:srgbClr val="C00000"/>
              </a:solidFill>
            </a:endParaRPr>
          </a:p>
        </p:txBody>
      </p:sp>
      <p:sp>
        <p:nvSpPr>
          <p:cNvPr id="70" name="文本框 69">
            <a:extLst>
              <a:ext uri="{FF2B5EF4-FFF2-40B4-BE49-F238E27FC236}">
                <a16:creationId xmlns:a16="http://schemas.microsoft.com/office/drawing/2014/main" id="{57A57227-19A9-7D23-4D74-233276FD84AF}"/>
              </a:ext>
            </a:extLst>
          </p:cNvPr>
          <p:cNvSpPr txBox="1"/>
          <p:nvPr/>
        </p:nvSpPr>
        <p:spPr>
          <a:xfrm>
            <a:off x="7321716" y="396102"/>
            <a:ext cx="1704084" cy="338369"/>
          </a:xfrm>
          <a:prstGeom prst="rect">
            <a:avLst/>
          </a:prstGeom>
          <a:noFill/>
        </p:spPr>
        <p:txBody>
          <a:bodyPr wrap="square" rtlCol="0">
            <a:spAutoFit/>
          </a:bodyPr>
          <a:lstStyle/>
          <a:p>
            <a:r>
              <a:rPr lang="en-US" altLang="zh-CN" sz="1516" dirty="0">
                <a:solidFill>
                  <a:srgbClr val="C00000"/>
                </a:solidFill>
              </a:rPr>
              <a:t>Physics solver</a:t>
            </a:r>
            <a:endParaRPr lang="zh-CN" altLang="en-US" sz="1516" dirty="0">
              <a:solidFill>
                <a:srgbClr val="C00000"/>
              </a:solidFill>
            </a:endParaRPr>
          </a:p>
        </p:txBody>
      </p:sp>
      <p:cxnSp>
        <p:nvCxnSpPr>
          <p:cNvPr id="71" name="直接箭头连接符 70">
            <a:extLst>
              <a:ext uri="{FF2B5EF4-FFF2-40B4-BE49-F238E27FC236}">
                <a16:creationId xmlns:a16="http://schemas.microsoft.com/office/drawing/2014/main" id="{C2AB6914-C0D4-A217-1785-5C376F8AD8D1}"/>
              </a:ext>
            </a:extLst>
          </p:cNvPr>
          <p:cNvCxnSpPr>
            <a:cxnSpLocks/>
            <a:stCxn id="8" idx="2"/>
          </p:cNvCxnSpPr>
          <p:nvPr/>
        </p:nvCxnSpPr>
        <p:spPr>
          <a:xfrm>
            <a:off x="9313677" y="3500601"/>
            <a:ext cx="0" cy="4057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1331AAFE-EC8C-DC3C-7D3E-9ED1654FA011}"/>
              </a:ext>
            </a:extLst>
          </p:cNvPr>
          <p:cNvSpPr txBox="1"/>
          <p:nvPr/>
        </p:nvSpPr>
        <p:spPr>
          <a:xfrm>
            <a:off x="1412656" y="3521869"/>
            <a:ext cx="1760722" cy="361892"/>
          </a:xfrm>
          <a:prstGeom prst="rect">
            <a:avLst/>
          </a:prstGeom>
          <a:noFill/>
        </p:spPr>
        <p:txBody>
          <a:bodyPr wrap="square" rtlCol="0">
            <a:spAutoFit/>
          </a:bodyPr>
          <a:lstStyle/>
          <a:p>
            <a:r>
              <a:rPr lang="en-US" altLang="zh-CN" sz="1663" dirty="0">
                <a:solidFill>
                  <a:srgbClr val="C00000"/>
                </a:solidFill>
              </a:rPr>
              <a:t>Back-propagation</a:t>
            </a:r>
            <a:endParaRPr lang="zh-CN" altLang="en-US" sz="1663" dirty="0">
              <a:solidFill>
                <a:srgbClr val="C00000"/>
              </a:solidFill>
            </a:endParaRPr>
          </a:p>
        </p:txBody>
      </p:sp>
      <p:sp>
        <p:nvSpPr>
          <p:cNvPr id="74" name="文本框 73">
            <a:extLst>
              <a:ext uri="{FF2B5EF4-FFF2-40B4-BE49-F238E27FC236}">
                <a16:creationId xmlns:a16="http://schemas.microsoft.com/office/drawing/2014/main" id="{1DDE1E2C-43C2-1F55-E654-6FE01D96C314}"/>
              </a:ext>
            </a:extLst>
          </p:cNvPr>
          <p:cNvSpPr txBox="1"/>
          <p:nvPr/>
        </p:nvSpPr>
        <p:spPr>
          <a:xfrm>
            <a:off x="5748630" y="-68916"/>
            <a:ext cx="1704083" cy="523220"/>
          </a:xfrm>
          <a:prstGeom prst="rect">
            <a:avLst/>
          </a:prstGeom>
          <a:noFill/>
        </p:spPr>
        <p:txBody>
          <a:bodyPr wrap="square" rtlCol="0">
            <a:spAutoFit/>
          </a:bodyPr>
          <a:lstStyle/>
          <a:p>
            <a:r>
              <a:rPr lang="en-US" altLang="zh-CN" sz="2800" b="1" dirty="0">
                <a:solidFill>
                  <a:srgbClr val="C00000"/>
                </a:solidFill>
              </a:rPr>
              <a:t>Training</a:t>
            </a:r>
            <a:endParaRPr lang="zh-CN" altLang="en-US" sz="2800" b="1" dirty="0">
              <a:solidFill>
                <a:srgbClr val="C00000"/>
              </a:solidFill>
            </a:endParaRPr>
          </a:p>
        </p:txBody>
      </p:sp>
      <mc:AlternateContent xmlns:mc="http://schemas.openxmlformats.org/markup-compatibility/2006" xmlns:a14="http://schemas.microsoft.com/office/drawing/2010/main">
        <mc:Choice Requires="a14">
          <p:sp>
            <p:nvSpPr>
              <p:cNvPr id="44" name="矩形: 圆角 43">
                <a:extLst>
                  <a:ext uri="{FF2B5EF4-FFF2-40B4-BE49-F238E27FC236}">
                    <a16:creationId xmlns:a16="http://schemas.microsoft.com/office/drawing/2014/main" id="{122F89E5-77CC-773E-8DFC-91BBBFEFE479}"/>
                  </a:ext>
                </a:extLst>
              </p:cNvPr>
              <p:cNvSpPr/>
              <p:nvPr/>
            </p:nvSpPr>
            <p:spPr>
              <a:xfrm>
                <a:off x="6113145" y="1224969"/>
                <a:ext cx="778715" cy="26867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63" dirty="0">
                    <a:solidFill>
                      <a:schemeClr val="tx1"/>
                    </a:solidFill>
                  </a:rPr>
                  <a:t>+ </a:t>
                </a:r>
                <a14:m>
                  <m:oMath xmlns:m="http://schemas.openxmlformats.org/officeDocument/2006/math">
                    <m:sSubSup>
                      <m:sSubSupPr>
                        <m:ctrlPr>
                          <a:rPr lang="en-US" altLang="zh-CN" sz="1663" i="1">
                            <a:solidFill>
                              <a:schemeClr val="tx1"/>
                            </a:solidFill>
                            <a:latin typeface="Cambria Math" panose="02040503050406030204" pitchFamily="18" charset="0"/>
                          </a:rPr>
                        </m:ctrlPr>
                      </m:sSubSupPr>
                      <m:e>
                        <m:r>
                          <a:rPr lang="en-US" altLang="zh-CN" sz="1663" i="1">
                            <a:solidFill>
                              <a:schemeClr val="tx1"/>
                            </a:solidFill>
                            <a:latin typeface="Cambria Math" panose="02040503050406030204" pitchFamily="18" charset="0"/>
                          </a:rPr>
                          <m:t>𝐺</m:t>
                        </m:r>
                      </m:e>
                      <m:sub>
                        <m:r>
                          <a:rPr lang="en-US" altLang="zh-CN" sz="1663" i="1">
                            <a:solidFill>
                              <a:schemeClr val="tx1"/>
                            </a:solidFill>
                            <a:latin typeface="Cambria Math" panose="02040503050406030204" pitchFamily="18" charset="0"/>
                          </a:rPr>
                          <m:t>0</m:t>
                        </m:r>
                      </m:sub>
                      <m:sup>
                        <m:r>
                          <a:rPr lang="en-US" altLang="zh-CN" sz="1663" i="1">
                            <a:solidFill>
                              <a:schemeClr val="tx1"/>
                            </a:solidFill>
                            <a:latin typeface="Cambria Math" panose="02040503050406030204" pitchFamily="18" charset="0"/>
                          </a:rPr>
                          <m:t> </m:t>
                        </m:r>
                      </m:sup>
                    </m:sSubSup>
                  </m:oMath>
                </a14:m>
                <a:endParaRPr lang="en-US" altLang="zh-CN" sz="1663" dirty="0">
                  <a:solidFill>
                    <a:schemeClr val="tx1"/>
                  </a:solidFill>
                </a:endParaRPr>
              </a:p>
            </p:txBody>
          </p:sp>
        </mc:Choice>
        <mc:Fallback xmlns="">
          <p:sp>
            <p:nvSpPr>
              <p:cNvPr id="44" name="矩形: 圆角 43">
                <a:extLst>
                  <a:ext uri="{FF2B5EF4-FFF2-40B4-BE49-F238E27FC236}">
                    <a16:creationId xmlns:a16="http://schemas.microsoft.com/office/drawing/2014/main" id="{122F89E5-77CC-773E-8DFC-91BBBFEFE479}"/>
                  </a:ext>
                </a:extLst>
              </p:cNvPr>
              <p:cNvSpPr>
                <a:spLocks noRot="1" noChangeAspect="1" noMove="1" noResize="1" noEditPoints="1" noAdjustHandles="1" noChangeArrowheads="1" noChangeShapeType="1" noTextEdit="1"/>
              </p:cNvSpPr>
              <p:nvPr/>
            </p:nvSpPr>
            <p:spPr>
              <a:xfrm>
                <a:off x="6113145" y="1224969"/>
                <a:ext cx="778715" cy="268670"/>
              </a:xfrm>
              <a:prstGeom prst="roundRect">
                <a:avLst/>
              </a:prstGeom>
              <a:blipFill>
                <a:blip r:embed="rId21"/>
                <a:stretch>
                  <a:fillRect t="-19565" b="-43478"/>
                </a:stretch>
              </a:blipFill>
            </p:spPr>
            <p:txBody>
              <a:bodyPr/>
              <a:lstStyle/>
              <a:p>
                <a:r>
                  <a:rPr lang="zh-CN" altLang="en-US">
                    <a:noFill/>
                  </a:rPr>
                  <a:t> </a:t>
                </a:r>
              </a:p>
            </p:txBody>
          </p:sp>
        </mc:Fallback>
      </mc:AlternateContent>
      <p:cxnSp>
        <p:nvCxnSpPr>
          <p:cNvPr id="231" name="直接箭头连接符 230">
            <a:extLst>
              <a:ext uri="{FF2B5EF4-FFF2-40B4-BE49-F238E27FC236}">
                <a16:creationId xmlns:a16="http://schemas.microsoft.com/office/drawing/2014/main" id="{0055EC8A-EEF1-AEBF-6992-10754D972D30}"/>
              </a:ext>
            </a:extLst>
          </p:cNvPr>
          <p:cNvCxnSpPr>
            <a:cxnSpLocks/>
          </p:cNvCxnSpPr>
          <p:nvPr/>
        </p:nvCxnSpPr>
        <p:spPr>
          <a:xfrm>
            <a:off x="6032463" y="1123574"/>
            <a:ext cx="5465" cy="4345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直接箭头连接符 242">
            <a:extLst>
              <a:ext uri="{FF2B5EF4-FFF2-40B4-BE49-F238E27FC236}">
                <a16:creationId xmlns:a16="http://schemas.microsoft.com/office/drawing/2014/main" id="{8A614BEC-868A-4B74-5395-278F4D7621F4}"/>
              </a:ext>
            </a:extLst>
          </p:cNvPr>
          <p:cNvCxnSpPr>
            <a:cxnSpLocks/>
          </p:cNvCxnSpPr>
          <p:nvPr/>
        </p:nvCxnSpPr>
        <p:spPr>
          <a:xfrm>
            <a:off x="7562133" y="1652807"/>
            <a:ext cx="0" cy="1164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直接箭头连接符 245">
            <a:extLst>
              <a:ext uri="{FF2B5EF4-FFF2-40B4-BE49-F238E27FC236}">
                <a16:creationId xmlns:a16="http://schemas.microsoft.com/office/drawing/2014/main" id="{CE69B431-83AF-D0F2-2209-C68F54CC4107}"/>
              </a:ext>
            </a:extLst>
          </p:cNvPr>
          <p:cNvCxnSpPr>
            <a:cxnSpLocks/>
            <a:stCxn id="52" idx="2"/>
          </p:cNvCxnSpPr>
          <p:nvPr/>
        </p:nvCxnSpPr>
        <p:spPr>
          <a:xfrm flipH="1">
            <a:off x="8011382" y="1652807"/>
            <a:ext cx="1" cy="548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260">
            <a:extLst>
              <a:ext uri="{FF2B5EF4-FFF2-40B4-BE49-F238E27FC236}">
                <a16:creationId xmlns:a16="http://schemas.microsoft.com/office/drawing/2014/main" id="{80A71E20-9891-7E11-0EB1-79CCF5C37FEA}"/>
              </a:ext>
            </a:extLst>
          </p:cNvPr>
          <p:cNvCxnSpPr>
            <a:cxnSpLocks/>
            <a:endCxn id="53" idx="1"/>
          </p:cNvCxnSpPr>
          <p:nvPr/>
        </p:nvCxnSpPr>
        <p:spPr>
          <a:xfrm>
            <a:off x="8566130" y="955277"/>
            <a:ext cx="2795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直接箭头连接符 262">
            <a:extLst>
              <a:ext uri="{FF2B5EF4-FFF2-40B4-BE49-F238E27FC236}">
                <a16:creationId xmlns:a16="http://schemas.microsoft.com/office/drawing/2014/main" id="{7236DD0C-1E4D-461B-4B19-28ED476A32FC}"/>
              </a:ext>
            </a:extLst>
          </p:cNvPr>
          <p:cNvCxnSpPr>
            <a:cxnSpLocks/>
            <a:stCxn id="53" idx="2"/>
            <a:endCxn id="54" idx="0"/>
          </p:cNvCxnSpPr>
          <p:nvPr/>
        </p:nvCxnSpPr>
        <p:spPr>
          <a:xfrm flipH="1">
            <a:off x="9982199" y="1230253"/>
            <a:ext cx="990" cy="172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连接符: 肘形 278">
            <a:extLst>
              <a:ext uri="{FF2B5EF4-FFF2-40B4-BE49-F238E27FC236}">
                <a16:creationId xmlns:a16="http://schemas.microsoft.com/office/drawing/2014/main" id="{79412DF9-E07A-30DE-41C0-8810EF5A252F}"/>
              </a:ext>
            </a:extLst>
          </p:cNvPr>
          <p:cNvCxnSpPr>
            <a:cxnSpLocks/>
            <a:stCxn id="48" idx="1"/>
          </p:cNvCxnSpPr>
          <p:nvPr/>
        </p:nvCxnSpPr>
        <p:spPr>
          <a:xfrm rot="10800000">
            <a:off x="1440969" y="3497229"/>
            <a:ext cx="930276" cy="184018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id="{6F1E96A9-E976-4B6E-B324-BF8CADDB86A3}"/>
              </a:ext>
            </a:extLst>
          </p:cNvPr>
          <p:cNvCxnSpPr>
            <a:cxnSpLocks/>
          </p:cNvCxnSpPr>
          <p:nvPr/>
        </p:nvCxnSpPr>
        <p:spPr>
          <a:xfrm>
            <a:off x="6968617" y="1698985"/>
            <a:ext cx="193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7E2ED227-BC06-7D61-E497-FB2272622508}"/>
              </a:ext>
            </a:extLst>
          </p:cNvPr>
          <p:cNvCxnSpPr>
            <a:cxnSpLocks/>
            <a:stCxn id="41" idx="3"/>
          </p:cNvCxnSpPr>
          <p:nvPr/>
        </p:nvCxnSpPr>
        <p:spPr>
          <a:xfrm>
            <a:off x="6963718" y="2259050"/>
            <a:ext cx="2718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直接箭头连接符 317">
            <a:extLst>
              <a:ext uri="{FF2B5EF4-FFF2-40B4-BE49-F238E27FC236}">
                <a16:creationId xmlns:a16="http://schemas.microsoft.com/office/drawing/2014/main" id="{84E87455-AAD4-6E5C-2660-F68D83C9394B}"/>
              </a:ext>
            </a:extLst>
          </p:cNvPr>
          <p:cNvCxnSpPr>
            <a:cxnSpLocks/>
          </p:cNvCxnSpPr>
          <p:nvPr/>
        </p:nvCxnSpPr>
        <p:spPr>
          <a:xfrm>
            <a:off x="7161657" y="955277"/>
            <a:ext cx="29105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20" name="直接连接符 319">
            <a:extLst>
              <a:ext uri="{FF2B5EF4-FFF2-40B4-BE49-F238E27FC236}">
                <a16:creationId xmlns:a16="http://schemas.microsoft.com/office/drawing/2014/main" id="{F44587B1-13CF-015C-CD58-BBA573622041}"/>
              </a:ext>
            </a:extLst>
          </p:cNvPr>
          <p:cNvCxnSpPr>
            <a:cxnSpLocks/>
          </p:cNvCxnSpPr>
          <p:nvPr/>
        </p:nvCxnSpPr>
        <p:spPr>
          <a:xfrm flipV="1">
            <a:off x="7161657" y="961072"/>
            <a:ext cx="0" cy="7379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接连接符 321">
            <a:extLst>
              <a:ext uri="{FF2B5EF4-FFF2-40B4-BE49-F238E27FC236}">
                <a16:creationId xmlns:a16="http://schemas.microsoft.com/office/drawing/2014/main" id="{043E659E-6CD5-8470-8093-80ACA306A3F9}"/>
              </a:ext>
            </a:extLst>
          </p:cNvPr>
          <p:cNvCxnSpPr>
            <a:cxnSpLocks/>
          </p:cNvCxnSpPr>
          <p:nvPr/>
        </p:nvCxnSpPr>
        <p:spPr>
          <a:xfrm flipV="1">
            <a:off x="7235580" y="1463814"/>
            <a:ext cx="5402" cy="795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直接箭头连接符 323">
            <a:extLst>
              <a:ext uri="{FF2B5EF4-FFF2-40B4-BE49-F238E27FC236}">
                <a16:creationId xmlns:a16="http://schemas.microsoft.com/office/drawing/2014/main" id="{C89FDAF7-10D1-3577-5E79-6665A7441D53}"/>
              </a:ext>
            </a:extLst>
          </p:cNvPr>
          <p:cNvCxnSpPr>
            <a:cxnSpLocks/>
          </p:cNvCxnSpPr>
          <p:nvPr/>
        </p:nvCxnSpPr>
        <p:spPr>
          <a:xfrm>
            <a:off x="7240982" y="1463814"/>
            <a:ext cx="211731"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 name="文本框 2">
            <a:extLst>
              <a:ext uri="{FF2B5EF4-FFF2-40B4-BE49-F238E27FC236}">
                <a16:creationId xmlns:a16="http://schemas.microsoft.com/office/drawing/2014/main" id="{816B9E5B-84D6-795E-8A21-695D644C50E0}"/>
              </a:ext>
            </a:extLst>
          </p:cNvPr>
          <p:cNvSpPr txBox="1"/>
          <p:nvPr>
            <p:custDataLst>
              <p:tags r:id="rId1"/>
            </p:custDataLst>
          </p:nvPr>
        </p:nvSpPr>
        <p:spPr>
          <a:xfrm>
            <a:off x="11604458" y="6371590"/>
            <a:ext cx="523407" cy="422910"/>
          </a:xfrm>
          <a:prstGeom prst="rect">
            <a:avLst/>
          </a:prstGeom>
          <a:noFill/>
        </p:spPr>
        <p:txBody>
          <a:bodyPr wrap="square" rtlCol="0">
            <a:noAutofit/>
          </a:bodyPr>
          <a:lstStyle/>
          <a:p>
            <a:r>
              <a:rPr lang="en-US" altLang="zh-CN" sz="2400" dirty="0"/>
              <a:t>10</a:t>
            </a:r>
          </a:p>
        </p:txBody>
      </p:sp>
      <p:cxnSp>
        <p:nvCxnSpPr>
          <p:cNvPr id="104" name="直接箭头连接符 103">
            <a:extLst>
              <a:ext uri="{FF2B5EF4-FFF2-40B4-BE49-F238E27FC236}">
                <a16:creationId xmlns:a16="http://schemas.microsoft.com/office/drawing/2014/main" id="{B3A55551-E0C4-6D40-A60D-5621BDBF6473}"/>
              </a:ext>
            </a:extLst>
          </p:cNvPr>
          <p:cNvCxnSpPr>
            <a:cxnSpLocks/>
            <a:stCxn id="10" idx="3"/>
            <a:endCxn id="36" idx="1"/>
          </p:cNvCxnSpPr>
          <p:nvPr/>
        </p:nvCxnSpPr>
        <p:spPr>
          <a:xfrm>
            <a:off x="4950516" y="955350"/>
            <a:ext cx="304014" cy="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a:extLst>
              <a:ext uri="{FF2B5EF4-FFF2-40B4-BE49-F238E27FC236}">
                <a16:creationId xmlns:a16="http://schemas.microsoft.com/office/drawing/2014/main" id="{131C5519-A8A1-59F5-BA86-5CC493F9A5FB}"/>
              </a:ext>
            </a:extLst>
          </p:cNvPr>
          <p:cNvCxnSpPr>
            <a:cxnSpLocks/>
            <a:stCxn id="23" idx="3"/>
            <a:endCxn id="37" idx="1"/>
          </p:cNvCxnSpPr>
          <p:nvPr/>
        </p:nvCxnSpPr>
        <p:spPr>
          <a:xfrm flipV="1">
            <a:off x="4950515" y="3039706"/>
            <a:ext cx="30401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直接箭头连接符 113">
            <a:extLst>
              <a:ext uri="{FF2B5EF4-FFF2-40B4-BE49-F238E27FC236}">
                <a16:creationId xmlns:a16="http://schemas.microsoft.com/office/drawing/2014/main" id="{919CD501-E434-8C3F-5E8E-4E263E0AB849}"/>
              </a:ext>
            </a:extLst>
          </p:cNvPr>
          <p:cNvCxnSpPr>
            <a:cxnSpLocks/>
          </p:cNvCxnSpPr>
          <p:nvPr/>
        </p:nvCxnSpPr>
        <p:spPr>
          <a:xfrm rot="10800000">
            <a:off x="6028996" y="2437851"/>
            <a:ext cx="5465" cy="4345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日期占位符 1">
            <a:extLst>
              <a:ext uri="{FF2B5EF4-FFF2-40B4-BE49-F238E27FC236}">
                <a16:creationId xmlns:a16="http://schemas.microsoft.com/office/drawing/2014/main" id="{D4B184E2-23B3-0292-C536-7DCA929786C0}"/>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363773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A2A79-EB1A-4163-9ADE-969BBA786F5E}"/>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3A76FF46-929A-3830-4E4B-FC78D01F801E}"/>
              </a:ext>
            </a:extLst>
          </p:cNvPr>
          <p:cNvPicPr>
            <a:picLocks noChangeAspect="1"/>
          </p:cNvPicPr>
          <p:nvPr/>
        </p:nvPicPr>
        <p:blipFill>
          <a:blip r:embed="rId4"/>
          <a:stretch>
            <a:fillRect/>
          </a:stretch>
        </p:blipFill>
        <p:spPr>
          <a:xfrm>
            <a:off x="6025244" y="1590117"/>
            <a:ext cx="5652440" cy="4158000"/>
          </a:xfrm>
          <a:prstGeom prst="rect">
            <a:avLst/>
          </a:prstGeom>
        </p:spPr>
      </p:pic>
      <p:pic>
        <p:nvPicPr>
          <p:cNvPr id="12" name="图片 11">
            <a:extLst>
              <a:ext uri="{FF2B5EF4-FFF2-40B4-BE49-F238E27FC236}">
                <a16:creationId xmlns:a16="http://schemas.microsoft.com/office/drawing/2014/main" id="{C3D1150D-7C5C-D34F-0776-6F51F93BB090}"/>
              </a:ext>
            </a:extLst>
          </p:cNvPr>
          <p:cNvPicPr>
            <a:picLocks noChangeAspect="1"/>
          </p:cNvPicPr>
          <p:nvPr/>
        </p:nvPicPr>
        <p:blipFill>
          <a:blip r:embed="rId5"/>
          <a:stretch>
            <a:fillRect/>
          </a:stretch>
        </p:blipFill>
        <p:spPr>
          <a:xfrm>
            <a:off x="434559" y="1590117"/>
            <a:ext cx="5644206" cy="4158000"/>
          </a:xfrm>
          <a:prstGeom prst="rect">
            <a:avLst/>
          </a:prstGeom>
        </p:spPr>
      </p:pic>
      <p:sp>
        <p:nvSpPr>
          <p:cNvPr id="2" name="标题 1">
            <a:extLst>
              <a:ext uri="{FF2B5EF4-FFF2-40B4-BE49-F238E27FC236}">
                <a16:creationId xmlns:a16="http://schemas.microsoft.com/office/drawing/2014/main" id="{A972F4B0-BB0F-D497-1953-952F45CA774D}"/>
              </a:ext>
            </a:extLst>
          </p:cNvPr>
          <p:cNvSpPr txBox="1">
            <a:spLocks/>
          </p:cNvSpPr>
          <p:nvPr/>
        </p:nvSpPr>
        <p:spPr>
          <a:xfrm>
            <a:off x="6630640" y="1471588"/>
            <a:ext cx="5561360" cy="6826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800" b="1" dirty="0">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BB0D96FF-BBAF-6469-9DCD-690D35DB3B2D}"/>
              </a:ext>
            </a:extLst>
          </p:cNvPr>
          <p:cNvSpPr txBox="1"/>
          <p:nvPr>
            <p:custDataLst>
              <p:tags r:id="rId1"/>
            </p:custDataLst>
          </p:nvPr>
        </p:nvSpPr>
        <p:spPr>
          <a:xfrm>
            <a:off x="3461369" y="6080773"/>
            <a:ext cx="5869120" cy="461665"/>
          </a:xfrm>
          <a:prstGeom prst="rect">
            <a:avLst/>
          </a:prstGeom>
          <a:noFill/>
        </p:spPr>
        <p:txBody>
          <a:bodyPr wrap="square" rtlCol="0">
            <a:spAutoFit/>
          </a:bodyPr>
          <a:lstStyle/>
          <a:p>
            <a:r>
              <a:rPr lang="en-US" altLang="zh-CN" sz="2400" dirty="0">
                <a:cs typeface="Arial" panose="020B0604020202020204" pitchFamily="34" charset="0"/>
              </a:rPr>
              <a:t>Neural network output </a:t>
            </a:r>
            <a:r>
              <a:rPr lang="en-US" altLang="zh-CN" sz="2400" b="1" i="1" dirty="0">
                <a:cs typeface="Arial" panose="020B0604020202020204" pitchFamily="34" charset="0"/>
              </a:rPr>
              <a:t>G</a:t>
            </a:r>
            <a:r>
              <a:rPr lang="en-US" altLang="zh-CN" sz="2400" dirty="0">
                <a:cs typeface="Arial" panose="020B0604020202020204" pitchFamily="34" charset="0"/>
              </a:rPr>
              <a:t> as a function of </a:t>
            </a:r>
            <a:r>
              <a:rPr lang="en-US" altLang="zh-CN" sz="2400" i="1" dirty="0">
                <a:cs typeface="Arial" panose="020B0604020202020204" pitchFamily="34" charset="0"/>
              </a:rPr>
              <a:t>eB</a:t>
            </a:r>
            <a:endParaRPr lang="en-US" altLang="zh-CN" sz="2400" i="1" dirty="0">
              <a:ea typeface="楷体" panose="02010609060101010101" pitchFamily="49" charset="-122"/>
              <a:cs typeface="Arial" panose="020B0604020202020204" pitchFamily="34" charset="0"/>
            </a:endParaRPr>
          </a:p>
        </p:txBody>
      </p:sp>
      <p:sp>
        <p:nvSpPr>
          <p:cNvPr id="4" name="文本框 3">
            <a:extLst>
              <a:ext uri="{FF2B5EF4-FFF2-40B4-BE49-F238E27FC236}">
                <a16:creationId xmlns:a16="http://schemas.microsoft.com/office/drawing/2014/main" id="{F56D6D08-DF0F-1CF8-A42B-F9D74574CFB4}"/>
              </a:ext>
            </a:extLst>
          </p:cNvPr>
          <p:cNvSpPr txBox="1"/>
          <p:nvPr>
            <p:custDataLst>
              <p:tags r:id="rId2"/>
            </p:custDataLst>
          </p:nvPr>
        </p:nvSpPr>
        <p:spPr>
          <a:xfrm>
            <a:off x="11604458" y="6371590"/>
            <a:ext cx="523407" cy="422910"/>
          </a:xfrm>
          <a:prstGeom prst="rect">
            <a:avLst/>
          </a:prstGeom>
          <a:noFill/>
        </p:spPr>
        <p:txBody>
          <a:bodyPr wrap="square" rtlCol="0">
            <a:noAutofit/>
          </a:bodyPr>
          <a:lstStyle/>
          <a:p>
            <a:r>
              <a:rPr lang="en-US" altLang="zh-CN" sz="2400" dirty="0"/>
              <a:t>11</a:t>
            </a:r>
          </a:p>
        </p:txBody>
      </p:sp>
      <p:sp>
        <p:nvSpPr>
          <p:cNvPr id="8" name="标题 1">
            <a:extLst>
              <a:ext uri="{FF2B5EF4-FFF2-40B4-BE49-F238E27FC236}">
                <a16:creationId xmlns:a16="http://schemas.microsoft.com/office/drawing/2014/main" id="{13354CCE-C071-4C0F-58AB-5A47A05828C5}"/>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cs typeface="Arial" panose="020B0604020202020204" pitchFamily="34" charset="0"/>
              </a:rPr>
              <a:t>Results and Analysis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5" name="日期占位符 4">
            <a:extLst>
              <a:ext uri="{FF2B5EF4-FFF2-40B4-BE49-F238E27FC236}">
                <a16:creationId xmlns:a16="http://schemas.microsoft.com/office/drawing/2014/main" id="{5EDE4040-7149-0690-4D0F-7015C7B87D77}"/>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95090888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E0616-E145-5123-B0D2-3C789351F95B}"/>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1DBBF4C6-4CF6-DC0D-9988-89F28E0CF383}"/>
              </a:ext>
            </a:extLst>
          </p:cNvPr>
          <p:cNvPicPr>
            <a:picLocks noChangeAspect="1"/>
          </p:cNvPicPr>
          <p:nvPr/>
        </p:nvPicPr>
        <p:blipFill>
          <a:blip r:embed="rId4"/>
          <a:stretch>
            <a:fillRect/>
          </a:stretch>
        </p:blipFill>
        <p:spPr>
          <a:xfrm>
            <a:off x="6025244" y="1590117"/>
            <a:ext cx="5656862" cy="4158000"/>
          </a:xfrm>
          <a:prstGeom prst="rect">
            <a:avLst/>
          </a:prstGeom>
        </p:spPr>
      </p:pic>
      <p:pic>
        <p:nvPicPr>
          <p:cNvPr id="5" name="图片 4">
            <a:extLst>
              <a:ext uri="{FF2B5EF4-FFF2-40B4-BE49-F238E27FC236}">
                <a16:creationId xmlns:a16="http://schemas.microsoft.com/office/drawing/2014/main" id="{15E8FFB9-D5F7-2C6B-954D-033DCB1CD074}"/>
              </a:ext>
            </a:extLst>
          </p:cNvPr>
          <p:cNvPicPr>
            <a:picLocks noChangeAspect="1"/>
          </p:cNvPicPr>
          <p:nvPr/>
        </p:nvPicPr>
        <p:blipFill>
          <a:blip r:embed="rId5"/>
          <a:stretch>
            <a:fillRect/>
          </a:stretch>
        </p:blipFill>
        <p:spPr>
          <a:xfrm>
            <a:off x="448416" y="1590117"/>
            <a:ext cx="5647584" cy="4158000"/>
          </a:xfrm>
          <a:prstGeom prst="rect">
            <a:avLst/>
          </a:prstGeom>
        </p:spPr>
      </p:pic>
      <p:sp>
        <p:nvSpPr>
          <p:cNvPr id="2" name="标题 1">
            <a:extLst>
              <a:ext uri="{FF2B5EF4-FFF2-40B4-BE49-F238E27FC236}">
                <a16:creationId xmlns:a16="http://schemas.microsoft.com/office/drawing/2014/main" id="{001FF831-3566-2BE5-B34B-BC095A7FAA8B}"/>
              </a:ext>
            </a:extLst>
          </p:cNvPr>
          <p:cNvSpPr txBox="1">
            <a:spLocks/>
          </p:cNvSpPr>
          <p:nvPr/>
        </p:nvSpPr>
        <p:spPr>
          <a:xfrm>
            <a:off x="6630640" y="1471588"/>
            <a:ext cx="5561360" cy="6826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800" b="1" dirty="0">
              <a:latin typeface="微软雅黑" pitchFamily="34" charset="-122"/>
              <a:ea typeface="微软雅黑" pitchFamily="34" charset="-122"/>
            </a:endParaRPr>
          </a:p>
        </p:txBody>
      </p:sp>
      <p:sp>
        <p:nvSpPr>
          <p:cNvPr id="4" name="文本框 3">
            <a:extLst>
              <a:ext uri="{FF2B5EF4-FFF2-40B4-BE49-F238E27FC236}">
                <a16:creationId xmlns:a16="http://schemas.microsoft.com/office/drawing/2014/main" id="{42E13C56-E16D-A17F-881D-E734B2BCF90F}"/>
              </a:ext>
            </a:extLst>
          </p:cNvPr>
          <p:cNvSpPr txBox="1"/>
          <p:nvPr>
            <p:custDataLst>
              <p:tags r:id="rId1"/>
            </p:custDataLst>
          </p:nvPr>
        </p:nvSpPr>
        <p:spPr>
          <a:xfrm>
            <a:off x="11604458" y="6371590"/>
            <a:ext cx="523407" cy="422910"/>
          </a:xfrm>
          <a:prstGeom prst="rect">
            <a:avLst/>
          </a:prstGeom>
          <a:noFill/>
        </p:spPr>
        <p:txBody>
          <a:bodyPr wrap="square" rtlCol="0">
            <a:noAutofit/>
          </a:bodyPr>
          <a:lstStyle/>
          <a:p>
            <a:r>
              <a:rPr lang="en-US" altLang="zh-CN" sz="2400" dirty="0"/>
              <a:t>12</a:t>
            </a:r>
          </a:p>
        </p:txBody>
      </p:sp>
      <p:sp>
        <p:nvSpPr>
          <p:cNvPr id="8" name="标题 1">
            <a:extLst>
              <a:ext uri="{FF2B5EF4-FFF2-40B4-BE49-F238E27FC236}">
                <a16:creationId xmlns:a16="http://schemas.microsoft.com/office/drawing/2014/main" id="{5434707D-0CF0-4B1A-52F3-ABC905C3444B}"/>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cs typeface="Arial" panose="020B0604020202020204" pitchFamily="34" charset="0"/>
              </a:rPr>
              <a:t>Results and Analysis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3" name="文本框 2">
            <a:extLst>
              <a:ext uri="{FF2B5EF4-FFF2-40B4-BE49-F238E27FC236}">
                <a16:creationId xmlns:a16="http://schemas.microsoft.com/office/drawing/2014/main" id="{B4B1EA85-5949-1F0D-A5EC-44422991256B}"/>
              </a:ext>
            </a:extLst>
          </p:cNvPr>
          <p:cNvSpPr txBox="1"/>
          <p:nvPr>
            <p:custDataLst>
              <p:tags r:id="rId2"/>
            </p:custDataLst>
          </p:nvPr>
        </p:nvSpPr>
        <p:spPr>
          <a:xfrm>
            <a:off x="3461369" y="6080773"/>
            <a:ext cx="5869120" cy="461665"/>
          </a:xfrm>
          <a:prstGeom prst="rect">
            <a:avLst/>
          </a:prstGeom>
          <a:noFill/>
        </p:spPr>
        <p:txBody>
          <a:bodyPr wrap="square" rtlCol="0">
            <a:spAutoFit/>
          </a:bodyPr>
          <a:lstStyle/>
          <a:p>
            <a:r>
              <a:rPr lang="en-US" altLang="zh-CN" sz="2400" dirty="0">
                <a:cs typeface="Arial" panose="020B0604020202020204" pitchFamily="34" charset="0"/>
              </a:rPr>
              <a:t>Neural network output </a:t>
            </a:r>
            <a:r>
              <a:rPr lang="en-US" altLang="zh-CN" sz="2400" b="1" i="1" dirty="0">
                <a:cs typeface="Arial" panose="020B0604020202020204" pitchFamily="34" charset="0"/>
              </a:rPr>
              <a:t>v</a:t>
            </a:r>
            <a:r>
              <a:rPr lang="en-US" altLang="zh-CN" sz="2400" b="1" i="1" baseline="-25000" dirty="0">
                <a:cs typeface="Arial" panose="020B0604020202020204" pitchFamily="34" charset="0"/>
              </a:rPr>
              <a:t>2</a:t>
            </a:r>
            <a:r>
              <a:rPr lang="en-US" altLang="zh-CN" sz="2400" dirty="0">
                <a:cs typeface="Arial" panose="020B0604020202020204" pitchFamily="34" charset="0"/>
              </a:rPr>
              <a:t> as a function of </a:t>
            </a:r>
            <a:r>
              <a:rPr lang="en-US" altLang="zh-CN" sz="2400" i="1" dirty="0">
                <a:cs typeface="Arial" panose="020B0604020202020204" pitchFamily="34" charset="0"/>
              </a:rPr>
              <a:t>eB</a:t>
            </a:r>
            <a:endParaRPr lang="en-US" altLang="zh-CN" sz="2400" i="1" dirty="0">
              <a:ea typeface="楷体" panose="02010609060101010101" pitchFamily="49" charset="-122"/>
              <a:cs typeface="Arial" panose="020B0604020202020204" pitchFamily="34" charset="0"/>
            </a:endParaRPr>
          </a:p>
        </p:txBody>
      </p:sp>
      <p:sp>
        <p:nvSpPr>
          <p:cNvPr id="6" name="日期占位符 5">
            <a:extLst>
              <a:ext uri="{FF2B5EF4-FFF2-40B4-BE49-F238E27FC236}">
                <a16:creationId xmlns:a16="http://schemas.microsoft.com/office/drawing/2014/main" id="{08025F32-010E-59A4-D702-B8C4859F8993}"/>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203389493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25E3-4302-A8D0-768B-E4FAEEBAE8E1}"/>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6EB001DE-C0F4-2986-5D8E-A563F9B1DCEF}"/>
              </a:ext>
            </a:extLst>
          </p:cNvPr>
          <p:cNvPicPr>
            <a:picLocks noChangeAspect="1"/>
          </p:cNvPicPr>
          <p:nvPr/>
        </p:nvPicPr>
        <p:blipFill>
          <a:blip r:embed="rId4"/>
          <a:stretch>
            <a:fillRect/>
          </a:stretch>
        </p:blipFill>
        <p:spPr>
          <a:xfrm>
            <a:off x="2388298" y="990123"/>
            <a:ext cx="6633600" cy="4975200"/>
          </a:xfrm>
          <a:prstGeom prst="rect">
            <a:avLst/>
          </a:prstGeom>
        </p:spPr>
      </p:pic>
      <p:sp>
        <p:nvSpPr>
          <p:cNvPr id="6" name="文本框 5">
            <a:extLst>
              <a:ext uri="{FF2B5EF4-FFF2-40B4-BE49-F238E27FC236}">
                <a16:creationId xmlns:a16="http://schemas.microsoft.com/office/drawing/2014/main" id="{DD436E28-5463-53AE-37C5-07BC943EB0C3}"/>
              </a:ext>
            </a:extLst>
          </p:cNvPr>
          <p:cNvSpPr txBox="1"/>
          <p:nvPr/>
        </p:nvSpPr>
        <p:spPr>
          <a:xfrm>
            <a:off x="7086167" y="1070688"/>
            <a:ext cx="65" cy="276999"/>
          </a:xfrm>
          <a:prstGeom prst="rect">
            <a:avLst/>
          </a:prstGeom>
          <a:noFill/>
        </p:spPr>
        <p:txBody>
          <a:bodyPr wrap="none" lIns="0" tIns="0" rIns="0" bIns="0" rtlCol="0">
            <a:spAutoFit/>
          </a:bodyPr>
          <a:lstStyle/>
          <a:p>
            <a:endParaRPr lang="zh-CN" altLang="en-US" dirty="0"/>
          </a:p>
        </p:txBody>
      </p:sp>
      <p:sp>
        <p:nvSpPr>
          <p:cNvPr id="10" name="文本框 9">
            <a:extLst>
              <a:ext uri="{FF2B5EF4-FFF2-40B4-BE49-F238E27FC236}">
                <a16:creationId xmlns:a16="http://schemas.microsoft.com/office/drawing/2014/main" id="{7F276E2E-5D47-B930-DCAA-5E3E51C13819}"/>
              </a:ext>
            </a:extLst>
          </p:cNvPr>
          <p:cNvSpPr txBox="1"/>
          <p:nvPr>
            <p:custDataLst>
              <p:tags r:id="rId1"/>
            </p:custDataLst>
          </p:nvPr>
        </p:nvSpPr>
        <p:spPr>
          <a:xfrm>
            <a:off x="11604458" y="6371590"/>
            <a:ext cx="523407" cy="422910"/>
          </a:xfrm>
          <a:prstGeom prst="rect">
            <a:avLst/>
          </a:prstGeom>
          <a:noFill/>
        </p:spPr>
        <p:txBody>
          <a:bodyPr wrap="square" rtlCol="0">
            <a:noAutofit/>
          </a:bodyPr>
          <a:lstStyle/>
          <a:p>
            <a:r>
              <a:rPr lang="en-US" altLang="zh-CN" sz="2400" dirty="0"/>
              <a:t>13</a:t>
            </a:r>
          </a:p>
        </p:txBody>
      </p:sp>
      <p:sp>
        <p:nvSpPr>
          <p:cNvPr id="2" name="标题 1">
            <a:extLst>
              <a:ext uri="{FF2B5EF4-FFF2-40B4-BE49-F238E27FC236}">
                <a16:creationId xmlns:a16="http://schemas.microsoft.com/office/drawing/2014/main" id="{BFE7AE85-11E5-7E67-0AFE-B60B20C5BFBD}"/>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cs typeface="Arial" panose="020B0604020202020204" pitchFamily="34" charset="0"/>
              </a:rPr>
              <a:t>Results and Analysis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4" name="文本框 3">
            <a:extLst>
              <a:ext uri="{FF2B5EF4-FFF2-40B4-BE49-F238E27FC236}">
                <a16:creationId xmlns:a16="http://schemas.microsoft.com/office/drawing/2014/main" id="{995CF4C7-C699-FEA6-E496-B08AF7F1BF2E}"/>
              </a:ext>
            </a:extLst>
          </p:cNvPr>
          <p:cNvSpPr txBox="1"/>
          <p:nvPr>
            <p:custDataLst>
              <p:tags r:id="rId2"/>
            </p:custDataLst>
          </p:nvPr>
        </p:nvSpPr>
        <p:spPr>
          <a:xfrm>
            <a:off x="1710554" y="5965323"/>
            <a:ext cx="8770891" cy="461665"/>
          </a:xfrm>
          <a:prstGeom prst="rect">
            <a:avLst/>
          </a:prstGeom>
          <a:noFill/>
        </p:spPr>
        <p:txBody>
          <a:bodyPr wrap="square" rtlCol="0">
            <a:spAutoFit/>
          </a:bodyPr>
          <a:lstStyle/>
          <a:p>
            <a:r>
              <a:rPr lang="en-US" altLang="zh-CN" sz="2400" b="1" dirty="0"/>
              <a:t>Constituent quark mass</a:t>
            </a:r>
            <a:r>
              <a:rPr lang="en-US" altLang="zh-CN" sz="2400" dirty="0"/>
              <a:t> as a function of temperature for different </a:t>
            </a:r>
            <a:r>
              <a:rPr lang="en-US" altLang="zh-CN" sz="2400" i="1" dirty="0"/>
              <a:t>eB</a:t>
            </a:r>
            <a:endParaRPr lang="en-US" altLang="zh-CN" sz="2400" i="1" dirty="0">
              <a:ea typeface="楷体" panose="02010609060101010101" pitchFamily="49" charset="-122"/>
              <a:cs typeface="Arial" panose="020B0604020202020204" pitchFamily="34" charset="0"/>
            </a:endParaRPr>
          </a:p>
        </p:txBody>
      </p:sp>
      <p:sp>
        <p:nvSpPr>
          <p:cNvPr id="5" name="日期占位符 4">
            <a:extLst>
              <a:ext uri="{FF2B5EF4-FFF2-40B4-BE49-F238E27FC236}">
                <a16:creationId xmlns:a16="http://schemas.microsoft.com/office/drawing/2014/main" id="{A7C9EF24-3E82-48D4-0686-AC8C868F3A6F}"/>
              </a:ext>
            </a:extLst>
          </p:cNvPr>
          <p:cNvSpPr>
            <a:spLocks noGrp="1"/>
          </p:cNvSpPr>
          <p:nvPr>
            <p:ph type="dt" sz="half" idx="10"/>
          </p:nvPr>
        </p:nvSpPr>
        <p:spPr/>
        <p:txBody>
          <a:bodyPr/>
          <a:lstStyle/>
          <a:p>
            <a:r>
              <a:rPr lang="en-US" altLang="zh-CN"/>
              <a:t>May 17, 2026, Hefei</a:t>
            </a:r>
            <a:endParaRPr lang="zh-CN" altLang="en-US"/>
          </a:p>
        </p:txBody>
      </p:sp>
      <p:sp>
        <p:nvSpPr>
          <p:cNvPr id="7" name="箭头: 下 6">
            <a:extLst>
              <a:ext uri="{FF2B5EF4-FFF2-40B4-BE49-F238E27FC236}">
                <a16:creationId xmlns:a16="http://schemas.microsoft.com/office/drawing/2014/main" id="{A329BDEB-148B-1130-F213-4052472F7A06}"/>
              </a:ext>
            </a:extLst>
          </p:cNvPr>
          <p:cNvSpPr/>
          <p:nvPr/>
        </p:nvSpPr>
        <p:spPr>
          <a:xfrm>
            <a:off x="4854744" y="1851768"/>
            <a:ext cx="270514" cy="180473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816894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48208-0DDF-1A04-BB54-F029730C931E}"/>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85B0E500-8E72-AC49-F600-BAC5D2DB116D}"/>
              </a:ext>
            </a:extLst>
          </p:cNvPr>
          <p:cNvPicPr>
            <a:picLocks noChangeAspect="1"/>
          </p:cNvPicPr>
          <p:nvPr/>
        </p:nvPicPr>
        <p:blipFill>
          <a:blip r:embed="rId4"/>
          <a:stretch>
            <a:fillRect/>
          </a:stretch>
        </p:blipFill>
        <p:spPr>
          <a:xfrm>
            <a:off x="2225967" y="1019541"/>
            <a:ext cx="6772800" cy="5079600"/>
          </a:xfrm>
          <a:prstGeom prst="rect">
            <a:avLst/>
          </a:prstGeom>
        </p:spPr>
      </p:pic>
      <p:sp>
        <p:nvSpPr>
          <p:cNvPr id="6" name="文本框 5">
            <a:extLst>
              <a:ext uri="{FF2B5EF4-FFF2-40B4-BE49-F238E27FC236}">
                <a16:creationId xmlns:a16="http://schemas.microsoft.com/office/drawing/2014/main" id="{6215EF74-8020-0CB9-A088-9C739745D793}"/>
              </a:ext>
            </a:extLst>
          </p:cNvPr>
          <p:cNvSpPr txBox="1"/>
          <p:nvPr/>
        </p:nvSpPr>
        <p:spPr>
          <a:xfrm>
            <a:off x="7086167" y="1070688"/>
            <a:ext cx="65" cy="276999"/>
          </a:xfrm>
          <a:prstGeom prst="rect">
            <a:avLst/>
          </a:prstGeom>
          <a:noFill/>
        </p:spPr>
        <p:txBody>
          <a:bodyPr wrap="none" lIns="0" tIns="0" rIns="0" bIns="0" rtlCol="0">
            <a:spAutoFit/>
          </a:bodyPr>
          <a:lstStyle/>
          <a:p>
            <a:endParaRPr lang="zh-CN" altLang="en-US" dirty="0"/>
          </a:p>
        </p:txBody>
      </p:sp>
      <p:sp>
        <p:nvSpPr>
          <p:cNvPr id="4" name="文本框 3">
            <a:extLst>
              <a:ext uri="{FF2B5EF4-FFF2-40B4-BE49-F238E27FC236}">
                <a16:creationId xmlns:a16="http://schemas.microsoft.com/office/drawing/2014/main" id="{DEA20BCF-3E76-2A37-4A08-BAC16B0AA3E9}"/>
              </a:ext>
            </a:extLst>
          </p:cNvPr>
          <p:cNvSpPr txBox="1"/>
          <p:nvPr>
            <p:custDataLst>
              <p:tags r:id="rId1"/>
            </p:custDataLst>
          </p:nvPr>
        </p:nvSpPr>
        <p:spPr>
          <a:xfrm>
            <a:off x="11604458" y="6371590"/>
            <a:ext cx="523407" cy="422910"/>
          </a:xfrm>
          <a:prstGeom prst="rect">
            <a:avLst/>
          </a:prstGeom>
          <a:noFill/>
        </p:spPr>
        <p:txBody>
          <a:bodyPr wrap="square" rtlCol="0">
            <a:noAutofit/>
          </a:bodyPr>
          <a:lstStyle/>
          <a:p>
            <a:r>
              <a:rPr lang="en-US" altLang="zh-CN" sz="2400" dirty="0"/>
              <a:t>14</a:t>
            </a:r>
          </a:p>
        </p:txBody>
      </p:sp>
      <p:sp>
        <p:nvSpPr>
          <p:cNvPr id="7" name="标题 1">
            <a:extLst>
              <a:ext uri="{FF2B5EF4-FFF2-40B4-BE49-F238E27FC236}">
                <a16:creationId xmlns:a16="http://schemas.microsoft.com/office/drawing/2014/main" id="{9BA4DF6E-2C31-2D23-6614-96B75F5631A1}"/>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cs typeface="Arial" panose="020B0604020202020204" pitchFamily="34" charset="0"/>
              </a:rPr>
              <a:t>Results and Analysis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9" name="文本框 8">
            <a:extLst>
              <a:ext uri="{FF2B5EF4-FFF2-40B4-BE49-F238E27FC236}">
                <a16:creationId xmlns:a16="http://schemas.microsoft.com/office/drawing/2014/main" id="{04886E53-47E0-E578-328F-38E0C59F1A0D}"/>
              </a:ext>
            </a:extLst>
          </p:cNvPr>
          <p:cNvSpPr txBox="1"/>
          <p:nvPr>
            <p:custDataLst>
              <p:tags r:id="rId2"/>
            </p:custDataLst>
          </p:nvPr>
        </p:nvSpPr>
        <p:spPr>
          <a:xfrm>
            <a:off x="2028010" y="5909925"/>
            <a:ext cx="8135979" cy="461665"/>
          </a:xfrm>
          <a:prstGeom prst="rect">
            <a:avLst/>
          </a:prstGeom>
          <a:noFill/>
        </p:spPr>
        <p:txBody>
          <a:bodyPr wrap="square" rtlCol="0">
            <a:spAutoFit/>
          </a:bodyPr>
          <a:lstStyle/>
          <a:p>
            <a:r>
              <a:rPr lang="en-US" altLang="zh-CN" sz="2400" b="1" dirty="0"/>
              <a:t>Chiral condensate</a:t>
            </a:r>
            <a:r>
              <a:rPr lang="en-US" altLang="zh-CN" sz="2400" dirty="0"/>
              <a:t> as a function of temperature for different </a:t>
            </a:r>
            <a:r>
              <a:rPr lang="en-US" altLang="zh-CN" sz="2400" i="1" dirty="0"/>
              <a:t>eB</a:t>
            </a:r>
            <a:endParaRPr lang="en-US" altLang="zh-CN" sz="2400" i="1" dirty="0">
              <a:ea typeface="楷体" panose="02010609060101010101" pitchFamily="49" charset="-122"/>
              <a:cs typeface="Arial" panose="020B0604020202020204" pitchFamily="34" charset="0"/>
            </a:endParaRPr>
          </a:p>
        </p:txBody>
      </p:sp>
      <p:sp>
        <p:nvSpPr>
          <p:cNvPr id="2" name="日期占位符 1">
            <a:extLst>
              <a:ext uri="{FF2B5EF4-FFF2-40B4-BE49-F238E27FC236}">
                <a16:creationId xmlns:a16="http://schemas.microsoft.com/office/drawing/2014/main" id="{DFEEDDC4-22E3-DF79-36C4-7C905B392E0A}"/>
              </a:ext>
            </a:extLst>
          </p:cNvPr>
          <p:cNvSpPr>
            <a:spLocks noGrp="1"/>
          </p:cNvSpPr>
          <p:nvPr>
            <p:ph type="dt" sz="half" idx="10"/>
          </p:nvPr>
        </p:nvSpPr>
        <p:spPr/>
        <p:txBody>
          <a:bodyPr/>
          <a:lstStyle/>
          <a:p>
            <a:r>
              <a:rPr lang="en-US" altLang="zh-CN"/>
              <a:t>May 17, 2026, Hefei</a:t>
            </a:r>
            <a:endParaRPr lang="zh-CN" altLang="en-US"/>
          </a:p>
        </p:txBody>
      </p:sp>
      <p:sp>
        <p:nvSpPr>
          <p:cNvPr id="10" name="箭头: 下 9">
            <a:extLst>
              <a:ext uri="{FF2B5EF4-FFF2-40B4-BE49-F238E27FC236}">
                <a16:creationId xmlns:a16="http://schemas.microsoft.com/office/drawing/2014/main" id="{F45C1204-C0DD-142F-3B81-734768D8051D}"/>
              </a:ext>
            </a:extLst>
          </p:cNvPr>
          <p:cNvSpPr/>
          <p:nvPr/>
        </p:nvSpPr>
        <p:spPr>
          <a:xfrm>
            <a:off x="6454614" y="2797342"/>
            <a:ext cx="270514" cy="180473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箭头: 下 11">
            <a:extLst>
              <a:ext uri="{FF2B5EF4-FFF2-40B4-BE49-F238E27FC236}">
                <a16:creationId xmlns:a16="http://schemas.microsoft.com/office/drawing/2014/main" id="{92AB615D-77DE-DA0D-6790-4BBA62CC994E}"/>
              </a:ext>
            </a:extLst>
          </p:cNvPr>
          <p:cNvSpPr/>
          <p:nvPr/>
        </p:nvSpPr>
        <p:spPr>
          <a:xfrm rot="10800000">
            <a:off x="4180975" y="1347687"/>
            <a:ext cx="270514" cy="1804737"/>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078901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23127-E1D1-6237-0809-7E36145E1FAE}"/>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E740F897-51BA-8459-A5E4-A4523C227B6A}"/>
              </a:ext>
            </a:extLst>
          </p:cNvPr>
          <p:cNvPicPr>
            <a:picLocks noChangeAspect="1"/>
          </p:cNvPicPr>
          <p:nvPr/>
        </p:nvPicPr>
        <p:blipFill>
          <a:blip r:embed="rId4"/>
          <a:stretch>
            <a:fillRect/>
          </a:stretch>
        </p:blipFill>
        <p:spPr>
          <a:xfrm>
            <a:off x="2640756" y="1298481"/>
            <a:ext cx="6049462" cy="4475596"/>
          </a:xfrm>
          <a:prstGeom prst="rect">
            <a:avLst/>
          </a:prstGeom>
        </p:spPr>
      </p:pic>
      <p:sp>
        <p:nvSpPr>
          <p:cNvPr id="6" name="文本框 5">
            <a:extLst>
              <a:ext uri="{FF2B5EF4-FFF2-40B4-BE49-F238E27FC236}">
                <a16:creationId xmlns:a16="http://schemas.microsoft.com/office/drawing/2014/main" id="{A953F788-D203-E680-DD39-DFCE8DA90061}"/>
              </a:ext>
            </a:extLst>
          </p:cNvPr>
          <p:cNvSpPr txBox="1"/>
          <p:nvPr/>
        </p:nvSpPr>
        <p:spPr>
          <a:xfrm>
            <a:off x="7086167" y="1070688"/>
            <a:ext cx="65" cy="276999"/>
          </a:xfrm>
          <a:prstGeom prst="rect">
            <a:avLst/>
          </a:prstGeom>
          <a:noFill/>
        </p:spPr>
        <p:txBody>
          <a:bodyPr wrap="none" lIns="0" tIns="0" rIns="0" bIns="0" rtlCol="0">
            <a:spAutoFit/>
          </a:bodyPr>
          <a:lstStyle/>
          <a:p>
            <a:endParaRPr lang="zh-CN" altLang="en-US" dirty="0"/>
          </a:p>
        </p:txBody>
      </p:sp>
      <p:sp>
        <p:nvSpPr>
          <p:cNvPr id="3" name="文本框 2">
            <a:extLst>
              <a:ext uri="{FF2B5EF4-FFF2-40B4-BE49-F238E27FC236}">
                <a16:creationId xmlns:a16="http://schemas.microsoft.com/office/drawing/2014/main" id="{E875C1E1-0681-C8DA-1E05-FC695EB65F79}"/>
              </a:ext>
            </a:extLst>
          </p:cNvPr>
          <p:cNvSpPr txBox="1"/>
          <p:nvPr>
            <p:custDataLst>
              <p:tags r:id="rId1"/>
            </p:custDataLst>
          </p:nvPr>
        </p:nvSpPr>
        <p:spPr>
          <a:xfrm>
            <a:off x="11604458" y="6371590"/>
            <a:ext cx="523407" cy="422910"/>
          </a:xfrm>
          <a:prstGeom prst="rect">
            <a:avLst/>
          </a:prstGeom>
          <a:noFill/>
        </p:spPr>
        <p:txBody>
          <a:bodyPr wrap="square" rtlCol="0">
            <a:noAutofit/>
          </a:bodyPr>
          <a:lstStyle/>
          <a:p>
            <a:r>
              <a:rPr lang="en-US" altLang="zh-CN" sz="2400" dirty="0"/>
              <a:t>15</a:t>
            </a:r>
          </a:p>
        </p:txBody>
      </p:sp>
      <p:sp>
        <p:nvSpPr>
          <p:cNvPr id="2" name="标题 1">
            <a:extLst>
              <a:ext uri="{FF2B5EF4-FFF2-40B4-BE49-F238E27FC236}">
                <a16:creationId xmlns:a16="http://schemas.microsoft.com/office/drawing/2014/main" id="{E41F6697-C6CA-1A5C-0091-58A42CB52074}"/>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cs typeface="Arial" panose="020B0604020202020204" pitchFamily="34" charset="0"/>
              </a:rPr>
              <a:t>Results and Analysis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9" name="文本框 8">
            <a:extLst>
              <a:ext uri="{FF2B5EF4-FFF2-40B4-BE49-F238E27FC236}">
                <a16:creationId xmlns:a16="http://schemas.microsoft.com/office/drawing/2014/main" id="{6F5D284E-4B8A-FB04-3360-C82780F4BA1D}"/>
              </a:ext>
            </a:extLst>
          </p:cNvPr>
          <p:cNvSpPr txBox="1"/>
          <p:nvPr>
            <p:custDataLst>
              <p:tags r:id="rId2"/>
            </p:custDataLst>
          </p:nvPr>
        </p:nvSpPr>
        <p:spPr>
          <a:xfrm>
            <a:off x="2026882" y="5928507"/>
            <a:ext cx="8138236" cy="461665"/>
          </a:xfrm>
          <a:prstGeom prst="rect">
            <a:avLst/>
          </a:prstGeom>
          <a:noFill/>
        </p:spPr>
        <p:txBody>
          <a:bodyPr wrap="square" rtlCol="0">
            <a:spAutoFit/>
          </a:bodyPr>
          <a:lstStyle/>
          <a:p>
            <a:r>
              <a:rPr lang="en-US" altLang="zh-CN" sz="2400" b="1" dirty="0"/>
              <a:t>The normalized pseudocritical temperature</a:t>
            </a:r>
            <a:r>
              <a:rPr lang="en-US" altLang="zh-CN" sz="2400" dirty="0"/>
              <a:t> as a function of </a:t>
            </a:r>
            <a:r>
              <a:rPr lang="en-US" altLang="zh-CN" sz="2400" i="1" dirty="0"/>
              <a:t>eB</a:t>
            </a:r>
            <a:endParaRPr lang="en-US" altLang="zh-CN" sz="2400" i="1" dirty="0">
              <a:ea typeface="楷体" panose="02010609060101010101" pitchFamily="49" charset="-122"/>
              <a:cs typeface="Arial" panose="020B0604020202020204" pitchFamily="34" charset="0"/>
            </a:endParaRPr>
          </a:p>
        </p:txBody>
      </p:sp>
      <p:sp>
        <p:nvSpPr>
          <p:cNvPr id="4" name="日期占位符 3">
            <a:extLst>
              <a:ext uri="{FF2B5EF4-FFF2-40B4-BE49-F238E27FC236}">
                <a16:creationId xmlns:a16="http://schemas.microsoft.com/office/drawing/2014/main" id="{6EF6F2A5-C302-5C04-49FC-F2F3E8C7FF99}"/>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73460527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D71C2-A220-F85A-2031-B8F59D256D37}"/>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DAFE6516-6F03-372C-720D-BFBFB1B5ECA8}"/>
              </a:ext>
            </a:extLst>
          </p:cNvPr>
          <p:cNvSpPr txBox="1"/>
          <p:nvPr/>
        </p:nvSpPr>
        <p:spPr>
          <a:xfrm>
            <a:off x="7086167" y="2167446"/>
            <a:ext cx="65" cy="276999"/>
          </a:xfrm>
          <a:prstGeom prst="rect">
            <a:avLst/>
          </a:prstGeom>
          <a:noFill/>
        </p:spPr>
        <p:txBody>
          <a:bodyPr wrap="none" lIns="0" tIns="0" rIns="0" bIns="0" rtlCol="0">
            <a:spAutoFit/>
          </a:bodyPr>
          <a:lstStyle/>
          <a:p>
            <a:endParaRPr lang="zh-CN" altLang="en-US" dirty="0"/>
          </a:p>
        </p:txBody>
      </p:sp>
      <p:sp>
        <p:nvSpPr>
          <p:cNvPr id="11" name="文本框 10">
            <a:extLst>
              <a:ext uri="{FF2B5EF4-FFF2-40B4-BE49-F238E27FC236}">
                <a16:creationId xmlns:a16="http://schemas.microsoft.com/office/drawing/2014/main" id="{2A13D77D-8F6F-1CD2-56CA-ADD4C5AE0460}"/>
              </a:ext>
            </a:extLst>
          </p:cNvPr>
          <p:cNvSpPr txBox="1"/>
          <p:nvPr>
            <p:custDataLst>
              <p:tags r:id="rId1"/>
            </p:custDataLst>
          </p:nvPr>
        </p:nvSpPr>
        <p:spPr>
          <a:xfrm>
            <a:off x="1729508" y="1336449"/>
            <a:ext cx="9713526" cy="1107996"/>
          </a:xfrm>
          <a:prstGeom prst="rect">
            <a:avLst/>
          </a:prstGeom>
          <a:noFill/>
        </p:spPr>
        <p:txBody>
          <a:bodyPr wrap="square" rtlCol="0">
            <a:spAutoFit/>
          </a:bodyPr>
          <a:lstStyle/>
          <a:p>
            <a:r>
              <a:rPr lang="en-US" altLang="zh-CN" sz="2200" dirty="0"/>
              <a:t>By parameterizing </a:t>
            </a:r>
            <a:r>
              <a:rPr lang="en-US" altLang="zh-CN" sz="2200" i="1" dirty="0"/>
              <a:t>G(eB)</a:t>
            </a:r>
            <a:r>
              <a:rPr lang="en-US" altLang="zh-CN" sz="2200" dirty="0"/>
              <a:t> and </a:t>
            </a:r>
            <a:r>
              <a:rPr lang="en-US" altLang="zh-CN" sz="2200" i="1" dirty="0"/>
              <a:t>v</a:t>
            </a:r>
            <a:r>
              <a:rPr lang="en-US" altLang="zh-CN" sz="2200" i="1" baseline="-25000" dirty="0"/>
              <a:t>2</a:t>
            </a:r>
            <a:r>
              <a:rPr lang="en-US" altLang="zh-CN" sz="2200" i="1" dirty="0"/>
              <a:t>(eB) </a:t>
            </a:r>
            <a:r>
              <a:rPr lang="en-US" altLang="zh-CN" sz="2200"/>
              <a:t>with neural networks </a:t>
            </a:r>
            <a:r>
              <a:rPr lang="en-US" altLang="zh-CN" sz="2200" dirty="0"/>
              <a:t>and embedding physical priors into the loss function, we successfully extract their magnetic-field dependence.</a:t>
            </a:r>
            <a:endParaRPr lang="zh-CN" altLang="en-US" sz="2200" dirty="0">
              <a:latin typeface="楷体" panose="02010609060101010101" pitchFamily="49" charset="-122"/>
              <a:ea typeface="楷体" panose="02010609060101010101" pitchFamily="49" charset="-122"/>
            </a:endParaRPr>
          </a:p>
        </p:txBody>
      </p:sp>
      <p:sp>
        <p:nvSpPr>
          <p:cNvPr id="3" name="文本框 2">
            <a:extLst>
              <a:ext uri="{FF2B5EF4-FFF2-40B4-BE49-F238E27FC236}">
                <a16:creationId xmlns:a16="http://schemas.microsoft.com/office/drawing/2014/main" id="{40C48548-0D42-B619-5281-D840EF530627}"/>
              </a:ext>
            </a:extLst>
          </p:cNvPr>
          <p:cNvSpPr txBox="1"/>
          <p:nvPr>
            <p:custDataLst>
              <p:tags r:id="rId2"/>
            </p:custDataLst>
          </p:nvPr>
        </p:nvSpPr>
        <p:spPr>
          <a:xfrm>
            <a:off x="11604458" y="6371590"/>
            <a:ext cx="523407" cy="422910"/>
          </a:xfrm>
          <a:prstGeom prst="rect">
            <a:avLst/>
          </a:prstGeom>
          <a:noFill/>
        </p:spPr>
        <p:txBody>
          <a:bodyPr wrap="square" rtlCol="0">
            <a:noAutofit/>
          </a:bodyPr>
          <a:lstStyle/>
          <a:p>
            <a:r>
              <a:rPr lang="en-US" altLang="zh-CN" sz="2400" dirty="0"/>
              <a:t>16</a:t>
            </a:r>
          </a:p>
        </p:txBody>
      </p:sp>
      <p:sp>
        <p:nvSpPr>
          <p:cNvPr id="5" name="文本框 4">
            <a:extLst>
              <a:ext uri="{FF2B5EF4-FFF2-40B4-BE49-F238E27FC236}">
                <a16:creationId xmlns:a16="http://schemas.microsoft.com/office/drawing/2014/main" id="{0B58599F-2B11-6457-28F1-0214A37A8748}"/>
              </a:ext>
            </a:extLst>
          </p:cNvPr>
          <p:cNvSpPr txBox="1"/>
          <p:nvPr>
            <p:custDataLst>
              <p:tags r:id="rId3"/>
            </p:custDataLst>
          </p:nvPr>
        </p:nvSpPr>
        <p:spPr>
          <a:xfrm>
            <a:off x="1729508" y="3092490"/>
            <a:ext cx="9874949" cy="769441"/>
          </a:xfrm>
          <a:prstGeom prst="rect">
            <a:avLst/>
          </a:prstGeom>
          <a:noFill/>
        </p:spPr>
        <p:txBody>
          <a:bodyPr wrap="square" rtlCol="0">
            <a:spAutoFit/>
          </a:bodyPr>
          <a:lstStyle/>
          <a:p>
            <a:r>
              <a:rPr lang="en-US" altLang="zh-CN" sz="2200" dirty="0"/>
              <a:t>This differentiable inversion framework establishes a general paradigm for bridging the gap between first-principles calculations and phenomenological models.</a:t>
            </a:r>
            <a:endParaRPr lang="zh-CN" altLang="en-US" sz="2200" dirty="0">
              <a:latin typeface="楷体" panose="02010609060101010101" pitchFamily="49" charset="-122"/>
              <a:ea typeface="楷体" panose="02010609060101010101" pitchFamily="49" charset="-122"/>
            </a:endParaRPr>
          </a:p>
        </p:txBody>
      </p:sp>
      <p:sp>
        <p:nvSpPr>
          <p:cNvPr id="8" name="矩形: 圆角 7">
            <a:extLst>
              <a:ext uri="{FF2B5EF4-FFF2-40B4-BE49-F238E27FC236}">
                <a16:creationId xmlns:a16="http://schemas.microsoft.com/office/drawing/2014/main" id="{B04CC6F8-B893-A635-B6E0-C1F2F470474C}"/>
              </a:ext>
            </a:extLst>
          </p:cNvPr>
          <p:cNvSpPr/>
          <p:nvPr/>
        </p:nvSpPr>
        <p:spPr>
          <a:xfrm>
            <a:off x="748966" y="3263744"/>
            <a:ext cx="547436" cy="114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a:extLst>
              <a:ext uri="{FF2B5EF4-FFF2-40B4-BE49-F238E27FC236}">
                <a16:creationId xmlns:a16="http://schemas.microsoft.com/office/drawing/2014/main" id="{0CE467DB-4755-3641-39B4-59778DF1293F}"/>
              </a:ext>
            </a:extLst>
          </p:cNvPr>
          <p:cNvSpPr txBox="1">
            <a:spLocks/>
          </p:cNvSpPr>
          <p:nvPr/>
        </p:nvSpPr>
        <p:spPr>
          <a:xfrm>
            <a:off x="825429" y="467828"/>
            <a:ext cx="4741863"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Summary and outlook</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2" name="日期占位符 1">
            <a:extLst>
              <a:ext uri="{FF2B5EF4-FFF2-40B4-BE49-F238E27FC236}">
                <a16:creationId xmlns:a16="http://schemas.microsoft.com/office/drawing/2014/main" id="{E58D88A3-DBF1-47BD-FFEE-D2EE175B5823}"/>
              </a:ext>
            </a:extLst>
          </p:cNvPr>
          <p:cNvSpPr>
            <a:spLocks noGrp="1"/>
          </p:cNvSpPr>
          <p:nvPr>
            <p:ph type="dt" sz="half" idx="10"/>
          </p:nvPr>
        </p:nvSpPr>
        <p:spPr/>
        <p:txBody>
          <a:bodyPr/>
          <a:lstStyle/>
          <a:p>
            <a:r>
              <a:rPr lang="en-US" altLang="zh-CN"/>
              <a:t>May 17, 2026, Hefei</a:t>
            </a:r>
            <a:endParaRPr lang="zh-CN" altLang="en-US"/>
          </a:p>
        </p:txBody>
      </p:sp>
      <p:sp>
        <p:nvSpPr>
          <p:cNvPr id="13" name="矩形: 圆角 12">
            <a:extLst>
              <a:ext uri="{FF2B5EF4-FFF2-40B4-BE49-F238E27FC236}">
                <a16:creationId xmlns:a16="http://schemas.microsoft.com/office/drawing/2014/main" id="{590FFF54-21AC-699C-2201-6B13592DDED3}"/>
              </a:ext>
            </a:extLst>
          </p:cNvPr>
          <p:cNvSpPr/>
          <p:nvPr/>
        </p:nvSpPr>
        <p:spPr>
          <a:xfrm>
            <a:off x="748966" y="4727089"/>
            <a:ext cx="547436" cy="114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6504D1D-6016-950D-0862-1150E840319C}"/>
              </a:ext>
            </a:extLst>
          </p:cNvPr>
          <p:cNvSpPr txBox="1"/>
          <p:nvPr>
            <p:custDataLst>
              <p:tags r:id="rId4"/>
            </p:custDataLst>
          </p:nvPr>
        </p:nvSpPr>
        <p:spPr>
          <a:xfrm>
            <a:off x="1729509" y="4555142"/>
            <a:ext cx="9713525" cy="1107996"/>
          </a:xfrm>
          <a:prstGeom prst="rect">
            <a:avLst/>
          </a:prstGeom>
          <a:noFill/>
        </p:spPr>
        <p:txBody>
          <a:bodyPr wrap="square" rtlCol="0">
            <a:spAutoFit/>
          </a:bodyPr>
          <a:lstStyle/>
          <a:p>
            <a:r>
              <a:rPr lang="en-US" altLang="zh-CN" sz="2200" dirty="0"/>
              <a:t>The model currently used is still relatively simple, and the data used for training is not the most recent. Nevertheless, the pipeline we have developed is generalizable and can be applied to a wide range of inverse problems.</a:t>
            </a:r>
            <a:endParaRPr lang="zh-CN" altLang="en-US" sz="2200" dirty="0">
              <a:latin typeface="楷体" panose="02010609060101010101" pitchFamily="49" charset="-122"/>
              <a:ea typeface="楷体" panose="02010609060101010101" pitchFamily="49" charset="-122"/>
            </a:endParaRPr>
          </a:p>
        </p:txBody>
      </p:sp>
      <p:sp>
        <p:nvSpPr>
          <p:cNvPr id="9" name="矩形: 圆角 8">
            <a:extLst>
              <a:ext uri="{FF2B5EF4-FFF2-40B4-BE49-F238E27FC236}">
                <a16:creationId xmlns:a16="http://schemas.microsoft.com/office/drawing/2014/main" id="{E312197E-C7F8-E1D8-9B4D-6B66E049B312}"/>
              </a:ext>
            </a:extLst>
          </p:cNvPr>
          <p:cNvSpPr/>
          <p:nvPr/>
        </p:nvSpPr>
        <p:spPr>
          <a:xfrm>
            <a:off x="748966" y="1545234"/>
            <a:ext cx="547436" cy="1143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3519719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EEE94B0-0F56-3B8F-4841-78AC7E691F35}"/>
              </a:ext>
            </a:extLst>
          </p:cNvPr>
          <p:cNvSpPr txBox="1"/>
          <p:nvPr/>
        </p:nvSpPr>
        <p:spPr>
          <a:xfrm>
            <a:off x="1598445" y="2459504"/>
            <a:ext cx="8995110" cy="1938992"/>
          </a:xfrm>
          <a:prstGeom prst="rect">
            <a:avLst/>
          </a:prstGeom>
          <a:noFill/>
        </p:spPr>
        <p:txBody>
          <a:bodyPr wrap="square">
            <a:spAutoFit/>
          </a:bodyPr>
          <a:lstStyle/>
          <a:p>
            <a:pPr algn="ctr" eaLnBrk="1" hangingPunct="1"/>
            <a:r>
              <a:rPr lang="en-US" altLang="zh-CN" sz="6000" b="1" dirty="0">
                <a:solidFill>
                  <a:schemeClr val="accent1"/>
                </a:solidFill>
                <a:latin typeface="微软雅黑" pitchFamily="34" charset="-122"/>
                <a:ea typeface="微软雅黑" pitchFamily="34" charset="-122"/>
              </a:rPr>
              <a:t>Thank You Very Much</a:t>
            </a:r>
          </a:p>
          <a:p>
            <a:pPr algn="ctr" eaLnBrk="1" hangingPunct="1"/>
            <a:r>
              <a:rPr lang="en-US" altLang="zh-CN" sz="6000" b="1" dirty="0">
                <a:solidFill>
                  <a:schemeClr val="accent1"/>
                </a:solidFill>
                <a:latin typeface="微软雅黑" pitchFamily="34" charset="-122"/>
                <a:ea typeface="微软雅黑" pitchFamily="34" charset="-122"/>
              </a:rPr>
              <a:t>for Your Attention!</a:t>
            </a:r>
          </a:p>
        </p:txBody>
      </p:sp>
      <p:sp>
        <p:nvSpPr>
          <p:cNvPr id="2" name="日期占位符 1">
            <a:extLst>
              <a:ext uri="{FF2B5EF4-FFF2-40B4-BE49-F238E27FC236}">
                <a16:creationId xmlns:a16="http://schemas.microsoft.com/office/drawing/2014/main" id="{25347464-5DBD-3911-34DF-596C7F913C07}"/>
              </a:ext>
            </a:extLst>
          </p:cNvPr>
          <p:cNvSpPr>
            <a:spLocks noGrp="1"/>
          </p:cNvSpPr>
          <p:nvPr>
            <p:ph type="dt" sz="half" idx="10"/>
          </p:nvPr>
        </p:nvSpPr>
        <p:spPr/>
        <p:txBody>
          <a:bodyPr/>
          <a:lstStyle/>
          <a:p>
            <a:r>
              <a:rPr lang="en-US" altLang="zh-CN"/>
              <a:t>May 17, 2026, Hefei</a:t>
            </a:r>
            <a:endParaRPr lang="zh-CN" altLang="en-US"/>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FA67-3AE7-8F6D-5E87-A86FEBA947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C3C6D6B-BAE6-559B-1CA8-AEE91BCDBF2E}"/>
              </a:ext>
            </a:extLst>
          </p:cNvPr>
          <p:cNvSpPr>
            <a:spLocks noGrp="1"/>
          </p:cNvSpPr>
          <p:nvPr>
            <p:ph type="title" idx="4294967295"/>
          </p:nvPr>
        </p:nvSpPr>
        <p:spPr>
          <a:xfrm>
            <a:off x="825428" y="467828"/>
            <a:ext cx="9906739" cy="558800"/>
          </a:xfrm>
        </p:spPr>
        <p:txBody>
          <a:bodyPr vert="horz" lIns="91440" tIns="45720" rIns="91440" bIns="45720" rtlCol="0" anchor="ctr">
            <a:noAutofit/>
          </a:body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Phase Diagram and Phase Structure of QCD Matter</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0" name="矩形 9">
            <a:extLst>
              <a:ext uri="{FF2B5EF4-FFF2-40B4-BE49-F238E27FC236}">
                <a16:creationId xmlns:a16="http://schemas.microsoft.com/office/drawing/2014/main" id="{7503BFAC-6578-A22F-B086-8BB1C9D0200A}"/>
              </a:ext>
            </a:extLst>
          </p:cNvPr>
          <p:cNvSpPr/>
          <p:nvPr>
            <p:custDataLst>
              <p:tags r:id="rId1"/>
            </p:custDataLst>
          </p:nvPr>
        </p:nvSpPr>
        <p:spPr>
          <a:xfrm>
            <a:off x="6360757" y="1651962"/>
            <a:ext cx="116205" cy="13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4AA1917F-3D9F-1EA2-4F3B-2DD293614B49}"/>
              </a:ext>
            </a:extLst>
          </p:cNvPr>
          <p:cNvSpPr txBox="1"/>
          <p:nvPr/>
        </p:nvSpPr>
        <p:spPr>
          <a:xfrm>
            <a:off x="6574844" y="1489155"/>
            <a:ext cx="4819272" cy="150810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Extremely high temperature</a:t>
            </a:r>
          </a:p>
          <a:p>
            <a:br>
              <a:rPr lang="en-US" altLang="zh-CN" sz="2400" dirty="0">
                <a:latin typeface="Arial" panose="020B0604020202020204" pitchFamily="34" charset="0"/>
                <a:cs typeface="Arial" panose="020B0604020202020204" pitchFamily="34" charset="0"/>
              </a:rPr>
            </a:br>
            <a:r>
              <a:rPr lang="en-US" altLang="zh-CN" sz="2200" dirty="0">
                <a:cs typeface="Arial" panose="020B0604020202020204" pitchFamily="34" charset="0"/>
              </a:rPr>
              <a:t>In the early universe, matter existed at extremely high temperatures</a:t>
            </a:r>
            <a:r>
              <a:rPr lang="en-US" altLang="zh-CN" sz="2200" dirty="0">
                <a:latin typeface="Arial" panose="020B0604020202020204" pitchFamily="34" charset="0"/>
                <a:cs typeface="Arial" panose="020B0604020202020204" pitchFamily="34" charset="0"/>
              </a:rPr>
              <a:t>.</a:t>
            </a:r>
            <a:endParaRPr lang="zh-CN" altLang="en-US" sz="2200" dirty="0">
              <a:latin typeface="Arial" panose="020B0604020202020204" pitchFamily="34" charset="0"/>
              <a:ea typeface="楷体"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BE760263-AB47-2765-2313-2156AB911A8C}"/>
              </a:ext>
            </a:extLst>
          </p:cNvPr>
          <p:cNvSpPr txBox="1"/>
          <p:nvPr>
            <p:custDataLst>
              <p:tags r:id="rId2"/>
            </p:custDataLst>
          </p:nvPr>
        </p:nvSpPr>
        <p:spPr>
          <a:xfrm>
            <a:off x="6621287" y="3779176"/>
            <a:ext cx="4873018" cy="1508105"/>
          </a:xfrm>
          <a:prstGeom prst="rect">
            <a:avLst/>
          </a:prstGeom>
          <a:noFill/>
        </p:spPr>
        <p:txBody>
          <a:bodyPr wrap="square" rtlCol="0">
            <a:spAutoFit/>
          </a:bodyPr>
          <a:lstStyle/>
          <a:p>
            <a:r>
              <a:rPr lang="en-US" altLang="zh-CN" sz="2400" b="1" dirty="0">
                <a:latin typeface="Arial" panose="020B0604020202020204" pitchFamily="34" charset="0"/>
                <a:ea typeface="楷体" panose="02010609060101010101" pitchFamily="49" charset="-122"/>
                <a:cs typeface="Arial" panose="020B0604020202020204" pitchFamily="34" charset="0"/>
              </a:rPr>
              <a:t>Extremely high density</a:t>
            </a:r>
          </a:p>
          <a:p>
            <a:endParaRPr lang="en-US" altLang="zh-CN" sz="2400" b="1" dirty="0">
              <a:solidFill>
                <a:schemeClr val="accent1">
                  <a:lumMod val="75000"/>
                </a:schemeClr>
              </a:solidFill>
              <a:latin typeface="Arial" panose="020B0604020202020204" pitchFamily="34" charset="0"/>
              <a:ea typeface="楷体" panose="02010609060101010101" pitchFamily="49" charset="-122"/>
              <a:cs typeface="Arial" panose="020B0604020202020204" pitchFamily="34" charset="0"/>
            </a:endParaRPr>
          </a:p>
          <a:p>
            <a:r>
              <a:rPr lang="en-US" altLang="zh-CN" sz="2200" dirty="0">
                <a:cs typeface="Arial" panose="020B0604020202020204" pitchFamily="34" charset="0"/>
              </a:rPr>
              <a:t>Inside neutron stars, matter exists in an extremely high-density environment.</a:t>
            </a:r>
            <a:endParaRPr lang="zh-CN" altLang="en-US" sz="2200" dirty="0">
              <a:cs typeface="Arial" panose="020B0604020202020204" pitchFamily="34" charset="0"/>
            </a:endParaRPr>
          </a:p>
        </p:txBody>
      </p:sp>
      <p:sp>
        <p:nvSpPr>
          <p:cNvPr id="14" name="文本框 13">
            <a:extLst>
              <a:ext uri="{FF2B5EF4-FFF2-40B4-BE49-F238E27FC236}">
                <a16:creationId xmlns:a16="http://schemas.microsoft.com/office/drawing/2014/main" id="{FBA5F376-8F22-724D-9F02-50BD88A883BE}"/>
              </a:ext>
            </a:extLst>
          </p:cNvPr>
          <p:cNvSpPr txBox="1"/>
          <p:nvPr>
            <p:custDataLst>
              <p:tags r:id="rId3"/>
            </p:custDataLst>
          </p:nvPr>
        </p:nvSpPr>
        <p:spPr>
          <a:xfrm>
            <a:off x="11670665" y="6371590"/>
            <a:ext cx="457200" cy="422910"/>
          </a:xfrm>
          <a:prstGeom prst="rect">
            <a:avLst/>
          </a:prstGeom>
          <a:noFill/>
        </p:spPr>
        <p:txBody>
          <a:bodyPr wrap="square" rtlCol="0">
            <a:noAutofit/>
          </a:bodyPr>
          <a:lstStyle/>
          <a:p>
            <a:r>
              <a:rPr lang="en-US" altLang="zh-CN" sz="2400" dirty="0"/>
              <a:t>2</a:t>
            </a:r>
          </a:p>
        </p:txBody>
      </p:sp>
      <p:pic>
        <p:nvPicPr>
          <p:cNvPr id="4" name="图片 3">
            <a:extLst>
              <a:ext uri="{FF2B5EF4-FFF2-40B4-BE49-F238E27FC236}">
                <a16:creationId xmlns:a16="http://schemas.microsoft.com/office/drawing/2014/main" id="{B10A1EA0-05B4-691F-5F40-00C5B231C2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60" y="1339029"/>
            <a:ext cx="4538600" cy="4570961"/>
          </a:xfrm>
          <a:prstGeom prst="rect">
            <a:avLst/>
          </a:prstGeom>
        </p:spPr>
      </p:pic>
      <p:sp>
        <p:nvSpPr>
          <p:cNvPr id="3" name="日期占位符 2">
            <a:extLst>
              <a:ext uri="{FF2B5EF4-FFF2-40B4-BE49-F238E27FC236}">
                <a16:creationId xmlns:a16="http://schemas.microsoft.com/office/drawing/2014/main" id="{AF390241-D5A1-3D38-A694-299A532A3535}"/>
              </a:ext>
            </a:extLst>
          </p:cNvPr>
          <p:cNvSpPr>
            <a:spLocks noGrp="1"/>
          </p:cNvSpPr>
          <p:nvPr>
            <p:ph type="dt" sz="half" idx="10"/>
          </p:nvPr>
        </p:nvSpPr>
        <p:spPr/>
        <p:txBody>
          <a:bodyPr/>
          <a:lstStyle/>
          <a:p>
            <a:r>
              <a:rPr lang="en-US" altLang="zh-CN"/>
              <a:t>May 17, 2026, Hefei</a:t>
            </a:r>
            <a:endParaRPr lang="zh-CN" altLang="en-US"/>
          </a:p>
        </p:txBody>
      </p:sp>
      <p:sp>
        <p:nvSpPr>
          <p:cNvPr id="5" name="矩形 4">
            <a:extLst>
              <a:ext uri="{FF2B5EF4-FFF2-40B4-BE49-F238E27FC236}">
                <a16:creationId xmlns:a16="http://schemas.microsoft.com/office/drawing/2014/main" id="{4DEE97C8-4156-8737-2534-7890972A1F1C}"/>
              </a:ext>
            </a:extLst>
          </p:cNvPr>
          <p:cNvSpPr/>
          <p:nvPr>
            <p:custDataLst>
              <p:tags r:id="rId4"/>
            </p:custDataLst>
          </p:nvPr>
        </p:nvSpPr>
        <p:spPr>
          <a:xfrm>
            <a:off x="6360757" y="3933951"/>
            <a:ext cx="116205" cy="13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90712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F210F-9AFB-8C34-9159-8ACE99C8516C}"/>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F07A7AAD-33C4-6187-8C65-95D3297D9EA3}"/>
              </a:ext>
            </a:extLst>
          </p:cNvPr>
          <p:cNvSpPr txBox="1"/>
          <p:nvPr/>
        </p:nvSpPr>
        <p:spPr>
          <a:xfrm>
            <a:off x="825428" y="4960658"/>
            <a:ext cx="11242246" cy="461665"/>
          </a:xfrm>
          <a:prstGeom prst="rect">
            <a:avLst/>
          </a:prstGeom>
          <a:noFill/>
        </p:spPr>
        <p:txBody>
          <a:bodyPr wrap="square">
            <a:spAutoFit/>
          </a:bodyPr>
          <a:lstStyle/>
          <a:p>
            <a:pPr marL="342900" indent="-342900">
              <a:buFont typeface="Arial" panose="020B0604020202020204" pitchFamily="34" charset="0"/>
              <a:buChar char="•"/>
            </a:pPr>
            <a:r>
              <a:rPr lang="en-US" altLang="zh-CN" sz="2400" dirty="0">
                <a:ea typeface="楷体" panose="02010609060101010101" pitchFamily="49" charset="-122"/>
                <a:cs typeface="Arial" panose="020B0604020202020204" pitchFamily="34" charset="0"/>
              </a:rPr>
              <a:t>Magnetic catalysis (MC)       </a:t>
            </a:r>
            <a:r>
              <a:rPr lang="en-US" altLang="zh-CN" dirty="0">
                <a:solidFill>
                  <a:srgbClr val="7030A0"/>
                </a:solidFill>
              </a:rPr>
              <a:t>V. P. Gusynin, V. A. Miransky, and I. A. Shovkovy, Phys. Rev. Lett. 73, 3499 (1994)</a:t>
            </a:r>
          </a:p>
        </p:txBody>
      </p:sp>
      <p:sp>
        <p:nvSpPr>
          <p:cNvPr id="15" name="文本框 14">
            <a:extLst>
              <a:ext uri="{FF2B5EF4-FFF2-40B4-BE49-F238E27FC236}">
                <a16:creationId xmlns:a16="http://schemas.microsoft.com/office/drawing/2014/main" id="{84735959-A967-0E43-954F-B529C0B8452C}"/>
              </a:ext>
            </a:extLst>
          </p:cNvPr>
          <p:cNvSpPr txBox="1"/>
          <p:nvPr/>
        </p:nvSpPr>
        <p:spPr>
          <a:xfrm>
            <a:off x="825428" y="5696102"/>
            <a:ext cx="9322970" cy="461665"/>
          </a:xfrm>
          <a:prstGeom prst="rect">
            <a:avLst/>
          </a:prstGeom>
          <a:noFill/>
        </p:spPr>
        <p:txBody>
          <a:bodyPr wrap="square">
            <a:spAutoFit/>
          </a:bodyPr>
          <a:lstStyle/>
          <a:p>
            <a:pPr marL="342900" indent="-342900">
              <a:buFont typeface="Arial" panose="020B0604020202020204" pitchFamily="34" charset="0"/>
              <a:buChar char="•"/>
            </a:pPr>
            <a:r>
              <a:rPr lang="en-US" altLang="zh-CN" sz="2400" dirty="0">
                <a:ea typeface="楷体" panose="02010609060101010101" pitchFamily="49" charset="-122"/>
                <a:cs typeface="Arial" panose="020B0604020202020204" pitchFamily="34" charset="0"/>
              </a:rPr>
              <a:t>Inverse magnetic catalysis (IMC)       </a:t>
            </a:r>
            <a:r>
              <a:rPr lang="da-DK" altLang="zh-CN" dirty="0">
                <a:solidFill>
                  <a:srgbClr val="7030A0"/>
                </a:solidFill>
              </a:rPr>
              <a:t>G. S. Bali et al. Phys. Rev. D. 86, 071502 (2012)</a:t>
            </a:r>
          </a:p>
        </p:txBody>
      </p:sp>
      <p:sp>
        <p:nvSpPr>
          <p:cNvPr id="9" name="文本框 8">
            <a:extLst>
              <a:ext uri="{FF2B5EF4-FFF2-40B4-BE49-F238E27FC236}">
                <a16:creationId xmlns:a16="http://schemas.microsoft.com/office/drawing/2014/main" id="{8E7C12FE-8A4F-F2F8-6F9C-2F0EE4796F81}"/>
              </a:ext>
            </a:extLst>
          </p:cNvPr>
          <p:cNvSpPr txBox="1"/>
          <p:nvPr/>
        </p:nvSpPr>
        <p:spPr>
          <a:xfrm>
            <a:off x="825428" y="4225053"/>
            <a:ext cx="11501477" cy="461665"/>
          </a:xfrm>
          <a:prstGeom prst="rect">
            <a:avLst/>
          </a:prstGeom>
          <a:noFill/>
        </p:spPr>
        <p:txBody>
          <a:bodyPr wrap="square" rtlCol="0">
            <a:spAutoFit/>
          </a:bodyPr>
          <a:lstStyle/>
          <a:p>
            <a:r>
              <a:rPr lang="en-US" altLang="zh-CN" sz="2400" b="1" dirty="0">
                <a:latin typeface="Arial" panose="020B0604020202020204" pitchFamily="34" charset="0"/>
                <a:ea typeface="楷体" panose="02010609060101010101" pitchFamily="49" charset="-122"/>
                <a:cs typeface="Arial" panose="020B0604020202020204" pitchFamily="34" charset="0"/>
              </a:rPr>
              <a:t>Effects of QCD matter in Strong Magnetic Fields: </a:t>
            </a:r>
          </a:p>
        </p:txBody>
      </p:sp>
      <p:sp>
        <p:nvSpPr>
          <p:cNvPr id="14" name="文本框 13">
            <a:extLst>
              <a:ext uri="{FF2B5EF4-FFF2-40B4-BE49-F238E27FC236}">
                <a16:creationId xmlns:a16="http://schemas.microsoft.com/office/drawing/2014/main" id="{BDB0C0BF-8653-ED18-B309-4B617004A9C0}"/>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3</a:t>
            </a:r>
          </a:p>
        </p:txBody>
      </p:sp>
      <p:pic>
        <p:nvPicPr>
          <p:cNvPr id="3" name="图片 2">
            <a:extLst>
              <a:ext uri="{FF2B5EF4-FFF2-40B4-BE49-F238E27FC236}">
                <a16:creationId xmlns:a16="http://schemas.microsoft.com/office/drawing/2014/main" id="{CD4DEE70-53DA-180A-EA8D-B21DFD7BD29F}"/>
              </a:ext>
            </a:extLst>
          </p:cNvPr>
          <p:cNvPicPr>
            <a:picLocks noChangeAspect="1"/>
          </p:cNvPicPr>
          <p:nvPr>
            <p:custDataLst>
              <p:tags r:id="rId2"/>
            </p:custDataLst>
          </p:nvPr>
        </p:nvPicPr>
        <p:blipFill>
          <a:blip r:embed="rId6"/>
          <a:srcRect r="9356" b="21386"/>
          <a:stretch>
            <a:fillRect/>
          </a:stretch>
        </p:blipFill>
        <p:spPr>
          <a:xfrm>
            <a:off x="825428" y="1710655"/>
            <a:ext cx="5551214" cy="1664559"/>
          </a:xfrm>
          <a:prstGeom prst="rect">
            <a:avLst/>
          </a:prstGeom>
        </p:spPr>
      </p:pic>
      <p:sp>
        <p:nvSpPr>
          <p:cNvPr id="7" name="矩形 6">
            <a:extLst>
              <a:ext uri="{FF2B5EF4-FFF2-40B4-BE49-F238E27FC236}">
                <a16:creationId xmlns:a16="http://schemas.microsoft.com/office/drawing/2014/main" id="{56C9ACA5-F6C7-3CFD-54D6-B15A67FA3E76}"/>
              </a:ext>
            </a:extLst>
          </p:cNvPr>
          <p:cNvSpPr/>
          <p:nvPr>
            <p:custDataLst>
              <p:tags r:id="rId3"/>
            </p:custDataLst>
          </p:nvPr>
        </p:nvSpPr>
        <p:spPr>
          <a:xfrm>
            <a:off x="6648746" y="1710655"/>
            <a:ext cx="116205" cy="13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1A5C581D-9A9E-72AE-B324-D4AE1416F861}"/>
              </a:ext>
            </a:extLst>
          </p:cNvPr>
          <p:cNvSpPr txBox="1">
            <a:spLocks/>
          </p:cNvSpPr>
          <p:nvPr/>
        </p:nvSpPr>
        <p:spPr>
          <a:xfrm>
            <a:off x="825428" y="467828"/>
            <a:ext cx="10694809"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Phase Structure of QCD Matter under Strong Magnetic Field</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8" name="文本框 7">
            <a:extLst>
              <a:ext uri="{FF2B5EF4-FFF2-40B4-BE49-F238E27FC236}">
                <a16:creationId xmlns:a16="http://schemas.microsoft.com/office/drawing/2014/main" id="{6377BAB3-8006-772C-1E3C-B4669B4D5F2A}"/>
              </a:ext>
            </a:extLst>
          </p:cNvPr>
          <p:cNvSpPr txBox="1"/>
          <p:nvPr/>
        </p:nvSpPr>
        <p:spPr>
          <a:xfrm>
            <a:off x="6764951" y="1432618"/>
            <a:ext cx="4905714" cy="2587888"/>
          </a:xfrm>
          <a:prstGeom prst="rect">
            <a:avLst/>
          </a:prstGeom>
          <a:noFill/>
        </p:spPr>
        <p:txBody>
          <a:bodyPr wrap="square">
            <a:spAutoFit/>
          </a:bodyPr>
          <a:lstStyle/>
          <a:p>
            <a:pPr>
              <a:lnSpc>
                <a:spcPct val="150000"/>
              </a:lnSpc>
              <a:spcBef>
                <a:spcPts val="1200"/>
              </a:spcBef>
            </a:pPr>
            <a:r>
              <a:rPr lang="en-US" altLang="zh-CN" sz="2400" b="1" dirty="0">
                <a:latin typeface="Arial" panose="020B0604020202020204" pitchFamily="34" charset="0"/>
                <a:cs typeface="Arial" panose="020B0604020202020204" pitchFamily="34" charset="0"/>
              </a:rPr>
              <a:t>Extremely strong magnetic field</a:t>
            </a:r>
          </a:p>
          <a:p>
            <a:pPr marL="342900" indent="-342900">
              <a:spcBef>
                <a:spcPts val="1200"/>
              </a:spcBef>
              <a:buFont typeface="Arial" panose="020B0604020202020204" pitchFamily="34" charset="0"/>
              <a:buChar char="•"/>
            </a:pPr>
            <a:r>
              <a:rPr lang="en-US" altLang="zh-CN" sz="2200" dirty="0">
                <a:cs typeface="Arial" panose="020B0604020202020204" pitchFamily="34" charset="0"/>
              </a:rPr>
              <a:t>On neutron stars and magnetars:           10</a:t>
            </a:r>
            <a:r>
              <a:rPr lang="en-US" altLang="zh-CN" sz="2200" baseline="30000" dirty="0">
                <a:cs typeface="Arial" panose="020B0604020202020204" pitchFamily="34" charset="0"/>
              </a:rPr>
              <a:t>12</a:t>
            </a:r>
            <a:r>
              <a:rPr lang="en-US" altLang="zh-CN" sz="2200" dirty="0">
                <a:cs typeface="Arial" panose="020B0604020202020204" pitchFamily="34" charset="0"/>
              </a:rPr>
              <a:t> – 10</a:t>
            </a:r>
            <a:r>
              <a:rPr lang="en-US" altLang="zh-CN" sz="2200" baseline="30000" dirty="0">
                <a:cs typeface="Arial" panose="020B0604020202020204" pitchFamily="34" charset="0"/>
              </a:rPr>
              <a:t>15</a:t>
            </a:r>
            <a:r>
              <a:rPr lang="en-US" altLang="zh-CN" sz="2200" dirty="0">
                <a:cs typeface="Arial" panose="020B0604020202020204" pitchFamily="34" charset="0"/>
              </a:rPr>
              <a:t> Gauss</a:t>
            </a:r>
          </a:p>
          <a:p>
            <a:pPr marL="342900" indent="-342900">
              <a:spcBef>
                <a:spcPts val="450"/>
              </a:spcBef>
              <a:buFont typeface="Arial" panose="020B0604020202020204" pitchFamily="34" charset="0"/>
              <a:buChar char="•"/>
            </a:pPr>
            <a:r>
              <a:rPr lang="en-US" altLang="zh-CN" sz="2200" dirty="0">
                <a:cs typeface="Arial" panose="020B0604020202020204" pitchFamily="34" charset="0"/>
              </a:rPr>
              <a:t>In non-central heavy-ion collisions:  10</a:t>
            </a:r>
            <a:r>
              <a:rPr lang="en-US" altLang="zh-CN" sz="2200" baseline="30000" dirty="0">
                <a:cs typeface="Arial" panose="020B0604020202020204" pitchFamily="34" charset="0"/>
              </a:rPr>
              <a:t>18</a:t>
            </a:r>
            <a:r>
              <a:rPr lang="en-US" altLang="zh-CN" sz="2200" dirty="0">
                <a:cs typeface="Arial" panose="020B0604020202020204" pitchFamily="34" charset="0"/>
              </a:rPr>
              <a:t> – 10</a:t>
            </a:r>
            <a:r>
              <a:rPr lang="en-US" altLang="zh-CN" sz="2200" baseline="30000" dirty="0">
                <a:cs typeface="Arial" panose="020B0604020202020204" pitchFamily="34" charset="0"/>
              </a:rPr>
              <a:t>20</a:t>
            </a:r>
            <a:r>
              <a:rPr lang="en-US" altLang="zh-CN" sz="2200" dirty="0">
                <a:cs typeface="Arial" panose="020B0604020202020204" pitchFamily="34" charset="0"/>
              </a:rPr>
              <a:t> Gauss</a:t>
            </a:r>
          </a:p>
          <a:p>
            <a:pPr algn="l">
              <a:spcAft>
                <a:spcPts val="1200"/>
              </a:spcAft>
              <a:buNone/>
            </a:pPr>
            <a:endParaRPr lang="en-US" altLang="zh-CN" sz="2400" b="0" i="0" dirty="0">
              <a:solidFill>
                <a:srgbClr val="7030A0"/>
              </a:solidFill>
              <a:effectLst/>
              <a:latin typeface="Arial" panose="020B0604020202020204" pitchFamily="34" charset="0"/>
              <a:cs typeface="Arial" panose="020B0604020202020204" pitchFamily="34" charset="0"/>
            </a:endParaRPr>
          </a:p>
        </p:txBody>
      </p:sp>
      <p:sp>
        <p:nvSpPr>
          <p:cNvPr id="2" name="日期占位符 1">
            <a:extLst>
              <a:ext uri="{FF2B5EF4-FFF2-40B4-BE49-F238E27FC236}">
                <a16:creationId xmlns:a16="http://schemas.microsoft.com/office/drawing/2014/main" id="{DE7785C9-EC66-DE93-AA49-3F7DC16E7EC5}"/>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26301582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332D-AEE0-4362-5494-DC4F53A3E20E}"/>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F57EA1C2-5E94-4B92-3D52-F10D8556E7F9}"/>
              </a:ext>
            </a:extLst>
          </p:cNvPr>
          <p:cNvSpPr txBox="1"/>
          <p:nvPr/>
        </p:nvSpPr>
        <p:spPr>
          <a:xfrm>
            <a:off x="6905691" y="1070688"/>
            <a:ext cx="65" cy="276999"/>
          </a:xfrm>
          <a:prstGeom prst="rect">
            <a:avLst/>
          </a:prstGeom>
          <a:noFill/>
        </p:spPr>
        <p:txBody>
          <a:bodyPr wrap="none" lIns="0" tIns="0" rIns="0" bIns="0" rtlCol="0">
            <a:spAutoFit/>
          </a:bodyPr>
          <a:lstStyle/>
          <a:p>
            <a:endParaRPr lang="zh-CN" altLang="en-US" dirty="0"/>
          </a:p>
        </p:txBody>
      </p:sp>
      <p:pic>
        <p:nvPicPr>
          <p:cNvPr id="7" name="图片 6">
            <a:extLst>
              <a:ext uri="{FF2B5EF4-FFF2-40B4-BE49-F238E27FC236}">
                <a16:creationId xmlns:a16="http://schemas.microsoft.com/office/drawing/2014/main" id="{7E957967-36CA-0941-070E-E688ED9D23C3}"/>
              </a:ext>
            </a:extLst>
          </p:cNvPr>
          <p:cNvPicPr>
            <a:picLocks noChangeAspect="1"/>
          </p:cNvPicPr>
          <p:nvPr>
            <p:custDataLst>
              <p:tags r:id="rId1"/>
            </p:custDataLst>
          </p:nvPr>
        </p:nvPicPr>
        <p:blipFill>
          <a:blip r:embed="rId7"/>
          <a:stretch>
            <a:fillRect/>
          </a:stretch>
        </p:blipFill>
        <p:spPr>
          <a:xfrm>
            <a:off x="320393" y="1558090"/>
            <a:ext cx="5701192" cy="4345450"/>
          </a:xfrm>
          <a:prstGeom prst="rect">
            <a:avLst/>
          </a:prstGeom>
        </p:spPr>
      </p:pic>
      <p:sp>
        <p:nvSpPr>
          <p:cNvPr id="10" name="文本框 9">
            <a:extLst>
              <a:ext uri="{FF2B5EF4-FFF2-40B4-BE49-F238E27FC236}">
                <a16:creationId xmlns:a16="http://schemas.microsoft.com/office/drawing/2014/main" id="{7CE95E5B-FF8B-73A1-2503-6B5A280B6E2B}"/>
              </a:ext>
            </a:extLst>
          </p:cNvPr>
          <p:cNvSpPr txBox="1"/>
          <p:nvPr>
            <p:custDataLst>
              <p:tags r:id="rId2"/>
            </p:custDataLst>
          </p:nvPr>
        </p:nvSpPr>
        <p:spPr>
          <a:xfrm>
            <a:off x="3759757" y="6352143"/>
            <a:ext cx="4523655" cy="369332"/>
          </a:xfrm>
          <a:prstGeom prst="rect">
            <a:avLst/>
          </a:prstGeom>
          <a:noFill/>
        </p:spPr>
        <p:txBody>
          <a:bodyPr wrap="square" rtlCol="0">
            <a:spAutoFit/>
          </a:bodyPr>
          <a:lstStyle/>
          <a:p>
            <a:r>
              <a:rPr lang="da-DK" altLang="zh-CN" dirty="0">
                <a:solidFill>
                  <a:srgbClr val="7030A0"/>
                </a:solidFill>
              </a:rPr>
              <a:t>G. S. Bali et al. Phys. Rev. D. 86, 071502 (2012)</a:t>
            </a:r>
            <a:endParaRPr lang="en-US" altLang="zh-CN" dirty="0">
              <a:solidFill>
                <a:srgbClr val="7030A0"/>
              </a:solidFill>
            </a:endParaRPr>
          </a:p>
        </p:txBody>
      </p:sp>
      <p:sp>
        <p:nvSpPr>
          <p:cNvPr id="12" name="文本框 11">
            <a:extLst>
              <a:ext uri="{FF2B5EF4-FFF2-40B4-BE49-F238E27FC236}">
                <a16:creationId xmlns:a16="http://schemas.microsoft.com/office/drawing/2014/main" id="{BF32BE40-D0A3-B6FB-B00F-6CC5A6AA7734}"/>
              </a:ext>
            </a:extLst>
          </p:cNvPr>
          <p:cNvSpPr txBox="1"/>
          <p:nvPr>
            <p:custDataLst>
              <p:tags r:id="rId3"/>
            </p:custDataLst>
          </p:nvPr>
        </p:nvSpPr>
        <p:spPr>
          <a:xfrm>
            <a:off x="6671510" y="2143643"/>
            <a:ext cx="4594916" cy="461665"/>
          </a:xfrm>
          <a:prstGeom prst="rect">
            <a:avLst/>
          </a:prstGeom>
          <a:noFill/>
        </p:spPr>
        <p:txBody>
          <a:bodyPr wrap="square" rtlCol="0">
            <a:spAutoFit/>
          </a:bodyPr>
          <a:lstStyle/>
          <a:p>
            <a:pPr algn="dist"/>
            <a:endParaRPr lang="en-US" altLang="zh-CN" sz="2400" dirty="0">
              <a:solidFill>
                <a:schemeClr val="tx1">
                  <a:lumMod val="65000"/>
                  <a:lumOff val="35000"/>
                </a:schemeClr>
              </a:solidFill>
              <a:latin typeface="楷体" panose="02010609060101010101" pitchFamily="49" charset="-122"/>
              <a:ea typeface="楷体" panose="02010609060101010101" pitchFamily="49" charset="-122"/>
            </a:endParaRPr>
          </a:p>
        </p:txBody>
      </p:sp>
      <p:sp>
        <p:nvSpPr>
          <p:cNvPr id="14" name="文本框 13">
            <a:extLst>
              <a:ext uri="{FF2B5EF4-FFF2-40B4-BE49-F238E27FC236}">
                <a16:creationId xmlns:a16="http://schemas.microsoft.com/office/drawing/2014/main" id="{E8E7AD27-FF90-52A1-5CC7-7A36FCB94F1E}"/>
              </a:ext>
            </a:extLst>
          </p:cNvPr>
          <p:cNvSpPr txBox="1"/>
          <p:nvPr>
            <p:custDataLst>
              <p:tags r:id="rId4"/>
            </p:custDataLst>
          </p:nvPr>
        </p:nvSpPr>
        <p:spPr>
          <a:xfrm>
            <a:off x="11670665" y="6371590"/>
            <a:ext cx="457200" cy="422910"/>
          </a:xfrm>
          <a:prstGeom prst="rect">
            <a:avLst/>
          </a:prstGeom>
          <a:noFill/>
        </p:spPr>
        <p:txBody>
          <a:bodyPr wrap="square" rtlCol="0">
            <a:noAutofit/>
          </a:bodyPr>
          <a:lstStyle/>
          <a:p>
            <a:r>
              <a:rPr lang="en-US" altLang="zh-CN" sz="2400" dirty="0"/>
              <a:t>4</a:t>
            </a:r>
          </a:p>
        </p:txBody>
      </p:sp>
      <p:sp>
        <p:nvSpPr>
          <p:cNvPr id="3" name="标题 1">
            <a:extLst>
              <a:ext uri="{FF2B5EF4-FFF2-40B4-BE49-F238E27FC236}">
                <a16:creationId xmlns:a16="http://schemas.microsoft.com/office/drawing/2014/main" id="{42735A54-C83D-787F-DCAD-C82DA63BB2AA}"/>
              </a:ext>
            </a:extLst>
          </p:cNvPr>
          <p:cNvSpPr txBox="1">
            <a:spLocks/>
          </p:cNvSpPr>
          <p:nvPr/>
        </p:nvSpPr>
        <p:spPr>
          <a:xfrm>
            <a:off x="825429" y="467828"/>
            <a:ext cx="9684155"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Magnetic catalysis and Inverse magnetic catalysis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4DD4007-E47B-486B-2081-705B3991CDA6}"/>
                  </a:ext>
                </a:extLst>
              </p:cNvPr>
              <p:cNvSpPr txBox="1"/>
              <p:nvPr/>
            </p:nvSpPr>
            <p:spPr>
              <a:xfrm>
                <a:off x="6096000" y="1738031"/>
                <a:ext cx="6292994" cy="830997"/>
              </a:xfrm>
              <a:prstGeom prst="rect">
                <a:avLst/>
              </a:prstGeom>
              <a:noFill/>
            </p:spPr>
            <p:txBody>
              <a:bodyPr wrap="square">
                <a:spAutoFit/>
              </a:bodyPr>
              <a:lstStyle/>
              <a:p>
                <a:r>
                  <a:rPr lang="en-US" altLang="zh-CN" sz="2400" b="1" dirty="0">
                    <a:ea typeface="ADLaM Display" panose="020F0502020204030204" pitchFamily="2" charset="0"/>
                    <a:cs typeface="Arial" panose="020B0604020202020204" pitchFamily="34" charset="0"/>
                  </a:rPr>
                  <a:t>Low </a:t>
                </a:r>
                <a:r>
                  <a:rPr lang="en-US" altLang="zh-CN" sz="2400" b="1" i="1" dirty="0">
                    <a:ea typeface="ADLaM Display" panose="020F0502020204030204" pitchFamily="2" charset="0"/>
                    <a:cs typeface="Arial" panose="020B0604020202020204" pitchFamily="34" charset="0"/>
                  </a:rPr>
                  <a:t>T</a:t>
                </a:r>
                <a:r>
                  <a:rPr lang="en-US" altLang="zh-CN" sz="2400" b="1" dirty="0">
                    <a:ea typeface="ADLaM Display" panose="020F0502020204030204" pitchFamily="2" charset="0"/>
                    <a:cs typeface="Arial" panose="020B0604020202020204" pitchFamily="34" charset="0"/>
                  </a:rPr>
                  <a:t>:</a:t>
                </a:r>
                <a:r>
                  <a:rPr lang="en-US" altLang="zh-CN" sz="2400" dirty="0">
                    <a:ea typeface="ADLaM Display" panose="020F0502020204030204" pitchFamily="2" charset="0"/>
                    <a:cs typeface="Arial" panose="020B0604020202020204" pitchFamily="34" charset="0"/>
                  </a:rPr>
                  <a:t> Chiral condensate </a:t>
                </a:r>
                <a:r>
                  <a:rPr lang="en-US" altLang="zh-CN" sz="2400" b="1" dirty="0">
                    <a:ea typeface="ADLaM Display" panose="020F0502020204030204" pitchFamily="2" charset="0"/>
                    <a:cs typeface="Arial" panose="020B0604020202020204" pitchFamily="34" charset="0"/>
                  </a:rPr>
                  <a:t>increases</a:t>
                </a:r>
                <a:r>
                  <a:rPr lang="en-US" altLang="zh-CN" sz="2400" dirty="0">
                    <a:ea typeface="ADLaM Display" panose="020F0502020204030204" pitchFamily="2" charset="0"/>
                    <a:cs typeface="Arial" panose="020B0604020202020204" pitchFamily="34" charset="0"/>
                  </a:rPr>
                  <a:t> with </a:t>
                </a:r>
                <a:r>
                  <a:rPr lang="en-US" altLang="zh-CN" sz="2400" i="1" dirty="0">
                    <a:ea typeface="ADLaM Display" panose="020F0502020204030204" pitchFamily="2" charset="0"/>
                    <a:cs typeface="Arial" panose="020B0604020202020204" pitchFamily="34" charset="0"/>
                  </a:rPr>
                  <a:t>eB</a:t>
                </a:r>
              </a:p>
              <a:p>
                <a14:m>
                  <m:oMath xmlns:m="http://schemas.openxmlformats.org/officeDocument/2006/math">
                    <m:r>
                      <a:rPr lang="zh-CN" altLang="en-US" sz="2400" b="1" i="1">
                        <a:latin typeface="Cambria Math" panose="02040503050406030204" pitchFamily="18" charset="0"/>
                        <a:ea typeface="ADLaM Display" panose="020F0502020204030204" pitchFamily="2" charset="0"/>
                        <a:cs typeface="Arial" panose="020B0604020202020204" pitchFamily="34" charset="0"/>
                      </a:rPr>
                      <m:t>➡</m:t>
                    </m:r>
                  </m:oMath>
                </a14:m>
                <a:r>
                  <a:rPr lang="en-US" altLang="zh-CN" sz="2400" dirty="0">
                    <a:ea typeface="ADLaM Display" panose="020F0502020204030204" pitchFamily="2" charset="0"/>
                    <a:cs typeface="Arial" panose="020B0604020202020204" pitchFamily="34" charset="0"/>
                  </a:rPr>
                  <a:t> </a:t>
                </a:r>
                <a:r>
                  <a:rPr lang="en-US" altLang="zh-CN" sz="2400" b="1" dirty="0">
                    <a:ea typeface="ADLaM Display" panose="020F0502020204030204" pitchFamily="2" charset="0"/>
                    <a:cs typeface="Arial" panose="020B0604020202020204" pitchFamily="34" charset="0"/>
                  </a:rPr>
                  <a:t>MC effect </a:t>
                </a:r>
                <a:endParaRPr lang="zh-CN" altLang="en-US" sz="2400" b="1" dirty="0">
                  <a:ea typeface="ADLaM Display" panose="020F0502020204030204" pitchFamily="2" charset="0"/>
                  <a:cs typeface="Arial" panose="020B0604020202020204" pitchFamily="34" charset="0"/>
                </a:endParaRPr>
              </a:p>
            </p:txBody>
          </p:sp>
        </mc:Choice>
        <mc:Fallback xmlns="">
          <p:sp>
            <p:nvSpPr>
              <p:cNvPr id="4" name="文本框 3">
                <a:extLst>
                  <a:ext uri="{FF2B5EF4-FFF2-40B4-BE49-F238E27FC236}">
                    <a16:creationId xmlns:a16="http://schemas.microsoft.com/office/drawing/2014/main" id="{E4DD4007-E47B-486B-2081-705B3991CDA6}"/>
                  </a:ext>
                </a:extLst>
              </p:cNvPr>
              <p:cNvSpPr txBox="1">
                <a:spLocks noRot="1" noChangeAspect="1" noMove="1" noResize="1" noEditPoints="1" noAdjustHandles="1" noChangeArrowheads="1" noChangeShapeType="1" noTextEdit="1"/>
              </p:cNvSpPr>
              <p:nvPr/>
            </p:nvSpPr>
            <p:spPr>
              <a:xfrm>
                <a:off x="6096000" y="1738031"/>
                <a:ext cx="6292994" cy="830997"/>
              </a:xfrm>
              <a:prstGeom prst="rect">
                <a:avLst/>
              </a:prstGeom>
              <a:blipFill>
                <a:blip r:embed="rId8"/>
                <a:stretch>
                  <a:fillRect l="-1453" t="-5882" b="-16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5BBC0A6-6D8D-C0B8-D1F6-2E64A950DE87}"/>
                  </a:ext>
                </a:extLst>
              </p:cNvPr>
              <p:cNvSpPr txBox="1"/>
              <p:nvPr/>
            </p:nvSpPr>
            <p:spPr>
              <a:xfrm>
                <a:off x="6096000" y="4367525"/>
                <a:ext cx="7736601" cy="830997"/>
              </a:xfrm>
              <a:prstGeom prst="rect">
                <a:avLst/>
              </a:prstGeom>
              <a:noFill/>
            </p:spPr>
            <p:txBody>
              <a:bodyPr wrap="square">
                <a:spAutoFit/>
              </a:bodyPr>
              <a:lstStyle/>
              <a:p>
                <a:r>
                  <a:rPr lang="en-US" altLang="zh-CN" sz="2400" b="1" dirty="0">
                    <a:ea typeface="ADLaM Display" panose="020F0502020204030204" pitchFamily="2" charset="0"/>
                    <a:cs typeface="Arial" panose="020B0604020202020204" pitchFamily="34" charset="0"/>
                  </a:rPr>
                  <a:t>Near </a:t>
                </a:r>
                <a:r>
                  <a:rPr lang="en-US" altLang="zh-CN" sz="2400" b="1" i="1" dirty="0" err="1">
                    <a:ea typeface="ADLaM Display" panose="020F0502020204030204" pitchFamily="2" charset="0"/>
                    <a:cs typeface="Arial" panose="020B0604020202020204" pitchFamily="34" charset="0"/>
                  </a:rPr>
                  <a:t>T</a:t>
                </a:r>
                <a:r>
                  <a:rPr lang="en-US" altLang="zh-CN" sz="2400" b="1" i="1" baseline="-25000" dirty="0" err="1">
                    <a:ea typeface="ADLaM Display" panose="020F0502020204030204" pitchFamily="2" charset="0"/>
                    <a:cs typeface="Arial" panose="020B0604020202020204" pitchFamily="34" charset="0"/>
                  </a:rPr>
                  <a:t>pc</a:t>
                </a:r>
                <a:r>
                  <a:rPr lang="en-US" altLang="zh-CN" sz="2400" b="1" dirty="0">
                    <a:ea typeface="ADLaM Display" panose="020F0502020204030204" pitchFamily="2" charset="0"/>
                    <a:cs typeface="Arial" panose="020B0604020202020204" pitchFamily="34" charset="0"/>
                  </a:rPr>
                  <a:t>: </a:t>
                </a:r>
                <a:r>
                  <a:rPr lang="en-US" altLang="zh-CN" sz="2400" dirty="0">
                    <a:ea typeface="ADLaM Display" panose="020F0502020204030204" pitchFamily="2" charset="0"/>
                    <a:cs typeface="Arial" panose="020B0604020202020204" pitchFamily="34" charset="0"/>
                  </a:rPr>
                  <a:t>Chiral condensate </a:t>
                </a:r>
                <a:r>
                  <a:rPr lang="en-US" altLang="zh-CN" sz="2400" b="1" dirty="0">
                    <a:ea typeface="ADLaM Display" panose="020F0502020204030204" pitchFamily="2" charset="0"/>
                    <a:cs typeface="Arial" panose="020B0604020202020204" pitchFamily="34" charset="0"/>
                  </a:rPr>
                  <a:t>decreases</a:t>
                </a:r>
                <a:r>
                  <a:rPr lang="en-US" altLang="zh-CN" sz="2400" dirty="0">
                    <a:ea typeface="ADLaM Display" panose="020F0502020204030204" pitchFamily="2" charset="0"/>
                    <a:cs typeface="Arial" panose="020B0604020202020204" pitchFamily="34" charset="0"/>
                  </a:rPr>
                  <a:t> with </a:t>
                </a:r>
                <a:r>
                  <a:rPr lang="en-US" altLang="zh-CN" sz="2400" i="1" dirty="0">
                    <a:ea typeface="ADLaM Display" panose="020F0502020204030204" pitchFamily="2" charset="0"/>
                    <a:cs typeface="Arial" panose="020B0604020202020204" pitchFamily="34" charset="0"/>
                  </a:rPr>
                  <a:t>eB</a:t>
                </a:r>
              </a:p>
              <a:p>
                <a14:m>
                  <m:oMath xmlns:m="http://schemas.openxmlformats.org/officeDocument/2006/math">
                    <m:r>
                      <a:rPr lang="zh-CN" altLang="en-US" sz="2400" b="1" i="1">
                        <a:latin typeface="Cambria Math" panose="02040503050406030204" pitchFamily="18" charset="0"/>
                        <a:ea typeface="ADLaM Display" panose="020F0502020204030204" pitchFamily="2" charset="0"/>
                        <a:cs typeface="Arial" panose="020B0604020202020204" pitchFamily="34" charset="0"/>
                      </a:rPr>
                      <m:t>➡</m:t>
                    </m:r>
                  </m:oMath>
                </a14:m>
                <a:r>
                  <a:rPr lang="en-US" altLang="zh-CN" sz="2400" dirty="0">
                    <a:ea typeface="ADLaM Display" panose="020F0502020204030204" pitchFamily="2" charset="0"/>
                    <a:cs typeface="Arial" panose="020B0604020202020204" pitchFamily="34" charset="0"/>
                  </a:rPr>
                  <a:t> </a:t>
                </a:r>
                <a:r>
                  <a:rPr lang="en-US" altLang="zh-CN" sz="2400" b="1" dirty="0">
                    <a:ea typeface="ADLaM Display" panose="020F0502020204030204" pitchFamily="2" charset="0"/>
                    <a:cs typeface="Arial" panose="020B0604020202020204" pitchFamily="34" charset="0"/>
                  </a:rPr>
                  <a:t>IMC effect </a:t>
                </a:r>
                <a:endParaRPr lang="zh-CN" altLang="en-US" sz="2400" b="1" dirty="0"/>
              </a:p>
            </p:txBody>
          </p:sp>
        </mc:Choice>
        <mc:Fallback xmlns="">
          <p:sp>
            <p:nvSpPr>
              <p:cNvPr id="8" name="文本框 7">
                <a:extLst>
                  <a:ext uri="{FF2B5EF4-FFF2-40B4-BE49-F238E27FC236}">
                    <a16:creationId xmlns:a16="http://schemas.microsoft.com/office/drawing/2014/main" id="{75BBC0A6-6D8D-C0B8-D1F6-2E64A950DE87}"/>
                  </a:ext>
                </a:extLst>
              </p:cNvPr>
              <p:cNvSpPr txBox="1">
                <a:spLocks noRot="1" noChangeAspect="1" noMove="1" noResize="1" noEditPoints="1" noAdjustHandles="1" noChangeArrowheads="1" noChangeShapeType="1" noTextEdit="1"/>
              </p:cNvSpPr>
              <p:nvPr/>
            </p:nvSpPr>
            <p:spPr>
              <a:xfrm>
                <a:off x="6096000" y="4367525"/>
                <a:ext cx="7736601" cy="830997"/>
              </a:xfrm>
              <a:prstGeom prst="rect">
                <a:avLst/>
              </a:prstGeom>
              <a:blipFill>
                <a:blip r:embed="rId9"/>
                <a:stretch>
                  <a:fillRect l="-1182" t="-5839" b="-15328"/>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B1023116-2152-08B8-CBB9-1D554EF9877B}"/>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4062770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6F007-6F18-E328-5B45-61E07575ABCB}"/>
            </a:ext>
          </a:extLst>
        </p:cNvPr>
        <p:cNvGrpSpPr/>
        <p:nvPr/>
      </p:nvGrpSpPr>
      <p:grpSpPr>
        <a:xfrm>
          <a:off x="0" y="0"/>
          <a:ext cx="0" cy="0"/>
          <a:chOff x="0" y="0"/>
          <a:chExt cx="0" cy="0"/>
        </a:xfrm>
      </p:grpSpPr>
      <p:pic>
        <p:nvPicPr>
          <p:cNvPr id="4" name="图片 3" descr="图表, 散点图&#10;&#10;AI 生成的内容可能不正确。">
            <a:extLst>
              <a:ext uri="{FF2B5EF4-FFF2-40B4-BE49-F238E27FC236}">
                <a16:creationId xmlns:a16="http://schemas.microsoft.com/office/drawing/2014/main" id="{61C6EA2E-392D-AC94-F891-A30680D9D705}"/>
              </a:ext>
            </a:extLst>
          </p:cNvPr>
          <p:cNvPicPr>
            <a:picLocks noChangeAspect="1"/>
          </p:cNvPicPr>
          <p:nvPr/>
        </p:nvPicPr>
        <p:blipFill>
          <a:blip r:embed="rId3"/>
          <a:stretch>
            <a:fillRect/>
          </a:stretch>
        </p:blipFill>
        <p:spPr>
          <a:xfrm>
            <a:off x="5853369" y="2759486"/>
            <a:ext cx="5441033" cy="3316540"/>
          </a:xfrm>
          <a:prstGeom prst="rect">
            <a:avLst/>
          </a:prstGeom>
        </p:spPr>
      </p:pic>
      <p:pic>
        <p:nvPicPr>
          <p:cNvPr id="14" name="图片 13">
            <a:extLst>
              <a:ext uri="{FF2B5EF4-FFF2-40B4-BE49-F238E27FC236}">
                <a16:creationId xmlns:a16="http://schemas.microsoft.com/office/drawing/2014/main" id="{403AB27B-720C-FF5E-2959-8F377C342764}"/>
              </a:ext>
            </a:extLst>
          </p:cNvPr>
          <p:cNvPicPr>
            <a:picLocks noChangeAspect="1"/>
          </p:cNvPicPr>
          <p:nvPr/>
        </p:nvPicPr>
        <p:blipFill>
          <a:blip r:embed="rId4"/>
          <a:stretch>
            <a:fillRect/>
          </a:stretch>
        </p:blipFill>
        <p:spPr>
          <a:xfrm>
            <a:off x="458633" y="2486247"/>
            <a:ext cx="5585408" cy="3613764"/>
          </a:xfrm>
          <a:prstGeom prst="rect">
            <a:avLst/>
          </a:prstGeom>
        </p:spPr>
      </p:pic>
      <p:sp>
        <p:nvSpPr>
          <p:cNvPr id="16" name="文本框 15">
            <a:extLst>
              <a:ext uri="{FF2B5EF4-FFF2-40B4-BE49-F238E27FC236}">
                <a16:creationId xmlns:a16="http://schemas.microsoft.com/office/drawing/2014/main" id="{E824FEDC-3CC0-1927-B749-60FC61FCB9E7}"/>
              </a:ext>
            </a:extLst>
          </p:cNvPr>
          <p:cNvSpPr txBox="1"/>
          <p:nvPr/>
        </p:nvSpPr>
        <p:spPr>
          <a:xfrm>
            <a:off x="3716383" y="6352143"/>
            <a:ext cx="4839474" cy="369332"/>
          </a:xfrm>
          <a:prstGeom prst="rect">
            <a:avLst/>
          </a:prstGeom>
          <a:noFill/>
        </p:spPr>
        <p:txBody>
          <a:bodyPr wrap="square">
            <a:spAutoFit/>
          </a:bodyPr>
          <a:lstStyle/>
          <a:p>
            <a:r>
              <a:rPr lang="da-DK" altLang="zh-CN" dirty="0">
                <a:solidFill>
                  <a:srgbClr val="7030A0"/>
                </a:solidFill>
              </a:rPr>
              <a:t>B. K. Sheng et al. Phys. Rev. D. 105, 034003 (2022)</a:t>
            </a:r>
            <a:endParaRPr lang="en-US" altLang="zh-CN" dirty="0">
              <a:solidFill>
                <a:srgbClr val="7030A0"/>
              </a:solidFill>
            </a:endParaRPr>
          </a:p>
        </p:txBody>
      </p:sp>
      <p:sp>
        <p:nvSpPr>
          <p:cNvPr id="20" name="文本框 19">
            <a:extLst>
              <a:ext uri="{FF2B5EF4-FFF2-40B4-BE49-F238E27FC236}">
                <a16:creationId xmlns:a16="http://schemas.microsoft.com/office/drawing/2014/main" id="{BB56BF58-CF60-FC81-23EE-BD22539FD1D9}"/>
              </a:ext>
            </a:extLst>
          </p:cNvPr>
          <p:cNvSpPr txBox="1"/>
          <p:nvPr/>
        </p:nvSpPr>
        <p:spPr>
          <a:xfrm>
            <a:off x="798886" y="1228207"/>
            <a:ext cx="5271697" cy="400110"/>
          </a:xfrm>
          <a:prstGeom prst="rect">
            <a:avLst/>
          </a:prstGeom>
          <a:noFill/>
        </p:spPr>
        <p:txBody>
          <a:bodyPr wrap="square">
            <a:spAutoFit/>
          </a:bodyPr>
          <a:lstStyle/>
          <a:p>
            <a:r>
              <a:rPr lang="en-US" altLang="zh-CN" sz="2000" dirty="0">
                <a:cs typeface="Arial" panose="020B0604020202020204" pitchFamily="34" charset="0"/>
              </a:rPr>
              <a:t>magnetic-field-dependent coupling constant </a:t>
            </a:r>
            <a:r>
              <a:rPr lang="en-US" altLang="zh-CN" sz="2000" i="1" dirty="0">
                <a:cs typeface="Arial" panose="020B0604020202020204" pitchFamily="34" charset="0"/>
              </a:rPr>
              <a:t>G</a:t>
            </a:r>
            <a:endParaRPr lang="zh-CN" altLang="en-US" sz="2000" i="1" dirty="0">
              <a:ea typeface="楷体" panose="02010609060101010101" pitchFamily="49" charset="-122"/>
              <a:cs typeface="Arial" panose="020B0604020202020204" pitchFamily="34" charset="0"/>
            </a:endParaRPr>
          </a:p>
        </p:txBody>
      </p:sp>
      <p:sp>
        <p:nvSpPr>
          <p:cNvPr id="10" name="文本框 9">
            <a:extLst>
              <a:ext uri="{FF2B5EF4-FFF2-40B4-BE49-F238E27FC236}">
                <a16:creationId xmlns:a16="http://schemas.microsoft.com/office/drawing/2014/main" id="{2A9F9EA3-F734-9621-5EAE-DAB0C8B966EB}"/>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5</a:t>
            </a:r>
          </a:p>
        </p:txBody>
      </p:sp>
      <p:pic>
        <p:nvPicPr>
          <p:cNvPr id="7" name="图片 6">
            <a:extLst>
              <a:ext uri="{FF2B5EF4-FFF2-40B4-BE49-F238E27FC236}">
                <a16:creationId xmlns:a16="http://schemas.microsoft.com/office/drawing/2014/main" id="{90BFB2BB-4AE0-ABE9-8403-711B77A3B51A}"/>
              </a:ext>
            </a:extLst>
          </p:cNvPr>
          <p:cNvPicPr>
            <a:picLocks noChangeAspect="1"/>
          </p:cNvPicPr>
          <p:nvPr/>
        </p:nvPicPr>
        <p:blipFill>
          <a:blip r:embed="rId5"/>
          <a:stretch>
            <a:fillRect/>
          </a:stretch>
        </p:blipFill>
        <p:spPr>
          <a:xfrm>
            <a:off x="1074918" y="1793800"/>
            <a:ext cx="10595747" cy="941702"/>
          </a:xfrm>
          <a:prstGeom prst="rect">
            <a:avLst/>
          </a:prstGeom>
        </p:spPr>
      </p:pic>
      <p:sp>
        <p:nvSpPr>
          <p:cNvPr id="11" name="标题 1">
            <a:extLst>
              <a:ext uri="{FF2B5EF4-FFF2-40B4-BE49-F238E27FC236}">
                <a16:creationId xmlns:a16="http://schemas.microsoft.com/office/drawing/2014/main" id="{C607BA9F-E8D6-BD5F-C9D0-C6A484C695EA}"/>
              </a:ext>
            </a:extLst>
          </p:cNvPr>
          <p:cNvSpPr txBox="1">
            <a:spLocks/>
          </p:cNvSpPr>
          <p:nvPr/>
        </p:nvSpPr>
        <p:spPr>
          <a:xfrm>
            <a:off x="825429" y="467828"/>
            <a:ext cx="5218612"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(Inverse) magnetic catalysis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2" name="日期占位符 1">
            <a:extLst>
              <a:ext uri="{FF2B5EF4-FFF2-40B4-BE49-F238E27FC236}">
                <a16:creationId xmlns:a16="http://schemas.microsoft.com/office/drawing/2014/main" id="{35D88D59-BDC7-224D-DFC9-1433B74F5F0C}"/>
              </a:ext>
            </a:extLst>
          </p:cNvPr>
          <p:cNvSpPr>
            <a:spLocks noGrp="1"/>
          </p:cNvSpPr>
          <p:nvPr>
            <p:ph type="dt" sz="half" idx="10"/>
          </p:nvPr>
        </p:nvSpPr>
        <p:spPr/>
        <p:txBody>
          <a:bodyPr/>
          <a:lstStyle/>
          <a:p>
            <a:r>
              <a:rPr lang="en-US" altLang="zh-CN"/>
              <a:t>May 17, 2026, Hefei</a:t>
            </a:r>
            <a:endParaRPr lang="zh-CN" altLang="en-US"/>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455D2B90-0694-15D5-FA09-65BDB2C973A2}"/>
                  </a:ext>
                </a:extLst>
              </p:cNvPr>
              <p:cNvSpPr txBox="1"/>
              <p:nvPr/>
            </p:nvSpPr>
            <p:spPr>
              <a:xfrm>
                <a:off x="6494045" y="1268731"/>
                <a:ext cx="4667303" cy="3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ℒ</m:t>
                      </m:r>
                      <m:r>
                        <a:rPr lang="en-US" altLang="zh-CN"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𝑖</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𝜇</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𝐷</m:t>
                              </m:r>
                            </m:e>
                            <m:sub>
                              <m:r>
                                <a:rPr lang="en-US" altLang="zh-CN" i="1">
                                  <a:latin typeface="Cambria Math" panose="02040503050406030204" pitchFamily="18" charset="0"/>
                                  <a:ea typeface="Cambria Math" panose="02040503050406030204" pitchFamily="18" charset="0"/>
                                </a:rPr>
                                <m:t>𝜇</m:t>
                              </m:r>
                            </m:sub>
                          </m:sSub>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𝑚</m:t>
                              </m:r>
                            </m:e>
                          </m:acc>
                        </m:e>
                      </m:d>
                      <m:r>
                        <a:rPr lang="en-US" altLang="zh-CN" i="1">
                          <a:latin typeface="Cambria Math" panose="02040503050406030204" pitchFamily="18" charset="0"/>
                          <a:ea typeface="Cambria Math" panose="02040503050406030204" pitchFamily="18" charset="0"/>
                        </a:rPr>
                        <m:t>𝜓</m:t>
                      </m:r>
                      <m:r>
                        <a:rPr lang="en-US" altLang="zh-CN"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𝑮</m:t>
                      </m:r>
                      <m:d>
                        <m:dPr>
                          <m:begChr m:val="["/>
                          <m:endChr m:val="]"/>
                          <m:ctrlPr>
                            <a:rPr lang="en-US" altLang="zh-CN" i="1">
                              <a:latin typeface="Cambria Math" panose="02040503050406030204" pitchFamily="18" charset="0"/>
                              <a:ea typeface="Cambria Math" panose="02040503050406030204" pitchFamily="18" charset="0"/>
                            </a:rPr>
                          </m:ctrlPr>
                        </m:dPr>
                        <m:e>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r>
                                    <a:rPr lang="en-US" altLang="zh-CN" i="1">
                                      <a:latin typeface="Cambria Math" panose="02040503050406030204" pitchFamily="18" charset="0"/>
                                      <a:ea typeface="Cambria Math" panose="02040503050406030204" pitchFamily="18" charset="0"/>
                                    </a:rPr>
                                    <m:t>𝜓</m:t>
                                  </m:r>
                                </m:e>
                              </m:d>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r>
                                    <a:rPr lang="en-US" altLang="zh-CN" i="1">
                                      <a:latin typeface="Cambria Math" panose="02040503050406030204" pitchFamily="18" charset="0"/>
                                      <a:ea typeface="Cambria Math" panose="02040503050406030204" pitchFamily="18" charset="0"/>
                                    </a:rPr>
                                    <m:t>𝑖</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5</m:t>
                                      </m:r>
                                    </m:sup>
                                  </m:sSup>
                                  <m:r>
                                    <a:rPr lang="en-US" altLang="zh-CN" i="1">
                                      <a:latin typeface="Cambria Math" panose="02040503050406030204" pitchFamily="18" charset="0"/>
                                      <a:ea typeface="Cambria Math" panose="02040503050406030204" pitchFamily="18" charset="0"/>
                                    </a:rPr>
                                    <m:t>𝜏𝜓</m:t>
                                  </m:r>
                                </m:e>
                              </m:d>
                            </m:e>
                            <m:sup>
                              <m:r>
                                <a:rPr lang="en-US" altLang="zh-CN" i="1">
                                  <a:latin typeface="Cambria Math" panose="02040503050406030204" pitchFamily="18" charset="0"/>
                                  <a:ea typeface="Cambria Math" panose="02040503050406030204" pitchFamily="18" charset="0"/>
                                </a:rPr>
                                <m:t>2</m:t>
                              </m:r>
                            </m:sup>
                          </m:sSup>
                        </m:e>
                      </m:d>
                    </m:oMath>
                  </m:oMathPara>
                </a14:m>
                <a:endParaRPr lang="zh-CN" altLang="en-US"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455D2B90-0694-15D5-FA09-65BDB2C973A2}"/>
                  </a:ext>
                </a:extLst>
              </p:cNvPr>
              <p:cNvSpPr txBox="1">
                <a:spLocks noRot="1" noChangeAspect="1" noMove="1" noResize="1" noEditPoints="1" noAdjustHandles="1" noChangeArrowheads="1" noChangeShapeType="1" noTextEdit="1"/>
              </p:cNvSpPr>
              <p:nvPr/>
            </p:nvSpPr>
            <p:spPr>
              <a:xfrm>
                <a:off x="6494045" y="1268731"/>
                <a:ext cx="4667303" cy="319062"/>
              </a:xfrm>
              <a:prstGeom prst="rect">
                <a:avLst/>
              </a:prstGeom>
              <a:blipFill>
                <a:blip r:embed="rId6"/>
                <a:stretch>
                  <a:fillRect l="-653" t="-13462" b="-25000"/>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8AF5D12F-7E98-7176-730F-DCE6BA0B2122}"/>
              </a:ext>
            </a:extLst>
          </p:cNvPr>
          <p:cNvSpPr/>
          <p:nvPr/>
        </p:nvSpPr>
        <p:spPr>
          <a:xfrm>
            <a:off x="1156448" y="1916206"/>
            <a:ext cx="10293724" cy="46392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219134D8-15A4-7DD0-C73E-68C1C428926B}"/>
              </a:ext>
            </a:extLst>
          </p:cNvPr>
          <p:cNvSpPr/>
          <p:nvPr/>
        </p:nvSpPr>
        <p:spPr>
          <a:xfrm>
            <a:off x="1156448" y="2380129"/>
            <a:ext cx="10293724" cy="206007"/>
          </a:xfrm>
          <a:custGeom>
            <a:avLst/>
            <a:gdLst>
              <a:gd name="csX0" fmla="*/ 0 w 10293724"/>
              <a:gd name="csY0" fmla="*/ 0 h 206007"/>
              <a:gd name="csX1" fmla="*/ 583311 w 10293724"/>
              <a:gd name="csY1" fmla="*/ 0 h 206007"/>
              <a:gd name="csX2" fmla="*/ 1166622 w 10293724"/>
              <a:gd name="csY2" fmla="*/ 0 h 206007"/>
              <a:gd name="csX3" fmla="*/ 2058745 w 10293724"/>
              <a:gd name="csY3" fmla="*/ 0 h 206007"/>
              <a:gd name="csX4" fmla="*/ 2744993 w 10293724"/>
              <a:gd name="csY4" fmla="*/ 0 h 206007"/>
              <a:gd name="csX5" fmla="*/ 3328304 w 10293724"/>
              <a:gd name="csY5" fmla="*/ 0 h 206007"/>
              <a:gd name="csX6" fmla="*/ 4220427 w 10293724"/>
              <a:gd name="csY6" fmla="*/ 0 h 206007"/>
              <a:gd name="csX7" fmla="*/ 4803738 w 10293724"/>
              <a:gd name="csY7" fmla="*/ 0 h 206007"/>
              <a:gd name="csX8" fmla="*/ 5284112 w 10293724"/>
              <a:gd name="csY8" fmla="*/ 0 h 206007"/>
              <a:gd name="csX9" fmla="*/ 6073297 w 10293724"/>
              <a:gd name="csY9" fmla="*/ 0 h 206007"/>
              <a:gd name="csX10" fmla="*/ 6450734 w 10293724"/>
              <a:gd name="csY10" fmla="*/ 0 h 206007"/>
              <a:gd name="csX11" fmla="*/ 7342856 w 10293724"/>
              <a:gd name="csY11" fmla="*/ 0 h 206007"/>
              <a:gd name="csX12" fmla="*/ 7720293 w 10293724"/>
              <a:gd name="csY12" fmla="*/ 0 h 206007"/>
              <a:gd name="csX13" fmla="*/ 8612416 w 10293724"/>
              <a:gd name="csY13" fmla="*/ 0 h 206007"/>
              <a:gd name="csX14" fmla="*/ 9504538 w 10293724"/>
              <a:gd name="csY14" fmla="*/ 0 h 206007"/>
              <a:gd name="csX15" fmla="*/ 10293724 w 10293724"/>
              <a:gd name="csY15" fmla="*/ 0 h 206007"/>
              <a:gd name="csX16" fmla="*/ 10293724 w 10293724"/>
              <a:gd name="csY16" fmla="*/ 206007 h 206007"/>
              <a:gd name="csX17" fmla="*/ 9607476 w 10293724"/>
              <a:gd name="csY17" fmla="*/ 206007 h 206007"/>
              <a:gd name="csX18" fmla="*/ 8921227 w 10293724"/>
              <a:gd name="csY18" fmla="*/ 206007 h 206007"/>
              <a:gd name="csX19" fmla="*/ 8543791 w 10293724"/>
              <a:gd name="csY19" fmla="*/ 206007 h 206007"/>
              <a:gd name="csX20" fmla="*/ 8063417 w 10293724"/>
              <a:gd name="csY20" fmla="*/ 206007 h 206007"/>
              <a:gd name="csX21" fmla="*/ 7274232 w 10293724"/>
              <a:gd name="csY21" fmla="*/ 206007 h 206007"/>
              <a:gd name="csX22" fmla="*/ 6587983 w 10293724"/>
              <a:gd name="csY22" fmla="*/ 206007 h 206007"/>
              <a:gd name="csX23" fmla="*/ 5901735 w 10293724"/>
              <a:gd name="csY23" fmla="*/ 206007 h 206007"/>
              <a:gd name="csX24" fmla="*/ 5112550 w 10293724"/>
              <a:gd name="csY24" fmla="*/ 206007 h 206007"/>
              <a:gd name="csX25" fmla="*/ 4632176 w 10293724"/>
              <a:gd name="csY25" fmla="*/ 206007 h 206007"/>
              <a:gd name="csX26" fmla="*/ 4151802 w 10293724"/>
              <a:gd name="csY26" fmla="*/ 206007 h 206007"/>
              <a:gd name="csX27" fmla="*/ 3362617 w 10293724"/>
              <a:gd name="csY27" fmla="*/ 206007 h 206007"/>
              <a:gd name="csX28" fmla="*/ 2676368 w 10293724"/>
              <a:gd name="csY28" fmla="*/ 206007 h 206007"/>
              <a:gd name="csX29" fmla="*/ 2298932 w 10293724"/>
              <a:gd name="csY29" fmla="*/ 206007 h 206007"/>
              <a:gd name="csX30" fmla="*/ 1921495 w 10293724"/>
              <a:gd name="csY30" fmla="*/ 206007 h 206007"/>
              <a:gd name="csX31" fmla="*/ 1338184 w 10293724"/>
              <a:gd name="csY31" fmla="*/ 206007 h 206007"/>
              <a:gd name="csX32" fmla="*/ 960748 w 10293724"/>
              <a:gd name="csY32" fmla="*/ 206007 h 206007"/>
              <a:gd name="csX33" fmla="*/ 583311 w 10293724"/>
              <a:gd name="csY33" fmla="*/ 206007 h 206007"/>
              <a:gd name="csX34" fmla="*/ 0 w 10293724"/>
              <a:gd name="csY34" fmla="*/ 206007 h 206007"/>
              <a:gd name="csX35" fmla="*/ 0 w 10293724"/>
              <a:gd name="csY35" fmla="*/ 0 h 2060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293724" h="206007" extrusionOk="0">
                <a:moveTo>
                  <a:pt x="0" y="0"/>
                </a:moveTo>
                <a:cubicBezTo>
                  <a:pt x="241929" y="14818"/>
                  <a:pt x="368196" y="-19911"/>
                  <a:pt x="583311" y="0"/>
                </a:cubicBezTo>
                <a:cubicBezTo>
                  <a:pt x="798426" y="19911"/>
                  <a:pt x="941210" y="-28343"/>
                  <a:pt x="1166622" y="0"/>
                </a:cubicBezTo>
                <a:cubicBezTo>
                  <a:pt x="1392034" y="28343"/>
                  <a:pt x="1696948" y="11657"/>
                  <a:pt x="2058745" y="0"/>
                </a:cubicBezTo>
                <a:cubicBezTo>
                  <a:pt x="2420542" y="-11657"/>
                  <a:pt x="2538800" y="5040"/>
                  <a:pt x="2744993" y="0"/>
                </a:cubicBezTo>
                <a:cubicBezTo>
                  <a:pt x="2951186" y="-5040"/>
                  <a:pt x="3037420" y="-20247"/>
                  <a:pt x="3328304" y="0"/>
                </a:cubicBezTo>
                <a:cubicBezTo>
                  <a:pt x="3619188" y="20247"/>
                  <a:pt x="4033294" y="-1730"/>
                  <a:pt x="4220427" y="0"/>
                </a:cubicBezTo>
                <a:cubicBezTo>
                  <a:pt x="4407560" y="1730"/>
                  <a:pt x="4597128" y="28620"/>
                  <a:pt x="4803738" y="0"/>
                </a:cubicBezTo>
                <a:cubicBezTo>
                  <a:pt x="5010348" y="-28620"/>
                  <a:pt x="5181548" y="-12743"/>
                  <a:pt x="5284112" y="0"/>
                </a:cubicBezTo>
                <a:cubicBezTo>
                  <a:pt x="5386676" y="12743"/>
                  <a:pt x="5897275" y="24020"/>
                  <a:pt x="6073297" y="0"/>
                </a:cubicBezTo>
                <a:cubicBezTo>
                  <a:pt x="6249320" y="-24020"/>
                  <a:pt x="6262355" y="18058"/>
                  <a:pt x="6450734" y="0"/>
                </a:cubicBezTo>
                <a:cubicBezTo>
                  <a:pt x="6639113" y="-18058"/>
                  <a:pt x="7070954" y="13324"/>
                  <a:pt x="7342856" y="0"/>
                </a:cubicBezTo>
                <a:cubicBezTo>
                  <a:pt x="7614758" y="-13324"/>
                  <a:pt x="7632669" y="1618"/>
                  <a:pt x="7720293" y="0"/>
                </a:cubicBezTo>
                <a:cubicBezTo>
                  <a:pt x="7807917" y="-1618"/>
                  <a:pt x="8179037" y="14617"/>
                  <a:pt x="8612416" y="0"/>
                </a:cubicBezTo>
                <a:cubicBezTo>
                  <a:pt x="9045795" y="-14617"/>
                  <a:pt x="9282063" y="13931"/>
                  <a:pt x="9504538" y="0"/>
                </a:cubicBezTo>
                <a:cubicBezTo>
                  <a:pt x="9727013" y="-13931"/>
                  <a:pt x="10033552" y="-33728"/>
                  <a:pt x="10293724" y="0"/>
                </a:cubicBezTo>
                <a:cubicBezTo>
                  <a:pt x="10303272" y="48571"/>
                  <a:pt x="10301629" y="129890"/>
                  <a:pt x="10293724" y="206007"/>
                </a:cubicBezTo>
                <a:cubicBezTo>
                  <a:pt x="10129737" y="234590"/>
                  <a:pt x="9744957" y="226486"/>
                  <a:pt x="9607476" y="206007"/>
                </a:cubicBezTo>
                <a:cubicBezTo>
                  <a:pt x="9469995" y="185528"/>
                  <a:pt x="9247837" y="219765"/>
                  <a:pt x="8921227" y="206007"/>
                </a:cubicBezTo>
                <a:cubicBezTo>
                  <a:pt x="8594617" y="192249"/>
                  <a:pt x="8624127" y="224019"/>
                  <a:pt x="8543791" y="206007"/>
                </a:cubicBezTo>
                <a:cubicBezTo>
                  <a:pt x="8463455" y="187995"/>
                  <a:pt x="8239120" y="194062"/>
                  <a:pt x="8063417" y="206007"/>
                </a:cubicBezTo>
                <a:cubicBezTo>
                  <a:pt x="7887714" y="217952"/>
                  <a:pt x="7646795" y="239647"/>
                  <a:pt x="7274232" y="206007"/>
                </a:cubicBezTo>
                <a:cubicBezTo>
                  <a:pt x="6901669" y="172367"/>
                  <a:pt x="6768223" y="193872"/>
                  <a:pt x="6587983" y="206007"/>
                </a:cubicBezTo>
                <a:cubicBezTo>
                  <a:pt x="6407743" y="218142"/>
                  <a:pt x="6185966" y="203320"/>
                  <a:pt x="5901735" y="206007"/>
                </a:cubicBezTo>
                <a:cubicBezTo>
                  <a:pt x="5617504" y="208694"/>
                  <a:pt x="5333685" y="192345"/>
                  <a:pt x="5112550" y="206007"/>
                </a:cubicBezTo>
                <a:cubicBezTo>
                  <a:pt x="4891416" y="219669"/>
                  <a:pt x="4777722" y="209948"/>
                  <a:pt x="4632176" y="206007"/>
                </a:cubicBezTo>
                <a:cubicBezTo>
                  <a:pt x="4486630" y="202066"/>
                  <a:pt x="4357467" y="190578"/>
                  <a:pt x="4151802" y="206007"/>
                </a:cubicBezTo>
                <a:cubicBezTo>
                  <a:pt x="3946137" y="221436"/>
                  <a:pt x="3702674" y="218772"/>
                  <a:pt x="3362617" y="206007"/>
                </a:cubicBezTo>
                <a:cubicBezTo>
                  <a:pt x="3022560" y="193242"/>
                  <a:pt x="3011926" y="186559"/>
                  <a:pt x="2676368" y="206007"/>
                </a:cubicBezTo>
                <a:cubicBezTo>
                  <a:pt x="2340810" y="225455"/>
                  <a:pt x="2425614" y="213731"/>
                  <a:pt x="2298932" y="206007"/>
                </a:cubicBezTo>
                <a:cubicBezTo>
                  <a:pt x="2172250" y="198283"/>
                  <a:pt x="2099904" y="220481"/>
                  <a:pt x="1921495" y="206007"/>
                </a:cubicBezTo>
                <a:cubicBezTo>
                  <a:pt x="1743086" y="191533"/>
                  <a:pt x="1515946" y="179306"/>
                  <a:pt x="1338184" y="206007"/>
                </a:cubicBezTo>
                <a:cubicBezTo>
                  <a:pt x="1160422" y="232708"/>
                  <a:pt x="1078294" y="202235"/>
                  <a:pt x="960748" y="206007"/>
                </a:cubicBezTo>
                <a:cubicBezTo>
                  <a:pt x="843202" y="209779"/>
                  <a:pt x="675200" y="197370"/>
                  <a:pt x="583311" y="206007"/>
                </a:cubicBezTo>
                <a:cubicBezTo>
                  <a:pt x="491422" y="214644"/>
                  <a:pt x="253665" y="218515"/>
                  <a:pt x="0" y="206007"/>
                </a:cubicBezTo>
                <a:cubicBezTo>
                  <a:pt x="-6431" y="143583"/>
                  <a:pt x="-8984" y="90688"/>
                  <a:pt x="0" y="0"/>
                </a:cubicBezTo>
                <a:close/>
              </a:path>
            </a:pathLst>
          </a:custGeom>
          <a:noFill/>
          <a:ln w="28575">
            <a:solidFill>
              <a:srgbClr val="0000FF"/>
            </a:solidFill>
            <a:extLst>
              <a:ext uri="{C807C97D-BFC1-408E-A445-0C87EB9F89A2}">
                <ask:lineSketchStyleProps xmlns:ask="http://schemas.microsoft.com/office/drawing/2018/sketchyshapes" sd="403429292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下 4">
            <a:extLst>
              <a:ext uri="{FF2B5EF4-FFF2-40B4-BE49-F238E27FC236}">
                <a16:creationId xmlns:a16="http://schemas.microsoft.com/office/drawing/2014/main" id="{A0A59EA9-C740-46AF-D995-038CB69A9CB6}"/>
              </a:ext>
            </a:extLst>
          </p:cNvPr>
          <p:cNvSpPr/>
          <p:nvPr/>
        </p:nvSpPr>
        <p:spPr>
          <a:xfrm rot="10800000">
            <a:off x="1738563" y="2900985"/>
            <a:ext cx="168442" cy="116874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a:extLst>
              <a:ext uri="{FF2B5EF4-FFF2-40B4-BE49-F238E27FC236}">
                <a16:creationId xmlns:a16="http://schemas.microsoft.com/office/drawing/2014/main" id="{F45B04EF-98C7-C725-306E-3D9EDD60E049}"/>
              </a:ext>
            </a:extLst>
          </p:cNvPr>
          <p:cNvSpPr/>
          <p:nvPr/>
        </p:nvSpPr>
        <p:spPr>
          <a:xfrm>
            <a:off x="3350513" y="4293129"/>
            <a:ext cx="168442" cy="116874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97089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3" grpId="0"/>
      <p:bldP spid="8" grpId="0" animBg="1"/>
      <p:bldP spid="9"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63586-4265-F62D-FD02-84B10059EC3E}"/>
            </a:ext>
          </a:extLst>
        </p:cNvPr>
        <p:cNvGrpSpPr/>
        <p:nvPr/>
      </p:nvGrpSpPr>
      <p:grpSpPr>
        <a:xfrm>
          <a:off x="0" y="0"/>
          <a:ext cx="0" cy="0"/>
          <a:chOff x="0" y="0"/>
          <a:chExt cx="0" cy="0"/>
        </a:xfrm>
      </p:grpSpPr>
      <p:sp>
        <p:nvSpPr>
          <p:cNvPr id="18" name="文本框 17">
            <a:extLst>
              <a:ext uri="{FF2B5EF4-FFF2-40B4-BE49-F238E27FC236}">
                <a16:creationId xmlns:a16="http://schemas.microsoft.com/office/drawing/2014/main" id="{1E0EC971-4354-3D0D-6CD4-0C0CEB68F989}"/>
              </a:ext>
            </a:extLst>
          </p:cNvPr>
          <p:cNvSpPr txBox="1"/>
          <p:nvPr/>
        </p:nvSpPr>
        <p:spPr>
          <a:xfrm>
            <a:off x="3994964" y="6352143"/>
            <a:ext cx="4202071" cy="369332"/>
          </a:xfrm>
          <a:prstGeom prst="rect">
            <a:avLst/>
          </a:prstGeom>
          <a:noFill/>
        </p:spPr>
        <p:txBody>
          <a:bodyPr wrap="square">
            <a:spAutoFit/>
          </a:bodyPr>
          <a:lstStyle/>
          <a:p>
            <a:r>
              <a:rPr lang="da-DK" altLang="zh-CN" dirty="0">
                <a:solidFill>
                  <a:srgbClr val="7030A0"/>
                </a:solidFill>
              </a:rPr>
              <a:t>F. Lin et al. Phys. Rev. D. 106, 016005 (2022)</a:t>
            </a:r>
            <a:r>
              <a:rPr lang="en-US" altLang="zh-CN" dirty="0">
                <a:solidFill>
                  <a:srgbClr val="7030A0"/>
                </a:solidFill>
              </a:rPr>
              <a:t> </a:t>
            </a:r>
            <a:endParaRPr lang="zh-CN" altLang="en-US" dirty="0">
              <a:solidFill>
                <a:srgbClr val="7030A0"/>
              </a:solidFill>
            </a:endParaRPr>
          </a:p>
        </p:txBody>
      </p:sp>
      <p:sp>
        <p:nvSpPr>
          <p:cNvPr id="21" name="文本框 20">
            <a:extLst>
              <a:ext uri="{FF2B5EF4-FFF2-40B4-BE49-F238E27FC236}">
                <a16:creationId xmlns:a16="http://schemas.microsoft.com/office/drawing/2014/main" id="{2EA3A4CB-8343-E5A4-1502-A4D59F431BB8}"/>
              </a:ext>
            </a:extLst>
          </p:cNvPr>
          <p:cNvSpPr txBox="1"/>
          <p:nvPr/>
        </p:nvSpPr>
        <p:spPr>
          <a:xfrm>
            <a:off x="1201524" y="1335536"/>
            <a:ext cx="4438169" cy="707886"/>
          </a:xfrm>
          <a:prstGeom prst="rect">
            <a:avLst/>
          </a:prstGeom>
          <a:noFill/>
        </p:spPr>
        <p:txBody>
          <a:bodyPr wrap="square">
            <a:spAutoFit/>
          </a:bodyPr>
          <a:lstStyle/>
          <a:p>
            <a:pPr algn="ctr"/>
            <a:r>
              <a:rPr lang="en-US" altLang="zh-CN" sz="2000" dirty="0">
                <a:cs typeface="Arial" panose="020B0604020202020204" pitchFamily="34" charset="0"/>
              </a:rPr>
              <a:t>Considering the effects of the anomalous magnetic moment (AMM) of quarks</a:t>
            </a:r>
            <a:endParaRPr lang="zh-CN" altLang="en-US" sz="2000" dirty="0">
              <a:ea typeface="楷体" panose="02010609060101010101" pitchFamily="49" charset="-122"/>
              <a:cs typeface="Arial" panose="020B0604020202020204" pitchFamily="34" charset="0"/>
            </a:endParaRPr>
          </a:p>
        </p:txBody>
      </p:sp>
      <p:sp>
        <p:nvSpPr>
          <p:cNvPr id="10" name="文本框 9">
            <a:extLst>
              <a:ext uri="{FF2B5EF4-FFF2-40B4-BE49-F238E27FC236}">
                <a16:creationId xmlns:a16="http://schemas.microsoft.com/office/drawing/2014/main" id="{FF3B5A9F-09C6-A429-528E-7777C60D7067}"/>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6</a:t>
            </a:r>
          </a:p>
        </p:txBody>
      </p:sp>
      <p:pic>
        <p:nvPicPr>
          <p:cNvPr id="4" name="图片 3" descr="图表, 折线图&#10;&#10;AI 生成的内容可能不正确。">
            <a:extLst>
              <a:ext uri="{FF2B5EF4-FFF2-40B4-BE49-F238E27FC236}">
                <a16:creationId xmlns:a16="http://schemas.microsoft.com/office/drawing/2014/main" id="{F0D87D44-DBED-541A-6A9D-78A7A9EE1174}"/>
              </a:ext>
            </a:extLst>
          </p:cNvPr>
          <p:cNvPicPr>
            <a:picLocks noChangeAspect="1"/>
          </p:cNvPicPr>
          <p:nvPr/>
        </p:nvPicPr>
        <p:blipFill>
          <a:blip r:embed="rId3"/>
          <a:stretch>
            <a:fillRect/>
          </a:stretch>
        </p:blipFill>
        <p:spPr>
          <a:xfrm>
            <a:off x="581202" y="2284923"/>
            <a:ext cx="5678812" cy="3862946"/>
          </a:xfrm>
          <a:prstGeom prst="rect">
            <a:avLst/>
          </a:prstGeom>
        </p:spPr>
      </p:pic>
      <p:sp>
        <p:nvSpPr>
          <p:cNvPr id="3" name="标题 1">
            <a:extLst>
              <a:ext uri="{FF2B5EF4-FFF2-40B4-BE49-F238E27FC236}">
                <a16:creationId xmlns:a16="http://schemas.microsoft.com/office/drawing/2014/main" id="{11F49772-AC9F-599D-4787-7D15E6448C8B}"/>
              </a:ext>
            </a:extLst>
          </p:cNvPr>
          <p:cNvSpPr txBox="1">
            <a:spLocks/>
          </p:cNvSpPr>
          <p:nvPr/>
        </p:nvSpPr>
        <p:spPr>
          <a:xfrm>
            <a:off x="825429" y="467828"/>
            <a:ext cx="5190360"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(Inverse) magnetic catalysis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26160D7-8908-8AD9-3A3A-1712F522EFDC}"/>
                  </a:ext>
                </a:extLst>
              </p:cNvPr>
              <p:cNvSpPr txBox="1"/>
              <p:nvPr/>
            </p:nvSpPr>
            <p:spPr>
              <a:xfrm>
                <a:off x="7249025" y="4475747"/>
                <a:ext cx="2556713" cy="595932"/>
              </a:xfrm>
              <a:prstGeom prst="rect">
                <a:avLst/>
              </a:prstGeom>
              <a:noFill/>
            </p:spPr>
            <p:txBody>
              <a:bodyPr wrap="square">
                <a:spAutoFit/>
              </a:bodyPr>
              <a:lstStyle/>
              <a:p>
                <a14:m>
                  <m:oMath xmlns:m="http://schemas.openxmlformats.org/officeDocument/2006/math">
                    <m:r>
                      <a:rPr lang="zh-CN" altLang="ar-AE" sz="3200" i="1">
                        <a:latin typeface="Cambria Math" panose="02040503050406030204" pitchFamily="18" charset="0"/>
                      </a:rPr>
                      <m:t>𝜅</m:t>
                    </m:r>
                    <m:r>
                      <a:rPr lang="ar-AE" altLang="zh-CN" sz="3200" i="0">
                        <a:latin typeface="Cambria Math" panose="02040503050406030204" pitchFamily="18" charset="0"/>
                        <a:ea typeface="Cambria Math" panose="02040503050406030204" pitchFamily="18" charset="0"/>
                      </a:rPr>
                      <m:t>=</m:t>
                    </m:r>
                    <m:sSub>
                      <m:sSubPr>
                        <m:ctrlPr>
                          <a:rPr lang="ar-AE" altLang="zh-CN" sz="3200" i="1">
                            <a:latin typeface="Cambria Math" panose="02040503050406030204" pitchFamily="18" charset="0"/>
                            <a:ea typeface="Cambria Math" panose="02040503050406030204" pitchFamily="18" charset="0"/>
                          </a:rPr>
                        </m:ctrlPr>
                      </m:sSubPr>
                      <m:e>
                        <m:r>
                          <a:rPr lang="zh-CN" altLang="ar-AE" sz="3200" i="1">
                            <a:latin typeface="Cambria Math" panose="02040503050406030204" pitchFamily="18" charset="0"/>
                          </a:rPr>
                          <m:t>𝑣</m:t>
                        </m:r>
                      </m:e>
                      <m:sub>
                        <m:r>
                          <a:rPr lang="ar-AE" altLang="zh-CN" sz="3200" i="0">
                            <a:latin typeface="Cambria Math" panose="02040503050406030204" pitchFamily="18" charset="0"/>
                            <a:ea typeface="Cambria Math" panose="02040503050406030204" pitchFamily="18" charset="0"/>
                          </a:rPr>
                          <m:t>2</m:t>
                        </m:r>
                      </m:sub>
                    </m:sSub>
                    <m:sSup>
                      <m:sSupPr>
                        <m:ctrlPr>
                          <a:rPr lang="ar-AE" altLang="zh-CN" sz="3200" i="1">
                            <a:latin typeface="Cambria Math" panose="02040503050406030204" pitchFamily="18" charset="0"/>
                            <a:ea typeface="Cambria Math" panose="02040503050406030204" pitchFamily="18" charset="0"/>
                          </a:rPr>
                        </m:ctrlPr>
                      </m:sSupPr>
                      <m:e>
                        <m:r>
                          <a:rPr lang="zh-CN" altLang="ar-AE" sz="3200" i="1">
                            <a:latin typeface="Cambria Math" panose="02040503050406030204" pitchFamily="18" charset="0"/>
                          </a:rPr>
                          <m:t>𝜎</m:t>
                        </m:r>
                      </m:e>
                      <m:sup>
                        <m:r>
                          <a:rPr lang="ar-AE" altLang="zh-CN" sz="3200" i="0">
                            <a:latin typeface="Cambria Math" panose="02040503050406030204" pitchFamily="18" charset="0"/>
                            <a:ea typeface="Cambria Math" panose="02040503050406030204" pitchFamily="18" charset="0"/>
                          </a:rPr>
                          <m:t>2</m:t>
                        </m:r>
                      </m:sup>
                    </m:sSup>
                  </m:oMath>
                </a14:m>
                <a:r>
                  <a:rPr lang="en-US" altLang="zh-CN" sz="3200" dirty="0">
                    <a:latin typeface="Cambria Math" panose="02040503050406030204" pitchFamily="18" charset="0"/>
                    <a:ea typeface="Cambria Math" panose="02040503050406030204" pitchFamily="18" charset="0"/>
                    <a:cs typeface="Arial" panose="020B0604020202020204" pitchFamily="34" charset="0"/>
                  </a:rPr>
                  <a:t>  </a:t>
                </a:r>
                <a:endParaRPr lang="zh-CN" altLang="en-US" sz="3200" dirty="0">
                  <a:latin typeface="Cambria Math" panose="02040503050406030204" pitchFamily="18" charset="0"/>
                  <a:cs typeface="Arial" panose="020B0604020202020204" pitchFamily="34" charset="0"/>
                </a:endParaRPr>
              </a:p>
            </p:txBody>
          </p:sp>
        </mc:Choice>
        <mc:Fallback xmlns="">
          <p:sp>
            <p:nvSpPr>
              <p:cNvPr id="6" name="文本框 5">
                <a:extLst>
                  <a:ext uri="{FF2B5EF4-FFF2-40B4-BE49-F238E27FC236}">
                    <a16:creationId xmlns:a16="http://schemas.microsoft.com/office/drawing/2014/main" id="{226160D7-8908-8AD9-3A3A-1712F522EFDC}"/>
                  </a:ext>
                </a:extLst>
              </p:cNvPr>
              <p:cNvSpPr txBox="1">
                <a:spLocks noRot="1" noChangeAspect="1" noMove="1" noResize="1" noEditPoints="1" noAdjustHandles="1" noChangeArrowheads="1" noChangeShapeType="1" noTextEdit="1"/>
              </p:cNvSpPr>
              <p:nvPr/>
            </p:nvSpPr>
            <p:spPr>
              <a:xfrm>
                <a:off x="7249025" y="4475747"/>
                <a:ext cx="2556713" cy="5959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37491A1-4F53-EB79-CB9F-8C797916670D}"/>
                  </a:ext>
                </a:extLst>
              </p:cNvPr>
              <p:cNvSpPr txBox="1"/>
              <p:nvPr/>
            </p:nvSpPr>
            <p:spPr>
              <a:xfrm>
                <a:off x="7249025" y="2932412"/>
                <a:ext cx="2279986" cy="584775"/>
              </a:xfrm>
              <a:prstGeom prst="rect">
                <a:avLst/>
              </a:prstGeom>
              <a:noFill/>
            </p:spPr>
            <p:txBody>
              <a:bodyPr wrap="square">
                <a:spAutoFit/>
              </a:bodyPr>
              <a:lstStyle/>
              <a:p>
                <a14:m>
                  <m:oMath xmlns:m="http://schemas.openxmlformats.org/officeDocument/2006/math">
                    <m:r>
                      <a:rPr lang="zh-CN" altLang="ar-AE" sz="3200" i="1">
                        <a:latin typeface="Cambria Math" panose="02040503050406030204" pitchFamily="18" charset="0"/>
                      </a:rPr>
                      <m:t>𝜅</m:t>
                    </m:r>
                    <m:r>
                      <a:rPr lang="ar-AE" altLang="zh-CN" sz="3200" i="0">
                        <a:latin typeface="Cambria Math" panose="02040503050406030204" pitchFamily="18" charset="0"/>
                        <a:ea typeface="Cambria Math" panose="02040503050406030204" pitchFamily="18" charset="0"/>
                      </a:rPr>
                      <m:t>=</m:t>
                    </m:r>
                    <m:sSub>
                      <m:sSubPr>
                        <m:ctrlPr>
                          <a:rPr lang="ar-AE" altLang="zh-CN" sz="3200" i="1">
                            <a:latin typeface="Cambria Math" panose="02040503050406030204" pitchFamily="18" charset="0"/>
                            <a:ea typeface="Cambria Math" panose="02040503050406030204" pitchFamily="18" charset="0"/>
                          </a:rPr>
                        </m:ctrlPr>
                      </m:sSubPr>
                      <m:e>
                        <m:r>
                          <a:rPr lang="zh-CN" altLang="ar-AE" sz="3200" i="1">
                            <a:latin typeface="Cambria Math" panose="02040503050406030204" pitchFamily="18" charset="0"/>
                          </a:rPr>
                          <m:t>𝑣</m:t>
                        </m:r>
                      </m:e>
                      <m:sub>
                        <m:r>
                          <a:rPr lang="en-US" altLang="zh-CN" sz="3200" b="0" i="0" smtClean="0">
                            <a:latin typeface="Cambria Math" panose="02040503050406030204" pitchFamily="18" charset="0"/>
                            <a:ea typeface="Cambria Math" panose="02040503050406030204" pitchFamily="18" charset="0"/>
                          </a:rPr>
                          <m:t>1</m:t>
                        </m:r>
                      </m:sub>
                    </m:sSub>
                    <m:r>
                      <a:rPr lang="en-US" altLang="zh-CN" sz="3200" b="0" i="1" smtClean="0">
                        <a:latin typeface="Cambria Math" panose="02040503050406030204" pitchFamily="18" charset="0"/>
                        <a:ea typeface="Cambria Math" panose="02040503050406030204" pitchFamily="18" charset="0"/>
                      </a:rPr>
                      <m:t>𝜎</m:t>
                    </m:r>
                  </m:oMath>
                </a14:m>
                <a:r>
                  <a:rPr lang="en-US" altLang="zh-CN" sz="3200" dirty="0">
                    <a:latin typeface="Cambria Math" panose="02040503050406030204" pitchFamily="18" charset="0"/>
                    <a:ea typeface="Cambria Math" panose="02040503050406030204" pitchFamily="18" charset="0"/>
                    <a:cs typeface="Arial" panose="020B0604020202020204" pitchFamily="34" charset="0"/>
                  </a:rPr>
                  <a:t>    </a:t>
                </a:r>
                <a:endParaRPr lang="zh-CN" altLang="en-US" sz="3200" dirty="0">
                  <a:latin typeface="Cambria Math" panose="02040503050406030204" pitchFamily="18" charset="0"/>
                  <a:cs typeface="Arial" panose="020B0604020202020204" pitchFamily="34" charset="0"/>
                </a:endParaRPr>
              </a:p>
            </p:txBody>
          </p:sp>
        </mc:Choice>
        <mc:Fallback xmlns="">
          <p:sp>
            <p:nvSpPr>
              <p:cNvPr id="7" name="文本框 6">
                <a:extLst>
                  <a:ext uri="{FF2B5EF4-FFF2-40B4-BE49-F238E27FC236}">
                    <a16:creationId xmlns:a16="http://schemas.microsoft.com/office/drawing/2014/main" id="{537491A1-4F53-EB79-CB9F-8C797916670D}"/>
                  </a:ext>
                </a:extLst>
              </p:cNvPr>
              <p:cNvSpPr txBox="1">
                <a:spLocks noRot="1" noChangeAspect="1" noMove="1" noResize="1" noEditPoints="1" noAdjustHandles="1" noChangeArrowheads="1" noChangeShapeType="1" noTextEdit="1"/>
              </p:cNvSpPr>
              <p:nvPr/>
            </p:nvSpPr>
            <p:spPr>
              <a:xfrm>
                <a:off x="7249025" y="2932412"/>
                <a:ext cx="2279986" cy="584775"/>
              </a:xfrm>
              <a:prstGeom prst="rect">
                <a:avLst/>
              </a:prstGeom>
              <a:blipFill>
                <a:blip r:embed="rId5"/>
                <a:stretch>
                  <a:fillRect/>
                </a:stretch>
              </a:blipFill>
            </p:spPr>
            <p:txBody>
              <a:bodyPr/>
              <a:lstStyle/>
              <a:p>
                <a:r>
                  <a:rPr lang="zh-CN" altLang="en-US">
                    <a:noFill/>
                  </a:rPr>
                  <a:t> </a:t>
                </a:r>
              </a:p>
            </p:txBody>
          </p:sp>
        </mc:Fallback>
      </mc:AlternateContent>
      <p:sp>
        <p:nvSpPr>
          <p:cNvPr id="2" name="日期占位符 1">
            <a:extLst>
              <a:ext uri="{FF2B5EF4-FFF2-40B4-BE49-F238E27FC236}">
                <a16:creationId xmlns:a16="http://schemas.microsoft.com/office/drawing/2014/main" id="{D399CC00-923F-21F4-0B83-84BF11CEF5CD}"/>
              </a:ext>
            </a:extLst>
          </p:cNvPr>
          <p:cNvSpPr>
            <a:spLocks noGrp="1"/>
          </p:cNvSpPr>
          <p:nvPr>
            <p:ph type="dt" sz="half" idx="10"/>
          </p:nvPr>
        </p:nvSpPr>
        <p:spPr/>
        <p:txBody>
          <a:bodyPr/>
          <a:lstStyle/>
          <a:p>
            <a:r>
              <a:rPr lang="en-US" altLang="zh-CN"/>
              <a:t>May 17, 2026, Hefei</a:t>
            </a:r>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7D54FB3-B57B-052F-4B90-91EF1A901BA2}"/>
                  </a:ext>
                </a:extLst>
              </p:cNvPr>
              <p:cNvSpPr txBox="1"/>
              <p:nvPr/>
            </p:nvSpPr>
            <p:spPr>
              <a:xfrm>
                <a:off x="5724024" y="1378304"/>
                <a:ext cx="635641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ea typeface="Cambria Math" panose="02040503050406030204" pitchFamily="18" charset="0"/>
                        </a:rPr>
                        <m:t>ℒ</m:t>
                      </m:r>
                      <m:r>
                        <a:rPr lang="en-US" altLang="zh-CN" i="1" smtClean="0">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𝑖</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𝜇</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𝐷</m:t>
                              </m:r>
                            </m:e>
                            <m:sub>
                              <m:r>
                                <a:rPr lang="en-US" altLang="zh-CN" i="1">
                                  <a:latin typeface="Cambria Math" panose="02040503050406030204" pitchFamily="18" charset="0"/>
                                  <a:ea typeface="Cambria Math" panose="02040503050406030204" pitchFamily="18" charset="0"/>
                                </a:rPr>
                                <m:t>𝜇</m:t>
                              </m:r>
                            </m:sub>
                          </m:sSub>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𝑚</m:t>
                              </m:r>
                            </m:e>
                          </m:acc>
                          <m:r>
                            <a:rPr lang="en-US" altLang="zh-CN" b="1" i="1">
                              <a:latin typeface="Cambria Math" panose="02040503050406030204" pitchFamily="18" charset="0"/>
                              <a:ea typeface="Cambria Math" panose="02040503050406030204" pitchFamily="18" charset="0"/>
                            </a:rPr>
                            <m:t>+</m:t>
                          </m:r>
                          <m:f>
                            <m:fPr>
                              <m:ctrlPr>
                                <a:rPr lang="en-US" altLang="zh-CN" b="1" i="1">
                                  <a:latin typeface="Cambria Math" panose="02040503050406030204" pitchFamily="18" charset="0"/>
                                  <a:ea typeface="Cambria Math" panose="02040503050406030204" pitchFamily="18" charset="0"/>
                                </a:rPr>
                              </m:ctrlPr>
                            </m:fPr>
                            <m:num>
                              <m:r>
                                <a:rPr lang="en-US" altLang="zh-CN" b="1" i="1">
                                  <a:latin typeface="Cambria Math" panose="02040503050406030204" pitchFamily="18" charset="0"/>
                                  <a:ea typeface="Cambria Math" panose="02040503050406030204" pitchFamily="18" charset="0"/>
                                </a:rPr>
                                <m:t>𝟏</m:t>
                              </m:r>
                            </m:num>
                            <m:den>
                              <m:r>
                                <a:rPr lang="en-US" altLang="zh-CN" b="1" i="1">
                                  <a:latin typeface="Cambria Math" panose="02040503050406030204" pitchFamily="18" charset="0"/>
                                  <a:ea typeface="Cambria Math" panose="02040503050406030204" pitchFamily="18" charset="0"/>
                                </a:rPr>
                                <m:t>𝟐</m:t>
                              </m:r>
                            </m:den>
                          </m:f>
                          <m:sSub>
                            <m:sSubPr>
                              <m:ctrlPr>
                                <a:rPr lang="en-US" altLang="zh-CN" b="1" i="1">
                                  <a:latin typeface="Cambria Math" panose="02040503050406030204" pitchFamily="18" charset="0"/>
                                  <a:ea typeface="Cambria Math" panose="02040503050406030204" pitchFamily="18" charset="0"/>
                                </a:rPr>
                              </m:ctrlPr>
                            </m:sSubPr>
                            <m:e>
                              <m:r>
                                <a:rPr lang="en-US" altLang="zh-CN" b="1" i="1">
                                  <a:latin typeface="Cambria Math" panose="02040503050406030204" pitchFamily="18" charset="0"/>
                                  <a:ea typeface="Cambria Math" panose="02040503050406030204" pitchFamily="18" charset="0"/>
                                </a:rPr>
                                <m:t>𝒒</m:t>
                              </m:r>
                            </m:e>
                            <m:sub>
                              <m:r>
                                <a:rPr lang="en-US" altLang="zh-CN" b="1" i="1">
                                  <a:latin typeface="Cambria Math" panose="02040503050406030204" pitchFamily="18" charset="0"/>
                                  <a:ea typeface="Cambria Math" panose="02040503050406030204" pitchFamily="18" charset="0"/>
                                </a:rPr>
                                <m:t>𝒇</m:t>
                              </m:r>
                            </m:sub>
                          </m:sSub>
                          <m:r>
                            <a:rPr lang="en-US" altLang="zh-CN" b="1" i="1">
                              <a:latin typeface="Cambria Math" panose="02040503050406030204" pitchFamily="18" charset="0"/>
                              <a:ea typeface="Cambria Math" panose="02040503050406030204" pitchFamily="18" charset="0"/>
                            </a:rPr>
                            <m:t>𝜿</m:t>
                          </m:r>
                          <m:sSub>
                            <m:sSubPr>
                              <m:ctrlPr>
                                <a:rPr lang="en-US" altLang="zh-CN" b="1" i="1">
                                  <a:latin typeface="Cambria Math" panose="02040503050406030204" pitchFamily="18" charset="0"/>
                                  <a:ea typeface="Cambria Math" panose="02040503050406030204" pitchFamily="18" charset="0"/>
                                </a:rPr>
                              </m:ctrlPr>
                            </m:sSubPr>
                            <m:e>
                              <m:r>
                                <a:rPr lang="en-US" altLang="zh-CN" b="1" i="1">
                                  <a:latin typeface="Cambria Math" panose="02040503050406030204" pitchFamily="18" charset="0"/>
                                  <a:ea typeface="Cambria Math" panose="02040503050406030204" pitchFamily="18" charset="0"/>
                                </a:rPr>
                                <m:t>𝑭</m:t>
                              </m:r>
                            </m:e>
                            <m:sub>
                              <m:r>
                                <a:rPr lang="en-US" altLang="zh-CN" b="1" i="1">
                                  <a:latin typeface="Cambria Math" panose="02040503050406030204" pitchFamily="18" charset="0"/>
                                  <a:ea typeface="Cambria Math" panose="02040503050406030204" pitchFamily="18" charset="0"/>
                                </a:rPr>
                                <m:t>𝝁𝝂</m:t>
                              </m:r>
                            </m:sub>
                          </m:sSub>
                          <m:sSup>
                            <m:sSupPr>
                              <m:ctrlPr>
                                <a:rPr lang="en-US" altLang="zh-CN" b="1" i="1">
                                  <a:latin typeface="Cambria Math" panose="02040503050406030204" pitchFamily="18" charset="0"/>
                                  <a:ea typeface="Cambria Math" panose="02040503050406030204" pitchFamily="18" charset="0"/>
                                </a:rPr>
                              </m:ctrlPr>
                            </m:sSupPr>
                            <m:e>
                              <m:r>
                                <a:rPr lang="en-US" altLang="zh-CN" b="1" i="1">
                                  <a:latin typeface="Cambria Math" panose="02040503050406030204" pitchFamily="18" charset="0"/>
                                  <a:ea typeface="Cambria Math" panose="02040503050406030204" pitchFamily="18" charset="0"/>
                                </a:rPr>
                                <m:t>𝝈</m:t>
                              </m:r>
                            </m:e>
                            <m:sup>
                              <m:r>
                                <a:rPr lang="en-US" altLang="zh-CN" b="1" i="1">
                                  <a:latin typeface="Cambria Math" panose="02040503050406030204" pitchFamily="18" charset="0"/>
                                  <a:ea typeface="Cambria Math" panose="02040503050406030204" pitchFamily="18" charset="0"/>
                                </a:rPr>
                                <m:t>𝝁𝝂</m:t>
                              </m:r>
                            </m:sup>
                          </m:sSup>
                        </m:e>
                      </m:d>
                      <m:r>
                        <a:rPr lang="en-US" altLang="zh-CN" i="1">
                          <a:latin typeface="Cambria Math" panose="02040503050406030204" pitchFamily="18" charset="0"/>
                          <a:ea typeface="Cambria Math" panose="02040503050406030204" pitchFamily="18" charset="0"/>
                        </a:rPr>
                        <m:t>𝜓</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𝐺</m:t>
                      </m:r>
                      <m:d>
                        <m:dPr>
                          <m:begChr m:val="["/>
                          <m:endChr m:val="]"/>
                          <m:ctrlPr>
                            <a:rPr lang="en-US" altLang="zh-CN" i="1">
                              <a:latin typeface="Cambria Math" panose="02040503050406030204" pitchFamily="18" charset="0"/>
                              <a:ea typeface="Cambria Math" panose="02040503050406030204" pitchFamily="18" charset="0"/>
                            </a:rPr>
                          </m:ctrlPr>
                        </m:dPr>
                        <m:e>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r>
                                    <a:rPr lang="en-US" altLang="zh-CN" i="1">
                                      <a:latin typeface="Cambria Math" panose="02040503050406030204" pitchFamily="18" charset="0"/>
                                      <a:ea typeface="Cambria Math" panose="02040503050406030204" pitchFamily="18" charset="0"/>
                                    </a:rPr>
                                    <m:t>𝜓</m:t>
                                  </m:r>
                                </m:e>
                              </m:d>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𝜓</m:t>
                                      </m:r>
                                    </m:e>
                                  </m:acc>
                                  <m:r>
                                    <a:rPr lang="en-US" altLang="zh-CN" i="1">
                                      <a:latin typeface="Cambria Math" panose="02040503050406030204" pitchFamily="18" charset="0"/>
                                      <a:ea typeface="Cambria Math" panose="02040503050406030204" pitchFamily="18" charset="0"/>
                                    </a:rPr>
                                    <m:t>𝑖</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𝛾</m:t>
                                      </m:r>
                                    </m:e>
                                    <m:sup>
                                      <m:r>
                                        <a:rPr lang="en-US" altLang="zh-CN" i="1">
                                          <a:latin typeface="Cambria Math" panose="02040503050406030204" pitchFamily="18" charset="0"/>
                                          <a:ea typeface="Cambria Math" panose="02040503050406030204" pitchFamily="18" charset="0"/>
                                        </a:rPr>
                                        <m:t>5</m:t>
                                      </m:r>
                                    </m:sup>
                                  </m:sSup>
                                  <m:r>
                                    <a:rPr lang="en-US" altLang="zh-CN" i="1">
                                      <a:latin typeface="Cambria Math" panose="02040503050406030204" pitchFamily="18" charset="0"/>
                                      <a:ea typeface="Cambria Math" panose="02040503050406030204" pitchFamily="18" charset="0"/>
                                    </a:rPr>
                                    <m:t>𝜏𝜓</m:t>
                                  </m:r>
                                </m:e>
                              </m:d>
                            </m:e>
                            <m:sup>
                              <m:r>
                                <a:rPr lang="en-US" altLang="zh-CN" i="1">
                                  <a:latin typeface="Cambria Math" panose="02040503050406030204" pitchFamily="18" charset="0"/>
                                  <a:ea typeface="Cambria Math" panose="02040503050406030204" pitchFamily="18" charset="0"/>
                                </a:rPr>
                                <m:t>2</m:t>
                              </m:r>
                            </m:sup>
                          </m:sSup>
                        </m:e>
                      </m:d>
                    </m:oMath>
                  </m:oMathPara>
                </a14:m>
                <a:endParaRPr lang="zh-CN" altLang="en-US"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37D54FB3-B57B-052F-4B90-91EF1A901BA2}"/>
                  </a:ext>
                </a:extLst>
              </p:cNvPr>
              <p:cNvSpPr txBox="1">
                <a:spLocks noRot="1" noChangeAspect="1" noMove="1" noResize="1" noEditPoints="1" noAdjustHandles="1" noChangeArrowheads="1" noChangeShapeType="1" noTextEdit="1"/>
              </p:cNvSpPr>
              <p:nvPr/>
            </p:nvSpPr>
            <p:spPr>
              <a:xfrm>
                <a:off x="5724024" y="1378304"/>
                <a:ext cx="6356419" cy="62235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3E3A2D9-FA6C-5328-E48C-6D74E51047C0}"/>
                  </a:ext>
                </a:extLst>
              </p:cNvPr>
              <p:cNvSpPr txBox="1"/>
              <p:nvPr/>
            </p:nvSpPr>
            <p:spPr>
              <a:xfrm>
                <a:off x="10297561" y="5748582"/>
                <a:ext cx="1601704" cy="4023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𝜎</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2</m:t>
                      </m:r>
                      <m:r>
                        <a:rPr lang="en-US" altLang="zh-CN" i="1" dirty="0" smtClean="0">
                          <a:latin typeface="Cambria Math" panose="02040503050406030204" pitchFamily="18" charset="0"/>
                        </a:rPr>
                        <m:t>𝐺</m:t>
                      </m:r>
                      <m:d>
                        <m:dPr>
                          <m:begChr m:val="⟨"/>
                          <m:endChr m:val="⟩"/>
                          <m:ctrlPr>
                            <a:rPr lang="en-US" altLang="zh-CN" i="1" dirty="0" smtClean="0">
                              <a:latin typeface="Cambria Math" panose="02040503050406030204" pitchFamily="18" charset="0"/>
                            </a:rPr>
                          </m:ctrlPr>
                        </m:dPr>
                        <m:e>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𝜓</m:t>
                              </m:r>
                            </m:e>
                          </m:acc>
                          <m:r>
                            <a:rPr lang="en-US" altLang="zh-CN" i="1" dirty="0">
                              <a:latin typeface="Cambria Math" panose="02040503050406030204" pitchFamily="18" charset="0"/>
                            </a:rPr>
                            <m:t>𝜓</m:t>
                          </m:r>
                        </m:e>
                      </m:d>
                    </m:oMath>
                  </m:oMathPara>
                </a14:m>
                <a:endParaRPr dirty="0"/>
              </a:p>
            </p:txBody>
          </p:sp>
        </mc:Choice>
        <mc:Fallback xmlns="">
          <p:sp>
            <p:nvSpPr>
              <p:cNvPr id="9" name="文本框 8">
                <a:extLst>
                  <a:ext uri="{FF2B5EF4-FFF2-40B4-BE49-F238E27FC236}">
                    <a16:creationId xmlns:a16="http://schemas.microsoft.com/office/drawing/2014/main" id="{D3E3A2D9-FA6C-5328-E48C-6D74E51047C0}"/>
                  </a:ext>
                </a:extLst>
              </p:cNvPr>
              <p:cNvSpPr txBox="1">
                <a:spLocks noRot="1" noChangeAspect="1" noMove="1" noResize="1" noEditPoints="1" noAdjustHandles="1" noChangeArrowheads="1" noChangeShapeType="1" noTextEdit="1"/>
              </p:cNvSpPr>
              <p:nvPr/>
            </p:nvSpPr>
            <p:spPr>
              <a:xfrm>
                <a:off x="10297561" y="5748582"/>
                <a:ext cx="1601704" cy="402354"/>
              </a:xfrm>
              <a:prstGeom prst="rect">
                <a:avLst/>
              </a:prstGeom>
              <a:blipFill>
                <a:blip r:embed="rId7"/>
                <a:stretch>
                  <a:fillRect t="-4545" r="-5323" b="-18182"/>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C22A9F16-7231-4682-4CDD-DF7FCAFBFAA9}"/>
              </a:ext>
            </a:extLst>
          </p:cNvPr>
          <p:cNvSpPr txBox="1"/>
          <p:nvPr/>
        </p:nvSpPr>
        <p:spPr>
          <a:xfrm>
            <a:off x="9124321" y="2997455"/>
            <a:ext cx="609109" cy="584775"/>
          </a:xfrm>
          <a:prstGeom prst="rect">
            <a:avLst/>
          </a:prstGeom>
          <a:noFill/>
        </p:spPr>
        <p:txBody>
          <a:bodyPr wrap="square">
            <a:spAutoFit/>
          </a:bodyPr>
          <a:lstStyle/>
          <a:p>
            <a:r>
              <a:rPr lang="en-US" altLang="zh-CN" sz="3200" dirty="0">
                <a:latin typeface="Cambria Math" panose="02040503050406030204" pitchFamily="18" charset="0"/>
                <a:ea typeface="Cambria Math" panose="02040503050406030204" pitchFamily="18" charset="0"/>
                <a:cs typeface="Arial" panose="020B0604020202020204" pitchFamily="34" charset="0"/>
              </a:rPr>
              <a:t>?</a:t>
            </a:r>
            <a:endParaRPr lang="zh-CN" altLang="en-US" sz="3200" dirty="0"/>
          </a:p>
        </p:txBody>
      </p:sp>
      <p:sp>
        <p:nvSpPr>
          <p:cNvPr id="14" name="文本框 13">
            <a:extLst>
              <a:ext uri="{FF2B5EF4-FFF2-40B4-BE49-F238E27FC236}">
                <a16:creationId xmlns:a16="http://schemas.microsoft.com/office/drawing/2014/main" id="{FA25C444-D510-B3D9-1662-9B067BDF9B2B}"/>
              </a:ext>
            </a:extLst>
          </p:cNvPr>
          <p:cNvSpPr txBox="1"/>
          <p:nvPr/>
        </p:nvSpPr>
        <p:spPr>
          <a:xfrm>
            <a:off x="9124321" y="4540790"/>
            <a:ext cx="533960" cy="584775"/>
          </a:xfrm>
          <a:prstGeom prst="rect">
            <a:avLst/>
          </a:prstGeom>
          <a:noFill/>
        </p:spPr>
        <p:txBody>
          <a:bodyPr wrap="square">
            <a:spAutoFit/>
          </a:bodyPr>
          <a:lstStyle/>
          <a:p>
            <a:r>
              <a:rPr lang="en-US" altLang="zh-CN" sz="3200" dirty="0">
                <a:latin typeface="Cambria Math" panose="02040503050406030204" pitchFamily="18" charset="0"/>
                <a:ea typeface="Cambria Math" panose="02040503050406030204" pitchFamily="18" charset="0"/>
                <a:cs typeface="Arial" panose="020B0604020202020204" pitchFamily="34" charset="0"/>
              </a:rPr>
              <a:t>?</a:t>
            </a:r>
            <a:endParaRPr lang="zh-CN" altLang="en-US" sz="3200" dirty="0"/>
          </a:p>
        </p:txBody>
      </p:sp>
      <p:sp>
        <p:nvSpPr>
          <p:cNvPr id="11" name="矩形 10">
            <a:extLst>
              <a:ext uri="{FF2B5EF4-FFF2-40B4-BE49-F238E27FC236}">
                <a16:creationId xmlns:a16="http://schemas.microsoft.com/office/drawing/2014/main" id="{01B06088-19C6-912C-9B6F-5EC674A865FD}"/>
              </a:ext>
            </a:extLst>
          </p:cNvPr>
          <p:cNvSpPr/>
          <p:nvPr/>
        </p:nvSpPr>
        <p:spPr>
          <a:xfrm>
            <a:off x="2458570" y="2960168"/>
            <a:ext cx="810238" cy="29755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9FEA8538-B5A2-4B1B-DAA9-12B68A95FE75}"/>
              </a:ext>
            </a:extLst>
          </p:cNvPr>
          <p:cNvSpPr/>
          <p:nvPr/>
        </p:nvSpPr>
        <p:spPr>
          <a:xfrm>
            <a:off x="2458570" y="3289890"/>
            <a:ext cx="810238" cy="32202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0CECF60-701B-D86D-4A35-457D0085D619}"/>
              </a:ext>
            </a:extLst>
          </p:cNvPr>
          <p:cNvSpPr/>
          <p:nvPr/>
        </p:nvSpPr>
        <p:spPr>
          <a:xfrm>
            <a:off x="7247983" y="3076022"/>
            <a:ext cx="1671919" cy="4411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D650244-0433-1233-1FE1-F8C52AFE8FAD}"/>
              </a:ext>
            </a:extLst>
          </p:cNvPr>
          <p:cNvSpPr/>
          <p:nvPr/>
        </p:nvSpPr>
        <p:spPr>
          <a:xfrm>
            <a:off x="7219501" y="4540790"/>
            <a:ext cx="1728881" cy="47744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4428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par>
                          <p:cTn id="32" fill="hold">
                            <p:stCondLst>
                              <p:cond delay="0"/>
                            </p:stCondLst>
                            <p:childTnLst>
                              <p:par>
                                <p:cTn id="33" presetID="1" presetClass="exit" presetSubtype="0" fill="hold" grpId="1" nodeType="after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6" grpId="0"/>
      <p:bldP spid="7" grpId="0"/>
      <p:bldP spid="5" grpId="0"/>
      <p:bldP spid="9" grpId="0"/>
      <p:bldP spid="12" grpId="0"/>
      <p:bldP spid="14" grpId="0"/>
      <p:bldP spid="11" grpId="0" animBg="1"/>
      <p:bldP spid="11" grpId="1" animBg="1"/>
      <p:bldP spid="13" grpId="0" animBg="1"/>
      <p:bldP spid="13" grpId="1" animBg="1"/>
      <p:bldP spid="15" grpId="0" animBg="1"/>
      <p:bldP spid="15"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9A9A-4750-A95D-CEBB-E9B337CE2DA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C9E96A53-A568-6A8A-B245-4EF415D327C0}"/>
                  </a:ext>
                </a:extLst>
              </p:cNvPr>
              <p:cNvSpPr txBox="1"/>
              <p:nvPr/>
            </p:nvSpPr>
            <p:spPr>
              <a:xfrm>
                <a:off x="716029" y="1348440"/>
                <a:ext cx="10758703" cy="461665"/>
              </a:xfrm>
              <a:prstGeom prst="rect">
                <a:avLst/>
              </a:prstGeom>
              <a:noFill/>
            </p:spPr>
            <p:txBody>
              <a:bodyPr wrap="square">
                <a:spAutoFit/>
              </a:bodyPr>
              <a:lstStyle/>
              <a:p>
                <a:pPr algn="ctr"/>
                <a:r>
                  <a:rPr lang="en-US" altLang="zh-CN" sz="2400" dirty="0">
                    <a:cs typeface="Arial" panose="020B0604020202020204" pitchFamily="34" charset="0"/>
                  </a:rPr>
                  <a:t>the magnetic-field correction term</a:t>
                </a:r>
                <a:r>
                  <a:rPr lang="en-US" altLang="zh-CN" sz="2400" dirty="0"/>
                  <a:t>  </a:t>
                </a:r>
                <a14:m>
                  <m:oMath xmlns:m="http://schemas.openxmlformats.org/officeDocument/2006/math">
                    <m:sSub>
                      <m:sSubPr>
                        <m:ctrlPr>
                          <a:rPr lang="en-US" altLang="zh-CN" sz="2400" i="1" dirty="0" err="1">
                            <a:latin typeface="Cambria Math" panose="02040503050406030204" pitchFamily="18" charset="0"/>
                          </a:rPr>
                        </m:ctrlPr>
                      </m:sSubPr>
                      <m:e>
                        <m:r>
                          <a:rPr lang="en-US" altLang="zh-CN" sz="2400" i="1" dirty="0">
                            <a:latin typeface="Cambria Math" panose="02040503050406030204" pitchFamily="18" charset="0"/>
                          </a:rPr>
                          <m:t>𝜅</m:t>
                        </m:r>
                      </m:e>
                      <m:sub>
                        <m:r>
                          <a:rPr lang="en-US" altLang="zh-CN" sz="2400" i="1" dirty="0" err="1">
                            <a:latin typeface="Cambria Math" panose="02040503050406030204" pitchFamily="18" charset="0"/>
                          </a:rPr>
                          <m:t>𝐵</m:t>
                        </m:r>
                      </m:sub>
                    </m:sSub>
                  </m:oMath>
                </a14:m>
                <a:r>
                  <a:rPr lang="en-US" altLang="zh-CN" sz="2400" dirty="0">
                    <a:cs typeface="Arial" panose="020B0604020202020204" pitchFamily="34" charset="0"/>
                  </a:rPr>
                  <a:t> to the electron anomalous magnetic moment</a:t>
                </a:r>
                <a:endParaRPr lang="zh-CN" altLang="en-US" sz="2400" dirty="0">
                  <a:ea typeface="楷体" panose="02010609060101010101" pitchFamily="49" charset="-122"/>
                  <a:cs typeface="Arial" panose="020B0604020202020204" pitchFamily="34" charset="0"/>
                </a:endParaRPr>
              </a:p>
            </p:txBody>
          </p:sp>
        </mc:Choice>
        <mc:Fallback xmlns="">
          <p:sp>
            <p:nvSpPr>
              <p:cNvPr id="21" name="文本框 20">
                <a:extLst>
                  <a:ext uri="{FF2B5EF4-FFF2-40B4-BE49-F238E27FC236}">
                    <a16:creationId xmlns:a16="http://schemas.microsoft.com/office/drawing/2014/main" id="{C9E96A53-A568-6A8A-B245-4EF415D327C0}"/>
                  </a:ext>
                </a:extLst>
              </p:cNvPr>
              <p:cNvSpPr txBox="1">
                <a:spLocks noRot="1" noChangeAspect="1" noMove="1" noResize="1" noEditPoints="1" noAdjustHandles="1" noChangeArrowheads="1" noChangeShapeType="1" noTextEdit="1"/>
              </p:cNvSpPr>
              <p:nvPr/>
            </p:nvSpPr>
            <p:spPr>
              <a:xfrm>
                <a:off x="716029" y="1348440"/>
                <a:ext cx="10758703" cy="461665"/>
              </a:xfrm>
              <a:prstGeom prst="rect">
                <a:avLst/>
              </a:prstGeom>
              <a:blipFill>
                <a:blip r:embed="rId3"/>
                <a:stretch>
                  <a:fillRect l="-113" t="-10526" r="-170" b="-28947"/>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C666D6B2-44FB-4895-2A61-B52A4ACB0080}"/>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7</a:t>
            </a:r>
          </a:p>
        </p:txBody>
      </p:sp>
      <p:sp>
        <p:nvSpPr>
          <p:cNvPr id="3" name="标题 1">
            <a:extLst>
              <a:ext uri="{FF2B5EF4-FFF2-40B4-BE49-F238E27FC236}">
                <a16:creationId xmlns:a16="http://schemas.microsoft.com/office/drawing/2014/main" id="{8691E652-84CD-D7E4-CC17-409BCBB6A1AD}"/>
              </a:ext>
            </a:extLst>
          </p:cNvPr>
          <p:cNvSpPr txBox="1">
            <a:spLocks/>
          </p:cNvSpPr>
          <p:nvPr/>
        </p:nvSpPr>
        <p:spPr>
          <a:xfrm>
            <a:off x="825429" y="467828"/>
            <a:ext cx="5190360"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(Inverse) magnetic catalysis</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144C5890-F9C2-4BAB-A2EA-69DED0607182}"/>
              </a:ext>
            </a:extLst>
          </p:cNvPr>
          <p:cNvSpPr txBox="1"/>
          <p:nvPr/>
        </p:nvSpPr>
        <p:spPr>
          <a:xfrm>
            <a:off x="3256385" y="6354246"/>
            <a:ext cx="5518807" cy="369332"/>
          </a:xfrm>
          <a:prstGeom prst="rect">
            <a:avLst/>
          </a:prstGeom>
          <a:noFill/>
        </p:spPr>
        <p:txBody>
          <a:bodyPr wrap="square">
            <a:spAutoFit/>
          </a:bodyPr>
          <a:lstStyle/>
          <a:p>
            <a:r>
              <a:rPr lang="en-US" altLang="zh-CN" dirty="0">
                <a:solidFill>
                  <a:srgbClr val="7030A0"/>
                </a:solidFill>
              </a:rPr>
              <a:t>F. Lin, M. Huang. Commun. Theor. Phys. 74, 055202 (2022)</a:t>
            </a:r>
            <a:endParaRPr lang="zh-CN" altLang="en-US" dirty="0">
              <a:solidFill>
                <a:srgbClr val="7030A0"/>
              </a:solidFill>
            </a:endParaRPr>
          </a:p>
        </p:txBody>
      </p:sp>
      <p:sp>
        <p:nvSpPr>
          <p:cNvPr id="2" name="箭头: 右 1">
            <a:extLst>
              <a:ext uri="{FF2B5EF4-FFF2-40B4-BE49-F238E27FC236}">
                <a16:creationId xmlns:a16="http://schemas.microsoft.com/office/drawing/2014/main" id="{C9FA3018-69CB-69B8-E120-73338754D4BF}"/>
              </a:ext>
            </a:extLst>
          </p:cNvPr>
          <p:cNvSpPr/>
          <p:nvPr/>
        </p:nvSpPr>
        <p:spPr>
          <a:xfrm rot="5400000">
            <a:off x="2415247" y="3236910"/>
            <a:ext cx="856269" cy="240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B796582-213E-A58C-4CAC-275BA8D5D773}"/>
                  </a:ext>
                </a:extLst>
              </p:cNvPr>
              <p:cNvSpPr txBox="1"/>
              <p:nvPr/>
            </p:nvSpPr>
            <p:spPr>
              <a:xfrm>
                <a:off x="1866565" y="5332830"/>
                <a:ext cx="1940095" cy="5959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ar-AE" sz="3200" i="1">
                          <a:latin typeface="Cambria Math" panose="02040503050406030204" pitchFamily="18" charset="0"/>
                        </a:rPr>
                        <m:t>𝜅</m:t>
                      </m:r>
                      <m:r>
                        <a:rPr lang="ar-AE" altLang="zh-CN" sz="3200" i="0">
                          <a:latin typeface="Cambria Math" panose="02040503050406030204" pitchFamily="18" charset="0"/>
                          <a:ea typeface="Cambria Math" panose="02040503050406030204" pitchFamily="18" charset="0"/>
                        </a:rPr>
                        <m:t>=</m:t>
                      </m:r>
                      <m:sSub>
                        <m:sSubPr>
                          <m:ctrlPr>
                            <a:rPr lang="ar-AE" altLang="zh-CN" sz="3200" i="1">
                              <a:latin typeface="Cambria Math" panose="02040503050406030204" pitchFamily="18" charset="0"/>
                              <a:ea typeface="Cambria Math" panose="02040503050406030204" pitchFamily="18" charset="0"/>
                            </a:rPr>
                          </m:ctrlPr>
                        </m:sSubPr>
                        <m:e>
                          <m:r>
                            <a:rPr lang="zh-CN" altLang="ar-AE" sz="3200" i="1">
                              <a:latin typeface="Cambria Math" panose="02040503050406030204" pitchFamily="18" charset="0"/>
                            </a:rPr>
                            <m:t>𝑣</m:t>
                          </m:r>
                        </m:e>
                        <m:sub>
                          <m:r>
                            <a:rPr lang="ar-AE" altLang="zh-CN" sz="3200" i="0">
                              <a:latin typeface="Cambria Math" panose="02040503050406030204" pitchFamily="18" charset="0"/>
                              <a:ea typeface="Cambria Math" panose="02040503050406030204" pitchFamily="18" charset="0"/>
                            </a:rPr>
                            <m:t>2</m:t>
                          </m:r>
                        </m:sub>
                      </m:sSub>
                      <m:sSup>
                        <m:sSupPr>
                          <m:ctrlPr>
                            <a:rPr lang="ar-AE" altLang="zh-CN" sz="3200" i="1">
                              <a:latin typeface="Cambria Math" panose="02040503050406030204" pitchFamily="18" charset="0"/>
                              <a:ea typeface="Cambria Math" panose="02040503050406030204" pitchFamily="18" charset="0"/>
                            </a:rPr>
                          </m:ctrlPr>
                        </m:sSupPr>
                        <m:e>
                          <m:r>
                            <a:rPr lang="zh-CN" altLang="ar-AE" sz="3200" i="1">
                              <a:latin typeface="Cambria Math" panose="02040503050406030204" pitchFamily="18" charset="0"/>
                            </a:rPr>
                            <m:t>𝜎</m:t>
                          </m:r>
                        </m:e>
                        <m:sup>
                          <m:r>
                            <a:rPr lang="ar-AE" altLang="zh-CN" sz="3200" i="0">
                              <a:latin typeface="Cambria Math" panose="02040503050406030204" pitchFamily="18" charset="0"/>
                              <a:ea typeface="Cambria Math" panose="02040503050406030204" pitchFamily="18" charset="0"/>
                            </a:rPr>
                            <m:t>2</m:t>
                          </m:r>
                        </m:sup>
                      </m:sSup>
                    </m:oMath>
                  </m:oMathPara>
                </a14:m>
                <a:endParaRPr lang="zh-CN" altLang="en-US" sz="3200" dirty="0">
                  <a:latin typeface="Cambria Math" panose="02040503050406030204" pitchFamily="18" charset="0"/>
                  <a:cs typeface="Arial" panose="020B0604020202020204" pitchFamily="34" charset="0"/>
                </a:endParaRPr>
              </a:p>
            </p:txBody>
          </p:sp>
        </mc:Choice>
        <mc:Fallback xmlns="">
          <p:sp>
            <p:nvSpPr>
              <p:cNvPr id="5" name="文本框 4">
                <a:extLst>
                  <a:ext uri="{FF2B5EF4-FFF2-40B4-BE49-F238E27FC236}">
                    <a16:creationId xmlns:a16="http://schemas.microsoft.com/office/drawing/2014/main" id="{FB796582-213E-A58C-4CAC-275BA8D5D773}"/>
                  </a:ext>
                </a:extLst>
              </p:cNvPr>
              <p:cNvSpPr txBox="1">
                <a:spLocks noRot="1" noChangeAspect="1" noMove="1" noResize="1" noEditPoints="1" noAdjustHandles="1" noChangeArrowheads="1" noChangeShapeType="1" noTextEdit="1"/>
              </p:cNvSpPr>
              <p:nvPr/>
            </p:nvSpPr>
            <p:spPr>
              <a:xfrm>
                <a:off x="1866565" y="5332830"/>
                <a:ext cx="1940095" cy="595932"/>
              </a:xfrm>
              <a:prstGeom prst="rect">
                <a:avLst/>
              </a:prstGeom>
              <a:blipFill>
                <a:blip r:embed="rId4"/>
                <a:stretch>
                  <a:fillRect/>
                </a:stretch>
              </a:blipFill>
            </p:spPr>
            <p:txBody>
              <a:bodyPr/>
              <a:lstStyle/>
              <a:p>
                <a:r>
                  <a:rPr lang="zh-CN" altLang="en-US">
                    <a:noFill/>
                  </a:rPr>
                  <a:t> </a:t>
                </a:r>
              </a:p>
            </p:txBody>
          </p:sp>
        </mc:Fallback>
      </mc:AlternateContent>
      <p:sp>
        <p:nvSpPr>
          <p:cNvPr id="7" name="箭头: 下 6">
            <a:extLst>
              <a:ext uri="{FF2B5EF4-FFF2-40B4-BE49-F238E27FC236}">
                <a16:creationId xmlns:a16="http://schemas.microsoft.com/office/drawing/2014/main" id="{43553B47-A987-50AA-940F-45F4EB480F0F}"/>
              </a:ext>
            </a:extLst>
          </p:cNvPr>
          <p:cNvSpPr/>
          <p:nvPr/>
        </p:nvSpPr>
        <p:spPr>
          <a:xfrm rot="16200000">
            <a:off x="4526840" y="5109041"/>
            <a:ext cx="186490" cy="113683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B1C76EE-29F8-74AD-C13E-3E74E253BBC1}"/>
                  </a:ext>
                </a:extLst>
              </p:cNvPr>
              <p:cNvSpPr txBox="1"/>
              <p:nvPr/>
            </p:nvSpPr>
            <p:spPr>
              <a:xfrm>
                <a:off x="5433511" y="5330727"/>
                <a:ext cx="132497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altLang="zh-CN" sz="3200" i="1">
                              <a:latin typeface="Cambria Math" panose="02040503050406030204" pitchFamily="18" charset="0"/>
                            </a:rPr>
                          </m:ctrlPr>
                        </m:sSubPr>
                        <m:e>
                          <m:r>
                            <a:rPr lang="zh-CN" altLang="ar-AE" sz="3200" i="1">
                              <a:latin typeface="Cambria Math" panose="02040503050406030204" pitchFamily="18" charset="0"/>
                            </a:rPr>
                            <m:t>𝑣</m:t>
                          </m:r>
                        </m:e>
                        <m:sub>
                          <m:r>
                            <a:rPr lang="ar-AE" altLang="zh-CN" sz="3200" i="0">
                              <a:latin typeface="Cambria Math" panose="02040503050406030204" pitchFamily="18" charset="0"/>
                            </a:rPr>
                            <m:t>2</m:t>
                          </m:r>
                        </m:sub>
                      </m:sSub>
                      <m:r>
                        <a:rPr lang="en-US" altLang="zh-CN" sz="3200" b="0" i="1" smtClean="0">
                          <a:latin typeface="Cambria Math" panose="02040503050406030204" pitchFamily="18" charset="0"/>
                        </a:rPr>
                        <m:t>(</m:t>
                      </m:r>
                      <m:r>
                        <m:rPr>
                          <m:sty m:val="p"/>
                        </m:rPr>
                        <a:rPr lang="en-US" altLang="zh-CN" sz="3200" b="0" i="1" smtClean="0">
                          <a:latin typeface="Cambria Math" panose="02040503050406030204" pitchFamily="18" charset="0"/>
                        </a:rPr>
                        <m:t>eB</m:t>
                      </m:r>
                      <m:r>
                        <a:rPr lang="en-US" altLang="zh-CN" sz="3200" b="0" i="1" smtClean="0">
                          <a:latin typeface="Cambria Math" panose="02040503050406030204" pitchFamily="18" charset="0"/>
                        </a:rPr>
                        <m:t>)</m:t>
                      </m:r>
                    </m:oMath>
                  </m:oMathPara>
                </a14:m>
                <a:endParaRPr lang="zh-CN" altLang="en-US" sz="3200" dirty="0">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5B1C76EE-29F8-74AD-C13E-3E74E253BBC1}"/>
                  </a:ext>
                </a:extLst>
              </p:cNvPr>
              <p:cNvSpPr txBox="1">
                <a:spLocks noRot="1" noChangeAspect="1" noMove="1" noResize="1" noEditPoints="1" noAdjustHandles="1" noChangeArrowheads="1" noChangeShapeType="1" noTextEdit="1"/>
              </p:cNvSpPr>
              <p:nvPr/>
            </p:nvSpPr>
            <p:spPr>
              <a:xfrm>
                <a:off x="5433511" y="5330727"/>
                <a:ext cx="1324978" cy="584775"/>
              </a:xfrm>
              <a:prstGeom prst="rect">
                <a:avLst/>
              </a:prstGeom>
              <a:blipFill>
                <a:blip r:embed="rId5"/>
                <a:stretch>
                  <a:fillRect/>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2E37206-2723-46AA-FA57-785F74FEB526}"/>
              </a:ext>
            </a:extLst>
          </p:cNvPr>
          <p:cNvSpPr>
            <a:spLocks noGrp="1"/>
          </p:cNvSpPr>
          <p:nvPr>
            <p:ph type="dt" sz="half" idx="10"/>
          </p:nvPr>
        </p:nvSpPr>
        <p:spPr/>
        <p:txBody>
          <a:bodyPr/>
          <a:lstStyle/>
          <a:p>
            <a:r>
              <a:rPr lang="en-US" altLang="zh-CN" dirty="0"/>
              <a:t>May 17, 2026, Hefei</a:t>
            </a:r>
            <a:endParaRPr lang="zh-CN" altLang="en-US" dirty="0"/>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E365B52-E847-2749-8F2D-531F7FF95D6A}"/>
                  </a:ext>
                </a:extLst>
              </p:cNvPr>
              <p:cNvSpPr txBox="1"/>
              <p:nvPr/>
            </p:nvSpPr>
            <p:spPr>
              <a:xfrm>
                <a:off x="582779" y="2061276"/>
                <a:ext cx="11182851" cy="9186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panose="02040503050406030204" pitchFamily="18" charset="0"/>
                            </a:rPr>
                          </m:ctrlPr>
                        </m:sSubPr>
                        <m:e>
                          <m:r>
                            <a:rPr lang="en-US" altLang="zh-CN" sz="2400" i="1" dirty="0">
                              <a:latin typeface="Cambria Math" panose="02040503050406030204" pitchFamily="18" charset="0"/>
                            </a:rPr>
                            <m:t>𝜅</m:t>
                          </m:r>
                        </m:e>
                        <m:sub>
                          <m:r>
                            <a:rPr lang="en-US" altLang="zh-CN" sz="2400" i="1" dirty="0">
                              <a:latin typeface="Cambria Math" panose="02040503050406030204" pitchFamily="18" charset="0"/>
                            </a:rPr>
                            <m:t>𝐵</m:t>
                          </m:r>
                        </m:sub>
                      </m:sSub>
                      <m:r>
                        <a:rPr lang="en-US" altLang="zh-CN" sz="2400" i="1" dirty="0">
                          <a:latin typeface="Cambria Math" panose="02040503050406030204" pitchFamily="18" charset="0"/>
                        </a:rPr>
                        <m:t>=−</m:t>
                      </m:r>
                      <m:f>
                        <m:fPr>
                          <m:ctrlPr>
                            <a:rPr lang="en-US" altLang="zh-CN" sz="2400" i="1" dirty="0">
                              <a:latin typeface="Cambria Math" panose="02040503050406030204" pitchFamily="18" charset="0"/>
                            </a:rPr>
                          </m:ctrlPr>
                        </m:fPr>
                        <m:num>
                          <m:r>
                            <a:rPr lang="en-US" altLang="zh-CN" sz="2400" i="1" dirty="0">
                              <a:latin typeface="Cambria Math" panose="02040503050406030204" pitchFamily="18" charset="0"/>
                            </a:rPr>
                            <m:t>𝛼</m:t>
                          </m:r>
                        </m:num>
                        <m:den>
                          <m:r>
                            <a:rPr lang="en-US" altLang="zh-CN" sz="2400" i="1" dirty="0">
                              <a:latin typeface="Cambria Math" panose="02040503050406030204" pitchFamily="18" charset="0"/>
                            </a:rPr>
                            <m:t>2</m:t>
                          </m:r>
                          <m:r>
                            <a:rPr lang="en-US" altLang="zh-CN" sz="2400" i="1" dirty="0">
                              <a:latin typeface="Cambria Math" panose="02040503050406030204" pitchFamily="18" charset="0"/>
                            </a:rPr>
                            <m:t>𝜋</m:t>
                          </m:r>
                        </m:den>
                      </m:f>
                      <m:r>
                        <a:rPr lang="en-US" altLang="zh-CN" sz="2400" i="1" dirty="0">
                          <a:latin typeface="Cambria Math" panose="02040503050406030204" pitchFamily="18" charset="0"/>
                        </a:rPr>
                        <m:t>⋅</m:t>
                      </m:r>
                      <m:r>
                        <a:rPr lang="en-US" altLang="zh-CN" sz="2400" i="1" dirty="0">
                          <a:latin typeface="Cambria Math" panose="02040503050406030204" pitchFamily="18" charset="0"/>
                        </a:rPr>
                        <m:t>4</m:t>
                      </m:r>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𝑚</m:t>
                          </m:r>
                        </m:e>
                        <m:sup>
                          <m:r>
                            <a:rPr lang="en-US" altLang="zh-CN" sz="2400" i="1" dirty="0">
                              <a:latin typeface="Cambria Math" panose="02040503050406030204" pitchFamily="18" charset="0"/>
                            </a:rPr>
                            <m:t>2</m:t>
                          </m:r>
                        </m:sup>
                      </m:sSup>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𝑙</m:t>
                          </m:r>
                        </m:e>
                        <m:sup>
                          <m:r>
                            <a:rPr lang="en-US" altLang="zh-CN" sz="2400" i="1" dirty="0">
                              <a:latin typeface="Cambria Math" panose="02040503050406030204" pitchFamily="18" charset="0"/>
                            </a:rPr>
                            <m:t>2</m:t>
                          </m:r>
                        </m:sup>
                      </m:sSup>
                      <m:nary>
                        <m:naryPr>
                          <m:ctrlPr>
                            <a:rPr lang="en-US" altLang="zh-CN" sz="2400" i="1" dirty="0">
                              <a:latin typeface="Cambria Math" panose="02040503050406030204" pitchFamily="18" charset="0"/>
                            </a:rPr>
                          </m:ctrlPr>
                        </m:naryPr>
                        <m:sub>
                          <m:r>
                            <a:rPr lang="en-US" altLang="zh-CN" sz="2400" i="1" dirty="0">
                              <a:latin typeface="Cambria Math" panose="02040503050406030204" pitchFamily="18" charset="0"/>
                            </a:rPr>
                            <m:t>0</m:t>
                          </m:r>
                        </m:sub>
                        <m:sup>
                          <m:r>
                            <a:rPr lang="en-US" altLang="zh-CN" sz="2400" i="1" dirty="0">
                              <a:latin typeface="Cambria Math" panose="02040503050406030204" pitchFamily="18" charset="0"/>
                            </a:rPr>
                            <m:t>∞</m:t>
                          </m:r>
                        </m:sup>
                        <m:e>
                          <m:nary>
                            <m:naryPr>
                              <m:ctrlPr>
                                <a:rPr lang="en-US" altLang="zh-CN" sz="2400" i="1" dirty="0">
                                  <a:latin typeface="Cambria Math" panose="02040503050406030204" pitchFamily="18" charset="0"/>
                                </a:rPr>
                              </m:ctrlPr>
                            </m:naryPr>
                            <m:sub>
                              <m:r>
                                <a:rPr lang="en-US" altLang="zh-CN" sz="2400" i="1" dirty="0">
                                  <a:latin typeface="Cambria Math" panose="02040503050406030204" pitchFamily="18" charset="0"/>
                                </a:rPr>
                                <m:t>0</m:t>
                              </m:r>
                            </m:sub>
                            <m:sup>
                              <m:r>
                                <a:rPr lang="en-US" altLang="zh-CN" sz="2400" i="1" dirty="0">
                                  <a:latin typeface="Cambria Math" panose="02040503050406030204" pitchFamily="18" charset="0"/>
                                </a:rPr>
                                <m:t>∞</m:t>
                              </m:r>
                            </m:sup>
                            <m:e>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𝑒</m:t>
                                  </m:r>
                                </m:e>
                                <m:sup>
                                  <m:r>
                                    <a:rPr lang="en-US" altLang="zh-CN" sz="2400" i="1" dirty="0">
                                      <a:latin typeface="Cambria Math" panose="02040503050406030204" pitchFamily="18" charset="0"/>
                                    </a:rPr>
                                    <m:t>−</m:t>
                                  </m:r>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𝑅</m:t>
                                      </m:r>
                                      <m:r>
                                        <a:rPr lang="en-US" altLang="zh-CN" sz="2400" i="1" dirty="0">
                                          <a:latin typeface="Cambria Math" panose="02040503050406030204" pitchFamily="18" charset="0"/>
                                        </a:rPr>
                                        <m:t>+</m:t>
                                      </m:r>
                                      <m:r>
                                        <a:rPr lang="en-US" altLang="zh-CN" sz="2400" i="1" dirty="0">
                                          <a:latin typeface="Cambria Math" panose="02040503050406030204" pitchFamily="18" charset="0"/>
                                        </a:rPr>
                                        <m:t>𝑆</m:t>
                                      </m:r>
                                    </m:e>
                                  </m:d>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𝑚</m:t>
                                      </m:r>
                                    </m:e>
                                    <m:sup>
                                      <m:r>
                                        <a:rPr lang="en-US" altLang="zh-CN" sz="2400" i="1" dirty="0">
                                          <a:latin typeface="Cambria Math" panose="02040503050406030204" pitchFamily="18" charset="0"/>
                                        </a:rPr>
                                        <m:t>2</m:t>
                                      </m:r>
                                    </m:sup>
                                  </m:sSup>
                                  <m:sSup>
                                    <m:sSupPr>
                                      <m:ctrlPr>
                                        <a:rPr lang="en-US" altLang="zh-CN" sz="2400" i="1" dirty="0">
                                          <a:latin typeface="Cambria Math" panose="02040503050406030204" pitchFamily="18" charset="0"/>
                                        </a:rPr>
                                      </m:ctrlPr>
                                    </m:sSupPr>
                                    <m:e>
                                      <m:r>
                                        <a:rPr lang="en-US" altLang="zh-CN" sz="2400" i="1" dirty="0">
                                          <a:latin typeface="Cambria Math" panose="02040503050406030204" pitchFamily="18" charset="0"/>
                                        </a:rPr>
                                        <m:t>𝑙</m:t>
                                      </m:r>
                                    </m:e>
                                    <m:sup>
                                      <m:r>
                                        <a:rPr lang="en-US" altLang="zh-CN" sz="2400" i="1" dirty="0">
                                          <a:latin typeface="Cambria Math" panose="02040503050406030204" pitchFamily="18" charset="0"/>
                                        </a:rPr>
                                        <m:t>2</m:t>
                                      </m:r>
                                    </m:sup>
                                  </m:sSup>
                                </m:sup>
                              </m:sSup>
                              <m:f>
                                <m:fPr>
                                  <m:ctrlPr>
                                    <a:rPr lang="en-US" altLang="zh-CN" sz="2400" i="1" dirty="0">
                                      <a:latin typeface="Cambria Math" panose="02040503050406030204" pitchFamily="18" charset="0"/>
                                    </a:rPr>
                                  </m:ctrlPr>
                                </m:fPr>
                                <m:num>
                                  <m:d>
                                    <m:dPr>
                                      <m:begChr m:val="["/>
                                      <m:endChr m:val="]"/>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2</m:t>
                                      </m:r>
                                      <m:func>
                                        <m:funcPr>
                                          <m:ctrlPr>
                                            <a:rPr lang="en-US" altLang="zh-CN" sz="2400" i="1" dirty="0">
                                              <a:latin typeface="Cambria Math" panose="02040503050406030204" pitchFamily="18" charset="0"/>
                                            </a:rPr>
                                          </m:ctrlPr>
                                        </m:funcPr>
                                        <m:fName>
                                          <m:r>
                                            <m:rPr>
                                              <m:sty m:val="p"/>
                                            </m:rPr>
                                            <a:rPr lang="en-US" altLang="zh-CN" sz="2400" i="0" dirty="0">
                                              <a:latin typeface="Cambria Math" panose="02040503050406030204" pitchFamily="18" charset="0"/>
                                            </a:rPr>
                                            <m:t>tanh</m:t>
                                          </m:r>
                                        </m:fName>
                                        <m:e>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𝑅</m:t>
                                              </m:r>
                                            </m:e>
                                          </m:d>
                                        </m:e>
                                      </m:func>
                                      <m:func>
                                        <m:funcPr>
                                          <m:ctrlPr>
                                            <a:rPr lang="en-US" altLang="zh-CN" sz="2400" i="1" dirty="0">
                                              <a:latin typeface="Cambria Math" panose="02040503050406030204" pitchFamily="18" charset="0"/>
                                            </a:rPr>
                                          </m:ctrlPr>
                                        </m:funcPr>
                                        <m:fName>
                                          <m:r>
                                            <m:rPr>
                                              <m:sty m:val="p"/>
                                            </m:rPr>
                                            <a:rPr lang="en-US" altLang="zh-CN" sz="2400" i="0" dirty="0">
                                              <a:latin typeface="Cambria Math" panose="02040503050406030204" pitchFamily="18" charset="0"/>
                                            </a:rPr>
                                            <m:t>tanh</m:t>
                                          </m:r>
                                        </m:fName>
                                        <m:e>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𝑆</m:t>
                                              </m:r>
                                            </m:e>
                                          </m:d>
                                        </m:e>
                                      </m:func>
                                      <m:r>
                                        <a:rPr lang="en-US" altLang="zh-CN" sz="2400" i="1" dirty="0">
                                          <a:latin typeface="Cambria Math" panose="02040503050406030204" pitchFamily="18" charset="0"/>
                                        </a:rPr>
                                        <m:t>−</m:t>
                                      </m:r>
                                      <m:func>
                                        <m:funcPr>
                                          <m:ctrlPr>
                                            <a:rPr lang="en-US" altLang="zh-CN" sz="2400" i="1" dirty="0">
                                              <a:latin typeface="Cambria Math" panose="02040503050406030204" pitchFamily="18" charset="0"/>
                                            </a:rPr>
                                          </m:ctrlPr>
                                        </m:funcPr>
                                        <m:fName>
                                          <m:sSup>
                                            <m:sSupPr>
                                              <m:ctrlPr>
                                                <a:rPr lang="en-US" altLang="zh-CN" sz="2400" i="1" dirty="0">
                                                  <a:latin typeface="Cambria Math" panose="02040503050406030204" pitchFamily="18" charset="0"/>
                                                </a:rPr>
                                              </m:ctrlPr>
                                            </m:sSupPr>
                                            <m:e>
                                              <m:r>
                                                <m:rPr>
                                                  <m:sty m:val="p"/>
                                                </m:rPr>
                                                <a:rPr lang="en-US" altLang="zh-CN" sz="2400" i="0" dirty="0">
                                                  <a:latin typeface="Cambria Math" panose="02040503050406030204" pitchFamily="18" charset="0"/>
                                                </a:rPr>
                                                <m:t>tanh</m:t>
                                              </m:r>
                                            </m:e>
                                            <m:sup>
                                              <m:r>
                                                <a:rPr lang="en-US" altLang="zh-CN" sz="2400" i="1" dirty="0">
                                                  <a:latin typeface="Cambria Math" panose="02040503050406030204" pitchFamily="18" charset="0"/>
                                                </a:rPr>
                                                <m:t>2</m:t>
                                              </m:r>
                                            </m:sup>
                                          </m:sSup>
                                        </m:fName>
                                        <m:e>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𝑅</m:t>
                                              </m:r>
                                            </m:e>
                                          </m:d>
                                        </m:e>
                                      </m:func>
                                    </m:e>
                                  </m:d>
                                </m:num>
                                <m:den>
                                  <m:d>
                                    <m:dPr>
                                      <m:begChr m:val="["/>
                                      <m:endChr m:val="]"/>
                                      <m:ctrlPr>
                                        <a:rPr lang="en-US" altLang="zh-CN" sz="2400" i="1" dirty="0">
                                          <a:latin typeface="Cambria Math" panose="02040503050406030204" pitchFamily="18" charset="0"/>
                                        </a:rPr>
                                      </m:ctrlPr>
                                    </m:dPr>
                                    <m:e>
                                      <m:func>
                                        <m:funcPr>
                                          <m:ctrlPr>
                                            <a:rPr lang="en-US" altLang="zh-CN" sz="2400" i="1" dirty="0">
                                              <a:latin typeface="Cambria Math" panose="02040503050406030204" pitchFamily="18" charset="0"/>
                                            </a:rPr>
                                          </m:ctrlPr>
                                        </m:funcPr>
                                        <m:fName>
                                          <m:r>
                                            <m:rPr>
                                              <m:sty m:val="p"/>
                                            </m:rPr>
                                            <a:rPr lang="en-US" altLang="zh-CN" sz="2400" i="0" dirty="0">
                                              <a:latin typeface="Cambria Math" panose="02040503050406030204" pitchFamily="18" charset="0"/>
                                            </a:rPr>
                                            <m:t>tanh</m:t>
                                          </m:r>
                                        </m:fName>
                                        <m:e>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𝑅</m:t>
                                              </m:r>
                                            </m:e>
                                          </m:d>
                                        </m:e>
                                      </m:func>
                                      <m:r>
                                        <a:rPr lang="en-US" altLang="zh-CN" sz="2400" i="1" dirty="0">
                                          <a:latin typeface="Cambria Math" panose="02040503050406030204" pitchFamily="18" charset="0"/>
                                        </a:rPr>
                                        <m:t>+</m:t>
                                      </m:r>
                                      <m:func>
                                        <m:funcPr>
                                          <m:ctrlPr>
                                            <a:rPr lang="en-US" altLang="zh-CN" sz="2400" i="1" dirty="0">
                                              <a:latin typeface="Cambria Math" panose="02040503050406030204" pitchFamily="18" charset="0"/>
                                            </a:rPr>
                                          </m:ctrlPr>
                                        </m:funcPr>
                                        <m:fName>
                                          <m:r>
                                            <m:rPr>
                                              <m:sty m:val="p"/>
                                            </m:rPr>
                                            <a:rPr lang="en-US" altLang="zh-CN" sz="2400" i="0" dirty="0">
                                              <a:latin typeface="Cambria Math" panose="02040503050406030204" pitchFamily="18" charset="0"/>
                                            </a:rPr>
                                            <m:t>tanh</m:t>
                                          </m:r>
                                        </m:fName>
                                        <m:e>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𝑆</m:t>
                                              </m:r>
                                            </m:e>
                                          </m:d>
                                        </m:e>
                                      </m:func>
                                    </m:e>
                                  </m:d>
                                </m:den>
                              </m:f>
                            </m:e>
                          </m:nary>
                          <m:f>
                            <m:fPr>
                              <m:ctrlPr>
                                <a:rPr lang="en-US" altLang="zh-CN" sz="2400" i="1" dirty="0">
                                  <a:latin typeface="Cambria Math" panose="02040503050406030204" pitchFamily="18" charset="0"/>
                                </a:rPr>
                              </m:ctrlPr>
                            </m:fPr>
                            <m:num>
                              <m:func>
                                <m:funcPr>
                                  <m:ctrlPr>
                                    <a:rPr lang="en-US" altLang="zh-CN" sz="2400" i="1" dirty="0">
                                      <a:latin typeface="Cambria Math" panose="02040503050406030204" pitchFamily="18" charset="0"/>
                                    </a:rPr>
                                  </m:ctrlPr>
                                </m:funcPr>
                                <m:fName>
                                  <m:r>
                                    <m:rPr>
                                      <m:sty m:val="p"/>
                                    </m:rPr>
                                    <a:rPr lang="en-US" altLang="zh-CN" sz="2400" i="0" dirty="0">
                                      <a:latin typeface="Cambria Math" panose="02040503050406030204" pitchFamily="18" charset="0"/>
                                    </a:rPr>
                                    <m:t>ln</m:t>
                                  </m:r>
                                </m:fName>
                                <m:e>
                                  <m:r>
                                    <a:rPr lang="en-US" altLang="zh-CN" sz="2400" i="1" dirty="0">
                                      <a:latin typeface="Cambria Math" panose="02040503050406030204" pitchFamily="18" charset="0"/>
                                    </a:rPr>
                                    <m:t>𝑉</m:t>
                                  </m:r>
                                </m:e>
                              </m:func>
                            </m:num>
                            <m:den>
                              <m:r>
                                <a:rPr lang="en-US" altLang="zh-CN" sz="2400" i="1" dirty="0">
                                  <a:latin typeface="Cambria Math" panose="02040503050406030204" pitchFamily="18" charset="0"/>
                                </a:rPr>
                                <m:t>𝑉</m:t>
                              </m:r>
                              <m:r>
                                <a:rPr lang="en-US" altLang="zh-CN" sz="2400" i="1" dirty="0">
                                  <a:latin typeface="Cambria Math" panose="02040503050406030204" pitchFamily="18" charset="0"/>
                                </a:rPr>
                                <m:t>−</m:t>
                              </m:r>
                              <m:r>
                                <a:rPr lang="en-US" altLang="zh-CN" sz="2400" i="1" dirty="0">
                                  <a:latin typeface="Cambria Math" panose="02040503050406030204" pitchFamily="18" charset="0"/>
                                </a:rPr>
                                <m:t>1</m:t>
                              </m:r>
                            </m:den>
                          </m:f>
                        </m:e>
                      </m:nary>
                      <m:r>
                        <a:rPr lang="en-US" altLang="zh-CN" sz="2400" i="1" dirty="0">
                          <a:latin typeface="Cambria Math" panose="02040503050406030204" pitchFamily="18" charset="0"/>
                        </a:rPr>
                        <m:t>𝑑𝑅𝑑𝑆</m:t>
                      </m:r>
                    </m:oMath>
                  </m:oMathPara>
                </a14:m>
                <a:endParaRPr/>
              </a:p>
            </p:txBody>
          </p:sp>
        </mc:Choice>
        <mc:Fallback xmlns="">
          <p:sp>
            <p:nvSpPr>
              <p:cNvPr id="14" name="文本框 13">
                <a:extLst>
                  <a:ext uri="{FF2B5EF4-FFF2-40B4-BE49-F238E27FC236}">
                    <a16:creationId xmlns:a16="http://schemas.microsoft.com/office/drawing/2014/main" id="{3E365B52-E847-2749-8F2D-531F7FF95D6A}"/>
                  </a:ext>
                </a:extLst>
              </p:cNvPr>
              <p:cNvSpPr txBox="1">
                <a:spLocks noRot="1" noChangeAspect="1" noMove="1" noResize="1" noEditPoints="1" noAdjustHandles="1" noChangeArrowheads="1" noChangeShapeType="1" noTextEdit="1"/>
              </p:cNvSpPr>
              <p:nvPr/>
            </p:nvSpPr>
            <p:spPr>
              <a:xfrm>
                <a:off x="582779" y="2061276"/>
                <a:ext cx="11182851" cy="918649"/>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8E5658C3-8F9A-3A29-C744-EF84D32C7DFF}"/>
                  </a:ext>
                </a:extLst>
              </p:cNvPr>
              <p:cNvSpPr txBox="1"/>
              <p:nvPr/>
            </p:nvSpPr>
            <p:spPr>
              <a:xfrm>
                <a:off x="2042530" y="3990514"/>
                <a:ext cx="1764130" cy="316753"/>
              </a:xfrm>
              <a:prstGeom prst="rect">
                <a:avLst/>
              </a:prstGeom>
              <a:noFill/>
            </p:spPr>
            <p:txBody>
              <a:bodyPr wrap="square">
                <a:spAutoFit/>
              </a:bodyPr>
              <a:lstStyle/>
              <a:p>
                <a:pPr algn="l" latinLnBrk="1">
                  <a:lnSpc>
                    <a:spcPts val="1650"/>
                  </a:lnSpc>
                  <a:buNone/>
                </a:pPr>
                <a14:m>
                  <m:oMathPara xmlns:m="http://schemas.openxmlformats.org/officeDocument/2006/math">
                    <m:oMathParaPr>
                      <m:jc m:val="centerGroup"/>
                    </m:oMathParaPr>
                    <m:oMath xmlns:m="http://schemas.openxmlformats.org/officeDocument/2006/math">
                      <m:sSub>
                        <m:sSubPr>
                          <m:ctrlPr>
                            <a:rPr lang="sv-SE" altLang="zh-CN" sz="3200" b="0" i="1" dirty="0" smtClean="0">
                              <a:solidFill>
                                <a:schemeClr val="tx1"/>
                              </a:solidFill>
                              <a:effectLst/>
                              <a:latin typeface="Cambria Math" panose="02040503050406030204" pitchFamily="18" charset="0"/>
                            </a:rPr>
                          </m:ctrlPr>
                        </m:sSubPr>
                        <m:e>
                          <m:r>
                            <a:rPr lang="sv-SE" altLang="zh-CN" sz="3200" b="0" i="1" dirty="0" smtClean="0">
                              <a:solidFill>
                                <a:schemeClr val="tx1"/>
                              </a:solidFill>
                              <a:effectLst/>
                              <a:latin typeface="Cambria Math" panose="02040503050406030204" pitchFamily="18" charset="0"/>
                            </a:rPr>
                            <m:t>𝜅</m:t>
                          </m:r>
                        </m:e>
                        <m:sub>
                          <m:r>
                            <a:rPr lang="sv-SE" altLang="zh-CN" sz="3200" b="0" i="1" dirty="0">
                              <a:solidFill>
                                <a:schemeClr val="tx1"/>
                              </a:solidFill>
                              <a:effectLst/>
                              <a:latin typeface="Cambria Math" panose="02040503050406030204" pitchFamily="18" charset="0"/>
                            </a:rPr>
                            <m:t>𝐵</m:t>
                          </m:r>
                        </m:sub>
                      </m:sSub>
                      <m:r>
                        <a:rPr lang="sv-SE" altLang="zh-CN" sz="3200" b="0" i="1" dirty="0" smtClean="0">
                          <a:solidFill>
                            <a:schemeClr val="tx1"/>
                          </a:solidFill>
                          <a:effectLst/>
                          <a:latin typeface="Cambria Math" panose="02040503050406030204" pitchFamily="18" charset="0"/>
                        </a:rPr>
                        <m:t>∝</m:t>
                      </m:r>
                      <m:sSup>
                        <m:sSupPr>
                          <m:ctrlPr>
                            <a:rPr lang="sv-SE" altLang="zh-CN" sz="3200" b="0" i="1" dirty="0">
                              <a:solidFill>
                                <a:schemeClr val="tx1"/>
                              </a:solidFill>
                              <a:effectLst/>
                              <a:latin typeface="Cambria Math" panose="02040503050406030204" pitchFamily="18" charset="0"/>
                            </a:rPr>
                          </m:ctrlPr>
                        </m:sSupPr>
                        <m:e>
                          <m:r>
                            <a:rPr lang="sv-SE" altLang="zh-CN" sz="3200" b="0" i="1" dirty="0">
                              <a:solidFill>
                                <a:schemeClr val="tx1"/>
                              </a:solidFill>
                              <a:effectLst/>
                              <a:latin typeface="Cambria Math" panose="02040503050406030204" pitchFamily="18" charset="0"/>
                            </a:rPr>
                            <m:t>𝑚</m:t>
                          </m:r>
                        </m:e>
                        <m:sup>
                          <m:r>
                            <a:rPr lang="sv-SE" altLang="zh-CN" sz="3200" b="0" i="1" dirty="0">
                              <a:solidFill>
                                <a:schemeClr val="tx1"/>
                              </a:solidFill>
                              <a:effectLst/>
                              <a:latin typeface="Cambria Math" panose="02040503050406030204" pitchFamily="18" charset="0"/>
                            </a:rPr>
                            <m:t>2</m:t>
                          </m:r>
                        </m:sup>
                      </m:sSup>
                    </m:oMath>
                  </m:oMathPara>
                </a14:m>
                <a:endParaRPr/>
              </a:p>
            </p:txBody>
          </p:sp>
        </mc:Choice>
        <mc:Fallback xmlns="">
          <p:sp>
            <p:nvSpPr>
              <p:cNvPr id="16" name="文本框 15">
                <a:extLst>
                  <a:ext uri="{FF2B5EF4-FFF2-40B4-BE49-F238E27FC236}">
                    <a16:creationId xmlns:a16="http://schemas.microsoft.com/office/drawing/2014/main" id="{8E5658C3-8F9A-3A29-C744-EF84D32C7DFF}"/>
                  </a:ext>
                </a:extLst>
              </p:cNvPr>
              <p:cNvSpPr txBox="1">
                <a:spLocks noRot="1" noChangeAspect="1" noMove="1" noResize="1" noEditPoints="1" noAdjustHandles="1" noChangeArrowheads="1" noChangeShapeType="1" noTextEdit="1"/>
              </p:cNvSpPr>
              <p:nvPr/>
            </p:nvSpPr>
            <p:spPr>
              <a:xfrm>
                <a:off x="2042530" y="3990514"/>
                <a:ext cx="1764130" cy="316753"/>
              </a:xfrm>
              <a:prstGeom prst="rect">
                <a:avLst/>
              </a:prstGeom>
              <a:blipFill>
                <a:blip r:embed="rId7"/>
                <a:stretch>
                  <a:fillRect t="-98077" r="-11765" b="-7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413F113-1B3D-A6BD-B28A-DAF9C9AED1A3}"/>
                  </a:ext>
                </a:extLst>
              </p:cNvPr>
              <p:cNvSpPr txBox="1"/>
              <p:nvPr/>
            </p:nvSpPr>
            <p:spPr>
              <a:xfrm>
                <a:off x="5668628" y="3385905"/>
                <a:ext cx="6097002" cy="6519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𝑉</m:t>
                      </m:r>
                      <m:r>
                        <a:rPr lang="en-US" altLang="zh-CN" i="1" dirty="0">
                          <a:latin typeface="Cambria Math" panose="02040503050406030204" pitchFamily="18" charset="0"/>
                        </a:rPr>
                        <m:t>=</m:t>
                      </m:r>
                      <m:f>
                        <m:fPr>
                          <m:ctrlPr>
                            <a:rPr lang="en-US" altLang="zh-CN" i="1" dirty="0">
                              <a:latin typeface="Cambria Math" panose="02040503050406030204" pitchFamily="18" charset="0"/>
                            </a:rPr>
                          </m:ctrlPr>
                        </m:fPr>
                        <m:num>
                          <m:r>
                            <a:rPr lang="en-US" altLang="zh-CN" i="1" dirty="0">
                              <a:latin typeface="Cambria Math" panose="02040503050406030204" pitchFamily="18" charset="0"/>
                            </a:rPr>
                            <m:t>𝑅</m:t>
                          </m:r>
                          <m:r>
                            <a:rPr lang="en-US" altLang="zh-CN" i="1" dirty="0">
                              <a:latin typeface="Cambria Math" panose="02040503050406030204" pitchFamily="18" charset="0"/>
                            </a:rPr>
                            <m:t>+</m:t>
                          </m:r>
                          <m:r>
                            <a:rPr lang="en-US" altLang="zh-CN" i="1" dirty="0">
                              <a:latin typeface="Cambria Math" panose="02040503050406030204" pitchFamily="18" charset="0"/>
                            </a:rPr>
                            <m:t>𝑆</m:t>
                          </m:r>
                        </m:num>
                        <m:den>
                          <m:func>
                            <m:funcPr>
                              <m:ctrlPr>
                                <a:rPr lang="en-US" altLang="zh-CN" i="1" dirty="0">
                                  <a:latin typeface="Cambria Math" panose="02040503050406030204" pitchFamily="18" charset="0"/>
                                </a:rPr>
                              </m:ctrlPr>
                            </m:funcPr>
                            <m:fName>
                              <m:r>
                                <m:rPr>
                                  <m:sty m:val="p"/>
                                </m:rPr>
                                <a:rPr lang="en-US" altLang="zh-CN" i="0" dirty="0">
                                  <a:latin typeface="Cambria Math" panose="02040503050406030204" pitchFamily="18" charset="0"/>
                                </a:rPr>
                                <m:t>tanh</m:t>
                              </m:r>
                            </m:fName>
                            <m:e>
                              <m:d>
                                <m:dPr>
                                  <m:ctrlPr>
                                    <a:rPr lang="en-US" altLang="zh-CN" i="1" dirty="0">
                                      <a:latin typeface="Cambria Math" panose="02040503050406030204" pitchFamily="18" charset="0"/>
                                    </a:rPr>
                                  </m:ctrlPr>
                                </m:dPr>
                                <m:e>
                                  <m:r>
                                    <a:rPr lang="en-US" altLang="zh-CN" i="1" dirty="0">
                                      <a:latin typeface="Cambria Math" panose="02040503050406030204" pitchFamily="18" charset="0"/>
                                    </a:rPr>
                                    <m:t>𝑅</m:t>
                                  </m:r>
                                  <m:r>
                                    <a:rPr lang="en-US" altLang="zh-CN" i="1" dirty="0">
                                      <a:latin typeface="Cambria Math" panose="02040503050406030204" pitchFamily="18" charset="0"/>
                                    </a:rPr>
                                    <m:t>+</m:t>
                                  </m:r>
                                  <m:r>
                                    <a:rPr lang="en-US" altLang="zh-CN" i="1" dirty="0">
                                      <a:latin typeface="Cambria Math" panose="02040503050406030204" pitchFamily="18" charset="0"/>
                                    </a:rPr>
                                    <m:t>𝑆</m:t>
                                  </m:r>
                                </m:e>
                              </m:d>
                            </m:e>
                          </m:func>
                        </m:den>
                      </m:f>
                      <m:r>
                        <a:rPr lang="en-US" altLang="zh-CN" i="1" dirty="0">
                          <a:latin typeface="Cambria Math" panose="02040503050406030204" pitchFamily="18" charset="0"/>
                        </a:rPr>
                        <m:t>, </m:t>
                      </m:r>
                      <m:r>
                        <a:rPr lang="en-US" altLang="zh-CN" i="1" dirty="0">
                          <a:latin typeface="Cambria Math" panose="02040503050406030204" pitchFamily="18" charset="0"/>
                        </a:rPr>
                        <m:t>𝑙</m:t>
                      </m:r>
                      <m:r>
                        <a:rPr lang="en-US" altLang="zh-CN" i="1" dirty="0">
                          <a:latin typeface="Cambria Math" panose="02040503050406030204" pitchFamily="18" charset="0"/>
                        </a:rPr>
                        <m:t>=</m:t>
                      </m:r>
                      <m:r>
                        <a:rPr lang="en-US" altLang="zh-CN" i="1" dirty="0">
                          <a:latin typeface="Cambria Math" panose="02040503050406030204" pitchFamily="18" charset="0"/>
                        </a:rPr>
                        <m:t>1</m:t>
                      </m:r>
                      <m:r>
                        <m:rPr>
                          <m:lit/>
                        </m:rPr>
                        <a:rPr lang="en-US" altLang="zh-CN" i="1" dirty="0">
                          <a:latin typeface="Cambria Math" panose="02040503050406030204" pitchFamily="18" charset="0"/>
                        </a:rPr>
                        <m:t>/</m:t>
                      </m:r>
                      <m:rad>
                        <m:radPr>
                          <m:degHide m:val="on"/>
                          <m:ctrlPr>
                            <a:rPr lang="en-US" altLang="zh-CN" i="1" dirty="0">
                              <a:latin typeface="Cambria Math" panose="02040503050406030204" pitchFamily="18" charset="0"/>
                            </a:rPr>
                          </m:ctrlPr>
                        </m:radPr>
                        <m:deg/>
                        <m:e>
                          <m:d>
                            <m:dPr>
                              <m:begChr m:val="|"/>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𝑒𝐵</m:t>
                              </m:r>
                            </m:e>
                          </m:d>
                        </m:e>
                      </m:rad>
                      <m:r>
                        <a:rPr lang="en-US" altLang="zh-CN" i="1" dirty="0">
                          <a:latin typeface="Cambria Math" panose="02040503050406030204" pitchFamily="18" charset="0"/>
                        </a:rPr>
                        <m:t>, </m:t>
                      </m:r>
                      <m:r>
                        <a:rPr lang="pt-BR" altLang="zh-CN" i="1" dirty="0" smtClean="0">
                          <a:latin typeface="Cambria Math" panose="02040503050406030204" pitchFamily="18" charset="0"/>
                        </a:rPr>
                        <m:t>𝑅</m:t>
                      </m:r>
                      <m:r>
                        <a:rPr lang="pt-BR" altLang="zh-CN" i="1" dirty="0" smtClean="0">
                          <a:latin typeface="Cambria Math" panose="02040503050406030204" pitchFamily="18" charset="0"/>
                        </a:rPr>
                        <m:t> = </m:t>
                      </m:r>
                      <m:r>
                        <a:rPr lang="pt-BR" altLang="zh-CN" i="1" dirty="0" smtClean="0">
                          <a:latin typeface="Cambria Math" panose="02040503050406030204" pitchFamily="18" charset="0"/>
                        </a:rPr>
                        <m:t>𝑒𝐵𝑟</m:t>
                      </m:r>
                      <m:r>
                        <a:rPr lang="pt-BR" altLang="zh-CN" i="1" dirty="0" smtClean="0">
                          <a:latin typeface="Cambria Math" panose="02040503050406030204" pitchFamily="18" charset="0"/>
                        </a:rPr>
                        <m:t>,  </m:t>
                      </m:r>
                      <m:r>
                        <a:rPr lang="pt-BR" altLang="zh-CN" i="1" dirty="0" smtClean="0">
                          <a:latin typeface="Cambria Math" panose="02040503050406030204" pitchFamily="18" charset="0"/>
                        </a:rPr>
                        <m:t>𝑆</m:t>
                      </m:r>
                      <m:r>
                        <a:rPr lang="pt-BR" altLang="zh-CN" i="1" dirty="0" smtClean="0">
                          <a:latin typeface="Cambria Math" panose="02040503050406030204" pitchFamily="18" charset="0"/>
                        </a:rPr>
                        <m:t> = </m:t>
                      </m:r>
                      <m:r>
                        <a:rPr lang="pt-BR" altLang="zh-CN" i="1" dirty="0" smtClean="0">
                          <a:latin typeface="Cambria Math" panose="02040503050406030204" pitchFamily="18" charset="0"/>
                        </a:rPr>
                        <m:t>𝑒𝐵𝑠</m:t>
                      </m:r>
                    </m:oMath>
                  </m:oMathPara>
                </a14:m>
                <a:endParaRPr/>
              </a:p>
            </p:txBody>
          </p:sp>
        </mc:Choice>
        <mc:Fallback xmlns="">
          <p:sp>
            <p:nvSpPr>
              <p:cNvPr id="20" name="文本框 19">
                <a:extLst>
                  <a:ext uri="{FF2B5EF4-FFF2-40B4-BE49-F238E27FC236}">
                    <a16:creationId xmlns:a16="http://schemas.microsoft.com/office/drawing/2014/main" id="{3413F113-1B3D-A6BD-B28A-DAF9C9AED1A3}"/>
                  </a:ext>
                </a:extLst>
              </p:cNvPr>
              <p:cNvSpPr txBox="1">
                <a:spLocks noRot="1" noChangeAspect="1" noMove="1" noResize="1" noEditPoints="1" noAdjustHandles="1" noChangeArrowheads="1" noChangeShapeType="1" noTextEdit="1"/>
              </p:cNvSpPr>
              <p:nvPr/>
            </p:nvSpPr>
            <p:spPr>
              <a:xfrm>
                <a:off x="5668628" y="3385905"/>
                <a:ext cx="6097002" cy="651973"/>
              </a:xfrm>
              <a:prstGeom prst="rect">
                <a:avLst/>
              </a:prstGeom>
              <a:blipFill>
                <a:blip r:embed="rId8"/>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A0D0C805-A024-EDDE-048B-BD93EB5453D4}"/>
              </a:ext>
            </a:extLst>
          </p:cNvPr>
          <p:cNvSpPr txBox="1"/>
          <p:nvPr/>
        </p:nvSpPr>
        <p:spPr>
          <a:xfrm>
            <a:off x="2430379" y="2292016"/>
            <a:ext cx="826006" cy="467782"/>
          </a:xfrm>
          <a:prstGeom prst="rect">
            <a:avLst/>
          </a:prstGeom>
          <a:noFill/>
          <a:ln>
            <a:solidFill>
              <a:srgbClr val="C00000"/>
            </a:solidFill>
          </a:ln>
        </p:spPr>
        <p:txBody>
          <a:bodyPr wrap="square" rtlCol="0">
            <a:spAutoFit/>
          </a:bodyPr>
          <a:lstStyle/>
          <a:p>
            <a:endParaRPr lang="zh-CN" altLang="en-US" dirty="0"/>
          </a:p>
        </p:txBody>
      </p:sp>
      <p:sp>
        <p:nvSpPr>
          <p:cNvPr id="24" name="箭头: 右 23">
            <a:extLst>
              <a:ext uri="{FF2B5EF4-FFF2-40B4-BE49-F238E27FC236}">
                <a16:creationId xmlns:a16="http://schemas.microsoft.com/office/drawing/2014/main" id="{F66F8F76-AE38-4449-872A-97B0D549CBAB}"/>
              </a:ext>
            </a:extLst>
          </p:cNvPr>
          <p:cNvSpPr/>
          <p:nvPr/>
        </p:nvSpPr>
        <p:spPr>
          <a:xfrm rot="5400000">
            <a:off x="2403502" y="4770531"/>
            <a:ext cx="879760" cy="24063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A988AC77-FCA5-3FC8-1D78-B9F033080D7A}"/>
              </a:ext>
            </a:extLst>
          </p:cNvPr>
          <p:cNvSpPr txBox="1"/>
          <p:nvPr/>
        </p:nvSpPr>
        <p:spPr>
          <a:xfrm>
            <a:off x="5477143" y="5387354"/>
            <a:ext cx="1236477" cy="528147"/>
          </a:xfrm>
          <a:prstGeom prst="rect">
            <a:avLst/>
          </a:prstGeom>
          <a:noFill/>
          <a:ln>
            <a:solidFill>
              <a:srgbClr val="C00000"/>
            </a:solidFill>
          </a:ln>
        </p:spPr>
        <p:txBody>
          <a:bodyPr wrap="square" rtlCol="0">
            <a:spAutoFit/>
          </a:bodyPr>
          <a:lstStyle/>
          <a:p>
            <a:endParaRPr lang="zh-CN" altLang="en-US" dirty="0"/>
          </a:p>
        </p:txBody>
      </p:sp>
      <p:grpSp>
        <p:nvGrpSpPr>
          <p:cNvPr id="28" name="组合 27">
            <a:extLst>
              <a:ext uri="{FF2B5EF4-FFF2-40B4-BE49-F238E27FC236}">
                <a16:creationId xmlns:a16="http://schemas.microsoft.com/office/drawing/2014/main" id="{6FCB901E-1FB3-ED80-01A3-1A7A37D04F0A}"/>
              </a:ext>
            </a:extLst>
          </p:cNvPr>
          <p:cNvGrpSpPr/>
          <p:nvPr/>
        </p:nvGrpSpPr>
        <p:grpSpPr>
          <a:xfrm>
            <a:off x="8022534" y="4901927"/>
            <a:ext cx="3424512" cy="970854"/>
            <a:chOff x="7950344" y="4902435"/>
            <a:chExt cx="3424512" cy="970854"/>
          </a:xfrm>
        </p:grpSpPr>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4F2B6CEA-DB56-1611-6997-61EE61AAF4E5}"/>
                    </a:ext>
                  </a:extLst>
                </p:cNvPr>
                <p:cNvSpPr txBox="1"/>
                <p:nvPr/>
              </p:nvSpPr>
              <p:spPr>
                <a:xfrm>
                  <a:off x="7995214" y="4919182"/>
                  <a:ext cx="3379642" cy="954107"/>
                </a:xfrm>
                <a:prstGeom prst="rect">
                  <a:avLst/>
                </a:prstGeom>
                <a:noFill/>
              </p:spPr>
              <p:txBody>
                <a:bodyPr wrap="square">
                  <a:spAutoFit/>
                </a:bodyPr>
                <a:lstStyle/>
                <a:p>
                  <a14:m>
                    <m:oMath xmlns:m="http://schemas.openxmlformats.org/officeDocument/2006/math">
                      <m:r>
                        <a:rPr lang="en-US" altLang="zh-CN" sz="2800" i="1" dirty="0">
                          <a:latin typeface="Cambria Math" panose="02040503050406030204" pitchFamily="18" charset="0"/>
                        </a:rPr>
                        <m:t>𝐺</m:t>
                      </m:r>
                      <m:r>
                        <a:rPr lang="en-US" altLang="zh-CN" sz="2800" dirty="0">
                          <a:latin typeface="Cambria Math" panose="02040503050406030204" pitchFamily="18" charset="0"/>
                        </a:rPr>
                        <m:t>(</m:t>
                      </m:r>
                      <m:r>
                        <m:rPr>
                          <m:sty m:val="p"/>
                        </m:rPr>
                        <a:rPr lang="en-US" altLang="zh-CN" sz="2800" dirty="0">
                          <a:latin typeface="Cambria Math" panose="02040503050406030204" pitchFamily="18" charset="0"/>
                        </a:rPr>
                        <m:t>eB</m:t>
                      </m:r>
                      <m:r>
                        <a:rPr lang="en-US" altLang="zh-CN" sz="2800" dirty="0">
                          <a:latin typeface="Cambria Math" panose="02040503050406030204" pitchFamily="18" charset="0"/>
                        </a:rPr>
                        <m:t>)</m:t>
                      </m:r>
                    </m:oMath>
                  </a14:m>
                  <a:r>
                    <a:rPr lang="en-US" altLang="zh-CN" sz="2800" dirty="0"/>
                    <a:t> </a:t>
                  </a:r>
                  <a:r>
                    <a:rPr lang="en-US" altLang="zh-CN" sz="2800" dirty="0">
                      <a:cs typeface="Arial" panose="020B0604020202020204" pitchFamily="34" charset="0"/>
                    </a:rPr>
                    <a:t>and </a:t>
                  </a:r>
                  <a14:m>
                    <m:oMath xmlns:m="http://schemas.openxmlformats.org/officeDocument/2006/math">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𝑣</m:t>
                          </m:r>
                        </m:e>
                        <m:sub>
                          <m:r>
                            <a:rPr lang="en-US" altLang="zh-CN" sz="2800" dirty="0">
                              <a:latin typeface="Cambria Math" panose="02040503050406030204" pitchFamily="18" charset="0"/>
                            </a:rPr>
                            <m:t>2</m:t>
                          </m:r>
                        </m:sub>
                      </m:sSub>
                      <m:r>
                        <a:rPr lang="en-US" altLang="zh-CN" sz="2800" dirty="0">
                          <a:latin typeface="Cambria Math" panose="02040503050406030204" pitchFamily="18" charset="0"/>
                        </a:rPr>
                        <m:t>(</m:t>
                      </m:r>
                      <m:r>
                        <m:rPr>
                          <m:sty m:val="p"/>
                        </m:rPr>
                        <a:rPr lang="en-US" altLang="zh-CN" sz="2800" dirty="0">
                          <a:latin typeface="Cambria Math" panose="02040503050406030204" pitchFamily="18" charset="0"/>
                        </a:rPr>
                        <m:t>eB</m:t>
                      </m:r>
                      <m:r>
                        <a:rPr lang="en-US" altLang="zh-CN" sz="2800" dirty="0">
                          <a:latin typeface="Cambria Math" panose="02040503050406030204" pitchFamily="18" charset="0"/>
                        </a:rPr>
                        <m:t>)</m:t>
                      </m:r>
                    </m:oMath>
                  </a14:m>
                  <a:r>
                    <a:rPr lang="en-US" altLang="zh-CN" sz="2800" dirty="0">
                      <a:cs typeface="Arial" panose="020B0604020202020204" pitchFamily="34" charset="0"/>
                    </a:rPr>
                    <a:t> </a:t>
                  </a:r>
                  <a:endParaRPr lang="en-US" altLang="zh-CN" sz="2800" dirty="0"/>
                </a:p>
                <a:p>
                  <a:r>
                    <a:rPr lang="en-US" altLang="zh-CN" sz="2800" dirty="0">
                      <a:cs typeface="Arial" panose="020B0604020202020204" pitchFamily="34" charset="0"/>
                    </a:rPr>
                    <a:t>from lattice QCD data!</a:t>
                  </a:r>
                  <a:endParaRPr lang="zh-CN" altLang="en-US" sz="2800" dirty="0">
                    <a:ea typeface="楷体" panose="02010609060101010101" pitchFamily="49" charset="-122"/>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4F2B6CEA-DB56-1611-6997-61EE61AAF4E5}"/>
                    </a:ext>
                  </a:extLst>
                </p:cNvPr>
                <p:cNvSpPr txBox="1">
                  <a:spLocks noRot="1" noChangeAspect="1" noMove="1" noResize="1" noEditPoints="1" noAdjustHandles="1" noChangeArrowheads="1" noChangeShapeType="1" noTextEdit="1"/>
                </p:cNvSpPr>
                <p:nvPr/>
              </p:nvSpPr>
              <p:spPr>
                <a:xfrm>
                  <a:off x="7995214" y="4919182"/>
                  <a:ext cx="3379642" cy="954107"/>
                </a:xfrm>
                <a:prstGeom prst="rect">
                  <a:avLst/>
                </a:prstGeom>
                <a:blipFill>
                  <a:blip r:embed="rId9"/>
                  <a:stretch>
                    <a:fillRect l="-3604" t="-6410" r="-4685" b="-17949"/>
                  </a:stretch>
                </a:blipFill>
              </p:spPr>
              <p:txBody>
                <a:bodyPr/>
                <a:lstStyle/>
                <a:p>
                  <a:r>
                    <a:rPr lang="zh-CN" altLang="en-US">
                      <a:noFill/>
                    </a:rPr>
                    <a:t> </a:t>
                  </a:r>
                </a:p>
              </p:txBody>
            </p:sp>
          </mc:Fallback>
        </mc:AlternateContent>
        <p:sp>
          <p:nvSpPr>
            <p:cNvPr id="27" name="矩形 26">
              <a:extLst>
                <a:ext uri="{FF2B5EF4-FFF2-40B4-BE49-F238E27FC236}">
                  <a16:creationId xmlns:a16="http://schemas.microsoft.com/office/drawing/2014/main" id="{814E6B8E-463C-2B77-950E-E3DB0B044950}"/>
                </a:ext>
              </a:extLst>
            </p:cNvPr>
            <p:cNvSpPr/>
            <p:nvPr/>
          </p:nvSpPr>
          <p:spPr>
            <a:xfrm>
              <a:off x="7950344" y="4902435"/>
              <a:ext cx="3424511" cy="970854"/>
            </a:xfrm>
            <a:custGeom>
              <a:avLst/>
              <a:gdLst>
                <a:gd name="csX0" fmla="*/ 0 w 3424511"/>
                <a:gd name="csY0" fmla="*/ 0 h 970854"/>
                <a:gd name="csX1" fmla="*/ 650657 w 3424511"/>
                <a:gd name="csY1" fmla="*/ 0 h 970854"/>
                <a:gd name="csX2" fmla="*/ 1301314 w 3424511"/>
                <a:gd name="csY2" fmla="*/ 0 h 970854"/>
                <a:gd name="csX3" fmla="*/ 2054707 w 3424511"/>
                <a:gd name="csY3" fmla="*/ 0 h 970854"/>
                <a:gd name="csX4" fmla="*/ 2739609 w 3424511"/>
                <a:gd name="csY4" fmla="*/ 0 h 970854"/>
                <a:gd name="csX5" fmla="*/ 3424511 w 3424511"/>
                <a:gd name="csY5" fmla="*/ 0 h 970854"/>
                <a:gd name="csX6" fmla="*/ 3424511 w 3424511"/>
                <a:gd name="csY6" fmla="*/ 504844 h 970854"/>
                <a:gd name="csX7" fmla="*/ 3424511 w 3424511"/>
                <a:gd name="csY7" fmla="*/ 970854 h 970854"/>
                <a:gd name="csX8" fmla="*/ 2671119 w 3424511"/>
                <a:gd name="csY8" fmla="*/ 970854 h 970854"/>
                <a:gd name="csX9" fmla="*/ 1986216 w 3424511"/>
                <a:gd name="csY9" fmla="*/ 970854 h 970854"/>
                <a:gd name="csX10" fmla="*/ 1369804 w 3424511"/>
                <a:gd name="csY10" fmla="*/ 970854 h 970854"/>
                <a:gd name="csX11" fmla="*/ 616412 w 3424511"/>
                <a:gd name="csY11" fmla="*/ 970854 h 970854"/>
                <a:gd name="csX12" fmla="*/ 0 w 3424511"/>
                <a:gd name="csY12" fmla="*/ 970854 h 970854"/>
                <a:gd name="csX13" fmla="*/ 0 w 3424511"/>
                <a:gd name="csY13" fmla="*/ 475718 h 970854"/>
                <a:gd name="csX14" fmla="*/ 0 w 3424511"/>
                <a:gd name="csY14" fmla="*/ 0 h 97085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424511" h="970854" extrusionOk="0">
                  <a:moveTo>
                    <a:pt x="0" y="0"/>
                  </a:moveTo>
                  <a:cubicBezTo>
                    <a:pt x="182411" y="16014"/>
                    <a:pt x="328456" y="1156"/>
                    <a:pt x="650657" y="0"/>
                  </a:cubicBezTo>
                  <a:cubicBezTo>
                    <a:pt x="972858" y="-1156"/>
                    <a:pt x="1093652" y="13950"/>
                    <a:pt x="1301314" y="0"/>
                  </a:cubicBezTo>
                  <a:cubicBezTo>
                    <a:pt x="1508976" y="-13950"/>
                    <a:pt x="1715265" y="305"/>
                    <a:pt x="2054707" y="0"/>
                  </a:cubicBezTo>
                  <a:cubicBezTo>
                    <a:pt x="2394149" y="-305"/>
                    <a:pt x="2478940" y="2071"/>
                    <a:pt x="2739609" y="0"/>
                  </a:cubicBezTo>
                  <a:cubicBezTo>
                    <a:pt x="3000278" y="-2071"/>
                    <a:pt x="3091773" y="23998"/>
                    <a:pt x="3424511" y="0"/>
                  </a:cubicBezTo>
                  <a:cubicBezTo>
                    <a:pt x="3425937" y="220604"/>
                    <a:pt x="3408570" y="280429"/>
                    <a:pt x="3424511" y="504844"/>
                  </a:cubicBezTo>
                  <a:cubicBezTo>
                    <a:pt x="3440452" y="729259"/>
                    <a:pt x="3428527" y="792970"/>
                    <a:pt x="3424511" y="970854"/>
                  </a:cubicBezTo>
                  <a:cubicBezTo>
                    <a:pt x="3210518" y="959619"/>
                    <a:pt x="2984025" y="961718"/>
                    <a:pt x="2671119" y="970854"/>
                  </a:cubicBezTo>
                  <a:cubicBezTo>
                    <a:pt x="2358213" y="979990"/>
                    <a:pt x="2263909" y="976912"/>
                    <a:pt x="1986216" y="970854"/>
                  </a:cubicBezTo>
                  <a:cubicBezTo>
                    <a:pt x="1708523" y="964796"/>
                    <a:pt x="1512239" y="941221"/>
                    <a:pt x="1369804" y="970854"/>
                  </a:cubicBezTo>
                  <a:cubicBezTo>
                    <a:pt x="1227369" y="1000487"/>
                    <a:pt x="890145" y="998011"/>
                    <a:pt x="616412" y="970854"/>
                  </a:cubicBezTo>
                  <a:cubicBezTo>
                    <a:pt x="342679" y="943697"/>
                    <a:pt x="285130" y="982445"/>
                    <a:pt x="0" y="970854"/>
                  </a:cubicBezTo>
                  <a:cubicBezTo>
                    <a:pt x="-20297" y="840345"/>
                    <a:pt x="13911" y="689831"/>
                    <a:pt x="0" y="475718"/>
                  </a:cubicBezTo>
                  <a:cubicBezTo>
                    <a:pt x="-13911" y="261605"/>
                    <a:pt x="19283" y="204875"/>
                    <a:pt x="0" y="0"/>
                  </a:cubicBezTo>
                  <a:close/>
                </a:path>
              </a:pathLst>
            </a:custGeom>
            <a:noFill/>
            <a:ln w="28575">
              <a:solidFill>
                <a:srgbClr val="C00000"/>
              </a:solidFill>
              <a:extLst>
                <a:ext uri="{C807C97D-BFC1-408E-A445-0C87EB9F89A2}">
                  <ask:lineSketchStyleProps xmlns:ask="http://schemas.microsoft.com/office/drawing/2018/sketchyshapes" sd="4034292920">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490373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P spid="2" grpId="0" animBg="1"/>
      <p:bldP spid="5" grpId="0"/>
      <p:bldP spid="7" grpId="0" animBg="1"/>
      <p:bldP spid="13" grpId="0"/>
      <p:bldP spid="14" grpId="0"/>
      <p:bldP spid="16" grpId="0"/>
      <p:bldP spid="20" grpId="0"/>
      <p:bldP spid="22"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2B1F-E182-0605-662F-DBFDDD88048F}"/>
            </a:ext>
          </a:extLst>
        </p:cNvPr>
        <p:cNvGrpSpPr/>
        <p:nvPr/>
      </p:nvGrpSpPr>
      <p:grpSpPr>
        <a:xfrm>
          <a:off x="0" y="0"/>
          <a:ext cx="0" cy="0"/>
          <a:chOff x="0" y="0"/>
          <a:chExt cx="0" cy="0"/>
        </a:xfrm>
      </p:grpSpPr>
      <p:cxnSp>
        <p:nvCxnSpPr>
          <p:cNvPr id="14" name="直接箭头连接符 13">
            <a:extLst>
              <a:ext uri="{FF2B5EF4-FFF2-40B4-BE49-F238E27FC236}">
                <a16:creationId xmlns:a16="http://schemas.microsoft.com/office/drawing/2014/main" id="{13E5C8D5-166C-2887-37FC-EF82DEDBC7C2}"/>
              </a:ext>
            </a:extLst>
          </p:cNvPr>
          <p:cNvCxnSpPr>
            <a:cxnSpLocks/>
          </p:cNvCxnSpPr>
          <p:nvPr/>
        </p:nvCxnSpPr>
        <p:spPr>
          <a:xfrm>
            <a:off x="1953729" y="4486398"/>
            <a:ext cx="0" cy="34273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116CA286-A0ED-FF82-32F1-24AC9017689B}"/>
              </a:ext>
            </a:extLst>
          </p:cNvPr>
          <p:cNvCxnSpPr>
            <a:cxnSpLocks/>
          </p:cNvCxnSpPr>
          <p:nvPr/>
        </p:nvCxnSpPr>
        <p:spPr>
          <a:xfrm>
            <a:off x="9802212" y="4486398"/>
            <a:ext cx="0" cy="133490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87EC6FB6-4470-E5CF-C5E9-DCFD134B73A3}"/>
              </a:ext>
            </a:extLst>
          </p:cNvPr>
          <p:cNvCxnSpPr>
            <a:cxnSpLocks/>
            <a:stCxn id="57" idx="2"/>
          </p:cNvCxnSpPr>
          <p:nvPr/>
        </p:nvCxnSpPr>
        <p:spPr>
          <a:xfrm flipH="1">
            <a:off x="5917226" y="4479675"/>
            <a:ext cx="469" cy="134488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98D6B2C7-48F9-BDE0-E4B3-EAB49F10ED1C}"/>
              </a:ext>
            </a:extLst>
          </p:cNvPr>
          <p:cNvSpPr txBox="1"/>
          <p:nvPr/>
        </p:nvSpPr>
        <p:spPr>
          <a:xfrm>
            <a:off x="6988189" y="3711073"/>
            <a:ext cx="65" cy="276999"/>
          </a:xfrm>
          <a:prstGeom prst="rect">
            <a:avLst/>
          </a:prstGeom>
          <a:noFill/>
        </p:spPr>
        <p:txBody>
          <a:bodyPr wrap="square" lIns="0" tIns="0" rIns="0" bIns="0" rtlCol="0">
            <a:spAutoFit/>
          </a:bodyPr>
          <a:lstStyle/>
          <a:p>
            <a:endParaRPr lang="zh-CN" altLang="en-US" dirty="0"/>
          </a:p>
        </p:txBody>
      </p:sp>
      <p:sp>
        <p:nvSpPr>
          <p:cNvPr id="10" name="文本框 9">
            <a:extLst>
              <a:ext uri="{FF2B5EF4-FFF2-40B4-BE49-F238E27FC236}">
                <a16:creationId xmlns:a16="http://schemas.microsoft.com/office/drawing/2014/main" id="{4659FE10-9C94-B708-3602-C4D90949D83F}"/>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8</a:t>
            </a:r>
          </a:p>
        </p:txBody>
      </p:sp>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B12D390D-8E80-4CD1-294B-10BF262F6701}"/>
                  </a:ext>
                </a:extLst>
              </p:cNvPr>
              <p:cNvSpPr/>
              <p:nvPr/>
            </p:nvSpPr>
            <p:spPr>
              <a:xfrm>
                <a:off x="2189721" y="1409899"/>
                <a:ext cx="1124173" cy="828946"/>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dirty="0">
                              <a:solidFill>
                                <a:schemeClr val="tx1"/>
                              </a:solidFill>
                              <a:latin typeface="Cambria Math" panose="02040503050406030204" pitchFamily="18" charset="0"/>
                            </a:rPr>
                          </m:ctrlPr>
                        </m:sSubPr>
                        <m:e>
                          <m:r>
                            <a:rPr lang="en-US" altLang="zh-CN" sz="1600" i="1" dirty="0">
                              <a:solidFill>
                                <a:schemeClr val="tx1"/>
                              </a:solidFill>
                              <a:latin typeface="Cambria Math" panose="02040503050406030204" pitchFamily="18" charset="0"/>
                            </a:rPr>
                            <m:t>𝑁</m:t>
                          </m:r>
                        </m:e>
                        <m:sub>
                          <m:r>
                            <a:rPr lang="en-US" altLang="zh-CN" sz="1600" i="1" dirty="0">
                              <a:solidFill>
                                <a:schemeClr val="tx1"/>
                              </a:solidFill>
                              <a:latin typeface="Cambria Math" panose="02040503050406030204" pitchFamily="18" charset="0"/>
                            </a:rPr>
                            <m:t>1</m:t>
                          </m:r>
                        </m:sub>
                      </m:sSub>
                      <m:d>
                        <m:dPr>
                          <m:ctrlPr>
                            <a:rPr lang="en-US" altLang="zh-CN" sz="1600" i="1" dirty="0">
                              <a:solidFill>
                                <a:schemeClr val="tx1"/>
                              </a:solidFill>
                              <a:latin typeface="Cambria Math" panose="02040503050406030204" pitchFamily="18" charset="0"/>
                            </a:rPr>
                          </m:ctrlPr>
                        </m:dPr>
                        <m:e>
                          <m:r>
                            <a:rPr lang="en-US" altLang="zh-CN" sz="1600" i="1" dirty="0">
                              <a:solidFill>
                                <a:schemeClr val="tx1"/>
                              </a:solidFill>
                              <a:latin typeface="Cambria Math" panose="02040503050406030204" pitchFamily="18" charset="0"/>
                            </a:rPr>
                            <m:t>𝑒𝐵</m:t>
                          </m:r>
                          <m:r>
                            <a:rPr lang="en-US" altLang="zh-CN" sz="1600" i="1" dirty="0">
                              <a:solidFill>
                                <a:schemeClr val="tx1"/>
                              </a:solidFill>
                              <a:latin typeface="Cambria Math" panose="02040503050406030204" pitchFamily="18" charset="0"/>
                            </a:rPr>
                            <m:t>,</m:t>
                          </m:r>
                          <m:sSub>
                            <m:sSubPr>
                              <m:ctrlPr>
                                <a:rPr lang="en-US" altLang="zh-CN" sz="1600" i="1" dirty="0">
                                  <a:solidFill>
                                    <a:schemeClr val="tx1"/>
                                  </a:solidFill>
                                  <a:latin typeface="Cambria Math" panose="02040503050406030204" pitchFamily="18" charset="0"/>
                                </a:rPr>
                              </m:ctrlPr>
                            </m:sSubPr>
                            <m:e>
                              <m:r>
                                <a:rPr lang="en-US" altLang="zh-CN" sz="1600" i="1" dirty="0">
                                  <a:solidFill>
                                    <a:schemeClr val="tx1"/>
                                  </a:solidFill>
                                  <a:latin typeface="Cambria Math" panose="02040503050406030204" pitchFamily="18" charset="0"/>
                                </a:rPr>
                                <m:t>𝜃</m:t>
                              </m:r>
                            </m:e>
                            <m:sub>
                              <m:r>
                                <a:rPr lang="en-US" altLang="zh-CN" sz="1600" i="1" dirty="0">
                                  <a:solidFill>
                                    <a:schemeClr val="tx1"/>
                                  </a:solidFill>
                                  <a:latin typeface="Cambria Math" panose="02040503050406030204" pitchFamily="18" charset="0"/>
                                </a:rPr>
                                <m:t>1</m:t>
                              </m:r>
                            </m:sub>
                          </m:sSub>
                        </m:e>
                      </m:d>
                    </m:oMath>
                  </m:oMathPara>
                </a14:m>
                <a:endParaRPr sz="1600" dirty="0"/>
              </a:p>
            </p:txBody>
          </p:sp>
        </mc:Choice>
        <mc:Fallback xmlns="">
          <p:sp>
            <p:nvSpPr>
              <p:cNvPr id="12" name="矩形: 圆角 11">
                <a:extLst>
                  <a:ext uri="{FF2B5EF4-FFF2-40B4-BE49-F238E27FC236}">
                    <a16:creationId xmlns:a16="http://schemas.microsoft.com/office/drawing/2014/main" id="{B12D390D-8E80-4CD1-294B-10BF262F6701}"/>
                  </a:ext>
                </a:extLst>
              </p:cNvPr>
              <p:cNvSpPr>
                <a:spLocks noRot="1" noChangeAspect="1" noMove="1" noResize="1" noEditPoints="1" noAdjustHandles="1" noChangeArrowheads="1" noChangeShapeType="1" noTextEdit="1"/>
              </p:cNvSpPr>
              <p:nvPr/>
            </p:nvSpPr>
            <p:spPr>
              <a:xfrm>
                <a:off x="2189721" y="1409899"/>
                <a:ext cx="1124173" cy="828946"/>
              </a:xfrm>
              <a:prstGeom prst="round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圆角 27">
                <a:extLst>
                  <a:ext uri="{FF2B5EF4-FFF2-40B4-BE49-F238E27FC236}">
                    <a16:creationId xmlns:a16="http://schemas.microsoft.com/office/drawing/2014/main" id="{54EF21D6-6EBB-3CEE-F4FB-5CFF5FB2CD8F}"/>
                  </a:ext>
                </a:extLst>
              </p:cNvPr>
              <p:cNvSpPr/>
              <p:nvPr/>
            </p:nvSpPr>
            <p:spPr>
              <a:xfrm>
                <a:off x="2189721" y="2627000"/>
                <a:ext cx="1123200" cy="828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dirty="0">
                              <a:solidFill>
                                <a:schemeClr val="tx1"/>
                              </a:solidFill>
                              <a:latin typeface="Cambria Math" panose="02040503050406030204" pitchFamily="18" charset="0"/>
                            </a:rPr>
                          </m:ctrlPr>
                        </m:sSubPr>
                        <m:e>
                          <m:r>
                            <a:rPr lang="en-US" altLang="zh-CN" sz="1600" i="1" dirty="0">
                              <a:solidFill>
                                <a:schemeClr val="tx1"/>
                              </a:solidFill>
                              <a:latin typeface="Cambria Math" panose="02040503050406030204" pitchFamily="18" charset="0"/>
                            </a:rPr>
                            <m:t>𝑁</m:t>
                          </m:r>
                        </m:e>
                        <m:sub>
                          <m:r>
                            <a:rPr lang="en-US" altLang="zh-CN" sz="1600" i="1" dirty="0">
                              <a:solidFill>
                                <a:schemeClr val="tx1"/>
                              </a:solidFill>
                              <a:latin typeface="Cambria Math" panose="02040503050406030204" pitchFamily="18" charset="0"/>
                            </a:rPr>
                            <m:t>2</m:t>
                          </m:r>
                        </m:sub>
                      </m:sSub>
                      <m:d>
                        <m:dPr>
                          <m:ctrlPr>
                            <a:rPr lang="en-US" altLang="zh-CN" sz="1600" i="1" dirty="0">
                              <a:solidFill>
                                <a:schemeClr val="tx1"/>
                              </a:solidFill>
                              <a:latin typeface="Cambria Math" panose="02040503050406030204" pitchFamily="18" charset="0"/>
                            </a:rPr>
                          </m:ctrlPr>
                        </m:dPr>
                        <m:e>
                          <m:r>
                            <a:rPr lang="en-US" altLang="zh-CN" sz="1600" i="1" dirty="0">
                              <a:solidFill>
                                <a:schemeClr val="tx1"/>
                              </a:solidFill>
                              <a:latin typeface="Cambria Math" panose="02040503050406030204" pitchFamily="18" charset="0"/>
                            </a:rPr>
                            <m:t>𝑒𝐵</m:t>
                          </m:r>
                          <m:r>
                            <a:rPr lang="en-US" altLang="zh-CN" sz="1600" i="1" dirty="0">
                              <a:solidFill>
                                <a:schemeClr val="tx1"/>
                              </a:solidFill>
                              <a:latin typeface="Cambria Math" panose="02040503050406030204" pitchFamily="18" charset="0"/>
                            </a:rPr>
                            <m:t>,</m:t>
                          </m:r>
                          <m:sSub>
                            <m:sSubPr>
                              <m:ctrlPr>
                                <a:rPr lang="en-US" altLang="zh-CN" sz="1600" i="1" dirty="0">
                                  <a:solidFill>
                                    <a:schemeClr val="tx1"/>
                                  </a:solidFill>
                                  <a:latin typeface="Cambria Math" panose="02040503050406030204" pitchFamily="18" charset="0"/>
                                </a:rPr>
                              </m:ctrlPr>
                            </m:sSubPr>
                            <m:e>
                              <m:r>
                                <a:rPr lang="en-US" altLang="zh-CN" sz="1600" i="1" dirty="0">
                                  <a:solidFill>
                                    <a:schemeClr val="tx1"/>
                                  </a:solidFill>
                                  <a:latin typeface="Cambria Math" panose="02040503050406030204" pitchFamily="18" charset="0"/>
                                </a:rPr>
                                <m:t>𝜃</m:t>
                              </m:r>
                            </m:e>
                            <m:sub>
                              <m:r>
                                <a:rPr lang="en-US" altLang="zh-CN" sz="1600" i="1" dirty="0">
                                  <a:solidFill>
                                    <a:schemeClr val="tx1"/>
                                  </a:solidFill>
                                  <a:latin typeface="Cambria Math" panose="02040503050406030204" pitchFamily="18" charset="0"/>
                                </a:rPr>
                                <m:t>2</m:t>
                              </m:r>
                            </m:sub>
                          </m:sSub>
                        </m:e>
                      </m:d>
                    </m:oMath>
                  </m:oMathPara>
                </a14:m>
                <a:endParaRPr sz="1600" dirty="0"/>
              </a:p>
            </p:txBody>
          </p:sp>
        </mc:Choice>
        <mc:Fallback xmlns="">
          <p:sp>
            <p:nvSpPr>
              <p:cNvPr id="28" name="矩形: 圆角 27">
                <a:extLst>
                  <a:ext uri="{FF2B5EF4-FFF2-40B4-BE49-F238E27FC236}">
                    <a16:creationId xmlns:a16="http://schemas.microsoft.com/office/drawing/2014/main" id="{54EF21D6-6EBB-3CEE-F4FB-5CFF5FB2CD8F}"/>
                  </a:ext>
                </a:extLst>
              </p:cNvPr>
              <p:cNvSpPr>
                <a:spLocks noRot="1" noChangeAspect="1" noMove="1" noResize="1" noEditPoints="1" noAdjustHandles="1" noChangeArrowheads="1" noChangeShapeType="1" noTextEdit="1"/>
              </p:cNvSpPr>
              <p:nvPr/>
            </p:nvSpPr>
            <p:spPr>
              <a:xfrm>
                <a:off x="2189721" y="2627000"/>
                <a:ext cx="1123200" cy="828000"/>
              </a:xfrm>
              <a:prstGeom prst="round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矩形: 圆角 40">
                <a:extLst>
                  <a:ext uri="{FF2B5EF4-FFF2-40B4-BE49-F238E27FC236}">
                    <a16:creationId xmlns:a16="http://schemas.microsoft.com/office/drawing/2014/main" id="{2197434E-A761-1EB9-F860-68D9D83B16D1}"/>
                  </a:ext>
                </a:extLst>
              </p:cNvPr>
              <p:cNvSpPr/>
              <p:nvPr/>
            </p:nvSpPr>
            <p:spPr>
              <a:xfrm>
                <a:off x="3845205" y="1644372"/>
                <a:ext cx="1008000"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altLang="zh-CN" sz="1600">
                          <a:solidFill>
                            <a:schemeClr val="tx1"/>
                          </a:solidFill>
                          <a:latin typeface="Cambria Math" panose="02040503050406030204" pitchFamily="18" charset="0"/>
                        </a:rPr>
                        <m:t>Δ</m:t>
                      </m:r>
                      <m:sSub>
                        <m:sSubPr>
                          <m:ctrlPr>
                            <a:rPr lang="zh-CN" altLang="zh-CN" sz="1600" i="1" smtClean="0">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𝐺</m:t>
                          </m:r>
                        </m:e>
                        <m:sub>
                          <m:r>
                            <a:rPr lang="en-US" altLang="zh-CN" sz="1600" b="0" i="1" smtClean="0">
                              <a:solidFill>
                                <a:schemeClr val="tx1"/>
                              </a:solidFill>
                              <a:latin typeface="Cambria Math" panose="02040503050406030204" pitchFamily="18" charset="0"/>
                            </a:rPr>
                            <m:t> </m:t>
                          </m:r>
                        </m:sub>
                      </m:sSub>
                      <m:d>
                        <m:dPr>
                          <m:ctrlPr>
                            <a:rPr lang="en-US"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𝑒𝐵</m:t>
                          </m:r>
                          <m:r>
                            <a:rPr lang="en-US" altLang="zh-CN" sz="1600" i="1">
                              <a:solidFill>
                                <a:schemeClr val="tx1"/>
                              </a:solidFill>
                              <a:latin typeface="Cambria Math" panose="02040503050406030204" pitchFamily="18" charset="0"/>
                            </a:rPr>
                            <m:t> </m:t>
                          </m:r>
                        </m:e>
                      </m:d>
                    </m:oMath>
                  </m:oMathPara>
                </a14:m>
                <a:endParaRPr sz="1600" dirty="0"/>
              </a:p>
            </p:txBody>
          </p:sp>
        </mc:Choice>
        <mc:Fallback xmlns="">
          <p:sp>
            <p:nvSpPr>
              <p:cNvPr id="41" name="矩形: 圆角 40">
                <a:extLst>
                  <a:ext uri="{FF2B5EF4-FFF2-40B4-BE49-F238E27FC236}">
                    <a16:creationId xmlns:a16="http://schemas.microsoft.com/office/drawing/2014/main" id="{2197434E-A761-1EB9-F860-68D9D83B16D1}"/>
                  </a:ext>
                </a:extLst>
              </p:cNvPr>
              <p:cNvSpPr>
                <a:spLocks noRot="1" noChangeAspect="1" noMove="1" noResize="1" noEditPoints="1" noAdjustHandles="1" noChangeArrowheads="1" noChangeShapeType="1" noTextEdit="1"/>
              </p:cNvSpPr>
              <p:nvPr/>
            </p:nvSpPr>
            <p:spPr>
              <a:xfrm>
                <a:off x="3845205" y="1644372"/>
                <a:ext cx="1008000" cy="360000"/>
              </a:xfrm>
              <a:prstGeom prst="round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圆角 41">
                <a:extLst>
                  <a:ext uri="{FF2B5EF4-FFF2-40B4-BE49-F238E27FC236}">
                    <a16:creationId xmlns:a16="http://schemas.microsoft.com/office/drawing/2014/main" id="{86B635F7-AC22-10BB-6008-01B84FA9BBD2}"/>
                  </a:ext>
                </a:extLst>
              </p:cNvPr>
              <p:cNvSpPr/>
              <p:nvPr/>
            </p:nvSpPr>
            <p:spPr>
              <a:xfrm>
                <a:off x="3846149" y="2863264"/>
                <a:ext cx="1006113"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altLang="zh-CN" sz="1600">
                          <a:solidFill>
                            <a:schemeClr val="tx1"/>
                          </a:solidFill>
                          <a:latin typeface="Cambria Math" panose="02040503050406030204" pitchFamily="18" charset="0"/>
                        </a:rPr>
                        <m:t>Δ</m:t>
                      </m:r>
                      <m:sSub>
                        <m:sSubPr>
                          <m:ctrlPr>
                            <a:rPr lang="en-US" altLang="zh-CN" sz="1600" i="1">
                              <a:solidFill>
                                <a:schemeClr val="tx1"/>
                              </a:solidFill>
                              <a:latin typeface="Cambria Math" panose="02040503050406030204" pitchFamily="18" charset="0"/>
                            </a:rPr>
                          </m:ctrlPr>
                        </m:sSubPr>
                        <m:e>
                          <m:r>
                            <a:rPr lang="en-US" altLang="zh-CN" sz="1600">
                              <a:solidFill>
                                <a:schemeClr val="tx1"/>
                              </a:solidFill>
                              <a:latin typeface="Cambria Math" panose="02040503050406030204" pitchFamily="18" charset="0"/>
                            </a:rPr>
                            <m:t>𝑣</m:t>
                          </m:r>
                        </m:e>
                        <m:sub>
                          <m:r>
                            <a:rPr lang="en-US" altLang="zh-CN" sz="1600">
                              <a:solidFill>
                                <a:schemeClr val="tx1"/>
                              </a:solidFill>
                              <a:latin typeface="Cambria Math" panose="02040503050406030204" pitchFamily="18" charset="0"/>
                            </a:rPr>
                            <m:t>2</m:t>
                          </m:r>
                        </m:sub>
                      </m:sSub>
                      <m:d>
                        <m:dPr>
                          <m:ctrlPr>
                            <a:rPr lang="en-US" altLang="zh-CN" sz="1600" i="1">
                              <a:solidFill>
                                <a:schemeClr val="tx1"/>
                              </a:solidFill>
                              <a:latin typeface="Cambria Math" panose="02040503050406030204" pitchFamily="18" charset="0"/>
                            </a:rPr>
                          </m:ctrlPr>
                        </m:dPr>
                        <m:e>
                          <m:r>
                            <a:rPr lang="en-US" altLang="zh-CN" sz="1600">
                              <a:solidFill>
                                <a:schemeClr val="tx1"/>
                              </a:solidFill>
                              <a:latin typeface="Cambria Math" panose="02040503050406030204" pitchFamily="18" charset="0"/>
                            </a:rPr>
                            <m:t>𝑒𝐵</m:t>
                          </m:r>
                          <m:r>
                            <a:rPr lang="en-US" altLang="zh-CN" sz="1600" i="1">
                              <a:solidFill>
                                <a:schemeClr val="tx1"/>
                              </a:solidFill>
                              <a:latin typeface="Cambria Math" panose="02040503050406030204" pitchFamily="18" charset="0"/>
                            </a:rPr>
                            <m:t> </m:t>
                          </m:r>
                        </m:e>
                      </m:d>
                    </m:oMath>
                  </m:oMathPara>
                </a14:m>
                <a:endParaRPr sz="1600" dirty="0"/>
              </a:p>
            </p:txBody>
          </p:sp>
        </mc:Choice>
        <mc:Fallback xmlns="">
          <p:sp>
            <p:nvSpPr>
              <p:cNvPr id="42" name="矩形: 圆角 41">
                <a:extLst>
                  <a:ext uri="{FF2B5EF4-FFF2-40B4-BE49-F238E27FC236}">
                    <a16:creationId xmlns:a16="http://schemas.microsoft.com/office/drawing/2014/main" id="{86B635F7-AC22-10BB-6008-01B84FA9BBD2}"/>
                  </a:ext>
                </a:extLst>
              </p:cNvPr>
              <p:cNvSpPr>
                <a:spLocks noRot="1" noChangeAspect="1" noMove="1" noResize="1" noEditPoints="1" noAdjustHandles="1" noChangeArrowheads="1" noChangeShapeType="1" noTextEdit="1"/>
              </p:cNvSpPr>
              <p:nvPr/>
            </p:nvSpPr>
            <p:spPr>
              <a:xfrm>
                <a:off x="3846149" y="2863264"/>
                <a:ext cx="1006113" cy="360000"/>
              </a:xfrm>
              <a:prstGeom prst="roundRect">
                <a:avLst/>
              </a:prstGeom>
              <a:blipFill>
                <a:blip r:embed="rId6"/>
                <a:stretch>
                  <a:fillRect/>
                </a:stretch>
              </a:blipFill>
            </p:spPr>
            <p:txBody>
              <a:bodyPr/>
              <a:lstStyle/>
              <a:p>
                <a:r>
                  <a:rPr lang="zh-CN" altLang="en-US">
                    <a:noFill/>
                  </a:rPr>
                  <a:t> </a:t>
                </a:r>
              </a:p>
            </p:txBody>
          </p:sp>
        </mc:Fallback>
      </mc:AlternateContent>
      <p:cxnSp>
        <p:nvCxnSpPr>
          <p:cNvPr id="43" name="直接箭头连接符 42">
            <a:extLst>
              <a:ext uri="{FF2B5EF4-FFF2-40B4-BE49-F238E27FC236}">
                <a16:creationId xmlns:a16="http://schemas.microsoft.com/office/drawing/2014/main" id="{4D60A957-8A91-F2A8-BA58-68C2A0BB3F66}"/>
              </a:ext>
            </a:extLst>
          </p:cNvPr>
          <p:cNvCxnSpPr>
            <a:cxnSpLocks/>
            <a:stCxn id="12" idx="3"/>
            <a:endCxn id="41" idx="1"/>
          </p:cNvCxnSpPr>
          <p:nvPr/>
        </p:nvCxnSpPr>
        <p:spPr>
          <a:xfrm>
            <a:off x="3313894" y="1824372"/>
            <a:ext cx="531311"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5286DF79-B166-9538-F003-DCA1B374A709}"/>
              </a:ext>
            </a:extLst>
          </p:cNvPr>
          <p:cNvCxnSpPr>
            <a:cxnSpLocks/>
            <a:stCxn id="28" idx="3"/>
            <a:endCxn id="42" idx="1"/>
          </p:cNvCxnSpPr>
          <p:nvPr/>
        </p:nvCxnSpPr>
        <p:spPr>
          <a:xfrm>
            <a:off x="3312921" y="3041000"/>
            <a:ext cx="533228" cy="226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1E60FD01-FCE0-0A53-7894-75731123B9B4}"/>
                  </a:ext>
                </a:extLst>
              </p:cNvPr>
              <p:cNvSpPr/>
              <p:nvPr/>
            </p:nvSpPr>
            <p:spPr>
              <a:xfrm>
                <a:off x="5786246" y="1643923"/>
                <a:ext cx="720000"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zh-CN" altLang="zh-CN" sz="1400" i="1">
                              <a:solidFill>
                                <a:schemeClr val="tx1"/>
                              </a:solidFill>
                              <a:latin typeface="Cambria Math" panose="02040503050406030204" pitchFamily="18" charset="0"/>
                            </a:rPr>
                          </m:ctrlPr>
                        </m:sSubPr>
                        <m:e>
                          <m:r>
                            <a:rPr lang="en-US" altLang="zh-CN" sz="1400" i="1">
                              <a:solidFill>
                                <a:schemeClr val="tx1"/>
                              </a:solidFill>
                              <a:latin typeface="Cambria Math" panose="02040503050406030204" pitchFamily="18" charset="0"/>
                            </a:rPr>
                            <m:t>𝐺</m:t>
                          </m:r>
                        </m:e>
                        <m:sub>
                          <m:r>
                            <a:rPr lang="en-US" altLang="zh-CN" sz="1400" b="0" i="1" smtClean="0">
                              <a:solidFill>
                                <a:schemeClr val="tx1"/>
                              </a:solidFill>
                              <a:latin typeface="Cambria Math" panose="02040503050406030204" pitchFamily="18" charset="0"/>
                            </a:rPr>
                            <m:t> </m:t>
                          </m:r>
                        </m:sub>
                      </m:sSub>
                      <m:d>
                        <m:dPr>
                          <m:ctrlPr>
                            <a:rPr lang="en-US" altLang="zh-CN" sz="1400" i="1">
                              <a:solidFill>
                                <a:schemeClr val="tx1"/>
                              </a:solidFill>
                              <a:latin typeface="Cambria Math" panose="02040503050406030204" pitchFamily="18" charset="0"/>
                            </a:rPr>
                          </m:ctrlPr>
                        </m:dPr>
                        <m:e>
                          <m:r>
                            <a:rPr lang="en-US" altLang="zh-CN" sz="1400" i="1">
                              <a:solidFill>
                                <a:schemeClr val="tx1"/>
                              </a:solidFill>
                              <a:latin typeface="Cambria Math" panose="02040503050406030204" pitchFamily="18" charset="0"/>
                            </a:rPr>
                            <m:t>𝑒𝐵</m:t>
                          </m:r>
                          <m:r>
                            <a:rPr lang="en-US" altLang="zh-CN" sz="1400" i="1">
                              <a:solidFill>
                                <a:schemeClr val="tx1"/>
                              </a:solidFill>
                              <a:latin typeface="Cambria Math" panose="02040503050406030204" pitchFamily="18" charset="0"/>
                            </a:rPr>
                            <m:t> </m:t>
                          </m:r>
                        </m:e>
                      </m:d>
                    </m:oMath>
                  </m:oMathPara>
                </a14:m>
                <a:endParaRPr sz="1400" dirty="0"/>
              </a:p>
            </p:txBody>
          </p:sp>
        </mc:Choice>
        <mc:Fallback xmlns="">
          <p:sp>
            <p:nvSpPr>
              <p:cNvPr id="45" name="矩形: 圆角 44">
                <a:extLst>
                  <a:ext uri="{FF2B5EF4-FFF2-40B4-BE49-F238E27FC236}">
                    <a16:creationId xmlns:a16="http://schemas.microsoft.com/office/drawing/2014/main" id="{1E60FD01-FCE0-0A53-7894-75731123B9B4}"/>
                  </a:ext>
                </a:extLst>
              </p:cNvPr>
              <p:cNvSpPr>
                <a:spLocks noRot="1" noChangeAspect="1" noMove="1" noResize="1" noEditPoints="1" noAdjustHandles="1" noChangeArrowheads="1" noChangeShapeType="1" noTextEdit="1"/>
              </p:cNvSpPr>
              <p:nvPr/>
            </p:nvSpPr>
            <p:spPr>
              <a:xfrm>
                <a:off x="5786246" y="1643923"/>
                <a:ext cx="720000" cy="360000"/>
              </a:xfrm>
              <a:prstGeom prst="round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矩形: 圆角 45">
                <a:extLst>
                  <a:ext uri="{FF2B5EF4-FFF2-40B4-BE49-F238E27FC236}">
                    <a16:creationId xmlns:a16="http://schemas.microsoft.com/office/drawing/2014/main" id="{2E02BE86-9CD4-03FC-0582-B9CBE7581290}"/>
                  </a:ext>
                </a:extLst>
              </p:cNvPr>
              <p:cNvSpPr/>
              <p:nvPr/>
            </p:nvSpPr>
            <p:spPr>
              <a:xfrm>
                <a:off x="5786246" y="2861000"/>
                <a:ext cx="720000"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i="1">
                              <a:solidFill>
                                <a:schemeClr val="tx1"/>
                              </a:solidFill>
                              <a:latin typeface="Cambria Math" panose="02040503050406030204" pitchFamily="18" charset="0"/>
                            </a:rPr>
                          </m:ctrlPr>
                        </m:sSubPr>
                        <m:e>
                          <m:r>
                            <a:rPr lang="en-US" altLang="zh-CN" sz="1400">
                              <a:solidFill>
                                <a:schemeClr val="tx1"/>
                              </a:solidFill>
                              <a:latin typeface="Cambria Math" panose="02040503050406030204" pitchFamily="18" charset="0"/>
                            </a:rPr>
                            <m:t>𝑣</m:t>
                          </m:r>
                        </m:e>
                        <m:sub>
                          <m:r>
                            <a:rPr lang="en-US" altLang="zh-CN" sz="1400">
                              <a:solidFill>
                                <a:schemeClr val="tx1"/>
                              </a:solidFill>
                              <a:latin typeface="Cambria Math" panose="02040503050406030204" pitchFamily="18" charset="0"/>
                            </a:rPr>
                            <m:t>2</m:t>
                          </m:r>
                        </m:sub>
                      </m:sSub>
                      <m:d>
                        <m:dPr>
                          <m:ctrlPr>
                            <a:rPr lang="en-US" altLang="zh-CN" sz="1400" i="1">
                              <a:solidFill>
                                <a:schemeClr val="tx1"/>
                              </a:solidFill>
                              <a:latin typeface="Cambria Math" panose="02040503050406030204" pitchFamily="18" charset="0"/>
                            </a:rPr>
                          </m:ctrlPr>
                        </m:dPr>
                        <m:e>
                          <m:r>
                            <a:rPr lang="en-US" altLang="zh-CN" sz="1400">
                              <a:solidFill>
                                <a:schemeClr val="tx1"/>
                              </a:solidFill>
                              <a:latin typeface="Cambria Math" panose="02040503050406030204" pitchFamily="18" charset="0"/>
                            </a:rPr>
                            <m:t>𝑒𝐵</m:t>
                          </m:r>
                          <m:r>
                            <a:rPr lang="en-US" altLang="zh-CN" sz="1400" i="1">
                              <a:solidFill>
                                <a:schemeClr val="tx1"/>
                              </a:solidFill>
                              <a:latin typeface="Cambria Math" panose="02040503050406030204" pitchFamily="18" charset="0"/>
                            </a:rPr>
                            <m:t> </m:t>
                          </m:r>
                        </m:e>
                      </m:d>
                    </m:oMath>
                  </m:oMathPara>
                </a14:m>
                <a:endParaRPr sz="1400" dirty="0"/>
              </a:p>
            </p:txBody>
          </p:sp>
        </mc:Choice>
        <mc:Fallback xmlns="">
          <p:sp>
            <p:nvSpPr>
              <p:cNvPr id="46" name="矩形: 圆角 45">
                <a:extLst>
                  <a:ext uri="{FF2B5EF4-FFF2-40B4-BE49-F238E27FC236}">
                    <a16:creationId xmlns:a16="http://schemas.microsoft.com/office/drawing/2014/main" id="{2E02BE86-9CD4-03FC-0582-B9CBE7581290}"/>
                  </a:ext>
                </a:extLst>
              </p:cNvPr>
              <p:cNvSpPr>
                <a:spLocks noRot="1" noChangeAspect="1" noMove="1" noResize="1" noEditPoints="1" noAdjustHandles="1" noChangeArrowheads="1" noChangeShapeType="1" noTextEdit="1"/>
              </p:cNvSpPr>
              <p:nvPr/>
            </p:nvSpPr>
            <p:spPr>
              <a:xfrm>
                <a:off x="5786246" y="2861000"/>
                <a:ext cx="720000" cy="360000"/>
              </a:xfrm>
              <a:prstGeom prst="round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矩形: 圆角 48">
                <a:extLst>
                  <a:ext uri="{FF2B5EF4-FFF2-40B4-BE49-F238E27FC236}">
                    <a16:creationId xmlns:a16="http://schemas.microsoft.com/office/drawing/2014/main" id="{BB369B9F-E7D8-9662-CDE3-773F58F39D97}"/>
                  </a:ext>
                </a:extLst>
              </p:cNvPr>
              <p:cNvSpPr/>
              <p:nvPr/>
            </p:nvSpPr>
            <p:spPr>
              <a:xfrm>
                <a:off x="4980827" y="1873581"/>
                <a:ext cx="622800"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 </a:t>
                </a:r>
                <a14:m>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𝐺</m:t>
                        </m:r>
                      </m:e>
                      <m:sub>
                        <m:r>
                          <a:rPr lang="en-US" altLang="zh-CN" sz="1600" b="0" i="1" smtClean="0">
                            <a:solidFill>
                              <a:schemeClr val="tx1"/>
                            </a:solidFill>
                            <a:latin typeface="Cambria Math" panose="02040503050406030204" pitchFamily="18" charset="0"/>
                          </a:rPr>
                          <m:t>0</m:t>
                        </m:r>
                      </m:sub>
                    </m:sSub>
                  </m:oMath>
                </a14:m>
                <a:endParaRPr lang="en-US" altLang="zh-CN" sz="1600" b="0" dirty="0">
                  <a:solidFill>
                    <a:schemeClr val="tx1"/>
                  </a:solidFill>
                </a:endParaRPr>
              </a:p>
            </p:txBody>
          </p:sp>
        </mc:Choice>
        <mc:Fallback xmlns="">
          <p:sp>
            <p:nvSpPr>
              <p:cNvPr id="49" name="矩形: 圆角 48">
                <a:extLst>
                  <a:ext uri="{FF2B5EF4-FFF2-40B4-BE49-F238E27FC236}">
                    <a16:creationId xmlns:a16="http://schemas.microsoft.com/office/drawing/2014/main" id="{BB369B9F-E7D8-9662-CDE3-773F58F39D97}"/>
                  </a:ext>
                </a:extLst>
              </p:cNvPr>
              <p:cNvSpPr>
                <a:spLocks noRot="1" noChangeAspect="1" noMove="1" noResize="1" noEditPoints="1" noAdjustHandles="1" noChangeArrowheads="1" noChangeShapeType="1" noTextEdit="1"/>
              </p:cNvSpPr>
              <p:nvPr/>
            </p:nvSpPr>
            <p:spPr>
              <a:xfrm>
                <a:off x="4980827" y="1873581"/>
                <a:ext cx="622800" cy="360000"/>
              </a:xfrm>
              <a:prstGeom prst="roundRect">
                <a:avLst/>
              </a:prstGeom>
              <a:blipFill>
                <a:blip r:embed="rId9"/>
                <a:stretch>
                  <a:fillRect b="-163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圆角 49">
                <a:extLst>
                  <a:ext uri="{FF2B5EF4-FFF2-40B4-BE49-F238E27FC236}">
                    <a16:creationId xmlns:a16="http://schemas.microsoft.com/office/drawing/2014/main" id="{3DC4631C-E212-8105-BBB4-AEDB4B9AE08B}"/>
                  </a:ext>
                </a:extLst>
              </p:cNvPr>
              <p:cNvSpPr/>
              <p:nvPr/>
            </p:nvSpPr>
            <p:spPr>
              <a:xfrm>
                <a:off x="4981679" y="3092473"/>
                <a:ext cx="621948" cy="360000"/>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 </a:t>
                </a:r>
                <a14:m>
                  <m:oMath xmlns:m="http://schemas.openxmlformats.org/officeDocument/2006/math">
                    <m:sSubSup>
                      <m:sSubSupPr>
                        <m:ctrlPr>
                          <a:rPr lang="en-US" altLang="zh-CN" sz="1600" i="1">
                            <a:solidFill>
                              <a:schemeClr val="tx1"/>
                            </a:solidFill>
                            <a:latin typeface="Cambria Math" panose="02040503050406030204" pitchFamily="18" charset="0"/>
                          </a:rPr>
                        </m:ctrlPr>
                      </m:sSubSupPr>
                      <m:e>
                        <m:r>
                          <a:rPr lang="en-US" altLang="zh-CN" sz="1600">
                            <a:solidFill>
                              <a:schemeClr val="tx1"/>
                            </a:solidFill>
                            <a:latin typeface="Cambria Math" panose="02040503050406030204" pitchFamily="18" charset="0"/>
                          </a:rPr>
                          <m:t>𝑣</m:t>
                        </m:r>
                      </m:e>
                      <m:sub>
                        <m:r>
                          <a:rPr lang="en-US" altLang="zh-CN" sz="1600">
                            <a:solidFill>
                              <a:schemeClr val="tx1"/>
                            </a:solidFill>
                            <a:latin typeface="Cambria Math" panose="02040503050406030204" pitchFamily="18" charset="0"/>
                          </a:rPr>
                          <m:t>2</m:t>
                        </m:r>
                      </m:sub>
                      <m:sup>
                        <m:r>
                          <a:rPr lang="en-US" altLang="zh-CN" sz="1600">
                            <a:solidFill>
                              <a:schemeClr val="tx1"/>
                            </a:solidFill>
                            <a:latin typeface="Cambria Math" panose="02040503050406030204" pitchFamily="18" charset="0"/>
                          </a:rPr>
                          <m:t>0</m:t>
                        </m:r>
                      </m:sup>
                    </m:sSubSup>
                  </m:oMath>
                </a14:m>
                <a:endParaRPr lang="en-US" altLang="zh-CN" sz="1600" dirty="0">
                  <a:solidFill>
                    <a:schemeClr val="tx1"/>
                  </a:solidFill>
                </a:endParaRPr>
              </a:p>
            </p:txBody>
          </p:sp>
        </mc:Choice>
        <mc:Fallback xmlns="">
          <p:sp>
            <p:nvSpPr>
              <p:cNvPr id="50" name="矩形: 圆角 49">
                <a:extLst>
                  <a:ext uri="{FF2B5EF4-FFF2-40B4-BE49-F238E27FC236}">
                    <a16:creationId xmlns:a16="http://schemas.microsoft.com/office/drawing/2014/main" id="{3DC4631C-E212-8105-BBB4-AEDB4B9AE08B}"/>
                  </a:ext>
                </a:extLst>
              </p:cNvPr>
              <p:cNvSpPr>
                <a:spLocks noRot="1" noChangeAspect="1" noMove="1" noResize="1" noEditPoints="1" noAdjustHandles="1" noChangeArrowheads="1" noChangeShapeType="1" noTextEdit="1"/>
              </p:cNvSpPr>
              <p:nvPr/>
            </p:nvSpPr>
            <p:spPr>
              <a:xfrm>
                <a:off x="4981679" y="3092473"/>
                <a:ext cx="621948" cy="360000"/>
              </a:xfrm>
              <a:prstGeom prst="roundRect">
                <a:avLst/>
              </a:prstGeom>
              <a:blipFill>
                <a:blip r:embed="rId10"/>
                <a:stretch>
                  <a:fillRect b="-18033"/>
                </a:stretch>
              </a:blipFill>
            </p:spPr>
            <p:txBody>
              <a:bodyPr/>
              <a:lstStyle/>
              <a:p>
                <a:r>
                  <a:rPr lang="zh-CN" altLang="en-US">
                    <a:noFill/>
                  </a:rPr>
                  <a:t> </a:t>
                </a:r>
              </a:p>
            </p:txBody>
          </p:sp>
        </mc:Fallback>
      </mc:AlternateContent>
      <p:sp>
        <p:nvSpPr>
          <p:cNvPr id="57" name="矩形: 圆角 56">
            <a:extLst>
              <a:ext uri="{FF2B5EF4-FFF2-40B4-BE49-F238E27FC236}">
                <a16:creationId xmlns:a16="http://schemas.microsoft.com/office/drawing/2014/main" id="{3C0B6CAC-0DF3-999C-0A34-B28CD2BFDB3B}"/>
              </a:ext>
            </a:extLst>
          </p:cNvPr>
          <p:cNvSpPr/>
          <p:nvPr/>
        </p:nvSpPr>
        <p:spPr>
          <a:xfrm>
            <a:off x="520963" y="3772596"/>
            <a:ext cx="10793464" cy="707079"/>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sz="1459" dirty="0"/>
          </a:p>
        </p:txBody>
      </p:sp>
      <p:cxnSp>
        <p:nvCxnSpPr>
          <p:cNvPr id="161" name="直接箭头连接符 160">
            <a:extLst>
              <a:ext uri="{FF2B5EF4-FFF2-40B4-BE49-F238E27FC236}">
                <a16:creationId xmlns:a16="http://schemas.microsoft.com/office/drawing/2014/main" id="{885670AC-2B19-CB36-DF2C-4220680478DE}"/>
              </a:ext>
            </a:extLst>
          </p:cNvPr>
          <p:cNvCxnSpPr>
            <a:cxnSpLocks/>
            <a:stCxn id="41" idx="3"/>
            <a:endCxn id="45" idx="1"/>
          </p:cNvCxnSpPr>
          <p:nvPr/>
        </p:nvCxnSpPr>
        <p:spPr>
          <a:xfrm flipV="1">
            <a:off x="4853205" y="1823923"/>
            <a:ext cx="933041" cy="449"/>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a:extLst>
              <a:ext uri="{FF2B5EF4-FFF2-40B4-BE49-F238E27FC236}">
                <a16:creationId xmlns:a16="http://schemas.microsoft.com/office/drawing/2014/main" id="{8176A186-A69F-1ED4-C7F5-B311AC5E931D}"/>
              </a:ext>
            </a:extLst>
          </p:cNvPr>
          <p:cNvCxnSpPr>
            <a:cxnSpLocks/>
            <a:stCxn id="42" idx="3"/>
            <a:endCxn id="46" idx="1"/>
          </p:cNvCxnSpPr>
          <p:nvPr/>
        </p:nvCxnSpPr>
        <p:spPr>
          <a:xfrm flipV="1">
            <a:off x="4852262" y="3041000"/>
            <a:ext cx="933984" cy="226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8" name="矩形: 圆角 167">
            <a:extLst>
              <a:ext uri="{FF2B5EF4-FFF2-40B4-BE49-F238E27FC236}">
                <a16:creationId xmlns:a16="http://schemas.microsoft.com/office/drawing/2014/main" id="{6B627076-54D4-D8A5-BC33-A92C796CC0CE}"/>
              </a:ext>
            </a:extLst>
          </p:cNvPr>
          <p:cNvSpPr/>
          <p:nvPr/>
        </p:nvSpPr>
        <p:spPr>
          <a:xfrm>
            <a:off x="520963" y="1781952"/>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eB</a:t>
            </a:r>
            <a:r>
              <a:rPr lang="en-US" altLang="zh-CN" sz="1400" baseline="30000" dirty="0">
                <a:solidFill>
                  <a:schemeClr val="tx1"/>
                </a:solidFill>
              </a:rPr>
              <a:t>2</a:t>
            </a:r>
            <a:endParaRPr lang="zh-CN" altLang="en-US" sz="1400" baseline="30000" dirty="0">
              <a:solidFill>
                <a:schemeClr val="tx1"/>
              </a:solidFill>
            </a:endParaRPr>
          </a:p>
        </p:txBody>
      </p:sp>
      <p:sp>
        <p:nvSpPr>
          <p:cNvPr id="169" name="矩形: 圆角 168">
            <a:extLst>
              <a:ext uri="{FF2B5EF4-FFF2-40B4-BE49-F238E27FC236}">
                <a16:creationId xmlns:a16="http://schemas.microsoft.com/office/drawing/2014/main" id="{2633F602-C868-DA96-171D-DA166E75721E}"/>
              </a:ext>
            </a:extLst>
          </p:cNvPr>
          <p:cNvSpPr/>
          <p:nvPr/>
        </p:nvSpPr>
        <p:spPr>
          <a:xfrm>
            <a:off x="520963" y="2134270"/>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eB</a:t>
            </a:r>
            <a:r>
              <a:rPr lang="en-US" altLang="zh-CN" sz="1400" baseline="30000" dirty="0">
                <a:solidFill>
                  <a:schemeClr val="tx1"/>
                </a:solidFill>
              </a:rPr>
              <a:t>3</a:t>
            </a:r>
            <a:endParaRPr lang="zh-CN" altLang="en-US" sz="1400" baseline="30000" dirty="0">
              <a:solidFill>
                <a:schemeClr val="tx1"/>
              </a:solidFill>
            </a:endParaRPr>
          </a:p>
        </p:txBody>
      </p:sp>
      <p:sp>
        <p:nvSpPr>
          <p:cNvPr id="170" name="矩形: 圆角 169">
            <a:extLst>
              <a:ext uri="{FF2B5EF4-FFF2-40B4-BE49-F238E27FC236}">
                <a16:creationId xmlns:a16="http://schemas.microsoft.com/office/drawing/2014/main" id="{65F560D3-B057-2E05-827A-5A0A8EE8E774}"/>
              </a:ext>
            </a:extLst>
          </p:cNvPr>
          <p:cNvSpPr/>
          <p:nvPr/>
        </p:nvSpPr>
        <p:spPr>
          <a:xfrm>
            <a:off x="520963" y="1429636"/>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eB</a:t>
            </a:r>
            <a:endParaRPr lang="zh-CN" altLang="en-US" sz="1400" baseline="30000" dirty="0">
              <a:solidFill>
                <a:schemeClr val="tx1"/>
              </a:solidFill>
            </a:endParaRPr>
          </a:p>
        </p:txBody>
      </p:sp>
      <mc:AlternateContent xmlns:mc="http://schemas.openxmlformats.org/markup-compatibility/2006" xmlns:a14="http://schemas.microsoft.com/office/drawing/2010/main">
        <mc:Choice Requires="a14">
          <p:sp>
            <p:nvSpPr>
              <p:cNvPr id="171" name="矩形: 圆角 170">
                <a:extLst>
                  <a:ext uri="{FF2B5EF4-FFF2-40B4-BE49-F238E27FC236}">
                    <a16:creationId xmlns:a16="http://schemas.microsoft.com/office/drawing/2014/main" id="{FB5B8574-7275-92E7-5E42-329E4BA78F3B}"/>
                  </a:ext>
                </a:extLst>
              </p:cNvPr>
              <p:cNvSpPr/>
              <p:nvPr/>
            </p:nvSpPr>
            <p:spPr>
              <a:xfrm>
                <a:off x="520963" y="2486586"/>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US" altLang="zh-CN" sz="1400" i="1" dirty="0">
                              <a:solidFill>
                                <a:schemeClr val="tx1"/>
                              </a:solidFill>
                              <a:latin typeface="Cambria Math" panose="02040503050406030204" pitchFamily="18" charset="0"/>
                            </a:rPr>
                          </m:ctrlPr>
                        </m:radPr>
                        <m:deg/>
                        <m:e>
                          <m:r>
                            <m:rPr>
                              <m:sty m:val="p"/>
                            </m:rPr>
                            <a:rPr lang="en-US" altLang="zh-CN" sz="1400" i="0" dirty="0">
                              <a:solidFill>
                                <a:schemeClr val="tx1"/>
                              </a:solidFill>
                              <a:latin typeface="Cambria Math" panose="02040503050406030204" pitchFamily="18" charset="0"/>
                            </a:rPr>
                            <m:t>eB</m:t>
                          </m:r>
                        </m:e>
                      </m:rad>
                    </m:oMath>
                  </m:oMathPara>
                </a14:m>
                <a:endParaRPr sz="1400" dirty="0"/>
              </a:p>
            </p:txBody>
          </p:sp>
        </mc:Choice>
        <mc:Fallback xmlns="">
          <p:sp>
            <p:nvSpPr>
              <p:cNvPr id="171" name="矩形: 圆角 170">
                <a:extLst>
                  <a:ext uri="{FF2B5EF4-FFF2-40B4-BE49-F238E27FC236}">
                    <a16:creationId xmlns:a16="http://schemas.microsoft.com/office/drawing/2014/main" id="{FB5B8574-7275-92E7-5E42-329E4BA78F3B}"/>
                  </a:ext>
                </a:extLst>
              </p:cNvPr>
              <p:cNvSpPr>
                <a:spLocks noRot="1" noChangeAspect="1" noMove="1" noResize="1" noEditPoints="1" noAdjustHandles="1" noChangeArrowheads="1" noChangeShapeType="1" noTextEdit="1"/>
              </p:cNvSpPr>
              <p:nvPr/>
            </p:nvSpPr>
            <p:spPr>
              <a:xfrm>
                <a:off x="520963" y="2486586"/>
                <a:ext cx="658766" cy="261252"/>
              </a:xfrm>
              <a:prstGeom prst="roundRect">
                <a:avLst/>
              </a:prstGeom>
              <a:blipFill>
                <a:blip r:embed="rId16"/>
                <a:stretch>
                  <a:fillRect/>
                </a:stretch>
              </a:blipFill>
            </p:spPr>
            <p:txBody>
              <a:bodyPr/>
              <a:lstStyle/>
              <a:p>
                <a:r>
                  <a:rPr lang="zh-CN" altLang="en-US">
                    <a:noFill/>
                  </a:rPr>
                  <a:t> </a:t>
                </a:r>
              </a:p>
            </p:txBody>
          </p:sp>
        </mc:Fallback>
      </mc:AlternateContent>
      <p:sp>
        <p:nvSpPr>
          <p:cNvPr id="172" name="矩形: 圆角 171">
            <a:extLst>
              <a:ext uri="{FF2B5EF4-FFF2-40B4-BE49-F238E27FC236}">
                <a16:creationId xmlns:a16="http://schemas.microsoft.com/office/drawing/2014/main" id="{684E96E4-550D-ADA0-CEDF-21F0D47CA7BE}"/>
              </a:ext>
            </a:extLst>
          </p:cNvPr>
          <p:cNvSpPr/>
          <p:nvPr/>
        </p:nvSpPr>
        <p:spPr>
          <a:xfrm>
            <a:off x="520963" y="2838904"/>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ln(eB)</a:t>
            </a:r>
          </a:p>
        </p:txBody>
      </p:sp>
      <p:sp>
        <p:nvSpPr>
          <p:cNvPr id="173" name="矩形: 圆角 172">
            <a:extLst>
              <a:ext uri="{FF2B5EF4-FFF2-40B4-BE49-F238E27FC236}">
                <a16:creationId xmlns:a16="http://schemas.microsoft.com/office/drawing/2014/main" id="{060E2C6D-A8EC-285E-666F-3A93F55AE68F}"/>
              </a:ext>
            </a:extLst>
          </p:cNvPr>
          <p:cNvSpPr/>
          <p:nvPr/>
        </p:nvSpPr>
        <p:spPr>
          <a:xfrm>
            <a:off x="520963" y="3191221"/>
            <a:ext cx="658766" cy="261252"/>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sin(eB)</a:t>
            </a:r>
          </a:p>
        </p:txBody>
      </p:sp>
      <p:cxnSp>
        <p:nvCxnSpPr>
          <p:cNvPr id="174" name="直接箭头连接符 173">
            <a:extLst>
              <a:ext uri="{FF2B5EF4-FFF2-40B4-BE49-F238E27FC236}">
                <a16:creationId xmlns:a16="http://schemas.microsoft.com/office/drawing/2014/main" id="{73F71315-EB0E-A3A3-8C5F-AB8E18E5BF7C}"/>
              </a:ext>
            </a:extLst>
          </p:cNvPr>
          <p:cNvCxnSpPr>
            <a:cxnSpLocks/>
            <a:stCxn id="170" idx="3"/>
            <a:endCxn id="12" idx="1"/>
          </p:cNvCxnSpPr>
          <p:nvPr/>
        </p:nvCxnSpPr>
        <p:spPr>
          <a:xfrm>
            <a:off x="1179729" y="1560262"/>
            <a:ext cx="1009992" cy="26411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接箭头连接符 174">
            <a:extLst>
              <a:ext uri="{FF2B5EF4-FFF2-40B4-BE49-F238E27FC236}">
                <a16:creationId xmlns:a16="http://schemas.microsoft.com/office/drawing/2014/main" id="{E8E50427-5CB3-B8BD-B937-4385141E4C35}"/>
              </a:ext>
            </a:extLst>
          </p:cNvPr>
          <p:cNvCxnSpPr>
            <a:cxnSpLocks/>
            <a:stCxn id="168" idx="3"/>
            <a:endCxn id="12" idx="1"/>
          </p:cNvCxnSpPr>
          <p:nvPr/>
        </p:nvCxnSpPr>
        <p:spPr>
          <a:xfrm flipV="1">
            <a:off x="1179729" y="1824372"/>
            <a:ext cx="1009992" cy="8820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接箭头连接符 175">
            <a:extLst>
              <a:ext uri="{FF2B5EF4-FFF2-40B4-BE49-F238E27FC236}">
                <a16:creationId xmlns:a16="http://schemas.microsoft.com/office/drawing/2014/main" id="{15CBBE58-01B2-83E4-294B-CC32869B9A82}"/>
              </a:ext>
            </a:extLst>
          </p:cNvPr>
          <p:cNvCxnSpPr>
            <a:cxnSpLocks/>
            <a:stCxn id="169" idx="3"/>
            <a:endCxn id="12" idx="1"/>
          </p:cNvCxnSpPr>
          <p:nvPr/>
        </p:nvCxnSpPr>
        <p:spPr>
          <a:xfrm flipV="1">
            <a:off x="1179729" y="1824372"/>
            <a:ext cx="1009992" cy="44052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直接箭头连接符 176">
            <a:extLst>
              <a:ext uri="{FF2B5EF4-FFF2-40B4-BE49-F238E27FC236}">
                <a16:creationId xmlns:a16="http://schemas.microsoft.com/office/drawing/2014/main" id="{BA84B27B-45FA-AFE7-DC2A-FDB53B0D6FD5}"/>
              </a:ext>
            </a:extLst>
          </p:cNvPr>
          <p:cNvCxnSpPr>
            <a:cxnSpLocks/>
            <a:stCxn id="171" idx="3"/>
            <a:endCxn id="12" idx="1"/>
          </p:cNvCxnSpPr>
          <p:nvPr/>
        </p:nvCxnSpPr>
        <p:spPr>
          <a:xfrm flipV="1">
            <a:off x="1179729" y="1824372"/>
            <a:ext cx="1009992" cy="79284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接箭头连接符 177">
            <a:extLst>
              <a:ext uri="{FF2B5EF4-FFF2-40B4-BE49-F238E27FC236}">
                <a16:creationId xmlns:a16="http://schemas.microsoft.com/office/drawing/2014/main" id="{D5AE1411-3164-6949-BFA6-B39B003DAAD2}"/>
              </a:ext>
            </a:extLst>
          </p:cNvPr>
          <p:cNvCxnSpPr>
            <a:cxnSpLocks/>
            <a:stCxn id="172" idx="3"/>
            <a:endCxn id="12" idx="1"/>
          </p:cNvCxnSpPr>
          <p:nvPr/>
        </p:nvCxnSpPr>
        <p:spPr>
          <a:xfrm flipV="1">
            <a:off x="1179729" y="1824372"/>
            <a:ext cx="1009992" cy="114515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a:extLst>
              <a:ext uri="{FF2B5EF4-FFF2-40B4-BE49-F238E27FC236}">
                <a16:creationId xmlns:a16="http://schemas.microsoft.com/office/drawing/2014/main" id="{4E79040C-2568-6C2E-B00D-28902D32E0D2}"/>
              </a:ext>
            </a:extLst>
          </p:cNvPr>
          <p:cNvCxnSpPr>
            <a:cxnSpLocks/>
            <a:stCxn id="173" idx="3"/>
            <a:endCxn id="12" idx="1"/>
          </p:cNvCxnSpPr>
          <p:nvPr/>
        </p:nvCxnSpPr>
        <p:spPr>
          <a:xfrm flipV="1">
            <a:off x="1179729" y="1824372"/>
            <a:ext cx="1009992" cy="149747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接箭头连接符 179">
            <a:extLst>
              <a:ext uri="{FF2B5EF4-FFF2-40B4-BE49-F238E27FC236}">
                <a16:creationId xmlns:a16="http://schemas.microsoft.com/office/drawing/2014/main" id="{03DEE55B-F2DE-13B3-1471-9D5B69DE37D9}"/>
              </a:ext>
            </a:extLst>
          </p:cNvPr>
          <p:cNvCxnSpPr>
            <a:cxnSpLocks/>
            <a:stCxn id="173" idx="3"/>
            <a:endCxn id="28" idx="1"/>
          </p:cNvCxnSpPr>
          <p:nvPr/>
        </p:nvCxnSpPr>
        <p:spPr>
          <a:xfrm flipV="1">
            <a:off x="1179729" y="3041000"/>
            <a:ext cx="1009992" cy="280847"/>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直接箭头连接符 180">
            <a:extLst>
              <a:ext uri="{FF2B5EF4-FFF2-40B4-BE49-F238E27FC236}">
                <a16:creationId xmlns:a16="http://schemas.microsoft.com/office/drawing/2014/main" id="{DA293D37-4B69-87F2-C355-B7BB3DDAF912}"/>
              </a:ext>
            </a:extLst>
          </p:cNvPr>
          <p:cNvCxnSpPr>
            <a:cxnSpLocks/>
            <a:stCxn id="172" idx="3"/>
            <a:endCxn id="28" idx="1"/>
          </p:cNvCxnSpPr>
          <p:nvPr/>
        </p:nvCxnSpPr>
        <p:spPr>
          <a:xfrm>
            <a:off x="1179729" y="2969530"/>
            <a:ext cx="1009992" cy="7147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接箭头连接符 181">
            <a:extLst>
              <a:ext uri="{FF2B5EF4-FFF2-40B4-BE49-F238E27FC236}">
                <a16:creationId xmlns:a16="http://schemas.microsoft.com/office/drawing/2014/main" id="{C10D54AA-101C-A809-8ADF-75F2AF298608}"/>
              </a:ext>
            </a:extLst>
          </p:cNvPr>
          <p:cNvCxnSpPr>
            <a:cxnSpLocks/>
            <a:stCxn id="171" idx="3"/>
            <a:endCxn id="28" idx="1"/>
          </p:cNvCxnSpPr>
          <p:nvPr/>
        </p:nvCxnSpPr>
        <p:spPr>
          <a:xfrm>
            <a:off x="1179729" y="2617212"/>
            <a:ext cx="1009992" cy="42378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a:extLst>
              <a:ext uri="{FF2B5EF4-FFF2-40B4-BE49-F238E27FC236}">
                <a16:creationId xmlns:a16="http://schemas.microsoft.com/office/drawing/2014/main" id="{0C3F40D3-07D4-C881-536A-49E80633F75A}"/>
              </a:ext>
            </a:extLst>
          </p:cNvPr>
          <p:cNvCxnSpPr>
            <a:cxnSpLocks/>
            <a:stCxn id="169" idx="3"/>
            <a:endCxn id="28" idx="1"/>
          </p:cNvCxnSpPr>
          <p:nvPr/>
        </p:nvCxnSpPr>
        <p:spPr>
          <a:xfrm>
            <a:off x="1179729" y="2264896"/>
            <a:ext cx="1009992" cy="77610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a:extLst>
              <a:ext uri="{FF2B5EF4-FFF2-40B4-BE49-F238E27FC236}">
                <a16:creationId xmlns:a16="http://schemas.microsoft.com/office/drawing/2014/main" id="{BB897FF4-48D7-F259-BCF8-F4925522545B}"/>
              </a:ext>
            </a:extLst>
          </p:cNvPr>
          <p:cNvCxnSpPr>
            <a:cxnSpLocks/>
            <a:stCxn id="168" idx="3"/>
            <a:endCxn id="28" idx="1"/>
          </p:cNvCxnSpPr>
          <p:nvPr/>
        </p:nvCxnSpPr>
        <p:spPr>
          <a:xfrm>
            <a:off x="1179729" y="1912578"/>
            <a:ext cx="1009992" cy="112842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a:extLst>
              <a:ext uri="{FF2B5EF4-FFF2-40B4-BE49-F238E27FC236}">
                <a16:creationId xmlns:a16="http://schemas.microsoft.com/office/drawing/2014/main" id="{36409A18-0FE5-8672-4DEF-1C10442BF8C1}"/>
              </a:ext>
            </a:extLst>
          </p:cNvPr>
          <p:cNvCxnSpPr>
            <a:cxnSpLocks/>
            <a:stCxn id="170" idx="3"/>
            <a:endCxn id="28" idx="1"/>
          </p:cNvCxnSpPr>
          <p:nvPr/>
        </p:nvCxnSpPr>
        <p:spPr>
          <a:xfrm>
            <a:off x="1179729" y="1560262"/>
            <a:ext cx="1009992" cy="148073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图片 6" descr="表格&#10;&#10;AI 生成的内容可能不正确。">
            <a:extLst>
              <a:ext uri="{FF2B5EF4-FFF2-40B4-BE49-F238E27FC236}">
                <a16:creationId xmlns:a16="http://schemas.microsoft.com/office/drawing/2014/main" id="{8CDE6782-6B4F-01F5-040F-3BC0783F78F1}"/>
              </a:ext>
            </a:extLst>
          </p:cNvPr>
          <p:cNvPicPr>
            <a:picLocks noChangeAspect="1"/>
          </p:cNvPicPr>
          <p:nvPr/>
        </p:nvPicPr>
        <p:blipFill>
          <a:blip r:embed="rId17"/>
          <a:stretch>
            <a:fillRect/>
          </a:stretch>
        </p:blipFill>
        <p:spPr>
          <a:xfrm>
            <a:off x="7270560" y="1264920"/>
            <a:ext cx="4043997" cy="2261203"/>
          </a:xfrm>
          <a:prstGeom prst="rect">
            <a:avLst/>
          </a:prstGeom>
        </p:spPr>
      </p:pic>
      <p:sp>
        <p:nvSpPr>
          <p:cNvPr id="2" name="标题 1">
            <a:extLst>
              <a:ext uri="{FF2B5EF4-FFF2-40B4-BE49-F238E27FC236}">
                <a16:creationId xmlns:a16="http://schemas.microsoft.com/office/drawing/2014/main" id="{2457742B-8A1E-6EE8-BEB9-A44F28473A66}"/>
              </a:ext>
            </a:extLst>
          </p:cNvPr>
          <p:cNvSpPr txBox="1">
            <a:spLocks/>
          </p:cNvSpPr>
          <p:nvPr/>
        </p:nvSpPr>
        <p:spPr>
          <a:xfrm>
            <a:off x="825429" y="467828"/>
            <a:ext cx="7656834"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Neural Networks and Physics Solver</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EA09E07-AE1D-770D-58AA-DB62F7CA1F0C}"/>
                  </a:ext>
                </a:extLst>
              </p:cNvPr>
              <p:cNvSpPr txBox="1"/>
              <p:nvPr/>
            </p:nvSpPr>
            <p:spPr>
              <a:xfrm>
                <a:off x="2481683" y="3785569"/>
                <a:ext cx="8049125" cy="66556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smtClean="0">
                              <a:latin typeface="Cambria Math" panose="02040503050406030204" pitchFamily="18" charset="0"/>
                            </a:rPr>
                          </m:ctrlPr>
                        </m:fPr>
                        <m:num>
                          <m:r>
                            <a:rPr lang="en-US" altLang="zh-CN" sz="1600" i="1">
                              <a:latin typeface="Cambria Math" panose="02040503050406030204" pitchFamily="18" charset="0"/>
                            </a:rPr>
                            <m:t>𝜕</m:t>
                          </m:r>
                          <m:r>
                            <m:rPr>
                              <m:sty m:val="p"/>
                            </m:rPr>
                            <a:rPr lang="en-US" altLang="zh-CN" sz="1600" i="0">
                              <a:latin typeface="Cambria Math" panose="02040503050406030204" pitchFamily="18" charset="0"/>
                            </a:rPr>
                            <m:t>Ω</m:t>
                          </m:r>
                        </m:num>
                        <m:den>
                          <m:r>
                            <a:rPr lang="en-US" altLang="zh-CN" sz="1600" i="1">
                              <a:latin typeface="Cambria Math" panose="02040503050406030204" pitchFamily="18" charset="0"/>
                            </a:rPr>
                            <m:t>𝜕𝜎</m:t>
                          </m:r>
                        </m:den>
                      </m:f>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𝜎</m:t>
                          </m:r>
                        </m:num>
                        <m:den>
                          <m:r>
                            <a:rPr lang="en-US" altLang="zh-CN" sz="1600" i="1">
                              <a:latin typeface="Cambria Math" panose="02040503050406030204" pitchFamily="18" charset="0"/>
                            </a:rPr>
                            <m:t>2</m:t>
                          </m:r>
                          <m:r>
                            <a:rPr lang="en-US" altLang="zh-CN" sz="1600" i="1">
                              <a:latin typeface="Cambria Math" panose="02040503050406030204" pitchFamily="18" charset="0"/>
                            </a:rPr>
                            <m:t>𝐺</m:t>
                          </m:r>
                        </m:den>
                      </m:f>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𝑐</m:t>
                          </m:r>
                        </m:sub>
                      </m:sSub>
                      <m:nary>
                        <m:naryPr>
                          <m:chr m:val="∑"/>
                          <m:supHide m:val="on"/>
                          <m:ctrlPr>
                            <a:rPr lang="en-US" altLang="zh-CN" sz="1600" i="1">
                              <a:latin typeface="Cambria Math" panose="02040503050406030204" pitchFamily="18" charset="0"/>
                            </a:rPr>
                          </m:ctrlPr>
                        </m:naryPr>
                        <m:sub>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𝑙</m:t>
                          </m:r>
                          <m:r>
                            <a:rPr lang="en-US" altLang="zh-CN" sz="1600" i="1">
                              <a:latin typeface="Cambria Math" panose="02040503050406030204" pitchFamily="18" charset="0"/>
                            </a:rPr>
                            <m:t>,</m:t>
                          </m:r>
                          <m:r>
                            <a:rPr lang="en-US" altLang="zh-CN" sz="1600" i="1">
                              <a:latin typeface="Cambria Math" panose="02040503050406030204" pitchFamily="18" charset="0"/>
                            </a:rPr>
                            <m:t>𝑠</m:t>
                          </m:r>
                        </m:sub>
                        <m:sup/>
                        <m:e>
                          <m:f>
                            <m:fPr>
                              <m:ctrlPr>
                                <a:rPr lang="en-US" altLang="zh-CN" sz="1600" i="1">
                                  <a:latin typeface="Cambria Math" panose="02040503050406030204" pitchFamily="18" charset="0"/>
                                </a:rPr>
                              </m:ctrlPr>
                            </m:fPr>
                            <m:num>
                              <m:d>
                                <m:dPr>
                                  <m:begChr m:val="|"/>
                                  <m:endChr m:val="|"/>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𝑞</m:t>
                                      </m:r>
                                    </m:e>
                                    <m:sub>
                                      <m:r>
                                        <a:rPr lang="en-US" altLang="zh-CN" sz="1600" i="1">
                                          <a:latin typeface="Cambria Math" panose="02040503050406030204" pitchFamily="18" charset="0"/>
                                        </a:rPr>
                                        <m:t>𝑓</m:t>
                                      </m:r>
                                    </m:sub>
                                  </m:sSub>
                                  <m:r>
                                    <a:rPr lang="en-US" altLang="zh-CN" sz="1600" i="1">
                                      <a:latin typeface="Cambria Math" panose="02040503050406030204" pitchFamily="18" charset="0"/>
                                    </a:rPr>
                                    <m:t>𝐵</m:t>
                                  </m:r>
                                </m:e>
                              </m:d>
                            </m:num>
                            <m:den>
                              <m:r>
                                <a:rPr lang="en-US" altLang="zh-CN" sz="1600" i="1">
                                  <a:latin typeface="Cambria Math" panose="02040503050406030204" pitchFamily="18" charset="0"/>
                                </a:rPr>
                                <m:t>2</m:t>
                              </m:r>
                              <m:r>
                                <a:rPr lang="en-US" altLang="zh-CN" sz="1600" i="1">
                                  <a:latin typeface="Cambria Math" panose="02040503050406030204" pitchFamily="18" charset="0"/>
                                </a:rPr>
                                <m:t>𝜋</m:t>
                              </m:r>
                            </m:den>
                          </m:f>
                        </m:e>
                      </m:nary>
                      <m:nary>
                        <m:naryPr>
                          <m:ctrlPr>
                            <a:rPr lang="en-US" altLang="zh-CN" sz="1600" i="1">
                              <a:latin typeface="Cambria Math" panose="02040503050406030204" pitchFamily="18" charset="0"/>
                            </a:rPr>
                          </m:ctrlPr>
                        </m:naryPr>
                        <m:sub>
                          <m:r>
                            <a:rPr lang="en-US" altLang="zh-CN" sz="1600" i="1">
                              <a:latin typeface="Cambria Math" panose="02040503050406030204" pitchFamily="18" charset="0"/>
                            </a:rPr>
                            <m:t>−</m:t>
                          </m:r>
                          <m:r>
                            <a:rPr lang="en-US" altLang="zh-CN" sz="1600" i="1">
                              <a:latin typeface="Cambria Math" panose="02040503050406030204" pitchFamily="18" charset="0"/>
                            </a:rPr>
                            <m:t>∞</m:t>
                          </m:r>
                        </m:sub>
                        <m:sup>
                          <m:r>
                            <a:rPr lang="en-US" altLang="zh-CN" sz="1600" i="1">
                              <a:latin typeface="Cambria Math" panose="02040503050406030204" pitchFamily="18" charset="0"/>
                            </a:rPr>
                            <m:t>+</m:t>
                          </m:r>
                          <m:r>
                            <a:rPr lang="en-US" altLang="zh-CN" sz="1600" i="1">
                              <a:latin typeface="Cambria Math" panose="02040503050406030204" pitchFamily="18" charset="0"/>
                            </a:rPr>
                            <m:t>∞</m:t>
                          </m:r>
                        </m:sup>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𝑑</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𝑝</m:t>
                                  </m:r>
                                </m:e>
                                <m:sub>
                                  <m:r>
                                    <a:rPr lang="en-US" altLang="zh-CN" sz="1600" i="1">
                                      <a:latin typeface="Cambria Math" panose="02040503050406030204" pitchFamily="18" charset="0"/>
                                    </a:rPr>
                                    <m:t>𝑧</m:t>
                                  </m:r>
                                </m:sub>
                              </m:sSub>
                            </m:num>
                            <m:den>
                              <m:r>
                                <a:rPr lang="en-US" altLang="zh-CN" sz="1600" i="1">
                                  <a:latin typeface="Cambria Math" panose="02040503050406030204" pitchFamily="18" charset="0"/>
                                </a:rPr>
                                <m:t>2</m:t>
                              </m:r>
                              <m:r>
                                <a:rPr lang="en-US" altLang="zh-CN" sz="1600" i="1">
                                  <a:latin typeface="Cambria Math" panose="02040503050406030204" pitchFamily="18" charset="0"/>
                                </a:rPr>
                                <m:t>𝜋</m:t>
                              </m:r>
                            </m:den>
                          </m:f>
                        </m:e>
                      </m:nary>
                      <m:d>
                        <m:dPr>
                          <m:begChr m:val="["/>
                          <m:endChr m:val="]"/>
                          <m:ctrlPr>
                            <a:rPr lang="en-US"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m:t>
                          </m:r>
                          <m:r>
                            <a:rPr lang="en-US" altLang="zh-CN" sz="1600" i="1">
                              <a:latin typeface="Cambria Math" panose="02040503050406030204" pitchFamily="18" charset="0"/>
                            </a:rPr>
                            <m:t>2</m:t>
                          </m:r>
                          <m:sSup>
                            <m:sSupPr>
                              <m:ctrlPr>
                                <a:rPr lang="en-US" altLang="zh-CN" sz="1600" i="1">
                                  <a:latin typeface="Cambria Math" panose="02040503050406030204" pitchFamily="18" charset="0"/>
                                </a:rPr>
                              </m:ctrlPr>
                            </m:sSupPr>
                            <m:e>
                              <m:d>
                                <m:dPr>
                                  <m:ctrlPr>
                                    <a:rPr lang="en-US" altLang="zh-CN" sz="1600" i="1">
                                      <a:latin typeface="Cambria Math" panose="02040503050406030204" pitchFamily="18" charset="0"/>
                                    </a:rPr>
                                  </m:ctrlPr>
                                </m:dPr>
                                <m:e>
                                  <m:r>
                                    <a:rPr lang="en-US" altLang="zh-CN" sz="1600" i="1">
                                      <a:latin typeface="Cambria Math" panose="02040503050406030204" pitchFamily="18" charset="0"/>
                                    </a:rPr>
                                    <m:t>1</m:t>
                                  </m:r>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𝑒</m:t>
                                      </m:r>
                                    </m:e>
                                    <m:sup>
                                      <m:r>
                                        <a:rPr lang="en-US" altLang="zh-CN" sz="1600" i="1">
                                          <a:latin typeface="Cambria Math" panose="02040503050406030204" pitchFamily="18" charset="0"/>
                                        </a:rPr>
                                        <m:t>𝛽</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𝜔</m:t>
                                          </m:r>
                                        </m:e>
                                        <m:sub>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𝑙</m:t>
                                          </m:r>
                                          <m:r>
                                            <a:rPr lang="en-US" altLang="zh-CN" sz="1600" i="1">
                                              <a:latin typeface="Cambria Math" panose="02040503050406030204" pitchFamily="18" charset="0"/>
                                            </a:rPr>
                                            <m:t>,</m:t>
                                          </m:r>
                                          <m:r>
                                            <a:rPr lang="en-US" altLang="zh-CN" sz="1600" i="1">
                                              <a:latin typeface="Cambria Math" panose="02040503050406030204" pitchFamily="18" charset="0"/>
                                            </a:rPr>
                                            <m:t>𝑠</m:t>
                                          </m:r>
                                        </m:sub>
                                      </m:sSub>
                                    </m:sup>
                                  </m:sSup>
                                </m:e>
                              </m:d>
                            </m:e>
                            <m:sup>
                              <m:r>
                                <a:rPr lang="en-US" altLang="zh-CN" sz="1600" i="1">
                                  <a:latin typeface="Cambria Math" panose="02040503050406030204" pitchFamily="18" charset="0"/>
                                </a:rPr>
                                <m:t>−</m:t>
                              </m:r>
                              <m:r>
                                <a:rPr lang="en-US" altLang="zh-CN" sz="1600" i="1">
                                  <a:latin typeface="Cambria Math" panose="02040503050406030204" pitchFamily="18" charset="0"/>
                                </a:rPr>
                                <m:t>1</m:t>
                              </m:r>
                            </m:sup>
                          </m:sSup>
                        </m:e>
                      </m:d>
                      <m:sSubSup>
                        <m:sSubSupPr>
                          <m:ctrlPr>
                            <a:rPr lang="en-US" altLang="zh-CN" sz="1600" i="1" smtClean="0">
                              <a:latin typeface="Cambria Math" panose="02040503050406030204" pitchFamily="18" charset="0"/>
                            </a:rPr>
                          </m:ctrlPr>
                        </m:sSubSupPr>
                        <m:e>
                          <m:r>
                            <a:rPr lang="en-US" altLang="zh-CN" sz="1600" i="1" smtClean="0">
                              <a:latin typeface="Cambria Math" panose="02040503050406030204" pitchFamily="18" charset="0"/>
                            </a:rPr>
                            <m:t>𝑓</m:t>
                          </m:r>
                        </m:e>
                        <m:sub>
                          <m:r>
                            <m:rPr>
                              <m:sty m:val="p"/>
                            </m:rPr>
                            <a:rPr lang="en-US" altLang="zh-CN" sz="1600" i="0" smtClean="0">
                              <a:latin typeface="Cambria Math" panose="02040503050406030204" pitchFamily="18" charset="0"/>
                            </a:rPr>
                            <m:t>Λ</m:t>
                          </m:r>
                          <m:r>
                            <a:rPr lang="en-US" altLang="zh-CN" sz="160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rPr>
                                <m:t>𝑞</m:t>
                              </m:r>
                            </m:e>
                            <m:sub>
                              <m:r>
                                <a:rPr lang="en-US" altLang="zh-CN" sz="1600" i="1" smtClean="0">
                                  <a:latin typeface="Cambria Math" panose="02040503050406030204" pitchFamily="18" charset="0"/>
                                </a:rPr>
                                <m:t>𝑓</m:t>
                              </m:r>
                            </m:sub>
                          </m:sSub>
                          <m:r>
                            <a:rPr lang="en-US" altLang="zh-CN" sz="1600" i="1" smtClean="0">
                              <a:latin typeface="Cambria Math" panose="02040503050406030204" pitchFamily="18" charset="0"/>
                            </a:rPr>
                            <m:t>𝐵</m:t>
                          </m:r>
                        </m:sub>
                        <m:sup>
                          <m:sSub>
                            <m:sSubPr>
                              <m:ctrlPr>
                                <a:rPr lang="en-US" altLang="zh-CN" sz="1600" i="1" smtClean="0">
                                  <a:latin typeface="Cambria Math" panose="02040503050406030204" pitchFamily="18" charset="0"/>
                                </a:rPr>
                              </m:ctrlPr>
                            </m:sSubPr>
                            <m:e>
                              <m:r>
                                <a:rPr lang="en-US" altLang="zh-CN" sz="1600" i="1" smtClean="0">
                                  <a:latin typeface="Cambria Math" panose="02040503050406030204" pitchFamily="18" charset="0"/>
                                </a:rPr>
                                <m:t>𝑘</m:t>
                              </m:r>
                            </m:e>
                            <m:sub>
                              <m:r>
                                <a:rPr lang="en-US" altLang="zh-CN" sz="1600" i="1" smtClean="0">
                                  <a:latin typeface="Cambria Math" panose="02040503050406030204" pitchFamily="18" charset="0"/>
                                </a:rPr>
                                <m:t>𝑧</m:t>
                              </m:r>
                            </m:sub>
                          </m:sSub>
                        </m:sup>
                      </m:sSubSup>
                      <m:f>
                        <m:fPr>
                          <m:ctrlPr>
                            <a:rPr lang="en-US" altLang="zh-CN" sz="1600" i="1">
                              <a:latin typeface="Cambria Math" panose="02040503050406030204" pitchFamily="18" charset="0"/>
                            </a:rPr>
                          </m:ctrlPr>
                        </m:fPr>
                        <m:num>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𝜔</m:t>
                              </m:r>
                            </m:e>
                            <m:sub>
                              <m:r>
                                <a:rPr lang="en-US" altLang="zh-CN" sz="1600" i="1">
                                  <a:latin typeface="Cambria Math" panose="02040503050406030204" pitchFamily="18" charset="0"/>
                                </a:rPr>
                                <m:t>𝑓</m:t>
                              </m:r>
                              <m:r>
                                <a:rPr lang="en-US" altLang="zh-CN" sz="1600" i="1">
                                  <a:latin typeface="Cambria Math" panose="02040503050406030204" pitchFamily="18" charset="0"/>
                                </a:rPr>
                                <m:t>,</m:t>
                              </m:r>
                              <m:r>
                                <a:rPr lang="en-US" altLang="zh-CN" sz="1600" i="1">
                                  <a:latin typeface="Cambria Math" panose="02040503050406030204" pitchFamily="18" charset="0"/>
                                </a:rPr>
                                <m:t>𝑙</m:t>
                              </m:r>
                              <m:r>
                                <a:rPr lang="en-US" altLang="zh-CN" sz="1600" i="1">
                                  <a:latin typeface="Cambria Math" panose="02040503050406030204" pitchFamily="18" charset="0"/>
                                </a:rPr>
                                <m:t>,</m:t>
                              </m:r>
                              <m:r>
                                <a:rPr lang="en-US" altLang="zh-CN" sz="1600" i="1">
                                  <a:latin typeface="Cambria Math" panose="02040503050406030204" pitchFamily="18" charset="0"/>
                                </a:rPr>
                                <m:t>𝑠</m:t>
                              </m:r>
                            </m:sub>
                          </m:sSub>
                        </m:num>
                        <m:den>
                          <m:r>
                            <a:rPr lang="en-US" altLang="zh-CN" sz="1600" i="1">
                              <a:latin typeface="Cambria Math" panose="02040503050406030204" pitchFamily="18" charset="0"/>
                            </a:rPr>
                            <m:t>𝜕𝜎</m:t>
                          </m:r>
                        </m:den>
                      </m:f>
                      <m:r>
                        <a:rPr lang="en-US" altLang="zh-CN" sz="1600" i="1">
                          <a:latin typeface="Cambria Math" panose="02040503050406030204" pitchFamily="18" charset="0"/>
                        </a:rPr>
                        <m:t>=</m:t>
                      </m:r>
                      <m:r>
                        <a:rPr lang="en-US" altLang="zh-CN" sz="1600" i="1">
                          <a:latin typeface="Cambria Math" panose="02040503050406030204" pitchFamily="18" charset="0"/>
                        </a:rPr>
                        <m:t>0</m:t>
                      </m:r>
                      <m:r>
                        <a:rPr lang="en-US" altLang="zh-CN" sz="1600" i="1">
                          <a:latin typeface="Cambria Math" panose="02040503050406030204" pitchFamily="18" charset="0"/>
                        </a:rPr>
                        <m:t>,  </m:t>
                      </m:r>
                      <m:f>
                        <m:fPr>
                          <m:ctrlPr>
                            <a:rPr lang="en-US" altLang="zh-CN" sz="1600" i="1">
                              <a:latin typeface="Cambria Math" panose="02040503050406030204" pitchFamily="18" charset="0"/>
                            </a:rPr>
                          </m:ctrlPr>
                        </m:fPr>
                        <m:num>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m:t>
                              </m:r>
                            </m:e>
                            <m:sup>
                              <m:r>
                                <a:rPr lang="en-US" altLang="zh-CN" sz="1600" i="1">
                                  <a:latin typeface="Cambria Math" panose="02040503050406030204" pitchFamily="18" charset="0"/>
                                </a:rPr>
                                <m:t>2</m:t>
                              </m:r>
                            </m:sup>
                          </m:sSup>
                          <m:r>
                            <m:rPr>
                              <m:sty m:val="p"/>
                            </m:rPr>
                            <a:rPr lang="en-US" altLang="zh-CN" sz="1600" i="0">
                              <a:latin typeface="Cambria Math" panose="02040503050406030204" pitchFamily="18" charset="0"/>
                            </a:rPr>
                            <m:t>Ω</m:t>
                          </m:r>
                        </m:num>
                        <m:den>
                          <m:r>
                            <a:rPr lang="en-US" altLang="zh-CN" sz="1600" i="1">
                              <a:latin typeface="Cambria Math" panose="02040503050406030204" pitchFamily="18" charset="0"/>
                            </a:rPr>
                            <m:t>𝜕</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𝜎</m:t>
                              </m:r>
                            </m:e>
                            <m:sup>
                              <m:r>
                                <a:rPr lang="en-US" altLang="zh-CN" sz="1600" i="1">
                                  <a:latin typeface="Cambria Math" panose="02040503050406030204" pitchFamily="18" charset="0"/>
                                </a:rPr>
                                <m:t>2</m:t>
                              </m:r>
                            </m:sup>
                          </m:sSup>
                        </m:den>
                      </m:f>
                      <m:r>
                        <a:rPr lang="en-US" altLang="zh-CN" sz="1600" i="1">
                          <a:latin typeface="Cambria Math" panose="02040503050406030204" pitchFamily="18" charset="0"/>
                        </a:rPr>
                        <m:t>&gt;</m:t>
                      </m:r>
                      <m:r>
                        <a:rPr lang="en-US" altLang="zh-CN" sz="1600" i="1">
                          <a:latin typeface="Cambria Math" panose="02040503050406030204" pitchFamily="18" charset="0"/>
                        </a:rPr>
                        <m:t>0</m:t>
                      </m:r>
                    </m:oMath>
                  </m:oMathPara>
                </a14:m>
                <a:endParaRPr lang="zh-CN" altLang="en-US" sz="1600" dirty="0"/>
              </a:p>
            </p:txBody>
          </p:sp>
        </mc:Choice>
        <mc:Fallback xmlns="">
          <p:sp>
            <p:nvSpPr>
              <p:cNvPr id="8" name="文本框 7">
                <a:extLst>
                  <a:ext uri="{FF2B5EF4-FFF2-40B4-BE49-F238E27FC236}">
                    <a16:creationId xmlns:a16="http://schemas.microsoft.com/office/drawing/2014/main" id="{0EA09E07-AE1D-770D-58AA-DB62F7CA1F0C}"/>
                  </a:ext>
                </a:extLst>
              </p:cNvPr>
              <p:cNvSpPr txBox="1">
                <a:spLocks noRot="1" noChangeAspect="1" noMove="1" noResize="1" noEditPoints="1" noAdjustHandles="1" noChangeArrowheads="1" noChangeShapeType="1" noTextEdit="1"/>
              </p:cNvSpPr>
              <p:nvPr/>
            </p:nvSpPr>
            <p:spPr>
              <a:xfrm>
                <a:off x="2481683" y="3785569"/>
                <a:ext cx="8049125" cy="665567"/>
              </a:xfrm>
              <a:prstGeom prst="rect">
                <a:avLst/>
              </a:prstGeom>
              <a:blipFill>
                <a:blip r:embed="rId18"/>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60BB0F00-A5E2-5E82-EC14-6FBC16EEBD62}"/>
              </a:ext>
            </a:extLst>
          </p:cNvPr>
          <p:cNvSpPr txBox="1"/>
          <p:nvPr/>
        </p:nvSpPr>
        <p:spPr>
          <a:xfrm>
            <a:off x="667712" y="3903941"/>
            <a:ext cx="1624305" cy="369332"/>
          </a:xfrm>
          <a:prstGeom prst="rect">
            <a:avLst/>
          </a:prstGeom>
          <a:noFill/>
        </p:spPr>
        <p:txBody>
          <a:bodyPr wrap="square">
            <a:spAutoFit/>
          </a:bodyPr>
          <a:lstStyle/>
          <a:p>
            <a:pPr algn="ctr"/>
            <a:r>
              <a:rPr lang="en-US" altLang="zh-CN" dirty="0">
                <a:cs typeface="Arial" panose="020B0604020202020204" pitchFamily="34" charset="0"/>
              </a:rPr>
              <a:t>Gap equation:</a:t>
            </a:r>
            <a:endParaRPr lang="zh-CN" altLang="en-US" dirty="0">
              <a:ea typeface="楷体" panose="02010609060101010101" pitchFamily="49"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16" name="矩形: 圆角 15">
                <a:extLst>
                  <a:ext uri="{FF2B5EF4-FFF2-40B4-BE49-F238E27FC236}">
                    <a16:creationId xmlns:a16="http://schemas.microsoft.com/office/drawing/2014/main" id="{3C473E2E-0E55-A3D7-C320-4DA925D351FB}"/>
                  </a:ext>
                </a:extLst>
              </p:cNvPr>
              <p:cNvSpPr/>
              <p:nvPr/>
            </p:nvSpPr>
            <p:spPr>
              <a:xfrm>
                <a:off x="829496" y="4822407"/>
                <a:ext cx="2256599" cy="638165"/>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d>
                            <m:dPr>
                              <m:begChr m:val="|"/>
                              <m:endChr m:val="|"/>
                              <m:ctrlPr>
                                <a:rPr lang="zh-CN" altLang="zh-CN" sz="1600" i="1">
                                  <a:solidFill>
                                    <a:schemeClr val="tx1"/>
                                  </a:solidFill>
                                  <a:latin typeface="Cambria Math" panose="02040503050406030204" pitchFamily="18" charset="0"/>
                                </a:rPr>
                              </m:ctrlPr>
                            </m:dPr>
                            <m:e>
                              <m:f>
                                <m:fPr>
                                  <m:ctrlPr>
                                    <a:rPr lang="zh-CN" altLang="zh-CN" sz="1600" i="1">
                                      <a:solidFill>
                                        <a:schemeClr val="tx1"/>
                                      </a:solidFill>
                                      <a:latin typeface="Cambria Math" panose="02040503050406030204" pitchFamily="18" charset="0"/>
                                    </a:rPr>
                                  </m:ctrlPr>
                                </m:fPr>
                                <m:num>
                                  <m:r>
                                    <a:rPr lang="en-US" altLang="zh-CN" sz="1600" i="1">
                                      <a:solidFill>
                                        <a:schemeClr val="tx1"/>
                                      </a:solidFill>
                                      <a:latin typeface="Cambria Math" panose="02040503050406030204" pitchFamily="18" charset="0"/>
                                    </a:rPr>
                                    <m:t>𝑑</m:t>
                                  </m:r>
                                  <m:r>
                                    <m:rPr>
                                      <m:sty m:val="p"/>
                                    </m:rPr>
                                    <a:rPr lang="en-US" altLang="zh-CN" sz="1600" i="1">
                                      <a:solidFill>
                                        <a:schemeClr val="tx1"/>
                                      </a:solidFill>
                                      <a:latin typeface="Cambria Math" panose="02040503050406030204" pitchFamily="18" charset="0"/>
                                    </a:rPr>
                                    <m:t>σ</m:t>
                                  </m:r>
                                </m:num>
                                <m:den>
                                  <m:r>
                                    <a:rPr lang="en-US" altLang="zh-CN" sz="1600" i="1">
                                      <a:solidFill>
                                        <a:schemeClr val="tx1"/>
                                      </a:solidFill>
                                      <a:latin typeface="Cambria Math" panose="02040503050406030204" pitchFamily="18" charset="0"/>
                                    </a:rPr>
                                    <m:t>𝑑𝑇</m:t>
                                  </m:r>
                                </m:den>
                              </m:f>
                            </m:e>
                            <m:e>
                              <m:r>
                                <a:rPr lang="en-US" altLang="zh-CN" sz="1600" i="1">
                                  <a:solidFill>
                                    <a:schemeClr val="tx1"/>
                                  </a:solidFill>
                                  <a:latin typeface="Cambria Math" panose="02040503050406030204" pitchFamily="18" charset="0"/>
                                </a:rPr>
                                <m:t> </m:t>
                              </m:r>
                            </m:e>
                          </m:d>
                        </m:e>
                        <m:sub>
                          <m:r>
                            <a:rPr lang="en-US" altLang="zh-CN" sz="1600" i="1">
                              <a:solidFill>
                                <a:schemeClr val="tx1"/>
                              </a:solidFill>
                              <a:latin typeface="Cambria Math" panose="02040503050406030204" pitchFamily="18" charset="0"/>
                            </a:rPr>
                            <m:t>𝑇</m:t>
                          </m:r>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a:rPr lang="en-US" altLang="zh-CN" sz="1600" i="1">
                                  <a:solidFill>
                                    <a:schemeClr val="tx1"/>
                                  </a:solidFill>
                                  <a:latin typeface="Cambria Math" panose="02040503050406030204" pitchFamily="18" charset="0"/>
                                </a:rPr>
                                <m:t>𝑐</m:t>
                              </m:r>
                            </m:sub>
                          </m:sSub>
                        </m:sub>
                      </m:sSub>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𝑚𝑎𝑥</m:t>
                      </m:r>
                      <m:d>
                        <m:dPr>
                          <m:begChr m:val="|"/>
                          <m:endChr m:val="|"/>
                          <m:ctrlPr>
                            <a:rPr lang="zh-CN" altLang="zh-CN" sz="1600" i="1">
                              <a:solidFill>
                                <a:schemeClr val="tx1"/>
                              </a:solidFill>
                              <a:latin typeface="Cambria Math" panose="02040503050406030204" pitchFamily="18" charset="0"/>
                            </a:rPr>
                          </m:ctrlPr>
                        </m:dPr>
                        <m:e>
                          <m:f>
                            <m:fPr>
                              <m:ctrlPr>
                                <a:rPr lang="zh-CN" altLang="zh-CN" sz="1600" i="1">
                                  <a:solidFill>
                                    <a:schemeClr val="tx1"/>
                                  </a:solidFill>
                                  <a:latin typeface="Cambria Math" panose="02040503050406030204" pitchFamily="18" charset="0"/>
                                </a:rPr>
                              </m:ctrlPr>
                            </m:fPr>
                            <m:num>
                              <m:r>
                                <a:rPr lang="en-US" altLang="zh-CN" sz="1600" i="1">
                                  <a:solidFill>
                                    <a:schemeClr val="tx1"/>
                                  </a:solidFill>
                                  <a:latin typeface="Cambria Math" panose="02040503050406030204" pitchFamily="18" charset="0"/>
                                </a:rPr>
                                <m:t>𝑑</m:t>
                              </m:r>
                              <m:r>
                                <m:rPr>
                                  <m:sty m:val="p"/>
                                </m:rPr>
                                <a:rPr lang="en-US" altLang="zh-CN" sz="1600" i="1">
                                  <a:solidFill>
                                    <a:schemeClr val="tx1"/>
                                  </a:solidFill>
                                  <a:latin typeface="Cambria Math" panose="02040503050406030204" pitchFamily="18" charset="0"/>
                                </a:rPr>
                                <m:t>σ</m:t>
                              </m:r>
                            </m:num>
                            <m:den>
                              <m:r>
                                <a:rPr lang="en-US" altLang="zh-CN" sz="1600" i="1">
                                  <a:solidFill>
                                    <a:schemeClr val="tx1"/>
                                  </a:solidFill>
                                  <a:latin typeface="Cambria Math" panose="02040503050406030204" pitchFamily="18" charset="0"/>
                                </a:rPr>
                                <m:t>𝑑𝑇</m:t>
                              </m:r>
                            </m:den>
                          </m:f>
                        </m:e>
                      </m:d>
                    </m:oMath>
                  </m:oMathPara>
                </a14:m>
                <a:endParaRPr lang="zh-CN" altLang="zh-CN" sz="1600" i="1" dirty="0">
                  <a:solidFill>
                    <a:schemeClr val="tx1"/>
                  </a:solidFill>
                  <a:latin typeface="Cambria Math" panose="02040503050406030204" pitchFamily="18" charset="0"/>
                </a:endParaRPr>
              </a:p>
            </p:txBody>
          </p:sp>
        </mc:Choice>
        <mc:Fallback xmlns="">
          <p:sp>
            <p:nvSpPr>
              <p:cNvPr id="16" name="矩形: 圆角 15">
                <a:extLst>
                  <a:ext uri="{FF2B5EF4-FFF2-40B4-BE49-F238E27FC236}">
                    <a16:creationId xmlns:a16="http://schemas.microsoft.com/office/drawing/2014/main" id="{3C473E2E-0E55-A3D7-C320-4DA925D351FB}"/>
                  </a:ext>
                </a:extLst>
              </p:cNvPr>
              <p:cNvSpPr>
                <a:spLocks noRot="1" noChangeAspect="1" noMove="1" noResize="1" noEditPoints="1" noAdjustHandles="1" noChangeArrowheads="1" noChangeShapeType="1" noTextEdit="1"/>
              </p:cNvSpPr>
              <p:nvPr/>
            </p:nvSpPr>
            <p:spPr>
              <a:xfrm>
                <a:off x="829496" y="4822407"/>
                <a:ext cx="2256599" cy="638165"/>
              </a:xfrm>
              <a:prstGeom prst="round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圆角 16">
                <a:extLst>
                  <a:ext uri="{FF2B5EF4-FFF2-40B4-BE49-F238E27FC236}">
                    <a16:creationId xmlns:a16="http://schemas.microsoft.com/office/drawing/2014/main" id="{4C3FF20F-3996-8D14-BD83-8209B4ECA1C4}"/>
                  </a:ext>
                </a:extLst>
              </p:cNvPr>
              <p:cNvSpPr/>
              <p:nvPr/>
            </p:nvSpPr>
            <p:spPr>
              <a:xfrm>
                <a:off x="883641" y="5808940"/>
                <a:ext cx="2160000" cy="638165"/>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𝑦</m:t>
                          </m:r>
                        </m:e>
                      </m:acc>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𝑒𝐵</m:t>
                      </m:r>
                      <m:r>
                        <a:rPr lang="en-US" altLang="zh-CN" sz="1600" i="1">
                          <a:solidFill>
                            <a:schemeClr val="tx1"/>
                          </a:solidFill>
                          <a:latin typeface="Cambria Math" panose="02040503050406030204" pitchFamily="18" charset="0"/>
                        </a:rPr>
                        <m:t>)=</m:t>
                      </m:r>
                      <m:f>
                        <m:fPr>
                          <m:ctrlPr>
                            <a:rPr lang="zh-CN" altLang="zh-CN" sz="1600" i="1">
                              <a:solidFill>
                                <a:schemeClr val="tx1"/>
                              </a:solidFill>
                              <a:latin typeface="Cambria Math" panose="02040503050406030204" pitchFamily="18" charset="0"/>
                            </a:rPr>
                          </m:ctrlPr>
                        </m:fPr>
                        <m:num>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a:rPr lang="en-US" altLang="zh-CN" sz="1600" i="1">
                                  <a:solidFill>
                                    <a:schemeClr val="tx1"/>
                                  </a:solidFill>
                                  <a:latin typeface="Cambria Math" panose="02040503050406030204" pitchFamily="18" charset="0"/>
                                </a:rPr>
                                <m:t>𝑐</m:t>
                              </m:r>
                            </m:sub>
                          </m:sSub>
                          <m:d>
                            <m:dPr>
                              <m:ctrlPr>
                                <a:rPr lang="zh-CN"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𝑒𝐵</m:t>
                              </m:r>
                            </m:e>
                          </m:d>
                        </m:num>
                        <m:den>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a:rPr lang="en-US" altLang="zh-CN" sz="1600" i="1">
                                  <a:solidFill>
                                    <a:schemeClr val="tx1"/>
                                  </a:solidFill>
                                  <a:latin typeface="Cambria Math" panose="02040503050406030204" pitchFamily="18" charset="0"/>
                                </a:rPr>
                                <m:t>𝑐</m:t>
                              </m:r>
                            </m:sub>
                          </m:sSub>
                          <m:d>
                            <m:dPr>
                              <m:ctrlPr>
                                <a:rPr lang="zh-CN" altLang="zh-CN" sz="1600" i="1">
                                  <a:solidFill>
                                    <a:schemeClr val="tx1"/>
                                  </a:solidFill>
                                  <a:latin typeface="Cambria Math" panose="02040503050406030204" pitchFamily="18" charset="0"/>
                                </a:rPr>
                              </m:ctrlPr>
                            </m:dPr>
                            <m:e>
                              <m:r>
                                <a:rPr lang="en-US" altLang="zh-CN" sz="1600" i="1">
                                  <a:solidFill>
                                    <a:schemeClr val="tx1"/>
                                  </a:solidFill>
                                  <a:latin typeface="Cambria Math" panose="02040503050406030204" pitchFamily="18" charset="0"/>
                                </a:rPr>
                                <m:t>𝑒𝐵</m:t>
                              </m:r>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0</m:t>
                              </m:r>
                            </m:e>
                          </m:d>
                        </m:den>
                      </m:f>
                    </m:oMath>
                  </m:oMathPara>
                </a14:m>
                <a:endParaRPr sz="1600" dirty="0"/>
              </a:p>
            </p:txBody>
          </p:sp>
        </mc:Choice>
        <mc:Fallback xmlns="">
          <p:sp>
            <p:nvSpPr>
              <p:cNvPr id="17" name="矩形: 圆角 16">
                <a:extLst>
                  <a:ext uri="{FF2B5EF4-FFF2-40B4-BE49-F238E27FC236}">
                    <a16:creationId xmlns:a16="http://schemas.microsoft.com/office/drawing/2014/main" id="{4C3FF20F-3996-8D14-BD83-8209B4ECA1C4}"/>
                  </a:ext>
                </a:extLst>
              </p:cNvPr>
              <p:cNvSpPr>
                <a:spLocks noRot="1" noChangeAspect="1" noMove="1" noResize="1" noEditPoints="1" noAdjustHandles="1" noChangeArrowheads="1" noChangeShapeType="1" noTextEdit="1"/>
              </p:cNvSpPr>
              <p:nvPr/>
            </p:nvSpPr>
            <p:spPr>
              <a:xfrm>
                <a:off x="883641" y="5808940"/>
                <a:ext cx="2160000" cy="638165"/>
              </a:xfrm>
              <a:prstGeom prst="round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圆角 19">
                <a:extLst>
                  <a:ext uri="{FF2B5EF4-FFF2-40B4-BE49-F238E27FC236}">
                    <a16:creationId xmlns:a16="http://schemas.microsoft.com/office/drawing/2014/main" id="{FE51F8C3-62FB-390F-F044-36A21BB9C648}"/>
                  </a:ext>
                </a:extLst>
              </p:cNvPr>
              <p:cNvSpPr/>
              <p:nvPr/>
            </p:nvSpPr>
            <p:spPr>
              <a:xfrm>
                <a:off x="4346095" y="5817836"/>
                <a:ext cx="3150396" cy="638164"/>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𝑀</m:t>
                          </m:r>
                        </m:e>
                        <m:sub>
                          <m:r>
                            <a:rPr lang="en-US" altLang="zh-CN" sz="1600" i="1">
                              <a:solidFill>
                                <a:schemeClr val="tx1"/>
                              </a:solidFill>
                              <a:latin typeface="Cambria Math" panose="02040503050406030204" pitchFamily="18" charset="0"/>
                            </a:rPr>
                            <m:t>𝑝𝑟𝑒𝑑</m:t>
                          </m:r>
                        </m:sub>
                      </m:sSub>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𝑒</m:t>
                          </m:r>
                          <m:r>
                            <a:rPr lang="en-US" altLang="zh-CN" sz="1600" i="1">
                              <a:solidFill>
                                <a:schemeClr val="tx1"/>
                              </a:solidFill>
                              <a:latin typeface="Cambria Math" panose="02040503050406030204" pitchFamily="18" charset="0"/>
                            </a:rPr>
                            <m:t>𝐵</m:t>
                          </m:r>
                        </m:e>
                      </m:d>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𝑚</m:t>
                      </m:r>
                      <m:r>
                        <a:rPr lang="zh-CN" altLang="en-US" sz="1600" i="1">
                          <a:solidFill>
                            <a:schemeClr val="tx1"/>
                          </a:solidFill>
                          <a:latin typeface="Cambria Math" panose="02040503050406030204" pitchFamily="18" charset="0"/>
                        </a:rPr>
                        <m:t>+</m:t>
                      </m:r>
                      <m:r>
                        <a:rPr lang="zh-CN" altLang="en-US" sz="1600" i="1">
                          <a:solidFill>
                            <a:schemeClr val="tx1"/>
                          </a:solidFill>
                          <a:latin typeface="Cambria Math" panose="02040503050406030204" pitchFamily="18" charset="0"/>
                        </a:rPr>
                        <m:t>𝜎</m:t>
                      </m:r>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𝑒</m:t>
                          </m:r>
                          <m:r>
                            <a:rPr lang="en-US" altLang="zh-CN" sz="1600" i="1">
                              <a:solidFill>
                                <a:schemeClr val="tx1"/>
                              </a:solidFill>
                              <a:latin typeface="Cambria Math" panose="02040503050406030204" pitchFamily="18" charset="0"/>
                            </a:rPr>
                            <m:t>𝐵</m:t>
                          </m:r>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𝑇</m:t>
                          </m:r>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0</m:t>
                          </m:r>
                        </m:e>
                      </m:d>
                    </m:oMath>
                  </m:oMathPara>
                </a14:m>
                <a:endParaRPr sz="1600" dirty="0"/>
              </a:p>
            </p:txBody>
          </p:sp>
        </mc:Choice>
        <mc:Fallback xmlns="">
          <p:sp>
            <p:nvSpPr>
              <p:cNvPr id="20" name="矩形: 圆角 19">
                <a:extLst>
                  <a:ext uri="{FF2B5EF4-FFF2-40B4-BE49-F238E27FC236}">
                    <a16:creationId xmlns:a16="http://schemas.microsoft.com/office/drawing/2014/main" id="{FE51F8C3-62FB-390F-F044-36A21BB9C648}"/>
                  </a:ext>
                </a:extLst>
              </p:cNvPr>
              <p:cNvSpPr>
                <a:spLocks noRot="1" noChangeAspect="1" noMove="1" noResize="1" noEditPoints="1" noAdjustHandles="1" noChangeArrowheads="1" noChangeShapeType="1" noTextEdit="1"/>
              </p:cNvSpPr>
              <p:nvPr/>
            </p:nvSpPr>
            <p:spPr>
              <a:xfrm>
                <a:off x="4346095" y="5817836"/>
                <a:ext cx="3150396" cy="638164"/>
              </a:xfrm>
              <a:prstGeom prst="round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FC1B14AE-BE2A-E61D-D44E-43F9DB9FD870}"/>
                  </a:ext>
                </a:extLst>
              </p:cNvPr>
              <p:cNvSpPr/>
              <p:nvPr/>
            </p:nvSpPr>
            <p:spPr>
              <a:xfrm>
                <a:off x="8546279" y="5814576"/>
                <a:ext cx="2520000" cy="638165"/>
              </a:xfrm>
              <a:prstGeom prst="roundRect">
                <a:avLst/>
              </a:prstGeom>
              <a:solidFill>
                <a:srgbClr val="FDEF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zh-CN" altLang="en-US" sz="1600" i="1">
                              <a:solidFill>
                                <a:schemeClr val="tx1"/>
                              </a:solidFill>
                              <a:latin typeface="Cambria Math" panose="02040503050406030204" pitchFamily="18" charset="0"/>
                            </a:rPr>
                          </m:ctrlPr>
                        </m:d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𝜓</m:t>
                              </m:r>
                            </m:e>
                          </m:acc>
                          <m:r>
                            <a:rPr lang="zh-CN" altLang="en-US" sz="1600" i="1">
                              <a:solidFill>
                                <a:schemeClr val="tx1"/>
                              </a:solidFill>
                              <a:latin typeface="Cambria Math" panose="02040503050406030204" pitchFamily="18" charset="0"/>
                            </a:rPr>
                            <m:t>𝜓</m:t>
                          </m:r>
                        </m:e>
                      </m:d>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𝑒</m:t>
                          </m:r>
                          <m:r>
                            <a:rPr lang="en-US" altLang="zh-CN" sz="1600" i="1">
                              <a:solidFill>
                                <a:schemeClr val="tx1"/>
                              </a:solidFill>
                              <a:latin typeface="Cambria Math" panose="02040503050406030204" pitchFamily="18" charset="0"/>
                            </a:rPr>
                            <m:t>𝐵</m:t>
                          </m:r>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𝑇</m:t>
                          </m:r>
                        </m:e>
                      </m:d>
                      <m:r>
                        <a:rPr lang="zh-CN" altLang="en-US" sz="1600" i="1">
                          <a:solidFill>
                            <a:schemeClr val="tx1"/>
                          </a:solidFill>
                          <a:latin typeface="Cambria Math" panose="02040503050406030204" pitchFamily="18" charset="0"/>
                        </a:rPr>
                        <m:t>=−</m:t>
                      </m:r>
                      <m:f>
                        <m:fPr>
                          <m:ctrlPr>
                            <a:rPr lang="zh-CN" altLang="en-US"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𝜎</m:t>
                          </m:r>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𝑒</m:t>
                              </m:r>
                              <m:r>
                                <a:rPr lang="en-US" altLang="zh-CN" sz="1600" i="1">
                                  <a:solidFill>
                                    <a:schemeClr val="tx1"/>
                                  </a:solidFill>
                                  <a:latin typeface="Cambria Math" panose="02040503050406030204" pitchFamily="18" charset="0"/>
                                </a:rPr>
                                <m:t>𝐵</m:t>
                              </m:r>
                              <m:r>
                                <a:rPr lang="en-US" altLang="zh-CN" sz="1600" i="1">
                                  <a:solidFill>
                                    <a:schemeClr val="tx1"/>
                                  </a:solidFill>
                                  <a:latin typeface="Cambria Math" panose="02040503050406030204" pitchFamily="18" charset="0"/>
                                </a:rPr>
                                <m:t>,</m:t>
                              </m:r>
                              <m:r>
                                <a:rPr lang="en-US" altLang="zh-CN" sz="1600" i="1">
                                  <a:solidFill>
                                    <a:schemeClr val="tx1"/>
                                  </a:solidFill>
                                  <a:latin typeface="Cambria Math" panose="02040503050406030204" pitchFamily="18" charset="0"/>
                                </a:rPr>
                                <m:t>𝑇</m:t>
                              </m:r>
                            </m:e>
                          </m:d>
                        </m:num>
                        <m:den>
                          <m:sSub>
                            <m:sSubPr>
                              <m:ctrlPr>
                                <a:rPr lang="zh-CN" altLang="en-US" sz="1600" i="1">
                                  <a:solidFill>
                                    <a:schemeClr val="tx1"/>
                                  </a:solidFill>
                                  <a:latin typeface="Cambria Math" panose="02040503050406030204" pitchFamily="18" charset="0"/>
                                </a:rPr>
                              </m:ctrlPr>
                            </m:sSubPr>
                            <m:e>
                              <m:r>
                                <a:rPr lang="zh-CN" altLang="en-US" sz="1600" i="1">
                                  <a:solidFill>
                                    <a:schemeClr val="tx1"/>
                                  </a:solidFill>
                                  <a:latin typeface="Cambria Math" panose="02040503050406030204" pitchFamily="18" charset="0"/>
                                </a:rPr>
                                <m:t>2</m:t>
                              </m:r>
                              <m:r>
                                <a:rPr lang="zh-CN" altLang="en-US" sz="1600" i="1">
                                  <a:solidFill>
                                    <a:schemeClr val="tx1"/>
                                  </a:solidFill>
                                  <a:latin typeface="Cambria Math" panose="02040503050406030204" pitchFamily="18" charset="0"/>
                                </a:rPr>
                                <m:t>𝐺</m:t>
                              </m:r>
                            </m:e>
                            <m:sub>
                              <m:r>
                                <a:rPr lang="en-US" altLang="zh-CN" sz="1600" b="0" i="1" smtClean="0">
                                  <a:solidFill>
                                    <a:schemeClr val="tx1"/>
                                  </a:solidFill>
                                  <a:latin typeface="Cambria Math" panose="02040503050406030204" pitchFamily="18" charset="0"/>
                                </a:rPr>
                                <m:t> </m:t>
                              </m:r>
                            </m:sub>
                          </m:sSub>
                          <m:d>
                            <m:dPr>
                              <m:ctrlPr>
                                <a:rPr lang="zh-CN" altLang="en-US" sz="1600" i="1">
                                  <a:solidFill>
                                    <a:schemeClr val="tx1"/>
                                  </a:solidFill>
                                  <a:latin typeface="Cambria Math" panose="02040503050406030204" pitchFamily="18" charset="0"/>
                                </a:rPr>
                              </m:ctrlPr>
                            </m:dPr>
                            <m:e>
                              <m:r>
                                <a:rPr lang="zh-CN" altLang="en-US" sz="1600" i="1">
                                  <a:solidFill>
                                    <a:schemeClr val="tx1"/>
                                  </a:solidFill>
                                  <a:latin typeface="Cambria Math" panose="02040503050406030204" pitchFamily="18" charset="0"/>
                                </a:rPr>
                                <m:t>𝑒</m:t>
                              </m:r>
                              <m:r>
                                <a:rPr lang="en-US" altLang="zh-CN" sz="1600" i="1">
                                  <a:solidFill>
                                    <a:schemeClr val="tx1"/>
                                  </a:solidFill>
                                  <a:latin typeface="Cambria Math" panose="02040503050406030204" pitchFamily="18" charset="0"/>
                                </a:rPr>
                                <m:t>𝐵</m:t>
                              </m:r>
                            </m:e>
                          </m:d>
                        </m:den>
                      </m:f>
                    </m:oMath>
                  </m:oMathPara>
                </a14:m>
                <a:endParaRPr sz="1600" dirty="0"/>
              </a:p>
            </p:txBody>
          </p:sp>
        </mc:Choice>
        <mc:Fallback xmlns="">
          <p:sp>
            <p:nvSpPr>
              <p:cNvPr id="21" name="矩形: 圆角 20">
                <a:extLst>
                  <a:ext uri="{FF2B5EF4-FFF2-40B4-BE49-F238E27FC236}">
                    <a16:creationId xmlns:a16="http://schemas.microsoft.com/office/drawing/2014/main" id="{FC1B14AE-BE2A-E61D-D44E-43F9DB9FD870}"/>
                  </a:ext>
                </a:extLst>
              </p:cNvPr>
              <p:cNvSpPr>
                <a:spLocks noRot="1" noChangeAspect="1" noMove="1" noResize="1" noEditPoints="1" noAdjustHandles="1" noChangeArrowheads="1" noChangeShapeType="1" noTextEdit="1"/>
              </p:cNvSpPr>
              <p:nvPr/>
            </p:nvSpPr>
            <p:spPr>
              <a:xfrm>
                <a:off x="8546279" y="5814576"/>
                <a:ext cx="2520000" cy="638165"/>
              </a:xfrm>
              <a:prstGeom prst="roundRect">
                <a:avLst/>
              </a:prstGeom>
              <a:blipFill>
                <a:blip r:embed="rId22"/>
                <a:stretch>
                  <a:fillRect/>
                </a:stretch>
              </a:blipFill>
            </p:spPr>
            <p:txBody>
              <a:bodyPr/>
              <a:lstStyle/>
              <a:p>
                <a:r>
                  <a:rPr lang="zh-CN" altLang="en-US">
                    <a:noFill/>
                  </a:rPr>
                  <a:t> </a:t>
                </a:r>
              </a:p>
            </p:txBody>
          </p:sp>
        </mc:Fallback>
      </mc:AlternateContent>
      <p:cxnSp>
        <p:nvCxnSpPr>
          <p:cNvPr id="27" name="连接符: 肘形 26">
            <a:extLst>
              <a:ext uri="{FF2B5EF4-FFF2-40B4-BE49-F238E27FC236}">
                <a16:creationId xmlns:a16="http://schemas.microsoft.com/office/drawing/2014/main" id="{EBFF2818-D2AD-7411-194D-F020FBCAE722}"/>
              </a:ext>
            </a:extLst>
          </p:cNvPr>
          <p:cNvCxnSpPr>
            <a:cxnSpLocks/>
            <a:stCxn id="45" idx="3"/>
          </p:cNvCxnSpPr>
          <p:nvPr/>
        </p:nvCxnSpPr>
        <p:spPr>
          <a:xfrm>
            <a:off x="6506246" y="1823923"/>
            <a:ext cx="568322" cy="19486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a:extLst>
              <a:ext uri="{FF2B5EF4-FFF2-40B4-BE49-F238E27FC236}">
                <a16:creationId xmlns:a16="http://schemas.microsoft.com/office/drawing/2014/main" id="{62DCE0B3-12C9-7288-C0A4-607170922EB7}"/>
              </a:ext>
            </a:extLst>
          </p:cNvPr>
          <p:cNvCxnSpPr>
            <a:cxnSpLocks/>
            <a:stCxn id="46" idx="3"/>
          </p:cNvCxnSpPr>
          <p:nvPr/>
        </p:nvCxnSpPr>
        <p:spPr>
          <a:xfrm>
            <a:off x="6506246" y="3041000"/>
            <a:ext cx="213391" cy="73159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E2F8EBAB-E1D1-4ABB-B054-4A7A1A3E2F3E}"/>
              </a:ext>
            </a:extLst>
          </p:cNvPr>
          <p:cNvCxnSpPr>
            <a:cxnSpLocks/>
            <a:stCxn id="16" idx="2"/>
            <a:endCxn id="17" idx="0"/>
          </p:cNvCxnSpPr>
          <p:nvPr/>
        </p:nvCxnSpPr>
        <p:spPr>
          <a:xfrm>
            <a:off x="1957796" y="5460572"/>
            <a:ext cx="5845" cy="348368"/>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日期占位符 2">
            <a:extLst>
              <a:ext uri="{FF2B5EF4-FFF2-40B4-BE49-F238E27FC236}">
                <a16:creationId xmlns:a16="http://schemas.microsoft.com/office/drawing/2014/main" id="{201B8785-7528-B67F-8F9D-45C08DE599DA}"/>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314963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5"/>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4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41" grpId="0" animBg="1"/>
      <p:bldP spid="42" grpId="0" animBg="1"/>
      <p:bldP spid="45" grpId="0" animBg="1"/>
      <p:bldP spid="46" grpId="0" animBg="1"/>
      <p:bldP spid="49" grpId="0" animBg="1"/>
      <p:bldP spid="50" grpId="0" animBg="1"/>
      <p:bldP spid="57" grpId="0" animBg="1"/>
      <p:bldP spid="168" grpId="0" animBg="1"/>
      <p:bldP spid="169" grpId="0" animBg="1"/>
      <p:bldP spid="170" grpId="0" animBg="1"/>
      <p:bldP spid="171" grpId="0" animBg="1"/>
      <p:bldP spid="172" grpId="0" animBg="1"/>
      <p:bldP spid="173" grpId="0" animBg="1"/>
      <p:bldP spid="8" grpId="0"/>
      <p:bldP spid="9" grpId="0"/>
      <p:bldP spid="16" grpId="0" animBg="1"/>
      <p:bldP spid="17"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E97F2-29BD-6201-7C02-3D6D911AED72}"/>
            </a:ext>
          </a:extLst>
        </p:cNvPr>
        <p:cNvGrpSpPr/>
        <p:nvPr/>
      </p:nvGrpSpPr>
      <p:grpSpPr>
        <a:xfrm>
          <a:off x="0" y="0"/>
          <a:ext cx="0" cy="0"/>
          <a:chOff x="0" y="0"/>
          <a:chExt cx="0" cy="0"/>
        </a:xfrm>
      </p:grpSpPr>
      <p:sp>
        <p:nvSpPr>
          <p:cNvPr id="10" name="文本框 9">
            <a:extLst>
              <a:ext uri="{FF2B5EF4-FFF2-40B4-BE49-F238E27FC236}">
                <a16:creationId xmlns:a16="http://schemas.microsoft.com/office/drawing/2014/main" id="{99C0984D-17E0-B3C6-8768-A2825B7C166F}"/>
              </a:ext>
            </a:extLst>
          </p:cNvPr>
          <p:cNvSpPr txBox="1"/>
          <p:nvPr>
            <p:custDataLst>
              <p:tags r:id="rId1"/>
            </p:custDataLst>
          </p:nvPr>
        </p:nvSpPr>
        <p:spPr>
          <a:xfrm>
            <a:off x="11670665" y="6371590"/>
            <a:ext cx="457200" cy="422910"/>
          </a:xfrm>
          <a:prstGeom prst="rect">
            <a:avLst/>
          </a:prstGeom>
          <a:noFill/>
        </p:spPr>
        <p:txBody>
          <a:bodyPr wrap="square" rtlCol="0">
            <a:noAutofit/>
          </a:bodyPr>
          <a:lstStyle/>
          <a:p>
            <a:r>
              <a:rPr lang="en-US" altLang="zh-CN" sz="2400" dirty="0"/>
              <a:t>9</a:t>
            </a: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5BC7E923-27CE-ECCB-ED5D-F550929FC102}"/>
                  </a:ext>
                </a:extLst>
              </p:cNvPr>
              <p:cNvSpPr txBox="1"/>
              <p:nvPr/>
            </p:nvSpPr>
            <p:spPr>
              <a:xfrm>
                <a:off x="1970870" y="2232725"/>
                <a:ext cx="3794261" cy="8734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ℒ</m:t>
                          </m:r>
                        </m:e>
                        <m:sub>
                          <m:r>
                            <m:rPr>
                              <m:sty m:val="p"/>
                            </m:rPr>
                            <a:rPr lang="en-US" altLang="zh-CN" sz="1400" b="0" i="1" smtClean="0">
                              <a:latin typeface="Cambria Math" panose="02040503050406030204" pitchFamily="18" charset="0"/>
                            </a:rPr>
                            <m:t>b</m:t>
                          </m:r>
                        </m:sub>
                      </m:sSub>
                      <m:r>
                        <a:rPr lang="en-US" altLang="zh-CN" sz="1400" b="0" i="1" smtClean="0">
                          <a:latin typeface="Cambria Math" panose="02040503050406030204" pitchFamily="18" charset="0"/>
                        </a:rPr>
                        <m:t>=</m:t>
                      </m:r>
                      <m:nary>
                        <m:naryPr>
                          <m:chr m:val="∑"/>
                          <m:limLoc m:val="undOvr"/>
                          <m:grow m:val="on"/>
                          <m:ctrlPr>
                            <a:rPr lang="zh-CN" altLang="zh-CN" sz="1400" i="1">
                              <a:latin typeface="Cambria Math" panose="02040503050406030204" pitchFamily="18" charset="0"/>
                            </a:rPr>
                          </m:ctrlPr>
                        </m:naryPr>
                        <m:sub>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1</m:t>
                          </m:r>
                        </m:sub>
                        <m:sup>
                          <m:r>
                            <a:rPr lang="en-US" altLang="zh-CN" sz="1400" i="1">
                              <a:latin typeface="Cambria Math" panose="02040503050406030204" pitchFamily="18" charset="0"/>
                            </a:rPr>
                            <m:t>𝑁</m:t>
                          </m:r>
                        </m:sup>
                        <m:e>
                          <m:f>
                            <m:fPr>
                              <m:ctrlPr>
                                <a:rPr lang="zh-CN" altLang="zh-CN" sz="1400" i="1">
                                  <a:latin typeface="Cambria Math" panose="02040503050406030204" pitchFamily="18" charset="0"/>
                                </a:rPr>
                              </m:ctrlPr>
                            </m:fPr>
                            <m:num>
                              <m:r>
                                <a:rPr lang="en-US" altLang="zh-CN" sz="1400" i="1">
                                  <a:latin typeface="Cambria Math" panose="02040503050406030204" pitchFamily="18" charset="0"/>
                                </a:rPr>
                                <m:t>∣</m:t>
                              </m:r>
                              <m:r>
                                <a:rPr lang="en-US" altLang="zh-CN" sz="1400" i="1">
                                  <a:latin typeface="Cambria Math" panose="02040503050406030204" pitchFamily="18" charset="0"/>
                                </a:rPr>
                                <m:t>2</m:t>
                              </m:r>
                              <m:sSub>
                                <m:sSubPr>
                                  <m:ctrlPr>
                                    <a:rPr lang="zh-CN" altLang="zh-CN" sz="1400" i="1">
                                      <a:latin typeface="Cambria Math" panose="02040503050406030204" pitchFamily="18" charset="0"/>
                                    </a:rPr>
                                  </m:ctrlPr>
                                </m:sSubPr>
                                <m:e>
                                  <m:acc>
                                    <m:accPr>
                                      <m:chr m:val="̂"/>
                                      <m:ctrlPr>
                                        <a:rPr lang="zh-CN" altLang="zh-CN" sz="1400" i="1">
                                          <a:latin typeface="Cambria Math" panose="02040503050406030204" pitchFamily="18" charset="0"/>
                                        </a:rPr>
                                      </m:ctrlPr>
                                    </m:accPr>
                                    <m:e>
                                      <m:r>
                                        <a:rPr lang="en-US" altLang="zh-CN" sz="1400" i="1">
                                          <a:latin typeface="Cambria Math" panose="02040503050406030204" pitchFamily="18" charset="0"/>
                                        </a:rPr>
                                        <m:t>𝑦</m:t>
                                      </m:r>
                                    </m:e>
                                  </m:acc>
                                </m:e>
                                <m:sub>
                                  <m:r>
                                    <a:rPr lang="en-US" altLang="zh-CN" sz="1400" i="1">
                                      <a:latin typeface="Cambria Math" panose="02040503050406030204" pitchFamily="18" charset="0"/>
                                    </a:rPr>
                                    <m:t>𝑖</m:t>
                                  </m:r>
                                </m:sub>
                              </m:sSub>
                              <m:r>
                                <a:rPr lang="en-US" altLang="zh-CN" sz="1400" i="1">
                                  <a:latin typeface="Cambria Math" panose="02040503050406030204" pitchFamily="18" charset="0"/>
                                </a:rPr>
                                <m:t>−</m:t>
                              </m:r>
                              <m:sSubSup>
                                <m:sSubSupPr>
                                  <m:ctrlPr>
                                    <a:rPr lang="zh-CN" altLang="zh-CN" sz="1400" i="1">
                                      <a:latin typeface="Cambria Math" panose="02040503050406030204" pitchFamily="18" charset="0"/>
                                    </a:rPr>
                                  </m:ctrlPr>
                                </m:sSubSupPr>
                                <m:e>
                                  <m:r>
                                    <a:rPr lang="en-US" altLang="zh-CN" sz="1400" i="1">
                                      <a:latin typeface="Cambria Math" panose="02040503050406030204" pitchFamily="18" charset="0"/>
                                    </a:rPr>
                                    <m:t>𝑦</m:t>
                                  </m:r>
                                </m:e>
                                <m:sub>
                                  <m:r>
                                    <a:rPr lang="en-US" altLang="zh-CN" sz="1400" i="1">
                                      <a:latin typeface="Cambria Math" panose="02040503050406030204" pitchFamily="18" charset="0"/>
                                    </a:rPr>
                                    <m:t>𝑖</m:t>
                                  </m:r>
                                </m:sub>
                                <m:sup>
                                  <m:r>
                                    <a:rPr lang="en-US" altLang="zh-CN" sz="1400" i="1">
                                      <a:latin typeface="Cambria Math" panose="02040503050406030204" pitchFamily="18" charset="0"/>
                                    </a:rPr>
                                    <m:t>𝑚𝑎𝑥</m:t>
                                  </m:r>
                                </m:sup>
                              </m:sSubSup>
                              <m:r>
                                <a:rPr lang="en-US" altLang="zh-CN" sz="1400" i="1">
                                  <a:latin typeface="Cambria Math" panose="02040503050406030204" pitchFamily="18" charset="0"/>
                                </a:rPr>
                                <m:t>−</m:t>
                              </m:r>
                              <m:sSubSup>
                                <m:sSubSupPr>
                                  <m:ctrlPr>
                                    <a:rPr lang="zh-CN" altLang="zh-CN" sz="1400" i="1">
                                      <a:latin typeface="Cambria Math" panose="02040503050406030204" pitchFamily="18" charset="0"/>
                                    </a:rPr>
                                  </m:ctrlPr>
                                </m:sSubSupPr>
                                <m:e>
                                  <m:r>
                                    <a:rPr lang="en-US" altLang="zh-CN" sz="1400" i="1">
                                      <a:latin typeface="Cambria Math" panose="02040503050406030204" pitchFamily="18" charset="0"/>
                                    </a:rPr>
                                    <m:t>𝑦</m:t>
                                  </m:r>
                                </m:e>
                                <m:sub>
                                  <m:r>
                                    <a:rPr lang="en-US" altLang="zh-CN" sz="1400" i="1">
                                      <a:latin typeface="Cambria Math" panose="02040503050406030204" pitchFamily="18" charset="0"/>
                                    </a:rPr>
                                    <m:t>𝑖</m:t>
                                  </m:r>
                                </m:sub>
                                <m:sup>
                                  <m:r>
                                    <a:rPr lang="en-US" altLang="zh-CN" sz="1400" i="1">
                                      <a:latin typeface="Cambria Math" panose="02040503050406030204" pitchFamily="18" charset="0"/>
                                    </a:rPr>
                                    <m:t>𝑚𝑖𝑛</m:t>
                                  </m:r>
                                </m:sup>
                              </m:sSubSup>
                              <m:r>
                                <a:rPr lang="en-US" altLang="zh-CN" sz="1400" i="1">
                                  <a:latin typeface="Cambria Math" panose="02040503050406030204" pitchFamily="18" charset="0"/>
                                </a:rPr>
                                <m:t>∣</m:t>
                              </m:r>
                            </m:num>
                            <m:den>
                              <m:sSubSup>
                                <m:sSubSupPr>
                                  <m:ctrlPr>
                                    <a:rPr lang="zh-CN" altLang="zh-CN" sz="1400" i="1">
                                      <a:latin typeface="Cambria Math" panose="02040503050406030204" pitchFamily="18" charset="0"/>
                                    </a:rPr>
                                  </m:ctrlPr>
                                </m:sSubSupPr>
                                <m:e>
                                  <m:r>
                                    <a:rPr lang="en-US" altLang="zh-CN" sz="1400" i="1">
                                      <a:latin typeface="Cambria Math" panose="02040503050406030204" pitchFamily="18" charset="0"/>
                                    </a:rPr>
                                    <m:t>𝑦</m:t>
                                  </m:r>
                                </m:e>
                                <m:sub>
                                  <m:r>
                                    <a:rPr lang="en-US" altLang="zh-CN" sz="1400" i="1">
                                      <a:latin typeface="Cambria Math" panose="02040503050406030204" pitchFamily="18" charset="0"/>
                                    </a:rPr>
                                    <m:t>𝑖</m:t>
                                  </m:r>
                                </m:sub>
                                <m:sup>
                                  <m:r>
                                    <a:rPr lang="en-US" altLang="zh-CN" sz="1400" i="1">
                                      <a:latin typeface="Cambria Math" panose="02040503050406030204" pitchFamily="18" charset="0"/>
                                    </a:rPr>
                                    <m:t>𝑚𝑎𝑥</m:t>
                                  </m:r>
                                </m:sup>
                              </m:sSubSup>
                              <m:r>
                                <a:rPr lang="en-US" altLang="zh-CN" sz="1400" i="1">
                                  <a:latin typeface="Cambria Math" panose="02040503050406030204" pitchFamily="18" charset="0"/>
                                </a:rPr>
                                <m:t>−</m:t>
                              </m:r>
                              <m:sSubSup>
                                <m:sSubSupPr>
                                  <m:ctrlPr>
                                    <a:rPr lang="zh-CN" altLang="zh-CN" sz="1400" i="1">
                                      <a:latin typeface="Cambria Math" panose="02040503050406030204" pitchFamily="18" charset="0"/>
                                    </a:rPr>
                                  </m:ctrlPr>
                                </m:sSubSupPr>
                                <m:e>
                                  <m:r>
                                    <a:rPr lang="en-US" altLang="zh-CN" sz="1400" i="1">
                                      <a:latin typeface="Cambria Math" panose="02040503050406030204" pitchFamily="18" charset="0"/>
                                    </a:rPr>
                                    <m:t>𝑦</m:t>
                                  </m:r>
                                </m:e>
                                <m:sub>
                                  <m:r>
                                    <a:rPr lang="en-US" altLang="zh-CN" sz="1400" i="1">
                                      <a:latin typeface="Cambria Math" panose="02040503050406030204" pitchFamily="18" charset="0"/>
                                    </a:rPr>
                                    <m:t>𝑖</m:t>
                                  </m:r>
                                </m:sub>
                                <m:sup>
                                  <m:r>
                                    <a:rPr lang="en-US" altLang="zh-CN" sz="1400" i="1">
                                      <a:latin typeface="Cambria Math" panose="02040503050406030204" pitchFamily="18" charset="0"/>
                                    </a:rPr>
                                    <m:t>𝑚𝑖𝑛</m:t>
                                  </m:r>
                                </m:sup>
                              </m:sSubSup>
                            </m:den>
                          </m:f>
                        </m:e>
                      </m:nary>
                    </m:oMath>
                  </m:oMathPara>
                </a14:m>
                <a:endParaRPr lang="zh-CN" altLang="en-US" sz="1400" i="1" dirty="0">
                  <a:latin typeface="Cambria Math" panose="02040503050406030204" pitchFamily="18" charset="0"/>
                </a:endParaRPr>
              </a:p>
            </p:txBody>
          </p:sp>
        </mc:Choice>
        <mc:Fallback xmlns="">
          <p:sp>
            <p:nvSpPr>
              <p:cNvPr id="54" name="文本框 53">
                <a:extLst>
                  <a:ext uri="{FF2B5EF4-FFF2-40B4-BE49-F238E27FC236}">
                    <a16:creationId xmlns:a16="http://schemas.microsoft.com/office/drawing/2014/main" id="{5BC7E923-27CE-ECCB-ED5D-F550929FC102}"/>
                  </a:ext>
                </a:extLst>
              </p:cNvPr>
              <p:cNvSpPr txBox="1">
                <a:spLocks noRot="1" noChangeAspect="1" noMove="1" noResize="1" noEditPoints="1" noAdjustHandles="1" noChangeArrowheads="1" noChangeShapeType="1" noTextEdit="1"/>
              </p:cNvSpPr>
              <p:nvPr/>
            </p:nvSpPr>
            <p:spPr>
              <a:xfrm>
                <a:off x="1970870" y="2232725"/>
                <a:ext cx="3794261" cy="873444"/>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0B627D20-B57A-D678-F5AA-9077F4A46124}"/>
                  </a:ext>
                </a:extLst>
              </p:cNvPr>
              <p:cNvSpPr txBox="1"/>
              <p:nvPr/>
            </p:nvSpPr>
            <p:spPr>
              <a:xfrm>
                <a:off x="2528865" y="1330357"/>
                <a:ext cx="7130774" cy="7225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ℒ</m:t>
                          </m:r>
                        </m:e>
                        <m:sub>
                          <m:r>
                            <m:rPr>
                              <m:sty m:val="p"/>
                            </m:rPr>
                            <a:rPr lang="en-US" altLang="zh-CN" sz="1400" b="0" i="1" smtClean="0">
                              <a:latin typeface="Cambria Math" panose="02040503050406030204" pitchFamily="18" charset="0"/>
                            </a:rPr>
                            <m:t>M</m:t>
                          </m:r>
                        </m:sub>
                      </m:sSub>
                      <m:r>
                        <a:rPr lang="en-US" altLang="zh-CN" sz="1400" i="1">
                          <a:latin typeface="Cambria Math" panose="02040503050406030204" pitchFamily="18" charset="0"/>
                        </a:rPr>
                        <m:t>=</m:t>
                      </m:r>
                      <m:nary>
                        <m:naryPr>
                          <m:chr m:val="∑"/>
                          <m:limLoc m:val="undOvr"/>
                          <m:grow m:val="on"/>
                          <m:ctrlPr>
                            <a:rPr lang="zh-CN" altLang="en-US" sz="1400" i="1">
                              <a:latin typeface="Cambria Math" panose="02040503050406030204" pitchFamily="18" charset="0"/>
                            </a:rPr>
                          </m:ctrlPr>
                        </m:naryPr>
                        <m:sub>
                          <m:r>
                            <a:rPr lang="zh-CN" altLang="en-US" sz="1400" i="1">
                              <a:latin typeface="Cambria Math" panose="02040503050406030204" pitchFamily="18" charset="0"/>
                            </a:rPr>
                            <m:t>𝑗</m:t>
                          </m:r>
                          <m:r>
                            <a:rPr lang="zh-CN" altLang="en-US" sz="1400" i="1">
                              <a:latin typeface="Cambria Math" panose="02040503050406030204" pitchFamily="18" charset="0"/>
                            </a:rPr>
                            <m:t>=</m:t>
                          </m:r>
                          <m:r>
                            <a:rPr lang="zh-CN" altLang="en-US" sz="1400" i="1">
                              <a:latin typeface="Cambria Math" panose="02040503050406030204" pitchFamily="18" charset="0"/>
                            </a:rPr>
                            <m:t>1</m:t>
                          </m:r>
                        </m:sub>
                        <m:sup>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𝑁</m:t>
                              </m:r>
                            </m:e>
                            <m:sub>
                              <m:r>
                                <a:rPr lang="zh-CN" altLang="en-US" sz="1400" i="1">
                                  <a:latin typeface="Cambria Math" panose="02040503050406030204" pitchFamily="18" charset="0"/>
                                </a:rPr>
                                <m:t>𝑀</m:t>
                              </m:r>
                            </m:sub>
                          </m:sSub>
                        </m:sup>
                        <m:e>
                          <m:d>
                            <m:dPr>
                              <m:begChr m:val="["/>
                              <m:endChr m:val="]"/>
                              <m:ctrlPr>
                                <a:rPr lang="zh-CN" altLang="en-US" sz="1400" i="1">
                                  <a:latin typeface="Cambria Math" panose="02040503050406030204" pitchFamily="18" charset="0"/>
                                </a:rPr>
                              </m:ctrlPr>
                            </m:dPr>
                            <m:e>
                              <m:func>
                                <m:funcPr>
                                  <m:ctrlPr>
                                    <a:rPr lang="zh-CN" altLang="en-US" sz="1400" i="1">
                                      <a:latin typeface="Cambria Math" panose="02040503050406030204" pitchFamily="18" charset="0"/>
                                    </a:rPr>
                                  </m:ctrlPr>
                                </m:funcPr>
                                <m:fName>
                                  <m:r>
                                    <a:rPr lang="en-US" altLang="zh-CN" sz="1400" i="1">
                                      <a:latin typeface="Cambria Math" panose="02040503050406030204" pitchFamily="18" charset="0"/>
                                    </a:rPr>
                                    <m:t>𝑅𝑒𝐿𝑈</m:t>
                                  </m:r>
                                </m:fName>
                                <m:e>
                                  <m:d>
                                    <m:dPr>
                                      <m:ctrlPr>
                                        <a:rPr lang="zh-CN" altLang="en-US" sz="1400" i="1">
                                          <a:latin typeface="Cambria Math" panose="02040503050406030204" pitchFamily="18" charset="0"/>
                                        </a:rPr>
                                      </m:ctrlPr>
                                    </m:dPr>
                                    <m:e>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𝑀</m:t>
                                          </m:r>
                                          <m:r>
                                            <a:rPr lang="en-US" altLang="zh-CN" sz="1400" i="1" baseline="-25000">
                                              <a:latin typeface="Cambria Math" panose="02040503050406030204" pitchFamily="18" charset="0"/>
                                            </a:rPr>
                                            <m:t>𝑝𝑟𝑒𝑑</m:t>
                                          </m:r>
                                        </m:e>
                                        <m:sup>
                                          <m:r>
                                            <m:rPr>
                                              <m:brk/>
                                              <m:aln/>
                                            </m:rPr>
                                            <a:rPr lang="en-US" altLang="zh-CN" sz="1400" i="1">
                                              <a:latin typeface="Cambria Math" panose="02040503050406030204" pitchFamily="18" charset="0"/>
                                            </a:rPr>
                                            <m:t>2</m:t>
                                          </m:r>
                                        </m:sup>
                                      </m:sSup>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𝑗</m:t>
                                              </m:r>
                                            </m:sub>
                                          </m:sSub>
                                        </m:e>
                                      </m:d>
                                      <m:r>
                                        <a:rPr lang="zh-CN" altLang="en-US" sz="1400" i="1">
                                          <a:latin typeface="Cambria Math" panose="02040503050406030204" pitchFamily="18" charset="0"/>
                                        </a:rPr>
                                        <m:t>−</m:t>
                                      </m:r>
                                      <m:r>
                                        <a:rPr lang="zh-CN" altLang="en-US" sz="1400" i="1">
                                          <a:latin typeface="Cambria Math" panose="02040503050406030204" pitchFamily="18" charset="0"/>
                                        </a:rPr>
                                        <m:t>1</m:t>
                                      </m:r>
                                      <m:r>
                                        <a:rPr lang="zh-CN" altLang="en-US" sz="1400" i="1">
                                          <a:latin typeface="Cambria Math" panose="02040503050406030204" pitchFamily="18" charset="0"/>
                                        </a:rPr>
                                        <m:t>.</m:t>
                                      </m:r>
                                      <m:r>
                                        <a:rPr lang="zh-CN" altLang="en-US" sz="1400" i="1">
                                          <a:latin typeface="Cambria Math" panose="02040503050406030204" pitchFamily="18" charset="0"/>
                                        </a:rPr>
                                        <m:t>05</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𝑀</m:t>
                                          </m:r>
                                          <m:r>
                                            <a:rPr lang="en-US" altLang="zh-CN" sz="1400" i="1" baseline="-25000">
                                              <a:latin typeface="Cambria Math" panose="02040503050406030204" pitchFamily="18" charset="0"/>
                                            </a:rPr>
                                            <m:t>𝑙𝑎𝑡𝑡</m:t>
                                          </m:r>
                                        </m:e>
                                        <m:sup>
                                          <m:r>
                                            <a:rPr lang="en-US" altLang="zh-CN" sz="1400" i="1">
                                              <a:latin typeface="Cambria Math" panose="02040503050406030204" pitchFamily="18" charset="0"/>
                                            </a:rPr>
                                            <m:t>2</m:t>
                                          </m:r>
                                        </m:sup>
                                      </m:sSup>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𝑗</m:t>
                                              </m:r>
                                            </m:sub>
                                          </m:sSub>
                                        </m:e>
                                      </m:d>
                                    </m:e>
                                  </m:d>
                                </m:e>
                              </m:func>
                              <m:r>
                                <a:rPr lang="zh-CN" altLang="en-US" sz="1400" i="1">
                                  <a:latin typeface="Cambria Math" panose="02040503050406030204" pitchFamily="18" charset="0"/>
                                </a:rPr>
                                <m:t>+</m:t>
                              </m:r>
                              <m:r>
                                <a:rPr lang="en-US" altLang="zh-CN" sz="1400" i="1">
                                  <a:latin typeface="Cambria Math" panose="02040503050406030204" pitchFamily="18" charset="0"/>
                                </a:rPr>
                                <m:t>𝑅𝑒𝐿𝑈</m:t>
                              </m:r>
                              <m:d>
                                <m:dPr>
                                  <m:ctrlPr>
                                    <a:rPr lang="zh-CN" altLang="en-US" sz="1400" i="1">
                                      <a:latin typeface="Cambria Math" panose="02040503050406030204" pitchFamily="18" charset="0"/>
                                    </a:rPr>
                                  </m:ctrlPr>
                                </m:dPr>
                                <m:e>
                                  <m:r>
                                    <a:rPr lang="en-US" altLang="zh-CN" sz="1400" i="1">
                                      <a:latin typeface="Cambria Math" panose="02040503050406030204" pitchFamily="18" charset="0"/>
                                    </a:rPr>
                                    <m:t>0</m:t>
                                  </m:r>
                                  <m:r>
                                    <a:rPr lang="en-US" altLang="zh-CN" sz="1400" i="1">
                                      <a:latin typeface="Cambria Math" panose="02040503050406030204" pitchFamily="18" charset="0"/>
                                    </a:rPr>
                                    <m:t>.</m:t>
                                  </m:r>
                                  <m:r>
                                    <a:rPr lang="en-US" altLang="zh-CN" sz="1400" i="1">
                                      <a:latin typeface="Cambria Math" panose="02040503050406030204" pitchFamily="18" charset="0"/>
                                    </a:rPr>
                                    <m:t>95</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𝑀</m:t>
                                      </m:r>
                                      <m:r>
                                        <a:rPr lang="en-US" altLang="zh-CN" sz="1400" i="1" baseline="-25000">
                                          <a:latin typeface="Cambria Math" panose="02040503050406030204" pitchFamily="18" charset="0"/>
                                        </a:rPr>
                                        <m:t>𝑙𝑎𝑡𝑡</m:t>
                                      </m:r>
                                    </m:e>
                                    <m:sup>
                                      <m:r>
                                        <a:rPr lang="en-US" altLang="zh-CN" sz="1400" i="1">
                                          <a:latin typeface="Cambria Math" panose="02040503050406030204" pitchFamily="18" charset="0"/>
                                        </a:rPr>
                                        <m:t>2</m:t>
                                      </m:r>
                                    </m:sup>
                                  </m:sSup>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𝑗</m:t>
                                          </m:r>
                                        </m:sub>
                                      </m:sSub>
                                    </m:e>
                                  </m:d>
                                  <m:r>
                                    <a:rPr lang="en-US" altLang="zh-CN" sz="1400" i="1">
                                      <a:latin typeface="Cambria Math" panose="02040503050406030204" pitchFamily="18" charset="0"/>
                                    </a:rPr>
                                    <m:t>−</m:t>
                                  </m:r>
                                  <m:sSup>
                                    <m:sSupPr>
                                      <m:ctrlPr>
                                        <a:rPr lang="en-US" altLang="zh-CN" sz="1400" i="1">
                                          <a:latin typeface="Cambria Math" panose="02040503050406030204" pitchFamily="18" charset="0"/>
                                        </a:rPr>
                                      </m:ctrlPr>
                                    </m:sSupPr>
                                    <m:e>
                                      <m:r>
                                        <a:rPr lang="en-US" altLang="zh-CN" sz="1400" i="1">
                                          <a:latin typeface="Cambria Math" panose="02040503050406030204" pitchFamily="18" charset="0"/>
                                        </a:rPr>
                                        <m:t>𝑀</m:t>
                                      </m:r>
                                      <m:r>
                                        <a:rPr lang="en-US" altLang="zh-CN" sz="1400" i="1" baseline="-25000">
                                          <a:latin typeface="Cambria Math" panose="02040503050406030204" pitchFamily="18" charset="0"/>
                                        </a:rPr>
                                        <m:t>𝑝𝑟𝑒𝑑</m:t>
                                      </m:r>
                                    </m:e>
                                    <m:sup>
                                      <m:r>
                                        <m:rPr>
                                          <m:brk/>
                                          <m:aln/>
                                        </m:rPr>
                                        <a:rPr lang="en-US" altLang="zh-CN" sz="1400" i="1">
                                          <a:latin typeface="Cambria Math" panose="02040503050406030204" pitchFamily="18" charset="0"/>
                                        </a:rPr>
                                        <m:t>2</m:t>
                                      </m:r>
                                    </m:sup>
                                  </m:sSup>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𝑗</m:t>
                                          </m:r>
                                        </m:sub>
                                      </m:sSub>
                                    </m:e>
                                  </m:d>
                                </m:e>
                              </m:d>
                            </m:e>
                          </m:d>
                        </m:e>
                      </m:nary>
                    </m:oMath>
                  </m:oMathPara>
                </a14:m>
                <a:endParaRPr lang="zh-CN" altLang="en-US" sz="1400" i="1" dirty="0">
                  <a:latin typeface="Cambria Math" panose="02040503050406030204" pitchFamily="18" charset="0"/>
                </a:endParaRPr>
              </a:p>
            </p:txBody>
          </p:sp>
        </mc:Choice>
        <mc:Fallback xmlns="">
          <p:sp>
            <p:nvSpPr>
              <p:cNvPr id="55" name="文本框 54">
                <a:extLst>
                  <a:ext uri="{FF2B5EF4-FFF2-40B4-BE49-F238E27FC236}">
                    <a16:creationId xmlns:a16="http://schemas.microsoft.com/office/drawing/2014/main" id="{0B627D20-B57A-D678-F5AA-9077F4A46124}"/>
                  </a:ext>
                </a:extLst>
              </p:cNvPr>
              <p:cNvSpPr txBox="1">
                <a:spLocks noRot="1" noChangeAspect="1" noMove="1" noResize="1" noEditPoints="1" noAdjustHandles="1" noChangeArrowheads="1" noChangeShapeType="1" noTextEdit="1"/>
              </p:cNvSpPr>
              <p:nvPr/>
            </p:nvSpPr>
            <p:spPr>
              <a:xfrm>
                <a:off x="2528865" y="1330357"/>
                <a:ext cx="7130774" cy="72250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E83BEA58-6EAF-99A3-98CF-7FC8C5EF18D6}"/>
                  </a:ext>
                </a:extLst>
              </p:cNvPr>
              <p:cNvSpPr txBox="1"/>
              <p:nvPr/>
            </p:nvSpPr>
            <p:spPr>
              <a:xfrm>
                <a:off x="2396087" y="4662891"/>
                <a:ext cx="4367250" cy="6981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400" i="1" smtClean="0">
                              <a:latin typeface="Cambria Math" panose="02040503050406030204" pitchFamily="18" charset="0"/>
                            </a:rPr>
                          </m:ctrlPr>
                        </m:sSubPr>
                        <m:e>
                          <m:r>
                            <a:rPr lang="zh-CN" altLang="en-US" sz="1400" i="1">
                              <a:latin typeface="Cambria Math" panose="02040503050406030204" pitchFamily="18" charset="0"/>
                            </a:rPr>
                            <m:t>ℒ</m:t>
                          </m:r>
                        </m:e>
                        <m:sub>
                          <m:r>
                            <a:rPr lang="en-US" altLang="zh-CN" sz="1400" b="0" i="1" smtClean="0">
                              <a:latin typeface="Cambria Math" panose="02040503050406030204" pitchFamily="18" charset="0"/>
                            </a:rPr>
                            <m:t>𝜎</m:t>
                          </m:r>
                        </m:sub>
                      </m:sSub>
                      <m:r>
                        <a:rPr lang="en-US" altLang="zh-CN" sz="1400" i="1">
                          <a:latin typeface="Cambria Math" panose="02040503050406030204" pitchFamily="18" charset="0"/>
                        </a:rPr>
                        <m:t>=</m:t>
                      </m:r>
                      <m:nary>
                        <m:naryPr>
                          <m:chr m:val="∑"/>
                          <m:limLoc m:val="undOvr"/>
                          <m:grow m:val="on"/>
                          <m:ctrlPr>
                            <a:rPr lang="zh-CN" altLang="en-US" sz="1400" i="1">
                              <a:latin typeface="Cambria Math" panose="02040503050406030204" pitchFamily="18" charset="0"/>
                            </a:rPr>
                          </m:ctrlPr>
                        </m:naryPr>
                        <m:sub>
                          <m:r>
                            <a:rPr lang="zh-CN" altLang="en-US" sz="1400" i="1">
                              <a:latin typeface="Cambria Math" panose="02040503050406030204" pitchFamily="18" charset="0"/>
                            </a:rPr>
                            <m:t>𝑖</m:t>
                          </m:r>
                          <m:r>
                            <a:rPr lang="zh-CN" altLang="en-US" sz="1400" i="1">
                              <a:latin typeface="Cambria Math" panose="02040503050406030204" pitchFamily="18" charset="0"/>
                            </a:rPr>
                            <m:t>=</m:t>
                          </m:r>
                          <m:r>
                            <a:rPr lang="zh-CN" altLang="en-US" sz="1400" i="1">
                              <a:latin typeface="Cambria Math" panose="02040503050406030204" pitchFamily="18" charset="0"/>
                            </a:rPr>
                            <m:t>1</m:t>
                          </m:r>
                        </m:sub>
                        <m:sup>
                          <m:r>
                            <a:rPr lang="en-US" altLang="zh-CN" sz="1400" i="1">
                              <a:latin typeface="Cambria Math" panose="02040503050406030204" pitchFamily="18" charset="0"/>
                            </a:rPr>
                            <m:t>𝑁</m:t>
                          </m:r>
                          <m:r>
                            <a:rPr lang="en-US" altLang="zh-CN" sz="1400" i="1">
                              <a:latin typeface="Cambria Math" panose="02040503050406030204" pitchFamily="18" charset="0"/>
                            </a:rPr>
                            <m:t>−</m:t>
                          </m:r>
                          <m:r>
                            <a:rPr lang="en-US" altLang="zh-CN" sz="1400" i="1">
                              <a:latin typeface="Cambria Math" panose="02040503050406030204" pitchFamily="18" charset="0"/>
                            </a:rPr>
                            <m:t>1</m:t>
                          </m:r>
                        </m:sup>
                        <m:e>
                          <m:func>
                            <m:funcPr>
                              <m:ctrlPr>
                                <a:rPr lang="zh-CN" altLang="en-US" sz="1400" i="1">
                                  <a:latin typeface="Cambria Math" panose="02040503050406030204" pitchFamily="18" charset="0"/>
                                </a:rPr>
                              </m:ctrlPr>
                            </m:funcPr>
                            <m:fName>
                              <m:r>
                                <a:rPr lang="en-US" altLang="zh-CN" sz="1400" i="1">
                                  <a:latin typeface="Cambria Math" panose="02040503050406030204" pitchFamily="18" charset="0"/>
                                </a:rPr>
                                <m:t>𝑅𝑒𝐿𝑈</m:t>
                              </m:r>
                            </m:fName>
                            <m:e>
                              <m:d>
                                <m:dPr>
                                  <m:ctrlPr>
                                    <a:rPr lang="zh-CN" altLang="en-US" sz="1400" i="1">
                                      <a:latin typeface="Cambria Math" panose="02040503050406030204" pitchFamily="18" charset="0"/>
                                    </a:rPr>
                                  </m:ctrlPr>
                                </m:dPr>
                                <m:e>
                                  <m:r>
                                    <a:rPr lang="zh-CN" altLang="en-US" sz="1400" i="1">
                                      <a:latin typeface="Cambria Math" panose="02040503050406030204" pitchFamily="18" charset="0"/>
                                    </a:rPr>
                                    <m:t>𝜎</m:t>
                                  </m:r>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r>
                                            <a:rPr lang="zh-CN" altLang="en-US" sz="1400" i="1">
                                              <a:latin typeface="Cambria Math" panose="02040503050406030204" pitchFamily="18" charset="0"/>
                                            </a:rPr>
                                            <m:t>+</m:t>
                                          </m:r>
                                          <m:r>
                                            <a:rPr lang="zh-CN" altLang="en-US" sz="1400" i="1">
                                              <a:latin typeface="Cambria Math" panose="02040503050406030204" pitchFamily="18" charset="0"/>
                                            </a:rPr>
                                            <m:t>1</m:t>
                                          </m:r>
                                        </m:sub>
                                      </m:sSub>
                                      <m:r>
                                        <a:rPr lang="en-US" altLang="zh-CN" sz="1400" i="1">
                                          <a:latin typeface="Cambria Math" panose="02040503050406030204" pitchFamily="18" charset="0"/>
                                        </a:rPr>
                                        <m:t>,</m:t>
                                      </m:r>
                                      <m:r>
                                        <a:rPr lang="en-US" altLang="zh-CN" sz="1400" i="1">
                                          <a:latin typeface="Cambria Math" panose="02040503050406030204" pitchFamily="18" charset="0"/>
                                        </a:rPr>
                                        <m:t>𝑇</m:t>
                                      </m:r>
                                      <m:r>
                                        <a:rPr lang="en-US" altLang="zh-CN" sz="1400" i="1">
                                          <a:latin typeface="Cambria Math" panose="02040503050406030204" pitchFamily="18" charset="0"/>
                                        </a:rPr>
                                        <m:t>=</m:t>
                                      </m:r>
                                      <m:r>
                                        <a:rPr lang="en-US" altLang="zh-CN" sz="1400" i="1">
                                          <a:latin typeface="Cambria Math" panose="02040503050406030204" pitchFamily="18" charset="0"/>
                                        </a:rPr>
                                        <m:t>0</m:t>
                                      </m:r>
                                    </m:e>
                                  </m:d>
                                  <m:r>
                                    <a:rPr lang="zh-CN" altLang="en-US" sz="1400" i="1">
                                      <a:latin typeface="Cambria Math" panose="02040503050406030204" pitchFamily="18" charset="0"/>
                                    </a:rPr>
                                    <m:t>−</m:t>
                                  </m:r>
                                  <m:r>
                                    <a:rPr lang="zh-CN" altLang="en-US" sz="1400" i="1">
                                      <a:latin typeface="Cambria Math" panose="02040503050406030204" pitchFamily="18" charset="0"/>
                                    </a:rPr>
                                    <m:t>𝜎</m:t>
                                  </m:r>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sub>
                                      </m:sSub>
                                      <m:r>
                                        <a:rPr lang="en-US" altLang="zh-CN" sz="1400" i="1">
                                          <a:latin typeface="Cambria Math" panose="02040503050406030204" pitchFamily="18" charset="0"/>
                                        </a:rPr>
                                        <m:t>,</m:t>
                                      </m:r>
                                      <m:r>
                                        <a:rPr lang="en-US" altLang="zh-CN" sz="1400" i="1">
                                          <a:latin typeface="Cambria Math" panose="02040503050406030204" pitchFamily="18" charset="0"/>
                                        </a:rPr>
                                        <m:t>𝑇</m:t>
                                      </m:r>
                                      <m:r>
                                        <a:rPr lang="en-US" altLang="zh-CN" sz="1400" i="1">
                                          <a:latin typeface="Cambria Math" panose="02040503050406030204" pitchFamily="18" charset="0"/>
                                        </a:rPr>
                                        <m:t>=</m:t>
                                      </m:r>
                                      <m:r>
                                        <a:rPr lang="en-US" altLang="zh-CN" sz="1400" i="1">
                                          <a:latin typeface="Cambria Math" panose="02040503050406030204" pitchFamily="18" charset="0"/>
                                        </a:rPr>
                                        <m:t>0</m:t>
                                      </m:r>
                                    </m:e>
                                  </m:d>
                                </m:e>
                              </m:d>
                            </m:e>
                          </m:func>
                        </m:e>
                      </m:nary>
                    </m:oMath>
                  </m:oMathPara>
                </a14:m>
                <a:endParaRPr lang="zh-CN" altLang="en-US" sz="1400" i="1" dirty="0">
                  <a:latin typeface="Cambria Math" panose="02040503050406030204" pitchFamily="18" charset="0"/>
                </a:endParaRPr>
              </a:p>
            </p:txBody>
          </p:sp>
        </mc:Choice>
        <mc:Fallback xmlns="">
          <p:sp>
            <p:nvSpPr>
              <p:cNvPr id="56" name="文本框 55">
                <a:extLst>
                  <a:ext uri="{FF2B5EF4-FFF2-40B4-BE49-F238E27FC236}">
                    <a16:creationId xmlns:a16="http://schemas.microsoft.com/office/drawing/2014/main" id="{E83BEA58-6EAF-99A3-98CF-7FC8C5EF18D6}"/>
                  </a:ext>
                </a:extLst>
              </p:cNvPr>
              <p:cNvSpPr txBox="1">
                <a:spLocks noRot="1" noChangeAspect="1" noMove="1" noResize="1" noEditPoints="1" noAdjustHandles="1" noChangeArrowheads="1" noChangeShapeType="1" noTextEdit="1"/>
              </p:cNvSpPr>
              <p:nvPr/>
            </p:nvSpPr>
            <p:spPr>
              <a:xfrm>
                <a:off x="2396087" y="4662891"/>
                <a:ext cx="4367250" cy="69814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345CBE63-FDC2-41C7-C9B7-7D012DB19646}"/>
                  </a:ext>
                </a:extLst>
              </p:cNvPr>
              <p:cNvSpPr txBox="1"/>
              <p:nvPr/>
            </p:nvSpPr>
            <p:spPr>
              <a:xfrm>
                <a:off x="2230301" y="3833653"/>
                <a:ext cx="9227202" cy="741870"/>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ℒ</m:t>
                          </m:r>
                        </m:e>
                        <m:sub>
                          <m:r>
                            <m:rPr>
                              <m:sty m:val="p"/>
                            </m:rPr>
                            <a:rPr lang="en-US" altLang="zh-CN" sz="1400" b="0" i="1" smtClean="0">
                              <a:latin typeface="Cambria Math" panose="02040503050406030204" pitchFamily="18" charset="0"/>
                            </a:rPr>
                            <m:t>QC</m:t>
                          </m:r>
                        </m:sub>
                      </m:sSub>
                      <m:r>
                        <a:rPr lang="en-US" altLang="zh-CN" sz="1400" i="1">
                          <a:latin typeface="Cambria Math" panose="02040503050406030204" pitchFamily="18" charset="0"/>
                        </a:rPr>
                        <m:t>=</m:t>
                      </m:r>
                      <m:nary>
                        <m:naryPr>
                          <m:chr m:val="∑"/>
                          <m:ctrlPr>
                            <a:rPr lang="en-US" altLang="zh-CN" sz="1400" i="1">
                              <a:latin typeface="Cambria Math" panose="02040503050406030204" pitchFamily="18" charset="0"/>
                            </a:rPr>
                          </m:ctrlPr>
                        </m:naryPr>
                        <m:sub>
                          <m:r>
                            <m:rPr>
                              <m:brk m:alnAt="23"/>
                            </m:rP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1</m:t>
                          </m:r>
                        </m:sub>
                        <m:sup>
                          <m:r>
                            <a:rPr lang="en-US" altLang="zh-CN" sz="1400" i="1">
                              <a:latin typeface="Cambria Math" panose="02040503050406030204" pitchFamily="18" charset="0"/>
                            </a:rPr>
                            <m:t>𝑁</m:t>
                          </m:r>
                          <m:r>
                            <a:rPr lang="en-US" altLang="zh-CN" sz="1400" i="1">
                              <a:latin typeface="Cambria Math" panose="02040503050406030204" pitchFamily="18" charset="0"/>
                            </a:rPr>
                            <m:t>−</m:t>
                          </m:r>
                          <m:r>
                            <a:rPr lang="en-US" altLang="zh-CN" sz="1400" i="1">
                              <a:latin typeface="Cambria Math" panose="02040503050406030204" pitchFamily="18" charset="0"/>
                            </a:rPr>
                            <m:t>1</m:t>
                          </m:r>
                        </m:sup>
                        <m:e>
                          <m:nary>
                            <m:naryPr>
                              <m:chr m:val="∑"/>
                              <m:ctrlPr>
                                <a:rPr lang="en-US" altLang="zh-CN" sz="1400" i="1">
                                  <a:latin typeface="Cambria Math" panose="02040503050406030204" pitchFamily="18" charset="0"/>
                                </a:rPr>
                              </m:ctrlPr>
                            </m:naryPr>
                            <m:sub>
                              <m:r>
                                <m:rPr>
                                  <m:brk m:alnAt="23"/>
                                </m:rPr>
                                <a:rPr lang="en-US" altLang="zh-CN" sz="1400" i="1">
                                  <a:latin typeface="Cambria Math" panose="02040503050406030204" pitchFamily="18" charset="0"/>
                                </a:rPr>
                                <m:t>𝑗</m:t>
                              </m:r>
                            </m:sub>
                            <m:sup>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𝑙𝑜𝑤𝑇</m:t>
                                  </m:r>
                                </m:sub>
                              </m:sSub>
                            </m:sup>
                            <m:e>
                              <m:func>
                                <m:funcPr>
                                  <m:ctrlPr>
                                    <a:rPr lang="zh-CN" altLang="en-US" sz="1400" i="1">
                                      <a:latin typeface="Cambria Math" panose="02040503050406030204" pitchFamily="18" charset="0"/>
                                    </a:rPr>
                                  </m:ctrlPr>
                                </m:funcPr>
                                <m:fName>
                                  <m:r>
                                    <a:rPr lang="en-US" altLang="zh-CN" sz="1400" i="1">
                                      <a:latin typeface="Cambria Math" panose="02040503050406030204" pitchFamily="18" charset="0"/>
                                    </a:rPr>
                                    <m:t>𝑅𝑒𝐿𝑈</m:t>
                                  </m:r>
                                </m:fName>
                                <m:e>
                                  <m:d>
                                    <m:dPr>
                                      <m:ctrlPr>
                                        <a:rPr lang="zh-CN" altLang="en-US" sz="1400" i="1">
                                          <a:latin typeface="Cambria Math" panose="02040503050406030204" pitchFamily="18" charset="0"/>
                                        </a:rPr>
                                      </m:ctrlPr>
                                    </m:dPr>
                                    <m:e>
                                      <m:d>
                                        <m:dPr>
                                          <m:begChr m:val="⟨"/>
                                          <m:endChr m:val="⟩"/>
                                          <m:ctrlPr>
                                            <a:rPr lang="zh-CN" altLang="en-US"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𝜓</m:t>
                                              </m:r>
                                            </m:e>
                                          </m:acc>
                                          <m:r>
                                            <a:rPr lang="zh-CN" altLang="en-US" sz="1400" i="1">
                                              <a:latin typeface="Cambria Math" panose="02040503050406030204" pitchFamily="18" charset="0"/>
                                            </a:rPr>
                                            <m:t>𝜓</m:t>
                                          </m:r>
                                        </m:e>
                                      </m:d>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𝑗</m:t>
                                              </m:r>
                                            </m:sub>
                                          </m:sSub>
                                        </m:e>
                                      </m:d>
                                      <m:r>
                                        <a:rPr lang="zh-CN" altLang="en-US" sz="1400" i="1">
                                          <a:latin typeface="Cambria Math" panose="02040503050406030204" pitchFamily="18" charset="0"/>
                                        </a:rPr>
                                        <m:t>−</m:t>
                                      </m:r>
                                      <m:d>
                                        <m:dPr>
                                          <m:begChr m:val="⟨"/>
                                          <m:endChr m:val="⟩"/>
                                          <m:ctrlPr>
                                            <a:rPr lang="zh-CN" altLang="en-US"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𝜓</m:t>
                                              </m:r>
                                            </m:e>
                                          </m:acc>
                                          <m:r>
                                            <a:rPr lang="zh-CN" altLang="en-US" sz="1400" i="1">
                                              <a:latin typeface="Cambria Math" panose="02040503050406030204" pitchFamily="18" charset="0"/>
                                            </a:rPr>
                                            <m:t>𝜓</m:t>
                                          </m:r>
                                        </m:e>
                                      </m:d>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r>
                                                <a:rPr lang="zh-CN" altLang="en-US" sz="1400" i="1">
                                                  <a:latin typeface="Cambria Math" panose="02040503050406030204" pitchFamily="18" charset="0"/>
                                                </a:rPr>
                                                <m:t>+</m:t>
                                              </m:r>
                                              <m:r>
                                                <a:rPr lang="zh-CN" altLang="en-US" sz="1400" i="1">
                                                  <a:latin typeface="Cambria Math" panose="02040503050406030204" pitchFamily="18" charset="0"/>
                                                </a:rPr>
                                                <m:t>1</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𝑗</m:t>
                                              </m:r>
                                            </m:sub>
                                          </m:sSub>
                                        </m:e>
                                      </m:d>
                                    </m:e>
                                  </m:d>
                                </m:e>
                              </m:func>
                            </m:e>
                          </m:nary>
                          <m:r>
                            <a:rPr lang="en-US" altLang="zh-CN" sz="1400" b="0" i="1" smtClean="0">
                              <a:latin typeface="Cambria Math" panose="02040503050406030204" pitchFamily="18" charset="0"/>
                            </a:rPr>
                            <m:t>+</m:t>
                          </m:r>
                          <m:nary>
                            <m:naryPr>
                              <m:chr m:val="∑"/>
                              <m:ctrlPr>
                                <a:rPr lang="en-US" altLang="zh-CN" sz="1400" i="1">
                                  <a:latin typeface="Cambria Math" panose="02040503050406030204" pitchFamily="18" charset="0"/>
                                </a:rPr>
                              </m:ctrlPr>
                            </m:naryPr>
                            <m:sub>
                              <m:r>
                                <m:rPr>
                                  <m:brk m:alnAt="23"/>
                                </m:rP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1</m:t>
                              </m:r>
                            </m:sub>
                            <m:sup>
                              <m:r>
                                <a:rPr lang="en-US" altLang="zh-CN" sz="1400" i="1">
                                  <a:latin typeface="Cambria Math" panose="02040503050406030204" pitchFamily="18" charset="0"/>
                                </a:rPr>
                                <m:t>𝑁</m:t>
                              </m:r>
                              <m:r>
                                <a:rPr lang="en-US" altLang="zh-CN" sz="1400" i="1">
                                  <a:latin typeface="Cambria Math" panose="02040503050406030204" pitchFamily="18" charset="0"/>
                                </a:rPr>
                                <m:t>−</m:t>
                              </m:r>
                              <m:r>
                                <a:rPr lang="en-US" altLang="zh-CN" sz="1400" i="1">
                                  <a:latin typeface="Cambria Math" panose="02040503050406030204" pitchFamily="18" charset="0"/>
                                </a:rPr>
                                <m:t>1</m:t>
                              </m:r>
                            </m:sup>
                            <m:e>
                              <m:nary>
                                <m:naryPr>
                                  <m:chr m:val="∑"/>
                                  <m:ctrlPr>
                                    <a:rPr lang="en-US" altLang="zh-CN" sz="1400" i="1">
                                      <a:latin typeface="Cambria Math" panose="02040503050406030204" pitchFamily="18" charset="0"/>
                                    </a:rPr>
                                  </m:ctrlPr>
                                </m:naryPr>
                                <m:sub>
                                  <m:r>
                                    <m:rPr>
                                      <m:brk m:alnAt="23"/>
                                    </m:rPr>
                                    <a:rPr lang="en-US" altLang="zh-CN" sz="1400" i="1">
                                      <a:latin typeface="Cambria Math" panose="02040503050406030204" pitchFamily="18" charset="0"/>
                                    </a:rPr>
                                    <m:t>𝑗</m:t>
                                  </m:r>
                                </m:sub>
                                <m:sup>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h</m:t>
                                      </m:r>
                                      <m:r>
                                        <a:rPr lang="en-US" altLang="zh-CN" sz="1400" i="1">
                                          <a:latin typeface="Cambria Math" panose="02040503050406030204" pitchFamily="18" charset="0"/>
                                        </a:rPr>
                                        <m:t>𝑖</m:t>
                                      </m:r>
                                      <m:r>
                                        <m:rPr>
                                          <m:sty m:val="p"/>
                                        </m:rPr>
                                        <a:rPr lang="en-US" altLang="zh-CN" sz="1400" i="1">
                                          <a:latin typeface="Cambria Math" panose="02040503050406030204" pitchFamily="18" charset="0"/>
                                        </a:rPr>
                                        <m:t>g</m:t>
                                      </m:r>
                                      <m:r>
                                        <a:rPr lang="en-US" altLang="zh-CN" sz="1400" i="1">
                                          <a:latin typeface="Cambria Math" panose="02040503050406030204" pitchFamily="18" charset="0"/>
                                        </a:rPr>
                                        <m:t>h</m:t>
                                      </m:r>
                                      <m:r>
                                        <a:rPr lang="en-US" altLang="zh-CN" sz="1400" i="1">
                                          <a:latin typeface="Cambria Math" panose="02040503050406030204" pitchFamily="18" charset="0"/>
                                        </a:rPr>
                                        <m:t>𝑇</m:t>
                                      </m:r>
                                    </m:sub>
                                  </m:sSub>
                                </m:sup>
                                <m:e>
                                  <m:func>
                                    <m:funcPr>
                                      <m:ctrlPr>
                                        <a:rPr lang="zh-CN" altLang="en-US" sz="1400" i="1">
                                          <a:latin typeface="Cambria Math" panose="02040503050406030204" pitchFamily="18" charset="0"/>
                                        </a:rPr>
                                      </m:ctrlPr>
                                    </m:funcPr>
                                    <m:fName>
                                      <m:r>
                                        <a:rPr lang="en-US" altLang="zh-CN" sz="1400" i="1">
                                          <a:latin typeface="Cambria Math" panose="02040503050406030204" pitchFamily="18" charset="0"/>
                                        </a:rPr>
                                        <m:t>𝑅𝑒𝐿𝑈</m:t>
                                      </m:r>
                                    </m:fName>
                                    <m:e>
                                      <m:d>
                                        <m:dPr>
                                          <m:ctrlPr>
                                            <a:rPr lang="zh-CN" altLang="en-US" sz="1400" i="1">
                                              <a:latin typeface="Cambria Math" panose="02040503050406030204" pitchFamily="18" charset="0"/>
                                            </a:rPr>
                                          </m:ctrlPr>
                                        </m:dPr>
                                        <m:e>
                                          <m:d>
                                            <m:dPr>
                                              <m:begChr m:val="⟨"/>
                                              <m:endChr m:val="⟩"/>
                                              <m:ctrlPr>
                                                <a:rPr lang="zh-CN" altLang="en-US"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𝜓</m:t>
                                                  </m:r>
                                                </m:e>
                                              </m:acc>
                                              <m:r>
                                                <a:rPr lang="zh-CN" altLang="en-US" sz="1400" i="1">
                                                  <a:latin typeface="Cambria Math" panose="02040503050406030204" pitchFamily="18" charset="0"/>
                                                </a:rPr>
                                                <m:t>𝜓</m:t>
                                              </m:r>
                                            </m:e>
                                          </m:d>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1</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𝑗</m:t>
                                                  </m:r>
                                                </m:sub>
                                              </m:sSub>
                                            </m:e>
                                          </m:d>
                                          <m:r>
                                            <a:rPr lang="zh-CN" altLang="en-US" sz="1400" i="1">
                                              <a:latin typeface="Cambria Math" panose="02040503050406030204" pitchFamily="18" charset="0"/>
                                            </a:rPr>
                                            <m:t>−</m:t>
                                          </m:r>
                                          <m:d>
                                            <m:dPr>
                                              <m:begChr m:val="⟨"/>
                                              <m:endChr m:val="⟩"/>
                                              <m:ctrlPr>
                                                <a:rPr lang="zh-CN" altLang="en-US" sz="1400" i="1">
                                                  <a:latin typeface="Cambria Math" panose="02040503050406030204" pitchFamily="18" charset="0"/>
                                                </a:rPr>
                                              </m:ctrlPr>
                                            </m:dPr>
                                            <m:e>
                                              <m:acc>
                                                <m:accPr>
                                                  <m:chr m:val="̂"/>
                                                  <m:ctrlPr>
                                                    <a:rPr lang="en-US" altLang="zh-CN" sz="1400" i="1">
                                                      <a:latin typeface="Cambria Math" panose="02040503050406030204" pitchFamily="18" charset="0"/>
                                                    </a:rPr>
                                                  </m:ctrlPr>
                                                </m:accPr>
                                                <m:e>
                                                  <m:r>
                                                    <a:rPr lang="en-US" altLang="zh-CN" sz="1400" i="1">
                                                      <a:latin typeface="Cambria Math" panose="02040503050406030204" pitchFamily="18" charset="0"/>
                                                    </a:rPr>
                                                    <m:t>𝜓</m:t>
                                                  </m:r>
                                                </m:e>
                                              </m:acc>
                                              <m:r>
                                                <a:rPr lang="zh-CN" altLang="en-US" sz="1400" i="1">
                                                  <a:latin typeface="Cambria Math" panose="02040503050406030204" pitchFamily="18" charset="0"/>
                                                </a:rPr>
                                                <m:t>𝜓</m:t>
                                              </m:r>
                                            </m:e>
                                          </m:d>
                                          <m:d>
                                            <m:dPr>
                                              <m:ctrlPr>
                                                <a:rPr lang="zh-CN" altLang="en-US" sz="1400" i="1">
                                                  <a:latin typeface="Cambria Math" panose="02040503050406030204" pitchFamily="18" charset="0"/>
                                                </a:rPr>
                                              </m:ctrlPr>
                                            </m:dPr>
                                            <m:e>
                                              <m:r>
                                                <a:rPr lang="zh-CN" altLang="en-US" sz="1400" i="1">
                                                  <a:latin typeface="Cambria Math" panose="02040503050406030204" pitchFamily="18" charset="0"/>
                                                </a:rPr>
                                                <m:t>𝑒</m:t>
                                              </m:r>
                                              <m:sSub>
                                                <m:sSubPr>
                                                  <m:ctrlPr>
                                                    <a:rPr lang="zh-CN" altLang="en-US" sz="1400" i="1">
                                                      <a:latin typeface="Cambria Math" panose="02040503050406030204" pitchFamily="18" charset="0"/>
                                                    </a:rPr>
                                                  </m:ctrlPr>
                                                </m:sSubPr>
                                                <m:e>
                                                  <m:r>
                                                    <a:rPr lang="zh-CN" altLang="en-US" sz="1400" i="1">
                                                      <a:latin typeface="Cambria Math" panose="02040503050406030204" pitchFamily="18" charset="0"/>
                                                    </a:rPr>
                                                    <m:t>𝐵</m:t>
                                                  </m:r>
                                                </m:e>
                                                <m:sub>
                                                  <m:r>
                                                    <a:rPr lang="zh-CN" altLang="en-US" sz="1400" i="1">
                                                      <a:latin typeface="Cambria Math" panose="02040503050406030204" pitchFamily="18" charset="0"/>
                                                    </a:rPr>
                                                    <m:t>𝑖</m:t>
                                                  </m:r>
                                                </m:sub>
                                              </m:sSub>
                                              <m:r>
                                                <a:rPr lang="en-US" altLang="zh-CN" sz="1400" i="1">
                                                  <a:latin typeface="Cambria Math" panose="02040503050406030204" pitchFamily="18" charset="0"/>
                                                </a:rPr>
                                                <m:t>,</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𝑇</m:t>
                                                  </m:r>
                                                </m:e>
                                                <m:sub>
                                                  <m:r>
                                                    <a:rPr lang="en-US" altLang="zh-CN" sz="1400" i="1">
                                                      <a:latin typeface="Cambria Math" panose="02040503050406030204" pitchFamily="18" charset="0"/>
                                                    </a:rPr>
                                                    <m:t>𝑗</m:t>
                                                  </m:r>
                                                </m:sub>
                                              </m:sSub>
                                            </m:e>
                                          </m:d>
                                        </m:e>
                                      </m:d>
                                    </m:e>
                                  </m:func>
                                </m:e>
                              </m:nary>
                            </m:e>
                          </m:nary>
                        </m:e>
                      </m:nary>
                    </m:oMath>
                  </m:oMathPara>
                </a14:m>
                <a:endParaRPr lang="zh-CN" altLang="en-US" sz="1400" i="1" dirty="0">
                  <a:latin typeface="Cambria Math" panose="02040503050406030204" pitchFamily="18" charset="0"/>
                </a:endParaRPr>
              </a:p>
            </p:txBody>
          </p:sp>
        </mc:Choice>
        <mc:Fallback xmlns="">
          <p:sp>
            <p:nvSpPr>
              <p:cNvPr id="66" name="文本框 65">
                <a:extLst>
                  <a:ext uri="{FF2B5EF4-FFF2-40B4-BE49-F238E27FC236}">
                    <a16:creationId xmlns:a16="http://schemas.microsoft.com/office/drawing/2014/main" id="{345CBE63-FDC2-41C7-C9B7-7D012DB19646}"/>
                  </a:ext>
                </a:extLst>
              </p:cNvPr>
              <p:cNvSpPr txBox="1">
                <a:spLocks noRot="1" noChangeAspect="1" noMove="1" noResize="1" noEditPoints="1" noAdjustHandles="1" noChangeArrowheads="1" noChangeShapeType="1" noTextEdit="1"/>
              </p:cNvSpPr>
              <p:nvPr/>
            </p:nvSpPr>
            <p:spPr>
              <a:xfrm>
                <a:off x="2230301" y="3833653"/>
                <a:ext cx="9227202" cy="741870"/>
              </a:xfrm>
              <a:prstGeom prst="rect">
                <a:avLst/>
              </a:prstGeom>
              <a:blipFill>
                <a:blip r:embed="rId6"/>
                <a:stretch>
                  <a:fillRect/>
                </a:stretch>
              </a:blipFill>
            </p:spPr>
            <p:txBody>
              <a:bodyPr/>
              <a:lstStyle/>
              <a:p>
                <a:r>
                  <a:rPr lang="zh-CN" altLang="en-US">
                    <a:noFill/>
                  </a:rPr>
                  <a:t> </a:t>
                </a:r>
              </a:p>
            </p:txBody>
          </p:sp>
        </mc:Fallback>
      </mc:AlternateContent>
      <p:sp>
        <p:nvSpPr>
          <p:cNvPr id="68" name="矩形 67">
            <a:extLst>
              <a:ext uri="{FF2B5EF4-FFF2-40B4-BE49-F238E27FC236}">
                <a16:creationId xmlns:a16="http://schemas.microsoft.com/office/drawing/2014/main" id="{615177D2-FEF3-DC80-9E02-24AE714741D7}"/>
              </a:ext>
            </a:extLst>
          </p:cNvPr>
          <p:cNvSpPr/>
          <p:nvPr/>
        </p:nvSpPr>
        <p:spPr>
          <a:xfrm>
            <a:off x="2476652" y="1170755"/>
            <a:ext cx="7292990" cy="2083418"/>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59"/>
          </a:p>
        </p:txBody>
      </p:sp>
      <p:sp>
        <p:nvSpPr>
          <p:cNvPr id="69" name="矩形 68">
            <a:extLst>
              <a:ext uri="{FF2B5EF4-FFF2-40B4-BE49-F238E27FC236}">
                <a16:creationId xmlns:a16="http://schemas.microsoft.com/office/drawing/2014/main" id="{B0FF0526-1E3A-6C7E-2B9F-67F988C25566}"/>
              </a:ext>
            </a:extLst>
          </p:cNvPr>
          <p:cNvSpPr/>
          <p:nvPr/>
        </p:nvSpPr>
        <p:spPr>
          <a:xfrm>
            <a:off x="2476652" y="3603828"/>
            <a:ext cx="9118234" cy="2021208"/>
          </a:xfrm>
          <a:prstGeom prst="rect">
            <a:avLst/>
          </a:prstGeom>
          <a:no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59"/>
          </a:p>
        </p:txBody>
      </p:sp>
      <p:sp>
        <p:nvSpPr>
          <p:cNvPr id="70" name="矩形 69">
            <a:extLst>
              <a:ext uri="{FF2B5EF4-FFF2-40B4-BE49-F238E27FC236}">
                <a16:creationId xmlns:a16="http://schemas.microsoft.com/office/drawing/2014/main" id="{D1996F25-8B6B-D28C-D06D-5D9412F174D4}"/>
              </a:ext>
            </a:extLst>
          </p:cNvPr>
          <p:cNvSpPr/>
          <p:nvPr/>
        </p:nvSpPr>
        <p:spPr>
          <a:xfrm>
            <a:off x="2476652" y="6034566"/>
            <a:ext cx="3532816" cy="546753"/>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59"/>
          </a:p>
        </p:txBody>
      </p:sp>
      <p:sp>
        <p:nvSpPr>
          <p:cNvPr id="71" name="文本框 70">
            <a:extLst>
              <a:ext uri="{FF2B5EF4-FFF2-40B4-BE49-F238E27FC236}">
                <a16:creationId xmlns:a16="http://schemas.microsoft.com/office/drawing/2014/main" id="{012084C7-F2B7-B17E-8055-AAB3D014DE80}"/>
              </a:ext>
            </a:extLst>
          </p:cNvPr>
          <p:cNvSpPr txBox="1"/>
          <p:nvPr/>
        </p:nvSpPr>
        <p:spPr>
          <a:xfrm>
            <a:off x="395001" y="1201672"/>
            <a:ext cx="1624149" cy="523220"/>
          </a:xfrm>
          <a:prstGeom prst="rect">
            <a:avLst/>
          </a:prstGeom>
          <a:noFill/>
        </p:spPr>
        <p:txBody>
          <a:bodyPr wrap="square" rtlCol="0">
            <a:spAutoFit/>
          </a:bodyPr>
          <a:lstStyle/>
          <a:p>
            <a:r>
              <a:rPr lang="en-US" altLang="zh-CN" sz="2800" dirty="0">
                <a:solidFill>
                  <a:srgbClr val="C00000"/>
                </a:solidFill>
              </a:rPr>
              <a:t>Data loss</a:t>
            </a:r>
            <a:endParaRPr lang="zh-CN" altLang="en-US" sz="2800" dirty="0">
              <a:solidFill>
                <a:srgbClr val="C00000"/>
              </a:solidFill>
            </a:endParaRPr>
          </a:p>
        </p:txBody>
      </p:sp>
      <p:sp>
        <p:nvSpPr>
          <p:cNvPr id="72" name="文本框 71">
            <a:extLst>
              <a:ext uri="{FF2B5EF4-FFF2-40B4-BE49-F238E27FC236}">
                <a16:creationId xmlns:a16="http://schemas.microsoft.com/office/drawing/2014/main" id="{AB266054-1A82-5890-F63D-344BEDE5C9A6}"/>
              </a:ext>
            </a:extLst>
          </p:cNvPr>
          <p:cNvSpPr txBox="1"/>
          <p:nvPr/>
        </p:nvSpPr>
        <p:spPr>
          <a:xfrm>
            <a:off x="395001" y="3603828"/>
            <a:ext cx="1950928" cy="523220"/>
          </a:xfrm>
          <a:prstGeom prst="rect">
            <a:avLst/>
          </a:prstGeom>
          <a:noFill/>
        </p:spPr>
        <p:txBody>
          <a:bodyPr wrap="square" rtlCol="0">
            <a:spAutoFit/>
          </a:bodyPr>
          <a:lstStyle/>
          <a:p>
            <a:r>
              <a:rPr lang="en-US" altLang="zh-CN" sz="2800" dirty="0">
                <a:solidFill>
                  <a:srgbClr val="0070C0"/>
                </a:solidFill>
              </a:rPr>
              <a:t>Physic loss</a:t>
            </a:r>
            <a:endParaRPr lang="zh-CN" altLang="en-US" sz="2800" dirty="0">
              <a:solidFill>
                <a:srgbClr val="0070C0"/>
              </a:solidFill>
            </a:endParaRPr>
          </a:p>
        </p:txBody>
      </p:sp>
      <mc:AlternateContent xmlns:mc="http://schemas.openxmlformats.org/markup-compatibility/2006" xmlns:a14="http://schemas.microsoft.com/office/drawing/2010/main">
        <mc:Choice Requires="a14">
          <p:sp>
            <p:nvSpPr>
              <p:cNvPr id="73" name="文本框 72">
                <a:extLst>
                  <a:ext uri="{FF2B5EF4-FFF2-40B4-BE49-F238E27FC236}">
                    <a16:creationId xmlns:a16="http://schemas.microsoft.com/office/drawing/2014/main" id="{ADF34AC6-3A04-EA65-2250-6C0F579C8B1F}"/>
                  </a:ext>
                </a:extLst>
              </p:cNvPr>
              <p:cNvSpPr txBox="1"/>
              <p:nvPr/>
            </p:nvSpPr>
            <p:spPr>
              <a:xfrm>
                <a:off x="2528865" y="6095768"/>
                <a:ext cx="3101602" cy="4243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001" i="1">
                              <a:latin typeface="Cambria Math" panose="02040503050406030204" pitchFamily="18" charset="0"/>
                            </a:rPr>
                          </m:ctrlPr>
                        </m:sSubPr>
                        <m:e>
                          <m:r>
                            <a:rPr lang="zh-CN" altLang="en-US" sz="2001" i="1">
                              <a:latin typeface="Cambria Math" panose="02040503050406030204" pitchFamily="18" charset="0"/>
                            </a:rPr>
                            <m:t>ℒ</m:t>
                          </m:r>
                        </m:e>
                        <m:sub>
                          <m:r>
                            <a:rPr lang="en-US" altLang="zh-CN" sz="2001" i="1">
                              <a:latin typeface="Cambria Math" panose="02040503050406030204" pitchFamily="18" charset="0"/>
                            </a:rPr>
                            <m:t>𝑡𝑜𝑡𝑎𝑙</m:t>
                          </m:r>
                        </m:sub>
                      </m:sSub>
                      <m:r>
                        <a:rPr lang="en-US" altLang="zh-CN" sz="2001" i="1">
                          <a:latin typeface="Cambria Math" panose="02040503050406030204" pitchFamily="18" charset="0"/>
                        </a:rPr>
                        <m:t>=</m:t>
                      </m:r>
                      <m:sSub>
                        <m:sSubPr>
                          <m:ctrlPr>
                            <a:rPr lang="zh-CN" altLang="en-US" sz="2001" i="1">
                              <a:latin typeface="Cambria Math" panose="02040503050406030204" pitchFamily="18" charset="0"/>
                            </a:rPr>
                          </m:ctrlPr>
                        </m:sSubPr>
                        <m:e>
                          <m:r>
                            <a:rPr lang="zh-CN" altLang="en-US" sz="2001" i="1">
                              <a:latin typeface="Cambria Math" panose="02040503050406030204" pitchFamily="18" charset="0"/>
                            </a:rPr>
                            <m:t>ℒ</m:t>
                          </m:r>
                        </m:e>
                        <m:sub>
                          <m:r>
                            <a:rPr lang="en-US" altLang="zh-CN" sz="2001" i="1">
                              <a:latin typeface="Cambria Math" panose="02040503050406030204" pitchFamily="18" charset="0"/>
                            </a:rPr>
                            <m:t>𝑑𝑎𝑡𝑎</m:t>
                          </m:r>
                        </m:sub>
                      </m:sSub>
                      <m:r>
                        <a:rPr lang="en-US" altLang="zh-CN" sz="2001" i="1">
                          <a:latin typeface="Cambria Math" panose="02040503050406030204" pitchFamily="18" charset="0"/>
                        </a:rPr>
                        <m:t>+</m:t>
                      </m:r>
                      <m:sSub>
                        <m:sSubPr>
                          <m:ctrlPr>
                            <a:rPr lang="zh-CN" altLang="en-US" sz="2001" i="1">
                              <a:latin typeface="Cambria Math" panose="02040503050406030204" pitchFamily="18" charset="0"/>
                            </a:rPr>
                          </m:ctrlPr>
                        </m:sSubPr>
                        <m:e>
                          <m:r>
                            <a:rPr lang="zh-CN" altLang="en-US" sz="2001" i="1">
                              <a:latin typeface="Cambria Math" panose="02040503050406030204" pitchFamily="18" charset="0"/>
                            </a:rPr>
                            <m:t>ℒ</m:t>
                          </m:r>
                        </m:e>
                        <m:sub>
                          <m:r>
                            <a:rPr lang="en-US" altLang="zh-CN" sz="2001" i="1">
                              <a:latin typeface="Cambria Math" panose="02040503050406030204" pitchFamily="18" charset="0"/>
                            </a:rPr>
                            <m:t>𝑝</m:t>
                          </m:r>
                          <m:r>
                            <a:rPr lang="en-US" altLang="zh-CN" sz="2001" i="1">
                              <a:latin typeface="Cambria Math" panose="02040503050406030204" pitchFamily="18" charset="0"/>
                            </a:rPr>
                            <m:t>h</m:t>
                          </m:r>
                          <m:r>
                            <a:rPr lang="en-US" altLang="zh-CN" sz="2001" i="1">
                              <a:latin typeface="Cambria Math" panose="02040503050406030204" pitchFamily="18" charset="0"/>
                            </a:rPr>
                            <m:t>𝑦𝑠𝑖𝑐𝑠</m:t>
                          </m:r>
                        </m:sub>
                      </m:sSub>
                    </m:oMath>
                  </m:oMathPara>
                </a14:m>
                <a:endParaRPr lang="zh-CN" altLang="en-US" sz="2001" i="1" dirty="0">
                  <a:latin typeface="Cambria Math" panose="02040503050406030204" pitchFamily="18" charset="0"/>
                </a:endParaRPr>
              </a:p>
            </p:txBody>
          </p:sp>
        </mc:Choice>
        <mc:Fallback xmlns="">
          <p:sp>
            <p:nvSpPr>
              <p:cNvPr id="73" name="文本框 72">
                <a:extLst>
                  <a:ext uri="{FF2B5EF4-FFF2-40B4-BE49-F238E27FC236}">
                    <a16:creationId xmlns:a16="http://schemas.microsoft.com/office/drawing/2014/main" id="{ADF34AC6-3A04-EA65-2250-6C0F579C8B1F}"/>
                  </a:ext>
                </a:extLst>
              </p:cNvPr>
              <p:cNvSpPr txBox="1">
                <a:spLocks noRot="1" noChangeAspect="1" noMove="1" noResize="1" noEditPoints="1" noAdjustHandles="1" noChangeArrowheads="1" noChangeShapeType="1" noTextEdit="1"/>
              </p:cNvSpPr>
              <p:nvPr/>
            </p:nvSpPr>
            <p:spPr>
              <a:xfrm>
                <a:off x="2528865" y="6095768"/>
                <a:ext cx="3101602" cy="424347"/>
              </a:xfrm>
              <a:prstGeom prst="rect">
                <a:avLst/>
              </a:prstGeom>
              <a:blipFill>
                <a:blip r:embed="rId7"/>
                <a:stretch>
                  <a:fillRect b="-8571"/>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2509E166-0897-1FFC-390A-9F8412172008}"/>
              </a:ext>
            </a:extLst>
          </p:cNvPr>
          <p:cNvSpPr txBox="1"/>
          <p:nvPr/>
        </p:nvSpPr>
        <p:spPr>
          <a:xfrm>
            <a:off x="473511" y="6046797"/>
            <a:ext cx="1950928" cy="523220"/>
          </a:xfrm>
          <a:prstGeom prst="rect">
            <a:avLst/>
          </a:prstGeom>
          <a:noFill/>
        </p:spPr>
        <p:txBody>
          <a:bodyPr wrap="square" rtlCol="0">
            <a:spAutoFit/>
          </a:bodyPr>
          <a:lstStyle/>
          <a:p>
            <a:r>
              <a:rPr lang="en-US" altLang="zh-CN" sz="2800" dirty="0"/>
              <a:t>Total loss</a:t>
            </a:r>
            <a:endParaRPr lang="zh-CN" altLang="en-US" sz="2800" dirty="0"/>
          </a:p>
        </p:txBody>
      </p:sp>
      <p:sp>
        <p:nvSpPr>
          <p:cNvPr id="4" name="标题 1">
            <a:extLst>
              <a:ext uri="{FF2B5EF4-FFF2-40B4-BE49-F238E27FC236}">
                <a16:creationId xmlns:a16="http://schemas.microsoft.com/office/drawing/2014/main" id="{6DDC246A-18FD-19B4-00A1-C2EF530D9ABE}"/>
              </a:ext>
            </a:extLst>
          </p:cNvPr>
          <p:cNvSpPr txBox="1">
            <a:spLocks/>
          </p:cNvSpPr>
          <p:nvPr/>
        </p:nvSpPr>
        <p:spPr>
          <a:xfrm>
            <a:off x="825429" y="467828"/>
            <a:ext cx="6718371" cy="558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solidFill>
                  <a:srgbClr val="C00000"/>
                </a:solidFill>
                <a:latin typeface="Arial" panose="020B0604020202020204" pitchFamily="34" charset="0"/>
                <a:ea typeface="微软雅黑" pitchFamily="34" charset="-122"/>
                <a:cs typeface="Arial" panose="020B0604020202020204" pitchFamily="34" charset="0"/>
              </a:rPr>
              <a:t>Loss Function</a:t>
            </a:r>
            <a:endParaRPr lang="zh-CN" altLang="en-US" sz="2800" b="1" dirty="0">
              <a:solidFill>
                <a:srgbClr val="C00000"/>
              </a:solidFill>
              <a:latin typeface="Arial" panose="020B0604020202020204" pitchFamily="34" charset="0"/>
              <a:ea typeface="微软雅黑"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455A36D-FA1C-C35A-F217-DA2866843136}"/>
                  </a:ext>
                </a:extLst>
              </p:cNvPr>
              <p:cNvSpPr txBox="1"/>
              <p:nvPr/>
            </p:nvSpPr>
            <p:spPr>
              <a:xfrm>
                <a:off x="9530242" y="6169441"/>
                <a:ext cx="21223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ReLU</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x</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max</m:t>
                      </m:r>
                      <m:r>
                        <a:rPr lang="en-US" altLang="zh-CN" b="0" i="1" smtClean="0">
                          <a:latin typeface="Cambria Math" panose="02040503050406030204" pitchFamily="18" charset="0"/>
                        </a:rPr>
                        <m:t>(</m:t>
                      </m:r>
                      <m:r>
                        <a:rPr lang="en-US" altLang="zh-CN" b="0" i="1" smtClean="0">
                          <a:latin typeface="Cambria Math" panose="02040503050406030204" pitchFamily="18" charset="0"/>
                        </a:rPr>
                        <m:t>0</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x</m:t>
                      </m:r>
                      <m:r>
                        <a:rPr lang="en-US" altLang="zh-CN" b="0" i="1" smtClean="0">
                          <a:latin typeface="Cambria Math" panose="02040503050406030204" pitchFamily="18" charset="0"/>
                        </a:rPr>
                        <m:t>)</m:t>
                      </m:r>
                    </m:oMath>
                  </m:oMathPara>
                </a14:m>
                <a:endParaRPr lang="zh-CN" altLang="en-US" dirty="0"/>
              </a:p>
            </p:txBody>
          </p:sp>
        </mc:Choice>
        <mc:Fallback xmlns="">
          <p:sp>
            <p:nvSpPr>
              <p:cNvPr id="2" name="文本框 1">
                <a:extLst>
                  <a:ext uri="{FF2B5EF4-FFF2-40B4-BE49-F238E27FC236}">
                    <a16:creationId xmlns:a16="http://schemas.microsoft.com/office/drawing/2014/main" id="{1455A36D-FA1C-C35A-F217-DA2866843136}"/>
                  </a:ext>
                </a:extLst>
              </p:cNvPr>
              <p:cNvSpPr txBox="1">
                <a:spLocks noRot="1" noChangeAspect="1" noMove="1" noResize="1" noEditPoints="1" noAdjustHandles="1" noChangeArrowheads="1" noChangeShapeType="1" noTextEdit="1"/>
              </p:cNvSpPr>
              <p:nvPr/>
            </p:nvSpPr>
            <p:spPr>
              <a:xfrm>
                <a:off x="9530242" y="6169441"/>
                <a:ext cx="2122376" cy="276999"/>
              </a:xfrm>
              <a:prstGeom prst="rect">
                <a:avLst/>
              </a:prstGeom>
              <a:blipFill>
                <a:blip r:embed="rId8"/>
                <a:stretch>
                  <a:fillRect l="-2006" t="-2222" r="-3152" b="-35556"/>
                </a:stretch>
              </a:blipFill>
            </p:spPr>
            <p:txBody>
              <a:bodyPr/>
              <a:lstStyle/>
              <a:p>
                <a:r>
                  <a:rPr lang="zh-CN" altLang="en-US">
                    <a:noFill/>
                  </a:rPr>
                  <a:t> </a:t>
                </a:r>
              </a:p>
            </p:txBody>
          </p:sp>
        </mc:Fallback>
      </mc:AlternateContent>
      <p:sp>
        <p:nvSpPr>
          <p:cNvPr id="5" name="日期占位符 4">
            <a:extLst>
              <a:ext uri="{FF2B5EF4-FFF2-40B4-BE49-F238E27FC236}">
                <a16:creationId xmlns:a16="http://schemas.microsoft.com/office/drawing/2014/main" id="{4C257AF1-1556-1411-D697-C127E4911A99}"/>
              </a:ext>
            </a:extLst>
          </p:cNvPr>
          <p:cNvSpPr>
            <a:spLocks noGrp="1"/>
          </p:cNvSpPr>
          <p:nvPr>
            <p:ph type="dt" sz="half" idx="10"/>
          </p:nvPr>
        </p:nvSpPr>
        <p:spPr/>
        <p:txBody>
          <a:bodyPr/>
          <a:lstStyle/>
          <a:p>
            <a:r>
              <a:rPr lang="en-US" altLang="zh-CN"/>
              <a:t>May 17, 2026, Hefei</a:t>
            </a:r>
            <a:endParaRPr lang="zh-CN" altLang="en-US"/>
          </a:p>
        </p:txBody>
      </p:sp>
    </p:spTree>
    <p:extLst>
      <p:ext uri="{BB962C8B-B14F-4D97-AF65-F5344CB8AC3E}">
        <p14:creationId xmlns:p14="http://schemas.microsoft.com/office/powerpoint/2010/main" val="10512825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6" grpId="0"/>
      <p:bldP spid="68" grpId="0" animBg="1"/>
      <p:bldP spid="69" grpId="0" animBg="1"/>
      <p:bldP spid="70" grpId="0" animBg="1"/>
      <p:bldP spid="71" grpId="0"/>
      <p:bldP spid="72" grpId="0"/>
      <p:bldP spid="73" grpId="0"/>
      <p:bldP spid="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024D9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17527</TotalTime>
  <Words>883</Words>
  <Application>Microsoft Office PowerPoint</Application>
  <PresentationFormat>宽屏</PresentationFormat>
  <Paragraphs>160</Paragraphs>
  <Slides>17</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华文细黑</vt:lpstr>
      <vt:lpstr>楷体</vt:lpstr>
      <vt:lpstr>微软雅黑</vt:lpstr>
      <vt:lpstr>ADLaM Display</vt:lpstr>
      <vt:lpstr>Arial</vt:lpstr>
      <vt:lpstr>Calibri</vt:lpstr>
      <vt:lpstr>Calibri Light</vt:lpstr>
      <vt:lpstr>Cambria Math</vt:lpstr>
      <vt:lpstr>Office 主题</vt:lpstr>
      <vt:lpstr>PowerPoint 演示文稿</vt:lpstr>
      <vt:lpstr>Phase Diagram and Phase Structure of QCD Matter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
  <cp:keywords>http://www.ypppt.com/</cp:keywords>
  <dc:description>http://www.ypppt.com/</dc:description>
  <cp:lastModifiedBy>azz ooooi</cp:lastModifiedBy>
  <cp:revision>966</cp:revision>
  <dcterms:created xsi:type="dcterms:W3CDTF">2016-04-18T02:22:00Z</dcterms:created>
  <dcterms:modified xsi:type="dcterms:W3CDTF">2026-05-15T14:50:39Z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