
<file path=[Content_Types].xml><?xml version="1.0" encoding="utf-8"?>
<Types xmlns="http://schemas.openxmlformats.org/package/2006/content-types">
  <Default Extension="xml" ContentType="application/xml"/>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Override PartName="/customXml/itemProps1.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handoutMasters/handoutMaster1.xml" ContentType="application/vnd.openxmlformats-officedocument.presentationml.handoutMaster+xml"/>
  <Override PartName="/ppt/media/image65.svg" ContentType="image/svg+xml"/>
  <Override PartName="/ppt/media/image6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embedTrueTypeFonts="1">
  <p:sldMasterIdLst>
    <p:sldMasterId id="2147483648" r:id="rId1"/>
  </p:sldMasterIdLst>
  <p:notesMasterIdLst>
    <p:notesMasterId r:id="rId4"/>
  </p:notesMasterIdLst>
  <p:handoutMasterIdLst>
    <p:handoutMasterId r:id="rId25"/>
  </p:handoutMasterIdLst>
  <p:sldIdLst>
    <p:sldId id="275" r:id="rId3"/>
    <p:sldId id="297" r:id="rId5"/>
    <p:sldId id="13109" r:id="rId6"/>
    <p:sldId id="13112" r:id="rId7"/>
    <p:sldId id="13110" r:id="rId8"/>
    <p:sldId id="13111" r:id="rId9"/>
    <p:sldId id="13098" r:id="rId10"/>
    <p:sldId id="13086" r:id="rId11"/>
    <p:sldId id="13099" r:id="rId12"/>
    <p:sldId id="13113" r:id="rId13"/>
    <p:sldId id="13115" r:id="rId14"/>
    <p:sldId id="13101" r:id="rId15"/>
    <p:sldId id="13102" r:id="rId16"/>
    <p:sldId id="13114" r:id="rId17"/>
    <p:sldId id="13103" r:id="rId18"/>
    <p:sldId id="13106" r:id="rId19"/>
    <p:sldId id="13107" r:id="rId20"/>
    <p:sldId id="13108" r:id="rId21"/>
    <p:sldId id="13096" r:id="rId22"/>
    <p:sldId id="13104" r:id="rId23"/>
    <p:sldId id="13105" r:id="rId24"/>
  </p:sldIdLst>
  <p:sldSz cx="12192000" cy="6858000"/>
  <p:notesSz cx="6797675" cy="9929495"/>
  <p:embeddedFontLst>
    <p:embeddedFont>
      <p:font typeface="DejaVu Math TeX Gyre" panose="02000503000000000000" charset="0"/>
      <p:regular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87" userDrawn="1">
          <p15:clr>
            <a:srgbClr val="A4A3A4"/>
          </p15:clr>
        </p15:guide>
        <p15:guide id="3" orient="horz" pos="588" userDrawn="1">
          <p15:clr>
            <a:srgbClr val="A4A3A4"/>
          </p15:clr>
        </p15:guide>
        <p15:guide id="4" pos="7270" userDrawn="1">
          <p15:clr>
            <a:srgbClr val="A4A3A4"/>
          </p15:clr>
        </p15:guide>
        <p15:guide id="5" pos="5007" userDrawn="1">
          <p15:clr>
            <a:srgbClr val="A4A3A4"/>
          </p15:clr>
        </p15:guide>
        <p15:guide id="6" orient="horz" pos="402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TGS" initials="H" lastIdx="0" clrIdx="0"/>
  <p:cmAuthor id="2" name="梁大鹏"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81803" autoAdjust="0"/>
  </p:normalViewPr>
  <p:slideViewPr>
    <p:cSldViewPr snapToGrid="0" showGuides="1">
      <p:cViewPr varScale="1">
        <p:scale>
          <a:sx n="102" d="100"/>
          <a:sy n="102" d="100"/>
        </p:scale>
        <p:origin x="1282" y="86"/>
      </p:cViewPr>
      <p:guideLst>
        <p:guide orient="horz" pos="2160"/>
        <p:guide pos="3887"/>
        <p:guide orient="horz" pos="588"/>
        <p:guide pos="7270"/>
        <p:guide pos="5007"/>
        <p:guide orient="horz" pos="402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gs" Target="tags/tag2.xml"/><Relationship Id="rId32" Type="http://schemas.openxmlformats.org/officeDocument/2006/relationships/font" Target="fonts/font1.fntdata"/><Relationship Id="rId31" Type="http://schemas.openxmlformats.org/officeDocument/2006/relationships/customXml" Target="../customXml/item1.xml"/><Relationship Id="rId30" Type="http://schemas.openxmlformats.org/officeDocument/2006/relationships/customXmlProps" Target="../customXml/itemProps1.xml"/><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6" Type="http://schemas.openxmlformats.org/officeDocument/2006/relationships/image" Target="../media/image36.wmf"/><Relationship Id="rId5" Type="http://schemas.openxmlformats.org/officeDocument/2006/relationships/image" Target="../media/image34.wmf"/><Relationship Id="rId4" Type="http://schemas.openxmlformats.org/officeDocument/2006/relationships/image" Target="../media/image31.wmf"/><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4" Type="http://schemas.openxmlformats.org/officeDocument/2006/relationships/image" Target="../media/image66.wmf"/><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image" Target="../media/image39.wmf"/></Relationships>
</file>

<file path=ppt/drawings/_rels/vmlDrawing7.vml.rels><?xml version="1.0" encoding="UTF-8" standalone="yes"?>
<Relationships xmlns="http://schemas.openxmlformats.org/package/2006/relationships"><Relationship Id="rId4" Type="http://schemas.openxmlformats.org/officeDocument/2006/relationships/image" Target="../media/image76.wmf"/><Relationship Id="rId3" Type="http://schemas.openxmlformats.org/officeDocument/2006/relationships/image" Target="../media/image75.wmf"/><Relationship Id="rId2" Type="http://schemas.openxmlformats.org/officeDocument/2006/relationships/image" Target="../media/image73.wmf"/><Relationship Id="rId1" Type="http://schemas.openxmlformats.org/officeDocument/2006/relationships/image" Target="../media/image72.wmf"/></Relationships>
</file>

<file path=ppt/drawings/_rels/vmlDrawing8.vml.rels><?xml version="1.0" encoding="UTF-8" standalone="yes"?>
<Relationships xmlns="http://schemas.openxmlformats.org/package/2006/relationships"><Relationship Id="rId5" Type="http://schemas.openxmlformats.org/officeDocument/2006/relationships/image" Target="../media/image83.wmf"/><Relationship Id="rId4" Type="http://schemas.openxmlformats.org/officeDocument/2006/relationships/image" Target="../media/image81.wmf"/><Relationship Id="rId3" Type="http://schemas.openxmlformats.org/officeDocument/2006/relationships/image" Target="../media/image79.wmf"/><Relationship Id="rId2" Type="http://schemas.openxmlformats.org/officeDocument/2006/relationships/image" Target="../media/image78.wmf"/><Relationship Id="rId1" Type="http://schemas.openxmlformats.org/officeDocument/2006/relationships/image" Target="../media/image77.wmf"/></Relationships>
</file>

<file path=ppt/drawings/_rels/vmlDrawing9.vml.rels><?xml version="1.0" encoding="UTF-8" standalone="yes"?>
<Relationships xmlns="http://schemas.openxmlformats.org/package/2006/relationships"><Relationship Id="rId5" Type="http://schemas.openxmlformats.org/officeDocument/2006/relationships/image" Target="../media/image91.wmf"/><Relationship Id="rId4" Type="http://schemas.openxmlformats.org/officeDocument/2006/relationships/image" Target="../media/image90.wmf"/><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99"/>
          </a:xfrm>
          <a:prstGeom prst="rect">
            <a:avLst/>
          </a:prstGeom>
        </p:spPr>
        <p:txBody>
          <a:bodyPr vert="horz" lIns="91440" tIns="45720" rIns="91440" bIns="45720" rtlCol="0"/>
          <a:lstStyle>
            <a:lvl1pPr algn="l">
              <a:defRPr sz="1190"/>
            </a:lvl1pPr>
          </a:lstStyle>
          <a:p>
            <a:endParaRPr lang="zh-CN" altLang="en-US"/>
          </a:p>
        </p:txBody>
      </p:sp>
      <p:sp>
        <p:nvSpPr>
          <p:cNvPr id="3" name="日期占位符 2"/>
          <p:cNvSpPr>
            <a:spLocks noGrp="1"/>
          </p:cNvSpPr>
          <p:nvPr>
            <p:ph type="dt" sz="quarter" idx="1"/>
          </p:nvPr>
        </p:nvSpPr>
        <p:spPr>
          <a:xfrm>
            <a:off x="3850443" y="0"/>
            <a:ext cx="2945659" cy="498199"/>
          </a:xfrm>
          <a:prstGeom prst="rect">
            <a:avLst/>
          </a:prstGeom>
        </p:spPr>
        <p:txBody>
          <a:bodyPr vert="horz" lIns="91440" tIns="45720" rIns="91440" bIns="45720" rtlCol="0"/>
          <a:lstStyle>
            <a:lvl1pPr algn="r">
              <a:defRPr sz="119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431297"/>
            <a:ext cx="2945659" cy="498198"/>
          </a:xfrm>
          <a:prstGeom prst="rect">
            <a:avLst/>
          </a:prstGeom>
        </p:spPr>
        <p:txBody>
          <a:bodyPr vert="horz" lIns="91440" tIns="45720" rIns="91440" bIns="45720" rtlCol="0" anchor="b"/>
          <a:lstStyle>
            <a:lvl1pPr algn="l">
              <a:defRPr sz="1190"/>
            </a:lvl1pPr>
          </a:lstStyle>
          <a:p>
            <a:endParaRPr lang="zh-CN" altLang="en-US"/>
          </a:p>
        </p:txBody>
      </p:sp>
      <p:sp>
        <p:nvSpPr>
          <p:cNvPr id="5" name="灯片编号占位符 4"/>
          <p:cNvSpPr>
            <a:spLocks noGrp="1"/>
          </p:cNvSpPr>
          <p:nvPr>
            <p:ph type="sldNum" sz="quarter" idx="3"/>
          </p:nvPr>
        </p:nvSpPr>
        <p:spPr>
          <a:xfrm>
            <a:off x="3850443" y="9431297"/>
            <a:ext cx="2945659" cy="498198"/>
          </a:xfrm>
          <a:prstGeom prst="rect">
            <a:avLst/>
          </a:prstGeom>
        </p:spPr>
        <p:txBody>
          <a:bodyPr vert="horz" lIns="91440" tIns="45720" rIns="91440" bIns="45720" rtlCol="0" anchor="b"/>
          <a:lstStyle>
            <a:lvl1pPr algn="r">
              <a:defRPr sz="119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B788A8E5-CFE8-4C4D-BB54-B53713737F4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893F2079-FF1B-4B5B-8362-F872C126C2F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afternoon, </a:t>
            </a:r>
            <a:r>
              <a:rPr lang="en-US" altLang="zh-CN" sz="1200" b="0" i="0" kern="1200" dirty="0">
                <a:solidFill>
                  <a:schemeClr val="tx1"/>
                </a:solidFill>
                <a:effectLst/>
                <a:latin typeface="+mn-lt"/>
                <a:ea typeface="+mn-ea"/>
                <a:cs typeface="+mn-cs"/>
              </a:rPr>
              <a:t>everyone. It is a great pleasure to be here.</a:t>
            </a:r>
            <a:r>
              <a:rPr lang="en-US" altLang="zh-CN" dirty="0"/>
              <a:t>, I am Yang </a:t>
            </a:r>
            <a:r>
              <a:rPr lang="en-US" altLang="zh-CN" dirty="0" err="1"/>
              <a:t>zexin</a:t>
            </a:r>
            <a:r>
              <a:rPr lang="en-US" altLang="zh-CN" dirty="0"/>
              <a:t>, a phD student from Harbin Institute of Technology. </a:t>
            </a:r>
            <a:r>
              <a:rPr lang="en-US" altLang="zh-CN" sz="1200" b="0" i="0" kern="1200" dirty="0">
                <a:solidFill>
                  <a:schemeClr val="tx1"/>
                </a:solidFill>
                <a:effectLst/>
                <a:latin typeface="+mn-lt"/>
                <a:ea typeface="+mn-ea"/>
                <a:cs typeface="+mn-cs"/>
              </a:rPr>
              <a:t>Today, I will present our work on constructing the Effective Field Theory for s-wave superconducting phase transitions using the Schwinger-</a:t>
            </a:r>
            <a:r>
              <a:rPr lang="en-US" altLang="zh-CN" sz="1200" b="0" i="0" kern="1200" dirty="0" err="1">
                <a:solidFill>
                  <a:schemeClr val="tx1"/>
                </a:solidFill>
                <a:effectLst/>
                <a:latin typeface="+mn-lt"/>
                <a:ea typeface="+mn-ea"/>
                <a:cs typeface="+mn-cs"/>
              </a:rPr>
              <a:t>Keldysh</a:t>
            </a:r>
            <a:r>
              <a:rPr lang="en-US" altLang="zh-CN" sz="1200" b="0" i="0" kern="1200" dirty="0">
                <a:solidFill>
                  <a:schemeClr val="tx1"/>
                </a:solidFill>
                <a:effectLst/>
                <a:latin typeface="+mn-lt"/>
                <a:ea typeface="+mn-ea"/>
                <a:cs typeface="+mn-cs"/>
              </a:rPr>
              <a:t> formalism </a:t>
            </a:r>
            <a:r>
              <a:rPr lang="en-US" altLang="zh-CN" dirty="0"/>
              <a:t>based on the </a:t>
            </a:r>
            <a:r>
              <a:rPr lang="en-US" altLang="zh-CN" dirty="0" err="1"/>
              <a:t>arxiv with my supervisor yanyan</a:t>
            </a:r>
            <a:endParaRPr lang="en-US" altLang="zh-CN" dirty="0" err="1"/>
          </a:p>
          <a:p>
            <a:endParaRPr lang="zh-CN" altLang="en-US" dirty="0"/>
          </a:p>
        </p:txBody>
      </p:sp>
      <p:sp>
        <p:nvSpPr>
          <p:cNvPr id="4" name="灯片编号占位符 3"/>
          <p:cNvSpPr>
            <a:spLocks noGrp="1"/>
          </p:cNvSpPr>
          <p:nvPr>
            <p:ph type="sldNum" sz="quarter" idx="5"/>
          </p:nvPr>
        </p:nvSpPr>
        <p:spPr/>
        <p:txBody>
          <a:bodyPr/>
          <a:lstStyle/>
          <a:p>
            <a:fld id="{893F2079-FF1B-4B5B-8362-F872C126C2F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 next step is to impose symmetries. This is the central principle of effective field theory.</a:t>
            </a:r>
            <a:endParaRPr lang="en-US" altLang="zh-CN"/>
          </a:p>
          <a:p>
            <a:r>
              <a:rPr lang="en-US" altLang="zh-CN"/>
              <a:t>We first recall the construction for a charged diffusive system or a superfluid-like system with a global $U(1)$ symmetry. </a:t>
            </a:r>
            <a:endParaRPr lang="en-US" altLang="zh-CN"/>
          </a:p>
          <a:p>
            <a:r>
              <a:rPr lang="en-US" altLang="zh-CN"/>
              <a:t>In addition, in the normal phase, the low-energy charge diffusion mode enjoys a so-called chemical shift symmetry. Roughly speaking, this means that the diffusive phase variables can be shifted by a time-independent function. This symmetry reflects the conservation of charge and strongly constrains the allowed terms in the EFT.</a:t>
            </a:r>
            <a:endParaRPr lang="en-US" altLang="zh-CN"/>
          </a:p>
          <a:p>
            <a:r>
              <a:rPr lang="en-US" altLang="zh-CN"/>
              <a:t>To make these constraints satisfied, we introduce gauge-invariant or gauge-covariant combinations of fields. These combinations are built from the phase variables and the external gauge fields. They are the natural building blocks of the EFT.</a:t>
            </a:r>
            <a:endParaRPr lang="en-US" altLang="zh-CN"/>
          </a:p>
          <a:p>
            <a:r>
              <a:rPr lang="en-US" altLang="zh-CN"/>
              <a:t>This ensures that the effective action is gauge invariant.</a:t>
            </a:r>
            <a:endParaRPr lang="en-US" altLang="zh-CN"/>
          </a:p>
          <a:p>
            <a:r>
              <a:rPr lang="en-US" altLang="zh-CN"/>
              <a:t>This 2 symmetries can provide some natural building blocks of effective action.</a:t>
            </a:r>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Besides gauge symmetry and chemical shift symmetry, the most important constraint in the Schwinger-Keldysh EFT is the dynamical KMS symmetry.</a:t>
            </a:r>
            <a:endParaRPr lang="en-US" altLang="zh-CN"/>
          </a:p>
          <a:p>
            <a:r>
              <a:rPr lang="en-US" altLang="zh-CN"/>
              <a:t>Physically, dynamical KMS symmetry is the real-time remnant of thermal equilibrium. It encodes the fluctuation-dissipation theorem at the level of the effective action.</a:t>
            </a:r>
            <a:endParaRPr lang="en-US" altLang="zh-CN"/>
          </a:p>
          <a:p>
            <a:r>
              <a:rPr lang="en-US" altLang="zh-CN"/>
              <a:t>In a dissipative system, noise and dissipation cannot be chosen independently. For example, if the order parameter has a relaxation coefficient, then the strength of the noise must be related to this coefficient. This relation is precisely the fluctuation-dissipation theorem.</a:t>
            </a:r>
            <a:endParaRPr lang="en-US" altLang="zh-CN"/>
          </a:p>
          <a:p>
            <a:r>
              <a:rPr lang="en-US" altLang="zh-CN"/>
              <a:t>In traditional TDGL, one often writes a noise term by hand, and then assumes a white-noise correlation.</a:t>
            </a:r>
            <a:endParaRPr lang="en-US" altLang="zh-CN"/>
          </a:p>
          <a:p>
            <a:r>
              <a:rPr lang="en-US" altLang="zh-CN"/>
              <a:t> But in the Schwinger-Keldysh EFT, both dissipation and noise arise from the same effective action. Their relation is enforced by dynamical KMS symmetry.</a:t>
            </a:r>
            <a:endParaRPr lang="en-US" altLang="zh-CN"/>
          </a:p>
          <a:p>
            <a:r>
              <a:rPr lang="en-US" altLang="zh-CN"/>
              <a:t>In the classical statistical limit, the KMS transformation acts on the $r$- and $a$-variables in a specific way, involving time reversal and an imaginary thermal shift proportional to $\beta$. Here $\beta=1/T$.</a:t>
            </a:r>
            <a:endParaRPr lang="en-US" altLang="zh-CN"/>
          </a:p>
          <a:p>
            <a:r>
              <a:rPr lang="en-US" altLang="zh-CN"/>
              <a:t>Together with other symmetries, such as spatial rotational symmetry and reflection symmetry, the dynamical KMS symmetry strongly restricts the possible terms in the EFT.</a:t>
            </a:r>
            <a:endParaRPr lang="en-US" altLang="zh-CN"/>
          </a:p>
          <a:p>
            <a:r>
              <a:rPr lang="en-US" altLang="zh-CN"/>
              <a:t>This is one of the main advantages of our approach: it gives a symmetry-based way to organize dissipation, fluctuations, and nonlinear response.</a:t>
            </a:r>
            <a:endParaRPr lang="en-US" altLang="zh-CN"/>
          </a:p>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Now let me summarize the logic of the EFT construction.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Our strategy is to start from a Schwinger-Keldysh EFT for a system with a global $U(1)$ symmetry, which is closely related to the EFT of a superfluid or a charged diffusive system.</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Then, to obtain the superconducting EFT, we gauge this global $U(1)$ symmetry. In other words, the electromagnetic field is promoted from a background source to a dynamical field.</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Therefore, the superconducting EFT can be viewed as a gauged version of the superfluid EFT.</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In our construction, the action is organized in a derivative expansion. The leading terms reproduce the usual TDGL-like dissipative dynamics. Higher-order terms then describe corrections beyond TDGL, such as inertial effects, wave-like behavior, nonlinear response, and colored noise.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So the standard TDGL equation is not abandoned. Instead, it appears as the leading-order limit of a more general Schwinger-Keldysh effective theory.</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This is a core slide. While L</a:t>
            </a:r>
            <a:r>
              <a:rPr lang="en-US" altLang="zh-CN" dirty="0">
                <a:effectLst/>
              </a:rPr>
              <a:t>0</a:t>
            </a:r>
            <a:r>
              <a:rPr lang="en-US" altLang="zh-CN" dirty="0"/>
              <a:t>​ covers the standard diffusion behavior of TDGL, our framework introduces L</a:t>
            </a:r>
            <a:r>
              <a:rPr lang="en-US" altLang="zh-CN" dirty="0">
                <a:effectLst/>
              </a:rPr>
              <a:t>1</a:t>
            </a:r>
            <a:r>
              <a:rPr lang="en-US" altLang="zh-CN" dirty="0"/>
              <a:t>​, which contains higher-order terms.</a:t>
            </a:r>
            <a:endParaRPr lang="en-US" altLang="zh-CN" dirty="0"/>
          </a:p>
          <a:p>
            <a:r>
              <a:rPr lang="en-US" altLang="zh-CN" dirty="0"/>
              <a:t>The b2term introduces </a:t>
            </a:r>
            <a:r>
              <a:rPr lang="en-US" altLang="zh-CN" b="1" dirty="0"/>
              <a:t>second-order time derivatives</a:t>
            </a:r>
            <a:r>
              <a:rPr lang="en-US" altLang="zh-CN" dirty="0"/>
              <a:t>, which convert pure diffusion into </a:t>
            </a:r>
            <a:r>
              <a:rPr lang="en-US" altLang="zh-CN" b="1" dirty="0"/>
              <a:t>wave-like behavior</a:t>
            </a:r>
            <a:r>
              <a:rPr lang="en-US" altLang="zh-CN" dirty="0"/>
              <a:t>.</a:t>
            </a:r>
            <a:endParaRPr lang="en-US" altLang="zh-CN" dirty="0"/>
          </a:p>
          <a:p>
            <a:r>
              <a:rPr lang="en-US" altLang="zh-CN" dirty="0"/>
              <a:t>The a2,c0,c2a_2, c_0, c_2a</a:t>
            </a:r>
            <a:r>
              <a:rPr lang="en-US" altLang="zh-CN" dirty="0">
                <a:effectLst/>
              </a:rPr>
              <a:t>2</a:t>
            </a:r>
            <a:r>
              <a:rPr lang="en-US" altLang="zh-CN" dirty="0"/>
              <a:t>​,c</a:t>
            </a:r>
            <a:r>
              <a:rPr lang="en-US" altLang="zh-CN" dirty="0">
                <a:effectLst/>
              </a:rPr>
              <a:t>0</a:t>
            </a:r>
            <a:r>
              <a:rPr lang="en-US" altLang="zh-CN" dirty="0"/>
              <a:t>​,c</a:t>
            </a:r>
            <a:r>
              <a:rPr lang="en-US" altLang="zh-CN" dirty="0">
                <a:effectLst/>
              </a:rPr>
              <a:t>2</a:t>
            </a:r>
            <a:r>
              <a:rPr lang="en-US" altLang="zh-CN" dirty="0"/>
              <a:t>​ terms capture the </a:t>
            </a:r>
            <a:r>
              <a:rPr lang="en-US" altLang="zh-CN" b="1" dirty="0"/>
              <a:t>non-linear response</a:t>
            </a:r>
            <a:r>
              <a:rPr lang="en-US" altLang="zh-CN" dirty="0"/>
              <a:t> of the charge density and superfluid density.</a:t>
            </a:r>
            <a:endParaRPr lang="en-US" altLang="zh-CN" dirty="0"/>
          </a:p>
          <a:p>
            <a:r>
              <a:rPr lang="en-US" altLang="zh-CN" dirty="0"/>
              <a:t>The imaginary part of b2b_2b</a:t>
            </a:r>
            <a:r>
              <a:rPr lang="en-US" altLang="zh-CN" dirty="0">
                <a:effectLst/>
              </a:rPr>
              <a:t>2</a:t>
            </a:r>
            <a:r>
              <a:rPr lang="en-US" altLang="zh-CN" dirty="0"/>
              <a:t>​ leads to </a:t>
            </a:r>
            <a:r>
              <a:rPr lang="en-US" altLang="zh-CN" b="1" dirty="0"/>
              <a:t>colored noise</a:t>
            </a:r>
            <a:r>
              <a:rPr lang="en-US" altLang="zh-CN" dirty="0"/>
              <a:t>, meaning the system has a "memory" of its fluctuations, which is a hallmark of strongly coupled systems.</a:t>
            </a:r>
            <a:endParaRPr lang="en-US" altLang="zh-CN" dirty="0"/>
          </a:p>
          <a:p>
            <a:endParaRPr lang="en-US" altLang="zh-CN" dirty="0"/>
          </a:p>
          <a:p>
            <a:r>
              <a:rPr lang="en-US" altLang="zh-CN" sz="1200" b="0" i="0" kern="1200" dirty="0">
                <a:solidFill>
                  <a:schemeClr val="tx1"/>
                </a:solidFill>
                <a:effectLst/>
                <a:latin typeface="+mn-lt"/>
                <a:ea typeface="+mn-ea"/>
                <a:cs typeface="+mn-cs"/>
              </a:rPr>
              <a:t>From the SK action, we can derive the stochastic equations of motion. A beautiful result here is the natural emergence of the </a:t>
            </a:r>
            <a:r>
              <a:rPr lang="en-US" altLang="zh-CN" sz="1200" b="1" i="0" kern="1200" dirty="0" err="1">
                <a:solidFill>
                  <a:schemeClr val="tx1"/>
                </a:solidFill>
                <a:effectLst/>
                <a:latin typeface="+mn-lt"/>
                <a:ea typeface="+mn-ea"/>
                <a:cs typeface="+mn-cs"/>
              </a:rPr>
              <a:t>Gorkov-Eliashberg</a:t>
            </a:r>
            <a:r>
              <a:rPr lang="en-US" altLang="zh-CN" sz="1200" b="1" i="0" kern="1200" dirty="0">
                <a:solidFill>
                  <a:schemeClr val="tx1"/>
                </a:solidFill>
                <a:effectLst/>
                <a:latin typeface="+mn-lt"/>
                <a:ea typeface="+mn-ea"/>
                <a:cs typeface="+mn-cs"/>
              </a:rPr>
              <a:t> anomalous term</a:t>
            </a:r>
            <a:r>
              <a:rPr lang="en-US" altLang="zh-CN" sz="1200" b="0" i="0" kern="1200" dirty="0">
                <a:solidFill>
                  <a:schemeClr val="tx1"/>
                </a:solidFill>
                <a:effectLst/>
                <a:latin typeface="+mn-lt"/>
                <a:ea typeface="+mn-ea"/>
                <a:cs typeface="+mn-cs"/>
              </a:rPr>
              <a:t>. In traditional literature, this term is often added by hand to ensure gauge invariance. In our EFT, it arises automatically from the symmetry requirements, proving the internal consistency of our framework.</a:t>
            </a:r>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Then, in the stochastic equations form, Let me now explain more explicitly how our EFT relates to the traditional TDGL theory.</a:t>
            </a:r>
            <a:endParaRPr lang="en-US" altLang="zh-CN"/>
          </a:p>
          <a:p>
            <a:r>
              <a:rPr lang="en-US" altLang="zh-CN"/>
              <a:t>At leading order, the EFT reproduces the diffusion-like relaxation of the order parameter. This corresponds to the standard TDGL structure, where the order parameter relaxes toward the minimum of the Ginzburg-Landau free energy.</a:t>
            </a:r>
            <a:endParaRPr lang="en-US" altLang="zh-CN"/>
          </a:p>
          <a:p>
            <a:r>
              <a:rPr lang="en-US" altLang="zh-CN"/>
              <a:t>However, our EFT contains more information than this leading equation.</a:t>
            </a:r>
            <a:endParaRPr lang="en-US" altLang="zh-CN"/>
          </a:p>
          <a:p>
            <a:r>
              <a:rPr lang="en-US" altLang="zh-CN"/>
              <a:t>First, higher-order time-derivative terms can appear. These terms give the order parameter an effective inertia. As a result, the dynamics is not purely diffusive; it can acquire wave-like or oscillatory behavior.</a:t>
            </a:r>
            <a:endParaRPr lang="en-US" altLang="zh-CN"/>
          </a:p>
          <a:p>
            <a:r>
              <a:rPr lang="en-US" altLang="zh-CN"/>
              <a:t>Second, the EFT contains nonlinear response terms. These terms describe how the charge density, current, and condensate respond nonlinearly to electromagnetic fields and to order-parameter fluctuations.</a:t>
            </a:r>
            <a:endParaRPr lang="en-US" altLang="zh-CN"/>
          </a:p>
          <a:p>
            <a:r>
              <a:rPr lang="en-US" altLang="zh-CN"/>
              <a:t>Third, the noise structure is more general. In standard TDGL, noise is usually taken to be white and Markovian. In our EFT, higher-derivative and complex coefficients can lead to colored noise and memory effects.</a:t>
            </a:r>
            <a:endParaRPr lang="en-US" altLang="zh-CN"/>
          </a:p>
          <a:p>
            <a:r>
              <a:rPr lang="en-US" altLang="zh-CN"/>
              <a:t>Another important point is the appearance of the Gor’kov-Eliashberg anomalous term. In older approaches, this term is often introduced to ensure gauge invariance in non-stationary superconducting dynamics. In our framework, it emerges naturally from the symmetry constraints of the EFT.</a:t>
            </a:r>
            <a:endParaRPr lang="en-US" altLang="zh-CN"/>
          </a:p>
          <a:p>
            <a:r>
              <a:rPr lang="en-US" altLang="zh-CN"/>
              <a:t>Therefore, our construction both covers TDGL and systematically extends it.</a:t>
            </a:r>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Let us now discuss the physical consequences of the EFT, starting from the high-temperature phase.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Above the critical temperature, the equilibrium value of the order parameter vanishes,</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This is the normal phase. In this phase, there is no spontaneous symmetry breaking and no Meissner effect.</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 collective modes include two main sectors.</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 first sector is the electromagnetic sector. Since the medium is conducting and dissipative, electromagnetic waves are modified by the response of the medium.</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 second sector is the order-parameter fluctuation. Even above $T_c$, the system can have superconducting fluctuations. Near the critical temperature, these fluctuations become slow and long-lived.</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In the simplest TDGL description, the order parameter fluctuation is a purely relaxational mode. Its frequency is imaginary and describes exponential decay.</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However, in our generalized EFT, the coefficients controlling the time evolution can be complex, and higher-order time derivatives can be included. Therefore, the order-parameter mode can show oscillatory relaxation, not just pure diffusion.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This is especially relevant for strongly coupled systems, where the relaxation dynamics is not necessarily Markovian.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Thus, already in the normal phase, our EFT predicts richer dynamics than standard TDGL.</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dirty="0"/>
              <a:t>When we cross </a:t>
            </a:r>
            <a:r>
              <a:rPr lang="en-US" altLang="zh-CN" dirty="0" err="1"/>
              <a:t>TcT_c</a:t>
            </a:r>
            <a:r>
              <a:rPr lang="en-US" altLang="zh-CN" dirty="0" err="1">
                <a:effectLst/>
              </a:rPr>
              <a:t>Tc</a:t>
            </a:r>
            <a:r>
              <a:rPr lang="en-US" altLang="zh-CN" dirty="0"/>
              <a:t>​, spontaneous symmetry breaking occurs. The order parameter acquires a vacuum expectation value ψ0\psi_0</a:t>
            </a:r>
            <a:r>
              <a:rPr lang="en-US" altLang="zh-CN" dirty="0">
                <a:effectLst/>
              </a:rPr>
              <a:t>ψ0</a:t>
            </a:r>
            <a:r>
              <a:rPr lang="en-US" altLang="zh-CN" dirty="0"/>
              <a:t>​. Here, the </a:t>
            </a:r>
            <a:r>
              <a:rPr lang="en-US" altLang="zh-CN" b="1" dirty="0"/>
              <a:t>Higgs mechanism</a:t>
            </a:r>
            <a:r>
              <a:rPr lang="en-US" altLang="zh-CN" dirty="0"/>
              <a:t> takes over: the phase fluctuation of the order parameter is "absorbed" by the gauge field, giving the photon a mass—this is the Meissner effect.</a:t>
            </a:r>
            <a:endParaRPr lang="en-US" altLang="zh-CN" dirty="0"/>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zh-CN" altLang="en-US" sz="1200" dirty="0">
                <a:latin typeface="Times New Roman" panose="02020503050405090304" pitchFamily="18" charset="0"/>
                <a:cs typeface="Times New Roman" panose="02020503050405090304" pitchFamily="18" charset="0"/>
              </a:rPr>
              <a:t>对比</a:t>
            </a:r>
            <a:endParaRPr lang="zh-CN" altLang="en-US"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Next, we go below the critical temperature.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In the superconducting phase, the order parameter develops a nonzero expectation value,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This means that the system enters the broken phase.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We can decompose the order parameter into amplitude and phase fluctuations,</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Here $h$ is the amplitude fluctuation, often called the Higgs mode, and $\theta$ is the phase fluctuation.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For a neutral superfluid, the phase fluctuation would be a physical Goldstone mode. But for a superconductor, the $U(1)$ symmetry is gauged. Therefore, the phase mode can be absorbed into the gauge field by a gauge transformation.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 gauge-invariant combination is roughly</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As a result, the gauge field acquires an effective mass. This is the Anderson-Higgs mechanism.</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Physically, this mass is responsible for the Meissner effect: magnetic fields cannot penetrate deeply into the superconductor, and the penetration length is finite.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Therefore, the EFT naturally describes how the broken phase reorganizes the degrees of freedom: the phase mode disappears from the physical spectrum, the photon becomes massive, and the amplitude mode remains as a separate collective excitation.</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Now let us look more carefully at the collective modes in the broken phase, especially near the critical point.</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One might expect the amplitude fluctuation, or Higgs mode, to behave like an oscillating massive mode. However, near $T_c$, the situation is different.</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Because the medium is dissipative and the order parameter is critically slow, the Higgs mode becomes strongly damped. In our analysis, near the critical regime, the Higgs mode is overdamped rather than a sharp propagating excitation.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This means that its frequency is dominated by an imaginary part. Physically, the fluctuation decays before it can complete a coherent oscillation.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When higher-order terms are included, the mode structure becomes richer. The second-order time-derivative terms can partially restore inertial behavior and produce wave-like corrections. If the coefficients are complex, the Higgs mode can also mix with the electromagnetic sector in a nontrivial way.</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This is one of the important messages of our EFT: the fate of collective modes depends not only on the static GL potential, but also on the dissipative and higher-derivative terms in the real-time effective action.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Therefore, the Schwinger-Keldysh EFT provides a controlled way to study the Higgs mechanism in a dissipative environment.</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Finally, let me discuss the holographic validation.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 EFT construction is based on symmetry and scale separation, so it determines the allowed structure of the effective action. However, the numerical values of the Wilsonian coefficients are not fixed by symmetry. They depend on the underlying microscopic theory.</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To extract these coefficients in a strongly coupled system, we use a holographic superconductor model.</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The bulk theory is a minimal Einstein-Maxwell-scalar system, or in the probe limit, a Maxwell-scalar theory in a black-hole background. The charged scalar field in the bulk is dual to the superconducting order parameter on the boundary, while the bulk gauge field is dual to the boundary electromagnetic current.</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To make the boundary electromagnetic field dynamical, one imposes mixed boundary conditions. This is important because a superconductor requires a dynamical gauge field, not just an external source.</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Using the holographic dictionary, we can compute real-time correlation functions and match them to the predictions of our EFT. In this way, holography acts as a microscope for the Wilsonian coefficients in the effective action.</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A key result is that the holographic calculation supports the structure predicted by the EFT. Moreover, it can generate complex relaxation coefficients. The imaginary parts of these coefficients lead to oscillatory relaxation and colored-noise-like behavior.</a:t>
            </a: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sz="1200" dirty="0">
                <a:latin typeface="Times New Roman" panose="02020503050405090304" pitchFamily="18" charset="0"/>
                <a:cs typeface="Times New Roman" panose="02020503050405090304" pitchFamily="18" charset="0"/>
              </a:rPr>
              <a:t>This provides a concrete example showing that strongly coupled superconductors can go beyond the purely diffusive dynamics of conventional TDGL.</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b="0" i="0" kern="1200" dirty="0">
                <a:solidFill>
                  <a:schemeClr val="tx1"/>
                </a:solidFill>
                <a:effectLst/>
                <a:latin typeface="+mn-lt"/>
                <a:ea typeface="+mn-ea"/>
                <a:cs typeface="+mn-cs"/>
              </a:rPr>
              <a:t>let me summarize the key takeaways from our work.</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en-US" altLang="zh-CN" sz="1200" dirty="0">
                <a:latin typeface="Times New Roman" panose="02020503050405090304" pitchFamily="18" charset="0"/>
                <a:cs typeface="Times New Roman" panose="02020503050405090304" pitchFamily="18" charset="0"/>
              </a:rPr>
              <a:t>Let me now summarize the main results.</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First, we constructed a systematic Schwinger-Keldysh effective field theory for s-wave superconducting phase transitions. The construction is based on scale separation and symmetry constraints, including gauge invariance, Schwinger-Keldysh consistency conditions, and dynamical KMS symmetry.</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Second, our EFT reproduces the traditional time-dependent Ginzburg-Landau theory at leading order. Therefore, TDGL is recovered as the low-frequency and long-wavelength limit.</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Third, the EFT naturally goes beyond TDGL. It includes higher-order time derivatives, nonlinear response, colored noise, and possible memory effects. These terms are organized systematically in the derivative expansion.</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Fourth, we analyzed collective modes near the superconducting transition. In the normal phase, order-parameter fluctuations can show generalized relaxation. In the broken phase, the phase mode is absorbed by the gauge field through the Anderson-Higgs mechanism, while the amplitude mode becomes overdamped near the critical point.</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Finally, holographic calculations provide a strong-coupling validation of the EFT structure and allow us to extract Wilsonian coefficients. In particular, complex relaxation coefficients are a signature of nontrivial real-time dynamics beyond simple TDGL.</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The talk is organized as follows.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First, I will give an introduction and motivation. I will briefly review some basic points about superconductivity,  and then explain why a more systematic EFT framework is needed.</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Second, I will discuss the construction of the effective field theory.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Third, I will analyze collective modes in both the normal phase and the superconducting phase, and then present a holographic validation of the EFT coefficients.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t>Finally, I will summarize the main results and discuss possible future directions.</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dirty="0">
                <a:latin typeface="Times New Roman" panose="02020503050405090304" pitchFamily="18" charset="0"/>
                <a:cs typeface="Times New Roman" panose="02020503050405090304" pitchFamily="18" charset="0"/>
              </a:rPr>
              <a:t>Let me end with several future directions.</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The first direction is vortex dynamics and turbulence. Since our EFT is fully dynamical and gauge invariant, it provides a natural framework to study how a homogeneous superconducting state evolves into vortex configurations and possibly turbulent states, especially in type-II superconductors.</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The second direction is thermoelectric effects. In the present work, we mainly focused on the order parameter and electromagnetic field, while keeping the background medium fixed. A natural extension is to couple the EFT to energy and momentum conservation, or equivalently to the stress tensor. This would allow us to study thermal transport, temperature gradients, and thermoelectric response.</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The third direction is color superconductivity. Similar symmetry principles may be useful for describing high-density QCD matter, such as the matter inside neutron stars, where superconducting or superfluid phases may appear.</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The fourth direction is non-relativistic systems, such as cold atomic gases. It would be interesting to extend the construction to systems with Schr</a:t>
            </a:r>
            <a:r>
              <a:rPr lang="en-US" altLang="en-US" sz="1200" dirty="0">
                <a:latin typeface="Times New Roman" panose="02020503050405090304" pitchFamily="18" charset="0"/>
                <a:cs typeface="Times New Roman" panose="02020503050405090304" pitchFamily="18" charset="0"/>
              </a:rPr>
              <a:t>ö</a:t>
            </a:r>
            <a:r>
              <a:rPr lang="en-US" altLang="zh-CN" sz="1200" dirty="0">
                <a:latin typeface="Times New Roman" panose="02020503050405090304" pitchFamily="18" charset="0"/>
                <a:cs typeface="Times New Roman" panose="02020503050405090304" pitchFamily="18" charset="0"/>
              </a:rPr>
              <a:t>dinger symmetry and compare the resulting dynamics with experiments in ultracold atoms.</a:t>
            </a:r>
            <a:endParaRPr lang="en-US" altLang="zh-CN" sz="1200" dirty="0">
              <a:latin typeface="Times New Roman" panose="02020503050405090304" pitchFamily="18" charset="0"/>
              <a:cs typeface="Times New Roman" panose="02020503050405090304" pitchFamily="18" charset="0"/>
            </a:endParaRPr>
          </a:p>
          <a:p>
            <a:endParaRPr lang="en-US" altLang="zh-CN" sz="1200" dirty="0">
              <a:latin typeface="Times New Roman" panose="02020503050405090304" pitchFamily="18" charset="0"/>
              <a:cs typeface="Times New Roman" panose="02020503050405090304" pitchFamily="18" charset="0"/>
            </a:endParaRPr>
          </a:p>
          <a:p>
            <a:r>
              <a:rPr lang="en-US" altLang="zh-CN" sz="1200" dirty="0">
                <a:latin typeface="Times New Roman" panose="02020503050405090304" pitchFamily="18" charset="0"/>
                <a:cs typeface="Times New Roman" panose="02020503050405090304" pitchFamily="18" charset="0"/>
              </a:rPr>
              <a:t>In short, we believe that the Schwinger-Keldysh EFT provides a powerful and universal language for dissipative quantum phases, and superconductivity is a particularly important application.</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0" i="0" kern="1200" dirty="0">
                <a:solidFill>
                  <a:schemeClr val="tx1"/>
                </a:solidFill>
                <a:effectLst/>
                <a:latin typeface="+mn-lt"/>
                <a:ea typeface="+mn-ea"/>
                <a:cs typeface="+mn-cs"/>
              </a:rPr>
              <a:t>Thank you very much for your time and attention. I look forward to your questions."</a:t>
            </a:r>
            <a:endParaRPr lang="en-US" altLang="zh-CN" sz="1200" b="0" i="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893F2079-FF1B-4B5B-8362-F872C126C2F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Let me start with some basic facts about superconductivity.</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A superconductor is characterized by two phenomena. The first one is zero dc resistance: below a critical temperature $T_c$, an electric current can flow without dissipation. The second one is the Meissner effect: magnetic fields are expelled from the bulk of the material.</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Historically, one of the most important macroscopic descriptions of superconductivity is the Ginzburg-Landau theory.</a:t>
            </a:r>
            <a:endParaRPr lang="en-US" altLang="zh-CN"/>
          </a:p>
          <a:p>
            <a:pPr marL="0" indent="0">
              <a:lnSpc>
                <a:spcPct val="150000"/>
              </a:lnSpc>
              <a:buFont typeface="Arial" panose="020B0604020202090204" pitchFamily="34" charset="0"/>
              <a:buNone/>
            </a:pPr>
            <a:endParaRPr lang="en-US" altLang="zh-CN" dirty="0">
              <a:latin typeface="Times New Roman" panose="02020503050405090304" pitchFamily="18" charset="0"/>
              <a:cs typeface="Times New Roman" panose="02020503050405090304" pitchFamily="18" charset="0"/>
              <a:sym typeface="+mn-ea"/>
            </a:endParaRPr>
          </a:p>
          <a:p>
            <a:pPr marL="0" indent="0">
              <a:lnSpc>
                <a:spcPct val="150000"/>
              </a:lnSpc>
              <a:buFont typeface="Arial" panose="020B0604020202090204" pitchFamily="34" charset="0"/>
              <a:buNone/>
            </a:pPr>
            <a:r>
              <a:rPr lang="en-US" altLang="zh-CN" dirty="0">
                <a:latin typeface="Times New Roman" panose="02020503050405090304" pitchFamily="18" charset="0"/>
                <a:cs typeface="Times New Roman" panose="02020503050405090304" pitchFamily="18" charset="0"/>
                <a:sym typeface="+mn-ea"/>
              </a:rPr>
              <a:t>From the modern point of view, the superconducting state is described by a complex order parameter,</a:t>
            </a:r>
            <a:endParaRPr lang="en-US" altLang="zh-CN"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dirty="0">
                <a:latin typeface="Times New Roman" panose="02020503050405090304" pitchFamily="18" charset="0"/>
                <a:cs typeface="Times New Roman" panose="02020503050405090304" pitchFamily="18" charset="0"/>
                <a:sym typeface="+mn-ea"/>
              </a:rPr>
              <a:t>Here, the amplitude $|\Psi|$ measures the strength of the condensate, while the phase $\theta$ describes the coherent phase of the condensate. </a:t>
            </a:r>
            <a:endParaRPr lang="en-US" altLang="zh-CN" dirty="0">
              <a:latin typeface="Times New Roman" panose="02020503050405090304" pitchFamily="18" charset="0"/>
              <a:cs typeface="Times New Roman" panose="02020503050405090304" pitchFamily="18" charset="0"/>
              <a:sym typeface="+mn-ea"/>
            </a:endParaRPr>
          </a:p>
          <a:p>
            <a:pPr marL="0" indent="0">
              <a:lnSpc>
                <a:spcPct val="150000"/>
              </a:lnSpc>
              <a:buFont typeface="Arial" panose="020B0604020202090204" pitchFamily="34" charset="0"/>
              <a:buNone/>
            </a:pPr>
            <a:r>
              <a:rPr lang="en-US" altLang="zh-CN" dirty="0">
                <a:latin typeface="Times New Roman" panose="02020503050405090304" pitchFamily="18" charset="0"/>
                <a:cs typeface="Times New Roman" panose="02020503050405090304" pitchFamily="18" charset="0"/>
                <a:sym typeface="+mn-ea"/>
              </a:rPr>
              <a:t>Therefore, the important low-energy degrees of freedom in a superconductor include the amplitude of the order parameter, its phase, and the electromagnetic field.</a:t>
            </a:r>
            <a:endParaRPr lang="en-US" altLang="zh-CN"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dirty="0">
                <a:latin typeface="Times New Roman" panose="02020503050405090304" pitchFamily="18" charset="0"/>
                <a:cs typeface="Times New Roman" panose="02020503050405090304" pitchFamily="18" charset="0"/>
                <a:sym typeface="+mn-ea"/>
              </a:rPr>
              <a:t>A key feature of superconductors is that the phase fluctuation does not remain as an independent gapless Goldstone mode. </a:t>
            </a:r>
            <a:endParaRPr lang="en-US" altLang="zh-CN" dirty="0">
              <a:latin typeface="Times New Roman" panose="02020503050405090304" pitchFamily="18" charset="0"/>
              <a:cs typeface="Times New Roman" panose="02020503050405090304" pitchFamily="18" charset="0"/>
              <a:sym typeface="+mn-ea"/>
            </a:endParaRPr>
          </a:p>
          <a:p>
            <a:pPr marL="0" indent="0">
              <a:lnSpc>
                <a:spcPct val="150000"/>
              </a:lnSpc>
              <a:buFont typeface="Arial" panose="020B0604020202090204" pitchFamily="34" charset="0"/>
              <a:buNone/>
            </a:pPr>
            <a:r>
              <a:rPr lang="en-US" altLang="zh-CN" dirty="0">
                <a:latin typeface="Times New Roman" panose="02020503050405090304" pitchFamily="18" charset="0"/>
                <a:cs typeface="Times New Roman" panose="02020503050405090304" pitchFamily="18" charset="0"/>
                <a:sym typeface="+mn-ea"/>
              </a:rPr>
              <a:t>Since the condensate is charged, it must couple to the electromagnetic field in a gauge-invariant way. This is described by the covariant derivative,</a:t>
            </a:r>
            <a:endParaRPr lang="en-US" altLang="zh-CN"/>
          </a:p>
          <a:p>
            <a:r>
              <a:rPr lang="en-US" altLang="zh-CN">
                <a:sym typeface="+mn-ea"/>
              </a:rPr>
              <a:t>Ginzburg-Landau theory is an effective theory for equilibrium superconductors near the critical temperature. </a:t>
            </a:r>
            <a:endParaRPr lang="en-US" altLang="zh-CN"/>
          </a:p>
          <a:p>
            <a:r>
              <a:rPr lang="en-US" altLang="zh-CN"/>
              <a:t>Its central object is the GL free energy,</a:t>
            </a:r>
            <a:endParaRPr lang="en-US" altLang="zh-CN"/>
          </a:p>
          <a:p>
            <a:r>
              <a:rPr lang="en-US" altLang="zh-CN"/>
              <a:t>The coefficient $\alpha$ depends on temperature and changes sign at the critical temperature,</a:t>
            </a:r>
            <a:endParaRPr lang="en-US" altLang="zh-CN"/>
          </a:p>
          <a:p>
            <a:r>
              <a:rPr lang="en-US" altLang="zh-CN"/>
              <a:t>When $T&gt;T_c$, $\alpha&gt;0$, and the minimum of the free energy is at $\Psi=0$. This is the normal phase. When $T&lt;T_c$, $\alpha&lt;0$, and the free energy is minimized by a nonzero order parameter,</a:t>
            </a:r>
            <a:endParaRPr lang="en-US" altLang="zh-CN"/>
          </a:p>
          <a:p>
            <a:r>
              <a:rPr lang="en-US" altLang="zh-CN"/>
              <a:t>This describes the superconducting phase.</a:t>
            </a:r>
            <a:endParaRPr lang="en-US" altLang="zh-CN"/>
          </a:p>
          <a:p>
            <a:r>
              <a:rPr lang="en-US" altLang="zh-CN"/>
              <a:t>Anyway, By minimizing the GL free energy, one obtains the GL equation for the order parameter, together with the supercurrent equation.</a:t>
            </a:r>
            <a:endParaRPr lang="en-US" altLang="zh-CN"/>
          </a:p>
          <a:p>
            <a:r>
              <a:rPr lang="en-US" altLang="zh-CN"/>
              <a:t>GL theory successfully explains many macroscopic properties of superconductors, such as the coherence length, magnetic penetration depth, the Meissner effect, and the classification into type-I and type-II superconductors.</a:t>
            </a:r>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The microscopic foundation of conventional superconductivity is provided by BCS theory.</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The basic idea of BCS theory is that an effective attractive interaction between electrons in the medium near the Fermi surface leads to the formation of Cooper pairs. These pairs condense into a coherent macroscopic quantum state.</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In momentum space, the reduced BCS Hamiltonian can be written schematically as where $g&gt;0$ denotes the attractive interaction strength.</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The superconducting gap is defined as opposite momentum and spin</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This gap plays the role of the order parameter</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An important result by Gor’kov is that the Ginzburg-Landau theory can be derived from BCS theory near the critical temperature. This shows that GL theory is not just a phenomenological model, but can emerge as the long-wavelength effective theory of the microscopic BCS model.</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A standard approach to real-time dynamics is the time-dependent Ginzburg-Landau theory, or TDGL.</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TDGL extends the static GL theory by assuming that the order parameter relaxes toward the minimum of the GL free energy. one writes </a:t>
            </a:r>
            <a:r>
              <a:rPr lang="en-US" altLang="zh-CN" sz="1200" dirty="0">
                <a:latin typeface="Times New Roman" panose="02020503050405090304" pitchFamily="18" charset="0"/>
                <a:cs typeface="Times New Roman" panose="02020503050405090304" pitchFamily="18" charset="0"/>
              </a:rPr>
              <a:t>Dt is the gauge-covariant time derivative. Here, $\Gamma$ is a relaxation coefficient, and $\eta$ represents noise.</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TDGL has been very useful in describing superconducting dynamics near $T_c$. It captures the leading dissipative relaxation of the order parameter and has many applications in superconducting fluctuations, transport, and vortex dynamics.</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However, TDGL is still largely phenomenological. The dissipative coefficients and noise terms are usually introduced by hand. In many treatments, the dynamics is assumed to be, with white noise and only first-order time derivatives.</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But in a general interacting many-body system, especially near a critical point, we may expect to describe more comprehensive effects. For example, there can be higher-order time derivatives, memory effects, colored noise, nonlinear electromagnetic response, and strong-coupling corrections.</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Traditional TDGL does not provide a systematic principle to organize all these effects.</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Therefore, we need a more general framework: a real-time effective field theory constrained by symmetries.</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lnSpc>
                <a:spcPct val="150000"/>
              </a:lnSpc>
              <a:buFont typeface="Arial" panose="020B0604020202090204" pitchFamily="34" charset="0"/>
              <a:buNone/>
            </a:pPr>
            <a:r>
              <a:rPr lang="en-US" altLang="zh-CN" dirty="0">
                <a:effectLst/>
                <a:sym typeface="+mn-ea"/>
              </a:rPr>
              <a:t>Superconductivity is a hot topic that has always attracted intense attention from theoretical physicists for decades.</a:t>
            </a:r>
            <a:endParaRPr lang="en-US" altLang="zh-CN" dirty="0">
              <a:effectLst/>
              <a:sym typeface="+mn-ea"/>
            </a:endParaRPr>
          </a:p>
          <a:p>
            <a:pPr marL="0" indent="0">
              <a:lnSpc>
                <a:spcPct val="150000"/>
              </a:lnSpc>
              <a:buFont typeface="Arial" panose="020B0604020202090204" pitchFamily="34" charset="0"/>
              <a:buNone/>
            </a:pPr>
            <a:r>
              <a:rPr lang="en-US" altLang="zh-CN" dirty="0">
                <a:effectLst/>
                <a:sym typeface="+mn-ea"/>
              </a:rPr>
              <a:t>On the other hand, when speaking of EFT, which was used to describe dissipative fluid, I think it is necessary to briefly introduce superfluild. </a:t>
            </a:r>
            <a:endParaRPr lang="en-US" altLang="zh-CN" dirty="0">
              <a:effectLst/>
              <a:sym typeface="+mn-ea"/>
            </a:endParaRPr>
          </a:p>
          <a:p>
            <a:pPr marL="0" indent="0">
              <a:lnSpc>
                <a:spcPct val="150000"/>
              </a:lnSpc>
              <a:buFont typeface="Arial" panose="020B0604020202090204" pitchFamily="34" charset="0"/>
              <a:buNone/>
            </a:pPr>
            <a:r>
              <a:rPr lang="en-US" altLang="zh-CN" dirty="0">
                <a:effectLst/>
                <a:sym typeface="+mn-ea"/>
              </a:rPr>
              <a:t>as two classic systems in the field of condensed matter, despite having different microscopic mechanisms, </a:t>
            </a:r>
            <a:r>
              <a:rPr lang="en-US" altLang="zh-CN" dirty="0" err="1">
                <a:effectLst/>
                <a:sym typeface="+mn-ea"/>
              </a:rPr>
              <a:t>superfluids</a:t>
            </a:r>
            <a:r>
              <a:rPr lang="en-US" altLang="zh-CN" dirty="0">
                <a:effectLst/>
                <a:sym typeface="+mn-ea"/>
              </a:rPr>
              <a:t> and superconductors are often discussed together due to their striking similarities in macroscopic effective theories, espectially for their near critical behaviours.</a:t>
            </a:r>
            <a:endParaRPr lang="en-US" altLang="zh-CN" b="0" i="0" kern="1200" dirty="0">
              <a:solidFill>
                <a:schemeClr val="tx1"/>
              </a:solidFill>
              <a:effectLst/>
              <a:latin typeface="+mn-lt"/>
              <a:ea typeface="+mn-ea"/>
              <a:cs typeface="+mn-cs"/>
            </a:endParaRPr>
          </a:p>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To understand our approach, it is helpful to think of a superconductor as a "Gauged Superfluid." at least in macroscopic scope.</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In a superfluid, the system possesses a global U(1) symmetry.</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The associated Goldstone mode (phase fluctuation) constitutes a physical excitation.</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In a superconductor, however, we elevate the electromagnetic field $A_\mu$ from a background to a dynamical field; this is equivalent to "gauging" the electromagnetic field, thereby promoting the system's symmetry from global to local gauge symmetry.</a:t>
            </a:r>
            <a:endParaRPr lang="en-US" altLang="zh-CN" sz="1200" dirty="0">
              <a:latin typeface="Times New Roman" panose="02020503050405090304" pitchFamily="18" charset="0"/>
              <a:cs typeface="Times New Roman" panose="02020503050405090304" pitchFamily="18" charset="0"/>
            </a:endParaRPr>
          </a:p>
          <a:p>
            <a:pPr marL="0" indent="0">
              <a:lnSpc>
                <a:spcPct val="150000"/>
              </a:lnSpc>
              <a:buFont typeface="Arial" panose="020B0604020202090204" pitchFamily="34" charset="0"/>
              <a:buNone/>
            </a:pPr>
            <a:r>
              <a:rPr lang="en-US" altLang="zh-CN" sz="1200" dirty="0">
                <a:latin typeface="Times New Roman" panose="02020503050405090304" pitchFamily="18" charset="0"/>
                <a:cs typeface="Times New Roman" panose="02020503050405090304" pitchFamily="18" charset="0"/>
              </a:rPr>
              <a:t>As we shall see, this process of "gauging" fundamentally alters the physical properties: the Goldstone mode is “eaten" by the gauge field, thereby giving rise to the Higgs mechanism within a dissipative environment.</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sz="1200" b="0" i="0" kern="1200" dirty="0">
                <a:solidFill>
                  <a:schemeClr val="tx1"/>
                </a:solidFill>
                <a:effectLst/>
                <a:latin typeface="+mn-lt"/>
                <a:ea typeface="+mn-ea"/>
                <a:cs typeface="+mn-cs"/>
              </a:rPr>
              <a:t>To describe real-time dynamics and dissipation, we must use the Schwinger-</a:t>
            </a:r>
            <a:r>
              <a:rPr lang="en-US" altLang="zh-CN" sz="1200" b="0" i="0" kern="1200" dirty="0" err="1">
                <a:solidFill>
                  <a:schemeClr val="tx1"/>
                </a:solidFill>
                <a:effectLst/>
                <a:latin typeface="+mn-lt"/>
                <a:ea typeface="+mn-ea"/>
                <a:cs typeface="+mn-cs"/>
              </a:rPr>
              <a:t>Keldysh</a:t>
            </a:r>
            <a:r>
              <a:rPr lang="en-US" altLang="zh-CN" sz="1200" b="0" i="0" kern="1200" dirty="0">
                <a:solidFill>
                  <a:schemeClr val="tx1"/>
                </a:solidFill>
                <a:effectLst/>
                <a:latin typeface="+mn-lt"/>
                <a:ea typeface="+mn-ea"/>
                <a:cs typeface="+mn-cs"/>
              </a:rPr>
              <a:t> contour. By integrating out high-energy, ultraviolet degrees of freedom—the microscopic matter fields —we obtained an effective action quantity for long-wavelength, low-frequency physical quantities.</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Then We double the degrees of freedom: the "r" variables represent the physical observables, while the "a" variables represent the fluctuations. This doubling is not just a mathematical trick; it is the only way to consistently incorporate the Fluctuation-Dissipation Theorem into an action-based principle.</a:t>
            </a:r>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50000"/>
              </a:lnSpc>
              <a:spcBef>
                <a:spcPts val="0"/>
              </a:spcBef>
              <a:spcAft>
                <a:spcPts val="0"/>
              </a:spcAft>
              <a:buClrTx/>
              <a:buSzTx/>
              <a:buFont typeface="Arial" panose="020B0604020202090204" pitchFamily="34" charset="0"/>
              <a:buNone/>
              <a:defRPr/>
            </a:pPr>
            <a:r>
              <a:rPr lang="en-US" altLang="zh-CN" dirty="0"/>
              <a:t>Let’s define our physical regime. We focus on the area slightly above Tc​. We assume a static medium, ignoring temperature fluctuations to isolate the electromagnetic dynamics. Most importantly, we work in the hydrodynamic limit, where the spacetime scales are much larger than the mean free path </a:t>
            </a:r>
            <a:r>
              <a:rPr lang="en-US" altLang="zh-CN" dirty="0" err="1"/>
              <a:t>lmfp</a:t>
            </a:r>
            <a:r>
              <a:rPr lang="en-US" altLang="zh-CN" dirty="0"/>
              <a:t>​. In this limit, the "integrated out" matter fields leave behind a symmetry-constrained action for </a:t>
            </a:r>
            <a:r>
              <a:rPr lang="en-US" altLang="zh-CN" dirty="0" err="1"/>
              <a:t>A</a:t>
            </a:r>
            <a:r>
              <a:rPr lang="en-US" altLang="zh-CN" dirty="0" err="1">
                <a:effectLst/>
              </a:rPr>
              <a:t>μ</a:t>
            </a:r>
            <a:r>
              <a:rPr lang="en-US" altLang="zh-CN" dirty="0"/>
              <a:t>​ and the order parameter O</a:t>
            </a:r>
            <a:endParaRPr lang="en-US" altLang="zh-CN" sz="1200" dirty="0">
              <a:latin typeface="Times New Roman" panose="02020503050405090304" pitchFamily="18" charset="0"/>
              <a:cs typeface="Times New Roman" panose="0202050305040509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592FD8-2D2D-4A2E-B8A0-DA4AFF9EFBB9}" type="slidenum">
              <a:rPr lang="zh-CN" altLang="en-US" smtClean="0"/>
            </a:fld>
            <a:endParaRPr lang="zh-CN" altLang="en-US"/>
          </a:p>
        </p:txBody>
      </p:sp>
      <p:sp>
        <p:nvSpPr>
          <p:cNvPr id="6" name="矩形: 圆角 5"/>
          <p:cNvSpPr/>
          <p:nvPr userDrawn="1"/>
        </p:nvSpPr>
        <p:spPr>
          <a:xfrm>
            <a:off x="237401" y="163785"/>
            <a:ext cx="11717198" cy="6530430"/>
          </a:xfrm>
          <a:prstGeom prst="roundRect">
            <a:avLst>
              <a:gd name="adj" fmla="val 2299"/>
            </a:avLst>
          </a:prstGeom>
          <a:solidFill>
            <a:schemeClr val="bg1"/>
          </a:solidFill>
          <a:ln>
            <a:noFill/>
          </a:ln>
          <a:effectLst>
            <a:outerShdw blurRad="88900" sx="101000" sy="101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245327" y="921834"/>
            <a:ext cx="11693912" cy="108000"/>
          </a:xfrm>
          <a:prstGeom prst="rect">
            <a:avLst/>
          </a:prstGeom>
          <a:gradFill flip="none" rotWithShape="1">
            <a:gsLst>
              <a:gs pos="0">
                <a:schemeClr val="bg1"/>
              </a:gs>
              <a:gs pos="50000">
                <a:schemeClr val="accent1">
                  <a:shade val="67500"/>
                  <a:satMod val="115000"/>
                </a:schemeClr>
              </a:gs>
              <a:gs pos="100000">
                <a:schemeClr val="bg1"/>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descr="校徽标.jpg"/>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64761" y="287808"/>
            <a:ext cx="2260326"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5DB8F06-08AE-490A-B987-EC51677FB5F8}"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592FD8-2D2D-4A2E-B8A0-DA4AFF9EFBB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DB8F06-08AE-490A-B987-EC51677FB5F8}"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92FD8-2D2D-4A2E-B8A0-DA4AFF9EFBB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hyperlink" Target="mailto:ZexinYang@stu.hit.edu.cn" TargetMode="Externa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image" Target="../media/image45.png"/></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vmlDrawing" Target="../drawings/vmlDrawing3.vml"/><Relationship Id="rId7" Type="http://schemas.openxmlformats.org/officeDocument/2006/relationships/slideLayout" Target="../slideLayouts/slideLayout7.xml"/><Relationship Id="rId6" Type="http://schemas.openxmlformats.org/officeDocument/2006/relationships/image" Target="../media/image52.wmf"/><Relationship Id="rId5" Type="http://schemas.openxmlformats.org/officeDocument/2006/relationships/oleObject" Target="../embeddings/oleObject10.bin"/><Relationship Id="rId4" Type="http://schemas.openxmlformats.org/officeDocument/2006/relationships/image" Target="../media/image51.wmf"/><Relationship Id="rId3" Type="http://schemas.openxmlformats.org/officeDocument/2006/relationships/oleObject" Target="../embeddings/oleObject9.bin"/><Relationship Id="rId2" Type="http://schemas.openxmlformats.org/officeDocument/2006/relationships/image" Target="../media/image50.wmf"/><Relationship Id="rId1"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vmlDrawing" Target="../drawings/vmlDrawing4.vml"/><Relationship Id="rId5" Type="http://schemas.openxmlformats.org/officeDocument/2006/relationships/slideLayout" Target="../slideLayouts/slideLayout7.xml"/><Relationship Id="rId4" Type="http://schemas.openxmlformats.org/officeDocument/2006/relationships/image" Target="../media/image54.wmf"/><Relationship Id="rId3" Type="http://schemas.openxmlformats.org/officeDocument/2006/relationships/oleObject" Target="../embeddings/oleObject12.bin"/><Relationship Id="rId2" Type="http://schemas.openxmlformats.org/officeDocument/2006/relationships/image" Target="../media/image53.wmf"/><Relationship Id="rId1" Type="http://schemas.openxmlformats.org/officeDocument/2006/relationships/oleObject" Target="../embeddings/oleObject11.bin"/></Relationships>
</file>

<file path=ppt/slides/_rels/slide14.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59.png"/><Relationship Id="rId7" Type="http://schemas.openxmlformats.org/officeDocument/2006/relationships/image" Target="../media/image58.png"/><Relationship Id="rId6" Type="http://schemas.openxmlformats.org/officeDocument/2006/relationships/image" Target="../media/image57.wmf"/><Relationship Id="rId5" Type="http://schemas.openxmlformats.org/officeDocument/2006/relationships/oleObject" Target="../embeddings/oleObject15.bin"/><Relationship Id="rId4" Type="http://schemas.openxmlformats.org/officeDocument/2006/relationships/image" Target="../media/image56.wmf"/><Relationship Id="rId3" Type="http://schemas.openxmlformats.org/officeDocument/2006/relationships/oleObject" Target="../embeddings/oleObject14.bin"/><Relationship Id="rId2" Type="http://schemas.openxmlformats.org/officeDocument/2006/relationships/image" Target="../media/image55.wmf"/><Relationship Id="rId13" Type="http://schemas.openxmlformats.org/officeDocument/2006/relationships/notesSlide" Target="../notesSlides/notesSlide14.xml"/><Relationship Id="rId12" Type="http://schemas.openxmlformats.org/officeDocument/2006/relationships/vmlDrawing" Target="../drawings/vmlDrawing5.vml"/><Relationship Id="rId11" Type="http://schemas.openxmlformats.org/officeDocument/2006/relationships/slideLayout" Target="../slideLayouts/slideLayout7.xml"/><Relationship Id="rId10" Type="http://schemas.openxmlformats.org/officeDocument/2006/relationships/image" Target="../media/image61.png"/><Relationship Id="rId1" Type="http://schemas.openxmlformats.org/officeDocument/2006/relationships/oleObject" Target="../embeddings/oleObject13.bin"/></Relationships>
</file>

<file path=ppt/slides/_rels/slide15.xml.rels><?xml version="1.0" encoding="UTF-8" standalone="yes"?>
<Relationships xmlns="http://schemas.openxmlformats.org/package/2006/relationships"><Relationship Id="rId9" Type="http://schemas.openxmlformats.org/officeDocument/2006/relationships/oleObject" Target="../embeddings/oleObject19.bin"/><Relationship Id="rId8" Type="http://schemas.openxmlformats.org/officeDocument/2006/relationships/image" Target="../media/image65.svg"/><Relationship Id="rId7" Type="http://schemas.openxmlformats.org/officeDocument/2006/relationships/image" Target="../media/image64.png"/><Relationship Id="rId6" Type="http://schemas.openxmlformats.org/officeDocument/2006/relationships/image" Target="../media/image63.wmf"/><Relationship Id="rId5" Type="http://schemas.openxmlformats.org/officeDocument/2006/relationships/oleObject" Target="../embeddings/oleObject18.bin"/><Relationship Id="rId4" Type="http://schemas.openxmlformats.org/officeDocument/2006/relationships/image" Target="../media/image62.wmf"/><Relationship Id="rId3" Type="http://schemas.openxmlformats.org/officeDocument/2006/relationships/oleObject" Target="../embeddings/oleObject17.bin"/><Relationship Id="rId2" Type="http://schemas.openxmlformats.org/officeDocument/2006/relationships/image" Target="../media/image39.wmf"/><Relationship Id="rId16" Type="http://schemas.openxmlformats.org/officeDocument/2006/relationships/notesSlide" Target="../notesSlides/notesSlide15.xml"/><Relationship Id="rId15" Type="http://schemas.openxmlformats.org/officeDocument/2006/relationships/vmlDrawing" Target="../drawings/vmlDrawing6.vml"/><Relationship Id="rId14" Type="http://schemas.openxmlformats.org/officeDocument/2006/relationships/slideLayout" Target="../slideLayouts/slideLayout7.xml"/><Relationship Id="rId13" Type="http://schemas.openxmlformats.org/officeDocument/2006/relationships/image" Target="../media/image69.png"/><Relationship Id="rId12" Type="http://schemas.openxmlformats.org/officeDocument/2006/relationships/image" Target="../media/image68.svg"/><Relationship Id="rId11" Type="http://schemas.openxmlformats.org/officeDocument/2006/relationships/image" Target="../media/image67.png"/><Relationship Id="rId10" Type="http://schemas.openxmlformats.org/officeDocument/2006/relationships/image" Target="../media/image66.wmf"/><Relationship Id="rId1"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9" Type="http://schemas.openxmlformats.org/officeDocument/2006/relationships/image" Target="../media/image75.wmf"/><Relationship Id="rId8" Type="http://schemas.openxmlformats.org/officeDocument/2006/relationships/oleObject" Target="../embeddings/oleObject22.bin"/><Relationship Id="rId7" Type="http://schemas.openxmlformats.org/officeDocument/2006/relationships/image" Target="../media/image74.png"/><Relationship Id="rId6" Type="http://schemas.openxmlformats.org/officeDocument/2006/relationships/image" Target="../media/image73.wmf"/><Relationship Id="rId5" Type="http://schemas.openxmlformats.org/officeDocument/2006/relationships/oleObject" Target="../embeddings/oleObject21.bin"/><Relationship Id="rId4" Type="http://schemas.openxmlformats.org/officeDocument/2006/relationships/image" Target="../media/image72.wmf"/><Relationship Id="rId3" Type="http://schemas.openxmlformats.org/officeDocument/2006/relationships/oleObject" Target="../embeddings/oleObject20.bin"/><Relationship Id="rId2" Type="http://schemas.openxmlformats.org/officeDocument/2006/relationships/image" Target="../media/image71.png"/><Relationship Id="rId14" Type="http://schemas.openxmlformats.org/officeDocument/2006/relationships/notesSlide" Target="../notesSlides/notesSlide16.xml"/><Relationship Id="rId13" Type="http://schemas.openxmlformats.org/officeDocument/2006/relationships/vmlDrawing" Target="../drawings/vmlDrawing7.vml"/><Relationship Id="rId12" Type="http://schemas.openxmlformats.org/officeDocument/2006/relationships/slideLayout" Target="../slideLayouts/slideLayout7.xml"/><Relationship Id="rId11" Type="http://schemas.openxmlformats.org/officeDocument/2006/relationships/image" Target="../media/image76.wmf"/><Relationship Id="rId10" Type="http://schemas.openxmlformats.org/officeDocument/2006/relationships/oleObject" Target="../embeddings/oleObject23.bin"/><Relationship Id="rId1" Type="http://schemas.openxmlformats.org/officeDocument/2006/relationships/image" Target="../media/image70.png"/></Relationships>
</file>

<file path=ppt/slides/_rels/slide17.xml.rels><?xml version="1.0" encoding="UTF-8" standalone="yes"?>
<Relationships xmlns="http://schemas.openxmlformats.org/package/2006/relationships"><Relationship Id="rId9" Type="http://schemas.openxmlformats.org/officeDocument/2006/relationships/image" Target="../media/image81.wmf"/><Relationship Id="rId8" Type="http://schemas.openxmlformats.org/officeDocument/2006/relationships/oleObject" Target="../embeddings/oleObject27.bin"/><Relationship Id="rId7" Type="http://schemas.openxmlformats.org/officeDocument/2006/relationships/image" Target="../media/image80.png"/><Relationship Id="rId6" Type="http://schemas.openxmlformats.org/officeDocument/2006/relationships/image" Target="../media/image79.wmf"/><Relationship Id="rId5" Type="http://schemas.openxmlformats.org/officeDocument/2006/relationships/oleObject" Target="../embeddings/oleObject26.bin"/><Relationship Id="rId4" Type="http://schemas.openxmlformats.org/officeDocument/2006/relationships/image" Target="../media/image78.wmf"/><Relationship Id="rId3" Type="http://schemas.openxmlformats.org/officeDocument/2006/relationships/oleObject" Target="../embeddings/oleObject25.bin"/><Relationship Id="rId2" Type="http://schemas.openxmlformats.org/officeDocument/2006/relationships/image" Target="../media/image77.wmf"/><Relationship Id="rId15" Type="http://schemas.openxmlformats.org/officeDocument/2006/relationships/notesSlide" Target="../notesSlides/notesSlide17.xml"/><Relationship Id="rId14" Type="http://schemas.openxmlformats.org/officeDocument/2006/relationships/vmlDrawing" Target="../drawings/vmlDrawing8.vml"/><Relationship Id="rId13" Type="http://schemas.openxmlformats.org/officeDocument/2006/relationships/slideLayout" Target="../slideLayouts/slideLayout7.xml"/><Relationship Id="rId12" Type="http://schemas.openxmlformats.org/officeDocument/2006/relationships/image" Target="../media/image83.wmf"/><Relationship Id="rId11" Type="http://schemas.openxmlformats.org/officeDocument/2006/relationships/oleObject" Target="../embeddings/oleObject28.bin"/><Relationship Id="rId10" Type="http://schemas.openxmlformats.org/officeDocument/2006/relationships/image" Target="../media/image82.png"/><Relationship Id="rId1"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9" Type="http://schemas.openxmlformats.org/officeDocument/2006/relationships/image" Target="../media/image89.wmf"/><Relationship Id="rId8" Type="http://schemas.openxmlformats.org/officeDocument/2006/relationships/oleObject" Target="../embeddings/oleObject31.bin"/><Relationship Id="rId7" Type="http://schemas.openxmlformats.org/officeDocument/2006/relationships/image" Target="../media/image88.wmf"/><Relationship Id="rId6" Type="http://schemas.openxmlformats.org/officeDocument/2006/relationships/oleObject" Target="../embeddings/oleObject30.bin"/><Relationship Id="rId5" Type="http://schemas.openxmlformats.org/officeDocument/2006/relationships/image" Target="../media/image87.wmf"/><Relationship Id="rId4" Type="http://schemas.openxmlformats.org/officeDocument/2006/relationships/oleObject" Target="../embeddings/oleObject29.bin"/><Relationship Id="rId3" Type="http://schemas.openxmlformats.org/officeDocument/2006/relationships/image" Target="../media/image86.png"/><Relationship Id="rId2" Type="http://schemas.openxmlformats.org/officeDocument/2006/relationships/image" Target="../media/image85.png"/><Relationship Id="rId16" Type="http://schemas.openxmlformats.org/officeDocument/2006/relationships/notesSlide" Target="../notesSlides/notesSlide18.xml"/><Relationship Id="rId15" Type="http://schemas.openxmlformats.org/officeDocument/2006/relationships/vmlDrawing" Target="../drawings/vmlDrawing9.vml"/><Relationship Id="rId14" Type="http://schemas.openxmlformats.org/officeDocument/2006/relationships/slideLayout" Target="../slideLayouts/slideLayout7.xml"/><Relationship Id="rId13" Type="http://schemas.openxmlformats.org/officeDocument/2006/relationships/image" Target="../media/image91.wmf"/><Relationship Id="rId12" Type="http://schemas.openxmlformats.org/officeDocument/2006/relationships/oleObject" Target="../embeddings/oleObject33.bin"/><Relationship Id="rId11" Type="http://schemas.openxmlformats.org/officeDocument/2006/relationships/image" Target="../media/image90.wmf"/><Relationship Id="rId10" Type="http://schemas.openxmlformats.org/officeDocument/2006/relationships/oleObject" Target="../embeddings/oleObject32.bin"/><Relationship Id="rId1" Type="http://schemas.openxmlformats.org/officeDocument/2006/relationships/image" Target="../media/image84.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vmlDrawing" Target="../drawings/vmlDrawing10.vml"/><Relationship Id="rId4" Type="http://schemas.openxmlformats.org/officeDocument/2006/relationships/slideLayout" Target="../slideLayouts/slideLayout7.xml"/><Relationship Id="rId3" Type="http://schemas.openxmlformats.org/officeDocument/2006/relationships/image" Target="../media/image93.wmf"/><Relationship Id="rId2" Type="http://schemas.openxmlformats.org/officeDocument/2006/relationships/oleObject" Target="../embeddings/oleObject34.bin"/><Relationship Id="rId1"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6.xml"/><Relationship Id="rId3" Type="http://schemas.openxmlformats.org/officeDocument/2006/relationships/hyperlink" Target="mailto:ZexinYang@stu.hit.edu.cn" TargetMode="External"/><Relationship Id="rId2" Type="http://schemas.openxmlformats.org/officeDocument/2006/relationships/image" Target="../media/image2.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1" Type="http://schemas.openxmlformats.org/officeDocument/2006/relationships/notesSlide" Target="../notesSlides/notesSlide4.xml"/><Relationship Id="rId10" Type="http://schemas.openxmlformats.org/officeDocument/2006/relationships/slideLayout" Target="../slideLayouts/slideLayout7.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7.xml"/><Relationship Id="rId8" Type="http://schemas.openxmlformats.org/officeDocument/2006/relationships/slideLayout" Target="../slideLayouts/slideLayout7.xml"/><Relationship Id="rId7" Type="http://schemas.openxmlformats.org/officeDocument/2006/relationships/image" Target="../media/image26.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9" Type="http://schemas.openxmlformats.org/officeDocument/2006/relationships/image" Target="../media/image31.wmf"/><Relationship Id="rId8" Type="http://schemas.openxmlformats.org/officeDocument/2006/relationships/oleObject" Target="../embeddings/oleObject4.bin"/><Relationship Id="rId7" Type="http://schemas.openxmlformats.org/officeDocument/2006/relationships/image" Target="../media/image30.wmf"/><Relationship Id="rId6" Type="http://schemas.openxmlformats.org/officeDocument/2006/relationships/oleObject" Target="../embeddings/oleObject3.bin"/><Relationship Id="rId5" Type="http://schemas.openxmlformats.org/officeDocument/2006/relationships/image" Target="../media/image29.wmf"/><Relationship Id="rId4" Type="http://schemas.openxmlformats.org/officeDocument/2006/relationships/oleObject" Target="../embeddings/oleObject2.bin"/><Relationship Id="rId3" Type="http://schemas.openxmlformats.org/officeDocument/2006/relationships/image" Target="../media/image28.wmf"/><Relationship Id="rId2" Type="http://schemas.openxmlformats.org/officeDocument/2006/relationships/oleObject" Target="../embeddings/oleObject1.bin"/><Relationship Id="rId19" Type="http://schemas.openxmlformats.org/officeDocument/2006/relationships/notesSlide" Target="../notesSlides/notesSlide8.xml"/><Relationship Id="rId18" Type="http://schemas.openxmlformats.org/officeDocument/2006/relationships/vmlDrawing" Target="../drawings/vmlDrawing1.vml"/><Relationship Id="rId17" Type="http://schemas.openxmlformats.org/officeDocument/2006/relationships/slideLayout" Target="../slideLayouts/slideLayout7.xml"/><Relationship Id="rId16" Type="http://schemas.openxmlformats.org/officeDocument/2006/relationships/image" Target="../media/image36.wmf"/><Relationship Id="rId15" Type="http://schemas.openxmlformats.org/officeDocument/2006/relationships/oleObject" Target="../embeddings/oleObject6.bin"/><Relationship Id="rId14" Type="http://schemas.openxmlformats.org/officeDocument/2006/relationships/image" Target="../media/image35.png"/><Relationship Id="rId13" Type="http://schemas.openxmlformats.org/officeDocument/2006/relationships/image" Target="../media/image34.wmf"/><Relationship Id="rId12" Type="http://schemas.openxmlformats.org/officeDocument/2006/relationships/oleObject" Target="../embeddings/oleObject5.bin"/><Relationship Id="rId11" Type="http://schemas.openxmlformats.org/officeDocument/2006/relationships/image" Target="../media/image33.png"/><Relationship Id="rId10" Type="http://schemas.openxmlformats.org/officeDocument/2006/relationships/image" Target="../media/image32.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vmlDrawing" Target="../drawings/vmlDrawing2.vml"/><Relationship Id="rId5" Type="http://schemas.openxmlformats.org/officeDocument/2006/relationships/slideLayout" Target="../slideLayouts/slideLayout7.xml"/><Relationship Id="rId4" Type="http://schemas.openxmlformats.org/officeDocument/2006/relationships/image" Target="../media/image39.wmf"/><Relationship Id="rId3" Type="http://schemas.openxmlformats.org/officeDocument/2006/relationships/oleObject" Target="../embeddings/oleObject7.bin"/><Relationship Id="rId2" Type="http://schemas.openxmlformats.org/officeDocument/2006/relationships/image" Target="../media/image38.png"/><Relationship Id="rId1"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文本框 2"/>
          <p:cNvSpPr txBox="1"/>
          <p:nvPr/>
        </p:nvSpPr>
        <p:spPr>
          <a:xfrm>
            <a:off x="-67455" y="1451187"/>
            <a:ext cx="9473783" cy="3981346"/>
          </a:xfrm>
          <a:prstGeom prst="rect">
            <a:avLst/>
          </a:prstGeom>
          <a:noFill/>
        </p:spPr>
        <p:txBody>
          <a:bodyPr wrap="square">
            <a:spAutoFit/>
          </a:bodyPr>
          <a:lstStyle/>
          <a:p>
            <a:pPr algn="ctr">
              <a:lnSpc>
                <a:spcPct val="125000"/>
              </a:lnSpc>
            </a:pPr>
            <a:r>
              <a:rPr lang="en-US" altLang="zh-CN" sz="4400" dirty="0">
                <a:latin typeface="Times New Roman" panose="02020503050405090304" pitchFamily="18" charset="0"/>
                <a:cs typeface="Times New Roman" panose="02020503050405090304" pitchFamily="18" charset="0"/>
              </a:rPr>
              <a:t>Effective Field Theory for Superconducting Phase Transitions</a:t>
            </a:r>
            <a:endParaRPr lang="en-US" altLang="zh-CN" sz="4400" dirty="0">
              <a:latin typeface="Times New Roman" panose="02020503050405090304" pitchFamily="18" charset="0"/>
              <a:cs typeface="Times New Roman" panose="02020503050405090304" pitchFamily="18" charset="0"/>
            </a:endParaRPr>
          </a:p>
          <a:p>
            <a:pPr algn="ctr">
              <a:lnSpc>
                <a:spcPct val="125000"/>
              </a:lnSpc>
            </a:pPr>
            <a:endParaRPr lang="en-US" altLang="zh-CN" sz="4400" b="0" i="0" u="none" strike="noStrike" baseline="0" dirty="0">
              <a:solidFill>
                <a:srgbClr val="231F20"/>
              </a:solidFill>
              <a:latin typeface="Times New Roman" panose="02020503050405090304" pitchFamily="18" charset="0"/>
              <a:cs typeface="Times New Roman" panose="02020503050405090304" pitchFamily="18" charset="0"/>
            </a:endParaRPr>
          </a:p>
          <a:p>
            <a:pPr algn="ctr">
              <a:lnSpc>
                <a:spcPct val="125000"/>
              </a:lnSpc>
            </a:pPr>
            <a:r>
              <a:rPr lang="en-US" altLang="zh-CN" sz="2800" b="1" noProof="1">
                <a:solidFill>
                  <a:srgbClr val="002060"/>
                </a:solidFill>
                <a:latin typeface="微软雅黑" panose="020B0503020204020204" pitchFamily="34" charset="-122"/>
                <a:ea typeface="微软雅黑" panose="020B0503020204020204" pitchFamily="34" charset="-122"/>
              </a:rPr>
              <a:t>Zexin Yang</a:t>
            </a:r>
            <a:r>
              <a:rPr lang="zh-CN" altLang="en-US" sz="2800" b="1" noProof="1">
                <a:solidFill>
                  <a:srgbClr val="002060"/>
                </a:solidFill>
                <a:latin typeface="微软雅黑" panose="020B0503020204020204" pitchFamily="34" charset="-122"/>
                <a:ea typeface="微软雅黑" panose="020B0503020204020204" pitchFamily="34" charset="-122"/>
              </a:rPr>
              <a:t>（杨泽鑫）</a:t>
            </a:r>
            <a:endParaRPr lang="en-US" altLang="zh-CN" sz="2800" b="1" noProof="1">
              <a:solidFill>
                <a:srgbClr val="002060"/>
              </a:solidFill>
              <a:latin typeface="微软雅黑" panose="020B0503020204020204" pitchFamily="34" charset="-122"/>
              <a:ea typeface="微软雅黑" panose="020B0503020204020204" pitchFamily="34" charset="-122"/>
            </a:endParaRPr>
          </a:p>
          <a:p>
            <a:pPr algn="ctr">
              <a:lnSpc>
                <a:spcPct val="125000"/>
              </a:lnSpc>
            </a:pPr>
            <a:r>
              <a:rPr lang="en-US" altLang="zh-CN" sz="2400" b="1" noProof="1">
                <a:solidFill>
                  <a:srgbClr val="002060"/>
                </a:solidFill>
                <a:latin typeface="微软雅黑" panose="020B0503020204020204" pitchFamily="34" charset="-122"/>
                <a:ea typeface="微软雅黑" panose="020B0503020204020204" pitchFamily="34" charset="-122"/>
              </a:rPr>
              <a:t>Harbin Institute of Technology</a:t>
            </a:r>
            <a:endParaRPr lang="en-US" altLang="zh-CN" sz="2400" b="1" noProof="1">
              <a:solidFill>
                <a:srgbClr val="002060"/>
              </a:solidFill>
              <a:latin typeface="微软雅黑" panose="020B0503020204020204" pitchFamily="34" charset="-122"/>
              <a:ea typeface="微软雅黑" panose="020B0503020204020204" pitchFamily="34" charset="-122"/>
            </a:endParaRPr>
          </a:p>
          <a:p>
            <a:pPr algn="ctr">
              <a:lnSpc>
                <a:spcPct val="125000"/>
              </a:lnSpc>
            </a:pPr>
            <a:r>
              <a:rPr lang="en-US" altLang="zh-CN" sz="2000" b="1" noProof="1">
                <a:solidFill>
                  <a:srgbClr val="002060"/>
                </a:solidFill>
                <a:latin typeface="微软雅黑" panose="020B0503020204020204" pitchFamily="34" charset="-122"/>
                <a:ea typeface="微软雅黑" panose="020B0503020204020204" pitchFamily="34" charset="-122"/>
              </a:rPr>
              <a:t>Based on arXiv:2604.02133,</a:t>
            </a:r>
            <a:r>
              <a:rPr lang="zh-CN" altLang="en-US" sz="2000" b="1" noProof="1">
                <a:solidFill>
                  <a:srgbClr val="002060"/>
                </a:solidFill>
                <a:latin typeface="微软雅黑" panose="020B0503020204020204" pitchFamily="34" charset="-122"/>
                <a:ea typeface="微软雅黑" panose="020B0503020204020204" pitchFamily="34" charset="-122"/>
              </a:rPr>
              <a:t> </a:t>
            </a:r>
            <a:r>
              <a:rPr lang="en-US" altLang="zh-CN" sz="2000" b="1" noProof="1">
                <a:solidFill>
                  <a:srgbClr val="002060"/>
                </a:solidFill>
                <a:latin typeface="微软雅黑" panose="020B0503020204020204" pitchFamily="34" charset="-122"/>
                <a:ea typeface="微软雅黑" panose="020B0503020204020204" pitchFamily="34" charset="-122"/>
                <a:sym typeface="Wingdings" panose="05000000000000000000" pitchFamily="2" charset="2"/>
              </a:rPr>
              <a:t>Yanyan Bu, Zexin Yang</a:t>
            </a:r>
            <a:endParaRPr lang="en-US" altLang="zh-CN" sz="2000" b="1" noProof="1">
              <a:solidFill>
                <a:srgbClr val="002060"/>
              </a:solidFill>
              <a:latin typeface="微软雅黑" panose="020B0503020204020204" pitchFamily="34" charset="-122"/>
              <a:ea typeface="微软雅黑" panose="020B0503020204020204" pitchFamily="34" charset="-122"/>
            </a:endParaRPr>
          </a:p>
        </p:txBody>
      </p:sp>
      <p:pic>
        <p:nvPicPr>
          <p:cNvPr id="6" name="图片 12" descr="校徽标.jpg"/>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35769"/>
            <a:ext cx="2260326"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p:nvPr/>
        </p:nvSpPr>
        <p:spPr>
          <a:xfrm>
            <a:off x="8943667" y="2840575"/>
            <a:ext cx="5926212" cy="738664"/>
          </a:xfrm>
          <a:prstGeom prst="rect">
            <a:avLst/>
          </a:prstGeom>
          <a:noFill/>
        </p:spPr>
        <p:txBody>
          <a:bodyPr wrap="square" rtlCol="0">
            <a:spAutoFit/>
          </a:bodyPr>
          <a:lstStyle/>
          <a:p>
            <a:pPr algn="l"/>
            <a:r>
              <a:rPr lang="en-US" altLang="zh-CN" sz="1800" b="0" i="0" u="none" strike="noStrike" baseline="0" dirty="0">
                <a:latin typeface="Times New Roman" panose="02020503050405090304" pitchFamily="18" charset="0"/>
                <a:cs typeface="Times New Roman" panose="02020503050405090304" pitchFamily="18" charset="0"/>
                <a:hlinkClick r:id="rId2"/>
              </a:rPr>
              <a:t>ZexinYang@stu.hit.edu.cn</a:t>
            </a:r>
            <a:r>
              <a:rPr lang="en-US" altLang="zh-CN" sz="1800" b="0" i="0" u="none" strike="noStrike" baseline="0" dirty="0">
                <a:latin typeface="Times New Roman" panose="02020503050405090304" pitchFamily="18" charset="0"/>
                <a:cs typeface="Times New Roman" panose="02020503050405090304" pitchFamily="18" charset="0"/>
              </a:rPr>
              <a:t> </a:t>
            </a:r>
            <a:endParaRPr lang="en-US" altLang="zh-CN" sz="1800" b="0" i="0" u="none" strike="noStrike" baseline="0" dirty="0">
              <a:latin typeface="Times New Roman" panose="02020503050405090304" pitchFamily="18" charset="0"/>
              <a:cs typeface="Times New Roman" panose="02020503050405090304" pitchFamily="18" charset="0"/>
            </a:endParaRPr>
          </a:p>
          <a:p>
            <a:pPr algn="l"/>
            <a:r>
              <a:rPr lang="en-US" altLang="zh-CN" dirty="0">
                <a:latin typeface="TeXGyrePagellaX-Regular"/>
                <a:cs typeface="Times New Roman" panose="02020503050405090304" pitchFamily="18" charset="0"/>
              </a:rPr>
              <a:t>and</a:t>
            </a:r>
            <a:r>
              <a:rPr lang="en-US" altLang="zh-CN" sz="1800" b="0" i="0" u="none" strike="noStrike" baseline="0" dirty="0">
                <a:latin typeface="TeXGyrePagellaX-Regular"/>
              </a:rPr>
              <a:t> </a:t>
            </a:r>
            <a:r>
              <a:rPr lang="en-US" altLang="zh-CN" sz="1800" b="0" i="0" u="none" strike="noStrike" baseline="0" dirty="0">
                <a:latin typeface="Times New Roman" panose="02020503050405090304" pitchFamily="18" charset="0"/>
                <a:cs typeface="Times New Roman" panose="02020503050405090304" pitchFamily="18" charset="0"/>
              </a:rPr>
              <a:t>yzx1239762127@gmail.com</a:t>
            </a:r>
            <a:r>
              <a:rPr lang="en-US" altLang="zh-CN" sz="2400" b="1" noProof="1">
                <a:solidFill>
                  <a:srgbClr val="002060"/>
                </a:solidFill>
                <a:latin typeface="Times New Roman" panose="02020503050405090304" pitchFamily="18" charset="0"/>
                <a:ea typeface="微软雅黑" panose="020B0503020204020204" pitchFamily="34" charset="-122"/>
                <a:cs typeface="Times New Roman" panose="02020503050405090304" pitchFamily="18" charset="0"/>
              </a:rPr>
              <a:t> </a:t>
            </a:r>
            <a:endParaRPr lang="zh-CN" altLang="en-US" sz="2400" b="1" noProof="1">
              <a:solidFill>
                <a:srgbClr val="002060"/>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482" y="2157436"/>
            <a:ext cx="8354518" cy="47005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87350" y="845185"/>
            <a:ext cx="10451465" cy="6585585"/>
          </a:xfrm>
          <a:prstGeom prst="rect">
            <a:avLst/>
          </a:prstGeom>
          <a:noFill/>
        </p:spPr>
        <p:txBody>
          <a:bodyPr wrap="square" rtlCol="0">
            <a:spAutoFit/>
          </a:bodyPr>
          <a:p>
            <a:pPr algn="l">
              <a:lnSpc>
                <a:spcPct val="150000"/>
              </a:lnSpc>
              <a:buClrTx/>
              <a:buSzTx/>
              <a:buFontTx/>
            </a:pP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symmetry analysis:</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r>
              <a:rPr lang="en-US" altLang="zh-CN" sz="2000" b="1" dirty="0">
                <a:latin typeface="Times New Roman" panose="02020503050405090304" pitchFamily="18" charset="0"/>
                <a:ea typeface="微软雅黑" panose="020B0503020204020204" pitchFamily="34" charset="-122"/>
                <a:cs typeface="Times New Roman" panose="02020503050405090304" pitchFamily="18" charset="0"/>
              </a:rPr>
              <a:t>Global U(1) symmetry</a:t>
            </a:r>
            <a:endParaRPr lang="en-US" altLang="zh-CN" sz="2000" b="1"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r>
              <a:rPr lang="en-US" altLang="zh-CN" sz="2000" b="1" dirty="0">
                <a:latin typeface="Times New Roman" panose="02020503050405090304" pitchFamily="18" charset="0"/>
                <a:ea typeface="微软雅黑" panose="020B0503020204020204" pitchFamily="34" charset="-122"/>
                <a:cs typeface="Times New Roman" panose="02020503050405090304" pitchFamily="18" charset="0"/>
              </a:rPr>
              <a:t>Chemical shift symmetry: </a:t>
            </a: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In the normal phase (high-temperature regime),     should be invariant under a time-independent diagonal shift of the diffusive fields:</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The gauge-invariant quantities in transform as:</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which motivates to introduce the following gauge-covariant derivative:</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731599" y="1244183"/>
            <a:ext cx="944073" cy="5071017"/>
          </a:xfrm>
          <a:prstGeom prst="rect">
            <a:avLst/>
          </a:prstGeom>
        </p:spPr>
      </p:pic>
      <p:sp>
        <p:nvSpPr>
          <p:cNvPr id="3" name="文本框 2"/>
          <p:cNvSpPr txBox="1"/>
          <p:nvPr/>
        </p:nvSpPr>
        <p:spPr>
          <a:xfrm>
            <a:off x="387350" y="323215"/>
            <a:ext cx="6096000" cy="521970"/>
          </a:xfrm>
          <a:prstGeom prst="rect">
            <a:avLst/>
          </a:prstGeom>
          <a:noFill/>
        </p:spPr>
        <p:txBody>
          <a:bodyPr wrap="square" rtlCol="0" anchor="t">
            <a:spAutoFit/>
          </a:bodyPr>
          <a:p>
            <a:pPr marL="457200" indent="-457200">
              <a:buFont typeface="Wingdings" panose="05000000000000000000" charset="0"/>
              <a:buChar char=""/>
            </a:pPr>
            <a:r>
              <a:rPr lang="en-US" altLang="zh-CN" sz="2800" b="1">
                <a:solidFill>
                  <a:srgbClr val="053F81"/>
                </a:solidFill>
                <a:latin typeface="微软雅黑" panose="020B0503020204020204" pitchFamily="34" charset="-122"/>
                <a:ea typeface="微软雅黑" panose="020B0503020204020204" pitchFamily="34" charset="-122"/>
                <a:cs typeface="Arial" panose="020B0604020202090204" pitchFamily="34" charset="0"/>
                <a:sym typeface="+mn-ea"/>
              </a:rPr>
              <a:t>The EFT Framework</a:t>
            </a:r>
            <a:endParaRPr lang="en-US" altLang="zh-CN" sz="2800" b="1">
              <a:solidFill>
                <a:srgbClr val="053F8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pic>
        <p:nvPicPr>
          <p:cNvPr id="4" name="334E55B0-647D-440b-865C-3EC943EB4CBC-17" descr="wpsoffice"/>
          <p:cNvPicPr>
            <a:picLocks noChangeAspect="1"/>
          </p:cNvPicPr>
          <p:nvPr/>
        </p:nvPicPr>
        <p:blipFill>
          <a:blip r:embed="rId2"/>
          <a:stretch>
            <a:fillRect/>
          </a:stretch>
        </p:blipFill>
        <p:spPr>
          <a:xfrm>
            <a:off x="8637270" y="2632075"/>
            <a:ext cx="334645" cy="244475"/>
          </a:xfrm>
          <a:prstGeom prst="rect">
            <a:avLst/>
          </a:prstGeom>
        </p:spPr>
      </p:pic>
      <p:pic>
        <p:nvPicPr>
          <p:cNvPr id="5" name="334E55B0-647D-440b-865C-3EC943EB4CBC-18" descr="wpsoffice"/>
          <p:cNvPicPr>
            <a:picLocks noChangeAspect="1"/>
          </p:cNvPicPr>
          <p:nvPr/>
        </p:nvPicPr>
        <p:blipFill>
          <a:blip r:embed="rId3"/>
          <a:stretch>
            <a:fillRect/>
          </a:stretch>
        </p:blipFill>
        <p:spPr>
          <a:xfrm>
            <a:off x="3471545" y="3429000"/>
            <a:ext cx="5086985" cy="292100"/>
          </a:xfrm>
          <a:prstGeom prst="rect">
            <a:avLst/>
          </a:prstGeom>
        </p:spPr>
      </p:pic>
      <p:pic>
        <p:nvPicPr>
          <p:cNvPr id="6" name="334E55B0-647D-440b-865C-3EC943EB4CBC-19" descr="/Users/yangzexin/Library/Containers/com.kingsoft.wpsoffice.mac.edu/Data/tmp/wpsoffice.rjGXOiwpsoffice"/>
          <p:cNvPicPr>
            <a:picLocks noChangeAspect="1"/>
          </p:cNvPicPr>
          <p:nvPr/>
        </p:nvPicPr>
        <p:blipFill>
          <a:blip r:embed="rId4"/>
          <a:stretch>
            <a:fillRect/>
          </a:stretch>
        </p:blipFill>
        <p:spPr>
          <a:xfrm>
            <a:off x="868680" y="4363085"/>
            <a:ext cx="10153650" cy="375285"/>
          </a:xfrm>
          <a:prstGeom prst="rect">
            <a:avLst/>
          </a:prstGeom>
        </p:spPr>
      </p:pic>
      <p:pic>
        <p:nvPicPr>
          <p:cNvPr id="7" name="334E55B0-647D-440b-865C-3EC943EB4CBC-20" descr="/Users/yangzexin/Library/Containers/com.kingsoft.wpsoffice.mac.edu/Data/tmp/wpsoffice.lisacuwpsoffice"/>
          <p:cNvPicPr>
            <a:picLocks noChangeAspect="1"/>
          </p:cNvPicPr>
          <p:nvPr/>
        </p:nvPicPr>
        <p:blipFill>
          <a:blip r:embed="rId5"/>
          <a:stretch>
            <a:fillRect/>
          </a:stretch>
        </p:blipFill>
        <p:spPr>
          <a:xfrm>
            <a:off x="2794953" y="5204460"/>
            <a:ext cx="6601460" cy="363220"/>
          </a:xfrm>
          <a:prstGeom prst="rect">
            <a:avLst/>
          </a:prstGeom>
        </p:spPr>
      </p:pic>
      <p:sp>
        <p:nvSpPr>
          <p:cNvPr id="11" name="文本框 10"/>
          <p:cNvSpPr txBox="1"/>
          <p:nvPr/>
        </p:nvSpPr>
        <p:spPr>
          <a:xfrm>
            <a:off x="5751195" y="1570355"/>
            <a:ext cx="4441825" cy="414020"/>
          </a:xfrm>
          <a:prstGeom prst="rect">
            <a:avLst/>
          </a:prstGeom>
          <a:noFill/>
        </p:spPr>
        <p:txBody>
          <a:bodyPr wrap="square" rtlCol="0">
            <a:spAutoFit/>
          </a:bodyPr>
          <a:lstStyle/>
          <a:p>
            <a:pPr>
              <a:lnSpc>
                <a:spcPct val="150000"/>
              </a:lnSpc>
            </a:pPr>
            <a:r>
              <a:rPr lang="en-US" altLang="zh-CN" sz="14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M. Crossley, P. Glorioso, and H. Liu,1511.03646</a:t>
            </a:r>
            <a:endParaRPr lang="en-US" altLang="zh-CN" sz="14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9" name="334E55B0-647D-440b-865C-3EC943EB4CBC-30" descr="wpsoffice"/>
          <p:cNvPicPr>
            <a:picLocks noChangeAspect="1"/>
          </p:cNvPicPr>
          <p:nvPr/>
        </p:nvPicPr>
        <p:blipFill>
          <a:blip r:embed="rId6"/>
          <a:stretch>
            <a:fillRect/>
          </a:stretch>
        </p:blipFill>
        <p:spPr>
          <a:xfrm>
            <a:off x="1986280" y="2008505"/>
            <a:ext cx="7254240" cy="4057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mc:AlternateContent xmlns:mc="http://schemas.openxmlformats.org/markup-compatibility/2006">
        <mc:Choice xmlns:a14="http://schemas.microsoft.com/office/drawing/2010/main" Requires="a14">
          <p:sp>
            <p:nvSpPr>
              <p:cNvPr id="2" name="文本框 1"/>
              <p:cNvSpPr txBox="1"/>
              <p:nvPr/>
            </p:nvSpPr>
            <p:spPr>
              <a:xfrm>
                <a:off x="387350" y="845185"/>
                <a:ext cx="10451465" cy="5662295"/>
              </a:xfrm>
              <a:prstGeom prst="rect">
                <a:avLst/>
              </a:prstGeom>
              <a:noFill/>
            </p:spPr>
            <p:txBody>
              <a:bodyPr wrap="square" rtlCol="0">
                <a:spAutoFit/>
              </a:bodyPr>
              <a:p>
                <a:pPr algn="l">
                  <a:lnSpc>
                    <a:spcPct val="150000"/>
                  </a:lnSpc>
                  <a:buClrTx/>
                  <a:buSzTx/>
                  <a:buFontTx/>
                </a:pP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symmetry analysis:</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r>
                  <a:rPr lang="en-US" altLang="zh-CN" sz="2000" b="1" dirty="0">
                    <a:latin typeface="Times New Roman" panose="02020503050405090304" pitchFamily="18" charset="0"/>
                    <a:ea typeface="微软雅黑" panose="020B0503020204020204" pitchFamily="34" charset="-122"/>
                    <a:cs typeface="Times New Roman" panose="02020503050405090304" pitchFamily="18" charset="0"/>
                  </a:rPr>
                  <a:t>Dynamical Kubo-Martin-Schwinger (KMS) symmetry:</a:t>
                </a:r>
                <a:endParaRPr lang="en-US" altLang="zh-CN" sz="2000" b="1"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This is the crucial sym-metry that enforces the fluctuation-dissipation theorem (FDT) at the full non-linear level. In the classical statistical limit:</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457200" indent="-457200" algn="l">
                  <a:lnSpc>
                    <a:spcPct val="150000"/>
                  </a:lnSpc>
                  <a:buClrTx/>
                  <a:buSzTx/>
                  <a:buFont typeface="Arial" panose="020B0604020202090204" pitchFamily="34" charset="0"/>
                  <a:buChar char="•"/>
                </a:pPr>
                <a:endParaRPr lang="en-US" altLang="zh-CN" sz="2000" b="1"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where the KMS transformations of each quantities are:</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14:m>
                  <m:oMath xmlns:m="http://schemas.openxmlformats.org/officeDocument/2006/math">
                    <m:sSub>
                      <m:sSubPr>
                        <m:ctrlPr>
                          <a:rPr lang="en-US" altLang="zh-CN" sz="2000" i="1" dirty="0">
                            <a:latin typeface="DejaVu Math TeX Gyre" panose="02000503000000000000" charset="0"/>
                            <a:ea typeface="微软雅黑" panose="020B0503020204020204" pitchFamily="34" charset="-122"/>
                            <a:cs typeface="DejaVu Math TeX Gyre" panose="02000503000000000000" charset="0"/>
                          </a:rPr>
                        </m:ctrlPr>
                      </m:sSubPr>
                      <m:e>
                        <m:r>
                          <a:rPr lang="en-US" altLang="zh-CN" sz="2000" i="1" dirty="0">
                            <a:latin typeface="DejaVu Math TeX Gyre" panose="02000503000000000000" charset="0"/>
                            <a:ea typeface="微软雅黑" panose="020B0503020204020204" pitchFamily="34" charset="-122"/>
                            <a:cs typeface="DejaVu Math TeX Gyre" panose="02000503000000000000" charset="0"/>
                          </a:rPr>
                          <m:t>𝑍</m:t>
                        </m:r>
                      </m:e>
                      <m:sub>
                        <m:r>
                          <a:rPr lang="en-US" altLang="zh-CN" sz="2000" i="1" dirty="0">
                            <a:latin typeface="DejaVu Math TeX Gyre" panose="02000503000000000000" charset="0"/>
                            <a:ea typeface="微软雅黑" panose="020B0503020204020204" pitchFamily="34" charset="-122"/>
                            <a:cs typeface="DejaVu Math TeX Gyre" panose="02000503000000000000" charset="0"/>
                          </a:rPr>
                          <m:t>2</m:t>
                        </m:r>
                      </m:sub>
                    </m:sSub>
                  </m:oMath>
                </a14:m>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reflection symmetry</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Spatial rotational symmetry...</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2" name="文本框 1"/>
              <p:cNvSpPr txBox="1">
                <a:spLocks noRot="1" noChangeAspect="1" noMove="1" noResize="1" noEditPoints="1" noAdjustHandles="1" noChangeArrowheads="1" noChangeShapeType="1" noTextEdit="1"/>
              </p:cNvSpPr>
              <p:nvPr/>
            </p:nvSpPr>
            <p:spPr>
              <a:xfrm>
                <a:off x="387350" y="845185"/>
                <a:ext cx="10451465" cy="5662295"/>
              </a:xfrm>
              <a:prstGeom prst="rect">
                <a:avLst/>
              </a:prstGeom>
              <a:blipFill rotWithShape="1">
                <a:blip r:embed="rId1"/>
                <a:stretch>
                  <a:fillRect/>
                </a:stretch>
              </a:blipFill>
            </p:spPr>
            <p:txBody>
              <a:bodyPr/>
              <a:lstStyle/>
              <a:p>
                <a:r>
                  <a:rPr lang="zh-CN" altLang="en-US">
                    <a:noFill/>
                  </a:rPr>
                  <a:t> </a:t>
                </a:r>
              </a:p>
            </p:txBody>
          </p:sp>
        </mc:Fallback>
      </mc:AlternateContent>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1599" y="1244183"/>
            <a:ext cx="944073" cy="5071017"/>
          </a:xfrm>
          <a:prstGeom prst="rect">
            <a:avLst/>
          </a:prstGeom>
        </p:spPr>
      </p:pic>
      <p:sp>
        <p:nvSpPr>
          <p:cNvPr id="3" name="文本框 2"/>
          <p:cNvSpPr txBox="1"/>
          <p:nvPr/>
        </p:nvSpPr>
        <p:spPr>
          <a:xfrm>
            <a:off x="387350" y="323215"/>
            <a:ext cx="6096000" cy="521970"/>
          </a:xfrm>
          <a:prstGeom prst="rect">
            <a:avLst/>
          </a:prstGeom>
          <a:noFill/>
        </p:spPr>
        <p:txBody>
          <a:bodyPr wrap="square" rtlCol="0" anchor="t">
            <a:spAutoFit/>
          </a:bodyPr>
          <a:p>
            <a:pPr marL="457200" indent="-457200">
              <a:buFont typeface="Wingdings" panose="05000000000000000000" charset="0"/>
              <a:buChar char=""/>
            </a:pPr>
            <a:r>
              <a:rPr lang="en-US" altLang="zh-CN" sz="2800" b="1">
                <a:solidFill>
                  <a:srgbClr val="053F81"/>
                </a:solidFill>
                <a:latin typeface="微软雅黑" panose="020B0503020204020204" pitchFamily="34" charset="-122"/>
                <a:ea typeface="微软雅黑" panose="020B0503020204020204" pitchFamily="34" charset="-122"/>
                <a:cs typeface="Arial" panose="020B0604020202090204" pitchFamily="34" charset="0"/>
                <a:sym typeface="+mn-ea"/>
              </a:rPr>
              <a:t>The EFT Framework</a:t>
            </a:r>
            <a:endParaRPr lang="en-US" altLang="zh-CN" sz="2800" b="1">
              <a:solidFill>
                <a:srgbClr val="053F81"/>
              </a:solidFill>
              <a:latin typeface="微软雅黑" panose="020B0503020204020204" pitchFamily="34" charset="-122"/>
              <a:ea typeface="微软雅黑" panose="020B0503020204020204" pitchFamily="34" charset="-122"/>
              <a:cs typeface="Arial" panose="020B0604020202090204" pitchFamily="34" charset="0"/>
              <a:sym typeface="+mn-ea"/>
            </a:endParaRPr>
          </a:p>
        </p:txBody>
      </p:sp>
      <p:pic>
        <p:nvPicPr>
          <p:cNvPr id="10" name="334E55B0-647D-440b-865C-3EC943EB4CBC-21" descr="wpsoffice"/>
          <p:cNvPicPr>
            <a:picLocks noChangeAspect="1"/>
          </p:cNvPicPr>
          <p:nvPr/>
        </p:nvPicPr>
        <p:blipFill>
          <a:blip r:embed="rId3"/>
          <a:stretch>
            <a:fillRect/>
          </a:stretch>
        </p:blipFill>
        <p:spPr>
          <a:xfrm>
            <a:off x="1930400" y="3021330"/>
            <a:ext cx="8483600" cy="386080"/>
          </a:xfrm>
          <a:prstGeom prst="rect">
            <a:avLst/>
          </a:prstGeom>
        </p:spPr>
      </p:pic>
      <p:pic>
        <p:nvPicPr>
          <p:cNvPr id="11" name="334E55B0-647D-440b-865C-3EC943EB4CBC-22" descr="wpsoffice"/>
          <p:cNvPicPr>
            <a:picLocks noChangeAspect="1"/>
          </p:cNvPicPr>
          <p:nvPr/>
        </p:nvPicPr>
        <p:blipFill>
          <a:blip r:embed="rId4"/>
          <a:stretch>
            <a:fillRect/>
          </a:stretch>
        </p:blipFill>
        <p:spPr>
          <a:xfrm>
            <a:off x="2634615" y="3783965"/>
            <a:ext cx="7417435" cy="358140"/>
          </a:xfrm>
          <a:prstGeom prst="rect">
            <a:avLst/>
          </a:prstGeom>
        </p:spPr>
      </p:pic>
      <p:pic>
        <p:nvPicPr>
          <p:cNvPr id="12" name="334E55B0-647D-440b-865C-3EC943EB4CBC-23" descr="/Users/yangzexin/Library/Containers/com.kingsoft.wpsoffice.mac.edu/Data/tmp/wpsoffice.oJntJHwpsoffice"/>
          <p:cNvPicPr>
            <a:picLocks noChangeAspect="1"/>
          </p:cNvPicPr>
          <p:nvPr/>
        </p:nvPicPr>
        <p:blipFill>
          <a:blip r:embed="rId5"/>
          <a:stretch>
            <a:fillRect/>
          </a:stretch>
        </p:blipFill>
        <p:spPr>
          <a:xfrm>
            <a:off x="2640330" y="4190365"/>
            <a:ext cx="7406640" cy="373380"/>
          </a:xfrm>
          <a:prstGeom prst="rect">
            <a:avLst/>
          </a:prstGeom>
        </p:spPr>
      </p:pic>
      <p:pic>
        <p:nvPicPr>
          <p:cNvPr id="13" name="334E55B0-647D-440b-865C-3EC943EB4CBC-24" descr="/Users/yangzexin/Library/Containers/com.kingsoft.wpsoffice.mac.edu/Data/tmp/wpsoffice.KKoKACwpsoffice"/>
          <p:cNvPicPr>
            <a:picLocks noChangeAspect="1"/>
          </p:cNvPicPr>
          <p:nvPr/>
        </p:nvPicPr>
        <p:blipFill>
          <a:blip r:embed="rId6"/>
          <a:stretch>
            <a:fillRect/>
          </a:stretch>
        </p:blipFill>
        <p:spPr>
          <a:xfrm>
            <a:off x="2638425" y="4612005"/>
            <a:ext cx="7411085" cy="374015"/>
          </a:xfrm>
          <a:prstGeom prst="rect">
            <a:avLst/>
          </a:prstGeom>
        </p:spPr>
      </p:pic>
      <p:sp>
        <p:nvSpPr>
          <p:cNvPr id="4" name="文本框 3"/>
          <p:cNvSpPr txBox="1"/>
          <p:nvPr/>
        </p:nvSpPr>
        <p:spPr>
          <a:xfrm>
            <a:off x="5972175" y="2521585"/>
            <a:ext cx="4441825" cy="414020"/>
          </a:xfrm>
          <a:prstGeom prst="rect">
            <a:avLst/>
          </a:prstGeom>
          <a:noFill/>
        </p:spPr>
        <p:txBody>
          <a:bodyPr wrap="square" rtlCol="0">
            <a:spAutoFit/>
          </a:bodyPr>
          <a:lstStyle/>
          <a:p>
            <a:pPr>
              <a:lnSpc>
                <a:spcPct val="150000"/>
              </a:lnSpc>
            </a:pPr>
            <a:r>
              <a:rPr lang="en-US" altLang="zh-CN" sz="14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M. Crossley, P. Glorioso, and H. Liu,1511.03646</a:t>
            </a:r>
            <a:endParaRPr lang="en-US" altLang="zh-CN" sz="14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19880" y="1057802"/>
            <a:ext cx="11239193" cy="5546088"/>
            <a:chOff x="5591162" y="1186272"/>
            <a:chExt cx="4490948" cy="1272398"/>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5610735" y="1186272"/>
              <a:ext cx="4364337" cy="151696"/>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a:t>
              </a: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The Process of EFT construction:</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The EFT Framework</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 name="文本框 1"/>
          <p:cNvSpPr txBox="1"/>
          <p:nvPr/>
        </p:nvSpPr>
        <p:spPr>
          <a:xfrm>
            <a:off x="689548" y="1745828"/>
            <a:ext cx="6108492" cy="400110"/>
          </a:xfrm>
          <a:prstGeom prst="rect">
            <a:avLst/>
          </a:prstGeom>
          <a:noFill/>
        </p:spPr>
        <p:txBody>
          <a:bodyPr wrap="square" rtlCol="0">
            <a:spAutoFit/>
          </a:bodyPr>
          <a:lstStyle/>
          <a:p>
            <a:r>
              <a:rPr lang="en-US" altLang="zh-CN" sz="2000" dirty="0">
                <a:latin typeface="Times New Roman" panose="02020503050405090304" pitchFamily="18" charset="0"/>
                <a:cs typeface="Times New Roman" panose="02020503050405090304" pitchFamily="18" charset="0"/>
              </a:rPr>
              <a:t>Construct a superfluid EFT with global U(1) symmetry:</a:t>
            </a:r>
            <a:endParaRPr lang="zh-CN" altLang="en-US" sz="2000" dirty="0">
              <a:latin typeface="Times New Roman" panose="02020503050405090304" pitchFamily="18" charset="0"/>
              <a:cs typeface="Times New Roman" panose="02020503050405090304" pitchFamily="18" charset="0"/>
            </a:endParaRPr>
          </a:p>
        </p:txBody>
      </p:sp>
      <p:graphicFrame>
        <p:nvGraphicFramePr>
          <p:cNvPr id="7" name="对象 6"/>
          <p:cNvGraphicFramePr>
            <a:graphicFrameLocks noChangeAspect="1"/>
          </p:cNvGraphicFramePr>
          <p:nvPr/>
        </p:nvGraphicFramePr>
        <p:xfrm>
          <a:off x="4339896" y="2188821"/>
          <a:ext cx="4864596" cy="617001"/>
        </p:xfrm>
        <a:graphic>
          <a:graphicData uri="http://schemas.openxmlformats.org/presentationml/2006/ole">
            <mc:AlternateContent xmlns:mc="http://schemas.openxmlformats.org/markup-compatibility/2006">
              <mc:Choice xmlns:v="urn:schemas-microsoft-com:vml" Requires="v">
                <p:oleObj spid="_x0000_s14646" name="AxMath" r:id="rId1" imgW="1143000" imgH="1143000" progId="Equation.AxMath">
                  <p:embed/>
                </p:oleObj>
              </mc:Choice>
              <mc:Fallback>
                <p:oleObj name="AxMath" r:id="rId1" imgW="1143000" imgH="1143000" progId="Equation.AxMath">
                  <p:embed/>
                  <p:pic>
                    <p:nvPicPr>
                      <p:cNvPr id="0" name="图片 14645"/>
                      <p:cNvPicPr/>
                      <p:nvPr/>
                    </p:nvPicPr>
                    <p:blipFill>
                      <a:blip r:embed="rId2"/>
                      <a:stretch>
                        <a:fillRect/>
                      </a:stretch>
                    </p:blipFill>
                    <p:spPr>
                      <a:xfrm>
                        <a:off x="4339896" y="2188821"/>
                        <a:ext cx="4864596" cy="617001"/>
                      </a:xfrm>
                      <a:prstGeom prst="rect">
                        <a:avLst/>
                      </a:prstGeom>
                    </p:spPr>
                  </p:pic>
                </p:oleObj>
              </mc:Fallback>
            </mc:AlternateContent>
          </a:graphicData>
        </a:graphic>
      </p:graphicFrame>
      <p:sp>
        <p:nvSpPr>
          <p:cNvPr id="11" name="文本框 10"/>
          <p:cNvSpPr txBox="1"/>
          <p:nvPr/>
        </p:nvSpPr>
        <p:spPr>
          <a:xfrm>
            <a:off x="834475" y="2030198"/>
            <a:ext cx="2689879" cy="498663"/>
          </a:xfrm>
          <a:prstGeom prst="rect">
            <a:avLst/>
          </a:prstGeom>
          <a:noFill/>
        </p:spPr>
        <p:txBody>
          <a:bodyPr wrap="square" rtlCol="0">
            <a:spAutoFit/>
          </a:bodyPr>
          <a:lstStyle/>
          <a:p>
            <a:pPr>
              <a:lnSpc>
                <a:spcPct val="150000"/>
              </a:lnSpc>
            </a:pPr>
            <a:r>
              <a:rPr lang="en-US" altLang="zh-CN" sz="2000" dirty="0" err="1">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Arxiv</a:t>
            </a:r>
            <a:r>
              <a:rPr lang="en-US" altLang="zh-CN" sz="20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 2401.12294</a:t>
            </a:r>
            <a:endParaRPr lang="zh-CN" altLang="en-US" sz="20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p:cxnSp>
        <p:nvCxnSpPr>
          <p:cNvPr id="13" name="直接箭头连接符 12"/>
          <p:cNvCxnSpPr/>
          <p:nvPr/>
        </p:nvCxnSpPr>
        <p:spPr>
          <a:xfrm>
            <a:off x="2675744" y="2520648"/>
            <a:ext cx="0" cy="92773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5" name="文本框 14"/>
          <p:cNvSpPr txBox="1"/>
          <p:nvPr/>
        </p:nvSpPr>
        <p:spPr>
          <a:xfrm>
            <a:off x="2863850" y="2865120"/>
            <a:ext cx="4534535" cy="398780"/>
          </a:xfrm>
          <a:prstGeom prst="rect">
            <a:avLst/>
          </a:prstGeom>
          <a:noFill/>
        </p:spPr>
        <p:txBody>
          <a:bodyPr wrap="square" rtlCol="0">
            <a:spAutoFit/>
          </a:bodyPr>
          <a:lstStyle/>
          <a:p>
            <a:r>
              <a:rPr lang="en-US" altLang="zh-CN" sz="2000" dirty="0">
                <a:latin typeface="Times New Roman" panose="02020503050405090304" pitchFamily="18" charset="0"/>
                <a:cs typeface="Times New Roman" panose="02020503050405090304" pitchFamily="18" charset="0"/>
              </a:rPr>
              <a:t>Gauging global U(1) symmetry</a:t>
            </a:r>
            <a:r>
              <a:rPr lang="zh-CN" altLang="en-US" sz="2000" dirty="0">
                <a:latin typeface="Times New Roman" panose="02020503050405090304" pitchFamily="18" charset="0"/>
                <a:cs typeface="Times New Roman" panose="02020503050405090304" pitchFamily="18" charset="0"/>
              </a:rPr>
              <a:t> </a:t>
            </a:r>
            <a:r>
              <a:rPr lang="en-US" altLang="zh-CN" sz="2000" dirty="0">
                <a:latin typeface="Times New Roman" panose="02020503050405090304" pitchFamily="18" charset="0"/>
                <a:cs typeface="Times New Roman" panose="02020503050405090304" pitchFamily="18" charset="0"/>
              </a:rPr>
              <a:t>as local</a:t>
            </a:r>
            <a:endParaRPr lang="zh-CN" altLang="en-US" sz="2000" dirty="0">
              <a:latin typeface="Times New Roman" panose="02020503050405090304" pitchFamily="18" charset="0"/>
              <a:cs typeface="Times New Roman" panose="02020503050405090304" pitchFamily="18" charset="0"/>
            </a:endParaRPr>
          </a:p>
        </p:txBody>
      </p:sp>
      <p:sp>
        <p:nvSpPr>
          <p:cNvPr id="17" name="文本框 16"/>
          <p:cNvSpPr txBox="1"/>
          <p:nvPr/>
        </p:nvSpPr>
        <p:spPr>
          <a:xfrm>
            <a:off x="689548" y="3434590"/>
            <a:ext cx="3650104" cy="400110"/>
          </a:xfrm>
          <a:prstGeom prst="rect">
            <a:avLst/>
          </a:prstGeom>
          <a:noFill/>
        </p:spPr>
        <p:txBody>
          <a:bodyPr wrap="square" rtlCol="0">
            <a:spAutoFit/>
          </a:bodyPr>
          <a:lstStyle/>
          <a:p>
            <a:r>
              <a:rPr lang="en-US" altLang="zh-CN" sz="2000" dirty="0">
                <a:latin typeface="Times New Roman" panose="02020503050405090304" pitchFamily="18" charset="0"/>
                <a:cs typeface="Times New Roman" panose="02020503050405090304" pitchFamily="18" charset="0"/>
              </a:rPr>
              <a:t>Promote to a superconductor EFT:</a:t>
            </a:r>
            <a:endParaRPr lang="zh-CN" altLang="en-US" sz="2000" dirty="0">
              <a:latin typeface="Times New Roman" panose="02020503050405090304" pitchFamily="18" charset="0"/>
              <a:cs typeface="Times New Roman" panose="02020503050405090304" pitchFamily="18" charset="0"/>
            </a:endParaRPr>
          </a:p>
        </p:txBody>
      </p:sp>
      <p:graphicFrame>
        <p:nvGraphicFramePr>
          <p:cNvPr id="18" name="对象 17"/>
          <p:cNvGraphicFramePr>
            <a:graphicFrameLocks noChangeAspect="1"/>
          </p:cNvGraphicFramePr>
          <p:nvPr/>
        </p:nvGraphicFramePr>
        <p:xfrm>
          <a:off x="2509582" y="3902468"/>
          <a:ext cx="7319421" cy="1326497"/>
        </p:xfrm>
        <a:graphic>
          <a:graphicData uri="http://schemas.openxmlformats.org/presentationml/2006/ole">
            <mc:AlternateContent xmlns:mc="http://schemas.openxmlformats.org/markup-compatibility/2006">
              <mc:Choice xmlns:v="urn:schemas-microsoft-com:vml" Requires="v">
                <p:oleObj spid="_x0000_s14647" name="AxMath" r:id="rId3" imgW="1143000" imgH="1143000" progId="Equation.AxMath">
                  <p:embed/>
                </p:oleObj>
              </mc:Choice>
              <mc:Fallback>
                <p:oleObj name="AxMath" r:id="rId3" imgW="1143000" imgH="1143000" progId="Equation.AxMath">
                  <p:embed/>
                  <p:pic>
                    <p:nvPicPr>
                      <p:cNvPr id="0" name="图片 14646"/>
                      <p:cNvPicPr/>
                      <p:nvPr/>
                    </p:nvPicPr>
                    <p:blipFill>
                      <a:blip r:embed="rId4"/>
                      <a:stretch>
                        <a:fillRect/>
                      </a:stretch>
                    </p:blipFill>
                    <p:spPr>
                      <a:xfrm>
                        <a:off x="2509582" y="3902468"/>
                        <a:ext cx="7319421" cy="1326497"/>
                      </a:xfrm>
                      <a:prstGeom prst="rect">
                        <a:avLst/>
                      </a:prstGeom>
                    </p:spPr>
                  </p:pic>
                </p:oleObj>
              </mc:Fallback>
            </mc:AlternateContent>
          </a:graphicData>
        </a:graphic>
      </p:graphicFrame>
      <p:graphicFrame>
        <p:nvGraphicFramePr>
          <p:cNvPr id="20" name="对象 19"/>
          <p:cNvGraphicFramePr>
            <a:graphicFrameLocks noChangeAspect="1"/>
          </p:cNvGraphicFramePr>
          <p:nvPr/>
        </p:nvGraphicFramePr>
        <p:xfrm>
          <a:off x="1024874" y="5549670"/>
          <a:ext cx="8804276" cy="695325"/>
        </p:xfrm>
        <a:graphic>
          <a:graphicData uri="http://schemas.openxmlformats.org/presentationml/2006/ole">
            <mc:AlternateContent xmlns:mc="http://schemas.openxmlformats.org/markup-compatibility/2006">
              <mc:Choice xmlns:v="urn:schemas-microsoft-com:vml" Requires="v">
                <p:oleObj spid="_x0000_s14648" name="AxMath" r:id="rId5" imgW="1143000" imgH="1143000" progId="Equation.AxMath">
                  <p:embed/>
                </p:oleObj>
              </mc:Choice>
              <mc:Fallback>
                <p:oleObj name="AxMath" r:id="rId5" imgW="1143000" imgH="1143000" progId="Equation.AxMath">
                  <p:embed/>
                  <p:pic>
                    <p:nvPicPr>
                      <p:cNvPr id="0" name="图片 14647"/>
                      <p:cNvPicPr/>
                      <p:nvPr/>
                    </p:nvPicPr>
                    <p:blipFill>
                      <a:blip r:embed="rId6"/>
                      <a:stretch>
                        <a:fillRect/>
                      </a:stretch>
                    </p:blipFill>
                    <p:spPr>
                      <a:xfrm>
                        <a:off x="1024874" y="5549670"/>
                        <a:ext cx="8804276" cy="695325"/>
                      </a:xfrm>
                      <a:prstGeom prst="rect">
                        <a:avLst/>
                      </a:prstGeom>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p:cNvSpPr/>
          <p:nvPr/>
        </p:nvSpPr>
        <p:spPr>
          <a:xfrm>
            <a:off x="416441" y="1136153"/>
            <a:ext cx="11239193" cy="5474905"/>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The EFT Framework</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0" name="文本框 9"/>
          <p:cNvSpPr txBox="1"/>
          <p:nvPr/>
        </p:nvSpPr>
        <p:spPr>
          <a:xfrm>
            <a:off x="712667" y="3762051"/>
            <a:ext cx="10845384" cy="707886"/>
          </a:xfrm>
          <a:prstGeom prst="rect">
            <a:avLst/>
          </a:prstGeom>
          <a:noFill/>
        </p:spPr>
        <p:txBody>
          <a:bodyPr wrap="square" rtlCol="0">
            <a:spAutoFit/>
          </a:bodyPr>
          <a:lstStyle/>
          <a:p>
            <a:r>
              <a:rPr lang="en-US" altLang="zh-CN" sz="2000" dirty="0">
                <a:latin typeface="Times New Roman" panose="02020503050405090304" pitchFamily="18" charset="0"/>
                <a:cs typeface="Times New Roman" panose="02020503050405090304" pitchFamily="18" charset="0"/>
              </a:rPr>
              <a:t>Over TDGL(Introduce additional interaction higher-order time derivatives terms, involving wave-like behavior):</a:t>
            </a:r>
            <a:endParaRPr lang="zh-CN" altLang="en-US" sz="2000" dirty="0">
              <a:latin typeface="Times New Roman" panose="02020503050405090304" pitchFamily="18" charset="0"/>
              <a:cs typeface="Times New Roman" panose="02020503050405090304" pitchFamily="18" charset="0"/>
            </a:endParaRPr>
          </a:p>
        </p:txBody>
      </p:sp>
      <p:graphicFrame>
        <p:nvGraphicFramePr>
          <p:cNvPr id="2" name="对象 1"/>
          <p:cNvGraphicFramePr>
            <a:graphicFrameLocks noChangeAspect="1"/>
          </p:cNvGraphicFramePr>
          <p:nvPr/>
        </p:nvGraphicFramePr>
        <p:xfrm>
          <a:off x="1481772" y="5030007"/>
          <a:ext cx="9013825" cy="762000"/>
        </p:xfrm>
        <a:graphic>
          <a:graphicData uri="http://schemas.openxmlformats.org/presentationml/2006/ole">
            <mc:AlternateContent xmlns:mc="http://schemas.openxmlformats.org/markup-compatibility/2006">
              <mc:Choice xmlns:v="urn:schemas-microsoft-com:vml" Requires="v">
                <p:oleObj spid="_x0000_s15641" name="AxMath" r:id="rId1" imgW="1143000" imgH="1143000" progId="Equation.AxMath">
                  <p:embed/>
                </p:oleObj>
              </mc:Choice>
              <mc:Fallback>
                <p:oleObj name="AxMath" r:id="rId1" imgW="1143000" imgH="1143000" progId="Equation.AxMath">
                  <p:embed/>
                  <p:pic>
                    <p:nvPicPr>
                      <p:cNvPr id="0" name="图片 15640"/>
                      <p:cNvPicPr/>
                      <p:nvPr/>
                    </p:nvPicPr>
                    <p:blipFill>
                      <a:blip r:embed="rId2"/>
                      <a:stretch>
                        <a:fillRect/>
                      </a:stretch>
                    </p:blipFill>
                    <p:spPr>
                      <a:xfrm>
                        <a:off x="1481772" y="5030007"/>
                        <a:ext cx="9013825" cy="762000"/>
                      </a:xfrm>
                      <a:prstGeom prst="rect">
                        <a:avLst/>
                      </a:prstGeom>
                    </p:spPr>
                  </p:pic>
                </p:oleObj>
              </mc:Fallback>
            </mc:AlternateContent>
          </a:graphicData>
        </a:graphic>
      </p:graphicFrame>
      <p:sp>
        <p:nvSpPr>
          <p:cNvPr id="11" name="椭圆 10"/>
          <p:cNvSpPr/>
          <p:nvPr/>
        </p:nvSpPr>
        <p:spPr>
          <a:xfrm>
            <a:off x="3827420" y="4889784"/>
            <a:ext cx="2638269" cy="6370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6768174" y="5021315"/>
            <a:ext cx="2136098" cy="360347"/>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5355115" y="5408796"/>
            <a:ext cx="5139259" cy="29985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6723202" y="5774330"/>
            <a:ext cx="2683239" cy="369332"/>
          </a:xfrm>
          <a:prstGeom prst="rect">
            <a:avLst/>
          </a:prstGeom>
          <a:noFill/>
        </p:spPr>
        <p:txBody>
          <a:bodyPr wrap="square" rtlCol="0">
            <a:spAutoFit/>
          </a:bodyPr>
          <a:lstStyle/>
          <a:p>
            <a:r>
              <a:rPr lang="en-US" altLang="zh-CN" b="1" dirty="0">
                <a:solidFill>
                  <a:srgbClr val="002060"/>
                </a:solidFill>
              </a:rPr>
              <a:t>Non-linear Response</a:t>
            </a:r>
            <a:endParaRPr lang="zh-CN" altLang="en-US" dirty="0">
              <a:solidFill>
                <a:srgbClr val="002060"/>
              </a:solidFill>
            </a:endParaRPr>
          </a:p>
        </p:txBody>
      </p:sp>
      <p:sp>
        <p:nvSpPr>
          <p:cNvPr id="17" name="文本框 16"/>
          <p:cNvSpPr txBox="1"/>
          <p:nvPr/>
        </p:nvSpPr>
        <p:spPr>
          <a:xfrm>
            <a:off x="7060479" y="4650332"/>
            <a:ext cx="2683239" cy="369332"/>
          </a:xfrm>
          <a:prstGeom prst="rect">
            <a:avLst/>
          </a:prstGeom>
          <a:noFill/>
        </p:spPr>
        <p:txBody>
          <a:bodyPr wrap="square" rtlCol="0">
            <a:spAutoFit/>
          </a:bodyPr>
          <a:lstStyle/>
          <a:p>
            <a:r>
              <a:rPr lang="en-US" altLang="zh-CN" b="1" dirty="0">
                <a:solidFill>
                  <a:srgbClr val="00B050"/>
                </a:solidFill>
              </a:rPr>
              <a:t>colored noise</a:t>
            </a:r>
            <a:endParaRPr lang="zh-CN" altLang="en-US" b="1" dirty="0">
              <a:solidFill>
                <a:srgbClr val="00B050"/>
              </a:solidFill>
            </a:endParaRPr>
          </a:p>
        </p:txBody>
      </p:sp>
      <p:sp>
        <p:nvSpPr>
          <p:cNvPr id="18" name="文本框 17"/>
          <p:cNvSpPr txBox="1"/>
          <p:nvPr/>
        </p:nvSpPr>
        <p:spPr>
          <a:xfrm>
            <a:off x="4039963" y="5759741"/>
            <a:ext cx="2683239" cy="369332"/>
          </a:xfrm>
          <a:prstGeom prst="rect">
            <a:avLst/>
          </a:prstGeom>
          <a:noFill/>
        </p:spPr>
        <p:txBody>
          <a:bodyPr wrap="square" rtlCol="0">
            <a:spAutoFit/>
          </a:bodyPr>
          <a:lstStyle/>
          <a:p>
            <a:r>
              <a:rPr lang="en-US" altLang="zh-CN" b="1" dirty="0">
                <a:solidFill>
                  <a:srgbClr val="FF0000"/>
                </a:solidFill>
              </a:rPr>
              <a:t>wave-like behavior</a:t>
            </a:r>
            <a:endParaRPr lang="zh-CN" altLang="en-US" b="1" dirty="0">
              <a:solidFill>
                <a:srgbClr val="FF0000"/>
              </a:solidFill>
            </a:endParaRPr>
          </a:p>
        </p:txBody>
      </p:sp>
      <p:sp>
        <p:nvSpPr>
          <p:cNvPr id="3" name="文本框 2"/>
          <p:cNvSpPr txBox="1"/>
          <p:nvPr/>
        </p:nvSpPr>
        <p:spPr>
          <a:xfrm>
            <a:off x="689547" y="1234845"/>
            <a:ext cx="4099809" cy="400110"/>
          </a:xfrm>
          <a:prstGeom prst="rect">
            <a:avLst/>
          </a:prstGeom>
          <a:noFill/>
        </p:spPr>
        <p:txBody>
          <a:bodyPr wrap="square" rtlCol="0">
            <a:spAutoFit/>
          </a:bodyPr>
          <a:lstStyle/>
          <a:p>
            <a:r>
              <a:rPr lang="en-US" altLang="zh-CN" sz="2000" dirty="0">
                <a:latin typeface="Times New Roman" panose="02020503050405090304" pitchFamily="18" charset="0"/>
                <a:cs typeface="Times New Roman" panose="02020503050405090304" pitchFamily="18" charset="0"/>
              </a:rPr>
              <a:t>Cover TDGL(Diffusion Behavior):</a:t>
            </a:r>
            <a:endParaRPr lang="zh-CN" altLang="en-US" sz="2000" dirty="0">
              <a:latin typeface="Times New Roman" panose="02020503050405090304" pitchFamily="18" charset="0"/>
              <a:cs typeface="Times New Roman" panose="02020503050405090304" pitchFamily="18" charset="0"/>
            </a:endParaRPr>
          </a:p>
        </p:txBody>
      </p:sp>
      <p:graphicFrame>
        <p:nvGraphicFramePr>
          <p:cNvPr id="5" name="对象 4"/>
          <p:cNvGraphicFramePr>
            <a:graphicFrameLocks noChangeAspect="1"/>
          </p:cNvGraphicFramePr>
          <p:nvPr/>
        </p:nvGraphicFramePr>
        <p:xfrm>
          <a:off x="1168400" y="1635125"/>
          <a:ext cx="9671050" cy="1479550"/>
        </p:xfrm>
        <a:graphic>
          <a:graphicData uri="http://schemas.openxmlformats.org/presentationml/2006/ole">
            <mc:AlternateContent xmlns:mc="http://schemas.openxmlformats.org/markup-compatibility/2006">
              <mc:Choice xmlns:v="urn:schemas-microsoft-com:vml" Requires="v">
                <p:oleObj spid="_x0000_s14649" name="AxMath" r:id="rId3" imgW="1143000" imgH="1143000" progId="Equation.AxMath">
                  <p:embed/>
                </p:oleObj>
              </mc:Choice>
              <mc:Fallback>
                <p:oleObj name="AxMath" r:id="rId3" imgW="1143000" imgH="1143000" progId="Equation.AxMath">
                  <p:embed/>
                  <p:pic>
                    <p:nvPicPr>
                      <p:cNvPr id="0" name="图片 14648"/>
                      <p:cNvPicPr/>
                      <p:nvPr/>
                    </p:nvPicPr>
                    <p:blipFill>
                      <a:blip r:embed="rId4"/>
                      <a:stretch>
                        <a:fillRect/>
                      </a:stretch>
                    </p:blipFill>
                    <p:spPr>
                      <a:xfrm>
                        <a:off x="1168400" y="1635125"/>
                        <a:ext cx="9671050" cy="147955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3" grpId="0" bldLvl="0" animBg="1"/>
      <p:bldP spid="14" grpId="0" bldLvl="0" animBg="1"/>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7" name="对象 6"/>
          <p:cNvGraphicFramePr>
            <a:graphicFrameLocks noChangeAspect="1"/>
          </p:cNvGraphicFramePr>
          <p:nvPr/>
        </p:nvGraphicFramePr>
        <p:xfrm>
          <a:off x="1436687" y="1687801"/>
          <a:ext cx="8778876" cy="517525"/>
        </p:xfrm>
        <a:graphic>
          <a:graphicData uri="http://schemas.openxmlformats.org/presentationml/2006/ole">
            <mc:AlternateContent xmlns:mc="http://schemas.openxmlformats.org/markup-compatibility/2006">
              <mc:Choice xmlns:v="urn:schemas-microsoft-com:vml" Requires="v">
                <p:oleObj spid="_x0000_s15642" name="AxMath" r:id="rId1" imgW="1143000" imgH="1143000" progId="Equation.AxMath">
                  <p:embed/>
                </p:oleObj>
              </mc:Choice>
              <mc:Fallback>
                <p:oleObj name="AxMath" r:id="rId1" imgW="1143000" imgH="1143000" progId="Equation.AxMath">
                  <p:embed/>
                  <p:pic>
                    <p:nvPicPr>
                      <p:cNvPr id="0" name="图片 15641"/>
                      <p:cNvPicPr/>
                      <p:nvPr/>
                    </p:nvPicPr>
                    <p:blipFill>
                      <a:blip r:embed="rId2"/>
                      <a:stretch>
                        <a:fillRect/>
                      </a:stretch>
                    </p:blipFill>
                    <p:spPr>
                      <a:xfrm>
                        <a:off x="1436687" y="1687801"/>
                        <a:ext cx="8778876" cy="517525"/>
                      </a:xfrm>
                      <a:prstGeom prst="rect">
                        <a:avLst/>
                      </a:prstGeom>
                    </p:spPr>
                  </p:pic>
                </p:oleObj>
              </mc:Fallback>
            </mc:AlternateContent>
          </a:graphicData>
        </a:graphic>
      </p:graphicFrame>
      <p:sp>
        <p:nvSpPr>
          <p:cNvPr id="19" name="文本框 18"/>
          <p:cNvSpPr txBox="1"/>
          <p:nvPr/>
        </p:nvSpPr>
        <p:spPr>
          <a:xfrm>
            <a:off x="364490" y="1026160"/>
            <a:ext cx="4191635" cy="737235"/>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a:t>
            </a: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The Stochastic formalism:</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p:graphicFrame>
        <p:nvGraphicFramePr>
          <p:cNvPr id="20" name="对象 19"/>
          <p:cNvGraphicFramePr>
            <a:graphicFrameLocks noChangeAspect="1"/>
          </p:cNvGraphicFramePr>
          <p:nvPr/>
        </p:nvGraphicFramePr>
        <p:xfrm>
          <a:off x="1436416" y="5540194"/>
          <a:ext cx="7204075" cy="593725"/>
        </p:xfrm>
        <a:graphic>
          <a:graphicData uri="http://schemas.openxmlformats.org/presentationml/2006/ole">
            <mc:AlternateContent xmlns:mc="http://schemas.openxmlformats.org/markup-compatibility/2006">
              <mc:Choice xmlns:v="urn:schemas-microsoft-com:vml" Requires="v">
                <p:oleObj spid="_x0000_s15643" name="AxMath" r:id="rId3" imgW="1143000" imgH="1143000" progId="Equation.AxMath">
                  <p:embed/>
                </p:oleObj>
              </mc:Choice>
              <mc:Fallback>
                <p:oleObj name="AxMath" r:id="rId3" imgW="1143000" imgH="1143000" progId="Equation.AxMath">
                  <p:embed/>
                  <p:pic>
                    <p:nvPicPr>
                      <p:cNvPr id="0" name="图片 15642"/>
                      <p:cNvPicPr/>
                      <p:nvPr/>
                    </p:nvPicPr>
                    <p:blipFill>
                      <a:blip r:embed="rId4"/>
                      <a:stretch>
                        <a:fillRect/>
                      </a:stretch>
                    </p:blipFill>
                    <p:spPr>
                      <a:xfrm>
                        <a:off x="1436416" y="5540194"/>
                        <a:ext cx="7204075" cy="593725"/>
                      </a:xfrm>
                      <a:prstGeom prst="rect">
                        <a:avLst/>
                      </a:prstGeom>
                    </p:spPr>
                  </p:pic>
                </p:oleObj>
              </mc:Fallback>
            </mc:AlternateContent>
          </a:graphicData>
        </a:graphic>
      </p:graphicFrame>
      <p:sp>
        <p:nvSpPr>
          <p:cNvPr id="21" name="椭圆 20"/>
          <p:cNvSpPr/>
          <p:nvPr/>
        </p:nvSpPr>
        <p:spPr>
          <a:xfrm>
            <a:off x="2312225" y="5540064"/>
            <a:ext cx="2041344" cy="593725"/>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2431415" y="6134100"/>
            <a:ext cx="3191510" cy="368300"/>
          </a:xfrm>
          <a:prstGeom prst="rect">
            <a:avLst/>
          </a:prstGeom>
          <a:noFill/>
        </p:spPr>
        <p:txBody>
          <a:bodyPr wrap="square" rtlCol="0">
            <a:spAutoFit/>
          </a:bodyPr>
          <a:lstStyle/>
          <a:p>
            <a:r>
              <a:rPr lang="en-US" altLang="zh-CN" b="1" dirty="0" err="1">
                <a:solidFill>
                  <a:schemeClr val="accent2">
                    <a:lumMod val="75000"/>
                  </a:schemeClr>
                </a:solidFill>
              </a:rPr>
              <a:t>Gorkov-Eliashberg</a:t>
            </a:r>
            <a:r>
              <a:rPr lang="en-US" altLang="zh-CN" b="1" dirty="0">
                <a:solidFill>
                  <a:schemeClr val="accent2">
                    <a:lumMod val="75000"/>
                  </a:schemeClr>
                </a:solidFill>
              </a:rPr>
              <a:t> term</a:t>
            </a:r>
            <a:endParaRPr lang="zh-CN" altLang="en-US" b="1" dirty="0">
              <a:solidFill>
                <a:schemeClr val="accent2">
                  <a:lumMod val="75000"/>
                </a:schemeClr>
              </a:solidFill>
            </a:endParaRPr>
          </a:p>
        </p:txBody>
      </p:sp>
      <p:graphicFrame>
        <p:nvGraphicFramePr>
          <p:cNvPr id="24" name="对象 23"/>
          <p:cNvGraphicFramePr>
            <a:graphicFrameLocks noChangeAspect="1"/>
          </p:cNvGraphicFramePr>
          <p:nvPr/>
        </p:nvGraphicFramePr>
        <p:xfrm>
          <a:off x="1436687" y="2599673"/>
          <a:ext cx="2740025" cy="400050"/>
        </p:xfrm>
        <a:graphic>
          <a:graphicData uri="http://schemas.openxmlformats.org/presentationml/2006/ole">
            <mc:AlternateContent xmlns:mc="http://schemas.openxmlformats.org/markup-compatibility/2006">
              <mc:Choice xmlns:v="urn:schemas-microsoft-com:vml" Requires="v">
                <p:oleObj spid="_x0000_s15644" name="AxMath" r:id="rId5" imgW="1143000" imgH="1143000" progId="Equation.AxMath">
                  <p:embed/>
                </p:oleObj>
              </mc:Choice>
              <mc:Fallback>
                <p:oleObj name="AxMath" r:id="rId5" imgW="1143000" imgH="1143000" progId="Equation.AxMath">
                  <p:embed/>
                  <p:pic>
                    <p:nvPicPr>
                      <p:cNvPr id="0" name="图片 15643"/>
                      <p:cNvPicPr/>
                      <p:nvPr/>
                    </p:nvPicPr>
                    <p:blipFill>
                      <a:blip r:embed="rId6"/>
                      <a:stretch>
                        <a:fillRect/>
                      </a:stretch>
                    </p:blipFill>
                    <p:spPr>
                      <a:xfrm>
                        <a:off x="1436687" y="2599673"/>
                        <a:ext cx="2740025" cy="400050"/>
                      </a:xfrm>
                      <a:prstGeom prst="rect">
                        <a:avLst/>
                      </a:prstGeom>
                    </p:spPr>
                  </p:pic>
                </p:oleObj>
              </mc:Fallback>
            </mc:AlternateContent>
          </a:graphicData>
        </a:graphic>
      </p:graphicFrame>
      <p:cxnSp>
        <p:nvCxnSpPr>
          <p:cNvPr id="25" name="直接箭头连接符 24"/>
          <p:cNvCxnSpPr/>
          <p:nvPr/>
        </p:nvCxnSpPr>
        <p:spPr>
          <a:xfrm>
            <a:off x="3150381" y="2916875"/>
            <a:ext cx="0" cy="171640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334E55B0-647D-440b-865C-3EC943EB4CBC-25" descr="wpsoffice"/>
          <p:cNvPicPr>
            <a:picLocks noChangeAspect="1"/>
          </p:cNvPicPr>
          <p:nvPr/>
        </p:nvPicPr>
        <p:blipFill>
          <a:blip r:embed="rId7"/>
          <a:stretch>
            <a:fillRect/>
          </a:stretch>
        </p:blipFill>
        <p:spPr>
          <a:xfrm>
            <a:off x="1436370" y="2090420"/>
            <a:ext cx="6568440" cy="509270"/>
          </a:xfrm>
          <a:prstGeom prst="rect">
            <a:avLst/>
          </a:prstGeom>
        </p:spPr>
      </p:pic>
      <p:pic>
        <p:nvPicPr>
          <p:cNvPr id="3" name="334E55B0-647D-440b-865C-3EC943EB4CBC-26" descr="wpsoffice"/>
          <p:cNvPicPr>
            <a:picLocks noChangeAspect="1"/>
          </p:cNvPicPr>
          <p:nvPr/>
        </p:nvPicPr>
        <p:blipFill>
          <a:blip r:embed="rId8"/>
          <a:stretch>
            <a:fillRect/>
          </a:stretch>
        </p:blipFill>
        <p:spPr>
          <a:xfrm>
            <a:off x="3552825" y="3029585"/>
            <a:ext cx="6090920" cy="320675"/>
          </a:xfrm>
          <a:prstGeom prst="rect">
            <a:avLst/>
          </a:prstGeom>
        </p:spPr>
      </p:pic>
      <p:cxnSp>
        <p:nvCxnSpPr>
          <p:cNvPr id="4" name="直接箭头连接符 3"/>
          <p:cNvCxnSpPr/>
          <p:nvPr/>
        </p:nvCxnSpPr>
        <p:spPr>
          <a:xfrm>
            <a:off x="2338851" y="2998790"/>
            <a:ext cx="1116965" cy="223520"/>
          </a:xfrm>
          <a:prstGeom prst="straightConnector1">
            <a:avLst/>
          </a:prstGeom>
          <a:ln w="28575" cap="flat" cmpd="sng">
            <a:solidFill>
              <a:srgbClr val="FFC000"/>
            </a:solidFill>
            <a:prstDash val="sysDash"/>
            <a:miter lim="800000"/>
            <a:headEnd type="none"/>
            <a:tailEnd type="triangle" w="med" len="med"/>
          </a:ln>
        </p:spPr>
        <p:style>
          <a:lnRef idx="3">
            <a:schemeClr val="dk1"/>
          </a:lnRef>
          <a:fillRef idx="0">
            <a:schemeClr val="dk1"/>
          </a:fillRef>
          <a:effectRef idx="2">
            <a:schemeClr val="dk1"/>
          </a:effectRef>
          <a:fontRef idx="minor">
            <a:schemeClr val="tx1"/>
          </a:fontRef>
        </p:style>
      </p:cxnSp>
      <p:cxnSp>
        <p:nvCxnSpPr>
          <p:cNvPr id="6" name="直接箭头连接符 5"/>
          <p:cNvCxnSpPr/>
          <p:nvPr/>
        </p:nvCxnSpPr>
        <p:spPr>
          <a:xfrm>
            <a:off x="2700801" y="2926400"/>
            <a:ext cx="814070" cy="766445"/>
          </a:xfrm>
          <a:prstGeom prst="straightConnector1">
            <a:avLst/>
          </a:prstGeom>
          <a:ln w="28575" cmpd="thickThin">
            <a:solidFill>
              <a:srgbClr val="00B0F0"/>
            </a:solidFill>
            <a:prstDash val="sysDot"/>
            <a:tailEnd type="triangle"/>
          </a:ln>
        </p:spPr>
        <p:style>
          <a:lnRef idx="3">
            <a:schemeClr val="dk1"/>
          </a:lnRef>
          <a:fillRef idx="0">
            <a:schemeClr val="dk1"/>
          </a:fillRef>
          <a:effectRef idx="2">
            <a:schemeClr val="dk1"/>
          </a:effectRef>
          <a:fontRef idx="minor">
            <a:schemeClr val="tx1"/>
          </a:fontRef>
        </p:style>
      </p:cxnSp>
      <p:pic>
        <p:nvPicPr>
          <p:cNvPr id="8" name="334E55B0-647D-440b-865C-3EC943EB4CBC-27" descr="wpsoffice"/>
          <p:cNvPicPr>
            <a:picLocks noChangeAspect="1"/>
          </p:cNvPicPr>
          <p:nvPr/>
        </p:nvPicPr>
        <p:blipFill>
          <a:blip r:embed="rId9"/>
          <a:stretch>
            <a:fillRect/>
          </a:stretch>
        </p:blipFill>
        <p:spPr>
          <a:xfrm>
            <a:off x="3553460" y="3538855"/>
            <a:ext cx="6530340" cy="320675"/>
          </a:xfrm>
          <a:prstGeom prst="rect">
            <a:avLst/>
          </a:prstGeom>
        </p:spPr>
      </p:pic>
      <p:pic>
        <p:nvPicPr>
          <p:cNvPr id="9" name="334E55B0-647D-440b-865C-3EC943EB4CBC-28" descr="wpsoffice"/>
          <p:cNvPicPr>
            <a:picLocks noChangeAspect="1"/>
          </p:cNvPicPr>
          <p:nvPr/>
        </p:nvPicPr>
        <p:blipFill>
          <a:blip r:embed="rId10"/>
          <a:stretch>
            <a:fillRect/>
          </a:stretch>
        </p:blipFill>
        <p:spPr>
          <a:xfrm>
            <a:off x="1436370" y="4666615"/>
            <a:ext cx="9973945" cy="315595"/>
          </a:xfrm>
          <a:prstGeom prst="rect">
            <a:avLst/>
          </a:prstGeom>
        </p:spPr>
      </p:pic>
      <p:cxnSp>
        <p:nvCxnSpPr>
          <p:cNvPr id="10" name="直接箭头连接符 9"/>
          <p:cNvCxnSpPr/>
          <p:nvPr/>
        </p:nvCxnSpPr>
        <p:spPr>
          <a:xfrm>
            <a:off x="3150381" y="4985705"/>
            <a:ext cx="0" cy="57404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bldLvl="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3451" y="1128983"/>
            <a:ext cx="11239193" cy="5474905"/>
            <a:chOff x="5591162" y="1202603"/>
            <a:chExt cx="4490948" cy="1256067"/>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5680221" y="1212487"/>
              <a:ext cx="4364337" cy="114405"/>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High-temperature phase               in low frequency regime :</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6" name="文本框 5"/>
          <p:cNvSpPr txBox="1"/>
          <p:nvPr/>
        </p:nvSpPr>
        <p:spPr>
          <a:xfrm>
            <a:off x="433705" y="254000"/>
            <a:ext cx="8279765" cy="52197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Collective Mode(1):  </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aphicFrame>
        <p:nvGraphicFramePr>
          <p:cNvPr id="10" name="对象 9"/>
          <p:cNvGraphicFramePr>
            <a:graphicFrameLocks noChangeAspect="1"/>
          </p:cNvGraphicFramePr>
          <p:nvPr/>
        </p:nvGraphicFramePr>
        <p:xfrm>
          <a:off x="3328698" y="1326674"/>
          <a:ext cx="771525" cy="384175"/>
        </p:xfrm>
        <a:graphic>
          <a:graphicData uri="http://schemas.openxmlformats.org/presentationml/2006/ole">
            <mc:AlternateContent xmlns:mc="http://schemas.openxmlformats.org/markup-compatibility/2006">
              <mc:Choice xmlns:v="urn:schemas-microsoft-com:vml" Requires="v">
                <p:oleObj spid="_x0000_s16611" name="AxMath" r:id="rId1" imgW="1143000" imgH="1143000" progId="Equation.AxMath">
                  <p:embed/>
                </p:oleObj>
              </mc:Choice>
              <mc:Fallback>
                <p:oleObj name="AxMath" r:id="rId1" imgW="1143000" imgH="1143000" progId="Equation.AxMath">
                  <p:embed/>
                  <p:pic>
                    <p:nvPicPr>
                      <p:cNvPr id="0" name="对象 8"/>
                      <p:cNvPicPr/>
                      <p:nvPr/>
                    </p:nvPicPr>
                    <p:blipFill>
                      <a:blip r:embed="rId2"/>
                      <a:stretch>
                        <a:fillRect/>
                      </a:stretch>
                    </p:blipFill>
                    <p:spPr>
                      <a:xfrm>
                        <a:off x="3328698" y="1326674"/>
                        <a:ext cx="771525" cy="384175"/>
                      </a:xfrm>
                      <a:prstGeom prst="rect">
                        <a:avLst/>
                      </a:prstGeom>
                    </p:spPr>
                  </p:pic>
                </p:oleObj>
              </mc:Fallback>
            </mc:AlternateContent>
          </a:graphicData>
        </a:graphic>
      </p:graphicFrame>
      <p:graphicFrame>
        <p:nvGraphicFramePr>
          <p:cNvPr id="2" name="对象 1"/>
          <p:cNvGraphicFramePr>
            <a:graphicFrameLocks noChangeAspect="1"/>
          </p:cNvGraphicFramePr>
          <p:nvPr/>
        </p:nvGraphicFramePr>
        <p:xfrm>
          <a:off x="753488" y="1783373"/>
          <a:ext cx="7121525" cy="1108075"/>
        </p:xfrm>
        <a:graphic>
          <a:graphicData uri="http://schemas.openxmlformats.org/presentationml/2006/ole">
            <mc:AlternateContent xmlns:mc="http://schemas.openxmlformats.org/markup-compatibility/2006">
              <mc:Choice xmlns:v="urn:schemas-microsoft-com:vml" Requires="v">
                <p:oleObj spid="_x0000_s16612" name="AxMath" r:id="rId3" imgW="1143000" imgH="1143000" progId="Equation.AxMath">
                  <p:embed/>
                </p:oleObj>
              </mc:Choice>
              <mc:Fallback>
                <p:oleObj name="AxMath" r:id="rId3" imgW="1143000" imgH="1143000" progId="Equation.AxMath">
                  <p:embed/>
                  <p:pic>
                    <p:nvPicPr>
                      <p:cNvPr id="0" name="图片 16611"/>
                      <p:cNvPicPr/>
                      <p:nvPr/>
                    </p:nvPicPr>
                    <p:blipFill>
                      <a:blip r:embed="rId4"/>
                      <a:stretch>
                        <a:fillRect/>
                      </a:stretch>
                    </p:blipFill>
                    <p:spPr>
                      <a:xfrm>
                        <a:off x="753488" y="1783373"/>
                        <a:ext cx="7121525" cy="1108075"/>
                      </a:xfrm>
                      <a:prstGeom prst="rect">
                        <a:avLst/>
                      </a:prstGeom>
                    </p:spPr>
                  </p:pic>
                </p:oleObj>
              </mc:Fallback>
            </mc:AlternateContent>
          </a:graphicData>
        </a:graphic>
      </p:graphicFrame>
      <p:sp>
        <p:nvSpPr>
          <p:cNvPr id="16" name="椭圆 15"/>
          <p:cNvSpPr/>
          <p:nvPr/>
        </p:nvSpPr>
        <p:spPr>
          <a:xfrm>
            <a:off x="4854677" y="2144221"/>
            <a:ext cx="444708" cy="4096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4847182" y="2524875"/>
            <a:ext cx="444708" cy="3665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947977" y="2484351"/>
            <a:ext cx="444708" cy="366573"/>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5943600" y="2109834"/>
            <a:ext cx="444708" cy="366573"/>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6" name="对象 25"/>
          <p:cNvGraphicFramePr>
            <a:graphicFrameLocks noChangeAspect="1"/>
          </p:cNvGraphicFramePr>
          <p:nvPr/>
        </p:nvGraphicFramePr>
        <p:xfrm>
          <a:off x="753488" y="2992816"/>
          <a:ext cx="8874125" cy="393700"/>
        </p:xfrm>
        <a:graphic>
          <a:graphicData uri="http://schemas.openxmlformats.org/presentationml/2006/ole">
            <mc:AlternateContent xmlns:mc="http://schemas.openxmlformats.org/markup-compatibility/2006">
              <mc:Choice xmlns:v="urn:schemas-microsoft-com:vml" Requires="v">
                <p:oleObj spid="_x0000_s16613" name="AxMath" r:id="rId5" imgW="1143000" imgH="1143000" progId="Equation.AxMath">
                  <p:embed/>
                </p:oleObj>
              </mc:Choice>
              <mc:Fallback>
                <p:oleObj name="AxMath" r:id="rId5" imgW="1143000" imgH="1143000" progId="Equation.AxMath">
                  <p:embed/>
                  <p:pic>
                    <p:nvPicPr>
                      <p:cNvPr id="0" name="图片 16612"/>
                      <p:cNvPicPr/>
                      <p:nvPr/>
                    </p:nvPicPr>
                    <p:blipFill>
                      <a:blip r:embed="rId6"/>
                      <a:stretch>
                        <a:fillRect/>
                      </a:stretch>
                    </p:blipFill>
                    <p:spPr>
                      <a:xfrm>
                        <a:off x="753488" y="2992816"/>
                        <a:ext cx="8874125" cy="393700"/>
                      </a:xfrm>
                      <a:prstGeom prst="rect">
                        <a:avLst/>
                      </a:prstGeom>
                    </p:spPr>
                  </p:pic>
                </p:oleObj>
              </mc:Fallback>
            </mc:AlternateContent>
          </a:graphicData>
        </a:graphic>
      </p:graphicFrame>
      <p:pic>
        <p:nvPicPr>
          <p:cNvPr id="29" name="图形 2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1755" y="3828350"/>
            <a:ext cx="4062922" cy="2728919"/>
          </a:xfrm>
          <a:prstGeom prst="rect">
            <a:avLst/>
          </a:prstGeom>
        </p:spPr>
      </p:pic>
      <p:graphicFrame>
        <p:nvGraphicFramePr>
          <p:cNvPr id="30" name="对象 29"/>
          <p:cNvGraphicFramePr>
            <a:graphicFrameLocks noChangeAspect="1"/>
          </p:cNvGraphicFramePr>
          <p:nvPr/>
        </p:nvGraphicFramePr>
        <p:xfrm>
          <a:off x="753488" y="3412622"/>
          <a:ext cx="9912351" cy="384175"/>
        </p:xfrm>
        <a:graphic>
          <a:graphicData uri="http://schemas.openxmlformats.org/presentationml/2006/ole">
            <mc:AlternateContent xmlns:mc="http://schemas.openxmlformats.org/markup-compatibility/2006">
              <mc:Choice xmlns:v="urn:schemas-microsoft-com:vml" Requires="v">
                <p:oleObj spid="_x0000_s16614" name="AxMath" r:id="rId9" imgW="1143000" imgH="1143000" progId="Equation.AxMath">
                  <p:embed/>
                </p:oleObj>
              </mc:Choice>
              <mc:Fallback>
                <p:oleObj name="AxMath" r:id="rId9" imgW="1143000" imgH="1143000" progId="Equation.AxMath">
                  <p:embed/>
                  <p:pic>
                    <p:nvPicPr>
                      <p:cNvPr id="0" name="图片 16613"/>
                      <p:cNvPicPr/>
                      <p:nvPr/>
                    </p:nvPicPr>
                    <p:blipFill>
                      <a:blip r:embed="rId10"/>
                      <a:stretch>
                        <a:fillRect/>
                      </a:stretch>
                    </p:blipFill>
                    <p:spPr>
                      <a:xfrm>
                        <a:off x="753488" y="3412622"/>
                        <a:ext cx="9912351" cy="384175"/>
                      </a:xfrm>
                      <a:prstGeom prst="rect">
                        <a:avLst/>
                      </a:prstGeom>
                    </p:spPr>
                  </p:pic>
                </p:oleObj>
              </mc:Fallback>
            </mc:AlternateContent>
          </a:graphicData>
        </a:graphic>
      </p:graphicFrame>
      <p:pic>
        <p:nvPicPr>
          <p:cNvPr id="31" name="图形 30"/>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75751" y="3796797"/>
            <a:ext cx="4006422" cy="2690970"/>
          </a:xfrm>
          <a:prstGeom prst="rect">
            <a:avLst/>
          </a:prstGeom>
        </p:spPr>
      </p:pic>
      <p:sp>
        <p:nvSpPr>
          <p:cNvPr id="18" name="文本框 17"/>
          <p:cNvSpPr txBox="1"/>
          <p:nvPr/>
        </p:nvSpPr>
        <p:spPr>
          <a:xfrm>
            <a:off x="6893560" y="2720975"/>
            <a:ext cx="4888865" cy="414020"/>
          </a:xfrm>
          <a:prstGeom prst="rect">
            <a:avLst/>
          </a:prstGeom>
          <a:noFill/>
        </p:spPr>
        <p:txBody>
          <a:bodyPr wrap="square" rtlCol="0">
            <a:spAutoFit/>
          </a:bodyPr>
          <a:lstStyle/>
          <a:p>
            <a:pPr>
              <a:lnSpc>
                <a:spcPct val="150000"/>
              </a:lnSpc>
            </a:pPr>
            <a:r>
              <a:rPr lang="en-US" altLang="zh-CN" sz="1400" dirty="0" err="1">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Y. Ahn, M. Baggioli, H.-S. Jeong and M. Matsumoto,</a:t>
            </a:r>
            <a:r>
              <a:rPr lang="en-US" altLang="zh-CN" sz="14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2506.09461</a:t>
            </a:r>
            <a:endParaRPr lang="en-US" altLang="zh-CN" sz="14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7" name="334E55B0-647D-440b-865C-3EC943EB4CBC-9" descr="/Users/yangzexin/Library/Containers/com.kingsoft.wpsoffice.mac.edu/Data/tmp/wpsoffice.ktrdmhwpsoffice"/>
          <p:cNvPicPr>
            <a:picLocks noChangeAspect="1"/>
          </p:cNvPicPr>
          <p:nvPr/>
        </p:nvPicPr>
        <p:blipFill>
          <a:blip r:embed="rId13"/>
          <a:stretch>
            <a:fillRect/>
          </a:stretch>
        </p:blipFill>
        <p:spPr>
          <a:xfrm>
            <a:off x="4417695" y="271780"/>
            <a:ext cx="1721485" cy="53594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59534" y="1128985"/>
            <a:ext cx="11758549" cy="5474905"/>
            <a:chOff x="5591162" y="1202603"/>
            <a:chExt cx="4698472" cy="1256067"/>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5925297" y="1215735"/>
              <a:ext cx="4364337" cy="115920"/>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Low-temperature superconducting</a:t>
              </a:r>
              <a:r>
                <a:rPr lang="en-US" altLang="zh-CN" sz="2000" dirty="0"/>
                <a:t> </a:t>
              </a: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phase               in low frequency regime:</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6" name="文本框 5"/>
          <p:cNvSpPr txBox="1"/>
          <p:nvPr/>
        </p:nvSpPr>
        <p:spPr>
          <a:xfrm>
            <a:off x="433705" y="254000"/>
            <a:ext cx="8977630" cy="52197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Collective Mode(2): Broken Phase</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7" name="图片 6"/>
          <p:cNvPicPr>
            <a:picLocks noChangeAspect="1"/>
          </p:cNvPicPr>
          <p:nvPr/>
        </p:nvPicPr>
        <p:blipFill rotWithShape="1">
          <a:blip r:embed="rId1"/>
          <a:srcRect l="4500" t="31912" r="3370" b="13115"/>
          <a:stretch>
            <a:fillRect/>
          </a:stretch>
        </p:blipFill>
        <p:spPr>
          <a:xfrm>
            <a:off x="1671033" y="3996563"/>
            <a:ext cx="4018613" cy="2397820"/>
          </a:xfrm>
          <a:prstGeom prst="rect">
            <a:avLst/>
          </a:prstGeom>
        </p:spPr>
      </p:pic>
      <p:pic>
        <p:nvPicPr>
          <p:cNvPr id="8" name="图片 7"/>
          <p:cNvPicPr>
            <a:picLocks noChangeAspect="1"/>
          </p:cNvPicPr>
          <p:nvPr/>
        </p:nvPicPr>
        <p:blipFill rotWithShape="1">
          <a:blip r:embed="rId2"/>
          <a:srcRect t="1312" b="1093"/>
          <a:stretch>
            <a:fillRect/>
          </a:stretch>
        </p:blipFill>
        <p:spPr>
          <a:xfrm>
            <a:off x="433451" y="1238984"/>
            <a:ext cx="983629" cy="5155399"/>
          </a:xfrm>
          <a:prstGeom prst="rect">
            <a:avLst/>
          </a:prstGeom>
        </p:spPr>
      </p:pic>
      <p:graphicFrame>
        <p:nvGraphicFramePr>
          <p:cNvPr id="9" name="对象 8"/>
          <p:cNvGraphicFramePr>
            <a:graphicFrameLocks noChangeAspect="1"/>
          </p:cNvGraphicFramePr>
          <p:nvPr/>
        </p:nvGraphicFramePr>
        <p:xfrm>
          <a:off x="5667284" y="1353603"/>
          <a:ext cx="771525" cy="384175"/>
        </p:xfrm>
        <a:graphic>
          <a:graphicData uri="http://schemas.openxmlformats.org/presentationml/2006/ole">
            <mc:AlternateContent xmlns:mc="http://schemas.openxmlformats.org/markup-compatibility/2006">
              <mc:Choice xmlns:v="urn:schemas-microsoft-com:vml" Requires="v">
                <p:oleObj spid="_x0000_s18619" name="AxMath" r:id="rId3" imgW="1143000" imgH="1143000" progId="Equation.AxMath">
                  <p:embed/>
                </p:oleObj>
              </mc:Choice>
              <mc:Fallback>
                <p:oleObj name="AxMath" r:id="rId3" imgW="1143000" imgH="1143000" progId="Equation.AxMath">
                  <p:embed/>
                  <p:pic>
                    <p:nvPicPr>
                      <p:cNvPr id="0" name="对象 9"/>
                      <p:cNvPicPr/>
                      <p:nvPr/>
                    </p:nvPicPr>
                    <p:blipFill>
                      <a:blip r:embed="rId4"/>
                      <a:stretch>
                        <a:fillRect/>
                      </a:stretch>
                    </p:blipFill>
                    <p:spPr>
                      <a:xfrm>
                        <a:off x="5667284" y="1353603"/>
                        <a:ext cx="771525" cy="384175"/>
                      </a:xfrm>
                      <a:prstGeom prst="rect">
                        <a:avLst/>
                      </a:prstGeom>
                    </p:spPr>
                  </p:pic>
                </p:oleObj>
              </mc:Fallback>
            </mc:AlternateContent>
          </a:graphicData>
        </a:graphic>
      </p:graphicFrame>
      <p:sp>
        <p:nvSpPr>
          <p:cNvPr id="2" name="文本框 1"/>
          <p:cNvSpPr txBox="1"/>
          <p:nvPr/>
        </p:nvSpPr>
        <p:spPr>
          <a:xfrm>
            <a:off x="1364104" y="1904767"/>
            <a:ext cx="5261548" cy="369332"/>
          </a:xfrm>
          <a:prstGeom prst="rect">
            <a:avLst/>
          </a:prstGeom>
          <a:noFill/>
        </p:spPr>
        <p:txBody>
          <a:bodyPr wrap="square" rtlCol="0">
            <a:spAutoFit/>
          </a:bodyPr>
          <a:lstStyle/>
          <a:p>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The new ground state after symmetry breaking :</a:t>
            </a:r>
            <a:endParaRPr lang="zh-CN" altLang="en-US" dirty="0"/>
          </a:p>
        </p:txBody>
      </p:sp>
      <p:graphicFrame>
        <p:nvGraphicFramePr>
          <p:cNvPr id="10" name="对象 9"/>
          <p:cNvGraphicFramePr>
            <a:graphicFrameLocks noChangeAspect="1"/>
          </p:cNvGraphicFramePr>
          <p:nvPr/>
        </p:nvGraphicFramePr>
        <p:xfrm>
          <a:off x="6248400" y="1919311"/>
          <a:ext cx="4416425" cy="422275"/>
        </p:xfrm>
        <a:graphic>
          <a:graphicData uri="http://schemas.openxmlformats.org/presentationml/2006/ole">
            <mc:AlternateContent xmlns:mc="http://schemas.openxmlformats.org/markup-compatibility/2006">
              <mc:Choice xmlns:v="urn:schemas-microsoft-com:vml" Requires="v">
                <p:oleObj spid="_x0000_s18620" name="AxMath" r:id="rId5" imgW="1143000" imgH="1143000" progId="Equation.AxMath">
                  <p:embed/>
                </p:oleObj>
              </mc:Choice>
              <mc:Fallback>
                <p:oleObj name="AxMath" r:id="rId5" imgW="1143000" imgH="1143000" progId="Equation.AxMath">
                  <p:embed/>
                  <p:pic>
                    <p:nvPicPr>
                      <p:cNvPr id="0" name="图片 18619"/>
                      <p:cNvPicPr/>
                      <p:nvPr/>
                    </p:nvPicPr>
                    <p:blipFill>
                      <a:blip r:embed="rId6"/>
                      <a:stretch>
                        <a:fillRect/>
                      </a:stretch>
                    </p:blipFill>
                    <p:spPr>
                      <a:xfrm>
                        <a:off x="6248400" y="1919311"/>
                        <a:ext cx="4416425" cy="422275"/>
                      </a:xfrm>
                      <a:prstGeom prst="rect">
                        <a:avLst/>
                      </a:prstGeom>
                    </p:spPr>
                  </p:pic>
                </p:oleObj>
              </mc:Fallback>
            </mc:AlternateContent>
          </a:graphicData>
        </a:graphic>
      </p:graphicFrame>
      <p:pic>
        <p:nvPicPr>
          <p:cNvPr id="11" name="图片 10"/>
          <p:cNvPicPr>
            <a:picLocks noChangeAspect="1"/>
          </p:cNvPicPr>
          <p:nvPr/>
        </p:nvPicPr>
        <p:blipFill rotWithShape="1">
          <a:blip r:embed="rId7"/>
          <a:srcRect l="1354" t="15019" r="2684" b="9672"/>
          <a:stretch>
            <a:fillRect/>
          </a:stretch>
        </p:blipFill>
        <p:spPr>
          <a:xfrm>
            <a:off x="6096000" y="3996563"/>
            <a:ext cx="5425906" cy="2390867"/>
          </a:xfrm>
          <a:prstGeom prst="rect">
            <a:avLst/>
          </a:prstGeom>
        </p:spPr>
      </p:pic>
      <p:sp>
        <p:nvSpPr>
          <p:cNvPr id="13" name="文本框 12"/>
          <p:cNvSpPr txBox="1"/>
          <p:nvPr/>
        </p:nvSpPr>
        <p:spPr>
          <a:xfrm>
            <a:off x="1364104" y="2406017"/>
            <a:ext cx="5261548" cy="369332"/>
          </a:xfrm>
          <a:prstGeom prst="rect">
            <a:avLst/>
          </a:prstGeom>
          <a:noFill/>
        </p:spPr>
        <p:txBody>
          <a:bodyPr wrap="square" rtlCol="0">
            <a:spAutoFit/>
          </a:bodyPr>
          <a:lstStyle/>
          <a:p>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Higgs mechanism and new combination: </a:t>
            </a:r>
            <a:endParaRPr lang="zh-CN" altLang="en-US" dirty="0"/>
          </a:p>
        </p:txBody>
      </p:sp>
      <p:graphicFrame>
        <p:nvGraphicFramePr>
          <p:cNvPr id="14" name="对象 13"/>
          <p:cNvGraphicFramePr>
            <a:graphicFrameLocks noChangeAspect="1"/>
          </p:cNvGraphicFramePr>
          <p:nvPr/>
        </p:nvGraphicFramePr>
        <p:xfrm>
          <a:off x="5226050" y="2406569"/>
          <a:ext cx="5438775" cy="384175"/>
        </p:xfrm>
        <a:graphic>
          <a:graphicData uri="http://schemas.openxmlformats.org/presentationml/2006/ole">
            <mc:AlternateContent xmlns:mc="http://schemas.openxmlformats.org/markup-compatibility/2006">
              <mc:Choice xmlns:v="urn:schemas-microsoft-com:vml" Requires="v">
                <p:oleObj spid="_x0000_s18621" name="AxMath" r:id="rId8" imgW="1143000" imgH="1143000" progId="Equation.AxMath">
                  <p:embed/>
                </p:oleObj>
              </mc:Choice>
              <mc:Fallback>
                <p:oleObj name="AxMath" r:id="rId8" imgW="1143000" imgH="1143000" progId="Equation.AxMath">
                  <p:embed/>
                  <p:pic>
                    <p:nvPicPr>
                      <p:cNvPr id="0" name="图片 18620"/>
                      <p:cNvPicPr/>
                      <p:nvPr/>
                    </p:nvPicPr>
                    <p:blipFill>
                      <a:blip r:embed="rId9"/>
                      <a:stretch>
                        <a:fillRect/>
                      </a:stretch>
                    </p:blipFill>
                    <p:spPr>
                      <a:xfrm>
                        <a:off x="5226050" y="2406569"/>
                        <a:ext cx="5438775" cy="384175"/>
                      </a:xfrm>
                      <a:prstGeom prst="rect">
                        <a:avLst/>
                      </a:prstGeom>
                    </p:spPr>
                  </p:pic>
                </p:oleObj>
              </mc:Fallback>
            </mc:AlternateContent>
          </a:graphicData>
        </a:graphic>
      </p:graphicFrame>
      <p:graphicFrame>
        <p:nvGraphicFramePr>
          <p:cNvPr id="15" name="对象 14"/>
          <p:cNvGraphicFramePr>
            <a:graphicFrameLocks noChangeAspect="1"/>
          </p:cNvGraphicFramePr>
          <p:nvPr/>
        </p:nvGraphicFramePr>
        <p:xfrm>
          <a:off x="1364104" y="2689262"/>
          <a:ext cx="5874870" cy="1828490"/>
        </p:xfrm>
        <a:graphic>
          <a:graphicData uri="http://schemas.openxmlformats.org/presentationml/2006/ole">
            <mc:AlternateContent xmlns:mc="http://schemas.openxmlformats.org/markup-compatibility/2006">
              <mc:Choice xmlns:v="urn:schemas-microsoft-com:vml" Requires="v">
                <p:oleObj spid="_x0000_s18622" name="AxMath" r:id="rId10" imgW="1143000" imgH="1143000" progId="Equation.AxMath">
                  <p:embed/>
                </p:oleObj>
              </mc:Choice>
              <mc:Fallback>
                <p:oleObj name="AxMath" r:id="rId10" imgW="1143000" imgH="1143000" progId="Equation.AxMath">
                  <p:embed/>
                  <p:pic>
                    <p:nvPicPr>
                      <p:cNvPr id="0" name="对象 1"/>
                      <p:cNvPicPr/>
                      <p:nvPr/>
                    </p:nvPicPr>
                    <p:blipFill>
                      <a:blip r:embed="rId11"/>
                      <a:stretch>
                        <a:fillRect/>
                      </a:stretch>
                    </p:blipFill>
                    <p:spPr>
                      <a:xfrm>
                        <a:off x="1364104" y="2689262"/>
                        <a:ext cx="5874870" cy="1828490"/>
                      </a:xfrm>
                      <a:prstGeom prst="rect">
                        <a:avLst/>
                      </a:prstGeom>
                    </p:spPr>
                  </p:pic>
                </p:oleObj>
              </mc:Fallback>
            </mc:AlternateContent>
          </a:graphicData>
        </a:graphic>
      </p:graphicFrame>
      <p:sp>
        <p:nvSpPr>
          <p:cNvPr id="17" name="椭圆 16"/>
          <p:cNvSpPr/>
          <p:nvPr/>
        </p:nvSpPr>
        <p:spPr>
          <a:xfrm>
            <a:off x="5552051" y="3483433"/>
            <a:ext cx="230466" cy="265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522562" y="2881901"/>
            <a:ext cx="230466" cy="2652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5704157" y="3864644"/>
            <a:ext cx="304800" cy="752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50000"/>
                </a:schemeClr>
              </a:solidFill>
              <a:highlight>
                <a:srgbClr val="FFFF00"/>
              </a:highlight>
            </a:endParaRPr>
          </a:p>
        </p:txBody>
      </p:sp>
      <p:sp>
        <p:nvSpPr>
          <p:cNvPr id="20" name="椭圆 19"/>
          <p:cNvSpPr/>
          <p:nvPr/>
        </p:nvSpPr>
        <p:spPr>
          <a:xfrm>
            <a:off x="6508727" y="3816683"/>
            <a:ext cx="304800" cy="7523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5">
                  <a:lumMod val="50000"/>
                </a:schemeClr>
              </a:solidFill>
              <a:highlight>
                <a:srgbClr val="FFFF00"/>
              </a:high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7" grpId="0" animBg="1"/>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3451" y="1057802"/>
            <a:ext cx="11239193" cy="5546088"/>
            <a:chOff x="5591162" y="1186272"/>
            <a:chExt cx="4490948" cy="1272398"/>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5610735" y="1186272"/>
              <a:ext cx="4364337" cy="114405"/>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Solutions at zero wave-vector:</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6" name="文本框 5"/>
          <p:cNvSpPr txBox="1"/>
          <p:nvPr/>
        </p:nvSpPr>
        <p:spPr>
          <a:xfrm>
            <a:off x="433451" y="254110"/>
            <a:ext cx="7263998" cy="52197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Collective Mode(2)</a:t>
            </a:r>
            <a:r>
              <a:rPr lang="en-US" altLang="zh-CN" sz="2800" b="1">
                <a:solidFill>
                  <a:srgbClr val="053F81"/>
                </a:solidFill>
                <a:latin typeface="微软雅黑" panose="020B0503020204020204" pitchFamily="34" charset="-122"/>
                <a:ea typeface="微软雅黑" panose="020B0503020204020204" pitchFamily="34" charset="-122"/>
                <a:cs typeface="Arial" panose="020B0604020202090204" pitchFamily="34" charset="0"/>
                <a:sym typeface="+mn-ea"/>
              </a:rPr>
              <a:t>: Broken Phase</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aphicFrame>
        <p:nvGraphicFramePr>
          <p:cNvPr id="2" name="对象 1"/>
          <p:cNvGraphicFramePr>
            <a:graphicFrameLocks noChangeAspect="1"/>
          </p:cNvGraphicFramePr>
          <p:nvPr/>
        </p:nvGraphicFramePr>
        <p:xfrm>
          <a:off x="2634612" y="1535046"/>
          <a:ext cx="6836869" cy="1177330"/>
        </p:xfrm>
        <a:graphic>
          <a:graphicData uri="http://schemas.openxmlformats.org/presentationml/2006/ole">
            <mc:AlternateContent xmlns:mc="http://schemas.openxmlformats.org/markup-compatibility/2006">
              <mc:Choice xmlns:v="urn:schemas-microsoft-com:vml" Requires="v">
                <p:oleObj spid="_x0000_s17591" name="AxMath" r:id="rId1" imgW="1143000" imgH="1143000" progId="Equation.AxMath">
                  <p:embed/>
                </p:oleObj>
              </mc:Choice>
              <mc:Fallback>
                <p:oleObj name="AxMath" r:id="rId1" imgW="1143000" imgH="1143000" progId="Equation.AxMath">
                  <p:embed/>
                  <p:pic>
                    <p:nvPicPr>
                      <p:cNvPr id="0" name="图片 17590"/>
                      <p:cNvPicPr/>
                      <p:nvPr/>
                    </p:nvPicPr>
                    <p:blipFill>
                      <a:blip r:embed="rId2"/>
                      <a:stretch>
                        <a:fillRect/>
                      </a:stretch>
                    </p:blipFill>
                    <p:spPr>
                      <a:xfrm>
                        <a:off x="2634612" y="1535046"/>
                        <a:ext cx="6836869" cy="1177330"/>
                      </a:xfrm>
                      <a:prstGeom prst="rect">
                        <a:avLst/>
                      </a:prstGeom>
                    </p:spPr>
                  </p:pic>
                </p:oleObj>
              </mc:Fallback>
            </mc:AlternateContent>
          </a:graphicData>
        </a:graphic>
      </p:graphicFrame>
      <p:sp>
        <p:nvSpPr>
          <p:cNvPr id="8" name="文本框 7"/>
          <p:cNvSpPr txBox="1"/>
          <p:nvPr/>
        </p:nvSpPr>
        <p:spPr>
          <a:xfrm>
            <a:off x="519356" y="2625156"/>
            <a:ext cx="5261548" cy="369332"/>
          </a:xfrm>
          <a:prstGeom prst="rect">
            <a:avLst/>
          </a:prstGeom>
          <a:noFill/>
        </p:spPr>
        <p:txBody>
          <a:bodyPr wrap="square" rtlCol="0">
            <a:spAutoFit/>
          </a:bodyPr>
          <a:lstStyle/>
          <a:p>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near the critical regime, medium effects are finite:</a:t>
            </a:r>
            <a:endParaRPr lang="zh-CN" altLang="en-US" dirty="0"/>
          </a:p>
        </p:txBody>
      </p:sp>
      <p:graphicFrame>
        <p:nvGraphicFramePr>
          <p:cNvPr id="7" name="对象 6"/>
          <p:cNvGraphicFramePr>
            <a:graphicFrameLocks noChangeAspect="1"/>
          </p:cNvGraphicFramePr>
          <p:nvPr/>
        </p:nvGraphicFramePr>
        <p:xfrm>
          <a:off x="5364162" y="2625156"/>
          <a:ext cx="1768475" cy="384175"/>
        </p:xfrm>
        <a:graphic>
          <a:graphicData uri="http://schemas.openxmlformats.org/presentationml/2006/ole">
            <mc:AlternateContent xmlns:mc="http://schemas.openxmlformats.org/markup-compatibility/2006">
              <mc:Choice xmlns:v="urn:schemas-microsoft-com:vml" Requires="v">
                <p:oleObj spid="_x0000_s17592" name="AxMath" r:id="rId3" imgW="1143000" imgH="1143000" progId="Equation.AxMath">
                  <p:embed/>
                </p:oleObj>
              </mc:Choice>
              <mc:Fallback>
                <p:oleObj name="AxMath" r:id="rId3" imgW="1143000" imgH="1143000" progId="Equation.AxMath">
                  <p:embed/>
                  <p:pic>
                    <p:nvPicPr>
                      <p:cNvPr id="0" name="图片 17591"/>
                      <p:cNvPicPr/>
                      <p:nvPr/>
                    </p:nvPicPr>
                    <p:blipFill>
                      <a:blip r:embed="rId4"/>
                      <a:stretch>
                        <a:fillRect/>
                      </a:stretch>
                    </p:blipFill>
                    <p:spPr>
                      <a:xfrm>
                        <a:off x="5364162" y="2625156"/>
                        <a:ext cx="1768475" cy="384175"/>
                      </a:xfrm>
                      <a:prstGeom prst="rect">
                        <a:avLst/>
                      </a:prstGeom>
                    </p:spPr>
                  </p:pic>
                </p:oleObj>
              </mc:Fallback>
            </mc:AlternateContent>
          </a:graphicData>
        </a:graphic>
      </p:graphicFrame>
      <p:graphicFrame>
        <p:nvGraphicFramePr>
          <p:cNvPr id="9" name="对象 8"/>
          <p:cNvGraphicFramePr>
            <a:graphicFrameLocks noChangeAspect="1"/>
          </p:cNvGraphicFramePr>
          <p:nvPr/>
        </p:nvGraphicFramePr>
        <p:xfrm>
          <a:off x="2634612" y="3023072"/>
          <a:ext cx="3466060" cy="1160690"/>
        </p:xfrm>
        <a:graphic>
          <a:graphicData uri="http://schemas.openxmlformats.org/presentationml/2006/ole">
            <mc:AlternateContent xmlns:mc="http://schemas.openxmlformats.org/markup-compatibility/2006">
              <mc:Choice xmlns:v="urn:schemas-microsoft-com:vml" Requires="v">
                <p:oleObj spid="_x0000_s17593" name="AxMath" r:id="rId5" imgW="1143000" imgH="1143000" progId="Equation.AxMath">
                  <p:embed/>
                </p:oleObj>
              </mc:Choice>
              <mc:Fallback>
                <p:oleObj name="AxMath" r:id="rId5" imgW="1143000" imgH="1143000" progId="Equation.AxMath">
                  <p:embed/>
                  <p:pic>
                    <p:nvPicPr>
                      <p:cNvPr id="0" name="图片 17592"/>
                      <p:cNvPicPr/>
                      <p:nvPr/>
                    </p:nvPicPr>
                    <p:blipFill>
                      <a:blip r:embed="rId6"/>
                      <a:stretch>
                        <a:fillRect/>
                      </a:stretch>
                    </p:blipFill>
                    <p:spPr>
                      <a:xfrm>
                        <a:off x="2634612" y="3023072"/>
                        <a:ext cx="3466060" cy="1160690"/>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1" name="文本框 10"/>
              <p:cNvSpPr txBox="1"/>
              <p:nvPr/>
            </p:nvSpPr>
            <p:spPr>
              <a:xfrm>
                <a:off x="432165" y="4005613"/>
                <a:ext cx="7466365" cy="498663"/>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Activate the </a:t>
                </a:r>
                <a14:m>
                  <m:oMath xmlns:m="http://schemas.openxmlformats.org/officeDocument/2006/math">
                    <m:sSub>
                      <m:sSubPr>
                        <m:ctrlPr>
                          <a:rPr lang="en-US" altLang="zh-CN" sz="2000" i="1" smtClean="0">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𝐶</m:t>
                        </m:r>
                      </m:e>
                      <m:sub>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0</m:t>
                        </m:r>
                      </m:sub>
                    </m:sSub>
                  </m:oMath>
                </a14:m>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terms to involve the effect of higher-order terms:</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11" name="文本框 10"/>
              <p:cNvSpPr txBox="1">
                <a:spLocks noRot="1" noChangeAspect="1" noMove="1" noResize="1" noEditPoints="1" noAdjustHandles="1" noChangeArrowheads="1" noChangeShapeType="1" noTextEdit="1"/>
              </p:cNvSpPr>
              <p:nvPr/>
            </p:nvSpPr>
            <p:spPr>
              <a:xfrm>
                <a:off x="432165" y="4005613"/>
                <a:ext cx="7466365" cy="498663"/>
              </a:xfrm>
              <a:prstGeom prst="rect">
                <a:avLst/>
              </a:prstGeom>
              <a:blipFill rotWithShape="1">
                <a:blip r:embed="rId7"/>
                <a:stretch>
                  <a:fillRect l="-5" t="-7" r="5" b="-16637"/>
                </a:stretch>
              </a:blipFill>
            </p:spPr>
            <p:txBody>
              <a:bodyPr/>
              <a:lstStyle/>
              <a:p>
                <a:r>
                  <a:rPr lang="zh-CN" altLang="en-US">
                    <a:noFill/>
                  </a:rPr>
                  <a:t> </a:t>
                </a:r>
              </a:p>
            </p:txBody>
          </p:sp>
        </mc:Fallback>
      </mc:AlternateContent>
      <p:graphicFrame>
        <p:nvGraphicFramePr>
          <p:cNvPr id="10" name="对象 9"/>
          <p:cNvGraphicFramePr>
            <a:graphicFrameLocks noChangeAspect="1"/>
          </p:cNvGraphicFramePr>
          <p:nvPr/>
        </p:nvGraphicFramePr>
        <p:xfrm>
          <a:off x="1204722" y="4412179"/>
          <a:ext cx="10087356" cy="745142"/>
        </p:xfrm>
        <a:graphic>
          <a:graphicData uri="http://schemas.openxmlformats.org/presentationml/2006/ole">
            <mc:AlternateContent xmlns:mc="http://schemas.openxmlformats.org/markup-compatibility/2006">
              <mc:Choice xmlns:v="urn:schemas-microsoft-com:vml" Requires="v">
                <p:oleObj spid="_x0000_s17594" name="AxMath" r:id="rId8" imgW="1143000" imgH="1143000" progId="Equation.AxMath">
                  <p:embed/>
                </p:oleObj>
              </mc:Choice>
              <mc:Fallback>
                <p:oleObj name="AxMath" r:id="rId8" imgW="1143000" imgH="1143000" progId="Equation.AxMath">
                  <p:embed/>
                  <p:pic>
                    <p:nvPicPr>
                      <p:cNvPr id="0" name="图片 17593"/>
                      <p:cNvPicPr/>
                      <p:nvPr/>
                    </p:nvPicPr>
                    <p:blipFill>
                      <a:blip r:embed="rId9"/>
                      <a:stretch>
                        <a:fillRect/>
                      </a:stretch>
                    </p:blipFill>
                    <p:spPr>
                      <a:xfrm>
                        <a:off x="1204722" y="4412179"/>
                        <a:ext cx="10087356" cy="745142"/>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13" name="文本框 12"/>
              <p:cNvSpPr txBox="1"/>
              <p:nvPr/>
            </p:nvSpPr>
            <p:spPr>
              <a:xfrm>
                <a:off x="482435" y="5031871"/>
                <a:ext cx="7466365" cy="498663"/>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Activate the </a:t>
                </a:r>
                <a14:m>
                  <m:oMath xmlns:m="http://schemas.openxmlformats.org/officeDocument/2006/math">
                    <m:sSub>
                      <m:sSubPr>
                        <m:ctrlPr>
                          <a:rPr lang="en-US" altLang="zh-CN" sz="2000" i="1" smtClean="0">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𝑏</m:t>
                        </m:r>
                      </m:e>
                      <m:sub>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1</m:t>
                        </m:r>
                      </m:sub>
                    </m:sSub>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 </m:t>
                    </m:r>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𝑎𝑛𝑑</m:t>
                    </m:r>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 </m:t>
                    </m:r>
                    <m:sSub>
                      <m:sSubPr>
                        <m:ctrlPr>
                          <a:rPr lang="en-US" altLang="zh-CN" sz="2000" i="1">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𝑏</m:t>
                        </m:r>
                      </m:e>
                      <m:sub>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2</m:t>
                        </m:r>
                      </m:sub>
                    </m:sSub>
                  </m:oMath>
                </a14:m>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as complex-valued coefficients:</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13" name="文本框 12"/>
              <p:cNvSpPr txBox="1">
                <a:spLocks noRot="1" noChangeAspect="1" noMove="1" noResize="1" noEditPoints="1" noAdjustHandles="1" noChangeArrowheads="1" noChangeShapeType="1" noTextEdit="1"/>
              </p:cNvSpPr>
              <p:nvPr/>
            </p:nvSpPr>
            <p:spPr>
              <a:xfrm>
                <a:off x="482435" y="5031871"/>
                <a:ext cx="7466365" cy="498663"/>
              </a:xfrm>
              <a:prstGeom prst="rect">
                <a:avLst/>
              </a:prstGeom>
              <a:blipFill rotWithShape="1">
                <a:blip r:embed="rId10"/>
                <a:stretch>
                  <a:fillRect l="-6" t="-26" r="7" b="-16618"/>
                </a:stretch>
              </a:blipFill>
            </p:spPr>
            <p:txBody>
              <a:bodyPr/>
              <a:lstStyle/>
              <a:p>
                <a:r>
                  <a:rPr lang="zh-CN" altLang="en-US">
                    <a:noFill/>
                  </a:rPr>
                  <a:t> </a:t>
                </a:r>
              </a:p>
            </p:txBody>
          </p:sp>
        </mc:Fallback>
      </mc:AlternateContent>
      <p:graphicFrame>
        <p:nvGraphicFramePr>
          <p:cNvPr id="14" name="对象 13"/>
          <p:cNvGraphicFramePr>
            <a:graphicFrameLocks noChangeAspect="1"/>
          </p:cNvGraphicFramePr>
          <p:nvPr/>
        </p:nvGraphicFramePr>
        <p:xfrm>
          <a:off x="1204722" y="5684916"/>
          <a:ext cx="9934575" cy="415925"/>
        </p:xfrm>
        <a:graphic>
          <a:graphicData uri="http://schemas.openxmlformats.org/presentationml/2006/ole">
            <mc:AlternateContent xmlns:mc="http://schemas.openxmlformats.org/markup-compatibility/2006">
              <mc:Choice xmlns:v="urn:schemas-microsoft-com:vml" Requires="v">
                <p:oleObj spid="_x0000_s17595" name="AxMath" r:id="rId11" imgW="1143000" imgH="1143000" progId="Equation.AxMath">
                  <p:embed/>
                </p:oleObj>
              </mc:Choice>
              <mc:Fallback>
                <p:oleObj name="AxMath" r:id="rId11" imgW="1143000" imgH="1143000" progId="Equation.AxMath">
                  <p:embed/>
                  <p:pic>
                    <p:nvPicPr>
                      <p:cNvPr id="0" name="图片 17594"/>
                      <p:cNvPicPr/>
                      <p:nvPr/>
                    </p:nvPicPr>
                    <p:blipFill>
                      <a:blip r:embed="rId12"/>
                      <a:stretch>
                        <a:fillRect/>
                      </a:stretch>
                    </p:blipFill>
                    <p:spPr>
                      <a:xfrm>
                        <a:off x="1204722" y="5684916"/>
                        <a:ext cx="9934575" cy="415925"/>
                      </a:xfrm>
                      <a:prstGeom prst="rect">
                        <a:avLst/>
                      </a:prstGeom>
                    </p:spPr>
                  </p:pic>
                </p:oleObj>
              </mc:Fallback>
            </mc:AlternateContent>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3451" y="1057802"/>
            <a:ext cx="11239193" cy="5546088"/>
            <a:chOff x="5591162" y="1186272"/>
            <a:chExt cx="4490948" cy="1272398"/>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5610735" y="1186272"/>
              <a:ext cx="4364337" cy="151696"/>
            </a:xfrm>
            <a:prstGeom prst="rect">
              <a:avLst/>
            </a:prstGeom>
            <a:noFill/>
          </p:spPr>
          <p:txBody>
            <a:bodyPr wrap="square" rtlCol="0">
              <a:spAutoFit/>
            </a:bodyPr>
            <a:lstStyle/>
            <a:p>
              <a:pPr>
                <a:lnSpc>
                  <a:spcPct val="150000"/>
                </a:lnSpc>
              </a:pP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Holographic SK validation - </a:t>
              </a:r>
              <a:r>
                <a:rPr lang="en-US" altLang="zh-CN" dirty="0"/>
                <a:t> </a:t>
              </a:r>
              <a:r>
                <a:rPr lang="en-US" altLang="zh-CN" dirty="0">
                  <a:latin typeface="Times New Roman" panose="02020503050405090304" pitchFamily="18" charset="0"/>
                  <a:cs typeface="Times New Roman" panose="02020503050405090304" pitchFamily="18" charset="0"/>
                </a:rPr>
                <a:t>A Microscope for Wilsonian Coefficients </a:t>
              </a: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  </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6" name="文本框 5"/>
          <p:cNvSpPr txBox="1"/>
          <p:nvPr/>
        </p:nvSpPr>
        <p:spPr>
          <a:xfrm>
            <a:off x="433451" y="254110"/>
            <a:ext cx="7263998" cy="52197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Lesson from Holographic Model</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nvGrpSpPr>
          <p:cNvPr id="13" name="组合 12"/>
          <p:cNvGrpSpPr/>
          <p:nvPr/>
        </p:nvGrpSpPr>
        <p:grpSpPr>
          <a:xfrm>
            <a:off x="550097" y="3884661"/>
            <a:ext cx="3567824" cy="2508659"/>
            <a:chOff x="497626" y="1724710"/>
            <a:chExt cx="3567824" cy="2508659"/>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97626" y="1724710"/>
              <a:ext cx="3557831" cy="899922"/>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19" y="2631305"/>
              <a:ext cx="3557831" cy="1602064"/>
            </a:xfrm>
            <a:prstGeom prst="rect">
              <a:avLst/>
            </a:prstGeom>
          </p:spPr>
        </p:pic>
        <p:cxnSp>
          <p:nvCxnSpPr>
            <p:cNvPr id="11" name="直接箭头连接符 10"/>
            <p:cNvCxnSpPr/>
            <p:nvPr/>
          </p:nvCxnSpPr>
          <p:spPr>
            <a:xfrm>
              <a:off x="2303436" y="2624632"/>
              <a:ext cx="0" cy="31806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pic>
        <p:nvPicPr>
          <p:cNvPr id="10" name="图片 9"/>
          <p:cNvPicPr>
            <a:picLocks noChangeAspect="1"/>
          </p:cNvPicPr>
          <p:nvPr/>
        </p:nvPicPr>
        <p:blipFill>
          <a:blip r:embed="rId3"/>
          <a:stretch>
            <a:fillRect/>
          </a:stretch>
        </p:blipFill>
        <p:spPr>
          <a:xfrm>
            <a:off x="545100" y="1719010"/>
            <a:ext cx="2836176" cy="2253383"/>
          </a:xfrm>
          <a:prstGeom prst="rect">
            <a:avLst/>
          </a:prstGeom>
        </p:spPr>
      </p:pic>
      <p:graphicFrame>
        <p:nvGraphicFramePr>
          <p:cNvPr id="14" name="对象 13"/>
          <p:cNvGraphicFramePr>
            <a:graphicFrameLocks noChangeAspect="1"/>
          </p:cNvGraphicFramePr>
          <p:nvPr/>
        </p:nvGraphicFramePr>
        <p:xfrm>
          <a:off x="3954291" y="2481049"/>
          <a:ext cx="7325220" cy="641458"/>
        </p:xfrm>
        <a:graphic>
          <a:graphicData uri="http://schemas.openxmlformats.org/presentationml/2006/ole">
            <mc:AlternateContent xmlns:mc="http://schemas.openxmlformats.org/markup-compatibility/2006">
              <mc:Choice xmlns:v="urn:schemas-microsoft-com:vml" Requires="v">
                <p:oleObj spid="_x0000_s21606" name="AxMath" r:id="rId4" imgW="1143000" imgH="1143000" progId="Equation.AxMath">
                  <p:embed/>
                </p:oleObj>
              </mc:Choice>
              <mc:Fallback>
                <p:oleObj name="AxMath" r:id="rId4" imgW="1143000" imgH="1143000" progId="Equation.AxMath">
                  <p:embed/>
                  <p:pic>
                    <p:nvPicPr>
                      <p:cNvPr id="0" name="图片 21605"/>
                      <p:cNvPicPr/>
                      <p:nvPr/>
                    </p:nvPicPr>
                    <p:blipFill>
                      <a:blip r:embed="rId5"/>
                      <a:stretch>
                        <a:fillRect/>
                      </a:stretch>
                    </p:blipFill>
                    <p:spPr>
                      <a:xfrm>
                        <a:off x="3954291" y="2481049"/>
                        <a:ext cx="7325220" cy="641458"/>
                      </a:xfrm>
                      <a:prstGeom prst="rect">
                        <a:avLst/>
                      </a:prstGeom>
                    </p:spPr>
                  </p:pic>
                </p:oleObj>
              </mc:Fallback>
            </mc:AlternateContent>
          </a:graphicData>
        </a:graphic>
      </p:graphicFrame>
      <p:sp>
        <p:nvSpPr>
          <p:cNvPr id="15" name="文本框 14"/>
          <p:cNvSpPr txBox="1"/>
          <p:nvPr/>
        </p:nvSpPr>
        <p:spPr>
          <a:xfrm>
            <a:off x="3890569" y="2188950"/>
            <a:ext cx="6385187" cy="369332"/>
          </a:xfrm>
          <a:prstGeom prst="rect">
            <a:avLst/>
          </a:prstGeom>
          <a:noFill/>
        </p:spPr>
        <p:txBody>
          <a:bodyPr wrap="square" rtlCol="0">
            <a:spAutoFit/>
          </a:bodyPr>
          <a:lstStyle/>
          <a:p>
            <a:r>
              <a:rPr lang="en-US" altLang="zh-CN" dirty="0">
                <a:latin typeface="Times New Roman" panose="02020503050405090304" pitchFamily="18" charset="0"/>
                <a:cs typeface="Times New Roman" panose="02020503050405090304" pitchFamily="18" charset="0"/>
              </a:rPr>
              <a:t>total action for a minimal holographic superconductor is:</a:t>
            </a:r>
            <a:endParaRPr lang="zh-CN" altLang="en-US" dirty="0">
              <a:latin typeface="Times New Roman" panose="02020503050405090304" pitchFamily="18" charset="0"/>
              <a:cs typeface="Times New Roman" panose="02020503050405090304" pitchFamily="18" charset="0"/>
            </a:endParaRPr>
          </a:p>
        </p:txBody>
      </p:sp>
      <p:graphicFrame>
        <p:nvGraphicFramePr>
          <p:cNvPr id="16" name="对象 15"/>
          <p:cNvGraphicFramePr>
            <a:graphicFrameLocks noChangeAspect="1"/>
          </p:cNvGraphicFramePr>
          <p:nvPr/>
        </p:nvGraphicFramePr>
        <p:xfrm>
          <a:off x="6494145" y="3129755"/>
          <a:ext cx="5178425" cy="387350"/>
        </p:xfrm>
        <a:graphic>
          <a:graphicData uri="http://schemas.openxmlformats.org/presentationml/2006/ole">
            <mc:AlternateContent xmlns:mc="http://schemas.openxmlformats.org/markup-compatibility/2006">
              <mc:Choice xmlns:v="urn:schemas-microsoft-com:vml" Requires="v">
                <p:oleObj spid="_x0000_s21607" name="AxMath" r:id="rId6" imgW="1143000" imgH="1143000" progId="Equation.AxMath">
                  <p:embed/>
                </p:oleObj>
              </mc:Choice>
              <mc:Fallback>
                <p:oleObj name="AxMath" r:id="rId6" imgW="1143000" imgH="1143000" progId="Equation.AxMath">
                  <p:embed/>
                  <p:pic>
                    <p:nvPicPr>
                      <p:cNvPr id="0" name="图片 21606"/>
                      <p:cNvPicPr/>
                      <p:nvPr/>
                    </p:nvPicPr>
                    <p:blipFill>
                      <a:blip r:embed="rId7"/>
                      <a:stretch>
                        <a:fillRect/>
                      </a:stretch>
                    </p:blipFill>
                    <p:spPr>
                      <a:xfrm>
                        <a:off x="6494145" y="3129755"/>
                        <a:ext cx="5178425" cy="387350"/>
                      </a:xfrm>
                      <a:prstGeom prst="rect">
                        <a:avLst/>
                      </a:prstGeom>
                    </p:spPr>
                  </p:pic>
                </p:oleObj>
              </mc:Fallback>
            </mc:AlternateContent>
          </a:graphicData>
        </a:graphic>
      </p:graphicFrame>
      <p:sp>
        <p:nvSpPr>
          <p:cNvPr id="17" name="文本框 16"/>
          <p:cNvSpPr txBox="1"/>
          <p:nvPr/>
        </p:nvSpPr>
        <p:spPr>
          <a:xfrm>
            <a:off x="2764888" y="3111475"/>
            <a:ext cx="3866841" cy="369332"/>
          </a:xfrm>
          <a:prstGeom prst="rect">
            <a:avLst/>
          </a:prstGeom>
          <a:noFill/>
        </p:spPr>
        <p:txBody>
          <a:bodyPr wrap="square" rtlCol="0">
            <a:spAutoFit/>
          </a:bodyPr>
          <a:lstStyle/>
          <a:p>
            <a:r>
              <a:rPr lang="en-US" altLang="zh-CN" dirty="0">
                <a:latin typeface="Times New Roman" panose="02020503050405090304" pitchFamily="18" charset="0"/>
                <a:cs typeface="Times New Roman" panose="02020503050405090304" pitchFamily="18" charset="0"/>
              </a:rPr>
              <a:t>impose the mixed boundary condition:</a:t>
            </a:r>
            <a:endParaRPr lang="zh-CN" altLang="en-US" dirty="0">
              <a:latin typeface="Times New Roman" panose="02020503050405090304" pitchFamily="18" charset="0"/>
              <a:cs typeface="Times New Roman" panose="02020503050405090304" pitchFamily="18" charset="0"/>
            </a:endParaRPr>
          </a:p>
        </p:txBody>
      </p:sp>
      <p:sp>
        <p:nvSpPr>
          <p:cNvPr id="18" name="文本框 17"/>
          <p:cNvSpPr txBox="1"/>
          <p:nvPr/>
        </p:nvSpPr>
        <p:spPr>
          <a:xfrm>
            <a:off x="4641896" y="3528468"/>
            <a:ext cx="5950164" cy="369332"/>
          </a:xfrm>
          <a:prstGeom prst="rect">
            <a:avLst/>
          </a:prstGeom>
          <a:noFill/>
        </p:spPr>
        <p:txBody>
          <a:bodyPr wrap="square" rtlCol="0">
            <a:spAutoFit/>
          </a:bodyPr>
          <a:lstStyle/>
          <a:p>
            <a:r>
              <a:rPr lang="en-US" altLang="zh-CN" dirty="0">
                <a:latin typeface="Times New Roman" panose="02020503050405090304" pitchFamily="18" charset="0"/>
                <a:cs typeface="Times New Roman" panose="02020503050405090304" pitchFamily="18" charset="0"/>
              </a:rPr>
              <a:t>holographic predictions for various coefficients of EFT action:</a:t>
            </a:r>
            <a:endParaRPr lang="zh-CN" altLang="en-US" dirty="0">
              <a:latin typeface="Times New Roman" panose="02020503050405090304" pitchFamily="18" charset="0"/>
              <a:cs typeface="Times New Roman" panose="02020503050405090304" pitchFamily="18" charset="0"/>
            </a:endParaRPr>
          </a:p>
        </p:txBody>
      </p:sp>
      <p:graphicFrame>
        <p:nvGraphicFramePr>
          <p:cNvPr id="19" name="对象 18"/>
          <p:cNvGraphicFramePr>
            <a:graphicFrameLocks noChangeAspect="1"/>
          </p:cNvGraphicFramePr>
          <p:nvPr/>
        </p:nvGraphicFramePr>
        <p:xfrm>
          <a:off x="4872038" y="3870325"/>
          <a:ext cx="5956300" cy="1668463"/>
        </p:xfrm>
        <a:graphic>
          <a:graphicData uri="http://schemas.openxmlformats.org/presentationml/2006/ole">
            <mc:AlternateContent xmlns:mc="http://schemas.openxmlformats.org/markup-compatibility/2006">
              <mc:Choice xmlns:v="urn:schemas-microsoft-com:vml" Requires="v">
                <p:oleObj spid="_x0000_s21608" name="AxMath" r:id="rId8" imgW="1143000" imgH="1143000" progId="Equation.AxMath">
                  <p:embed/>
                </p:oleObj>
              </mc:Choice>
              <mc:Fallback>
                <p:oleObj name="AxMath" r:id="rId8" imgW="1143000" imgH="1143000" progId="Equation.AxMath">
                  <p:embed/>
                  <p:pic>
                    <p:nvPicPr>
                      <p:cNvPr id="0" name="图片 21607"/>
                      <p:cNvPicPr/>
                      <p:nvPr/>
                    </p:nvPicPr>
                    <p:blipFill>
                      <a:blip r:embed="rId9"/>
                      <a:stretch>
                        <a:fillRect/>
                      </a:stretch>
                    </p:blipFill>
                    <p:spPr>
                      <a:xfrm>
                        <a:off x="4872038" y="3870325"/>
                        <a:ext cx="5956300" cy="1668463"/>
                      </a:xfrm>
                      <a:prstGeom prst="rect">
                        <a:avLst/>
                      </a:prstGeom>
                    </p:spPr>
                  </p:pic>
                </p:oleObj>
              </mc:Fallback>
            </mc:AlternateContent>
          </a:graphicData>
        </a:graphic>
      </p:graphicFrame>
      <p:sp>
        <p:nvSpPr>
          <p:cNvPr id="20" name="椭圆 19"/>
          <p:cNvSpPr/>
          <p:nvPr/>
        </p:nvSpPr>
        <p:spPr>
          <a:xfrm>
            <a:off x="6857167" y="4438632"/>
            <a:ext cx="2410918" cy="5545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4719638" y="4522454"/>
            <a:ext cx="1696152" cy="386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2" name="对象 21"/>
          <p:cNvGraphicFramePr>
            <a:graphicFrameLocks noChangeAspect="1"/>
          </p:cNvGraphicFramePr>
          <p:nvPr/>
        </p:nvGraphicFramePr>
        <p:xfrm>
          <a:off x="4719731" y="5410308"/>
          <a:ext cx="5872162" cy="1193800"/>
        </p:xfrm>
        <a:graphic>
          <a:graphicData uri="http://schemas.openxmlformats.org/presentationml/2006/ole">
            <mc:AlternateContent xmlns:mc="http://schemas.openxmlformats.org/markup-compatibility/2006">
              <mc:Choice xmlns:v="urn:schemas-microsoft-com:vml" Requires="v">
                <p:oleObj spid="_x0000_s21609" name="AxMath" r:id="rId10" imgW="1143000" imgH="1143000" progId="Equation.AxMath">
                  <p:embed/>
                </p:oleObj>
              </mc:Choice>
              <mc:Fallback>
                <p:oleObj name="AxMath" r:id="rId10" imgW="1143000" imgH="1143000" progId="Equation.AxMath">
                  <p:embed/>
                  <p:pic>
                    <p:nvPicPr>
                      <p:cNvPr id="0" name="图片 21608"/>
                      <p:cNvPicPr/>
                      <p:nvPr/>
                    </p:nvPicPr>
                    <p:blipFill>
                      <a:blip r:embed="rId11"/>
                      <a:stretch>
                        <a:fillRect/>
                      </a:stretch>
                    </p:blipFill>
                    <p:spPr>
                      <a:xfrm>
                        <a:off x="4719731" y="5410308"/>
                        <a:ext cx="5872162" cy="1193800"/>
                      </a:xfrm>
                      <a:prstGeom prst="rect">
                        <a:avLst/>
                      </a:prstGeom>
                    </p:spPr>
                  </p:pic>
                </p:oleObj>
              </mc:Fallback>
            </mc:AlternateContent>
          </a:graphicData>
        </a:graphic>
      </p:graphicFrame>
      <p:graphicFrame>
        <p:nvGraphicFramePr>
          <p:cNvPr id="8" name="对象 7"/>
          <p:cNvGraphicFramePr>
            <a:graphicFrameLocks noChangeAspect="1"/>
          </p:cNvGraphicFramePr>
          <p:nvPr/>
        </p:nvGraphicFramePr>
        <p:xfrm>
          <a:off x="5943744" y="1765997"/>
          <a:ext cx="5362575" cy="400050"/>
        </p:xfrm>
        <a:graphic>
          <a:graphicData uri="http://schemas.openxmlformats.org/presentationml/2006/ole">
            <mc:AlternateContent xmlns:mc="http://schemas.openxmlformats.org/markup-compatibility/2006">
              <mc:Choice xmlns:v="urn:schemas-microsoft-com:vml" Requires="v">
                <p:oleObj spid="_x0000_s14370" name="AxMath" r:id="rId12" imgW="1143000" imgH="1143000" progId="Equation.AxMath">
                  <p:embed/>
                </p:oleObj>
              </mc:Choice>
              <mc:Fallback>
                <p:oleObj name="AxMath" r:id="rId12" imgW="1143000" imgH="1143000" progId="Equation.AxMath">
                  <p:embed/>
                  <p:pic>
                    <p:nvPicPr>
                      <p:cNvPr id="0" name="对象 1"/>
                      <p:cNvPicPr/>
                      <p:nvPr/>
                    </p:nvPicPr>
                    <p:blipFill>
                      <a:blip r:embed="rId13"/>
                      <a:stretch>
                        <a:fillRect/>
                      </a:stretch>
                    </p:blipFill>
                    <p:spPr>
                      <a:xfrm>
                        <a:off x="5943744" y="1765997"/>
                        <a:ext cx="5362575" cy="400050"/>
                      </a:xfrm>
                      <a:prstGeom prst="rect">
                        <a:avLst/>
                      </a:prstGeom>
                    </p:spPr>
                  </p:pic>
                </p:oleObj>
              </mc:Fallback>
            </mc:AlternateContent>
          </a:graphicData>
        </a:graphic>
      </p:graphicFrame>
      <p:sp>
        <p:nvSpPr>
          <p:cNvPr id="23" name="文本框 22"/>
          <p:cNvSpPr txBox="1"/>
          <p:nvPr/>
        </p:nvSpPr>
        <p:spPr>
          <a:xfrm>
            <a:off x="3672840" y="1759585"/>
            <a:ext cx="2270760" cy="368300"/>
          </a:xfrm>
          <a:prstGeom prst="rect">
            <a:avLst/>
          </a:prstGeom>
          <a:noFill/>
        </p:spPr>
        <p:txBody>
          <a:bodyPr wrap="square" rtlCol="0">
            <a:spAutoFit/>
          </a:bodyPr>
          <a:lstStyle/>
          <a:p>
            <a:r>
              <a:rPr lang="en-US" altLang="zh-CN" dirty="0">
                <a:latin typeface="Times New Roman" panose="02020503050405090304" pitchFamily="18" charset="0"/>
                <a:cs typeface="Times New Roman" panose="02020503050405090304" pitchFamily="18" charset="0"/>
              </a:rPr>
              <a:t>Holography dictionary:</a:t>
            </a:r>
            <a:endParaRPr lang="en-US" altLang="zh-CN" dirty="0">
              <a:latin typeface="Times New Roman" panose="02020503050405090304" pitchFamily="18" charset="0"/>
              <a:cs typeface="Times New Roman" panose="0202050305040509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3453" y="1126645"/>
            <a:ext cx="11635070" cy="5324079"/>
            <a:chOff x="5591162" y="1202603"/>
            <a:chExt cx="4649132" cy="1256067"/>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mc:Choice xmlns:a14="http://schemas.microsoft.com/office/drawing/2010/main" Requires="a14">
            <p:sp>
              <p:nvSpPr>
                <p:cNvPr id="5" name="文本框 4"/>
                <p:cNvSpPr txBox="1"/>
                <p:nvPr/>
              </p:nvSpPr>
              <p:spPr>
                <a:xfrm>
                  <a:off x="5734120" y="1418377"/>
                  <a:ext cx="4506174" cy="747669"/>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400" dirty="0">
                      <a:latin typeface="Times New Roman" panose="02020503050405090304" pitchFamily="18" charset="0"/>
                      <a:ea typeface="微软雅黑" panose="020B0503020204020204" pitchFamily="34" charset="-122"/>
                      <a:cs typeface="Times New Roman" panose="02020503050405090304" pitchFamily="18" charset="0"/>
                    </a:rPr>
                    <a:t>Summary: A Unified EFT Framework for Superconducting Phase Transitions:</a:t>
                  </a:r>
                  <a:endParaRPr lang="en-US" altLang="zh-CN" sz="24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sz="2000" dirty="0">
                    <a:latin typeface="Times New Roman" panose="02020503050405090304" pitchFamily="18" charset="0"/>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Systematic Construction: SK-EFT based on scale separation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b="0" i="1" smtClean="0">
                              <a:latin typeface="Cambria Math" panose="02040503050406030204" pitchFamily="18" charset="0"/>
                              <a:ea typeface="微软雅黑" panose="020B0503020204020204" pitchFamily="34" charset="-122"/>
                              <a:cs typeface="Times New Roman" panose="02020503050405090304" pitchFamily="18" charset="0"/>
                            </a:rPr>
                            <m:t>𝐿</m:t>
                          </m:r>
                          <m:r>
                            <a:rPr lang="en-US" altLang="zh-CN" i="1" smtClean="0">
                              <a:latin typeface="Cambria Math" panose="02040503050406030204" pitchFamily="18" charset="0"/>
                              <a:ea typeface="Cambria Math" panose="02040503050406030204" pitchFamily="18" charset="0"/>
                              <a:cs typeface="Times New Roman" panose="02020503050405090304" pitchFamily="18" charset="0"/>
                            </a:rPr>
                            <m:t>≫</m:t>
                          </m:r>
                          <m:r>
                            <a:rPr lang="en-US" altLang="zh-CN" i="1">
                              <a:latin typeface="Cambria Math" panose="02040503050406030204" pitchFamily="18" charset="0"/>
                              <a:ea typeface="微软雅黑" panose="020B0503020204020204" pitchFamily="34" charset="-122"/>
                              <a:cs typeface="Times New Roman" panose="02020503050405090304" pitchFamily="18" charset="0"/>
                            </a:rPr>
                            <m:t>𝑙</m:t>
                          </m:r>
                        </m:e>
                        <m:sub>
                          <m:r>
                            <a:rPr lang="en-US" altLang="zh-CN" i="1">
                              <a:latin typeface="Cambria Math" panose="02040503050406030204" pitchFamily="18" charset="0"/>
                              <a:ea typeface="微软雅黑" panose="020B0503020204020204" pitchFamily="34" charset="-122"/>
                              <a:cs typeface="Times New Roman" panose="02020503050405090304" pitchFamily="18" charset="0"/>
                            </a:rPr>
                            <m:t>𝑚𝑓𝑝</m:t>
                          </m:r>
                        </m:sub>
                      </m:sSub>
                    </m:oMath>
                  </a14:m>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 and symmetry constrains.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Beyond TDGL: Inclusion of higher-order time derivatives and non-linearities, capturing wave-like effects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		and colored noise.</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Critical Dynamics: Identified the overdamped Higgs mode and the dynamical Higgs mechanism near    .</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Strong Coupling Signature: Holographic validation revealed complex relaxation and oscillatory behavior.</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5734120" y="1418377"/>
                  <a:ext cx="4506174" cy="747669"/>
                </a:xfrm>
                <a:prstGeom prst="rect">
                  <a:avLst/>
                </a:prstGeom>
                <a:blipFill rotWithShape="1">
                  <a:blip r:embed="rId1"/>
                </a:blipFill>
              </p:spPr>
              <p:txBody>
                <a:bodyPr/>
                <a:lstStyle/>
                <a:p>
                  <a:r>
                    <a:rPr lang="zh-CN" altLang="en-US">
                      <a:noFill/>
                    </a:rPr>
                    <a:t> </a:t>
                  </a:r>
                </a:p>
              </p:txBody>
            </p:sp>
          </mc:Fallback>
        </mc:AlternateContent>
      </p:grpSp>
      <p:sp>
        <p:nvSpPr>
          <p:cNvPr id="6" name="文本框 5"/>
          <p:cNvSpPr txBox="1"/>
          <p:nvPr/>
        </p:nvSpPr>
        <p:spPr>
          <a:xfrm>
            <a:off x="433451" y="254110"/>
            <a:ext cx="5322772"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Summary and Outlook</a:t>
            </a:r>
            <a:endParaRPr lang="zh-CN" altLang="en-US"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graphicFrame>
        <p:nvGraphicFramePr>
          <p:cNvPr id="7" name="对象 6"/>
          <p:cNvGraphicFramePr>
            <a:graphicFrameLocks noChangeAspect="1"/>
          </p:cNvGraphicFramePr>
          <p:nvPr/>
        </p:nvGraphicFramePr>
        <p:xfrm>
          <a:off x="10441230" y="4529691"/>
          <a:ext cx="272100" cy="374650"/>
        </p:xfrm>
        <a:graphic>
          <a:graphicData uri="http://schemas.openxmlformats.org/presentationml/2006/ole">
            <mc:AlternateContent xmlns:mc="http://schemas.openxmlformats.org/markup-compatibility/2006">
              <mc:Choice xmlns:v="urn:schemas-microsoft-com:vml" Requires="v">
                <p:oleObj spid="_x0000_s22551" name="AxMath" r:id="rId2" imgW="1143000" imgH="1143000" progId="Equation.AxMath">
                  <p:embed/>
                </p:oleObj>
              </mc:Choice>
              <mc:Fallback>
                <p:oleObj name="AxMath" r:id="rId2" imgW="1143000" imgH="1143000" progId="Equation.AxMath">
                  <p:embed/>
                  <p:pic>
                    <p:nvPicPr>
                      <p:cNvPr id="0" name="图片 22550"/>
                      <p:cNvPicPr/>
                      <p:nvPr/>
                    </p:nvPicPr>
                    <p:blipFill>
                      <a:blip r:embed="rId3"/>
                      <a:stretch>
                        <a:fillRect/>
                      </a:stretch>
                    </p:blipFill>
                    <p:spPr>
                      <a:xfrm>
                        <a:off x="10441230" y="4529691"/>
                        <a:ext cx="272100" cy="374650"/>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34241" y="2490463"/>
            <a:ext cx="6938078" cy="2508379"/>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Introduction &amp; Motivation</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The EFT Framework</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Collective Mode &amp; Holographic</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Sumary and Outlook</a:t>
            </a:r>
            <a:endParaRPr lang="zh-CN" altLang="en-US"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6" name="文本框 5"/>
          <p:cNvSpPr txBox="1"/>
          <p:nvPr/>
        </p:nvSpPr>
        <p:spPr>
          <a:xfrm>
            <a:off x="956110" y="1165301"/>
            <a:ext cx="2728565" cy="769441"/>
          </a:xfrm>
          <a:prstGeom prst="rect">
            <a:avLst/>
          </a:prstGeom>
          <a:solidFill>
            <a:schemeClr val="bg1"/>
          </a:solidFill>
        </p:spPr>
        <p:txBody>
          <a:bodyPr wrap="square" rtlCol="0">
            <a:spAutoFit/>
          </a:bodyPr>
          <a:lstStyle/>
          <a:p>
            <a:pPr algn="dist"/>
            <a:r>
              <a:rPr lang="en-GB" altLang="zh-CN" sz="44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contents</a:t>
            </a:r>
            <a:endParaRPr lang="zh-CN" altLang="en-US" sz="44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37482" y="2157436"/>
            <a:ext cx="8354518" cy="470056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p:cNvSpPr/>
          <p:nvPr/>
        </p:nvSpPr>
        <p:spPr>
          <a:xfrm>
            <a:off x="408292" y="1143663"/>
            <a:ext cx="11426442" cy="5324079"/>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p:cNvSpPr txBox="1"/>
          <p:nvPr/>
        </p:nvSpPr>
        <p:spPr>
          <a:xfrm>
            <a:off x="433451" y="254110"/>
            <a:ext cx="4590611" cy="523220"/>
          </a:xfrm>
          <a:prstGeom prst="rect">
            <a:avLst/>
          </a:prstGeom>
          <a:noFill/>
        </p:spPr>
        <p:txBody>
          <a:bodyPr wrap="square">
            <a:spAutoFit/>
          </a:bodyPr>
          <a:lstStyle/>
          <a:p>
            <a:pPr>
              <a:spcBef>
                <a:spcPts val="1800"/>
              </a:spcBef>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Summary and Outlook</a:t>
            </a:r>
            <a:endParaRPr lang="zh-CN" altLang="en-US"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4" name="文本框 13"/>
          <p:cNvSpPr txBox="1"/>
          <p:nvPr/>
        </p:nvSpPr>
        <p:spPr>
          <a:xfrm>
            <a:off x="506410" y="3788683"/>
            <a:ext cx="9972141" cy="498663"/>
          </a:xfrm>
          <a:prstGeom prst="rect">
            <a:avLst/>
          </a:prstGeom>
          <a:noFill/>
        </p:spPr>
        <p:txBody>
          <a:bodyPr wrap="square" rtlCol="0">
            <a:spAutoFit/>
          </a:bodyPr>
          <a:lstStyle/>
          <a:p>
            <a:pPr>
              <a:lnSpc>
                <a:spcPct val="150000"/>
              </a:lnSpc>
            </a:pPr>
            <a:endParaRPr lang="en-US" altLang="zh-CN" sz="2000" dirty="0">
              <a:latin typeface="Times New Roman" panose="02020503050405090304" pitchFamily="18" charset="0"/>
              <a:cs typeface="Times New Roman" panose="02020503050405090304" pitchFamily="18" charset="0"/>
            </a:endParaRPr>
          </a:p>
        </p:txBody>
      </p:sp>
      <p:sp>
        <p:nvSpPr>
          <p:cNvPr id="7" name="文本框 6"/>
          <p:cNvSpPr txBox="1"/>
          <p:nvPr/>
        </p:nvSpPr>
        <p:spPr>
          <a:xfrm>
            <a:off x="433452" y="2041244"/>
            <a:ext cx="11635072" cy="3966727"/>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altLang="zh-CN" sz="2400" dirty="0">
                <a:latin typeface="Times New Roman" panose="02020503050405090304" pitchFamily="18" charset="0"/>
                <a:ea typeface="微软雅黑" panose="020B0503020204020204" pitchFamily="34" charset="-122"/>
                <a:cs typeface="Times New Roman" panose="02020503050405090304" pitchFamily="18" charset="0"/>
              </a:rPr>
              <a:t>Outlooks: </a:t>
            </a:r>
            <a:endParaRPr lang="en-US" altLang="zh-CN" sz="24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sz="2000" dirty="0">
              <a:latin typeface="Times New Roman" panose="02020503050405090304" pitchFamily="18" charset="0"/>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Vortex Dynamics and Turbulence: The evolution from the homogeneous state of a superconductor to complex 			                             topological structures.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Thermoelectric Effects: Incorporating stress-tensor couplings within the framework of Effective Field Theory</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		            (EFT) to investigate thermal transport and thermal gradients.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Color Superconductivity: Extending this theoretical framework to high-density QCD matter found within neutron stars.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Non-relativistic Systems: Extending the theory to systems exhibiting Schrödinger symmetry (such as cold atomic 				systems).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8" name="文本框 7"/>
          <p:cNvSpPr txBox="1"/>
          <p:nvPr/>
        </p:nvSpPr>
        <p:spPr>
          <a:xfrm>
            <a:off x="4147540" y="5509308"/>
            <a:ext cx="3969634" cy="417422"/>
          </a:xfrm>
          <a:prstGeom prst="rect">
            <a:avLst/>
          </a:prstGeom>
          <a:noFill/>
        </p:spPr>
        <p:txBody>
          <a:bodyPr wrap="square" rtlCol="0">
            <a:spAutoFit/>
          </a:bodyPr>
          <a:lstStyle/>
          <a:p>
            <a:pPr>
              <a:lnSpc>
                <a:spcPct val="150000"/>
              </a:lnSpc>
            </a:pPr>
            <a:r>
              <a:rPr lang="en-US" altLang="zh-CN" sz="1600" dirty="0" err="1">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Arxiv</a:t>
            </a:r>
            <a:r>
              <a:rPr lang="en-US" altLang="zh-CN" sz="16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 0804.3972, 1301.1986, 1303.3472</a:t>
            </a:r>
            <a:endParaRPr lang="zh-CN" altLang="en-US" sz="16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p:sp>
        <p:nvSpPr>
          <p:cNvPr id="9" name="文本框 8"/>
          <p:cNvSpPr txBox="1"/>
          <p:nvPr/>
        </p:nvSpPr>
        <p:spPr>
          <a:xfrm>
            <a:off x="6095999" y="3420919"/>
            <a:ext cx="5064177" cy="417422"/>
          </a:xfrm>
          <a:prstGeom prst="rect">
            <a:avLst/>
          </a:prstGeom>
          <a:noFill/>
        </p:spPr>
        <p:txBody>
          <a:bodyPr wrap="square" rtlCol="0">
            <a:spAutoFit/>
          </a:bodyPr>
          <a:lstStyle/>
          <a:p>
            <a:pPr>
              <a:lnSpc>
                <a:spcPct val="150000"/>
              </a:lnSpc>
            </a:pPr>
            <a:r>
              <a:rPr lang="en-US" altLang="zh-CN" sz="1600" dirty="0" err="1">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Arxiv</a:t>
            </a:r>
            <a:r>
              <a:rPr lang="en-US" altLang="zh-CN" sz="16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rPr>
              <a:t>: 1207.3800, 1904.05497, 2208.14172, 2412.18320…</a:t>
            </a:r>
            <a:endParaRPr lang="zh-CN" altLang="en-US" sz="1600" dirty="0">
              <a:solidFill>
                <a:schemeClr val="accent6">
                  <a:lumMod val="75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descr="校徽标.jpg"/>
          <p:cNvPicPr>
            <a:picLocks noChangeAspect="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12" y="235769"/>
            <a:ext cx="2260326" cy="53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482" y="2157436"/>
            <a:ext cx="8354518" cy="4700564"/>
          </a:xfrm>
          <a:prstGeom prst="rect">
            <a:avLst/>
          </a:prstGeom>
        </p:spPr>
      </p:pic>
      <p:sp>
        <p:nvSpPr>
          <p:cNvPr id="5" name="矩形 4"/>
          <p:cNvSpPr/>
          <p:nvPr/>
        </p:nvSpPr>
        <p:spPr>
          <a:xfrm>
            <a:off x="2223369" y="1943856"/>
            <a:ext cx="7745261" cy="1120371"/>
          </a:xfrm>
          <a:prstGeom prst="rect">
            <a:avLst/>
          </a:prstGeom>
        </p:spPr>
        <p:txBody>
          <a:bodyPr wrap="none">
            <a:spAutoFit/>
          </a:bodyPr>
          <a:lstStyle/>
          <a:p>
            <a:pPr algn="ctr">
              <a:lnSpc>
                <a:spcPct val="125000"/>
              </a:lnSpc>
            </a:pPr>
            <a:r>
              <a:rPr lang="en-US" altLang="zh-CN" sz="2800" b="1" noProof="1">
                <a:solidFill>
                  <a:srgbClr val="002060"/>
                </a:solidFill>
                <a:latin typeface="微软雅黑" panose="020B0503020204020204" pitchFamily="34" charset="-122"/>
                <a:ea typeface="微软雅黑" panose="020B0503020204020204" pitchFamily="34" charset="-122"/>
              </a:rPr>
              <a:t>Thank you for listening</a:t>
            </a:r>
            <a:r>
              <a:rPr lang="zh-CN" altLang="en-US" sz="2800" b="1" noProof="1">
                <a:solidFill>
                  <a:srgbClr val="002060"/>
                </a:solidFill>
                <a:latin typeface="微软雅黑" panose="020B0503020204020204" pitchFamily="34" charset="-122"/>
                <a:ea typeface="微软雅黑" panose="020B0503020204020204" pitchFamily="34" charset="-122"/>
              </a:rPr>
              <a:t>！</a:t>
            </a:r>
            <a:endParaRPr lang="en-US" altLang="zh-CN" sz="2800" b="1" noProof="1">
              <a:solidFill>
                <a:srgbClr val="002060"/>
              </a:solidFill>
              <a:latin typeface="微软雅黑" panose="020B0503020204020204" pitchFamily="34" charset="-122"/>
              <a:ea typeface="微软雅黑" panose="020B0503020204020204" pitchFamily="34" charset="-122"/>
            </a:endParaRPr>
          </a:p>
          <a:p>
            <a:pPr algn="ctr">
              <a:lnSpc>
                <a:spcPct val="125000"/>
              </a:lnSpc>
            </a:pPr>
            <a:r>
              <a:rPr lang="en-US" altLang="zh-CN" sz="2800" b="1" noProof="1">
                <a:solidFill>
                  <a:srgbClr val="002060"/>
                </a:solidFill>
                <a:latin typeface="微软雅黑" panose="020B0503020204020204" pitchFamily="34" charset="-122"/>
                <a:ea typeface="微软雅黑" panose="020B0503020204020204" pitchFamily="34" charset="-122"/>
              </a:rPr>
              <a:t>Your feedback will be highly appreciatied!</a:t>
            </a:r>
            <a:endParaRPr lang="en-US" altLang="zh-CN" sz="2800" b="1" noProof="1">
              <a:solidFill>
                <a:srgbClr val="002060"/>
              </a:solidFill>
              <a:latin typeface="微软雅黑" panose="020B0503020204020204" pitchFamily="34" charset="-122"/>
              <a:ea typeface="微软雅黑" panose="020B0503020204020204" pitchFamily="34" charset="-122"/>
            </a:endParaRPr>
          </a:p>
        </p:txBody>
      </p:sp>
      <p:sp>
        <p:nvSpPr>
          <p:cNvPr id="6" name="TextBox 25"/>
          <p:cNvSpPr txBox="1"/>
          <p:nvPr/>
        </p:nvSpPr>
        <p:spPr>
          <a:xfrm>
            <a:off x="4633995" y="4009808"/>
            <a:ext cx="3248333" cy="1015663"/>
          </a:xfrm>
          <a:prstGeom prst="rect">
            <a:avLst/>
          </a:prstGeom>
          <a:noFill/>
        </p:spPr>
        <p:txBody>
          <a:bodyPr wrap="square" rtlCol="0">
            <a:spAutoFit/>
          </a:bodyPr>
          <a:lstStyle/>
          <a:p>
            <a:pPr algn="l"/>
            <a:r>
              <a:rPr lang="en-US" altLang="zh-CN" sz="1800" b="0" i="0" u="none" strike="noStrike" baseline="0" dirty="0" err="1">
                <a:latin typeface="Times New Roman" panose="02020503050405090304" pitchFamily="18" charset="0"/>
                <a:cs typeface="Times New Roman" panose="02020503050405090304" pitchFamily="18" charset="0"/>
                <a:hlinkClick r:id="rId3"/>
              </a:rPr>
              <a:t>Arxiv</a:t>
            </a:r>
            <a:r>
              <a:rPr lang="zh-CN" altLang="en-US" dirty="0">
                <a:latin typeface="Times New Roman" panose="02020503050405090304" pitchFamily="18" charset="0"/>
                <a:cs typeface="Times New Roman" panose="02020503050405090304" pitchFamily="18" charset="0"/>
                <a:hlinkClick r:id="rId3"/>
              </a:rPr>
              <a:t>：</a:t>
            </a:r>
            <a:r>
              <a:rPr lang="en-US" altLang="zh-CN" dirty="0">
                <a:latin typeface="Times New Roman" panose="02020503050405090304" pitchFamily="18" charset="0"/>
                <a:cs typeface="Times New Roman" panose="02020503050405090304" pitchFamily="18" charset="0"/>
                <a:hlinkClick r:id="rId3"/>
              </a:rPr>
              <a:t>2604.02133</a:t>
            </a:r>
            <a:endParaRPr lang="en-US" altLang="zh-CN" sz="1800" b="0" i="0" u="none" strike="noStrike" baseline="0" dirty="0">
              <a:latin typeface="Times New Roman" panose="02020503050405090304" pitchFamily="18" charset="0"/>
              <a:cs typeface="Times New Roman" panose="02020503050405090304" pitchFamily="18" charset="0"/>
              <a:hlinkClick r:id="rId3"/>
            </a:endParaRPr>
          </a:p>
          <a:p>
            <a:pPr algn="l"/>
            <a:r>
              <a:rPr lang="en-US" altLang="zh-CN" sz="1800" b="0" i="0" u="none" strike="noStrike" baseline="0" dirty="0">
                <a:latin typeface="Times New Roman" panose="02020503050405090304" pitchFamily="18" charset="0"/>
                <a:cs typeface="Times New Roman" panose="02020503050405090304" pitchFamily="18" charset="0"/>
                <a:hlinkClick r:id="rId3"/>
              </a:rPr>
              <a:t>ZexinYang@stu.hit.edu.cn</a:t>
            </a:r>
            <a:r>
              <a:rPr lang="en-US" altLang="zh-CN" sz="1800" b="0" i="0" u="none" strike="noStrike" baseline="0" dirty="0">
                <a:latin typeface="Times New Roman" panose="02020503050405090304" pitchFamily="18" charset="0"/>
                <a:cs typeface="Times New Roman" panose="02020503050405090304" pitchFamily="18" charset="0"/>
              </a:rPr>
              <a:t> </a:t>
            </a:r>
            <a:endParaRPr lang="en-US" altLang="zh-CN" sz="1800" b="0" i="0" u="none" strike="noStrike" baseline="0" dirty="0">
              <a:latin typeface="Times New Roman" panose="02020503050405090304" pitchFamily="18" charset="0"/>
              <a:cs typeface="Times New Roman" panose="02020503050405090304" pitchFamily="18" charset="0"/>
            </a:endParaRPr>
          </a:p>
          <a:p>
            <a:pPr algn="l"/>
            <a:r>
              <a:rPr lang="en-US" altLang="zh-CN" dirty="0">
                <a:latin typeface="TeXGyrePagellaX-Regular"/>
                <a:cs typeface="Times New Roman" panose="02020503050405090304" pitchFamily="18" charset="0"/>
              </a:rPr>
              <a:t>and</a:t>
            </a:r>
            <a:r>
              <a:rPr lang="en-US" altLang="zh-CN" sz="1800" b="0" i="0" u="none" strike="noStrike" baseline="0" dirty="0">
                <a:latin typeface="TeXGyrePagellaX-Regular"/>
              </a:rPr>
              <a:t> </a:t>
            </a:r>
            <a:r>
              <a:rPr lang="en-US" altLang="zh-CN" sz="1800" b="0" i="0" u="none" strike="noStrike" baseline="0" dirty="0">
                <a:latin typeface="Times New Roman" panose="02020503050405090304" pitchFamily="18" charset="0"/>
                <a:cs typeface="Times New Roman" panose="02020503050405090304" pitchFamily="18" charset="0"/>
              </a:rPr>
              <a:t>yzx1239762127@gmail.com</a:t>
            </a:r>
            <a:r>
              <a:rPr lang="en-US" altLang="zh-CN" sz="2400" b="1" noProof="1">
                <a:solidFill>
                  <a:srgbClr val="002060"/>
                </a:solidFill>
                <a:latin typeface="Times New Roman" panose="02020503050405090304" pitchFamily="18" charset="0"/>
                <a:ea typeface="微软雅黑" panose="020B0503020204020204" pitchFamily="34" charset="-122"/>
                <a:cs typeface="Times New Roman" panose="02020503050405090304" pitchFamily="18" charset="0"/>
              </a:rPr>
              <a:t> </a:t>
            </a:r>
            <a:endParaRPr lang="zh-CN" altLang="en-US" sz="2400" b="1" noProof="1">
              <a:solidFill>
                <a:srgbClr val="002060"/>
              </a:solidFill>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Introduction &amp; Motivation</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 name="文本框 6"/>
          <p:cNvSpPr txBox="1"/>
          <p:nvPr/>
        </p:nvSpPr>
        <p:spPr>
          <a:xfrm>
            <a:off x="671830" y="1344295"/>
            <a:ext cx="9208770" cy="1932305"/>
          </a:xfrm>
          <a:prstGeom prst="rect">
            <a:avLst/>
          </a:prstGeom>
          <a:noFill/>
        </p:spPr>
        <p:txBody>
          <a:bodyPr wrap="square" rtlCol="0">
            <a:noAutofit/>
          </a:bodyPr>
          <a:lstStyle/>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Zero direct current resistance: electric current can flow without dissipation</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Meissner effect: magnetic fields are expelled from the bulk of the material.</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15" name="图片 14"/>
          <p:cNvPicPr>
            <a:picLocks noChangeAspect="1"/>
          </p:cNvPicPr>
          <p:nvPr/>
        </p:nvPicPr>
        <p:blipFill rotWithShape="1">
          <a:blip r:embed="rId1" cstate="print">
            <a:extLst>
              <a:ext uri="{28A0092B-C50C-407E-A947-70E740481C1C}">
                <a14:useLocalDpi xmlns:a14="http://schemas.microsoft.com/office/drawing/2010/main" val="0"/>
              </a:ext>
            </a:extLst>
          </a:blip>
          <a:srcRect l="4308" t="44755"/>
          <a:stretch>
            <a:fillRect/>
          </a:stretch>
        </p:blipFill>
        <p:spPr>
          <a:xfrm>
            <a:off x="7433945" y="4424680"/>
            <a:ext cx="4542155" cy="1875155"/>
          </a:xfrm>
          <a:prstGeom prst="rect">
            <a:avLst/>
          </a:prstGeom>
        </p:spPr>
      </p:pic>
      <p:pic>
        <p:nvPicPr>
          <p:cNvPr id="22" name="图片 21" descr="20260516-231647"/>
          <p:cNvPicPr>
            <a:picLocks noChangeAspect="1"/>
          </p:cNvPicPr>
          <p:nvPr/>
        </p:nvPicPr>
        <p:blipFill>
          <a:blip r:embed="rId2"/>
          <a:stretch>
            <a:fillRect/>
          </a:stretch>
        </p:blipFill>
        <p:spPr>
          <a:xfrm>
            <a:off x="671830" y="2534285"/>
            <a:ext cx="8667750" cy="40386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986155" y="1139190"/>
            <a:ext cx="6096000" cy="3876675"/>
          </a:xfrm>
          <a:prstGeom prst="rect">
            <a:avLst/>
          </a:prstGeom>
          <a:noFill/>
        </p:spPr>
        <p:txBody>
          <a:bodyPr wrap="square" rtlCol="0" anchor="t">
            <a:spAutoFit/>
          </a:bodyPr>
          <a:p>
            <a:pPr marL="285750" indent="-285750" algn="l">
              <a:lnSpc>
                <a:spcPct val="150000"/>
              </a:lnSpc>
              <a:buClrTx/>
              <a:buSzTx/>
              <a:buFont typeface="Arial" panose="020B0604020202090204" pitchFamily="34" charset="0"/>
              <a:buChar char="•"/>
            </a:pPr>
            <a:r>
              <a:rPr lang="en-US" altLang="zh-CN" sz="2400" dirty="0">
                <a:latin typeface="Times New Roman" panose="02020503050405090304" pitchFamily="18" charset="0"/>
                <a:ea typeface="微软雅黑" panose="020B0503020204020204" pitchFamily="34" charset="-122"/>
                <a:cs typeface="Times New Roman" panose="02020503050405090304" pitchFamily="18" charset="0"/>
                <a:sym typeface="+mn-ea"/>
              </a:rPr>
              <a:t>Ginzburg-Landau Theory</a:t>
            </a:r>
            <a:endParaRPr lang="en-US" altLang="zh-CN" sz="24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Low eneergy variables near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charged condensate:</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coupling with electromagnetic field:</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285750" indent="-28575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GL free energy:</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285750" indent="-28575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285750" indent="-285750" algn="l">
              <a:lnSpc>
                <a:spcPct val="150000"/>
              </a:lnSpc>
              <a:buClrTx/>
              <a:buSzTx/>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endParaRPr>
          </a:p>
          <a:p>
            <a:pPr marL="285750" indent="-285750" algn="l">
              <a:lnSpc>
                <a:spcPct val="150000"/>
              </a:lnSpc>
              <a:buClrTx/>
              <a:buSzTx/>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rPr>
              <a:t>equation of motion: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sym typeface="+mn-ea"/>
            </a:endParaRPr>
          </a:p>
        </p:txBody>
      </p:sp>
      <p:pic>
        <p:nvPicPr>
          <p:cNvPr id="17" name="334E55B0-647D-440b-865C-3EC943EB4CBC-5" descr="wpsoffice"/>
          <p:cNvPicPr>
            <a:picLocks noChangeAspect="1"/>
          </p:cNvPicPr>
          <p:nvPr/>
        </p:nvPicPr>
        <p:blipFill>
          <a:blip r:embed="rId1"/>
          <a:stretch>
            <a:fillRect/>
          </a:stretch>
        </p:blipFill>
        <p:spPr>
          <a:xfrm>
            <a:off x="4669790" y="1843405"/>
            <a:ext cx="1907540" cy="347345"/>
          </a:xfrm>
          <a:prstGeom prst="rect">
            <a:avLst/>
          </a:prstGeom>
        </p:spPr>
      </p:pic>
      <p:pic>
        <p:nvPicPr>
          <p:cNvPr id="14" name="334E55B0-647D-440b-865C-3EC943EB4CBC-6" descr="wpsoffice"/>
          <p:cNvPicPr>
            <a:picLocks noChangeAspect="1"/>
          </p:cNvPicPr>
          <p:nvPr/>
        </p:nvPicPr>
        <p:blipFill>
          <a:blip r:embed="rId2"/>
          <a:stretch>
            <a:fillRect/>
          </a:stretch>
        </p:blipFill>
        <p:spPr>
          <a:xfrm>
            <a:off x="3415030" y="2272030"/>
            <a:ext cx="3018790" cy="398145"/>
          </a:xfrm>
          <a:prstGeom prst="rect">
            <a:avLst/>
          </a:prstGeom>
        </p:spPr>
      </p:pic>
      <p:pic>
        <p:nvPicPr>
          <p:cNvPr id="16" name="334E55B0-647D-440b-865C-3EC943EB4CBC-7" descr="wpsoffice"/>
          <p:cNvPicPr>
            <a:picLocks noChangeAspect="1"/>
          </p:cNvPicPr>
          <p:nvPr/>
        </p:nvPicPr>
        <p:blipFill>
          <a:blip r:embed="rId3"/>
          <a:stretch>
            <a:fillRect/>
          </a:stretch>
        </p:blipFill>
        <p:spPr>
          <a:xfrm>
            <a:off x="5115560" y="2751455"/>
            <a:ext cx="3134360" cy="349250"/>
          </a:xfrm>
          <a:prstGeom prst="rect">
            <a:avLst/>
          </a:prstGeom>
        </p:spPr>
      </p:pic>
      <p:pic>
        <p:nvPicPr>
          <p:cNvPr id="18" name="334E55B0-647D-440b-865C-3EC943EB4CBC-8" descr="wpsoffice"/>
          <p:cNvPicPr>
            <a:picLocks noChangeAspect="1"/>
          </p:cNvPicPr>
          <p:nvPr/>
        </p:nvPicPr>
        <p:blipFill>
          <a:blip r:embed="rId4"/>
          <a:stretch>
            <a:fillRect/>
          </a:stretch>
        </p:blipFill>
        <p:spPr>
          <a:xfrm>
            <a:off x="4260215" y="1894840"/>
            <a:ext cx="259715" cy="240030"/>
          </a:xfrm>
          <a:prstGeom prst="rect">
            <a:avLst/>
          </a:prstGeom>
        </p:spPr>
      </p:pic>
      <p:sp>
        <p:nvSpPr>
          <p:cNvPr id="20" name="矩形 19"/>
          <p:cNvSpPr/>
          <p:nvPr/>
        </p:nvSpPr>
        <p:spPr>
          <a:xfrm>
            <a:off x="5405755" y="1738630"/>
            <a:ext cx="1171575" cy="487680"/>
          </a:xfrm>
          <a:prstGeom prst="rect">
            <a:avLst/>
          </a:prstGeom>
          <a:noFill/>
          <a:ln w="762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Introduction &amp; Motivation</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pic>
        <p:nvPicPr>
          <p:cNvPr id="3" name="334E55B0-647D-440b-865C-3EC943EB4CBC-10" descr="wpsoffice"/>
          <p:cNvPicPr>
            <a:picLocks noChangeAspect="1"/>
          </p:cNvPicPr>
          <p:nvPr/>
        </p:nvPicPr>
        <p:blipFill>
          <a:blip r:embed="rId5"/>
          <a:stretch>
            <a:fillRect/>
          </a:stretch>
        </p:blipFill>
        <p:spPr>
          <a:xfrm>
            <a:off x="3069590" y="3100705"/>
            <a:ext cx="8313420" cy="701040"/>
          </a:xfrm>
          <a:prstGeom prst="rect">
            <a:avLst/>
          </a:prstGeom>
        </p:spPr>
      </p:pic>
      <p:pic>
        <p:nvPicPr>
          <p:cNvPr id="7" name="334E55B0-647D-440b-865C-3EC943EB4CBC-11" descr="wpsoffice"/>
          <p:cNvPicPr>
            <a:picLocks noChangeAspect="1"/>
          </p:cNvPicPr>
          <p:nvPr/>
        </p:nvPicPr>
        <p:blipFill>
          <a:blip r:embed="rId6"/>
          <a:stretch>
            <a:fillRect/>
          </a:stretch>
        </p:blipFill>
        <p:spPr>
          <a:xfrm>
            <a:off x="4079875" y="3855085"/>
            <a:ext cx="2317750" cy="274955"/>
          </a:xfrm>
          <a:prstGeom prst="rect">
            <a:avLst/>
          </a:prstGeom>
        </p:spPr>
      </p:pic>
      <p:sp>
        <p:nvSpPr>
          <p:cNvPr id="8" name="文本框 7"/>
          <p:cNvSpPr txBox="1"/>
          <p:nvPr/>
        </p:nvSpPr>
        <p:spPr>
          <a:xfrm>
            <a:off x="986155" y="3644900"/>
            <a:ext cx="3093720" cy="523240"/>
          </a:xfrm>
          <a:prstGeom prst="rect">
            <a:avLst/>
          </a:prstGeom>
          <a:noFill/>
        </p:spPr>
        <p:txBody>
          <a:bodyPr wrap="square" rtlCol="0">
            <a:noAutofit/>
          </a:bodyPr>
          <a:lstStyle/>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Temperature dependence:          </a:t>
            </a:r>
            <a:endParaRPr lang="en-US" altLang="zh-CN" sz="1200" dirty="0">
              <a:latin typeface="微软雅黑" panose="020B0503020204020204" pitchFamily="34" charset="-122"/>
              <a:ea typeface="微软雅黑" panose="020B0503020204020204" pitchFamily="34" charset="-122"/>
            </a:endParaRPr>
          </a:p>
        </p:txBody>
      </p:sp>
      <p:pic>
        <p:nvPicPr>
          <p:cNvPr id="4" name="334E55B0-647D-440b-865C-3EC943EB4CBC-12" descr="/Users/yangzexin/Library/Containers/com.kingsoft.wpsoffice.mac.edu/Data/tmp/wpsoffice.WypFCQwpsoffice"/>
          <p:cNvPicPr>
            <a:picLocks noChangeAspect="1"/>
          </p:cNvPicPr>
          <p:nvPr/>
        </p:nvPicPr>
        <p:blipFill>
          <a:blip r:embed="rId7"/>
          <a:stretch>
            <a:fillRect/>
          </a:stretch>
        </p:blipFill>
        <p:spPr>
          <a:xfrm>
            <a:off x="3676650" y="4527550"/>
            <a:ext cx="6783070" cy="606425"/>
          </a:xfrm>
          <a:prstGeom prst="rect">
            <a:avLst/>
          </a:prstGeom>
        </p:spPr>
      </p:pic>
      <p:pic>
        <p:nvPicPr>
          <p:cNvPr id="5" name="334E55B0-647D-440b-865C-3EC943EB4CBC-13" descr="wpsoffice"/>
          <p:cNvPicPr>
            <a:picLocks noChangeAspect="1"/>
          </p:cNvPicPr>
          <p:nvPr/>
        </p:nvPicPr>
        <p:blipFill>
          <a:blip r:embed="rId8"/>
          <a:stretch>
            <a:fillRect/>
          </a:stretch>
        </p:blipFill>
        <p:spPr>
          <a:xfrm>
            <a:off x="3676650" y="5314950"/>
            <a:ext cx="6261735" cy="619125"/>
          </a:xfrm>
          <a:prstGeom prst="rect">
            <a:avLst/>
          </a:prstGeom>
        </p:spPr>
      </p:pic>
      <p:pic>
        <p:nvPicPr>
          <p:cNvPr id="9" name="334E55B0-647D-440b-865C-3EC943EB4CBC-14" descr="wpsoffice"/>
          <p:cNvPicPr>
            <a:picLocks noChangeAspect="1"/>
          </p:cNvPicPr>
          <p:nvPr/>
        </p:nvPicPr>
        <p:blipFill>
          <a:blip r:embed="rId9"/>
          <a:stretch>
            <a:fillRect/>
          </a:stretch>
        </p:blipFill>
        <p:spPr>
          <a:xfrm>
            <a:off x="3676650" y="6233160"/>
            <a:ext cx="2000885" cy="281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2"/>
          <p:cNvSpPr/>
          <p:nvPr/>
        </p:nvSpPr>
        <p:spPr>
          <a:xfrm>
            <a:off x="370205" y="1129030"/>
            <a:ext cx="11239500" cy="5474970"/>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Introduction &amp; Motivation</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文本框 8"/>
          <p:cNvSpPr txBox="1"/>
          <p:nvPr/>
        </p:nvSpPr>
        <p:spPr>
          <a:xfrm>
            <a:off x="650240" y="1261745"/>
            <a:ext cx="10890885" cy="523240"/>
          </a:xfrm>
          <a:prstGeom prst="rect">
            <a:avLst/>
          </a:prstGeom>
          <a:noFill/>
        </p:spPr>
        <p:txBody>
          <a:bodyPr wrap="square" rtlCol="0">
            <a:noAutofit/>
          </a:bodyPr>
          <a:lstStyle/>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BCS Theory: an effective attractive interaction between electrons in the medium near the Fermi surface leads to the formation of Cooper pairs</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BCS gap:</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Ginzburg-Landau theory can be derived from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BCS theory near the critical temperature.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L.P. Gor’kov  </a:t>
            </a:r>
            <a:r>
              <a:rPr lang="en-US" altLang="zh-CN" sz="1400" i="1"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Microscopic derivation of the Ginzburg--Landau</a:t>
            </a:r>
            <a:endParaRPr lang="en-US" altLang="zh-CN" sz="1400" i="1"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1400" i="1"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 equations in the theory of superconductivity</a:t>
            </a: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(1959)</a:t>
            </a:r>
            <a:br>
              <a:rPr lang="en-US" altLang="zh-CN" sz="16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b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a:t>
            </a:r>
            <a:endParaRPr lang="en-US" altLang="zh-CN" sz="1200" dirty="0">
              <a:latin typeface="微软雅黑" panose="020B0503020204020204" pitchFamily="34" charset="-122"/>
              <a:ea typeface="微软雅黑" panose="020B0503020204020204" pitchFamily="34" charset="-122"/>
            </a:endParaRPr>
          </a:p>
        </p:txBody>
      </p:sp>
      <p:pic>
        <p:nvPicPr>
          <p:cNvPr id="10" name="334E55B0-647D-440b-865C-3EC943EB4CBC-2" descr="/Users/yangzexin/Library/Containers/com.kingsoft.wpsoffice.mac.edu/Data/tmp/wpsoffice.rrKISHwpsoffice"/>
          <p:cNvPicPr>
            <a:picLocks noChangeAspect="1"/>
          </p:cNvPicPr>
          <p:nvPr/>
        </p:nvPicPr>
        <p:blipFill>
          <a:blip r:embed="rId1"/>
          <a:stretch>
            <a:fillRect/>
          </a:stretch>
        </p:blipFill>
        <p:spPr>
          <a:xfrm>
            <a:off x="2326323" y="3276600"/>
            <a:ext cx="2238375" cy="581660"/>
          </a:xfrm>
          <a:prstGeom prst="rect">
            <a:avLst/>
          </a:prstGeom>
        </p:spPr>
      </p:pic>
      <p:pic>
        <p:nvPicPr>
          <p:cNvPr id="11" name="图片 10" descr="20260516-231639"/>
          <p:cNvPicPr>
            <a:picLocks noChangeAspect="1"/>
          </p:cNvPicPr>
          <p:nvPr/>
        </p:nvPicPr>
        <p:blipFill>
          <a:blip r:embed="rId2"/>
          <a:stretch>
            <a:fillRect/>
          </a:stretch>
        </p:blipFill>
        <p:spPr>
          <a:xfrm>
            <a:off x="6032500" y="3302000"/>
            <a:ext cx="5251450" cy="3093720"/>
          </a:xfrm>
          <a:prstGeom prst="rect">
            <a:avLst/>
          </a:prstGeom>
        </p:spPr>
      </p:pic>
      <p:pic>
        <p:nvPicPr>
          <p:cNvPr id="13" name="334E55B0-647D-440b-865C-3EC943EB4CBC-16" descr="wpsoffice"/>
          <p:cNvPicPr>
            <a:picLocks noChangeAspect="1"/>
          </p:cNvPicPr>
          <p:nvPr/>
        </p:nvPicPr>
        <p:blipFill>
          <a:blip r:embed="rId3"/>
          <a:stretch>
            <a:fillRect/>
          </a:stretch>
        </p:blipFill>
        <p:spPr>
          <a:xfrm>
            <a:off x="1181735" y="2311400"/>
            <a:ext cx="10224770" cy="86804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0187" y="1128984"/>
            <a:ext cx="11239193" cy="5474905"/>
            <a:chOff x="5565883" y="1202603"/>
            <a:chExt cx="4490948" cy="1256067"/>
          </a:xfrm>
        </p:grpSpPr>
        <p:sp>
          <p:nvSpPr>
            <p:cNvPr id="4" name="圆角矩形 2"/>
            <p:cNvSpPr/>
            <p:nvPr/>
          </p:nvSpPr>
          <p:spPr>
            <a:xfrm>
              <a:off x="5565883"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5" name="文本框 4"/>
            <p:cNvSpPr txBox="1"/>
            <p:nvPr/>
          </p:nvSpPr>
          <p:spPr>
            <a:xfrm>
              <a:off x="5635660" y="1258982"/>
              <a:ext cx="4277681" cy="156901"/>
            </a:xfrm>
            <a:prstGeom prst="rect">
              <a:avLst/>
            </a:prstGeom>
            <a:noFill/>
            <a:ln>
              <a:noFill/>
            </a:ln>
          </p:spPr>
          <p:txBody>
            <a:bodyPr wrap="square" rtlCol="0">
              <a:noAutofit/>
            </a:bodyPr>
            <a:lstStyle/>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Time-Dependent Ginzburg-Landau Theory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TDGL extends GL theory to real-time relaxation near      :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Success: describes order-parameter relaxation, captures leading dissipative behavior near      .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Limitations: depending on phenomenological coefficients...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A. Schmid </a:t>
              </a:r>
              <a:r>
                <a:rPr lang="en-US" altLang="zh-CN" sz="1400" i="1"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A time dependent Ginzburg–Landau equation and its applications to a problem of resistivity in the mixed state</a:t>
              </a: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(1966)</a:t>
              </a:r>
              <a:endPar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L.P. Gor’kov and G.M. Eliashberg </a:t>
              </a:r>
              <a:r>
                <a:rPr lang="en-US" altLang="zh-CN" sz="1400" i="1"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Extension of the Ginzburg-Landau theory equations for nonstationary problems</a:t>
              </a: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(1968)</a:t>
              </a:r>
              <a:endPar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sym typeface="+mn-ea"/>
                </a:rPr>
                <a:t>K.V. Grigorishin 1906.02097 </a:t>
              </a:r>
              <a:endPar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A.V. Harbick and M.K. Transtrum 2410.20078</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p:txBody>
        </p:sp>
      </p:gr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Introduction &amp; Motivation</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8" name="334E55B0-647D-440b-865C-3EC943EB4CBC-1" descr="/Users/yangzexin/Library/Containers/com.kingsoft.wpsoffice.mac.edu/Data/tmp/wpsoffice.QKvmHiwpsoffice"/>
          <p:cNvPicPr>
            <a:picLocks noChangeAspect="1"/>
          </p:cNvPicPr>
          <p:nvPr/>
        </p:nvPicPr>
        <p:blipFill>
          <a:blip r:embed="rId1"/>
          <a:stretch>
            <a:fillRect/>
          </a:stretch>
        </p:blipFill>
        <p:spPr>
          <a:xfrm>
            <a:off x="3947160" y="2327275"/>
            <a:ext cx="4959985" cy="544195"/>
          </a:xfrm>
          <a:prstGeom prst="rect">
            <a:avLst/>
          </a:prstGeom>
        </p:spPr>
      </p:pic>
      <p:pic>
        <p:nvPicPr>
          <p:cNvPr id="18" name="334E55B0-647D-440b-865C-3EC943EB4CBC-3" descr="wpsoffice"/>
          <p:cNvPicPr>
            <a:picLocks noChangeAspect="1"/>
          </p:cNvPicPr>
          <p:nvPr/>
        </p:nvPicPr>
        <p:blipFill>
          <a:blip r:embed="rId2"/>
          <a:stretch>
            <a:fillRect/>
          </a:stretch>
        </p:blipFill>
        <p:spPr>
          <a:xfrm>
            <a:off x="6530975" y="2058670"/>
            <a:ext cx="259715" cy="240030"/>
          </a:xfrm>
          <a:prstGeom prst="rect">
            <a:avLst/>
          </a:prstGeom>
        </p:spPr>
      </p:pic>
      <p:pic>
        <p:nvPicPr>
          <p:cNvPr id="10" name="334E55B0-647D-440b-865C-3EC943EB4CBC-4" descr="wpsoffice"/>
          <p:cNvPicPr>
            <a:picLocks noChangeAspect="1"/>
          </p:cNvPicPr>
          <p:nvPr/>
        </p:nvPicPr>
        <p:blipFill>
          <a:blip r:embed="rId2"/>
          <a:stretch>
            <a:fillRect/>
          </a:stretch>
        </p:blipFill>
        <p:spPr>
          <a:xfrm>
            <a:off x="10111740" y="3854450"/>
            <a:ext cx="259715" cy="240030"/>
          </a:xfrm>
          <a:prstGeom prst="rect">
            <a:avLst/>
          </a:prstGeom>
        </p:spPr>
      </p:pic>
      <p:sp>
        <p:nvSpPr>
          <p:cNvPr id="17" name="椭圆 16"/>
          <p:cNvSpPr/>
          <p:nvPr/>
        </p:nvSpPr>
        <p:spPr>
          <a:xfrm>
            <a:off x="3830320" y="2367915"/>
            <a:ext cx="304800" cy="523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p:cNvPicPr>
            <a:picLocks noChangeAspect="1"/>
          </p:cNvPicPr>
          <p:nvPr/>
        </p:nvPicPr>
        <p:blipFill>
          <a:blip r:embed="rId3"/>
          <a:stretch>
            <a:fillRect/>
          </a:stretch>
        </p:blipFill>
        <p:spPr>
          <a:xfrm>
            <a:off x="5943600" y="2477135"/>
            <a:ext cx="469900" cy="381000"/>
          </a:xfrm>
          <a:prstGeom prst="rect">
            <a:avLst/>
          </a:prstGeom>
        </p:spPr>
      </p:pic>
      <p:pic>
        <p:nvPicPr>
          <p:cNvPr id="16" name="334E55B0-647D-440b-865C-3EC943EB4CBC-15" descr="wpsoffice"/>
          <p:cNvPicPr>
            <a:picLocks noChangeAspect="1"/>
          </p:cNvPicPr>
          <p:nvPr/>
        </p:nvPicPr>
        <p:blipFill>
          <a:blip r:embed="rId4"/>
          <a:stretch>
            <a:fillRect/>
          </a:stretch>
        </p:blipFill>
        <p:spPr>
          <a:xfrm>
            <a:off x="2795905" y="3009900"/>
            <a:ext cx="7315835" cy="63055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70187" y="1028750"/>
            <a:ext cx="11239193" cy="5575139"/>
            <a:chOff x="5565883" y="1179607"/>
            <a:chExt cx="4490948" cy="1279063"/>
          </a:xfrm>
        </p:grpSpPr>
        <p:sp>
          <p:nvSpPr>
            <p:cNvPr id="4" name="圆角矩形 2"/>
            <p:cNvSpPr/>
            <p:nvPr/>
          </p:nvSpPr>
          <p:spPr>
            <a:xfrm>
              <a:off x="5565883"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mc:Choice xmlns:a14="http://schemas.microsoft.com/office/drawing/2010/main" Requires="a14">
            <p:sp>
              <p:nvSpPr>
                <p:cNvPr id="5" name="文本框 4"/>
                <p:cNvSpPr txBox="1"/>
                <p:nvPr/>
              </p:nvSpPr>
              <p:spPr>
                <a:xfrm>
                  <a:off x="5650767" y="1179607"/>
                  <a:ext cx="4364337" cy="887794"/>
                </a:xfrm>
                <a:prstGeom prst="rect">
                  <a:avLst/>
                </a:prstGeom>
                <a:noFill/>
              </p:spPr>
              <p:txBody>
                <a:bodyPr wrap="square" rtlCol="0">
                  <a:spAutoFit/>
                </a:bodyPr>
                <a:lstStyle/>
                <a:p>
                  <a:pPr marL="285750" indent="-285750">
                    <a:lnSpc>
                      <a:spcPct val="150000"/>
                    </a:lnSpc>
                    <a:buFont typeface="Arial" panose="020B0604020202090204" pitchFamily="34" charset="0"/>
                    <a:buChar char="•"/>
                  </a:pPr>
                  <a:endParaRPr lang="en-US" altLang="zh-CN" sz="2000" dirty="0">
                    <a:latin typeface="Times New Roman" panose="02020503050405090304" pitchFamily="18" charset="0"/>
                    <a:cs typeface="Times New Roman" panose="02020503050405090304" pitchFamily="18" charset="0"/>
                  </a:endParaRPr>
                </a:p>
                <a:p>
                  <a:pPr marL="285750" indent="-285750">
                    <a:lnSpc>
                      <a:spcPct val="150000"/>
                    </a:lnSpc>
                    <a:buFont typeface="Arial" panose="020B0604020202090204" pitchFamily="34" charset="0"/>
                    <a:buChar char="•"/>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Superfluid EFT				Superconductivity EFT</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The “background” electromagnetic field elevated to a dynamic electromagnetic field  </a:t>
                  </a:r>
                  <a14:m>
                    <m:oMath xmlns:m="http://schemas.openxmlformats.org/officeDocument/2006/math">
                      <m:sSub>
                        <m:sSubPr>
                          <m:ctrlP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𝐴</m:t>
                          </m:r>
                        </m:e>
                        <m:sub>
                          <m:r>
                            <a:rPr lang="zh-CN" altLang="en-US" sz="2000" b="0" i="1" smtClean="0">
                              <a:latin typeface="Cambria Math" panose="02040503050406030204" pitchFamily="18" charset="0"/>
                              <a:ea typeface="微软雅黑" panose="020B0503020204020204" pitchFamily="34" charset="-122"/>
                              <a:cs typeface="Times New Roman" panose="02020503050405090304" pitchFamily="18" charset="0"/>
                            </a:rPr>
                            <m:t>𝜇</m:t>
                          </m:r>
                        </m:sub>
                      </m:sSub>
                    </m:oMath>
                  </a14:m>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lvl="4">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Global U(1)	gauging		 Local U(1)</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5650767" y="1179607"/>
                  <a:ext cx="4364337" cy="887794"/>
                </a:xfrm>
                <a:prstGeom prst="rect">
                  <a:avLst/>
                </a:prstGeom>
                <a:blipFill rotWithShape="1">
                  <a:blip r:embed="rId1"/>
                </a:blipFill>
              </p:spPr>
              <p:txBody>
                <a:bodyPr/>
                <a:lstStyle/>
                <a:p>
                  <a:r>
                    <a:rPr lang="zh-CN" altLang="en-US">
                      <a:noFill/>
                    </a:rPr>
                    <a:t> </a:t>
                  </a:r>
                </a:p>
              </p:txBody>
            </p:sp>
          </mc:Fallback>
        </mc:AlternateContent>
      </p:gr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Introduction &amp; Motivation</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cxnSp>
        <p:nvCxnSpPr>
          <p:cNvPr id="7" name="直接箭头连接符 6"/>
          <p:cNvCxnSpPr/>
          <p:nvPr/>
        </p:nvCxnSpPr>
        <p:spPr>
          <a:xfrm>
            <a:off x="5194092" y="4375039"/>
            <a:ext cx="10543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1" name="文本框 10"/>
          <p:cNvSpPr txBox="1"/>
          <p:nvPr/>
        </p:nvSpPr>
        <p:spPr>
          <a:xfrm>
            <a:off x="544515" y="1403356"/>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u"/>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Why EFT?</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cxnSp>
        <p:nvCxnSpPr>
          <p:cNvPr id="14" name="直接箭头连接符 13"/>
          <p:cNvCxnSpPr/>
          <p:nvPr/>
        </p:nvCxnSpPr>
        <p:spPr>
          <a:xfrm>
            <a:off x="5194092" y="4796022"/>
            <a:ext cx="10543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nvGrpSpPr>
          <p:cNvPr id="19" name="组合 18"/>
          <p:cNvGrpSpPr/>
          <p:nvPr/>
        </p:nvGrpSpPr>
        <p:grpSpPr>
          <a:xfrm>
            <a:off x="3178175" y="4796155"/>
            <a:ext cx="1731010" cy="1574165"/>
            <a:chOff x="2975850" y="4687350"/>
            <a:chExt cx="1933429" cy="1682906"/>
          </a:xfrm>
        </p:grpSpPr>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5850" y="4687350"/>
              <a:ext cx="1933429" cy="1406845"/>
            </a:xfrm>
            <a:prstGeom prst="rect">
              <a:avLst/>
            </a:prstGeom>
          </p:spPr>
        </p:pic>
        <p:pic>
          <p:nvPicPr>
            <p:cNvPr id="18" name="图片 17"/>
            <p:cNvPicPr>
              <a:picLocks noChangeAspect="1"/>
            </p:cNvPicPr>
            <p:nvPr/>
          </p:nvPicPr>
          <p:blipFill rotWithShape="1">
            <a:blip r:embed="rId3">
              <a:extLst>
                <a:ext uri="{28A0092B-C50C-407E-A947-70E740481C1C}">
                  <a14:useLocalDpi xmlns:a14="http://schemas.microsoft.com/office/drawing/2010/main" val="0"/>
                </a:ext>
              </a:extLst>
            </a:blip>
            <a:srcRect t="23066" b="20127"/>
            <a:stretch>
              <a:fillRect/>
            </a:stretch>
          </p:blipFill>
          <p:spPr>
            <a:xfrm>
              <a:off x="3180659" y="6018601"/>
              <a:ext cx="1523810" cy="351655"/>
            </a:xfrm>
            <a:prstGeom prst="rect">
              <a:avLst/>
            </a:prstGeom>
          </p:spPr>
        </p:pic>
      </p:grpSp>
      <p:grpSp>
        <p:nvGrpSpPr>
          <p:cNvPr id="27" name="组合 26"/>
          <p:cNvGrpSpPr/>
          <p:nvPr/>
        </p:nvGrpSpPr>
        <p:grpSpPr>
          <a:xfrm>
            <a:off x="6895559" y="4745857"/>
            <a:ext cx="1466175" cy="1716714"/>
            <a:chOff x="6895559" y="4745857"/>
            <a:chExt cx="1466175" cy="1716714"/>
          </a:xfrm>
        </p:grpSpPr>
        <p:pic>
          <p:nvPicPr>
            <p:cNvPr id="21" name="图片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5559" y="4745857"/>
              <a:ext cx="1466175" cy="1365060"/>
            </a:xfrm>
            <a:prstGeom prst="rect">
              <a:avLst/>
            </a:prstGeom>
          </p:spPr>
        </p:pic>
        <p:pic>
          <p:nvPicPr>
            <p:cNvPr id="23" name="图片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1179" y="6043523"/>
              <a:ext cx="857143" cy="419048"/>
            </a:xfrm>
            <a:prstGeom prst="rect">
              <a:avLst/>
            </a:prstGeom>
          </p:spPr>
        </p:pic>
      </p:grpSp>
      <p:cxnSp>
        <p:nvCxnSpPr>
          <p:cNvPr id="25" name="直接箭头连接符 24"/>
          <p:cNvCxnSpPr/>
          <p:nvPr/>
        </p:nvCxnSpPr>
        <p:spPr>
          <a:xfrm>
            <a:off x="5121727" y="5613816"/>
            <a:ext cx="1361519"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2" name="Rectangle 1"/>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800" b="0" i="0" u="none" strike="noStrike" cap="none" normalizeH="0" baseline="0">
                <a:ln>
                  <a:noFill/>
                </a:ln>
                <a:solidFill>
                  <a:srgbClr val="FFFFFF"/>
                </a:solidFill>
                <a:effectLst/>
                <a:latin typeface="Arial" panose="020B0604020202090204" pitchFamily="34" charset="0"/>
                <a:ea typeface="Lucida Grande" panose="020B0600040502020204"/>
              </a:rPr>
              <a:t>1906.02097</a:t>
            </a:r>
            <a:endParaRPr kumimoji="0" lang="zh-CN" altLang="zh-CN" sz="1800" b="0" i="0" u="none" strike="noStrike" cap="none" normalizeH="0" baseline="0">
              <a:ln>
                <a:noFill/>
              </a:ln>
              <a:solidFill>
                <a:schemeClr val="tx1"/>
              </a:solidFill>
              <a:effectLst/>
              <a:latin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br>
              <a:rPr kumimoji="0" lang="zh-CN" altLang="zh-CN" sz="1800" b="0" i="0" u="none" strike="noStrike" cap="none" normalizeH="0" baseline="0">
                <a:ln>
                  <a:noFill/>
                </a:ln>
                <a:solidFill>
                  <a:schemeClr val="tx1"/>
                </a:solidFill>
                <a:effectLst/>
                <a:latin typeface="Arial" panose="020B0604020202090204" pitchFamily="34" charset="0"/>
              </a:rPr>
            </a:br>
            <a:endParaRPr kumimoji="0" lang="zh-CN" altLang="zh-CN" sz="1800" b="0" i="0" u="none" strike="noStrike" cap="none" normalizeH="0" baseline="0">
              <a:ln>
                <a:noFill/>
              </a:ln>
              <a:solidFill>
                <a:schemeClr val="tx1"/>
              </a:solidFill>
              <a:effectLst/>
              <a:latin typeface="Arial" panose="020B0604020202090204" pitchFamily="34" charset="0"/>
            </a:endParaRPr>
          </a:p>
        </p:txBody>
      </p:sp>
      <p:sp>
        <p:nvSpPr>
          <p:cNvPr id="8" name="Rectangle 2"/>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800" b="0" i="0" u="none" strike="noStrike" cap="none" normalizeH="0" baseline="0">
                <a:ln>
                  <a:noFill/>
                </a:ln>
                <a:solidFill>
                  <a:srgbClr val="FFFFFF"/>
                </a:solidFill>
                <a:effectLst/>
                <a:latin typeface="Arial" panose="020B0604020202090204" pitchFamily="34" charset="0"/>
                <a:ea typeface="Lucida Grande" panose="020B0600040502020204"/>
              </a:rPr>
              <a:t>1906.02097</a:t>
            </a:r>
            <a:endParaRPr kumimoji="0" lang="zh-CN" altLang="zh-CN" sz="1800" b="0" i="0" u="none" strike="noStrike" cap="none" normalizeH="0" baseline="0">
              <a:ln>
                <a:noFill/>
              </a:ln>
              <a:solidFill>
                <a:schemeClr val="tx1"/>
              </a:solidFill>
              <a:effectLst/>
              <a:latin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br>
              <a:rPr kumimoji="0" lang="zh-CN" altLang="zh-CN" sz="1800" b="0" i="0" u="none" strike="noStrike" cap="none" normalizeH="0" baseline="0">
                <a:ln>
                  <a:noFill/>
                </a:ln>
                <a:solidFill>
                  <a:schemeClr val="tx1"/>
                </a:solidFill>
                <a:effectLst/>
                <a:latin typeface="Arial" panose="020B0604020202090204" pitchFamily="34" charset="0"/>
              </a:rPr>
            </a:br>
            <a:endParaRPr kumimoji="0" lang="zh-CN" altLang="zh-CN" sz="1800" b="0" i="0" u="none" strike="noStrike" cap="none" normalizeH="0" baseline="0">
              <a:ln>
                <a:noFill/>
              </a:ln>
              <a:solidFill>
                <a:schemeClr val="tx1"/>
              </a:solidFill>
              <a:effectLst/>
              <a:latin typeface="Arial" panose="020B0604020202090204" pitchFamily="34" charset="0"/>
            </a:endParaRPr>
          </a:p>
        </p:txBody>
      </p:sp>
      <p:sp>
        <p:nvSpPr>
          <p:cNvPr id="9" name="Rectangle 3"/>
          <p:cNvSpPr>
            <a:spLocks noChangeArrowheads="1"/>
          </p:cNvSpPr>
          <p:nvPr/>
        </p:nvSpPr>
        <p:spPr bwMode="auto">
          <a:xfrm>
            <a:off x="304800" y="304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spAutoFit/>
          </a:bodyPr>
          <a:lstStyle>
            <a:lvl1pPr eaLnBrk="0" fontAlgn="base" hangingPunct="0">
              <a:spcBef>
                <a:spcPct val="0"/>
              </a:spcBef>
              <a:spcAft>
                <a:spcPct val="0"/>
              </a:spcAft>
              <a:defRPr>
                <a:solidFill>
                  <a:schemeClr val="tx1"/>
                </a:solidFill>
                <a:latin typeface="Arial" panose="020B0604020202090204" pitchFamily="34" charset="0"/>
              </a:defRPr>
            </a:lvl1pPr>
            <a:lvl2pPr eaLnBrk="0" fontAlgn="base" hangingPunct="0">
              <a:spcBef>
                <a:spcPct val="0"/>
              </a:spcBef>
              <a:spcAft>
                <a:spcPct val="0"/>
              </a:spcAft>
              <a:defRPr>
                <a:solidFill>
                  <a:schemeClr val="tx1"/>
                </a:solidFill>
                <a:latin typeface="Arial" panose="020B0604020202090204" pitchFamily="34" charset="0"/>
              </a:defRPr>
            </a:lvl2pPr>
            <a:lvl3pPr eaLnBrk="0" fontAlgn="base" hangingPunct="0">
              <a:spcBef>
                <a:spcPct val="0"/>
              </a:spcBef>
              <a:spcAft>
                <a:spcPct val="0"/>
              </a:spcAft>
              <a:defRPr>
                <a:solidFill>
                  <a:schemeClr val="tx1"/>
                </a:solidFill>
                <a:latin typeface="Arial" panose="020B0604020202090204" pitchFamily="34" charset="0"/>
              </a:defRPr>
            </a:lvl3pPr>
            <a:lvl4pPr eaLnBrk="0" fontAlgn="base" hangingPunct="0">
              <a:spcBef>
                <a:spcPct val="0"/>
              </a:spcBef>
              <a:spcAft>
                <a:spcPct val="0"/>
              </a:spcAft>
              <a:defRPr>
                <a:solidFill>
                  <a:schemeClr val="tx1"/>
                </a:solidFill>
                <a:latin typeface="Arial" panose="020B0604020202090204" pitchFamily="34" charset="0"/>
              </a:defRPr>
            </a:lvl4pPr>
            <a:lvl5pPr eaLnBrk="0" fontAlgn="base" hangingPunct="0">
              <a:spcBef>
                <a:spcPct val="0"/>
              </a:spcBef>
              <a:spcAft>
                <a:spcPct val="0"/>
              </a:spcAft>
              <a:defRPr>
                <a:solidFill>
                  <a:schemeClr val="tx1"/>
                </a:solidFill>
                <a:latin typeface="Arial" panose="020B0604020202090204" pitchFamily="34" charset="0"/>
              </a:defRPr>
            </a:lvl5pPr>
            <a:lvl6pPr eaLnBrk="0" fontAlgn="base" hangingPunct="0">
              <a:spcBef>
                <a:spcPct val="0"/>
              </a:spcBef>
              <a:spcAft>
                <a:spcPct val="0"/>
              </a:spcAft>
              <a:defRPr>
                <a:solidFill>
                  <a:schemeClr val="tx1"/>
                </a:solidFill>
                <a:latin typeface="Arial" panose="020B0604020202090204" pitchFamily="34" charset="0"/>
              </a:defRPr>
            </a:lvl6pPr>
            <a:lvl7pPr eaLnBrk="0" fontAlgn="base" hangingPunct="0">
              <a:spcBef>
                <a:spcPct val="0"/>
              </a:spcBef>
              <a:spcAft>
                <a:spcPct val="0"/>
              </a:spcAft>
              <a:defRPr>
                <a:solidFill>
                  <a:schemeClr val="tx1"/>
                </a:solidFill>
                <a:latin typeface="Arial" panose="020B0604020202090204" pitchFamily="34" charset="0"/>
              </a:defRPr>
            </a:lvl7pPr>
            <a:lvl8pPr eaLnBrk="0" fontAlgn="base" hangingPunct="0">
              <a:spcBef>
                <a:spcPct val="0"/>
              </a:spcBef>
              <a:spcAft>
                <a:spcPct val="0"/>
              </a:spcAft>
              <a:defRPr>
                <a:solidFill>
                  <a:schemeClr val="tx1"/>
                </a:solidFill>
                <a:latin typeface="Arial" panose="020B0604020202090204" pitchFamily="34" charset="0"/>
              </a:defRPr>
            </a:lvl8pPr>
            <a:lvl9pPr eaLnBrk="0" fontAlgn="base" hangingPunct="0">
              <a:spcBef>
                <a:spcPct val="0"/>
              </a:spcBef>
              <a:spcAft>
                <a:spcPct val="0"/>
              </a:spcAft>
              <a:defRPr>
                <a:solidFill>
                  <a:schemeClr val="tx1"/>
                </a:solidFill>
                <a:latin typeface="Arial" panose="020B060402020209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1800" b="0" i="0" u="none" strike="noStrike" cap="none" normalizeH="0" baseline="0">
                <a:ln>
                  <a:noFill/>
                </a:ln>
                <a:solidFill>
                  <a:srgbClr val="FFFFFF"/>
                </a:solidFill>
                <a:effectLst/>
                <a:latin typeface="Arial" panose="020B0604020202090204" pitchFamily="34" charset="0"/>
                <a:ea typeface="Lucida Grande" panose="020B0600040502020204"/>
              </a:rPr>
              <a:t>1906.02097</a:t>
            </a:r>
            <a:endParaRPr kumimoji="0" lang="zh-CN" altLang="zh-CN" sz="1800" b="0" i="0" u="none" strike="noStrike" cap="none" normalizeH="0" baseline="0">
              <a:ln>
                <a:noFill/>
              </a:ln>
              <a:solidFill>
                <a:schemeClr val="tx1"/>
              </a:solidFill>
              <a:effectLst/>
              <a:latin typeface="Arial" panose="020B0604020202090204" pitchFamily="34" charset="0"/>
            </a:endParaRPr>
          </a:p>
          <a:p>
            <a:pPr marL="0" marR="0" lvl="0" indent="0" algn="l" defTabSz="914400" rtl="0" eaLnBrk="0" fontAlgn="base" latinLnBrk="0" hangingPunct="0">
              <a:lnSpc>
                <a:spcPct val="100000"/>
              </a:lnSpc>
              <a:spcBef>
                <a:spcPct val="0"/>
              </a:spcBef>
              <a:spcAft>
                <a:spcPct val="0"/>
              </a:spcAft>
              <a:buClrTx/>
              <a:buSzTx/>
              <a:buFontTx/>
              <a:buNone/>
            </a:pPr>
            <a:br>
              <a:rPr kumimoji="0" lang="zh-CN" altLang="zh-CN" sz="1800" b="0" i="0" u="none" strike="noStrike" cap="none" normalizeH="0" baseline="0">
                <a:ln>
                  <a:noFill/>
                </a:ln>
                <a:solidFill>
                  <a:schemeClr val="tx1"/>
                </a:solidFill>
                <a:effectLst/>
                <a:latin typeface="Arial" panose="020B0604020202090204" pitchFamily="34" charset="0"/>
              </a:rPr>
            </a:br>
            <a:endParaRPr kumimoji="0" lang="zh-CN" altLang="zh-CN" sz="1800" b="0" i="0" u="none" strike="noStrike" cap="none" normalizeH="0" baseline="0">
              <a:ln>
                <a:noFill/>
              </a:ln>
              <a:solidFill>
                <a:schemeClr val="tx1"/>
              </a:solidFill>
              <a:effectLst/>
              <a:latin typeface="Arial" panose="020B0604020202090204" pitchFamily="34" charset="0"/>
            </a:endParaRPr>
          </a:p>
        </p:txBody>
      </p:sp>
      <p:sp>
        <p:nvSpPr>
          <p:cNvPr id="15" name="文本框 14"/>
          <p:cNvSpPr txBox="1"/>
          <p:nvPr/>
        </p:nvSpPr>
        <p:spPr>
          <a:xfrm>
            <a:off x="544515" y="1652388"/>
            <a:ext cx="11277298" cy="553084"/>
          </a:xfrm>
          <a:prstGeom prst="rect">
            <a:avLst/>
          </a:prstGeom>
          <a:noFill/>
        </p:spPr>
        <p:txBody>
          <a:bodyPr wrap="square" rtlCol="0">
            <a:spAutoFit/>
          </a:bodyPr>
          <a:lstStyle/>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Superconductivity &amp; Superfluidity           </a:t>
            </a:r>
            <a:endParaRPr lang="en-US" altLang="zh-CN" sz="1200" dirty="0">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rotWithShape="1">
          <a:blip r:embed="rId6" cstate="print">
            <a:extLst>
              <a:ext uri="{28A0092B-C50C-407E-A947-70E740481C1C}">
                <a14:useLocalDpi xmlns:a14="http://schemas.microsoft.com/office/drawing/2010/main" val="0"/>
              </a:ext>
            </a:extLst>
          </a:blip>
          <a:srcRect l="5822" t="1749" r="6090" b="82622"/>
          <a:stretch>
            <a:fillRect/>
          </a:stretch>
        </p:blipFill>
        <p:spPr>
          <a:xfrm>
            <a:off x="433987" y="2377565"/>
            <a:ext cx="7258155" cy="858492"/>
          </a:xfrm>
          <a:prstGeom prst="rect">
            <a:avLst/>
          </a:prstGeom>
        </p:spPr>
      </p:pic>
      <p:pic>
        <p:nvPicPr>
          <p:cNvPr id="26" name="图片 25"/>
          <p:cNvPicPr>
            <a:picLocks noChangeAspect="1"/>
          </p:cNvPicPr>
          <p:nvPr/>
        </p:nvPicPr>
        <p:blipFill rotWithShape="1">
          <a:blip r:embed="rId7" cstate="print">
            <a:extLst>
              <a:ext uri="{28A0092B-C50C-407E-A947-70E740481C1C}">
                <a14:useLocalDpi xmlns:a14="http://schemas.microsoft.com/office/drawing/2010/main" val="0"/>
              </a:ext>
            </a:extLst>
          </a:blip>
          <a:srcRect l="3011" t="12311" r="3011" b="10055"/>
          <a:stretch>
            <a:fillRect/>
          </a:stretch>
        </p:blipFill>
        <p:spPr>
          <a:xfrm>
            <a:off x="7347315" y="1482528"/>
            <a:ext cx="4157035" cy="193268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33452" y="933319"/>
            <a:ext cx="6370945" cy="5848350"/>
            <a:chOff x="159391" y="786934"/>
            <a:chExt cx="11958956" cy="6134099"/>
          </a:xfrm>
        </p:grpSpPr>
        <p:sp>
          <p:nvSpPr>
            <p:cNvPr id="14" name="圆角矩形 2"/>
            <p:cNvSpPr/>
            <p:nvPr/>
          </p:nvSpPr>
          <p:spPr>
            <a:xfrm>
              <a:off x="159391" y="864066"/>
              <a:ext cx="11958956" cy="5637402"/>
            </a:xfrm>
            <a:prstGeom prst="roundRect">
              <a:avLst>
                <a:gd name="adj" fmla="val 2837"/>
              </a:avLst>
            </a:prstGeom>
            <a:solidFill>
              <a:schemeClr val="bg1"/>
            </a:solidFill>
            <a:ln>
              <a:solidFill>
                <a:srgbClr val="0053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mc:Choice xmlns:a14="http://schemas.microsoft.com/office/drawing/2010/main" Requires="a14">
            <p:sp>
              <p:nvSpPr>
                <p:cNvPr id="16" name="文本框 15"/>
                <p:cNvSpPr txBox="1"/>
                <p:nvPr/>
              </p:nvSpPr>
              <p:spPr>
                <a:xfrm>
                  <a:off x="320453" y="786934"/>
                  <a:ext cx="11538392" cy="6134099"/>
                </a:xfrm>
                <a:prstGeom prst="rect">
                  <a:avLst/>
                </a:prstGeom>
                <a:noFill/>
              </p:spPr>
              <p:txBody>
                <a:bodyPr wrap="square" rtlCol="0">
                  <a:spAutoFit/>
                </a:bodyPr>
                <a:lstStyle/>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Consider the partition function of a system at temperature β:</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Integrating out the ultraviolet degrees of freedom </a:t>
                  </a:r>
                  <a14:m>
                    <m:oMath xmlns:m="http://schemas.openxmlformats.org/officeDocument/2006/math">
                      <m:r>
                        <a:rPr lang="zh-CN" altLang="en-US" i="1">
                          <a:latin typeface="Cambria Math" panose="02040503050406030204" pitchFamily="18" charset="0"/>
                          <a:ea typeface="微软雅黑" panose="020B0503020204020204" pitchFamily="34" charset="-122"/>
                        </a:rPr>
                        <m:t>𝜑</m:t>
                      </m:r>
                    </m:oMath>
                  </a14:m>
                  <a:r>
                    <a:rPr lang="en-US" altLang="zh-CN"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zh-CN" altLang="en-US" dirty="0">
                      <a:latin typeface="微软雅黑" panose="020B0503020204020204" pitchFamily="34" charset="-122"/>
                      <a:ea typeface="微软雅黑" panose="020B0503020204020204" pitchFamily="34" charset="-122"/>
                    </a:rPr>
                    <a:t>，</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𝐼</m:t>
                          </m:r>
                        </m:e>
                        <m:sub>
                          <m:r>
                            <a:rPr lang="en-US" altLang="zh-CN" b="0" i="1" smtClean="0">
                              <a:latin typeface="Cambria Math" panose="02040503050406030204" pitchFamily="18" charset="0"/>
                              <a:ea typeface="微软雅黑" panose="020B0503020204020204" pitchFamily="34" charset="-122"/>
                            </a:rPr>
                            <m:t>𝐸𝐹𝑇</m:t>
                          </m:r>
                        </m:sub>
                      </m:sSub>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is the EFT action we want.</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Doubling the degrees of freedom can introduce dissipation:</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acc>
                            <m:accPr>
                              <m:ctrlPr>
                                <a:rPr lang="en-US" altLang="zh-CN" i="1" smtClean="0">
                                  <a:latin typeface="Cambria Math" panose="02040503050406030204" pitchFamily="18" charset="0"/>
                                  <a:ea typeface="微软雅黑" panose="020B0503020204020204" pitchFamily="34" charset="-122"/>
                                </a:rPr>
                              </m:ctrlPr>
                            </m:accPr>
                            <m:e>
                              <m:r>
                                <a:rPr lang="en-US" altLang="zh-CN" b="0" i="1" smtClean="0">
                                  <a:latin typeface="Cambria Math" panose="02040503050406030204" pitchFamily="18" charset="0"/>
                                  <a:ea typeface="微软雅黑" panose="020B0503020204020204" pitchFamily="34" charset="-122"/>
                                </a:rPr>
                                <m:t>𝑂</m:t>
                              </m:r>
                            </m:e>
                          </m:acc>
                        </m:e>
                        <m:sub>
                          <m:r>
                            <a:rPr lang="en-US" altLang="zh-CN" b="0" i="1" smtClean="0">
                              <a:latin typeface="Cambria Math" panose="02040503050406030204" pitchFamily="18" charset="0"/>
                              <a:ea typeface="微软雅黑" panose="020B0503020204020204" pitchFamily="34" charset="-122"/>
                            </a:rPr>
                            <m:t>𝑟</m:t>
                          </m:r>
                        </m:sub>
                      </m:sSub>
                      <m:r>
                        <a:rPr lang="en-US" altLang="zh-CN" b="0" i="1" smtClean="0">
                          <a:latin typeface="Cambria Math" panose="02040503050406030204" pitchFamily="18" charset="0"/>
                          <a:ea typeface="微软雅黑" panose="020B0503020204020204" pitchFamily="34" charset="-122"/>
                        </a:rPr>
                        <m:t>(</m:t>
                      </m:r>
                      <m:r>
                        <a:rPr lang="en-US" altLang="zh-CN" b="0" i="1" smtClean="0">
                          <a:latin typeface="Cambria Math" panose="02040503050406030204" pitchFamily="18" charset="0"/>
                          <a:ea typeface="微软雅黑" panose="020B0503020204020204" pitchFamily="34" charset="-122"/>
                        </a:rPr>
                        <m:t>𝑡</m:t>
                      </m:r>
                      <m:r>
                        <a:rPr lang="en-US" altLang="zh-CN" b="0" i="1" smtClean="0">
                          <a:latin typeface="Cambria Math" panose="02040503050406030204" pitchFamily="18" charset="0"/>
                          <a:ea typeface="微软雅黑" panose="020B0503020204020204" pitchFamily="34" charset="-122"/>
                        </a:rPr>
                        <m:t>)</m:t>
                      </m:r>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denotes the physical observable, while the auxiliary field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acc>
                            <m:accPr>
                              <m:ctrlPr>
                                <a:rPr lang="en-US" altLang="zh-CN" i="1">
                                  <a:latin typeface="Cambria Math" panose="02040503050406030204" pitchFamily="18" charset="0"/>
                                  <a:ea typeface="微软雅黑" panose="020B0503020204020204" pitchFamily="34" charset="-122"/>
                                </a:rPr>
                              </m:ctrlPr>
                            </m:accPr>
                            <m:e>
                              <m:r>
                                <a:rPr lang="en-US" altLang="zh-CN" i="1">
                                  <a:latin typeface="Cambria Math" panose="02040503050406030204" pitchFamily="18" charset="0"/>
                                  <a:ea typeface="微软雅黑" panose="020B0503020204020204" pitchFamily="34" charset="-122"/>
                                </a:rPr>
                                <m:t>𝑂</m:t>
                              </m:r>
                            </m:e>
                          </m:acc>
                        </m:e>
                        <m:sub>
                          <m:r>
                            <a:rPr lang="en-US" altLang="zh-CN" b="0" i="1" smtClean="0">
                              <a:latin typeface="Cambria Math" panose="02040503050406030204" pitchFamily="18" charset="0"/>
                              <a:ea typeface="微软雅黑" panose="020B0503020204020204" pitchFamily="34" charset="-122"/>
                            </a:rPr>
                            <m:t>𝑎</m:t>
                          </m:r>
                        </m:sub>
                      </m:sSub>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𝑡</m:t>
                      </m:r>
                      <m:r>
                        <a:rPr lang="en-US" altLang="zh-CN" i="1">
                          <a:latin typeface="Cambria Math" panose="02040503050406030204" pitchFamily="18" charset="0"/>
                          <a:ea typeface="微软雅黑" panose="020B0503020204020204" pitchFamily="34" charset="-122"/>
                        </a:rPr>
                        <m:t>)</m:t>
                      </m:r>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represents the fluctuations of the observable.</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For a quantum many-body system with a given initial state described by the density matrix</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rPr>
                          </m:ctrlPr>
                        </m:sSubPr>
                        <m:e>
                          <m:r>
                            <a:rPr lang="en-US" altLang="zh-CN" b="0" i="1" smtClean="0">
                              <a:latin typeface="Cambria Math" panose="02040503050406030204" pitchFamily="18" charset="0"/>
                              <a:ea typeface="微软雅黑" panose="020B0503020204020204" pitchFamily="34" charset="-122"/>
                            </a:rPr>
                            <m:t> </m:t>
                          </m:r>
                          <m:r>
                            <a:rPr lang="zh-CN" altLang="en-US" i="1" smtClean="0">
                              <a:latin typeface="Cambria Math" panose="02040503050406030204" pitchFamily="18" charset="0"/>
                              <a:ea typeface="微软雅黑" panose="020B0503020204020204" pitchFamily="34" charset="-122"/>
                            </a:rPr>
                            <m:t>𝜌</m:t>
                          </m:r>
                        </m:e>
                        <m:sub>
                          <m:r>
                            <a:rPr lang="en-US" altLang="zh-CN" b="0" i="1" smtClean="0">
                              <a:latin typeface="Cambria Math" panose="02040503050406030204" pitchFamily="18" charset="0"/>
                              <a:ea typeface="微软雅黑" panose="020B0503020204020204" pitchFamily="34" charset="-122"/>
                            </a:rPr>
                            <m:t>0</m:t>
                          </m:r>
                        </m:sub>
                      </m:sSub>
                    </m:oMath>
                  </a14:m>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 the evolution of the density matrix is ​​given by:</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dirty="0">
                    <a:latin typeface="微软雅黑" panose="020B0503020204020204" pitchFamily="34" charset="-122"/>
                    <a:ea typeface="微软雅黑" panose="020B0503020204020204" pitchFamily="34" charset="-122"/>
                  </a:endParaRPr>
                </a:p>
              </p:txBody>
            </p:sp>
          </mc:Choice>
          <mc:Fallback>
            <p:sp>
              <p:nvSpPr>
                <p:cNvPr id="16" name="文本框 15"/>
                <p:cNvSpPr txBox="1">
                  <a:spLocks noRot="1" noChangeAspect="1" noMove="1" noResize="1" noEditPoints="1" noAdjustHandles="1" noChangeArrowheads="1" noChangeShapeType="1" noTextEdit="1"/>
                </p:cNvSpPr>
                <p:nvPr/>
              </p:nvSpPr>
              <p:spPr>
                <a:xfrm>
                  <a:off x="320453" y="786934"/>
                  <a:ext cx="11538392" cy="6134099"/>
                </a:xfrm>
                <a:prstGeom prst="rect">
                  <a:avLst/>
                </a:prstGeom>
                <a:blipFill rotWithShape="1">
                  <a:blip r:embed="rId1"/>
                </a:blipFill>
              </p:spPr>
              <p:txBody>
                <a:bodyPr/>
                <a:lstStyle/>
                <a:p>
                  <a:r>
                    <a:rPr lang="zh-CN" altLang="en-US">
                      <a:noFill/>
                    </a:rPr>
                    <a:t> </a:t>
                  </a:r>
                </a:p>
              </p:txBody>
            </p:sp>
          </mc:Fallback>
        </mc:AlternateContent>
      </p:grpSp>
      <p:graphicFrame>
        <p:nvGraphicFramePr>
          <p:cNvPr id="17" name="对象 16"/>
          <p:cNvGraphicFramePr>
            <a:graphicFrameLocks noChangeAspect="1"/>
          </p:cNvGraphicFramePr>
          <p:nvPr/>
        </p:nvGraphicFramePr>
        <p:xfrm>
          <a:off x="1534192" y="1300775"/>
          <a:ext cx="3238500" cy="685800"/>
        </p:xfrm>
        <a:graphic>
          <a:graphicData uri="http://schemas.openxmlformats.org/presentationml/2006/ole">
            <mc:AlternateContent xmlns:mc="http://schemas.openxmlformats.org/markup-compatibility/2006">
              <mc:Choice xmlns:v="urn:schemas-microsoft-com:vml" Requires="v">
                <p:oleObj spid="_x0000_s20680" name="AxMath" r:id="rId2" imgW="1143000" imgH="1143000" progId="Equation.AxMath">
                  <p:embed/>
                </p:oleObj>
              </mc:Choice>
              <mc:Fallback>
                <p:oleObj name="AxMath" r:id="rId2" imgW="1143000" imgH="1143000" progId="Equation.AxMath">
                  <p:embed/>
                  <p:pic>
                    <p:nvPicPr>
                      <p:cNvPr id="0" name="对象 16"/>
                      <p:cNvPicPr/>
                      <p:nvPr/>
                    </p:nvPicPr>
                    <p:blipFill>
                      <a:blip r:embed="rId3"/>
                      <a:stretch>
                        <a:fillRect/>
                      </a:stretch>
                    </p:blipFill>
                    <p:spPr>
                      <a:xfrm>
                        <a:off x="1534192" y="1300775"/>
                        <a:ext cx="3238500" cy="685800"/>
                      </a:xfrm>
                      <a:prstGeom prst="rect">
                        <a:avLst/>
                      </a:prstGeom>
                    </p:spPr>
                  </p:pic>
                </p:oleObj>
              </mc:Fallback>
            </mc:AlternateContent>
          </a:graphicData>
        </a:graphic>
      </p:graphicFrame>
      <p:graphicFrame>
        <p:nvGraphicFramePr>
          <p:cNvPr id="19" name="对象 18"/>
          <p:cNvGraphicFramePr>
            <a:graphicFrameLocks noChangeAspect="1"/>
          </p:cNvGraphicFramePr>
          <p:nvPr/>
        </p:nvGraphicFramePr>
        <p:xfrm>
          <a:off x="1534108" y="2142564"/>
          <a:ext cx="2155825" cy="717550"/>
        </p:xfrm>
        <a:graphic>
          <a:graphicData uri="http://schemas.openxmlformats.org/presentationml/2006/ole">
            <mc:AlternateContent xmlns:mc="http://schemas.openxmlformats.org/markup-compatibility/2006">
              <mc:Choice xmlns:v="urn:schemas-microsoft-com:vml" Requires="v">
                <p:oleObj spid="_x0000_s20681" name="AxMath" r:id="rId4" imgW="1143000" imgH="1143000" progId="Equation.AxMath">
                  <p:embed/>
                </p:oleObj>
              </mc:Choice>
              <mc:Fallback>
                <p:oleObj name="AxMath" r:id="rId4" imgW="1143000" imgH="1143000" progId="Equation.AxMath">
                  <p:embed/>
                  <p:pic>
                    <p:nvPicPr>
                      <p:cNvPr id="0" name="对象 18"/>
                      <p:cNvPicPr/>
                      <p:nvPr/>
                    </p:nvPicPr>
                    <p:blipFill>
                      <a:blip r:embed="rId5"/>
                      <a:stretch>
                        <a:fillRect/>
                      </a:stretch>
                    </p:blipFill>
                    <p:spPr>
                      <a:xfrm>
                        <a:off x="1534108" y="2142564"/>
                        <a:ext cx="2155825" cy="717550"/>
                      </a:xfrm>
                      <a:prstGeom prst="rect">
                        <a:avLst/>
                      </a:prstGeom>
                    </p:spPr>
                  </p:pic>
                </p:oleObj>
              </mc:Fallback>
            </mc:AlternateContent>
          </a:graphicData>
        </a:graphic>
      </p:graphicFrame>
      <p:graphicFrame>
        <p:nvGraphicFramePr>
          <p:cNvPr id="20" name="对象 19"/>
          <p:cNvGraphicFramePr>
            <a:graphicFrameLocks noChangeAspect="1"/>
          </p:cNvGraphicFramePr>
          <p:nvPr/>
        </p:nvGraphicFramePr>
        <p:xfrm>
          <a:off x="618438" y="3607743"/>
          <a:ext cx="6000751" cy="695325"/>
        </p:xfrm>
        <a:graphic>
          <a:graphicData uri="http://schemas.openxmlformats.org/presentationml/2006/ole">
            <mc:AlternateContent xmlns:mc="http://schemas.openxmlformats.org/markup-compatibility/2006">
              <mc:Choice xmlns:v="urn:schemas-microsoft-com:vml" Requires="v">
                <p:oleObj spid="_x0000_s20682" name="AxMath" r:id="rId6" imgW="1143000" imgH="1143000" progId="Equation.AxMath">
                  <p:embed/>
                </p:oleObj>
              </mc:Choice>
              <mc:Fallback>
                <p:oleObj name="AxMath" r:id="rId6" imgW="1143000" imgH="1143000" progId="Equation.AxMath">
                  <p:embed/>
                  <p:pic>
                    <p:nvPicPr>
                      <p:cNvPr id="0" name="对象 19"/>
                      <p:cNvPicPr/>
                      <p:nvPr/>
                    </p:nvPicPr>
                    <p:blipFill>
                      <a:blip r:embed="rId7"/>
                      <a:stretch>
                        <a:fillRect/>
                      </a:stretch>
                    </p:blipFill>
                    <p:spPr>
                      <a:xfrm>
                        <a:off x="618438" y="3607743"/>
                        <a:ext cx="6000751" cy="695325"/>
                      </a:xfrm>
                      <a:prstGeom prst="rect">
                        <a:avLst/>
                      </a:prstGeom>
                    </p:spPr>
                  </p:pic>
                </p:oleObj>
              </mc:Fallback>
            </mc:AlternateContent>
          </a:graphicData>
        </a:graphic>
      </p:graphicFrame>
      <p:graphicFrame>
        <p:nvGraphicFramePr>
          <p:cNvPr id="21" name="对象 20"/>
          <p:cNvGraphicFramePr>
            <a:graphicFrameLocks noChangeAspect="1"/>
          </p:cNvGraphicFramePr>
          <p:nvPr/>
        </p:nvGraphicFramePr>
        <p:xfrm>
          <a:off x="2699161" y="5924681"/>
          <a:ext cx="2765425" cy="536575"/>
        </p:xfrm>
        <a:graphic>
          <a:graphicData uri="http://schemas.openxmlformats.org/presentationml/2006/ole">
            <mc:AlternateContent xmlns:mc="http://schemas.openxmlformats.org/markup-compatibility/2006">
              <mc:Choice xmlns:v="urn:schemas-microsoft-com:vml" Requires="v">
                <p:oleObj spid="_x0000_s20683" name="AxMath" r:id="rId8" imgW="1143000" imgH="1143000" progId="Equation.AxMath">
                  <p:embed/>
                </p:oleObj>
              </mc:Choice>
              <mc:Fallback>
                <p:oleObj name="AxMath" r:id="rId8" imgW="1143000" imgH="1143000" progId="Equation.AxMath">
                  <p:embed/>
                  <p:pic>
                    <p:nvPicPr>
                      <p:cNvPr id="0" name="对象 20"/>
                      <p:cNvPicPr/>
                      <p:nvPr/>
                    </p:nvPicPr>
                    <p:blipFill>
                      <a:blip r:embed="rId9"/>
                      <a:stretch>
                        <a:fillRect/>
                      </a:stretch>
                    </p:blipFill>
                    <p:spPr>
                      <a:xfrm>
                        <a:off x="2699161" y="5924681"/>
                        <a:ext cx="2765425" cy="536575"/>
                      </a:xfrm>
                      <a:prstGeom prst="rect">
                        <a:avLst/>
                      </a:prstGeom>
                    </p:spPr>
                  </p:pic>
                </p:oleObj>
              </mc:Fallback>
            </mc:AlternateContent>
          </a:graphicData>
        </a:graphic>
      </p:graphicFrame>
      <p:pic>
        <p:nvPicPr>
          <p:cNvPr id="22" name="图片 21"/>
          <p:cNvPicPr>
            <a:picLocks noChangeAspect="1"/>
          </p:cNvPicPr>
          <p:nvPr/>
        </p:nvPicPr>
        <p:blipFill rotWithShape="1">
          <a:blip r:embed="rId10" cstate="print">
            <a:extLst>
              <a:ext uri="{28A0092B-C50C-407E-A947-70E740481C1C}">
                <a14:useLocalDpi xmlns:a14="http://schemas.microsoft.com/office/drawing/2010/main" val="0"/>
              </a:ext>
            </a:extLst>
          </a:blip>
          <a:srcRect l="6366" r="6861"/>
          <a:stretch>
            <a:fillRect/>
          </a:stretch>
        </p:blipFill>
        <p:spPr>
          <a:xfrm>
            <a:off x="6977109" y="1105335"/>
            <a:ext cx="4915949" cy="832235"/>
          </a:xfrm>
          <a:prstGeom prst="rect">
            <a:avLst/>
          </a:prstGeom>
        </p:spPr>
      </p:pic>
      <p:sp>
        <p:nvSpPr>
          <p:cNvPr id="23" name="文本框 22"/>
          <p:cNvSpPr txBox="1"/>
          <p:nvPr/>
        </p:nvSpPr>
        <p:spPr>
          <a:xfrm>
            <a:off x="6758995" y="1924422"/>
            <a:ext cx="5352176" cy="584775"/>
          </a:xfrm>
          <a:prstGeom prst="rect">
            <a:avLst/>
          </a:prstGeom>
          <a:noFill/>
        </p:spPr>
        <p:txBody>
          <a:bodyPr wrap="square" rtlCol="0">
            <a:spAutoFit/>
          </a:bodyPr>
          <a:lstStyle/>
          <a:p>
            <a:pPr algn="ctr"/>
            <a:r>
              <a:rPr lang="en-US" altLang="zh-CN" dirty="0">
                <a:latin typeface="儷宋 Pro" panose="02020300000000000000" charset="-120"/>
                <a:ea typeface="儷宋 Pro" panose="02020300000000000000" charset="-120"/>
              </a:rPr>
              <a:t>Figure</a:t>
            </a:r>
            <a:r>
              <a:rPr lang="zh-CN" altLang="en-US" dirty="0">
                <a:latin typeface="儷宋 Pro" panose="02020300000000000000" charset="-120"/>
                <a:ea typeface="儷宋 Pro" panose="02020300000000000000" charset="-120"/>
              </a:rPr>
              <a:t> </a:t>
            </a:r>
            <a:r>
              <a:rPr lang="en-US" altLang="zh-CN" dirty="0">
                <a:latin typeface="儷宋 Pro" panose="02020300000000000000" charset="-120"/>
                <a:ea typeface="儷宋 Pro" panose="02020300000000000000" charset="-120"/>
              </a:rPr>
              <a:t>1 Schwinger-</a:t>
            </a:r>
            <a:r>
              <a:rPr lang="en-US" altLang="zh-CN" dirty="0" err="1">
                <a:latin typeface="儷宋 Pro" panose="02020300000000000000" charset="-120"/>
                <a:ea typeface="儷宋 Pro" panose="02020300000000000000" charset="-120"/>
              </a:rPr>
              <a:t>Keldysh</a:t>
            </a:r>
            <a:r>
              <a:rPr lang="en-US" altLang="zh-CN" dirty="0">
                <a:latin typeface="儷宋 Pro" panose="02020300000000000000" charset="-120"/>
                <a:ea typeface="儷宋 Pro" panose="02020300000000000000" charset="-120"/>
              </a:rPr>
              <a:t> Contour</a:t>
            </a:r>
            <a:endParaRPr lang="en-US" altLang="zh-CN" dirty="0">
              <a:latin typeface="儷宋 Pro" panose="02020300000000000000" charset="-120"/>
              <a:ea typeface="儷宋 Pro" panose="02020300000000000000" charset="-120"/>
            </a:endParaRPr>
          </a:p>
          <a:p>
            <a:r>
              <a:rPr lang="en-US" altLang="zh-CN" sz="1400" dirty="0" err="1">
                <a:solidFill>
                  <a:schemeClr val="tx1">
                    <a:lumMod val="75000"/>
                    <a:lumOff val="25000"/>
                  </a:schemeClr>
                </a:solidFill>
                <a:latin typeface="Times New Roman" panose="02020503050405090304" pitchFamily="18" charset="0"/>
                <a:ea typeface="儷宋 Pro" panose="02020300000000000000" charset="-120"/>
                <a:cs typeface="Times New Roman" panose="02020503050405090304" pitchFamily="18" charset="0"/>
              </a:rPr>
              <a:t>Glorioso</a:t>
            </a:r>
            <a:r>
              <a:rPr lang="en-US" altLang="zh-CN" sz="1400" dirty="0">
                <a:solidFill>
                  <a:schemeClr val="tx1">
                    <a:lumMod val="75000"/>
                    <a:lumOff val="25000"/>
                  </a:schemeClr>
                </a:solidFill>
                <a:latin typeface="Times New Roman" panose="02020503050405090304" pitchFamily="18" charset="0"/>
                <a:ea typeface="儷宋 Pro" panose="02020300000000000000" charset="-120"/>
                <a:cs typeface="Times New Roman" panose="02020503050405090304" pitchFamily="18" charset="0"/>
              </a:rPr>
              <a:t> P, Crossley M, Liu H. </a:t>
            </a:r>
            <a:r>
              <a:rPr lang="en-US" altLang="zh-CN" sz="1400" dirty="0" err="1">
                <a:solidFill>
                  <a:schemeClr val="tx1">
                    <a:lumMod val="75000"/>
                    <a:lumOff val="25000"/>
                  </a:schemeClr>
                </a:solidFill>
                <a:latin typeface="Times New Roman" panose="02020503050405090304" pitchFamily="18" charset="0"/>
                <a:ea typeface="儷宋 Pro" panose="02020300000000000000" charset="-120"/>
                <a:cs typeface="Times New Roman" panose="02020503050405090304" pitchFamily="18" charset="0"/>
              </a:rPr>
              <a:t>arXiv</a:t>
            </a:r>
            <a:r>
              <a:rPr lang="en-US" altLang="zh-CN" sz="1400" dirty="0">
                <a:solidFill>
                  <a:schemeClr val="tx1">
                    <a:lumMod val="75000"/>
                    <a:lumOff val="25000"/>
                  </a:schemeClr>
                </a:solidFill>
                <a:latin typeface="Times New Roman" panose="02020503050405090304" pitchFamily="18" charset="0"/>
                <a:ea typeface="儷宋 Pro" panose="02020300000000000000" charset="-120"/>
                <a:cs typeface="Times New Roman" panose="02020503050405090304" pitchFamily="18" charset="0"/>
              </a:rPr>
              <a:t> preprint arXiv:1812.08785, 2018.</a:t>
            </a:r>
            <a:endParaRPr lang="zh-CN" altLang="en-US" sz="1400" dirty="0">
              <a:solidFill>
                <a:schemeClr val="tx1">
                  <a:lumMod val="75000"/>
                  <a:lumOff val="25000"/>
                </a:schemeClr>
              </a:solidFill>
              <a:latin typeface="Times New Roman" panose="02020503050405090304" pitchFamily="18" charset="0"/>
              <a:ea typeface="儷宋 Pro" panose="02020300000000000000" charset="-120"/>
              <a:cs typeface="Times New Roman" panose="02020503050405090304" pitchFamily="18" charset="0"/>
            </a:endParaRPr>
          </a:p>
        </p:txBody>
      </p:sp>
      <p:grpSp>
        <p:nvGrpSpPr>
          <p:cNvPr id="24" name="组合 23"/>
          <p:cNvGrpSpPr/>
          <p:nvPr/>
        </p:nvGrpSpPr>
        <p:grpSpPr>
          <a:xfrm>
            <a:off x="6890200" y="2598468"/>
            <a:ext cx="5036786" cy="3793717"/>
            <a:chOff x="5473816" y="1226236"/>
            <a:chExt cx="6618330" cy="4601006"/>
          </a:xfrm>
        </p:grpSpPr>
        <p:sp>
          <p:nvSpPr>
            <p:cNvPr id="25" name="圆角矩形 2"/>
            <p:cNvSpPr/>
            <p:nvPr/>
          </p:nvSpPr>
          <p:spPr>
            <a:xfrm>
              <a:off x="5473816" y="1226236"/>
              <a:ext cx="6441746" cy="4601006"/>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mc:Choice xmlns:a14="http://schemas.microsoft.com/office/drawing/2010/main" Requires="a14">
            <p:sp>
              <p:nvSpPr>
                <p:cNvPr id="26" name="文本框 25"/>
                <p:cNvSpPr txBox="1"/>
                <p:nvPr/>
              </p:nvSpPr>
              <p:spPr>
                <a:xfrm>
                  <a:off x="5538580" y="1355607"/>
                  <a:ext cx="6553566" cy="4116322"/>
                </a:xfrm>
                <a:prstGeom prst="rect">
                  <a:avLst/>
                </a:prstGeom>
                <a:noFill/>
              </p:spPr>
              <p:txBody>
                <a:bodyPr wrap="square" rtlCol="0">
                  <a:spAutoFit/>
                </a:bodyPr>
                <a:lstStyle/>
                <a:p>
                  <a:pPr>
                    <a:lnSpc>
                      <a:spcPct val="150000"/>
                    </a:lnSpc>
                  </a:pP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The expected value of an observable </a:t>
                  </a:r>
                  <a14:m>
                    <m:oMath xmlns:m="http://schemas.openxmlformats.org/officeDocument/2006/math">
                      <m:r>
                        <a:rPr lang="zh-CN" altLang="en-US" i="1">
                          <a:latin typeface="Cambria Math" panose="02040503050406030204" pitchFamily="18" charset="0"/>
                          <a:ea typeface="微软雅黑" panose="020B0503020204020204" pitchFamily="34" charset="-122"/>
                        </a:rPr>
                        <m:t>𝒪</m:t>
                      </m:r>
                    </m:oMath>
                  </a14:m>
                  <a:r>
                    <a:rPr lang="en-US" altLang="zh-CN" dirty="0">
                      <a:latin typeface="微软雅黑" panose="020B0503020204020204" pitchFamily="34" charset="-122"/>
                      <a:ea typeface="微软雅黑" panose="020B0503020204020204" pitchFamily="34" charset="-122"/>
                    </a:rPr>
                    <a:t> </a:t>
                  </a:r>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at time t is defined as</a:t>
                  </a:r>
                  <a:endParaRPr lang="en-US" altLang="zh-CN"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endParaRPr lang="en-US" altLang="zh-CN" dirty="0">
                    <a:latin typeface="微软雅黑" panose="020B0503020204020204" pitchFamily="34" charset="-122"/>
                    <a:ea typeface="微软雅黑" panose="020B0503020204020204" pitchFamily="34" charset="-122"/>
                  </a:endParaRPr>
                </a:p>
                <a:p>
                  <a:pPr>
                    <a:lnSpc>
                      <a:spcPct val="150000"/>
                    </a:lnSpc>
                  </a:pPr>
                  <a:r>
                    <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rPr>
                    <a:t>A. Kamenev,  Field Theory of Non-Equilibrium Systems (2023) </a:t>
                  </a:r>
                  <a:endParaRPr lang="en-US" altLang="zh-CN" sz="1400" dirty="0">
                    <a:solidFill>
                      <a:schemeClr val="accent6">
                        <a:lumMod val="50000"/>
                      </a:schemeClr>
                    </a:solidFill>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26" name="文本框 25"/>
                <p:cNvSpPr txBox="1">
                  <a:spLocks noRot="1" noChangeAspect="1" noMove="1" noResize="1" noEditPoints="1" noAdjustHandles="1" noChangeArrowheads="1" noChangeShapeType="1" noTextEdit="1"/>
                </p:cNvSpPr>
                <p:nvPr/>
              </p:nvSpPr>
              <p:spPr>
                <a:xfrm>
                  <a:off x="5538580" y="1355607"/>
                  <a:ext cx="6553566" cy="4116322"/>
                </a:xfrm>
                <a:prstGeom prst="rect">
                  <a:avLst/>
                </a:prstGeom>
                <a:blipFill rotWithShape="1">
                  <a:blip r:embed="rId11"/>
                </a:blipFill>
              </p:spPr>
              <p:txBody>
                <a:bodyPr/>
                <a:lstStyle/>
                <a:p>
                  <a:r>
                    <a:rPr lang="zh-CN" altLang="en-US">
                      <a:noFill/>
                    </a:rPr>
                    <a:t> </a:t>
                  </a:r>
                </a:p>
              </p:txBody>
            </p:sp>
          </mc:Fallback>
        </mc:AlternateContent>
      </p:grpSp>
      <p:graphicFrame>
        <p:nvGraphicFramePr>
          <p:cNvPr id="27" name="对象 26"/>
          <p:cNvGraphicFramePr>
            <a:graphicFrameLocks noChangeAspect="1"/>
          </p:cNvGraphicFramePr>
          <p:nvPr/>
        </p:nvGraphicFramePr>
        <p:xfrm>
          <a:off x="7050934" y="3595161"/>
          <a:ext cx="4741665" cy="565375"/>
        </p:xfrm>
        <a:graphic>
          <a:graphicData uri="http://schemas.openxmlformats.org/presentationml/2006/ole">
            <mc:AlternateContent xmlns:mc="http://schemas.openxmlformats.org/markup-compatibility/2006">
              <mc:Choice xmlns:v="urn:schemas-microsoft-com:vml" Requires="v">
                <p:oleObj spid="_x0000_s20684" name="AxMath" r:id="rId12" imgW="1143000" imgH="1143000" progId="Equation.AxMath">
                  <p:embed/>
                </p:oleObj>
              </mc:Choice>
              <mc:Fallback>
                <p:oleObj name="AxMath" r:id="rId12" imgW="1143000" imgH="1143000" progId="Equation.AxMath">
                  <p:embed/>
                  <p:pic>
                    <p:nvPicPr>
                      <p:cNvPr id="0" name="对象 26"/>
                      <p:cNvPicPr/>
                      <p:nvPr/>
                    </p:nvPicPr>
                    <p:blipFill>
                      <a:blip r:embed="rId13"/>
                      <a:stretch>
                        <a:fillRect/>
                      </a:stretch>
                    </p:blipFill>
                    <p:spPr>
                      <a:xfrm>
                        <a:off x="7050934" y="3595161"/>
                        <a:ext cx="4741665" cy="565375"/>
                      </a:xfrm>
                      <a:prstGeom prst="rect">
                        <a:avLst/>
                      </a:prstGeom>
                    </p:spPr>
                  </p:pic>
                </p:oleObj>
              </mc:Fallback>
            </mc:AlternateContent>
          </a:graphicData>
        </a:graphic>
      </p:graphicFrame>
      <mc:AlternateContent xmlns:mc="http://schemas.openxmlformats.org/markup-compatibility/2006">
        <mc:Choice xmlns:a14="http://schemas.microsoft.com/office/drawing/2010/main" Requires="a14">
          <p:sp>
            <p:nvSpPr>
              <p:cNvPr id="3" name="矩形 2"/>
              <p:cNvSpPr/>
              <p:nvPr/>
            </p:nvSpPr>
            <p:spPr>
              <a:xfrm>
                <a:off x="7029179" y="4114150"/>
                <a:ext cx="4762842" cy="378630"/>
              </a:xfrm>
              <a:prstGeom prst="rect">
                <a:avLst/>
              </a:prstGeom>
            </p:spPr>
            <p:txBody>
              <a:bodyPr wrap="none">
                <a:spAutoFit/>
              </a:bodyPr>
              <a:lstStyle/>
              <a:p>
                <a:r>
                  <a:rPr lang="en-US" altLang="zh-CN" dirty="0">
                    <a:latin typeface="Times New Roman" panose="02020503050405090304" pitchFamily="18" charset="0"/>
                    <a:ea typeface="微软雅黑" panose="020B0503020204020204" pitchFamily="34" charset="-122"/>
                    <a:cs typeface="Times New Roman" panose="02020503050405090304" pitchFamily="18" charset="0"/>
                  </a:rPr>
                  <a:t>Generating Functionals of Operators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rPr>
                        </m:ctrlPr>
                      </m:sSubPr>
                      <m:e>
                        <m:acc>
                          <m:accPr>
                            <m:ctrlPr>
                              <a:rPr lang="en-US" altLang="zh-CN" i="1">
                                <a:latin typeface="Cambria Math" panose="02040503050406030204" pitchFamily="18" charset="0"/>
                                <a:ea typeface="微软雅黑" panose="020B0503020204020204" pitchFamily="34" charset="-122"/>
                              </a:rPr>
                            </m:ctrlPr>
                          </m:accPr>
                          <m:e>
                            <m:r>
                              <a:rPr lang="en-US" altLang="zh-CN" i="1">
                                <a:latin typeface="Cambria Math" panose="02040503050406030204" pitchFamily="18" charset="0"/>
                                <a:ea typeface="微软雅黑" panose="020B0503020204020204" pitchFamily="34" charset="-122"/>
                              </a:rPr>
                              <m:t>𝑂</m:t>
                            </m:r>
                          </m:e>
                        </m:acc>
                      </m:e>
                      <m:sub>
                        <m:r>
                          <a:rPr lang="en-US" altLang="zh-CN" i="1">
                            <a:latin typeface="Cambria Math" panose="02040503050406030204" pitchFamily="18" charset="0"/>
                            <a:ea typeface="微软雅黑" panose="020B0503020204020204" pitchFamily="34" charset="-122"/>
                          </a:rPr>
                          <m:t>1</m:t>
                        </m:r>
                      </m:sub>
                    </m:sSub>
                    <m:d>
                      <m:dPr>
                        <m:ctrlPr>
                          <a:rPr lang="en-US" altLang="zh-CN" i="1">
                            <a:latin typeface="Cambria Math" panose="02040503050406030204" pitchFamily="18" charset="0"/>
                            <a:ea typeface="微软雅黑" panose="020B0503020204020204" pitchFamily="34" charset="-122"/>
                          </a:rPr>
                        </m:ctrlPr>
                      </m:dPr>
                      <m:e>
                        <m:r>
                          <a:rPr lang="en-US" altLang="zh-CN" i="1">
                            <a:latin typeface="Cambria Math" panose="02040503050406030204" pitchFamily="18" charset="0"/>
                            <a:ea typeface="微软雅黑" panose="020B0503020204020204" pitchFamily="34" charset="-122"/>
                          </a:rPr>
                          <m:t>𝑡</m:t>
                        </m:r>
                      </m:e>
                    </m:d>
                    <m:r>
                      <a:rPr lang="en-US" altLang="zh-CN" b="0" i="0" smtClean="0">
                        <a:latin typeface="Cambria Math" panose="02040503050406030204" pitchFamily="18" charset="0"/>
                        <a:ea typeface="微软雅黑" panose="020B0503020204020204" pitchFamily="34" charset="-122"/>
                      </a:rPr>
                      <m:t>,</m:t>
                    </m:r>
                    <m:sSub>
                      <m:sSubPr>
                        <m:ctrlPr>
                          <a:rPr lang="en-US" altLang="zh-CN" i="1">
                            <a:latin typeface="Cambria Math" panose="02040503050406030204" pitchFamily="18" charset="0"/>
                            <a:ea typeface="微软雅黑" panose="020B0503020204020204" pitchFamily="34" charset="-122"/>
                          </a:rPr>
                        </m:ctrlPr>
                      </m:sSubPr>
                      <m:e>
                        <m:acc>
                          <m:accPr>
                            <m:ctrlPr>
                              <a:rPr lang="en-US" altLang="zh-CN" i="1">
                                <a:latin typeface="Cambria Math" panose="02040503050406030204" pitchFamily="18" charset="0"/>
                                <a:ea typeface="微软雅黑" panose="020B0503020204020204" pitchFamily="34" charset="-122"/>
                              </a:rPr>
                            </m:ctrlPr>
                          </m:accPr>
                          <m:e>
                            <m:r>
                              <a:rPr lang="en-US" altLang="zh-CN" i="1">
                                <a:latin typeface="Cambria Math" panose="02040503050406030204" pitchFamily="18" charset="0"/>
                                <a:ea typeface="微软雅黑" panose="020B0503020204020204" pitchFamily="34" charset="-122"/>
                              </a:rPr>
                              <m:t>𝑂</m:t>
                            </m:r>
                          </m:e>
                        </m:acc>
                      </m:e>
                      <m:sub>
                        <m:r>
                          <a:rPr lang="en-US" altLang="zh-CN" i="1">
                            <a:latin typeface="Cambria Math" panose="02040503050406030204" pitchFamily="18" charset="0"/>
                            <a:ea typeface="微软雅黑" panose="020B0503020204020204" pitchFamily="34" charset="-122"/>
                          </a:rPr>
                          <m:t>2</m:t>
                        </m:r>
                      </m:sub>
                    </m:sSub>
                    <m:r>
                      <a:rPr lang="en-US" altLang="zh-CN" i="1">
                        <a:latin typeface="Cambria Math" panose="02040503050406030204" pitchFamily="18" charset="0"/>
                        <a:ea typeface="微软雅黑" panose="020B0503020204020204" pitchFamily="34" charset="-122"/>
                      </a:rPr>
                      <m:t>(</m:t>
                    </m:r>
                    <m:r>
                      <a:rPr lang="en-US" altLang="zh-CN" i="1">
                        <a:latin typeface="Cambria Math" panose="02040503050406030204" pitchFamily="18" charset="0"/>
                        <a:ea typeface="微软雅黑" panose="020B0503020204020204" pitchFamily="34" charset="-122"/>
                      </a:rPr>
                      <m:t>𝑡</m:t>
                    </m:r>
                    <m:r>
                      <a:rPr lang="en-US" altLang="zh-CN" i="1">
                        <a:latin typeface="Cambria Math" panose="02040503050406030204" pitchFamily="18" charset="0"/>
                        <a:ea typeface="微软雅黑" panose="020B0503020204020204" pitchFamily="34" charset="-122"/>
                      </a:rPr>
                      <m:t>)</m:t>
                    </m:r>
                  </m:oMath>
                </a14:m>
                <a:endParaRPr lang="zh-CN" altLang="en-US" dirty="0"/>
              </a:p>
            </p:txBody>
          </p:sp>
        </mc:Choice>
        <mc:Fallback>
          <p:sp>
            <p:nvSpPr>
              <p:cNvPr id="3" name="矩形 2"/>
              <p:cNvSpPr>
                <a:spLocks noRot="1" noChangeAspect="1" noMove="1" noResize="1" noEditPoints="1" noAdjustHandles="1" noChangeArrowheads="1" noChangeShapeType="1" noTextEdit="1"/>
              </p:cNvSpPr>
              <p:nvPr/>
            </p:nvSpPr>
            <p:spPr>
              <a:xfrm>
                <a:off x="7029179" y="4114150"/>
                <a:ext cx="4762842" cy="378630"/>
              </a:xfrm>
              <a:prstGeom prst="rect">
                <a:avLst/>
              </a:prstGeom>
              <a:blipFill rotWithShape="1">
                <a:blip r:embed="rId14"/>
                <a:stretch>
                  <a:fillRect l="-8" t="-164" r="-132" b="41"/>
                </a:stretch>
              </a:blipFill>
            </p:spPr>
            <p:txBody>
              <a:bodyPr/>
              <a:lstStyle/>
              <a:p>
                <a:r>
                  <a:rPr lang="zh-CN" altLang="en-US">
                    <a:noFill/>
                  </a:rPr>
                  <a:t> </a:t>
                </a:r>
              </a:p>
            </p:txBody>
          </p:sp>
        </mc:Fallback>
      </mc:AlternateContent>
      <p:graphicFrame>
        <p:nvGraphicFramePr>
          <p:cNvPr id="28" name="对象 27"/>
          <p:cNvGraphicFramePr>
            <a:graphicFrameLocks noChangeAspect="1"/>
          </p:cNvGraphicFramePr>
          <p:nvPr/>
        </p:nvGraphicFramePr>
        <p:xfrm>
          <a:off x="6977109" y="4492515"/>
          <a:ext cx="4618078" cy="1222599"/>
        </p:xfrm>
        <a:graphic>
          <a:graphicData uri="http://schemas.openxmlformats.org/presentationml/2006/ole">
            <mc:AlternateContent xmlns:mc="http://schemas.openxmlformats.org/markup-compatibility/2006">
              <mc:Choice xmlns:v="urn:schemas-microsoft-com:vml" Requires="v">
                <p:oleObj spid="_x0000_s20685" name="AxMath" r:id="rId15" imgW="1143000" imgH="1143000" progId="Equation.AxMath">
                  <p:embed/>
                </p:oleObj>
              </mc:Choice>
              <mc:Fallback>
                <p:oleObj name="AxMath" r:id="rId15" imgW="1143000" imgH="1143000" progId="Equation.AxMath">
                  <p:embed/>
                  <p:pic>
                    <p:nvPicPr>
                      <p:cNvPr id="0" name="对象 27"/>
                      <p:cNvPicPr/>
                      <p:nvPr/>
                    </p:nvPicPr>
                    <p:blipFill>
                      <a:blip r:embed="rId16"/>
                      <a:stretch>
                        <a:fillRect/>
                      </a:stretch>
                    </p:blipFill>
                    <p:spPr>
                      <a:xfrm>
                        <a:off x="6977109" y="4492515"/>
                        <a:ext cx="4618078" cy="1222599"/>
                      </a:xfrm>
                      <a:prstGeom prst="rect">
                        <a:avLst/>
                      </a:prstGeom>
                    </p:spPr>
                  </p:pic>
                </p:oleObj>
              </mc:Fallback>
            </mc:AlternateContent>
          </a:graphicData>
        </a:graphic>
      </p:graphicFrame>
      <p:sp>
        <p:nvSpPr>
          <p:cNvPr id="6" name="文本框 5"/>
          <p:cNvSpPr txBox="1"/>
          <p:nvPr/>
        </p:nvSpPr>
        <p:spPr>
          <a:xfrm>
            <a:off x="433451" y="254110"/>
            <a:ext cx="5662549" cy="52197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The </a:t>
            </a: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SK Formalism</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33451" y="1057802"/>
            <a:ext cx="11239193" cy="5713094"/>
            <a:chOff x="5591162" y="1186272"/>
            <a:chExt cx="4490948" cy="1310713"/>
          </a:xfrm>
        </p:grpSpPr>
        <p:sp>
          <p:nvSpPr>
            <p:cNvPr id="4" name="圆角矩形 2"/>
            <p:cNvSpPr/>
            <p:nvPr/>
          </p:nvSpPr>
          <p:spPr>
            <a:xfrm>
              <a:off x="5591162" y="1202603"/>
              <a:ext cx="4490948" cy="1256067"/>
            </a:xfrm>
            <a:prstGeom prst="roundRect">
              <a:avLst>
                <a:gd name="adj" fmla="val 2837"/>
              </a:avLst>
            </a:prstGeom>
            <a:solidFill>
              <a:schemeClr val="bg1"/>
            </a:solidFill>
            <a:ln>
              <a:solidFill>
                <a:srgbClr val="005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mc:AlternateContent xmlns:mc="http://schemas.openxmlformats.org/markup-compatibility/2006">
          <mc:Choice xmlns:a14="http://schemas.microsoft.com/office/drawing/2010/main" Requires="a14">
            <p:sp>
              <p:nvSpPr>
                <p:cNvPr id="5" name="文本框 4"/>
                <p:cNvSpPr txBox="1"/>
                <p:nvPr/>
              </p:nvSpPr>
              <p:spPr>
                <a:xfrm>
                  <a:off x="5610735" y="1186272"/>
                  <a:ext cx="4364337" cy="1310713"/>
                </a:xfrm>
                <a:prstGeom prst="rect">
                  <a:avLst/>
                </a:prstGeom>
                <a:noFill/>
              </p:spPr>
              <p:txBody>
                <a:bodyPr wrap="square" rtlCol="0">
                  <a:spAutoFit/>
                </a:bodyPr>
                <a:lstStyle/>
                <a:p>
                  <a:pPr>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 </a:t>
                  </a: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Physical Scenario:</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Near critical area, </a:t>
                  </a:r>
                  <a:r>
                    <a:rPr lang="en-US" altLang="zh-CN" sz="2000" dirty="0">
                      <a:latin typeface="Times New Roman" panose="02020503050405090304" pitchFamily="18" charset="0"/>
                      <a:cs typeface="Times New Roman" panose="02020503050405090304" pitchFamily="18" charset="0"/>
                    </a:rPr>
                    <a:t>slightly above the critical temperature</a:t>
                  </a:r>
                  <a:endParaRPr lang="en-US" altLang="zh-CN" sz="2000" dirty="0">
                    <a:latin typeface="Times New Roman" panose="02020503050405090304" pitchFamily="18" charset="0"/>
                    <a:cs typeface="Times New Roman" panose="02020503050405090304" pitchFamily="18" charset="0"/>
                  </a:endParaRPr>
                </a:p>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cs typeface="Times New Roman" panose="02020503050405090304" pitchFamily="18" charset="0"/>
                    </a:rPr>
                    <a:t>ignore the motion of the medium and temperature fluctuations</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at distance and time scales much larger than the characteristic scale </a:t>
                  </a:r>
                  <a14:m>
                    <m:oMath xmlns:m="http://schemas.openxmlformats.org/officeDocument/2006/math">
                      <m:sSub>
                        <m:sSubPr>
                          <m:ctrlP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𝑙</m:t>
                          </m:r>
                        </m:e>
                        <m:sub>
                          <m:r>
                            <a:rPr lang="en-US" altLang="zh-CN" sz="2000" b="0" i="1" smtClean="0">
                              <a:latin typeface="Cambria Math" panose="02040503050406030204" pitchFamily="18" charset="0"/>
                              <a:ea typeface="微软雅黑" panose="020B0503020204020204" pitchFamily="34" charset="-122"/>
                              <a:cs typeface="Times New Roman" panose="02020503050405090304" pitchFamily="18" charset="0"/>
                            </a:rPr>
                            <m:t>𝑚𝑓𝑝</m:t>
                          </m:r>
                        </m:sub>
                      </m:sSub>
                    </m:oMath>
                  </a14:m>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285750" indent="-28575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"Integrate out" the microscopic matter fields (e.g., medium microscopic structure), leaving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indent="0">
                    <a:lnSpc>
                      <a:spcPct val="150000"/>
                    </a:lnSpc>
                    <a:buFont typeface="Arial" panose="020B0604020202090204" pitchFamily="34" charset="0"/>
                    <a:buNone/>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behind only the electromagnetic field </a:t>
                  </a:r>
                  <a14:m>
                    <m:oMath xmlns:m="http://schemas.openxmlformats.org/officeDocument/2006/math">
                      <m:sSub>
                        <m:sSubPr>
                          <m:ctrlPr>
                            <a:rPr lang="en-US" altLang="zh-CN" sz="2000" i="1" dirty="0" smtClean="0">
                              <a:latin typeface="Cambria Math" panose="02040503050406030204" pitchFamily="18" charset="0"/>
                              <a:ea typeface="微软雅黑" panose="020B0503020204020204" pitchFamily="34" charset="-122"/>
                              <a:cs typeface="Times New Roman" panose="02020503050405090304" pitchFamily="18" charset="0"/>
                            </a:rPr>
                          </m:ctrlPr>
                        </m:sSubPr>
                        <m:e>
                          <m:r>
                            <a:rPr lang="en-US" altLang="zh-CN" sz="2000" b="0" i="1" dirty="0" smtClean="0">
                              <a:latin typeface="Cambria Math" panose="02040503050406030204" pitchFamily="18" charset="0"/>
                              <a:ea typeface="微软雅黑" panose="020B0503020204020204" pitchFamily="34" charset="-122"/>
                              <a:cs typeface="Times New Roman" panose="02020503050405090304" pitchFamily="18" charset="0"/>
                            </a:rPr>
                            <m:t>𝐴</m:t>
                          </m:r>
                        </m:e>
                        <m:sub>
                          <m:r>
                            <a:rPr lang="zh-CN" altLang="en-US" sz="2000" i="1" dirty="0" smtClean="0">
                              <a:latin typeface="Cambria Math" panose="02040503050406030204" pitchFamily="18" charset="0"/>
                              <a:ea typeface="微软雅黑" panose="020B0503020204020204" pitchFamily="34" charset="-122"/>
                              <a:cs typeface="Times New Roman" panose="02020503050405090304" pitchFamily="18" charset="0"/>
                            </a:rPr>
                            <m:t>𝜇</m:t>
                          </m:r>
                        </m:sub>
                      </m:sSub>
                      <m:r>
                        <a:rPr lang="en-US" altLang="zh-CN" sz="2000" i="1" dirty="0" smtClean="0">
                          <a:latin typeface="Cambria Math" panose="02040503050406030204" pitchFamily="18" charset="0"/>
                          <a:ea typeface="微软雅黑" panose="020B0503020204020204" pitchFamily="34" charset="-122"/>
                          <a:cs typeface="Times New Roman" panose="02020503050405090304" pitchFamily="18" charset="0"/>
                        </a:rPr>
                        <m:t> </m:t>
                      </m:r>
                    </m:oMath>
                  </a14:m>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and the order parameter </a:t>
                  </a:r>
                  <a14:m>
                    <m:oMath xmlns:m="http://schemas.openxmlformats.org/officeDocument/2006/math">
                      <m:r>
                        <a:rPr lang="zh-CN" altLang="en-US" sz="2000" i="1" smtClean="0">
                          <a:latin typeface="Cambria Math" panose="02040503050406030204" pitchFamily="18" charset="0"/>
                          <a:ea typeface="微软雅黑" panose="020B0503020204020204" pitchFamily="34" charset="-122"/>
                          <a:cs typeface="Times New Roman" panose="02020503050405090304" pitchFamily="18" charset="0"/>
                        </a:rPr>
                        <m:t>𝒪</m:t>
                      </m:r>
                    </m:oMath>
                  </a14:m>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a:lnSpc>
                      <a:spcPct val="150000"/>
                    </a:lnSpc>
                  </a:pP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Schwinger-</a:t>
                  </a:r>
                  <a:r>
                    <a:rPr lang="en-US" altLang="zh-CN" sz="2800" dirty="0" err="1">
                      <a:latin typeface="Times New Roman" panose="02020503050405090304" pitchFamily="18" charset="0"/>
                      <a:ea typeface="微软雅黑" panose="020B0503020204020204" pitchFamily="34" charset="-122"/>
                      <a:cs typeface="Times New Roman" panose="02020503050405090304" pitchFamily="18" charset="0"/>
                    </a:rPr>
                    <a:t>Keldysh</a:t>
                  </a:r>
                  <a:r>
                    <a:rPr lang="en-US" altLang="zh-CN" sz="2800" dirty="0">
                      <a:latin typeface="Times New Roman" panose="02020503050405090304" pitchFamily="18" charset="0"/>
                      <a:ea typeface="微软雅黑" panose="020B0503020204020204" pitchFamily="34" charset="-122"/>
                      <a:cs typeface="Times New Roman" panose="02020503050405090304" pitchFamily="18" charset="0"/>
                    </a:rPr>
                    <a:t> Formalism to EFT:</a:t>
                  </a:r>
                  <a:endParaRPr lang="en-US" altLang="zh-CN" sz="28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Real-time dynamics requires “double-path” time evolution </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marL="342900" indent="-342900">
                    <a:lnSpc>
                      <a:spcPct val="150000"/>
                    </a:lnSpc>
                    <a:buFont typeface="Arial" panose="020B0604020202090204" pitchFamily="34" charset="0"/>
                    <a:buChar char="•"/>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Symmetry constraints: KMS(a manifestation of the Fluctuation-Dissipation Theorem),</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a:p>
                  <a:pPr lvl="1">
                    <a:lnSpc>
                      <a:spcPct val="150000"/>
                    </a:lnSpc>
                  </a:pPr>
                  <a:r>
                    <a:rPr lang="en-US" altLang="zh-CN" sz="2000" dirty="0">
                      <a:latin typeface="Times New Roman" panose="02020503050405090304" pitchFamily="18" charset="0"/>
                      <a:ea typeface="微软雅黑" panose="020B0503020204020204" pitchFamily="34" charset="-122"/>
                      <a:cs typeface="Times New Roman" panose="02020503050405090304" pitchFamily="18" charset="0"/>
                    </a:rPr>
                    <a:t>Chemical shift symmetry…</a:t>
                  </a:r>
                  <a:endParaRPr lang="en-US" altLang="zh-CN" sz="2000" dirty="0">
                    <a:latin typeface="Times New Roman" panose="02020503050405090304" pitchFamily="18" charset="0"/>
                    <a:ea typeface="微软雅黑" panose="020B0503020204020204" pitchFamily="34" charset="-122"/>
                    <a:cs typeface="Times New Roman" panose="02020503050405090304" pitchFamily="18" charset="0"/>
                  </a:endParaRPr>
                </a:p>
              </p:txBody>
            </p:sp>
          </mc:Choice>
          <mc:Fallback>
            <p:sp>
              <p:nvSpPr>
                <p:cNvPr id="5" name="文本框 4"/>
                <p:cNvSpPr txBox="1">
                  <a:spLocks noRot="1" noChangeAspect="1" noMove="1" noResize="1" noEditPoints="1" noAdjustHandles="1" noChangeArrowheads="1" noChangeShapeType="1" noTextEdit="1"/>
                </p:cNvSpPr>
                <p:nvPr/>
              </p:nvSpPr>
              <p:spPr>
                <a:xfrm>
                  <a:off x="5610735" y="1186272"/>
                  <a:ext cx="4364337" cy="1310713"/>
                </a:xfrm>
                <a:prstGeom prst="rect">
                  <a:avLst/>
                </a:prstGeom>
                <a:blipFill rotWithShape="1">
                  <a:blip r:embed="rId1"/>
                </a:blipFill>
              </p:spPr>
              <p:txBody>
                <a:bodyPr/>
                <a:lstStyle/>
                <a:p>
                  <a:r>
                    <a:rPr lang="zh-CN" altLang="en-US">
                      <a:noFill/>
                    </a:rPr>
                    <a:t> </a:t>
                  </a:r>
                </a:p>
              </p:txBody>
            </p:sp>
          </mc:Fallback>
        </mc:AlternateContent>
      </p:grpSp>
      <p:sp>
        <p:nvSpPr>
          <p:cNvPr id="6" name="文本框 5"/>
          <p:cNvSpPr txBox="1"/>
          <p:nvPr/>
        </p:nvSpPr>
        <p:spPr>
          <a:xfrm>
            <a:off x="433451" y="254110"/>
            <a:ext cx="5662549" cy="523220"/>
          </a:xfrm>
          <a:prstGeom prst="rect">
            <a:avLst/>
          </a:prstGeom>
          <a:noFill/>
        </p:spPr>
        <p:txBody>
          <a:bodyPr wrap="square">
            <a:spAutoFit/>
          </a:bodyPr>
          <a:lstStyle/>
          <a:p>
            <a:pPr marL="457200" indent="-457200">
              <a:spcBef>
                <a:spcPts val="1800"/>
              </a:spcBef>
              <a:buFont typeface="Wingdings" panose="05000000000000000000" pitchFamily="2" charset="2"/>
              <a:buChar char="Ø"/>
            </a:pPr>
            <a:r>
              <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rPr>
              <a:t>The EFT Framework</a:t>
            </a:r>
            <a:endParaRPr lang="en-US" altLang="zh-CN" sz="2800" b="1" noProof="1">
              <a:solidFill>
                <a:srgbClr val="053F81"/>
              </a:solidFill>
              <a:latin typeface="微软雅黑" panose="020B0503020204020204" pitchFamily="34" charset="-122"/>
              <a:ea typeface="微软雅黑" panose="020B0503020204020204" pitchFamily="34" charset="-122"/>
              <a:cs typeface="Arial" panose="020B0604020202090204" pitchFamily="34" charset="0"/>
            </a:endParaRPr>
          </a:p>
        </p:txBody>
      </p:sp>
      <p:sp>
        <p:nvSpPr>
          <p:cNvPr id="12" name="AutoShape 2" descr="https://upload.wikimedia.org/wikipedia/commons/5/55/Meissner_effect_p1390048.jp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599" y="1244183"/>
            <a:ext cx="944073" cy="5071017"/>
          </a:xfrm>
          <a:prstGeom prst="rect">
            <a:avLst/>
          </a:prstGeom>
        </p:spPr>
      </p:pic>
      <p:graphicFrame>
        <p:nvGraphicFramePr>
          <p:cNvPr id="9" name="对象 8"/>
          <p:cNvGraphicFramePr>
            <a:graphicFrameLocks noChangeAspect="1"/>
          </p:cNvGraphicFramePr>
          <p:nvPr/>
        </p:nvGraphicFramePr>
        <p:xfrm>
          <a:off x="6656153" y="1833876"/>
          <a:ext cx="771525" cy="384175"/>
        </p:xfrm>
        <a:graphic>
          <a:graphicData uri="http://schemas.openxmlformats.org/presentationml/2006/ole">
            <mc:AlternateContent xmlns:mc="http://schemas.openxmlformats.org/markup-compatibility/2006">
              <mc:Choice xmlns:v="urn:schemas-microsoft-com:vml" Requires="v">
                <p:oleObj spid="_x0000_s13399" name="AxMath" r:id="rId3" imgW="1143000" imgH="1143000" progId="Equation.AxMath">
                  <p:embed/>
                </p:oleObj>
              </mc:Choice>
              <mc:Fallback>
                <p:oleObj name="AxMath" r:id="rId3" imgW="1143000" imgH="1143000" progId="Equation.AxMath">
                  <p:embed/>
                  <p:pic>
                    <p:nvPicPr>
                      <p:cNvPr id="0" name="图片 13398"/>
                      <p:cNvPicPr/>
                      <p:nvPr/>
                    </p:nvPicPr>
                    <p:blipFill>
                      <a:blip r:embed="rId4"/>
                      <a:stretch>
                        <a:fillRect/>
                      </a:stretch>
                    </p:blipFill>
                    <p:spPr>
                      <a:xfrm>
                        <a:off x="6656153" y="1833876"/>
                        <a:ext cx="771525" cy="384175"/>
                      </a:xfrm>
                      <a:prstGeom prst="rect">
                        <a:avLst/>
                      </a:prstGeom>
                    </p:spPr>
                  </p:pic>
                </p:oleObj>
              </mc:Fallback>
            </mc:AlternateContent>
          </a:graphicData>
        </a:graphic>
      </p:graphicFrame>
    </p:spTree>
  </p:cSld>
  <p:clrMapOvr>
    <a:masterClrMapping/>
  </p:clrMapOvr>
</p:sld>
</file>

<file path=ppt/tags/tag2.xml><?xml version="1.0" encoding="utf-8"?>
<p:tagLst xmlns:p="http://schemas.openxmlformats.org/presentationml/2006/main">
  <p:tag name="COMMONDATA" val="eyJoZGlkIjoiNjhmMWNhOWM1NzEyMDE3YjA1OWJkZTc2NmY1MDE3Mjg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334E55B0-647D-440b-865C-3EC943EB4CBC-1">
      <extobjdata type="334E55B0-647D-440b-865C-3EC943EB4CBC" data="ewoJIkltZ1NldHRpbmdKc29uIiA6ICJ7XCJkcGlcIjpcIjYwMFwiLFwiZm9ybWF0XCI6XCJQTkdcIixcInRyYW5zcGFyZW50XCI6dHJ1ZSxcImF1dG9cIjp0cnVlfSIsCgkiTGF0ZXgiIDogIlhGc2dYRWRoYlcxaElFUmZkRnhRYzJrOUxWeG1jbUZqZTF4a1pXeDBZU0JHWDN0Y2JXRjBhSEp0ZTBkTWZYMTllMXhrWld4MFlTQmNVSE5wWGlwOUsxeGxkR0VzSUZ3Z1hIUmxlSFI3ZDJobGNtVjlJRndnUkY5MFBWeHdZWEowYVdGc1gzUXJhWEZjVUdocExseGQiLAoJIkxhdGV4SW1nQmFzZTY0IiA6ICJpVkJPUncwS0dnb0FBQUFOU1VoRVVnQUFCaWdBQUFDdEJBTUFBQURZR09wMkFBQUFNRkJNVkVYLy8vOEFBQUFBQUFBQUFBQUFBQUFBQUFBQUFBQUFBQUFBQUFBQUFBQUFBQUFBQUFBQUFBQUFBQUFBQUFBQUFBQXYzYUI3QUFBQUQzUlNUbE1BTXJ0RUVOM3ZWTTFtSXBsMnE0bXZuMEdQQUFBQUNYQklXWE1BQUE3RUFBQU94QUdWS3c0YkFBQWdBRWxFUVZSNEFlMWRDNHhrV1ZtK1BWMHpQZDJ6TTkyQW9JSmE3UXFJa3FVNkVEY0dORlhnc0R3RXVsMllFVVJTSFhBSEFtcU5Sb2xtTmRWQldEZW9xVWJKWm9PUmFoZGNVUWpkRUZHaG1hMU9XS0xCWUEwcmtwV05WbXNVSDV0czl3NTIyL3VZUFg3L2VaOTdUOTE2ZEZWUDFaMXprKzU3SHYvNXp6bi9mNzV6L3ZPNkZVVlplM0pmUGMvZS9wOXpXYXRXcUUrUVFQOFMyR0g4K2FGUy95eEN5aUNCVEVuZ0pMdjErUndWNzliVk92UEFqWjduUlRvK09JSUVzaTJCMWdlajZIc0pGWS9wZWhZNVNCTC9kSHh3QkFsa1dnSVRlMVM5SHdFQ3ZxM3JlYzhIS2dJUnQ1M2pqL1RwK09BSUVzaTBCRTZMQWVJdXhsYnNlazRTS2haVXlNVHR3TVcrOG9WM2tFQzJKWERpVVY2LzNIKzh4NjFuZ2JFbnJKQWJHRHV3dk1FWkpKQmhDY3dhcThtcFpkbTJweENUWjFlZCtPQUpFc2lzQkJhZjhsWXRCK3RwMTQ2NXdSazQ3SmpnRGhMSW1BUm0vVk9GS1lCaTNxa3FlOUx4QmsrUVFHWWxjSnh0K2VwMkNxQndJd3IvNTZNTFlVRUMyWlBBTWZaenZrb2RCeWpja3g4N1lrYnVJdzVoUVFLWmtzQVo1cDFVTEFJVWJqMmIvK3Y2Z3k5SUlLc1NtR0ZzelZPM0ttTlgzT0M2TSs5MjQ0SXZTQ0JURWlpekpVOTlHaXcrc2E0dmU4aENVSkJBRmlXdzQ3V2Z5b3pGNWhETmxTeldQdFFwU01BakFjd2VGaExCaVcyS0tOcTVuS0FLQVVFQzJaUUFGbCtUNjA5MDlHbkZyVzlqMi9VSFg1QkFaaVdBbVhieVZOTVpnR0xiclhKajFmVUhYNUJBZGlYUVltd2pYcnVUQUlVeXFuNUNSQmFVUDA0Yi9FRUNtWlBBT21PSnpXcDdtNkl3eDZ2Y0tHV3U1cUZDUVFKdEpIQU1WeVZLc2JpaVpWT3hlR1NNTm5pREJESW5BVHI3dHhLcjFRN1RDN1ZUL0dwZUxENTRnd1N5TElIWDFBQ0srQWxZaEtsN0ZzZnN1MFpaRmtTb1c1Q0FsTUJQTWxZQUtrcXVRQkN5SzBNV0V4TU9selQ0Z2dReUpnRmNNNzMvTkNCdzJhbVh2VTBSRGdJNm9nbWV6RXRncHN5K0htR25najN1Vk5YYXBwanhIbzF5cUlNblNDQkxFcmlaZisycFlhYlZvbkxXTnNVcms1c1lXUkpBcUV1UVFFd0MwMktMYmozKy9acFpqQjJDOUZPTVhZd2xDdDRnZ1N4TG9DbytDNGlkQ3IxL3phdGJCRW9lZWVTUmh4KzRBekdsTEVzZzFDMUl3SlVBNXROOGdqMkJwcjloUiswZ1FEMWhtOEtXVEhCblhRTHJUTGI0U216N3JxWVFnWGRzbTJMbXE4K3J2UG1mU2lTYTZocjlEMCtRUUpZa1VGTVhpUnBtVzRMWEQxallKY2RydjZjY094ZjFuRExpY0FZRUU0MFpZWElkWXhmTzNYbm51Zk1YWWg4NnlKS2dRbDJ1R3dsZ2o0SmJUK2p6WFZEUU5zVzhFTU1wNW55djRPbkF3MzgrKzQ5dnJ4ek1SU2NWS0FnbDlNeGRONUlMRmMyc0JOYjFOd3RtbWRQMnJXMktuTE5OY1E5alAxOGllVXpWbm95YUFoUzUxMzZzQUtoODZNL1BabFpRb1dMWGp3UUsrdk93Sjl6ZE8ydWJJckpuNEpNVmZVanFCdllaczJLRjVNdlhqOWhDVFRNc0FXeGtxMjhUQUFXMmxZU0JRMy8weWQ2bTJHRUhhMG9nOTRKbVFYcVFmRVdGaDNlUXdCaExBRWVlbG1UeHNWR3hhOVdrYUc1VDVLeHRDaVNZMTFRekZRY1VKa0pUQkVlUXdOaEpZTkY4TFJZZkw3QkJzV09PZlV4YTJ4UTd6dmZSZ0J4cnBKZ2Z1K3FIQWdjSkpDVlExL1BzQ0tCWXRnaHE1amJGRFdhYkFtZEMxTWhDdEVnVFFHRUpMVGl6SUlHVzJycUxJc2N3aWlKTUY5VEFjVXpkTmFLZmJkRW80Tld2YUMvbUZQTlprRWlvdzNVdmdZclpyRWFyM2pieXNHOVRURzNvOEpwalBVVnFTUmJ4QVJSYVNNRXgxaExBNHBPK1U0YzFWV1VLb1U3V05vVlZRMWhQN3FXTFJaMG1nTUtTVTNDT3NRUXdIdWhHampsM3lWUWxjV2lXUndFNEs0WUdydE1CRkk0OGdtZjhKWUNlWDAwY29xS1pYcUJpczVoVEpPdUhlZm1XRXpvZFFPSElJM2pHWHdJNCtiU2thckdqZDZvcEJEUHE1SWMwbzRKWnJCTEo1SUZBZUlMNUpDUVMvbys3QkFDS2VWV0hnck9oM1RUYkZJb2dpdkFkY212TGdvZFg1bVIwQUlXUlUzQ05zd1JnUGwxVzVYZW5DeGdUekVLc0lnSDVWZVdXNzl1VlA0QkNTU0s4eDFzQytEQ2dBZ1djRjYzS1lFcXhhM21GRTB0UzhTK21hWm9BQ2kySzRCaHJDV0JKVm9IaW1HTVowZVhVbFVUVnNMLzNXQ0pRQmdSUXRKTk1DQjh6Q1ZSMDAxODBPeGFvQXlZYjlsYWVyQlVhdnQ3V2lGYzBnQ0l1a2VBZlV3azB0SkhVMFBDZ3FyVGRwa2hPTkdUTkF5akd0QW1FWXNjbHNLNnVVMkJoYWM2SzlHOVRZTzh1Z01LU1VuQm1VZ0tuMlJPaVhxZmMyVUl4dWZnS3VtQStaYklSaEVxNUVzaFYyQm9QcWVvWk4vZTJrb3V2Q0E4VGJTNmM4Qy9qRWlpS3FjU011My85T3N5ejk5WVNWY2YxQ2JNa08xUGk4Ym5YaW5lWVV5VEVGUUxHVkFMVDdBbzE2dmVhZ1dMbTd5ODlDRXpnbzVrM1BYVGYvVTYxbk0yN0lpZkN2M2xPNDRBaTl3ZE91dUFKRWhnckNkeE1INno1cEpwYW9PaG8zZVp4VjJDZFl4N1Bxa2d5c2RQaGdHTHl5bGpKWU93Sys2a0hLL3UzZm1Yc2lqMCtCZDVoKytmWmxUVmQ0Rk5zLzhLNU40dnYvYkdmMGNIY2djTWZoakNLL2d5NCtLQ2tjRUJoWFdCMUdWdzczOHd6ZnVQaEI4OXZYTHNDREREbnUwVjM5SllCc2h3QXE2ZmY2SHNzeHNkVU55cDcwemYveTRJVjYzSG0rSWNuNzN6Zm5Yak9YZkNjMnZha0dWRFFiOTZ4L3p0ejNmR3F4NDZPdzM5UnBuUkFjY3BNUGJwalBIeXFLdGZFRUVIUnM4cjdydk16MlM5OHBEVHpzZ3A3WTk4cytrazR2WDhiK2tyVlJKTzJRSkZMT1A2dlpMSmFqTWN4OWc4bTF1T0NaV0kvSG9wUkNMcUZPVnQ4dUlQaHYwOXgwalc3UnFIb1ZTN2VJWUtpWjVYM0s1VXo3TGQ0MHVtSy9aRzZmcmwxbnc0elN1dEpndUtaNStSSXNIK09IdW14dXR2cGh4OTRQbkc0c2tuUHBlZVJXeGthL21Kc2J2SWZnZ0RkbTIvYTNQVFRYUE5ReUVYZjFLUENGTnVBWWxaOVllMmFsMWdYNE5PYk5jaDJpS0RvWGVXNmJMMDVHdXI4MmF0akYrWjdZNU9ndnZ0Z0lSRm1CMHhzWG5xQVpJZ0hUZlR6ZHBSeXY0cmlWZkZtYmkvRGQxSEZpWGZEK3NIMlNYZzZhK1RUSUdMLzduSVpMVi9aMVVPeERTaUtEblJHcEFxNVFoY3FPRnhaR3oycnZQZjh6dXpyenJmbWp0dTk4N0pUWUJPcUM2MjlHQzEwLzhOMk9zYzlpK2dWSFRKVmpwbmI5S1VMYTFXZmZKNnJiRHE5Y0VCdDhRc0xNWXByN0MyNjBJZFg5UzdPbktLeGU0M0w2YzErZmVpZzZFUGwzcEttQlZvZHppM3NxVFRLM3VMcVRuTnRtNWFsSEFxTm91T0l2bXpTWW1OcncvakkxWEtnTjFOajdQMHVRZEszMDEzQmtnbVBLZ1NuWjMvT3lxdm9CMFhPK2F5YVJYOXRuYk1KRlEyNlBIMm92TmNpNUNxcUc4SjMzNDM0ZTJXVHBFZjdWSVpQTXRLRWxKMVdiY0tGQzEyakRZcW9ZVzUyQ29JS2M5b0dEcDUySENxYTNSVXNYcFFqOURlY1NsU05WdXlSNHJRMWhCNWgyVHBsTlh4UTlLSHlUb1dPeDU5aGUxczZyT3kwTUIzY2x3UE51UXZ6S2FxNTMrR09aVVducTYyUkFpUEhra05CdjB4dHh4TzdiWWNpNldtT1BDaFE2eFZUN29ZZkZFMjM0b2IrMnJwT0RIdWs2RWZsdllwazBUWW02bDExN3QxbFVlamNQSWtSV3JIOWNmb1k3emdvSnZYVkJFRklLMWlyZGhwVTU5dTIzK051amp3b29oMjJONmRLVHZmekZxUUhJOFdLZE1MRzJsQWtiZC9UWDJnYk5heUlvWU9pSDVYM1d0bTZiWEFzT3RjbDAxajk0VnBhTE1YZDI5MEVwVGRRUkRVWFFaak5NNmNrdU9FYy94Wkd2S0JqQUFyWXNYcDJkL01WOHkxWnRMZ1ZVWjBKeUcwclhyT0VQNTljNkU3UUREaGc2S0RvUitXOTFyRmdyOFZnWHFzNnBYUStFM0hiM2tQK2twSW5NQkhVSXlpYTd1SThWTER2c01ReDdmaXFMY1hubnZhMGp5dTZwalZTSUh4TmhZL1MreDdHZmxFVTdKTnNKUytWY3BaKzN1dXhqNTg5ZS9aanQ2T2F2bnJHNmxEdDFFSEU2QWZnSFRvb3VsWDVZZXBTczVvSWZmWDljbGZNcG1LMmZWZUp2RVRJMyszOEhhcTQrUlN0dTl1NDZ6YWtlY3FHN2t4dFJubTBvZCtXQVUxVFk3UTk5b1JOTnpKdS9CRGszbDg5KzdYZitWOG8zNlM0cjBleWNKNjVqcVd0dXoxR1Ivb0JFQXdkRk4ycS9EQjFhZGlOQ0licWNsZk1wcnVrNjhUc08vOE5hajc0NGt2YjBTVkFjZUpKaDdSdUdyZ01yNXJmMHJJb1QxV1F6N1lJTUtBZ2M1MTl6U0liSWFmOHlXRDJ4Rm9VM1ZPaWdpVkF3VU1wcHUyVFJWRFV1MVI1VzZGMEVmRnFleWNyZnNLZ2JmckJnT0kxQldxVjlMeW5qZFdXQU1WcHQyTnZKWmE0RmkxejNDbytmbHBSemNBTktHSzdJQmI1Q0RqcHgrWDMzL2FsUTVVa2k2RG9XdVdIa2R6SHJNU1k0SFd6dHhCRkF3RUZkck92ZkttTVp2MWpBSWQvblNRQmlodmNxU09hK3JKVmZqalIwTDA3RlVVOUF6ZWdxTGVoZFRtT3NTK0xvT2hlNVFOU0hMNGE3L2JFN2ZnT0FoUy94dGhQeXlYWjNKZmJtREVKVU5nL0RSZEZpVFZyY1gzSFYycmFCaFJHdUFGRnpXdHErVktQYVZnR1FkR0R5Z2VrTkl3VTNSMExHZ0FvUHNINFVYVTBUSnBvbzlQZThGUWlBWW9aNXhaRVlzMmEzL3YzcnFBUnFjaEJnNEpPa2k5NU1zMU9VQVpCMFlQS0I2UkhUTFJkODZRZDM4T0RBcFU3S0lHOUJNVk1tZTB0SkhOTGdDS3lmL1NFdm56aGJsUHduMDEwdC9Na1U1cFVyM0MzQmdYOXVwWVBpY2xpakd0SUJrSFJnOG9IcExVdXRyNUVUb2NIUlV1dS9rcFFSSy8wVG1lU29OQ2ZwYWVDSk5hc0JTaTJSQ0hkLzBEQU1nL1JvRUFYNE1XUG0yNmNmUmtFUlM4cUg0enFzRS9SM2NyMm9VRUJ3SXVOSlFVSytnMzExVVF0a3FCd1NOYVQ1aDcxSk5zT2tmUWdYR3lJYUZDZ3RzNFgrM3lweGpzc2c2RG9SZVdIVXQ3a1o4L3Z2L1VpV0tCRkhSRW9XbW90dGFiYWF0MDNWSFFBaFNjTnBmRGFSQldWa1FZRjRhZDBLTUdOZXVKMFVFemQ4YTdQOEJya2JqKy8vN1prajlSWDdlVG0zY3Z1MkwvMVgxMEdyM213OHE0WHpZbXczTWQrL2U4ZXVHTXBpaVkrZCtGRkpVMW5rK2hBMTlHTHl0MlV2ZmwrSDFDQVNYK1JMOTEwZHpDZzAwanh5NVZmV0lnVjRqZlA3L0Y5c2grbENMSmNOamlCQmdWdEdzekYwdkFOcTh2eFFPTnZKWmVQaUkwM1JWbkJVSU9DOEZNeXpETG9TZ2RGYTcvQ1JaVnJrUDY3T0VxRjMzUGw5K3J4MFllNUtYSjk0UHdGV3BocFhqaDM1NTNueFIwRUFZcTdHSGpUNHFKNXNBQi9XMFVkeWFiK2lGWTVjRkh2QW51bkluSklWR0RzM2VwQjViR2t2WGp2WWd5WWZua0xSOUJtQnpUUi9pNTJXMndaSy9jdEVoTmE2elEvc3JNT2thenhRdFpVQjA3TENrdnhjbmNZS1NENDVWZ1NLTVUvVWhTVU5KdHFTS0pWMmxqcWpIbFRRWEZxYis0TVgxZHA3a1AvNzQwcHpDOEpURHJGTTRlRlN2NXdVQWpuQXFYaG9QZ0VjZnhWcDNlNmg3SC9pWEozeWVPL0NoVFBPdmdWcUhoT1pPYVMrQXNROWFMeU5peTZDUDR1dHI5S1pETzFqU2lmdE5IOUhOSkhpa2xzeGRYZHB0bGtUNjFGdjRyMXBpcnZuR3Q2Mnd3dVllclRBcWsrR3FweVRRY0ZyVm5QSzFMNVhrVFlkaXlNZTF0cVM3dXBRRUdEaW84eU8yR3BvS2ppZWw4RjQ4TnBybitzem0xM3J2amtKZWdMMDhHSDFpYkVKeURlL25ra2VuR0ZBdCsyUnVrSkZET1Z2eUJuemRyMFFwZjNkUXByaUIvZm1IcjRHMGl4bEt0czRaaThYQldNa1JCMTh1bEo1Y25rWFlhZ0tNOFZwUGhrU24wd20zZDVuTnFiVmQrZjU4eGZ3UTdXNEtoZG51VHphMW9mbFFDQWtBVW82RmRCRXhPYWRGRFE0TExGK1p0L1JVOFlqMjJvZTYvTkFBb3VrUExGQ0RMZnpkV0UvbXZzY1NQRkZGY0xtQkJkTzVxelBJbEdpdmltU0VPZ3VGZWMybHpVWXdEZHBSZjZ4dUlHc3FYblpvRGlHQWpMNmpmT2tpU0MwUG5mazhxZGxMMTRXcXAxUnJsOTRGaFZzd09MOUpHaWdub2Z0M2M4Y1BKb25qaWVlUFFXM252UXVvKzhDMVRUb0lDTWxjQjA3dW1nOEMwZk5UMWNPRHZVVGVnS0ZJL3hFTEswZEU2WmRLU05GRk0wZTJ5d3gwNlNBWVNuYnZYcklzVC9IK09yRUIrZHFGbVNORlhkYmdnVTVRVWVEQnRKeFVOVGx3V3B4aDRzc2FYNk5nMVdvbGYwa0VqbTlxc25sZHNKZTNHajFXMHArdVpxV2JkVkZkYm1uUXFLVTNSVVpOYnU5b3R5L1hYcW9NQmI1aXlhbyt5WGFob1VkUVRPeC9KTEI0WFAvbW1CeTFxTUMvZnVLR1UybFFPbDhDMHI1Sjd4a25hUGw3RXZzeEVKU3dQRlNXcmFMZlpFUzdaV3BhTk9SVWRmTFFkNVRDdVdKZlVKYlN3REZGK1U0d2MyUjlYZ1U5V1N6cXVqYVVqOUpoSS9GTWFoNHlIeEZLVW5sZXYwTDIrbjBKZThWTk1ZUjY1bXphOFdWOUNnZGsxa2lpc1ZGSG15aHhZWm56eHdIckNXWUwvU1V4RVFRS1F5bW1yYVZVUWdGNDhnNWYvVFFRRTJpUTM0TXJoWURJeXpxa2JCcGdLRkx6bm9id0dITm8vVXRtRTY0cTQwVUt5VHBpSDlBMW1IZkJ1NUphcG91cEtLTnBHUGFXVURGTitRV3NRc1VRb01Nd0V4U3ZNRDhLdWNKU0R6c3hTNExpNjIrVWdTV2ZObTFiM0tWWHE2ZWRidTJWSkU1bTFkK2tWNS93OHA0ODNTME5xdVZGQVV0a0ZhdEdTYzE4Ymxqc2dBQVFwOVVJdWNVMWlCT3F0MFVGUzExSFdDQ0p5Vm1rMGd1Y0NlUmpEK3FTZ3gvdXNRSHF6L0ZjR2l6WlBRaDA0MG1vNDBVRFRuVVdhMEZ0V1o1NjFlTExVMkxUMFVOOVNZRVIyWGd3ZWZhR3NqV0VtY1ByS3UyaFVHQ09GRVQzbHVHUm5OL0RWZnFmZVJlSXBSN1VYbEtqM3cxL2FaVjBUbTNiSWxjY01Ca2w0MmtTbXVORkJNY1BPbFpabFBaVDBjRldGeGdtMFZHZTBLOWdZVTZ3aVUrTkE1cDRPaW9WWlpOWDBFVVd0Tm1WQnl6YXBocGFsR2lxcHl1SVNuSytEaGY5N29VbzY4THcwVXRWVnh5aGd2L2xUdHBwQldNeEJ1cXlScVpXUmRRWXRXbjdSTldsRURPWkpzS1paS1o2UXB5WWVpZkNRcWlmVnVxT1FtckwzS05RMHRkZmtmejRFN1RIWXNpNEFEYWt0elNuT2tnZUlVNzA5VkV3UVhUSTZVelBKaUxvMVhFaFJXb000NkhSUmx6VVVub0lYMFI3WFBkcUFyRWlyVW9OaEpndEJPa0FGM0dpaW82OEw4UUxkZ1NLTzdHcytxdmo1cWFBdWd1YUxTQWhSNjFDaXJRYnVtQ1duQlN3elkxSmJuVkNwdXlHbWZJakd4MnRXVHluV3FuaHg1TTFWQ09pcW1YYzRVVm1tZ09FR1dJa1pKWlVXU0piVWhlVFZGZDdTSWpIWkZFT1JsbVUvTGtrNjlVa0ZCT3h2emlsSythU0sySEFzVFh0cEVMNUVUWlJEbUU3SmVFbkZaL1o4Q0NuNHhCZDJWL2lCUW9WdFFJSkhzZGlwYXNlVlZKVUtBUXJNc1M4aWh0MVZEU29SOUNXSGVvcldaUU54RHQzeUtSUEUwNzk1VWJ0TDE0aW83SXhodGpGamxUR09VQm9vOE5YZTBadG5xdWVGYWtzd0tRa3l6eUVsQ0FTMVR1cW9JbkpkMDZwVUtDZ0RQak1veXhTTENObFRxcUtSZGxxblFWS0FBNmJaRmtFRm52YjA2ejFCL2ppNWtSVlc3b3JwMUZkRHVqZllyK25xeUxKWTUxWXllWjVQNXBHMWdCUXJBeU16R3FoSjhBSVVKSkd2QytCUkpzZ1M5cVR5WnZvc1FzalZLaG81QUlhb2JPYzNKVUdoWEdpaWExQ2pST0ZYYnRDOXB5QXdnQXRXZkdGQ2dzU2JPeWFhQ2dyak02U0lKUjkwT2E2cmE4TGl5bkRBcFVKQk80OGxqM0FiaFJTN0RmSGJUeXBnQ2lzbHZJaUcwdENYVFEvbmE3RWxqaWJpSzdEcFBQMVdXV2p4akdqUkFvWXVrUUlFd280bWlsRHBBWVFJSlM4YW5TSkxsNkZIbFNRYWRReUFUVTV1SWhqRFZWTjNtbE9TVUJvb1hyNEVlTFU4MU9OUlhXVklRQkxkYzhGYVRtWnJ1V1FvSWpPZVVDZ3JmbWpYWWlkRVpuSkJMeVdLSUluRjE0YzBMZ2IwbFRXcVI5ZWFjYWJNQy9oMmFEV28xekVlM1FKbWhzOHZTMkxlTHQ2YkxwQnhWb3lWTUw3VFpvNkxidkJ2eTYyQ3pqemZaVlU3RExXWkJEVzB2cTNRS0ZPdGEyNGpKeTlTcUxRaGlMNG5pWTk0OXF0d2s3TjYxb3d3SmtZVEdwbVh1akRVbkVXM3ZnTHlNdmNNUzkwc0ZnZjFmeVFOaGRkTjNZTkFRVSs2YWJwQnd5ZUVXdVp2T1F2SktCY1dpaTJsS1FvT2RRaUFOeVpJTmYwRmRIQXhOK1VaeVRXclQ5ZVF1STBQdnM2RFllR01IRnhnSHhTM3RXVCtwaXFUZkRTTWhkQkZ4VnBvczVzakxJYmU2dEM3VDUwMVNTSGxKMFpmbGtGSzNKUTJ4WHlRQ3RERkwvRjRTeGNlOGtkanV4aWtpVGVVbVlmZXVpbXFqSWdsWlV4dmNHV3RPUEt5bkhSQ1VWS3VnYktZS2FPUExuRmtlV1pXNHE2WkFRWkNVVzN3OGd2OUxCVVhWeWtRbW9TcG9uWnh3QlFoRThxV1dwZ1RGRG1NckpxYytYY2pQLzJ3cGh2N29nWVh1cW56a3U5aWVjN3c1MGJralBWYWlNYS9FV0xYem9ydm11UmEyc0tKM2thZ2Fseld0RHhTUStKNysvVUlvZkpXb0FRcHJhUEtTYUtiYVVlMU41VHBkOXc0eWw1WXNjbFJSM3ZtUE5TZE9ROVR0bm5tTEMzZWljWW9oUWF4cGJjbjRXYlVQUWt0Qkd6d1FNaElqaGNsZEV0TXJGUlFOdlF5aVUwQWxldXNJZTZVYW1KeEFxZ1B5cHhHRGVwZzFuYkJmeDMrQWkrOTUxK0ZaOTFla1huWlpzSmFqNXhIcnJPdFZCeWlYK3ZnY1c0UE5OVS9GdEg3T3dRZUtIVmRDNGxlQ1hGQjRTWWkxK3pSNlZMbWJ1aHNmelZxMkxjSlp2ZmdVYjA2Y3FKY2RFS3Zmb2ZhL0puUEo2NmwwUVdHaHBoeEZTME82VUttZ0tDZEgvTG8yeThDaXJwWU9KYnQxZ2RTbUFBVkF5SzBwblZjR0hTa1RiYW90Qm1mZFdVTnlDMTFLQU4wSlRTV21ENEFMM3FOTldvdGNQbEMwa2syWmQ1YldocEtYSkZtZWNvOHFUM0xvRkVLemxqbUxLSytiU2J3NVdVVENtVGJSSm9xaWJ2MjB4YTlsaHZhNEpoaWd0WXVSVzRHQ3JMTnRFV2Y5VHdPRmI4MGFUSXlrVzlKV1UvelFCaWhQRklMUTBHQnNTOFZrOWQwQkZPZ1ZkMVhWVzJaNm9ZTGF2cUd6RXE1cFFvb0ZMa3I3czQxREJVWFBLbTliaGJZUmk4d1Z4STZ5K0tONGMwcXc2QVFLUzhUSVJTeFJnRW5CNEtNZzdhZWFIQ21BSFQyVW0relNRRUdUa0MxRFNpNE01M29sbUpZT0w3dlJWVDdhTnprb1lBTjQ4blBweDk3WEFSVG9GZWRWSGEzcGhRcHErNFlFVjdHZUM3TzN5cnNaKzNkYWZhRFlzYnNxeFJYbWsrbS9zS1ZuK3hSTi9OMjd5dU1jT3ZxTHFyZVdsR1hkVnllYVU1eFhKMUJZUUVBdTFESHp4d3FHVmNXeFVoT2d3SEhkL1l1S3pMelRRRUhXMzV3aEpSYzBvbzh0MEtRQnFyT2ZTV3hRbGNSSWtXc2xZbTNLakxnN2dHTFI5Q3JvZzd2dkk1QnVIaU11L21iNW1GRmROdkx5Z2FKcG1XbWEwZ1dGbDBUVEtrZnZLbGNwdTM2aklQWWFLTTA4U3p4eHNqbkZlWFlBaGIzb1hUZDlBT1NnOFJFOWs3R2ZBdHVhQUFYdVlja0xnRTVXYWFBZzY4OGg1aWJSNHpvSWhWalRIdUY0UFMxZW9OcVBSWGVsL09UMk02elZadGNaNXhkalAzTGVEcUNvbW5tRVBiM29XQTFvQmFORUdaMFlGbkszWUFCc215UStVQ0FmbzNkRjZvTENTNkpJOWJzUGxmTzBFNjRhTGQ5TE5XL3BhTGhsaFVFaE1lSnBUckcwSFVBQlcyaFpwVUFiM0pWdWpBNm16Vks3L0g0RkNueFhWdjE4aEVySDMybWdXRXlzV2RNQ21Sa2NUaHRiVGZQOFVYemd2SVY2NHU4dE9qRG11QVZjMmp6dWFsWXMzUWg2TzRDaVlYb1ZlM3JSc1NKb0gwOWlJQVlkSkw1Q3kxQW1pUThVNjhtRjFQaEUyMHRpdUVwWFB5cEgwbDUyRTFwT0d5WGJRelpaWDNOeUM5Z0JGS2ppdGtvQXlhOUlONXI0c2dyR0c1OTdlT3RIYXVoMXZoc0xXejlnUlJobkdpaXFDVkdqSTVFMkFBd2wrU3daWnVUNnBBci9taHR1K1lxS0pQbE9ydlJiNlViUTJRRVUxandDb2x2cHVnS3d0UTZpTTl6NnJhRE5UQnVUbFZ1d1d1UnE4dzdNOWJSU1orS09GRjRTVGFzYzFYNVVMbzVxSkpVcFF1WVZiL2x1bVQ2Y1F1cThKYmR0VGs3aURxQm9Dc3ZseDB0SWhGdzJaTnBadFUwaC9aOENJc1J6NVNNeUtQWktBMFhEMkdVeVZVRlBIR2tkV0R4YVE1Sm00bzhxbUhoOGZpNldrZVh0WmFYZlNqYUt6blJRMlBPSVJhc2I2MXlURnZSN25LL21OdEFObmJRSFVOOUlBUnZFeG8zZzc0TENTNUlvU0tNdmxVY1JPdDAyVCtJK0JiSll0dklWdUc3Zm5DeFNMUFBZS2UwWTdpNExJWlNwNlNHWExVbVF0NjBiQ3N2OTJJTW83TjRMLzBBU0pGNXBvQ2k3bU9ZR3J1N0tjMmZQTnRtalo4K1dFaXpWa213eUluc2g2YUN3NXhGVk03M29RZ3lnM3NvdkUyRWVtbDYwYkdLeU4zUS9wRVlLTTF2bHZMKzNSQzhYRkY0U1RtMy82MWZsTm84TzdxWXpaRUpFL0N4S1NuTXkvTkpCZ2ZwUzV6SEI5eWQyREJLUTRacmhJVncxTWRHT0IwdC9DaWpRejVrRlJVN2VjQU5hYllDTFVpU25mVzN5SC9QZ2RGRFk4d2pJcm9lNnpxTGxOellvQWN5ZU9YUERDQUUrVUpDMXNHclkxeGJJN1lMQ1MyS1NDRmZmS284elN2SG5uVVowaTdGdDJqVW53eXNkRkpBMkhkMFFWaWZhSUJjQ0FxeHRDczJxYjFBQXhIb0k0dHl3RXVKWXJ1M1dsUU1vcFBEdGVZUTF2WGpaVFVwZldrbHhCMFQ5cVBqOE84eWViYnJZcWg4dktOYXQ0UU5vNE1ReFVQaElORlBwNkZ2bGNVWXAvbGxucEdnd3ZmSGNyamtaWHVtZ2dHRG1RWHVDVzUyQTNweElDS0E3clphSDFud2p4Y1JuUHlPU3BJd1VRSjVHR3hIUGdOT1dTTVgvWTBDMnZTYW1HVVlLSVl4Rk00K3dwaGRvNW5LMXdvZ3M3c0tpMDRGb0xaRHl1MW5KaXZlQ0FyclM1MG1pWTZJUnhFRGhJN0hZY21mZktvOHpTdkVqajJVZGpYcXFEY2EyelVrVGQ1aFRySXZSc3NpNXorcTJpeGFldEZ0cVBsQTBsYnBTUUlGK3pobng2NHk5d3hTUTcyNUxNTnFoY0lONXNoZ3htb3g0MDgybnF0YU1mUXFxQ0xsZTdGVC9pa1pPalIzb2lSeWw4b0lpc2dhaUtDK21JQUNGQVFvU2VramlwZWhiNVhGR0tYNDBmak5GZXFVUkJaYWgvYzNKOEVvZktTRFhFbWpGc0lxaGRsVWtyTnY1S1Y0K1VBQ2dVbURZOEloTkhGUTYrbDZRT0QwbFFyQURjYVdrSStGb3U2NjhrMWpYczVObHlwME9pb2JwVmRBLzdzcWF0eUR5bFU1U1FGTFpkSnJPdFFpK3g3MnNVcXNyZWxGMHIrcmxhTk5nbThkRHlRNG9QQ1NLajNyM3JYTEZvSnQzd1Jvb2EzeHV6Rk8xYlU2R1p6b29xdHdTbXhJRExIcUV5endoV1lUTGhvVjBsYlY0VFJSd0pLOUNvTjh4aXhtR2dGelFoalhNL3pLTEh4UHhIWC9uSEFwNms5SmxtRUZmT2lqUXlhczZvdzlla1c0b1JEVjRGWnQ4NTdWYUZnMmNPSm50QjZlU1NBc0VxQnRGSjJXbTZIcWRBZHRERXMrM2I1WEhHYVg1RjlsK1NjYkRUdGxTcEcyYmt5SWcyMlRaZUJLdVBHL1N4NlVZYXBLMkNCbk5KMmdSNkhRWVJFRERKRi9ZempYZ3VqcVhTSVFBZ3BnVzZxditFcjR0bDh4Ny9CMGtid0FwKzRwTG0xVmZPaWlzWGdWTmVWc0tvUUR4UE5sSklORFFscUJCd3hGOW5reXlZMUxUNnY2R0RINld5aUJYZnBNSWVqVzZzUVVaeTE5SkVqc1c3cjVWSHVPVDdnVllaWVh3NHhtNmhTVXU1M2lZcElOaWxrK29HL01pNGJyb0pLWllRMHZTY01UdmRQQ2ZpekVoY05GTTRrcjA2YzBIYW5CQWRqYytkTi8vMkFTNWoxNmkvUTIyLzlCOWp6enl5TVA4by9CN1d6WUYzSFU5UnpJUmoydys4RHhLeU5pdE4yMCtZc0tQM3ZXNmY2enN2K2lYaHAxdktpaHNvNzVvcGhkMVNPZUpUZ1hEYkx3a2FOQ0dUTk4renViemtacTlmZk1MMGN6bVp5dHc3cjl3YzQ0SWN6VjJoVHVhZTVSd2VsTW84S1pObzlnWUNhVXlUOThxTnl5NmRUVlY5VysyVWV0clRqR082YURndndWeWh0Y2U2YWI0ZUpSclBGWjE1eW9UYUtLaTFiUDMvZk45LzIzbEFFRURvMFg4MTQ4em1tUUo1YVVBQUFtT1NVUkJWTkFxUk94NWo5R01aTlRRVnJMbVRPdmMxcVBEajk2QlJrWFBsUThQTit0VVVFREt1eXA3OU8vS2lSNXBYNndQcVJEUGU4WllYa3d2V3RKSmN2bDhtMDVGeWVjaVR6K05FOHBmK3ZpZk5zVFlRUWF5ZUN6RnVpUnVydjJxM09YU2xRKzZ3Wms4L09xRy9Fa05rY2pUbk9MYzBrRVJsZG5hUkVFT2t5U3FOMFl6MzlxYmF4akpFejlxK3VaeGxqQmFaR2dWOTIrN1V6d2ZPRit4WkljZkI2TSt5SHB1KzUwUHhRdElxeG56OGNBY285K2hFZzkrb2lvZWZZVCsydDZOdkE3N2F6clRSZjdMV1hlK0FNVkRmWFZ6MWZIOU9GSkJnWkZpU3pHMXBoZlIzKzdkcitjYUtqN3hybW5Eb21VTks5VjlFdkM1QzFEWEpMc2dmdjlMTFdYZFVPWWE0KzBOcXlBWHp1SFh3YUFFVzdFT2ladGx2eXAzdVhUbit4R2N5ZnViMzhEUkVQdU1xcWM1eGJsMUFNV3IyUjY3V2xLSnNJT3dSeVpsMmYyUXdMUnBvdmp0TkFjVTA3WGZWWW43ZldOVTJPbzM3ZERUblQ1WWl5WmExRWhXZFY2THZNMm9mMGNBaXVodW8zUnJla0VGNmd5S201ZFV3ZS9Wblo4S2FmT2UrZW9kKzc5M2Y1dElFZHdGU1VyNmdhbjh5MElMOWhuVmJuaDNBRVgwKzg0UFFVNThybkxyS2s0WWQ1N0FwVlM1eHlqTXl1WjZUSEowNUhscVVwTmx5SDVCWjNwcTg5SUx4QWk0OTc2SE5qZDArR0VjcVNPRnhSaTJqdDFqNTV3ZXlxSWJiZWZnVlA1OUQxWnVlNkZSRGFyZERlOU9vUEJKRDN6VjlxQXZlc0JoTUVJSHpIR0E3RnFyeEl4c2FKZnB6QTV3OGxUSkRUeUVyMXRRd0l6K1h5dWJDY3Npc29KSDNUbE1sWGZEdXg5UWdPL3UwY2xWL3J6WU1kNzhqaTdiN25JUzU0YWlONXpmaU5IVHV0dmxXTmdodk4yQ0FudWtLMVkyVXgyWFpDM2kwWEVPVStYZDhPNEhGTWQ5MnhSREUrbXNzTlYydG9lV3d5RVlXMWFUeTRWV3BiYmNvTVA0NnNsckRGNTJzMm9YUWNTZXNtMHBiNEtSREJ5bXlydmhQZDF1bnpsRldwaEpicVZFRHpncXoyMDE1NmJrZ0hQb24xME9xdzcraC9hN0JqaTJGV1BtbVQvVGlGYS9GNnk0RTd1V1ozeWN3MVI1Tjd3bm5lRzJPN2xWajNUcVcrZTIycW1udWl2YkVWUEpQZjVrcnUxQk1YbHVMa25lS2VUa096dFJpSGhNWlVvV1pYN0Y4b3lQYzVncTc0cjNIUmQ3RmxialNLZStEZDd3aWtzOUYvTW9FcFRiR2UzdFFYRnlrSE9OZUIzdGJRckVOVmJqQkdQaEg2YktoOFU3dGsweFpEazNhU3liY2F5Q0llZllBL3ZDZnNsUGZZMUE0VzVUNUNyK3dvMTY2REJWUGlUZVI3dE5FZVZwMXZNc3ZlODZXZ3JkY1NZVkwzL2FzMHV5ZkE0b0VHNktmVnFmclROaGczTEZ0aWxHMU9ic1dOdGhxbnhJdkhHcTR3aTNLYUl6eU8yR281elpkOVNaUmJCdUg4N0djUXQySUsxUkN4UXpCWVJ2NkVTbmhsaVgyRGJGZXVJWEVYUXBSdG94VEpVUGlUZk9nTzBlcFV4YjdJR0tjeFh2S0RQdmtOZHhjVEplVXRHNWQ3a2dZSUVpajlDcmMwU1MyeXpodkJldFN1VTJaWkxCdm1MYkZNNmQ2OEhtTkZ4dXcxVDVjSGhqTFh4cHVESnh1VS84NDk0UHVpR2o0MFBYdkcyVjVtYTAvd1h1dDBCUjFqZmFUek1zSWswVHhYdXRvY05LZjFnblZMTnRlSWlmZkRiKzhYRU5VK1hENGQxeWQwM0hSOVJES0NubVYvYitHQjJ6RmgyR0FRV2RJVjRSV2FNai96cE9uYTVGcnhqb2RyZXBWMTVoa2dmVng5UjZNdlVaRTlkSEw5V2c1TDJIN2hNZDRwaVVlbmpGYkpnN2o1UUpoQ1BtV3dZVVFJSTYwVGhSeGxWYi9DcnZWSVZkV1J0R21acjJOc1dreW5ZWU9RV2VSZ0trYS9Hc21NRHIyYld1aHdFdWhicTY3R1pBc1NodjVGTDhaSUZkUGN0d08xTE1NUVl1dUpaOXBuL3Fnd1BuSHhqNkpJRExkN2h4Y3U1OFpZaExLTDU4UnpZTXF3NVBXSVhMcXkrVEdGQVViWXFaYjdGMzdMK1gvWHpKU2pOQTU0NWp6QTJRY1dBVkpOQzlCUEIxSVhVampSTE40Z29vVDJ4QUFaUG1NWXZmM1VoZzdnUlpFWU53dmtLdENBK0NXZUFSSk5DbkJBck83eU1ERk9Md2tRRkZRMDB6WkFaTi9ZMllQbk1NeVlJRVJsd0NWV1V3OFhLZVNJS2k1ZDc3K1RWUWpPd0s4NGpMT2hSdkxDU1FJMnZJbWwvaHFnbFdYUEdZa1FKRGlia01sL3NXZStjUTV4UmpJYk5ReUd4TElOZGdWd0FEMCtqcHd0MGMxZG1Bb21ZZEFNQTNEb2E2K3BSdGFZZmFqWVVFbXV6SlVrdHZXS1BJOUJra3ZvTmpRRkUyb0ppZ1g0NFYreFQ0Q2toNGdnUXlLSUUvb2MvL3JBTUhhNnB5dUw0dUZxTzhvQmo2anJZcVJuZ0hDVndqQ2VCWEJWZWppSEN3clVyZ0FVWEZqQlRIOU5tbjZuRE9QcWxpaEhlUXdEV1NRSjF2bGRGT3hiSXFBWDJ2QUVDeDV4UUlXWkxSOHBUc1JWeWFlcWdrdzhJclNDQkRFc0RucjNqN3gvS1NQaFNJTUxFV3BjMG5IQmwwUC9zNXpQc1VHWkp1cU1wWVNxRElydkp5NTYxekhIVFBhSU5DTlNoMGlLcmpNRy9lcVR6Q08wamdta2dBWnBNd2k3QmhkNkJMb01ZRkRRb2FPL2lBb2tpRyt1RUNsVWw0QndsY0N3bGdLV21PNTB1VGExMEE3RW9zazBlRGdtWVpKUXBSVHdDRmtrUjRaMDRDVFdrOThkL2wwYlZyeXEwOERRcGd4LzI2WDEvZmZkTDhneU5JWUhRbFlQMzRwajBXck1zenNSb1VzL3JhOXVqV0paUXNTR0FnRXNDQmpzdVNVY1hhdmNQaEp6NzkxcUFveGc3SkRpVHp3Q1JJWUJRbGdDRkJUQ240SGRTU0tpS0JnZHdhRkMzM2FwNmlDKzhnZ2V4Sm9HV21DZ1Zyb2gxaDJLREZKZ1VLMnFhNG1MM2FoeG9GQ1NRbGdNYXVQeVBic0VIUkZDdTFDaFJZZkRMcnRVazJJU1JJSURzU3dJZHJIbGUxd1JjOWxET0tzTnBFdDA4VktHQmxhVHBERkZ4QkFobVVBTTZJTDZscU9kL1FvS05RYXdZVXRkalduVW9UM2tFQ21aTUF0ckUzVktWcTZsdVpQS0RLWjlaeXBNREducmF5RkhsNEJ3bGtVd0l3aS9UOHVXSU9CS0t5T05lQjN5U1ZvTml4anBWblV4Q2hWa0VDU2dKRnN6ZUJPYmU1ajRwNGZGRDIvUklVcjNjL2I2TVNoM2VRUUJZbFVEY3JUdmlBcko1ZVVGVnpMUndmNXlNRi9aVHdXaFpySCtvVUpPQ1JRTk5zVTJEVmRjdWhtTVJWN0V1TU1menRyVG94d1JNa2tHRUpOTTFYVzNIZ28rVFdkS1lCU05CemRjNk5DTDRnZ1F4TG9LN095TktuTXBQYmM5LzlEVURpclIvS3NBQkMxWUlFNGhLb0dsQlVmZC9CVkp0MzhYVEJIeVNRV1Ftc0cxQVUzSG0ycUhJQVJXWlZIeXJXVGdJbnRNMkVGVm05WTJHb0F5aU1MSUxyT3BFQXRxcGxUVTlwZU5oVkQ2Q3dwUkhjMTRVRWNNUkpyaXd0ZW45QU9ZRGl1bWdHb1pLT0JGcnE3RlBEL1ZpSEpLTHZGV3c1Q1lJblNDRHJFcmhGSGdtZk1qTnV1OHIwK2ZFTk95QzRnd1F5TDRGSk9aVllWNzhIN05RNGg1T0E3TWsxSnl4NGdnU3lMb0U2ZXk2cU9GWGgzeW13SzN2bTRVczNsb0VKSFBLNDhhSDd0dTJvNEE0U3lMUUVKaXY3OTBjNDBKRXdraFk1SU5TLzNVd0xJVlF1U01DUkFPYlN0MVhZRHp0aDVGbWtYMVVXendmT1Z3SW9FZ0lLQVJtV3dOU0RsWGQ5SnNQMUMxVWJuZ1QrSC9vQU1PRXJDQ0dPQUFBQUFFbEZUa1N1UW1DQyIKfQo="/>
    </extobj>
    <extobj name="334E55B0-647D-440b-865C-3EC943EB4CBC-2">
      <extobjdata type="334E55B0-647D-440b-865C-3EC943EB4CBC" data="ewoJIkltZ1NldHRpbmdKc29uIiA6ICJ7XCJkcGlcIjpcIjYwMFwiLFwiZm9ybWF0XCI6XCJQTkdcIixcInRyYW5zcGFyZW50XCI6dHJ1ZSxcImF1dG9cIjp0cnVlfSIsCgkiTGF0ZXgiIDogIlhGc2dYRVJsYkhSaElEMGdaMXh6ZFcxZmUxeHRZWFJvWW1aN2EzMTlDbHhzWVc1bmJHVWdZMTk3TFZ4dFlYUm9ZbVo3YTMxY1pHOTNibUZ5Y205M2ZXTmZlMXh0WVhSb1ltWjdhMzFjZFhCaGNuSnZkMzFjY21GdVoyeGxJRnhkIiwKCSJMYXRleEltZ0Jhc2U2NCIgOiAiaVZCT1J3MEtHZ29BQUFBTlNVaEVVZ0FBQXJFQUFBQ3pCQU1BQUFCc28xazhBQUFBTUZCTVZFWC8vLzhBQUFBQUFBQUFBQUFBQUFBQUFBQUFBQUFBQUFBQUFBQUFBQUFBQUFBQUFBQUFBQUFBQUFBQUFBQUFBQUF2M2FCN0FBQUFEM1JTVGxNQVpwbDI3N3RFemQxVWlSQXlJcXZiakMzK0FBQUFDWEJJV1hNQUFBN0VBQUFPeEFHVkt3NGJBQUFTZjBsRVFWUjRBZTFkWDRna1J4bnZ2ZDNiUHplN3Q2dVNoenpOdmtpZVpBOUY5RUdkRXc2SmlUcUxBUk1RbVFYamdZanNnb0VvaXJQQkV3OUNuQ1hvZ3hHZEl5cjRJTTZpcHdTSjNoTHpvSEt3KzZCRUJOMURBaUtJZTV2TWVadGNrdktyN3FydSt0OWY5WFRQN041VVAreDJWMzMvNnRmVlgzMWZWZlYwRkkza1dHZ1MzMk5uSklhZU9LWFR2cmdTY3VQRU5YSWtCcy81STN0bkpJYWVPS1h6L3NpK2V1SWFPUnFEZXdtME55emFhNy85KytmZjhld2pJdjU5QzJrb2xoR1lTVUE3bEV2VnE5b2ZmNUlOZFZ0cWJiZzJJVkJqaU8yWktzV3kydE1kMW5NM3hPSndia1dnbStDMWFTVklLMnJ2VDBqZlNFdkNpUXVCVXdsY3I3aG9lTjJmNGc3K0ZyOE0vOTBJc0ljYzVUMG5ZMmkzM1FKRExVTmdQK20wYjZJQU9VT0pyNkJJQTlGRWd1eHRIQksvQU9yek9OSkFkWkJBZXdXSHhLT0V2SWFqREZTekNiTC93eUZSYXhOazk4Ykp1NXVwV0liYlJ3NU1ad25adVp2aEtMTnRqYVRUcmlKbDlzSjBGeEtwNkhTQ0xIYXE1U3dKMDExSWFIbUd1NE9rYjcydUVDNWMzbE5LUm4xWmUyeHQxQ2JFK3RlVFR2c2cwcGhaZGJycjlMRUxjU2ZJcHEweGIxK3kxVlJRSHNmL2hHRFQxZ1dpR0xkUHRpcXdhaENSODliUWNKTGt6T3NOb2xibmJTZWRWZ0ZNcDJNbHZVMjVxa2UyNVlMUlgzVnVXV3lZSXVvVFp5RXNwM2cvUVJhWDRVYlJsRExkMWNUMjluS3N4VWhwMkc1Mmc1QnpHQUVsMGJEbHNDT2t1RWtaeVRtQ3pES1E0c3NndTJiREQrYVV6cGVoQUN0akplbTB5MGo2aXhMZDZlSGFLdW0yWFp5MkRHR1QwRkJzZUdtVDdWWE9NdHhpTXdMWGpsMW9FRVhUUlBGWURJNHBRSGFvam5ZaDZiTmt6K3QrTU9KR01iWWlxdkE4RnQvZm9BMGRwcU9ONmxRaklSdDQwek5LNnppY2tRei9yRWVNT3NITkR0blJ3andMUGRUc3ltaWRVbWlQSFJYQ29WN3VxMEYzckgyUzNBT3RIR3BFeXpQY05mL21ueUkzL1prcTU1Z3hQbjlUZmJyZmFxaU9OdHFsWFpZUWJJWXJJTE5JbG9XcjQzSTZRVXpSZWVNd2FrTXJsNFpwSlExSDRMQ2xMZzVUNnNkenZ0Ym8yWnJubzNWbzVYbEhjOHF2YWxOZ2k0eWJiV3lDVWI3Tkxva0hobWQrRXNJQ3VpdG9xSTQydWhvRGF3a0RIVTFZR0c3azdiQkVydG9sYTNJQlhFMEIyc04zdEd3cnJYY0hQSE5NSjhKbkRVc2ZEWnArdGFFTERkWFJSaXpEdmFIZGFYZkJsS0VGYm83aDFFNGE3amk0MldnRWpoYTNMVkdEWmQzdzFHbEVJeWlvNlY2S3V0bG9CSTYyWUlackdpbEdBS1N1c3FVNU51cG1SK0ZvZVlhN3FSdnBLS2tab3hzSHc5Q3F1bG8wV0U5bXVZYnZhRm1HaTlxV21PSXphWXpJMCtvUm5reHBHVXpzWmtmaGFLTk9Fbmh0K2NBeGE4d2lmU1JVUlh0S1RRZ20yQ1RYOENQYVFobnU3ckZiWGVSM1Nwc3BTdHhzNG1nMUg4eTVxdm5QTWx5dmZWc3I1dG02YWd6MGs5cFdVblhtWml1SWFQLzJXUDhodDIydHhCMWNjVk5KdFUzTkxkYytkS24velE5S1JJTmVGQk5aVjFZWm1adU5vaTQwYzNOUW13VCt6eEZ5Z1h3VUhvWWRvVkErWlJtdXg0TGhuSllPVDhEdHVVVElaMlRKQTEwVkZLbXNNbkkzRzBWMGJhckVxWU9YeU5GVzlCdXl0TkJVSGhLaDBTekR4VzVMQkU1dEpXK2lTWjdZanVaL1hHTCtVRlRrV2JsamNqY2JSWFNwdWp4SEMxdTdyd0FTdTY5TnVYWnA5a0FuSEtzQzJ1NVRwVjlFODIzeTRaaGp4YnpDNTVabXJDMHNjbHBlclUvZGJCUUhRVjRSa05Fd1Z0aEsxRXozdXk1a1dZYUxYemRXZDB3MCtCNm1VMTdqb012eTRpTGxWY2JVelpicmFHRW5aM0tUV3RBbDdlM2dHZTZPblVTdTZjaWJPdUFkcU9XWTRCL05zaFowQnhBcHJUSm1ialp4dExZZEFNOWZ0QjFmbEp2T3JscmNaY09VdXFzM1FZK214NlpSaUY2b1BIQlJpK1c2OUhjVFNucmNCaEFwclRLS095Z2RqcFl2Q0NZNHlIL1A2UURRemNlclNUR01pNjRGV3ZiaW5kd1REUUpaMFZrNXp3Rm5rcWloWHFVY1pBY1JLYTB5Q203VzVXalpJQzVEeXE0WWhCSWNEY0lmVG9ET0dWU3hESGRKWXJkZUxNcmJZMVlJQ3l2MndaWTlLNWRQeFNBaTU4UTVqYzU1UVcwWDdOc1Vyb1hUbDZIS2ZCeXRDV1RzRkY3eTRJTVNJSHRUSjhoSzloT3BiMllscnJPNmhCL0VIOHg3Z2M5eGhqWHYvdS9EWDc1Z3RPTzVKeVY5cWtnNzQ5bGxpVEcrRUI1UDBjMjZIYTB1eGxFQ0x1QU9xNGFuYThOQkdiRVg3NXk0WlB4dHlXZnZwckt2RVMyRHlKamdyRTN2bnhIWnJ2eEVxU0x0ak5kNEN3VkZLOWtxNDZ3MGJqc2NyY0NPT0cwUWNvT1JMU1p4clozcGdEYWFEL0Yyc3JobWdZK0xDVjBuZGE0VHBML200bTFURlVaazYzSnlwSXBFTThiYWhWWEdyank2Z054U0JvSW1TVk9pOWV6VTNIU2ZEUGVNaEE1MDk3U1AvSHJQTEoyVnZwTzJESUdzSnRMT0tEOCtpUjVobGJFamQrazY2TjkwbW9pcWhEbXM5T251dWNKWktzM254VHQ1Y2hteU8rN05jODJpV2hESTZpSnRqRkN1Mzh4c2xYRk9IbXJqcVFOYlJKdHJmRVlBOXFVelV2a3ZkemFnMFhCc1pQeldNM2xCcEpGNWN5dEhXZ0VhRU1nYVJGb1lzN2d5VlJGRjJTcmpyREx2UlllVHRMY0pISjZuWFNIU2NvZXpWRERZU0E5NUpERnJQSkNNQTUrRHVSMkpLQ0JHSUdzUWFXSHNwbkdKYUdxTGo3Q0ttM1ZGdENKLzN2bEIxZ29JaFBNZ1kxa0k1bG5wcEk4Q21FQ2YwM041cHFUMUZvQWlhUVF6aVRRelVxTU5VM1FOSGhFb2JqYUs2bUR0Wm1wTjBSTVFzc3A0NGRVdlkxY1JSYThEZlJaTWlEWHFlUzhkc2FDR3ZsVzJwMUpZcjgwQVFZdkYyTUFrMHN3NFM1cDl3eFBEbHhWVU53c2JrY0JhVE9leE5vQlcwSVJ0aVZIa2hiT1VMSDd4amo5R2pNLzhUMW9FZzZCWkJOck1rWmFhQVZLUU5ZazBNdFphdHhxSEhNWlVSN1RBd1ZQZGJCVEg3YWcyWnRMME00clVEaXRlekF0bktWMGJHT1JVaUhHci8yYlRad0ZxOXZGdlFRSzFFU0FvbC9xc1NhU1I4YS9reWZyaFZmS1VZdUFaUHEyaHVkbllnRFFVVmRqUWwzU1doUk92NTRXemxCQWExRWM5MXhOcGFnZGNJRnA4a3JsR3kzOGpRRUFySVdzU2FXS2NhQjV0MXc4WE9uMythREtsYVZTb3VWbFFCS2hzV0l6REZzTmduL2I3SGxIQ0Q1TVFZTWdiNWhLMkxLcUI2MjVPUml0ck1nRkVLU1JrVFNJTmpOTWQ4bFhLK0J5NXZTWnA0VkdoN21ZVFIydHE1Ynh0ZXZhaVBqOHJUaHptaDdOZ0dzQ3YzSHpKWHVGQ0RMc2FpTUV4WXpVQUZGZEt5SnBFNm96d00yS1F1bExHRlhMMHMweEZGTFZZVktpN1dhdWo5WnFmaFdFd0hRWHp3OWw0QVU1T3NrVmo1ZlAxMUlIVFp2bUVNVHBBaVdRSldaTklqUkVHNWRzN0NiTFFlVVhQWHlQTVBSbmNyTTNSZXMzUEFySjh1UThSenNJcUpDN2tva2lramd6T2UxS3JhSzNyNEFETjlPLy8xdU9Yc3F4WVF0WWtVbU5jSkxlMlFGUE1PTmNXZzhvMHVUVzRXV0FnUmtmN01oU2JqNk0xdFVIZ0RmaDBLNFFKZDlScTlScFdXbEszck5hcDErS1VUQU4vUTBCTUNsRGNDZ3V5SnBFYTQ4eEQyOVNzNUpZc3ZHODFzNUZQeUpqY3JOM1Jadnk1WnpBZzNXUkVBUEpHSHYxekh1OHVpZE9JWGVUVVk2SmZBNGlaSmZWWmswZ1VZeUtNVHlMT0dFZHR1dGNLM1lYTW9FRkg1Y2p1SXNMWnRrOHExYzVzMjVlUjNWMHlXOE5LT1VEVGNQTEF2VDlJYVNWa1RTSlJqSWs0dm1sNjNUeHNnS1FCSTFwd3JoelpWcjRzMkVWckNrYlNwc3NuM1N5aEJYZSttbFV1TkhISS9rb1pVeVZrVFNJNXNrN0d4QTRhTXRDamJmYUFEVUIySTZFbytqZjFzM1R1YkR0SEN1aHpZeUx4QzB1TWtKQnNablZYczg2Y0ZRcG5EQ0Rvc3YwMW9aaTVTMVppRW9saWpQbjVhNHpUNUZQR0dMVUxhSGgwSXRGS2Z0N2pVUmZJa3ViOU9JSHdIMWFJek0rT1FDT2NDdHQvWVJmSXpiU20xc2xKanhsQVBVSStuVExSRTZuUG1rU2lHR09SZkZFY3dqTHJrWFAvSmRNTUY5ZElzbitBcnF1SjgzNEdVaHB5clpyS0xXWHp3bDAvRU00ZlBjcDVOaEtBWHRJeVlnblp5Q0FTeDBqTjNXY3JYZXRXWEtGaXpkSXdYREU0Z2JpZDliZUVuTUhNNmhOeXhSS0U3VWRYczdkMkozTnZUd3dRR0hhMEp4c2lJMnNRaVdPa1F2bm1vN1lMMlExWnZlL1ZRZHpRMzVGbmNzTlpuNUFydGtMWU1nY2o1VlppMlhRbjE2TlFnR29IY2poQm1XVmtEU0p4akZRVTJ6UU5NaHpIZ0k3MkZMbTFFNzFBbmdLUHMwbDEybzlXTnVGb0p4SnJ4RzJlWGVZT0p0cTNrNTQ0MTlIYXhQc29CZWhGcU4wUmhjRzVqQ3hNOHlSTlQwWEdLUWFDa1NicFNlYnBjck9GWG82WExQNE82WGZJRTlHaTNrY2tzZ2dHWTgrYktHNU5ob0grUHpEUi9sNXltL1ZkOWg2VUJPKzVSQ01nK3pvdC83aHNnSXFzSnBJaWkySE1OazFENk9ZNFBDYnJGVXZaNVE4N1IvK09wMUJabTgxVVVjTXI1S0pDZU0rSUJkTGw5MHVFZkdJdHZvS2xzVWN1cThlM3Q1TTZBQ2crMU1VcnBjOUdxa2lLTElveEVwOG1aazkxLzNvNTRTd0VEM214ZzJhYzlBckk5SDJkbzY5L1FLTXhGTVFBMFQ5S2RLWWlHNmtpMFl6Q0NHRFFYM0pST3llYzNmVUx1V0xycEZWR3ZMMFVvRmZBK2FpcHU0YXNLaExOS0VRdHFvenlyM082Sk16NjVpVVN1azA4YXRScm5DVUFFQ1JmQndEdHFrU0hRUmJGS0ViYWtvWXFMaUQrU0tmQVRmSmhKdXhCVTdtemJFYUJ4a21jVlFLeTRBZm9yaEY1RnpRR1dSU2prQjFtV3FzNnk1dWRiZWxCVUw0cDBpcGpQam1uQUdScFoyMER0TXU4alA3SElJdGlGR1kwUlBuVm5PZUVzK0QxbkYzYVloUittNXdvZ0NFTG1Zbk1qMFUybDdHZXpjS0plcXM1MzNkdkQycTRxMjAyaWF1TU5ocTluQ0ViZjJKelNhakdJcHZMS013Y0MrSkxQZjNjMFRrbWI4VVpkSUVYOWc2NXFPQmlQM2ZDa0lWcEU1YWNUQ2JCR2tQMjk5eG1EUXFOa1ZFb3QwUmM3ZEJrbEZNQW9UWmJaWUk1T1ZjNnY2c08wMGo5ZkxVSlNjN0lPRUIwVTF5YzRpNlNiMnhEWFF3UWZJcnNwazJjeHNnSUZXVEZGVHFicUFITEFUQTJDZWwyc3pUa29rM3pQdElWVWcvTzY5Y0J6NjlkMzR1aWhSYWN2WHJ2R3MyODZYMm5BTlY2MXArQk16QXl0UXF5NHFxeWgyRStwSTBVV1RpRHB0Z09DTG5VSE41R1d2dVJXSk91Nm91Rk9lZHRnQk9PNVNoaVV3dDNvb1dmRXZLUkJObEhDZm1TNVNhM1l6NkprYWxTa0JWM1F1UVlVN1M2eGIwQnBLNnUyUmFnMjBIcU9DT0hvQzMvaVhralFDOFFjb1gyV1FnTzMyV3p4TWdZRXl2SXR2eHpIcHRPVy9rQm56bXNrLzZPalNpaXMxem9rT3VhZkllRVZVYTdmTG1tZmVIeTQ1Y3ZOSmRwbjRYVFM4MTREZkF2a0RVQVFBZU9IMGN3TTFMaE1yTFNqak5aZDJsWGRYSXJmckpnclZOZWNaSTExRDFDcnQ2bXhEc0ZYYTJjbzA1dTFBOVBFN1pueUUrbWpHd1I1Kytuai82azJnTmZnRUhodTRUK0hvZjFnSkJMZnNTdGxERG9LSnZteThzajU1dXYxdzk3cmtmTGJwYU1yTFN6MTg0MFdBME10UDNMaEpDdnVNVHNleXk5cXp2N3RCOFpjaWx5MSsyUzltMzBRQ3FMa3BHVmRxUExoQ1ZlUGZQd0pYTC9KNy92a3VnVmNxMm9QNWRTM2srbzA5WGxnc3VwTXJMQ2U2R3VkbGRmQjZFdU51U0NXWDUxcUt2bmJnOUJ0d0FlTUJyVkZqaGtaSXRLS2FEWXpRSUJ4STZiSXF1dGEvblJOWjlkTlprZzB4a3NXbTJheXZQTEpHU24wOTJYK1l5VlVrQUVxZlpEcXo3SWxwZVZ5bE9sQlFmMFo0bTJGT25JU3duWnVXS1R4a2hWSG1SMUdxTWpEMFAzcnYwVHlZc2dheFpkVEpXUWpYN3V5RFlSVnBSRjRoTnkvU0YvYTloQVp2VUt1bGtsVXhqSWh2S1lQVUl1OEJ0ODZxdzgvYUtrZmI0OVhTekVuSGZSL2d3anJSeWFXZ2M5eXhWdmVva3owWEpVNjFKbU52UXlWRW5oVzRLU1hvd0lIM0lsdTRsV2k2bkJjZFcyY1hRYVZXRkdUVko1QlRBbXJhR2svYklKdnFEdzRJMVNjVmNSZ2V0RVRZSFU3b2x4OVhsdCthN0N5Yjh4ZFZUSXRmQjBKd0cyMkdLWnYxa25ud01UY2ozLzJmc1lyUER2alpQZjV1RzA0TStFZk95NjdiajR2YmU5NTlsL0plNlZZN3M1SEx0T3ZCWUl1VHlQY3llK3pjTnBBSVJjbmtmUnNHZzQ3VGsrV2c0OGNjVXZQUnlmTm83RUVwcXQraDN5NnVKSWpENFJTcnQrc0FMMStSUFJycEViV2ZNR0ZqL2RPUExHamRTQWVFZWZIN3A3SXpVNEtBOElCQVFDQWdHQmdFQkFJQ0FRRUFnSUJBUUNBZ0dCZ0VCQUlDQVFFQWdJQkFRQ0FnR0JnRUJBSUNBUUVBZ0lCQVFDQWdHQmdNQkFDTmcvZkRxUTJNQWMvNFNXOXBwaXdLVUVCTnAwWjhmTkVnUUZFUW9DOWcrZktvVGgwaGNCK2tOUG9jLzZvb2FpRDhpaVlDcEFCTzhsaEQ1YkFMZDhsb0JzUGtiRktBS3l4WERMNXdySTVtTlVqQ0lnV3d5M2ZLNkFiRDVHeFNnQ3NzVnd5K2NLeU9aalZJd2lJRnNNdDN3dWpxejZ4ZFI4emtEaFJpQkZsczU2VmZ1RFBHNUQ3cnJhZ0d4VnQ1UWpxMzR4dFNwOTR5T1hJNnQrK0hSOEVLaXFwUXhaN1l1cFZla2JIN2tNMlo3Nzk2dkhCNC95V3BvZ3EzOHh0VHdONHlvcFJ0Ynd4ZFJ4eGFPOGRsTmtUVjlNTFUvRHVFcWl5TDRJT2NMT3VBSlFXYnNCV2VPSFR5dFRPRGFDQWRuNFVMK1lPallBVk5iUUdGbjZCejU0R0k0eUVhQ2dtcjZZV3FhTzhaUUZ5Qm8vZkRxZWFKVFpha0RXK09IVE1uV01weXhBZGhWYTNnYW5zRHllQ0ZUVmFvYXM5dUhUcXZTTmoxeUdyUGJoMC9GQm9LcVdNbVN6TDZaV3BXanM1SEprMHkrbWpoMEMxVFRZL3VIVGF2U05qMVFhRXNDeExId3hkWHdhWDJsTDJ6R3dBZG55UWJaLytMUjhYVU9RK0g5dlB4UGNTNXB1UmdBQUFBQkpSVTVFcmtKZ2dnPT0iCn0K"/>
    </extobj>
    <extobj name="334E55B0-647D-440b-865C-3EC943EB4CBC-3">
      <extobjdata type="334E55B0-647D-440b-865C-3EC943EB4CBC" data="ewoJIkltZ1NldHRpbmdKc29uIiA6ICJ7XCJkcGlcIjpcIjYwMFwiLFwiZm9ybWF0XCI6XCJQTkdcIixcInRyYW5zcGFyZW50XCI6dHJ1ZSxcImF1dG9cIjp0cnVlfSIsCgkiTGF0ZXgiIDogIlhGc2dWRjlqSUZ4ZCIsCgkiTGF0ZXhJbWdCYXNlNjQiIDogImlWQk9SdzBLR2dvQUFBQU5TVWhFVWdBQUFFMEFBQUJIQkFNQUFBQ3d2TmZsQUFBQU1GQk1WRVgvLy84QUFBQUFBQUFBQUFBQUFBQUFBQUFBQUFBQUFBQUFBQUFBQUFBQUFBQUFBQUFBQUFBQUFBQUFBQUFBQUFBdjNhQjdBQUFBRDNSU1RsTUFSSFptVktzeTNaa2lFTHZOaWU5LzZCWEZBQUFBQ1hCSVdYTUFBQTdFQUFBT3hBR1ZLdzRiQUFBQ29VbEVRVlJJRGUxV1BXelRRQlMreG5Xb0hVZzIxbFpJekltUU9xY1RhN3BVWWtCeWhOaUJLUXRxS3NTS3FJU0UxTWxlaVNvS0F4T0RtUkVRSkJhMlptQkJJRkxLajRFRVA5N1p1WGZ2WE50NFkrRVd2Ky9ITDc0djV6c0xJY1RTdVlMUlFaR05WU2dZWDVrSlM2L0FCdDlOSDlxaVd4ZjNScVBSRlN4blovZEdEKzVmUFkvbEw4TzNEUEJqTjJYcUtCNHR4QlZkcG93Tjg0Vk5XT2piVkUwTzRaa3FrMnNMbml0c28yOURnYWErSmFGNmNhQWxBQUkyckNrK3VZWjYrajdPaUxTYWJwMXc4SWlrTGs2SmdBWHFzUk5xR2Zva2VRQzZ1UVhFeTZJeDAzREtNenVqSDBFNkRqNlR6OEhwWGllMHdob2cyZFdLakcrSGZJM2ZWTW9pWENOb3hDZE9meUVCQzVmTnFvbjlBaEtiK29HUXMrWWtDQjhnMXFobExJTUc2OTdsOFFsL291OFJvc21RQjhEdThqZTV6dzAwd3ZoK2F1UXdSYk5ZeWZnbUJwTVBqTldYYjBsWUdWK25SRmVTakc5WGdaS3JiOFJYYk93Q2ZDdFd0ZUlaOFdrK1c1bnhaVlhDLytPaktJemlIOFdIKzJlbDFYY0tmVlZXMzBIRjFkZXJ1UHJ1Vmx4OVErUGxOWkxsd01WcFREaVIxdTc2cS9obG4vRjQybVRPQVNuV1EvaDRlUnF4SEhMamN6eDRqT2ZwK0wxdW1CdGZEOTVKeDBQMkd1YkZWNE1vUUp2RmQ4VzgrQTRoK1VFZjJBbmhuWXdQOTZVK3RoTnRZSHZ1RkxMSHNsaGRIRTVkdG52S1dJejlHUHNNRjR3ZDBTN210TkYzSE1oZm9WRURlRTBBbzd6d2R1c3AvaXFPNk1tbE8yOUlhdkZEUWdnWkhCK1VmWTgvUHA2REVIOGFERjdnR0F5MnAwd0w0Wmg2bHhYVjFvL2MvWS9LMmlodENUTGZHMHJJWFBIZjJNbFF1UkNUNS9IbGVpU0ozMGFkUXBFTHJKL2Q1MEttRHZWN01DNTdnbXYwVGJFZkI1a2VITnJxVzZZK1plOEhkNlMxTzB6Yk9ONHNPS2t5Wmg5dUlMb1h4aHVNekN2YjhHRnJEUE8veHVPdWI4YzNid2V5eFIvZXBLN0tlZkt5YXdBQUFBQkpSVTVFcmtKZ2dnPT0iCn0K"/>
    </extobj>
    <extobj name="334E55B0-647D-440b-865C-3EC943EB4CBC-4">
      <extobjdata type="334E55B0-647D-440b-865C-3EC943EB4CBC" data="ewoJIkltZ1NldHRpbmdKc29uIiA6ICJ7XCJkcGlcIjpcIjYwMFwiLFwiZm9ybWF0XCI6XCJQTkdcIixcInRyYW5zcGFyZW50XCI6dHJ1ZSxcImF1dG9cIjp0cnVlfSIsCgkiTGF0ZXgiIDogIlhGc2dWRjlqSUZ4ZCIsCgkiTGF0ZXhJbWdCYXNlNjQiIDogImlWQk9SdzBLR2dvQUFBQU5TVWhFVWdBQUFFMEFBQUJIQkFNQUFBQ3d2TmZsQUFBQU1GQk1WRVgvLy84QUFBQUFBQUFBQUFBQUFBQUFBQUFBQUFBQUFBQUFBQUFBQUFBQUFBQUFBQUFBQUFBQUFBQUFBQUFBQUFBdjNhQjdBQUFBRDNSU1RsTUFSSFptVktzeTNaa2lFTHZOaWU5LzZCWEZBQUFBQ1hCSVdYTUFBQTdFQUFBT3hBR1ZLdzRiQUFBQ29VbEVRVlJJRGUxV1BXelRRQlMreG5Xb0hVZzIxbFpJekltUU9xY1RhN3BVWWtCeWhOaUJLUXRxS3NTS3FJU0UxTWxlaVNvS0F4T0RtUkVRSkJhMlptQkJJRkxLajRFRVA5N1p1WGZ2WE50NFkrRVd2Ky9ITDc0djV6c0xJY1RTdVlMUlFaR05WU2dZWDVrSlM2L0FCdDlOSDlxaVd4ZjNScVBSRlN4blovZEdEKzVmUFkvbEw4TzNEUEJqTjJYcUtCNHR4QlZkcG93Tjg0Vk5XT2piVkUwTzRaa3FrMnNMbml0c28yOURnYWErSmFGNmNhQWxBQUkyckNrK3VZWjYrajdPaUxTYWJwMXc4SWlrTGs2SmdBWHFzUk5xR2Zva2VRQzZ1UVhFeTZJeDAzREtNenVqSDBFNkRqNlR6OEhwWGllMHdob2cyZFdLakcrSGZJM2ZWTW9pWENOb3hDZE9meUVCQzVmTnFvbjlBaEtiK29HUXMrWWtDQjhnMXFobExJTUc2OTdsOFFsL291OFJvc21RQjhEdThqZTV6dzAwd3ZoK2F1UXdSYk5ZeWZnbUJwTVBqTldYYjBsWUdWK25SRmVTakc5WGdaS3JiOFJYYk93Q2ZDdFd0ZUlaOFdrK1c1bnhaVlhDLytPaktJemlIOFdIKzJlbDFYY0tmVlZXMzBIRjFkZXJ1UHJ1Vmx4OVErUGxOWkxsd01WcFREaVIxdTc2cS9obG4vRjQybVRPQVNuV1EvaDRlUnF4SEhMamN6eDRqT2ZwK0wxdW1CdGZEOTVKeDBQMkd1YkZWNE1vUUp2RmQ4VzgrQTRoK1VFZjJBbmhuWXdQOTZVK3RoTnRZSHZ1RkxMSHNsaGRIRTVkdG52S1dJejlHUHNNRjR3ZDBTN210TkYzSE1oZm9WRURlRTBBbzd6d2R1c3AvaXFPNk1tbE8yOUlhdkZEUWdnWkhCK1VmWTgvUHA2REVIOGFERjdnR0F5MnAwd0w0Wmg2bHhYVjFvL2MvWS9LMmlodENUTGZHMHJJWFBIZjJNbFF1UkNUNS9IbGVpU0ozMGFkUXBFTHJKL2Q1MEttRHZWN01DNTdnbXYwVGJFZkI1a2VITnJxVzZZK1plOEhkNlMxTzB6Yk9ONHNPS2t5Wmg5dUlMb1h4aHVNekN2YjhHRnJEUE8veHVPdWI4YzNid2V5eFIvZXBLN0tlZkt5YXdBQUFBQkpSVTVFcmtKZ2dnPT0iCn0K"/>
    </extobj>
    <extobj name="334E55B0-647D-440b-865C-3EC943EB4CBC-5">
      <extobjdata type="334E55B0-647D-440b-865C-3EC943EB4CBC" data="ewoJIkltZ1NldHRpbmdKc29uIiA6ICJ7XCJkcGlcIjpcIjYwMFwiLFwiZm9ybWF0XCI6XCJQTkdcIixcInRyYW5zcGFyZW50XCI6dHJ1ZSxcImF1dG9cIjp0cnVlfSIsCgkiTGF0ZXgiIDogIlhGc2dmRnhRYzJsOExGeHhkV0ZrSUZ4MGFHVjBZU3hjY1hWaFpDQkJYMXh0ZFNCY1hRPT0iLAoJIkxhdGV4SW1nQmFzZTY0IiA6ICJpVkJPUncwS0dnb0FBQUFOU1VoRVVnQUFBZU1BQUFCWUJBTUFBQUEwSTRJSkFBQUFNRkJNVkVYLy8vOEFBQUFBQUFBQUFBQUFBQUFBQUFBQUFBQUFBQUFBQUFBQUFBQUFBQUFBQUFBQUFBQUFBQUFBQUFBQUFBQXYzYUI3QUFBQUQzUlNUbE1BaWUrWkVDSlVxOTNOdTNabU1rVFJZSEtoQUFBQUNYQklXWE1BQUE3RUFBQU94QUdWS3c0YkFBQUxSRWxFUVZSNEFkMWNUMmhrU1JsL2svUmtrc25mUmU4OVpBVm5RZWdzRVE4aWRHOHVIaFE2b2dmeGt0ekVnMlJBY05pRnRZTUhtVjJGRG9JdTQ2WERJb3kzNUxBZVBMMndDSXFYenRFOUxOM2lSVThkTTZzbXE3TzEzL2ZxZlZWZjFhdFhYZlh5a29nUE1sMzExZS83NnZ1OXF2cnFxK3Bra2pzdko4RlBERGJZNk0wRFYwVjRuekhZY0tzM2p1eUtUbkNmTWRoZ285Y0JYSDdWWjNWSGJQdWFqYllZcktGNDA1VWRNZlowR1VNakJ1dnBrcHErMjM5bGpjcjFmaDZKRTQ5QmkwWkRyRDk1K3ZUcHIrRG42Wk4xYTUxYldJL1ZrS2IzeFlVNDN3MUJ4bUxtaFBDOVM0dEdReGlQMlptRk5SdGphOThXWDBqbXhIOWoxVUx3TTBJODh1QnNHcHViYi94Y3NuN3IyZWFtcVdoanpkYTQycHo0dUpNa0UrK2lpN09vMFUwaERuV3RVSExSK0FaeS9td0Jtcml3UlZTWUpNMjhXaEFQd3VBeHFMdmcvYjVId1VualNJaC9PM1NjV0FjdVFMUW96anNBVzdxT21YMGZLRC93K09DazBSVGlQdzRkSjlhQkN4QU54UXRFTFl2ekFIQWtaQUtVenp3NlRocXBjTDU5SjlaanU3eHBSWWpqckZXSTAzSlV4WlkrVVA3SW8rdWtjZTJVdDhTRjlLa2xOanpPVldwYUJNWnlEcFdvM3c3bEkvR0o5S2Z2RFRRbFB2dkYzZWNEUWVhZHlGdWhETG5DSStuTndMdnFuQjVQRS9ZK2d1anIyKzhWNWNhSEgzNkxyUEdKRGZMdFhLNndoS3Y2dVNVb3N4OTRwMkFWK3l2aXBDM0VQenlxaXNaSUNQSExITWdvZndmRXozT3h3bnJzQlRYMXhNYzVidUFkanlCakZtaitJbWxxbDYzR3JLcG96TGFBM0pxRWFNckxJQlJ2NW9vSzZ6SVVJWU41blcxUm9OSjM3b1lSdGdyUTlFVXlGT3FWRnBwQm9HbXNBT2M4cUdqSzg4QTRYM1ljNjdJVUxvTWMrREJIOTcxVE1OeWtRamJBM1lrUWwwcFFMR2pLaU15M0RrMFpYcGpXWnRpaW9RZ0pHQjNuY1A4VWpMQkowSHR3NVRFUzNneUgwVmlBRVQzTlZEWGxnWjZEOVkxeVMza0VCemRYWmt2K1YvZ2NRZHJZQlNJZVZVWjVDWkFiSm1VOFMrNHJiWVpWc2dvRjZJY0NLb1FLQ21RVkRMbFVCdnRKc2dwZWQxeU5Vc1pvWUtnNnlLUXBiV3lRR0xMMGlHSExEVTV2Z2Zqd3p4d0ZnYXplVVY3Q0pRT3hnalpCbHplY0JpQWZaQmhGR1pPM0U2WEdzVW9ZWDlpak41c2tkK3BleTF2NEJqSG1qc3Y5NGpRQUtkTnhSWGtXUkhKNW93V09MYmM0dGFWUFo0b2tnWE1lemZHcGFrR0FOaExBMCtOSk9aelRhQlVvM3dQbGpsTG1XQ1dNTHVENm9kY0lxdzdDVFgzUGNuWkFRNitQeTQxeUd2RDY1U0pMYVMzaisrb29aWTVWd3VnQ1RHWjFTTjRSNGwvUkJqd0tDOWt1Q3oyd0NGU0FjeHBIdENNcHlyaHZhUldPMWRMWUVnUVhGYktHMUdPc2tSTDhNTXVsTUFJOUtrR0FtTlBvVWZxbEtHTWcwTG9jcTZXeHBSRWIyVFl0cFZnamJueWpsVEdGZlNEZmVwd3dUZ01ja05Nc3BZbDlIWlE1elFIZjlwMytSUWxuNWQ2RTBXSy9YTkZQR1hjNHJjdXhXaHBiYXJFaEFQT2VHUmhyT2RtUnNSQ3ZPTS9LbFRtTkpnMXVTb1ZWbFhhakJZNHR0emlsQmJPYnRSeUR3M0V5QlIvVGpLa1hQbUEya1BJZWJSbUtjdGRJQ0d1aGpPSDBuY2Z5ZVIzS3A5TExPdjZkb3dRRXpGSis1N0RMYVl3b0YwcHBsSlVrMCtSWWg2a3dFVzRDL0FuVENrTE5VTDdlcHpqc1ZPTTBZQnBMcFpRb3c3aXpXeVNPZFJvTEVVSW4vTkZIMHhCbFA2WkpRenVnT096RWN4b3dBREpKU0lscDA5aEVPTlpwTEVRNG90VUQ0RW10K2VaZEZTTjZySStpVDV3R2J1RWRoS1JFZVdCRWU0NHRXZ3FVREZuMjBmU3V1VUNEQ25aZkpYVnQ3NnZrTkRDNG42Q0ZsQ2lEZ0tJcmlEa1dZWldlSG91bWZlT05WakxIbFBaVTdncitxd1NQQWZLaVFRTmNlSVJ5b293YkNvdW9CclpvS2t3Q2ZSemtTTHlBT0E3VENrRzFEZ20xUjBHSkJNYW5RUU9vbm1FclVZWWpDUTh2QnRhd0VsRUJtbXM1SEs5aHRpTlUvZEE3MnRiRVNDZHNOWVBHVEQ2aGlYTFhqSHdHMWpZVVdNZkZNODZ4MWhzTnRGQUcyeEhyOUxRb0RqdXhCZzJJWDlucGl5ZzM5U1JFWlFQcnREWmRpR3VsazhQb0RVL1hDa0VjZ1dYMmxLdVlOQVl5ZnFWeXRIRkUrTVF6c2VVMmZTMXd5bEdCZFdSc2dUNnRnTFlWOFN6UDZSNC83bG1PbStvbWpSMjVhNlNTTXV6VExCR3BaNVJoL1ZLT2xMUzlKM25UejZtMWVXVlczdmVkbG1xWWxHRU1NRjdsbE1HbFk2NW9ZbmxMZUJuV2pycnRnaVhYQ2RlY2drd3A5UUljSnJXN3BYaUx4bDcyM1lta0RBY0E1VjJtYjJGTGJmb2F3Q2pOSEZqVzlBV2ZUeU9zcmFIMkFjRDc3L3NzR3ZERjFHVkhqbktqbHljbXFrOExxK1F4QmFDY2YvR1ZRTUJtSXhOanhJRzlweUlFTk9MRjdKb0RKRVUyamE5aWVwcU44dnRDL01KVXM3Rm1hMWdOSmpieDdOWjVQekJScVJmNGdRZlVqVkovQ2pUK0xzVExNTDdQNGVkbmxsWUJhN1dIVklIeVdZNXJDbU0vQ05FdXgvUVBXQnZtT0llc2JoYUxOTDRKK094NTAwVFdFN0VoUUJMbFZvMUxlWkVueHZDTGtrWkNzZmpqc2FUUytENStGaWtueTMrQVVIcnhsVk1KWS84NnNLdzFyQWgzUHpsbEdPOEhZVG9CcUs0UkNQR0NpZG1lVUVYKy9xU1RScXJES3UvT2llV0FnREljSlhMS016cnpETkNiQXVsOWpnTXdoNks1QlBJZTNYZjJzeFh1cEhHTmxKTVdPWlBXT0svaGQySTRaYnp2WTcvc1JyRU1YamZDS2xKZStmS1BqRDdDSzBlNU05QS9INW0vUGh1SDJ5Z2d0N0tqZ1JZRDVSZXFCdE44TjZ2QUV0K0dRa1hLVGQvR3B6cHpGZEo4azRKZGVhemJDMm1QYmdvcDlmZ1dCUXA5dmZzbkNRUU5aSnB0MS9oUmpUS2VoNnhlMEZqSXM1Ty8veEhzLy9xWmdNRmRYWTBzTGRGaUliMEJEMGIzNlNBekw5TjdKMlVZUSs0UEdkSllHS0lzR2FlV2lNOEZtWEEyV3NiM0ZEMHdlQkJoeFlTbXRpNlkwN255RE4wS2RTVXJUWU5aT1hKbnZ4cUwzMVZWekNQZzErMnhwL3Z5Z3pxRm1haXlNcElGZjBKK3llSXpxb0U1ZmZrMW9xeCtUMDR3VFVQMzhCb1MrcTJ1VTBsak1XODNUMW1FbWY0NXlMN2xhaHVEbk1CTGRrNnM2ZWFTNUdzdE9KQjJPUElEZEUrdVh4QVA2V1cyNVp2Uk5LVE9TNXR2L0FZVmhIajcyZVpMM0E1Zjk1alJlYkpZVTgycWpmQmR6YktKaCsxRHNHZGtFNVpTZWZVdjB0M0xMeEhrNjU5NUY3MFRsejk0OVRTVDlTZ1Q2Y3NzMUtJTVd3ZC95SXo4WkZnWUZmbGRyb2tJcWEzQVBGdnBuKzhhV0pnMjUzb3FHazFUS3VTdU9razFTVUo1ZGl2UHQ0RWJ2R3crY3BucC9PK2s4TStrdkg4bnRUajRhZmRnaWpObHpYOFRENFg0b3RYNnU0djMrR1dxMWVxcERzNGZ2b1d1cWpreUZPc1A0Vys5bnF5M1pINENxVmpHTklGdEpodDJObklldTdMSnhLNVdwWno4cWYvMjd4MmRWYVBzTUdTS1lCRm1UUEZJbWJXWU5FeXdYVE94M1VPNy9XcjFSaGJKcjJiRHBRMGJxaFF2NVB1cVNjT2xvbVVtZHJTaFcrb29MYXVwV1ljMWJXT0dNb2pWUEdTYU5EVFFWVEt4ZThjdVRIWFpuQ3Y3cVc1T2FlN1E1akRKcjZCTUdncm5MSmpZOXRnSnFpeWMvYVN5cWxkeG1ETk5tbmlnK2ZPdU84Y3VNV0ZTYnBXZ3FvcG56cXBxK3ZWNmxJa014SDZTTks5QWVibnVBRHM2OEx0ZXRiV2ZaNk93TFVQMDZYZXFqL0lzWFVkWGRjWFdhNS9Za2xycXdGUk9INGpjSjhsZEdDaHpzdm83TWJCYk5jL0RSdDBMSmVjQzl3THlGaGx5Mm5HeUNBTmwwUEF6TnJIdHRTbm95T1paZmRxTDFQVEQ0WmlWelVlODlkeE81bUdncWxLK2U5N3hkeFhidXNPdmhXS1ZQWGc0NTE1ZzgvREZBTEt3dlkzcWxCZnFYc3FERTQvZlYyanF3dWorT2trK3VOaWVpSTFsL042djZpaTNENi9naGtOMTlwclN6V1JQUEcrSmQ5NkZvOFdjdUR6Q3ZiOGk1YVc2NS9Yd211WjFBdmNDYzYrM1hua1B1TDdXLy94MmRjb1RmV2ZxR0xKNDBZcnhCVXU4ZnJsRzM3NFhxenJLMzhQWFZlTXpaMzNKV1p0cDJKYlhMR01WSjdabDVYKzNDbnZUMlBMdS81MHkzUXN3MmpIL3UxTU1sblZ4cTBXNkYyQk94UHdmWGpGWTFzV3RGdWxlZ0RreDkwTldtVktNd1U0eGRXUE5kQzl3WXgzZWZrZE4rNHVNMjNmcHVqMFlGTGJsNis3eDF1M1RKZmF0TzNKekR0VDVDNFEzNS9XVmV2cmpUMnoxVHdHRmY1czRxbk9HMndBQUFBQkpSVTVFcmtKZ2dnPT0iCn0K"/>
    </extobj>
    <extobj name="334E55B0-647D-440b-865C-3EC943EB4CBC-6">
      <extobjdata type="334E55B0-647D-440b-865C-3EC943EB4CBC" data="ewoJIkltZ1NldHRpbmdKc29uIiA6ICJ7XCJkcGlcIjpcIjYwMFwiLFwiZm9ybWF0XCI6XCJQTkdcIixcInRyYW5zcGFyZW50XCI6dHJ1ZSxcImF1dG9cIjpmYWxzZX0iLAoJIkxhdGV4IiA6ICJYRnNnWEZCemFUMWNiR0Z1WjJ4bElGeHdjMmxmZTF4a2IzZHVZWEp5YjNkOVhIQnphVjk3WEhWd1lYSnliM2Q5WEhKaGJtZHNaVDE4WEZCemFYeGxYbnRwWEhSb1pYUmhmU3dnSUZ4ZCIsCgkiTGF0ZXhJbWdCYXNlNjQiIDogImlWQk9SdzBLR2dvQUFBQU5TVWhFVWdBQUF2Y0FBQUJrQkFNQUFBRHdQQUpNQUFBQU1GQk1WRVgvLy84QUFBQUFBQUFBQUFBQUFBQUFBQUFBQUFBQUFBQUFBQUFBQUFBQUFBQUFBQUFBQUFBQUFBQUFBQUFBQUFBdjNhQjdBQUFBRDNSU1RsTUFFTy9kemJ1WnF5S0pkbVl5VkVRR0hnT1NBQUFBQ1hCSVdYTUFBQTdFQUFBT3hBR1ZLdzRiQUFBVHowbEVRVlI0QWUxZFhZaGtSeFcrUGY4L1BkT2IzWVNnQm5yY2hFUVUweHMzQ3liKzlLaTdJcUwybWp3a2lLR0hTSmFnYUMvQkJKR1liaU1KbUpkWmYxN3k0b3lJNG9Nd2ExRDByZWNoS0liZ3JCZ3hiNzBtRVJVaHM4NytKTmxkVTU3Nk8vVi82MWJQblltUXViQjlxMDZkT3FmdTEzWFBPWFdxZWpiTDlxN2RRZUN2elNObmQwZlRuaFliZ1pmSmtlWnJObkd2dm1NSVZGdWZSOW5UNVAzWk5EbU85YjNDRGlPd1ROUlU3NTdmbDJXdEt6dXNjVTg4SXRBaEYyVjVrdHdHeGNHV3JPL2RkeHFCTnNHWjNpWHJvSzFPVHUrMHpqMzVBb0ZOc2lSS3MrUXlMWTJRUlVIWXUrMDBBbE12U2czTDVCQXRqcEZ6a3JKMzN6VUVtdVFzMVRWT3J1NmF5ajFGQW9GcGNvR1Z4c2wvOXpEWmJRVHFBdlF4YnZwM1cvM2JXMStIbTN4d3VHKzh2WUY0QzU1K2lwQlZwcmFtcmJwMlp4eFRoM3M3cmVqYVc4dlNNSDF6Y1VtRmVTY0o0UkRVeWFYaTRrdmhIQ2VuU3BHVEk2Ui9QcWN4cWFsR2lyTVg1cTBMZjV0dDdMclpXU1puaWovUWNKd2JwYW1vazMyRmg1RFBPMy9YVGF0QzFKcGM2YTd0dXNOZFNYaWV3Zzl1TW82V2xpNWNGZ2JDbE8rdjVmSlcyaGRhNTN1OFk1Tzh6Z3ZkWFE4MUd5cTFwei9FeEx2MVdyUjhmOTZNbkNIL2lRb294cEFMcUNVaWwvZkFhN0NlWFdROXFvUXM4SzVOOGlZdm1KOFZjdkR3MGFOSGo4Ry9vNGNQSmhnK1U0eW5OdWRYbU5YUzhNcDlmU3FsdmM0V29MbXdXTHptczdkUFpSTmluazhRa2VPcEVQOGtBYnArbVlLMlZSdVhYN3NsWldQQkl1UldxL25KMkhaWkh0Y0NOQmNXaTljWS95d01hRnk0MTFFaVhOSTh2Z0lHYjVhZE9QSHd4em44dDk5ejRvVFZ1SjFxUFJEc3JKMU1rVHJqdDExU3hDYkwyTXJhTnU0Mm9IbXcyTHk2MmxHdzhpTWlzS3hyMHpyODBOK2xYTi9UWlpSUVhndTRzUGJwRk9Iam1CbjM5aG9oNGFmeWRnZ1JmWUNHWVBIeFNybjk0MW0yTElLY2dRWit6a08zU2ZsTHNDYnU1c2lCOFh2Z096R1pzRllUOFFJU3pNSjBXYmxhTDZBQldMeThZbHpOTTFtMklvS2NGWExwR25ZdGs3d1hkSVdVNXJra09OVkFkQlV4NHJLN3ZFYzh4SlNNcENYL3NIY3ZvQUZZdkx4Y2NZVzZxSVlJZ0ZzU2dnSEo4MXhycEt5SHdJZWZDTXpKaUJISC9xSVE4eEF0bnJPMXV5WFh2WUFHWVBIeWNvMVRkMlladUZlWS9uQVJGZWJuNWRVQ1dyakE0VDVydUpWbTlvOFljWk01eTJJZW9wOW14V3p4V1BjQ0dvREZ5NHVTTXNqbzhBckdPQTM1TFNnbXJSVFFvbkVrRi9zQk14Y3g0cmFlR0xhMVFFeGx5NG5WdllBR1lQSHlLZ1YxNFQ4aFhBWHZDeGNzdGhaWndmOFIwT0puTGtadEJTTHdpQkczaEVjOXhHUmdOV0hKaVZhOWdBWmc4ZklxRFgyeHVnVE1UekhxTkhFT0wxU2VmLzdic29ldUJlZzlTUi8rUGhYeTRERWpicXFNZW9ocVlCMXRpb25YRU5BQ3NDQ3ZYMnhMekFlMC9hT3V2OTBnaEh4V2ROZkFmd0xJSlNTZnAvMEw2cmdSTng4bzdpR2ErYXN3VTF5NGhvQVdnQVY1dmVKZ0I0VlArRGtaWUM2N0UzR2lBVEJ6dGt5QkQrOEtJWTk2cFNZUmc2dWZtQkUzdGNROXhGcHU4c2VVbGxORFFBdkFncnhlZVdCa2Vxd0JaajR2ZER5bWNSN1FmNVAzVitCRFBxS1VSZU1tUHpQQnhXdWZVU091OFVJeDdpSHFZcWZPN0pkY1U0REdZVkc4UGpVajhxd2d6T045ak1FMStVRGVKRVI0UlFWK244amRGNS9nNHJSdVlGa1JOZUttaXJpSEdCZDcxR2EvNUpvR2FCUVdqZGVqWjVNdXJlWSttR1VRN2JEbUdZbXl3VHdHczN5ZFVSVDRMVkxLK1o0S0NTd3I0a2JjR0dJc3pJZkhMR1c4a0kvcFNjVlJXRFJlMlVlN2Q2bVJvZmsxV0dReGN0MDd3bGtBZjRtMUkvZzBsWHFJa2JiM01STmFWc1NOdUtGWVFXS1E5VXFqaFBDQUpzTjZVbWdVRm8xWDlsRjNRSEFKekNVRnNjWE5Uc2RyR0tselhXVGRFSHh3RW9HVktlTXIvREVhV2xiRWpiaXVvNGlINkFRTW5DNG5YdFlBamNLaThicUNlWXpUUFEwdGErd0xyUWJzT0NDOXdMb2orRE5Bb3YyMmV3VjN0dU5HWEZkZHhFTUVWZW1Db21VZDBCZ3NPcThqZUpvRzlTeS9CbThUaFhLVW5kQjMrTUFvaVdnY3dZZWRyMEJhd08yZFIrbUVOaVRqUmx3WFc4UkRqSld5aWE0REdvTkY1OVZIeThvemRLTHpjWTh6SThKK211S3cwZHluRFQ0a2hVcUptdzFEUEh2WDFtTlN1ekN0OTc5WEV0ejdyeHUzbkJWVTRTRW1EcTRLZ3VjMkcxck9lWGpESkIzUUdDdzZMNVA0MU5jYk4zNU55SzdTU0hOdGtkYW02TWdtQWhNL2E4cWtKODc4OFhMQU4wS1FhbXVyS2RjT3dvZ2Z3T1dkR0xKMmU1YmNpRHM3M0VOVW1xSFlpWFlyWnhOZEJ6UUdpODVMQi9BRENOa0orYWg0aHZaV05rRi9od1hYMnNXczByckF5NkpWM2RveXJrVHdhWmlsMm9jdUdjSDM1cVhlck14WUNDUGVsYStjcTJHZVBKajFwZFBuSGlMeU9uWURLVHhYZGc1RkJ6UUdpODRMMk1NdnNINmJUYTFKWDNtQUhDTWY0NXBteVMxTmI2aERtd0dETnhrYmdrOFh1THpqdGo3MVpXZVZybldsSnhGR0hMVEFTc1I3YmNDSWF1UXFiK01lb2dic1o3ek1qQmhhVElkN2VGcDBRR093Nkx4MDAvRENPZ2lzTk1XWXM1OGV2RThxZUxKNTA0OWwyYjUzSkFabGc2OG5YUFpUbUp2Q0t3b2pEbWhldGdmRDY1VUd3RHdxVitqY1ExRHdWLzNzbEJwTUk0Vzd1QzA2b0RGWWRON3NXam0yamNROU5WZkxDRHluTzdKa2lwNXE3QzVCOXdaWllFSkVtQStLQTB1alNVb2ZvZUVhWE1KRDBCQnNpUkc4SDZWc291dUF4bURSZVNFVEpON2hTYlZNOHc3VEpxN0lyZHMxV2FoaHVzZmdyZnp4MWREVk14aDVaVjRtN0tCYTNRS0hBOHMrZms1TmhQbGd4UVBnYjlERGhIVVJjc2t3djVzTGZtQVQvWWJRaUYvOXAyZklPcUF4V0hUZVRiU0lNM21tMGFOeElOOStCQjhlMjNmaVl6OEpYajd6b1c4dmpWTUdXRGlmWS9wbG1CK01YOXFyd0FkUHhMaGxtQStlNkJRaitEKzhtK2lWUm5ESVBodW1BenFJd0tMeHdtcFlKckhtRXNIZmtCTVF3VWVLK1ppYjRRZnhmVmY2eHVvR25mSmdPQmFZUlBscWJnUk9TMVRaS3FNanpJNU1CTUVqbmpZSFpOUUdVcXBPcFltUzBIVmNaK1JsRFZBNFRTL2V5d0FzR3Uvak1rR1RaVE9CSkxxcmkxTnFjcDZqbG9HMFAyYVh5VWJvT1RDODFUdjBOVFE2OUVuQmxiQUh4bHpOdURKTUIyN1R1azZ3NzdJaFhqL2hJV0Q3U3ozWUl4cTNLT3JmdFdwOUtEams4MmNWbHl4cGdFS3dKZlFIWU5GNEFaZDFJV0k4MFZsQ1ZNODlHMnBaa2NaWkRtcW91MjRIMk11NEthYXVOT0tRQ09ZK0FNUVBlTFRMRmRXbzk0SkplNFZWTVJFMHdHVjNCVXU4QS8yY0VLK1ZvcVNYTkVEaGlIYytMSW9YZHExd0YzTVpTOFcwMHpUYVBzcUs0TGZLeUNqckhyREs1a05YNkpGR0hGYmVDM0tJZlE0MHIyNmNnenU0WS83VlNBK1JMZk01QW0yekhnTlV4aWE2QXBRYWtIeFlGTyt5VEJIQXlGb3l6dWRQRXYyRXZWNytMQWcrRUU1RnU4VVk5Tmh2bWtVMWNvSklJdzZyTG1hR3FDUUQvSlVsb05Ua1RpWmFyeHA2RnZuREE5b1RMejJ5UldKYVFRRktjekw1c0NqZXRqTDUxK1ZGdzk2eE5NVmpTdkNwbDFyM2NxWVFSN1J4ek44TFBTSEh6WU5oTk9KWkE3OWpBL3kvOTRCOUlNSTM5QkRaaUF3cHdCbSs3ZzVGWDlPNXJZVW9DbEJnajhDQ3ZEVHp2OHJGenpkd2ZoVFNCMHdBT24zUDBlekFDNSs0VHZOcEd0aGZJS1RyRmhnakd2Rk1lVkFEZk1iVkZpWVhQVVJXUTcvUTlvWENkUW1CYnpURmFBZ29aWS9BZ3J3QWwzQkI3MnltV3d5SVFwakZsVE8vTHFkb3NSRUh1SnhNRjRoZFlyeG94Q3NxTkhEQWh4VVpYNEdoaDhqcWJJcUFDSGlIUE9IME9GbGs0cmZ4Z1lCU0dSRllrTGZHNW1ybGhuOS9pWkF2SmlzSDE4SlNnaEw4RldYRGttV3BEazE3OWRxWHhxelJFMXh6NmlWMXdJYzkxS3VNYlFRdHpFQjZDTHJhbzJ0Zzg1b0puSWcydVhKckNDamxpc0NDdkpzd0duNWQvSG11ZEg5amk3c1dBVDcxTkQwL1l3cDFCV01UMGFzbERrOG9JejV4R1FVNjRFT2tkNGkxS2cvUldSWHN6UzNTY0ExakNadFpDQ2hUbEE4TDhuWmc3aDQrZk95Ukw3OG9ocGQyVytheGtnQWZIbHVQKzlKRUtXNTdWeFhzQ0hlWW1oSG5jNXYyY2NDdnk0aEw4eERyWFBwMTVBdmtWeXBRNGtSNjlPQ01MQTU3UjBDWmdIeFlrTGNsc3liRGFRVWJTaWVTQUwrRHpuczRhYUtYL2ROa3RDUEtpUGY1M0tZZEhQRDcwa2loaDZBLzhhUFhWUFA4dThndkcrZDdyS1krbkZkTk5SVXRJYUNzUXo0c3lOdllwcFVlc0lVL0J4L1dheGpTRlIyMGo4L2VWY1ZnUnhueHBwcXFEdmd5Mk1uUVE0eUtyTzB6NURaWVpIMkh2TS9TYXV3WVcyMEZxd2dvNTgrRkJYbUpEQ1FLS3JIWklCOE5tNHdNL0VwWHJDMXNudFM2dmF0YWs0dW01UVVoU2hsL3o4eVhLN0lwZEIzQytMOE1Rd1h3SzAzeU9XTkl4bzZ4MFZLOGdvRHlMcm13U0Y0d3A1NzFkbkdkV1hZOXpaOHk4SjhoNUZPaG5tbjVmQ3ZXM0pUaFlmK2trRCttL0sxamRtQ2h4eWY2TENaTFdxdlFyL3A5Nmd0b2VnRnlwSGVzQzBuMFp1d1lJNzA2ZEQ2ZmlzaURSWUpQNDVOMTFEZFU0UlZDYm9ZNWZ3bitmU2drZ0VaNGdVdURFWHRiUDAyR3I3YkgycnFuQmN0Z1FSVGdacHNkaVBONGlEa3BuZjhjZXdWYWhIeEc1SFplbG1sSExxWHVtMy9ieU9jenFUbXc2T0NyNXhpdTlLU0U5ZEZnZjVpN29Vc0Y3S3Ezbmw4QWFsZXNXTkdJczQxYXlXNkREOHZHQmRhR0hvTHRBc01lL0gxQTVvbTFGNHpOVG05MllSdjVmRDZ5TUN3U2ZEQTdhQmw1bnlFK3E3OXBRTUQ2bGZWdzE4Ujh2cDVaQTZGdGtiTkFJODZ6OWtLZERUNjQ1MFhXaEI2Q2JRbGt4OWc1QUE1Kzl0UXgwWnZlL0htMWgwTFRoY1R5K1VKMEVCWUpQc3lITWs2dGdHR1E3N2oyVUVNWDlad3lDT2tLOEdmbFd6TFFGNmsyK0REekY1bm0vbkUrZ0RtNkN5d3ZBYjZzMG5zWkdXWDlsTEtTSFlBRndXK0tCMU05aGlrRnRBd2ppdlhSZDFQb3lSWStRU2FGZjJBbmVWQzJEVDRFdklkWVkzZVY4OUNUUEhoNXdOZDNqSkV2dFlDQTZoMERzQ0J2eDVqNVUyWU1wZ3ZLTFFlMDVQYkpheHdJRDh0NTFvUnBIQkhMMnYyR2s3YkJCNGU3d1BvMTF0bXQwbGhsZC83aEFkKy9pNmoxS1ZKRVFIWG1BQ3pJMnpkY3p3SGpzWFE1ZW5uK2djZjBLcFFEV2l5dTRsVVRqMlhDdnd0aHhDdk5KVjJTRFQ0RWNDemFrUjdpZ0pHbTg0RGZONzVwWFhSQ0dRSFYrd1JnUWQ2NnpDalRUcFVtZjJGMUFaN3lpa3llWUZ0QUM3YW5Gc3hkMVRHUnRSQkcvSEVEVFNmVWhCOTBzQ2trUE1SVVkwblg3Z0hmdEhFNmMwSVpBZFg3QkdCQlhsaHduRVgrYTdkNldBNFhhQkRHbHpISUExOUhvWGNHTzBRS3BnK0VUTWtDN2RCZHBaL3pKcG91K0FOdXBZU0hlTW44cWx6d3AreUhvVXFTTHdSVTd4bUFCWG5oSlQwcCthdk45OGhpM3AzdXYxaHAyYmJjdjhqcmw5Sm1Sbjlkdmp2Q2pmaUtsVCt5elE3ZFAxOENYZHhEVEZzN1JDNzRWbHliTWtxTkZ3SFZhQkFqaTIwZG5hai9mbXROSGNMb2g0NkNtMzNoL0pjd3dwTCtEa29aWmp0QUNuRHU1cm9IN000UzNaZW1iTTlxYnlycjVvQVBkb2ZPOXVWejhGRnQ2YUVPRUZ6d3JSVWRrNW4rNFFNL0JJdmlIY09USTYrd0NSUFhDNnNZWVlRcDc5TW5IcjZiRWdnNWNzK0pwK085aTNIVXlhck9DSkgrMll3WjhkK1RlL1VHS0x2Z3c5U0hxSTE2aUdyM1lzOWtkOEVmYkRlL3doUW9RTG0rUEZnVWI2VWxYc3kva0ErYjR3elY2RThkOFh1aW1UbnRDdlZKcFZ1NXJ2a21PZitqNnk5bjh6OGtIN0ZGdWVCbmtMdTU0Mi9nSWY3Vk9uL0dZbmZCYjVleHlyUVhXYm13S1BBaHB3ZXpLbnZ1b1hCYXpCby9OV1VONlNqRUg1Q2tmMWF6ekwrcmFXZDU1N3Z3RFc5OWdPZG56UEY0d00vK1FlZkRqWEJxME1iZU5UdDIvdG9VWHJpbUFVcjc1TUtpOC82WmpaUFlzWHRZNzB6cnp2cGl1TG1VRm1kLzQ3a0htdVRnSi8va0N2ZUJuMVYvZGpmWnV1bXIreHgyWithWDlFZGxkVUFkcFJiQjRQM0RKOGp0MzF5M09QS3J0Y1g4OW0yM3JyajV2clhqWHFsZThPRUVnVXdFbVowYzhFZFZ0R2R5cHRVTVFDTmRVM2g5b3VwK0lIeXN3OUU4ZTlydFZhK29BUGpzWEwvYndRRi93NDZlM0Q1RktDbUFwdkQ2ZEc4cythZ2wwanluT1VTdXhsWVNBRjhtZ2l4MkIveHlmdjF2TzF4THExbmRMdmlEVlZOZTZUVjdFMTJHK2E2aUFQZ3N6SGU1SGZETDJmUGZWZkE3WjkzbktwZmk1Q3N3bTIvcENZQXZzL2tXdHczK3JPL2dyTlduU0RWbE5xZncrblEzZk1SU2FWMDcvSmJaZkZ0TEFId0k4MzJYRGI3M3lMaXZZNFNXQW1nS3IwZHQxY3J0ZUZpMlM5cTBIYUZqeEdkK3dYUUk4SjliTlRVR1BJUU5Qdi9MSG1iWFlXb3BnS2J3ZXNZeVVlYW1vVWMra0p3UUVMZGtKWCtOM0VuamVBWis1U2ZXV1ZlWnpaZk04bTZEdjZLT08wdVdvZTRwZ0tid2VnYXovNXlIV0M3SldmemdvUjJwcDhZUHlGSHdLeXR5KzBvMnFrTTdrc0x2TnZqT1lzNWtMMXhMQVRTRjF6T0F6aWtQc1Z4U2hWaHZGeDdha1hxbTRLOTEzTXBuL2t1RWZKcStCZXJDUXp1S3hFb1crUFBrcXNVd1pEVUYwQlJlZHpoVCtua0F0N2tjU3R2eUszanlVb24vSGQxU2c1a1BlK1lQS2lvcjRhRWRpMjZCYnlYd0xPYUVhZ3FnS2J6dUVNYXNTZWx5bEVBWmtKNHVoZi9sSzUwQzVTY2dIdzdnZDUwOGMxWmZzRmhGMVFMZlNsMzcreFNocGdDYXd1dnE1cWVRWEhxcGxCRnpEMm9PVDE3cVd2cmtaUC9LdUcyaGdHTndVbWRUWlF0OGM5TkdzU1dYVWdCTjRYVUdNcnNiVnNmK2FiSS93S28yM3VoZldkbGFkOGJZT2UyUUdNRUN2K2xQdi9uNzVsRlRBRTNoZFhSdWx1U2tITUVHd2ZwL085aWYrVFFZV0dXRHRDNFF6OVp6cytmeVVvb0p2cVhEMzZVUU5RWFFGRjVIK1FzOWg3UVRCSE5Xamg3MzZxQS9MN1NYWTVUeGlKZmJCdDg4b2hMb1VvaWNBbWdLYnlIbE84RFU5L3laQkZjTlJQaldjUWFYUjZPWU05ODhuS1d4SlJkVEFFM2hUUjVJU1IyOHgrWWQyZkNiMTBNT01Vd3d3ZDgwSTZwd3QyaEx2ZEJNNFdKU2VLT0tkNGhod2d4M0FsckE3cHdKTlBuSUp2aURzdnd0L0wwSG56WS9MWVhYTDJIbnFaVkhDdWxvdUJ1T09mMU04S2Uva2NPYTFEVDNyZUxzS2J6RnBiNGxuUFlKdHZ4Qm1PRG44KzYxUmhGWWZqM0tvakdrL2lVenJldGUwVVZnYk5HbGhTbFRwYm5Zc0k2M1VVdGxYOUxEWHBQRS9YL0svRDhSYlpXMXNPaVBVZ0FBQUFCSlJVNUVya0pnZ2c9PSIKfQo="/>
    </extobj>
    <extobj name="334E55B0-647D-440b-865C-3EC943EB4CBC-7">
      <extobjdata type="334E55B0-647D-440b-865C-3EC943EB4CBC" data="ewoJIkltZ1NldHRpbmdKc29uIiA6ICJ7XCJkcGlcIjpcIjYwMFwiLFwiZm9ybWF0XCI6XCJQTkdcIixcInRyYW5zcGFyZW50XCI6dHJ1ZSxcImF1dG9cIjpmYWxzZX0iLAoJIkxhdGV4IiA6ICJYRnNnUkY5Y2JYVWdYRkJ6YVNBOUlGeHNaV1owS0Z4d1lYSjBhV0ZzWDF4dGRTQXRJR2x4SUVGZlhHMTFYSEpwWjJoMEtWeFFjMmtnWEYwPSIsCgkiTGF0ZXhJbWdCYXNlNjQiIDogImlWQk9SdzBLR2dvQUFBQU5TVWhFVWdBQUF4WUFBQUJZQkFNQUFBQ2FLbndWQUFBQU1GQk1WRVgvLy84QUFBQUFBQUFBQUFBQUFBQUFBQUFBQUFBQUFBQUFBQUFBQUFBQUFBQUFBQUFBQUFBQUFBQUFBQUFBQUFBdjNhQjdBQUFBRDNSU1RsTUF1Ky9kemF1SlJCQm1tU0oyVkRKK1JpaE1BQUFBQ1hCSVdYTUFBQTdFQUFBT3hBR1ZLdzRiQUFBVDkwbEVRVlI0QWRWY1g0aHN5VmsvZCtiT1RNL2ZIaE1YUklRZTdzMWlWT0xaZjdBckdzNWsyVHlwOUYwd0R5YXdQU1M0a2J6MENORkFYcnB6allHQTBtUFV2UFlRMlJWdmxHNGxhUENsaDBoQThLR3ZTRjRFMHcxWjBhZjAzSm5aOWU0MWU4dmZkODZwT3ZYdlZGWDNkTS9jVzNEdnFmcnErMWZmVi9YVlYzWE9kQlE5dVdYNzVTZFhONTltbTcvZ3czaTYrbnUvOUhUcHEyaWI3Q3JOcDd5eHdzWlA3QWgyM3ZhcDlvY1hiUi9LVTlSZisxOVYyYzN2djhwdS8xeGZCVjVUYThBT1BaSTM0MWM4R0U5UjkwMTJwR2k3WG1kVXpsV29nbkoxalpxbW5FWHk1THh0Z1lhQVBwUU9WUHgzL3NuUGgxQkZVWVhkZXZHMTExNzdCUDY5OXVJdEZrWVVoTlY0VDBIYlNjNSsrN3ZSUDM2TG5mdG1wRUsybU1ZMll3Yyt6dHRzdnhURmFiV0s4SUtvdkJzMFpvMndWUHJVSGF0c1Y2RnBYbVQ2ZklNOVV1RFgwbGhpN0k1WGNQUGRVaFMzMWI3NTFrL0Y1SWFmdlVmbDlRVFZpMzRwTDZrRHlLOFNJV012UFhQdm50Unh5V3FMdFdVT0d6d29WT3FhazJTczJldC9ucnM2akVPVEJTaXh6RTVLdWZtc3RnRjdmcFJUZnhtTjRBbjREK1NLMytXa2MzbFc0dmNWUHMxZjVzMmI3SUpYNS9kY1llei93cmx0WXJqUGVkRTMyV01uanN0cVc1QndJcWlwdFM5YW5rcU5zZklGNmFHMWQ5OVVoYTh4c1VncnNUOVcyM2s2b0YzR2Z1TG8xcnB1d0RaN0dzelNISjViZ0JMSVlUWE1qV0xFVWZRZFJLbTJST21xWXMxT01SUVhKOTdYbFZXSm9ydFNmanRpVW9QalgvS0pIRTFkaDA1K0xWanExSW1SZGk1NUpvM0RhdGlRem1RQmNOdSszSGJVaDFNTnhjR0lkMVcwQU5sa3Y4YTdvbVZWVFFHL1RBWEduU0pHSlVCLzZCZTM3Z2xTRHFzTnRFQnprekUxclN5WDd1QmFUdVRxV1ZISFNubkhDY2RmWjN3ZjU1RExQMnNCU2FxUVF1SGJZK1lNTjNIdmJBNnJkYlhKVFFZNEZBbzRLdzZ1VHJyU3pnazdsdnRnL21LTlFxL241TTU1MVA4K2VOcEJXdWRSblFYRnlSRzc3MUxPWWJXR3ZrNmJ3WU4yY0hVcFU5NVhVek5hMml6dkNPd2t5QkFDUGFqeXBYWVFXb3JVZUZqVHBtMEo3Yko3aDNkWUxkYVRnN3VNZlZBaUJlREtqMy84WGQ0cmN3Vzh6K0d6UG5lMDdRTGhVb3BMdlhrbmJkT3B1Y2FPZW1IaGU4dk1hTUtzUmtsek1mZElQUnc0SEFGdkF2emZ6RWNoK2VMdkFBNCttSlFaNFlZV2psVk5oZ3ZZdk1zMHNjQ1h6Nk5tMkJncnBxSmhWcU9ZZktTSXhxMkw0OXA2STBiM1FVWlErR0lIUVBhR3dtYUdSa2ZiRVhEWWxxWkpWOG05WjJCL09aTGg0d2dhUEFoaDBqQTJqRENyYWNjTGlLTE4rNkJjNUJxY2tXZjZoUytXUVNPWnJaemEyVFBVNVc0ZVN2Z2pmZEpJZll1dlZqQytsak5pRkRxMGlveURBNE9zcGg4dlFKeEkyUXZuSlQyaFVYNnlMSHpSRGRSU1ltT3BKdXBKVDhPQTNHTU5kSVhORmFRVkUrMG9WaWErYWptMWhGaHRvQjB2d0wvdVBsN1NqanBPMVNoOEFSTDNMVXlaMmpKOHg3VlBSZEZvSGt0UGxqZFZmZklUWkxVWWVRalJEVXVxSEdLMXJwbW5OVVFRc2dxbUhlWTQ3Ukcrb0xEMm5CVjVHdUNHWlFnU1BhVHRTczBycnRZeHZpcUcyUTZRdTg0RGg0UWJZalVZWHI4RzZKbnVrWmhHdEUvdnB3RGhpeldBam1XY21lcFZ2Zy9acVp2ejhMZWR0Uis2VHVkZnhITm5GT1Zza0p1T2VaMC9RNndXNjhlTEtJSXZzQ0RMQ3pUYVMzdUZMK2g2NEtpY0lMQ241YjU1ZzFxWjJFQjJjMFc3U3hmU2xLSEFKZjZTRkZjM0F0bHZOZk40RVVVTno1RUdYQittSW9RdjZCM0lXRWlkdGRJMDB3K3crdktINDl0L1N5eWgxaDQ5cjZYMGFNUjBEeEEwNVJxV2FPcTNtbm04aUtLYTUwZ1RHNzZneExoOWFSdlY5WlFXSE5laHpHM0dQbzVxZmM0eDZ0L2laL1ZKL29NWHp0K2dZWHhSNzloSkp6b044NFQ2ZmFWcldlRitxeEg3c2NZNk1WTXJCUVA5MlJZajFnVk5tTGFDTTB1REdVZWthRDFtNzQyanluK1JseUJqZHhhMkpUVHZ3TWZxbTdES1o5bFpUTWVrZFVPUm0ya1d2d29Wamt2WUtlQUplNnkwcWVHM211VjRFY0dEand4V0VxREdFMWpoQzByWUpJVFpxa2dBeGhybFRwMWxIMFYrNTFHYU1zQk84eXByN05zNFJ4L0w3SWJzdlg3MDd4ZHRaTTl0R1k1Nk56M2QwcllZcEVMVjhvcktiN1dCZWF5bkJOWDVCcVBCYzE3aEM5clVOTzJuYjJMVzZVUmQ5cUNkd2VyM2k2UlF4NXFwUGZtQWNsUjUrbjRsKyt5aWZtZk5TRWtyY2VvQ3VoM2FENUcyckswNG92RmJyV3ZtVEpTZ092T29Ici9JbmE4dmJoZ21RQUE5eUlmZTJhUDg0Q1J2emVFUjM2ZThTTHBld2kzRkx2RmRlbnpYQ0FzYldTcExlZWx6SWJKWHpOdEJ5azdoZnBSU3F3RkRuaHVFU3lzeG82S1dwWmhjS2ZHMklFNEhXcEl0azVMV2lqbXg5WDV3UWhra2RZT2ljRlUyV1N1ZkN0c1hOV1A0ZzJ4dVV0SjVHc0llODhaQTgxc3RNYm5UZHA3dHpRYS9ETkRrWjhFaHIxVEZGWlZDVXZudkw1V1Z2b0tZTnFyNmRQeXFGSjByRjVCaER0RGtFZ2laVUk3YWtUSU96UG44eTZTWXA0a0ZLenAwVXduMUJhYXpNY0FtTjlhUVY2cXExV2h2Mk0za2lQOXBBcDZLbHFVeTRqRk1jTzJZdXc3UjNRV25rbUlKZ29OaUZXUkM2L0w5Vkcya2FtN1JheHBRN1FEWUxjbTdFNUU1TkkxQXRNMVBlQmlNYzVaeURiQ3hIUEk2ZjBML2JOQmxWcVBkNklSajU4OHFZUHNhVEdsQzdTelBFbHdGUk1HanNaWVZLVkJ6bXBhV2ZHQjkwdVROeTdEdXliUTVZdEJ6SjUyM0RTbEdKV0s3aGRiSEtwTWxybTNDc3hhMTMyaGhrUjNwUUdHak1xdlpEc3dnWWdjNko3bGQ1YXRBY0IzeFpTZWpSZEZLREZiMjhyS0tTYTJ1ZGgzVlZLWkpDM3dzaThsa0V3VFpTSzNMeHdFU0dJTFArSWx4em1ueXJycG5KK1d5c2JFYzhEcC9Wcm0wSVRmV2lGY3lGRnN5MnNTb3g1eUQ3WW5UUlBaRmxlQUtFbWtLMjJnQ1lFMDFpOERja3IvYm1rQXJQY3NJWUZxQ3NrVEpDWUtDeUZGYXhXTEFxTm9LMmFZd2JDTjBQa2c3SFdmbHRWcUhPNHRUNEptb1JwQjY4aW9sV20ycVErdjNVMWpkQ0xFcGVMci9lbUptcG5TWUp2SXBad0NoZTlNeGRHQlBhRVBFYllIWUYrUENBVFU5dDc0aDVrUlAxYWxjZ0NYS2U2MDJNaDFOMjNtMkhaU0pvdFF1RFlmQ0Z3QWNsR0VId3h2cTJtcXFhMjBBR2NmQnZIeUlRMkxWS1RqQ1VIeFBRTEtrRFg4a1ZnOEdyRjZibE1teCtNSnJ0WjY1OE9sODZ3a0dTYjRFb1ZxNkx1aDBPQzVUS3hpdStrTFA4RnFRY1JqTXk0ZjRlMzFnUVAxeGpvZ0RFamM0WW1PMjJBV1BlSmRYUjVMTE9NejZ0TVdKeEdNMTlKOXF6QkRYMkw0RzA1b1lSRXJGZllHTXgvRVZqMFpjMnF3cDY0THU0WTRrM0pFdmNtYTRteVVIbXYrUldQRnFVZ1NqYm1FSExCRytWV2VJcThWWm9SV2FWOGVXZU9xeG1qNzVTUGlBR1hrRVY1NC9NWXZTcWNOOTBTbG1GVWVaNFZsWHBnVmtGRFlBdDZZUk9xd2lFcEJaeTZHQmpxQWhFck9rT0daaEY5bFRjQWZzRmk5eDJJU0ljTDJxOGlDR0hxdlpqaGNZdE9jUENPaVdKRVVaNWo0QnlUNUp1MXhSZmRIUzFLaUhwZlpXUHhEd3hGQU9LNDh2QU1RbGdWRFZjNkFha1JmRjRHTURKTXE4eWpBOFZyTWRMK0tBU1E3RFVQd1lacjZnWGFsdjAyZzZtT3FMbnBheVFNWmVBTC9QRlVaVGFoOHhGY1E4M2M4NXdreGlCQk0xTmtacjdKbFA4ZEtROEp6SzJOWUZ2UXh6V00xeXZLQ3RtNnRZS202UVRhbmNGOWhodE4ydWxORFZvZTRYaVpwQjBNeWxnY3l4dEFxT0l2Y0hld3hLOGR1eVNMQ3lqdy9HSVNyRXR2dGN0OVU2Wmw1QWNkb3JEckdOTnV2Y0Y3MWlnWWZvV1lhajVGRzBrNTFLbUFnb0lzdVh3SmVwTm9yYktOaEI1S28xVGRDUUJ6TElvcnptZm9oTXF5L2NWaHRKMjFjdW9odTBSNEp3bC9zQ1pwSVBaU0dxV25FVVgxQ2F2QytoYVNjL3FXZm1xbVQvbHJTeUpUQ3hyc2duSjNxWGZCUWlVRldlVXppdGhobjltQ1BtejlpV0dtczRVYlFXczR0MnRpNHFqVUQ5RENZYVFEbDNVd1EvbGhBR1RNbDRwWjVacXdqRzRnOEF1NFVkOU9QRmlyd2NhWDg5Q0JGWXBHVXl0dE5xaVJvSVFFZlMrako5U2YyUGFFVU5hVHA5ZzdGZkwwR0twbnAvMFN4c2sra2h6OENtNnBveWdWUEFFVy8yT0RvR2NwclhNUW1rb0lSNzlRODRFcDUwNkRtVzJtVlZSTmc3dGo2SDFTekhpNWEwV20zY0JPeUxqUDFpQS9FTS8zNUZBTFhLWFZaYVJHWmZrSXlZTkd3Y0g1VTVFYXZOZ21ybTJrQ2E0cjBpcHVqSGkyUmZra0NKemE3VUxxc2lzenl3OXBWYnpYSzhTRlF1Ly96ek9jcy9HZXU4L3dsNnBlVU52VWUwV3ptRzVTRWxKeHg5SW1kajVBdmVnU2VNSVBZa2gwNFNoYmVLdGRBSDB1KzM4VitqbU81VmRVcHZLWWtNR1d3ZitIblpldUV3cTFWK3lFSFpFN3Zka1FyaHJWS3JtY2NMekFyWlNtczhwMWlUNDBmT2QrY3ZNRm5QLzNyTXhaalA2ZDVmZEFwenB6RktEdFRZdXZkeS9rNmRUQjFLSVVsMlhrM0d3TUM2T01rUko2b1pPOG85SVdYV2V6a2lIaTNlYUdsWFpmQlo3cVVDT2ErVldjMDhYbUNDN0Vya0svd0l2c3dVblhLVVlXaEFrMWlXVjVYMzNRamI4aFhYcU1nbFBUcVY4MWQ3WUZhS2t6dXB4NXVGQXpDbXZvVFpFRC9QUVVBNjFaNFd2UTEraWtpMFhRVGF5MHdLQ3FyWnJkWlJWMEU2RytWbGdROGxjaGQwNVBnaFdOdTVpdTRwSzh1eTlXRXFTUlA4QUlYSS96MDZoUXBGVEhnSTNOV1VMd1p5bUJPcXh3djh3YVRDRUw0Z3Fyend5SVo5VjBVRGM0NWpQdTFXdzJ4VDk5Q0dHaXp4aHpqNWRqcFNrNHRjZ0oycktUME1jb01IeEJSZFdSY1kyeDVuNHRHSm8vbWVPTlB1QW1jcHpXc240bndMc3dxdm8vdXVkalVIWHp3V25ERmY3cWNOaEtTK2dGTEYvTlJMNnJaYnJTZWwySVNNM3dKUmZUUGtMdWpKUzFQd3RYTVYzVk5Xc0xEYkJVbFA5a3hMMklxV2VKNXoyblVxT0xocmcyd3V0L1lJclNyV0JUWk0rVDZuSWFWMmhKaklGaE9SeUZnR1N6eWVFSTFlN0ZZRDUxTUpFOG5LMmFIVXBpL085N0oyb213akhNZk9sZmRPKzhRMEd4YzBzSldZYTVXRXIwLzBlM1FxT0xocnJjeno5U05DUTlhV1B1a0RDTzVxZ3E4cjlnR2dMcnRLTEdUbCswT2k2MGo2VWxzcFZxdlJUclJmb0sxQjBNOFVUYXFsWDEzamlaVjdRbTJ0TlBWMXBQVlAyUlFHSVRwTTBBTk9qMlBaQ2EvN2RCSjRuc29vWFhmYldiS0dhWEFueGFla2RhK2dITXIySVhCRHlxM3hRaUlQWngwdG5DQzJLK2ZGZ2lIVnJGYkRHaXZHRzIzWEdQdVlTZ1VWcytrQ0ZjZHFWOW9DaFMyOXNtQUdnV3J5WVJYdUZ5bE1UUnFyVDZjZ1NVQ2FwTG5CY2g2RDZya0hXakRKcm1DQjJITXFHbWtsa2JjVGNTQWFTWnRJaXRhVkhhcHlLUG56bGhFRVo3Ykd6UCtQMkp6a0NGcjlsSk1SRUZQbzEwRFAvbFVYTlh1N3FZeWd5MmRkOUpWQ3pmVFU1OUlwV0hvMVpkL2J6UWdHV1ZEWlpqMXBDZjR4VFBLZ0xYTjhoMGFjaVFlNHkyZS9zWE0xNUZrbE0wRGR0TnJYdi9DcE9qRis5dDZiS0cvOU5NUkt2OVdVazR2UHBZMkFHTDE1Ny9VUEV6MWp6ejl6NzAxTjNJek5GaDliU285VmU1eFdjS1BHVC85b08zUktzVVAvVzZWMXNYcmV6dkMzMlJscWxkNzdJeEVCL2lBYjMwWDY5Mm1FOWZVdlpMOWFldkhwdDhmVVJzRGFTNS9ZMFhPWFprMks3VWU4cWp6dFZvUC90WEwyVndvWk5jU1gzMFpBUkFTUmkwRTVFNkNxN25oTjltQU1QbXMxOW02NzRGZXVVNEVUVkV0WWY2ZjJDa2Nkc1planpjK2VqMkdYSE1USEo0Ny9UUTdoWVN6L0l3RnpOMFVjYlhQRzhyUEVhdDhyR0ZQdDdDWGJYY2FBeCttV0hoRHpYMXFsbjZlZDMrL1Ryb2lvbEE1Z0RiY1VmL09mMzhmdC9IMXBRT1U2U1VnaDFhK3ljOG5KbTNVMHNYc202VFpDOVBXejJ5L1IyTVNPMkdXM2J1TkhlVis4bGM5NnBENG5xU0RjUG8zVEN2OXZTejYxY2lDZWw3RmFsN3VncWU5aGtvRDVWY1ZOVTg1eUswa256SU5EV2NUOGRQcFQ1VzhuZC80eWZ2Nklwcmg2d3BKRmEzWHNwdU1VdENyV1VvNXhnOGxuRkkxc3htYUR1NkN1NTNZek12U1F4ZUltSWtQYytaMVh6NTdYUXVkaWRVTEMrTmlqcE9qR29TU3JHei9YMm1FUEJkYThLakYzQWEzZUt5aE5SL3JCeFM5V0p6T0w1WExONXhLUFJGWDVncG53aG5uV1lkTE1EQkZ2UkJBUWxUZ3hNMGNQWVlldnczSzhCZXVFbSt2ZGN1RnF6NEM3b0tXL1VFaTAvVU9sbTZtRmdKaTVBQUd4SGUxOGZDWW0weEN0cUltVWpYVEJPblg0Zm15VHJjRzYzQVZOQ2trL3VpKzZOL21DRVpETFZ4QVEreW1YbS9RYVl6VS9vbDZlYnltSGdFRXNXS2NSMzQ5TGRTdzZHdnc0VktmWEdNM0NGeHZjU1FYdXBXdFlzQm1QRGlWMnkvUGZqd3dOZTk3RnZXQ2RpdU9Gb1pzQlNQS0lpdHpyR0RlNGJZSFFDWTl6Z3NaWHdZTE5VQnFVb3czMmZmaVg3L2VQWXNFNkZjY0w3MkRnZ3RNVUNVdjFLTnFVM2tJMnZUUEt5OXhBd0lKTll4UmlOTjY0REk4TWhMa0RWcjBaNVdKMW11WjRnZlEzdTR6dDByYTZWWndvS3VxUmRUNUd3b0pON1kveFEyb3lINlp1TG9uOFVzMkd1bGlkTU91Q2p4ZElmMVA3MHpWN1Axck8xZ2lwdkxxQTB3WHVBOUozNit2c0hXaTRMZTRDYkNhYUY2emxTNTRYcXhQQ1RXRlR6NWl3YzZVdllMdVA2NGhKbzJPQlBpaTVHQlFJTTFTd1lPbktlS2YrcTJ2WXU5TWZDcGlCeTNRa0cvenFzNFJzd1RwVmd6NWd6WFREemtXdjN0NDU3N2ZZOFE2U2ZsN3EwdGJCWVpkOVl2RjlpMTI4SHVPQ1pzUSs0WnV3bDVXVzB5ZnU1YmRnblJyS2kwNzNrRWJzVWN3KytTRjJncjlOdnFpSlQzUHhYbGE4QTNNem1LYVhYaUQ5NE5XejMyampndkZ6WjUrWmhuUjIzSUU3QjFta1R0OThxNDZwZnY3cHR3K0QxTWNMcE8zZmlqL3lMMEQrV3ZKc1g5QjBGakZybGUrVmhLZ0ZWN2JaS3k0SkM5U0ozamhuWmQrbGdlaEwrR1dkZ0dTVld2QkZyMGJvYWlyZlZMb1E1OW8zZEViYkJlcUVWM3Ywd3VLRkdGRW5vR0RuT3JDaGJkREJiKzVsdElDanZGL0pWZWRkN2ZYb1pOTWFPNWMxbGcybHp4MXRkTFBCcnVZRmtxRmJVM3hRYm5UUjl5ekJPYWVGZXA0ZzR3VlN4bnpiT1pWbVZ1Q0tYaURwK20yNTB2TnIwa25YRVczakJWS0dNM0huZ1JaR1FhQ1NnQmhFZXhta2tlUG9lMTA2bWVNeFhpQ2xLSld3emNaazU0WmMxUXNrUTR2TmJ4c2dEcmcybmJnQ3hiTmwzVTByaTBuOVN3SmlvYzAxMUo0Z25hNTA1eW9KaU5mZ2dVTGtFNlRUbGU1Y1ZiYUlRMHRoMTFscVQ1Qk9VN3lNbldXa0trMTFFVmUvcW9pcFcwK1FUdlFKd0pXVjlSZnZYNW1zVUVGUGtFNS9OcmRQTWY0ZmxuSWV3eUJsWkFNQUFBQUFTVVZPUks1Q1lJST0iCn0K"/>
    </extobj>
    <extobj name="334E55B0-647D-440b-865C-3EC943EB4CBC-8">
      <extobjdata type="334E55B0-647D-440b-865C-3EC943EB4CBC" data="ewoJIkltZ1NldHRpbmdKc29uIiA6ICJ7XCJkcGlcIjpcIjYwMFwiLFwiZm9ybWF0XCI6XCJQTkdcIixcInRyYW5zcGFyZW50XCI6dHJ1ZSxcImF1dG9cIjp0cnVlfSIsCgkiTGF0ZXgiIDogIlhGc2dWRjlqSUZ4ZCIsCgkiTGF0ZXhJbWdCYXNlNjQiIDogImlWQk9SdzBLR2dvQUFBQU5TVWhFVWdBQUFFMEFBQUJIQkFNQUFBQ3d2TmZsQUFBQU1GQk1WRVgvLy84QUFBQUFBQUFBQUFBQUFBQUFBQUFBQUFBQUFBQUFBQUFBQUFBQUFBQUFBQUFBQUFBQUFBQUFBQUFBQUFBdjNhQjdBQUFBRDNSU1RsTUFSSFptVktzeTNaa2lFTHZOaWU5LzZCWEZBQUFBQ1hCSVdYTUFBQTdFQUFBT3hBR1ZLdzRiQUFBQ29VbEVRVlJJRGUxV1BXelRRQlMreG5Xb0hVZzIxbFpJekltUU9xY1RhN3BVWWtCeWhOaUJLUXRxS3NTS3FJU0UxTWxlaVNvS0F4T0RtUkVRSkJhMlptQkJJRkxLajRFRVA5N1p1WGZ2WE50NFkrRVd2Ky9ITDc0djV6c0xJY1RTdVlMUlFaR05WU2dZWDVrSlM2L0FCdDlOSDlxaVd4ZjNScVBSRlN4blovZEdEKzVmUFkvbEw4TzNEUEJqTjJYcUtCNHR4QlZkcG93Tjg0Vk5XT2piVkUwTzRaa3FrMnNMbml0c28yOURnYWErSmFGNmNhQWxBQUkyckNrK3VZWjYrajdPaUxTYWJwMXc4SWlrTGs2SmdBWHFzUk5xR2Zva2VRQzZ1UVhFeTZJeDAzREtNenVqSDBFNkRqNlR6OEhwWGllMHdob2cyZFdLakcrSGZJM2ZWTW9pWENOb3hDZE9meUVCQzVmTnFvbjlBaEtiK29HUXMrWWtDQjhnMXFobExJTUc2OTdsOFFsL291OFJvc21RQjhEdThqZTV6dzAwd3ZoK2F1UXdSYk5ZeWZnbUJwTVBqTldYYjBsWUdWK25SRmVTakc5WGdaS3JiOFJYYk93Q2ZDdFd0ZUlaOFdrK1c1bnhaVlhDLytPaktJemlIOFdIKzJlbDFYY0tmVlZXMzBIRjFkZXJ1UHJ1Vmx4OVErUGxOWkxsd01WcFREaVIxdTc2cS9obG4vRjQybVRPQVNuV1EvaDRlUnF4SEhMamN6eDRqT2ZwK0wxdW1CdGZEOTVKeDBQMkd1YkZWNE1vUUp2RmQ4VzgrQTRoK1VFZjJBbmhuWXdQOTZVK3RoTnRZSHZ1RkxMSHNsaGRIRTVkdG52S1dJejlHUHNNRjR3ZDBTN210TkYzSE1oZm9WRURlRTBBbzd6d2R1c3AvaXFPNk1tbE8yOUlhdkZEUWdnWkhCK1VmWTgvUHA2REVIOGFERjdnR0F5MnAwd0w0Wmg2bHhYVjFvL2MvWS9LMmlodENUTGZHMHJJWFBIZjJNbFF1UkNUNS9IbGVpU0ozMGFkUXBFTHJKL2Q1MEttRHZWN01DNTdnbXYwVGJFZkI1a2VITnJxVzZZK1plOEhkNlMxTzB6Yk9ONHNPS2t5Wmg5dUlMb1h4aHVNekN2YjhHRnJEUE8veHVPdWI4YzNid2V5eFIvZXBLN0tlZkt5YXdBQUFBQkpSVTVFcmtKZ2dnPT0iCn0K"/>
    </extobj>
    <extobj name="334E55B0-647D-440b-865C-3EC943EB4CBC-9">
      <extobjdata type="334E55B0-647D-440b-865C-3EC943EB4CBC" data="ewoJIkltZ1NldHRpbmdKc29uIiA6ICJ7XCJkcGlcIjpcIjYwMFwiLFwiZm9ybWF0XCI6XCJQTkdcIixcInRyYW5zcGFyZW50XCI6dHJ1ZSxcImF1dG9cIjp0cnVlfSIsCgkiTGF0ZXgiIDogIlhGc2dlMXhqYjJ4dmNudGliSFZsSVRZd0lXSnNZV05yZlZ4dFlYUm9jbTE3VkZ4bmRISnphVzBnVkY5amZYMWNYUT09IiwKCSJMYXRleEltZ0Jhc2U2NCIgOiAiaVZCT1J3MEtHZ29BQUFBTlNVaEVVZ0FBQVFFQUFBQlFCQU1BQUFEclo5MG9BQUFBTUZCTVZFWC8vLzhBQUprQUFKa0FBSmtBQUprQUFKa0FBSmtBQUprQUFKa0FBSmtBQUprQUFKa0FBSmtBQUprQUFKa0FBSmxnU2oyMUFBQUFEM1JTVGxNQU1uWVFpVVNaWnJzaXplL2RxMVREY21oZUFBQUFDWEJJV1hNQUFBN0VBQUFPeEFHVkt3NGJBQUFHR2tsRVFWUm9CYjFhVzJoY1JSaWV6V2E3M1UyN2lZSmd2WkEwaWc4S0p0cUNyU0pKdGZTbDRFWUZGZnRnUUlrb3lPWkJIOFJDSTZLSW9KdFNFWXBZQXlLSWlPc1ZvUkZPUUVTcTBZMHZvZ1hkUEl1d1VhUEc3TWJmZjNiUFhQNlpPV2YzSkh2T2VkajVMOS84ODUyWk9YTmR4aUk4OTAxRkFNY0NoY1pJTEhHN0R3clF1TE43ZEJ6SUt3RGc0ZDRIdm5RMDRMbkdMdXNCcFBDVGJiWXRxWUNZbzZQak5yaUlVWjNQWHphV1hZM0laeDEyMDlUdmpNaU5qczVjQ2dML1k0YmwrbXVJZnR2bG9MWmRRVUZobGdLNVZrYndDMC90TzNQNE5LOWpPTEx2d09IVDl6eU8waDgyRmkwSDBmT2QwNk1iZHlOcTQ5Rzd6eDQ0ZXhtUHYzN0pHWlN1cTZBNG9zUGFjZ1Vhb3NVUnNPa0Q4RjNYYlN5MzNPd0JmT1oyS1dzZTRDTy94UWN4NmtMYmt5c0JUQ3FRa0R5NG9FVFlFdklKSlFxVG4yYXJLcnpoa3VvQU5PZDlaUUFaclBoeXhwT2loRElHRFo4c1kxaExmd3RQQ2phRWFLWUZwTEF1TTVuZWxqNElId3M3VmdkTUMyVVk1b1NvVWxBOVRtZkFTcUpCRkZSSUdRNFU3eWlNSkIxVVBZNHcyQ1VhUkVQbllFbHFoTUZFUTlvdElWVUQyQnF5ek1yd1psUEtoRUVhUHBBT0lhUzB2a0VZNUVGQUhDbnZVeHRURG9kdkdsYmRtREJnbFRVclV3YlV1eEFHZlRCdWdaVWhYY1R2WmxYcGh2VFE3OUpBR1l6OUtSMUN5R3F2U2hpa1lGNWdYR242Qm9EbXJNdkRiYWZXcEljeUdQNVhPb1RRcDFxTWZBc3NyVldPQUpQMEdad3FSNGhGS1dOTFVxWU1KbFRsQ0VTL0hBSG8xOGlZdHlvd0FlbHYrSjBGek5iRkZabUhNaGo0VHpxRXNGZjFHVm9IckJ4WXh5THZnMGpoTWFHUXREWXBWY3BndC9yMkJVSTNrWDdBYWlNQ0U1aGVqaFMrZDNrMTlwVEJYbnUyeVd1VE1HVlFuSGJGcHJZM2tNTHoxTlRTS2xQU1NCbjB5MEZYQWdhMHJrRVpuRkp0S2RHV3dHZnI5eTByODRha2pUTElhdDNPaHd4cUh5aGxVRitRVVVLRWd4N0FsNVpmRzBzb2cwTHdXTStEVUFaV1dMZWhEeW1vT3JjeGxJSHRKNVp0TWNqVlFFMURKRnhiaVoxQnFveVRsS05nYVlxYkFaK29RMmRKRmpNRHZsZ0pYeW5FeklBdjJEcXNsdUpsd0JldFlrRXEyOTBVNG13RnZuRC95aXpRMG1Oa0VEQWNtaFRpWThBM2NLNHBJVEVHZklQbG5CYVRZdkFyRW5BdkRSSmljQklKQkN5UGttR0FxOVRBSldJU0ROTEh3NWJKQ1REZ3U1WE5WYk9nUUwzM1h5T2ZqY08yU3lhVm5qTm96Y1pxRFdhV1ordTladEI1MjJ4eTZER0RMbzRPNG1XUTlYQXlOSXZvb1BlMER2aWl0UE5rYUREcUtRTmNrVG4yQmthSnB0cExCdW51SmtPRFFpOFpzT05kVFlaeE1qQmlkNmNHMUVIaFlyWHg3WDR6QkxhenZiRTBRVkYxTjRQYmNXNWJ0UGQ3eVRIQWsrOGpqT1ZPbXJ1dDVCaVU0VGxlbDNYUTlzM2NrQmlEdkg5Z1d3WGpVQ2N4QmlYLzBCZTBBMTFlQlluVlFVYnN0c3RnSE83aG9CdTZEVzdSalBxam42MzdlZmVBZjRoNXFMbEt3dUdZQjlycEl2RnRYNW5BcUVzMGV6M29vK2VIYzkxZFpOR0FvUnBmVU1EV1BNSFV6T1pINzdYSG5uaVJRL0U1Ly9JUGo5eEZNbXhYNlRzNjgrTkw3YUNOZDM2ZU9ib3FBb0haL09pb3RvSGl0emNqSXpZM2VhWjlCamt3aHdIT29QSDUxKy82ei9JM1hnaUQrNC9kWWE4U3MrTitjSkxzZ2NWbEVmUzk1VVY1MDVJQ1dDUEFLQXJmS2ppdWZ1c2pVWUlVZHNLZzNxNVdjOE0ydGhLRndVN3FRRnhrTnFab2lhVTVxb2Ryem40UW5rVjZTNkpuYVFmeTNGbU9WQWNNUUR0S2xzRzdFWEJPM2R3L2Z0UDF5T010Z3ZlbWlkcEpxUVhjNTNiS3g5Z3diTGFxSHcvMUcvTWFQR1ZPODVyUEpkYlZYZVk1bHovWVZvSEp0dk1xQU8xU2dQVjN1aEF5UXVKQU1lNmJxa0l3SUc0MXE2NmlzVVBNS3RCdDJtMlpzZ1pMK0RsT3Q3M1o4S04yTTBSZTVHTU1ZMmlkc1JneWdwbEJXbnBOVktIajJzbVp3VGNPcXh0cWRxVzZ6bWFaeUYwN0wvcFJiUzZzUU10WDFHNnBjbFZvRHZtSTEySEJ3b1liMG1YNGxDTU9OU04xQTNwamU2djhpMFRLaTlnUnNXajhybDloN0ZYNElweXA2YVgvSGFqNXU5aDBhVHNMSzd3aWEzaFJoNFdjM3YxYnJ3R2YzTXZPSVpPSWI5SjZzMXN1ZXVkL01kK3hnNTR5S3ZzRURvMnRoNHhPSFlMc3lGMlF3MGc3REhhbjl2UGhqc0pHeUp3eHh4MStwSVBQVnJUK0hLRkVFNXEyeHE5Q0JRbEVPZGt6UTBiVm43WXk1SjZjdVhHbk5mQS9VVXM3TCtjaEVCb0FBQUFBU1VWT1JLNUNZSUk9Igp9Cg=="/>
    </extobj>
    <extobj name="334E55B0-647D-440b-865C-3EC943EB4CBC-10">
      <extobjdata type="334E55B0-647D-440b-865C-3EC943EB4CBC" data="ewoJIkltZ1NldHRpbmdKc29uIiA6ICJ7XCJkcGlcIjpcIjYwMFwiLFwiZm9ybWF0XCI6XCJQTkdcIixcInRyYW5zcGFyZW50XCI6dHJ1ZSxcImF1dG9cIjpmYWxzZX0iLAoJIkxhdGV4IiA6ICJYRnNnUmw5N1hHMWhkR2h5Ylh0SFRIMTlQVnhwYm5RZ1pGNHplRnhzWldaMFcxeGhiSEJvWVNoVUtYeGNVSE5wZkY0eUsxeG1jbUZqZTF4aVpYUmhmWHN5Zlh4Y1VITnBmRjQwSzF4bWNtRmplekY5ZXpKdFhpcDlmQ2d0YVZ4b1ltRnlYRzVoWW14aExYRmNiV0YwYUdKbWUwRjlLVnhRYzJsOFhqSXJYR1p5WVdON1hHMWhkR2hpWm50Q2ZWNHlmWHN5WEcxMVh6QjlYSEpwWjJoMFhTNWNYUT09IiwKCSJMYXRleEltZ0Jhc2U2NCIgOiAiaVZCT1J3MEtHZ29BQUFBTlNVaEVVZ0FBQ1hNQUFBRE1CQU1BQUFESnZML3dBQUFBTUZCTVZFWC8vLzhBQUFBQUFBQUFBQUFBQUFBQUFBQUFBQUFBQUFBQUFBQUFBQUFBQUFBQUFBQUFBQUFBQUFBQUFBQUFBQUF2M2FCN0FBQUFEM1JTVGxNQWlhdTdSQ0xOM2U4eVZKbDJFR1lOWkxSTUFBQUFDWEJJV1hNQUFBN0VBQUFPeEFHVkt3NGJBQUFnQUVsRVFWUjRBZTE5RFpBa3lWVmV6ZTdPN2M3czlzNGVHSkFERXozQmdUQVNZdFlJaEd4QzBXUExDQmtaendnaE9HeEpNNUxRRHhqUkc1SzRPMzVFandCeGkzN29NU0NNY0pnZW96QUdZendyWWYzZ0MraVJNUUU0akh0QXdKMGtqaDdMQVFIR1l1Wk9zTk9uMDEzNWUxbjU4eklycTd1cXU2cW5TMTBWTVZQNTgvTGx5NWN2djh4OGxWVWRCTlZWYWFEU1FLV0JNOURBaGZlM1QxKytmZ1lWVjFWV0dxZzBVR2xnYkExY2JZZTRCbDh3Tm9PcVlLV0JTZ09WQnFhdWdjWFc2WDkvOFQ5c2hlSFIxS3V1S3F3MFVHbWcwc0M0R3VpYzdxTG9sVEI4ZEZ3T2MxL3VoWGZxYTMzdWxWRXBvTkxBZERTdzJINk9xS2dUaHF0dWpSL1NJL0pPTjZ1S013MXMwSTQ3dXE2eDVDcFlhYURTUUhFYXVPTjJ4UHRDR0Q3cDF0SlNBeklNM2F3cXpqUlFRUmRUUmhXc05EQWREZXcvSWV0WkM4TkRwOG9LdWh5RkpFUXI2RXBRVEpWY2FhQTREVFJ1U2Q1YllYamdWRk5CbDZPUWhHZ0ZYUW1LcVpJckRSU21nVm80a082Wk84THdobE5OQlYyT1FoS2lHK0ZmSitSVXlaVUdLZzBVbzRHbE1QeDB4SGtoRE5YZTBhM3FjdVhyY2xWaXhTdm9zdFJSUlNvTlRFRUQ4TTVMUC8zVk1QeWJoQW9yNkVwUWpFeWVUK2o2NkplMHc5ZnZEZGRNbFZ0cG9DZ05MSWJoSnlQZXkySGl0cWZzMFBYdTlnOGVGYVZBNGp1WDBQV3hNTHkvSFE0S1ZXeVJuVmJ4bm1rTndIL2xYdmUvOHI5dWNwbGI0YWVpS0ZaZGovRU1GaTQ1ZEgxek9DaDJpTTBqZEYwTkg5a05ndWRXQjVuWk9LbUMrV25BQTEwRVpWL0VhbmpSNlZFVXczbjZ6OHdONDJMN2RITnByY2gzQmVZUXVtcU50eCtTM2V5SDI1SDVsT2IvMGsxcjZpNk4zSE1tYUFKMGhXLzM2T0Y4R081NGtpbXAzS3V1dXdtU0w4VGZGVWhvN0JqSmN3aGQzM0piSUZld0hENCtoc0xPc3NoR3VIZVcxVmQxcDlQQStadTR4Slp4UUNGY2N2LzR3L0h5SzJGNEs1NHFVc29OWFUyY1YxdHNxbjF4UWhNblNwNC82RnBzcjBxTk5jTGRpWFEzN2NKdzBlMU51ODZxdmpFMTBDUzRPbEdGWHlhaW5qVklMd3czRlpGekx6VjBYUWtIUWREWEQxS2RwdVVTblQvb2VraXZ0ZmJENjdub2NFcE0vcmhkUWRlVVZKMUROVFowQlVzdGdqTDVXSkd4Ynljdi9Vc05YVnQwY0syTEpyTzI1aHljUCtocWFMenFKNTRHekZuSmViQmIvRDlrKzN0NXNLcDRURUVERG5RRmtRTnMyNmtaRHhoM25DUWRMVFYwcmRIWUloMGtyU2wxTThjT3pCMTBYVG5WdWxvcGNpZXVhOGtqc1B6QVZ4TndWZENWaHpLbnc4T0ZybHFiK3U4UnAvS3RjSkE0dHNzTVhYaGRBQ3VFQmxyc05Eakg2TnhCVjhjOGkxNkpXVktPaXMyVkZhdzRISHdPUnNOZXJtd3Jac1Zwd0lVdVBOQ21hOWV1c1psNHFxdmNUeGp4NEhRdkNIcGhhQllLZHNOemlNMGRkTFVPdE5iNnBUblpkZm4rZTM1OWw5YmZlMXI0S2pEYkdvaEIxMFVCWGF1VzFKaVMxcTBFSGluenFtdExMTGZRNUtUenRyeWhZNGJuRGJxdXlIZkhTRjFieVM3U01iVlpiTEVLdW9yVmI2N2NZOUNGRjYxeDJlOWE5OElmVGE2MHpORFZqWjVJZk83ckU3ZkR5ZTFPbXpOdjBQVVFtd2IyUzdOaGpIcXpncTYwVmowRGRESG93aXZYdUt4dm9sNE5UdytUUlMwemREa05UVzdrQkRuekJsMTFlQS9WMVEwL3BZS2x1RmZRVllwdWlvU01RUmM4MTdnc1AvM3gwTk01SllZdVBEaTFsNWRGZE55Y1FWZU4rMG5aa2NFaVZKczd6d3E2Y2xkcGNReGowRlVUME1WZjZzTzd0TVBxTHpGMDRTVElqV0ZOeXlWdnpxQnJnUjBLeE5Td21vc09wOFdrZ3E1cGFUcUhlbUxRRlFqb1lxN1c0SGlJang0U2xCaTYrc212TitXZ1dzbGl6cURyRXZzbUxLYUdBcDJJK1hXUjVsUkJsMWJGN0FkaTBCVmJkVjBOdjN0b00wb01YY2ZEbnB3T2JYU0d6RG1Ecm8wZG81dU5rajFnckE1SG1MNmIvVkFNdXZCNVFWeHNpOWo3cFBEUlgzMWZRbU5LREYyTitPOGNKVFJ5Z3VRNWc2NjFhMXBYT041Yy9INWMxNVpIb0ZwMTVhSEZLZkdJUVJlK2g0ckxyUHF2U0hmRlJYTkcyaGF0eE5CVjZGRlVwYVU1Z3k2MlJjU0IzM0x0RjZ0Vmx6TGFNdHhqMEhWT1FOZU9scjBuRjJBckp6ckpEcFFYdW9EUytoc0hkcHZ5ak0wWGRDMno5eEo2YkFiTVU2UEY4YXBXWGNYcE5uZk9NZWpxQytnNlVCVmRDWStpWUdkYkpUbjM4a0lYVUhvS3g0N21DN291bThrQUh4VGFkV3hsMXFNVmRNMTZEekg1WXREVkkrZ3lVMmRQYlIzcnE2d1VENVlYdWxhbWNheHJ6bjVXNHlMWnk3dGI0ZjB2LzRhMThGWGNUc29RcnFDckRMMGtaWFNoSy9MU3YwVzE0SXI2WXNRZjRHdWkvcXU4MExVeGpXTmRjd1pkZlp6eHZTTWNpQS91eXQvdzlKdk5US1pXMERXVDNlSVh5b1d1QjhWK1VTLzBlNkg0OG5NYnFldCtCaVUrMTlXZHlvbkorZG93N20vanBldEhYL3J3eTFwaDRtU1hZRWd6a0Z4QjF3eDBRbG9SSE9oYUpKQXlCN21pZDdFcEtmbGhVWGxYWFdqclVWbzlqVTgzWDlEVnZSWUVsNFM5M0Q4TlIrTDQzZUl0V1VHWFZ5MnptV2hEVjYxT1ZtY09kWWtvSmVGS2tyKzAwRVZ2YTI0bXRTcS85UG1DcnRZNk5QZExkejN6NmIrRFUxMUgrV2x4T3B3cTZKcU9ubk9waFVOWDdXY2JoRkdQSHlyTzBhdllsTVk5OXlwWDNrc0xYZmh0U2Z5bVJ1SFhYRUZYTGRUR2c0OTFKUjBGTEZ6bjQxWlFRZGU0bWp1RGNnSzZJbkNLL2cvK2daRWlPcDRhcGZNWHNnMEZRcVdGTHB5WVpLOEtXMjNLTXpKWDBMWE1YbjY5RXJKSW5ob3RqbGNGWGNYcE5uZk9NZWo2TDFuM1VLV0ZyaFcrTmM1ZHNacmhYRUhYWmVOc0NJTHk3UmdyNk5KbU8vdUJHSFNGZzZlWk5YOGErVXNMWFJ0VE9aRTZYNGNqeExFdVpUWGRjRnNGUzNLdm9Lc2tIVVZpQ3VnNlVRSXZpWitpZXp6VHdxdTAwRldmeW9uVStZS3V2allsbU5SeGtaLzhWeWFiNjcyQ3JselZXU3d6RzdxQzRFWGsyVEl2YzZTb3ZMVFFoYWJ2cEdqZnBDUnp0V0drWTEzNjZtUXpKRjN1N0FJVmRKMmQ3alBYN0VKWGdMVklHUDV3Qmo2bGhTNjA4M3FHZG81TE9sZlFSY2U2OUxYRlhpalRpVE1kcUtCcnBydkhGaTRHWFVBaVhIczIxYkJZV2FHTGZqL2tZRmpEY3NxYksrZ1N4N3FVNHZySmh3RVZ5WXpkSytpYXNRNFpKazRNdXZCY0NGZUdMeXFVRmJyb1RZSDFZYXJKS1crZW9LdG1IVnhlbWNhWEhIUHFwWWhOQlYyNXFyTllabkhvMmlmb3luRE12S3pRaFErbnMvT1R4V2w1bnFDTEgrdWlINUROWUViRmRVQUd6aFYwWlZEV1daUEdvU3Y2K2V2MFhxQ3lRdGZLZEE3VHo5VVRSdXRZVjlDWnp0eVE0eENxb0N0SFpSYk5LZzVkMFN2WDZqTmRvK3N2SzNSdFRPY3cvVnhCbDNXc0N5MjM5bytqVGVuTUtTcm9Pdk11U0M5QUhMcWlGeGNUMy91SnNTNHJkTlduYzVoK3JxRExPdGFGYzEzVGVFYzBacEFUSkZUUU5ZSHlwbDAwRGwzUkR6R21ueS9MQ2wxb2VZYUhFZVAzeXp6NXVxeGpYY0Zhbmk4eEx0MDhITDhQMHBhc29DdXRwbWFBemdOZGJmaXZRLzd6NjhQRkxDdDBvWTBadjJ4dzRYUGJnOWYvNW5CdHhITm5IN3BlOE5yd25yOFZGM3lNRk90WVY5QUswNi9kUjFiMlVIcUxITWtya2FDQ3JrVFZUSnlSbjVWSlVUelFKWkxTbnhzb0tYVFJ2dmdrVTM4c3RNTTNQRHNNdnkxVG9XRDJONHgvVGpOVitPWThGalhXc1M3OEdIR095OXBHZW92TTJFR012SUl1cG94OGd6bGFtUlFzRWJxTzBrcGVVdWpDMTdxeXZSMjgxSDU4TndqK1JSZytKNjFtSXJwWlgzVjlTL2o5WC90Tm54ZUdUMlpybG8rYWY2MHJDSzVtblJ0OExGVWFtSzJyY0hIM0NycUswbTJPVnFaRTlFQlhpeWJoOU9mcFN3cGQrRnBYZUV0cEljMTk0MUd4THRrSVQ3T3RUMlljdXBiQzc2SFc5L0w0VHYreTVaYkh3Ym5WTklwTlJiTlZRVmNxUGMwb1VaNVdwcHJvZ2E0MklWZDZ6MEpKb1dzRmJUeFNXa2h4cjdXdkNTcXMxclpUa0J1U0dZZXV1ejhwa0JqNzU4a2RVNWZOaitDaC9WdDVvZzNzZE4zb3RLZ1FhdGtyaXZkYzg4M1R5cFFpMFZuT3VoNHVDcnBTTHkxS0NsMGR0SEZYYVNIRmZTSDhma0dWMllNejQ5RFYzSTRhdjVFTnliMGF1MmhCVnozSEI0d0xweFYwZVZWZWtzUThyVXcxT1E1ZDBWZWQwMytidDZUUTFRTjBLU1drdWVObmJnNEVYVFBqaUp4dDZGcFdjeFIrQ3Z5Sk5Ib1lSdFBuRzBaZy9HUERpRFBsZGQ1YVFWY21oYzBXY2E1V3Bwb1doeTV5QW9YaHB4WEJ5SHRKb2FzeDVKZENmRzFlVVJ2RnRXeVFOK05QR00rcmI3UGh0NFBUOTdsUFFVamI1NU1CN09KV0FsM201RnI3Snl2b3lxeTEyU21RcTVXcFpzV2hhNHVRSzhNTVhGTG9hbWQwN2dDNmJnaWxmV1pCVno5OHN6U0Y1dVJmMStyeUxYZ242L01NWlpLZSs3bEg4SW1pZFU5R3pra1lEWHM1czZ6WVFRTzVXcG5TS0RyTDhYV0psQXhmc2lvbmRHR1JrVzJWZ1EzVmdWQmFJK01RbiswTlkwYzFpNzR4bWRxL3Fhekh1YmVZMmVCbkdOL2laSThmM2QrdW9HdDg3WjE5eVZ5dFREVW5CbDNSMjllV3YxWFIrdS9saEM2Y0U4cDJZTEwyUWJrOHlYcEdmTGFoYTBQdGcvSEc0YVNmcUttRjlXaGhTb2J5WUxhbklIN2JrcW1MNGViVW9PdG9xQ1JWNWxnYXlOUEt0QUF4Nk9waVRJZFpKc3h5UWhjV1VWbmZBNHAwQnU5eitxOXFVSkV4b0d2NWpicC9FZ04zSDhXeW5wTEJ0NlJvdC9SWHJ2Y24zcEl0bi9iMThmbkZWbHhOQzIrTGlaeVlZTkhlOFdRd0hlaHE2VFZvb21CMmhpVm1sSldtODJ3bTVZZ3QvbGgyT1l1d01pMkZDMTNQdzVER2g2dzJOY0hJUURtaEN3OE1NNzRISkJXQlZlbjFrVHJoQkdOQVZ6ZkZWdXRpL09kdnN6UkkwZUxyYkh1UnRNY1RMNU11UDc0d09KUk4zdzlQWXphMHdyMzRYRVdlc0VYYlc1MFNkTUVvYm5tRVNVNnl4SXpJMG5SZU1zTVp6bWxsczN0cVNSRldwalZrUTlmU2J4RndoZUdyZFA3b1FEbWhhd3V0M0I3ZHVEakZRMWxIZUhib09zZTkzWEVKb3BSYTYzVk9WaTNEc3hWTnU5ajRBY21tTi9HRzhlS25BaVhVNy90TzB2Y3pPTk00N1JJQWNTcXJycCtBVVR5cHdOZlJyai9LeFl3b1VuV2VuOW1NcHo1NE81TnEwSnBDckl5MGRQNG1MblFXRmxrVXd0VVdzWXorNjNKQ0Y5WVlHU2RZYVZocjJWeGs0MndZRzZsMnBIZTdMeVF0WnRnQmUyZ2JFMzlkcS85RWNQZnBMdWtKYjNwNjNsTGZ5dUJNNDdUMEFjT2lvYXQyNXdOMzRkMTZYS2RmOGZUM0hNbk9Ibm5qWWtiRTZUcHZKT01aSkZoc3Z5bWpWSVZZR2NsQUgyZjNYbzl2WmhHeG5ORFZSY3VQMGpUekkxLy9vYnRlcXc0L0JRRmF1NTZtbUtISnZPcTZJNTFnUzZGalNSNURNVkk0SVE5dHhwL2ZkQmhTZFA5R3NOajY1SjhHSDhFUEVYK3ZKejgremoxRU1vblQwcWQwQ29jdWF5UmNUeGJNenVGaWlweVVuV2R6aVdJZitXZVdwZmxJcHBUMlUrRzMrMnJxdUpPbGo0aW5GV0psVkVFU2RIMFhyMzEwT0JWMGZkWXpmUmRNOHF5dUZreDFOMFhsYUIwdS9YcmZjalA4cWhTbE9FbG02RnA3UkJYL3AvL1RmLzB2UWJEdnZQSGdHa3AvY1A4OXIzNzFxNStGdjlmYzF6NVJUTVhkcFEwQ3ZKdVo4Zk5sRmtPS0VNUmNFU3YzMDc4ZHkwU0NNODVyNGMxN0lkc3I4ZmZxZTI4NmZqQkd1MHlQdTR1SExpRU15UUpsWGZlSjcwdGpZa2JacHZOODVNUFM2TUdSODgxeGNzZ21YL3pWaFdHTXMrZTEvUXZ3WlorTFplcFdSczN4UWRmZ0RWK1daa0J6YmFTQkxoaWU3N0tIRTJkYWVKakVTVk5KWkQzUkIyR1c3M3BOR0g1cG1sS2NKaXQwTGVqSEFBbGFnK1I3Vk1HQzgyRUdGNDc2MUVaOTJicDJhWU1BRGIzRnhSNGozRnBIb1F1Zi9acFgvcnJmaHB4eExsK1dWUkxhRlRMYWh3aFNpNFl1dS9iVU1TYW1LR002THpVTFJSaFptdlZHQTU2aERMbWNtVXZ4bWZ4T0I0ZU9mR3pxZWdvM3VYMUx3aWxZbWFsNjRsQWE2RnA4MW4xUkN3ZjNpa3ZHN0laT0xFa0dCb1FLcWM2dVhmalFaMkVkRWExSHhMejQ4czBNMVJCcFZ1amEwTTdzYUI2MlRFTkdJbWhvV1hZZXVIQjArWUgzUGl2eVhwNis4dWtQM0xMRWRtbURIRDRrYjMrdHk2b3VpcmpqL0lFSDducHQxS0I3dnVLQkIrd0NqTFp4aEt5U1FKZnBQTHM1U2JHclRlMFRqQ3p0TVU0WnZVN3NNd0JLMHdkUmVKRTh3clNtdWVGamRKRWRPVmI1MDdZeVZXOGU5elRRUmZWc1FDSEcvL3d6SDBSMEo0LzZ4K0pCSHhyMFRDRmVYcGdPdGFBZitlM3cwWXpZbFJHNmF1MW9pUWRSVmlEazkvMlBkNzcwNFljLzBrUHdLeEY2OGJ2KzB4cUNoMExRTFh2TEc0ZWpJRmlzZy9xUmlKdzNMa2FMdHd0U25NamdMR0poKzBjWVk5bXhEYU9nZUNIa0M3OGdUbXlnNjRvNEJWSU82R0tkRjIrU0x3V2R5Y3dKbG5aaVViVklPMG5YRFlzMHgwZ0hOVm9RcW5nditwT25hbVZLbGp6dWFhSEwvYllmUnVOMkh2V1B4WU9Fc2Rjc3lXeGdVS3NtdHh0cWFER0p3MElab2VzT281WDlNSHlmNUV6V3BDcnBxdUFWZTI2TXdSRVZvSWF1cXBMbUhxUEZUTHRyc3NjSzJUL0M2R0ZoNElobE52eHppS0hkZWdkUmx3TzZXT2V4SmlZSGFXdDJZTEpYM0RPRHg4aFB2UFpNd1h4RFhWVHBuOWQ3Q1R1VktWcFpuazFOQzEyMGNWOW5GZVBqZHFzc090MGc0SWd0QVlmWDNiZDIvbWp1dGVIMFRtNUc2RG8yMC9DYU9WOEhHOWJHdEtDL3V0UFdEbjJxTXdaSGxFanZkUjFRd0w1aXROM1U2ckFac1pqOUk0d3NRd1VOSEtrVTNPditPY1RRQ2c5YVNhQ0xkUjVyWW5LUXRtWkhKcnZqOXRVd1oxY0NpaGh1NDRZaUgrU2hyL2lsQk51Zm9wWDV4Qm8zTFMxMDlkRk5WaDI5aWYzQ0ZydE1rUzBJay9hQkdoWS9tNHg1Sy9WeUxTcVVEYnBxb1RtSUVab3pnR3ZjdGRGV0tIWnNyWlJpY0VUMTA4NzRLQktFLzNkcHI0U0RTUmRkUWYrRTErQUpHemhpbVQzL1YvRTE3ZVZJSDZWWWRmSE9ZMDFNRHE2Z2Q1aHRRUmQyTDlDcUxHR1JYeS9NMVVVbTQyS29iTUxWMEx1Um5LYVZKU3N6ZTA1YTZOcDNudnpDbFhPUXZiYWNTa0FZeDYyUXpMZ2JEbmdtaXRyMnhUTTk0V3pRZGM0Y2lWOE94VlpKc0d6enp4Q3RxYTN1UmJPNUJKVUxSNkpnU3VnNmRnK0plUm95S3NuK0VVWVB0WVlqbnRmekQwNU51M0ZEVUpjQ3Vsam44U1ltaDdIUjRndm5OV2R5RDRJV3pvdDdpOWRzWjRHWFpzekVhS2tYcWQxbDBmSS8xcHlpbGJrU1RSSlBDMTFkZDJkd1BuckdQMG5kWTVldEE3cTJVNVp1bWIwYWxWaEpYMUpVa0EyNk9tWXB5dlJEbitneHR0UlRFKzZ5OVpScEF1aTZHc2JmaUhTMTg1ZWJib29UcDJOZFF5OE5SNXhxQkhUVjJydUNlalIwalpTUDE1cFgyRzRTNjd4MEZTeTJyUjFZVzdzQ1ZQRmpkUHlSaXZEN1FuR0Rad04xSnJsVDl2M1Zwb091WEt5TUsySFNjRnJvYXJtUExSYXlyVjRtbGRNcTMwVG4zTEpTRWlQWStsdHJkc3lVL2xWekFvZHMwTlhRUnlPQ0ZRTW50SEV3NGg3cnJXNkxUOGtUUU5leE5ZSzhEVm5TeDgyODJVaU1uRkpKdVVpM3g3a2tIQUZkNStRS2N5UjBqWlp2aUdSalo5bE5ZcDJYa3VPRmIxQ0UrRWdRditUc1JEN1pIVVhDNy8zQ1hGMzQwWEs2alBIeGFpLzZwVWtIWGJsWUdaZG0wbkJLNkNMbjM0bFYxeFV6U3EzMGFVU29jNDdTVllURE5Sb3FxQVJja255UlA1SkpKdWhhWXE2dWZZT1FkTUpyVDlkMHJQWFk0M3R1QTEwZmVkYzdEeVcxWlZSSWw4bUdsaEt1cHZEUkw3TmxuMlJpMzJxMko5UE9GREU5em12dmV0ZExWVDZITHFSdnluUkZlN3dkSll5RXJwSHlxUXB6dlNzeEJWUGVlWmxyY2FEcnJSR0RSR2RYY2E0dWRWSllXWkRWa2l2TTBYc21WbVpKTTJra0pYVFI4YnJyVmwxWFI5cTZSWjVuaEg3Nk91MmFEKzNiUWQwWC9rSUtBRER3ejBnSkFtYUNydk5zUmRjdzZxTEoxNWhTL1lhcXFzOG5RUTFIMUxyYmV4RU5nNjdGQnRKdlJjbWFWa1NQNHgrb2ljalkvNnU4S3BhdWd5T1BkWmxWVndlQ2ZJY3N5S0RyUlVoK1hDWXJUR2dnelZ4R0k3cGFGUmdwbnlMTTlhN0VGRXg1NTQxVEN5YW9FN2RjMisvc0t0RFZSUlpEMXpWWEZJclhqT3Z0Ykt6TUo5VFlhU21oQzJSOGlZRHFydkxkenRqVmoxV1FKak9HQlVONXdHdTVpajVycVZHUHNuNWZaUUtYVE5EVk4ydWJHanRLc21XZC9lL3FFWHlPTzdzTUhORnhYN2t5Wk5EVlFlcWp1NUdVaGhieEsvSUh2WWQ2aTBaQ3c4aGpYUWE2TG1OQXFxRmhvRXZNSitvOUs0VUpEVkNhU3pjOHJ1dVI4c1dMNUpDaXhCU3NXT2VOeFJxV3R1MFdQRWJqajl4RVd2cDdFdU5rNDZUUU5FblhqcmZ3bWxuOW40bVZlWVVhTnpFbGRORnpDemx1WkUxWE1pSEF1T0o1eTlFR0xDMXc5b1h0b0pYeVZRQkFWM0dycnA0YTBVQjI1czJBQWF2bENOclR1S1lhZFlHaktJT2o1Nk45NjRLSVFWZUxuUTFqdFBqbGEzbllvcldwK0hydUk2Rmg1TEV1QTEzQkJXQ1hWS2VCTHJLUVZWV3p3b1NINWZYaE1QemxoeDgrVk5ueCswajU0a1Z5U0ZGaUNsYXM4OFppRFV2VFBhc1lKRGk3Q25SMTdhTWI2SkxlTmlXSXZHOHdkRDBMSzNQRW1TeWFFcnI2MElaZDBZSTZubVFuVHlOR295UXQvcUFyTWFSeGVGQ3VZK0RyeWlSNHBsVlh5eHp6T1M4ZDFLU1BOY3VTbWtkYVIwSTJHV053Qk0rUVhMNFo2S0tWNXJZcXlHaXg2SklEeHVrZlJSdmRSMExEeUdOZERMcm9yVENKekQzOUZPU1lMMmN0VElBRW1HeldiWUdjMkVqNUhQcDhvcGFZclBQRzRyN3ZhU1AxbXZXVUtPSmM5NlNOVldlOFVDTjhISFVtalk4VjV2ZzlDeXVMeXp0QlNrcm9nckU2cTZ6Uk80d0pwQnBldEkrdVNldHJqNDUxQWJva2xHQVErU2VraENxelFOY1MwMUdmUFJ4bzgyTmRRWHRkVjlWUXNJTVVEa2ROOVJqVVFCZWQzTjVWQlRsdFR3NkRKYWQvRkcxMEh3a04rOWZ0QXZFWUcrZEdtSjRlbWxwbUtzbG9CYU1TUUJmdnZIampVNlIwM2NtZHlxRHI0L3VEQWwxZGkySDR4YkFVWEppdzQ5ZDVQbTUwajAzUHl1SVNUWkNTRXJycU1iQzRYTnpNTWFvNUcraVp0UGdUSGV2QzBIa2k0b29sL01rby9qdy9DM1JkWm9haG5xMkJGOHlKdXg2WWwrN1krTVlzNkRwV08weGpWSDI5MEJFY05UQmVVY3VaNGF2ZzBkQjF4RnZ0Q3pNNG9zWEVMVUhUVTlCRlQ3WnU2R0tNVnFTVkFMcDQ1K2wyWkFtMDJNU2x5NkVuNDM2dEFsMWQyRlRzTmxDblovTktNbDFWcTJXS25JR1ZVYlc1WFNtaHE2bTlHMEZ0WFZSKzNueEhJamRoVWpLcW8yZjAyQjFlQmlPS2xsdkw0US9KV2FqalBtNFlYajdUUjI5V2xBY0lQQnRIbXJFWjZKUzB5R2JoTGZaRWtxK2tJR1MwaGpMUXRhSFFUUEF3emUvSkwwYlVOdGdPVlZldEF5T2hTMU1tQmhnY2tVdCtXeEQyRkhUUjlpTkNNMHBudElLc0JOREZPMC9JblBFZkxNMnpFeUJubDBGMHlmSVNNNEdNdFl3aXZ3VEQyVWVkMW1ScENtRVczZFd4eml4YW1aWnVkQ0FkZE5HY2VpS1puWThPTEYyV3k1alJWZVJPMFdEU2pHQ09ReDFDM05hcUpHendlV2RFWWNyT3N1cmEwRG9LZ3B1R044WXRtM2tYbWF2dG90ckdncGhEMTRyYVpoam8waGhCZkEwdDNsNFV2MHVBS29aT0pmbENWNERxZGtpUVFJdGxKS1ZrRjdwd0VIaWQwaE92SE9STDVKMmN3Y1hrblpkY0lqa0hsdWJwQWErelMrM3hrNW1ObmJNUDF4ckJwWnBSWEVZdGRrNWdKcTNNRlhoSVBCMTAwWnk2TGJtc25CMW1TUW1vWjJKVG1iK05hSjZBM0k1OHhBY0R5L1pocXl6UVZkYzZDb0tIalR4a1Nwc20rbElUUE1lZU5oZzRpajcxZFVoa0JoQzZ5djFGeVlhMkR0N3lHcm9PelFFYStEaEhsWkVWYU9pQ290bUV6bWxKWUR4WU9hSjc0cFdEZkltOGt6TzRtTHp6a2tzazV5aExjeWphZktNdjg5bzdEbEYrMFNiTW5ZeEdMYWhjem12c2RDYWdLM0plekpLVnVRSVBpYWVETHZvc3hqWEpCVCsvY0xZWCtZN0MxVkV5L054OXQ3OUlqSm5yUkhraC9BRlJZRDhjYkxLU2k1L2Rlc01SeFJjL0wzejlIZ1hjeXc5ZGYvd2w3ZnUvL05DbGJXb2RXVGxiYWcxbHBWSUVjN0pPTTNBa1B0ZnNHdFdhQWdzcW9HbXBYOVIxb2xsNUFqbEFBeC9uR0pBT2ROSFMwaWlFMHdhMWg3OEowci85blF6Tll4TG1JRitNNStnRUxtWkM1eVV5V1g3MkFQWmxMcUR6Tmp3VEg0QmhtRVN4TEhWUis0cWJ3T25UaG4vdXZsTnhpTzU1Njd3RWR2SzNjUEJVWExzOFE0V1AyY2FBcGxUUlpRYTZ6dDdLbEtBcDd1bWdpeDRwclV0dWpWc3AyQlpKUW90d3R1NzFWbFg3N1hEUXdsbk52cUw4NXZETjN4RFVubXRqM2xJakhFUUU5ZkNtb3JUNWVhSHIzWmhLMi9FUHJvYm13QjluY3B4NEhnT1dwZzFNd3hHSzB1bVBUV0poaktxaHdJS1NOVzBIaE9xNlFUbEpWdzdRd01kNVN6a2JlMnBuZ2kxaEVuUkZHeGprWDB1U2prQjhKem16c0J6ZXBJVE9TNnA3cVFuN1dtVzVmV29mZmdidVZEL01GcG5VZUtkbmNuQjExWjRTRHRwVS9WWGI1RENhWVRjQUlGeTNtSEE2MkFramR3OGx6S1NWYVVsSEI5SkIxd3BVSVhuVmJHV05yaUYzQ29oc2dEU0JleTk4ZkRQNHV0UERmUTBPUDQrMVR6c00vejR2Y0h6NnA4SEhhTk4yZnZDSjRFSkRiaW81aGRmWDlRdmg0RGVEV2c5dUJldkNybnJYU3BBUldKSkRxYW5ZUGtyREVUSUpCd1FyQTExTjQyeGswSVhtNld0VmMvVUVjb0FHUHM0YmF2dmFVMjJqeWMzVXkybmhlN2w1N3oydnVlL21URU5YVXVlWk50bWhqY2MzcjRiY1lOQVY2MWZDdC8zYllMbk5ObVZpOG5HZWh1Zmc2dXFGajJ3Ry93RWZoTnRuOHdVRVhCR1BkemFFVFp6WUFrZXhGV2FLTTJsbFBxRVQwdEpCRjVTaGpnMmQ1V3ZYVVJ0b3RyQjdMTmEyRDRmaXgxQWIyMTB6b0Y3Mi92YmdGWi9ncEpmRnlyMkgyV3R0R3hOWTA0YzhubFhYaThMQkh0Z3NObW5hWXhkMmJ5eG1nbTIxUkRGSktzUW1iZzVkdFB0YUp4b0RYUzB2ZENrK0krODVROWVhOGtuM0ZIUlJweGdwTE9neXljbWhIT1JMWnA2WXc4Uk02cnlFc2tzMGdWdFRGVmxhNDlORTNyRWdEYjNQWHF5Zy9NbGRYUjhPYjIrQ1VYUDFnc1A3V0J3YUVnT0VZUlJWS3ErTDdFRDJURnFaRWpURlBSMTAxYzJUM3kybkkxTFVrVFBKQ2tiSllDaFB2S215VFFRWG4yd3hSM2lzU0YxNDdDK0ZuMW9nWElidFhZdVJlRlpkMks4K1I5QTlwRXowRlZHeDg0NGRTV2JrbXR1UllmZTJabkk0ZE5HNmNvOW9aeFc2b0t0b0tmRVpBMTBKbmVkMm1JcGZvdWEzK1BLcUZkNStVQUFLclprSldPUUZEVVY5cVJJbWQzWEJ2SzhUdDB1UGFST1V6RnZDbnNocVlvQVpVWnhqSTJjbXJVdzJKTTB0SFhRMTFTeUxGNW41S2psTkRiblRiS0JmMUJyUXozeEQ1dE9EVVRFUmVzbXVSaDc3eStGcEIwL242TnNZcTNHNitLcXJyaVl1bE5pakF1b2MreVUvVEpKcmJwWG9QRmZYZUUxSFFGZDdwbFpkM1JoMGtVL0hOSkF0WjB6aXNOQ1pyN29TT2k5SjV1NHQ1UEFwQ2I3eHg1c0NVT2poQytYS0srYnNtdHpWdFNIbnlPWGJEVG1EeUxwZzc5Y1FIT0tuNThQZEExMW5iMlZLYlNudXZDM0o1TERMRTVHNzJMT1ZsVnhrV0U3dEovOXgwclU1ckZ5VTE0TTBudE4vcGlDODMyK0tZaTNsa3pHWkpyUVZuY1BCSE5XR3FkSE9uL3JkdVdMUUJZV3RTcHBXK0FTRkZxUXdLNkVYMVdsZGZpUkx1TGVlT1Z2S29Zc2VISW9pWnRXRmxCdTZOS2ZWaVVNRE9VQURoNk82MmllaUw1NFVGYTlZMHp5bkhTcVh5c3hCUHNVcXc1MkptZEI1Q2N5V3lHRUJoQkQ5TDJobzVwUHYxUUpBVEZmRm5WMFR1N3BnM3ZMYjRVQWFJd0hFZ0tsdGtqUnJFTWFZcVpCUC9vTkJDZUpHa1pFQUFDQUFTVVJCVkFxS3pxU1ZjV0ZIaEZOQkY2MWUzbnpublhlS0h6VzFsRFdDZTBMMlEwSzEzbi9KaXlUTnE0R0MwWFpGSjltQmp2UVVpVWZUSjNZZWl6V3ZpUWl0aXRDZE5EdXVzMXdaakVIWG1sbng5YUlsbmZyb3dwWi9oVWVNdGJrNEZleWJZNHdjam1nY0hCQ3BoaTZhU0svcndweFdKdzRONUFBTlc2d1YrMm8xMjFQUTFkY2psK1RndEVQbFVwazV5S2RZWmJnek1STTZMNEhaZVpxdE1DcE9kRDR0WVNTZ0FGcE11bmlOMGZLeFRPenE2bWdmVzkwQ3lTRG9TL1FFQlM3ZlFJVmxyU3VaWjlMS2xIQXA3cW1naS9CWlh6ZFNjQjFCc3FHWnhRSXB2Z2pSUnFHaDV5K2o5eFpKaGc0ZjhJNVE2b05qZ0FlcUZLc3VkczVkMDdyUUJWWG91cmNpeDBGbko2TGVrQXNRWFRZS2JBM3h6SFZNRVE1SE1QNW96NkdoUzZjSW5weldxUzBobWdNMHNIRk9lbzFXbUJxNmRJb1FnTk1tU0dRbjV5Q2Z6VEJWakltWjBIa0piTWpEUUd1Y0haMVBydkhkS0lhKzRxZ0JGWEZuMTlWUjUzbzB5NlNBTVcrTW8xdWNTbTJKSWorOWJ4VUEyWTVVQ1cxVHMyUmxTcmdVOTFUUVJVKys5V1VwS3doZWN0ZDlwOUdEdTJVOXBrZlZlNDdReDMrOWNWVFphQ2QvTW9RTVRaTHpINmFoWkVPNUZPMTBBcERUem5HeFpadUJyTUNGTGxqTGthb2I2Nms5aE90U0k4ZG1DYVVvNkg3c3gwUkJzbVYydmhZY1FUZlhpVUFiRmMyUVI2SUkvYk5vZGVxd1FBN1F3TVk1SHNMTCtiMm5WbDM3S2lDazRMVER4Tko1T2NpbmVhVVBNREVUT2krQlY1ZDZCMG9RblNSb1lHblNuc2hyeXFITGNYWk43T3FDdmFxQjFyRkFrUlo0TzBJWTJraFlHM2lSU3Yvd3pPaWFqb0JtNXF4TUN6YzZrQXE2MEVuQ0IxdjcxdDl5bExYMEFWSlM5TUZmNlR0cURPNi81OVd2dWZkbSs3SFJ0WTlEUWJ2WDZBRmlRdWtOMHowSTdpWlFCZnM3VVE2V1d5Y1V1dkR2bzdqOTM0RXVkUDFBRTZEa0xVVGE2MUZLblIzMzB6VEM4YUNNbXFWR3dSV3owclBncUNrbmRBMWR0TzQ5MU1VdFdwMDZMSkFETkxCeFR0OC9pOVRRVXlPMmJvMVhUanRNTEoyWGczeWFWL29BRXpPaDh4SjR0ZmVRc2MvSEFpTGJraGlkSmd6S1JFUG0zemoyTFlZa2FhcmJobGxxUWZ2R0tNUU85aUJpUVVPRWJRMFpYKzRDYTg2Z2xURlJSd1ZUUVJlMHBUWnlYVXRaUzQwd2ZQa3Z2dmhuUGhoK080NlpSRzV2SkVWWFFkQkZ3OW03UUZKTmJZZmFLMVBuajcxVXZydzNya1dCRldOMERnVkZIZWpDbURVNEJEelpnY0VvTE92cTJkRGlBM0hVTEdtbFV5UTZRaWlTTFRqcVNTRFEwSVY2bWNQRW9vMHg5U1hrQUExc25JdlZvQmcwRURUU1I5Tnl1M0JhbnppeHRCemtpL0VjbmNERVRPZzhQNDhsTVpFM3VIRjF6U1NKamVRMkx3Y0RZSDAzc2FzTDdCUmVOVGhqNGZPUU9aQUcxM1V1aFF4ejJkQjVZbms0UzFibUVUa3BLUlYwMWMwanZUN3JoV0N4RVE1K1YzRCsrZkRnaXR3dlBmemk1MEp0My9YT2x5b0ZKMVU5WmpyV09uenpGT09DamxBNEd6Uk5NRWFuOEcxcnlLWXlCbDBiM0wrQm1nQksrbnVvYTlZK1FkVTM3RmhYSW5SQkpvRUkycWhXVEErQThabERGelhxaUZvSTY0K2dDd25YS0NHNkdDYW9wT0gzTTRjdWYrY2xDSDJGSEgxMEhNTGt0d3lLd05PMGFqS2kxeGozVk1MRXJpNXUzcFlFOUhCRWVXdGhQN2o0dGxYVno2RUxWRE5uWlVyT0ZQZFUwTlhVeDdxQ0ZkWmR3ZlBOcU84OTNqR3VuamJiVmFXUUlSc0orUTZTdDRIaVVhRmVuNnNIWWI0YTNpTVQ5LzByYTVucnJMcGFwc1hpS0JnV21sdktRdnpXUCt4WUY2Qkx6d1FXSE1INmhSVnE2TnF3VG5sWXRMNjJ4ZEp5Z0FZTGpxQ0hWYXBFUVJmdDRuZE5yUmF0U1U0TzVTQmZNdlBFSENhbXYvTVNTbDc0S21TZ2I4eStBamlteit2MHVZMkEwSEoyVGV6cUFqZGwzdkN6Ui9PR0ZMT3VSMkRrbk5ZU3NXYnd4ZkVzV2hrVGRWUXdGWFRCTGs4a294V2xOOFN4WVhxVjRyL1lOdkNHeGM3d0k2T3EwRmgzV0FaZnFjZDRIQnRoTWFDTWRjVUlaVUozS0RjYnV1UkJDbGtTN0tHTjdpMFpiWGludVdISHVtRFZhcmRwcjZRSXNvaXJocTQxUGx2YXRMTDIrTzBqN096Y0M4SWZackd2alJHVFR2MlhKbVhqM0p3NlVkQ0ZWdkl1dDJnMUJ5ZVFqM3grcVllbEtsT21aY3Fta3NudHZHOWk2bUxCZjNLb0N0RGJ5emQwQks3NXlGMkNGQmpncnM1QWdEcFJqNXBFVjlmb0NpT2V6THpCMkhKRnRMVkE5RlJIdVNPNUtNYVRUNmt6WkdWQzNwSC9UcXkycElFdW1sSzNaYW0rV21NZ3ZzYTNZM2V6emh1MlQ3TnFIeWV5QVduNE1IRjV0SXl3d0ZhN3RTNHR4ZkVHaHk5WnB0blFCWFBWeXlUaEZuMFNNTElwU2VsYlNmR0w1bHhGRWN0TmdpNzZwdmtScUJWMDBiR3VQVk02MWFxckJoNUoxNEhoRllXU0NCbXNzM0V1VmhKaXd1L0ppYi9QUmljNFdyUnVYVEtlazN6SmtpZmxtRjVpWWpxZGg0NzJYeHFnME1id1FEY053MGl6WFdOS0V3VG9DRzAxU2E2dUZCVkdsYldNRHd1dWt4MHRnZGdFSEtobzFQZDdLbXJ1NmlHa1NBSFZFUUl6WUdWK1pidXBXc1ZDK2pUUVJZKzNyZ2xxK0g1dXlJQllkRjNYRVRxZ3A3dTFVT2pxUVJxK2F6VWlpQkNkVmptUWFWZzNNd2tkUWhubFMzMFBoUTFkVzJ4ZmdEZUFhRDk2VHN2aVdMOWtoaUo2WlJYakQ0TlZhVFljb1pHa2FHVlU2QUdPcnphdDR1RGNhY0pKdW1KYVNTSTA4dGx3Qk1IRWFJU2NBc0xxWnI0Z01SZ21PRktaYUU3eUpVdWVsSE9pWldCaU9wMjNrbFRZUEI5RWt6YzFKM1RrdG9xMCtZeE9pYUJVRTAraXF5dEZoWUkvTjIrVVdSV0owVDlZKzZHS1VwVmU0MjhaaUJWcjV4c29NUU5XSnNRZCtjLzBITFV6RFhUUnpubWRpSEgxYmtWMy9EODJjd21sZGFjRVhXdVF4dHJpYTRGRWdQcGhVeWFoYjYvWnVmRVlYK3JIYzUwbmpEMXJCd296ZWlUbzZEVzdZLzJTMmZHUVkxMkpHMFk2ZlVCdFZFYTFaVzhOVWtGWDhIZWhDZjkxdXU2MjFFOUhxWnFTalhPa05hTUpHd29oT1JkQnFKUk9CV3hhU3ZGYytjaVhMSGxTem9tV2hZbnBkTjVDeTE5Nm9EMGtXQml6MmFSdkxBMVc0WmduTXRWVzdtTFNOSmFpUWlFMk4rOU8xQWVxT1Z0aEtENzJUZi9hcU5LMkdVbGxyYnBteDhxRXVDUC9tWjZqMXFTQnJoWHdWUHBwcktzUXVrZ3ZzeWp0a29rV3V1cHFRWm9oSGl4MGh6YVBEUU81U3VyWW5TLzFZNW51RTBiVXZXT0lCSFNwTXhiNEpRMnZyNnNiczJUREFEclRPd2tiamlRV0tPaHEya1pxMHpKK2ljRWMzT0JzbktPYXJXaGc5S0xXeVRHZ3E3ZHBkWEp5SUFmNWtwa241akF4L1oyWFdGSjZDM1Qrdmw1WGtRZFl6MlpSUHUxYXBMTXIwZFdsT1kwSWNQT0c4dmw4QVV0ekxvK2YzdmpEVU5FTVd0bUk1dlBzTk5DMXdiWXJ2NlFMUTRuWGRRUUJkVGdDd1NLaGk5dytmTkhMUmFCd242MXk2Z1p5WFRJZDUwdDluV2dDMW9hUjZtWnRSczgvd243bDJ2K1FxaFd6Wk1NOEdicm92T08yWG5XaGs4eEdCY1ZuQUxxd1dLVkZCMFlQTFRHNlpwT09XTXBWbDZDVS84NGN1dnlkeDBWMHduZ3d3UllCVU1DaEpJZ2JGSm1ObktKYU93NmJyTkUrTTI4Y1RlTEZVWXR6V2RrUnFRVmRNMmhsdkVFandtbWdxMjU1ZUJURFl4dnpjYzVGTDhLS2hDN2hJcm1oaElqZmdiTjZ2WjdtU1dmZkxQWGp6SnhWRjVaWjJvOEdZb0t1TGQxb1BMVmdqekFVTHpMYkhSV0ozWk9PcEFxZkswNm55VlVYT3VBYUx6c0QwRVZXZjExQkY1WVY5Z1RQbGpOYzd1UncrYUJySlF4WFRYdGFDcHZFZTdNSEprT0UwSCtSczJ1Wm00OURsQzdLelp1aEdBcEhiLytnSm5idHhaZ3lueHp5TUFITm1KWEZCRTVPU0FOZERXZHJHSEd6OXZxVXRLWkhjWkhRUmFONTJHSDZZN09kQkd6WUk4cW5CZ3pCZFYrNlRMTldYZlRNbVJFVGREVlhkZUd1dTFHZ0hDcGlTRFN0REt3WWo2NExSODhQdzlkSjZQcDloc2Fpb0V2cnNvM0hjNEFHQjQ0dW9QOFBvMVZYYmMzZXo1WngxZVh0dkxnZVRRcnNiRjNIWUducU5DaXRRTlVDVE9YM1lRVGJGTG1vSFM4cUsrdWRtYmZqVkx0b3JjRkFweXExcXJDMkRRR2R6Snd0SzdPRUhSNUpBMTNRd1VtTUMwRGUyc1RBYlo4ZXVpYjRYaGNXNnU1QXNXVHJHV0g1UTArTGhrZTZjVXZqMlJaMEVXeXlUQmpzUVB1cTZFR1NWb0FoZ243REl4TjFRbjFqOFM0Y0VSNGNpRlhYVllERXBsWFFwYlV5dlpIOG9Tc0FvSDQ2Z3E0L1orZjdvdG9kbVBPS1pDWG1JSi9GTDEyRWllbnR2R0ZjbWh3cE1FSHBwWDVzU28rK2pDVnNZMy8wVkRxc1R1UXg4NFp4Y0tkYXg1cW4rN0E3TTRscnBqRFpWUjFCWU9hc2pBczNJcHdDdW1pYnRCMWpnME1sWEhISU4zdW5VYXV1U2I3WEJWZUNjK1RQRnExcmhNVStKZzY1TmpVZDYyTG80Mlk2RzBZb2l4UEREdmdEZzMzbGkrVmNTRndiZDNqdWxqRzNHQnhkd09CNEwwcmo3L1NJRjVvSlh4Y0VlbDRZdmczNCtqaitmc0NXTDJDWTRPUWtSTThjdXJ5ZGx5QXNKZE9LMjJURE1OUmd3SHlwVVV3UmtLR0l4NUV0ajB0QkVhVzdkNDE1TzhlNmJIOEZUWm1lUTBRUSs1cFYwYXhabVNYYzhFZ0s2S0twMzI0dnNlenJCNzZxZ2t2NnVkOG82Tm9ndGZvdi9mcWg0dXJlVjZpY204amlHRWkzWkJRUEVyWVIvRWVITE5zTndxclV3YXlQdTNrVXQxWmR3RUwyUUZ4OGZvY3BwaE8zV2FFbWo3TlUxY1MrRWhXRHJtQ3hLMVgwNks2aWwvYzRyVU1RaStZQURYRTR3azkzUlpmNFJVQmVaNXlXNTNyQ09jam40VG9xaVlucDdid2g1ZVdTNThJekJBMG1xQnVTR0xzQ3dxZmxLRU1tMXFHbmRmSWVNSE9SV1JsdnpMd3hFbFpOYVJqeWRST2pNNGQwc1JRUkJMQWUyV2t6Wm1XMmNFTmpLYUNMM25kZWp6RTV0aFJIMmN1M0ZORW82RHJYRm5yMS9YdWo0cEYwNzZBVVgvcTRkRjNqU2U5SGtOdmNkV2xZSEV0OStkeTZGdXRuSXJPZ0MvYXFYUnFVYVV2UzUvTXdaZE8xN3hTSlV0WC9mYlBIOU1IUno5TFJwKy83QzBXdDd6NWFuZWtONUFBTmJKeXJLcFkram80OC9mVzRmajIwcW96L25vTjhmc1pEVTVtWTNzNGJVbGlDMWNWb3VvYWxLZU5maVNEa29scUZDUjdJcDFuMFlzd0xOcVFHZjFiWG1IZkhnaUhZNWpvdjBrU1ZGb0hJaExsYlZKUTRVMVltcEV6M0x3VjBvVE04bzdwdWRCaXJhUlIweFFwa1NEaUdOR3FkNUNzR3VZNWsrcjdvSno4a3FhSm8veE5SK0FwZlVLbHNHN3JnMzdPcXRxUGV6NXQzUGZzSHpSeWVDMjNoWGppaUJlK1JJVmNoTDYzSzlONXpnQVkyemswVlBYL3p2TFNtVkR5VWczeHhwaU5UbUpqZXpodkNvQk9aZjJkSDBHeklKNGlJd09qMmNKTVpJbGM3dXlaM2RRWE12S0g3VGNrZnQ0dk9oSDRNMHpGclFVVUhnMkpsWk9vc1daa1NOTVU5QlhSMTdHMlNaTHJtSFZSUlpwSFExVVdIeEp3SnJLSG8wSFVaQlNsQ3l3bDcwRDhRWkdhcGY5RjU2aEF4c1ZaZDhCUTQwTVg4SFRBZUQvaTFqQmRFU3NWdlhlT004OExSTEJrVkcrZW1DZEMycnpPOHRLWlVQSFRtME9YdHZMaWNPZ1cyZFloSWZWV2sxTTJ6SG93TFNxcXJWWmpJbDg2dWxwd2xSZHA0LzVoNTI4ZTZOa0xiZmkrRmRHa2ZqcXpOTzl4bnljb3lhTVhiRnJzOHRNVkhxTXhzbW9uR0prZXNTT2hDdmJFTzRRSjBqQk0vZXRaenp1NVNSYnNRRG5ZUkJ2bjFLR25qSFNxTDN5M293c3NmRmc3YWlqa2Z4cjFhWkxNN25KOGRibWdYQ2Z5K2VnRm1hR2JKcUx4d0JOdjR6SUF1WCtlWmZvaUhwQ1cwMTBWVzB5eDVwSU9nRldXb2duWFl3WG9Pcmk2eVZ6SmJYREF0N3Ixd1h3ZUFYeFlYcDZCQzNwK2JuQ1VySXlGVFhvblE5VysrUnFvb2FDUWM2OUtybTFoVlJVSVhkY2hKckVhVHNLSWhGVTJqTmRJbER5UWd1Ujc1OEx2YVM5RThNRXhNeUlhdXJqRlJrUHlSdlFpREJSeWFnbEZvK0xFdVFPRXRWYUtDTHFXSjZkMFpHdnM2YjRnZ1dIOFRaTXN2NUFKRjFHb2M3bkh5blY1dzNMRjlXTzEyRHE0dWZPRk5EVHU0b05tc0FSRldMWGtoSVYyT1JWN1NnakxpenpEb1FuUFVVZ3NLOEdCRlcrdVFLVUVHQzRRdTBTUGI4U3AxQ3A3d0hFV1I0K2prMmNhT3ptTUI0a090UWpNT1JESjdvNGVSMmI2dVlJdDcvWlpRbHM5cXNOcGRYcFRDZEFydHlFM1VjZGpibm9wVTBLVTBNYjA3Z3k1ZjV3MFJCRS9xYVBOM1J3UWVpTWxuUFhRRW1jeEtabWdPdEFiNjZ4eGNYV1JRUnhGWG1EZWJsRkdCWTN3TlZLbU1XOHZSMTRMcUpQM09Ca3NSUWE5RnVrUldmTHJiL3FSVjF3YWF2UzdrUXIrWWJZMlJ0TW1HblVtTlFnVkNGeTFqaGo1aWhnMnVDaW1Ja2l4cjdWb2tsUDJmWHB1NGdWNGJxRldYT1pWbUVkcXJMc3gwNnpxNzkwaGRlTGZPSGNra2JWV2FCQzhweGt6S1pOSVQ3RTBWOVJvS1dmeUJvakIzTDYzSjlvUnlNQ28yemswRjlkakJaSkhucFRXbDRxRWM1SXN6SFpuQ3hmUjAzcER5TUs0ZFpPL1RQK0dGSnlDalMyYTQ4eVVtcWZCMlV4RkZwR1A5dDh4N3g3QmdML0xMeEgxVUdSdTVIUTUzcXZRc1dabVNLY1U5Q2JyVzBPenJvand0SEZiam5FQndGRStOVWdxRUxsS3pXYXI0QkZDZkw5bDRza3RUVE0yZ0E2ZEd1d2tVdHA1Y2k1cFphM2tSemxsMTRmTjRrVkxBNnFjRzYzMnhmenhXU1kyNG5zaCtEbm05VnZocU9OQnhMeHdCS3MyV1VwUDYvV0ltMnhQS0FScjRPTmMxTk14V1NhY2g0S1hsQkc0NEIvbGNsaW5pWEV4UDV3M2hBQVNoWG0vdENSb2NJTHdoaWUwTW1ZaGJGejA1ZE1vMXBNTkRUZWs3M1FBL1pYaEI4TTl4ZnZsM2JFT0wvUFRPQ3g3SHNyUlZ4eXhabVNYWThFZ1NkTFdnR2RFZHRSNUMzeDFuMHVYcmdaZEcrUS9MZTRIUVJVQTZCQXdneDFhMEpzWkgzVHEwNmxxd0hPdTZIZGdRVTBaamRVdXMvSU1IK2RaUFV6bm51dWpSdDlvWmZDTndDbjIraVQzbm5xU3Z4K3ppSlNUdDd6SjJkdkFjMjNENm9LdFdSL0ZQb3dybjh0RTZKRTQwQjJqZzQxeHgvejFxMzIrcW1MbjdhRTJ1SjVTRGZCNnVvNUs0bVBIT0cxcGFUT2VYcFcydHNBbEdCTS9Gaks1UG1yS3haU2oveEV4cDNzdGhWdy9BcDl3azVuVHR5R0pYOUNlNzZCTmViemJNMXVLemF6QlRWbVpFSFJsS2dxNEdGSEU5ZU1ubmYyR1RWQkwrMEJjKzhIZHN4UitMem92NDA1NVNYTExITE9qNmsvV1JRbVFnd0dFR3RsVHhGVndPQnlUcDJwTkFGdUJSaHprRUdQbGllSG9BVjlRcDNuQW0wTHJRdnM0eVdkRGVNTkorWUYza1BqZjhOdkUyeUZGZ3pIU0RyOFovOWtQdnZldlprVmJlOElVUDNIbkVlT3JnSmNKV2VibHd0UEQ1NzMxbVM1US9mZWJUMzNOTmtZbTdTMnRsZWlNNVFBTWY1MVRIblEvYzlkV3lmVi94d0oxMnJTNnRuZXVKNVNDZmgrdW9KQzZtMVhtakN0SlRIaGhNL1UwUllZZHRCTHFVMFpVWmhnK3Q4cFh6MktTT0VZck11OVo5Y2wrN0lycFJOK0QvaVdRbzlpWTY5WEZUVGR2WktzMmNsUmxSUjRhU29BdkloRlpHdUNWMXNHY3g2NXRGY3JDa1lGOHVYU3pvMmtCWDVuZXRRSmpZbEdhejN3L2ZHQ3crNVhROXFMWHdRTHA5WU9lcVdPLzJYckRjZ29uVncyY0VIMjBrbVpVRFhYalZubDdMZVZtRGtJcytGUHVteGFZK1ZMR2lsMlRJYWttdHlac1hRRHZSaWsrSTVNSlIzeXF2YkZLUXpzU0drYnczN0lvRVUvODVKcWkwb2Zlemh5NnI4NGJLS2pJdllwcjZpZFBEaUJDRFJZYUM0RUZrUEU5bEdENmtyaWRNZElLUU5PL2RybjVraEpDOGxKa2tRUmUyczFwUUlVSmZsUlIzVlR5U3pyWEkwVEpQdHhlVG9Bc2JNeUJFTjd4NS83MnZGcjlsSFo1dVdySmpzOFNINCtLZnd3K3BLQ3pvWXArRXRoaU1GK2xBeC82RFdwcmZJazdaUkl2cEQ0ZURkaEx4Y2p1OFAzd1VIWWtQTTl3WDNsN1h4ZTJBQzExMHFPSmUvRmpicndveU9QdGIrUFNMdlBqK0QwZEtvTHA3WGszS3V4Zkl2cTJJK0wzSGtsMUQ2ZE9QaUVmWGErNXJuL0JpTXdKZE4yRVowWVVHV3ZLVjBkZGxkWjdkR2wrczFneGJtUE9pYXlNMEM1dkZGc3RnSmJ2NXVMcXcxQmZtZlExem81ckN1NE9vSys3VlpySVE2czdCNzlBYjRhNjRwNlpuenNxWXhrWUZrNkFyK0xQYkIwUEx1aCs5UVZ5NWdld2pxZDNoZklaV0VzK2sxYURqZW93UkxiMi8vVU9mRUtrdmFMNStONVl0RTVhZjJ2NCtrWG4xMllPdlNhU0tRVmZ3Z3RlRTkzelpwbVR5ZTYvOWtTTmR3WVVSVzFsTnFBSU50bngzb1V2UitPNVphS1B5T2N5SFdWWlNXV2lGZ0RuSTUxUFVpRFF1WnRiT2c5VjhrV0svY1BPYUNtSXEvQktUWVZLRHZydmdZWG5aZ2tzZmFML2hpRTZrSnMzS3llek9NdzlGTXBYTU9STXJHeW1WSVVpRUxrUGlEK0ZobS9YZUMveGRHbEtzVlZkeno4OWd2RlJNWG5wSFB4NkhiS1hpMERXa2ZEdGNINUlieTRMMUhlckVMSWFTaFRhcUlBZG80T05jUzUwUXlFSXJXT1FnWDRJb3c1SXRNVE4yM2pDK3ZyeUZmRnhkbWpXOHJvL3BTTnBBUDh1bTlVeXNMRzFMUURjMmRNSFBZeDA3U0lRdTk2aGNCdUU4cEExQTF3MVBlbEZKbWFDcjdubCtNMFN3SzJ5ZmtXa1RXS0JSMVQ3KzJzRTlUek9JYXNTM3hybEo5b2F5MEFvR0thSHJUNTdhdnY4VnYreXRjcHhFUzh5TW5aZTV2bDloSzdQTWhlTUZNSEJQNHFralVucStvelpKWlFxenNweDZjWHpvd3JPKzY2elZTZEIxd1FJNFZtQzhZQnZRZFd1OG9tT1Z5Z1JkL1d6V2RKSFBtMWtNSlF0dDFPcVUwQkJjb0trQkg3STVpaXZMR3VmeGJDc2xDNjBvbUU2KzV3cmhZaDgydEtyT0VySEV6Tmg1V2VvcGd0WVpmdW1xYUdWWlJ4UmxaWG4xNHZqUUJhelN6aTBvTGdtNkxqc2UzSFE2VHFJU3o3V09rbklMU004RVhlY3NqWXlVWm90NTZRdGZkZDBZS1E0SUZ0ZkMyMDkvRmdCaWNCQWp0OFo1TE5kT3lFSXJTbDVOczVUK3hqQjh4YTgwSWQzYjdkckdqbGxpWnV5OHNTdk5xV0JmSCt0S3ozRFI5dkdNS0RnT2RLV3dzdHg2Y1h6b3dzZW14QUVxcVlBazZPcWJBK01qVkpVbUc3WG80eXhwNkNlbXlRUmQyVXdEejIvWGpYeFpEQ1VMYlZUREJZNlNwbEkzOU5OaVJYTVY4UERKUXpmUEd1ZHVwaFBQUWl1S3BwRnZxUzBXZzM4R0MzaU9VOStZVVV2TWpKMDNacFc1RmRzZll4eGNOdTdvRkhJVVkyWDU5ZUlFMElXaTIwWURjQnQ2M2ZScmxqUGYwSThYb3BmY2MxM0dqUklqRTNRQmpIWkhNVFQ1TmYxMG05S3lHRW9XV2xuZmEvZGtZTmh0V1Q2QUlpMy9xRXRvalhNMzA0bG5vWTJLcHBCdlh6NlA3V0ZSbUVITkVmK3YreDVIUklyYVltYnFQQSszNlNaMXh4Z0hmY3ZGTTByZVlxeHNvbDYwUko0QXVuQjBpY0VTR1BtZ0t6cXNibFU1U2VRY0JoV3JkQkpXNmNwbWc2NU10ckhBWFYxRlExZXExbllVSkd3QUhUYWRJdlk0ZHpLZGFCWmFwMmhpZEVtaEthMjgzNUpJbHBEUjlMM29aWXVacWZNU3FwbGVzam5XbGI3T2VwYVpOWk5GcHBaaHNsNjBxcGtFdW5CbTE4eGxIUXU2Tkx6MCtGTTBxK2F4SW5CTzV2eVFlWVFZMmFETFJxTVJyUHZXODhnc2Mxd1cyaEZDOE94YVd5RUNsdERoTzNnV3d2WTRkektkYUJaYXAyaGk5Q0VOcHRncmNWZEZZZ21la1FLNk1uVWU1MzBXNFhHT2RkWFlLN01wWkM3RXlpYnJSVXZxU2FDTHZzTjlUWEs3MEg2MldYV1pJMTgvTmM3Qk9VdEFPN0tDTWFVWGQzWldNYkZzMEJXMGZKTjdnbVIxZHFxcjhBMWpnZ3hXOGpuamUxdXpQMFZHWkZuZ0tBdXRKY0tRaVBtRllscDZydzZoOUdXdG1TUGxKdHNSTTB2bkdTWm5FOElKOE16SHVoYXluT3JLWnBHcGxUQlpMMXJWVEFSZGk0MXc4RG1DM1dMMzlwTEVsTm9mMHRQUFAzMzQ0WWYvOE9zL2lCQi9ER2xWUFU1a0N3eWZHS2ZndUdVeVF0ZUdHZjJqYWx5VWppVkpsMldPeTBJN1NneVczekhEdXc4OXI3TXNCSjF4Ym1jNnNTeTBUdEdrNkpJNUUwT1BtYlBPWDEzZjBYTkh6QXlkbHlUbDFOSUIzeWRaSzl0aUwyK2tLRnVFbFUzWWk1YlVFMEZYc05UQWoyMzk0a3UvOWQ4MVlWZ2IwVFNBSk92S1BEbFk4amtSclBQU1BFWjNTazBRelFoZGw4T2R0Slhkd1I5eVpKdmppakFxaU4wd2t3TE13aGJ2ektIclBGdWpkak01UEQvMmEyaGI3MG44KzlndHUzTWM2TXJRZVRhZk00aGgrM0VqYTdWTjdjWkpWYklJS3h1L0YrTWlUd1pkd2RJSEpFeTlENFB2T1lKOVE2YW9teGtQOGRvenA5VEIxYkcvekR3eUZjZ0lYVUhMckZ4RzFITnMrMnV5R0VvVzJoRlM4R3kyQzhNbkJxeTM2MEhtakhOZU1CYk9RaHNyN0U5WVlWdnhEcVRiOUpONVV0Y0dlL2pHQjVacHkyMm5jMXd4MDNlZXA1cnBKbUZIdjUyeHhxc3g5K1Z3QmtWWTJmaTlHSmQxUXVnS2dwZmNkVjk0LzVldHh6a1hrdEtBMGU0VndqbUJhVmJvMmtyN0VLZm03SG15R0VvVzJvUjJlWkxobS85T25keU9PU25kY2E1SlBZRXN0SjdpdnFUOThQYUJTcjhFSzlBUmxaaDRiOUlIUWpiK0pxZzFYRGUxSzJicXprdXNhem9aLy91OVRXamc5T252V2M5U1h6L01SQjRVWVdYajkySzhwUk5EVjV4bGtTa1lVUm5tMnh3a3lRcGR5K0diMHRWNjNobDhXUXdsQzIwNmFZZ0twbUJtOGtac1QrYU84MkdNczlBTzQ4UHl1a3lnODF4U1J1TVAvdXN3Zkd1dzlVVHdDMkg0VlRhRksyYnF6clBaVERzbURqZENCYXk3MG9qUStIUWFLa05UaEpWMXgrNUZJNWNLbFF5NjBGMjVuczVYYWtpOFo0V3VvSmZTb2RCMU5pOVpEQ1VMYldMTFloa0VDT1FSRWxjZEVSV083dTQ0dDNQdFdCWmF1MlJpckFHQmptUXVmVW52SkpFeWxvSEhScy9vbjN3NERML1V5WXFKbWJiekhENVRqdUpEcWZpVzI3MzN0WjNaYjdnWWw3TjZXb3F3c2dsNk1kYTZja0VYdVdDWXp5UFdtdndUTWtQWEF2TVlEUkhuaW51d09ZdWhaS0VkSW9PVGhSK0hNT2Y3anhFNXRBaGk0OXpLdFNOWmFPMlNpVEhhSWwyWHVUZ1pFR1p4b2I2d1BkaDRhM3Z3dXk3em1KZ3BPOC9sVTRwNFQzMlpNSzIwUlZqWkpMM295bDB1NkNLYjFRc0R0eW1GeERORFYxQlArbGEwSmQrK2k4QlpEQ1VMclZYcjBBaEJsMTR5N2lPeWFaSEh4cm1WYTBleTBOb2xFMk5rOU5zeWwwN004ay8wSmhaU0dmUlc1dTA5RmRQM3VKanBPazh6S0ZGZ09kMlV5bHBVaEpWTjFJdE1OZ3FXQzdvZ2JmYVRlRTZMczBXelE5Y1Z2YThaVWhNNzN5S3BhaG5XRVZsb2h3amhaTkZKVHcyb0JGMjdGa0hmV1lWWm1VNGtDNjFUTkNtNkJvRldaU1pCVjdZek4zQVA3Y1U1eDhWTTFYbHhSaVZJWVlmMlVrcGJoSlZOMW91MjRPV0NMbG9Zbk5nTktEaVdIYnFDL1JTanFoOTNtV1pwV0JiYTFBcWlkd1AxU2M5alJBNnRvaXVPNzh2S2RDSlphSjJpU2RFTkNMUXVNN051R0lQbEp2YkNlekhXSGpIVGRGNk1Ud2tTYXBuOFlsR0RDckN5aVhyUlVYTzVvSXVlaWw5M1dsQnNkQXpvV3NRWnQxSFg3Mi9HS0g1dUw1YVVtSkNGTnBGSkxLUExqaHpVb1dtYllQbHBkbnhZTEF2dE1ENHNENGFxNFo2NTZkOTk4MS91Q3FxUHZyOTkrdVdTL2kvdkc3eitFNnpzNzdVSCt6NWZsMGZNTkozSE9KY21XUHZpN0tJV1lHVUp2VWl5UFNYclY5aktCVjE5REtpRDdIMHdRWWt4b0d1QzJzNjI2TkpuZjQ0V29ESHRSN202NXFUQXYvcDdHdTdwV2VpT29Mc2Mzb3cydVIvRE9TY0piclV1ZnFlSjI4bVBKejFoVEtxcVNpOU1BOTVlcE5vQVJORWNoUEEzRC9Zb2FjUlZMdWppNjgwUkRjc3BlNTZnaTZ1c0hZYk82UTJlZThaaFduemZFakowdndlL0xuYzl3QThCdjIwWHZ3TXNsdVRINGE4ZTRoQ1hmcUNHVHdDb2MxMnZPbVBCcStxWkJrd3ZVbUtmZVNQYnFiYXE1WUt1SG15V05YNEt3VG1GTGpxRkt6c0Y4QUFBRERwSlJFRlVrdXQ3ODdsMlZRZlM3UkhINWNGaGNJazJrbXRpTTdsRmNIdFpyTXNYRmJnRitHbTlwTlAwdVFwVk1jdW9BZDJMb2h5RzlxRmtnS2N3SnlsNGxRdTYxdGpqK3hTTnk0RmtUcUdMdkVrN09haXZHQloxdFp1OUNIakY3akU0SC8xNk1aNlJiZ2FOYUduVjBNY25HclQ5RU84d3p2QkNzaGhGelRSWDNZdEN5a1o0cXFSRk45NVE0U0gzY2tGWGE4b2ZHZ3lDT1lVdVdzd2ZEVEdiczgzQ2JqWTYzYmNQRTRjRkh6V3ZDNEV3WGQ4Nkx6ZUsreHFub2k5SDBCcnlHMy90Yk9XdWF1Y2EwTDBvRXR2bVlBNk03eFluVEFpWEM3b3dvS2E4alpsVDZOcUgxenZCWXM0K21ZNTFSZE55OHlBSU1FZS9WOElWdHJrM3VoR0tCUjM3amJHdWZqeDU5dkpYRXBBR1RDOVNERjJuejVwdnBaczJTd1ZkY0dCa09MaEpHcG40bWxQb2FtVTk4em14b2pNd29LOTg3eEw5SXJsSDZLemZkbFFhM3lCOFVpSHVsdkdkVUtiM0s2bFJxZXIvbVdoQTk2S29IVWYxOVBzUng3VHZIMzJWQ3Jwc29CN2R1QndvNWhPNjZNem5RUTdhSzRZRlREdGFRMTJoMVJidGJhV2wwOVNtQmtCSHB3b2h2TittTDBhOGltc3FEZWhlRk5SWU8rK29ZbXYyZ2xrbHUvZFNRUmM1ajIrNUxTZzJQcC9ROVJCN0phaFkvWTdCdmRaV3J3VGRRWHVNTGJQVm9QY0JEaVRIZlh2VlZVSFhHSm91c29qcFJWRUxKcURycXJxMk9kaWlrbnozVWtFWDdRMzJmSzBvTG0wK29XdE43OEdLMCt6WW5ERkJ5N2ZFVjJpSkJZemFscnl3V0ZUN1JmekFzWFdNeHZzN2pHT0xVQldjV0FPbUZ3VXJURUFIa2lmV3pxa2NrNldDcmhWQTErSEVTc3ZFWUM2aEM2dVgweW5yT1VPbmJJVHFjNDRiT3lqV05jZXdZY3o2S2M2YVFiRU12Q3ZTYVduQTlLS284ZGowSWlhZ3g3UVV0WS9mZC9vMTZ6cktBNldDTGtDei9pb0xiMFNCNGJtRXJnYzFPQlNvMlhGWjExb2FWK3ZYd0tSbGJBS2UzeDNGZHB5ZldGVmxxM3ZoR21DOUtPcGFNNHRrck1kT1ZQMjFidmdqVHcwSEJ5ck83NldDTGtCenFvOWg4UVpPR0o1TDZHcUV0MmQzMFlVanFLK1RuZnJjelNEQVUwVnRFMzNqQ3VYSkU1cEFWYndBRGJCZUZOeVpmNHU3dlo0ZmZnZU9VYlJPMGRHeHExVFFoYjJCL2lwTHJDWEZKTXdqZE9GcGlBS0hZcFE2RWRlNmphdDQ2cXh0WXNPNFFubnlSTlZWaFF2UmdOT0wzTCtGdmRXQnJQTkNOQzJkWXp0SUkwMnBvS3ZKbHBLbUNZV0c1aEc2OXRNOTRTbFU3NG5NZ1VuWGVTWU0rRVRGNjhZVnlwTlZkbldmR1EyNHZjajlXOWhiN1VwQnQrU0JncldCWjlsVkt1Z0t6Y09rYVhYQ0hFSVhEamF2VGt1OTJldnBtQmRHUkdINHQ3WVZsNlp4emZOZGg4cXU3ak9qQWJjWHVYOXJ6Ymk5bW5pOW5xNis2V1BUaERKQkY4WlVlTTJJUHBYUUhFTFgzY1o1TkJVVlo2cGtzZTJZUUovWkJQdFF6NWJaZFdUaVh4RlBRd094WHVRempYRjd5ZjFpRUN3WXA0QVJyMHpRUldlODE0M29Vd25OSDNUaHJPRFJWRlE3VmlVUG1WZmRvdkw3eGlad3BrT2ZqYWliWGNkWTlWU0ZpdFJBckJmWlRNUGNYbmVvZHlPV3pGTmtJMWFab0F1eVdzY01UU3VLQzgwZmREMW94bjl4YWgyWE01NnA3OWxsdThZbThOc1pUNmhNbktCUXdlbytheHFJOXlMemIyR0JvbDdtMnRCdVRETS9tYmFVQ2JyZzF0Q2Z2alF0S0RZMGY5RFZIQ2duYWJHYUhZdjdIZUdQT3VYWXNTNDhjTDhoYytGYjBFY21uQUpWOU13MUVPOUY1dCtDMjJ0SFN0alZMcTZtNXdYQU1rSFhTc28zQlBMc21ybURydlBoVy9MVVg4NjhHdTZqSm41K0MvWnhTOWFIOHgxcTZzNVpnb3JkNUJxSTlXSmcvRnYwT3YycXJLS2xRMnQ2VWpLMWx3bTZPdndOQWRPRVFrTnpCMTFkL1FyUTF4OFdxdGx4bUY5V3J3QUZGMzQ1S3MvUGI4RStqaVJYMkw5YWdJMVRUMVdtU0EzRWU1SDV0NEl0M1l0SXZTYmw2SHBtb2pKQlY0OGQ0U2xTdFp6M3ZFSFhnZ2FIWU5xdmkzSzFKNFRyR2xkWHBGY0w5bnVpaUdFZm16SU1GRHRReWRWOXhqUVE3MFg0dC9TNTRtUGRpNWlXVkNmMlBBN1lNa0hYbW5NYWNSbzlNbS9RZGF4ZkFWb2NURU8vbWVxNGFrNzViKzFFSmZFeGtXM0ZvMkcrODlTTjdQOGZIYXE4Nmo0ekd2RDBvbjJzaXd4dkNiOGJpVjMva1pTNkYzNDZKbitab0t0bG1oSnJSMUVKY3daZHl3WWNscWY5cHZ2b0x0elh1QnJzYjBma2ZiT3BDTmhIeHRyUjAvVFc3bWltRmNXVU5lRHBSVHlBdTZHa2lOeGU1M0RNQllCMkpGT1BuWVBJbEZ3aTZJSkhkdnA3bURtRHJnMkRWd3VQUzdPWm1kc0ZzOEFLNnJjaXNUYk1ZM004Vlh4U3lvb1RYalJMeitEQ2NXYVVlV2FDK0hvUkU5QjFLWkIwZTEyQ1F3QXI2ajJaZXV3NTJGVWk2SUk5bW9FMUxjM1BGM1F0YVF1QzRjU1g2Tk5TZWtJOUhYWTBobjVRZzY2Nm1jNXdyRXM5VllSVmt5OXM0VkZCVS8yYkpRMzRlbkhmUEZXVWJxOE9WbUZZaSsxSnlZODl4L1JLQkYzWStrNS9OTTBYZE4zTndLR3ZIYWN6WXZpTGJUVXowNmR1MWlPcDJHdUxPTmExSTBXVjc1VmNuTFVtU1BIbStlYnR4YTdaOW1PcGRRTDkwS3FhUWRkK3VhRUxMVkd6NnZUNmZxNmdxOVphTlpydHlXZDRKdVdNUXcreU5kUVY1VHBncnkydW1LbDdLL0tTaUsrb25ySFVWZlcyQnJ5OTJESW44ckFBMjBHSjVwNzR3WlIxQk9uYUQrTVBqVXEwNnVvelgxN1VvQ244bnl2b3VtUHdmLytqdVA3cXJ6NzBmblBvWUFwcVRsTkY4OGNpNGY3elgvMi96Mi9LTjhMNGE0c2Q0OVdGQit3UUxKdEhhZmhXTk5QVWdLOFh5WXN0VjlSd2RWRndrZm9YYzlHNkZLM2swQVU4eGlweXl0ZGNRVmNEZG1PdTdTbXJla1IxMkEreVMzbzk0VVRRaThPZVBoQ0UzeXluU2ZwQ2ZLWWVVVWVWWGJRR3ZMMklBMXpxQ1NPMlZqVEtoWmZ5TXdlNnVtZnhNWUI1Z2k0OGpPYlhhdEZtbkkzL0dwZE5QU3VIWitTR1lzT09kWFhFQTUyTGVNQmVYYk9sQVc4dll1dW5acUMxN3hSdXIwdmtwWVRIY2s5S1gvSlZWOXZqcWl1OFgrWUp1dW9XT09pVHpJWHJPRlVGV0YveFN6Nnd3Y1NzVitKdGhXZGs5T1FYNjE1UHhia2ltcDRHL0wxSVM2M29iZm56cHc4TDZEcW1DY21DcnZpSFFNcmo2MkxIZHFhbmFtdzk1dVlwRlMzYitiVStSVFdQcm1xZmk2YmZHK2tZZHdpOEpPcFlGODVoNDFIcGduNXJhRFQzaW1JNkd2RDNZcC82ZGgwU1hHaTlMdWlHMjhGaW0yTHNDV081ejNVQlpMVmJBKzJhMGpWSDBJWE5sM1Z0VGtuRjZhcHBXcktwWjgzSDVsZ1hrTmZZUnl2Y1hXcThJeDNuaW1wNkd2RDNJZ0N0RVQ2K0dYeTBnV1BRNXpFRC9iUTREdjBaY3lRVnk4ZlY2ZWxZMVRSSDBFWExkbjRwRmN6R3ZjVkYwKzljYjVqUGNtRlZydmVPd1IrRnArR2poN01oZVNXRjBZQy9GN3RodU5RTUIvZUZwK3M0c3JjVzNveDZFaTc5STFtMDNDOENiWmk5Z1ZGRjRhRTVncTdDZFZsQUJRczNyMm11di8wMkhReUNkN2QvY0oxRnErQXNhNEIrN25meE4xcURsKytTbEV2dkgzeWxrQmFPc1NNUkNJS2VtYUprU3BuZVlleWVoWmQrbm54ZDJpYXFRS1dCYVdvQXg3cThyOG5nblNBMU1kVkwrZEdiSDMvRGtkQmoyeU45OFFxdVZsM0Y2N2lxWWI0MUFDL2xZejROTUJkQUtUODFpSGFKRjBCdzMvYTFyK0MwQ3JvS1ZuREZmdTQxZ0Fkd0oxNGx0TlVaKzZDaFgwODFoRE4vT0dJRjd0bDF5SXZIRFhTYjlsVkIxN1ExWHRVM2J4ckE4NkhyM2phYkw5SzMyU01ZUlRyejBOVUJkTkdPZCtNTXZuZ2pxcDJiYzEzS0pLcDdwWUdwYXFCdlB1UnMxN3V2VjJPK2Rjdk1ReGZPZkFqRWJmcjN3M1piODQ5VnE2NzhkVnB4ckRUQU5ZQ3pBN3M4cnNNWDFYbndDNzVIZERNUFhiVHFPZ29DdUxwbzdUWDFxNEt1cWF1OHFuRE9ORkFYTDh0N0duMDFGRWRUNlZQUG50ZFJaeDY2Y0JLVlhsOTY2R3oyaTlYaENJOUZWVW1WQnZMVVFOTzhmT3F3YmNuUHNtMlpsK3dOeGN4REZ6N2IreHlJMnpBL3NtV0VuMEtvV25WTlFjbFZGWE90QWZieXFhT0hqdlRmTjMwN3lwbUhycUJKUDlWK1BoeHNPczJhVHJTQ3J1bm91YXBsYmpXQXowVW1mZjE0T1ZxUGVmZUxKZmhGb0Q4SzN4Y3N0Y3lQYkUyM2l5dm9tcTYrcTlybVRnTjQzMmNucWRHL0VINXZFRnh0RGRZOUJMTy82Z3JxNFdrNy9ER1A3Tk5JcXFCckdscXU2cGhqRGVERTVtcFM4L0V1OW84OHRSMCt3NWRmQXVpcS9VYjc5R2srMmFlUlZrSFhOTFJjMVRISEdzQ2g4NlBFNXRmKzIzMkQxMy9DbTEwQzZQTEtQYTNFQ3JxbXBlbXFuam5WQUk1MWplWEhycUJydU1GVTBEVmNQMVZ1cFlFSk5kQkxPdFkxZ204RlhjTVZWRUhYY1AxVXVaVUdKdFRBdnYrVE55TzVWdEExWEVWWXphcnJURTd6RDVldXlxMDBVSG9OWEQ0OXl0U0dsaHFRb2Z3eHpreWw1NGU0Z3E3NTZldXFwYVhRUUFWZDZicXBncTUwZXFxb0tnMU1TUU1WZEtWVGRBVmQ2ZlJVVVZVYW1KSUdLdWhLcCtnWDNxbXY5WFFsS3FwS0E1VUdDdFRBaC9TSXZETzVsdjhQTklib0gzVzN3c0FBQUFBQVNVVk9SSzVDWUlJPSIKfQo="/>
    </extobj>
    <extobj name="334E55B0-647D-440b-865C-3EC943EB4CBC-11">
      <extobjdata type="334E55B0-647D-440b-865C-3EC943EB4CBC" data="ewoJIkltZ1NldHRpbmdKc29uIiA6ICJ7XCJkcGlcIjpcIjYwMFwiLFwiZm9ybWF0XCI6XCJQTkdcIixcInRyYW5zcGFyZW50XCI6dHJ1ZSxcImF1dG9cIjpmYWxzZX0iLAoJIkxhdGV4IiA6ICJYRnNnWEdGc2NHaGhLRlFwUFZ4aGJIQm9ZVjh3S0ZRdFZGOWpLUzRnWEYwPSIsCgkiTGF0ZXhJbWdCYXNlNjQiIDogImlWQk9SdzBLR2dvQUFBQU5TVWhFVWdBQUFyd0FBQUJUQkFNQUFBQ1BHY2tPQUFBQU1GQk1WRVgvLy84QUFBQUFBQUFBQUFBQUFBQUFBQUFBQUFBQUFBQUFBQUFBQUFBQUFBQUFBQUFBQUFBQUFBQUFBQUFBQUFBdjNhQjdBQUFBRDNSU1RsTUFFSGFyM2U5bVZMc2l6Wm1KTWtSbHFYWVJBQUFBQ1hCSVdYTUFBQTdFQUFBT3hBR1ZLdzRiQUFBUGcwbEVRVlI0QWNWZFhZaGtSeFd1bnA2L25wbWVudncrK0VPdkNrcEE2RUZETUFIcENlNUtqR0J2d3E0aEVYSmI4TUczSGtYQnR4NFJYKzJKSWFKNTZZbWJDSzVnTC9oaWxOano0SXNoMHV0RFJBWHRSaEJFd1VteU03clpiQ3hQM1Z0VjU5emJkZXRXVlUrUDkySHVxYXB6VG4zbjNLcFRwK3JlM21YTTVWcjVYREZYNWZQRlBIUGtjSUU0eCs3WmMrMXc3Y01uSFdSYmV3NU1jMk54Z2ppMzNobGJ2Qm1zdk15dk84amVmV3ZMZ1d0T0xHNFE1OVM1VUZ0cXZSQ3F2ZmRmRjhsSzlMQUwyM3g0M0NET3ArOUU2M1BIZ2FOcmpiZWRjSTFETzNEU2JtVnloV2hWTWx0amxRZU9ydVp0MWZGZlAyaStQaHd6clBBRHhYaldkMWVJQWJqc05oT0YzVnVrNEU1dThEM0p2TW56cnQyWVkzVERYZXVwY3JwRDlPNjJ5R1pVdU1HM3NlQk9IWEVWVk1wNTNwVkwzeUkvNTY3Mk5EbmRJWHIzV21RelVkaDZpeFJjeVZMMGI4VmFBL2QrOWlOL2ZPYU9POTdmQVBJN1FQM2d6MTl0QXBrOGdBcC9WN0dlNmQwRG9qZXVJcHVKd3I1VGdrVUVCTG1HRWJYTCtjdXlkUXcrVll4RFRUYU9WZDJaM24wZytnSXJ0QmtWTHZBZExMaFNIYjZ2V0p2OHg0cnNjSzREN1FaWFFYMkpIeXFHczd6N1FQVEZWV2d6VVJqcEhJQlUyc2tTZjBjemNOdzRORG4vajY2UGxLZVgveS9Sd1F1aUJ1MUlGTnBNOUhUOG8wT1p2NmtVclBESEZNa2lqdldzcVdONlM0MWp6WGdHaEI5RVAwQU9OcVBDUll5aldHbW54dnlhWWxqbHU0cXNjRTRDVFVNUDVDNnlLTmI1My8wZyt1RnhzQmtWcnBBWmpiVldxcWZUTWxiRFU0dGxjSzkyTyt1OHJWUXM4b3VLUEx1N0gwUS9YQTQyRTRXdEUxSndJYXNrOUhZeDdSTFpvQjdLclBPR1VyWEFkWnhRVlhPL2UwTDB3K05nTTFIWThFMzhWOGxpMWR2VG1wYkF2VnU2Tk5wUlpJbjdQajhsR1g3M2hPalhrWVBOUkdIZGQvTFdNY1NXK0VScjZuTk9VdHpobm01b2trR3RLK2RMK0VMMFFlTmtNeW9zK3diZkJtYXl5OFNoa1BaaXZzWjZoN3FISS8vRlU4c0dFcjRRZmJweHNoa1ZidW9kQU5aWnFSWnVLbFpKV0czU3RKY04ybHBIamV0bFR0Zk5tZkNGNkFQSHlXYWlrS083U0cwdVdTV1BvMDRjRjlHMGwwVVRyV0NWKys5Y3RIQVE0UTNScHhjbm00bkNIazUyVXB0THJoTnZkUTQwbTBoN1NRWkdWcmxsR3BNMS96d0piNGcrWUp4c0pnbzd1RlNSMmx5eXh2RTlVSyt0MmRKcGI0VmtDK0Q0NjVydFRBaHZpRDZvbkd3bUN2c2swU0xWZWVRUjF5a3R1NHhNSXUxdDYySkZIVG1JbXBadjZxZlZCQkwrRUQwNmNyTVpGUzc2NWYwamtnamNnVnBFMnJ1UHhXZVFaRTM5Ym9OVXpwUDBoK2lCeHMxbVZGam11TFBGV3FCS0g3cHc4cWt2cHFxZ01EQ0g2ajdQM1Q1MHlIalBhdk1xMzNsL2RPbUJyV0lSZjRqRk9rMGNGcHVSSGFJbUZnaTEwdVA4QXVjUGtpcEIwcTB2YWFLbnZhUmFrR08vNkpPUnh1STNZT01TOFJ0a2ptQmJpdktIbUJKM0xsaHNSaDFWODlLekV2SEg5OW1kTktJS0dYaVBkeDFsa1dweXJ0OFFZVzFNMVhKYk1vejI0dGY1eVgyczFDaFdGZ0RSM25OZXE4Vm1JcEwxWU54VTZmRW5CUEU4dm9LSTZ6ZHl4bnJFYzNjUGl4a1ZzUjd2UDkvbko3c2dWQmtVdm4wTmdPaU5KaGF3MkV3VXRreUFPL3htSE9WS2tUeG1YTnVPUlZiTldXd203U1hhR1N2blJ1VVVtNzBBSWV5Yk1jYzlhdTk5SlU4Z0FHS2VLbXU5eldZaTJLVDdBVmtQSXlCeEordktNNG54UWR5MFpGNElSZG9yQllqbWhGelBHZkJUakxhS2tab0NLekt5Vm0vbHNRZEF6Rk5scmJmWlRBU0hocFY5cUt4aGkvS2NjWFFZaTlUVTRDRUtnRXludmVtMmhWVEtKdHRLZi9sWDNyV2ZGbzlMOElqVTAyc2w3NXcyY3JmYUFSQU5QUlpYMld3bTBvM3BxQW1TQjVJRG5ITk9rSzJKK012NjVpdzVrL2JHck9vUGpMZUpvdlg5SGhqdU9SYzVKOUxzVFR6cGFDUUlGbkh6cUxrU0lnQmlSb05iMFdZejBkQWwyMXhaUGNJQkJ4SG1JdFJXNVRiM3lMeHk5L1BUWGdhcFNadDBsNUJIT2I2RmFrTWFEckZLbng3MWsxQStGcWlNVndCRW81NmlTcHZOUkhZODVURkliVERMaXVMZ3V5RVBjenZUejBLb3NxV0E4SUFPU1hjSldZNXkvV3Y0N2gwZVJsdXBnRUd6Qy9Ub21xckkzZ01nWmxVNGxXMDJFd1Y5bmcxajhGeHdiUFRpYUxzazUrTEl2RWRvMGdkQ2RNY2t4czFzaTJNWkhoQ2VFYTBtcjB6SmtXZEdTd2pFakFxbm90Vm0xRkRUeTVpcUc1REJ3a2F4YVVmUzMwT2NwWXBiM0NNeWUybDlUR01nbjJweXExaWpEdzhDQldEWjFQNis5Lzdva1Y5UlBTRVFxYndyYmJVWmxkUncyVWdxSVRabzhJdzE0ampjTzVlME5jbTNJcWpDbmdMTzdGNklEVGliWUsyRk9LeGZHcnlYbjF3WjhNY1JDd3VCU01SZFNidk5xR1hLdlpDTGtkVzdLeGIraWpvZk4yTzNwNERjNzBRWmtTbXFKYk9YdUF5SkNBU3EvcHRKNDJaMGE1ZXhyL0hQS0Y2VzQxNDdSSlIycGx3VjFySWJzVTVxcHNQUTJXWHI2alZsenpoNjdTbGdSTWFlTTNyQ0tBeloxMldZVy9BSjBQQmFVbkdVTEp0TmNoSVNBaEdVVlhMeThOL3BudE9FM1dia1hhS2hRRlREWU5uQlpuQnZtL1ZWWGpRdzdFRVlzNmVBczdvWFpoTjVKUjJuTlJYcDc0cmM1WlQ1a3hweENNVEVhbmlNaG11aU5hY0l1ODNJbW5XdkNDcUgyRHdXTTdNcEJ3c2M5NzZCVFpycXA2SzFycFpFeXlpVDVjb3ZnM2FTMjBBYS9SWXJ5OW0wSnI4aExKSDFJd1FpZEE1V202OXpabVI5cTgwb0E0TURDMERCMmtHbUdoelg4c09xbnB4bTdCQk82T3VmbERxUlZsek0xUGdWRzV4bWcrRGUyMndzWjVPTURaQUc0ODR3QkNJQStyWFp1ZnlwZlROYXU4MG9reDI5NEc2U09NVHVYZFdqeHh6WWhqUnpRczJTaW1pc21Xb3RybWpSeEVGc0FtL3J6MVFHNnJtUDlTNmVoVUFzQmpIRlliY1oyWmRvWklQcWVucGYyb2ZSMjlsUjdPYk1BUnlnZ3JOaUpQY1ozVnZpbkw2dGc5aDFXMzBxQTNGWTlrUGVEb2RBSkdoZFNidk5xQ1hyM25FcUw0TkRIUDRibkhsRzdNSUJsdmsvWTk0THd4V2l2NzZFZS91UW1vbHJYWWZjTlR6SkM0R1lxUFA1VzJBenFzcm12ZDA0c2RUdGZjNWZ4Y0JxM0JKQktxclBDN1VjRXFuQmg5V3VsTkErUVdiaDNzRjJVc1lYSVdXY2dpRVFVYjByVldBenFxbGx6cWdhUExYUzF6bVBkalQzU09UMDJRdE9ZeUY1eTd2Z09VdHZVQTczODE2eDFCSkpVSGVpOHJTK1Rpa0FnbHFDQWlBUzlhNmszV2FpcFo1WjlZZXB0RmVFWXBKSXFKY1hSQjUrV2c4c3lyaFVRMXlBNFhZNFZldHgzZ3VHS0hjS05XSld2aXYxZGZYMkVwN0JycTdVdnp5UU5YQ3pRMFErWjhwWklRNkJSUGNvSFN2QnZUcHZFRy9WOGFoU1F3RVdtbXZvK29TQTlhZWRxV0xzQ0p5VWM5M01NTU1aRG4zeEk5eDdLRmxHR2cyNDk1eXNESUFvSlgxdWRiUE45ejRVUGZYYmxKN3M4VE1FQnpxWmE2bkJYS2UrVm1xNjFyUVhvdFJFY2VwN09RSXZtYS9zZVM5NERtTS9LQ0NEdWFuZEN4dG5CVG9Bb29ibFRuUXpxQkxKUDhBQjAwdjBBSVN4N051S0R2ME5DbVBnM212WXEvRkYxdENhOW9KNzlsR0JQd1dlVXljZXNUQXBEdlMzMzhCMElGVUhRUFFIeFl3MlA4dHZUaGo3eHdtMU4vdXVyWi95cDNEdklYYS9tSnFvc3I1bFRYc2hkcUo4QUFXeE8rTmVIYXhhMUwwN1VuY0F4QUJVSnB0WGttOHhTcEdhU0VKdjlrMHhuRlhza2Y3UzdsMDFSRmtSRFM4U2lReVo4OTFCaHN0U2pOS3BEVmtMMEwwUWdYYWtpZ0NJbHM1em1vdzJONUovSDZPVDhrWlBBMlBWbjc4aWNuV3NnSVY2a0JyTU1OTzNzajBXcElCTDZjR1hsUzR1RDFPWnczdklZSTUwbWdnWTFCTU9nRmlNSWN0aHNubUR4MUVCWnRzYmhEM0MyTm9RZ1NEZC9Eb016VzNraGkzVWRTd2xWTUhKWjEzUDRLeWdZeG1pRlhKV0k3S200QWFJdURjQUlxcDNwVXcyZDVLRUVSN3ZBYXFCWWI0clM1QkNpZUhRMDJOQ0hKKzlsbkEvSUhrTVdaWTQrWnp5T1hZdzVtOWpJWVNDbDVjVExkZTRQWXJEZjdrTlZVYjNRcTFvUzEwRkVGTzhUZ1dEUXZEZU5TRUxxMndiZGNERDNwY2w4VWdnNjd3SFkxMTE4RFM0Zndka1ZEYmFvMk01a2V1QzJCWXF6RkxwVUpSdGRTaVhJbHdNL25ReXFjZXhvck1Ia3NsSEFrSUZHYjB3UExaRkZiMEtJRkpXTjlxZ0VEWWFpUmVhbnlZNmxuR3hFanNSMkNBQjFOMkVvZEtFakxNblJ0K1MyZ21OZEl4VE9yNExVdndEcWpSOWIwNWJPODFrcmNHdDRyT2dDd2J6UG5oV1FFeTVkMGZwOEllb0pKM3ZKcHNicGkwQmZCNm1rM1lBSGcvY3Jvd09tNzFiRS9IZEUyelVtbnV5NnlNNjFYLy8wWjk5NHR2Q3U1dy84dkZmdnRhV1BPbGJST2RLdXNteEJNOTdFclArbmY4VVhvcUp5VmVPWnhObURpVHZoUjBoaVVaT0VCMXh4R3k1Q3JueE5lU1Mzdm1JcUJFWE5pUCtTVERqeTF4NEYycVB0NTQvU2NhOTJHV29jUXhOa1B6UmkxZ1ZJNG4vUVBCUnNsanBTZjJOMzdqTzJQZDZ3cnZpazZDSEs0UEhCRFhRWUtoN3ZTRUtWYzVYbnMwd0JnNE1Tc2JFNlUyWjhzSTIvL2dDNTE4QW0rRHE4R1ArZ3BJa2cxM0VqY3VYemo5NjllclZGOCtmdjJ4V0Q0c2pQVEZRYWp6dkk4N1BSL3prbFZnTVhObTZGVCt5bmg0YVVMZXRkSHBEVklKTzl6eWJZZXFmTXlob0VLY3ZEMzZZY0d6K29uVjg1VDdKWFhyMThvKzA0Q2FHYWwxbkpWYTFDNnhzQlkzL2ZKRS8rckY5eWZTK2w1NXF4MlRxU09kUXRzSVBGQ3dIVElycDFPODFUQkdvN3A1bmFJeGtIS1E2YkhTZHpBNGJYMGhiUjY4bU1OOTJ0UVpmaUZwd0ZxSlBzM090Q1BLdWVKN3BpaUppaExPd2lEVnViK0N1eFluZmgybXNONFN3MVZSalc3dzIzdmJSY2pxOFI4WWd1S0FST3ZaU1QyMzVpb1ZhdGkxSHNiaVZBNy96VHgwMCtFSzA5dUhhMkRFNmNqSFp5YmtxRWQvNWs5U2hXS3hpZktqRmNrNGMrSVl0ZGJEaENkR3BxMEttcmc1VWxMVlBWalphbjB0NyttdWQ3TEJ6ZFlZMlFESWtSY21MZUpFWm4wS3k0b3RwYkZ6Q2g1NHJsVGpBdk83UmRSMDN0QjVTcnF3dGhmNkk3eEFaUDRoRWNBYXlSa1l2N0JxU3E4VGo3WThxdXR6OUhEYnllaGd1L1ZPZWpsbzNteVJ4RUYvQzdGR3VNNkZYY2ZlN2RsdjF1T0ViZWhuekVpbGhwNnJMMDd3dnlxeXZram9TOW9ONFNuaXFHa0lwMlZJS3ZmV0FIS2FsRHltS2tXM01NZXVGM3F0eThxMWxSb2tQeEdJajNEajBCSG9kMzdXTlBMTmUwZE9SQ25nTzNmWTlOeTBPS2xNczNXUjRhTk5rb3cvRWxMNFpDbmZMajJHZmxUL1BCVlVWNDNKWDBNZjYxSmxrdnNCZ3ptdjRTblM4eTlpWCtOTnBDRDRRMDVMaHBkTGdlQklmaEQyaGRaQi9SbGpYRlJPdGQ0cDVFbzVsOGsra3VzcjQ4ZDBWZjFsd1l5c2o1UTR4SXpoRGNZR2ZmT3NoenZGOGhuWDBRYU9QMnI1ek5sRDNpQ00rQ0FpditkOG9jWWRJVk0xS3dtL0FMdjNrSzZpbEZKYnpyemovaHd3OThoTWo3UFlNS0hlSWN3U3phanlpTE82dzRSaFIxMVZhV3F6eXREbGNJWjUydjFUZjBEbUlVaW1SK3JvZFNUVzg5eXpwZm1Zb3VVS2NvWXNpMFlYZ3pjMUk3MHRzZmF3NFBnV2JqdUEyTjRqQjZoMEV1eDc3ZzdTNkJhZDBkaHc0T2RKOUJaYmNJQVlxZHhHcnpoQVp1KzhXOTFBS2pPekZtcDA0WENBNktRcGtxcyt3ckZkZUx1NjA5R0F4enh3NVhDRE9zWHQyMTc1SisvOEFTMzJiNDEvRmlzSUFBQUFBU1VWT1JLNUNZSUk9Igp9Cg=="/>
    </extobj>
    <extobj name="334E55B0-647D-440b-865C-3EC943EB4CBC-12">
      <extobjdata type="334E55B0-647D-440b-865C-3EC943EB4CBC" data="ewoJIkltZ1NldHRpbmdKc29uIiA6ICJ7XCJkcGlcIjpcIjYwMFwiLFwiZm9ybWF0XCI6XCJQTkdcIixcInRyYW5zcGFyZW50XCI6dHJ1ZSxcImF1dG9cIjp0cnVlfSIsCgkiTGF0ZXgiIDogIlhGc2dYR1p5WVdON1hHUmxiSFJoSUVaZmUxeHRZWFJvY20xN1IweDlmWDE3WEdSbGJIUmhJRnhRYzJsZUtuMDlNQ3dnWEdaeVlXTjdNWDE3TW0xZUtuMWNiR1ZtZENndGFWeG9ZbUZ5WEc1aFlteGhMWEZjYldGMGFHSm1JRUZjY21sbmFIUXBYakpjVUhOcEsxeGhiSEJvWVNCY1VITnBLMXhpWlhSaElIeGNVSE5wZkY0eVhGQnphVDB3TGx4ZCIsCgkiTGF0ZXhJbWdCYXNlNjQiIDogImlWQk9SdzBLR2dvQUFBQU5TVWhFVWdBQUI0b0FBQUN0QkFNQUFBQzBPKzlhQUFBQU1GQk1WRVgvLy84QUFBQUFBQUFBQUFBQUFBQUFBQUFBQUFBQUFBQUFBQUFBQUFBQUFBQUFBQUFBQUFBQUFBQUFBQUFBQUFBdjNhQjdBQUFBRDNSU1RsTUFFSGFyM2UrN2lWUXlaczBpUkpuOGRaTTlBQUFBQ1hCSVdYTUFBQTdFQUFBT3hBR1ZLdzRiQUFBZ0FFbEVRVlI0QWUxOUM1QnNSM25lbWZ2YXg5Mjl1ektTTVFRelMxRXBpZ3F1WFNWRVpiRFJMT0ZLRmFNa3MxQzZCZ2VoV1VjSXA0eXI1bEpCRm5tWTJTb3NWNnBjcFZuSGdRcUI4cXlMSWdsTzRsMGNKSk9TekF5eEpSSml0T3NxUkI0UVpsUENFTnVwT3l1MEs0R3V1SjN2NzNlZjE1d3pjODQ4TnVmVXZYdTYrL3o5LzMvLzNWLzMzNDl6eHZQMFZYcnRIZXhuUDd5dDQwV2dzRUJoZ1dtelFJUHg2eGVYcDAzeFF0L0NBb1VGaEFVdXNqdnY1ekMrUjF0azVyYjNoMXkvb0o4WGdjSUNoUVVteWdLVnh6M3ZOd25HTDJxMXVoelZnVC82ZVJFb0xGQllZSklzTUhkTTJud05rUDJoVnV2Sno5Y0VoTysrekM4WjA4K25ML0F4NDJoTW4vS0Z4b1VGK2xqZ3JCaUNQOFBZbmsyNVNEQStVQ2x6RHdQSUp5bzJmZmRGOXYzcFU3clF1TEJBVWd1Yy93R25MSDNvWGpkSG5iRWJWc29aeHE1YjBla0tsbm9GaXFlcnhncHQwMWxneVRqU1RzYXE3V0xqU1lzOTV6eWZva2pwTDdNQ3hWTlVYNFdxcVMxUWZpRTBTd2tPOVpIOTVJd3pOTnRQSmozOEZiZ1ZCWW9udlpZSy9ZYXh3Rkw0ZEhjV0xYL1Q0Y3UrNTBTbkpQTHdkK0JVRkNpZWt0b3ExQnpRQXVmWVNsak9TMmo1N29QNlZDNFE5VkNPZC8zWFlpd09xK01pN2RSWTRBSjdSMWhaenFIMWJ6c1BHbUlaekVtYi9NaWZYdjdpWjcyTEJZb252NllLRFlld3dBd0xuUmlYZ1dLWDYrcXpibnlLWWdXS3A2aXlDbFVIc01BQ1k1MlFiRTNHbm5lVGQ1M0ZMdmZaaE1jS0ZFOTRCUlhxRFd1Qktsc1BZWUg1cEc4MWEzY2poR3c2a2dvVVQwYzlGVm9PYklGR3FFdU5sVjNmUEhoMWIyQVI0ODVZb0hqY05WREl6OWtDbUFFZkJFUUV0b3M5cjdFV29KcVdoQUxGMDFKVGhaNERXZ0I3U3NGVmFqcEc3UnQ3ZTFjSEZERCtiQVdLeDE4SGhRYTVXZ0RMVzhFVDBqTkFzUSsxdloxYzFjaVRlWUhpUEsxYjhKNEVDMVFZTy9UcmdYYXYvZXdmRncvckIzNmlxWWtYS0o2YXFpb1VIZEFDK3lGbklzcEFzV0pYMythaDNySkttTHA3Z2VLcHE3SkM0WlFXdUlCWGgvMEk3VnB1TnZNL1RNbC8vT1FGaXNkZkI0VUcrVnFBWG56WTg0bG9NTDMvTk1zL0J1SjdQbDNSQXNYVFZWK0Z0cWt0OE1vMlVPdzc0ZUVoVGIxM2ZNSCtXRUJxN2hPUm9VRHhSRlJEb1VSdUZuZzFZM1hBMk9jMUkrVklpaXhQNWJ0TWpyMEtGRHZtS0NLbnpRTDRFczlyemdLemEwN0I3TzNpS1g0TFFwV3BRTEd5UkhFL2pSWllxTEpiUGV3WXM1ZWMwbG5ieFF1aHg2d2Q2b21QRkNpZStDb3FGQnpDQWsvenIxRGoxUWYzOVVRMGU3VmRmSE53TTNrSWVlUEpXcUI0UEhZdnBJN0VBdk1Dck5neGRyL2Jzd1FVQ3dYK0UyTmJJMUVsVHlFRml2TzBic0Y3ekJab2loK0V3STZ4R25xRlFsM0Erc0VISC96SWJZL2dpVy9oYTh3cUR5SytRUEVnVml2eVRJY0ZzSWpGVjdYbWdOVkRXK1VHRXRRMS9kdkZ4UmQ3N0xvdHdxZk1BdnRNUXJUbU8vZlJWaERHM2JkZHZQRGE5OVh1ZWpNZm41dWRLYkZITVJaUFNVVVZhZzVnZ2JiNkVnQ1d0NDdzL0FBdmo3L3FuMVY5WDNMK3JTb0grUFV0RDB2YkI1VG5BcnR5K2JISEx0OXh4ZmUxUFp2Zm1NTUZpc2RjQVlYNC9DeUF2ZUkxd2IzcG9waTJpemZGazB2TStXamV4M0crK3NPZitpOFAxNjV2dzArVktPYTR4cC90L0ZRZGpuT0I0dUhzVitTZVlBdnM2dy9uTFRFSHJOWjJjY25aTG42U3NYY3VVNGxtMjkvelZnV0tTNi82YWgzWS91d2YzelN4UlMxUVBMRlZVeWcyckFYcStxZVh6cnZIUHREcTlacTF2ZXkxV05NSHJzK3dQek0weUw0eHJESjU1aTlRbk55NjMzcUUzZlVyeWNrTHlqRmJBRWUyMUFmeTBNeHR4eGxEczM2NzJONHVickRySGFYMEV4YlNrWDFQcFUvaXZVQng0bHI1REtvVnY2YkJIYTdFbVFyQzhWa0F4NmZYcFhSc0dCOVppblROMjhVbGE3c1lHVFkxMVVMTmpNVkFpWG1nS1NZblVLQTRhVjM4RWZzYjMvenFoNWc0UnBBMFUwRTNSZ3VVelM4eDRRdDZOb29iNWtUbW9yVmQzSEErTkErb0gwanRDeFNQc1JxekZEM0hmb2JZcmVwbHp5eVpGN3p5c01DdVh0enlnT0lOUzBUYnZGMTh4bXdYNDdqbXVrV0VQQVdLTFh1Y2h1QVR6eTlUTVhBS2FHcC9yUG8wVkVPYU1sVFVtUS9QYzN4bHoyTm1hTDd3UTgyeVpXREwwMm9GaXJWdFRrbWd2U2NLQWo5cjU1UVU2YlFYbzJhT1pjRWx2bXFLYTc5ZFBIdW8wOXVPUTAxK1Z6RVdhK09jaXNDc1dnUkJyMjZ2ZHA2S3dwM09RbUNKV24vRkExdEZDcEVvckxWZGJCVWREclg3RW5KWjV5bm14WmFkcGppb1A4NkV0dUgvaHRNVUZ5c3YxUmYvb25iOCt4WnU4cElUeHhjanJrWmwyWGx6S2ZDS0UyY0RwTzg1L000V0tIYnNNZjJSTW51WExFVGJ6TGFtdjFnNWxXQyt4bkNkZkRBbjlzbllZbXc5VXBSZHA5THM3V0pGNFhsWURGc3hNWVRtQ3hRNzlwaitTRXRYY2NQcDFxZS9aRG1VWUtGNi9CTi8vTitxWTE1QndDbnFkVlc0aHVOQW9US0R2L25pMWMyU3RzZ20zNFpBcFBDb2xTR24rOTdWN2hhNjdNNTBseVYzN1Z2SDI1QUJGSTExT1IveU4xVlI2ODVpeHFyWkxsWUVub2RmVWJTMmpubDZqWXBCVjRGaVlZZHAvN3V2bTBUVFdTaVo5bkxsb2Y5QzdlYzVXd3g1YTNud1Q4Z1RIclVXci90Z25yZHV0b3NOTDVEN081MkgxZE1DeGNvUzAzMC9wei9QdER2QmI2aE5obzB2U25jVnkwc3ZqbEVqL0NTRVFqR0NXNVltekpveDYyUXNYRWN1V3hZbzFtYWE2c0JDL2UxUy85WENvKzVUazAyMUZWY1o2eElDZGhNVWlpODR6ako5djJjdlVBWnNJVWIyT1FXS0ErYWE4b1M2NzNPS1UxNmNITlN2SDBxbSszcEpNQWNwL1ZuV05GYkxadWNZMlRCaHRzK0FTRVpBcXQ1ZTl2TXVVT3kzeUxUSEF4OXFtdllDWmExL2laMWNGVHpSK05lejVwNkNYMC92TlBVMG5pbDc1SGF4T1l6cGsxS2cyR2VRYVkraUk5ZG5DYWE5TFBub0Q0ZFZUakF4MVZUT2RUNmk0cm51TS9sNk1aYWZ0eTNTSll6RlZsUUdjZWhqbWxFY09Sc0lsclJJOFZEWmg0VVo0aXlBUlMyNXZCVTQweGlYTGZ0blo5VTU2a3Z1akxjYjNGT0M4R24ycUxIMkdya3lsNzFkVHdISDNXSmEzS2NXc2FyMHZDREIwbkRrOE5hSFNSYVBTelc1czkvVXkxeWNiU1c0cDRUMGFWN2RnbmRoWHJBY3dIUy9lakJBcGluSXN2QjN3NVZFRTcwbi9NbXBUSjI1TjNteE5LMytPQ3pHWXZYSm5PUnNNcVRzaXVud2d2SU5CT3NmZ1VOOTNBbUl3ZXZFWmp4YldPYlBTNjhTOXdtZkY4L1ZVYVRmRHBRb2NjS2xrMDVpMnVraXJHNkc2b3Y2dEtkWW9UU25LSEVwWkFJWlZUeE4rK1R4anFBWjl4ckNQT012aFQ5a2h1S0YxejN6VTJqeE9PTjkzKzNmZlkxVEV1ZlVSNWNUNGM4bXAzRlFYUHIzVHI0eFIxNytrV2ZlWCtQYTN2blhydjJqd1pTcGpMV3ZIVXpuWkxsdXZpNjZZUjkxYjZ3K29rK1ovS05sOVVKbUFsRkJXaXdHYnlUSW1CL0owL1JkMnFjc2J4TndOSmU3c2VTY3dQeFlUWkt0Y2VVY0ZDL0srVUorYXFmaFhEYmwwVE9aTlBsQmUwRy85WkV5NCtTVEw5VGVHcUxrR1hieS85TlE3TzNMbVdXSUtRSkpRVnBNMXc0RFpDTk5hTENUTzlqekhTM3pFanU1Y3ZrdThVc1A3Ry9wWkI2QVcyb0lQZThyQVBMamtzSkJzZldOSDVmQldHTGxrN3RSSG41ZHZqSlkvOUllZkgzN0ZmL3pkYmM5TXRTVVBDdWpmWkw5eHpCV3JlUGxZUEl1QzhOMmtHNXFVMzdzalRYMnRpMnRmaENaK2xFZ0VLUmRkWEVSeURHQ2hJOCtjdkxGaFAzdXJ1K01DdUpiVWtNSHhaZk05SGtFQmNoZnhObVFJekFKcFdKRkVKZlRkMkFQSitaeWYzODJvWlJFWkxYd1ZlZFo1NlNBNElTSlZnVExFdjh4bjhjZXBVN3g4cFVVczhrSWZ2SEp1VWw3TldOM3d4NDdTcndQbWJGeWZiUmdZWDB5aHpPVTQ4WUhZS1BQMzFFN1VrSW01SDZMNzF4bTE3ejI0cUQ0b3V1SlQ0ajJnNnZSaUdyVC9Wa0t5RHE5R2phOVlpNjVCZG1mYzFvS3JHcXduYkJNRGY4ckx2UWkrZFV3U3FSaFZtVmZFVlJaSmVjbGJaNjlnSUhyNitibEhoOHlZK1g2YU9rdGU5KzB1R3liU0Irc3lzb293L0tCdXM1NW5tNEVpcGN5V3d0NjVYZXE3L2w3TVBoWXI4VzBKM1BtMjMrZ0ZGNTgzVCtvK2ZZaHNMc1ljK1hXQWFLZlpldEtMZnQrenZmcEIycVcwZHVmMTY3eFg3UUdzN3Z1dTNiTjVwTkhPQjlwcGJyNGthS21ka1A4eUl5VDY2ZkZwTnEzZzNIcDJqTWZxUEU2UG43MDltdUhHUm1tOUx2dk8zbjA5Umt3cTdxZVZqY0N4VjBINjBQSXhTKzdIZVBmemhBc01zaDZTL2dZRnMyNTRzeVRNQnk3VGxXVlYzREVuL1ZvdHNNOWFVRmdhTys2RUVqZURkbG10SVYvbVhUL29KMlNaemg3YVg4azErVm45YXB1QUprb1VKVGNBRzA3WUVEa1htakFSaThzWjJjWTJpeEZ5MUd2bkEzQnVHc213c1FGMFFQSnpmR29lMjZySFZqZ3k5anhiM3VsWDJmNGRjWnhYdTJVWGk3NXJpdEc0U1cxRzZlU2R2RTg4dHBTVkZuZmV4QVo5SjFKeXFydjJ3OW4yTTl6NGIvYjRiZVFQL1VvVmlHMHd5ZGxMVzJodGlhVnFxdE44UUF5aVNCQ3JwL1craXE3WFZaNkYwSEpzZE1IREpjcTdPM0wzbysxdzVjb1V6SEY5dlk3ckF6ZGNCU1hmTk1FSzBlcUlINUJab1V5UE9RZUQwM0ZJd1BpZVhjYTBaOGorYTQ3aHF6bFlCcnBjUk5qSDZBTWwyRkRZcXEzSE1ibXZHOFd2Q3JCWHUyRVVWTmF3ejcvRTBXVVdYclcwbTdSV3daTmVkb2hmS2NwUXE0ZnhhdnM1OEtLT3NQODlSNUdsVGp0Q1hIaWFyWm1ONjNFdVYzQ25uUElxeG1PNHJONnV1Rm1UaHY3bUh3UlVxRTViZjZNNk10cE53T1hVSDhkSTN6VmZ3eUt4dW9YelhNNzFNaHRXa3d2bTBZMHEzblhJenlqUUIyOUFvMGlSUlRBTGt4VzRheWwxVGVWWm1XMTR1RkhKaWVJa091am5XZGhXM1hpN2Q0ZEpXam8rMXhOYmdkSk5BL0ZFRzdDbm1IUUMwZnhhamFlQkE1NXJ3aFpMUWxuSTNtVW9VcUtjejFjTHhqcEJVdkJTdUQ5c0NwT3hsa0VKdWorVkxSSnp5QWtISUQxVUU1Vlo4cXdLZ0U2NTZRNkdTUGF0ME9UWFNSamFXZU12N09rR3BZUG1VTDNDTGsrMmwwMW52c0tUTjNtamk5dDhPZ3Q2dkF6M29mY0dweU56TmxnL0x0L1BBYUc5cnhZd1J2cUh3NHRCd3d1Nm5FZkhMZXo0RGdRanptbUhiQ0UrZUU3WExWSWE3b2NLbkUzcW9Kbk1xZ2hKY1IzNzBKbTFLczNUVnZzR1ZXbk0rR3phT0liMGI1OUluazBlbklkUmgyYWxyRzBsbGw3WFZMZHJRK1pRbzBJdVM0dE5xMUNsZVpmMnRnSmZ6UkFhbHVQbnF1dTV6UUFMOC9ETm9uVyt1bm5hNnJHNlhWVWllSzVkb1RqbGxiZXF0bnZxQ25tYVhsa1FIOUJlVjNKZVMzK2lhSzltV05ILzVIK01tMGlieWdTKzE0Mnc0U2RuRVc0d3BVSTMvZytaMnV6ZW84UVYrbzZ1OXlPRGhIdDI2RVJrYm1Ja1NxRU5ESXBZMm5WRlMycHJOYjdYR1RLNXhGeVhkcGREUUhOVlFReUhZdkI3RUR5UHg4WUZIeUNrMFNmeEE5VWR6amhVMnl2SlhuZjlOVTZaa3BmdXVtbW03NzZjQTNOWlNzSnAzNDBOYk85dWFvOG4zNTVjbmplR3NhejhLSDQzVUsveUlseFE4STgrMktvY3d6TFlhelBLSGNORDNHQytncGRxRVYzMDdqMGlVOThTV1cyMnpmU095bzllSjgxbFJoOEdKT1NuN1F6MTQzWWZlVm5hV1Fta0t0cGljKzhlMHI1RlovNGxMS3dnMktrRzZrRGhNNmJ6K0tCNzlZQUhIeFphQS8zLzN6cVZmL2lIOE1DaThMVHBVVjE1OXIyNVJra2lqVytGWlVQKytvcU9QSzczbzBZVURMT1lCNzVzOWJDSjhZNVRvdXBUZEYxMWE4S3hmRUZLWjNjNEdUOGovRTg2V2tMYVYrUVpCYUswYXNyS0dnZVZtRGVIdWF0OUg3Qi9LVGRZbTJhTjVWanFaR1pRSzZtcFRLc2loK0tuZisvdkVBMHg3eSt4WU8yUjcyQU1XNllzWUEyQmJSamhEZS9ONFNFb2Y3K1ZoVTY0YnJSOGJ3bmw0bFZBTVU4ZFNnaEh2bm8yNG9GbG1ZT1ZIakU5NUxwQlFlVEROMzMvRGwzWWI0ZGZ5TDl4bDFJWXBCc2tCUnk0dW5hQ00xYzBkMDc3WStvNjhpaHZWUkQrbFdSWkZCTTdaYTl5U0YwSW9PaU9EOXBqVTJqWUk5SjUwY2pNNEZjVFFzK1orUkM3am5aNC8wcHJDRm5uTlpZM0VMcWM5dEdiUHBRelpvTVYzMU9VbnB1UE1mQ2E5OVhPM25iVHd5WU8ybTJyclcwaTQzMXRhVDVNcVk3bzJwbFVMNWwzZllOaDRpSmNZN1Q0aVlhRWwyeTFScFZlS2lyTzVvV3B4Si8xbDJxeFpwMnNnMkthZWs3cm1vR1JiR1hsN1NTR1J2b1Y3cVBSQmtOTXZ2TE5iUVlpaVZrbHlRZjcyblk0NER6dEZCY0hmYVFERDd4cFFSNFhrOU41dDNxbWN4WXhackZ3eUttRktOVjkxemFNeDkrOVlBZlVhM1dnNGlKY1VQdThWaVVXUVhyN0FhSFp2ankxcEl1cEVJN0VhLzVoSGN4bHhKSkJzVzcraE55UG1JWkhSakZkREF3RDJremxnVlFEYktNRmpMN3lyVm96eWpucWJVbnl3dTh5WlVBZzJLcWJmVTgzRXI5VWpFck13eGcvSDcway9QYzdyK3dNcDVmQTQ4dmNzdXlYenhseE5OZW1ORnJZUlBqSEtmRm1FejlOTm9Tcms2WW1oY1NPUndYa1gyYlp6Y29ia2NjemxaU0JrZHhUdExPVzJ0MkVDSE5ZU0d6cjF5TGRsVXhhNnlwQW11REdCUWJqb29vN1gxSmR6ZkkyUXlkamFWbE9ScDZBTmZzMDJMMkZiMTVtYTgrUFRVWEhGUk0xZklwTkk5ZEFHSkh4MlFneDJreHBydmJkY2dNOGU1Sk9NNGYrWlVKaWRPWWNzalRWMVd2U2t2ZjZ5R2tPbWx3Rk9ja3JidWhkY053cjVxWWhjeStjZzN0bVpPT1lQYmpaaUVXTlN1WUdoU1h0VmRoUktjTE5aWGhLVnZMaG5RNlBpT25ScnZURzlQMFZxdFpSUjJ0S2lIK2NDb0ZvTG9waDg1SkUrTjFIWk9COC9tVmtUWVowUlJ3V1kzWXlNZFFMUVpaa3hRU29wV3NQWjZ1VVV3TzVHRUlxVTRhSE1VNVNhdGMxYnFWYXJvT0RESzl2bklON1Nyam0zSTFHT0ZBY1cycEtZWkJjVmNCVzlHa3ZqZnMzcmNjVVltcHVZNGdBOXdRdmJoT3l4QnBqMEZtcENLYTZYQ2M0Rk1vdDh0aVJCMStZSTZnamo1YWRGa0ZtNUFtbHFrRFVybUlxaGxNWWtSQzZRMytXS1BZTk5XSWJJT2ptT284QjJuS2g0YSsyRnJwU0xVTk1ubGJpNVdyYWUzMWZNWElXMUlEampHTnRwWVVsdjdXWmxiOVFNS3o2Vm1NSndkMHRkWlRVYU82dHh1cFBqTmgvbkFhRGJDOGZoUkNYd3Z4c21xaThZUlFENTNVaGhMVXJOUkE0V2RZWVp2K3BKQTRzb3YybzlzbFNoYy9pZytINHV5bHpWcFRCK3R3b0VZbVN0MnZsSnEyQVVwMWFXdWgzWW9CeDZDNDEyZnRRT2VORElEbmxuNElDU0hqZ240OFVZRjlSOWVhN1ZLTVVzK0xZZjV3bkFLejk1Kzh4WDR1dG90bnYxMjcrODEyOGlvcVpzZE9vTDFIWDRMN09GbnNvM2NjdjRrb3YrRjBldkFTRDJsYVF0ZDJHS1BkMEs3R1Qxa0xvQmlMcC9GT1VpSVUvOGdiWVozbGtVaTdKQ2F0Sk12K3pxZEdKdEw3bFZMUmt1dXRMdE0za01mRGkySlFYRkZtODVjd2FSd1RIbXNRZzRTUU9WcFNYcU9sNnpvZFdIVmNNM3I5MWt2QzBzKzFUNnBxKzRKbktWUC84eFJHWG1lR3dOM2JkWmRuQnRQaTBnUHNwRWJpNTYyK0cxSXdaSFk4RDYwSjE2RXJWY1JhN0FkaHliNDAxSUk0M1lBK1NIam1kTjRuQUQ4N1Z4SVUveHFzVTJQUGRleDhDT2NpN1J3Tlk3OVdaWGYvL3A5VTlBZGNQZWY5NG41eUZZb3hWOUtYV1h1bERYUmVFb1BpK3JBb3B0V0hiVzBkU0REaWRPcGtCblpWaStIcXdiS2JZOUd6bTZoNUc5VzZOenJ6ZXVXVGtwdm9Scyt3ZTMvRG02M1pSYUE2dG1ZTVJKbkJ0SGlWdmREeGZ2WDZNcVE2MkZyaTg0SXVaSWI3OTVqTkNWU1NIdEVYbXFNQSs2cENNVzJpUk5QalNRSVVQOFJPM3VDVlZnTWE1Q0t0RENmOUlvNktreVdzZFJlRlRDcExQN2syYmJEczFLOXh4QmtVdHlPTUhzd2NrVUtyS0IzOURDaTI5cngxOGtRRzBGQkV2OCsxcTRZczZZNUU3VVlpVjFPck1rZGpvTjF4NHFRTjgrcTh2YlFjZE5jQ0UrUGhwOFUveXE1M29FcDdiZEczYzdUTGV3d2FKaFQ4dE1ZaWNDNVI5MTVSc3h4VWprQTlzZlN4Y3FQOVVmd2tPOWxDbm9XMjQ4SWdKUmRwelQwTXZNOTk2YWF2b0VXdFFJaThiR1QyazJ2VHF2em1Ubk9NQTRvYUZFUFVrU0VZSUVTc09qb2ZiRzRjZUowNm1RRzBmaGZGRzJQUnM4N1cwOGc5VCtOcjFSNTBzVjE4TThlV3ZTUUtJZ0RCOVhxSG54WXZ5dEgrL0E5dWNUb00wb2lzUjQwaG9nV2NUYlNUaHpvUi9nT1V6d3JGR0dmRVY3NjB6djlCR2p3UGFWN3ZLaitoRHp2Y2JmdENOakw3eWJWcHBhcldqZGI3dGlpZUlZcUpaNGQ0OGdzb3ptOUxVZ25KNkY1eFVOd2V0anNiVkN2SERlN1BwSGNJR3JWRFF1UllVcnJSM3FRUW5FdDdUa3FySU9zOFhmNFpmbHJjbFgzMDdQVzYzVUk5dkhyR2o2N0VMRytobmRpNlJJU0Q3WnRLRVVFc2t2dU94UTNsQldDYXVVVjU5Q2RHOHBEbVZROGc0dUhiM24vNzYwczF0a1B5K0dVanM1OWNtMWJsTi9jUUZOZUdiYncwdm5lMGlMNnpHRTJaVStBVi95dnErcVpmWW4weVVPd2d6NjlqSUQ1SDAxR0FSZXlRMEdOYUFwR3pHR0JwM2VTZ3J0cVpHQTg5TGNhYTZUc0VmelFib3dHUzBBbzY5S1FDbWVITGhOQ0dVeEJWOU5WUVEvQ3FDaXhGak8yYVJ6OFVvOUd2U2VLcVVIcEdMY0RtSUExMWd3cVMxNzdsN05uSTdDZlhwbFc4ekowMmtYY29hc1ppcEt4VGl1OUtEZ2FhYTNkMDduR2pHTjFmNUxXaXRSU0JBSXFkZHVranppMktOZjZWRk13dlVBc0VXbzkwSHVxYUpiYUFNcFBPTnpTYzZjM1EwK0tXbm84M2ZNMm1MRHNTVU9BS015UTZtd090YzJTZ3FWYUVOSXJMdW8rS3lOUVB4ZFk3TDZ0aXVZbXZJaE8zSEtSNXM5ZU5ubWY0a3ArSTI4anNKOWVtTmR4VWlMcnRGWXBvRkpNTHRFa3A3cFVDREVFVW03N0laVHFLR05wMzVMWHBVNkR1TkxlMkUvT1I1aGlGeGpzcDJMZGVBakZHdmcyZEI1TVl0VWtBRk5zQUFoTHNpZkY4cXU1Qzg3Y0NWZVdiZWwyZkI3RXFSMzFTUmdIUnlvZ2dkTnR4VThKaUxYV1VFTHEveUFsMFNoZzVwZlZCTVVZdU1obS81S2NnV3NwNG1uZG0wckRscGdaNmtsZ3paYmFSMlUrdVRTczB0Ly9Da21MaXBGR3NVMnd5M3RtRE5QemFkRWtKeFFhM05CYWJtRXM1a3RoZkQxY2FxY2NIUGdYYVRwdDNZejdTSEtPWXkvb1ZpNVBXMjhUVEpidnJMYXYyenAxckc4VytpZkhRMDJLTStnb1FMYWQvb09hNndiV21IWXR3RnhnK3g5VzRnb2xuS0ptWUhXaGNOVTN4d3JQM1FYSFg2ajFna0Mwd2FSeEtUdGxMdzZmQWZ5aVowNjFuWGxlemtkbFByazFyY1ZOQldIaVR3aHJGTkRydlVJcnZTZzRHRjdkdXpNZDB3cUp0UDRwVkV4MnBuaGdydGxNSXJHMkJHQzJiYnVKQ1pFOEdVYTFIS2hsM3FtVnJZcnhyN1Y1YVZNbURYVE1BcjdxZE5SeUtGY0VISW5FZGhEQTEwOU9RaHlvSjdVZXNqa0tBR0lzYlRpMHBPdXNlajJKMEhtYTVGU1BPSVhMV2xIcVpTd1B6c2wwRHUrd0hTbE1ibWYzazJyUXF2M1Z2UzFkTW81aG15c3NXUWZxZ2kxdUtkZEl6R1VzT0dNUENMV0wyT0RZeWpUREFwVERZSEYrdnJkdkx0ajNURGNEVDNyTVZyem5ENHREVFlyQlRiYVh1YmlnQ0h2SUp0TUcxYVdzaHd6N2RRaWlRUkEyVGM5SW9idnRtNElGODhTaEdneFM5QWVWRGE5K0FvNmxobmJrMHlLRHRZbjFaRy9nMk12dkp0V2sxTHhPQWJYaFQxU2hHSVowRkVFT2FOT1RpbG1LeVBwTXlHQnRkZlNKUURPU2xNQmovOVhVc1p0d3dWcXVhR3NTc2RNMDg4TzBZRHowdFJxUFJKM29jRGVoNG9UcXh0NDhHRU40ZkprSXhuZWZkb1NKb0ZDUGhxbDJtUURnZXhWMTdDUUVsUUw5OVFmc2ttVXVEY3JSZHJLOTlVemMyTXZ2SnRXazFMeE9BalhuUHBGRzhOUFM1NTlqVkxWUkJudGVSS2RrQW9YcGlGTU5LMlYwK1RkT2hlUEdYa0IyMXB4MDEyblhTNnlsbDdkZ0tJYzdFZU9ocE1iZ3AveHpMS1dhRWc2d0dVN05CNnNZdGphekM5aHRUQldsVmRrU3JVZ0l0VjI1YlhJTEJlQlNEMzRyT2cva2o5TnczUGxmVzBpQ0pieGNyaVdYak5Ebkk3Q1BYb1ZXOHpCMmROZTgwTllxN2RvTXdkQ2xDcHdYRk1HeGtwN0NFcHBUWjViT3RjVWJsZzYrR2Izai9qMldkRWJXNHJpT2laWXJvcnEvRlV6VXI0SG1SMCtMK0FqVjNaU0V3dGlZanRMaWxGS0tGRm5zcXF2VUV6WWFKUklaV1pUWGd6dnNKZEhMWGc4VDJSdWkzMkhzdGkzM1RKYWJWdG81T1FwY0FjL0J6TXlJdFkybGdXbktPcUN3WlI4dEJaaCs1RHEzV1hnZW9XaW1pVVZ4SjVPZm8vQ0VCRjhWb1lIWXhFTXZ6VW8wcVJLMEVTUlduS1ZiSGhHSU1YbzZ1Wk1IUVM0MTI1TDlhNHd2bTFkb01GUjh2SU1lNGRGSFQ0Z1FDaFlLdzBLWlVGWlZ1UXhMUVhaRlBTQ1N1TFJVMTkyUW9QaS9SaTNiT1VWeTIraUhOcTFRakdlSFhpcWFpQUFwbnpSaUI0aGU5QlF2V0dVdURRSHU3bU5kVWg5VEE1U0N6ajF5SFZtUjMvdFlZMjBHQ1FqRnRGMjg1QktrajZDd3RzMUNUc0ZnZ2x1ZWxtNjhsTW5tdzUvZ2hhS09SN0pheUxJUlBRVCtLSTJYcDJaelg4Rmw4VDdHc21ZbXJTQUtscXQvSWFYRUNnWndaYlVxdVNFbklzeWFEZEVNWmxsV1VSQnE0cTFUY3E5SDJ0YWpRTWpuc1ZpV0t3VTRYVDVPUm14MTFiV29xQ3V3NzNqMks4RDN2N0ExRGtiRTBNSGEyaTcyV01ZeUR6RDV5SFZxanJRN0JPT3VJS0JSajBTN0VYOUhVU1FKMGRHaGJFL3BRck5Nbk1RQmJtT2tsdld1NlBnNHQvU2llZ1NKaDE4bmpXcnVhWFdsbHMvcmpuNjFpMndPY1pLbk82WlZaelVjRUVnamtoTlJtT2pKdlN3d0dNa1pZNForSG9qODFrRGxPamlKS05oWjdiY0VhbFVOak1hMERkUlFIYzArOEVRbzJWaDNEUUM5NExYc3VrSzAwS09oc0Y5UGhHS1cwaTh4NHVTNnQ0bUR1YUROa0hJVmltTjh1azZGTEhpSldEb290RHlZNWwzRlE3am8xWEEzcjlFZWdWbUJlM0ZjbTl3czFWVk9QdHJTUjRxdE5wS2lKY2VTMFdIUHFFMERUMFIzQnFvdXRIc1M0bDE1d00wek4zTm1raFlUMlJTRWdnUnFxYks4aGREb3BkbldyNnJqK0hNWDFxem9ySDZ2SlpCbEpBNmZ5a2NYZDJ6VW1jNUVaWDBxWDFtWW93ckp2VXlodWk0NHZTSmM4aGRZUEhCUVBPN2duRnowa1pWZTl5OHI1MUZ3bmNVamV5Yk9uVzZNbXZzaGhOWldlY2RyZ0NPMjVnbW5HSkh2VjZvYjdLSFdzYkgwQW9tNWFKL0dCRk4rbDhXN0VKRVF4NXRqVWdpU3VVTG9Wd3lJMEZJZGlLditteVlYVy84SzhNOHBrS28wRU9kdkZYc1Y0VFM0eTQrVzZ0RVovSFdyeW1wWW9oamRzWmx1YUpGMkE1aWdIT2d1bTdXcm5VS2ROYXFDbHh5blNFTVc0T2c1TjA2TjR5ZWx2ck8xaUZHakZWNFFHaXJWRmFiT0JSejdLdnRHdW5La1NvVnZMNHRnbEpGblhWb0Jmb0lzSlVJZ0V0TkJOaFdMNEVpR2p1cHN4RHNVWWZPMXlFNHIzelNvaDhjbFNHdkZ6dG9zeFRkTm84Q0V6VnE2UGx2aTZGem9CYk4xTEZEY3lhTGxrcUMwdEF5MnNyOWsxOFpnRDBKV2NObms1eFZDSkk3aW5PN3RGQ3UzYTNTWkdHOTFRZW1aWVZvcVhVU3crUHAvVEV6VDFLTzBkWXRVVUUzVnVXUTRMd2ZiUUN6b2wxQkhoaklyT0V6ZXlpR24vc2hpTFM1VUV2bUljaXRIYXJTR0dadGt2dE5jY2NWbEtJOGJPZGpFcVIyLzArWkFaSzlkSDZ5Z3NJazh6OWptSjRwZTVsUkZDbkNRSmh0clJkRXVXM2pweGxJRTVhKy9RRFg3VHJ3Ym1YTVlUSWQrcjQ2Y1lSUnpEalhGbEVnbHMyNkJCTzlXQWNsYTlCQ3VhR1BQQnB6bDA1N3BxSEhrTUFqU2JWRmZMNmJuTEVHa0FyMmpvZEZNVU9MRUFBQmFrU1VSQlZJcUxILzNFSDBDei9KNUE4V2VZOWZrNVA1bUt4NkdZUml0Rmh6dDBPSEVjYXFSbEtJMUxXTGJrd1VrNVVsRS9NdVBrK21rVkQzT24vbTJGajhYenFQV09lZUNFVW9DaGJUc3RaYmQrSFo2amlKUnFMUEphOFNtQUZtNmFOcmtVdnVlamlRS0dXNmtrMFlCaU1tQW9WNEJ5VjcwRUNYVk9OTTMwcXViQWtzbWNLdFF6THJGdnU3amluRUNuVFF2ZkFVMlNBN1d2SnBUM0RjYnVyWUFGL3IrOWY1WTRGRU1YRzdWa0RlVlBhTWJaU1FQTFdkc3JvYlU1M1hNRmtCa2pOMENybGRXQlJmVGx6NkE0K0grOG8xUGRRQm93Tk96cWFWbTlqOHR5TkxIa080bjhQVDd0ak5JWE0zaHJINDJhbGhSMEh6dFd0SDlRRG9TTHQzSlNyR2l0eXp5WVlSTlVaOFVEbVlqYW9iRitOakdFWkw3Z3JjTFlvVXhkc2xvbkgrRTJMWExxRDNGWktUeUltdG54cDBYRm54SXNZbisyV09lTlF6RTZhcnRXQ2NYQnJpUXphVkRwa3QxcDBBNGNiQyt1SURLajVRWnBGUmR6WDBDdnlxL29ueTFPQTRhbVhhV0k3QmxKWXdnbDNrbmtyYzlVTWJCaDNPdFI2bzJXRld4WWNRcEkzSjRUZzByWndkWW1NcXFmcXhZODhKeHE1Snc1bGhISE8rNFpXczJLZk41eUVBblQ2YlpLQkcySWRBaDRMblNURHBWa0ZYNmIrM1FOWTh5ZmI0Yy9kVlBqVUF6VlRFZU5iTzdRclBoa0pRMzh6amtvYmxoOVNBZ3lJK1dHMENwZHJmdS9wTGIrZHo1cnBmaURLY0JRdG9HN2FxcmF6M0x5NHZZRUU3Nlg4a3hIcktpQllUTEJMV0hpMWdZbjd6SzJKZk9oQjZXZ2ZDQVQ1Y1I0K0dteDF6RElSQzEzSkgvY3pqbGVLMTk5WThaRFVIUUFsSlZIcFViZUlVTFA5eU9KK0lNNEZHTmllc1BPN1l2cVI5bElBN3V5N1ZHamd6YitleWd5SStTRzBtcGxkUUFtVGU3ZjZGemhBVGovb2tIUjQxNjZ1Z3JuT0twVTJIQlp5Y0lJdDZmQ283MVhVd3FHaVVucnhocFhFOWhTWmFnSU43WnhhT3RQVGlROGp1R254YlRlZENBNXU5dkZYWjhYZzkxR1hLYjlpa3pvSm0yOStvVWhMUU1VWXpMdVE3RzFwR0Nwa0kwME1HemFoVVNSRDdXUVVHUkd5QTJsMVp4MElFc1VneGROeDhRVitsTzY2dUdrM2N0bUhLT1A0T3hJL2I1MW4ycXRJMUc0Ym5XQ1NRVEt3OUkxb1dUYkRJVFNlM1QyT29CMklPb2dnMm14MTlLbmU5QXoySDVxM2FwL0tnQU4veTRGcFY0d2lsSzAzeFhSdmtPeXhZM0ZudTlrdWJNd2FQSEtTQnFOWXR1R2JZc2RMK3RZS0RJajVJYlNhazQ2a0NXS1VhZDZVd3dURDlXRHpuM256N1M0Q1EyZ3IxeFRxblgxbU9Zc1hhdkhPZDVYZlNEb0l3ckRDNWxZZnJBQ3hsZUREVmFWcUI0V25aa1pmRHdnYWkrRGFUSDFjNkxqb0kvWHExcUdRS2lncmNoMWg0WjBtUWJNVTg5clJYbTAzNStJOWgyU0xSYkZQYWZ2K0V2R1dpNmpqS1RSS3g4cm1uT3B4dTdSRWZlZEpwVWNJWGNNS0ViL28zdG1ySXFwY1JrS1hsWEtUdWdkemUxSXFWYlJibUVYTFhCTEpZL2czZ280bjdGQ3BZa3ZDaHdocHJwUUxCOVJhZVFEellOUGpET1lGdFBCengzQmRkZFpRNENBYlMyTkIrb0VZcXM1ODhTeVZ0UWxqb2hGdE84UTZsZ1U3OXQrL0Z3dDZDSUloaGxKUTQvV1dOY3EzdXdZSmhTWkVYSkRhVFZmSGNoeUxLYjFkTVVZTmIwaXdyVEt6WThicUVlVGVHL29NUVVEeXJyVXNBTE45MGFvYmJLZklkTUtBYXdiaURUcEQvZGVWYmNwSDNURkEvNlUvcUJrN0hwYkVlbms5QUdNOVdzOEZ3VFprNER6em5CSEZFMFFHSHRLU2ExMHE0ZU54SHNHc1NpRzIzQWdGY0NwemhmRW92SFpIWjBrQXhsSjgyYVB5NnBUOVJhcURnQkNrUmtoTjVUV3I3T1l1cXdFa3dkTFFXZThJM09XZFkwQ3ovNlhYUWZqbm1jdUhCMWNGdnlocnFydEtqUWY1WEwxQmVQS0pDa3J3TFFKdXVvV0o4YlM0am9QOEE4K2J5SW9IOGhFM0hvb1R5WnVVVnRpdHd0K0pFbGMveGtyL2ErWFZwUkpZbm5MMTRmdjJzaFhtYVB2OVNqbk41QWxGc1h3YWpkVmprK2VISWoydWF1VDFLT01wSG1YYnN5b0ZvVys3TGlqK09NZWlzd0l1YUcwRmk4WlJCZkZEb1BKQTZaVTFXOFRlQlhkL1dETlZ5TjZRTGI1WjF1b3FTbWR0YzRLeTJydk9uOFZxRWUxZHlmNlMrUkQ0aVg1SGJzbHF4NTU4S3ord0ozaVZFWjUvSk5VOVN6VmZaL3hjV2FXOWJUSDljQVZZazdYaG1SMVJyOWlUSzhjdjhzSXFDaFRtNlNZME11SjV4dGlDTXlqV0JRRFMycHcvRU1vZ0hiZndmZUZ0a3h1SHNwTTJybnZlOVhQQ2VZNFlibG1pd2xEWnBUY01GcWJsd2lYR3JEUjl6ckJCNE9sUEtGR0U3alJLNUlGOVJPQkJpV2ZsVjU3Qi92WkQyOFBKaXpUWE9vRU1BYTRROFY0RjVyZlVKRVIzR0cwVGhveERScGRHbThWV1ZyV0hMNUhEM3J5Z2VHSU5Uejd5S1o1a0RZMHl6MlhVdS9GcHA3d0FjL3lPcExjYUJwdUxzdU9OZTJ3OVpQNzRMWGIzaWRZM0huZnRRZjdVZmY1YlFpNC93ZWN4ZGZaSC9Cam9EdWUyOUZsS3EzOHJQZkVNVy9ZVHpHU1oxMStaTWJKOWROYWJHUnc1aVBQdkwvS2pYVDgvdHUvZXpWSWtENEZHQkI4V3FiNTA5dHFZZ0VteUs4aDZ1Z1hsNE9QUnB5QzlZNURFdG0wMmpuNm54TzlYRGNLZlN3Z0poRjNqcjNrZlZ4dFlhREwwVmE4R1ErK29SNFlUalF4em1CYXpLMzB0NzJGQjQ2M2dWM0pQam1LMFVhMG9rYTNzQkRwYTExaEpFNWEvRmpzUGMzb2lPSlg2Z0pVdSt5dEMrMTNXUG16bGRaY3gzVDQrWC9udmVKZk1mWTNMU2tJK3BBWks5ZEg2ekxpc2JKbElXdU5Ob1F5ZWRMSEJIclI3MTNWbVNyTXpFaDBJZzljWkhmZXo1VzRSNmVYMkpYTGp6MzIyS1A0LzlqbEs2cU42TWY1QlY1R3Z6THYvVG83T1RBeS9zcnhhM0JPWW5SWE9sL1RLN1ZabGQwcTFldWFmcE9XVTh3RFMzMUF6VlNMbFo0NnVOQm14OFNycXIyczNnbXZ0OGN1MTQ0a3R4bFJrMVNSbjc5OHhZekY5ZytQeFF1V2JZRTRKR29MZlZEc05SaTdYR01uWXQ4VGcwc1Y3ejJhSzF0cDlIYnhtUm8xN3VOL2FHVHdrQStac1hKOXRENU9GQzJmM0gwWHR4RE1mSWMyZmdoaGlxUlNoYjJ6NDgyMjJYdE5wdm4yNzVtSUU2bzg3bm0vU1NVMVkzVnN6K1JrempyeWRSZ2NkYnppOGgwcGlydDZVdWtxRVJXYnYvL2tMZXJaekJVTG9QTnZOQThVQWU3bHhNT2dsU2swT1BmdDJwMDd0T3FkL3NqNUJhdTJRM2tQbk5nUHhkNjNQcy91K3FzZHlmL2xqN3huWjJCUnlCZ3ZqWis0V2Z6bHp6OGFQQUxlSDVsR3JUUzBKdGZRb2NVNlkzY3c5czRrak9hT2llcHJRUEVQRGZtMWE3YzlRc0JtN0s3N3JsMHo2Zm1IdnZKVHRmZjh3b0VycHhRK295OTkrcEdUdTM3UzdzbmRiQVBHenR1R0dKQkhYTFlaYTdvUVI1ZjBHVnd1Ly9ISy9sbkxHWG4xUVVueHVBclNENWNTSzgzKzdXSy9tRFRJVEVQcmx6Tk1mQUVOL05GZlNjVGhyQmlDUHhQWWxmMHlnZmlEaVhqa1REUm5QRUZMRW5WVnVJNTNyTFFzZ2pOcWNUQUxabUU4dm1PTjEySFBVNlpodWV3b1pSYjZBczloNmp6Sk1zVGlLaG1MRkZTeDB0eVBVYnRjMHlBekRhMHJaV1N4ODZJakwzM29YcjlJb0dTa3kwcCsrVG8rRytZeExsVFk5ZHMvQUJqNzNXK2RiY0FBUE5RQmM0NG5HellSTjFOTHJ2b1BlS1htRUpVaEZsZFJtUVpPajVYbWZvemFsWkVHbVdsb1hTa2ppeTFaanJRcnRESEloTXRsa1Uzc1VwaUtIK01mbnBodll3Y3RZNmU2TXRJVG4wT2JxTXpZU2xvbUN5eTNwWVo1dHA1V215SG9ZNlc1SDZOMnBhUkJaaHBhVjhySVl1WHdsOE1nZjlWZThCcVpQaUdDem9kNGpMTnllWVlPci81Y1NKNGhrdlpIZXVKekNFVkYxcWJlTGs3TzZsSitjLy9Ga1ZvdlZsbzVwTjBvRzZWQlpocGF4WC9FOTZYSW8wclJLUDdhejR4VXlkWmVVRnpyWkZza2R1RlRkNExQWTFNV0w4dk1vVlNYQmxndENtVTBtc1RlQURPQThnQk9lTkxTUExLVmxESUx1amhwN3Nlb1hXbHBrSm1HMXBVeXN0aTVTSDhzR3NYdDBjNlhlenNCYTVScWFuY2JTN1Q2eEdtQUxDTGhvbnNhejBkVjB2dXZ2Z2VUR1RYYnhjbjFhK1EyTFU2dVEvNlU3c2VvWFhscGtKbUcxcFV5c3RpRlNBeE1Db3BMdGFBeHp1cTNKYnhLK2tXNGVCVGpZRUxjVUIxVVpxd3BnMndYbHlaazJUSm53L2srME9CSVM0UE1OTFNPa05GRjNPM0wwaWMrOFNVbDIwWXgwanNxM2ZNcW9Wcy81bm0yb2JDbHhwYlJvSXpCK0NDZHhMUHgreXpuWW9mcWRLSnlwOGJ4cDlUYnhUTzU3UmJuWHR3VUF0emZMdlpsVElQTU5MUStNYU9LNHQzOGpwSFZBaVMrSUtNV2lwOUVzc0dOMXd2YitqRk1NZzd0dnlQSXNQNnNUcVBYQy9aMExGSGdVdVFzZ21kZnpHL3RKNUY2cVlqd0V1ZFJxZ3dnM2svOEtrUmF6cE5FSDdkZDdEOUhIYXYzRktBWXgzRFhUUmt1MVlDSnF5SnVVSXl6OCtwanhLLyszM2k0U2lkRlhuMG95SEwvMjk0SmlyQkdTMUx1cFNCRlJFcnAyakw5b2c1WWxxTFBwUFVpVi93aXVJNHhlWW5aOVpkTWtYWnUrMHpKNUkrR0tzeUgwNUxUSURNTnJSWXc0a0RET1JHNFdOTkhNUTJLY2JCQXdhWnlzb1dQbzJJRGQ3Wm1EYzU1cXF6ZTNiVmxZRW5yOTNRY0dpZjNEYzZ5ZDlQcDJ3UFBleWphclQ0WC9VaExuWlJBSmJVbmd1S0hlRGVUVXA3czlJamJMajUxWTNIWm5WWjJjYWhSV05LZ2VKZC9mcFdudHRsenkxNzNKYTlVSDlVS3lXNUlrM084NkxyUnJuOFR3TmM0YnZVV01ZbjRVZDB4QlRNdHBKOXFCcG1NSXVWZlA5Tm1xSy9idjR0ZUtmbFZUcnVPa0p6MUpGSEdiUmVmT2hRREVUWk8wTXpsRXExQk1acUtXa0g1NXd5RDJmNnpHTW5ZTDQya3loYkRGb3p4MHJGNUthZUJTR0pWNXFyc1pHdUJMYy9pbzZxZHlGek40SHZCa2JSamZFQkhYc1MxbDBhTGVuTFhKUTNiU2FOdGJzWm9sTVpMVGtNYkl6TFhSMWplc3FkSldQT1UvcVJHTVRZenpOd0w3dzdlV2o3Q1NQYW1YTFhTekdjZjEwRVRvSzVHditnRVR5SHBLKy9nZ0pjb25ydUprU3V4YmZqNVEyZlNycGY1R1l3bWpzOTk0TDNXeTNmVTRsZnJmTXBjbXFMNWdrLzFWTkhtVGd4NUdtU21vWTBSbWUramlvSXRGME9MUmFKbjF5aW1EMmdlYWgyK1hEdnB2cnQyOGhxZE1JWUFvVmgzUFUxRU9zbVZXSGlBdmZma0lmYk81YmdzamRHZWE0bFRKZk5ucTdyL3k1ejE5REJNZzh3MHRHT3p3TDc1aURMcEFFeHNjRjAwaW4wZjJxVTNFSzV2Y1pKeC9hRlBlbXFjRVlwanh0V2dqdjhXR2I0UVRMWlRadFJDdloxNE9zS3phcUh5ZEJSbndGS2tRV1lhMmdIVkdUNGJKcG42ZTUvZ2hpYitMR2VxVVV4clNUWk1nT3F0NGNVT3c0RzhBNnlUaTJzWGtkaUJWUkhxK3lyN3ZnNUhCUGhtV3NTejZVNjJEc3hNZDBHRzByNmNvc21rb1IxS3FXRXkwMG5rUGNPZ0ZrQXhqWHdXVFBBcElQYjhsc2t3amxDUG1hbGdBK29KSFdidmY0LzRubFBwNFVmWTIzWkU0dnkzYTNlLzJWS2Z2dXZGMk4vdm8vV3MwMi8xSVo2bXh5Vmp1R2xTTzJ0ZGw1SXZpT0xIZExLV25qMi9Wd0tVOW9aclZSMmkwR014clFnYkdMeThkdEljOTd6WW0vdmxmNkl0VVljdklTSzlreHAzRjBzQU9ZcXhRcW12eGs2TVU3N1NBK3pkZmVmRm52ZFVoM0tmdnF2MDA2ZXZUQU9VYVBZbmsyZEtRNXVjYTZhVWFPV0FnWVZTeE1TMjBxcmF6YUcxSkMwVEg5b2I2UnExRmh3WnFLblRvWmVPdDJmNDB2VXFmV0x4YVI2Y1p6ZCtBeWRVMktiS1BsZEpzRWF0aUl0N1lZRnBzQURtdUs4aGozbE5LMXRSVTA2TllqcTZwUjUvMHV3WGgyMEJLYklSM21sUlhVeHptOWozcGsyWHMzd1V4ZzdhSVQ3cnp2ZEc5OWtOcWRGY1crOFhYKytNVU10Q1ZHR0IzQ3lBanliZjZxRzlXeWVSZXdvVW9TZ2UvZG10Zm1XZmdmWWJuSWgrRTZtT2R3UHFvbitwb0ZBWEJGUXhKK2dJUHZBcitwL2RFcVRGMzhJQzAyR0JwL2tSS0FEWGZMY25pT0x6MWxoY1A5bVM1NmoxOERibWtwSjJPNlRETEowYzdiRVhMOHI5MENZMHJHL1NFdzhMZUljOGdKOEdlcmM4UjkxVVNlSkI4YmV3d0pSYUFBZTFEcUQ2dmw0ZlFxU2hwc042TEY3U1I2dXhXTVRmYWZvKzZQNlFRaE53TlpWMkY4bDVyckFibFUyaFZZc2RxemNwNEhXTDRScHZNaTNUTzAxYitKR2cyeEVxcnNJQ1UyK0JwamlOVEl2UWhHWitBUlhpbksxR2NkazY3c2hKUnZ0K3NkUXI2bFpWcTNFNDNlMTViWE9vQzJydnJvdGNtRE9JUFhBUjdmTitzU0FxL2hZV21Bb0w0UERFR2lsS0MwU0hTdU9XV3ZMVktOWXBpcVNpMW9wVXdoanZkTzU3aGN0ZjNjU3RacWI0KzNqUzRVK29nQytKRVAvYjUxc2ZGbVVSTEN3dzZSYllWeThob3UzdktXV1gxTWlyVWR4VVByWWlhZXZUanlwbGZQZGI5RmxNK3BvQUxkVGh4cSt1Y2lyNHZOZ2VpL3Q4ZDB2bUwyNkZCYWJCQW0yNU0wdy9jSCtrRk1ZcXJqaEVvVkhjY1AxUnVLMFRoT0tLN29CbzRNVXlsbjVMWXRlOGlZWDlORjArbExOQXNhcnM0ajcxRmtEYjVnNDEvV0N3YWVWSUZXZEFOSXJiQmc2aXpDUCtIbldjb1RFcGtPOENMMUxmZ3lQZjRzZ0t3ajF6M0JzNzR1c1dsL2p2VVZ1RVJiQ3d3S1JiWUYvUEc1ZXMwVlk3cFJyRmdQWFZTUzNMell5OVZlZzJRNXRsT0tDeXAxVEY5d0JVRU1tYktsemNDd3VjSmd1WWorNWd6OVdzL2xUbEVLMVFUQzhRYlU5cXVldnMrckxRYlpHK1BWSTJIUTYrYmFBWDRhemtTUzFJb1ZkaGdVRXNnRUZYZVorWUM1dlZINkQzaVBncEZNTWQxWFBOUWVUa21RY0h0ejVuODIrYUxUTjBQclN0elM4cldTVVY5OElDcDhFQzFtUVJHOFljdUx4WUdKaGZwSUJDTVFZeURZZEpLM2ZUZkxpSHE5WXpKNzRCY04weldjbVRWb0pDbjhJQ3cxZ0E2RnlSK2JFb1pGQ001UzMrRlV5RjRvWTExeHhHWGc1NXNRKzg1ckN0R3JjQi9zVzZlbGJ6Z1YybEYvZkNBbE51Z1YyOXVFVkx1eHVtTkcyeDV5cFJUS3RkSGZOd29rSlBXT2UvU1RITWhmV0I4Q1Z6a2dWRkVNZlJKa3I1UXBuQ0FzTmJvS0xPZkhoNGw4OWV3OTBYYTEwU3hSalR1SU05dk1ETU9aUnErb2lINEkzdDRoOHFLVjJ6MFFUbldxMEFxS2ZGdmJEQXFiQkF6YXpoQXFsWFRabmswUW1KNHA1eHZBM0paSVJ1OWsvWTdaa0IxRitXYW1LamFYMHlOQzYwS0N5UXFRWGdadXBGS3l4b0hWak1tM3hvRmlqR09LYWRWSXRrSW9KdDlWUGtTaHQ3dTdodVhJMlcwMGtwNHVKZVdHRHFMWUNkR0wxSFhEYmpGcFZyc1VhN3NCekZwWXFZSkU5aWNTK3dlM3hxb1J6YXA3QzJpeHVUTzdQM0ZhQ0lGaFpJWlFHOERIU2tNblROdU1XVFhrYkxRUnpGbjJIc2NVVTFhZmVlL2gyVy95NTlaemdSeXFmQThyV2V6dGQ4eFp1MGdoVDZGQllZMEFMWVVGcFhXUnYrTmR4dk1IWXZSdUViK1A5MlJUUnA5eGwxOWhMZjBKWW83cG50WWhSUHVSb0FkTEZFUFdtMVYraVRpUVhRekRjVm83bzVJQ0dUbm1MeWVwT2ltYmo3cmpwNzZTMm9BOU50czEyTWd5d2JVbVdzZVJHZ0YyK2R1Q0lVQ2hVV0dNNEM4S2pYRkllUWN4MXpuNjdoOU1lZmJ5dVNpYnZQbXJPWDZsZmpmZHZGcW5oWXU5dUQrdWVLM2FhSnE4UkNvU0V0Z1AwazFjd1IzQXB5NC9QaVlQS2twSFRONGU0Witkb0RGdXowZG5ITHJNcDF4VjdaL3Nha3FGN29VVmdnSXd0Z3AwbWgrRUxvNnM5a28zak96QWM4L3QwOG1NVStPZzN0TzlKU21DMHZJOWhReFpYSnhhMnd3UFJib0taZnhTMmJuV09yV0pPTjRpZXMzKzhzeXhIWVBqcGROMjhYeTFQVTFRT3JjRVd3c01DcHNFQlA3elQxTko3dGdrMDBpa3RWYTJSZGxTOHZMWm1qMC9qcFIvVlpJVGdkdE9mRXZ3VmlsNjhJRnhhWWZndnNxOFBGV0JUYURpbk9SS1A0NHNtLythZjgrcDNmZWQxZnFPNElFK0F0V1JCcnV4aXpaVUw1UmIxOUhGTFdJcW13d0hSYTRLdzZSMzNKbkkrd1M5S1k1RzNXT3JPdlBhRTNORjZXSmJDMmk0SGlEYVIyNlU5eEZSWTRYUmJBRzBFZFhxS21YdVp5Q2dpZzZFL2VPQThtSUlLWHNPeHJUYWpVTnF0MDFuWXhodVU5UEtkZmNTcXV3Z0tuelFKZE1SMWVNRWNsN0JLK25HRHlCanRsZ3NJTkc4UDZwU3VyMjhFZXNZUTJmV2tlUWZWakx4TlVpRUtWd2dMRFcyQ2VQYjhNTGcrWjlxNTRQbmp0dHZjSm5OeDUzN1VIVmVyazNMSEI3VndIWERVTXVucTdlTjlzRjNzTjJwUnF5RTlsVGs0aENrMEtDMlJoZ2FmWk81ZTlwNEorTTVhNzdDc0xVZG55d0phU2MzVTRlNXhHMDEvYWFwb3BNajV2K3dQdjR5ZlVZUlZYWVlIVFo0RUdPN21EUGQveEY2ekVybHgrVEY2WHIraGZJUGVUalMrTzk0aWRTMmlDWmF5clNxZVcxVGVWMm94K3BybTRDZ3VjVGd0ODlKR1RMMjZmbXFJOThDNWRsRE5YRG5YWW03My81QzBtVm9RS0MweXhCZjRmc3g5a0E0cGdrbFlBQUFBQVNVVk9SSzVDWUlJPSIKfQo="/>
    </extobj>
    <extobj name="334E55B0-647D-440b-865C-3EC943EB4CBC-13">
      <extobjdata type="334E55B0-647D-440b-865C-3EC943EB4CBC" data="ewoJIkltZ1NldHRpbmdKc29uIiA6ICJ7XCJkcGlcIjpcIjYwMFwiLFwiZm9ybWF0XCI6XCJQTkdcIixcInRyYW5zcGFyZW50XCI6dHJ1ZSxcImF1dG9cIjp0cnVlfSIsCgkiTGF0ZXgiIDogIlhGc2dYR1p5WVdON1hHUmxiSFJoSUVaZmUwZE1mWDE3WEdSbGJIUmhJRnh0WVhSb1ltWWdRWDBnWEhKcFoyaDBZWEp5YjNjZ1hHMWhkR2hpWmlCS1gzTUtQUXBjWm5KaFkzdHhYR2hpWVhKOWV6SnRYaW9nYVgwS1hHeGxablFvQ2x4UWMybGVLbHh1WVdKc1lWeFFjMmtLTFFwY1VITnBYRzVoWW14aFhGQnphVjRxQ2x4eWFXZG9kQ2tLTFFwY1puSmhZM3R4WGpKOWUyMWVLbjE4WEZCemFYeGVNbHh0WVhSb1ltWWdRUzVjWFE9PSIsCgkiTGF0ZXhJbWdCYXNlNjQiIDogImlWQk9SdzBLR2dvQUFBQU5TVWhFVWdBQUJ6d0FBQUMzQkFNQUFBQ1ZualhaQUFBQU1GQk1WRVgvLy84QUFBQUFBQUFBQUFBQUFBQUFBQUFBQUFBQUFBQUFBQUFBQUFBQUFBQUFBQUFBQUFBQUFBQUFBQUFBQUFBdjNhQjdBQUFBRDNSU1RsTUFFSGFyM2UrN2lWUXlaczBpUkpuOGRaTTlBQUFBQ1hCSVdYTUFBQTdFQUFBT3hBR1ZLdzRiQUFBZ0FFbEVRVlI0QWUxOUNZdzB4M1Zlei83SEh2OWVVa2pKZGlUTkNvWWhDRG5tWjZBUWlDUnoxaEYvQjdLVXpDK0tmMGhMc25xRlJKSmhHNWcxSWtvT0VHbldVS2djQ2p4TEsxSGcwUGFzQThoSW9zUzdpa2pGQ1JuTkpMYWxPSW04RzhTVW5jUGVEZWpZTUtSdzF0SU9UZkluV2ZtcXV1dnM2dWxqdTJkNmVydUIzYW5qMWF2M1h0V3JxdmVxdXRweHFxZVNRQ1VCVHdJcjMzRFAvczFSSlkxS0FwVUVpaWVCSlpmZ0dmMTQ4U2lyS0tva2NORWxzTnc2K3pQLzliZGFoT3hkZEVsVS9GY1NLSndFZW1lN29HbU9rRzhYanJTS29Fb0NGMXdDeSs0SG1BUjZoRnkvNEtLbzJLOGtVRFFKWEx2dFViUkN5QXRGbzYyaXA1TEFCWmRBOTQ5OEFUUUpXYi9nc3FqWXJ5UlFNQW0wVDN5Q0RnblpLQmh0RlRtVkJDNjJCR3BrdE8xSjRCb2hteGRiRmhYM2xRUUtKb0ZGUXI3bGtUUlBDRi9uRm9qRzJuZmZJSC8xSjZodnVYb3FDVnc0Q2NBajVQdUdsZ2g1c1hqc2QzQmlBcytQVkdaeGtyYjV6di81aHJzZmZ6bEppUXEya0JKWUp1UlpqN0FGUWw0cUhJblh5UGQva09ubit3UnA4M2QveVBKOFdPUlhBZWNTRTVuZnJwVThabGtDTGZLY1J6NW16K2NMeDBqelNjZjVETzFzY3RQbm1QVzl3TC9Da1Q1RmdxNHc2ZmhHeXhUcHFLbyt0d1MrY3JibjRjQzVvY0l0YmhmUEtHMi9pZDRtSi9hdlBPWjZ1bm4vdmV6eFl4NFQxWDhxZ1pVMy9BMUlwWGlEYmRVNjZTVndsWkNiNlV2blUvS1NOMmwranBBRHRRSVl6SVFjOFpURm4wSmZIUEZZOWNza2dBbjB0QkpGaVNTd1JzaEowZGk1NHMwQXRZKzhYNmVzVFlqcStNREU3L3UzZExBTEhFTnJibDFnOXN2SGVvT1FRZEc0V3BOcldvMjBscnJhUlU2dk9zK3Z5WWRLcERwa1lvaGt0cU91TmlFVmc1ZjZIMXZwcUdGdHF5M2Q1Z3BJdTVYeWlTVmlzTjJkV0dWVlJibExBSTdibTdsWGtyU0NOYnRKaVQwZ1krbkd6MVlrcmFDMDhFMUNTc3ZiUldUc2tJd0doZVA3c24yRnRncjEzTkNJYmZ1N1ExcmlSWTY0bFRWZXF1YnZGOUVSZjVXOHl5Ymt5MUJQZmVuV3FYWVJwS0R1Z0hpVXB4cTVwR2htTllRSjZhaDR0TThUcS9GWlIrZlRpVzBVOExpd1R1RUVZNFo2UGpqQnFxdXE4cEZBZy94Z1BvalBoUlZIRGdjV0JGMXhFcEZuN3AveVVQVkxKWUJqZlpWRXl0TVZsc2paZWhHNWFWbGZjaHVLMTJ3NHpmczNlYWo2cFJMQTh2K2dra1JwSkxCdmVFS0x3bGpIdXJyRnRxZGhhemFxenFnMUdaYi8yMXBDRlpsaENTeFp0YUFBREtHYkhRWElDR3g3T2s3bmVnRHFRaWRnK1IrVTI0V1d5Q3d6djEvVXhvVEhLdWk3cFVkdUQzUnhEN2YxK0VXUFlmbC8wVVZRSHY2WHlEc0x5Z3g4UThIVHRMalh3Vnk2RGZjS3lzQ1V5R3BaeERZbFVxcHF6eXVCeHJQckZNWFNOOCtMS1B2eVRjdEJmZHlLSkdiNzEzcFZ0cXVsbkNwN0xQK3RPMUlxVEJXZUVRbk0rUmRRWHk3Yys1Nk9jMGo0NitKU21IV29KNCsxZDFsb3lNWVhubmpoZnd0NTg4V0ZiNVdVQW1qNEkrM2FhVW9FT1JiRFc2Z2pVL1dPbFJWdmRUZXZUZmd3MlF2WWxqWktxN1FvQ2N6eGp4LzFEcUpBSjU5UFQ3K2JaSFhrMG0yQlhhY3dlYktLVmVQQ205eTM3WUtrbFgvdjArVnRleTc4bm52L200dEZhVVZOdEFTTTFtendseW9MdUR2eFhYMm9wM2xwRHRJNHlWZlZ0N0tqT1M4bnhLdGRjb3U5OExyUGo5ZldxZS9zTndnNUN3cXZuQ0lvRVZkR2E4N3hOMVZlYTd3RlVnQ1dYMGRJRy9xNXJwT0NsRk0vcGM0N3BBNXhvV0s0SytKdk9RdXRMemdMNHFKaXV1MDVSOTcvaUxQZ0Z2Uzh5WVZxb1NUTW1xM1pJTGZvNDZMVEh5WEJNd0ZZa1BwNmVpbmtkYTB1ZGR1ek9ncnYxTnJrU2NqbjJyZWRZN0xwQzRwdWU3YlpvcU5YdmFpdWRaNmlSOHpXcEp1SS9Ca1VpL2psRnJuTHdjNm5jWU9nc3UyNUxEcGtzU2lmSkRWUCtSY1Z1NCs0NU1TdkdOdWVkOXdlMEFoY2EreVhocXVuK0JJd1c3UERkUk8vQmFQK0tYYTdMV1lDZlE5UDJmYThRM1RJZ3BFK09YS3dsdGhrdFhXL1JNaU9WeSsyUFYvdWI3RXdMc0U0OFJLci96TWdBYk0xOFkwVjhSVE1DNHFlUlZmYmgrWXRtV3RpSVBtUG9rUE9nT1J6SXJISE41N28zZFByWGlYVTNlM2ZFUy9hTzZmcUs3U1pTc0JzVGRxUy9DblkxK3U3M3RYd1dKN3BSdkV4OVBWakgvdllKKzUrSERsK2g4eFVSck9FRE1Pci8vSU8xdng4Zk1XMkp6K3FqUHpUV2VMbll0TnFiYzFpaWdUai9uVktHWjNmVDFRU08wamdEKytRYXY2RkNtT0hrMGtKbTU3eTdsL2xzaGRJcjdwSVltWjZoTFUxaTBuOUlaOE1YT05nUXAvckpuNkQyNTdmOGRFYjVMMGZaeXg5bzVpTVpVb1ZMUE9CaHhDSytKeVB1aTYvU1lQVlVhV2VtVW84VDJUVzFzeXp3dlM0eGQxa29GbGJuMEVyV2Z3MVB5MCszeVJxcWYyaXA3djNJV1ZWdk91eVQwYjRJQXYyam95WHVFV3htUTBvVXlaMm9iZ2lkdVdBaGxSTmVEUEw2VVVnM042YWhlUWMvY3BmdGFHenFUME1QUEN0OWxYUklYMFdGdHVFdlB0Zi9ZZXYvU2w2YzFKSE9IejNQWjBsaFgxdkxuVUx3Qi9FZFJJMitxYVBaeWd2TXNTMjhVRnE3RlhCeVVyQTNwcVRwU0ZtYllkaTFiWW11eUF0cTJ4NzFrU0g5SkF1Tjhub1Q3UGdvMlJuanJ6a3BlSi83YXRRMERldWkzaHBBZzB4VkRrUTA0blBWNHZiQmV6U0lYK1VLdzNQNVdYRTNwcUY1TGN0UHB1Q01lVkZoVVJsMjlNUkhaTGwxNGJrYk1lSDdEelhVT2RjVExuY01GTlF6WDdRbFZ0TFBjSmZiVkRmOXF5YkYzYlBQcy9sNWNEYW1vVmtGNGVGdUtFSWZlUUxPRW9xWmdseGZvTHZ3M3NzL0NPbEsySnRySzdxU21xQ1lXdFl5QUpENzhDVEE5eEJZdUd3TDllNVhtYjF2N0FTc0xkbUljbUZ6YlRwRXdhajZsU2g4VmkrN1ZuVHRqMmhnbStYY0czdHdoUGcySko1cFFuQkVTOCtVZDhXM3poVjMvWnNTdjB0RGRkbFpjVGVtb1hrdGk1blFyVzNnZGFPUE9TM29tMTdObVZYQmRpaGRwaGhUYUlySkxzcGllb3BMNHdSWVEyZ21RODRRbGNUQ2srdGZvc29BWHRyRnBGU0I0dXlnVThZMVBPbVFtTmZMdDNtMUcxUHJJR3ZLMkNZZnBVWU9OOVZvbVVKTnFSWmptMVA3MVBpamxPWEN3Y2x0U3c4bDVjUGUyc1drdCttZEQ1QzBiWVVHb2xjNjE0VkpoYnlwUytKQVM5b2Q5V0Jjd1ZGYVlJWXF2akloYVU5ZDZCMXBiOElibTZlV2hxbVM4dUl2VFVMeWE1THhNeUlhWEZiMGtpM1BRLzg2TUtKVERjMytHcmFleTd0VXE3eDRLSVZLd1pZMTF4VGgvSW9zcnJPbGJLcVFrV1VRRWhyRnBGVU9HN0ZSZ2cyVm80a2pjcTJwMHhFcUNOWHcxNjZxMDZ0aW8ybWxacnRDQjJxOW53VzFxU21LdHVldlhMYTNMUGRiQ0hVaDdSbUNQVDVrMy8zY2ZLT2o2ZERBMUxGb3F3dUp3TWd3eXloYWl0SGp3TGM5UEtUV3NwdURFd3d2azNEQzVUaGwzcmlkMzFHb0loN1hoQ2pzSGozU0psSXk4QndxWG13dDJadUxIOE9uWWVRQjliVFZBQlNUM201WTJtR0lnbXpoTTJNeENwdWt4ZndmdnNITWw3U2JVK3dKV1RSRUtzSGJIdUtrYXI2U0xic0JFVVAyVnN6TDZwL2xmekYvLzIxanloZEpVbEZJSFdUdzNlMHEvcDZjdHVUQTlEZmpuU0grTW45RXorQW41SnVlOEtuTFk3OWE5dWVmT1VSWEZOSW1WU2hna25BM3BvNUVibm9uUkhBb0g0OVJRMVF6eTFlckswZEdnSkNjZFNkUXpqMFJpSnREeFE1N3BITXhwUzdJV09sQ2NFZEpoeG9ja1dyTENRQVFKZjRDM2VWaHVVU00ySnZ6WndZL2pYdnV5Mncrb1FobEtBbUxHNkZWa3RQTFVYUWx0dWVDajVNajJKQjV5Zi9XU1ViVSs2dUVpMUxFT010dndOWTJlQ3N5N1B4R0phMndHd1J2ODVSbGpiSWpnOTdhMmFIWDhQRVRiOWo0YkxRc2lNaXNKKzRlaUs0bzBBVHhTcVZ5WWR5VzBFbXlsQkQybWd5Y2ZaRDhHTHpRUW5MRGI2aWhjUjNmTjY2WHJCM2MvWjVMVDhIOXRiTWgrOEZmaHpXWDE4bHJBV0xWYTZlVjdWbEsyWUpzZTJwNEJ6S0dVTkpGY0Z5Ym5zNjBFbStlNlJzZTNha3A3dnBEVXVkRXlHSktsQllDZGhiTXg5eXhkY1ZvR2g4QVpha0psY29ZVjN1Z0FJQmVGQVBLWENVcnB3eGVKTDZtNDRHRlVNaHc4cCtVVjJPWjMwNW52bVdSZXVva09SWFJHa1NzTGVtQnBKWnBFNGU4SEVwdlNVQjlxSFlXQmtLUmFYRjdkdWVkRTRkZ3h6WmZKWVpBeldEV1pLdnRyQWhzTzNKL1VYZ214N3UwTjhjbUVFMkx3akp0dGJNaWZXZThKVjI1Rm9yUVYySC9Cd0JldHV1VW03TnFvaVlVOFdMVlFvd0R5TDdsSWRMOWR2a3RpZmQwaDU0ckdFemhSKzRndGxPK2I3R0RkUlM4VjQrWm15dG1ST1h4OEpFM0JjZEowbFZsL2dVc01wN29GY2FlTTBkRkdUQXdCMjNnc2FVZTVDazhwbUI3WEczZUJkMy8vcFV3OFBBejB0QlBXOGk5WmorUy9iODdhTms4QmNSZXZrOUdYTnRhODBZVlR4MEVnUElCK0d3aDJMakVqMG5SVnZYWEg4MjZBb2ZFYXVoYWQyb3dhbDVQbVBZU01XcDNXMWIrc3luWGZPVkVqT21XRDVBRnBzK1kxamNiaUhZMnZIanNYOVcrVmZyWXBSWXVYYzNCbFE1UUhSZVcxdlpjbVZyelJnMUpGa1pjbGpzamU5NHFERjdwbW0vWTIvQ1d5YmlYQXhGOTByMHc3T0JoMWo1ajlyR25hbkZXSkZpaEZEd0Z6VUl2OXNPcGEzN3NsdytyQkZ5UXRQb3c0S1h4cTM3UFRqemYzT2NOQTNnYS9yNGFlU1dLNnJ6ZXNmdDlVelpzN1ZtZEFVMXNWaEtBTHZjL2dFZnVwRnFjZXNzRVhhdTRXSForTXR2ZVBvdDBFNHM0LzdhUFgvd2VvMFdUSTk4UVVmUDk0MXU0VlpieGVURkNDSEJWd1l5UFBPaEx2dFl3K3ZJUDVQalUwOE1qSTR6cExQbjhQdVNzbmsxeVdpbWQ5bWtWYzBXdk03cnNwdFlzdVBadGJUbStBSTBkMWxzZUtlQ2xZZEJvNHVyRUUrUis5YnhoV2Z1aFlTSGcrbW0vMDlmeTJMMlBCVmxPejZJdEZHYjZoUjhlQ0FnWnord1FNNk9uSys2YjhlSkV5NEFqRVZpVUw4RFRmZS96a1EwTHIvOUpMNmtTM0t5am90L1p1RU1YbnZKUlR1V2RVdHJqb1ZubWVkVVQrbm4xNnBhN04vZTFSSUNFY3lDTjhpekE1RytTbWZGZHp6eHhMMDNNRE8rVXlUVEFEVDNWRWw0emRkeFZ2d1JtZUNxeDNTSEd6SWpteEM1ZFQvSWV1S0pIOFhmdmJlU0x5WFBROFYvSWFRRjdqQStiZmxvanBVUkRWOUlwZDlJVGZoYzBpMzErb2l4UjdsNzdJYXJ5cG5oWGRXT003disyR2ovdVNrcGljQXFBZU9Id2xGbVJaWE9LejVIZmhDZnVqaVF3ZGFNTG1XcVo3Z1ViRE10TmpYNGFUT3RLcXhIbGNiU3NuamtrNCtQdnJ6TEkyTi80Yms5VlFHd3o2QlVpalc5c3UwcDV4YTF4SG5DZWxlY3JIbzZQMy9qN0VmWTlVSWJQZ3Z6dDdZbE0wdHZHbjJ2ak1VTWRYUVc2aHAvcXB4cno2elRneUo3dU9mN0dSOTNTd00ySXdlU2duQ3NFaVpoS0J4bEJsUlplSVVkbGVZOCtUaXVBcTA1RHRqTEM2aW5KblMxdVd6cUNUVThzZFdCTlZpU0paUU5oVXd6eHdDbzY2Yk1WVjhlZGViMHZpZWgwb2MwZVFnUGFucDhLVXAyMC9uZnJEV3RLSFk4QlZoOTV1a2ZkUm1QWjErNjU1a1RwY3dsOHFBREo4R1I0enpNR3htRWpIbDJaT0Z3ckJJbVlTZ2NaUVpVV1hpbGQvQnZKS1F4Rm5paTFqVFZNMXdLTnZYRTU0ZXNKUFd0RzVoVzBPaEV6SSthcjFIZlNZR3l5bUg3OG5QUjZCSkMzR0lQNjVXalc3ZmVuYkIwSnVCRDFmbDFUb3gzMHVuUWVKWTdZTytQMTQxVTJCUjM0Y09GQStkVjRrZ2hWdG5oai9RR2VJanNXSTFLa2tYdEtET2d5c0lyN2U1YXQwdEdhamgwb3RZMDFaT2l0VXZCb3A1UW5QZlo2S0RIOEZKdHVOaVFZV3RQdFM3TlMyNDFaZDNYcDNzN3VoU3BkT3ZSV0dLbndKSzJTQ3ZEU2J1dmJXWDVGTkhEbE5kTjZoWmJaTFN6VE5ZWGNKdnV3TXVreDVkQ244RElhTVZxMXBJc2JrV1pBVlVXWGtGWXd4eHhraEViQXAyb05XM3F5YzYrQnByTG9wNFlkSFp0Uk1EVmFHbHZHMlNzdElaK2xtaGY4VjRheXVxZXhFS1lHR2lxNm9tVGorTk9UU1ZpWmtrMTIwVkplZ1BiaG9qeHdBcHVMMzBGcWVHL2FPUldxSEpxQm9lSHdZNlZZMC8xYTBlWkFWVVdYaDNuaXU1RlMwVnhvRkN5MXJTcXAxMEt3VTJZb2VxVlVRaXAwMWFVZTVWS1Rxb2dKa2pSUVlDZ3JXa3JsRlVndmFUQmllVHpCNmFxbmd2RzR2NDg3TlM1R2FraGdYVnZXZk02eXcrUkh4bzlUTGZBK0FOaDJ3Q1JQYzhQcW5CUTcvMmpQUm5OSW1Rbk5BdXFncnhTd3p1SDFXMnkxclNxcDEwS0FmV2NJeU5WYmFUOEcxUTlNeHZ4NGVKV2ZVRTRMU08zU3gxSDNmWnMyQzFoU1ZqYTBGVFZVOW4yVEV1L0tOZTB1clpEMnR0eFBvOTIvR1ZSbUgyeE1NUWxYdzh1QkVPeEtnZ1RCdTBvcWZGNTA0b3BDVlVtcjBEWXNsa0Mxb3JpSnlacnpmT281ejRKT1ZqUm91b1piSy80UEJpUVE5WDRSQk9wWm82eTdUbW5naGtvemhlZHFub3EyNTduNDhKeEZyV1JUV0N6OTNxYTNkQmtqZmtrekNYZlVkdkVReHlPVlZTY05HQkhtUkZWQnErZ3JSdGNFaVNsT0FDZnJEWFBvWjQ0bVJlb25DVjRuVG5KMlRFN0hwRUtqOEMyaUhTMWRiT3k3VmxyV2cwclVmQWNnYW1xWjkxbUdLWmo1cXJkNUxEM2VsVHhhYWpqRDZ0VnVmTGxHVFhaTWIrVlRETkRzV29sRTBWQ1VHWkNWWUJYdWxpd1Q4cUphRGFBazdYbU9kUnpYOUVaalFic2RkQm5TMHM4VndUdWlYVWZ3YXRKVzEzcXdrejJqZHdhbHRRSDU2b2x2UEJVMVhOZk43M0RxWXpPNlNtbTUzZit6TTl5bVdxOUh1aytvdHBENUVIZDlxUWZyN0lhbjhMMGpNWWFUYVVCRVkweUE2b3N2TklCSmpzTGpUT1ZyRFdsZWtaTFFjTFN1cFpDL0VMc2xBdFZ6K3g4UTNRZzl2ZmxYdW0rY0ZYMnNkcXZkM0NFNkJWNGZ2M3Y5RkhsSGhkQ3hyOVRWYyttNHZ3NkoxOXQ2VHVqbTErM2R6eDhpbm91dDVGK3dwSVhtd0hQTFp5WmRqT1BHM25SV0wwYUUveVBnZkw4Vk5sNHhYR3BrRzM5Qk5RSFFKTzFwbEM1R0ZJUXNLek9mY3U3WHg0eERiUWhIc3VOdFFGaTR5WjhGbjNwSjM3Mk5iLzlFZXpCTGJ0SGZyRnJYa1h5UDU4TzRxS05DemRWOWN6T2pLK3BEb0gvSzV0SVVjOGVVcjJObE1VKzRmdWV0d2RjVUdGbVh1Y0ZIeUlLSzBlVTREY2E1Ym1wc3ZJS0VwdlpHNS9KV2xPcVhMUVVKQ3dvbnlNZllDTCtwUUg3VWYrNWFHSThtYnBSUCtQaEpBK2d1cy93eWt6MXZJOW5aUDA3VGZXRXFaQ1ZBMUgzblQwRmtYb0RuYUtlTGZGR1BJUnJuaHFDV0YxcnV5cW1ad1RXTkMwVGpmSzhWTmw1eFZVVW1adExDVnRUVWJsSUtTaXc4T241QjRaYkExUGkyQWZ4bmgwejV6enh4WTgrUnU3LzhyODhEd3A3MloreEoydXBVMVBQcFUrd3QyRGY5c3pITlhwU1JpNXJ2alBLMUNiREpOV1R6a01ISHZhcjRzeHRWMW9USWNibnZEUXJJckNtb1R3YTVUN0kzZ3VnamsrVm5WZjZ6Ui9sNVlzQS9zUUp5VnRUVWJsSUtTaXdtRHkzUGVya29RQk9MZnlzUTZhZld6eWx5TCtybkpGeFJGTFJUT1ZRbjI4blpEU0I5cmpxZWJ6MitYa0hxWjUwUGJMcjVmcHZjZXpndE5nOTYwSTRWd0J3VThSNGdKdWVORDRlS3krUjZEY1M1WG1wc3ZOS3I0N00wa0xETnBYL3hGNE9xU29YSlFVVnR1RWJHNHZCbWc3SnR3OFpHWm1PUEluYU13SHd2T29IRGlzM05mWHNrbHYzUHZFWWJvZkl4SVU0MUllaWZYN0FRNnBuM1RDTmpIY2dxVVBRdHZNcFRFOElNQWJXTURHSHBVZWl6SVNxQUsrVTJ3eDM3K2srYXRMV1ZGVXVTZ29LN0J6ZjFad1B2aFRYSWM5akFzV1Q2Y2dUMW5UblRWK0pzMzZabW5xZWx6dTlQTGMxL2RRZW41U2xlaDV6amZWQmpCc0VrT29hQ3N3QVhXVkNqWUhWUng3N0p4cGxGbFFGZWNVNU9iNldpRTFydG9DS3lqbFJVbEJnRysvenlLZ2RCNGQxbHh4NDVtZW12cUZzMlZhd3habVl5cUdlNEVMaG0zMU4xV3NpcVo0TlkyN1U3OStocFRHR0I4dzg5dEkyUjczR25VZmhXRGxvM045b2xGbFFGZVNWdml5MUVaZklYT0FVbGFNZnZ4M2JYQklXcDIzNWE1QXZtV1JCTmZmb0dHdHBSaE8wRUhIcksxWUdaZVZRejNuREJZejI5bzdnU2tVYWNuUFVGMEN3eTFJemI5TVF6eFYxSUk2QjFTZ2VHWTFHbVFWVlFWN3B6c3BXSkhWNUFraVY4NzVOelp3QUljMGxZVHRvSS84SkdKandMdEN6bXZRNXlKUHlySER2VzArSjY5akxvWjdYREhPRDltbWp2WnZHYVJMOTdsY3FGTm8zZkwrRGtCRjNSTENFR0ZoRndaaUJhSlJaVUJYa2xhNFZUbVBTbUErWVZEbjZmdHY0NWhLdzlJVXovZ1RJNzlGajEzV1duY1A3T05sTFlVMzNsMWdyS0lkNnJ1bm4yK2tWWTJSQStaWERjZHRRVDRzMDNLRHhxWnFlS2JGYUtwSkpNUWpOaWFwZUh1K1VTY1lpUTBMbEFCa2xCUUhiUTd2eVo5T3NZa2g5TGQ2eFcvWEZMeE9zTVBGTE1VNGZsa005ajQyK1JoMTR1N1FkcEhyMm83ZVA2TUpvUjJzOXpmVEVaa1FhckJwQ014SURaVTVVclFWV0NpWnQrY2FGeXFHYUtDa0kyQzVhZ0QvWFRmclltdGJyejdvbndnUXNTSHpaV1BMWnlDcUhlbmFNbFJvZFE0OG91MUk5VzlIcVNkZFltNXFRTk5PVGpjekpzV29JelVnTVFuT2k2akwvem8xSjBvVGlRdVZRWDVRVVZOaFE4ckFGdFlOTXRET2V2VkN3QW1VTW80M1BjcWluOXFvUEdvRGVPYk5ER3lLUmVsTGc1MmdwOFdpbVowcXNBcGt0RUlQUW5LaTZsTzNSVkJ0elk5TlVsWXVTZ2dvYml2U3l4eEJkYkppamJHaVo2V2JVbzcxejVWQlAxMkRVMHQ1dTlPenBBRWJmck5kTVQ1dDZ4c0U2cmcvRUlUUWZxbER6T01KeXoxTlZMa29LS213b1ljZmVXckZPNkRNVHZxSDU2SjNQSk9wWis3bmZDWHNHb1ZLYlNBWi9VNHhYUmoxOGV6UWlaMCtrYk5LVWNROGRlWGNVQU4zMHhLMURxYkFxQ0FQQk9DanpvUXFTR1FUSW1XQ0NxbkpSVWxCaFEwbjByeXp3ZkVQQkkwV2g1YWFZMFk4OEdwSkVQZTlFOXd4NWdrYzRKc2sxanNCc2FQWFJ3eU1zUmFnbnJwRXpabGl0Z0JjeHpUemQ5S1EzUTZYQmFxbElKTVZCbVE5VnFKblowWUtVQ1FkVWxZdVNnZ29iUmlZYWVJdm0wZGRIOGF5SHdSVXAvVTc3YmIwS2lVblU4NWd4YnYwWGN2bUxVbEdlUVRDeHArR25iWFJDVTRSNmloUU56b2hRYU5YNDNOZEhIWUVqR1ZhakVpMGFCMlUrVktIbVBZMlVDVWRVbFl1U2dnb2JSaWFrdE1QeVBOL1FSaGhja2RKWHlHZ3ducDRrNm5uSnRhb21UZnpMNDJ2Sk9SZE9PMk1tQUVsYnRGS2hTSFNBM3FNcFl4OVhOejUxMDVOK2R6UVYxbkZWeGtHWkMxVlljV3lQSXl6dlBFM2xJcVNnd1lZUWRvVzd1dmFCTElZaEU0Sm1zc2tOOG9QaksweWludU14VFRFWHRzdXVYbjNmZnpsTXFDYzFiNklYUExxWnQyUXNtWjJVV0hYUzlGZ2NsUGxRbGVWMTZqcFBzV0theWtWSVFZTU53WDdNL1N4cmFHbnQ0MkVoQllxUWpPNjVONWFPVXFnblBIOERuVXYwYUhZaGxGQlBITWpVbmJJNnZCL1R6VHpEOUdRSE90Tmd0VmJsSjhZaE5CK3Fwbnd5VlZPNUNDbG9zQ0hTYlBNek9OUU5UTUt1Mmd3cFBMWGtocndKMEVwREtkUVQzanBqWmp6MGo4OEs5VnlMOVJZZ0JaZkdwMkY2c3M5cXZFQ2xtQkNyVmZCK1loeEM4NkdxU09vWklZVVk2b20xK25WUHBBalJ4K2dRNDlwZ2lubXd1VmlQQ2lPaHBPcUpVNXpNdHk0VTZUamVYcGlyVHJLbTZVblBocWJDR2laOHBNZENtUXRWVTdiUE5KV0xrSUlHYXhjbWpKY2pQNmRQNkxNZGhHUHBlZjQ3RGRZNVpqT1NiVkoyaVBvcGtVRDVITlV6UjBFWWJPRE1wakZZVXJXa1FFSTltL0VtaXdiSzdmallBNllud3hZSDY5ZnMyOFAvd3lDU28rSy9lelJnSXpRYnFpaDI1WEhKVFNYbUJlTVR2Z1pCcFhsRUQ5WlVMcUs1Tk5nQTBTemhpclJkdW95dUlIUFVzNWZ2STVpVE5CN0dxSEhNNVE2bFVFLzJwcDhVQ1EyNW50SE4xWk51ZSs3b0VOYVlhdVlGVE0rNFdERVgySi9BRzhReENjMkVLcE5maTNvbUlEeGI5WXhvcmhqcTJlV2VJZS8xTk5WR0VZemJHeVhEVkl0NjdzZEJ2eTVJTkFObFZjK0d0M2JqNm9tMXoyMlRkVnVjT25pNThSa3dQWmx2YUJQRklyQ0dkbDE5RzlXclB3NmhtVkJsc3RzeVhpTkFmZ0xDUTBFanVxUG93YnJLalplQ0Rtc3l3dUo5N2htaW41U2pqMlVuUG9LMDgyY0w1aVNKcjNLajBiNVZncHVoc3FvbkpsUnFjM05GT3NTVit5YnJ0amlkWmJtSHQzVXpBQkVQNjN6TDNpU2pKd01JSFNjT3lreW9NdXUyeko0SkNNOVlQY2RMSVZvOTRRL3liam1oVjUxNDBoK1lEQmN5dmsvSU44Y1FscU42anFrMTQ2eWc3VW12dXFLYkxWdzkrMUViVEp5aURzcnRzRWpROUtTZmFVNkhsV08zL01aQ21RZFZidlFaWkF1NW1TWHBLamRlQ2pxc2pRUnZOd1d0STU5dEcxelIwa0QzajQyanFSVHFHZHhZb1ZjNzBodG5mUFdFRkd3TFM0dGc2bWpmVFpaK1diMW1pRU9teE1xTDIzN2pvTXlEcWtLcDUvam1pbGJQTmFtV1BCUmMrOWlrUCtXME5yMFJmY3hUV3ZYRWpoTE1EMTg5TzFaSHUwMHMwc3pyMmhRNkpWWmJUVHd0RHNvOHFJcm55dVpVWnY1cnFOeFlLUml3RmxyMnVWTEtYKzVDc0VBWEp1a3FPVnUzRUxQdzEyLy91SmRjQ3ZYRTVEZ0ljSWt2ZDN6QlY4OC9FYkg1cTVTbFpwN25SR3FkS3NraW1BNnJLRzRMeEVDWkIxWCsrV0ViUlpOSU0xVnVuQlJNMkNCOUxYV1hpRjdkelZzeENGcWtsS1ozaHRzZ3FkWUcrWHNzTVpGNi9weDlQdytwQTZPR3lVWXh1UndGYXF3MThmb1htejJYWEhJN05vRWRpSVlpVzdCdGJPUExlK213QnFoVEV1S2d6SjRxYVB4MWhZaUpCMDJWR3ljRkV6WkFMRjU1MlphSmRERERzeXRUQ2hxYXMxOG93L2Ezdk1rL2lYcmU2YkZ0KzI5YkNFNU9KbGdaN1FSclcrbVQwZE1nRm45bmU4SHNrSlE2U2h3Zzc3SjUwc0dIVDRjMXBESXZPUWJLN0ttQ00wYnAwV1BweXlVem9ISmpwQkNBTlNreW5BOUR0S0gvUnFFSldhaDR6enA1ZW5mMWVwNFBtM3ArOHZIUkY0OHNmQnd6cnEzL0xMdE1GZ1I1SllXOHU3anNOUlAvckdlODJ1ZkJIejArMEEwN3k1RUs2L2k2bzFGbVR4VWFmbTg4VmZubUJsVXVYQXBCV0lPMnVyN04yV045OU5RQUtseTA1dkk5UEoyMEZpTi9oeVppNHNHelNZUDg2WkR2djdzMTJ1RlIrVnZZOXoyeG1ySFBCUC9rejRPNXYvTFBKUXZSSVc3bXRkaTdLVmI0RkZpdGVKVEVLSlRaVTRXR3R3M0JDazM1Qm0wcUZ5WUZHNnhHWFlPTnFDSUp1Nmg0eHA0MUY3QlRES3lTNTYyMU0rcTlseGs5TTNwTEFidUQvQjlzOEEzcERESXpUK2hLaHU5N0p1Q2tBK2tjaFptZUhwNFVXS01JaUVLWk9WV29jQkJGVko3NVZwVUxrWUlWVmlXdXBVOHdYcWUyVDAxcXNTbUhEODMzaVQxNmZOUDVoTWJvcWtucjNMVVdNMHJuQzgrY3g0djN2eFgyVlkyUTlsYkxtdUU2NUhFUWFub3k2QlJZelZyTWVCVEt6S21DdDl1a1lhSnhxOHFGU01FS3ExQ0xoZnFHRW1Wbm85R0t1MXBhOFNMdEVCMEQ2WGdZUjk0NlFHSGtrcGYrbGVtT3JRbGwyVmI5Nm1yWmtQWldRY3l3WithRm1wNFVQQVZXc3hZekhvVXljNnF3NVdiU01ORzRWZVZDcEdDRlZhZ05uQnJyc0E1K1hZSXMvdjRmeWtoQlFvdmlkTGRCVUo5UnozU3lUb05xUXgyelNNMHQvTmlqOHRTUUI2TFY1RlNLNUpsNVkwelBWRmgxc29LeGtJNHBBRE9uNmdwNVdTQ2ZSc0NxY2lGU3NNSXFSTmZORFlwRDFzRVY3MEVqekR1aFlKbDA4R3JZa2cvRThtM2JmUnBVRDFnMDJRdkhjQnhNbXRyejFCZjZQWitROWg1YlZ3Y1MrZTBRWDVOWE1BM1dzVlhHMFBpc3FhcHJyUjVCWFE3WlZwVUxFYXdWVnFHcFkvcFlNSjNpa1VOUk9Rb0FBQk1pU1VSQlZMdDlkSCtpY002VWVwanJ2RTZKOTk3Z2NHbndSR0hWWldkbUZxYzh0aW9FeFFtR2ZzK0hyZ2szNG1CUVlPb284MFRJcnFjSGxnYXJVb0V0R0lreWE2cDZmZ2V3RVRPSk5LdktoVWpCQ3FzUTZlcWVJYjRmSVJlRjJCZlZ0MTZVd2xNTE5teUh1aWsxZERkbHhOYTJsRzcvRUp0SEpoWlJHelQwdTN2MC82dzhWODNWRFNlY0RxTW5QQkx6RjA2VGlJdUowbUNOcUR3U1pkWlU3WWVaNnhHRVpwVnRWYmtRS1ZoaEJTSExuOGFGSUkrSUtBdTR0QTNsemhFOWh5T1ZWUWVkV3F3VmFsME0vUVZ0clVtNVVFeG9lcGZyN1RkT2plSzBGYy96UzA0TkJMVU8yUHZXd0VpTmlETEh0bUszQk1CVFlRMWcwUktpVVdaTlZWTnZkbzJhU1VSc0toY21CUnVzVCtQOExSZE5UQjh4RjMyUGVPV1R2Z0s2VFFHcDJrLzM1RXhRcExYdzVUYmRHUHBMLzJEOXRSMzhLa3QwaXFPUGxOdi9MNGl0MENtd0xRWW1nZk9mZVBwRExjb2ZPZnZRUFgvQVdza0VDWWxqOEFvMVBkTmpEYWtNZTF2eENNMllLamZNOGdtbE05c01VK1hHU2NHRVZTaGhpd3JXeXNKWjB2R2kvdjhUQ2t6N2UrUXBoVmUreVIxOStPOHB1UE1OTGdSdnF4QVZmbGF5OFBLNlNLV0JMc3Q1UUVzcmZzUnk2TFl1V1VUb05BRVB0S1F1RkZtWTVza25DVmFKd3dqVkpUNkVRbEZTc095b3dqbklNR1FHZVRsRlRaV2o3TWxIbDRJSnE1QVVUejJkSnJFZmIxVXdVYnNYejdPL29LVDV3VWZKdncwbW5qZGxkUnhGUCs4eVlnajVkMFlyK1ZTKzg3eTFUN2E4WmFsV0g5My9qaWU4NTdFYnJ0N2U0NGxEazRjZHVIWFNZdzJ0TXliS2JLbWEwendPb2JUbGwyR3EzRGdwbUxBS1ZhdmtGbXZteDI3STJWTTIvTDAzM0JNR3ZOVC8xMG9oYTdCLzlpR21FNWJQbnJoeTVXd3RtaXB4VHByR2x2SXIzLzJZTzNySG4vdHZnYXpQTWIwZEdWb2JBQ3RXd25HV2pnNlllZU5NenlseG5pMVZWNk1YZS9ueU9VYmxBaFVuZ1EwVWpwbHc2ZmJBV1d6U3ZyOW5scUJMNDBDaUNUU3grRzk5a0JLNVBiSDZzcWpvU3JpZG5RSjlwNURjWjBwVmZkb2pVQktWU3dLYm9ybFprZDRtZmxaYTZQbEhKZ3A2c283bUZ1WDV6MjJTM1d6MFhXOXg3Ly9pVDJiRjJ1ZHZCNlJIVWMrSDdheWtxbmYxdzZtSzVWd29VNm9haWZlYk11WXVpY29sZ1UxTFpuT1BsbHh5TFl2K0h0VHorYlI0OHlpM2FMa0VOV1U5WHdkdmVINGdaWEdqR1BacHZlTVVSanBXZmtaS0ZSMHJnZGEwRDIwbVVia2tzR081SHBQcDdyTE1WOTg0Q1FBTjBYL1pXYnBBenFRVEhyMjl6cXFzaDNzUWs1SDBLNFI4OGZmNzRPKytaT1ZDb1BmTmZTQU8xN1RkbDhBenExOVRBc3VXU2NLRXlUZWVST1dTd0thbE9yaW01WmpZanZPVS9kd2VMYmpoNG9TRkxtVzAyRjUwei9hQThQUFF6dzh3eE9mOEIwVzM3MThkaHAwdlBtZUZKUzIrbXFtdG5rWklTVlF1Q1d3YVdsQ21GdTV1b0FlQmt4OE5UVW5IMkdKWU8xNW5BSmN5TWsyNnZzdXJ3VThSanEzZXlQek50eHNKN1B2VTFzV3RFL2JtZVFCRGxVQWxVQiszNlphMWlGYnU5UmFPR3Q0a0twY0VWcXNrUVNUYzJjSnU1c3BvdWtwQWtBVVVsT3l4NUN2Wm1DYUwvT1BjOUpXQjkxa3FISnZVRHk3NDIyRXU1VnJoRG0yTlpXM2FtWjFzMmpjZUc5ZHM1d2VUcUZ3UzJIZ2tCYUZhOHYwV0kvT1lUcDVUWDIxUW9pN3pGMVVhUWMwd2lJNFZ2VlBzOFhZeGZYcG1iYXlDRE1paW5yOFdlbUJnb2gwdVBnL0ZoS3hOMU5VeEUrclpEdTJlVGFhZVJUaXl1M3JtTFVNV3lic3k2VmZObHpnYUxKdHRZeWpQdHY0MkxVZjZmeWRNeHk4blJtK3Q4Mklrems5MDE5TnFLU1daRVpQQXBtM0EwRjFsenpNMDdUT1FqSzFGMzBEdWVxK2JwV1dWbDF1VUZpeGxVdWdxejQvNEhZYXVOeXdGVnhLanR5QzVLRW1IdmcwekdYNVhiYS9jSmxHNUpMQnBXVHEwNzloNUw4clQrWE03TGVZTXkrMnpYZit2a3ljendYbFZjVWNQOWZkS0kvQy9EcmNGT2czcXBIM2RTUVFveng2S040cDRTdlViSm9FK2UrYytMRGZEOU5veldPM00wY0dnOW95T05vbktKWUhWYTRrZnV4ejJRdWdWcXB0NGJzYkhsUnNrVGpWOTZlNCtlVTgyRmF3cEZtd1BIQTVpbzIyT2RoeG5IOVB0Z210WjRWclJYSlpUdFRXL1NoUVNXTXJJZGhFSVF3T1g2QmU0bHVpZTRzTkc4eVJSdVNTd29hUkVaT0JWRVB2OENLOEplNTZMUURDUjdNV1BQajc2MHQvTXFLb3V1YjNCVWRGQlNFUjRZdWh2bjN4NzNUbCswY0hYWUJRVkR3V25HY3ZGT25nMWx0WXBaOWJEOStBenBnekhWZTl5VmpBdXY4cDBQU1JSdVNTd2FSbUE5V1UzdnRya1phYWVSZkFOcFdYT1hrNWQwTklYMWcvc1lKYlVmMGd3N0I3K0VjYmM4WjhuVll0MnJSOWpVeUdxc0NlQmRoS2ovbHhDdytuUTBjNHlXVjl3eWJNRERWTVNsVXNDcTFXU0pESzBieTNncE01Ym1Yb21XUHNscVhhS3NHM3d0ZWZYVDk4alBZMVBDNDdxM2xVL3haajdGMktYbVV1Zy9yR1JsaEZ3MVZobjVzbmpDcFkvcnlCMEViU3JWNU5FNVpMQTZyVWtpQjNhcHcvMDIxM2FqOFBXdmdscUtCcG9IMHh0K1VUUmwrYVN2RVg1VlhkMC9LQTdlbjBDbmpweDE4RUpjSllSdERISmRkcnlRK1NIUmcrVCs5WU5TU1pSdVNTd1JqWHhvOWo2czdrNXJ1QjBjaGQ5dHhpK29manN4SURzZzZrREg0N2VEdmhpakRJQ1pBbWxiKytJYUl6QWZJaHhINlBvUlFKWm1QQU9NVDF3L2NzQkFTZFJ1U1N3Z1lyaUptQVZhM3V0b290RDNwN3o5b1c0bUdZRnJnbU9yL3ZFVXZWOFBoSGhPSXE4azZpQXR4T1RyTWdGaE83Wkpvazg1ZEN3M1hoZFM3Q1dTZ0tibmhFc1lTMkhjZm93eWJ4RDhaUGFqRXJQUWNLU3gxREpJNzlNMHNXdHM5REh2VXc3aVdwY21PUkowa1NVRlFpNGxzQ0JuZ25abjBZditPRWdwaVNlaUNTd3dacGlwbUFKRzlSQVhKbDJndGRaMkxNYkU5R3NnT0gyS3VFalZGeERuN3IxWlkvVDcvaUdlL1ptbjVsZnVqRjYyeThvakwzYUhYVU4yL05UN3J1NXNpdUFhdkEzQm1xc0N0c2tVSHVyTFRWTjJzSUgzK3Q5V0tqMlU0K1R0KzE1S0paK3o3My96ZXNTWGUwaDhxRE45blErdVNPQm9rSkpZS053aGVUWDZCbzhPSEtoQ3c4Y2V0RWZucE9Rb2pPYi9JOC9ETjY4aDI2czNHUkJYSzdtYldhK0RsZlErZ3BjR3hMU1VxWHptYURuOWxGeWYreE5VRjVyOVp1akJJWWpsOWt1YXVNcGJjcHFYbXlHZUc1enBDc05hdkR3TEhwb3dIbTV4bWJVWTJRbDJuaElROEpVeTFEeitvUlJNSHk3MDZFTzNUbnkvbDFueFdXKzNYM3loK3ZZNUJRdXhVZmx2dWVUUHRrcjVKdk9mdmxHTUorN0dmekIreFB6ck1VYUkweWlUN0hnRW5uNUVaejBZbTFLV1Zyc2kzM1AyNE1pODlnZzMxcHZXdTRzMldkMnMvZktaK2w4UTBxRDlLQ2VPelMrZ0RkM3J0QkZiNU10ZkErcE85czdOQzN1YXFCMzFRZE9EZldlYzV5MWhONGxwZjRxbUxVRXVuQ2t1RmdPZWwrRTlSclBlNHVCdFNtcjdscm9xYUdzcVRrZnZsK2wvZTBRWFhSZzRHbXhKWi9uR3lyY1Yxb01XczhUN2VDRlQxYitNdFFNSzEzbnFqZWNZcnRwNExTOUtiSXR0bDdhb3gzL3pDM1ZYdmE0U0xrczUxYy90ZnFabWdSYWFKQTJuRForNHpYUmVINmJvbmtISGxsWHhabmJicEVYUGxqRDdkRkpJbkQyQU5jSWJJT1RrdnFHdkRaaS8xMStTMUIza3dsaXI3L0YwckhoY25MVlg5UjJoUzU2YjZ4QWtaMWZvZSt1NEZtbGFycVd4M1hkREgzMUw2a0VGdWhrTWlRdlhGTWFyNzNGc05BMlpRRzhwd0l2MFJ4ZE5pM2ZvL2lMdk16aS9OOW41MjNwenFmbkhoR1VzY2tEc1NheTVDYWh5QzVOQUMxR05oazMvUTBINnlIeXROK3E4Rnh2RHJkWWp0UFR0VTk3MzdOSHJmWjZJZDZLOVlpOTZQK3ZVZHVrU1Y1dWJubVM2Skd6VmRtbWFqZTN2dTlaSlBHaGMrNVJldHFCWS9GMWY3bldRL2UxT0k2S3hNUzVhS0hHOVM3RmdQUFJqZ09UaEI4bndycmhCYjZveCtJZm1lSnA4blV0VFdsdjQ5OXhkWjJ0a002MEEzaGhnZm9JeEY1aG5aRDlUWThvVEVNMGt6L1cyeEo0WmhGK2ovMGRnVjdnWEI4L1VlSDVoc1F1WVJHSXpwU0dmYjRGT2tkSFdPckdIWGo0NllyaVJiOHFpTWRQWlFsOTVRenRJc3RwNnRPclg2ejZtWVlFR2x1bzFaV05wemhXc0NMaVRVb3BzOTQxUkRNSzhxQUxiakpTMEMyTmd3bXV2OXFsaDJvSytBWGZyQVJZUXp0ZVo4aXVVZmMwbXBKN3Fla2RmaHQrTlYxOTlsVFYwMXMzNFJ5UkQxcjlURnNDL1QyNkZQS1hoU0RtbUEvQTdPdnI2dXhaZFBYRVdtNlhTWlA2aGpTeG9uTnVlQW5Jd1hPazVaWW5BbVBUSDVmVzZMZ0tQVHp3bWNPNHhOZTJUa09Yam5yUDdSWHFKb0tOUUgrcXB3Z1NvTXNaTklpWWJ2YjVITVN1NXpsVlNMVGVjNnZrVHp2WTRLZGRxSU5FSXdZdTZIVXZZY2pVYzB2TExVL2ttSkR2ODdnNXZvbGZNTHZyTTRjUlM2aGNVMnFxeVhxUHRqZWtSWCtxcHdBU1dLSGJaR2k4NXprdGFOTWRQNHpCZUpNbkYvOFhTd0MrRkljT3Jxc0VIM0xGWlh1aXVrV3R3czE0dU5ZaS9DcUR6alo0YWNsQkYwYjNUYzVkSzN6dDJqZ0JVRjA0N0htSjZuZGFFcGluWHloRzR4MXdBbkF2QWc4aWVZdUhpLytMUWYrNlQ2V3JPeitjRG5uSno2SE96REZmWlM0K2wrTW9oQVMrNE9kL2ZjQjJlY1hucCt0UzVlREVGY2ttTmxxTUxuNTN6WXdxUGgwSnJQd1k2a1hqYmZ2Vm8vR0VvMTFKbmc1eGlXbzlsTDJxYjh5ZXJsZ0YwSFV2UDFpVENQc3NBSGZJN1hXRlR2REtSeVhxVWRqeHM5UmtCVm9HTVFmTFNCV2F2Z1M2MGxzQ0w0b3dVcFRrNmRNWVNZRmlVclYxMnhNZGNvTVhkNmw2aXE3S1UwdnhDemEzVkVaZ3NwenllRWNPV0dveXoxWi9ZU1NVZCtkSlpYUm13a1BabmZIQ29QRFdLc25GWndYVHZ1aFZCdUZZMFlwWkJmMFV6MWJ4K1VsT1lVOVkyRjVaMVdUcHl4a1IyMDVqMlVjUGVERjU1VldKL0NTZytCRFFsVGQ1UmJpV2p3ZUwvNHV0QTlHcmNGdWZTdkFoSWJmNDR6TDFGSkFxMkl5SGwxMWhvWGljMUtYSjRpZ21DNlN4TVk1VnFPL0J1UHdxYjhJU1VKMEZhOUtITUZ1ckhOWE4zTlRIRlV5bXhoUHFHNW13NUxPczdrNXhCc0hIMnJXYkxCMXBvMXVyUDVaNzROYjhLbkhDRWxDZEJXaWNIYjk2ckhMRWRzdUVLVXBSSFFiOUUxNnNyL3NtRGQxRVZKdGNlYW5aL3NXdXlvN09BVVlsbm9BMzZZVEpFdVg1YWNwaXZIajFPMDBKcU02Q2hyVFRZTHRzVHBPc1pIVWZ5bkhGY2FYTEVraThrM3k2anU0a1F6NEQwTmY0TjNnRnJZckpnaTJYVFQ4ZEp6WEhyeDBzTDdNTGxGVmdDaEpRZlFodDZVUG9LYmJMRktoS1dPV3gzT3ZFWWwzTUZjQnlXWnNzOTVtZWxzKzZhbzhHdXNSQ1RKWW96dzhHTTdFZG95T3NZdE9SUUYzUlE4V0gwSkVkZmpwMEphb1Zhc2Zoc1RtMHljUDQ3V25UQlpqRk0wT3Jkb1dUTWNGVmZwelBXZmxKRDB3MVdYclNub1FSc0RrR0QzMEw3ZWE0L0NwdjBoTG9TaDhDbGo3OEpRY3NFV2RwZTdvaHFjVUVzYUhJc0tuTnBWako0eEZITHhTNG1RNTIrSEUrWjgxZk9SZ215OEJuRDVxNk1ZNVRHQW5iNC9LcnZFbExZQ2duSHZnUStLWURORlZzSkU2YW9oVDFOYVMzRnBiV3VzU0FSZDZXakRsZ2l6NUtTaG1DUytJNG4zUG9UMzZZQmc4NGEyMjV2a2RqRDVEODN4VUpjU2oyMjRqSTE0Q3J5QVFrMENlM2VTM28yWDdyMG5QeVZGTlg3dUo1eGY3ZGw1dnkzcTJabkZ5TU9FYzhUSC83VEQzMzFLVFpEM2ZsY2I2dXI1UjFaUnBVM0QydTE5aXQzUkNtZmNkdWFINUlzU281THdrWVBvVHJmajB3VW1oRFg1NFJNNjByMWJNcnp5VlNCdVNxbDNHMno5UnprNFhMOG05RlRwUk81OFRqNmxnT1M0ckpBcnVjcm9tV3c3YVcvRFhUWWxoK1dTUTJPM3lneFlTdnJpZDlDR2plRFREQjEwcEY1MGUrTklhN2hqWVZhbytOTlRxR0hUd3pNdWdvZkl3TDlwVGpYZjBORDdJamwvaUt5WUkxRWJWTjU1VWJURFRFVWZrYWNCV1pnQVRnU1JIN0VMN2xRV3VGa2JLT253NmZUU2RBeVhtcW9GOEk5QjZzQm5ZVVRHM0pIVXNGdTNqQ3VxZFNjSGFDeSs2V0lMYkdsL0xLTVZ2RlpNSGdSR0V2aXdGWkZQUUNmdjZWc0h3RHZJcm1MZ0gxbUszaVEvQlAzTGFPY2ljZ2t3b3c3UHQ0Vm9XaTBnUW9xejdBMEp0YjhOQ2hweXpQSGNwZ004YzVVOXpUYTFJR2g5N3lpTjJtWUdNL0t0OVdwa3JMVXdKb3ZCT09YMDRyNk1WMGk0WGRwc0J6aS93TGVuYzkrdXJheWhXVHBaL09xVzh6OWR6ZzBSTDg5dC96ZDluejkvL0ZQLzFFM3grbDFEY0RlNXJKUWdjbWVzT1U5VG4yQnE3UWZHdWhLakZIQ2FCRmRuejB1ZytCTG5uWmxXODVWcDRkNmlZZlpJWmtUOEY2eGZBTXNSdXlvS0NiQ3N5TUI3RjJWUjUvalI5aXNoeXpMWmJ3UWJmTDhoY3F6MUJoK2tSSHJ2UVVId0pHMzVzZ01YUVZWQmp5T1NGMytqdTJDNXBkK1ovNlpQUkdPbC9JeC9NTmxjaTRhaXJLS1pZL0lTWkxqNjM4NlJkWTdFK1BiUitINTl0TFZhbjVTY0R1UThCRWVvQTY2UmRZWnVOWjhVM09RN25KOE5BdDNuSHBTRU9mT2J6MzZYcUpDRDNnSmM3NGY4L1h4VG5sZm1yVlpISGxpSFdGQmZuM0hJS2NyMFhrQjB0VUtmbEtRUEVoWUdLNXppdHphWkIvejRFbkZ2bDNuM3dBNUMyNDBrOHlGSDMyMUNkYzc4cmxPTnJYRlZ5eWdMOHM2TWx0VDkrTndFVEF2aFU1TDA0QUJ0b3pLajlRb0VySVZ3S1lKc1ZDNzFENkVIQzkzUmEyVmZ4N1UvTWxJUnZzSys3bzljN3lrSnVnUUhveDFMT3ZxeWM5Nm9Wblg1b3NPQnd2ZHM1d3UrYnVZdnRkSG96dGY0c01GdHN6MU9vMkhzcVVoamVJUk9OaElGN252RjJHQS9TeitJanI3RHlZR3U5M0NiMTYwSCtHbzF2M1BvSG5YbGZPbmw0S0VoKzc5MVk1WnMrV3JwNCtxOGZ5UFIwTXdDZGNKTTZmeEtmczhSSFUwQ2NxUDdSZ2xaR0xCT0FEMnVhSWU4cXJITFUrYVpHN2VNNU0vQzY4eFgwdnZ2QmRQWkRBL0MzUnFzNzN2RjhSeWFmY2R4OHAwVUR3RnlQeUF3V3FoRndsOEpEMGtNemRPcEZWTFh4dzlMMHlWcGpRL3dlZXc4QllIak9DdUFBQUFBQkpSVTVFcmtKZ2dnPT0iCn0K"/>
    </extobj>
    <extobj name="334E55B0-647D-440b-865C-3EC943EB4CBC-14">
      <extobjdata type="334E55B0-647D-440b-865C-3EC943EB4CBC" data="ewoJIkltZ1NldHRpbmdKc29uIiA6ICJ7XCJkcGlcIjpcIjYwMFwiLFwiZm9ybWF0XCI6XCJQTkdcIixcInRyYW5zcGFyZW50XCI6dHJ1ZSxcImF1dG9cIjpmYWxzZX0iLAoJIkxhdGV4IiA6ICJYRnNnWEc1aFlteGhYSFJwYldWeklGeHRZWFJvWW1ZZ1FnbzlDbHh0ZFY4d0lGeHRZWFJvWW1ZZ1NsOXpMaUJjWFE9PSIsCgkiTGF0ZXhJbWdCYXNlNjQiIDogImlWQk9SdzBLR2dvQUFBQU5TVWhFVWdBQUFoWUFBQUJMQkFNQUFBRGU1dFBnQUFBQU1GQk1WRVgvLy84QUFBQUFBQUFBQUFBQUFBQUFBQUFBQUFBQUFBQUFBQUFBQUFBQUFBQUFBQUFBQUFBQUFBQUFBQUFBQUFBdjNhQjdBQUFBRDNSU1RsTUE3OTNOVkdhSkVIWkVtYnN5cXlKTzRkVm9BQUFBQ1hCSVdYTUFBQTdFQUFBT3hBR1ZLdzRiQUFBTFgwbEVRVlI0QWRWYjNZdGtSeFd2bWQyZDN0bnBuc3drK0FXYTIrdUtQb1RZRTNVMXNHaTFmNEQyK09TRFNJOVBQaWowc0FtSUVPaEI4RWxEandoS0ZKd0JCUWtSWnZ4NDBaZHBFVi9pUTBZaUdBbllEWktuUE96Y0dZMDZ5YVp5VG4zZHFsdFY5OTdxbnQ3MFhOaTVWYWVxempuMXExTy8rcmk5WklFVlBTbVo2TG5pNm56NHppL0dFK21hc2hGYmYvaldKK0g1TGZ6NzhQcWJoZG9XWGJjTnlWbGgyMkNoQnd0VStvOWdnOWtWR0oyQlpERVdWKzNLdWR5L0ozTXlnQVY3LzJUcXBtbGxkNmdZQzlLeWE5dTU1bVJ1ckt6RHd6V2xtSUpIcXYzQVpQcW1hR1dZVDlmWFAxU3NxV3YzM3M2MWk5c1dsbEpVZGFLcXZNYXo3RmpsSCtoN0dWM0pmQW5hTGlLTTAyQ3JDZ1c4OHhvTFV1Y0JXQktrRmRST1VxVXFGdGNBc2YvNERmUW1wQXVoTFljRkVTU3k0VGMxVzJsVkxKQXcvRXRualRXbmNUR1BSUzBCMU5rYjA2aWN0RzFsTExyZzRhYlB5aEpyKzhSVlpSVDBXbk8wZ3dJMnJOcitBdXRWeGdKM1cycyt3LzJwNklKUTdIbkdGNFFJWmpyMm1acXhyRElXUWNLWWppNWNMSllRSFBiZkdmZmJwNzR5RmlUeEU4YVVkT0ZpSVR3SzhMU3ZDeGNtcTQ1RkYwYkxReGhMUG1HRWV4VFVXbk9ram9KM2hUeXJZeEVnakNucHdvMkxHc2ZpZmdTY0YxVzFPaFlCd3VoTkdjMFV1MjV5SitGWVRIamNtd3FXNmxqNENXTmF1cmljY1VHNk1HQU9ZUVRvb3ZaZFo0UmViRHNpRkZBTUF6TXVWbEV3NTN4QmtEQ2ErZjRzK0RlakRlZDR0UnhZSmluMjNNUkNYQS84UDIvb0FlUWo1b2lYTUFaK3VtaXdQUG50VmNXaWdlRDR0M1V6eGlNQ0N5UU1aNCtackhrZHJORmNZSUFkWjM3eGxoUjdic1pGSHdWc3g2dDJ0c0lZTEFiZ1k2NUQxL01DNWUzZFhHRHNoVTY1Rkh0dVlvRldYTXlWM3BqMzF5SXZ5R0t3OEJCR2dDNEl5UVZHTUN3YzdoVFUrV2hNbndOMWJ4Z252SCtsN1VBdFF4eUR4WFVZc054ZFJZQXV3TUJUMWcxcU1Dd2NMTzVpV0Z6SU1iWFBzaE4wWW9XZTBYOHpHWU9GaHpBQ2RBRVdJREFPdGFGd1dPU3hXRTBRaW8vcmxsTWtZTEp0eSthd05wblRNS0EwQ2d1Y3ltMVRVWkF1b0pJWkdKMThQR1ZLS1BaZE8xcnJZZlppYm5LT010YUJ0YW1abVF5bG9yQndDQ05JRjJET0NBd1lsbmJJQVlxZGwxalUvbnlFdVhNMW5LRTIxZVJKUnQvZytINTVveWdzSE1JSTB3Vll6Z0tqSUN6RUhFRUUxSlArTHVEMU04K0ZucC81V3NCNVYrOTk3amtMb0s5RkZCWU9ZWVRwQW16cHdDZ0tDeGVMNThjK1AwRmRvdEJ5M3p1ZUpyQTFmRnVKdTR5TlZUcjhqc01pUnhqWGlyZEVUekZ4Mml3S0N4Y0xsdjdOTzBlRXB5NE9LRG4wZEJBNFlrMkpSNEY3YTFVdTNuRlk1QWlqaUM1QVBRVEdCcndLd3lLM2p0Uy9nbDA3SHd2bjdMOS94U0x2YzdwcjErUTU4RlZEbEZnTHZLY3lGOFZoa1NPTTd2OUNhb1g4Q2crTXdyRElZVUhJNjlqYjgySzlsVXFCSTNaa1JkaS9sWGpLSzhaaGtTT01RcnBBOVJnWXhXSGhZRUg0cW5vQlgxUzcyWTROcU9NdENRdEU2MWR2bnY3QkYwZ2tFZ3VMTUVyb0FxeERZR3gzV09INW0ySWNuR2hQQ1lHdE16eHRRekpaY3NTWWFnalVvUzNVRHRnakw3TjBSNVVaNzBnc0xNSW9vUXUwUXRsdHhyeURvSHlnMkhQdEtVb1RsT1QyK3FwMnhOdmdDSk02ZnNBK0JSVFdPaDI3cWlLeHNBaWpqQzdBR240ZExRd0xkNDZRRG1KUlpRMTBlMk5JVEk0d3FHTlpiR29ieHFUUmpTS3hzQWlqbEM3QUNpMEpDdzhXNHNQWm9YWnhzb1RKRWQyTU91N0pEZWdvSFR0Nlk3RkFabXNMTGVWMEFmVjY3SFRiTVdvS0FLemNIRmxDU1VrMG1ScjhhWk1qUmhsMTBGUzQwK2ZMdmQwMEZvcyt1TmtVS2hiOVY1MldmcHhUSDdNaytReUZHalpmaUk5RjkvTVZJL01tUjJUVUlhY0lJVXNlc0dPeHdFR1R2RmFCTHNpQW5aVUVob3VGK0VDaUY0RklERlIxZ3lNTTZyaWk5dVYxdVNkVzFmRWRpMFVOc0pDWG5xMDFVNUUzZloybFExb2NHQjRzRXJDUnpYQ3Y0bkpoTjlOZ25FejJkQWg2ZUN3V0M3NFZhcU1yVi9XMkx1ellnSDBRbHBKQ3hxRFk3eE5MQlJjVnI4UldmVzltbEhHRWNUSTUwRFJCM1ZOOE5CWjljSDBEclMrV1J6R0dCU0ZIaFlIQk8rN0RZdFBieGNyQ2pDTUlVTWV4Yk5mU3FaR2l2YXUvT2Z1NktJM0dBZ21EN3hnNjViZFBQUWdMUWxZS0E4T0RSUXRNNk5VcTYzdzlkSDN4bk9mK3d1QUlBdFFoZ1FYcGxsUjRJSm1qZGdTMlJIRTBGa2dZL0NqZUt2MjV5QklQaTVMQW9LQXZOMGNTRkxGaGhnSlB4ZDFmQUVmb1BWNVg3OXpnYkxRajFRN2tFc0IzTTJJMWlNYUNFOFl1MHNXVzFCcDg5ZGlqdkt3d01DajIrOFRVZ1dqRHMyM0tJQzA4RldYNXY0ZTV1b1RZMnd0Yy9ldi94SlZVUlFpc2NPTG9Pa0JkWW5mZ3crSUxUNlNmaGQ0R25qNjAzVUM2eUR1YnJ3OWhNUmF5SXNhZ29NN0dBZ1lQSHZkSEIxSDNGekRjVGVXUW9JNEdERDRndENtbFhTWjJNTWFFRklaMU02ellZNCs5MmdwL1c1R0VVVTRYS2l5S0dZTml4MCtrZy95MWdoSTVhcVk4S3QzUGJuSWtkU3pBbklialVWdXE2VXEwdVRFeGMyQmV3WE5vMkxuTGZrbkk2b0dlYlVZUlQwckNLS1dMTEN3S0dZT2lmUXNMb0RwNFN0a283NWVkNzJScmg2U09sNXI4TjRKdFdhOHJ0a2x5UXU2akZFZlp1akN2dFRpUkxEbGZrYVVPakJ2WXA1VFRSUllXR0JocXVtZ3RLa0hSdm9VRmwyaU9VL1VpM3dmWmlnSEJnUHA3K3hZV0hibGxSUE9TVWNWUGpvZVpwWWJ3NG5WOWFLNi84S3VzRkZOOWFMdFJTaGRtV0dCZ0NCcTFOV0dPZ2pZTEN6RTY0YUZ3VmZna3JXeUFJVVRXMEZDYjRFNWpWOWJ1U01MazlzV2kxVWRYVE1ON1BBTUwyRkEyR21RSUN3a25qRks2TU1PaUtEQzRMMlpjd0lqQ0U0Sk9PbFgyd3RBL0ZKV0FMakM1aWx2RGgxd3NvSHVLcUx1WWxJY3QzbmJFNlJVb1ZackRoY2JtRGs0WXRHUSsyMkZCeUNqVU80b09HRmo4RVBQaEtTVzlLbnZoa3RBVWxYQURzUTlrZ1AzeVlOR0hZcm50U2pBSlZmV1Q4TVdzenM2bEJKYWgvSVU2SDdrdDNjS2JzTU1DVjdNQVkxQjBRR05SL3c1bUdmdWNWMmwxSVY2YXl0RWFQY2tEZXdFSEZPWklXeXBSY3dSUlM0Y294SjVhU3prTStnNFcvR1FULzhLRHNKcHpDRVI5YkxUTlMwTi80Q1F5dHN0RzJaY2JWZUQrdjZJRU5jTlQ1UVpmYWZHKzBlczNlTW5LNmJjNEZ0MG1aQzBzWks5Z1pQbThxSTNROHJHcERxRDV2cG5IMWY1TlV5QnVxb1VoVzI3a1Zwd3AwWkNCYUZRU3ZJMGU1Sjd6c1ZGcm9tUWZOZTVDMCtYV1p3Z2VUbGNUekFGRWJhbFA3UzhJN2lvKytzWHRiL2V3aVQwSUZDUm56OHNHOE1LcStodXRFQ05obE5ERjhpMG5iZzRzeUZGVENJdmJ3c3cwZnp1TUhUR0E5T2tqbU9zcjBJRS84amtQRnR0U3JjYUMvQVc2STU5ejIydlFBczk3TTBkR21wRzFETUpxUzJjbVQvaXdTQjk3WlRpNVJ0MFNQS3hUbHQ1aytIa1JvbjlkY0NJRSthYXNvL2Jna0gweHdTN0RjOXVHUW02K2pGL0dYS05QYWhNeTBTK2ppM3lEQjU1dndieGUvVjRyL2ZRUVRkZC9udjZldXdEYkFZWEZRUElKeXBlZi9VU1MzbnJseDd5TytlZExIQ0o1WFd3V1pPa2xRMDhtbmFNVXpHSjc1a3ZmWU1KdnlXVFAya21FZlAvUnJ4RU4xY1piNjRYQ1VtK1RCeXFFaGZJdG4wRzRZdCtYY25XWDQ2dG15bDQ3TW42N1lCWmNsalJzTDA2OHZpWnFOMHFPM0RYZTJ3TC9sNmhmbDcvNjNFbGg3VHowT2pWU3UxR1M2QWp4VmdUaG44NjJlVkgvY21QUmx6dEdwNXNkM2Evc1pPSlVFZ0k0eCt6elZFUGpGNmc1MytJOTk3cFVPTHlvemxiTCtjMjAweUhZa2g5ellhTTBncHkyOHlUb2hYNmZkWTJkQ3o4YnBjc0l6TE5OWG5kQkg5bm5xWXVWZmFIc2ZxQnVTeDZrN3BVRy9xS0NiUkRTRlRBeFoyTG4yS0Q5ZTBtU0tpMGQ3QnVuUTk2cXp0Nm5XMS9DQk55NXZCMXcrNnFJbVBJcFF1cHlpOVVSSi9xQXZya1h3MVo3TGVUazU5bEg0TURaU25kREZiUzhlNFoxZmpyMVhZcFcrSzRrNE5CM0hESU1CN1ZIWGs3WTMwUGxtWHk1eGU2OFN0bDdNc2xsVEQya2xnQ2Y4N1ZuYjZhUGY5bFhrcGZWdi9GRWV1ZWJlZWtseThQMlluekpYSjZadTRQUTltSm1GdWRYY2NkL1lwOWZoMmZvMlkzVHpkbHBmd2ZMTE9IVDlEZHdUUUFBQUFCSlJVNUVya0pnZ2c9PSIKfQo="/>
    </extobj>
    <extobj name="334E55B0-647D-440b-865C-3EC943EB4CBC-15">
      <extobjdata type="334E55B0-647D-440b-865C-3EC943EB4CBC" data="ewoJIkltZ1NldHRpbmdKc29uIiA6ICJ7XCJkcGlcIjpcIjYwMFwiLFwiZm9ybWF0XCI6XCJQTkdcIixcInRyYW5zcGFyZW50XCI6dHJ1ZSxcImF1dG9cIjp0cnVlfSIsCgkiTGF0ZXgiIDogIlhGc2dYRWRoYlcxaENseHNaV1owS0FwY2NHRnlkR2xoYkY5MEsybHhYRkJvYVFwY2NtbG5hSFFwWEZCemFRbzlDaTBLWEd4bFpuUmJDbHhtY21GamV6Rjllekp0WGlwOUNseHNaV1owS0MxcFhHaGlZWEpjYm1GaWJHRXRjVnh0WVhSb1ltWWdRVnh5YVdkb2RDbGVNbHhRYzJrS0t3cGNZV3h3YUdGY1VITnBDaXNLWEdKbGRHRjhYRkJ6YVh4ZU1seFFjMmtLWEhKcFoyaDBYUW9yQ2x4bGRHRXVJRnhkIiwKCSJMYXRleEltZ0Jhc2U2NCIgOiAiaVZCT1J3MEtHZ29BQUFBTlNVaEVVZ0FBQ1JFQUFBRElCQU1BQUFDSFB5bXJBQUFBTUZCTVZFWC8vLzhBQUFBQUFBQUFBQUFBQUFBQUFBQUFBQUFBQUFBQUFBQUFBQUFBQUFBQUFBQUFBQUFBQUFBQUFBQUFBQUF2M2FCN0FBQUFEM1JTVGxNQU1ydEVFTjN2Vk0xbUlwbDJxNG12bjBHUEFBQUFDWEJJV1hNQUFBN0VBQUFPeEFHVkt3NGJBQUFnQUVsRVFWUjRBZTE5ZjR4a3lWM2ZtNTJlblozWjJabTFZd2dKUWoxeHdIRWdxQ2NHT1k2Tk1tM243aUF5OXF4LzdIRUVyQjdrM05teGtYdUZoTEZrUlQweDluRWlDYjJReUJnUTZaRnRMblpJUEF1UkhlemwzSU5ROGdjUzdzVS9JUFlGeldDSGs4RGllams4NDczYnU2dDhxbDc5ZnZWK2RiLzNwdWROUFdubTFhdjNyZS8zVzk5dnZVOVZmYXZlNnlEd1J4VVdXSDVTSGwrclFwNlg0UzFRa0FWV1pNdDk4ckFnbHA3TnlWbGduc2pqK1pQVHdrdjJGc2h0Z1FYWmNzbnQzSVY5Z1ZtemdFZWlXZk9JMXllakJUd1NaVFRVNlNEelNIUTYvT1MxakZqQUkxSEVKS2M1d3lQUmFmYmVtZGJkSTFHdDNBOGsycWhWaFh4bHpwd0ZoajVPVkFPZmV5U3FnUlBQZUJVOEV0V2hBWGdrcW9NWHozWWRQQkxWd2Y4ZWllcmd4Yk5kQjQ5RWRmQy9SNkk2ZVBGczE4RWpVUjM4UHlrU2Zlczc2bEI3WDRjNldNQWpVUjI4T0NFU3paTnYxcUgydmc1MXNJQkhvanA0Y1RJa2FndzlFdFhCKy9Xb2cwZWlPdmh4SWlScS9HL2lrYWdPM3E5SEhUd1MxY0dQa3lEUngxdDQ5OURQenVyZy9sclV3U05SSGR5WUc0bmUrOXNkOWc2MFI2STZ1TDhXZGZCSVZBYzM1a2FpSVhEb1hSL3pZNkk2T0w4bWRmQklWQWRINWthaVQxMzlkNzhZWFBCSVZBZm4xNlFPSG9ucTRNamNTTVFxN1pHb0RyNnZTeDA4RXRYQmt4Nko2dURGczEwSGowUjE4TDlIb2pwNDhXelh3U05SSGZ6dmthZ09YanpiZGZCSVZBZi9leVNxZ3hmUGRoMDhFdFhCL3g2SjZ1REZzMTBIajBSMThMOUhvanA0OFd6WHdTTlJIZnp2a2FnT1hqemJkZkJJVkFmL2V5U3FneGZQZGgwOEV0WEIveDZKNnVERnMxMEhqMFIxOEw5SG9qcDQ4V3pYd1NOUkhmenZrYWdPWGp6YmRmQklWQWYvZXlTcWd4ZlBkaDA4RXRYQi94Nko2dURGczEwSGowUjE4TDlIb2pwNDhXelh3U05SSGZ6dmthZ09YanpiZGZCSVZBZi9leVNxZ3hmUGRoMDhFdFhCL3g2SjZ1REZzMTBIajBSMThMOUhvanA0OFd6WHdTTlJIZnp2a2FnT1hqemJkZkJJVkFmL2V5U3FneGZQZGgwOEV0WEIveDZKNnVERnMxMEhqMFIxOEw5SG9ySzkrS3FIeVFOZksxdkltZWJ2a2FnTzd2ZElWTElYUDhoK01mZGQ3WkxGbkdYMkhvbnE0SDJQUk9WNjhUZklqNy95STM5T3lOUGxpam5UM0QwUzFjSDlIb2xLOWVJY2VRUGxQeUxrVnFseXpqUnpqMFIxY0w5SG9sSzkrT2hUYmNwL2pwRG5TcFZ6cHBsN0pLcUQrejBTbGVyRi9rN0lmcE9RNjZVS09zdk1QUkxWd2ZzZWljcjA0aUpwaCt3dkVmS05NZ1dkYWQ0ZWllcmdmbzlFWlhyeDNGM09mWm1RWjhzVWRLWjVleVNxZy9zOUVwWHB4UzN5THM2K1Q0N0tGRlFQM3ZPLzB6MzZoWTNjZGZGSWxOdGtNMWpBSTFHWlRta1NzaC95SHhNeFVTdFQzdW5tdmRTbGU2K08vMS9lV25na3ltdXhXYVQzU0ZTbVZ4Q28zZ241RHdqWkxWTlNEWGd2ZDQ1Ky83LytzMDcrMkw1SG9ocDRQL0JJVktZWDl3aFpEL24zQ01rLzdTaFR0ZG5qM1R5NkRLVlc4bTk0OEVnMGU4N01yNUZIb3Z3MnkxNWlnWkJySVRYR1JQUTU4MGVzQlphNzM4bnVOWFB2QXZWSUZHdlVVM1RESTFHWnpscHUvU2huajEzV3UyVktPdjI4TDl3SjY0QVdtZlBWR0k5RXA5LzdnWitkVmVURUZqbXVTTkpwRmRNVEc2NE84Z2IzUFJLZFZwL3JldnN4a1c2Tjh0S0VpSzFGNWNrNDNaeGJON2orQ0s3dDU2cUtSNkpjNXBwUllvOUVsVGdHY2RobktoRjBhb1UweVBGaHFQd0ZRcTdrcW9aSG9sem1tbEZpajBTVk9PWThJYUxMcjBUZTZST0NsNFQ1THZUVnZHL0dlQ1E2ZmU2T2Fqd3hFdVdNS2tZbG42bWNnUThUcGZnYkRaR0hySmZ5amg5bkNJa1czNVJTelJPOS9lajFFeFdmTEh3eUpNTHE5RlN2VWMyMnc1SXRsblIzK1YrNzcrSzFzM2U0NzlReWQvV2QyYXNsYUdHaXA4SlNpNFQ4VGZieW9Kd2hKQnJPdEpzWHVJVnpXYmNxNHNtUWFHM0tBT3hzTzJ3SzIzZlduWVVSK3Jqc3ZGSFB6RFdTdlY2U3RrTytHWmJDbU9pdnM1Y0g1ZXdnMGFYWmRuT2o4LzVjaHEyVWVDSWttbXNSUXY3VDVIck91TU1tcjFodzc1MjJxL1F3WnkvdjRuR0s4clp5dkdNbmFUOTh4T2NPdWFQN3M0TkVMV3N3dC95SEQ1TUgvOUh1ekxqdTBhUDJ6T2hpSzVJYmlWNy85Y2RlM0FVUUVmTEdQNzM1RnphN2JOZTJ3N0tWT2cxVXk5MDNPOVJjSWNkbmFVZ1U3T1hZeFJtbFBVZkl0c09JOFZremcwUVhyTS9oTGZYWmd5SWdOcjRHVmQyWkk2N21XWlgwWkRtNWtXaUxHWmYvbTJ6ZWFUc3NXVVBqN3F2LzZlYysvL0JNN016NU52SnZEYzM0UmRQVjZ3eG11QUc0S3BFNzd3ZS8xQ1Z2dVNhTFJkRkYzb29rb3JScmVkY1pTMGFpRjc3WWRVUXFnb3lENTQzY3VjN3hsejhhZk9SVDVHakR5Qy83WXVuNHdRY2VlZVNSOStIdmthc1BHYzlvajY4S09GUm9rSWV1cWxJNTV0Y09YcE5rNVVlaXNKcU9XbVlXYnprc2M3a2d3S2NQY1JpMnhmcDR3bEhleHVhdWV6VnNVYng4cjlWcXlkUll1MU90OTB1VDlscENIb1E5K093cXNNZEVpWEtqU0RTeVhvelpDbHZjUzlIa1BuQi85N1ptUHA0c0dZazJuZTJySGRWalZienV6RytONzRRSTlNR0tkN1VpMEtZZHh0T3lHdi9MRGcydERKTFI2cFdja3h1SnB0ZkhkbGdPamlIc0dNdDJXTVpMT09LN2dCeFNYYVRVMi9MSjB3bkcwVS9uRDhpaFRxR2xxL1YrV2RLV3lQT1hnK0JsNmtjRExIUkpsR3ZSd2poZDY4RTFSdUdrZWlUNmxxdmRzSVVkWDZVSHYwQ043V1BUREk5ZEZBMmswYmNneWk2WTczcXAvN1BKQmVadVB2YjVmcWp5QTk5Nzg5TUdjY2Q0ZUl4Yk4yOSsvbUZaNnFaeHE0cUxFMEFpeTJHcHRkUXNQLys1djBKRE1GWldzT2FiY1BEbG1GUVp1UW13R3ViZUNid1FlVlZoS1NGY1hhMzN5NUhXYVAxa205cXZKNGVETnJva3liVnBBMkQ4Tm1Vbmo0czNIM3RwK1BnZnZlL3htemRrdmt5VVBDYUNuQitrRDdiWVFiZjgzZzZ1cmtueEl0SG9Db293Wi93VDRzNEZzVlZLWkV4MVByREdqRzVtTDRPT3g5RlZwYjNrMWIxUG9CVEovYWs2dHdZNWM2dEhJdHRocVFxYmxzZXd5T3dXTzlSNGNjZVZWTzRURWpRaDBVQkV3V2M1a2owNDJoVTNuZWRxdlYrOHROL2c2NFdMY2l3VFFSZlVPMDV1aEhhUEhFZnR0VHlHdlo5dk8rMVh4U3IrR3NUdlNPbUxIZGVyY1JjMENwRE9xN0I5b3hzN0twWThNeWZvYUh3L0F6WElIUDN3aXJ2L2xQeGErVDhQSmN0T2w2Z2VpU3lIcGFwdldSNXRZdDBvTTRESlk0OW96MldVbmZ4aUNKSFJlUmpsTjdJK1dMMUN3dS91L05wdW5MUnF2ViswdE9YdUxWNnhsdWh2SStoQ0NXTGtSbWo3RVNpbnBiR2dGaHZpS0g5TUZOQVlnS2dtdExub0Nxb1BGUFJRamUvVFZ2UjdDY05pU3B2bm9LUHg2eGtLZE54YjFidlBKNVlkVDdsbk9aRjU0czNxa2NoeVdLSjI5S1psK2FiZEl5UUZpaXhRU0pXVm1TQU1mYlJkOU9ldC9tL0VBYXV6NjZLbWVkVjZ2MmhwOTkwVjllcUpQaUtDTGdtMXRHbnhrRzhJaHRwNUZjL2Z2bmF0Snl0QUl0b0lOU1RDTUd4ZDE0Q21HM0pJR040Wmt4K1hKQXZ1NVExNVAwOWlEYXJzWmlqUWQ3KytOeERkaFp2RlNNMUMzUVNsNVZhT1JMYkRVbXRtV1I2bXVteVVvV01tYzRJdWI0OGR3MU41YzZvRWR0L2gySGZ4V0RMNzlCVUJUUEdyRWRWNnYyaHByWFZoaFMzeG0yNDJ1akNDR0xrMjdZakk4SXJnUzgvVTRIRWpnUXFReUI2U0xVUW5PWmRFN1VPMWFWKzFIeVlER3Z1S1UxNlFaRDVEbGVSaERlZlVkeVBSZ2ptSHRNWEdlTWttSytHNmNpU3lISlplSmN2eUI1RUZ4ZzVDYzA0MmpXaHpjZEpOa0JrT3hLNDRTM2J1Nk5rampwSnpScTVPRVZUci9ZS2xyYWh4NTVvSVROam93bW9iSTllaVhTS3VEVmt6aDBUelZyQVNOV3lhWDF1Z0hlU09jRE5neWQxV0JJRThMMzFHSm1NU3l4bURUbjAzRWkwS0o3blp4M2pKVFZ4b2J1VklaRGtzdlRLVzVidVJkWWdCZk83c2NWWWRDeHpwOGpKUmJFSm0zSXVhUFYzc2lwaHJyTHFqU2xSYUR1Ly8ybTRtOVpLSUNwYldmRVlLV3hPZHRZVXVJVUdNWEl0MkVKMzJzT0pUajRuU0gzRlpEMGZDSGhNRi9XL1lWQzF6RGQ4czBja2FLR29hMjM5c0dleDYvdnVkMlhabTM0MUVRY2ZkYmZQaU1WNnltWmR3WFRrU1dRN0xVQ1ZsK1h2Wjh5Ly84YmtYM1dTMDdlS3pwYnByMSsxcDhnNllFdTVXczZCck0rSXZaemMybjQyVmw5MzdjekhQYVN4cng0MkNwWFgycFl3dEVjTzMwQ1VraUpGcjBtSnJrbVJuSktaR29neVB1Q0hRdkRCeEJmZEc5c0xwbkJVbU1zT2JRMkVhazIzMHFsZFltKzNISU5GSVRScTUrTVlMWHZCUm9ZbnVKZVR2aXZ6eXoxVWprZTJ3WERXMGtPaHRZZUhZUUZGNVlhSXdZRTNNWGxCVVpZVW8wTUViWncvUkE4Q2xMYVdBY2pMdkwyWWQ1QXRkK0xrOGFTdmFwSE5QUEl3U1hUTElsYlJNMVlFWVFyS3JWNy9nNzdaNURRd2tRajdQWnFkTWNhTHBIdkVJRXUzWkljaHpabmlRTHE5cHBobkZCQkQwYXJEMElISEVFaUdQemZqYlgwV1R1L083cjR3U2JPa2RKYnZkQk9uUGNVSU5pVDZNYkxrYUVlVlRkRTdWU0dRN0xHOTk4TDdIYmJ0TTF4MG9LakZNUko4TGVoemFxdEJyZkFkVlpvOURPdnBmeldMbzNTWnk4bnQvS2RLS3BLVEVSSG5TN3RQR0JqMHhvSkhva2tHdXBLVVZXQ0wvVXFzSFB1Tkk3bHdMTXpRa1dtNGgvNFpHbHdtSnBudkVJMGgwWHZVMm9TWmJWaWVCamRXM2xJNkRiT3RkUVRDZG1rTGd2NkFtWXNjN04wU2VPRitLQklvdTRnRVNUWGtrbDMrbzlja2ZpVkxsbjZ0R0l0dGhlV3VJVVBHT1hXWUFrMTIzTTROZzFaVVpKWnNraDA0STZiSHRMSHdnQTBWMDdWa2N0dzNheWJ3L0tSS1ZKMjI4cnFvMUZHMWNva3NHdVpLVzhoazkxYVluRWRQNUZHekhaMnNhRWpXUis5eGxTc2VQazBDaVMvWm9ZU1NlWmFIVjhvWkk0ZHh6dGxDTlFDUUxRU0xzcjM3cTl6dm8vSDRBaVBRWndacWY1L1d4V3BnM0R5amlRM2FGUkhSUjVwWlZ0c3pMcXBFbzRyQ2NsZHVTNkswS3hnU0tTZ3dUb1dHeHd4NmloenB0U3JCc2NqcDZ1cUlVcHFtSnZEOHBFcFVtcmFGdnFaRERWWVV1NmJWVXRIU0JMR3o2QzJMOCtITFlMWHlnTlNUcTJIdEtUd0tKVnV3WVlZZnNtZzQycmpiTlVaeHh6N2dvQW9uZVE4aVBCRUdmeG9rYS95czZybkVNejZBZWowOHBKQm9ZMDB0RHlWSXVxa2FpWkllbFY3RW5tcVpHR2hNb0d2UDFjNDJ5cUdTTDNDWDBzSnRqeUgrTmlDY0oyc3JEN2w4MkovRCt4RWdVbENSdFZiTUEzTURycUtGTHFseU5OaGp4QWREYWJlNG90RTZPNEFxSmpPVnhSbmNTU0RSdlJaYm5vaU1OdmJIMXBHMzBYRWU2QUNUNkdDRnZBbWVHUkpqdVJUQ3daWS9ld3QzRGw1azJDb2xRWHB0NU8xUXRPS3RpSkVweFdIcmxocEh0UkNqVGRRV0tTZ3dUNFp2TFg4RXpnbVBYcGZFNU1hVnczWlI1ZEhFbHIvY25SNktTcEozWDR2QVF3YzJob1V1cVhJMTJSVXlubXp2Q1N2SnhVRWlrT0FxaWswQ2laV3VqNnNWa24rTUJYeGZxSnA2blJ5SWc5WjAyWk1CMGRLZkJjc2YrUE5MQUhwNnpuWmM4OGdaRnd3NmNMc3BjU1ZTMTRKc1ZJMUdLdzlJcjEzSDFQUU5ZN2JwZHRzUXdFY0kvbDF1UTZaZ3BVaTJ3Tzg5V3huRk4rL1liTEQrNzl5ZEhvcEtrYlc2cm1tM0tsUllOWFZMbGFyUWpBV3ZqVzRMclFDemZLQ1Rha21OSlFYUVNTQlJZNjZackl0QWlsRExQNDZ5UDlmUklkTUNIWDMyK2lvOEZaM055c0JjZDY5RG85QTdUV0xaRk9od05tNmRaazlLdUtrYWlGSWVsVmhOSTdkaHdRZ05GVit5eTU5VUtsbjFyMnV2emdNTWVaTWFFckRGa3Vwd3VZaEx2VDQ1RUpVazdPSlFWeFF2bndnY2F1cVRLVmJRcng3c2hzMyt1ZHJ3MFJiQkNJZEdtQUNjcCtVU1FxR3U2ZURPNnBDdjFRMklZMDFSMEdwYWVHb213dUJ6Mmd3S0pzRFBZN0tZWHRGMG1RcjVzeWhLSmxNRUZUY25uaXBFb3hXR3BsWFgvQWczdGVFM2NCeVB4bWtVcXovd0VQVWlqNk9lUXlwaDExS09Vd0J6RnQ5bnQ3TjZmSEltQ2NxU0orUmpxZ1lYdVhWWWQ4NXVOYVhJVkVvMEkyM3FGQjBkdEtsb1Q4MjcxWUVocmNXRVpmOXRqdWtjOHNvb3ZoZlBFV0s1UzZIZGU5VjNkQi84bnpUZ1F2dGJ2dXRMVHFSbEtlb1l4N291ZGpRT3JtVjV5aERkaDgzRFR1TFF1OWtObDZVOWRkWmdzcjJJa2Nqc3N1K3F3ejIwSGRWZDBCTnE5N3JaMlVXeXlEeVhvb3lFNmJKdjdRYWFnQUlybjlmNTBTRlM4dEVWdEdqcFM4eE9GTGdGRndFUzVrbGJmOGJBckxMcUc0bTE2b1pCb0dJbWtuc2lZU0dqSXovMW9HRGhZYXVHcnVtd2Rpd1p0eElEUkttaGRwaURSNGt1T3YyQ1ZXUHhTOXkxMGZEYlB2dVJJN1hTRFVVQmthSGk2SEU4SnhJRitXeVRsdVN1SVJ3SzI2SWVhMi9KK0JZbUtrY2psc0tSYTJwYUhWWGVDWVBHVDNRZS9yQmVEL2N3UktHMjYxM1dLeWRMLzV2NGp0cmZyRlJ0NmVjdzRibUQvSWp0MEYwdWFnUk11NVcyZW1NRDdtWkRvaDc4RTY3UXJrWGJ4cmhTai8zNkpSQmZjVGF1bHBCMkhCbVgvSlZjNjhtelRLNFZFQitLaGtVUUZJTkhpdzIvL0xjYXY4ZDc3ajk4U2JUbXBZeUxIUnh5WHV1VDV5MEhqT3loR29ScnJVdCtrUkRJU3pmV1BPMktCa25ONWZaYzhSSjdEeFlCdEtkbURwRjEycXkvc1JHY01WemcxUGFINVJscHRSK3k4SFFra29qVnVhNlZLVDFhTVJBNkhKVlV4WXZrdEdpVCtUWXlBekE4Nk9RSkZCWVNKR2srUTR5NTEvSkxjcXNpVXhjQnNsdzI0NGF3Ykx2V2IwWmlnZzJ3QzcyZEJvcCtDZGJya09XaG9IS1ZJVzZBeDVwL3FrQWQvNGZzUHlNOUxlUkpka0pNbVY5RFNnSkk0MUVpTDl1ZTdsSzlDb3BaNHdtZzJPd3BBb29QUTBVRmpTUENzUnlmWGFVaUV4OGgrdXVmNkpQeEY0SS9kcFErL0JTQkNkL3VjakVTYmQzZVg1TG9BS3dxNy9HV3dpRjlVWEF4SFFNQ2ZPeUZQcE1JeEVlMHpqZUJxcE5kbW43RUxsK3hIQW9ub0VxV3RYS25YMVNLUncyR0p0WXRZdm9jWXdncDU1NHVDeGE3ZXlkQjJhdTB5TENCTU5DTFA3d1kvZmFlTjZIUmJWM09OT1hzVE1vbDc4TE1XalZycDVYa2FqMVJlNzJkQW9uZVQ0ejhJR3FPSUJxVkkyMEpidjRCWDY2Z2x0TmNmQkxyUWlxYkpGYlQ2OThocEZ4OGVGQUhZSTY2UXFCOHgrdlJJZFBIbzhpcUxub3lPL3l3STNzM0dHRUlGZGs1RElrd3REWHBjRE1oVDdUQ3ZmMDJ0SU5wVTluVWlFczNSSHRIQXZFYUxkUUFYbmdzMjJiaUhRaDVISGRncFJDTHFBbVAxeGg1V1FZY0RzY2w2SkpDSTlnRzJjcVZlVjR0RURvY2wxUzVxK1NITTAySnR2bW4wRGQxSW9HajZNTkZyeUoxZGFOZS9OVyt0eWc4WTZsRlhDYmRabFZpSU5tV0xnbDRlNVBkK09oSjltQnlqdFFiTHhsdFBwVW5yN1NBOC9keEg3L2w0eHhoSENIVEpJbGVucGZUbVFhTVZHelJMSVJGRTNUYUpwa2VpM3IraTA4ajk0Qkw3cFNROHpvZW1CQnFPVHh6VW5MT2FDUHRCTE1Ga2E1dUdmL2N0bHU3TFJDUTZUM3ZianQ0RnY1eEhuN3N2NnJMaE9SWEU5MElvSkJvamt6WUtjUnp3bFJKeGpmTlE5T1JuQlltaUR0T3NFVTFHTFkvdFJQY3lmS0J0WTFlVmdBRU5ZeGNRSnNLTEN1dFV3UG0vdnM4QVBkb1d0cEZQbjQwSS90RUN0QlVhZlZDWUdmay96Ty85VkNSQzV4dCtOVnZxL0IrNDNES2tCY05EMkllYUFaRlpiVXlxbzB1YVhKMDJZaUw2Um52bzEzS1JxSU1IdFVWdU4vcWg4ZnJrR1V1Vk5DUTZIMW1QYXFsQjRzclR0TmRpZ0dxeGpWNG1JdEh3QmdvUURVY3dqcmpDZVBUZUY5cHBEWUs0N24wNUpob2djMTBUNVVEdVlhUXRVcmRxWmNwUFZqc21pam9zc1lZUnkyUEtlN2UvenNyZ21hTis0UWUxVytnVGtaRUZDMFJwNTNtVGQzT0xkMXI2VTBaL3RJRjFtUWtoYXp3L1RwWm01Z1RlVDBXaXNSaU5ZYkp6allxVG40b3NRMXJRMllDSTkzNyt4WS8vSG5ZVFhaZlYwOUVsVGE1T0t4bkloQU9KdXNXUGlkZ1M0SkE4alVrT093WlcxNVA4UVg5YVpNMHU4VVBhR0tweGh3SkV5RHJ0ZnhJU3paRTIvZEtEbUhTQlZaTWNJd3NIYmY4MHRZVXpuNU1wSk5wRXB2NXdqQVJZMFpMaE1SYWorNUZJckxsNzJWZC9YOXp4U3NGcnduTzFTQlJ4V0tMV1VjdlRZQUovMDBsMkI0d0Y3VEsxVHJtQTNVUVlvbVBJVG8rdWRHNTRqUm5ETGswZFFLYlczc0tiN0QrMDJkVXVZNUtadmEvS3B5RVJIdHhibkxvVHRzaFZIaldnbisxL210MGFpY1NhdTYxbGw0YW5vaTJwOTdUbXJhTkxtbHlkVmpLVENicTB6eEJPalltUW96OVdJSFgwOFpLQlRDUTk0aGVvWlE3STNRTnVQTkVKeWNLcHM3TTlOUUlLQy9WRjRKaGV0bnBwcHBhU2t0UThSMzJKZG45YlVLT05ocEZHZkhjaTdEZWJzQTYvM1pmTlZzdGtKWHRpQWlmNEJJaUU4Z3JJMXJFbG56UkZCUnpzUWtETXNhOFQ1azlYaTBRUmh5VXFITEU4RzZ4emZJQVhwRWZBQlJaU0t5NzBlanVSZGZyTnBvd01qcTJtdjhYQkVCUTRlQTlrTUFSZ2JoZ1p6b3RlUnU5cmhkT1E2RUMxLzFIWXROanFGdVZRZ3JSZ2tTL1RVUDRyU3JUeGE5UnBjcE9SaUhZOSt5RjdEa2wwS0xwT2M5UXhOUkx0MFpiVWw2dE9HR3JZSTVpMDJka21oM21oRkhvcnJXR013SnNQdHdSQjNEa0ppWnAwM2dYTzI2SXdKbjIzd2pRZVk3YWhBdFlXandWa2NoWDJrS2xwZytxRmZaSmdnek5xSEc3SUdJbCtTdVpvVkF3SHdjeDlyQnVVdVMrcVJTTGJZY25xUml6UGZuYnFjbGdJU0tSYkZ4YlVBMFZMWWZ0TjVwOTR0eVBienFZeEQ4UndpNCsrNk9SZmdJbkpDcnBkTjNOY1Y4Mk0zdGZLcGlBUmVrYmFXTm1CSHpDazUrWTJ1OHJlMWpnNVBhVkl3ODkraVFFWHBkYW1aenE2cE5WU3A2VnN6QU9XRENmaGNrd2tjeFRoMUVnMFdnZXpyakllZEc0cjlqU1Zoa1FEYTVneDVnQWFjdGxFTFo0MUdjWmRKU0hSY0IybDFqUWdIaEl4OW9aVjJKUUFta2VSU010a1l2ZUk3amVXQmE3aFhHTWtrS2duRXV5Ky9QZkhFT0ErampZazBVU0phcEhJZGxpeXloSEwwMm13Z0hQMGxqb1NXWUdpcVhjVFlaNGpIdXFtZ1hHMHlXNHp2ZW5TckRVUzQvWEJpMmVIUEpsd3l1eDl4U01GR3pZMUJJUkJycUhnK0FZdlhieTBJSkFETGlwalNIYTRLR05NbENZM0dZbmtsa0NKUlBDN0RmTlRJMUVmL1FaOEp2bjJjaVBSV0V5VFFoTUFHUFE0WlJPOCtUUkttQ2p1bklSRVhlcFE2RVpQOUJBRElTUmhIdlkwNEFGeEk5RTJMY0NQTmRuSmloejZvNEtod2lQeGhJM041MHRTbHBhb0Zva3NoNlhVeXJZOGM4TU9Md1RiMzliSzA1YXFCWW9HR2JzZ2pZT1ozRlFESVRpbnJkMkV4ZmJEUzRqRXNhSGRFMGs1YWhZWnJ2TUUzazlHSWp4TXF2MmpGNzhCcVYyaFh1SFN3SHhMOThCQVBXdzZ1cVRKMVdrZFZ1cnp5WWhFSWhvNWFwdUVVeU1SSFZtZ1g1SFRlenlGcG9UVU1kRlE5bHVzSUliTCtyQmpEenB2V3h4akxoT1FhSTRwMVZLNm9iTVJuVEc4ZllWeVhJTWtudGVYcVI0eTF6VjU0WDQ0TFNOY0NHN1RuSkZBSWhSbkhBMnlNaStxUlNMTFlja1ZpMWllOXJ0eUt5dm15enQ2K2E3V2t2QUFidXYzSmtpRFhac1hhNmttU25QZ2RINEgydUJZcDVuV1llbG0zZVdYOU9GcTAzUjI3eWNqRVI1Nk1XS2szODZsalg5ZVFsUGgwcUI0YndmL3hOSGtrUVpjNitpU0psZW5GYXkwTTJ6RG5peUpSS2lrUkF4T055MFNzYStlWVJETU4rS3czWmlhQ2pRSnA0dVFqSFVudkR3UXozOTRPWllvd0s3M1VQcUdzMXdrTXdHSlZtZ2tCMkV5ZW1JSGJMUE9rMnRjQUdvaHF0R1hPb0JPRHZjb3ZRT0o1SWdRdEdFYlFwbER6cnlhVTdWSVpEa3N1WW9SeTlPZFBMSVZxbWhkeUlXYSs1cGdPSFdZQ0ExZmZvMVE4ejNsdjBlZTQyTDJJRks2VzRobTUweElOSUgzazVGb1UrOTVVUU5NTDgvSnNXSGgwbERSNGFGVzZ6M2xHeDFkMHVUcXRCbzNrWVNOMlpNaGtXak5IRzVRdW1tUmlLMHZvajN0Q0tGZExmb2U1dVZESWp1cURzZUlvWE5EeUlnNUp5RFIvSGVqRE93ZzUzbGQxZUtiSEd0b0ZJMjd2QytiWmd1WnVyZzE1U21aM2VGSU8rTDJCaTdJVGw4U2xacVlZU1NLV0o1MkNITFF1eVVuU2FGOWpFRFIxR0VpY0JOelBUaFhqVFFnYXl3NkhUcTV4aUUxMHZ5VWJXVGJ5ZTM5WkNRQ3YzMnBCT0lwNk9QM3hQQ2RvbmpZcTJkdmE4blNJSWx0SnhJUzRSQ1JOTkFsUmE1Qkt4aW9Nd0NDQWI5RW9rM3RVZVJrMHlMUi9GZkFTR3RQQUUvYnFXbEkxRExHUkhRR2VWM1ZnY1oyK05oMHhURTJhdnd0Yll2TzhGaTcrTDVkalVtWWhEM0VwSW5HS2NWOU9EV2s3Y3NWUUtTNDgwRW54MUcwd0htaGpTaU5NeGpjcHBjNHM5YU9LWWUyTUtvUjVra3U2M1hSMGk5eU1Za2cwUnIwTHV5d0pab09DNEtQYU9wcHlYL2NsZ1UxeStNZGZEbjBwSy8xbUpoTm02b0FqMkFnaHdLU1VaaElGeGpTZ1R0ekRLN0FHSU1MZGFnUGd0SGdxV3hqaWdBcEVkUTJNaU1YMmJ5djd5VjdGWG1yWnFaWG1oeHB5OXlWV1hBc3pERzhJVE1LbGdhK0Rma2dVQ0ZvT0cxNnhtR2dTNHBjZ3pZc3J2K25icVhYRW9rT3RMRUxKNHhEb2x5UGVFKzFKeGhTVHRTNGlEUWtvdCtKVVFmdEZYZlZKZDNMeGFHZ0tkQkJ1M3NmcUdPT2FEUGVVNzBOSGcwNWJtOEpjR21DVTVzeDd3c2tvczJVYjMwSnBicVFDQ296QklLMzJIbExlNW8wWGZNbE81RHNQRFljZktwRkl0TmhiRkhlcWFscUNKcmxzV3FzOENFNFVCMUNXSzJ1RmtDSUN4UEJlZTVEQ1F5WmRkUVVISTF3V3pNYy9Mb3ZMaUVTeHpWeHFjN1prQ2lUOTdQdkpVUGw1TnlWTGF3OGpRV2hYYWxVd2RMQVY5OU9ST0ZIQ2pQUUpVV3VRU3VWVlFuWStEcXVCQkxSaVk5dDhEZ2t1bys1eC9rditvZ1BWWHZDZU9DMlVvQ2w4aUhScHVFSnRsV0pOekNYcXFDT095VFNTSFhHeXNwTk9SR2pyNER3a0FHMTB3MUczUmRJUklmdUc1SUJFbWdvK2lWTG94eHJQQ09PUkpDekV5SEtteEZYTGZVRWFSeFBGSW5XNGxSVkRRVVcyWlhxd29RNzRxS3JPb1F3QzVTaWpjYUdpVElJWk16b2RIdWZTMEtaV3p4SlQvQnJXMXhTa1FxeVJDN09uVWhUMW03S1pDYnZ3MEd4eDdwa1JSTjd4cVFDVlhnMjBIK1ZxMkJwRUdoc0p3cWF5akFHdXFUSU5XaU4rb1FYbzNBNkFpNE1rVER4aWN3YVhJODNMYndaYXppNzdZQzRvL2dDTzNkb2VlM0loMFJEd3hQczYwVGJJVFBqQ3hLYy82VnVySjV2MGxRUURHVDFZWmxuK0gwdGd0QVNBTlFYQ1pqQm5HeTZ4a1IwWStkMWNBTlRPaWFpMGIxZHpuenkwNS9IVk96dEx0WW5pa1NySGJlcXgrcFROMGJ3Y0l1UVEyNFh6Zlk4QnpmRkZIcEJyaGp4ZStLVVFTQWpwZTErbHhkcW1uUCtQUkorNUpSKzZiVEwxQmZOUVFqQk9kdVlLSnYzTSs4bEd4a1JGQmpvK2FDcDY5YlAwdFl5UzBNdGplMUU5TGtYRmpEUkpWbXVTU3M0cURPUW56NGFBb24yMU9NbmFlS1FLTThqcm9jZ0llTlFNZzhUYVVoa2hoMDZoaWNDdUlLSGpmQ0E3MXVjcmN1RWlEV2x4T05LcmNFTzJIV2JKMkVkNFdsb0dtSVZick00RVIxVUgzSzY4SFJlSHp1TE82ZzBaVEVLQlhDcmk1dFZuQ05JVktwUTAyRVpST21XeDZxeEhQWFFSV3BoZTg2R2hnbDVvQ2cyVEpSQklpT0JJeVNZd1RlN1dya2h4SmlIMmVFd1VoVkwwa3BHazdtOW54aEQ3cWlXQ1ZFTWlWcUhtdEJpcFlHeHNaMG9HQ2lUbWVpU0xOZWsxZFRsU2Q0N0N5VHFpNGRhbzR4RElvMEVjVVhwVUNOYlhHRFNMV2ZvQTJzMkE1bzBKTGpDTi80QUFCdmxTVVJCVkRyUTR6OTBCbmxiTU1ZWkxaTUxSd1Rxc25iRGtVeFJVNXM0VWlsaXNBNzF0Z1d6RnArZXdWSU1pZENXclJicVJDSVlnQ0xZS0VTaVlTcGtDbkdGbmF0RklzTmhXZXFnV1I3a3NFK2JsOUluYW1FVzlReVBrM1MyT2RXa3B5MDU3NmFiUzR3MkRDbldZZHdPSldaRW90emVUMElpV3Y5MVZXRzZBTFNreFkxWXZEOWZXMHVTUmdYMWRwUTQrZ1pwMkJjanowU1g1RnFhdERwRG51Nnh1UkpISWtRSzFjeGRFQmVCUklraHlKeEloR2ZLbU42aHJYSXNTUDljVEFvU3JTbjBvVkxvZklvZVdqWWRQYktZVVQ5RW9rWS8vR0pWU01pcHBhZTBYTmg1WFNBUnNOTkNMNDJ3cE9TTUk1RnVZanFYbDQ5V013cmFZN2ptR2pYVFl0b1FPTldXbTlvZ1dBTWxsS01MVlBiQmhCbzh6WlpvM0RJdWVqbTluNFFOZEE2d3I3aFRKTnFUM1R6TEwxSWFaVGc4Wkd6NXYwNzRBTkFyQzEwUzVWcTBPc2N3RFNCRDRKWWpFWHg4R0NFcEFvbUFGdXVDc1JZeUVsbHBZNktoUGtLbnV0NFFKWEhlNDZNVHVuN09BOHZhWFRPWmdrUUROVnlqTGZFeUw5eFVvQlFFMzBMSUc1RGZENlhpQjcyLzB4UUIzSXBHd2pIeFF5Q2tIWTZKR2djNlA2dDBXWmZWSXBIaHNDeFYwaXpQOXBkS1J3N1Y4RWp3MlNJY0FCWmt3RUxjeW51R1dMRi9EQSs0bkptRHpZSXhRZ0lkanAwSWU2MVpSKzdwR1htOW40UkVlR0wxSlJLS1JQMWJ1ckRjYlMxSkdtVnNiQ2ZDa0V4dW9yRFFKYkdXRnEyaGNIaUJaK245SElsZVp6cURFeGVCUkdnOCs1d2RhaElaRUtRaGtkcGtCaVlZWDhuUkN1VTVsc0MwWjdRbExzODRwU0FSQmppQ25PS2RTSStNQ01JSENmbDdBb25lUThqUENTcHgzbkxqSVl6N2JJaEVZS0FpdGFKVWVKN1RkcEdZeVZlYWhMbXZxa1VpdzJGWmROVXN6NllYRWhTTVNIYklpUWFLMkNDZ0YybElXVVRwTlBEc2JYNE5oK3NCcWFiUlN0RitjUWpRa2h6UWxrME1rSGZzUkNidnEwSkoyS0MzVEpTQURzZHlCTWs1RkNpTlNXaHp2dlNFTGxxWXpCNFRCVWx5MDVHSTl0RDd0SGJYOFdzWmQzWTFtVHhaQkJMMUZJd0QwczJ4Sk1Ta0lWRlB3VEQ3Y0ljUld1eEtuQmdZYlNsYWs3UndGdTFlUkNuZ25aeGtXUkdFbnlia3gzNjFqekhSMy9salF2NitLQ0RQam5meDJiMVhFUEpPMlBvdS9uNVVFcHVKN0h0S3pISVpycXBGSXNOaEdiVFRMYy82R2dFS1VGdUNrdUNEWnkvMFRZZnZMUlUzOHArSGFxQ0ROcml0TVRqUVE1T3M5NU83MWhRVjFENVVWNG1wRE43WHlpY2hFVnFtamp6VUdoR0lMRTRhbEZxVTNUUFZFSUZSaWI0UmRFbVFHNkhWcXN1VDgraVBIa04xOEhkMFBYbzdLQUtKNEhIQldROFppYncwSkdycXpmRVNkQlVGY1FaR0MvZzRNTnFTUmlPVHlXTWkzaTNPZnhIMGtISlhGRE1qQ0VIdzN3QkQ0ZkhVcndvYWRkN1VsVlhaQWYzUm5QRDRJejFYVCtPNWl6M1dkY0w4NldxUnlIQllCbVYxeTdNZFdWZDRJYmlCd3MwaWRZazh4akRTQmgwNkhjcXNDUk1IY2p5TlNiVjZ3dGhJWTEzalNXTXpPTFFjbG9SUlhVK01UY2F1MDcydkZVdENJZ3dKWlIrSkloU0pEcldpWWJJd2FXQjNVUWMrR2d5QjdjTWppaTd4Y3FPMGdvczZMdytwbFhFOGQxbGxxbFFSU0tURmhoQXkybEhNdzFRYUVtMUpzQUg5UmJsV3hncUQzellTbUdTR2gyRTJScUg5UzBZaXNMb0M0Z1hheFVDS0NONWJFUVRjYlB6QS80R3dvKy81anhwcm1leEZ4M3o4M3R5dmQxSHEwMDRyaHlRWVpNVWNwK3Y3UkliRHBHWGlFN3JsMmF0Qk56Z3Q4R0VkeVFVeFJtTFpXN0RSRGdXc05ydWM0dDhROHdGZXZHbWdDcUJ4UStmYloyNjVybWNoamZHOVFXWGROaS9UdmEvb2s1QUlxc2tvR2kxaERwRUVqNktrZ2QrQzhVaU5OUngwb0V1c1hBZXQwRlU3MDJrRytiRmYxSEswWkFGSUJOd1c0eGI2QnRxaHhwMGwwNURJK0N3eVBLSDNDYjF3SVdYRW1ncitHV2F6QlNValVUTnNsODF0RkVQUEk2WUZ2TU0yZWFGcHhzd05ITit4bGtXaHBlQXE4NnBKVkRzbU1oeVdvWUs2NWRtZTJXdThVQy8wTG5PSjVNTURSVDNacHVTZHZJbXhnaCs0WmxjVlg3RGEwWURRNDRvaVlDbTBESzJNZFRONm1kMzdTVWlFU1lBY3JWTVoxcVVVVzR3MHNOdlNaMmQ0bE5WYzBJa3VNWEtkdEZKWm1ZQkpZOGVaQlNDUkhodnFPZnFSTkNSYTBMRUhReFJ0Y1FxaGxiQ0h1T2VlSHlia1JmZmNJK3ZrU2lRajBaQ3dYblo4QzBWaEVSSE9nbmJiRVdiOVdDUktzbGVNbHlMY2k4K29Gb2tNaDJXb2pHNTV0Z2JSNW9VT3dpbVIvQ0loeTZZVEVuUkcwNGVKNkFxQ0dOU1l3Y0JOT1NJT0ZjR0xBVGpVTXhqbVl1RE05Y3gweXU3OUpDUkNjTXBDSWpjaUZ5TU5GZXZwbFVTVmI4aktPdEVsUnE2VFZuS1NpWktSQ09yZkZyS0dEdStsSWRFNW9zT3lNU1lDNjIzT09uMDdVY29HVFA2S0UvdjhIZkJPdExzdEk0TEFoZlZqa2FnVjZUcEYxY1YrSW5WZFhhcGFKRElkbGw1TDNmSjBYVklPYlBsTXBDUHdJbVExQmlwc0ZCQW1DcHB5cXdiUVRaL3oySnZFNlRETXBLQ2E1UHhadDVobjFHR2VKQ1RDS3laYVQwekhSQ1VqMFZCdVo0R21UWExVbGdvNzBTV21sazVheVVrbVNrWWlQVGFraFl5Ky9Yc3VoeHFrSVJIVWEwdGRnNkdPUzV1eUxXWFlUcFNNUk9oczZOU0pmLzVPallsYXJ2RmlQeGFKd2g5cFZPcnFxUmd2NlNRbHBhdEZJdE5ocVZVeUxROVFFSjArK2dPNmVZVjliRS9qc2dWVTJDa2dURVREMUJ6ajBBUzFlVE5VdUtYSkM5OFVoTkMya1lrV0p4UTE4Mk91c25zL0VZbUdDcWdoNkllVXRVeXhCVW5EMkpQc1M4NllncnhEWGtSVzhkbWRHTG16Z1VSYktqWUVId3NJUjNQbHlUUWtRb1BrbUVYcnVxZk56aHNkdGNDZjRhZHRFbWRuZUZocDZJZjlLQkxkMU01Ykp0M2p1RXZsR2tjL0RvbFF3V3NHcFg0UjR5V2RwS1IwdFVoa09peTFTcWJsY1NYMnptRmFmeHVsdVVza0h4WW9LaUJNUkZkSXI0ZGNCOFoySWdqUUdoeWxhS0VWRU8yUlpLVzJwS0loazVULzJiMmZpRVI3K3F4aXJoc2Rxb1ZxRkNRTmkzUGpLN0ppOXhxR2NhSkxqRnducmVRckV5V1BpWHF5NjZITERTTCtzZ25YYmpBVnNFZUJyRXRsSEFuWllPZzk0TmFob0VISmZaRWV5UG1VeUltY0U1RUlxbTJqUkkvK284TlFQbHFIOHZyY2tOMmtIUVV4MW5ONE5uc2pjVmRlMklteFdwR3piNVY4WFMwU1ljckFuL0JNMVRJdER4Z1Fpd0g4eHVhMnlRWm9UKzcwQlpGNUw5Y1ZFUE1XS3dCQmNwYVBqT2k3ZzJnRk9OUWp5VW8xWTlwQWpBN1p2WitJUkdqLzRXTkR4WXllRHhlekxrWHNYWkMwWVBGb1MzUU13WEpIUHIxVXVCTmRZdVE2YVNrVDg2Q2R6TDZaSmErU0lyQ1NLUEVSRDRZS3hiV1EwUUdFcmpNT05CNW9PVmx5Wm9tV1BsaEdPNVNmSm10cGtjVUR2UzJaNWNWVm9wcG9sdXNnN0Z4ajFCYzQvdUFSTnVmbElTL2tDa1FOTThUL0pSZHVpWnV0dUtHMElDanRYREVTR1E1THJaUnRlZGtZekJ1S3p4RG1WOTJSeXMrZDZ2TTJzd2wrNjdMMGY4RVd1OTlyeTB1YUNFUFdsc3NINlMxT1o1TGQrNGxJaEJuU3VtRDdiY2NiVzJ5eU5wQlo0bFpCMG9LTGQxZVAyNXhwanh6dEN2NDRPOUVsUnE2VFZ1UEZrM1I2ZENPYXpYSUtRS0krWGVvSUR5MWsxSUZRaGorTklWTFBYUllranZQWWNQbEFERmVDMStoOXIrWWdCd3VXbFloRTZNaHZZU01SRHdjaWRuR05sdW5kZFkxalhnYU5qOWg5VzlRbHFaeDlKd2hlajFMa0Q2TDVGZVJVakVTbXcxTHJaMWgrVFd1TExIbkppTkJTWmx2VWtPMVV0dWtFZStIOGFwRU1aVmY4eEVPVU9UMjJlZmtWK1lraStzbWlkeW11QjNvSHFiSmpVam04bjRoRWdkckIvdCtoQUo3ZFhYd3B5VzZNaFVsYitHYlFlWDlZcGRlSklTU3ZvUXRkNHVTNmFLT0dhb3hoOTJkUkg5ZFJBQkxKZ0JCclE0ZGNDc0FUNFA2Sm01L3ZVN2VUNHhjLy90bS9kQ21BdkUxakdJeTU1QTFHaUZmdTNpcExBRHIyNVVWTUlobUp4clN2R2IrWmwrMnhrZGRyeVMrclZUUjJaKzVKb1RGNTM1OSs5aTlzU2VmSjAzWVd1MGFwNzJMMUpHLzgzcHRQT2tuS3pLd1lpVXlIcFZiTXNIeFRpN1FOcVV1R3dpV1NEMGJXNUhsNU5VVmlrZEQrdmpGOHVpY0RJRVB3RG8vYm5QR3F5R0JuTFVpdC9SeHFpZzQ1dlorTVJKaEtiakI1THlNL3k0THAxd01UckF1VnR2V040TkdqeTFUZWJ4SXFUenRzZEVtU2E5TnFiSGh5OWV1UHZiakRUSHdFS0RpTUVreVBSQmhqeTJIdHByQWkrMVk2b2duSVVJY2tzOVJZTTBPRFkvSVVOYzE4aXp6WGxwU0lMRE43eVF4SElobUpGb0IzTDVTTGxJc0UrNW8vMFgyRE5wOWtIR2tFV3gyUjdyb3BneHlHZkJyYTBBN2pYaFVYRlNPUjViQzBHaHFXSDJqRG5YdmhrbGRJbDBnMjFKcmZrRmZUSkhya1RjSHlFMGVYaHpLQWdCUS9iblBHY1VpRWR0M09KanV2OTVPUkNDOFUwQm5FeDFzaE1BekltNWY3TWw0QmhZcVYxcnVDOEJCZWEzcjFMeEh5STJaMUxYUkpsR3ZSbW96WUZSdm9DdHVyYlQrS2Nub2t3ck1ybkJwZzlDVllZK0VDei9IbThZT1BoTWNIN3UvR0laRTE1Wm52a0tQZi9aay94QnU3MXdRejluNkd1b2hKSlNOUm8wODY1SXV5Nk1jSUxwOFBNSjljbDNsSUxKR0hya3FOSDRvZzBZanM2TlFpM1ZDbEhybjZrTFNCdUYzNnVXSWtzaHlXVmozRDhwdmEydmh5eDNDSjVETXNKa3lFRVFVMkwxRmVIUmtNSEI2SC9yM2FGWTEyVmZudUExY2ZVbU9pRlJWMGtJcTVFM205bjRKRTlDbTYyaVhIdjhXazRmSHEzR2xyZ291Vk5qekVQdDh1UllpalA5T0UwS1NGTG9seUxWcUxFNzNjT243d0FmbGdTZU5yaE5NakVmcU9mY0ZRQ3hrRkg3b2pzOFh0bVBNOE1aZXZWanJVTXVTcERZMStRYllsTGROS0ppTlJzUFNTNHk5b0piNzkvcU4veU9hVCsxcG1XcktWYTlVb2pWdGg5eXRHSXR0aGFmWFFMYi82MEtFaVgvcVM0Ukp4WXl2emNFU1VpRHZQZmJMN3h1dDBHUEZzSEVWcy9ybVlpWGhzZ2N3MzBwQW9lTlVIeUFQL2Q1ZnplLzNEYjcrZW1iV0RNRmxhaHo1azgxLzl3UHMrZmRrdW00NHVxa1FlV2xYS1NFMlBSTUdIMUVkOEpwemZkN1dGUzZyZDNGODlmUHpHLzJIb3VaV2hMYVVna2NGUFhQUXl6UG9FTFJzWnQ5WFY3S1FxUmlKc0JOWjdpY0x0c0ZwTW1FanFoZENMMkZJdjgxSVRXd1hORUtPQ2tyRWhTajlkVHFLMFJzSU1OQSs2NUtHTnFVNEJTS1E0NDRHSW00RXBJa2Rxbkw1SzBjdlFsaVpCb3FHYVR6b1VzN05XdEttRmZlOGtyK09RcVBIckR4OC84Q2Z0d2xYTDRMQ3BaUDcyNFZURjdjSjJNTkMrNzd3ZXhhNDNPOGx6WkNaaVF3NCsyVWdUcFprL2RtWXl6SU11ZVdoTktmS3FVQ1JDOEcraVNPT1dpalJKeGF4RUZqMG5RU0lWUWJBRU9pOFhNdUNoczJESm1URkloS0EvUFp3ZnBwcEtvd3dPbTRwL3dZWHRZR0FtOXAzMEpaSk1mS0pFaWRnUUpaOHlKMUdhK1dObnBxUTg2SktIMXBRaXI3STg0Y2t2ZEVsVzdJdHZPOXBsNXVRbGMvSE1WYTRUQnBZUjJZay9CdkxWeW5nYTYwN09DTUtlTzJCdE1hMyswbzFFeXdma3p1TXZCUlFkN3hlc1VnYUhGU3h4S25hSU8rVzJ3SExtZ0hWdTFaYkNqWGE1eTAxV0lGR2ErV05ucG9BODZKS0gxcFFpcjdJaFVjWkhmRzNDTlk4TVhnL2IwbXJpTnBOTnVjTlNWaTh0a1RPQ01DdzNQcEttYmV4OU54SjlLL3VRN1ZJZndmOTJiTkdKYm1SdzJFUjhTeXJVeXhVTURKVzRPRm1nSVVzTjVpdnR6eEtsbVQ5MlppcWZCMTN5MEpwUzVGVW1KTXI2aUcrcTdVUlNRS2JFTUcwa2pBVTZHdHZmY3I4TnhtVmNlRnNtWVRwUnZnaENJOE1DbnM2OXNyUVRpUmI1NGc5OTdmQW44cW95ZjVYYU8vWklkVmhzeVpPNE1jd1ZEQXcxM0RKM2R4U3E5c1BYQ21XWHdpeEpXbThudm5BZWRNbERHeU14RXhKbGZjVEhrNjYrcHJvZHV5cG9CZWp1aDBLUGZCR0UxUmtORTlHZnQ5MkkyS1Y1ek1FRUhjVHhidVIyY3NhRjVFV0VWSWNsYzYvNGJyNWdZS2pjT0sxenJMZ081WWhMZXFEeW9Fc2UycGlhWkVLaW1MS1JiSDA3VWVSbVVrYnFJMzZSMEMxSDlwZHNrbGhtdTVjdmdyQ1YvSGhtRTFrR2xRdUpHbDN4clJsTVFkVmJ4Um5GcHlCUnFzTXlpcW1FTEdjd2tPblVJUHhqRFpWb2VHSkNPdEVPVE9xU0IxM3kwRW9CWnFKUUpKcHdPeEUwNnFUNFBkendhdjBhcGxtVGlhNEd1U0lJNDRUZEZ4T0pMNnFRQzRrdXFXSFNRZHhYYnVMbFgwcFp3MDV6V0R6bjZ1OWdRSjE3TzlIcVpLdkExVmR1S29tTnBOY0I4cUJMSHRvWWpZdEVJandQRTIwbmdtcWI2ckZ4S2pwSFA0NHcxNzN1dkRsRkpwN1I3S1dYUzl0MW0xMEhONlVMaVpycXhRV00vRkxzRzJGN01XVzFLYzFoRVlZbm1JRVhqMjduRmI4M201dnA4MVlqaFQ1cE81SDl0a2NpcXhsRG9rbTNFNkdPRitWSEdtSXFUS2Z0by94YjltTzR5V3hzdHBIcDFNU0ZTdGM4VXRYUkNGeEkxRkpidXhDWHo2RjY0MmFiL3VZQVVMOXhVNU5oSmxNZFpwS2Y2TlZheXZleFhNcjE4Ni9EdXRqTWVGN1NkcUxUakVUNHhPTE9wS2J2M0UwdWlaY3VYM0tjTUtsTkxoMTNGNzFsamhZM09HN0hNVHJoZkJjU2FURXRyRHdhSDE1SjF2WVN3UnJrRWgxRXZUdGhpcGJtc0dRWmxkN0Z3SGNucDhDbDNJRzFuQUptZ3p4cE85RnBSaUwwUFllVFduZ3ZiYW5pT3pwdnZEWXBjM2U1cGEvVFgxZ2tiN241TmZkOU83Y3g4ZHpUNWxUNHRRT0pFS2IrOTFKT044OHJvT2hRdm9qVnVGMzZwYnBia29XZFNIV1lYZUNFcnYvelkzMDQrZWp4eiticXhyYnl6bVpQcUhaVGlrM2FUblNha2FpWk94cWhETGxJM3F3dXFrbU5LQTdSSStPdzZGeEs2S1FhcloxU0hFaGt6TWhhbVNzSjluTWRjbnh0bWJRWDhZTTN1MDV4TlBNRUhCYXJTOElOdXBrcVBIWVNxQ0szV3NVSEFpSXlaaUNqdDU2Z1JKN1lUeDdhR0pGRlJxenhhTGRqeEtSbmp6TGlRVHFuckJROSttRWFmSkltdzF2K2pPVXdaUUtaVlc0SmRBNGtvcDhNZmxxSUd1TkNwTlBQOUJ0MTk1QUcvbDlPSUs3ZVlRbkt4TjdDWnh2eFhaeXI5M2R6ZFNNWEU2YWxzYUpPNFkzZTlRU2w4NkJMSHRvWWtVVWkwY0UwVzVCWEUyWUNNYnBYbTcxUzRxYmJhV3ZpUUNMTXNaUTdCcmhvWnhleS9BUjU2L0c3eVU4bUZwbDVoMld2YjRSeUZQbEVYb1NrL2hsNTBDVVBiWXpsaWtTaThWU0JsSEhpTzJVeDZsZVkzVXZaOGxTaEtoRlJNVWdraDVrOUlORnVwRlJDeG9kUVFIMTJ5azA0Nnc1emE1MGxkM0hXZThVc2xaaWFKZys2NUtHTlVheElKSHJObldzeFVySmtzM1hqTElRblF6TTN5d04yQnhKaFdaQkk3S1JJbERUVGlwcDBsUDU1aEJsM1dMUk9tWE9hc3pzUHoxeUg2UW0zY2d5ajg5REdhRllrRXNXSXlKcmR5NzBSTml2bkl1aTJaam1HNlVBaVpLa2g2Z0FYN1R4V2VBOEsvSU8wQXJQdHNEVHQ0KzgzY3NXVTR2bWM4anRyT1VLTGVXaGp6REpEU0xUOG1SZ2RaeUw3ZGJzem9ZWmJDUWNTQmNQd1F5cXNnSXBZTDc3azdlR1gyaHZ2ZlppOGhRY3NsejdaZmZETGJjVzY4UVI1VzJxY0NOK3JuMm1IcWVya1RUVytrcmRFTGVrWC95Ujd0ZkxReG5DZElTU0swZEJucDF2QWhVUnpYMVcvTDRkVmZQNmpCY1BqTGd1Q05BQlVIWTVWcjhWK0czM0QwZHhCbHJXemRLMDhoYmRBZGd0NEpNcHVxOW1sZENHUnJtMVgvRTcyeGFQTHEyeEpiVVIveE9ibExMbEU3cjRvd09haGRWNWlEci9XelBjVDNkblZ1ZmkwdDBCNUZ2QklWSjV0cStPY2drVDBiWTl2TW0xNitBMC91clhtRWd1RjRJZDFiK0NqVHl3Q3RrZEVtRGJiSHV2cUt1Y2xuUWtMZUNTcWc1dFRrSWorek9rMnEyY0hxNXN0dkpuZStubDJlWURYMGM2RkE1L3dCOWhwN2puNTNsbHZsdGNMV1FYOHY5cFl3Q05SSFZ5WmdrVG5nVVFzT0wxSXZ6d3dKRTlmNER2M2VoZ0l0ZGFaQmZDZUdzWkg5T0R2NGdPemxoOXZzeHovejF1Z2RBdDRKQ3JkeEJVSVNFR2ludmo0eVFVNkVUc2dkdy9XUTZXYTVPZ2lCeVhNNExiRFRQWS83ZnRFR3FsUGVnc1VZQUdQUkFVWThjUlpwQ0JSUjN5MGNJOStzNml2WG9mZEltUndKZFFlTVNQMVFhTUFnU1ErUWpyeHVua0Z6b1lGUEJMVndjL0pTSVN2cC9LOWVxTjExQllMYWMvd1N1L2h6bTZZeHBoSTVOS01sTzlZaDJYOGYyK0J3aXpna2Fnd1U1NGdvMlFrdWsrKzk5Ry9qdUFQMEFjbmRteXFiVVNJRStsaklvOUVKK2pPTXluYUkxRWQzSjZNUkFlRTdJUzFwQU1nUUk1OE0zYWd2cXVLRC9uYzFreVI4bnRuR3FWUGVnc1VZUUdQUkVWWThhUjVKQ0lSYmg2MW1ZYnpkS00xUHFFbVgvQWJFbktONjQ0M1pxL3dwRDk1QzFSdkFZOUUxZHU4ZUltSlNIUXZFZC9EWkQvbWpSK2IzQkVhNE91TUlwbnZOeWhGS1gvMkZpaklBaDZKQ2pMa2liSkpSS0lXdWRNT3Radi9icHl4WG5ZWVhnYjRTVUt4c1ZyUDVuZjl5VnVnUWd0NEpLclEyS1dKU2tJaWJMQit2eTY0cDc0MmptTGhTeUM0cjJYcjFEN3RMVkNOQlR3U1ZXUG5jcVVrSVZGUGZVU1dLWUhZa0ZCRy80RTZMVnZjOW1kdmdlb3M0SkdvT2x1WEp5a0JpYkJQNkpZaHVLT1d6dkN1cTR4UzQ0YzhEREovNFMxUXFRVThFbFZxN3BLRUpTRFJvOFQ4UGpoaVF6SmpUYjVyUm5jWnNWZnlTMUxRcy9VV1NMR0FSNklVQTUySzIvRkkxT2pLYll4aFRiQ2Q2RzlFblRiVklqNG1hbkp0WDl6MloyK0I2aXpna2FnNlc1Y25LUjZKN2xVeDZWQTh0aFBkRm9xTTFOZXRzWWd2SjJyaXRqOTdDMVJuQVk5RTFkbTZQRW54U05RL3ZteUsxYmNUdFFqOVNnZzdtbXB0WDJUNXM3ZEFoUmJ3U0ZTaHNVc1RGWXRFNThnN0xLSGFkcUpBMjA0MGxxL0NXdlQrMGx1Z0VndDRKS3JFekNVTGlVV2lJWC9QSXdqK1NUdlVvYWUyRTJGWjdXbWhXRmNOajBTV1Azc0xWR2dCajBRVkdyczBVWEZJdENyZTh3Z0M4WHRuMnI0aHZQUXFQZ1FDVVBKTFo2VzV4elBPWUFHUFJCbU1OUE1rY1VnMEVPOTVCTXZpQmJPKzJrNkVUMWR2ODZvaGprMUJhZjZMTTE5VnIyQk5MZUNScUE2T2pVR2lSZldleHlML0VvaTFuZWdXcnoyK2RMMkQ1SUpmeWE5RGN6aVZkZkJJZENyZFppa2RnMFNiOGtORXdTcC8xUldVY2pzUjFzdXVjMGFiNFZjZDk3WXR4djdTVzZBaUMzZ2txc2pRcFlweEk5R2MvREZGZkEyV2g0SDBWODJ3bldpWHE0WG9VUnZKc1JnajhXeC84aGFveWdJZWlhcXlkSmx5M0VqMHFQWW0yUllmQ2Vtdm1yWFUxNG40VzJlZGpUSzE5THk5QmVJdDRKRW8zamFuNTQ0VGlSb2RiWVF6NGgrcFhsT3ZtbUU3MFhPOGluanJqSzduczI4Nm5wNWFlMDNyWkFHUFJIWHdwaE9KTGh6LzhzK3c0MWQrNVhPL0kxN3hRRURvR3EreHRwMEk1U2xTWFpEYmkrcGdGRitIVTJVQmowU255bDB4eWpxUnFFWDBZeWNzaXIzVWJjNUUyMDZFOHR2STNhVC8vT0V0Y0JJVzhFaDBFbFl2V3FZTGlmQ0pmUDNnTTdXKzJrdXRiU2ZDOEdnSE9uWEVjS2xvL1R3L2I0RTBDM2drU3JQUWFianZRaUtNZnZSalA2eUg5cW9aOWhESlFGS1hKc1VQVTUrR0duc2Q2MllCajBSMThLZ0RpZkFkSXVQWVlQWEU0RWR1SjlwVDI0bUNNVjN3SDcrNURyYndkVGlkRnZCSWREcjlabXJ0UUNJczF4dkhMaXVCSDZibWkyanNHL3B0d1dZQjMwbDc0Ykc4Rk5uKzdDMVFsUVU4RWxWbDZUTGxPSkFJM3lFeWpsQThDQStGSWszMUUwTkJvMDg2NUl2aWpqOTdDMVJ1QVk5RWxadThCSUVPSklxUjhzUzc1STJWaDI3SWRMRDRrdU12cUN1ZjhoYW8yZ0llaWFxMmVCbnlzaU5SR2RJOVQyK0I2UzNna1doNkc1NDhCNDlFSis4RHI4RjBGdkJJTkozOVpxTzBSNkxaOElQWFluSUxlQ1NhM0hhelU5SWowZXo0d21zeW1RVThFazFtdDlrcTVaRm90dnpodGNsdkFZOUUrVzAyZXlVOEVzMmVUN3hHK1N6Z2tTaWZ2V2FUMmlQUmJQckZhNVhkQWg2SnN0dHFkaWs5RXMydWI3eG0yU3pna1NpYm5XYWJ5aVBSYlB2SGE1ZHVBWTlFNlRhYWZRcVBSTFB2STY5aHNnVThFaVhiNTNUYzlVaDBPdnprdFl5M2dFZWllTnVjbmpzZWlVNlByN3ltYmd0NEpITGI1WFRsZWlRNlhmN3kya1l0NEpFb2FwUFRsK09SNlBUNXpHdHNXc0Fqa1dtUDAzbmxrZWgwK3MxcnJTemdrVWpaNHZTbVBCS2RYdDk1elVNTGVDU3FRMHNBRW9uaitUclV4OWZoekZoQSs3Ym83VE5UNmZwVzFDTlJmWDFiODVwNUpLcVZnejBTMWNxZFo2a3lIb2xxNVcyUFJMVnk1MW1xakVlaVdubDcrVWw1ZksxV0ZmT1ZxYnNGVm1UTGZmS3d4THIrZjhEeDBrMW1kZGZiQUFBQUFFbEZUa1N1UW1DQyIKfQo="/>
    </extobj>
    <extobj name="334E55B0-647D-440b-865C-3EC943EB4CBC-16">
      <extobjdata type="334E55B0-647D-440b-865C-3EC943EB4CBC" data="ewoJIkltZ1NldHRpbmdKc29uIiA6ICJ7XCJkcGlcIjpcIjYwMFwiLFwiZm9ybWF0XCI6XCJQTkdcIixcInRyYW5zcGFyZW50XCI6dHJ1ZSxcImF1dG9cIjp0cnVlfSIsCgkiTGF0ZXgiIDogIlhGc2dTMTk3WEcxaGRHaHliWHRDUTFOOWZUMWNjM1Z0WDN0Y2JXRjBhR0ptZTJ0OUxGeHphV2R0WVgxY2VHbGZlMXh0WVhSb1ltWjdhMzE5WEN4alhseGtZV2RuWlhKZmUxeHRZWFJvWW1aN2EzMWNjMmxuYldGOVkxOTdYRzFoZEdoaVpudHJmVnh6YVdkdFlYMHRaMXh6ZFcxZmUxeHRZWFJvWW1aN2EzMHNYRzFoZEdoaVpudHJmU2Q5WTE1Y1pHRm5aMlZ5WDN0Y2JXRjBhR0ptZTJ0OVhIVndZWEp5YjNkOVkxNWNaR0ZuWjJWeVgzc3RYRzFoZEdoaVpudHJmVnhrYjNkdVlYSnliM2Q5WTE5N0xWeHRZWFJvWW1aN2EzMG5YR1J2ZDI1aGNuSnZkMzFqWDN0Y2JXRjBhR0ptZTJ0OUoxeDFjR0Z5Y205M2ZTd2dYSFJsZUhSN2QyaGxjbVY5SUZ3Z1hIaHBYM3RjYldGMGFHSm1lMnQ5ZlQxY1pYQnphV3h2Ymw5N1hHMWhkR2hpWm50cmZYMHRYRzExTENCY0lGeGxjSE5wYkc5dVgzdGNiV0YwYUdKbWUydDlmVDFjWm5KaFkzdGNiV0YwYUdKbWUydDlYako5ZXpKdGZTNGdYRjA9IiwKCSJMYXRleEltZ0Jhc2U2NCIgOiAiaVZCT1J3MEtHZ29BQUFBTlNVaEVVZ0FBQ3RzQUFBRHNCQU1BQUFEdGZaYmlBQUFBTUZCTVZFWC8vLzhBQUFBQUFBQUFBQUFBQUFBQUFBQUFBQUFBQUFBQUFBQUFBQUFBQUFBQUFBQUFBQUFBQUFBQUFBQUFBQUF2M2FCN0FBQUFEM1JTVGxNQUVOM3Z6WmwyUkx1SnEyWWlWRExEaTZZSkFBQUFDWEJJV1hNQUFBN0VBQUFPeEFHVkt3NGJBQUFnQUVsRVFWUjRBZTE5QzNRbHlWbGVYODFEODlCSThxNHg2NmZrR1dNYzQzREhPMzdDNHBiWFk3QVh3cDFnTDNFTVFRTGpGeUZJOGNiWUVCTnAvU0wyZ1dqQW1QQytBaS9PaHBmR0IrTkREamk2ZUIwL3dFYmpWMkxIa0h2SlloTnpZRFhXbmJWbkg5N0tWNi91cXU3cTd1cStmYVVyNmE5enBGdVB2Lzc2LzYrci92Njd1cW82Q0NnUUFvUUFJVUFJREl6QStJdkQ3UmN1RGN5R0dCQUNoQUFoUUFqa0luQXlaQWo5bjhzbG9rSkNnQkFnQkFpQkFSR1lhRzYvOG1NLzBXVHMwb0NNcURvaFFBZ1FBb1JBSGdKYjJ6MFVIMlhzL2p3cUtpTUVDQUZDZ0JBWURJR0o4SGJCWUl1eHRjRTRVVzFDZ0JBZ0JBaUJIQVFPWDVXRjQ0dzlrRU5HUllRQUlVQUlFQUtESWREOXNxcS96dGowWUt5b05pRkFDQkFDaEVBMkFxc1hWTmttWXd2WlpGUkNDQkFDaEFBaE1CQUNEZGEvS0JrY1pteDJJRlpVbVJBZ0JBZ0JRaUFiZ1VuR3ZpSkxqek9tNXhXeXlhbUVFQ0FFQ0FGQ29Cb0NlRU9tM3BXZFpPekJhanlvRmlGQUNCQUNoSUJHNE5TZnZQcldPOCtmdWFiVDBlOEVZeXJ6RkdOZmpiSXBRZ2dRQW9RQUlWQUpnVU44bjI1a1dVMFdUZlkxbVlSMys1QlpRSEZDZ0JBZ0JBaUI4Z2hrbTl1UGJLdk51OWhYUnBNSjVaR2xHb1FBSVVBSVdBaGttOXVJN0Joalo2TUVSUWdCUW9BUUlBUXFJWEQ4MWpkbFRDWkU3S1lZMDB0d296eUtFQUtFQUNGQUNKUkdBTHZHOUZzeFo5MUZ4anJPQXNva0JBZ0JRb0FRS0lOQXQ4RGNodXplTXV5SWxoQWdCQWdCUXNDTndISyt1Y1hDQkpxNmRTTkh1WVFBSVVBSWxFSmdLOS9jYnJKK3B4US9JaVlFQ0FGQ2dCQndJbEJnYmx1MDZ0WUpHMlVTQW9RQUlWQVdnWHh6ZTRTeHBiSWNpWjRRSUFRSUFVTEFnVUMrdVYxa3ozSFVvU3hDZ0JBZ0JBaUIwZ2prbXR1VGJIdTZORWVxUUFnUUFvUUFJZUJBSU5mY2JyQVZSeFhLSWdRSUFVS0FFQ2lQUUo2NVBjbnVLOCtRYWhBQ2hBQWhRQWk0RU1nenR4djBuc3dGR2VVUkFvUUFJVkFGZ1J4emU1STlwUXBIcWtNSUVBS0VBQ0hnUUNESDNDNWVFKy9KVG42L294cGxFUUtFQUNGQUNKUkRJTnZjSG1Wcmd0VVluWGRiRGxLaUpnUUlBVUxBaFVDMnVWMVU3OG1tcnJqcVVSNGhRQWdRQW9SQUtRUXl6ZTFSZGtreTJwb3J4WkNJQ1FGQ2dCQWdCRndJR09aMm8zL2o2ZlBuejRRWEJOMmkvaUprZTgxVmovSUlBVUtBRUNBRVNpRmdtbHNjRHNhRE1MZEg5VWxnWDg4V1NqRWtZa0tBRUNBRUNBRVhBbG5tZHBHZDR5R0UrVjF5MWFNOFFvQVFJQVFJZ1ZJSU9NenRSVEE0enQxY0ZUcWxHQkl4SVVBSUVBS0VnQXNCdzl3R2Q4Tysvb3VPb0dwclc0dGZWelhLSXdRSUFVS0FFQ2lIZ0dsdUY1bmVSelpwV052dGNneUptaEFnQkFnQlFzQ0ZnR0Z1VHpCMnZ5STVaWmhibmVlcVRYbUVBQ0ZBQ0JBQ25nakU1bmFpeVdnUmdpZHFSRVlJRUFLRVFHa0VZbk43RzJQUExGMmRLaEFDaEFBaFFBajRJUkNaMjZPTVhaMzJxME5VaEFBaFFBZ1FBcVVSaU16dHF0cmZVSm9EVlNBRUNBRkNnQkR3UUVDYjJ3OHc5b0FIT1pFUUFvUUFJVUFJVkVOQW1Wc3NSZWozcW5HZ1drVUl2T2JwUlJRSHByd3FGT05ueE5ieUE0TVRLYm8vRVZEbXRzM1k3ZnRUd1JIUXFrbjdvUFZWcUFyRkdOTW5KbWxPOUVzSTdEMEVwTG05QWV0c1ovZWU4UGtTVDRURzZtRy9hQytmWThWU3BzK3lyRmgveDZ2ZDVZZVdRZldRcDR4Vm9aaWlxUzVQaElsc2xCRVE1bmF5aVpHejc3WXpqQnZtd0RPNk5wUkxWZFhHREVVWUg2YkxubkRGWkw2ZHB5b1VaRzU5cmh2UmpEb0N3dHgyeGJoWkdIVlpTOHBuYm8yTERVTnU3TXNsbS9BakQvZmFaSUxzRDdsSUpRczkxeEJXaGVJUVRTYjQ5VFdpR21rRXVMbFZZYi9OanBrSFAyZ2RDMzYvTXBScjFXUzlvZkFkR2xPalV4UUFGaFV2K0FsVEZZb3g1anRkNFNjSFVSRUN1NEdBTWJMMGdlSzdJY1pRMm14TFk3Q1d3Ynp4bUkvOTFQdmUrY2JJWWlEU3p5QWRMSHVWZWZwK2d6VlRYMjExL0dibURNSERQdmJoejcvNkpVMFR1Yk4rclZlRjRoZ2J6b09IbjlSRVJRalVnNEEwdDE5YjVFTm50aDZXSThQbHNMUUhCZXVKRy8vNFM2RWt4UC9Md3hDK1BSd3JQZ3hSRmMrV0JPUlNmaE9QKzl5Ykl1QytsaytxUzZ0Q2NaeDUyblBkRVAwU0FpT0lnREMzMjUxamZOeGtlak1qS0xlUFNJMVFXb05PRVhIak0wMUp5ZWFLU0t1VWIxeXRVbXMzNjF3djRTais1UDFqdjBjQjU2bGlWU2hPRHVmSzdDYkcxUFlCUkVDWTJ3dEJJT3pOd2o0RG9DdHR3V3l4V28wZmtxUkRtU0hjdXJkWWdOR2lVRzhaZlk0NmZvUzZVL1c4TktnS3hhVDhncDVYRzBSRUNJd3FBdHpjM2dmaE5ybTUyVzh2eTQ1SUcrcGw3YjRVY3VLaE9QZ3p3M2tETjh3dU5jL0I4RHRGWS9JZGduVE5TNXlxVURUb2JGQXZmSWxvdEJIZzVwYlB1d2wvWnQrOUxHc0tTK0EzSTNzMDVNVFRRN2hjVTU0VG0wTm91aXJMTVFtY24rQXY0OFIrcjdJcVErRjNEYXVxUy9VSWdSMUJRSnZib00zSHpOeU90TGx6ald4eXBSZ3Jub1BrSW9uMzhSZUhJTnpZVUtZb2hpQm96SEpDQXNjNmNWWk9yQTFxL29oVUhDcEQwZXdWTXljS1FtREVFWWpNN2I1OFdYWlNXZzNQOXpoZkIrcTZYNEQveGIrWkRvN0I4L3Yzcnh6eGpwQVFiME1pTjVmSWRpY2I4ejVyNktwQ01mRytUd1RCNm5Rdy9yNGxkL09VU3dqc0VRUWljOXRvOGdHMnNFZkU5aFZ6WFZvTlQ1OFZIN1R3ZTN6MmJUNkFsN2o5ZlY5NDhITXR4anhsOEdZOVhFSjh1STRIUDU4MUdBK0wxOUJWaG1LVHNXLzQ3L01mL3dWdmFZYUxESEVuQkNvanNJVXhKVTBNZXZYK2UxbW01aUE5M3dFMldzelRFZmJGRzkvSTBLRnV2OWxYaElwMFRTbTNwMFA1OE9LSnFNcFFMR29FaDdRTHBTSkFWSTBRS0kxQWJHN2x5N0xwMGh4R3VvTGF5TnYzVkFzK1hhOVdmVGlvL1RmZnkyM1hYSzJNaDg2TWR3eUVwM28ydEY2NHk3WXlGRjJJOGF3V1grQmI4NzNRVXpVaUl3VHFRaUEydC92elpka2lSaW5DaWlkZWJiYm1TZWxKOW82bi9hdnBFMThPdnZpbXF4M1BHaU5DcHB6UmE1N2lIQzllUTFjVml1UG5uditKWUgxNjhsWGhkM2tLUTJTRXdHZ2lZSmhic2VkMUtBdFBkMUYxOFFhUU1kK1ZyeWM4RnpTVjBxank2L2hTcmRSTnZDcHZWQXVlZk5lOTF0QlZob0pXSm5oZUJ5SWJaUVFNY3lzWC8xd2FaV25MeTZZMzh2WThxNjU2dmh6eVpDZklwZ3BPYlNqRGErZG8xVVplMzBWc3g3emVCVmFHWXErZDBMNXoxNGxhMmtNSUdPWTJFUDdNVnp5bk9mZUtqc3ZTU2ZPZGd4d2J3bkV5VlhldTdpN0U2blIyMzJudm9IbldROTZxVU5BbVhnOXdpV1MwRVJnN2R5NkVOZXFmTzhlSENvL3ljTzdDYUV0ZFRycWl3d1FUM0NhRzRFWlZQWmNsSWRwT0o5dWlOM2hQWm0vNitQQlZvYUFqYW5iNjZsTjd0U053U0E0by9MOEMzbEZpcmZhR2RwTmhTK3AxeVZPRzlxeVQ4QnVjdVg2WmJlWkhOMkpVZnVkWFJrSWY5em5RcGlvVXgwVVBqZG82NkpHSnYvdWY3N3hqeUI4bkh0dFhYdGNvOUpoNnpDMDJTSnc3L1lUejUyOCtjNDdwMDJDT3N2Nk5wNUV6QXZzbU5xVzU5ZHZJR3dTSG5KT1Y0NE9zUVZyMTNBczdDbDNDa0tIY1JsNDhIZldNeWhuUnFsQWM4OXlJbmRIc2ZzdnVpajQ5WEh1NFBMZmZVTnR0ZlE0Sk8zbno2WFBTdStVVzhqd1NhK1hrTWovQnFOY05LYy9JNzB5cGNzMlZwUmJyaWJHNXk3UGVVZWZhREhldUo4dHdqNTZ2SWdjMW0vVlVjM0d0bUxBcUZJZnEzdTVYTE9vb1UreUV1Zlc1bktPTTBiNlY3ZFV2ZmJPNDIxNTkrNy84VTZYaytMdEV6dmE3cDNkZjYza2hpdmVCcWE5elNYeGtrQVVMVlQ4LzZ4SmtKL1BLbkY4SnVjYVhpb1dyQ2dWOWlkZkM5cU8zOGlteTRYcTM4eGV0SmlreFFnanc1YTMybWdadTVINTJCSXh0RUpRNlREQUQwK08rQzNkZDlhdmFHQmV2SGMxcjRob2lYSzZ2MGFwUWtMbE5YSVBHNnJETmJYc2gwU1FsUndZQmZxTEptaVhOQm1PL1oyWHNXcUxzSEtSTDBKTjZVdHBWV0pTM1owLytLVG50WFlRRHlxdENNZVc5VWNWRGlIMUJnbXN6WE85Mlk3anM5OFZGMkMwbHVBZTVaRFcreW43R1N1OWlBcGFmaDdrQlJKam92L3pONTgvLzExNGxGbFZ0VEtYRzZxeFU3dnhLbjVhclFrSG1Ob251MUxETjdlWXpYbkwrL0MyL2tXeVgwaU9Bd0F6TW1TWEdVZWF6RE5PcU1yUkV1Y01FWFdMb1Q1bFY4M0dyMmhpWEpEdWJ0ODV2VTNXZUhWa1ZDakszeVFzL2JIT3J2MEZIUG00UytSRklkeG5UaXhLa05PMXIweU1nbGhSQmIrUzEzZThTNGsyczRqU3FwYUR4eVdwYnpxcE9XSmFRY0Vpa2FpT3Y1L21WSGtKVWhZTG1icFBnWWhIbk1DM2hSM0NYL1k0Z2VLelhYc0drYkpRZU1nTHppVk5nVGd4aGMxWjFGYmJRZHhCOE4vSW1HMnJBeWZ0ZHRuMDZyRGlCV05YR0pPWFkrWFRKOHl1TEJhd0tCWm5iSkxiRE5iZVB3bGRTTjlqcE0xV2ZScExTVXJwV0JKcjJ5ZVFUemFmVXluNUFaaVVQRTB5MjlpbkduaG44L1JtMi9iWk9zc2dyWGRYR2VERWZMdEdpdkZHdDFOVktWU2pJM0NhdndGRE43YW1ROVpjbWZ5dGtUL3ExWkx1VTNuMEVHaGlWVnd3eHVzNjlBZ2JCRGtkYjBtb3NWR29XeTArdkRqUXpVdXRTcWtvcVZLNmt0cXNNc2d6T2Fyc3FGRk8wemNIQ0Vic2Zoem1aTU0vWWN4UHRVWEowRU9BN3QrWmljWTZQMUZRQzVDcDVtR0NzQ1k5aEttSE96aW1acXJxVnFtUXp3eURYMDk2OW1waFhoWUoybFNVdndERE5MZDR0RDdKcFBTa3FwV3RHZ084L3VoanhiTFNlRThWSEk2TDJHZnR1NUxXRVJ0L2JIc2k1eFZGcmx5Mk9leW14akN1TE1GdVR6RldoSUhPYnZBREROTGR3TUI2ZmJJL1NvNE9BdmV6MnRoRmFsYUF3bWhkR0k3RVR3dzgvVEY4KzVFZVpSUlVtbGlSbjBZMWl2dHJJVzlma1VGVW9Eckg2VmtlTUlzemxaUnFpdWVXdk9ucmxKYUlhTzRYQURDNVExTlpSdzlHTk1uYzVvdVlnSzZ3RjVpL25ZOGU5a2hyTnZkeDUxYlQzcFVxYXB5cFZoV0pzMEZ0ZVNwSzluakZFYzd0Rm41Z2Y3ZDZ4YkU3MnJEOXo5SVN0dnBFWGhycmFhdHNZaE5iZVBJQlJLckNKMncyQzcvbVZzZGJPV0ZVb0R0Y2xnRk9xdlpnNVJIT0xPK3padlFqSmdaRzViZHdQUDdEZEdVRzlON2pOcURJSHVaeFlVVnhCdDZxSHZGWm9xdjRxYWlOdnBXbnZ0RFJWb2FEemJwTllEcy9jOGhjZEM4bm1LRDFDQ09CK3FPZldUbFdhSUIyNkxtb2piL2xkdUt0czRJL3orbjJrZHVnUVZHeGduZCttNmxwMVZCV0tvWHdodVNJZ28xRnRlT2FXbis0M1BScEtraFF1Qk14bHQvTVY1a2RkUE92T2F3cWpVWDZOQUtxdERDakxmRHl2UFNDbjNhaGV4L21Wa2R4Vm9UaGlMZXVPMkIzZ3lQRE03VlJ5US80QlJua2tWZWVQSDNOU3NvZjNleU1wWXJBbHpXM1pqYngxUEZsVnRUR2pBV1N0RzNtclFrSG1OdGtaaG1kdWx3ZWZQa3NLUytrNkVlQmZ1NVZ2NzhmRDIrdGtYQ012dFpHMzdQSnRQblc1VkZhTXhvK2M2VC9wUjZOYTdUTGViYUp1eEdSWWtZOCtyLy9XZk42TDhrWTFsMCtWVVpwUXh4K0tSL3hXZU9OYk81cHJMWitHdEZscTFuWDlEcGQ3U2twbGJsLzd2UDZURW9ja1B2cU84R2x2NjhrS2pROS8vdVYzUG04MkNDYS81OXpiNGhrQ2t5VEZlU09lR1V5VmpYekdPNTR4OGlJT0xDQmZaaVZ0MHVJZ0g1a1pXSTVjQnF2U2FzamJRaTZsV2NqdkpCMHp3eU4rRWsyZFlmRjV2NHNsM2pNbDYzbzBOeERKNi9HaGUvWnQrUEpOTDVNTm44dERxSFJsaytwNFEvSEgyRndTc21zZEpkWFJHalphSkZobTZsdXRvRjd1eC9zMzRtT3IrRzVnN3hTUDRhdXJmT1h6NGpsOFRQQk1LSWFhTkxkL3lQb2hZLy9VRkJsWDlNYVFiUytJUFBuS1lqYkF4eC9FWlphRUZvbFpWOFRidGExRFNiR09NOFovNVdiR25oYW5hNHBobVhoUHMvcGcvN0tPZXYzK3hCMU4xcC96SXQxZG9pbU1SaUhCRFNPOGdxVGFZWUxjS1o0dWgrN0prSDNUZERENWpzZ3I3dnE3MUttNjVab3VUZjFCdG4wNWVDUzdOQkhhNTJlYWpCb1kwRHlJVVc0V0ZNZFQ2dmhDOFlkcyt6MUI4S1V3ZmdFN1Y5eGFQa1dTWlQ1MTJkS2F1Zk83dkFnOXZqK2VCMkZ1WlRRMnR4L3N3N1A5cFBVaEZaeWMrR3RCQStMMHVBcmEzTjU5OVJPNGE0cXNJTEJKT0prVjhEVHpaU3RqQ0luUFNrMUtqcXhpUVdaWS9IWW1MRFhmZjBxNlkwUFh2RmlIUW9wbHRleDJzaGt0VUNpc3MrTUVmQllXb1YvdUV2UGUzaWtsNjJTTGZhdW9NUCtRcXJlY2Jjb1NuTk4xRXdRMUp6RlZjaEVzdDc0R1g2bVh5WHVaNDFibC9NcTBPcDVRL0MzclgrTGlITkZTalEvOHZqTEZNbFBkS2dWMWN4OS9hWXREdnYzYm5jazduOGRqei9vK2lQWDZrRWVmM09FU2N1OTJJdnpuUE5waThZSWJYTkhmNUhuejhreWZVKzk4RjJyTU5zS0ZvSzNmcnlSSU9MVVZ1c1AzYm5HSFlDKzQ5ZFpYV3UzV2tjQ3RRbzl2ak53ci9peFBOV0hEM25Mcjl5NzVWOWsxU2x4SjhhaTVNZEx2TkNFbER5dWxZT0w3SThwZGdrWGhpS0NSSTlxcDNZcEhRMEhiNmJvRkZRWXNYcFczeC9GK044L2NLbGZMKzZZUkNaVld4dzhLUEZLc1NTYnpjL0ozY3RDenROTXNKZU42L2crRCt6cXNiVStJMTQ3ZVhmRTNDYjhuUmVibTlxNnZpZmlNY2ZFVzFhUVBucW92UzhMYllHNlBnUkQyUkpxZk5Ja2sxUDgzaHo1Myt4ckc3dTNwNW1yOVhXWFJ4QjBjKzFsdjN1TkE1d2U4cVhlWnNDVXZrTmhmMzlsbFdiS2JyM2FZSUhSYnlPYVpMZ0VJRjBUdW40ZmFMWjd4bmZaMDFFMDNVR01PbmkvbG1GekZNTTdoQ3d4NFdNZ2hjUlU1MVBHRFlsNjVheFB2MHB2SkdvTnVwRTZ6ZEVsY05XOFkzTEVBN3dFcEQyS3pTckp1ZE1JOU43Zk5KWkZ0R0JaQXZpWkpXeG82M0N4bk55NEdRYWptQ0J3a2lybjZ3VGlwN2NCTm03TktRYUw3cHAwbEEyZUcydGNwZVVKbG03R2ZHN2p4bldLQW9YZ2xDQ1phZkZoZUdHNmpqM3RkVm5oRFVjTjZJMit2aU5BcTc4WjkzY3JQU3F3cTkySWkxTFlzbVBMdHZZNjZXYzNVa3IrcUIvU3l1UWs3elhvVDF4VkJUNDZrQ2R3NURuVzhvTUJkQU9ZQjRTNG1INGtSTFczckJZUG9uNHRsVkRod1pDamM0Y21xMnpRZWk4OHFHUTlGNHd2bTludFZ2OEkwMllPcXZCdDVkMXY2REVYVWZqeDMrZFpWUjNhUTJBQ2dRdVFpMmlWWnFYS0RzdEhDMmVWWnJBYkx4NkpGZFlzS0FuVGFTNzdjSHM0L0lGQWlsRk80QkdNZlVqNHJPaGNFdDkyTEcyZVorUklmM2drYS9kcUdqLzVrV0VqUXBwSmRXV00yVlpDWEFkZEJQckxsRWNWbGNBMVdSSXI3MHBkbC9wUW5BMWZkbUhQOU1WaUpGY2tWL2xPZUI0NEJ5RVBKUWVoU3h3dUtGbFB6RnJoOWErZzBsaFZSY0xHc3lNcFJiVGpjWThERDZFNTNMSnFhaExsOTE2eVVCYnVNbE9HRlI2RUJ3OFdWMWdhajg0azhFK2FIR3prWGlXUVQvWWRoVmowM3lzcU5sQnlVMXpGMlV5Ni82b1c0UmVrYlQ3REI5Tk5sSWI4R2xpUjBDcWxpZ3BJS3h4VnJpZkc1dllzQnpoVG4vcU92SjFldFpmU2R6TEJTeEpMZkRSRDRPOTRTZ1YrS0w5NkpyNTU3ZGNGNS9TNE92VnRmN2pIOWZyMmdWVmZkZ2lvREZTOUdFZ0taWEJubk9XN1JjNnBub3k1MWZLQ0FNRThWVGZEdXBFZVBlbTcyYkRwSjVtU1pKS3FjSGhKM1dMMk9sR21lNlp2aG1JN3dWMldSVWNSVXFDVEVIVzVXeGdMY0ltVVVIdC9wczhpY2VQRWY4Q0lYQ2M4M0FtNitOMDMreUp2UDMvTHJSbVpPdE9TZ2JCbFR6VGxjcXhUQk4rS3FpckR1ZjdRVU1DbjE1RlpTWVMxUlRiK1FsaTAxVnA4VEJLdnhIZG1UOTRmdVBMUDlsdmR3NHBOeWpPSHJuM2VFMisvdUlPY3QrRXVHZDZFdGQ5aGVTdEttMGsxWjgxS3FJQy9qQnNaQ1VVOGNNdjd5MzNuenplZXVaTkxqOXFyY2krVVlpbVBhWm1SV0V3WEp1Z1ZONVRQektNVTQxUGRHR0l4c25jQUtBNUNINkVITmczdVFWRWZVOFlGaVE5c1IzcXRuVlZPckhSV3A5T05rNmVKMDlLVjNZbUdycThUSWE1eWVObElCOTZNdWl3d3BzQmVQNExjdEZxNUVWOCtwQk4zSWNteEdYUW5tTm5yYXdBSmx5UUJWRmpRcmJVTDRyc0NMT2pNQXJ6UkpYQ3BpV0tUYlJ5VUVmc2k0aHpxbEJpWGNick1mMWRyTEFjcUtWaVlDUldkay84SnNYWXBMNjFZNDVseFBiQW9YSnJqN0d2cmdNbUpMRmxQMVZodjVqUFdmOUordE11eDFlWkVvWUQrTi9FMTFnM2trQ0RHVmVEazRxdC9zSnlwVlQyN0sxcUl1NjhkcEhnN3gzd1NOUHhlYXRUaUxLNWtWdHhpYms0VXp1cnNqQ1dROFFySnVRVk1lSFBOSllFTy9yQ2h3dzV6TEkrWitKZytkUEtKRVdWSWRXVndNQmN5RHV2RDhLSTZlNHRwSWNDK1ZkTE4wc2VDZWcrdXQ0WkVialc1OXl1N2pTZTVlUEJyUnJJQkxESkUzRmQxczVpTWNGdWMwT1N4TDVPazJOV0xvTWoxTnNLcGNYbTV1bzB5K2FpeE9hUkpkUmYvaTdzditZRHA0ekRwLzVNbFNSeE9YL1YyMCt4cmt5UnRRNWJodnh2Y1NkRm50VEJUeHdMb1MwOVRVclhCUjgyWExseUh1U1hFSDVWN1FpbFhkTkxjb3ZMZGpsazZ1TXZiQy8vT3hmM3dSMzRIVmxPYjJGTHYyaVNENGk5V3JuVTBUQTdOYTVUZ2NMaDRpcjhDTDBXVElxNXdPNVNVcDZCMU43ZWpBdVN2N1BpQlp0NkFwTCtIemlCYmoyWUVweXdGeVZOb0FCZ2l6anFLc3JLUTZXWFRKZlBRaDlZQUF0L0daeWRKS2FYK1dXVU50STdvelFZQ1RwaThrWEg5TDRDbzhYR3JCNkNrUEpJemVRRGN2YVVxWVcyNE1SV2lxTGczdk9qNmJ1YTFzQ014dG5CazRTVFFmL1hzM3Y5YjhxK2R6eU1sU1J4T1gvRFh2b2J4cXJiMThJNzZYWUt3cjlBb0ZuTEZKYTFhNHNQbXlCRzJZMFhYUjQ3ZzlTL2lPai9rd2lyL3R6eDZHOEpldkFxSGgza3hnbGR3UGlzWSt6UzRkVitpMHBaV2FiSDExdFhaenk5L084bkNoaklhTDdOSlB2REZrL1Z1RWYvTVNXSkZzN3hiNlIxMzc2enRsV3VHRE9GRTN2Nmx5ekYzVVlmd2tzaHhIWFpSNmQ1S2VJblRUMkxrcGRlemk3TlJHUFAvV2VFTTJXWmtTZjVaSDNzZ1EwcnliNXRoTm1Oc2tkeThlaDRVcFN6ZGs1TUF5eWlsWlBrZHhWaFJNeEQ0eHpLMStOc0dTV3VsQndFQmZpeGgwbFI0d3QzRW1ObzRZS1UwUzFaR1JvK3lCOFYrQ3NYM2FmK0hwTEhVU2xYeVRtRjYxeG5XdHZSempXOHVCZHE3b2VNRXZhczBaSkRVcmJIQ3VKOXBDZDlqdUNGNklxVm43bURVbWE3UjkrMXZycFNTdTlvSWlXN3gzV1hib28vcWpkT2dYMW1XSitRMFF1eDd5SVVSdWdRZXJHOWp0RmhWL05zdThqaGdEdms4d0ZsT2VTTmZOYlNwVnYyd0dIcUVpTjc4ZGQxTTNtMFlJdFJHVzNNV08zTFE2RGlKWFZoajNDbGR4bGJ3eUxMZWdaYW9OWEFuam1pZk1iWnE3QjQrdHBGdVNhcE92bEpYMzdoUDM2ZDJheDJQRENYd2prYlM1UlY0OCtwYVZwd2ZaNDB6ZXkrS1VKckhiYnF4ZW03WnluT3BZRkNVU1lDWThzNmhLbmIzY21LK0ZvaXRSRzdrUkxzQmxpNkpXaFMzT2RTUWdybDVjUFkrb2ZhMzRUc3pJM01LOTdQZDBrNWhud0J5Q0RQeUpYZmorVzFGMS9UQ2tTZXI0NWNnaWxOakkyMmhHTTJSS0FOU1ArbmxTcGtYRDVVaVdGYVVkZGZPYXltTDNZZmU2NVArUXZDcld3R3NWM3RwNEQwUjRhbGF6cVh5SE9pa2FWd2J1QWxFWGNKVlh5Q3ZGY2dydHA5cEFGNzRZWjlybTFzSGRnOGVxNFdUR25PM1l2THE5VFQyb3QrY2RpaTBWek1sWlRhN043YVo1dDk5U3RkSG5qVmRUVGhMTlIvNWVaK3JLczV6cTJIWDhVMUFxTVh3QWVDTEg0amJoN3RDdit4dUxTaVRNK1Zvb3VwQ21jT1hnNGlhdWVLMEtZODE0MWVDRWhUL3JhSjhPU3FhMGhGbTlxTlhFdk1qamRYemQ3SEZieXR5Mk5DZk1HZFh2M1FhTFV2TTVMVVBoNzNVcGRjS2Mzb0V5ZjlhSnRoMTE4NXBLMU5aSlRGTzZROHFqN3hwZXZ2SGFSVE5LL0hLamd1Qi9TY0tLVU1DTStEZVNFRElqV1lvbGlCT0REMXlST1IwenQ4MnRnM3N4RDc2UytYTE0wUjNEbUZqakpkMVpEQ3RCc2hVUFFMUXhLL0x3RDJzVlJYVEQ5QnhuVkFzd3Q3R1J4blM0a2RJa21vLzRiVFNqSWFqeW5lcFlkVW9rUXNhZS9jc2kvS0tDRkRteFdtbE9UWllSbGxLMG1NQ0s1bXMzbEhPZklrcGxRTDIrbE9pWDVkUW12OXpwUHBDcTU1MlJJWDl4dGhNVy9qYnNvbW9iRXdmeFRWZmxtZVlXMTE0L3krQ21zaEpMREp2TmtacU1KNlFtYWg5MjRNL2xRMGpabmxpUVJDemwzQVpoZHUvZ3p2TkNnb0Z2MGxVM3A2a3N0bE1Rd1JtU1k0alBZK3ZMQ2ZBTEVWbVZYTk45M0MySlN4MDNaU0ozSzc1M0owb3FKMHV4ZEE2MTVYZ1ZBS1N3emEyRGV6RVBQcXRWK0tTQVc2ZTRRcXNMOEZJdWMvWG4xL2gvRWRER3JJcEc1bllSODBQL1VZZVdXdDJFSzJGY1hDZUo1aU4reDZMQnJMT2Q2dWpDa3IvY045TmhRZFlONDQ3b1lxYXBVNytxdWxISG5LOWQ5N2FZeXpGbk5VanFWQmppeGZ4THh2VDRORlNVcnk3MUtPUm9HdmRTUVdlYVcvNGljbHJXWG95bkRubkd1akMzeHcxanZWNjNsNE5XR3FIUU9DbWlsTWp4LzRSNVM1RGw0T0NFQWFYOHh0TnhjUEhKY3RYTmFTcUw1ZkdtVUREMXIvOWR5Um9nV1ZGNWFEdExwYWlXbXZhK0hHWGtSMXpxNU5kUXBlM1V5MWF2YW5sRXBWZzZoOXE2MFMyVDV0YkJ2WmhIczgvQ3d1NE5ESGxIYmJBTzNMWVZybUc0eFArTGdEWm1WVFF5dHhERkRQMGVKN0ROclpORTh4Ry82L0g4c01wM3FtUFY4VS93SjNjVm50YVIxY0w4M3Zmem1qN3hxNnNiYlVQUUZaMDBwbkYxVnNidmZNUllENUk2RlVhakVmK3lFZWVnbkFLWFNCT005dVRsUXErNUdKVXY2b2VvcEVkMXZUQzNoK00rRkd3VjlzZUlxMzlrV2FpODVsdGhNVDNORzJiM0RyZ2owY0lFM3hZMG5hdHVUbE82V3VWZmZtTzhwR3JEZVpvcllzVHBTK3pJYzZsVDFJUW9Sd2M2NjBYb1QxU0twWE9vMlE4dHRuZnI0RjdJNHdiMlZ2YmUyRFJrcUlLcFNMNEQ4dVJWV0Z6eDFEZHU5QzYwTWF2cjZjbUVkZU5oV3BkeGMvdFFsT0RQTkVZcXpvOWlSOU5ldDFPZHFFSzVDTHFhb1lTb0cyWVBxSEs4K1Q3bEJWWEZuTVl0NE5KSzliZzZGUzVvdkh6eHNqbmJ0b0V4MmJGNVdPYTJxeEhCZUZ3ejZlUkNzREhEelRvMERIUEx2UzcvV1lxSmxLc3VUbFp5M25XZ0RDNDNIeCtWZ3F0dVdGdEhUSXZFZ2VpcDdDbnpocGdtbFRsdFZDaTJ5cnEyU3gxZGx2ZUxZV0wzaXp4aXY3SnlMRjFERFd1b3phWXNjK3ZpWHNSam9ybjlhUGFlY0x0amNuWEVXK0pSOFBBRGZMc20vZ1VuOUVRYzRtaGpWbGVwMDl4dXB1ZVVYZXJvcHN2K29xc2wzYkd3dGw2K0VYZHBQQTg4NkNrYmV0eUtUVnFud2pibkdsSnQ4MFVMNEl6WElVam1ibk1MYUtiTnhodmlybnZJdVBkRzU4V2FaQVBIMFlYanQzVkYzSTQ1N0V1WTNUdVdyWmZBUmN6dGNsZmRuS2JzeWhWUzV2dFl0TDFVeUFKK0NSUDdtQXNwT1lGTEhaK0twdFB0USs5QlU0NmxhNmdkRnNZdWFzb3l0eTd1UlR6K2tEMGVQRDZnanFHUCtLWWlpK0lCWkFicmE3dkNSWmd5SEZPME1hc3JhSFBiZHJtdXRuZnJKTkY4K0s5anRidExIYk5LbVRqc1EzS3BUNWc5b01wd0J1MTYvSmh0bnA1UXdJV2xuSTA2RlM1b3ZId3hERmc4Rjg5SGNiVDhXdkt5ekMxNmtCalpqZFRjeWlydlM0ZU5leDhlb29ZUU52RTAwL0hsdStVd1F6bTlvK3ZxN3A1dHVlcm1OT1hKTlpzTUx3MGpmTnVKVzUrekZuZmpibktXdURKZDZyam9rbXgrMUJvQUFDQUFTVVJCVkhuOGxYMHZtVGxZdWh4TDExRGJ0T2MzTEhQcjRsN0E0elhzNmpSNDRCeXE3OGpYYkViNFhZc3JZaTBXbkpQdTJaZ2ViY3pxbERhM0dGenhTTlNGdHJsMWttaFMvRTQ2T0xqVU1hcVVpa0lsN3FlYklhek4zQm8yQlRLdm1ZMWt4L2sydDB0MmNaMEsyNXhyU0VIY0t4RWJQaWdUTDhFdGM5dFN6MlZ3OXZsckFDTXNjbk9MbTlLU3pwdElQblh3Z3NtTVZYaXZlOTBiZEwzOFg1aVpkSmZNcXJKdVBVUktxcHplZ2I0Y0l5R28vUS9nU05mTm5iZklrdGc3SDVNNWtadFJ2T3lXczEwMXJrMWhNMmwxc3FFNGNTRm14eGVjeGFuOFdQWlpJdFloTW1WWWlvZjBsQURZV0doS1lwbGJGM2ZYY0kxNDRDTjJlSmZCZWNBMStTYzlrM0V5anI0SzE2VjVXWXlMQlZ5Qml6RUYycGpWS1cxdXUybGJKbDZWOFpHbGdwTkVGK0wzaEgxbkVTVXVkWXdxcFFibFRHcmM1eTMxc1ZvcFRNRDJSS1puTTJWRHM2cHpjd3VFelZDbndpYmZPdUs0ZTVxUDNCaVVDUnRsbWxzOGVrbEVaRTh5MjkvaW5RTGxjZDl3R0ZBNHhabGh3ZVNXR1c5N1h3ZitUdGlZTE5NY0ljRVZIVS84emh0RFFCYTF1TFJaNUZidGROM2htbHQwcWVoK1oxaGVTeVlyZ2N1WTlFdXNjanVSVmljYkN2NjByQU5NVUxUWFRlZGwvZkxwRGJkeHRnNlJLY1BTYlc2YnRraVd1WFZ4ZHczWGlBZHcrRzYxdWdFZmtYRzVGSkcrOEVtK2dnTnFrY2E0bUVOMzdFUkZ6cm5iVFQyNllyS2t1WFdTR09RenlhbEFsTG5VTWFybzVUN2lhaVQvTFppRWlFK1pBMXlXaFo0akpNRXBuUVJja1NlMWtYcUZsS1pYT1JDNVp4ZldxYkROZWZBVXY3MGJkOTFsSk8yYmhXbHVjYlR3aW1oeUptV1pwc1RVZHBqL0ZRdDB1OHdnR1Jjb2hHZS95S2tySU9WaklySklNUzBrRlBiek1QOGk5Wm5vZHNvSjJscTdpQnBqeTdNenBldkc1dGJSVk5SQzFRaTZsTDZ4QWRTb20yYXo2MXFYT1p0T2xxVFZ5WVppd3pEajZDeTVGc2hzTjl2Y1dnYXhERXZEdHJUd2xmR2J3d1UwT0pub0JvWGNvK0hxNHNIWXo0S241UEZwOTkxQ0t3bkg2MnB3WEx4OURmSG01NlJwOWRIR3JLYlQzaTJlV05LdmF1M0pCQ2VKNW9QZmpjVGc1VVVPZFl3YTRsNkFYdTRPS3hhbDRDWEd1WkVkWmc4b2c4b2phaSs3NVU3ZnBQcXdXMjVsdE4reENlcFUyT1k4ZUFwK2Fqd0JJSTlHbmJPNEd1WVczODFRZzJrak5iZHk2Z0t2dFF4dXY5K3g2bHVKZDZIY0hUek91d1duclZTN0ZuczdjY3oxZGpQVXZVT0lZWm5ieFJSei93TTQwblVOYzV0bzZyVnYxQkE4d3hhNFJBcmpUdmQ3WENERHY4emdnVkdiSHNvWnRNaE9xNU1OUlN1YVJNYnBxaVdheVQ1THhES0laVmlhdGtWZ3ZBQmRqc1NHVFNoY3lEMGVyZzRlTHhCYmx4U1BENzFBY016NnR3NUxJRTlrbjRlWGNOanNiR2hqVmxmVDVoWVgwclRJc3RnMnQwNFN6UWUvcTBuVGd6eUhPa1lOUkVzTVN0d2lkYmZUUE1Mc0FhVkovSDdScFdjMXBaekdQZUZ3bHpSRjlOdktNYmZSOVl1b1JhU0V3bmJGd1ZOVEVNbmdBbzgrY3B0a3RtRnViMk5zUVdiT1J6R2pMcUo0TnNOc3hMdDdkbTV0cVlrd2ZrRlV6SFFzb1ltb0VXYjNqbTVxVlFaZjllZzNtZUNvRzgxcVNUZE9EN1lHSnYraVVLeEVCZ1h1a3NKSlJ6RzY2VndHVlp4OWx3OVJUTzVRSndzSzVIZWlpbmo2Y0V6Z1JNV0p5Qlp3U0dTSnBHVVF5N0YwMkpaRHBqc0Ivb1hjeS9Kd3FTRHlnT0xDMWxrZTNZSWhuVEVORmRxWUZUVDRwODB0ZjNFeXJUT0Q0TzlGM0RhM1RwSzRDbGoxakpTTU90UkowZmhtd0JnOGxLQU5zd2RVZ3JJZ09STS9YS3BwM0VQRmJvUjRKdTNabk90VTJPWThlQXBkM3ZCT3hCNEtlOEJFNXJhQlp5ZnQzYTluVGFHaWdJY1hMZzB1bVlNREpqT2U2c2pPeUpwaXhtT3VwZ2xWN3hoSDVObnYveXVkelg4M2JYTzdkUWw1ME9XS1NaTVZkOVYxTi9VcHNOVEJRajZMdFRNZlYwWEx0ZVV4VGNBLzV6VHRaT1RPZEtrRG9YV1RaaVVZL3BVb2pYRmk5cDVKeHdXSWFMTVBUN0VNWWptVzBWQ0RhOUQvMWIvdW9MVnVBdVZDN21WNUdCclowU25ZMVBrTFBBKzN4RjU4dGpneTBNWXNMK0JCbTF1K0V1cVN6T0wvVzB2OHYyMXVuU1NjVEFXTGdjcHpxS1BKUy84NkpxN0M3QUZWam4wM2ZyaFUwN2hic3g0Y2xxMm5jMTZoVG9VOUJDaEZzcGlZRFoxbjFpMVdiRzM5aGxzUjdteXliN21zV2JlU003eTZBR1pBaFA3UDZadzZmOUZzeDUvZmxPdjVPVlM5QXgvVnVTL0JDcGRwSmM2YUNIblgxK1J4dmp1V1Y5ZHFpay9lNktCM0hicFo1dWFpMzE5UkJLdXAvcGF1NlhnSVRCTVpPWG5xR0dRODJqVmUybkc4ekxuYnUvTE5iVFF1RWl3dGcxaU5aUU9vWEpSc1Z4TXoyNFhjdFZqZVBORE9hOSsrbEZBQ1NjeEdQaFQyZUQ3M1dWcThQK21BTm1aMVBESzNtMFltN0t3b1Q1aGJGNG5tZzkvWVlzV1pEblhpd3JLeE1GNDlvS3FHMlFPcUhQUDU2SXBoUWFubzNlMExnc1A0UzhUSnZSbmNvTjZDWFZTcndqYnJpcWt2dktXbmFxSmJXdDBSMTlNV1h4dFE1RC81eDNSendOalJ2WGpwdndPZENHYm4wdFVHL0VYM3RXUXRZRGNGbHlKRkVzb3JDZWMyOWJrR3pJVE14dlRYQzZkSWtjZlpHYkdjdW5aVExiYjlZOEhFeStLdWxjR3dLRHVhUk9QVFA5TkYxT3VaMTh0ZE0wZWRSSVVHRURJYzUzbHorckVSemlXbzdhUWVGM1p1NG5FL3FNUVN6dTB6RlZ2ekhzcXpiSFByNEs3Rjh1WWh6R255NW8yV2NFKzhLdGY1d0VXL3licEthR09XQzhORFpHNkJldHkvajhtNTlvUzVkWkZJTHVKLytsay9kdllNZFl3YUphTnQ2M2JLSytjTXFISzhtL0hEWlZkdXpHMWRGaHphdVlNRjltbkZic2h4L1d5Q25VNGRqVjA3bG5qUndpY2F6NXJ5OEJ1elRIOThsVDFSbFlUWncvZUxxK0NBWUQ1VW12d0dpQys2bnBXeStlRUpMam91TXFJSzFZMlRKYzRkQndIR3hKV0lydEVVZFJWNWxKMFZ5YW5iTnBzQ3ZKYzRqMVdQMTF0WmJZbjh0bjdmM25XOVlFbFV4ZlhPOXpNVDlDV2dHR05oMzVnNzNqUm5ZNjhyMk1hbXgwV3lkZHNnVm1HSlRudHRXckY5VWMvbVg4aGRpZVhQUTc0aXZtdzN3MVBvUGNvS1kyMjA2ZmE3SnhOZ2VPT0pqeTA1MVF0ekc1dGdzSFNRR08zaTZGeXRkcFRyVUNjcUt4MlpTZDNib2VNVnNHbWJ2YncwVzFSb3NNaHVZakJ4RXlyVzBNbVZFem52ekZBdk1jVmJxOEpWVkVuV1dZWStTeUlUTitENE5zdHpNREx0b1JtYjIyQ2lwVGN1dHJJbUV6Z0xaWEF2OEhpZG9kUXFNRFFNVDJDN2t4UWdGTDNqZ3drbEpkVzYwYk52ay8xV2tpZVpPTktaZGUybTVNbHBRVENUZWloejhNekxtbEV6SlFDbCtNN1dqVzZaZVN6TnNreDFUQ0xFOGUyQXhRZGFzU1hCQTRqc1dDZ2JEOU4zTzZ1NkdoZFdIay9ZQnJFQ1MzUlVjeGJVYnFDUXV4U3JCQSt4LzlTNDUwVHR6VWZQSUl2V2xJdVl0ajZyeWZDZ3BhSjN4ZGVwRVY0VW1SaWdscmwxa0dnKytFV0RUekdTSXVxaFRySktkaHJtWWNFdURYTUdsRTJabitJZGVWYVN3RS9pNjRmbEdqbytKV1BjaGRKTUZwTkRxVmFGMCsyVnoxbUhCaXVpR3RkbHpXUUE2Mm8rSE1wcEowMEFha2tNQnBkMXB1TlhHTnljTzVLamlrZldsaGJhZzVhVDhKdmtmZE1KNHBEM0RqeUFwdzF4RUZ3ZlB5a2RWZmdJOGdRTFp6S3JydDBVZXV1U3FINGlic3JKcmpBVGZJVnFHL2NuQnJLakpqeWsyQ0E2eWgxWldlb2tTVC9BSHIveHdQWHhHRytFQ2pnUUxoWTFLc2RGa21YUzNGWmd1ZUd3T2xFenRybDFjSmRpbGVEQmZjN0lzRWJ0SUlJZU95dlRNOUlIakFyTk5PcXFYZ3JicWtmTlllWG40am8vRU5WQ3hFRmlGRytDVi9LdGlZYzZCb2VpNkRxVFhqY2s2UWphTUdkQUZURXp5K0VjYVRkMS9kdkZiZWVRdk05dzQ1djN5Z1pHU1VvU0JHOFFET3RWMkpTeFlwejNqbGxldDdHb1k1cFRGeG54NkVHdTRkM3laMkE1aE9aVE56bGRYLzIrUG1HMEU4VlZraE9sVm9IeEZ0YWhTdExlaHVnZERSUmNjSWlBcm54WlpvL3JjOGs1dVlNeW5aVlJOOUhVcHI0VEowNnBTdk1yekZrWGR1MVI3SE5STDgyc2NsZTVWV0NjVDRZNnlTWk9odHZUR3c5TU5QdVhkTWx5WkRCZW95ZWhkRkhxVjQ2TFZIYkN1dzFLczN4VXJzTnZtMXNIZHlGV0tSNFlGNjRkWVh4QndvSlVEMjlJMTB4RjJ6RTlmNTdVdmZGdTdkNnF1YXdnZURnRzBwSlpNMDFpbEhMdktXbHZQZFF4T0JSRng3U25PZEdTUW9jNUE2cUltVm5PcmFxY2VUbTIvVEFCdzhhc0tCY3ZseGRNMGtTOHFSOHNQaWduTU90Vk9ORllsU1R2SFN2Qmg5NzVPeTFFR0h2N2IvK3E0dkpIN3hJWjdNbmZHN0cxek8yTTZoa2JpZDRUVVVlUmJ0VFRvcXdCSStWV2dmSEdydWZLWExNNmF4Q2lkNkRIc3A1TG1xNTZjRHZadXRxUjVaemNSWm5PYzlkTk5MV3V2UjA4T3FWWmxNbzV3cTcxZ2krd3B4eU9QS2lzNm1WWGdRaytiblVTVFl3MzJYT0RqUWVDNjloVmpUSVVrOUgzc3RTUjZJbmE4WXFkUkVIQ0lLWlpmaElYTUJIVU16UWZhcE9oNjQxUjFFWWg5L0k4Z2cwMDYzaFpnYkV6TGR1Rms2b1JDb0l2M1BvbTBMTm4zZnI5d2NTdEx3a1I3Yi9sMWg0bjVCdUpSR1JSekdXZHZQVU9UdGgvKzYyL3hrdEZTSkRvYkZYSW1iR2Z0akk5MUxIb0N4S3I4cnBPektzWHBHZ3hlMEFWOERLTFo3amtIS1B4NW5NeEtUSVhUSVFTTVVBWDM0L01HanArak1uUitqL1VLdEdhRmRiTlZQL2RnQUtYQW1scnVUTGErZ2pOWkViVU9TeHppOFJEdk5tWjFCZy91bUtMQS9mb3JKMHphQXIzaUY0NUh2Q0hFZnB4VjBWMVpOM0hjMjl5c2NJaWdqL0E5WDRWdTNwWkZZUDhpb3N5bmVlc20yZ0sweHVLTVpCT3N5aVg4eW5XYjdKdjR0dllMK1JYaEhzZ0xsbytWYUxVcVU0Q2lpK0YzQitCdWNYdzJQNE54ZUEyZG44dkNINThsZjJ6Qk1kMGtvK0xkRzV5TWlFSVVpelgrUlcwZzlwRndsbTI4ZGZ2dUJpTHZJUzVUWE92d0FNUTkrVktBcXRaNHd0UzBmd3NDTG9RVUlTdjhxY0lGV1RIT0lsSHVGZisyY2ZuNVRVVnpxcWlqQmpiSkZHMmpOd2xxSi9kTWJJOTFER29DNk13QVQ4UUJJOWUxYzh1WWQ2QUt1UVdFM1FaVzJYM2RvTEhydUsrZFF3ektIZnIreGNHZnJnV0U2WmpiWFp2TDJqOHNYS094VjI4RFJ4eStrQ2F4ekJ6Y0JreEtURFB6dDE0K3Z6NW0wK2YwdzhJcDFqLzNPa25uRDk5RHMrSXVuM0wzTUplaUY2Rjd2V2dKcEMvWXp3OTJZa3oyMG1LdUtoU0RITTcxanNESHlZZkFPZ0kzMm5RaGlJSDF5SlMwQ2prTHdxM3p6RDJMVXM2RStSWGRMemcxMVZYTkJZM0JSMFVrK1BtOEN0Z25GWDh2NXZidnk5ZWlsL09vcEQ1ODZabmxVOXFsTHJVc2FHQVgzMjFKODB0M0Z3eHQ4SHJMekoyT21UOXZMV1NxaGx1Q0ZUVStra2F4QlRMLzNjNkZYNVRjdUFzUmNqZURsUEl2UXFQSDk3K3dYaFJRYXhNQzdjaUdkYTE4VUN5aTFGMm5vOHlibTdQNGV5T204K2MwL2ZobzBBUzRUK0pXaWNZSDQ1OGdKcGQzeUpSN1BYUGhLeCs5WkxPa0F2QkNpQ0ppVDFpbUdiWnhnb0k3Y1NFZ25mV2dQTGdwMGptOFZqU1l2MHpqRy9ueHh6Y3VjaUxPTnA2NHN4Y0hpTStZM2NhNTdOMUpKSEg5Y3ZqTm9TeTkxNWQ4T1ZxbVZ2dUhQS0tjTTcwcGxURlo0b1B4VEZqUEI2S0p2RVV4WUEvR01WR0gvSmtobXZJdy8yNGdpcUVQTTMvdWQrYWo3KzR1WDFMdEx4WU9NTkNKNTlqWmh4MUUwMGRpcDQ0OFFDa0pScnd0eDA5c0dZd2d0Mk1CbjBHaVRQYm9ZNE54UlM3ZGhrMXVYY2JuR3JGdDZYWDNzeWU4TzZlazZlZEdabmIrQ3dZUVpBeWlFRXBscXlQeXh2N0MzYWJhZDhaZXhSc2djVndMY3NqQ0Z3WDlMWlozZnBkN3Y2bWkrUGZpUjk1WHYrV0g0elRqbGdlQ2U3b0lzUjNPdzkxSEcza1pKMTZjYlAvdHA0bUNIbHovSit2Z3JwaTRyY0pEM0RpVmMzK0N3WG55UmYzelNtUnFia0VkU0w1bVp2WnMvVGpsZkJ1Qy9wQW92b0lKVzF6MjVLdkFSdXAxMWFiZkNpYW01eVBKQTN5WURwaEFzL3dEM3g1TlY3R093TUdYOVIvUTZUdTVYM1NOVHJTYkVFdWJReHFtTGNZbjJObVVEZlIxRlowQ3pva254TFNEWmJPd2I2Si9EcmR3dG1HL1BxNkZPcllVQngrNnpRdkUrWTJtUGpoRlo0b0ZXSnpDNlNNdWY2MHVmVm1LMnpMaFhsd204dXFVOGk5R28rR2ZJbWMxZXFPNVQ4aWhQSUlUeFFYQjgxNnFET0ljQ0hhS2pHZ3NwcHFtS01yUlRTemtzckt6aGl5d3RrTjExR1NNcmM5em5WRG10MjRnWTBWeE5YU0RaRjdxbDV6dXhVL3JjYU5lc1N3UkVLRW4xRzBJUjU3bHNTYWhSV1AydHlidDIyTXFPUjN6RXk2cWE1ZTZvSWxRdWJqb1k4a1dUUkZ0NkVLcThEY1RibWgwT2JXWFNjL2w0OExRWUdiT01LQ3BpNDBpSm93L2N0WlBsTXMxY3kwZm9YY3EvR1lyT0FOcE9XdklXZDhWYURKcm5Va013OTFCbWsxTERlZ3NwcUNPL1ZRVmhsVzFGM0lMa3VWREVmaFI5OFIzbmpMSjFLTjFaMWhtOXVtZW5RZFN5NU40SWZXQjRlTUdZYmtNYU9EeVFWM3VzQ0p5K0wvVWZRSEhyaDhDS0Y0NnNIY3M1OTdDWEpoYnZIbXlEalI1bE9vcmtPMmx4eW1tbHFNWGgrMm81Z1VxL0ovdkd2NVdtNWxMTStZelNYd0xZUTZEaWhxTWJlM1ljaks4MlNFTUlVR01WdGtERFUramNBdHpsb0dWU0gzYWp4T0dYMC9vK1VkeXA1NGgreWJxbDk0cURPSVlPbGVYb2tiSGpoRjczSlg3aTY0ODUyNVExRll1VzNmNUd5eHhrekwzT0pWbWR3QmcxRnV1V2Z5UUEzejY3dmplWGVyMHZMQnZHZS8vTWpuZGtyZTdkVzlFNzFqQmZRdDlNZ0wrZlZFS2NoRkw2aHl6RXk2cVhaaytacGVyWHNJaU12ejVWd3k3TWlIL2FraE9LRUFYem1aVUtVQmpBdmgzUnBud1FnMmhRWXh1ekd3NUc0dDN1Smx6ajBWY3EvRzQ0ZzFIcklsM0ltU3owSjloSjVveTBPZFFXUUt5dzJvcktZd3dGZXl5dkJXZnltN0xGVXlESVgvbkxGYlhzS054ak5TemRXYllabGJKT1JTWkx3c3RyeE5lWGJ5SVhXRnVRUkg2L0xmaERvd21UMFJxZkN2OFVPODd5bHhWZS9BSWw2dnlRNlFjM01MNTlaWWJJN3BVcDlqWnRKTkxlb3VoU1VnOWRoQWJsaG04ekNCSDY5dU5IbFVQbVZPS0ZCeGNITUw1L2FacGdTRkJ0RWt0dU5xcUdHcHNURTVZWk1VY3EvRzR4RHZKNk1TSHNIMVZ4M0RRNTFCeEVhM1dFRjkzd0dWMWRSTTV2WGlOY0tzYXE3OElTZzhHVzVmUWxQdkJhaTN1NXFzTDg4eXR3QkYrVkp3L2xlTVJoWm5lZUtRa1hlNEx2K05NMFpyK1kvTW5DZzcvQ1JnVXVZNmxIS0xKYmtjd1lJQWNqNk0yaWJNc0hDaVp0RXhNK21tdWhxZk1mWkFRY08reFp1NTNaU3Y5dFBUS0w0Y3MraGNVSERhamNxcVlGeHc3eFk5N05xMDJXcWhRVFNKN2JnYWFzRmRZSjBoVnlIM2FqeTI1bXhKZGpjMXZnNEE1SDNXUTUxQlpFVzNXRUY5M3dHVjFkU3lIcUF1Z3Nuc0dUc0grUkFVN3FwVlVZdDR1dTg1bXF3dnl6SzNyWGp3cnJOcmNTT25wREU3WkhpTVc5Rk81cGlzY2d4cUxsU3VqSXFQUk9lN0xCaW8zc0hQRXJlblE5enNRUTV6KzBGcjdQb2VNNU51YWtaNy9KR2I2MjYxTVBmMTJ3dUtaajUvSFJoV2dkVTFwK2lDZ2dzeHFMbE5ud1ZUYUJDVjdvNGZQZFQ0ZVJuR1BpNUorWW9lLzFYY0oxOGhNOVAvYzNsSWNvZUU4K0lXbk9hMlN6bU50dlpRUE5RWlJFWjBpeFZlMzNOQVpUWFZ6bHVJZmlUanp1bG1Wci9Dayt3NXNpbk1vYm8zU0xrbHFaQUx4L0tDcm9ZTjNHb3VRZmdrOFM3TkRUbHhCVVdqVHFkUEhkQjFCL21GbGdPKzk3MUxTNlo3QjE3WTU5MVB0YlFnVDU1b0F3dTJKSXFManBsSk4zVk1QUnVNZXk1RDAxSWtmMk1qQ3JNU1haRWtGVTh2RzFmUFZWNGl6d0dGcUQyb3VkMnd6K2dBVDRjeDg1VlREelYrT2t4cUZrV3VCNVRjOGJpZHhUT1hoNnlVbHJCUjZuazNxK2thOCtGdVNpUGxvYzRnemFKYnJQRDZuZ01xcTZsVzNxdnI2NjlrVlhQbDE2L3c5ZjJPYXFnTDkzYmExV2hkZVpqOHU2QjRZZnVnNFdTaTVVdXE0RkhLZFlTaTl5dGhqc21MVUk4VUdEc3JnM0hDdm93bGNMam5Ib1lQVjkvVHdjUFBLbUpmZVQvUHpBdlFPSG1pamVjeE02Nm1KcFdydVRYZ21uRGdvUjZ2Q3FadWExc0ZCb3djVUFqa0JqUzNqck5nMHNZczd4SVpaWlAzY0dUdStRZGtmUVNYbC8zci8yVVVpaThoWFZUR0hJODcrdFJEaXdSbUk1K0hwRTVMZUNUM3JwZG9ZMGVTRytMcHpVdWQ2dks0ZW5rbGJ0YnpZNUxEUEM2YmJ4aUd3dXZSYTlBVDZGVnJ2cUtVcDN2WVg3YnhIdVBQSG9id3VNK0VqSDF6ekFJR1MrMGUrS2pPUHNSK2w5MDN6VW5HbTFmRmIwdytRS3lCVldBRGNvUGQ0UUswZ0JiQ0JmRmhFeDdMZjZzdmJjemRvT3ZGNG5zZU0rTnNhbEhNc0p6TXU1UEhEV1hIRmlOemkxZ25tNDRmMGpQZ1pwK1llWWc3VHdJS1VWaGtic3VmSjVNMlpyRVV1VEhjZkhqZ1QwTHJNbXAxbTQ5aWxjYVM4SjN4NnZOcXRQUEZabG5BUXhLbkpkeDhxczFtOTFOYjRxMkRsenJWaFhYMjhncnM4UHo2WUdhMWlUSU81UkFVbm93Y3pnQzdNWHptSUROVnlTL0F4SzBWckdOSEpsZnhEY2ovOExBUC80SXlzWGhWMXArK2dXMy8rajg4NW91dE91OEJXQ1J5VTc2Y1VXbmpGNk9vRlJtWEZxNTA3d2hUQjNEZzhmMnlaSjEvekl5enFlUGN2VDNWaXM4cnRJVDBUZ0I0T1NPTHhlSFJqZGRWRy9hbDQ4cDM1RDF5d1pGcFpxV2hrS1ZGNW5iZDZrRWlvYWFUOFREa1BFOG1iY3hNT1hMaVJVTnRjaDVUTDV4N20rRXdGSGNvNGlGcXBTVzB2a1RtNXJ6RHVjdGlDSHFwVTEweVp5K3Z3QTZHNW14bXRjTnlWaVN6M0NvWWdzTEg5TGx1YUdnKzhuU3NWdXRKV09hMi8rUS90YmxPdmtpT3BLZHJIK0lRbGcvOHZjejdicHQwb0JTc1M4K1RnVG9CM3FCKytBSlBISmMzVDc0NUgwZURYT0RlTGFKblFnL3ZWdWdUMzE4eGw2MjQ1eDh6NDI3cWsrenFIV0ZmaUtTNFZQbUJCWnNWOVRieVg1U1dXUVhXWGl1UUpKUVhOalYzVldSdXk1OG5relptQmFMcFluNnlCWTU3RWQ0dGo1NHp4b21nd1JQWkdyaGoxcjJqNnlSL0MzbndDaWtKanhqdmpaTWNkenJkK0hiUllsczg5M2lwVTExQ2R5OHZ6dzlHY2kyejF2eEtabEc2WUFnS1Q5MGZON09GVWRDSmt6c2IrOUNkWi9vditJMm96Y093WThGamYra01lOUtQUm5tRFIyRGd2RmVCemFTY3ZURit3aERlbXk1VUVrVFlHUDR2ZWlZZjhKaVp6NXpwUDU4TE5GRFlZTmVtT1FOc3ZyZzlqOUY4NUlublVZbXlSdW85ZnJKS0dncEpVV1J1azN6aU5QZHVYV2VKcEl4WlhHWFFHT1p4d0gwMWV1dFFrVjlLd28xUm1rdG9maVBVbXFodFNVcEZqRXBWbTRwZkJLWHFuWXg5blZUWmptUjAyZFVGM1JEdnMxRkNaKzZyMzQwU0NyWm5rNm8zVnErK0I5c1V1TWRUSVlSQTF6NkFZeGpIekpRVjdEQjc5ci9GS1hYWVBQUnRlVlhUNTdabFV4KzNkcTI0Nk5KUVNLb0J6YTNqUEptVU1YT0pVekh2YnZhcjdML3BkVDBWZWFTOTIzSHZ4Ni9LVFphb2VBUDd6bWtjNDh0OW43MFNsbk44eHVXSGRsbUxlV01DQVErTWJHNlg1UmxxODVoRk41ejUvS1ltSEhjZW5BMjRYY0pnMnczQXhpUk90Qm5HTVROMm14NnBOc1E2alF0dnphV242aTNuUGFFbHFEZlZmR29pMjBpbW9aQ0ZnNWxiMTNreXd6UzNrK3dxYTNsUGFCdnFXOUdraEtmaU5aRVczUzRsUHMxWWMwODV0OWlrbXJGUUJBaCt1ck5MTU9wbU1aa1pQUTd4NmRVcnVtQS8vbTZXdUoyTUpTZnJPQ0FUdjlKOFdzWnI2RUs4WUdNd2pjQnZhZHJrRCtHWW1VSXAwZ1NmZS9NWmR1TmJQcEV1TUhMd1VzOS9OMDZ6YUJhYkx3UkxRQ0hiR3NqY09zK1RTUm96UTZmQm8xMWN5OVNNVTFtMlE1V3dyREFPK28vK1Z2L2J4WFNUbzJ3a3M3cWpmSGRvb2N1c0tOand4Rmk0bkdra0VmWVVxdFFxc1BtNjMxaUVFbWdPdUhvMmE3TlpKWGx0eDh4NElsR1dyTXdxc0NOUmY4cHNKUTJGSkIzSTNQTHJ4ZDhsVzNNOVF6Vm0zRDI1bUtta1o4RlFKZlNVWVYrUkhSRm5Fb3lvU256MHp5blpzQlpJdm5VZlVWa0hGUXVEOFNaZkhrZjkzNmw1c2d5bHVUVU80SWoyMzlaM3pJeW5MR1hKV3Y2cndQQXdkN21JZlJvS1dXTmdjNXM2VDJhNHhxenlVWjRHUU1PVjBHaUlvaU9Bd0RwTTdKcVNnNXZiM1o1TEhpWWswTFhueTMrajlta1ZaV09NQXppNjJnK3M3NWdaWC9YSzBXRURqSGUveUY5Q0xOdE5ReUh6QnphM3FmTmtobXZNdWpYY2s0Y3JZYm5yVE5URFJtQVpKblpKTmJMUEp4UHc3T2U5Q2d4SENhZ24vdG91Z0xJeHhnRWN0UjB6VTV1TUdZemEvcXZBNE54YVQvTk9qbWtvSk5uZzVqWStUK1lWUGM1VEdiUHNRMlJrd3hYL0g4cFpVTy9Ma3N5dEwxTDdnUTRyVWFNWHljYXJzcytlZTM1UHFQZllGNGZidjZzVS9hTXovU2UvWis4cXZWRmlwcTJNSSt5SmlMWXg4UUVjZFIwejR5bEFaVExjaHUvenJlemxDS2Voa093SE43ZnhlVEtlaDhqNDZ1V2tPejc0MUsyK0lUajVVK2ErUStCTGIrdG9uZmhiODdNaWNRUWZDeGJ2ejc4T2gya3JnOXlZNTJ0Q0hNdWpkUFVSL3kyekN1ei9SbWVJMTZXVTZ3Q091bzZacVV2R0xEN0w4WHhURm9uT24wUVBtZFdKakY4WEZKSzBxcmwxblNXQ3ZueXg4QkNaREFsOXN5ZHEyQlYwcW5pcTIxY2NvdHRUQ1BCdER2SVJldjZic1JkOGhYOUg0ZWs5L3YwQlJJTU45Z1BUd2FkWTNTL3Nkd3loemZpZFlGR2IzTTJQZlA0aVlyL3lGbGdpQUY3NGZ6encxVkkxSFRQakowRmxxaktyd05yUWJLR2dKU2NVb2s1VmM4c1hKQ0R3V1l4MUdaME92QTZSS1pDMHNQaDhJVVVoUVIwbXU3QVJJaGhCQkxiUVZTOXp1VTVocjVzNDMzdGRHSjFOM3BHUGlHR0VvU2NOOGdpS255OFNYbHI3bmdWMnFna2dDaGVQNWplWExIWGFtSnFPbVVtMlZYTWFheW13U3RZcmZKSWJ1K2tDVWljVW9rNmQ1amFZOURoRXBrRFN3dUtIRlZJVUU5VEJvN2dWb2hnNUJOcllZQ1NFR3NNckpjd3NCTWV1ZG5nYS9sZ25XSlc3WFZiMzZsSXgvMVZnd3RycVJRTUNqeHIrdVEvZ3FPZVltUnJFeTJQaHZ3cE1XTnZDeHg4M0ZGeUN5dWJXZVo2TXh5RXllV3BUR1NFd1ZBUkNmVEJ2ZDFaODArdFNhMFcwaHdWaUY0NnBVZFQxZVBFOFZDR3JNbCtQVjJEa3MzZ0VZRUFRYm40K1pRMmx0Und6VTRNY09TeHdzL1hiT3RWNG1RRE9lL1ZIdXMycTVqYk5TZVRVZEloTUJuZktKZ1FHUVlBdnU1MFZERm9Md3FWOXFUS3hlSmMrTzc4aVN2RG1OM3RIc3FRWXpmK1lqbjNBUjdMR0h3dWJzVWUxOU5Hd0xFMDczdVdkVy9YUnF4SzVzN2xVdVlVMW05dWdua05rY2tXbVFrS2dHZ0k0ZXB2MWVOVUpQdjNHWHovTThSVE9pNEtwMHFjOGJSYlB6Y2xLSS9aL3cyc1YyTVJubXRKbTdGVWZ2bjdVUFZlQmZmeDdGSENEek8zWGJXN3JPVVNtZmt5Skl5R0FwUWZxZGZ4Ujd0WHlaUW9kaVFwZk8vNmdBbWdyeWxVWmUrUEhaeFhZNDM3OHhkcGtsTmhGdFRmMHJ5N2xjdkVxc01iZnZid1ZJOWVyM2xiZDVqYm9RaXkvbVpEcVFsTk5RcUFDQWpqQVJXM25GVitZZ0J1cm43NWhxNkxWUGVqQVJXK2VLN1E5OUNwM01mYWNlN0xDNi83NlQxN3h6anVndmhGbWh5N1MzbWhnSW1UOUxOenUrYnVmK3Z6N1h2M1M1eG13RGJaZXVYWnp5MWYwWGR3YlFKT1VCd3NCdkJKUmgreE5jVmUyRzgwbFlPTUwwM01KV0NxcVAvaXlsOUFSUjVkWVZxRW9zYkNYMUJ1aXJGZ0ZWaTRNc2w2NWRuT0xveDZqbmp0RWtJZzFJVkFXZ2VWb2VlVXlmOXN4SDUvblluNXlabjFQOWwrMTV4OXZ0QUFBQ2pGSlJFRlVEcjZFNGRpTExuelpLKzVEYjh3UytLRTN5SHJsK3MxdEhZZkkrTUJFTklSQUtRU01iUUJ0L3Z6VjFMNXVFT0FkR2pmQUlqVDM1TGF5ZFQ5VEVWUHBFOEMxMmdmMUY0ODhKY1BhQUZEVmIyN3JPRVJtQUlXb0tpSGdSZ0RiR3A2clNsN2ZFYXNSb21OSlp1S3RaRmlrRUdXNytZeGlMcC9DS3hmby9ZcThqdTF5c0lGNmFZQU9VTCs1cmVNUW1RRVVvcXFFZ0J1Qk5ydHFQa0JqRVc1a2NwYmpSZjltdHB2UEtPWjJTeHVOeUpzZlJYVjJUaWErRkx0Y0dHaFZkbmVBTFJKdVVPaEVBamN1bEx1N0NHQmdyWmdTWUw3MmlrNjM0OVVJWnJZdUh2bGZ1T1JsdzhXUlYycEhCSndwaTl0Z3p6NmJlcmxoZmNyVmNJaE1mY0lRSjBKQUlyQWxEMXlNNE1CODdaeE80UHV6T29yVnVDczZ2bWQrc1ppcGJPanNHZVdHS2lqV3o1VU1BeG5NaHZsOFZZOWlkQUJNUFRnU2x6b1JnRVd5SGJvWlk4R2k4Yms5ck1aZHFMTmQ0a1VJRUFLRXdBRkQ0SHFtOXpRb3hidnhTdy9zY29qbTFOcng4ckFEaGhDcFN3Z1FBb1JBSFFoZ0ZkaGxtODk4dkowQjMrMktGbFBpMEZpYmpsS0VBQ0ZBQ0JBQ0pSQTR6SjZUb0RhVzNXS0oyS3dxeGRsZ2UzQWRXRUkxU2hJQ2hBQWhzSHNJclBZN2R1UG0rdHFwZU5rdEZyQU85QzdFYm9SU2hBQWhRQWdjTkFTT1JGOUhHZitFMU4xY1g3c1ZIM2lLaFFtekJ3MGMwcGNRSUFRSWdmb1FhRWRmOFpwU3M3VG0rdHJGK014RldONkYrcG9sVG9RQUlVQUlIREFFVGtiYmQ0UE5zMUozbk9reXAxRllqVDl0Z0Jkb0hXVC9aUDNySTNWajlFc0lFQUtFd0Q1R29CdHYzKzNPU1QxbnJHVzMwWUV0b1R5M3B0bmJ4MmlRYW9RQUlVQUlEQXVCOGRpUkRkb1haQ3ZMOGJKYnJFYlFhM0t4QXBjZlp6b3gwTWI0WWFsQmZBa0JRb0FRR0hVRXR0UVhJTG1jL0tPUVBMVGpZeEt3N0ZhdlJzQ01McC9iUFI1NXU0S1cvaEVDaEFBaFFBajRJREFScmtSa0RYMStubkZNQXBiZHFnbGQvdjB5VGpzV25SVVdWYVFJSVVBSUVBS0VRQkVDMXhtKzZsSDlJVExqbUFRc3UxMVRQRGJsa2pEeHRZY2l0bFJPQ0JBQ2hBQWhZQ1BRK3RhL0Z1SHpmL0srZDdiVWg4ak1ZeEt3K091U3FvRVpYYjRtb2FYVE5pTktFUUtFQUNGQUNPUWdnTGtDSTZpUFEyTDNXSFJNd21LODdIWlpMQWticHpkbE9YaFNFU0ZBQ0JBQ0dRaXNHOGFXNlVOdnNleDJWdE1ieTI2M3hEcXdzZWg4TUUxQ3Y0UUFJVUFJRUFKRkNDUSs0NlUrV3owVkg1T0FiMGRIazd1SFJIUitwWWdwbFJNQ2hBQWhRQWdrRWVoYXpxMytQaG5tYTVjVTVVUzg3RFk0emovRGV6emE4WnZrUldsQ2dCQWdCQWlCVEFSYXRybFZLMnczNG1XM09Ld21tc2JGMTlCN2s2dFB6V1JHQllRQUlVQUlFQUpaQ0RSdGMzdEYwaTNIeDlwaVU5bUZxUExEMlRhN2Z6cEtVb1FRSUFRSUFVSmdNQVNPbjdzWU1YalowNk5vRUh3Mi9KWWxJMGxSUW9BUUlBUUlBVUxBUnVEbHYvUG1tODlkc2ZNb2xZOUFQbWI1cGZtY3FaUVFJQVQyTVFKaWtwck1iYWtybkk5WmZtbXBob2lZRUNBRTloTUNaQnpLWDgxOHpMSktYL1NONVZ1aUdvUUFJYkNQRUhoSkV5OEZ5YnN0ZFVYek1jc29QUm12YWluVkdCRVRBb1RBdmtFQVN5ekkzSmE4bXZtWXVVdkhHT3VWYkliSUNRRkNZSjhoUU9hMi9BWE54OHhadXNYVU9VZmxXNk1haEFBaHNFOFFDTW03TFgwbDh6RnpsczdIYTdaTE4wY1ZDQUZDWUg4ZzREUU8rME8xb1dtUmo1bXpORFIySVE1TkxtSk1DQkFDSTQyQTB6aU10TVM3TDF3K1pxNVNISlY4Y2ZmbEpna0lBVUpnVnhGd0dZZGRGV2dQTko2UG1hdjBoRGdUZVErb1JpSVNBb1RBOEJCd0dZZmh0YlkvT09kajVpcWRFaDlyM2gvYWt4YUVBQ0ZRRVFHWGNhakk2c0JVeThmTVZib1JmVWowd0lCRWloSUNoRUFTQVpkeFNOSlEya1lnSHpOWGFTdjZzcDNOaVZLRUFDRndnQkJ3R1ljRHBINGxWZk14YzVSTzBOUnRKYUNwRWlHd3Z4QndHSWY5cGVBUXRNbkh6RkY2bEQwd0JER0lKU0ZBQ093dEJMUnhPTnkvOFFubno2aXZzdTB0RlhaYzJuek1IS1ZqOFRkRmQxeFlhcEFRSUFSR0JZSElPREFlWE9iMnRXOFVSZmozakZFUmVwZmxDTlZPUEh5YUdTR0ptYU4waTEzZVpaR3BlVUtBRU5oOUJCekd3UktxOFE1dVVsU3dTZzV1SWl4cmJ1ZTNEeTVZcERraFFBaG9CTFRwR0VmazJlLy9LNTBkL1g1S1dWcitjelhLUGRnUlFDVU9yWFJqNWlnTnYzcXdBU1B0Q1FGQ2dDT2dqY01OekhtSXlqRllXUjM2MzBXUUNRUkNaVzdkbUtWTFQ3RTVRbzRRSUFRSUFXVWM0S2oxbHh4b3ROajJqd1VUTDZNdC95WTIrWmlsUzQ4eEY3UW1SNG9UQW9UQUFVQkFHWWMyWTdjN3RNWExvRXM4ZTVVT3RETFF5Y2NzWFRwMXphaE1VVUtBRURpb0NFamo4RUhtWGhtNnpoNFN3TXlrM3I4ZlZMeTQzdm1ZcFV1UFBPY2dvMFc2RXdLRWdFSkFHQWQ4U1d1NzQ0RGtLRk9Qd1NjWU9XZ3hQcm1ZU1dPY2hXak1oR0tFQUNGdzBCRGdwcU94enRnRmwrS2IycWs5U2J0UURYeHlNUlBtTmhOUmd3dEZDUUZDNElBaHdFM0gzU3pqdzRYcmVqZlVLZnJVbHRFdmNqRVQ1allUVVlNTFJRa0JRdUNBSVFEVGNSK3NMYnZKb2ZjRTA3dWg4R3pzS0Qrb1dYbVlpWm5kVEVRUEttS2tOeUZBQ0FBQm1BNFIrdE5wT0k1RVJ2WTRUU1lZOE9SaGxvK293WVNpaEFBaGNOQVFFS2FELzN0OFd2TkQ3RjZWZVl4MmxCbnc1R0dtekcwR29nWVRpaElDaE1CQlE0RGJoWHZoeHJyczZSYjdtb0xqRUx2L29BR1RvMjhlWnRMY1ppR2F3NVNLQ0FGQ1lMOGpBTk9CN1dSWW1zQldVcXAybzgwTlc0eDIvY2Z3NUdFbXpHMG1vakVQaWhFQ2hNQ0JRd0NtQTlNSS9HaUV0UCs2R0gxaHF4M0ZEaHhBRG9Yek1CUG1OaE5SQnpQS0lnUUlnWU9DQUV6SENuUnR3ZDZtbHQ2MjlUcXdvSmt1UENnQU9mVE13MHlZMjB4RUhjd29peEFnQkE0S0FzcDBYQWR6bXp3bk8xalVFd3lubUd2aHdrR0JLS1ZuSG1hUnVYVWltbUpGR1lRQUlYQndFRkNtWXdLLzBkZGlUOTNhRXdCMHRia2RjNStvY0hCUXNqWE53eXd5dHhhaWRuMUtFUUtFd0lGRVFKbU9ZQlBtVnI4T1cxZXhHVDFqRzdtNUJ4S2lsTko1bUVYbTFrSTB4WUl5Q0FGQzRPQWhvRTNISk13dDZ3bjlFZTJMeURHMU1tSGN0VXJzNEVFVmFaeUhXV3h1RFVTam1oUWhCQWlCQTR2QVBmZkF5SDczUFowZ21GaEY3Q3Z2WHdJVVJ4Rzd6Q0daVk5PNVc2NDlFSnpnUUlaOHpKeWxCeEluVXBvUUlBUXNCUGlDQkFTc1NUZ2hZMTlHTWM2allXdUNiSkYxOEh2U3NVWk1GQi9NZi9tWU9Vc1BKbENrTlNGQUNKZ0l1STFEazZtUGF4M243dTJwVnYrU1dlZWd4L014YzVjZWRNeElmMEtBRUFoYTUwNmZQMzB1Rk40dG9tZEM3dDBHSHpuMzg3TVNuRSt5cTNlRS9RV1pvUDhDZ1h6TTNLVUVIU0ZBQ0JBQ0dRaU16YW1DejV6cFAzOHBnNGl5TFFURzVxd2tKUWdCUW9BUThFSGcwSW9QRmRHWUNCQm1KaG9VSndRSUFVOEVOaTk2RWhKWmhBQmhGa0ZCRVVLQUVQQkhZSU1tRVB6QlVwU0VXV25JcUFJaFFBZ0V3U3FCVUJvQndxdzBaRlNCRUNBRWd2SDdDSVN5Q0JCbVpSRWpla0tBRUFBQ2g4VjZNSUtpREFLRVdSbTBpSllRSUFRVUF2TUxCRVZaQkFpenNvZ1JQU0ZBQ09EUWhHdUVRbGtFQ0xPeWlCRTlJVUFJQUlIbFdZS2hMQUtFV1ZuRWlKNFFJQVNBd0t1bUNZYXlDQkJtWlJFamVrS2dSZ1QrUDU5ZEh1Z3pUNFFJQUFBQUFFbEZUa1N1UW1DQyIKfQo="/>
    </extobj>
    <extobj name="334E55B0-647D-440b-865C-3EC943EB4CBC-17">
      <extobjdata type="334E55B0-647D-440b-865C-3EC943EB4CBC" data="ewoJIkltZ1NldHRpbmdKc29uIiA6ICJ7XCJkcGlcIjpcIjYwMFwiLFwiZm9ybWF0XCI6XCJQTkdcIixcInRyYW5zcGFyZW50XCI6dHJ1ZSxcImF1dG9cIjp0cnVlfSIsCgkiTGF0ZXgiIDogIlhGc2dVMTk3YzJaOUlGeGQiLAoJIkxhdGV4SW1nQmFzZTY0IiA6ICJpVkJPUncwS0dnb0FBQUFOU1VoRVVnQUFBSElBQUFCVEJBTUFBQUN4QTA3ZEFBQUFNRkJNVkVYLy8vOEFBQUFBQUFBQUFBQUFBQUFBQUFBQUFBQUFBQUFBQUFBQUFBQUFBQUFBQUFBQUFBQUFBQUFBQUFBQUFBQXYzYUI3QUFBQUQzUlNUbE1BUkptN3plL2RxM1lRVkNJeWlXWjFOSm9MQUFBQUNYQklXWE1BQUE3RUFBQU94QUdWS3c0YkFBQUVaRWxFUVZSWUNaMVdUV2dUUVJTZTJLUnAycTBKOWl5cG9nZFBFYkhpTFFVcEhvckVuNE1LNmhaVVJBUzMwSXNJa2g2a0o2RTlpQmd2Q1hqd21GQ2hSNU9EbmxQUm81QWM5Q0pJYSszV1Arcnp6ZXpPenB2ZFpIZlRPU1J2dnZlKytYbC9zNHpSY2VDa2VldkJDa2NTRnlnZUpTZkt3TWQyRFEyYmY2S3NpZDRvZ2YzbzY3Y3ArTEhDTXVadm9va1FNMlhZYW5HYkNiakdrakRIeFhqakhmeHNPSloxdTFHR3lYZ3N0Qm9GNkxyR1kzQU9vT1pPb3Y4MjhJeHk1TkZQd3NNU0NQdFBBT1E4ZlJwZ3g1dEVDVzM0cDB6R0FMYlVMRUt5NERpeEtFTHNjSTRBdUk0Vi9HV0lIYzRtL0NSYnNuYjhjQmJnTzJWVzQ0Y1RZSk15czdIRGlXa3dwek5YNkRSRUhnTE50U3dWTzV3cGdIbTZjRFoyT0xNQTB4b3pkamliUGc5Vlk0ZXpEVFQ1R0d0cko2Q244Y3U0cDAyeGtSYWRoY2xWTEN2TlJXSEdtZzU5eTd2UEhzWStaTUpXYmc5TXJHcytUamNHNTVZY3F2MXc0Q00zSFNhMjZTY0RicnRmTWdHdURFamRVTlI3ZzFFVHBxSzJCcU9PdWs3Q0JhNUdNVithZCtqcXhtTzU2NDhJNWhyY3NmUXlUSHgwdWJWUXFtSHVzaEZZMTIxZUhCWGNhUjMxellheGYyekFlUi9LVmpuMXJ4L1Y1aDNJNFNPd3FXRjhzb2JNWHdHVUFCbDhyYkN4enhISUVUTVc2RjNiYnpHQ3BZeUowL1hqak9VeEJZT29RcEtBdmkvZlY0QW5KU09ld0Nyc1N0dEVWMHJpSCs4UXVtZGVQU1FwM1UxWXE5cnJwQzJMRS9MT05lYzBwUUhxT0pyQ25aUlZLSmZuTlFPTUZYbStOWldZa0RlNk9LbXA4YlNobVFBcThaUWtWc0JZVFd0TDZSTmN1T1lpQ1ZqVWROZ0hDZkJxeGo2Ym8zcnlYVER1ZTUreDk2NTRwaDI0dVdEWk5UbkgxOUlab29TVHZ1N2VKcTU5QnNjWUd5dDRYd0s4bzRzaG1GWGZ0WXFxSjJRczhScU9xM2U0VW1uQ1ZxVlNFWWVvNjE4dzZJR3VQRnphdWZGcitzWFRWcDlLQlhJNnBBenpoSFpIWG15V01hRWxFWVkxN2NYTTBoL0FNdHoxek1vaURmSHp3ME1ZSzNnMWpZVktYVVNjenBncFV0L1FQZ0tMWGszamlyUUhkRlFsTUZ4MGtlOTJvTXQvM1dGNis0d0RmUFltTEExMlM5b3cxdU9aa2F1aFVSSjJNOVpPelRFZk5ja3RHZVBOZS91UVdna2xkTDFNcVN4dStCVHM5MXovM05MOVhCZFJ2MDZwNkFlWllYbnVoV1hzSUNjT244SW52MEhOOENaODBDY0tyeU10T2p3SW1TWEg1bUpMd3M3L0Z3SGJjaGNFU2JpWG5GMWVITGx0bnhWSDFyZ0hwemgzWFdGWi9UNUtFWlRlRkVHMUQvekdVc2tYdFBVaGh1VmxEV3BJOHZuc3lQVHR0bk8vS21XcTVDT1dQaEU3MmFTQTBsNis0YlRrcTBrZnlTVzRxWldtVFVOTDhsNDB4SVpsb2FaSWtlRkJGdnZZSzNoWWxzZ3lhZmxZSHkxbDBrZmF0K1BZR0txN01JWloxY2Vjd0lhYkFIVmFQVVBocjVWTDM5ak9vVFFCczJTNWxMd0N3WUppd29JekN5VzRRVFhOZUNsa2ZKaXh6M3lpUk9acmxKb3VmTktKa1FpOVZ5akdDR2R2cGttYmRtK1RJR3FVWnJFYnFqWWV0T2lITkpFMVNucHFQN3NnM3NFazBNb21hTklIS1dKRHIzb3RzNDlSVDdpRFJWZlk3YW1LQU52OG12TVJSajNWKytGeWFVOWJNclpxWFdxUk5mOERnQ0Jjd3BqdkhOSUFBQUFBU1VWT1JLNUNZSUk9Igp9Cg=="/>
    </extobj>
    <extobj name="334E55B0-647D-440b-865C-3EC943EB4CBC-18">
      <extobjdata type="334E55B0-647D-440b-865C-3EC943EB4CBC" data="ewoJIkltZ1NldHRpbmdKc29uIiA6ICJ7XCJkcGlcIjpcIjYwMFwiLFwiZm9ybWF0XCI6XCJQTkdcIixcInRyYW5zcGFyZW50XCI6dHJ1ZSxcImF1dG9cIjp0cnVlfSIsCgkiTGF0ZXgiIDogIlhGc2dYSEJvYVY5eklGeDBieUJjY0docFgzTWdLeUJjYzJsbmJXRW9YSFpsWXlCNEtTd2dYSEZ4ZFdGa0lGeDBaWGgwZXlCdmRHaGxjbk4rZFc1amFHRnVaMlZrZlM0Z1hGMD0iLAoJIkxhdGV4SW1nQmFzZTY0IiA6ICJpVkJPUncwS0dnb0FBQUFOU1VoRVVnQUFCYUVBQUFCVEJBTUFBQUIwY3RiVkFBQUFNRkJNVkVYLy8vOEFBQUFBQUFBQUFBQUFBQUFBQUFBQUFBQUFBQUFBQUFBQUFBQUFBQUFBQUFBQUFBQUFBQUFBQUFBQUFBQXYzYUI3QUFBQUQzUlNUbE1BVk8rN0VETGRkcGtpcTJhSnpVUVFuV1VjQUFBQUNYQklXWE1BQUE3RUFBQU94QUdWS3c0YkFBQWVBVWxFUVZSNEFlMWRDMnhzUjNrK3ZsNC8xblpzUXludmFzMHRoRkJJMTZWdGxBTFJMamNvRFUyRGIxRWJwYWl3Mnh0SUlTWGQyd0JWb1lWMVd3cVhWOWFFUjVFSXNVdG9CYXFpZFVQS0l5cXNTOW9TVUNYZkpnZ0ZVTFJ1VXJVZzBlNWxBKzdOelRYVDc1LzNuRFBuN1Bxc2ZXeVVQWkxQbWNjLzgvLy96RGYvL0RObjlqZ0lIa2ZYazdjU2xNMC9QeUZ6bURWc2dVUFlBcFBkbFNTcGFvdEp1Y084WVFzY3VoWm8vaWhScEN0MnlvbjV3OHhoQ3h5dUZoaGxXM0VDM2JTTW5Ienh0WEg1dy9TZjNCWjQ0bnhtc21mSWl1dlVmaXhXdGVLamxGWFpMc2RTSEo2TS9HdWVjdThkSjVZUGowQkNrb01SNitXLzhmbXZYMVk3bnRRWXBld1FuU0VyMG5pS2JjUXFYanRIV1NQc2RDekY0Y2tvTUxxV0Q0OUFRcEtERWF0RWJjRVNFYzNLbVRWVmhxeElwODFINGpYYlpDdWNoQU03bnV4UTVCUjRKeTRmQ2xrc0lRNUdyQkp2akNSRWoyMWJRdTV2TUVOV3BNZ3MrMkc4UGt2Q09vK3prL0UwaHlYbjFsTnRkT1B5WVJGSHlYRXdZajN6dlVVMFJoS2lKODRxQ2ZmOW1TRXIwdVVZVzQ5WGFacnRyQ0EzejVKM1ErSXJ5RFFuVnpxRWlBNkNneEZydGdlaVIzK1FXZDlreUlwMGF1L1ltbzNVMEJETzlXUEtybWMzUmRuUzdEYThlaWdSSFJ5TVdKdkpObnFPTC9wMzI4S3A2RE5rQmZtbW1hUFp1SU5taW5BdiswakM2akdWa3Z0VGFPNXdJdnBneEdvbEk3cXlzRDk5NEtrMVExYmd2dVI2bmxNUlJKOG5FYWNQcTl2Um5yZGI4R0NnWTB2Z0RSK01XSjFrUk5mWHZMTHVSMktHckNCK003U3pjdHNUN0t2R3VnSXlOY2MzMlErMTA5VlpjeEI5NUhEYTZJTVJxd2VpUyt2cFdqeEZxUlNzcHQrVGdnOHZNc2FTbHJ5dzJNdWk1Z0p6b0pPVzNaNlhLenBpSFF4MGVpcDFNR0pWa20yMDJKZnRLZnRlRUtSZ1ZVbllVazRXYVRScDd3NEduSzhMVWNVNFcwaXU2SUJ5M1lGMk1ORHBxZnJCaUpXTTZMRnVUN0gzaWlBTnEwTHFyWWlLTXNJKzhTZVlQcFEzd2Y3UFIzSFFhZmtob21PN0lCblJFOW05TkV2RHFwVjZ3SldTZHVHWHpIb3d4MUt6aUczeVBjaVlIaUk2dGhXVEVUMzZXR3pCdmM1SXd5bzFvbk1zeWJwM3JFTjVUUmM3ZTYxMXl2cW1YS2tPWm5ydktmdkJpSldNNkF6M2lOT3dTbzNvQ2NZMzUyTDZaT3BaSnFOektFOHJIUmtpMm5SUktKU002TDNZSS82dEVNZVlhQnBXcVJFOTdyNWZpUkdKa3VmNnBreW9aTSt6T2tORXg3WnBNcUwzWUk5NHNzL1hibWxZcFVaMHBXL0xPNXBveldPYmRaOHpTa05FeDdad01xSlQ3QkdIT2Myd2FqakpHMC9ES2pXaUczME9NM3BybU9SeGV6WFovOFF4TmtSMGJDc25JenJGSG5HWTAyeWYwM1lhVnFrUnpheTFYMWhnTjU1UDNxOTNpYk9LNFJUSzhBMUxYR01uSWpyTkhuR0VVWDg3dXFsWXBVVTBUaHhHeEl4THFCM0NNOUxOSWFManVndS9wVXV5UVJPcDM4bFpETjFqbTFhR0UwekZLaTJpWjFqL3h6V2FiTkVSOUJCRTZGalY0OUJHZi8rYkQ2ejAwZnJ4aU03OTQ5OHlkdkc3KzZra2tVOHJkQ2JJUTV5V1ZWcEVYeEJaN3VYdnFWMjNUcExsLzVYZDRLQ2x4YzU0Sk00eUtYZjNON3YzLzR2aHlNOXlPekxLamQvdjN0ZTl6cUtqRWxmZFViejRKY2RGMmR4dHovamoyKytyQnNIWXU0NitwQ3pTZ3U5ZlV0eCtZQ3VZdlVqR3pZTisrbnI3aVNwUCtNaC8vT2w3TDdtUUIvT3YrZnk5bDUwZzlrODlFV0dYdS9zU2R2SDd5cHd3Q0dMRm1yMEhSZDhxcWZCSXFqUC8yUlBzaHJ0QTlEbU00K2VvTXJaZU1tM3NudnUyTDRXcXNZaStxczFZYmJ2SWR0WlZMU21mY3oxWFlhbFo5WVBvcTk1VlJGUEk2M2VGRG5NczlFT0dzUkxyTXU1ZWJMS2pJcUMwclpnWGlDb3AyK2QwR3gzQjJBdktnbTMrQzRpb1MySlZRT2RPMW9XcVVrVkIvREJqRnhiWjlra2VJOVBPc0U3UGxhQ2oySExQZllYdGZQcjJXbmU5RUoyTkM1SWNaZWwzSVl5SnQ2Y0ZIcDRQZ3B1aTdFWktQUE9SSG1MTkZGa1hTdnkra0JIM2hEclJNM1I5S3JpYTNaelRKeUVkdlVRMUg0UHVKOWoyZWl5aVA4VFkzNjFVRm5LZlZlY3FOZnZkQnFZU0R3V2h0dlNzK2tBMGRMY3UrVXE3RTBacGEvdUx3WlYweUgrMGUxY3dXN0xQNWMyeDdONmIrcHAydHNhK1V3NWUwVlRMa1dsTEhmVXFueVA2RTEzWTV5Y3p0bVpxUWN0K0xjamR5Ylk1eEJTaVg3bnpwRkhwYXhiWVg0STZkOU8yeHcwcmNFWlZxczJIYUErN3NUYmJlY3ZMUHZoMjlraVpTZ2tiSGFVYktaNzdZaERjeXVTb0FxRmdOUjlFYVhGbzdOeHY1bDdGMkR1Szc4UytrNXp1WGIwNHIxOW43TjlYZ3RubUkrV0szNCsra2pHYzFLUTk0bGNyK1hqQkZMZDhaSXAzS3htQVZXOUVYOE83eGR3RTY4MlFKekhKMXBGUkJ4aWFwN0ZoMTFaSUllcHhkazRVT3FCN2s3Mk9PT2ZrTTVnOWRlcFVpYkZMOFRoMXFpeUVJa1RuMGVXNDJ0WXhXU0RnVTVUV0VGUFN5TDJmUkVOVWM4V1R3U2JqRy9JejdGdVVUNmZGb3d1TFc0bU4ySHJOMy9zQkJJVTV1UFc5YllUblBlekFaMmVMYXZ0VjlqeDZjRVI3NkRiUGxpbjNjbjFrTjRpdjg2T3NTNk94d2tpRkdTWTJ4RUo2VVdXelJmWUg5TXkzbndkYVBvQXBhaTZVM1VDTTd4RnZzZ0UvTGRSSWRLUUhZZFVUMGFqY3VlUzc3MUpvajN5VDk4QVI5b01aNnRpR1VGNjJ4cFRzU1JuTituRzFHbERveGkzRnZPVlpHZDRpSEtrbHF6L3IwcFpNYXZLSEFGSDZQV2VOOFRIZFVudnRVeDVFWXhTMUphTEJGL2hUWjdieVNKNC9GbVVIdzc4bUpMeTZXNllBRGJTb1dQcVVsVDJNWXVyTUZjWGd3Q1FCVXpNbXBZenFCV3NrM2FhWkxob25pdWhjaWYwOGljU0h4QXdUOGxGQ3Ftc3BhYmRnSUZhOUVFM3R4TG9uY0dNN0QrTDY5cnhRb09oS05DME9qMDZ5N2NxajlOMFozVE5FRFRpazBucHZDdVZyQ2lXWW1yWDcwOUlRRlZ3SU9yVXRIb1pyVVJXSkpQbWFDTGJWT3dHTThHcHJJd2lLakZ6Qm5ENEdIbWdQVlpZVmo0NnBEUHZ5Q3RGa01lZmJXNXpFWW9mcDRad29OdlpKd2RndjF1ck9Xd1VaZHRXWFJRaDNmNTBnV2Vja2NEN3cvSjJURlBIb1paTElIbmtRL1VyaGFjZzk0cmJiLzV6RGJtNHp5Z1gwRlJxSVZTOUUzd0x0YmdaR1M4eDFuTzJtaEZDclArYVNUVEJXWElZcmpVSWJQRUdscnBoWTFxRng4OG9TYU55UzdGdFJSTDlibnVPR05jT281RmRCbDYwb0U0elIrbHF5eTAwTzFSbmpmTFdpWGdmSTVneWlBd3ZSU0g1Q2xKMEJkNEdQRjI2alBXSUJjc0t3UUZSaDZFbGFmNTExTll3cVJua01iVFcxYUwzcVNrSFJmY2VwUnZ1QzNvc1VsMGVXSzhZNDJGVDloOXVlUVNOTEQ4YXFCNkx6UmJsdGdSbmJYc3ZEM3B5MHBXOXY4QmlvYUZLQ1pkSFFRVG9rM09MWkIzSnJhbnlTcS9Cc0tVTkxnVUxHSWZJbnF5S2NZOHArUUVzRkdBelNkWjRORVAwZUphNXlwY2JONlphNW5vakcvb1Rnd05GM1oxVkVETHNBUWgwWGlUWEoyU3VXbkIrSXNtMXdTSWlPMW9uYXo0b3FVVlZWaFBBUmxZaGUxakRHeEtQbGtBWHdLRWhPOHNqeXFOSEYwT3dtZEV5dUZEeGxCbVBWQTlFdzBXOFFQT3VPbG1nQTBjRWljMXAyRld3MDRSN2RMMmRQbmozbUVvc2lXZDB4eUJZMXI1WUdBTUF6cjVNUlFIL3JCQTJDQ3d3SU1DcXJuQjdLWEwrQVVQNERmNE83L0hJVTVZejJSRFIrVEV5RWRJR2QvdVd1WmdlZ1NhdEJtT0ltM0NzV2pMMnlrSFc1MG91dEUrcExUd3NUZ0pwNlBIb3RhZjhLVlRXZHZxYTZhYTlHckFYbGtXWDB0QTBBVHJPcjI2ejVsVk9vM0lDc2VpQzZwaUhndUd5MEM3UmxDWEpFdGhxY01YSS80TG91Vzdub3FRMHJtbTBRWFdXZ0N6TW1JeTBkRXVJQU9tb2loZ21Vd0NwWU01SHl1b0JvUzV1SzhUcjRramlpRytxdHFrUVgwVkYyTUFUQ2VjUHl5OWpvS0IzbFNwZWxZZ0hMcXdMcWxOTU1YQzVaQ1BiV3pMQlNyNFlONGswN0lxUUhveFVlcWl6d0IvcjB0TWhKZTYrYmx6MXVGUU95U2tZMHhyV1NHeGl1R3M1b251TW1GaFFXUkFUdGQ0WkNzMDhUY1htM3g3K1RrVUVFdldPNEdFZTFGVVgwZVVXbmgzSGIwcklrWjI5Q3RGRzlvbEVTVEh0dGREeWlvK3pRbFZVcFEwa2FWQlNQMHRFK2k0VCtrcldlOGRMQ0VFbFNXRlUxY1ViMUFrQXQ4ZXUyaWtLaW1wS2p2aVlTWkU5TGVWTThZcTM4Z0t5U0VWMVFJeE4yVjY1VmhPd3d4aXVXRnFVTkVaa3pJOERLaFUwNWJVZXpER1ArdHJvS3JTaG5rMVlVMGJMbnlkc1dkaEhUbjNZVHNQOHM2Z0dpVFNLOERtWDBnMW1GRjBlOWVFUkgyTkZrdnl3THc5dGJweUNLUituSXhpNEtRalQ0bWdqRjBJSkFmbmdRSmttMmhFY3ZESFU5Y3VpMWdqVm9lZlZvdUtyZ1UrSnkwU3lpQlZNQzdQSlpaK2ZLbmlLRHNrcEVOUFl5SlFEQVdUY05TWUVXS05OVFhncmVxOVowcHZMd1BFQkVveC9seW9qa0FSeGxyM29RclQrMHFoQ05ZV3RXdzBBUjF3aFZtRVJDM05reVR3K0MvNVJQNXhHUDZBZzdOSlB4VGIrQXQ1ZTRVRHhLRjR5MDN5aVpBTEFTMnpHMFBrUjc5QUtaQmRCNkJOR3Iyc3RVV0M4cWIwWktzdnNIbGlZR1hhYjRvS3dTRVEzVnE1cVZkc2dvSllUbzkwdXFnbFpjRjZPQVhZMlRzZjhSK0VGV3M5R0txOHladG94eDVYRkE1NHlTUmlHYTRLclNnbzdzWlNEYUpOSTdPTFp6bHlhS0J1SVJIV0dISGxhV1FkZmpFMHRuSWhCQ2RLUk92SzlWVUlYdGs3T0lSeTlvcDBlT3owYVgxQ3BESDFrMlhya3RqeFBPdmVaL0U2OU54cDViZGtwUUpBVXJoMUdqYXpOZGNldGZzb3dHWUdsQkEwQXB1N1E4MXJDZFZwTmZaQXNta20xb3poR2J6T0E4RjhDRGFDMmpRdlNxM1dzVk9WaUJhS3NkYUlnd2RzTS94Q29WaitnSU85Z1B5K1VYTmFKNGhNN21CZlVXVmR4TDY2d01wV094R3RVTEhhZEhnd2ZSY0RtbDB1cklNaFJYNjB6RlAvSUVuNTZYNWV1SThtbFlIWXRuRXhLeVlidU1qbzNHL2s5RUFTVG9OWldiZVlDSTdqaGkwMDd1R3BldHBhQXRKZlVoRHpSeW53QkVTN0lBRUcwU2d3QTBkTzBJSjBGV1pqMTg5U0xibHd4emFubm9vZzRmbmE3OUk4KzR0K2tpdXFyeTlMWUtETC9zVkF3WTZWRzNiQldFWGpWbkdxMkh2UTVNUlJMd283STJBenpGTXZvRW45NVhPVlF1RGF0T1BCdkxRd1FqWnh4Q0Jka2dKSUlmMFNnUUdYTkVYVlB0UVpGc3I1YWVkVGxmOU54cEhrRDZ2QzJKRHpwMTdPajlvcnJhY3I0Q29pMlBNOEJjTGk3bkNLcXAyVmN2Y24zSmM5WUdvcXJBUnlmeThsK0FSSFF0SnROcXR4OERwaXBJNjFHOWlxcGRPQVVJanF0YStSTmlySW1FT1FrQ3JDN3RnZTFRcThqbHFMWFg5UmxGcko1cFdFM0ZNK0tIcjFUZHRPbjhxSTZnSjAwa0J0RXdDSFp2NjdJSGFLTTNYWkZxcWx0YmZTQWFaZTJMSDJHanhhV2o0eE1WeVRlMHVuWWdCcEsrNURtOWJEVVYrT2g0N25TYnNaLzd3KytoVEE5RTE5VnN1cXJYT0I2OW9JU3V4K04xZExUN1dUa2poSU1wdGVCZ0JONU5xTVZQcDRaS0RNd3FhV1VJSDZ5cStjRVlTV1VveWU5SFkyS3phSFJSelBWVkU4azIxSENtRnRySkZSS2lOZWR0U1h6UWFicGxCVGtRYmMxVi9Jd3E0SUJMQU42dWs4SytlbU9TVjdVNU5aWEVGTWRKZExiOVZwRE5XVWowMDhJMG4rVDFOZFRDa0hZSkhSWDQxbXdpb2pmMW1yVytLSVRESkwwZ1FxbnZRTXV2UkFzUHpDb0owV2l1RGMwU3V4c0xPaExlNjVBWmFMM1Roc2FFRGhEUm9kNnI3VG1pZzl5Yk9LQWpLQkhxKzJIbUJmb3VFQTN6c3NNSEpMcElRaXh1OEdBSGxoLzBoWnVnK2liVUpoQVVMcVdweDJPalM5ckRMNTBVZWkzWjJEQTl2WnRReWZ4ZXdTbzJNS3NrUkJmMFBBV082Sm8xd3ppMGV5Y3o0dFEwaldscXlDalVjSjJFb2hxWHJUNXM5S1lQcFdFYkRUM3lkOWVBQ0xXLzVTcTJDMFRQOWUxMTVOc0tUeWpUQTlGQmdXMlhJVk9CN2RDRExvOWVFRi9YNDBGMFRlL0JGNCtMT2xyYWFvdjQ3dStqUXE1d3dZRlpKU0VhbWh0K3F3NEVNR09zbUR3Vkt0aERRQ1hpNlRTWGxaNUJzTzZ1WUpoeXBGcU9PbjREaDdLT3k4ekY5U0FhcnNkVFViRTFvUm5GZG9kb2ZZWkRWZUF2amplS1VyQStFRjFzc3ZNcnVZY3Q4VHg2UWZva1JCZVZ4ekttRUJHenE2WGs3dU1aODRXQWdWa2xJYnBobXgwMGd5VW1GZ1piVmxRR0cvNWRhbXlCckVXSnMwbHBSUkF0ZWc3cDh5VEJqTnljOFVHbm9IZGhMVm05aU1idjBJcktuN0ZvRWZUVkc1UGM5KzRkSEFuVityMFJQWEYrck1Ub01yc0toYWhlTlRYU3VmVDE4RjVIa2NsbVV0dlIvV3gxdUEwUmprMm9RUkxLR0poVkVxSkxObE16RzVBSTJOWGdnSERGVWE4bTNGVHkwalpDU1psRksyN3ZvV2VYT2U5V0g0aGUxWHU1bHJndW9vOXRxQ3o0WWRhYkY1VzZHMFNqQnR0bzhDcThBd0xMY3ZYaW9EZWlqL3d3eUwrcDF1VmZONUJTZWZScUttK01rOVREaUc0cmhsT1NNVVE0clhWOCtuM2RiMi9wV0orQmlqMHBXR1VHWnBXRTZKclNBd3lCU25zR1JyK3VXMktJSUd5eGVrRjh0NTJKQVIwbHRnbjJNUXhJU1BOQ1RHZ0Z0TVc1dGZwQU5Jem1PVTVzMzF4RXE4MHNVRFMxOGpZNTZxaXFlSkhwTnlnK3BOSmI4T09LVmo1OWRFSEZ3RThnZW5hTHlMMjBRV1dCOHB6TG8xZkJtV0hxWVVGS3FoR1B5RTJTanVWMWJyTHI4SFdIZVlkRnowaXVHUEd3UkptQldTVWh1bTFaSGJnWmk1YVlBTytHRlJWQmRJbmNkYzg1eGdicFd4SGlqQkxnOEZ1dmpTQ0pCRldyRDBSRDUyaXp1NGp1bUdGK3hHYWt0Yk1SclpuNzBZYzJOY2VXWlFWZWxKWU1uVUIwcFVya1h0cWd6dk1vWDE4ZXZaYWNSWEFFMFhVMVdsZlBpRm9zWTNjRmV5ZE1SY00waE9hVEZKZ01ieUFxNG9GWkpTRzZwQUFLYmxCNVJUR2xwNXE5N1RTZ1J4NTNtWkFuM0VRdTlwcWNzbmFaL1E1amZ0Q0drZis0WDFyZGZoQk5GcjFzQkh3VkQ0Y1FyU1lscWpzS2YvNXl0U3FyUUhWYUZDLzYybzdWdUpiWStlaElMTldlNkpaRi9HYVdzL0RSNG1mNVp5Ujc4L0RvaGUxbDVjaUFyaDYyMFJVMVdsdmdoZ3RqNGpRUFlGRmM0MVpzeHFlOEpQRTlWaU9EVjFJTnpDb0owUTNMMFRENzg0SnpUYXRFOFZkczBkM1lvM0dyZVE3NHQrQ0FTWm1FNHhjNjdsRVJLa2diclJ4REx4eWFqcnZVM3FLaUlVUnJqR0pwNFF4andZWmVSVlZsRUs5Z05iV1hYY2VaK3ZrdjAzMTBHS1I2Q3F6MFJIUlRLaXlGNEkrb1hxalRjckEydzRpR0dLSjg4eVIvZHN6TzI1U0E1b2YwSUxNWnhZZExjU05nWUZaSmlDNFlHNDFoTFg1bXBtUXNzUVVWcENHclBuSWlobkRRZWJiSnBCZU1Sdnp2dm1qTHp0ci9NR0FpZW9GWXJlcXBCVkJZcDVRTHBKL2tndzZSVjRtSVgzTGpLb1JvNC9ubWJVeW9RamFpc2ZKTFJyUmpLR2M1aG54aTJTT2ozaFBSRFF1cFNpcVBYbTE3NERjc1JGOTc2WEg2QkxqMEc4VjJOTnBBbzZIRCt4YmJMeURyL3hvejBBb1ZHcGhWRXFLWHpFd0VVN1Bpc0s0ckI0TlNNYVpQNDRHR1dLWW9mcUo4VWp6Ri9Zanl3dmgwZGQ3TzJ2OHdKRi9RWENCb1dVVFFxUnNVR3BkTEhSOTA2TE1XeGowY0ZkQUlJM3FaYXFGcnpMU1dTT0Izek04TE1qclhDOUdvV2tNK21PTHNmR0xCaWRNMkdrQmNUUFk2NnA1TktZOWVGWHZnRncyaXdZdzZUSDZlSlM4WTMyTDk2clhKNWNRQ1JXclozMlBVbWVLZE1vT3lTa0wwcVBLZTlGZXlET3VLNWRtVFgzWUdXV2dJZ2VScFk1T3B4Sklaa0IyUXpwdGFNZ2pCZXVoZE5RaXFEb3dCS29BQ0RrWkl6OThISGZkMGJFVk0zNENkUVRsK0J5REwwNGFtWjM2bmJVNXFHcnJxYUI4Ujh2dkgzREtJQmdSWmhRODFuMWlvVXBtWDJSMXVTd3BjRlI4dFRVdm5WeFJYL2JUZmp3aTlySkhIZjhhd0pXbXB3eER1Q0tXbitTcDdyTWkrb2FzcWNsOHIrUjhRYTJJZFdJcmYvUnFVVlJLaTRWeVZoUXlZQ25SVGl4VDc2NHpJcGRsNW9xdHM5S3JWNXlDdm1MNXVndlMwcUNHcmUwWDNQNTBZM0pCc1lhWVdLTmlwMHAwZitWbmdBZHpNTGh0ZXptM0kxRnhSaE5Bb2xuWWQ0MnBNZVJYREJvYkVmTzdpaGtIMG5HUlBsUnQybUUvMEVhTGFHdVg1Nk1pQXlONFlmd092cDc0Y1I4dVhwdDNycjMvd3dmcy8vVThHMlI2OVNtWWlMWURCUE5XSWl6cHNFWDByckxKWWRkUzUyUmI1MEkvTDh0MTFFZS96WGplVFViakVvS3lTRUIyVVZNdFpIclVVWU5SMEpVM09STGo2bUh5eG1hdHRPR0syQkhnb3JRWlNueWx6NlBjMkFwTldsVFZ1R3FFVk1Kc2JJbS9KMkZMNm9VdFpwSUpLR2ZVTHVDM2lMcVcyK1dTN3RMR3BTRmRUbE5UM3BxcGg2a2NOTTdiODdISjRSU1U1VDNWNXdFdlgxS09rTkYrajhTWFdyRjVhT0VQbStnVWxsVWV2S3pTSzg2eG9CbklOcGFzbzF1RGZiZUhiMFI5eXZyV0x3eWh2VWRYMi82eWRqYWNka0ZVaW9vOUo5RTFHajBwaU1haGxncTlGczFGcGJWWFlveXRDaTVFbVcxTzBKVFNRc3craU12YngrUkRiWHVIVlkybTJvZm1VdU14NWhkMU5JeGY1cWN1UzdwV3FTSzRtMTBKWHc5bmQwclYwTk9Sek5mSTNvMWVGeWFIUVdHNHc5a3VTSUlZZGpQVHpCRVhqT2Z6cHBZT0ZGY0MvL0h5QWMwakJpSER5dkxUY2xZRkM0bnFCa2krcVYwNi9mWGpvTEdvUzdPbFhmOEk5d3p3TUswemIwZmh1NzRhcUJzODJDSGJ3SGJsZFhkYm5BcVBsQm1TVmlPaDhrZTloakxXakIxa3h5Z1ZNSUZHZWZ6QjhhaHR6RTJGNXRyam9pbG5VZGl4b1FmK0U0ZW1XMjZNWXZvZkRCOUZzVzVsTHF2Z1k3NWdyT0F5dlBmVkN5TVYrOXRSN2d2eXB2eWdpMkwzMDFIR2lRaitMajVQWE9ZYW1UOTFCaE4wWG5mb2E1WktOUGlmNzl4b3piRVdXdktOL2xpbjRhenUwY21ZUC9OdEtFTStPU0U0UzlUVzBkUkJIUjJhWFBzYytVZHlndlpTTFNuQlY0bWpKWWJDdTExSGx1RUo2VVpJYTd6TnN1WTRTcjMvL1BLVzJFRnlud0t2cFFIYnJkUDVMak42b21Lc0FBbnhzM2lUMEV4clJpd3NmOVdDc0VoRWRmSlNXRlM5dGl3OEx1OHoxSklYaytzNThNRUpHYkJOZlczNXBLV1NzMEFGbFZSWWQwQTFaY0pXMWYwK2NJanI3MHk5L1NvMmQwM0pnR09LZ3l2YytMZ2FmNkJWMHpJL2xsOHVwazNpSDBnbWtuWGQ4K0lNTkFVczZlaUV1NlV0MzJNbUh1cGgxOHo4Vk8vWFUyZmFUOFBWeWNDSkVVNzBGL3NRdHlnNGZiKy9lL09IYjNzNk5lU3pkNVNoNzBaL2N3NTdQb2NubmpGaGEvQThDKzhKQTRaZXJGMC82TDliRk9MMFczOVN0OHhLTGxBcU41VHZYLzhFL1lLbmRXR1NQM01XcDFRMUxTcnJlb09KOVBTZkZzanlPZGlCV3lZZ084RzhjYW95OTJNUGFjaVdDa1NLN2tNTUY3WFNDN1d5NTVCTnEzcVhrdDIrL1djN0NMdEcreGlhZ0E2NXpLemFYSzNrU1R5bDBqMkx0ZFAzUklrSHM2SVUzUHZqTkUwZlYya2lXL1dWT09NV09Yby9jNjQrUzkwcFg1WHlRYS9LdkVaOTFLaGU1L0o0djRmOWUxT2dmVEdoRUo3Q2JicE5ZN0R0VU5GNnNoem5SK1RLSXB0c1hyeWZSTnRoelNiTGN5MjdqUDB5c0lzd3ZSeStSOUVmd1pvcjB2ejNxdlBwRm52cWxuWk1pTjdqcUVpUmY5NzZ5aktySG5aeTRHMDVXMmQ3bkJOdnlwcXZFUVZqMVFIU0FmN1h6N1RjclJ2YXp3eFpNZE9TTzR1dVBVM1Q2aGQxTGVjRGtZV0o4eklvRlFmYUlEdkp2dzM4TUNqdDdWMTFXdkNFc3F5T29pRkJaZnhNZy85Z0d3UEsyV3ZmR1B5c0xhdC85NlpjVUwvNXJaUHo1alpkKzljdS83YU93MG5KM2d4MXNaZkwxMHEvZnQvM2ljaklOejczQ21waHlueE9ieTZLWVI2Ky91cXg0SVFsNjA0MHYrdXJmZjY4czZLejdtUEUwcmRUdmM1ZHR3MHJaZzJCNlZyMFFIU3ZjRVdXbVlpbFV4cEpZTDZwb3pqbzVwTktHei8xcWdiYXpqTU1zVVI2QTAwaU1NZnA0aWRuMmJRQU91bWg2VnFrUlBXTjJ3clFZL2tCZCtLQXFjeXpybGFGaS9IaDhUbGdIRUtBLzlsblhCMmlHeWRBS1NWYzF0dWZmcjBqUEtqV2ljK1oxZ1ZiTUg2aTVyL3hIc3Q2OTgwdjErRWhkTXE5c3VNTHlGWE5LNWNmbDZzRVVmL1ZPbVVlV0VqY3ZESDNmb2ZTc1d1NEw2NzQ1MHR1aytiNm84L2JDRUNVbUk4M1NWelZEb2pRdFVBaDVBNDFRZkhkMUxwMEowZVAxNVRKUG1tTFZVTmFBMGZTc09qR3VVVytCVnIxdmZhUGxKa01POTVGd3MwU0xERlAycWdVMlE5dGtyWUZzYWVGMFNDN3M3YTN4cENuWHN3eVJwWWltWjNVQmJkV251bUovaFJDcWJTblVxSlZ3czRUb2g5RTliQUY3ajVXcUxReUU2TVpHU0RTY2lGL25TVWRjenpKRWxpS2FJU3N0WFU1dHZlc1VmMkF6cEd4RHRJR2ZlSmk2dHkxUUQwMms5WUc4ZzlyeGtIVGo2Z1Z3ZmE5Zm0yWEl5dWdVaHFySnNVTzUwSjVJcm1qbkRzUDcyd0lkOXFqRG9EMklkK0QrZXBUcW5SVC9YQnJIb1o3dHNCazRraUVyUzlaeDZVTlpTWjdnakxzYkhjUnV5M2pLRHBNR2JZRUxYSHRpbjhiWmZkVWprVGNKWTNLM3UrRC82Ti91V2FnU0diSlNMUEdjRFMzNXJDd3J1QnJhQVYzZDQ5RnNzUm9HSXkyQU16VzJrM2VMOGhJaWhQMGtURWIzWFZ2OHlNUEQ2cCtqOTFOTFh6UVpzckxsYVpnRHBYYXlHMjZITmxQYWRndTdwTVBZM3JkQXdUNUJOVGJnZGpUTytJVXVuS3k2Ly9ZMkhabmEyMHY5V002cWRiOVlXU3p3Mis5bE8rb05UNGM4ck1uSXpPVXROa3pjb3hiQVlkWlA2YXJxcmcraTAvc01MQzFFQ2NmdXVhOTdmOXcvT0lpUzk1dVNJU3RicEh6b2haU2RwOEpMb1ZOV3JhSFRvWm9tbStjbkdKUG5udWlnMHZ3Z1RBdHJnNVRlVmRrTVdUbHlGZmd4ZUNjcEhDbTV2dGRzYUNzdlRENk03M2tML0F4amIzd2FUZ2orZDRsMS8zbWcyalBjZDgyUWxkTWtFNkhkVGllVFJ5WkRqc25JdDZJMHc1VDliWUZyaXpqQlRIL25CbHpDZktXOHY0SmF0V2ZJeXVLSzRPWTVOeDZKMVlkdWM2Uk5Nay9JUC9PU28rekNCNzZjT2VPZlFJWXpjajh5VHZRUnRoYVhOVXdmdHNCaGJJSDZZNGxTVllabm9SUGJaNWg1NkZwZ0pIR2xsMVBmK3poMGNnOEZHclpBVEF0OGJDVW1nNUp6bjBuSUhHYjl4TFRBL3dONG5IaVBxT2Y4NkFBQUFBQkpSVTVFcmtKZ2dnPT0iCn0K"/>
    </extobj>
    <extobj name="334E55B0-647D-440b-865C-3EC943EB4CBC-19">
      <extobjdata type="334E55B0-647D-440b-865C-3EC943EB4CBC" data="ewoJIkltZ1NldHRpbmdKc29uIiA6ICJ7XCJkcGlcIjpcIjYwMFwiLFwiZm9ybWF0XCI6XCJQTkdcIixcInRyYW5zcGFyZW50XCI6dHJ1ZSxcImF1dG9cIjp0cnVlfSIsCgkiTGF0ZXgiIDogIlhGc2dRbDk3Y21sOUlGeDBieUJDWDN0eWFYMGdLeUJjY0dGeWRHbGhiRjlwSUZ4emFXZHRZU2hjZG1WaklIZ3BMQ0JjY1hGMVlXUWdYRVJsYkhSaFgzdHlMR0Y5SUZ4MGJ5QmxYbnRjYldGMGFISnRJR2tnY1Z4emFXZHRZU2hjZG1WaklIZ3BmU0JjUkdWc2RHRmZlM0lzWVgwc0lGeHhjWFZoWkNCQ1gzdHlNSDBnWEhSdklFSmZlM0l3ZlN3Z1hIRnhkV0ZrSUVKZmUyRmNiWFY5SUZ4MGJ5QkNYM3RoWEcxMWZTNGdYRjA9IiwKCSJMYXRleEltZ0Jhc2U2NCIgOiAiaVZCT1J3MEtHZ29BQUFBTlNVaEVVZ0FBQ3Y0QUFBQm9CQU1BQUFEQktBaTRBQUFBTUZCTVZFWC8vLzhBQUFBQUFBQUFBQUFBQUFBQUFBQUFBQUFBQUFBQUFBQUFBQUFBQUFBQUFBQUFBQUFBQUFBQUFBQUFBQUF2M2FCN0FBQUFEM1JTVGxNQW1lL2R6VlFpWm9tcnV4QkVkakxZOFQ4aUFBQUFDWEJJV1hNQUFBN0VBQUFPeEFHVkt3NGJBQUFnQUVsRVFWUjRBZTE5VzR3c3gzVlk3OTI3ejluSGxXQUxrUkJyRmlRdFdaVHR1U0pwS2plUzBtdktkcUtYWnkwL0VQc2pNNkFZUUZBazdFb0pnbGo1bUZWa0JJbnpNZGNDYlNOUzdGbVRpZ3lITVdaRDByWk1RNWtoZ3dTSllHQVdzaEpFSXVCWnhQcXhZR1F2ZDY4ajNzdEg1ZFN6VDFWWGQxZFBQNlo1MmYweFhZOVRkUjVWZGVyVXFlb2F6NnVmV2dLVmxrQ2owdFRWeE5VU3FDVlFTK0RPbGNCejErMjhYWDdRbmw2bjFoS29KVkJMb0paQUxoSllPZStHNmxsK0FKSTJ5RGlVVVNmVUVxZ2xVRXVnbGtCdUVtaStMVnpWS2ptQXhNa3I0Wnc2cFpaQUxZRmFBclVFckJMNDQ3c1ByZW5SaVdzVzh4ZE0zNnRRWW9Pa3JTd2FUWjFUUzZDV1FDMkJPMXdDYmZKQ1NnNmJyOW9LdEpqcDIvdWVMYTlPcXlWUVM2Q1dRQzJCa0FRMkNDSEhvZFM0aEUzbWFRaEI5Rmp5UXUwQkRrbW1UcWdsVUV1Z2xvQlZBaXVnZjArdE9WR0puZHNxcDlHRzB1cGhkclJ2Tlk1VmlUcFFTNkNXUUMyQldnSkNBc3VnUGxNSm85RjZwNEtueGpONmFQclpoY3F0QTdVRWFnblVFcWdsRUNlQkprbm5zbDNEN29mdnUxOCs5eEhDSE1BTDVDUU9XNTFYUzZDV1FDMkJXZ0pTQWt0dk9KVkJwM2ZIYnVBK1RGNWdidVFHK1g5TzFkUkF0UVJxQ2RRU3FDV1FVZ0t0djdZVldDWVhwenk5SDdpSGJZQjFXaTJCV2dLMUJHb0p6Q2FCRlhiT04xUjJuWHhJcEkxU2J1ZUZxcW9UYWduVUVxZ2xVRXZBSm9GRnUzOTNWVm05YStUSVZxNU9xeVZRUzZDV1FDMkJiQkxvUkp3VzdzcHFOMm9Ic0JSRi9hNGxVRXVnbGtDZUVtZ3JRemVxMWxiYTcrbWlLcXJUYXduVUVuaXRTR0RwdlhHVVBud1FsMXZudVVxZ2tYeGFyWG51V2xrTlYwdWdsc0FkSWdIYnBWd0JhNHVKWmxzQVc0ZWlKYkNaN0YzbzFKOGdSOHV2enFrbGNFZEtZQzErMjczaHkvMzUrWEgvNlFyYTRGdi8rODJQM3hXSVpQbFgvV3VubnZkTTVEY1VsN1hqRDQxdnQ2Nk5QYS94SytkL3I2c3FHWkVyS3F3RnFzaS9SbUFkcVNYd09wYkE4cmNlSW5mL2ZuYzJDUXhmaml6M0Rhb1BIcjQ0amdRb0oyTXplZWxlRGlFWXl3TDlmRmdsYkEzSkI5cTM0QlpKcFVHZmZWeCtYL3dqREdvN3lJTDRsSHl3ZGRIMW5qdi9EL3pqTndaeW1leXd0L2xUU2Y1Tkl1dDRMWUhYcVFSVytHVXVGd2V6OEg4WmZ4VnJWTkNpWDJSdGtmY1l5V1ZITDVFS09rWlgzby8xYjUrOHlWdHVINTJSUFM2Y3hyK1EybGRDVGZEeHMvWHpBMitCdkcwSlpMOFdPQjBXeUV0VzBWYVNmeXVsZFdJdEFjOTdJK3I3RUR4LzRQdTdKWXFsZE94Yi92bHYvaVB2azI4a0YrTVoyQnk4R0YzSXYwWHpPamVqSVVySm1SS3N1MHBCNllMazRjRCtmWnJRYjlzdXY5aVNaOHcraXJvZ0Y5ODAwTE9lMTM0Q3dQMmIrM0RsV1RNNDlidEo3RXVSaXZKdmw5RkNDN0VPd2J0Ly9CZnNnTVdsVm9BRUorWXFRMmZPS2t2dkFEUTJtMm5vSk1RUVVPblkremZIaklqUHBMNFBISXF0QnNNL3hJblhKMTBHY2oyY1ZXWUtqT2lkTXZFNTRscFYrcmZoTStVS042S0pLeDdXVVNjNC95bFczNURKa2xlOXdGUnluN1JPdkNWQ2RpVytKV0tmQ3l2S3Z5UmJmMjhqMWtYdzNUcEU0YkVLa09ERVkyWG9ERGRaSm9YNTk5LzhaVnJqK2ErOWdUMDBjaTdXaFU1eXlRWlVOdllGNlVDQU8yV1BVcE0ra1JhYnJlU0k2d2FmM2M5bEF5Z2xiUlBhYjc0VTJOa0V1a1RHb2xDY1F6a0R0c25GbjN2TDN5RG9UNFY4Q1F4bEpzeWowNk51bFRWQzFPeTJUTmg2dzhSV1ZmNU5Pbmw4NlhOZmJOUFI5dzQrK041Q0l6OW9CeTBxdFFJa09MRldHVHJ6VjFsZ213UjJ4UisxQ0NuMUZGV3AyUHMvS2h2N01rbnRLV2kwNHU1UVhDRTN1MUQ1ZnZ3SkNZbStxUGNsYU1zS09vQTl1SUJkc0R3UVp4dDZ6QTBCamdqQzU4UWhjdWhLMDVnVzhaazFNS1d6Q216am5ZcGFQTS9lZmxYbFg1RWRDdlJKd0Vuak05QjhSeUdRb2hNcVFJSVRpMVdoTTJlVlJmK2NZS3dFQUVaR29JMVZhbkdCTXJGdkJPdmFSZ3ZaVzI3Y1hkYmxzdVNEcExTSGVpUTN0YU5UYmhYbkNEV2xCSjNrV0dGT1ZTbjlDNEZUVm1kUDZOc0JBY2N1UEtQQWJtOGcvYnZFdlJRREN0MFlmcGlCc2gvN05GTlYvZ082elZDUFlFLzJBR2xqRTdLd2VBVkljT0t0S25UbXJMTG82U0RFUDNRQjY5SU9nZVFaTEJQN2sxUkRpcWVEdTcxTWpIMzNBdTFONFJaQmJQckQxZzB0dTE4eXR1YjhNbUgxVWtrSHNOSy9JMm50Q1RzWUhBWmp4djVhc096YWtqQ1FzY2JYSE8zUXRLYjFXU1hBcXZLdkNBd0Ztb1RjQ0JLcDlhTjhMRUZ5c2FFS2tPREVZRlhvekZsbGdTTEJIb2Nub1F1d05aK1RURElEbFltOVQ5Nm42RjIwRzFBcVB4Um9TSWVseUtGRFJYK1k1dTJoTlhLb2pxSVROc2xuZ2FRNE4wblJGRVRVci9Sdlg3Z2R2QlkvNDdzdnpkNlZvRDIyVUg5YzIyVTFFdTFFTUUxU3h5ZFl2dmlwTFArWVNEM3NheDRIV0paSkFlbGdSY1lxUUlJVGUxV2hNMmVWTmRLM2JLaDM0NnFUUEhJQktoRjdBemc3a1VTRFJqaVFZYWYzR25KUXNnS2YvSG44K0dMZmNsSDNVamhWblJ2UXBYUDZaMmtWZEFCTC9RdE5jSU54QytjZjltaEF1b1BwNFFZcGhvM1FBZ3k0WXRBU0F0NitiVE8wc3Z3and2V2cxaWNoQzN5YzlyLyswSXZsR2FzQUNVN3NWSWJPbkZWV2h3Z1hISmZDRm94ZzdwSnpra3BXb0J5eGY3b2JUd3dvZ1VBNVFtdGVqUWMzY3M5Q0poZ0dBR3Y0Q29zdmxXKy9CSFJNditlMWdjbURJS1VpSWFsLzRYM0VTSUxBTVFTa0d2YlFEaDJvWXRNQkJsNEtDbzJmdHU0TjRsbVY1UjlUcm9WaDJ0RVdUR2RHWEFNdUpsSUJFcHdZcXd5ZEhWMUJabFdZVFdtVGNDblFhZVlWSjRIa0FwUWY5cTJrcldONjB2UzZJdHBQNlFBZWhsU0FxZ29DQTFXYlAwZnpzN1hqVFlESkhVeFpKY0pTLzBJVDhNbGhqWnQ1NEVvVDlLMEdabnZZL2wwUEc0VlcrN2V5L0VjMmd1RkxoRzFJdEVhTExKVnJSZ1ZJY09Lbk1uUTI4MVdZdnJSSmhCU2dCNVI0dVdwKzJKZVNERm80Nm9STXcyYkl5b3J0QlZ1eFF0a2s1MTFSZkJyNE9HSXJMQ0J6RTFCVEpxdm5BSmI2ZDVzSXMvVVNGNmQ0Z1N6V2cwMjNEZVQvNVZMYURndS9KUlUza21OMStVZEU2a0hEbCtpQmdHTFhXWHJwWEdJVklNR0pqOHJRbVovS29ueWJiaFhZMlVpbm1aeUVGd1dVSS9hVkpMc1BKbEIwNkhjYUdGeFJ4T0gwOVZpbnpDaklIU1dSZ1d2Tk4zd0pUTzlxT29DbC9qMlQ5dTQrZDlPY0tXL05wYURUNGYwM0xxQUFUQW5NcG4rcnk3OGkyd3lNak1VbVBjQWNyTkZNNkVMaUZTREJpYStxMEptanlxSjhtMjRWRDNwQWVXZW9jc1NlcUgvaG96ZlV0WHZTRkhOcWZGZ1lYbzBCbkFRbnFOZVVTb21CTHlaclN2MUdiV2cvdnNZdkJzbE10VXI5TzVFem9EaisyMUdibW1mS2dRTVdBWm9tR2JwcCtFSmcyK3haWGY0amhkYlJmWW5NL2oyTWhDNGtvd0lrT1BGVkZUcHpWRm1VYjlPdEFsc2lKUzVnYzhTZXFIKzk1VEh3S3g5b3pqUnFhaHI3dmNaYThObm9Sa2g3U0l5RnY4SDlDUi9zUXZ2UmQ2VWVxWDk3Y21vZmNCcW5pdFMrQ3NHM2JlWVJnQ0hLRkh5RllDQzl1dnhITmtaVDl5WEM5NVBwdW1Wa3hlNFpGU0RCaWRpcTBKbWp5cUo4bTI0VkdDcGhhOE5KUUNHZ3JkTlFrcG1RSS9aay9hc2hCejExUlV1SWovaTIvWFpya1hSMnRiV0syUktwKzVOOTBGdkMvT25RdEppSlFQOEszM1NMTDBYNmFsWGhvOWJ3VGQ5dWkyK3RidjJZcXROMi8wT1ovQ3RDTWdaOFkvT2xCNk92bTdGT1hQei80b2c5WERRSmRxenBVMHVoMDZGZjU2aXlxQkJHaGdlS2J1RHNwcGVPclVRejJZK1JJL2FVK3JlVHl0R0d2OG15c1lyU2hyR1dNZ0xNTzBqZG4yVTVnQjJhRnJNbjlXOUhPR2ZBaDhZV0gxTjVabVdKbkIrckF1WlJFMWlTSGRMTWRYcHpKWDgyTEdkMHl1UmYwcEh4SGZJbGd2ZklkTDVrUWJHUTNCZUxKaUVMK2Joc09YUTY5T3NjVlJibEQvVFFxNWhQdWdMYXd3bXpoL3ZtT2pKY1ZZN1lVK3JmcVdGNWhHbkRLUXR5NFl3VDdlR2VzdW5zK1lXbDl2aXhRUmpDcVR3ck05SGowTFM0WHFsL3BaY1g0bDJhMzVINmR4SGI3UDNnU096bWZZZnNiRERya2ZzM2FCbjJySkNYWlZDOXkrUmZJYzBXTUgySjFQa1hURExaNnFhbFY1UDdZdEVrWkdlQzExQU9uUTc5T2tlVlJUbHJHaDZvWVg0ejhDUjVLWlVqOXBUNnQ1L3FBNHh0eTNpUDZGbjcrbndXQVZWQU1uTi9sdVFBZG1oYXpLSFV2OXRDdThpL3FSaEp4NjR5aEdrcDlQOFhmU3AzT0RYY3Blbk5RL3JMSHR2L1g1VEp2NlFqNDl2MEpkSWo2cnNaNjhURk41SmRpVVdUZ01uSkVpNkhUb2QrbmFQS292THdkVHVRVGpQMHIzVHllTGFUajhMbWlEMmwvZ1V4N3Jnek9jRzNwTVFYVzdRc2plTkw1Sk83SXFSZHlnbGdoNmJGWEVuOXV5QmtNeFNuemRiRitRZDkwM0lVbkZOaHQ0UEJrb3hXdG9HV1U0dmh4aXVWZjh4Y2hyRHBTK3pBNk90bXFDOVVOTGt2Rms1Q2lLYlpFc3FoMDZGZjU2aXlRQkttVytWaDZBRTV1Ui9nVzREZEJGbm5pZDFOL3o3N2VPdnU3NmRVRFZMcDMzNGlLNHBUZEpPWFNpc2p3TjJmM0FHTU5GVXhxSk9iVnNNTGw0cXcrREs1VGQvd3RUYmZoOXNTK3VGTSsrTzg0UCtQWVQzK2t1Y05XMHdwN1lNcExCLzlMenBaYXFuOFN6b3l2a2Y2NXN0eUsxLzNBNXhHVFBRbUYwNUNSaEhKNHVYUW1keXY4MVJad0JzOXIzOHFlUVIxN09mWUExYUVkUk5VYjRieXhPNmlmMWZBdTNJM0lYUWZ2WjNLLzlBT2JXUjgvUEdMMzJYc2ZOeS8rSFhNbDdUMWNGb1o0UjUzLzVaekFqaTVhZUdQcHMvZk5XYU1OLzd3bzRUODlwL1E4SlFlbEY0RzJZczExcFJwMXBYZzR3c0t0S242RFhUMlBXL3o1ajQxN2JmZ0w0alVndzVjeTdSUytaZElNNzRuK3ViTFV6QVk4ekorT0dXOTJLL21LVXpoSkdRVWtTeGVEcDNKL1RwUGxRVzgwZXZPSkl2d2ZocWlZeFRQRmt6Y3RNb1R1NFArWFdtUkYwKzl4bDlTWlFxTUhsbTVhM3o2UHNnVHo0VVlEcUZ4OFYxQ1dzeDRnNHNMZUVCV0J2ZHhuTXB3bVcvaC9tUTdxc25iTGxrcFMycmFyL3FFK09SaVRQRlFyNmE0bG0yTi9LalhtTjVxU3ZmQktwWGhVaHYrNHhnOXk4Rm0zT0N2d2UzN05yYmIxcGZ6QzRWc2htL1pLSmQvUkc2R1lGL2JmSUVQaEtpN084OW5PMlEzbUxVWFRvS0pjTVo0U1hRbTlldThGU1o0QzltU2tFdGxxMFhJaDJZVWtLWFlJR24yelJON3N2N2RhcE8zTXlvZmVRSCtLajdpL05uR2tHa0wrYlBEQ3NDa2Q4b0M4bWVGdkx2YmFGSU5Qbno3c2ZkMWRIaVZhblpObThnaUJiK2wrNVBmREYvNEZSQUpUZnVmQ1BuZHJ2Y3Bya2pYeis5KzRQMTNjWTA1SmRmYTUzdSs4dkQrTExuNWFPdjhSQmRPVzNYSlo4aTF4eTZPdlE2NU51UzZYQUMyUWxlVWxNeS9UdkNzc2JabUJQd2YyUG8rbnJVcWU3blFyYWtoc01KSkNHR2NMYUVrT2hQNk5UdGZyM29uWFpSbFZKZ2o3SUZxOUFuNWtkbkVZeTIxbnpUNzVvazlXZi8yeUczUnZkdDc0Q1hRbEtha2Y4dUhEUFRjWUJuU2Z5bWh2Q1pWY0p1d2JGNmpEclovUWw1Vk9YUkg4enFLbFJXVTdrLytSWG5oRHVENHBnVjUvVFJsL0NsajJnSUgxemRiMS9iQXJYQWc1Zkl6OTUzLytGaEd4QnV0bXYvU3YzZFBsRUpBVzlKL0VhU1Z6SCtBT0VOSTl5VitGZFlJSnhscXN4VmRUckxuaWlmQlJsYjZ0TExvak8vWFFQY29YNFU1UVI2b3hqZmc2b2ZqOUxLSkxHRTdKYVFCNTRrOVVmL0Nycytod0Q3YW9jZFpiSjBkWmlEdDRTWE1DeEJYK1hWbkxiTFgzMldmY0w4b0txYXZnVnhjbzdUaWc4cjl5WTYwNU94R0RKTWYyN1N3a09iT2dpMnlHeTdLWm9pdUxWMm1YYkkyamN5Rjl3SmRlZWhQeWZ6cnlHZU1hYjdFcjdVSStUY3pWaFJkckptd0JDMkJoR2ppVXVTVVJXZHN2NmIwNXFteW9EclFOemVFR0Q0MUpPVHZpbkErcndiMmJkaXF6Qk43b3Y0ZENxVUFoR3grRDQ2ejJCemRqMURsZTNlTC92NEVmY1RPMmlXRGtkN2JHRGROOG5mby9sRkh2ekd1cVNScVk3bW9OT1grTE1jQkhOdTB6eWwzK2NCNmxuSEJkbnNPRWt6aXY1aU93bTFYTXYrSTJ0bURhUHRqK2R2Z2ZEaVl2YXFva3FQd1RLV0Jsa0NDaG0vV1NGbDB4dlpyU255ZUtndXFhME96TTAxelA2aWNkL3pUV2NVVFVhNmZZTWpraVQxSi84TFc0blZKWnVQbU5yQXJZOEdiSGdCNllleDV2d1M1cDBFeVhFdWwrUnVYeGZDSE95eHArbEMvTWM1eVd4ZXFxcUJnNFA3a0RtRFl0eXIyaVdsYXNGVWsrcWtNYU1Rc2d1TW05bWxaaXdWRnBxRmpWYVh6SHhBemU0Z2UxV2FENy8wKytCNStzenQ3VFpFbDJRWm5aQzYvTHFSZ0VtS3d1MmVWSUNwT1RFeS9aZ0I1cWl5b0VIcEE4Rno4MXJHN1JGd2dMMnVPMFhDSkFEV0VNbUpQMHI5dC9HWDlzR1A5b3kwNC9jd1h6ajF0WXdTdXBjS2I3OTVsNFc0QUtHcmZnZExHMjlZZExSWm11cENVUlhRZ2dINURVN2dET0tacHp3SkhUOGVxU0VmQkFRZTdNRG9KNUxld3Y1MVZVVHIvZHNMVHBXNURRd1hQdGVmVGxYYURibXVHUktoTUdTU0VrTTZRVUJxZE1mMmFrUjIwRjRReXFpeCsvTGNyeExIOGJJdmNISXRJUHE5R2l6dEtJMnFqVHAydXlNdU1QVUgvZ3ZmM3BZQ01hVnYzR2ZBY01IOHZPRDN3ajJONGlFOTBoZEhiNGZCVHJxV0h5TEtHakRNZG1JTVcvWXZjbitVNGdLT2JGcVNvek5NcG5waVVERHJoN1RPVnh3THJ3ZjZjbnNGanErR3QwOUw1dDlHVk5tMml6a0Y3M2lmZlNNaUgwMWJnQVA4azRiNnlDTkF5U0loQW5TcTVORHFqK3pXak4xZVZ4WTcvSXNNSm5DeTN1Nm5Fa2dROGlXMTl3SmNmOWdUOTI5ZjIyNkE1ZFpPV01RSk80VjNCa2E5NUhIcTZTZHNTanJvbTl5Ri9USU1GWXhudnhpVkpLS2Q4ZndkVjFBSHVycUo0SWNISXByMkU1cTdoRFJ2dXhCM0tCbm1uclp4TTJ3K2J4K1h6TDRuSjhJWSt1Uk1VaDloWGdsaGVvUTBTYXdLVlFVSWVySlJIWjJTL1ptemtxcktZK3dlNzRpYUUvSEFlMGxKMXdCK2puYXBJS0FCT25meXd4K3RmT08rTFZEM1lxRWhKS0xvR2dlSFcwMWJ3ZmMwYVhwSTFEWVVQK2I5MlZSVVEyTmFZd2puRmhiSDdzeVFIY0dUVHdsQzVMamhkVmlITU9wd2xrZ0E0R1lkN3VGL2dEQllldm1vbXpZRi9rNFFaNG0xTkVHQmFuWTlucUNXaHlCUStlWWwrU2lFaEdyMXpUbmwwUnZaclJtdXVLb3ZxQ20yeFRFL0ZqcU5sc3RWK0lqclRualBWNmpkZ2NzVWVyMy9CdE1WVzZUNHd1c09wK1k0OEZPeUIzMVJ0MXdQQWNVQnRNOGlBeEhWWkUreGRCakFxdEcxTlZkbUZCQmExemNSU0hNRHdMYkgxS3c5NmgySlhNSG5aNW56OHc2K0RvWWVFYXhQSWFwd0RZalY4dW00ZS9Odm9UcGNHa2pwQUpYcjZQZ0xLZ1dEamwrKzcrSjJ4bnVZVUExY2FSbUtVS1lVRUErY3MwVFIwemxJL0toUFJyemxFT3BXRmFyVUhKMGpsVUlpMkVkZEw3YWUzN0tEMXY2UlhnbUs1WW8vWHYzM04vY3YrNStVS293VFV4WFZCMHBPb3AyNXJCeUFHMkhmc2JRc3REVVcxYlRsUnpUejBiMGRPQ1p3R0g3cnJuaUNuc0ZkRTA4TFh4bkpXYWd5MVl5T2NFbWgwK2h6RjB6VUltYmdCL0NRczlYbndIeEEwWXdqN0Vta1ZkSSsvRzFGWG8wbnVlWFMyN3pPbTVOWnhSSzNzK2hlTXNpQVNvdEE3cDZjUmxYT2xFWUFSL1pwRHAxTlpFUmlDWkZCTE8wR01IUjFGWDlmaEhCcHVrcGhNRTFqRU8waXBtU0M1WW8vVnYvVHptU09FbmlxQk1ZdkRoeGd5bzRsOER0dWFBdFAxNzhJaEswbnRaZHYyMGphcWhnTVcvK3VqdlVYQTFnUDJyaGFPdFdOdDJyTmdWbnBPaVJiUk1vR3ZrZSsvaXh5aUpFdHdQZHBydVdVcE94ZitMV1NuU3RKOWlmekR4YU9JR3A0alB3a0Eva1UzSWo4bUdicXBkYUZDaTVSRVFneDFibGxwNkhTck1RYkszcTk1Z1hRcUt3WUp6Mm9IMm9jbGdOcUpjVUFNYlEzNW4vODA5dm52NE5WNlBvS096Tmd4N21mSkR5TkMvcHVPRXRwUFc0V0JpSVVURjh5MUF3NExPanJvcHlBSWtVd3poNXI5SzZzRzFYMURodEZiWGk2T2tvb09MaGtxaVg1ZFlqMzVsWTRRTEY0a1d4bTBOKzFBcmpRYWY2YTVmTktoOWdhUjIvWm5ZYU82SVA1VGtwd1dISXhOM1o2QlZyTk42RkR2QmhmbG1yWVBJZkUxL2txMmlQM2RoMXNGamlXdy9zNkxCTDNXL0dNcDZIUkFQbE8vNXZXbVUxbUp0RUNMbjJBZzRGTXR4M0U2RDAvQzUzNDg2dTVMZkE3RGRkRVVLSmNKZTZNVmpWbXIySU05ZVcxcEIxMVNqT0lOR2FEL0JMMmo2TnpXN04rMlZkR2k0eEtxSEFUbW9IOFhzYk1hU0tCKy9QQVpBVXlrUzNpMnBnWFV1NTczSjMvMWFaL2NQblZCWTRmWmpES0F0WHNvUmRsaStMY1RsbDhxOURIZGs5TFc5Nk1ScG4weDhnWTJxZXhIandLVm8vdW5WTTE1a2FBcUxDaVFnczVrQ21icjE3eGVFS2ltV2VJVlpoSXQxSzF5aW9IZ2xDeFNRamlIaHBkL3dVemhRMTIxY2xUZ3BYQTVTTW1NblZZUTlSeHBLQ2VHUG1vSGxzWS83QXJJRVJidHZpWVl1LzZGQW9jYUZoNEJ0V3hKTFRTcFl3NHZIOFN5bHhVbDFlS0pqOW0wcUUxK3Y1dUZnczUxZStuTDd3Mm5GOE4vR0UrK0tkQXBkUy8zUUszS1RFUnQ4ZmVrSXpxM21VOHZzWkVBNE5nc3hlSjVrV0N0UE1mRUZIUW1ZNTJwWC9OcVU2cXNKRnJvc2x5RG9Rbm1pTklBUXBIR1k4bXRmNnNiS2tZVHNtUC9RaVR1aTdHR3Nxa2ZmNkNXOTQ0R0FKRWVOcEhQY0FTMkpXK1kwQkR2MkgwMWM3Qi9EZmRuVGc3Z21ab1dWaEhrL3ZzZitMMDMvTSt1UldRcGtocDJqZUUxTEhVVXc3OEZVYTVKZmROL0JRbDJQU25jRDNUSVdCd1V6N1NnWE1MekczYks4eUxCWG50K3FlNTBPdUNjcVYvemVyT3JMSTIra0Z1RmpoNnh1NjhCemg2QnllYUZycjE0dnRoajk5OTgzZFNndC84ZW1FUU44Wko5cWsxTWR2OXZVNE5SMVYzQzlhalVJZ09tKzVQNlFISnhBTWNUYlcxYXVpQ0xMNVovN3B6NHo4cEkyOWg4OGFCRGFWNHloZUN5SEpSYjZteUp5a3NPOUFoNVV3UlVXU1JFb0hkT2RxZlR1Y3BvUUd1LzV1RDVxaXg2L0ZmM1FGSC9RenI3TjVvTm5nTm5Kcm9STVBsaWo5Ty85UGdEdG1CaEdwUGZVQVMwYVNieVFBUFF6ei9JSXI1OU1KU3ZmMDMzSi9jS3lWTmdrdHpjMzlhbUJjMWZPR0tUa3pueGI1S1JOZzZkOGtRck00QVVxOVVmL1AycmZjbWwxV0pHd0tiNmlwa200eVdSSU5ITi9IYW5jMllVUVVGcnYrYlorYW9zN1RKTGhvQmFMMWhSQlVUTkdGb241M3RSUlNlNlVjb1BRTTZNUFU3L1VyZk5MaUxEK0JxRDVlaW55VnJrRm9LMzZsOVE2cWJibFJVcC8veHZ5UDNKN2dTS09jaUNXSnM5YUc5YTZLSGg4d216STNFcU9SLytuVWlMQVFyNUV1bnBlL3Zhb2FsNmI5dXlCUjZEZzJZTnlROUdRWlJGUWhSKzEvUVVkTHBXR1Exbjc5Y2NQbCtWaFMrejVQWEQ2TW4zNE9oUSsyZGJuZW0rcWVzellZL1R2M0NrV3V1Myt4WXJIMnppUVBmREZpayt2NlYvL3lhNDBCVjJ3TnEyY2Fvb3lDa3FGSEovY2dmd2JsSDRlTDMycGgzaFUzekZFcUJxbncvL0N2Mk1nWkF2a2U1SzJFK3QrT3BRMGlEMThJVC9EamlPb3JBa0VxTFFPNmVub05PNXpraEFlNy9tNFBtcUxEcmg3bXAwZEtBTEhHb3AyU0t4ZjhhZUwvWTQvVXZkMmdlSUV4RGpGUlJsUVlDNXF0SkFZZDlRRVhycHNtWGJBd3BZWFRVanpYUkd0UlFWRExzL3VRUFlRbk9PSkVRMDdiNjVxTWtSWlVSVjgrRS9naGozWkZocjZwNGFtTkR0S3lxd0JnNUZ2VlpMSUJibndQWVJqQ2hSRWdteDlMbGt1dFBwVWxzOFRFUy81b1h5VlZsMHdqM1VxQmxBU2xkTHlSYVpxb25iVWsrKzJPUDBMM1ZyWTdaYWVwVFJCaDlpWEZkRWdvUGlTRVhvU1Fkc0RZc01nQWtVTmdJdS9mNnpzUHV6REFkd1JOT0Mvc1V6RjVKTFljSDU4SitablcxVDI5SmVhdDM4QnNWOEl0Qk5iVDB4amhUNko0V1JUemtrUktKM3puQ24wN25LU01DSWZzM2g4MVZaMUsweXhvVFFmU3J4U2M1WC9YZWR3cTBmbjIzZDh6eUgySGpzSHRrSmNKSFk4SmFzelFhVk0vWWsvWXRJZ0ExTzRibjkrbDBma2VtZ1RnUCtRSXVNWlFhOHJWZjZqcFFSdlhJZHdZSlRQZmlNRHFjWEZyYTRQM1VIY0tndE1Ta2ZmL3ppMytHNFl6aXFhVUVxTzQ1VjVBV1dpZi9sWC9XdmpmT2lKRlU5aytBTU9pOEhvaE96ZnVQekYyK0Z0RDk2N1B3angvQ0c1ZmVCcUhwcWJKaUw1T2pYbVdaSUdIRGxrR0FnblNFYVF5ZXRMZFNHbS9lTk9aYkdQK0J2OTkrb2ZzMXFpRk5aRkNBMGx2NU1YaWY1QjZlc0F2MG41RmFoTS9DckRLYmhmNUMyOUpSOG9NM2J2akc4MmI3bzZ1VVRZMC9hTFVSZUxtZnNjZm9YWEFYNHZBT28yaDFHd3pQa0o4aURnZ3RZNDhoT1RoME9ZaHJpbVNPcHJ3VXNlM1hVSnc2akczcDZzUXQvakl1RmZac2JwQWROdWN0QlEyMkphL2d1L0FFOHViNzE1VDJjNkJDT2F0cnRpRldCUTVXemdtVGhmMnNJUGZ5VzkxMjRYYUhzcDIrdUZBYlFaS2VNaXFkdURzRVkyS1JOUStkeUdKYXlhL2JpekZrTEI0MlczYVBNUVVzaHdVSlYycVFZT3FHcWNCdE94UGdHVzJpY0VsZFV2MmJWeEtnc21oOGFTM0Q1TWtlL1lYTmdlaUczeWhuMGdFTldZdjBWV0hTZnJKOUR1L1BiVnArNkJlQzd2RGJuMzZib1Q5WUNPV09QMDcvZ3pzV3V0bzdRbkEzL3V0ZVdHZUIvVURvSTFnSGFRdEQ0L3pmT1RsTWRGcHJ1WWdhbmVsbWNWVWpZNXY3VUhNQ2h0a1JrckpJWHV0NG5ibzlTT3cyaW1oYm10bDFVZnduQlRQejM0V2pzOHZDSmlITUhoVkxmTmlSRkQ2V0xaZG53WkFtc24rSGI0YTVUT29KZ3BNaXUyZE02Y2pKOUM4S2Vza09XUW9JZGRhclVHRHFobm5BYnFsMUtQN3pQazRBNHFsK3pZakVxQy9MRFkybE43cWN1V2c4RmJhc0c1MFExZkxVQk83a09oNE5mYW4rSVRyN3NQTkh3RUM1SXNIaEI0OWhaaGs0VS9lU01QVTcvUXRkRzlpeGNHOEY5WXZRaTM2YnMybUFqanlXeEVMNHV3L1M5cVBYNnhwK3lQRjhLMS9OUE1IQXp0UzdEcGRPSEwxdlBqTklqSDJKcUNiVmxnQVArS1o2TzdMYWZsdWJJcGdYUlhRM3E5eDRabzBneHdTejhQODI2OU9XTGVlaGZhS0JETEpHbklJR0xiZ082SnlGUDN6ejJ2QUZWSURDbjdRbkludXAwdUdoMGVCODUxY0pRcFpBUVJwczZKWnBPcU1yU2h0SXpDSGJVUVRwa2tmMmFWUk9qc3NCWEd4NUx5bTRiV1gyU1o0WUhDa3hBZVZuK29FdnZrYUZLYThwVTF3b3NZOWJsOU96SzBybzJGTTFTT1dPUDA3L1FtNldaQzFTQWl0aGh4UFN1MHRPUmh5eE1iNU9VblJ5dUI5YlA3TUNSUUE3RWZ2dE1TSUZPM3hBZjV3dVFZY0QxeGx0bWNhMGlWQzdCaVRDYUROZ1dOT2FZcFpsdGlRQ2Y0dXVpZmNNVVF4QVJ3Y2ltQmQvNmphQk1RNSthZ293Y1F4bjRCNE5qREpUQStRTFVQWjc5UFpwVytFUE4zVEhHTWdRbjJTbExXSVBGVjR1MGpqeHdRVkQzTGRLL25aVDZkeGpuZnNoTXd2eEZCV292M0liQUZ4L0tNS2E3VEtMT1A1SDltdFVRbzdJOHp6S1d6cVRGMmtGcjRxMjN2RldRTXpWT1VBMmdTNXl5dkFiMHgyMCtIYmVaMWwyRUxuSEpha1NMdW15dnMwQ2pXYkp6eGg2cmY1dFlnVTRrbDM2WDl2TXJuRGFZSzA4a2xVTWtMcG9HdytCWTV0SGRFRHBhUVl1TER3MHU2MWErcXBHdWpLUjJWNlh6RDdSZnN0WUo0dVdlZ0ZCYkluQ2Ywd2NPUmlFRmxCY2JqR3hhRUNPaTU2bTQ0UitMd0QwekEvK0x3cUlZeUtZRXJOQzg5Z25OblNJblNPaFRxRHkzcitFQUFBL0xTVVJCVkZNeEo2LzBGWXgycWYxTFJRY0wza1BtU3hwRGhENGQzSkY1VXR6dmxsUUFWcUNzSkZSQVZIUnk0czJGMmhENDZqS0dZWXhhR1k5T2pPelhyRWkweW9Kc3kxaFNya2k4Sm9aS0Rqa0JiYm5nNGRHbm9VZTh5b09yb0ZKR25BdXVpM3BISGxpRktUZjJoOGlxNFBYaTM1eXh4K3JmZmRraVFFRERGNTF5QmN4N01IME9CRkZEYW1xd0I1cHRUd1Q1Q3liVVU1VUFkZEZXaFE5dGhkNmxablR3Z0FLU2hlbDJhVXFYVFZDUGEyaUQvRWZydGE4ZFFQNHlyU1RVbGtITjBqOEZScXVrT2NpTURVVTNiWk5qWmFVYjdjaGJmR05yVDVPWmhmK0JXS3IwVUROTlFHNHBoWkdHWEFVTHFoVlBUckI2Vloyc2YrSkJMNkk3RUxBaTdUSkxhQ3pLcGRTLzYzd0tGb1hOVjFZU0tpQXE2cUhod3crMW9WcXVMbUszbzhtOU5SN2RyeWs0dEJGSHhzc2loVW5uVDk2Y2VDd041VDZncjNRTHUvV1JqVXZheHRqczJmQ2hSM1I1emRUY25YQ2o0SkdicDVEbVE1ZnNHMVloQjQzK2JjVHE2N3l4eCtwZjZNZUhrbERvZFNjc3ZBaTZFYWJ3cnNpWUVHbTQ5YVJtbFVYQUdqbFE0UjRmT05PV01KcVc5V1VrNkdwWkl6MU9FanNGcVRvekJJQ2R5SWNoRDdWbGdLd241bHRsTUFSWjhhR1lwc1YvVXZVWHR1dHE0MnRPblp1QmZ4Z3Fwd3lmc2xNZ05nQnA3ckxVWW45R2F2M0U4UHdYUVB1Z3dPaDM2U2k5QXJIbDlrL0Q3M2JncVVpcGYwZW8zNHJLMFNzckNRT2dlUmZWVjFRd2hrNTYxZlVwdzR2YThCSzV4VWtaaFFaeUFva3gvUnBLeHFnc3o3T05wWmJZUm9LQ1hPVkFKVlFwZ09FSEQ1Q09adnJsSVVScG05Tm5kSldxVzZtUEFEUDFmN1lDSmM2QWtuNDJwZmEzQXVhTlBWYi9nZ0RlS2FrWXlrWVo3VkFybHNzQ010ZGxPdllFaTBKRHRCL1haSWJ2TXZsbFVmUXB2djZSMWE4RUswVHcyd1hLV09ibi9hWkdTT1F6Qm14bVd3WUVnRlIyV1d3dG9EbklqUXZGTkMzbzhtTlJkSVhBL20zUlR3YitSM0oySEtDZTZvTXdxZWxaOU5QVDFrYWZBS3p5M293R0dGSmdGMGdwc3FYV25pQW5wZjZkNG4yTEVFZFpTZkNCNlBtS0NucTNwUTNWY2YyT1hNK0hXSTlJaU9uWFVDSkdaVkhkdk1zcVJXTUpUTEVEbGdZYTVaUUY0SWNxQlc0cFB3Y2hsZnlwTnNUZUs0RStCdVhheU5aZWZoKzdMbDMyQWdrVy8xNVU2dHdHbHpmMldQMExzNU9ZRXIxbnBGQzhqNTFRSTE4NUNPQllSSmNSMnBTYmtBSFpmVFJBcDRUT1ErdTN3SFZ4REJEMEVCdCsxaFFtdW5wRUV4OEd5akZNMnkzeTJRVkVabHNHdUdHUTh4WlZCa09RRngrS2E5cTJuS3MyMmxLanhGZVdMVGNELzMzWitOSk9vWlFNUVppdlpDUEpwZlJHU3puN3dNejlKaUM5R0l0eXkrK21qbDgrUmxrU3VMcDRPMUgvTDBwUHh1UEh0VUJtRXVZdkttb2xpZ0dNMnJBblp3WHNkazBXRmtERTlXdlBpMUZaZE1JTWpTWFExMTJHRnZ1aHFWSzQ3YTE4N3Q5UzZaRnJmK05mMGVmTkQ5R0lmZ2c5c0lZNTZXQTQ4NERyNzBoZm1LTmlSV0NQMTc5Z2xWMWhCRUNuazkrazBQZ0E3ZFkvelBYdWQ4anRMZ05GUHhQWm9wQzJUMkF5OGdaWFBmNmw0blBLZ09id2x3S3ZDNTB2WStjZ2hHSFdJUFV4Uno4dmkycnRaSXhraTZiMjdFYzNMVDBQeEJjRVM4T0wwMW01Y2krWGdYOHdXVzR3UkdnVGdLNGpBMHZVbll4MGtQL3N6VitrYlhieGEyendmZTVSME1Ya3BsU3hyQ3AxY29uR3dHU1NtVDFwN2praGJCRFpBVUxnZVpEUUE3TGpGSHdJNlF3SkNYUmEyMUF0Wi95VUszWXZ1bDhucWF5UlpTd3BVeGo3b2FsUytCN3JaUkRBejhYZjFNU2pEbkhJMU5UM3luUWk5WFVQNCtYaHpOamo5Uy9NazdkUGdaT05JYmwxTERsaUhwM3JLcmJzazMvcE5YNHVNRVJVRG5qZ2xKa01oeUZnbnZwWk9LQzJDbFUxZmlsd0xIUHdNK1MyZ1NtdUZkUWZWSmRqNkhKWWxDaEZ6QTJodHVRRTlJUUhCWHBEeW1Wa2ROTkN6VVB5WWZnbzZWdXRpNE1jK1l5cUtnUC9NQktPV0xYS1RxRXhzRS9PNVZxSjVlYi93K1psMUVvMCtLNnhodWNNZFRoNkNtSlA1S2JUdjB2SXV0Q3FaMHRwZzRMMEpGUkFWTlkybEk1U1VNNG5PdHRKc2VoKzNUT2xCZE1uVnBpMnNhU2NtNW9mZWtDNzNVZU42czQvK0FOZG5Uamt4K01admVqSlZDOHBZMDB4K21VOGVCZUJQVUgvYnZqazRnZCsvbHN0M2M2QTVoc0haSzIweU4yd09MQ29EZVJVOEVCMjV6NzVFaFQ3RExsb1VWMmpQVk95cStLYjdmZU5ncGhLempNQWE5T1lSN2ovUW0zSktSaEtVMTBaREs2VVJUY3QxTERray9QN0NMazFkcTB0QzF3Ry9rRjk4S1pXZGdvajVKc1h6eGU4YWJwRTdWMzgzUE03Lzh1UXdSVE40blJLa0gweThLTVpCYXpSQlRIQmhEUHpJV0grb2xLaVFXMEl5eG11ZG1GdGRCcG1QUzRsdWw4bnFTemJXTnFYanF3SjlrT3Z0TldkTTNHa3dMMmhlblliK1VEMW5JallOSEx4RTFFQUphZkhucUIvdlUyZjlmamJZNFFGTEF0dGcyTGorMXIzL05ZeEJoQmg5U0UzaS8vaVEreDZGTS83Yk92ZXQ1clFRelZXV003MnJna3doM2hJbXB3R3RYdUNmR2R1MU1VMzdkYXYrQmNmK0hPM21rcUJzdk8vVFVpWG9RKzV2d3ZXdnc0OG80OTQyR2FjMUw5VDRkeHhxQUpBTnJGMTRWWWtnSElqWWM2aXNyVWhHRlduakEzd3lRYnNPSVhpKzNWY0ZiYXhKSTlFd09MN1JseFphNTdtZ1FJSW1GVU9yWUNGSktiSG5xUi92YTEvL2RENTM4WkxCaURjK2E3SWxtdFBoaldQcHNCSFI0WElKMTJscGpSNWFmQks4RzZoK1QvVDFmemFnTGJ6ZnlhSHArbitia1F1M0VwalYzUFlnMEk1RkpqVmRsUHhsRGlSTUc5UjJkcFFiVlJkVHVVc3p5UlI2MWhTbTB0dHRDWjJSYU41b0tBUVRDWmQxN0xaNGRKalQ5Uy9OcUtjanpUMzVhYStyUmFjdG1uc1NKeGR3Ymx6Q3B2UzVHVEE4bXlYaFdCOGQzblNIZnByNTM4aWg2ZnAvdDRxZWxNcFVjeTZ3eDVpc2hjMTAzcnFFMUZGQWJpUk1HOVIyZHJ3a216WDdWU0xoU2hCT0tWYngxSkxxdDFnL25TcWpBSDFzQWNLVXBRejJiMktESkRwc2Mra2Y2V25QcEhTa2VzS1loRzdlcURhemtsaTNjVURtTkxrR0pWWnRhQjdZWXFucDJ3TWR2NTdjbmcyRGMvYTBpdGxFMmppZzZZNVJtbEJOMVZmVktIY1lvSnVKTXhiVkxZMlZJdmFDWG01R05tRWE3V05KZVV4QU9VOERoZEpTSkhmOVVtd0NkMlJYWHBRUmd0K3A4ZStnbzRydXhJSGd0bURzd3pkWlBnMXZCOGRCNzR2NXp3QjFCekhRWmVVWjBxVG80VStjOEJDN0hqTTZ0V1NpSmtER2p2L1Bibjk2Tk50cXM4SGRDMlVObXdEbkhwSWZzd3FVZ1A2MGVVaWVvbmNZMjRrekZ0VXRqWlVCd1hZRjJSL0FTTzgrTWMybGlCdHpEQ0Q2K0RZMi9xeGRGU1llekpzajV4K3kxcktreDc3aHFINFhNamttNlorTnhsMldhNXBra0NieGxUWFNpcFFScjRwVFk1VGZlZkhqc2RjdWxFR0pmUEJZZWUvSStaVWZrd0pOZFQ4UldIc0NIYlU2a3NPNmVMbDZFYkN2RVZsYThPQjlOR3dMOGo2cGVoZjIxZ0NQM1NYdFJQN21HWTFPTUhxMG5qbW5neDAwaXZ3Unp4WFhjcG1oNWtGKzBQcEJUMml6dG90NDV5SG5mcW0yMUdXQnRIM2JyYm12RC9NbURHbCtUUDgwQVo0K01Zc24rM1RudTJ5OEozNFkvQy85SVpUeHVXWldKNkNuWExxNFlhYXZ5aU1IY0ZGdVpEZU1BOGxGZGRjYmlUTVcxUzJOdlRGYk1WVmxuOWNuSXlDbW0xakNUNmI0UUJNelN5K0ZFQTdoS0JUZGpFWS80UjVjSURUaWd1WGhKMTlINzdtZEt2YmlLNVJrNTlWdy8yNzRGUjVjcjJaSUF4cHdydzhadlhKWS8wdDJtR25KNWx3Vkxtd3dmOUFhTE50WWYvQ0VXSTRxb1Y4dnMyU2VubTB6SXdkd1JXNXFldnNCb3V1MmpYSGpZUjVpOHJTaHFCMm9UdkRBLzM4d0ZzdXlRQ3lqS1dSMUw4RDZ1amEzMlZFdWY2Zzg4eXN5Q3JkbzJIWDhMaldrQVd1Sk96c1dvZlJqZ3VscG1LTktETXl6a2s4eWJ0Q0JIUkp5WVkwNGN6T0RzUGM1T2ZVNFF3N3hOdkhKVkZUUGhxZGZ6QlYrS0h2QlhFOGZrampsd1B6cElGY0VlVVR5ekF5WngvQzdZdnR1UDBaTmpsUU5XbUNUaVRNWFZTV05nUkxrWHRKZTlUTzJDekpBTEtNcFk0d1lXSDZodzJGYWJwSjNYRC93RkZ1bUVqV1MySUdEbHZjMHZwS1FkaW4xR2M4ZEJPTXIxT2trUmRFK3RxK3RlYzFENE84dVlVTWFVN2x6VnY3M0tZZkVCalZXMDdzelkyRlRJaDEvdUZqUVA0NTd6TDNGWUdaQkI2b3Mrc0t4Y0tMS2ppdmdPbXdQaE9ycjdhYkZ5d1BzcDFJbUx1b0xHMElsOTB3TlFWNkdKYndpemZ5RUVaeUhaYXgxQlQ3MngwMklmakpkV0NJa2R3Y0ZvbnNmNW1udXhpa3dIQkoyR20zM25SY29EajlsZXF5SWJWbC9hK0pDcFJZWE5XR05LRS9jR1c3eVJiaWo5eWNnUDI3RGxQMG5mcm8vTk54eVpYdGxJenBGYnNmcHZidkVJTGkyVmRYbGNxVXN0K3doTmFOZ2lYZVlpVzZIOXhJbUwrb3dtMElibGUybzlON2xjNVduU3ZsTko1bExQblVycUczVm42SHZPb3RwVHhUM3BHYmlKTDg0Ym0zb1A4cm1zd3A0RjBTOW5WUVBNMzN1TkcvSUJidHNkRG1YMFJmTG12QkVFdVZJVTNvb0dMT0daeWZlbDhqMTlkQUQvZVBZcXQ0VFdjYS9NTzQyR1g4ck1HRmQ0M3BMVzlBeHF1M0F3N2J1dTRMTWtvTHdSVFIxWkY5bE1EeHBSWC9mS3duRnhkekkySCtvZ3EzNFFqbTF5Yzg3enNYM1FtNXNtV3NSNHNUV0dnc3dReEdic081cy9hREcrQytQd3Y4VzA0MDlFeFAwMVBrZzJWY3A4MkpLd2w3dzc4NXBQOHk2L1Q0RGpOWXo3QjNtMGRPVlJjTVpFaHorYkVmdXA5ajNDUVhqOUxyT0p2a3k4NWlLSmpXSXFvMytQL0VYWituZGdrOFUzS3REU3B0Z2R5bS8vUXRuZ1draW1WYXllK1YwREdIeG9EY0E5ZFVmcWswUXB4SXFJQ293bTNZSVMrMHlBY2VnNzJOSlhKeldOcXlMalNXWUFaN0k3bjV4UlpzN0haQWQ0N1ROZDNhdlYyandMZnYrdmRHU25IUnNyQnZQbmJ2bmlzWCs4bStOL08rMVJWREhidWl5aGt1TE0wSEJJYXZQWFR4NnhEYytNTEZZYzQ0cTFSZGlQL0ZYVTVlNDV1dGE3VDkvMGZyYndYMDl1YnVmdkM4TDN3bG9FZVErcTM3enEvOWN6TzF3TGdMQ1ZVUVZhZ05tK1RHMHFPdGU1NEgyWHpWZjBlM1FCSHBWWnRqQ2Z6UTNpOCtkUDRSc084YW56Ly9EUjI0anFXV3dCSjVUMUtaZFg2Z1FJRk5YbFhCYWdYdXJSWTVaVk56NlNnYTQwYnlOQnRkK1BXVlUwMVIrY0s3Tk8rMldKUmV2bmtUY3FmZ253cXZhVFEvVGNORjhYUGRhTmg1NWl5L09FL3M4OGU5ZnhoTnc5SlBSZWZWT1pvRUtpa3FjTHNlYWxUT0t6S1MxNHZNaTRBN0RlK3FjYlkzeE44bUhLZDRUVHdycFhuRnFpbU8zcmlhZE5WVVpaY0F1RjJyMGJvZGRyb29PME4xRFZJQy9RU3pzWE5MUWxiOHZYNmo0Z1FXVE42dzRQcnI2dWNuZ2ZTWHJoZEU2eXlYcmhkRXloMVM3YVp4S3ROZ2EwdmQwbXBrVkM0Nk9hd2NTV1VTdEpFd2o1WkpTNDByWndtVWVPbDZQT1d6WExvZVgrUHJQcmNUdTU4MmdwTW1yNDNuRHY3VzJLVUIwTGZHTHVBMXpHdEpBaVZldWg0dmxxcjRvZU9wZkUzbExyOHBqdHcvN3NibFZpaHY0VFV6VVJRanRPWkpNZlhXdFZaQUFpVmV1aDdMN1V5WHJzZldXR2ZlSVJLWUh0MGhqTXpHeHViOFA3Q1lqZkM2bElNRXF1SjJyWXdmMmtGbU5VaVpFdGh3dXZDNFRJckt4VFc1V2k2K0dsdVpFcWlLMjdVeWZ1Z3loVi9qY3BEQTVoTU9RSGN3eUxmaGk2VDZ1Vk1sUUl4dm9PYkY1elo1blh2NTVpWDRHbTh0Z1ZvQ2M1T0EvcytsY3lQRDJ6Yit2M2grbE5TWWF3blVFcWdsVUk0RS9qRmNGRmVGWitYK3ZXZ3kvai9iV29JMEJDQ2lkUUFBQUFCSlJVNUVya0pnZ2c9PSIKfQo="/>
    </extobj>
    <extobj name="334E55B0-647D-440b-865C-3EC943EB4CBC-20">
      <extobjdata type="334E55B0-647D-440b-865C-3EC943EB4CBC" data="ewoJIkltZ1NldHRpbmdKc29uIiA6ICJ7XCJkcGlcIjpcIjYwMFwiLFwiZm9ybWF0XCI6XCJQTkdcIixcInRyYW5zcGFyZW50XCI6dHJ1ZSxcImF1dG9cIjpmYWxzZX0iLAoJIkxhdGV4IiA6ICJYRnNnWEcxaGRHaGpZV3dnUkY5cElGeEVaV3gwWVY5N2NpeGhmVnhsY1hWcGRpQW9YSEJoY25ScFlXeGZhU0F0SUZ4dFlYUm9jbTBnYVNCeFFsOTdjbWw5S1NCY1JHVnNkR0ZmZTNJc1lYMHNYQ0JjYldGMGFHTmhiQ0JFWDJrZ1hFUmxiSFJoWDN0eUxHRjlJRngwYnlCbFhudGNiV0YwYUhKdElHa2djVnh6YVdkdFlTaGNkbVZqSUhncGZTQmNiV0YwYUdOaGJDQkVYMmtnWEVSbGJIUmhYM3R5TEdGOVhGMD0iLAoJIkxhdGV4SW1nQmFzZTY0IiA6ICJpVkJPUncwS0dnb0FBQUFOU1VoRVVnQUFCejRBQUFCbUJBTUFBQUJJQ1NwdUFBQUFNRkJNVkVYLy8vOEFBQUFBQUFBQUFBQUFBQUFBQUFBQUFBQUFBQUFBQUFBQUFBQUFBQUFBQUFBQUFBQUFBQUFBQUFBQUFBQXYzYUI3QUFBQUQzUlNUbE1BSWxTWnE3dmQ3ODJKZGtRUVpqSTUzUmxGQUFBQUNYQklXWE1BQUE3RUFBQU94QUdWS3c0YkFBQWdBRWxFUVZSNEFlMTllNHhzeVZsZjl6enZuZWw1aU1qTEFwRm1pQ1ZJL3BycjdLNlFnTGdId3VKTkNKa3hrRjJIR1BVWUw3dUxBKzR4V3U5ZEo3SFBPTmhyQzFENldnNE9UaUwxSkxLeEVSRTlncEJWRkVRUGdyMzdFSGFQUWhEaHJ4N3hWb2cwbCt5OTAzZTl1Njc4dmpxbnFyNTZuTzQrM1dkT3p6VjkvdWl1eDFkZmZmVlZmYStxT3QybDB2U1pjdUN2TVFlTy94cVBmVHIwS1FjdU9RZVduMDRoOExuMWxJcHA4WlFEVXc0VXhZSHVCL3llN2p0QVdmdDF2MkphTXVYQWxBTkZjbUMyRnpDVHpUZEJ3ckk0TEpLUWFWOVREbnl0YytCM25ybVJkWWc3QWZOWmFwOFRtdlpyV1pGTjRhY2NtSElnblFNTjhXcDZaYkJtVnB3R3loZWw2VndSSjRHNmFkR1VBMU1Pak1TQlpTSEVjYmFXTGZKa3ZXZEZ5T0xxTkFMMVdETXRtSEpnVkE2c1FENVBNeldlRWJzYS9pVzBOczgxbEM5a3hLWlJUUk5URGt3NTRIR2dEUEh5Q3ZzV3ZOZzcxdlZ0STV4STNVTDVxdGpUdGRQRWxBTlREb3pKZ1dyc2x3NlBaWWU1dDdQUFBhR2VTTVI3dDlXdkRJOXFDam5sd0pRRC9Ua3c4OEJwZndDbmRpWnNJTXVSK0U0SjJSSHJUb3RwZHNxQktRZUs0c0NpMkF4MXRTSGVIeGRmWmVGcENIQmFOdVhBbEFNWHg0R3VQT2YwOE5mdUhzZGxGZkZWcjNKYU1PWEFsQVBGY0tBZWppK2JlbE4zNTA0eGhFeDdtWEpneWdHWEF6UGlEYmRJNXN1NnREME5RRFV2cG9rcEI0cmx3SldCNGVXaW9IUFE2VE1PQjJiKytUaXRKOWkyL09FSmRqN3R1bFRxREx6QU55djJwNHdha3dQVjBBM25NWEVXMDd5dTQ1eGkrcHYyWW5PZ05kQjduUkgzK2hXLzN6dXh4MXg0YnU3ZXZZUjFVKzBUQnBrMmNjNEdxVW9LVi81ZXY5ckoxSzMrMG9PUFhqZGRsMysrL3ZocHFmVENvU2x5VWcxcisvYVZ4ODYvRHdBdk41NzlsSWFyWkw1d3I1dnl4T1NtY2lucmpRMU9kaTdwbXFQaHlwLzdoSGptaDlkendYM0JTTXJSVDZUM01Ibk9wdE5XS3JVR3VvYjlXbDlNM1N4ZDBOT29WMnZpWTQzYmVJdnptaXI2dFVjSmdKNS9FUmRad3JjazdqNG0zbE5hamo1WWl5OFBTWmhHVDdVZTQzdUNVN2tvOGhqQUdHTy80aXlVbFlhY2dmTkptL1doaG5SMmZwd0tOM0hPcGxKR0ZkRWxETXhXbnNQVWE2cWI0bTJsY21QM1RGMUJxUHc3dVREaUR3bTFMUGp4U2cyN0FkWGUraFp1L08wWWxWL04ra0tNN3A4bDhwcktyM3Z3MFlqbzd6MzdRLy8rTnhqK1BzbFdjbE94RDhqRlZ1M1lMOUd1MW52Zi96ZEwzL1J0NHZ6b1l2dmwyR2NsMTRoejhmUE1UMzh6cjA1UHo0aUQxTXJpT0Z0KzY4TlBTc0t2Zi93Zi9QSnhLa0c4WWtsWWE1dFhUVEw5OVVZK1h4TC9ENVJjZVMxU0F2YXRhbmJ3ZlZjU3VjU0R5eXQzanVtRmxZOGlXcG9WNXRTekpkeDFOQUszOHBuS1YyTExvNGJ4OUtZY3hJQ1BTRXhXa2JvM3NKcDNZMzcrZ2VXN0RCakV1TlZyaW1mbSt5ZUh3OW04blFwWEZHY3JYelJVSTlYNzdsU0tXTVVpQUZuMnNpU3Zhdm1zMUtWZzRZMldKTWFjWjZQc2ZWUVNQQy8reWhCZVBVRDZxdWpCcEc0bDhrdVZXK0lHZmVsbkpHN2xNWldWLzgwR0VDZmZycWxLVFVDUFRsYVJ0cFY2akVtY1ZkNXVwVEh3YkN0MVVGYkZUT1BIclh3b00vUHBoNlZ1ZS9vQitUeEVtWjhLQVhwbEN5elVzU3VMNHV5WGJLME15bDg5dFNrSjVWcUFPd3hWVExZTVRFc0lXQkN4WDFWVGVyb2h6bitsVlA2Q1lQSzJJRjhpaXhzc254OGpnUmRJOStIZUNxTTFOOFIyREJCL2pzU3RQS2F5MGdUSDNlZWRuTFJnR25wMG9vcTBFaUZjWUUvekl5cHpoU2xCVlRiS2QxV0UzM0Z3Y1RXVjE0U0t5aCtBTGJzdVJDaGZUcjNnV1JCblh3YWw3bk5uUFVTcVZSYWhEVmJ5WlhzZ1h3bEpPOG1zZGFXYkMwZFh4SnE3eHE0TXJiR1pYU0J2dUFSSk9rUVV5aVpsellwQVJ1TldEbE1weGZPcDd3SFgzL3Z3dTU3VUUzWXRHVzNxRituUlNTclNLeGI3c0ZtbmwxWWxZcG95bGY2QkZmU1RHWGFFbTlLa0szZzBzOE9rTmFWQlhOeXl0dmdaYURHY3BRVjMvakZRZS83Z1Aza3VRa1krQTMvRWh5ekNaUDBteGltVzFQS0p4S2tzN3lieXVKUElYSWVSM1dIeXViVkg0SE9DM0xFWGtoaUpTdGE0R2hxUld6bE01Zk9JTzlieHZyaVF1OUdyZjZjaDUwbWM2K1ZPdEFhZWlPQW1xRWk3UmlDSnVoZGZOelJ1Y1hreHhSbFR0R2VmSmtJV3Ftcjh5bjFTaG9tMkhTTUxsbVVXMDdSSUJBd1h6dG5sU0R5TnJhd3pPTFZFMHgvOUFuV0s1ejJNd2xDU0xNSkUvYVlRVVNqVDh0bFIzbE5pUjZGUWptU2JPYmIzYzhhVSs4NEpWVi94NW5xTis4QWpjaXNpYm8wbEpMTkNua2ZNQUkra3MxVDVYNFRUTWdseWVNN0hrdmg5QU5rdXBnTnlvVm4zK0xncDNxZjdXOGhsQWNsdEJZMnpUNkp1ZWJTdzNvbGoxYWNKVmEwd1g0cURGc1BacXBEN1dGdDZEciswUTdPdUZqTW55RXEzM3F3QktGNHFWc1dFTTFvK200cjdVWHo4dWFITTVncGJGV2NzQm5sRVVyNm1vbFU5amtYbUQ0L0lyZkduRXBzcDE0Z2lERTl2Sjc4U0lXT3ltbUFyc2Rnai8yOXlPM2x6akhzZ3JBSmlEaFdCR0V3T0M0anNaN3dici9DR3Y2MnVBZEljMHV5VzZtSHNoWEQycFdRNWRvMGlybndCQXpiWjhHQkwwWDRiUVBzcHRaTXJWdktKMmJnbHFjRCs3U1lsVkRoYWdnbVNGZlRSOWx5Y3RoSnJEYk5nVnRpbzNCcC9LdTlMUXF5cllQcTZJbzB5Z3U5QXF3cjJqVjhuYkFBb0J6bGdTRE1rejh6bEVHcEYrdVZBTmNjYzdhbjA2Ti8wazFQRCtBZmtlcHl5YnM2Y1BLdXlrMXZxL053dUxvS3o1WHJpWERmNVBDT0RSeThEbTZ3NHR5Uk9zTjh5RkY5Q3pTK3VUTWtudm5kbEwwZ2NJNkhFbEhuQUtOM3k1TE5scEZFMko0OVhuY0dNeksyeHB4TE8ySjRraDR4RlFoZSs3cU41Q210M0JSVHRRd2xOVUpIV0pQY1ZOU1Z5UnJkMXJwNUxBTnJsS0RWdUwyR3pqbDZOWUtiY2cyWUZDMkV6VkFSblgxVFJWbFdaRzZJTDZ4RFBBU1BSU3k3MnNCTTNTYi9Kb3lncFVQS0poUkRiakxsNGlKaWRCQUlubkxweG15Mld1TERtcVhSalAwZm0xdGhUQ1YyNEtlbkRzQXoxNUJUZzZXY2JsK0JOVGxLUnJqcmhBdEZpNksyeVl5dzlKNWtUcXc4TmRXQy9JTmpHQXpwWkF5blhodWxzU1VWR0ZuQWhuRzBvYjY1bXFWamEyK3B2RzF0ZktVM1diN0o0eFRKS1BzSDlkVm04R0srUTVBdEY4OHppdEZuOEdTUHg1MnhSN3crTnlxM3hwN0twOUNnV0diZVhjbTlrbnczZlRVS1BUbFNSemp1YksxQ1RqUDZXcFd4YzJuUE9kNXp6QnRyaDNCNm1qMHFReWlJNGl3Qm1MNmF3YnR0TGlHdVFLRDBjV0lUSitrMmFFaWVoNVBOTTJjdU5XQVdkS1UxVVdtUkttKzhQU1VRNHY5aDBNR3I1SEpsYlkwOGxuSFBvUTNxZ2Rzek5DZVFibUNoNWJpdHIvUS9TbzVOVXBQd0FpNmpEUHRjMmZjZFBWeWxSVlhDUjMxdkMxaFZnWmRySmlVUEdqcmNtQUZBRVp6ZTBCdzVhdHhsVjVJYUVpRklnWkJFbTZqY3BRcnh2Slo5dHBhZVQ0ODh0SFZlZXNhQ240M3J4T0lXSnphNUJyTTgvUitiVzJGTUpmMlkzSnFpakpUWE9neVpiWUEzZE1rVjZkSktLdE9XS1FQbUlVUWlST1dIWmkwMVdlUWlIcm9oMXcvWGVkbGNKRVZvRVozZVVSKzd1UGRPZW1DV3dEdXZJSWt6VWIzTG9NVmtsbjkxa3d4TWhHaTFSdkEwbnY1QnE2aFNab3oycU5NKzg3elpvbUpHNU5mWlVycW5CMERuMTY0WmF1aTdjMTlHUmVuU1NpclR1cVR0T2ZkdVBKbmgxdnVtNlZuSXgzaTVZdHo1VUYydDZoOUNBRjhKWmJlRHBXc3FSNlZ3ZURyRmx6R3RrV2xxRVl2eW0xVk92OTM0RlJqN2ZqTUdpV004MHRTVFcyYTRBdjM4cndSY1RqZlZubTdxVERhV29SdVhXK0ZPNWNWc3RKQ3lxTnpSbFNKQmk3YlBLcEI2ZG9DSmRWVjRNcDlta1lUKzNUZTVpVTY0Sm90WExRdUYrbmM5cjlXaWdpdUJzV1h4WDBpRld0YjBQM2tHQk9sWXdST21VdEFqRitFM1YxM1N2d3lTVWZHNGxZUm1tNVlUYXRaU0hPQ042eHhyUnZMM2F5ZW1KdTZ0dGFwZzIrZko0UnViVytGTlpsZ1RRUjlQYXgwUEJEaWJLMHF3YWxCTGRPR3pGVWh6U2xiTmFqNStaRGF4c2hyWGxtRFJXbFh0eUJqdzRaVmpKUmV3WHVUUFFGYlU3eDhvSzRhelN5dVFtOFcxN2VRM1ZkcVFZYVhTRWVFajVRamJ1bTBQZHJkVGtLZmxVVVNieWNwUmJTajRYUkdKWXFjbFZ0bVh3aXg5Q1FUZWVzN0k2akpGRnlmb2ZsVnQ1VGlYRWNaY0kxMCs3citqRmVyUVlSYXBKWW9tMVBvc0lZRTJodlJyVzZHS1MyRGxtazByYitDSVVWb1k2aHlpZnV1WEZjaFliRU9hRlpDS0ZEamZaT25hb2l5MUNNWDVUdTQvNzVwQkZXU1dmYTRseVZEOWMwRkh1dWpha0JNMStQd0VxQ25KWWk3MkdXV2EwcStLWVFObVRrVnQ1VG1WZE85a0pQUjFNMUNHanpVb21lalJIUlZyNXkvK1I5bWoxeFVobzY3TXBWbWlTVmRjYk1GVzVwOXpqenkwd0xrUnlxT082eCtMOE9SdnFWNWVCZUxZaVVVemVldXdiYVJpV1NDeENJUUhvbXNjYlJvaWZWUEk1bTVCZlM3WTNsU2U3YkFVZEZiUDV1VWJ5Q1UxNWkzQzI5d3ptdXUxWm9DSWJ0L0tjU3BxV1RVTmFURXM2Z3hJOUtoVnBOamZFNm9ObE5rQkF5aE42NWFrWk5GRy85bWowek44bHBEc0Z5aWNVR1YvUTVXaG85NWJvM0dVOG9HVCtuSFU2c0xNZzN2SEY2L1p3YlBERUlraS9hYyt1eWozbnZEODRDRC9Nb0FRcHh3NEJURjNzQnF3bXMzTW1yQjlrTTcvZnR5RmdKK2Q3MG42V2VVam4zSUFCOW16Y3luTXF5YTJ4bFQ2NWFTZHBURkY2TkQ5RjJrVjNLVTlvczZYaEhxK0EwcFdhRU04SThhTklObkx3YjcvOHEzLzQ0S05QV3h5WStkNklmcmF4dFB5enJMaHRIMy9leENnMldYWGZaTmR6QS9MbmJGOENRTHl6R3dRbXB2cTN5aUxrNkRlbFU3ZmlidUY0b1BpNXh0NTdqMlJ4NWJlK1ZZaC8vTHVVbGo4YlZNWUtTQVlXLzlMdGlqR1lza0ZMTzY4ZDBsQ3RqMG94L25PbWFaZjlFQ29idC9LY1NucnJWdEt0UDZDQTB0ZVowcU80WjV5REpGQ2ZMMFRBRkg1STROd25RTnRLSkY0N0xWWCtoQ1FYaUhiZEpsbnpFVkZqM2RsNE9STFhaVW1YMjV5bWRmeUpleEwrdktaMmZTYSs2dFRsejFtbkF6dmJzb2ludWgzUG9wb1d5aUtVYUU4c0g3L0pJUGRTanVmdDFiOWNGNktlL0JnY1daTmtxMnRPZktSVWFkMnVpdjI0eFZXU3ZKbEc3OFJDc0tHTnp4eVcrV3h2dlF2VGVaVjdqSUhmajgvR3JUeW5FdExvbUNuYTlqaXlobVF5V28rU1I1NnViazJEdkZNdzk2Y096dFdHK0xBc3V2OVYrYkw1dGxPZk9SdGhhSlo4UW9kOXFqUlQvem1zVG40VTFiQjB3WitEa2NkRDk3WG1NcTlvemtJYUQyeHFxMzMwaTdZSUpZaUdYdUIyKy94eU85ckVCWEgrdGhBL3NsNzZ4cGlEODcxbm5ucnVlaHd3dHNUampkNW1YV3duemI1RjNIMGs2aDNhU016L3IxUnE1dy9qeDRobnhQbkRndjlkU09EL1Z6SnhLOWVwWEV4ZW96ZURJUGxjTjFrcnBmVm9NWXJVNmx0bVZMREJhcnFDZmlXUm5zWW05Z3JZV1hSY212bnpseDRDRm1ZL0t6WHhVU0M1Y2h2UjE1N0JaaDkvdmd3bGZtZ3FCNlVXZUFjRVhEUm5JNDlSVmUwWStzUnJpNUNmMytSM29rczJBakdNcnFTVG9YOUR1WnVlcHE1OE1YcDhVeDEvRXNoYm4rejl0R3RxbVBlOCtyMjlId0RVSzU4NHQxNkhPUE9YZnladTVUcVZIYytyY1k4TmFLRHFNWHBVS3RKTlZWN1k5N3puWGNFQnVKRjAzOWtuMmcvSEorWjNMUGw4UGptSmlQNXZ4SVdmSXZkVDFSZTkyZjRmVldhSTd6bm45RkdkSzFOVE1sR2JRK0FZQjhUZkZpeFZQWTlYZDJBc2d2U2J1Sk92WVhKTXpGcHVpb01ZY1VRY0s2NjZEa0FNQ0E4OHpickVBRkhjM0VITHNsWDc0QWsxMmJpVnE1QzBuZXREOHFEYThYZ043VWFQRnFKSVRjY3FwVzVqcVR5ZFgybCtMNzFKWHJlck1BM28wQ25NaDdHZmtNTTkyWExyNDViY1FJK3J5TDM4ZVRpM0owT2pCeUFVaVExZU1HZEp1UnpiRlBnK25LNDNGcUVRdjZuaUhNMXFPaWp4dko2RUhXZURLd2FiZFRXZjFScVoxRjluU3dBci9qWkNObTdsT3BVdHRmcjBNSEJINURXZHNSTk1qeGFpU08zZUtlZjlXTXhMUW9jYnBjcmROU016ZnRzTUpSR1R6ek9SWEE5REtNRFhOUGdrUGtuUGN6QjR2ZS92cjdUZHZ0MjNKb3JtTFBwM3Qza2F4aEZ4cVdVV29SRHIza3gzZ2lBcXlueTNWTUlpMTRzY3JGcGtGZ2M0SjB1K1hjN0VyWHluc3ViRklWampyN3RqU3ZJTDdPQzJrSjA4ajQ0Tll5M2p1Z2JmM3FwdCtjdk9RekZNUWQzSUp5NlNmelZ1QW9QSjF6VDR4SjdILzhzd2VEVU11R2ZaK2FJNWkyMVA5M1FaZzdGSTByVEM0OTQzR2JDWVIrR21Jc2ZVRmNWeUgrZVowU0piUWZuc3VEdHZMbzZaQWVRdm1xaEZOYzNFclh5bk10THVnaUptSS8ySW4rdlJRaFNwb2tsL3R4M3VJL3A4UTFlV1dnM3VtSnJ5ekttR2tVKzR6TnR4ZTZodXZxYmJiRDhGLy8waStOSG93QTRoOVNjY3FHak93aGR3VmpjdTBqRHR5MmxUbDIvak1nb2huS1lXY0I2WlN0UmJEK01wUjBZZnQ0Sm1aRXNkZjRZUm9MVDJabW9WVlRUNUpNZVFtYmlWNjFSUzVPdXdBZ3J5UnNvQXVCNmRUQURhZFd4N1UzQlhDQ0lqZERTYU1vYWhpcGw4VmpXRElGTjhZYUxyZllNTXVYZWEzTUFVcE1GaWN0R2M3VERsRWhNTGk1NFcxbkNMVUVnQVdtcUxENFJaQ0VsSnZCbkkyYTBRVFBMMlo2Z3FLZXNrOFVvWXBCd3dyNW00bGV0VVlsYTR6MFlrNytnRjZRNkFlOWJ5VHFLMVhsM29DOGszemZRUWZvZ01WL3Bua0U4OWZlUDBiK1NUR1UxRUljeFcwMVdsYmRNSDRIcEhKanN3WlRXMkxWUVJvZjJXNTZUQ0UvbXJGS290aTFDSTM3UWtlcWRCWXFBR3Q1T0tzazV4U0JnY0JjQ0xlWHFsTDhTODc5NlNLZHJqR09RbWFncTM4aFVTeklxck5aa0hzZHA0TnlkcndkcHpoR2g3c3MyaEx5UmR0UmNSbkMxTy9nWkkyby83L1F0MUtEb1NHVVkrb2JDVlVDSUsyV1BZME5jSnkzYlR3M2FDY3VteHJ3Y1V6dGtkeDM3VHRvblpGM0dJcmQ5aTR5ekdiMnFKTjNtZktnMjNRN3Q3VndLQ1ZQcXRYNGNmYzZ6QVU3NmJRZHdKY0pQN1NFbFpGbTdsTzVXWUZjZUxoOWhwRTdSaHdqQ2lkSXZMUWpIbmRBbUQ5TmVPbGhaWjFEVFNRL2tOVE44MVdZR0ozSmFKMFQ2TWZMYk1KYUUxaFZ6aWhNSFVTNFVLYUR0M1BiVTNqeDRtRFdoVU9HY2piek5veTV6bU9zVE8ySzU0RVFFby9XblJQd293RXlwU25mMVZhbjZjQ0w5WVBydUJwcXhvTGlUWlNmMHlqNWRVbXl6Y3luY3F6N3hEYWJCZ1c5RlZ0UStpNnNxU3hQVmQ4R0pQZ1JiMGJjc25SYzk4THRySUgwbEtjTDdJSzdKU1orUXpFbUl6YVExZW5SaEUyTTNscnJXTXk5Szc5T2l4V1ZjMFp4RVhXTDRRaGxVenV0Z2hka0VjbTJITDl5MEw4SnVnTGhpelZmK1lBclcvOEh4b2d0dTQ3ZmZFZFZ1ZnFMYnN1NVlTM1FMa3pMWkJzbEVtYnVVN2xTMG1qZkVBTnBnWnFBbnVDVGg2Tktjd0tkdjduelhMZnRJVkFUNkxtTlJFWnFCbGVFVTh0RzhLdjJqNm04ZHhOZnZVOGtrWEJsVTVlTFd1MHRKZTJ2ZE1BT200SWdhNDVORVRLVWVjZ0M2R3M2eDdOd256WkM1Z3lFcllUQjFRT2NRNkZpR25BUFRMNGNsUXBmOGRVK2tmV2Uwb2Y2bnlpMVpnNDQ1dlFINHViWHNZR3hyWC9MWlp1Slh6VkRhOGRWeGpBMjliMURwNmxGNWN6MEdSYmdCTHloTndZQnJXZTFud3pybklsSnI2QkdUWk9ncUpXVTZPV2ZEeHhVckxKOXBvS2F3cDRaZm8xb3dxajlHRGxjNmFaelB0MFdQSjU4Vndsblh2SnVHTWM4Mkxhc2prRFFYbEVPdFloRklYVE54VHNLTitReDhNZmpSRnFoYzBPU2lWZnZjdmY2OHU3cHlxd2hHK1cya0dsTDlucHZGbTRWYStVMGtPNHJHbWd4S3c1UWU2b1B6Tk9vbUVxMGZ6VWFUZDlHbFNvUVlqd3BiUHRxTWdJQ0pLMXI2T21icWtQU1FxL0NpWHlmU2o1Zk9NU2FFdGYraGJ4K215NFk0MjNnYVBTYm4wMUxtaXVSak9tczY5VkVmWklWMXpwZ003RkZuRXVoWWhINytKbFB2QXg0Nm40dDlnU1JyOXNEKy9laXlERXpOcG12UzVvMERqTE56S2R5cXhHZVFJQVF4RzJzaGRQWnFQSW4waFNwMm13UHVmdG54VzdlMWJldnR6UDhEZnBPaHFQZHhUajk1T3NSOHRueTNqOWtGemNadlRkQ04zRkRpNnpzWnA1eXo3ZVRHY3RUdTBjbHRjQzh1YXVuRnZMVWc2Unp1MlMzTHhteXFQaFNlRGwrcmZtRlQ5SXpBV1R6engxQTg5OEovVDFxaUNIUFF0WCtnT0FCMEh5bWpIK3NBdVQrZFd2bE9KNHhXKzVrQkVNL1ZNMDlPanRDV2ZDbTJQSjdlY0hYOUM0TGdOb3pqK0pKZXV0SHcyak1RakN0RVJHanBCemE3VlZ4VzlENzlzSXVZaUZzL1pIWmRSaU9RM3JkR1lqR2NSU2hGR21nWnQybzJYZ2hKNDFlTW03WkdQaDNhazFobTRsZk5VUXNKc0h3S25Cb2NwWS9EMHFBeEFIZk9iMGphM1ltdi9scnp6V3d5MXU2WEtxakltbFh4U0Q5dEpXMFJvK3d3TmFnNVpWdDdyY0MyTlZXOW51SHdXejluSU5mVnR2UzlxazRtY1p4R2szM1Rnd2VWYmdLTURUenpKSUJTODN1U2dNbkFyNTZrOGM0M0Exd2YyVlJMRyszcFVLdEtqZk9kbEFEWkxQdWtJOG9BMWdHLytHc3VPa1ZUeVNUMmNKSGpXaktpaWhHcE9yUjRhS0xFSyttWTQ1WVZ6Rm82RzN2V1NWSllqYXllUVUrNWJCT2szcVRpZmcrYVl4cjh1YlByb01BV0JQVU1mTHQrU0xOektlU3BiWnZuSk1WWE1qME40WS9UMWFDR0sxS2JEdWo4RWo5TmFWaHV1TjJDM3paQlQ4a21oMW1uUzdzemlGUjN0MkFoUjRGNlZ0QUdzSEZlTWhYTVdqTFBEbXB2cFc4KytSU2pDYjZyWlA3cVhzSzdqMG0yeDlLSXlXYmlWODFUV0hUL25acnArQ3VqUkloU3B3L1NtWUlxYnRndVVkU080cGkydVR0TXNXU1dmcEFGVU8rZ3k1bkVoRkxKZExicnVPTHoxaHVPOHJSQVh6MWs0R2xaWUE3VjhUVkhqZmdjc3dzWDdUWE9PZlUrSTJyRDNHMXhTTHlpZmdWczVUNlZydVRGUGgybURET2pSSWhTcFE0NzZrdzFaak4wdExqSzBiSmdFT1MwelpaVjhRZ05vS2ZTT1AyMXBKR0w0L2xILy9zcnN1TEY0enNJVjJPWDAzVXlQUGdQaEovMG5BbmZQT2FhYzBpMmp2VGpHRFh1L2dWZGRZRG9EdDNLZVNpdy82emJ3ODl6dFdYN3MyVU0yNnBBZXRSVHB5L1gzbnVLblduNC9ldGEvOTFIKytmcmpSd3paeU1relRpR0pCTU1FWnpRUm1WKy8vak9zZklTa2trLzBvQU1lNy9pVFdYSjAwUUV4OGFLdmZPYjg3U2o0MG1POW56bU8rL2JwUWZoNkV0Y0Z6cFdwSWdJNnhiRituQzE5dzZQbjM2Y3dEZnRkdGZkZmx5TkRUS2xrRXh1eUNKYmY1SStXVVRFS2NXaStHamFmeE9OOWhyMmdaQVp1alNVay9sUmlQK3dXRytTU09EL1YyVXJ0YnVOOFhXZURlcFFyMGtyOTQ2U0ZXK0pqRFQ3YkVzRnFEYVczUzMvNnJ3MjZFVk1kSllMVUh1cUZYNEdGSHhMUDNndmlrK0k5STNZUU4xUHlpUjR3SnZuQTErQXhXOU5tWGJ4OWV5b2hiOTZ0d1ExWndvODdKaTBDOU1BYlBvcnhoalpJVWRNVjJrVDE0MnpwVDZtYjdkVjNiU3BzdzN4SGxsN0RuTDNmdEhLSURWa0V5Mi95Um10UWpVWWMyci9JRHA4WU92b3Y2VDJlTHlhZGdWdUI4SE9jcVd4YkFSdCtldnZkWnNRM2IrT1ZqQU9kRCtwUnJram52NEp6M01ONStqWGdHaitVSkF4TjhiWlN1Zlp1ZTFWbzFGa1MxdThQSVRyVTNpZVFiQ1ZXb1ZMZkxqVjRSWllPWWxnbG45Z0ZVa0tKenJqNzJ0RGlFN2VBK0NyVlVUdWNnVlRYUGt5WDVrNVJHNklIMkpUdUc0dXpWK21VOEMxM09wYWVqU2xLLzRUeDFsNEJvTzRYZDQ0MXNFdHMwQ0p3Nis2T1ZtT2kvd29iZ1RocVg1VjhZNWlTSkRUd2dWOTZ3U1VadUpYM1ZPNEl4b2hLVS93VUcycnRCdXlUOFg2dmlHTldxWkswZjVKSVFuc2I2dTJOeHMvUnU2dDg5Z0g2a3NSejVUd0grVnhRM1JFRmR2aGNpWkpOeUhsNHVkWHhEdENWZkdKOHlvdjFqejl2S0M3UTkwMXdZazhXTE9QdW1CQXYzVDBtbTNvTlJTRjZZSmdsTUQ3RzRTeCtiSElUS0JyV2JVR0ZPUFViWGp2VG9DOWJSeGt1c1kwM1FtaGFHTzJCclBCR2E4QkhJdzd0eTlwcE1jaGtDbHpiWTBYM0g3SE1oU1V6Y0N2dnFiUk9CTDRnYmgrYlFhN2dySUQvaTJ3N0NlME1oRXhGbUtpWVN6dnJzS1k5T2xack9kRURkcDBJQkZzaWlTZzdPTEprN1g4anR6Qmk4dllscXU0ZVRMaTU3WjBGdllKVjhna05vRlp5UjRodFZTMVZnM0ZRcWJnR1gvdFUxcy9CekVZaTJpM1JTNHo0TElYb1liL2pPd1pub1JXayt0aFEwa0lFTEQ4MEtCNWQ0OHQ4S2JMZXRIU0lYUTd6a1c2T3hZckxHNjNrZ2Z3SUVXZHErNlRtTFNsa2dOaGh1R1d5bGZxaHlWeGNLZ08zY3A1S0JFRXF1aXFWcThrZldpUURYY0FxVzJTR01LeEhJWXZKMHFoQTlwS1JOSlNqcDFBbCtSMkdibFIyWXNrZm03WlZIbisybFROUVh5Y0J1V2JBc3FlVWZNSVFLdnRaWXpzNlV2UTRJZkFadENSM0RzaCswbEVvem1CdTRDdEVEMlB0R0p6Rkd3clVBZlZ1aHR0a1c4TlU2VDliQXZGeDh2d05ZZjIzZ1V0czJDS1E1a21VclRkYWhaamUzL2VKTTdWOVVtZlNLUWdBNEZUcURWTjhNOE54czJtVk9aV0JXemxQSlZ3Mk5keHZiRmhlRHBUK2JxbTBvWU12WEpmNVorck5QT3NieE1jcitDb2t2Uk1IVlRVclVDTXZiMDh5cGN2Y1pjT2w5UGMvZjNQZFFLa1VETnFwU2hPQk9vcERsSmVnWDRFTmg2MCtNV0RaVTFvK2R4UUw2S1lDb3dlaXgxY0gvVG1TSXF4NVNMODNUckVxK0lzbVFYcmtmMmRKdXNiaDdGeENCSWpiVklORXVCVGtzNnJIZDAwcnVmSVhoUlhVZU1TMjcxalRyVEsvaWs1aS84RWRyZWttUkp5cDdaZXFwZnBaVmEwdUVkWTNQdEFQU1c1MXczTXI3Nm1FUE8zU01Dci81eDFZYnZhQ3JtL1N0ZzZ0TXZsZ1BhWStrcHRrYjl1eGdiei83bW5TU241aDhjVDVsa0hINmpkUzhUcG1PRzVqQ1I0RTRJWkNCUW9QWlhvQlFUUDJkU0Fab3orUmN0SFAxTVVhS0NLK1Z3elc4U0Q3djJFUWFzY1k1aEl5Y2cyZGx4djBSeUZCZXM0MEw4YmdMRFo1WSs4YjVrd1BseXg1NnZxV0hJSDJpRy8zZmZsemtSQS9hWEhKSlpiMFR0cHpRQzNkMFJwc0llSk1iWjlVUmVsRUgyWkRUUWVxL2l6MUpXdS8zUmdsR2JpVjkxUTJoZmlubi8zMGc0L1NCTnpkdE1aUW9jVVl4ZUpMRlcyQ1NYdU9BTkRaSTNsVzVwaWFxS2VqbGt2NGx3KzdhVmpEeTZ6R28wRHc3bCtwYm1yS1YrL3NrMmR1M3k5VlFNTis2NzZ2SkZKSlZvbWpCTlZtNzZ6MEZ0UXFjYTNBcmtJOUhPdXVndlIwOVVGZUcyMVRuLzZjeGZBUFpEZjgzMXl3eDhta1ZWUEJFcUR1em1jLys4RERkWUowanJ3Y1ltbllxUTk1L3Q1b2RUOUI0blJ0djhTUzVvMEh4Y0tiRllHdHlBS2VETnhxcDdJS0ZkbW44Z3NNM1lmVzdhR1czeWV2Z0crcTBuNTZWQzZTKzA3b2xhczlCYysrbTJvbFIxeTBOTUFMRVNQRFRnYmUvNFFPMk5kTjRZVnJmZnFDTnF6M0haSTZZZExENElkTVVuaEYvSlNPOGlaOWI3M0tZbld3QmtTcmphTVNPWWttZUMvRElGM2h6bStRbmgzTml6RTRpNlVqaVlNNk11OGJ3NmRRbmdRUjdqL1lFTkpQNzFOT3ZVTnNQNHNnMWE0M1dvMHZTSnl1N1pkWVlNRzBDOWRRZkZ0dUtJWG9ndVNiejhLdGZLZnlmajFMNHZ3N1FvT0NwNlNLKytwUkhSUHdYUXJWa21LeFd6SXpia3dZWTJ4cng1RHlFS1Jyc2h3Qzh5OWpBUG01dy9mNVdQa3d5ZklERDlFSzduMlBaTXFXdE5DL0xmNm5FY2cvZlBCaFl0MzUzLzhzUFo5K2hLQnQ5OE02cGFVK1BUenMrTmNBQUFqZVNVUkJWSG9pRlIrUHdWbUs5K01Cc1kwQ2VYZWd6d0tIMDAzRXgwL3lIOVFPVnhpeGJRVVovSTVWR0xZRlE2SVNKTTdwS1p6dDJEdmpGdEJMU2RBelV6cy90U291S0pPRlcvbE9aU1ZTUE8vOXcvWGc2RHBHSy9mVm84cnh3OTdOcG84STRlZXVMRVVpM0kvZnBrL0ptbTBabStMT0thQ1hhK0wyc1drRm5iQnRjaGxUbXMzWThhS2Y3am8vS24xRDlINmMzdHlLRVdFYzN1TXM5RE9iU05KUjIzSGo1Qk9zT282VFkzQVcza1BpY25lNTBxb0pFVzBuL1FTK1h0VEVQLzJmQXRWd1dSbXhUSloxTTVPSTU3WGtqamJHR2lZdTJLTlR1S1hOZ2xOQjJScjlqOGJxNXlKbnV5UUFtVXRSRm03bE81WHhNdXM5ODRPL2ZKd3lrcTQyakhDZytqM0p4Z2tMRGhoRytGc25Nc3VESkZhZk1UbG5sQWExWE1iL25ILzczOEkraDJYQU1MYWpqSGdOK0xLNC9zeFRuM3ppeVVqS0oyN1g0TC9VWDZNZjNVbVc0MHprOE9MWkgzUVhlc3NKeEQxNmNQa3Y2WEFNem1LdHZobGpzU0w3cGNiNzZOQWo3ZWxLNnEvLzJMZi9SZ29FSjlZZHFqM3kvUmlETzlxNE5FeGNTcDlXY1pVSCtsWU5Nak4xMFh0U2lOdWp6NitMc1c4K0M3ZnluOHErcENHY1RDYWdQNWl1WldmdXVrd2VpcTdMTEErU1dIM0c1TEsxalFvUHR5N1h6QjFydnRTdVRrYmNZZkEvZnZMOFIrVFowV0c0UGxCYWN3SnhqNTU1SlZtQnhvR2lNR2R4eXByc3IwZU9lVjQ3Q0NBWnRzZ2pkbEJEZDdReGZDcHhnOUNWd3Y5N3BKcXQva0w5L0dPL29uSVQvODdLcmF4VG1UNUF4SXMzMG1zRE5lRTQ1Q3dVSkFWYUQxc1VPYVp4OWQ5K292ZGpUdnk4a1VRcHcrSWNBbTVMSktkRVE4QkNjSzVaWUI0OUhjZkFXdEIrSnN4Wk9NbTNKS3dYMlhkMmZSeERsM2pFRG1ycGpsYkNweE0zQ04yOVZaK1ZXMW1uTXAwYjJJQmJUNjhOMUlUamtMWnk1YXdnS2RCOHlLS21ZeXRDelpyS3NJUXFSeXVyS2pVelJIT3N6VTBMektPbjVRaXdCZTFud3B4Rm9Id2dZZUdSMmpOMWRzM0hNWFNKUit5QWx0NW9KWHc2Y1FQUTNXUFZXYm1WZFNyVDJaSDVETEViTkFwZFpjdXFHZDNsRk1vNmFwOG1wWjZLMmNGdEg2aE1WZmhCNUtIaElTL0hGckJIVHoyRE1RYW1NR2ZSelEzWmpmZVg3bHVIVnZmWk1oNnhBNXA3bzVYdzZjUU5RSGVQVldmbFZ0YXBUR2VIUEVPY1ViZGkwdUYwamJySHB3dGtvcXRDclRwdHNIekdyaHdoTitmc2pRWlFRSGR2bGtyZll0dVVBRnlHSW14cXh0dEZ3N1JSTjlzVXJFZFBXZmtVQ21MQWQ1aXpFSUVUMlhDQmRNZlZQWU9rZW1UU1dWTWVzWU1RdUtPTjRkT0pHNFR2bnFyUHpLMnNVNW5PRGJrcFNOZjJobjNjWFlxNDNWWWlUMWpoaDdCc3d5SkxoUnRpYmNjN3hYUXRQYmNIcnhKOGRXaGs3azZZUjgrczJSa2ZDbW1ZczZCcFV6YnZrTzVZdkdWUWpjTmxqMWlETnB4eVJ4dERwUk1YeG5LUGxtYm1WdGFwVE9VTDVPa2EvczVwTHhYQXJYQjJLV1llT0pVUVo4bGFoRUk5TGEycVl3VzNjWVo4ZGFCdjJLRUQ4MVYrZnowRCtqQ29PZjRNMTF1bC9Mb0FWWGowZE5SWmpkVXNOZU53dHZUV3QwdFFCSDZ4blpRM1hjOE9kUHV4dU93UnE5R21KSnpSRGlJdUJjczlXcHlWVzFtbk1wMHRVSUNudVBoeWtnN2gxRUFBMTFuUlRpS1hhNG45eE9rUVRrT0dkeElaS2pzNWVIRnZrYTJiUzg0RzdjYWo1c3p4NXhBWXVzNzJsRWRQYzZDS3NYcHhPSXQ3WGJGY0t2c1pVVWplT3RSdFpzY1p1a2VzUnB1U3NFYzdrTGdVTFBkb2NWWnVaWjNLZExaY3BZTkdlVTArSGNhcWlVMjlLb0p5ajY4dHpDYUJXNDN5Vjk1UTlhTi9YeDNvYWNvN3VuVFRPNytuSTczeklmRloxd1hReHFXbll0K3hHSWpWNWl6dTZ5UTdiVldLR09ScmJCaHI0NWpTOG5rUjRqcnk0eEk3RUpFOTJvSEVEY1IzVHdGazVWYldxVXhuaHJ6aU1wOUJFOXR4Q0YweDN5VHM1WGpqRTNvVkR1ZlpOaFdOK2RUTlpmQXdwaGFkTzlST3dwV2psZUlleWVuUUxkMFl3NlhuYW5Dak94Mjl6Vmw2Sno2Ky9iOFJ1OGs3QXRjaFZobFRxamZTY1Eyc2NZa2QyTUFlN1VEaUJ1Szdwd0N5Y2l2clZLWXpRLzdHWWVzZ0hjQ3Q2UWd1ekhDUHhiWUVhWkUzVm03OExOblBHcEpqUCszRXZVdEZkSVoxdTNRM3RYcVVDc2pBME0wUXVkdTZ3YVZudzZrZmhObm1MUDBPV2l5TVN6S0V1UDl1Ry9aMC9uV05wZHc3MXVuc0NaZllRUmljMFE0aWJoQzZlNncrSzdjeVRtVS9idFI2cGRuejQzNFFkdDJXSFhYVlJYSjZQaWMrVXFxMGJ1TWRqcU9ydzU4aDJyaXQzT3lnZzlSNUFGUi93bW96YmtaYS95R1JRRFd0VzZBdVBWbC9YTkRoTEdMaFJQbnM5RTVMcjRqdE9jaHBjMWQzZVlYclNWMDZiTUlsZGxBN1o3U0RpQnVFN2g2cno4cXRqRlBaanhzM3hjY3p2UUxidFMrZHZ1WDZaL1ppOUMzeGVLTjNoRjhEdkVPLzdwZkRVdys5ejhUd1Z1cDNhM2VQV2NIWVNYam53OXZqRmY3MkozWHQwTE5pWGlvZmpqQ0hzK1hIUHZSRTNCQS9XUHdJdlZkWEZlOWk0NjBhVVIwT3Z3WGxFR3ZWaFRMT2FBY1JGMEp4RDVkbDVWYkdxZXpMbWM5Zi80Rys5VTdsM0FkdHExRmFPSWdoS2wrTUh0OUU4cjlHUHg0WGpQdTVNU2dXWEhyc2c5UmhUcy9LcHgrQnN5NGVmK0EvRElud0hlOTBBRzE2K3IzZjZEU01zeDVuUzA4bGNLOTg0dnk3a1Z4K3gva04zWEpsTFBjV2Urd1ptZWVOdGg5eG1zcXZsVVJHYm1XYnlvdGwwdUpZZXJ3UGJUUEJQN2ZxMDJDOHFoWkpKejNEbTlDK0hkYkdQMlQ2WUo4TzJqaGNtdWpUajdpSkVuWXBPNThjdHphTVRzK1pNNjJjSkdVNHNyYkU5U2MrK2R3VDE1T0RvdUVhcFVQTlpyc2JIMEpVZmkxVW1wVDliY2VONlFONklWVjlpYnVRSHU5bHBCUGtWdmZvb2hoM05ka2F2aWo4RjRxM2RXZHM5Q3RtczNac1hMa2p1TlRFNVQ3YWNSRk9rRnUxY1dsUGI5L3NaMERTbTEyR21wa2NkTXY4cmNzd2toUWFMalZ4S1RSUHJuaHkzRnErUUJsYXluaUNPRG4rZXoyZkRkaDg5aG9FQ3RvWEZqa0VPc3RhZEttSnl6cVlDNGVmSExmeXVNdVh5cDZ0U1crQ3BGSTJvS0lTMzhrYkFEV2dtdDNsR3dBNWdlcExUZHdFK05HL3k4bHhxM3JZbjdLeGFzdHZHNnY1NUJwWHZtdjh2bWZIM3dBZW40ZzBESmVhdURTaUoxWStPVzR0amI4Tk1qR3VYZktPVzd1WG1NQkxUZHlsNDl2a3VOWGV1M1RNK0JvaGFEblhOMXR6WnNxbEppN25zWTZQYm9MYyt2engrT1JQTVlRNHNQVHVVT2tsS2J2VXhGMFNIaGt5MHJqMS93RmFOQ01JODVXVHh3QUFBQUJKUlU1RXJrSmdnZz09Igp9Cg=="/>
    </extobj>
    <extobj name="334E55B0-647D-440b-865C-3EC943EB4CBC-21">
      <extobjdata type="334E55B0-647D-440b-865C-3EC943EB4CBC" data="ewoJIkltZ1NldHRpbmdKc29uIiA6ICJ7XCJkcGlcIjpcIjYwMFwiLFwiZm9ybWF0XCI6XCJQTkdcIixcInRyYW5zcGFyZW50XCI6dHJ1ZSxcImF1dG9cIjpmYWxzZX0iLAoJIkxhdGV4IiA6ICJYRnNnVTE5N2MyWjlXMEpmZTNKY2JYVjlMRnhFWld4MFlWOTdjbjBzWEVSbGJIUmhYM0plS2p0Q1gzdGhYRzExZlN4Y1JHVnNkR0ZmZTJGOUxGeEVaV3gwWVY5aFhpcGRJRDBnVTE5N2MyWjlXMXgwYVd4a1pTQjdRbjFmZTNKY2JYVjlMQ0JjZEdsc1pHVjdYRVJsYkhSaGZWOTdjbjBzSUZ4MGFXeGtaU0I3WEVSbGJIUmhmVjk3Y24xZUtqc2dYSFJwYkdSbGUwSjlYM3RoWEcxMWZTd2dYSFJwYkdSbGUxeEVaV3gwWVgxZmUyRjlMQ0JjZEdsc1pHVjdYRVJsYkhSaGZWOTdZWDFlS2wwZ1hGMD0iLAoJIkxhdGV4SW1nQmFzZTY0IiA6ICJpVkJPUncwS0dnb0FBQUFOU1VoRVVnQUFDTUVBQUFCbUJBTUFBQUE2dGdtOEFBQUFNRkJNVkVYLy8vOEFBQUFBQUFBQUFBQUFBQUFBQUFBQUFBQUFBQUFBQUFBQUFBQUFBQUFBQUFBQUFBQUFBQUFBQUFBQUFBQXYzYUI3QUFBQUQzUlNUbE1BUkptN3plL2RxM1lRVkNJeWlXWjFOSm9MQUFBQUNYQklXWE1BQUE3RUFBQU94QUdWS3c0YkFBQWdBRWxFUVZSNEFlMWRmWXhsU1ZXL3IrZWpwejltZWxnQ0pCTHl4bDBKNGxlUFpFR0ZQMTdqc29LZ3Zsa2hmQVY1RFNLaklMeVdoUWdvdms1Y1NJZ20zZXF5MlNWQ3Y4UkYveUNtVzhDVm1HQjNBdWlmUGZKbE5KcCtDdnlqSVQzczlPdmRaV2UzUEtmdXJYdnI0OVM5VlhYclRqY3o3Lzd4WHQyNlZiOWI1OVN2VHAwNnQ5NTlTVEk1SmhyNElkREFOMTcvNGJTVnJaVjRyVDE3OStWaGl2YWNXcUFSR3hjUlNoWXBHbXdzbGNtTm02UW5Hamh5RFR5TE1mWXUzb3JONjlFYTArb3hkamhFdUZtMmcxK0JSOFRHUllTU2hZa0dHMHRsY3VNbTZZa0dqbHdEczJCZ0dIczV0R09LRGFPMVpoTkJEODREM3VJUGFvQkdiRnhFS0ZtZ2VMQ1JWQ1kzYnBLZWFPRG9OYkRKRHJwZ0RWNjY5Y1hlMDlGYUErUHVGUUI2N2JOekgyV2pHcWdSR3hjUlNoWW9HbXdzbGNtTm02UW5Hamh5RGN6aUN1bGg5RGdZVzQzV21rMVlJYzJpNFdMczhScWdFUnNYRVVvV0tCNXNKSlhKalp1a0p4bzRlZzIwbjhJMi9EWGFnbmd1VEl0ZEFkRFpQcUtPRUQvd2lOaTRpRkN5TU5GZ1k2bE1idHdrUGRIQTBXdWdQK0p0QUJOemlGR1RPTWZwMUZpaGlYbGJIY1NJallzSUpVc1VEVGFXeXVUR1RkSVREUnk5QnY0eGE4THpQaktNMTVpNURLdjFiLzlSQ3pSaTR5SkN5U0pGZzQybE1ybHhrL1JFQXhNTlREUXcwY0JFQXhNTlREUXcwY0JFQXhNTlREUXcwY0JFQXhNTlREUXcwY0JFQXhNTlREUXcwY0ROcjRFL2V3WWVONytjTjcrRXJlUFFrek84RWZHZVNkLzgzWFpjSll4R3AxM2NzY1MyanF1Y2szWTVhMkQ3T1BUa1BHL0VrODZObmhROHJocUlScWVienNJOCszZVBhNTlGYjFmcm5Uc1NaalJLU0pqZXladk93cWc2OXRiSEQxVUZaZWhFbzlPTnRqRC9NNHFpOUhNL1k0UHBQbWE3Y29QekkwbWFKRmFnazJ4Rmtpa2FKU1JNNytTTnRqQjJIdmcxM1ZISGZxQlJTOGVTTkxFREtVTW5HcDEyMlhwVVJWU0FuWW4weTVRMTYyOVJGRFZWdEtiSnk3RWtUZXhBcW9WQlliYVBlcjA3ejU1b1Vxa0d0cDBIUnRHeURCOGRsK0UwZUMyU3BFbGlCektHamtHbjIrN3N2ZU9EM0dDMDduR1Y5UVpibUZOczdOcXkwbkk5ZHNseWZmQ281Y0lOem80bGFXSUhtbVlYTktFTVNtalh2VTVENkhTakxZeWRCMTZpK3VqWUN6aGU0VWlTSm9rZHlCZzZHcDFhQTRiSHdSQ2sydjZCcTJpYWhabnFjWkQ4NC9XLytGbFhKS2R5YTNGK3YzL0cvb3Y5UmJlZjhqOC9GNUVueHUvNGlTMG5BWndMUlpJVTV4emJLdyttakFzYUpad2JTeFFNbzVOdVlScFdjd2tQQ0pIc1dUNDZKbEVhbGpNQlQ3YldPeXFLUnBjQUdVTkhwZE44bDQwLzhyL2Zlekc3dHA3TTlKeDlWYzNDTEtnREQ4L2VXN1N1ZnFySHJNNkhEL2dwUnZsQ2YvNUN3RmpEMzl6KytZVXFORlBPdzFGVkhhL3JrU1RGT1lkUTJjenQ0S3Vld2FYaXpPMVNzMVJLU0JlOGs0RjAwaTFNdzJxbWVlQXRySmVPU2ZTRzVVekFrNlVZVDdhbFBKTUdvb2VPUXFlWkFYdDBCN0dmeWQ2U25HVExtSFE1TkFzeis3Vjd1Nml0Tjl6T2p6dnc1TTB1T0c1bHdJQkdNY1V3NXhqemQ1SU14c01rMmY4K3ZEV2tWN2xVK3RzWDNBa1liUHkrVkZBOHdkclJqbGlTNHVSRnFHd2FlK1VjTzU4a241R1hTZ29sNnNnU1NpZmR3alNzWnBvSDNvSjc2WmhFYjFoTzdza1NqQ2ZiVXA1SnE0d2VPZ3FkdnNvZTIwcWhOOGRiQTVsMTVUZlVMQXdXM29PbGxxZzA4MTBnK0VWeFZ2c2JER2dVVTl3RG5FdEdhN3Jzc2ZXay9XUXkwMkV1RDVUT0FzaVNBUGswUUY0VEp4RytZMG1La3hlaHNwT01mU2hwUVZ6M0w1ajhRRW1oUkIwcFF1bWtXeGhvUTVOcWhrNGplT0F0dUplT2JlaE55c2s5MlJpUzJvRG9vU1BUQ2Q3QU9jcEVuMk8veXRqUXBnYzluN0F3KzR5Qkh5Q09nV1J2UkY3d054clFDS1lZNXh4aVl2OW45TGUybjRCcG5iM01vWW5uQUFTY2dPeVlock1sY1ZML081S2s2ZVJscW15K0R5N1hIRnVmN2JGcjJjeUNiWllwVVVlR1lEb1JGcVpCTlZ0NDRDMDUzVmtXSGR2UUc1U1RoMkVveHR2YVlzKzNxSXdlT2pLZDltRnRKSTQyakpWMWNWTDFUVmlZUmNhdUZ0Vnc1SzBVcC9WU1BRQ0xZSXB4emlFbWRsZ2hzZzl0WElWcC9ROWRtamtGSUZLNUFYUHlmS1FhWmNrZWdFZVFOSjF6Q0tBVytHa1BzUm40M0pHYUlWTkN5dlpPQnRPSnNEQU5xdG5HQTE5NUxaMUY2OWdHM3FDY1BBeERNdDdXR0d1K1RXWGswSkhvMU5KbTQwUHJIZlFMaElYcEsrdWlHVkMvODVNcEhWMDdQOE8rRGVNT1E3SDFqclduTzRBek1rRysxQnUzMzl3YmY5eThRdVNjVnRkRm53RElJVkVzS0N1V3BCQ0dzYWhzN3B2c252Rm4yQnVWdVVTaVJGQ3pzMHJoZENJc1RJTnF0dkxBVDNnL0hkdXdHNVFUbjE5WUdHOXJqUzNmQ2tRTkhZbE91L0t3bldPc010Q1pOOEMwTURNdzBsYno2endzNDI2d3BIcEU4dFFZdUVzNUgwVFpzcXplcFRiZ1hDS0tuT3Rteit1SmEzcldodXAzNGpwNldTOFRlaDVMMHFRRTZEdlE0RmVyRFpRb29WN3dPd3VuRTJGaEdsU3puUWRlOHZycDJBYmRvSnpneVZvWmIydU9KZDhPUkF3ZGlVNTlKUnJiOFhBNlRBc0RhM0RsTC9SMnRYTkwwMTJ5NFVreVdBREsrWENwblplQnA3UVE2WlNOYW40Skg3ME1pN1BTMUNaajE2VUN1T0ZkUHBjdStTY2pTY29mdmx0VnRtYjBzMFFKL3pZWE5jTHBSRmlZNXRSY3hvTkNtT3BVV1dlWk9yYmhOU2NuMzVkZ1pieXRQV1IrbWNyTW9WUFFDYTV0U1lCckhsdTNUUXVqclNlVERSaDVxeEo2aldUdlV0SUdOTXI1OEVFOU5ZYkhLTFF2aEgrZ2MyM29CcmFveEpzUzlOMGVkNnRaWFNxU3BEaDVXVlgyTURUNHBXcFRDa3FvK1g1bk5laEVXSmptMUZ6Q0F5K0IvWFJzZzI1T1RnakQyQmx2YXc2ZFh3SkVESjJDVHR0cWpITFh3OXMzTFl5Mm5rd1dnTWdYNlBaNjVwNEJTeFhERksrQkllaENxMGJHL1QvVkcyODZ4Mkg2U3J3cFNRRFJmWFZwM0ZySmlDVXB1R1EybGMxOGs3MjVvVGhNRFRvUkZxWTVOZHQ1b0hSRzFZbW5qbTF3emNrSm5xeVY4YmJXV1BMdFFOVFFLU3pNb3Z4NE9RR3Y0NExsQm1hMmFXRTJ0S2tjbzg4clpzV0FIRENnVnVmREJ3N21ISHBpL3hlZlowbDZ2Q25wTWRWUSt6UkpLeHRMVXB5OGFKWE5ENXA3bGxTRFRxYUZhVkROVmg1b3ZWRng2cWxqQzFxRGNuSlBsbWE4cFRIV2JLdkt5S0ZUV0JqVjNRZXZZMmk5aFg3QnREQ2JXamhpQVN6TUZiMWEwRGthVUl2ejRZT0hjdzdwQzMybDJBL3ptbXBBUGQ2RVBnei9jOExxcXBVbElrbWFUbDZVeW5CVGY3WWY1bUNyYUU1QmlTTFBQMVdEVHFhRmFVN05WaDU0U216ckxJdU9MZWpOeVlsaG1GV2E4WmEyV0xPdFFQVFF5ZWtFd2kzTG9BdnUyMkVTMDhJc2FnVGJocEUza3VHRDAyaEFJNWhpbkhQSWlaM2VtR2hycmg1dmdrZHdkUERZQmxDU0gwblNkUEtpVkFhTHpjYjI5TmFoazJsaG1sT3psUWNsSFVOZHNuV1dSY2NVQk9RMUp5Y1B3OUNNdDdURm1tMVZHVDEwY2d0elFnc29uUEo0dW14YUdIMDl1UThqVDVvbXJhMnZ2TUFOS09sOFZGWlZDdkE1aDVyWU8rTmg5cnNrbDRDS0htL0NQWmxQS2pjS1Bva2xhVHA1VVNvN2tmOHVhVk5lRXVlVUNHNDZWS3hESjlQQ05LZG1Ldy84aExkMmxrWEhGdlRtNU13OFdZcnhsclpZczYwcW80ZE9UaWVJbEt6SW9Bc2VBVXZEd2hqcnlXNnNudzF3QTBvNkgzTGpxOU44enFFbTl2UUhvajhBaEgvQVgxbFhIQnRhdkFtbXJGZy9HNGdsS1EvRGtMTlg5dHZxWVpMTXZXKzlFRFNuUkpIbG42cERKOVBDTktkbUt3LzhSTFoybGtYSEZ2VG01TXc4V1lyeGxyWllzNjBxbzRkT1RxY0ZiV2dzNENCelBBd0xvNjhuY2ZIZ2dWZHkyMzBNdzlRUHhKekRSYWw5V2JxWTNnV0xsQitiV3J4cEd3UWRsbGR4dlJwSlVuRElTbFhXMFB0aDZ0REp0RENOcWJtQ0I2NTk1YTFqQzNCamN1SnY2RmZ4cGpnRjF0c1BYd0ZrREozY3dzRFl1Q3JMdmVIOGRwakVqTVBvNjBud21TTk43YWtCclcySzB6bkg2Z3NOWEIyNFJVMXJuVmkrbXBoemFrdGFCZFRRTys3cTBNbTBNSTJwdVlJSDhvQW9UWmZUMHRTeEJhd3hPYk13RE9uS1d0cGl5NjVRbVRGMGNndXpxOW0yM1NYYkxjeDh3NGZSMTVPYllHRzJ6SHIrT1prQnJXMktzM25kdGl3MVhqWnFhMmxmalY2aDd4WXBEQk5MVWpGNTJWVFcwSHQ2NjlESnREQ05xYm1DQjdadTEvTXJPc3ZVc1E2UW5UY21aKzdKMmhodmFSQ1JYYUV5WStqa0ZnWW1IZVh0dDJkMkNIUkxsbUZoTnRUd3hGd3YxaUlwTTZEYytmQUlSUnZ0enVZYzdpRXNHMWNUUTAxbUVaNmp4NXYrSGl6TTBGTFdNenVXcEZrWUpwMjlDSldaN004cDRkbGlwWGdkT2hrV3BqazFWL0JBRWFua3BLS3pUQjNUV00zSm1YdXlOc2JURGFKeUsxUm1ESjJjVG1BVTFGQXZoVzdKTXl4TVd3MVBQQURZUTB0ZHYyeGhRR3VhWWpIbjJDWjI1VTlmU2xxSXZ6dllLYTdQd0J3VUo5eFV6RGsxSmEwRU12L0xKNmRFSVpoL2FnTTBvenc1OElBd0xFeGphcTdpZ1d1aksyaHA2cGdHYmt6T1BBeFRQeEJUcFRKajZPUjB3bDIzOEhiZW9NT3dNSHRLZUdLbXE3eU9LdWdXV1NWaFFKTk5hTzV5TUpLWWN4SmMxaEFUdXc1OHJ2c3FQWXVmNDArcHBRdjN3K2w1NmJ4T01wS2t4ZVRsckxLY0VuV2FYNGRPaG9WcFRNMitQTEJweExPempvQk9zU1ROWFdMWG9aUGtkTUxnTEhzMGJId1lGZ1pNeXNXaU43NEs0YzlBMjFXQThGUnVRQk9JOU5TSWllZHpUZ0plaDhOV3dJRWlUOUVvaU14TGI4MmM3ekgyeThYRldxbFlrdVpobU1SWlpUa2w2Z2hRaDA2R2hXbE16YjQ4c0dqRXQ3TnVQSjNFd3k0UXdJM3hGa2tsbDlnVktLY1RlbWh3L1B5V0ZkdCtRYmN3Nm5yeVV4RGhXYlZYOXJtU1cySm5DMHFqNTNPTzI4U09uZzc1aUc5RGpqZk43REgyUnZwKy9ybXhKQzNtSEdlVjVaVHdiM1ZSb3c2ZERBdlRtSm85ZVZDSXA2WThPK3NJNklRL3I4K09ldDYvUDFCQkovQTc4QmgvMk4vZDBDMk1zcDU4c01mWXZ3dnhhbjRYY3c2M29NTkF1R0xPNFJON1plZ0VIN1pMdmtweDE3WVViNXI1S1B3a3lWOTNCWmlTaWlTcFBPZTRxcXlnaE5JaXo1TWFkRElzVEZOcTl1V0JUUVdlblhVRWRJb2xxZVFTdXcwZCtiWFAyekNNK0hId3B6Wk4ydkoxQ3lPdG0rZitHSlpJSTF0RjMvekNFcnM1SHhiOFlzNXhtOWh4U1VaR2EvYUtlTk1YTzR6OW11VitBZG1SSkpYQ01JbXJ5dUpZbUczUUdULzg2V1JZbUwyRzFPekxBMXMvZW5iV0VkQXBscVNTUyt3MmRHUUxneitweVE1ZlgxKzNNTGh4OEJWNC9CSXMrc1ovRkxMd0lqdFRzc1N1RnBURWtlWWNwNGw5R3VRaGZSaVlxQSs0b08rRUVtLzRQL0ptUVpteEpKWG5IRmVWa1JibUw1OWhPNTVMQzFpRFRvYUZhVXJOdmp5Z0pmWFc4WTJua3hTR1NRTXhRNHNvbGRuK0twUG90Si9aRi9oNmQrV2RsQUs2aFZrb2tDQjEyZTJkMmdvaWZYSmEyckhqK0JTSUJPcm5pMUszaVIxWGZkSi9zeFNZaXB5SEg0eTJSa3BpU1JvQ0pGRWlseFJmNVc0N1Z2TlNTaUtjVG9hRlVlNGNVYzIrUEZEa0swNThPK3ZHMHltSkpDbVlKOCtoSS9zd1NhdFg5T1JPb1QrSGxHNWgydExPMXI5N1BtTXZkOEJ3S1NJYlVDZm5nd2FWSFFTM2lYMk5mcnNOVWtVNGFITzM5ZGpCZWZxRy9ybVJKRlhDTUs2ekYyVmhVRkxiY1pFV0w1eE91b1ZwU3MzK1BLQWw5ZTZzRzA2bldKSXE3cHJiMENtZVZvUHk4Q1diMmZFbVdwZEY3bC8xTHUva1o3cUYyVk5lb3d0bkw4dUwxa3JJQnRRMXFrRGNVSjV6M0ZhVDgzZjhLSUdELzBRb2VWVndKdit4R1ZYQk9TK1NwT3FjNDZneXlzSWtIeERNTUw0UGJXWTFtRTY2aFdsS3pmNDhvUHZQdTdOdU9KMWlTYXE0eEc1RFI3RXd5Zng5Z2o5azFFSFM3eVBzY3IvNGRhQnVZY0JTclJTRllRb2EyMWhZbEhKSUtaYlkwWUpTc01xY1U4TVh3aDNCOGovUHRobTdoN3FmZjE0c1NkVTV4MUZscElYeGx5RUpwcE51WVpwU2N5UWVST3VzcHVUVVBOazZqQTlRbVVhbjFqY3lHek1zcGRSODd5bDRzZEVWVVVhM01JQXhFdGZnZTk4U3haQ0tPQ1ZQeS90bkhTMG9CZHkvS3VkdVFtdVg1UXozOUlLNlRRYURtMUZNS1pnQ3VSRTFRazRoUUJvbDVKYjRwc1BvcEZ1WXB0UWNpUWNoT2lZVjJaU2M0TW5HWW53QWtFR25UMExjQkk0bFVnY2k4elJzMmQxbmw4U3BabUhrZFRNV0FkdWNoeXRFbFpEdlRmVU51SDJBSFFiZ3pCYW1FV3ZqczhQS0hUSDBiZHBTdkFsTGRMVnp1cFpEYmlSSklZNGRvREtERWc0TnRoWUpvWk51WVJwU2N5d2VoT2lZMUZkRGNrTDRJeGJqUTRBSU9uME9obHpGT3dqMjJIbDRxVlJ1R0RVTG82NmJVVURMcG50U3ovYk12dnJLbW4yQVhiYVh0bDQ1cmI2QkdEMFBjck9MRlNDL3NLZkVtL2h6cWFybFpWNjNOQkZKVXBpOEFsUkdVS0swc1JVWC9lbWtXNWlHMUJ5TEJ5RTZKblhXa0p3NGlhN0xOd3huZkFnUVJhZEhZTXc5TGpkSlQ4T3ZBdGJoSDdlV1JiNW1ZY0JuVVFjYTRKRVBlMFY5dDIvTmdBWTdIOXFjVTJOWkNqN0xSYm50Q3lEb2VUa2pNQjFMVW4zeWNsTVpSWWxBUVhnMWJ6cnBGcVloTlVmaVFiVE9RaGU0RVRycG5tdzQ0ME5VUnRFSlgwSWdSekFOZXAyQlJ5aGdDRWZpZ21aaFlLQ3BCZ3BVVjRvbmNNcS9OUU9LTFFoeVByUTVCOE5FaGJFc2I0SjJGU3F1eWxtNEhGeVJNd0xUc1NUVkp5ODNsVkdVQ0JTRVYvT21rMjVoR2xKekpCNUU2eXo4SjV4VldkR3g2S1I3c3VHTUQxRVpTYWMyYkZXVlJkWFRKOUZIR2J3M3o5WXNERlMvbmwvRHhFQjVxcXRjOGpqUkRXaWdLZGJuSExlSm5Xb254cHQyNUF1NFdmT1NuQkdZamlTcEVZWngyeEZEVWlKUUVsNE4rT0JGSjgzQ05LVG1XRHlJMWxrTnlXbUVZY0pEajBFcUkra0V4ck0wTXJIQjFBQ2labUgycEJBTnB4aGtxQ3ZCSUw3cUJqVFFGT3R6anR2RVRyVVk0azNLTXgvY0grUHhiOThVWkpvWFNWSWpETU1mNjFYNmF5UWw3STJ0dnVKTEo4M0NOS1RtV0R5STFsa055V21FWWZCMVZCVUQzTktuUVNwTDZkUWFLWmdRWXltZGROcGFXRVd6TUxBb1V0YVR5U0pJdEtYY0llREVNS0RKS1lEMWZ3cGt6RGxKRDNDR0FTMkNrYVBHbS9DbEtFOEdBR2xWWWtscWhHSGdmZEFPS3F0dllXclNTYk13RGFrNUVnK2lkUlkrY20yRVRrWVlCbjRPRzhiNElKV2xkRHAxVlNFNStHdWxjWk0xYmFiV0xBdzBmMVhCRzBET3VwSVRjR0lZVUc2S1N5MGhlUmRqenVHKzBCSlp0anh6UVk4MzRTcEpmWGhURG1DNUdrdFNJd3lUemw1VktxdHZZV3JTU2JNd0RhazVFZytpZFJiOGo3TVd2b3hFSnlNTWs3cXlTeGIybFdRSHFTeWwwL2F5Z2p0ZjhlZkxBeTNhb0ZvWVl6M0pYeldyM0NEa3hEU2czQlNmOThReTV4dytzWWM4NjJycjhTYVloWXBIK0o3dGtvcEhrcFFJdzZTelY0WEs2bHVZbW5UU0xFd3phbzdGZzJpZGxUUWpKeEdHU1YxWmY4YUhxU3lsMDlxS1JIRDRDMEIxcjZweURVLzYyaXBJdFRER2VoS0Q1S1Z4SGVNR1ZJWnBRSU9jRDNQT0NmU0ZrbVJQdHljd0MxVkdPU2pSdEx4SWtoSmhHS2ZacTc2RnFVa256Y0kwbytaWVBJaldXWTNSS1pha2hFdnNNblJTT25VdUtDUUhMNlEwbktELzBsaTFNRENUcTQ0NDdyaFRROFBLM2R4T0NBTWE1SHdRYzA2UUx3U3Q3dXBibnpkQjBDdHU0cFNVaWlVcEVZWnhtcjFJQ3pOdmV6M01NNTVyaWxLVFRwcUZhVWJOa1hnUXJiTWFveE1SaG5GeVpjMXVEVk5aU2lkdFhFQ3NlY204UVo0REJtaVluMkJDdFRBd2s2djJCTmVUcFJaTEFiT2NFSmJZeFlJYWFNU2NFK1FMQWJCaFR3YVFzMlhjMFRjamxxVFVuT09pTXNyQytMMGZwaWFkTkF2VGpKb2o4U0JhWnpWR0p5SU00K1RLbXJRTlV4bW5VMHVMek1JemtkWGlCbjl6OS9pVnl0SWRIaldwNDBpMU1HMTlCKzhHY09RaXg1djUxdUZQUWVMVEx4Ni9hbDNjNEdQaTk4aWYzQkZaMURkbFFCWG40MVA5dHdQQXpMZDdyeXQ3NHhVMTV3VDVRdWxmbkNsNndSZWdTMDhEdnZTU3c5OVRKSWtsS1lJYTRNcWQwcE5LbFJGMUlJdXlNRENwV0krMGF5V3N1blJTTFF6ZTJxWm1vczhkbFZ6SkE0cXFrb3dpR2FoalVWMzZMcE1UaXhrOUhrdFNCSi83ZXYreW9tVE0xSTVLbFdubHMxTk9wN1BzZ25MMWxQem9aNC85NXIzOThWQVV3TmNZOCtOTklrZjNZZmIwOE1RQXl1L3cwZzhjZE1CMm5XRUg3OC9mM2Q4U3IxaHBhWS9BQzNpZW9neW83SHpNOU8vQ1VQd2FlMlczMkd5c1ljQXBOZWU0VE93bUV0LzlvbVNqcjNZOXova3lTcmt5ZitkUTVNU1NGUEVNY0hFVCtidEtaWEpaS1UxWkdLLzN3OVNsazJwaGpMQmVvV2FpejEyVlhNa0RncXFTanZKa29JN3ora1dpUkU0c1pQUjRORWtCZkw0RHcrYXg1TXV2THBwanBpcFZabGJCSEU0bi9WOHZkNlZsemdQc2hXRGlGdlBJTTFpZjlMQmFHSDNkREUrbUJGNW5kUmJNUU9ldFNYSWlzem5KdEFnQ24yYkZDMmZNdHBJR1ZIWStUandPTDFoYVBURWVKVW1uR09ZR0VEbm5LTDZRVWNXV1ljU2Jka0hRSzZMMFdmYm9Wdkw1YXh2Rnc2Vllrc0lkVEhCeFcrbTdVbVZTV1RsSldoaTVRRlc2THAxVUMxT2lacUxQSFpWTUJpZVU4QVJCVlVMdVVCMFRVQ1Z5UW1teng2TkpDdWg3N0NlVHVjNHZhQnRJdFVZR0RoMU9wdzB0N05KaHVmbVk2Zk05YldlTFowRVBQYlROSG4zb29ZZWsrNnVySkhtY1lTSDhUOWxsWHJvRnUyd1l1eC8vbm0wZzNLWUZZVmcyY3JlR2w5VStUcEliYW1DOUpxTEs3UlhZVVBCRUYvNFJiVm9nYWhEOHRQc0VsYnNHT0V2VWhiSThQZDZFdjcvSjFRVC9jem1FeXQxK1lXRmlTUXBMUVJPY2FHaWx5b2c2bUZYYnd0U2xrMnBoU3RSTTlMbWprcE1xSGxCVUpmUVZxbU1DcWtST3NzZGpTUXBOdVo5dlhEMTVXRzVocWxSR3lJUlpuRTZiNmo0eFdCR09SUEhwTkNMemVUbnlzcXZ2cEZVc0RMb3N5cEt1QTc5SzJ1RjQwMC9pTk5HN21NQkNTVHp3enNFMjVXandiVCtuUUNSSld3MGVpK2IxOHBzTnRzQ2pHV01ZWkswSWhoZ3dyY0xKRUJENGpZNVo3cVhKRjdKMDZ3NE1IMm5IcmxZSDE0OXZFV1VlU1BHMkpjdEZTdHE2UTQzVk9FaUtOcHMzVmdaUGdvQkVhNVh2MmhhbUxwMVVDMU9pWnFMUFNTVW4vanlncUJwTng4M1JLVUJTTUY5OVBtQmhqNHIwRE5oZlpRcUppaE5PcDBXbWpOL1R4UkJOMm54V2hrY0pPMFdkZmRrV1lMWmlZZEN2QUNjbFA0cGxjN0t4aEQ0TUlvSkxlQ1V0c1NiQUZvdlpIa01jU292QUdTQjlEN0FtMlJDZUFlWEFMTEFNb04yOHJnbER6emxvOEdUdHBpMlRQaGYxcDJkNERlNnROR29BSUR1aVVqK1ZENFMvSUxKSVNmZHlSWWhpVlpKQ09RSWNIRjJoVVE4Z1VWVDVybTFoNnRKSnRUQjJOVk45VGlvNWdBY1VWYVBwdURrNkJVaUtzY2wwc0EwazV6OElTS0dST09GMDZvdG9hNW83WUw4akxpY0Qvdk1CMk5HUzV5VHdNNk9yMGhra0ZRc0R4aU5mSzhBMThPanpnYmUzbXNEekZuQmtJQXdqbktLTzJCOHNiK05yUTUwaEZNdVBGdnRaY2tQR0poVGs4L2xaaVBKdXBLQWRZYk1TQXlacFh5TmhmZ1JnVk1jcnZ6TW13S2xUalFtL0NvSXQ4MFQ2Y1Q4VXVpN094U0labnZzUFJSNGxLU0x6WmFnb0JQZXFrQlNYZ2FtQ1pmQWdvUHltU3FLMmhhbExKOVhDMk5WTTlUbWw1QkFlVUZTTnBlUG02QlFpS1VZc2xqa0I5aVVxdG9HWVE0VVdZVU1uWFNYaFU5YVZBZzBtOUszOHJNY2RwM25KdWtFa1ZSbFpVRlN4TUJ0TUtmeHNBQmQvdjlUZndzRjZBV3JNZFg4bHUwVXZ1elUwWWpYTFFwa3oxMFRrZ05teUhyeUZwOEZ1dGRNYmYrRmdKNnMyZ0RwTEFvSi9vN216SFdwSnVkbzBWQUVMcGg2b3RRdEZWcXNQbGpYWDIzNW1iR1JkVXBJaXN1U2FBbHlscExpWkliVmtNbmdRVU5GNk9WWFh3dFNtazJKaFN0Uk05VG1sWkpOTy9IY3NwVHlncUJwTHg4M1JLVVJTZkpLNncvcy85Ly9nYkFEYVdlSzU0aU5zNktRV0J2ZmNTZ05vVHdwSmlIRi8yMGpjQ0w1RkwrWlppb1haVjJibHp3TzJlRVkwQTFNdmVGL3JlVDFJUU5SbXhNK2hFVHM4Z1I4d1duTkhoR2UySWNONm5JY2lHOHNZRVZkV0xRUU16aDdXSXczRVVQc2c4RlcrMGtZWDNpTCtpSHVZSnVGenJnTmxMb2hUVU5zU1QwOFgzaUVwS1NKTDloenF0REhIZHFDazZBWXU0VGY0TXNWL3FZUUFjUkJqbTBYdFNHOXRPaWtXQnZndlRhYUttb2srSjVWczBxbVNCeFJWWVRVQlJ6NkpvUGJhbUdNN2VHY2x4SmFkNXVnVUlDbTYvdGtjSi8vYzBCaUJsU3JqYkNJMjF1Q0VCYVArTzRVVEE3emRTVXZqSjB5eCt0OVlDNnRURkpJdFRLc25MUmJtN2dQMTUzK29Nd2Z2ckRxcExLSDRqMzNUUHB1U0YySWRxQ2JaUEw2akdySXN4eEswNUpFUkZscUdsSFIwb0lJQ2M5S0N3TE5UUFZQN0lEQ0dXd3ptN0FiUGdzd2RjYk12b29WL216aERqUTc1eWFuaVIrb3dWRXhKRVZueTNhQU9BbG1QSlFTbHdISFo2UTJFWU1ZMmkvclBrbXJUU2JFd0pXb20rcHhVY3RJQjNmanhnS0pxa0k2SkxUc2NweGs2QlVpS0UzTzJUcGM5QjMrVkladW9qVFZvWVU2eXAyYjZoME5lSkpudFNWR1lsUEFINnQrUmdUVkx6WE5hQVQ1ekMvTzlGOXdMbmNrTzMvZGZlSHp0L1QwNE9jaUEwOUw1TTdhc2NqNFB5K0ZsdnBOT2VENVlzTlNBNWk2WDVFU2s2UHR3ZXhtbWZNNUpwYUwyUWVBOEtnZWlrbk5mKy8wTzVsMythUzdvQys3R0UybTcwb1lvdnMyZXpnUXRQQTVaVW81OFFSU0Jid2RKS1hEdVVSVStsQnNRbERLM1dkUzNNTFhwbEZ1WUtqV0RBRnFmdTlISmhRZjQ0RURoVHZycUMxOGRFMXQyMHI2Q3R1ZEhsWnhVajBlVEZCeUdxN3dsOEN4cGxEY3BaT2hBWldKakRWcVlCWEJnN21mamYwWDRCL3ZzcWZ3MmtOaUVvY1BZYjhoWnNQeGZsODhMQzhQSEM2OVFmTHhkdFViNTA4UU00WlJZZm16SXN3ek15R1A1RFRXbHZvZEFBQTk1cUxaTGh5bDNFUGp6YzNvZlJCZmtrV1ZHL1d2SG9XeUc5MFdiOW92RkhpMXBoN0hlaXRScUIwa3BjQXlPZVFQeE1EeXFUTjYxVTkvQzFLWlRibUdxMU13WDJTaEFmdEJLRHVBQklPcFVEZEp4bTlxbTFSeWRBaVNGUVh1UjZ3OFNXN2tpQTRDZ0xyV3hCaTFNRzljSGErQjZ2T2oybDBEQW9iZ05aSVBMaTRlSTFXSUxjdXVKSi93UVBzeHNqeGN1UGw3M29qOFJaYkp2L2VWVjI4S3d0TFB3WlZydXZzT1B5d0ZRM0s5aVB6S1AwN1I4aVFZREVhU3k0eExjbTl3SGtaenR2cWNqcStVekdzejRyaCtYTDhOd3oxd1hhV2xMUzNxbSs5c2JTNWx1OE10QlVnb2NkaGo1QTlFYmEyckhZV3JUS2Jjd1ZXcm0rNnJXSmUxQjI3UFZVQ21kSEhnQW9EcFZnM1E4b0xacE5VZW5BTWFETFJseEZhcmoybi9vd0lSRmJheEJDN09IRDZkblBwYU9tbC9mNGJmTFA3N0xzOGRTUDhwZWZscE1XSmk4a2oyaFA0Y1N6MFhBdjdxcTFwSXRqSHJGY25aQ0MvR2t4VHhoY0xpRHJZVzY0RTFja2U3VWtUUWdaZFBKUEU0dExXMnRraTRzMFNDMlhBcWNsL1VGb2pmVzFMWXd0ZW1VV3hpYkJvcDh2Yyt0U2s0OGVRQzMwS2thb21OcXl3N0hhWTVPdnBJdUNOZEZpaG1tQ3ZaV0diV3hodFBwWTFzYzhaTS85bHZqVi9LbFVucUQ3UE41TDBZYkl3MjJCWFVkQmNVOExJeTJiazRHd3JCMDJaSnkyeG5qNFkxeW1UZ3gxczFZeGhlRzJnZkI3OVVsN21qTGd2WGFWWDVOWHRwYUpkMjRhTU1oODBsd1h0SVRpTjVZVTMrVlZQOGlMY2tBQUFtUFNVUkJWSnRPSGhaRzczT3JrbjE1QUFyVnFScWlZMnJMRHNkcGprNitrdTRTTVVQZVJGOGdmTVM5ekd2S0cydWNKcXgvNmpDeExRNEJ6UFdwdTRVeFlpVTlZVmdVSXdaM21kZkNiTHpwcFI5bXV3SmdxSDBRL0s2OTBudXJGeUZjdThSejVLV3RWZExkQzJydGlqTVNuTmZ4QktJMzF0UzNNQlh0VHlycDVHRmg5RDYzS3RtZlRnWlZRM1JNYmRuaE9NM1J5VmZTdG5oWUxjVU1lUk45Z2VpTk5VNFdKcG1YZnIrSHZJVGRiY3JoYm1GZ3lLM0xWV0dTVDcwakdEZm41UXZKclBKNFVibGtPZG5YdDhOZ09VOFljaDhFdjUrOFQ5blNnRHdicEV5bG1pb2VjdHNsM1Z6Tks3b2tLUEMwbmljUXZiR21lUXRUU1NjUEM2UDF1VjNKbmp3QWhlcFVEZEl4c1dVbnhXbU9UcjZTN3JPbjBpWXR5bTRFWlBrQ0plVEdtZ29MOHhYOEdUUWNHMkl0Z3lmR2p3WThWa2xpd3p2aTRBSGRtQm9XaUNpdkovUHZTblB4YytyN1Jkb3RKWHcwcGJRbkRMa1BBZ0c5RERwSU5lS3Q0Q0dyczh1WXRrdTZxSnBXWHJIa2d3SlBpM3NDMFJ0cm1yUXdqblR5c0RCYW45dVY3TWtEVUtoTzFTQWRQeklpdG1rQlVvTjA4cFYwWHp5VjREL2IrVllxSm43NkFrRW9sZGhZVTI1aFlFcTR3Tzg0TGU5bDB5TW1QbkVZUFpvMExjSk1mQ2ZlMmF5RmVFL3RIekY0TThvL3BLaHFVZEFmeHR3SGdXam5zb2REQlhKSkNuYTFEdmxsL2dnK2JZSmRVaCtIR1ZBcDhMUXRua0F3YjdDMG9yUnJCekl3K04vSTRVb25Ed3VqOWJsZHlmNDgwS21hcXNSWHgxQkxEQ0pacHczU3lWZlN6Y3d1cEJ0cEpmbDhnZWlOTmVWMGdnNWI0WHFabGpjYWljeENZKzZySkpYTC9QOHRVNWdOM041MFd0cjF2N3RVNER1bGdMOGpzNkEzREJWbkF0Z1Qrc3JRdkZXUkEwdjQxQy9oanpiU0pwd1d3MW1YZE40elpFK0I4MXY3QXNGeU40dW1xK3ZleGl5TUs1M2NMWXplNTFZbEovNDgwS2thcG1Oenl3N0hhWTVPM3BMdVpqdFd3Zi9iU1dRTythb01BQzV5NFNBaHpWR2xkSUlPRy9FNnA0cjk4ZmhYSjZzOHMvaHd0ekFxbDNINWxVMmpBL1RWdHBjS3pNVlJrWFpLcVhLSkt0NHcxRDRJQU50WUVvZ3UzOEtINmVIcWNtMFZxMWdsbmZMeGpoQ0pBTWZzeEJ1b0kveGphZGNPNEpSU2d0OHA4TU9WVHU0V1J1OXpxNUlUZng3b1ZPVkNlK3ZZM0xMRGNacWprN2VrQzVrUEF6dXhvTEZTOU5OWFpTZUV0VkEzMXBUU0tYK3g1WnEwd1ZiNWlXTEtOWGNMbzNLWmJ4bm01ZzZvQW5HWHRWR0tCNTh6a3J1V1o1WW1WTG15b3Y0d2xuMFFlNlBTbTJzWEYxTWpERHEvQk92d2RieTZtUmwyUTlKUGdCSHlPZ2h3WHQ4YnlMS3hwcFFTWGkzVkNydlN5ZDNDNkgxdVZYSUFEM1NxaHVrWVgxUkNSSFdibzVPM3BGTXN0U29kZkNweHNsaEZlQU5aTnRhVTBtbnFjSWZyZGI1NHF5YmY1YXN4eHlQU3E2MmI4Uit0UjRnRzFJQmxTTDhBbnNvQzNFVk9WWXBjTi92RDBPdm1wTWZOUkZVYnhQWHQxRjhjTUloZnphZlcyU3JwNGhWUnkvR2JBT2MxZllGZ3VaVWFOMjJ0VVVvSnh6YVN4VnpwNUc1aDlENjNLam1BQnpwVmczUU1sZlF0T3h5bk9UcDVTenFYcnBWaENRdVdjSGNsN3psdm9GMnhIbEhYbDZWMG1zOGV1bTdLdjdZK0laNmY1MjF4dHpBUURCb1YxU0RWeHpHSUQxcSt3cTRuczlJV21PMDNLZVVjVGphRXp5K1g5WWZCOTBrTVpRaWVQdXRuOE03d3RlMFhEdHJndzV4SUg0clpKSjJUdDBzYjk2VXlDSEFzNWcxazIxaFRTZ21xUWE1NXJuUnl0ekI2bjl1VW5Qanp3S0Jxa0k2aGtyNWxCM0dhbzFPQXBHc1lOSnpydmh4OW1BNGtzOE5iWlphTk5lVjAyai9BT3o2VHZVYmNGcjVQNlQ4NTlYaVdCQ3VzTFFrS2QyU3dhL0NVdXZ2dUZxRHVGaTVhMGgzSjVWelNtOFkySGFqbEQwUHZnL0JWOXdCczhvTnNaUm9zemQ1RmJMMVYwcE8rWVJqWU9xbURjL1Y0QThGNjdRcXZLZTNhd2ZOeVN2QWFnUitPZEhLM01GcWZXNVVjd0FPZHFseGtieDFETFczTERzZHBqazRCa2s3RDI2Vm5JQTR5WU9mUFpxRi9iS1QzMExGc3JDbW5VNnZQN3JxM3k5N0sxWko5YkdlUklTblBPUTV6VGx1VFFqYytueDNjMjRPVjRDYTdLM3NBZzhCVGtxalNqY3FTKy9JVDlheGdBQXk5RDZJN0xMdTFlZTBNTzN3L3V3ZjNEdDJaYmlteVNycklEWkNKVUpKamdQT3kza0JnWVVhOHByUnJCOC9MS2NGckJINDQwc25kd21oOWJsVnlBQTkwcW5LUnZYVU10YlF0T3h5bk9Ub0ZTQW8vOGJ6Y0haOVBwdGcxL0t1TzdQQUhzbXlzcWFEVC9OZnZIdC8xbitLdS9IdlQzRHJyYkdHU0Q3eE13WnFDcFJ2OHBTVCtBZVRNdDhaL1VGemI5MTRrSmRPdjNTcnFaNmtBR1BEUnBMQjJoak5sWmhuM1VqTWV2UHZ3dzVEVCtzQ2g4Qk5vU2M5NUw1SUFWUWZIVy9zRHdYZ2NZazE0ekFVV3Z0ajlVRUVKWGlYd3c0MU83aFpHNi9PWWROS3BpaEw3NnhncUVmR2M1dWlVaERCKzVyN2U1U0cwOURtOTk4Qm5kdmdEV1RiVytOTnBqeTJKVm9odmR3c2phbVRmcDgyWURyL1NZanRheWFEVElCZzFUcFhldCsxdjhMUUcyeVJ0WDljS2hwNzZBOWsyMXZoVElyVE5XSStnazd1RjBXNXNVM0lRRHpSc1BQWFhNUVE0aEtjbzRUVkhwMWlTd3B2UWRxUUdPeVV0RzJ2ODZkUkpuOFRLTncyMk1CdmlOeEV5R3FSbjVjQ1BkczNqTkFpRzJnZnhNRGhaOVE2YnBBK2JqbGZZalFLQWhBOGo3ZHJCZS90VElxekZhUzJDVHNFV3hxYmtJQjRRUWdYb0dNTjZSaGMzUjZkWWtvYU1RTXZHR244NjlVeU5CVnVZeld3L0lkR2JSNVpGN29PbzNacmpLS2xsWTQwL0plcG9oNkJUc0lVNWprcld0K3pVMFZWUjl6aEthdGxZNDBXbitlNXI0S0dJR1lUZFpmOE5mME5VeU8rYzJwTi9VZWxjcTltQ3hMbzV3ZzJQbzZURXhwb1c5T08rT1lWRVVBQUJZYVBUUEhzYW1uR2VxRkdSZFJ5VlRJWDFLc1J3dUh3Y0pTVTIxbmpUYVJ1c3l5emhkc0JlR3pnTVo3QmFVK2FQS0t2ck5GeUMzQWRSLzU3SFVGTDRwMHZjcXFQczJ0a083Y2tRRGRub0JBRWlPR0FIcHU5eEhKV3NiOW54bFlrdWZ4d2xoV2RTTUNzb0cydTJlVTk2R0lZOUNNd3FQN1BPeEErMk1HSkhCcTNHSThtRkp5d2VHbkZ1NGpHVWxOcFk0MDBKWndVUUJXMTBDcll3eDFISjJwWWRRZzBoV2NkUlVqQU4rc1lhYnpwMTRMSG1oclJyUmVnbTFNSVlyNTBTZ0VmNFRlNkRxTjJlNHlncC9paFAyN1VEVVY0OG1qQ3hoQXB0ZEFxMU1NZFN5ZHFXSFVJTkFWbkhVbEw4emJDMnNjYWJUbnZ3TW9kRnYvM3pwZXFEMTA2VlhqK1NpOXFXblRodE9KYVMwaHRyNGdqc2duSkwwRW5ic3VPaWwrb3l4NVJPNU1hYWFtbWtFcnNZaGxtUk1tb21UMXEydzlTRVBZYlZieDFKUFpRL29aT0hzcFNpTnkyZHpyRTNkQ082TVBDelU5aE1la3NjdDQ2a0h0MDVvWk9Ic3BTaU55K2RQdGQvN1k0aWFyMlRCZk1IQ1BVQWoyM3RXMGRTbnk2WTBNbEhXMUxaQ1owa1paUWx6NzF6V0hiNUpycDI2MGg2aEoxMjZ5ajVoMHpTL3dmNFA0ajdHNy95WGdBQUFBQkpSVTVFcmtKZ2dnPT0iCn0K"/>
    </extobj>
    <extobj name="334E55B0-647D-440b-865C-3EC943EB4CBC-22">
      <extobjdata type="334E55B0-647D-440b-865C-3EC943EB4CBC" data="ewoJIkltZ1NldHRpbmdKc29uIiA6ICJ7XCJkcGlcIjpcIjYwMFwiLFwiZm9ybWF0XCI6XCJQTkdcIixcInRyYW5zcGFyZW50XCI6dHJ1ZSxcImF1dG9cIjpmYWxzZX0iLAoJIkxhdGV4IiA6ICJYRnNnQ2x4MGFXeGtaWHRDZlY5N2NseHRkWDBvTFhncFBVSmZlM0pjYlhWOUtIZ3BMQ0JjY1hGMVlXUWdYSFJwYkdSbGUwSjlYM3RoWEcxMWZTZ3RlQ2s5WEd4bFpuUmJRbDk3WVZ4dGRYMG9lQ2tnSzF4dFlYUm9jbTE3YVgxY1ltVjBZVnh3WVhKMGFXRnNYM3N3ZlVKZmUzSmNiWFY5S0hncFhISnBaMmgwWFFvZ1hGMD0iLAoJIkxhdGV4SW1nQmFzZTY0IiA6ICJpVkJPUncwS0dnb0FBQUFOU1VoRVVnQUFDRUFBQUFCbUJBTUFBQUF6Y1d1REFBQUFNRkJNVkVYLy8vOEFBQUFBQUFBQUFBQUFBQUFBQUFBQUFBQUFBQUFBQUFBQUFBQUFBQUFBQUFBQUFBQUFBQUFBQUFBQUFBQXYzYUI3QUFBQUQzUlNUbE1BaWMzdjNhdFVSREtadXlKMlpoQnJoM1pkQUFBQUNYQklXWE1BQUE3RUFBQU94QUdWS3c0YkFBQWdBRWxFUVZSNEFlMWRlNHhzU1ZrL2MrL2NtVHZUTTkxWHMzOEFmOWdqeTRxdVNtL2dMaGhlWjJCWmNIbjFkWGtZVnJGSFdCSkZreDZ6eWdhSXpvZ2tKdnpoWEVKV1lOSDBSSWlLUkdad2lRU3pPaU1TWXlSeGhsZE1kaE83MlFjc0NkaVgyN1BydnRqeXF6cW56dm0rT3ErcVUzVjZwdS90ODBkM3ZhdCs5ZFg1MWZkVjFUbkg4K2oxaytmZkhnVE1YNkFSVTkvSjdvR3A0RTYyZks2UTF0M0JHSHV0d05KOS9BcUJkSFhBbUFydTZwRHpNYU9jQTM1ZzdQblFpZ1cyZHN4dG1WWnYwQU5Ud1JsMDFqUnA2Ujdvc3NzdFlJaS8zcjNYLzNIcFFxWVp4OThEVThHTnY4K3Z3aHJudUhueExxRkZzUDJyRVAvRVFwNEtibUpGTjFFTjMvZ1JiKzd0bkNHbUNzUWtTVzRxdUVtUzF1UzJ0WDBvMmc0TWNiUSt1U2l1d3BaUEJYY1ZDdjBZSVA5aldPZnYvY3JhTWRRK3JiSjBEMHdGVjdycnBobW5QVER0Z1drUFRIdGcyZ1BUSHBqMndMUUhwajB3N1lGcEQweDdZTm9EMHg2WTlzQzBCNlk5TU8yQmFROU1lMkRhQTlNZW1QYUFmZzk4NzA1KzZhZWZwcXlpQjRRUUtqanVjTHRObWJWWFZBSFZRWm01cU80SnpvODRxT1o0aThnRldkUTBoNkxiRW9kNWQ0dHFMQk9mQy9GS2tXTjJ4eGpBcndraFBKVmRWc21ZaFpHVllOdmJKZXV0TmxzK3F0a25xNjE5VEtYbmd5eHNoRHZSVlVjUStSQ3ZFRGxtUzhvRWZsVUUwYkY3VFB5aHk0TnNmTWNYazQrcTNuN0I4VFhOWGMzNUlBdnJjU2U2NmdnaUgrSVZJc2RzU1puQXI0Z2dGcG1OaGVGNU5mL04yZmlPTGFZSTFUMUhnMk5ybTdPS2kwQVdWZVJPZEZ1c291NHNnamgyT2Q1N3F6OTYvZGVLZXRaVnZESDhHbk51WXJSc24vTGFPb24zV2hHcXMrd2swcHJodUNvQ1dWaWNNOUZWUmhCRkVDdVU0M2ZmNnJPYjE1USsvSWF3ODltYmxPQ3F2TWJ3RVVGOExHaXEvQjI5K3M5TExTV2NZZWNzMGMyeEZjc1M0dXdMdnNRVC9KLy91ZCtKSXcxY3hhaTZsdzJLYzVyVUZVYXZHR1JSdTUySlRpR0lNVUtzVEk3ZloreTh6MGFIcEE4L3pHNjhmMUI3djg5ZVI0SlZqeXY4eFJKVzRTT0NvSGNTOXgxUk1HcXIwLzFOKytXNjVxUHBSWmNJYlNSUmxTTHJZbFF6N0VLSjlybkk0Z3FqVnd5eXNMbXVSS2NReEJnaFZpWEhaZmFqVGMvN0FDTmplMGE4dTgzemxuMTJNYTl2WGVFdmxyQUtIeEhFYjk3MVYveHVHcjNqaytMaW50RmFYcXRUNCtiWk02bmhKb0d6N3Q1Vk0vZnMyMW9jMVkwQnFMdTU1OFVtYlFuUzZxQnFQMjFlcnBNY2pqQjZPaUNMR3V4S2RBcEJqQk9pdlJ6bldxOUs5Rk45NStVREh0Z2w2bkZQbXVNUHNOeDUxUkYrSFFrcjhCRkJRT3RuNFBaWjRURDQ5VU9mNWJjNlNLYjhQc2pLcUIyMGtCcXoyd2VocFhsTnhpTDF2LzVOZ0xpdEpDajI2cURhWTV2RkJWV1Z3Z0ZHVHdka1VmdGRpVTRoQ0Y3dHVDRGF5N0hIMktyYVVWOE05K2JtMkJOeDFNeG9VM3BhOFkwbmc1Ui9CL2gxSkt6QXB3U3h6QmphZ2pnRHZoV2xsWVhlVm5RdkZpYk5UbkJ3bEIxbkh0Tm43UC9pWEIxRUYzRm9nVXNIMVZKeVZCU1U2akRhQVVaUEIyUmhreDJKTG9VZ3hnWFJXbzd6akRIeFlqYlVXVFZmR3FBN2FCN1ppSGNJSGt4a1FibUYwd0YrSFFrcjhDbEJMQUEwMUs0T294WVRpc3B5THJNWWMxYWE0dkRUMWd1ZHVJNGVZNWRpUDZjOUthdzROTitsaDhwWFIwVitvVTVqN1RGNmVpQ0xXdTFJZENrRU1UYUl0bkxrZDVFNnd6MFk2UTNkV0lHdCsrdFJkOEpMeVdOUEZJb2Q5dmoxSkV6aFU0S1lwVWJGZzRCMERiZXgyRDNNWDJ3cExrQ2tXSFpxWTdTSlVWSDNHWHRNc3gweW1SNnFQcG9iWk01eC9kdGo5UFJBRmdGeUpMb1VnaGdiUkZzNUxzSnRnK2RaM21VNzI3TGpodkVpM1F3NzJwZkJYcHZkRUxsVEhmYjQ5U1JNNFZPQ0dES0dWOXI0a3NScWFtTXpBenR1RHJpMFhSZ3FZU1ByZ0dJZk5iaVo1SGNVbStyVVF6VnJicENsMWxZaTBBRkdUdzlrWWVQY2lDNUpFT09EYUN0SHJrRW80M2NwMWlnYThmUkVicmQrd1Z1aUhlRFhrekNGVHdtaXl4aGVIandMU0xHL2NIQjRaL0VTVEhIeXpCUmRVODBsc3lUUDQxK1UyVVR4VzRvZlJXVTROVkhOeGFMUEtLaXlZSHVNSjB4MFNZSVlIMFFOT1M1L0trZVUvSVN5M0owSWsyM0ZobmNqWG16b1l5SVpKc3dTV29VOS9sTERtQkpFajFqckhpY3RyRkhRRnFmNUZtUDlLUzFhTzJ5MlNOL1NMb2wvSVl3cWZNRGJSS01vTGtvWFZYdFVYRlkxS2V3eGVyb2dpd0M0RVYyU0lNWUlzVmlPVzdtYmt2M0VLbGQ3UCtxMllieXV0NFBYK01DOHoxMkVzTWV2SzJFQ254SkVtMWpybmdlM1VyUzRFaUhNYzJ3NVdZTHd2Q1ZEWXNwcms3S3c0alVBMWNXOERJazRYVlFIaHNTVHFLaDBnRDFHVHhka1VSdmRpQzVKRUdPRVdDekhibXd5cFBUSDJidmZUa09Ya01XeEY5OVNMYXhwQUFGY29MbW96eDYvcm9RSmZFSVFxcG5qK1pqaWFIdlRmWGdQSnoyRlhtaWR1WnVNaDRvYWRCb0lJbGNVaVNicW9obzYxSHNTamNnTnNNZm82WUxNYlFkRXVoRmRraURHQ0xGWWpuMno0ZmtnTXRTN3NZblJ3OGNJbGxqKzZMSEhyeXRoQXA4UWhHcm1jQTNDYU91dVhtQkhGUTJ1T0w3amJoR2lxeXlrTkFEVnViaW1ZcGMycWpQSHRnaGhqUkh1Njl4SnNiaVhvaFJPUkpja2lERkNMSmFqSVVFMHQ2UGU4WHJ4SUhrZ3RqYmd0RFZqOFVKRm5EeHlXZVBYbGpDQlR3aENOWE5TVmx1aTlxWTZsc3o0SkxXTUlIREQzWTRBOFBRbFhOTWVFTVFoRGloeWE2T2FWeGV2aTBwMkZtK05FWXc2bzZrZ3ArVk9SSmNraURGQ0xKYWpHVUhVOFNJNUhvMWZRdDBJczdPeXNva2l3V21OWDF2Q0JENGhDTlhNNFFjcmMxbU5RdkM4V2JQa2FuYmtiemdyQ1RhWTQ2TXB2SVkrb05wRlZSVTY5VkVaRmx4WXMzWUNhNHduVFhSSmdoZ254RUk1bWhIRURGclNoSHZxUXFwWTRmeGw3bnFmTmY1eXc1Z1F4RkN4MWsvQnJiU1NpaVlqY01zc2VVWXBQSGpSMllTV1dGaHA0YzJsbkNaRVVmcW9kc3hzbDZnR1c0YzlSbGlqWExGdFJaamZpZWdTQkRGV2lJVnlOQ09JMCtpa1A5eFQ2Yk1UYUJEa1FVOUZHdmI0OVNXTTRST0M2Q3JXK2g0UXhKclMwRnh2ejlrTnN1ek1KRllYVnJqZFpIYVNVaDlWMy9SY1dXNXY2a2ZhWXdRTjlweCtmYmtwbllndVFSQmpoVmdvUnpPQzJMZ2g3ckNOTEQwQkZpbVJvaEZuQ0YzMitQVWxqT0VUZ3VoaCt3Z2F0bU02MXhaczVTWlFad2ZBYmJ5WkhXc1NveTZzOElPd0t5WUZ3Rkx0dW1iNlBjTnpaWnJGRmlhengyZ0FzcWcxVGtTWElJaXhRaXlVb3hsQmRHTHVoWVArcStrZENNZVc4NWFKN2ZHWEc4YUVJTnJVV3Vla1piUUVBV1pVT3ZnU29XMVhad3JVaFJWUWt6S1V2SXhXR3FDYWRYaDhJNk0xcWNIV0dPRmRFQ2RMZEFtQ0dDdkVRam1hRVFRYWJ6QTk3YWFLa0ovbnk5czd0Y1p2SUdFTUh4T0VhdWJjQTdmU1dqcWE5TkFaaDZ2NEhicXltRjZoVHVpUUxxelVmRk1Md3dEVm1Wd3RVYWUxNWRKWVk0UTNnYUN6UE9VYUVlVnlJYm9FUVl3VllxRWNqUWhpRG1rR0Ivak5BN3pINXUrK2FYVExHampnS2VNOGdyREdieUJoREI4VEJIQU0xdXZyYmROYjZaVDV5dUlYUG5QMDk3eWZ2QyswajhqeHN6N2RteFJwU3YxczBJV1ZoMHhaejB1aXFqMm4vZnBEM3BqYU5mUXRwTEJFWGFxTnRwbXNNYWFBTEd4VHBhSkxFRVFWRU12TE1ZOGdIbm5mMSsvNnpJMm8reGJpM1lrbEZyOGlScVM0RDJpaHpZN1dQSkJBcm9saGpiL2tNTVlFd1IvZVJMZ2VBSyt1OFIxa1F3K3FvWEx5bkI5aHpCZHErUXdiQlE2WmVzdVZPZDhrQ3l2MUZubDdqS3d0N3orQjZ1d09HekZoQVRYWml3SkhtQitlYnR2TUs2cXFPR3VNY1A3Y2JPSFc4Nm9WWFlJZ0tvQm9JY2M4Z3ZBWlhIaERZcFp2WXJ5M3pjNy85QjkxMk0rVE1RRHZOM3VXNXozU2dUTW9qZnhGU212OENRbnJ3Y2NFQVJ5RzFsSFBBbEREajhGc21ON1V5K3hOdS9VZU55WjJYakdBRjNwZWpIdXZ3WEtQamNRSmkxekFDRkMrdlA0RTFsMEgwcVAzbjBEVlA3cmYrejd2cXNYUi8zanpPL0g4d0I5ZUVacUZYc0h1VWxsajlCSWdpeHBYc2VnU0JGRUJSQXM1R2hIRThCbXVINHhnTHFIV3J1ZDlLSHpKZGExMUVmYVpDYXVvL1crTlB5RmhQZmlZSUlhNC9YV2dySmVyclN6d04wM05naDRuZ1NYb21EUGNBdjRHNXBmWjNPNHFhQWlLcGdzcjN3R05iaC9GNmpoVlZBdUNCQTdndkV0bkJVN0l0ckRTME00NEJhTlRUL2swOWhnOUZXUmhZeW9XblVvUUZVQzBrV01lUWZ6cjNVQUVXSVBvd2pEWmUvUmYvdmVmMjBUZEZLZXJQeDkwOUtuSCtQazlQTlVvQXJESHIwcFlFejRtaUEwVzM2SDFmNFBITUFaS0s0dThPMWxiT0JrWlo0S1BlUHBzcmJraUhzdEdwMzNQc0x3bG00d0NVNExKd3NvUGZNWitLaVZSYnBDS3F2a3ludncwZTJ5R3MxcVA0UU1FbmZ3SGJuTHJLUjlwanhGMnRGZU42cTlhZENwQlZBRFJSbzU1Qk9GNUQxT0M2SjNqdzRWZjU2a2gxNG5XN09valBwQ2V6aGFCUFg1VndwcndNVUUwV2FRQjNMdkQyQzltTnpjanhzZktmRVlhSE53WHR4cDB6Uy96dlo4dTZWYlk5Y0ZKUzd2UndrcnRQOEcrTURjQkZGVExBYXN0c0tPdHA0SzMwVnlJRzllTGVqQU9xOTVsajlGVFFCYTJ1V3JScVFUaEhxS1ZIUE1KQXFaN3JFRzAxNkU3Zi91MnYzdkhmOEFwQ0RUK0ZwRkNjWEFJNmdVNmNLa0t3QjYvSW1GZCtKZ2dXbkQvUEpkZnJ3R3l1L0YrdFkzRmZzUDNMTlRDTmRBRE51TEtGWEFTMGlEZ1lObHVzc1pIN3N5NlBwaE1MRUpnWVlVSlVNOERDWXplbVZKbVJzWW9XRUcxRjRnUjJ1ZGY1RWZDaVFaeFlIWndKS3JEem1HUEVSWlBBSXorVmJub1ZJSndEOUZLanZrRUFYU0xDS0xPQmxISDdxSHhBZXZsY2FyaENneWtTMUc2aE1NZXZ5SmhYZmlZSUtDSjhYWDA2ekdzUkhQVEErQUkzWDU2VEhyb3FaQVArc0Y1TEo5UUtKelNXazlrQXdiT3ZES3FicEFNTi85WG9zeWlBQlZWNjV6SUFUdWFuTUc0Nm9qYTJjMmJCWXBxS2gxdmpkRlRRUlkxcFhMUnFRVGhIcUtWSEFzSW9vMXVmVzhPblRCWlFzZE40SjVmaWZwNThURVlTS3VSTitHd3hxOUtXQmMrSWdodTVzQ1FGMWZ0L1Q2N2pBWitvc0ZwQVZEQVlWcDRWbGovaGlEbWdBblRaSWM4NXdZN2hzbkNlQk96cnUzMGFqYlFhZEF2Zll5Rm56cExUNXNhcXFCYURwZEd3cVB6b0VIRTA0QUhTOUY4MlhYY2x6VkdmcEF5MmRzNU1Db1huVW9RemlIYXliR0FJTEJ1NEMwZ3ZSaDBpNmlmT3d5cEZrdVhHUm4rYXQ5YjQxY2tyQTBmRVFTWU9XaGRFSHhQN3FyTnpQZkRwTHFlbjRMRyttRmY5WUo4WHlTcnVNQjQ1Mmh5N25zTGRHUDZkWlJSZFpPOHFBZDhuMHVXbWh1aW9Eb2RNZ0Nza1hCYm85WW11dmtldHBKeWkzVVphWTJSdjYwa28vL1MyMW01NkZTQ2NBN1JUbzRtQkNHT1FjaHU3RVZhQTl4Z2FGRlNUSDM3TWxYeTN4cS9JbUZ0K0lnZ1FPWEJrK0VHWXk5Sk5qUXZCQ0J2NXNVcmNYT1Nqa0IxRUZIdjI4VXBjZ2tWSjh4M3QwZzVJSWVSMFowZ1BrZTRpYXJvM2hCNFFIVzR4RjN6NUd2aERkS0ZLRnVsVG11TS9KdUxtd1pOckY1MEtrRTRoMmduUnhPQ0dJcHhFdlp1UDlvbzNDSXpGeWpNdVNLd3hxOUlXQnMrSW9nR2ZhVU5VSTdack1JZk45azFHR1dMVXZXQ3RkR1ViTmhDUzRuV0RRSVVoeWh0bnl4MG9JaE1wNEpxNTF5UUVucHJKWm1ua1FvbG1jNXRpRFhHa3ljNmxTQ2NRN1NUb3dsQjhHTVEwYlVWcWNsdG9pS0R3aHpxN3o5OHEvLzZqMGZwcGNNYWY5bGhqQWhpQTFucnZGMUFXay9KOW1uOXcrTW1BNjJFUWFKR1dEcjBEZEsxb2dKU2I4QW9WdGZCVlRmTVdudzFHUHVMeTFGUXlkeDdxU3V5eDBJUTloajVrMEtENHE2SVVsUXZPb1VnM0VPMGs2TUpRZkJqRU5HMUp4KzRnQmtkZHprbkNIRk82dnRzZEYwcmNVVFJIcjhpWVczNGlDQ2FST2NSNXhMZ09MSEJwYlNoS09kQzJIR3dYeEhzSE5JTXVZdTZOR21PRCtRZ0xSbVJDaW96UEt5aG9QcG9XRmszVmI5cVNQbm5OTWw1bEQxR1U0S29YblFLUWJpSGFDZEhFNElReHlDazBJZnllQTg0OE4zRkdZRGZCZlArNVRYUHU1MjlRV1lJL3UzeGx4M0dpQ0JBWTlqR3pXcEFtOWR4UUpFYnpQSUJUbFBMT0xQd1p6aVJPRUY1aVlZSW4rL2tVQ0pvREZnTzRsTWZhWFNVMG9Bd1NFVVZCdmVrcEVuTzA1U09TRnhsSG51TS9EakhBTGZ2MkVXbkVFUUZFRU80Mm5Lcy95a2F6cjBSOHR5NWk3dU91L0V1UnAwYytJT2JhaUJTTjZsQnp5ZXVHeUJpSTFpYTd5aExRdmI0VlFtTFJvaUR3S0VMLzZGaGpBZ0NtcmlQVTBHanpKNHNnQXc0UDM5YmJQcEZhV2MyM1pod1F4QWdFR3EvdE9oU0xHbHdxa2RGRlNacXA2NDJvSjVOTGF5U1FIdU0vRmxqMHJSakY1MUNFQlZBTkpYamcrbGptWWZTRVFZRlk0TEF4eURnbVF4cDRmclVnQWNWZ1crSDFjSWxpalBzWlVRZTl2aFZDZXZDandtQ0t6bWJ1RldnbEpoTjRtb2JJSC82dFkrcmdhOUtwMjFvQXIxY0lzbktlVGJROHlXaWhJNWljeFFXcTZJS01zQnBXcm5HaWtzQXNzUGU4Ymp0TVNZSUlsMXVFTHBQSUZVbk9vVWdLb0FZQU5HWEl6UWg2Nkk2S2hTTUNZSWNnK0RQYkE1NHpmeHVXK1dPOElKUnh0WDFVK3lWSXFDdVREOGJ4emFNWTRMZ0hDYWJLLzU1d0RNa3BNQ2oza3JYUUFGcDF3dDNTVUhkZEV2R2pRYlJWQSt3UWdEVnBrbGJVandxcWlCSnhzTEpzV2dROWhnVEJISHNvbE1Jb2dLSXBuSTg0OFBJU2I5ZXB3NGJUQkRrR0FTWUVNRk5CcHNLWkZwc0JQTldhR0Y0WHBOYTk4MWpHOFl4UWNDTlFKbVFZd2czR3RRT1NQZG5tRG5waWVQUW5rSk1ZWXhQR0RaT2J1WnFLUXNyOEdTWVZQSTBDMHBIQloyVHB1Q2NQbzVGU251TWlUVUl6YjZwVG5RS1FWUUdzYVFjRFJZcHlURUlyeDh1VW9HcVNmVDFyV0JKb2lWM0Y1UjMxTnZqTHp1TVk0Sm9xTFlVTnpHTU5BaGxvVlJ6a0lFdGtYWU13bk5ERUlCaG56U2tBeUVERWxMZ1NVZVZzWEJ5TEFSaGo5RjBGME4yV1hXaVV3aWlNb2dsNVdoQUVPUVloTmNKQi9zUUVNbGU1UDlOWWM2RDRSRUdOdWpPbmozK3NzTTRKb2dOMWN6aFpsSGFMSWx4RVhkNkcwaVNGRStHRlFqUEY2NmtwRFlNNHFiZUpza0RYQ3lGUU1JelBlbW9RTURuVXJJY3h6a0lCeGhMRWtTRm9xTUVVUjNFa25JMElJZ2VHU2Z0OEtndDNHMWtXbXlMOGJRUUJaNEtWeXVETWVZQWY5bGhIQk5FVTZXREJ0eEtxeWszUVdZUXFHdTdtWkdaRVJuV1BCREVkbVllN1lqRXdnb1VhMmdGcEtQcXBpK2NOQlF6VGJ1aEZna2RZRFE5U1JtMnRrTFJVWUtvRG1KSk9Sb1FCRGtHQVpRYXZQdnpnTDQvaXArVEd2QlBWOHFISGM2UVVlb0FmOWxoSEJORVM1MnlvZTlTWjhuTXNRd3cxak1qTXlPZzVXbUdESFRsaFdTZXMzajdtYmcvbUV3TUlhQUZFYUwyWUV5bmJqK2s1aGFCNmFoNjZZYktNSkp3ZG9HdVl4eGc1TTlpbkN6UlVZS29EbUpKT2VvVEJINGJoSGpKM0NVaGY2ZzNmT3BQRGpKK2pqSisxby9lenc3d3AwdTRHSDVNRUV5bGd3NkU3SnFNWnJqNTFrelNCMm5CQ2x4TnlRV2NlaTRSYlB3K2lJWktCNkJwbWEyOGNrcFpTelFFRms3UXh3N2k2RmpDY1ZqVkxnY1lNMEFXdGJ4QzBWR0NxQTVpU1RucUUwVDBYSnZvVExqVEx3Z0gzRng0QXdCZUs4SzkzZWhJQmJ4TllFMGtGRDhPOEpjZHhoRkJjRE5uUFc2UzU4RVVMdlhsNzdSdjJZU0ErL3dYUnU5Yldib3BURnovclNoVDZpc2NvdGdzeHpCNjFjMXkwSGRCUW1qUFlTSUxiMlRXdFoxSURRRWI2akZ1cUMwMFhlclhISDBDVXZ6dzA2TmZHTWlzWDMxSjZQcnVwZ3p5VWxGQjUzREc1OWUzZzcvZ2Q0UE1DemltT25jT1JsNHBmUHpoWmlMWWlSQWRKWWpLSUphVm96NUJMSkNKWkUvZVpCMXEwUGVENmJBWkRSOGdpUDE0eU9UZ3Izb1lSd1FCS2doZHZPTno3ZU9pamZYMjlaelpEaGc4UlNKdjJnMTVobW9qcGhYbzdYTXhLRjFYTitKS3NpRUVqRWVHZFZDYzZmc2dtbFFPbnRjQlZKdWlySWN1NzRBTTRCVS90MFpTbVdmaGN4dnphQTA1RlJXMEx2eU9CRDFKZXh4dmxNckJDRURoNndmWHRSNzFQdkl6UVFmQzcwU0lqaEpFWlJETHlsR2ZJR1lKUVRTbHhkc1R1eGFSVE5yQnlPdEVReEdlcGI0UXhYbzUrS3NleGhGQkpNeWNMU2J2OThXblFmZlpYeHdCT2V3RWxNRnZ0TldnL2ZpRktaRXVFRU1yZGtGWERZSlVCeXNvTlZEb0x2S1dkTGFVaFJYKzJIMTRBbkpuZnc1b2IrY1YvTDJTbTBIeDBjclFiS1FmUUVRYXFuamhaSW1zY1J6SE95bHpNRUxybSt4VFhtM244NGo5SjBKMGxDQXFnMWhXanZvRU1jVFBDc0prRTk1QUIyUmdTcDVxeVdtSHY4Rm5KUmlVL0RjSGY5WERPQ0tJUm5UbkJPM2lIOTRMeVcvakFuejI1NW5XQy9qM0E2VmlMZThhZ0F5OEVWNXRERW9HWnY3WDd4UlJzUlhZM2tkcFFYVElWOVlaa1Z4WXdFTVFzQ3JjODdCZXpOZ0Rsd2VjN0M0RzBRMEpieGd4T1VSUVZOOWI1MmxqNjNzV2RLdjQ2cGx0RE1jWkxWelpHS0hRQjhTUU8zV0Vlbk1pUkVjSm9nS0lkbkxVSjRndUhzWXdxTU9odGlVdFhTRjRlTTdqQW5lME1VR3NpaWp4azQyLzhtRWNFUVMwbUR6bENDZXYyQzhGVGV6c3dydFpSL3lZNVlGY2xZQ1plRTFFQXZmdEJxbmdkMGZhSFZGSW5xTXB5b2VTd2dPYzg2TUJTcjRvNlFtRkdUdTV3aUJ1YUpsekIwNjBiZ3JQR1ZnVThwbS96VC9jRTY1S3dFSDUwRzdvNGhVa2dnbytFY2p6eC9MZGVLVW9MdnhCSHgrWXYvdFhjVXhsN2h5TXNHN1VGdmhoeFRkU2RDWkRkSVFnS29Db0w4ZFV3ZWtUUkUrcXA3eWNMWFkwQ01wckVBMmh4d0k5SXlZSXVLOVdnNVR3bTRPLzhtRWNFY1NCc3R2WWdYdHJVelN4RG1NTDhLeUNweVgxODhnQUlCUDlBVXZic0JTRkpIOWcwWU1QV2lnZzFFcE9rYm40dEF4TzV0UVBnV1pLKzBWa2l0ZFZ2T0VLMXlDNGpnVEcxYm1neU1oQUlJb0FRZFVNQk51THBvTFdmcEEzK1BYbERDSE94b1hGNGdUdTNUa1l1YVlUR0ZTZHVEY25RM1NFSUNxQXFDL0hWSW5wRTBRYkxUYlcvZWdoVFJqMk4wUWx3OXA3WUhuNDBTUU5CQkhINStDdmZCaEhCTkhDbE1WVlU5bG9id1p1M0dHZ0tPekltWFV4cER3WWdlSDh6OUVhZlhCM0QycUFQTERCRXhKRGY1V1hJYStobk0xbFFKbC91UGZ4R2hIL2NxOGs5T1krMzZjQk5ZSS9oN0FiRkI3cENtMnBVL0J3aklvZmFMa0VZVDRMNWI2TXkrY2xydkVzY1BFTmwxQWZDUUtxK3MzQkdDOFY5ZU8yVElib0NFRzRoNmd2eDNTeGFSTkVuVFZYb3lMQXdOME1QZEFBUHZhQ0M4TFhoQ3ZXNGdsQjVPQ3ZlaGpEQStoQk8yRm94NU1mRE84MjNGcmhiVE1MS1RhQ0dlZ2ZMbThHa0U3TEEwRkRlWHZ6Y0tNUDd2YURtL2ZBRHljMytTMldvQUs0TGVNT0RJUE0vNERYbmtDNWZoOUF5bGYxdEhmNVBYd1JZbXV0bnczVCtPSEtNWFRHZnB3Tm8rSXY2bHdGcTJRa2UydVAyR1dnQzRhZEJzczFTSzJQQzNQdnlzSElsN28yUlkyUmJzUVpPVHl0ZDZKRlJ3akNQVVI5T2FZTHJJQWcvR2phbkRzYVJ0TUV2QUU5SGkwN1VobUhDbHJ5SnNvZ2lCejhWUS9qaUNCNGo2MUZuVkhiQVMrL2VmZzFYT1g2TWpVZW91OC9kT1d5TEUrNUtNY2U5eFJkUGFFNjFOaTN3ODU4aUw1Zm9ZOVVyS0tpTXVQN1pCYi9Kd0FsK2FJT016OFlPUU9jRlc3dlErRUgrdDZNSXpBcTBBdzVkK3o5dUJQb0dQWDJ1VGdoUHlnWHJWbkRNbWJNRmppTmEzYy9FeU5YL01LbGgwN2NtNU1oT2tJUTdpSHF5ekZkWEFVRUVjOE5DMC9NakFaaEdkMW96b1dBSVl2Q1FZWGRENUw0a2FKSE5JaHMvSlVQNDRnZzdvRGh2Qm0wMHZQdWJZRXZlc2o5aTNEWHRNUVNoSXozdkw2YzM0bTFEaXMvY1pJaTF3SGo5OWppbzZCc0RTQnR2WDJCNU9qZ2ZXQVNvKytaOXlNN0NSU0Zyd0NvNk9zWnRUZnh4UWRpSC9ENWRsY1VEc01IVllKUmdUWElUYXFkQzNzQll6NFV6c1poOGpNeFEvSkZYaWwzVkpoelp3NUd6dXZoOUNWMUk2aCtNa1NIQ2FJQ2lQcHlUQmRZUGtId05ZUDFJT1BzWTE0YnR2LzQ5WEM0VlJINFlMQ0ZBNzYrdzM0Y2hJSGxLdFVOSUlqVk1OREx3Vi81TUJZRXNmenN0M0dOZ2QzODBaL2cxMTNYY2s5OHNJYTNNOVluZ2xaSE14S3gxa0ZuRCs0d0NTM3ZmNCs5RWFJN3E3QTF3bnZxRG43am9jdEgyNmNvV04vNTlidHU0emlPM2lGQVBmdFdIenlYMTNEK2FGY3pESXcrS0U0V1ZyZ2xFcUdxc2FOOTJPMDlncTBQVGczei9uYVlOL2c3SFltYXM0M2FhU1NwRTA4QlJqQ1ZMb2w2Z0lRUFpZVVRJRHBvYWtRUTFVRFVsNlBzTnZxZlF4QzFUOTdOaDlyb2JSL25XWWJQZVBjY2JYTFhsNVd2dWgxSWJmYU8rRk10OFM0R0RKOFZuc3Nyd0E4cEtoM0dnaUQ2Z0VlNWpnUTYwVUwrQThyM1d1VGhEcC9QL25CUmF4MTRaRTBFNi93c2NRNjZIYlo5WnRpamcvcDc1VTVDbUJWcUhPaVVrcGxHM0tBS3FsdldTZkpvVnpNTVBTMjBBL0FRNjV5ejQxcVU3d0E0WnE3OVpqNDUvNGIzM1IxcUZzR3dqaTB4NEZ6L1FwU3ZFa2NSUm9qZkZoV0RZMWUyNE9TTGpyZFVFa1JWRVBYbEtQdU4vT2NRQk13bndmVTB6OUZkaFkrdlBYbS85OGg5akwyV0ZESEQyTi95Z0E4d0dFbmgxWW8wQ01DOXdnT0w4RU9TYW9jeFg2Ujh0NFFVL28rdS80dG9PUEZHaXFNQ0ErRUlmMkJHMmhkTzZJM05NSXovR2RrRjcyYWp0dWliYjdJalgvMW1KdjdLS2FwQTN6bm5LNmhlK05tdktibkovaVhFN1RFaFU3NGtHK3c2aGVreEtpajJQQkFhU001bk55VStYM29RMGo3UHVOUjZJOStEcXZJcXdnaG16cUdvUDlLTndOSTYrYUxqVFpZRVVSVkVmVG1tQ2pDWElGNTAvdFhQZmMxTnZoaE12WE13RXNSUVBIcVdVaElzbWQveTc3OExEdy9FeW5wc2JBQXhYT0RwaS9CRGttcUhzZHpGVUJxdmVOVlRTOUQ4VFpFRWFCQW4zWWpYd25Cd2h2czkxNHJIcFR6dlB2K2xuMURTTE1iS3VoTGp6b3RPTllsQys1SVhtdlE4SkVFMWQ2dlBuMXdEaHZqMDZMUEN3VDNodFJOcjhqeWtzUktHSDlOZlF5b08wYzZGbUpJMlJYTk90dWdrUVJUMVhHbUlKbkpNTmlLSElHaGk4VGFJK2VjODcvcS8zS1FSNFB0cU1JWDlUUnhCSHRZQ2F0RzZxaDNHZWdTUk5ITkNYamdsbDhrREtLZlJQbzRXdU14RVE2U3NaeWF5akZEWENEcVNGMXBJRVlBNnRGR0J3VFhBYlJwdVk5LzQzVnVTdnZkaXVvWHQxNkFoSjF0MHVnUlJDVVJWamtuSjZSSUVmUnVFV3M0ZjMrcWYvK3c2Q3UxSGU1OUEzMnNvSXM5WjdURFdJNGlrbVJOdW56VWlSQUlDTENma1FUR0lPNGgyV1EweW1TVk5XVmhaQ1VxSWpsWUdYbTFVUzNMZEtXekkxc1hRY1V4L0c1SytvNTBMem5ZVElUcGRncWdFb2lySHBQaDBDWUorRkNOWmpoS3lGUTBnMkVqYlZTSXp2QlVQWXoyQzZDdnplZlJlbEEycU1nRDFac0F3RFc2VHRRM1QzRnJwd1U0YTRJUmduUWRhSFN5c1lGcm5LN0U0WGJaN1Z0b29ZWkx1Zm5iYWNjUkVFMUl2TnYwbVJIUzZCRkVKUkZXT1NWbnBFZ1Q5S0VheUhDVWtXaWFISTBXNkp3WXFIc1o2Qk5HSk4yVUZwTDdrQlhHQTZzTnJFYzZPdG1JVVpVbDExT1E4bHhyckpqQjZ1RHNzRG5vNjRBVlE3d2JlV2JUbXJJdHFqNW9tWG8vd2pKdFdtNVRTbDVhRjJJeStSbVNkRU5IcEUwUjRoc0FsUkZXT3lUN3YweE0weVFSaENQMG9SbVl5R1JFUFNmMUhrZUk4UVNtT2gxTHpOVHdBQUFZbFNVUkJWTEVlUWZqeVVFZUlwQ1BQU1lrRFZNMDFDUkEyQWxZaXQ0MWpRVEtRVFNFRmVkSEtuVWdKMXZtdWNJZ0RWRFB5eUFvRTZhTHFVYzNEOHd0YVVIVjBOOXcxQXhWb0g3YW1SWFVUSWpwZGdxZ0VvaXJIcEp3MlFqc3RHVU5EeUR1UWFGU2FENDVIaGNIS2ErL1RFb2RoRlE5akxZSUE1ZnVRTkZGK0ZnOUcza1Y0aW4wUVJTNG9TbllVWWVnWWhodjRodG1Na3FPVk81RVBEa2NIK1lmY0VweDlKaTVNRTFWZG5xTUljNTdWSEVWeFJZNWRXeUhOd3FTeTZZV3RtUkRSNlJKRUZSQlZPYVpJNWRTTFV3SlRncm9yS1lFNVFjSFQrWkJnUTlIWnMvTlVQSXkxQ0FJR1dEQzNoczBFWHJna25ERHBIbm8xZEI5bzlHMDJWQlRUckg0SndrTXJkNkxtb1NTSUR0Zk05MWJpNW1paW1sSFljU0hVZnVPQ3h1eHFoQm9FUERFTHUvRmlYMzVTUktkTEVGVkFWT1ZvSVRWK0RNTGs2c3UxZVYyckZoMmREK3R4UEl5MUNBS2RzeEd0QUUzb0tlSG9jN045Q2Q4SGJ1N3N1clBka0J6cFJHZU93elRka0FhQkR1R2h1NE5EbEZVUDFWQXh4QjRNV0JTVk0yYm5BaE9rQUMveWdSV3ZVMElsbWhUUjZSSkVGUkJWT1ZwSWpYd1VRNk9jV1JZb3JuQVVYQ08xU0ZMeE1OWWlDTlhNZ1QwWVFRb3cya0MxbU1YM3dheHlrK2pDcE9sbXduNmlvWTU5NnNKS0x6U2tnQ2lBL3RxNE5qMVVUYm9yNHBsT0g3aEdKKzVhWVBPQW5nZkRiZXNDTDNOU1JLZExFRlZBVk9WWVhoYjBqY1lhNVp3TnJkUlRpakthazdYaVlheEZFRU81R2g2MkU2eDFRWEQ5eDF0Z0NuUXZvdWJqOTBHallFUG5uckxtWVpoZEt6a28yNGNrWVp1eFZRaFlaaDhDNmN6Qk1rUjhhYUdxS2IxVUd3M2lFbzdIZGNCWFRXdXQ1M01OWWdlYzRtV2FFeUU2WFlLQWc4YXVJYXB5dEJDZDRURUlxS2tiVExENkZrYlZ3MWlMSUxxaFJTRzdDc3djOW5uUCs5RFI3Z2E3ZUpiT216M2QvVnRaV05wL0N5MXJwTVc3Q0FQMVp4ZVhBejNObm9UdHpkWWI1bUdSY2d1dFVVSXFIVlNuMkFvdXp6dUZUUzhTTXpiUEdYanRaLzNnVWEvRDFtZWVGTFZPaXVpMENjSTlSRldPRnRJeVBBWUJOYzM1UjJ1ZTl5MzJFdDFhcXg3R1dnVFJGMU5yM09RdWU4Sm4xMzBhOXM3bTJPVWRNTmpSTlN1WFdWQ1lxWE9admRJMGkzbjZaY1hNZzU3K0dMdDhtdzltZTVkZHIyeFk2cURxS3hwRGI5dThVYTV6SExDYlc2TjFNQ3llNUM4bGgydFNSS2RORUtCQ09JYW95dEZDSm9iSElIaE5EN1BSZGRleVJ3ZTZ0Vlk5akxVSTRzeEx5VnpyOWRnbGVOWkZmR2JyTyswYmFWeE4zM3JLN0lPaGNudG1KclNLZU12blNIYitscGozWENzK3MxVy9adlJySkE2ZWdYeWNCaVI5ZGVYb3hyTENGOGtjWXdpcGY4Vy9lUTNxK1FQL1ZVRnRreUk2ZllKd0RWR1ZvNDJVREk5QmlLcCs4RmIvL0RzSCtyVldQSXkxQ0VKdGJWdFJwa2w4OThnQUhja1plWGFDeGZmSVB4YkhiTzdoeldKVWkvd3dFcm8yQ2lrRkpSNmJjMUpFcDA4UWlhNnpoS2pLTVZHK1FVQjMyeUN4bTZTdWgzRVpnZ0JyL1Z3Mm1xVTg5c2pPaG1JV0hGZ3BxRGhONTVBK2Q2YmtLa2JWSTh1YW52Y3VxbGtwNVIyVGQySkVWNTRnYkNHcWNyU1JWUGZRSm5lcHZLNkhjUm1DQUd0OVBhZnhUZHNuT2crQzliU2NLcXFJNmlvbWdsSkhFYW9sdHEza09JbmVpUkZkZVlLd2hEZ1pjc3dlVzY2SGNSbUNVRjQxb2paMkprKy9VQk9uK09lY0hLVklLVGcvcUNuZkJwR2VyQWhWMTVZVzA2dDFIRG94b3R0aS8zM25uWGVXUVc4SmNUTGttTjB4VG9jeGlPQVBsUjNNN0pyakdPVlZJM0ZFNkRxdzI5L2JVblQxUlBuVkJMUUtUS044VkdlUHhTd3k3b21KRWQwV2JEb3IrOUNhWU8wZ1RvZ2NzL3ZDNVRDR1o3RGdDZzVOWjllWWpGSGVFcE5JTUFlbnA4cGZkV1d4cjN4SlpqbHpGMWFncUh4VXcrTllWelVEeUZOUGpPaktFNFFkeEFtUlk3YmtYUTdqc2dTaHZDVW0yZGd2MjZ6UDFaVWR4bVR4bFlTb2I0bEpWcEtMNm1FYnlNbTZxZ3FaR05HVkp3ZzdpQk1peDh6eDRYUVlseVdJQWpNbnMvRW5PcUxBZEQzUmJkZHYzQlVwT2dyL0tvQklBUlBmaVJqR1JXWU9hZkdrZUlwTTEwbkJrZC9PSzFKMEZQSlZBSkVDSnI0VE1ZelpNYTBTa0o1dzdXbUVqMGE3THZka2xYZEZpbzUyOFZVQWtRSW12aE14akJsOVBJczBjR0k5alhFOFlYN3N2WE5GaW83MjZsVUFrUUltdmhNeGpMK0YzdWRLV2pmSm51WFhyRTF5OHpYYmZrV0tqbUsvQ2lCU3dNUlh4VEQrZjFlNHJ4c2x2M2c5QUFBQUFFbEZUa1N1UW1DQyIKfQo="/>
    </extobj>
    <extobj name="334E55B0-647D-440b-865C-3EC943EB4CBC-23">
      <extobjdata type="334E55B0-647D-440b-865C-3EC943EB4CBC" data="ewoJIkltZ1NldHRpbmdKc29uIiA6ICJ7XCJkcGlcIjpcIjYwMFwiLFwiZm9ybWF0XCI6XCJQTkdcIixcInRyYW5zcGFyZW50XCI6dHJ1ZSxcImF1dG9cIjpmYWxzZX0iLAoJIkxhdGV4IiA6ICJYRnNnWEhScGJHUmxlMXhFWld4MFlYMWZlM0o5S0MxNEtUMWNSR1ZzZEdGZmUzSjlYbnNxZlNoNEtTd2dYSEZ4ZFdGa0lGeDBhV3hrWlh0Y1JHVnNkR0Y5WDN0aGZTZ3RlQ2tnUFNCY2JHVm1kRnRjUkdWc2RHRmZlMkY5WG5zcWZTaDRLU0FyWEcxaGRHaHliU0JwWEdKbGRHRmNjR0Z5ZEdsaGJGOTdNSDFjUkdWc2RHRmZlM0o5WG5zcWZTaDRLVnh5YVdkb2RGMGdYRjA9IiwKCSJMYXRleEltZ0Jhc2U2NCIgOiAiaVZCT1J3MEtHZ29BQUFBTlNVaEVVZ0FBQjVnQUFBQmlCQU1BQUFCMzNoTHVBQUFBTUZCTVZFWC8vLzhBQUFBQUFBQUFBQUFBQUFBQUFBQUFBQUFBQUFBQUFBQUFBQUFBQUFBQUFBQUFBQUFBQUFBQUFBQUFBQUF2M2FCN0FBQUFEM1JTVGxNQWljM3YzYXRVUkRLWnV5SjJaaEJyaDNaZEFBQUFDWEJJV1hNQUFBN0VBQUFPeEFHVkt3NGJBQUFnQUVsRVFWUjRBZTFkYTR4dFNWWGVmZnQxKzNYNlJqQXgvRG10bzJMQWNEckRPQkJ3T0szRFN3S2NkbEFValp5T2d5YmlqMjZEQVlIbzZSaUpDVC9zYTR6S1F6ZzNnQmhFYzVxSEVvelNyUW1KdnpoWENERU9DYWRoaHNjUXBJYytQVGh6aDVseVZlMVhyYXBWdTFidHZVL1B2Y3paUC9yVWM5VmF0ZXFydGVxeGQwZVI5dnpRSGErTlk0dmJXdW8wK0dUM3dGUXZUN1lHYnIzMjN5U0VlS2xpZS9lUlc0LzdIMXlPcDNyNXdkWHRwQ1JiQUN3TDhVd2d2eVIySnRYSWxHNXdEMHoxRXR4bDB3cTc0cXdGYVA3dzRiKzJINS8yeHMzVEExTzkzRHk2dUZVNFdaQXU5bThxNnl5T2J4V21ud0o4VHZYeUZGQnkzU0wydmlzcHZrR2llV3FZNis3Y0N2U21lcW5RZVUvVnFwM3JTbkpBOC9uZVU3VVBia2E1cDNxNUdiVnlrL1AwendsL3YvZUxPemM1cDA4dDlxWjZlV3JwZXlydHRBZW1QVER0Z1drUFRIdGcyZ1BUSHBqMndMUUhwajB3N1lGcEQweDdZTm9EMHg2WTlzQzBCNlk5TU8yQmFRODhHVDN3amJmSTU4bG8rU25VcHVyajZpZktiNmhDWXVXdW02UERGMTVXd01mTndtUUJpMVJXb1V4VUJaVDJpZmpXQVVvckZ6bFFsd29QeTFWR3RRb2x1a1cxaEFURWtVSmtZZjJzcUQ1K0ROY1BqeTJOSzZtcGN5Mjh5UW8xZnYvbGRPWCtDK24wT1BXQ21TeGlKU0N2V0NZZm9ia2J2aExjL0dBd0w3NTRuNlpkTE5HdHFhVW9jb2xiakN5c0h3ZVkveWR3UnU1V2UxbnlnYk1UV25GVlV0ZmU1NnJkZXBqTW1SZjdaSHFTT0JFbWl4b2s4a0wxRW5sa0lwcEFTWTNPYzFDOGZNUUZacWRFbDhRMjJacEhvcHRCU3lUZmNXS3d1TVhJd3ZxaHdid2FlQzk3V2V3VkNPRFBXbW0vMmw4b3RNUlF1R1lrQjVnSC8xZll4RVNZTEd6UnlnelZTeFI1WkxKYU1CTStjWDVpSnBXTEh3aVNrRnNpRjVnOUVsMjRsbFkrZTV1NDR4OE9lYjBTTEs0UFdaWitWb1RwWnMrS01ZKzVwRlNyNmpzWkIzV05HWTN0dHRqVVlucXcrNmdlUzhPWG5PQlBTa3lDeWJSeDNtK29YaUt2VEw1Mkw0dWFwbGtIbU4wU3pZdXJGSE5laVNhbnBhLy9VbHU4Wk1kZ2FrMitMd3d2TXJnTUJ5NGVMSzRQV1paK2JEQVBSZERyai9QaUN1WTVPTFlnTm9McmVDcXNDdkY5UjVFK21kRlY3NHM1cXNqa0NUQlowQnFWRmFpWEtQTEtSTFdDMG5iUFVMUjB4QUZtdDBSTDlCRDBTalF4TFQwb3hCMXRNY2FvdmR3Wi84Wm5vay85QmZPMXBGQngvY2d5OVdPRHVTMmNWbzNTWnJQNk5rbVRYc1pTclRIVFpnWGxYano0ZnFnK2xJN0VnOGJFUHlPdStTalh6NlN2UlNNL1VDOFJReWFqQlNzNjQxaTZXZ1U5Q1E0d2t4STEzbjBTUmF2U1VXcTgyeURMa0doQ1dsb1QzOTJQb3JjSlBGQ2JaM3VLd3k4STB0c3p1STlDeGZVank5U1BCV1l3YWs2clpySUg4VVh4QkpFYWxqUkh6OE5oUkZCcG1BUUptdDN4VGhTTllIRzgwRFo2djBjdjZuU2E5VE9wVS9lSEEvVVNSUXladksxMlNEZkdXODBzUUlPWmxtaGUzQmxGYTNJZjVsN1QxMlpJVkYxTEM2MmZNOW1QR29PZlBaR0p1OGlIWEVxWFpvMlczeGJJQ1lvQ2xsdGNEcklNL1ZoZ0JxTkdXVFZMd0NUaC9sUWlWd0ZHK29xb3RoOXVOOUVHSVRhdDVKWjQrQ1RxUFFhNk1hYllCdU1qU2ZVemFmRlhtQkNvbDRnalUyR0RNdk9vZUkvZld6OHBRSU9abHVpU0VLOEhFM0VZZlVzWWZnRkhvdXBhNmd1eFpjcjF5Yk1UbGJTQVRIRHorV201UzRLeEhna1ZsNE1zUXo4V21LVlJJNnhheXJmNTIyS0lZZGF4NHNOeks2bFNncHdFQ2ZmaVR3VE0ra2RQd0pRdlBvcm9YMEl6THNyS0kzVXptVk5taFFMMUF0dGZHeXk2aFlWVzdZRmRXTjZSU1lPWmx1aHlSNHgzVnNUSlFsdmNPRVQwV0JKVjFkSWlqQnh6LzJTbHZaMHdNdEFtTnpuaEpFK2p6ZGc0Q2hXWGd5eERQeGFZMnhJSXRsVkwrVForMTZ6TmNLTUFLenJMNkFzV29hU1FuQVFwOStKdE1PdWZQZ1JUL3E5aWFxTmNMemhEajlYTnBFNmJFVzVMbWRoNmdlVUVSeVp2dTIxellIdHJVQVZvTURza1dnUy82VHRDZWsvN21CWkxvcXBhV29KZU5rM0wvZG1pYkZmenArL1hEak4zaFJiQlhHZXhRSEY1eU1MNk1jRzhLdTREY2RpblRhZm11aWJqUFNTd1ZyT2ZQWHg4QUVKY3QxbjRXSHZjdTdNOS9oek9hU0R2Q2VmbHNicVp6Q2x6UW9GNmlYZ3llVnNlYWFiSVc5aFpnQVN6VTZLVnA0bm5qZThWOFRJMXA4bVRxS3FXbG1IZ2lMeFJGUnBjU3hOT3RSMmlwbmhsbWh6TlVhWWp5MVdCVUhGNXlNTDZNY0U4TzVhT0J2dWt1ZXZmT2NJeTBiRk9IYzU2VHJxOTJRTWhLRE1tVHdiUGR2S1NLalN2cWNqSTBxTTFNNm1UOW9jRDlRSzN2NnB2VEFKWGMzVTQ2eEVKNWdLSlBnL2ErMG16VDVnU1ZkU1N0TXpHWUZ6TkxmVzYrRjdLVmdNS0hxZVJOZEowcExucU4xUmNIckt3Zmt3d3c4a05qSGZLcWlIV2tzaGxsazJqYXVLMDNWby91UThIRzdDTlFyc1hzSnpld1cxSE1OYXVta2xVdkY0bXFSWUswc0wwd3BhcG9FV1Z0WkNQWGwvUmdud1N6RVVTRFlsbWE5UFMybnNMV0pXM0lnMi85T0N4clB5NnlKWWRnTjk4b2dOa2IyV0Y2RUNndUV4a1lmMllZRzV2d3BrR2JkVUlKcGZybWYvQkFGQm1sR2lRbFRRN2h1MVEycjFZZ0pucXhvNUJaY0J6TCtwbDB1REJGdzNUQzF6bDVNbmthemJxc0oyMEFsSWttQXNra3A5dS83QkpqeW1SWDBzSGhUY2pSdVltZXRRNXpsZzV6WTlCcEQrK25XVjB2SXZtUUhHNXlFTDZNY0M4Q3E2RDA2cGxyR2NCNW15WmxYY0ZWb205WjFkWmYvb1FUa2RwOStJcjdmR3V0V1ptVG9Kd1VGalBxYXRmQUx0RW9GNGlya3gyUzBiS01QY2xqWnlBS0FWbXQwU05wNGs3N1RVelZ5Sy9sblp6dDVtUTRmSjdYb3RUVnpXdit5ajNSQ1ZLcm1jbCt6bktzelFVQ0JXWGl5eWtId1BNWU5TY1ZnMHhGMGYwclhvaW01M1U0Sy9TR1RSaEVxVGRpM2VRdTluTHpPMjNlcGxreUtFVkNkUkx4SlZKYTRJT25vb2FmQ1lLekU2SkxuZkozV3l1Ukg0dGpjS2NqZnNmeVh0bU4zZXpZWEd0b1h6b0c4Q2g0bktSaGZSamdGa2FOWWRWeTBYS1FnMXJGei9MQ2d4MDdaVnNJSVc4dUp3RVNmZmlqL056NW1mbnhhTlQ3M29uS1Z3bmsxcjduR0NZWGlLK1RMN0c1NG5WcTYrT2xVK0IyU1hSNVZaMnpueDJxRkdxVDB1QllHNWV5N25vNTcwQjE3NjI4d3h3em5WbTg0dzBGQ2d1RzFsSVB3YVlwVkdqclZyS2xmNjdtazlVZW5LSmNDL2ZUQ2hSRzFlUmt5RHBYclRvRzJCRDdpbDNuVXhpbHIyeE1MM0FEWFN1VEw2V0YzWDc0eXZzeXFmQTdKSUkzRmZ5QmhoYklxK1d3c0RjMEEvbmhIZ29rM0ZsTHd2S2k1NmF6NjJsWjhGQWNkbklRdnJCWUZaR2piUnFHVmQ2WUs2V0t5T1M0bnB0bEdBZ3E2VXRzV2dlakhlU3U5bjUwZ2ZhN25nbVZjbWZldXBrTXFYSit3M1VTNEJNM3ZaOUpzZExBQW9RWUhaS3RKemR6ZDVGaHd6MWFTa016RFBhZGhuc1lHL1Q4dllFWXRZcUZDb3VIMW02ZmpDWWxWRWpyWnJGbmt3NHFNMmVMdGRtNDZOSVRZS1VleEcvTlNWUEN2L3AvYms4bDltMnAwNG04L1k1b1VDOXdQNlh0cDdqTk9BdU02akJ4aE5nZGtxVXZEVzFFMFVycnp2SjJlSkw1TlZTR0pobnRidGQ0RFVjNWl6cEliRE1EcGpIcFVMRjVTTkwxdzhHOHlqZXJ5V3NtczU1RnU3WG9PaVkyRnB0cTI5NDQrWlkwcFM3amNhQm9XcXFINHVvd3VyUEVuc2VxWkhKdkhsV0tGQXZFVjhtYi9NajdvNUNBU1VDek1VUzJlOHo4eVh5YWlrTXpMM05YTEFlOHVqeWRMbXMwUzU2NmhsSk9GUmNQckowL1dBd3gwYU5zbW9FZzFFa0tuNHhLQ2NLWi9YN2VheFNLSjRFbmU1RjkxR0QrcnIzaURDdFVDT1RLVW5tYjZCZVlOV2kyUk5tRzQ1aVI4eTlma2QxbFV5QXVWZ2krMHNqZkltOFdnb0RjL2RLSmhtOFQ3R1ZSWENnS1p4WnFtQ291SHhrNmZwQllFNk1tdE9xWVFFa1hveVU4dEZPSGVlWnF2bGtFblR0eVZ2ZkFPdHBteG9lL3V0ajB0T1FrUjJvRjdtRitaQkJvblIwVHBpdVREZ3BHOHdlaWV4dmdBVkk1Tk5TR0pnMXh4cnVpUnc2aE84WDM3TUtGVGNBV2JwK0VKZ1RvNmFzV3VISmVpelNUSDByczZoYjdLWTQrcEJLVGlaQjVWNXMyUVVzTURmNUMvLzZtTFQ1S2tvSjFFc1VCY2hVMUs3TW14ZmFEcEN2c0NQZkJyTkhJaHZNQVJMNXRCUUU1Z1VOQjBQTDMzbnJoOXAzL0pVVXVsc001bEJ4QTVDbDZ3ZUJPVFZxTHF0bTZPb1NlN1daVmZ6WWg4Ny9VVVUrMWpsSE4yMUdkZG1TZEJKMHVSZldkN05iMXNKLzhreG0vY0VMQk9wRjNoVEluVU5lRXl2UDZMeml1aXk2OG5UODRUcll3ZVZSS0NobGc5a2prZjBoYVZ1aTBsb3FBdk0zMy94ZmYvbWhuOUZFV2NwWFphdGl2Sy9sd1BkUUJ2QmxNQ0ZlQ29td3k3U0Y4bkFrVkZ3YldTejlJRENuUmswZW14VXlGN09xdlVPQ2VYZkczaWxFVzBpM2JVYU00MEJhOUtDR3BabWlsVTZDOEFrKys4M1V0RFg5VjRnZFBScEZGOEFrYnRBYkM5U0wzTXd3WlBJMWNYa2d4a0t0ZEpyaXVYRWdxWEs1aHQwTUc4elZKU3F2cFNJd3QySFFvSnVaYzNMejRZMGRjY2VQL2xGWDZGZU5BTXR0QVY4R2E3eERUcHhRNjFwQkg0ZUtheUdMcHg4ZHpKbFJneGNmNksxZ3pHOHZGSUJyNGxXSGpiNFVlM0RYQ1h3ZjdXcE9iMTA4bmtlcWhMSkpFTTZQZlNmNXNoMVludXlqOWk2Q1NkU2dOeEtxRjFzbWJ4T2o4eTlGRDBxSGVubjg1V2h4a0pzak9VNlZ4ZmFTS0NoZ2dibTZSQlcwRkFUbTB5Zmt3Y2dZSmpqejJ6VndWZTB1SmZQSEg0V2p3TUtqcVdCeExXVHg5S09ET1ROcVRLdldESFdOK3hLd3F6RHp6Y3RqME0vcmM4RWNtZzhMQm9Zdks1c0VtZTdGak9sR1hnU1RQaUZ3ZnFoZXdPOEpkSTNqYjlNTjRheTB1d0VtcDZYUGI1M2lFMVRNS2gyendGeGRvZ3BhS2dMenY3OEhZS2wvZzNNWCt1UG80Yzk4NTkvQU5Cd2o2VWJpeGttYzBOcUJ0WWh1bVZBNWlBU0xheUtMcVI4ZHpMbFJVMVp0eCtUSmpBL0VscGxVR0orSi95bFZXK3cwTnlJNEM5V1gzUE1pN1BxN3E2RjhFbFR1aGJ3aFV2d3NHeWZjRjhGa01VZFdicWhlNERVTGJkdkdJa2NrTkY4b0UyZkY5MmJrTE5zWCtwSzdLemFKR2tGSkZwZ3JTMVJGUzBWZ2pxS3ZZVEQzd1lkV1g2R0MxVEVhVFBONUo1MXV5azhhSEx1N0pGaGNFMWxNL2VoZ3pvMGF6NnExQzljSnRtd2pOV1Jnckx4Y2J2SER1bHliQXFFNzdBb2xVdkpKa09sZXpFcm5VbnN1Z2ttdE9VNHdWQzh3K3JCTXZrYlc0bGwyU1p6TEYvSGxac04yWHFVZjZuL2xWZE9RQmViS0VsWFJVakdZNFRzRDJyQ01PbnNneE8vODJ0Ky83ai9obFBsNktoRDhEa1IyWkxmNnVGeVd5b0tPSjFoY0ExbGMvV2hnMW93YXo2b1Z1aGEyWEN1SnZQQzZtRnlURFpCbGhpK0FITnBWdnFuKzZTejE1KzEyWVpXaVRZSTg5MkpkNkF2RXFBU1REazVxU3c3V0M5d1pRVEo1T1RtS3I1aUFEdHBYWWRrTUkvTktYbWRJWFp0di9DbWxGSlZHcU5FRWMyV0pLbW1wR016d3JYb056QTN0R3c5SGVrZDhWWnZ3R21mcjBHVjVqNW1oY0hFTlpISDFvNEY1VG5OME9WdkJjTlhtMk9TN0tINHArZVRLU0toZWFRdjkyQTRhM0xNcXcyVG9mQnhOZHpaekttRDcvUXVCbzN5R2xUWERtY3pibTFBb1ZDK3d5TU15ZWZscXhkaVZLeitBb3ZRcU5WM3M2bXBLU2QzdjFBdlZ0QW5teWhKVjBwSUh6QjBkekF2YUhmZFYvVnBGUzQ4TVlLUVZMR3lDeFRXUnhkV1BCbWJkcUhHc0d1d0RYMCtWeS9rZGJjYWxoa0s1NXdOdGJvdmtmcUJOREZwd1B0ZklKdlZKa09kZTlJVGNsY3VlY0NhenFwTUtoT29sZ3ZzeVNDWWZZMnZKTEE2V1dicm5ZSmsxMndSdjB4REVlazY5VUI2K0NlYktFbFhTa2dmTThLSnMzbUZMMlRlL0lFM3pzMkhGRE52YzZUTnM0UzVMMDVQZllIRU5aTEgxbzRGWk4ycWNSVE5NNU5vRWJnaEFSTnNKV3Z0eHZVOGlYeEFtb3l0Mm5kYzR4OHc1M2JRK0NmSVd6U05zZUVvd2FiTmRiMHFvWHVRM3M0T3VaczhtYUlWOUMxbHZwWU4yWm8vMGZjcFVzdm0yVXpNdlM4dmt2eWFZSzB0VVNVc2hZRmJIektrZ2ZiR1JCcHZJSysxQloyUXI2TFJJL2hzc3JvRXN0bjV5TUNPanhyRnFjQUN5bjNQc0RTMmtYanlZWkZYNHpZZDZIV1NuOVl5Z01Kb0VPZTVGMU5RUHlLSUxZVEpJb3ZRdHNLU1MzR3BCdTZvVU1Td1RWUUtsN1c3R1VUREpEOG5RNHUvcTJldTZwZEl6K0dFRHpNRWpUZDVQMVQ3ZVUxRkxJV0ErVlIyU1NEckttQUEvTWgzTk11OEFsS0x6aDNzbVhGd0RXV3o5NUdDZVEwdDR4cUlaSm5JRVJ5eUNGVnRPUFJiMDhhU3NtTWludlN3dFBORFJPNS9qWHNEZU9temdacytGTUptMXhnb0U2MFdlTGVreWVWc1pYSW1MckpNNldOZFhoMTVhWkFFRHpKVWxxcWFsRURETFkrYnNPY2g4U1poUzA5RXNjNDhBekpzeTBQamkzZWNmMlpNaDdRa1gxMEFXV3o4NW1IZDE5dVMzS29UblRpQ3NHMDQwbm4zQjlXU0FnVU5OdVNUa1FQTFJOUE1Yc0svT01XTmRvUzErb290ZzBtVGFFdy9XaTd6MnI4dmtvUTkzdkE3aklqQW1qKzNDOVlPNXNrVFZ0QlFDWm5uTW5EMUgyUzVYRXkyWkZaaXZRckZHWDl4K2p4Z2ZaelZVSUZ4Y0ExbHMvZVJnN3VBQk1BSXdiMkd1akpqUnBKRnJSWmVTZmdHYlQ2M29mSzFaOUtpRU9UeTl5TzNaZ2wxR1JRRVAvSXRna21LOElDMVlMOEZnL3ZPazlWMXlFMlRkMjRVRnpNZFpobVd1TEZFMUxZV0FXUjB6cC9LZHB1ZFA4cjlaWEV0VDRiY0g4VDM0ZlpQOFB4d0xuZk5ETFEvTVlpaXc0RTAxTkk3WitzbkFiQmcxeHFJWmxsZ25PdGNyanFQSFA5TUxxWnRmRCtFVUZXdkhqZ3FSRTVCa1RJSU05d0tPdTNGZng2MkJvek14SmdQa2dhTGhlcEZIK0ZpbVQ5R2ErWU1UekVvL0hhd29lUll0RDFFV040TEJYSWRFY2N0c0xhRmo4ZjVZN3c0TVBLQ3I3MlkzME5JVGxpRW5xbUZZMDZLekY1Z0Y1Uko2TWZhOTU4VWpxbFR5cDRTNEpySVNTbDc5WkdBMmpCcnN1L2lzMmlWRDl4Mm9RVDU3dW14eWx0aEFDWEdrRmpBYmt5QnM2M29OZm90RTdTU1pKSVF2U0FyWGl4eVBhQ2FTcXczeU1UeWtEcms2cmgzTU5VaVU5QmRiU3lISDRqcVk5V05tdFRTT29UOEx2YWxQQWsyaFZ0Tkh5U2xBTjc1UWx6RjVndFRyQjFaa0lpdXA3OVZQQm1iVHFQbXRtdGtrT1Y1azRqRVNCcHlWS3lnaGpuVHdBQ1JLK0pQTVNaRGhYcGdEUDJsa2drejZ4VUFsd3ZWaWdYbmRwUm04ZHdIT0k5NDJpZmtBeENDR1NrU3daYTVCb29RSHRwWjZyaDZJVDlhUlNEcVkwVEd6M0xRK1VVV0JIRnE5dGVLVlkyc2NaNThpYTFWQ1hCTlpNWDkrL1dSZ05vMmEzNnFaVFQ3ZDBXTzM2NU9ZdXBPOUYzT0gvdFpobWMwNW4rRmVPTUM4U3k0ZjRkckFKbUw2QWlMaGVySEFQTk9oTlRQRzcrYzZOak5xdDh3MVNKVDBPMXRMODIyNkJ5RFZPaGJYd1l5T21hTmVPcTMxaldrUHlNQzRTTHhzK2JLKzd2S1VFTmRFVml5dVh6OHBtQzJqcG03MUZaNW9Pang3M3dDSG5xQ0t0RDNiYlZRZE04MmFCQUY5dmoxNWMzMFowNXdna3liVHhmRVNlckhYek1WTnBMbU9GZWdzdGtKcDZaQmZaSmxybEtpY2xnSTJ3TkF4TTVpMzVIQVpKa2Q5V1F5bnpuSUpmU2s5RUVTZkJTNGpMbzBzdjM1U01GdEdUVmsxN1dhcXJUeGp6ODB1UUtmUW5qL0Fib3N1SDVCcVRZTEt2ZGdvcElCM3M5T2lFMlF5YllMM1cwSXZ3YnZaQ1NlT0ZXamRZSzVSb25KYUNnQXpPbWFPdXNtZWd0ek1ma2hUMzB5OC85WExFblczcm95NE5MTDgra25CYkJzMVpkWDJOSjdOSU4ya1djcU1PengvK0tERmhsazBORzVQZ3NxOTBIMGVteVFKNWdreWFYTlFtRkpDTDJYQmZFcHZacXlUMjJLRlRKdVp5RExYSjFGSkxRV0FHUjB6d3k1U2ZHdGJ2akt3b2NrSUtKT2JEZjBzc2FYZGh5MGpMbzBzdjM1U01OdEd6V3ZWd093ZmFpSXhndzdQSDhCOGpVbkJXY3llQlAzdUJhaUF1QzAxUVNhZDNOTVpKZlFTZkFNc2FkbXhBbDJuWHAyZ21YV2xJakRYSjFGSkxRV0FHUjB6dzl3Ukx6dmhoUlFOcldxWCt3a1FQZjhrUzFmek1zdUlTeVBMcjU4RXpJUlI4MW8xOEM2S0RMZERzOENvbE54OG9LZTJ6VFI0bDBvL0VVVGh0OXVGSTJJUzlMb1hjT3VYc054QlRCS2MxSlpVUmkveUpqTWhrNWVuZnJwWmkwdWVrbmV6UzcvUFhLTkVKYlhFQjdQK05qTjhUU2wxcnFGZGRNemNWTmpXWGhYU0RFUXBjV2xrK2ZXVGdKa3dhbDZyQmhQakR0WTdKd1kreVJaUlR1dUtQRGZ3ZldaaUV2UzZGM0IvbTlqbEMyRXlaM2NDb1RKNmtRY0doRXhlN2pyMFR0Y1JkV0IxUDR4bng0UFB1MVNydW1XdVVhS1NXdUtET1h2dFJra0JlOHl4dlFFdkdQbWtiUlVGT0J3bmZUek0rNytVdURTeS9QcEp3RXdaTldUVnZ0TDVoWDI0ZkhwZisvYlBKUnpUcnlDbm1jNWY4UHl2eHBscnVpbUdkY2gxcTQ1Y25MaWVhMVpwYWhMMHVoZjA2N29oVEZwODFKbmcxWXRzREw0Zy9TdW9VZklWWkZTQ2lJQnY5R2lTL0VVOW0zdzV1dWRTQzNGd2kvOExKRXNpdlgwVkppVXFxU1UrbUpmUWFmSlI2b2xLTUdzY2dzV1dTMll3cCtrSUh1WnZINVFTbDN5NW42R2ZCTXlVVWRPdFdxUHpMTW5nVVB4RUsyTVpxRi9SWkdJR3dmUGZpWXVpZlgrWWpQWnNDa0h2TTFPVG9OZTlnSDlMVHR5VUNHTFNacnUrRko5ZVpFdnZGR2YzaU8zTEg5akptaVZseW5JZEFkQkFZcy94SlVieVN5TWhCN2NZekJ5SmJBNUppVXBxaVEvbU9RVG1acm9UQ0c2Mi9nSWtPQWlid0RGQVBBWHpLRitabEJLWFJCWkRQekdZU2FPbVc3WGw3NFB2ZHJ3OEJuWUgyUkZiWm1QdHpuZW45TE9WMlhCREswVi9BMHdyNEErU2t5QnlMeWdhNVBleUpzY2t4WUk3emFzWHFEb2pIajJNL3VYR2FYWXdJdi9iZFdwajNhU3RuSHdGdW9wT0pNbHZnRm0xQ3hNME41c2pFVUdMbEtpa2x2aGdQdFV4Q3doTFJqNk1WYjJIa2prRnZQQ2RoUE5SbGw5U1hBcFpEUDNFWUw2VTNGUEQzU2gzN1JLdWU5c3dRcDVvUFVkT1FObEE2V1I3OGJnZUhXdThSYVhubm4vbldDc0lyR3F4VXNFV3RiRW0vOWxtSVp0enFZaXF6WWt6R1NhWlZ5K3c4bW1wTWRUU3I4TmltYnhOZmtQNVJQa0tkQTU4c1B6cGE3TkVuaG9VMHNETWtJZ2lqU1dxcGlVK21IZjFNUWtqOUdyTUduakI4dk5LeVFNYk8rckVDdnB2SjBrYVpic1BKY1hGeUdMckp3WnpqM0ExZ2JFMkFFRXBPdW9lZ3AwZVN4R0d1U0NEb011TlRmRjhxSjUzeEdKeWt6WHVnT0JQUGNmVnRMK0x0Tk0vQ3pJVTdlMHVJNWVKeitSYi96YnVHWTJEK29OZXZVVFJBN0YwUi9xVWhXWHlzUVgvS21nZnloeGtoNE85RitsVnpHODQ2M25Nc0FabWhrUVVVU3dSWDBzVUxUNlkrMkkvSjNBZ3prK1NXR2JqWkJ4QXZpbC9OVER2Wm1BdUtTNUNGbDgvTVpocG81WmJ0UVlZNlBWNEc3b2xNdUFQeVVNbUtSanh3UDZBdFBJZ2VtTFpMNkg1ZnpaTkpxcnlrdWhKRVA2QkJ1cDZpeGJrbjJTSmZDYWhaTllQV2ZYYUF6NjlRSU9kZUE2REZWdGlOeUFOeWVSbHFoblBBLzJNUXV0WXI5UFdDT3ZwQVdFTnpBeUpLTUpJSXI2V0tGSVJIOHo2UDRjRkEvekNsRnhmTndBOUVVTWVyRVk2dmU5bStTWEZSY2ppNjBlQmVWSDhIVHJFVFNPd0dvam4vUmtBM21tOEh6L0lMMWtFL2JPM0k2QUZuUUVpSnlBZWJhVjlJMzlQMDkwWFBURW8zTHVSc28xKzN3enRacjFNRUFSWFlUOUw1alBaQTZvN1diMEpCYng2a2F1ZWVKTUd0bFJ6ZHBCTVB0N2dVRkE1MG0waGpsWFpOYlR0QTB2Rm5MQ1BsaU0vQnpORElwSUdrdWdJT0laU1pZY1NHOHdOMGR6S3VIbEFHeWZBd0dHYTBlZ2tJeGVNblFYbXN1THF5QXJRandJenJOMmRqMW8wenowV1JiM1lkbjc4YkQrVkkraWZ2WTNpMThhRzdjUUVwOTh4VDRnZDVITkVTajd3dCtVVVFmZEFiYUw1SnFUOHJLWENCb1BKTHJTMllST3JOOFdyRjhseHZDc0RwaXNiWDJILzdFMitYN3NGMW55Y1d1WWp0Q29CR0dtRXk4bVhnNWtoRWQxRU9TMlJ0RHhnYm1mcnlJWHowK3k4SGo1Wm1uY0x2QWh4SlNVTkVoMnJNQVhtc3VMcXlBclFqd0p6RC9UcGZPUjBjN29scnhXWkcwekwrUTY4RXFmd1QxK1o1Qlh4eGFTdkhzQmU2aWhvL1UyMFZIUW1uZWloOGZUemQwSE4vLzNnK0tkUGNnb0Q3ZW9abjhrTzlCZk1jSk45ZXRDSTg1RjZpY0J1YmlnZThQL3EwbVZTMlFWL1lPRWpoK1BSNDkzNFFtMmprdzFVV1dzdGN4a0xhSGl5Y2pEM25PSkFocEpJa2JKT3p1SGpLZHRaSS8xcVE4a0Q1bnhWdHZUb1RMYXZBOHZndzR3QjZQVnNXeUg3TnpYZ0tPd2tKVEkzbXlFdWNZRkRmcm84dmdVdTZRWG9SNEc1eUtpcHdmTEo2L0lsMmEyRTEvUUhWdVpwMFA4N1ZQc3J5dytEMTNBQ3BSdWRYRG15Y2xkVGxvd0hQMFdUWUxKaC9jRFpBSVl0L0dPQ2U4VGpPZjJtTm8zd21SekE0UHQrVG1ReUlhOWU1RTJGSGRYMnJLWitPZkZ1c2prQ215NDNOZ2ZiUi9Gcy9VQStqaVNOZVVTWVRSVVZ6TUhzbDBoV3RFL09rVVI4TFNFdTBrZ3htS0U3MGxsbDdudFJCODV2NVBPMTlQWlhITTBQa3IrVnVRd0l6TWxLeFM4dWRZRkQvZnZ5dUNINEc2QWZDZVpDbzVaNUY2a1hsclVpNitXelZaNU1oNDdFS3lHanV3VzdhaExHYjlJMjkyV0ZkbmJpTG1NbG5zSkpNRmJQNEhnQkFEaTRTODU4KzFrVFBjM0M4cGtjZ2M0ZnpXaE1Kc0RReTJsNm9uZWt6MCt3Sk9KN0RTdmkvQmd3ZXc2alJzSjRzWDBOU1RPTENLTXNkaVFETTBNaUlFcWNuQ09KK0ZvaU9Td0E4OHE3MzlNR3hZNS8rYTlsemRNbm9rK2M3OHZRcDRWNHB2eE5Id0RZVlJWZWJJdm5KWWx6NmJ3cTF6NXFjY29CRm5tQkF5RXJRRDhTeklWR0xmR0s1Wm5TVGlwTCtrc2twVm5XNzZyOGN1RWJZSGQvUmp4ODBuaGp2dWhRSllINmlWVWxLS0Z3RWxRTzVDS01WU0crZWdZTmRiVWQyblZ0NjQzUEpDeWJ4dGlFQlhITEtzelF5eWhWendqQlY1ZkoyOVR3YkFjK0tmbnFLR3FLMTBkZkgrRGxENXhZbWFzckwwR3JRQVptaGtUMHlUbWNwV1RMVjVoMUtnMmxBakJuazQxeXVuYTM0TDk3M1BoUzlNMzdoSGdwRnFvcGJ1eER5dUlBQm5PU0E3THRKTUVVekF4eGU5UUZEamxPVTFwd0dNeldqd1F6T0FnRlQrSkt3MlIwa3ZDYS9RVDV4dmVLY1FkR1N4UjlRWnkzOFVRbmZZbDRMc3RJQndmYUJTTEVKNEh6WUszYVFob2VrQVgrSmcveUkvbE0vc2Y1NTZxeW5ITGcrbVhvWlpEYXpTNXlySkZNTHZKcCtrSWIvdmV3SEpOcmJYRzNPTnRMMCtQZm9WcG40YlRRV0FabWhrVDB5VG4yOXZsYW9qZ3RCUE56Ny9qNUgzdngzVzBGNXY0VkdDcHFYSjMvaUVGb0VlNCsvYzF2ZjdZdEFHakpBOVA3OVNTWWV1RU1jYnZVQlE1cGJiWlR1aEZmUDJyTm5OVXJDRkMzT25wb0JCVlVWbG0vZFp2YWY0cWkrOW92ZUpkUmVEa2RsRVo2bmRIVERUbmp5ZFVNekppZ3ArUlpGUHJLUDRUSlNZTTU1YkRnTjl1RmEydmFsNStqMG1VcXFLK3lGdTVweTdkb0FNMGZISDlFQldRa2VRYlpFRTFUd244ek1MT3FVaWZuaGtRaFdyTGFMQUF6THF2ZVpsNTh4bzgvNjMzN09BTmlxeDFsUEc3c1pUbXdmWkdDZWNpK2cwQmY0SkJIUjVzWjRZaXRIemFZcWR1eHM5bUNPbSs1WE9pMEJtZk8xM0x6V0c3K3lzVWtUS0tIZWVsMnV1R1JKOUVoZzhuR0RicllCYWJDNnVRaDFSeHNLNllqU2NYWk12bVloUjQ3OFpYeDVnZUJtVHc1bHo3Vm5yY2RWY0RRa2wySkMyYjhOck5KNS9JUDN6WitoUXkvaFlvQUFBY1pTVVJCVkZwYUp6bHdoSFFsQ1RhMU5ZRlpEOGZwQ3h6eUREMC9DTU0xakJqU0R4dk1Cd1NEc1B3MWFKZU5EclZGYkZrYXZucWRRN214Y0JXS3JiUitTaXZjUkVaTnl6Q0RCcE9YSjcwQlpyWnZ4MEdlRFpVS0krbFF6MmJMcEZlaXdxdDFiUE1GZ1prK09ZY0YvVGJGbjUxbWFNa3V3QVV6L21pMlRjZElnWWxWamkzNTlORUdScHhHLzZVdmNNZzlRQ2F5a0g3WVlCNFJ0aE9tQlpySDROU090cjBjWEpsWG9RRU9OcmhDSjFacC9YMGpLMU5QTUpoY1VBc3J2Y0NGaHpOcnNHVDQxV3laZkN6UGlVZDhSZno1SVdDR01iV2hLT0tUYzdnaStKQy9JVm5DMEpKZGlRdG0vTkZzbTQ2WjBzNDJZdERWYXJNWWl0TVhPTlQ5QVZUT0dVSDZZWU81YXgwelF3TmRiZFBOMlI0alk2WHkvcGUva1pWWHljVnljZ0NvRjU4bmZBNDlQdzJiVEM0eFBhRzAvZ1IrQWN6WEZkazV1YXM5czVVMXdaVXBxK0FLSE5Xdy93VTc0aWN1K2xZNnpMYzdLaEdmbk1NT1dMNmRiVlhTRWt3dGFWbEpjRVNNQWJzVXZEa1JxTjhjSWUzTVJsTjA5VFQ2QWdlVTRDSUw2WWNOWnJ6RGtqQ0VTT2xNQm9hWHVFdUVRTHBtY1dyaEgvblZINU14bVp4bG1ncVRpUnJqQytuSVB4WGdKbWdNY1dYeTh0TG5MbFdMS0lXQTJYRnlYbHBMTmw4OTVzWWwrbmlHVGNaSzJjMThCeEhVYWJsN3JwSGtJZ3ZwaHd0bWM0Y2xibmVwRGljTVNKMW1Ib29tendTQzFNSmZMbkgyT1cyWlRCNXNjR3BOdEF5czAvWlVBMnFocVRQRWxNbkhYU005eC9ZVkxNd1BBYlBqNUx5MGxtekdMdDFwcDFFcHV4dFVxanR0THJWSWk1VC81NndIT3R5eE01bkl3dnJoZ3RuY1lZbWJ4N1JzbHJncFRSNmN1T1NjNVliaUNTTFBSQ2xSUkNhWlRQWmpEOWRSK21LUzA0SFFsbFpoZUp3M3lwUXByMENIWm1xWnJVUEE3RGc1WjAvNHBwWm91VGlwOHBnNTVGbEw5d3E1SzRLWU9IV0JReTZhV1djbFdEOWNNQnZiRWFtUTlYUmRnN3QzbHpaYjlwZCswUjczaUl1MnlXU2o3U3A1Z2VsOWNTeGJnN08yVGJnOWZ5TEQ4Y09US1MzdC9EM2w3aUU3S2NpTUVEQTdUczdsNWlWbks4N1VVaUZmeFpub285bkZSZVBjVHJJMWNFUnRMemtKVUJjNG9EQVBXVmcvWERBYjJ4RXBhM08xS0h1R05KaHBHelgra3NzVDJBRGxuQU9ZVEladWR0WW9SazdxS0Y2ZmRBV01uOHRJQ3BaTU9TRkhxQm13ZGVVZ0Fja0JZSGFlbkpmVWtwc3BYdzcrcktHdnRNdy9TQmFMclNBL2s5ekhrUjh1MldhMGlmWERCZk9wZUp5aXZaaXVFNmhNZHRvUnZ2SEFyaGRha0Y2ZXlQczJlMzVTSnBOSEwvTFhtWGlKVmRYL0h6K1RONGFXMGU0clN5WWZmeXUwMW4zVnpQd0FNRHRQemt0cXlXU0ZIdzg4WmdiQ0M3R0RHZVpsd3hSQWJ0T3prR1hvaHd2bVhmRVkyUS85a0h1REpBVkliREgzRjEzMXVlbXc4RCtoeWk3cGwrZW9BakxOWkxKMTNWWHlJdE83NC8zbzIySjdIa0RkdktZM3pKSkpyMENGTDlWeE1CVmttWjBuNS9MRlhsaEsrQjVUUzc3eTd2d1NudGU5OG4yTXRjNllZUnJ5ZHFrTEhES1hneXhEUDF3d2p4enJnRG4ya1ZyT3ZobGF5MS8xTnJQcWphYzNCUzJxSGY5bExwUEpKZFlHaGRWUzNRbXI0dndlK1JaZVgzemc3QVFSWjhpRXlsT1IwUmpUcE1vdzBnSXNzL1BrSEpwaFNHUnFpY0djcTBqb01UUFFhWFRGN2ZlMDFkdEVMcXAyZXJjQ3NnejljTUU4LzRKRG13OUlXV0Z0UzVCVnM4UlRqcGVibGE0UWNDejg0VE1iL2xXT3llVG9adkN5b1MrK2ZkdjVhK0ZuOFRYblYzRFBNR1RDRmV4WW81WkZWSkJsZHA2Y0EzY01pVXd0MlRLeFUwS1BtU1hoeG1mdkhyL2t5K3dtVkVIeUFnZmtNSkJsNm9jTFppZUR1K2Nuemp4bXhnQXVQRnpJZzkvZzE1cGNFSy9XWW1UUVlITFJEMytTek1VbE1tVHlNYk1jNzVYN2lubnpBeXl6KytSY3JrbER0ZVRscktEQTdyV0N6UHF5NkFzY2tyNGZXYVorS29ONXRmS3lhcWtHVDUzWHVTUEh3bCsrQU82aFlESzU4R3hQaFNjLzJ5dVRsOFcrZi9YaHBTRUxCSUE1ZXkzZk9qa0hPbDZKVEMyeHVITVUycjN1eUtnM21iN0FJZHZ3STh2VVQyVXdSMDEwSWxKQzB1R0ZyVDY3emkyVUdkOUJ3TVV4V2FJSDZTcGVtZWhxZWVwcWN0U1NwNVFNaFlEWmVYSU9iWHNsdWdXMTVMakFJWHZhaHl4TFA5WEJQSk85eGxsTzFRcytISlVqUzlWeUxVOWt4eGxmeXpHcVh5Q1RSc3NWb2g2WnZKUjNxMDdUYVFzSDRyL2hXK1pwclBqWGZYSU85VHdTM1lwYWN1N2p5TG5MMkFZeGVnN3JCM3I0RDUyZXAxSFRIUjJTSjlEdThrYk9RVTIrbkVHV2lNTGJkVTdYYWRXZEpTbGRISk1FMzJXVFBETDV5RjZ1YmZsem9MN0tjZWhyVU9XN1Q4NGgyeVBScmFnbHh3VU8xUmZGeU1MNmdiVTNQUFQ1TWF2ajQwSUxsZmFDR2pWdHNqQVlocDFTOTREYUxib3NlSUZNTXVSZ0Z5bVV5VXZsdExaOXlSQXdSODZUYzhsd29VUzNwSlpjRnppa3RNWEl3dnFwQ2N6UnA5MFFrU3dWUDQxZkw4NnZNWGV0NkcyV2xmY1d0SFNCVEJad0VaeFZLSk9YMnRlcXFCVlJEd0t6KytRY2FCWktkRXRxeVhXQlEzVmdJYkt3ZnVvQ00xTGN6Ung1elVkdlp1Nm12TVU5NER3NS80SHNJTmNGanBMQy9qOGQwem5ZbUJCQTlnQUFBQUJKUlU1RXJrSmdnZz09Igp9Cg=="/>
    </extobj>
    <extobj name="334E55B0-647D-440b-865C-3EC943EB4CBC-24">
      <extobjdata type="334E55B0-647D-440b-865C-3EC943EB4CBC" data="ewoJIkltZ1NldHRpbmdKc29uIiA6ICJ7XCJkcGlcIjpcIjYwMFwiLFwiZm9ybWF0XCI6XCJQTkdcIixcInRyYW5zcGFyZW50XCI6dHJ1ZSxcImF1dG9cIjpmYWxzZX0iLAoJIkxhdGV4IiA6ICJYRnNnWEhScGJHUmxlMXhFWld4MFlYMWZlM0o5WGlvb0xYZ3BQVnhFWld4MFlWOTdjbjBvZUNrc0lGeHhjWFZoWkNCY2RHbHNaR1Y3WEVSbGJIUmhmVjk3WVgxZUtpZ3RlQ2tnUFNCY2JHVm1kRnRjUkdWc2RHRmZlMkY5S0hncElDdGNiV0YwYUhKdElHbGNZbVYwWVZ4d1lYSjBhV0ZzWDNzd2ZWeEVaV3gwWVY5N2NuMG9lQ2xjY21sbmFIUmRJRnhkIiwKCSJMYXRleEltZ0Jhc2U2NCIgOiAiaVZCT1J3MEtHZ29BQUFBTlNVaEVVZ0FBQjVZQUFBQmlCQU1BQUFCcEZ5SmRBQUFBTUZCTVZFWC8vLzhBQUFBQUFBQUFBQUFBQUFBQUFBQUFBQUFBQUFBQUFBQUFBQUFBQUFBQUFBQUFBQUFBQUFBQUFBQUFBQUF2M2FCN0FBQUFEM1JTVGxNQWljM3YzYXRVUkRLWnV5SjJaaEJyaDNaZEFBQUFDWEJJV1hNQUFBN0VBQUFPeEFHVkt3NGJBQUFnQUVsRVFWUjRBZTFkYTR3dFNWM3Z1Zk82OHpvekVVd01YODdvcWhnd25BbXNRTURsakM0UE5jQVpGOFdna1ptNGFDSittREVrSUNaNjVvc3g0Y3RjWTFRZWtuTURpTUZIenZDSUJLUE1hRUxpSjg0VlFveEx3am15eXpQSUxIZG1rYjNMM2ZKZjFWM1Y5ZmhYMTcvNmRNK2M1Wjd6WWJxNnVycnEvNnRmLzZyKzllaWVKTkYrUDNUL0c5T3p4UjB0ZGhxODZocVk4bkxWRER6anluOGJZK3pWd3VyOTd6M2pqUDhCTm5qS3l3OHd1ZlZBV3dBcE0vWmN5SHlKN2RWVHhEVFhFalV3NWFWRXBkM2p0K3l6MnkwUTg0ZVAvNlY5OXg2dmlvbUNQK1Zsb3VoNEpoaXp3UDNyM3hKOU16dDlKaGg4ajlnNDVlVWVJYnBDbU4zdjhNemV3c1U4N1pZcnJOZHhzNXJ5TW00TjNudjNkMjRKekNEbWk0TjdELzNrSXA3eU1ybmNUS3BsLzVRWjl2dS92RGVwSnQ2VGRrMTV1U2RwbjRLZTFzQzBCcVkxTUsyQmFRMU1hMkJhQTlNYW1OYkF0QWFtTlRDdGdXa05UR3RnV2dQVEdwald3TFFHcGpVd3JZRkxxb0d2dllQL0xxbXdlN1FZVWNYanJ5UXZ2R2FjK3Z0NHVxZzlUaFpWM0ZzSVl1V0JLb3E0OUR3S01RV3RxWTZZSTdHVjhEaFlZamhCSWFKbktFdCsxRzhwMHFaSno0cW80cWY4ZVZsWEZsOTVhTVdrcDcyWG85SEV5TGs3eElUMUppc0cwYmxaYitsajVlN2pKU25HRkNxek9tS3EwM0l4b29sbUtWVGQ3dldsODZMbXo2VEhvK1gvOW5XVTE5aU9XMkNTekxORExKb2ExK2k4Z0pvMEl0M2EreU1TUTlJQWlNZHVqK0x5cXlGMUxDOGhUQ0VUcXlQR3AyVXZJcDlwendDV2ZLWkRmQ3pjM2NMWGprMTZjQzJ2ZXZkaWU3VGMvNzhDK3dtWFBuNHhJcVNLVERKZ3ZoWUp6eWdBWXFYOWV2eSt5NHVONWlVSllBcWFYaGt4UjJ5RUZlWkhoS1htY1FGRWw4N1N5bWZ1WS9mL1ExSHZxU0dKaGJ2TURyUzczYUJEendxemZleFpkdTdlSjJMbTJRM2t5clZJMVRoWlhHYzE2S1ROdHB5Q0NpS0NJSTdxYUhBS0RISXZ4ZktTQkRHNVpaZ3hsUkhqMGJJZmtXbUhPZ3NpcW8rbHIvNUttNzFxVDFtU0J0YjRDOEx3OHNJdEt4NC9qWVhiQ3J6ZjVORGphbm5BZk84N0xxRVhkc1hMVmJqNXROajkyN1IwRWFsV0dmdCtSUElrQ0dLQmJjYmtWMFBhV0Y3Q21JSkdWa1dNUjh0K1JCN0xybzZsYnpCMmY1dWRtNks5M2puL3pVOG5uL3h6NHB0SWtYRG4yWWFuR21TMFRZK3I1VFpEdXJUR2UwWkpzc3A3NE1aN1pGYnBjWWJkTkNQaXoyYndjWGg4UnZrZHM4enJYZVNKOGhBQlJQT0pQUG1WaENKNVNRaVlRamlxSXNhalpSUlJnVTBFUkRXeHRNYStjNWdrZjhqTVo2QjUrMEJZKzNuMlpJSFY2bElrM0dad1R0aW14OUV5OUdoSWx6YlBYcHdrYTl5QmY5aHl0THY0V0VnaG9BUTZVWDBvSlVkb0ExRW53bk12QWNSY1RINmVZc2FKanVVbElXQUsybE1STWJpV2NVUUZOaEVRamMvU1F1dm5IQk1hL1o4ZDhjaDl3emxia29QTFJvdlNuMFhDWFdSUE8zYllFUlk5anBhaFIwTzZ0R3VNdlRsWlpNZkpONW5aaVRhcStKalF5WGd6NFRaRU9JYzJFUEV1a0lRaWlnSmloUlhPS3ZxeXJpdytrcGVFZ2lsb1hFWEU0RnJHRWZsdG9pQWFuNlVlWTl1MkRaL0lWakVXakE2NCtWS1o3aG9qakJJajRUNHFXd3BaQ0hLMDZIRzB6SHMwdHd1NjNtSG5leXRzdE5CbWQ0NzFYSzhaVFpWK0pTSzg2bFpmeE4xSVV0NEdJdDRGa2xKRWtVQU1MbnkzWDBwOEpDOHc4N1U1dmwwVkVZTnJHVWZrTjVxRWFGeVdGdUhCc1NlQVZ0bzdtVlY5cmRQaFBWdjJhN1NEWTlza2lZVGJJalFQRmoyT2x0dGNCbHZTU25WYzdMTW52czBhOFBkUXhmSEFNRWRreE1lZHRPM3FpN3ZkU2MzYlFNUzdjTkpsRVNRUXN3UytmQVZVRU4vbWtPaThUQlF4dUpZOWlMeDFkU2tzTFVFdDI0MzJvMm80dks4NTA0OXFTN0g3VER2eEFJaUR1K2FzTDJIWm1ycXh0YnpLSGdFMHlHejR5clBZUzg0Zlp1bkFRZVhiTUx3T0ZSMGJHR3J0WGV5OVdQckIzVDZndUlWZFF1Sm9JTmF1MU1tTzVDV2hZVUlxdzR5cWhoaFV5MTVFcGdYcWpJWm9YSmFXNGJsaHFzdzAwTDhwSTg2MFFXeVR2VlpHSjNQaGppTVM3cGsxTGFXS01nSW1QYmFXWjgrNWw0R3VNSDhPTHZ5a2tSWGZMaFVlb1Z1M1lLZHpWVGlFV3NidHJTNFk2L1ppV2hJdFNBVFJJWGc5V3E3VkJpTjVtU3hpVUMwWElFS3I3bkpZNHYyeXhmTnEzayt2cys5SzJ4cVE4RlNlcklVN2praTR1NlFwWlZNM3RwWUhkNU1XV0lsMmFZTWNpUVJ4UkdvK1pHcnZjY0hOMlp1V2NBRVd6MkN5RHZNdTBKdUpJUGF2OHZQL2tid2tSRXhvZldpUjFSQ0RhcmtJa1dhQkNoSVJoVmxhZTUvSzB3M3d2WkNXVjNyMGxFcTJubytsUWI1NUJ3VEMzbGFKOEVBYzNPczBmOWVreDlaeWV3c1dNL0F1alg4NCs4T1dvWDFTODJIZGhKeDJVRThBU1VpS21qMkhPWGVQZDRGa1FBUXhSKzdva1RMR2pZcmtKU0ZpQ3BwVkNUR29sZ3NRb1ZZUkVZVlpPaXBjdUIxYUN6VkowamxWOXB6bEs4emNHZDlSRnpyQkFYTWMzR1dpdjJ2UVkybDVGZndHdkV0clBJdTkyQmt2RTVzUEJka2JHT1QraWpjTi9jSUExcXU5M29XVERSWEVhc1RNdUZQSW1CR1J2Q1JVVEVHektpRUcwN0lmRVc0VEZWR1lwZjNjWjBhS3V2N2VONXF4cTVyTGZaSjNsMXdsdWZmYXkwVnUzaTNQSXVFU25SQ1lIRCtWSlNTSnBXWG8wZkF1N2ZvdU5vKzlYTlY4MEZtbGZSNjBnVjd2SW9jdVExUVFEWHdhUVdaVDZ6R1NsNFNLS1doMEpjUmdXdllpOHBoRVJSUm1hUmpuQXo2cTdTdll6MzFzR0ZockloK0VubzFJdVByaWw2ZENSTFJCajZWbDNxTmhYZHIxbGxwZnZuMmNaMzRXSENia2FRdEQ4MVVPbUhrYjZQRXVNQ1BJSUhhdmJzQWN5VXRDeG9SVmlCNVhDVEdZbG4ySTlNTDFNQmxSa0tWSUxUZHY1bWIwOHNjVU5udmxMamFzQUFiV1p1UGdOcHgxc2R3R0kyVFFZMm1aOTJoWWx3WWVCYmJ2YTFEVm11dWkzc2daMXBZNDRXMGc3bDJnbVpGQmRQUEpEalNqR2lNamVRSGZhNk1hYXlvaEJ0T3lENUhQYkRLaUlFdHhXbTdveTZXTVBhN3NXemxRUWI2N1UzTzR0WGdWaklPN212Zi9LZ2MwWU5CamFsbjBhRmlYdHF6MlkrL3JNOWVkUUd1RWxvOUdodG8xOUNaUHBHZ0RNZThDVDA4R3NVNWF2OGNMR1M4MmxwZUVqQ2xvVnhYRUlGcjJJdklaUkVZVVpDbE95elBhVEJuTVhlL2c5bldaTGdzM1RTVGNPZktUcHROamFsbjBhRmlYbHIwbnRRY0Q3RGVObEtuWHErdE4rMVYxSkdDY2FBTXg3MElacmdmb0lKYXByYVdlZlNYaFNGNWc2a3NieTQxblFSWEVJRnIySXZKWVMwY1VaQ2xPeTdQYWppN3dUbzl4KzZCZjlxZzhUUjhKOTRqc0FlcjBtRm9lOHVFeU9tRG0wYzc3eTB2VlBkekRxa2JlL0hXdVUyNHRQaDNQcjVnL09vZzE2aWpHTEtDQ3MwaGVnS25LTnNWV1FReWk1V0pFYnBYUkVRVlppdE55ZHlzM3BwdFBZK2VSSWpSZzJ1NU82eG8vallUYkkvZHNPajJtbHRNZXpkZWxPZDhWV1ErdXFpR3c4S2lUcW1iRWt5UnRBekh2QWkyYURnTDJFUnlpV2RRZUdjbExRc2NVTkwwS1loQXRGeU55cmFJakNySVVwK1hkRFdVTXZFS3hyVTdNUUpONUw0bUVrWEJaNFBOQWVlRTZQWWFXc3g3TjE2VTUzL3ZxYWxNQmVmYWxRbk1zZFFsSzNXemVsTFdCMUFGekJJaU92cHBuRmxycldTd3YwQmcvWHBWQlZSRGpham1BeURVK0FsR0lwVGd0YTE0MWJBODVkaTBUTVQxOGU1Vk1IUWtYTmpySk8wTkhuUjVEeTFtUEpybzBaRUhkMFhLVDdOYUhUSUw5dzlvY1F6QjFZWUtzRFJUZXhYWmhTbkV4QXNSdXNTTVZMcXRraWxoZWtnaE1JWk9xSU1iVmNnQ1JhMVFFb2hCTFVWcGUwSFF3Y056UWQzNm9mZjlmY21OM2k3VWNDWGVHUHQyaDAyTm9XZlpvbmk3TitRNXppK3pXUzNKV250UDVwVnY4Wk9YWjVxZlFZSXBRcGhuektOdEFuM2RoWisrQytPaUhMdjVScFBwbzU4TFlCRFNzcnJ1enJTZzhqK1VGK01zOXc4S2MxY1ZhaVhHMUhFQ2t6RklCRjFGcGxvcTAvUFczLytkZmZPaG5WS2t3Ui9Ta09sbGw1NGZxaEFmVyt2QVZNTVplRGNGV3NZOGRDZmVhTTkxQm9zZlFzdXpSK0hKWnNmK2ZZbUt4bXlldTk5bDUrbnBKazcwb0RhUTV3Y3hyVldOUjJRWW1Dd0JDYTFXemdweURBK0pkakxVWjkvaG4ySGtha1BjY1ZUZW9sMW1TanJHOEpBNm1VREgxRXVOcWVYeEU1VmtxMG5JYm5obGpPK1ljbjhaK2E0ZmQvNk4vdk11ZWIxVGpXcHZCVjhBYWY4TGJUYmpycG5IUlBJbUVxNzJPbGVaRG8wZlhzdXJSNEgxTTUyMFIwemh4Qm03OUlSSmRFRFc4K0dMeURlNU5MNTkvS1ZuczUyMGVydzNSWHhmY1RMdzBWQVB2RHFBSVp1cUFXR092TzI3ME9EWDlCMGJ3dmJZYmVibnI3RzUrY25taFdGNzRHT2t3enJ4NmlYRzBQRDZpTVZpSzB2TFowM3hGNUJ3Nkh2dEROYkFWOGdGUnlSOTdrdmRFUld0U3NYQzdkcDlCbzBmWHN1clJpRjNhVEt4Zm5IN3RiQUN3ZHpmQlJXbnBUMXlucURKaUhrelZCdEs4Q3dkRWordDFGUnJuZWI1Ryt6bTlXdWVNSmp2R3FMSFN4dklDRGtYa2dLVm1ZaHd0ajQ5b0RKYUt0UHh2N3dWVjZsL2IzTjlNa3BNblB2M3RmNFdPNGRSZ2NjanVqTktJMWg2TUVQVTIzMGdISjdGd205Wllqa2lQcnVXOFI0TjlRd1EzYlpuaXd1cTRtaS9uWjdQc3V6TmNKajJtaitwMjJaYWV0SFE0YndPRmQ2SGVIZmRsYUlPWVNmK0pUNXZ0TlRmNWtybytkSmxuY2R2eWZXVkd4c2Z5QW05V0VNWVd1aEUxRStOb2VXeEU0N0JVcE9VaytZcXA1ZDRHZjJENTcvNThMemF2dXZuODZUM2I0bDh3T05VcjFBekh3dTJ6YlNNRElqMjZsdk1lamRhbHpYSnZPZUszbHNwa2lWM3cxN3Y1Y0hZbnY3dG50VVg1bGJoUTNnYlN2QXNieEZDME45RFEvQUpmZ0lDSkE2MlZCc3JpaktrbWRTd3Y4UEJORmpHT2xzZEdOQTVMeFZxR3p3cG9qQ2VkQStEd2QzLzk3OTcwSDdDNmZFdmpzOC9VV0c3MUxoK1Q4b1NlWHl6Y05oL2g1VCtxYmpRdGF6MGFyVXRiWi9xQU55L2JGenBKdDhQQlJ6TGJOMkRJRFBnMzhxUURCdnEyZjQwL0ZmOVdGdnR6YktmTnpyVTJrT1JkV0NCV01rN2dKVFlPcm0vMHkyQzVyMWlQTlZWRVIvTUNXMFVtaXhoYnkyTWpHb3VsWWkzRDU1ZzFMVGUwYjIyYzZFL29sN1dPcUhGN0haNWxQOVhSY0MySG5hb2JUY3R6bWdOSm1nTSt5WnNtUHhEdFNpdVZMaDljZ0NTNDUzS1FYOTEzRnUvZzJxT1F4dk5UcldLZWhRaDF0dklJNkZVdGJ5Vy9Ka01XaUd2WjVzY2hFOHkxbVc0VzFJcG1zY3loN21NMEw0bUZLV2hnM2NUWVdoNGIwVmdzQmJUYzBiVzhvTzFyWDlWWGZWdjZTUjhldElKUlRTeGMyTGwycW5OR3BVZlRzdDZqa2JxMEx1UFRST1RmV3RaV1FPL0dYVURvbDdVR0VENVFoV1RXQlRGNmZoNHZVbThEU2Q2RkJXS1lOUVVESnZ5Y3Z0YjhKbnk2OGhZWmJtVUpvM21CWFRKSVhmcnRxWjBZVzh0akl4cUxwWUNXVy9wanVhVHZhOWVjYkJndHd3UzMvQTFhNXJNczQ3TmpMRnhZaHRBZk16STltcGIxSG8wMFlCN3FmWlpsUDNJNm16MWdNT3JrenZaS3g1ajZPOUVubWVUZDgyMlBraGw3alV4akh2VTJrRFJndGtDMHMxcnNwVjN3Snd4dkZSck1EYk80eXppTDVnWGVqRTlITTBUcmFpZkcxdkxZaU1aaUtVYkxZbmxaVm1PUGJjcGcwK2c2dS9DVSt2eEV1Q01XTGppdUI3SWdPSkxweWJWczlHaWtMcTJwcjlkb2hYdUMrMXZwQmVpUUgrZWh4ZC9URTY3cnphRitJUzVzdElFVTc4SUVzU0RIR2RBaGk0TGZmcXlYYi9UUytvVWF3L0c4SkNhbW9HMjFFMk5wZVd4RTQ3RVVvK1V6OGFSbU5UaFV6enM0YVBKQjRkZU9RTXZhbDRTc0NvK0dDMHVLaDFvZVpIcHlMYzhabzNmS2dMbW5Ud1pvaFh1Qy9ZMzB3anJMMjdjODZibytBTW1qWTBNZHZmSXAzb1VKWWxuNlZNYlhuSlFScU9YcWFqMkJlRjVnRWg2WlIvUmJWenN4bHBiSFJqUWVTekZhNXN2TDZuZWtuRFNZdDVZUENyOTZBbHJlNG9IR0Z4NjgrTWdCRDJtL2FMamd1QjVyOTVQcHliVzhyMXNIamdIWXQ2ZmxpQVIzOVRFRGN0MktrZ1lDOGxQckVweFdvK1VGMHdubWF3V0JGV1lUeEhvbUF2Q21NYWZwS3JRY3p3dnM5TmNHYzI1VjJ6RzFFMk5wZVd4RTQ3RVVvMlcrdkt4K0oycUNxMmtNbDRXV2IwQXkyQzc0d29mWSthbTZRd1NpNGNKZ2ZLUmxRYVluMTNMSDVIOElNdGpXY2tTQ2tZL01uMlZaN0p2RGdTeDJYVlVVVWhJNWFzNm9CZmdzUWVFRUk4L1dCTEdVY1FkdUNUYmtERllKMlZCNnduaGVMRXpCb21vbnh0THkySWpHWXlsR3kySjVXVmJnbVZ4NDR2K3o0cWFNaFdNWHpnL2crRGIrZjEwV09oZkgyalhvRldPRlpXbVpUSS9Tc3RXalVRYk1mYXY1L3lTMkR2eU9kL3pCeUlBR0hxRGh6V2NYWjQwUmlIa0gvY3hxQXduZWhRMGlMUXZjbk1lUlV0dXBLNFZjcVMycUJDK3dLbTQrUGxkTmpLbmxLaEJGc21Uc1UraWQ2OCtwcVR2SVY1L0hiaGhQS2d3T1I2SmdHTkFhTTgzUU8vSGg4MkxxZU0rYlkrZDR1RENobEpZakNsTi9ncnBSV3JaNk5FcVgxaktmZCs3UW9qK3JoK3VnSStOcXRHeTFnVENqRytwS0xSQlp6UUdXVFZXSmVlQUt0RnlDRjNnY2pZYm95b2t4dFZ3Qm9saVdZdllwNkZyV2w1ZkZzRGhWL2l3OFZYb2IwR1JpSkgyU0xjenNwdnNibFpHai9BR0NVTmhYdklaMmR0QXZhWXZkS2t0Tk4wckxkbzlHNk5Lc1J3YWFMZnhuamp6QlFURkg1cWxaOE1BcCswb0g3RGFRNEYxWUlMS2l3WjNhUUt6b21DSkJVbFFlVllJWFc4dFhUb3lwNVFvUXhiTFV4UjlNSHV2c1U5QzFiQ3d2OCtucWtTZ1pzak8yaHJUU0VWbnJQTDE4WnZRRDhYQnhMWWQxbzdSczkyanhYZHBNQjYreGMvTzFUODlRVkd0Zk1xWktIT3dtbjlBSTRscmVSOGYweVJYMHl5VjRzYlY4NWNTWVdxNEFVZlpva0ZtYWIrT1BKc1E2K3hSMExSdkx5MGxYZGpjOXF6dUNiTGFVaTgzZmU5YzkwWGk0dUpiRHVwRmFkbm8wc2NleWVBN1lIcGJSeE9jWmlzNmFUUjB0THp1VjB3YUMrZ0xUOFRnSVlNdk9tNSszUTlPQjJFMWp4WlhoeFJrdjB5eW9qeGhEeXhVaUtzZFN4TnlYc2J3TXZWdTJxQXlkMXZlME91VnZMOS9pcnpsbml5REc5MzlMd01YSHkyRjZwSmFkSGsxMGFaaURub013cDREeitPS1FaeWhhaVphZE5sQjRGNXRGQnVFZzhMSEpGV2k1REMreDg5aFo5ZFJIaktIbENoR1ZZeWxDeThieU1sUnJxZ2MramYyNDlrek5wRk5mWFJXcE8zVWw0RnJ6MkdSNnBKYmRIazEwYVFlYXlVNFFsNEdUeklvNHc0ZWk2K2pJM3JvM2NPcTJnY0s3MEQwZUp3Y1VoR2RzQWg4LzJYUXlxRGVpREM4bHRWd2ZNWWFXcTBOVWtxVUlMUnZMeXpDRGxMNUFBUHVsamVjQUdrRStBOVJUa1MxdGQzSUp1TGlXdy9SSUxiczlXcmhMaTl4ZWxEMzArM3FybFF0aDNaMkZ5QzhTUTI0YkdQWXVVQkFMK1BJeWFQa20wWlNxa3BYaEJaNnFxSDFmbWEzMUVXTm91VHBFSlZtSzBMS3h2QXhOUnpybWhKZUROTEdLK2Uybm9RN3pMK1BzYWtPeEVuREJtejUybjU4d1BabVdrUjR0M0tVMWpURytXem9lMDVPemdlYmxNM1EvZHR6N3kwZ2JHUFF1VUJCUW01d2Qrd2RzN3RoeDlaNlg0Z1gyWXhlNkloNlQ2eU5HMTNLRmlFcXlSTmV5L3ZheVdFeEtQV3NvMTFoZWJncHBheS9lYUcxcEdiamdzeVArY0ppZVRNdElqeGJ1MHZaRCt5UFJoNmFEVDNLZFlDdFZqMEt0ZVg3bVFsZGFFdElHQnIwTEZBUjRUZHVJOFJwZHlOVTZva3J4QXR2UWl5Y3RjVXZySTBiWGNvV0lTckpFMTdKNmgwTlVHRXd2cHkwNStNQkd4OWtXcCtBbG5HWVZPOGpydnd4Y3lHa3Z5MGs3aE9uSnRJejFhTUV1RFgzbFdDc2REVUxmSmo5NjhRVTlBZnJPYmRjalpJaDIxZ1g1VjRjMjlCelQ4Q3lrbGIxVTQ5a1g3NGJZLy8zZytVK1BaRW9VQkl4TmJxUUoxbEw2MGhQcnhWS1pSWTNIVXJ6Zzc0S0hyS3lSR0YzTEpFVHc3ZXRmTSt5dGtpVzZscGVNVmVRVDJWMXlMV3ZXd2VZUFBseUczdlJXRmp2SU4vTUg0ZjVQNXhjUFlTZjNJKzBYZmxibWliNG1UNkFuMHpMV293Vzd0RE9zSzVVRytZN1E2R1NkaHJsQkR2MnV5SHdicWczL09ldUNDV3dNR2JtbDhtMDJjanIrc2R0OWFEdmgreEFQc2JzeUpRb0N4aVo3YVFKalZRSnNQNUQzWGM2eEZDL3duOVN4M1RnQmkyc2tSdGN5QmRHN09FTTcxeit3cDB4R0VaVmtpYTdsT1VQTFRma2NnWSt0di9FSTdzRVdHQW9LbDFvZTV1UEZFTnhHNTNsYytBUDJFeTExTzhoMlF5R1hBUUk5cVpiUkhpMDRZSTc5ckpRd0t4L2tyRXFKaVhqMGUxOFNDTzJJdG9GSkc4U2NLYkIvdWdBVjEzK0FmOVRrTU1zVEJkRlRZL3JCcGxiMnBYL3ZxeHd2MGQvN0VoQnJKRWJUTWdYUkRIdnlPUG5uTzJkcWpZZS9SU2VkT1kyT2tpelJ0WHltU3hZVWxpMHF3Mk9nUDdwWmt3SXUrRjVtM0ZCZEQ4SmQvajZNaUU2WHo2RVo2S3MxYStVVmFtQUo5S1Jhdm9iMWFOQ0JtVVpyT1l2Z25ETFp2b0tlZjAwb0toL2t6RUY3bFA5NkduTjViRlNvaGMxWFFaTW5WeEFXWVVtQnNTL2ZIdkczbzI1a1dac2dHdThRMGZuWXBIT2FwZU1IcUUvdDdCS0M1WGdCQjBWLzFvSjIxazZNcG1VQ29rWkxpS0tsYjVnMUVZM0hFbDNMK3pyZFFINzJ6SUFQckkzd0d0bkgvdURCM3N1cWVxaW1oSUp3dXp2UVRqM2RlZ0h2MTFWejFWR3JXenhETWoycGxydTRUOVlHR1FnQlpqWmFoMlhEMWJBdU9xZndIMTBPSWZKSXJldDBYNkduc2I4SnJGK2poUmNSendUdXpBZk04N0JTMDJidG0veFQ5bXB4eVFUUlpDK0ZXM0t5RnJNdHRxa0YrbmVuMy9rM0JUV1RKaC8vYnpsZXdPdlFPNVNRR2JVVEE1eVBwQkVFUkkrbDh4c25zZ25tdDVxSTZDekpZdlVqWGNzOTViM0IvVWZzWXBSbFkzUnhvUEV0SHE5cGVWOXBPUWgzOXhnZTBIUGVOQXp5QnFLdnY0NUhweWZWTXQ2amFWMWFCc0k4Z0NKR1prelJXVFBscHFlYXQ5YXBucnd0V3owOU1pcU10NEdhZDNHMnlmdGxQZ1lDZjJnank5c0FBZk1YdkVjRGVySTI4cHJoTzh6S2FESFRnYmQvV2JiVkhNcnh3aUdQNkFiVVRveXVaUUtpVHNvTmpEOXZLQkFHSWpwTDZuNDlRTmV5L3Q5Zm9mdDl1Y3lscDdlVlhaWXFIdm9NMmJydnErc2h1QTE0M05iVFJaTVdVdy9VUUY4UnBkTWp0THpJL2xaL3BWT0ZZU1NnNW9BbER1MEkzZGVoZGxvY2hQVWM0VVczR1V3LzhkK2FNYkVBbzVFOUVWMytUL2VPTWx3UHZCMEtUbXU1ZVpwQU1VOUJDYkRqOVRncnlBQnhBa2toSG1qSk5EemN6cEtKdzVtY3RrdVNMcVRjMDYvVkVTN0pTOXcvMnF1ZkdFM0xCRVR6V2FjR2s1WjVCWmRrQ1NXRnJPVUdhMjZySEI3VEhuWjRUT1Rqa3pRNjJVTUJrblMwSElRN0E4L1pXWnBiWHp5Wm9qejlmeEJHMENPMEROMlU5MWMwOHNwbjdoUmtiNERQSjIrRGR3di81L0dHU0hRaVY0ckVHWkNscXNlYlIvR0ZsaGRENXExMWp2bC9UZU9scjdSK1N1V2xneGltM2ZhZ25YWEE4cHZxV2VLanZMcDNvYkJObFVkTmdiSzhnUGR4aTJ4Uy9jUm9XaVlna2wvSWc2NVlleUowUkhTVzBFb0lhTG10Zk4yRml6TzFUZzlmamMyZlYrZ0tObVRXZ09oVWhERXRCK0hPUWMvU1RSKzJqOTArbEhtdTU4c3NZcGZITmswM1FzdGRlREM5dndOUkFySU14ditydzQ0c1BuZ0V2NVdEUHJtN213NVZHeDFWSGZ6ZU5lV1dCSFB5Sk9DN1pMMC96a01ESEFGd3owYlcvVHFJbnVpUVY5Z1hNajRmVTI2UHVHbVlqMk02VUJUdjRXdjlkYjE0NEVMS0N5L2ZXWTJkTEdMNFVIT1UxVk1ZRVhoT215S3grYys3eXJHVWxXb2VBbHJPQjhOTFQ4Nm82UklZQWgrcmJNQkdOZGVqL2hjTk9ITjdXUXJsWXdmaG5tMG5zRXZ2YVpWekdsak8xN1Q0ZUkrcUc2SGxvaDR0clZsc0dZeGJzV1ZaNFQrRlpwYVA4UHM3SjZucGo2WDcxT1VOODVyNU1pN3VXTlFHaWxId3l1djRRTm53N0hrSk9vZ0I0dzNOOGhQZzJJemdVcU96QTMvejMyN2VkdldoaXNFL3F2Y1g1b1dYNzY3R0dwaENKdFpPaks3bE1DSm9iZmVFeWJQR0UxR09KUlI3c1phaE9tUXpPZmZkcEFNVHpQejNGYm5uS3ozTkY1Qy9xUndHUTh2WlV4YUUrNGxiL0tORTIybXU2aTlNZDZsd0JEMWN5NHRndnY4blhBdDBHUXk4QTNyWHRNSXVUbUhpL1FJbVpyaUtGOXMzbGJrOE1LdTVGY1lGOGtuWER3R3VIS1Q1SU91VU9vZ1Q5bHBJdDdzTnMzNWN4Vy9qclkvMmErZXU2eER5ZkZLN1ZFZVF3QXNVaTZ6R1RoWXhtcFlKaU03a3V0K0o4VVNVWXdsbHBVRExLKzk1Ynh1SVBmL1Z2K0ozbmoyZGZQemlrSWMreGRoeitWSCtRR0EzUkhpeHpWNlNSYzdKUmloSmh0bWFJQUV1M0N6emtwbnpyeHJrdzRzSTNYQXRGL1pvcWJlSkxvUEJESndhVCtTRytFS0QyM3ZKUXVmMXZDTjhjL0xWdnVtOWdodG1PeHErZkh6eGhXMGc3Mjc1NzhpMVdBZXh5aitrK0JaWWU1aGhUNHdhYjgxSFJlSm1HTk9QUkFEK3dKRHAzUFFzNUpYcWpnUmV3SGRBVm1Nbml4aE55d1JFdzJ4NEE0TFFPNHB5TEtGY0ZHaFppVSs0WFB2YjhNOVY3bnd4K2ZvampMM2F6S3JKN2h4Q3pHSWZucFBzQ21EYnk0SlN5d1M0WWdGVTNwZmR6dVdkUjlGMXc3VU0za0hCVDNUM3U5Z3lHQ3h2Unp6T0MyMzRGN1ljK1ZxYlBjaHVaeDJsTkgrUSt2THl0TVN4WFlDQnljR0FNZHVmRm1LQWVKaWRkNkNwU1pMUHM0dTIyUmJ6VldsdEl2RGZMejZyblpXd04zd0xnWmNrd1Zaako0c1lUY3NFUkgzWkhlOUt6a1JGbFdRSnErUkNMYi9vL3AvL3NWYysyQlphN20wQTUrS3h1dmdSSzZORjJFMzAxNy96bVRhRERpcjdRZXQrS3d0S0Y1d0FsejlWZVE4aDg5SUdjd2xkTjJLOExMUHdIdkZsTVBBRmNyL2VlNis2c1BCUW0yOGpCekYvOFB3aklzQlBzbDlmVllTTXFlV0k3RWd4UWZ6MmZlTDFpeVI1cFAyeWQxc21MTXZITEl1dlc4dFc4ZmdwdGhvN2FjVGtjMTg0QmoyV3llNjRuVTlPd1BYeUxPbVppM0NCbHMyMDR1M2x4ZWY4K1BQZWYyaGVnTFBWanVnNjd1UmRFZ3owcFpZSCtWS3hjNk1Ub1c5QWtoZTdlanRHMWcxTnkvZ3lHTjlGbFdPUmRwUTZ3c3pncU5TTmtUZTVZNU1JRUdmbU9LQmhqYVlqVGFrbU9ib2FHNEVwWkVVbHhFUm9HY1l4and1YllQcFJTa09ja3g4MWl5VVhJRlhMNXR2TGRqN1hmL2krODE4U3crcnNDcXp0YldUQnBqdVNzMi9QejVFcEhQQ1V4U3hWbnNnWE11aWhhUmxmQnVORDN4MWZLWEh4cTdWUEpBbDc0RW5aY3d3amd4aG9HNUVnbCt0MXozMDVsaUlSK0dyc2hCRVRvV1VZc1c0S21DQ05ZeDF2V1piMFBOSXdWY3ZteDdIZGZLd1llTFp1WkZFOTZWdFlTZEJUWkFxSFQ5ZWdhWjFJUXpjMExaOXRjOTArN1dTbHY4cmlYSXlKbUdQZmkwbGVOaTA4SUNQblhqS0lEanZVYjE0UWd5bzk1dkxEMEM1dmlsTE4xVmpZUy9SNE5jWlVRa3lFbGxYdnRtU04zOGlJTEpiY2FxQnEyZnc0dHB1UEhkT1dFNnl3dkw5bFgvU2ZEeEZkQWEzK0cvUXJCajAwTGVQTFlQemRqb2lKYk4wR08zeVNQWkoyZk1YbjBpTTFzcVdDV05HbnZpQ0hKYUlmWkJSVzhRa00wdlpFbHVacTdJUVJFNmZsV3dMUUhKL1BudGtXWWY2bkxFc3FBeFVZT2xzTTFDVWpZSDRjMjdpRW51eXFkZUsyNnFIUmhHWmtmcHNXdjR2NGo5cGxGVFIwUTlNeXZ6ZDNJVlJPaWYxNDUxY2lRNzJxQnQ3RjVWcFBmSnFZQ21MSkdzVE1WdFQxRlp0Y2ZOV3pHanRoeEVSb0dWNjUzeE9RenhpNFBWb1ZsMlhKcmI4dWNjN1MrQXlGbTQwVHM2OThJWUN5RXRBQUFBVDdTVVJCVkxXZHdVbURSSmh6ZkZrQ1E2UElUVExLMEExWnkraFFNK21aYnFjc0l2YllrSXVLc1RkR3BqZjNIOGliaVNET2xBK1YzbmkwS1RPNHVxTm5OVGFaTEdJaXRBeVAyWUdvVGpFUm9GZHhTWlpjYnE2OTJJM0RZdlkzc1ZoLzNKeHM2eGZkellYK3UrdzV2alRsRW0zTWFlcUdyR1ZzR1l5LzQzSFRieWI5eWd6TmRIcUducFRtL2dPWmlBaWlhYlZidmRRWmxMbGN5ZEd6R2p0aHhFUm9XVzJUYVBOZWJuQ2ExMnBKbHZJTVlrTjhlVG5tdHlibmI2bkRBWkc1UGNlWGxtaUsxR3VGcVJ1eWxyRmxNTDZCc0pJNXE3T3E1c085cU5NTDV2NERtWmdHb21ITkxUYmE4djRyUEhwV1l5ZU1tQmd0OS9pYkJHSmYzUlpzVlI3eGNQb3J4NUs4dThUUitEZzI1ZjVPTnJGNm9nYk9oTHVzU1V0NWg5MXh5SGp6YU9xR3JHVnNHUXd5N2hBbnowMGI3TE1tTXIxc3A2bmlIQjJiRUVITVdQT05zZE9jVmRodjV3RWVLZlJlOEhNOXRVa2lKa2JMSjZtbnQ4dEFFTmVOaDR1RXlHYkpyakg2dWZscFNjcDlSNW1UMnJJY3VNSjcwU2tjL3BXU25jTGIwb3VtYnNoYXhwYkJJTU51RlpOV0srd3V3ZkR4azhCVS95MHNGeEtJRSt2ZWsxZGdXVjF1bkhjMWRyS0lpZEh5cWhoMWZ1dzIzL3EwYkt3VWxHS3BQQitSeTh0UTBFTHF1VVc1MkRCS1JaLzlSVG40TGdKZzZZYXNaV3daRE1wWmlsbEs4OWwxN1hKV3BLQ3l6ZjBIMGg0U2lKWTEvZGxDbXdXWjVlVWN2YXV4azBWTWpKYVQzZlBENUZ0c1p4NGU1dVpOdlJwTHNhUm5FQmN1NFhjOXpGL0JXT3VjSDBTVXRNK2VRbFAzQ051akxkMlF0YnpyR1FSMEt0ajlORlN2ZktPd0tvdGM4MDB3RWtDczVhK2ZDM3VXN2xSbVZ2bU1RTXRwaTJLdnhrS1dCRXpCZ2lzaUprckxxK3ppSWY0aVlZOTk0UGJJc0pDQXlHYkp1RC91SkhaNUdYSnY3TElYUHRRVzcrYVF5eHA2ZERWSFdLTzI2Q0ZyMlRQVVRFNWlCZ2M0d2diRm44QnZqWXg5dzkvak54QkFuRm1EaWVFRXVOamMwZGdUaU96VldJZ2tZTUlySTQrdGlwZ29MU2ZmdXUvaWpXREQ0aHN1Tm5KVGVJaUF5R2JKekNEcUxIWjVtV2ZlK015RDU2LzZVbFF4OHk4N1J0T3ZoR2VWYlhxb1duWW5WeklMRmhpOGtqemViem1kdWh3dms3SHVKb0RvdzlZRjdiYzRmaE9tNVZZMjZGK041YU8zaVNFbVRzdmV5aUFnc2xqeVprVzRzSCtUa0tqR0pQdndHbjN4ejlZTlZjdjRNaGd2YTJDTkk0dkx4NjcyS25EVHNYd2o0b0lnbGl5WForSDVFYm5YbDFUMnk4NXFMQlFaeEJRMHF5cGlLdEp5R0pITlVoQmhRWUw5ZFBSU2tLTGVTNnZCU1NTYkhxcVdQY3RnQUdlR05IdGVnSHMxbThvdlNGTDdwU0NJd1NRTWo5MXE4SzdHUXRJZ0pqYzdNNll5WXFyU2NoRFJoTEprVml2MXJHbXN5TGwzT2ZSUXRleFpCdU1sTkszUC9iaWxGc2ZzQjJ3dXZydWlxd0VRQytNMldCV1phV2ZqWDQyRmxBRk1kbDdPZVdYRUhMSC9naStXTy9uSFJ3UVFUU3BMOFVENUhUUHFmV2o4ZnBNZXFPQS9ZdmlVdUgyN1p4bU1KMXUxRmw3dFd3UG4xeTN2TlpDOHBzc0JFRWRYUHd4QWdmdFhZeUY1QUJPYW9SWlpIVEZINGhzYytCeVBWbUE0R0VBMHFTeUZnYUVwQnVqS3MweHEwZ1B6V2ZDamFkbTNETVp6M2g5ckgrZVpPYWtrVGIzc1l5R0l4cFhQenZtcXc3c2F5MjhveE9UTFVjVlhSMHhsV2k1R05Ma3NxVHFOQ2l3VXpxK2E5TVJvMmJjTXhvMWJlVitVaVZiaXIxVFFYbHRabGprdEJOSDRqVEpaWHNZOS90VllLTDBRVTlDNjZvaXBUc3VGaUNhWHBXQmQ0d2srVlNRTms1NFlMZnVXd1hBanByR1hWZ1BlMWRoTHMyQmEwT1RVd1A4RHpuSFZyUXNZZmxZQUFBQUFTVVZPUks1Q1lJST0iCn0K"/>
    </extobj>
    <extobj name="334E55B0-647D-440b-865C-3EC943EB4CBC-25">
      <extobjdata type="334E55B0-647D-440b-865C-3EC943EB4CBC" data="ewoJIkltZ1NldHRpbmdKc29uIiA6ICJ7XCJkcGlcIjpcIjYwMFwiLFwiZm9ybWF0XCI6XCJQTkdcIixcInRyYW5zcGFyZW50XCI6dHJ1ZSxcImF1dG9cIjpmYWxzZX0iLAoJIkxhdGV4IiA6ICJYRnNnWEdaeVlXTjdYR1JsYkhSaElGTmZlM05qZlgxN1hHUmxiSFJoSUVGZmUyRmNiWFY5ZlNBOUlEQWdYRkpwWjJoMFlYSnliM2NnWEhCaGNuUnBZV3hmWEc1MUlFWmZjbDU3WEcxMVhHNTFmU0E5SUVwZVhHMTFMQ0JjSUZ4bWNtRmplMXhrWld4MFlTQlRYM3R6WTMxOWUxeGtaV3gwWVNCY2NHaHBYMkY5SUQwZ01DQmNVbWxuYUhSaGNuSnZkeUJjY0dGeWRHbGhiRjljYlhVZ1NsNWNiWFVnUFNBd0xDQmNJRnhtY21GamUxeGtaV3gwWVNCVFgzdHpZMzE5ZTF4a1pXeDBZU0JjYldGMGFHTmhiQ0JQWDJGZUtuMGdQU0F3SUZ4U2FXZG9kR0Z5Y205M0lFcGZYRVJsYkhSaElEMGdNQ0FnWEYwPSIsCgkiTGF0ZXhJbWdCYXNlNjQiIDogImlWQk9SdzBLR2dvQUFBQU5TVWhFVWdBQUNmb0FBQURHQkFNQUFBQnlONzVkQUFBQU1GQk1WRVgvLy84QUFBQUFBQUFBQUFBQUFBQUFBQUFBQUFBQUFBQUFBQUFBQUFBQUFBQUFBQUFBQUFBQUFBQUFBQUFBQUFBdjNhQjdBQUFBRDNSU1RsTUFFSGFyM2UrN2lWUXlaczBpUkpuOGRaTTlBQUFBQ1hCSVdYTUFBQTdFQUFBT3hBR1ZLdzRiQUFBZ0FFbEVRVlI0QWUxOWYzQnMxMTNmM2FmM1E5S1Rub1R4STY1VElua1MybUZndWkvOE1GQUhWakIrNFVmUzdrdXd3ZUNFSzRpZHpCREtxa05JQ0Myc0tPTk8wOHl3R2tqU1B6eXRsSUZBWitoVUlzNHpQNXhtdHlXRVRqSkZtbWxNT20yVFZacXhJYVd3TDdIMllWdjJPLzJjYysvNWRlKzVkKzl2N2RVN2R6UzY1K2YzNXpubmZzLzMvRmpIQ1Q1M2ZKczdmc2Y3Z3FrMmZ0b2swSGoxVmZJanY3QjEydGc2cmZ4WWRWV2gyUXVFUFRjL0hFUzIrT3oxb3lmdVlhbFBId1F6YmJ4MkV1aDZpdjdwNVNEbFgzaW4rNFp2WWFtTGJ3M20yZmhKU2NDcXF3cko5NC9lN3RKK01SN28yUDQ3VFNUa0Q1QzZRRGIxUEJ1cm53UXVrdGMveWpUNkZwMzJ4UlpMUGQ1RTh2N3plcDZOblpnRXJMcXFFUDNNOGNDWll4MWdSMFAzT0NFLy9Jdi8rdDB1K1VuSHVVeEM5b0pXMWtacUlJSFd4eDNuTitoQTk2Skc3RnlmakwvajMvL09vK1Rtc3ROd3Y2TGwyY2pKU2NDcXF3clpiNjhCeTJJYnZVS2IzWDR0SVYrbTZCYzc0eTJuZjBTRDlxbXpCT2FZRGo4TFBiK3NzdEZva1Z0Yk5PSFB5WTg1RjhtYW1tZkRKeWNCcTY1S1pOL2FvV2ptWFhLc29wdHp5ZXU4K0N4NXl3eTVwZWJaY0IwbE1PT1pmQjhoWkU4bC80UGt1WUVYNzQwSExYS281dG53eVVuQXFxc1MyYnZzeSsrODR1cWhpcTRuNTBmN3gxMWkzVUdxY0dvWlB2Y0NJN3Z4cnA5UXlaOGxaTWVQTDVEZko5YS9xd3JuSk1OV1haVklYNS93K2lqbkNlYTcvck9JeVpKMUIzRnAxUGE5cEUxNE9SdTdtTy95WndoRkwvT0lmWitzQkt5NnFwQi9nMndZMEF4VjUxQ0xXSGVRUVVZMVMxcjVXd1BCK0xJZGlPUVpRcXgvVjBqamhBTldYWlVvZ0Z3TG81bVQ4eUZrN2hQckRnckxxRzRwUzJNRHhkdlN3VUgzTlZuL3JrRkdKNU5rMVZXSjNOdGZEYU01UzI0cWllZXRPMGlSUmwyRFo4bHFtUFEyV1ZjU085YS9xMGpqWklOV1haWEl2ek1PKzNxYTVDVUY5eG5yRGxLa1VkZmdlZkttRU9uUTdFQkpiRnIvcmlLTmt3MWFkVlVpLzI3WThZY3AwQlVGOTV4MUJ5blNxR3Z3QWdrNy92YkpjeW83MjlhL3E0cmpSTU5XWFpXSWYxK3o4eGpLUzZvdjNIRWExaDFVaVNiS1JZSlAyaUNJWWFRdWJqbk9pdlh2QmlWMFluR3Jya3BFZnpaczJTMFJvcUcyN2lCTkhEV050TU9XSFNFM1ZHYVc3SFkvVlJ3bkc3YnFxa0wrdU9KbEk0Q25GeGdRclRzb0lLQmFScnVocVMrMk9xK3ByQ3paN1g2cU9FNDJiTlZWaGZ3YmdZT2Z3Tm5SbG53ZHgxMnJnaENMbzF3SnJPaitEQ0REWXY2Nml2T2MzZTZuaXVOa3cxWmRsY2gvUklLcnZxN3VESGVzTzZnU1JaU01CTjdjd0tydk9YMTF5MW15eDdsTDFrRUs4RlpkS1lTVnZTZzJNKy9wdFlsKzQ0RmozVUc2Zk9vWmd4OWR1OGpDY2VEZjFUUy9aSTl6VDQ5cXJib3EwUVVPT09uZmZNaGRXL1ZvV0hkUUpZb29Hd2xPTEI1cU9QRGQwMVk5VnV4eGJrMCtKeHV4NnFwQy9uU3cyMVFSNFp5YnVQaURwczhGVEFhMXJBM1hSd0lZN0hUamJqdHcwK20yWmduV2g3SFRTYWxWVnlWNjdRUWNRblE0dktaaS9rWTFZc04xbFFBV09YUVBML3FYZHZqM3pGWmRXVHVOZEZ0MVZhTFZYc0FoaEZYZ3dMSkhKV1JZSkNWTEFCdGNkRC9mQ2hLdWxJelVnczhxQWF1dXJKSkxVYS94dStnRCtnbDRGd240TlEvN25Db0ozTjJIV3JVckxiRG1TMy9Od3o3VEtBR3JyZ3EwMGhpUm0rZ0Vtcjk3aEFUeTF4VWd0eWlxazhDckNJR0xRMXZBd3FZS3JIZ2RWRWVEeFpSWUFsWmRpVVdWbzJDVGZIVzVGWmpwRG1tdklEZS9PUWRZVzNYS0pJRHJYTzdCNnI0MjA2VzNkdVA1cWNHVTBXckpjYXk2cW1nRW55VFBMZFByUzdVVDhCZFpwOEF2V3Y1S0ZTUllIQlZJWUtGTlhrdXZMOVd2dE9oN2loNS9wNTMrVnFDREZDaXN1bElJSzNQUlJaZnViYUV6b0EwRkJ1MGwzdlBSTFNYWkJ1c3JnYWZaSmM1d2FXalhYTkhQSG51TzdiTCtWT25XcXFzS2RleXlLNDVDVzF4MmVhOGc0OVVxeUxBNFNwYkF2SGZHRjZPZHRzVUZ5Zng1YzhrVVdQQXBKR0RWbFVKWW1ZdGlVWDJIVnU0RWJqcFFlc1hSZ0Jhd1Q3MGw0UDlBS2JhUUtiOWlCSmJrWjQ2OHNkNGNuaXJxcmJxcVVPZlEzOWUzSFR6czlqUTNDUWg1b1FwQ0xJNVNKWURsalNzVUFUM0ZjNmhpZ3VkRFBOYkpvVXJtSk1OV1hWVklIelBlTllZSEc3OENwOW5lTHpxRmZqeWdDcklzanFJbHNNOHZiTVJndDZjQm4rMExSUWN1Z05HSzJVaVZFckRxcWtMYVdOdjFQdmgwMlNPQThOZEZ0MWdQNU5obzdTVFE1eGI4S0hDdkFjekJiK0xEbi9vemZyWGo4RlFSYk5WVmhUcWIvRUFiUFZRVFF2ZzVmL3pUVDhhSGl0bUVxWmNBTm8reGlhL2o5RUtqbitNcy9qTi8vTnVjZWtadUR3S3R1cXJRTXlhKy9JY3IwZjZYUXlnYnYrYlNmaEdZRTRlSzJZUnBsOEMrMk02NUZEalY0MUYrMXpOVXo0RTU4YlF6ZFhycHMrcXFRcmRZQWZSTkFzY1YvVU5EdkRDaXZXS2dwZGxJN1NUUTRUYStBd2N2LytCcFhQd1oxYk14Unl0bUkxVkl3S3FyQ2luakcrTzUvUnluYjdMOVFBUDJuQWR1UUtpQ01JdWpVQW5BeHVjTDkvRDBhaWU2Qlo1UFFzL2FEUWdpeHdZcWxvQlZWeVVDYi9HVlFMYmh6NHp5VHZRS2JpQ2FTOWpVYVpjQWp2ZXUrVFRDM0w5aEpMZUJ6NXoyeStiR1VqYXhBZ2xZZFZVZ1pQeEl1ZnphWTRaclJra1B3dStaczJ4cVRTU3dJczEzTE82YlJ6OW5hQjI4VTZKT3E2NHFGSUVESGNMVGc5OTFpMERabDRaRFJBbWJQT1VTMkpXdVc0eCsxOHpVWWs1c2Y4L1NMSnFLVTYyNnFoQzRZbUU3TGZrTHZ2OVR4OTIwdHA4dWtQckZGQThIZEw3dU03QzRvM0dDYlJaMmNWK1R5RWxGckxxcWtEelcvdzQ1bnI2OCs4UGxhZDRiTTZJcmVvcU4xVXdDcnZ6TlBsaDRHejcxNS9RcE1Gd2MxdTgzRllxMTZxcENEZnZLVDdtNTdLNFhpblVoTVAvWmx2MmxDcUlzanNJbGdEVkVzV0VkWDd3REg4SCttb1lKUjRDMXk2KzBUQnVwVGdKV1haWElHbGJkd0VlRUJSQytFZUpNd0FMQUdMbFRDVGtXU1VrU2dGVW4vTHNyY21kVFV6ZnAwZWxlTElrQUN6YU5CS3k2MGtncmMxbDRWM2xkU0h6TkQ1L1hmOW1jcmdVT2VESDdycU1Fc0xvbEpybER1YlRST2RTWVVUdWRsbUVqMVVyQXFxc1NlVGRsVDdnZzkwUXNCZVkvdTlZWlhvazJ5a09DOVl3MURyMHJOemtKQjZDWGgwNjN4MHZaOXdsS3dLcXJFdUUzNVRvdk5zRXUremlIZ1IzL0k5bGZIR2YyUHZmaDcxYUl1eHZ4OXlweEc1eENDYUE3clhPeU9zTERzYWovaUNuOWRZTlZYc3B4ZnZYNitJa0RHVzM4NXZYeDcyL0p1QTJWSndHcnJ2SmtxMERlbFl0OFM5TEE2d1ptdnE3b0w0NXpnUnk5N1JIeWtJRHhJVEorNHJxOUZGaklZem9Ec09xdWNNcWtnWGRCTHZpelRLeUg4QStnNDNUSjYrOXRqemQ1cmJrT2VmZysxOTd5emVWUjZ0dXFxMVR4Y3VBOU9mcjE1S3BnWDEvMXdGTGdCcS9RYU45Q0Iva3pzV3I0eCtUbWdlUDhyL0dBRjdEdmFaUUFyaSs3NHRPRjRLWWZ2Q2dTdllSdFpjbjNUdkpGTFA2UFh2YUxMclRJUDhGRldQMjMrSEg3S2xNQ1ZsMWxTbGZBM3BlalgwZDRoaHJTQ21RRnp4TjV0L09kWHRmcHJua2daZ216RGhvdTcxc0NzZzFNa3dTd21zczFkRjY2ZWxjQ2JyNE9lUk1udXRGbU8yUXU4TDFQUGMvY3Y2eC9GM2xwK3k1V0FsWmR4Y296QXRvNU1kQmh3OHVtWHdoZm5tVzEvRkRaQjlGaUxzR0Zqcjkvb2ttK2w1YmNqVG83cFlLeDRST1VnQ3NHdWhWcDQvY1Vqd1pvdzVMdkRpZHh4dk1BZnNwZjdEOURqbWlUbUk4OERNbnIyWGNoRXJEcUtrU01FNERBeisyWHVDVEdRZXI4M2xEcnRhWEhmTkV6RUMrVEYxaUJDNFJOZWZHcHVxRldzT0dwazhCSWFHZ2t4a0ZucE14MFFmRlp1UVRtREpuUjEzRDkrOCs2aEUxNXNmRno2amc3bFFSWmRWV2hWb3hiV3g2ZUZYOUFRK3lzZmd4K3h2dnVzMkl6M2dTcTUvZWxYYThTbHFqMnFxRFc0c2dzZ1gydVh0ajR2c1lkcDYyYmNpM1BrR2M0V215S2kxa0FpOEVMenlvMTVTY3lNeVcyWWdJSldIVWxFRkwrSWkyKzdEZVNzeDRjQmxEZE8wMTVUQUQzQXJOaGJ0dXJoYW5TSVNVQm5XT0h2dTB6dFJLWTRlZDhMMGszQmdaQzRRMEU0ZmlHRFFUOUxydnVZTTZ2TmZUZnU3S3lLR2tESlVqQXFxc0VvWVpCWHZhSHRsbGx3T3VoVjZ5S290Z0ZmU0FpSzk3T3Y4WC95MUpnSkM2elFPdUhSQWtibUVvSllBNDdZSVQxNUlBSHkwN2R5TmtWNTd3ZGV1L2pLaTMraFIzNkgwYWlkd2h5NXNpTHMwVDdyendKV0hXVkoxc0Y4cUkvbDlsWDVxNWQ4bUpmR244dDhtT3kvQkloSDJWeklKYlUxUDFHc3RncEQ1MjU2bjhQR3Uvek9MM3JIOXg3bForUG1iKzZVeUw3SWRSSmNRMDlCUzhvYzFkODEzNVhqb1V6WkN3MTYrQ3VxMjhVb0dFVmJvaklxUSs4NXEwK2kzY3A4cWlhYTZ1dVNpUytTMzRTZUdaZE9kdzVmYkp4Si9rQkgvdGppdGZQY1hBN0VpR2Y4UHMrdW9obkVsUkM2QlFoR2ZJbDdxRnZGdmNoRmI1RGZGK3NMNVJCY1FoMVVpVHo1T1l5eWo0bWh6c284MjhiN2FOTkQ4S3NxM2o5MkkrOGtPTy85b0hqbTBmcjNoN1BJbmVHTGlxMmNPV3NXM1ZWSXZKRmQzd1BkclZ5OXgvRmlVbHdvMDkrbEk1eGpkZm9uMzA2V1NKa3ZNRklRMlNQQmVyemIrSFYxOGtEUHpYSVNYQ0xiNDFzKzJMN2UxZmxEVkpkUGpUbVJHS3VIa0p0TG1aSWZacThlUm5iMVBrZ2pSSkxHQWxmU2NhL1JBdmYwZGJ0ZU9yOUlPUkhQVGc5eFdEMFVxYjNmMjROWTVIUDQrNnNLcXZLR2I1TjFGVzVYQU1JTWY5NXdDVS9JMU1YNlppR3lRNTUvZDg4MnlacURzcDBhYWNnM29Fbm5BeGVsZFhxRUpydmUrVHY1Q1BXWCt5aDNqRU9xU1hNWUZleHJ2S2hNZFUyb0RZVk02VjF5ZmdxdVRtUVdVTzZzdEdFTm4vMmJ4NGhXZzQ5ME1pZU43TFNIZFU5S090UFl5aS9ocGY0b0xkeXNrczh0NFc2VHI0SjBXc0x2cXlRY1lGdGJJVXhRSit4bW9OQzh5NUxabWNDbHRSRlFnWEExQWJuMnVOLytKK2QvL1lNT1RxWVFPT0ZlOTl1ZU43aDFjTEp2MDBXZ3ZFNzhKTGdMVmp6UWxnSDMvVFRjcjhnN0FjZnVQK3BwNTY2LzBIaU9hTk1xQk9qd2JVRm45aFNTbmZwVG5WcTNkUG5KOVFjcEgrRXBYcUhmSlRMQVpYcTB4aE1ybUdmK28rUThZUDN2K0dwcHo1MjFSMTdqV0tiUE8vbDlaUzlEaWZCNjIyZ0xpcldjQ00vQ1dFTG5HZThEMzdqMXo3bVB2d2RvV0ZpOGQwdStnVno4ZS9YYmU5cjk5aGo1eVA4OHk1NERnYUdyTytIL25uRllCY1BXRWp1RlljTDlJcVhpY1VETDFEQWYrWmw5WWw0a2NFem9jNk02RFVEVnZXdXY3bzZmb0pOZnpWSW4zdVVZdDVBV28wMnN5ZlhzTTlyM3hjdmZlMndOTEhCUys0NDlzdWU4T3NVcW90S05OeklUMWpPOGVnWGZoc21JUzB5TE0wZDFQaVBqNHlmbEd1TzhmUWt6cjNFNTZud2FxN0gxL3JVeDF5dld6eHdQM3Y4bUZjSjU1NjlnRHdjSVErSmlZbFRQSUpFdVl2ditkSzliQXdpVC96RkRxdGhRSjBJVXFaQ24rNFE1c01FYzN1WkFNUlV1dnZaOXNNL3RSVlRJRk5XQ2czNzhELzN5OS82ZHFiYzQrLzVSUytwdy8yMnloR25UTVQ0bGNwcHl3YUtTbFJYbVR5RUc3bUJ0OXhKQmJhM0QzaEczKzVFRXlvajBiaE5pYlFKS1hvVFlWZHMzYm1ZWU54R24xZDJPczc5R3ZxSVAraWQ0M3NqL2QyUDRGTFlaSENNK2tlZ00vSWVxdlpKa01HT21kRWNBK3BRaGVJUzV0cHMvUnFiMlErTEE4b2dmUWplUnZ6dEZBdzJuWVk1OGdXMHRmR0F4N2pmbG05NTVPa1ozeVcxWlJNMXBhbXJmQjYwUm03aUxXZGFFZTF0cnY5N2pBbzBEUHJ1NmN1RU9RbVUxUnN0OGtQTHpsMTk4b2N5cllEUW9uRFNPUTAzd1FZMkRNSEtBaWtkNE9ncUFaNXQ3Zzd2a1JlOEZFZllaQkROb1o5VzBHc0dvOThtaDJWQXpiT0tmRDkrdk16QXJiRFJEKzVOT2dFdThQbGFjdlJocC9GK2NseXM5WmRXdzV5amxseXhkK0JaM1dIcDRMb0E2a3BxeTV4eTcxMnl1aXJnUVd2a09uTkZ4QXBwYi90OE9HaXhUUUdpS3haQm9BTGpUN3dseGxtWHoxU1Z2QnpCeXkvTHlyMEVlN2xnRVNnMTZLRG43NG5jNWVhZDlBd3Q4VHlzbFhvRGg4U1ZNM1FXbzU4QVlVQXQ4b29Md05GM3lLRE5rRFc4eFlEQTBncjR0K0I2bXdVZTQ1K1JBbUJTRUdrMXpORkMwemQ0R0lidWdJVVZweTdQeS9BdXFTMXJsSlN0cmdwNDBCcTV4bHdSa1dMYVc0djM4Ull6aXBZVTIrKzdpcURTZ3pIbityYU9ML1dpSUhmSjl3bFFaL2tzVnFTRUFyRGlaSitndVdmRTJCLzJESWtQd1g3QkhacnV5dU0ySjJob2hWR0hDTStmZ0MveEZRWmx4aHNGRmR0dnBnQjd5UG1ndjZ6S1cyVitpajBJS1RVczBFTFRlendpVnEya1U1ZG5aWGlYMVpZMVVrcFdWeFU4YUkxY1k2NklTREh0cmMyN3RzdG1mT2Y1WUlpRkczN09xd0JpTC9QZFpiQTVOZ3VBNTRPZ285a3FCNWZnWGdiTWZBSnJJNXd1MTA4SFJBNVFMQlQyWlQvaXVISytoK3FQN0JwUTV3UnZxbzR2OFE1TFArZE4vanA4UWR0eCtodW1DdW5TNEhkWTlXcUkzU1hwQUVTVVRxdGhEb1o2ZUFWYjUvZzFYOUtweTh0bGVKZlVsblZLU2xaWEZUeG9qVnpuTG4rc29QYkdqemFjOFhyREhOOFZqNk1oYkFOZ2ZrSXBCRG1BTklWZnJRRElHUERreUlTT3NqWUJKbVkrdkpQNkpUdlBzd0FtR3Fzc2dGN0RMU0crVUhoR3VRYmJyNVgzMVZVbTRDYlVlZUViNm90VERrMXZycjh0aFBWS2VjdTNvVjdDSkxubUJGOHFsMkRDdW5IRjBtcVl3NEszUWw3a3NjKy9jY01pR2w5SmJabFQ3cjFMVmxjVlBLaU5YR2V1Z0ZoQjdXMzBneDR0MjM0ZmFISGI3SU55eVN3M3RlZ1JCejRRZWZOMGJxZ09GaWI0Zkk0Q2ErcytQUU44ZkZFRFhiUHJyWEdnazNsZEZyMkcxK09nQytreUhLajM3aXNUY0JOcXZYUWhzVXRISG9Oei9rMzNNLzVNMVpsenhlcHpEa1JOS1h0WGZwQnlBUFNycHRVd3gwaDNuUEV3cmluM3RPeDBkYitIS0pBbVVGWmIxbWtvVjEyVjhLQTJjcDI1QW1JRnRiZHRiMzQ3eTI5OXVkUHZIWC9NYmtvb2dFNEs0cHl3S09reTYyWkJVTDFkbFRzQzJrak8ya1dhSGxoUit3VExhbjZGdmVCbThVcktid3JtNkRzMERiYlpKbjBYK1lDTVBRN1BnSnBuRmZtZTh5ZUNQZi9XbDBiYis5d3R0TmhOQ1hsUnVjS1V4RGs3ejU3T0M1TFZwNlBZam9BMFdjTzhxT1owYXZGQlQ1bzh2Rno2ZDFsdFdhZWtYSFZWd29QYXlIWG1Db2dWMU43bXlYOENNWXVkNDRGSFU2TlBqNHhoOS9OREJkRElRWFQ1MUlNTkp0ZDRjdTQzWnJMSEVraHo0ckpIRDBkZlpYa2EycjNCNHNJaWxhcyszQ2E3a3p0RzlZcDVZZ0dubE0rQ1JKMEhkbVRkM1dQbzFmbHo4bkcveEN2SlAwTG8wNTN4cHArUTV3V1RlWlhYMzUrb0JsNHl3VHV0aGpuSW9lNVozZlBTRlY4Z0w1ajZYVlpiRGhCU3FycXE0RUZyNUFIbWNrY0xhMitmSmNkdmV5Y1o3M0NLNE9aNjIzMkUvQkdQRi9GMitkUUR3Q2JQVDVOamJQU2w3NTcrRGhNWnhOY2RFVGtNZXlWM3I3SDNQbC9xSG9vWm5HK1ROZHFLN1JFUFBYRnV3Q25scnk1SjFJa0JwU200MkNaUDN0c25QeTdxTk1tUGZHdWZITytJaEJ5QmM5eHpBQmh3TDlCeHRwZ25yWVk1MXE3dVdkMWc2ZWlRK1NrcnF5MXp5djEzcWVxcWdnZXRrUWVZeXgwdHJyMzltM2U2RDc5alN4SjA5N2U1RDN6aVYyUThmd2l0N29hQWtuajI4bDhWbWtUdFFHQkJiYzJ3N0hZQytZRm9teWpETU10cjdySFhMaC8wdXZSZWx3OXNJdEZmS1B5VEl1ZHhESmMzWWZlRGRNeCsyUXRMMUNLdjBNRGN1NitQbjN5dkJObjR6YXZqTi96bHNreklFWUtwSldyRFhMc2lJckdCRWpUTThmV1ZKZ2NyL29DbG8wTXVPM1A4bGt0ZU5OMDdXMXRPaDRPVkxsRmQyWGhZZUY4cUxqVFBhNnFhQ1FwbmEyOEpBSmRRQkdiVW5nRGJWRHFLU0RRRi9PVllVNVk1RFNJNU5PZjRxWFQ3eEEyOVJOZnJxQzIrMmJsUC9WZmRUUlR5RmdweFZlS1dYcU9BMkpJNllUZWdMZ0JGeFNCYWlnY0NudDJBa0tPSUtWN0RBaE0wdmNjamFINERGcjVJM2M4WDhua2xzN1ZsVHNwMHZMUHhjRDZkLzF0cjVFWHpuYTI5RlUxRk1uZ1FoRGZJME9LOWlSYWFEM1EzN1U0TVFKWm9USlRobXlmN2hGZGd0TUhlM3VGWDl0c1hoNWljTHlQUld5anNrdGQ2Qll2OGoyRmE3cVUwb0M0U1Z6V3cxTi9Nd3FiS0Y1TmhMVjdESEMvVnRLZFpwR0FxN3FXdmtGdUllZXRjdkdUYWQ3YTJuQlpMdWVXejhURHZyNGNtcEUxcjVBbnJKQzZXcmIwbEJsOW9RUXhMaHdMZzlxUXhpcGU4ckZUaWFiSHZabkFyYzdBMGRVV0lQdUZsam5ib0cwYmhEUmJIVjNISFdXRExFQzJhOUJuRlQ4WUtGUEt2cXppbFRLZ0xRVklsRUF4NEdGZjhCNHZsL3ZGQm5oTDFMbDdESEpQbWRGcmhvMStMRHN2N2U3eFFwbmUydHB3SlZXbVZzdkhRY0tXT0U1Q21OdklFeFZNVnlkamVVdUVvckRBRUlRY2R0TVZyaVNEUDg5bG9vdElvQkRScnNXV3BLK0xBTC9IMTNydkQ0cERtU3l5K1N3dWNZYVlMdlF6cFZZcU5GZ3M1WFdhZkQ3YW9aa0tkRHRvVWxNWmdJNDFaak9jSnIwTXNYc05jRnByVENaMTlRRFBnLzRPTHRibER3NWtmTkxJTWJUa3p1bElxWnVSaGQ5S2lva2FzMnNpMWpBSWlHZHRiQVpnemdJQWdWa1cxcGNTL205VDN0NEtJcWhNQ28wbmo2Z3JoVm9EamRMWVl0TkV5ZmNGUnowWThERVhROE5rYlNFSWZYbjJGK3h6TFppVUwvQWNzZXh5Y0FUWFBxczhiZzgxWEpiVmdMNkhZQ3Rjd0p3S05URFlldElzZG10RmozN2cyTDVQdDNjL1dsck1oSzZsV1JoNHV5bGFiZ0RDMWtTY29ucXBJMXZhV0NrbFJoU0dJVFFFTERSTmY0Q1RQdGpKbXhwVC93aVB1QTM5SjgxdVRScitoMGllMERnclBFTHZoWnZlRlBzNTg5QTRCREFQaHU4bXRBVUtGUDBHblZCQjE0UWhMQndpZEttc0pVUGRCTXBTRmE1aWpoYWFsTWRyMjVnVHo1SEdzK00rbW1yNXhlUElONWpaRkxIbGJGbFdtSVpDUmh6bjFFemVKRDYyUlR5cWNOajlyZTB1THA0anlPQzJoZEFkczFaRU5NeGI4QlRUV2ljOThCNy9nUk5pUGRmWW56WHk3RXZVc0czSTQ5QlZRaUI4QmZmeG9NQ1NIYzJ4Z2hFMUcvb0RuRi9zT09xV0NxSXZGVmdXMGZlMkw1cXFUdzFqMGhXdVlZK3NxQk1HS3A3LzhPZGQvNHlLNTVXem5XL1RJMnBZNVlkUHd6c3hETjNCTU5JNFpyWkhIRmN5U2w3VzlaY0dWdHc3OURHd0pJTEN6RWpyRm5iNDJSQWtJYW1EZUpYKzc1VFIrZ3pwamdHWmR6UXVGKzdKUG5OZE1nQjY1NVpJbkhvV3RPVXVPTzh3MG5TSC91TkE5andveEFhZFVDTFZTdENiQm9iYVBzcDEwWFF1M1h4U3NZUzR2YVBvR0Q4T0tmNFljMyt0aWJ0NGpUeXJmWVY0Z3pUdHpXMDZEcE9TeW1YbTRTTllTazZZMThzUzFFaGJNM040U3dpK3lHTHpOaXI4VW8xL2d0RmtrcnYwSm94a3U2ZVNIRno1emkxN1lPV0hIQ3dyd1ByR2l6TlFjQjFlYTBsL0J1d2VVdktMOXd3TkcwTmRFa3BVM1kwbVpnQnRSNTBWUWVmMWR2bXJFTUdQMFcwOUlRdEVhNW1paDZUMGVoaFh2NExmVVByb01aKzY3eHEvanlkbmVtZHR5Tm5TbDFNck13MExpbmh1NHdySm9OakszdDZJSlNRQVAyMS8xMFcveUI5K0RPanZSU3R5bGN4cjI5RGVwVWcrOWlQay8vZWJ4UHVIZmJ1QVhiSXQwYzgxaVU0ZHlBazRQL25HU2lrVlNLYlJtY1BSYlM0aStZQTF6ckZUVEd6eHlWbGtBNFdtWjM1bmJjbWFNeFZmTXprTnZnbm1oMEtvMWNpVzlrR0RtOWxZSTluUkFxQXR0SUtyQTlrdTRJWUwrTExkb3c2SytHc0QyUEY1ZzVScEZzNnJtQnNQVUZlRVhYOUJzZUhpR09KaGduVExpWFRrQnAwdkxWYUl1Z3gzQUhBVkh2MnRKRVJXcllZNVZjenF0SlBVejg5cHg3K3h0T1E1cXRYblplVGlUWEpScUl5K2N2ZXp0clhCU0pnTEVHS1dNZm1rY0FwZmdwbzU3T25JVjZzeUxHRmJqblRvVTg0RUg3azdOU29SbnlFK1BRMVpZWGw5T3dPblNjcFdvQytOQkI5VFNSaitWUDcxY09GYXNoamw4clkzMWt1NHg0TFhqM3RuYmNoelVhdk55OEREUytrMGMyV2thUVJ3Y1kxNzI5bVlFbHo2eDhXOC9IL1VNQXREb0RaVXlUV3VaWHNsSVdQL0RqVFcxWDZrNCtockhTMEFUd0t4SFpZSC9vbTVid05IUENSVjFNSDdzNzBTeC8vbi9iU3d2RTBIbkhvOWxRczBybC90T3dXQm4wdWhYa1lhNVFLQnB1ZDJ2SzV5OVBEdjRqcVR1ODU4ZkJNcE9iTXVCOHRWRms2dHJNZytSc0I2YjZJdmlES3VObktmRnZ5T1JoanZVeFBZV2p5bC83bVd3Ri9Fb0cxOFpuckMwbDNYOCt4R0FhREwzNitrMXZGaGZhZU5PcCtkdjJqT1ZaR2xEekxuZjg1NzMvUEs5MXdGWEpVRmVhUnBaTjVUUmNBRWs0bGtObFZZVE5LZFVGdFFxc1BMQ2FSZ010Y2JndHBLS05NeWxNVlE5cTMzNXJlSDVnWGVSYlRrQXVySm9DblZON0k5MFMwemtnNTFoQ1I2dGtmUHlhcC9qYWVLZGdnRm5ZbnNUVUVzS0RDUEZFMW9Zb3RLV2pGUGJUOFlZZGJ2UnNBaS9jOXJBQml4NHBaYzErNU8yMG5RVk5OckNTNVo3UmFsNm81NTFBN0V5U1hOS1pVRXRRWlVaU3NNZ1dxT2lpYjRXWXpSV3BHRXVqNjdpV2NWR3FBMmVIdkVlUmlreXZEMWhZbHVPUUZGNmNncDFUZVNCcmg5R1BzbnVQTklhdWMvOGRxd2JLd1VEZFBTTGIyOWxpM3ZHalpRUHZUTllmZlR4VG8reGNsOFhEUXRJVmxWWWFyaXI1UTFSTkdoMXFxWHBUeXZKUjFQRU1JdG42TnNsc0VDSVhvNGQ4MmhULzB5b1k0QVhtSldDd2Y2azFsaVJoam4zb09jR0Q2Tlh4ZXZEY1lwc3l4eHQ1ZS9rNnRKN29CNWpaRGNlRGJSb0xScmZ5WHkrdFVidXA3bnhpa2pPQU8zSkp6djZwZEN1TGw4YUd5U3YvVUZ5dkdVdWpmMTk2dUx4TnVDK1lDN3BwNklBNnhOLzk5ZmI2c0VzZWoyQzZDdXhBSXJKWEVybmxDb0dhYmxRK3NIVytGSUtmQVZxbUdPRnB2ZDR1RmpQYXE2MnpFazY0WGN1SHVaYzhvY0o2TmNhdVZjZUcyM1dFdFJNVWlSWGUwdUNvTUF5K25pbnkzNGlta2FIM0ZvMmxqcXJPbmZvYmFRVGp2bFMwM3JkZzNSSi9YU292N2RwUkZSdzRsQ2xlN0pUcW1Ec3BZQkRhMVRHTzhTVUwvTkVoTVZwbUtPaW10N2drV0k5cTduYU1pZnBoTi81ZVBnNlFyNDRtUUd0a1h2RlZ4TGYremdSUEZwWTl2WTJFWHF4QmFpZllTQkFwaHo5NkkvQW1ZZS9ydDdKNk9oM0tMQVlBdFFWNGZlSmh2NFYwbWJRaHByRkpvSHVsd1hFYWxFTHRBVUhPcmxhWTJFYTVseHBUcWVsQ2Y0UVhpblpPMTliVG9hajdGSTVlV2dtR2Y2MFJ1NHhOTkxuYW5tNE5MUTNkTzZ5bmh0NVNHVy91anNRRU5LT2ZnNCtOcmUyUkhVUm9JZlgxMFhNY1lhSUh5anhVSkFpNWdYMGNUSzBEQk9xVzJSQ1gzRkt3U1cvbkJFMnVDbnd1WkdSQ3ErYW9UV21nVmVVaGpsT3Fta2VkcFpTR2FLaVdrUWc4OGhSb0s0QUtwZTZNdlBneVFTMk92bHloSGhFY2o5RTR3SnBGL2FwTjdTM1l1V3JRY3NsN01Eb2h3bXJiSnBDV25HQkQyRXJ5ejhQRmFBZitCMGx0VGZwMDdLa0lGWnVLUUtJMzhyM1F6Y0tFVW1DSUdOUGxNdU9HbUFLZlBKcFdHK043VkRMRit4R0JBclNNSWNPVGN2dGZ2UDNiL0wwQXQ3NnlKR2lMUmVvSzRES3BhN01QUGp5bTRPNnYzOFFMMHpRS0JzNUszcis1clkrV1lzSEVKdHJhRy9GeWxlRGxrdllqcjYzUEVXTDRSSjRITVI4bEVmNEd6ZGxLZk5wZHJPenRwREx5NG4zVVBhSlJtYUxTMERMSE5DY1VwbWhzQnR0TkRiMjZkNEFBQ0FBU1VSQlZCM2xpK1RUY0V1YithWWYvWnhpTk15bENVMG52RVNOMTBqOHp0eVc4NmtuV0R1WHVqTHp3S1UwMTBkWFd1VXgwOXZReUljdkFXOThEelZCTXFhMXd1MHRLS0VDNDdtRVRXOU8xbSs0U21uN09ZMCtJQ3dINURBTWJHNUdHZWxPQzVSbDBhN3NFNHZhZGo5VDRmTFNOS2RVRGpRUVNZRlBQZzJQdE9YMkRLTmZNUnJtMHV4T2FncThZUHAzNXJaY29LNEFLcGU2TXZNZ3hJVkRWdkgrQkVNajd4OVNYOVZBd01nVHlOM2U4aUJQV1JkZWJYMzBTem4yTkxvWTZQNXBFQ2trb0gzZ2dlUmFzSXdXNzhzK2NhYWdiNUFHUDJGRWMwb2xyRFB0eFpyQjBXOHRIY1VGYVpnamhhWnpEUThjanVHZHR5MGJRRmFlbEp1SFY2Q3ZmZjl5SE4zaFJqNEw4NldyZStyakFNVG41VzF2OGRDTHphVmJ4N2NFU014OHBWTkdwTVlFYU5mNFVWbWZsMnhyUFk3ZDdyZkQ4NHh2VU1IN3hQbDRLOUZZdmFqRXBiVDhGNFc0UkRpN21pNmdtYjFVeUlyU01FY0tUYWNqZ0ZlYy9NN1psaWNqcUtCRVhoNHcrSTNmRzA5bnVKR2Z3eWJwYzlMK2lLOCtLVGRuZTVzRXZ0Qjg2Z1E0RUJBaGdxUjNPM3QxSGpOZU1VL05hRDZZMFhLd3RkVzl6d0tkQ0ZBcWVKK1lQUlRKbFFlR0FadTFjZ0pLUUFpZWxPK0pxMXcra1FoWlFScm11QXhPSjU2Vis1MnpMZWZHWHdTQW5Eek11dVI0Y3dJZDRVYmV2TVorVkMvbHRDOENUYzcyRmdHMW5HUjY2ZkttQUkzUGdqWmpGUmtSZ1U4UjQrWnlxa0krbU5HYU1Dbmp3VkpYeEVZRWppcVR1OXBJVVNYbThuQnRCMy9WS0pXZ2k5SXc1OC9nZE9KWnVkLzUybkp1OUlVQXlNZkRRaWZ5OUpXa0x0VElHMndFd0t4Z1J4YktIc3JYM3JManpWU1RxRXhqOUhzK0JaUkZsenhrS2s2ZEY0ZEt4djRFUHl6YmQzT2dWRGlwWUYrM1dVK0tqRUx4UXFjdlNvRFF6S2FNVFF3VnBtR09LZXgwNGprRnZQTzA1UUxRRndJaUZ3OVBrL0htUkNwQ2pmd1M4M1lOSi9ubUp3TDJDdVJxYndseHhCZExmcitmQTFtc0NtQXIybW8xUzQ2NVgrM3ozUWlUamk1YzdRaWdiTVBMb1JJTkJ5R3h0R3ZOWVNCS3lsekcrLzFBaG1xektoQ25MSmlDUVl3Mzh1eTdhV212RWcxeitVSFRySy94K09SM2dXMTVNcktTU3FSUVYzOUNmM1NpcjlyNy9PY1N6YUJDalh5ZmVVYTBkaEtVUXdvR05EaW05aGFFWFhUOE1oaU1lR1JIOEpGMlZZbHRoMjJmL1FoQUxEbmlSaDE5MDVManVONXFldU5mZk9rUmw4KzdmdXZIRmE2Qk4yV2ZVQ3FIZ3cwZ2pIcFdROFViejR6OVJEcGo1L1NGaWsxVFFob0dNZGVVYmdjNnNRb3lVcUNHS2VqWHZOVkhjTmVXd1BRcTk4MStlS2hTSS9KakFrVzI1UmcwcFdhbFVWZFhiWUxiNGY0WWU3OWY5SlZ6Y1kyOHMwNjVwMDFqT1VJTWFSaVkyTjRpY0JTV2pDWVc5WVIrc3EybnVzRVIyUXRRc1JzRmlhWkgzS1pJUno4RkROYXhXUCtqc3g0K0k0WVNsUkxOdEgxQ3FXc0kwbEVzNmxrUGxSOEs0NmhNcDFRSWJaNkVOQXppZm42NWtvVkk2RE5Ub0liQjB5SmY0RnFVaXkyVTNGV1AzMjVhenlxMEUvV2tic3Q1Uko2bmJocDFvUXRlRWJnUUNmWkh1aWdjK1VSZk56eU1idVJ6L2thL2x1aWNBajhQcEdGZ1ludmpRTXQ2ejdpUjhnbmU3K2VzcUFMR0tMUWFJQ3J1OWpkcFUraVZNUE5WMTNqUCtoNkZNNCtBcmsydjZBV3RSQ2R0bjlEeGhXSXByaU9qdjExRS9OVXVFS3JTSFFJN1BRa3BHQVIvY3NDRFJ6WmsvUmVvWVFob1JncFRiTnhFR3lOcm52RGFhYjFMUmJibEU5TmZDblZCVm5MQU0vVEgyUHY5TnFJNGpHdmtGMzA5QWJOeU9Zc09LUVVERTl1YkR2bGtZekRJcmdrS1JpazJmTU1hM2hFVjlRRDZtT3h3OUhlcStaZ0hvM0RaSzNwT01Vall5YkFiT29qcVl0Uko2ZHVoKzRVZDk2bU8vTW1ZK3NxUURtWWpXM2dJVWhZTjQrSUMwWm5FWWd1YWxiOERpczdiRGtPSWlrckkzSmFMSXFBQU9ObDV1S3l1YmdVb2lXdmtQZi9LTTh4OFF0WjBBRXlpYU9iMmxnaDZzWVV3VXNrTDM5cmFxQldQNkdLMHNPRkNVT1NJVHNTblhoZTVZZUFNeWZNU1BIVTU3TWxvdFNIc2NlUlVkYldOd2RXU1VSNjJwdmprc0wxSHlRV2RSY1BPTmxkc1Q0NnpMa1M4eGhpa3ZvV3QwbGpOM0paTG95Zzk0T3c4OUNPdEViYVhPYktSdTZzK2xWRFRRWHFDUXpVeXQ3Y1FwUElUWUtqS2NVamJIREVCZHlkRzJKcnRoKy9PTlIvV2toZ0hXeUlOV2RENHlhMDJMQUc1UDRWSGFIMEMxeXg3OGRudlRsSnNTc3FzQ05QYmdXVVdvN1VndlZrMGpKOTU5bzNMa2R6d0RybjYrZ1YrNWJzWVJKZzNIdEdXYTZXdUNCNG1pK1o4dERYQzlCN1Z5TThJWjg4dS8wWk5SaFpYSW5ON2l3TmFWdDVJakVqd1dDdDI0QVI4bCtLRVBWSW1XekR6eE9kK0tDcHBFNkR6NkIxRmZIVW1rR3pPaHJKOHc0UU93Z056SVQyMXl6dXpuanlsTVh4OXJuRFNob29keU5PaTNwazBqQisxOFQ5MWJmRWxRWWZtaGtjenpjdzdpckRvZEhOYnJwZTZ6RHhFODh4elJuSGZ0UldvWUkyVkREWHlGV0g4d08zOUlvZVc0NTIxdmVWQW1iM3FQdmQ2VVk4MVdVMEtxQmZudndITUFRZlVVSDZvUXhnR21BR0pBdDZYaVJldi9MMEVROVdqQlUwa2FoMUhvNHF1Z0lrbW8rVk1aUVMrdGh1Y3NGWjQwWU5uaGQ2Wk5JemRUZDVRaXlGdmxZT0V2RDdPd25RYzNPQ3BKYnlOYmJsbTZqTHlNRmxXczl6ZmFpd2EwOGhIZTd3R0JDWHNRSjZXNFoyMXZXVkFsYjhLQnFJZEg4b0svMFJQaHRwdzFYV05ZSGtZYzZLUnc0Mjd5dk9GWWJDaTZXb29iQU5la0wwYjd6cWk5OVRlL2VqNG84dGFScUdSYytQdjJQUUFkaEpPZk9tR25qanVDeVd2QUdCZDhVbkg2TE9XRkdBMkRjT0Z1OE13WU9QREZrZmwvdkF2ZUVHMGl4SW52dXhBdVlmZGNXUmJycG02c3ZWSDUzS3M1enk2a1M4b3M2NiswbFc1N2pLOHM3VzNESWlLcU5JbWIvTEJ0TWpMU1FHZUY1Vk1OZERMT0V4TWhlUWVDekVINjJwVDdKYTZKVTNDdS9PNGc0SHpERG0rVDNSZm1WbFk2QkpmaHNhY0lOazViOHdRTk5PMU1GSktBblNXalAydkJ3YUNnNlJJc21rWTI5RUdEQVBtUHdMVGlLK3JOVk9NdnFKMm1vQ3BMZGROWFNZZUpzdWd3M1ZzTEJyZHlHZVV6OUYyQ3MrWEVZMlhtSzI5c2JyL2JpTUdiaWxaZjhJZGY3QjhWNU5pMkkzdlJyc2NKdjNsangwT1ZCZ0dNSTVGb3VQY2djSGthTUFMeVhkbmRSWWpaK2ZISFp3REZuYUV6QzRvTk1mTjFCNGh2NWNJSm5WVEpwZFVJcENsRmxyZ3MxRm5xSHlKSnFITXBHRTRUL3pKMDFuRnl0djJIUXAwcjdVL0RrL0NuakhmMUpicnBpNFREeFBGTVI5dnVFUTM4bTEva1lwaXdNZngxa1JNa3d2RXRMZkdxNitTSC9tRnlNNjhFTS9GWk5UcFMyQk04a2JjN2VTOE4xeStpY1dNRDNiVUljdFpkTWxiUlJHa0RsaEUvcExod3QvLzBuMTBNQ0hqdDMzUFg5d2pTdExBSWxBUThrcmFYMXB4VGthdFVvWkl5ek40WWJVb244RTRPR3k3L1dGY2lWRGVIZC9tanQveHZsQnlSUW5idmo4VG1qNU1paktiaG5GTm5DL0VGV1dnbmZFL2xic0pYUXRKYVF5WE03WGxkT3FhMEQvREtBdFBNZkV3RWNsbHViSmxMQnZaeVB1SHNqeDF5dzVrTkhNb3VyMTFhVmNuNUtjanZvR3g2OWFaeVltditFRnYxTU9YMlJzRjQwdXozRXR5Wm1zdTNTVTN0NUN6MkNIUFNVN1BjOE9nS2FyREt5aWY1elZZTS9ncXVjUmRaenRpOEwrczV5S3pReHNqelI2TlJkWWh4TDBTV3lLUUNWOE9mVzUrT0pDTzZPeEQ0YlNpVStaY2I5VHJKVnZWWWVpemFSaS8zT3o3T1lia0JjbEcvMFVhZmxVeGE0b1NyQ0ZrYXN1cDFOVmxtZ3IzejhZM3JURjBuNzdQZmZnZEF3UG00cEpNUEV5Q1BvcWQrRHBPVkNPbjF6ckxCOHl2eTFqbVVHUjd1MGhlL3lpVDcxdk1zTk0wVURPRTlLbU5Gbm56d0pudEsxYmFKQ0Q3NnN6VlZIaXhUWTcrejc5NnRVdU9OMlgya2o4ZnhoU2JEbzMwdVVUR0Q5Ny9ocWVldXYvcWc0UzgwVXZ6LzYvc1VkdVB1dUl3Ukc1b1dZVkdHcDNqRHpzTFAwL0lhNU9DUGRQL1BrcGM4cWQvOUhhWGFuMDhDTlU1cncvNW9meENFcjZXakwvWmNkNVB4Z2VKd1dYVHNMUExCNzJ1WEdoMjRQNzRvMlhuVDdIcmZUa3gvb3dGVFcwNWpicWkrbWVqeTN3ZGpkZXd6bnUwazVHOFJOVk1QRXlvdUVEWTl5VzZWRlFqUHl1ZDhxaDhycUFUcDFIdHJmVnh4L2tOS3NFSWF1VzVpR2hPQ3MrQmhVYXVFdkxtNUlDN0U5Y0h6clJaTzdtcDlyZHRuK3Q5a3FUTGQxZnBHZHlYUUJROE40UGt0S1V1T2UrU0IxeEMvbCthaWt0cFJyK1o0NEV6MTZMeTJBbmhXT0lyQXFHY0loUCtISjhSbDR4WGs4UE1wbUg0S0c1NE9QcmFHdVJIeUJnTjdOWWdPZjZzSmMxdE9iRzZvdnJuTjdDbVN5Y0k3SUZDUzN6TVBNUWh2RURXNHJLUkY5SEk2YlhPOG9HVFlHTEhscVZqUXViMk5zZUFmeFlTOUp4TlFRQ1lJaVYwUGdWcjVvb3YvT2IxOFpPL2xBS0U3MGFJcXpIM2M5ZkhyLzlycllSdkdHQUg0STZXYm82MEIzVDc5U0V5Ri9wL2FDNVNVT3JpWDdsSHY2OE8wNVBocnF4UExpTktiSzhoQ0d2WXRPTEs4a1RKMGdKc3dwYUd4V3dhZGx3KzZBWE05UzljSjI5STA4Q3lDOExZbHBPcUs2cC9mb1ljRDBCUzB4djc4RitaMW1jbk5iS21rWWZJMHNqZ250V1lNc1pHM25BM3RTcG9venRhUXRhSXNiM05lQ2JmUjZMT3RlNFhOZmhtcFRwaHZVYkNjbm94M3pDNDB6Y0I5Y3hncklFUEJUNEd5OEgwNllodkg2YWdvN1ZEQzgvRERSQ3UxRHdNcDAxRFNqWU5ZekYvZzFHUDcxYWFzYlpzanBPcUs2Si93aVphQlltZkllUnR6L2JaQ0dqd1laVE5ReXo4ak4za1VzRFVHOHBUcWJIb3NtV2U4NzRaalhmOWhMbCtwNWp0MW1iZ0o1N3FrblhRc09DU3pRU2tMUHdRZGZnRnRKT2dYalZGZXFzcDhMaGJyUEFycmg2R0szVTJ3Mm4xVGNFdzRRMTY3THMxOXdQVHdrbFNkWm43WjZQRHpxck1lL2ZHLzBzMi9GMmJGdFp5MGVGZDZ5eEJ3TU91T1FKbFRoR2hwWmRqb2VDTHFXd1NqUzFhdzB3WUJxc2crK25vRzJpRFRJbnJrb0laSng0ZmVaMDhHUjF4WmxDcEhzMWs1QlZZQ2p2R0Jnd2MrMjVkZUw1QTBMbEFKVldYdVg5KzBsc3JiL20zK1Q1R2UybWlNNUc1YUs2aWNtdGR4NExkTmlYT3RsYmloY2EycFMvckJKMmVHQXlETFRxYlRiN3lKNjVMbWpvaHVDa29hc1NzV004VmNiSXlCUzBsRjBVRDlqQ3dvNHhuSzFuUlNjSlNVblVaK3ljMmNPd0F5VVh1a20vMDZmQTNTSUozeXN2d2E1MGxtUzNQMHk0VGlnd3R4VGYySmhVclJvalQrY0F3b0NzWTQ1M0U3RFcxQTNHSnE1VmZjTTdnd1l2R3lxODlNWlE0RTc5cjNGQmpxcE5XK09qWG9yN2QvYjBwSVRheHVvejlzK2R0VWVpVE5aK2RPMmszUFpTOGZmWUhaYmhXSVg2dHN5UWFDbnhKeGdvT25XVnp2eWlnRGZKWEVPdEJWSGJkMCtuaEord1oyRWpPUjBjMHVPUjFLaWw1eVZ1OVNvaXJIZTFMT1o4S1VFSjhKMWVzNTl0RU1QUGg0Mm51bkJ3bEd1YkU2akwxVDV4UTJnSTBaZHNWUFJPaGZ0SDZkZjJFOVk3ZUhuZ2VMWFBUU2Z6UjhSbUNVN0hNeXRaMGQxb2lPUHpVK1Bua2U0ckJ0dmFGblNZeFhMNlJocHFZRStoTDVYMXAwMUJZVk5tUjMzd3hDb0t4ZGxGZzg4SkpyQzVULzJ6U2dkeHhSdDZMa2JLTGJxcjROR3M3K3JYcE1CNTZTak8vTHNSNlM0Y3Y0bWFNTkxaUjNsWlJiWDJjWSttazJsTU1IK3htdFNRbXhUWktZY0RTM3pPT0xMNTlMU25LV3BSRGQxb0RvZlBrY2V5SW03MDFMVFFuVnBlaGY4S00zUUVmT0FkNlJiQkQvZk1LY3kwbExNclVJQUNyMXZTc2xVVTZsajBIMGJEYmE5Z29vRG9Vb292V01XZUVLejQyMHhDT2hyZWNwbnhsWlJjbW5Lb01FTElmN1V0cHlpNFZxRlRIS0owUzRsY1Y1L3B2WE1Ub3NEMHRpeDdKMVdYb24wUFBZTmtYMTRSQk1XaVk2dDdOVWJSblk2cTFlTmswOWtVZVF5dUFsWGFNSitzTTJhSmlYUzhBelZTQ2FCMzlaYnJCVFB3NjRyU3hjekdkdCs1czlMYkZ6czYwOFphSEhoaEl6NURqZTEyTUJqM3k1TlI0c0ZPb0s5US9NUjZ1VTVIMDZUS09lT2l3d1NLditpSmVUWnIxcWtPV1VLZC9ROHBHK0NuUGk5bU5tZnF1UEVlUGR2R2pRblVTWXpKYUcrbkdQbnJvdWp4RkpDTTVvdFJvUFNMRG5BeUxmc09jNDhSTkJTS3FUSEV5dmRMMFY2K3pxN2diN3hxL2Jsb29UYUd1VVAvRStpNXR0akJMMWhSMld1aW5BeHB2alRjZFp4ZU93Vm0zcHROZnlrVlZ6MHJNbW03ckt3N2RiWGl0S2xxbUhzKys5cjJkSG5MbjAwMTg2V1VONkIrbTU5UnQ5MHUxRThna2tSTFMwcWdyMUQvWjFoMEhGOGRyTG1pNjdIRkFTZTNUM2F2RGx4d2NCNW5TTDNVSkFzME1FbC9ITjBWVW5pUHNVaE4rU1VaRXFkc3BlVGZhWDNhaVloaStrQkk5ZnVPT0doRGg1OVJ0OTR2ZnpSOFdRQlVwYWRRVjdKK3crZllvalMzZGViR04wVytUcG4rQWtJZWMvYTg0T1AveE16UnVuemdKd0kwUTlYbThTTSswUXFyVDRpdU9ZNk9hUE8xSGY2dEJtUWpMK3dlSmlzbEMrMUgrakZPMzNTL0N4cFdpT0lGUUduVUYrK2VLTjhORnNyTER4ZnNWd2gzR0N1NXlldTNLRGV4VSs2NFQ0S3gyS0Z1Umk3clVlK0M0WmU2MXJwdXd4TzlSMUkzd0lMMDQ1V0wyQ3AyeTdYN2FsYVpCSWRRakh1aWYvb1FXQ21RbUlPZUJibm5aOFNKLzZvNkhEN25qZTNpV2ZjZElBR2FBOWhVUlJSdnNzdlIycEl0SUZMeHRBbkNYN1p3T1ptRTZhRzRqd2RVcDIrN1gxOGNJd1dhTkFuci94Q29rODNKZ3Y4dEFaUUozb1FpRnp2ZlQ3dVJTSWQxZVlSeVlNZnVBdkIrZDY1UzUzYVpta3NiK2lVSE5TSTRpRjJvMXVudWI2MUUxYXBrZXZiWmRHM2IwL2drYmoybG81Ri92d3RsQUtUSDY0VGRYWlpnWHNHK2pCTkNselIvSWJiWmxzbFhxQlZ0R2lxWTJjVjczTkU4dG5Ra0k2NW5jdlhmL1hKdU1QL0hOQ2FyWHBNaVVYV21hU1dwNi80VGUyTkp1TzNCVElXYkNZamZqYkI5YnZEY3pJYnZkS3QwTlVaa3ZFT3l2VVZsMG96eEV0NXVnS0wvZmZrcVcwUnEvQzZWalJWOTdhT0lSL1RtVlA5S1M2eHpCdnNZNmswOXBEL1JQZko0WVIxOFQ0SXVPZmx0ZTJpdmNjYy82L1FMeU1VZnhvMzZZQkpuT2I4MTczNUltc2Z1R3pLS3JieXJ1dGJrSnBldHIrUXZ3cC84SGJQZTd1NE10RTZma2tUL1RYRmVHQXYwVHhxeDV0WXJPZkpjWmsvaUpNcnZtbTB6ZDhCRGNRejhiVjhMRkwzdWJKWTFUcEhCcG0xSWpDVFRKVjVkYmdhOGFSc1JiQTRkdTk1dnJCM3hLTmVJc1FPcVNlVllUS0RYRjBXRC94Q0JuM3NKRHZZT01qOGZsZnIrUFR6RmowMERhUWh2M085SDF2NWZDMUl5OHRPMmEvS3hSbUFHYkVpR0JUOUxqQVB2UStrQXA0SjJvWXR2OUxwQWp6NHhRc3VzWlhBcll0M1hqSXRRL1YwakUyUU9zaG5pL3ZXalBlaVJXOHRQczVOYUlHTTc2THZodUlkcExFc096QldzZ2dVV1g3dHNKWEYzMmRXUjhBTnE5N1g1ZDgzcHdEWGdMa0RoLy8yWWdwVjdSVVAvYzlaZDhRMndzOFQ3Y0dZTmxkczQzWW80Y3FucTdKdURVREczeUdPREM5OXV6Z3g3SWhGanQ2SGVxR3NndW16eFJpLythNEd2TzlXYTczblkvOFlNUkl0OEdUa0lDNGY3WmlkckNBNlBRMjdYcjNmRkN3MzlNYjN1eFQ2UUVlc3owbzFka2k5VnlVYmJuK3hmbzZEY1FxVFpRZXdsZ0I4VU9aUUlkU2JxUWV2Njh5YnZkRDFkYnNDSzBtSDFPVGdMaC9vbk91R21rWjF0YnhLcnIvWDVHMWtwS3hBTFNGUXFhM3VOeUdNVGhybnNwOUFnTk5SRHRjMG9rTVBUWDhORmZ4UEloUnNROXhwNS91MTlITVF0UENkczFaQ1BjUDVFU1lZcDB1UVlabnkyaDJScXlYUkhKKzN6enJxdUpqbUcvd0tXc0hxR3BpQzZMcGtRSllNYTd4c0NmVS9ZN0QvazZoNi8xcGpjcEtKRU1DM3F5Qk1MOUUwdkFFVzZvUHZIOTlBeHMzMTV1TlZHOGZmS0NWMllVWGtuYTV6Y0QwZjB3cXhOQjJRSjFrUUMrWmx1TVZycnM0Uk1ONDk5YjRPZTMrKzJUNDdyd2M0cnBEUGRQMmhuTkRDUERVeXZMdHFPZldVcEtLajRrVjd4b0x6ejZkYTc1SlFOcmcwcDlHNnlqQkpwODh6bzlRZVV6QU8vR0JndnkyLzNnN0swamI2ZUxaa1AvaEtMQzY1T1VhMHlKMWU5VmJYL1B0em9ON2dzZkFocTd2dThmUHhpMTZSTkNqVzEva0t5T05JdXBMQWxnNHN2M2RrS3h5eDZhSm5lQjhOdjkwQ0FPeXFMQXdrMG9BVVAvaEY3b25admhCMGY2dkNYZmNKWk5NVXBBWG4wTkZ4RHZFbjdKYzk3V1NjU29pYkJ1ckc4VGF5Z0JyTy96YjVuTHYzNFlFZmtDdis4S1FZUFlyQ0Z6cDR0a1EvOWMwVTA4eVMrTXdtc3laa01USllBMjc3ZDFCNzZnZ08zWEZhTWhYV1phbXdqTUZxaUpCR0JRYlBtazlybnRoeEZ4elV2enR2dXhUWjZyZmluN09pRUptUG9udEdlMi9ZYmNkM0ZDeE5ZT0xUeW9hejdSYVA0M05Qb1h5UGhCL21EMHM1OFZUVHAxanJSazkrbHc1eDc2MUk3SEU3L2RiOFd1ZEoyNGtrMzljenZLNzllSnVLUHp4TG1ZVmdLVUZvNlZEWDMwby91ZmxVZlBuRmFHTEYyVEpZRGJxY1VQWFkvNDZOZmxBYWV6Nm9HUTQrRmtrTFpFT1JKWWtWOGcwVCtINkpRbWJMQVRoVnBOK1RZdEtJRmQ3dlpoWno1MTgyNTQ4MXZGQTRHTGFYQVFobzNYVEFJNE95V1VPZUxyaHk1ZkJuYjRyQmk5YkxObW5KMDZjazM5Y3p0aTlNUHd1SGJxQkZBcVE4b2NDRWIydW9hcnJVUmQ2Ui9VeXRoSURTV2dUS2VjbG4rNkRaN2RGejFXNXJoaDBaVmZ4aG95ZVRwSU52VlAyT1RHeGZnVmMvTHBFRVFwWExoRUhJZkJxc2VHaXVPTXYrV2ZwZlh0WXJvcW0zcUhzWmg3eURubyt6ZjdZTGVFYncrZTRTdjlmVzRXOHJMMlhia0VUUDBUbzV6eDZFRlg5dVhLNmF3bFFyZ0t4QTRoOUlrRGxZa1ZmdENESm5hRWFhQVdzZUZhU2dER3d5WW4zQ1V2c3lDY3ZMN2Y0N3p2UElKM1VHMEJ2SUo5VnlnQlkvOWN3dWkzSGlZQ1pYWFBWYmlJVGRFa2dQbU84QURoazdLc1pyWlVXWTVzVjFCbFUrL3dVRTVwTWNSNTI1eXdWMnpkNCtxY3Z3Vks5UTdXbTkvNlVtL3NuekJUVE9PY09MMVlYM1lycGh3dC9BWkhPWlRiSUdqU29yUVBFT3NxZDRId0N2WmRVd25zeWpWRGRLODF4Z1c2MUJXUG5XMi9SV0E4M0tzcGc2ZUdiR1AvcEhzeHhJeE5zbW92cFpDeVNCYkNDYlkxWHJLcnI1ZWZQZVlaOUkwT3c5MUJhcklOMTFFQzRreWI0OERkdDhwWXdPaTM0ZkhDdC92QlF0ejBVdXovazVLQXNYL1NZNmZoem9oTEtnNVBpc3lhNG9VZzF6bnBIZjJvUjVPZkFXSDV2Y0RwbWo5OTVPaTdlVVgyZnMxYi9laGRXMXE2alV5ZkJKcXk4OENPV0dZRVl0NjA2bEhhOHQ4ZElyOS9JWFY3UmUzL2tpVmc3Sit3MTZYclFoQndwMVNxU0xPQldBbkFzcjdDQytnVG5ZYitKZG5XOTVkL2lCemZSNjdNdlhPVFYxN2s2NE9MdmhlZFo5ajM5RWxnVjJ6dHcwOFcrRU1jaGtIZjluTzl6NWZxY2dxcGUvcDRPcDBVbWZzbkhmMUV0K1dNOTYyZmdvc2k2UnUzRjNBeElyaXBWSnNaTHlzeDl1TmZNbjZCM0JvNG43cTVJcDJHTTl4cGVOWXV1MHM1VFdtb0owZS9IdmNnd2NvNFpPUXUrTnY5NFBaYjlla1BxOXZQc0srU0pXRHVuMWlDRE5rWTUvbG5yR1NLVGhONHJKTHowZTg4SDc4OC9vYiszbGVmMnlVSVhBeUhqVDRiS1B0dE9mb3Q4VUZ2aFcrYVBVMWlPbVc4N012UnI4UDl2bkFiclRNMjUzMlhVbGQwSjRPNlQ1bEFwcFlkYy8vY1JtY00zdkRYa1M2c3FlVm02Z2h6aGIyOHdxMEFSbVBEWGROb3BhUGZGays1MC92eTdDdHo1VzFldXllMzBQRGk5ajFsRWpnbkJ6WWlESDdYLzVUTmVOdjlNUEg5WHA5c2c3cW5qS0hUUzQ2eGY4SXNsMWFMeC9zcnVmVnhla1ZSQW1jalliNk54RGhJMGN5SVh1RWhwUUkvNFBqYm5vc0lCNllPZVZLVEQzb1NJTSt5NzJtVEFBNkUraVJkRXVNZ1Z2VmZab24rZHI5dC9pTWZqbU5ROTdSeGRHcnBrZDFKNlo5czJVUDcwWTQ1VjdncFRxMG9TbUJzbi9oTHU5ajJLbXc3NE5ubC9jUEhpU1ZCZmdFU1JrYnZlakc0WkRjNVNlTDN2OXJXQXVjeW1kbzM1bE8rcmxlNCtoM25uTDltdUgrRDByM2drcmY0OUp2VVBiV3NuVGJDelAyemhkNG9YRmFVNVM3aFd5NU9td0JLNVdlR1c4eVhOSC9kR1drVGVPaGg1L0UxUVl5TTNvZ0pSL21BRStmNnlzQWd1c3JUN0h0YUpkRGlSdnRJZk5Mb2owSXc0MzUzblZMOVFYSzg3Rk52VXJlZlpWOWxTOERjUHkvVDBlL0kvNEtCaE0rUzU3aTJ5aWJvVk1GdnVQNEkxdE8rSlZoVjB0bWtNOThyWGhJR3VEMFdtcEd1Vi9qTWQxZ2FGcW1rVXJ6eTl2L1VTZUN5NzZlWWxjc2ZqdFAwckQyMjNROGZ0ZzJmYXBPNnA0NmhVMHVRdVgraWwrRzV0ZXl6L1g0eTNnbEp3RzdSRElra25ERDBocklGMWRocmZBTmsrNU5xMmJrK1VsN3lVbkE4WUpPRnpzbStnMG53Z0tWSmx4S0wybjlUS1lGRlg5djdxcS8zRWprYWdGb1hYNitGRG5tSUUyNVNOOCt6NzlJbFlPcWZqdE5EZDhTQmp3OVQ5Ri8vRENGZkRORmh0MmlHUkdKSW1DYzM2U2ZrTVc3WjRZRHZ1OXRNdHAvWTlJczNmdWRabDZVODhUZnZSZElLdHd2MzVXUlptSUZuN1k1elgycFQvZHBsSDdkWlYzT2Q3MUo5MHUxK2N5M2xkaGVUdXFlYXQ5TkZYTGgvVXY0ODQ0K1FoMy8yUzQrZ2EvNU1pR2U3UlRNa0VtUEMwK1ROeTg2ZmNmY2ZpaXl4a1E3L3J2bmw4ZlhuRDkwTHRzc0h1RjF1RFVxWE9ZWkdlN20yVWN6VGxiam9qdTl4RmtiYy9lY1JCd1AvK3dieng4Nm4rM0pTWlZiM2RERnp1cWtKOVUvRzdnZDRqNlR2MTRVa1lMZG9oa1FTa2RBbDQ2dms1a0RrWGlRUDN2L1V4NjY2b212TTQ5ZU43bjhEa2g1a3hsNkhtM3d0TVQ3aUtJZy82QTM5RlJFQnpRYW1VZ0w0b2ozZ0JtMkdSZHhuK3JHajY0VDhOSjBPK0k5SjNUelB2aXVRUUxCL2VpaWJZdmc3dWlkTWhOMmlHWlpKUk1xdlhoOS9ZaXNpejVBc0hJQjhuUmRsK0xxZzB4WDdCdzAxYmRMMFNHRDJQdmZoTHdmSmFmeDJHMnVKUDh2Y1NUelBwRzZlWjk5VlNNRFlQeHZmNUE5LzMyL3F1bmFMWmttS3dmTHVEUVlhdThaMk9JNFdIL1Q2cWgrZDU5cDNmU1N3N2E5dGNZcU42dWFaOW4yQ0VyamoyZXZrZ1cvNUZSTUZkb3VtU1NwRnBHRmYyQjZESTlaNUVYUDVvQ2QzU2hTQnk4S29YQUk5VDdrQ3IxSGRJdGNHcGxJQ2ZDcW03c2lkU2tKclJ4UUd2UTFHOUNXNTNROW1vSmZHdDh6V2ppdExzQytCa2FkSUlRK1R1a1dtRFV5bEJPd1d6ZExVZ3U2d3c0Q3p6UzBYMW1nWWFRY3NEYzcwWldmdUIxalkvcXVqQk5xZUlnWHBKbldMVEJ1WVNnbWdGMjR5d3BRZHVWTkphUDJJd2xZalQ3UnNjOHU1RzVRRG5JTWIwTGR6a1I0QnZ2QThDOXQvTlpSQUkzREdoKzRzMjJSOEtPcXVJViszRmNrcmhoMjV0NVVBeW1NV2JuRFBQR0RPaGUwOWlnbm40RHlFSzNUZjRGbnZWOExLSThGQ0xrMENzOGNCMENaMUI0clk2SlJKd0xRamQ4cElyQzA1M0JoZ0Y4STFWeWtmNG1QVG9uc0I5OW1JV0Z2K2JtdkNMNFYrd3RlZzd0dGFRalZnM203UkxFOUpJKzhXRisvbnIvdkxGRkhQbi9uQ1NZUkw0cG83NVNHM2tNdVZ3TmtYZ3ZBTjZnNFdzZkhwa29EZG9sbWVQdmJKT2dYZUltVE5tZk1PaW83OGxSQ01ndGd1MWk0UHQ0VmNzZ1JXYmdRUkdOUWRMR0xqVXlVQnUwV3pSSFdjWVpjQWYrWjRpSU51NTczN2dIRkNZQTBZNThuak9PZzJDOWVmZldvcWdkNTZrSENEdW9ORmJIeXFKR0MzYUphcGp0WjR5N21EWEpuQktOaGRwNGl3djRqZUZEUFgwZ0ZaVHdBQUFZZEpSRUZVZitNaVZqMjI3YUpIbWRJdkYvWm9OUVEvcE81UUNac3dWUktBLzJtREVhVHN5SjBxQW10TnpCbHlkQis5U1h0RTN1bGRBSXhkRWMrUTQzdGQzSFRRSTAvSzMvK29OWmUzSi9IdHJSRGZJWFdIU3RpRXFaS0EzYUpacWpydXVINzBuVUN3K08xSC9CdERIQnpGL3VneXpNQjNqVjlYS200THZFd0pOSUkvbEVpUkJkVmRKZ0VXZG40SjJDMmErV1dZQXNKWkV0d2xscUt5TFRwRkVwalZyanVkSXNJc0tja2xZTGRvSnBkVkFTVlhsS3VBQ3dCblFaeVlCQzVodTZaOTZpNEJ1MFd6U2czMjJDcHdsUmd0cm5Ja2NPRk41Y0MxVUt1VWdOMmlXYVcwN1pXbVZVcmI0cklTaUplQTNhSVpMNTlpYysyVnBzWEswMEt6RXNnakFidEZNNC8wMHRibCs0dlMxclBsclFTc0JFcVFnTjJpV1lKUUkwRGFLMDBqQkdPVHJRUk9SQUoyaTJaMVlzZGxpdFVoczVpc0JLd0VKa25BYnRHY0pLSEM4aS9hN1g2RnlkSUNzaEt3RXFpVEJKYjRqL25XaVdoTHE1V0FsWUNWUUc0SkxCRjdyMEZ1SVZvQVZnSldBaldVd1B6OW16V2sycEpzSldBbGNCdEw0UDhEWlh4dVN6RUZBcjBBQUFBQVNVVk9SSzVDWUlJPSIKfQo="/>
    </extobj>
    <extobj name="334E55B0-647D-440b-865C-3EC943EB4CBC-26">
      <extobjdata type="334E55B0-647D-440b-865C-3EC943EB4CBC" data="ewoJIkltZ1NldHRpbmdKc29uIiA6ICJ7XCJkcGlcIjpcIjYwMFwiLFwiZm9ybWF0XCI6XCJQTkdcIixcInRyYW5zcGFyZW50XCI6dHJ1ZSxcImF1dG9cIjpmYWxzZX0iLAoJIkxhdGV4IiA6ICJYRnNnU2w1N01IMDlJR0ZmTUVKZmUzSXdmU0FySUdGZk1rSmZlM0l3ZlVKZmUzSXdmU0FySUdOZk1GeEVaV3gwWVY5eVhpcGNSR1ZzZEdGZmNpQXJJREpqWHpKQ1gzdHlNSDBnWEVSbGJIUmhYM0plS2x4RVpXeDBZVjl5SUZ4ZCIsCgkiTGF0ZXhJbWdCYXNlNjQiIDogImlWQk9SdzBLR2dvQUFBQU5TVWhFVWdBQUJ3c0FBQUJmQkFNQUFBRGxwalYzQUFBQU1GQk1WRVgvLy84QUFBQUFBQUFBQUFBQUFBQUFBQUFBQUFBQUFBQUFBQUFBQUFBQUFBQUFBQUFBQUFBQUFBQUFBQUFBQUFBdjNhQjdBQUFBRDNSU1RsTUFadS9kelVTSm1hdTdJbFFRZGpKNFRHb0ZBQUFBQ1hCSVdYTUFBQTdFQUFBT3hBR1ZLdzRiQUFBZ0FFbEVRVlI0QWUxZGI0eGxTVlcvUGRPOU05UDlwbnVBUkVCSjNzZ3VoRC9DYXhZSUN5S3ZYVmRkVkh3VENGbGRQcndPUklqR3BFZXk0SXBvTnl5S1JLUW5Sa05DU043TElnWS9rSmxBWW94KzZMZTd3TUlIN0k0eEJnaXhPNmlKMzNyMjlRaTc2eTdsNzl4YmYrK3RxbHUzN24ydjI5NTNQL1N0djZmTzcxU2RPbldxNnQxT0V1L3p5RU9kTjMvSVcyS1dPWlBBVEFLVGxjRGpiSHh2ajcxbXNvM01xTThrTUpPQVJ3SUxuVnMza3VTcjdDMmVNck9zbVFSbUVwaW9CUHBzbmVodnN3TjZ6WjZaQkdZU21MNEVGdG1QMGtiUHMxZE52L0ZaaXpNSnpDUkFFcGhuUDVNS29zVnV6UVF5azhCTUFzY2pBYjRtVFpJTmR1VjRPSmkxT3BQQWMxNENQVGJNWkhESTFwN3p3cGdKWUNhQlk1SEFBbU84M1JYMlA4ZkN3YXpSbVFTZTh4STRKMTNDZWI1WDg1d1h5VXdBTXdsTVd3Sm4yWk84eWZQc2FOcU56OXFiU1dBbUFaTEFkZlpETG9oelRIaUpNOG5NSkRDVHdGUWxzTU9lNWUxZFpBeTNhV2JQVEFMSnU5NDJFNEpWQWhNVHpBWjdnamNJTmR5enRqMUxQSjBTbVBzOUY2NmVjRlFzQlY1NHlaSjR1cExpQk9PdUZTQ2RiYW1HYzR4dEJWU1lGVGt0RXRobkxvM3lxT0ZGT1Y1T2l4aUtPS0lFazdockZWc29wUFRZLy9JMHFPRmFJWHVXY0hvbDBHR1hIZUMycy91TnR0d3piR3hMUGxWcFVZSkozTFZzd3BucnNKZmUvdnA3N3JubjlTOWxMMHVTcnE2R3E3WUtFMG83MTJIR2Mvc3YvK09FV29vaDJ3QjNIelRnc2ZFYi9uQVl3OG5FNnNBSkVkc0MrVFkyWFJrSjV2eVQ2cm8wMEdXWkhPSUU0Nm1WRnkvRjU3WFJBYmRRcWVFU1k5TlV3eFdORHg1OG5ZM2Y0MGxyZ0xzaXZpUFhJdkJZTUo1aE5zUDIrRWZCekQ3dEZ6eCsxY1lXSnMvTHR2VGpUMnVneXpJUWNZS3gxM0tLWmVIOUQzN3FMOU1oY3UrSE1TdzY4dTRNMVBDeXMxYnpHVXNmK0ZTUDJIakY3NmZQSDFEazFjMDNFMG14QWU3Ky9zRy9JbnpqVDJZQUtUSytFY25PSktydGc2RzlBdUZ0NHJHTisxUkxIZHZLRkhPKzA0WVdhRVVrdEY1MDkvZ05mejZLcUprMDBHVlpzMUdDb1dXQ1JaeCtJRjlBbmV4M1RleTQxSkFZM0dEeURrL1NlajU0dXVabmU3cTU5Ym03RFpEV0JOT1BkQmg3U2tST3dCdnNXT2JkSG50eWxQU2ZUbG9EZWE5RDV4Vnp2czJHNmtYcWhCY0dvTTlZOUxLaGZwZUIreWpCT0dyNWhYRWVXTE9aK1ZqVnNLMWFCNy9ibWxMNjJaOU9ibjN1c091bC9XeUZoTDQySGRZRFdpRzdaakZzLzBGcmt1dlBKRjloN0hNV0t2dFVxMmhETFNWamtoYTMyYTFQcHN1R3lDYmFEUXlvT01FNGF2bWxjQmJDekVwMDVCYk5sQmVsMVB3bVl6Y1ZvelJNdDFUMDJFUDF1Y1BGSkhGeG50QmdudkVjeUUwWkw5azFtMkg3VGNZK3ZYdnpXNHg5eHNZUVdRcUxEYlVWalVqN0FhUHRnYmtlbGcyamlPck5ES2c0d2JocWVXR3NTTU5qcU9HcXQxTHptVjFqR2RwQ0g0dlRrK2JicWs2eFBuZVk3ZlJsNktNWXdqZXE4ekdaR3Z0UERNRE9wU0x4disyTSs2L3VqTDlmekVtU2krekZxRVFiT0pONGxqaGxzaXl2aldxZzI4Q0FpaElNZHJVRzROb2lUaCtPUGhOWFNkVk82ZlRQRFZ0Z2ZFOWpjd05lZ1JZOTVtQUQzTzJheXo1eUZWZVBHWlZzdm5NWmc4QnEyTWdhMFZmQ0xNK1pNWDRZWjdPaGxyTFZrdzdIQjFrbGNEWWVWcStmTk5CbGNBMWpCT09wNWNHQkFjOS9YSGljeC9kWUJodmZvVHJNeFQwQXJGa3ZIRnFUSXhNYjRHNkhzUjlyclM4RG54N1hzb0tDY3g4SktoWlU2Q0s3UkVkWFZzTUdhMlRYUWpySmdJNVduZlFWUTE0RXJZNzRHaEtKUHZzMGk2b2FFbXFneTJEd1l3VGpxK1htSExLOG1lVU9aRS9BR202NWEwd2lKK2M2SmJ1US9sNThROHZOYnJRMndOMm1GSE9LaWlacjk4RjRPZkJEZllWYlh0eGI0c3c0Y1JtMkpZeU9wK3g2MkxtYzlBSGlzcGUwSjlPTDRMemF6dHFPODZJYjZMSWtUakNlV2g1eFFKUnJXYlp4dFh2ZFUyVUNXVG5YS1ZrQlcxZmoyMWxxZHNYWEFIZGR3MVZKRXVDekhjYUZRdDVwY01tK2ova0E2bVl4Yk4vb2pIY2N2dUZGekpKT0d4cUN3b3ZnVU1sbUY1eGRDU0ZvbG1tZ3k1SW93WGhxbVJ3YU1ab0gxN09VdG5BU0UzZ3U5aW5RcU5wa0JNSTJqQVB0Tm0zRk56QVhQMHZiR3EzUFhkNVZvYk9sT2x1bDdRYXZjOEt1MlEzYmYzdDJTakhuTzIyb1RZU0ZOQytDd1RPeVBKbTFOUmtMRHRUdk1uSU5Jd1RqcnVYam5mWUsrR1J6S09kblFCLzZLaldmdDVOemxWYkExbnA4TXcycllYM3U4cTRLV1VQeEkrc1ltTjVCWEkwZzJUV3JZZnRQZFc3NEt3V1NaQ2tjTnJSUTFwcmdSYUJOd2VSRlAyMmw0RTJzMzJWd0RXTUU0NnpsWlpjV0ZyekFHYm1sZm9FMU9ObDZteGVabTZicmhDOEIyQlpKb25UcHUyRTFyTTlkM2xWWkJEN3Jua2dwdEt5QWR4QUgwdURGeUs1WkRadjNGZzFaQ3JzTjVXVExYajRFbUxUZUlldGozV0FzbEdTR04xQy95OGcxakJDTXM1YVhYWmdkOFcxZzlRV2FNOUl1ZXVzMm1Obk51VTV0RE5OaFBQMkcxYkErZDNsWGhTN1ZSTXp4VWlLK1FTd0xoUVZTdTJZemJBTjVwN1E0SE5JNTMycER3eHJGWlZYUFRHOHNSQWRxaEliU1JybjZYWlk2ZVZhTDd4T011NWFYK2I1YUhHRU80a1duL29IRWd1dlVpNUs5Uk5xc0dqYkEzVzV1U3FkRnlKcGt0M3JBTjRnclVrdnRtczJ3WmIrd29Gc1VYL3Bvbm1ZNjUxdHRhTDZrSys1RGNBSFNrV3VGRFVSY1JKenBEWFJaNnVSWkxiNVBNTzVhVGw0cEF5RGxOMG03d2t2c043dlI2R1VnemN5N1RyUm1vLzZQZlpwVnd3YTQyOG41dnRjQnNNNHVtRzhRVnhQYVhIWXc1TnIxM0xRdkNOdFpjZzh3TGxWclQ1VDJJU0JtNUlsTUc1R1JxQlg2YnFETDRnUlRVc3ZGUHdSNVUrUzF4Um5CZHEwaElzaFZlT2RkSjVvTzF5clV6eGR0VmcwYjRHNVRFek14TzZobjdiMUx1cnd3L1BITXJqa05tK1BYOTVrSnRkbFFmMnNxdDB3TmhhdVU3R0FzREZXOXNGQURYUllubUpKYUx1NkJjVTNrbldYWlB2SGkxQytTNVYybktORUxHSGczcTRZTmNOYzFmVithck91NGhnMnFJYmRyTnVlUUJHci9GZzJmOCtzNGh6NDFwSnY5OGppSHhzSUJzVkxsYWFETG9nU1RsTlJ5WUZnQXhuV1J0OHhYQXZPMTdsa0phbFhldTZicnROaXB0eVp0V0EzcmM1ZDNWUjZHMk91c1NSdFVRMjdYVXNPMld1d3p1eHJ5T1QrMW9aRVhDWHhxU0tOU3VrcHRSRVpGeHZ3cDlidU1PM21aY3hnc21MSmFEcTYxWTBPVTJNbk9heHBiay83RG5iZit4Tkd3bWR3M1hhZkhJUGxhb3pUSUdrNlJPeHBYQndweXExdHptZ2xTdzlaMzdoeS8rWHVxVld0STJEV1hZYk4vamxQTStTNGJhbTNLVFBTcFliS3BYV1hjZ096MHFrR3crclVIVkp4Z3ltcnBRTFF3T2NNcXV0UTV3dWgvQVgwZnFvR245UzlzM0dXZlQ1S3ZqOHFvUWRRM1ZabFdUNXNNVlhLRlVJQWFUcFU3bXUwMDlyK0c2QlV0WGozb0hjUVp1YmtCWTNmYWY3R3J0U2ZzV2tMcjVHRERKa3hvNnJpdGF1VENnMTRFeTcvOU81SVNZT2huRzJHdzZnK29PTUhFMWFLN205SVhCdkJ2c3ZHOWQ3TW5SMUlHZFFMNzdFZkQ1RjFIbzNOcWdlRWlCNzI3cHZKK0FLWkdLaG9SQ2xERHFYS0gyVTd1L0NYSmNvZXhYNHRBcFZYeER1SzAzRnlIdlc2VUxMKzNSTitsWGFPVHR0QmRUem5uSi9EQjFOR0N4bDk1c0J3QnB3RmhxUnVtU1NDcytnTXFTakRTTlV3UExrUEZtUzU4alR0VjMzNm9jL3ZIUnVWQ0RDanhMWFowZ0dLRHRiWStCSzBWVGRmcEc1ais5cXpsZ2hQTDFYQzYzTzNxdm05cmc3SFhCRU94Rnl3ZHhNczk5dE5wMVUzLzc2bWtYYXRpMk9TY1g4MkdHbEJLRWZEU2RKbE5uVjBGd21wZ1FFVUpScnFHNU9CVitFVXBSb1QwaFEwcDFZNHNkTEl0MkxOUGRFdlYwSENkdnQxaDdIZHJObCtxaGxQbXJxKzVLbGdOc3grT2FnSXNIY1Q3WXF2eG5MN2FLYlNxN0ZwcTJOUjRMNVRVRTVTbFNHM29EVDB2TkZ5S2dCT2k5ZnhsU1RRUVZ2MEJGU2VZdUZycFZaMmJFbU9qZ1Q1ZjdaSkVzck5lTjNrU05jOWQvQzVXcEpmY1JjTnlTdFZ3eXR4aHRoTmkvdktBc1o4UFErRXBWVGFJY1c1Mk5hMytwWTczMEUzWnRTcUdUVm1LYXBPK0RxZ01nU2g3Qm1ORGpvZFFXUFVIVkp4ZzRtcWxQM3RiRTRCTDN2LzhidGR6djZVbTFoSnZ6Wks3NVFhWE5vcnc4ZkI3N3ZrRkZCNS9iR2loVnkycFRBMm56VjBQYzBzSzhQVkErb3FmckFiR1ZycHNFQS80N3pmbzZPZUdqUUJQMCt4YXVHSFQ1dndxTnRSa293eUJLTDJqN3h5Rndxby9vS0lFbzdtR21YUG9FNzBBaURlWnFuVXQ3Z25TVjVwY3oxNngzcUhjQzl4WGxxQllMRXRaTVFqZjlYMVh1ZUQwTWpXY05uY0d2cU8vR0FVRGNSVXNHY1FZaHRmU3FqUWVmV09oZTFtMXNJT3lxeXJxRHAzVmRpNHJiYkRxSkVzUXlLSmRiVDBmREt2K2dJb1NUQkpYaTM3Zlc3S1RKc1ZCR3V0NnNpNlhSU25RRmI1SmdpRy9abVFWSTMzdFRza1hQOGpZTHhhTFZFc3BVOE1wYzBleUczSUVpL2QxMkswcjFlQVVTNWNNNGswMkhxV1ZybXN0RjZuZ21zT2VTcVZkenlEblVMY1U0VFpVTlpTR1NoQ0kwdlJURk1saktLeWtYM2RBeFFrbXJsYjJhMDhCdU96OWNRakUvaHdWUnhVVzhlSkRQcnZsQm5kRDk4THB0dm5ueXBncHlTOVJ3Mmx6aDlsT015Q0lQVFVzQVZDVzdSL0VHTHRjbi9yNmtxNUlWTGRyNGM2aFB1ZEhPNGQrQkpMVlI1bWN6ekZwQk1LaUlYUlprb2daVUhHQ2lhdVY1SThORmVkMVEraitkVTREd2FLYW12UjdqRzJwRk5pT2NWa05WZG9hS2xIRGFYT0h4WlM4SWdsKzBYemRDeEwrUVh3b0Z5QzcycExPSWluRHJvVWFObVBPajNZTy9RZ2tyOXNTU3FLdHEwcGcwZVdlTFVtQ1hLK3FBeXBLTUlacldNVTV4SUF3amcwVjZ6VkRIYlVLMjVDN29LRDV5RU9kTjMrb1FKdHBtMkhJYlBzMmRWb3Z1dlBvczJWYVdxS0dMdTd1dTV1OTRiZHFjV2ZIdDJLZWNkTkN5NGtnQ0YvSlpiYXVkQWpuNUFDMGN0YTlxYVBkQVYrcmVvSTlmRmJzYXFmWnNjNWhtQnBDZzQ1R2dnMGJyQWwxV1pSZ2tyaGE1cThOQmRnbTN2aThwYncxMHRQdTZUeU9XenE5d3RrMVpDMWRKMnFkOWhXR0RqWmFtK3lPVDVRZTcvdlYwTVhkODlFdVl5OGZtVTFYNGM2T0wrbHJyZ29SNytYaVdvTmgrUHhxQ0RXWGErQ3ZEelBpVnM2VzVKSWxMUlRvSE82WU0zY1hNcnVSTlZMbGI1Z2E0bmJ4V3dWVkc2d0pkVm1jWU9KcUFSN0dnekVmQ3NSMTN6anNrYzYrWm5BWE92UUo2Syt5dDVqMFRkY0ovOGdMSFh2TkxDSmo3MlMvaWdMZG82Rk1zUVg4YXVqZzdndnM1KzcvNHZ0TXd3WGlGYmh6NE11NUt1a05DemxMNWRnUHcrZFhRK0RMbjlUYU9UdHIvblNCckhUQXRkTHVNd2JQYmRSYU5WS0NJbUZxT0dEcVdxTUYxcVM2TEU0d2NiVWdMVWh3TFVob0ZRdWhhNFI2dzVqSWV6cjliUGJkMW45dEFNcXdmdWFvQkZ1eWp0bnlRcmFJUHM5K2JLWWpwcDlyM3NkZXBoMXkzcDhyYStkdW1iMk55dTBiYmdVU0tuRG53RWV6blRHdFlKSHFXSlY2OExYK1M0TzBPZFlpN3g0UzQrb0JCRk5UeUIxZHAveWM1SE4yTGN3NXpNMzVGWnpEY0FRQ0M2WkFkZm0yQ0d0aVhSWWxtQ1N1VnFWalF5R1lzSGRYcVRja0tUUnlrZC9SUGMvL29hS2doVkZwenQ0WXR2cVdoaWlIOTNWK09XUjdQTlJTS1ZqaFhOUE8zY05QallnT1R2Yk50c081YytHajJXNlBhSXVIVnQxYkltSzgzZmlTUjFISjhaalNvMitncmhsVUV3ZG4zWnkydGtGLzFheFpqT1htZk5xL0RMR2hJQlNPUUxTNm84L1BSVmdUNjdJb3dTUnh0ZEwxbG1OV0ZuS0llMk1veTNHSEliZkdxY3p6UTR5VzVpMVNWaisvbmJldE9UZThMbi8xK0huWXJpUXE4bUYxbmM4MVVTaDlPN2pycldXbHdNMGx2VHppcHVsMWN1ZkNSNndkNkNUcDErV1g5UVFaZHVNaktia2VjeTJoNCtPRTdaemw3VnFZWWN2UCtXRTJsQmdKUmlERUFTUmJJa3p6b3h4VVBIRlNYUllubUxoYWdFS3pzb1RaWUlEK0hkYVEwMXRoMlhvSTBiNEliWmpLdjZFTVpsWUpDYWJYd21rbGZNMUdFMGhoMWZweFZMSS91WE5OTzNkTG9rWG9pR0Vrd3JsejRjT0N3QlF6SlJodGhPQTczN0dqUStvYlJmMzBUZFNIUm9wRDhubTdGbWJZdW5uTzIyaXYxSVlTUDhFSUJQTVBNMjAzcUFocllsMFdKNWk0V3NDNmdxdU9BbktUYjZpMzNLcnJLemVvSjBiSG9Xbkxlam5YS2RsRXh3NXRETTJ6cDdQa1pUL2ozaTBhTzNjWHhJL2E4Rlc0Wi9XMnc3bHo0VU9EcHIzQzlRRUJSRytKNXNVd2ZONHRHbXg0U3VsejhuYk9Dbll0L1hmUk4weVc4ckhDbko5ZzYwUnR5T1dMTytNQld6VHdNN1IxU1JIV3hMb3NTakFGMXpEN245MGw0aVQ1OUxWZFRLZThJakoyTmY5cVExcUNCUm5LZlFjVjNiaG50TEtObEpHUndpTjk2V2NxNWJhVjg2cWhuYnRkOW5KT3FXZTZPc0hjT2ZHdDVCUTdvVVZwM3Fha2pZZmk4NnJoZFUzNkdTUUhad1c3UmllMjVneFpGRzVoems5dGFQWFpQRUFOSHpPMHV3aHJZbDBXSlppQ2E1Z2VnSmVKa3dTODRkeVJMSXEvU2twZjIvVlh4NGJucEFXYjEzOVBqWlZtem5XaW5VVnpGU2NhMzVTb2V1SmpqaUxMZUh2VjBNN2RvWndMSUpXUm9oYk9uUXRmZ2daTjd4TG1VYzRucWlXRVF2RjUxVkRIbDFHM2MxYTBhNmxoSzZ6MkRRNHRjMzVxUTYrWXBjcGpBV3JZR3g5b2RJcXdKdFZsY1lLSnEwVUFNZHh2YWtBYkM3YlZ1TVB2b01YNi9xemNnbFNmNmFjbUM2NFQ3U3phejYrNjBtWGY5cm9qWGpXMGM0ZGVYc3NFZ1B4aEZxSy80ZHk1OE5Gc1o0cDVCUUJYVlJNcUZJclBxNFk3U3ZxY3NwMnpvbDBMTVd4RlN4RmlReFZFRVNwWHd3dm1obm9SVm45Q1hSWW5tTGhhSkE2TWhqVWhsdEwzc241U1pZVHZ6OWZkVitNT3hrUk1yOWVsUXNJM0dxbzZzQTNtbW9hTzc0WHVxbUlJd1cxYjV3bWJ3b3N5Q29pSVZ3MWQzSW16dlIxandSdk9uUXNmelhacmdyUDBqUllrRUQwakdKOVhEVFY4bkxpZHM2SUhsSGt6WHNObW1mTkRiS2lPTWd1WHErSG0wWWhYZXc4RmJMQW0wMlZSZ3JFdEUzenJoTllIeFpkZWFMMjF6cEdXdmlxY3kyRnRKY2Nkakltd0JEdnNXZDRLOWlwdnFBWmhHMHlsSTllSmIxV29VaFNDZnU3eGxIM0RiekNMbFh3dTJNNGRkZ0E0VDIxampSek9uUXNmelhickJvZmJTQmthS1Zra0dKOVhEWUZ2MVNSdTU2ejdqRm1LWXNBdXU2NllpeFRMbkI5aVE0dTBTdFh3Tm5XTkxYVVNpckFtMVdWUmdyRzRobDV4OXVXR0FhMjNyaFFGWkU4aG5YVTkxM0pWTU15dThpUVlrelVFZjJORW5xajQ5eUJRd3oyZWoxZGZHY3dzY1JmdFpDUmI3enY2WTZROThwZmpkNHp3QnNPWHNpS1lHNFZPOHdUajViV0dkdTRXQjYrVHBIVWRDZWZPaFk4a2QwVm5qejVZeExkT3Y5Rjkwd0d1SHJ5NGM4ZjNVU0lZbjFjTk40VDBaSnRXem14MnJkeXcyU3lGTWVtYmlDUUxoVUNwR3JibE5iYkZkT08zQ0d0Q1hSWW5tTkphNWxpbU1jQWRyK0lXY0VGWVdrTHd1Unp0TkVnMWcwcGRCWkhlQWQya0VtcUlpeGRiaWpMa2UxUEZFTm9HaXdkcHltTzNCcUIwa2QzNlJGb1hadklTTDltV2ppWlBNRjVlTmJSenArb1BtTDdmSDg2ZEN4L05kb282UW1UdHN6MmJWdmZ0Tkozc00xeDRCN0pnZkY0MTNEZWtTeTFiT2JQWnRYTERack1VdWczTklUSndHNUV5TlZ4UzE5aVdVcCtsQ0V2UmE3VEw0Z1JUV3NzY3kvREx4S2k0Ym53QlVvR3FIY0xRRmVxeWs2NzFXalFPZTNJZENUVmNVNDMwakZoNm5VeXNVZ2Q3U3hpbUEzenE3d0lwSmt6ckRWNnZuZk1uRlRrS2VkWFF6cDBpWUVvbG5Ec1hQbkJ0K3I2SDZJSDF0TDBMenlZN2JPL0NHTklhUURHRDhYblZFQ0svcXRCUXlNcVoxYTRaaHMwa2tzYXNjNzV1UTNPSUxDUjRVcGthOXBYTWJrdVBkSXV3RlBGR3V5eEtNRmJYMFBDMXpiRk1oNjNjR21JOFpwT3l3dE5NYUYrdHdqYlQzZjhsV29OMWRUVmNWUzJCb1hVVlM1TEhrSkJsTCtCMkoyTmZvOVhKTmcwdDVReGdBcmJ2cFdhRXZHcG81MDV5Z0JXejdwaUdjK2ZDdDVMemZlblQrWno1L2hhdVVEelR3L1hsODNTR0U0elBxNGJYVFRVOHZHU1hmTS9pR3BKaHprMktVaTVwWUY0L3k1RlpkQytKYTAwT2tTeFNDSlNvNGJMWWZVSEYrZFQvS01LU05KdnRzaWpCSkdXMWNtTVpnMExZR29TdVNTaE5CZzdGb3BLbUF4cHg1MG1RYXBoaUswS3BJZDBWdktLM1BzQXRrSU0wNFR6MG9jTTZZQktDeGw5dG1PNklrYXpYbEdHdkd0cTVrM1V4VDEyVmtmUW1ZeUIzRG56MG8zR3hXWnpTcGY4YTk5cXNoZTBoTE1tWTVxaDk4aGFEOFhuVkVBQWdLL0VzZG5RMVZKSmZNT2MrVVp4bWFZTmJrWkc5KytabW1zanN5RDdNSVJJRml1OFNOWHlZaE1LZjNaU2hJaXlSVDlhNHVTNkxFMHhwcmR4WTNvWEVWbE1BTkljTkpaUW1BeXR5OFlnbE1DeGFjb2JzUzBmMkx3YkRaZGtlc1RHU01kMXpTbmJYeUJxU0htTzV0ZzR5U21GM21PN0FhZFhUb0ZjTjdkeEpFbTJEY2dYdUhQakl3QmlHWnh1QUQ5TG1XakFoNElhNm8wZHpZekErcnhwQzVsa0hwMjA4aWpac25ObnRHczEzd3JDbDFYTi83SE8rc3FGNVJMbnFXdFN2aHEzdWxpcTduNHF2Q0V1V2FMVEw0Z1JUV2lzM2x0SHR0NFlwZ0YxcEZpV2VoZ0pxcTZHZGJjdjJMNE95bW1ZTk5ZU0c2ZXRMK2o4eWZKUW1HM3NKZHBSSWhXRkJodW1RdllJSVBUWFUwTTVkUmpZOW0zeVZDT05kZ1RzSFBqbzIxTlFpK1Jyd2NWL2dOaXdTMEF0RHRETWdtQ3VoMDR4WERYSDZlRk1pYUhYZmFwZDgveW5qN0ZkRTNnUHV6TVdKSklYQUF2dHJVZEI0NzZCU2FyTHlpUFRLWnRpdmh2UGpuL3FuOUhuZTgvN3RnUXhPRVpZZ2lKd0d1eXhLTUVscHJkeFlQalArMHhzWi93Tmo4U0l3TmZHV1AxQ0J2cVZibk52cklPc1lwaGlINGxZMXRmMHVWSGtMQmZCMGgzVFQ3U3BDaTcxZng5L2dZZXExaG5idXFEMTZvSGNIYVNEN1U0RTdCejdhbWlZSS9Gbm9ZdG9aWnBHelVMMStodjV2YmgxVXdPZFZRL2pSYWxuNXpxT1JYZkk5c09WNjFqTDJpbjhoSE9lVE9vZDVSRVVTSXNXdmhnT2ptYlcwVWdHV0lOVnNsMFVKaHVaYTU1T3lueHZMNThRS0VNc1AzUW9KVEkyOGUzdys3ait4U2ZzeUxUWUUyWTdjb2pHc1ladkpkQlQ2TzRBUld0a0NmOWp0SHlFNWU3Qm80MU5JSFdzSWtkMU02Um5jaVRZMnRUR010QXJjT2ZETkFaSGdHdlBKQUZHaGxidXJkSnFxVnF6QitQeHErQ2o1bWRsek1YVVRMWnpSWWFienliVFlQT2hLNmZXZFZaQnhCVVh5aURnYmxwZFhEZWxJUjN1MjB2b0ZXSUpxbzEwV0o1alNXdm14dk16V00vWjM5QThNQ0VRTnZhOW5tb1ZQNlIyU05id3RIUmJHWU1BQXpKNkZqbHlqWVpEK0s0UXZmeDY0aUFQMWVYMnVNSWFwYnc3eFdrUDhoQjlUQTUxcTZOeHhkaTZ5OFFFUDBxc0tkM1o4eVRzQlNaTDhNczJhYnhRTmZPRVNPWVZTRk9RYjN1QjVPenB1VVY2OXZZTVlZNEtUV2VpbVd5b1d6bngyalR1SDVrRlgyclp2emsvUG9QS0lGTWY1a0JmQkJxU2tQWHRwNVFJc1RyTFpMb3NUVEdtdHdsamV6dVk2VE5KeXpzeUxxSFo4aVkxSElMTDlCSnk2Si9HQlNTeSs5SjFTdEwxR0tjbFBQUGdwa3ZiUko5OVB6d2MrQVpWazlOVW85YXhJMjRnMGJTZXg3ZHRJOEo4YjRrNmNoVHZlWkZ0ZG9hcktuZG9wbGZqbVB2Qm5Bd0o0MTRkVGdBL2VUUkY4MDBwN2xHMnNnTTl2RFpNZGJ0SG5ldGsyZ0lXelBuSGlmSzRRZytaQkY2VjQ1M3k1aXRBUlVTMzc0MU5EOG1YMEoyV0g5Z1A0ME9Xd09PRm11Nnl2TjF3SU93U1RCTlFpbjBPczg4RDVmSHEwM3RwVVIreDJPZFZLM2NHVXYvaGUyRFVja2wxWjZ1d1JzWjVjZklwaGluZmhlUk9YT1cvK1VGWkNBdWFjR3p5OWpocWlQNHZjWlhUbnRMbXBLbmRGZkxTa3pUOUhIK0lJc2hjY1ZRR3BBcjRTTllRTi93eVU1cnRpU3JOdzVyVnI2VW8yZDlCRjdIcm5mQ0U1QTVHQjFZajQxRERmempDcm1ZZVZwVGJjWlZHQzhicUdjZ3ZHR011dHdhMlhRRVVZKzdRaGxtWWppL2p0YkhhajdWdHMzS0ZUUTlvTXhQbzBmVERBdHlpd1JOWlBmKzc0N1BmU0F1clB2dVk2MFg3cEpaNVY0ekliYmZnVXVjdm90c1dTSGRHcTNCWHhKVi9Sd1NFOGZ2c2ZEVGtBL29LSFBwSXB3ZmhLMUpDT0hZN3V4UCtPNGxPYWhiTzg1RTFHTDRPbDNFRVhNWG5HTEpXTDhSTWtBeEhWc2o4K05jU3F4M2dFaFJ5c0xMbmhMb3NTRFBZOWZNL2xqRk5qTENkekhYWTdxbjFFZ0p2SWUvbUJ6aXRma2xLK3IzZlhRUnJZa0dvSWNhNm5TZVYvQnByclJQczFRZzMzNlp6TitmaDlROXlYSzNLWDBwcVRLeXNuYVNQRDRDNEszd1hkQnd6R1Y2YUd5Y0lEM2FONy8xM3dHc1ZaN3FCTDBDcDlHNGpjcFgxcTZLeGx3a3FMVGIvTFlnVURPN1NxSTF0NG9IUDBTM3lpMU5NbkhHNUx6Y0Z3dXhIWW1PRm93SXF1ODNvYittSzFRS3RNRFFzVmVFSmJIQ1c0Q3VUU0RlNmk4Qm4rUWpDK1VqVTArWXppTEhmUVpWTDB4QXhFN25KUmFtZ2hOLzB1aXhVTVR1eXVXZ0JNTytsUWVxaTRFREVNYTkxME5CQVRRRGJwdU52NVJLcmhSZmI1bE9RTGgwN0tSb2JKWFF3KzNIUkxkMjB6c3NINEtxcGhGR2ZkM0tHdGdkd1RNUkM1eXpXa2hzZlFaYkdDTVVlTFd6SVR6amtqbkhqNGVMNmJhRG9ic0E4akxkNlJ0eVVIMm5VNHJRQVBScXJoUG5aMTZZR2dneDZUdXhoODJNUjVSbXNxRkY5Rk5ZemhMSC9RcFhIcEQ1cUluR1ViVXNQcGQxbTBZTXpSNGhUTXBEUFVGMmpPU0x0WTFxYXFrNVpVWDZEcFNMdG9JekZucnNKdFJTeHBGOFdTMS94NW9LVWtUeks1VTdGd2ZJbENSRFJWekk4dmFmdE9UUXNNeDNCV09PZ3FVSFVrS0F5T0FsbHlOUVF1VXNmUVpkR0NVYjNnUWpPVmRKd0c4WFpXZ25kQ3p0Q3hvM3AyNUcxSno4VkhGRi9nNTVLcVpraG9uKy9rTHFmM3NnSnFtTnpGNE1NVzI1YldVQ2krcEIvS1lrbzhpalBVREhUek5BQUltb2pNUEMxV0RZRlcwUWdlUjVlQmdTakJtS1BGZ0RIVkNJNFFzL2I2d2NicXV0eGRUV3VlRmZxN29HOHdXa0RjSGJvRnBOVzlLTmk3elZCOXJVUSttT011QWg5dUpWL1NxQWJqbTMrMVZxczhHTUVaRVExMDg0ejJjNGlNUEQxU0VZRmVWWVdQbzh1bzlSakI0UEtXT0xCVEFJNGoxQllMeWUzZ2pkSzJ1Uk16SjFhejUvV2RqWWF3N1BOcitxMStkczVaVGpiSFhRUSsrQXREcloxSjRZdmdqTGd5RDdvMFBqM0JIQ0pQeVFheWpxUExpTzBZd1dBYjRPa0dJTmNuY1padlJ5eVdtREt0cGUzY1RreVg3OWhjRDdhbkdqRi9FRmNUWDBvUHptR3pPMVArNHBTYjR5NEMzL25jWnRXRThFVndSdmh5QjEyVVZQcmtFWlZXcUZIZ1dMcU0rSTBSVEg2MDFNQmRyK295M3lxZEY3KzNLeWVYZHpRTytWWnBqeDJVVjY1V1lrUGRnd2lkdFhMY1JlREwrd3NUd2hmQkdRbFBuUStGaXpLUEtMeG05WkxIMG1YRVpveGdRcDNtNm1Lb1dtTW4yNDhJWDVQaXQzcTY2MFJmS2szOXRnbXNTWEdsUUQ0M3c0QVZ1S3VNRHovNk5mMkZTZUdyemhsRUVIWFFsVWNVSnNxb1VzZlRaYkdDS1l5V0tNeE5WRnJxSEdIcjVBWHNaYUhFc01VM05NdCtoZjBzZnFMVUhWOHhrK3ZIRHFVU3N0QUZiNEc3eXZod3lUeG5lU2VFcnpwbmtDamN2RkZsd1JZUVZhWVFYT0Y0dWd6c1JRbW1NRnFDY1RaZThKdHNmTy9kN01sUktPRzVnaGZaMm1aMzRQZFF6VjlMMzlIVWNDdU12eUozVlVxWmkxWUFBQURmU1VSQlZQSEJiVjgxMjVvVXZzcWNnYTJvZzY0Q0loTmZrN0hqNmJKWXdSUkhTNU95cUVicjJ3OTFidi9ZS0x6T3h6K1hMOXY2enAzanUxNlNUejJlZUpHN3F2ak92M0tZWTMxUytLcHlCcmFpM0x3aW9oekE0NDNXNzdKWXdTVEZwbzlYRkxQVy8zOUk0S1FjZEowNGFjMEVjK0s2NUJRemRGSU91azZjaUdlQ09YRmRjb29aeWgyTG5tS2tGYUhOQkZOUllMUGlOU1NRT3hhdFFlbVVWWjBKNXBSMTZFbUdjM0lPdWs2WWxHYUNPV0VkY3FyWk9VRUhYU2RMempQQm5LeitPTjNjbktTRHJoTWw2WmxnVGxSM25IWm1aZ2Rkamg2dUw1ai9BN0srZHlBSmpxT01BQUFBQUVsRlRrU3VRbUNDIgp9Cg=="/>
    </extobj>
    <extobj name="334E55B0-647D-440b-865C-3EC943EB4CBC-27">
      <extobjdata type="334E55B0-647D-440b-865C-3EC943EB4CBC" data="ewoJIkltZ1NldHRpbmdKc29uIiA6ICJ7XCJkcGlcIjpcIjYwMFwiLFwiZm9ybWF0XCI6XCJQTkdcIixcInRyYW5zcGFyZW50XCI6dHJ1ZSxcImF1dG9cIjpmYWxzZX0iLAoJIkxhdGV4IiA6ICJYRnNnU2w1N2FYMDlJR0ZmTVZ4d1lYSjBhV0ZzWDJrZ1FsOTdjakI5SUMwZ1lWOHhJSHRjYldGMGFHTmhiQ0JGZlY5cElDMGdYR2tnWWw4eklGeHNaV1owV3lCY2JHVm1kQ2dnWEcxaGRHaGpZV3dnUkY5cElGeEVaV3gwWVY5eUlGeHlhV2RvZENsZUtpQmNSR1ZzZEdGZmNpQXRJRnhzWldaMEtGeHRZWFJvWTJGc0lIdEVmVjlwSUZ4RVpXeDBZVjl5SUZ4eWFXZG9kQ2tnWEVSbGJIUmhYM0plS2lCY2NtbG5hSFJkSUNzZ1hIaHBYbWtnWEYwPSIsCgkiTGF0ZXhJbWdCYXNlNjQiIDogImlWQk9SdzBLR2dvQUFBQU5TVWhFVWdBQUNCd0FBQUJtQkFNQUFBQ1FXUTFGQUFBQU1GQk1WRVgvLy84QUFBQUFBQUFBQUFBQUFBQUFBQUFBQUFBQUFBQUFBQUFBQUFBQUFBQUFBQUFBQUFBQUFBQUFBQUFBQUFBdjNhQjdBQUFBRDNSU1RsTUFadS9kelVTSm1hdTdJbFFRZGpKNFRHb0ZBQUFBQ1hCSVdYTUFBQTdFQUFBT3hBR1ZLdzRiQUFBZ0FFbEVRVlI0QWUxOWUyd2t5WGxmNzNLNUQzS1dKQXpEajBESTBIc3JRZEpabVBXZGhEc3BVb2FSTnZMSnNUUDBIUVJGaWFHaFpVT3lIY2ZjQ0VwMEZ4Z2VXcjVFdmtUeExFNTJGRWhDWm13OUhNTVJTTWlHNFJpSU9kRXFzazdXSFFuWkZpVDVFQkt4RkNSL0dOd2IwdEhlcy9LcjdxN0hWMTNWWGYwWXpuQjMrby9wZW43MWZWOVYvZXFycjZ0N2dpRDlXbWg5SXIzQU5IZXFnYWtHYmdjTitFejFUWGJyZGhCMUtzTlVBMU1OcEd2QVo2cDMyTFBwUkthNUU2eUIydHVqNjEwVHpPT1VOVzhOakxZM2ZhWjZqejNqemUyMDRLUnBZSUZGMTlUQ203U2VLY0xQWE55YkkxcWdmYVo2bTEwcnd2bTB6a1JvWUFvSEU5RU5GVEV4WWpqd21lcHpmMVNSTEZNeVk5REFKTUxCUTM5M0RJcTRMWm9jTVJ4TXAvcHRNVXBTaEZoZ04xTnl4NVBWbXU1Y3lpbStNNkxOUWptdXByVW5Yd05UT0pqOFBzck40UlFPY3F0c1dpSFV3Q1RDUWZjNzA4NHBwWUVwSEpSUzN4MWNlUkxob1BQaUhkd2hWWWcraFlNcXRIZ24wcGd3T1BpVFgwUW43UEVuMTM4eWZWNVZlRHhPNGFDdzZ1N3dpblk0K0wzVjQxSEwzQThZN1hTSFcwRlEvNXNnbUcrTWZjY3dOaVVZT3NrZm5jSkJmcDFOYTNBTldPSGczTEIvVE5wcFhxY050ZGl0UWRCK0xxajF4bjcwZlh4S29DckppczNldTI4V0dSc2N6RDUrZWRka1poby9RUnF3d2tIM3BkSVNmTytTRjRrYlJ3TlM3cThZdXp2WWZDSDRIR01mSXhsR3hKTzhVU3RYZEh4S3NMTHBsUGdNMnpBcmpBUU9QS1o2clhmVU91eWIzSXc4L3RsSEc4UFhmM1BremR3SkRkamc0QUpiTFN2NlJjK1Q2M09OTjlLbTNzblloM2R1UHNIWXI5RjBHdk1sVDJ2bGlvMVRDUlpHM1JJZkV4ejRUUFVidDRJemJNWEMvVWlUdmpzNm1mMURJMjFrNU1UbnZ2NlJ4bDF2TFQzeFRENmYrdkd2UGZabS8zMjNEUTVhNVY5Q09jMkdKbVAyK01IaGdHWjhwakZzMzkwWVBrMVRqWmczZWFOZWp1aFlsWkRrMHkzeCtlUkxBbFZaQnpQWEZDTzJxWDZxd1M3ZGRlL1ZxMWZ2dmNSZWpxSzl0ZUFjZTE3Vk9aYlFYN0ZYL3EzQjNEc2E3SFd1NXM0MTRsYzU0dHRkUHp4NUI2bi9NT1p4MXlWRXNmVHpvY2oreC9vc2NIQ2VyZEcyZi9maGo0VE1EaS8veDMvMkV6VExGZHRqekUrdytjUnFjcXJGMk5HV2kzQ1U3azArblV4SzdwaVZrT0RNTGZHNXBLYXJnb1AyaXVMRE50WFBoSU10K3NFU2N1b3dDQzZ3LzZmcUhFZm9MUHY3WVRPQUpnMjhTTXVMR3B0eGNNSk1pZHE3Qll2K001ZUk2SXFjRHVuNkwrOFdPRmluUjF5ZnhQVFVybGRtek5TSU1jREhzb3RGbXI2ZVVNQkZ4ckxhOENkUEcvT1BqVnNKSnFkV2lXc2ZHQVRCUmJZVUJMVVA2QldxZ29POURVblZPdFZuMy9Qd1k0K0hZK09CZndrbVpwNExndFBNM3pLVnhNc0VPbUtzZjRIUmNhdUl6ci8zc1hBTXYvSUQ0ZlVJajl5dHNzY2ZtdXVxQ1pZMTlQTnhPL3UxbjhISVFiOTRYa2s0bUdVdmFIVnI4YzVNOGN0K1NjdDJCREdqbWVkWm9obHpjWnRIYnoyYnJwUWM1QjBNWmlXUFd3a21mM2FKei9OUmZZcDdlajVIbHNhcTRLQ3pKdmx3VC9WUG9xOWZIWmFyWHcrQ1RVK25rU1JjTW5CMnVDOG90QktHcHNqQmZSMG1wNGpXdmdzc2c5ZUp1ZllZdS96Umg1dmdpaVg5d21XNWhJR3c3RTBqQ1FlZjU2dU51R3BRWStMNm1NaDEzcm1ONHVrOG1HUDBNY1lYRzhQdExOOUJEdkpPRnRNenhxeUVCSE4yaVdHc2Z6aVlaZjBBcnRjTnJVNVZjTEMrSzRtNnB6cmZubTZGNVpxNHJlZFlpaVR4RWdFOGxCYlg1OVAyS1hYR2NKcEZYRjBOSEVUYStPNFBzY052OHRiaFJtZHBrRmFNdzhVODBKZUVnNVpFVWRpZ0hBMWUrNnY0dWUreFg3K0hjeHRlMTdJWTIrUEYxRmhLTGI2SEhhZTYvby9QazRVODVCWHBQS0h4S2lISnFWM2loU1liYnMyeHdYeURQZHZYS2xVRkIzWFYwZTZwUG9PdUR0dXU4UVdnY2J6TGJxMnhLdVdlWnlsUHhEcE1mM1dYUTlpR3JEam13RVYwWXNSQ0hXeGRyNXFiVGUrWmlKWVRjSEJLaC9jSDJmRGY5VkdHaGJib3doKzBFTUtWK1d5NXdVc3Qrd2wybXEycGd0OVM1dzUrUktXYW9Uemt6YnBlOGZFcXdjS2lRK0pabk5iNkNxdmhkMSt2VkJVY2JMN21rYXRYSC9nRmtFNlo2b3RpcFoxN1V3QlRKZFB2b3pOYU9ueVdIZTVLSXMyVUlkY2tFNjBHZlQ0djY0MDUwR1dmaURuZ0tMVldOVGQxeHZhOWFTYmdZRWZiaFo1amgwdWdCTmlOTnhDMTcwTVFsMlozMlZxNnlMNGZoWVNQeDFaQ1N6dWw3eGE4VGlYbUlxKzE1QjhjcnhLU2ZEb2xubnMzZS9ud2MrdzFBMUtuSWpoNHNzbjdPbHdLVXFaNm0ybEdPZ1kwNFdUVWtSM2RSMVYzRDdrYXhGQzRFYm9TaUZFNmFqNVQ2SjlSVGcwKzBmb3BSUXRsZGZOMFNRSU91bXdnV3EyMUltZzRCUzVYNDhRbmdhdGFWQlNsOTlORHJCSyt6b09ncWUxT2V0eHVDdDlaU1BGUTV5TlBXZk9MalZjSlNSNVRKT2F1M245ZzFLZ0dEbjRIbFBFUTcwK2J5eEY1eDFSZjExZUhuV00rVzE0WHBnbG5jWWM1cHppZmFQdVJHT0h2Z1JIWHNvNDcyRk91ZTh5YTZwL0xOSm5yaVl0RlVoTU9GalNHUGhuRC9sbm9yaS9xOGtqV280dTlaNElXQ25ITHd1UGExdXpMNkkxR2JzZjk1MTkwVnMxSDNrbkduVEZtSlNRWlM1TjRMMm4yZXNEQjkvYVRyZENVTHpGMnE4N3VoY2NvWGxZZFV4MDlmVlBXckdjWmpySmtOWUVlbUpTVTRNVllsUkVhT0lmaHFLZnNJQjZMcFNlUElZejVKQm5CODZPVnFsbUFYZlNpUDAwVERpNG9yTUlHNjBwSWlPcVNQMWhTOW8yMXBjWnkwRWFoWld0bUluSEdMTmpKNEQ4ZitVUjcyUW1Ub0FUQ1pZckV2dzlGZjV3VURvSnNPRmpJZEZuQlBUbGNYZmlWQm52OXo4WFVIVk1kN2EvSTlsdG1YOHFjMFFTQVJXcFBpbkc2NFdnR1NFSFd5RVZ3ZmMxUjluaVR0elVyZWtiRHRxcTRnRjMwa2o4dEV3NE9sSmJ3R0dzckpIU0JHdjVkcURKMTViOEl2T01IMWxSSHBmSnowWVN2aks4aDVTU2Yyclk5Y3hLVW9IUG1saGpIMmU0dTRqdVlqNUZlYjRXR080ejlLRTJ4VDNXK0xWd1RCZkhwVmhrV2FTTzlnOHNWMlFBVzEyVVpvUUZZQTJTTjRROXVOMmlSOGNTd2VLdjlRVjA4WXFpUUYyRGtUWDl5Smh6MDFCWnJYV3pGQUszYTloN25VSEV0cHpSeEdrK2NjamdQYWhvK2hsUXpQcDJhazN3S282NnNTVkNDenB0VDRvVnV3U2NMcDFJN0VHM0RVYUQzT1ZJY1U1MXZIbGNGczRqMFJmaFk3bC9RMTFQNHVKNXp0THB0ckpIY09saHpsRDNXWk14V3ZqV09yci9lRjZIcTdwaTgxLzJwR1hCUUV4QVFkbjhNcU5DZDJxQ0JkQXU2VkRJazI5cmo5WGlocFdTZUxhV3JPUTk0ZmdZYzVDVnZhekkxYlNLVW9IUG9rbmloSmM4ZEhQVzFDdG1iaFV3NDZETDJSbzBpZ282cHpzMUFXZkEwTmNsbCt1Z0NuOVpJd3k1MkdhUWRZNDNjOUIrZFdnTWpDTzRZT0ZWNUUyaGcxNStvQVFjWDFVTWpyQTh4cklBaXNiUzRMZ2srR00xaHB4dmtjUjYwMlFxaGtQRS9DM25KRTlvK2tZbFFnczZvUzJKTXhZS25FclBnZ0IrSzN0ZFo0Rzhqa04yM3lGelV6WWcyWHlibTN5RHlqdmtPaTFRWjNyVHRwaHpNVVhvZDh2VnBrZkhFd01nTEkyMTVPOUdSYWMwWmNEQ2p6SzFGaVF3SCtxTWtFT1AyWWNvUlpMN1REZkk0RHhaVm8ybXN4bm01eVh2UXBFVW1UUWxPaVMvSWR4YTJsY3NIc3BTM0R0RGw1cHVKanFuZTFrdDIrUjZFdjk0d2xndldnV09WTW84ZGNOdlYyQXVOaGVNZzZMbzNPTlZ3MU5HTXQyeUtCaHdjcUlWNjgxWS9ybDQzRUl3ck53VmIrVTQzbC9NZzMwdXh1Y25IVXZqZkprMEpUb25qTnhxM3NMUDcwRUNUcnp3Y1lMb3Nhd1I1MERIVjE3VzFBZ1BqV2hBY1hERnFIbGNVSm8zVmdJa08wdTFyYlBCL3EwcmI3bXBGUnh4c3VqYzQxYlRjeklWN0JoeDBsSU5sVHJLREhsK1dFUjRBcENuM0VjbmhrWHEwczhDSThuUWVuRklPaXdTeFpFSnU4a2tTR1NtVHBvUjBpUXQ5N3lCanM4QWR3ZHpFMHk3WFZFYzMzeFRGc0R6dlkzUXNpZmd4MzJHMU9zNGgwVWZsL0tzTVRLMTd4OHdsYlE2TU9DQ01saXNhUTdlWlpsNGFLUU1Pck5NY3MvODZvZEdHRU80K0QzZTZlWndId09wOVFqODFrcHQ4S2pWYjVxUXBJVjNpUWw5RHlvQURQbDBHVkRXdXFZNlNLNkxrV2I2SERGOXZFQ25IZXNla2QreGh6V01IMitDNmY2eTh1Um9ESXlrcnE2dVdmenE2TGVPTkFrS0x3Z0ZXQlpJYlJacm1RNWtkeUxCcktSZ21uWXF6Y3B3OGFMcXBKVm9wUUQ1Qkl6MWgwcFNRSVhHaGJ5Vm13TUZpY3MxeVRIVnVSNndKZlY3a2h1a0ZsM2RmbEtyNlB2dklQY1A3dGtBVnptOEhIR0RBUmlacjFQWmNZMUwyQ2dIbVZ2eTFpS3JWRXRITGQrekFlS1B4ckcyandWMEZYTnZxQXRpNkozQzAwNDJjQnc3YlRWR0tRbDNEK2pEejlYZ0I4bnAxai9Da0tTRkQ0bEhBUVp0T0g2NDB4MVRuYnVWVm9kUUZidmp1cllob3Fmc2YzblAwcjcwSTRHMjVZWk1kWW9SaUFYSU1PTWp6a2tic0JwaW1JMXJMckN6b0pVRUhyR1MrSUp5THBhZit5ZmM4L0pGWGlpcVlxaXRCN1dlYnIzOWFwS1RlcVhWd3hyYlI0QXRBbnhEaHR1UVNTZEVpZFlIRHJiUlNXZ1Y0RzlUMms2VGJJZ1hJMjhpa3BFMmFFaklrTHZRL0N4bldRVDFwWWpxbU9qbDJFUFNHd2JuRFFZcHVmYk5xWCtWei9CTkI4RCt5cU9ITFJyOFFCRTkxc1VPMjJEUnhlK3VhZ3dQYkdZek1QQmEwTDlPa25LY0VCNWdrVE13WVFxQm9wTUVweWljc096RGU4TzIxUzU1bnNpa2NMTnI4cmZ3Wk5PVU5WcGtiWGVPZGJoQnNvOVFWV3RFUk95RFk3U2dVSnhjZ24wNHdrVHRwU3NndmNTZlRPNVVCQit1V3gxLzJxYjVJbnRqZFlHOHpqelluMU91VnNNZSswdzhlT2h5Y3k1cTMzMkxEY0dHYWExMExEclJwUUZ0cEVlL1gvd0xQQTFxZytwaW5CSHdxTWZhYWZuVU1ORGhCQ1FmYk1ON3ErQzc1WjluUXB3MEtCMjNidkFUSHhqTmE3cWhkZFFnZ2RycDQvb3hTZnZ2SVJjOXlhTElJZVFlbnJ1UUpVMElCaVV2RHdaN3hhSm1yeWo3VjI5UnovWTFMSDNlcE5VLzZFK3h3SCtWN0szVysvVWk1Y0M0WkpnUy96andQSTlOeERJbHZkM2VqWXZqOUluWVhLaWFUcXczNFNsQnJnamN3OU10L1BLaUlnYTg5QW5vU0RqcU1mU21VdmUzbG9xQndzRzZ6MnZHNmgzSFlpOE5CMzhHOTJPbEdEM3NkZXptamJvNDN1WXFRTjFyTGlrNllFZ3BJWEJvT3RpM1dRV0NkNnV1anNMdG5HOWp3NHBwNXBwa0JCMTI1dThVRERReDl1OW5OdDd2N25DQy8rQmM3Zmo0S2p1N1hYNEl2Z0xmd01wYmNFcng5U1lNRGVGVjZMK2UwTHBocnVyVUJDZ2M5bTNXL2szRERjaml3VWtPaTNPa0dvZGQweTFWT1R6L1BIQjVodlZBVUxrSStTU1UxWmNLVVVFRGkwbkN3NlQzSlcyUlhucXBYLzh4MlBIVDVOTFpQOEpnV25GaHluZDliYXJxNDV2N091TWJjTjJEckx2bXpVckNrdHdRNFFncm0rRlhkc1NnWVE4STY0SFpSNU15QkxxV3EzRUpST0xCKytMS2RzQnlUMndmVmdOenA1bkFlQUY0VWdmUlFFZkxwRkJPNUU2YUVBaEtYaGdNNENGT25vZElaaHR1S2lybEN0VysvM1hYMWszWHdiYzQzUnFsTjF3U1BzdUVURk9NZTMwSmFBUzgzazlTUUFuRVkvaXZxNnRXM2dPRHdsL3ZXUWxVbWVrdUFSdUhvQzYvVjZoaG9TTFhnMklIWUpEU01zNFRXNWlnY1dQMlBld21QSU5Uck91cWtkcnFSODhBTDgrQ3M3RnU1U3lRV0lwK2drcDR3V1Vvb0luRnBPTUFvOHR2bThmVjdMVjJkUFBmejRZQzMvbGhnNTBCNnBqRDA3Qk04YWhMamNDVUs0ZmZDODZCL1JVYjF3Q0pwK2Y2bjlieVJoTDBsNEsxSDNzUXE5eTlOQ1FmY2p0K1BSR3o2MkI4RURuQThjRGVxcS8vMkV2TUQ2blU5cUpuUnpINE9UVjZqQ2dVOXNiRVFlVjJZN1BDRUthR0l4S1hoZ0I5RDM4cFdWZlEybTBmWHRURVNISmZGVmFoR002YlZTZ29iNEhJZ3N5OGVvWVVOR2RVRGJjMFY4dW4zaFYrQTFMT3JEM3RMZ0tieDJTbjJ3RS8ycTJSQ0dVMXc1NHNGdWNjc3FqWmJKWEFBckY4eUMvQlA1NXREWTlOOGlVRlZxdXRvMzBRSCtZd3EyRmFXZGhWUkZTcEVYbFgzQ1UyWUVvcElYQjRPTUl4ZXZmRDFYNy82d0Q5TlZ4azN3OU5MaExubk1ZWWMxK3NTMWJHaS9XQ2N1Sk5xZThBbG9JMDJicWpZVmpPUVdpZmpGYkdQSlJxdE5NRmJBclE2MTJQZjJhKzBkZjZ0RWJHSGdnSTNZdUlkSHdjZGdRTTh0bGxOY01hOUVYMmF1dTN1cGVheVZoVGxIT2FiVmdoQkxNaHJOTVVWSzBUZVJjeWVQbUZLS0NKeGVUaW85ZGdRblljcjNzWGJkY1ZQL2xUbkVZL2JhS3ZSZ0dCeVFFcFdEc2dzNS84R0lneGpXU1FLdE5Ta1FBSndZNWhDMWFoYkpPb3RBWWp2bVYvRkw5S2dVVWZCd2JaU1lEY3hqWTFhUEVyZ0FIQzdueWhqMlVlNktlczczUnpPQTlKZENRNVVRa0h5aW9CSGFMS1VVRWppOG5BUThFM25ydzJDTDNkZHU4SklreGo0TGkrU2g2cnRSUnBxM0s1VDI2UFdJdE80cVhBRGxMQ21pUFZ2b2ZVSlFobzVTMXBDM2IzWHhaSEY3N3ZuOEtPa0dhMm1aOUJiQXY3ODc5YkFRdlZiejlwU0xRV3RTUW9PT2txQlBZRU1zei9kR043L1RXdEZDZ2NZQS8xRU1YZzZ6QjV2cUNYQjBQd01NUjI5blFjc2RZdW9XQ3BJWGhId0NFMldFZ3BKWEFFYzRPUWVDNytxdnBLcU1zelhkTHhJclczTjFMOWEwRklEalpkOWlHd0crT1BEZ1NMQjRTQStIN01wamVVd20yOGorcXBnK0tCQmoydFpRYTNETGo5YThwaVN0d1RBc0NZQktzRUpaTmtRNFFKM0JRZE5wY0JtdkhFL2k0OWpQKzd5bnhEckFETi9rR2dkcDVDTUhzY3NmMGtVTXpTL1RaRURMSGc1RDN6aG9DQjV3YXpYZmJLVVVFamk4bkJ3a1Qweis3UDM0SStGTTE0amFxVzcvcjBVYmhUQ2VCUGVyNEN1UlArVitnWjI2R3VYZk5MSEE3WERpTmNNdUtFNXVLUHpjZGVOVmtYMFFmNGZOdlBOdzc1SUtIRDNsaUFJSGxRelNXOElTNUtMUWIyWUt5emhBQnQ5T1NHaEhtNGlMVFMrc3g4RXZ5MVBjMUlhMlhCd2tPaHhIUDdZRUZRTXpUZGZFQm5odlE0ZXJwQVVlOFN2RkE0MkZTTnZiOVNSYW9XRHNTbWhrTVNsNGFEVzh6UlcwYjhyRGowV1RjYVl1Um5YeFF5WEs5R1hmeHlQQkloMXNFN1B3SE5UZERtcTJLT0gzdUh2SlBBQWxGRjBLWnV6MGZRNWI1MmxuN2FmblhqWGdOSUl2Q1hnZjNlNGFsUU9vNWhoUzRsMDMrWTFWeUxvQ3dWeUZ5QnZxeDF0VHRyc2NKQm93ZkFkZ0l0a21UMXQ4a2NFTmpYYmkycCtucTJSTnZockN4THFTUTZOZUIyUjRMQmVqRHh2ekZ1WkU2V0VZaExiNGVBcGJUUy9nNzFjaS8xajJodjgvUVNxYUROZnhQbUs3RmRTMU1pK054WENZRmtYeUFDUVp2ZFRPR2hvanc5Qmx1OGRya1hrMnlJUVJSZkpFd2lrdGRTeHZhaUUvTjJNYTNZdEwvend3V3k5eEl3VFZKcStFZ1J0eCt5WUZkc2VRUkozNytZMU9JQ1Y4VUpNZ25mVlBsd2pqYlV3QVJ1YWxUQkFmNGgxQUJpbHVUd0czUmxJMVZNV0NBU0t1eUNzT0dQQUNiejBYaWNQUE9HZ0tIbnc1cS9NaVZKQ01ZbXRjTUQvdGRoMTdZYTlKMzlxVGUwQm5reTFCUGdVWExXa2wwamlEd2dFTytpS2xaalUrVXYzLzA5a2lSeWs4dkY5UldzSWhRVXZjMytrcFlmZjVaS2IyekNqYSt3ZVZPbldjQkJHZG1UREttOFJEVmd2UTFuZUV2Qy9SdDlROVBYUTcvYjFXQmoyYlI2RjVXWUJPaEVxNGwwMTRLRDVwcEFhakFYYk9wMEpCOXpJQUJudGdoQXJNa28xdnkxM0tuR0JKbXB2eWNMT1FGT3VBczRpUEtNb2VWVDFWNllORHNhbWhHSVNXK0dBVHgvWGRaMnFmY1ozeWVkVGtGWXRIY095SmYxKzZMUTFqU0NGQTZ4OEpCZUZpWWRBVlZ4WFJrYVVpQVJqVE1lRjQ3MENuelhta28rMEpxcFpydUdQcUtaNHlGc0NITmFNMFljU3NNZDhtMGR0Q1FmUXliV1lHb3hlM2xYd2EreUdLWWFYTmk2VkNRZllmaGhQbHJIUTl1UGE1cTBwVEJPUlVRY1RWMFRFZmZlMERvcVNSOFAreXJUQndkaVVVRXhpS3h3RUg3UU01U2pwY0pWMlRmZFpHbmZHTU55TXdlRXM2cHNCOWN0WjNaYnJmVmlid2dHMzkvWTFxZ2ZVbGFEbHRFekhYQWRWKzFvQkdUekRub3ZDQ3lYazhwWWdvRHR0eVVYcGdJUURLSEFycGhaM0ZXNHJZVXJYQ3VRRURtemJabXphakk4V3JGdk5ETjZHdWRNTndjaFpPdVFxK2hGL0Rxc2xXWUtGeVZ0b3VaTW1TUWtGSmJiRGdTNXk2dWRQTHNwVGdYb1ZXeGpEemJRSGJjWHlwTzFvKy9wMU9tUXBIS0Fnc1V4UWVObmVFQXBHSzZMSTdpSmxJQ0w2dlMydFZBcEVlcG5NTUJpN0pRcUJLUkhrZHlvQnR0TExlbTVsWVFrSGV3cjJOaU1IeXFKWW5ydVVzN2h0QWdjMnB6cXNDN3Jrdytpa3lsVlNtRHRkL3JVU3IvWEREdzRLazFjY2VvUW1TUWtGSlM0SkI1dHlTY2xTRjBaNzBxak9xcFNlMzlhV0g4T2dwWk1KQllsbDBtUms3NkJhNGJ1a2ZSVkZxSVVVa2lBaUhia05ia2tyVytSNTM4R1lYRUJUSmRoeHp5VHZ4cXdGSlJ6MGxLVzFGNTBPd09pT1ptL1A2dFRMaElNRDA5TDZMWXZYTTJZcXNkTU5YM2dRRGg0cjUxR2lzR0JTaWlDck1QbDBza2F1RFE3R3BZU0NFcGVFZ3g2WlpvWjZTQlR6NmlaSktCK3BxME10OE5nUTI0UENBY2EzL2xVZWZncHBZRzJlTzlGb0JoTHNyOVkxcFd1djY3UEhwVlJGck80clFVZXQzYUp1TlhjSkIwMG10MzNvcW1WUXI3M3ZGVkViNmkwcnZVMENCL0RPOVBWTUh0NHpIaXpVbE1yTW91YXhBSjRQM1VqRVRaU1hDU2JreUF3U1NHeWtmY2tUS2xtUlNWSkNRWW5Md2NHQy80cnYxYmxjNGQvV0htdlNZTi9vRDR3M2dUQlkxb250UWVHZ295M0NvSUZKcjZPRFJoVjdlWXB2OEFSUm5CR0ZBU2xyY2JnanZBZ2l6Ly91S3dIUXpnNUsvazA1U2tvNGFDZzVJZk0xclRnYUo3cU5zd2djUUtXcldwVXcyRFJBOTRaTDZ6YlhRZVE4c0xWTG1nRnZHeVRCR2tsdXBEM0pXNms1RXlkSUNVVWxMZ2NINXpOMnRMWDNpVThOY2pOOHphbElMZVB6S09pNFh0U0s4V0JITFIvb0NZRU1ZU0VLQjExNjdBQ2IydGdOYUJEa0Q1V0lrUkYrWU1CYUZqaXhHOWZlODNGNW1TMUZjVjhKa2dBMmw1aDk5aGF5VWlVY3FEblBJYkN2MVVQajE3V29DQkk0UUowdGtSSGYwUVhTM3VCSk1BNkV4b3lTL05uK0lKSG01VHpRVURsQlFDVVVKcTlJK0lRbVNBbEZKUzRIQnp0a0dVbXFyQzFQOVdCTUpkZVBaSVh3eVQrS1dpOHl1bEFYcy94YVRBTEwrZ3FDLzJnUXh4TndjRFBPNExlNlFLYlp4eS9URWRwV2t5SXF2d05Hcm9mQjJrOGQvaElDLy8zeDRZOE5jSWM4UzJFNk40cE5uSW96c20rK0V1RFJDRzFqdmhXQjFEc3YvVmgySzJrbEJCeGdtUlYrUDJ5QnBYK1RWd1ZBNzF0SUVEaUF2b1U2UkZHWXp1UzR3b1BLVFlLVElGVHoyeFNFSXhJTjZINDFwdmJGNW4zN1FKVHZiMXgrV3RBUDcxaGx6SFpKZmhRcFRONUNLeVZwZ3BTUUtiRkRqSEp3VUUrc0NhUVpqREZoNUdKQXk0ZUNwSXdaeWZHOWc0NWFvVEZ0cjRGU2F6OG1SK0VBQlpmakRINXJ4cXpVZWtldHc3Nld3YjkyY0ZPUGM4U0o1OEtOb3g1V04veWp6S1Boc01hY0VlT3dUbWNQcVo4UjhaVmdrKzUyT0JKdWNOSlBzS3ZzRFJsdHBHZHJjQ0FraHk2SlFkU2wwMXJRSTNDQW5sNFRHZkVkTnBpZ3lGTXVzc1A5T0FmejJ0QjhVMENSTElGQUhicGZpUkpxemJkeFBOeGpEN1NrMnNNY0xNaXJVWkcwMzhMazA0Z204eVpJQ1ZrU0o1bVBVc3JCUVk5WWxZazJzRUFJMXh3R3RHTy9ucWpsbmJDdXB1UjJhS3pXcEIrUXdzR2VIRmVjTm9aUXRHemR1SVUzRmxmMDVscWtZUGkwVCt3ZWVydnpHSkc5SCtBdkd1K0gzMVRjaW12V0RYK0RUakFqN0N0QjNkakVuSWxRdHRiY0NGclUyWkhSWUNKYndBRmV6bGlPTTlIWWhsWU9uV2lkY1FRT1VQMmFWb2NIMnlScHJpVSthOC96RE0zYmRycGtkMy9oeFdDYjdWN2cvNVBSZTRrVEVCZk9jZlZGMkhrdlR0NUowcDVCSkE2TGpFa0ptUkxiK2NmKzI3VEFFd1hUemgwMHJXYWtKSUVGUWxnSEdQaWtIMldaRW9FOU5WQTdqTzgrNTZVd0ZBNE9oTVVmTmdiamR5TU05TmFDYzNUbEE3OXJZVmI4Y3dNSlY4THc3SzBBUS80TFJ3TytNbVBrdzlyWmlndlZoWXh4UE1mTlZ3Sm9UNHJHeWJlaWo1eGVnSTNka1h6a2FGY1ZsWENnanZlMTJIQ2dDc3kzSEIrRW9uRFFwTGlLK2wxaFYzRmF0WFYydDZJWkdKby93enN2Y2ZFam16SFd0VGZnMW5taDlhUDhhNUZrVlFGV0plb2xFb3FUVDVCS1Q1Z1lKV1JLN0pLakhCeW81ZGxLZnhFZEd1OEtFYnB1TFZNaUViTjhQNjdlQ0tma2VSaVUwVVhoQUh5c2lCdytnYUp0eXlrNDZ5OEkvc0pzMUtJcllROWJuUDB3Nnp6czV3WnJRQWFNVXZ4cWNMQmRIQTU4SmVpQ3NYN0lSL2dEeDhVK0Q5U3ZZTFdrQUJibTUvaVJjTkFUMWdGY2VOS2hQLy9ZVy9CcEd6czVDZ2V5dWl3c1Z3S2U4bFYyYXlCekFsUHpiWnZyUUQ5NTBPM2p5UFNRSStJZXhjVUxQcm92VGw2eDdCV2FHQ1ZrU3V3U3B5d2NiTGdJOC9RZGpHS01XRno2NGZ3d29Zb2Z6UEt0aUE0V0NhemV3V25NMmVpaWNJRHNaWkhEMzJlSzdKUVpsRDVORmh2TzVVQVdqRDVjSEpYRnQ5aTVkY0NmOXNGcnVSWmFzcXR4eVcxUHIwaGNYTC81U3RBQll4dXFZajJXb05ubmMrYWF5c2dma25BZy8wRUl4cE9rQ0E4SlkyOUZLNWFMd3NFZWU0R1d3WlpNZ3ZOY2g1SEQ3YWJtVzBiZG1OSWVHbC9oNFJxTUJLanFDb0l0Z3Q5Ry8vR3lscXM0ZVF1eHRLU0pVVUtXeEU0aHlzSkJQRnZzOU5HRlIvMHdhMGVhQ2ZhU2hWS1ZPNjhlamIzMnNxQkQ0UUNQb3lSUTRJM3NHRVRxMTROZ1UzZDM4NW11UDk3bi85Y3E3SS8xM1FDZUlrNEZKOVA3NGVoY2pSc3JBUWUrRXZDSklTY1hzSFVJRG5DT0Y4c2xSRnVLK1NoMGszQndJT1p6UjFqb0ViMm5zTEQzYmFRcEhDVCtPeFZxRXBQOHM5aCtiT2trRE0zUHN0K2dCMHppMkRha0RnMlZzNUFkSTRpejBkTjZFdEVkdXRuVEc1SGhFdVFsRGIvQXBDZ2hVMktuT09YZ29Na09CMDdTV0VLSC95WWVCcjBSN0JYVVM3OVlpY0pwM1YwVHpGQTR3Q0JTNW1oTFRLd21lRnNub3d0RFR0K1pQZ1N5YjRncE52dmNyTGlHMkZ6ckgrSjNVVzByU3NBQjJOd0lHOGlRNEFDY2NKc2t1dGJqLzdxZGVUNTg0TmtYNlVYdURjWk5jRnd6OFJZQlVtS0xybDhkQXBreWg4SkI0cjlUb2N2cnZHenRyejhJa0YyUzFYakEwRHhRMkhtRnpnTnVUYlNqcnZuVTBiNU82b0QwbjU2andpWElLeUplb1VsUlFxYkVUbW5Ld1VGSHpSZGJDK2VFNlEwclhGOTJiV1dMcExYaVIxbnRaenA4bGFpRjYwZEl5SUNESGVVZHc2cTFHeGJCUHpWeVV6c2NzM0hqZGZITUlZei9Ec2FvUUljYTJNZU9mUkFYRERjTFczR2tCQnpBOXIwWlVzbVFJT3hmTVJFK0piamFXZVo4eE5OWmNwWXZJTDExcDhMdFZvRC90allSSGx1dE5RdFJDZ2Y0cmlzdHM4N1lmM2pQZXgvK0NKL29SMEpWVVJGVDgyMWV4bld0b3M3T0ZRN2N3dGpRMjZtelpUMXFEYmRkcEhsNk9ua3JQWGZpcENnaFUyTDhHWEh6dm4zTUdQTWdSems0MklSQ2Y5NnRuZ1V4anJZVFM0NjdVbzZjemNoVXhDZWtEL2dLZGxiTkRBTU80QjdiaU9qV2VtS3RtM3RUK0YyVUxkWGViRU80RlpBMjkrZVFUZTU0NTM2SU93MDBTTU5ERTFGelcwOVgxTHhDbmhKZ3ljWjE5REpPODUzeVcrK2YzT1dMSm5DdytNVzlKYXRSOVZZSXBuTU4wempnNXpUVVJrVTFSZUhnck9GQStXckljZlR6aW96WmN4OEFBQWw1U1VSQlZMNnF4VU9tNWx0YTJVUndCUlUrdWNTZEJsZDRYZU9LejE4WXFUUmFnandsbEJtYkZDVmtTb3dqb3ZhREhPWGdJSFExcGVCQi9LMTF6RVkxVXpPVjZsOWdQbHIwdTgvd2o0NWpZWU5OR1Y4R0hNQWhIYS96RDhySnhFdUNmMUhqZXg1K2pBL0Z3dys5aDEvdmZSVFFZS3hxaTRJR3J6S2o0S0JPTjl1Q29OZmRWNEwxYUpxODZrTVBvNnMvckpIdWtyTStXb1pIY080RGozQXBoNy82TDNqaDMySXIrUDB1YlZ2RlUvbTFMVDBvVVR6NnBYQUF3T3BydVorSytPVy9oeUYxTFM4TWFwcVBzRTVWb0tHL2lXdHFEazZOVmlQYmMxS0d2TmFTVDNCQ2xPQWhzZXNnUnprNGlMNmk5aHRPVlowSmU2dldLZW52Y3RMZlpxOEw1dDZOTlJ3SDRsZm5HMWd0NDh1RUF4ajYvNGxudlpOT3BoMXA0Z0t4RXRkOThib1owenpRRjJLWTcxdHhlaGs0d0ZUemtvQ3Y0dUlLQlluYmhudHpJdzdtdjhsaEV5NytjNDJqMWVEL0VyU01TUzZ5RUNtTUJpZ2M0TEdMMEFmS3FhL3JEZjk5MzZnWFJaWG11UU0zNVlyWEVYU29SbCtRUk9wQWhGMzNFdVJkSkozcGhNbXhLY0ZENHJiaklFYzVPTUNTd2kvVEdwVHF3bUhVbDJHKzBqa29jOHNIY05idE1QSUZQTUdHRGMya05lRUEvN3ZBN3Z2TC8vWkJ4aitHcnE1NjdEL0RDU2ErVHVyWDVZOStVNVVMUStReEVsd1FTM0YraVVQSzNESHBKd0YzYTBhWGpnWUJVR3pWWU5NL09zc3UzZlhhcS9mZUV5dnVTNHcxVGFkZlNBeXl2cFNrYXNBQk1kc2pjQjNlOWRHL0dDUXJoaWxLODNCL3BGM3gwWGJnb1lVVXpvdzc2S3ZrRXVRVkVjL1FaQ2pCUTJMWFFZNlNjRERYREx2eVNFd05VMjJuR3V3dVRMUi9aYVpYRlY5NGYrTlY0WTQ2ZUVmci9uMUZOUUVId1o5Rlk0NWFNaTIyck9wa2hYcjY3aFhtaHBCNXoySmZaOUZTK2I0U2ZIZkUvOUhUcWlwQ1o0d3RPOG5NRy9uTW00Yy9iQU1YeUtvZXpFaWlCaHkwODZpU3V3S1dKU1dmZ1AyODBRWGhDUEloa1ZiR1RqNnRoalh2cENqQmVaQ2pKQnpnbEc5MHVmNXpaZmI5amNPMzJzYVlWWjJWSlNiaElQamZqemJ1TXY1Q3plLzFXTUVVMmIxaS9WdUxNOWIxVFlRb1hQcWVrT0EzSDIwTUwvL3pBU1c4YVp1b3RFamgyT3pmanF0aVpiYTRmZ3c0T0MwTkxaOEc4MmtlRklualJyYXdZMzNjSUxQOUEzYnkvdlhqa2lkRkNjNkRIR1hoSUhneXRyTGZOTWl0dkJGV1NFd21hMXRZOXZyV0RGc2lTRzZwZE1TdXhiR094N052VmRFMzVDY0JQVGZoUzl1ckhOd3hzWVNBUG90TmJzREJXZW1HOGFHZVMvT2NJSEhjeUJiMkJJc3lwV0RBVGo0M3NaT2lCT2RCanRKd0VNejJJdnZnMlg1dTdZMnVndDlreXZYUUhwTmlvREdzVGl6MGN0cTlHcEdVb0o4RWlvc1VVc1d5WVBmRlhuMUlubTBkd0ttWm81MWNtdWQwNjFZN29Da09qZVpvMmxyVVR0NWFOQzN4cENqQmVaQ2pQQnlFcmtLT0NLVWVnS2NwdVVDZTMyUUtIOXJQdjhHUC9ubDZ2RUI5SWJIa1d3T08xcjBrd0xNQldDeS8xM2ZRS0pVTS8zVHNNY0JTYnB3eDRvUU42d0J2TUdyR1UxYkx1VFRQaVNsMWE2VG5iRmFMbHU4ZnRKTDNyeTVMbmhBbE9BOXkrTURCRlNtdEk0QS9TT1hYdmlON0RNbGVrd2xqYkJrbkNKN3o0KzgwblJQYjhvRi9HZWUrdTJrdkNjNkhuc1JtMzAybWVBN2dJSDVVZ3pNQ0ZxZzM0V0RUOWpUUzFYd3V6WE1pRGJhUnBIVk8yQy9Kckp3cFZ2STVhZkRpSjBnSmFyZXJ5WmtOQjdNZTNmeGtrOE5CSm14bzdZNDQ2RFdaWU5wZHc2N1VrMjM2dHBNODQ0OVhHYlREaXRXSjVTWEJEajhadFRDUzl2a1JyUmNpY2ZEZzZtWlNNQk1PenRtZVJpYXJoU241Tkk4cWNEMHVKV250a0NQbXlYenZGRHQ1NytxcTRNbFJBc2JYbHVKYmhMTGhJSGl6cFpxb0x1NnpYY0RCU3lJMi9ydlhaTUo3US9zd1F5M2p6Q1pBblhvTVQ0a3ppdWR0UzZlTlFMNDBMd20ydWM3UHk3OXF5TmRDUnVsNTlxcCtWT1JBdk9aQmFwaHdVR01XQndPcG9TTDVOSTk2Y0YvMFZYVVJXcS9LSUxXVEY4M2t1SjhjSmRnUGNuakFnWmMyOExtYjBVd0xyOVlUaGJDcDNrMGttZ25oRWZQd2ZSb3p4eFlQN1ZzdG94bDdGamRIWXhWNVNiRE9kenY4VGFaUlhNMk5tR3JQYXYrWWNJQ1hqUFo5MmNpbmVWQ05ka1VHK1JyZHZobTVlYUpXOG5rSXlMSW5SZ24ya3haVndVR0FkMTlHczBwSlRlY0pBUHMyTXN1SFo5b3UrSEp0Ymk4UFlrdTE1VDhMTWpuU0NuaEpzTWMzY2oxUDgwWWo3aFU4aUYvendGTCtha3VGQkJ6TWVLZzhwcE5QODZoa09HNGlNbWZGYnNiQ1hiNGtLL2w4Sk9MU0owWUo5cE1XbGNFQkhnV0p0MDBLNmJIQ1NsLzU4cmRocTl6NjQvL3lsWFNpQ3d6bTdkNUtlaUdSaSswdW5YYnowZG8wa3IyQ3J3UWNraTVhemdRSXBrdmRaeGxlNDhTRkY3ajdZWUQrSk9CZzFuOEE1Tkk4YjNiSHR0WnNHajFDK2NzVHM1TFBRMENXUFRGS3NKKzBxQTRPRG16K0pxbW1Zd3pJTjNNeU53eTlZWER1Y09ESEd0YklQaTM1T2ZaM3NLbHREbGRwY2dVeGJ3a3VZTFBRZVdNRkxWcEpmSXE5NGllQ0d0NzYyckJsSitBZzZNVHZGOWhLRzJsNU5NK3JibFBIVFVTdDVFZWtOWmFzNUxYOEhNR1RvZ1Q3U1l2cTRLQnRIelU1TkZsUjBWazJ2SFR2YTk5eTc2Vkdsdi9nQm50Yjh1MStCeGVuRWh2b1dwZGR4bnZRK3V2R2pycDVrNzBscURXUGVrZUR2T1M5eS84KzNuNXV4TytDSmlvbDRXREcvNHhnSHMzemx1c1dCODBwNzM4UFQvQnVKdGpJbTJVODR5ZEZDZmFURmhYQVFTMzZJNkIxYy9YMDFOODRpMzNqMHNlOW0vL2d4OHlpdGEvZk03ei9aV2Jxc2NZdlB2NnFyUkUyK0p2dmJ3d2ZjRWlZaElPNUhNK1c4bWdlQXA0WFR6azBZWGRLdk15cGtlRkJHM21qaUcvMHBDakJkSVZGOGxVQUIwSHpkYUExSnc2dCtPcHRXdTVrYXlBSkI4RzI3ODZyRXNsN0wxWkNwbW9pSjBNSmpwTVdWY0RCRSt6dkRZSUgvUzNGcWp0Z1NtOGNHckRBd1VXUEUydVZzWHB1UWdmY3lWQ0M0NlJGRlhBUVlJOXAvNTVlWlgwL0pUUnhHckRBUWJCKzYvalkzUE0vOVhSOFRQR1dUb1FTSENjdEtvR0Q0RE8vRXYydjhmSHFmZHJhT0RWZ2c0T3piTzI0V0pxZkZNOTFRdUFUb1FUSFNZdHE0Q0Noa21uQ2JhOEJHeHdFZTc2SHVrcXJSeHlTS2syb2VnSW5RUW1Pa3haVE9LaCtPTndaRksxd01EK2FJNXBKamRheUhpSW5xeHhieWtsUWd1T2t4UlFPam0yVTNHWU5XZUVnK08zKzhZaForN2ZIMDA2aFZrNkFFaHduTGFad1VLakRwNVVTbnorWnF1UWthY0J4MG1JS0J5ZXBFeWVKVjd0MU1Fa2NUbm5KcllFcEhPUlcyYlJDcUlFcEhOeUdBMkVLQjdkaHB4NkxTRk00T0JZMUgyOGpVemc0WG4zZlBxMHRzT2ZmenE5MzNUNGkzY21TaEgzNTl0NmtudTI2azd2bVJNaU9yN2VGMXpFZVJEd1Jlam1aVE9JZGh2Q2F3c0hKN0wreGN6MkZnN0YzUVlVTVRPR2dRbVhlaWFTbWNIQTc5Zm94d01IL0I0aEl1OHliWVFoeUFBQUFBRWxGVGtTdVFtQ0MiCn0K"/>
    </extobj>
    <extobj name="334E55B0-647D-440b-865C-3EC943EB4CBC-28">
      <extobjdata type="334E55B0-647D-440b-865C-3EC943EB4CBC" data="ewoJIkltZ1NldHRpbmdKc29uIiA6ICJ7XCJkcGlcIjpcIjYwMFwiLFwiZm9ybWF0XCI6XCJQTkdcIixcInRyYW5zcGFyZW50XCI6dHJ1ZSxcImF1dG9cIjpmYWxzZX0iLAoJIkxhdGV4IiA6ICJYRnNnU2w5N1hFUmxiSFJoZlQwZ1lsOHdYRVJsYkhSaFgzSWdLMkpmTVZ4d1lYSjBhV0ZzWHpCY1JHVnNkR0ZmY2lBcllsOHlYSEJoY25ScFlXeGZNRjR5WEVSbGJIUmhYM0lnTFdKZk15QmNiV0YwYUdOaGJDQkVYMmxjYkdWbWRDaGNiV0YwYUdOaGJDQkVYMmxjUkdWc2RHRmZjbHh5YVdkb2RDa2dLMk5mTUVKZmUzSXdmVnhFWld4MFlWOXlJQ3RqWHpGY1JHVnNkR0ZmY2x4RVpXeDBZVjl5WGlwY1JHVnNkR0ZmY2lBclkxOHlRbDk3Y2pCOVhqSmNSR1ZzZEdGZmNpQXJJRngwYVd4a1pTQmNlbVYwWVNCY1hRPT0iLAoJIkxhdGV4SW1nQmFzZTY0IiA6ICJpVkJPUncwS0dnb0FBQUFOU1VoRVVnQUFERFFBQUFCakJBTUFBQUFzeDZ4UUFBQUFNRkJNVkVYLy8vOEFBQUFBQUFBQUFBQUFBQUFBQUFBQUFBQUFBQUFBQUFBQUFBQUFBQUFBQUFBQUFBQUFBQUFBQUFBQUFBQXYzYUI3QUFBQUQzUlNUbE1BWnUvZHpVU0ptYXU3SWxRUWRqSjRUR29GQUFBQUNYQklXWE1BQUE3RUFBQU94QUdWS3c0YkFBQWdBRWxFUVZSNEFlMTllNHhrV1huZjdabnBlZlJVVDdlSUZlTElVVFc3QzhJbVRnMExDQllXcXJXQURVNUlEU0NESUk5cThUS0pyUFFFUVl5ZjFhdzNSRXRzOXdqYlFoQ2NLZ0dMSVRhYUVWaUs0eWpwWWhZV3NHeDZsTmdXSnNqVk1oQTVpcXdldWlld3M2ejM1bmZPdWVkOTdubmN1dFZ6WjdmdUgxWG4rWjN2ZGI3em5lK2NXNVZsODJmT2dUa0g1aHlZYzJET2dTeDcyNTMvbnJGaGNXdk9qamtINWh5WWMyRE9nVGtId0lIWDVYbitFc3FKblNmbURKbHpZTTZCT1FmbUhKaHpJTXZPWW1YSTgxZUNGYWZ5SzNPR3pEa3c1OENjQTNNT3pEbVFaVHY1alI3V2h2OHcra3puTzNOK1BKVTRzUGp1enVHUFhYZ3FVVHluZGM2QnBuUGdqZmZsejM5N0k1QThTNEpKdjBkM0R2bTFSbUEwUitKb09MRFFJVkkvK09takdXMCt5cHdEY3c2RU9mQTBhb3FmTlE2M25IbUwvbmZKRUo4akNNMDNEVFBuZG9NR1dPb2UvdWwvZWtNM3oxY2JoTlFjbFRrSG50SWMrSGorMGpjLzlOWm0yT0l1c3d4WUd3N25zWVdua2xidUgrNkIzT1U4Zi9TcFJQV2MxamtIR3N5QmMvbkxDSGFUUE4rNjlWaitUb0hDRzk1LzVkWWpNOGZneURpdzFQa29IV3UvRVZwNFpHVFBCNXB6b01FYytOak5NY0h1M054aGE3Q1FudXlvbmJqQktGeHN4dWIxeWM3dU9YMXpEa1J3b0xmT0d2WG5jZDRJYnMyYnpJUURPNDhYWUxmemZEeVRFZVpBNXh5WWN5Q0pBMmY1VkR5ZDUzeCtKZ0dZTjU1ellHb09EQzhXSUM3bjg1dHBVM056RG1ET2dSbzRjT1o3QlpDbFBQK2JHdUROUWN3NWtNeUJWbjZ3d1RxZHlQUHp5ZDNuSGVZY21IT2dkZzdzNXM4cVlQYnl3OXFoendIT09SREJBUngwRlc3SnlmbmVOWUpmOHlaekRzeWVBN2dUY28yTnNqa1A4ODZlM2ZNUlhCekE2WE54RHIyUTU0KzVXc3pMNWh5WWMrQm9PWURUNTNVMllqdlBSMGM3OW55ME9RY29CeERNdk1sWWdkL1ErbjlQT3FaODdzTFJrTFQwaktNWlp6N0tVNElET1BlN3hBamR5Zk1qVXVHbkJHUG5SQ1p3b0p0L243WEdydUZKOTRPN3B3NUdDYXlZcG1tM21NclR3SmozclpVRHI2ZHZqZFVLOHFpQUhjLzVMNXhpMTdCM1ZLTStLY1o1K3VwdFNFWXprZjcwWWNGTHZBL3REQ2cxRSswNCtXOVB2OWhGa3Yvd2pYRWNTZzFyRlVuZWtXQzk4SzhyREZQZXFlZDV2YjlKWkR1SVhobyt0eWlkUkFXVUdrNk9nOEpaRlMwMzVHZWVscjUyWDM3bmI0M2l5R3dLMHA5NW9ITnd6OWR0bk0vaytacGRpbC9RdUgxL1V1dk05SnZ4V1BLWE92YzZtTmY0b2xqeWpvU1FTWldmOFNydjVGa2FHa1cybDdmRC9NQmJUeXR2SDNMQ3RCZ3R2dnJhUDN2d1BuNlYxNmh6WlkvRjhNdlZNYUtzOWUyLzk4N2Y2RnlNYUprdDlITHljTGM3MEtVaFNQOEF4VG5uWG9sRWVpWFBYVlEzQkcySlowS3FOLzJxRmszKy91RTRBYk9tTkkwbTd5Z1E3amg5azhESTVaMjJ5eTFLbzhqMkVwam41VlNJamtkQnpzbnpZamlad0k4MjMzSG44MTd4aWxjODc0NzhtYks0dmhSZStjUGoyZjZaUTAzRTNTNnpadnI4TmtWbUt3TFF1ZTdCKzM0M2UraGRrYjlIMkF5a3Y1ay8rKytPbDk3WXlWOWdVZ2o4Um1ZWjhzMUFPMXY2encvZVRTVnp4NnZmLzZkakI1Nk9vdFA1aGw1YUFVZzArV2Y1blJKOXlKbmtUblVvSzhUSG5ULytCeFhIaVNhdkl2eVVib2hvcHIvZTVlazBLSWZXQ0xKanBGZ1c1ZFg1ZWhUa3JMaWl6WGdYU2p6VHUyRTZVVFIzaklKUEFJMlpzZWFBVTBzUm0zVkYvTjBMY2ZQR0JWci90SmlGUGNzYWdmUkoramQrV1libDN0d2lkTnhrTkFMdDFwOElEU1NKZytJL3pMM2l5YkxONHU1VjBhd1NrSGp5TnhOOG13RGlvZW9WalJzMFkrOENRMEJvZlR4NVVlQ21hZ1F6RUJFOE1ZWndkL3JTTDZEWmhGaVVMNWxxVHZzM2d1d1lLWUk4SndFNkY0NkNuTXZYOVRGcGJ2RWQ3MzN3ZzFUL1h2VnZWaDMxVXhjdC90azdRWnhyVlhLRHhsSmF3Yjl3dzdKSy85azc3Z2Y0a1ZWdUZaemlrZEZXajk4MHM5b29CYzFBZXNBWDRDL3dPNnNjUlZ4UVd1TnA1YnNSYUgrK1I5VlArZmplbm9KalNYSlIvL21aU2tBU3lEL08zMUlxUWFmRzRyTS85U0RseUxOL2hqNC9TekxQcVFJL2did3E0TlA2VEVERnRiUXVkRlByNkxSOWNDWEwycmlMZmJiamlzYzBnK3dZS2JaalZzc2pJYWQvdmt3MEg0ZmNmcVNzY3ZweXJJNXIwVkRRT0laajBmRE1ocDBvNkp2L2dQYzd3ZDhhNHdXdTcwWWdmZkpnaitQV013SWdsL09ERWE5VHZwdUE5aU9RdC9uY2RDR3I0STNrVmI1MjArSnFRQkxJWDhxZjBNZWZiVzVUdkt1WVpTM3lsMkNYS295WFFGNEY2SWxkT2lCaUxiRVAyWXM3T3ZYeVI4ZFovN0dzTlhUR3FadERka0NLZU9zb3d1Z2VDVG43cFVzRE9RL0FTanlyWnlWRnRTZkF4ZUVxMUlhYmVBdk1CM0ZSN2l4YUhUT283ZWpZQ0tReFcvaHpOYWQvNjhleldjOXQyUnFBTmpIcWg2L2F4c2Q3UC96eURqTDBjWG1EZ2hpYTZCV3ZlZE5NUlNBVE10WTFIVzVaYm5La3YzYlQxdDVRQkhkVWFzdFFOTXRUeURQNzFwMG52bTl5TUtDazB6ZkpMdXJ5NDlsbjgvd2pEanliUTNiYkwwWEU4dmNjK0J0RlIwTE81VFZqVkpIRlN4aTV5TlNmdUJ3OUFURTJOUTlyOVNOUlFJejd0Y09yMks3eVp5ZmlQZUltSU4zcVhPQW9aM2o1V1dheTdKU2VGYzF1UGRxTG5melpmNUJsKzhWZGpmLzdObWdpZVY0c2NIUW5GdFFRWlZVZ0tlUWZpM0FRM0toV0tSM2srWFhaajNodVd6SWJtMG9oTHhabTFYYkU5NDNhcnFzRGxIVjZVNTcveXU3MXIrVDVyNm10ZWJvNVpBZWtPSWd3TERPM2g0eHJ4NTc0NndkZThlcWY1eXhVdmxlcXVTVUtCRyt5SGJVOE1oREwrUTlDaVhqUTNBdTJVbVhjYThHYitVc0Y5T05obFc0RTBpZnpRK2tCZDdXTitDUVg4VEZCRmhJTlFIdkFMdHJ1Q0pGL2Zodml4Nk91YkNyT1JYcFhQY0NyQ0NTSi9BWDN2c3VCV2gxRlhXMmZqWTByZjZzOUFYZ1NlUWx3S3pXZGZHY0lvYTZtOVMzdDlNbk9RZjg1bllOdnVNQTFpR3kvRkpkekdRQjJFY0xLam9hY2t4QU9udk0ySHYzY0NFRFlUYVlwd1d5UDduN3NBTDhKRnpiRzBmRE1odkRBcnB0bFZyNEZGSzd4VWl3bUlaVnVCTks3Nm82OXJhNnVDL25obUZPamZ0OTZ0TDlRWEp4cXk2MTM2MytBK1RLcjRxdWt0L25mb2FDc0twQTA4cnRWWWpvS3hpbEpUZi9RY1JQeHRwVCt0RzBhZWNuZzB6cDAxdm9RNmxwZG5jaExSemV1T0tFMWgreUFGTnY1dlU0QzlNS2pJZWV6K1hkSDJWZGRQeThBMVZNaUtEcHVOZVM2NW9VWkQweGNTb1BZZzhhNEZNTEN6NVZXMFFyRXppNzVXNkFXcTRFOHg0V0V6d2Q2VEl2MDAwZitBYUtRYnF0YnYxM1ZsclJMU0o0V2JUL1NXUlpFZTZsYmhHbWdnSThKYU1qZzhiTGtuSElYdHpLUU5QSjNncWR4SWRVVEJBWVRpQWRxWWVoOUl4OEVRQnFra1dlRHJJOGNzajlkSmJmazA0SUJ2azQ0aG5DdkRBMGkyeS9GaFRpak9LMFVRNmFGeXYzVCtYMzU4KzVXYko3VUJoamo2ekpYZHdxMnRmejlGSE93emxyV2h4S3RtZVd4K1gzOXVydlZiVmZaRDFpVnZBQS9LNkVFZDd2QmRYTktwTStWbUc2T1RoYUY5RkI5c1JCVytRTHZ2bEMySlp3U2JRNi85RHVJOWxXK2dBMVVCWVN0eDdOZUNoWVZaNVNycTVXQnBKRi9QS2lUSWRYekVhVFg0V3hJMjJlRGtYSVhxemN0ejZXUlo4T3BqNXdzTzNhUXBRY0RQSjNPOW5DYnhMMDJOSWRzdnhUYmNZZFhVNUlUTkMxRTdtZno3N1RlMnNudmVvK3RCRmxvSmpxNkpCUmg5WHdpdHZreXBrQzZmNkZBM3duc3ZIZDBmMHpwcVNRSkJxc2lQOGdEN3p0TmkvVFowTFlrQ21uTUZ1bVZRUzIzT0FGdHVVcndJdm85TGRvYU1GY21pSGFQaDlDSG1qTkFYNkNYdERoQTd5dEhEVldCSkpLL0hQUnZRcXJub0tPa0NBdTc1dUdzUUI4dmxyUXRLMDRrendaVEh6bll3Y0EzaEg0cWs4b2V6eW9wNy9SSTUyQ241S3loUVdSN3BiZ1E5RGNwUDZZbEoyaGF5Q2liTjBaME1NY0hXZEEzSE9VMUZjRk1YWThGQlUraGduK2hRRzhIM3JrYzZQNlkwbE5KQW1NbHNqd0pIWDFNaS9SQ3lDR05RaHFOMWdVTjJIQ3ZGWm1Gc3VzKzA2SXRCaXRMaE5ERzRkZDUxcmVyNHA1bHd6eHczRFNVOFpiS1FCTEp4NStwbHRGWmxJZFVMOUJkcWQ0MTl0bmtxczZXVWgrVFRDVFBCbGtmT2JobXM1YWxCd05LTy8yVjU0WlNnOGoyU3JGOU9MSlpicGRNUzA3UXRHREkwNTZnQlRtZnZtQ2pWVmNKVnM5THNiQ0lwNUR1WHlqUVF3b2RkZTZCVjZDM0pNeDJJUEJOZmFKcGtBN0tMd3JwTDZpYkc1eVc4T0Q5NU9hWTBHS0hqcWZtdFdTUk94VkMrN0lJa3hpbWoremF5bUxKWktnV0QwUWhYUmxJS3ZuYlBvd0lWaUhWSTIzaW5oMWpuNzBDZG16RWRSV3RVc2tUSFhtaVBuSncxSEF0U3c0R2xIYjZsbnl2NFNjNHN1SzdRV1Q3cExpY2Y1U2lIRG9LbUphY29Ha0JGcDRmc2FWQ0U3eXRQNEhWRTVvUjl4QlBJZDIvVUdBSEZEcnkzR05KWFNraDRsVmxCRHM1TGRJaCtVVWkvWkNDR1lKNFJVUm11VmpsanZPbFFyU2FGbTBCcUNRUlJIdWJoMDNRVWxNUnZIemlkWk9YbGRPVHlrQlN5ZThybXpJbnhRSFZjL1p4Rnc2TWZUYVd2NEFLMm5CU3liTWcxRWNPT1dwSUR3YVVkdksrRGQwZ3NuMVNuQlF4NnU3STRydFdNQzA1SWRPQ3djNzRZcFZ3U3BUNGlZWmFIWm1kWEc3L0EvQ29wNURzWDZoQUF3cWRjdTdCd2ZZRGdkNnBrUTdKcndMU2lCRVdieFJQaXZlaVY2NXplb3J2cWRFMjRGblpJTnJDRlQ0SDA2Y3V4dVMycGdpSVdYREoxU2U1emxVRmtreitpaktvQTZjNmR3MWRZNS9kQmp0R3pqRkxDNVBKc3lBRlpwTFYzbE5BZmQvVWZYVnBwNkg0RFNXdTQzTG9KcEh0a2VJeTN3UnF0dzBrR1R3MU5Ua2gwNEtCdG4wbnFmM1p2dFl3aUFudk0yWlFUMkdxdzRhQVFxZWNlM0Q1N0hnOVdIcjlBazNKZ1Uwb0dzMGhHdDhoK1ZWQUdtYVpTUnczQU5sbysrdkdxTlB6MmdCb1prTm9MK1VmS0xxUXk4Smp0VHMybWo1RHZDOGQrTXBBa3NrL28yeFZWRnhGT3FCNm9sMHdZVzZpaUZGTjlkMlN5Yk93cW8wY2R0U1FIQXlnRHJNcmdzQitlZlg3UVBoVHYyQmkzU0N5ZlZMRWxWVDZuQXVJZFdweVFxYUZuRFNzbTB4VTh2RFJadnRhUTRBQkVwVTJPV3FZNnJBaG9OQTQ5MWluUXlSOFRBd2Z6dXc2TmRJaCtWVkFHc2ZRN0k3TGhFdDJjOHZBZTJxMERYaFdOb2oyaUhmQllaZStxcEk3U2h4eDNrajVIbkNuQzJValhwNElKSmw4dkRqSWgzSi9CMVRQM2NsVmluVmQyMmVUK0JxeGhDbFBNbmtXOE5ySXdXdEMxd2owdEp1SGdVNERaaWxNckJ0RXRrZUt5M3lQZk5MbnNZTzJxY2tKbVJaY1R6b2NtMHhVOG5CS3pHaURVanR0RXF1bi9sdHZIb0RNVTNDNUNwNU9XbFZBb2VHT2JtanRJekpZT2MvN21rMk5kRWgrRlpDR25hU0diSm4vNHVvWHRXQStJV2RxdEgwOElYWHhhR01sMEM1cjBpMlk1L2FxRVg1aWlDUUNTU1lmQm5xUGpWVHlHVkM5a2w2T1lteTN0RUFEZWMxbTNkSE9WNVJNbmdXc05uTFlVVVBxdnBvNXpLV2I4WkovZVdzUTJSNHBUb3BmWEczMTNRdWNrTVhVNUlSTUMvZ3JZN05pV0ptb29IbXljekNGMWRQakFHcmRDMDhoMGIvUVFBUVVlc2RwVlRRSVZtYmdqWHR6bjJnS3BFUHlxNEEwOUpMNjRaUDhEdkowSU9JTE9tRTE4Rm9IYU9YaTBjYitRdmNleUdhOGZOWWdkbWNOUnQrOVRnQlNnZnl1dGJycVdBUlVUMi9zeTRFZDJrb0pScVllTlZRZ3o4U29Obks0NzV0MjJGQTR6R1dkM05kcW1rUjJ1UlR4NjBsMFZrS3Nmc3M0UFRraDA0SWZ0NmM3T2xQNFJaNUV5VGRLNm1vb0RvV2NsU0VLVDRHNkNvSGR1OUpMU3dZVWV1QzBLaG9Fbm5uanIzZnUvSG1TMmZZdkRkTWpIWkpmUE5LTFAzdjN3UXV2QUdlNDBHUnBJTmVTK1ROQ1hubW1SMXNCNWt3T29ubU4vWVVSTU9uNmxvYVR6c2g3R3BBSzVHOEg3bUFIVk0vSkkyY2hLRkhYeGFXT3hSNW5ON1d3QW5scWQ1S3VqUnkrUDZYQkFPLytXMFdoY0pqTE9ybVhoaWFSWFM3RlRUNGx2UWRxWU1iMDVJUk1TNmI5dUwzS2Y1b205c053S2EwMlV4VFFrSFByWDNUditVWVFDUGNVeWx5RklJQ2dRbmVKVlhuazF3OS9heHlBdFRETTh6dnovQ1ZvMXZNSGxLWkhPaVMvYUtUeG83VUgzZndRYXdQaXVtUnRWWlRRZExTblJ6dkF3U3dhYlRMOWpXMHR1RjhlVURwaDdERVlJbWxBS3BEZkRvUmRZMnhwNjJ0M0g5eno5UURuUUluNjh3RVA1OTZYUEp6QUtwQm53cW1OSE83N0p1MnJRNTFlL3pJVFg1SnZFdG1sVWxUOXRlc3VLa1RaOU9TRVRNdEpjK0tKc1dtQ0hBL3BKYlhtc0hwdUxHM25kd1N1Z0pJeHVhZVE3UUNsYVA5Q3c5YXYwUFRjNDFQNVFjbGZKVXRJK0h2bDcrNWxyYjhpMnluZ2NrbldXS25wa1E3SUx4cnBwK1g1djhyd0E0cUlxNnpRbUFTNUZNb2ZjeGMyUGRvV0ovU0NhTFR4T3dyV1lkZTJ6MUZlTWZjWWRPQTBJQlhJMzljTXRrNHN5ZmxWajdZbkRnZCt4dXdqZG1lMUJBdTZZakx3L21VZzdxRDJMZElWeURPaDFFWU85MzNKdjRpRWp2SUZFcFU2emQ2QVVQeW1sT0krMk1BZnY1R2JYb29CMDRJWFJsY0Z5eDJKbGZTcmNRNG9wVVU3MkpPMDhkdnFuOG41a1doWlUrRXBrTi9zOUhpTlpmMUp1VitoeWJuSFF2Nmo0NldKLzcvM3p2WHlaOUJSUHZHOWpOalhMWnB4ZnRTQWRFQitzVWgvS3orZ2NsN3FYU1QvallQTEQyUXU4c2U0QzFFRDJrNTJ5TUpZdE5Gak96ZVBXUWMrYzloMzJ1Z2tJRlhJWHdtb3BGLzFDR1BnY0R4M25KMTdTMkNUM3ROOGtiL0U5QnlUM2dsUEZmSk04TFdSSTN4ZjdDT2pYOTJyMUtsUlpKZEtjUWRjNE0rV3lYVTFYd001QWRPU0RVMlBVUjAvSTl0NS9meE9yNTQyTjhqekw5T3pqcjdmSE12UUdyTnBmcVRMc1BJck5NNDlIdDhtY2R4Ri96clZ6bStPMlFpOUsrVFMvY1d5NFdwQk9pQy9TS1NCNTBjWm1pZStuN1hGSzI4bG1BdXZMTW1YS3dIbUxJNUVtL1R0V0J5RzBoZ2hKbVdNVGRXcEZ1VkpRS3FRZjd4NFZVU01hQ1Q4cW9mR3d1RVlxUEVpQXdyNUdSRDEzZkJIRUNTOFpyVUpGRlFoendSWkZ6blNsVThKQmdpSE9hVlRrOGh1aGhRRHB1V3NjLzh0TldIVDU2SEpabFZUQ0g0UG4wazZuM0dlSGlwZ3BhZEEvWXNyU2xWMDBxL1EySTNjYzNDQkFCdWFmcW82QWc1eE40cjg3aHBNbk84VXZ3YWtBL0tMUkhwYkxQQ3Rnd3ltVlQzSlZJbGo2UnJRdG9GcUpaRm9vdytaUllhd2dmOTFEWnFhR2JxQ2pXbEFxcEIvT3RkZnZsQlJJbW0vNnFIQmhLOHRwN3d2K2l5Q0hYc0VJSG4rR0N2ZVQ3Tmt3bWNWOGt6d2RaRWpmVjhhREREdUc1aWpGdmxLbmVSUlF6WXJBd0wwYmlzcEJrekxNWjhWQkswOTN6UXNFVjE4TVpteTdLMEtxUHcxYnovcEthUzRDanBJdjBMdkFwbDdhWWUrejNRT1plWHlkMkRpZkFHQUdwQU95QzhPYVZ4K0Y5eWRySFpEeTMwTmFPdU10M0p4YUpOdXhCYU85ZjdidVVkcE82NnpuelFnVmNpSGo2QWphZVQ4cWtmL29mc2k3ZktwVGo0eStxclprMkJIa1YvNmMwU1RWdFhLdUhRVjhreklkWkVqWGZtRURXcWxUc3IrWkZZRzVIYVRZc0MwYkVvZnhCUS96VU1UMTUwVnBZVmYvY215NTgxV0h4THZMdDd3NlBoK0Y0Zjh0NXF3YlFuK2hUR2dYNkYzc0RzZjBSN0g4bklYOEF2SzRVTHJ4b3FjcWNaWUpGc0gwZ0g1UlNHTncwcDVtckM3RHB5dk83QVZSWFdnTFlDNUUxRm8wNjU0ZGR1TUh2Ymt2czJHYm9XZlNKTWtJSlhJeHdnakd4bFo0bGM5c2xGbGNWdHlHZldLN0dhbHlMV1FWNURuNVYybzYvdEdWb05nUVNYeVRLaDFrZE5XdHE4Z3lFdTZ3S0ZTcDBhUjNRd3BCa3hMSUk1RDNLME5JWk9ZQlBrYjg3SkhXdmNDRW9uSDdMRjAxeC9aT3E0WWE3S2dtT1lpQnJYQXJuNGdyZ1ZpTDFBNlBYc3F4NFk3WGt6cVFEb2d2eWlrb1lucmdrRm52Zy8yblJkWlI2SU90QjFnMWFJb3RHa0hiSGkrcC9aRUd2aGZNSXBFRnE4bFcxcEd3cFVKUUNxUkQ1MHN4WWtnRjdDbGtOQWxTZ014R2xjRU5YYUMrQ0x5ZWRFMzdCYWhra3JrbVVEcklxZTdKaUh2Z0s3ek1sdWVxdFNwVVdRM1E0cCswN0lRdUZoQjlxK1d5by9McGNZQ0FGSjM5UlRUZnFVM2JEQVBMdzcxbHp5VlJqU3BlZ3FWWTRWK2hlNktTUWxMWXFGYUlJU1Roc2NsYnBNZS82VTZXYWFrNmtEYUx6L0NpaXRzUkEvUzIycE1admtHaExLbFlHa2w2MERiQXFvWFJLRk51eHlUS2xLQWdQVlgvQVFkTG9rL3JScEZ5Q1lCcVVRK3JxbzV4cFdZK0ZVdkcrUUhZOXI0TW9Remt0MnNWRjg1Z24vb1hYbitTcXRGcUtBU2VTYlFtc2hSWGZub1lFQ2xUdXBSUS9YRGhwckl6cG9oUmI5cE9lNFBMZEFYVVV5MTJEZTlPTDNCL1ZCdTkzTjRRVzlKZjBsbnF5akQ1REJyMWJ6cUtWU09GWG9saTNNUEhuWEJabVpOSFZ4SmIycGVhUitFS2x0aXBSMU4xb0cwWDM1UlNHTjlWNUFrRzBHWFp5MlJyd050Q2MyVmlrS2JkZHhWYkNFcmdZTmVmbWtPVjdFc0xhTjY5cGlPaHdkSUpmS3hYbTNvSStnNXIrb2g4c2hkSkdpVWQwTU0vVnVUa0pIN2lNekZwU3FSWjRLdWlSelZsWTgrYktqVUtXc1MyZVJ0MHpYSjBsc2xSYjlwNmZ1dVhnTDVGY2RyRFIzWDVKT0VwcVIyNUVUZTlucExtcWNRN1YrWXFIZ1ZHc2FDLzJnSnRnYUdKZUdRNEJ5cUs5ZytyT3dUdk03NnJnVnB2L3lpa0FhV2F4STUrcXJibnN4YnFWclF0cUJxQlZGb3N4NVFrZk5hWC9JN0h5WFNRVHNzZzN0NmM1SkxBVktSL05CT1RGVWJDMEZJYUowVjd2b1VDazE2MmpoWTV0bWRPZ3RpYVVGRjhneDQzcGxFWHB4Wlp4MEM1TFFWbHlYYWw2L1VxVkZrTjBTS2Z0TXl6RWVHMFBWczMvYlFjT0JtekZXOVMwcHVJSzViNEJ5dVdIRmFmK2Z1d3crWm50OXhmaTJEUW9kbDhmdFdKVGg0RlJwYmhldEZQOFJtK0NxUnRYb3FMb2lBcVI3clpTQ3lSanJORG1tLy9KeEl2L0crL1BsdkwwZ2hYMTNObzRWL3F5MXZTa09XcklmWEZsaTF3SW4yRys3TDcvelZrZHFNcExjMTVFa0pva1ByNUpzODMrS3ZtTEFzdlNNeTRtbjVuUUtrSXZrS1VuSmNtZktxbmhJV1hCQzIvdk8vM0xublBSSkFrWUx3VnBYQ3RxS3BTakZMems0cEEwY25VTGdyREFWSkR1YUlOcE5vZlpmUE9KcmJBWEhuV1QvZlo2Vk9GYVZxNEpFdVJYTXVNb0FnTkZxS0Jnb3NXd3M1WHRNUy9MdnpUVnYxZHF1K2kreWdzU3ZQZExrNnRRYjVYUTlZTC9Mc3FBWTUycjh3Ui9SS0ZsWi92ZWlnSElGa3I5ZUNMK0NIY3RSQS9udVlicnRtaUxSWGZtVC9aQ0dObjhUQTg2eHhRUXh4cE5Ycm4yUnA4SVlFNitFMUg5MzU3VUw3TGZuaGh6djVqUXRHaHc1M0dVVDVqdHdZZ0pZdFVVNFQyRktNOVJLU1N3RlNrWHdwQ0h0NGxIaFZEL0Vrc2FuNDRvajEvMUorOEtwZS9xTXNJejVKTkxCb1FNdklxYldhRncyUm1LRlNwcE1EZlBTWlJEQTlxd2Zob0JVOHJrWnFTNTVLbmJLS1VqVndTSmFpT1JjWnZCUXBHaGdVMlZySThacVdCUkZlZDJQZ2VxMWhvT2h4U2EvWVlvU2NoY21IV3RDRjlIWDVQNFRPZEE5SEdwQ3VhcEF4MGRBNndyL1FRQ0RqbGV5dWRFOVg1T3IzWDdTNFBCRFdEcWo3eUJOYk5rT2t2ZkpULy9hQUkvM3gvS1Z2ZnVpdGtnTFNSdjBaWjZLWFlrOWtjb2prNitHMUM3SW9jL0Q2TC9OZnlyS2xnWGpUdkdoTHdsK2lHMHNNcGRKaTkzRkpyM1V1RFVsQUtwSWZVRWl2Nm1FZnBFVldRTkppNThhVkxQdGMvbUtkUEN6elloRWhOV1QvYkhCQWRKaWhVdnBua29NY0lLWFBKSXJsY1gwWnh3b1pFUXlvMUtrbXBVNlZvalVYbVhCU3BDakVxU1VxS3FrR0F5ZGNhM3FCbWpzZHVLQkU3Z211cXgwd2UvT3VaaTMxMnJTY0VuSW1ScGNZMlVXMldKeldRL2lHcDVCdzJORDZ0dktXeGVCQXlmemtTRWQyUjdxbnNGelVlUDdoYTNFSFJOMDFFQWQ4VmVtR1BtU20xbzIwK21ySUcvTm5La2kvV1JtY0pHMmt6K1V2SXhVVDZVOXZLc3NFYW9nMVdTTk5TcDdxdk02eWh4UlVsZVEvSHh0ajJXZ3Y1cjlDMm1EZHVsZHJpL0Fsdnh4UWxHT244Qmh2Z3NpZktnNFVvMlRNYThWM0NwQ3E1TnZ2NWNTckhvU2x1ejVaMW1jTzliWnhjb0pkZ3JyTTA0dThKZXQ4M1VvNUZUbldUS0t5TVh6ZnJBdlZ2Q0trVnBLbzFLbXFWTEgzaWpZZ3RoVHR1Y2hvU3BDaW13blZ5WWsyTGNjc2xkUlJJUjdtaGw1MDV1YStyY2g2aytnY25ENCtKY2hJZStoNHVUZ1gzeTdlUG1Pd0RFK0IzT2lJOEM5STM2dG9XZklZanRwQUdwVStPd3VFQjVxL1NGc2E0QTlwKzNkWVhSS2JxUm5waEZkRGJLUS94cUx2Y0pTNVNlMG90aFRJa3VYdEltRk55Vk9kMTNURkJuVDdNYTNYd09MMTFXTDdPSkVoUm9vZlpwSHhBOXd3L2hzYzlVVXJOSWIydkZKK3B3Q3BTcjY5Tk1TckhpUzBMckVscWFXQ3NOUDhqZENpZXNYY1gvU2tuSFVJZFN0bHdreXl5YkZuRWtXMnkyZC9nWG9ibW5QZUlNUEtWdXBVVmFvcEJzUW0yNTZMakpvRUtWcmswNExLNU1TYmxuMnYvOGpNeUFVZHUvNWprTE0zVnEyMzkrVXdaYmttRUlNMVJ0dGVjYjk3VjVzc3BxY1E1MStRb2Z1QVcvTG83aGRpWitMVzRDWmJzazdmOGFLL2dJbTlSdUN3cDIrc1NEMjJ2YWdaYWJKTWxqMlhPQ3JzMjBhNnR5NVFYYVVwQW8xem1SU0E2ZDRyWnRWNVRlNnp1UjlqRlhid2V2T1FzWG5YOEJ1Uk4rekh2cnA0L002STBpZy9uRXREQ3BDcTVIZkZKUWFPVE4vTkMxS3FxeDZKZHpIcWVWY0k2ZS9UZEVzbEZpVjk4d0xUdGhGaEVoQnUzVXh5a0dQUEpJS242ZnRHQlFNcWRUS1BHaEpPSzhIeHNpY29SV3N1RnRJQnpDZWtvSkFxbDZMV1RHU3FLaW5abFpjK2x3UjRrcGlVQmlwWk0ySkd0QTZ3M1JkSjdHZGtsRmJMcmtqL0ZiNGdHYW5ZQlpORlNmVTBUVThoL3JEaGRLZVVGUy9Ra1ZZV3ZLRzhyS1F2RFFQbGNJVDBCdXkxR1NCOWZ5bk81cXNoRnRKbjZRSUwxTENBTTV1S3JabDBzMUVCcG12aGFoUnBUM1ZlWnllN2JzUVBma0liZ2ZCTk9CZER4dXRPRVcySHhxMnJqWGVNUEpuVUlwNmtOaXpTenFVaEJVaFY4dTFkUTdUcUViZG9wTlBTNXlMYjFKZnhUYW1ackFNS3VNUjFDTGR1SmpuSUlhanBNNG1VbUw1dlZEQ2dVaWZ6cUNIaHRISUtLZHB6a1ZDTkoxNktyTDMxV1ZWSnN5emF0QXpOQ3g0R0VqQWp4dTlBRW5KQm1iN0NHTDJpczMzcEloWWpuZUR6L3B3NnNPVXBrQXVNRVpjWlRFUjhwMGhZVC9tTDJlb0ppNjdRWFgyNUovN1JLdkhEQzJNMUM2UzlaMFUyMG1lNHpVVkludm5xNU43SG5zS0pmU3RFbzFRNlhMbUt2TmFBR2hrYmJiQ2NLUnBXdE90cTYyM3pOQUdHNTRyYXdFZzd6eG9TZ0ZSV3RZNjJOVE93OHQrQWdJVE14YnJIMTRwOWZhWHNtVk52QU9tT3JORlFNRk9sOUI1RE84Z2hDT296aVpSWXZpKzVTZWFWYnRWT2xhVkswRlFlbndHeHliYm5ZZ0VxWG9ySzJFcXlKbks4cHFYcmpUclQvYXU0UXNSUU93WjdBN3VzdXZRS3pvbkppVlRyeTh5UzlZVmhVS01lbHFkQS9RdGowWW9ZMnlkWkhGVVdCaDZCWHJuQjF4U2E3SmRVd3dVelJlYjBUSkgyeXM5R2VqZC9Wc0VJSG12YUJkSXFiemJGS2JUejVueGR2RmFITk5NMjJsZ2FXRGpQWEJvNnBsUGNMMVk4RTJhUlIvK3hWWlVBcERMNVV5d05sNjN6QXF5ZEJSRXIrbFJUTkpNMTJFYUpUVERxWnFxVTNxWEJKb2VpcXMwa1dtTDV2alFZc0U3clNqOHFkYW9zVlFNTm53R3h5YmJuWWdFdVhvcm80SmlsTlpIak5jUFdVUWNBQUJxeVNVUkJWQzNTQkJvOEtMS2IxaUl3V1NNL0tDckQ4dTUra2FWRGFsbHA0d256eHdmQ1Nlb3BxNWJ0WGxELzRrTGtNS0taVDdKd045ZUtockJjd3MvV0ZCb3pWdUJIMnNKUklDdm5USkgyeXM5R2VsK0lGTEliRXlUNzNDRW5HVHpkdkFoV2ZNbDVjNzR1WHJQQjNKODIyb2kyd3VmQWc2cnpTaWV3LzZhU3hmbHNSOUVMcllabFhFdERDcERLNU91YVlXSG1VejFJeURocVB5WDJ6Q2RrNkEwd2lRTHVhYkI3S05FS2VHYW1TdWxkR214eUtFN2FUQ0lsdHU5TE42aCtyN05TSjhmK3BINERZcE50ejBVbW5BUXBacGxybGxaV1VqWSsvL1NaRm5qQnE3eWQ4eHVLcDNySnVNcEY5M3ZkVUQ4bk1MdXdLK2M5UmxwRGc2NkljRzBySnNMMkZHTDhDM3M4My95RW1iOVU5RUM4V216d05ZVW1hOFpGQmV4bEZzK2ZLZEkrK1pHMXlVQWFDcnJPTUd3WFc3S0pFdGhIRGRrU2pVbUxrcHZ6ZGZHYURGSDIyR2huWDdwamc3WkcxWmJTRFJ6WHJlYkQ0dUtWMGtwSjRtUmxwR1JwTWdWSVpmS2xKTXpoYWQ2bmVqdDZtQkx0NVgvR25kYThNR3hUallVQUJlTDJoRGJ3VEpYU3V6VFk1RkRFdEpsRVNtemZOeUlZVUttVGZkVEFEaHZXS1dJSkgybFM3RnR6a1EyVklFWDNMSzJzcERxcFB0TVNYQnFnZU9zYU9QWVhWS0I1VFN0V00rZVVDKzE2OHMxcU01THVVS2VibG1Ja0dGM1lyUTJhSmE0NGorKzQzSXNJLzZLQW8zNzVKSXNvR1I5NlJUR21ta0tURTkxVkJlRG1FU0R0a3gvaGdvRTBWcXRpc2RncFFuSUQzYnBDTDlseFJKOTFOVzdPTzd5eWFyeFcyR1FsYmJSRmsxMDFrRWozWlkrTE9pUmFvUkFveUx1Z2RpQnBMRGV4UUNxVGo2bTBaWTZyNW4ycU56RWRNRnc4NVhGY2ZhbUQwNktIVWNsTEtyeXBPdHl0bkVrMk9SUXpiU2FSRW9mdkcvYmxLM1dxTEZXTnBjaWtTdEdjaXd4ZXZCVEpubitEZE5KbWFWM2srRXdMTFBFMWhxMzYyWG9YLzc5WnN2UFpVS3V5eTNTN0I5clk5bCtyWTVuNG03UGtvZ3JmUFJJVkg5SFhzVGhDazF5Y0NqczhoUWovd29HYlQ3SllEN2hOMlpISER2cmhHYUlWbWsvYU9RS2tmZklqdDQwTXBHRUdyekRLMjBYc1lWdWhCalV3eTNUTkxiazVYeHV2SGV3WFJUYmFvbXBUYmlSSjJiNVk2VmlMaDhzVmp6V0FJaFgwc3p6NVRBQlNtWHpGcVpFREt5bWY2ZzMwSUJwNjdRZ3lzZU5SNkFIajlJV0FhS1J3b1pUaHlJdU4xNHI4VWM4a214eUtpTFUwZExYMW1pRUxwVFdjVVpVb3BDdDFxaXhWWTNEdjBtQ1RiYzlGQmk5ZWlsamhtUitudmQ5U0Z6ayswd0o5dm1oU1Q0UFRoZUVuTzU4TFdvUGhKWktGbE4xblg2Z2p5MG5aUXp0TGVQQzB1SFpBeGNrYldoaHd0YWlmaU5uaGRDODAvK0tSN2d2MzRGSCtZT2V1YjBqb2pwUnZmdTVLa3JZVkQxQlRhRElSRmJBNGN5RVRkYlpJKytSSGZnTmpYQ0JVSUwwMGZHNVJNQ21XTVZSY0w0cklWN3RZN1V0dXpydThza3E4Vm9hMGtqYmF2QWtjaXlkNG1ud1BOTXVJN2JYUUQxUys2WTdYcUcxcEd2TGlHaVRxRW9CVUpoOXFiNDByRUVEQ3AzcWJ4dnBIYmpmeU1CcVdobXNTVGw4NlU2d1FuQ3c4MDlaYkQzOEpaWi8vNE1Gcnh2aWVyVklta2tOeDFXWVNTbHkrcjdaQk5TaWlRSUtkYUN2em83SlVUVUJwVXJUbklvUG5rYUk1b0hPVzFrV08xN1M0bG1nWWJCNit4TEluZ3U0VTZYT0Ywd3h6YzlHa2d1ZnZSMy8zWTE3S3gwalhpMTVRY2VMOHdQYnlDZGFXUVdXWHAwQk1IUGN2V3QxWGszVmtrdVAzeUhoM2pvMzI3Wk1zTUNqYUVnYU1lRDlOb2JHN1Yva0I5cXloM1d5UjlzcXZCR21LUEQvakgralJ2MjVCUXAvdkIvV2I4N1h4bWpQUTlWMk9Obmg1UmUzUkVWS2hwUlAyS3lDc3hWZnlWNWcvTVVRT3d6aGRFa3dDa01ya3cwdS9JRWUwVXo3Vm15aXVDT3U1TFpZR3VCOWJFdHFtbkRHOFliRTN6QjYrTWNRaXNwemZlSUQybmExU2VwY0dteHlLcXphVFVPTHlmYlZnZ0VFUkJSTHN4TmhpZkZhV3FnR25DdGtVQkorTERKNUhpdWFBZmE3TjZpeXRpeHl2YVpGdXU4UUo5by9QeDhzOExzMXJUeFMzNW5kTHRyRzhYZVMzTkZwdE5nTVFxZUtXb1MyaXFrNVBRZlV2enZ3TmR1RFh6aHhnV1JocVBxZUpobTkrcmdpcmo5bElkakRzMFJRYUxwd2E2dDFoMk00V2FhLzhTcENtcUhQWlRjUVNTb3Bod2xpZ3puMXp2ajVlTS9hNVA4dlJIb2dRSSswSlg1eS9wMEh5bjhodmptazUrV2gxdDdLZUtnNVdZenN0Q1VDcWt3L1ZHREVFM0o4KzFZTWVYZFI3OVFvaDBkdUE2N0t1cDhtU2JkK0xDTlB3MmxuNFI4Tm5rRXRlZS9TZDkxczFrMnh5S0FIYVRFS0owL2RWTjZnR1JSUklzQk50Wlh4VWw2b0J5THMwbEpCTlFlaHE3SkdpT2FCcmx0WkdqdGUwOEhkUVZZd1FqT2E3aGszejZzVE80NndsdHF2Nm5VSVZRSHhhdmtIYXl3L0c2Q2VqYzlnVjhKc1hKMFRRUklXTXVjanRkSDhMUWZmSGUvK0lPUENxSlZHYjA3UnZmaDRUU3dOTVBmdVZBdEpIVTJoa0ZMSVIvS0JMeUd5UjlzcXZCR21DT1BoRDltRm1wUDFxNFlYQ1h0SmE4blkwUC9CQlFYMjhMcUE3djByUi9yMzg1a2p0QWQ5WFdlc2Z5USs0dVVPak03Q0pBK0ZKaUY1ZHZwY1VKUWxBcXBNUGgwb002RXI0Vk8reXZqVHNyMlpkZFdrNEwrRkI1emRrTHNzZVJnR3JYb1FxNXZrWGJvekprZVhGV3pxVGJISW95dHBNUWttdnNDVXFQV1RyejFjL2t5TGFMdFJKQjFia3FrdlZCSmNtUmRGYnpFVldVaTVGMGFOSU9HZHBiZVI0VGN0UTJGK0oxQW93THp3UnBDN0pDcVE2MTRwc0o3Qi8xbnFWWm9ZMElJTnFPT3JVUGlsV2RrZWcxaSt3TWNBQWhXSVB2ejNDSHVLQUdPMkphcnFOOXNqNkpIdEdMQTF0RHBjQTBCVmFyRWFrQ3RaZ2pYelBGbW12L0VxUUpsaGhoWWVGd0FONXJ0TUUvUmdVWkpiY25LK1AxM0pJTytWRysvZC9vNXMvdXFlMUJ1N25SY0Z5aC8wNmExSFFSczFRdDVTa1J1aVU2SmNBcERyNVo0UzZpbkcxaEUvMUlLcExzdkZTUjEwYXNNdVRISUF5Nm1HcllaNGY3Tkd1cCtFSGRQSU80TUFPNFhPMlN1bWRTVFk1RkVOOUp1Rk1jb01XR3gvb1hMZ3FKa1drWWJDVEFZMWxxMHZWQkpjbVJkRmJ6RVZhNHBHaTZGRWtuTE8wTm5LOHBnVlc4SnFKemk2RXc3U1JPT1lqdFhwWlJOclJrYlZScTVQVG0veXM0V3BoeDhEREN3V1VIV0dxM1o2QzlDOWFpQ29VMDcrWHU1ZVJBcVpQc3RnSXNWYllEQ2hiRDEyaHVXR2xMZnRGbUhlMlNIdmxWNEkwUWEvTitjZFhNSW96M0JEbWhwZmNuSytQMTNTNGtnODMydHRRdHh2L1V1dXlvK2puYitmNUM5VEs3b2dZdzR0cUVVbFBjdE1iVFFCU25meGpxdEtZT0NIdlV6MUlTSmxNVjZIT0hiR1R3OUt3SnNDUkNUa1dPWHJLVllnejIxMG51d2F5MGNhbWQ0TjZCcmRxSnRua1VKVDFtVlN5UHlVTFd4RU1NQ2tpUU53T3M5S0pqbVIrVkplcUNTbE5pcUszbUl1MHhDTkYwYU5JT0dkcGJlUjRUUXVXQVNXYXdQQ0JsYjB4b2tuVTZwWjJsNFdwVVFtbmhOK2hZTDBxZmU3emFUd28xQUZqV3dxOW1QK20vbnBFa2NPTVo4aWZ4QkUwVUIwQmhXRVJSQ25CeGlkWmFPNllkb05tcjh2K3VrSmZWdFpLWExGbjdKZ3QwbDc1bFNBTjlISDU3RWNZRlVqQm95eWVoL2xoanZ2bWZJMjg1aU82dnN2UWJ2MTFKLytBMm1ISWhaSXQvVW1lUDBldFdzQXVFYVN0cW1Va3ZjK05wYWlJQnpJRitic2lCQ1RHMVJJKzFRTVoxMFhqVnZkZTQxYjNtcWlEMWVkUlZsTFc2bUVLN0xIYXpXdmtCSjRJR3UrVGo2aXZkS3Rta2swT1JWR2ZTVm4vcG5OVy94T1F4R3lBU1JFQkV1eEVSekkrcHBDcUFjbTd3SmVRRFJDb0tlWWloZWVSb2ptZWE1YldSNDdYdEVDTnJHanRzWVAzWDJFb0RyV05Mc29HNnh4M2VKOWlCOEhMMHIrUEZ3c1RvT0dnQUkvTHlvS1RwUTg5aFR5T0NkRm5UdHNuYnV4Uk9DVWZ2dm1KK0M2YlMvMmNCR3o1b3lzMCtMWEJhNERYTlpxZUxkSmUrWlVnRGJTQTNWNkI2VkJaNEhzNTFsSHl1Ry9PMThock5rekpwNXZYYUl4MWVWWDJnYkVqWWNJcysrclhPbm5PYitXeSt1TllsN0g3R0xHYy9Gd3hmWllFSUZPUXY2K3N2eElabWZLcTNyYmlvTDN1Y0Z5Nk5PenF4NW12eDd4NGNURkVkNFJvQzkxRExmWCtNY3BtcTVSZUc0bkREdWx2VW5Jb2p2cE1JdjhmV2Zxc2t3NG1SYVFzMklrME1wOHBwR3FDU3BNaTc2M01SVkxra1NMdndiOWRzN1ErY3J5bUJlTEtIeDF4Uk5qM0tiNW54Y1pIOVZISTZzZU1KMmtISVRIRHFIZE95L0gvSDkzUHlYekFnOWpNRlpvZ3RxdFllL3FsR29RS2d0RHVlWElSM0F3akZHQzBMNjlrMi9rV2FReVd3RzBUajY3UU1EUGloSHJJcmV4c2tmYktMM01qRGV3SGNucnVzaU4rUWhLV3RrSnE3cHZ6TmZKYWNOQ1ZLRVViZUNzYlZaaittKzk0eDg4ODJDVXFnUCtGVlovZE5hSXViT1ZReTgrd3V3R3lLQUhJRk9TM2xiaVBIRnVtdktwM1ZkS3hUSThkT21JUG9nV1Uydng2R1lYN2FUQ0ZoejVibUtrZ2RDd0duSzFTK3BjR2l4eUtsVDZUc0k2VlAyUmxzU2hDV2JBVHV1bXZkNUNSKytVRDFXcEEzR1FEQVdVdUVuemFwVkswMEhmTjB2ckk4WnVXQWRoMmsxdGpnamV4alJ2MEc4YTU4T1ZaRnFGTlpTTHV1KzY5OG9iUjMreHVGbjR5alcwYTlLV2hXSmV3Q0pVLzZ4anE0NnRrcGNMNkVIeTg4N1A0RmVPUDVlcW13VGlHaGxqcHBTU005QlhoMzJxenNIYWsvZkp6STAzT0lnLzJPRHR3eHIvRjBxMmhjS25kTitkcjVEVWYzZmxkaGphTlZCYUxGNGpvU01FZjZJY1FrRHFhOVlVRmxhT2N6UFh0YkFxUUtjamY1anlXbUdncHIrckI1RjFoclJlN2RHWFVsZ2FoMlhqaFQwYkxTSVF0RjI4S0xXRkxkVUwxNUdhcmxQNmx3U0tIMHFZdkRUN2ZsMGFYTFlvQUpOZ0pkN2IwMXp2SXlGTklsU0t1ZktSSnNlaW96a1VVZWFSb29lK2FwZldSRXpJdFpQYjlXNFY2WEg1ajIwRllGR1VwSUMzMkg1UHRjQ09RZXl5eU1EbjFNUnJXZjVyd0ZKVjdGZTNpK0FGNjVua1lxbVFIZmpGaWNLOWtsem9rUExYUTRTc2pnNmNyTkRud1lnTkJ3TThzUnB3dDBuNzV1WkVtbm9teTlabHdVYjB1UDdoUUlPMjhPVjhucjR0eDNGOWxhTlAzTHRnNU9UYXB5aVI0SWNkYmc3ZXR4T2g1QldnWThUUytVNEJNUTc3Mm1yWXlQazk2VlE5ZVdESG5ldXlZang5aktlODEvTzMzUGtqbXdlRy9ld2Q1ZnVvQkxCUDVqU3NjUFBsZTRXSW1tZGtxcFg5cHNNZ2hDQmxPVnA4UVUvb1UwdFlvQW9oK2FRZFNRVHZaTDBOTUkxV0t1UEtSSnNXaW96b1hRMUkwMEhmTTBocko4WnVXVnBkeSsxbDdDdjBuYUxpM05SQnVNYS9yWGVRcDdIelFieVN6RlZNd0VSZXkveU1ORnR3Q3J1MThhZkI2Q256eGdnSG4vWHlZK0NYN3NmeVYyYm1oc1BnTWtMRTBJSEoxY3c4MWk4UDgwVEZyUVh3WlB2Z01rUGJMTDNNaWpjdkE2cXFPU01OL0pMaStLWmUzUHpYamMxNVNRdFhCL1ZHQWpPUjFBYkxreTQwMmFReURWL1M1S3RCNDl0ZWRZS0NEVzNhRmxBYXBTd0V5aGFxQktXTWJGYVhFcjNwd05INE5TdlhuM05qYkpnR09tdlVZNitXK3VvZWFyVklHbGdhVEhNb0hmU1lweTc1Rmx6amkxQ2dDa0hBbng4c1FVMGhWa1I5THBrbVI5VkhuWWtpS0p2cU9XVm9qT1FIVGNvb0o1dkFia2cydDRZMGZ5cGJlb3RnUlZpZit6NDVtTjRVQVpjLzAxSmZ6dkpzZnJ2S09pSVh6TkEvZEhITm9qaXdxZ2dkdzVzY2NodWZiTDluV2RuNW9Ibllhdmc2bUw5RDl4ZitLVTFIcHNjMFc2WUQ4bkVoajA3Q2hzZ0hubFMvOFgvL3RmalZlTDVWT3VUbGZKNi9WOGUyMEcyM1NiaWpPejl0VXpIZmM4NHYvMU81UFN6RFJMdGhWZW1nbkJjZ1U1T01IS214TTFCSy82cEhkNk9IZGVmN3NnaDRaK0FPTld3VE9XYkpMVUorN1BtU3VsOXExM2RrcVpXQnBNTW1oak5DWEJwTWNsYlE4WDZNOU1vMGlGSVU3T1Y2R21FS3FEQXZsTTAyS3JLTTZGME5TTk5GM3pOSWF5UW1ZbHV4emhWQitVM0lBUVpVN0lZV2ZreVUwZGJ5NDNNS0tnU0tQNWhqdGtyS2Z2Ty9neCtYOGhuL0xsNGFKaURKRndBdTljRlNBQ0VoMjZXMmR1OTVqaktZck5DcVh1NVJoTjQ4SzZaRDhYRWd2bUtMNW4weklpb3hMYnM0YjFMdXlrYngyZFZYS1hHalQ2azNsRXBqUzNwVThrZXZIQ3F4Tm54c1dWeGU3ekEzRWJzZEwzT1NmRVljNHZKM3hIVkM5YlBIZDNjTlgvUVh2cEIwL2J2RFN3UGRRUFcrN3RUUEpJSWNpYnMya0FEbW8xaWdLTjBjTDE4c1FNUjNkVXJWNnBrbVJkcmZtb2dWVUtURFJyenBMNDhnSm1aYnNCNHExNFpKRWNmSGRuY01mazdhdnFKaXN5UlkwQ0tyZlgxSXJxNmJoSTIwVWZUZlY3WEVJbmhtVUxHa2ZrcXlqbTYzUTU5NTUzOEU5NmdveVc2U0Q4bk1nM1Q0Y0dhWC8rNEhPblI5U0pTb1hkdTBPak5ITmxZM2t0YXVycCt5MWUwWGxKSDQzS205OXE0Q1BtZXVpV21tbjNVRHNkcnpFVGY1dS9qaHY0UDVPVTcyMjhJdGc0cSs0SVZxbC9CaU1Wc3hXS1VPN0JnczNGTmd6eWRWS0s5TW8wbXJLTXE2WEljcmFxdVZ1cWFvdGFEcE5pcXlMTlJjdHFMTEFSTC9xTEkwakoyeGFQc24yYVlFZGNkYnE2RHJhbFI2K3BHM0tGTlRuWWdGaUVMZ29ybzFrQmlXMVNwbXBJTmtJaFo0dDBtSDVTZnFLMUhMK1VacDYrc2lxRWdWVmxZNjhVL1o5QWFXMnhNUGlDTFd0dlhIb0hXRFRxU0lueFNVeWIyZGU2UWJDYSsxdk4va1RvYmQyRDFxU3BucjdnaDBJK0k1S1FCckZVRU5sZ3M1V0tZOW1hZEFwTXNoMVo3c2pjc09WMkJEMmVvZTdsVjNxbHFyVkxrMktwSHZNWEpURG1PaFhuYVZ4NUVTWWxzVnR1bkhZa0NpNlVxZU1UVUpmaEFSZHJTdVdkY1N2eVF4VDRnTHRrTlBHMEVtWGJKU3ZNMU9rSStSbjhucFNYTENGb3BVK0hXSGdVM2NOa2J3dUhkbFpNUkRIQmxnYUxqbWIySVdTNzJvZERxZlZiQ2p0QmxMZXkwMStWN3hnV05JelRmWGtDeHZ5NTZaS0FJdGk3QlBHSWtQaThweU50OUZNVXZCSDBxQklyM1RtWEM5RE9CdWFoVzZwbXEwcXJJZ3hjMUVNWTZGZmRaYkdrUk5sV242ZnJBMlBDUlNkQ2ZZSGI3SUtSK1hhNFlPc21TSWwveEhhOGZNNDVYQmx0L0kycUdrYnE1dTNNYXVFNTNJdDFFeU9QZ09rRjlRSWNnZ1RXci9NZzNJK0U2a3AzZmtvdUVValNXMUtyMERibm9nazRxeGhLOUM0cUlaN2VDWExQamN5VzIrcjNyTlphZWJMZ0pqdFJONUovbExvRkRwUjllUS9Rb2QrbTBuZ2hWOGQxclJiNGprRHBVd2toeUlaTTVNa05TUmxVS1JYT25PdWx5R2NEYzFDeVMyelJzc25HNUNvdVNpR3NOQ3ZPa3ZqeUlrekxRdmRYSVEzQmFaNllwdDdJVVV4UksyNUtYcnJpcmtkY1ZOZHVKRXhrRHB4NXFRZkNwclpZOFVvOUV5UlhxU3ZmdGlJbFpkTWlsKzNPdWVqVnQ1OWdHKzJYZzdNcm9ua3RkM1JWNEtsb1ZpQnNZT0Z3WTk1VHVma0ZOcmVHbDFPb2FjTVNDa0NUdkpQQmM4MzBsUVBPN2tDZ1pVZ1pJN3BNVDJRTmxPbHpOTElvU2pHekNST0MvczJLTklyUzNOeGNYYWp1MU9xUmh0a2s4bU9tb3ZhT0JyNlZXZHBIRG1ScGdYSFhUYzFGTTBNLzRNM1dZNUpmRkhtNmtueFgxVkN4RkR6Z2Z6UThmdFZxLzRXclBhRTlnTnRNVDJpQWtxelJmcStTRXZKeVZubU56cFA4aGUzZVkzNjNSTUJwY1NsSVpiWDZtRGhOSFJwekZwMWhGVU05ZG9sQWZsenRwcWN5cDhJZFpYMVpVQmtDejNsSm45WFJHLzAxaktYcUhwZExzUis5S2J4c241SmFyWkttVWdPNFVQNjBtQlFKSm5wVGUwTHpmWTIweXJkVXRXYTBFd3EyWEZ6VVJ0SFE3L2lMSTBsSjlLMERBSzJtUC9CbTZSak54aURrbTFqVXd2OC9PMTBpb0JoM1VheEl5UzJpMUhvWmlFOUtYN2xzZFgzeGZ2c20vT1JqSmtOcjNjT1BzTEdCNzk5YUt0STdwQWw0SFN4UlZJcVdnRW5SMmxLZnFyTERVUnJwR1RjNUcrR2pob1VDRkhKTnZlNjRxTmpiVDBpM0N5bEJORXhNMG5ualVHUlhsbWFtOFNkTzJyOTNWTFZtbFRLeE0xRkRiU0dmc1ZaV2pNNXh3Skx3ODdoaDQzbmc2R05oa1p5WktaYmVJK1hvNzBsQUdaUmdjZ1IwcG9oRm4wdDJLTkpTT01YVys0Z0Q4Sjl2dmRPS3QyY0o0eVlEYStQOHgwT1h0VTZIK1EzYTdCSkxpcVFYOWt6bnhSRFhRckVCRnJrbmVTMzlGaE9TZGVVNHVPRmZWc0t6RW9GNWpaaGgvSTBTU2tKV2xFelNjR2YvRjNkbXBhUHk2Uy9EREVycGNiMXBLaTVxTkdsb1Y5eGxqcVZWQnNsS1NQL1VNamREWWNSanVlQ3UzSDEwdjFpYTk1TDhjT3FCU1dqa01ScnFsdkJoazFDZWxOS3lYZXZvTkxOZWNLSTJmRDZIUGVTOFlPN295Qy9XWU1KT1ZNWXJ0cXRqMGVJalBjcUJjSWJHTjlPOGs5V2NGUU51RWIyWExIek9SRWZIRFBqeTAxU1NrSmQxRXpTMkdCU3BGV1dacXFFdVoxU0xSMGh1aUp5TG1yd05QUXJ6dEtheVRucFA0YUdZRjFQckllblVlL0xuR1VPV0ZJOENiK0Fib2NWZklQRTF2M1JIMzRiMG4zMHYvL3VIL2w3TkFocG5CbUo1N29INjMwZXVTTi9rVER5TkRTclpzVHJQdnUxRkp5L3F2OTZZZzZ1NVludFczWWR0Uzk2OTBzYURMeWxVUUpFYnlaeVR2SXZ4eDExQ1NBUmlSMjJ2TVhIazNCblYxOGxHNlNVV1JZN2sxVE9XQlNwbGFWcHhLMnVsRmFXVlRpbFd0WTR1angyTHFvQWRmUXJ6dEtheVFrYzNsMFZCa2RMMUcrU1A1dS9CRGVhdStJblFsVytsYVYzOURCcldiUFVjbXlCK1hQTjM3YzVTTzl6alBGOTNvTjBsWnZ6Rk55TWVMM1VPM2o3T1BzaWZyWFFnN1JlZFFieGhzRzllaG5MRFZ3L29PRnFTUDdCb2d5SXU3MlQvSjVyZ1hMM2p5MDkyem1FaGZ0YnhvODllbnBqVVIzcDFjMVJTaEpNNGs5Z0ppa2syQlFwbGFWSnhObkhwWlZsRlU2cGxqV09MbytkaXlwQUhmMktzN1JtY2s3NEwxbjB1V2oxNy9pSnJOTHZTK09IMSs3Q0x3Ny9pcStOV2RmMldrR3pkWFIrRWFIQzV6My81Yys3b3hNNmIyZ08wanVLZkxZOGxNbzc0L0UzNXltNEdmRTZPOXZMY3h5UTNOenpJSzFYdGJvM2hqZkdlaG5MSGVmaEtWZWxYbFlPUkcvSGN5N3lGK1QvTy9GbTAzOS9PVDk0MVgzNW8rTllTQXZXcVVSemxCSkxRK3hNVXNpMUtWSXFTNU5Tc1V1YjJCVXVxZHF0VWt0aTU2SUtWMGRmNXBKbWFXM2tuS0VMZVQ4bHVLOFNVM2U2OWJXN0QxNzBRMGxRVC8vd0tLbDkvWTF2TzZTcjNKeW5iSnNacjVlZWZsOSsxL3ZHQ2JKWi91QVB3N04yUEV2eEVmcXNGSWdETG9wYzVPL3ltNmJ1TGhWTC8vaVhPM2Vtc09QKzRvNlhITzYyVTBxSk9rM1pGQmtOWE5sS2NYYVhWRjNBWjErbW8xOXhsdFpHem9rYkkvei9RamYyenVEczJUTWY0UWc0VU9IbS9CRmdWZE1RTzRmam1pREZnQm5PcDA0TW00Nm16ZVVablRzZURmYVpnZjR0bnFXdDRmZjJzbS95WDFjNEloYk1oN25GSEtod2MvNFdZNXd3L0RLNXZIUlV6Nm40OE5WUm9mUVVIcWM5bTNQSG8rS29nZjZ0bnFYNGY0YTdiKysxOXFnRTl5UWFwOExOK2R1SStzMzZEOEZLcVovNGYwYWd0Tis4WWhZY3FQWXl4Q3d3cVFUVFFQK1d6OUt6OXgrOFpseUprbm1uMjVVREZXN08zMGFrbmp5NlRmRFpoTGNvYmlNTzNxNm9WbnNab2pIVUd1Zy91V2RwWTdnK1IwVGpRUExOZWExMzB6T1QrcTlWbDVDOGoxOXltajlONFVDMWx5R2FnbjFtb2Yva25xV040ZnNjRVpVRHlUZm4xYzZOVDU4OXFndDNyZERGNXNhejZrbUZZTFdYSVJyREFndjlKL2NzYlF6ZjU0aG9IRWk5T2E5MWJuem10MGRIZzJMckEwY3p6bnlVS0E1VWV4a2lDdlJSTkxMUmYzTFAwcVBnNlh5TWRBNmszcHhQSDJIZVk4NkJJK1pBcFpjaGpoaEh6M0EyK3MyWnBmOGZMcEN1SzJ5NER1d0FBQUFBU1VWT1JLNUNZSUk9Igp9Cg=="/>
    </extobj>
    <extobj name="334E55B0-647D-440b-865C-3EC943EB4CBC-30">
      <extobjdata type="334E55B0-647D-440b-865C-3EC943EB4CBC" data="ewoJIkltZ1NldHRpbmdKc29uIiA6ICJ7XCJkcGlcIjpcIjYwMFwiLFwiZm9ybWF0XCI6XCJQTkdcIixcInRyYW5zcGFyZW50XCI6dHJ1ZSxcImF1dG9cIjpmYWxzZX0iLAoJIkxhdGV4IiA6ICJYRnNnUWw5N2MxeHRkWDBnWEdWeGRXbDJJRUZmZTNOY2JYVjlJQ3NnWEhCaGNuUnBZV3hmZTF4dGRYMWNjR2hwWDN0emZTd2dYQ0JjUkdWc2RHRmZjMXhsY1hWcGRpQmxYbnRjYldGMGFISnRlMmw5Y1Z4d2FHbGZjMzBnWEcxaGRHaGpZV3dnVDE5ekxDQmNJRnhFWld4MFlWOXpYaXBjWlhGMWFYWWdaVjU3TFZ4dFlYUm9jbTE3YVgxeFhIQm9hVjl6ZlNCY2JXRjBhR05oYkNCUFgzTmVLaUJjWFE9PSIsCgkiTGF0ZXhJbWdCYXNlNjQiIDogImlWQk9SdzBLR2dvQUFBQU5TVWhFVWdBQUJ3NEFBQUJsQkFNQUFBQ21idHI0QUFBQU1GQk1WRVgvLy84QUFBQUFBQUFBQUFBQUFBQUFBQUFBQUFBQUFBQUFBQUFBQUFBQUFBQUFBQUFBQUFBQUFBQUFBQUFBQUFBdjNhQjdBQUFBRDNSU1RsTUFtZS9kelZRaVpvbXJ1eEJFZGpMWThUOGlBQUFBQ1hCSVdYTUFBQTdFQUFBT3hBR1ZLdzRiQUFBZ0FFbEVRVlI0QWUxZGZZd2tSM1h2MjczZHZidlpyeml5K0hSbTViTWhWZ2h6OGdFQkFzeHlFQkFHTWdzaFVVS2t6SVE0Z2dUUWJnRDVEeUkwQytTUFFKVE0yVEpFT01Bc0dCRXNSR2F4aVl4TXpLNGhId2loN0FvUUVyTEVqR0lyQWhLMGU3TWJzUGZnS3UvVlIzZFZkMVYxOWVmdTNrMy9NVjBmNzcxNjlldjZldldxZXp4dmRJMFFrQkQ0Mm9vVUdRWHRDSXpBc3VNenl0VWlVTG5yaGRwME9iRTY2b2NNamhGWWNyTVloWE5FNENRaDgzSGk2cTA0aW1za2Z3VFdOZktneTYvbUZpR1hZMHF0REdNSXJwbnNFVmpYektNdXU2SnRRcTdFbERueFpBekJOWk05QXV1YWVkUmxWM1Naa04yWU1rLzhMSWJnbXNrZWdYWE5QT3F5SzNxQ2tMaGRtUEc0Q2JOc25RK3R2QkZZaHdiOVZWL3dHMzRscm9vYmNSTm1uSUNySjM4RTF0WHpMSTlkVFpwcngwN2x3MU40Qk5iaFlYK1ZsOXpadnNvcm1HZjFSbURsaWVaSWxvUkFZeUJGUmtFN0FpT3c3UGlNY2xNalFGSnpYb09NSTdDdXdZZGVTcFduOTBzcDV1b29aQVRXMWZFY2oyQXRUajF4QkpVNnFpcU53RHFxVCtiWTYzWHk1MGV6Q2w5LzJSSFVLeGV3am1UTkVPelpweDVCeUl0UWFlb3BSVWkxeVB6SisrKzVkU0hJZjl1OWU1LzB2TW9YZ3BRZjNsMGJ2dWFPSUY1MnlJeElvL1RqZG1XQlZYN05ISi9xTXRsMHBNeUJiUEw3RjhqWkw3UnlrSlJjUkQvMmNFdHltVmFPS3BIUHRmMlk3TjlOTG5wYmx3VFA5RjFrV0Q5THlPdEVRdWwzTXlMbHQ5YXl3Q3EvWm82UHRWZGk4NXhxUU5Na1pDL3V0SmVrK3NUTlVpUlRzRVlXTXZFblpuNVBYZXFIcDhpbGxuZjd3U3o1UHk1bnVrRStzdDdabnYwQStieUQ1TXAzejFHcXQ5NWR1K2x6TFFjR0Z4SXpJbDEvdEhDUmt3ZE5XV0NGYW5ZZGJaRCt6L0I1MTdmeXFFMXlHUk9FckNiblNzY3hXeC8rL2R1OWQxeEg5amFkQlp3UjdkYVp3MEE0UThndkRGbEZKVS9XL0hQZWxRWlpnbUlhSHhCdlFrMDJ5TjlBZk9CVmVzTkJyQUtWRGtHSGYrVTd0TVVrR2Njc29pMklWTXVHeXZOS0FpdFVNNzhIK29HY3dMWGdyczBhSTdCWUt1bnE3Ry9Ta3Q1RjNJZmJ1YmczK0Z4MWg0cVcvcTVmeCsrSER4QzZJd012RmJCNXpXdVNGNERtNkJFN1RaNFZXNGR2RTN3dm8xTGxyV1cvRmN2aFFLQkg1SXZQQU5ZK0Z2ZkZlUWNoK1pFVURwYXVaci8vdE04Z3BzTTdmNGxlR0JrdTVWY25kMGtkUXRiY3FUTlJuaEFyWUpnY25NdmM0ZTAyVThuSTNBZUl0ek5MU1NhZzcvZkRPbHQxbkJGdjZKOGd1Qk15ZllEeWFudHhVbThudE9kaEZkaDFKWTdESmI4UHNxS0lkTEVkdG1IVW1LaTVqNVl1eGNYUkZBNldvV2FuQUlaRm9keUROVUxvUXhFSkpkMG5RWW04V25xY3lwM25Db3FUeE5sLzNaOFhUQm52QUhEWkJxTFhGdjN3TkdGOWJZclE1YW5uVmVrcTVCUmQvclUxdlVHcExIQmhmN21ka1B1ZTNvQnF3SmpkVWdqU1JmU0lOTWlUNjk3V1QyRzlUSWVLZEtMVGNCVU9scUZtZ0s2MFZYa2FZb3RwMU0vR0F3TjBXYTF6bXJTRXJwV2FzMUhhZzlFNWp3dU1vZklOUkw5cHRmbUwrZkRNMTdFMnA5aWd5enhpR3pFaklmU0lWd0hQRkZzeHZSa3Jrc2N6TXlEeUdDRTNlOHVYdlRjUzh0azhnSGVXVVRoWWhwckJpNC95Z2JrdUtYbjhvUUJ0Z1JLN3psQmxJcnhmOGxrM21ibmtJQy9vdkE3RUZoSXdoc28zRUVYVHFvZ3hWc3lMVzJ5N1pvNUNQODQ3cVVuN1B5SDAxRTJYYjZ4Q0J5RXN4Y1RnbG01QzVKdUUvTVBHN2tPRWZOSk5UbDVVeFlPbHI5bTR1aEs5SDlETmFleFBnRXdkU3Mxckp5U20yQTU1cVU4eDdycG5NcHZYM2tyL1p6Mm82b3F2UVNrQjBiVEFCR0dQZG96dlVOV1lKbHVMcU1ZWnVnbGpWR2lXRVo4VWRndFkxM0MxalBTdUdVWkUzbFliYnQxY0d6N3FLaWdudWhMQTB0WnNRMTBub2JsNExxY3FPWXVoYTVNcnp1UlpDR0ZPQ093Z1dKKzVkWW1adkE1MjFCWnc2bC9JVW9Qa3ZLSnB3YU5tek12TWZYaUtEME9kVlV3K1k1L2Rtb3luNGJlT0I2QWk4UjlrWkFWYWZzMklvSnQzbncwY0Z2NVVXUk4xVkY2NTlscE1VaGxnNldyV1ZML21OUXZLbGRNakpBQTNMZ0hrMG5wUnlrb2EvSXVXblFQTjRVVkJBcDNTYmN3NWd4dm9PVnd6Wk9Va0tKQ1RORmVGUk5OcWk3bXN6UllmWTRSdTBIaTlUWlIwa3NmMFVtR29IRUFPR1BJdFRvQWpXdllSeFlZSWxGbE1Od1FuVGZUYVp2VXFCU3hOemFwRXNjd1FYZlowT054bDNMcVhlemsxenRrNFZ3VHVDRjMwNjFSMzdQMXpQL1ZaTWdYR2h0NDBLSkRYS3RkUkY5RzBlbUlBNkxMaHA4bHRBVFpManZsbmJIUmkrd3lwcWdSWUcycVMrWGlEQlpFSkdKd1BpdW1Jcy9lZUQxOHZXbWZWTGdNc1hjM3FSRzI2QUc2NURodndYNUdWYWk0MlAzaWI0aVk0bkk1Vy9JWldkZHlVMmxud1dUSUYrakRFUWV1U05NZ2t6cEZaTkMxQytIQlNZK3ZKS2xzWnpETHZ6Ykp0SGNSWDhIRHNLUmpFWUdjaGUxTXhJL0xsMnJCNWlQWmhnV0RwYXFiWVMvaGNhK1Z2bUk3dmVaMGNIaWxxUHhXM1VvTHRZY2xwMkhlY212cEI2OE5TVWwrMUJjL2JndVlMdHhJdjNnL0I1TmlscFlLM2Rna0RQZWEybVdGdkgvWnRXbTB4NDNHWkROZDl4WEdKTDJIcHB5Y0tHQkg1MGVIdWx4WUlsclptTU1MUmhiOFBIc1RaYy9GVENnLzByNENyV2RndTJVcUw3WWV3elNmMUtTaTI1VkpnYjhXRktwWm1CcmVJeWpjUWVUK0VGZkVpVlJFNkVPMU5kVFl2bjJHV2VkM2lUSVdldTRhc0RiR3lwWEtncWNndUw1cVc4TWVJeU9PQi94QzlsdVZkaFlPbHIxbklmZWpoeVphU3R4RXEwRE5na3NnOHRPS3ppdTJIM3VRbWtJbXI2YmhFZE91dFFxcnhEc1lRcnNMTE5oQjUwNEx1dDBwVk84MVhBVFUyTGJLenM2QldpK1o2M2h0dUhiNUlIWGhnYnhSN0xrZzR4Mm53MW9XYXRLUjRpcUFSRWNPcGt4UkZKR1FwSEN4OXpVTHVRNFJhV0JFSks1Q2EvRFE4NDUyYzJtWjhQMVRVaE80L3J5VG9JM201RDlFWU9nUURNV2hhckhlTmNhdVl2WHpoc2JPekovMWwwR043Tjd6dnIvWUdNaFJkTmphRGMzbEpTbTVEVzltVTRpbUNSa1I2L3ZuUzdEWm9JcjBLQjB0ZnM0M1E5aWl1bWhZVEtaNlplQWRhSjZpUmRZbEQ5VWpZRDV2eXZvTzVJbm01RDlFWU9nUURrVGN0TUVGWUw5cmdLNTRxODZTeXM3TjlNZFZORHpkQnlmNDVWSlZmTURndllyREx6NmZ5WkJnOGxYN0prNVBjaklpd3R4SndPL2JQbnBGRVlHYmF3c0hTMXd4YTRoVlo5K1hzMk1yaVhNSU5lT1J6VU95NkMzRU1UY0orMkE5dEZodWs1K1ErbkdMdHZuUURrVGN0MkhyWXBCVnM4eFhQRmpPVjZkbFpzRWNHclBianVLazZvVGl6TnRqNkUyZ1VQd1UrdEJYR2xQSTNCcEVxWFQra2xKMlNyUnl3SWpXckVnVngyRVBMeDFCelIyRUtXd2VlTW15NTh4Z3BFL2JEam1yd21NVG01RDZreHRBaEdJaThhWGxpOWhJdndJK3pSMS9EQWZBdC9uRGNYSVBvQ1RFN1VrajRPdy9nL1Y2a2NmNkRqb3RzL1RBR2tXN1pIalNvV0RsZ1JXcFdWMmNFM0Q1TjU3UCs2cmRNMTcvTHp5NGF2aC9Qak9FajNZem1KVTVKMkErcnhMWlo3NWUrcytBSHN3VGFmSGh2UUdVVHROL0svNXFRL1ZiTFNSM1J0UGc2Rkk0eVhLUjgwOVFrbk1SM29lQTE5QUdYMWZrMUNFeWZGMUdNOERVVGVDMWFFUFV2bk5pWC9GaWFRQXdpeHErNFpJYkVyR3c1WUlWckZuWWZ2aVV0dExqUGFycm16YldHbk9wbCtNRmpMZ21hcGxHZ1d6OTg1TjdhMmV0UlJ0ZXRIL2JYakFVbXlXREdFRE1RejdrekxwdHdkZlc1aWxmTWw1bnpBU3JOb2U3ZzJEZUZrMDZidnRORWRXb1ByMi9SZ1A4RGcrUWFScXFoYjlqZ1ExdnlxZElFWWhBSnQxYS9pTXlRK0pJaWdYTEFDdGNNTjlFSGdTNlZlc2dFQ0xKaVFyalBhcm9XYmJ5ejFHakNBMy9iTmpMSFBKZCtPTlVqNUN3aHp3ZVJNRFBGZG9nSFAxUW53NWQvejFFQkN4azNoaEo3RU5zbVhDMG14RHZ2cnAxOUp0UGxLMzlhSTAvK3p6cEVac2pQNGZkMkVOZGlXYWR3dytZMDJIdy9Kb0VsaHIzcjVadU1nUDAyK1ZxbGpwQkpGejYwVFNtZU9CaUhpUEVybjIwbzJYQVozVjhTSkdaRnl3SXJYRE44dlVMUzZrc1EzWlRpN3NIS3B3MjR3SGZSckdQbVNmcUtPT294NzE2YWtkS2hIMDdWeUJQd1hhUWZvVE1OU2wwenlxSVpsZmRBQmNpdGhMemFUdWVReTQwaDNBUUJtUTRNbk9TaG1oSGFVTWNRTWlzZlJLWEpTMmdjUmgyNEZqRGNIUTY4aDhtZHdTR2lONUpYdDhZdVQ3NmJYR3BoUHJ2b1Y2QldSUXp1TUE3UjJGZWtOQXhpUHh5RTBoSkYweUxpWllURXJPUmhnUVZML0lOQUszakhqTHcyaUpZU2F1TVlEVU8xTUZxeUZScmZEMmNiNU5tMGpOc3ZlZmh5eVVWcmdaT3dSWEVIdUE4ZjdNSHI0Umt2WVF4aHcvYVhoaGxsYXRrclZYSndoemZaWjh2UDNvM25YM2tyV3dET2tMMjd5YzNqNUVuQlZ2a0FHVGIyQ1hraFRwZis5WTd2MXdNU2FoN3E5MHR3NWxRWWZRbU9nZElROFZSSXpPb2RGbGdic3ZzUVBvdEhmdDJzWXlFNWxScnRDRGhGTE9aUVFIdy9iSk1EM25ZYVM3aVlucmVWQ284UFpncDBIMEwzL2J5TjBpRlBHRU9lMTRSeXp6bHdwQ1Rwa1AwQnNGYnFpa2NLaFQxOFllOGo0S3VWRGt4OTQxNHkvTlFkbUNkZmxYZUpwU3VrUW5lalk2Vk1RTU9Rd1NiS1NJNWpRbW1Jd1BsbEV5Um1WY3NFYTB0eUgxYStEVWRMZVJzMWE1ZHp6Z24yd0hGbXlxTmx4dlpEV0V1dDhpcHNMT0Nodm0xYmhUcDBSNUc2RDArUnZXelkrTVlRMngwR3E2eWdDNHdMVnFrZHZhM1VWSGZFdXl1eUhwTVhWakU2S1prbkcwUjFiZm5rc0g4akxhYjhaT2RBYVloNGNaQ1lWUzRKTEpnQmQ3a1M3K3psWVFTWmE2VFBXV1liQkxqZEtoVFJFN3FseHZiRFhyQWpNZk16YUVoU2U0dVc4QkNoWjB1WSs3QkRjRU0vL2VVYlE0a054R1JsVHRlRXQvMjBOS2xKTXFxcXI2YldrdkxBZ2NUY1ZsSnEyMlJFejJWOEphQXNSTHhZU0dRRTFIQkpZRFZneisyVmVKMkhKbmxMWkgyaTZsUkVEQS9UNEZWU1A0U0I4U0lyRU5adCs5Q1E1RjBxa1NIdVlDN1R0ZWpPQXFiNFgyWVIyUW52Z1RIRURNU2xoUHl1NUZ1K00yRkc3MVdvQnhDQXpFbDFhYm5NaHNOcGFSK3BGeXdoVkIwMjBtNnVjekZsSVlKdkVYQzBEWkNvOVpKakpZRUZEVEc0OWo2eExxdFFSbmhDekVlZ0JSdUlzNVVhTng4MjVOTkN2YVo5MzdMSmwxMTkyblZoNmJ5U1JibjZRc0FOQmVleURBOGsraUZROHdrZW1SQ3R6OC9FQUxpTTVYcE1nZkVyWGN1TTV3SEpJZ1JkbHlTS0lMaVQ4ZU5lSlNHQzIzRjJTSUlxaFVNbGdZWHV3eFl2ZS9LUkd0bmZEQ3RTY0h4TUdCaDEwMlpBTWdWaStpRlloM2hxZ0YvOWh2V2RaOWc3V3FTVS9PM0RucnFlRTFJYzc1SXhWS2lCQ0NjeG1OYTRDYjJwVVE2cTFaS1MwWDBvWFNkcGk1Mm9CVjFWYmlNU0lRUTdRVkZxaGx1c0xFVGd6RjRNSkdaOVN3SUwzSGJTc2dSaUJ5MnpUa1hrZE1Ra0NGMUNiUkRwU292cGg5Qnl0Z1BCV3pBS01mTTBTSk5DVzJKbmhyZmJ2cnpQS05HNUJjY2xvSk42RU4xS1lGUzF3S2QzUnJ2b0ZtOGZjcUZqMHNBRVNaWEdMWC83dmcrVDN3NktSSmRTRUpORDhNd2tOT1VjcDNCWmlPQW5KZ1pjSXowa1puVkxBZ3ZjaC9LeUJCcm1jOHc2RlpBejZXOWVkcTFkd3Jsb2V6K0VCWXJjRzNhZ2hWMHhpZ1ppTmtpSXR3K1g1VFd0a2MyVTBWWjZmQjJLMWkvMlRQeU82VENXK2s5MDJRL0p6QnNCQVNZdm41TXp3VnY0NGRyd3hUK1EwdEJiTDBXbElHUU1wR2pTWUVtSXdGZkxneHJySVRGclhoSlljMFFaNDlHZnRtbFdLditjTTM2M3FBWnIrQ3pGMlBzaDdJOEtRd0VMV1licUxoaExBK0pWbWluZVBnU3dqTVR4R2ZWZG1hWUpSWWM2Z0p5ZFBneDFFa3NNcjZFWlpDcnY2SkdEdDB2eTIvTlNSQmNFSFB5bnBPVERnbFh2R0ZHb3pKR1NFTUhIYklYRXJHRnBZRzFKS3FJNmpWRGNyR0krT1UxL0xkcVhCcTBNc3UzOXNLT1loN1FmbWx0aFg1dzlFMjhmem1VWnBDYjhtWi9XRGowbWZ0MHoxRGZDMmd0c29ZYzBaeFRRMklOTFdPWEFYbDJLeUZBVG9OclM1cW1VQi9OTWxpcVVoUWkreXJmSTFkWkJJdFVvRkN3UHJFNW9RbWdxanlpa1ZnSFIycG9RbWxQSjFuNklMNWY0QlVMQld4RGZGQXFFNytEUjVIdUdjM3hhR2N1eWxCeFhUNERoeWtQZnVzTjZKSXZEWWxyWWJOTTFxYmNKS2RQa3h2T3Z1TFVtclFycTZ5TFBjTjh3VFhzd2xpd1llRnlTUzBLRUhsN2NaZ3BwSVRIcldoNVlEYlZoMHRmaU44MksyWExTdkg5NEt0aTVnejZSdGwzS0pUOUNuaU85ckJkNjh4RUdjR1hMdm1sYWNXRTk0ZERXT1ZaZjVqNmszd3pnejlPR2d5R3ZLVFY5SkttRExrc0cybEJ5a3BmdDBKaGJwL3dQMTlVWk9DVFVqOTdpaHd5QlpkT1RnVWUyYXVCeFNjNkFpRmNzSkdidGl3SUxucHJTdEdEZlJuSHltalVLNStDQkdOTTFIeVlXOFdWeW83aHF0ajRoNkxWMytQYzA0NlZVTHZMU2Y4ZjJBdCt5MzJmN2E2emNqUkJZV20xTWlmWExhazRiZEQ2bkpwbGlvSW5waXB5L25xT1RWK1dyLy9ITGhQeVRTV0N5OUIzVGsrbkpIek5OSmhPcE15QkNMUW9ESm1WQVlxNXNPckJ3QVR5UWhlSnd1aUFuT0lkeG9XVzZGazFTZWlxSGljeWV6bGZ4cWlnZVcxTll0MElqZThOZmVpcGtMTkx4ZDJWNnZEY3YrejFUUXg2VEZES0dFbmtRMjlxcTBjVElQZ2xVa1Y4SDM0dFJ5VFViUmVwb1llUlZ0b0IxTkphMExJaDRiVkhMNkwwTVNNelZTZ2NXTHRRVW1aZ1FHcmlWZkhNa3pmdUgwK1MrajRtckN5VzN6T0p0T1hjQnEvN2EyMVQ0cXVwMktaNmxXMUFJNUFpOFBNdWpZcWdDakpka2lpVGhrREZFUHdYcXVoQlA4cklkVkhIdi9QbmI3cnpoOTVKb1o2WGRBWmgwQkhCSTNuRkMxM0hEUWRaMU5UMkp5WHpJa0tpS3k3RjBZS2x2SDRJOGZBSEIzK09WNVJjU0hwYzJFbUFUUkxUM0xHVlo5Mm5xcXJzUTl6UldUSVhCTE12ZkRwb1ZyYkNUZXFTQU41MUM1aUg5LzRMMDNkcWtOVzU0N3hvejAyVXNBMHliR3RZTmZiS0dVcHRVRmlKRlFLS3RFRTFNQjlaY2VHbUI2OUowODZGWk5YTk9YK3J5YUprdW1VbGRjMno5RUxkTDVVWUtrNy9lTVlhRlFTYlhia2FNRmcwTGVaeCtZV01JdndnVGJLZkhjYnZuMS9JWHVnR0tibXMwNkdUN3dHOVppT0JwbWtXTitzVWtwUU5yUzUwZzJKZFQ1S1phakxKY2FrWGVib1B0U2ZQazVLNkdyUitpSWJrb2lZSjk5OGdzNVdlRFBnc3Njb1piUWRDTnplUStuejRRTVliWWx5SzVZMFRQa3lvVnFqaWZpdEhNQklNMVdZdG1nM200RUUxMVRpa05FYlErOG9iRVhNdDBZSFhVQ1lKOXp2ZWN1WlI4YzA3THN4R3VpRmV6eTdmMVF6d29LVCtSWmR2Y0Q1MTBqYWt6ZG9YZHdYNlI1dTlrcWthTUlXWWdSdllVa2ttTlV1T1V2eEpOenBTQ0ZzTkNWQUlzWUFiUlZPZVVzaERCMTB0eWg4UmN5M1JnTmRRSmduMndZZFZjU3I0NVcvSnBETndoa2p0SnlxSnMvUkM3dXR4SVlSUXlsd2lBWG1RNjdPeXlPL1RNeFpSYWFjeERaaUJ1cGhWbzRFUHYwY0NRbHpZWlZ5cnlrK0p5c3AxNkx3MFIrTEpBL3BDWW9Vd0hGcWk0cXNqc1FrcExTU2t3VWwrVWhPTnUyWm9VVHhtMDlVTTBmbHVTM0pvYWxYSWdDUDF3bGFYMDE5aDlLNE1CR3pXR2lqRVFzZEV4YmZQN3hXWEVRVVFjYkhLWkI3RUlkVFNoTEVSb1A0d1dYMVJLS3JEUVlOcVVOY0k1WElKODR1N2FUUi8zODJkdTViU1ZQL0xUc2dSbWxKRWJYdlJTcDVzL3VEQjhEUzhRU3ZtT2VBL2tud2ZXTXVQNm9jUU1QZCszOTZMaVlkbTF6WWk3L042VFRqV3J5RWhDOVVHTk1hUXhFTlVhNnlYRnBNSURsQmY3TWRSdTJkUS8yd3JUUGlBM0ZNZ3NCSkZ3b1duaVJVQmkxc01OckJBL3JnV1ZKSnd4dURVRTZmQmxwUHZ1RFQ0WHVDV3NoQzIxOHlvU0VrUTJsSk1QNkVSWWtMZzc1TVgzMVBHL3QrZzFMWnJYTkxIdmJkajZJYXhMNVVZcUhZL1VpSWNGeGlvcnV6YmdLZ1RtWVFnWlJtZjUxUmhEVVFOUnJiRkZtaTByZEZMQlJ1cWNCMDlHck5FRG5vWTZhaGFDU0ZCYWxsQVJrSmoxY1FFcnpBMWp2cnBUc0FOU1ZnVlZwWDVwM2ZQKzJPOTBYZUcycldkYmtRajVYZVd6UzdpaTJoVlpudmNBZVFaOE9xVXFPdDFwNGZNZWo5a3N0L1ZEV0RQSTFXMEc2MHlOZUNDZXArcE04cUVLdXUwMjF5K01US0MySWRUMEoxNlpBTmJGUHJpUkdzdUVDY0oxcFlvSkdDMmtWZEJUUEFoQmRrWXRweEJFUkZrWjcwVkFZbGJKQWF3STg1eTBNc1BNU2wwZU94NWcvcnpPT2M0bkdpWk05Q3NSVWNrVHBrTlM0R0ZmOXFWVTZuUm40SlE0K2owbnV0K0c4Szc3cEdyQTFnOWh5cFVXM1hBczlVbkJxeEVQeEdzMGU0cnpkSUtXRjBaR2lESGVHMEhOSkpvK1ZIbFJ4TU0xRnVrSjcxVXhZRkcreWRjbFpOZVM0K2dzTHlTUXFNZlI0UXhGSUtMVkpVVmlFWkNZMVhBQUs4SU1QTW80aDVzOXovV3B1ci9BNEdTUGI5WkR3MXlpZWFGUGR2ajBDUVAzaXo3RythRHNZRWw4bXMwOWYwNWFMSGRIN05nMWc4V2h0anhiUHdSUGtqUWZ3aXAxUVlqUWlhL3g2ZmswaFFILzgrZzNCWGtJR1hpSC9la2ZGM202K3pSWjFTWGpIcmVQZjdqR09nYUh0TFppYVR6QWRIZmdzNUhBU2lDOE1QMlNHQmM1WHdTUlIrN2J0SWwwUWNUR255U3ZDRWpNNVR1QUZXSHV5MU1RNUhZQjc0R2dtbWJMMFB0Rjc0Q0ZXb3ZtUVFNV05GbnUzZEJlZUYxcWxONFc3YVF3WlExWUVYM1IvYXJ5NGxWVHZMVWZWdVZoZlV1cXEwNThtL2NSN2o3Y0VSK3J3ZS9NMHlXQ2p3ejlZTktxUmhtUmRESjhsSkpsQUtMQndCQ3VzZUJOZU44UXJ6MGhYNlV1MWpJSnBhamtkTy9CWHp0Z0hueFFjbHVtaVNBQ093L2FwYmhnY2tGRTBHYTlGd0dKV2FkNHNLSzhEZldrTG56YlUzUTZvRDNOYlBPbWFQaG5SQ01lbDFkM2dWRDVMVURwRlVBSS9uZEFGSVNtaEZ5UkJNb0VuM3Z2MHNjT015L1A5VCtWVmxmWFE0TFp2MXY3NGJJWVNvQWMxdURCUUtBVFA4YXJ1YnlMd3VIL0FaOGxDZ2tqZzNPbEpFeVFCZmV0QXhVUUh2czNZUE1OeEhDTkEyN0x5M2IvMlpMSWFCQUd5VTAvN1V2RGxoL09FdWlpb2hjbENaM1FaNHdpaU1BZ1p6Mmw2SUtJVkY0a2FINy9zQ1JJSWhyNUNiRmcrWlFpZ0Y2S2VSR0JZYjRPMW1ITGo0OHgyMlZIa0l3UlBpUnVFTjFxQi9kWlROZXFMelFJOUpuNElLRXJENkUxdW9DYzlWYy9OZDRNUU9YdGdFVVRzdmJEWUErVW51QUxKT25FUStmYXhBTGFhL2o3WDJSL0hlOTRoWkdoLzNza3JYZ1psZlFMUTR6eFd1UjA0UnBMN0RCOG1LN0lwQU9QNGFKZ25hMzdRNGRJU25lL0g0dmZHL2pNWHlkUCttRFF4QWdpWFdCWTlPbWpBUmRFb2x4QnlxRkRFcWdTRHNXQ0ZXYncwSFcrNUtkTzlpQTY3MGM5M3QybW44S1Rkc1IwMVpRbXpZQWNoWm11eFlCTWhHRGMzaFZoZHE5TEg2Z1IzZTJSRlpZSHRpa0x3UXc1VU5sQ01Xcy9CTEgrSHEzMGZYMzhjb0pHZkovTmdOMXRLQUtXa0t0K1NXRms0QlVldUZwK2ZqaEFseW9tYkxpQkdLNnhMS050NHBXV3RUNTlQOWp0YWdkRGg1K2RLZ0NvdzRXNzUvUjZFeGt5dUh4aEVVVHFRRzg1Qk9pQ0NBbzNlbFRiSU45d1JRZkVJaUR4cXg0SnhJSUZIS3F6OVd0UWs0R1E4MDRjb2w0aVluQ2ZJK1QxZmk3RTJ3Sll2WW1XN1AzRGgydXdkeW1lS3kzMGNZUzFSWVB3QXkzc0J5SU1kK2prTFJxTnRVMnQvUkRxd09kMDd5SFI5VkNzWHZ3SnRqcEE5eUdNVWRLL3JvV1JvWDltYkptbndUMWt2a1N6Q2RXWTFwYi9KSG5aemp2cFYvRmY1VkZWbHBjODNLVDZIL3dsY3Y3TGRRUjlTc29WUWFRSERMcFZFK2R5UWdUTmJ0bUhMSmQ0K0pESTJxamhPTEFVeC96VSt6K0dXSkVYUGZXdjhYcmFCWXo4bGl5UVlpWDlMMnhYYkMvR21XaXlFSDBZL3VzTHIvM3JSZmFENy84MFM3bnpxUU9hMXNEc1o0cHNXUGp4ZlhPRGJlb1RRcGRhQ0NLUkVFeHI4elFSL25oRUhOQ0J1RUY4RzFjQTZENmM3U3E3RG1GazZNTEMwdWkzYU4xTVA1dE15MUNOV1dLSzMwcUR6OXh2Smk5THdhNW5ZV004SVRkOTZtbjQ2RDRicG9vZzBnWXE1WmlHeXVHRVNOaUhySXBJRUNzRUVuUDVjV0RCMWtUZ21FZWdRdGRlME82eEVDWnV1Q29LclBFZEVyR0NFdWtwN3FKZzN5blZFU21FRjlLa0NiOHFaSXM5RTdGWUZ1blJ1NzBmd2doN01BQ21hZmgzVVdrMk5vaUh2eng4YVd0cTMzdHJJMWlUWVlsaFpOQ2JSdGpmT0dKMjVNSXVacjdXR0gyVFV2ZzFqZ2h4VGdBUCs2Ym4vZVF1OGh2T0xQR0VqOG42ZnpSQ0gwRUVMUEdoV0hwRXFPbm5PV1dCb2ZBYTQ4akpvd3JDQ29GRVV5MmVGQU1XakM5TFNFa2Q4MjhNMVgxNDJ3MHRMa2JjV09mWTQ4bXdBYkJOYzJCdFB4QWtLZStONGRubnZmTDhqY0dJMlNZM25qMFAvemwxWTQwYmFuamlEcTRYOEFLV3hTSm5TMnViU21yRTlFUFlpOXE3NFhlL0QzL2tRYUdJRVQ4TmIvNitZZytXQ3YrNExoVkIzUlNnbkVBR3NtWWFMOTFZVkVqa1NJM1d4ZlN6d0VoRE5aYjVFNFovaDVDelVPVEhFN0xaeWZ1KytudVBhaWpWdGdJRTM5MTdWS3k0TmVST2lPVGtVY1hpQzRGRVV5K2VGQU5XbDY3WWZjZThXUTdMZ2YrUng0dnZiSUFOTmFEcDBHRGlPSFBJZnhjdGU4amJmMXQwdjA1NGR5ZGNWRXcvOUdicVZQREJwc3hvRkY5NUw1RHZmWXJhUlJLRGlnekxtRnVVQ05JRTFScW5rU0I0ZnZnSzhyeFBERVFzbjN2bHV4UTMrQWR2cldBZElwWis2S1JUVGg1VldsWVJrSmdyWVFjcjRtdzFDMkk1OEU4SEFQNFRMQUpId0ZuZ1pPQjdqaE9RSmY4YjFHSmNaU0s2b3Z1RlRoZEhDNGpyaDk3c2h5NE1YNnl1d0QyYitCM2R0cCtDREZOaVl5MnFUTElVcGNiSldNdWdmdmpwRjhqWlQveWhvYWdvSXBVREE2bHJjcGN1YkdISjY4cHdoT2hzWUVXY3JmRjZUNzdYUDFrNEpycmZuT2laOGV6WktON2FJMkxUcFVZV21TelpmYUNWSHRzUGRWdzI4VTFlY29oUFFvYmw3TXlIS0ZKRXBScW40RDVrbGpBaXM1WjlHaWRWTFI1VkovNmpTaFJ4dHJvb0NqWW5JMXNXM1crTC9OeUZNUWVhMlRxZkJzRTJYYVh5aEcvZExEeE5QN1NLcjdLU295WDZ5TENzNW5hVUpIR0tYK1BFbkVlQlFVVmtnbHBCNmZVUys0SENoNXhlMGhIampEaGJiZnJOTmw1THN3RU5SaWFPVzhLVzQyWFBlMnpKeHB3MTczSHVnTjdnL1JCczAwMHFFMnpUZFcvMitSYjVVK0xsTEF0Tk9Nc3F2cjRaSW84Z3cvS3JZYm9RbXowYXJyR2Qrb2psNmhFNWtYVzR0bmhVanhnQXlkU1pDem5tcmR6TFlqT3p5MStMNkFvM2ZnTmJlcWZJZmdqejB6eFY3alR2VkdDYnRtakNTWHlyNTFSd0xqUmFoV214Z28xbUdWTnM0aXNSNnlTQ0RKTmJNNHAzeUlqVTJJSG42SkRvRVJuYnphaGhBelluSkI5eVJtbEhoejNpYkxXcDFoWEhNcnA4bVMvV2lEQkJRaWVwcjl1WU0rWkJ2N2hJUlp6bS9YRmNUTW9iT0RxTXczeHN2aTRzbWZNTU9UYnhFNUZkdndneVZPcHNoTTVRbURZNVVtTXQxVkZOMUNPeXM1aFIzeWJkb2MzQm81cFJqN3paSTg1V1d3RjFjWnEwZG9XU1FmZmJwUUZvTWl2ZVpLWldaeXNYODZCZnJGQ2FNZTRxMlJEOXNJdGFMUy9TelB4K2JPSlA4TzNpb0xRd01pem5CQ2lXL29yVU9MMm9RK0RVSTFKbHp6QzlQbUNFNENWOHlPa0ZIVFhPRHEzWFhzdEZyenFmaW1iNDFBU2RtRzNndDlGV204blU2dUxLOTc5OTBYK1NrVGI1dWhRTU9UQTYrbGtmY0hiVGdYUUFBQU9CU1VSQlZMaDhtL2h4Tmd4SkxHRmtXTmI5dXhKSjRtQ2t4b2tsSENhREZwRktwb1U2clU1K0h0WERSQ2RhdHM3WkdxVmlLZFdYc2ZzT2Q2WERBV3ZhOTNCU2JYbmptVnFkcVV5UmZtSnZRSU96NGd4QmxVK1EwR0ZnTUtnTHVyenVOdkVia1pxR2tXRmFHTGRWblpTTTFOaUo2NmdRYVJHSkxpU1NxM3ZFUGFySks4UTVvczVXbzZnZHRoNmJFTi9KZ0pVVDNiQnBYMm5BWXJFNWIyVE1JV09XckZJcHplR0FTYXV6OTVXbnlPTndybVlpcTErS3laUitiZUtiYXhJaERZYVJvWW1UNHVSUG1Ob3RIcW14RzlzUm9kSWlzdXkvWVpaRnkyUHRVYlZVUE94c05aSk9FZnpFMEhSdnY4VklOZ2dobi9lOHgvZGFXMlIrVnYrZEI2T3dwQmx0UEtuc2ZaTzhpakdDYlVvT3dGL1JlTUUwN05Qc1dMZHBraFlGOUZieDFlMnd4REF5TlA5a3hvVjZxTWJoTW85MlhJdElZeVVYcFkrM1I5VUN3V05pejhOQ2cxbGZKL3YzZlNaNDRiTkpMdFhJYXo0Tlo3MG55SDR2cTJzb3BtdzRqWDNiUFEzeWJFNEdhK0hyeVA0OU5YQU1OOGx0WUo3bWUxbkYxd2VSd2tMSTBQenFXb1FzVVVLb3hvbDRENTlZZzhpSnJLZmFqclZIMWZKSTlNNVdDOE1QUDFPNzZYTURRVkFsdS9nUzhhTVEvM0w5bHBaSUx1ZysrK0VMdzl2K1RnakhsMy9oemV6WHI4UGM5Y0hoUjBWeVhuZWIrSXIvYXBaVW1vb01aa3hsVzVhQ0JMWEdVbUhISWhoRnBKMXhXWHE4UGFxV2g2WjN0bG9ZMUt4NkN2KzRLaUY5YkZ3Y2JVMHZ3c1pwRXovQmQyeHQvSkMzRmRsVmpXRzQyck9uWVJNaDAzVzhQYXFXcXV1ZHJSWUdKUXRzcUZVbG9jekloamphV2t5aE52R09ic0UzdFlwUjdkaEtuZUNtZmVvS0hHK1BxcVhhZW1lcmhVSEpBaHRxVTBrb005SkVyMkZ4bDAzOHFZekxxK0swdnNvbEgyK1BxdVhoYUoydEZubzFDODQycUFsbHhtSmYvczJtVE1IaXN5bDNyWElmYjQrcTVhbHBuYTBXZWpXcnBKZC8xVUpGTFBibFgwR1k3bDZ3K0hSS1hldGN4OXVqYW5sNldtZXJoVjdOS3UzbFg3VllGaXZZTmkxWXZLNUdvN1JZQkk2MVI5VlNPNjJ6MVVLdlpwWDM4cTlhTHNiaVgvNk44aVJJS1ZoOEFrMUdwQklDeDl1aktsVWtITlE0VzhNazV2aGgybEFGMjZZRml6ZGpPc3F4SW5DOFBhcVdxa1dkclJiaVVOWmgybEFGMjZZRml3OEJPWXFPRU1pQWdQaDRhUVlScVZubnhNZExVMHV3TWhZczNscjJLSE9FUUNJRTVIL1ZTOFNZQS9FY2ZoQ251S3RnOGNVcFBwSjg3U0h3YnR1M21RcUdZK3I4VXBFbEZDeStTTlZIc284N0F2OFBTdG9MWGxoaDhMOEFBQUFBU1VWT1JLNUNZSUk9Igp9Cg=="/>
    </extobj>
  </extobjs>
</s:customData>
</file>

<file path=customXml/itemProps1.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6754</Words>
  <Application>WPS 演示</Application>
  <PresentationFormat>宽屏</PresentationFormat>
  <Paragraphs>253</Paragraphs>
  <Slides>21</Slides>
  <Notes>15</Notes>
  <HiddenSlides>0</HiddenSlides>
  <MMClips>0</MMClips>
  <ScaleCrop>false</ScaleCrop>
  <HeadingPairs>
    <vt:vector size="8" baseType="variant">
      <vt:variant>
        <vt:lpstr>已用的字体</vt:lpstr>
      </vt:variant>
      <vt:variant>
        <vt:i4>25</vt:i4>
      </vt:variant>
      <vt:variant>
        <vt:lpstr>主题</vt:lpstr>
      </vt:variant>
      <vt:variant>
        <vt:i4>1</vt:i4>
      </vt:variant>
      <vt:variant>
        <vt:lpstr>嵌入 OLE 服务器</vt:lpstr>
      </vt:variant>
      <vt:variant>
        <vt:i4>34</vt:i4>
      </vt:variant>
      <vt:variant>
        <vt:lpstr>幻灯片标题</vt:lpstr>
      </vt:variant>
      <vt:variant>
        <vt:i4>21</vt:i4>
      </vt:variant>
    </vt:vector>
  </HeadingPairs>
  <TitlesOfParts>
    <vt:vector size="81" baseType="lpstr">
      <vt:lpstr>Arial</vt:lpstr>
      <vt:lpstr>宋体</vt:lpstr>
      <vt:lpstr>Wingdings</vt:lpstr>
      <vt:lpstr>Times New Roman</vt:lpstr>
      <vt:lpstr>微软雅黑</vt:lpstr>
      <vt:lpstr>汉仪旗黑</vt:lpstr>
      <vt:lpstr>TeXGyrePagellaX-Regular</vt:lpstr>
      <vt:lpstr>Cambria Math</vt:lpstr>
      <vt:lpstr>Lucida Grande</vt:lpstr>
      <vt:lpstr>儷宋 Pro</vt:lpstr>
      <vt:lpstr>Wingdings</vt:lpstr>
      <vt:lpstr>Thonburi</vt:lpstr>
      <vt:lpstr>等线 Light</vt:lpstr>
      <vt:lpstr>苹方-简</vt:lpstr>
      <vt:lpstr>等线</vt:lpstr>
      <vt:lpstr>Calibri</vt:lpstr>
      <vt:lpstr>Helvetica Neue</vt:lpstr>
      <vt:lpstr>宋体-简</vt:lpstr>
      <vt:lpstr>Kingsoft Math</vt:lpstr>
      <vt:lpstr>宋体</vt:lpstr>
      <vt:lpstr>Arial Unicode MS</vt:lpstr>
      <vt:lpstr>DejaVu Math TeX Gyre</vt:lpstr>
      <vt:lpstr>Lucida Grande</vt:lpstr>
      <vt:lpstr>TeXGyrePagellaX-Regular</vt:lpstr>
      <vt:lpstr>微软雅黑</vt:lpstr>
      <vt:lpstr>Office 主题​​</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Equation.AxMath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2164</dc:creator>
  <cp:lastModifiedBy>杨泽鑫</cp:lastModifiedBy>
  <cp:revision>1202</cp:revision>
  <cp:lastPrinted>2026-05-18T02:26:25Z</cp:lastPrinted>
  <dcterms:created xsi:type="dcterms:W3CDTF">2026-05-18T02:26:25Z</dcterms:created>
  <dcterms:modified xsi:type="dcterms:W3CDTF">2026-05-18T02:26:25Z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FDEE3FB74C894BC29890E7338BA74777_12</vt:lpwstr>
  </property>
  <property fmtid="{D5CDD505-2E9C-101B-9397-08002B2CF9AE}" pid="3" name="KSOProductBuildVer">
    <vt:lpwstr>2052-12.1.25867.25867</vt:lpwstr>
  </property>
</Properties>
</file>