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91" r:id="rId2"/>
  </p:sldMasterIdLst>
  <p:notesMasterIdLst>
    <p:notesMasterId r:id="rId30"/>
  </p:notesMasterIdLst>
  <p:handoutMasterIdLst>
    <p:handoutMasterId r:id="rId31"/>
  </p:handoutMasterIdLst>
  <p:sldIdLst>
    <p:sldId id="329" r:id="rId3"/>
    <p:sldId id="330" r:id="rId4"/>
    <p:sldId id="366" r:id="rId5"/>
    <p:sldId id="331" r:id="rId6"/>
    <p:sldId id="363" r:id="rId7"/>
    <p:sldId id="364" r:id="rId8"/>
    <p:sldId id="365" r:id="rId9"/>
    <p:sldId id="367" r:id="rId10"/>
    <p:sldId id="333" r:id="rId11"/>
    <p:sldId id="334" r:id="rId12"/>
    <p:sldId id="341" r:id="rId13"/>
    <p:sldId id="342" r:id="rId14"/>
    <p:sldId id="368" r:id="rId15"/>
    <p:sldId id="337" r:id="rId16"/>
    <p:sldId id="338" r:id="rId17"/>
    <p:sldId id="335" r:id="rId18"/>
    <p:sldId id="336" r:id="rId19"/>
    <p:sldId id="339" r:id="rId20"/>
    <p:sldId id="340" r:id="rId21"/>
    <p:sldId id="369" r:id="rId22"/>
    <p:sldId id="343" r:id="rId23"/>
    <p:sldId id="354" r:id="rId24"/>
    <p:sldId id="345" r:id="rId25"/>
    <p:sldId id="346" r:id="rId26"/>
    <p:sldId id="370" r:id="rId27"/>
    <p:sldId id="347" r:id="rId28"/>
    <p:sldId id="348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B"/>
    <a:srgbClr val="FFFFFF"/>
    <a:srgbClr val="00A5E0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2DE01DA-BDF3-4936-955C-0A5375B7C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7F2BB8-C02E-4069-807E-475197FF87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A512F-4F74-4E6B-96D3-BB178AE1E52C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0FEE9E-CA19-43BD-8355-38FBF6A03D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9FFAB2-BDFB-4F77-8115-87BF13323D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35FCA-360F-426B-9431-7A19B67232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60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64E4-53A3-4F7C-8B3E-6A67B43EB240}" type="datetimeFigureOut">
              <a:rPr lang="zh-CN" altLang="en-US" smtClean="0"/>
              <a:t>2026/5/17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EE39E-CA4C-4F96-A80C-DC7C4173A5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8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EE39E-CA4C-4F96-A80C-DC7C4173A5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725" r="54755" b="38748"/>
          <a:stretch/>
        </p:blipFill>
        <p:spPr>
          <a:xfrm>
            <a:off x="9390189" y="217487"/>
            <a:ext cx="2646481" cy="758455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 bwMode="auto">
          <a:xfrm>
            <a:off x="527539" y="6411790"/>
            <a:ext cx="111838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F59150C-58E7-4A76-BD5D-B7527B5FCD79}"/>
              </a:ext>
            </a:extLst>
          </p:cNvPr>
          <p:cNvCxnSpPr/>
          <p:nvPr userDrawn="1"/>
        </p:nvCxnSpPr>
        <p:spPr bwMode="auto">
          <a:xfrm>
            <a:off x="527537" y="893151"/>
            <a:ext cx="88011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67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86B05D26-3134-4C2E-BB30-58762E26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850EBB62-B59B-4238-80B6-A6601881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73C4E86-8122-4B56-90F8-74551763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251" y="6418754"/>
            <a:ext cx="2743200" cy="365125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F5B6FF96-A938-49B8-B295-396BB17957D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340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725" r="54755" b="38748"/>
          <a:stretch/>
        </p:blipFill>
        <p:spPr>
          <a:xfrm>
            <a:off x="9389248" y="211018"/>
            <a:ext cx="2635700" cy="7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0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1C3CEF-B625-4558-9E75-934060632C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1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331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8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08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fld id="{F5B6FF96-A938-49B8-B295-396BB17957DD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146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890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3F42A982-3A61-4A3F-9BF9-00E23E2A156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2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</p:sldLayoutIdLst>
  <p:hf hdr="0" ftr="0" dt="0"/>
  <p:txStyles>
    <p:titleStyle>
      <a:lvl1pPr algn="l" defTabSz="650207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2" indent="-162552" algn="l" defTabSz="65020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55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12759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863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66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069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173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276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380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03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07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11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14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18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21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724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828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image" Target="../media/image36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5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5" Type="http://schemas.openxmlformats.org/officeDocument/2006/relationships/image" Target="../media/image63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58.png"/><Relationship Id="rId2" Type="http://schemas.openxmlformats.org/officeDocument/2006/relationships/image" Target="../media/image76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57.png"/><Relationship Id="rId5" Type="http://schemas.openxmlformats.org/officeDocument/2006/relationships/image" Target="../media/image79.png"/><Relationship Id="rId15" Type="http://schemas.openxmlformats.org/officeDocument/2006/relationships/image" Target="../media/image83.png"/><Relationship Id="rId10" Type="http://schemas.openxmlformats.org/officeDocument/2006/relationships/image" Target="../media/image63.png"/><Relationship Id="rId4" Type="http://schemas.openxmlformats.org/officeDocument/2006/relationships/image" Target="../media/image78.png"/><Relationship Id="rId9" Type="http://schemas.openxmlformats.org/officeDocument/2006/relationships/image" Target="../media/image61.pn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75.png"/><Relationship Id="rId12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9.png"/><Relationship Id="rId5" Type="http://schemas.openxmlformats.org/officeDocument/2006/relationships/image" Target="../media/image64.png"/><Relationship Id="rId10" Type="http://schemas.openxmlformats.org/officeDocument/2006/relationships/image" Target="../media/image88.png"/><Relationship Id="rId4" Type="http://schemas.openxmlformats.org/officeDocument/2006/relationships/image" Target="../media/image81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91.png"/><Relationship Id="rId18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90.png"/><Relationship Id="rId17" Type="http://schemas.openxmlformats.org/officeDocument/2006/relationships/image" Target="../media/image102.png"/><Relationship Id="rId2" Type="http://schemas.openxmlformats.org/officeDocument/2006/relationships/image" Target="../media/image92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89.png"/><Relationship Id="rId5" Type="http://schemas.openxmlformats.org/officeDocument/2006/relationships/image" Target="../media/image95.png"/><Relationship Id="rId15" Type="http://schemas.openxmlformats.org/officeDocument/2006/relationships/image" Target="../media/image100.png"/><Relationship Id="rId10" Type="http://schemas.openxmlformats.org/officeDocument/2006/relationships/image" Target="../media/image88.png"/><Relationship Id="rId4" Type="http://schemas.openxmlformats.org/officeDocument/2006/relationships/image" Target="../media/image94.png"/><Relationship Id="rId9" Type="http://schemas.openxmlformats.org/officeDocument/2006/relationships/image" Target="../media/image87.png"/><Relationship Id="rId1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01.png"/><Relationship Id="rId26" Type="http://schemas.openxmlformats.org/officeDocument/2006/relationships/image" Target="../media/image58.png"/><Relationship Id="rId3" Type="http://schemas.openxmlformats.org/officeDocument/2006/relationships/image" Target="../media/image105.png"/><Relationship Id="rId21" Type="http://schemas.openxmlformats.org/officeDocument/2006/relationships/image" Target="../media/image118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00.png"/><Relationship Id="rId25" Type="http://schemas.openxmlformats.org/officeDocument/2006/relationships/image" Target="../media/image57.png"/><Relationship Id="rId2" Type="http://schemas.openxmlformats.org/officeDocument/2006/relationships/image" Target="../media/image104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24" Type="http://schemas.openxmlformats.org/officeDocument/2006/relationships/image" Target="../media/image56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23" Type="http://schemas.openxmlformats.org/officeDocument/2006/relationships/image" Target="../media/image55.png"/><Relationship Id="rId10" Type="http://schemas.openxmlformats.org/officeDocument/2006/relationships/image" Target="../media/image112.png"/><Relationship Id="rId19" Type="http://schemas.openxmlformats.org/officeDocument/2006/relationships/image" Target="../media/image10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5.png"/><Relationship Id="rId7" Type="http://schemas.openxmlformats.org/officeDocument/2006/relationships/image" Target="../media/image140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37.png"/><Relationship Id="rId3" Type="http://schemas.openxmlformats.org/officeDocument/2006/relationships/image" Target="../media/image144.png"/><Relationship Id="rId7" Type="http://schemas.openxmlformats.org/officeDocument/2006/relationships/image" Target="../media/image145.png"/><Relationship Id="rId12" Type="http://schemas.openxmlformats.org/officeDocument/2006/relationships/image" Target="../media/image142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40.png"/><Relationship Id="rId5" Type="http://schemas.openxmlformats.org/officeDocument/2006/relationships/image" Target="../media/image136.png"/><Relationship Id="rId4" Type="http://schemas.openxmlformats.org/officeDocument/2006/relationships/image" Target="../media/image1420.png"/><Relationship Id="rId9" Type="http://schemas.openxmlformats.org/officeDocument/2006/relationships/image" Target="../media/image1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6.png"/><Relationship Id="rId4" Type="http://schemas.openxmlformats.org/officeDocument/2006/relationships/image" Target="../media/image1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23ADD4D-1A14-4E7D-956C-57D08896C7C4}"/>
                  </a:ext>
                </a:extLst>
              </p:cNvPr>
              <p:cNvSpPr txBox="1"/>
              <p:nvPr/>
            </p:nvSpPr>
            <p:spPr>
              <a:xfrm>
                <a:off x="336216" y="1896254"/>
                <a:ext cx="117112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4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mesons in finite magnetic field and finite temperature</a:t>
                </a:r>
                <a:endParaRPr lang="zh-CN" altLang="en-US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23ADD4D-1A14-4E7D-956C-57D08896C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16" y="1896254"/>
                <a:ext cx="11711240" cy="707886"/>
              </a:xfrm>
              <a:prstGeom prst="rect">
                <a:avLst/>
              </a:prstGeom>
              <a:blipFill>
                <a:blip r:embed="rId3"/>
                <a:stretch>
                  <a:fillRect t="-15517" r="-104" b="-36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C336419-8856-48FF-B6E2-77D010BA7941}"/>
              </a:ext>
            </a:extLst>
          </p:cNvPr>
          <p:cNvSpPr txBox="1"/>
          <p:nvPr/>
        </p:nvSpPr>
        <p:spPr>
          <a:xfrm>
            <a:off x="5033126" y="5929459"/>
            <a:ext cx="2498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2605.00561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3E20F3-E6E0-495B-A25C-BB749126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/>
              <a:t>1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FBC412-9992-4D95-BDC8-4C5711DE1870}"/>
              </a:ext>
            </a:extLst>
          </p:cNvPr>
          <p:cNvSpPr txBox="1"/>
          <p:nvPr/>
        </p:nvSpPr>
        <p:spPr>
          <a:xfrm>
            <a:off x="2043575" y="3557339"/>
            <a:ext cx="8104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Zhiyang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Liu </a:t>
            </a: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Xi’an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Jiaotong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University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51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">
            <a:extLst>
              <a:ext uri="{FF2B5EF4-FFF2-40B4-BE49-F238E27FC236}">
                <a16:creationId xmlns:a16="http://schemas.microsoft.com/office/drawing/2014/main" id="{960CC2DA-1759-4557-825A-231DE107D0A8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6F318793-3D1D-4E18-AD51-DA733CD054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" name="AutoShape 5">
              <a:extLst>
                <a:ext uri="{FF2B5EF4-FFF2-40B4-BE49-F238E27FC236}">
                  <a16:creationId xmlns:a16="http://schemas.microsoft.com/office/drawing/2014/main" id="{CEBD24AB-F9E7-41AF-8215-14807A8D42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" name="AutoShape 6">
              <a:extLst>
                <a:ext uri="{FF2B5EF4-FFF2-40B4-BE49-F238E27FC236}">
                  <a16:creationId xmlns:a16="http://schemas.microsoft.com/office/drawing/2014/main" id="{3F49CDC1-DFF7-4E92-B665-CA4932EB23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D010EE-B8FE-48EA-80B5-7DA14884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154" y="4083867"/>
            <a:ext cx="4649334" cy="10493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CB70B9-EE91-49F8-BD6D-872031EC9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55" y="3063076"/>
            <a:ext cx="2461473" cy="60965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D0294DE-04B8-498B-B020-C770FF248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687" y="2343532"/>
            <a:ext cx="4709568" cy="12726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F3F5F3C-8315-4E09-BDF5-5D66268CA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59" y="4041293"/>
            <a:ext cx="4618120" cy="131075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B5E4A7A-E8FF-4423-8F2E-45FBA10DC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067" y="5133223"/>
            <a:ext cx="6559865" cy="121320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A9FC379-4C19-4F80-A0E8-084307218A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932" y="1295048"/>
            <a:ext cx="5775088" cy="5928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FC5FAA9-2119-48B0-BA0F-8F9FA91BB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4497" y="1433459"/>
            <a:ext cx="397326" cy="3160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E2D90D8-A995-4D8F-9521-B9C4C9223F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3381" y="2462814"/>
            <a:ext cx="397326" cy="2494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DAD1EC5-AFC1-4FB2-A7A1-92817991B2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3381" y="3283420"/>
            <a:ext cx="397326" cy="31958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F0DE1C-C597-4EE6-AAF1-29B510A411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6047" y="4174130"/>
            <a:ext cx="434696" cy="3424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A84E91-4ACF-4028-BABE-49BE25F97A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3381" y="4862548"/>
            <a:ext cx="434695" cy="30790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09D07B5-086B-44BF-81CF-40186FDA8E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48519" y="2904306"/>
            <a:ext cx="415211" cy="28603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8484501-9B0B-42EB-B5B9-3884D4D009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48519" y="4192033"/>
            <a:ext cx="415211" cy="28545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CED8957-CCBB-45EE-86AE-5366C30329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46968" y="4732521"/>
            <a:ext cx="397908" cy="294106"/>
          </a:xfrm>
          <a:prstGeom prst="rect">
            <a:avLst/>
          </a:prstGeom>
        </p:spPr>
      </p:pic>
      <p:sp>
        <p:nvSpPr>
          <p:cNvPr id="29" name="Text Box 12">
            <a:extLst>
              <a:ext uri="{FF2B5EF4-FFF2-40B4-BE49-F238E27FC236}">
                <a16:creationId xmlns:a16="http://schemas.microsoft.com/office/drawing/2014/main" id="{B6E11424-761F-43E8-9E15-8013A6A7E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34" y="155166"/>
            <a:ext cx="23521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NJL model</a:t>
            </a: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A3EDE0B5-AA0E-44BD-B06D-FF4EB043C59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43519" y="231366"/>
            <a:ext cx="684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charset="0"/>
              </a:rPr>
              <a:t>2.1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D15922-8EA1-4AA3-9ECE-9D3540C766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60345" y="3170030"/>
            <a:ext cx="917121" cy="39574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49A2C94-0316-4CEB-A6BE-4EAF29D687A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69034" y="2170343"/>
            <a:ext cx="2533083" cy="834427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5A6343F7-FEF4-4EE3-B10B-C986FE555636}"/>
              </a:ext>
            </a:extLst>
          </p:cNvPr>
          <p:cNvSpPr txBox="1"/>
          <p:nvPr/>
        </p:nvSpPr>
        <p:spPr>
          <a:xfrm>
            <a:off x="782239" y="3731035"/>
            <a:ext cx="1093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0FF9859-5226-4543-AFF2-8F8371E6A445}"/>
              </a:ext>
            </a:extLst>
          </p:cNvPr>
          <p:cNvSpPr txBox="1"/>
          <p:nvPr/>
        </p:nvSpPr>
        <p:spPr>
          <a:xfrm>
            <a:off x="6737123" y="3737540"/>
            <a:ext cx="117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746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847E1E-D676-4B3B-A141-D2E9EB55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38" y="1060232"/>
            <a:ext cx="11047776" cy="7594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D9DD07-3814-401D-8F09-72427BBBF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366" y="1727264"/>
            <a:ext cx="2172939" cy="3651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F96BB5-7ECB-40F2-AF31-F1611E92B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088" y="4441673"/>
            <a:ext cx="4717787" cy="182383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C45ED00-BA2D-4570-AF84-1ADA7B888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399" y="2646534"/>
            <a:ext cx="5080900" cy="36348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B69D4D-C329-45BA-A6EC-463EA3CF3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849" y="1768894"/>
            <a:ext cx="3964423" cy="211787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6D2EF06B-77E6-40E2-90B4-3CE988B0C9E4}"/>
              </a:ext>
            </a:extLst>
          </p:cNvPr>
          <p:cNvSpPr txBox="1"/>
          <p:nvPr/>
        </p:nvSpPr>
        <p:spPr>
          <a:xfrm>
            <a:off x="6839073" y="1732283"/>
            <a:ext cx="232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landau level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2057E24-5F32-4118-90E1-1B330625D423}"/>
              </a:ext>
            </a:extLst>
          </p:cNvPr>
          <p:cNvSpPr/>
          <p:nvPr/>
        </p:nvSpPr>
        <p:spPr bwMode="auto">
          <a:xfrm>
            <a:off x="9056365" y="1732283"/>
            <a:ext cx="2172939" cy="40011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37797C4-9273-459F-BC34-1F606CBE337F}"/>
              </a:ext>
            </a:extLst>
          </p:cNvPr>
          <p:cNvSpPr txBox="1"/>
          <p:nvPr/>
        </p:nvSpPr>
        <p:spPr>
          <a:xfrm>
            <a:off x="6627043" y="2253072"/>
            <a:ext cx="117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BE49CB1-06B2-4935-9651-8DA0EDEE0711}"/>
              </a:ext>
            </a:extLst>
          </p:cNvPr>
          <p:cNvSpPr txBox="1"/>
          <p:nvPr/>
        </p:nvSpPr>
        <p:spPr>
          <a:xfrm>
            <a:off x="708730" y="4028184"/>
            <a:ext cx="1093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4DA470-4B28-4B11-902E-7ACA10A76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522" y="4939689"/>
            <a:ext cx="374726" cy="2701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775F1E5-2D8D-4249-B92D-E0D3C8C923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4517" y="5779197"/>
            <a:ext cx="357304" cy="24928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9C45E61-100E-4C3D-B968-D916A71EBA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79108" y="5903838"/>
            <a:ext cx="418568" cy="2703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6AF9834-0BDE-4606-A708-48DD36CFE4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99172" y="3218859"/>
            <a:ext cx="390359" cy="2661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6CFB69C-0589-4365-B15C-FC6A8274A7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94992" y="4072141"/>
            <a:ext cx="390358" cy="278827"/>
          </a:xfrm>
          <a:prstGeom prst="rect">
            <a:avLst/>
          </a:prstGeom>
        </p:spPr>
      </p:pic>
      <p:grpSp>
        <p:nvGrpSpPr>
          <p:cNvPr id="32" name="Group 3">
            <a:extLst>
              <a:ext uri="{FF2B5EF4-FFF2-40B4-BE49-F238E27FC236}">
                <a16:creationId xmlns:a16="http://schemas.microsoft.com/office/drawing/2014/main" id="{ED1A5744-4788-40FB-87DA-93CD4835E8C4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33" name="AutoShape 4">
              <a:extLst>
                <a:ext uri="{FF2B5EF4-FFF2-40B4-BE49-F238E27FC236}">
                  <a16:creationId xmlns:a16="http://schemas.microsoft.com/office/drawing/2014/main" id="{C08609B4-29C0-4ED8-81A2-8D0A0FA806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4827967B-9356-48CF-9876-D3CD657344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" name="AutoShape 6">
              <a:extLst>
                <a:ext uri="{FF2B5EF4-FFF2-40B4-BE49-F238E27FC236}">
                  <a16:creationId xmlns:a16="http://schemas.microsoft.com/office/drawing/2014/main" id="{41CE85C3-C3C4-4A73-8786-1528FAC905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36" name="Group 32">
            <a:extLst>
              <a:ext uri="{FF2B5EF4-FFF2-40B4-BE49-F238E27FC236}">
                <a16:creationId xmlns:a16="http://schemas.microsoft.com/office/drawing/2014/main" id="{FD8CAD25-2E0E-4E65-9EF2-DADEF2EC6B45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7394577" cy="646112"/>
            <a:chOff x="1214" y="1338"/>
            <a:chExt cx="4658" cy="407"/>
          </a:xfrm>
        </p:grpSpPr>
        <p:sp>
          <p:nvSpPr>
            <p:cNvPr id="37" name="Text Box 12">
              <a:extLst>
                <a:ext uri="{FF2B5EF4-FFF2-40B4-BE49-F238E27FC236}">
                  <a16:creationId xmlns:a16="http://schemas.microsoft.com/office/drawing/2014/main" id="{82FC10A3-05B2-4F26-946B-95EF3FD72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40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Analytical polarization function</a:t>
              </a:r>
              <a:endParaRPr lang="en-US" altLang="zh-CN" sz="36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24DF258D-2134-402A-96AE-D6E4B4A152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2.2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B922668D-AB5C-4C45-A1B5-2E46DF259F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9016" y="1720487"/>
            <a:ext cx="358171" cy="3581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AF00D9-E0D0-44D3-9170-2E604ACF17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9015" y="2542318"/>
            <a:ext cx="358171" cy="35817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C682D46-6770-4EEE-9CF8-ABE29CFB83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44988" y="4463970"/>
            <a:ext cx="358171" cy="35817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C229916-1482-4409-BFCB-5F11C6C838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4902" y="5303171"/>
            <a:ext cx="358171" cy="35817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8B9E1C4-38B3-4031-B8CD-D599D5691D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19176" y="2738070"/>
            <a:ext cx="358171" cy="35817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A8744B7-1D74-4A8E-B7D6-E6F9DA1F36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09039" y="3582674"/>
            <a:ext cx="358171" cy="35817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F3BECE43-1FFE-45E9-AA7C-D2D81F0059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97525" y="4482265"/>
            <a:ext cx="358171" cy="35817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97EF71B-5EA7-4CCE-A7A0-CB5EC5E0AEE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1875" y="4865976"/>
            <a:ext cx="472652" cy="344642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223397A-AAB7-48B4-A9FD-9522CD1DC0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59518" y="5720756"/>
            <a:ext cx="477367" cy="31824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353D7C16-054F-4CD8-99E3-DC40CC5C84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55696" y="3141681"/>
            <a:ext cx="452821" cy="37231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A5A3734-B039-4169-800D-6B459DCC87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48356" y="4053093"/>
            <a:ext cx="470819" cy="3651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BF37093-EAE7-4EA3-9EFB-AEC7F77362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667210" y="5860825"/>
            <a:ext cx="40780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4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">
            <a:extLst>
              <a:ext uri="{FF2B5EF4-FFF2-40B4-BE49-F238E27FC236}">
                <a16:creationId xmlns:a16="http://schemas.microsoft.com/office/drawing/2014/main" id="{77BBAAF1-D9DE-4C67-98BC-9B52C8E4606A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id="{54FFFC8B-BCFA-4BDC-938B-9EF806D806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9" name="AutoShape 5">
              <a:extLst>
                <a:ext uri="{FF2B5EF4-FFF2-40B4-BE49-F238E27FC236}">
                  <a16:creationId xmlns:a16="http://schemas.microsoft.com/office/drawing/2014/main" id="{DD400AEE-296F-4AB0-9E2D-10B6E113E4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0" name="AutoShape 6">
              <a:extLst>
                <a:ext uri="{FF2B5EF4-FFF2-40B4-BE49-F238E27FC236}">
                  <a16:creationId xmlns:a16="http://schemas.microsoft.com/office/drawing/2014/main" id="{E8BC35B3-0B4D-403D-ADF4-3FDFBFE89D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8BFDB4-58AE-45B5-BF76-351076DA1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010" y="1614144"/>
            <a:ext cx="3804775" cy="7025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A8792F2-9B9B-42ED-A52D-3E9FD22DA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42" y="2349875"/>
            <a:ext cx="2265239" cy="62489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FE9BD2C-0886-42BB-AFAF-6F402FF6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598" y="3151802"/>
            <a:ext cx="1834260" cy="4877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ED29E1-CA16-4B11-99FF-16086E0F3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524" y="3065668"/>
            <a:ext cx="1885458" cy="6248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5631DE9-2F68-43BC-AF95-01E529F4F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89" y="1564423"/>
            <a:ext cx="6114120" cy="43740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195D8A8-497A-41E2-AD13-1F55F7351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032" y="3818781"/>
            <a:ext cx="3656949" cy="19392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77ACBF8-A7BC-4926-B8FB-D12562898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4181" y="3855515"/>
            <a:ext cx="2853115" cy="186573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2C4174B-2F3B-42B1-A31C-21B91EA0AB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725292"/>
            <a:ext cx="495343" cy="3581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6C71490-82AA-4400-A463-A9B463EA5E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1919" y="2766645"/>
            <a:ext cx="495343" cy="35817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B8CD1A4-3FB8-489E-B354-8D74A682BA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2566" y="3791506"/>
            <a:ext cx="495343" cy="35817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E36EC0F0-F08B-4F3D-A3A6-7272C3DF990C}"/>
              </a:ext>
            </a:extLst>
          </p:cNvPr>
          <p:cNvSpPr txBox="1"/>
          <p:nvPr/>
        </p:nvSpPr>
        <p:spPr>
          <a:xfrm>
            <a:off x="1321095" y="1070472"/>
            <a:ext cx="3376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 one-loop function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231D153-965E-4B13-813F-77D61CA8DEAD}"/>
              </a:ext>
            </a:extLst>
          </p:cNvPr>
          <p:cNvSpPr txBox="1"/>
          <p:nvPr/>
        </p:nvSpPr>
        <p:spPr>
          <a:xfrm>
            <a:off x="7448984" y="1100018"/>
            <a:ext cx="377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binomial distribution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D3C18F-92F7-44C6-9F48-916583649A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4981" y="2279023"/>
            <a:ext cx="371888" cy="2743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7720046-2EE9-45CD-9403-6CC38D6D72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1839" y="3378115"/>
            <a:ext cx="353599" cy="243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83B404C-4E20-469F-A390-912108F6B7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9685" y="5529203"/>
            <a:ext cx="396274" cy="256054"/>
          </a:xfrm>
          <a:prstGeom prst="rect">
            <a:avLst/>
          </a:prstGeom>
        </p:spPr>
      </p:pic>
      <p:grpSp>
        <p:nvGrpSpPr>
          <p:cNvPr id="19" name="Group 32">
            <a:extLst>
              <a:ext uri="{FF2B5EF4-FFF2-40B4-BE49-F238E27FC236}">
                <a16:creationId xmlns:a16="http://schemas.microsoft.com/office/drawing/2014/main" id="{28ECE747-19F9-4A57-9AEB-BAD436CB3AE6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7394577" cy="646112"/>
            <a:chOff x="1214" y="1338"/>
            <a:chExt cx="4658" cy="407"/>
          </a:xfrm>
        </p:grpSpPr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5111A00F-E3C6-41E6-8208-546ED1E64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40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Analytical polarization function</a:t>
              </a:r>
              <a:endParaRPr lang="en-US" altLang="zh-CN" sz="36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3">
              <a:extLst>
                <a:ext uri="{FF2B5EF4-FFF2-40B4-BE49-F238E27FC236}">
                  <a16:creationId xmlns:a16="http://schemas.microsoft.com/office/drawing/2014/main" id="{C452F2EF-C86D-4B19-8376-E87771AD84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2.2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3E57A7DF-30C4-45CB-A1C4-D7870ACD4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1839" y="3359156"/>
            <a:ext cx="390815" cy="28036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F068F75-527E-4B2B-8404-F7190E599D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2227" y="2203115"/>
            <a:ext cx="452821" cy="3723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9EA2B12E-4EA8-4427-A284-5EDFC0BCBD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05515" y="3274399"/>
            <a:ext cx="470819" cy="36512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DA3FD7A-EE69-418A-8A78-8105E68F6E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10032" y="5484072"/>
            <a:ext cx="447266" cy="3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">
            <a:extLst>
              <a:ext uri="{FF2B5EF4-FFF2-40B4-BE49-F238E27FC236}">
                <a16:creationId xmlns:a16="http://schemas.microsoft.com/office/drawing/2014/main" id="{B648900A-2EEB-4F2C-BB00-2ADE0A7BB948}"/>
              </a:ext>
            </a:extLst>
          </p:cNvPr>
          <p:cNvGrpSpPr>
            <a:grpSpLocks/>
          </p:cNvGrpSpPr>
          <p:nvPr/>
        </p:nvGrpSpPr>
        <p:grpSpPr bwMode="auto">
          <a:xfrm>
            <a:off x="607302" y="2786751"/>
            <a:ext cx="922020" cy="885331"/>
            <a:chOff x="1110" y="2656"/>
            <a:chExt cx="1549" cy="1351"/>
          </a:xfrm>
        </p:grpSpPr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18B5A476-CC20-4C99-9F40-E156143BC4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BBF30A61-134D-4DFA-84CC-90FC00DBF5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" name="AutoShape 6">
              <a:extLst>
                <a:ext uri="{FF2B5EF4-FFF2-40B4-BE49-F238E27FC236}">
                  <a16:creationId xmlns:a16="http://schemas.microsoft.com/office/drawing/2014/main" id="{6B0A1329-7F9E-498E-A989-D1E2ACC42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8D53E0-ED3A-40A2-960D-A890D926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AE33A5-B736-4A58-8325-9D8365F5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12" y="208778"/>
            <a:ext cx="1505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8311392A-1928-4278-A894-DD146979882A}"/>
              </a:ext>
            </a:extLst>
          </p:cNvPr>
          <p:cNvGrpSpPr>
            <a:grpSpLocks/>
          </p:cNvGrpSpPr>
          <p:nvPr/>
        </p:nvGrpSpPr>
        <p:grpSpPr bwMode="auto">
          <a:xfrm>
            <a:off x="660873" y="2929780"/>
            <a:ext cx="11117266" cy="584200"/>
            <a:chOff x="1183" y="1373"/>
            <a:chExt cx="7003" cy="368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78167ACD-7F39-437A-A58E-9A606EFF0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1398"/>
              <a:ext cx="644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28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Equivalence between the Schwinger scheme and the </a:t>
              </a:r>
              <a:r>
                <a:rPr lang="en-US" altLang="zh-CN" sz="2800" b="1" i="0" dirty="0" err="1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Ritus</a:t>
              </a:r>
              <a:r>
                <a:rPr lang="en-US" altLang="zh-CN" sz="28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scheme</a:t>
              </a:r>
              <a:endParaRPr lang="en-US" altLang="zh-CN" sz="28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BB229C7B-B3C6-4933-87B3-DD0A32B4B6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83" y="1373"/>
              <a:ext cx="4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Arial" charset="0"/>
                </a:rPr>
                <a:t>2.3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8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>
            <a:extLst>
              <a:ext uri="{FF2B5EF4-FFF2-40B4-BE49-F238E27FC236}">
                <a16:creationId xmlns:a16="http://schemas.microsoft.com/office/drawing/2014/main" id="{95D3B8CA-763A-4AD9-B8BD-5078F30C33C5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DBD717B4-AED8-44A8-9CBA-751418BD5E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2BEA71F3-D9DD-43A8-89E2-BFD38E71C8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C8B704C3-1A2C-41F2-879C-68DD62E08A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B7DE9D-BB8F-4BF2-BEB6-EEAABFA46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36" y="1902934"/>
            <a:ext cx="5910638" cy="9563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844A219-3DA8-4026-98F7-936040EC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025" y="3264986"/>
            <a:ext cx="3639449" cy="8619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EB02B7-E6FA-4204-9AFF-9B81806F3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07" y="4373526"/>
            <a:ext cx="5665991" cy="10901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36BE0B-DB7F-4D12-A385-7C5EB1E7F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123" y="3417722"/>
            <a:ext cx="4881616" cy="9558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C035AC-7B51-4D53-91B7-F0F3A7D01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243" y="4625670"/>
            <a:ext cx="5545117" cy="79997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AF7F36B-8DD6-4135-A348-DEC1B19C4FCF}"/>
              </a:ext>
            </a:extLst>
          </p:cNvPr>
          <p:cNvSpPr txBox="1"/>
          <p:nvPr/>
        </p:nvSpPr>
        <p:spPr>
          <a:xfrm>
            <a:off x="926926" y="1137136"/>
            <a:ext cx="10056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Schwinger </a:t>
            </a:r>
            <a:r>
              <a:rPr kumimoji="1"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propagator= </a:t>
            </a:r>
            <a:r>
              <a:rPr kumimoji="1"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Schwinger </a:t>
            </a:r>
            <a:r>
              <a:rPr kumimoji="1"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phase + translational propagator </a:t>
            </a:r>
            <a:endParaRPr lang="zh-CN" altLang="en-US" sz="2800" dirty="0">
              <a:solidFill>
                <a:srgbClr val="0000CC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AEB9BC9-7F57-4F60-B997-3F5BD988E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6879" y="5018301"/>
            <a:ext cx="472481" cy="33530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ED7ADA7-96F7-4835-959E-1577ED110AA1}"/>
              </a:ext>
            </a:extLst>
          </p:cNvPr>
          <p:cNvSpPr txBox="1"/>
          <p:nvPr/>
        </p:nvSpPr>
        <p:spPr>
          <a:xfrm>
            <a:off x="853257" y="2928069"/>
            <a:ext cx="2564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Schwinger phase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B7928A2-057F-4306-A38B-EE662DD3441F}"/>
              </a:ext>
            </a:extLst>
          </p:cNvPr>
          <p:cNvSpPr txBox="1"/>
          <p:nvPr/>
        </p:nvSpPr>
        <p:spPr>
          <a:xfrm>
            <a:off x="6314756" y="2995017"/>
            <a:ext cx="287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Summation form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1AE38F-ABD4-431B-95D9-508F20180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2264" y="2224301"/>
            <a:ext cx="472652" cy="3446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D7DF07-2E8F-4BC0-90D5-CFCA6E1A35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6072" y="4993371"/>
            <a:ext cx="477367" cy="3182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E9EC63F-C547-413B-8FF3-60C3F38034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57040" y="5025656"/>
            <a:ext cx="470819" cy="365125"/>
          </a:xfrm>
          <a:prstGeom prst="rect">
            <a:avLst/>
          </a:prstGeom>
        </p:spPr>
      </p:pic>
      <p:grpSp>
        <p:nvGrpSpPr>
          <p:cNvPr id="25" name="Group 32">
            <a:extLst>
              <a:ext uri="{FF2B5EF4-FFF2-40B4-BE49-F238E27FC236}">
                <a16:creationId xmlns:a16="http://schemas.microsoft.com/office/drawing/2014/main" id="{E554AAE1-EC5E-4906-9F31-3D091F46ACF8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3521076" cy="646112"/>
            <a:chOff x="1214" y="1338"/>
            <a:chExt cx="2218" cy="407"/>
          </a:xfrm>
        </p:grpSpPr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12D039C5-532E-421C-929E-A19A2C05B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63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Equivalence</a:t>
              </a:r>
              <a:endParaRPr lang="en-US" altLang="zh-CN" sz="36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13">
              <a:extLst>
                <a:ext uri="{FF2B5EF4-FFF2-40B4-BE49-F238E27FC236}">
                  <a16:creationId xmlns:a16="http://schemas.microsoft.com/office/drawing/2014/main" id="{E696E2D4-97E7-41A0-BB1F-D7CEE28221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2.3</a:t>
              </a: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B41F9C8F-A6D8-49F4-BCCB-CCC876873C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88270" y="3807724"/>
            <a:ext cx="390359" cy="26615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513AF704-9BD8-47D4-BFC1-6EC881096B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8270" y="5068804"/>
            <a:ext cx="390358" cy="27882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572F787-52E6-4BA4-B325-34FB914040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4685" y="2284426"/>
            <a:ext cx="407809" cy="28036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DF2F7EB-7D2F-4BEE-B53E-4EC2667926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4993371"/>
            <a:ext cx="390815" cy="28036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02562D9-2AE9-48D0-9B7C-7144BD5A22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60679" y="3738570"/>
            <a:ext cx="416870" cy="33530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2DDEA4B-8FB0-4256-893C-25E74D75FF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96007" y="5033807"/>
            <a:ext cx="390815" cy="3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9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">
            <a:extLst>
              <a:ext uri="{FF2B5EF4-FFF2-40B4-BE49-F238E27FC236}">
                <a16:creationId xmlns:a16="http://schemas.microsoft.com/office/drawing/2014/main" id="{93FD69BB-B773-48DB-827A-44E9810AE333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2F5C277F-103E-4B65-B7DC-63CEC72E9A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6" name="AutoShape 5">
              <a:extLst>
                <a:ext uri="{FF2B5EF4-FFF2-40B4-BE49-F238E27FC236}">
                  <a16:creationId xmlns:a16="http://schemas.microsoft.com/office/drawing/2014/main" id="{FF751EF7-1607-4B02-8650-750946326F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7" name="AutoShape 6">
              <a:extLst>
                <a:ext uri="{FF2B5EF4-FFF2-40B4-BE49-F238E27FC236}">
                  <a16:creationId xmlns:a16="http://schemas.microsoft.com/office/drawing/2014/main" id="{A9A9CFAE-7476-40AB-938E-C3E484FAFF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BCEF9D-2C3F-4D0E-B8A4-565E5AB3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84" y="1129145"/>
            <a:ext cx="5880068" cy="51576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39BD9F-0EC0-4E43-9AA8-27A71249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144" y="2782308"/>
            <a:ext cx="5025105" cy="23178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C3BA53-C554-443B-9451-DD170A88F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13986"/>
            <a:ext cx="472481" cy="3353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348FC5-F685-4FE1-B46D-D77F3FAA4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151" y="2255881"/>
            <a:ext cx="472481" cy="3353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C9A135-8031-43BE-83B9-68D920F21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150" y="3809017"/>
            <a:ext cx="472481" cy="3353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A3DEB59-9E7E-4EFC-A8EA-889B65518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715" y="4883086"/>
            <a:ext cx="472481" cy="43408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60881FD-5A7B-48AE-89E4-FAD7310D3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027" y="5856096"/>
            <a:ext cx="596169" cy="3353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E52AFB-78B5-431B-BE8E-D88252632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208" y="1715922"/>
            <a:ext cx="407809" cy="3353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99497DD-97E5-4B09-B787-2DCD345CD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822" y="2888478"/>
            <a:ext cx="407809" cy="2803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2D82223-C44B-48AA-B3C6-62C2B13E88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704" y="3865910"/>
            <a:ext cx="390815" cy="2803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DD29CCB-FBF1-4E0E-9A60-3AFC6A2BF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704" y="4830661"/>
            <a:ext cx="416870" cy="335308"/>
          </a:xfrm>
          <a:prstGeom prst="rect">
            <a:avLst/>
          </a:prstGeom>
        </p:spPr>
      </p:pic>
      <p:grpSp>
        <p:nvGrpSpPr>
          <p:cNvPr id="21" name="Group 32">
            <a:extLst>
              <a:ext uri="{FF2B5EF4-FFF2-40B4-BE49-F238E27FC236}">
                <a16:creationId xmlns:a16="http://schemas.microsoft.com/office/drawing/2014/main" id="{749B6E38-3D7B-4A03-961F-AD49E69A8F95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3521076" cy="646112"/>
            <a:chOff x="1214" y="1338"/>
            <a:chExt cx="2218" cy="407"/>
          </a:xfrm>
        </p:grpSpPr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40CCD1C8-019C-4DC0-B4D9-C10777D77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63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Equivalence</a:t>
              </a:r>
              <a:endParaRPr lang="en-US" altLang="zh-CN" sz="36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3">
              <a:extLst>
                <a:ext uri="{FF2B5EF4-FFF2-40B4-BE49-F238E27FC236}">
                  <a16:creationId xmlns:a16="http://schemas.microsoft.com/office/drawing/2014/main" id="{0FDCE8A3-AEAF-40BC-AEC6-C6C1610D431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2.3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3596E880-B258-453E-9896-50329952DC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9455" y="1743189"/>
            <a:ext cx="462064" cy="30804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B73CF3-7924-4B17-BC5A-CDBA282AD8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652" y="2860911"/>
            <a:ext cx="462064" cy="32061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584D8DBB-2597-4524-9CB9-825D6A9752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5510" y="3839451"/>
            <a:ext cx="436009" cy="33396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3BA6195-C53C-41F2-B40C-312FC005E3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210" y="4857798"/>
            <a:ext cx="386655" cy="26976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8FCFC07-93B7-4E56-B500-78D81A3DC3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66365" y="5935195"/>
            <a:ext cx="381927" cy="2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2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3">
            <a:extLst>
              <a:ext uri="{FF2B5EF4-FFF2-40B4-BE49-F238E27FC236}">
                <a16:creationId xmlns:a16="http://schemas.microsoft.com/office/drawing/2014/main" id="{90498955-EB6F-44AB-9F30-24021B659CCA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1F6AD34D-D6F6-49B6-8A2F-E8E19598F1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6" name="AutoShape 5">
              <a:extLst>
                <a:ext uri="{FF2B5EF4-FFF2-40B4-BE49-F238E27FC236}">
                  <a16:creationId xmlns:a16="http://schemas.microsoft.com/office/drawing/2014/main" id="{1B878A6C-D8C3-4D32-96B6-A3058548DE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7" name="AutoShape 6">
              <a:extLst>
                <a:ext uri="{FF2B5EF4-FFF2-40B4-BE49-F238E27FC236}">
                  <a16:creationId xmlns:a16="http://schemas.microsoft.com/office/drawing/2014/main" id="{6BAA3449-C290-415A-BA73-9CE6598AE3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16</a:t>
            </a:fld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D49CC05-8332-4D33-8CF2-6D9D3FB5F6E0}"/>
              </a:ext>
            </a:extLst>
          </p:cNvPr>
          <p:cNvGrpSpPr/>
          <p:nvPr/>
        </p:nvGrpSpPr>
        <p:grpSpPr>
          <a:xfrm>
            <a:off x="1624459" y="1662502"/>
            <a:ext cx="7461126" cy="2884934"/>
            <a:chOff x="607706" y="1137666"/>
            <a:chExt cx="7677150" cy="302895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70F51726-5857-45E5-8002-B93F44A01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06" y="1137666"/>
              <a:ext cx="7677150" cy="302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315663CD-84F7-4C8E-8F26-B5F6D1F6E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063" y="3609105"/>
              <a:ext cx="4158897" cy="510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7D4FC33-77AA-4224-9955-CC4FD558BF52}"/>
              </a:ext>
            </a:extLst>
          </p:cNvPr>
          <p:cNvGrpSpPr/>
          <p:nvPr/>
        </p:nvGrpSpPr>
        <p:grpSpPr>
          <a:xfrm>
            <a:off x="1624459" y="4680667"/>
            <a:ext cx="7287698" cy="1584682"/>
            <a:chOff x="565110" y="4365104"/>
            <a:chExt cx="7657005" cy="1743506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00CC4786-3B7A-4CE8-BBC0-FCF31C49D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10" y="4365104"/>
              <a:ext cx="2712210" cy="43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E1C11C15-D21D-482F-B683-36A2DFB49A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911006"/>
              <a:ext cx="3983771" cy="60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E7F78CB4-E0C4-4543-A138-39BFDE797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90" y="5537110"/>
              <a:ext cx="759142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65253361-1D7A-4B5A-828C-67A63ACDE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401" y="4365105"/>
              <a:ext cx="1727410" cy="499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96">
            <a:extLst>
              <a:ext uri="{FF2B5EF4-FFF2-40B4-BE49-F238E27FC236}">
                <a16:creationId xmlns:a16="http://schemas.microsoft.com/office/drawing/2014/main" id="{38EF0A64-45F6-49B6-87E7-B5BCDC2C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851" y="1741769"/>
            <a:ext cx="1561901" cy="46027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810D5C5-AF87-44DB-9DA4-A3CBC972B795}"/>
              </a:ext>
            </a:extLst>
          </p:cNvPr>
          <p:cNvSpPr txBox="1"/>
          <p:nvPr/>
        </p:nvSpPr>
        <p:spPr>
          <a:xfrm>
            <a:off x="1073311" y="1006051"/>
            <a:ext cx="103359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Ritus</a:t>
            </a:r>
            <a:r>
              <a:rPr kumimoji="1"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propagator = conserved </a:t>
            </a:r>
            <a:r>
              <a:rPr kumimoji="1" lang="en-US" altLang="zh-CN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Ritus</a:t>
            </a:r>
            <a:r>
              <a:rPr kumimoji="1"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momentum + </a:t>
            </a:r>
            <a:r>
              <a:rPr kumimoji="1" lang="en-US" altLang="zh-CN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Ritus</a:t>
            </a:r>
            <a:r>
              <a:rPr kumimoji="1" lang="en-US" altLang="zh-CN" sz="2800" dirty="0">
                <a:solidFill>
                  <a:srgbClr val="0000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transformation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C89EDC5-E5C4-4EF0-9141-C6CA097DF1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7138" y="1968071"/>
            <a:ext cx="547689" cy="365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331AED0-E74A-4974-BD93-15060A7D58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7138" y="3526441"/>
            <a:ext cx="526210" cy="3651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180D2DE-0D01-4282-BC73-31AB80974D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7138" y="4086195"/>
            <a:ext cx="476691" cy="3651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AD22B66-8B1B-4B33-8A82-8786D842AB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3560" y="5335571"/>
            <a:ext cx="400269" cy="27925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0D850CB-141F-4C1E-BC9C-B623ACF73F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9971" y="5893172"/>
            <a:ext cx="438835" cy="279258"/>
          </a:xfrm>
          <a:prstGeom prst="rect">
            <a:avLst/>
          </a:prstGeom>
        </p:spPr>
      </p:pic>
      <p:grpSp>
        <p:nvGrpSpPr>
          <p:cNvPr id="28" name="Group 32">
            <a:extLst>
              <a:ext uri="{FF2B5EF4-FFF2-40B4-BE49-F238E27FC236}">
                <a16:creationId xmlns:a16="http://schemas.microsoft.com/office/drawing/2014/main" id="{3CF85C86-8373-41E9-A071-F01D1B60DEAD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3521076" cy="646112"/>
            <a:chOff x="1214" y="1338"/>
            <a:chExt cx="2218" cy="407"/>
          </a:xfrm>
        </p:grpSpPr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CB3BCC1A-DAA1-4165-B0BB-812CA713B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63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Equivalence</a:t>
              </a:r>
              <a:endParaRPr lang="en-US" altLang="zh-CN" sz="36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DC929774-DEAA-4262-A9C6-E6A862B2299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2.3</a:t>
              </a: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A50C949B-67B7-4AEA-AD06-C7D0AE95B1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10793" y="2023707"/>
            <a:ext cx="423036" cy="28843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EB01288-E066-43FD-BEC5-A8F5C33591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92896" y="3526441"/>
            <a:ext cx="440933" cy="33314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E09A7BC-2330-4A62-88AE-F9A01FFCDE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19398" y="4137889"/>
            <a:ext cx="423858" cy="33303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3518F43-6EB0-4F94-8AF7-8BCE1CE498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07977" y="5239145"/>
            <a:ext cx="454133" cy="3330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D74C8381-32D5-49F6-B921-D983846EA6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94755" y="5893171"/>
            <a:ext cx="483433" cy="3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">
            <a:extLst>
              <a:ext uri="{FF2B5EF4-FFF2-40B4-BE49-F238E27FC236}">
                <a16:creationId xmlns:a16="http://schemas.microsoft.com/office/drawing/2014/main" id="{AF6839B8-E4AD-4497-BAC8-2B813AF41D5E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748A15F9-9FEA-4F03-AB1D-58B7AE417A0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" name="AutoShape 5">
              <a:extLst>
                <a:ext uri="{FF2B5EF4-FFF2-40B4-BE49-F238E27FC236}">
                  <a16:creationId xmlns:a16="http://schemas.microsoft.com/office/drawing/2014/main" id="{1B9548E1-D584-472F-B41A-83FF970D67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" name="AutoShape 6">
              <a:extLst>
                <a:ext uri="{FF2B5EF4-FFF2-40B4-BE49-F238E27FC236}">
                  <a16:creationId xmlns:a16="http://schemas.microsoft.com/office/drawing/2014/main" id="{059A1347-ECB4-4262-8975-E1E36D20DF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363B35-A69A-4809-9435-77ADF1EB0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98" y="1555047"/>
            <a:ext cx="4486899" cy="7071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18E500-3DBE-472A-A9BB-D1AD9884B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100" y="1576367"/>
            <a:ext cx="3161393" cy="5454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71F026-122F-4919-91F9-4923B1638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544" y="1609851"/>
            <a:ext cx="3214996" cy="5421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3D87AB-F343-495F-96DF-F0A4A5CA4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98" y="2528434"/>
            <a:ext cx="3879924" cy="5893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B9CF43E-932F-4A6C-8FF0-DEBBE47E0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119" y="2569294"/>
            <a:ext cx="2290258" cy="4498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CF8D088-CE82-4DD0-8699-1607261B9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654" y="3378470"/>
            <a:ext cx="4071036" cy="3883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52531CD-4325-47A9-BFFA-A68FA383C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4358" y="3393398"/>
            <a:ext cx="3557614" cy="4423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91E2E69-4696-4407-BE9C-84B30B64F0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9379" y="4800226"/>
            <a:ext cx="3424943" cy="138381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3B523C9-4B2D-4A06-9EE3-94EA39AD96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290" y="3933314"/>
            <a:ext cx="3599139" cy="66427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B73EBB3-DD57-4987-A1AD-C11DB7AB74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0905" y="4046279"/>
            <a:ext cx="1763819" cy="46723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F506D2C-0995-44E8-82E8-A6ABA9F13B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096" y="4794217"/>
            <a:ext cx="3432809" cy="46486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665DEF3-3482-46A5-85EF-1415D311E3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905" y="4753758"/>
            <a:ext cx="1638077" cy="46486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AD788A5-25C8-46E7-BC61-E31379B537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1875" y="5521701"/>
            <a:ext cx="3439968" cy="46486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B8048B4-A74B-4F16-B385-111BC3C030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7684" y="5492134"/>
            <a:ext cx="3341369" cy="5307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16451E-261F-432B-896A-DC51510E52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79540" y="1736702"/>
            <a:ext cx="423036" cy="288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A6929D6-A910-444E-9CD8-952015356F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45441" y="2599500"/>
            <a:ext cx="397010" cy="2999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787834C-A008-4EE2-A6FC-3164F98B27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1647" y="3453332"/>
            <a:ext cx="370804" cy="2913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56D19B4-7E16-4D15-A105-FA7B29D283D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44421" y="4145578"/>
            <a:ext cx="395911" cy="2903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82CD780-C2EA-416A-A831-19E97E13283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29539" y="4824386"/>
            <a:ext cx="410793" cy="2829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864A359-F802-4779-BC82-FF462A58923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79565" y="5524028"/>
            <a:ext cx="392407" cy="329978"/>
          </a:xfrm>
          <a:prstGeom prst="rect">
            <a:avLst/>
          </a:prstGeom>
        </p:spPr>
      </p:pic>
      <p:grpSp>
        <p:nvGrpSpPr>
          <p:cNvPr id="31" name="Group 32">
            <a:extLst>
              <a:ext uri="{FF2B5EF4-FFF2-40B4-BE49-F238E27FC236}">
                <a16:creationId xmlns:a16="http://schemas.microsoft.com/office/drawing/2014/main" id="{3A1C31C5-9DEE-42DF-9509-EDA8319E0FC3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3521076" cy="646112"/>
            <a:chOff x="1214" y="1338"/>
            <a:chExt cx="2218" cy="407"/>
          </a:xfrm>
        </p:grpSpPr>
        <p:sp>
          <p:nvSpPr>
            <p:cNvPr id="33" name="Text Box 12">
              <a:extLst>
                <a:ext uri="{FF2B5EF4-FFF2-40B4-BE49-F238E27FC236}">
                  <a16:creationId xmlns:a16="http://schemas.microsoft.com/office/drawing/2014/main" id="{B40F98DA-0823-4C1A-90D6-951DC5B5D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63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Equivalence</a:t>
              </a:r>
              <a:endParaRPr lang="en-US" altLang="zh-CN" sz="36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C00F71FD-C1D7-4C25-9CBB-580675C21A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2.3</a:t>
              </a: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7848521E-CA52-4E30-907C-3EF06CAE953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010169" y="1736702"/>
            <a:ext cx="392407" cy="329978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7DF89322-E6C1-4234-A507-C28F7BB61F2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25947" y="2599500"/>
            <a:ext cx="374726" cy="27015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BC4C489-B03A-4FBC-B7EA-1175E929588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43369" y="3461229"/>
            <a:ext cx="397010" cy="27698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71ECB187-191B-41B5-9F07-1BD21A5A6E9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44421" y="4171517"/>
            <a:ext cx="418568" cy="270324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36905F81-92AF-48BD-AA20-4D3C7AF85F7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59927" y="4824386"/>
            <a:ext cx="390359" cy="266154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D8EFF4BA-8284-4F0E-BB08-F76E8F6CC12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81614" y="5575179"/>
            <a:ext cx="390358" cy="2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5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">
            <a:extLst>
              <a:ext uri="{FF2B5EF4-FFF2-40B4-BE49-F238E27FC236}">
                <a16:creationId xmlns:a16="http://schemas.microsoft.com/office/drawing/2014/main" id="{9BD9109B-48AA-4892-A5F0-1B56D3EA4CDD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9E350F80-1E78-4A95-84FC-8EC8879F54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2" name="AutoShape 5">
              <a:extLst>
                <a:ext uri="{FF2B5EF4-FFF2-40B4-BE49-F238E27FC236}">
                  <a16:creationId xmlns:a16="http://schemas.microsoft.com/office/drawing/2014/main" id="{28C8B011-C88E-4A9A-B178-D9CCACE4F2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3" name="AutoShape 6">
              <a:extLst>
                <a:ext uri="{FF2B5EF4-FFF2-40B4-BE49-F238E27FC236}">
                  <a16:creationId xmlns:a16="http://schemas.microsoft.com/office/drawing/2014/main" id="{8879D58F-E1C9-46FA-91D0-9B0CA4DDE5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D37BE4-7C82-4651-9386-B13EB2E39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53" y="1772978"/>
            <a:ext cx="8438114" cy="30315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199239-CC1F-431F-AD0B-53E755EDD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85" y="5026904"/>
            <a:ext cx="11003651" cy="576611"/>
          </a:xfrm>
          <a:prstGeom prst="rect">
            <a:avLst/>
          </a:prstGeom>
        </p:spPr>
      </p:pic>
      <p:sp>
        <p:nvSpPr>
          <p:cNvPr id="39" name="箭头: 左弧形 38">
            <a:extLst>
              <a:ext uri="{FF2B5EF4-FFF2-40B4-BE49-F238E27FC236}">
                <a16:creationId xmlns:a16="http://schemas.microsoft.com/office/drawing/2014/main" id="{1F742014-60B5-4361-B608-137ECAFE5652}"/>
              </a:ext>
            </a:extLst>
          </p:cNvPr>
          <p:cNvSpPr/>
          <p:nvPr/>
        </p:nvSpPr>
        <p:spPr bwMode="auto">
          <a:xfrm>
            <a:off x="1494322" y="2226008"/>
            <a:ext cx="405354" cy="688157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1" i="0" u="none" strike="noStrike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1" name="箭头: 左弧形 40">
            <a:extLst>
              <a:ext uri="{FF2B5EF4-FFF2-40B4-BE49-F238E27FC236}">
                <a16:creationId xmlns:a16="http://schemas.microsoft.com/office/drawing/2014/main" id="{FAC00ED8-7FAA-4FC9-94C0-F5E3642E301A}"/>
              </a:ext>
            </a:extLst>
          </p:cNvPr>
          <p:cNvSpPr/>
          <p:nvPr/>
        </p:nvSpPr>
        <p:spPr bwMode="auto">
          <a:xfrm>
            <a:off x="1492410" y="2998402"/>
            <a:ext cx="405354" cy="688157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1" i="0" u="none" strike="noStrike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2" name="箭头: 左弧形 41">
            <a:extLst>
              <a:ext uri="{FF2B5EF4-FFF2-40B4-BE49-F238E27FC236}">
                <a16:creationId xmlns:a16="http://schemas.microsoft.com/office/drawing/2014/main" id="{D724B0D5-7DE6-4AB5-B192-3222CA9DF170}"/>
              </a:ext>
            </a:extLst>
          </p:cNvPr>
          <p:cNvSpPr/>
          <p:nvPr/>
        </p:nvSpPr>
        <p:spPr bwMode="auto">
          <a:xfrm>
            <a:off x="1492410" y="3743891"/>
            <a:ext cx="405354" cy="688157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1" i="0" u="none" strike="noStrike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2EFFA0D1-7FE1-4B45-975F-CE45C5E48CD9}"/>
              </a:ext>
            </a:extLst>
          </p:cNvPr>
          <p:cNvCxnSpPr/>
          <p:nvPr/>
        </p:nvCxnSpPr>
        <p:spPr bwMode="auto">
          <a:xfrm>
            <a:off x="8097624" y="3156437"/>
            <a:ext cx="135746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连接符: 曲线 45">
            <a:extLst>
              <a:ext uri="{FF2B5EF4-FFF2-40B4-BE49-F238E27FC236}">
                <a16:creationId xmlns:a16="http://schemas.microsoft.com/office/drawing/2014/main" id="{EC032E36-EEA4-48F8-8770-3ECC0219412B}"/>
              </a:ext>
            </a:extLst>
          </p:cNvPr>
          <p:cNvCxnSpPr/>
          <p:nvPr/>
        </p:nvCxnSpPr>
        <p:spPr bwMode="auto">
          <a:xfrm>
            <a:off x="8680284" y="3253866"/>
            <a:ext cx="1646050" cy="1082127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8FA18531-0DB7-46A3-AAD7-8280E8635DA7}"/>
              </a:ext>
            </a:extLst>
          </p:cNvPr>
          <p:cNvSpPr txBox="1"/>
          <p:nvPr/>
        </p:nvSpPr>
        <p:spPr>
          <a:xfrm>
            <a:off x="10311851" y="4127450"/>
            <a:ext cx="180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Schwinger phase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2F091FD-AD1D-44B5-87AF-54BABCCF6836}"/>
              </a:ext>
            </a:extLst>
          </p:cNvPr>
          <p:cNvSpPr txBox="1"/>
          <p:nvPr/>
        </p:nvSpPr>
        <p:spPr>
          <a:xfrm>
            <a:off x="0" y="2159156"/>
            <a:ext cx="153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substitution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68DB24E-19A6-4916-85BB-D7639169A287}"/>
              </a:ext>
            </a:extLst>
          </p:cNvPr>
          <p:cNvSpPr txBox="1"/>
          <p:nvPr/>
        </p:nvSpPr>
        <p:spPr>
          <a:xfrm>
            <a:off x="82021" y="3121091"/>
            <a:ext cx="153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0880B33-0698-49A5-8D57-BFA8FAF70F36}"/>
              </a:ext>
            </a:extLst>
          </p:cNvPr>
          <p:cNvSpPr txBox="1"/>
          <p:nvPr/>
        </p:nvSpPr>
        <p:spPr>
          <a:xfrm>
            <a:off x="78558" y="3725781"/>
            <a:ext cx="153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inverse integral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6F65A58A-9D78-46C7-8EA2-657FCFD67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471" y="1347462"/>
            <a:ext cx="3863675" cy="777307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F4DCD3C4-5889-4170-AFC8-B03E2F3F5DC9}"/>
              </a:ext>
            </a:extLst>
          </p:cNvPr>
          <p:cNvSpPr txBox="1"/>
          <p:nvPr/>
        </p:nvSpPr>
        <p:spPr>
          <a:xfrm>
            <a:off x="2821879" y="1214750"/>
            <a:ext cx="3080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 Landau level</a:t>
            </a:r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id="{ECCB5D8B-F93D-42C9-A1D7-2FB09BEF6B7A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3521076" cy="646112"/>
            <a:chOff x="1214" y="1338"/>
            <a:chExt cx="2218" cy="407"/>
          </a:xfrm>
        </p:grpSpPr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BB35E67F-3FBB-464A-BA51-9355129B4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63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Equivalence</a:t>
              </a:r>
              <a:endParaRPr lang="en-US" altLang="zh-CN" sz="36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310DD658-B2CC-4490-85EC-D98B9EA33BE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2.3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111F87D9-0B54-4CD9-A9F2-0591BB12F2AC}"/>
              </a:ext>
            </a:extLst>
          </p:cNvPr>
          <p:cNvSpPr txBox="1"/>
          <p:nvPr/>
        </p:nvSpPr>
        <p:spPr>
          <a:xfrm>
            <a:off x="830627" y="1859070"/>
            <a:ext cx="127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Ritus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893521E-1D15-48D3-B7D9-7B62812D959F}"/>
              </a:ext>
            </a:extLst>
          </p:cNvPr>
          <p:cNvSpPr txBox="1"/>
          <p:nvPr/>
        </p:nvSpPr>
        <p:spPr>
          <a:xfrm>
            <a:off x="331283" y="4432048"/>
            <a:ext cx="189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Schwinger form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7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">
            <a:extLst>
              <a:ext uri="{FF2B5EF4-FFF2-40B4-BE49-F238E27FC236}">
                <a16:creationId xmlns:a16="http://schemas.microsoft.com/office/drawing/2014/main" id="{3E20FCE5-B1DD-42D8-BFAD-F7DED45FEFAC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D5630ED9-85B1-446D-9F43-98623D335E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3" name="AutoShape 5">
              <a:extLst>
                <a:ext uri="{FF2B5EF4-FFF2-40B4-BE49-F238E27FC236}">
                  <a16:creationId xmlns:a16="http://schemas.microsoft.com/office/drawing/2014/main" id="{991288BC-9CC6-4B20-B264-8756A01823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4" name="AutoShape 6">
              <a:extLst>
                <a:ext uri="{FF2B5EF4-FFF2-40B4-BE49-F238E27FC236}">
                  <a16:creationId xmlns:a16="http://schemas.microsoft.com/office/drawing/2014/main" id="{95F80C7E-C056-4081-BE47-D7788445BC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767837-8F9B-4800-9561-C9C5A34E5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31" y="1830705"/>
            <a:ext cx="9129551" cy="30863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669B72-EC43-41E5-90A0-6727C29E1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610" y="5505495"/>
            <a:ext cx="9015241" cy="6248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7C3403-8CE1-435B-9CB9-5B76EC904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500" y="5086286"/>
            <a:ext cx="5495460" cy="261688"/>
          </a:xfrm>
          <a:prstGeom prst="rect">
            <a:avLst/>
          </a:prstGeom>
        </p:spPr>
      </p:pic>
      <p:sp>
        <p:nvSpPr>
          <p:cNvPr id="9" name="箭头: 左弧形 8">
            <a:extLst>
              <a:ext uri="{FF2B5EF4-FFF2-40B4-BE49-F238E27FC236}">
                <a16:creationId xmlns:a16="http://schemas.microsoft.com/office/drawing/2014/main" id="{01EBBD04-BB49-425C-9A61-26C166F02FB8}"/>
              </a:ext>
            </a:extLst>
          </p:cNvPr>
          <p:cNvSpPr/>
          <p:nvPr/>
        </p:nvSpPr>
        <p:spPr bwMode="auto">
          <a:xfrm>
            <a:off x="1471548" y="2277899"/>
            <a:ext cx="405354" cy="688157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1" i="0" u="none" strike="noStrike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箭头: 左弧形 9">
            <a:extLst>
              <a:ext uri="{FF2B5EF4-FFF2-40B4-BE49-F238E27FC236}">
                <a16:creationId xmlns:a16="http://schemas.microsoft.com/office/drawing/2014/main" id="{C66CEB7B-A1C8-4299-99AA-6B37407EFFA8}"/>
              </a:ext>
            </a:extLst>
          </p:cNvPr>
          <p:cNvSpPr/>
          <p:nvPr/>
        </p:nvSpPr>
        <p:spPr bwMode="auto">
          <a:xfrm>
            <a:off x="1471548" y="3011861"/>
            <a:ext cx="405354" cy="688157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1" i="0" u="none" strike="noStrike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" name="箭头: 左弧形 10">
            <a:extLst>
              <a:ext uri="{FF2B5EF4-FFF2-40B4-BE49-F238E27FC236}">
                <a16:creationId xmlns:a16="http://schemas.microsoft.com/office/drawing/2014/main" id="{B53DAB58-7211-4735-96D8-04FFFD9F733A}"/>
              </a:ext>
            </a:extLst>
          </p:cNvPr>
          <p:cNvSpPr/>
          <p:nvPr/>
        </p:nvSpPr>
        <p:spPr bwMode="auto">
          <a:xfrm>
            <a:off x="1471548" y="3724885"/>
            <a:ext cx="405354" cy="688157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1" i="0" u="none" strike="noStrike" normalizeH="0" baseline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C383B8-CCFC-4F3C-8BFA-22D01F14FFD1}"/>
              </a:ext>
            </a:extLst>
          </p:cNvPr>
          <p:cNvSpPr txBox="1"/>
          <p:nvPr/>
        </p:nvSpPr>
        <p:spPr>
          <a:xfrm>
            <a:off x="-65022" y="2268034"/>
            <a:ext cx="153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substitution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4225543-9D7C-480F-AA47-8AF6ACFE1F76}"/>
              </a:ext>
            </a:extLst>
          </p:cNvPr>
          <p:cNvSpPr txBox="1"/>
          <p:nvPr/>
        </p:nvSpPr>
        <p:spPr>
          <a:xfrm>
            <a:off x="64381" y="3123816"/>
            <a:ext cx="1536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60BFC03-5858-4A67-8DF9-F42A01FAC152}"/>
              </a:ext>
            </a:extLst>
          </p:cNvPr>
          <p:cNvSpPr txBox="1"/>
          <p:nvPr/>
        </p:nvSpPr>
        <p:spPr>
          <a:xfrm>
            <a:off x="64381" y="3635881"/>
            <a:ext cx="153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inverse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6AEE032-1831-4595-BADB-BB471E3E9D03}"/>
              </a:ext>
            </a:extLst>
          </p:cNvPr>
          <p:cNvCxnSpPr/>
          <p:nvPr/>
        </p:nvCxnSpPr>
        <p:spPr bwMode="auto">
          <a:xfrm>
            <a:off x="7795966" y="2880611"/>
            <a:ext cx="83898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E8BC2E9-8412-4EC8-9A22-F438CE14D07F}"/>
              </a:ext>
            </a:extLst>
          </p:cNvPr>
          <p:cNvCxnSpPr/>
          <p:nvPr/>
        </p:nvCxnSpPr>
        <p:spPr bwMode="auto">
          <a:xfrm>
            <a:off x="7525769" y="3373888"/>
            <a:ext cx="95210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连接符: 曲线 19">
            <a:extLst>
              <a:ext uri="{FF2B5EF4-FFF2-40B4-BE49-F238E27FC236}">
                <a16:creationId xmlns:a16="http://schemas.microsoft.com/office/drawing/2014/main" id="{247DBA3E-EF01-4D0C-8CBE-018D4BF751B8}"/>
              </a:ext>
            </a:extLst>
          </p:cNvPr>
          <p:cNvCxnSpPr/>
          <p:nvPr/>
        </p:nvCxnSpPr>
        <p:spPr bwMode="auto">
          <a:xfrm flipV="1">
            <a:off x="8450057" y="1945692"/>
            <a:ext cx="980388" cy="640708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D880F079-7A74-4E9E-BB81-230AE0B36940}"/>
              </a:ext>
            </a:extLst>
          </p:cNvPr>
          <p:cNvCxnSpPr/>
          <p:nvPr/>
        </p:nvCxnSpPr>
        <p:spPr bwMode="auto">
          <a:xfrm flipV="1">
            <a:off x="8477877" y="2152540"/>
            <a:ext cx="989814" cy="985215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BAEBA2AA-6987-4B09-A4BC-CBC653272129}"/>
              </a:ext>
            </a:extLst>
          </p:cNvPr>
          <p:cNvSpPr txBox="1"/>
          <p:nvPr/>
        </p:nvSpPr>
        <p:spPr>
          <a:xfrm>
            <a:off x="9461665" y="1816291"/>
            <a:ext cx="2434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Schwinger phase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220BE70-950B-4707-B87A-52653406B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685" y="1126133"/>
            <a:ext cx="3459780" cy="76206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A09EDC4D-7AC9-44A8-B651-3B193C7DD332}"/>
              </a:ext>
            </a:extLst>
          </p:cNvPr>
          <p:cNvSpPr txBox="1"/>
          <p:nvPr/>
        </p:nvSpPr>
        <p:spPr>
          <a:xfrm>
            <a:off x="2672905" y="1222878"/>
            <a:ext cx="4106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zh-CN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Landau level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D30056-F27A-48CD-A03D-DC5D9C633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6321" y="4411343"/>
            <a:ext cx="403895" cy="388654"/>
          </a:xfrm>
          <a:prstGeom prst="rect">
            <a:avLst/>
          </a:prstGeom>
        </p:spPr>
      </p:pic>
      <p:grpSp>
        <p:nvGrpSpPr>
          <p:cNvPr id="22" name="Group 32">
            <a:extLst>
              <a:ext uri="{FF2B5EF4-FFF2-40B4-BE49-F238E27FC236}">
                <a16:creationId xmlns:a16="http://schemas.microsoft.com/office/drawing/2014/main" id="{4AE87E4E-FD30-45C3-872D-DDB0C6D86F5D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3521076" cy="646112"/>
            <a:chOff x="1214" y="1338"/>
            <a:chExt cx="2218" cy="407"/>
          </a:xfrm>
        </p:grpSpPr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D9CF8639-1A5C-4E28-B384-1C63947F3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63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Equivalence</a:t>
              </a:r>
              <a:endParaRPr lang="en-US" altLang="zh-CN" sz="36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2F47ED62-D481-4966-939D-0E08FCB82F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2.3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DC87F459-3469-4DBD-A3B3-A7C639A7D15C}"/>
              </a:ext>
            </a:extLst>
          </p:cNvPr>
          <p:cNvSpPr txBox="1"/>
          <p:nvPr/>
        </p:nvSpPr>
        <p:spPr>
          <a:xfrm>
            <a:off x="962605" y="1906205"/>
            <a:ext cx="127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Ritus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26CA063-264A-493E-81C6-903B4B639DCE}"/>
              </a:ext>
            </a:extLst>
          </p:cNvPr>
          <p:cNvSpPr txBox="1"/>
          <p:nvPr/>
        </p:nvSpPr>
        <p:spPr>
          <a:xfrm>
            <a:off x="350137" y="4421832"/>
            <a:ext cx="189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Schwinger form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2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8D53E0-ED3A-40A2-960D-A890D926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AE33A5-B736-4A58-8325-9D8365F5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12" y="208778"/>
            <a:ext cx="1505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8311392A-1928-4278-A894-DD146979882A}"/>
              </a:ext>
            </a:extLst>
          </p:cNvPr>
          <p:cNvGrpSpPr>
            <a:grpSpLocks/>
          </p:cNvGrpSpPr>
          <p:nvPr/>
        </p:nvGrpSpPr>
        <p:grpSpPr bwMode="auto">
          <a:xfrm>
            <a:off x="2644442" y="1417427"/>
            <a:ext cx="6442076" cy="665162"/>
            <a:chOff x="1152" y="1275"/>
            <a:chExt cx="4058" cy="419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921430FD-C37E-436C-9CED-1C948749E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0" name="AutoShape 4">
                <a:extLst>
                  <a:ext uri="{FF2B5EF4-FFF2-40B4-BE49-F238E27FC236}">
                    <a16:creationId xmlns:a16="http://schemas.microsoft.com/office/drawing/2014/main" id="{A0C83C59-0373-43D7-861F-B36ABD52B7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AutoShape 5">
                <a:extLst>
                  <a:ext uri="{FF2B5EF4-FFF2-40B4-BE49-F238E27FC236}">
                    <a16:creationId xmlns:a16="http://schemas.microsoft.com/office/drawing/2014/main" id="{B347B3E4-5663-4801-8AE8-489044DE47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2" name="AutoShape 6">
                <a:extLst>
                  <a:ext uri="{FF2B5EF4-FFF2-40B4-BE49-F238E27FC236}">
                    <a16:creationId xmlns:a16="http://schemas.microsoft.com/office/drawing/2014/main" id="{113AB144-F289-4A8E-897A-30BF68436D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ECE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C0B90E9B-B674-416B-8835-2802FB0C2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1" y="1694"/>
              <a:ext cx="3659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78167ACD-7F39-437A-A58E-9A606EFF0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" y="1283"/>
              <a:ext cx="147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Background</a:t>
              </a: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BB229C7B-B3C6-4933-87B3-DD0A32B4B6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13" name="Group 32">
            <a:extLst>
              <a:ext uri="{FF2B5EF4-FFF2-40B4-BE49-F238E27FC236}">
                <a16:creationId xmlns:a16="http://schemas.microsoft.com/office/drawing/2014/main" id="{3F8387E1-B750-4842-8D9E-72C5D527D83F}"/>
              </a:ext>
            </a:extLst>
          </p:cNvPr>
          <p:cNvGrpSpPr>
            <a:grpSpLocks/>
          </p:cNvGrpSpPr>
          <p:nvPr/>
        </p:nvGrpSpPr>
        <p:grpSpPr bwMode="auto">
          <a:xfrm>
            <a:off x="2638047" y="2643665"/>
            <a:ext cx="6511926" cy="665163"/>
            <a:chOff x="1152" y="1275"/>
            <a:chExt cx="4102" cy="41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EF6D4ABB-4959-42DF-BF24-1F7486C7B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7" name="AutoShape 4">
                <a:extLst>
                  <a:ext uri="{FF2B5EF4-FFF2-40B4-BE49-F238E27FC236}">
                    <a16:creationId xmlns:a16="http://schemas.microsoft.com/office/drawing/2014/main" id="{D679FBDB-B715-4E51-A6E0-0F28B8A36E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8" name="AutoShape 5">
                <a:extLst>
                  <a:ext uri="{FF2B5EF4-FFF2-40B4-BE49-F238E27FC236}">
                    <a16:creationId xmlns:a16="http://schemas.microsoft.com/office/drawing/2014/main" id="{C323C3DB-D063-4B4D-B375-4F91D2C9B4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9" name="AutoShape 6">
                <a:extLst>
                  <a:ext uri="{FF2B5EF4-FFF2-40B4-BE49-F238E27FC236}">
                    <a16:creationId xmlns:a16="http://schemas.microsoft.com/office/drawing/2014/main" id="{CE9E1A2B-8790-43C9-9B54-A02E74039A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ECE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49FD70A0-63E4-4859-87AE-66EE814B0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5" y="1694"/>
              <a:ext cx="3659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492CA8AD-8113-489D-B932-D60BD0434FF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5" y="1337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402C181E-365B-48EA-8E62-F8B081FEFB76}"/>
              </a:ext>
            </a:extLst>
          </p:cNvPr>
          <p:cNvGrpSpPr>
            <a:grpSpLocks/>
          </p:cNvGrpSpPr>
          <p:nvPr/>
        </p:nvGrpSpPr>
        <p:grpSpPr bwMode="auto">
          <a:xfrm>
            <a:off x="2652555" y="3869904"/>
            <a:ext cx="6524626" cy="665163"/>
            <a:chOff x="1152" y="1275"/>
            <a:chExt cx="4110" cy="419"/>
          </a:xfrm>
        </p:grpSpPr>
        <p:grpSp>
          <p:nvGrpSpPr>
            <p:cNvPr id="21" name="Group 3">
              <a:extLst>
                <a:ext uri="{FF2B5EF4-FFF2-40B4-BE49-F238E27FC236}">
                  <a16:creationId xmlns:a16="http://schemas.microsoft.com/office/drawing/2014/main" id="{B01EC2D3-F742-460C-816D-81E88591EB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25" name="AutoShape 4">
                <a:extLst>
                  <a:ext uri="{FF2B5EF4-FFF2-40B4-BE49-F238E27FC236}">
                    <a16:creationId xmlns:a16="http://schemas.microsoft.com/office/drawing/2014/main" id="{8C5DB1FD-3E8C-4C40-AD18-6A414DDA02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6" name="AutoShape 5">
                <a:extLst>
                  <a:ext uri="{FF2B5EF4-FFF2-40B4-BE49-F238E27FC236}">
                    <a16:creationId xmlns:a16="http://schemas.microsoft.com/office/drawing/2014/main" id="{A9A1DB6A-6670-4D07-AF25-4DCAB34A025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27" name="AutoShape 6">
                <a:extLst>
                  <a:ext uri="{FF2B5EF4-FFF2-40B4-BE49-F238E27FC236}">
                    <a16:creationId xmlns:a16="http://schemas.microsoft.com/office/drawing/2014/main" id="{3ABEE57B-8B32-4319-9E90-EB2062C3E32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ECE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22" name="Line 11">
              <a:extLst>
                <a:ext uri="{FF2B5EF4-FFF2-40B4-BE49-F238E27FC236}">
                  <a16:creationId xmlns:a16="http://schemas.microsoft.com/office/drawing/2014/main" id="{705B5299-E321-47C1-8CAE-358EE08F6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3" y="1694"/>
              <a:ext cx="3659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A45A5599-1FDF-4902-98AA-1D15D89C83D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5" y="1337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E994F28D-4BB1-44C8-8170-FB55736D3959}"/>
              </a:ext>
            </a:extLst>
          </p:cNvPr>
          <p:cNvGrpSpPr>
            <a:grpSpLocks/>
          </p:cNvGrpSpPr>
          <p:nvPr/>
        </p:nvGrpSpPr>
        <p:grpSpPr bwMode="auto">
          <a:xfrm>
            <a:off x="2658950" y="5075547"/>
            <a:ext cx="6524626" cy="665163"/>
            <a:chOff x="1152" y="1275"/>
            <a:chExt cx="4110" cy="419"/>
          </a:xfrm>
        </p:grpSpPr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F56ACC49-068F-4E7F-9EBD-FD084E480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33" name="AutoShape 4">
                <a:extLst>
                  <a:ext uri="{FF2B5EF4-FFF2-40B4-BE49-F238E27FC236}">
                    <a16:creationId xmlns:a16="http://schemas.microsoft.com/office/drawing/2014/main" id="{3DE81184-24F0-4562-BB0D-8381728D761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34" name="AutoShape 5">
                <a:extLst>
                  <a:ext uri="{FF2B5EF4-FFF2-40B4-BE49-F238E27FC236}">
                    <a16:creationId xmlns:a16="http://schemas.microsoft.com/office/drawing/2014/main" id="{CA2B44E1-32C0-4493-A4AF-ED6F9DB12B1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35" name="AutoShape 6">
                <a:extLst>
                  <a:ext uri="{FF2B5EF4-FFF2-40B4-BE49-F238E27FC236}">
                    <a16:creationId xmlns:a16="http://schemas.microsoft.com/office/drawing/2014/main" id="{DE036CD6-BF95-4ECA-8B98-B64DEB0E4A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ECE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宋体" charset="0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30" name="Line 11">
              <a:extLst>
                <a:ext uri="{FF2B5EF4-FFF2-40B4-BE49-F238E27FC236}">
                  <a16:creationId xmlns:a16="http://schemas.microsoft.com/office/drawing/2014/main" id="{24BF5E00-67D2-4366-B7FB-1784FECBFB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3" y="1694"/>
              <a:ext cx="3659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Text Box 12">
              <a:extLst>
                <a:ext uri="{FF2B5EF4-FFF2-40B4-BE49-F238E27FC236}">
                  <a16:creationId xmlns:a16="http://schemas.microsoft.com/office/drawing/2014/main" id="{635BBC5E-8398-4C2B-900D-F5B648D0B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" y="1275"/>
              <a:ext cx="120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Summary</a:t>
              </a:r>
              <a:endParaRPr lang="en-US" altLang="zh-CN" sz="32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13">
              <a:extLst>
                <a:ext uri="{FF2B5EF4-FFF2-40B4-BE49-F238E27FC236}">
                  <a16:creationId xmlns:a16="http://schemas.microsoft.com/office/drawing/2014/main" id="{A4E889CA-91FA-43DB-B227-B24F910CE2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5" y="1337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44" name="Text Box 12">
            <a:extLst>
              <a:ext uri="{FF2B5EF4-FFF2-40B4-BE49-F238E27FC236}">
                <a16:creationId xmlns:a16="http://schemas.microsoft.com/office/drawing/2014/main" id="{7FE11788-2477-46B8-964F-D73951922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0767" y="2657921"/>
            <a:ext cx="2258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Framework</a:t>
            </a: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349DC71B-DA0A-4AC1-A8E2-70A166E32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951" y="3845517"/>
            <a:ext cx="14622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>
              <a:defRPr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altLang="zh-CN" sz="3200" b="1" dirty="0"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8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">
            <a:extLst>
              <a:ext uri="{FF2B5EF4-FFF2-40B4-BE49-F238E27FC236}">
                <a16:creationId xmlns:a16="http://schemas.microsoft.com/office/drawing/2014/main" id="{B648900A-2EEB-4F2C-BB00-2ADE0A7BB948}"/>
              </a:ext>
            </a:extLst>
          </p:cNvPr>
          <p:cNvGrpSpPr>
            <a:grpSpLocks/>
          </p:cNvGrpSpPr>
          <p:nvPr/>
        </p:nvGrpSpPr>
        <p:grpSpPr bwMode="auto">
          <a:xfrm>
            <a:off x="4021546" y="2908840"/>
            <a:ext cx="922020" cy="885331"/>
            <a:chOff x="1110" y="2656"/>
            <a:chExt cx="1549" cy="1351"/>
          </a:xfrm>
        </p:grpSpPr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18B5A476-CC20-4C99-9F40-E156143BC4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BBF30A61-134D-4DFA-84CC-90FC00DBF5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" name="AutoShape 6">
              <a:extLst>
                <a:ext uri="{FF2B5EF4-FFF2-40B4-BE49-F238E27FC236}">
                  <a16:creationId xmlns:a16="http://schemas.microsoft.com/office/drawing/2014/main" id="{6B0A1329-7F9E-498E-A989-D1E2ACC42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8D53E0-ED3A-40A2-960D-A890D926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AE33A5-B736-4A58-8325-9D8365F5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12" y="208778"/>
            <a:ext cx="1505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8311392A-1928-4278-A894-DD146979882A}"/>
              </a:ext>
            </a:extLst>
          </p:cNvPr>
          <p:cNvGrpSpPr>
            <a:grpSpLocks/>
          </p:cNvGrpSpPr>
          <p:nvPr/>
        </p:nvGrpSpPr>
        <p:grpSpPr bwMode="auto">
          <a:xfrm>
            <a:off x="4276183" y="3028450"/>
            <a:ext cx="2424116" cy="646112"/>
            <a:chOff x="1291" y="1338"/>
            <a:chExt cx="1527" cy="407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78167ACD-7F39-437A-A58E-9A606EFF0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02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Results</a:t>
              </a: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BB229C7B-B3C6-4933-87B3-DD0A32B4B6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1" y="1373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633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3">
            <a:extLst>
              <a:ext uri="{FF2B5EF4-FFF2-40B4-BE49-F238E27FC236}">
                <a16:creationId xmlns:a16="http://schemas.microsoft.com/office/drawing/2014/main" id="{EC011D60-A53C-4CC4-AD15-B1B9227E9231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A734E00A-2C48-40F9-BC5D-77F1D81055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9" name="AutoShape 5">
              <a:extLst>
                <a:ext uri="{FF2B5EF4-FFF2-40B4-BE49-F238E27FC236}">
                  <a16:creationId xmlns:a16="http://schemas.microsoft.com/office/drawing/2014/main" id="{D08A467C-4978-4380-88BC-71D18C21C5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0" name="AutoShape 6">
              <a:extLst>
                <a:ext uri="{FF2B5EF4-FFF2-40B4-BE49-F238E27FC236}">
                  <a16:creationId xmlns:a16="http://schemas.microsoft.com/office/drawing/2014/main" id="{435AE276-D750-4381-9E5B-B99D1C0379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21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F81380-D4C0-4B69-B00D-2CA9B48F7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43" y="2228718"/>
            <a:ext cx="4770404" cy="32129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4F1BFD-A2BB-42E4-86B6-BBE19552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985" y="2266584"/>
            <a:ext cx="4692847" cy="309670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7C930AF-D4A7-4112-9ABD-692E8EAC2309}"/>
              </a:ext>
            </a:extLst>
          </p:cNvPr>
          <p:cNvSpPr txBox="1"/>
          <p:nvPr/>
        </p:nvSpPr>
        <p:spPr>
          <a:xfrm>
            <a:off x="8010082" y="1828608"/>
            <a:ext cx="3054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 mesons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E899233-EB87-418E-A44B-5B7C7F55F22C}"/>
              </a:ext>
            </a:extLst>
          </p:cNvPr>
          <p:cNvSpPr txBox="1"/>
          <p:nvPr/>
        </p:nvSpPr>
        <p:spPr>
          <a:xfrm>
            <a:off x="2607128" y="1828608"/>
            <a:ext cx="3054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Charged mesons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D281B6F-B0C5-4F2B-B273-C7BE792AA9A5}"/>
              </a:ext>
            </a:extLst>
          </p:cNvPr>
          <p:cNvSpPr txBox="1"/>
          <p:nvPr/>
        </p:nvSpPr>
        <p:spPr>
          <a:xfrm>
            <a:off x="818439" y="5309383"/>
            <a:ext cx="274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data: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D90518B-06C1-4A30-AB36-4288898C2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403" y="2347284"/>
            <a:ext cx="300018" cy="3525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D109036-CBF0-4CB5-B42E-DDAACF929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403" y="3063790"/>
            <a:ext cx="337519" cy="3675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DA227A5-1FD8-4447-A6FB-A7F1BCA1F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245" y="3851675"/>
            <a:ext cx="368204" cy="33411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46BB89-95BE-440C-AC14-B09F002BE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5103" y="2804136"/>
            <a:ext cx="239263" cy="3712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C8F7418-69DB-43FC-B539-C62788C19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5275" y="3896751"/>
            <a:ext cx="318921" cy="37767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D3B4991-0DDD-4090-AC7C-5A8A28432FD8}"/>
              </a:ext>
            </a:extLst>
          </p:cNvPr>
          <p:cNvSpPr txBox="1"/>
          <p:nvPr/>
        </p:nvSpPr>
        <p:spPr>
          <a:xfrm>
            <a:off x="1701764" y="5686105"/>
            <a:ext cx="852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Luschevskaya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Solovjeva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O.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Teryaev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High Energy Phys. 2017, 1 (2017).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S. Bali, B. B. Brandt, G.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Endr˝odi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Gl¨aßle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 97, 034505 (2018).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32">
            <a:extLst>
              <a:ext uri="{FF2B5EF4-FFF2-40B4-BE49-F238E27FC236}">
                <a16:creationId xmlns:a16="http://schemas.microsoft.com/office/drawing/2014/main" id="{3A8899CA-44F6-4E47-B17A-AA699D6CFFB0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6005514" cy="646112"/>
            <a:chOff x="1214" y="1338"/>
            <a:chExt cx="3783" cy="407"/>
          </a:xfrm>
        </p:grpSpPr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0A920361-6E09-48CE-A5D6-08208245D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32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zh-CN" altLang="fr-FR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𝜌 </a:t>
              </a:r>
              <a:r>
                <a:rPr lang="fr-FR" altLang="zh-CN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meson solutions at T=0</a:t>
              </a:r>
            </a:p>
          </p:txBody>
        </p:sp>
        <p:sp>
          <p:nvSpPr>
            <p:cNvPr id="23" name="Text Box 13">
              <a:extLst>
                <a:ext uri="{FF2B5EF4-FFF2-40B4-BE49-F238E27FC236}">
                  <a16:creationId xmlns:a16="http://schemas.microsoft.com/office/drawing/2014/main" id="{A6B6BAAF-A67E-4B90-8645-EEFB9B164E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3.1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5C7601F7-C96F-4362-9CEF-60FB3A4D03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7857" y="1240351"/>
            <a:ext cx="4356285" cy="5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47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">
            <a:extLst>
              <a:ext uri="{FF2B5EF4-FFF2-40B4-BE49-F238E27FC236}">
                <a16:creationId xmlns:a16="http://schemas.microsoft.com/office/drawing/2014/main" id="{0B57EEFB-1BA5-4734-ACE7-E2DBFBA213AF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2F3931F1-A880-4BAA-861D-F773DD1698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" name="AutoShape 5">
              <a:extLst>
                <a:ext uri="{FF2B5EF4-FFF2-40B4-BE49-F238E27FC236}">
                  <a16:creationId xmlns:a16="http://schemas.microsoft.com/office/drawing/2014/main" id="{95A6F6B6-396A-47C6-B3DF-FCA45BC199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7" name="AutoShape 6">
              <a:extLst>
                <a:ext uri="{FF2B5EF4-FFF2-40B4-BE49-F238E27FC236}">
                  <a16:creationId xmlns:a16="http://schemas.microsoft.com/office/drawing/2014/main" id="{A2ED69FC-4AC4-4934-A98F-1D7480B02D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22</a:t>
            </a:fld>
            <a:endParaRPr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A130BBAB-07CB-4F86-8083-973FBA468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01" y="906677"/>
            <a:ext cx="3522268" cy="54874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BE0E9EF-FAF1-4798-A10C-2A63E09F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413" y="2993582"/>
            <a:ext cx="4195431" cy="27164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50B5521-A682-4823-9F92-1257C279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568" y="2487532"/>
            <a:ext cx="4060423" cy="2958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C4425F9-C475-4B3A-9BFA-AA417C9F4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450" y="4621404"/>
            <a:ext cx="1538426" cy="29303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0D5DBFB-8986-436F-87F7-01E733E88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6568" y="5171496"/>
            <a:ext cx="3947741" cy="384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571AD2C-A659-4E1C-8757-5013F33D6F40}"/>
                  </a:ext>
                </a:extLst>
              </p:cNvPr>
              <p:cNvSpPr txBox="1"/>
              <p:nvPr/>
            </p:nvSpPr>
            <p:spPr>
              <a:xfrm>
                <a:off x="8007450" y="1892118"/>
                <a:ext cx="39368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Neutral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energy level threshold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571AD2C-A659-4E1C-8757-5013F33D6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450" y="1892118"/>
                <a:ext cx="3936859" cy="400110"/>
              </a:xfrm>
              <a:prstGeom prst="rect">
                <a:avLst/>
              </a:prstGeom>
              <a:blipFill>
                <a:blip r:embed="rId7"/>
                <a:stretch>
                  <a:fillRect l="-1705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A9FB082-2CEB-42A9-919D-1C11BDC40133}"/>
                  </a:ext>
                </a:extLst>
              </p:cNvPr>
              <p:cNvSpPr txBox="1"/>
              <p:nvPr/>
            </p:nvSpPr>
            <p:spPr>
              <a:xfrm>
                <a:off x="7996568" y="4084019"/>
                <a:ext cx="394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energy level threshold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A9FB082-2CEB-42A9-919D-1C11BDC40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568" y="4084019"/>
                <a:ext cx="3947741" cy="400110"/>
              </a:xfrm>
              <a:prstGeom prst="rect">
                <a:avLst/>
              </a:prstGeom>
              <a:blipFill>
                <a:blip r:embed="rId8"/>
                <a:stretch>
                  <a:fillRect l="-1700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2">
            <a:extLst>
              <a:ext uri="{FF2B5EF4-FFF2-40B4-BE49-F238E27FC236}">
                <a16:creationId xmlns:a16="http://schemas.microsoft.com/office/drawing/2014/main" id="{9F6DB720-6A25-4E36-BEED-7F6DC013F3D5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6005514" cy="646112"/>
            <a:chOff x="1214" y="1338"/>
            <a:chExt cx="3783" cy="407"/>
          </a:xfrm>
        </p:grpSpPr>
        <p:sp>
          <p:nvSpPr>
            <p:cNvPr id="32" name="Text Box 12">
              <a:extLst>
                <a:ext uri="{FF2B5EF4-FFF2-40B4-BE49-F238E27FC236}">
                  <a16:creationId xmlns:a16="http://schemas.microsoft.com/office/drawing/2014/main" id="{D1204BDA-8633-455C-9771-6376F6895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32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zh-CN" altLang="fr-FR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𝜌 </a:t>
              </a:r>
              <a:r>
                <a:rPr lang="fr-FR" altLang="zh-CN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meson solutions at T=0</a:t>
              </a:r>
            </a:p>
          </p:txBody>
        </p:sp>
        <p:sp>
          <p:nvSpPr>
            <p:cNvPr id="33" name="Text Box 13">
              <a:extLst>
                <a:ext uri="{FF2B5EF4-FFF2-40B4-BE49-F238E27FC236}">
                  <a16:creationId xmlns:a16="http://schemas.microsoft.com/office/drawing/2014/main" id="{1B8FFC86-41F7-4DFD-AD55-0555E6777C3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3.1</a:t>
              </a: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A79310B-3B55-4416-8AE6-045C4DA90C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879" y="1643309"/>
            <a:ext cx="3947741" cy="42270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846B21-B746-4163-A475-FA0FF8444E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7904" y="1295676"/>
            <a:ext cx="1485794" cy="4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">
            <a:extLst>
              <a:ext uri="{FF2B5EF4-FFF2-40B4-BE49-F238E27FC236}">
                <a16:creationId xmlns:a16="http://schemas.microsoft.com/office/drawing/2014/main" id="{FC3DD919-28EE-4024-9BED-1C8DFDCE5BC1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A5624488-A0B1-4EF1-843C-B7A49395F2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72C94801-F45A-4CF6-B8B6-063D935A41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65413C05-B1A0-4752-82DA-973ACD137B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23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6B093F8-4946-4624-9270-47EC9524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14" y="1610086"/>
            <a:ext cx="4314852" cy="45644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4088C31-091C-4C34-91A3-87ED5D70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084" y="914398"/>
            <a:ext cx="3784996" cy="5485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4BCC9DE-7761-46D9-8BB7-2B265161753B}"/>
                  </a:ext>
                </a:extLst>
              </p:cNvPr>
              <p:cNvSpPr txBox="1"/>
              <p:nvPr/>
            </p:nvSpPr>
            <p:spPr>
              <a:xfrm>
                <a:off x="8007450" y="1855936"/>
                <a:ext cx="40156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Neutral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energy level threshold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4BCC9DE-7761-46D9-8BB7-2B2651617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450" y="1855936"/>
                <a:ext cx="4015651" cy="400110"/>
              </a:xfrm>
              <a:prstGeom prst="rect">
                <a:avLst/>
              </a:prstGeom>
              <a:blipFill>
                <a:blip r:embed="rId4"/>
                <a:stretch>
                  <a:fillRect l="-1672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4A663D6-36F9-49BA-9458-1E773CEC3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983" y="2558845"/>
            <a:ext cx="4060423" cy="2958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80759CD-2B80-45DB-A741-2A99DF548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479" y="3032587"/>
            <a:ext cx="4195431" cy="271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94B05DD-518C-4156-A89E-3EB4AB8F8AA0}"/>
                  </a:ext>
                </a:extLst>
              </p:cNvPr>
              <p:cNvSpPr txBox="1"/>
              <p:nvPr/>
            </p:nvSpPr>
            <p:spPr>
              <a:xfrm>
                <a:off x="7996568" y="4084019"/>
                <a:ext cx="39477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energy level threshold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94B05DD-518C-4156-A89E-3EB4AB8F8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568" y="4084019"/>
                <a:ext cx="3947741" cy="400110"/>
              </a:xfrm>
              <a:prstGeom prst="rect">
                <a:avLst/>
              </a:prstGeom>
              <a:blipFill>
                <a:blip r:embed="rId7"/>
                <a:stretch>
                  <a:fillRect l="-1700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9819DD07-E318-4206-8856-8FF64F2251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360" y="5178476"/>
            <a:ext cx="3947741" cy="3841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010ED5-75B6-4D11-9DF4-ED347A640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312" y="1203839"/>
            <a:ext cx="1653985" cy="361809"/>
          </a:xfrm>
          <a:prstGeom prst="rect">
            <a:avLst/>
          </a:prstGeom>
        </p:spPr>
      </p:pic>
      <p:grpSp>
        <p:nvGrpSpPr>
          <p:cNvPr id="20" name="Group 32">
            <a:extLst>
              <a:ext uri="{FF2B5EF4-FFF2-40B4-BE49-F238E27FC236}">
                <a16:creationId xmlns:a16="http://schemas.microsoft.com/office/drawing/2014/main" id="{A07F25A9-88F5-4161-BC4F-994812E9155C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6086477" cy="646112"/>
            <a:chOff x="1214" y="1338"/>
            <a:chExt cx="3834" cy="4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12">
                  <a:extLst>
                    <a:ext uri="{FF2B5EF4-FFF2-40B4-BE49-F238E27FC236}">
                      <a16:creationId xmlns:a16="http://schemas.microsoft.com/office/drawing/2014/main" id="{FB906652-DBAF-4554-9CE9-98482DB715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7" y="1338"/>
                  <a:ext cx="3251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宋体" charset="0"/>
                    </a:defRPr>
                  </a:lvl9pPr>
                </a:lstStyle>
                <a:p>
                  <a:pPr>
                    <a:defRPr/>
                  </a:pPr>
                  <a:r>
                    <a:rPr lang="zh-CN" altLang="fr-FR" sz="3600" b="1" i="0" dirty="0">
                      <a:solidFill>
                        <a:srgbClr val="0F1115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𝜌 </a:t>
                  </a:r>
                  <a:r>
                    <a:rPr lang="fr-FR" altLang="zh-CN" sz="3600" b="1" i="0" dirty="0">
                      <a:solidFill>
                        <a:srgbClr val="0F1115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meson solutions at T</a:t>
                  </a:r>
                  <a14:m>
                    <m:oMath xmlns:m="http://schemas.openxmlformats.org/officeDocument/2006/math">
                      <m:r>
                        <a:rPr lang="fr-FR" altLang="zh-CN" sz="3600" b="1" i="0" dirty="0" smtClean="0">
                          <a:solidFill>
                            <a:srgbClr val="0F1115"/>
                          </a:solidFill>
                          <a:effectLst/>
                          <a:latin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fr-FR" altLang="zh-CN" sz="3600" b="1" i="0" dirty="0">
                      <a:solidFill>
                        <a:srgbClr val="0F1115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</mc:Choice>
          <mc:Fallback xmlns="">
            <p:sp>
              <p:nvSpPr>
                <p:cNvPr id="21" name="Text Box 12">
                  <a:extLst>
                    <a:ext uri="{FF2B5EF4-FFF2-40B4-BE49-F238E27FC236}">
                      <a16:creationId xmlns:a16="http://schemas.microsoft.com/office/drawing/2014/main" id="{FB906652-DBAF-4554-9CE9-98482DB715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7" y="1338"/>
                  <a:ext cx="3251" cy="407"/>
                </a:xfrm>
                <a:prstGeom prst="rect">
                  <a:avLst/>
                </a:prstGeom>
                <a:blipFill>
                  <a:blip r:embed="rId11"/>
                  <a:stretch>
                    <a:fillRect l="-3542" t="-14151" r="-2715" b="-3490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56C7F439-6D0E-41DA-9363-CE8044C36F9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3.2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81DA5A83-341F-43BF-BADB-4BCBF44652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07904" y="1295676"/>
            <a:ext cx="1485794" cy="4606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ECA04D7-4CEB-4B4C-8100-2322CDE834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5360" y="4705551"/>
            <a:ext cx="1538426" cy="2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785D4B03-A995-4D10-A5C6-142A25D86F99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0FA1A487-EAB0-4824-A0F1-A3513A5B02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BB5CC84-3048-4CC3-A580-F434DCE0F3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1C9F0363-E878-4E41-AC2B-545E277F15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24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C2E16B-130D-4D19-9CA0-6E3896443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03" y="1534032"/>
            <a:ext cx="5032574" cy="42462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01C167-6736-425D-8DE4-B4BF4C07C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77" y="1810866"/>
            <a:ext cx="4743902" cy="44447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4B3F15-9C7C-4CF3-9FD3-B81D53D26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552" y="5905996"/>
            <a:ext cx="1077986" cy="2647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88D6F4-858C-4C91-B62A-64F93855D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312" y="1275918"/>
            <a:ext cx="1653985" cy="361809"/>
          </a:xfrm>
          <a:prstGeom prst="rect">
            <a:avLst/>
          </a:prstGeom>
        </p:spPr>
      </p:pic>
      <p:grpSp>
        <p:nvGrpSpPr>
          <p:cNvPr id="15" name="Group 32">
            <a:extLst>
              <a:ext uri="{FF2B5EF4-FFF2-40B4-BE49-F238E27FC236}">
                <a16:creationId xmlns:a16="http://schemas.microsoft.com/office/drawing/2014/main" id="{B8E68024-8EE7-4467-942B-ABE26F3EF02B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8251829" cy="646112"/>
            <a:chOff x="1214" y="1338"/>
            <a:chExt cx="5198" cy="407"/>
          </a:xfrm>
        </p:grpSpPr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BC554E85-D5D7-4E08-9410-D2067146C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461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solidFill>
                    <a:srgbClr val="0F111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Degeneracy of the </a:t>
              </a:r>
              <a:r>
                <a:rPr lang="zh-CN" altLang="fr-FR" sz="3600" b="1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𝜌 </a:t>
              </a:r>
              <a:r>
                <a:rPr lang="en-US" altLang="zh-CN" sz="3600" b="1" dirty="0">
                  <a:solidFill>
                    <a:srgbClr val="0F111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meson solutions</a:t>
              </a:r>
              <a:endParaRPr lang="fr-FR" altLang="zh-CN" sz="36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AD365652-74AA-453A-A176-3F19C5083CD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3.3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888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">
            <a:extLst>
              <a:ext uri="{FF2B5EF4-FFF2-40B4-BE49-F238E27FC236}">
                <a16:creationId xmlns:a16="http://schemas.microsoft.com/office/drawing/2014/main" id="{B648900A-2EEB-4F2C-BB00-2ADE0A7BB948}"/>
              </a:ext>
            </a:extLst>
          </p:cNvPr>
          <p:cNvGrpSpPr>
            <a:grpSpLocks/>
          </p:cNvGrpSpPr>
          <p:nvPr/>
        </p:nvGrpSpPr>
        <p:grpSpPr bwMode="auto">
          <a:xfrm>
            <a:off x="4021546" y="2908840"/>
            <a:ext cx="922020" cy="885331"/>
            <a:chOff x="1110" y="2656"/>
            <a:chExt cx="1549" cy="1351"/>
          </a:xfrm>
        </p:grpSpPr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18B5A476-CC20-4C99-9F40-E156143BC4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BBF30A61-134D-4DFA-84CC-90FC00DBF5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" name="AutoShape 6">
              <a:extLst>
                <a:ext uri="{FF2B5EF4-FFF2-40B4-BE49-F238E27FC236}">
                  <a16:creationId xmlns:a16="http://schemas.microsoft.com/office/drawing/2014/main" id="{6B0A1329-7F9E-498E-A989-D1E2ACC42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8D53E0-ED3A-40A2-960D-A890D926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AE33A5-B736-4A58-8325-9D8365F5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12" y="208778"/>
            <a:ext cx="1505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8311392A-1928-4278-A894-DD146979882A}"/>
              </a:ext>
            </a:extLst>
          </p:cNvPr>
          <p:cNvGrpSpPr>
            <a:grpSpLocks/>
          </p:cNvGrpSpPr>
          <p:nvPr/>
        </p:nvGrpSpPr>
        <p:grpSpPr bwMode="auto">
          <a:xfrm>
            <a:off x="4276183" y="3028450"/>
            <a:ext cx="2936880" cy="646112"/>
            <a:chOff x="1291" y="1338"/>
            <a:chExt cx="1850" cy="407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78167ACD-7F39-437A-A58E-9A606EFF0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3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Summary</a:t>
              </a: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BB229C7B-B3C6-4933-87B3-DD0A32B4B6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1" y="1373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419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D634BF28-6154-494D-A810-BEB604DA457E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77CDF6C7-EC6B-4FA0-9CC6-B78F6A7F78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CD0803F8-4247-4424-8718-C34078D138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E4DBBF7B-890E-4581-BF92-23FD03EC6B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26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F0DF09B-2B68-4794-8350-E8F7E5ED384A}"/>
                  </a:ext>
                </a:extLst>
              </p:cNvPr>
              <p:cNvSpPr txBox="1"/>
              <p:nvPr/>
            </p:nvSpPr>
            <p:spPr>
              <a:xfrm>
                <a:off x="1026474" y="1781566"/>
                <a:ext cx="10332248" cy="368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solidFill>
                      <a:srgbClr val="0F111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 </a:t>
                </a:r>
                <a:r>
                  <a:rPr lang="en-US" altLang="zh-CN" sz="2800" dirty="0">
                    <a:solidFill>
                      <a:srgbClr val="0F111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</a:t>
                </a:r>
                <a:r>
                  <a:rPr lang="en-US" altLang="zh-CN" sz="2800" b="0" i="0" dirty="0">
                    <a:solidFill>
                      <a:srgbClr val="0F111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oof of the Equivalence of the Meson Polarization Function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0F111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800" b="0" i="0" dirty="0">
                    <a:solidFill>
                      <a:srgbClr val="0F111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Schwinger and </a:t>
                </a:r>
                <a:r>
                  <a:rPr lang="en-US" altLang="zh-CN" sz="2800" b="0" i="0" dirty="0" err="1">
                    <a:solidFill>
                      <a:srgbClr val="0F111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Ritus</a:t>
                </a:r>
                <a:r>
                  <a:rPr lang="en-US" altLang="zh-CN" sz="2800" b="0" i="0" dirty="0">
                    <a:solidFill>
                      <a:srgbClr val="0F111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Schemes</a:t>
                </a:r>
                <a:r>
                  <a:rPr lang="en-US" altLang="zh-CN" sz="2800" dirty="0">
                    <a:solidFill>
                      <a:srgbClr val="0F111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800" b="0" i="0" dirty="0">
                  <a:solidFill>
                    <a:srgbClr val="0F111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II.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mass is computed at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80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no vacuum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condensation is found.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III.</a:t>
                </a:r>
                <a:r>
                  <a:rPr lang="en-US" altLang="zh-CN" sz="2800" b="1" i="0" dirty="0">
                    <a:solidFill>
                      <a:srgbClr val="0F111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quote-cjk-patch"/>
                  </a:rPr>
                  <a:t> </a:t>
                </a:r>
                <a:r>
                  <a:rPr lang="en-US" altLang="zh-CN" sz="2800" b="0" i="0" dirty="0">
                    <a:solidFill>
                      <a:srgbClr val="0F111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properties of the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800" b="0" i="0" dirty="0">
                    <a:solidFill>
                      <a:srgbClr val="0F111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mass are computed at</a:t>
                </a:r>
                <a:r>
                  <a:rPr lang="en-US" altLang="zh-CN" sz="2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800" i="0" dirty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F0DF09B-2B68-4794-8350-E8F7E5ED3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74" y="1781566"/>
                <a:ext cx="10332248" cy="3689728"/>
              </a:xfrm>
              <a:prstGeom prst="rect">
                <a:avLst/>
              </a:prstGeom>
              <a:blipFill>
                <a:blip r:embed="rId2"/>
                <a:stretch>
                  <a:fillRect l="-1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32">
            <a:extLst>
              <a:ext uri="{FF2B5EF4-FFF2-40B4-BE49-F238E27FC236}">
                <a16:creationId xmlns:a16="http://schemas.microsoft.com/office/drawing/2014/main" id="{A00B28B0-5E9E-4271-98D9-8E758926542F}"/>
              </a:ext>
            </a:extLst>
          </p:cNvPr>
          <p:cNvGrpSpPr>
            <a:grpSpLocks/>
          </p:cNvGrpSpPr>
          <p:nvPr/>
        </p:nvGrpSpPr>
        <p:grpSpPr bwMode="auto">
          <a:xfrm>
            <a:off x="1192745" y="155166"/>
            <a:ext cx="2909890" cy="646112"/>
            <a:chOff x="1308" y="1338"/>
            <a:chExt cx="1833" cy="407"/>
          </a:xfrm>
        </p:grpSpPr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E17CA729-3BBD-4B89-8D7F-AECDC9F46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3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solidFill>
                    <a:srgbClr val="0F111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Summary</a:t>
              </a:r>
              <a:endParaRPr lang="fr-FR" altLang="zh-CN" sz="3600" b="1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B19FE70B-1D0E-41B8-96EF-20A7D3D7FE8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08" y="1386"/>
              <a:ext cx="24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2552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288F9D-84E9-4930-9120-536250A3E279}"/>
              </a:ext>
            </a:extLst>
          </p:cNvPr>
          <p:cNvSpPr txBox="1"/>
          <p:nvPr/>
        </p:nvSpPr>
        <p:spPr>
          <a:xfrm>
            <a:off x="4066593" y="2582945"/>
            <a:ext cx="5222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7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">
            <a:extLst>
              <a:ext uri="{FF2B5EF4-FFF2-40B4-BE49-F238E27FC236}">
                <a16:creationId xmlns:a16="http://schemas.microsoft.com/office/drawing/2014/main" id="{B648900A-2EEB-4F2C-BB00-2ADE0A7BB948}"/>
              </a:ext>
            </a:extLst>
          </p:cNvPr>
          <p:cNvGrpSpPr>
            <a:grpSpLocks/>
          </p:cNvGrpSpPr>
          <p:nvPr/>
        </p:nvGrpSpPr>
        <p:grpSpPr bwMode="auto">
          <a:xfrm>
            <a:off x="4021546" y="2908840"/>
            <a:ext cx="922020" cy="885331"/>
            <a:chOff x="1110" y="2656"/>
            <a:chExt cx="1549" cy="1351"/>
          </a:xfrm>
        </p:grpSpPr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18B5A476-CC20-4C99-9F40-E156143BC4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BBF30A61-134D-4DFA-84CC-90FC00DBF5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" name="AutoShape 6">
              <a:extLst>
                <a:ext uri="{FF2B5EF4-FFF2-40B4-BE49-F238E27FC236}">
                  <a16:creationId xmlns:a16="http://schemas.microsoft.com/office/drawing/2014/main" id="{6B0A1329-7F9E-498E-A989-D1E2ACC42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8D53E0-ED3A-40A2-960D-A890D926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AE33A5-B736-4A58-8325-9D8365F5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12" y="208778"/>
            <a:ext cx="1505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8311392A-1928-4278-A894-DD146979882A}"/>
              </a:ext>
            </a:extLst>
          </p:cNvPr>
          <p:cNvGrpSpPr>
            <a:grpSpLocks/>
          </p:cNvGrpSpPr>
          <p:nvPr/>
        </p:nvGrpSpPr>
        <p:grpSpPr bwMode="auto">
          <a:xfrm>
            <a:off x="4276181" y="3028450"/>
            <a:ext cx="3416300" cy="646112"/>
            <a:chOff x="1291" y="1338"/>
            <a:chExt cx="2152" cy="407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78167ACD-7F39-437A-A58E-9A606EFF0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64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Background</a:t>
              </a: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BB229C7B-B3C6-4933-87B3-DD0A32B4B6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1" y="1373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66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">
            <a:extLst>
              <a:ext uri="{FF2B5EF4-FFF2-40B4-BE49-F238E27FC236}">
                <a16:creationId xmlns:a16="http://schemas.microsoft.com/office/drawing/2014/main" id="{3E23A68A-466A-4C66-98F8-4AF3C42AD4A7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id="{C9393BC3-E971-45AC-9304-3DC0AF43FB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9" name="AutoShape 5">
              <a:extLst>
                <a:ext uri="{FF2B5EF4-FFF2-40B4-BE49-F238E27FC236}">
                  <a16:creationId xmlns:a16="http://schemas.microsoft.com/office/drawing/2014/main" id="{6FB9A116-CA47-4ECE-B91B-1CC9B745E6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0" name="AutoShape 6">
              <a:extLst>
                <a:ext uri="{FF2B5EF4-FFF2-40B4-BE49-F238E27FC236}">
                  <a16:creationId xmlns:a16="http://schemas.microsoft.com/office/drawing/2014/main" id="{40CD0155-ABBB-40AF-82D8-F7923BC8DA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8B88B4D8-73C7-4282-A286-3367FB7E1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850" y="942673"/>
            <a:ext cx="4317537" cy="535353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D2CF37-A799-4B28-B71C-DCBC502C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C77EE74-A31E-4070-A856-2071D2AF9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44" y="1483433"/>
            <a:ext cx="4156477" cy="321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A3A209D2-BEBF-4A6B-AFCA-099F4ED77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407811"/>
              </p:ext>
            </p:extLst>
          </p:nvPr>
        </p:nvGraphicFramePr>
        <p:xfrm>
          <a:off x="6288307" y="4886588"/>
          <a:ext cx="37973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5" imgW="1854000" imgH="431640" progId="Equation.DSMT4">
                  <p:embed/>
                </p:oleObj>
              </mc:Choice>
              <mc:Fallback>
                <p:oleObj name="Equation" r:id="rId5" imgW="1854000" imgH="431640" progId="Equation.DSMT4">
                  <p:embed/>
                  <p:pic>
                    <p:nvPicPr>
                      <p:cNvPr id="23" name="对象 22">
                        <a:extLst>
                          <a:ext uri="{FF2B5EF4-FFF2-40B4-BE49-F238E27FC236}">
                            <a16:creationId xmlns:a16="http://schemas.microsoft.com/office/drawing/2014/main" id="{AEF9E03A-985F-ACB4-8745-008833780A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8307" y="4886588"/>
                        <a:ext cx="379730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32">
            <a:extLst>
              <a:ext uri="{FF2B5EF4-FFF2-40B4-BE49-F238E27FC236}">
                <a16:creationId xmlns:a16="http://schemas.microsoft.com/office/drawing/2014/main" id="{9302A2F6-FC74-4B20-ACDD-198B763AC535}"/>
              </a:ext>
            </a:extLst>
          </p:cNvPr>
          <p:cNvGrpSpPr>
            <a:grpSpLocks/>
          </p:cNvGrpSpPr>
          <p:nvPr/>
        </p:nvGrpSpPr>
        <p:grpSpPr bwMode="auto">
          <a:xfrm>
            <a:off x="1165756" y="155166"/>
            <a:ext cx="3416300" cy="646112"/>
            <a:chOff x="1291" y="1338"/>
            <a:chExt cx="2152" cy="407"/>
          </a:xfrm>
        </p:grpSpPr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E167FE5E-69DC-43D7-999D-07AD2904E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64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Background</a:t>
              </a:r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775CBC28-1F97-46F2-AEFB-AAAE4591516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1" y="1373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66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3">
            <a:extLst>
              <a:ext uri="{FF2B5EF4-FFF2-40B4-BE49-F238E27FC236}">
                <a16:creationId xmlns:a16="http://schemas.microsoft.com/office/drawing/2014/main" id="{F77BBE12-A5C4-4669-BC3D-B6034271ABA7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29" name="AutoShape 4">
              <a:extLst>
                <a:ext uri="{FF2B5EF4-FFF2-40B4-BE49-F238E27FC236}">
                  <a16:creationId xmlns:a16="http://schemas.microsoft.com/office/drawing/2014/main" id="{F47D91AD-5AFD-4036-B304-13ADB49A59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422FC315-C316-4A8E-9859-3BEFD1BCB8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1" name="AutoShape 6">
              <a:extLst>
                <a:ext uri="{FF2B5EF4-FFF2-40B4-BE49-F238E27FC236}">
                  <a16:creationId xmlns:a16="http://schemas.microsoft.com/office/drawing/2014/main" id="{7EA8B12A-DBE7-406B-A4D1-54F9BF50C1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D2CF37-A799-4B28-B71C-DCBC502C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E725690-8B8E-4009-89F5-42B025D8A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" y="1378742"/>
            <a:ext cx="6180967" cy="43621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347F85E-9A90-48B7-91F9-7615F8804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506" y="1545450"/>
            <a:ext cx="6157494" cy="7544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BFA37E2-AC71-4AE1-AA88-3F8AA551D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018" y="3218048"/>
            <a:ext cx="5716469" cy="8691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4303DFF-62F6-4A24-AC9F-8438C0FCA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298" y="4909453"/>
            <a:ext cx="5472472" cy="11105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D694BCF-635C-4A92-84E5-0409FEB2C5D2}"/>
              </a:ext>
            </a:extLst>
          </p:cNvPr>
          <p:cNvSpPr txBox="1"/>
          <p:nvPr/>
        </p:nvSpPr>
        <p:spPr>
          <a:xfrm>
            <a:off x="6485951" y="1188781"/>
            <a:ext cx="443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Chiral Magnetic Effect (CME)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141209A-0D51-4CB2-A3BB-9B502DCBB988}"/>
              </a:ext>
            </a:extLst>
          </p:cNvPr>
          <p:cNvSpPr txBox="1"/>
          <p:nvPr/>
        </p:nvSpPr>
        <p:spPr>
          <a:xfrm>
            <a:off x="6485951" y="2660464"/>
            <a:ext cx="393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Magnetic Catalysis (MC) 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5518DBAD-4A82-4B1C-9D45-C315AF976D47}"/>
              </a:ext>
            </a:extLst>
          </p:cNvPr>
          <p:cNvSpPr txBox="1">
            <a:spLocks/>
          </p:cNvSpPr>
          <p:nvPr/>
        </p:nvSpPr>
        <p:spPr>
          <a:xfrm>
            <a:off x="6485951" y="4383254"/>
            <a:ext cx="4643032" cy="59439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Inverse Magnetic Catalysis (IMC)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5" name="Group 32">
            <a:extLst>
              <a:ext uri="{FF2B5EF4-FFF2-40B4-BE49-F238E27FC236}">
                <a16:creationId xmlns:a16="http://schemas.microsoft.com/office/drawing/2014/main" id="{2F281F74-4863-4F2A-A0A4-555BF67788CF}"/>
              </a:ext>
            </a:extLst>
          </p:cNvPr>
          <p:cNvGrpSpPr>
            <a:grpSpLocks/>
          </p:cNvGrpSpPr>
          <p:nvPr/>
        </p:nvGrpSpPr>
        <p:grpSpPr bwMode="auto">
          <a:xfrm>
            <a:off x="1165756" y="155166"/>
            <a:ext cx="3416300" cy="646112"/>
            <a:chOff x="1291" y="1338"/>
            <a:chExt cx="2152" cy="407"/>
          </a:xfrm>
        </p:grpSpPr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7ECE9B91-1943-4FB8-9443-FEC908DF5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64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Background</a:t>
              </a:r>
            </a:p>
          </p:txBody>
        </p:sp>
        <p:sp>
          <p:nvSpPr>
            <p:cNvPr id="27" name="Text Box 13">
              <a:extLst>
                <a:ext uri="{FF2B5EF4-FFF2-40B4-BE49-F238E27FC236}">
                  <a16:creationId xmlns:a16="http://schemas.microsoft.com/office/drawing/2014/main" id="{0CC5F02A-7614-4E70-A2BE-1CF7B89FDDE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1" y="1373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9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">
            <a:extLst>
              <a:ext uri="{FF2B5EF4-FFF2-40B4-BE49-F238E27FC236}">
                <a16:creationId xmlns:a16="http://schemas.microsoft.com/office/drawing/2014/main" id="{8E7C348E-5BD6-4AA8-9278-BED8F683621B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43C68F09-7225-4C0C-9731-6DC62D174C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00B1D8BA-7101-4D49-BDFB-C7BF3C1DA5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1" name="AutoShape 6">
              <a:extLst>
                <a:ext uri="{FF2B5EF4-FFF2-40B4-BE49-F238E27FC236}">
                  <a16:creationId xmlns:a16="http://schemas.microsoft.com/office/drawing/2014/main" id="{4599F930-5F3A-4130-904D-997C8CE866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D2CF37-A799-4B28-B71C-DCBC502C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9A6A10E-1C16-4231-84F5-D4D83E69A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68" y="3092250"/>
            <a:ext cx="4074252" cy="30680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9D4145B-70B5-4FA8-B08B-8D4349B10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5" y="2882562"/>
            <a:ext cx="4074252" cy="3487473"/>
          </a:xfrm>
          <a:prstGeom prst="rect">
            <a:avLst/>
          </a:prstGeom>
          <a:effectLst/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20D274D-E3CB-4A87-8F3E-C2F5CBB7944A}"/>
              </a:ext>
            </a:extLst>
          </p:cNvPr>
          <p:cNvSpPr txBox="1"/>
          <p:nvPr/>
        </p:nvSpPr>
        <p:spPr>
          <a:xfrm>
            <a:off x="641862" y="943908"/>
            <a:ext cx="1125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Landau theory of phase transitions: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continuous phase transition corresponds to spontaneous symmetry breaking/restoration.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22C905C-FB51-4A71-AEFD-A806AF55AAC9}"/>
              </a:ext>
            </a:extLst>
          </p:cNvPr>
          <p:cNvSpPr txBox="1"/>
          <p:nvPr/>
        </p:nvSpPr>
        <p:spPr>
          <a:xfrm>
            <a:off x="641862" y="1771786"/>
            <a:ext cx="11179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Goldstone theorem: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If a continuous symmetry is spontaneously broken and no long-range forces are present, then there must exist massless Goldstone bosons.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32">
            <a:extLst>
              <a:ext uri="{FF2B5EF4-FFF2-40B4-BE49-F238E27FC236}">
                <a16:creationId xmlns:a16="http://schemas.microsoft.com/office/drawing/2014/main" id="{EF7B24EC-8664-4939-8B48-88C1893538D4}"/>
              </a:ext>
            </a:extLst>
          </p:cNvPr>
          <p:cNvGrpSpPr>
            <a:grpSpLocks/>
          </p:cNvGrpSpPr>
          <p:nvPr/>
        </p:nvGrpSpPr>
        <p:grpSpPr bwMode="auto">
          <a:xfrm>
            <a:off x="1165756" y="155166"/>
            <a:ext cx="3416300" cy="646112"/>
            <a:chOff x="1291" y="1338"/>
            <a:chExt cx="2152" cy="407"/>
          </a:xfrm>
        </p:grpSpPr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4008435E-2289-4473-84A7-610359B94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64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Background</a:t>
              </a:r>
            </a:p>
          </p:txBody>
        </p:sp>
        <p:sp>
          <p:nvSpPr>
            <p:cNvPr id="17" name="Text Box 13">
              <a:extLst>
                <a:ext uri="{FF2B5EF4-FFF2-40B4-BE49-F238E27FC236}">
                  <a16:creationId xmlns:a16="http://schemas.microsoft.com/office/drawing/2014/main" id="{08BF8D38-0FF6-404B-8874-F07AFF49BDE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1" y="1373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96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>
            <a:extLst>
              <a:ext uri="{FF2B5EF4-FFF2-40B4-BE49-F238E27FC236}">
                <a16:creationId xmlns:a16="http://schemas.microsoft.com/office/drawing/2014/main" id="{BA1C454B-BE49-4C05-AF9E-56D3705B4E87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46F94FB8-44BC-4F43-88E3-681EB2731B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660AF976-256C-4F49-8DAC-0C49E51973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BB21C538-785F-4801-9E23-D9A14FC689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3BD5EDA8-EBBB-4DFC-A3BE-DB456F6A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007" y="1683388"/>
            <a:ext cx="4243681" cy="173419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D2CF37-A799-4B28-B71C-DCBC502C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BD0DC2-ADEE-491A-BA97-F1A9E8DE4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12" y="2688495"/>
            <a:ext cx="4934468" cy="32176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891F12F-1778-434B-AAB0-773A90DAF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12" y="979663"/>
            <a:ext cx="5645601" cy="6700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A3A0E5D-0025-4767-A55B-CE56F6358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503" y="1850386"/>
            <a:ext cx="2080656" cy="50124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8FBD378F-2105-4181-8887-201DD460DC3D}"/>
              </a:ext>
            </a:extLst>
          </p:cNvPr>
          <p:cNvSpPr/>
          <p:nvPr/>
        </p:nvSpPr>
        <p:spPr bwMode="auto">
          <a:xfrm>
            <a:off x="2717503" y="1876093"/>
            <a:ext cx="2013447" cy="436734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1CD413-DF32-433A-87A0-EEE8A4A1C5B4}"/>
              </a:ext>
            </a:extLst>
          </p:cNvPr>
          <p:cNvSpPr txBox="1"/>
          <p:nvPr/>
        </p:nvSpPr>
        <p:spPr>
          <a:xfrm>
            <a:off x="1660251" y="6447427"/>
            <a:ext cx="8955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N.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Chernodub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“Superconductivity of QCD vacuum in strong magnetic field,” Phys. Rev., vol. D82, p. 085011, 2010.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1A6507D-153F-4CEB-B97F-C3407570ABC9}"/>
              </a:ext>
            </a:extLst>
          </p:cNvPr>
          <p:cNvSpPr txBox="1"/>
          <p:nvPr/>
        </p:nvSpPr>
        <p:spPr>
          <a:xfrm>
            <a:off x="6713913" y="4426686"/>
            <a:ext cx="50873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[1]Phys. Rev. D 87, 094502 (2013).</a:t>
            </a:r>
            <a:b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[2]J. High Energy Phys. 05 (2017) 007.</a:t>
            </a:r>
            <a:b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[3]Phys. Rev. D 97, 034505 (2018).</a:t>
            </a:r>
            <a:b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[4]J.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High Energy Phys, 2017(9), 1-27.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5BE96C4-FE59-4065-94CB-729F09AD54F9}"/>
              </a:ext>
            </a:extLst>
          </p:cNvPr>
          <p:cNvSpPr txBox="1"/>
          <p:nvPr/>
        </p:nvSpPr>
        <p:spPr>
          <a:xfrm>
            <a:off x="6596121" y="3694386"/>
            <a:ext cx="508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vacuum condensation in Lattice</a:t>
            </a:r>
            <a:endParaRPr lang="zh-CN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2">
            <a:extLst>
              <a:ext uri="{FF2B5EF4-FFF2-40B4-BE49-F238E27FC236}">
                <a16:creationId xmlns:a16="http://schemas.microsoft.com/office/drawing/2014/main" id="{D12E029A-150C-45A6-B469-B1B38C0BF3D8}"/>
              </a:ext>
            </a:extLst>
          </p:cNvPr>
          <p:cNvGrpSpPr>
            <a:grpSpLocks/>
          </p:cNvGrpSpPr>
          <p:nvPr/>
        </p:nvGrpSpPr>
        <p:grpSpPr bwMode="auto">
          <a:xfrm>
            <a:off x="1165756" y="155166"/>
            <a:ext cx="3416300" cy="646112"/>
            <a:chOff x="1291" y="1338"/>
            <a:chExt cx="2152" cy="407"/>
          </a:xfrm>
        </p:grpSpPr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BCB4878D-8FA4-469F-817D-08CE7C009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64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Background</a:t>
              </a:r>
            </a:p>
          </p:txBody>
        </p:sp>
        <p:sp>
          <p:nvSpPr>
            <p:cNvPr id="27" name="Text Box 13">
              <a:extLst>
                <a:ext uri="{FF2B5EF4-FFF2-40B4-BE49-F238E27FC236}">
                  <a16:creationId xmlns:a16="http://schemas.microsoft.com/office/drawing/2014/main" id="{C98985ED-2239-4658-A279-2A6BB08E21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1" y="1373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49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">
            <a:extLst>
              <a:ext uri="{FF2B5EF4-FFF2-40B4-BE49-F238E27FC236}">
                <a16:creationId xmlns:a16="http://schemas.microsoft.com/office/drawing/2014/main" id="{B648900A-2EEB-4F2C-BB00-2ADE0A7BB948}"/>
              </a:ext>
            </a:extLst>
          </p:cNvPr>
          <p:cNvGrpSpPr>
            <a:grpSpLocks/>
          </p:cNvGrpSpPr>
          <p:nvPr/>
        </p:nvGrpSpPr>
        <p:grpSpPr bwMode="auto">
          <a:xfrm>
            <a:off x="4021546" y="2908840"/>
            <a:ext cx="922020" cy="885331"/>
            <a:chOff x="1110" y="2656"/>
            <a:chExt cx="1549" cy="1351"/>
          </a:xfrm>
        </p:grpSpPr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18B5A476-CC20-4C99-9F40-E156143BC4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BBF30A61-134D-4DFA-84CC-90FC00DBF5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9" name="AutoShape 6">
              <a:extLst>
                <a:ext uri="{FF2B5EF4-FFF2-40B4-BE49-F238E27FC236}">
                  <a16:creationId xmlns:a16="http://schemas.microsoft.com/office/drawing/2014/main" id="{6B0A1329-7F9E-498E-A989-D1E2ACC42D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8D53E0-ED3A-40A2-960D-A890D926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4AE33A5-B736-4A58-8325-9D8365F5B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12" y="208778"/>
            <a:ext cx="1505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Outline</a:t>
            </a:r>
            <a:endParaRPr lang="zh-CN" altLang="en-US" sz="3200" b="1" dirty="0"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8311392A-1928-4278-A894-DD146979882A}"/>
              </a:ext>
            </a:extLst>
          </p:cNvPr>
          <p:cNvGrpSpPr>
            <a:grpSpLocks/>
          </p:cNvGrpSpPr>
          <p:nvPr/>
        </p:nvGrpSpPr>
        <p:grpSpPr bwMode="auto">
          <a:xfrm>
            <a:off x="4276182" y="3028450"/>
            <a:ext cx="3322639" cy="646112"/>
            <a:chOff x="1291" y="1338"/>
            <a:chExt cx="2093" cy="407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78167ACD-7F39-437A-A58E-9A606EFF0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58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Framework</a:t>
              </a: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BB229C7B-B3C6-4933-87B3-DD0A32B4B6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1" y="1373"/>
              <a:ext cx="2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53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">
            <a:extLst>
              <a:ext uri="{FF2B5EF4-FFF2-40B4-BE49-F238E27FC236}">
                <a16:creationId xmlns:a16="http://schemas.microsoft.com/office/drawing/2014/main" id="{2A1183E2-599C-492C-902A-628FFACEEA82}"/>
              </a:ext>
            </a:extLst>
          </p:cNvPr>
          <p:cNvGrpSpPr>
            <a:grpSpLocks/>
          </p:cNvGrpSpPr>
          <p:nvPr/>
        </p:nvGrpSpPr>
        <p:grpSpPr bwMode="auto">
          <a:xfrm>
            <a:off x="1026474" y="166393"/>
            <a:ext cx="726911" cy="659480"/>
            <a:chOff x="1110" y="2656"/>
            <a:chExt cx="1549" cy="1351"/>
          </a:xfrm>
        </p:grpSpPr>
        <p:sp>
          <p:nvSpPr>
            <p:cNvPr id="34" name="AutoShape 4">
              <a:extLst>
                <a:ext uri="{FF2B5EF4-FFF2-40B4-BE49-F238E27FC236}">
                  <a16:creationId xmlns:a16="http://schemas.microsoft.com/office/drawing/2014/main" id="{9241ABAF-6101-4225-97FE-9A198C7BFD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5" name="AutoShape 5">
              <a:extLst>
                <a:ext uri="{FF2B5EF4-FFF2-40B4-BE49-F238E27FC236}">
                  <a16:creationId xmlns:a16="http://schemas.microsoft.com/office/drawing/2014/main" id="{5BC57ED4-27F5-4714-8AB9-08AF2D58C1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6" name="AutoShape 6">
              <a:extLst>
                <a:ext uri="{FF2B5EF4-FFF2-40B4-BE49-F238E27FC236}">
                  <a16:creationId xmlns:a16="http://schemas.microsoft.com/office/drawing/2014/main" id="{508B5623-C815-4F5D-AB4A-7E4DBCA014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ECE"/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BAA65A-7C4F-480D-9B30-EB8D3C35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96-A938-49B8-B295-396BB17957DD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3B2619-5884-43E9-ABEE-E627277EF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82" y="1082924"/>
            <a:ext cx="5220194" cy="12861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D43616-01CE-49D3-84EB-659DD585F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39" y="2461872"/>
            <a:ext cx="5795681" cy="5242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1143B0F-1994-484A-8CC0-4ED5FCA02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83" y="3124788"/>
            <a:ext cx="3821669" cy="5854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CC26A8-AD46-4EAE-9BCD-72E1B69CC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155" y="3815371"/>
            <a:ext cx="2409510" cy="16528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02B96E-9921-462B-9232-EA057D358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853" y="5777529"/>
            <a:ext cx="4942452" cy="9140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C71D2B-AFBA-43BE-B22D-0EF42F66E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675" y="1187627"/>
            <a:ext cx="4771141" cy="12861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A8C9BC4-F75E-4C83-991C-63CD37803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9675" y="2375422"/>
            <a:ext cx="2726906" cy="105357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CC3BAFF-43CD-4313-B3F7-3DCF885BAC34}"/>
              </a:ext>
            </a:extLst>
          </p:cNvPr>
          <p:cNvSpPr txBox="1"/>
          <p:nvPr/>
        </p:nvSpPr>
        <p:spPr>
          <a:xfrm>
            <a:off x="320912" y="5500319"/>
            <a:ext cx="2409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RPA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resummation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C1532-792F-4D2A-B0F3-5325BFE68E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7969" y="1881725"/>
            <a:ext cx="524073" cy="3343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CCD951-3B44-4618-B33D-60ABB117BB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1082" y="2494529"/>
            <a:ext cx="537849" cy="50621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96356A-0134-44D1-93A7-A803A86431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3388" y="3084841"/>
            <a:ext cx="446468" cy="51591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365C5D5-B287-411A-86E1-434FBDD40D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1634" y="4413186"/>
            <a:ext cx="512999" cy="47195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E67506F-E98D-431E-94E7-88F04EE2B7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60426" y="1635765"/>
            <a:ext cx="369862" cy="3898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186925-54B0-4119-9190-A28C9C8664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0298" y="3244216"/>
            <a:ext cx="4270287" cy="202508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767AFD-B31C-4CD5-ACAD-FA30700340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60816" y="2557598"/>
            <a:ext cx="400946" cy="4009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00811CC-F7E0-4935-B4D6-63AF5BD769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70836" y="3596114"/>
            <a:ext cx="396600" cy="36528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812C4A1-34D0-42AE-9DC4-2A2CFE0A67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79822" y="4665761"/>
            <a:ext cx="400946" cy="411782"/>
          </a:xfrm>
          <a:prstGeom prst="rect">
            <a:avLst/>
          </a:prstGeom>
        </p:spPr>
      </p:pic>
      <p:grpSp>
        <p:nvGrpSpPr>
          <p:cNvPr id="30" name="Group 32">
            <a:extLst>
              <a:ext uri="{FF2B5EF4-FFF2-40B4-BE49-F238E27FC236}">
                <a16:creationId xmlns:a16="http://schemas.microsoft.com/office/drawing/2014/main" id="{A131D3DC-3583-435B-9D38-E2397E040DA7}"/>
              </a:ext>
            </a:extLst>
          </p:cNvPr>
          <p:cNvGrpSpPr>
            <a:grpSpLocks/>
          </p:cNvGrpSpPr>
          <p:nvPr/>
        </p:nvGrpSpPr>
        <p:grpSpPr bwMode="auto">
          <a:xfrm>
            <a:off x="1043519" y="155166"/>
            <a:ext cx="3278190" cy="646112"/>
            <a:chOff x="1214" y="1338"/>
            <a:chExt cx="2065" cy="407"/>
          </a:xfrm>
        </p:grpSpPr>
        <p:sp>
          <p:nvSpPr>
            <p:cNvPr id="31" name="Text Box 12">
              <a:extLst>
                <a:ext uri="{FF2B5EF4-FFF2-40B4-BE49-F238E27FC236}">
                  <a16:creationId xmlns:a16="http://schemas.microsoft.com/office/drawing/2014/main" id="{B10D645B-F800-4857-AE72-ED77DCF3E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7" y="1338"/>
              <a:ext cx="148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>
                <a:defRPr/>
              </a:pPr>
              <a:r>
                <a:rPr lang="en-US" altLang="zh-CN" sz="3600" b="1" dirty="0">
                  <a:latin typeface="Times New Roman" panose="02020603050405020304" pitchFamily="18" charset="0"/>
                  <a:ea typeface="微软雅黑" charset="0"/>
                  <a:cs typeface="Times New Roman" panose="02020603050405020304" pitchFamily="18" charset="0"/>
                </a:rPr>
                <a:t>NJL model</a:t>
              </a:r>
            </a:p>
          </p:txBody>
        </p:sp>
        <p:sp>
          <p:nvSpPr>
            <p:cNvPr id="32" name="Text Box 13">
              <a:extLst>
                <a:ext uri="{FF2B5EF4-FFF2-40B4-BE49-F238E27FC236}">
                  <a16:creationId xmlns:a16="http://schemas.microsoft.com/office/drawing/2014/main" id="{094B7969-5BD4-4766-9F3A-2D76899B3E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4" y="1386"/>
              <a:ext cx="4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宋体" charset="0"/>
                </a:defRPr>
              </a:lvl9pPr>
            </a:lstStyle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Arial" charset="0"/>
                </a:rPr>
                <a:t>2.1</a:t>
              </a: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22A25636-3914-43C2-A91D-0344C593847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44305" y="5384970"/>
            <a:ext cx="5775088" cy="59287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4DDAE0F-5A86-44E6-AF07-09C8EB4C7BD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29300" y="5954592"/>
            <a:ext cx="890093" cy="38408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51366CC-977F-4DC9-8F1D-48E61AB28F7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22162" y="5481583"/>
            <a:ext cx="478558" cy="4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4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CH-25C78A2B0472C7E3E7DF0410155A3AC69184C7F6E0DEA315B587D751A88487F4" val="[{&quot;GradientColorId&quot;:&quot;&quot;,&quot;IsFree&quot;:true,&quot;IsGradient&quot;:false,&quot;ImagePath&quot;:&quot;&quot;,&quot;GradientColor&quot;:null,&quot;SimpleColor&quot;:&quot;#000000&quot;},{&quot;GradientColorId&quot;:&quot;&quot;,&quot;IsFree&quot;:true,&quot;IsGradient&quot;:false,&quot;ImagePath&quot;:&quot;&quot;,&quot;GradientColor&quot;:null,&quot;SimpleColor&quot;:&quot;#0070C0&quot;}]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4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3eb49c193c7573ac1da22f686a6640598885d3bb</Template>
  <TotalTime>5586</TotalTime>
  <Words>512</Words>
  <Application>Microsoft Office PowerPoint</Application>
  <PresentationFormat>宽屏</PresentationFormat>
  <Paragraphs>146</Paragraphs>
  <Slides>27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quote-cjk-patch</vt:lpstr>
      <vt:lpstr>等线</vt:lpstr>
      <vt:lpstr>等线 Light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24_自定义设计方案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xjtuoa.test0</dc:creator>
  <cp:lastModifiedBy>志洋</cp:lastModifiedBy>
  <cp:revision>201</cp:revision>
  <dcterms:created xsi:type="dcterms:W3CDTF">2017-01-02T10:35:04Z</dcterms:created>
  <dcterms:modified xsi:type="dcterms:W3CDTF">2026-05-17T10:33:41Z</dcterms:modified>
</cp:coreProperties>
</file>