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3" r:id="rId2"/>
    <p:sldId id="2814" r:id="rId3"/>
    <p:sldId id="2819" r:id="rId4"/>
    <p:sldId id="2820" r:id="rId5"/>
    <p:sldId id="2821" r:id="rId6"/>
    <p:sldId id="2815" r:id="rId7"/>
    <p:sldId id="2816" r:id="rId8"/>
    <p:sldId id="2818" r:id="rId9"/>
    <p:sldId id="2817" r:id="rId10"/>
    <p:sldId id="2823" r:id="rId11"/>
    <p:sldId id="2822" r:id="rId12"/>
    <p:sldId id="2824" r:id="rId13"/>
    <p:sldId id="2825" r:id="rId14"/>
    <p:sldId id="2826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81" d="100"/>
          <a:sy n="81" d="100"/>
        </p:scale>
        <p:origin x="4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116807-49FF-CE88-F936-6E79D9AFD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287EC22-52F1-B845-BE09-280EE4DF9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8FACB0-2A6B-AD18-D144-DBB535927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BA5EF-23F8-40A8-ADC8-EFB36C330293}" type="datetimeFigureOut">
              <a:rPr lang="zh-CN" altLang="en-US" smtClean="0"/>
              <a:t>2025/12/26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95A6A2-F1A9-899B-F4E3-BC1A41228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04E839-C85E-7E9E-65C6-FD4F8136B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4FFD-81F7-4BE3-99EE-F5E2191CEE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4534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795178-68A9-B30F-3237-211A4AF50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FDBA9A4-16B5-5AF7-EC0A-93350ED8C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2960EB-19D8-8FA8-8500-3B64CA55E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BA5EF-23F8-40A8-ADC8-EFB36C330293}" type="datetimeFigureOut">
              <a:rPr lang="zh-CN" altLang="en-US" smtClean="0"/>
              <a:t>2025/12/26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CEEFEB-28AB-B185-D168-0A7FBAB92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4A7081-FD62-5CA7-E97B-8723CAA70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4FFD-81F7-4BE3-99EE-F5E2191CEE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0825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07A01BA-9938-5E9F-900F-573D776C48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B1FBC11-50E0-9351-051B-F53626CB11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1AAE3AD-DE7E-BC2B-8557-C3EA80D34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BA5EF-23F8-40A8-ADC8-EFB36C330293}" type="datetimeFigureOut">
              <a:rPr lang="zh-CN" altLang="en-US" smtClean="0"/>
              <a:t>2025/12/26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779C798-B04C-32A4-2EC6-A1F0C710D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226C07-91F2-C863-ECDC-06412CF92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4FFD-81F7-4BE3-99EE-F5E2191CEE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826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4F36EC-546C-23EA-DDC9-F6F02F7F6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C4FE11-FF3F-CE89-F4BF-AAF453E3C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2AEF90-6C57-CD38-8EB1-A171338B9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BA5EF-23F8-40A8-ADC8-EFB36C330293}" type="datetimeFigureOut">
              <a:rPr lang="zh-CN" altLang="en-US" smtClean="0"/>
              <a:t>2025/12/26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BB53A3-5564-BDBD-48B3-D675EE4BA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CD59A3-2B73-A101-0423-5B140A578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4FFD-81F7-4BE3-99EE-F5E2191CEE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1138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DFADC1-D5EB-7BAB-1604-A3FDA98B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A190773-0140-77E5-11D4-3C0FC72AE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872836-6DDB-5335-0635-4933A26EE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BA5EF-23F8-40A8-ADC8-EFB36C330293}" type="datetimeFigureOut">
              <a:rPr lang="zh-CN" altLang="en-US" smtClean="0"/>
              <a:t>2025/12/26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8298A1-728A-F23A-CC56-4B032107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EDB459-92C0-21F9-6B16-316838E5D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4FFD-81F7-4BE3-99EE-F5E2191CEE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596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81D5F8-B8B2-0DFB-2780-01B2DFCEE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31959D8-C8DC-93A4-7DC6-C832E522A9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CC9CB8C-C127-CCFE-BB80-2BB0BCAC55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F3DD82-0994-1350-54CD-21CD94E3A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BA5EF-23F8-40A8-ADC8-EFB36C330293}" type="datetimeFigureOut">
              <a:rPr lang="zh-CN" altLang="en-US" smtClean="0"/>
              <a:t>2025/12/26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5ACCD91-7E3B-59A1-EC33-049D0331E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371D80-8BD3-9431-4616-237F22AEC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4FFD-81F7-4BE3-99EE-F5E2191CEE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609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AD6A58-5AAC-7B9F-B1C5-E749BB282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FC37550-041B-513E-BC16-BE6C558BE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387106B-2FB8-17BF-A020-02D95DA932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D3C1D4E-F584-AA5B-2E66-933D17FE80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5BABF1C-F670-1445-75F9-55A08CB2E2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0E8D5BF-43F3-97DF-A42B-01D3BB3E6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BA5EF-23F8-40A8-ADC8-EFB36C330293}" type="datetimeFigureOut">
              <a:rPr lang="zh-CN" altLang="en-US" smtClean="0"/>
              <a:t>2025/12/26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6C7F0FA-92C1-F91F-DE86-D750602C6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3532E86-1671-AB45-E68B-2A7478A46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4FFD-81F7-4BE3-99EE-F5E2191CEE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8233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39FD68-B16D-8B5C-644D-E754A3AC1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807B903-FF78-19BF-319E-3DBAA9630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BA5EF-23F8-40A8-ADC8-EFB36C330293}" type="datetimeFigureOut">
              <a:rPr lang="zh-CN" altLang="en-US" smtClean="0"/>
              <a:t>2025/12/26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90D4434-CC4E-2665-9B6B-29259E665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354BF79-A51C-8EA1-E309-CCF950290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4FFD-81F7-4BE3-99EE-F5E2191CEE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6016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ABFD385-31D4-5EFC-0F85-6879CDDC3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BA5EF-23F8-40A8-ADC8-EFB36C330293}" type="datetimeFigureOut">
              <a:rPr lang="zh-CN" altLang="en-US" smtClean="0"/>
              <a:t>2025/12/26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1D8011-5798-9D5C-A212-6BC1CB5ED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5AD2D3D-1A72-7F19-4A51-4036C4384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4FFD-81F7-4BE3-99EE-F5E2191CEE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7193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3905CF-923A-A9B8-839F-A40E430D0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8EDA92-CB8A-0465-E5D9-F90F1F517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1E7523C-F6E7-8D68-1675-4DA9461FA4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93D8DC7-1A98-DA1C-7F4C-3AFD67EDA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BA5EF-23F8-40A8-ADC8-EFB36C330293}" type="datetimeFigureOut">
              <a:rPr lang="zh-CN" altLang="en-US" smtClean="0"/>
              <a:t>2025/12/26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BDBE29F-698B-0119-9F09-AC2D5508B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56C49D-3E59-8CF6-FCB5-290CD820D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4FFD-81F7-4BE3-99EE-F5E2191CEE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130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ADCBE4-4F0E-DC46-0D7E-4A0BD8645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EA9C517-169F-7368-46CE-90836AEF5F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A533507-4093-08F3-E768-132E72F6C4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1773621-A8BE-6D0E-5268-5ACA81007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BA5EF-23F8-40A8-ADC8-EFB36C330293}" type="datetimeFigureOut">
              <a:rPr lang="zh-CN" altLang="en-US" smtClean="0"/>
              <a:t>2025/12/26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10A6F8E-8228-8476-85D2-6DB10ED96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CEC49D1-319C-13E2-0695-0D6FDB1E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4FFD-81F7-4BE3-99EE-F5E2191CEE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5012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1D2FE71-5944-AB01-4D45-7C02946DD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A644834-B4A6-511B-3F0F-936F22E85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9104DEE-4CF8-473A-7156-DF6F95936D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BA5EF-23F8-40A8-ADC8-EFB36C330293}" type="datetimeFigureOut">
              <a:rPr lang="zh-CN" altLang="en-US" smtClean="0"/>
              <a:t>2025/12/26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88FBD6D-9822-42AA-7E00-D6EF2C2506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DA2A55-44EA-AAAE-D6DF-1B51D9953E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94FFD-81F7-4BE3-99EE-F5E2191CEE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41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zhida.zhihu.com/search?content_id=253423435&amp;content_type=Article&amp;match_order=1&amp;q=%E6%B0%94%E4%BD%93%E5%86%B7%E5%8D%B4%E5%99%A8&amp;zhida_source=entity" TargetMode="External"/><Relationship Id="rId3" Type="http://schemas.openxmlformats.org/officeDocument/2006/relationships/hyperlink" Target="https://zhida.zhihu.com/search?content_id=253423435&amp;content_type=Article&amp;match_order=1&amp;q=%E4%B8%B4%E7%95%8C%E6%B8%A9%E5%BA%A6&amp;zhida_source=entity" TargetMode="External"/><Relationship Id="rId7" Type="http://schemas.openxmlformats.org/officeDocument/2006/relationships/hyperlink" Target="https://zhida.zhihu.com/search?content_id=253423435&amp;content_type=Article&amp;match_order=1&amp;q=%E8%92%B8%E5%8F%91%E5%99%A8&amp;zhida_source=entity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zhida.zhihu.com/search?content_id=253423435&amp;content_type=Article&amp;match_order=1&amp;q=%E5%8E%8B%E7%BC%A9%E6%9C%BA&amp;zhida_source=entity" TargetMode="External"/><Relationship Id="rId5" Type="http://schemas.openxmlformats.org/officeDocument/2006/relationships/hyperlink" Target="https://zhida.zhihu.com/search?content_id=253423435&amp;content_type=Article&amp;match_order=1&amp;q=%E8%B7%A8%E4%B8%B4%E7%95%8CCO2%E5%88%B6%E5%86%B7&amp;zhida_source=entity" TargetMode="External"/><Relationship Id="rId4" Type="http://schemas.openxmlformats.org/officeDocument/2006/relationships/hyperlink" Target="https://zhida.zhihu.com/search?content_id=253423435&amp;content_type=Article&amp;match_order=1&amp;q=%E4%B8%B4%E7%95%8C%E5%8E%8B%E5%8A%9B&amp;zhida_source=entity" TargetMode="External"/><Relationship Id="rId9" Type="http://schemas.openxmlformats.org/officeDocument/2006/relationships/hyperlink" Target="https://zhida.zhihu.com/search?content_id=253423435&amp;content_type=Article&amp;match_order=1&amp;q=%E8%8A%82%E6%B5%81%E9%98%80&amp;zhida_source=entity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812CA4-7DDA-2C37-BD36-3316E58CA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5C9752-0DB4-303D-594E-570988ED65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二氧化碳制冷调研和初步工艺流程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11EA6DA-9A95-1409-A31D-142E05BA04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钱小辉 李宇杰 荆小平</a:t>
            </a:r>
            <a:endParaRPr lang="en-US" altLang="zh-CN" dirty="0"/>
          </a:p>
          <a:p>
            <a:r>
              <a:rPr lang="en-US" altLang="zh-CN" dirty="0"/>
              <a:t>20250629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62392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D9E7AA-0E5A-62A8-2460-B595E0F66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43D36F67-4956-CCFA-8A22-4AE61EA15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1" y="814848"/>
            <a:ext cx="10317015" cy="329611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4D656DA-C70A-BD94-C862-0CBD2BC1DA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012" y="386080"/>
            <a:ext cx="1775588" cy="642342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829DEBCE-5A86-5A80-9C02-041CEB2D1A4A}"/>
              </a:ext>
            </a:extLst>
          </p:cNvPr>
          <p:cNvSpPr txBox="1"/>
          <p:nvPr/>
        </p:nvSpPr>
        <p:spPr>
          <a:xfrm>
            <a:off x="377073" y="2562928"/>
            <a:ext cx="790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水</a:t>
            </a:r>
            <a:r>
              <a:rPr lang="en-US" altLang="zh-CN" sz="1400" dirty="0"/>
              <a:t>/</a:t>
            </a:r>
            <a:r>
              <a:rPr lang="zh-CN" altLang="en-US" sz="1400" dirty="0"/>
              <a:t>气冷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7E271FB-D3F8-F017-0DD0-4DEED0AF18C2}"/>
              </a:ext>
            </a:extLst>
          </p:cNvPr>
          <p:cNvSpPr txBox="1"/>
          <p:nvPr/>
        </p:nvSpPr>
        <p:spPr>
          <a:xfrm>
            <a:off x="2023427" y="271681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冷凝器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63E45BB-856B-2D74-F216-54D88BA43792}"/>
              </a:ext>
            </a:extLst>
          </p:cNvPr>
          <p:cNvSpPr txBox="1"/>
          <p:nvPr/>
        </p:nvSpPr>
        <p:spPr>
          <a:xfrm>
            <a:off x="9733471" y="1570530"/>
            <a:ext cx="723275" cy="461665"/>
          </a:xfrm>
          <a:prstGeom prst="rect">
            <a:avLst/>
          </a:prstGeom>
          <a:solidFill>
            <a:srgbClr val="00B0F0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探测器</a:t>
            </a:r>
            <a:endParaRPr lang="en-US" altLang="zh-CN" sz="1200" dirty="0"/>
          </a:p>
          <a:p>
            <a:r>
              <a:rPr lang="en-US" altLang="zh-CN" sz="1200" dirty="0"/>
              <a:t>(</a:t>
            </a:r>
            <a:r>
              <a:rPr lang="zh-CN" altLang="en-US" sz="1200" dirty="0"/>
              <a:t>蒸发器</a:t>
            </a:r>
            <a:r>
              <a:rPr lang="en-US" altLang="zh-CN" sz="1200" dirty="0"/>
              <a:t>)</a:t>
            </a:r>
            <a:endParaRPr lang="zh-CN" altLang="en-US" sz="12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1C6CBE0-3829-985B-EE4B-6EA61578F1AA}"/>
              </a:ext>
            </a:extLst>
          </p:cNvPr>
          <p:cNvSpPr txBox="1"/>
          <p:nvPr/>
        </p:nvSpPr>
        <p:spPr>
          <a:xfrm>
            <a:off x="6944726" y="1219659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回热器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6E352BF-0CF8-C789-C719-7125A84774E9}"/>
              </a:ext>
            </a:extLst>
          </p:cNvPr>
          <p:cNvSpPr txBox="1"/>
          <p:nvPr/>
        </p:nvSpPr>
        <p:spPr>
          <a:xfrm>
            <a:off x="8735363" y="865716"/>
            <a:ext cx="9024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亚临界：</a:t>
            </a:r>
            <a:endParaRPr lang="en-US" altLang="zh-CN" sz="1400" dirty="0"/>
          </a:p>
          <a:p>
            <a:r>
              <a:rPr lang="en-US" altLang="zh-CN" sz="1400" dirty="0"/>
              <a:t>-20</a:t>
            </a:r>
            <a:r>
              <a:rPr lang="zh-CN" altLang="en-US" sz="1400" dirty="0"/>
              <a:t>℃，</a:t>
            </a:r>
            <a:r>
              <a:rPr lang="en-US" altLang="zh-CN" sz="1400" dirty="0"/>
              <a:t>2Mpa</a:t>
            </a:r>
            <a:endParaRPr lang="zh-CN" altLang="en-US" sz="14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A13D14F-193A-E56E-0F8D-265C38E5CB06}"/>
              </a:ext>
            </a:extLst>
          </p:cNvPr>
          <p:cNvSpPr txBox="1"/>
          <p:nvPr/>
        </p:nvSpPr>
        <p:spPr>
          <a:xfrm>
            <a:off x="1354974" y="1047310"/>
            <a:ext cx="1391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超临界：高温高压</a:t>
            </a:r>
            <a:r>
              <a:rPr lang="en-US" altLang="zh-CN" sz="1400" dirty="0"/>
              <a:t>~100</a:t>
            </a:r>
            <a:r>
              <a:rPr lang="zh-CN" altLang="en-US" sz="1400" dirty="0"/>
              <a:t>℃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C945031-F922-26D0-3AF5-5142624B103F}"/>
              </a:ext>
            </a:extLst>
          </p:cNvPr>
          <p:cNvSpPr txBox="1"/>
          <p:nvPr/>
        </p:nvSpPr>
        <p:spPr>
          <a:xfrm>
            <a:off x="8587007" y="2068530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节流阀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2F72B7F-1FC7-D6D7-68C7-1DA56FBE5608}"/>
              </a:ext>
            </a:extLst>
          </p:cNvPr>
          <p:cNvSpPr/>
          <p:nvPr/>
        </p:nvSpPr>
        <p:spPr>
          <a:xfrm>
            <a:off x="50941" y="697584"/>
            <a:ext cx="6249641" cy="3718027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96DF2C2-373E-1F7E-643D-098A0F949D2E}"/>
              </a:ext>
            </a:extLst>
          </p:cNvPr>
          <p:cNvSpPr txBox="1"/>
          <p:nvPr/>
        </p:nvSpPr>
        <p:spPr>
          <a:xfrm>
            <a:off x="1875934" y="461718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高压侧，位于辅厅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95E6711-9111-8DB0-5638-3350DF3C02B3}"/>
              </a:ext>
            </a:extLst>
          </p:cNvPr>
          <p:cNvSpPr txBox="1"/>
          <p:nvPr/>
        </p:nvSpPr>
        <p:spPr>
          <a:xfrm>
            <a:off x="1965653" y="4067699"/>
            <a:ext cx="1391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超临界：</a:t>
            </a:r>
            <a:r>
              <a:rPr lang="en-US" altLang="zh-CN" sz="1400" dirty="0"/>
              <a:t>~35</a:t>
            </a:r>
            <a:r>
              <a:rPr lang="zh-CN" altLang="en-US" sz="1400" dirty="0"/>
              <a:t>℃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032493A-7514-232A-6C51-A41CF71048AC}"/>
              </a:ext>
            </a:extLst>
          </p:cNvPr>
          <p:cNvSpPr txBox="1"/>
          <p:nvPr/>
        </p:nvSpPr>
        <p:spPr>
          <a:xfrm>
            <a:off x="7668001" y="2232507"/>
            <a:ext cx="919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超临界：</a:t>
            </a:r>
            <a:r>
              <a:rPr lang="en-US" altLang="zh-CN" sz="1400" dirty="0"/>
              <a:t>~10</a:t>
            </a:r>
            <a:r>
              <a:rPr lang="zh-CN" altLang="en-US" sz="1400" dirty="0"/>
              <a:t> ℃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5CFC1A8-B3D4-BC32-4C6D-03DF72891760}"/>
              </a:ext>
            </a:extLst>
          </p:cNvPr>
          <p:cNvSpPr txBox="1"/>
          <p:nvPr/>
        </p:nvSpPr>
        <p:spPr>
          <a:xfrm>
            <a:off x="2326640" y="111760"/>
            <a:ext cx="7203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跨临界二氧化碳系统设计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727EE353-7ACC-1B31-7964-2F73F78DB2B4}"/>
              </a:ext>
            </a:extLst>
          </p:cNvPr>
          <p:cNvSpPr txBox="1"/>
          <p:nvPr/>
        </p:nvSpPr>
        <p:spPr>
          <a:xfrm>
            <a:off x="195163" y="5087972"/>
            <a:ext cx="11618088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利用超临界性能进行远距离运输</a:t>
            </a:r>
            <a:endParaRPr lang="en-US" altLang="zh-CN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进行完整的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热力计算和循环模拟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，确定最优的高压侧压力。</a:t>
            </a:r>
          </a:p>
          <a:p>
            <a:pPr algn="l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选用适合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CO₂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跨临界循环的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专用高压压缩机和部件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。</a:t>
            </a:r>
            <a:endParaRPr lang="en-US" altLang="zh-CN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F1115"/>
                </a:solidFill>
                <a:latin typeface="quote-cjk-patch"/>
              </a:rPr>
              <a:t>电子节流阀：精确控制探测器端温度</a:t>
            </a:r>
            <a:endParaRPr lang="zh-CN" altLang="en-US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 algn="l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设计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复杂的控制系统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，以追踪不同环境温度和负荷下的最优运行压力。</a:t>
            </a:r>
            <a:endParaRPr lang="en-US" altLang="zh-CN" b="0" i="0" dirty="0">
              <a:solidFill>
                <a:srgbClr val="0F1115"/>
              </a:solidFill>
              <a:effectLst/>
              <a:latin typeface="quote-cjk-patch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25087AE-8923-62B4-DD52-71F814A0BE35}"/>
              </a:ext>
            </a:extLst>
          </p:cNvPr>
          <p:cNvSpPr txBox="1"/>
          <p:nvPr/>
        </p:nvSpPr>
        <p:spPr>
          <a:xfrm>
            <a:off x="4008535" y="2475430"/>
            <a:ext cx="909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气液分离</a:t>
            </a:r>
          </a:p>
        </p:txBody>
      </p:sp>
    </p:spTree>
    <p:extLst>
      <p:ext uri="{BB962C8B-B14F-4D97-AF65-F5344CB8AC3E}">
        <p14:creationId xmlns:p14="http://schemas.microsoft.com/office/powerpoint/2010/main" val="1799572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6241A-DD2F-F0E6-5A37-BA895112C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7AA12711-262C-7786-7040-EC24B836CF5B}"/>
              </a:ext>
            </a:extLst>
          </p:cNvPr>
          <p:cNvSpPr txBox="1"/>
          <p:nvPr/>
        </p:nvSpPr>
        <p:spPr>
          <a:xfrm>
            <a:off x="245963" y="989523"/>
            <a:ext cx="8793865" cy="5001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从蒸发器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出来的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-20°C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、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1.97 MPa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的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低温低压气体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。</a:t>
            </a:r>
          </a:p>
          <a:p>
            <a:pPr algn="l">
              <a:spcBef>
                <a:spcPts val="45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进入内部回热器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的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低压侧通道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，在这里被从气体冷却器出来的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高压侧流体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加热。</a:t>
            </a:r>
          </a:p>
          <a:p>
            <a:pPr algn="l">
              <a:spcBef>
                <a:spcPts val="45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被加热后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（例如升温至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10°C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或更高），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但压力仍为</a:t>
            </a:r>
            <a:r>
              <a:rPr lang="en-US" altLang="zh-CN" b="1" i="0" dirty="0">
                <a:solidFill>
                  <a:srgbClr val="0F1115"/>
                </a:solidFill>
                <a:effectLst/>
                <a:latin typeface="quote-cjk-patch"/>
              </a:rPr>
              <a:t>1.97 MPa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，此时状态点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仍处于亚临界区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（因为温度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10°C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仍低于临界温度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31.1°C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）。</a:t>
            </a:r>
          </a:p>
          <a:p>
            <a:pPr algn="l">
              <a:spcBef>
                <a:spcPts val="45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然后进入压缩机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，被压缩到目标高压（如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9 MPa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）。由于吸气温度已升高，压缩后的排气温度会显著降低（例如降至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90-110°C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）。这时的工质是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高压、高温的超临界流体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。</a:t>
            </a:r>
          </a:p>
          <a:p>
            <a:pPr algn="l">
              <a:spcBef>
                <a:spcPts val="45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高温超临界流体进入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气体冷却器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，被环境介质（空气或水）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等压冷却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（注意：不是冷凝！），温度降低，放出显热。</a:t>
            </a:r>
          </a:p>
          <a:p>
            <a:pPr algn="l">
              <a:spcBef>
                <a:spcPts val="45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从气体冷却器出来的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高压、中温（接近环境温度，如</a:t>
            </a:r>
            <a:r>
              <a:rPr lang="en-US" altLang="zh-CN" b="1" i="0" dirty="0">
                <a:solidFill>
                  <a:srgbClr val="0F1115"/>
                </a:solidFill>
                <a:effectLst/>
                <a:latin typeface="quote-cjk-patch"/>
              </a:rPr>
              <a:t>35°C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）的超临界或高压液体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，进入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内部回热器的高压侧通道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，进一步被来自蒸发器的低温气体冷却（过冷），同时自身温度升高。</a:t>
            </a:r>
          </a:p>
          <a:p>
            <a:pPr algn="l">
              <a:spcBef>
                <a:spcPts val="45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从回热器出来的高压流体，经过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节流阀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（或膨胀机），压力骤降至蒸发压力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1.97 MPa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，温度降至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-20°C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左右，变成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气液两相混合物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，进入蒸发器吸热，完成循环。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7B09F41-5D35-6BE9-5E5E-10CEFE12D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920" y="38339"/>
            <a:ext cx="1874520" cy="678132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EFB4F6BF-FD25-18E4-2080-7C27FB7AD423}"/>
              </a:ext>
            </a:extLst>
          </p:cNvPr>
          <p:cNvSpPr txBox="1"/>
          <p:nvPr/>
        </p:nvSpPr>
        <p:spPr>
          <a:xfrm>
            <a:off x="2326640" y="111760"/>
            <a:ext cx="7203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跨临界二氧化碳系统设计</a:t>
            </a:r>
          </a:p>
        </p:txBody>
      </p:sp>
    </p:spTree>
    <p:extLst>
      <p:ext uri="{BB962C8B-B14F-4D97-AF65-F5344CB8AC3E}">
        <p14:creationId xmlns:p14="http://schemas.microsoft.com/office/powerpoint/2010/main" val="24950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8E6289-865D-4A11-79F8-2147EF55A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5E9F0D8-DE8A-F710-54BF-129FFC96D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524" y="675427"/>
            <a:ext cx="8748072" cy="6058631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C72CF735-0442-1AF1-5D96-8B571792DF2C}"/>
              </a:ext>
            </a:extLst>
          </p:cNvPr>
          <p:cNvSpPr txBox="1"/>
          <p:nvPr/>
        </p:nvSpPr>
        <p:spPr>
          <a:xfrm>
            <a:off x="114222" y="123942"/>
            <a:ext cx="11481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/>
              <a:t>ATLAS</a:t>
            </a:r>
            <a:r>
              <a:rPr lang="zh-CN" altLang="en-US" sz="2800" dirty="0"/>
              <a:t>二氧化碳制冷工艺流程</a:t>
            </a:r>
            <a:r>
              <a:rPr lang="en-US" altLang="zh-CN" sz="2800" dirty="0"/>
              <a:t>——</a:t>
            </a:r>
            <a:r>
              <a:rPr lang="zh-CN" altLang="en-US" sz="2800" dirty="0"/>
              <a:t>亚临界二氧化碳制冷</a:t>
            </a:r>
          </a:p>
        </p:txBody>
      </p:sp>
    </p:spTree>
    <p:extLst>
      <p:ext uri="{BB962C8B-B14F-4D97-AF65-F5344CB8AC3E}">
        <p14:creationId xmlns:p14="http://schemas.microsoft.com/office/powerpoint/2010/main" val="2099814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D13CB-1EE7-6230-C2E3-3C5F8467D2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E097AD5-8A55-5799-AD0C-39157A803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0"/>
            <a:ext cx="8991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14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5B924-A70C-1A91-6399-8A0FDA686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A38ADA51-968C-59E6-B009-62F41F48B7D4}"/>
              </a:ext>
            </a:extLst>
          </p:cNvPr>
          <p:cNvSpPr txBox="1"/>
          <p:nvPr/>
        </p:nvSpPr>
        <p:spPr>
          <a:xfrm>
            <a:off x="169682" y="0"/>
            <a:ext cx="12022318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500" dirty="0"/>
              <a:t>1. 系统概述</a:t>
            </a:r>
          </a:p>
          <a:p>
            <a:r>
              <a:rPr lang="zh-CN" altLang="en-US" sz="1500" dirty="0"/>
              <a:t>CO₂系统A：标记为“100 labels”，包含左侧的设备和管道。</a:t>
            </a:r>
          </a:p>
          <a:p>
            <a:r>
              <a:rPr lang="zh-CN" altLang="en-US" sz="1500" dirty="0"/>
              <a:t>CO₂系统B：标记为“300 labels”，包含右侧的设备和管道。</a:t>
            </a:r>
          </a:p>
          <a:p>
            <a:r>
              <a:rPr lang="zh-CN" altLang="en-US" sz="1500" dirty="0"/>
              <a:t>2. 主要组成部分及功能</a:t>
            </a:r>
          </a:p>
          <a:p>
            <a:r>
              <a:rPr lang="zh-CN" altLang="en-US" sz="1500" dirty="0"/>
              <a:t>冷CO₂线（蓝色）</a:t>
            </a:r>
          </a:p>
          <a:p>
            <a:r>
              <a:rPr lang="zh-CN" altLang="en-US" sz="1500" dirty="0"/>
              <a:t>填料口 (Fill port)：用于向系统中添加CO₂。</a:t>
            </a:r>
          </a:p>
          <a:p>
            <a:r>
              <a:rPr lang="zh-CN" altLang="en-US" sz="1500" dirty="0"/>
              <a:t>阀门和传感器：如MV012、PT142、TT142等，用于控制和监测CO₂的压力和温度。</a:t>
            </a:r>
          </a:p>
          <a:p>
            <a:r>
              <a:rPr lang="zh-CN" altLang="en-US" sz="1500" dirty="0"/>
              <a:t>实验连接：通过AV012将CO₂输送至实验装置，并通过AV012回收实验后的CO₂。</a:t>
            </a:r>
          </a:p>
          <a:p>
            <a:r>
              <a:rPr lang="zh-CN" altLang="en-US" sz="1500" dirty="0"/>
              <a:t>冷R404a线（绿色）</a:t>
            </a:r>
          </a:p>
          <a:p>
            <a:r>
              <a:rPr lang="zh-CN" altLang="en-US" sz="1500" dirty="0"/>
              <a:t>Freon冷却器 A 和 B：分别标记为“200”和“400”，用于冷却R404a制冷剂。</a:t>
            </a:r>
          </a:p>
          <a:p>
            <a:r>
              <a:rPr lang="zh-CN" altLang="en-US" sz="1500" dirty="0"/>
              <a:t>热交换器 (HX150, HX350)：用于R404a与CO₂之间的热交换。</a:t>
            </a:r>
          </a:p>
          <a:p>
            <a:r>
              <a:rPr lang="zh-CN" altLang="en-US" sz="1500" dirty="0"/>
              <a:t>泵和压缩机：如EH101/EH102/EH103和EH301/EH302/EH303，用于循环R404a。</a:t>
            </a:r>
          </a:p>
          <a:p>
            <a:r>
              <a:rPr lang="zh-CN" altLang="en-US" sz="1500" dirty="0"/>
              <a:t>暖服务线（黄色）</a:t>
            </a:r>
          </a:p>
          <a:p>
            <a:r>
              <a:rPr lang="zh-CN" altLang="en-US" sz="1500" dirty="0"/>
              <a:t>暖服务线主要用于维护和辅助操作，例如在需要时对系统进行加热或排空。</a:t>
            </a:r>
          </a:p>
          <a:p>
            <a:r>
              <a:rPr lang="zh-CN" altLang="en-US" sz="1500" dirty="0"/>
              <a:t>阀门和传感器：如NV110、PV110等，用于控制暖服务线的操作。</a:t>
            </a:r>
          </a:p>
          <a:p>
            <a:r>
              <a:rPr lang="zh-CN" altLang="en-US" sz="1500" dirty="0"/>
              <a:t>3. 关键设备和组件</a:t>
            </a:r>
          </a:p>
          <a:p>
            <a:r>
              <a:rPr lang="zh-CN" altLang="en-US" sz="1500" dirty="0"/>
              <a:t>压力传感器 (PT)：如PT142、PT342等，用于监测系统中的压力。</a:t>
            </a:r>
          </a:p>
          <a:p>
            <a:r>
              <a:rPr lang="zh-CN" altLang="en-US" sz="1500" dirty="0"/>
              <a:t>温度传感器 (TT)：如TT142、TT342等，用于监测系统中的温度。</a:t>
            </a:r>
          </a:p>
          <a:p>
            <a:r>
              <a:rPr lang="zh-CN" altLang="en-US" sz="1500" dirty="0"/>
              <a:t>流量计 (FT)：如FT106、FT306等，用于测量流体的流量。</a:t>
            </a:r>
          </a:p>
          <a:p>
            <a:r>
              <a:rPr lang="zh-CN" altLang="en-US" sz="1500" dirty="0"/>
              <a:t>液位计 (LV)：如LV106、LV306等，用于监测储罐中的液位。</a:t>
            </a:r>
          </a:p>
          <a:p>
            <a:r>
              <a:rPr lang="zh-CN" altLang="en-US" sz="1500" dirty="0"/>
              <a:t>4. 控制系统</a:t>
            </a:r>
          </a:p>
          <a:p>
            <a:r>
              <a:rPr lang="zh-CN" altLang="en-US" sz="1500" dirty="0"/>
              <a:t>PRC142 和 PRC342：分别控制CO₂系统A和CO₂系统B中的关键阀门和传感器，确保系统的正常运行。</a:t>
            </a:r>
          </a:p>
          <a:p>
            <a:r>
              <a:rPr lang="zh-CN" altLang="en-US" sz="1500" dirty="0"/>
              <a:t>CV、EH、TT、TS、PT等：这些标签代表各种控制阀、换热器、温度传感器、压力传感器等，它们协同工作以维持系统的稳定性和效率。</a:t>
            </a:r>
          </a:p>
          <a:p>
            <a:r>
              <a:rPr lang="zh-CN" altLang="en-US" sz="1500" dirty="0"/>
              <a:t>5. 运行流程</a:t>
            </a:r>
          </a:p>
          <a:p>
            <a:r>
              <a:rPr lang="zh-CN" altLang="en-US" sz="1500" dirty="0"/>
              <a:t>CO₂填充：通过填料口将CO₂注入系统。</a:t>
            </a:r>
          </a:p>
          <a:p>
            <a:r>
              <a:rPr lang="zh-CN" altLang="en-US" sz="1500" dirty="0"/>
              <a:t>冷却过程：CO₂通过冷CO₂线进入系统，经过热交换器与R404a进行热交换，被冷却到所需的低温。</a:t>
            </a:r>
          </a:p>
          <a:p>
            <a:r>
              <a:rPr lang="zh-CN" altLang="en-US" sz="1500" dirty="0"/>
              <a:t>实验应用：冷却后的CO₂通过AV012输送至实验装置进行使用。</a:t>
            </a:r>
          </a:p>
          <a:p>
            <a:r>
              <a:rPr lang="zh-CN" altLang="en-US" sz="1500" dirty="0"/>
              <a:t>回收和再利用：实验后的CO₂通过AV012回收，并重新进入系统进行循环利用。</a:t>
            </a:r>
          </a:p>
        </p:txBody>
      </p:sp>
    </p:spTree>
    <p:extLst>
      <p:ext uri="{BB962C8B-B14F-4D97-AF65-F5344CB8AC3E}">
        <p14:creationId xmlns:p14="http://schemas.microsoft.com/office/powerpoint/2010/main" val="4182311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99D14F-88EA-C6C5-D8E9-890192CDA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>
            <a:extLst>
              <a:ext uri="{FF2B5EF4-FFF2-40B4-BE49-F238E27FC236}">
                <a16:creationId xmlns:a16="http://schemas.microsoft.com/office/drawing/2014/main" id="{9117F657-B9C3-FD37-4A45-CB60EF26520B}"/>
              </a:ext>
            </a:extLst>
          </p:cNvPr>
          <p:cNvSpPr txBox="1"/>
          <p:nvPr/>
        </p:nvSpPr>
        <p:spPr>
          <a:xfrm>
            <a:off x="417137" y="6325057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https://www.flycarpet.net/cn/phonline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6BC6AFF-DBF0-8272-98BC-03B3BF758F9E}"/>
              </a:ext>
            </a:extLst>
          </p:cNvPr>
          <p:cNvSpPr txBox="1"/>
          <p:nvPr/>
        </p:nvSpPr>
        <p:spPr>
          <a:xfrm>
            <a:off x="114223" y="800874"/>
            <a:ext cx="435068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根据二氧化碳状态，分为</a:t>
            </a:r>
            <a:r>
              <a:rPr lang="zh-CN" altLang="en-US" b="1" dirty="0">
                <a:solidFill>
                  <a:srgbClr val="FF0000"/>
                </a:solidFill>
              </a:rPr>
              <a:t>亚临界（气液两相）</a:t>
            </a:r>
            <a:r>
              <a:rPr lang="zh-CN" altLang="en-US" dirty="0"/>
              <a:t>、超临界、跨临界状态制冷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b="1" dirty="0"/>
              <a:t>临界点</a:t>
            </a:r>
            <a:r>
              <a:rPr lang="zh-CN" altLang="en-US" dirty="0"/>
              <a:t>：对于</a:t>
            </a:r>
            <a:r>
              <a:rPr lang="en-US" altLang="zh-CN" dirty="0"/>
              <a:t>CO₂</a:t>
            </a:r>
            <a:r>
              <a:rPr lang="zh-CN" altLang="en-US" dirty="0"/>
              <a:t>，其临界点参数为：</a:t>
            </a:r>
          </a:p>
          <a:p>
            <a:pPr lvl="1"/>
            <a:r>
              <a:rPr lang="zh-CN" altLang="en-US" b="1" dirty="0"/>
              <a:t>临界温度（</a:t>
            </a:r>
            <a:r>
              <a:rPr lang="en-US" altLang="zh-CN" b="1" dirty="0" err="1"/>
              <a:t>T_c</a:t>
            </a:r>
            <a:r>
              <a:rPr lang="zh-CN" altLang="en-US" b="1" dirty="0"/>
              <a:t>）</a:t>
            </a:r>
            <a:r>
              <a:rPr lang="zh-CN" altLang="en-US" dirty="0"/>
              <a:t>：</a:t>
            </a:r>
            <a:r>
              <a:rPr lang="en-US" altLang="zh-CN" dirty="0"/>
              <a:t>31.1°C</a:t>
            </a:r>
          </a:p>
          <a:p>
            <a:pPr lvl="1"/>
            <a:r>
              <a:rPr lang="zh-CN" altLang="en-US" b="1" dirty="0"/>
              <a:t>临界压力（</a:t>
            </a:r>
            <a:r>
              <a:rPr lang="en-US" altLang="zh-CN" b="1" dirty="0" err="1"/>
              <a:t>P_c</a:t>
            </a:r>
            <a:r>
              <a:rPr lang="zh-CN" altLang="en-US" b="1" dirty="0"/>
              <a:t>）</a:t>
            </a:r>
            <a:r>
              <a:rPr lang="zh-CN" altLang="en-US" dirty="0"/>
              <a:t>：</a:t>
            </a:r>
            <a:r>
              <a:rPr lang="en-US" altLang="zh-CN" dirty="0"/>
              <a:t>7.38 MPa</a:t>
            </a:r>
            <a:r>
              <a:rPr lang="zh-CN" altLang="en-US" dirty="0"/>
              <a:t>（约</a:t>
            </a:r>
            <a:r>
              <a:rPr lang="en-US" altLang="zh-CN" dirty="0"/>
              <a:t>73.8 bar</a:t>
            </a:r>
            <a:r>
              <a:rPr lang="zh-CN" altLang="en-US" dirty="0"/>
              <a:t>）</a:t>
            </a:r>
          </a:p>
          <a:p>
            <a:pPr lvl="1"/>
            <a:r>
              <a:rPr lang="zh-CN" altLang="en-US" b="1" dirty="0"/>
              <a:t>临界点</a:t>
            </a:r>
            <a:r>
              <a:rPr lang="zh-CN" altLang="en-US" dirty="0"/>
              <a:t>是气、液两相能够平衡共存的最高温度和压力点。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159BE36-14EE-9216-145E-588DACD1C1E1}"/>
              </a:ext>
            </a:extLst>
          </p:cNvPr>
          <p:cNvSpPr txBox="1"/>
          <p:nvPr/>
        </p:nvSpPr>
        <p:spPr>
          <a:xfrm>
            <a:off x="114222" y="123942"/>
            <a:ext cx="11481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/>
              <a:t>二氧化碳焓（</a:t>
            </a:r>
            <a:r>
              <a:rPr lang="en-US" altLang="zh-CN" sz="2800" dirty="0"/>
              <a:t>h</a:t>
            </a:r>
            <a:r>
              <a:rPr lang="zh-CN" altLang="en-US" sz="2800" dirty="0"/>
              <a:t>）图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B6AEF45-3D3E-C40D-42D1-E0E4B1CAE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594" y="645130"/>
            <a:ext cx="7510183" cy="591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43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21ABC-0709-955A-D75A-1BCA61AD8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8C5571B3-DEF2-8382-830D-743F01051B7C}"/>
              </a:ext>
            </a:extLst>
          </p:cNvPr>
          <p:cNvSpPr txBox="1"/>
          <p:nvPr/>
        </p:nvSpPr>
        <p:spPr>
          <a:xfrm>
            <a:off x="114222" y="123942"/>
            <a:ext cx="11481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/>
              <a:t>亚临界和超临界性能对比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AB0D9AC-613C-2F71-BB8F-E4D9EBDEC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49" y="928338"/>
            <a:ext cx="11469701" cy="500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123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21F3E-00B8-395E-7742-7D49B9390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0D4BECAE-665D-9EE7-ABF2-D80B7A9D3F37}"/>
              </a:ext>
            </a:extLst>
          </p:cNvPr>
          <p:cNvSpPr txBox="1"/>
          <p:nvPr/>
        </p:nvSpPr>
        <p:spPr>
          <a:xfrm>
            <a:off x="114222" y="123942"/>
            <a:ext cx="11481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/>
              <a:t>亚临界和超临界性能对比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F44A816-D1B9-7A02-4DCE-CDAE13F7C260}"/>
              </a:ext>
            </a:extLst>
          </p:cNvPr>
          <p:cNvSpPr txBox="1"/>
          <p:nvPr/>
        </p:nvSpPr>
        <p:spPr>
          <a:xfrm>
            <a:off x="584462" y="939898"/>
            <a:ext cx="10423062" cy="5738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zh-CN" altLang="en-US" sz="2000" b="1" dirty="0"/>
              <a:t>亚临界 </a:t>
            </a:r>
            <a:r>
              <a:rPr lang="en-US" altLang="zh-CN" sz="2000" b="1" dirty="0"/>
              <a:t>CO₂ </a:t>
            </a:r>
            <a:r>
              <a:rPr lang="zh-CN" altLang="en-US" sz="2000" b="1" dirty="0"/>
              <a:t>的详细特点</a:t>
            </a:r>
            <a:endParaRPr lang="en-US" altLang="zh-CN" sz="2000" b="1" dirty="0"/>
          </a:p>
          <a:p>
            <a:pPr marL="285750" indent="-285750">
              <a:lnSpc>
                <a:spcPts val="2600"/>
              </a:lnSpc>
              <a:buFont typeface="Wingdings" panose="05000000000000000000" pitchFamily="2" charset="2"/>
              <a:buChar char="p"/>
            </a:pPr>
            <a:r>
              <a:rPr lang="zh-CN" altLang="en-US" b="1" dirty="0"/>
              <a:t>液态 </a:t>
            </a:r>
            <a:r>
              <a:rPr lang="en-US" altLang="zh-CN" b="1" dirty="0"/>
              <a:t>CO₂ </a:t>
            </a:r>
          </a:p>
          <a:p>
            <a:pPr marL="285750" lvl="0" indent="-28575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zh-CN" b="1" dirty="0">
                <a:latin typeface="Arial" panose="020B0604020202020204" pitchFamily="34" charset="0"/>
              </a:rPr>
              <a:t>存在条件</a:t>
            </a:r>
            <a:r>
              <a:rPr lang="zh-CN" altLang="zh-CN" dirty="0">
                <a:latin typeface="Arial" panose="020B0604020202020204" pitchFamily="34" charset="0"/>
              </a:rPr>
              <a:t>：温度 &lt; 31.1°C，压力 &gt; 三相点压力 (0.52 MPa) 且 &lt; 临界压力 </a:t>
            </a:r>
          </a:p>
          <a:p>
            <a:pPr marL="285750" lvl="0" indent="-28575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zh-CN" b="1" dirty="0">
                <a:latin typeface="Arial" panose="020B0604020202020204" pitchFamily="34" charset="0"/>
              </a:rPr>
              <a:t>典型应用压力</a:t>
            </a:r>
            <a:r>
              <a:rPr lang="zh-CN" altLang="zh-CN" dirty="0">
                <a:latin typeface="Arial" panose="020B0604020202020204" pitchFamily="34" charset="0"/>
              </a:rPr>
              <a:t>：5-7 MPa (室温下) </a:t>
            </a:r>
          </a:p>
          <a:p>
            <a:pPr marL="285750" lvl="0" indent="-28575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zh-CN" b="1" dirty="0">
                <a:latin typeface="Arial" panose="020B0604020202020204" pitchFamily="34" charset="0"/>
              </a:rPr>
              <a:t>关键特性</a:t>
            </a:r>
            <a:r>
              <a:rPr lang="zh-CN" altLang="zh-CN" dirty="0">
                <a:latin typeface="Arial" panose="020B0604020202020204" pitchFamily="34" charset="0"/>
              </a:rPr>
              <a:t>： </a:t>
            </a:r>
          </a:p>
          <a:p>
            <a:pPr marL="285750" lvl="0" indent="-28575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zh-CN" b="1" dirty="0">
                <a:latin typeface="Arial" panose="020B0604020202020204" pitchFamily="34" charset="0"/>
              </a:rPr>
              <a:t>高密度溶剂</a:t>
            </a:r>
            <a:r>
              <a:rPr lang="zh-CN" altLang="zh-CN" dirty="0">
                <a:latin typeface="Arial" panose="020B0604020202020204" pitchFamily="34" charset="0"/>
              </a:rPr>
              <a:t>：密度~600-800 kg/m³，是优良的非极性溶剂。 </a:t>
            </a:r>
          </a:p>
          <a:p>
            <a:pPr marL="285750" lvl="0" indent="-28575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zh-CN" b="1" dirty="0">
                <a:latin typeface="Arial" panose="020B0604020202020204" pitchFamily="34" charset="0"/>
              </a:rPr>
              <a:t>低温应用</a:t>
            </a:r>
            <a:r>
              <a:rPr lang="zh-CN" altLang="zh-CN" dirty="0">
                <a:latin typeface="Arial" panose="020B0604020202020204" pitchFamily="34" charset="0"/>
              </a:rPr>
              <a:t>：可用于低温萃取（如咖啡因脱除），避免热敏成分破坏。 </a:t>
            </a:r>
          </a:p>
          <a:p>
            <a:pPr marL="285750" lvl="0" indent="-28575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zh-CN" b="1" dirty="0">
                <a:latin typeface="Arial" panose="020B0604020202020204" pitchFamily="34" charset="0"/>
              </a:rPr>
              <a:t>需持低温</a:t>
            </a:r>
            <a:r>
              <a:rPr lang="zh-CN" altLang="zh-CN" dirty="0">
                <a:latin typeface="Arial" panose="020B0604020202020204" pitchFamily="34" charset="0"/>
              </a:rPr>
              <a:t>：在室温下储存需要冷却系统保持液态。</a:t>
            </a:r>
          </a:p>
          <a:p>
            <a:pPr marL="285750" indent="-285750">
              <a:lnSpc>
                <a:spcPts val="2600"/>
              </a:lnSpc>
              <a:buFont typeface="Wingdings" panose="05000000000000000000" pitchFamily="2" charset="2"/>
              <a:buChar char="p"/>
            </a:pPr>
            <a:r>
              <a:rPr lang="zh-CN" altLang="en-US" b="1" dirty="0"/>
              <a:t>气态 </a:t>
            </a:r>
            <a:r>
              <a:rPr lang="en-US" altLang="zh-CN" b="1" dirty="0"/>
              <a:t>CO₂ </a:t>
            </a:r>
          </a:p>
          <a:p>
            <a:pPr marL="285750" lvl="0" indent="-28575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zh-CN" b="1" dirty="0">
                <a:latin typeface="Arial" panose="020B0604020202020204" pitchFamily="34" charset="0"/>
              </a:rPr>
              <a:t>存在条件</a:t>
            </a:r>
            <a:r>
              <a:rPr lang="zh-CN" altLang="zh-CN" dirty="0">
                <a:latin typeface="Arial" panose="020B0604020202020204" pitchFamily="34" charset="0"/>
              </a:rPr>
              <a:t>：温度 &gt; 31.1°C 或压力较低 </a:t>
            </a:r>
          </a:p>
          <a:p>
            <a:pPr marL="285750" lvl="0" indent="-28575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zh-CN" b="1" dirty="0">
                <a:latin typeface="Arial" panose="020B0604020202020204" pitchFamily="34" charset="0"/>
              </a:rPr>
              <a:t>关键特性</a:t>
            </a:r>
            <a:r>
              <a:rPr lang="zh-CN" altLang="zh-CN" dirty="0">
                <a:latin typeface="Arial" panose="020B0604020202020204" pitchFamily="34" charset="0"/>
              </a:rPr>
              <a:t>： </a:t>
            </a:r>
          </a:p>
          <a:p>
            <a:pPr marL="285750" lvl="0" indent="-28575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zh-CN" b="1" dirty="0">
                <a:latin typeface="Arial" panose="020B0604020202020204" pitchFamily="34" charset="0"/>
              </a:rPr>
              <a:t>低溶解力</a:t>
            </a:r>
            <a:r>
              <a:rPr lang="zh-CN" altLang="zh-CN" dirty="0">
                <a:latin typeface="Arial" panose="020B0604020202020204" pitchFamily="34" charset="0"/>
              </a:rPr>
              <a:t>：对大多数有机物溶解能力很弱。 </a:t>
            </a:r>
          </a:p>
          <a:p>
            <a:pPr marL="285750" lvl="0" indent="-28575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zh-CN" b="1" dirty="0">
                <a:latin typeface="Arial" panose="020B0604020202020204" pitchFamily="34" charset="0"/>
              </a:rPr>
              <a:t>高散性</a:t>
            </a:r>
            <a:r>
              <a:rPr lang="zh-CN" altLang="zh-CN" dirty="0">
                <a:latin typeface="Arial" panose="020B0604020202020204" pitchFamily="34" charset="0"/>
              </a:rPr>
              <a:t>：传质速率快。 </a:t>
            </a:r>
          </a:p>
          <a:p>
            <a:pPr marL="285750" lvl="0" indent="-28575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zh-CN" b="1" dirty="0">
                <a:latin typeface="Arial" panose="020B0604020202020204" pitchFamily="34" charset="0"/>
              </a:rPr>
              <a:t>传统应用</a:t>
            </a:r>
            <a:r>
              <a:rPr lang="zh-CN" altLang="zh-CN" dirty="0">
                <a:latin typeface="Arial" panose="020B0604020202020204" pitchFamily="34" charset="0"/>
              </a:rPr>
              <a:t>：碳酸饮料、焊接保护气、制冷剂。</a:t>
            </a:r>
          </a:p>
          <a:p>
            <a:pPr marL="285750" indent="-28575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p"/>
            </a:pPr>
            <a:r>
              <a:rPr lang="zh-CN" altLang="zh-CN" b="1" dirty="0">
                <a:latin typeface="Arial" panose="020B0604020202020204" pitchFamily="34" charset="0"/>
              </a:rPr>
              <a:t>亚临界的局限</a:t>
            </a:r>
            <a:endParaRPr lang="zh-CN" altLang="zh-CN" dirty="0">
              <a:latin typeface="Arial" panose="020B0604020202020204" pitchFamily="34" charset="0"/>
            </a:endParaRPr>
          </a:p>
          <a:p>
            <a:pPr marL="285750" lvl="0" indent="-28575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zh-CN" b="1" dirty="0">
                <a:latin typeface="Arial" panose="020B0604020202020204" pitchFamily="34" charset="0"/>
              </a:rPr>
              <a:t>相变的存在</a:t>
            </a:r>
            <a:r>
              <a:rPr lang="zh-CN" altLang="zh-CN" dirty="0">
                <a:latin typeface="Arial" panose="020B0604020202020204" pitchFamily="34" charset="0"/>
              </a:rPr>
              <a:t>：</a:t>
            </a:r>
            <a:r>
              <a:rPr lang="zh-CN" altLang="zh-CN" dirty="0">
                <a:solidFill>
                  <a:srgbClr val="FF0000"/>
                </a:solidFill>
                <a:latin typeface="Arial" panose="020B0604020202020204" pitchFamily="34" charset="0"/>
              </a:rPr>
              <a:t>在操作中需小心控制条件，避免意外相变导致体积剧变（“爆沸”）</a:t>
            </a:r>
            <a:r>
              <a:rPr lang="zh-CN" altLang="zh-CN" dirty="0">
                <a:latin typeface="Arial" panose="020B0604020202020204" pitchFamily="34" charset="0"/>
              </a:rPr>
              <a:t>。 </a:t>
            </a:r>
          </a:p>
          <a:p>
            <a:pPr marL="285750" lvl="0" indent="-28575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zh-CN" b="1" dirty="0">
                <a:latin typeface="Arial" panose="020B0604020202020204" pitchFamily="34" charset="0"/>
              </a:rPr>
              <a:t>溶解力不可调</a:t>
            </a:r>
            <a:r>
              <a:rPr lang="zh-CN" altLang="zh-CN" dirty="0">
                <a:latin typeface="Arial" panose="020B0604020202020204" pitchFamily="34" charset="0"/>
              </a:rPr>
              <a:t>：对重质分子、极性分子的溶解能力有限。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5995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15F5F-E165-E067-7648-0CEADD188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A1EADC7C-D807-A95C-2EC4-5A3688764076}"/>
              </a:ext>
            </a:extLst>
          </p:cNvPr>
          <p:cNvSpPr txBox="1"/>
          <p:nvPr/>
        </p:nvSpPr>
        <p:spPr>
          <a:xfrm>
            <a:off x="114222" y="123942"/>
            <a:ext cx="11481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/>
              <a:t>亚临界和超临界对比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9BE3EDB-377C-C956-62F2-837935CA37E5}"/>
              </a:ext>
            </a:extLst>
          </p:cNvPr>
          <p:cNvSpPr txBox="1"/>
          <p:nvPr/>
        </p:nvSpPr>
        <p:spPr>
          <a:xfrm>
            <a:off x="584462" y="939898"/>
            <a:ext cx="10423062" cy="440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zh-CN" altLang="en-US" sz="2000" b="1" dirty="0"/>
              <a:t>超临界 </a:t>
            </a:r>
            <a:r>
              <a:rPr lang="en-US" altLang="zh-CN" sz="2000" b="1" dirty="0"/>
              <a:t>CO₂ </a:t>
            </a:r>
            <a:r>
              <a:rPr lang="zh-CN" altLang="en-US" sz="2000" b="1" dirty="0"/>
              <a:t>的特点</a:t>
            </a:r>
            <a:endParaRPr lang="en-US" altLang="zh-CN" sz="2000" b="1" dirty="0"/>
          </a:p>
          <a:p>
            <a:pPr marL="285750" indent="-285750">
              <a:lnSpc>
                <a:spcPts val="2600"/>
              </a:lnSpc>
              <a:buFont typeface="Wingdings" panose="05000000000000000000" pitchFamily="2" charset="2"/>
              <a:buChar char="p"/>
            </a:pPr>
            <a:r>
              <a:rPr lang="en-US" altLang="zh-CN" b="1" dirty="0"/>
              <a:t>1. </a:t>
            </a:r>
            <a:r>
              <a:rPr lang="zh-CN" altLang="en-US" b="1" dirty="0"/>
              <a:t>核心特性：兼具气液优点</a:t>
            </a:r>
            <a:endParaRPr lang="en-US" altLang="zh-CN" b="1" dirty="0"/>
          </a:p>
          <a:p>
            <a:pPr>
              <a:lnSpc>
                <a:spcPts val="2600"/>
              </a:lnSpc>
            </a:pPr>
            <a:r>
              <a:rPr lang="zh-CN" altLang="zh-CN" dirty="0">
                <a:latin typeface="Arial" panose="020B0604020202020204" pitchFamily="34" charset="0"/>
              </a:rPr>
              <a:t>超临界 CO₂ 不是“气体”也不是“液体”，而是一种</a:t>
            </a:r>
            <a:r>
              <a:rPr lang="zh-CN" altLang="zh-CN" b="1" dirty="0">
                <a:latin typeface="Arial" panose="020B0604020202020204" pitchFamily="34" charset="0"/>
              </a:rPr>
              <a:t>高密度流体</a:t>
            </a:r>
            <a:r>
              <a:rPr lang="zh-CN" altLang="zh-CN" dirty="0">
                <a:latin typeface="Arial" panose="020B0604020202020204" pitchFamily="34" charset="0"/>
              </a:rPr>
              <a:t>，其特性可通过温度压力</a:t>
            </a:r>
            <a:r>
              <a:rPr lang="zh-CN" altLang="zh-CN" b="1" dirty="0">
                <a:latin typeface="Arial" panose="020B0604020202020204" pitchFamily="34" charset="0"/>
              </a:rPr>
              <a:t>精细调控</a:t>
            </a:r>
            <a:r>
              <a:rPr lang="zh-CN" altLang="zh-CN" dirty="0">
                <a:latin typeface="Arial" panose="020B0604020202020204" pitchFamily="34" charset="0"/>
              </a:rPr>
              <a:t>。</a:t>
            </a:r>
            <a:endParaRPr lang="zh-CN" altLang="en-US" b="1" dirty="0"/>
          </a:p>
          <a:p>
            <a:pPr marL="285750" indent="-285750">
              <a:lnSpc>
                <a:spcPts val="2600"/>
              </a:lnSpc>
              <a:buFont typeface="Wingdings" panose="05000000000000000000" pitchFamily="2" charset="2"/>
              <a:buChar char="p"/>
            </a:pPr>
            <a:r>
              <a:rPr lang="zh-CN" altLang="en-US" b="1" dirty="0"/>
              <a:t>“可调节”的溶剂特性</a:t>
            </a:r>
            <a:endParaRPr lang="en-US" altLang="zh-CN" b="1" dirty="0"/>
          </a:p>
          <a:p>
            <a:pPr marL="285750" indent="-28575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dirty="0"/>
              <a:t>在40°C时，压力从8 MPa升至20 MPa，密度可从~200 kg/m³增至~800 kg/m³，溶解力增强数十倍。</a:t>
            </a:r>
            <a:endParaRPr lang="zh-CN" altLang="zh-CN" dirty="0">
              <a:latin typeface="Arial" panose="020B0604020202020204" pitchFamily="34" charset="0"/>
            </a:endParaRPr>
          </a:p>
          <a:p>
            <a:pPr marL="285750" indent="-285750">
              <a:lnSpc>
                <a:spcPts val="2600"/>
              </a:lnSpc>
              <a:buFont typeface="Wingdings" panose="05000000000000000000" pitchFamily="2" charset="2"/>
              <a:buChar char="p"/>
            </a:pPr>
            <a:r>
              <a:rPr lang="zh-CN" altLang="en-US" b="1" dirty="0"/>
              <a:t>传质性能卓越</a:t>
            </a:r>
            <a:endParaRPr lang="en-US" altLang="zh-CN" b="1" dirty="0"/>
          </a:p>
          <a:p>
            <a:pPr marL="285750" lvl="0" indent="-28575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Arial" panose="020B0604020202020204" pitchFamily="34" charset="0"/>
              </a:rPr>
              <a:t>高扩散性：比液体高</a:t>
            </a:r>
            <a:r>
              <a:rPr lang="en-US" altLang="zh-CN" b="1" dirty="0">
                <a:latin typeface="Arial" panose="020B0604020202020204" pitchFamily="34" charset="0"/>
              </a:rPr>
              <a:t>1-2</a:t>
            </a:r>
            <a:r>
              <a:rPr lang="zh-CN" altLang="en-US" b="1" dirty="0">
                <a:latin typeface="Arial" panose="020B0604020202020204" pitchFamily="34" charset="0"/>
              </a:rPr>
              <a:t>个数量级，能快速渗透多孔介质和复杂结构。 </a:t>
            </a:r>
          </a:p>
          <a:p>
            <a:pPr marL="285750" lvl="0" indent="-28575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Arial" panose="020B0604020202020204" pitchFamily="34" charset="0"/>
              </a:rPr>
              <a:t>低粘度：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阻力小，易于泵送和循环。</a:t>
            </a:r>
            <a:r>
              <a:rPr lang="zh-CN" altLang="en-US" b="1" dirty="0">
                <a:latin typeface="Arial" panose="020B0604020202020204" pitchFamily="34" charset="0"/>
              </a:rPr>
              <a:t> </a:t>
            </a:r>
          </a:p>
          <a:p>
            <a:pPr marL="285750" lvl="0" indent="-28575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Arial" panose="020B0604020202020204" pitchFamily="34" charset="0"/>
              </a:rPr>
              <a:t>表面张力为零：可完全润湿固体表面，进入微孔结构。</a:t>
            </a:r>
            <a:endParaRPr lang="zh-CN" altLang="zh-CN" dirty="0">
              <a:latin typeface="Arial" panose="020B0604020202020204" pitchFamily="34" charset="0"/>
            </a:endParaRPr>
          </a:p>
          <a:p>
            <a:pPr marL="285750" indent="-28575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p"/>
            </a:pPr>
            <a:r>
              <a:rPr lang="zh-CN" altLang="en-US" b="1" dirty="0">
                <a:latin typeface="Arial" panose="020B0604020202020204" pitchFamily="34" charset="0"/>
              </a:rPr>
              <a:t>环境与安全优势</a:t>
            </a:r>
            <a:endParaRPr lang="zh-CN" altLang="zh-CN" dirty="0">
              <a:latin typeface="Arial" panose="020B0604020202020204" pitchFamily="34" charset="0"/>
            </a:endParaRPr>
          </a:p>
          <a:p>
            <a:pPr lv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zh-CN" altLang="zh-CN" b="1" dirty="0">
                <a:latin typeface="Arial" panose="020B0604020202020204" pitchFamily="34" charset="0"/>
              </a:rPr>
              <a:t>不燃不爆</a:t>
            </a:r>
            <a:r>
              <a:rPr lang="zh-CN" altLang="zh-CN" dirty="0">
                <a:latin typeface="Arial" panose="020B0604020202020204" pitchFamily="34" charset="0"/>
              </a:rPr>
              <a:t>：本质安全。 </a:t>
            </a:r>
          </a:p>
          <a:p>
            <a:pPr lv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zh-CN" altLang="zh-CN" b="1" dirty="0">
                <a:latin typeface="Arial" panose="020B0604020202020204" pitchFamily="34" charset="0"/>
              </a:rPr>
              <a:t>无毒</a:t>
            </a:r>
            <a:r>
              <a:rPr lang="zh-CN" altLang="zh-CN" dirty="0">
                <a:latin typeface="Arial" panose="020B0604020202020204" pitchFamily="34" charset="0"/>
              </a:rPr>
              <a:t>：残留物仅为CO₂，产品纯净。 </a:t>
            </a:r>
          </a:p>
          <a:p>
            <a:pPr lv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zh-CN" altLang="zh-CN" b="1" dirty="0">
                <a:latin typeface="Arial" panose="020B0604020202020204" pitchFamily="34" charset="0"/>
              </a:rPr>
              <a:t>易分离</a:t>
            </a:r>
            <a:r>
              <a:rPr lang="zh-CN" altLang="zh-CN" dirty="0">
                <a:latin typeface="Arial" panose="020B0604020202020204" pitchFamily="34" charset="0"/>
              </a:rPr>
              <a:t>：降压即析出溶质，无需蒸馏，节能。</a:t>
            </a:r>
          </a:p>
        </p:txBody>
      </p:sp>
    </p:spTree>
    <p:extLst>
      <p:ext uri="{BB962C8B-B14F-4D97-AF65-F5344CB8AC3E}">
        <p14:creationId xmlns:p14="http://schemas.microsoft.com/office/powerpoint/2010/main" val="2613068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00646-7147-0E53-2549-E316C22F5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A6FDAE37-4E6F-64BF-B7F6-AC0244BF037E}"/>
              </a:ext>
            </a:extLst>
          </p:cNvPr>
          <p:cNvSpPr txBox="1"/>
          <p:nvPr/>
        </p:nvSpPr>
        <p:spPr>
          <a:xfrm>
            <a:off x="114222" y="123942"/>
            <a:ext cx="11481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/>
              <a:t>二氧化碳不同状态循环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3D3A2FB-9ED6-6028-0002-02DF3969EE27}"/>
              </a:ext>
            </a:extLst>
          </p:cNvPr>
          <p:cNvSpPr txBox="1"/>
          <p:nvPr/>
        </p:nvSpPr>
        <p:spPr>
          <a:xfrm>
            <a:off x="396817" y="1305341"/>
            <a:ext cx="1119925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t">
              <a:buFont typeface="Arial" panose="020B0604020202020204" pitchFamily="34" charset="0"/>
              <a:buChar char="•"/>
            </a:pPr>
            <a:r>
              <a:rPr lang="zh-CN" altLang="en-US" b="1" i="0" dirty="0">
                <a:solidFill>
                  <a:srgbClr val="2C2C36"/>
                </a:solidFill>
                <a:effectLst/>
                <a:latin typeface="-apple-system"/>
              </a:rPr>
              <a:t>亚临界循环</a:t>
            </a:r>
            <a:r>
              <a:rPr lang="zh-CN" altLang="en-US" b="0" i="0" dirty="0">
                <a:solidFill>
                  <a:srgbClr val="2C2C36"/>
                </a:solidFill>
                <a:effectLst/>
                <a:latin typeface="-apple-system"/>
              </a:rPr>
              <a:t>：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zh-CN" altLang="en-US" b="0" i="0" dirty="0">
                <a:solidFill>
                  <a:srgbClr val="2C2C36"/>
                </a:solidFill>
                <a:effectLst/>
                <a:latin typeface="-apple-system"/>
              </a:rPr>
              <a:t>在亚临界状态下，二氧化碳作为制冷剂在其循环过程中不会超过其临界点（即</a:t>
            </a:r>
            <a:r>
              <a:rPr lang="en-US" altLang="zh-CN" b="0" i="0" dirty="0">
                <a:solidFill>
                  <a:srgbClr val="2C2C36"/>
                </a:solidFill>
                <a:effectLst/>
                <a:latin typeface="-apple-system"/>
              </a:rPr>
              <a:t>31.1°C</a:t>
            </a:r>
            <a:r>
              <a:rPr lang="zh-CN" altLang="en-US" b="0" i="0" dirty="0">
                <a:solidFill>
                  <a:srgbClr val="2C2C36"/>
                </a:solidFill>
                <a:effectLst/>
                <a:latin typeface="-apple-system"/>
              </a:rPr>
              <a:t>的临界温度和</a:t>
            </a:r>
            <a:r>
              <a:rPr lang="en-US" altLang="zh-CN" b="0" i="0" dirty="0">
                <a:solidFill>
                  <a:srgbClr val="2C2C36"/>
                </a:solidFill>
                <a:effectLst/>
                <a:latin typeface="-apple-system"/>
              </a:rPr>
              <a:t>73.8 bar</a:t>
            </a:r>
            <a:r>
              <a:rPr lang="zh-CN" altLang="en-US" b="0" i="0" dirty="0">
                <a:solidFill>
                  <a:srgbClr val="2C2C36"/>
                </a:solidFill>
                <a:effectLst/>
                <a:latin typeface="-apple-system"/>
              </a:rPr>
              <a:t>的临界压力）。这意味着在整个制冷循环中，包括冷凝过程，二氧化碳会经历液态和气态之间的转换。这种类型的循环适用于较低温度的应用场景，如传统的冰箱或冷冻机。</a:t>
            </a:r>
          </a:p>
          <a:p>
            <a:pPr algn="l" fontAlgn="t">
              <a:buFont typeface="Arial" panose="020B0604020202020204" pitchFamily="34" charset="0"/>
              <a:buChar char="•"/>
            </a:pPr>
            <a:r>
              <a:rPr lang="zh-CN" altLang="en-US" b="1" i="0" dirty="0">
                <a:solidFill>
                  <a:srgbClr val="2C2C36"/>
                </a:solidFill>
                <a:effectLst/>
                <a:latin typeface="-apple-system"/>
              </a:rPr>
              <a:t>跨临界循环</a:t>
            </a:r>
            <a:r>
              <a:rPr lang="zh-CN" altLang="en-US" b="0" i="0" dirty="0">
                <a:solidFill>
                  <a:srgbClr val="2C2C36"/>
                </a:solidFill>
                <a:effectLst/>
                <a:latin typeface="-apple-system"/>
              </a:rPr>
              <a:t>：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zh-CN" altLang="en-US" b="0" i="0" dirty="0">
                <a:solidFill>
                  <a:srgbClr val="2C2C36"/>
                </a:solidFill>
                <a:effectLst/>
                <a:latin typeface="-apple-system"/>
              </a:rPr>
              <a:t>当二氧化碳在制冷循环中的某些阶段（通常是在气体冷却器而非传统意义上的冷凝器中）被加热到超过其临界温度时，就会形成跨临界循环。在这种情况下，二氧化碳在气体冷却器中不会发生相变（即不会变成液体），而是以超临界流体的形式存在，直到经过膨胀阀后才可能降温降压并进入蒸发器。跨临界循环常见于热泵和一些汽车空调系统中，尤其是在需要提供高温热水的情况下。</a:t>
            </a:r>
          </a:p>
          <a:p>
            <a:pPr algn="l" fontAlgn="t">
              <a:buFont typeface="Arial" panose="020B0604020202020204" pitchFamily="34" charset="0"/>
              <a:buChar char="•"/>
            </a:pPr>
            <a:r>
              <a:rPr lang="zh-CN" altLang="en-US" b="1" i="0" dirty="0">
                <a:solidFill>
                  <a:srgbClr val="2C2C36"/>
                </a:solidFill>
                <a:effectLst/>
                <a:latin typeface="-apple-system"/>
              </a:rPr>
              <a:t>超临界循环</a:t>
            </a:r>
            <a:r>
              <a:rPr lang="zh-CN" altLang="en-US" b="0" i="0" dirty="0">
                <a:solidFill>
                  <a:srgbClr val="2C2C36"/>
                </a:solidFill>
                <a:effectLst/>
                <a:latin typeface="-apple-system"/>
              </a:rPr>
              <a:t>：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zh-CN" altLang="en-US" b="0" i="0" dirty="0">
                <a:solidFill>
                  <a:srgbClr val="2C2C36"/>
                </a:solidFill>
                <a:effectLst/>
                <a:latin typeface="-apple-system"/>
              </a:rPr>
              <a:t>超临界状态是指当物质的压力和温度都超过其临界值时的状态。在这种状态下，</a:t>
            </a:r>
            <a:r>
              <a:rPr lang="zh-CN" altLang="en-US" b="1" i="0" dirty="0">
                <a:solidFill>
                  <a:srgbClr val="2C2C36"/>
                </a:solidFill>
                <a:effectLst/>
                <a:latin typeface="-apple-system"/>
              </a:rPr>
              <a:t>物质既不是典型的液体也不是气体，而是处于两者之间的一种独特状态，称为超临界流体</a:t>
            </a:r>
            <a:r>
              <a:rPr lang="zh-CN" altLang="en-US" b="0" i="0" dirty="0">
                <a:solidFill>
                  <a:srgbClr val="2C2C36"/>
                </a:solidFill>
                <a:effectLst/>
                <a:latin typeface="-apple-system"/>
              </a:rPr>
              <a:t>。对于二氧化碳制冷系统而言，</a:t>
            </a:r>
            <a:r>
              <a:rPr lang="zh-CN" altLang="en-US" b="0" i="0" dirty="0">
                <a:solidFill>
                  <a:srgbClr val="FF0000"/>
                </a:solidFill>
                <a:effectLst/>
                <a:latin typeface="-apple-system"/>
              </a:rPr>
              <a:t>“超临界”更多是描述它在跨临界循环中的一个部分状态，而不是整个循环</a:t>
            </a:r>
            <a:r>
              <a:rPr lang="zh-CN" altLang="en-US" b="0" i="0" dirty="0">
                <a:solidFill>
                  <a:srgbClr val="2C2C36"/>
                </a:solidFill>
                <a:effectLst/>
                <a:latin typeface="-apple-system"/>
              </a:rPr>
              <a:t>。在超临界条件下，二氧化碳具有良好的传热特性，但其密度和粘度也不同于常规的液态或气态。</a:t>
            </a:r>
          </a:p>
        </p:txBody>
      </p:sp>
    </p:spTree>
    <p:extLst>
      <p:ext uri="{BB962C8B-B14F-4D97-AF65-F5344CB8AC3E}">
        <p14:creationId xmlns:p14="http://schemas.microsoft.com/office/powerpoint/2010/main" val="2873551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41EE39-FE9A-A993-95D4-AFC81DB7B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B121743-853C-C9C3-AD50-156E65808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7" y="1681246"/>
            <a:ext cx="5174326" cy="389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4F8FF60F-7E6C-E22C-47E5-E6CCADDB4EB9}"/>
              </a:ext>
            </a:extLst>
          </p:cNvPr>
          <p:cNvSpPr txBox="1"/>
          <p:nvPr/>
        </p:nvSpPr>
        <p:spPr>
          <a:xfrm>
            <a:off x="5241303" y="394692"/>
            <a:ext cx="7022969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altLang="zh-CN" dirty="0">
                <a:solidFill>
                  <a:srgbClr val="191B1F"/>
                </a:solidFill>
                <a:latin typeface="-apple-system"/>
              </a:rPr>
              <a:t>CO₂</a:t>
            </a:r>
            <a:r>
              <a:rPr lang="zh-CN" altLang="en-US" dirty="0">
                <a:solidFill>
                  <a:srgbClr val="191B1F"/>
                </a:solidFill>
                <a:latin typeface="-apple-system"/>
              </a:rPr>
              <a:t>的</a:t>
            </a:r>
            <a:r>
              <a:rPr lang="zh-CN" altLang="en-US" dirty="0">
                <a:solidFill>
                  <a:srgbClr val="191B1F"/>
                </a:solidFill>
                <a:latin typeface="-apple-syste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临界温度</a:t>
            </a:r>
            <a:r>
              <a:rPr lang="zh-CN" altLang="en-US" dirty="0">
                <a:solidFill>
                  <a:srgbClr val="191B1F"/>
                </a:solidFill>
                <a:latin typeface="-apple-system"/>
              </a:rPr>
              <a:t>约为</a:t>
            </a:r>
            <a:r>
              <a:rPr lang="en-US" altLang="zh-CN" dirty="0">
                <a:solidFill>
                  <a:srgbClr val="191B1F"/>
                </a:solidFill>
                <a:latin typeface="-apple-system"/>
              </a:rPr>
              <a:t>31.1℃</a:t>
            </a:r>
            <a:r>
              <a:rPr lang="zh-CN" altLang="en-US" dirty="0">
                <a:solidFill>
                  <a:srgbClr val="191B1F"/>
                </a:solidFill>
                <a:latin typeface="-apple-system"/>
              </a:rPr>
              <a:t>，</a:t>
            </a:r>
            <a:r>
              <a:rPr lang="zh-CN" altLang="en-US" dirty="0">
                <a:solidFill>
                  <a:srgbClr val="191B1F"/>
                </a:solidFill>
                <a:latin typeface="-apple-syste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临界压力</a:t>
            </a:r>
            <a:r>
              <a:rPr lang="zh-CN" altLang="en-US" dirty="0">
                <a:solidFill>
                  <a:srgbClr val="191B1F"/>
                </a:solidFill>
                <a:latin typeface="-apple-system"/>
              </a:rPr>
              <a:t>为</a:t>
            </a:r>
            <a:r>
              <a:rPr lang="en-US" altLang="zh-CN" dirty="0">
                <a:solidFill>
                  <a:srgbClr val="191B1F"/>
                </a:solidFill>
                <a:latin typeface="-apple-system"/>
              </a:rPr>
              <a:t>7.38MPa</a:t>
            </a:r>
            <a:r>
              <a:rPr lang="zh-CN" altLang="en-US" dirty="0">
                <a:solidFill>
                  <a:srgbClr val="191B1F"/>
                </a:solidFill>
                <a:latin typeface="-apple-system"/>
              </a:rPr>
              <a:t>。在跨临界循环中，</a:t>
            </a:r>
            <a:r>
              <a:rPr lang="en-US" altLang="zh-CN" dirty="0">
                <a:solidFill>
                  <a:srgbClr val="191B1F"/>
                </a:solidFill>
                <a:latin typeface="-apple-system"/>
              </a:rPr>
              <a:t>CO₂</a:t>
            </a:r>
            <a:r>
              <a:rPr lang="zh-CN" altLang="en-US" dirty="0">
                <a:solidFill>
                  <a:srgbClr val="191B1F"/>
                </a:solidFill>
                <a:latin typeface="-apple-system"/>
              </a:rPr>
              <a:t>制冷剂在高压侧不经历相变，而是以气体状态存在，不同于传统亚临界制冷循环在高压侧的相变冷凝。</a:t>
            </a:r>
          </a:p>
          <a:p>
            <a:pPr algn="l">
              <a:buNone/>
            </a:pPr>
            <a:r>
              <a:rPr lang="zh-CN" altLang="en-US" dirty="0">
                <a:solidFill>
                  <a:srgbClr val="191B1F"/>
                </a:solidFill>
                <a:latin typeface="-apple-system"/>
              </a:rPr>
              <a:t>一、工作原理</a:t>
            </a:r>
          </a:p>
          <a:p>
            <a:pPr algn="l">
              <a:buNone/>
            </a:pPr>
            <a:r>
              <a:rPr lang="zh-CN" altLang="en-US" dirty="0">
                <a:solidFill>
                  <a:srgbClr val="191B1F"/>
                </a:solidFill>
                <a:latin typeface="-apple-system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跨临界</a:t>
            </a:r>
            <a:r>
              <a:rPr lang="en-US" altLang="zh-CN" dirty="0">
                <a:solidFill>
                  <a:srgbClr val="191B1F"/>
                </a:solidFill>
                <a:latin typeface="-apple-system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CO2</a:t>
            </a:r>
            <a:r>
              <a:rPr lang="zh-CN" altLang="en-US" dirty="0">
                <a:solidFill>
                  <a:srgbClr val="191B1F"/>
                </a:solidFill>
                <a:latin typeface="-apple-system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制冷</a:t>
            </a:r>
            <a:r>
              <a:rPr lang="zh-CN" altLang="en-US" dirty="0">
                <a:solidFill>
                  <a:srgbClr val="191B1F"/>
                </a:solidFill>
                <a:latin typeface="-apple-system"/>
              </a:rPr>
              <a:t>循环中，在低压侧，蒸发温度低于临界温度，</a:t>
            </a:r>
            <a:r>
              <a:rPr lang="zh-CN" altLang="en-US" dirty="0">
                <a:solidFill>
                  <a:srgbClr val="191B1F"/>
                </a:solidFill>
                <a:latin typeface="-apple-system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压缩机</a:t>
            </a:r>
            <a:r>
              <a:rPr lang="zh-CN" altLang="en-US" dirty="0">
                <a:solidFill>
                  <a:srgbClr val="191B1F"/>
                </a:solidFill>
                <a:latin typeface="-apple-system"/>
              </a:rPr>
              <a:t>吸气压力也低于临界压力，同传统制冷一样在亚临界条件下进行循环。</a:t>
            </a:r>
            <a:r>
              <a:rPr lang="en-US" altLang="zh-CN" dirty="0">
                <a:solidFill>
                  <a:srgbClr val="191B1F"/>
                </a:solidFill>
                <a:latin typeface="-apple-system"/>
              </a:rPr>
              <a:t>CO2</a:t>
            </a:r>
            <a:r>
              <a:rPr lang="zh-CN" altLang="en-US" dirty="0">
                <a:solidFill>
                  <a:srgbClr val="191B1F"/>
                </a:solidFill>
                <a:latin typeface="-apple-system"/>
              </a:rPr>
              <a:t>液体在</a:t>
            </a:r>
            <a:r>
              <a:rPr lang="zh-CN" altLang="en-US" dirty="0">
                <a:solidFill>
                  <a:srgbClr val="191B1F"/>
                </a:solidFill>
                <a:latin typeface="-apple-system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蒸发器</a:t>
            </a:r>
            <a:r>
              <a:rPr lang="zh-CN" altLang="en-US" dirty="0">
                <a:solidFill>
                  <a:srgbClr val="191B1F"/>
                </a:solidFill>
                <a:latin typeface="-apple-system"/>
              </a:rPr>
              <a:t>内吸热蒸发，实现对外部的制冷。</a:t>
            </a:r>
          </a:p>
          <a:p>
            <a:pPr algn="l">
              <a:buNone/>
            </a:pPr>
            <a:r>
              <a:rPr lang="zh-CN" altLang="en-US" dirty="0">
                <a:solidFill>
                  <a:srgbClr val="191B1F"/>
                </a:solidFill>
                <a:latin typeface="-apple-system"/>
              </a:rPr>
              <a:t>在高压侧，压缩机的排气压力高于临界压力，</a:t>
            </a:r>
            <a:r>
              <a:rPr lang="en-US" altLang="zh-CN" dirty="0">
                <a:solidFill>
                  <a:srgbClr val="191B1F"/>
                </a:solidFill>
                <a:latin typeface="-apple-system"/>
              </a:rPr>
              <a:t>CO2</a:t>
            </a:r>
            <a:r>
              <a:rPr lang="zh-CN" altLang="en-US" dirty="0">
                <a:solidFill>
                  <a:srgbClr val="191B1F"/>
                </a:solidFill>
                <a:latin typeface="-apple-system"/>
              </a:rPr>
              <a:t>为气体状态在超临界区定压放热，在</a:t>
            </a:r>
            <a:r>
              <a:rPr lang="zh-CN" altLang="en-US" dirty="0">
                <a:solidFill>
                  <a:srgbClr val="191B1F"/>
                </a:solidFill>
                <a:latin typeface="-apple-system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气体冷却器</a:t>
            </a:r>
            <a:r>
              <a:rPr lang="zh-CN" altLang="en-US" dirty="0">
                <a:solidFill>
                  <a:srgbClr val="191B1F"/>
                </a:solidFill>
                <a:latin typeface="-apple-system"/>
              </a:rPr>
              <a:t>内通过显热传递向外部排热。</a:t>
            </a:r>
          </a:p>
          <a:p>
            <a:pPr algn="l">
              <a:buNone/>
            </a:pPr>
            <a:r>
              <a:rPr lang="en-US" altLang="zh-CN" dirty="0">
                <a:solidFill>
                  <a:srgbClr val="191B1F"/>
                </a:solidFill>
                <a:latin typeface="-apple-system"/>
              </a:rPr>
              <a:t>1</a:t>
            </a:r>
            <a:r>
              <a:rPr lang="zh-CN" altLang="en-US" dirty="0">
                <a:solidFill>
                  <a:srgbClr val="191B1F"/>
                </a:solidFill>
                <a:latin typeface="-apple-system"/>
              </a:rPr>
              <a:t>、压缩过程</a:t>
            </a:r>
          </a:p>
          <a:p>
            <a:pPr algn="l">
              <a:buNone/>
            </a:pPr>
            <a:r>
              <a:rPr lang="en-US" altLang="zh-CN" dirty="0">
                <a:solidFill>
                  <a:srgbClr val="191B1F"/>
                </a:solidFill>
                <a:latin typeface="-apple-system"/>
              </a:rPr>
              <a:t>CO2</a:t>
            </a:r>
            <a:r>
              <a:rPr lang="zh-CN" altLang="en-US" dirty="0">
                <a:solidFill>
                  <a:srgbClr val="191B1F"/>
                </a:solidFill>
                <a:latin typeface="-apple-system"/>
              </a:rPr>
              <a:t>气体在压缩机中被绝热压缩，压力和温度升高，变为高温高压的超临界</a:t>
            </a:r>
            <a:r>
              <a:rPr lang="en-US" altLang="zh-CN" dirty="0">
                <a:solidFill>
                  <a:srgbClr val="191B1F"/>
                </a:solidFill>
                <a:latin typeface="-apple-system"/>
              </a:rPr>
              <a:t>CO2</a:t>
            </a:r>
            <a:r>
              <a:rPr lang="zh-CN" altLang="en-US" dirty="0">
                <a:solidFill>
                  <a:srgbClr val="191B1F"/>
                </a:solidFill>
                <a:latin typeface="-apple-system"/>
              </a:rPr>
              <a:t>流体。</a:t>
            </a:r>
          </a:p>
          <a:p>
            <a:pPr algn="l">
              <a:buNone/>
            </a:pPr>
            <a:r>
              <a:rPr lang="en-US" altLang="zh-CN" dirty="0">
                <a:solidFill>
                  <a:srgbClr val="191B1F"/>
                </a:solidFill>
                <a:latin typeface="-apple-system"/>
              </a:rPr>
              <a:t>2</a:t>
            </a:r>
            <a:r>
              <a:rPr lang="zh-CN" altLang="en-US" dirty="0">
                <a:solidFill>
                  <a:srgbClr val="191B1F"/>
                </a:solidFill>
                <a:latin typeface="-apple-system"/>
              </a:rPr>
              <a:t>、放热过程</a:t>
            </a:r>
          </a:p>
          <a:p>
            <a:pPr algn="l">
              <a:buNone/>
            </a:pPr>
            <a:r>
              <a:rPr lang="zh-CN" altLang="en-US" dirty="0">
                <a:solidFill>
                  <a:srgbClr val="191B1F"/>
                </a:solidFill>
                <a:latin typeface="-apple-system"/>
              </a:rPr>
              <a:t>超临界</a:t>
            </a:r>
            <a:r>
              <a:rPr lang="en-US" altLang="zh-CN" dirty="0">
                <a:solidFill>
                  <a:srgbClr val="191B1F"/>
                </a:solidFill>
                <a:latin typeface="-apple-system"/>
              </a:rPr>
              <a:t>CO2</a:t>
            </a:r>
            <a:r>
              <a:rPr lang="zh-CN" altLang="en-US" dirty="0">
                <a:solidFill>
                  <a:srgbClr val="191B1F"/>
                </a:solidFill>
                <a:latin typeface="-apple-system"/>
              </a:rPr>
              <a:t>流体进入气体冷却器，与外部冷却介质进行热交换，通过显热交换的方式将热量传递给冷却介质，自身温度降低，但仍保持超临界状态。</a:t>
            </a:r>
          </a:p>
          <a:p>
            <a:pPr algn="l">
              <a:buNone/>
            </a:pPr>
            <a:r>
              <a:rPr lang="en-US" altLang="zh-CN" dirty="0">
                <a:solidFill>
                  <a:srgbClr val="191B1F"/>
                </a:solidFill>
                <a:latin typeface="-apple-system"/>
              </a:rPr>
              <a:t>3</a:t>
            </a:r>
            <a:r>
              <a:rPr lang="zh-CN" altLang="en-US" dirty="0">
                <a:solidFill>
                  <a:srgbClr val="191B1F"/>
                </a:solidFill>
                <a:latin typeface="-apple-system"/>
              </a:rPr>
              <a:t>、膨胀过程</a:t>
            </a:r>
          </a:p>
          <a:p>
            <a:pPr algn="l">
              <a:buNone/>
            </a:pPr>
            <a:r>
              <a:rPr lang="zh-CN" altLang="en-US" dirty="0">
                <a:solidFill>
                  <a:srgbClr val="191B1F"/>
                </a:solidFill>
                <a:latin typeface="-apple-system"/>
              </a:rPr>
              <a:t>经过冷却的超临界</a:t>
            </a:r>
            <a:r>
              <a:rPr lang="en-US" altLang="zh-CN" dirty="0">
                <a:solidFill>
                  <a:srgbClr val="191B1F"/>
                </a:solidFill>
                <a:latin typeface="-apple-system"/>
              </a:rPr>
              <a:t>CO2</a:t>
            </a:r>
            <a:r>
              <a:rPr lang="zh-CN" altLang="en-US" dirty="0">
                <a:solidFill>
                  <a:srgbClr val="191B1F"/>
                </a:solidFill>
                <a:latin typeface="-apple-system"/>
              </a:rPr>
              <a:t>流体通过</a:t>
            </a:r>
            <a:r>
              <a:rPr lang="zh-CN" altLang="en-US" dirty="0">
                <a:solidFill>
                  <a:srgbClr val="191B1F"/>
                </a:solidFill>
                <a:latin typeface="-apple-system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节流阀</a:t>
            </a:r>
            <a:r>
              <a:rPr lang="zh-CN" altLang="en-US" dirty="0">
                <a:solidFill>
                  <a:srgbClr val="191B1F"/>
                </a:solidFill>
                <a:latin typeface="-apple-system"/>
              </a:rPr>
              <a:t>或膨胀机进行绝热膨胀，压力和温度急剧下降，部分</a:t>
            </a:r>
            <a:r>
              <a:rPr lang="en-US" altLang="zh-CN" dirty="0">
                <a:solidFill>
                  <a:srgbClr val="191B1F"/>
                </a:solidFill>
                <a:latin typeface="-apple-system"/>
              </a:rPr>
              <a:t>CO2</a:t>
            </a:r>
            <a:r>
              <a:rPr lang="zh-CN" altLang="en-US" dirty="0">
                <a:solidFill>
                  <a:srgbClr val="191B1F"/>
                </a:solidFill>
                <a:latin typeface="-apple-system"/>
              </a:rPr>
              <a:t>流体变为低温低压的两相混合物。</a:t>
            </a:r>
          </a:p>
          <a:p>
            <a:pPr algn="l">
              <a:buNone/>
            </a:pPr>
            <a:r>
              <a:rPr lang="en-US" altLang="zh-CN" dirty="0">
                <a:solidFill>
                  <a:srgbClr val="191B1F"/>
                </a:solidFill>
                <a:latin typeface="-apple-system"/>
              </a:rPr>
              <a:t>4</a:t>
            </a:r>
            <a:r>
              <a:rPr lang="zh-CN" altLang="en-US" dirty="0">
                <a:solidFill>
                  <a:srgbClr val="191B1F"/>
                </a:solidFill>
                <a:latin typeface="-apple-system"/>
              </a:rPr>
              <a:t>、蒸发过程</a:t>
            </a:r>
          </a:p>
          <a:p>
            <a:pPr algn="l"/>
            <a:r>
              <a:rPr lang="zh-CN" altLang="en-US" b="0" i="0" dirty="0">
                <a:solidFill>
                  <a:srgbClr val="191B1F"/>
                </a:solidFill>
                <a:effectLst/>
                <a:latin typeface="-apple-system"/>
              </a:rPr>
              <a:t>低温低压的 </a:t>
            </a:r>
            <a:r>
              <a:rPr lang="en-US" altLang="zh-CN" b="0" i="0" dirty="0">
                <a:solidFill>
                  <a:srgbClr val="191B1F"/>
                </a:solidFill>
                <a:effectLst/>
                <a:latin typeface="-apple-system"/>
              </a:rPr>
              <a:t>CO2 </a:t>
            </a:r>
            <a:r>
              <a:rPr lang="zh-CN" altLang="en-US" b="0" i="0" dirty="0">
                <a:solidFill>
                  <a:srgbClr val="191B1F"/>
                </a:solidFill>
                <a:effectLst/>
                <a:latin typeface="-apple-system"/>
              </a:rPr>
              <a:t>两相混合物进入蒸发器，在蒸发器内吸收外部被冷却物体或空间的热量，</a:t>
            </a:r>
            <a:r>
              <a:rPr lang="en-US" altLang="zh-CN" b="0" i="0" dirty="0">
                <a:solidFill>
                  <a:srgbClr val="191B1F"/>
                </a:solidFill>
                <a:effectLst/>
                <a:latin typeface="-apple-system"/>
              </a:rPr>
              <a:t>CO2</a:t>
            </a:r>
            <a:r>
              <a:rPr lang="zh-CN" altLang="en-US" b="0" i="0" dirty="0">
                <a:solidFill>
                  <a:srgbClr val="191B1F"/>
                </a:solidFill>
                <a:effectLst/>
                <a:latin typeface="-apple-system"/>
              </a:rPr>
              <a:t>液体蒸发为气体，实现制冷效果。蒸发后的</a:t>
            </a:r>
            <a:r>
              <a:rPr lang="en-US" altLang="zh-CN" b="0" i="0" dirty="0">
                <a:solidFill>
                  <a:srgbClr val="191B1F"/>
                </a:solidFill>
                <a:effectLst/>
                <a:latin typeface="-apple-system"/>
              </a:rPr>
              <a:t>CO2</a:t>
            </a:r>
            <a:r>
              <a:rPr lang="zh-CN" altLang="en-US" b="0" i="0" dirty="0">
                <a:solidFill>
                  <a:srgbClr val="191B1F"/>
                </a:solidFill>
                <a:effectLst/>
                <a:latin typeface="-apple-system"/>
              </a:rPr>
              <a:t>气体再次回到压缩机，开始新的循环。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3E1C9DE-0365-4472-18C9-2C43C7C12034}"/>
              </a:ext>
            </a:extLst>
          </p:cNvPr>
          <p:cNvSpPr txBox="1"/>
          <p:nvPr/>
        </p:nvSpPr>
        <p:spPr>
          <a:xfrm>
            <a:off x="367645" y="90114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二氧化碳制冷大致工艺流程</a:t>
            </a:r>
          </a:p>
        </p:txBody>
      </p:sp>
    </p:spTree>
    <p:extLst>
      <p:ext uri="{BB962C8B-B14F-4D97-AF65-F5344CB8AC3E}">
        <p14:creationId xmlns:p14="http://schemas.microsoft.com/office/powerpoint/2010/main" val="896076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33EABA-50FF-218C-C306-0ADAA8200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37A01211-9680-4001-C338-CA0068F38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41" y="0"/>
            <a:ext cx="10779760" cy="6727082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AC518AEC-2568-3DC5-45A2-65B551704C5A}"/>
              </a:ext>
            </a:extLst>
          </p:cNvPr>
          <p:cNvSpPr txBox="1"/>
          <p:nvPr/>
        </p:nvSpPr>
        <p:spPr>
          <a:xfrm>
            <a:off x="447041" y="6488668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https://www.doc88.com/p-91599707215497.html</a:t>
            </a:r>
          </a:p>
        </p:txBody>
      </p:sp>
    </p:spTree>
    <p:extLst>
      <p:ext uri="{BB962C8B-B14F-4D97-AF65-F5344CB8AC3E}">
        <p14:creationId xmlns:p14="http://schemas.microsoft.com/office/powerpoint/2010/main" val="3349283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A5057B-C5BF-47D4-55F2-1F14EFF1F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>
            <a:extLst>
              <a:ext uri="{FF2B5EF4-FFF2-40B4-BE49-F238E27FC236}">
                <a16:creationId xmlns:a16="http://schemas.microsoft.com/office/drawing/2014/main" id="{277FA3A6-572D-1517-5AEB-2829CE34E0BD}"/>
              </a:ext>
            </a:extLst>
          </p:cNvPr>
          <p:cNvSpPr txBox="1"/>
          <p:nvPr/>
        </p:nvSpPr>
        <p:spPr>
          <a:xfrm>
            <a:off x="117940" y="-16758"/>
            <a:ext cx="11891180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二氧化碳（</a:t>
            </a:r>
            <a:r>
              <a:rPr lang="en-US" altLang="zh-CN" sz="1600" dirty="0"/>
              <a:t>CO₂</a:t>
            </a:r>
            <a:r>
              <a:rPr lang="zh-CN" altLang="en-US" sz="1600" dirty="0"/>
              <a:t>）制冷技术因其环保、高效的特点，近年来在多个领域得到广泛应用。以下是一些典型的应用案例：</a:t>
            </a:r>
            <a:endParaRPr lang="en-US" altLang="zh-CN" sz="1600" dirty="0"/>
          </a:p>
          <a:p>
            <a:r>
              <a:rPr lang="en-US" altLang="zh-CN" sz="1600" b="1" dirty="0"/>
              <a:t>1. </a:t>
            </a:r>
            <a:r>
              <a:rPr lang="zh-CN" altLang="en-US" sz="1600" b="1" dirty="0"/>
              <a:t>北京冬奥会场馆制冷</a:t>
            </a:r>
          </a:p>
          <a:p>
            <a:r>
              <a:rPr lang="zh-CN" altLang="en-US" sz="1600" b="1" dirty="0"/>
              <a:t>国家速滑馆（“冰丝带”）</a:t>
            </a:r>
            <a:endParaRPr lang="zh-CN" altLang="en-US" sz="1600" dirty="0"/>
          </a:p>
          <a:p>
            <a:pPr lvl="1"/>
            <a:r>
              <a:rPr lang="zh-CN" altLang="en-US" sz="1600" dirty="0"/>
              <a:t>采用全球首个</a:t>
            </a:r>
            <a:r>
              <a:rPr lang="zh-CN" altLang="en-US" sz="1600" b="1" dirty="0"/>
              <a:t>二氧化碳跨临界直冷制冰系统</a:t>
            </a:r>
            <a:r>
              <a:rPr lang="zh-CN" altLang="en-US" sz="1600" dirty="0"/>
              <a:t>，冰面温差控制在</a:t>
            </a:r>
            <a:r>
              <a:rPr lang="en-US" altLang="zh-CN" sz="1600" dirty="0"/>
              <a:t>0.5℃</a:t>
            </a:r>
            <a:r>
              <a:rPr lang="zh-CN" altLang="en-US" sz="1600" dirty="0"/>
              <a:t>以内，确保冰面均匀平整，助力运动员创造佳绩</a:t>
            </a:r>
            <a:r>
              <a:rPr lang="en-US" altLang="zh-CN" sz="1600" dirty="0"/>
              <a:t>27</a:t>
            </a:r>
            <a:r>
              <a:rPr lang="zh-CN" altLang="en-US" sz="1600" dirty="0"/>
              <a:t>。</a:t>
            </a:r>
          </a:p>
          <a:p>
            <a:pPr lvl="1"/>
            <a:r>
              <a:rPr lang="zh-CN" altLang="en-US" sz="1600" dirty="0"/>
              <a:t>该系统回收制冰废热用于生活热水、融冰池加热等，年节电约</a:t>
            </a:r>
            <a:r>
              <a:rPr lang="en-US" altLang="zh-CN" sz="1600" dirty="0"/>
              <a:t>200</a:t>
            </a:r>
            <a:r>
              <a:rPr lang="zh-CN" altLang="en-US" sz="1600" dirty="0"/>
              <a:t>万度，相当于减少</a:t>
            </a:r>
            <a:r>
              <a:rPr lang="en-US" altLang="zh-CN" sz="1600" dirty="0"/>
              <a:t>3900</a:t>
            </a:r>
            <a:r>
              <a:rPr lang="zh-CN" altLang="en-US" sz="1600" dirty="0"/>
              <a:t>辆汽车的碳排放</a:t>
            </a:r>
            <a:r>
              <a:rPr lang="en-US" altLang="zh-CN" sz="1600" dirty="0"/>
              <a:t>24</a:t>
            </a:r>
            <a:r>
              <a:rPr lang="zh-CN" altLang="en-US" sz="1600" dirty="0"/>
              <a:t>。</a:t>
            </a:r>
          </a:p>
          <a:p>
            <a:r>
              <a:rPr lang="zh-CN" altLang="en-US" sz="1600" b="1" dirty="0"/>
              <a:t>首都体育馆</a:t>
            </a:r>
            <a:endParaRPr lang="zh-CN" altLang="en-US" sz="1600" dirty="0"/>
          </a:p>
          <a:p>
            <a:pPr lvl="1"/>
            <a:r>
              <a:rPr lang="zh-CN" altLang="en-US" sz="1600" dirty="0"/>
              <a:t>采用无锡百尔制冷提供的</a:t>
            </a:r>
            <a:r>
              <a:rPr lang="en-US" altLang="zh-CN" sz="1600" dirty="0"/>
              <a:t>CO₂</a:t>
            </a:r>
            <a:r>
              <a:rPr lang="zh-CN" altLang="en-US" sz="1600" dirty="0"/>
              <a:t>并联机组，冰面温差≤</a:t>
            </a:r>
            <a:r>
              <a:rPr lang="en-US" altLang="zh-CN" sz="1600" dirty="0"/>
              <a:t>0.5℃</a:t>
            </a:r>
            <a:r>
              <a:rPr lang="zh-CN" altLang="en-US" sz="1600" dirty="0"/>
              <a:t>，两小时内可完成冰面转换（花样滑冰↔短道速滑）</a:t>
            </a:r>
            <a:r>
              <a:rPr lang="en-US" altLang="zh-CN" sz="1600" dirty="0"/>
              <a:t>5</a:t>
            </a:r>
            <a:r>
              <a:rPr lang="zh-CN" altLang="en-US" sz="1600" dirty="0"/>
              <a:t>。</a:t>
            </a:r>
          </a:p>
          <a:p>
            <a:pPr lvl="1"/>
            <a:r>
              <a:rPr lang="zh-CN" altLang="en-US" sz="1600" dirty="0"/>
              <a:t>余热回收用于场馆供暖和热水供应，年节电超</a:t>
            </a:r>
            <a:r>
              <a:rPr lang="en-US" altLang="zh-CN" sz="1600" dirty="0"/>
              <a:t>100</a:t>
            </a:r>
            <a:r>
              <a:rPr lang="zh-CN" altLang="en-US" sz="1600" dirty="0"/>
              <a:t>万度</a:t>
            </a:r>
            <a:r>
              <a:rPr lang="en-US" altLang="zh-CN" sz="1600" dirty="0"/>
              <a:t>5</a:t>
            </a:r>
            <a:r>
              <a:rPr lang="zh-CN" altLang="en-US" sz="1600" dirty="0"/>
              <a:t>。</a:t>
            </a:r>
          </a:p>
          <a:p>
            <a:r>
              <a:rPr lang="en-US" altLang="zh-CN" sz="1600" b="1" dirty="0"/>
              <a:t>2. </a:t>
            </a:r>
            <a:r>
              <a:rPr lang="zh-CN" altLang="en-US" sz="1600" b="1" dirty="0"/>
              <a:t>冷链物流与仓储</a:t>
            </a:r>
          </a:p>
          <a:p>
            <a:r>
              <a:rPr lang="zh-CN" altLang="en-US" sz="1600" b="1" dirty="0"/>
              <a:t>北京东南高速公路智慧物流港</a:t>
            </a:r>
            <a:endParaRPr lang="zh-CN" altLang="en-US" sz="1600" dirty="0"/>
          </a:p>
          <a:p>
            <a:pPr lvl="1"/>
            <a:r>
              <a:rPr lang="zh-CN" altLang="en-US" sz="1600" dirty="0"/>
              <a:t>采用冬奥会同款</a:t>
            </a:r>
            <a:r>
              <a:rPr lang="en-US" altLang="zh-CN" sz="1600" dirty="0"/>
              <a:t>CO₂</a:t>
            </a:r>
            <a:r>
              <a:rPr lang="zh-CN" altLang="en-US" sz="1600" dirty="0"/>
              <a:t>跨临界制冷技术，打造低碳冷链物流基地，</a:t>
            </a:r>
            <a:r>
              <a:rPr lang="en-US" altLang="zh-CN" sz="1600" dirty="0"/>
              <a:t>2024</a:t>
            </a:r>
            <a:r>
              <a:rPr lang="zh-CN" altLang="en-US" sz="1600" dirty="0"/>
              <a:t>年投产后将减少传统氟利昂制冷剂的碳排放</a:t>
            </a:r>
            <a:r>
              <a:rPr lang="en-US" altLang="zh-CN" sz="1600" dirty="0"/>
              <a:t>1</a:t>
            </a:r>
            <a:r>
              <a:rPr lang="zh-CN" altLang="en-US" sz="1600" dirty="0"/>
              <a:t>。</a:t>
            </a:r>
          </a:p>
          <a:p>
            <a:r>
              <a:rPr lang="zh-CN" altLang="en-US" sz="1600" b="1" dirty="0"/>
              <a:t>意大利</a:t>
            </a:r>
            <a:r>
              <a:rPr lang="en-US" altLang="zh-CN" sz="1600" b="1" dirty="0" err="1"/>
              <a:t>Iper</a:t>
            </a:r>
            <a:r>
              <a:rPr lang="zh-CN" altLang="en-US" sz="1600" b="1" dirty="0"/>
              <a:t>超市（米兰）</a:t>
            </a:r>
            <a:endParaRPr lang="zh-CN" altLang="en-US" sz="1600" dirty="0"/>
          </a:p>
          <a:p>
            <a:pPr lvl="1"/>
            <a:r>
              <a:rPr lang="zh-CN" altLang="en-US" sz="1600" dirty="0"/>
              <a:t>全球首批采用</a:t>
            </a:r>
            <a:r>
              <a:rPr lang="zh-CN" altLang="en-US" sz="1600" b="1" dirty="0"/>
              <a:t>喷射器技术</a:t>
            </a:r>
            <a:r>
              <a:rPr lang="zh-CN" altLang="en-US" sz="1600" dirty="0"/>
              <a:t>的</a:t>
            </a:r>
            <a:r>
              <a:rPr lang="en-US" altLang="zh-CN" sz="1600" dirty="0"/>
              <a:t>CO₂</a:t>
            </a:r>
            <a:r>
              <a:rPr lang="zh-CN" altLang="en-US" sz="1600" dirty="0"/>
              <a:t>跨临界制冷系统，在</a:t>
            </a:r>
            <a:r>
              <a:rPr lang="en-US" altLang="zh-CN" sz="1600" dirty="0"/>
              <a:t>38℃</a:t>
            </a:r>
            <a:r>
              <a:rPr lang="zh-CN" altLang="en-US" sz="1600" dirty="0"/>
              <a:t>高温环境下仍保持高效，节能达</a:t>
            </a:r>
            <a:r>
              <a:rPr lang="en-US" altLang="zh-CN" sz="1600" dirty="0"/>
              <a:t>50%3</a:t>
            </a:r>
            <a:r>
              <a:rPr lang="zh-CN" altLang="en-US" sz="1600" dirty="0"/>
              <a:t>。</a:t>
            </a:r>
          </a:p>
          <a:p>
            <a:r>
              <a:rPr lang="en-US" altLang="zh-CN" sz="1600" b="1" dirty="0"/>
              <a:t>3. </a:t>
            </a:r>
            <a:r>
              <a:rPr lang="zh-CN" altLang="en-US" sz="1600" b="1" dirty="0"/>
              <a:t>商业与工业制冷</a:t>
            </a:r>
          </a:p>
          <a:p>
            <a:r>
              <a:rPr lang="zh-CN" altLang="en-US" sz="1600" b="1" dirty="0"/>
              <a:t>都凌压缩机（嘉兴）</a:t>
            </a:r>
            <a:endParaRPr lang="zh-CN" altLang="en-US" sz="1600" dirty="0"/>
          </a:p>
          <a:p>
            <a:pPr lvl="1"/>
            <a:r>
              <a:rPr lang="zh-CN" altLang="en-US" sz="1600" dirty="0"/>
              <a:t>为冬奥会“冰丝带”提供</a:t>
            </a:r>
            <a:r>
              <a:rPr lang="en-US" altLang="zh-CN" sz="1600" dirty="0"/>
              <a:t>CO₂</a:t>
            </a:r>
            <a:r>
              <a:rPr lang="zh-CN" altLang="en-US" sz="1600" dirty="0"/>
              <a:t>制冷压缩机，系统碳排放趋近于零，节能</a:t>
            </a:r>
            <a:r>
              <a:rPr lang="en-US" altLang="zh-CN" sz="1600" dirty="0"/>
              <a:t>28%8</a:t>
            </a:r>
            <a:r>
              <a:rPr lang="zh-CN" altLang="en-US" sz="1600" dirty="0"/>
              <a:t>。</a:t>
            </a:r>
          </a:p>
          <a:p>
            <a:r>
              <a:rPr lang="zh-CN" altLang="en-US" sz="1600" b="1" dirty="0"/>
              <a:t>天津南仓火车站</a:t>
            </a:r>
            <a:endParaRPr lang="zh-CN" altLang="en-US" sz="1600" dirty="0"/>
          </a:p>
          <a:p>
            <a:pPr lvl="1"/>
            <a:r>
              <a:rPr lang="zh-CN" altLang="en-US" sz="1600" dirty="0"/>
              <a:t>使用</a:t>
            </a:r>
            <a:r>
              <a:rPr lang="en-US" altLang="zh-CN" sz="1600" dirty="0"/>
              <a:t>CO₂</a:t>
            </a:r>
            <a:r>
              <a:rPr lang="zh-CN" altLang="en-US" sz="1600" dirty="0"/>
              <a:t>热泵机组实现夏季制冷、冬季供暖，并产出</a:t>
            </a:r>
            <a:r>
              <a:rPr lang="en-US" altLang="zh-CN" sz="1600" dirty="0"/>
              <a:t>90℃</a:t>
            </a:r>
            <a:r>
              <a:rPr lang="zh-CN" altLang="en-US" sz="1600" dirty="0"/>
              <a:t>高温热水，比传统燃油锅炉节能</a:t>
            </a:r>
            <a:r>
              <a:rPr lang="en-US" altLang="zh-CN" sz="1600" dirty="0"/>
              <a:t>78.3%</a:t>
            </a:r>
          </a:p>
          <a:p>
            <a:r>
              <a:rPr lang="en-US" altLang="zh-CN" sz="1600" b="1" dirty="0"/>
              <a:t>4. </a:t>
            </a:r>
            <a:r>
              <a:rPr lang="zh-CN" altLang="en-US" sz="1600" b="1" dirty="0"/>
              <a:t>热泵与余热回收</a:t>
            </a:r>
          </a:p>
          <a:p>
            <a:r>
              <a:rPr lang="zh-CN" altLang="en-US" sz="1600" b="1" dirty="0"/>
              <a:t>日本</a:t>
            </a:r>
            <a:r>
              <a:rPr lang="en-US" altLang="zh-CN" sz="1600" b="1" dirty="0"/>
              <a:t>Eco Cute</a:t>
            </a:r>
            <a:r>
              <a:rPr lang="zh-CN" altLang="en-US" sz="1600" b="1" dirty="0"/>
              <a:t>热水器</a:t>
            </a:r>
            <a:endParaRPr lang="zh-CN" altLang="en-US" sz="1600" dirty="0"/>
          </a:p>
          <a:p>
            <a:pPr lvl="1"/>
            <a:r>
              <a:rPr lang="en-US" altLang="zh-CN" sz="1600" dirty="0"/>
              <a:t>CO₂</a:t>
            </a:r>
            <a:r>
              <a:rPr lang="zh-CN" altLang="en-US" sz="1600" dirty="0"/>
              <a:t>热泵可产出</a:t>
            </a:r>
            <a:r>
              <a:rPr lang="en-US" altLang="zh-CN" sz="1600" dirty="0"/>
              <a:t>90℃</a:t>
            </a:r>
            <a:r>
              <a:rPr lang="zh-CN" altLang="en-US" sz="1600" dirty="0"/>
              <a:t>生活热水，</a:t>
            </a:r>
            <a:r>
              <a:rPr lang="en-US" altLang="zh-CN" sz="1600" dirty="0"/>
              <a:t>COP</a:t>
            </a:r>
            <a:r>
              <a:rPr lang="zh-CN" altLang="en-US" sz="1600" dirty="0"/>
              <a:t>（能效比）达</a:t>
            </a:r>
            <a:r>
              <a:rPr lang="en-US" altLang="zh-CN" sz="1600" dirty="0"/>
              <a:t>4-5</a:t>
            </a:r>
            <a:r>
              <a:rPr lang="zh-CN" altLang="en-US" sz="1600" dirty="0"/>
              <a:t>，广泛应用于住宅供暖</a:t>
            </a:r>
            <a:r>
              <a:rPr lang="en-US" altLang="zh-CN" sz="1600" dirty="0"/>
              <a:t>3</a:t>
            </a:r>
            <a:r>
              <a:rPr lang="zh-CN" altLang="en-US" sz="1600" dirty="0"/>
              <a:t>。</a:t>
            </a:r>
          </a:p>
          <a:p>
            <a:r>
              <a:rPr lang="zh-CN" altLang="en-US" sz="1600" b="1" dirty="0"/>
              <a:t>“冰丝带”废热利用</a:t>
            </a:r>
            <a:endParaRPr lang="zh-CN" altLang="en-US" sz="1600" dirty="0"/>
          </a:p>
          <a:p>
            <a:pPr lvl="1"/>
            <a:r>
              <a:rPr lang="zh-CN" altLang="en-US" sz="1600" dirty="0"/>
              <a:t>制冰系统回收的热量用于场馆除湿、冰面维护及生活热水，综合能效提升</a:t>
            </a:r>
            <a:r>
              <a:rPr lang="en-US" altLang="zh-CN" sz="1600" dirty="0"/>
              <a:t>30%47</a:t>
            </a:r>
            <a:r>
              <a:rPr lang="zh-CN" altLang="en-US" sz="1600" dirty="0"/>
              <a:t>。</a:t>
            </a:r>
          </a:p>
          <a:p>
            <a:r>
              <a:rPr lang="en-US" altLang="zh-CN" sz="1600" b="1" dirty="0"/>
              <a:t>5. </a:t>
            </a:r>
            <a:r>
              <a:rPr lang="zh-CN" altLang="en-US" sz="1600" b="1" dirty="0"/>
              <a:t>特殊场景应用</a:t>
            </a:r>
          </a:p>
          <a:p>
            <a:r>
              <a:rPr lang="zh-CN" altLang="en-US" sz="1600" b="1" dirty="0"/>
              <a:t>数据中心冷却</a:t>
            </a:r>
            <a:endParaRPr lang="zh-CN" altLang="en-US" sz="1600" dirty="0"/>
          </a:p>
          <a:p>
            <a:pPr lvl="1"/>
            <a:r>
              <a:rPr lang="en-US" altLang="zh-CN" sz="1600" dirty="0">
                <a:solidFill>
                  <a:srgbClr val="FF0000"/>
                </a:solidFill>
              </a:rPr>
              <a:t>CO₂</a:t>
            </a:r>
            <a:r>
              <a:rPr lang="zh-CN" altLang="en-US" sz="1600" dirty="0">
                <a:solidFill>
                  <a:srgbClr val="FF0000"/>
                </a:solidFill>
              </a:rPr>
              <a:t>直接蒸发冷却技术适用于高热量密度环境，如部分欧洲数据中心试点项目</a:t>
            </a:r>
            <a:r>
              <a:rPr lang="en-US" altLang="zh-CN" sz="1600" dirty="0"/>
              <a:t>3</a:t>
            </a:r>
            <a:r>
              <a:rPr lang="zh-CN" altLang="en-US" sz="1600" dirty="0"/>
              <a:t>。</a:t>
            </a:r>
          </a:p>
          <a:p>
            <a:r>
              <a:rPr lang="zh-CN" altLang="en-US" sz="1600" b="1" dirty="0"/>
              <a:t>汽车空调（试点）</a:t>
            </a:r>
            <a:endParaRPr lang="zh-CN" altLang="en-US" sz="1600" dirty="0"/>
          </a:p>
          <a:p>
            <a:pPr lvl="1"/>
            <a:r>
              <a:rPr lang="zh-CN" altLang="en-US" sz="1600" dirty="0"/>
              <a:t>奔驰、大众等车企测试</a:t>
            </a:r>
            <a:r>
              <a:rPr lang="en-US" altLang="zh-CN" sz="1600" dirty="0"/>
              <a:t>CO₂</a:t>
            </a:r>
            <a:r>
              <a:rPr lang="zh-CN" altLang="en-US" sz="1600" dirty="0"/>
              <a:t>热泵系统，解决电动汽车冬季供暖难题</a:t>
            </a:r>
            <a:r>
              <a:rPr lang="en-US" altLang="zh-CN" sz="1600" dirty="0"/>
              <a:t>8</a:t>
            </a:r>
            <a:r>
              <a:rPr lang="zh-CN" altLang="en-US" sz="1600" dirty="0"/>
              <a:t>。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8409EEBD-DA3F-D1B3-A7D2-FA82D3B96AF2}"/>
              </a:ext>
            </a:extLst>
          </p:cNvPr>
          <p:cNvSpPr txBox="1"/>
          <p:nvPr/>
        </p:nvSpPr>
        <p:spPr>
          <a:xfrm>
            <a:off x="9228841" y="5788058"/>
            <a:ext cx="268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二氧化碳制冷案例</a:t>
            </a:r>
          </a:p>
        </p:txBody>
      </p:sp>
    </p:spTree>
    <p:extLst>
      <p:ext uri="{BB962C8B-B14F-4D97-AF65-F5344CB8AC3E}">
        <p14:creationId xmlns:p14="http://schemas.microsoft.com/office/powerpoint/2010/main" val="2578172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2326</Words>
  <Application>Microsoft Office PowerPoint</Application>
  <PresentationFormat>宽屏</PresentationFormat>
  <Paragraphs>149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-apple-system</vt:lpstr>
      <vt:lpstr>quote-cjk-patch</vt:lpstr>
      <vt:lpstr>等线</vt:lpstr>
      <vt:lpstr>等线 Light</vt:lpstr>
      <vt:lpstr>Arial</vt:lpstr>
      <vt:lpstr>Wingdings</vt:lpstr>
      <vt:lpstr>Office 主题​​</vt:lpstr>
      <vt:lpstr>二氧化碳制冷调研和初步工艺流程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qian xiaohui</dc:creator>
  <cp:lastModifiedBy>qian xiaohui</cp:lastModifiedBy>
  <cp:revision>2</cp:revision>
  <dcterms:created xsi:type="dcterms:W3CDTF">2025-12-26T02:50:56Z</dcterms:created>
  <dcterms:modified xsi:type="dcterms:W3CDTF">2025-12-26T02:54:00Z</dcterms:modified>
</cp:coreProperties>
</file>