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66" r:id="rId4"/>
    <p:sldId id="267" r:id="rId5"/>
    <p:sldId id="268" r:id="rId6"/>
    <p:sldId id="269" r:id="rId7"/>
    <p:sldId id="270" r:id="rId8"/>
    <p:sldId id="271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39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张 黎" initials="张" lastIdx="0" clrIdx="0"/>
  <p:cmAuthor id="2" name="叶 丁" initials="叶" lastIdx="0" clrIdx="1"/>
  <p:cmAuthor id="3" name="作者" initials="A" lastIdx="0" clrIdx="2"/>
  <p:cmAuthor id="4" name="89222" initials="8" lastIdx="0" clrIdx="3"/>
  <p:cmAuthor id="5" name="费政勇" initials="费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2"/>
        <p:guide pos="391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image" Target="../media/image1.png"/><Relationship Id="rId16" Type="http://schemas.openxmlformats.org/officeDocument/2006/relationships/slideLayout" Target="../slideLayouts/slideLayout12.xml"/><Relationship Id="rId15" Type="http://schemas.openxmlformats.org/officeDocument/2006/relationships/tags" Target="../tags/tag72.xml"/><Relationship Id="rId14" Type="http://schemas.openxmlformats.org/officeDocument/2006/relationships/tags" Target="../tags/tag71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tags" Target="../tags/tag5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jpeg"/><Relationship Id="rId8" Type="http://schemas.openxmlformats.org/officeDocument/2006/relationships/image" Target="../media/image3.jpeg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4" Type="http://schemas.openxmlformats.org/officeDocument/2006/relationships/slideLayout" Target="../slideLayouts/slideLayout12.xml"/><Relationship Id="rId23" Type="http://schemas.openxmlformats.org/officeDocument/2006/relationships/tags" Target="../tags/tag92.xml"/><Relationship Id="rId22" Type="http://schemas.openxmlformats.org/officeDocument/2006/relationships/tags" Target="../tags/tag91.xml"/><Relationship Id="rId21" Type="http://schemas.openxmlformats.org/officeDocument/2006/relationships/tags" Target="../tags/tag90.xml"/><Relationship Id="rId20" Type="http://schemas.openxmlformats.org/officeDocument/2006/relationships/tags" Target="../tags/tag89.xml"/><Relationship Id="rId2" Type="http://schemas.openxmlformats.org/officeDocument/2006/relationships/image" Target="../media/image2.jpeg"/><Relationship Id="rId19" Type="http://schemas.openxmlformats.org/officeDocument/2006/relationships/tags" Target="../tags/tag88.xml"/><Relationship Id="rId18" Type="http://schemas.openxmlformats.org/officeDocument/2006/relationships/tags" Target="../tags/tag87.xml"/><Relationship Id="rId17" Type="http://schemas.openxmlformats.org/officeDocument/2006/relationships/tags" Target="../tags/tag86.xml"/><Relationship Id="rId16" Type="http://schemas.openxmlformats.org/officeDocument/2006/relationships/tags" Target="../tags/tag85.xml"/><Relationship Id="rId15" Type="http://schemas.openxmlformats.org/officeDocument/2006/relationships/tags" Target="../tags/tag84.xml"/><Relationship Id="rId14" Type="http://schemas.openxmlformats.org/officeDocument/2006/relationships/tags" Target="../tags/tag83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tags" Target="../tags/tag7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png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576705" y="214948"/>
            <a:ext cx="9144000" cy="2387600"/>
          </a:xfrm>
        </p:spPr>
        <p:txBody>
          <a:bodyPr/>
          <a:p>
            <a:r>
              <a:rPr lang="en-US" altLang="zh-CN" dirty="0"/>
              <a:t>TAO</a:t>
            </a:r>
            <a:r>
              <a:rPr lang="zh-CN" altLang="en-US" dirty="0"/>
              <a:t>刻度遗留</a:t>
            </a:r>
            <a:r>
              <a:rPr lang="zh-CN" altLang="en-US" dirty="0"/>
              <a:t>问题</a:t>
            </a:r>
            <a:endParaRPr lang="zh-CN" alt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1524000" y="2716530"/>
            <a:ext cx="9144000" cy="2184400"/>
          </a:xfrm>
        </p:spPr>
        <p:txBody>
          <a:bodyPr>
            <a:normAutofit/>
          </a:bodyPr>
          <a:p>
            <a:endParaRPr lang="en-US" altLang="zh-CN" dirty="0"/>
          </a:p>
          <a:p>
            <a:r>
              <a:rPr lang="zh-CN" altLang="en-US" dirty="0"/>
              <a:t>刘卓</a:t>
            </a:r>
            <a:endParaRPr lang="en-US" dirty="0"/>
          </a:p>
          <a:p>
            <a:r>
              <a:rPr lang="en-US" altLang="zh-CN" dirty="0"/>
              <a:t>2025.12.22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" name="组合 25"/>
          <p:cNvGrpSpPr/>
          <p:nvPr/>
        </p:nvGrpSpPr>
        <p:grpSpPr>
          <a:xfrm>
            <a:off x="1821180" y="89535"/>
            <a:ext cx="10775315" cy="6625635"/>
            <a:chOff x="2201" y="2377"/>
            <a:chExt cx="12740" cy="8238"/>
          </a:xfrm>
        </p:grpSpPr>
        <p:sp>
          <p:nvSpPr>
            <p:cNvPr id="13" name="文本框 12"/>
            <p:cNvSpPr txBox="1"/>
            <p:nvPr>
              <p:custDataLst>
                <p:tags r:id="rId1"/>
              </p:custDataLst>
            </p:nvPr>
          </p:nvSpPr>
          <p:spPr>
            <a:xfrm>
              <a:off x="5600" y="9583"/>
              <a:ext cx="2984" cy="1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400"/>
                <a:t>铜球壳及</a:t>
              </a:r>
              <a:endParaRPr lang="zh-CN" altLang="en-US" sz="2400"/>
            </a:p>
            <a:p>
              <a:pPr algn="ctr"/>
              <a:r>
                <a:rPr lang="zh-CN" altLang="en-US" sz="2400"/>
                <a:t>有机玻璃球</a:t>
              </a:r>
              <a:endParaRPr lang="zh-CN" altLang="en-US" sz="2400" i="1">
                <a:latin typeface="Cambria Math" panose="02040503050406030204" charset="0"/>
                <a:cs typeface="Cambria Math" panose="02040503050406030204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201" y="2377"/>
              <a:ext cx="12740" cy="7628"/>
              <a:chOff x="2201" y="2377"/>
              <a:chExt cx="12740" cy="7628"/>
            </a:xfrm>
          </p:grpSpPr>
          <p:pic>
            <p:nvPicPr>
              <p:cNvPr id="4" name="图片 3" descr="c111"/>
              <p:cNvPicPr>
                <a:picLocks noChangeAspect="1"/>
              </p:cNvPicPr>
              <p:nvPr/>
            </p:nvPicPr>
            <p:blipFill>
              <a:blip r:embed="rId2"/>
              <a:srcRect l="32396" t="9182" r="32031" b="21883"/>
              <a:stretch>
                <a:fillRect/>
              </a:stretch>
            </p:blipFill>
            <p:spPr>
              <a:xfrm>
                <a:off x="5600" y="2377"/>
                <a:ext cx="6830" cy="6817"/>
              </a:xfrm>
              <a:prstGeom prst="rect">
                <a:avLst/>
              </a:prstGeom>
            </p:spPr>
          </p:pic>
          <p:cxnSp>
            <p:nvCxnSpPr>
              <p:cNvPr id="16" name="直接箭头连接符 15"/>
              <p:cNvCxnSpPr>
                <a:stCxn id="18" idx="1"/>
              </p:cNvCxnSpPr>
              <p:nvPr>
                <p:custDataLst>
                  <p:tags r:id="rId3"/>
                </p:custDataLst>
              </p:nvPr>
            </p:nvCxnSpPr>
            <p:spPr>
              <a:xfrm flipH="1" flipV="1">
                <a:off x="11846" y="7798"/>
                <a:ext cx="759" cy="439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文本框 17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2605" y="7952"/>
                <a:ext cx="2336" cy="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/>
                  <a:t>VETO</a:t>
                </a:r>
                <a:r>
                  <a:rPr lang="zh-CN" altLang="en-US" sz="2400"/>
                  <a:t>水箱</a:t>
                </a:r>
                <a:endParaRPr lang="zh-CN" altLang="en-US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  <p:cxnSp>
            <p:nvCxnSpPr>
              <p:cNvPr id="5" name="直接箭头连接符 4"/>
              <p:cNvCxnSpPr>
                <a:stCxn id="7" idx="1"/>
              </p:cNvCxnSpPr>
              <p:nvPr>
                <p:custDataLst>
                  <p:tags r:id="rId5"/>
                </p:custDataLst>
              </p:nvPr>
            </p:nvCxnSpPr>
            <p:spPr>
              <a:xfrm flipH="1" flipV="1">
                <a:off x="10830" y="8670"/>
                <a:ext cx="1229" cy="74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文本框 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2059" y="9058"/>
                <a:ext cx="1545" cy="71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en-US" sz="2400"/>
                  <a:t>PMT</a:t>
                </a:r>
                <a:endParaRPr lang="en-US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  <p:cxnSp>
            <p:nvCxnSpPr>
              <p:cNvPr id="10" name="直接箭头连接符 9"/>
              <p:cNvCxnSpPr>
                <a:stCxn id="11" idx="0"/>
              </p:cNvCxnSpPr>
              <p:nvPr>
                <p:custDataLst>
                  <p:tags r:id="rId7"/>
                </p:custDataLst>
              </p:nvPr>
            </p:nvCxnSpPr>
            <p:spPr>
              <a:xfrm flipH="1" flipV="1">
                <a:off x="9525" y="7699"/>
                <a:ext cx="487" cy="173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本框 1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8585" y="9433"/>
                <a:ext cx="2854" cy="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/>
                  <a:t>中心探测器</a:t>
                </a:r>
                <a:endParaRPr lang="zh-CN" altLang="en-US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  <p:cxnSp>
            <p:nvCxnSpPr>
              <p:cNvPr id="12" name="直接箭头连接符 11"/>
              <p:cNvCxnSpPr>
                <a:stCxn id="13" idx="0"/>
              </p:cNvCxnSpPr>
              <p:nvPr>
                <p:custDataLst>
                  <p:tags r:id="rId9"/>
                </p:custDataLst>
              </p:nvPr>
            </p:nvCxnSpPr>
            <p:spPr>
              <a:xfrm flipV="1">
                <a:off x="7093" y="7185"/>
                <a:ext cx="1335" cy="23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>
                <a:stCxn id="20" idx="3"/>
              </p:cNvCxnSpPr>
              <p:nvPr>
                <p:custDataLst>
                  <p:tags r:id="rId10"/>
                </p:custDataLst>
              </p:nvPr>
            </p:nvCxnSpPr>
            <p:spPr>
              <a:xfrm flipV="1">
                <a:off x="5425" y="4160"/>
                <a:ext cx="1541" cy="113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19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2201" y="5009"/>
                <a:ext cx="3224" cy="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/>
                  <a:t>塑闪</a:t>
                </a:r>
                <a:r>
                  <a:rPr lang="en-US" altLang="zh-CN" sz="2400"/>
                  <a:t>TVT</a:t>
                </a:r>
                <a:r>
                  <a:rPr lang="zh-CN" altLang="en-US" sz="2400"/>
                  <a:t>支架</a:t>
                </a:r>
                <a:endParaRPr lang="zh-CN" altLang="en-US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  <p:cxnSp>
            <p:nvCxnSpPr>
              <p:cNvPr id="21" name="直接箭头连接符 20"/>
              <p:cNvCxnSpPr>
                <a:stCxn id="22" idx="3"/>
              </p:cNvCxnSpPr>
              <p:nvPr>
                <p:custDataLst>
                  <p:tags r:id="rId12"/>
                </p:custDataLst>
              </p:nvPr>
            </p:nvCxnSpPr>
            <p:spPr>
              <a:xfrm flipV="1">
                <a:off x="5709" y="5626"/>
                <a:ext cx="1541" cy="113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文本框 21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377" y="6475"/>
                <a:ext cx="3333" cy="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sz="2400"/>
                  <a:t>顶部</a:t>
                </a:r>
                <a:r>
                  <a:rPr lang="en-US" altLang="zh-CN" sz="2400"/>
                  <a:t>HDPE</a:t>
                </a:r>
                <a:r>
                  <a:rPr lang="zh-CN" altLang="en-US" sz="2400"/>
                  <a:t>支架</a:t>
                </a:r>
                <a:endParaRPr lang="zh-CN" altLang="en-US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  <p:cxnSp>
            <p:nvCxnSpPr>
              <p:cNvPr id="23" name="直接箭头连接符 22"/>
              <p:cNvCxnSpPr/>
              <p:nvPr>
                <p:custDataLst>
                  <p:tags r:id="rId14"/>
                </p:custDataLst>
              </p:nvPr>
            </p:nvCxnSpPr>
            <p:spPr>
              <a:xfrm flipH="1">
                <a:off x="9270" y="3240"/>
                <a:ext cx="3240" cy="175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文本框 23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1846" y="2377"/>
                <a:ext cx="2693" cy="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sz="2400"/>
                  <a:t>刻度系统</a:t>
                </a:r>
                <a:endParaRPr 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p:grpSp>
      </p:grpSp>
      <p:sp>
        <p:nvSpPr>
          <p:cNvPr id="6" name="标题 5"/>
          <p:cNvSpPr>
            <a:spLocks noGrp="1"/>
          </p:cNvSpPr>
          <p:nvPr/>
        </p:nvSpPr>
        <p:spPr>
          <a:xfrm>
            <a:off x="327660" y="365125"/>
            <a:ext cx="4062095" cy="569595"/>
          </a:xfrm>
          <a:prstGeom prst="rect">
            <a:avLst/>
          </a:prstGeom>
        </p:spPr>
        <p:txBody>
          <a:bodyPr lIns="90000" tIns="46800" rIns="90000" bIns="46800" anchor="b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ea"/>
                <a:ea typeface="+mn-ea"/>
              </a:rPr>
              <a:t>TAO</a:t>
            </a:r>
            <a:r>
              <a:rPr lang="zh-CN" altLang="en-US" sz="2800" b="1" dirty="0">
                <a:latin typeface="+mn-ea"/>
                <a:ea typeface="+mn-ea"/>
              </a:rPr>
              <a:t>探测器结构</a:t>
            </a:r>
            <a:endParaRPr lang="zh-CN" altLang="en-US" sz="2800" b="1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8374380" y="738505"/>
            <a:ext cx="3599815" cy="2520315"/>
            <a:chOff x="2965" y="2422"/>
            <a:chExt cx="6043" cy="4535"/>
          </a:xfrm>
        </p:grpSpPr>
        <p:pic>
          <p:nvPicPr>
            <p:cNvPr id="13" name="图片 4" descr="c02e236078ba9a1a31f25891bba163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2965" y="2422"/>
              <a:ext cx="6043" cy="453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" name="直接箭头连接符 6"/>
            <p:cNvCxnSpPr>
              <a:stCxn id="12" idx="3"/>
            </p:cNvCxnSpPr>
            <p:nvPr>
              <p:custDataLst>
                <p:tags r:id="rId3"/>
              </p:custDataLst>
            </p:nvPr>
          </p:nvCxnSpPr>
          <p:spPr>
            <a:xfrm flipV="1">
              <a:off x="4373" y="3815"/>
              <a:ext cx="1736" cy="5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>
              <p:custDataLst>
                <p:tags r:id="rId4"/>
              </p:custDataLst>
            </p:nvPr>
          </p:nvSpPr>
          <p:spPr>
            <a:xfrm>
              <a:off x="3168" y="3928"/>
              <a:ext cx="1206" cy="8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noAutofit/>
            </a:bodyPr>
            <a:p>
              <a:r>
                <a:rPr lang="en-US" altLang="zh-CN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ACU</a:t>
              </a:r>
              <a:endParaRPr lang="en-US" altLang="zh-CN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cxnSp>
          <p:nvCxnSpPr>
            <p:cNvPr id="2" name="直接箭头连接符 1"/>
            <p:cNvCxnSpPr>
              <a:stCxn id="22" idx="3"/>
            </p:cNvCxnSpPr>
            <p:nvPr>
              <p:custDataLst>
                <p:tags r:id="rId5"/>
              </p:custDataLst>
            </p:nvPr>
          </p:nvCxnSpPr>
          <p:spPr>
            <a:xfrm flipV="1">
              <a:off x="4505" y="5765"/>
              <a:ext cx="1736" cy="5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>
              <p:custDataLst>
                <p:tags r:id="rId6"/>
              </p:custDataLst>
            </p:nvPr>
          </p:nvSpPr>
          <p:spPr>
            <a:xfrm>
              <a:off x="3168" y="5959"/>
              <a:ext cx="1338" cy="6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noAutofit/>
            </a:bodyPr>
            <a:p>
              <a:r>
                <a:rPr lang="en-US" altLang="zh-CN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CLS</a:t>
              </a:r>
              <a:endParaRPr lang="en-US" altLang="zh-CN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pic>
        <p:nvPicPr>
          <p:cNvPr id="65" name="图片 65" descr="刻度系统示意图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797300" y="998855"/>
            <a:ext cx="4433436" cy="5040000"/>
          </a:xfrm>
          <a:prstGeom prst="rect">
            <a:avLst/>
          </a:prstGeom>
        </p:spPr>
      </p:pic>
      <p:pic>
        <p:nvPicPr>
          <p:cNvPr id="4" name="图片 3" descr="baf3175fe3e806451a838843f91d8da"/>
          <p:cNvPicPr/>
          <p:nvPr/>
        </p:nvPicPr>
        <p:blipFill>
          <a:blip r:embed="rId9"/>
          <a:srcRect l="18177" t="29747" r="7430"/>
          <a:stretch>
            <a:fillRect/>
          </a:stretch>
        </p:blipFill>
        <p:spPr>
          <a:xfrm>
            <a:off x="8374380" y="3423920"/>
            <a:ext cx="3600000" cy="2520000"/>
          </a:xfrm>
          <a:prstGeom prst="rect">
            <a:avLst/>
          </a:prstGeom>
        </p:spPr>
      </p:pic>
      <p:cxnSp>
        <p:nvCxnSpPr>
          <p:cNvPr id="24" name="直接箭头连接符 23"/>
          <p:cNvCxnSpPr/>
          <p:nvPr>
            <p:custDataLst>
              <p:tags r:id="rId10"/>
            </p:custDataLst>
          </p:nvPr>
        </p:nvCxnSpPr>
        <p:spPr>
          <a:xfrm>
            <a:off x="9185724" y="3896086"/>
            <a:ext cx="470535" cy="351155"/>
          </a:xfrm>
          <a:prstGeom prst="straightConnector1">
            <a:avLst/>
          </a:prstGeom>
          <a:ln w="28575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>
            <p:custDataLst>
              <p:tags r:id="rId11"/>
            </p:custDataLst>
          </p:nvPr>
        </p:nvSpPr>
        <p:spPr>
          <a:xfrm>
            <a:off x="8374380" y="3695065"/>
            <a:ext cx="823595" cy="3371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en-US" altLang="zh-CN" sz="16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Ge</a:t>
            </a:r>
            <a:r>
              <a:rPr lang="zh-CN" altLang="en-US" sz="16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源</a:t>
            </a:r>
            <a:endParaRPr lang="zh-CN" altLang="en-US" sz="16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26" name="直接箭头连接符 25"/>
          <p:cNvCxnSpPr/>
          <p:nvPr>
            <p:custDataLst>
              <p:tags r:id="rId12"/>
            </p:custDataLst>
          </p:nvPr>
        </p:nvCxnSpPr>
        <p:spPr>
          <a:xfrm>
            <a:off x="9306374" y="4716506"/>
            <a:ext cx="470535" cy="351155"/>
          </a:xfrm>
          <a:prstGeom prst="straightConnector1">
            <a:avLst/>
          </a:prstGeom>
          <a:ln w="28575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>
            <p:custDataLst>
              <p:tags r:id="rId13"/>
            </p:custDataLst>
          </p:nvPr>
        </p:nvSpPr>
        <p:spPr>
          <a:xfrm>
            <a:off x="8495030" y="4515485"/>
            <a:ext cx="823595" cy="3371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sz="16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复合源</a:t>
            </a:r>
            <a:endParaRPr lang="zh-CN" sz="16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8" name="文本框 27"/>
          <p:cNvSpPr txBox="1"/>
          <p:nvPr>
            <p:custDataLst>
              <p:tags r:id="rId14"/>
            </p:custDataLst>
          </p:nvPr>
        </p:nvSpPr>
        <p:spPr>
          <a:xfrm>
            <a:off x="9777095" y="3423920"/>
            <a:ext cx="823595" cy="3371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en-US" altLang="zh-CN" sz="16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LED</a:t>
            </a:r>
            <a:r>
              <a:rPr lang="zh-CN" altLang="en-US" sz="16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源</a:t>
            </a:r>
            <a:endParaRPr lang="zh-CN" altLang="en-US" sz="16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31" name="直接箭头连接符 30"/>
          <p:cNvCxnSpPr/>
          <p:nvPr>
            <p:custDataLst>
              <p:tags r:id="rId15"/>
            </p:custDataLst>
          </p:nvPr>
        </p:nvCxnSpPr>
        <p:spPr>
          <a:xfrm>
            <a:off x="10271574" y="3764641"/>
            <a:ext cx="470535" cy="351155"/>
          </a:xfrm>
          <a:prstGeom prst="straightConnector1">
            <a:avLst/>
          </a:prstGeom>
          <a:ln w="28575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矩形 31"/>
          <p:cNvSpPr/>
          <p:nvPr>
            <p:custDataLst>
              <p:tags r:id="rId16"/>
            </p:custDataLst>
          </p:nvPr>
        </p:nvSpPr>
        <p:spPr>
          <a:xfrm>
            <a:off x="421005" y="3216275"/>
            <a:ext cx="1180465" cy="6057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/>
              <a:t>TAO</a:t>
            </a:r>
            <a:r>
              <a:rPr lang="zh-CN" altLang="en-US" sz="1400"/>
              <a:t>刻度</a:t>
            </a:r>
            <a:endParaRPr lang="zh-CN" altLang="en-US" sz="1400"/>
          </a:p>
        </p:txBody>
      </p:sp>
      <p:sp>
        <p:nvSpPr>
          <p:cNvPr id="33" name="矩形 32"/>
          <p:cNvSpPr/>
          <p:nvPr>
            <p:custDataLst>
              <p:tags r:id="rId17"/>
            </p:custDataLst>
          </p:nvPr>
        </p:nvSpPr>
        <p:spPr>
          <a:xfrm>
            <a:off x="1880235" y="2610485"/>
            <a:ext cx="1180465" cy="6057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1400"/>
              <a:t>ACU</a:t>
            </a:r>
            <a:r>
              <a:rPr lang="zh-CN" altLang="en-US" sz="1400"/>
              <a:t>刻度</a:t>
            </a:r>
            <a:endParaRPr lang="zh-CN" altLang="en-US" sz="1400"/>
          </a:p>
        </p:txBody>
      </p:sp>
      <p:sp>
        <p:nvSpPr>
          <p:cNvPr id="34" name="矩形 33"/>
          <p:cNvSpPr/>
          <p:nvPr>
            <p:custDataLst>
              <p:tags r:id="rId18"/>
            </p:custDataLst>
          </p:nvPr>
        </p:nvSpPr>
        <p:spPr>
          <a:xfrm>
            <a:off x="1880235" y="3822065"/>
            <a:ext cx="1180465" cy="6057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/>
              <a:t>CLS</a:t>
            </a:r>
            <a:r>
              <a:rPr lang="zh-CN" altLang="en-US" sz="1400"/>
              <a:t>刻度</a:t>
            </a:r>
            <a:endParaRPr lang="zh-CN" altLang="en-US" sz="1400"/>
          </a:p>
        </p:txBody>
      </p:sp>
      <p:cxnSp>
        <p:nvCxnSpPr>
          <p:cNvPr id="35" name="肘形连接符 34"/>
          <p:cNvCxnSpPr>
            <a:endCxn id="33" idx="1"/>
          </p:cNvCxnSpPr>
          <p:nvPr>
            <p:custDataLst>
              <p:tags r:id="rId19"/>
            </p:custDataLst>
          </p:nvPr>
        </p:nvCxnSpPr>
        <p:spPr>
          <a:xfrm flipV="1">
            <a:off x="1601470" y="2913380"/>
            <a:ext cx="278765" cy="605790"/>
          </a:xfrm>
          <a:prstGeom prst="bentConnector3">
            <a:avLst>
              <a:gd name="adj1" fmla="val 50114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肘形连接符 35"/>
          <p:cNvCxnSpPr>
            <a:endCxn id="34" idx="1"/>
          </p:cNvCxnSpPr>
          <p:nvPr>
            <p:custDataLst>
              <p:tags r:id="rId20"/>
            </p:custDataLst>
          </p:nvPr>
        </p:nvCxnSpPr>
        <p:spPr>
          <a:xfrm>
            <a:off x="1601470" y="3519170"/>
            <a:ext cx="278765" cy="605790"/>
          </a:xfrm>
          <a:prstGeom prst="bentConnector3">
            <a:avLst>
              <a:gd name="adj1" fmla="val 50114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左大括号 36"/>
          <p:cNvSpPr/>
          <p:nvPr>
            <p:custDataLst>
              <p:tags r:id="rId21"/>
            </p:custDataLst>
          </p:nvPr>
        </p:nvSpPr>
        <p:spPr>
          <a:xfrm>
            <a:off x="3121660" y="2240280"/>
            <a:ext cx="238125" cy="141160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8" name="文本框 37"/>
          <p:cNvSpPr txBox="1"/>
          <p:nvPr>
            <p:custDataLst>
              <p:tags r:id="rId22"/>
            </p:custDataLst>
          </p:nvPr>
        </p:nvSpPr>
        <p:spPr>
          <a:xfrm>
            <a:off x="3420745" y="2350770"/>
            <a:ext cx="716280" cy="11684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 baseline="30000"/>
              <a:t>68</a:t>
            </a:r>
            <a:r>
              <a:rPr lang="en-US" altLang="zh-CN" sz="1400"/>
              <a:t>Ge</a:t>
            </a:r>
            <a:r>
              <a:rPr lang="zh-CN" altLang="en-US" sz="1400"/>
              <a:t>源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复合源</a:t>
            </a:r>
            <a:endParaRPr lang="zh-CN" altLang="en-US" sz="1400"/>
          </a:p>
          <a:p>
            <a:endParaRPr lang="zh-CN" altLang="en-US" sz="1400"/>
          </a:p>
          <a:p>
            <a:r>
              <a:rPr lang="en-US" altLang="zh-CN" sz="1400"/>
              <a:t>LED</a:t>
            </a:r>
            <a:endParaRPr lang="en-US" altLang="zh-CN" sz="1400"/>
          </a:p>
        </p:txBody>
      </p:sp>
      <p:sp>
        <p:nvSpPr>
          <p:cNvPr id="39" name="文本框 38"/>
          <p:cNvSpPr txBox="1"/>
          <p:nvPr>
            <p:custDataLst>
              <p:tags r:id="rId23"/>
            </p:custDataLst>
          </p:nvPr>
        </p:nvSpPr>
        <p:spPr>
          <a:xfrm>
            <a:off x="3263265" y="3940810"/>
            <a:ext cx="7118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 baseline="30000"/>
              <a:t>137</a:t>
            </a:r>
            <a:r>
              <a:rPr lang="en-US" altLang="zh-CN" sz="1400"/>
              <a:t>Cs</a:t>
            </a:r>
            <a:r>
              <a:rPr lang="zh-CN" altLang="en-US" sz="1400"/>
              <a:t>源</a:t>
            </a:r>
            <a:endParaRPr lang="zh-CN" altLang="en-US" sz="1400"/>
          </a:p>
        </p:txBody>
      </p:sp>
      <p:sp>
        <p:nvSpPr>
          <p:cNvPr id="3" name="标题 5"/>
          <p:cNvSpPr>
            <a:spLocks noGrp="1"/>
          </p:cNvSpPr>
          <p:nvPr/>
        </p:nvSpPr>
        <p:spPr>
          <a:xfrm>
            <a:off x="327660" y="365125"/>
            <a:ext cx="4062095" cy="569595"/>
          </a:xfrm>
          <a:prstGeom prst="rect">
            <a:avLst/>
          </a:prstGeom>
        </p:spPr>
        <p:txBody>
          <a:bodyPr lIns="90000" tIns="46800" rIns="90000" bIns="46800" anchor="b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latin typeface="+mn-ea"/>
                <a:ea typeface="+mn-ea"/>
              </a:rPr>
              <a:t>TAO</a:t>
            </a:r>
            <a:r>
              <a:rPr lang="zh-CN" altLang="en-US" sz="2800" b="1" dirty="0">
                <a:latin typeface="+mn-ea"/>
                <a:ea typeface="+mn-ea"/>
              </a:rPr>
              <a:t>刻度系统</a:t>
            </a:r>
            <a:endParaRPr lang="zh-CN" altLang="en-US" sz="2800" b="1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fb3111379736e07a0bd3d04e8c4b2aa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305" y="172720"/>
            <a:ext cx="4500880" cy="6004560"/>
          </a:xfrm>
          <a:prstGeom prst="rect">
            <a:avLst/>
          </a:prstGeom>
        </p:spPr>
      </p:pic>
      <p:pic>
        <p:nvPicPr>
          <p:cNvPr id="3" name="9c6043a6cd46b221df23448f8e1c3f21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45075" y="1070610"/>
            <a:ext cx="7052310" cy="39357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39230" y="51898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垂钓源转盘运行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53745" y="62598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ACU</a:t>
            </a:r>
            <a:r>
              <a:rPr lang="zh-CN" altLang="en-US"/>
              <a:t>实物图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 mute="1"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tmp51C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7740"/>
            <a:ext cx="6778625" cy="5488940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6946265" y="959485"/>
            <a:ext cx="4903470" cy="5488940"/>
            <a:chOff x="10504" y="1524"/>
            <a:chExt cx="7722" cy="8644"/>
          </a:xfrm>
        </p:grpSpPr>
        <p:grpSp>
          <p:nvGrpSpPr>
            <p:cNvPr id="15" name="组合 14"/>
            <p:cNvGrpSpPr/>
            <p:nvPr/>
          </p:nvGrpSpPr>
          <p:grpSpPr>
            <a:xfrm>
              <a:off x="10504" y="1524"/>
              <a:ext cx="7723" cy="8645"/>
              <a:chOff x="410" y="328"/>
              <a:chExt cx="10072" cy="10005"/>
            </a:xfrm>
          </p:grpSpPr>
          <p:pic>
            <p:nvPicPr>
              <p:cNvPr id="5" name="图片 4" descr="tmp5B2E"/>
              <p:cNvPicPr>
                <a:picLocks noChangeAspect="1"/>
              </p:cNvPicPr>
              <p:nvPr/>
            </p:nvPicPr>
            <p:blipFill>
              <a:blip r:embed="rId2"/>
              <a:srcRect l="22944" b="7361"/>
              <a:stretch>
                <a:fillRect/>
              </a:stretch>
            </p:blipFill>
            <p:spPr>
              <a:xfrm>
                <a:off x="410" y="328"/>
                <a:ext cx="10072" cy="10005"/>
              </a:xfrm>
              <a:prstGeom prst="rect">
                <a:avLst/>
              </a:prstGeom>
            </p:spPr>
          </p:pic>
          <p:sp>
            <p:nvSpPr>
              <p:cNvPr id="11" name="任意多边形 10"/>
              <p:cNvSpPr/>
              <p:nvPr/>
            </p:nvSpPr>
            <p:spPr>
              <a:xfrm>
                <a:off x="4631" y="1946"/>
                <a:ext cx="1952" cy="4850"/>
              </a:xfrm>
              <a:custGeom>
                <a:avLst/>
                <a:gdLst>
                  <a:gd name="connisteX0" fmla="*/ 0 w 1239508"/>
                  <a:gd name="connsiteY0" fmla="*/ 2696012 h 3079552"/>
                  <a:gd name="connisteX1" fmla="*/ 246380 w 1239508"/>
                  <a:gd name="connsiteY1" fmla="*/ 2428042 h 3079552"/>
                  <a:gd name="connisteX2" fmla="*/ 412750 w 1239508"/>
                  <a:gd name="connsiteY2" fmla="*/ 1869877 h 3079552"/>
                  <a:gd name="connisteX3" fmla="*/ 304165 w 1239508"/>
                  <a:gd name="connsiteY3" fmla="*/ 1377117 h 3079552"/>
                  <a:gd name="connisteX4" fmla="*/ 246380 w 1239508"/>
                  <a:gd name="connsiteY4" fmla="*/ 971987 h 3079552"/>
                  <a:gd name="connisteX5" fmla="*/ 86995 w 1239508"/>
                  <a:gd name="connsiteY5" fmla="*/ 377627 h 3079552"/>
                  <a:gd name="connisteX6" fmla="*/ 376555 w 1239508"/>
                  <a:gd name="connsiteY6" fmla="*/ 44252 h 3079552"/>
                  <a:gd name="connisteX7" fmla="*/ 934720 w 1239508"/>
                  <a:gd name="connsiteY7" fmla="*/ 44252 h 3079552"/>
                  <a:gd name="connisteX8" fmla="*/ 1195070 w 1239508"/>
                  <a:gd name="connsiteY8" fmla="*/ 298252 h 3079552"/>
                  <a:gd name="connisteX9" fmla="*/ 1224280 w 1239508"/>
                  <a:gd name="connsiteY9" fmla="*/ 638612 h 3079552"/>
                  <a:gd name="connisteX10" fmla="*/ 1094105 w 1239508"/>
                  <a:gd name="connsiteY10" fmla="*/ 891977 h 3079552"/>
                  <a:gd name="connisteX11" fmla="*/ 1079500 w 1239508"/>
                  <a:gd name="connsiteY11" fmla="*/ 1131372 h 3079552"/>
                  <a:gd name="connisteX12" fmla="*/ 1086485 w 1239508"/>
                  <a:gd name="connsiteY12" fmla="*/ 1471732 h 3079552"/>
                  <a:gd name="connisteX13" fmla="*/ 1079500 w 1239508"/>
                  <a:gd name="connsiteY13" fmla="*/ 2073077 h 3079552"/>
                  <a:gd name="connisteX14" fmla="*/ 1086485 w 1239508"/>
                  <a:gd name="connsiteY14" fmla="*/ 2492812 h 3079552"/>
                  <a:gd name="connisteX15" fmla="*/ 1086485 w 1239508"/>
                  <a:gd name="connsiteY15" fmla="*/ 2891592 h 3079552"/>
                  <a:gd name="connisteX16" fmla="*/ 1086485 w 1239508"/>
                  <a:gd name="connsiteY16" fmla="*/ 3079552 h 3079552"/>
                  <a:gd name="connisteX17" fmla="*/ 840105 w 1239508"/>
                  <a:gd name="connsiteY17" fmla="*/ 3231952 h 3079552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  <a:cxn ang="0">
                    <a:pos x="connisteX10" y="connsiteY10"/>
                  </a:cxn>
                  <a:cxn ang="0">
                    <a:pos x="connisteX11" y="connsiteY11"/>
                  </a:cxn>
                  <a:cxn ang="0">
                    <a:pos x="connisteX12" y="connsiteY12"/>
                  </a:cxn>
                  <a:cxn ang="0">
                    <a:pos x="connisteX13" y="connsiteY13"/>
                  </a:cxn>
                  <a:cxn ang="0">
                    <a:pos x="connisteX14" y="connsiteY14"/>
                  </a:cxn>
                  <a:cxn ang="0">
                    <a:pos x="connisteX15" y="connsiteY15"/>
                  </a:cxn>
                  <a:cxn ang="0">
                    <a:pos x="connisteX16" y="connsiteY16"/>
                  </a:cxn>
                  <a:cxn ang="0">
                    <a:pos x="connisteX17" y="connsiteY17"/>
                  </a:cxn>
                </a:cxnLst>
                <a:rect l="l" t="t" r="r" b="b"/>
                <a:pathLst>
                  <a:path w="1239509" h="3079552">
                    <a:moveTo>
                      <a:pt x="0" y="2696012"/>
                    </a:moveTo>
                    <a:cubicBezTo>
                      <a:pt x="45720" y="2653467"/>
                      <a:pt x="163830" y="2593142"/>
                      <a:pt x="246380" y="2428042"/>
                    </a:cubicBezTo>
                    <a:cubicBezTo>
                      <a:pt x="328930" y="2262942"/>
                      <a:pt x="401320" y="2080062"/>
                      <a:pt x="412750" y="1869877"/>
                    </a:cubicBezTo>
                    <a:cubicBezTo>
                      <a:pt x="424180" y="1659692"/>
                      <a:pt x="337185" y="1556822"/>
                      <a:pt x="304165" y="1377117"/>
                    </a:cubicBezTo>
                    <a:cubicBezTo>
                      <a:pt x="271145" y="1197412"/>
                      <a:pt x="289560" y="1172012"/>
                      <a:pt x="246380" y="971987"/>
                    </a:cubicBezTo>
                    <a:cubicBezTo>
                      <a:pt x="203200" y="771962"/>
                      <a:pt x="60960" y="563047"/>
                      <a:pt x="86995" y="377627"/>
                    </a:cubicBezTo>
                    <a:cubicBezTo>
                      <a:pt x="113030" y="192207"/>
                      <a:pt x="207010" y="110927"/>
                      <a:pt x="376555" y="44252"/>
                    </a:cubicBezTo>
                    <a:cubicBezTo>
                      <a:pt x="546100" y="-22423"/>
                      <a:pt x="770890" y="-6548"/>
                      <a:pt x="934720" y="44252"/>
                    </a:cubicBezTo>
                    <a:cubicBezTo>
                      <a:pt x="1098550" y="95052"/>
                      <a:pt x="1137285" y="179507"/>
                      <a:pt x="1195070" y="298252"/>
                    </a:cubicBezTo>
                    <a:cubicBezTo>
                      <a:pt x="1252855" y="416997"/>
                      <a:pt x="1244600" y="519867"/>
                      <a:pt x="1224280" y="638612"/>
                    </a:cubicBezTo>
                    <a:cubicBezTo>
                      <a:pt x="1203960" y="757357"/>
                      <a:pt x="1123315" y="793552"/>
                      <a:pt x="1094105" y="891977"/>
                    </a:cubicBezTo>
                    <a:cubicBezTo>
                      <a:pt x="1064895" y="990402"/>
                      <a:pt x="1080770" y="1015167"/>
                      <a:pt x="1079500" y="1131372"/>
                    </a:cubicBezTo>
                    <a:cubicBezTo>
                      <a:pt x="1078230" y="1247577"/>
                      <a:pt x="1086485" y="1283137"/>
                      <a:pt x="1086485" y="1471732"/>
                    </a:cubicBezTo>
                    <a:cubicBezTo>
                      <a:pt x="1086485" y="1660327"/>
                      <a:pt x="1079500" y="1868607"/>
                      <a:pt x="1079500" y="2073077"/>
                    </a:cubicBezTo>
                    <a:cubicBezTo>
                      <a:pt x="1079500" y="2277547"/>
                      <a:pt x="1085215" y="2328982"/>
                      <a:pt x="1086485" y="2492812"/>
                    </a:cubicBezTo>
                    <a:cubicBezTo>
                      <a:pt x="1087755" y="2656642"/>
                      <a:pt x="1086485" y="2774117"/>
                      <a:pt x="1086485" y="2891592"/>
                    </a:cubicBezTo>
                    <a:cubicBezTo>
                      <a:pt x="1086485" y="3009067"/>
                      <a:pt x="1136015" y="3011607"/>
                      <a:pt x="1086485" y="3079552"/>
                    </a:cubicBezTo>
                  </a:path>
                </a:pathLst>
              </a:custGeom>
              <a:noFill/>
              <a:ln w="31750" cmpd="sng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6138" y="6557"/>
                <a:ext cx="444" cy="867"/>
              </a:xfrm>
              <a:prstGeom prst="ellipse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6139" y="5713"/>
                <a:ext cx="443" cy="524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6138" y="4380"/>
                <a:ext cx="444" cy="867"/>
              </a:xfrm>
              <a:prstGeom prst="ellipse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15169" y="6177"/>
              <a:ext cx="146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放射源</a:t>
              </a:r>
              <a:endParaRPr lang="zh-CN" altLang="en-US"/>
            </a:p>
          </p:txBody>
        </p:sp>
      </p:grpSp>
      <p:pic>
        <p:nvPicPr>
          <p:cNvPr id="44" name="图片 43" descr="tmp1F49"/>
          <p:cNvPicPr>
            <a:picLocks noChangeAspect="1"/>
          </p:cNvPicPr>
          <p:nvPr/>
        </p:nvPicPr>
        <p:blipFill>
          <a:blip r:embed="rId3"/>
          <a:srcRect l="25716" r="16002"/>
          <a:stretch>
            <a:fillRect/>
          </a:stretch>
        </p:blipFill>
        <p:spPr>
          <a:xfrm>
            <a:off x="5201285" y="959485"/>
            <a:ext cx="1577340" cy="3529330"/>
          </a:xfrm>
          <a:prstGeom prst="rect">
            <a:avLst/>
          </a:prstGeom>
        </p:spPr>
      </p:pic>
      <p:sp>
        <p:nvSpPr>
          <p:cNvPr id="45" name="标题 5"/>
          <p:cNvSpPr>
            <a:spLocks noGrp="1"/>
          </p:cNvSpPr>
          <p:nvPr/>
        </p:nvSpPr>
        <p:spPr>
          <a:xfrm>
            <a:off x="327660" y="365125"/>
            <a:ext cx="4062095" cy="569595"/>
          </a:xfrm>
          <a:prstGeom prst="rect">
            <a:avLst/>
          </a:prstGeom>
        </p:spPr>
        <p:txBody>
          <a:bodyPr lIns="90000" tIns="46800" rIns="90000" bIns="46800" anchor="b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2800" b="1" dirty="0">
                <a:latin typeface="+mn-ea"/>
                <a:ea typeface="+mn-ea"/>
              </a:rPr>
              <a:t>垂钓源安装</a:t>
            </a:r>
            <a:endParaRPr lang="zh-CN" sz="2800" b="1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8" name="组合 27"/>
          <p:cNvGrpSpPr/>
          <p:nvPr/>
        </p:nvGrpSpPr>
        <p:grpSpPr>
          <a:xfrm>
            <a:off x="3833495" y="537845"/>
            <a:ext cx="8168640" cy="6083300"/>
            <a:chOff x="5583" y="966"/>
            <a:chExt cx="12864" cy="9580"/>
          </a:xfrm>
        </p:grpSpPr>
        <p:grpSp>
          <p:nvGrpSpPr>
            <p:cNvPr id="15" name="组合 14"/>
            <p:cNvGrpSpPr/>
            <p:nvPr/>
          </p:nvGrpSpPr>
          <p:grpSpPr>
            <a:xfrm>
              <a:off x="5583" y="966"/>
              <a:ext cx="12864" cy="9580"/>
              <a:chOff x="5583" y="966"/>
              <a:chExt cx="12864" cy="9580"/>
            </a:xfrm>
          </p:grpSpPr>
          <p:pic>
            <p:nvPicPr>
              <p:cNvPr id="2" name="图片 1" descr="tmp98D9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583" y="966"/>
                <a:ext cx="12865" cy="9581"/>
              </a:xfrm>
              <a:prstGeom prst="rect">
                <a:avLst/>
              </a:prstGeom>
            </p:spPr>
          </p:pic>
          <p:sp>
            <p:nvSpPr>
              <p:cNvPr id="6" name="任意多边形 5"/>
              <p:cNvSpPr/>
              <p:nvPr/>
            </p:nvSpPr>
            <p:spPr>
              <a:xfrm>
                <a:off x="10695" y="2484"/>
                <a:ext cx="2516" cy="5577"/>
              </a:xfrm>
              <a:custGeom>
                <a:avLst/>
                <a:gdLst>
                  <a:gd name="connisteX0" fmla="*/ 568197 w 1597466"/>
                  <a:gd name="connsiteY0" fmla="*/ 1724097 h 3541219"/>
                  <a:gd name="connisteX1" fmla="*/ 806957 w 1597466"/>
                  <a:gd name="connsiteY1" fmla="*/ 1550107 h 3541219"/>
                  <a:gd name="connisteX2" fmla="*/ 893952 w 1597466"/>
                  <a:gd name="connsiteY2" fmla="*/ 1311347 h 3541219"/>
                  <a:gd name="connisteX3" fmla="*/ 923162 w 1597466"/>
                  <a:gd name="connsiteY3" fmla="*/ 992577 h 3541219"/>
                  <a:gd name="connisteX4" fmla="*/ 879982 w 1597466"/>
                  <a:gd name="connsiteY4" fmla="*/ 739212 h 3541219"/>
                  <a:gd name="connisteX5" fmla="*/ 799972 w 1597466"/>
                  <a:gd name="connsiteY5" fmla="*/ 442032 h 3541219"/>
                  <a:gd name="connisteX6" fmla="*/ 763777 w 1597466"/>
                  <a:gd name="connsiteY6" fmla="*/ 239467 h 3541219"/>
                  <a:gd name="connisteX7" fmla="*/ 916177 w 1597466"/>
                  <a:gd name="connsiteY7" fmla="*/ 43887 h 3541219"/>
                  <a:gd name="connisteX8" fmla="*/ 1082547 w 1597466"/>
                  <a:gd name="connsiteY8" fmla="*/ 72 h 3541219"/>
                  <a:gd name="connisteX9" fmla="*/ 1358137 w 1597466"/>
                  <a:gd name="connsiteY9" fmla="*/ 43887 h 3541219"/>
                  <a:gd name="connisteX10" fmla="*/ 1553717 w 1597466"/>
                  <a:gd name="connsiteY10" fmla="*/ 210257 h 3541219"/>
                  <a:gd name="connisteX11" fmla="*/ 1596897 w 1597466"/>
                  <a:gd name="connsiteY11" fmla="*/ 405837 h 3541219"/>
                  <a:gd name="connisteX12" fmla="*/ 1546097 w 1597466"/>
                  <a:gd name="connsiteY12" fmla="*/ 601417 h 3541219"/>
                  <a:gd name="connisteX13" fmla="*/ 1452117 w 1597466"/>
                  <a:gd name="connsiteY13" fmla="*/ 796997 h 3541219"/>
                  <a:gd name="connisteX14" fmla="*/ 1466722 w 1597466"/>
                  <a:gd name="connsiteY14" fmla="*/ 1064967 h 3541219"/>
                  <a:gd name="connisteX15" fmla="*/ 1444497 w 1597466"/>
                  <a:gd name="connsiteY15" fmla="*/ 1354527 h 3541219"/>
                  <a:gd name="connisteX16" fmla="*/ 1430527 w 1597466"/>
                  <a:gd name="connsiteY16" fmla="*/ 1745687 h 3541219"/>
                  <a:gd name="connisteX17" fmla="*/ 1415922 w 1597466"/>
                  <a:gd name="connsiteY17" fmla="*/ 2383227 h 3541219"/>
                  <a:gd name="connisteX18" fmla="*/ 1394332 w 1597466"/>
                  <a:gd name="connsiteY18" fmla="*/ 2905197 h 3541219"/>
                  <a:gd name="connisteX19" fmla="*/ 1379727 w 1597466"/>
                  <a:gd name="connsiteY19" fmla="*/ 3324932 h 3541219"/>
                  <a:gd name="connisteX20" fmla="*/ 1241932 w 1597466"/>
                  <a:gd name="connsiteY20" fmla="*/ 3484317 h 3541219"/>
                  <a:gd name="connisteX21" fmla="*/ 865377 w 1597466"/>
                  <a:gd name="connsiteY21" fmla="*/ 3535117 h 3541219"/>
                  <a:gd name="connisteX22" fmla="*/ 633602 w 1597466"/>
                  <a:gd name="connsiteY22" fmla="*/ 3390337 h 3541219"/>
                  <a:gd name="connisteX23" fmla="*/ 684402 w 1597466"/>
                  <a:gd name="connsiteY23" fmla="*/ 3064582 h 3541219"/>
                  <a:gd name="connisteX24" fmla="*/ 488822 w 1597466"/>
                  <a:gd name="connsiteY24" fmla="*/ 2912182 h 3541219"/>
                  <a:gd name="connisteX25" fmla="*/ 198627 w 1597466"/>
                  <a:gd name="connsiteY25" fmla="*/ 2941392 h 3541219"/>
                  <a:gd name="connisteX26" fmla="*/ 3047 w 1597466"/>
                  <a:gd name="connsiteY26" fmla="*/ 3056962 h 3541219"/>
                  <a:gd name="connisteX27" fmla="*/ 111632 w 1597466"/>
                  <a:gd name="connsiteY27" fmla="*/ 3260162 h 3541219"/>
                  <a:gd name="connisteX28" fmla="*/ 343407 w 1597466"/>
                  <a:gd name="connsiteY28" fmla="*/ 3397957 h 3541219"/>
                  <a:gd name="connisteX29" fmla="*/ 488822 w 1597466"/>
                  <a:gd name="connsiteY29" fmla="*/ 3404942 h 3541219"/>
                  <a:gd name="connisteX30" fmla="*/ 618997 w 1597466"/>
                  <a:gd name="connsiteY30" fmla="*/ 3288737 h 354121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  <a:cxn ang="0">
                    <a:pos x="connisteX10" y="connsiteY10"/>
                  </a:cxn>
                  <a:cxn ang="0">
                    <a:pos x="connisteX11" y="connsiteY11"/>
                  </a:cxn>
                  <a:cxn ang="0">
                    <a:pos x="connisteX12" y="connsiteY12"/>
                  </a:cxn>
                  <a:cxn ang="0">
                    <a:pos x="connisteX13" y="connsiteY13"/>
                  </a:cxn>
                  <a:cxn ang="0">
                    <a:pos x="connisteX14" y="connsiteY14"/>
                  </a:cxn>
                  <a:cxn ang="0">
                    <a:pos x="connisteX15" y="connsiteY15"/>
                  </a:cxn>
                  <a:cxn ang="0">
                    <a:pos x="connisteX16" y="connsiteY16"/>
                  </a:cxn>
                  <a:cxn ang="0">
                    <a:pos x="connisteX17" y="connsiteY17"/>
                  </a:cxn>
                  <a:cxn ang="0">
                    <a:pos x="connisteX18" y="connsiteY18"/>
                  </a:cxn>
                  <a:cxn ang="0">
                    <a:pos x="connisteX19" y="connsiteY19"/>
                  </a:cxn>
                  <a:cxn ang="0">
                    <a:pos x="connisteX20" y="connsiteY20"/>
                  </a:cxn>
                  <a:cxn ang="0">
                    <a:pos x="connisteX21" y="connsiteY21"/>
                  </a:cxn>
                  <a:cxn ang="0">
                    <a:pos x="connisteX22" y="connsiteY22"/>
                  </a:cxn>
                  <a:cxn ang="0">
                    <a:pos x="connisteX23" y="connsiteY23"/>
                  </a:cxn>
                  <a:cxn ang="0">
                    <a:pos x="connisteX24" y="connsiteY24"/>
                  </a:cxn>
                  <a:cxn ang="0">
                    <a:pos x="connisteX25" y="connsiteY25"/>
                  </a:cxn>
                  <a:cxn ang="0">
                    <a:pos x="connisteX26" y="connsiteY26"/>
                  </a:cxn>
                  <a:cxn ang="0">
                    <a:pos x="connisteX27" y="connsiteY27"/>
                  </a:cxn>
                  <a:cxn ang="0">
                    <a:pos x="connisteX28" y="connsiteY28"/>
                  </a:cxn>
                  <a:cxn ang="0">
                    <a:pos x="connisteX29" y="connsiteY29"/>
                  </a:cxn>
                  <a:cxn ang="0">
                    <a:pos x="connisteX30" y="connsiteY30"/>
                  </a:cxn>
                </a:cxnLst>
                <a:rect l="l" t="t" r="r" b="b"/>
                <a:pathLst>
                  <a:path w="1597467" h="3541219">
                    <a:moveTo>
                      <a:pt x="568197" y="1724097"/>
                    </a:moveTo>
                    <a:cubicBezTo>
                      <a:pt x="613917" y="1694252"/>
                      <a:pt x="741552" y="1632657"/>
                      <a:pt x="806957" y="1550107"/>
                    </a:cubicBezTo>
                    <a:cubicBezTo>
                      <a:pt x="872362" y="1467557"/>
                      <a:pt x="870457" y="1423107"/>
                      <a:pt x="893952" y="1311347"/>
                    </a:cubicBezTo>
                    <a:cubicBezTo>
                      <a:pt x="917447" y="1199587"/>
                      <a:pt x="925702" y="1106877"/>
                      <a:pt x="923162" y="992577"/>
                    </a:cubicBezTo>
                    <a:cubicBezTo>
                      <a:pt x="920622" y="878277"/>
                      <a:pt x="904747" y="849067"/>
                      <a:pt x="879982" y="739212"/>
                    </a:cubicBezTo>
                    <a:cubicBezTo>
                      <a:pt x="855217" y="629357"/>
                      <a:pt x="823467" y="541727"/>
                      <a:pt x="799972" y="442032"/>
                    </a:cubicBezTo>
                    <a:cubicBezTo>
                      <a:pt x="776477" y="342337"/>
                      <a:pt x="740282" y="318842"/>
                      <a:pt x="763777" y="239467"/>
                    </a:cubicBezTo>
                    <a:cubicBezTo>
                      <a:pt x="787272" y="160092"/>
                      <a:pt x="852677" y="91512"/>
                      <a:pt x="916177" y="43887"/>
                    </a:cubicBezTo>
                    <a:cubicBezTo>
                      <a:pt x="979677" y="-3738"/>
                      <a:pt x="994282" y="72"/>
                      <a:pt x="1082547" y="72"/>
                    </a:cubicBezTo>
                    <a:cubicBezTo>
                      <a:pt x="1170812" y="72"/>
                      <a:pt x="1264157" y="1977"/>
                      <a:pt x="1358137" y="43887"/>
                    </a:cubicBezTo>
                    <a:cubicBezTo>
                      <a:pt x="1452117" y="85797"/>
                      <a:pt x="1506092" y="137867"/>
                      <a:pt x="1553717" y="210257"/>
                    </a:cubicBezTo>
                    <a:cubicBezTo>
                      <a:pt x="1601342" y="282647"/>
                      <a:pt x="1598167" y="327732"/>
                      <a:pt x="1596897" y="405837"/>
                    </a:cubicBezTo>
                    <a:cubicBezTo>
                      <a:pt x="1595627" y="483942"/>
                      <a:pt x="1575307" y="523312"/>
                      <a:pt x="1546097" y="601417"/>
                    </a:cubicBezTo>
                    <a:cubicBezTo>
                      <a:pt x="1516887" y="679522"/>
                      <a:pt x="1467992" y="704287"/>
                      <a:pt x="1452117" y="796997"/>
                    </a:cubicBezTo>
                    <a:cubicBezTo>
                      <a:pt x="1436242" y="889707"/>
                      <a:pt x="1467992" y="953207"/>
                      <a:pt x="1466722" y="1064967"/>
                    </a:cubicBezTo>
                    <a:cubicBezTo>
                      <a:pt x="1465452" y="1176727"/>
                      <a:pt x="1451482" y="1218637"/>
                      <a:pt x="1444497" y="1354527"/>
                    </a:cubicBezTo>
                    <a:cubicBezTo>
                      <a:pt x="1437512" y="1490417"/>
                      <a:pt x="1436242" y="1539947"/>
                      <a:pt x="1430527" y="1745687"/>
                    </a:cubicBezTo>
                    <a:cubicBezTo>
                      <a:pt x="1424812" y="1951427"/>
                      <a:pt x="1422907" y="2151452"/>
                      <a:pt x="1415922" y="2383227"/>
                    </a:cubicBezTo>
                    <a:cubicBezTo>
                      <a:pt x="1408937" y="2615002"/>
                      <a:pt x="1401317" y="2716602"/>
                      <a:pt x="1394332" y="2905197"/>
                    </a:cubicBezTo>
                    <a:cubicBezTo>
                      <a:pt x="1387347" y="3093792"/>
                      <a:pt x="1410207" y="3209362"/>
                      <a:pt x="1379727" y="3324932"/>
                    </a:cubicBezTo>
                    <a:cubicBezTo>
                      <a:pt x="1349247" y="3440502"/>
                      <a:pt x="1344802" y="3442407"/>
                      <a:pt x="1241932" y="3484317"/>
                    </a:cubicBezTo>
                    <a:cubicBezTo>
                      <a:pt x="1139062" y="3526227"/>
                      <a:pt x="987297" y="3554167"/>
                      <a:pt x="865377" y="3535117"/>
                    </a:cubicBezTo>
                    <a:cubicBezTo>
                      <a:pt x="743457" y="3516067"/>
                      <a:pt x="669797" y="3484317"/>
                      <a:pt x="633602" y="3390337"/>
                    </a:cubicBezTo>
                    <a:cubicBezTo>
                      <a:pt x="597407" y="3296357"/>
                      <a:pt x="713612" y="3160467"/>
                      <a:pt x="684402" y="3064582"/>
                    </a:cubicBezTo>
                    <a:cubicBezTo>
                      <a:pt x="655192" y="2968697"/>
                      <a:pt x="585977" y="2936947"/>
                      <a:pt x="488822" y="2912182"/>
                    </a:cubicBezTo>
                    <a:cubicBezTo>
                      <a:pt x="391667" y="2887417"/>
                      <a:pt x="295782" y="2912182"/>
                      <a:pt x="198627" y="2941392"/>
                    </a:cubicBezTo>
                    <a:cubicBezTo>
                      <a:pt x="101472" y="2970602"/>
                      <a:pt x="20192" y="2993462"/>
                      <a:pt x="3047" y="3056962"/>
                    </a:cubicBezTo>
                    <a:cubicBezTo>
                      <a:pt x="-14098" y="3120462"/>
                      <a:pt x="43687" y="3192217"/>
                      <a:pt x="111632" y="3260162"/>
                    </a:cubicBezTo>
                    <a:cubicBezTo>
                      <a:pt x="179577" y="3328107"/>
                      <a:pt x="267842" y="3368747"/>
                      <a:pt x="343407" y="3397957"/>
                    </a:cubicBezTo>
                    <a:cubicBezTo>
                      <a:pt x="418972" y="3427167"/>
                      <a:pt x="433577" y="3426532"/>
                      <a:pt x="488822" y="3404942"/>
                    </a:cubicBezTo>
                  </a:path>
                </a:pathLst>
              </a:custGeom>
              <a:noFill/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 rot="7320000">
                <a:off x="10593" y="7154"/>
                <a:ext cx="447" cy="238"/>
              </a:xfrm>
              <a:prstGeom prst="ellipse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 rot="360000">
                <a:off x="11249" y="7719"/>
                <a:ext cx="396" cy="213"/>
              </a:xfrm>
              <a:prstGeom prst="ellipse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 rot="2100000">
                <a:off x="10870" y="7591"/>
                <a:ext cx="283" cy="183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7" name="任意多边形 16"/>
            <p:cNvSpPr/>
            <p:nvPr/>
          </p:nvSpPr>
          <p:spPr>
            <a:xfrm>
              <a:off x="13021" y="6161"/>
              <a:ext cx="505" cy="323"/>
            </a:xfrm>
            <a:custGeom>
              <a:avLst/>
              <a:gdLst>
                <a:gd name="connisteX0" fmla="*/ 304800 w 304800"/>
                <a:gd name="connsiteY0" fmla="*/ 92495 h 145835"/>
                <a:gd name="connisteX1" fmla="*/ 236220 w 304800"/>
                <a:gd name="connsiteY1" fmla="*/ 54395 h 145835"/>
                <a:gd name="connisteX2" fmla="*/ 167640 w 304800"/>
                <a:gd name="connsiteY2" fmla="*/ 8675 h 145835"/>
                <a:gd name="connisteX3" fmla="*/ 99060 w 304800"/>
                <a:gd name="connsiteY3" fmla="*/ 8675 h 145835"/>
                <a:gd name="connisteX4" fmla="*/ 38100 w 304800"/>
                <a:gd name="connsiteY4" fmla="*/ 77255 h 145835"/>
                <a:gd name="connisteX5" fmla="*/ 0 w 304800"/>
                <a:gd name="connsiteY5" fmla="*/ 145835 h 1458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304800" h="145836">
                  <a:moveTo>
                    <a:pt x="304800" y="92496"/>
                  </a:moveTo>
                  <a:cubicBezTo>
                    <a:pt x="292735" y="85511"/>
                    <a:pt x="263525" y="70906"/>
                    <a:pt x="236220" y="54396"/>
                  </a:cubicBezTo>
                  <a:cubicBezTo>
                    <a:pt x="208915" y="37886"/>
                    <a:pt x="194945" y="17566"/>
                    <a:pt x="167640" y="8676"/>
                  </a:cubicBezTo>
                  <a:cubicBezTo>
                    <a:pt x="140335" y="-214"/>
                    <a:pt x="125095" y="-5294"/>
                    <a:pt x="99060" y="8676"/>
                  </a:cubicBezTo>
                  <a:cubicBezTo>
                    <a:pt x="73025" y="22646"/>
                    <a:pt x="57785" y="49951"/>
                    <a:pt x="38100" y="77256"/>
                  </a:cubicBezTo>
                  <a:cubicBezTo>
                    <a:pt x="18415" y="104561"/>
                    <a:pt x="6350" y="133771"/>
                    <a:pt x="0" y="145836"/>
                  </a:cubicBezTo>
                </a:path>
              </a:pathLst>
            </a:custGeom>
            <a:noFill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12720" y="6136"/>
              <a:ext cx="168" cy="348"/>
            </a:xfrm>
            <a:custGeom>
              <a:avLst/>
              <a:gdLst>
                <a:gd name="connisteX0" fmla="*/ 0 w 106680"/>
                <a:gd name="connsiteY0" fmla="*/ 0 h 220980"/>
                <a:gd name="connisteX1" fmla="*/ 68580 w 106680"/>
                <a:gd name="connsiteY1" fmla="*/ 15240 h 220980"/>
                <a:gd name="connisteX2" fmla="*/ 91440 w 106680"/>
                <a:gd name="connsiteY2" fmla="*/ 83820 h 220980"/>
                <a:gd name="connisteX3" fmla="*/ 83820 w 106680"/>
                <a:gd name="connsiteY3" fmla="*/ 152400 h 220980"/>
                <a:gd name="connisteX4" fmla="*/ 106680 w 106680"/>
                <a:gd name="connsiteY4" fmla="*/ 220980 h 22098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106680" h="220980">
                  <a:moveTo>
                    <a:pt x="0" y="0"/>
                  </a:moveTo>
                  <a:cubicBezTo>
                    <a:pt x="13335" y="1905"/>
                    <a:pt x="50165" y="-1270"/>
                    <a:pt x="68580" y="15240"/>
                  </a:cubicBezTo>
                  <a:cubicBezTo>
                    <a:pt x="86995" y="31750"/>
                    <a:pt x="88265" y="56515"/>
                    <a:pt x="91440" y="83820"/>
                  </a:cubicBezTo>
                  <a:cubicBezTo>
                    <a:pt x="94615" y="111125"/>
                    <a:pt x="80645" y="125095"/>
                    <a:pt x="83820" y="152400"/>
                  </a:cubicBezTo>
                  <a:cubicBezTo>
                    <a:pt x="86995" y="179705"/>
                    <a:pt x="102235" y="208915"/>
                    <a:pt x="106680" y="220980"/>
                  </a:cubicBezTo>
                </a:path>
              </a:pathLst>
            </a:custGeom>
            <a:noFill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·</a:t>
              </a:r>
              <a:endParaRPr lang="en-US" altLang="zh-CN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24460" y="2160270"/>
            <a:ext cx="3424555" cy="2267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 fontAlgn="auto"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zh-CN" altLang="en-US"/>
              <a:t>限位开关触发后未能复位，导致程序反转源一直下降至</a:t>
            </a:r>
            <a:r>
              <a:rPr lang="en-US" altLang="zh-CN"/>
              <a:t>cls</a:t>
            </a:r>
            <a:r>
              <a:rPr lang="zh-CN" altLang="en-US"/>
              <a:t>平台，导致张力丢失。</a:t>
            </a:r>
            <a:endParaRPr lang="zh-CN" altLang="en-US"/>
          </a:p>
          <a:p>
            <a:pPr marL="285750" indent="-285750" fontAlgn="auto"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zh-CN" altLang="en-US"/>
              <a:t>挂载复合源的钢丝线松脱。可能脱离绕线轴以及滑轮，无法反转将源回收。</a:t>
            </a:r>
            <a:endParaRPr lang="zh-CN" altLang="en-US"/>
          </a:p>
        </p:txBody>
      </p:sp>
      <p:pic>
        <p:nvPicPr>
          <p:cNvPr id="30" name="图片 29" descr="20250323_132937"/>
          <p:cNvPicPr>
            <a:picLocks noChangeAspect="1"/>
          </p:cNvPicPr>
          <p:nvPr/>
        </p:nvPicPr>
        <p:blipFill>
          <a:blip r:embed="rId2"/>
          <a:srcRect l="17140" t="17120"/>
          <a:stretch>
            <a:fillRect/>
          </a:stretch>
        </p:blipFill>
        <p:spPr>
          <a:xfrm rot="5400000">
            <a:off x="3437890" y="875665"/>
            <a:ext cx="2704465" cy="2028825"/>
          </a:xfrm>
          <a:prstGeom prst="rect">
            <a:avLst/>
          </a:prstGeom>
        </p:spPr>
      </p:pic>
      <p:sp>
        <p:nvSpPr>
          <p:cNvPr id="32" name="标题 5"/>
          <p:cNvSpPr>
            <a:spLocks noGrp="1"/>
          </p:cNvSpPr>
          <p:nvPr/>
        </p:nvSpPr>
        <p:spPr>
          <a:xfrm>
            <a:off x="327660" y="365125"/>
            <a:ext cx="4062095" cy="569595"/>
          </a:xfrm>
          <a:prstGeom prst="rect">
            <a:avLst/>
          </a:prstGeom>
        </p:spPr>
        <p:txBody>
          <a:bodyPr lIns="90000" tIns="46800" rIns="90000" bIns="46800" anchor="b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ea"/>
                <a:ea typeface="+mn-ea"/>
              </a:rPr>
              <a:t>acu</a:t>
            </a:r>
            <a:r>
              <a:rPr lang="zh-CN" altLang="en-US" sz="2800" b="1" dirty="0">
                <a:latin typeface="+mn-ea"/>
                <a:ea typeface="+mn-ea"/>
              </a:rPr>
              <a:t>问题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24460" y="5711190"/>
            <a:ext cx="36506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由于是限位开关的问题，需要打开</a:t>
            </a:r>
            <a:r>
              <a:rPr lang="en-US" altLang="zh-CN"/>
              <a:t>acu</a:t>
            </a:r>
            <a:r>
              <a:rPr lang="zh-CN" altLang="en-US"/>
              <a:t>钟罩维修排查。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a4bae8b33abf0ef7c40c8222357eb7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65650" cy="6858000"/>
          </a:xfrm>
          <a:prstGeom prst="rect">
            <a:avLst/>
          </a:prstGeom>
        </p:spPr>
      </p:pic>
      <p:pic>
        <p:nvPicPr>
          <p:cNvPr id="3" name="图片 2" descr="fa0c03a4ddacebb54fef9dff3d1bf01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235" y="0"/>
            <a:ext cx="7517765" cy="56368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WPS 演示</Application>
  <PresentationFormat>宽屏</PresentationFormat>
  <Paragraphs>65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Wingdings</vt:lpstr>
      <vt:lpstr>Cambria Math</vt:lpstr>
      <vt:lpstr>微软雅黑</vt:lpstr>
      <vt:lpstr>Arial Unicode MS</vt:lpstr>
      <vt:lpstr>Calibri</vt:lpstr>
      <vt:lpstr>WPS</vt:lpstr>
      <vt:lpstr>TAO刻度遗留问题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旅</cp:lastModifiedBy>
  <cp:revision>165</cp:revision>
  <dcterms:created xsi:type="dcterms:W3CDTF">2019-06-19T02:08:00Z</dcterms:created>
  <dcterms:modified xsi:type="dcterms:W3CDTF">2025-12-22T06:10:11Z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ACE42741C35D4F95BDA856DF602DFAC3_13</vt:lpwstr>
  </property>
</Properties>
</file>