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953" r:id="rId2"/>
    <p:sldId id="958" r:id="rId3"/>
    <p:sldId id="1008" r:id="rId4"/>
    <p:sldId id="907" r:id="rId5"/>
    <p:sldId id="946" r:id="rId6"/>
    <p:sldId id="957" r:id="rId7"/>
    <p:sldId id="955" r:id="rId8"/>
    <p:sldId id="985" r:id="rId9"/>
    <p:sldId id="932" r:id="rId10"/>
    <p:sldId id="986" r:id="rId11"/>
    <p:sldId id="983" r:id="rId12"/>
    <p:sldId id="984" r:id="rId13"/>
    <p:sldId id="963" r:id="rId14"/>
    <p:sldId id="348" r:id="rId15"/>
    <p:sldId id="349" r:id="rId16"/>
    <p:sldId id="350" r:id="rId17"/>
    <p:sldId id="961" r:id="rId18"/>
    <p:sldId id="954" r:id="rId19"/>
    <p:sldId id="1007" r:id="rId2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3" autoAdjust="0"/>
    <p:restoredTop sz="91732" autoAdjust="0"/>
  </p:normalViewPr>
  <p:slideViewPr>
    <p:cSldViewPr>
      <p:cViewPr varScale="1">
        <p:scale>
          <a:sx n="149" d="100"/>
          <a:sy n="149" d="100"/>
        </p:scale>
        <p:origin x="450" y="108"/>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2025/12/18</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2025/12/18</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407102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11</a:t>
            </a:fld>
            <a:endParaRPr lang="zh-CN" altLang="en-US"/>
          </a:p>
        </p:txBody>
      </p:sp>
    </p:spTree>
    <p:extLst>
      <p:ext uri="{BB962C8B-B14F-4D97-AF65-F5344CB8AC3E}">
        <p14:creationId xmlns:p14="http://schemas.microsoft.com/office/powerpoint/2010/main" val="285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12</a:t>
            </a:fld>
            <a:endParaRPr lang="zh-CN" altLang="en-US"/>
          </a:p>
        </p:txBody>
      </p:sp>
    </p:spTree>
    <p:extLst>
      <p:ext uri="{BB962C8B-B14F-4D97-AF65-F5344CB8AC3E}">
        <p14:creationId xmlns:p14="http://schemas.microsoft.com/office/powerpoint/2010/main" val="306936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17</a:t>
            </a:fld>
            <a:endParaRPr lang="zh-CN" altLang="en-US"/>
          </a:p>
        </p:txBody>
      </p:sp>
    </p:spTree>
    <p:extLst>
      <p:ext uri="{BB962C8B-B14F-4D97-AF65-F5344CB8AC3E}">
        <p14:creationId xmlns:p14="http://schemas.microsoft.com/office/powerpoint/2010/main" val="596756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18</a:t>
            </a:fld>
            <a:endParaRPr lang="zh-CN" altLang="en-US"/>
          </a:p>
        </p:txBody>
      </p:sp>
    </p:spTree>
    <p:extLst>
      <p:ext uri="{BB962C8B-B14F-4D97-AF65-F5344CB8AC3E}">
        <p14:creationId xmlns:p14="http://schemas.microsoft.com/office/powerpoint/2010/main" val="219991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388563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4</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5</a:t>
            </a:fld>
            <a:endParaRPr lang="zh-CN" altLang="en-US"/>
          </a:p>
        </p:txBody>
      </p:sp>
    </p:spTree>
    <p:extLst>
      <p:ext uri="{BB962C8B-B14F-4D97-AF65-F5344CB8AC3E}">
        <p14:creationId xmlns:p14="http://schemas.microsoft.com/office/powerpoint/2010/main" val="377277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6</a:t>
            </a:fld>
            <a:endParaRPr lang="zh-CN" altLang="en-US"/>
          </a:p>
        </p:txBody>
      </p:sp>
    </p:spTree>
    <p:extLst>
      <p:ext uri="{BB962C8B-B14F-4D97-AF65-F5344CB8AC3E}">
        <p14:creationId xmlns:p14="http://schemas.microsoft.com/office/powerpoint/2010/main" val="326338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7</a:t>
            </a:fld>
            <a:endParaRPr lang="zh-CN" altLang="en-US"/>
          </a:p>
        </p:txBody>
      </p:sp>
    </p:spTree>
    <p:extLst>
      <p:ext uri="{BB962C8B-B14F-4D97-AF65-F5344CB8AC3E}">
        <p14:creationId xmlns:p14="http://schemas.microsoft.com/office/powerpoint/2010/main" val="272683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8</a:t>
            </a:fld>
            <a:endParaRPr lang="zh-CN" altLang="en-US"/>
          </a:p>
        </p:txBody>
      </p:sp>
    </p:spTree>
    <p:extLst>
      <p:ext uri="{BB962C8B-B14F-4D97-AF65-F5344CB8AC3E}">
        <p14:creationId xmlns:p14="http://schemas.microsoft.com/office/powerpoint/2010/main" val="168858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9</a:t>
            </a:fld>
            <a:endParaRPr lang="zh-CN" altLang="en-US"/>
          </a:p>
        </p:txBody>
      </p:sp>
    </p:spTree>
    <p:extLst>
      <p:ext uri="{BB962C8B-B14F-4D97-AF65-F5344CB8AC3E}">
        <p14:creationId xmlns:p14="http://schemas.microsoft.com/office/powerpoint/2010/main" val="245573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10</a:t>
            </a:fld>
            <a:endParaRPr lang="zh-CN" altLang="en-US"/>
          </a:p>
        </p:txBody>
      </p:sp>
    </p:spTree>
    <p:extLst>
      <p:ext uri="{BB962C8B-B14F-4D97-AF65-F5344CB8AC3E}">
        <p14:creationId xmlns:p14="http://schemas.microsoft.com/office/powerpoint/2010/main" val="48470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t>2025/12/18</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Accelerator TDR International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CAB315D-5845-4E10-96EE-900B6420E4E9}" type="datetime1">
              <a:rPr lang="zh-CN" altLang="en-US" smtClean="0"/>
              <a:t>2025/12/18</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8D2C3-E4EE-4507-8B92-8AE7B7B616F4}" type="datetime1">
              <a:rPr lang="zh-CN" altLang="en-US" smtClean="0"/>
              <a:t>2025/12/18</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2025/12/18</a:t>
            </a:fld>
            <a:endParaRPr lang="zh-CN" altLang="en-US"/>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t>2025/12/18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0.png"/><Relationship Id="rId7" Type="http://schemas.openxmlformats.org/officeDocument/2006/relationships/image" Target="../media/image1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8.png"/><Relationship Id="rId3" Type="http://schemas.openxmlformats.org/officeDocument/2006/relationships/image" Target="../media/image22.png"/><Relationship Id="rId21" Type="http://schemas.openxmlformats.org/officeDocument/2006/relationships/image" Target="../media/image41.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3.xml"/><Relationship Id="rId16" Type="http://schemas.openxmlformats.org/officeDocument/2006/relationships/image" Target="../media/image35.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15.png"/><Relationship Id="rId10" Type="http://schemas.openxmlformats.org/officeDocument/2006/relationships/image" Target="../media/image29.png"/><Relationship Id="rId19" Type="http://schemas.openxmlformats.org/officeDocument/2006/relationships/image" Target="../media/image3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587387" y="2099948"/>
            <a:ext cx="11017224" cy="2388590"/>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dirty="0">
                <a:solidFill>
                  <a:srgbClr val="C00000"/>
                </a:solidFill>
              </a:rPr>
              <a:t>Studies of the tolerance to machine errors at all energies, with evaluation of the final emittance and energy spread for injection in the collider</a:t>
            </a:r>
            <a:endParaRPr lang="zh-CN" altLang="en-US"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306640" y="4250875"/>
            <a:ext cx="7578719" cy="954107"/>
          </a:xfrm>
          <a:prstGeom prst="rect">
            <a:avLst/>
          </a:prstGeom>
          <a:noFill/>
        </p:spPr>
        <p:txBody>
          <a:bodyPr wrap="square" rtlCol="0">
            <a:spAutoFit/>
          </a:bodyPr>
          <a:lstStyle/>
          <a:p>
            <a:pPr algn="ctr"/>
            <a:r>
              <a:rPr lang="en-US" altLang="zh-CN" sz="2800" dirty="0">
                <a:latin typeface="Times New Roman" panose="02020603050405020304" pitchFamily="18" charset="0"/>
                <a:ea typeface="微软雅黑" panose="020B0503020204020204" pitchFamily="34" charset="-122"/>
              </a:rPr>
              <a:t>Bin Wang</a:t>
            </a:r>
          </a:p>
          <a:p>
            <a:pPr algn="ctr"/>
            <a:r>
              <a:rPr lang="en-US" altLang="zh-CN" sz="2800" dirty="0">
                <a:latin typeface="Times New Roman" panose="02020603050405020304" pitchFamily="18" charset="0"/>
                <a:ea typeface="微软雅黑" panose="020B0503020204020204" pitchFamily="34" charset="-122"/>
              </a:rPr>
              <a:t> (on the behalf of the CEPC error correction team)</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CEPC Day 2025.12.17</a:t>
            </a:r>
            <a:endParaRPr lang="en-US" altLang="zh-CN" sz="1800" b="0" i="0" dirty="0">
              <a:solidFill>
                <a:srgbClr val="F9F9F9"/>
              </a:solidFill>
              <a:effectLst/>
              <a:latin typeface="Roboto" panose="02000000000000000000" pitchFamily="2" charset="0"/>
            </a:endParaRP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49140" y="116632"/>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Summary and to do list</a:t>
            </a:r>
            <a:endParaRPr lang="zh-CN" altLang="en-US" b="1" dirty="0">
              <a:solidFill>
                <a:srgbClr val="C00000"/>
              </a:solidFill>
            </a:endParaRPr>
          </a:p>
        </p:txBody>
      </p:sp>
      <p:sp>
        <p:nvSpPr>
          <p:cNvPr id="10" name="Content Placeholder 2"/>
          <p:cNvSpPr txBox="1">
            <a:spLocks/>
          </p:cNvSpPr>
          <p:nvPr/>
        </p:nvSpPr>
        <p:spPr>
          <a:xfrm>
            <a:off x="983432" y="1412776"/>
            <a:ext cx="10153128" cy="420772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5F7DF2D3-923D-449A-B585-31AA47EB3828}"/>
              </a:ext>
            </a:extLst>
          </p:cNvPr>
          <p:cNvSpPr>
            <a:spLocks noGrp="1"/>
          </p:cNvSpPr>
          <p:nvPr>
            <p:ph idx="1"/>
          </p:nvPr>
        </p:nvSpPr>
        <p:spPr>
          <a:xfrm>
            <a:off x="263352" y="1412775"/>
            <a:ext cx="11089232" cy="5112569"/>
          </a:xfrm>
        </p:spPr>
        <p:txBody>
          <a:bodyPr>
            <a:normAutofit/>
          </a:bodyPr>
          <a:lstStyle/>
          <a:p>
            <a:pPr>
              <a:lnSpc>
                <a:spcPct val="15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tolerance of the misalignment of the quadrupole magnets is reported. We also update the result according to the comments in the IARC 2025 meeting.</a:t>
            </a:r>
          </a:p>
          <a:p>
            <a:pPr>
              <a:lnSpc>
                <a:spcPct val="150000"/>
              </a:lnSpc>
            </a:pPr>
            <a:r>
              <a:rPr lang="en-US" altLang="zh-CN" sz="2400" dirty="0">
                <a:latin typeface="Times New Roman" panose="02020603050405020304" pitchFamily="18" charset="0"/>
                <a:ea typeface="Times New Roman" panose="02020603050405020304" pitchFamily="18" charset="0"/>
                <a:cs typeface="Times New Roman" panose="02020603050405020304" pitchFamily="18" charset="0"/>
              </a:rPr>
              <a:t>The error correction to the Higgs lattice with solenoid  did not yield ideal results, necessitating further detailed investigation, such as error sensitivity, decrease the misalignment of magnets in the IR region and so on.</a:t>
            </a:r>
          </a:p>
          <a:p>
            <a:pPr>
              <a:lnSpc>
                <a:spcPct val="150000"/>
              </a:lnSpc>
              <a:buFont typeface="Wingdings" panose="05000000000000000000" pitchFamily="2" charset="2"/>
              <a:buChar char="p"/>
            </a:pPr>
            <a:r>
              <a:rPr lang="en-US" altLang="zh-CN" sz="2400" dirty="0">
                <a:latin typeface="Times New Roman" panose="02020603050405020304" pitchFamily="18" charset="0"/>
                <a:ea typeface="Times New Roman" panose="02020603050405020304" pitchFamily="18" charset="0"/>
                <a:cs typeface="Times New Roman" panose="02020603050405020304" pitchFamily="18" charset="0"/>
              </a:rPr>
              <a:t>Based on the IARC2025 comments, the 2026 work plan for error correction will be centered on addressing the error correction to the lattice with solenoid.</a:t>
            </a:r>
          </a:p>
          <a:p>
            <a:pPr>
              <a:lnSpc>
                <a:spcPct val="150000"/>
              </a:lnSpc>
            </a:pPr>
            <a:endParaRPr lang="en-US" altLang="zh-CN"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Slide Number Placeholder 2">
            <a:extLst>
              <a:ext uri="{FF2B5EF4-FFF2-40B4-BE49-F238E27FC236}">
                <a16:creationId xmlns:a16="http://schemas.microsoft.com/office/drawing/2014/main" id="{9A4A1DA9-7283-4826-9A85-96497C2FBB51}"/>
              </a:ext>
            </a:extLst>
          </p:cNvPr>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10</a:t>
            </a:fld>
            <a:endParaRPr lang="zh-CN" altLang="en-US" dirty="0"/>
          </a:p>
        </p:txBody>
      </p:sp>
    </p:spTree>
    <p:extLst>
      <p:ext uri="{BB962C8B-B14F-4D97-AF65-F5344CB8AC3E}">
        <p14:creationId xmlns:p14="http://schemas.microsoft.com/office/powerpoint/2010/main" val="1807314479"/>
      </p:ext>
    </p:extLst>
  </p:cSld>
  <p:clrMapOvr>
    <a:masterClrMapping/>
  </p:clrMapOvr>
  <mc:AlternateContent xmlns:mc="http://schemas.openxmlformats.org/markup-compatibility/2006" xmlns:p14="http://schemas.microsoft.com/office/powerpoint/2010/main">
    <mc:Choice Requires="p14">
      <p:transition spd="slow" p14:dur="2000" advTm="41147"/>
    </mc:Choice>
    <mc:Fallback xmlns="">
      <p:transition spd="slow" advTm="4114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1692720" y="3038785"/>
            <a:ext cx="8627534"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a:solidFill>
                  <a:srgbClr val="C00000"/>
                </a:solidFill>
              </a:rPr>
              <a:t>Thank you for your attention!</a:t>
            </a:r>
            <a:endParaRPr lang="zh-CN" altLang="en-US" sz="6000">
              <a:solidFill>
                <a:srgbClr val="C00000"/>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11</a:t>
            </a:fld>
            <a:endParaRPr lang="zh-CN" altLang="en-US"/>
          </a:p>
        </p:txBody>
      </p:sp>
    </p:spTree>
    <p:extLst>
      <p:ext uri="{BB962C8B-B14F-4D97-AF65-F5344CB8AC3E}">
        <p14:creationId xmlns:p14="http://schemas.microsoft.com/office/powerpoint/2010/main" val="1386039129"/>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1692720" y="3038785"/>
            <a:ext cx="8627534"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rPr>
              <a:t>backup</a:t>
            </a:r>
            <a:endParaRPr lang="zh-CN" altLang="en-US" sz="6000" dirty="0">
              <a:solidFill>
                <a:srgbClr val="C00000"/>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12</a:t>
            </a:fld>
            <a:endParaRPr lang="zh-CN" altLang="en-US"/>
          </a:p>
        </p:txBody>
      </p:sp>
    </p:spTree>
    <p:extLst>
      <p:ext uri="{BB962C8B-B14F-4D97-AF65-F5344CB8AC3E}">
        <p14:creationId xmlns:p14="http://schemas.microsoft.com/office/powerpoint/2010/main" val="1114427543"/>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F15E9139-A00B-4B2A-98A6-095DC08F1345}" type="slidenum">
              <a:rPr lang="zh-CN" altLang="en-US" smtClean="0"/>
              <a:pPr/>
              <a:t>13</a:t>
            </a:fld>
            <a:endParaRPr lang="zh-CN" altLang="en-US"/>
          </a:p>
        </p:txBody>
      </p:sp>
      <p:sp>
        <p:nvSpPr>
          <p:cNvPr id="10" name="文本框 23">
            <a:extLst>
              <a:ext uri="{FF2B5EF4-FFF2-40B4-BE49-F238E27FC236}">
                <a16:creationId xmlns:a16="http://schemas.microsoft.com/office/drawing/2014/main" id="{E3F8E3FA-059D-4874-9029-A525F43DA528}"/>
              </a:ext>
            </a:extLst>
          </p:cNvPr>
          <p:cNvSpPr txBox="1"/>
          <p:nvPr/>
        </p:nvSpPr>
        <p:spPr>
          <a:xfrm>
            <a:off x="351790" y="174699"/>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latin typeface="Arial" panose="020B0604020202020204" pitchFamily="34" charset="0"/>
                <a:cs typeface="Arial" panose="020B0604020202020204" pitchFamily="34" charset="0"/>
              </a:rPr>
              <a:t>Dynamic aperture requirement</a:t>
            </a:r>
            <a:endParaRPr lang="zh-CN" altLang="en-US" sz="3200" b="1" dirty="0">
              <a:solidFill>
                <a:srgbClr val="C00000"/>
              </a:solidFill>
            </a:endParaRPr>
          </a:p>
        </p:txBody>
      </p:sp>
      <p:pic>
        <p:nvPicPr>
          <p:cNvPr id="11" name="图片 10">
            <a:extLst>
              <a:ext uri="{FF2B5EF4-FFF2-40B4-BE49-F238E27FC236}">
                <a16:creationId xmlns:a16="http://schemas.microsoft.com/office/drawing/2014/main" id="{4D976CA5-F242-435F-9A05-E71F03517CE0}"/>
              </a:ext>
            </a:extLst>
          </p:cNvPr>
          <p:cNvPicPr>
            <a:picLocks noChangeAspect="1"/>
          </p:cNvPicPr>
          <p:nvPr/>
        </p:nvPicPr>
        <p:blipFill>
          <a:blip r:embed="rId2"/>
          <a:stretch>
            <a:fillRect/>
          </a:stretch>
        </p:blipFill>
        <p:spPr>
          <a:xfrm>
            <a:off x="2279938" y="2238679"/>
            <a:ext cx="6546018" cy="1522541"/>
          </a:xfrm>
          <a:prstGeom prst="rect">
            <a:avLst/>
          </a:prstGeom>
        </p:spPr>
      </p:pic>
      <p:sp>
        <p:nvSpPr>
          <p:cNvPr id="12" name="文本框 11">
            <a:extLst>
              <a:ext uri="{FF2B5EF4-FFF2-40B4-BE49-F238E27FC236}">
                <a16:creationId xmlns:a16="http://schemas.microsoft.com/office/drawing/2014/main" id="{F0860728-A521-44E6-A3EB-AF67913D3071}"/>
              </a:ext>
            </a:extLst>
          </p:cNvPr>
          <p:cNvSpPr txBox="1"/>
          <p:nvPr/>
        </p:nvSpPr>
        <p:spPr>
          <a:xfrm>
            <a:off x="996370" y="3744922"/>
            <a:ext cx="9770014" cy="1754326"/>
          </a:xfrm>
          <a:prstGeom prst="rect">
            <a:avLst/>
          </a:prstGeom>
          <a:noFill/>
        </p:spPr>
        <p:txBody>
          <a:bodyPr wrap="square" rtlCol="0">
            <a:spAutoFit/>
          </a:bodyPr>
          <a:lstStyle/>
          <a:p>
            <a:r>
              <a:rPr lang="en-US" altLang="zh-CN" dirty="0"/>
              <a:t>Considering: 3 sigma injection beam from booster (nominal booster emittance x and energy spread, 1% coupling for emittance x), 4 sigma circulated beam in collider, beam jitter due to kicker strength jitter are usually limit at the order of 10% sigma for circular accelerators. </a:t>
            </a:r>
          </a:p>
          <a:p>
            <a:endParaRPr lang="en-US" altLang="zh-CN" dirty="0"/>
          </a:p>
          <a:p>
            <a:r>
              <a:rPr lang="en-US" altLang="zh-CN" b="1" dirty="0"/>
              <a:t>All the particles from injection will survival </a:t>
            </a:r>
            <a:r>
              <a:rPr lang="pl-PL" altLang="zh-CN" b="1" dirty="0"/>
              <a:t>w/ error, w/ jitter, w/o beam-beam</a:t>
            </a:r>
            <a:r>
              <a:rPr lang="en-US" altLang="zh-CN" b="1" dirty="0"/>
              <a:t> as the particles located within the dynamic aperture.</a:t>
            </a:r>
          </a:p>
        </p:txBody>
      </p:sp>
      <p:graphicFrame>
        <p:nvGraphicFramePr>
          <p:cNvPr id="13" name="表格 12">
            <a:extLst>
              <a:ext uri="{FF2B5EF4-FFF2-40B4-BE49-F238E27FC236}">
                <a16:creationId xmlns:a16="http://schemas.microsoft.com/office/drawing/2014/main" id="{212BDB0B-77AF-4E95-91A9-FD30A71A6CAC}"/>
              </a:ext>
            </a:extLst>
          </p:cNvPr>
          <p:cNvGraphicFramePr>
            <a:graphicFrameLocks noGrp="1"/>
          </p:cNvGraphicFramePr>
          <p:nvPr/>
        </p:nvGraphicFramePr>
        <p:xfrm>
          <a:off x="2712862" y="5616575"/>
          <a:ext cx="6113094" cy="1104900"/>
        </p:xfrm>
        <a:graphic>
          <a:graphicData uri="http://schemas.openxmlformats.org/drawingml/2006/table">
            <a:tbl>
              <a:tblPr>
                <a:tableStyleId>{5C22544A-7EE6-4342-B048-85BDC9FD1C3A}</a:tableStyleId>
              </a:tblPr>
              <a:tblGrid>
                <a:gridCol w="859184">
                  <a:extLst>
                    <a:ext uri="{9D8B030D-6E8A-4147-A177-3AD203B41FA5}">
                      <a16:colId xmlns:a16="http://schemas.microsoft.com/office/drawing/2014/main" val="2307206680"/>
                    </a:ext>
                  </a:extLst>
                </a:gridCol>
                <a:gridCol w="1465889">
                  <a:extLst>
                    <a:ext uri="{9D8B030D-6E8A-4147-A177-3AD203B41FA5}">
                      <a16:colId xmlns:a16="http://schemas.microsoft.com/office/drawing/2014/main" val="174178424"/>
                    </a:ext>
                  </a:extLst>
                </a:gridCol>
                <a:gridCol w="1002872">
                  <a:extLst>
                    <a:ext uri="{9D8B030D-6E8A-4147-A177-3AD203B41FA5}">
                      <a16:colId xmlns:a16="http://schemas.microsoft.com/office/drawing/2014/main" val="549796527"/>
                    </a:ext>
                  </a:extLst>
                </a:gridCol>
                <a:gridCol w="1487063">
                  <a:extLst>
                    <a:ext uri="{9D8B030D-6E8A-4147-A177-3AD203B41FA5}">
                      <a16:colId xmlns:a16="http://schemas.microsoft.com/office/drawing/2014/main" val="1346992004"/>
                    </a:ext>
                  </a:extLst>
                </a:gridCol>
                <a:gridCol w="1298086">
                  <a:extLst>
                    <a:ext uri="{9D8B030D-6E8A-4147-A177-3AD203B41FA5}">
                      <a16:colId xmlns:a16="http://schemas.microsoft.com/office/drawing/2014/main" val="3115927913"/>
                    </a:ext>
                  </a:extLst>
                </a:gridCol>
              </a:tblGrid>
              <a:tr h="124067">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E (GeV)</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ctr" fontAlgn="b"/>
                      <a:r>
                        <a:rPr lang="en-US" sz="1400" b="0" u="none" strike="noStrike" dirty="0">
                          <a:solidFill>
                            <a:schemeClr val="tx1"/>
                          </a:solidFill>
                          <a:effectLst/>
                          <a:latin typeface="Times New Roman" panose="02020603050405020304" pitchFamily="18" charset="0"/>
                          <a:cs typeface="Times New Roman" panose="02020603050405020304" pitchFamily="18" charset="0"/>
                        </a:rPr>
                        <a:t>emitx_b (nm)</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b="0" u="none" strike="noStrike" dirty="0">
                          <a:solidFill>
                            <a:schemeClr val="tx1"/>
                          </a:solidFill>
                          <a:effectLst/>
                          <a:latin typeface="Times New Roman" panose="02020603050405020304" pitchFamily="18" charset="0"/>
                          <a:cs typeface="Times New Roman" panose="02020603050405020304" pitchFamily="18" charset="0"/>
                        </a:rPr>
                        <a:t>emitx_c (nm)</a:t>
                      </a:r>
                      <a:endParaRPr lang="en-US" altLang="zh-CN" sz="1400" b="0" i="0" u="none" strike="noStrike"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emity_b (</a:t>
                      </a:r>
                      <a:r>
                        <a:rPr lang="en-US" altLang="zh-CN" sz="1400" u="none" strike="noStrike" dirty="0">
                          <a:solidFill>
                            <a:schemeClr val="tx1"/>
                          </a:solidFill>
                          <a:effectLst/>
                          <a:latin typeface="Times New Roman" panose="02020603050405020304" pitchFamily="18" charset="0"/>
                          <a:cs typeface="Times New Roman" panose="02020603050405020304" pitchFamily="18" charset="0"/>
                        </a:rPr>
                        <a:t>p</a:t>
                      </a:r>
                      <a:r>
                        <a:rPr lang="en-US" sz="1400" u="none" strike="noStrike" dirty="0">
                          <a:solidFill>
                            <a:schemeClr val="tx1"/>
                          </a:solidFill>
                          <a:effectLst/>
                          <a:latin typeface="Times New Roman" panose="02020603050405020304" pitchFamily="18" charset="0"/>
                          <a:cs typeface="Times New Roman" panose="02020603050405020304" pitchFamily="18" charset="0"/>
                        </a:rPr>
                        <a:t>m)</a:t>
                      </a:r>
                      <a:endParaRPr lang="en-US" sz="14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400" u="none" strike="noStrike" dirty="0">
                          <a:solidFill>
                            <a:schemeClr val="tx1"/>
                          </a:solidFill>
                          <a:effectLst/>
                          <a:latin typeface="Times New Roman" panose="02020603050405020304" pitchFamily="18" charset="0"/>
                          <a:cs typeface="Times New Roman" panose="02020603050405020304" pitchFamily="18" charset="0"/>
                        </a:rPr>
                        <a:t>emity_c (pm)</a:t>
                      </a:r>
                      <a:endParaRPr lang="en-US" altLang="zh-CN" sz="1400" b="0" i="0" u="none" strike="noStrike" dirty="0">
                        <a:solidFill>
                          <a:schemeClr val="tx1"/>
                        </a:solidFill>
                        <a:effectLst/>
                        <a:latin typeface="Times New Roman" panose="02020603050405020304" pitchFamily="18" charset="0"/>
                        <a:ea typeface="+mn-ea"/>
                        <a:cs typeface="Times New Roman" panose="02020603050405020304" pitchFamily="18" charset="0"/>
                      </a:endParaRPr>
                    </a:p>
                  </a:txBody>
                  <a:tcPr marL="7620" marR="7620" marT="7620" marB="0" anchor="ctr"/>
                </a:tc>
                <a:extLst>
                  <a:ext uri="{0D108BD9-81ED-4DB2-BD59-A6C34878D82A}">
                    <a16:rowId xmlns:a16="http://schemas.microsoft.com/office/drawing/2014/main" val="4025723786"/>
                  </a:ext>
                </a:extLst>
              </a:tr>
              <a:tr h="124067">
                <a:tc>
                  <a:txBody>
                    <a:bodyPr/>
                    <a:lstStyle/>
                    <a:p>
                      <a:pPr algn="ctr" fontAlgn="b"/>
                      <a:r>
                        <a:rPr lang="en-US" altLang="zh-SG" sz="1400" u="none" strike="noStrike" dirty="0">
                          <a:solidFill>
                            <a:schemeClr val="tx1"/>
                          </a:solidFill>
                          <a:effectLst/>
                        </a:rPr>
                        <a:t>45.5</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0.19</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0.27</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1.9</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1.4</a:t>
                      </a:r>
                    </a:p>
                  </a:txBody>
                  <a:tcPr marL="7620" marR="7620" marT="7620" marB="0" anchor="ctr"/>
                </a:tc>
                <a:extLst>
                  <a:ext uri="{0D108BD9-81ED-4DB2-BD59-A6C34878D82A}">
                    <a16:rowId xmlns:a16="http://schemas.microsoft.com/office/drawing/2014/main" val="861048830"/>
                  </a:ext>
                </a:extLst>
              </a:tr>
              <a:tr h="124067">
                <a:tc>
                  <a:txBody>
                    <a:bodyPr/>
                    <a:lstStyle/>
                    <a:p>
                      <a:pPr algn="ctr" fontAlgn="b"/>
                      <a:r>
                        <a:rPr lang="en-US" altLang="zh-SG" sz="1400" u="none" strike="noStrike" dirty="0">
                          <a:solidFill>
                            <a:schemeClr val="tx1"/>
                          </a:solidFill>
                          <a:effectLst/>
                        </a:rPr>
                        <a:t>80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0.56</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0.87</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5.6</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1.7</a:t>
                      </a:r>
                    </a:p>
                  </a:txBody>
                  <a:tcPr marL="7620" marR="7620" marT="7620" marB="0" anchor="ctr"/>
                </a:tc>
                <a:extLst>
                  <a:ext uri="{0D108BD9-81ED-4DB2-BD59-A6C34878D82A}">
                    <a16:rowId xmlns:a16="http://schemas.microsoft.com/office/drawing/2014/main" val="3599886510"/>
                  </a:ext>
                </a:extLst>
              </a:tr>
              <a:tr h="124067">
                <a:tc>
                  <a:txBody>
                    <a:bodyPr/>
                    <a:lstStyle/>
                    <a:p>
                      <a:pPr algn="ctr" fontAlgn="b"/>
                      <a:r>
                        <a:rPr lang="en-US" altLang="zh-SG" sz="1400" u="none" strike="noStrike" dirty="0">
                          <a:solidFill>
                            <a:schemeClr val="tx1"/>
                          </a:solidFill>
                          <a:effectLst/>
                        </a:rPr>
                        <a:t>120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1.26</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0.64</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12.6</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1.3</a:t>
                      </a:r>
                    </a:p>
                  </a:txBody>
                  <a:tcPr marL="7620" marR="7620" marT="7620" marB="0" anchor="ctr"/>
                </a:tc>
                <a:extLst>
                  <a:ext uri="{0D108BD9-81ED-4DB2-BD59-A6C34878D82A}">
                    <a16:rowId xmlns:a16="http://schemas.microsoft.com/office/drawing/2014/main" val="2178961994"/>
                  </a:ext>
                </a:extLst>
              </a:tr>
              <a:tr h="124067">
                <a:tc>
                  <a:txBody>
                    <a:bodyPr/>
                    <a:lstStyle/>
                    <a:p>
                      <a:pPr algn="ctr" fontAlgn="b"/>
                      <a:r>
                        <a:rPr lang="en-US" altLang="zh-SG" sz="1400" u="none" strike="noStrike" dirty="0">
                          <a:solidFill>
                            <a:schemeClr val="tx1"/>
                          </a:solidFill>
                          <a:effectLst/>
                        </a:rPr>
                        <a:t>180</a:t>
                      </a:r>
                      <a:endParaRPr lang="en-US" altLang="zh-SG" sz="1400" b="0" i="0" u="none" strike="noStrike" dirty="0">
                        <a:solidFill>
                          <a:schemeClr val="tx1"/>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2.83</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1.4</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28.3</a:t>
                      </a:r>
                    </a:p>
                  </a:txBody>
                  <a:tcPr marL="7620" marR="7620" marT="7620" marB="0" anchor="ctr"/>
                </a:tc>
                <a:tc>
                  <a:txBody>
                    <a:bodyPr/>
                    <a:lstStyle/>
                    <a:p>
                      <a:pPr algn="ctr" fontAlgn="b"/>
                      <a:r>
                        <a:rPr lang="en-US" sz="1400" b="0" i="0" u="none" strike="noStrike" dirty="0">
                          <a:solidFill>
                            <a:schemeClr val="tx1"/>
                          </a:solidFill>
                          <a:effectLst/>
                          <a:latin typeface="等线" panose="02010600030101010101" pitchFamily="2" charset="-122"/>
                          <a:ea typeface="等线" panose="02010600030101010101" pitchFamily="2" charset="-122"/>
                        </a:rPr>
                        <a:t>4.7</a:t>
                      </a:r>
                    </a:p>
                  </a:txBody>
                  <a:tcPr marL="7620" marR="7620" marT="7620" marB="0" anchor="ctr"/>
                </a:tc>
                <a:extLst>
                  <a:ext uri="{0D108BD9-81ED-4DB2-BD59-A6C34878D82A}">
                    <a16:rowId xmlns:a16="http://schemas.microsoft.com/office/drawing/2014/main" val="3498762454"/>
                  </a:ext>
                </a:extLst>
              </a:tr>
            </a:tbl>
          </a:graphicData>
        </a:graphic>
      </p:graphicFrame>
      <p:sp>
        <p:nvSpPr>
          <p:cNvPr id="14" name="内容占位符 1">
            <a:extLst>
              <a:ext uri="{FF2B5EF4-FFF2-40B4-BE49-F238E27FC236}">
                <a16:creationId xmlns:a16="http://schemas.microsoft.com/office/drawing/2014/main" id="{E5C9D0B1-9267-4CE6-B4FB-2C90F75903F2}"/>
              </a:ext>
            </a:extLst>
          </p:cNvPr>
          <p:cNvSpPr>
            <a:spLocks noGrp="1"/>
          </p:cNvSpPr>
          <p:nvPr>
            <p:ph idx="1"/>
          </p:nvPr>
        </p:nvSpPr>
        <p:spPr>
          <a:xfrm>
            <a:off x="609600" y="1285862"/>
            <a:ext cx="11164908" cy="1207034"/>
          </a:xfrm>
        </p:spPr>
        <p:txBody>
          <a:bodyPr>
            <a:normAutofit/>
          </a:bodyPr>
          <a:lstStyle/>
          <a:p>
            <a:pPr marL="342900" lvl="1" indent="-342900">
              <a:lnSpc>
                <a:spcPct val="110000"/>
              </a:lnSpc>
              <a:spcBef>
                <a:spcPts val="0"/>
              </a:spcBef>
              <a:spcAft>
                <a:spcPts val="1000"/>
              </a:spcAft>
              <a:buClr>
                <a:srgbClr val="FFC000"/>
              </a:buClr>
              <a:buSzPct val="80000"/>
              <a:buFont typeface="Wingdings" pitchFamily="2" charset="2"/>
              <a:buChar char="n"/>
            </a:pPr>
            <a:r>
              <a:rPr lang="en-US" altLang="zh-CN" dirty="0">
                <a:solidFill>
                  <a:schemeClr val="tx1"/>
                </a:solidFill>
                <a:latin typeface="Times New Roman" panose="02020603050405020304" pitchFamily="18" charset="0"/>
                <a:cs typeface="Times New Roman" panose="02020603050405020304" pitchFamily="18" charset="0"/>
              </a:rPr>
              <a:t>The dynamic aperture requirement comes </a:t>
            </a:r>
            <a:r>
              <a:rPr lang="en-US" altLang="zh-CN" b="1" dirty="0">
                <a:solidFill>
                  <a:srgbClr val="FF0000"/>
                </a:solidFill>
                <a:latin typeface="Times New Roman" panose="02020603050405020304" pitchFamily="18" charset="0"/>
                <a:cs typeface="Times New Roman" panose="02020603050405020304" pitchFamily="18" charset="0"/>
              </a:rPr>
              <a:t>from the injection parameters, </a:t>
            </a:r>
            <a:r>
              <a:rPr lang="en-US" altLang="zh-CN" dirty="0">
                <a:solidFill>
                  <a:schemeClr val="tx1"/>
                </a:solidFill>
                <a:latin typeface="Times New Roman" panose="02020603050405020304" pitchFamily="18" charset="0"/>
                <a:cs typeface="Times New Roman" panose="02020603050405020304" pitchFamily="18" charset="0"/>
              </a:rPr>
              <a:t>beam lifetime for the top-up injection.</a:t>
            </a:r>
          </a:p>
          <a:p>
            <a:endParaRPr lang="zh-CN" altLang="en-US" dirty="0"/>
          </a:p>
        </p:txBody>
      </p:sp>
      <p:sp>
        <p:nvSpPr>
          <p:cNvPr id="15" name="文本框 14">
            <a:extLst>
              <a:ext uri="{FF2B5EF4-FFF2-40B4-BE49-F238E27FC236}">
                <a16:creationId xmlns:a16="http://schemas.microsoft.com/office/drawing/2014/main" id="{BC30FCF0-21E6-4DDC-AED0-0EE2F1F16BA7}"/>
              </a:ext>
            </a:extLst>
          </p:cNvPr>
          <p:cNvSpPr txBox="1"/>
          <p:nvPr/>
        </p:nvSpPr>
        <p:spPr>
          <a:xfrm>
            <a:off x="10272464" y="1052736"/>
            <a:ext cx="1827473"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1600" dirty="0"/>
              <a:t>From </a:t>
            </a:r>
            <a:r>
              <a:rPr lang="en-US" altLang="zh-CN" sz="1600" dirty="0" err="1"/>
              <a:t>Yiwei</a:t>
            </a:r>
            <a:r>
              <a:rPr lang="en-US" altLang="zh-CN" sz="1600" dirty="0"/>
              <a:t> Wang</a:t>
            </a:r>
            <a:endParaRPr lang="zh-CN" altLang="en-US" sz="1600" dirty="0"/>
          </a:p>
        </p:txBody>
      </p:sp>
    </p:spTree>
    <p:extLst>
      <p:ext uri="{BB962C8B-B14F-4D97-AF65-F5344CB8AC3E}">
        <p14:creationId xmlns:p14="http://schemas.microsoft.com/office/powerpoint/2010/main" val="106460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8B1A2A2-CB1A-44DD-9629-AFF9415DC214}"/>
              </a:ext>
            </a:extLst>
          </p:cNvPr>
          <p:cNvGrpSpPr/>
          <p:nvPr/>
        </p:nvGrpSpPr>
        <p:grpSpPr>
          <a:xfrm>
            <a:off x="912056" y="1846440"/>
            <a:ext cx="8108171" cy="772641"/>
            <a:chOff x="376250" y="1737109"/>
            <a:chExt cx="8108171" cy="772641"/>
          </a:xfrm>
        </p:grpSpPr>
        <p:sp>
          <p:nvSpPr>
            <p:cNvPr id="13" name="矩形 12">
              <a:extLst>
                <a:ext uri="{FF2B5EF4-FFF2-40B4-BE49-F238E27FC236}">
                  <a16:creationId xmlns:a16="http://schemas.microsoft.com/office/drawing/2014/main" id="{E39D9BA3-522E-4BE7-B770-D636D218B736}"/>
                </a:ext>
              </a:extLst>
            </p:cNvPr>
            <p:cNvSpPr/>
            <p:nvPr/>
          </p:nvSpPr>
          <p:spPr>
            <a:xfrm>
              <a:off x="376250" y="1737109"/>
              <a:ext cx="8108171" cy="772641"/>
            </a:xfrm>
            <a:prstGeom prst="rect">
              <a:avLst/>
            </a:prstGeom>
            <a:noFill/>
            <a:ln w="25400" cap="flat" cmpd="sng" algn="ctr">
              <a:solidFill>
                <a:srgbClr val="BBE0E3">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75D0DB8-399F-41B5-9D7B-B966E7751A0C}"/>
                    </a:ext>
                  </a:extLst>
                </p:cNvPr>
                <p:cNvSpPr txBox="1"/>
                <p:nvPr/>
              </p:nvSpPr>
              <p:spPr>
                <a:xfrm>
                  <a:off x="653190" y="1824062"/>
                  <a:ext cx="2601842" cy="646331"/>
                </a:xfrm>
                <a:prstGeom prst="rect">
                  <a:avLst/>
                </a:prstGeom>
                <a:noFill/>
              </p:spPr>
              <p:txBody>
                <a:bodyPr wrap="square" rtlCol="0">
                  <a:spAutoFit/>
                </a:bodyPr>
                <a:lstStyle/>
                <a:p>
                  <a:pPr eaLnBrk="0" fontAlgn="base" hangingPunct="0">
                    <a:spcBef>
                      <a:spcPct val="0"/>
                    </a:spcBef>
                    <a:spcAft>
                      <a:spcPct val="0"/>
                    </a:spcAft>
                  </a:pPr>
                  <a:r>
                    <a:rPr lang="en-US" altLang="zh-CN" b="1" dirty="0">
                      <a:solidFill>
                        <a:srgbClr val="0000FF"/>
                      </a:solidFill>
                      <a:latin typeface="Agency FB" panose="020B0503020202020204" pitchFamily="34" charset="0"/>
                      <a:cs typeface="Arial" panose="020B0604020202020204" pitchFamily="34" charset="0"/>
                    </a:rPr>
                    <a:t>Dispersion free steering principle (DFS):</a:t>
                  </a:r>
                  <a14:m>
                    <m:oMath xmlns:m="http://schemas.openxmlformats.org/officeDocument/2006/math">
                      <m:r>
                        <a:rPr lang="en-US" altLang="zh-CN" b="1" smtClean="0">
                          <a:solidFill>
                            <a:srgbClr val="0000FF"/>
                          </a:solidFill>
                          <a:latin typeface="Cambria Math" panose="02040503050406030204" pitchFamily="18" charset="0"/>
                        </a:rPr>
                        <m:t>   </m:t>
                      </m:r>
                      <m:r>
                        <a:rPr lang="zh-CN" altLang="en-US" b="1" i="1" smtClean="0">
                          <a:solidFill>
                            <a:srgbClr val="0000FF"/>
                          </a:solidFill>
                          <a:latin typeface="Cambria Math" panose="02040503050406030204" pitchFamily="18" charset="0"/>
                        </a:rPr>
                        <m:t>𝜽</m:t>
                      </m:r>
                    </m:oMath>
                  </a14:m>
                  <a:r>
                    <a:rPr lang="en-US" altLang="zh-CN" sz="1400" b="1" baseline="-25000" dirty="0">
                      <a:solidFill>
                        <a:srgbClr val="0000FF"/>
                      </a:solidFill>
                      <a:latin typeface="Agency FB" panose="020B0503020202020204" pitchFamily="34" charset="0"/>
                      <a:cs typeface="Arial" panose="020B0604020202020204" pitchFamily="34" charset="0"/>
                    </a:rPr>
                    <a:t>c</a:t>
                  </a:r>
                  <a:endParaRPr lang="zh-CN" altLang="en-US" sz="1400" b="1" dirty="0">
                    <a:solidFill>
                      <a:srgbClr val="0000FF"/>
                    </a:solidFill>
                    <a:latin typeface="Agency FB" panose="020B0503020202020204" pitchFamily="34" charset="0"/>
                    <a:cs typeface="Arial" panose="020B0604020202020204" pitchFamily="34" charset="0"/>
                  </a:endParaRPr>
                </a:p>
              </p:txBody>
            </p:sp>
          </mc:Choice>
          <mc:Fallback xmlns="">
            <p:sp>
              <p:nvSpPr>
                <p:cNvPr id="14" name="文本框 13">
                  <a:extLst>
                    <a:ext uri="{FF2B5EF4-FFF2-40B4-BE49-F238E27FC236}">
                      <a16:creationId xmlns:a16="http://schemas.microsoft.com/office/drawing/2014/main" id="{D75D0DB8-399F-41B5-9D7B-B966E7751A0C}"/>
                    </a:ext>
                  </a:extLst>
                </p:cNvPr>
                <p:cNvSpPr txBox="1">
                  <a:spLocks noRot="1" noChangeAspect="1" noMove="1" noResize="1" noEditPoints="1" noAdjustHandles="1" noChangeArrowheads="1" noChangeShapeType="1" noTextEdit="1"/>
                </p:cNvSpPr>
                <p:nvPr/>
              </p:nvSpPr>
              <p:spPr>
                <a:xfrm>
                  <a:off x="653190" y="1824062"/>
                  <a:ext cx="2601842" cy="646331"/>
                </a:xfrm>
                <a:prstGeom prst="rect">
                  <a:avLst/>
                </a:prstGeom>
                <a:blipFill>
                  <a:blip r:embed="rId2"/>
                  <a:stretch>
                    <a:fillRect l="-1874" t="-4717"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5673D364-2B28-4BE9-9F92-9D6CF00C0499}"/>
                    </a:ext>
                  </a:extLst>
                </p:cNvPr>
                <p:cNvSpPr txBox="1"/>
                <p:nvPr/>
              </p:nvSpPr>
              <p:spPr>
                <a:xfrm>
                  <a:off x="3413735" y="1785849"/>
                  <a:ext cx="1613262" cy="557460"/>
                </a:xfrm>
                <a:prstGeom prst="rect">
                  <a:avLst/>
                </a:prstGeom>
                <a:noFill/>
              </p:spPr>
              <p:txBody>
                <a:bodyPr wrap="non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zh-CN"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𝑑</m:t>
                            </m:r>
                          </m:e>
                        </m:acc>
                        <m:r>
                          <a:rPr lang="en-US" altLang="zh-CN" i="1" smtClean="0">
                            <a:solidFill>
                              <a:srgbClr val="000000"/>
                            </a:solidFill>
                            <a:latin typeface="Cambria Math" panose="02040503050406030204" pitchFamily="18" charset="0"/>
                          </a:rPr>
                          <m:t>=</m:t>
                        </m:r>
                        <m:d>
                          <m:dPr>
                            <m:ctrlPr>
                              <a:rPr lang="en-US" altLang="zh-CN" i="1" smtClean="0">
                                <a:solidFill>
                                  <a:srgbClr val="000000"/>
                                </a:solidFill>
                                <a:latin typeface="Cambria Math" panose="02040503050406030204" pitchFamily="18" charset="0"/>
                              </a:rPr>
                            </m:ctrlPr>
                          </m:dPr>
                          <m:e>
                            <m:eqArr>
                              <m:eqArrPr>
                                <m:ctrlPr>
                                  <a:rPr lang="en-US" altLang="zh-CN" i="1">
                                    <a:solidFill>
                                      <a:srgbClr val="000000"/>
                                    </a:solidFill>
                                    <a:latin typeface="Cambria Math" panose="02040503050406030204" pitchFamily="18" charset="0"/>
                                  </a:rPr>
                                </m:ctrlPr>
                              </m:eqArrPr>
                              <m:e>
                                <m:d>
                                  <m:dPr>
                                    <m:ctrlPr>
                                      <a:rPr lang="en-US" altLang="zh-CN" i="1">
                                        <a:solidFill>
                                          <a:srgbClr val="000000"/>
                                        </a:solidFill>
                                        <a:latin typeface="Cambria Math" panose="02040503050406030204" pitchFamily="18" charset="0"/>
                                      </a:rPr>
                                    </m:ctrlPr>
                                  </m:dPr>
                                  <m:e>
                                    <m:r>
                                      <a:rPr lang="en-US" altLang="zh-CN"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𝛼</m:t>
                                    </m:r>
                                  </m:e>
                                </m:d>
                                <m:acc>
                                  <m:accPr>
                                    <m:chr m:val="⃗"/>
                                    <m:ctrlPr>
                                      <a:rPr lang="en-US" altLang="zh-CN" i="1">
                                        <a:solidFill>
                                          <a:srgbClr val="000000"/>
                                        </a:solidFill>
                                        <a:latin typeface="Cambria Math" panose="02040503050406030204" pitchFamily="18" charset="0"/>
                                      </a:rPr>
                                    </m:ctrlPr>
                                  </m:accPr>
                                  <m:e>
                                    <m:r>
                                      <a:rPr lang="en-US" altLang="zh-CN" i="1">
                                        <a:solidFill>
                                          <a:srgbClr val="000000"/>
                                        </a:solidFill>
                                        <a:latin typeface="Cambria Math" panose="02040503050406030204" pitchFamily="18" charset="0"/>
                                      </a:rPr>
                                      <m:t>𝑢</m:t>
                                    </m:r>
                                  </m:e>
                                </m:acc>
                              </m:e>
                              <m:e>
                                <m:r>
                                  <a:rPr lang="zh-CN" altLang="en-US" i="1" smtClean="0">
                                    <a:solidFill>
                                      <a:srgbClr val="000000"/>
                                    </a:solidFill>
                                    <a:latin typeface="Cambria Math" panose="02040503050406030204" pitchFamily="18" charset="0"/>
                                  </a:rPr>
                                  <m:t>𝛼</m:t>
                                </m:r>
                                <m:acc>
                                  <m:accPr>
                                    <m:chr m:val="⃗"/>
                                    <m:ctrlPr>
                                      <a:rPr lang="zh-CN" altLang="en-US"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𝐷</m:t>
                                    </m:r>
                                  </m:e>
                                </m:acc>
                                <m:r>
                                  <a:rPr lang="en-US" altLang="zh-CN" i="1" baseline="-25000" smtClean="0">
                                    <a:solidFill>
                                      <a:srgbClr val="000000"/>
                                    </a:solidFill>
                                    <a:latin typeface="Cambria Math" panose="02040503050406030204" pitchFamily="18" charset="0"/>
                                  </a:rPr>
                                  <m:t>𝑢</m:t>
                                </m:r>
                              </m:e>
                            </m:eqArr>
                          </m:e>
                        </m:d>
                      </m:oMath>
                    </m:oMathPara>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15" name="文本框 14">
                  <a:extLst>
                    <a:ext uri="{FF2B5EF4-FFF2-40B4-BE49-F238E27FC236}">
                      <a16:creationId xmlns:a16="http://schemas.microsoft.com/office/drawing/2014/main" id="{5673D364-2B28-4BE9-9F92-9D6CF00C0499}"/>
                    </a:ext>
                  </a:extLst>
                </p:cNvPr>
                <p:cNvSpPr txBox="1">
                  <a:spLocks noRot="1" noChangeAspect="1" noMove="1" noResize="1" noEditPoints="1" noAdjustHandles="1" noChangeArrowheads="1" noChangeShapeType="1" noTextEdit="1"/>
                </p:cNvSpPr>
                <p:nvPr/>
              </p:nvSpPr>
              <p:spPr>
                <a:xfrm>
                  <a:off x="3413735" y="1785849"/>
                  <a:ext cx="1613262" cy="557460"/>
                </a:xfrm>
                <a:prstGeom prst="rect">
                  <a:avLst/>
                </a:prstGeom>
                <a:blipFill>
                  <a:blip r:embed="rId3"/>
                  <a:stretch>
                    <a:fillRect b="-98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A17F0B3D-7B56-484B-B499-10ECAAAB329B}"/>
                    </a:ext>
                  </a:extLst>
                </p:cNvPr>
                <p:cNvSpPr txBox="1"/>
                <p:nvPr/>
              </p:nvSpPr>
              <p:spPr>
                <a:xfrm>
                  <a:off x="5352325" y="1847990"/>
                  <a:ext cx="1544462" cy="479042"/>
                </a:xfrm>
                <a:prstGeom prst="rect">
                  <a:avLst/>
                </a:prstGeom>
                <a:noFill/>
              </p:spPr>
              <p:txBody>
                <a:bodyPr wrap="none" lIns="0" tIns="0" rIns="0" bIns="0" rtlCol="0">
                  <a:spAutoFit/>
                </a:bodyPr>
                <a:lstStyle/>
                <a:p>
                  <a:pPr eaLnBrk="0" fontAlgn="base" hangingPunct="0">
                    <a:spcBef>
                      <a:spcPct val="0"/>
                    </a:spcBef>
                    <a:spcAft>
                      <a:spcPct val="0"/>
                    </a:spcAft>
                  </a:pPr>
                  <a:r>
                    <a:rPr lang="en-US" altLang="zh-CN" i="1" dirty="0">
                      <a:solidFill>
                        <a:srgbClr val="000000"/>
                      </a:solidFill>
                      <a:latin typeface="Arial" panose="020B0604020202020204" pitchFamily="34" charset="0"/>
                      <a:cs typeface="Arial" panose="020B0604020202020204" pitchFamily="34" charset="0"/>
                    </a:rPr>
                    <a:t>M</a:t>
                  </a:r>
                  <a14:m>
                    <m:oMath xmlns:m="http://schemas.openxmlformats.org/officeDocument/2006/math">
                      <m:r>
                        <a:rPr lang="en-US" altLang="zh-CN" i="1" smtClean="0">
                          <a:solidFill>
                            <a:srgbClr val="000000"/>
                          </a:solidFill>
                          <a:latin typeface="Cambria Math" panose="02040503050406030204" pitchFamily="18" charset="0"/>
                        </a:rPr>
                        <m:t>=</m:t>
                      </m:r>
                      <m:d>
                        <m:dPr>
                          <m:ctrlPr>
                            <a:rPr lang="en-US" altLang="zh-CN" i="1" smtClean="0">
                              <a:solidFill>
                                <a:srgbClr val="000000"/>
                              </a:solidFill>
                              <a:latin typeface="Cambria Math" panose="02040503050406030204" pitchFamily="18" charset="0"/>
                            </a:rPr>
                          </m:ctrlPr>
                        </m:dPr>
                        <m:e>
                          <m:eqArr>
                            <m:eqArrPr>
                              <m:ctrlPr>
                                <a:rPr lang="en-US" altLang="zh-CN" i="1">
                                  <a:solidFill>
                                    <a:srgbClr val="000000"/>
                                  </a:solidFill>
                                  <a:latin typeface="Cambria Math" panose="02040503050406030204" pitchFamily="18" charset="0"/>
                                </a:rPr>
                              </m:ctrlPr>
                            </m:eqArrPr>
                            <m:e>
                              <m:d>
                                <m:dPr>
                                  <m:ctrlPr>
                                    <a:rPr lang="en-US" altLang="zh-CN" i="1">
                                      <a:solidFill>
                                        <a:srgbClr val="000000"/>
                                      </a:solidFill>
                                      <a:latin typeface="Cambria Math" panose="02040503050406030204" pitchFamily="18" charset="0"/>
                                    </a:rPr>
                                  </m:ctrlPr>
                                </m:dPr>
                                <m:e>
                                  <m:r>
                                    <a:rPr lang="en-US" altLang="zh-CN"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𝛼</m:t>
                                  </m:r>
                                </m:e>
                              </m:d>
                              <m:r>
                                <a:rPr lang="en-US" altLang="zh-CN" i="1" smtClean="0">
                                  <a:solidFill>
                                    <a:srgbClr val="000000"/>
                                  </a:solidFill>
                                  <a:latin typeface="Cambria Math" panose="02040503050406030204" pitchFamily="18" charset="0"/>
                                </a:rPr>
                                <m:t>𝐴</m:t>
                              </m:r>
                            </m:e>
                            <m:e>
                              <m:r>
                                <a:rPr lang="zh-CN" altLang="en-US" i="1">
                                  <a:solidFill>
                                    <a:srgbClr val="000000"/>
                                  </a:solidFill>
                                  <a:latin typeface="Cambria Math" panose="02040503050406030204" pitchFamily="18" charset="0"/>
                                </a:rPr>
                                <m:t>𝛼</m:t>
                              </m:r>
                              <m:r>
                                <a:rPr lang="en-US" altLang="zh-CN" i="1" smtClean="0">
                                  <a:solidFill>
                                    <a:srgbClr val="000000"/>
                                  </a:solidFill>
                                  <a:latin typeface="Cambria Math" panose="02040503050406030204" pitchFamily="18" charset="0"/>
                                </a:rPr>
                                <m:t>𝐵</m:t>
                              </m:r>
                            </m:e>
                          </m:eqArr>
                        </m:e>
                      </m:d>
                    </m:oMath>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16" name="文本框 15">
                  <a:extLst>
                    <a:ext uri="{FF2B5EF4-FFF2-40B4-BE49-F238E27FC236}">
                      <a16:creationId xmlns:a16="http://schemas.microsoft.com/office/drawing/2014/main" id="{A17F0B3D-7B56-484B-B499-10ECAAAB329B}"/>
                    </a:ext>
                  </a:extLst>
                </p:cNvPr>
                <p:cNvSpPr txBox="1">
                  <a:spLocks noRot="1" noChangeAspect="1" noMove="1" noResize="1" noEditPoints="1" noAdjustHandles="1" noChangeArrowheads="1" noChangeShapeType="1" noTextEdit="1"/>
                </p:cNvSpPr>
                <p:nvPr/>
              </p:nvSpPr>
              <p:spPr>
                <a:xfrm>
                  <a:off x="5352325" y="1847990"/>
                  <a:ext cx="1544462" cy="479042"/>
                </a:xfrm>
                <a:prstGeom prst="rect">
                  <a:avLst/>
                </a:prstGeom>
                <a:blipFill>
                  <a:blip r:embed="rId4"/>
                  <a:stretch>
                    <a:fillRect l="-9486" b="-75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14203ADC-9371-462A-8729-E5E04BFD5FA8}"/>
                    </a:ext>
                  </a:extLst>
                </p:cNvPr>
                <p:cNvSpPr txBox="1"/>
                <p:nvPr/>
              </p:nvSpPr>
              <p:spPr>
                <a:xfrm>
                  <a:off x="7021071" y="1934990"/>
                  <a:ext cx="1339066" cy="317972"/>
                </a:xfrm>
                <a:prstGeom prst="rect">
                  <a:avLst/>
                </a:prstGeom>
                <a:noFill/>
              </p:spPr>
              <p:txBody>
                <a:bodyPr wrap="squar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zh-CN"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𝑑</m:t>
                            </m:r>
                          </m:e>
                        </m:acc>
                        <m:r>
                          <a:rPr lang="en-US" altLang="zh-CN" i="1" smtClean="0">
                            <a:solidFill>
                              <a:srgbClr val="000000"/>
                            </a:solidFill>
                            <a:latin typeface="Cambria Math" panose="02040503050406030204" pitchFamily="18" charset="0"/>
                          </a:rPr>
                          <m:t>+</m:t>
                        </m:r>
                        <m:r>
                          <a:rPr lang="en-US" altLang="zh-CN" i="1" smtClean="0">
                            <a:solidFill>
                              <a:srgbClr val="000000"/>
                            </a:solidFill>
                            <a:latin typeface="Cambria Math" panose="02040503050406030204" pitchFamily="18" charset="0"/>
                          </a:rPr>
                          <m:t>𝑀</m:t>
                        </m:r>
                        <m:acc>
                          <m:accPr>
                            <m:chr m:val="⃗"/>
                            <m:ctrlPr>
                              <a:rPr lang="en-US" altLang="zh-CN" i="1" smtClean="0">
                                <a:solidFill>
                                  <a:srgbClr val="000000"/>
                                </a:solidFill>
                                <a:latin typeface="Cambria Math" panose="02040503050406030204" pitchFamily="18" charset="0"/>
                              </a:rPr>
                            </m:ctrlPr>
                          </m:accPr>
                          <m:e>
                            <m:r>
                              <a:rPr lang="zh-CN" altLang="en-US" i="1" smtClean="0">
                                <a:solidFill>
                                  <a:srgbClr val="000000"/>
                                </a:solidFill>
                                <a:latin typeface="Cambria Math" panose="02040503050406030204" pitchFamily="18" charset="0"/>
                              </a:rPr>
                              <m:t>𝜃</m:t>
                            </m:r>
                          </m:e>
                        </m:acc>
                        <m:r>
                          <a:rPr lang="en-US" altLang="zh-CN" i="1" smtClean="0">
                            <a:solidFill>
                              <a:srgbClr val="000000"/>
                            </a:solidFill>
                            <a:latin typeface="Cambria Math" panose="02040503050406030204" pitchFamily="18" charset="0"/>
                          </a:rPr>
                          <m:t>=0</m:t>
                        </m:r>
                      </m:oMath>
                    </m:oMathPara>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17" name="文本框 16">
                  <a:extLst>
                    <a:ext uri="{FF2B5EF4-FFF2-40B4-BE49-F238E27FC236}">
                      <a16:creationId xmlns:a16="http://schemas.microsoft.com/office/drawing/2014/main" id="{14203ADC-9371-462A-8729-E5E04BFD5FA8}"/>
                    </a:ext>
                  </a:extLst>
                </p:cNvPr>
                <p:cNvSpPr txBox="1">
                  <a:spLocks noRot="1" noChangeAspect="1" noMove="1" noResize="1" noEditPoints="1" noAdjustHandles="1" noChangeArrowheads="1" noChangeShapeType="1" noTextEdit="1"/>
                </p:cNvSpPr>
                <p:nvPr/>
              </p:nvSpPr>
              <p:spPr>
                <a:xfrm>
                  <a:off x="7021071" y="1934990"/>
                  <a:ext cx="1339066" cy="317972"/>
                </a:xfrm>
                <a:prstGeom prst="rect">
                  <a:avLst/>
                </a:prstGeom>
                <a:blipFill>
                  <a:blip r:embed="rId5"/>
                  <a:stretch>
                    <a:fillRect t="-39623" b="-7547"/>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D1A915CD-1B7B-4019-AA6C-D5E7C5A0B849}"/>
                  </a:ext>
                </a:extLst>
              </p:cNvPr>
              <p:cNvSpPr txBox="1"/>
              <p:nvPr/>
            </p:nvSpPr>
            <p:spPr>
              <a:xfrm>
                <a:off x="839416" y="2795642"/>
                <a:ext cx="5904656" cy="2642455"/>
              </a:xfrm>
              <a:prstGeom prst="rect">
                <a:avLst/>
              </a:prstGeom>
              <a:noFill/>
            </p:spPr>
            <p:txBody>
              <a:bodyPr wrap="square" rtlCol="0">
                <a:spAutoFit/>
              </a:bodyPr>
              <a:lstStyle/>
              <a:p>
                <a:pPr>
                  <a:lnSpc>
                    <a:spcPct val="150000"/>
                  </a:lnSpc>
                </a:pPr>
                <a14:m>
                  <m:oMath xmlns:m="http://schemas.openxmlformats.org/officeDocument/2006/math">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𝑢</m:t>
                        </m:r>
                      </m:e>
                    </m:acc>
                  </m:oMath>
                </a14:m>
                <a:r>
                  <a:rPr lang="en-US" altLang="zh-CN" dirty="0">
                    <a:latin typeface="Calibri" panose="020F0502020204030204" pitchFamily="34" charset="0"/>
                    <a:cs typeface="Calibri" panose="020F0502020204030204" pitchFamily="34" charset="0"/>
                  </a:rPr>
                  <a:t>:   Orbit vector</a:t>
                </a:r>
              </a:p>
              <a:p>
                <a:pPr>
                  <a:lnSpc>
                    <a:spcPct val="150000"/>
                  </a:lnSpc>
                </a:pPr>
                <a14:m>
                  <m:oMath xmlns:m="http://schemas.openxmlformats.org/officeDocument/2006/math">
                    <m:acc>
                      <m:accPr>
                        <m:chr m:val="⃗"/>
                        <m:ctrlPr>
                          <a:rPr lang="zh-CN" altLang="en-US" i="1">
                            <a:latin typeface="Cambria Math" panose="02040503050406030204" pitchFamily="18" charset="0"/>
                          </a:rPr>
                        </m:ctrlPr>
                      </m:accPr>
                      <m:e>
                        <m:r>
                          <a:rPr lang="en-US" altLang="zh-CN" b="0" i="1">
                            <a:latin typeface="Cambria Math" panose="02040503050406030204" pitchFamily="18" charset="0"/>
                          </a:rPr>
                          <m:t>𝐷</m:t>
                        </m:r>
                      </m:e>
                    </m:acc>
                    <m:r>
                      <a:rPr lang="en-US" altLang="zh-CN" b="0" i="1" baseline="-25000">
                        <a:latin typeface="Cambria Math" panose="02040503050406030204" pitchFamily="18" charset="0"/>
                      </a:rPr>
                      <m:t>𝑢</m:t>
                    </m:r>
                    <m:r>
                      <a:rPr lang="en-US" altLang="zh-CN" b="0" i="1" baseline="-25000">
                        <a:latin typeface="Cambria Math" panose="02040503050406030204" pitchFamily="18" charset="0"/>
                      </a:rPr>
                      <m:t> </m:t>
                    </m:r>
                  </m:oMath>
                </a14:m>
                <a:r>
                  <a:rPr lang="en-US" altLang="zh-CN" dirty="0">
                    <a:latin typeface="Calibri" panose="020F0502020204030204" pitchFamily="34" charset="0"/>
                    <a:cs typeface="Calibri" panose="020F0502020204030204" pitchFamily="34" charset="0"/>
                  </a:rPr>
                  <a:t>: Dispersion vector</a:t>
                </a:r>
              </a:p>
              <a:p>
                <a:pPr>
                  <a:lnSpc>
                    <a:spcPct val="150000"/>
                  </a:lnSpc>
                </a:pPr>
                <a14:m>
                  <m:oMath xmlns:m="http://schemas.openxmlformats.org/officeDocument/2006/math">
                    <m:acc>
                      <m:accPr>
                        <m:chr m:val="⃗"/>
                        <m:ctrlPr>
                          <a:rPr lang="en-US" altLang="zh-CN" i="1" smtClean="0">
                            <a:latin typeface="Cambria Math" panose="02040503050406030204" pitchFamily="18" charset="0"/>
                          </a:rPr>
                        </m:ctrlPr>
                      </m:accPr>
                      <m:e>
                        <m:r>
                          <a:rPr lang="zh-CN" altLang="en-US" b="0" i="1">
                            <a:latin typeface="Cambria Math" panose="02040503050406030204" pitchFamily="18" charset="0"/>
                          </a:rPr>
                          <m:t>𝜃</m:t>
                        </m:r>
                      </m:e>
                    </m:acc>
                  </m:oMath>
                </a14:m>
                <a:r>
                  <a:rPr lang="en-US" altLang="zh-CN" dirty="0">
                    <a:latin typeface="Calibri" panose="020F0502020204030204" pitchFamily="34" charset="0"/>
                    <a:cs typeface="Calibri" panose="020F0502020204030204" pitchFamily="34" charset="0"/>
                  </a:rPr>
                  <a:t>:   Corrector strengths vector</a:t>
                </a:r>
              </a:p>
              <a:p>
                <a:pPr>
                  <a:lnSpc>
                    <a:spcPct val="150000"/>
                  </a:lnSpc>
                </a:pPr>
                <a14:m>
                  <m:oMath xmlns:m="http://schemas.openxmlformats.org/officeDocument/2006/math">
                    <m:r>
                      <a:rPr lang="zh-CN" altLang="en-US" b="0" i="1" smtClean="0">
                        <a:solidFill>
                          <a:srgbClr val="FF0000"/>
                        </a:solidFill>
                        <a:latin typeface="Cambria Math" panose="02040503050406030204" pitchFamily="18" charset="0"/>
                      </a:rPr>
                      <m:t>𝛼</m:t>
                    </m:r>
                  </m:oMath>
                </a14:m>
                <a:r>
                  <a:rPr lang="en-US" altLang="zh-CN" dirty="0">
                    <a:solidFill>
                      <a:srgbClr val="FF0000"/>
                    </a:solidFill>
                    <a:latin typeface="Calibri" panose="020F0502020204030204" pitchFamily="34" charset="0"/>
                    <a:cs typeface="Calibri" panose="020F0502020204030204" pitchFamily="34" charset="0"/>
                  </a:rPr>
                  <a:t>:   Weight factor</a:t>
                </a:r>
              </a:p>
              <a:p>
                <a:pPr>
                  <a:lnSpc>
                    <a:spcPct val="150000"/>
                  </a:lnSpc>
                </a:pPr>
                <a14:m>
                  <m:oMath xmlns:m="http://schemas.openxmlformats.org/officeDocument/2006/math">
                    <m:r>
                      <a:rPr lang="en-US" altLang="zh-CN" b="0" i="1" smtClean="0">
                        <a:latin typeface="Cambria Math" panose="02040503050406030204" pitchFamily="18" charset="0"/>
                      </a:rPr>
                      <m:t>𝐴</m:t>
                    </m:r>
                  </m:oMath>
                </a14:m>
                <a:r>
                  <a:rPr lang="en-US" altLang="zh-CN" dirty="0">
                    <a:latin typeface="Calibri" panose="020F0502020204030204" pitchFamily="34" charset="0"/>
                    <a:cs typeface="Calibri" panose="020F0502020204030204" pitchFamily="34" charset="0"/>
                  </a:rPr>
                  <a:t>:   Orbit response matrix</a:t>
                </a:r>
              </a:p>
              <a:p>
                <a:pPr>
                  <a:lnSpc>
                    <a:spcPct val="150000"/>
                  </a:lnSpc>
                </a:pPr>
                <a14:m>
                  <m:oMath xmlns:m="http://schemas.openxmlformats.org/officeDocument/2006/math">
                    <m:r>
                      <a:rPr lang="en-US" altLang="zh-CN" b="0" i="1" smtClean="0">
                        <a:latin typeface="Cambria Math" panose="02040503050406030204" pitchFamily="18" charset="0"/>
                      </a:rPr>
                      <m:t>𝐵</m:t>
                    </m:r>
                  </m:oMath>
                </a14:m>
                <a:r>
                  <a:rPr lang="en-US" altLang="zh-CN" dirty="0">
                    <a:latin typeface="Calibri" panose="020F0502020204030204" pitchFamily="34" charset="0"/>
                    <a:cs typeface="Calibri" panose="020F0502020204030204" pitchFamily="34" charset="0"/>
                  </a:rPr>
                  <a:t>:   Dispersion response matrix</a:t>
                </a:r>
                <a:endParaRPr lang="zh-CN" altLang="en-US" dirty="0">
                  <a:latin typeface="Calibri" panose="020F0502020204030204" pitchFamily="34" charset="0"/>
                  <a:cs typeface="Calibri" panose="020F0502020204030204" pitchFamily="34" charset="0"/>
                </a:endParaRPr>
              </a:p>
            </p:txBody>
          </p:sp>
        </mc:Choice>
        <mc:Fallback xmlns="">
          <p:sp>
            <p:nvSpPr>
              <p:cNvPr id="18" name="文本框 17">
                <a:extLst>
                  <a:ext uri="{FF2B5EF4-FFF2-40B4-BE49-F238E27FC236}">
                    <a16:creationId xmlns:a16="http://schemas.microsoft.com/office/drawing/2014/main" id="{D1A915CD-1B7B-4019-AA6C-D5E7C5A0B849}"/>
                  </a:ext>
                </a:extLst>
              </p:cNvPr>
              <p:cNvSpPr txBox="1">
                <a:spLocks noRot="1" noChangeAspect="1" noMove="1" noResize="1" noEditPoints="1" noAdjustHandles="1" noChangeArrowheads="1" noChangeShapeType="1" noTextEdit="1"/>
              </p:cNvSpPr>
              <p:nvPr/>
            </p:nvSpPr>
            <p:spPr>
              <a:xfrm>
                <a:off x="839416" y="2795642"/>
                <a:ext cx="5904656" cy="2642455"/>
              </a:xfrm>
              <a:prstGeom prst="rect">
                <a:avLst/>
              </a:prstGeom>
              <a:blipFill>
                <a:blip r:embed="rId6"/>
                <a:stretch>
                  <a:fillRect b="-3233"/>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2FB64A1B-B29E-4E93-9ABC-4D1A1B83A3F1}"/>
              </a:ext>
            </a:extLst>
          </p:cNvPr>
          <p:cNvPicPr>
            <a:picLocks noChangeAspect="1"/>
          </p:cNvPicPr>
          <p:nvPr/>
        </p:nvPicPr>
        <p:blipFill>
          <a:blip r:embed="rId7"/>
          <a:stretch>
            <a:fillRect/>
          </a:stretch>
        </p:blipFill>
        <p:spPr>
          <a:xfrm>
            <a:off x="9911881" y="1896001"/>
            <a:ext cx="2208531" cy="576000"/>
          </a:xfrm>
          <a:prstGeom prst="rect">
            <a:avLst/>
          </a:prstGeom>
        </p:spPr>
      </p:pic>
      <p:pic>
        <p:nvPicPr>
          <p:cNvPr id="20" name="图片 19">
            <a:extLst>
              <a:ext uri="{FF2B5EF4-FFF2-40B4-BE49-F238E27FC236}">
                <a16:creationId xmlns:a16="http://schemas.microsoft.com/office/drawing/2014/main" id="{DBABC119-CC51-46F0-A414-977018D8E200}"/>
              </a:ext>
            </a:extLst>
          </p:cNvPr>
          <p:cNvPicPr>
            <a:picLocks noChangeAspect="1"/>
          </p:cNvPicPr>
          <p:nvPr/>
        </p:nvPicPr>
        <p:blipFill>
          <a:blip r:embed="rId8"/>
          <a:stretch>
            <a:fillRect/>
          </a:stretch>
        </p:blipFill>
        <p:spPr>
          <a:xfrm>
            <a:off x="6312024" y="2782495"/>
            <a:ext cx="4707693" cy="1800000"/>
          </a:xfrm>
          <a:prstGeom prst="rect">
            <a:avLst/>
          </a:prstGeom>
        </p:spPr>
      </p:pic>
      <p:pic>
        <p:nvPicPr>
          <p:cNvPr id="21" name="图片 20">
            <a:extLst>
              <a:ext uri="{FF2B5EF4-FFF2-40B4-BE49-F238E27FC236}">
                <a16:creationId xmlns:a16="http://schemas.microsoft.com/office/drawing/2014/main" id="{BA5B179D-5C2C-4389-985E-5C6004172C17}"/>
              </a:ext>
            </a:extLst>
          </p:cNvPr>
          <p:cNvPicPr>
            <a:picLocks noChangeAspect="1"/>
          </p:cNvPicPr>
          <p:nvPr/>
        </p:nvPicPr>
        <p:blipFill>
          <a:blip r:embed="rId9"/>
          <a:stretch>
            <a:fillRect/>
          </a:stretch>
        </p:blipFill>
        <p:spPr>
          <a:xfrm>
            <a:off x="6312024" y="4379058"/>
            <a:ext cx="4707693" cy="1800000"/>
          </a:xfrm>
          <a:prstGeom prst="rect">
            <a:avLst/>
          </a:prstGeom>
        </p:spPr>
      </p:pic>
      <p:sp>
        <p:nvSpPr>
          <p:cNvPr id="22" name="矩形 21">
            <a:extLst>
              <a:ext uri="{FF2B5EF4-FFF2-40B4-BE49-F238E27FC236}">
                <a16:creationId xmlns:a16="http://schemas.microsoft.com/office/drawing/2014/main" id="{3EF102E9-872E-4F57-9410-4C2AA9E9F47A}"/>
              </a:ext>
            </a:extLst>
          </p:cNvPr>
          <p:cNvSpPr/>
          <p:nvPr/>
        </p:nvSpPr>
        <p:spPr>
          <a:xfrm>
            <a:off x="8804046" y="2843619"/>
            <a:ext cx="2215671" cy="31354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lnSpc>
                <a:spcPct val="130000"/>
              </a:lnSpc>
            </a:pPr>
            <a:r>
              <a:rPr lang="en-US" altLang="zh-CN" sz="1200" b="1" dirty="0">
                <a:solidFill>
                  <a:srgbClr val="FF00FF"/>
                </a:solidFill>
              </a:rPr>
              <a:t>Result of</a:t>
            </a:r>
            <a:r>
              <a:rPr lang="zh-CN" altLang="en-US" sz="1200" b="1" dirty="0">
                <a:solidFill>
                  <a:srgbClr val="FF00FF"/>
                </a:solidFill>
              </a:rPr>
              <a:t> </a:t>
            </a:r>
            <a:r>
              <a:rPr lang="en-US" altLang="zh-CN" sz="1200" b="1" dirty="0">
                <a:solidFill>
                  <a:srgbClr val="FF00FF"/>
                </a:solidFill>
              </a:rPr>
              <a:t>a Higgs lattice seed</a:t>
            </a:r>
          </a:p>
        </p:txBody>
      </p:sp>
      <p:sp>
        <p:nvSpPr>
          <p:cNvPr id="23" name="矩形 22">
            <a:extLst>
              <a:ext uri="{FF2B5EF4-FFF2-40B4-BE49-F238E27FC236}">
                <a16:creationId xmlns:a16="http://schemas.microsoft.com/office/drawing/2014/main" id="{05822F45-2A9F-46CB-83BC-41F063590573}"/>
              </a:ext>
            </a:extLst>
          </p:cNvPr>
          <p:cNvSpPr/>
          <p:nvPr/>
        </p:nvSpPr>
        <p:spPr>
          <a:xfrm>
            <a:off x="748733" y="5514158"/>
            <a:ext cx="4217409" cy="6998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Bef>
                <a:spcPts val="0"/>
              </a:spcBef>
            </a:pPr>
            <a:r>
              <a:rPr lang="en-US" altLang="ru-RU" sz="1400" dirty="0">
                <a:solidFill>
                  <a:srgbClr val="0000FF"/>
                </a:solidFill>
                <a:latin typeface="Rockwell" panose="02060603020205020403" pitchFamily="18" charset="0"/>
                <a:sym typeface="Symbol" panose="05050102010706020507" pitchFamily="18" charset="2"/>
              </a:rPr>
              <a:t>The dispersion is corrected well, the RMS dispersion is about </a:t>
            </a:r>
            <a:r>
              <a:rPr lang="en-US" altLang="ru-RU" sz="1400" dirty="0">
                <a:solidFill>
                  <a:srgbClr val="FF0000"/>
                </a:solidFill>
                <a:latin typeface="Rockwell" panose="02060603020205020403" pitchFamily="18" charset="0"/>
                <a:sym typeface="Symbol" panose="05050102010706020507" pitchFamily="18" charset="2"/>
              </a:rPr>
              <a:t>1mm</a:t>
            </a:r>
            <a:r>
              <a:rPr lang="en-US" altLang="ru-RU" sz="1400" dirty="0">
                <a:solidFill>
                  <a:srgbClr val="0000FF"/>
                </a:solidFill>
                <a:latin typeface="Rockwell" panose="02060603020205020403" pitchFamily="18" charset="0"/>
                <a:sym typeface="Symbol" panose="05050102010706020507" pitchFamily="18" charset="2"/>
              </a:rPr>
              <a:t> for all lattice seeds.</a:t>
            </a:r>
          </a:p>
        </p:txBody>
      </p:sp>
      <p:sp>
        <p:nvSpPr>
          <p:cNvPr id="24" name="文本框 23">
            <a:extLst>
              <a:ext uri="{FF2B5EF4-FFF2-40B4-BE49-F238E27FC236}">
                <a16:creationId xmlns:a16="http://schemas.microsoft.com/office/drawing/2014/main" id="{AF30A811-E4CC-4873-B88D-52198E6A546D}"/>
              </a:ext>
            </a:extLst>
          </p:cNvPr>
          <p:cNvSpPr txBox="1"/>
          <p:nvPr/>
        </p:nvSpPr>
        <p:spPr>
          <a:xfrm>
            <a:off x="351790" y="174699"/>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latin typeface="Arial" panose="020B0604020202020204" pitchFamily="34" charset="0"/>
                <a:cs typeface="Arial" panose="020B0604020202020204" pitchFamily="34" charset="0"/>
              </a:rPr>
              <a:t>Dispersion correction</a:t>
            </a:r>
          </a:p>
        </p:txBody>
      </p:sp>
      <p:sp>
        <p:nvSpPr>
          <p:cNvPr id="25" name="灯片编号占位符 4">
            <a:extLst>
              <a:ext uri="{FF2B5EF4-FFF2-40B4-BE49-F238E27FC236}">
                <a16:creationId xmlns:a16="http://schemas.microsoft.com/office/drawing/2014/main" id="{27809761-57F0-4E7C-8534-36D9E25C8BEE}"/>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14</a:t>
            </a:fld>
            <a:endParaRPr lang="zh-CN" altLang="en-US"/>
          </a:p>
        </p:txBody>
      </p:sp>
    </p:spTree>
    <p:extLst>
      <p:ext uri="{BB962C8B-B14F-4D97-AF65-F5344CB8AC3E}">
        <p14:creationId xmlns:p14="http://schemas.microsoft.com/office/powerpoint/2010/main" val="49595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735BB1A-D2C5-405C-A602-9431721DA641}"/>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altLang="zh-CN" dirty="0"/>
          </a:p>
        </p:txBody>
      </p:sp>
      <p:sp>
        <p:nvSpPr>
          <p:cNvPr id="7" name="Прямоугольник 2">
            <a:extLst>
              <a:ext uri="{FF2B5EF4-FFF2-40B4-BE49-F238E27FC236}">
                <a16:creationId xmlns:a16="http://schemas.microsoft.com/office/drawing/2014/main" id="{CA67C874-D637-4ED5-ADE2-F5CC963846DB}"/>
              </a:ext>
            </a:extLst>
          </p:cNvPr>
          <p:cNvSpPr>
            <a:spLocks noChangeArrowheads="1"/>
          </p:cNvSpPr>
          <p:nvPr/>
        </p:nvSpPr>
        <p:spPr bwMode="auto">
          <a:xfrm>
            <a:off x="1097280" y="1834865"/>
            <a:ext cx="9937104" cy="3093667"/>
          </a:xfrm>
          <a:prstGeom prst="rect">
            <a:avLst/>
          </a:prstGeom>
        </p:spPr>
        <p:txBody>
          <a:bodyPr vert="horz" lIns="91440" tIns="45720" rIns="91440" bIns="45720" rtlCol="0">
            <a:noAutofit/>
          </a:bodyPr>
          <a:lstStyle/>
          <a:p>
            <a:pPr marL="257175" indent="-257175" algn="just" defTabSz="342900">
              <a:lnSpc>
                <a:spcPct val="170000"/>
              </a:lnSpc>
              <a:buClr>
                <a:schemeClr val="accent1"/>
              </a:buClr>
              <a:buFont typeface="Wingdings 3" charset="2"/>
              <a:buChar char=""/>
            </a:pPr>
            <a:r>
              <a:rPr lang="en-US" altLang="ru-RU" sz="2000" dirty="0">
                <a:solidFill>
                  <a:schemeClr val="tx1">
                    <a:lumMod val="75000"/>
                    <a:lumOff val="25000"/>
                  </a:schemeClr>
                </a:solidFill>
                <a:sym typeface="Symbol" panose="05050102010706020507" pitchFamily="18" charset="2"/>
              </a:rPr>
              <a:t> Correct the beta functions with sextupoles on.</a:t>
            </a:r>
          </a:p>
          <a:p>
            <a:pPr marL="257175" indent="-257175" algn="just" defTabSz="342900">
              <a:lnSpc>
                <a:spcPct val="170000"/>
              </a:lnSpc>
              <a:buClr>
                <a:schemeClr val="accent1"/>
              </a:buClr>
              <a:buFont typeface="Wingdings 3" charset="2"/>
              <a:buChar char=""/>
            </a:pPr>
            <a:r>
              <a:rPr lang="en-US" altLang="ru-RU" sz="2000" dirty="0">
                <a:solidFill>
                  <a:schemeClr val="tx1">
                    <a:lumMod val="75000"/>
                    <a:lumOff val="25000"/>
                  </a:schemeClr>
                </a:solidFill>
                <a:sym typeface="Symbol" panose="05050102010706020507" pitchFamily="18" charset="2"/>
              </a:rPr>
              <a:t> Based on AT LOCO: model based correction</a:t>
            </a:r>
          </a:p>
          <a:p>
            <a:pPr marL="557213" lvl="1" indent="-214313" defTabSz="342900">
              <a:spcBef>
                <a:spcPts val="750"/>
              </a:spcBef>
              <a:buClr>
                <a:schemeClr val="accent1"/>
              </a:buClr>
              <a:buFont typeface="Wingdings 3" charset="2"/>
              <a:buChar char=""/>
            </a:pPr>
            <a:r>
              <a:rPr lang="en-US" altLang="ru-RU" sz="1600" dirty="0">
                <a:solidFill>
                  <a:schemeClr val="tx1">
                    <a:lumMod val="75000"/>
                    <a:lumOff val="25000"/>
                  </a:schemeClr>
                </a:solidFill>
                <a:sym typeface="Symbol" panose="05050102010706020507" pitchFamily="18" charset="2"/>
              </a:rPr>
              <a:t>Establish lattice model </a:t>
            </a:r>
            <a:r>
              <a:rPr lang="en-US" altLang="zh-CN" sz="1600" b="1" i="1" dirty="0" err="1">
                <a:solidFill>
                  <a:schemeClr val="tx1">
                    <a:lumMod val="75000"/>
                    <a:lumOff val="25000"/>
                  </a:schemeClr>
                </a:solidFill>
                <a:sym typeface="Symbol" panose="05050102010706020507" pitchFamily="18" charset="2"/>
              </a:rPr>
              <a:t>M</a:t>
            </a:r>
            <a:r>
              <a:rPr lang="en-US" altLang="zh-CN" sz="1600" b="1" i="1" baseline="-25000" dirty="0" err="1">
                <a:solidFill>
                  <a:schemeClr val="tx1">
                    <a:lumMod val="75000"/>
                    <a:lumOff val="25000"/>
                  </a:schemeClr>
                </a:solidFill>
                <a:sym typeface="Symbol" panose="05050102010706020507" pitchFamily="18" charset="2"/>
              </a:rPr>
              <a:t>mod</a:t>
            </a:r>
            <a:r>
              <a:rPr lang="en-US" altLang="zh-CN" sz="1600" dirty="0">
                <a:solidFill>
                  <a:schemeClr val="tx1">
                    <a:lumMod val="75000"/>
                    <a:lumOff val="25000"/>
                  </a:schemeClr>
                </a:solidFill>
                <a:sym typeface="Symbol" panose="05050102010706020507" pitchFamily="18" charset="2"/>
              </a:rPr>
              <a:t>, multi-parameter fit to the orbit response matrix </a:t>
            </a:r>
            <a:r>
              <a:rPr lang="en-US" altLang="zh-CN" sz="1600" b="1" i="1" dirty="0" err="1">
                <a:solidFill>
                  <a:schemeClr val="tx1">
                    <a:lumMod val="75000"/>
                    <a:lumOff val="25000"/>
                  </a:schemeClr>
                </a:solidFill>
                <a:sym typeface="Symbol" panose="05050102010706020507" pitchFamily="18" charset="2"/>
              </a:rPr>
              <a:t>M</a:t>
            </a:r>
            <a:r>
              <a:rPr lang="en-US" altLang="zh-CN" sz="1600" b="1" i="1" baseline="-25000" dirty="0" err="1">
                <a:solidFill>
                  <a:schemeClr val="tx1">
                    <a:lumMod val="75000"/>
                    <a:lumOff val="25000"/>
                  </a:schemeClr>
                </a:solidFill>
                <a:sym typeface="Symbol" panose="05050102010706020507" pitchFamily="18" charset="2"/>
              </a:rPr>
              <a:t>meas</a:t>
            </a:r>
            <a:r>
              <a:rPr lang="en-US" altLang="zh-CN" sz="1600" i="1" dirty="0">
                <a:solidFill>
                  <a:schemeClr val="tx1">
                    <a:lumMod val="75000"/>
                    <a:lumOff val="25000"/>
                  </a:schemeClr>
                </a:solidFill>
                <a:sym typeface="Symbol" panose="05050102010706020507" pitchFamily="18" charset="2"/>
              </a:rPr>
              <a:t> </a:t>
            </a:r>
            <a:r>
              <a:rPr lang="en-US" altLang="ru-RU" sz="1600" dirty="0">
                <a:solidFill>
                  <a:schemeClr val="tx1">
                    <a:lumMod val="75000"/>
                    <a:lumOff val="25000"/>
                  </a:schemeClr>
                </a:solidFill>
                <a:sym typeface="Symbol" panose="05050102010706020507" pitchFamily="18" charset="2"/>
              </a:rPr>
              <a:t>to obtain calibrated model:</a:t>
            </a:r>
          </a:p>
          <a:p>
            <a:pPr marL="557213" lvl="1" indent="-214313" defTabSz="342900">
              <a:spcBef>
                <a:spcPts val="750"/>
              </a:spcBef>
              <a:buClr>
                <a:schemeClr val="accent1"/>
              </a:buClr>
              <a:buFont typeface="Wingdings 3" charset="2"/>
              <a:buChar char=""/>
            </a:pPr>
            <a:r>
              <a:rPr lang="en-US" altLang="ru-RU" sz="1600" dirty="0">
                <a:solidFill>
                  <a:schemeClr val="tx1">
                    <a:lumMod val="75000"/>
                    <a:lumOff val="25000"/>
                  </a:schemeClr>
                </a:solidFill>
                <a:sym typeface="Symbol" panose="05050102010706020507" pitchFamily="18" charset="2"/>
              </a:rPr>
              <a:t>Parameters fitted: K, KS …</a:t>
            </a:r>
          </a:p>
          <a:p>
            <a:pPr marL="557213" lvl="1" indent="-214313" defTabSz="342900">
              <a:spcBef>
                <a:spcPts val="750"/>
              </a:spcBef>
              <a:buClr>
                <a:schemeClr val="accent1"/>
              </a:buClr>
              <a:buFont typeface="Wingdings 3" charset="2"/>
              <a:buChar char=""/>
            </a:pPr>
            <a:r>
              <a:rPr lang="en-US" altLang="ru-RU" sz="1600" dirty="0">
                <a:solidFill>
                  <a:schemeClr val="tx1">
                    <a:lumMod val="75000"/>
                    <a:lumOff val="25000"/>
                  </a:schemeClr>
                </a:solidFill>
                <a:sym typeface="Symbol" panose="05050102010706020507" pitchFamily="18" charset="2"/>
              </a:rPr>
              <a:t>Use calibrated model to perform correction and apply to machine.</a:t>
            </a:r>
          </a:p>
          <a:p>
            <a:pPr marL="557213" lvl="1" indent="-214313" defTabSz="342900">
              <a:spcBef>
                <a:spcPts val="750"/>
              </a:spcBef>
              <a:buClr>
                <a:schemeClr val="accent1"/>
              </a:buClr>
              <a:buFont typeface="Wingdings 3" charset="2"/>
              <a:buChar char=""/>
            </a:pPr>
            <a:r>
              <a:rPr lang="en-US" altLang="ru-RU" sz="1600" dirty="0">
                <a:solidFill>
                  <a:schemeClr val="tx1">
                    <a:lumMod val="75000"/>
                    <a:lumOff val="25000"/>
                  </a:schemeClr>
                </a:solidFill>
                <a:sym typeface="Symbol" panose="05050102010706020507" pitchFamily="18" charset="2"/>
              </a:rPr>
              <a:t>Fit the dispersion at the same time.</a:t>
            </a:r>
          </a:p>
          <a:p>
            <a:pPr marL="557213" lvl="1" indent="-214313" defTabSz="342900">
              <a:spcBef>
                <a:spcPts val="750"/>
              </a:spcBef>
              <a:buClr>
                <a:schemeClr val="accent1"/>
              </a:buClr>
              <a:buFont typeface="Wingdings 3" charset="2"/>
              <a:buChar char=""/>
            </a:pPr>
            <a:r>
              <a:rPr lang="en-US" altLang="ru-RU" sz="1600" dirty="0">
                <a:solidFill>
                  <a:schemeClr val="tx1">
                    <a:lumMod val="75000"/>
                    <a:lumOff val="25000"/>
                  </a:schemeClr>
                </a:solidFill>
                <a:sym typeface="Symbol" panose="05050102010706020507" pitchFamily="18" charset="2"/>
              </a:rPr>
              <a:t>Application to </a:t>
            </a:r>
            <a:r>
              <a:rPr lang="en-US" altLang="ru-RU" sz="1600" dirty="0">
                <a:solidFill>
                  <a:srgbClr val="0000FF"/>
                </a:solidFill>
                <a:sym typeface="Symbol" panose="05050102010706020507" pitchFamily="18" charset="2"/>
              </a:rPr>
              <a:t>correct beta-beating, dispersion and coupled response matrix</a:t>
            </a:r>
            <a:r>
              <a:rPr lang="en-US" altLang="ru-RU" sz="1600" dirty="0">
                <a:solidFill>
                  <a:schemeClr val="tx1">
                    <a:lumMod val="75000"/>
                    <a:lumOff val="25000"/>
                  </a:schemeClr>
                </a:solidFill>
                <a:sym typeface="Symbol" panose="05050102010706020507" pitchFamily="18" charset="2"/>
              </a:rPr>
              <a:t>.</a:t>
            </a:r>
            <a:endParaRPr lang="ru-RU" altLang="ru-RU" sz="1600" dirty="0">
              <a:solidFill>
                <a:schemeClr val="tx1">
                  <a:lumMod val="75000"/>
                  <a:lumOff val="25000"/>
                </a:schemeClr>
              </a:solidFill>
            </a:endParaRPr>
          </a:p>
        </p:txBody>
      </p:sp>
      <p:graphicFrame>
        <p:nvGraphicFramePr>
          <p:cNvPr id="8" name="Object 13">
            <a:extLst>
              <a:ext uri="{FF2B5EF4-FFF2-40B4-BE49-F238E27FC236}">
                <a16:creationId xmlns:a16="http://schemas.microsoft.com/office/drawing/2014/main" id="{57ED4160-0EF0-4B2A-A5FA-BC92E5B88629}"/>
              </a:ext>
            </a:extLst>
          </p:cNvPr>
          <p:cNvGraphicFramePr>
            <a:graphicFrameLocks noChangeAspect="1"/>
          </p:cNvGraphicFramePr>
          <p:nvPr/>
        </p:nvGraphicFramePr>
        <p:xfrm>
          <a:off x="7424432" y="3298440"/>
          <a:ext cx="3240087" cy="674688"/>
        </p:xfrm>
        <a:graphic>
          <a:graphicData uri="http://schemas.openxmlformats.org/presentationml/2006/ole">
            <mc:AlternateContent xmlns:mc="http://schemas.openxmlformats.org/markup-compatibility/2006">
              <mc:Choice xmlns:v="urn:schemas-microsoft-com:vml" Requires="v">
                <p:oleObj spid="_x0000_s1184" name="公式" r:id="rId3" imgW="3060700" imgH="660400" progId="Equation.3">
                  <p:embed/>
                </p:oleObj>
              </mc:Choice>
              <mc:Fallback>
                <p:oleObj name="公式" r:id="rId3" imgW="3060700" imgH="660400" progId="Equation.3">
                  <p:embed/>
                  <p:pic>
                    <p:nvPicPr>
                      <p:cNvPr id="8" name="Object 13">
                        <a:extLst>
                          <a:ext uri="{FF2B5EF4-FFF2-40B4-BE49-F238E27FC236}">
                            <a16:creationId xmlns:a16="http://schemas.microsoft.com/office/drawing/2014/main" id="{57ED4160-0EF0-4B2A-A5FA-BC92E5B88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432" y="3298440"/>
                        <a:ext cx="3240087" cy="6746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图片 8">
            <a:extLst>
              <a:ext uri="{FF2B5EF4-FFF2-40B4-BE49-F238E27FC236}">
                <a16:creationId xmlns:a16="http://schemas.microsoft.com/office/drawing/2014/main" id="{12FE08D5-EC76-48F1-B4FD-4F76D2DB555F}"/>
              </a:ext>
            </a:extLst>
          </p:cNvPr>
          <p:cNvPicPr>
            <a:picLocks noChangeAspect="1"/>
          </p:cNvPicPr>
          <p:nvPr/>
        </p:nvPicPr>
        <p:blipFill>
          <a:blip r:embed="rId5"/>
          <a:stretch>
            <a:fillRect/>
          </a:stretch>
        </p:blipFill>
        <p:spPr>
          <a:xfrm>
            <a:off x="839416" y="4771397"/>
            <a:ext cx="4707693" cy="1800000"/>
          </a:xfrm>
          <a:prstGeom prst="rect">
            <a:avLst/>
          </a:prstGeom>
        </p:spPr>
      </p:pic>
      <p:pic>
        <p:nvPicPr>
          <p:cNvPr id="10" name="图片 9">
            <a:extLst>
              <a:ext uri="{FF2B5EF4-FFF2-40B4-BE49-F238E27FC236}">
                <a16:creationId xmlns:a16="http://schemas.microsoft.com/office/drawing/2014/main" id="{6F77ADD3-3923-4EED-98A3-E8D0616B1133}"/>
              </a:ext>
            </a:extLst>
          </p:cNvPr>
          <p:cNvPicPr>
            <a:picLocks noChangeAspect="1"/>
          </p:cNvPicPr>
          <p:nvPr/>
        </p:nvPicPr>
        <p:blipFill>
          <a:blip r:embed="rId6"/>
          <a:stretch>
            <a:fillRect/>
          </a:stretch>
        </p:blipFill>
        <p:spPr>
          <a:xfrm>
            <a:off x="5762339" y="4771397"/>
            <a:ext cx="4707693" cy="1800000"/>
          </a:xfrm>
          <a:prstGeom prst="rect">
            <a:avLst/>
          </a:prstGeom>
        </p:spPr>
      </p:pic>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416C4382-3674-44E3-82E8-0F72BD42837E}"/>
                  </a:ext>
                </a:extLst>
              </p:cNvPr>
              <p:cNvSpPr/>
              <p:nvPr/>
            </p:nvSpPr>
            <p:spPr>
              <a:xfrm>
                <a:off x="10681887" y="5534209"/>
                <a:ext cx="1341393" cy="30777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14:m>
                  <m:oMath xmlns:m="http://schemas.openxmlformats.org/officeDocument/2006/math">
                    <m:sSub>
                      <m:sSubPr>
                        <m:ctrlPr>
                          <a:rPr lang="en-US" altLang="ru-RU" sz="1400" i="1" smtClean="0">
                            <a:latin typeface="Cambria Math" panose="02040503050406030204" pitchFamily="18" charset="0"/>
                            <a:sym typeface="Symbol" panose="05050102010706020507" pitchFamily="18" charset="2"/>
                          </a:rPr>
                        </m:ctrlPr>
                      </m:sSubPr>
                      <m:e>
                        <m:r>
                          <a:rPr lang="en-US" altLang="ru-RU" sz="1400" i="1">
                            <a:latin typeface="Cambria Math" panose="02040503050406030204" pitchFamily="18" charset="0"/>
                            <a:ea typeface="Cambria Math" panose="02040503050406030204" pitchFamily="18" charset="0"/>
                            <a:sym typeface="Symbol" panose="05050102010706020507" pitchFamily="18" charset="2"/>
                          </a:rPr>
                          <m:t>∆</m:t>
                        </m:r>
                        <m:r>
                          <a:rPr lang="en-US" altLang="ru-RU" sz="1400" i="1">
                            <a:latin typeface="Cambria Math" panose="02040503050406030204" pitchFamily="18" charset="0"/>
                            <a:ea typeface="Cambria Math" panose="02040503050406030204" pitchFamily="18" charset="0"/>
                            <a:sym typeface="Symbol" panose="05050102010706020507" pitchFamily="18" charset="2"/>
                          </a:rPr>
                          <m:t>𝛽</m:t>
                        </m:r>
                        <m:r>
                          <a:rPr lang="en-US" altLang="ru-RU" sz="1400" i="1">
                            <a:latin typeface="Cambria Math" panose="02040503050406030204" pitchFamily="18" charset="0"/>
                            <a:ea typeface="Cambria Math" panose="02040503050406030204" pitchFamily="18" charset="0"/>
                            <a:sym typeface="Symbol" panose="05050102010706020507" pitchFamily="18" charset="2"/>
                          </a:rPr>
                          <m:t>/</m:t>
                        </m:r>
                        <m:r>
                          <a:rPr lang="en-US" altLang="ru-RU" sz="1400" i="1">
                            <a:latin typeface="Cambria Math" panose="02040503050406030204" pitchFamily="18" charset="0"/>
                            <a:ea typeface="Cambria Math" panose="02040503050406030204" pitchFamily="18" charset="0"/>
                            <a:sym typeface="Symbol" panose="05050102010706020507" pitchFamily="18" charset="2"/>
                          </a:rPr>
                          <m:t>𝛽</m:t>
                        </m:r>
                      </m:e>
                      <m:sub>
                        <m:r>
                          <a:rPr lang="en-US" altLang="ru-RU" sz="1400" b="0" i="1" smtClean="0">
                            <a:latin typeface="Cambria Math" panose="02040503050406030204" pitchFamily="18" charset="0"/>
                            <a:ea typeface="Cambria Math" panose="02040503050406030204" pitchFamily="18" charset="0"/>
                            <a:sym typeface="Symbol" panose="05050102010706020507" pitchFamily="18" charset="2"/>
                          </a:rPr>
                          <m:t>𝑟𝑚𝑠</m:t>
                        </m:r>
                      </m:sub>
                    </m:sSub>
                  </m:oMath>
                </a14:m>
                <a:r>
                  <a:rPr lang="en-US" altLang="ru-RU" sz="1400" dirty="0">
                    <a:sym typeface="Symbol" panose="05050102010706020507" pitchFamily="18" charset="2"/>
                  </a:rPr>
                  <a:t> &lt; 3% </a:t>
                </a:r>
                <a:endParaRPr lang="zh-CN" altLang="en-US" sz="1400" dirty="0"/>
              </a:p>
            </p:txBody>
          </p:sp>
        </mc:Choice>
        <mc:Fallback xmlns="">
          <p:sp>
            <p:nvSpPr>
              <p:cNvPr id="11" name="矩形 10">
                <a:extLst>
                  <a:ext uri="{FF2B5EF4-FFF2-40B4-BE49-F238E27FC236}">
                    <a16:creationId xmlns:a16="http://schemas.microsoft.com/office/drawing/2014/main" id="{416C4382-3674-44E3-82E8-0F72BD42837E}"/>
                  </a:ext>
                </a:extLst>
              </p:cNvPr>
              <p:cNvSpPr>
                <a:spLocks noRot="1" noChangeAspect="1" noMove="1" noResize="1" noEditPoints="1" noAdjustHandles="1" noChangeArrowheads="1" noChangeShapeType="1" noTextEdit="1"/>
              </p:cNvSpPr>
              <p:nvPr/>
            </p:nvSpPr>
            <p:spPr>
              <a:xfrm>
                <a:off x="10681887" y="5534209"/>
                <a:ext cx="1341393" cy="307777"/>
              </a:xfrm>
              <a:prstGeom prst="rect">
                <a:avLst/>
              </a:prstGeom>
              <a:blipFill>
                <a:blip r:embed="rId7"/>
                <a:stretch>
                  <a:fillRect/>
                </a:stretch>
              </a:blipFill>
            </p:spPr>
            <p:txBody>
              <a:bodyPr/>
              <a:lstStyle/>
              <a:p>
                <a:r>
                  <a:rPr lang="zh-CN" altLang="en-US">
                    <a:noFill/>
                  </a:rPr>
                  <a:t> </a:t>
                </a:r>
              </a:p>
            </p:txBody>
          </p:sp>
        </mc:Fallback>
      </mc:AlternateContent>
      <p:sp>
        <p:nvSpPr>
          <p:cNvPr id="12" name="灯片编号占位符 4">
            <a:extLst>
              <a:ext uri="{FF2B5EF4-FFF2-40B4-BE49-F238E27FC236}">
                <a16:creationId xmlns:a16="http://schemas.microsoft.com/office/drawing/2014/main" id="{A347AE0A-F281-40C4-8D12-507BA7F10D6A}"/>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15</a:t>
            </a:fld>
            <a:endParaRPr lang="zh-CN" altLang="en-US" dirty="0"/>
          </a:p>
        </p:txBody>
      </p:sp>
      <p:sp>
        <p:nvSpPr>
          <p:cNvPr id="13" name="文本框 12">
            <a:extLst>
              <a:ext uri="{FF2B5EF4-FFF2-40B4-BE49-F238E27FC236}">
                <a16:creationId xmlns:a16="http://schemas.microsoft.com/office/drawing/2014/main" id="{F21737E8-18BD-4ADF-A4DB-DB5FD377F2C5}"/>
              </a:ext>
            </a:extLst>
          </p:cNvPr>
          <p:cNvSpPr txBox="1"/>
          <p:nvPr/>
        </p:nvSpPr>
        <p:spPr>
          <a:xfrm>
            <a:off x="351790" y="174699"/>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latin typeface="Arial" panose="020B0604020202020204" pitchFamily="34" charset="0"/>
                <a:cs typeface="Arial" panose="020B0604020202020204" pitchFamily="34" charset="0"/>
              </a:rPr>
              <a:t>Beta-beating correction</a:t>
            </a:r>
          </a:p>
        </p:txBody>
      </p:sp>
    </p:spTree>
    <p:extLst>
      <p:ext uri="{BB962C8B-B14F-4D97-AF65-F5344CB8AC3E}">
        <p14:creationId xmlns:p14="http://schemas.microsoft.com/office/powerpoint/2010/main" val="1472657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FF43F4A-FB6E-45D2-A726-63A4A9CB6039}"/>
                  </a:ext>
                </a:extLst>
              </p:cNvPr>
              <p:cNvSpPr txBox="1">
                <a:spLocks noChangeArrowheads="1"/>
              </p:cNvSpPr>
              <p:nvPr/>
            </p:nvSpPr>
            <p:spPr>
              <a:xfrm>
                <a:off x="1097280" y="1628800"/>
                <a:ext cx="9948936" cy="4798581"/>
              </a:xfrm>
              <a:prstGeom prst="rect">
                <a:avLst/>
              </a:prstGeom>
            </p:spPr>
            <p:txBody>
              <a:bodyPr vert="horz" lIns="91440" tIns="45720" rIns="91440" bIns="45720" rtlCol="0">
                <a:noAutofit/>
              </a:bodyPr>
              <a:lstStyle>
                <a:defPPr>
                  <a:defRPr lang="en-US"/>
                </a:defPPr>
                <a:lvl1pPr marL="257175" indent="-257175" algn="just" defTabSz="342900">
                  <a:lnSpc>
                    <a:spcPct val="170000"/>
                  </a:lnSpc>
                  <a:buClr>
                    <a:schemeClr val="accent1"/>
                  </a:buClr>
                  <a:buFont typeface="Wingdings 3" charset="2"/>
                  <a:buChar char=""/>
                  <a:defRPr sz="2000">
                    <a:solidFill>
                      <a:schemeClr val="tx1">
                        <a:lumMod val="75000"/>
                        <a:lumOff val="25000"/>
                      </a:schemeClr>
                    </a:solidFill>
                  </a:defRPr>
                </a:lvl1pPr>
                <a:lvl2pPr marL="557213" lvl="1" indent="-214313" defTabSz="342900">
                  <a:spcBef>
                    <a:spcPts val="750"/>
                  </a:spcBef>
                  <a:buClr>
                    <a:schemeClr val="accent1"/>
                  </a:buClr>
                  <a:buFont typeface="Wingdings 3" charset="2"/>
                  <a:buChar char=""/>
                  <a:defRPr sz="1600">
                    <a:solidFill>
                      <a:schemeClr val="tx1">
                        <a:lumMod val="75000"/>
                        <a:lumOff val="25000"/>
                      </a:schemeClr>
                    </a:solidFill>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icrosoft YaHei UI" panose="020B0503020204020204" pitchFamily="34" charset="-122"/>
                    <a:ea typeface="Microsoft YaHei UI"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icrosoft YaHei UI" panose="020B0503020204020204" pitchFamily="34" charset="-122"/>
                    <a:ea typeface="Microsoft YaHei UI"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icrosoft YaHei UI" panose="020B0503020204020204" pitchFamily="34" charset="-122"/>
                    <a:ea typeface="Microsoft YaHei UI"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ru-RU" dirty="0"/>
                  <a:t> Neglecting beam-beam effects</a:t>
                </a:r>
              </a:p>
              <a:p>
                <a:r>
                  <a:rPr lang="en-US" altLang="ru-RU" dirty="0">
                    <a:sym typeface="Wingdings" panose="05000000000000000000" pitchFamily="2" charset="2"/>
                  </a:rPr>
                  <a:t> Local coupling parameter matching was developed for BEPCII.</a:t>
                </a:r>
              </a:p>
              <a:p>
                <a:r>
                  <a:rPr lang="en-US" altLang="ru-RU" dirty="0">
                    <a:sym typeface="Wingdings" panose="05000000000000000000" pitchFamily="2" charset="2"/>
                  </a:rPr>
                  <a:t> Both coupling and vertical dispersion are controlled.</a:t>
                </a:r>
              </a:p>
              <a:p>
                <a:r>
                  <a:rPr lang="en-US" altLang="ru-RU" dirty="0">
                    <a:sym typeface="Wingdings" panose="05000000000000000000" pitchFamily="2" charset="2"/>
                  </a:rPr>
                  <a:t> Using the trim coils of the sextupoles (~1000), which providing </a:t>
                </a:r>
              </a:p>
              <a:p>
                <a:pPr marL="0" indent="0">
                  <a:buNone/>
                </a:pPr>
                <a:r>
                  <a:rPr lang="en-US" altLang="ru-RU" dirty="0">
                    <a:sym typeface="Wingdings" panose="05000000000000000000" pitchFamily="2" charset="2"/>
                  </a:rPr>
                  <a:t>     skew-quadrupole field, to perform emittance tuning for CEPC.</a:t>
                </a:r>
              </a:p>
              <a:p>
                <a:r>
                  <a:rPr lang="en-US" altLang="ru-RU" dirty="0">
                    <a:sym typeface="Wingdings" panose="05000000000000000000" pitchFamily="2" charset="2"/>
                  </a:rPr>
                  <a:t> The vertical orbit distortion due to a horizontal deflection at a  BPM is:</a:t>
                </a:r>
              </a:p>
              <a:p>
                <a:pPr marL="0" indent="0">
                  <a:buNone/>
                </a:pPr>
                <a:r>
                  <a:rPr lang="en-US" altLang="ru-RU" dirty="0">
                    <a:sym typeface="Wingdings" panose="05000000000000000000" pitchFamily="2" charset="2"/>
                  </a:rPr>
                  <a:t>                          </a:t>
                </a:r>
                <a14:m>
                  <m:oMath xmlns:m="http://schemas.openxmlformats.org/officeDocument/2006/math">
                    <m:f>
                      <m:fPr>
                        <m:ctrlPr>
                          <a:rPr lang="en-US" altLang="ru-RU" sz="1600" i="1">
                            <a:latin typeface="Cambria Math" panose="02040503050406030204" pitchFamily="18" charset="0"/>
                            <a:sym typeface="Wingdings" panose="05000000000000000000" pitchFamily="2" charset="2"/>
                          </a:rPr>
                        </m:ctrlPr>
                      </m:fPr>
                      <m:num>
                        <m:r>
                          <a:rPr lang="el-GR" altLang="ru-RU" sz="1600">
                            <a:latin typeface="Cambria Math" panose="02040503050406030204" pitchFamily="18" charset="0"/>
                            <a:sym typeface="Wingdings" panose="05000000000000000000" pitchFamily="2" charset="2"/>
                          </a:rPr>
                          <m:t>∆</m:t>
                        </m:r>
                        <m:sSub>
                          <m:sSubPr>
                            <m:ctrlPr>
                              <a:rPr lang="el-GR"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𝑦</m:t>
                            </m:r>
                          </m:e>
                          <m:sub>
                            <m:r>
                              <a:rPr lang="en-US" altLang="ru-RU" sz="1600">
                                <a:latin typeface="Cambria Math" panose="02040503050406030204" pitchFamily="18" charset="0"/>
                                <a:sym typeface="Wingdings" panose="05000000000000000000" pitchFamily="2" charset="2"/>
                              </a:rPr>
                              <m:t>𝑐𝑜𝑑</m:t>
                            </m:r>
                          </m:sub>
                        </m:sSub>
                      </m:num>
                      <m:den>
                        <m:r>
                          <a:rPr lang="el-GR" altLang="ru-RU" sz="1600">
                            <a:latin typeface="Cambria Math" panose="02040503050406030204" pitchFamily="18" charset="0"/>
                            <a:sym typeface="Wingdings" panose="05000000000000000000" pitchFamily="2" charset="2"/>
                          </a:rPr>
                          <m:t>∆</m:t>
                        </m:r>
                        <m:sSub>
                          <m:sSubPr>
                            <m:ctrlPr>
                              <a:rPr lang="el-GR"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𝑥</m:t>
                            </m:r>
                          </m:e>
                          <m:sub>
                            <m:r>
                              <a:rPr lang="en-US" altLang="ru-RU" sz="1600">
                                <a:latin typeface="Cambria Math" panose="02040503050406030204" pitchFamily="18" charset="0"/>
                                <a:sym typeface="Wingdings" panose="05000000000000000000" pitchFamily="2" charset="2"/>
                              </a:rPr>
                              <m:t>𝑐𝑜𝑑</m:t>
                            </m:r>
                          </m:sub>
                        </m:sSub>
                      </m:den>
                    </m:f>
                    <m:r>
                      <a:rPr lang="en-US" altLang="ru-RU" sz="1600">
                        <a:latin typeface="Cambria Math" panose="02040503050406030204" pitchFamily="18" charset="0"/>
                        <a:sym typeface="Wingdings" panose="05000000000000000000" pitchFamily="2" charset="2"/>
                      </a:rPr>
                      <m:t>=</m:t>
                    </m:r>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𝑏</m:t>
                        </m:r>
                        <m:r>
                          <a:rPr lang="en-US" altLang="ru-RU" sz="1600">
                            <a:latin typeface="Cambria Math" panose="02040503050406030204" pitchFamily="18" charset="0"/>
                            <a:sym typeface="Wingdings" panose="05000000000000000000" pitchFamily="2" charset="2"/>
                          </a:rPr>
                          <m:t>,22</m:t>
                        </m:r>
                      </m:sub>
                    </m:sSub>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1</m:t>
                        </m:r>
                      </m:sub>
                    </m:sSub>
                    <m:r>
                      <a:rPr lang="en-US" altLang="ru-RU" sz="1600">
                        <a:latin typeface="Cambria Math" panose="02040503050406030204" pitchFamily="18" charset="0"/>
                        <a:sym typeface="Wingdings" panose="05000000000000000000" pitchFamily="2" charset="2"/>
                      </a:rPr>
                      <m:t>+</m:t>
                    </m:r>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𝑏</m:t>
                        </m:r>
                        <m:r>
                          <a:rPr lang="en-US" altLang="ru-RU" sz="1600">
                            <a:latin typeface="Cambria Math" panose="02040503050406030204" pitchFamily="18" charset="0"/>
                            <a:sym typeface="Wingdings" panose="05000000000000000000" pitchFamily="2" charset="2"/>
                          </a:rPr>
                          <m:t>,12</m:t>
                        </m:r>
                      </m:sub>
                    </m:sSub>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2</m:t>
                        </m:r>
                      </m:sub>
                    </m:sSub>
                  </m:oMath>
                </a14:m>
                <a:r>
                  <a:rPr lang="en-US" altLang="ru-RU" sz="1600" dirty="0">
                    <a:sym typeface="Wingdings" panose="05000000000000000000" pitchFamily="2" charset="2"/>
                  </a:rPr>
                  <a:t>+</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𝑐</m:t>
                        </m:r>
                        <m:r>
                          <a:rPr lang="en-US" altLang="ru-RU" sz="1600">
                            <a:latin typeface="Cambria Math" panose="02040503050406030204" pitchFamily="18" charset="0"/>
                            <a:sym typeface="Wingdings" panose="05000000000000000000" pitchFamily="2" charset="2"/>
                          </a:rPr>
                          <m:t>,11</m:t>
                        </m:r>
                      </m:sub>
                    </m:sSub>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3</m:t>
                        </m:r>
                      </m:sub>
                    </m:sSub>
                  </m:oMath>
                </a14:m>
                <a:r>
                  <a:rPr lang="en-US" altLang="ru-RU" sz="1600" dirty="0">
                    <a:sym typeface="Wingdings" panose="05000000000000000000" pitchFamily="2" charset="2"/>
                  </a:rPr>
                  <a:t>+</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𝑐</m:t>
                        </m:r>
                        <m:r>
                          <a:rPr lang="en-US" altLang="ru-RU" sz="1600">
                            <a:latin typeface="Cambria Math" panose="02040503050406030204" pitchFamily="18" charset="0"/>
                            <a:sym typeface="Wingdings" panose="05000000000000000000" pitchFamily="2" charset="2"/>
                          </a:rPr>
                          <m:t>,12</m:t>
                        </m:r>
                      </m:sub>
                    </m:sSub>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4</m:t>
                        </m:r>
                      </m:sub>
                    </m:sSub>
                  </m:oMath>
                </a14:m>
                <a:endParaRPr lang="en-US" altLang="ru-RU" sz="1600" dirty="0">
                  <a:sym typeface="Wingdings" panose="05000000000000000000" pitchFamily="2" charset="2"/>
                </a:endParaRPr>
              </a:p>
              <a:p>
                <a:pPr marL="0" indent="0">
                  <a:buNone/>
                </a:pP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1</m:t>
                        </m:r>
                      </m:sub>
                    </m:sSub>
                  </m:oMath>
                </a14:m>
                <a:r>
                  <a:rPr lang="en-US" altLang="ru-RU" sz="1600" dirty="0">
                    <a:sym typeface="Wingdings" panose="05000000000000000000" pitchFamily="2" charset="2"/>
                  </a:rPr>
                  <a:t>, </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2</m:t>
                        </m:r>
                      </m:sub>
                    </m:sSub>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m:t>
                        </m:r>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3</m:t>
                        </m:r>
                      </m:sub>
                    </m:sSub>
                    <m:r>
                      <a:rPr lang="en-US" altLang="ru-RU" sz="1600">
                        <a:latin typeface="Cambria Math" panose="02040503050406030204" pitchFamily="18" charset="0"/>
                        <a:sym typeface="Wingdings" panose="05000000000000000000" pitchFamily="2" charset="2"/>
                      </a:rPr>
                      <m:t>,</m:t>
                    </m:r>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𝑘</m:t>
                        </m:r>
                      </m:e>
                      <m:sub>
                        <m:r>
                          <a:rPr lang="en-US" altLang="ru-RU" sz="1600">
                            <a:latin typeface="Cambria Math" panose="02040503050406030204" pitchFamily="18" charset="0"/>
                            <a:sym typeface="Wingdings" panose="05000000000000000000" pitchFamily="2" charset="2"/>
                          </a:rPr>
                          <m:t>4</m:t>
                        </m:r>
                      </m:sub>
                    </m:sSub>
                  </m:oMath>
                </a14:m>
                <a:r>
                  <a:rPr lang="en-US" altLang="ru-RU" sz="1600" dirty="0">
                    <a:sym typeface="Wingdings" panose="05000000000000000000" pitchFamily="2" charset="2"/>
                  </a:rPr>
                  <a:t> </a:t>
                </a:r>
                <a:r>
                  <a:rPr lang="zh-CN" altLang="en-US" sz="1600" dirty="0">
                    <a:sym typeface="Wingdings" panose="05000000000000000000" pitchFamily="2" charset="2"/>
                  </a:rPr>
                  <a:t>：</a:t>
                </a:r>
                <a:r>
                  <a:rPr lang="en-US" altLang="zh-CN" sz="1600" dirty="0">
                    <a:sym typeface="Wingdings" panose="05000000000000000000" pitchFamily="2" charset="2"/>
                  </a:rPr>
                  <a:t>only related to the decoupled linear optics  </a:t>
                </a:r>
                <a:r>
                  <a:rPr lang="en-US" altLang="ru-RU" sz="1600" dirty="0">
                    <a:sym typeface="Wingdings" panose="05000000000000000000" pitchFamily="2" charset="2"/>
                  </a:rPr>
                  <a:t> </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𝑀</m:t>
                        </m:r>
                      </m:e>
                      <m:sub>
                        <m:r>
                          <a:rPr lang="en-US" altLang="ru-RU" sz="1600">
                            <a:latin typeface="Cambria Math" panose="02040503050406030204" pitchFamily="18" charset="0"/>
                            <a:sym typeface="Wingdings" panose="05000000000000000000" pitchFamily="2" charset="2"/>
                          </a:rPr>
                          <m:t>𝑐</m:t>
                        </m:r>
                      </m:sub>
                    </m:sSub>
                  </m:oMath>
                </a14:m>
                <a:r>
                  <a:rPr lang="en-US" altLang="ru-RU" sz="1600" dirty="0">
                    <a:sym typeface="Wingdings" panose="05000000000000000000" pitchFamily="2" charset="2"/>
                  </a:rPr>
                  <a:t>:  </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𝑏</m:t>
                        </m:r>
                        <m:r>
                          <a:rPr lang="en-US" altLang="ru-RU" sz="1600">
                            <a:latin typeface="Cambria Math" panose="02040503050406030204" pitchFamily="18" charset="0"/>
                            <a:sym typeface="Wingdings" panose="05000000000000000000" pitchFamily="2" charset="2"/>
                          </a:rPr>
                          <m:t>,12</m:t>
                        </m:r>
                      </m:sub>
                    </m:sSub>
                  </m:oMath>
                </a14:m>
                <a:r>
                  <a:rPr lang="en-US" altLang="ru-RU" sz="1600" dirty="0">
                    <a:sym typeface="Wingdings" panose="05000000000000000000" pitchFamily="2" charset="2"/>
                  </a:rPr>
                  <a:t> response matrix </a:t>
                </a:r>
                <a:endParaRPr lang="en-US" altLang="zh-CN" sz="1600" dirty="0">
                  <a:sym typeface="Wingdings" panose="05000000000000000000" pitchFamily="2" charset="2"/>
                </a:endParaRPr>
              </a:p>
              <a:p>
                <a:pPr marL="0" indent="0">
                  <a:buNone/>
                </a:pPr>
                <a:r>
                  <a:rPr lang="en-US" altLang="ru-RU" sz="1600" dirty="0">
                    <a:sym typeface="Wingdings" panose="05000000000000000000" pitchFamily="2" charset="2"/>
                  </a:rPr>
                  <a:t>          </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𝑏</m:t>
                        </m:r>
                        <m:r>
                          <a:rPr lang="en-US" altLang="ru-RU" sz="1600">
                            <a:latin typeface="Cambria Math" panose="02040503050406030204" pitchFamily="18" charset="0"/>
                            <a:sym typeface="Wingdings" panose="05000000000000000000" pitchFamily="2" charset="2"/>
                          </a:rPr>
                          <m:t>,22</m:t>
                        </m:r>
                      </m:sub>
                    </m:sSub>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m:t>
                        </m:r>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𝑏</m:t>
                        </m:r>
                        <m:r>
                          <a:rPr lang="en-US" altLang="ru-RU" sz="1600">
                            <a:latin typeface="Cambria Math" panose="02040503050406030204" pitchFamily="18" charset="0"/>
                            <a:sym typeface="Wingdings" panose="05000000000000000000" pitchFamily="2" charset="2"/>
                          </a:rPr>
                          <m:t>,12</m:t>
                        </m:r>
                      </m:sub>
                    </m:sSub>
                    <m:r>
                      <a:rPr lang="en-US" altLang="ru-RU" sz="1600">
                        <a:latin typeface="Cambria Math" panose="02040503050406030204" pitchFamily="18" charset="0"/>
                        <a:sym typeface="Wingdings" panose="05000000000000000000" pitchFamily="2" charset="2"/>
                      </a:rPr>
                      <m:t>,</m:t>
                    </m:r>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𝑐</m:t>
                        </m:r>
                        <m:r>
                          <a:rPr lang="en-US" altLang="ru-RU" sz="1600">
                            <a:latin typeface="Cambria Math" panose="02040503050406030204" pitchFamily="18" charset="0"/>
                            <a:sym typeface="Wingdings" panose="05000000000000000000" pitchFamily="2" charset="2"/>
                          </a:rPr>
                          <m:t>,11</m:t>
                        </m:r>
                      </m:sub>
                    </m:sSub>
                    <m:r>
                      <a:rPr lang="en-US" altLang="ru-RU" sz="1600">
                        <a:latin typeface="Cambria Math" panose="02040503050406030204" pitchFamily="18" charset="0"/>
                        <a:sym typeface="Wingdings" panose="05000000000000000000" pitchFamily="2" charset="2"/>
                      </a:rPr>
                      <m:t>,</m:t>
                    </m:r>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𝑐</m:t>
                        </m:r>
                        <m:r>
                          <a:rPr lang="en-US" altLang="ru-RU" sz="1600">
                            <a:latin typeface="Cambria Math" panose="02040503050406030204" pitchFamily="18" charset="0"/>
                            <a:sym typeface="Wingdings" panose="05000000000000000000" pitchFamily="2" charset="2"/>
                          </a:rPr>
                          <m:t>,12</m:t>
                        </m:r>
                      </m:sub>
                    </m:sSub>
                  </m:oMath>
                </a14:m>
                <a:r>
                  <a:rPr lang="en-US" altLang="ru-RU" sz="1600" dirty="0">
                    <a:sym typeface="Wingdings" panose="05000000000000000000" pitchFamily="2" charset="2"/>
                  </a:rPr>
                  <a:t>: local coupling parameters, </a:t>
                </a:r>
                <a14:m>
                  <m:oMath xmlns:m="http://schemas.openxmlformats.org/officeDocument/2006/math">
                    <m:sSub>
                      <m:sSubPr>
                        <m:ctrlPr>
                          <a:rPr lang="en-US" altLang="ru-RU" sz="1600" i="1">
                            <a:latin typeface="Cambria Math" panose="02040503050406030204" pitchFamily="18" charset="0"/>
                            <a:sym typeface="Wingdings" panose="05000000000000000000" pitchFamily="2" charset="2"/>
                          </a:rPr>
                        </m:ctrlPr>
                      </m:sSubPr>
                      <m:e>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𝑐</m:t>
                            </m:r>
                          </m:e>
                        </m:acc>
                      </m:e>
                      <m:sub>
                        <m:r>
                          <a:rPr lang="en-US" altLang="ru-RU" sz="1600">
                            <a:latin typeface="Cambria Math" panose="02040503050406030204" pitchFamily="18" charset="0"/>
                            <a:sym typeface="Wingdings" panose="05000000000000000000" pitchFamily="2" charset="2"/>
                          </a:rPr>
                          <m:t>𝑏</m:t>
                        </m:r>
                        <m:r>
                          <a:rPr lang="en-US" altLang="ru-RU" sz="1600">
                            <a:latin typeface="Cambria Math" panose="02040503050406030204" pitchFamily="18" charset="0"/>
                            <a:sym typeface="Wingdings" panose="05000000000000000000" pitchFamily="2" charset="2"/>
                          </a:rPr>
                          <m:t>,12</m:t>
                        </m:r>
                      </m:sub>
                    </m:sSub>
                    <m:r>
                      <a:rPr lang="en-US" altLang="ru-RU" sz="1600">
                        <a:latin typeface="Cambria Math" panose="02040503050406030204" pitchFamily="18" charset="0"/>
                        <a:sym typeface="Wingdings" panose="05000000000000000000" pitchFamily="2" charset="2"/>
                      </a:rPr>
                      <m:t>=</m:t>
                    </m:r>
                    <m:sSub>
                      <m:sSubPr>
                        <m:ctrlPr>
                          <a:rPr lang="en-US" altLang="ru-RU" sz="1600" i="1">
                            <a:latin typeface="Cambria Math" panose="02040503050406030204" pitchFamily="18" charset="0"/>
                            <a:sym typeface="Wingdings" panose="05000000000000000000" pitchFamily="2" charset="2"/>
                          </a:rPr>
                        </m:ctrlPr>
                      </m:sSubPr>
                      <m:e>
                        <m:r>
                          <a:rPr lang="en-US" altLang="ru-RU" sz="1600">
                            <a:latin typeface="Cambria Math" panose="02040503050406030204" pitchFamily="18" charset="0"/>
                            <a:sym typeface="Wingdings" panose="05000000000000000000" pitchFamily="2" charset="2"/>
                          </a:rPr>
                          <m:t>𝑀</m:t>
                        </m:r>
                      </m:e>
                      <m:sub>
                        <m:r>
                          <a:rPr lang="en-US" altLang="ru-RU" sz="1600">
                            <a:latin typeface="Cambria Math" panose="02040503050406030204" pitchFamily="18" charset="0"/>
                            <a:sym typeface="Wingdings" panose="05000000000000000000" pitchFamily="2" charset="2"/>
                          </a:rPr>
                          <m:t>𝑐</m:t>
                        </m:r>
                      </m:sub>
                    </m:sSub>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𝑘𝑠</m:t>
                        </m:r>
                      </m:e>
                    </m:acc>
                  </m:oMath>
                </a14:m>
                <a:r>
                  <a:rPr lang="en-US" altLang="ru-RU" sz="1600" dirty="0">
                    <a:sym typeface="Wingdings" panose="05000000000000000000" pitchFamily="2" charset="2"/>
                  </a:rPr>
                  <a:t> </a:t>
                </a:r>
                <a14:m>
                  <m:oMath xmlns:m="http://schemas.openxmlformats.org/officeDocument/2006/math">
                    <m:acc>
                      <m:accPr>
                        <m:chr m:val="⃗"/>
                        <m:ctrlPr>
                          <a:rPr lang="en-US" altLang="ru-RU" sz="1600" i="1">
                            <a:latin typeface="Cambria Math" panose="02040503050406030204" pitchFamily="18" charset="0"/>
                            <a:sym typeface="Wingdings" panose="05000000000000000000" pitchFamily="2" charset="2"/>
                          </a:rPr>
                        </m:ctrlPr>
                      </m:accPr>
                      <m:e>
                        <m:r>
                          <a:rPr lang="en-US" altLang="ru-RU" sz="1600">
                            <a:latin typeface="Cambria Math" panose="02040503050406030204" pitchFamily="18" charset="0"/>
                            <a:sym typeface="Wingdings" panose="05000000000000000000" pitchFamily="2" charset="2"/>
                          </a:rPr>
                          <m:t>𝑘𝑠</m:t>
                        </m:r>
                      </m:e>
                    </m:acc>
                  </m:oMath>
                </a14:m>
                <a:r>
                  <a:rPr lang="en-US" altLang="ru-RU" sz="1600" dirty="0">
                    <a:sym typeface="Wingdings" panose="05000000000000000000" pitchFamily="2" charset="2"/>
                  </a:rPr>
                  <a:t> :  skew-quadrupole vector                      </a:t>
                </a:r>
              </a:p>
              <a:p>
                <a:pPr marL="0" indent="0">
                  <a:buNone/>
                </a:pPr>
                <a:endParaRPr lang="en-US" altLang="ru-RU" sz="1600" dirty="0">
                  <a:sym typeface="Wingdings" panose="05000000000000000000" pitchFamily="2" charset="2"/>
                </a:endParaRPr>
              </a:p>
            </p:txBody>
          </p:sp>
        </mc:Choice>
        <mc:Fallback xmlns="">
          <p:sp>
            <p:nvSpPr>
              <p:cNvPr id="4" name="Rectangle 3">
                <a:extLst>
                  <a:ext uri="{FF2B5EF4-FFF2-40B4-BE49-F238E27FC236}">
                    <a16:creationId xmlns:a16="http://schemas.microsoft.com/office/drawing/2014/main" id="{6FF43F4A-FB6E-45D2-A726-63A4A9CB6039}"/>
                  </a:ext>
                </a:extLst>
              </p:cNvPr>
              <p:cNvSpPr txBox="1">
                <a:spLocks noRot="1" noChangeAspect="1" noMove="1" noResize="1" noEditPoints="1" noAdjustHandles="1" noChangeArrowheads="1" noChangeShapeType="1" noTextEdit="1"/>
              </p:cNvSpPr>
              <p:nvPr/>
            </p:nvSpPr>
            <p:spPr>
              <a:xfrm>
                <a:off x="1097280" y="1628800"/>
                <a:ext cx="9948936" cy="4798581"/>
              </a:xfrm>
              <a:prstGeom prst="rect">
                <a:avLst/>
              </a:prstGeom>
              <a:blipFill>
                <a:blip r:embed="rId2"/>
                <a:stretch>
                  <a:fillRect l="-551"/>
                </a:stretch>
              </a:blipFill>
            </p:spPr>
            <p:txBody>
              <a:bodyPr/>
              <a:lstStyle/>
              <a:p>
                <a:r>
                  <a:rPr lang="zh-CN" altLang="en-US">
                    <a:noFill/>
                  </a:rPr>
                  <a:t> </a:t>
                </a:r>
              </a:p>
            </p:txBody>
          </p:sp>
        </mc:Fallback>
      </mc:AlternateContent>
      <p:sp>
        <p:nvSpPr>
          <p:cNvPr id="5" name="标题 1">
            <a:extLst>
              <a:ext uri="{FF2B5EF4-FFF2-40B4-BE49-F238E27FC236}">
                <a16:creationId xmlns:a16="http://schemas.microsoft.com/office/drawing/2014/main" id="{821CF3FF-B386-4364-9F86-3258150A6D85}"/>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altLang="zh-CN"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5587F18-1DFB-42FF-871B-F1651FAB9AA9}"/>
                  </a:ext>
                </a:extLst>
              </p:cNvPr>
              <p:cNvSpPr txBox="1"/>
              <p:nvPr/>
            </p:nvSpPr>
            <p:spPr>
              <a:xfrm>
                <a:off x="5447928" y="1844824"/>
                <a:ext cx="2808076" cy="308033"/>
              </a:xfrm>
              <a:prstGeom prst="rect">
                <a:avLst/>
              </a:prstGeom>
              <a:noFill/>
            </p:spPr>
            <p:txBody>
              <a:bodyPr wrap="none" lIns="0" tIns="0" rIns="0" bIns="0"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𝜀</m:t>
                        </m:r>
                      </m:e>
                      <m:sub>
                        <m:r>
                          <m:rPr>
                            <m:sty m:val="p"/>
                          </m:rPr>
                          <a:rPr lang="en-US" altLang="zh-CN" i="1">
                            <a:latin typeface="Cambria Math" panose="02040503050406030204" pitchFamily="18" charset="0"/>
                          </a:rPr>
                          <m:t>y</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𝜀</m:t>
                        </m:r>
                      </m:e>
                      <m:sub>
                        <m:r>
                          <m:rPr>
                            <m:sty m:val="p"/>
                          </m:rPr>
                          <a:rPr lang="en-US" altLang="zh-CN" i="1">
                            <a:latin typeface="Cambria Math" panose="02040503050406030204" pitchFamily="18" charset="0"/>
                          </a:rPr>
                          <m:t>y</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𝜅</m:t>
                    </m:r>
                    <m:sSub>
                      <m:sSubPr>
                        <m:ctrlPr>
                          <a:rPr lang="en-US" altLang="zh-CN" i="1">
                            <a:latin typeface="Cambria Math" panose="02040503050406030204" pitchFamily="18" charset="0"/>
                          </a:rPr>
                        </m:ctrlPr>
                      </m:sSubPr>
                      <m:e>
                        <m:r>
                          <a:rPr lang="zh-CN" altLang="en-US" i="1">
                            <a:latin typeface="Cambria Math" panose="02040503050406030204" pitchFamily="18" charset="0"/>
                          </a:rPr>
                          <m:t>𝜀</m:t>
                        </m:r>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𝛾</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𝐸</m:t>
                        </m:r>
                      </m:e>
                      <m:sup>
                        <m:r>
                          <a:rPr lang="en-US" altLang="zh-CN" b="0" i="1" smtClean="0">
                            <a:latin typeface="Cambria Math" panose="02040503050406030204" pitchFamily="18" charset="0"/>
                          </a:rPr>
                          <m:t>2</m:t>
                        </m:r>
                      </m:sup>
                    </m:sSup>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𝐷</m:t>
                            </m:r>
                          </m:e>
                          <m:sub>
                            <m:r>
                              <a:rPr lang="en-US" altLang="zh-CN" i="1">
                                <a:latin typeface="Cambria Math" panose="02040503050406030204" pitchFamily="18" charset="0"/>
                              </a:rPr>
                              <m:t>𝑦</m:t>
                            </m:r>
                          </m:sub>
                          <m:sup>
                            <m:r>
                              <a:rPr lang="en-US" altLang="zh-CN" i="1">
                                <a:latin typeface="Cambria Math" panose="02040503050406030204" pitchFamily="18" charset="0"/>
                              </a:rPr>
                              <m:t>𝑟𝑚𝑠</m:t>
                            </m:r>
                          </m:sup>
                        </m:sSubSup>
                        <m:r>
                          <a:rPr lang="en-US" altLang="zh-CN" i="1">
                            <a:latin typeface="Cambria Math" panose="02040503050406030204" pitchFamily="18" charset="0"/>
                          </a:rPr>
                          <m:t>)</m:t>
                        </m:r>
                      </m:e>
                      <m:sup>
                        <m:r>
                          <a:rPr lang="en-US" altLang="zh-CN" b="0" i="1" smtClean="0">
                            <a:latin typeface="Cambria Math" panose="02040503050406030204" pitchFamily="18" charset="0"/>
                          </a:rPr>
                          <m:t>2</m:t>
                        </m:r>
                      </m:sup>
                    </m:sSup>
                  </m:oMath>
                </a14:m>
                <a:endParaRPr lang="zh-CN" altLang="en-US" dirty="0"/>
              </a:p>
            </p:txBody>
          </p:sp>
        </mc:Choice>
        <mc:Fallback xmlns="">
          <p:sp>
            <p:nvSpPr>
              <p:cNvPr id="6" name="文本框 5">
                <a:extLst>
                  <a:ext uri="{FF2B5EF4-FFF2-40B4-BE49-F238E27FC236}">
                    <a16:creationId xmlns:a16="http://schemas.microsoft.com/office/drawing/2014/main" id="{A5587F18-1DFB-42FF-871B-F1651FAB9AA9}"/>
                  </a:ext>
                </a:extLst>
              </p:cNvPr>
              <p:cNvSpPr txBox="1">
                <a:spLocks noRot="1" noChangeAspect="1" noMove="1" noResize="1" noEditPoints="1" noAdjustHandles="1" noChangeArrowheads="1" noChangeShapeType="1" noTextEdit="1"/>
              </p:cNvSpPr>
              <p:nvPr/>
            </p:nvSpPr>
            <p:spPr>
              <a:xfrm>
                <a:off x="5447928" y="1844824"/>
                <a:ext cx="2808076" cy="308033"/>
              </a:xfrm>
              <a:prstGeom prst="rect">
                <a:avLst/>
              </a:prstGeom>
              <a:blipFill>
                <a:blip r:embed="rId3"/>
                <a:stretch>
                  <a:fillRect l="-2174" t="-22000" b="-40000"/>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DEC2429A-32BE-4D96-A7DF-AA5515D68F63}"/>
              </a:ext>
            </a:extLst>
          </p:cNvPr>
          <p:cNvPicPr>
            <a:picLocks noChangeAspect="1"/>
          </p:cNvPicPr>
          <p:nvPr/>
        </p:nvPicPr>
        <p:blipFill>
          <a:blip r:embed="rId4"/>
          <a:stretch>
            <a:fillRect/>
          </a:stretch>
        </p:blipFill>
        <p:spPr>
          <a:xfrm>
            <a:off x="8832304" y="2177926"/>
            <a:ext cx="3005874" cy="2160000"/>
          </a:xfrm>
          <a:prstGeom prst="rect">
            <a:avLst/>
          </a:prstGeom>
        </p:spPr>
      </p:pic>
      <p:sp>
        <p:nvSpPr>
          <p:cNvPr id="9" name="矩形 8">
            <a:extLst>
              <a:ext uri="{FF2B5EF4-FFF2-40B4-BE49-F238E27FC236}">
                <a16:creationId xmlns:a16="http://schemas.microsoft.com/office/drawing/2014/main" id="{6E65B062-5F0B-480E-9067-3CDCD471B77C}"/>
              </a:ext>
            </a:extLst>
          </p:cNvPr>
          <p:cNvSpPr/>
          <p:nvPr/>
        </p:nvSpPr>
        <p:spPr>
          <a:xfrm>
            <a:off x="8597764" y="4709584"/>
            <a:ext cx="3474953" cy="134613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Bef>
                <a:spcPts val="0"/>
              </a:spcBef>
            </a:pPr>
            <a:r>
              <a:rPr lang="en-US" altLang="ru-RU" sz="1400" dirty="0">
                <a:solidFill>
                  <a:srgbClr val="0000FF"/>
                </a:solidFill>
                <a:latin typeface="Rockwell" panose="02060603020205020403" pitchFamily="18" charset="0"/>
                <a:sym typeface="Symbol" panose="05050102010706020507" pitchFamily="18" charset="2"/>
              </a:rPr>
              <a:t>The emittance correction is evaluated to be 𝜖</a:t>
            </a:r>
            <a:r>
              <a:rPr lang="en-US" altLang="ru-RU" sz="1400" baseline="-25000" dirty="0">
                <a:solidFill>
                  <a:srgbClr val="0000FF"/>
                </a:solidFill>
                <a:latin typeface="Rockwell" panose="02060603020205020403" pitchFamily="18" charset="0"/>
                <a:sym typeface="Symbol" panose="05050102010706020507" pitchFamily="18" charset="2"/>
              </a:rPr>
              <a:t>𝑥</a:t>
            </a:r>
            <a:r>
              <a:rPr lang="en-US" altLang="ru-RU" sz="1400" dirty="0">
                <a:solidFill>
                  <a:srgbClr val="0000FF"/>
                </a:solidFill>
                <a:latin typeface="Rockwell" panose="02060603020205020403" pitchFamily="18" charset="0"/>
                <a:sym typeface="Symbol" panose="05050102010706020507" pitchFamily="18" charset="2"/>
              </a:rPr>
              <a:t> = 0.666 nm and 𝜖</a:t>
            </a:r>
            <a:r>
              <a:rPr lang="en-US" altLang="ru-RU" sz="1400" baseline="-25000" dirty="0">
                <a:solidFill>
                  <a:srgbClr val="0000FF"/>
                </a:solidFill>
                <a:latin typeface="Rockwell" panose="02060603020205020403" pitchFamily="18" charset="0"/>
                <a:sym typeface="Symbol" panose="05050102010706020507" pitchFamily="18" charset="2"/>
              </a:rPr>
              <a:t>𝑦</a:t>
            </a:r>
            <a:r>
              <a:rPr lang="en-US" altLang="ru-RU" sz="1400" dirty="0">
                <a:solidFill>
                  <a:srgbClr val="0000FF"/>
                </a:solidFill>
                <a:latin typeface="Rockwell" panose="02060603020205020403" pitchFamily="18" charset="0"/>
                <a:sym typeface="Symbol" panose="05050102010706020507" pitchFamily="18" charset="2"/>
              </a:rPr>
              <a:t> = 0.209 pm, the emittance ratio (𝜖</a:t>
            </a:r>
            <a:r>
              <a:rPr lang="en-US" altLang="ru-RU" sz="1400" baseline="-25000" dirty="0">
                <a:solidFill>
                  <a:srgbClr val="0000FF"/>
                </a:solidFill>
                <a:latin typeface="Rockwell" panose="02060603020205020403" pitchFamily="18" charset="0"/>
                <a:sym typeface="Symbol" panose="05050102010706020507" pitchFamily="18" charset="2"/>
              </a:rPr>
              <a:t>𝑦</a:t>
            </a:r>
            <a:r>
              <a:rPr lang="en-US" altLang="ru-RU" sz="1400" dirty="0">
                <a:solidFill>
                  <a:srgbClr val="0000FF"/>
                </a:solidFill>
                <a:latin typeface="Rockwell" panose="02060603020205020403" pitchFamily="18" charset="0"/>
                <a:sym typeface="Symbol" panose="05050102010706020507" pitchFamily="18" charset="2"/>
              </a:rPr>
              <a:t>/𝜖</a:t>
            </a:r>
            <a:r>
              <a:rPr lang="en-US" altLang="ru-RU" sz="1400" baseline="-25000" dirty="0">
                <a:solidFill>
                  <a:srgbClr val="0000FF"/>
                </a:solidFill>
                <a:latin typeface="Rockwell" panose="02060603020205020403" pitchFamily="18" charset="0"/>
                <a:sym typeface="Symbol" panose="05050102010706020507" pitchFamily="18" charset="2"/>
              </a:rPr>
              <a:t>𝑥</a:t>
            </a:r>
            <a:r>
              <a:rPr lang="en-US" altLang="ru-RU" sz="1400" dirty="0">
                <a:solidFill>
                  <a:srgbClr val="0000FF"/>
                </a:solidFill>
                <a:latin typeface="Rockwell" panose="02060603020205020403" pitchFamily="18" charset="0"/>
                <a:sym typeface="Symbol" panose="05050102010706020507" pitchFamily="18" charset="2"/>
              </a:rPr>
              <a:t> ) is 0.03%, which satisfies the design requirement.</a:t>
            </a:r>
          </a:p>
        </p:txBody>
      </p:sp>
      <p:sp>
        <p:nvSpPr>
          <p:cNvPr id="7" name="文本框 6">
            <a:extLst>
              <a:ext uri="{FF2B5EF4-FFF2-40B4-BE49-F238E27FC236}">
                <a16:creationId xmlns:a16="http://schemas.microsoft.com/office/drawing/2014/main" id="{483DBB62-78D5-4749-B445-AB56E52E7008}"/>
              </a:ext>
            </a:extLst>
          </p:cNvPr>
          <p:cNvSpPr txBox="1"/>
          <p:nvPr/>
        </p:nvSpPr>
        <p:spPr>
          <a:xfrm>
            <a:off x="351790" y="174699"/>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latin typeface="Arial" panose="020B0604020202020204" pitchFamily="34" charset="0"/>
                <a:cs typeface="Arial" panose="020B0604020202020204" pitchFamily="34" charset="0"/>
              </a:rPr>
              <a:t>Coupling correction</a:t>
            </a:r>
          </a:p>
        </p:txBody>
      </p:sp>
      <p:sp>
        <p:nvSpPr>
          <p:cNvPr id="10" name="灯片编号占位符 4">
            <a:extLst>
              <a:ext uri="{FF2B5EF4-FFF2-40B4-BE49-F238E27FC236}">
                <a16:creationId xmlns:a16="http://schemas.microsoft.com/office/drawing/2014/main" id="{4E8E87AD-B302-4FBA-99AD-A9B9AC7FF329}"/>
              </a:ext>
            </a:extLst>
          </p:cNvPr>
          <p:cNvSpPr>
            <a:spLocks noGrp="1"/>
          </p:cNvSpPr>
          <p:nvPr>
            <p:ph type="sldNum" sz="quarter" idx="12"/>
          </p:nvPr>
        </p:nvSpPr>
        <p:spPr>
          <a:xfrm>
            <a:off x="8737600" y="6356351"/>
            <a:ext cx="2844800" cy="365125"/>
          </a:xfrm>
        </p:spPr>
        <p:txBody>
          <a:bodyPr/>
          <a:lstStyle/>
          <a:p>
            <a:fld id="{F15E9139-A00B-4B2A-98A6-095DC08F1345}" type="slidenum">
              <a:rPr lang="zh-CN" altLang="en-US" smtClean="0"/>
              <a:pPr/>
              <a:t>16</a:t>
            </a:fld>
            <a:endParaRPr lang="zh-CN" altLang="en-US" dirty="0"/>
          </a:p>
        </p:txBody>
      </p:sp>
    </p:spTree>
    <p:extLst>
      <p:ext uri="{BB962C8B-B14F-4D97-AF65-F5344CB8AC3E}">
        <p14:creationId xmlns:p14="http://schemas.microsoft.com/office/powerpoint/2010/main" val="55861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05D4D49-176B-4D81-B661-D8C1700817DC}"/>
              </a:ext>
            </a:extLst>
          </p:cNvPr>
          <p:cNvSpPr>
            <a:spLocks noGrp="1"/>
          </p:cNvSpPr>
          <p:nvPr>
            <p:ph idx="1"/>
          </p:nvPr>
        </p:nvSpPr>
        <p:spPr>
          <a:xfrm>
            <a:off x="263352" y="1412775"/>
            <a:ext cx="11834668" cy="4925847"/>
          </a:xfrm>
        </p:spPr>
        <p:txBody>
          <a:bodyPr>
            <a:noAutofit/>
          </a:bodyPr>
          <a:lstStyle/>
          <a:p>
            <a:pPr>
              <a:lnSpc>
                <a:spcPct val="150000"/>
              </a:lnSpc>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 Software: SAD and </a:t>
            </a:r>
            <a:r>
              <a:rPr lang="en-US" sz="2000" dirty="0" err="1">
                <a:effectLst/>
                <a:latin typeface="Calibri Light" panose="020F0302020204030204" pitchFamily="34" charset="0"/>
                <a:ea typeface="Times New Roman" panose="02020603050405020304" pitchFamily="18" charset="0"/>
                <a:cs typeface="Calibri Light" panose="020F0302020204030204" pitchFamily="34" charset="0"/>
              </a:rPr>
              <a:t>Matlab</a:t>
            </a: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-based accelerator toolbox (AT)</a:t>
            </a:r>
          </a:p>
          <a:p>
            <a:pPr marL="457200" indent="-457200">
              <a:lnSpc>
                <a:spcPct val="150000"/>
              </a:lnSpc>
              <a:buClr>
                <a:schemeClr val="tx1">
                  <a:lumMod val="65000"/>
                  <a:lumOff val="35000"/>
                </a:schemeClr>
              </a:buClr>
              <a:buSzPct val="100000"/>
              <a:buFont typeface="+mj-lt"/>
              <a:buAutoNum type="alphaUcPeriod"/>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Closed-orbit distortion (COD) correction </a:t>
            </a:r>
            <a:r>
              <a:rPr lang="en-US" sz="2000" dirty="0">
                <a:latin typeface="Calibri Light" panose="020F0302020204030204" pitchFamily="34" charset="0"/>
                <a:ea typeface="Times New Roman" panose="02020603050405020304" pitchFamily="18" charset="0"/>
                <a:cs typeface="Calibri Light" panose="020F0302020204030204" pitchFamily="34" charset="0"/>
              </a:rPr>
              <a:t>is</a:t>
            </a: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 performed  with sextupoles off, then the sextupoles were turned on and the COD correction repeated.</a:t>
            </a:r>
          </a:p>
          <a:p>
            <a:pPr marL="457200" indent="-457200">
              <a:lnSpc>
                <a:spcPct val="150000"/>
              </a:lnSpc>
              <a:buClr>
                <a:schemeClr val="tx1">
                  <a:lumMod val="65000"/>
                  <a:lumOff val="35000"/>
                </a:schemeClr>
              </a:buClr>
              <a:buSzPct val="100000"/>
              <a:buFont typeface="+mj-lt"/>
              <a:buAutoNum type="alphaUcPeriod"/>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The dispersion correction  using dispersion fre</a:t>
            </a:r>
            <a:r>
              <a:rPr lang="en-US" sz="2000" dirty="0">
                <a:latin typeface="Calibri Light" panose="020F0302020204030204" pitchFamily="34" charset="0"/>
                <a:ea typeface="Times New Roman" panose="02020603050405020304" pitchFamily="18" charset="0"/>
                <a:cs typeface="Calibri Light" panose="020F0302020204030204" pitchFamily="34" charset="0"/>
              </a:rPr>
              <a:t>e steering principle (DFS).</a:t>
            </a:r>
          </a:p>
          <a:p>
            <a:pPr marL="457200" indent="-457200">
              <a:lnSpc>
                <a:spcPct val="150000"/>
              </a:lnSpc>
              <a:buClr>
                <a:schemeClr val="tx1">
                  <a:lumMod val="65000"/>
                  <a:lumOff val="35000"/>
                </a:schemeClr>
              </a:buClr>
              <a:buSzPct val="100000"/>
              <a:buFont typeface="+mj-lt"/>
              <a:buAutoNum type="alphaUcPeriod"/>
            </a:pPr>
            <a:r>
              <a:rPr lang="en-US" altLang="zh-CN" sz="2000" dirty="0">
                <a:effectLst/>
                <a:latin typeface="Calibri Light" panose="020F0302020204030204" pitchFamily="34" charset="0"/>
                <a:ea typeface="Times New Roman" panose="02020603050405020304" pitchFamily="18" charset="0"/>
                <a:cs typeface="Calibri Light" panose="020F0302020204030204" pitchFamily="34" charset="0"/>
              </a:rPr>
              <a:t>beta-beating correction (LOCO),  </a:t>
            </a: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coupling and vertical dispersion correction</a:t>
            </a:r>
          </a:p>
          <a:p>
            <a:pPr>
              <a:lnSpc>
                <a:spcPct val="150000"/>
              </a:lnSpc>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 The vertical emittance is calculated in each step of correction, and </a:t>
            </a:r>
            <a:r>
              <a:rPr lang="en-US" sz="2000" b="1" dirty="0">
                <a:effectLst/>
                <a:latin typeface="Calibri Light" panose="020F0302020204030204" pitchFamily="34" charset="0"/>
                <a:ea typeface="Times New Roman" panose="02020603050405020304" pitchFamily="18" charset="0"/>
                <a:cs typeface="Calibri Light" panose="020F0302020204030204" pitchFamily="34" charset="0"/>
              </a:rPr>
              <a:t>‌only auto-corrected seeds were included in the performance evaluation</a:t>
            </a: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a:t>
            </a:r>
          </a:p>
          <a:p>
            <a:pPr>
              <a:lnSpc>
                <a:spcPct val="150000"/>
              </a:lnSpc>
            </a:pPr>
            <a:r>
              <a:rPr lang="en-US" sz="2000" dirty="0">
                <a:effectLst/>
                <a:latin typeface="Calibri Light" panose="020F0302020204030204" pitchFamily="34" charset="0"/>
                <a:ea typeface="Times New Roman" panose="02020603050405020304" pitchFamily="18" charset="0"/>
                <a:cs typeface="Calibri Light" panose="020F0302020204030204" pitchFamily="34" charset="0"/>
              </a:rPr>
              <a:t>‌Taking the Higgs mode correction as an example‌.</a:t>
            </a:r>
          </a:p>
          <a:p>
            <a:pPr>
              <a:lnSpc>
                <a:spcPct val="150000"/>
              </a:lnSpc>
            </a:pPr>
            <a:endParaRPr lang="en-US" sz="2000" dirty="0">
              <a:effectLst/>
              <a:latin typeface="Calibri Light" panose="020F0302020204030204" pitchFamily="34" charset="0"/>
              <a:ea typeface="Times New Roman" panose="02020603050405020304" pitchFamily="18" charset="0"/>
              <a:cs typeface="Calibri Light" panose="020F0302020204030204" pitchFamily="34" charset="0"/>
            </a:endParaRPr>
          </a:p>
          <a:p>
            <a:pPr>
              <a:lnSpc>
                <a:spcPct val="150000"/>
              </a:lnSpc>
            </a:pPr>
            <a:endParaRPr lang="en-US" sz="20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17</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Error assumptions and correction schemes</a:t>
            </a:r>
            <a:endParaRPr lang="zh-CN" altLang="en-US" b="1" dirty="0">
              <a:solidFill>
                <a:srgbClr val="C00000"/>
              </a:solidFill>
            </a:endParaRPr>
          </a:p>
        </p:txBody>
      </p:sp>
      <p:graphicFrame>
        <p:nvGraphicFramePr>
          <p:cNvPr id="9" name="表格 8">
            <a:extLst>
              <a:ext uri="{FF2B5EF4-FFF2-40B4-BE49-F238E27FC236}">
                <a16:creationId xmlns:a16="http://schemas.microsoft.com/office/drawing/2014/main" id="{F171BF83-C2AE-4C69-938C-2C13480E580C}"/>
              </a:ext>
            </a:extLst>
          </p:cNvPr>
          <p:cNvGraphicFramePr>
            <a:graphicFrameLocks noGrp="1"/>
          </p:cNvGraphicFramePr>
          <p:nvPr/>
        </p:nvGraphicFramePr>
        <p:xfrm>
          <a:off x="5767103" y="5042902"/>
          <a:ext cx="6330917" cy="1281596"/>
        </p:xfrm>
        <a:graphic>
          <a:graphicData uri="http://schemas.openxmlformats.org/drawingml/2006/table">
            <a:tbl>
              <a:tblPr>
                <a:tableStyleId>{5C22544A-7EE6-4342-B048-85BDC9FD1C3A}</a:tableStyleId>
              </a:tblPr>
              <a:tblGrid>
                <a:gridCol w="1744321">
                  <a:extLst>
                    <a:ext uri="{9D8B030D-6E8A-4147-A177-3AD203B41FA5}">
                      <a16:colId xmlns:a16="http://schemas.microsoft.com/office/drawing/2014/main" val="20000"/>
                    </a:ext>
                  </a:extLst>
                </a:gridCol>
                <a:gridCol w="1079817">
                  <a:extLst>
                    <a:ext uri="{9D8B030D-6E8A-4147-A177-3AD203B41FA5}">
                      <a16:colId xmlns:a16="http://schemas.microsoft.com/office/drawing/2014/main" val="20001"/>
                    </a:ext>
                  </a:extLst>
                </a:gridCol>
                <a:gridCol w="1079817">
                  <a:extLst>
                    <a:ext uri="{9D8B030D-6E8A-4147-A177-3AD203B41FA5}">
                      <a16:colId xmlns:a16="http://schemas.microsoft.com/office/drawing/2014/main" val="20002"/>
                    </a:ext>
                  </a:extLst>
                </a:gridCol>
                <a:gridCol w="1245943">
                  <a:extLst>
                    <a:ext uri="{9D8B030D-6E8A-4147-A177-3AD203B41FA5}">
                      <a16:colId xmlns:a16="http://schemas.microsoft.com/office/drawing/2014/main" val="20006"/>
                    </a:ext>
                  </a:extLst>
                </a:gridCol>
                <a:gridCol w="1181019">
                  <a:extLst>
                    <a:ext uri="{9D8B030D-6E8A-4147-A177-3AD203B41FA5}">
                      <a16:colId xmlns:a16="http://schemas.microsoft.com/office/drawing/2014/main" val="20007"/>
                    </a:ext>
                  </a:extLst>
                </a:gridCol>
              </a:tblGrid>
              <a:tr h="320399">
                <a:tc>
                  <a:txBody>
                    <a:bodyPr/>
                    <a:lstStyle/>
                    <a:p>
                      <a:pP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Component</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600" b="0" dirty="0">
                          <a:solidFill>
                            <a:schemeClr val="tx1"/>
                          </a:solidFill>
                          <a:effectLst/>
                          <a:latin typeface="Times New Roman" panose="02020603050405020304" pitchFamily="18" charset="0"/>
                          <a:cs typeface="Times New Roman" panose="02020603050405020304" pitchFamily="18" charset="0"/>
                        </a:rPr>
                        <a:t>x (mm)</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600" b="0" dirty="0">
                          <a:solidFill>
                            <a:schemeClr val="tx1"/>
                          </a:solidFill>
                          <a:effectLst/>
                          <a:latin typeface="Times New Roman" panose="02020603050405020304" pitchFamily="18" charset="0"/>
                          <a:cs typeface="Times New Roman" panose="02020603050405020304" pitchFamily="18" charset="0"/>
                        </a:rPr>
                        <a:t>y (mm)</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600" b="0" baseline="-25000" dirty="0">
                          <a:solidFill>
                            <a:schemeClr val="tx1"/>
                          </a:solidFill>
                          <a:effectLst/>
                          <a:latin typeface="Times New Roman" panose="02020603050405020304" pitchFamily="18" charset="0"/>
                          <a:cs typeface="Times New Roman" panose="02020603050405020304" pitchFamily="18" charset="0"/>
                        </a:rPr>
                        <a:t>z</a:t>
                      </a:r>
                      <a:r>
                        <a:rPr lang="en-GB" sz="1600" b="0" dirty="0">
                          <a:solidFill>
                            <a:schemeClr val="tx1"/>
                          </a:solidFill>
                          <a:effectLst/>
                          <a:latin typeface="Times New Roman" panose="02020603050405020304" pitchFamily="18" charset="0"/>
                          <a:cs typeface="Times New Roman" panose="02020603050405020304" pitchFamily="18" charset="0"/>
                        </a:rPr>
                        <a:t> (mrad)</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Field error </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0399">
                <a:tc>
                  <a:txBody>
                    <a:bodyPr/>
                    <a:lstStyle/>
                    <a:p>
                      <a:pP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Dipole</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b="0" dirty="0">
                          <a:solidFill>
                            <a:schemeClr val="tx1"/>
                          </a:solidFill>
                          <a:effectLst/>
                          <a:latin typeface="Times New Roman" panose="02020603050405020304" pitchFamily="18" charset="0"/>
                          <a:cs typeface="Times New Roman" panose="02020603050405020304" pitchFamily="18" charset="0"/>
                        </a:rPr>
                        <a:t>0.01%</a:t>
                      </a:r>
                      <a:endParaRPr lang="zh-CN" sz="1600" b="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0399">
                <a:tc>
                  <a:txBody>
                    <a:bodyPr/>
                    <a:lstStyle/>
                    <a:p>
                      <a:pPr>
                        <a:spcBef>
                          <a:spcPts val="120"/>
                        </a:spcBef>
                        <a:spcAft>
                          <a:spcPts val="120"/>
                        </a:spcAft>
                      </a:pPr>
                      <a:r>
                        <a:rPr lang="en-GB" sz="1600" b="1" dirty="0">
                          <a:solidFill>
                            <a:srgbClr val="FF0000"/>
                          </a:solidFill>
                          <a:effectLst/>
                          <a:latin typeface="Times New Roman" panose="02020603050405020304" pitchFamily="18" charset="0"/>
                          <a:cs typeface="Times New Roman" panose="02020603050405020304" pitchFamily="18" charset="0"/>
                        </a:rPr>
                        <a:t>Quadrupole</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1" dirty="0">
                          <a:solidFill>
                            <a:srgbClr val="FF0000"/>
                          </a:solidFill>
                          <a:effectLst/>
                          <a:latin typeface="Times New Roman" panose="02020603050405020304" pitchFamily="18" charset="0"/>
                          <a:cs typeface="Times New Roman" panose="02020603050405020304" pitchFamily="18" charset="0"/>
                        </a:rPr>
                        <a:t>0.10</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1" dirty="0">
                          <a:solidFill>
                            <a:srgbClr val="FF0000"/>
                          </a:solidFill>
                          <a:effectLst/>
                          <a:latin typeface="Times New Roman" panose="02020603050405020304" pitchFamily="18" charset="0"/>
                          <a:cs typeface="Times New Roman" panose="02020603050405020304" pitchFamily="18" charset="0"/>
                        </a:rPr>
                        <a:t>0.10</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1" dirty="0">
                          <a:solidFill>
                            <a:srgbClr val="FF0000"/>
                          </a:solidFill>
                          <a:effectLst/>
                          <a:latin typeface="Times New Roman" panose="02020603050405020304" pitchFamily="18" charset="0"/>
                          <a:cs typeface="Times New Roman" panose="02020603050405020304" pitchFamily="18" charset="0"/>
                        </a:rPr>
                        <a:t>0.10</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b="0" dirty="0">
                          <a:solidFill>
                            <a:schemeClr val="tx1"/>
                          </a:solidFill>
                          <a:effectLst/>
                          <a:latin typeface="Times New Roman" panose="02020603050405020304" pitchFamily="18" charset="0"/>
                          <a:cs typeface="Times New Roman" panose="02020603050405020304" pitchFamily="18" charset="0"/>
                        </a:rPr>
                        <a:t>0.02%</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0399">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  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  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600" b="0" dirty="0">
                          <a:solidFill>
                            <a:schemeClr val="tx1"/>
                          </a:solidFill>
                          <a:effectLst/>
                          <a:latin typeface="Times New Roman" panose="02020603050405020304" pitchFamily="18" charset="0"/>
                          <a:cs typeface="Times New Roman" panose="02020603050405020304" pitchFamily="18" charset="0"/>
                        </a:rPr>
                        <a:t>0.02%</a:t>
                      </a:r>
                      <a:endParaRPr lang="zh-CN"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2240475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434A6-0397-4443-BD5C-17EDBE4F9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632" y="3068720"/>
            <a:ext cx="2880000" cy="1107397"/>
          </a:xfrm>
          <a:prstGeom prst="rect">
            <a:avLst/>
          </a:prstGeom>
        </p:spPr>
      </p:pic>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18</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rPr>
              <a:t>Correction Results of the Higgs lattice</a:t>
            </a:r>
          </a:p>
        </p:txBody>
      </p:sp>
      <p:sp>
        <p:nvSpPr>
          <p:cNvPr id="6" name="Content Placeholder 2">
            <a:extLst>
              <a:ext uri="{FF2B5EF4-FFF2-40B4-BE49-F238E27FC236}">
                <a16:creationId xmlns:a16="http://schemas.microsoft.com/office/drawing/2014/main" id="{AC99C999-4EDE-4717-A353-64AF207B1C54}"/>
              </a:ext>
            </a:extLst>
          </p:cNvPr>
          <p:cNvSpPr txBox="1">
            <a:spLocks/>
          </p:cNvSpPr>
          <p:nvPr/>
        </p:nvSpPr>
        <p:spPr>
          <a:xfrm>
            <a:off x="1248064" y="1241496"/>
            <a:ext cx="10153128" cy="420772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 name="图片 40">
            <a:extLst>
              <a:ext uri="{FF2B5EF4-FFF2-40B4-BE49-F238E27FC236}">
                <a16:creationId xmlns:a16="http://schemas.microsoft.com/office/drawing/2014/main" id="{7A27723D-4821-43B6-9315-0C69133C9C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632" y="5228720"/>
            <a:ext cx="2880000" cy="1107397"/>
          </a:xfrm>
          <a:prstGeom prst="rect">
            <a:avLst/>
          </a:prstGeom>
        </p:spPr>
      </p:pic>
      <p:pic>
        <p:nvPicPr>
          <p:cNvPr id="43" name="图片 42">
            <a:extLst>
              <a:ext uri="{FF2B5EF4-FFF2-40B4-BE49-F238E27FC236}">
                <a16:creationId xmlns:a16="http://schemas.microsoft.com/office/drawing/2014/main" id="{1E09F267-5AFE-4C8D-8A90-C4C219258B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632" y="5228720"/>
            <a:ext cx="2880000" cy="1107397"/>
          </a:xfrm>
          <a:prstGeom prst="rect">
            <a:avLst/>
          </a:prstGeom>
        </p:spPr>
      </p:pic>
      <p:pic>
        <p:nvPicPr>
          <p:cNvPr id="45" name="图片 44">
            <a:extLst>
              <a:ext uri="{FF2B5EF4-FFF2-40B4-BE49-F238E27FC236}">
                <a16:creationId xmlns:a16="http://schemas.microsoft.com/office/drawing/2014/main" id="{6A663F80-E0BD-4868-B21A-4BCF26F2AD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632" y="4148720"/>
            <a:ext cx="2880000" cy="1107397"/>
          </a:xfrm>
          <a:prstGeom prst="rect">
            <a:avLst/>
          </a:prstGeom>
        </p:spPr>
      </p:pic>
      <p:pic>
        <p:nvPicPr>
          <p:cNvPr id="47" name="图片 46">
            <a:extLst>
              <a:ext uri="{FF2B5EF4-FFF2-40B4-BE49-F238E27FC236}">
                <a16:creationId xmlns:a16="http://schemas.microsoft.com/office/drawing/2014/main" id="{D8826B09-0968-4E79-A238-C15A9AD11D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4632" y="4148720"/>
            <a:ext cx="2880000" cy="1107397"/>
          </a:xfrm>
          <a:prstGeom prst="rect">
            <a:avLst/>
          </a:prstGeom>
        </p:spPr>
      </p:pic>
      <p:pic>
        <p:nvPicPr>
          <p:cNvPr id="49" name="图片 48">
            <a:extLst>
              <a:ext uri="{FF2B5EF4-FFF2-40B4-BE49-F238E27FC236}">
                <a16:creationId xmlns:a16="http://schemas.microsoft.com/office/drawing/2014/main" id="{4D96E587-04B6-4DD5-9201-B7D1FF8840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632" y="908720"/>
            <a:ext cx="2880000" cy="1107397"/>
          </a:xfrm>
          <a:prstGeom prst="rect">
            <a:avLst/>
          </a:prstGeom>
        </p:spPr>
      </p:pic>
      <p:pic>
        <p:nvPicPr>
          <p:cNvPr id="51" name="图片 50">
            <a:extLst>
              <a:ext uri="{FF2B5EF4-FFF2-40B4-BE49-F238E27FC236}">
                <a16:creationId xmlns:a16="http://schemas.microsoft.com/office/drawing/2014/main" id="{9FDE50AE-F52A-445F-8AC7-AD3782C1D5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4632" y="908720"/>
            <a:ext cx="2880000" cy="1107397"/>
          </a:xfrm>
          <a:prstGeom prst="rect">
            <a:avLst/>
          </a:prstGeom>
        </p:spPr>
      </p:pic>
      <p:pic>
        <p:nvPicPr>
          <p:cNvPr id="53" name="图片 52">
            <a:extLst>
              <a:ext uri="{FF2B5EF4-FFF2-40B4-BE49-F238E27FC236}">
                <a16:creationId xmlns:a16="http://schemas.microsoft.com/office/drawing/2014/main" id="{43F98694-11CE-40AF-94F9-3388AFAA9D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632" y="1988720"/>
            <a:ext cx="2880000" cy="1107397"/>
          </a:xfrm>
          <a:prstGeom prst="rect">
            <a:avLst/>
          </a:prstGeom>
        </p:spPr>
      </p:pic>
      <p:pic>
        <p:nvPicPr>
          <p:cNvPr id="55" name="图片 54">
            <a:extLst>
              <a:ext uri="{FF2B5EF4-FFF2-40B4-BE49-F238E27FC236}">
                <a16:creationId xmlns:a16="http://schemas.microsoft.com/office/drawing/2014/main" id="{741B2457-B0D2-42B3-AF74-AA22002A717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44632" y="1988720"/>
            <a:ext cx="2880000" cy="1107397"/>
          </a:xfrm>
          <a:prstGeom prst="rect">
            <a:avLst/>
          </a:prstGeom>
        </p:spPr>
      </p:pic>
      <p:pic>
        <p:nvPicPr>
          <p:cNvPr id="8" name="图片 7">
            <a:extLst>
              <a:ext uri="{FF2B5EF4-FFF2-40B4-BE49-F238E27FC236}">
                <a16:creationId xmlns:a16="http://schemas.microsoft.com/office/drawing/2014/main" id="{75DB3AAD-2E94-4AA3-A009-BF0080FF889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44632" y="3068720"/>
            <a:ext cx="2880000" cy="1107397"/>
          </a:xfrm>
          <a:prstGeom prst="rect">
            <a:avLst/>
          </a:prstGeom>
        </p:spPr>
      </p:pic>
      <p:pic>
        <p:nvPicPr>
          <p:cNvPr id="10" name="图片 9">
            <a:extLst>
              <a:ext uri="{FF2B5EF4-FFF2-40B4-BE49-F238E27FC236}">
                <a16:creationId xmlns:a16="http://schemas.microsoft.com/office/drawing/2014/main" id="{24E67406-1A6C-4F89-9FD5-9C8972D7CE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24632" y="908720"/>
            <a:ext cx="2880000" cy="1107397"/>
          </a:xfrm>
          <a:prstGeom prst="rect">
            <a:avLst/>
          </a:prstGeom>
        </p:spPr>
      </p:pic>
      <p:pic>
        <p:nvPicPr>
          <p:cNvPr id="12" name="图片 11">
            <a:extLst>
              <a:ext uri="{FF2B5EF4-FFF2-40B4-BE49-F238E27FC236}">
                <a16:creationId xmlns:a16="http://schemas.microsoft.com/office/drawing/2014/main" id="{9F5C51DA-1FA6-41D4-8FC8-2D17F35EFA4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04632" y="908720"/>
            <a:ext cx="2880000" cy="1107397"/>
          </a:xfrm>
          <a:prstGeom prst="rect">
            <a:avLst/>
          </a:prstGeom>
        </p:spPr>
      </p:pic>
      <p:pic>
        <p:nvPicPr>
          <p:cNvPr id="14" name="图片 13">
            <a:extLst>
              <a:ext uri="{FF2B5EF4-FFF2-40B4-BE49-F238E27FC236}">
                <a16:creationId xmlns:a16="http://schemas.microsoft.com/office/drawing/2014/main" id="{79F132C8-0FB4-43A0-A6BE-47F5570DD98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24632" y="1988720"/>
            <a:ext cx="2880000" cy="1107397"/>
          </a:xfrm>
          <a:prstGeom prst="rect">
            <a:avLst/>
          </a:prstGeom>
        </p:spPr>
      </p:pic>
      <p:pic>
        <p:nvPicPr>
          <p:cNvPr id="16" name="图片 15">
            <a:extLst>
              <a:ext uri="{FF2B5EF4-FFF2-40B4-BE49-F238E27FC236}">
                <a16:creationId xmlns:a16="http://schemas.microsoft.com/office/drawing/2014/main" id="{66BD086F-B031-49D9-B3DC-9401BD63D4C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04632" y="1988720"/>
            <a:ext cx="2880000" cy="1107397"/>
          </a:xfrm>
          <a:prstGeom prst="rect">
            <a:avLst/>
          </a:prstGeom>
        </p:spPr>
      </p:pic>
      <p:pic>
        <p:nvPicPr>
          <p:cNvPr id="22" name="图片 21">
            <a:extLst>
              <a:ext uri="{FF2B5EF4-FFF2-40B4-BE49-F238E27FC236}">
                <a16:creationId xmlns:a16="http://schemas.microsoft.com/office/drawing/2014/main" id="{81D2D889-383F-4A12-8E9E-5395CFF5D57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24632" y="3068720"/>
            <a:ext cx="2880000" cy="1107397"/>
          </a:xfrm>
          <a:prstGeom prst="rect">
            <a:avLst/>
          </a:prstGeom>
        </p:spPr>
      </p:pic>
      <p:pic>
        <p:nvPicPr>
          <p:cNvPr id="24" name="图片 23">
            <a:extLst>
              <a:ext uri="{FF2B5EF4-FFF2-40B4-BE49-F238E27FC236}">
                <a16:creationId xmlns:a16="http://schemas.microsoft.com/office/drawing/2014/main" id="{5E434BC9-7CF2-4F64-9B4F-4D43F41EB74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904632" y="3068720"/>
            <a:ext cx="2880000" cy="1107397"/>
          </a:xfrm>
          <a:prstGeom prst="rect">
            <a:avLst/>
          </a:prstGeom>
        </p:spPr>
      </p:pic>
      <p:pic>
        <p:nvPicPr>
          <p:cNvPr id="26" name="图片 25">
            <a:extLst>
              <a:ext uri="{FF2B5EF4-FFF2-40B4-BE49-F238E27FC236}">
                <a16:creationId xmlns:a16="http://schemas.microsoft.com/office/drawing/2014/main" id="{7C80CF7D-67B3-404C-AD5E-95CCE9665AE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24632" y="4148720"/>
            <a:ext cx="2880000" cy="1107397"/>
          </a:xfrm>
          <a:prstGeom prst="rect">
            <a:avLst/>
          </a:prstGeom>
        </p:spPr>
      </p:pic>
      <p:pic>
        <p:nvPicPr>
          <p:cNvPr id="28" name="图片 27">
            <a:extLst>
              <a:ext uri="{FF2B5EF4-FFF2-40B4-BE49-F238E27FC236}">
                <a16:creationId xmlns:a16="http://schemas.microsoft.com/office/drawing/2014/main" id="{85E0446A-AE38-4B47-A86E-57CA5C2088B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04632" y="4148720"/>
            <a:ext cx="2880000" cy="1107397"/>
          </a:xfrm>
          <a:prstGeom prst="rect">
            <a:avLst/>
          </a:prstGeom>
        </p:spPr>
      </p:pic>
      <p:pic>
        <p:nvPicPr>
          <p:cNvPr id="30" name="图片 29">
            <a:extLst>
              <a:ext uri="{FF2B5EF4-FFF2-40B4-BE49-F238E27FC236}">
                <a16:creationId xmlns:a16="http://schemas.microsoft.com/office/drawing/2014/main" id="{2544E87D-4759-47A9-A617-8C29577A997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24632" y="5228720"/>
            <a:ext cx="2880000" cy="1107397"/>
          </a:xfrm>
          <a:prstGeom prst="rect">
            <a:avLst/>
          </a:prstGeom>
        </p:spPr>
      </p:pic>
      <p:pic>
        <p:nvPicPr>
          <p:cNvPr id="32" name="图片 31">
            <a:extLst>
              <a:ext uri="{FF2B5EF4-FFF2-40B4-BE49-F238E27FC236}">
                <a16:creationId xmlns:a16="http://schemas.microsoft.com/office/drawing/2014/main" id="{D92C3B56-B1D0-4A11-90A2-FA6DF949A6A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904632" y="5228720"/>
            <a:ext cx="2880000" cy="1107397"/>
          </a:xfrm>
          <a:prstGeom prst="rect">
            <a:avLst/>
          </a:prstGeom>
        </p:spPr>
      </p:pic>
      <p:sp>
        <p:nvSpPr>
          <p:cNvPr id="66" name="Content Placeholder 2">
            <a:extLst>
              <a:ext uri="{FF2B5EF4-FFF2-40B4-BE49-F238E27FC236}">
                <a16:creationId xmlns:a16="http://schemas.microsoft.com/office/drawing/2014/main" id="{AB2854B7-771C-4693-B710-2184722FA7E9}"/>
              </a:ext>
            </a:extLst>
          </p:cNvPr>
          <p:cNvSpPr>
            <a:spLocks noGrp="1"/>
          </p:cNvSpPr>
          <p:nvPr>
            <p:ph idx="1"/>
          </p:nvPr>
        </p:nvSpPr>
        <p:spPr>
          <a:xfrm>
            <a:off x="253078" y="6391426"/>
            <a:ext cx="11747578" cy="390636"/>
          </a:xfrm>
        </p:spPr>
        <p:style>
          <a:lnRef idx="1">
            <a:schemeClr val="accent6"/>
          </a:lnRef>
          <a:fillRef idx="2">
            <a:schemeClr val="accent6"/>
          </a:fillRef>
          <a:effectRef idx="1">
            <a:schemeClr val="accent6"/>
          </a:effectRef>
          <a:fontRef idx="minor">
            <a:schemeClr val="dk1"/>
          </a:fontRef>
        </p:style>
        <p:txBody>
          <a:bodyPr>
            <a:noAutofit/>
          </a:bodyPr>
          <a:lstStyle/>
          <a:p>
            <a:pPr marL="0" indent="0" algn="just">
              <a:lnSpc>
                <a:spcPct val="150000"/>
              </a:lnSpc>
              <a:buNone/>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As misalignment errors increase, the closed orbit exhibits growth while the converged rate </a:t>
            </a:r>
            <a:r>
              <a:rPr lang="en-US" altLang="zh-CN" sz="1400" b="1" dirty="0">
                <a:latin typeface="Times New Roman" panose="02020603050405020304" pitchFamily="18" charset="0"/>
                <a:ea typeface="Times New Roman" panose="02020603050405020304" pitchFamily="18" charset="0"/>
                <a:cs typeface="Times New Roman" panose="02020603050405020304" pitchFamily="18" charset="0"/>
              </a:rPr>
              <a:t>decreases, </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dispersion after correction remains comparable.</a:t>
            </a:r>
          </a:p>
        </p:txBody>
      </p:sp>
      <p:sp>
        <p:nvSpPr>
          <p:cNvPr id="52" name="文本框 51">
            <a:extLst>
              <a:ext uri="{FF2B5EF4-FFF2-40B4-BE49-F238E27FC236}">
                <a16:creationId xmlns:a16="http://schemas.microsoft.com/office/drawing/2014/main" id="{C3A32A4B-9779-46B9-9F56-C8B393D8777B}"/>
              </a:ext>
            </a:extLst>
          </p:cNvPr>
          <p:cNvSpPr txBox="1"/>
          <p:nvPr/>
        </p:nvSpPr>
        <p:spPr>
          <a:xfrm>
            <a:off x="599616" y="1127512"/>
            <a:ext cx="2327976" cy="3077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30 </a:t>
            </a:r>
            <a:r>
              <a:rPr lang="en-US" altLang="zh-CN" sz="1400" dirty="0">
                <a:latin typeface="Symbol" panose="05050102010706020507" pitchFamily="18" charset="2"/>
                <a:ea typeface="Times New Roman" panose="02020603050405020304" pitchFamily="18" charset="0"/>
                <a:cs typeface="Times New Roman" panose="02020603050405020304" pitchFamily="18" charset="0"/>
              </a:rPr>
              <a:t>m</a:t>
            </a: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m, 50 seeds converged  </a:t>
            </a:r>
            <a:endParaRPr lang="zh-CN" altLang="en-US" sz="1400" dirty="0"/>
          </a:p>
        </p:txBody>
      </p:sp>
      <p:sp>
        <p:nvSpPr>
          <p:cNvPr id="54" name="文本框 53">
            <a:extLst>
              <a:ext uri="{FF2B5EF4-FFF2-40B4-BE49-F238E27FC236}">
                <a16:creationId xmlns:a16="http://schemas.microsoft.com/office/drawing/2014/main" id="{239C5469-28F5-4901-B9D3-006D50892DCD}"/>
              </a:ext>
            </a:extLst>
          </p:cNvPr>
          <p:cNvSpPr txBox="1"/>
          <p:nvPr/>
        </p:nvSpPr>
        <p:spPr>
          <a:xfrm>
            <a:off x="602661" y="2246452"/>
            <a:ext cx="2327976" cy="3077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50 </a:t>
            </a:r>
            <a:r>
              <a:rPr lang="en-US" altLang="zh-CN" sz="1400" dirty="0">
                <a:latin typeface="Symbol" panose="05050102010706020507" pitchFamily="18" charset="2"/>
                <a:ea typeface="Times New Roman" panose="02020603050405020304" pitchFamily="18" charset="0"/>
                <a:cs typeface="Times New Roman" panose="02020603050405020304" pitchFamily="18" charset="0"/>
              </a:rPr>
              <a:t>m</a:t>
            </a: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m, 48 seeds converged  </a:t>
            </a:r>
            <a:endParaRPr lang="zh-CN" altLang="en-US" sz="1400" dirty="0"/>
          </a:p>
        </p:txBody>
      </p:sp>
      <p:sp>
        <p:nvSpPr>
          <p:cNvPr id="56" name="文本框 55">
            <a:extLst>
              <a:ext uri="{FF2B5EF4-FFF2-40B4-BE49-F238E27FC236}">
                <a16:creationId xmlns:a16="http://schemas.microsoft.com/office/drawing/2014/main" id="{DF4FFF05-982E-4FD1-BC84-52BA9C4D1F95}"/>
              </a:ext>
            </a:extLst>
          </p:cNvPr>
          <p:cNvSpPr txBox="1"/>
          <p:nvPr/>
        </p:nvSpPr>
        <p:spPr>
          <a:xfrm>
            <a:off x="599616" y="3264406"/>
            <a:ext cx="4392864" cy="3077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100 </a:t>
            </a:r>
            <a:r>
              <a:rPr lang="en-US" altLang="zh-CN" sz="1400" dirty="0">
                <a:latin typeface="Symbol" panose="05050102010706020507" pitchFamily="18" charset="2"/>
                <a:ea typeface="Times New Roman" panose="02020603050405020304" pitchFamily="18" charset="0"/>
                <a:cs typeface="Times New Roman" panose="02020603050405020304" pitchFamily="18" charset="0"/>
              </a:rPr>
              <a:t>m</a:t>
            </a: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m (TDR), 50 seeds converged with manual iteration.</a:t>
            </a:r>
            <a:endParaRPr lang="zh-CN" altLang="en-US" sz="1400" dirty="0"/>
          </a:p>
        </p:txBody>
      </p:sp>
      <p:sp>
        <p:nvSpPr>
          <p:cNvPr id="58" name="文本框 57">
            <a:extLst>
              <a:ext uri="{FF2B5EF4-FFF2-40B4-BE49-F238E27FC236}">
                <a16:creationId xmlns:a16="http://schemas.microsoft.com/office/drawing/2014/main" id="{19C7D591-1BD9-4E7D-A657-A8FED2F3DF9A}"/>
              </a:ext>
            </a:extLst>
          </p:cNvPr>
          <p:cNvSpPr txBox="1"/>
          <p:nvPr/>
        </p:nvSpPr>
        <p:spPr>
          <a:xfrm>
            <a:off x="599616" y="4336655"/>
            <a:ext cx="2327976" cy="3077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150 </a:t>
            </a:r>
            <a:r>
              <a:rPr lang="en-US" altLang="zh-CN" sz="1400" dirty="0">
                <a:latin typeface="Symbol" panose="05050102010706020507" pitchFamily="18" charset="2"/>
                <a:ea typeface="Times New Roman" panose="02020603050405020304" pitchFamily="18" charset="0"/>
                <a:cs typeface="Times New Roman" panose="02020603050405020304" pitchFamily="18" charset="0"/>
              </a:rPr>
              <a:t>m</a:t>
            </a: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m, 21 seeds converged  </a:t>
            </a:r>
            <a:endParaRPr lang="zh-CN" altLang="en-US" sz="1400" dirty="0"/>
          </a:p>
        </p:txBody>
      </p:sp>
      <p:sp>
        <p:nvSpPr>
          <p:cNvPr id="60" name="文本框 59">
            <a:extLst>
              <a:ext uri="{FF2B5EF4-FFF2-40B4-BE49-F238E27FC236}">
                <a16:creationId xmlns:a16="http://schemas.microsoft.com/office/drawing/2014/main" id="{F95A3AD5-78D1-4758-807A-3B9C152784EE}"/>
              </a:ext>
            </a:extLst>
          </p:cNvPr>
          <p:cNvSpPr txBox="1"/>
          <p:nvPr/>
        </p:nvSpPr>
        <p:spPr>
          <a:xfrm>
            <a:off x="587972" y="5409312"/>
            <a:ext cx="2327976" cy="3077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200 </a:t>
            </a:r>
            <a:r>
              <a:rPr lang="en-US" altLang="zh-CN" sz="1400" dirty="0">
                <a:latin typeface="Symbol" panose="05050102010706020507" pitchFamily="18" charset="2"/>
                <a:ea typeface="Times New Roman" panose="02020603050405020304" pitchFamily="18" charset="0"/>
                <a:cs typeface="Times New Roman" panose="02020603050405020304" pitchFamily="18" charset="0"/>
              </a:rPr>
              <a:t>m</a:t>
            </a: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m, 11 seeds converged  </a:t>
            </a:r>
            <a:endParaRPr lang="zh-CN" altLang="en-US" sz="1400" dirty="0"/>
          </a:p>
        </p:txBody>
      </p:sp>
      <p:pic>
        <p:nvPicPr>
          <p:cNvPr id="31" name="图片 30">
            <a:extLst>
              <a:ext uri="{FF2B5EF4-FFF2-40B4-BE49-F238E27FC236}">
                <a16:creationId xmlns:a16="http://schemas.microsoft.com/office/drawing/2014/main" id="{455FB1E1-5F00-4FF4-997D-324B6B0AC37D}"/>
              </a:ext>
            </a:extLst>
          </p:cNvPr>
          <p:cNvPicPr>
            <a:picLocks noChangeAspect="1"/>
          </p:cNvPicPr>
          <p:nvPr/>
        </p:nvPicPr>
        <p:blipFill>
          <a:blip r:embed="rId23"/>
          <a:stretch>
            <a:fillRect/>
          </a:stretch>
        </p:blipFill>
        <p:spPr>
          <a:xfrm>
            <a:off x="10336992" y="532085"/>
            <a:ext cx="1834773" cy="478521"/>
          </a:xfrm>
          <a:prstGeom prst="rect">
            <a:avLst/>
          </a:prstGeom>
        </p:spPr>
      </p:pic>
      <p:sp>
        <p:nvSpPr>
          <p:cNvPr id="33" name="文本框 32">
            <a:extLst>
              <a:ext uri="{FF2B5EF4-FFF2-40B4-BE49-F238E27FC236}">
                <a16:creationId xmlns:a16="http://schemas.microsoft.com/office/drawing/2014/main" id="{669AE39A-B071-42EF-982B-48C9B5353290}"/>
              </a:ext>
            </a:extLst>
          </p:cNvPr>
          <p:cNvSpPr txBox="1"/>
          <p:nvPr/>
        </p:nvSpPr>
        <p:spPr>
          <a:xfrm>
            <a:off x="804485" y="622468"/>
            <a:ext cx="2111463" cy="369332"/>
          </a:xfrm>
          <a:prstGeom prst="rect">
            <a:avLst/>
          </a:prstGeom>
          <a:noFill/>
        </p:spPr>
        <p:txBody>
          <a:bodyPr wrap="square">
            <a:spAutoFit/>
          </a:bodyPr>
          <a:lstStyle/>
          <a:p>
            <a:r>
              <a:rPr lang="en-US" altLang="zh-CN" sz="1800" dirty="0">
                <a:latin typeface="Segoe UI" panose="020B0502040204020203" pitchFamily="34" charset="0"/>
                <a:ea typeface="Times New Roman" panose="02020603050405020304" pitchFamily="18" charset="0"/>
                <a:cs typeface="Segoe UI" panose="020B0502040204020203" pitchFamily="34" charset="0"/>
              </a:rPr>
              <a:t>Horizontal orbit</a:t>
            </a:r>
            <a:endParaRPr lang="zh-CN" altLang="en-US" dirty="0"/>
          </a:p>
        </p:txBody>
      </p:sp>
      <p:sp>
        <p:nvSpPr>
          <p:cNvPr id="34" name="文本框 33">
            <a:extLst>
              <a:ext uri="{FF2B5EF4-FFF2-40B4-BE49-F238E27FC236}">
                <a16:creationId xmlns:a16="http://schemas.microsoft.com/office/drawing/2014/main" id="{F32A90B1-B373-4EEB-B5CC-6F47020CF4BF}"/>
              </a:ext>
            </a:extLst>
          </p:cNvPr>
          <p:cNvSpPr txBox="1"/>
          <p:nvPr/>
        </p:nvSpPr>
        <p:spPr>
          <a:xfrm>
            <a:off x="3665029" y="649406"/>
            <a:ext cx="2111463" cy="369332"/>
          </a:xfrm>
          <a:prstGeom prst="rect">
            <a:avLst/>
          </a:prstGeom>
          <a:noFill/>
        </p:spPr>
        <p:txBody>
          <a:bodyPr wrap="square">
            <a:spAutoFit/>
          </a:bodyPr>
          <a:lstStyle/>
          <a:p>
            <a:r>
              <a:rPr lang="en-US" altLang="zh-CN" sz="1800" dirty="0">
                <a:latin typeface="Segoe UI" panose="020B0502040204020203" pitchFamily="34" charset="0"/>
                <a:ea typeface="Times New Roman" panose="02020603050405020304" pitchFamily="18" charset="0"/>
                <a:cs typeface="Segoe UI" panose="020B0502040204020203" pitchFamily="34" charset="0"/>
              </a:rPr>
              <a:t>Vertical orbit</a:t>
            </a:r>
            <a:endParaRPr lang="zh-CN" altLang="en-US" dirty="0"/>
          </a:p>
        </p:txBody>
      </p:sp>
    </p:spTree>
    <p:extLst>
      <p:ext uri="{BB962C8B-B14F-4D97-AF65-F5344CB8AC3E}">
        <p14:creationId xmlns:p14="http://schemas.microsoft.com/office/powerpoint/2010/main" val="231148906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CDCA0B89-226B-4B40-894D-F49E4979E35B}"/>
              </a:ext>
            </a:extLst>
          </p:cNvPr>
          <p:cNvSpPr>
            <a:spLocks noGrp="1"/>
          </p:cNvSpPr>
          <p:nvPr>
            <p:ph type="sldNum" sz="quarter" idx="12"/>
          </p:nvPr>
        </p:nvSpPr>
        <p:spPr/>
        <p:txBody>
          <a:bodyPr/>
          <a:lstStyle/>
          <a:p>
            <a:fld id="{F15E9139-A00B-4B2A-98A6-095DC08F1345}" type="slidenum">
              <a:rPr lang="zh-CN" altLang="en-US" smtClean="0"/>
              <a:pPr/>
              <a:t>19</a:t>
            </a:fld>
            <a:endParaRPr lang="zh-CN" altLang="en-US"/>
          </a:p>
        </p:txBody>
      </p:sp>
      <p:sp>
        <p:nvSpPr>
          <p:cNvPr id="8" name="标题 7">
            <a:extLst>
              <a:ext uri="{FF2B5EF4-FFF2-40B4-BE49-F238E27FC236}">
                <a16:creationId xmlns:a16="http://schemas.microsoft.com/office/drawing/2014/main" id="{86B9A1EC-AFB5-4FB5-9BEB-DA93418310DF}"/>
              </a:ext>
            </a:extLst>
          </p:cNvPr>
          <p:cNvSpPr>
            <a:spLocks noGrp="1"/>
          </p:cNvSpPr>
          <p:nvPr>
            <p:ph type="title"/>
          </p:nvPr>
        </p:nvSpPr>
        <p:spPr/>
        <p:txBody>
          <a:bodyPr/>
          <a:lstStyle/>
          <a:p>
            <a:endParaRPr lang="zh-CN" altLang="en-US"/>
          </a:p>
        </p:txBody>
      </p:sp>
      <p:sp>
        <p:nvSpPr>
          <p:cNvPr id="9" name="文本框 23">
            <a:extLst>
              <a:ext uri="{FF2B5EF4-FFF2-40B4-BE49-F238E27FC236}">
                <a16:creationId xmlns:a16="http://schemas.microsoft.com/office/drawing/2014/main" id="{F061C6C8-F9C9-4F65-94E5-5A67CA04E3D8}"/>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rPr>
              <a:t>Update the beta beating correction</a:t>
            </a:r>
          </a:p>
        </p:txBody>
      </p:sp>
      <p:sp>
        <p:nvSpPr>
          <p:cNvPr id="12" name="Content Placeholder 2">
            <a:extLst>
              <a:ext uri="{FF2B5EF4-FFF2-40B4-BE49-F238E27FC236}">
                <a16:creationId xmlns:a16="http://schemas.microsoft.com/office/drawing/2014/main" id="{DD98E252-A848-44C2-BE22-5100050A3EB1}"/>
              </a:ext>
            </a:extLst>
          </p:cNvPr>
          <p:cNvSpPr>
            <a:spLocks noGrp="1"/>
          </p:cNvSpPr>
          <p:nvPr>
            <p:ph idx="1"/>
          </p:nvPr>
        </p:nvSpPr>
        <p:spPr>
          <a:xfrm>
            <a:off x="574590" y="1124744"/>
            <a:ext cx="11064552" cy="2232248"/>
          </a:xfrm>
        </p:spPr>
        <p:txBody>
          <a:bodyPr>
            <a:normAutofit/>
          </a:bodyPr>
          <a:lstStyle/>
          <a:p>
            <a:pPr algn="just">
              <a:lnSpc>
                <a:spcPct val="150000"/>
              </a:lnSpc>
            </a:pP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The beta-beating correction algorithm has been updated, achieving an</a:t>
            </a:r>
            <a:r>
              <a:rPr lang="zh-CN" alt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obvious</a:t>
            </a:r>
            <a:r>
              <a:rPr lang="zh-CN" alt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reduction in relative beta-beating compared with that in the TDR. </a:t>
            </a:r>
          </a:p>
          <a:p>
            <a:pPr algn="just">
              <a:lnSpc>
                <a:spcPct val="150000"/>
              </a:lnSpc>
            </a:pP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The RMS horizontal and vertical relative beta-beating after correction was decreased from 0.8% to 0.7%  and </a:t>
            </a:r>
            <a:r>
              <a:rPr lang="en-US" altLang="zh-CN" sz="2000" b="1" dirty="0">
                <a:latin typeface="Times New Roman" panose="02020603050405020304" pitchFamily="18" charset="0"/>
                <a:ea typeface="Times New Roman" panose="02020603050405020304" pitchFamily="18" charset="0"/>
                <a:cs typeface="Times New Roman" panose="02020603050405020304" pitchFamily="18" charset="0"/>
              </a:rPr>
              <a:t>from 2.8% to 0.4%, </a:t>
            </a:r>
            <a:r>
              <a:rPr lang="en-US" altLang="zh-CN" sz="2000" dirty="0">
                <a:latin typeface="Times New Roman" panose="02020603050405020304" pitchFamily="18" charset="0"/>
                <a:ea typeface="Times New Roman" panose="02020603050405020304" pitchFamily="18" charset="0"/>
                <a:cs typeface="Times New Roman" panose="02020603050405020304" pitchFamily="18" charset="0"/>
              </a:rPr>
              <a:t>respectively.</a:t>
            </a:r>
            <a:endParaRPr lang="zh-CN" alt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FA5411BF-5CAB-43D5-9E32-14C6007F28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744" y="3462424"/>
            <a:ext cx="4320000" cy="1661095"/>
          </a:xfrm>
          <a:prstGeom prst="rect">
            <a:avLst/>
          </a:prstGeom>
        </p:spPr>
      </p:pic>
      <p:pic>
        <p:nvPicPr>
          <p:cNvPr id="16" name="图片 15">
            <a:extLst>
              <a:ext uri="{FF2B5EF4-FFF2-40B4-BE49-F238E27FC236}">
                <a16:creationId xmlns:a16="http://schemas.microsoft.com/office/drawing/2014/main" id="{9F407472-CE10-42C6-B7DC-EF31273065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5123519"/>
            <a:ext cx="4320000" cy="1661095"/>
          </a:xfrm>
          <a:prstGeom prst="rect">
            <a:avLst/>
          </a:prstGeom>
        </p:spPr>
      </p:pic>
      <p:sp>
        <p:nvSpPr>
          <p:cNvPr id="19" name="文本框 18">
            <a:extLst>
              <a:ext uri="{FF2B5EF4-FFF2-40B4-BE49-F238E27FC236}">
                <a16:creationId xmlns:a16="http://schemas.microsoft.com/office/drawing/2014/main" id="{FC14027F-ED6C-442E-AAC0-C386B2914CCC}"/>
              </a:ext>
            </a:extLst>
          </p:cNvPr>
          <p:cNvSpPr txBox="1"/>
          <p:nvPr/>
        </p:nvSpPr>
        <p:spPr>
          <a:xfrm>
            <a:off x="937832" y="3685648"/>
            <a:ext cx="1800200" cy="5847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altLang="zh-CN" sz="1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Blue: TDR result</a:t>
            </a:r>
          </a:p>
          <a:p>
            <a:r>
              <a:rPr lang="en-US" altLang="zh-CN" sz="1600" b="1" dirty="0">
                <a:solidFill>
                  <a:srgbClr val="FF0000"/>
                </a:solidFill>
              </a:rPr>
              <a:t>Red: Current result</a:t>
            </a:r>
            <a:endParaRPr lang="zh-CN" altLang="en-US" sz="1600" b="1" dirty="0">
              <a:solidFill>
                <a:srgbClr val="FF0000"/>
              </a:solidFill>
            </a:endParaRPr>
          </a:p>
        </p:txBody>
      </p:sp>
      <p:pic>
        <p:nvPicPr>
          <p:cNvPr id="3" name="图片 2">
            <a:extLst>
              <a:ext uri="{FF2B5EF4-FFF2-40B4-BE49-F238E27FC236}">
                <a16:creationId xmlns:a16="http://schemas.microsoft.com/office/drawing/2014/main" id="{021F89C7-8B5A-40FF-BBA0-5E7B955B2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524" y="3998856"/>
            <a:ext cx="3600000" cy="2598496"/>
          </a:xfrm>
          <a:prstGeom prst="rect">
            <a:avLst/>
          </a:prstGeom>
        </p:spPr>
      </p:pic>
      <p:sp>
        <p:nvSpPr>
          <p:cNvPr id="15" name="Content Placeholder 2">
            <a:extLst>
              <a:ext uri="{FF2B5EF4-FFF2-40B4-BE49-F238E27FC236}">
                <a16:creationId xmlns:a16="http://schemas.microsoft.com/office/drawing/2014/main" id="{D32CA229-DB06-4D8F-BB04-0826628CF5F3}"/>
              </a:ext>
            </a:extLst>
          </p:cNvPr>
          <p:cNvSpPr txBox="1">
            <a:spLocks/>
          </p:cNvSpPr>
          <p:nvPr/>
        </p:nvSpPr>
        <p:spPr>
          <a:xfrm>
            <a:off x="4911399" y="3320066"/>
            <a:ext cx="6833698" cy="67879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en-US" altLang="zh-CN" sz="1400" dirty="0">
                <a:latin typeface="Times New Roman" panose="02020603050405020304" pitchFamily="18" charset="0"/>
                <a:ea typeface="Times New Roman" panose="02020603050405020304" pitchFamily="18" charset="0"/>
                <a:cs typeface="Times New Roman" panose="02020603050405020304" pitchFamily="18" charset="0"/>
              </a:rPr>
              <a:t>The result shows that the dynamic aperture remains stable, while statistical fluctuations (colored bands) are further reduced, leading to more consistent correction results.</a:t>
            </a:r>
          </a:p>
        </p:txBody>
      </p:sp>
      <p:pic>
        <p:nvPicPr>
          <p:cNvPr id="4" name="图片 3">
            <a:extLst>
              <a:ext uri="{FF2B5EF4-FFF2-40B4-BE49-F238E27FC236}">
                <a16:creationId xmlns:a16="http://schemas.microsoft.com/office/drawing/2014/main" id="{7394D060-EC53-4A6C-92BD-231BC80E71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248" y="3998856"/>
            <a:ext cx="3600000" cy="2598496"/>
          </a:xfrm>
          <a:prstGeom prst="rect">
            <a:avLst/>
          </a:prstGeom>
        </p:spPr>
      </p:pic>
      <p:sp>
        <p:nvSpPr>
          <p:cNvPr id="17" name="Slide Number Placeholder 2">
            <a:extLst>
              <a:ext uri="{FF2B5EF4-FFF2-40B4-BE49-F238E27FC236}">
                <a16:creationId xmlns:a16="http://schemas.microsoft.com/office/drawing/2014/main" id="{CFBBC719-5278-4178-9DFA-FAFB16C31730}"/>
              </a:ext>
            </a:extLst>
          </p:cNvPr>
          <p:cNvSpPr txBox="1">
            <a:spLocks/>
          </p:cNvSpPr>
          <p:nvPr/>
        </p:nvSpPr>
        <p:spPr>
          <a:xfrm>
            <a:off x="9069808" y="6338623"/>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pPr/>
              <a:t>19</a:t>
            </a:fld>
            <a:endParaRPr lang="zh-CN" altLang="en-US" dirty="0"/>
          </a:p>
        </p:txBody>
      </p:sp>
    </p:spTree>
    <p:extLst>
      <p:ext uri="{BB962C8B-B14F-4D97-AF65-F5344CB8AC3E}">
        <p14:creationId xmlns:p14="http://schemas.microsoft.com/office/powerpoint/2010/main" val="312610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49140" y="116632"/>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Responses to the 2025 IARC EDR review report </a:t>
            </a:r>
            <a:endParaRPr lang="zh-CN" altLang="en-US" b="1" dirty="0">
              <a:solidFill>
                <a:srgbClr val="C00000"/>
              </a:solidFill>
            </a:endParaRPr>
          </a:p>
        </p:txBody>
      </p:sp>
      <p:sp>
        <p:nvSpPr>
          <p:cNvPr id="10" name="Content Placeholder 2"/>
          <p:cNvSpPr txBox="1">
            <a:spLocks/>
          </p:cNvSpPr>
          <p:nvPr/>
        </p:nvSpPr>
        <p:spPr>
          <a:xfrm>
            <a:off x="983432" y="1412776"/>
            <a:ext cx="10153128" cy="420772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Slide Number Placeholder 2">
            <a:extLst>
              <a:ext uri="{FF2B5EF4-FFF2-40B4-BE49-F238E27FC236}">
                <a16:creationId xmlns:a16="http://schemas.microsoft.com/office/drawing/2014/main" id="{2D83C0BA-A45B-4192-8A93-EB303ADFBAC5}"/>
              </a:ext>
            </a:extLst>
          </p:cNvPr>
          <p:cNvSpPr txBox="1">
            <a:spLocks/>
          </p:cNvSpPr>
          <p:nvPr/>
        </p:nvSpPr>
        <p:spPr>
          <a:xfrm>
            <a:off x="9069808" y="6338623"/>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pPr/>
              <a:t>2</a:t>
            </a:fld>
            <a:endParaRPr lang="zh-CN" altLang="en-US" dirty="0"/>
          </a:p>
        </p:txBody>
      </p:sp>
      <p:pic>
        <p:nvPicPr>
          <p:cNvPr id="3" name="图片 2">
            <a:extLst>
              <a:ext uri="{FF2B5EF4-FFF2-40B4-BE49-F238E27FC236}">
                <a16:creationId xmlns:a16="http://schemas.microsoft.com/office/drawing/2014/main" id="{F9A242DE-4F37-4DC0-AF6E-A16F47977068}"/>
              </a:ext>
            </a:extLst>
          </p:cNvPr>
          <p:cNvPicPr>
            <a:picLocks noChangeAspect="1"/>
          </p:cNvPicPr>
          <p:nvPr/>
        </p:nvPicPr>
        <p:blipFill>
          <a:blip r:embed="rId3"/>
          <a:stretch>
            <a:fillRect/>
          </a:stretch>
        </p:blipFill>
        <p:spPr>
          <a:xfrm>
            <a:off x="2106691" y="1022073"/>
            <a:ext cx="8175550" cy="5519359"/>
          </a:xfrm>
          <a:prstGeom prst="rect">
            <a:avLst/>
          </a:prstGeom>
        </p:spPr>
      </p:pic>
    </p:spTree>
    <p:extLst>
      <p:ext uri="{BB962C8B-B14F-4D97-AF65-F5344CB8AC3E}">
        <p14:creationId xmlns:p14="http://schemas.microsoft.com/office/powerpoint/2010/main" val="1983055775"/>
      </p:ext>
    </p:extLst>
  </p:cSld>
  <p:clrMapOvr>
    <a:masterClrMapping/>
  </p:clrMapOvr>
  <mc:AlternateContent xmlns:mc="http://schemas.openxmlformats.org/markup-compatibility/2006" xmlns:p14="http://schemas.microsoft.com/office/powerpoint/2010/main">
    <mc:Choice Requires="p14">
      <p:transition spd="slow" p14:dur="2000" advTm="41147"/>
    </mc:Choice>
    <mc:Fallback xmlns="">
      <p:transition spd="slow" advTm="4114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49140" y="116632"/>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Responses to the 2025 IARC EDR review report </a:t>
            </a:r>
            <a:endParaRPr lang="zh-CN" altLang="en-US" b="1" dirty="0">
              <a:solidFill>
                <a:srgbClr val="C00000"/>
              </a:solidFill>
            </a:endParaRPr>
          </a:p>
        </p:txBody>
      </p:sp>
      <p:sp>
        <p:nvSpPr>
          <p:cNvPr id="10" name="Content Placeholder 2"/>
          <p:cNvSpPr txBox="1">
            <a:spLocks/>
          </p:cNvSpPr>
          <p:nvPr/>
        </p:nvSpPr>
        <p:spPr>
          <a:xfrm>
            <a:off x="983432" y="1412776"/>
            <a:ext cx="10153128" cy="420772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Slide Number Placeholder 2">
            <a:extLst>
              <a:ext uri="{FF2B5EF4-FFF2-40B4-BE49-F238E27FC236}">
                <a16:creationId xmlns:a16="http://schemas.microsoft.com/office/drawing/2014/main" id="{2D83C0BA-A45B-4192-8A93-EB303ADFBAC5}"/>
              </a:ext>
            </a:extLst>
          </p:cNvPr>
          <p:cNvSpPr txBox="1">
            <a:spLocks/>
          </p:cNvSpPr>
          <p:nvPr/>
        </p:nvSpPr>
        <p:spPr>
          <a:xfrm>
            <a:off x="9069808" y="6338623"/>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pPr/>
              <a:t>3</a:t>
            </a:fld>
            <a:endParaRPr lang="zh-CN" altLang="en-US" dirty="0"/>
          </a:p>
        </p:txBody>
      </p:sp>
      <p:sp>
        <p:nvSpPr>
          <p:cNvPr id="15" name="文本框 14">
            <a:extLst>
              <a:ext uri="{FF2B5EF4-FFF2-40B4-BE49-F238E27FC236}">
                <a16:creationId xmlns:a16="http://schemas.microsoft.com/office/drawing/2014/main" id="{190351B6-918E-4E2B-A776-66C3230CBCA5}"/>
              </a:ext>
            </a:extLst>
          </p:cNvPr>
          <p:cNvSpPr txBox="1"/>
          <p:nvPr/>
        </p:nvSpPr>
        <p:spPr>
          <a:xfrm>
            <a:off x="551385" y="1237503"/>
            <a:ext cx="10585175" cy="5449953"/>
          </a:xfrm>
          <a:prstGeom prst="rect">
            <a:avLst/>
          </a:prstGeom>
          <a:noFill/>
        </p:spPr>
        <p:txBody>
          <a:bodyPr wrap="square">
            <a:spAutoFit/>
          </a:bodyPr>
          <a:lstStyle/>
          <a:p>
            <a:pPr marL="342900" lvl="0" indent="-342900" algn="l">
              <a:lnSpc>
                <a:spcPct val="150000"/>
              </a:lnSpc>
              <a:buFont typeface="Wingdings" panose="05000000000000000000" pitchFamily="2" charset="2"/>
              <a:buChar char="n"/>
            </a:pPr>
            <a:r>
              <a:rPr lang="en-US" altLang="zh-CN" sz="1800" b="1" kern="0" dirty="0">
                <a:effectLst/>
                <a:latin typeface="Times New Roman" panose="02020603050405020304" pitchFamily="18" charset="0"/>
                <a:ea typeface="CMR10"/>
                <a:cs typeface="Times New Roman" panose="02020603050405020304" pitchFamily="18" charset="0"/>
              </a:rPr>
              <a:t>1. Study error tolerances with local and non-local solenoid compensation schemes;</a:t>
            </a:r>
            <a:endParaRPr lang="zh-CN" altLang="zh-CN" sz="16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635" algn="just">
              <a:lnSpc>
                <a:spcPct val="150000"/>
              </a:lnSpc>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[Reply] This study is currently underway. We will analyze the correction  and its performance of a lattice with solenoids by systematically scanning across different magnet error scenarios.</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lnSpc>
                <a:spcPct val="150000"/>
              </a:lnSpc>
              <a:buFont typeface="Wingdings" panose="05000000000000000000" pitchFamily="2" charset="2"/>
              <a:buChar char="n"/>
            </a:pPr>
            <a:r>
              <a:rPr lang="en-US" altLang="zh-CN" sz="1800" kern="0" dirty="0">
                <a:effectLst/>
                <a:latin typeface="Times New Roman" panose="02020603050405020304" pitchFamily="18" charset="0"/>
                <a:ea typeface="CMR10"/>
                <a:cs typeface="Times New Roman" panose="02020603050405020304" pitchFamily="18" charset="0"/>
              </a:rPr>
              <a:t>2. Estimate vertical emittance growth and orbit distortion from seismic vibrations of magnetic elements. The ring is long, the number of magnets is large. In the light sources a special fast orbit feedback is used. Study how this will affect the luminosity.</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indent="635" algn="just">
              <a:lnSpc>
                <a:spcPct val="150000"/>
              </a:lnSpc>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[Reply] The vertical orbit distortion is mainly affected by two factors: the ground vibrations at the Interaction Points (IPs) and the ground motions in the arc region. With an estimated contribution of 4 nanometers from the ground vibrations at the IPs, based on the CERN vibration levels at the IP when situated 100 meters underground, and an additional 25 nanometers from the ground in the arc region—due to its length and the inevitable presence of mind-out areas even at a depth of 100 meters—the luminosity is expected to experience a reduction of approximately two percent. This is a roughly estimation. A multi-particle tracking initiative, including FOFB research, is set to commence.</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75233260"/>
      </p:ext>
    </p:extLst>
  </p:cSld>
  <p:clrMapOvr>
    <a:masterClrMapping/>
  </p:clrMapOvr>
  <mc:AlternateContent xmlns:mc="http://schemas.openxmlformats.org/markup-compatibility/2006" xmlns:p14="http://schemas.microsoft.com/office/powerpoint/2010/main">
    <mc:Choice Requires="p14">
      <p:transition spd="slow" p14:dur="2000" advTm="41147"/>
    </mc:Choice>
    <mc:Fallback xmlns="">
      <p:transition spd="slow" advTm="4114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806715" y="1412777"/>
            <a:ext cx="10578570" cy="5377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Update the tolerance study to machine errors at all energies</a:t>
            </a:r>
          </a:p>
          <a:p>
            <a:pPr>
              <a:lnSpc>
                <a:spcPct val="20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Progress of the correction to the Higgs lattice with solenoid</a:t>
            </a:r>
            <a:endPar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a:p>
            <a:pPr>
              <a:lnSpc>
                <a:spcPct val="20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Summary and to do list </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5</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Comments in the IARC2025 meeting</a:t>
            </a:r>
            <a:endParaRPr lang="zh-CN" altLang="en-US" b="1" dirty="0">
              <a:solidFill>
                <a:srgbClr val="C00000"/>
              </a:solidFill>
            </a:endParaRPr>
          </a:p>
        </p:txBody>
      </p:sp>
      <p:sp>
        <p:nvSpPr>
          <p:cNvPr id="14" name="Content Placeholder 2"/>
          <p:cNvSpPr>
            <a:spLocks noGrp="1"/>
          </p:cNvSpPr>
          <p:nvPr>
            <p:ph idx="1"/>
          </p:nvPr>
        </p:nvSpPr>
        <p:spPr>
          <a:xfrm>
            <a:off x="263352" y="1412775"/>
            <a:ext cx="11834668" cy="4925847"/>
          </a:xfrm>
        </p:spPr>
        <p:txBody>
          <a:bodyPr>
            <a:normAutofit fontScale="92500"/>
          </a:bodyPr>
          <a:lstStyle/>
          <a:p>
            <a:pPr>
              <a:lnSpc>
                <a:spcPct val="150000"/>
              </a:lnSpc>
            </a:pPr>
            <a:r>
              <a:rPr lang="en-US" dirty="0">
                <a:effectLst/>
                <a:latin typeface="Calibri Light" panose="020F0302020204030204" pitchFamily="34" charset="0"/>
                <a:ea typeface="Times New Roman" panose="02020603050405020304" pitchFamily="18" charset="0"/>
                <a:cs typeface="Calibri Light" panose="020F0302020204030204" pitchFamily="34" charset="0"/>
              </a:rPr>
              <a:t>Study of the tolerance to machine errors at all energies. The final emittance and energy spread is calculated with different error settings. </a:t>
            </a:r>
          </a:p>
          <a:p>
            <a:pPr>
              <a:lnSpc>
                <a:spcPct val="150000"/>
              </a:lnSpc>
            </a:pPr>
            <a:r>
              <a:rPr lang="en-US" dirty="0">
                <a:latin typeface="Calibri Light" panose="020F0302020204030204" pitchFamily="34" charset="0"/>
                <a:ea typeface="Times New Roman" panose="02020603050405020304" pitchFamily="18" charset="0"/>
                <a:cs typeface="Calibri Light" panose="020F0302020204030204" pitchFamily="34" charset="0"/>
              </a:rPr>
              <a:t>The misalignments of quadrupole magnets are set to be from 30 to 200 </a:t>
            </a:r>
            <a:r>
              <a:rPr lang="en-US" dirty="0">
                <a:latin typeface="Symbol" panose="05050102010706020507" pitchFamily="18" charset="2"/>
                <a:ea typeface="Times New Roman" panose="02020603050405020304" pitchFamily="18" charset="0"/>
                <a:cs typeface="Calibri Light" panose="020F0302020204030204" pitchFamily="34" charset="0"/>
              </a:rPr>
              <a:t>m</a:t>
            </a:r>
            <a:r>
              <a:rPr lang="en-US" dirty="0">
                <a:latin typeface="Calibri Light" panose="020F0302020204030204" pitchFamily="34" charset="0"/>
                <a:ea typeface="Times New Roman" panose="02020603050405020304" pitchFamily="18" charset="0"/>
                <a:cs typeface="Calibri Light" panose="020F0302020204030204" pitchFamily="34" charset="0"/>
              </a:rPr>
              <a:t>m/</a:t>
            </a:r>
            <a:r>
              <a:rPr lang="en-US" altLang="zh-CN" dirty="0" err="1">
                <a:latin typeface="Symbol" panose="05050102010706020507" pitchFamily="18" charset="2"/>
                <a:ea typeface="Times New Roman" panose="02020603050405020304" pitchFamily="18" charset="0"/>
                <a:cs typeface="Calibri Light" panose="020F0302020204030204" pitchFamily="34" charset="0"/>
              </a:rPr>
              <a:t>m</a:t>
            </a:r>
            <a:r>
              <a:rPr lang="en-US" altLang="zh-CN" dirty="0" err="1">
                <a:latin typeface="Calibri Light" panose="020F0302020204030204" pitchFamily="34" charset="0"/>
                <a:ea typeface="Times New Roman" panose="02020603050405020304" pitchFamily="18" charset="0"/>
                <a:cs typeface="Calibri Light" panose="020F0302020204030204" pitchFamily="34" charset="0"/>
              </a:rPr>
              <a:t>rad</a:t>
            </a:r>
            <a:r>
              <a:rPr lang="en-US" altLang="zh-CN" dirty="0">
                <a:latin typeface="Calibri Light" panose="020F0302020204030204" pitchFamily="34" charset="0"/>
                <a:ea typeface="Times New Roman" panose="02020603050405020304" pitchFamily="18" charset="0"/>
                <a:cs typeface="Calibri Light" panose="020F0302020204030204" pitchFamily="34" charset="0"/>
              </a:rPr>
              <a:t> [</a:t>
            </a:r>
            <a:r>
              <a:rPr lang="en-US" dirty="0">
                <a:latin typeface="Calibri Light" panose="020F0302020204030204" pitchFamily="34" charset="0"/>
                <a:ea typeface="Times New Roman" panose="02020603050405020304" pitchFamily="18" charset="0"/>
                <a:cs typeface="Calibri Light" panose="020F0302020204030204" pitchFamily="34" charset="0"/>
              </a:rPr>
              <a:t>30 50 100 150 200] </a:t>
            </a:r>
            <a:r>
              <a:rPr lang="en-US" altLang="zh-CN" dirty="0">
                <a:latin typeface="Symbol" panose="05050102010706020507" pitchFamily="18" charset="2"/>
                <a:ea typeface="Times New Roman" panose="02020603050405020304" pitchFamily="18" charset="0"/>
                <a:cs typeface="Calibri Light" panose="020F0302020204030204" pitchFamily="34" charset="0"/>
              </a:rPr>
              <a:t>m</a:t>
            </a:r>
            <a:r>
              <a:rPr lang="en-US" altLang="zh-CN" dirty="0">
                <a:latin typeface="Calibri Light" panose="020F0302020204030204" pitchFamily="34" charset="0"/>
                <a:ea typeface="Times New Roman" panose="02020603050405020304" pitchFamily="18" charset="0"/>
                <a:cs typeface="Calibri Light" panose="020F0302020204030204" pitchFamily="34" charset="0"/>
              </a:rPr>
              <a:t>m/</a:t>
            </a:r>
            <a:r>
              <a:rPr lang="en-US" altLang="zh-CN" dirty="0" err="1">
                <a:latin typeface="Symbol" panose="05050102010706020507" pitchFamily="18" charset="2"/>
                <a:ea typeface="Times New Roman" panose="02020603050405020304" pitchFamily="18" charset="0"/>
                <a:cs typeface="Calibri Light" panose="020F0302020204030204" pitchFamily="34" charset="0"/>
              </a:rPr>
              <a:t>m</a:t>
            </a:r>
            <a:r>
              <a:rPr lang="en-US" altLang="zh-CN" dirty="0" err="1">
                <a:latin typeface="Calibri Light" panose="020F0302020204030204" pitchFamily="34" charset="0"/>
                <a:ea typeface="Times New Roman" panose="02020603050405020304" pitchFamily="18" charset="0"/>
                <a:cs typeface="Calibri Light" panose="020F0302020204030204" pitchFamily="34" charset="0"/>
              </a:rPr>
              <a:t>rad</a:t>
            </a:r>
            <a:r>
              <a:rPr lang="en-US" dirty="0">
                <a:latin typeface="Calibri Light" panose="020F0302020204030204" pitchFamily="34" charset="0"/>
                <a:ea typeface="Times New Roman" panose="02020603050405020304" pitchFamily="18" charset="0"/>
                <a:cs typeface="Calibri Light" panose="020F0302020204030204" pitchFamily="34" charset="0"/>
              </a:rPr>
              <a:t>, other errors are set to the values in the TDR.</a:t>
            </a:r>
          </a:p>
          <a:p>
            <a:pPr>
              <a:lnSpc>
                <a:spcPct val="150000"/>
              </a:lnSpc>
            </a:pPr>
            <a:r>
              <a:rPr lang="en-US" dirty="0">
                <a:effectLst/>
                <a:latin typeface="Calibri Light" panose="020F0302020204030204" pitchFamily="34" charset="0"/>
                <a:ea typeface="Times New Roman" panose="02020603050405020304" pitchFamily="18" charset="0"/>
                <a:cs typeface="Calibri Light" panose="020F0302020204030204" pitchFamily="34" charset="0"/>
              </a:rPr>
              <a:t> </a:t>
            </a:r>
            <a:r>
              <a:rPr lang="en-US" b="1" u="sng" dirty="0">
                <a:solidFill>
                  <a:srgbClr val="FF0000"/>
                </a:solidFill>
                <a:latin typeface="Calibri Light" panose="020F0302020204030204" pitchFamily="34" charset="0"/>
                <a:ea typeface="Times New Roman" panose="02020603050405020304" pitchFamily="18" charset="0"/>
                <a:cs typeface="Calibri Light" panose="020F0302020204030204" pitchFamily="34" charset="0"/>
              </a:rPr>
              <a:t>5</a:t>
            </a:r>
            <a:r>
              <a:rPr lang="en-US" b="1" u="sng" dirty="0">
                <a:solidFill>
                  <a:srgbClr val="FF0000"/>
                </a:solidFill>
                <a:effectLst/>
                <a:latin typeface="Calibri Light" panose="020F0302020204030204" pitchFamily="34" charset="0"/>
                <a:ea typeface="Times New Roman" panose="02020603050405020304" pitchFamily="18" charset="0"/>
                <a:cs typeface="Calibri Light" panose="020F0302020204030204" pitchFamily="34" charset="0"/>
              </a:rPr>
              <a:t>0 random</a:t>
            </a:r>
            <a:r>
              <a:rPr lang="en-US" b="1" u="sng" dirty="0">
                <a:solidFill>
                  <a:srgbClr val="FF0000"/>
                </a:solidFill>
                <a:latin typeface="Calibri Light" panose="020F0302020204030204" pitchFamily="34" charset="0"/>
                <a:ea typeface="Times New Roman" panose="02020603050405020304" pitchFamily="18" charset="0"/>
                <a:cs typeface="Calibri Light" panose="020F0302020204030204" pitchFamily="34" charset="0"/>
              </a:rPr>
              <a:t> seeds (100 seeds of Higgs lattice) </a:t>
            </a:r>
            <a:r>
              <a:rPr lang="en-US" dirty="0">
                <a:latin typeface="Calibri Light" panose="020F0302020204030204" pitchFamily="34" charset="0"/>
                <a:ea typeface="Times New Roman" panose="02020603050405020304" pitchFamily="18" charset="0"/>
                <a:cs typeface="Calibri Light" panose="020F0302020204030204" pitchFamily="34" charset="0"/>
              </a:rPr>
              <a:t>are generated for error correction. The emittance </a:t>
            </a:r>
            <a:r>
              <a:rPr lang="en-US" altLang="zh-CN" dirty="0">
                <a:latin typeface="Calibri Light" panose="020F0302020204030204" pitchFamily="34" charset="0"/>
                <a:ea typeface="Times New Roman" panose="02020603050405020304" pitchFamily="18" charset="0"/>
                <a:cs typeface="Calibri Light" panose="020F0302020204030204" pitchFamily="34" charset="0"/>
              </a:rPr>
              <a:t>is</a:t>
            </a:r>
            <a:r>
              <a:rPr lang="en-US" dirty="0">
                <a:latin typeface="Calibri Light" panose="020F0302020204030204" pitchFamily="34" charset="0"/>
                <a:ea typeface="Times New Roman" panose="02020603050405020304" pitchFamily="18" charset="0"/>
                <a:cs typeface="Calibri Light" panose="020F0302020204030204" pitchFamily="34" charset="0"/>
              </a:rPr>
              <a:t> calculated after closed orbit correction, dispersion correction and beta beating correction with coupling correction.</a:t>
            </a:r>
            <a:endParaRPr lang="en-US"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450977743"/>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6</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rPr>
              <a:t>Correction Results of all energies (50 seeds)</a:t>
            </a:r>
          </a:p>
        </p:txBody>
      </p:sp>
      <p:sp>
        <p:nvSpPr>
          <p:cNvPr id="6" name="Content Placeholder 2">
            <a:extLst>
              <a:ext uri="{FF2B5EF4-FFF2-40B4-BE49-F238E27FC236}">
                <a16:creationId xmlns:a16="http://schemas.microsoft.com/office/drawing/2014/main" id="{AC99C999-4EDE-4717-A353-64AF207B1C54}"/>
              </a:ext>
            </a:extLst>
          </p:cNvPr>
          <p:cNvSpPr txBox="1">
            <a:spLocks/>
          </p:cNvSpPr>
          <p:nvPr/>
        </p:nvSpPr>
        <p:spPr>
          <a:xfrm>
            <a:off x="983432" y="1412776"/>
            <a:ext cx="10153128" cy="420772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77F8FCAC-F0D2-41FD-BCC9-C8E0D1FBE210}"/>
              </a:ext>
            </a:extLst>
          </p:cNvPr>
          <p:cNvSpPr>
            <a:spLocks noGrp="1"/>
          </p:cNvSpPr>
          <p:nvPr>
            <p:ph idx="1"/>
          </p:nvPr>
        </p:nvSpPr>
        <p:spPr>
          <a:xfrm>
            <a:off x="335360" y="3810375"/>
            <a:ext cx="11070172" cy="2596593"/>
          </a:xfrm>
        </p:spPr>
        <p:txBody>
          <a:bodyPr>
            <a:normAutofit/>
          </a:bodyPr>
          <a:lstStyle/>
          <a:p>
            <a:pPr algn="just">
              <a:lnSpc>
                <a:spcPct val="150000"/>
              </a:lnSpc>
            </a:pPr>
            <a:r>
              <a:rPr lang="en-US" altLang="zh-CN" sz="1800" dirty="0">
                <a:latin typeface="Segoe UI" panose="020B0502040204020203" pitchFamily="34" charset="0"/>
                <a:ea typeface="Times New Roman" panose="02020603050405020304" pitchFamily="18" charset="0"/>
                <a:cs typeface="Segoe UI" panose="020B0502040204020203" pitchFamily="34" charset="0"/>
              </a:rPr>
              <a:t>The tolerance of the misalignment of quadrupole magnets is considered for all four modes (Higgs, Z, W and ttbar modes), the results show that the vertical emittance of the survival seeds after dispersion correction are lower than their corresponding design values, while the passing rate decreases significantly as the misalignment error increases.</a:t>
            </a:r>
          </a:p>
        </p:txBody>
      </p:sp>
      <p:pic>
        <p:nvPicPr>
          <p:cNvPr id="10" name="图片 9">
            <a:extLst>
              <a:ext uri="{FF2B5EF4-FFF2-40B4-BE49-F238E27FC236}">
                <a16:creationId xmlns:a16="http://schemas.microsoft.com/office/drawing/2014/main" id="{54A5FA27-A8BD-4F5F-9656-F109E100C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0000"/>
            <a:ext cx="3060000" cy="2210000"/>
          </a:xfrm>
          <a:prstGeom prst="rect">
            <a:avLst/>
          </a:prstGeom>
        </p:spPr>
      </p:pic>
      <p:pic>
        <p:nvPicPr>
          <p:cNvPr id="19" name="图片 18">
            <a:extLst>
              <a:ext uri="{FF2B5EF4-FFF2-40B4-BE49-F238E27FC236}">
                <a16:creationId xmlns:a16="http://schemas.microsoft.com/office/drawing/2014/main" id="{5FD41469-E38E-4103-86E1-149DBEB03D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8000" y="1260000"/>
            <a:ext cx="3060000" cy="2210000"/>
          </a:xfrm>
          <a:prstGeom prst="rect">
            <a:avLst/>
          </a:prstGeom>
        </p:spPr>
      </p:pic>
      <p:pic>
        <p:nvPicPr>
          <p:cNvPr id="16" name="图片 15">
            <a:extLst>
              <a:ext uri="{FF2B5EF4-FFF2-40B4-BE49-F238E27FC236}">
                <a16:creationId xmlns:a16="http://schemas.microsoft.com/office/drawing/2014/main" id="{FC7BD13F-0F00-4F9E-8817-020F156C7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8000" y="1260000"/>
            <a:ext cx="3060000" cy="2210000"/>
          </a:xfrm>
          <a:prstGeom prst="rect">
            <a:avLst/>
          </a:prstGeom>
        </p:spPr>
      </p:pic>
      <p:pic>
        <p:nvPicPr>
          <p:cNvPr id="13" name="图片 12">
            <a:extLst>
              <a:ext uri="{FF2B5EF4-FFF2-40B4-BE49-F238E27FC236}">
                <a16:creationId xmlns:a16="http://schemas.microsoft.com/office/drawing/2014/main" id="{45C855C9-3CBA-4B24-B376-EFF27097E0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4672" y="1260000"/>
            <a:ext cx="3060000" cy="2210000"/>
          </a:xfrm>
          <a:prstGeom prst="rect">
            <a:avLst/>
          </a:prstGeom>
        </p:spPr>
      </p:pic>
      <p:sp>
        <p:nvSpPr>
          <p:cNvPr id="22" name="文本框 21">
            <a:extLst>
              <a:ext uri="{FF2B5EF4-FFF2-40B4-BE49-F238E27FC236}">
                <a16:creationId xmlns:a16="http://schemas.microsoft.com/office/drawing/2014/main" id="{8AD49831-67E0-4E1D-B668-A1B4E14966EE}"/>
              </a:ext>
            </a:extLst>
          </p:cNvPr>
          <p:cNvSpPr txBox="1"/>
          <p:nvPr/>
        </p:nvSpPr>
        <p:spPr>
          <a:xfrm>
            <a:off x="266966" y="3484276"/>
            <a:ext cx="7504948"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 Correction results in </a:t>
            </a:r>
            <a:r>
              <a:rPr lang="en-US" altLang="zh-CN" sz="1200" dirty="0">
                <a:latin typeface="Segoe UI" panose="020B0502040204020203" pitchFamily="34" charset="0"/>
                <a:ea typeface="Times New Roman" panose="02020603050405020304" pitchFamily="18" charset="0"/>
                <a:cs typeface="Segoe UI" panose="020B0502040204020203" pitchFamily="34" charset="0"/>
              </a:rPr>
              <a:t>100 μm are referred to TDR result, the manual iteration and adjustment are included.</a:t>
            </a:r>
            <a:endPar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7" name="内容占位符 3">
                <a:extLst>
                  <a:ext uri="{FF2B5EF4-FFF2-40B4-BE49-F238E27FC236}">
                    <a16:creationId xmlns:a16="http://schemas.microsoft.com/office/drawing/2014/main" id="{1415D031-CAFD-4F20-B499-2FDCCCD9371E}"/>
                  </a:ext>
                </a:extLst>
              </p:cNvPr>
              <p:cNvGraphicFramePr>
                <a:graphicFrameLocks/>
              </p:cNvGraphicFramePr>
              <p:nvPr/>
            </p:nvGraphicFramePr>
            <p:xfrm>
              <a:off x="7187986" y="5475192"/>
              <a:ext cx="4352032" cy="1222376"/>
            </p:xfrm>
            <a:graphic>
              <a:graphicData uri="http://schemas.openxmlformats.org/drawingml/2006/table">
                <a:tbl>
                  <a:tblPr firstRow="1" bandRow="1">
                    <a:tableStyleId>{5940675A-B579-460E-94D1-54222C63F5DA}</a:tableStyleId>
                  </a:tblPr>
                  <a:tblGrid>
                    <a:gridCol w="1658546">
                      <a:extLst>
                        <a:ext uri="{9D8B030D-6E8A-4147-A177-3AD203B41FA5}">
                          <a16:colId xmlns:a16="http://schemas.microsoft.com/office/drawing/2014/main" val="2220488623"/>
                        </a:ext>
                      </a:extLst>
                    </a:gridCol>
                    <a:gridCol w="740709">
                      <a:extLst>
                        <a:ext uri="{9D8B030D-6E8A-4147-A177-3AD203B41FA5}">
                          <a16:colId xmlns:a16="http://schemas.microsoft.com/office/drawing/2014/main" val="2581183096"/>
                        </a:ext>
                      </a:extLst>
                    </a:gridCol>
                    <a:gridCol w="740709">
                      <a:extLst>
                        <a:ext uri="{9D8B030D-6E8A-4147-A177-3AD203B41FA5}">
                          <a16:colId xmlns:a16="http://schemas.microsoft.com/office/drawing/2014/main" val="480690670"/>
                        </a:ext>
                      </a:extLst>
                    </a:gridCol>
                    <a:gridCol w="606034">
                      <a:extLst>
                        <a:ext uri="{9D8B030D-6E8A-4147-A177-3AD203B41FA5}">
                          <a16:colId xmlns:a16="http://schemas.microsoft.com/office/drawing/2014/main" val="3057591647"/>
                        </a:ext>
                      </a:extLst>
                    </a:gridCol>
                    <a:gridCol w="606034">
                      <a:extLst>
                        <a:ext uri="{9D8B030D-6E8A-4147-A177-3AD203B41FA5}">
                          <a16:colId xmlns:a16="http://schemas.microsoft.com/office/drawing/2014/main" val="1115497872"/>
                        </a:ext>
                      </a:extLst>
                    </a:gridCol>
                  </a:tblGrid>
                  <a:tr h="321477">
                    <a:tc>
                      <a:txBody>
                        <a:bodyPr/>
                        <a:lstStyle/>
                        <a:p>
                          <a:pPr algn="ctr"/>
                          <a:endParaRPr lang="zh-CN" altLang="en-US" sz="1200" b="1" dirty="0">
                            <a:solidFill>
                              <a:schemeClr val="tx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200" b="1" i="1" dirty="0" smtClean="0">
                                    <a:solidFill>
                                      <a:schemeClr val="tx1"/>
                                    </a:solidFill>
                                    <a:latin typeface="Cambria Math" panose="02040503050406030204" pitchFamily="18" charset="0"/>
                                  </a:rPr>
                                  <m:t>𝒕</m:t>
                                </m:r>
                                <m:acc>
                                  <m:accPr>
                                    <m:chr m:val="̅"/>
                                    <m:ctrlPr>
                                      <a:rPr lang="en-US" altLang="zh-CN" sz="1200" b="1" i="1" dirty="0" smtClean="0">
                                        <a:solidFill>
                                          <a:schemeClr val="tx1"/>
                                        </a:solidFill>
                                        <a:latin typeface="Cambria Math" panose="02040503050406030204" pitchFamily="18" charset="0"/>
                                      </a:rPr>
                                    </m:ctrlPr>
                                  </m:accPr>
                                  <m:e>
                                    <m:r>
                                      <a:rPr lang="en-US" altLang="zh-CN" sz="1200" b="1" i="1" dirty="0" smtClean="0">
                                        <a:solidFill>
                                          <a:schemeClr val="tx1"/>
                                        </a:solidFill>
                                        <a:latin typeface="Cambria Math" panose="02040503050406030204" pitchFamily="18" charset="0"/>
                                      </a:rPr>
                                      <m:t>𝒕</m:t>
                                    </m:r>
                                  </m:e>
                                </m:acc>
                              </m:oMath>
                            </m:oMathPara>
                          </a14:m>
                          <a:endParaRPr lang="en-US" altLang="zh-CN" sz="1200" b="1" dirty="0">
                            <a:solidFill>
                              <a:schemeClr val="tx1"/>
                            </a:solidFill>
                          </a:endParaRPr>
                        </a:p>
                        <a:p>
                          <a:pPr algn="ctr"/>
                          <a:r>
                            <a:rPr lang="en-US" altLang="zh-CN" sz="1200" b="1" dirty="0">
                              <a:solidFill>
                                <a:schemeClr val="tx1"/>
                              </a:solidFill>
                            </a:rPr>
                            <a:t>3T</a:t>
                          </a:r>
                          <a:endParaRPr lang="zh-CN" altLang="en-US" sz="1200" b="1"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rPr>
                            <a:t>Higgs</a:t>
                          </a:r>
                          <a:endParaRPr lang="zh-CN" altLang="en-US" sz="1200" b="1" dirty="0">
                            <a:solidFill>
                              <a:schemeClr val="tx1"/>
                            </a:solidFill>
                          </a:endParaRPr>
                        </a:p>
                        <a:p>
                          <a:pPr algn="ctr"/>
                          <a:r>
                            <a:rPr lang="en-US" altLang="zh-CN" sz="1200" b="1" dirty="0">
                              <a:solidFill>
                                <a:schemeClr val="tx1"/>
                              </a:solidFill>
                            </a:rPr>
                            <a:t>3T</a:t>
                          </a:r>
                          <a:endParaRPr lang="zh-CN" altLang="en-US" sz="1200" b="1" dirty="0">
                            <a:solidFill>
                              <a:schemeClr val="tx1"/>
                            </a:solidFill>
                          </a:endParaRPr>
                        </a:p>
                      </a:txBody>
                      <a:tcPr anchor="ctr"/>
                    </a:tc>
                    <a:tc>
                      <a:txBody>
                        <a:bodyPr/>
                        <a:lstStyle/>
                        <a:p>
                          <a:pPr algn="ctr"/>
                          <a:r>
                            <a:rPr lang="en-US" altLang="zh-CN" sz="1200" b="1" dirty="0">
                              <a:solidFill>
                                <a:schemeClr val="tx1"/>
                              </a:solidFill>
                            </a:rPr>
                            <a:t>W</a:t>
                          </a:r>
                        </a:p>
                        <a:p>
                          <a:pPr algn="ctr"/>
                          <a:r>
                            <a:rPr lang="en-US" altLang="zh-CN" sz="1200" b="1" dirty="0">
                              <a:solidFill>
                                <a:schemeClr val="tx1"/>
                              </a:solidFill>
                            </a:rPr>
                            <a:t>3T</a:t>
                          </a:r>
                          <a:endParaRPr lang="zh-CN" altLang="en-US" sz="1200" b="1" dirty="0">
                            <a:solidFill>
                              <a:schemeClr val="tx1"/>
                            </a:solidFill>
                          </a:endParaRPr>
                        </a:p>
                      </a:txBody>
                      <a:tcPr anchor="ctr"/>
                    </a:tc>
                    <a:tc>
                      <a:txBody>
                        <a:bodyPr/>
                        <a:lstStyle/>
                        <a:p>
                          <a:pPr algn="ctr"/>
                          <a:r>
                            <a:rPr lang="en-US" altLang="zh-CN" sz="1200" b="1" dirty="0">
                              <a:solidFill>
                                <a:schemeClr val="tx1"/>
                              </a:solidFill>
                            </a:rPr>
                            <a:t>Z</a:t>
                          </a:r>
                        </a:p>
                        <a:p>
                          <a:pPr algn="ctr"/>
                          <a:r>
                            <a:rPr lang="en-US" altLang="zh-CN" sz="1200" b="1" dirty="0">
                              <a:solidFill>
                                <a:schemeClr val="tx1"/>
                              </a:solidFill>
                            </a:rPr>
                            <a:t>2T</a:t>
                          </a:r>
                          <a:endParaRPr lang="zh-CN" altLang="en-US" sz="1200" b="1" dirty="0">
                            <a:solidFill>
                              <a:schemeClr val="tx1"/>
                            </a:solidFill>
                          </a:endParaRPr>
                        </a:p>
                      </a:txBody>
                      <a:tcPr anchor="ctr"/>
                    </a:tc>
                    <a:extLst>
                      <a:ext uri="{0D108BD9-81ED-4DB2-BD59-A6C34878D82A}">
                        <a16:rowId xmlns:a16="http://schemas.microsoft.com/office/drawing/2014/main" val="1082372838"/>
                      </a:ext>
                    </a:extLst>
                  </a:tr>
                  <a:tr h="204718">
                    <a:tc>
                      <a:txBody>
                        <a:bodyPr/>
                        <a:lstStyle/>
                        <a:p>
                          <a:pPr algn="ctr"/>
                          <a:r>
                            <a:rPr lang="en-US" altLang="zh-CN" sz="1200" b="1" dirty="0">
                              <a:solidFill>
                                <a:schemeClr val="tx1"/>
                              </a:solidFill>
                            </a:rPr>
                            <a:t>Nominal </a:t>
                          </a:r>
                          <a14:m>
                            <m:oMath xmlns:m="http://schemas.openxmlformats.org/officeDocument/2006/math">
                              <m:r>
                                <a:rPr lang="en-US" altLang="zh-CN" sz="1200" b="1" dirty="0" smtClean="0">
                                  <a:solidFill>
                                    <a:schemeClr val="tx1"/>
                                  </a:solidFill>
                                  <a:latin typeface="Cambria Math" panose="02040503050406030204" pitchFamily="18" charset="0"/>
                                </a:rPr>
                                <m:t>∆</m:t>
                              </m:r>
                              <m:sSub>
                                <m:sSubPr>
                                  <m:ctrlPr>
                                    <a:rPr lang="en-US" altLang="zh-CN" sz="1200" b="1" i="1" dirty="0" smtClean="0">
                                      <a:solidFill>
                                        <a:schemeClr val="tx1"/>
                                      </a:solidFill>
                                      <a:latin typeface="Cambria Math" panose="02040503050406030204" pitchFamily="18" charset="0"/>
                                    </a:rPr>
                                  </m:ctrlPr>
                                </m:sSubPr>
                                <m:e>
                                  <m:r>
                                    <a:rPr lang="zh-CN" altLang="en-US" sz="1200" b="1" i="1" dirty="0" smtClean="0">
                                      <a:solidFill>
                                        <a:schemeClr val="tx1"/>
                                      </a:solidFill>
                                      <a:latin typeface="Cambria Math" panose="02040503050406030204" pitchFamily="18" charset="0"/>
                                    </a:rPr>
                                    <m:t>𝝐</m:t>
                                  </m:r>
                                </m:e>
                                <m:sub>
                                  <m:r>
                                    <a:rPr lang="en-US" altLang="zh-CN" sz="1200" b="1" i="1" dirty="0" smtClean="0">
                                      <a:solidFill>
                                        <a:schemeClr val="tx1"/>
                                      </a:solidFill>
                                      <a:latin typeface="Cambria Math" panose="02040503050406030204" pitchFamily="18" charset="0"/>
                                    </a:rPr>
                                    <m:t>𝒚</m:t>
                                  </m:r>
                                </m:sub>
                              </m:sSub>
                            </m:oMath>
                          </a14:m>
                          <a:r>
                            <a:rPr lang="en-US" altLang="zh-CN" sz="1200" b="1" dirty="0">
                              <a:solidFill>
                                <a:schemeClr val="tx1"/>
                              </a:solidFill>
                            </a:rPr>
                            <a:t>[pm]</a:t>
                          </a:r>
                          <a:endParaRPr lang="zh-CN" altLang="en-US" sz="1200" b="1" dirty="0">
                            <a:solidFill>
                              <a:schemeClr val="tx1"/>
                            </a:solidFill>
                          </a:endParaRPr>
                        </a:p>
                      </a:txBody>
                      <a:tcPr anchor="ctr"/>
                    </a:tc>
                    <a:tc>
                      <a:txBody>
                        <a:bodyPr/>
                        <a:lstStyle/>
                        <a:p>
                          <a:pPr algn="ctr"/>
                          <a:r>
                            <a:rPr lang="en-US" altLang="zh-CN" sz="1200" b="0" dirty="0">
                              <a:solidFill>
                                <a:schemeClr val="tx1"/>
                              </a:solidFill>
                            </a:rPr>
                            <a:t>4.7</a:t>
                          </a:r>
                          <a:endParaRPr lang="zh-CN" altLang="en-US" sz="1200" b="0" dirty="0">
                            <a:solidFill>
                              <a:schemeClr val="tx1"/>
                            </a:solidFill>
                          </a:endParaRPr>
                        </a:p>
                      </a:txBody>
                      <a:tcPr anchor="ctr"/>
                    </a:tc>
                    <a:tc>
                      <a:txBody>
                        <a:bodyPr/>
                        <a:lstStyle/>
                        <a:p>
                          <a:pPr algn="ctr"/>
                          <a:r>
                            <a:rPr lang="en-US" altLang="zh-CN" sz="1200" b="0" dirty="0">
                              <a:solidFill>
                                <a:schemeClr val="tx1"/>
                              </a:solidFill>
                            </a:rPr>
                            <a:t>1.3</a:t>
                          </a:r>
                          <a:endParaRPr lang="zh-CN" altLang="en-US" sz="1200" b="0" dirty="0">
                            <a:solidFill>
                              <a:schemeClr val="tx1"/>
                            </a:solidFill>
                          </a:endParaRPr>
                        </a:p>
                      </a:txBody>
                      <a:tcPr anchor="ctr"/>
                    </a:tc>
                    <a:tc>
                      <a:txBody>
                        <a:bodyPr/>
                        <a:lstStyle/>
                        <a:p>
                          <a:pPr algn="ctr"/>
                          <a:r>
                            <a:rPr lang="en-US" altLang="zh-CN" sz="1200" b="0" dirty="0">
                              <a:solidFill>
                                <a:schemeClr val="tx1"/>
                              </a:solidFill>
                            </a:rPr>
                            <a:t>1.7</a:t>
                          </a:r>
                          <a:endParaRPr lang="zh-CN" altLang="en-US" sz="1200" b="0" dirty="0">
                            <a:solidFill>
                              <a:schemeClr val="tx1"/>
                            </a:solidFill>
                          </a:endParaRPr>
                        </a:p>
                      </a:txBody>
                      <a:tcPr anchor="ctr"/>
                    </a:tc>
                    <a:tc>
                      <a:txBody>
                        <a:bodyPr/>
                        <a:lstStyle/>
                        <a:p>
                          <a:pPr algn="ctr"/>
                          <a:r>
                            <a:rPr lang="en-US" altLang="zh-CN" sz="1200" b="0" dirty="0">
                              <a:solidFill>
                                <a:schemeClr val="tx1"/>
                              </a:solidFill>
                            </a:rPr>
                            <a:t>1.4</a:t>
                          </a:r>
                          <a:endParaRPr lang="zh-CN" altLang="en-US" sz="1200" b="0" dirty="0">
                            <a:solidFill>
                              <a:schemeClr val="tx1"/>
                            </a:solidFill>
                          </a:endParaRPr>
                        </a:p>
                      </a:txBody>
                      <a:tcPr anchor="ctr"/>
                    </a:tc>
                    <a:extLst>
                      <a:ext uri="{0D108BD9-81ED-4DB2-BD59-A6C34878D82A}">
                        <a16:rowId xmlns:a16="http://schemas.microsoft.com/office/drawing/2014/main" val="1628847096"/>
                      </a:ext>
                    </a:extLst>
                  </a:tr>
                  <a:tr h="3333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rPr>
                            <a:t>Solenoid</a:t>
                          </a:r>
                          <a:r>
                            <a:rPr lang="en-US" altLang="zh-CN" sz="1200" b="1" baseline="0" dirty="0">
                              <a:solidFill>
                                <a:schemeClr val="tx1"/>
                              </a:solidFill>
                            </a:rPr>
                            <a:t> contributed</a:t>
                          </a:r>
                          <a:r>
                            <a:rPr lang="en-US" altLang="zh-CN" sz="1200" b="1" dirty="0">
                              <a:solidFill>
                                <a:schemeClr val="tx1"/>
                              </a:solidFill>
                            </a:rPr>
                            <a:t> </a:t>
                          </a:r>
                          <a14:m>
                            <m:oMath xmlns:m="http://schemas.openxmlformats.org/officeDocument/2006/math">
                              <m:sSub>
                                <m:sSubPr>
                                  <m:ctrlPr>
                                    <a:rPr lang="en-US" altLang="zh-CN" sz="1200" b="1" i="1" dirty="0" smtClean="0">
                                      <a:solidFill>
                                        <a:schemeClr val="tx1"/>
                                      </a:solidFill>
                                      <a:latin typeface="Cambria Math" panose="02040503050406030204" pitchFamily="18" charset="0"/>
                                    </a:rPr>
                                  </m:ctrlPr>
                                </m:sSubPr>
                                <m:e>
                                  <m:r>
                                    <a:rPr lang="zh-CN" altLang="en-US" sz="1200" b="1" i="1" dirty="0" smtClean="0">
                                      <a:solidFill>
                                        <a:schemeClr val="tx1"/>
                                      </a:solidFill>
                                      <a:latin typeface="Cambria Math" panose="02040503050406030204" pitchFamily="18" charset="0"/>
                                    </a:rPr>
                                    <m:t>𝝐</m:t>
                                  </m:r>
                                </m:e>
                                <m:sub>
                                  <m:r>
                                    <a:rPr lang="en-US" altLang="zh-CN" sz="1200" b="1" i="1" dirty="0" smtClean="0">
                                      <a:solidFill>
                                        <a:schemeClr val="tx1"/>
                                      </a:solidFill>
                                      <a:latin typeface="Cambria Math" panose="02040503050406030204" pitchFamily="18" charset="0"/>
                                    </a:rPr>
                                    <m:t>𝒚</m:t>
                                  </m:r>
                                </m:sub>
                              </m:sSub>
                            </m:oMath>
                          </a14:m>
                          <a:r>
                            <a:rPr lang="en-US" altLang="zh-CN" sz="1200" b="1" dirty="0">
                              <a:solidFill>
                                <a:schemeClr val="tx1"/>
                              </a:solidFill>
                            </a:rPr>
                            <a:t>[pm]</a:t>
                          </a:r>
                        </a:p>
                      </a:txBody>
                      <a:tcPr anchor="ctr"/>
                    </a:tc>
                    <a:tc>
                      <a:txBody>
                        <a:bodyPr/>
                        <a:lstStyle/>
                        <a:p>
                          <a:pPr algn="ctr"/>
                          <a:r>
                            <a:rPr lang="en-US" altLang="zh-CN" sz="1200" b="0" dirty="0">
                              <a:solidFill>
                                <a:schemeClr val="tx1"/>
                              </a:solidFill>
                            </a:rPr>
                            <a:t>0.02</a:t>
                          </a:r>
                          <a:endParaRPr lang="zh-CN" altLang="en-US" sz="1200" b="0" dirty="0">
                            <a:solidFill>
                              <a:schemeClr val="tx1"/>
                            </a:solidFill>
                          </a:endParaRPr>
                        </a:p>
                      </a:txBody>
                      <a:tcPr anchor="ctr"/>
                    </a:tc>
                    <a:tc>
                      <a:txBody>
                        <a:bodyPr/>
                        <a:lstStyle/>
                        <a:p>
                          <a:pPr algn="ctr"/>
                          <a:r>
                            <a:rPr lang="en-US" altLang="zh-CN" sz="1200" b="0" dirty="0">
                              <a:solidFill>
                                <a:schemeClr val="tx1"/>
                              </a:solidFill>
                            </a:rPr>
                            <a:t>0.21</a:t>
                          </a:r>
                          <a:endParaRPr lang="zh-CN" altLang="en-US" sz="1200" b="0" dirty="0">
                            <a:solidFill>
                              <a:schemeClr val="tx1"/>
                            </a:solidFill>
                          </a:endParaRPr>
                        </a:p>
                      </a:txBody>
                      <a:tcPr anchor="ctr"/>
                    </a:tc>
                    <a:tc>
                      <a:txBody>
                        <a:bodyPr/>
                        <a:lstStyle/>
                        <a:p>
                          <a:pPr algn="ctr"/>
                          <a:r>
                            <a:rPr lang="en-US" altLang="zh-CN" sz="1200" b="0" dirty="0">
                              <a:solidFill>
                                <a:schemeClr val="tx1"/>
                              </a:solidFill>
                            </a:rPr>
                            <a:t>0.71</a:t>
                          </a:r>
                          <a:endParaRPr lang="zh-CN" altLang="en-US" sz="1200" b="0" dirty="0">
                            <a:solidFill>
                              <a:schemeClr val="tx1"/>
                            </a:solidFill>
                          </a:endParaRPr>
                        </a:p>
                      </a:txBody>
                      <a:tcPr anchor="ctr"/>
                    </a:tc>
                    <a:tc>
                      <a:txBody>
                        <a:bodyPr/>
                        <a:lstStyle/>
                        <a:p>
                          <a:pPr algn="ctr"/>
                          <a:r>
                            <a:rPr lang="en-US" altLang="zh-CN" sz="1200" b="0" dirty="0">
                              <a:solidFill>
                                <a:schemeClr val="tx1"/>
                              </a:solidFill>
                            </a:rPr>
                            <a:t>0.56</a:t>
                          </a:r>
                          <a:endParaRPr lang="zh-CN" altLang="en-US" sz="1200" b="0" dirty="0">
                            <a:solidFill>
                              <a:schemeClr val="tx1"/>
                            </a:solidFill>
                          </a:endParaRPr>
                        </a:p>
                      </a:txBody>
                      <a:tcPr anchor="ctr"/>
                    </a:tc>
                    <a:extLst>
                      <a:ext uri="{0D108BD9-81ED-4DB2-BD59-A6C34878D82A}">
                        <a16:rowId xmlns:a16="http://schemas.microsoft.com/office/drawing/2014/main" val="2620907319"/>
                      </a:ext>
                    </a:extLst>
                  </a:tr>
                </a:tbl>
              </a:graphicData>
            </a:graphic>
          </p:graphicFrame>
        </mc:Choice>
        <mc:Fallback xmlns="">
          <p:graphicFrame>
            <p:nvGraphicFramePr>
              <p:cNvPr id="27" name="内容占位符 3">
                <a:extLst>
                  <a:ext uri="{FF2B5EF4-FFF2-40B4-BE49-F238E27FC236}">
                    <a16:creationId xmlns:a16="http://schemas.microsoft.com/office/drawing/2014/main" id="{1415D031-CAFD-4F20-B499-2FDCCCD9371E}"/>
                  </a:ext>
                </a:extLst>
              </p:cNvPr>
              <p:cNvGraphicFramePr>
                <a:graphicFrameLocks/>
              </p:cNvGraphicFramePr>
              <p:nvPr>
                <p:extLst>
                  <p:ext uri="{D42A27DB-BD31-4B8C-83A1-F6EECF244321}">
                    <p14:modId xmlns:p14="http://schemas.microsoft.com/office/powerpoint/2010/main" val="3050029976"/>
                  </p:ext>
                </p:extLst>
              </p:nvPr>
            </p:nvGraphicFramePr>
            <p:xfrm>
              <a:off x="7187986" y="5475192"/>
              <a:ext cx="4352032" cy="1222376"/>
            </p:xfrm>
            <a:graphic>
              <a:graphicData uri="http://schemas.openxmlformats.org/drawingml/2006/table">
                <a:tbl>
                  <a:tblPr firstRow="1" bandRow="1">
                    <a:tableStyleId>{5940675A-B579-460E-94D1-54222C63F5DA}</a:tableStyleId>
                  </a:tblPr>
                  <a:tblGrid>
                    <a:gridCol w="1658546">
                      <a:extLst>
                        <a:ext uri="{9D8B030D-6E8A-4147-A177-3AD203B41FA5}">
                          <a16:colId xmlns:a16="http://schemas.microsoft.com/office/drawing/2014/main" val="2220488623"/>
                        </a:ext>
                      </a:extLst>
                    </a:gridCol>
                    <a:gridCol w="740709">
                      <a:extLst>
                        <a:ext uri="{9D8B030D-6E8A-4147-A177-3AD203B41FA5}">
                          <a16:colId xmlns:a16="http://schemas.microsoft.com/office/drawing/2014/main" val="2581183096"/>
                        </a:ext>
                      </a:extLst>
                    </a:gridCol>
                    <a:gridCol w="740709">
                      <a:extLst>
                        <a:ext uri="{9D8B030D-6E8A-4147-A177-3AD203B41FA5}">
                          <a16:colId xmlns:a16="http://schemas.microsoft.com/office/drawing/2014/main" val="480690670"/>
                        </a:ext>
                      </a:extLst>
                    </a:gridCol>
                    <a:gridCol w="606034">
                      <a:extLst>
                        <a:ext uri="{9D8B030D-6E8A-4147-A177-3AD203B41FA5}">
                          <a16:colId xmlns:a16="http://schemas.microsoft.com/office/drawing/2014/main" val="3057591647"/>
                        </a:ext>
                      </a:extLst>
                    </a:gridCol>
                    <a:gridCol w="606034">
                      <a:extLst>
                        <a:ext uri="{9D8B030D-6E8A-4147-A177-3AD203B41FA5}">
                          <a16:colId xmlns:a16="http://schemas.microsoft.com/office/drawing/2014/main" val="1115497872"/>
                        </a:ext>
                      </a:extLst>
                    </a:gridCol>
                  </a:tblGrid>
                  <a:tr h="457200">
                    <a:tc>
                      <a:txBody>
                        <a:bodyPr/>
                        <a:lstStyle/>
                        <a:p>
                          <a:pPr algn="ctr"/>
                          <a:endParaRPr lang="zh-CN" altLang="en-US" sz="1200" b="1" dirty="0">
                            <a:solidFill>
                              <a:schemeClr val="tx1"/>
                            </a:solidFill>
                          </a:endParaRPr>
                        </a:p>
                      </a:txBody>
                      <a:tcPr anchor="ctr"/>
                    </a:tc>
                    <a:tc>
                      <a:txBody>
                        <a:bodyPr/>
                        <a:lstStyle/>
                        <a:p>
                          <a:endParaRPr lang="zh-CN"/>
                        </a:p>
                      </a:txBody>
                      <a:tcPr anchor="ctr">
                        <a:blipFill>
                          <a:blip r:embed="rId7"/>
                          <a:stretch>
                            <a:fillRect l="-223770" t="-1333" r="-264754" b="-176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rPr>
                            <a:t>Higgs</a:t>
                          </a:r>
                          <a:endParaRPr lang="zh-CN" altLang="en-US" sz="1200" b="1" dirty="0">
                            <a:solidFill>
                              <a:schemeClr val="tx1"/>
                            </a:solidFill>
                          </a:endParaRPr>
                        </a:p>
                        <a:p>
                          <a:pPr algn="ctr"/>
                          <a:r>
                            <a:rPr lang="en-US" altLang="zh-CN" sz="1200" b="1" dirty="0">
                              <a:solidFill>
                                <a:schemeClr val="tx1"/>
                              </a:solidFill>
                            </a:rPr>
                            <a:t>3T</a:t>
                          </a:r>
                          <a:endParaRPr lang="zh-CN" altLang="en-US" sz="1200" b="1" dirty="0">
                            <a:solidFill>
                              <a:schemeClr val="tx1"/>
                            </a:solidFill>
                          </a:endParaRPr>
                        </a:p>
                      </a:txBody>
                      <a:tcPr anchor="ctr"/>
                    </a:tc>
                    <a:tc>
                      <a:txBody>
                        <a:bodyPr/>
                        <a:lstStyle/>
                        <a:p>
                          <a:pPr algn="ctr"/>
                          <a:r>
                            <a:rPr lang="en-US" altLang="zh-CN" sz="1200" b="1" dirty="0">
                              <a:solidFill>
                                <a:schemeClr val="tx1"/>
                              </a:solidFill>
                            </a:rPr>
                            <a:t>W</a:t>
                          </a:r>
                        </a:p>
                        <a:p>
                          <a:pPr algn="ctr"/>
                          <a:r>
                            <a:rPr lang="en-US" altLang="zh-CN" sz="1200" b="1" dirty="0">
                              <a:solidFill>
                                <a:schemeClr val="tx1"/>
                              </a:solidFill>
                            </a:rPr>
                            <a:t>3T</a:t>
                          </a:r>
                          <a:endParaRPr lang="zh-CN" altLang="en-US" sz="1200" b="1" dirty="0">
                            <a:solidFill>
                              <a:schemeClr val="tx1"/>
                            </a:solidFill>
                          </a:endParaRPr>
                        </a:p>
                      </a:txBody>
                      <a:tcPr anchor="ctr"/>
                    </a:tc>
                    <a:tc>
                      <a:txBody>
                        <a:bodyPr/>
                        <a:lstStyle/>
                        <a:p>
                          <a:pPr algn="ctr"/>
                          <a:r>
                            <a:rPr lang="en-US" altLang="zh-CN" sz="1200" b="1" dirty="0">
                              <a:solidFill>
                                <a:schemeClr val="tx1"/>
                              </a:solidFill>
                            </a:rPr>
                            <a:t>Z</a:t>
                          </a:r>
                        </a:p>
                        <a:p>
                          <a:pPr algn="ctr"/>
                          <a:r>
                            <a:rPr lang="en-US" altLang="zh-CN" sz="1200" b="1" dirty="0">
                              <a:solidFill>
                                <a:schemeClr val="tx1"/>
                              </a:solidFill>
                            </a:rPr>
                            <a:t>2T</a:t>
                          </a:r>
                          <a:endParaRPr lang="zh-CN" altLang="en-US" sz="1200" b="1" dirty="0">
                            <a:solidFill>
                              <a:schemeClr val="tx1"/>
                            </a:solidFill>
                          </a:endParaRPr>
                        </a:p>
                      </a:txBody>
                      <a:tcPr anchor="ctr"/>
                    </a:tc>
                    <a:extLst>
                      <a:ext uri="{0D108BD9-81ED-4DB2-BD59-A6C34878D82A}">
                        <a16:rowId xmlns:a16="http://schemas.microsoft.com/office/drawing/2014/main" val="1082372838"/>
                      </a:ext>
                    </a:extLst>
                  </a:tr>
                  <a:tr h="291148">
                    <a:tc>
                      <a:txBody>
                        <a:bodyPr/>
                        <a:lstStyle/>
                        <a:p>
                          <a:endParaRPr lang="zh-CN"/>
                        </a:p>
                      </a:txBody>
                      <a:tcPr anchor="ctr">
                        <a:blipFill>
                          <a:blip r:embed="rId7"/>
                          <a:stretch>
                            <a:fillRect l="-368" t="-158333" r="-163603" b="-175000"/>
                          </a:stretch>
                        </a:blipFill>
                      </a:tcPr>
                    </a:tc>
                    <a:tc>
                      <a:txBody>
                        <a:bodyPr/>
                        <a:lstStyle/>
                        <a:p>
                          <a:pPr algn="ctr"/>
                          <a:r>
                            <a:rPr lang="en-US" altLang="zh-CN" sz="1200" b="0" dirty="0">
                              <a:solidFill>
                                <a:schemeClr val="tx1"/>
                              </a:solidFill>
                            </a:rPr>
                            <a:t>4.7</a:t>
                          </a:r>
                          <a:endParaRPr lang="zh-CN" altLang="en-US" sz="1200" b="0" dirty="0">
                            <a:solidFill>
                              <a:schemeClr val="tx1"/>
                            </a:solidFill>
                          </a:endParaRPr>
                        </a:p>
                      </a:txBody>
                      <a:tcPr anchor="ctr"/>
                    </a:tc>
                    <a:tc>
                      <a:txBody>
                        <a:bodyPr/>
                        <a:lstStyle/>
                        <a:p>
                          <a:pPr algn="ctr"/>
                          <a:r>
                            <a:rPr lang="en-US" altLang="zh-CN" sz="1200" b="0" dirty="0">
                              <a:solidFill>
                                <a:schemeClr val="tx1"/>
                              </a:solidFill>
                            </a:rPr>
                            <a:t>1.3</a:t>
                          </a:r>
                          <a:endParaRPr lang="zh-CN" altLang="en-US" sz="1200" b="0" dirty="0">
                            <a:solidFill>
                              <a:schemeClr val="tx1"/>
                            </a:solidFill>
                          </a:endParaRPr>
                        </a:p>
                      </a:txBody>
                      <a:tcPr anchor="ctr"/>
                    </a:tc>
                    <a:tc>
                      <a:txBody>
                        <a:bodyPr/>
                        <a:lstStyle/>
                        <a:p>
                          <a:pPr algn="ctr"/>
                          <a:r>
                            <a:rPr lang="en-US" altLang="zh-CN" sz="1200" b="0" dirty="0">
                              <a:solidFill>
                                <a:schemeClr val="tx1"/>
                              </a:solidFill>
                            </a:rPr>
                            <a:t>1.7</a:t>
                          </a:r>
                          <a:endParaRPr lang="zh-CN" altLang="en-US" sz="1200" b="0" dirty="0">
                            <a:solidFill>
                              <a:schemeClr val="tx1"/>
                            </a:solidFill>
                          </a:endParaRPr>
                        </a:p>
                      </a:txBody>
                      <a:tcPr anchor="ctr"/>
                    </a:tc>
                    <a:tc>
                      <a:txBody>
                        <a:bodyPr/>
                        <a:lstStyle/>
                        <a:p>
                          <a:pPr algn="ctr"/>
                          <a:r>
                            <a:rPr lang="en-US" altLang="zh-CN" sz="1200" b="0" dirty="0">
                              <a:solidFill>
                                <a:schemeClr val="tx1"/>
                              </a:solidFill>
                            </a:rPr>
                            <a:t>1.4</a:t>
                          </a:r>
                          <a:endParaRPr lang="zh-CN" altLang="en-US" sz="1200" b="0" dirty="0">
                            <a:solidFill>
                              <a:schemeClr val="tx1"/>
                            </a:solidFill>
                          </a:endParaRPr>
                        </a:p>
                      </a:txBody>
                      <a:tcPr anchor="ctr"/>
                    </a:tc>
                    <a:extLst>
                      <a:ext uri="{0D108BD9-81ED-4DB2-BD59-A6C34878D82A}">
                        <a16:rowId xmlns:a16="http://schemas.microsoft.com/office/drawing/2014/main" val="1628847096"/>
                      </a:ext>
                    </a:extLst>
                  </a:tr>
                  <a:tr h="474028">
                    <a:tc>
                      <a:txBody>
                        <a:bodyPr/>
                        <a:lstStyle/>
                        <a:p>
                          <a:endParaRPr lang="zh-CN"/>
                        </a:p>
                      </a:txBody>
                      <a:tcPr anchor="ctr">
                        <a:blipFill>
                          <a:blip r:embed="rId7"/>
                          <a:stretch>
                            <a:fillRect l="-368" t="-158974" r="-163603" b="-7692"/>
                          </a:stretch>
                        </a:blipFill>
                      </a:tcPr>
                    </a:tc>
                    <a:tc>
                      <a:txBody>
                        <a:bodyPr/>
                        <a:lstStyle/>
                        <a:p>
                          <a:pPr algn="ctr"/>
                          <a:r>
                            <a:rPr lang="en-US" altLang="zh-CN" sz="1200" b="0" dirty="0">
                              <a:solidFill>
                                <a:schemeClr val="tx1"/>
                              </a:solidFill>
                            </a:rPr>
                            <a:t>0.02</a:t>
                          </a:r>
                          <a:endParaRPr lang="zh-CN" altLang="en-US" sz="1200" b="0" dirty="0">
                            <a:solidFill>
                              <a:schemeClr val="tx1"/>
                            </a:solidFill>
                          </a:endParaRPr>
                        </a:p>
                      </a:txBody>
                      <a:tcPr anchor="ctr"/>
                    </a:tc>
                    <a:tc>
                      <a:txBody>
                        <a:bodyPr/>
                        <a:lstStyle/>
                        <a:p>
                          <a:pPr algn="ctr"/>
                          <a:r>
                            <a:rPr lang="en-US" altLang="zh-CN" sz="1200" b="0" dirty="0">
                              <a:solidFill>
                                <a:schemeClr val="tx1"/>
                              </a:solidFill>
                            </a:rPr>
                            <a:t>0.21</a:t>
                          </a:r>
                          <a:endParaRPr lang="zh-CN" altLang="en-US" sz="1200" b="0" dirty="0">
                            <a:solidFill>
                              <a:schemeClr val="tx1"/>
                            </a:solidFill>
                          </a:endParaRPr>
                        </a:p>
                      </a:txBody>
                      <a:tcPr anchor="ctr"/>
                    </a:tc>
                    <a:tc>
                      <a:txBody>
                        <a:bodyPr/>
                        <a:lstStyle/>
                        <a:p>
                          <a:pPr algn="ctr"/>
                          <a:r>
                            <a:rPr lang="en-US" altLang="zh-CN" sz="1200" b="0" dirty="0">
                              <a:solidFill>
                                <a:schemeClr val="tx1"/>
                              </a:solidFill>
                            </a:rPr>
                            <a:t>0.71</a:t>
                          </a:r>
                          <a:endParaRPr lang="zh-CN" altLang="en-US" sz="1200" b="0" dirty="0">
                            <a:solidFill>
                              <a:schemeClr val="tx1"/>
                            </a:solidFill>
                          </a:endParaRPr>
                        </a:p>
                      </a:txBody>
                      <a:tcPr anchor="ctr"/>
                    </a:tc>
                    <a:tc>
                      <a:txBody>
                        <a:bodyPr/>
                        <a:lstStyle/>
                        <a:p>
                          <a:pPr algn="ctr"/>
                          <a:r>
                            <a:rPr lang="en-US" altLang="zh-CN" sz="1200" b="0" dirty="0">
                              <a:solidFill>
                                <a:schemeClr val="tx1"/>
                              </a:solidFill>
                            </a:rPr>
                            <a:t>0.56</a:t>
                          </a:r>
                          <a:endParaRPr lang="zh-CN" altLang="en-US" sz="1200" b="0" dirty="0">
                            <a:solidFill>
                              <a:schemeClr val="tx1"/>
                            </a:solidFill>
                          </a:endParaRPr>
                        </a:p>
                      </a:txBody>
                      <a:tcPr anchor="ctr"/>
                    </a:tc>
                    <a:extLst>
                      <a:ext uri="{0D108BD9-81ED-4DB2-BD59-A6C34878D82A}">
                        <a16:rowId xmlns:a16="http://schemas.microsoft.com/office/drawing/2014/main" val="2620907319"/>
                      </a:ext>
                    </a:extLst>
                  </a:tr>
                </a:tbl>
              </a:graphicData>
            </a:graphic>
          </p:graphicFrame>
        </mc:Fallback>
      </mc:AlternateContent>
      <p:sp>
        <p:nvSpPr>
          <p:cNvPr id="29" name="文本框 28">
            <a:extLst>
              <a:ext uri="{FF2B5EF4-FFF2-40B4-BE49-F238E27FC236}">
                <a16:creationId xmlns:a16="http://schemas.microsoft.com/office/drawing/2014/main" id="{424D0BF1-CE93-4B39-B969-55588E42F50F}"/>
              </a:ext>
            </a:extLst>
          </p:cNvPr>
          <p:cNvSpPr txBox="1"/>
          <p:nvPr/>
        </p:nvSpPr>
        <p:spPr>
          <a:xfrm>
            <a:off x="528254" y="5522019"/>
            <a:ext cx="6096866" cy="128721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US" altLang="zh-CN" sz="1800" dirty="0">
                <a:latin typeface="Segoe UI" panose="020B0502040204020203" pitchFamily="34" charset="0"/>
                <a:ea typeface="Times New Roman" panose="02020603050405020304" pitchFamily="18" charset="0"/>
                <a:cs typeface="Segoe UI" panose="020B0502040204020203" pitchFamily="34" charset="0"/>
              </a:rPr>
              <a:t>Considering both correction performance and pass rate, the quadrupole magnet misalignment errors of 100 μm and 100 </a:t>
            </a:r>
            <a:r>
              <a:rPr lang="en-US" altLang="zh-CN" sz="1800" dirty="0" err="1">
                <a:latin typeface="Segoe UI" panose="020B0502040204020203" pitchFamily="34" charset="0"/>
                <a:ea typeface="Times New Roman" panose="02020603050405020304" pitchFamily="18" charset="0"/>
                <a:cs typeface="Segoe UI" panose="020B0502040204020203" pitchFamily="34" charset="0"/>
              </a:rPr>
              <a:t>μrad</a:t>
            </a:r>
            <a:r>
              <a:rPr lang="en-US" altLang="zh-CN" sz="1800" dirty="0">
                <a:latin typeface="Segoe UI" panose="020B0502040204020203" pitchFamily="34" charset="0"/>
                <a:ea typeface="Times New Roman" panose="02020603050405020304" pitchFamily="18" charset="0"/>
                <a:cs typeface="Segoe UI" panose="020B0502040204020203" pitchFamily="34" charset="0"/>
              </a:rPr>
              <a:t> in the TDR are acceptable.</a:t>
            </a:r>
          </a:p>
        </p:txBody>
      </p:sp>
      <p:sp>
        <p:nvSpPr>
          <p:cNvPr id="30" name="文本框 29">
            <a:extLst>
              <a:ext uri="{FF2B5EF4-FFF2-40B4-BE49-F238E27FC236}">
                <a16:creationId xmlns:a16="http://schemas.microsoft.com/office/drawing/2014/main" id="{2C6FBC56-6940-4BD7-AA6A-7FB9CAC490F6}"/>
              </a:ext>
            </a:extLst>
          </p:cNvPr>
          <p:cNvSpPr txBox="1"/>
          <p:nvPr/>
        </p:nvSpPr>
        <p:spPr>
          <a:xfrm>
            <a:off x="7457652" y="5166505"/>
            <a:ext cx="3812699" cy="276999"/>
          </a:xfrm>
          <a:prstGeom prst="rect">
            <a:avLst/>
          </a:prstGeom>
          <a:noFill/>
        </p:spPr>
        <p:txBody>
          <a:bodyPr wrap="square">
            <a:spAutoFit/>
          </a:bodyPr>
          <a:lstStyle/>
          <a:p>
            <a:r>
              <a:rPr lang="en-US" altLang="zh-CN" sz="1200" b="1" dirty="0">
                <a:latin typeface="Times New Roman" panose="02020603050405020304" pitchFamily="18" charset="0"/>
                <a:cs typeface="Times New Roman" panose="02020603050405020304" pitchFamily="18" charset="0"/>
              </a:rPr>
              <a:t>Vertical emittance contributions in the collider ring</a:t>
            </a:r>
            <a:endParaRPr lang="zh-CN" altLang="en-US" sz="1200" b="1" dirty="0"/>
          </a:p>
        </p:txBody>
      </p:sp>
    </p:spTree>
    <p:extLst>
      <p:ext uri="{BB962C8B-B14F-4D97-AF65-F5344CB8AC3E}">
        <p14:creationId xmlns:p14="http://schemas.microsoft.com/office/powerpoint/2010/main" val="315518019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7</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rPr>
              <a:t>Correction Results of the Higgs lattice (100 seeds)</a:t>
            </a:r>
          </a:p>
        </p:txBody>
      </p:sp>
      <p:sp>
        <p:nvSpPr>
          <p:cNvPr id="6" name="Content Placeholder 2">
            <a:extLst>
              <a:ext uri="{FF2B5EF4-FFF2-40B4-BE49-F238E27FC236}">
                <a16:creationId xmlns:a16="http://schemas.microsoft.com/office/drawing/2014/main" id="{AC99C999-4EDE-4717-A353-64AF207B1C54}"/>
              </a:ext>
            </a:extLst>
          </p:cNvPr>
          <p:cNvSpPr txBox="1">
            <a:spLocks/>
          </p:cNvSpPr>
          <p:nvPr/>
        </p:nvSpPr>
        <p:spPr>
          <a:xfrm>
            <a:off x="983432" y="1412776"/>
            <a:ext cx="10153128" cy="420772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6" name="Content Placeholder 2">
            <a:extLst>
              <a:ext uri="{FF2B5EF4-FFF2-40B4-BE49-F238E27FC236}">
                <a16:creationId xmlns:a16="http://schemas.microsoft.com/office/drawing/2014/main" id="{AB2854B7-771C-4693-B710-2184722FA7E9}"/>
              </a:ext>
            </a:extLst>
          </p:cNvPr>
          <p:cNvSpPr>
            <a:spLocks noGrp="1"/>
          </p:cNvSpPr>
          <p:nvPr>
            <p:ph idx="1"/>
          </p:nvPr>
        </p:nvSpPr>
        <p:spPr>
          <a:xfrm>
            <a:off x="5807968" y="1310172"/>
            <a:ext cx="6168008" cy="4711116"/>
          </a:xfrm>
        </p:spPr>
        <p:txBody>
          <a:bodyPr>
            <a:noAutofit/>
          </a:bodyPr>
          <a:lstStyle/>
          <a:p>
            <a:pPr algn="just">
              <a:lnSpc>
                <a:spcPct val="150000"/>
              </a:lnSpc>
            </a:pPr>
            <a:r>
              <a:rPr lang="en-US" altLang="zh-CN" sz="1600" dirty="0">
                <a:latin typeface="Bahnschrift Light" panose="020B0502040204020203" pitchFamily="34" charset="0"/>
                <a:ea typeface="Times New Roman" panose="02020603050405020304" pitchFamily="18" charset="0"/>
                <a:cs typeface="Times New Roman" panose="02020603050405020304" pitchFamily="18" charset="0"/>
              </a:rPr>
              <a:t>100 random seeds of Higgs lattices are used.</a:t>
            </a:r>
          </a:p>
          <a:p>
            <a:pPr algn="just">
              <a:lnSpc>
                <a:spcPct val="150000"/>
              </a:lnSpc>
            </a:pPr>
            <a:r>
              <a:rPr lang="en-US" altLang="zh-CN" sz="1600" dirty="0">
                <a:latin typeface="Bahnschrift Light" panose="020B0502040204020203" pitchFamily="34" charset="0"/>
                <a:ea typeface="Times New Roman" panose="02020603050405020304" pitchFamily="18" charset="0"/>
                <a:cs typeface="Times New Roman" panose="02020603050405020304" pitchFamily="18" charset="0"/>
              </a:rPr>
              <a:t>The vertical emittance after COD correction appears to decrease with increasing error because its horizontal emittance is particularly discrete. </a:t>
            </a:r>
          </a:p>
          <a:p>
            <a:pPr algn="just">
              <a:lnSpc>
                <a:spcPct val="150000"/>
              </a:lnSpc>
            </a:pPr>
            <a:endParaRPr lang="en-US" altLang="zh-CN" sz="1600" dirty="0">
              <a:latin typeface="Bahnschrift Light" panose="020B0502040204020203" pitchFamily="34" charset="0"/>
              <a:ea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66AC7AC8-EC96-42ED-B5F0-7431EC68E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874674"/>
            <a:ext cx="5328592" cy="3848427"/>
          </a:xfrm>
          <a:prstGeom prst="rect">
            <a:avLst/>
          </a:prstGeom>
        </p:spPr>
      </p:pic>
      <p:pic>
        <p:nvPicPr>
          <p:cNvPr id="9" name="图片 8">
            <a:extLst>
              <a:ext uri="{FF2B5EF4-FFF2-40B4-BE49-F238E27FC236}">
                <a16:creationId xmlns:a16="http://schemas.microsoft.com/office/drawing/2014/main" id="{2450C6B9-6BCB-4F5E-AB88-A06B48666BEC}"/>
              </a:ext>
            </a:extLst>
          </p:cNvPr>
          <p:cNvPicPr>
            <a:picLocks noChangeAspect="1"/>
          </p:cNvPicPr>
          <p:nvPr/>
        </p:nvPicPr>
        <p:blipFill>
          <a:blip r:embed="rId4"/>
          <a:stretch>
            <a:fillRect/>
          </a:stretch>
        </p:blipFill>
        <p:spPr>
          <a:xfrm>
            <a:off x="5966268" y="3918247"/>
            <a:ext cx="2808312" cy="2403324"/>
          </a:xfrm>
          <a:prstGeom prst="rect">
            <a:avLst/>
          </a:prstGeom>
        </p:spPr>
      </p:pic>
      <p:pic>
        <p:nvPicPr>
          <p:cNvPr id="11" name="图片 10">
            <a:extLst>
              <a:ext uri="{FF2B5EF4-FFF2-40B4-BE49-F238E27FC236}">
                <a16:creationId xmlns:a16="http://schemas.microsoft.com/office/drawing/2014/main" id="{1B47F263-69F6-4734-8A2E-01E1478EC7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4580" y="3891154"/>
            <a:ext cx="3082060" cy="2398132"/>
          </a:xfrm>
          <a:prstGeom prst="rect">
            <a:avLst/>
          </a:prstGeom>
        </p:spPr>
      </p:pic>
      <p:sp>
        <p:nvSpPr>
          <p:cNvPr id="13" name="文本框 12">
            <a:extLst>
              <a:ext uri="{FF2B5EF4-FFF2-40B4-BE49-F238E27FC236}">
                <a16:creationId xmlns:a16="http://schemas.microsoft.com/office/drawing/2014/main" id="{D6B3B05F-80B9-42FC-AE06-442E47079A61}"/>
              </a:ext>
            </a:extLst>
          </p:cNvPr>
          <p:cNvSpPr txBox="1"/>
          <p:nvPr/>
        </p:nvSpPr>
        <p:spPr>
          <a:xfrm>
            <a:off x="6605477" y="3614155"/>
            <a:ext cx="165257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Only COD correction</a:t>
            </a:r>
          </a:p>
        </p:txBody>
      </p:sp>
      <p:sp>
        <p:nvSpPr>
          <p:cNvPr id="14" name="文本框 13">
            <a:extLst>
              <a:ext uri="{FF2B5EF4-FFF2-40B4-BE49-F238E27FC236}">
                <a16:creationId xmlns:a16="http://schemas.microsoft.com/office/drawing/2014/main" id="{9B19B1F1-130F-49C2-8FED-4E623709B512}"/>
              </a:ext>
            </a:extLst>
          </p:cNvPr>
          <p:cNvSpPr txBox="1"/>
          <p:nvPr/>
        </p:nvSpPr>
        <p:spPr>
          <a:xfrm>
            <a:off x="9408368" y="3660387"/>
            <a:ext cx="198387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Beta beating + Coupling</a:t>
            </a:r>
          </a:p>
        </p:txBody>
      </p:sp>
    </p:spTree>
    <p:extLst>
      <p:ext uri="{BB962C8B-B14F-4D97-AF65-F5344CB8AC3E}">
        <p14:creationId xmlns:p14="http://schemas.microsoft.com/office/powerpoint/2010/main" val="215147415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8</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sz="3200" b="1" dirty="0">
                <a:solidFill>
                  <a:srgbClr val="C00000"/>
                </a:solidFill>
              </a:rPr>
              <a:t>Status of the Correction to Higgs lattice with solenoid</a:t>
            </a:r>
          </a:p>
        </p:txBody>
      </p:sp>
      <p:sp>
        <p:nvSpPr>
          <p:cNvPr id="6" name="Content Placeholder 2">
            <a:extLst>
              <a:ext uri="{FF2B5EF4-FFF2-40B4-BE49-F238E27FC236}">
                <a16:creationId xmlns:a16="http://schemas.microsoft.com/office/drawing/2014/main" id="{AC99C999-4EDE-4717-A353-64AF207B1C54}"/>
              </a:ext>
            </a:extLst>
          </p:cNvPr>
          <p:cNvSpPr txBox="1">
            <a:spLocks/>
          </p:cNvSpPr>
          <p:nvPr/>
        </p:nvSpPr>
        <p:spPr>
          <a:xfrm>
            <a:off x="1019436" y="1402588"/>
            <a:ext cx="10153128" cy="420772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00B7F5AF-670C-4837-8271-CC324DCC508F}"/>
              </a:ext>
            </a:extLst>
          </p:cNvPr>
          <p:cNvSpPr txBox="1"/>
          <p:nvPr/>
        </p:nvSpPr>
        <p:spPr>
          <a:xfrm>
            <a:off x="191344" y="1147776"/>
            <a:ext cx="6359935" cy="369332"/>
          </a:xfrm>
          <a:prstGeom prst="rect">
            <a:avLst/>
          </a:prstGeom>
          <a:noFill/>
        </p:spPr>
        <p:txBody>
          <a:bodyPr wrap="square">
            <a:spAutoFit/>
          </a:bodyPr>
          <a:lstStyle/>
          <a:p>
            <a:r>
              <a:rPr lang="zh-CN" altLang="en-US" dirty="0">
                <a:highlight>
                  <a:srgbClr val="FFFF00"/>
                </a:highlight>
              </a:rPr>
              <a:t>Opti_higgs_256ARC-20IR-276family-newObjs-100slices-w-sol.sad</a:t>
            </a:r>
          </a:p>
        </p:txBody>
      </p:sp>
      <p:pic>
        <p:nvPicPr>
          <p:cNvPr id="12" name="图片 11">
            <a:extLst>
              <a:ext uri="{FF2B5EF4-FFF2-40B4-BE49-F238E27FC236}">
                <a16:creationId xmlns:a16="http://schemas.microsoft.com/office/drawing/2014/main" id="{00A5A743-195D-4AE1-AF16-AE2331D1D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66" y="1625037"/>
            <a:ext cx="3491250" cy="2520000"/>
          </a:xfrm>
          <a:prstGeom prst="rect">
            <a:avLst/>
          </a:prstGeom>
        </p:spPr>
      </p:pic>
      <p:pic>
        <p:nvPicPr>
          <p:cNvPr id="18" name="图片 17">
            <a:extLst>
              <a:ext uri="{FF2B5EF4-FFF2-40B4-BE49-F238E27FC236}">
                <a16:creationId xmlns:a16="http://schemas.microsoft.com/office/drawing/2014/main" id="{B2BA64A4-DC50-44CF-9105-69DFB5819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74" y="4145037"/>
            <a:ext cx="3491250" cy="2520000"/>
          </a:xfrm>
          <a:prstGeom prst="rect">
            <a:avLst/>
          </a:prstGeom>
        </p:spPr>
      </p:pic>
      <p:graphicFrame>
        <p:nvGraphicFramePr>
          <p:cNvPr id="20" name="表格 19">
            <a:extLst>
              <a:ext uri="{FF2B5EF4-FFF2-40B4-BE49-F238E27FC236}">
                <a16:creationId xmlns:a16="http://schemas.microsoft.com/office/drawing/2014/main" id="{1ACD4B4D-00B4-447D-9626-72735CA69F5F}"/>
              </a:ext>
            </a:extLst>
          </p:cNvPr>
          <p:cNvGraphicFramePr>
            <a:graphicFrameLocks noGrp="1"/>
          </p:cNvGraphicFramePr>
          <p:nvPr>
            <p:extLst>
              <p:ext uri="{D42A27DB-BD31-4B8C-83A1-F6EECF244321}">
                <p14:modId xmlns:p14="http://schemas.microsoft.com/office/powerpoint/2010/main" val="187505539"/>
              </p:ext>
            </p:extLst>
          </p:nvPr>
        </p:nvGraphicFramePr>
        <p:xfrm>
          <a:off x="5087888" y="1894409"/>
          <a:ext cx="6330917" cy="1281596"/>
        </p:xfrm>
        <a:graphic>
          <a:graphicData uri="http://schemas.openxmlformats.org/drawingml/2006/table">
            <a:tbl>
              <a:tblPr>
                <a:tableStyleId>{5C22544A-7EE6-4342-B048-85BDC9FD1C3A}</a:tableStyleId>
              </a:tblPr>
              <a:tblGrid>
                <a:gridCol w="1744321">
                  <a:extLst>
                    <a:ext uri="{9D8B030D-6E8A-4147-A177-3AD203B41FA5}">
                      <a16:colId xmlns:a16="http://schemas.microsoft.com/office/drawing/2014/main" val="20000"/>
                    </a:ext>
                  </a:extLst>
                </a:gridCol>
                <a:gridCol w="1079817">
                  <a:extLst>
                    <a:ext uri="{9D8B030D-6E8A-4147-A177-3AD203B41FA5}">
                      <a16:colId xmlns:a16="http://schemas.microsoft.com/office/drawing/2014/main" val="20001"/>
                    </a:ext>
                  </a:extLst>
                </a:gridCol>
                <a:gridCol w="1079817">
                  <a:extLst>
                    <a:ext uri="{9D8B030D-6E8A-4147-A177-3AD203B41FA5}">
                      <a16:colId xmlns:a16="http://schemas.microsoft.com/office/drawing/2014/main" val="20002"/>
                    </a:ext>
                  </a:extLst>
                </a:gridCol>
                <a:gridCol w="1245943">
                  <a:extLst>
                    <a:ext uri="{9D8B030D-6E8A-4147-A177-3AD203B41FA5}">
                      <a16:colId xmlns:a16="http://schemas.microsoft.com/office/drawing/2014/main" val="20006"/>
                    </a:ext>
                  </a:extLst>
                </a:gridCol>
                <a:gridCol w="1181019">
                  <a:extLst>
                    <a:ext uri="{9D8B030D-6E8A-4147-A177-3AD203B41FA5}">
                      <a16:colId xmlns:a16="http://schemas.microsoft.com/office/drawing/2014/main" val="20007"/>
                    </a:ext>
                  </a:extLst>
                </a:gridCol>
              </a:tblGrid>
              <a:tr h="320399">
                <a:tc>
                  <a:txBody>
                    <a:bodyPr/>
                    <a:lstStyle/>
                    <a:p>
                      <a:pP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Component</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600" b="0" dirty="0">
                          <a:solidFill>
                            <a:schemeClr val="tx1"/>
                          </a:solidFill>
                          <a:effectLst/>
                          <a:latin typeface="Times New Roman" panose="02020603050405020304" pitchFamily="18" charset="0"/>
                          <a:cs typeface="Times New Roman" panose="02020603050405020304" pitchFamily="18" charset="0"/>
                        </a:rPr>
                        <a:t>x (mm)</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600" b="0" dirty="0">
                          <a:solidFill>
                            <a:schemeClr val="tx1"/>
                          </a:solidFill>
                          <a:effectLst/>
                          <a:latin typeface="Times New Roman" panose="02020603050405020304" pitchFamily="18" charset="0"/>
                          <a:cs typeface="Times New Roman" panose="02020603050405020304" pitchFamily="18" charset="0"/>
                        </a:rPr>
                        <a:t>y (mm)</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en-GB" sz="1600" b="0" baseline="-25000" dirty="0">
                          <a:solidFill>
                            <a:schemeClr val="tx1"/>
                          </a:solidFill>
                          <a:effectLst/>
                          <a:latin typeface="Times New Roman" panose="02020603050405020304" pitchFamily="18" charset="0"/>
                          <a:cs typeface="Times New Roman" panose="02020603050405020304" pitchFamily="18" charset="0"/>
                        </a:rPr>
                        <a:t>z</a:t>
                      </a:r>
                      <a:r>
                        <a:rPr lang="en-GB" sz="1600" b="0" dirty="0">
                          <a:solidFill>
                            <a:schemeClr val="tx1"/>
                          </a:solidFill>
                          <a:effectLst/>
                          <a:latin typeface="Times New Roman" panose="02020603050405020304" pitchFamily="18" charset="0"/>
                          <a:cs typeface="Times New Roman" panose="02020603050405020304" pitchFamily="18" charset="0"/>
                        </a:rPr>
                        <a:t> (mrad)</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Field error </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0399">
                <a:tc>
                  <a:txBody>
                    <a:bodyPr/>
                    <a:lstStyle/>
                    <a:p>
                      <a:pP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Dipole</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b="0" dirty="0">
                          <a:solidFill>
                            <a:schemeClr val="tx1"/>
                          </a:solidFill>
                          <a:effectLst/>
                          <a:latin typeface="Times New Roman" panose="02020603050405020304" pitchFamily="18" charset="0"/>
                          <a:cs typeface="Times New Roman" panose="02020603050405020304" pitchFamily="18" charset="0"/>
                        </a:rPr>
                        <a:t>0.01%</a:t>
                      </a:r>
                      <a:endParaRPr lang="zh-CN" sz="1600" b="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0399">
                <a:tc>
                  <a:txBody>
                    <a:bodyPr/>
                    <a:lstStyle/>
                    <a:p>
                      <a:pPr>
                        <a:spcBef>
                          <a:spcPts val="120"/>
                        </a:spcBef>
                        <a:spcAft>
                          <a:spcPts val="120"/>
                        </a:spcAft>
                      </a:pPr>
                      <a:r>
                        <a:rPr lang="en-GB" sz="1600" b="1" dirty="0">
                          <a:solidFill>
                            <a:srgbClr val="FF0000"/>
                          </a:solidFill>
                          <a:effectLst/>
                          <a:latin typeface="Times New Roman" panose="02020603050405020304" pitchFamily="18" charset="0"/>
                          <a:cs typeface="Times New Roman" panose="02020603050405020304" pitchFamily="18" charset="0"/>
                        </a:rPr>
                        <a:t>Quadrupole</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1" dirty="0">
                          <a:solidFill>
                            <a:srgbClr val="FF0000"/>
                          </a:solidFill>
                          <a:effectLst/>
                          <a:latin typeface="Times New Roman" panose="02020603050405020304" pitchFamily="18" charset="0"/>
                          <a:cs typeface="Times New Roman" panose="02020603050405020304" pitchFamily="18" charset="0"/>
                        </a:rPr>
                        <a:t>0.10</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1" dirty="0">
                          <a:solidFill>
                            <a:srgbClr val="FF0000"/>
                          </a:solidFill>
                          <a:effectLst/>
                          <a:latin typeface="Times New Roman" panose="02020603050405020304" pitchFamily="18" charset="0"/>
                          <a:cs typeface="Times New Roman" panose="02020603050405020304" pitchFamily="18" charset="0"/>
                        </a:rPr>
                        <a:t>0.10</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1" dirty="0">
                          <a:solidFill>
                            <a:srgbClr val="FF0000"/>
                          </a:solidFill>
                          <a:effectLst/>
                          <a:latin typeface="Times New Roman" panose="02020603050405020304" pitchFamily="18" charset="0"/>
                          <a:cs typeface="Times New Roman" panose="02020603050405020304" pitchFamily="18" charset="0"/>
                        </a:rPr>
                        <a:t>0.10</a:t>
                      </a:r>
                      <a:endParaRPr lang="zh-CN" sz="1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b="0" dirty="0">
                          <a:solidFill>
                            <a:schemeClr val="tx1"/>
                          </a:solidFill>
                          <a:effectLst/>
                          <a:latin typeface="Times New Roman" panose="02020603050405020304" pitchFamily="18" charset="0"/>
                          <a:cs typeface="Times New Roman" panose="02020603050405020304" pitchFamily="18" charset="0"/>
                        </a:rPr>
                        <a:t>0.02%</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0399">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  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  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b="0" dirty="0">
                          <a:solidFill>
                            <a:schemeClr val="tx1"/>
                          </a:solidFill>
                          <a:effectLst/>
                          <a:latin typeface="Times New Roman" panose="02020603050405020304" pitchFamily="18" charset="0"/>
                          <a:cs typeface="Times New Roman" panose="02020603050405020304" pitchFamily="18" charset="0"/>
                        </a:rPr>
                        <a:t>0.10</a:t>
                      </a:r>
                      <a:endParaRPr 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1600" b="0" dirty="0">
                          <a:solidFill>
                            <a:schemeClr val="tx1"/>
                          </a:solidFill>
                          <a:effectLst/>
                          <a:latin typeface="Times New Roman" panose="02020603050405020304" pitchFamily="18" charset="0"/>
                          <a:cs typeface="Times New Roman" panose="02020603050405020304" pitchFamily="18" charset="0"/>
                        </a:rPr>
                        <a:t>0.02%</a:t>
                      </a:r>
                      <a:endParaRPr lang="zh-CN"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1" name="文本框 20">
            <a:extLst>
              <a:ext uri="{FF2B5EF4-FFF2-40B4-BE49-F238E27FC236}">
                <a16:creationId xmlns:a16="http://schemas.microsoft.com/office/drawing/2014/main" id="{9B188F41-08DA-4DF0-8278-F84EDBFBC417}"/>
              </a:ext>
            </a:extLst>
          </p:cNvPr>
          <p:cNvSpPr txBox="1"/>
          <p:nvPr/>
        </p:nvSpPr>
        <p:spPr>
          <a:xfrm>
            <a:off x="3889108" y="3506448"/>
            <a:ext cx="8208912" cy="29492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a:lnSpc>
                <a:spcPct val="150000"/>
              </a:lnSpc>
              <a:buFont typeface="Wingdings" panose="05000000000000000000" pitchFamily="2" charset="2"/>
              <a:buChar char="n"/>
            </a:pPr>
            <a:r>
              <a:rPr lang="en-US" altLang="zh-CN" sz="1800" dirty="0">
                <a:latin typeface="Segoe UI" panose="020B0502040204020203" pitchFamily="34" charset="0"/>
                <a:ea typeface="Times New Roman" panose="02020603050405020304" pitchFamily="18" charset="0"/>
                <a:cs typeface="Segoe UI" panose="020B0502040204020203" pitchFamily="34" charset="0"/>
              </a:rPr>
              <a:t>100 random seeds with magnet misalignment and field errors are generated for correction. </a:t>
            </a:r>
          </a:p>
          <a:p>
            <a:pPr marL="285750" indent="-285750" algn="just">
              <a:lnSpc>
                <a:spcPct val="150000"/>
              </a:lnSpc>
              <a:buFont typeface="Wingdings" panose="05000000000000000000" pitchFamily="2" charset="2"/>
              <a:buChar char="n"/>
            </a:pPr>
            <a:r>
              <a:rPr lang="en-US" altLang="zh-CN" sz="1800" dirty="0">
                <a:latin typeface="Segoe UI" panose="020B0502040204020203" pitchFamily="34" charset="0"/>
                <a:ea typeface="Times New Roman" panose="02020603050405020304" pitchFamily="18" charset="0"/>
                <a:cs typeface="Segoe UI" panose="020B0502040204020203" pitchFamily="34" charset="0"/>
              </a:rPr>
              <a:t>However, </a:t>
            </a:r>
            <a:r>
              <a:rPr lang="en-US" altLang="zh-CN" sz="1800" b="1" dirty="0">
                <a:latin typeface="Segoe UI" panose="020B0502040204020203" pitchFamily="34" charset="0"/>
                <a:ea typeface="Times New Roman" panose="02020603050405020304" pitchFamily="18" charset="0"/>
                <a:cs typeface="Segoe UI" panose="020B0502040204020203" pitchFamily="34" charset="0"/>
              </a:rPr>
              <a:t>No lattice seed converges</a:t>
            </a:r>
            <a:r>
              <a:rPr lang="en-US" altLang="zh-CN" sz="1800" dirty="0">
                <a:latin typeface="Segoe UI" panose="020B0502040204020203" pitchFamily="34" charset="0"/>
                <a:ea typeface="Times New Roman" panose="02020603050405020304" pitchFamily="18" charset="0"/>
                <a:cs typeface="Segoe UI" panose="020B0502040204020203" pitchFamily="34" charset="0"/>
              </a:rPr>
              <a:t>. The DA of the bare lattice with solenoid  and beam-beam effect is tracked.</a:t>
            </a:r>
          </a:p>
          <a:p>
            <a:pPr marL="285750" indent="-285750" algn="just">
              <a:lnSpc>
                <a:spcPct val="150000"/>
              </a:lnSpc>
              <a:buFont typeface="Wingdings" panose="05000000000000000000" pitchFamily="2" charset="2"/>
              <a:buChar char="n"/>
            </a:pPr>
            <a:r>
              <a:rPr lang="en-US" altLang="zh-CN" sz="1800" dirty="0">
                <a:latin typeface="Segoe UI" panose="020B0502040204020203" pitchFamily="34" charset="0"/>
                <a:ea typeface="Times New Roman" panose="02020603050405020304" pitchFamily="18" charset="0"/>
                <a:cs typeface="Segoe UI" panose="020B0502040204020203" pitchFamily="34" charset="0"/>
              </a:rPr>
              <a:t>We are investigating this . For the future plan, we will first conduct a sensitivity analysis of the collision region magnets, as the sensitivity may change significantly after considering the solenoid.</a:t>
            </a:r>
          </a:p>
        </p:txBody>
      </p:sp>
      <p:sp>
        <p:nvSpPr>
          <p:cNvPr id="10" name="文本框 9">
            <a:extLst>
              <a:ext uri="{FF2B5EF4-FFF2-40B4-BE49-F238E27FC236}">
                <a16:creationId xmlns:a16="http://schemas.microsoft.com/office/drawing/2014/main" id="{3591516D-A9C3-4276-BC70-77C5D50CAFDC}"/>
              </a:ext>
            </a:extLst>
          </p:cNvPr>
          <p:cNvSpPr txBox="1"/>
          <p:nvPr/>
        </p:nvSpPr>
        <p:spPr>
          <a:xfrm>
            <a:off x="695400" y="1704883"/>
            <a:ext cx="1002691"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Bare lattice</a:t>
            </a:r>
          </a:p>
        </p:txBody>
      </p:sp>
      <p:sp>
        <p:nvSpPr>
          <p:cNvPr id="11" name="文本框 10">
            <a:extLst>
              <a:ext uri="{FF2B5EF4-FFF2-40B4-BE49-F238E27FC236}">
                <a16:creationId xmlns:a16="http://schemas.microsoft.com/office/drawing/2014/main" id="{A0E3D31B-A8AE-4749-8451-2D544B56BD58}"/>
              </a:ext>
            </a:extLst>
          </p:cNvPr>
          <p:cNvSpPr txBox="1"/>
          <p:nvPr/>
        </p:nvSpPr>
        <p:spPr>
          <a:xfrm>
            <a:off x="695400" y="4153300"/>
            <a:ext cx="1002691"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r>
              <a:rPr lang="en-US" altLang="zh-CN" sz="1200" dirty="0">
                <a:latin typeface="Bahnschrift Light" panose="020B0502040204020203" pitchFamily="34" charset="0"/>
                <a:ea typeface="Times New Roman" panose="02020603050405020304" pitchFamily="18" charset="0"/>
                <a:cs typeface="Times New Roman" panose="02020603050405020304" pitchFamily="18" charset="0"/>
              </a:rPr>
              <a:t>Bare lattice</a:t>
            </a:r>
          </a:p>
        </p:txBody>
      </p:sp>
    </p:spTree>
    <p:extLst>
      <p:ext uri="{BB962C8B-B14F-4D97-AF65-F5344CB8AC3E}">
        <p14:creationId xmlns:p14="http://schemas.microsoft.com/office/powerpoint/2010/main" val="3078298249"/>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49140" y="116632"/>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dirty="0">
                <a:solidFill>
                  <a:srgbClr val="C00000"/>
                </a:solidFill>
              </a:rPr>
              <a:t>Summary and to do list</a:t>
            </a:r>
            <a:endParaRPr lang="zh-CN" altLang="en-US" b="1" dirty="0">
              <a:solidFill>
                <a:srgbClr val="C00000"/>
              </a:solidFill>
            </a:endParaRPr>
          </a:p>
        </p:txBody>
      </p:sp>
      <p:sp>
        <p:nvSpPr>
          <p:cNvPr id="10" name="Content Placeholder 2"/>
          <p:cNvSpPr txBox="1">
            <a:spLocks/>
          </p:cNvSpPr>
          <p:nvPr/>
        </p:nvSpPr>
        <p:spPr>
          <a:xfrm>
            <a:off x="983432" y="1412776"/>
            <a:ext cx="10153128" cy="420772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5F7DF2D3-923D-449A-B585-31AA47EB3828}"/>
              </a:ext>
            </a:extLst>
          </p:cNvPr>
          <p:cNvSpPr>
            <a:spLocks noGrp="1"/>
          </p:cNvSpPr>
          <p:nvPr>
            <p:ph idx="1"/>
          </p:nvPr>
        </p:nvSpPr>
        <p:spPr>
          <a:xfrm>
            <a:off x="263352" y="1412775"/>
            <a:ext cx="11089232" cy="5112569"/>
          </a:xfrm>
        </p:spPr>
        <p:txBody>
          <a:bodyPr>
            <a:normAutofit/>
          </a:bodyPr>
          <a:lstStyle/>
          <a:p>
            <a:pPr>
              <a:lnSpc>
                <a:spcPct val="15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tolerance of the misalignment of the quadrupole magnets is reported. We also update the result according to the comments in the IARC 2025 meeting.</a:t>
            </a:r>
          </a:p>
          <a:p>
            <a:pPr>
              <a:lnSpc>
                <a:spcPct val="150000"/>
              </a:lnSpc>
            </a:pPr>
            <a:r>
              <a:rPr lang="en-US" altLang="zh-CN" sz="2400" dirty="0">
                <a:latin typeface="Times New Roman" panose="02020603050405020304" pitchFamily="18" charset="0"/>
                <a:ea typeface="Times New Roman" panose="02020603050405020304" pitchFamily="18" charset="0"/>
                <a:cs typeface="Times New Roman" panose="02020603050405020304" pitchFamily="18" charset="0"/>
              </a:rPr>
              <a:t>The error correction to the Higgs lattice with solenoid  did not yield ideal results, necessitating further detailed investigation.</a:t>
            </a:r>
          </a:p>
          <a:p>
            <a:pPr>
              <a:lnSpc>
                <a:spcPct val="150000"/>
              </a:lnSpc>
              <a:buFont typeface="Wingdings" panose="05000000000000000000" pitchFamily="2" charset="2"/>
              <a:buChar char="p"/>
            </a:pPr>
            <a:r>
              <a:rPr lang="en-US" altLang="zh-CN" sz="2400" dirty="0">
                <a:latin typeface="Times New Roman" panose="02020603050405020304" pitchFamily="18" charset="0"/>
                <a:ea typeface="Times New Roman" panose="02020603050405020304" pitchFamily="18" charset="0"/>
                <a:cs typeface="Times New Roman" panose="02020603050405020304" pitchFamily="18" charset="0"/>
              </a:rPr>
              <a:t>Such as error sensitivity, decrease the misalignment of magnets in the IR region, and so on.</a:t>
            </a:r>
          </a:p>
          <a:p>
            <a:pPr>
              <a:lnSpc>
                <a:spcPct val="150000"/>
              </a:lnSpc>
            </a:pPr>
            <a:endParaRPr lang="en-US" altLang="zh-CN"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Slide Number Placeholder 2">
            <a:extLst>
              <a:ext uri="{FF2B5EF4-FFF2-40B4-BE49-F238E27FC236}">
                <a16:creationId xmlns:a16="http://schemas.microsoft.com/office/drawing/2014/main" id="{9A4A1DA9-7283-4826-9A85-96497C2FBB51}"/>
              </a:ext>
            </a:extLst>
          </p:cNvPr>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9</a:t>
            </a:fld>
            <a:endParaRPr lang="zh-CN" altLang="en-US" dirty="0"/>
          </a:p>
        </p:txBody>
      </p:sp>
    </p:spTree>
    <p:extLst>
      <p:ext uri="{BB962C8B-B14F-4D97-AF65-F5344CB8AC3E}">
        <p14:creationId xmlns:p14="http://schemas.microsoft.com/office/powerpoint/2010/main" val="2476455374"/>
      </p:ext>
    </p:extLst>
  </p:cSld>
  <p:clrMapOvr>
    <a:masterClrMapping/>
  </p:clrMapOvr>
  <mc:AlternateContent xmlns:mc="http://schemas.openxmlformats.org/markup-compatibility/2006" xmlns:p14="http://schemas.microsoft.com/office/powerpoint/2010/main">
    <mc:Choice Requires="p14">
      <p:transition spd="slow" p14:dur="2000" advTm="41147"/>
    </mc:Choice>
    <mc:Fallback xmlns="">
      <p:transition spd="slow" advTm="41147"/>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32673</TotalTime>
  <Words>1707</Words>
  <Application>Microsoft Office PowerPoint</Application>
  <PresentationFormat>宽屏</PresentationFormat>
  <Paragraphs>221</Paragraphs>
  <Slides>19</Slides>
  <Notes>13</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37" baseType="lpstr">
      <vt:lpstr>等线</vt:lpstr>
      <vt:lpstr>微软雅黑</vt:lpstr>
      <vt:lpstr>Agency FB</vt:lpstr>
      <vt:lpstr>Arial</vt:lpstr>
      <vt:lpstr>Arial Black</vt:lpstr>
      <vt:lpstr>Bahnschrift Light</vt:lpstr>
      <vt:lpstr>Calibri</vt:lpstr>
      <vt:lpstr>Calibri Light</vt:lpstr>
      <vt:lpstr>Cambria Math</vt:lpstr>
      <vt:lpstr>Roboto</vt:lpstr>
      <vt:lpstr>Rockwell</vt:lpstr>
      <vt:lpstr>Segoe UI</vt:lpstr>
      <vt:lpstr>Symbol</vt:lpstr>
      <vt:lpstr>Times New Roman</vt:lpstr>
      <vt:lpstr>Wingdings</vt:lpstr>
      <vt:lpstr>Wingdings 3</vt:lpstr>
      <vt:lpstr>Office 主题</vt:lpstr>
      <vt:lpstr>公式</vt:lpstr>
      <vt:lpstr>PowerPoint 演示文稿</vt:lpstr>
      <vt:lpstr>PowerPoint 演示文稿</vt:lpstr>
      <vt:lpstr>PowerPoint 演示文稿</vt:lpstr>
      <vt:lpstr>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Bin Wang</cp:lastModifiedBy>
  <cp:revision>2301</cp:revision>
  <cp:lastPrinted>2022-11-06T05:19:21Z</cp:lastPrinted>
  <dcterms:created xsi:type="dcterms:W3CDTF">2012-09-04T11:33:36Z</dcterms:created>
  <dcterms:modified xsi:type="dcterms:W3CDTF">2025-12-18T00:38:17Z</dcterms:modified>
</cp:coreProperties>
</file>