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953" r:id="rId2"/>
    <p:sldId id="907" r:id="rId3"/>
    <p:sldId id="1635" r:id="rId4"/>
    <p:sldId id="259" r:id="rId5"/>
    <p:sldId id="974" r:id="rId6"/>
    <p:sldId id="987" r:id="rId7"/>
    <p:sldId id="1001" r:id="rId8"/>
    <p:sldId id="1005" r:id="rId9"/>
    <p:sldId id="995" r:id="rId10"/>
    <p:sldId id="1634" r:id="rId11"/>
    <p:sldId id="1006" r:id="rId12"/>
    <p:sldId id="1007" r:id="rId13"/>
    <p:sldId id="1615" r:id="rId14"/>
    <p:sldId id="1355" r:id="rId15"/>
    <p:sldId id="274" r:id="rId16"/>
    <p:sldId id="1332" r:id="rId17"/>
    <p:sldId id="1111" r:id="rId18"/>
    <p:sldId id="958" r:id="rId19"/>
    <p:sldId id="1626" r:id="rId20"/>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沙 鹏" initials="沙" lastIdx="1" clrIdx="0">
    <p:extLst>
      <p:ext uri="{19B8F6BF-5375-455C-9EA6-DF929625EA0E}">
        <p15:presenceInfo xmlns:p15="http://schemas.microsoft.com/office/powerpoint/2012/main" userId="b8608ec0e979a9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FFFF"/>
    <a:srgbClr val="003399"/>
    <a:srgbClr val="E6E6E6"/>
    <a:srgbClr val="0070C0"/>
    <a:srgbClr val="4D8357"/>
    <a:srgbClr val="005800"/>
    <a:srgbClr val="008400"/>
    <a:srgbClr val="FDCC6D"/>
    <a:srgbClr val="00A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8" autoAdjust="0"/>
    <p:restoredTop sz="91732" autoAdjust="0"/>
  </p:normalViewPr>
  <p:slideViewPr>
    <p:cSldViewPr>
      <p:cViewPr varScale="1">
        <p:scale>
          <a:sx n="85" d="100"/>
          <a:sy n="85" d="100"/>
        </p:scale>
        <p:origin x="72" y="144"/>
      </p:cViewPr>
      <p:guideLst>
        <p:guide orient="horz" pos="2160"/>
        <p:guide pos="3840"/>
      </p:guideLst>
    </p:cSldViewPr>
  </p:slideViewPr>
  <p:notesTextViewPr>
    <p:cViewPr>
      <p:scale>
        <a:sx n="3" d="2"/>
        <a:sy n="3" d="2"/>
      </p:scale>
      <p:origin x="0" y="0"/>
    </p:cViewPr>
  </p:notesTextViewPr>
  <p:sorterViewPr>
    <p:cViewPr>
      <p:scale>
        <a:sx n="90" d="100"/>
        <a:sy n="90" d="100"/>
      </p:scale>
      <p:origin x="0" y="9182"/>
    </p:cViewPr>
  </p:sorterViewPr>
  <p:notesViewPr>
    <p:cSldViewPr>
      <p:cViewPr varScale="1">
        <p:scale>
          <a:sx n="53" d="100"/>
          <a:sy n="53" d="100"/>
        </p:scale>
        <p:origin x="3312"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7F9E6D00-2C1C-47F1-8495-043F093F9ED6}" type="datetimeFigureOut">
              <a:rPr lang="zh-CN" altLang="en-US" smtClean="0"/>
              <a:t>2025/12/17</a:t>
            </a:fld>
            <a:endParaRPr lang="zh-CN" altLang="en-US"/>
          </a:p>
        </p:txBody>
      </p:sp>
      <p:sp>
        <p:nvSpPr>
          <p:cNvPr id="4" name="Footer Placeholder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EB5A05AE-EECD-457A-A033-312F4EB81B8B}" type="slidenum">
              <a:rPr lang="zh-CN" altLang="en-US" smtClean="0"/>
              <a:t>‹#›</a:t>
            </a:fld>
            <a:endParaRPr lang="zh-CN" altLang="en-US"/>
          </a:p>
        </p:txBody>
      </p:sp>
    </p:spTree>
    <p:extLst>
      <p:ext uri="{BB962C8B-B14F-4D97-AF65-F5344CB8AC3E}">
        <p14:creationId xmlns:p14="http://schemas.microsoft.com/office/powerpoint/2010/main" val="1638617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A3E0D183-6031-4C32-B44B-14746A336CF0}" type="datetimeFigureOut">
              <a:rPr lang="zh-CN" altLang="en-US" smtClean="0"/>
              <a:pPr/>
              <a:t>2025/12/17</a:t>
            </a:fld>
            <a:endParaRPr lang="zh-CN" altLang="en-US"/>
          </a:p>
        </p:txBody>
      </p:sp>
      <p:sp>
        <p:nvSpPr>
          <p:cNvPr id="4" name="幻灯片图像占位符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03A1DF17-A28C-4D46-829F-D8D110C09314}" type="slidenum">
              <a:rPr lang="zh-CN" altLang="en-US" smtClean="0"/>
              <a:pPr/>
              <a:t>‹#›</a:t>
            </a:fld>
            <a:endParaRPr lang="zh-CN" altLang="en-US"/>
          </a:p>
        </p:txBody>
      </p:sp>
    </p:spTree>
    <p:extLst>
      <p:ext uri="{BB962C8B-B14F-4D97-AF65-F5344CB8AC3E}">
        <p14:creationId xmlns:p14="http://schemas.microsoft.com/office/powerpoint/2010/main" val="291946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2</a:t>
            </a:fld>
            <a:endParaRPr lang="zh-CN" altLang="en-US"/>
          </a:p>
        </p:txBody>
      </p:sp>
    </p:spTree>
    <p:extLst>
      <p:ext uri="{BB962C8B-B14F-4D97-AF65-F5344CB8AC3E}">
        <p14:creationId xmlns:p14="http://schemas.microsoft.com/office/powerpoint/2010/main" val="2501384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21308" y="1718148"/>
            <a:ext cx="10363200" cy="1470025"/>
          </a:xfrm>
        </p:spPr>
        <p:txBody>
          <a:bodyPr>
            <a:noAutofit/>
          </a:bodyPr>
          <a:lstStyle>
            <a:lvl1pPr>
              <a:defRPr lang="zh-CN" altLang="en-US" sz="6600" b="1" kern="1200" dirty="0">
                <a:solidFill>
                  <a:srgbClr val="3366FF"/>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cs typeface="+mn-cs"/>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C2868D9D-7A5A-47B2-9D28-2D502B17047E}" type="datetime1">
              <a:rPr lang="zh-CN" altLang="en-US" smtClean="0"/>
              <a:t>2025/12/17</a:t>
            </a:fld>
            <a:endParaRPr lang="zh-CN" altLang="en-US"/>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8" name="矩形 7"/>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p:cNvSpPr/>
          <p:nvPr userDrawn="1"/>
        </p:nvSpPr>
        <p:spPr>
          <a:xfrm>
            <a:off x="-1" y="0"/>
            <a:ext cx="12192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userDrawn="1"/>
        </p:nvSpPr>
        <p:spPr>
          <a:xfrm>
            <a:off x="9239272" y="-2"/>
            <a:ext cx="2952728" cy="216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733552" y="6356351"/>
            <a:ext cx="4738712" cy="365125"/>
          </a:xfrm>
        </p:spPr>
        <p:txBody>
          <a:bodyPr/>
          <a:lstStyle>
            <a:lvl1pPr>
              <a:defRPr>
                <a:solidFill>
                  <a:schemeClr val="tx1"/>
                </a:solidFill>
              </a:defRPr>
            </a:lvl1pPr>
          </a:lstStyle>
          <a:p>
            <a:r>
              <a:rPr lang="en-US" altLang="zh-CN"/>
              <a:t>CEPC IARC meeting in 2025</a:t>
            </a:r>
            <a:endParaRPr lang="zh-CN" altLang="en-US" dirty="0"/>
          </a:p>
        </p:txBody>
      </p:sp>
    </p:spTree>
    <p:extLst>
      <p:ext uri="{BB962C8B-B14F-4D97-AF65-F5344CB8AC3E}">
        <p14:creationId xmlns:p14="http://schemas.microsoft.com/office/powerpoint/2010/main" val="179179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285861"/>
            <a:ext cx="10972800" cy="4840303"/>
          </a:xfrm>
        </p:spPr>
        <p:txBody>
          <a:bodyPr/>
          <a:lstStyle>
            <a:lvl1pPr>
              <a:lnSpc>
                <a:spcPct val="110000"/>
              </a:lnSpc>
              <a:spcBef>
                <a:spcPts val="0"/>
              </a:spcBef>
              <a:spcAft>
                <a:spcPts val="1000"/>
              </a:spcAft>
              <a:buClr>
                <a:srgbClr val="FFC000"/>
              </a:buClr>
              <a:buSzPct val="80000"/>
              <a:buFont typeface="Wingdings" pitchFamily="2" charset="2"/>
              <a:buChar char="n"/>
              <a:defRPr sz="2800" b="0" baseline="0">
                <a:latin typeface="Arial" panose="020B0604020202020204" pitchFamily="34" charset="0"/>
                <a:ea typeface="微软雅黑" pitchFamily="34" charset="-122"/>
              </a:defRPr>
            </a:lvl1pPr>
            <a:lvl2pPr>
              <a:defRPr sz="2400" baseline="0">
                <a:latin typeface="Arial" panose="020B0604020202020204" pitchFamily="34" charset="0"/>
                <a:ea typeface="微软雅黑" pitchFamily="34" charset="-122"/>
              </a:defRPr>
            </a:lvl2pPr>
            <a:lvl3pPr>
              <a:defRPr baseline="0"/>
            </a:lvl3pPr>
            <a:lvl4pPr>
              <a:defRPr baseline="0"/>
            </a:lvl4pPr>
            <a:lvl5pPr>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942A1C6C-32D4-410D-B8B3-A3FE275A43B4}" type="datetime1">
              <a:rPr lang="zh-CN" altLang="en-US" smtClean="0"/>
              <a:t>2025/12/17</a:t>
            </a:fld>
            <a:endParaRPr lang="zh-CN" altLang="en-US"/>
          </a:p>
        </p:txBody>
      </p:sp>
      <p:sp>
        <p:nvSpPr>
          <p:cNvPr id="2" name="标题 1"/>
          <p:cNvSpPr>
            <a:spLocks noGrp="1"/>
          </p:cNvSpPr>
          <p:nvPr>
            <p:ph type="title"/>
          </p:nvPr>
        </p:nvSpPr>
        <p:spPr>
          <a:xfrm>
            <a:off x="666712" y="142852"/>
            <a:ext cx="10763325" cy="725470"/>
          </a:xfrm>
        </p:spPr>
        <p:txBody>
          <a:bodyPr>
            <a:normAutofit/>
          </a:bodyPr>
          <a:lstStyle>
            <a:lvl1pPr algn="l">
              <a:defRPr sz="3000" b="1" baseline="0">
                <a:solidFill>
                  <a:srgbClr val="FF0000"/>
                </a:solidFill>
                <a:effectLst>
                  <a:outerShdw blurRad="38100" dist="38100" dir="2700000" algn="tl">
                    <a:srgbClr val="000000">
                      <a:alpha val="43137"/>
                    </a:srgbClr>
                  </a:outerShdw>
                </a:effectLst>
                <a:latin typeface="Arial Black" pitchFamily="34" charset="0"/>
                <a:ea typeface="微软雅黑" pitchFamily="34" charset="-122"/>
              </a:defRPr>
            </a:lvl1pPr>
          </a:lstStyle>
          <a:p>
            <a:r>
              <a:rPr lang="zh-CN" altLang="en-US" dirty="0"/>
              <a:t>单击此处编辑母版标题样式</a:t>
            </a:r>
          </a:p>
        </p:txBody>
      </p:sp>
      <p:sp>
        <p:nvSpPr>
          <p:cNvPr id="15" name="矩形 14"/>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矩形 17"/>
          <p:cNvSpPr/>
          <p:nvPr userDrawn="1"/>
        </p:nvSpPr>
        <p:spPr>
          <a:xfrm>
            <a:off x="-1" y="937526"/>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矩形 22"/>
          <p:cNvSpPr/>
          <p:nvPr userDrawn="1"/>
        </p:nvSpPr>
        <p:spPr>
          <a:xfrm>
            <a:off x="0" y="0"/>
            <a:ext cx="285709"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586586" y="6386391"/>
            <a:ext cx="5040560" cy="354977"/>
          </a:xfrm>
        </p:spPr>
        <p:txBody>
          <a:bodyPr/>
          <a:lstStyle/>
          <a:p>
            <a:r>
              <a:rPr lang="en-US" altLang="zh-CN"/>
              <a:t>CEPC IARC meeting in 2025</a:t>
            </a:r>
            <a:endParaRPr lang="zh-CN" altLang="en-US" dirty="0"/>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FA84FE6-6DDC-407D-A290-71A87376C36A}" type="datetime1">
              <a:rPr lang="zh-CN" altLang="en-US" smtClean="0"/>
              <a:t>2025/12/17</a:t>
            </a:fld>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6" name="页脚占位符 4"/>
          <p:cNvSpPr>
            <a:spLocks noGrp="1"/>
          </p:cNvSpPr>
          <p:nvPr>
            <p:ph type="ftr" sz="quarter" idx="11"/>
          </p:nvPr>
        </p:nvSpPr>
        <p:spPr>
          <a:xfrm>
            <a:off x="3586586" y="6386391"/>
            <a:ext cx="5040560" cy="354977"/>
          </a:xfrm>
        </p:spPr>
        <p:txBody>
          <a:bodyPr/>
          <a:lstStyle/>
          <a:p>
            <a:r>
              <a:rPr lang="en-US" altLang="zh-CN"/>
              <a:t>CEPC IARC meeting in 2025</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p>
            <a:fld id="{B55C42B9-6CFA-4B48-8AB0-ABCDBB317B7A}" type="datetime1">
              <a:rPr lang="zh-CN" altLang="en-US" smtClean="0"/>
              <a:t>2025/12/17</a:t>
            </a:fld>
            <a:endParaRPr lang="zh-CN" altLang="en-US"/>
          </a:p>
        </p:txBody>
      </p:sp>
      <p:sp>
        <p:nvSpPr>
          <p:cNvPr id="5" name="Footer Placeholder 4"/>
          <p:cNvSpPr>
            <a:spLocks noGrp="1"/>
          </p:cNvSpPr>
          <p:nvPr>
            <p:ph type="ftr" sz="quarter" idx="11"/>
          </p:nvPr>
        </p:nvSpPr>
        <p:spPr/>
        <p:txBody>
          <a:bodyPr/>
          <a:lstStyle/>
          <a:p>
            <a:r>
              <a:rPr lang="en-US" altLang="zh-CN"/>
              <a:t>CEPC IARC meeting in 2025</a:t>
            </a:r>
            <a:endParaRPr lang="zh-CN" altLang="en-US"/>
          </a:p>
        </p:txBody>
      </p:sp>
      <p:sp>
        <p:nvSpPr>
          <p:cNvPr id="6" name="Slide Number Placeholder 5"/>
          <p:cNvSpPr>
            <a:spLocks noGrp="1"/>
          </p:cNvSpPr>
          <p:nvPr>
            <p:ph type="sldNum" sz="quarter" idx="12"/>
          </p:nvPr>
        </p:nvSpPr>
        <p:spPr/>
        <p:txBody>
          <a:bodyPr/>
          <a:lstStyle/>
          <a:p>
            <a:fld id="{27F552FA-C358-4F70-9CE8-3E41459FCE36}" type="slidenum">
              <a:rPr lang="zh-CN" altLang="en-US" smtClean="0"/>
              <a:t>‹#›</a:t>
            </a:fld>
            <a:endParaRPr lang="zh-CN" altLang="en-US"/>
          </a:p>
        </p:txBody>
      </p:sp>
      <p:sp>
        <p:nvSpPr>
          <p:cNvPr id="7" name="Title 6"/>
          <p:cNvSpPr>
            <a:spLocks noGrp="1"/>
          </p:cNvSpPr>
          <p:nvPr>
            <p:ph type="title"/>
          </p:nvPr>
        </p:nvSpPr>
        <p:spPr/>
        <p:txBody>
          <a:bodyPr/>
          <a:lstStyle/>
          <a:p>
            <a:r>
              <a:rPr lang="en-US" altLang="zh-CN"/>
              <a:t>Click to edit Master title style</a:t>
            </a:r>
            <a:endParaRPr lang="zh-CN" altLang="en-US"/>
          </a:p>
        </p:txBody>
      </p:sp>
    </p:spTree>
    <p:extLst>
      <p:ext uri="{BB962C8B-B14F-4D97-AF65-F5344CB8AC3E}">
        <p14:creationId xmlns:p14="http://schemas.microsoft.com/office/powerpoint/2010/main" val="689675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5A5074-3F6B-43F0-9225-17113C6B2802}" type="datetime1">
              <a:rPr lang="zh-CN" altLang="en-US" smtClean="0"/>
              <a:t>2025/12/17</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CEPC IARC meeting in 2025</a:t>
            </a:r>
            <a:endParaRPr lang="zh-CN" altLang="en-US" dirty="0"/>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E9139-A00B-4B2A-98A6-095DC08F134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50" r:id="rId2"/>
    <p:sldLayoutId id="2147483655" r:id="rId3"/>
    <p:sldLayoutId id="2147483674"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3.jpe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8d5d924e275b0c7f58feed1244176003"/>
          <p:cNvPicPr>
            <a:picLocks noChangeAspect="1"/>
          </p:cNvPicPr>
          <p:nvPr/>
        </p:nvPicPr>
        <p:blipFill rotWithShape="1">
          <a:blip r:embed="rId2"/>
          <a:srcRect t="28679" b="6192"/>
          <a:stretch/>
        </p:blipFill>
        <p:spPr>
          <a:xfrm>
            <a:off x="635" y="0"/>
            <a:ext cx="12191365" cy="2118283"/>
          </a:xfrm>
          <a:prstGeom prst="rect">
            <a:avLst/>
          </a:prstGeom>
        </p:spPr>
      </p:pic>
      <p:sp>
        <p:nvSpPr>
          <p:cNvPr id="6" name="标题 3"/>
          <p:cNvSpPr txBox="1">
            <a:spLocks/>
          </p:cNvSpPr>
          <p:nvPr/>
        </p:nvSpPr>
        <p:spPr>
          <a:xfrm>
            <a:off x="98342" y="2420575"/>
            <a:ext cx="12046330" cy="1326319"/>
          </a:xfrm>
          <a:prstGeom prst="rect">
            <a:avLst/>
          </a:prstGeom>
        </p:spPr>
        <p:txBody>
          <a:bodyPr vert="horz" lIns="68580" tIns="34290" rIns="68580" bIns="34290" rtlCol="0" anchor="ctr">
            <a:noAutofit/>
          </a:bodyPr>
          <a:lstStyle>
            <a:lvl1pPr algn="ctr" defTabSz="914354" rtl="0" eaLnBrk="1" latinLnBrk="0" hangingPunct="1">
              <a:lnSpc>
                <a:spcPct val="90000"/>
              </a:lnSpc>
              <a:spcBef>
                <a:spcPct val="0"/>
              </a:spcBef>
              <a:buNone/>
              <a:defRPr sz="4000" b="1" kern="1200">
                <a:solidFill>
                  <a:schemeClr val="accent1"/>
                </a:solidFill>
                <a:latin typeface="+mj-lt"/>
                <a:ea typeface="+mj-ea"/>
                <a:cs typeface="+mj-cs"/>
              </a:defRPr>
            </a:lvl1pPr>
          </a:lstStyle>
          <a:p>
            <a:endParaRPr lang="en-US" sz="5400" dirty="0">
              <a:solidFill>
                <a:srgbClr val="C00000"/>
              </a:solidFill>
            </a:endParaRPr>
          </a:p>
          <a:p>
            <a:r>
              <a:rPr lang="en-US" sz="5400" dirty="0">
                <a:solidFill>
                  <a:srgbClr val="C00000"/>
                </a:solidFill>
              </a:rPr>
              <a:t>Simulation of injection at commissioning and orbit correction</a:t>
            </a:r>
            <a:endParaRPr lang="zh-CN" altLang="en-US" sz="5400" dirty="0">
              <a:solidFill>
                <a:srgbClr val="C00000"/>
              </a:solidFill>
            </a:endParaRPr>
          </a:p>
        </p:txBody>
      </p:sp>
      <p:sp>
        <p:nvSpPr>
          <p:cNvPr id="7" name="文本框 7">
            <a:extLst>
              <a:ext uri="{FF2B5EF4-FFF2-40B4-BE49-F238E27FC236}">
                <a16:creationId xmlns:a16="http://schemas.microsoft.com/office/drawing/2014/main" id="{785816F2-AEF2-4FFE-A0DA-84B4490709A4}"/>
              </a:ext>
            </a:extLst>
          </p:cNvPr>
          <p:cNvSpPr txBox="1"/>
          <p:nvPr/>
        </p:nvSpPr>
        <p:spPr>
          <a:xfrm>
            <a:off x="2621737" y="4242209"/>
            <a:ext cx="6769500" cy="1261884"/>
          </a:xfrm>
          <a:prstGeom prst="rect">
            <a:avLst/>
          </a:prstGeom>
          <a:noFill/>
        </p:spPr>
        <p:txBody>
          <a:bodyPr wrap="square" rtlCol="0">
            <a:spAutoFit/>
          </a:bodyPr>
          <a:lstStyle/>
          <a:p>
            <a:pPr algn="ctr"/>
            <a:r>
              <a:rPr lang="en-US" altLang="zh-CN" sz="3600" dirty="0" err="1">
                <a:latin typeface="Times New Roman" panose="02020603050405020304" pitchFamily="18" charset="0"/>
                <a:ea typeface="微软雅黑" panose="020B0503020204020204" pitchFamily="34" charset="-122"/>
              </a:rPr>
              <a:t>Daheng</a:t>
            </a:r>
            <a:r>
              <a:rPr lang="en-US" altLang="zh-CN" sz="3600" dirty="0">
                <a:latin typeface="Times New Roman" panose="02020603050405020304" pitchFamily="18" charset="0"/>
                <a:ea typeface="微软雅黑" panose="020B0503020204020204" pitchFamily="34" charset="-122"/>
              </a:rPr>
              <a:t> Ji, Dou Wang(IHEP)</a:t>
            </a:r>
          </a:p>
          <a:p>
            <a:pPr algn="ctr"/>
            <a:endParaRPr lang="en-US" altLang="zh-CN" sz="1200" dirty="0">
              <a:latin typeface="Times New Roman" panose="02020603050405020304" pitchFamily="18" charset="0"/>
              <a:ea typeface="微软雅黑" panose="020B0503020204020204" pitchFamily="34" charset="-122"/>
            </a:endParaRPr>
          </a:p>
          <a:p>
            <a:pPr algn="ctr"/>
            <a:r>
              <a:rPr lang="en-US" altLang="zh-SG" sz="2800" dirty="0">
                <a:latin typeface="Times New Roman" panose="02020603050405020304" pitchFamily="18" charset="0"/>
                <a:cs typeface="Times New Roman" panose="02020603050405020304" pitchFamily="18" charset="0"/>
              </a:rPr>
              <a:t>On behalf  of CEPC Acc-Booster team</a:t>
            </a:r>
            <a:endParaRPr lang="zh-SG" altLang="en-US" sz="28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0" y="6488404"/>
            <a:ext cx="12191365" cy="369332"/>
          </a:xfrm>
          <a:prstGeom prst="rect">
            <a:avLst/>
          </a:prstGeom>
          <a:solidFill>
            <a:schemeClr val="accent1"/>
          </a:solidFill>
        </p:spPr>
        <p:txBody>
          <a:bodyPr wrap="square" rtlCol="0">
            <a:spAutoFit/>
          </a:bodyPr>
          <a:lstStyle/>
          <a:p>
            <a:pPr algn="ctr"/>
            <a:endParaRPr lang="en-US" altLang="zh-CN" dirty="0">
              <a:solidFill>
                <a:schemeClr val="bg1"/>
              </a:solidFill>
            </a:endParaRPr>
          </a:p>
        </p:txBody>
      </p:sp>
      <p:pic>
        <p:nvPicPr>
          <p:cNvPr id="10"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42" y="35979"/>
            <a:ext cx="1548428" cy="9126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9776" y="5517232"/>
            <a:ext cx="3552825" cy="672912"/>
          </a:xfrm>
          <a:prstGeom prst="rect">
            <a:avLst/>
          </a:prstGeom>
        </p:spPr>
      </p:pic>
      <p:sp>
        <p:nvSpPr>
          <p:cNvPr id="12" name="Slide Number Placeholder 11"/>
          <p:cNvSpPr>
            <a:spLocks noGrp="1"/>
          </p:cNvSpPr>
          <p:nvPr>
            <p:ph type="sldNum" sz="quarter" idx="12"/>
          </p:nvPr>
        </p:nvSpPr>
        <p:spPr/>
        <p:txBody>
          <a:bodyPr/>
          <a:lstStyle/>
          <a:p>
            <a:fld id="{27F552FA-C358-4F70-9CE8-3E41459FCE36}" type="slidenum">
              <a:rPr lang="zh-CN" altLang="en-US" smtClean="0"/>
              <a:t>1</a:t>
            </a:fld>
            <a:endParaRPr lang="zh-CN" altLang="en-US" dirty="0"/>
          </a:p>
        </p:txBody>
      </p:sp>
    </p:spTree>
    <p:extLst>
      <p:ext uri="{BB962C8B-B14F-4D97-AF65-F5344CB8AC3E}">
        <p14:creationId xmlns:p14="http://schemas.microsoft.com/office/powerpoint/2010/main" val="1692391731"/>
      </p:ext>
    </p:extLst>
  </p:cSld>
  <p:clrMapOvr>
    <a:masterClrMapping/>
  </p:clrMapOvr>
  <mc:AlternateContent xmlns:mc="http://schemas.openxmlformats.org/markup-compatibility/2006" xmlns:p14="http://schemas.microsoft.com/office/powerpoint/2010/main">
    <mc:Choice Requires="p14">
      <p:transition spd="slow" p14:dur="2000" advTm="8556"/>
    </mc:Choice>
    <mc:Fallback xmlns="">
      <p:transition spd="slow" advTm="855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01090ED7-638A-47E6-9095-5E91E38568C6}"/>
              </a:ext>
            </a:extLst>
          </p:cNvPr>
          <p:cNvSpPr>
            <a:spLocks noGrp="1"/>
          </p:cNvSpPr>
          <p:nvPr>
            <p:ph type="title"/>
          </p:nvPr>
        </p:nvSpPr>
        <p:spPr/>
        <p:txBody>
          <a:bodyPr>
            <a:normAutofit/>
          </a:bodyPr>
          <a:lstStyle/>
          <a:p>
            <a:r>
              <a:rPr lang="en-US" altLang="zh-CN" dirty="0"/>
              <a:t>Injection beam trajectory correction</a:t>
            </a:r>
            <a:endParaRPr lang="en-US" dirty="0"/>
          </a:p>
        </p:txBody>
      </p:sp>
      <p:sp>
        <p:nvSpPr>
          <p:cNvPr id="5" name="灯片编号占位符 4">
            <a:extLst>
              <a:ext uri="{FF2B5EF4-FFF2-40B4-BE49-F238E27FC236}">
                <a16:creationId xmlns:a16="http://schemas.microsoft.com/office/drawing/2014/main" id="{A0FCDCB9-1A53-4E3D-889B-3CE5A9C3556D}"/>
              </a:ext>
            </a:extLst>
          </p:cNvPr>
          <p:cNvSpPr>
            <a:spLocks noGrp="1"/>
          </p:cNvSpPr>
          <p:nvPr>
            <p:ph type="sldNum" sz="quarter" idx="12"/>
          </p:nvPr>
        </p:nvSpPr>
        <p:spPr/>
        <p:txBody>
          <a:bodyPr/>
          <a:lstStyle/>
          <a:p>
            <a:fld id="{F15E9139-A00B-4B2A-98A6-095DC08F1345}" type="slidenum">
              <a:rPr lang="zh-CN" altLang="en-US" smtClean="0"/>
              <a:pPr/>
              <a:t>10</a:t>
            </a:fld>
            <a:endParaRPr lang="zh-CN" altLang="en-US"/>
          </a:p>
        </p:txBody>
      </p:sp>
      <p:grpSp>
        <p:nvGrpSpPr>
          <p:cNvPr id="6" name="组合 5">
            <a:extLst>
              <a:ext uri="{FF2B5EF4-FFF2-40B4-BE49-F238E27FC236}">
                <a16:creationId xmlns:a16="http://schemas.microsoft.com/office/drawing/2014/main" id="{A26BA2A3-95DF-4057-9D41-E562A2B583FC}"/>
              </a:ext>
            </a:extLst>
          </p:cNvPr>
          <p:cNvGrpSpPr/>
          <p:nvPr/>
        </p:nvGrpSpPr>
        <p:grpSpPr>
          <a:xfrm>
            <a:off x="0" y="1124900"/>
            <a:ext cx="12241360" cy="2567612"/>
            <a:chOff x="-261087" y="1569833"/>
            <a:chExt cx="13040762" cy="3219864"/>
          </a:xfrm>
        </p:grpSpPr>
        <p:cxnSp>
          <p:nvCxnSpPr>
            <p:cNvPr id="7" name="直接箭头连接符 6">
              <a:extLst>
                <a:ext uri="{FF2B5EF4-FFF2-40B4-BE49-F238E27FC236}">
                  <a16:creationId xmlns:a16="http://schemas.microsoft.com/office/drawing/2014/main" id="{841134E0-1F4F-4DB3-8912-DE4F3E7A68D6}"/>
                </a:ext>
              </a:extLst>
            </p:cNvPr>
            <p:cNvCxnSpPr>
              <a:cxnSpLocks/>
            </p:cNvCxnSpPr>
            <p:nvPr/>
          </p:nvCxnSpPr>
          <p:spPr>
            <a:xfrm>
              <a:off x="818190" y="3375633"/>
              <a:ext cx="1073703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BB2CB2BD-ADA2-4BEB-A9F9-3F78D7A2EC7C}"/>
                </a:ext>
              </a:extLst>
            </p:cNvPr>
            <p:cNvCxnSpPr>
              <a:cxnSpLocks/>
            </p:cNvCxnSpPr>
            <p:nvPr/>
          </p:nvCxnSpPr>
          <p:spPr>
            <a:xfrm>
              <a:off x="844509" y="3078598"/>
              <a:ext cx="0" cy="29703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D12F15AE-41BF-48BE-AAD3-8AD6200EA045}"/>
                </a:ext>
              </a:extLst>
            </p:cNvPr>
            <p:cNvCxnSpPr>
              <a:cxnSpLocks/>
            </p:cNvCxnSpPr>
            <p:nvPr/>
          </p:nvCxnSpPr>
          <p:spPr>
            <a:xfrm>
              <a:off x="2854636" y="3078598"/>
              <a:ext cx="0" cy="29703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73CA86D6-17E4-4961-81FA-897B70FD118B}"/>
                </a:ext>
              </a:extLst>
            </p:cNvPr>
            <p:cNvCxnSpPr>
              <a:cxnSpLocks/>
            </p:cNvCxnSpPr>
            <p:nvPr/>
          </p:nvCxnSpPr>
          <p:spPr>
            <a:xfrm>
              <a:off x="6874890" y="3078598"/>
              <a:ext cx="0" cy="29703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E0E89A57-0DF0-44F2-908D-012FB0A68A9A}"/>
                </a:ext>
              </a:extLst>
            </p:cNvPr>
            <p:cNvCxnSpPr>
              <a:cxnSpLocks/>
            </p:cNvCxnSpPr>
            <p:nvPr/>
          </p:nvCxnSpPr>
          <p:spPr>
            <a:xfrm>
              <a:off x="8885017" y="3078598"/>
              <a:ext cx="0" cy="29703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90FAA85E-E845-4BA3-9693-E490D4E074EF}"/>
                </a:ext>
              </a:extLst>
            </p:cNvPr>
            <p:cNvCxnSpPr>
              <a:cxnSpLocks/>
            </p:cNvCxnSpPr>
            <p:nvPr/>
          </p:nvCxnSpPr>
          <p:spPr>
            <a:xfrm>
              <a:off x="10895144" y="3078598"/>
              <a:ext cx="0" cy="2970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52AAE8A5-D076-402D-AB62-91E370EC7536}"/>
                </a:ext>
              </a:extLst>
            </p:cNvPr>
            <p:cNvSpPr txBox="1"/>
            <p:nvPr/>
          </p:nvSpPr>
          <p:spPr>
            <a:xfrm>
              <a:off x="690323" y="2787467"/>
              <a:ext cx="283906" cy="369332"/>
            </a:xfrm>
            <a:prstGeom prst="rect">
              <a:avLst/>
            </a:prstGeom>
            <a:noFill/>
          </p:spPr>
          <p:txBody>
            <a:bodyPr wrap="square" rtlCol="0">
              <a:spAutoFit/>
            </a:bodyPr>
            <a:lstStyle/>
            <a:p>
              <a:r>
                <a:rPr lang="en-US" altLang="zh-CN" dirty="0"/>
                <a:t>0</a:t>
              </a:r>
            </a:p>
          </p:txBody>
        </p:sp>
        <p:sp>
          <p:nvSpPr>
            <p:cNvPr id="14" name="文本框 13">
              <a:extLst>
                <a:ext uri="{FF2B5EF4-FFF2-40B4-BE49-F238E27FC236}">
                  <a16:creationId xmlns:a16="http://schemas.microsoft.com/office/drawing/2014/main" id="{1A3ED44E-3DC7-442A-A5ED-CFEDF97FA35F}"/>
                </a:ext>
              </a:extLst>
            </p:cNvPr>
            <p:cNvSpPr txBox="1"/>
            <p:nvPr/>
          </p:nvSpPr>
          <p:spPr>
            <a:xfrm>
              <a:off x="4570770" y="2787467"/>
              <a:ext cx="588458" cy="369332"/>
            </a:xfrm>
            <a:prstGeom prst="rect">
              <a:avLst/>
            </a:prstGeom>
            <a:noFill/>
          </p:spPr>
          <p:txBody>
            <a:bodyPr wrap="square" rtlCol="0">
              <a:spAutoFit/>
            </a:bodyPr>
            <a:lstStyle/>
            <a:p>
              <a:r>
                <a:rPr lang="en-US" altLang="zh-CN" dirty="0"/>
                <a:t>100</a:t>
              </a:r>
            </a:p>
          </p:txBody>
        </p:sp>
        <p:sp>
          <p:nvSpPr>
            <p:cNvPr id="15" name="文本框 14">
              <a:extLst>
                <a:ext uri="{FF2B5EF4-FFF2-40B4-BE49-F238E27FC236}">
                  <a16:creationId xmlns:a16="http://schemas.microsoft.com/office/drawing/2014/main" id="{41BA89EC-662F-407E-B79C-4D4334F0D557}"/>
                </a:ext>
              </a:extLst>
            </p:cNvPr>
            <p:cNvSpPr txBox="1"/>
            <p:nvPr/>
          </p:nvSpPr>
          <p:spPr>
            <a:xfrm>
              <a:off x="2635495" y="2787467"/>
              <a:ext cx="503081" cy="526984"/>
            </a:xfrm>
            <a:prstGeom prst="rect">
              <a:avLst/>
            </a:prstGeom>
            <a:noFill/>
          </p:spPr>
          <p:txBody>
            <a:bodyPr wrap="square" rtlCol="0">
              <a:spAutoFit/>
            </a:bodyPr>
            <a:lstStyle/>
            <a:p>
              <a:r>
                <a:rPr lang="en-US" altLang="zh-CN" dirty="0"/>
                <a:t>10</a:t>
              </a:r>
            </a:p>
          </p:txBody>
        </p:sp>
        <p:sp>
          <p:nvSpPr>
            <p:cNvPr id="16" name="文本框 15">
              <a:extLst>
                <a:ext uri="{FF2B5EF4-FFF2-40B4-BE49-F238E27FC236}">
                  <a16:creationId xmlns:a16="http://schemas.microsoft.com/office/drawing/2014/main" id="{EE67D784-69F5-41E4-8D24-9F140D0C8897}"/>
                </a:ext>
              </a:extLst>
            </p:cNvPr>
            <p:cNvSpPr txBox="1"/>
            <p:nvPr/>
          </p:nvSpPr>
          <p:spPr>
            <a:xfrm>
              <a:off x="6587020" y="2787467"/>
              <a:ext cx="576202" cy="369332"/>
            </a:xfrm>
            <a:prstGeom prst="rect">
              <a:avLst/>
            </a:prstGeom>
            <a:noFill/>
          </p:spPr>
          <p:txBody>
            <a:bodyPr wrap="square" rtlCol="0">
              <a:spAutoFit/>
            </a:bodyPr>
            <a:lstStyle/>
            <a:p>
              <a:r>
                <a:rPr lang="en-US" altLang="zh-CN" dirty="0"/>
                <a:t>500</a:t>
              </a:r>
            </a:p>
          </p:txBody>
        </p:sp>
        <p:sp>
          <p:nvSpPr>
            <p:cNvPr id="17" name="文本框 16">
              <a:extLst>
                <a:ext uri="{FF2B5EF4-FFF2-40B4-BE49-F238E27FC236}">
                  <a16:creationId xmlns:a16="http://schemas.microsoft.com/office/drawing/2014/main" id="{DF98F66C-095B-4F8F-912F-790EAE9745CA}"/>
                </a:ext>
              </a:extLst>
            </p:cNvPr>
            <p:cNvSpPr txBox="1"/>
            <p:nvPr/>
          </p:nvSpPr>
          <p:spPr>
            <a:xfrm>
              <a:off x="8544977" y="2787466"/>
              <a:ext cx="984084" cy="463154"/>
            </a:xfrm>
            <a:prstGeom prst="rect">
              <a:avLst/>
            </a:prstGeom>
            <a:noFill/>
          </p:spPr>
          <p:txBody>
            <a:bodyPr wrap="square" rtlCol="0">
              <a:spAutoFit/>
            </a:bodyPr>
            <a:lstStyle/>
            <a:p>
              <a:r>
                <a:rPr lang="en-US" altLang="zh-CN" dirty="0"/>
                <a:t>1000</a:t>
              </a:r>
            </a:p>
          </p:txBody>
        </p:sp>
        <p:cxnSp>
          <p:nvCxnSpPr>
            <p:cNvPr id="18" name="直接连接符 17">
              <a:extLst>
                <a:ext uri="{FF2B5EF4-FFF2-40B4-BE49-F238E27FC236}">
                  <a16:creationId xmlns:a16="http://schemas.microsoft.com/office/drawing/2014/main" id="{131637A2-EE37-4773-A483-6D2451BA1BC9}"/>
                </a:ext>
              </a:extLst>
            </p:cNvPr>
            <p:cNvCxnSpPr>
              <a:cxnSpLocks/>
            </p:cNvCxnSpPr>
            <p:nvPr/>
          </p:nvCxnSpPr>
          <p:spPr>
            <a:xfrm>
              <a:off x="4864763" y="3078598"/>
              <a:ext cx="0" cy="2970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9" name="矩形 18">
              <a:extLst>
                <a:ext uri="{FF2B5EF4-FFF2-40B4-BE49-F238E27FC236}">
                  <a16:creationId xmlns:a16="http://schemas.microsoft.com/office/drawing/2014/main" id="{36492228-BCFD-448E-A979-6A56AE6A398E}"/>
                </a:ext>
              </a:extLst>
            </p:cNvPr>
            <p:cNvSpPr/>
            <p:nvPr/>
          </p:nvSpPr>
          <p:spPr>
            <a:xfrm>
              <a:off x="10510879" y="2787466"/>
              <a:ext cx="888008" cy="463154"/>
            </a:xfrm>
            <a:prstGeom prst="rect">
              <a:avLst/>
            </a:prstGeom>
          </p:spPr>
          <p:txBody>
            <a:bodyPr wrap="square">
              <a:spAutoFit/>
            </a:bodyPr>
            <a:lstStyle/>
            <a:p>
              <a:r>
                <a:rPr lang="en-US" altLang="zh-CN" dirty="0"/>
                <a:t>10000</a:t>
              </a:r>
            </a:p>
          </p:txBody>
        </p:sp>
        <p:sp>
          <p:nvSpPr>
            <p:cNvPr id="20" name="矩形 19">
              <a:extLst>
                <a:ext uri="{FF2B5EF4-FFF2-40B4-BE49-F238E27FC236}">
                  <a16:creationId xmlns:a16="http://schemas.microsoft.com/office/drawing/2014/main" id="{6D17ADDC-3A59-4995-AA4D-DE40CDCD3848}"/>
                </a:ext>
              </a:extLst>
            </p:cNvPr>
            <p:cNvSpPr/>
            <p:nvPr/>
          </p:nvSpPr>
          <p:spPr>
            <a:xfrm>
              <a:off x="11573339" y="3190967"/>
              <a:ext cx="1206336" cy="463154"/>
            </a:xfrm>
            <a:prstGeom prst="rect">
              <a:avLst/>
            </a:prstGeom>
          </p:spPr>
          <p:txBody>
            <a:bodyPr wrap="square">
              <a:spAutoFit/>
            </a:bodyPr>
            <a:lstStyle/>
            <a:p>
              <a:r>
                <a:rPr lang="en-US" altLang="zh-CN" dirty="0"/>
                <a:t>stored</a:t>
              </a:r>
            </a:p>
          </p:txBody>
        </p:sp>
        <p:sp>
          <p:nvSpPr>
            <p:cNvPr id="21" name="右大括号 20">
              <a:extLst>
                <a:ext uri="{FF2B5EF4-FFF2-40B4-BE49-F238E27FC236}">
                  <a16:creationId xmlns:a16="http://schemas.microsoft.com/office/drawing/2014/main" id="{280B8764-B814-4BB6-A51B-4AE0F5E5D958}"/>
                </a:ext>
              </a:extLst>
            </p:cNvPr>
            <p:cNvSpPr/>
            <p:nvPr/>
          </p:nvSpPr>
          <p:spPr>
            <a:xfrm rot="5400000">
              <a:off x="6152862" y="133088"/>
              <a:ext cx="475247" cy="7079563"/>
            </a:xfrm>
            <a:prstGeom prst="rightBrace">
              <a:avLst>
                <a:gd name="adj1" fmla="val 8333"/>
                <a:gd name="adj2" fmla="val 59255"/>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zh-CN" altLang="en-US"/>
            </a:p>
          </p:txBody>
        </p:sp>
        <p:cxnSp>
          <p:nvCxnSpPr>
            <p:cNvPr id="22" name="直接箭头连接符 21">
              <a:extLst>
                <a:ext uri="{FF2B5EF4-FFF2-40B4-BE49-F238E27FC236}">
                  <a16:creationId xmlns:a16="http://schemas.microsoft.com/office/drawing/2014/main" id="{7EE19EA0-6D87-4BBF-8043-85C4A0DEB844}"/>
                </a:ext>
              </a:extLst>
            </p:cNvPr>
            <p:cNvCxnSpPr>
              <a:cxnSpLocks/>
            </p:cNvCxnSpPr>
            <p:nvPr/>
          </p:nvCxnSpPr>
          <p:spPr>
            <a:xfrm flipV="1">
              <a:off x="2850705" y="3400830"/>
              <a:ext cx="0" cy="516517"/>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23" name="右大括号 22">
              <a:extLst>
                <a:ext uri="{FF2B5EF4-FFF2-40B4-BE49-F238E27FC236}">
                  <a16:creationId xmlns:a16="http://schemas.microsoft.com/office/drawing/2014/main" id="{4356B2AD-CF77-4162-B8D1-4EF3C495A2F7}"/>
                </a:ext>
              </a:extLst>
            </p:cNvPr>
            <p:cNvSpPr/>
            <p:nvPr/>
          </p:nvSpPr>
          <p:spPr>
            <a:xfrm rot="16200000">
              <a:off x="6489916" y="-1356443"/>
              <a:ext cx="772477" cy="8037983"/>
            </a:xfrm>
            <a:prstGeom prst="rightBrace">
              <a:avLst>
                <a:gd name="adj1" fmla="val 14356"/>
                <a:gd name="adj2" fmla="val 31715"/>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p>
          </p:txBody>
        </p:sp>
        <p:sp>
          <p:nvSpPr>
            <p:cNvPr id="24" name="右大括号 23">
              <a:extLst>
                <a:ext uri="{FF2B5EF4-FFF2-40B4-BE49-F238E27FC236}">
                  <a16:creationId xmlns:a16="http://schemas.microsoft.com/office/drawing/2014/main" id="{BBB93354-52FB-4486-B9A2-0FF48485D916}"/>
                </a:ext>
              </a:extLst>
            </p:cNvPr>
            <p:cNvSpPr/>
            <p:nvPr/>
          </p:nvSpPr>
          <p:spPr>
            <a:xfrm rot="16200000">
              <a:off x="1610790" y="1808876"/>
              <a:ext cx="475247" cy="2004586"/>
            </a:xfrm>
            <a:prstGeom prst="rightBrace">
              <a:avLst>
                <a:gd name="adj1" fmla="val 8333"/>
                <a:gd name="adj2" fmla="val 3171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右大括号 24">
              <a:extLst>
                <a:ext uri="{FF2B5EF4-FFF2-40B4-BE49-F238E27FC236}">
                  <a16:creationId xmlns:a16="http://schemas.microsoft.com/office/drawing/2014/main" id="{1C3A5EC2-5714-4574-86E7-EDA10DC6B4A8}"/>
                </a:ext>
              </a:extLst>
            </p:cNvPr>
            <p:cNvSpPr/>
            <p:nvPr/>
          </p:nvSpPr>
          <p:spPr>
            <a:xfrm rot="5400000">
              <a:off x="8577113" y="1730023"/>
              <a:ext cx="638294" cy="4036255"/>
            </a:xfrm>
            <a:prstGeom prst="rightBrace">
              <a:avLst>
                <a:gd name="adj1" fmla="val 48546"/>
                <a:gd name="adj2" fmla="val 3211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8C36BA7B-5772-47BE-9A1B-859F237E1DED}"/>
                </a:ext>
              </a:extLst>
            </p:cNvPr>
            <p:cNvSpPr/>
            <p:nvPr/>
          </p:nvSpPr>
          <p:spPr>
            <a:xfrm>
              <a:off x="-261087" y="1948959"/>
              <a:ext cx="3570186" cy="463154"/>
            </a:xfrm>
            <a:prstGeom prst="rect">
              <a:avLst/>
            </a:prstGeom>
          </p:spPr>
          <p:txBody>
            <a:bodyPr wrap="square">
              <a:spAutoFit/>
            </a:bodyPr>
            <a:lstStyle/>
            <a:p>
              <a:pPr marL="0" lvl="1" algn="ctr"/>
              <a:r>
                <a:rPr lang="en-US" altLang="zh-CN" dirty="0"/>
                <a:t>Single-turn Trajectory Correction</a:t>
              </a:r>
            </a:p>
          </p:txBody>
        </p:sp>
        <p:sp>
          <p:nvSpPr>
            <p:cNvPr id="27" name="矩形 26">
              <a:extLst>
                <a:ext uri="{FF2B5EF4-FFF2-40B4-BE49-F238E27FC236}">
                  <a16:creationId xmlns:a16="http://schemas.microsoft.com/office/drawing/2014/main" id="{34A14BE1-D1AC-471B-8806-3C4A6BD88333}"/>
                </a:ext>
              </a:extLst>
            </p:cNvPr>
            <p:cNvSpPr/>
            <p:nvPr/>
          </p:nvSpPr>
          <p:spPr>
            <a:xfrm>
              <a:off x="1685217" y="3936459"/>
              <a:ext cx="2372427" cy="369332"/>
            </a:xfrm>
            <a:prstGeom prst="rect">
              <a:avLst/>
            </a:prstGeom>
          </p:spPr>
          <p:txBody>
            <a:bodyPr wrap="square">
              <a:spAutoFit/>
            </a:bodyPr>
            <a:lstStyle/>
            <a:p>
              <a:pPr algn="ctr"/>
              <a:r>
                <a:rPr lang="en-US" altLang="zh-CN" dirty="0"/>
                <a:t>RF on</a:t>
              </a:r>
              <a:endParaRPr lang="zh-CN" altLang="en-US" dirty="0"/>
            </a:p>
          </p:txBody>
        </p:sp>
        <p:sp>
          <p:nvSpPr>
            <p:cNvPr id="28" name="矩形 27">
              <a:extLst>
                <a:ext uri="{FF2B5EF4-FFF2-40B4-BE49-F238E27FC236}">
                  <a16:creationId xmlns:a16="http://schemas.microsoft.com/office/drawing/2014/main" id="{6F081505-DACA-4FC8-BCE3-05865F8A685E}"/>
                </a:ext>
              </a:extLst>
            </p:cNvPr>
            <p:cNvSpPr/>
            <p:nvPr/>
          </p:nvSpPr>
          <p:spPr>
            <a:xfrm>
              <a:off x="3497721" y="1569833"/>
              <a:ext cx="4046555" cy="922222"/>
            </a:xfrm>
            <a:prstGeom prst="rect">
              <a:avLst/>
            </a:prstGeom>
          </p:spPr>
          <p:txBody>
            <a:bodyPr wrap="square">
              <a:spAutoFit/>
            </a:bodyPr>
            <a:lstStyle/>
            <a:p>
              <a:pPr marL="0" lvl="1" algn="ctr"/>
              <a:r>
                <a:rPr lang="en-US" dirty="0"/>
                <a:t>Multi-turn Trajectory Correction, Injection Beam Trajectory Correction</a:t>
              </a:r>
              <a:endParaRPr lang="en-US" altLang="zh-CN" dirty="0"/>
            </a:p>
          </p:txBody>
        </p:sp>
        <p:sp>
          <p:nvSpPr>
            <p:cNvPr id="29" name="矩形 28">
              <a:extLst>
                <a:ext uri="{FF2B5EF4-FFF2-40B4-BE49-F238E27FC236}">
                  <a16:creationId xmlns:a16="http://schemas.microsoft.com/office/drawing/2014/main" id="{D17B7F7C-5E1F-4785-826C-B91E8A1316FC}"/>
                </a:ext>
              </a:extLst>
            </p:cNvPr>
            <p:cNvSpPr/>
            <p:nvPr/>
          </p:nvSpPr>
          <p:spPr>
            <a:xfrm>
              <a:off x="4570770" y="3866367"/>
              <a:ext cx="2525942" cy="923330"/>
            </a:xfrm>
            <a:prstGeom prst="rect">
              <a:avLst/>
            </a:prstGeom>
          </p:spPr>
          <p:txBody>
            <a:bodyPr wrap="square">
              <a:spAutoFit/>
            </a:bodyPr>
            <a:lstStyle/>
            <a:p>
              <a:pPr marL="0" lvl="1" algn="ctr"/>
              <a:r>
                <a:rPr lang="en-US" altLang="zh-CN" dirty="0">
                  <a:sym typeface="Wingdings" panose="05000000000000000000" pitchFamily="2" charset="2"/>
                </a:rPr>
                <a:t>Tune tuning, </a:t>
              </a:r>
            </a:p>
            <a:p>
              <a:pPr marL="0" lvl="1" algn="ctr"/>
              <a:r>
                <a:rPr lang="en-US" altLang="zh-CN" dirty="0">
                  <a:sym typeface="Wingdings" panose="05000000000000000000" pitchFamily="2" charset="2"/>
                </a:rPr>
                <a:t>RF Phase tuning</a:t>
              </a:r>
              <a:endParaRPr lang="en-US" altLang="zh-CN" dirty="0"/>
            </a:p>
            <a:p>
              <a:pPr marL="0" lvl="1" algn="ctr"/>
              <a:endParaRPr lang="en-US" altLang="zh-CN" dirty="0">
                <a:sym typeface="Wingdings" panose="05000000000000000000" pitchFamily="2" charset="2"/>
              </a:endParaRPr>
            </a:p>
          </p:txBody>
        </p:sp>
        <p:sp>
          <p:nvSpPr>
            <p:cNvPr id="30" name="矩形 29">
              <a:extLst>
                <a:ext uri="{FF2B5EF4-FFF2-40B4-BE49-F238E27FC236}">
                  <a16:creationId xmlns:a16="http://schemas.microsoft.com/office/drawing/2014/main" id="{0EC1FE05-1952-4776-9DE8-04F43C16F0D3}"/>
                </a:ext>
              </a:extLst>
            </p:cNvPr>
            <p:cNvSpPr/>
            <p:nvPr/>
          </p:nvSpPr>
          <p:spPr>
            <a:xfrm>
              <a:off x="8491592" y="4043746"/>
              <a:ext cx="2403551" cy="463154"/>
            </a:xfrm>
            <a:prstGeom prst="rect">
              <a:avLst/>
            </a:prstGeom>
          </p:spPr>
          <p:txBody>
            <a:bodyPr wrap="square">
              <a:spAutoFit/>
            </a:bodyPr>
            <a:lstStyle/>
            <a:p>
              <a:pPr algn="ctr"/>
              <a:r>
                <a:rPr lang="en-US" altLang="zh-CN" dirty="0"/>
                <a:t>TBT Optics Correction</a:t>
              </a:r>
            </a:p>
          </p:txBody>
        </p:sp>
      </p:grpSp>
      <p:sp>
        <p:nvSpPr>
          <p:cNvPr id="35" name="矩形 34">
            <a:extLst>
              <a:ext uri="{FF2B5EF4-FFF2-40B4-BE49-F238E27FC236}">
                <a16:creationId xmlns:a16="http://schemas.microsoft.com/office/drawing/2014/main" id="{5D29AA7F-B7A9-41C3-86E3-2CB6AEE1D151}"/>
              </a:ext>
            </a:extLst>
          </p:cNvPr>
          <p:cNvSpPr/>
          <p:nvPr/>
        </p:nvSpPr>
        <p:spPr>
          <a:xfrm>
            <a:off x="129428" y="3558408"/>
            <a:ext cx="11300609" cy="2862322"/>
          </a:xfrm>
          <a:prstGeom prst="rect">
            <a:avLst/>
          </a:prstGeom>
        </p:spPr>
        <p:txBody>
          <a:bodyPr wrap="square">
            <a:spAutoFit/>
          </a:bodyPr>
          <a:lstStyle/>
          <a:p>
            <a:pPr marL="285750" indent="-285750">
              <a:buFont typeface="Arial" panose="020B0604020202020204" pitchFamily="34" charset="0"/>
              <a:buChar char="•"/>
            </a:pPr>
            <a:r>
              <a:rPr lang="en-US" sz="2000" b="1" dirty="0">
                <a:solidFill>
                  <a:srgbClr val="24292F"/>
                </a:solidFill>
                <a:latin typeface="Noto Sans SC"/>
              </a:rPr>
              <a:t>Single-turn trajectory correction: </a:t>
            </a:r>
            <a:r>
              <a:rPr lang="en-US" sz="2000" dirty="0">
                <a:solidFill>
                  <a:srgbClr val="24292F"/>
                </a:solidFill>
                <a:latin typeface="Noto Sans SC"/>
              </a:rPr>
              <a:t>Minimize the trajectory of the beam for the first 5 turns.</a:t>
            </a:r>
          </a:p>
          <a:p>
            <a:pPr marL="285750" indent="-285750">
              <a:buFont typeface="Arial" panose="020B0604020202020204" pitchFamily="34" charset="0"/>
              <a:buChar char="•"/>
            </a:pPr>
            <a:r>
              <a:rPr lang="en-US" sz="2000" b="1" dirty="0">
                <a:solidFill>
                  <a:srgbClr val="24292F"/>
                </a:solidFill>
                <a:latin typeface="Noto Sans SC"/>
              </a:rPr>
              <a:t>Multi-turn trajectory correction: </a:t>
            </a:r>
            <a:r>
              <a:rPr lang="en-US" sz="2000" dirty="0">
                <a:solidFill>
                  <a:srgbClr val="24292F"/>
                </a:solidFill>
                <a:latin typeface="Noto Sans SC"/>
              </a:rPr>
              <a:t>Average the beam trajectory over more than 5 turns to obtain an approximate closed orbit and correct it.</a:t>
            </a:r>
          </a:p>
          <a:p>
            <a:pPr marL="285750" indent="-285750">
              <a:buFont typeface="Arial" panose="020B0604020202020204" pitchFamily="34" charset="0"/>
              <a:buChar char="•"/>
            </a:pPr>
            <a:r>
              <a:rPr lang="en-US" sz="2000" b="1" dirty="0">
                <a:solidFill>
                  <a:srgbClr val="24292F"/>
                </a:solidFill>
                <a:latin typeface="Noto Sans SC"/>
              </a:rPr>
              <a:t>Injection beam trajectory correction: </a:t>
            </a:r>
            <a:r>
              <a:rPr lang="en-US" sz="2000" dirty="0">
                <a:solidFill>
                  <a:srgbClr val="24292F"/>
                </a:solidFill>
                <a:latin typeface="Noto Sans SC"/>
              </a:rPr>
              <a:t>Correct the coordinates of the injection beam at the injection point to reduce the oscillation of the injected beam.</a:t>
            </a:r>
          </a:p>
          <a:p>
            <a:pPr marL="285750" indent="-285750">
              <a:buFont typeface="Arial" panose="020B0604020202020204" pitchFamily="34" charset="0"/>
              <a:buChar char="•"/>
            </a:pPr>
            <a:r>
              <a:rPr lang="en-US" altLang="zh-CN" sz="2000" b="1" dirty="0">
                <a:solidFill>
                  <a:srgbClr val="24292F"/>
                </a:solidFill>
                <a:highlight>
                  <a:srgbClr val="FFFF00"/>
                </a:highlight>
                <a:latin typeface="Noto Sans SC"/>
              </a:rPr>
              <a:t>Tune </a:t>
            </a:r>
            <a:r>
              <a:rPr lang="en-US" sz="2000" b="1" dirty="0">
                <a:solidFill>
                  <a:srgbClr val="24292F"/>
                </a:solidFill>
                <a:highlight>
                  <a:srgbClr val="FFFF00"/>
                </a:highlight>
                <a:latin typeface="Noto Sans SC"/>
              </a:rPr>
              <a:t>adjustment: </a:t>
            </a:r>
            <a:r>
              <a:rPr lang="en-US" sz="2000" dirty="0">
                <a:solidFill>
                  <a:srgbClr val="24292F"/>
                </a:solidFill>
                <a:highlight>
                  <a:srgbClr val="FFFF00"/>
                </a:highlight>
                <a:latin typeface="Noto Sans SC"/>
              </a:rPr>
              <a:t>Calculate (Phased-CFT) and adjust the working point using the beam over 10 turns.</a:t>
            </a:r>
          </a:p>
          <a:p>
            <a:pPr marL="285750" indent="-285750">
              <a:buFont typeface="Arial" panose="020B0604020202020204" pitchFamily="34" charset="0"/>
              <a:buChar char="•"/>
            </a:pPr>
            <a:r>
              <a:rPr lang="en-US" sz="2000" b="1" dirty="0">
                <a:solidFill>
                  <a:srgbClr val="24292F"/>
                </a:solidFill>
                <a:latin typeface="Noto Sans SC"/>
              </a:rPr>
              <a:t>RF parameters adjustment: </a:t>
            </a:r>
            <a:r>
              <a:rPr lang="en-US" sz="2000" dirty="0">
                <a:solidFill>
                  <a:srgbClr val="24292F"/>
                </a:solidFill>
                <a:latin typeface="Noto Sans SC"/>
              </a:rPr>
              <a:t>Evaluate the beam energy variation with the average of the horizontal trajectory over each turn and adjust the RF parameters to reduce oscillation.</a:t>
            </a:r>
          </a:p>
          <a:p>
            <a:pPr marL="285750" indent="-285750">
              <a:buFont typeface="Arial" panose="020B0604020202020204" pitchFamily="34" charset="0"/>
              <a:buChar char="•"/>
            </a:pPr>
            <a:r>
              <a:rPr lang="en-US" sz="2000" b="1" dirty="0">
                <a:solidFill>
                  <a:srgbClr val="24292F"/>
                </a:solidFill>
                <a:latin typeface="Noto Sans SC"/>
              </a:rPr>
              <a:t>Optics correction: </a:t>
            </a:r>
            <a:r>
              <a:rPr lang="en-US" sz="2000" dirty="0">
                <a:solidFill>
                  <a:srgbClr val="24292F"/>
                </a:solidFill>
                <a:latin typeface="Noto Sans SC"/>
              </a:rPr>
              <a:t>Based on ICA, PCA.</a:t>
            </a:r>
            <a:endParaRPr lang="en-US" sz="2000" b="0" i="0" dirty="0">
              <a:solidFill>
                <a:srgbClr val="24292F"/>
              </a:solidFill>
              <a:effectLst/>
              <a:latin typeface="Noto Sans SC"/>
            </a:endParaRPr>
          </a:p>
        </p:txBody>
      </p:sp>
    </p:spTree>
    <p:extLst>
      <p:ext uri="{BB962C8B-B14F-4D97-AF65-F5344CB8AC3E}">
        <p14:creationId xmlns:p14="http://schemas.microsoft.com/office/powerpoint/2010/main" val="3083284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01090ED7-638A-47E6-9095-5E91E38568C6}"/>
              </a:ext>
            </a:extLst>
          </p:cNvPr>
          <p:cNvSpPr>
            <a:spLocks noGrp="1"/>
          </p:cNvSpPr>
          <p:nvPr>
            <p:ph type="title"/>
          </p:nvPr>
        </p:nvSpPr>
        <p:spPr/>
        <p:txBody>
          <a:bodyPr/>
          <a:lstStyle/>
          <a:p>
            <a:r>
              <a:rPr lang="en-US" altLang="zh-CN" dirty="0"/>
              <a:t>RF parameters adjustment</a:t>
            </a:r>
            <a:endParaRPr lang="en-US" dirty="0"/>
          </a:p>
        </p:txBody>
      </p:sp>
      <p:sp>
        <p:nvSpPr>
          <p:cNvPr id="5" name="灯片编号占位符 4">
            <a:extLst>
              <a:ext uri="{FF2B5EF4-FFF2-40B4-BE49-F238E27FC236}">
                <a16:creationId xmlns:a16="http://schemas.microsoft.com/office/drawing/2014/main" id="{A0FCDCB9-1A53-4E3D-889B-3CE5A9C3556D}"/>
              </a:ext>
            </a:extLst>
          </p:cNvPr>
          <p:cNvSpPr>
            <a:spLocks noGrp="1"/>
          </p:cNvSpPr>
          <p:nvPr>
            <p:ph type="sldNum" sz="quarter" idx="12"/>
          </p:nvPr>
        </p:nvSpPr>
        <p:spPr/>
        <p:txBody>
          <a:bodyPr/>
          <a:lstStyle/>
          <a:p>
            <a:fld id="{F15E9139-A00B-4B2A-98A6-095DC08F1345}" type="slidenum">
              <a:rPr lang="zh-CN" altLang="en-US" smtClean="0"/>
              <a:pPr/>
              <a:t>11</a:t>
            </a:fld>
            <a:endParaRPr lang="zh-CN" altLang="en-US"/>
          </a:p>
        </p:txBody>
      </p:sp>
      <p:grpSp>
        <p:nvGrpSpPr>
          <p:cNvPr id="6" name="组合 5">
            <a:extLst>
              <a:ext uri="{FF2B5EF4-FFF2-40B4-BE49-F238E27FC236}">
                <a16:creationId xmlns:a16="http://schemas.microsoft.com/office/drawing/2014/main" id="{A26BA2A3-95DF-4057-9D41-E562A2B583FC}"/>
              </a:ext>
            </a:extLst>
          </p:cNvPr>
          <p:cNvGrpSpPr/>
          <p:nvPr/>
        </p:nvGrpSpPr>
        <p:grpSpPr>
          <a:xfrm>
            <a:off x="0" y="1124900"/>
            <a:ext cx="12241360" cy="2567612"/>
            <a:chOff x="-261087" y="1569833"/>
            <a:chExt cx="13040762" cy="3219864"/>
          </a:xfrm>
        </p:grpSpPr>
        <p:cxnSp>
          <p:nvCxnSpPr>
            <p:cNvPr id="7" name="直接箭头连接符 6">
              <a:extLst>
                <a:ext uri="{FF2B5EF4-FFF2-40B4-BE49-F238E27FC236}">
                  <a16:creationId xmlns:a16="http://schemas.microsoft.com/office/drawing/2014/main" id="{841134E0-1F4F-4DB3-8912-DE4F3E7A68D6}"/>
                </a:ext>
              </a:extLst>
            </p:cNvPr>
            <p:cNvCxnSpPr>
              <a:cxnSpLocks/>
            </p:cNvCxnSpPr>
            <p:nvPr/>
          </p:nvCxnSpPr>
          <p:spPr>
            <a:xfrm>
              <a:off x="818190" y="3375633"/>
              <a:ext cx="1073703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BB2CB2BD-ADA2-4BEB-A9F9-3F78D7A2EC7C}"/>
                </a:ext>
              </a:extLst>
            </p:cNvPr>
            <p:cNvCxnSpPr>
              <a:cxnSpLocks/>
            </p:cNvCxnSpPr>
            <p:nvPr/>
          </p:nvCxnSpPr>
          <p:spPr>
            <a:xfrm>
              <a:off x="844509" y="3078598"/>
              <a:ext cx="0" cy="29703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D12F15AE-41BF-48BE-AAD3-8AD6200EA045}"/>
                </a:ext>
              </a:extLst>
            </p:cNvPr>
            <p:cNvCxnSpPr>
              <a:cxnSpLocks/>
            </p:cNvCxnSpPr>
            <p:nvPr/>
          </p:nvCxnSpPr>
          <p:spPr>
            <a:xfrm>
              <a:off x="2854636" y="3078598"/>
              <a:ext cx="0" cy="29703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73CA86D6-17E4-4961-81FA-897B70FD118B}"/>
                </a:ext>
              </a:extLst>
            </p:cNvPr>
            <p:cNvCxnSpPr>
              <a:cxnSpLocks/>
            </p:cNvCxnSpPr>
            <p:nvPr/>
          </p:nvCxnSpPr>
          <p:spPr>
            <a:xfrm>
              <a:off x="6874890" y="3078598"/>
              <a:ext cx="0" cy="29703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E0E89A57-0DF0-44F2-908D-012FB0A68A9A}"/>
                </a:ext>
              </a:extLst>
            </p:cNvPr>
            <p:cNvCxnSpPr>
              <a:cxnSpLocks/>
            </p:cNvCxnSpPr>
            <p:nvPr/>
          </p:nvCxnSpPr>
          <p:spPr>
            <a:xfrm>
              <a:off x="8885017" y="3078598"/>
              <a:ext cx="0" cy="29703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90FAA85E-E845-4BA3-9693-E490D4E074EF}"/>
                </a:ext>
              </a:extLst>
            </p:cNvPr>
            <p:cNvCxnSpPr>
              <a:cxnSpLocks/>
            </p:cNvCxnSpPr>
            <p:nvPr/>
          </p:nvCxnSpPr>
          <p:spPr>
            <a:xfrm>
              <a:off x="10895144" y="3078598"/>
              <a:ext cx="0" cy="2970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52AAE8A5-D076-402D-AB62-91E370EC7536}"/>
                </a:ext>
              </a:extLst>
            </p:cNvPr>
            <p:cNvSpPr txBox="1"/>
            <p:nvPr/>
          </p:nvSpPr>
          <p:spPr>
            <a:xfrm>
              <a:off x="690323" y="2787467"/>
              <a:ext cx="283906" cy="369332"/>
            </a:xfrm>
            <a:prstGeom prst="rect">
              <a:avLst/>
            </a:prstGeom>
            <a:noFill/>
          </p:spPr>
          <p:txBody>
            <a:bodyPr wrap="square" rtlCol="0">
              <a:spAutoFit/>
            </a:bodyPr>
            <a:lstStyle/>
            <a:p>
              <a:r>
                <a:rPr lang="en-US" altLang="zh-CN" dirty="0"/>
                <a:t>0</a:t>
              </a:r>
            </a:p>
          </p:txBody>
        </p:sp>
        <p:sp>
          <p:nvSpPr>
            <p:cNvPr id="14" name="文本框 13">
              <a:extLst>
                <a:ext uri="{FF2B5EF4-FFF2-40B4-BE49-F238E27FC236}">
                  <a16:creationId xmlns:a16="http://schemas.microsoft.com/office/drawing/2014/main" id="{1A3ED44E-3DC7-442A-A5ED-CFEDF97FA35F}"/>
                </a:ext>
              </a:extLst>
            </p:cNvPr>
            <p:cNvSpPr txBox="1"/>
            <p:nvPr/>
          </p:nvSpPr>
          <p:spPr>
            <a:xfrm>
              <a:off x="4570770" y="2787467"/>
              <a:ext cx="588458" cy="369332"/>
            </a:xfrm>
            <a:prstGeom prst="rect">
              <a:avLst/>
            </a:prstGeom>
            <a:noFill/>
          </p:spPr>
          <p:txBody>
            <a:bodyPr wrap="square" rtlCol="0">
              <a:spAutoFit/>
            </a:bodyPr>
            <a:lstStyle/>
            <a:p>
              <a:r>
                <a:rPr lang="en-US" altLang="zh-CN" dirty="0"/>
                <a:t>100</a:t>
              </a:r>
            </a:p>
          </p:txBody>
        </p:sp>
        <p:sp>
          <p:nvSpPr>
            <p:cNvPr id="15" name="文本框 14">
              <a:extLst>
                <a:ext uri="{FF2B5EF4-FFF2-40B4-BE49-F238E27FC236}">
                  <a16:creationId xmlns:a16="http://schemas.microsoft.com/office/drawing/2014/main" id="{41BA89EC-662F-407E-B79C-4D4334F0D557}"/>
                </a:ext>
              </a:extLst>
            </p:cNvPr>
            <p:cNvSpPr txBox="1"/>
            <p:nvPr/>
          </p:nvSpPr>
          <p:spPr>
            <a:xfrm>
              <a:off x="2635495" y="2787467"/>
              <a:ext cx="503081" cy="526984"/>
            </a:xfrm>
            <a:prstGeom prst="rect">
              <a:avLst/>
            </a:prstGeom>
            <a:noFill/>
          </p:spPr>
          <p:txBody>
            <a:bodyPr wrap="square" rtlCol="0">
              <a:spAutoFit/>
            </a:bodyPr>
            <a:lstStyle/>
            <a:p>
              <a:r>
                <a:rPr lang="en-US" altLang="zh-CN" dirty="0"/>
                <a:t>10</a:t>
              </a:r>
            </a:p>
          </p:txBody>
        </p:sp>
        <p:sp>
          <p:nvSpPr>
            <p:cNvPr id="16" name="文本框 15">
              <a:extLst>
                <a:ext uri="{FF2B5EF4-FFF2-40B4-BE49-F238E27FC236}">
                  <a16:creationId xmlns:a16="http://schemas.microsoft.com/office/drawing/2014/main" id="{EE67D784-69F5-41E4-8D24-9F140D0C8897}"/>
                </a:ext>
              </a:extLst>
            </p:cNvPr>
            <p:cNvSpPr txBox="1"/>
            <p:nvPr/>
          </p:nvSpPr>
          <p:spPr>
            <a:xfrm>
              <a:off x="6587020" y="2787467"/>
              <a:ext cx="576202" cy="369332"/>
            </a:xfrm>
            <a:prstGeom prst="rect">
              <a:avLst/>
            </a:prstGeom>
            <a:noFill/>
          </p:spPr>
          <p:txBody>
            <a:bodyPr wrap="square" rtlCol="0">
              <a:spAutoFit/>
            </a:bodyPr>
            <a:lstStyle/>
            <a:p>
              <a:r>
                <a:rPr lang="en-US" altLang="zh-CN" dirty="0"/>
                <a:t>500</a:t>
              </a:r>
            </a:p>
          </p:txBody>
        </p:sp>
        <p:sp>
          <p:nvSpPr>
            <p:cNvPr id="17" name="文本框 16">
              <a:extLst>
                <a:ext uri="{FF2B5EF4-FFF2-40B4-BE49-F238E27FC236}">
                  <a16:creationId xmlns:a16="http://schemas.microsoft.com/office/drawing/2014/main" id="{DF98F66C-095B-4F8F-912F-790EAE9745CA}"/>
                </a:ext>
              </a:extLst>
            </p:cNvPr>
            <p:cNvSpPr txBox="1"/>
            <p:nvPr/>
          </p:nvSpPr>
          <p:spPr>
            <a:xfrm>
              <a:off x="8544977" y="2787466"/>
              <a:ext cx="984084" cy="463154"/>
            </a:xfrm>
            <a:prstGeom prst="rect">
              <a:avLst/>
            </a:prstGeom>
            <a:noFill/>
          </p:spPr>
          <p:txBody>
            <a:bodyPr wrap="square" rtlCol="0">
              <a:spAutoFit/>
            </a:bodyPr>
            <a:lstStyle/>
            <a:p>
              <a:r>
                <a:rPr lang="en-US" altLang="zh-CN" dirty="0"/>
                <a:t>1000</a:t>
              </a:r>
            </a:p>
          </p:txBody>
        </p:sp>
        <p:cxnSp>
          <p:nvCxnSpPr>
            <p:cNvPr id="18" name="直接连接符 17">
              <a:extLst>
                <a:ext uri="{FF2B5EF4-FFF2-40B4-BE49-F238E27FC236}">
                  <a16:creationId xmlns:a16="http://schemas.microsoft.com/office/drawing/2014/main" id="{131637A2-EE37-4773-A483-6D2451BA1BC9}"/>
                </a:ext>
              </a:extLst>
            </p:cNvPr>
            <p:cNvCxnSpPr>
              <a:cxnSpLocks/>
            </p:cNvCxnSpPr>
            <p:nvPr/>
          </p:nvCxnSpPr>
          <p:spPr>
            <a:xfrm>
              <a:off x="4864763" y="3078598"/>
              <a:ext cx="0" cy="2970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9" name="矩形 18">
              <a:extLst>
                <a:ext uri="{FF2B5EF4-FFF2-40B4-BE49-F238E27FC236}">
                  <a16:creationId xmlns:a16="http://schemas.microsoft.com/office/drawing/2014/main" id="{36492228-BCFD-448E-A979-6A56AE6A398E}"/>
                </a:ext>
              </a:extLst>
            </p:cNvPr>
            <p:cNvSpPr/>
            <p:nvPr/>
          </p:nvSpPr>
          <p:spPr>
            <a:xfrm>
              <a:off x="10510879" y="2787466"/>
              <a:ext cx="888008" cy="463154"/>
            </a:xfrm>
            <a:prstGeom prst="rect">
              <a:avLst/>
            </a:prstGeom>
          </p:spPr>
          <p:txBody>
            <a:bodyPr wrap="square">
              <a:spAutoFit/>
            </a:bodyPr>
            <a:lstStyle/>
            <a:p>
              <a:r>
                <a:rPr lang="en-US" altLang="zh-CN" dirty="0"/>
                <a:t>10000</a:t>
              </a:r>
            </a:p>
          </p:txBody>
        </p:sp>
        <p:sp>
          <p:nvSpPr>
            <p:cNvPr id="20" name="矩形 19">
              <a:extLst>
                <a:ext uri="{FF2B5EF4-FFF2-40B4-BE49-F238E27FC236}">
                  <a16:creationId xmlns:a16="http://schemas.microsoft.com/office/drawing/2014/main" id="{6D17ADDC-3A59-4995-AA4D-DE40CDCD3848}"/>
                </a:ext>
              </a:extLst>
            </p:cNvPr>
            <p:cNvSpPr/>
            <p:nvPr/>
          </p:nvSpPr>
          <p:spPr>
            <a:xfrm>
              <a:off x="11573339" y="3190967"/>
              <a:ext cx="1206336" cy="463154"/>
            </a:xfrm>
            <a:prstGeom prst="rect">
              <a:avLst/>
            </a:prstGeom>
          </p:spPr>
          <p:txBody>
            <a:bodyPr wrap="square">
              <a:spAutoFit/>
            </a:bodyPr>
            <a:lstStyle/>
            <a:p>
              <a:r>
                <a:rPr lang="en-US" altLang="zh-CN" dirty="0"/>
                <a:t>stored</a:t>
              </a:r>
            </a:p>
          </p:txBody>
        </p:sp>
        <p:sp>
          <p:nvSpPr>
            <p:cNvPr id="21" name="右大括号 20">
              <a:extLst>
                <a:ext uri="{FF2B5EF4-FFF2-40B4-BE49-F238E27FC236}">
                  <a16:creationId xmlns:a16="http://schemas.microsoft.com/office/drawing/2014/main" id="{280B8764-B814-4BB6-A51B-4AE0F5E5D958}"/>
                </a:ext>
              </a:extLst>
            </p:cNvPr>
            <p:cNvSpPr/>
            <p:nvPr/>
          </p:nvSpPr>
          <p:spPr>
            <a:xfrm rot="5400000">
              <a:off x="6152862" y="133088"/>
              <a:ext cx="475247" cy="7079563"/>
            </a:xfrm>
            <a:prstGeom prst="rightBrace">
              <a:avLst>
                <a:gd name="adj1" fmla="val 8333"/>
                <a:gd name="adj2" fmla="val 57632"/>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zh-CN" altLang="en-US"/>
            </a:p>
          </p:txBody>
        </p:sp>
        <p:cxnSp>
          <p:nvCxnSpPr>
            <p:cNvPr id="22" name="直接箭头连接符 21">
              <a:extLst>
                <a:ext uri="{FF2B5EF4-FFF2-40B4-BE49-F238E27FC236}">
                  <a16:creationId xmlns:a16="http://schemas.microsoft.com/office/drawing/2014/main" id="{7EE19EA0-6D87-4BBF-8043-85C4A0DEB844}"/>
                </a:ext>
              </a:extLst>
            </p:cNvPr>
            <p:cNvCxnSpPr>
              <a:cxnSpLocks/>
            </p:cNvCxnSpPr>
            <p:nvPr/>
          </p:nvCxnSpPr>
          <p:spPr>
            <a:xfrm flipV="1">
              <a:off x="2850705" y="3400830"/>
              <a:ext cx="0" cy="516517"/>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23" name="右大括号 22">
              <a:extLst>
                <a:ext uri="{FF2B5EF4-FFF2-40B4-BE49-F238E27FC236}">
                  <a16:creationId xmlns:a16="http://schemas.microsoft.com/office/drawing/2014/main" id="{4356B2AD-CF77-4162-B8D1-4EF3C495A2F7}"/>
                </a:ext>
              </a:extLst>
            </p:cNvPr>
            <p:cNvSpPr/>
            <p:nvPr/>
          </p:nvSpPr>
          <p:spPr>
            <a:xfrm rot="16200000">
              <a:off x="6489916" y="-1356443"/>
              <a:ext cx="772477" cy="8037983"/>
            </a:xfrm>
            <a:prstGeom prst="rightBrace">
              <a:avLst>
                <a:gd name="adj1" fmla="val 14356"/>
                <a:gd name="adj2" fmla="val 31715"/>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p>
          </p:txBody>
        </p:sp>
        <p:sp>
          <p:nvSpPr>
            <p:cNvPr id="24" name="右大括号 23">
              <a:extLst>
                <a:ext uri="{FF2B5EF4-FFF2-40B4-BE49-F238E27FC236}">
                  <a16:creationId xmlns:a16="http://schemas.microsoft.com/office/drawing/2014/main" id="{BBB93354-52FB-4486-B9A2-0FF48485D916}"/>
                </a:ext>
              </a:extLst>
            </p:cNvPr>
            <p:cNvSpPr/>
            <p:nvPr/>
          </p:nvSpPr>
          <p:spPr>
            <a:xfrm rot="16200000">
              <a:off x="1610790" y="1808876"/>
              <a:ext cx="475247" cy="2004586"/>
            </a:xfrm>
            <a:prstGeom prst="rightBrace">
              <a:avLst>
                <a:gd name="adj1" fmla="val 8333"/>
                <a:gd name="adj2" fmla="val 3171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右大括号 24">
              <a:extLst>
                <a:ext uri="{FF2B5EF4-FFF2-40B4-BE49-F238E27FC236}">
                  <a16:creationId xmlns:a16="http://schemas.microsoft.com/office/drawing/2014/main" id="{1C3A5EC2-5714-4574-86E7-EDA10DC6B4A8}"/>
                </a:ext>
              </a:extLst>
            </p:cNvPr>
            <p:cNvSpPr/>
            <p:nvPr/>
          </p:nvSpPr>
          <p:spPr>
            <a:xfrm rot="5400000">
              <a:off x="8577113" y="1730023"/>
              <a:ext cx="638294" cy="4036255"/>
            </a:xfrm>
            <a:prstGeom prst="rightBrace">
              <a:avLst>
                <a:gd name="adj1" fmla="val 48546"/>
                <a:gd name="adj2" fmla="val 3211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8C36BA7B-5772-47BE-9A1B-859F237E1DED}"/>
                </a:ext>
              </a:extLst>
            </p:cNvPr>
            <p:cNvSpPr/>
            <p:nvPr/>
          </p:nvSpPr>
          <p:spPr>
            <a:xfrm>
              <a:off x="-261087" y="1948959"/>
              <a:ext cx="3570186" cy="463154"/>
            </a:xfrm>
            <a:prstGeom prst="rect">
              <a:avLst/>
            </a:prstGeom>
          </p:spPr>
          <p:txBody>
            <a:bodyPr wrap="square">
              <a:spAutoFit/>
            </a:bodyPr>
            <a:lstStyle/>
            <a:p>
              <a:pPr marL="0" lvl="1" algn="ctr"/>
              <a:r>
                <a:rPr lang="en-US" altLang="zh-CN" dirty="0"/>
                <a:t>Single-turn Trajectory Correction</a:t>
              </a:r>
            </a:p>
          </p:txBody>
        </p:sp>
        <p:sp>
          <p:nvSpPr>
            <p:cNvPr id="27" name="矩形 26">
              <a:extLst>
                <a:ext uri="{FF2B5EF4-FFF2-40B4-BE49-F238E27FC236}">
                  <a16:creationId xmlns:a16="http://schemas.microsoft.com/office/drawing/2014/main" id="{34A14BE1-D1AC-471B-8806-3C4A6BD88333}"/>
                </a:ext>
              </a:extLst>
            </p:cNvPr>
            <p:cNvSpPr/>
            <p:nvPr/>
          </p:nvSpPr>
          <p:spPr>
            <a:xfrm>
              <a:off x="1685217" y="3936459"/>
              <a:ext cx="2372427" cy="369332"/>
            </a:xfrm>
            <a:prstGeom prst="rect">
              <a:avLst/>
            </a:prstGeom>
          </p:spPr>
          <p:txBody>
            <a:bodyPr wrap="square">
              <a:spAutoFit/>
            </a:bodyPr>
            <a:lstStyle/>
            <a:p>
              <a:pPr algn="ctr"/>
              <a:r>
                <a:rPr lang="en-US" altLang="zh-CN" dirty="0"/>
                <a:t>RF on</a:t>
              </a:r>
              <a:endParaRPr lang="zh-CN" altLang="en-US" dirty="0"/>
            </a:p>
          </p:txBody>
        </p:sp>
        <p:sp>
          <p:nvSpPr>
            <p:cNvPr id="28" name="矩形 27">
              <a:extLst>
                <a:ext uri="{FF2B5EF4-FFF2-40B4-BE49-F238E27FC236}">
                  <a16:creationId xmlns:a16="http://schemas.microsoft.com/office/drawing/2014/main" id="{6F081505-DACA-4FC8-BCE3-05865F8A685E}"/>
                </a:ext>
              </a:extLst>
            </p:cNvPr>
            <p:cNvSpPr/>
            <p:nvPr/>
          </p:nvSpPr>
          <p:spPr>
            <a:xfrm>
              <a:off x="3497721" y="1569833"/>
              <a:ext cx="4046555" cy="922222"/>
            </a:xfrm>
            <a:prstGeom prst="rect">
              <a:avLst/>
            </a:prstGeom>
          </p:spPr>
          <p:txBody>
            <a:bodyPr wrap="square">
              <a:spAutoFit/>
            </a:bodyPr>
            <a:lstStyle/>
            <a:p>
              <a:pPr marL="0" lvl="1" algn="ctr"/>
              <a:r>
                <a:rPr lang="en-US" dirty="0"/>
                <a:t>Multi-turn Trajectory Correction, Injection Beam Trajectory Correction</a:t>
              </a:r>
              <a:endParaRPr lang="en-US" altLang="zh-CN" dirty="0"/>
            </a:p>
          </p:txBody>
        </p:sp>
        <p:sp>
          <p:nvSpPr>
            <p:cNvPr id="29" name="矩形 28">
              <a:extLst>
                <a:ext uri="{FF2B5EF4-FFF2-40B4-BE49-F238E27FC236}">
                  <a16:creationId xmlns:a16="http://schemas.microsoft.com/office/drawing/2014/main" id="{D17B7F7C-5E1F-4785-826C-B91E8A1316FC}"/>
                </a:ext>
              </a:extLst>
            </p:cNvPr>
            <p:cNvSpPr/>
            <p:nvPr/>
          </p:nvSpPr>
          <p:spPr>
            <a:xfrm>
              <a:off x="4570770" y="3866367"/>
              <a:ext cx="2525942" cy="923330"/>
            </a:xfrm>
            <a:prstGeom prst="rect">
              <a:avLst/>
            </a:prstGeom>
          </p:spPr>
          <p:txBody>
            <a:bodyPr wrap="square">
              <a:spAutoFit/>
            </a:bodyPr>
            <a:lstStyle/>
            <a:p>
              <a:pPr marL="0" lvl="1" algn="ctr"/>
              <a:r>
                <a:rPr lang="en-US" altLang="zh-CN" dirty="0">
                  <a:sym typeface="Wingdings" panose="05000000000000000000" pitchFamily="2" charset="2"/>
                </a:rPr>
                <a:t>Tune tuning, </a:t>
              </a:r>
            </a:p>
            <a:p>
              <a:pPr marL="0" lvl="1" algn="ctr"/>
              <a:r>
                <a:rPr lang="en-US" altLang="zh-CN" dirty="0">
                  <a:sym typeface="Wingdings" panose="05000000000000000000" pitchFamily="2" charset="2"/>
                </a:rPr>
                <a:t>RF Phase tuning</a:t>
              </a:r>
              <a:endParaRPr lang="en-US" altLang="zh-CN" dirty="0"/>
            </a:p>
            <a:p>
              <a:pPr marL="0" lvl="1" algn="ctr"/>
              <a:endParaRPr lang="en-US" altLang="zh-CN" dirty="0">
                <a:sym typeface="Wingdings" panose="05000000000000000000" pitchFamily="2" charset="2"/>
              </a:endParaRPr>
            </a:p>
          </p:txBody>
        </p:sp>
        <p:sp>
          <p:nvSpPr>
            <p:cNvPr id="30" name="矩形 29">
              <a:extLst>
                <a:ext uri="{FF2B5EF4-FFF2-40B4-BE49-F238E27FC236}">
                  <a16:creationId xmlns:a16="http://schemas.microsoft.com/office/drawing/2014/main" id="{0EC1FE05-1952-4776-9DE8-04F43C16F0D3}"/>
                </a:ext>
              </a:extLst>
            </p:cNvPr>
            <p:cNvSpPr/>
            <p:nvPr/>
          </p:nvSpPr>
          <p:spPr>
            <a:xfrm>
              <a:off x="8491592" y="4043746"/>
              <a:ext cx="2403551" cy="463154"/>
            </a:xfrm>
            <a:prstGeom prst="rect">
              <a:avLst/>
            </a:prstGeom>
          </p:spPr>
          <p:txBody>
            <a:bodyPr wrap="square">
              <a:spAutoFit/>
            </a:bodyPr>
            <a:lstStyle/>
            <a:p>
              <a:pPr algn="ctr"/>
              <a:r>
                <a:rPr lang="en-US" altLang="zh-CN" dirty="0"/>
                <a:t>TBT Optics Correction</a:t>
              </a:r>
            </a:p>
          </p:txBody>
        </p:sp>
      </p:grpSp>
      <p:sp>
        <p:nvSpPr>
          <p:cNvPr id="35" name="矩形 34">
            <a:extLst>
              <a:ext uri="{FF2B5EF4-FFF2-40B4-BE49-F238E27FC236}">
                <a16:creationId xmlns:a16="http://schemas.microsoft.com/office/drawing/2014/main" id="{5D29AA7F-B7A9-41C3-86E3-2CB6AEE1D151}"/>
              </a:ext>
            </a:extLst>
          </p:cNvPr>
          <p:cNvSpPr/>
          <p:nvPr/>
        </p:nvSpPr>
        <p:spPr>
          <a:xfrm>
            <a:off x="129428" y="3558408"/>
            <a:ext cx="11300609" cy="2862322"/>
          </a:xfrm>
          <a:prstGeom prst="rect">
            <a:avLst/>
          </a:prstGeom>
        </p:spPr>
        <p:txBody>
          <a:bodyPr wrap="square">
            <a:spAutoFit/>
          </a:bodyPr>
          <a:lstStyle/>
          <a:p>
            <a:pPr marL="285750" indent="-285750">
              <a:buFont typeface="Arial" panose="020B0604020202020204" pitchFamily="34" charset="0"/>
              <a:buChar char="•"/>
            </a:pPr>
            <a:r>
              <a:rPr lang="en-US" sz="2000" b="1" dirty="0">
                <a:solidFill>
                  <a:srgbClr val="24292F"/>
                </a:solidFill>
                <a:latin typeface="Noto Sans SC"/>
              </a:rPr>
              <a:t>Single-turn trajectory correction: </a:t>
            </a:r>
            <a:r>
              <a:rPr lang="en-US" sz="2000" dirty="0">
                <a:solidFill>
                  <a:srgbClr val="24292F"/>
                </a:solidFill>
                <a:latin typeface="Noto Sans SC"/>
              </a:rPr>
              <a:t>Minimize the trajectory of the beam for the first 5 turns.</a:t>
            </a:r>
          </a:p>
          <a:p>
            <a:pPr marL="285750" indent="-285750">
              <a:buFont typeface="Arial" panose="020B0604020202020204" pitchFamily="34" charset="0"/>
              <a:buChar char="•"/>
            </a:pPr>
            <a:r>
              <a:rPr lang="en-US" sz="2000" b="1" dirty="0">
                <a:solidFill>
                  <a:srgbClr val="24292F"/>
                </a:solidFill>
                <a:latin typeface="Noto Sans SC"/>
              </a:rPr>
              <a:t>Multi-turn trajectory correction: </a:t>
            </a:r>
            <a:r>
              <a:rPr lang="en-US" sz="2000" dirty="0">
                <a:solidFill>
                  <a:srgbClr val="24292F"/>
                </a:solidFill>
                <a:latin typeface="Noto Sans SC"/>
              </a:rPr>
              <a:t>Average the beam trajectory over more than 5 turns to obtain an approximate closed orbit and correct it.</a:t>
            </a:r>
          </a:p>
          <a:p>
            <a:pPr marL="285750" indent="-285750">
              <a:buFont typeface="Arial" panose="020B0604020202020204" pitchFamily="34" charset="0"/>
              <a:buChar char="•"/>
            </a:pPr>
            <a:r>
              <a:rPr lang="en-US" sz="2000" b="1" dirty="0">
                <a:solidFill>
                  <a:srgbClr val="24292F"/>
                </a:solidFill>
                <a:latin typeface="Noto Sans SC"/>
              </a:rPr>
              <a:t>Injection beam trajectory correction: </a:t>
            </a:r>
            <a:r>
              <a:rPr lang="en-US" sz="2000" dirty="0">
                <a:solidFill>
                  <a:srgbClr val="24292F"/>
                </a:solidFill>
                <a:latin typeface="Noto Sans SC"/>
              </a:rPr>
              <a:t>Correct the coordinates of the injection beam at the injection point to reduce the oscillation of the injected beam.</a:t>
            </a:r>
          </a:p>
          <a:p>
            <a:pPr marL="285750" indent="-285750">
              <a:buFont typeface="Arial" panose="020B0604020202020204" pitchFamily="34" charset="0"/>
              <a:buChar char="•"/>
            </a:pPr>
            <a:r>
              <a:rPr lang="en-US" altLang="zh-CN" sz="2000" b="1" dirty="0">
                <a:solidFill>
                  <a:srgbClr val="24292F"/>
                </a:solidFill>
                <a:latin typeface="Noto Sans SC"/>
              </a:rPr>
              <a:t>Tune </a:t>
            </a:r>
            <a:r>
              <a:rPr lang="en-US" sz="2000" b="1" dirty="0">
                <a:solidFill>
                  <a:srgbClr val="24292F"/>
                </a:solidFill>
                <a:latin typeface="Noto Sans SC"/>
              </a:rPr>
              <a:t>adjustment: </a:t>
            </a:r>
            <a:r>
              <a:rPr lang="en-US" sz="2000" dirty="0">
                <a:solidFill>
                  <a:srgbClr val="24292F"/>
                </a:solidFill>
                <a:latin typeface="Noto Sans SC"/>
              </a:rPr>
              <a:t>Calculate (Phased-CFT) and adjust the working point using the beam over 50 turns.</a:t>
            </a:r>
          </a:p>
          <a:p>
            <a:pPr marL="285750" indent="-285750">
              <a:buFont typeface="Arial" panose="020B0604020202020204" pitchFamily="34" charset="0"/>
              <a:buChar char="•"/>
            </a:pPr>
            <a:r>
              <a:rPr lang="en-US" sz="2000" b="1" dirty="0">
                <a:solidFill>
                  <a:srgbClr val="24292F"/>
                </a:solidFill>
                <a:highlight>
                  <a:srgbClr val="FFFF00"/>
                </a:highlight>
                <a:latin typeface="Noto Sans SC"/>
              </a:rPr>
              <a:t>RF parameters adjustment: </a:t>
            </a:r>
            <a:r>
              <a:rPr lang="en-US" sz="2000" dirty="0">
                <a:solidFill>
                  <a:srgbClr val="24292F"/>
                </a:solidFill>
                <a:highlight>
                  <a:srgbClr val="FFFF00"/>
                </a:highlight>
                <a:latin typeface="Noto Sans SC"/>
              </a:rPr>
              <a:t>Evaluate the beam energy variation with the average of the horizontal trajectory over each turn and adjust the RF parameters to reduce oscillation.</a:t>
            </a:r>
          </a:p>
          <a:p>
            <a:pPr marL="285750" indent="-285750">
              <a:buFont typeface="Arial" panose="020B0604020202020204" pitchFamily="34" charset="0"/>
              <a:buChar char="•"/>
            </a:pPr>
            <a:r>
              <a:rPr lang="en-US" sz="2000" b="1" dirty="0">
                <a:solidFill>
                  <a:srgbClr val="24292F"/>
                </a:solidFill>
                <a:latin typeface="Noto Sans SC"/>
              </a:rPr>
              <a:t>Optics correction: </a:t>
            </a:r>
            <a:r>
              <a:rPr lang="en-US" sz="2000" dirty="0">
                <a:solidFill>
                  <a:srgbClr val="24292F"/>
                </a:solidFill>
                <a:latin typeface="Noto Sans SC"/>
              </a:rPr>
              <a:t>Based on ICA, PCA.</a:t>
            </a:r>
            <a:endParaRPr lang="en-US" sz="2000" b="0" i="0" dirty="0">
              <a:solidFill>
                <a:srgbClr val="24292F"/>
              </a:solidFill>
              <a:effectLst/>
              <a:latin typeface="Noto Sans SC"/>
            </a:endParaRPr>
          </a:p>
        </p:txBody>
      </p:sp>
      <p:pic>
        <p:nvPicPr>
          <p:cNvPr id="32" name="图片 31">
            <a:extLst>
              <a:ext uri="{FF2B5EF4-FFF2-40B4-BE49-F238E27FC236}">
                <a16:creationId xmlns:a16="http://schemas.microsoft.com/office/drawing/2014/main" id="{4B57C81B-5FD8-4A78-8458-4104298D81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682" y="3347026"/>
            <a:ext cx="2865847" cy="2149385"/>
          </a:xfrm>
          <a:prstGeom prst="rect">
            <a:avLst/>
          </a:prstGeom>
        </p:spPr>
      </p:pic>
      <p:pic>
        <p:nvPicPr>
          <p:cNvPr id="34" name="图片 33">
            <a:extLst>
              <a:ext uri="{FF2B5EF4-FFF2-40B4-BE49-F238E27FC236}">
                <a16:creationId xmlns:a16="http://schemas.microsoft.com/office/drawing/2014/main" id="{9F742322-8EA6-45F8-974A-120C8B63EF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7013" y="3347025"/>
            <a:ext cx="5465438" cy="2062668"/>
          </a:xfrm>
          <a:prstGeom prst="rect">
            <a:avLst/>
          </a:prstGeom>
        </p:spPr>
      </p:pic>
    </p:spTree>
    <p:extLst>
      <p:ext uri="{BB962C8B-B14F-4D97-AF65-F5344CB8AC3E}">
        <p14:creationId xmlns:p14="http://schemas.microsoft.com/office/powerpoint/2010/main" val="3434850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01090ED7-638A-47E6-9095-5E91E38568C6}"/>
              </a:ext>
            </a:extLst>
          </p:cNvPr>
          <p:cNvSpPr>
            <a:spLocks noGrp="1"/>
          </p:cNvSpPr>
          <p:nvPr>
            <p:ph type="title"/>
          </p:nvPr>
        </p:nvSpPr>
        <p:spPr/>
        <p:txBody>
          <a:bodyPr/>
          <a:lstStyle/>
          <a:p>
            <a:r>
              <a:rPr lang="en-US" altLang="zh-CN" dirty="0"/>
              <a:t>Particles survive rate</a:t>
            </a:r>
            <a:endParaRPr lang="en-US" dirty="0"/>
          </a:p>
        </p:txBody>
      </p:sp>
      <p:sp>
        <p:nvSpPr>
          <p:cNvPr id="5" name="灯片编号占位符 4">
            <a:extLst>
              <a:ext uri="{FF2B5EF4-FFF2-40B4-BE49-F238E27FC236}">
                <a16:creationId xmlns:a16="http://schemas.microsoft.com/office/drawing/2014/main" id="{A0FCDCB9-1A53-4E3D-889B-3CE5A9C3556D}"/>
              </a:ext>
            </a:extLst>
          </p:cNvPr>
          <p:cNvSpPr>
            <a:spLocks noGrp="1"/>
          </p:cNvSpPr>
          <p:nvPr>
            <p:ph type="sldNum" sz="quarter" idx="12"/>
          </p:nvPr>
        </p:nvSpPr>
        <p:spPr/>
        <p:txBody>
          <a:bodyPr/>
          <a:lstStyle/>
          <a:p>
            <a:fld id="{F15E9139-A00B-4B2A-98A6-095DC08F1345}" type="slidenum">
              <a:rPr lang="zh-CN" altLang="en-US" smtClean="0"/>
              <a:pPr/>
              <a:t>12</a:t>
            </a:fld>
            <a:endParaRPr lang="zh-CN" altLang="en-US"/>
          </a:p>
        </p:txBody>
      </p:sp>
      <p:grpSp>
        <p:nvGrpSpPr>
          <p:cNvPr id="6" name="组合 5">
            <a:extLst>
              <a:ext uri="{FF2B5EF4-FFF2-40B4-BE49-F238E27FC236}">
                <a16:creationId xmlns:a16="http://schemas.microsoft.com/office/drawing/2014/main" id="{A26BA2A3-95DF-4057-9D41-E562A2B583FC}"/>
              </a:ext>
            </a:extLst>
          </p:cNvPr>
          <p:cNvGrpSpPr/>
          <p:nvPr/>
        </p:nvGrpSpPr>
        <p:grpSpPr>
          <a:xfrm>
            <a:off x="0" y="1124900"/>
            <a:ext cx="12241360" cy="2567612"/>
            <a:chOff x="-261087" y="1569833"/>
            <a:chExt cx="13040762" cy="3219864"/>
          </a:xfrm>
        </p:grpSpPr>
        <p:cxnSp>
          <p:nvCxnSpPr>
            <p:cNvPr id="7" name="直接箭头连接符 6">
              <a:extLst>
                <a:ext uri="{FF2B5EF4-FFF2-40B4-BE49-F238E27FC236}">
                  <a16:creationId xmlns:a16="http://schemas.microsoft.com/office/drawing/2014/main" id="{841134E0-1F4F-4DB3-8912-DE4F3E7A68D6}"/>
                </a:ext>
              </a:extLst>
            </p:cNvPr>
            <p:cNvCxnSpPr>
              <a:cxnSpLocks/>
            </p:cNvCxnSpPr>
            <p:nvPr/>
          </p:nvCxnSpPr>
          <p:spPr>
            <a:xfrm>
              <a:off x="818190" y="3375633"/>
              <a:ext cx="1073703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BB2CB2BD-ADA2-4BEB-A9F9-3F78D7A2EC7C}"/>
                </a:ext>
              </a:extLst>
            </p:cNvPr>
            <p:cNvCxnSpPr>
              <a:cxnSpLocks/>
            </p:cNvCxnSpPr>
            <p:nvPr/>
          </p:nvCxnSpPr>
          <p:spPr>
            <a:xfrm>
              <a:off x="844509" y="3078598"/>
              <a:ext cx="0" cy="29703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D12F15AE-41BF-48BE-AAD3-8AD6200EA045}"/>
                </a:ext>
              </a:extLst>
            </p:cNvPr>
            <p:cNvCxnSpPr>
              <a:cxnSpLocks/>
            </p:cNvCxnSpPr>
            <p:nvPr/>
          </p:nvCxnSpPr>
          <p:spPr>
            <a:xfrm>
              <a:off x="2854636" y="3078598"/>
              <a:ext cx="0" cy="29703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73CA86D6-17E4-4961-81FA-897B70FD118B}"/>
                </a:ext>
              </a:extLst>
            </p:cNvPr>
            <p:cNvCxnSpPr>
              <a:cxnSpLocks/>
            </p:cNvCxnSpPr>
            <p:nvPr/>
          </p:nvCxnSpPr>
          <p:spPr>
            <a:xfrm>
              <a:off x="6874890" y="3078598"/>
              <a:ext cx="0" cy="29703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E0E89A57-0DF0-44F2-908D-012FB0A68A9A}"/>
                </a:ext>
              </a:extLst>
            </p:cNvPr>
            <p:cNvCxnSpPr>
              <a:cxnSpLocks/>
            </p:cNvCxnSpPr>
            <p:nvPr/>
          </p:nvCxnSpPr>
          <p:spPr>
            <a:xfrm>
              <a:off x="8885017" y="3078598"/>
              <a:ext cx="0" cy="29703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90FAA85E-E845-4BA3-9693-E490D4E074EF}"/>
                </a:ext>
              </a:extLst>
            </p:cNvPr>
            <p:cNvCxnSpPr>
              <a:cxnSpLocks/>
            </p:cNvCxnSpPr>
            <p:nvPr/>
          </p:nvCxnSpPr>
          <p:spPr>
            <a:xfrm>
              <a:off x="10895144" y="3078598"/>
              <a:ext cx="0" cy="2970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52AAE8A5-D076-402D-AB62-91E370EC7536}"/>
                </a:ext>
              </a:extLst>
            </p:cNvPr>
            <p:cNvSpPr txBox="1"/>
            <p:nvPr/>
          </p:nvSpPr>
          <p:spPr>
            <a:xfrm>
              <a:off x="690323" y="2787467"/>
              <a:ext cx="283906" cy="369332"/>
            </a:xfrm>
            <a:prstGeom prst="rect">
              <a:avLst/>
            </a:prstGeom>
            <a:noFill/>
          </p:spPr>
          <p:txBody>
            <a:bodyPr wrap="square" rtlCol="0">
              <a:spAutoFit/>
            </a:bodyPr>
            <a:lstStyle/>
            <a:p>
              <a:r>
                <a:rPr lang="en-US" altLang="zh-CN" dirty="0"/>
                <a:t>0</a:t>
              </a:r>
            </a:p>
          </p:txBody>
        </p:sp>
        <p:sp>
          <p:nvSpPr>
            <p:cNvPr id="14" name="文本框 13">
              <a:extLst>
                <a:ext uri="{FF2B5EF4-FFF2-40B4-BE49-F238E27FC236}">
                  <a16:creationId xmlns:a16="http://schemas.microsoft.com/office/drawing/2014/main" id="{1A3ED44E-3DC7-442A-A5ED-CFEDF97FA35F}"/>
                </a:ext>
              </a:extLst>
            </p:cNvPr>
            <p:cNvSpPr txBox="1"/>
            <p:nvPr/>
          </p:nvSpPr>
          <p:spPr>
            <a:xfrm>
              <a:off x="4570770" y="2787467"/>
              <a:ext cx="588458" cy="369332"/>
            </a:xfrm>
            <a:prstGeom prst="rect">
              <a:avLst/>
            </a:prstGeom>
            <a:noFill/>
          </p:spPr>
          <p:txBody>
            <a:bodyPr wrap="square" rtlCol="0">
              <a:spAutoFit/>
            </a:bodyPr>
            <a:lstStyle/>
            <a:p>
              <a:r>
                <a:rPr lang="en-US" altLang="zh-CN" dirty="0"/>
                <a:t>100</a:t>
              </a:r>
            </a:p>
          </p:txBody>
        </p:sp>
        <p:sp>
          <p:nvSpPr>
            <p:cNvPr id="15" name="文本框 14">
              <a:extLst>
                <a:ext uri="{FF2B5EF4-FFF2-40B4-BE49-F238E27FC236}">
                  <a16:creationId xmlns:a16="http://schemas.microsoft.com/office/drawing/2014/main" id="{41BA89EC-662F-407E-B79C-4D4334F0D557}"/>
                </a:ext>
              </a:extLst>
            </p:cNvPr>
            <p:cNvSpPr txBox="1"/>
            <p:nvPr/>
          </p:nvSpPr>
          <p:spPr>
            <a:xfrm>
              <a:off x="2635495" y="2787467"/>
              <a:ext cx="503081" cy="526984"/>
            </a:xfrm>
            <a:prstGeom prst="rect">
              <a:avLst/>
            </a:prstGeom>
            <a:noFill/>
          </p:spPr>
          <p:txBody>
            <a:bodyPr wrap="square" rtlCol="0">
              <a:spAutoFit/>
            </a:bodyPr>
            <a:lstStyle/>
            <a:p>
              <a:r>
                <a:rPr lang="en-US" altLang="zh-CN" dirty="0"/>
                <a:t>10</a:t>
              </a:r>
            </a:p>
          </p:txBody>
        </p:sp>
        <p:sp>
          <p:nvSpPr>
            <p:cNvPr id="16" name="文本框 15">
              <a:extLst>
                <a:ext uri="{FF2B5EF4-FFF2-40B4-BE49-F238E27FC236}">
                  <a16:creationId xmlns:a16="http://schemas.microsoft.com/office/drawing/2014/main" id="{EE67D784-69F5-41E4-8D24-9F140D0C8897}"/>
                </a:ext>
              </a:extLst>
            </p:cNvPr>
            <p:cNvSpPr txBox="1"/>
            <p:nvPr/>
          </p:nvSpPr>
          <p:spPr>
            <a:xfrm>
              <a:off x="6587020" y="2787467"/>
              <a:ext cx="576202" cy="369332"/>
            </a:xfrm>
            <a:prstGeom prst="rect">
              <a:avLst/>
            </a:prstGeom>
            <a:noFill/>
          </p:spPr>
          <p:txBody>
            <a:bodyPr wrap="square" rtlCol="0">
              <a:spAutoFit/>
            </a:bodyPr>
            <a:lstStyle/>
            <a:p>
              <a:r>
                <a:rPr lang="en-US" altLang="zh-CN" dirty="0"/>
                <a:t>500</a:t>
              </a:r>
            </a:p>
          </p:txBody>
        </p:sp>
        <p:sp>
          <p:nvSpPr>
            <p:cNvPr id="17" name="文本框 16">
              <a:extLst>
                <a:ext uri="{FF2B5EF4-FFF2-40B4-BE49-F238E27FC236}">
                  <a16:creationId xmlns:a16="http://schemas.microsoft.com/office/drawing/2014/main" id="{DF98F66C-095B-4F8F-912F-790EAE9745CA}"/>
                </a:ext>
              </a:extLst>
            </p:cNvPr>
            <p:cNvSpPr txBox="1"/>
            <p:nvPr/>
          </p:nvSpPr>
          <p:spPr>
            <a:xfrm>
              <a:off x="8544977" y="2787466"/>
              <a:ext cx="984084" cy="463154"/>
            </a:xfrm>
            <a:prstGeom prst="rect">
              <a:avLst/>
            </a:prstGeom>
            <a:noFill/>
          </p:spPr>
          <p:txBody>
            <a:bodyPr wrap="square" rtlCol="0">
              <a:spAutoFit/>
            </a:bodyPr>
            <a:lstStyle/>
            <a:p>
              <a:r>
                <a:rPr lang="en-US" altLang="zh-CN" dirty="0"/>
                <a:t>1000</a:t>
              </a:r>
            </a:p>
          </p:txBody>
        </p:sp>
        <p:cxnSp>
          <p:nvCxnSpPr>
            <p:cNvPr id="18" name="直接连接符 17">
              <a:extLst>
                <a:ext uri="{FF2B5EF4-FFF2-40B4-BE49-F238E27FC236}">
                  <a16:creationId xmlns:a16="http://schemas.microsoft.com/office/drawing/2014/main" id="{131637A2-EE37-4773-A483-6D2451BA1BC9}"/>
                </a:ext>
              </a:extLst>
            </p:cNvPr>
            <p:cNvCxnSpPr>
              <a:cxnSpLocks/>
            </p:cNvCxnSpPr>
            <p:nvPr/>
          </p:nvCxnSpPr>
          <p:spPr>
            <a:xfrm>
              <a:off x="4864763" y="3078598"/>
              <a:ext cx="0" cy="2970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9" name="矩形 18">
              <a:extLst>
                <a:ext uri="{FF2B5EF4-FFF2-40B4-BE49-F238E27FC236}">
                  <a16:creationId xmlns:a16="http://schemas.microsoft.com/office/drawing/2014/main" id="{36492228-BCFD-448E-A979-6A56AE6A398E}"/>
                </a:ext>
              </a:extLst>
            </p:cNvPr>
            <p:cNvSpPr/>
            <p:nvPr/>
          </p:nvSpPr>
          <p:spPr>
            <a:xfrm>
              <a:off x="10510879" y="2787466"/>
              <a:ext cx="888008" cy="463154"/>
            </a:xfrm>
            <a:prstGeom prst="rect">
              <a:avLst/>
            </a:prstGeom>
          </p:spPr>
          <p:txBody>
            <a:bodyPr wrap="square">
              <a:spAutoFit/>
            </a:bodyPr>
            <a:lstStyle/>
            <a:p>
              <a:r>
                <a:rPr lang="en-US" altLang="zh-CN" dirty="0"/>
                <a:t>10000</a:t>
              </a:r>
            </a:p>
          </p:txBody>
        </p:sp>
        <p:sp>
          <p:nvSpPr>
            <p:cNvPr id="20" name="矩形 19">
              <a:extLst>
                <a:ext uri="{FF2B5EF4-FFF2-40B4-BE49-F238E27FC236}">
                  <a16:creationId xmlns:a16="http://schemas.microsoft.com/office/drawing/2014/main" id="{6D17ADDC-3A59-4995-AA4D-DE40CDCD3848}"/>
                </a:ext>
              </a:extLst>
            </p:cNvPr>
            <p:cNvSpPr/>
            <p:nvPr/>
          </p:nvSpPr>
          <p:spPr>
            <a:xfrm>
              <a:off x="11573339" y="3190967"/>
              <a:ext cx="1206336" cy="463154"/>
            </a:xfrm>
            <a:prstGeom prst="rect">
              <a:avLst/>
            </a:prstGeom>
          </p:spPr>
          <p:txBody>
            <a:bodyPr wrap="square">
              <a:spAutoFit/>
            </a:bodyPr>
            <a:lstStyle/>
            <a:p>
              <a:r>
                <a:rPr lang="en-US" altLang="zh-CN" dirty="0"/>
                <a:t>stored</a:t>
              </a:r>
            </a:p>
          </p:txBody>
        </p:sp>
        <p:sp>
          <p:nvSpPr>
            <p:cNvPr id="21" name="右大括号 20">
              <a:extLst>
                <a:ext uri="{FF2B5EF4-FFF2-40B4-BE49-F238E27FC236}">
                  <a16:creationId xmlns:a16="http://schemas.microsoft.com/office/drawing/2014/main" id="{280B8764-B814-4BB6-A51B-4AE0F5E5D958}"/>
                </a:ext>
              </a:extLst>
            </p:cNvPr>
            <p:cNvSpPr/>
            <p:nvPr/>
          </p:nvSpPr>
          <p:spPr>
            <a:xfrm rot="5400000">
              <a:off x="6152862" y="133088"/>
              <a:ext cx="475247" cy="7079563"/>
            </a:xfrm>
            <a:prstGeom prst="rightBrace">
              <a:avLst>
                <a:gd name="adj1" fmla="val 8333"/>
                <a:gd name="adj2" fmla="val 58743"/>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zh-CN" altLang="en-US"/>
            </a:p>
          </p:txBody>
        </p:sp>
        <p:cxnSp>
          <p:nvCxnSpPr>
            <p:cNvPr id="22" name="直接箭头连接符 21">
              <a:extLst>
                <a:ext uri="{FF2B5EF4-FFF2-40B4-BE49-F238E27FC236}">
                  <a16:creationId xmlns:a16="http://schemas.microsoft.com/office/drawing/2014/main" id="{7EE19EA0-6D87-4BBF-8043-85C4A0DEB844}"/>
                </a:ext>
              </a:extLst>
            </p:cNvPr>
            <p:cNvCxnSpPr>
              <a:cxnSpLocks/>
            </p:cNvCxnSpPr>
            <p:nvPr/>
          </p:nvCxnSpPr>
          <p:spPr>
            <a:xfrm flipV="1">
              <a:off x="2850705" y="3400830"/>
              <a:ext cx="0" cy="516517"/>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23" name="右大括号 22">
              <a:extLst>
                <a:ext uri="{FF2B5EF4-FFF2-40B4-BE49-F238E27FC236}">
                  <a16:creationId xmlns:a16="http://schemas.microsoft.com/office/drawing/2014/main" id="{4356B2AD-CF77-4162-B8D1-4EF3C495A2F7}"/>
                </a:ext>
              </a:extLst>
            </p:cNvPr>
            <p:cNvSpPr/>
            <p:nvPr/>
          </p:nvSpPr>
          <p:spPr>
            <a:xfrm rot="16200000">
              <a:off x="6489916" y="-1356443"/>
              <a:ext cx="772477" cy="8037983"/>
            </a:xfrm>
            <a:prstGeom prst="rightBrace">
              <a:avLst>
                <a:gd name="adj1" fmla="val 14356"/>
                <a:gd name="adj2" fmla="val 31715"/>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p>
          </p:txBody>
        </p:sp>
        <p:sp>
          <p:nvSpPr>
            <p:cNvPr id="24" name="右大括号 23">
              <a:extLst>
                <a:ext uri="{FF2B5EF4-FFF2-40B4-BE49-F238E27FC236}">
                  <a16:creationId xmlns:a16="http://schemas.microsoft.com/office/drawing/2014/main" id="{BBB93354-52FB-4486-B9A2-0FF48485D916}"/>
                </a:ext>
              </a:extLst>
            </p:cNvPr>
            <p:cNvSpPr/>
            <p:nvPr/>
          </p:nvSpPr>
          <p:spPr>
            <a:xfrm rot="16200000">
              <a:off x="1610790" y="1808876"/>
              <a:ext cx="475247" cy="2004586"/>
            </a:xfrm>
            <a:prstGeom prst="rightBrace">
              <a:avLst>
                <a:gd name="adj1" fmla="val 8333"/>
                <a:gd name="adj2" fmla="val 3171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右大括号 24">
              <a:extLst>
                <a:ext uri="{FF2B5EF4-FFF2-40B4-BE49-F238E27FC236}">
                  <a16:creationId xmlns:a16="http://schemas.microsoft.com/office/drawing/2014/main" id="{1C3A5EC2-5714-4574-86E7-EDA10DC6B4A8}"/>
                </a:ext>
              </a:extLst>
            </p:cNvPr>
            <p:cNvSpPr/>
            <p:nvPr/>
          </p:nvSpPr>
          <p:spPr>
            <a:xfrm rot="5400000">
              <a:off x="8577113" y="1730023"/>
              <a:ext cx="638294" cy="4036255"/>
            </a:xfrm>
            <a:prstGeom prst="rightBrace">
              <a:avLst>
                <a:gd name="adj1" fmla="val 48546"/>
                <a:gd name="adj2" fmla="val 3211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8C36BA7B-5772-47BE-9A1B-859F237E1DED}"/>
                </a:ext>
              </a:extLst>
            </p:cNvPr>
            <p:cNvSpPr/>
            <p:nvPr/>
          </p:nvSpPr>
          <p:spPr>
            <a:xfrm>
              <a:off x="-261087" y="1948959"/>
              <a:ext cx="3570186" cy="463154"/>
            </a:xfrm>
            <a:prstGeom prst="rect">
              <a:avLst/>
            </a:prstGeom>
          </p:spPr>
          <p:txBody>
            <a:bodyPr wrap="square">
              <a:spAutoFit/>
            </a:bodyPr>
            <a:lstStyle/>
            <a:p>
              <a:pPr marL="0" lvl="1" algn="ctr"/>
              <a:r>
                <a:rPr lang="en-US" altLang="zh-CN" dirty="0"/>
                <a:t>Single-turn Trajectory Correction</a:t>
              </a:r>
            </a:p>
          </p:txBody>
        </p:sp>
        <p:sp>
          <p:nvSpPr>
            <p:cNvPr id="27" name="矩形 26">
              <a:extLst>
                <a:ext uri="{FF2B5EF4-FFF2-40B4-BE49-F238E27FC236}">
                  <a16:creationId xmlns:a16="http://schemas.microsoft.com/office/drawing/2014/main" id="{34A14BE1-D1AC-471B-8806-3C4A6BD88333}"/>
                </a:ext>
              </a:extLst>
            </p:cNvPr>
            <p:cNvSpPr/>
            <p:nvPr/>
          </p:nvSpPr>
          <p:spPr>
            <a:xfrm>
              <a:off x="1685217" y="3936459"/>
              <a:ext cx="2372427" cy="369332"/>
            </a:xfrm>
            <a:prstGeom prst="rect">
              <a:avLst/>
            </a:prstGeom>
          </p:spPr>
          <p:txBody>
            <a:bodyPr wrap="square">
              <a:spAutoFit/>
            </a:bodyPr>
            <a:lstStyle/>
            <a:p>
              <a:pPr algn="ctr"/>
              <a:r>
                <a:rPr lang="en-US" altLang="zh-CN" dirty="0"/>
                <a:t>RF on</a:t>
              </a:r>
              <a:endParaRPr lang="zh-CN" altLang="en-US" dirty="0"/>
            </a:p>
          </p:txBody>
        </p:sp>
        <p:sp>
          <p:nvSpPr>
            <p:cNvPr id="28" name="矩形 27">
              <a:extLst>
                <a:ext uri="{FF2B5EF4-FFF2-40B4-BE49-F238E27FC236}">
                  <a16:creationId xmlns:a16="http://schemas.microsoft.com/office/drawing/2014/main" id="{6F081505-DACA-4FC8-BCE3-05865F8A685E}"/>
                </a:ext>
              </a:extLst>
            </p:cNvPr>
            <p:cNvSpPr/>
            <p:nvPr/>
          </p:nvSpPr>
          <p:spPr>
            <a:xfrm>
              <a:off x="3497721" y="1569833"/>
              <a:ext cx="4046555" cy="922222"/>
            </a:xfrm>
            <a:prstGeom prst="rect">
              <a:avLst/>
            </a:prstGeom>
          </p:spPr>
          <p:txBody>
            <a:bodyPr wrap="square">
              <a:spAutoFit/>
            </a:bodyPr>
            <a:lstStyle/>
            <a:p>
              <a:pPr marL="0" lvl="1" algn="ctr"/>
              <a:r>
                <a:rPr lang="en-US" dirty="0"/>
                <a:t>Multi-turn Trajectory Correction, Injection Beam Trajectory Correction</a:t>
              </a:r>
              <a:endParaRPr lang="en-US" altLang="zh-CN" dirty="0"/>
            </a:p>
          </p:txBody>
        </p:sp>
        <p:sp>
          <p:nvSpPr>
            <p:cNvPr id="29" name="矩形 28">
              <a:extLst>
                <a:ext uri="{FF2B5EF4-FFF2-40B4-BE49-F238E27FC236}">
                  <a16:creationId xmlns:a16="http://schemas.microsoft.com/office/drawing/2014/main" id="{D17B7F7C-5E1F-4785-826C-B91E8A1316FC}"/>
                </a:ext>
              </a:extLst>
            </p:cNvPr>
            <p:cNvSpPr/>
            <p:nvPr/>
          </p:nvSpPr>
          <p:spPr>
            <a:xfrm>
              <a:off x="4570770" y="3866367"/>
              <a:ext cx="2525942" cy="923330"/>
            </a:xfrm>
            <a:prstGeom prst="rect">
              <a:avLst/>
            </a:prstGeom>
          </p:spPr>
          <p:txBody>
            <a:bodyPr wrap="square">
              <a:spAutoFit/>
            </a:bodyPr>
            <a:lstStyle/>
            <a:p>
              <a:pPr marL="0" lvl="1" algn="ctr"/>
              <a:r>
                <a:rPr lang="en-US" altLang="zh-CN" dirty="0">
                  <a:sym typeface="Wingdings" panose="05000000000000000000" pitchFamily="2" charset="2"/>
                </a:rPr>
                <a:t>Tune tuning, </a:t>
              </a:r>
            </a:p>
            <a:p>
              <a:pPr marL="0" lvl="1" algn="ctr"/>
              <a:r>
                <a:rPr lang="en-US" altLang="zh-CN" dirty="0">
                  <a:sym typeface="Wingdings" panose="05000000000000000000" pitchFamily="2" charset="2"/>
                </a:rPr>
                <a:t>RF Phase tuning</a:t>
              </a:r>
              <a:endParaRPr lang="en-US" altLang="zh-CN" dirty="0"/>
            </a:p>
            <a:p>
              <a:pPr marL="0" lvl="1" algn="ctr"/>
              <a:endParaRPr lang="en-US" altLang="zh-CN" dirty="0">
                <a:sym typeface="Wingdings" panose="05000000000000000000" pitchFamily="2" charset="2"/>
              </a:endParaRPr>
            </a:p>
          </p:txBody>
        </p:sp>
        <p:sp>
          <p:nvSpPr>
            <p:cNvPr id="30" name="矩形 29">
              <a:extLst>
                <a:ext uri="{FF2B5EF4-FFF2-40B4-BE49-F238E27FC236}">
                  <a16:creationId xmlns:a16="http://schemas.microsoft.com/office/drawing/2014/main" id="{0EC1FE05-1952-4776-9DE8-04F43C16F0D3}"/>
                </a:ext>
              </a:extLst>
            </p:cNvPr>
            <p:cNvSpPr/>
            <p:nvPr/>
          </p:nvSpPr>
          <p:spPr>
            <a:xfrm>
              <a:off x="8491592" y="4043746"/>
              <a:ext cx="2403551" cy="463154"/>
            </a:xfrm>
            <a:prstGeom prst="rect">
              <a:avLst/>
            </a:prstGeom>
          </p:spPr>
          <p:txBody>
            <a:bodyPr wrap="square">
              <a:spAutoFit/>
            </a:bodyPr>
            <a:lstStyle/>
            <a:p>
              <a:pPr algn="ctr"/>
              <a:r>
                <a:rPr lang="en-US" altLang="zh-CN" dirty="0"/>
                <a:t>TBT Optics Correction</a:t>
              </a:r>
            </a:p>
          </p:txBody>
        </p:sp>
      </p:grpSp>
      <p:sp>
        <p:nvSpPr>
          <p:cNvPr id="35" name="矩形 34">
            <a:extLst>
              <a:ext uri="{FF2B5EF4-FFF2-40B4-BE49-F238E27FC236}">
                <a16:creationId xmlns:a16="http://schemas.microsoft.com/office/drawing/2014/main" id="{5D29AA7F-B7A9-41C3-86E3-2CB6AEE1D151}"/>
              </a:ext>
            </a:extLst>
          </p:cNvPr>
          <p:cNvSpPr/>
          <p:nvPr/>
        </p:nvSpPr>
        <p:spPr>
          <a:xfrm>
            <a:off x="152023" y="3685278"/>
            <a:ext cx="6398620" cy="2585323"/>
          </a:xfrm>
          <a:prstGeom prst="rect">
            <a:avLst/>
          </a:prstGeom>
        </p:spPr>
        <p:txBody>
          <a:bodyPr wrap="square">
            <a:spAutoFit/>
          </a:bodyPr>
          <a:lstStyle/>
          <a:p>
            <a:pPr marL="285750" indent="-285750">
              <a:buFont typeface="Arial" panose="020B0604020202020204" pitchFamily="34" charset="0"/>
              <a:buChar char="•"/>
            </a:pPr>
            <a:r>
              <a:rPr lang="en-US" altLang="zh-CN" dirty="0"/>
              <a:t>Results indicate that after correction, approximately 30% of the particles survive for more than 10,000 turns. </a:t>
            </a:r>
          </a:p>
          <a:p>
            <a:pPr marL="742950" lvl="1" indent="-285750">
              <a:buFont typeface="Arial" panose="020B0604020202020204" pitchFamily="34" charset="0"/>
              <a:buChar char="•"/>
            </a:pPr>
            <a:r>
              <a:rPr lang="en-US" altLang="zh-CN" dirty="0"/>
              <a:t>BPM Noise 300 </a:t>
            </a:r>
            <a:r>
              <a:rPr lang="en-US" altLang="zh-CN" dirty="0" err="1"/>
              <a:t>μm</a:t>
            </a:r>
            <a:r>
              <a:rPr lang="en-US" altLang="zh-CN" dirty="0"/>
              <a:t> and 100 </a:t>
            </a:r>
            <a:r>
              <a:rPr lang="en-US" altLang="zh-CN" dirty="0" err="1"/>
              <a:t>μm</a:t>
            </a:r>
            <a:r>
              <a:rPr lang="en-US" altLang="zh-CN" dirty="0"/>
              <a:t> has little impact on the results.</a:t>
            </a:r>
          </a:p>
          <a:p>
            <a:pPr marL="742950" lvl="1" indent="-285750">
              <a:buFont typeface="Arial" panose="020B0604020202020204" pitchFamily="34" charset="0"/>
              <a:buChar char="•"/>
            </a:pPr>
            <a:r>
              <a:rPr lang="en-US" altLang="zh-CN" dirty="0"/>
              <a:t>This can meet the needs of subsequent more detailed corrections</a:t>
            </a:r>
          </a:p>
          <a:p>
            <a:pPr marL="742950" lvl="1" indent="-285750">
              <a:buFont typeface="Arial" panose="020B0604020202020204" pitchFamily="34" charset="0"/>
              <a:buChar char="•"/>
            </a:pPr>
            <a:r>
              <a:rPr lang="en-US" altLang="zh-CN" dirty="0"/>
              <a:t>The algorithm is still undergoing optimization. </a:t>
            </a:r>
          </a:p>
          <a:p>
            <a:pPr marL="285750" indent="-285750">
              <a:buFont typeface="Arial" panose="020B0604020202020204" pitchFamily="34" charset="0"/>
              <a:buChar char="•"/>
            </a:pPr>
            <a:r>
              <a:rPr lang="en-US" altLang="zh-CN" dirty="0"/>
              <a:t>The research still lacks many details, with some conditions such as more detailed physical apertures being updated and iterated.</a:t>
            </a:r>
            <a:endParaRPr lang="en-US" sz="2000" b="0" i="0" dirty="0">
              <a:solidFill>
                <a:srgbClr val="24292F"/>
              </a:solidFill>
              <a:effectLst/>
              <a:latin typeface="Noto Sans SC"/>
            </a:endParaRPr>
          </a:p>
        </p:txBody>
      </p:sp>
      <p:pic>
        <p:nvPicPr>
          <p:cNvPr id="33" name="图片 32">
            <a:extLst>
              <a:ext uri="{FF2B5EF4-FFF2-40B4-BE49-F238E27FC236}">
                <a16:creationId xmlns:a16="http://schemas.microsoft.com/office/drawing/2014/main" id="{1E557B8D-6991-44BB-A736-A903DAF32B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8658" y="3596447"/>
            <a:ext cx="5040560" cy="3103350"/>
          </a:xfrm>
          <a:prstGeom prst="rect">
            <a:avLst/>
          </a:prstGeom>
        </p:spPr>
      </p:pic>
    </p:spTree>
    <p:extLst>
      <p:ext uri="{BB962C8B-B14F-4D97-AF65-F5344CB8AC3E}">
        <p14:creationId xmlns:p14="http://schemas.microsoft.com/office/powerpoint/2010/main" val="2391824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内容占位符 13">
            <a:extLst>
              <a:ext uri="{FF2B5EF4-FFF2-40B4-BE49-F238E27FC236}">
                <a16:creationId xmlns:a16="http://schemas.microsoft.com/office/drawing/2014/main" id="{6CC980BF-8C90-4A54-A05E-156276E82DED}"/>
              </a:ext>
            </a:extLst>
          </p:cNvPr>
          <p:cNvSpPr>
            <a:spLocks noGrp="1"/>
          </p:cNvSpPr>
          <p:nvPr>
            <p:ph idx="1"/>
          </p:nvPr>
        </p:nvSpPr>
        <p:spPr/>
        <p:txBody>
          <a:bodyPr>
            <a:normAutofit/>
          </a:bodyPr>
          <a:lstStyle/>
          <a:p>
            <a:r>
              <a:rPr lang="en-US" altLang="zh-SG" sz="2400" dirty="0"/>
              <a:t>Emittance growth at extraction energy should be controlled to make sure the injection efficiency to collider ring.</a:t>
            </a:r>
          </a:p>
          <a:p>
            <a:r>
              <a:rPr lang="en-US" altLang="zh-SG" sz="2400" dirty="0"/>
              <a:t>Horizontal emittance growth is very small.</a:t>
            </a:r>
          </a:p>
          <a:p>
            <a:r>
              <a:rPr lang="en-US" altLang="zh-SG" sz="2400" dirty="0"/>
              <a:t>Vertical emittance growth can be controlled by 8 skew quadrupoles and vertical dispersion correction.</a:t>
            </a:r>
            <a:endParaRPr lang="zh-SG" altLang="en-US" sz="2400" dirty="0"/>
          </a:p>
        </p:txBody>
      </p:sp>
      <p:sp>
        <p:nvSpPr>
          <p:cNvPr id="2" name="标题 1">
            <a:extLst>
              <a:ext uri="{FF2B5EF4-FFF2-40B4-BE49-F238E27FC236}">
                <a16:creationId xmlns:a16="http://schemas.microsoft.com/office/drawing/2014/main" id="{0293A49B-E8FB-4057-8206-3EC71D641E96}"/>
              </a:ext>
            </a:extLst>
          </p:cNvPr>
          <p:cNvSpPr>
            <a:spLocks noGrp="1"/>
          </p:cNvSpPr>
          <p:nvPr>
            <p:ph type="title"/>
          </p:nvPr>
        </p:nvSpPr>
        <p:spPr/>
        <p:txBody>
          <a:bodyPr/>
          <a:lstStyle/>
          <a:p>
            <a:pPr algn="ctr"/>
            <a:r>
              <a:rPr lang="en-US" altLang="zh-CN" sz="4000" b="1" dirty="0">
                <a:solidFill>
                  <a:srgbClr val="C00000"/>
                </a:solidFill>
                <a:effectLst>
                  <a:outerShdw blurRad="38100" dist="38100" dir="2700000" algn="tl">
                    <a:srgbClr val="000000">
                      <a:alpha val="43137"/>
                    </a:srgbClr>
                  </a:outerShdw>
                </a:effectLst>
                <a:latin typeface="Times New Roman" panose="02020603050405020304" pitchFamily="18" charset="0"/>
                <a:ea typeface="微软雅黑" pitchFamily="34" charset="-122"/>
                <a:cs typeface="Times New Roman" panose="02020603050405020304" pitchFamily="18" charset="0"/>
              </a:rPr>
              <a:t>Emittance</a:t>
            </a:r>
            <a:r>
              <a:rPr lang="zh-CN" altLang="en-US" b="1" dirty="0">
                <a:solidFill>
                  <a:srgbClr val="C00000"/>
                </a:solidFill>
                <a:latin typeface="宋体" panose="02010600030101010101" pitchFamily="2" charset="-122"/>
                <a:ea typeface="宋体" panose="02010600030101010101" pitchFamily="2" charset="-122"/>
              </a:rPr>
              <a:t> </a:t>
            </a:r>
            <a:r>
              <a:rPr lang="en-US" altLang="zh-CN" sz="4000" b="1" dirty="0">
                <a:solidFill>
                  <a:srgbClr val="C00000"/>
                </a:solidFill>
                <a:effectLst>
                  <a:outerShdw blurRad="38100" dist="38100" dir="2700000" algn="tl">
                    <a:srgbClr val="000000">
                      <a:alpha val="43137"/>
                    </a:srgbClr>
                  </a:outerShdw>
                </a:effectLst>
                <a:latin typeface="Times New Roman" panose="02020603050405020304" pitchFamily="18" charset="0"/>
                <a:ea typeface="微软雅黑" pitchFamily="34" charset="-122"/>
                <a:cs typeface="Times New Roman" panose="02020603050405020304" pitchFamily="18" charset="0"/>
              </a:rPr>
              <a:t>growth @120GeV</a:t>
            </a:r>
            <a:endParaRPr lang="zh-SG" altLang="en-US" sz="4000" b="1" dirty="0">
              <a:solidFill>
                <a:srgbClr val="C00000"/>
              </a:solidFill>
              <a:effectLst>
                <a:outerShdw blurRad="38100" dist="38100" dir="2700000" algn="tl">
                  <a:srgbClr val="000000">
                    <a:alpha val="43137"/>
                  </a:srgbClr>
                </a:outerShdw>
              </a:effectLst>
              <a:latin typeface="Times New Roman" panose="02020603050405020304" pitchFamily="18" charset="0"/>
              <a:ea typeface="微软雅黑" pitchFamily="34" charset="-122"/>
              <a:cs typeface="Times New Roman" panose="02020603050405020304" pitchFamily="18" charset="0"/>
            </a:endParaRPr>
          </a:p>
        </p:txBody>
      </p:sp>
      <p:sp>
        <p:nvSpPr>
          <p:cNvPr id="3" name="灯片编号占位符 2">
            <a:extLst>
              <a:ext uri="{FF2B5EF4-FFF2-40B4-BE49-F238E27FC236}">
                <a16:creationId xmlns:a16="http://schemas.microsoft.com/office/drawing/2014/main" id="{9D7C1B97-A80A-4405-9ECB-3ABDE9BEBA8A}"/>
              </a:ext>
            </a:extLst>
          </p:cNvPr>
          <p:cNvSpPr>
            <a:spLocks noGrp="1"/>
          </p:cNvSpPr>
          <p:nvPr>
            <p:ph type="sldNum" sz="quarter" idx="12"/>
          </p:nvPr>
        </p:nvSpPr>
        <p:spPr/>
        <p:txBody>
          <a:bodyPr/>
          <a:lstStyle/>
          <a:p>
            <a:fld id="{16CB0E38-18A6-4DF6-93D8-8059CE11E2E9}" type="slidenum">
              <a:rPr lang="zh-SG" altLang="en-US" smtClean="0"/>
              <a:t>13</a:t>
            </a:fld>
            <a:endParaRPr lang="zh-SG" altLang="en-US"/>
          </a:p>
        </p:txBody>
      </p:sp>
      <p:graphicFrame>
        <p:nvGraphicFramePr>
          <p:cNvPr id="5" name="表格 13">
            <a:extLst>
              <a:ext uri="{FF2B5EF4-FFF2-40B4-BE49-F238E27FC236}">
                <a16:creationId xmlns:a16="http://schemas.microsoft.com/office/drawing/2014/main" id="{69A3597E-C660-4191-A138-95318F0F5AFE}"/>
              </a:ext>
            </a:extLst>
          </p:cNvPr>
          <p:cNvGraphicFramePr>
            <a:graphicFrameLocks noGrp="1"/>
          </p:cNvGraphicFramePr>
          <p:nvPr/>
        </p:nvGraphicFramePr>
        <p:xfrm>
          <a:off x="1631504" y="4437112"/>
          <a:ext cx="8344025" cy="1483360"/>
        </p:xfrm>
        <a:graphic>
          <a:graphicData uri="http://schemas.openxmlformats.org/drawingml/2006/table">
            <a:tbl>
              <a:tblPr firstRow="1" bandRow="1">
                <a:tableStyleId>{5940675A-B579-460E-94D1-54222C63F5DA}</a:tableStyleId>
              </a:tblPr>
              <a:tblGrid>
                <a:gridCol w="1552358">
                  <a:extLst>
                    <a:ext uri="{9D8B030D-6E8A-4147-A177-3AD203B41FA5}">
                      <a16:colId xmlns:a16="http://schemas.microsoft.com/office/drawing/2014/main" val="1053414349"/>
                    </a:ext>
                  </a:extLst>
                </a:gridCol>
                <a:gridCol w="1832018">
                  <a:extLst>
                    <a:ext uri="{9D8B030D-6E8A-4147-A177-3AD203B41FA5}">
                      <a16:colId xmlns:a16="http://schemas.microsoft.com/office/drawing/2014/main" val="4277330943"/>
                    </a:ext>
                  </a:extLst>
                </a:gridCol>
                <a:gridCol w="1224136">
                  <a:extLst>
                    <a:ext uri="{9D8B030D-6E8A-4147-A177-3AD203B41FA5}">
                      <a16:colId xmlns:a16="http://schemas.microsoft.com/office/drawing/2014/main" val="1904630150"/>
                    </a:ext>
                  </a:extLst>
                </a:gridCol>
                <a:gridCol w="1296144">
                  <a:extLst>
                    <a:ext uri="{9D8B030D-6E8A-4147-A177-3AD203B41FA5}">
                      <a16:colId xmlns:a16="http://schemas.microsoft.com/office/drawing/2014/main" val="1890765972"/>
                    </a:ext>
                  </a:extLst>
                </a:gridCol>
                <a:gridCol w="1191839">
                  <a:extLst>
                    <a:ext uri="{9D8B030D-6E8A-4147-A177-3AD203B41FA5}">
                      <a16:colId xmlns:a16="http://schemas.microsoft.com/office/drawing/2014/main" val="4201920545"/>
                    </a:ext>
                  </a:extLst>
                </a:gridCol>
                <a:gridCol w="1247530">
                  <a:extLst>
                    <a:ext uri="{9D8B030D-6E8A-4147-A177-3AD203B41FA5}">
                      <a16:colId xmlns:a16="http://schemas.microsoft.com/office/drawing/2014/main" val="2604954366"/>
                    </a:ext>
                  </a:extLst>
                </a:gridCol>
              </a:tblGrid>
              <a:tr h="370840">
                <a:tc gridSpan="2">
                  <a:txBody>
                    <a:bodyPr/>
                    <a:lstStyle/>
                    <a:p>
                      <a:r>
                        <a:rPr lang="en-US" altLang="zh-SG" dirty="0"/>
                        <a:t>Trans. offset of com. Dipole (RMS)</a:t>
                      </a:r>
                      <a:endParaRPr lang="zh-SG" altLang="en-US" dirty="0"/>
                    </a:p>
                  </a:txBody>
                  <a:tcPr/>
                </a:tc>
                <a:tc hMerge="1">
                  <a:txBody>
                    <a:bodyPr/>
                    <a:lstStyle/>
                    <a:p>
                      <a:endParaRPr lang="zh-SG" altLang="en-US"/>
                    </a:p>
                  </a:txBody>
                  <a:tcPr/>
                </a:tc>
                <a:tc>
                  <a:txBody>
                    <a:bodyPr/>
                    <a:lstStyle/>
                    <a:p>
                      <a:pPr algn="ctr"/>
                      <a:r>
                        <a:rPr lang="en-US" altLang="zh-SG" dirty="0"/>
                        <a:t>100um</a:t>
                      </a:r>
                      <a:endParaRPr lang="zh-SG" altLang="en-US" dirty="0"/>
                    </a:p>
                  </a:txBody>
                  <a:tcPr anchor="ctr"/>
                </a:tc>
                <a:tc>
                  <a:txBody>
                    <a:bodyPr/>
                    <a:lstStyle/>
                    <a:p>
                      <a:pPr algn="ctr"/>
                      <a:r>
                        <a:rPr lang="en-US" altLang="zh-SG" dirty="0"/>
                        <a:t>300um</a:t>
                      </a:r>
                      <a:endParaRPr lang="zh-SG" altLang="en-US" dirty="0"/>
                    </a:p>
                  </a:txBody>
                  <a:tcPr anchor="ctr"/>
                </a:tc>
                <a:tc>
                  <a:txBody>
                    <a:bodyPr/>
                    <a:lstStyle/>
                    <a:p>
                      <a:pPr algn="ctr"/>
                      <a:r>
                        <a:rPr lang="en-US" altLang="zh-SG" dirty="0"/>
                        <a:t>400um</a:t>
                      </a:r>
                      <a:endParaRPr lang="zh-SG" altLang="en-US" dirty="0"/>
                    </a:p>
                  </a:txBody>
                  <a:tcPr anchor="ctr"/>
                </a:tc>
                <a:tc>
                  <a:txBody>
                    <a:bodyPr/>
                    <a:lstStyle/>
                    <a:p>
                      <a:pPr algn="ctr"/>
                      <a:r>
                        <a:rPr lang="en-US" altLang="zh-SG" dirty="0"/>
                        <a:t>500um</a:t>
                      </a:r>
                      <a:endParaRPr lang="zh-SG" altLang="en-US" dirty="0"/>
                    </a:p>
                  </a:txBody>
                  <a:tcPr anchor="ctr"/>
                </a:tc>
                <a:extLst>
                  <a:ext uri="{0D108BD9-81ED-4DB2-BD59-A6C34878D82A}">
                    <a16:rowId xmlns:a16="http://schemas.microsoft.com/office/drawing/2014/main" val="369761510"/>
                  </a:ext>
                </a:extLst>
              </a:tr>
              <a:tr h="370840">
                <a:tc gridSpan="2">
                  <a:txBody>
                    <a:bodyPr/>
                    <a:lstStyle/>
                    <a:p>
                      <a:r>
                        <a:rPr lang="en-US" altLang="zh-SG" dirty="0"/>
                        <a:t>Hor. Emit. growth (%)</a:t>
                      </a:r>
                      <a:endParaRPr lang="zh-SG" altLang="en-US" dirty="0"/>
                    </a:p>
                  </a:txBody>
                  <a:tcPr anchor="ctr"/>
                </a:tc>
                <a:tc hMerge="1">
                  <a:txBody>
                    <a:bodyPr/>
                    <a:lstStyle/>
                    <a:p>
                      <a:endParaRPr lang="zh-SG" altLang="en-US"/>
                    </a:p>
                  </a:txBody>
                  <a:tcPr/>
                </a:tc>
                <a:tc>
                  <a:txBody>
                    <a:bodyPr/>
                    <a:lstStyle/>
                    <a:p>
                      <a:pPr algn="ctr"/>
                      <a:r>
                        <a:rPr lang="en-US" altLang="zh-SG" dirty="0"/>
                        <a:t>&lt;0.5</a:t>
                      </a:r>
                      <a:endParaRPr lang="zh-SG" altLang="en-US" dirty="0"/>
                    </a:p>
                  </a:txBody>
                  <a:tcPr anchor="ctr"/>
                </a:tc>
                <a:tc>
                  <a:txBody>
                    <a:bodyPr/>
                    <a:lstStyle/>
                    <a:p>
                      <a:pPr algn="ctr"/>
                      <a:r>
                        <a:rPr lang="en-US" altLang="zh-SG" dirty="0"/>
                        <a:t>&lt;0.8</a:t>
                      </a:r>
                      <a:endParaRPr lang="zh-SG"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SG" dirty="0"/>
                        <a:t>&lt;1.5</a:t>
                      </a:r>
                      <a:endParaRPr lang="zh-SG" altLang="en-US" dirty="0"/>
                    </a:p>
                  </a:txBody>
                  <a:tcPr anchor="ctr"/>
                </a:tc>
                <a:tc>
                  <a:txBody>
                    <a:bodyPr/>
                    <a:lstStyle/>
                    <a:p>
                      <a:pPr algn="ctr"/>
                      <a:r>
                        <a:rPr lang="en-US" altLang="zh-SG" dirty="0"/>
                        <a:t>&lt;2</a:t>
                      </a:r>
                      <a:endParaRPr lang="zh-SG" altLang="en-US" dirty="0"/>
                    </a:p>
                  </a:txBody>
                  <a:tcPr anchor="ctr"/>
                </a:tc>
                <a:extLst>
                  <a:ext uri="{0D108BD9-81ED-4DB2-BD59-A6C34878D82A}">
                    <a16:rowId xmlns:a16="http://schemas.microsoft.com/office/drawing/2014/main" val="3198161977"/>
                  </a:ext>
                </a:extLst>
              </a:tr>
              <a:tr h="370840">
                <a:tc rowSpan="2">
                  <a:txBody>
                    <a:bodyPr/>
                    <a:lstStyle/>
                    <a:p>
                      <a:r>
                        <a:rPr lang="en-US" altLang="zh-SG" dirty="0"/>
                        <a:t>Coupling (%)</a:t>
                      </a:r>
                      <a:endParaRPr lang="zh-SG" altLang="en-US" dirty="0"/>
                    </a:p>
                  </a:txBody>
                  <a:tcPr anchor="ctr"/>
                </a:tc>
                <a:tc>
                  <a:txBody>
                    <a:bodyPr/>
                    <a:lstStyle/>
                    <a:p>
                      <a:r>
                        <a:rPr lang="en-US" altLang="zh-SG" sz="1200" dirty="0"/>
                        <a:t>w/o coupling correction</a:t>
                      </a:r>
                      <a:endParaRPr lang="zh-SG" altLang="en-US" sz="1200" dirty="0"/>
                    </a:p>
                  </a:txBody>
                  <a:tcPr anchor="ctr"/>
                </a:tc>
                <a:tc>
                  <a:txBody>
                    <a:bodyPr/>
                    <a:lstStyle/>
                    <a:p>
                      <a:pPr algn="ctr"/>
                      <a:r>
                        <a:rPr lang="en-US" altLang="zh-SG" dirty="0"/>
                        <a:t>0.59</a:t>
                      </a:r>
                      <a:endParaRPr lang="zh-SG" altLang="en-US" dirty="0"/>
                    </a:p>
                  </a:txBody>
                  <a:tcPr anchor="ctr"/>
                </a:tc>
                <a:tc>
                  <a:txBody>
                    <a:bodyPr/>
                    <a:lstStyle/>
                    <a:p>
                      <a:pPr algn="ctr"/>
                      <a:r>
                        <a:rPr lang="en-US" altLang="zh-SG" dirty="0"/>
                        <a:t>0.98</a:t>
                      </a:r>
                      <a:endParaRPr lang="zh-SG" altLang="en-US" dirty="0"/>
                    </a:p>
                  </a:txBody>
                  <a:tcPr anchor="ctr"/>
                </a:tc>
                <a:tc>
                  <a:txBody>
                    <a:bodyPr/>
                    <a:lstStyle/>
                    <a:p>
                      <a:pPr algn="ctr"/>
                      <a:r>
                        <a:rPr lang="en-US" altLang="zh-SG" dirty="0"/>
                        <a:t>1.24</a:t>
                      </a:r>
                      <a:endParaRPr lang="zh-SG" altLang="en-US" dirty="0"/>
                    </a:p>
                  </a:txBody>
                  <a:tcPr anchor="ctr"/>
                </a:tc>
                <a:tc>
                  <a:txBody>
                    <a:bodyPr/>
                    <a:lstStyle/>
                    <a:p>
                      <a:pPr algn="ctr"/>
                      <a:r>
                        <a:rPr lang="en-US" altLang="zh-SG" dirty="0"/>
                        <a:t>1.30</a:t>
                      </a:r>
                      <a:endParaRPr lang="zh-SG" altLang="en-US" dirty="0"/>
                    </a:p>
                  </a:txBody>
                  <a:tcPr anchor="ctr"/>
                </a:tc>
                <a:extLst>
                  <a:ext uri="{0D108BD9-81ED-4DB2-BD59-A6C34878D82A}">
                    <a16:rowId xmlns:a16="http://schemas.microsoft.com/office/drawing/2014/main" val="2670098727"/>
                  </a:ext>
                </a:extLst>
              </a:tr>
              <a:tr h="370840">
                <a:tc vMerge="1">
                  <a:txBody>
                    <a:bodyPr/>
                    <a:lstStyle/>
                    <a:p>
                      <a:r>
                        <a:rPr lang="en-US" altLang="zh-SG" dirty="0"/>
                        <a:t>Coupling (%)</a:t>
                      </a:r>
                      <a:endParaRPr lang="zh-SG"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SG" sz="1200" dirty="0"/>
                        <a:t>w coupling correction</a:t>
                      </a:r>
                      <a:endParaRPr lang="zh-SG" altLang="en-US" sz="1200" dirty="0"/>
                    </a:p>
                  </a:txBody>
                  <a:tcPr anchor="ctr"/>
                </a:tc>
                <a:tc>
                  <a:txBody>
                    <a:bodyPr/>
                    <a:lstStyle/>
                    <a:p>
                      <a:pPr algn="ctr"/>
                      <a:endParaRPr lang="zh-SG" altLang="en-US" dirty="0"/>
                    </a:p>
                  </a:txBody>
                  <a:tcPr anchor="ctr"/>
                </a:tc>
                <a:tc>
                  <a:txBody>
                    <a:bodyPr/>
                    <a:lstStyle/>
                    <a:p>
                      <a:pPr algn="ctr"/>
                      <a:r>
                        <a:rPr lang="en-US" altLang="zh-SG" dirty="0"/>
                        <a:t>0.57</a:t>
                      </a:r>
                      <a:endParaRPr lang="zh-SG" altLang="en-US" dirty="0"/>
                    </a:p>
                  </a:txBody>
                  <a:tcPr anchor="ctr"/>
                </a:tc>
                <a:tc>
                  <a:txBody>
                    <a:bodyPr/>
                    <a:lstStyle/>
                    <a:p>
                      <a:pPr algn="ctr"/>
                      <a:r>
                        <a:rPr lang="en-US" altLang="zh-SG" dirty="0"/>
                        <a:t>0.89</a:t>
                      </a:r>
                      <a:endParaRPr lang="zh-SG" altLang="en-US" dirty="0"/>
                    </a:p>
                  </a:txBody>
                  <a:tcPr anchor="ctr"/>
                </a:tc>
                <a:tc>
                  <a:txBody>
                    <a:bodyPr/>
                    <a:lstStyle/>
                    <a:p>
                      <a:pPr algn="ctr"/>
                      <a:r>
                        <a:rPr lang="en-US" altLang="zh-SG" dirty="0"/>
                        <a:t>1.08</a:t>
                      </a:r>
                      <a:endParaRPr lang="zh-SG" altLang="en-US" dirty="0"/>
                    </a:p>
                  </a:txBody>
                  <a:tcPr anchor="ctr"/>
                </a:tc>
                <a:extLst>
                  <a:ext uri="{0D108BD9-81ED-4DB2-BD59-A6C34878D82A}">
                    <a16:rowId xmlns:a16="http://schemas.microsoft.com/office/drawing/2014/main" val="4059377886"/>
                  </a:ext>
                </a:extLst>
              </a:tr>
            </a:tbl>
          </a:graphicData>
        </a:graphic>
      </p:graphicFrame>
      <p:sp>
        <p:nvSpPr>
          <p:cNvPr id="15" name="文本框 14">
            <a:extLst>
              <a:ext uri="{FF2B5EF4-FFF2-40B4-BE49-F238E27FC236}">
                <a16:creationId xmlns:a16="http://schemas.microsoft.com/office/drawing/2014/main" id="{B273A14F-844B-43BB-BD6C-3589373FD017}"/>
              </a:ext>
            </a:extLst>
          </p:cNvPr>
          <p:cNvSpPr txBox="1"/>
          <p:nvPr/>
        </p:nvSpPr>
        <p:spPr>
          <a:xfrm>
            <a:off x="1631504" y="3717032"/>
            <a:ext cx="4320480" cy="369332"/>
          </a:xfrm>
          <a:prstGeom prst="rect">
            <a:avLst/>
          </a:prstGeom>
          <a:noFill/>
        </p:spPr>
        <p:txBody>
          <a:bodyPr wrap="square" rtlCol="0">
            <a:spAutoFit/>
          </a:bodyPr>
          <a:lstStyle/>
          <a:p>
            <a:r>
              <a:rPr lang="en-US" altLang="zh-SG" b="1" dirty="0">
                <a:solidFill>
                  <a:srgbClr val="003399"/>
                </a:solidFill>
                <a:latin typeface="Times New Roman" panose="02020603050405020304" pitchFamily="18" charset="0"/>
                <a:cs typeface="Times New Roman" panose="02020603050405020304" pitchFamily="18" charset="0"/>
              </a:rPr>
              <a:t>- Coupling design goal:  </a:t>
            </a:r>
            <a:r>
              <a:rPr lang="en-US" altLang="zh-SG" b="1" dirty="0">
                <a:solidFill>
                  <a:srgbClr val="003399"/>
                </a:solidFill>
                <a:latin typeface="Times New Roman" panose="02020603050405020304" pitchFamily="18" charset="0"/>
                <a:cs typeface="Times New Roman" panose="02020603050405020304" pitchFamily="18" charset="0"/>
                <a:sym typeface="Symbol" panose="05050102010706020507" pitchFamily="18" charset="2"/>
              </a:rPr>
              <a:t> 1%</a:t>
            </a:r>
            <a:endParaRPr lang="zh-SG" altLang="en-US" b="1" dirty="0">
              <a:solidFill>
                <a:srgbClr val="0033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4759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5E049F-30E0-3BBE-A2D1-8623C60B3ADC}"/>
              </a:ext>
            </a:extLst>
          </p:cNvPr>
          <p:cNvSpPr>
            <a:spLocks noGrp="1"/>
          </p:cNvSpPr>
          <p:nvPr>
            <p:ph idx="1"/>
          </p:nvPr>
        </p:nvSpPr>
        <p:spPr>
          <a:xfrm>
            <a:off x="381000" y="1059399"/>
            <a:ext cx="6117771" cy="5061856"/>
          </a:xfrm>
        </p:spPr>
        <p:txBody>
          <a:bodyPr>
            <a:normAutofit fontScale="92500"/>
          </a:bodyPr>
          <a:lstStyle/>
          <a:p>
            <a:r>
              <a:rPr lang="zh-CN" altLang="en-US"/>
              <a:t> </a:t>
            </a:r>
            <a:r>
              <a:rPr lang="en-US" altLang="zh-CN" sz="2200"/>
              <a:t>Benefits</a:t>
            </a:r>
          </a:p>
          <a:p>
            <a:pPr lvl="1"/>
            <a:r>
              <a:rPr lang="zh-CN" altLang="en-US" sz="2200"/>
              <a:t> </a:t>
            </a:r>
            <a:r>
              <a:rPr lang="en-US" altLang="zh-CN" sz="2200"/>
              <a:t>Greatly</a:t>
            </a:r>
            <a:r>
              <a:rPr lang="zh-CN" altLang="en-US" sz="2200"/>
              <a:t> </a:t>
            </a:r>
            <a:r>
              <a:rPr lang="en-US" altLang="zh-CN" sz="2200"/>
              <a:t>relax</a:t>
            </a:r>
            <a:r>
              <a:rPr lang="zh-CN" altLang="en-US" sz="2200"/>
              <a:t> </a:t>
            </a:r>
            <a:r>
              <a:rPr lang="en-US" altLang="zh-CN" sz="2200"/>
              <a:t>DA</a:t>
            </a:r>
            <a:r>
              <a:rPr lang="zh-CN" altLang="en-US" sz="2200"/>
              <a:t> </a:t>
            </a:r>
            <a:r>
              <a:rPr lang="en-US" altLang="zh-CN" sz="2200"/>
              <a:t>requirement</a:t>
            </a:r>
          </a:p>
          <a:p>
            <a:pPr lvl="1"/>
            <a:r>
              <a:rPr lang="zh-CN" altLang="en-US" sz="2200"/>
              <a:t> </a:t>
            </a:r>
            <a:r>
              <a:rPr lang="en-US" altLang="zh-CN" sz="2200"/>
              <a:t>Minimal</a:t>
            </a:r>
            <a:r>
              <a:rPr lang="zh-CN" altLang="en-US" sz="2200"/>
              <a:t> </a:t>
            </a:r>
            <a:r>
              <a:rPr lang="en-US" altLang="zh-CN" sz="2200"/>
              <a:t>perturbation</a:t>
            </a:r>
            <a:r>
              <a:rPr lang="zh-CN" altLang="en-US" sz="2200"/>
              <a:t> </a:t>
            </a:r>
            <a:r>
              <a:rPr lang="en-US" altLang="zh-CN" sz="2200"/>
              <a:t>to</a:t>
            </a:r>
            <a:r>
              <a:rPr lang="zh-CN" altLang="en-US" sz="2200"/>
              <a:t> </a:t>
            </a:r>
            <a:r>
              <a:rPr lang="en-US" altLang="zh-CN" sz="2200"/>
              <a:t>stored</a:t>
            </a:r>
            <a:r>
              <a:rPr lang="zh-CN" altLang="en-US" sz="2200"/>
              <a:t> </a:t>
            </a:r>
            <a:r>
              <a:rPr lang="en-US" altLang="zh-CN" sz="2200"/>
              <a:t>bunches</a:t>
            </a:r>
          </a:p>
          <a:p>
            <a:r>
              <a:rPr lang="zh-CN" altLang="en-US"/>
              <a:t> </a:t>
            </a:r>
            <a:r>
              <a:rPr lang="en-US" altLang="zh-CN" sz="2200"/>
              <a:t>Challenges</a:t>
            </a:r>
          </a:p>
          <a:p>
            <a:pPr lvl="1"/>
            <a:r>
              <a:rPr lang="zh-CN" altLang="en-US" sz="2200"/>
              <a:t> </a:t>
            </a:r>
            <a:r>
              <a:rPr lang="en-US" altLang="zh-CN" sz="2200" dirty="0">
                <a:latin typeface="Times New Roman" panose="02020603050405020304" pitchFamily="18" charset="0"/>
                <a:ea typeface="SimHei" panose="02010609060101010101" pitchFamily="49" charset="-122"/>
                <a:cs typeface="Times New Roman" panose="02020603050405020304" pitchFamily="18" charset="0"/>
              </a:rPr>
              <a:t>Ultra-fast kicker</a:t>
            </a:r>
            <a:r>
              <a:rPr lang="zh-CN" altLang="en-US" sz="2200" dirty="0">
                <a:latin typeface="Times New Roman" panose="02020603050405020304" pitchFamily="18" charset="0"/>
                <a:ea typeface="SimHei"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SimHei" panose="02010609060101010101" pitchFamily="49" charset="-122"/>
                <a:cs typeface="Times New Roman" panose="02020603050405020304" pitchFamily="18" charset="0"/>
              </a:rPr>
              <a:t>(nanosecond</a:t>
            </a:r>
            <a:r>
              <a:rPr lang="zh-CN" altLang="en-US" sz="2200" dirty="0">
                <a:latin typeface="Times New Roman" panose="02020603050405020304" pitchFamily="18" charset="0"/>
                <a:ea typeface="SimHei"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SimHei" panose="02010609060101010101" pitchFamily="49" charset="-122"/>
                <a:cs typeface="Times New Roman" panose="02020603050405020304" pitchFamily="18" charset="0"/>
              </a:rPr>
              <a:t>rise/fall</a:t>
            </a:r>
            <a:r>
              <a:rPr lang="zh-CN" altLang="en-US" sz="2200" dirty="0">
                <a:latin typeface="Times New Roman" panose="02020603050405020304" pitchFamily="18" charset="0"/>
                <a:ea typeface="SimHei"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SimHei" panose="02010609060101010101" pitchFamily="49" charset="-122"/>
                <a:cs typeface="Times New Roman" panose="02020603050405020304" pitchFamily="18" charset="0"/>
              </a:rPr>
              <a:t>time)</a:t>
            </a:r>
          </a:p>
          <a:p>
            <a:pPr lvl="1"/>
            <a:r>
              <a:rPr lang="zh-CN" altLang="en-US" sz="2200" dirty="0">
                <a:latin typeface="Times New Roman" panose="02020603050405020304" pitchFamily="18" charset="0"/>
                <a:ea typeface="SimHei"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SimHei" panose="02010609060101010101" pitchFamily="49" charset="-122"/>
                <a:cs typeface="Times New Roman" panose="02020603050405020304" pitchFamily="18" charset="0"/>
              </a:rPr>
              <a:t>Full-charge</a:t>
            </a:r>
            <a:r>
              <a:rPr lang="zh-CN" altLang="en-US" sz="2200" dirty="0">
                <a:latin typeface="Times New Roman" panose="02020603050405020304" pitchFamily="18" charset="0"/>
                <a:ea typeface="SimHei"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SimHei" panose="02010609060101010101" pitchFamily="49" charset="-122"/>
                <a:cs typeface="Times New Roman" panose="02020603050405020304" pitchFamily="18" charset="0"/>
              </a:rPr>
              <a:t>injector</a:t>
            </a:r>
          </a:p>
          <a:p>
            <a:pPr lvl="2"/>
            <a:r>
              <a:rPr lang="en-US" altLang="zh-CN" sz="2200" dirty="0">
                <a:latin typeface="Times New Roman" panose="02020603050405020304" pitchFamily="18" charset="0"/>
                <a:ea typeface="SimHei" panose="02010609060101010101" pitchFamily="49" charset="-122"/>
                <a:cs typeface="Times New Roman" panose="02020603050405020304" pitchFamily="18" charset="0"/>
              </a:rPr>
              <a:t>Beam</a:t>
            </a:r>
            <a:r>
              <a:rPr lang="zh-CN" altLang="en-US" sz="2200" dirty="0">
                <a:latin typeface="Times New Roman" panose="02020603050405020304" pitchFamily="18" charset="0"/>
                <a:ea typeface="SimHei"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SimHei" panose="02010609060101010101" pitchFamily="49" charset="-122"/>
                <a:cs typeface="Times New Roman" panose="02020603050405020304" pitchFamily="18" charset="0"/>
              </a:rPr>
              <a:t>accumulation</a:t>
            </a:r>
            <a:r>
              <a:rPr lang="zh-CN" altLang="en-US" sz="2200" dirty="0">
                <a:latin typeface="Times New Roman" panose="02020603050405020304" pitchFamily="18" charset="0"/>
                <a:ea typeface="SimHei"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SimHei" panose="02010609060101010101" pitchFamily="49" charset="-122"/>
                <a:cs typeface="Times New Roman" panose="02020603050405020304" pitchFamily="18" charset="0"/>
              </a:rPr>
              <a:t>necessary</a:t>
            </a:r>
            <a:r>
              <a:rPr lang="zh-CN" altLang="en-US" sz="2200" dirty="0">
                <a:latin typeface="Times New Roman" panose="02020603050405020304" pitchFamily="18" charset="0"/>
                <a:ea typeface="SimHei"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SimHei" panose="02010609060101010101" pitchFamily="49" charset="-122"/>
                <a:cs typeface="Times New Roman" panose="02020603050405020304" pitchFamily="18" charset="0"/>
              </a:rPr>
              <a:t>in</a:t>
            </a:r>
            <a:r>
              <a:rPr lang="zh-CN" altLang="en-US" sz="2200" dirty="0">
                <a:latin typeface="Times New Roman" panose="02020603050405020304" pitchFamily="18" charset="0"/>
                <a:ea typeface="SimHei"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SimHei" panose="02010609060101010101" pitchFamily="49" charset="-122"/>
                <a:cs typeface="Times New Roman" panose="02020603050405020304" pitchFamily="18" charset="0"/>
              </a:rPr>
              <a:t>the</a:t>
            </a:r>
            <a:r>
              <a:rPr lang="zh-CN" altLang="en-US" sz="2200" dirty="0">
                <a:latin typeface="Times New Roman" panose="02020603050405020304" pitchFamily="18" charset="0"/>
                <a:ea typeface="SimHei"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SimHei" panose="02010609060101010101" pitchFamily="49" charset="-122"/>
                <a:cs typeface="Times New Roman" panose="02020603050405020304" pitchFamily="18" charset="0"/>
              </a:rPr>
              <a:t>injector</a:t>
            </a:r>
            <a:r>
              <a:rPr lang="zh-CN" altLang="en-US" sz="2200" dirty="0">
                <a:latin typeface="Times New Roman" panose="02020603050405020304" pitchFamily="18" charset="0"/>
                <a:ea typeface="SimHei"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SimHei" panose="02010609060101010101" pitchFamily="49" charset="-122"/>
                <a:cs typeface="Times New Roman" panose="02020603050405020304" pitchFamily="18" charset="0"/>
              </a:rPr>
              <a:t>chain,</a:t>
            </a:r>
            <a:r>
              <a:rPr lang="zh-CN" altLang="en-US" sz="2200" dirty="0">
                <a:latin typeface="Times New Roman" panose="02020603050405020304" pitchFamily="18" charset="0"/>
                <a:ea typeface="SimHei"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SimHei" panose="02010609060101010101" pitchFamily="49" charset="-122"/>
                <a:cs typeface="Times New Roman" panose="02020603050405020304" pitchFamily="18" charset="0"/>
              </a:rPr>
              <a:t>to</a:t>
            </a:r>
            <a:r>
              <a:rPr lang="zh-CN" altLang="en-US" sz="2200" dirty="0">
                <a:latin typeface="Times New Roman" panose="02020603050405020304" pitchFamily="18" charset="0"/>
                <a:ea typeface="SimHei"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SimHei" panose="02010609060101010101" pitchFamily="49" charset="-122"/>
                <a:cs typeface="Times New Roman" panose="02020603050405020304" pitchFamily="18" charset="0"/>
              </a:rPr>
              <a:t>deliver</a:t>
            </a:r>
            <a:r>
              <a:rPr lang="zh-CN" altLang="en-US" sz="2200" dirty="0">
                <a:latin typeface="Times New Roman" panose="02020603050405020304" pitchFamily="18" charset="0"/>
                <a:ea typeface="SimHei"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SimHei" panose="02010609060101010101" pitchFamily="49" charset="-122"/>
                <a:cs typeface="Times New Roman" panose="02020603050405020304" pitchFamily="18" charset="0"/>
              </a:rPr>
              <a:t>~15</a:t>
            </a:r>
            <a:r>
              <a:rPr lang="zh-CN" altLang="en-US" sz="2200" dirty="0">
                <a:latin typeface="Times New Roman" panose="02020603050405020304" pitchFamily="18" charset="0"/>
                <a:ea typeface="SimHei"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SimHei" panose="02010609060101010101" pitchFamily="49" charset="-122"/>
                <a:cs typeface="Times New Roman" panose="02020603050405020304" pitchFamily="18" charset="0"/>
              </a:rPr>
              <a:t>nC</a:t>
            </a:r>
            <a:r>
              <a:rPr lang="zh-CN" altLang="en-US" sz="2200" dirty="0">
                <a:latin typeface="Times New Roman" panose="02020603050405020304" pitchFamily="18" charset="0"/>
                <a:ea typeface="SimHei"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SimHei" panose="02010609060101010101" pitchFamily="49" charset="-122"/>
                <a:cs typeface="Times New Roman" panose="02020603050405020304" pitchFamily="18" charset="0"/>
              </a:rPr>
              <a:t>bunch</a:t>
            </a:r>
            <a:r>
              <a:rPr lang="zh-CN" altLang="en-US" sz="2200" dirty="0">
                <a:latin typeface="Times New Roman" panose="02020603050405020304" pitchFamily="18" charset="0"/>
                <a:ea typeface="SimHei"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SimHei" panose="02010609060101010101" pitchFamily="49" charset="-122"/>
                <a:cs typeface="Times New Roman" panose="02020603050405020304" pitchFamily="18" charset="0"/>
              </a:rPr>
              <a:t>charge</a:t>
            </a:r>
          </a:p>
          <a:p>
            <a:pPr lvl="2"/>
            <a:r>
              <a:rPr lang="en-US" altLang="zh-CN" sz="2200" dirty="0">
                <a:latin typeface="Times New Roman" panose="02020603050405020304" pitchFamily="18" charset="0"/>
                <a:ea typeface="SimHei" panose="02010609060101010101" pitchFamily="49" charset="-122"/>
                <a:cs typeface="Times New Roman" panose="02020603050405020304" pitchFamily="18" charset="0"/>
              </a:rPr>
              <a:t>Demanding</a:t>
            </a:r>
            <a:r>
              <a:rPr lang="zh-CN" altLang="en-US" sz="2200" dirty="0">
                <a:latin typeface="Times New Roman" panose="02020603050405020304" pitchFamily="18" charset="0"/>
                <a:ea typeface="SimHei"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SimHei" panose="02010609060101010101" pitchFamily="49" charset="-122"/>
                <a:cs typeface="Times New Roman" panose="02020603050405020304" pitchFamily="18" charset="0"/>
              </a:rPr>
              <a:t>stable,</a:t>
            </a:r>
            <a:r>
              <a:rPr lang="zh-CN" altLang="en-US" sz="2200" dirty="0">
                <a:latin typeface="Times New Roman" panose="02020603050405020304" pitchFamily="18" charset="0"/>
                <a:ea typeface="SimHei"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SimHei" panose="02010609060101010101" pitchFamily="49" charset="-122"/>
                <a:cs typeface="Times New Roman" panose="02020603050405020304" pitchFamily="18" charset="0"/>
              </a:rPr>
              <a:t>high-charge</a:t>
            </a:r>
            <a:r>
              <a:rPr lang="zh-CN" altLang="en-US" sz="2200" dirty="0">
                <a:latin typeface="Times New Roman" panose="02020603050405020304" pitchFamily="18" charset="0"/>
                <a:ea typeface="SimHei"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SimHei" panose="02010609060101010101" pitchFamily="49" charset="-122"/>
                <a:cs typeface="Times New Roman" panose="02020603050405020304" pitchFamily="18" charset="0"/>
              </a:rPr>
              <a:t>operation</a:t>
            </a:r>
            <a:r>
              <a:rPr lang="zh-CN" altLang="en-US" sz="2200" dirty="0">
                <a:latin typeface="Times New Roman" panose="02020603050405020304" pitchFamily="18" charset="0"/>
                <a:ea typeface="SimHei" panose="02010609060101010101" pitchFamily="49" charset="-122"/>
                <a:cs typeface="Times New Roman" panose="02020603050405020304" pitchFamily="18" charset="0"/>
              </a:rPr>
              <a:t> </a:t>
            </a:r>
            <a:endParaRPr lang="en-US" altLang="zh-CN" sz="2200" dirty="0">
              <a:latin typeface="Times New Roman" panose="02020603050405020304" pitchFamily="18" charset="0"/>
              <a:ea typeface="SimHei" panose="02010609060101010101" pitchFamily="49" charset="-122"/>
              <a:cs typeface="Times New Roman" panose="02020603050405020304" pitchFamily="18" charset="0"/>
            </a:endParaRPr>
          </a:p>
          <a:p>
            <a:r>
              <a:rPr lang="zh-CN" altLang="en-US" dirty="0">
                <a:latin typeface="Times New Roman" panose="02020603050405020304" pitchFamily="18" charset="0"/>
                <a:ea typeface="SimHei"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SimHei" panose="02010609060101010101" pitchFamily="49" charset="-122"/>
                <a:cs typeface="Times New Roman" panose="02020603050405020304" pitchFamily="18" charset="0"/>
              </a:rPr>
              <a:t>Swap-out</a:t>
            </a:r>
            <a:r>
              <a:rPr lang="zh-CN" altLang="en-US" sz="2200" dirty="0">
                <a:latin typeface="Times New Roman" panose="02020603050405020304" pitchFamily="18" charset="0"/>
                <a:ea typeface="SimHei"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SimHei" panose="02010609060101010101" pitchFamily="49" charset="-122"/>
                <a:cs typeface="Times New Roman" panose="02020603050405020304" pitchFamily="18" charset="0"/>
              </a:rPr>
              <a:t>injection</a:t>
            </a:r>
            <a:r>
              <a:rPr lang="zh-CN" altLang="en-US" sz="2200" dirty="0">
                <a:latin typeface="Times New Roman" panose="02020603050405020304" pitchFamily="18" charset="0"/>
                <a:ea typeface="SimHei"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SimHei" panose="02010609060101010101" pitchFamily="49" charset="-122"/>
                <a:cs typeface="Times New Roman" panose="02020603050405020304" pitchFamily="18" charset="0"/>
              </a:rPr>
              <a:t>is</a:t>
            </a:r>
            <a:r>
              <a:rPr lang="zh-CN" altLang="en-US" sz="2200" dirty="0">
                <a:latin typeface="Times New Roman" panose="02020603050405020304" pitchFamily="18" charset="0"/>
                <a:ea typeface="SimHei"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SimHei" panose="02010609060101010101" pitchFamily="49" charset="-122"/>
                <a:cs typeface="Times New Roman" panose="02020603050405020304" pitchFamily="18" charset="0"/>
              </a:rPr>
              <a:t>a</a:t>
            </a:r>
            <a:r>
              <a:rPr lang="zh-CN" altLang="en-US" sz="2200" dirty="0">
                <a:latin typeface="Times New Roman" panose="02020603050405020304" pitchFamily="18" charset="0"/>
                <a:ea typeface="SimHei"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SimHei" panose="02010609060101010101" pitchFamily="49" charset="-122"/>
                <a:cs typeface="Times New Roman" panose="02020603050405020304" pitchFamily="18" charset="0"/>
              </a:rPr>
              <a:t>viable</a:t>
            </a:r>
            <a:r>
              <a:rPr lang="zh-CN" altLang="en-US" sz="2200" dirty="0">
                <a:latin typeface="Times New Roman" panose="02020603050405020304" pitchFamily="18" charset="0"/>
                <a:ea typeface="SimHei"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SimHei" panose="02010609060101010101" pitchFamily="49" charset="-122"/>
                <a:cs typeface="Times New Roman" panose="02020603050405020304" pitchFamily="18" charset="0"/>
              </a:rPr>
              <a:t>solution</a:t>
            </a:r>
            <a:r>
              <a:rPr lang="zh-CN" altLang="en-US" sz="2200" dirty="0">
                <a:latin typeface="Times New Roman" panose="02020603050405020304" pitchFamily="18" charset="0"/>
                <a:ea typeface="SimHei"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SimHei" panose="02010609060101010101" pitchFamily="49" charset="-122"/>
                <a:cs typeface="Times New Roman" panose="02020603050405020304" pitchFamily="18" charset="0"/>
              </a:rPr>
              <a:t>for</a:t>
            </a:r>
            <a:r>
              <a:rPr lang="zh-CN" altLang="en-US" sz="2200" dirty="0">
                <a:latin typeface="Times New Roman" panose="02020603050405020304" pitchFamily="18" charset="0"/>
                <a:ea typeface="SimHei"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SimHei" panose="02010609060101010101" pitchFamily="49" charset="-122"/>
                <a:cs typeface="Times New Roman" panose="02020603050405020304" pitchFamily="18" charset="0"/>
              </a:rPr>
              <a:t>future</a:t>
            </a:r>
            <a:r>
              <a:rPr lang="zh-CN" altLang="en-US" sz="2200" dirty="0">
                <a:latin typeface="Times New Roman" panose="02020603050405020304" pitchFamily="18" charset="0"/>
                <a:ea typeface="SimHei"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SimHei" panose="02010609060101010101" pitchFamily="49" charset="-122"/>
                <a:cs typeface="Times New Roman" panose="02020603050405020304" pitchFamily="18" charset="0"/>
              </a:rPr>
              <a:t>colliders</a:t>
            </a:r>
            <a:r>
              <a:rPr lang="zh-CN" altLang="en-US" sz="2200" dirty="0">
                <a:latin typeface="Times New Roman" panose="02020603050405020304" pitchFamily="18" charset="0"/>
                <a:ea typeface="SimHei"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SimHei" panose="02010609060101010101" pitchFamily="49" charset="-122"/>
                <a:cs typeface="Times New Roman" panose="02020603050405020304" pitchFamily="18" charset="0"/>
              </a:rPr>
              <a:t>with</a:t>
            </a:r>
            <a:r>
              <a:rPr lang="zh-CN" altLang="en-US" sz="2200" dirty="0">
                <a:latin typeface="Times New Roman" panose="02020603050405020304" pitchFamily="18" charset="0"/>
                <a:ea typeface="SimHei"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SimHei" panose="02010609060101010101" pitchFamily="49" charset="-122"/>
                <a:cs typeface="Times New Roman" panose="02020603050405020304" pitchFamily="18" charset="0"/>
              </a:rPr>
              <a:t>a</a:t>
            </a:r>
            <a:r>
              <a:rPr lang="zh-CN" altLang="en-US" sz="2200" dirty="0">
                <a:latin typeface="Times New Roman" panose="02020603050405020304" pitchFamily="18" charset="0"/>
                <a:ea typeface="SimHei"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SimHei" panose="02010609060101010101" pitchFamily="49" charset="-122"/>
                <a:cs typeface="Times New Roman" panose="02020603050405020304" pitchFamily="18" charset="0"/>
              </a:rPr>
              <a:t>very</a:t>
            </a:r>
            <a:r>
              <a:rPr lang="zh-CN" altLang="en-US" sz="2200" dirty="0">
                <a:latin typeface="Times New Roman" panose="02020603050405020304" pitchFamily="18" charset="0"/>
                <a:ea typeface="SimHei"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SimHei" panose="02010609060101010101" pitchFamily="49" charset="-122"/>
                <a:cs typeface="Times New Roman" panose="02020603050405020304" pitchFamily="18" charset="0"/>
              </a:rPr>
              <a:t>small</a:t>
            </a:r>
            <a:r>
              <a:rPr lang="zh-CN" altLang="en-US" sz="2200" dirty="0">
                <a:latin typeface="Times New Roman" panose="02020603050405020304" pitchFamily="18" charset="0"/>
                <a:ea typeface="SimHei"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SimHei" panose="02010609060101010101" pitchFamily="49" charset="-122"/>
                <a:cs typeface="Times New Roman" panose="02020603050405020304" pitchFamily="18" charset="0"/>
              </a:rPr>
              <a:t>DA</a:t>
            </a:r>
            <a:r>
              <a:rPr lang="zh-CN" altLang="en-US" sz="2200" dirty="0">
                <a:latin typeface="Times New Roman" panose="02020603050405020304" pitchFamily="18" charset="0"/>
                <a:ea typeface="SimHei"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SimHei" panose="02010609060101010101" pitchFamily="49" charset="-122"/>
                <a:cs typeface="Times New Roman" panose="02020603050405020304" pitchFamily="18" charset="0"/>
              </a:rPr>
              <a:t>and</a:t>
            </a:r>
            <a:r>
              <a:rPr lang="zh-CN" altLang="en-US" sz="2200" dirty="0">
                <a:latin typeface="Times New Roman" panose="02020603050405020304" pitchFamily="18" charset="0"/>
                <a:ea typeface="SimHei"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SimHei" panose="02010609060101010101" pitchFamily="49" charset="-122"/>
                <a:cs typeface="Times New Roman" panose="02020603050405020304" pitchFamily="18" charset="0"/>
              </a:rPr>
              <a:t>maitaining</a:t>
            </a:r>
            <a:r>
              <a:rPr lang="zh-CN" altLang="en-US" sz="2200" dirty="0">
                <a:latin typeface="Times New Roman" panose="02020603050405020304" pitchFamily="18" charset="0"/>
                <a:ea typeface="SimHei"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SimHei" panose="02010609060101010101" pitchFamily="49" charset="-122"/>
                <a:cs typeface="Times New Roman" panose="02020603050405020304" pitchFamily="18" charset="0"/>
              </a:rPr>
              <a:t>a</a:t>
            </a:r>
            <a:r>
              <a:rPr lang="zh-CN" altLang="en-US" sz="2200" dirty="0">
                <a:latin typeface="Times New Roman" panose="02020603050405020304" pitchFamily="18" charset="0"/>
                <a:ea typeface="SimHei"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SimHei" panose="02010609060101010101" pitchFamily="49" charset="-122"/>
                <a:cs typeface="Times New Roman" panose="02020603050405020304" pitchFamily="18" charset="0"/>
              </a:rPr>
              <a:t>high</a:t>
            </a:r>
            <a:r>
              <a:rPr lang="zh-CN" altLang="en-US" sz="2200" dirty="0">
                <a:latin typeface="Times New Roman" panose="02020603050405020304" pitchFamily="18" charset="0"/>
                <a:ea typeface="SimHei"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SimHei" panose="02010609060101010101" pitchFamily="49" charset="-122"/>
                <a:cs typeface="Times New Roman" panose="02020603050405020304" pitchFamily="18" charset="0"/>
              </a:rPr>
              <a:t>beam</a:t>
            </a:r>
            <a:r>
              <a:rPr lang="zh-CN" altLang="en-US" sz="2200" dirty="0">
                <a:latin typeface="Times New Roman" panose="02020603050405020304" pitchFamily="18" charset="0"/>
                <a:ea typeface="SimHei" panose="02010609060101010101" pitchFamily="49" charset="-122"/>
                <a:cs typeface="Times New Roman" panose="02020603050405020304" pitchFamily="18" charset="0"/>
              </a:rPr>
              <a:t> </a:t>
            </a:r>
            <a:r>
              <a:rPr lang="en-US" altLang="zh-CN" sz="2200" dirty="0">
                <a:latin typeface="Times New Roman" panose="02020603050405020304" pitchFamily="18" charset="0"/>
                <a:ea typeface="SimHei" panose="02010609060101010101" pitchFamily="49" charset="-122"/>
                <a:cs typeface="Times New Roman" panose="02020603050405020304" pitchFamily="18" charset="0"/>
              </a:rPr>
              <a:t>polarization</a:t>
            </a:r>
            <a:endParaRPr lang="en-US" sz="2200"/>
          </a:p>
        </p:txBody>
      </p:sp>
      <p:sp>
        <p:nvSpPr>
          <p:cNvPr id="3" name="Title 2">
            <a:extLst>
              <a:ext uri="{FF2B5EF4-FFF2-40B4-BE49-F238E27FC236}">
                <a16:creationId xmlns:a16="http://schemas.microsoft.com/office/drawing/2014/main" id="{945B6CFA-2F7B-90DC-56F1-CD099C5E93C5}"/>
              </a:ext>
            </a:extLst>
          </p:cNvPr>
          <p:cNvSpPr>
            <a:spLocks noGrp="1"/>
          </p:cNvSpPr>
          <p:nvPr>
            <p:ph type="title"/>
          </p:nvPr>
        </p:nvSpPr>
        <p:spPr/>
        <p:txBody>
          <a:bodyPr>
            <a:normAutofit fontScale="90000"/>
          </a:bodyPr>
          <a:lstStyle/>
          <a:p>
            <a:r>
              <a:rPr lang="en-US" altLang="zh-CN" sz="3600"/>
              <a:t>Swap-out</a:t>
            </a:r>
            <a:r>
              <a:rPr lang="zh-CN" altLang="en-US" sz="3600"/>
              <a:t> </a:t>
            </a:r>
            <a:r>
              <a:rPr lang="en-US" altLang="zh-CN" sz="3600"/>
              <a:t>injection:</a:t>
            </a:r>
            <a:r>
              <a:rPr lang="zh-CN" altLang="en-US" sz="3600"/>
              <a:t> </a:t>
            </a:r>
            <a:r>
              <a:rPr lang="en-US" altLang="zh-CN" sz="3600"/>
              <a:t>benefits</a:t>
            </a:r>
            <a:r>
              <a:rPr lang="zh-CN" altLang="en-US" sz="3600"/>
              <a:t> </a:t>
            </a:r>
            <a:r>
              <a:rPr lang="en-US" altLang="zh-CN" sz="3600"/>
              <a:t>and</a:t>
            </a:r>
            <a:r>
              <a:rPr lang="zh-CN" altLang="en-US" sz="3600"/>
              <a:t> </a:t>
            </a:r>
            <a:r>
              <a:rPr lang="en-US" altLang="zh-CN" sz="3600"/>
              <a:t>challenges</a:t>
            </a:r>
            <a:endParaRPr lang="en-US" sz="3600"/>
          </a:p>
        </p:txBody>
      </p:sp>
      <p:pic>
        <p:nvPicPr>
          <p:cNvPr id="4" name="Picture 3">
            <a:extLst>
              <a:ext uri="{FF2B5EF4-FFF2-40B4-BE49-F238E27FC236}">
                <a16:creationId xmlns:a16="http://schemas.microsoft.com/office/drawing/2014/main" id="{056F0B50-A229-8D19-9D46-EF6263B296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7628" y="1000854"/>
            <a:ext cx="4112299" cy="1991712"/>
          </a:xfrm>
          <a:prstGeom prst="rect">
            <a:avLst/>
          </a:prstGeom>
        </p:spPr>
      </p:pic>
      <p:pic>
        <p:nvPicPr>
          <p:cNvPr id="40" name="Picture 39">
            <a:extLst>
              <a:ext uri="{FF2B5EF4-FFF2-40B4-BE49-F238E27FC236}">
                <a16:creationId xmlns:a16="http://schemas.microsoft.com/office/drawing/2014/main" id="{B7F3CBDE-2E7B-63EC-4F4B-71B59B9AC4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8771" y="3069216"/>
            <a:ext cx="5547844" cy="1344065"/>
          </a:xfrm>
          <a:prstGeom prst="rect">
            <a:avLst/>
          </a:prstGeom>
        </p:spPr>
      </p:pic>
      <p:pic>
        <p:nvPicPr>
          <p:cNvPr id="41" name="Picture 40">
            <a:extLst>
              <a:ext uri="{FF2B5EF4-FFF2-40B4-BE49-F238E27FC236}">
                <a16:creationId xmlns:a16="http://schemas.microsoft.com/office/drawing/2014/main" id="{419AE21D-ABE9-E490-0B68-BFDC031D0B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8756" y="4623630"/>
            <a:ext cx="4770519" cy="1913837"/>
          </a:xfrm>
          <a:prstGeom prst="rect">
            <a:avLst/>
          </a:prstGeom>
        </p:spPr>
      </p:pic>
      <p:sp>
        <p:nvSpPr>
          <p:cNvPr id="5" name="灯片编号占位符 4">
            <a:extLst>
              <a:ext uri="{FF2B5EF4-FFF2-40B4-BE49-F238E27FC236}">
                <a16:creationId xmlns:a16="http://schemas.microsoft.com/office/drawing/2014/main" id="{CE92EF85-346E-41B0-A8B1-64BD7C606B00}"/>
              </a:ext>
            </a:extLst>
          </p:cNvPr>
          <p:cNvSpPr>
            <a:spLocks noGrp="1"/>
          </p:cNvSpPr>
          <p:nvPr>
            <p:ph type="sldNum" sz="quarter" idx="12"/>
          </p:nvPr>
        </p:nvSpPr>
        <p:spPr/>
        <p:txBody>
          <a:bodyPr/>
          <a:lstStyle/>
          <a:p>
            <a:fld id="{F15E9139-A00B-4B2A-98A6-095DC08F1345}" type="slidenum">
              <a:rPr lang="zh-CN" altLang="en-US" smtClean="0"/>
              <a:pPr/>
              <a:t>14</a:t>
            </a:fld>
            <a:endParaRPr lang="zh-CN" altLang="en-US"/>
          </a:p>
        </p:txBody>
      </p:sp>
    </p:spTree>
    <p:extLst>
      <p:ext uri="{BB962C8B-B14F-4D97-AF65-F5344CB8AC3E}">
        <p14:creationId xmlns:p14="http://schemas.microsoft.com/office/powerpoint/2010/main" val="3834189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85CBEB-782E-8F02-BA44-1C012FCEB07E}"/>
              </a:ext>
            </a:extLst>
          </p:cNvPr>
          <p:cNvSpPr>
            <a:spLocks noGrp="1"/>
          </p:cNvSpPr>
          <p:nvPr>
            <p:ph idx="1"/>
          </p:nvPr>
        </p:nvSpPr>
        <p:spPr>
          <a:xfrm>
            <a:off x="226073" y="1146200"/>
            <a:ext cx="11739853" cy="1547655"/>
          </a:xfrm>
        </p:spPr>
        <p:txBody>
          <a:bodyPr>
            <a:normAutofit lnSpcReduction="10000"/>
          </a:bodyPr>
          <a:lstStyle/>
          <a:p>
            <a:r>
              <a:rPr lang="zh-CN" altLang="en-US" sz="2200"/>
              <a:t> </a:t>
            </a:r>
            <a:r>
              <a:rPr lang="en-US" altLang="zh-CN" sz="2200"/>
              <a:t>Swap-out</a:t>
            </a:r>
            <a:r>
              <a:rPr lang="zh-CN" altLang="en-US" sz="2200"/>
              <a:t> </a:t>
            </a:r>
            <a:r>
              <a:rPr lang="en-US" altLang="zh-CN" sz="2200"/>
              <a:t>injection,</a:t>
            </a:r>
            <a:r>
              <a:rPr lang="zh-CN" altLang="en-US" sz="2200"/>
              <a:t> </a:t>
            </a:r>
            <a:r>
              <a:rPr lang="en-US" altLang="zh-CN" sz="2200"/>
              <a:t>with</a:t>
            </a:r>
            <a:r>
              <a:rPr lang="zh-CN" altLang="en-US" sz="2200"/>
              <a:t> </a:t>
            </a:r>
            <a:r>
              <a:rPr lang="en-US" altLang="zh-CN" sz="2200"/>
              <a:t>bunch</a:t>
            </a:r>
            <a:r>
              <a:rPr lang="zh-CN" altLang="en-US" sz="2200"/>
              <a:t> </a:t>
            </a:r>
            <a:r>
              <a:rPr lang="en-US" altLang="zh-CN" sz="2200"/>
              <a:t>recycling</a:t>
            </a:r>
            <a:r>
              <a:rPr lang="zh-CN" altLang="en-US" sz="2200"/>
              <a:t> </a:t>
            </a:r>
            <a:r>
              <a:rPr lang="en-US" altLang="zh-CN" sz="2200"/>
              <a:t>in</a:t>
            </a:r>
            <a:r>
              <a:rPr lang="zh-CN" altLang="en-US" sz="2200"/>
              <a:t> </a:t>
            </a:r>
            <a:r>
              <a:rPr lang="en-US" altLang="zh-CN" sz="2200"/>
              <a:t>the</a:t>
            </a:r>
            <a:r>
              <a:rPr lang="zh-CN" altLang="en-US" sz="2200"/>
              <a:t> </a:t>
            </a:r>
            <a:r>
              <a:rPr lang="en-US" altLang="zh-CN" sz="2200"/>
              <a:t>booster</a:t>
            </a:r>
            <a:r>
              <a:rPr lang="zh-CN" altLang="en-US" sz="2200"/>
              <a:t> </a:t>
            </a:r>
            <a:r>
              <a:rPr lang="en-US" altLang="zh-CN" sz="2200"/>
              <a:t>as</a:t>
            </a:r>
            <a:r>
              <a:rPr lang="zh-CN" altLang="en-US" sz="2200"/>
              <a:t> </a:t>
            </a:r>
            <a:r>
              <a:rPr lang="en-US" altLang="zh-CN" sz="2200"/>
              <a:t>a</a:t>
            </a:r>
            <a:r>
              <a:rPr lang="zh-CN" altLang="en-US" sz="2200"/>
              <a:t> </a:t>
            </a:r>
            <a:r>
              <a:rPr lang="en-US" altLang="zh-CN" sz="2200"/>
              <a:t>full</a:t>
            </a:r>
            <a:r>
              <a:rPr lang="zh-CN" altLang="en-US" sz="2200"/>
              <a:t> </a:t>
            </a:r>
            <a:r>
              <a:rPr lang="en-US" altLang="zh-CN" sz="2200"/>
              <a:t>energy</a:t>
            </a:r>
            <a:r>
              <a:rPr lang="zh-CN" altLang="en-US" sz="2200"/>
              <a:t> </a:t>
            </a:r>
            <a:r>
              <a:rPr lang="en-US" altLang="zh-CN" sz="2200"/>
              <a:t>accumulator</a:t>
            </a:r>
            <a:r>
              <a:rPr lang="zh-CN" altLang="en-US" sz="2200"/>
              <a:t> </a:t>
            </a:r>
            <a:r>
              <a:rPr lang="en-US" altLang="zh-CN" sz="2200"/>
              <a:t>ring</a:t>
            </a:r>
          </a:p>
          <a:p>
            <a:pPr lvl="1"/>
            <a:r>
              <a:rPr lang="en-US" altLang="zh-CN" sz="2000"/>
              <a:t>save</a:t>
            </a:r>
            <a:r>
              <a:rPr lang="zh-CN" altLang="en-US" sz="2000"/>
              <a:t> </a:t>
            </a:r>
            <a:r>
              <a:rPr lang="en-US" altLang="zh-CN" sz="2000"/>
              <a:t>¾</a:t>
            </a:r>
            <a:r>
              <a:rPr lang="zh-CN" altLang="en-US" sz="2000"/>
              <a:t> </a:t>
            </a:r>
            <a:r>
              <a:rPr lang="en-US" altLang="zh-CN" sz="2000"/>
              <a:t>costs</a:t>
            </a:r>
            <a:r>
              <a:rPr lang="zh-CN" altLang="en-US" sz="2000"/>
              <a:t> </a:t>
            </a:r>
            <a:r>
              <a:rPr lang="en-US" altLang="zh-CN" sz="2000"/>
              <a:t>relative</a:t>
            </a:r>
            <a:r>
              <a:rPr lang="zh-CN" altLang="en-US" sz="2000"/>
              <a:t> </a:t>
            </a:r>
            <a:r>
              <a:rPr lang="en-US" altLang="zh-CN" sz="2000"/>
              <a:t>to</a:t>
            </a:r>
            <a:r>
              <a:rPr lang="zh-CN" altLang="en-US" sz="2000"/>
              <a:t> </a:t>
            </a:r>
            <a:r>
              <a:rPr lang="en-US" altLang="zh-CN" sz="2000"/>
              <a:t>the</a:t>
            </a:r>
            <a:r>
              <a:rPr lang="zh-CN" altLang="en-US" sz="2000"/>
              <a:t> </a:t>
            </a:r>
            <a:r>
              <a:rPr lang="en-US" altLang="zh-CN" sz="2000"/>
              <a:t>scheme</a:t>
            </a:r>
            <a:r>
              <a:rPr lang="zh-CN" altLang="en-US" sz="2000"/>
              <a:t> </a:t>
            </a:r>
            <a:r>
              <a:rPr lang="en-US" altLang="zh-CN" sz="2000"/>
              <a:t>with</a:t>
            </a:r>
            <a:r>
              <a:rPr lang="zh-CN" altLang="en-US" sz="2000"/>
              <a:t> </a:t>
            </a:r>
            <a:r>
              <a:rPr lang="en-US" altLang="zh-CN" sz="2000"/>
              <a:t>a</a:t>
            </a:r>
            <a:r>
              <a:rPr lang="zh-CN" altLang="en-US" sz="2000"/>
              <a:t> </a:t>
            </a:r>
            <a:r>
              <a:rPr lang="en-US" altLang="zh-CN" sz="2000"/>
              <a:t>dedicated</a:t>
            </a:r>
            <a:r>
              <a:rPr lang="zh-CN" altLang="en-US" sz="2000"/>
              <a:t> </a:t>
            </a:r>
            <a:r>
              <a:rPr lang="en-US" altLang="zh-CN" sz="2000"/>
              <a:t>full-energy</a:t>
            </a:r>
            <a:r>
              <a:rPr lang="zh-CN" altLang="en-US" sz="2000"/>
              <a:t> </a:t>
            </a:r>
            <a:r>
              <a:rPr lang="en-US" altLang="zh-CN" sz="2000"/>
              <a:t>accumulator</a:t>
            </a:r>
            <a:r>
              <a:rPr lang="zh-CN" altLang="en-US" sz="2000"/>
              <a:t> </a:t>
            </a:r>
            <a:r>
              <a:rPr lang="en-US" altLang="zh-CN" sz="2000"/>
              <a:t>ring</a:t>
            </a:r>
          </a:p>
          <a:p>
            <a:pPr lvl="1"/>
            <a:r>
              <a:rPr lang="en-US" altLang="zh-CN" sz="2000"/>
              <a:t>Decrease</a:t>
            </a:r>
            <a:r>
              <a:rPr lang="zh-CN" altLang="en-US" sz="2000"/>
              <a:t> </a:t>
            </a:r>
            <a:r>
              <a:rPr lang="en-US" altLang="zh-CN" sz="2000"/>
              <a:t>the</a:t>
            </a:r>
            <a:r>
              <a:rPr lang="zh-CN" altLang="en-US" sz="2000"/>
              <a:t> </a:t>
            </a:r>
            <a:r>
              <a:rPr lang="en-US" altLang="zh-CN" sz="2000"/>
              <a:t>bunch</a:t>
            </a:r>
            <a:r>
              <a:rPr lang="zh-CN" altLang="en-US" sz="2000"/>
              <a:t> </a:t>
            </a:r>
            <a:r>
              <a:rPr lang="en-US" altLang="zh-CN" sz="2000"/>
              <a:t>charge</a:t>
            </a:r>
            <a:r>
              <a:rPr lang="zh-CN" altLang="en-US" sz="2000"/>
              <a:t> </a:t>
            </a:r>
            <a:r>
              <a:rPr lang="en-US" altLang="zh-CN" sz="2000"/>
              <a:t>requirement</a:t>
            </a:r>
            <a:r>
              <a:rPr lang="zh-CN" altLang="en-US" sz="2000"/>
              <a:t> </a:t>
            </a:r>
            <a:r>
              <a:rPr lang="en-US" altLang="zh-CN" sz="2000"/>
              <a:t>of</a:t>
            </a:r>
            <a:r>
              <a:rPr lang="zh-CN" altLang="en-US" sz="2000"/>
              <a:t> </a:t>
            </a:r>
            <a:r>
              <a:rPr lang="en-US" altLang="zh-CN" sz="2000"/>
              <a:t>booster</a:t>
            </a:r>
            <a:r>
              <a:rPr lang="zh-CN" altLang="en-US" sz="2000"/>
              <a:t> </a:t>
            </a:r>
            <a:r>
              <a:rPr lang="en-US" altLang="zh-CN" sz="2000"/>
              <a:t>LE</a:t>
            </a:r>
            <a:r>
              <a:rPr lang="zh-CN" altLang="en-US" sz="2000"/>
              <a:t> </a:t>
            </a:r>
            <a:r>
              <a:rPr lang="en-US" altLang="zh-CN" sz="2000"/>
              <a:t>by</a:t>
            </a:r>
            <a:r>
              <a:rPr lang="zh-CN" altLang="en-US" sz="2000"/>
              <a:t> </a:t>
            </a:r>
            <a:r>
              <a:rPr lang="en-US" altLang="zh-CN" sz="2000"/>
              <a:t>½,</a:t>
            </a:r>
            <a:r>
              <a:rPr lang="zh-CN" altLang="en-US" sz="2000"/>
              <a:t> </a:t>
            </a:r>
            <a:r>
              <a:rPr lang="en-US" altLang="zh-CN" sz="2000"/>
              <a:t>improving</a:t>
            </a:r>
            <a:r>
              <a:rPr lang="zh-CN" altLang="en-US" sz="2000"/>
              <a:t> </a:t>
            </a:r>
            <a:r>
              <a:rPr lang="en-US" altLang="zh-CN" sz="2000"/>
              <a:t>the</a:t>
            </a:r>
            <a:r>
              <a:rPr lang="zh-CN" altLang="en-US" sz="2000"/>
              <a:t> </a:t>
            </a:r>
            <a:r>
              <a:rPr lang="en-US" altLang="zh-CN" sz="2000"/>
              <a:t>reliability</a:t>
            </a:r>
            <a:r>
              <a:rPr lang="zh-CN" altLang="en-US" sz="2000"/>
              <a:t> </a:t>
            </a:r>
            <a:r>
              <a:rPr lang="en-US" altLang="zh-CN" sz="2000"/>
              <a:t>of</a:t>
            </a:r>
            <a:r>
              <a:rPr lang="zh-CN" altLang="en-US" sz="2000"/>
              <a:t> </a:t>
            </a:r>
            <a:r>
              <a:rPr lang="en-US" altLang="zh-CN" sz="2000"/>
              <a:t>booster</a:t>
            </a:r>
            <a:r>
              <a:rPr lang="zh-CN" altLang="en-US" sz="2000"/>
              <a:t> </a:t>
            </a:r>
            <a:r>
              <a:rPr lang="en-US" altLang="zh-CN" sz="2000"/>
              <a:t>design</a:t>
            </a:r>
          </a:p>
        </p:txBody>
      </p:sp>
      <p:sp>
        <p:nvSpPr>
          <p:cNvPr id="3" name="Title 2">
            <a:extLst>
              <a:ext uri="{FF2B5EF4-FFF2-40B4-BE49-F238E27FC236}">
                <a16:creationId xmlns:a16="http://schemas.microsoft.com/office/drawing/2014/main" id="{B8B39A5A-1F45-3CD4-E712-E1566DBC9497}"/>
              </a:ext>
            </a:extLst>
          </p:cNvPr>
          <p:cNvSpPr>
            <a:spLocks noGrp="1"/>
          </p:cNvSpPr>
          <p:nvPr>
            <p:ph type="title"/>
          </p:nvPr>
        </p:nvSpPr>
        <p:spPr/>
        <p:txBody>
          <a:bodyPr/>
          <a:lstStyle/>
          <a:p>
            <a:r>
              <a:rPr lang="en-US" altLang="zh-CN" dirty="0"/>
              <a:t>Injection</a:t>
            </a:r>
            <a:r>
              <a:rPr lang="zh-CN" altLang="en-US" dirty="0"/>
              <a:t> </a:t>
            </a:r>
            <a:r>
              <a:rPr lang="en-US" altLang="zh-CN" dirty="0"/>
              <a:t>scheme</a:t>
            </a:r>
            <a:r>
              <a:rPr lang="zh-CN" altLang="en-US" dirty="0"/>
              <a:t> </a:t>
            </a:r>
            <a:r>
              <a:rPr lang="en-US" altLang="zh-CN" dirty="0"/>
              <a:t>of</a:t>
            </a:r>
            <a:r>
              <a:rPr lang="zh-CN" altLang="en-US" dirty="0"/>
              <a:t> </a:t>
            </a:r>
            <a:r>
              <a:rPr lang="en-US" altLang="zh-CN" dirty="0"/>
              <a:t>HEPS</a:t>
            </a:r>
            <a:endParaRPr lang="en-US" dirty="0"/>
          </a:p>
        </p:txBody>
      </p:sp>
      <p:pic>
        <p:nvPicPr>
          <p:cNvPr id="17" name="swap-out_injection_eng.mp4">
            <a:hlinkClick r:id="" action="ppaction://media"/>
            <a:extLst>
              <a:ext uri="{FF2B5EF4-FFF2-40B4-BE49-F238E27FC236}">
                <a16:creationId xmlns:a16="http://schemas.microsoft.com/office/drawing/2014/main" id="{BE33917E-734C-4B8A-98DA-5FA588F349A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26073" y="2693855"/>
            <a:ext cx="5564448" cy="3130002"/>
          </a:xfrm>
          <a:prstGeom prst="rect">
            <a:avLst/>
          </a:prstGeom>
        </p:spPr>
      </p:pic>
      <p:sp>
        <p:nvSpPr>
          <p:cNvPr id="4" name="TextBox 3">
            <a:extLst>
              <a:ext uri="{FF2B5EF4-FFF2-40B4-BE49-F238E27FC236}">
                <a16:creationId xmlns:a16="http://schemas.microsoft.com/office/drawing/2014/main" id="{E2C80219-09FD-C685-C98B-1B2E5BCDECB2}"/>
              </a:ext>
            </a:extLst>
          </p:cNvPr>
          <p:cNvSpPr txBox="1"/>
          <p:nvPr/>
        </p:nvSpPr>
        <p:spPr>
          <a:xfrm>
            <a:off x="4433104" y="6037772"/>
            <a:ext cx="6592924" cy="769441"/>
          </a:xfrm>
          <a:prstGeom prst="rect">
            <a:avLst/>
          </a:prstGeom>
          <a:noFill/>
        </p:spPr>
        <p:txBody>
          <a:bodyPr wrap="square" rtlCol="0">
            <a:spAutoFit/>
          </a:bodyPr>
          <a:lstStyle/>
          <a:p>
            <a:r>
              <a:rPr lang="en-US" sz="2200">
                <a:solidFill>
                  <a:srgbClr val="0000FF"/>
                </a:solidFill>
              </a:rPr>
              <a:t>Note: similar injection scheme is adopted for CEPC at the Higgs energy</a:t>
            </a:r>
          </a:p>
        </p:txBody>
      </p:sp>
      <p:pic>
        <p:nvPicPr>
          <p:cNvPr id="13" name="图片 55">
            <a:extLst>
              <a:ext uri="{FF2B5EF4-FFF2-40B4-BE49-F238E27FC236}">
                <a16:creationId xmlns:a16="http://schemas.microsoft.com/office/drawing/2014/main" id="{8D30D347-4583-6AE4-1319-966CE20FA7FF}"/>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86842" y="2907770"/>
            <a:ext cx="5039186" cy="3110649"/>
          </a:xfrm>
          <a:prstGeom prst="rect">
            <a:avLst/>
          </a:prstGeom>
        </p:spPr>
      </p:pic>
      <p:sp>
        <p:nvSpPr>
          <p:cNvPr id="14" name="TextBox 13">
            <a:extLst>
              <a:ext uri="{FF2B5EF4-FFF2-40B4-BE49-F238E27FC236}">
                <a16:creationId xmlns:a16="http://schemas.microsoft.com/office/drawing/2014/main" id="{8A494DD3-2CC1-E804-DD89-0A46CF3E0BE4}"/>
              </a:ext>
            </a:extLst>
          </p:cNvPr>
          <p:cNvSpPr txBox="1"/>
          <p:nvPr/>
        </p:nvSpPr>
        <p:spPr>
          <a:xfrm>
            <a:off x="6723221" y="3024486"/>
            <a:ext cx="2612564" cy="646331"/>
          </a:xfrm>
          <a:prstGeom prst="rect">
            <a:avLst/>
          </a:prstGeom>
          <a:noFill/>
        </p:spPr>
        <p:txBody>
          <a:bodyPr wrap="square" rtlCol="0">
            <a:spAutoFit/>
          </a:bodyPr>
          <a:lstStyle/>
          <a:p>
            <a:r>
              <a:rPr lang="en-US" altLang="zh-CN">
                <a:solidFill>
                  <a:srgbClr val="0000FF"/>
                </a:solidFill>
              </a:rPr>
              <a:t>CEPC</a:t>
            </a:r>
            <a:r>
              <a:rPr lang="zh-CN" altLang="en-US">
                <a:solidFill>
                  <a:srgbClr val="0000FF"/>
                </a:solidFill>
              </a:rPr>
              <a:t> </a:t>
            </a:r>
            <a:r>
              <a:rPr lang="en-US" altLang="zh-CN">
                <a:solidFill>
                  <a:srgbClr val="0000FF"/>
                </a:solidFill>
              </a:rPr>
              <a:t>injection</a:t>
            </a:r>
            <a:r>
              <a:rPr lang="zh-CN" altLang="en-US">
                <a:solidFill>
                  <a:srgbClr val="0000FF"/>
                </a:solidFill>
              </a:rPr>
              <a:t> </a:t>
            </a:r>
            <a:r>
              <a:rPr lang="en-US" altLang="zh-CN">
                <a:solidFill>
                  <a:srgbClr val="0000FF"/>
                </a:solidFill>
              </a:rPr>
              <a:t>&amp;</a:t>
            </a:r>
            <a:r>
              <a:rPr lang="zh-CN" altLang="en-US">
                <a:solidFill>
                  <a:srgbClr val="0000FF"/>
                </a:solidFill>
              </a:rPr>
              <a:t> </a:t>
            </a:r>
            <a:r>
              <a:rPr lang="en-US" altLang="zh-CN">
                <a:solidFill>
                  <a:srgbClr val="0000FF"/>
                </a:solidFill>
              </a:rPr>
              <a:t>extraction</a:t>
            </a:r>
            <a:r>
              <a:rPr lang="zh-CN" altLang="en-US">
                <a:solidFill>
                  <a:srgbClr val="0000FF"/>
                </a:solidFill>
              </a:rPr>
              <a:t> </a:t>
            </a:r>
            <a:r>
              <a:rPr lang="en-US" altLang="zh-CN">
                <a:solidFill>
                  <a:srgbClr val="0000FF"/>
                </a:solidFill>
              </a:rPr>
              <a:t>systems</a:t>
            </a:r>
            <a:endParaRPr lang="en-US">
              <a:solidFill>
                <a:srgbClr val="0000FF"/>
              </a:solidFill>
            </a:endParaRPr>
          </a:p>
        </p:txBody>
      </p:sp>
      <p:sp>
        <p:nvSpPr>
          <p:cNvPr id="5" name="灯片编号占位符 4">
            <a:extLst>
              <a:ext uri="{FF2B5EF4-FFF2-40B4-BE49-F238E27FC236}">
                <a16:creationId xmlns:a16="http://schemas.microsoft.com/office/drawing/2014/main" id="{4C48459A-7E66-40E7-823A-F7F45BE486F0}"/>
              </a:ext>
            </a:extLst>
          </p:cNvPr>
          <p:cNvSpPr>
            <a:spLocks noGrp="1"/>
          </p:cNvSpPr>
          <p:nvPr>
            <p:ph type="sldNum" sz="quarter" idx="12"/>
          </p:nvPr>
        </p:nvSpPr>
        <p:spPr/>
        <p:txBody>
          <a:bodyPr/>
          <a:lstStyle/>
          <a:p>
            <a:fld id="{F15E9139-A00B-4B2A-98A6-095DC08F1345}" type="slidenum">
              <a:rPr lang="zh-CN" altLang="en-US" smtClean="0"/>
              <a:pPr/>
              <a:t>15</a:t>
            </a:fld>
            <a:endParaRPr lang="zh-CN" altLang="en-US"/>
          </a:p>
        </p:txBody>
      </p:sp>
    </p:spTree>
    <p:extLst>
      <p:ext uri="{BB962C8B-B14F-4D97-AF65-F5344CB8AC3E}">
        <p14:creationId xmlns:p14="http://schemas.microsoft.com/office/powerpoint/2010/main" val="36363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794" fill="hold"/>
                                        <p:tgtEl>
                                          <p:spTgt spid="17"/>
                                        </p:tgtEl>
                                      </p:cBhvr>
                                    </p:cmd>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7"/>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17"/>
                                        </p:tgtEl>
                                      </p:cBhvr>
                                    </p:cmd>
                                  </p:childTnLst>
                                </p:cTn>
                              </p:par>
                            </p:childTnLst>
                          </p:cTn>
                        </p:par>
                      </p:childTnLst>
                    </p:cTn>
                  </p:par>
                </p:childTnLst>
              </p:cTn>
              <p:nextCondLst>
                <p:cond evt="onClick" delay="0">
                  <p:tgtEl>
                    <p:spTgt spid="17"/>
                  </p:tgtEl>
                </p:cond>
              </p:nextCondLst>
            </p:seq>
            <p:video>
              <p:cMediaNode vol="80000">
                <p:cTn id="20" fill="hold" display="0">
                  <p:stCondLst>
                    <p:cond delay="indefinite"/>
                  </p:stCondLst>
                </p:cTn>
                <p:tgtEl>
                  <p:spTgt spid="17"/>
                </p:tgtEl>
              </p:cMediaNode>
            </p:video>
          </p:childTnLst>
        </p:cTn>
      </p:par>
    </p:tnLst>
    <p:bldLst>
      <p:bldP spid="4"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32D809-6148-554D-7E98-40370D242F34}"/>
              </a:ext>
            </a:extLst>
          </p:cNvPr>
          <p:cNvSpPr>
            <a:spLocks noGrp="1"/>
          </p:cNvSpPr>
          <p:nvPr>
            <p:ph type="title"/>
          </p:nvPr>
        </p:nvSpPr>
        <p:spPr/>
        <p:txBody>
          <a:bodyPr/>
          <a:lstStyle/>
          <a:p>
            <a:r>
              <a:rPr lang="en-US" altLang="zh-CN" dirty="0"/>
              <a:t>Swap-out</a:t>
            </a:r>
            <a:r>
              <a:rPr lang="zh-CN" altLang="en-US" dirty="0"/>
              <a:t> </a:t>
            </a:r>
            <a:r>
              <a:rPr lang="en-US" altLang="zh-CN" dirty="0"/>
              <a:t>injection</a:t>
            </a:r>
            <a:r>
              <a:rPr lang="zh-CN" altLang="en-US" dirty="0"/>
              <a:t> </a:t>
            </a:r>
            <a:r>
              <a:rPr lang="en-US" altLang="zh-CN" dirty="0"/>
              <a:t>in</a:t>
            </a:r>
            <a:r>
              <a:rPr lang="zh-CN" altLang="en-US" dirty="0"/>
              <a:t> </a:t>
            </a:r>
            <a:r>
              <a:rPr lang="en-US" altLang="zh-CN" dirty="0"/>
              <a:t>HEPS</a:t>
            </a:r>
            <a:r>
              <a:rPr lang="zh-CN" altLang="en-US" dirty="0"/>
              <a:t> </a:t>
            </a:r>
            <a:r>
              <a:rPr lang="en-US" altLang="zh-CN" dirty="0"/>
              <a:t>operation</a:t>
            </a:r>
            <a:endParaRPr lang="en-US" dirty="0"/>
          </a:p>
        </p:txBody>
      </p:sp>
      <p:pic>
        <p:nvPicPr>
          <p:cNvPr id="1026" name="Picture 2">
            <a:extLst>
              <a:ext uri="{FF2B5EF4-FFF2-40B4-BE49-F238E27FC236}">
                <a16:creationId xmlns:a16="http://schemas.microsoft.com/office/drawing/2014/main" id="{3BB18B6E-EB84-2089-E13A-ADA069ECB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931" y="1303284"/>
            <a:ext cx="9984828" cy="49196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8228864-A62B-F8D4-7D88-B669F5563699}"/>
              </a:ext>
            </a:extLst>
          </p:cNvPr>
          <p:cNvSpPr txBox="1"/>
          <p:nvPr/>
        </p:nvSpPr>
        <p:spPr>
          <a:xfrm>
            <a:off x="1624926" y="2179899"/>
            <a:ext cx="4313419" cy="400110"/>
          </a:xfrm>
          <a:prstGeom prst="rect">
            <a:avLst/>
          </a:prstGeom>
          <a:noFill/>
        </p:spPr>
        <p:txBody>
          <a:bodyPr wrap="square" rtlCol="0">
            <a:spAutoFit/>
          </a:bodyPr>
          <a:lstStyle/>
          <a:p>
            <a:r>
              <a:rPr lang="en-US" altLang="zh-CN" sz="2000" dirty="0">
                <a:highlight>
                  <a:srgbClr val="FFFF00"/>
                </a:highlight>
              </a:rPr>
              <a:t>Booster</a:t>
            </a:r>
            <a:r>
              <a:rPr lang="zh-CN" altLang="en-US" sz="2000" dirty="0">
                <a:highlight>
                  <a:srgbClr val="FFFF00"/>
                </a:highlight>
              </a:rPr>
              <a:t> </a:t>
            </a:r>
            <a:r>
              <a:rPr lang="en-US" altLang="zh-CN" sz="2000" dirty="0">
                <a:highlight>
                  <a:srgbClr val="FFFF00"/>
                </a:highlight>
              </a:rPr>
              <a:t>Bunch</a:t>
            </a:r>
            <a:r>
              <a:rPr lang="zh-CN" altLang="en-US" sz="2000" dirty="0">
                <a:highlight>
                  <a:srgbClr val="FFFF00"/>
                </a:highlight>
              </a:rPr>
              <a:t> </a:t>
            </a:r>
            <a:r>
              <a:rPr lang="en-US" altLang="zh-CN" sz="2000" dirty="0">
                <a:highlight>
                  <a:srgbClr val="FFFF00"/>
                </a:highlight>
              </a:rPr>
              <a:t>Current</a:t>
            </a:r>
            <a:r>
              <a:rPr lang="zh-CN" altLang="en-US" sz="2000" dirty="0">
                <a:highlight>
                  <a:srgbClr val="FFFF00"/>
                </a:highlight>
              </a:rPr>
              <a:t> </a:t>
            </a:r>
            <a:r>
              <a:rPr lang="en-US" altLang="zh-CN" sz="2000" dirty="0">
                <a:highlight>
                  <a:srgbClr val="FFFF00"/>
                </a:highlight>
              </a:rPr>
              <a:t>Monitor</a:t>
            </a:r>
            <a:endParaRPr lang="zh-CN" altLang="en-US" sz="2000" dirty="0">
              <a:highlight>
                <a:srgbClr val="FFFF00"/>
              </a:highlight>
            </a:endParaRPr>
          </a:p>
        </p:txBody>
      </p:sp>
      <p:sp>
        <p:nvSpPr>
          <p:cNvPr id="5" name="TextBox 4">
            <a:extLst>
              <a:ext uri="{FF2B5EF4-FFF2-40B4-BE49-F238E27FC236}">
                <a16:creationId xmlns:a16="http://schemas.microsoft.com/office/drawing/2014/main" id="{B0B21C5B-987B-7A35-0CB5-76DB64F04659}"/>
              </a:ext>
            </a:extLst>
          </p:cNvPr>
          <p:cNvSpPr txBox="1"/>
          <p:nvPr/>
        </p:nvSpPr>
        <p:spPr>
          <a:xfrm>
            <a:off x="6401878" y="2179899"/>
            <a:ext cx="4313419" cy="400110"/>
          </a:xfrm>
          <a:prstGeom prst="rect">
            <a:avLst/>
          </a:prstGeom>
          <a:noFill/>
        </p:spPr>
        <p:txBody>
          <a:bodyPr wrap="square" rtlCol="0">
            <a:spAutoFit/>
          </a:bodyPr>
          <a:lstStyle/>
          <a:p>
            <a:r>
              <a:rPr lang="en-US" altLang="zh-CN" sz="2000" dirty="0">
                <a:highlight>
                  <a:srgbClr val="FFFF00"/>
                </a:highlight>
              </a:rPr>
              <a:t>SR</a:t>
            </a:r>
            <a:r>
              <a:rPr lang="zh-CN" altLang="en-US" sz="2000" dirty="0">
                <a:highlight>
                  <a:srgbClr val="FFFF00"/>
                </a:highlight>
              </a:rPr>
              <a:t> </a:t>
            </a:r>
            <a:r>
              <a:rPr lang="en-US" altLang="zh-CN" sz="2000" dirty="0">
                <a:highlight>
                  <a:srgbClr val="FFFF00"/>
                </a:highlight>
              </a:rPr>
              <a:t>Bunch</a:t>
            </a:r>
            <a:r>
              <a:rPr lang="zh-CN" altLang="en-US" sz="2000" dirty="0">
                <a:highlight>
                  <a:srgbClr val="FFFF00"/>
                </a:highlight>
              </a:rPr>
              <a:t> </a:t>
            </a:r>
            <a:r>
              <a:rPr lang="en-US" altLang="zh-CN" sz="2000" dirty="0">
                <a:highlight>
                  <a:srgbClr val="FFFF00"/>
                </a:highlight>
              </a:rPr>
              <a:t>Current</a:t>
            </a:r>
            <a:r>
              <a:rPr lang="zh-CN" altLang="en-US" sz="2000" dirty="0">
                <a:highlight>
                  <a:srgbClr val="FFFF00"/>
                </a:highlight>
              </a:rPr>
              <a:t> </a:t>
            </a:r>
            <a:r>
              <a:rPr lang="en-US" altLang="zh-CN" sz="2000" dirty="0">
                <a:highlight>
                  <a:srgbClr val="FFFF00"/>
                </a:highlight>
              </a:rPr>
              <a:t>Monitor</a:t>
            </a:r>
            <a:endParaRPr lang="zh-CN" altLang="en-US" sz="2000" dirty="0">
              <a:highlight>
                <a:srgbClr val="FFFF00"/>
              </a:highlight>
            </a:endParaRPr>
          </a:p>
        </p:txBody>
      </p:sp>
      <p:sp>
        <p:nvSpPr>
          <p:cNvPr id="6" name="TextBox 5">
            <a:extLst>
              <a:ext uri="{FF2B5EF4-FFF2-40B4-BE49-F238E27FC236}">
                <a16:creationId xmlns:a16="http://schemas.microsoft.com/office/drawing/2014/main" id="{BD194E42-D6BF-5B73-E56F-DBB0AC988637}"/>
              </a:ext>
            </a:extLst>
          </p:cNvPr>
          <p:cNvSpPr txBox="1"/>
          <p:nvPr/>
        </p:nvSpPr>
        <p:spPr>
          <a:xfrm>
            <a:off x="1782581" y="5022947"/>
            <a:ext cx="4313419" cy="400110"/>
          </a:xfrm>
          <a:prstGeom prst="rect">
            <a:avLst/>
          </a:prstGeom>
          <a:noFill/>
        </p:spPr>
        <p:txBody>
          <a:bodyPr wrap="square" rtlCol="0">
            <a:spAutoFit/>
          </a:bodyPr>
          <a:lstStyle/>
          <a:p>
            <a:r>
              <a:rPr lang="en-US" altLang="zh-CN" sz="2000" dirty="0">
                <a:highlight>
                  <a:srgbClr val="FFFF00"/>
                </a:highlight>
              </a:rPr>
              <a:t>Booster</a:t>
            </a:r>
            <a:r>
              <a:rPr lang="zh-CN" altLang="en-US" sz="2000" dirty="0">
                <a:highlight>
                  <a:srgbClr val="FFFF00"/>
                </a:highlight>
              </a:rPr>
              <a:t> </a:t>
            </a:r>
            <a:r>
              <a:rPr lang="en-US" altLang="zh-CN" sz="2000" dirty="0">
                <a:highlight>
                  <a:srgbClr val="FFFF00"/>
                </a:highlight>
              </a:rPr>
              <a:t>DCCT</a:t>
            </a:r>
            <a:endParaRPr lang="zh-CN" altLang="en-US" sz="2000" dirty="0">
              <a:highlight>
                <a:srgbClr val="FFFF00"/>
              </a:highlight>
            </a:endParaRPr>
          </a:p>
        </p:txBody>
      </p:sp>
      <p:sp>
        <p:nvSpPr>
          <p:cNvPr id="7" name="TextBox 6">
            <a:extLst>
              <a:ext uri="{FF2B5EF4-FFF2-40B4-BE49-F238E27FC236}">
                <a16:creationId xmlns:a16="http://schemas.microsoft.com/office/drawing/2014/main" id="{943E2890-2796-DC34-C0C8-F56EEB34B135}"/>
              </a:ext>
            </a:extLst>
          </p:cNvPr>
          <p:cNvSpPr txBox="1"/>
          <p:nvPr/>
        </p:nvSpPr>
        <p:spPr>
          <a:xfrm>
            <a:off x="6401878" y="5022947"/>
            <a:ext cx="4313419" cy="400110"/>
          </a:xfrm>
          <a:prstGeom prst="rect">
            <a:avLst/>
          </a:prstGeom>
          <a:noFill/>
        </p:spPr>
        <p:txBody>
          <a:bodyPr wrap="square" rtlCol="0">
            <a:spAutoFit/>
          </a:bodyPr>
          <a:lstStyle/>
          <a:p>
            <a:r>
              <a:rPr lang="en-US" altLang="zh-CN" sz="2000" dirty="0">
                <a:highlight>
                  <a:srgbClr val="FFFF00"/>
                </a:highlight>
              </a:rPr>
              <a:t>SR</a:t>
            </a:r>
            <a:r>
              <a:rPr lang="zh-CN" altLang="en-US" sz="2000" dirty="0">
                <a:highlight>
                  <a:srgbClr val="FFFF00"/>
                </a:highlight>
              </a:rPr>
              <a:t> </a:t>
            </a:r>
            <a:r>
              <a:rPr lang="en-US" altLang="zh-CN" sz="2000" dirty="0">
                <a:highlight>
                  <a:srgbClr val="FFFF00"/>
                </a:highlight>
              </a:rPr>
              <a:t>DCCT</a:t>
            </a:r>
            <a:endParaRPr lang="zh-CN" altLang="en-US" sz="2000" dirty="0">
              <a:highlight>
                <a:srgbClr val="FFFF00"/>
              </a:highlight>
            </a:endParaRPr>
          </a:p>
        </p:txBody>
      </p:sp>
      <p:sp>
        <p:nvSpPr>
          <p:cNvPr id="2" name="TextBox 1">
            <a:extLst>
              <a:ext uri="{FF2B5EF4-FFF2-40B4-BE49-F238E27FC236}">
                <a16:creationId xmlns:a16="http://schemas.microsoft.com/office/drawing/2014/main" id="{9D624262-13EF-EF5C-7949-277621AF0EFF}"/>
              </a:ext>
            </a:extLst>
          </p:cNvPr>
          <p:cNvSpPr txBox="1"/>
          <p:nvPr/>
        </p:nvSpPr>
        <p:spPr>
          <a:xfrm>
            <a:off x="2893511" y="1434943"/>
            <a:ext cx="6404977" cy="523220"/>
          </a:xfrm>
          <a:prstGeom prst="rect">
            <a:avLst/>
          </a:prstGeom>
          <a:solidFill>
            <a:srgbClr val="0000FF"/>
          </a:solidFill>
        </p:spPr>
        <p:txBody>
          <a:bodyPr wrap="square" rtlCol="0">
            <a:spAutoFit/>
          </a:bodyPr>
          <a:lstStyle/>
          <a:p>
            <a:r>
              <a:rPr lang="en-US" altLang="zh-CN" sz="2800" dirty="0">
                <a:solidFill>
                  <a:schemeClr val="bg1"/>
                </a:solidFill>
              </a:rPr>
              <a:t>HEPS</a:t>
            </a:r>
            <a:r>
              <a:rPr lang="zh-CN" altLang="en-US" sz="2800" dirty="0">
                <a:solidFill>
                  <a:schemeClr val="bg1"/>
                </a:solidFill>
              </a:rPr>
              <a:t> </a:t>
            </a:r>
            <a:r>
              <a:rPr lang="en-US" altLang="zh-CN" sz="2800" dirty="0">
                <a:solidFill>
                  <a:schemeClr val="bg1"/>
                </a:solidFill>
              </a:rPr>
              <a:t>Swap-out</a:t>
            </a:r>
            <a:r>
              <a:rPr lang="zh-CN" altLang="en-US" sz="2800" dirty="0">
                <a:solidFill>
                  <a:schemeClr val="bg1"/>
                </a:solidFill>
              </a:rPr>
              <a:t> </a:t>
            </a:r>
            <a:r>
              <a:rPr lang="en-US" altLang="zh-CN" sz="2800" dirty="0">
                <a:solidFill>
                  <a:schemeClr val="bg1"/>
                </a:solidFill>
              </a:rPr>
              <a:t>injection</a:t>
            </a:r>
            <a:r>
              <a:rPr lang="zh-CN" altLang="en-US" sz="2800" dirty="0">
                <a:solidFill>
                  <a:schemeClr val="bg1"/>
                </a:solidFill>
              </a:rPr>
              <a:t> </a:t>
            </a:r>
            <a:r>
              <a:rPr lang="en-US" altLang="zh-CN" sz="2800" dirty="0">
                <a:solidFill>
                  <a:schemeClr val="bg1"/>
                </a:solidFill>
              </a:rPr>
              <a:t>status</a:t>
            </a:r>
            <a:r>
              <a:rPr lang="zh-CN" altLang="en-US" sz="2800" dirty="0">
                <a:solidFill>
                  <a:schemeClr val="bg1"/>
                </a:solidFill>
              </a:rPr>
              <a:t> </a:t>
            </a:r>
            <a:r>
              <a:rPr lang="en-US" altLang="zh-CN" sz="2800" dirty="0">
                <a:solidFill>
                  <a:schemeClr val="bg1"/>
                </a:solidFill>
              </a:rPr>
              <a:t>monitor</a:t>
            </a:r>
            <a:endParaRPr lang="zh-CN" altLang="en-US" sz="2800" dirty="0">
              <a:solidFill>
                <a:schemeClr val="bg1"/>
              </a:solidFill>
            </a:endParaRPr>
          </a:p>
        </p:txBody>
      </p:sp>
      <p:sp>
        <p:nvSpPr>
          <p:cNvPr id="8" name="TextBox 7">
            <a:extLst>
              <a:ext uri="{FF2B5EF4-FFF2-40B4-BE49-F238E27FC236}">
                <a16:creationId xmlns:a16="http://schemas.microsoft.com/office/drawing/2014/main" id="{F9CBDD84-E23B-EF8B-1848-D3004ACE24B3}"/>
              </a:ext>
            </a:extLst>
          </p:cNvPr>
          <p:cNvSpPr txBox="1"/>
          <p:nvPr/>
        </p:nvSpPr>
        <p:spPr>
          <a:xfrm>
            <a:off x="4655840" y="6016784"/>
            <a:ext cx="10289627" cy="430887"/>
          </a:xfrm>
          <a:prstGeom prst="rect">
            <a:avLst/>
          </a:prstGeom>
          <a:noFill/>
        </p:spPr>
        <p:txBody>
          <a:bodyPr wrap="square" rtlCol="0">
            <a:spAutoFit/>
          </a:bodyPr>
          <a:lstStyle/>
          <a:p>
            <a:r>
              <a:rPr lang="en-US" sz="2200" dirty="0">
                <a:solidFill>
                  <a:srgbClr val="FF0000"/>
                </a:solidFill>
              </a:rPr>
              <a:t>Note:  transmission efficiency </a:t>
            </a:r>
            <a:r>
              <a:rPr lang="en-US" altLang="zh-CN" sz="2200" dirty="0">
                <a:solidFill>
                  <a:srgbClr val="FF0000"/>
                </a:solidFill>
              </a:rPr>
              <a:t>yet</a:t>
            </a:r>
            <a:r>
              <a:rPr lang="en-US" sz="2200" dirty="0">
                <a:solidFill>
                  <a:srgbClr val="FF0000"/>
                </a:solidFill>
              </a:rPr>
              <a:t> </a:t>
            </a:r>
            <a:r>
              <a:rPr lang="en-US" altLang="zh-CN" sz="2200" dirty="0">
                <a:solidFill>
                  <a:srgbClr val="FF0000"/>
                </a:solidFill>
              </a:rPr>
              <a:t>to</a:t>
            </a:r>
            <a:r>
              <a:rPr lang="zh-CN" altLang="en-US" sz="2200" dirty="0">
                <a:solidFill>
                  <a:srgbClr val="FF0000"/>
                </a:solidFill>
              </a:rPr>
              <a:t> </a:t>
            </a:r>
            <a:r>
              <a:rPr lang="en-US" altLang="zh-CN" sz="2200" dirty="0">
                <a:solidFill>
                  <a:srgbClr val="FF0000"/>
                </a:solidFill>
              </a:rPr>
              <a:t>be</a:t>
            </a:r>
            <a:r>
              <a:rPr lang="en-US" sz="2200" dirty="0">
                <a:solidFill>
                  <a:srgbClr val="FF0000"/>
                </a:solidFill>
              </a:rPr>
              <a:t> fully optimized.</a:t>
            </a:r>
          </a:p>
        </p:txBody>
      </p:sp>
      <p:sp>
        <p:nvSpPr>
          <p:cNvPr id="9" name="灯片编号占位符 8">
            <a:extLst>
              <a:ext uri="{FF2B5EF4-FFF2-40B4-BE49-F238E27FC236}">
                <a16:creationId xmlns:a16="http://schemas.microsoft.com/office/drawing/2014/main" id="{7C010ED1-1465-4657-9773-8A3BEB5987EA}"/>
              </a:ext>
            </a:extLst>
          </p:cNvPr>
          <p:cNvSpPr>
            <a:spLocks noGrp="1"/>
          </p:cNvSpPr>
          <p:nvPr>
            <p:ph type="sldNum" sz="quarter" idx="12"/>
          </p:nvPr>
        </p:nvSpPr>
        <p:spPr/>
        <p:txBody>
          <a:bodyPr/>
          <a:lstStyle/>
          <a:p>
            <a:fld id="{F15E9139-A00B-4B2A-98A6-095DC08F1345}" type="slidenum">
              <a:rPr lang="zh-CN" altLang="en-US" smtClean="0"/>
              <a:pPr/>
              <a:t>16</a:t>
            </a:fld>
            <a:endParaRPr lang="zh-CN" altLang="en-US"/>
          </a:p>
        </p:txBody>
      </p:sp>
    </p:spTree>
    <p:extLst>
      <p:ext uri="{BB962C8B-B14F-4D97-AF65-F5344CB8AC3E}">
        <p14:creationId xmlns:p14="http://schemas.microsoft.com/office/powerpoint/2010/main" val="4172321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E4D5C3F1-6459-4EA8-9ABF-08EC4F86105C}"/>
              </a:ext>
            </a:extLst>
          </p:cNvPr>
          <p:cNvSpPr>
            <a:spLocks noGrp="1"/>
          </p:cNvSpPr>
          <p:nvPr>
            <p:ph idx="1"/>
          </p:nvPr>
        </p:nvSpPr>
        <p:spPr>
          <a:xfrm>
            <a:off x="609600" y="1121791"/>
            <a:ext cx="10972800" cy="5505252"/>
          </a:xfrm>
        </p:spPr>
        <p:txBody>
          <a:bodyPr>
            <a:normAutofit/>
          </a:bodyPr>
          <a:lstStyle/>
          <a:p>
            <a:pPr>
              <a:spcAft>
                <a:spcPts val="1800"/>
              </a:spcAft>
            </a:pPr>
            <a:r>
              <a:rPr lang="en-US" altLang="zh-SG" sz="2000" dirty="0">
                <a:latin typeface="Times New Roman" panose="02020603050405020304" pitchFamily="18" charset="0"/>
                <a:cs typeface="Times New Roman" panose="02020603050405020304" pitchFamily="18" charset="0"/>
              </a:rPr>
              <a:t>The simulation work for First Injection has been updated as follows:</a:t>
            </a:r>
          </a:p>
          <a:p>
            <a:pPr lvl="1">
              <a:spcAft>
                <a:spcPts val="1800"/>
              </a:spcAft>
            </a:pPr>
            <a:r>
              <a:rPr lang="en-US" altLang="zh-SG" sz="1600" dirty="0">
                <a:latin typeface="Times New Roman" panose="02020603050405020304" pitchFamily="18" charset="0"/>
                <a:cs typeface="Times New Roman" panose="02020603050405020304" pitchFamily="18" charset="0"/>
              </a:rPr>
              <a:t>A dipole-sextupole combined magnet model is adopted, with the sextupole magnetic field included in the simulation from the initial stage.</a:t>
            </a:r>
          </a:p>
          <a:p>
            <a:pPr lvl="1">
              <a:spcAft>
                <a:spcPts val="1800"/>
              </a:spcAft>
            </a:pPr>
            <a:r>
              <a:rPr lang="en-US" altLang="zh-SG" sz="1600" dirty="0">
                <a:latin typeface="Times New Roman" panose="02020603050405020304" pitchFamily="18" charset="0"/>
                <a:cs typeface="Times New Roman" panose="02020603050405020304" pitchFamily="18" charset="0"/>
              </a:rPr>
              <a:t>The BPM Noise is set to 300 </a:t>
            </a:r>
            <a:r>
              <a:rPr lang="en-US" altLang="zh-SG" sz="1600" dirty="0" err="1">
                <a:latin typeface="Times New Roman" panose="02020603050405020304" pitchFamily="18" charset="0"/>
                <a:cs typeface="Times New Roman" panose="02020603050405020304" pitchFamily="18" charset="0"/>
              </a:rPr>
              <a:t>μm</a:t>
            </a:r>
            <a:r>
              <a:rPr lang="en-US" altLang="zh-SG" sz="1600" dirty="0">
                <a:latin typeface="Times New Roman" panose="02020603050405020304" pitchFamily="18" charset="0"/>
                <a:cs typeface="Times New Roman" panose="02020603050405020304" pitchFamily="18" charset="0"/>
              </a:rPr>
              <a:t>.</a:t>
            </a:r>
          </a:p>
          <a:p>
            <a:pPr lvl="1">
              <a:spcAft>
                <a:spcPts val="1800"/>
              </a:spcAft>
            </a:pPr>
            <a:r>
              <a:rPr lang="en-US" altLang="zh-SG" sz="1600" dirty="0">
                <a:latin typeface="Times New Roman" panose="02020603050405020304" pitchFamily="18" charset="0"/>
                <a:cs typeface="Times New Roman" panose="02020603050405020304" pitchFamily="18" charset="0"/>
              </a:rPr>
              <a:t>The tune correction program is updated, and tune correction starts after 10 turns.</a:t>
            </a:r>
          </a:p>
          <a:p>
            <a:pPr>
              <a:spcAft>
                <a:spcPts val="1800"/>
              </a:spcAft>
            </a:pPr>
            <a:r>
              <a:rPr lang="en-US" altLang="zh-SG" sz="2000" dirty="0">
                <a:latin typeface="Times New Roman" panose="02020603050405020304" pitchFamily="18" charset="0"/>
                <a:cs typeface="Times New Roman" panose="02020603050405020304" pitchFamily="18" charset="0"/>
              </a:rPr>
              <a:t>The simulation results show that after correction, a beam survival rate of approximately 30% can be achieved after 10,000 turns, which meets the requirements for subsequent routine correction.</a:t>
            </a:r>
          </a:p>
          <a:p>
            <a:pPr>
              <a:spcAft>
                <a:spcPts val="1800"/>
              </a:spcAft>
            </a:pPr>
            <a:r>
              <a:rPr lang="en-US" altLang="zh-SG" sz="2000" dirty="0">
                <a:latin typeface="Times New Roman" panose="02020603050405020304" pitchFamily="18" charset="0"/>
                <a:cs typeface="Times New Roman" panose="02020603050405020304" pitchFamily="18" charset="0"/>
              </a:rPr>
              <a:t>Combined with routine correction, the emittance and coupling growth of the beam at 120 GeV are not significant, and this can satisfy the injection requirements of the storage ring.</a:t>
            </a:r>
          </a:p>
        </p:txBody>
      </p:sp>
      <p:sp>
        <p:nvSpPr>
          <p:cNvPr id="3" name="标题 2">
            <a:extLst>
              <a:ext uri="{FF2B5EF4-FFF2-40B4-BE49-F238E27FC236}">
                <a16:creationId xmlns:a16="http://schemas.microsoft.com/office/drawing/2014/main" id="{D38DB8C8-3CBD-4EFB-8529-148BEA0C124B}"/>
              </a:ext>
            </a:extLst>
          </p:cNvPr>
          <p:cNvSpPr>
            <a:spLocks noGrp="1"/>
          </p:cNvSpPr>
          <p:nvPr>
            <p:ph type="title"/>
          </p:nvPr>
        </p:nvSpPr>
        <p:spPr/>
        <p:txBody>
          <a:bodyPr/>
          <a:lstStyle/>
          <a:p>
            <a:pPr algn="ctr"/>
            <a:r>
              <a:rPr lang="en-US" altLang="zh-SG" sz="3600" dirty="0">
                <a:solidFill>
                  <a:srgbClr val="C00000"/>
                </a:solidFill>
                <a:latin typeface="Arial" panose="020B0604020202020204" pitchFamily="34" charset="0"/>
                <a:ea typeface="+mj-ea"/>
                <a:cs typeface="Arial" panose="020B0604020202020204" pitchFamily="34" charset="0"/>
              </a:rPr>
              <a:t>Summary</a:t>
            </a:r>
            <a:endParaRPr lang="zh-SG" altLang="en-US" sz="3600" dirty="0">
              <a:solidFill>
                <a:srgbClr val="C00000"/>
              </a:solidFill>
              <a:latin typeface="Arial" panose="020B0604020202020204" pitchFamily="34" charset="0"/>
              <a:ea typeface="+mj-ea"/>
              <a:cs typeface="Arial" panose="020B0604020202020204" pitchFamily="34" charset="0"/>
            </a:endParaRPr>
          </a:p>
        </p:txBody>
      </p:sp>
      <p:sp>
        <p:nvSpPr>
          <p:cNvPr id="5" name="灯片编号占位符 4">
            <a:extLst>
              <a:ext uri="{FF2B5EF4-FFF2-40B4-BE49-F238E27FC236}">
                <a16:creationId xmlns:a16="http://schemas.microsoft.com/office/drawing/2014/main" id="{DB5D0228-816F-416B-9536-9DE0DAA13B30}"/>
              </a:ext>
            </a:extLst>
          </p:cNvPr>
          <p:cNvSpPr>
            <a:spLocks noGrp="1"/>
          </p:cNvSpPr>
          <p:nvPr>
            <p:ph type="sldNum" sz="quarter" idx="12"/>
          </p:nvPr>
        </p:nvSpPr>
        <p:spPr/>
        <p:txBody>
          <a:bodyPr/>
          <a:lstStyle/>
          <a:p>
            <a:fld id="{F15E9139-A00B-4B2A-98A6-095DC08F1345}" type="slidenum">
              <a:rPr lang="zh-CN" altLang="en-US" smtClean="0"/>
              <a:pPr/>
              <a:t>17</a:t>
            </a:fld>
            <a:endParaRPr lang="zh-CN" altLang="en-US"/>
          </a:p>
        </p:txBody>
      </p:sp>
    </p:spTree>
    <p:extLst>
      <p:ext uri="{BB962C8B-B14F-4D97-AF65-F5344CB8AC3E}">
        <p14:creationId xmlns:p14="http://schemas.microsoft.com/office/powerpoint/2010/main" val="2301015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574AC2-57F4-4986-806A-9BBAE03AF8CA}"/>
              </a:ext>
            </a:extLst>
          </p:cNvPr>
          <p:cNvSpPr>
            <a:spLocks noGrp="1"/>
          </p:cNvSpPr>
          <p:nvPr>
            <p:ph type="ctrTitle"/>
          </p:nvPr>
        </p:nvSpPr>
        <p:spPr>
          <a:xfrm>
            <a:off x="839416" y="1916832"/>
            <a:ext cx="10363200" cy="2286916"/>
          </a:xfrm>
        </p:spPr>
        <p:txBody>
          <a:bodyPr/>
          <a:lstStyle/>
          <a:p>
            <a:r>
              <a:rPr lang="en-US" altLang="zh-SG" dirty="0"/>
              <a:t>Thanks for your attention!</a:t>
            </a:r>
            <a:endParaRPr lang="zh-SG" altLang="en-US" dirty="0"/>
          </a:p>
        </p:txBody>
      </p:sp>
    </p:spTree>
    <p:extLst>
      <p:ext uri="{BB962C8B-B14F-4D97-AF65-F5344CB8AC3E}">
        <p14:creationId xmlns:p14="http://schemas.microsoft.com/office/powerpoint/2010/main" val="1698976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0B873EF3-B89D-4EE9-9DD0-6B2BD1E6D058}"/>
              </a:ext>
            </a:extLst>
          </p:cNvPr>
          <p:cNvSpPr>
            <a:spLocks noGrp="1"/>
          </p:cNvSpPr>
          <p:nvPr>
            <p:ph type="sldNum" sz="quarter" idx="12"/>
          </p:nvPr>
        </p:nvSpPr>
        <p:spPr/>
        <p:txBody>
          <a:bodyPr/>
          <a:lstStyle/>
          <a:p>
            <a:fld id="{F15E9139-A00B-4B2A-98A6-095DC08F1345}" type="slidenum">
              <a:rPr lang="zh-CN" altLang="en-US" smtClean="0"/>
              <a:pPr/>
              <a:t>19</a:t>
            </a:fld>
            <a:endParaRPr lang="zh-CN" altLang="en-US"/>
          </a:p>
        </p:txBody>
      </p:sp>
      <p:sp>
        <p:nvSpPr>
          <p:cNvPr id="4" name="文本框 3">
            <a:extLst>
              <a:ext uri="{FF2B5EF4-FFF2-40B4-BE49-F238E27FC236}">
                <a16:creationId xmlns:a16="http://schemas.microsoft.com/office/drawing/2014/main" id="{18ECBAE7-1A90-4179-8325-2418D7B4D8AF}"/>
              </a:ext>
            </a:extLst>
          </p:cNvPr>
          <p:cNvSpPr txBox="1"/>
          <p:nvPr/>
        </p:nvSpPr>
        <p:spPr>
          <a:xfrm>
            <a:off x="3978876" y="2306595"/>
            <a:ext cx="4184822" cy="1107996"/>
          </a:xfrm>
          <a:prstGeom prst="rect">
            <a:avLst/>
          </a:prstGeom>
          <a:noFill/>
        </p:spPr>
        <p:txBody>
          <a:bodyPr wrap="square" rtlCol="0">
            <a:spAutoFit/>
          </a:bodyPr>
          <a:lstStyle/>
          <a:p>
            <a:pPr algn="ctr"/>
            <a:r>
              <a:rPr lang="en-US" altLang="zh-SG" sz="6600" b="1" dirty="0">
                <a:effectLst>
                  <a:outerShdw blurRad="38100" dist="38100" dir="2700000" algn="tl">
                    <a:srgbClr val="000000">
                      <a:alpha val="43137"/>
                    </a:srgbClr>
                  </a:outerShdw>
                </a:effectLst>
              </a:rPr>
              <a:t>Back up</a:t>
            </a:r>
            <a:endParaRPr lang="zh-SG" altLang="en-US" sz="6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7007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2121448" y="67537"/>
            <a:ext cx="7916416" cy="1036506"/>
          </a:xfrm>
        </p:spPr>
        <p:txBody>
          <a:bodyPr/>
          <a:lstStyle/>
          <a:p>
            <a:pPr>
              <a:lnSpc>
                <a:spcPct val="150000"/>
              </a:lnSpc>
              <a:defRPr/>
            </a:pPr>
            <a:r>
              <a:rPr lang="en-US" altLang="zh-CN" sz="6000" kern="0" dirty="0">
                <a:latin typeface="Arial Black" panose="020B0A04020102020204" pitchFamily="34" charset="0"/>
              </a:rPr>
              <a:t>Content</a:t>
            </a:r>
            <a:endParaRPr lang="zh-CN" altLang="en-US" sz="6000" kern="0" dirty="0">
              <a:latin typeface="Arial Black" panose="020B0A04020102020204" pitchFamily="34" charset="0"/>
            </a:endParaRPr>
          </a:p>
        </p:txBody>
      </p:sp>
      <p:sp>
        <p:nvSpPr>
          <p:cNvPr id="7" name="内容占位符 2"/>
          <p:cNvSpPr txBox="1">
            <a:spLocks/>
          </p:cNvSpPr>
          <p:nvPr/>
        </p:nvSpPr>
        <p:spPr>
          <a:xfrm>
            <a:off x="983432" y="1628800"/>
            <a:ext cx="10578570" cy="47472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Introduction</a:t>
            </a:r>
          </a:p>
          <a:p>
            <a:pPr>
              <a:lnSpc>
                <a:spcPct val="12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CEPC Booster First Injection and Orbit Correction</a:t>
            </a:r>
          </a:p>
          <a:p>
            <a:pPr lvl="1">
              <a:lnSpc>
                <a:spcPct val="120000"/>
              </a:lnSpc>
            </a:pPr>
            <a:r>
              <a:rPr lang="en-US" altLang="zh-CN" sz="2000" dirty="0">
                <a:solidFill>
                  <a:srgbClr val="0000FF"/>
                </a:solidFill>
                <a:latin typeface="Arial" panose="020B0604020202020204" pitchFamily="34" charset="0"/>
                <a:ea typeface="微软雅黑" panose="020B0503020204020204" pitchFamily="34" charset="-122"/>
                <a:cs typeface="Arial" panose="020B0604020202020204" pitchFamily="34" charset="0"/>
              </a:rPr>
              <a:t>Booster design and error set </a:t>
            </a:r>
          </a:p>
          <a:p>
            <a:pPr lvl="1">
              <a:lnSpc>
                <a:spcPct val="120000"/>
              </a:lnSpc>
            </a:pPr>
            <a:r>
              <a:rPr lang="en-US" altLang="zh-CN" sz="2000" dirty="0">
                <a:solidFill>
                  <a:srgbClr val="0000FF"/>
                </a:solidFill>
                <a:latin typeface="Arial" panose="020B0604020202020204" pitchFamily="34" charset="0"/>
                <a:ea typeface="微软雅黑" panose="020B0503020204020204" pitchFamily="34" charset="-122"/>
                <a:cs typeface="Arial" panose="020B0604020202020204" pitchFamily="34" charset="0"/>
              </a:rPr>
              <a:t>First Injection and orbit correction at commissioning simulation</a:t>
            </a:r>
          </a:p>
          <a:p>
            <a:pPr>
              <a:lnSpc>
                <a:spcPct val="12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Summary</a:t>
            </a:r>
          </a:p>
        </p:txBody>
      </p:sp>
    </p:spTree>
    <p:extLst>
      <p:ext uri="{BB962C8B-B14F-4D97-AF65-F5344CB8AC3E}">
        <p14:creationId xmlns:p14="http://schemas.microsoft.com/office/powerpoint/2010/main" val="1610262731"/>
      </p:ext>
    </p:extLst>
  </p:cSld>
  <p:clrMapOvr>
    <a:masterClrMapping/>
  </p:clrMapOvr>
  <mc:AlternateContent xmlns:mc="http://schemas.openxmlformats.org/markup-compatibility/2006" xmlns:p14="http://schemas.microsoft.com/office/powerpoint/2010/main">
    <mc:Choice Requires="p14">
      <p:transition spd="slow" p14:dur="2000" advTm="57378"/>
    </mc:Choice>
    <mc:Fallback xmlns="">
      <p:transition spd="slow" advTm="5737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85334F91-059D-4645-9058-7DD6D4C15D26}"/>
              </a:ext>
            </a:extLst>
          </p:cNvPr>
          <p:cNvPicPr>
            <a:picLocks noGrp="1" noChangeAspect="1"/>
          </p:cNvPicPr>
          <p:nvPr>
            <p:ph idx="1"/>
          </p:nvPr>
        </p:nvPicPr>
        <p:blipFill rotWithShape="1">
          <a:blip r:embed="rId2"/>
          <a:srcRect l="1" t="51767" r="104" b="1"/>
          <a:stretch/>
        </p:blipFill>
        <p:spPr>
          <a:xfrm>
            <a:off x="487761" y="2204864"/>
            <a:ext cx="6929608" cy="2933355"/>
          </a:xfrm>
          <a:prstGeom prst="rect">
            <a:avLst/>
          </a:prstGeom>
        </p:spPr>
      </p:pic>
      <p:sp>
        <p:nvSpPr>
          <p:cNvPr id="3" name="标题 2">
            <a:extLst>
              <a:ext uri="{FF2B5EF4-FFF2-40B4-BE49-F238E27FC236}">
                <a16:creationId xmlns:a16="http://schemas.microsoft.com/office/drawing/2014/main" id="{4BA7AA19-ECCD-4219-A956-9EAA29736510}"/>
              </a:ext>
            </a:extLst>
          </p:cNvPr>
          <p:cNvSpPr>
            <a:spLocks noGrp="1"/>
          </p:cNvSpPr>
          <p:nvPr>
            <p:ph type="title"/>
          </p:nvPr>
        </p:nvSpPr>
        <p:spPr/>
        <p:txBody>
          <a:bodyPr/>
          <a:lstStyle/>
          <a:p>
            <a:r>
              <a:rPr lang="en-US" altLang="zh-CN" dirty="0"/>
              <a:t>IARC2025</a:t>
            </a:r>
            <a:endParaRPr lang="zh-CN" altLang="en-US" dirty="0"/>
          </a:p>
        </p:txBody>
      </p:sp>
      <p:sp>
        <p:nvSpPr>
          <p:cNvPr id="4" name="灯片编号占位符 3">
            <a:extLst>
              <a:ext uri="{FF2B5EF4-FFF2-40B4-BE49-F238E27FC236}">
                <a16:creationId xmlns:a16="http://schemas.microsoft.com/office/drawing/2014/main" id="{C647898C-BF36-430B-B0D5-C3B3810E4799}"/>
              </a:ext>
            </a:extLst>
          </p:cNvPr>
          <p:cNvSpPr>
            <a:spLocks noGrp="1"/>
          </p:cNvSpPr>
          <p:nvPr>
            <p:ph type="sldNum" sz="quarter" idx="12"/>
          </p:nvPr>
        </p:nvSpPr>
        <p:spPr/>
        <p:txBody>
          <a:bodyPr/>
          <a:lstStyle/>
          <a:p>
            <a:fld id="{F15E9139-A00B-4B2A-98A6-095DC08F1345}" type="slidenum">
              <a:rPr lang="zh-CN" altLang="en-US" smtClean="0"/>
              <a:pPr/>
              <a:t>3</a:t>
            </a:fld>
            <a:endParaRPr lang="zh-CN" altLang="en-US"/>
          </a:p>
        </p:txBody>
      </p:sp>
      <p:pic>
        <p:nvPicPr>
          <p:cNvPr id="6" name="内容占位符 4">
            <a:extLst>
              <a:ext uri="{FF2B5EF4-FFF2-40B4-BE49-F238E27FC236}">
                <a16:creationId xmlns:a16="http://schemas.microsoft.com/office/drawing/2014/main" id="{6A616A98-7704-45F6-981E-A44852695918}"/>
              </a:ext>
            </a:extLst>
          </p:cNvPr>
          <p:cNvPicPr>
            <a:picLocks noChangeAspect="1"/>
          </p:cNvPicPr>
          <p:nvPr/>
        </p:nvPicPr>
        <p:blipFill rotWithShape="1">
          <a:blip r:embed="rId2"/>
          <a:srcRect l="-1" r="-1608" b="83424"/>
          <a:stretch/>
        </p:blipFill>
        <p:spPr>
          <a:xfrm>
            <a:off x="487761" y="1196752"/>
            <a:ext cx="7048399" cy="1008112"/>
          </a:xfrm>
          <a:prstGeom prst="rect">
            <a:avLst/>
          </a:prstGeom>
        </p:spPr>
      </p:pic>
      <p:pic>
        <p:nvPicPr>
          <p:cNvPr id="7" name="内容占位符 4">
            <a:extLst>
              <a:ext uri="{FF2B5EF4-FFF2-40B4-BE49-F238E27FC236}">
                <a16:creationId xmlns:a16="http://schemas.microsoft.com/office/drawing/2014/main" id="{73ED9861-4419-428E-A513-FA1CC6633049}"/>
              </a:ext>
            </a:extLst>
          </p:cNvPr>
          <p:cNvPicPr>
            <a:picLocks noChangeAspect="1"/>
          </p:cNvPicPr>
          <p:nvPr/>
        </p:nvPicPr>
        <p:blipFill rotWithShape="1">
          <a:blip r:embed="rId2"/>
          <a:srcRect l="1" t="51767" r="104" b="1"/>
          <a:stretch/>
        </p:blipFill>
        <p:spPr>
          <a:xfrm>
            <a:off x="487761" y="2145659"/>
            <a:ext cx="6929608" cy="2933355"/>
          </a:xfrm>
          <a:prstGeom prst="rect">
            <a:avLst/>
          </a:prstGeom>
        </p:spPr>
      </p:pic>
      <p:pic>
        <p:nvPicPr>
          <p:cNvPr id="8" name="内容占位符 4">
            <a:extLst>
              <a:ext uri="{FF2B5EF4-FFF2-40B4-BE49-F238E27FC236}">
                <a16:creationId xmlns:a16="http://schemas.microsoft.com/office/drawing/2014/main" id="{BECF554A-08A6-4797-94F8-C8532A18E70A}"/>
              </a:ext>
            </a:extLst>
          </p:cNvPr>
          <p:cNvPicPr>
            <a:picLocks noChangeAspect="1"/>
          </p:cNvPicPr>
          <p:nvPr/>
        </p:nvPicPr>
        <p:blipFill rotWithShape="1">
          <a:blip r:embed="rId2"/>
          <a:srcRect l="-1" r="-1608" b="83424"/>
          <a:stretch/>
        </p:blipFill>
        <p:spPr>
          <a:xfrm>
            <a:off x="487761" y="1137547"/>
            <a:ext cx="7048399" cy="1008112"/>
          </a:xfrm>
          <a:prstGeom prst="rect">
            <a:avLst/>
          </a:prstGeom>
        </p:spPr>
      </p:pic>
      <p:sp>
        <p:nvSpPr>
          <p:cNvPr id="12" name="矩形 11">
            <a:extLst>
              <a:ext uri="{FF2B5EF4-FFF2-40B4-BE49-F238E27FC236}">
                <a16:creationId xmlns:a16="http://schemas.microsoft.com/office/drawing/2014/main" id="{5E68B386-7398-4832-B8C6-703CA6EEB258}"/>
              </a:ext>
            </a:extLst>
          </p:cNvPr>
          <p:cNvSpPr/>
          <p:nvPr/>
        </p:nvSpPr>
        <p:spPr>
          <a:xfrm>
            <a:off x="7536160" y="1196752"/>
            <a:ext cx="4344144" cy="3370153"/>
          </a:xfrm>
          <a:prstGeom prst="rect">
            <a:avLst/>
          </a:prstGeom>
          <a:ln>
            <a:solidFill>
              <a:schemeClr val="tx1"/>
            </a:solidFill>
          </a:ln>
        </p:spPr>
        <p:txBody>
          <a:bodyPr wrap="square">
            <a:spAutoFit/>
          </a:bodyPr>
          <a:lstStyle/>
          <a:p>
            <a:pPr algn="just">
              <a:spcBef>
                <a:spcPts val="1800"/>
              </a:spcBef>
            </a:pPr>
            <a:r>
              <a:rPr lang="en-US" altLang="zh-CN" dirty="0"/>
              <a:t>The eddy current effect and magnet energization desynchronization are mainly dynamic effects during the current ramping process. Currently, these two types of fields are simulated as magnetic field error effects in the simulation. In the next step, amplitude verification will be carried out in conjunction with the hardware system. </a:t>
            </a:r>
          </a:p>
          <a:p>
            <a:pPr algn="just">
              <a:spcBef>
                <a:spcPts val="1800"/>
              </a:spcBef>
            </a:pPr>
            <a:r>
              <a:rPr lang="en-US" altLang="zh-CN" dirty="0"/>
              <a:t>The influence of magnet materials from different types and batches has not yet been studied.</a:t>
            </a:r>
            <a:endParaRPr lang="zh-CN" altLang="en-US" dirty="0"/>
          </a:p>
        </p:txBody>
      </p:sp>
    </p:spTree>
    <p:extLst>
      <p:ext uri="{BB962C8B-B14F-4D97-AF65-F5344CB8AC3E}">
        <p14:creationId xmlns:p14="http://schemas.microsoft.com/office/powerpoint/2010/main" val="3755490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sz="4000" dirty="0">
                <a:solidFill>
                  <a:srgbClr val="C00000"/>
                </a:solidFill>
                <a:latin typeface="Arial" panose="020B0604020202020204" pitchFamily="34" charset="0"/>
                <a:ea typeface="+mj-ea"/>
                <a:cs typeface="Arial" panose="020B0604020202020204" pitchFamily="34" charset="0"/>
              </a:rPr>
              <a:t>Booster </a:t>
            </a:r>
            <a:r>
              <a:rPr lang="en-US" altLang="zh-CN" sz="4000" dirty="0">
                <a:solidFill>
                  <a:srgbClr val="C00000"/>
                </a:solidFill>
                <a:latin typeface="Arial" panose="020B0604020202020204" pitchFamily="34" charset="0"/>
                <a:ea typeface="+mj-ea"/>
                <a:cs typeface="Arial" panose="020B0604020202020204" pitchFamily="34" charset="0"/>
              </a:rPr>
              <a:t>Design</a:t>
            </a:r>
            <a:endParaRPr lang="en-US" sz="4000" dirty="0">
              <a:solidFill>
                <a:srgbClr val="C00000"/>
              </a:solidFill>
              <a:latin typeface="Arial" panose="020B0604020202020204" pitchFamily="34" charset="0"/>
              <a:ea typeface="+mj-ea"/>
              <a:cs typeface="Arial" panose="020B0604020202020204" pitchFamily="34" charset="0"/>
            </a:endParaRPr>
          </a:p>
        </p:txBody>
      </p:sp>
      <p:sp>
        <p:nvSpPr>
          <p:cNvPr id="3" name="灯片编号占位符 2">
            <a:extLst>
              <a:ext uri="{FF2B5EF4-FFF2-40B4-BE49-F238E27FC236}">
                <a16:creationId xmlns:a16="http://schemas.microsoft.com/office/drawing/2014/main" id="{974295EE-DC98-4D72-89A6-BA07EA28B210}"/>
              </a:ext>
            </a:extLst>
          </p:cNvPr>
          <p:cNvSpPr>
            <a:spLocks noGrp="1"/>
          </p:cNvSpPr>
          <p:nvPr>
            <p:ph type="sldNum" sz="quarter" idx="12"/>
          </p:nvPr>
        </p:nvSpPr>
        <p:spPr/>
        <p:txBody>
          <a:bodyPr/>
          <a:lstStyle/>
          <a:p>
            <a:fld id="{3E80639A-74FB-4196-9892-1DEBA969028F}" type="slidenum">
              <a:rPr lang="en-US" smtClean="0"/>
              <a:t>4</a:t>
            </a:fld>
            <a:endParaRPr lang="en-US"/>
          </a:p>
        </p:txBody>
      </p:sp>
      <p:sp>
        <p:nvSpPr>
          <p:cNvPr id="5" name="文本框 4"/>
          <p:cNvSpPr txBox="1"/>
          <p:nvPr/>
        </p:nvSpPr>
        <p:spPr>
          <a:xfrm>
            <a:off x="1694205" y="1246667"/>
            <a:ext cx="5232290" cy="977191"/>
          </a:xfrm>
          <a:prstGeom prst="rect">
            <a:avLst/>
          </a:prstGeom>
          <a:noFill/>
        </p:spPr>
        <p:txBody>
          <a:bodyPr wrap="square" rtlCol="0">
            <a:spAutoFit/>
          </a:bodyPr>
          <a:lstStyle/>
          <a:p>
            <a:pPr marL="285750" indent="-285750">
              <a:lnSpc>
                <a:spcPts val="2300"/>
              </a:lnSpc>
              <a:buFont typeface="Arial" panose="020B0604020202020204" pitchFamily="34" charset="0"/>
              <a:buChar char="•"/>
            </a:pPr>
            <a:r>
              <a:rPr lang="en-US" altLang="zh-CN" sz="1600" dirty="0">
                <a:latin typeface="Times New Roman" panose="02020603050405020304" pitchFamily="18" charset="0"/>
                <a:cs typeface="Times New Roman" panose="02020603050405020304" pitchFamily="18" charset="0"/>
              </a:rPr>
              <a:t>TME like structure (cell length=78m)</a:t>
            </a:r>
            <a:endParaRPr lang="en-US" sz="1600" dirty="0">
              <a:latin typeface="Times New Roman" panose="02020603050405020304" pitchFamily="18" charset="0"/>
              <a:cs typeface="Times New Roman" panose="02020603050405020304" pitchFamily="18" charset="0"/>
            </a:endParaRPr>
          </a:p>
          <a:p>
            <a:pPr marL="285750" lvl="0" indent="-285750">
              <a:lnSpc>
                <a:spcPts val="2300"/>
              </a:lnSpc>
              <a:buFont typeface="Arial" panose="020B0604020202020204" pitchFamily="34" charset="0"/>
              <a:buChar char="•"/>
            </a:pPr>
            <a:r>
              <a:rPr lang="en-US" sz="1600" dirty="0">
                <a:solidFill>
                  <a:prstClr val="black"/>
                </a:solidFill>
                <a:latin typeface="Times New Roman" panose="02020603050405020304" pitchFamily="18" charset="0"/>
                <a:cs typeface="Times New Roman" panose="02020603050405020304" pitchFamily="18" charset="0"/>
              </a:rPr>
              <a:t>Interleave </a:t>
            </a:r>
            <a:r>
              <a:rPr lang="en-US" sz="1600" dirty="0" err="1">
                <a:solidFill>
                  <a:prstClr val="black"/>
                </a:solidFill>
                <a:latin typeface="Times New Roman" panose="02020603050405020304" pitchFamily="18" charset="0"/>
                <a:cs typeface="Times New Roman" panose="02020603050405020304" pitchFamily="18" charset="0"/>
              </a:rPr>
              <a:t>sextupole</a:t>
            </a:r>
            <a:r>
              <a:rPr lang="en-US" sz="1600" dirty="0">
                <a:solidFill>
                  <a:prstClr val="black"/>
                </a:solidFill>
                <a:latin typeface="Times New Roman" panose="02020603050405020304" pitchFamily="18" charset="0"/>
                <a:cs typeface="Times New Roman" panose="02020603050405020304" pitchFamily="18" charset="0"/>
              </a:rPr>
              <a:t> scheme</a:t>
            </a:r>
          </a:p>
          <a:p>
            <a:pPr marL="285750" lvl="0" indent="-285750">
              <a:lnSpc>
                <a:spcPts val="2300"/>
              </a:lnSpc>
              <a:buFont typeface="Arial" panose="020B0604020202020204" pitchFamily="34" charset="0"/>
              <a:buChar char="•"/>
            </a:pPr>
            <a:r>
              <a:rPr lang="en-US" sz="1600" dirty="0">
                <a:solidFill>
                  <a:prstClr val="black"/>
                </a:solidFill>
                <a:latin typeface="Times New Roman" panose="02020603050405020304" pitchFamily="18" charset="0"/>
                <a:cs typeface="Times New Roman" panose="02020603050405020304" pitchFamily="18" charset="0"/>
              </a:rPr>
              <a:t>Emittance@120GeV=</a:t>
            </a:r>
            <a:r>
              <a:rPr lang="en-US" sz="1600" dirty="0">
                <a:solidFill>
                  <a:srgbClr val="FF0000"/>
                </a:solidFill>
                <a:latin typeface="Times New Roman" panose="02020603050405020304" pitchFamily="18" charset="0"/>
                <a:cs typeface="Times New Roman" panose="02020603050405020304" pitchFamily="18" charset="0"/>
              </a:rPr>
              <a:t>1.26nm</a:t>
            </a:r>
          </a:p>
        </p:txBody>
      </p:sp>
      <p:sp>
        <p:nvSpPr>
          <p:cNvPr id="6" name="文本框 5"/>
          <p:cNvSpPr txBox="1"/>
          <p:nvPr/>
        </p:nvSpPr>
        <p:spPr>
          <a:xfrm>
            <a:off x="9336360" y="980728"/>
            <a:ext cx="2743200"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D. Wang, C. H. Yu, Y. M. Peng…</a:t>
            </a:r>
          </a:p>
        </p:txBody>
      </p:sp>
      <p:grpSp>
        <p:nvGrpSpPr>
          <p:cNvPr id="9" name="组合 8"/>
          <p:cNvGrpSpPr/>
          <p:nvPr/>
        </p:nvGrpSpPr>
        <p:grpSpPr>
          <a:xfrm>
            <a:off x="1318954" y="2246592"/>
            <a:ext cx="4192660" cy="3761453"/>
            <a:chOff x="1026322" y="2710301"/>
            <a:chExt cx="4218798" cy="3757131"/>
          </a:xfrm>
        </p:grpSpPr>
        <p:pic>
          <p:nvPicPr>
            <p:cNvPr id="17" name="图片 16"/>
            <p:cNvPicPr>
              <a:picLocks noChangeAspect="1"/>
            </p:cNvPicPr>
            <p:nvPr/>
          </p:nvPicPr>
          <p:blipFill>
            <a:blip r:embed="rId2"/>
            <a:stretch>
              <a:fillRect/>
            </a:stretch>
          </p:blipFill>
          <p:spPr>
            <a:xfrm>
              <a:off x="1026322" y="3035087"/>
              <a:ext cx="4218798" cy="3432345"/>
            </a:xfrm>
            <a:prstGeom prst="rect">
              <a:avLst/>
            </a:prstGeom>
          </p:spPr>
        </p:pic>
        <p:sp>
          <p:nvSpPr>
            <p:cNvPr id="19" name="下箭头 18"/>
            <p:cNvSpPr/>
            <p:nvPr/>
          </p:nvSpPr>
          <p:spPr>
            <a:xfrm>
              <a:off x="2927411" y="2710301"/>
              <a:ext cx="45719" cy="1841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下箭头 19"/>
            <p:cNvSpPr/>
            <p:nvPr/>
          </p:nvSpPr>
          <p:spPr>
            <a:xfrm>
              <a:off x="3356101" y="2717976"/>
              <a:ext cx="45719" cy="1841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下箭头 21"/>
            <p:cNvSpPr/>
            <p:nvPr/>
          </p:nvSpPr>
          <p:spPr>
            <a:xfrm>
              <a:off x="2033842" y="2750853"/>
              <a:ext cx="45719" cy="1841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下箭头 22"/>
            <p:cNvSpPr/>
            <p:nvPr/>
          </p:nvSpPr>
          <p:spPr>
            <a:xfrm>
              <a:off x="4231034" y="2717961"/>
              <a:ext cx="45719" cy="1841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文本框 14"/>
            <p:cNvSpPr txBox="1"/>
            <p:nvPr/>
          </p:nvSpPr>
          <p:spPr>
            <a:xfrm>
              <a:off x="2908758" y="4408636"/>
              <a:ext cx="788314" cy="295863"/>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Arc cell</a:t>
              </a:r>
            </a:p>
          </p:txBody>
        </p:sp>
      </p:grpSp>
      <p:sp>
        <p:nvSpPr>
          <p:cNvPr id="8" name="矩形 7"/>
          <p:cNvSpPr/>
          <p:nvPr/>
        </p:nvSpPr>
        <p:spPr>
          <a:xfrm>
            <a:off x="6744072" y="1297507"/>
            <a:ext cx="4363683" cy="984885"/>
          </a:xfrm>
          <a:prstGeom prst="rect">
            <a:avLst/>
          </a:prstGeom>
        </p:spPr>
        <p:txBody>
          <a:bodyPr wrap="square">
            <a:spAutoFit/>
          </a:bodyPr>
          <a:lstStyle/>
          <a:p>
            <a:pPr marL="285750" lvl="0" indent="-285750">
              <a:spcAft>
                <a:spcPts val="600"/>
              </a:spcAft>
              <a:buFont typeface="Arial" panose="020B0604020202020204" pitchFamily="34" charset="0"/>
              <a:buChar char="•"/>
            </a:pPr>
            <a:r>
              <a:rPr lang="en-US" sz="1600" dirty="0">
                <a:solidFill>
                  <a:prstClr val="black"/>
                </a:solidFill>
                <a:latin typeface="Times New Roman" panose="02020603050405020304" pitchFamily="18" charset="0"/>
                <a:cs typeface="Times New Roman" panose="02020603050405020304" pitchFamily="18" charset="0"/>
              </a:rPr>
              <a:t>Overall idea: uniform distribution for the Q</a:t>
            </a:r>
          </a:p>
          <a:p>
            <a:pPr marL="285750" lvl="0" indent="-285750">
              <a:spcAft>
                <a:spcPts val="600"/>
              </a:spcAft>
              <a:buFont typeface="Arial" panose="020B0604020202020204" pitchFamily="34" charset="0"/>
              <a:buChar char="•"/>
            </a:pPr>
            <a:r>
              <a:rPr lang="en-US" sz="1600" dirty="0">
                <a:solidFill>
                  <a:srgbClr val="C00000"/>
                </a:solidFill>
                <a:latin typeface="Times New Roman" panose="02020603050405020304" pitchFamily="18" charset="0"/>
                <a:cs typeface="Times New Roman" panose="02020603050405020304" pitchFamily="18" charset="0"/>
              </a:rPr>
              <a:t>Combined magnet (B+S) scheme possible</a:t>
            </a:r>
          </a:p>
          <a:p>
            <a:pPr marL="285750" lvl="0" indent="-285750">
              <a:spcAft>
                <a:spcPts val="600"/>
              </a:spcAft>
              <a:buFont typeface="Arial" panose="020B0604020202020204" pitchFamily="34" charset="0"/>
              <a:buChar char="•"/>
            </a:pPr>
            <a:r>
              <a:rPr lang="en-US" sz="1600" dirty="0">
                <a:solidFill>
                  <a:prstClr val="black"/>
                </a:solidFill>
                <a:latin typeface="Times New Roman" panose="02020603050405020304" pitchFamily="18" charset="0"/>
                <a:cs typeface="Times New Roman" panose="02020603050405020304" pitchFamily="18" charset="0"/>
              </a:rPr>
              <a:t>Phase advance/cell: 100</a:t>
            </a:r>
            <a:r>
              <a:rPr lang="en-US" sz="1600" dirty="0">
                <a:solidFill>
                  <a:prstClr val="black"/>
                </a:solidFill>
                <a:latin typeface="Times New Roman" panose="02020603050405020304" pitchFamily="18" charset="0"/>
                <a:cs typeface="Times New Roman" panose="02020603050405020304" pitchFamily="18" charset="0"/>
                <a:sym typeface="Symbol" panose="05050102010706020507" pitchFamily="18" charset="2"/>
              </a:rPr>
              <a:t> (H) / 28 (V)</a:t>
            </a:r>
            <a:endParaRPr lang="en-US" sz="1600" dirty="0">
              <a:solidFill>
                <a:prstClr val="black"/>
              </a:solidFill>
              <a:latin typeface="Times New Roman" panose="02020603050405020304" pitchFamily="18" charset="0"/>
              <a:cs typeface="Times New Roman" panose="02020603050405020304" pitchFamily="18" charset="0"/>
            </a:endParaRPr>
          </a:p>
        </p:txBody>
      </p:sp>
      <p:pic>
        <p:nvPicPr>
          <p:cNvPr id="11" name="图片 10"/>
          <p:cNvPicPr>
            <a:picLocks noChangeAspect="1"/>
          </p:cNvPicPr>
          <p:nvPr/>
        </p:nvPicPr>
        <p:blipFill rotWithShape="1">
          <a:blip r:embed="rId3"/>
          <a:srcRect l="10991" t="4417" r="9614" b="19412"/>
          <a:stretch>
            <a:fillRect/>
          </a:stretch>
        </p:blipFill>
        <p:spPr>
          <a:xfrm>
            <a:off x="7187576" y="2306319"/>
            <a:ext cx="3133468" cy="2122954"/>
          </a:xfrm>
          <a:prstGeom prst="rect">
            <a:avLst/>
          </a:prstGeom>
        </p:spPr>
      </p:pic>
      <p:pic>
        <p:nvPicPr>
          <p:cNvPr id="12" name="图片 11"/>
          <p:cNvPicPr>
            <a:picLocks noChangeAspect="1"/>
          </p:cNvPicPr>
          <p:nvPr/>
        </p:nvPicPr>
        <p:blipFill rotWithShape="1">
          <a:blip r:embed="rId4"/>
          <a:srcRect l="11139" t="12568" r="9982" b="6770"/>
          <a:stretch>
            <a:fillRect/>
          </a:stretch>
        </p:blipFill>
        <p:spPr>
          <a:xfrm>
            <a:off x="7255635" y="4479642"/>
            <a:ext cx="3094732" cy="2234924"/>
          </a:xfrm>
          <a:prstGeom prst="rect">
            <a:avLst/>
          </a:prstGeom>
        </p:spPr>
      </p:pic>
      <p:sp>
        <p:nvSpPr>
          <p:cNvPr id="26" name="文本框 25"/>
          <p:cNvSpPr txBox="1"/>
          <p:nvPr/>
        </p:nvSpPr>
        <p:spPr>
          <a:xfrm>
            <a:off x="8148025" y="3089161"/>
            <a:ext cx="1309953"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Dispersion sup.</a:t>
            </a:r>
          </a:p>
        </p:txBody>
      </p:sp>
      <p:sp>
        <p:nvSpPr>
          <p:cNvPr id="13" name="文本框 12"/>
          <p:cNvSpPr txBox="1"/>
          <p:nvPr/>
        </p:nvSpPr>
        <p:spPr>
          <a:xfrm>
            <a:off x="10056440" y="5156387"/>
            <a:ext cx="803835"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Half ring</a:t>
            </a:r>
          </a:p>
        </p:txBody>
      </p:sp>
    </p:spTree>
    <p:extLst>
      <p:ext uri="{BB962C8B-B14F-4D97-AF65-F5344CB8AC3E}">
        <p14:creationId xmlns:p14="http://schemas.microsoft.com/office/powerpoint/2010/main" val="1565375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stretch>
            <a:fillRect/>
          </a:stretch>
        </p:blipFill>
        <p:spPr>
          <a:xfrm>
            <a:off x="5851830" y="1236742"/>
            <a:ext cx="5600246" cy="4973284"/>
          </a:xfrm>
          <a:prstGeom prst="rect">
            <a:avLst/>
          </a:prstGeom>
        </p:spPr>
      </p:pic>
      <p:sp>
        <p:nvSpPr>
          <p:cNvPr id="2" name="标题 1"/>
          <p:cNvSpPr>
            <a:spLocks noGrp="1"/>
          </p:cNvSpPr>
          <p:nvPr>
            <p:ph type="title"/>
          </p:nvPr>
        </p:nvSpPr>
        <p:spPr/>
        <p:txBody>
          <a:bodyPr>
            <a:normAutofit/>
          </a:bodyPr>
          <a:lstStyle/>
          <a:p>
            <a:pPr algn="ctr">
              <a:lnSpc>
                <a:spcPct val="90000"/>
              </a:lnSpc>
            </a:pPr>
            <a:r>
              <a:rPr lang="en-US" altLang="zh-CN" sz="4000" dirty="0">
                <a:solidFill>
                  <a:srgbClr val="C00000"/>
                </a:solidFill>
                <a:latin typeface="Arial" panose="020B0604020202020204" pitchFamily="34" charset="0"/>
                <a:ea typeface="+mj-ea"/>
                <a:cs typeface="Arial" panose="020B0604020202020204" pitchFamily="34" charset="0"/>
              </a:rPr>
              <a:t>Booster TDR parameters</a:t>
            </a:r>
            <a:endParaRPr lang="zh-CN" altLang="en-US" sz="4000" dirty="0">
              <a:solidFill>
                <a:srgbClr val="C00000"/>
              </a:solidFill>
              <a:latin typeface="Arial" panose="020B0604020202020204" pitchFamily="34" charset="0"/>
              <a:ea typeface="+mj-ea"/>
              <a:cs typeface="Arial" panose="020B0604020202020204" pitchFamily="34" charset="0"/>
            </a:endParaRPr>
          </a:p>
        </p:txBody>
      </p:sp>
      <p:sp>
        <p:nvSpPr>
          <p:cNvPr id="8" name="灯片编号占位符 7">
            <a:extLst>
              <a:ext uri="{FF2B5EF4-FFF2-40B4-BE49-F238E27FC236}">
                <a16:creationId xmlns:a16="http://schemas.microsoft.com/office/drawing/2014/main" id="{A9E253D9-4438-4258-B961-C8D855A89A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0639A-74FB-4196-9892-1DEBA969028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p:cNvSpPr txBox="1"/>
          <p:nvPr/>
        </p:nvSpPr>
        <p:spPr>
          <a:xfrm>
            <a:off x="1282506" y="2337822"/>
            <a:ext cx="12961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Injection</a:t>
            </a:r>
            <a:endParaRPr kumimoji="0" lang="zh-CN"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TextBox 3"/>
          <p:cNvSpPr txBox="1"/>
          <p:nvPr/>
        </p:nvSpPr>
        <p:spPr>
          <a:xfrm>
            <a:off x="5932557" y="1231749"/>
            <a:ext cx="115212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Extraction</a:t>
            </a:r>
            <a:endParaRPr kumimoji="0" lang="zh-CN"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TextBox 5"/>
          <p:cNvSpPr txBox="1"/>
          <p:nvPr/>
        </p:nvSpPr>
        <p:spPr>
          <a:xfrm>
            <a:off x="1294584" y="6027414"/>
            <a:ext cx="829016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*Diameter of beam pipe is 56mm for re-injection with high single bunch current @120GeV.</a:t>
            </a:r>
            <a:endParaRPr kumimoji="0" lang="zh-CN"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文本框 8"/>
          <p:cNvSpPr txBox="1"/>
          <p:nvPr/>
        </p:nvSpPr>
        <p:spPr>
          <a:xfrm>
            <a:off x="1177535" y="1013078"/>
            <a:ext cx="4861452" cy="1338828"/>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Injection energy: </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30GeV</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Max energy: </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180GeV</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Symbol" panose="05050102010706020507" pitchFamily="18" charset="2"/>
              </a:rPr>
              <a:t>TME</a:t>
            </a:r>
            <a:r>
              <a:rPr lang="en-US" dirty="0">
                <a:solidFill>
                  <a:prstClr val="black"/>
                </a:solidFill>
                <a:latin typeface="Times New Roman" panose="02020603050405020304" pitchFamily="18" charset="0"/>
                <a:cs typeface="Times New Roman" panose="02020603050405020304" pitchFamily="18" charset="0"/>
                <a:sym typeface="Symbol" panose="05050102010706020507" pitchFamily="18" charset="2"/>
              </a:rPr>
              <a:t> </a:t>
            </a:r>
            <a:r>
              <a:rPr lang="en-US" altLang="zh-CN" dirty="0">
                <a:solidFill>
                  <a:prstClr val="black"/>
                </a:solidFill>
                <a:latin typeface="Times New Roman" panose="02020603050405020304" pitchFamily="18" charset="0"/>
                <a:cs typeface="Times New Roman" panose="02020603050405020304" pitchFamily="18" charset="0"/>
                <a:sym typeface="Symbol" panose="05050102010706020507" pitchFamily="18" charset="2"/>
              </a:rPr>
              <a:t>Type</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3" name="图片 12"/>
          <p:cNvPicPr>
            <a:picLocks noChangeAspect="1"/>
          </p:cNvPicPr>
          <p:nvPr/>
        </p:nvPicPr>
        <p:blipFill>
          <a:blip r:embed="rId3"/>
          <a:stretch>
            <a:fillRect/>
          </a:stretch>
        </p:blipFill>
        <p:spPr>
          <a:xfrm>
            <a:off x="832915" y="2402887"/>
            <a:ext cx="5396150" cy="3695306"/>
          </a:xfrm>
          <a:prstGeom prst="rect">
            <a:avLst/>
          </a:prstGeom>
        </p:spPr>
      </p:pic>
      <p:sp>
        <p:nvSpPr>
          <p:cNvPr id="7" name="矩形 6">
            <a:extLst>
              <a:ext uri="{FF2B5EF4-FFF2-40B4-BE49-F238E27FC236}">
                <a16:creationId xmlns:a16="http://schemas.microsoft.com/office/drawing/2014/main" id="{623F567F-AF65-4A2E-8A7E-893C293C246C}"/>
              </a:ext>
            </a:extLst>
          </p:cNvPr>
          <p:cNvSpPr/>
          <p:nvPr/>
        </p:nvSpPr>
        <p:spPr>
          <a:xfrm>
            <a:off x="10344472" y="609582"/>
            <a:ext cx="995594"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D. Wang</a:t>
            </a:r>
            <a:endParaRPr lang="en-US" dirty="0"/>
          </a:p>
        </p:txBody>
      </p:sp>
    </p:spTree>
    <p:extLst>
      <p:ext uri="{BB962C8B-B14F-4D97-AF65-F5344CB8AC3E}">
        <p14:creationId xmlns:p14="http://schemas.microsoft.com/office/powerpoint/2010/main" val="2555285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99456" y="116632"/>
            <a:ext cx="10118850" cy="707886"/>
          </a:xfrm>
          <a:prstGeom prst="rect">
            <a:avLst/>
          </a:prstGeom>
          <a:noFill/>
        </p:spPr>
        <p:txBody>
          <a:bodyPr wrap="square" rtlCol="0">
            <a:spAutoFit/>
          </a:bodyPr>
          <a:lstStyle/>
          <a:p>
            <a:pPr algn="ctr">
              <a:spcBef>
                <a:spcPct val="0"/>
              </a:spcBef>
            </a:pPr>
            <a:r>
              <a:rPr lang="en-US" sz="4000" b="1" dirty="0">
                <a:solidFill>
                  <a:srgbClr val="C0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Error Set </a:t>
            </a:r>
            <a:r>
              <a:rPr lang="en-US" altLang="zh-CN" sz="4000" b="1" dirty="0">
                <a:solidFill>
                  <a:srgbClr val="C0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i</a:t>
            </a:r>
            <a:r>
              <a:rPr lang="en-US" sz="4000" b="1" dirty="0">
                <a:solidFill>
                  <a:srgbClr val="C0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n Simulation</a:t>
            </a:r>
          </a:p>
        </p:txBody>
      </p:sp>
      <p:graphicFrame>
        <p:nvGraphicFramePr>
          <p:cNvPr id="8" name="内容占位符 3"/>
          <p:cNvGraphicFramePr/>
          <p:nvPr>
            <p:extLst>
              <p:ext uri="{D42A27DB-BD31-4B8C-83A1-F6EECF244321}">
                <p14:modId xmlns:p14="http://schemas.microsoft.com/office/powerpoint/2010/main" val="2616436541"/>
              </p:ext>
            </p:extLst>
          </p:nvPr>
        </p:nvGraphicFramePr>
        <p:xfrm>
          <a:off x="758356" y="1651082"/>
          <a:ext cx="4851713" cy="1691640"/>
        </p:xfrm>
        <a:graphic>
          <a:graphicData uri="http://schemas.openxmlformats.org/drawingml/2006/table">
            <a:tbl>
              <a:tblPr firstRow="1" firstCol="1" bandRow="1">
                <a:tableStyleId>{1FECB4D8-DB02-4DC6-A0A2-4F2EBAE1DC90}</a:tableStyleId>
              </a:tblPr>
              <a:tblGrid>
                <a:gridCol w="2025276">
                  <a:extLst>
                    <a:ext uri="{9D8B030D-6E8A-4147-A177-3AD203B41FA5}">
                      <a16:colId xmlns:a16="http://schemas.microsoft.com/office/drawing/2014/main" val="20000"/>
                    </a:ext>
                  </a:extLst>
                </a:gridCol>
                <a:gridCol w="1614920">
                  <a:extLst>
                    <a:ext uri="{9D8B030D-6E8A-4147-A177-3AD203B41FA5}">
                      <a16:colId xmlns:a16="http://schemas.microsoft.com/office/drawing/2014/main" val="20001"/>
                    </a:ext>
                  </a:extLst>
                </a:gridCol>
                <a:gridCol w="1211517">
                  <a:extLst>
                    <a:ext uri="{9D8B030D-6E8A-4147-A177-3AD203B41FA5}">
                      <a16:colId xmlns:a16="http://schemas.microsoft.com/office/drawing/2014/main" val="20002"/>
                    </a:ext>
                  </a:extLst>
                </a:gridCol>
              </a:tblGrid>
              <a:tr h="278130">
                <a:tc>
                  <a:txBody>
                    <a:bodyPr/>
                    <a:lstStyle/>
                    <a:p>
                      <a:r>
                        <a:rPr lang="en-US" altLang="zh-CN" sz="1400" dirty="0">
                          <a:solidFill>
                            <a:schemeClr val="tx1"/>
                          </a:solidFill>
                        </a:rPr>
                        <a:t>3</a:t>
                      </a:r>
                      <a:r>
                        <a:rPr lang="el-GR" altLang="zh-CN" sz="1400" dirty="0">
                          <a:solidFill>
                            <a:schemeClr val="tx1"/>
                          </a:solidFill>
                        </a:rPr>
                        <a:t>σ</a:t>
                      </a:r>
                      <a:r>
                        <a:rPr lang="en-US" altLang="zh-CN" sz="1400" dirty="0">
                          <a:solidFill>
                            <a:schemeClr val="tx1"/>
                          </a:solidFill>
                        </a:rPr>
                        <a:t> cutoff</a:t>
                      </a:r>
                      <a:endParaRPr lang="zh-CN" altLang="en-US" sz="1400" dirty="0">
                        <a:solidFill>
                          <a:schemeClr val="tx1"/>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chemeClr val="tx1"/>
                          </a:solidFill>
                        </a:rPr>
                        <a:t>Dipole/Sextupole</a:t>
                      </a:r>
                      <a:endParaRPr lang="zh-CN" altLang="en-US" sz="1400" dirty="0">
                        <a:solidFill>
                          <a:schemeClr val="tx1"/>
                        </a:solidFill>
                      </a:endParaRPr>
                    </a:p>
                  </a:txBody>
                  <a:tcPr marL="68580" marR="68580" marT="34290" marB="34290"/>
                </a:tc>
                <a:tc>
                  <a:txBody>
                    <a:bodyPr/>
                    <a:lstStyle/>
                    <a:p>
                      <a:pPr algn="ctr"/>
                      <a:r>
                        <a:rPr lang="en-US" altLang="zh-CN" sz="1400" dirty="0">
                          <a:solidFill>
                            <a:schemeClr val="tx1"/>
                          </a:solidFill>
                        </a:rPr>
                        <a:t>Quadrupole</a:t>
                      </a:r>
                      <a:endParaRPr lang="zh-CN" altLang="en-US" sz="1400" dirty="0">
                        <a:solidFill>
                          <a:schemeClr val="tx1"/>
                        </a:solidFill>
                      </a:endParaRPr>
                    </a:p>
                  </a:txBody>
                  <a:tcPr marL="68580" marR="68580" marT="34290" marB="34290"/>
                </a:tc>
                <a:extLst>
                  <a:ext uri="{0D108BD9-81ED-4DB2-BD59-A6C34878D82A}">
                    <a16:rowId xmlns:a16="http://schemas.microsoft.com/office/drawing/2014/main" val="10000"/>
                  </a:ext>
                </a:extLst>
              </a:tr>
              <a:tr h="278130">
                <a:tc>
                  <a:txBody>
                    <a:bodyPr/>
                    <a:lstStyle/>
                    <a:p>
                      <a:r>
                        <a:rPr lang="en-US" altLang="zh-CN" sz="1400" dirty="0"/>
                        <a:t>Transverse shift X/Y</a:t>
                      </a:r>
                      <a:r>
                        <a:rPr lang="en-US" altLang="zh-CN" sz="1400" kern="100" dirty="0"/>
                        <a:t> (μm)</a:t>
                      </a:r>
                      <a:endParaRPr lang="zh-CN" altLang="en-US" sz="1400" dirty="0">
                        <a:solidFill>
                          <a:schemeClr val="tx1"/>
                        </a:solidFill>
                      </a:endParaRPr>
                    </a:p>
                  </a:txBody>
                  <a:tcPr marL="68580" marR="68580" marT="34290" marB="34290"/>
                </a:tc>
                <a:tc>
                  <a:txBody>
                    <a:bodyPr/>
                    <a:lstStyle/>
                    <a:p>
                      <a:pPr algn="ctr"/>
                      <a:r>
                        <a:rPr lang="en-US" altLang="zh-CN" sz="1400" b="0" dirty="0">
                          <a:solidFill>
                            <a:srgbClr val="C00000"/>
                          </a:solidFill>
                        </a:rPr>
                        <a:t>300(old:100)</a:t>
                      </a:r>
                      <a:endParaRPr lang="zh-CN" altLang="en-US" sz="1400" b="0" dirty="0">
                        <a:solidFill>
                          <a:srgbClr val="C00000"/>
                        </a:solidFill>
                      </a:endParaRPr>
                    </a:p>
                  </a:txBody>
                  <a:tcPr marL="68580" marR="68580" marT="34290" marB="34290"/>
                </a:tc>
                <a:tc>
                  <a:txBody>
                    <a:bodyPr/>
                    <a:lstStyle/>
                    <a:p>
                      <a:pPr algn="ctr"/>
                      <a:r>
                        <a:rPr lang="en-US" altLang="zh-CN" sz="1400" dirty="0"/>
                        <a:t>100</a:t>
                      </a:r>
                      <a:endParaRPr lang="zh-CN" altLang="en-US" sz="1400" dirty="0">
                        <a:solidFill>
                          <a:schemeClr val="tx1"/>
                        </a:solidFill>
                      </a:endParaRPr>
                    </a:p>
                  </a:txBody>
                  <a:tcPr marL="68580" marR="68580" marT="34290" marB="34290"/>
                </a:tc>
                <a:extLst>
                  <a:ext uri="{0D108BD9-81ED-4DB2-BD59-A6C34878D82A}">
                    <a16:rowId xmlns:a16="http://schemas.microsoft.com/office/drawing/2014/main" val="10001"/>
                  </a:ext>
                </a:extLst>
              </a:tr>
              <a:tr h="278130">
                <a:tc>
                  <a:txBody>
                    <a:bodyPr/>
                    <a:lstStyle/>
                    <a:p>
                      <a:r>
                        <a:rPr lang="en-US" altLang="zh-CN" sz="1400" dirty="0"/>
                        <a:t>Longitudinal shift Z</a:t>
                      </a:r>
                      <a:r>
                        <a:rPr lang="en-US" altLang="zh-CN" sz="1400" kern="100" dirty="0"/>
                        <a:t> (μm)</a:t>
                      </a:r>
                      <a:endParaRPr lang="zh-CN" altLang="en-US" sz="1400" dirty="0">
                        <a:solidFill>
                          <a:schemeClr val="tx1"/>
                        </a:solidFill>
                      </a:endParaRPr>
                    </a:p>
                  </a:txBody>
                  <a:tcPr marL="68580" marR="68580" marT="34290" marB="34290"/>
                </a:tc>
                <a:tc>
                  <a:txBody>
                    <a:bodyPr/>
                    <a:lstStyle/>
                    <a:p>
                      <a:pPr algn="ctr"/>
                      <a:r>
                        <a:rPr lang="en-US" altLang="zh-CN" sz="1400" dirty="0"/>
                        <a:t>100</a:t>
                      </a:r>
                      <a:endParaRPr lang="zh-CN" altLang="en-US" sz="1400" dirty="0">
                        <a:solidFill>
                          <a:schemeClr val="tx1"/>
                        </a:solidFill>
                      </a:endParaRPr>
                    </a:p>
                  </a:txBody>
                  <a:tcPr marL="68580" marR="68580" marT="34290" marB="34290"/>
                </a:tc>
                <a:tc>
                  <a:txBody>
                    <a:bodyPr/>
                    <a:lstStyle/>
                    <a:p>
                      <a:pPr algn="ctr"/>
                      <a:r>
                        <a:rPr lang="en-US" altLang="zh-CN" sz="1400" dirty="0"/>
                        <a:t>150</a:t>
                      </a:r>
                      <a:endParaRPr lang="zh-CN" altLang="en-US" sz="1400" dirty="0">
                        <a:solidFill>
                          <a:schemeClr val="tx1"/>
                        </a:solidFill>
                      </a:endParaRPr>
                    </a:p>
                  </a:txBody>
                  <a:tcPr marL="68580" marR="68580" marT="34290" marB="34290"/>
                </a:tc>
                <a:extLst>
                  <a:ext uri="{0D108BD9-81ED-4DB2-BD59-A6C34878D82A}">
                    <a16:rowId xmlns:a16="http://schemas.microsoft.com/office/drawing/2014/main" val="10002"/>
                  </a:ext>
                </a:extLst>
              </a:tr>
              <a:tr h="278130">
                <a:tc>
                  <a:txBody>
                    <a:bodyPr/>
                    <a:lstStyle/>
                    <a:p>
                      <a:pPr marL="0" algn="l" defTabSz="914400" rtl="0" eaLnBrk="1" latinLnBrk="0" hangingPunct="1"/>
                      <a:r>
                        <a:rPr lang="en-US" altLang="zh-CN" sz="1400" kern="1200" dirty="0"/>
                        <a:t>Tilt about X/Y (mrad)</a:t>
                      </a:r>
                      <a:endParaRPr lang="zh-CN" altLang="en-US" sz="1400" kern="1200" dirty="0">
                        <a:solidFill>
                          <a:schemeClr val="tx1"/>
                        </a:solidFill>
                        <a:latin typeface="+mn-lt"/>
                        <a:ea typeface="+mn-ea"/>
                        <a:cs typeface="+mn-cs"/>
                      </a:endParaRPr>
                    </a:p>
                  </a:txBody>
                  <a:tcPr marL="68580" marR="68580" marT="34290" marB="34290"/>
                </a:tc>
                <a:tc>
                  <a:txBody>
                    <a:bodyPr/>
                    <a:lstStyle/>
                    <a:p>
                      <a:pPr marL="0" algn="ctr" defTabSz="914400" rtl="0" eaLnBrk="1" latinLnBrk="0" hangingPunct="1"/>
                      <a:r>
                        <a:rPr lang="en-US" altLang="zh-CN" sz="1400" kern="1200" dirty="0"/>
                        <a:t>0.2</a:t>
                      </a:r>
                      <a:endParaRPr lang="zh-CN" altLang="en-US" sz="1400" kern="1200" dirty="0">
                        <a:solidFill>
                          <a:schemeClr val="tx1"/>
                        </a:solidFill>
                        <a:latin typeface="+mn-lt"/>
                        <a:ea typeface="+mn-ea"/>
                        <a:cs typeface="+mn-cs"/>
                      </a:endParaRPr>
                    </a:p>
                  </a:txBody>
                  <a:tcPr marL="68580" marR="68580" marT="34290" marB="34290"/>
                </a:tc>
                <a:tc>
                  <a:txBody>
                    <a:bodyPr/>
                    <a:lstStyle/>
                    <a:p>
                      <a:pPr marL="0" algn="ctr" defTabSz="914400" rtl="0" eaLnBrk="1" latinLnBrk="0" hangingPunct="1"/>
                      <a:r>
                        <a:rPr lang="en-US" altLang="zh-CN" sz="1400" kern="1200" dirty="0"/>
                        <a:t>0.2</a:t>
                      </a:r>
                      <a:endParaRPr lang="zh-CN" altLang="en-US" sz="1400" kern="1200" dirty="0">
                        <a:solidFill>
                          <a:schemeClr val="tx1"/>
                        </a:solidFill>
                        <a:latin typeface="+mn-lt"/>
                        <a:ea typeface="+mn-ea"/>
                        <a:cs typeface="+mn-cs"/>
                      </a:endParaRPr>
                    </a:p>
                  </a:txBody>
                  <a:tcPr marL="68580" marR="68580" marT="34290" marB="34290"/>
                </a:tc>
                <a:extLst>
                  <a:ext uri="{0D108BD9-81ED-4DB2-BD59-A6C34878D82A}">
                    <a16:rowId xmlns:a16="http://schemas.microsoft.com/office/drawing/2014/main" val="10003"/>
                  </a:ext>
                </a:extLst>
              </a:tr>
              <a:tr h="27813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dirty="0"/>
                        <a:t>Tilt about Z (mrad)</a:t>
                      </a:r>
                      <a:endParaRPr lang="zh-CN" altLang="en-US" sz="1400" dirty="0">
                        <a:solidFill>
                          <a:schemeClr val="tx1"/>
                        </a:solidFill>
                      </a:endParaRPr>
                    </a:p>
                  </a:txBody>
                  <a:tcPr marL="68580" marR="68580" marT="34290" marB="34290"/>
                </a:tc>
                <a:tc>
                  <a:txBody>
                    <a:bodyPr/>
                    <a:lstStyle/>
                    <a:p>
                      <a:pPr algn="ctr"/>
                      <a:r>
                        <a:rPr lang="en-US" altLang="zh-CN" sz="1400" dirty="0"/>
                        <a:t>0.2</a:t>
                      </a:r>
                      <a:endParaRPr lang="zh-CN" altLang="en-US" sz="1400" dirty="0">
                        <a:solidFill>
                          <a:schemeClr val="tx1"/>
                        </a:solidFill>
                      </a:endParaRPr>
                    </a:p>
                  </a:txBody>
                  <a:tcPr marL="68580" marR="68580" marT="34290" marB="34290"/>
                </a:tc>
                <a:tc>
                  <a:txBody>
                    <a:bodyPr/>
                    <a:lstStyle/>
                    <a:p>
                      <a:pPr algn="ctr"/>
                      <a:r>
                        <a:rPr lang="en-US" altLang="zh-CN" sz="1400" dirty="0"/>
                        <a:t>0.2</a:t>
                      </a:r>
                      <a:endParaRPr lang="zh-CN" altLang="en-US" sz="1400" dirty="0">
                        <a:solidFill>
                          <a:schemeClr val="tx1"/>
                        </a:solidFill>
                      </a:endParaRPr>
                    </a:p>
                  </a:txBody>
                  <a:tcPr marL="68580" marR="68580" marT="34290" marB="34290"/>
                </a:tc>
                <a:extLst>
                  <a:ext uri="{0D108BD9-81ED-4DB2-BD59-A6C34878D82A}">
                    <a16:rowId xmlns:a16="http://schemas.microsoft.com/office/drawing/2014/main" val="10004"/>
                  </a:ext>
                </a:extLst>
              </a:tr>
              <a:tr h="278130">
                <a:tc>
                  <a:txBody>
                    <a:bodyPr/>
                    <a:lstStyle/>
                    <a:p>
                      <a:r>
                        <a:rPr lang="en-US" altLang="zh-CN" sz="1400" dirty="0"/>
                        <a:t>Nominal field </a:t>
                      </a:r>
                      <a:endParaRPr lang="zh-CN" altLang="en-US" sz="1400" dirty="0">
                        <a:solidFill>
                          <a:schemeClr val="tx1"/>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t>1e-3/3e-4</a:t>
                      </a:r>
                      <a:endParaRPr lang="zh-CN" altLang="en-US" sz="1400" dirty="0">
                        <a:solidFill>
                          <a:schemeClr val="tx1"/>
                        </a:solidFill>
                      </a:endParaRPr>
                    </a:p>
                  </a:txBody>
                  <a:tcPr marL="68580" marR="68580" marT="34290" marB="34290"/>
                </a:tc>
                <a:tc>
                  <a:txBody>
                    <a:bodyPr/>
                    <a:lstStyle/>
                    <a:p>
                      <a:pPr algn="ctr"/>
                      <a:r>
                        <a:rPr lang="en-US" altLang="zh-CN" sz="1400" dirty="0"/>
                        <a:t>2e-4</a:t>
                      </a:r>
                      <a:endParaRPr lang="zh-CN" altLang="en-US" sz="1400" dirty="0">
                        <a:solidFill>
                          <a:schemeClr val="tx1"/>
                        </a:solidFill>
                      </a:endParaRPr>
                    </a:p>
                  </a:txBody>
                  <a:tcPr marL="68580" marR="68580" marT="34290" marB="34290"/>
                </a:tc>
                <a:extLst>
                  <a:ext uri="{0D108BD9-81ED-4DB2-BD59-A6C34878D82A}">
                    <a16:rowId xmlns:a16="http://schemas.microsoft.com/office/drawing/2014/main" val="10005"/>
                  </a:ext>
                </a:extLst>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433953211"/>
              </p:ext>
            </p:extLst>
          </p:nvPr>
        </p:nvGraphicFramePr>
        <p:xfrm>
          <a:off x="6023992" y="1651082"/>
          <a:ext cx="5832649" cy="853440"/>
        </p:xfrm>
        <a:graphic>
          <a:graphicData uri="http://schemas.openxmlformats.org/drawingml/2006/table">
            <a:tbl>
              <a:tblPr firstRow="1" firstCol="1" bandRow="1">
                <a:tableStyleId>{1FECB4D8-DB02-4DC6-A0A2-4F2EBAE1DC90}</a:tableStyleId>
              </a:tblPr>
              <a:tblGrid>
                <a:gridCol w="1656184">
                  <a:extLst>
                    <a:ext uri="{9D8B030D-6E8A-4147-A177-3AD203B41FA5}">
                      <a16:colId xmlns:a16="http://schemas.microsoft.com/office/drawing/2014/main" val="20000"/>
                    </a:ext>
                  </a:extLst>
                </a:gridCol>
                <a:gridCol w="918757">
                  <a:extLst>
                    <a:ext uri="{9D8B030D-6E8A-4147-A177-3AD203B41FA5}">
                      <a16:colId xmlns:a16="http://schemas.microsoft.com/office/drawing/2014/main" val="20001"/>
                    </a:ext>
                  </a:extLst>
                </a:gridCol>
                <a:gridCol w="1027301">
                  <a:extLst>
                    <a:ext uri="{9D8B030D-6E8A-4147-A177-3AD203B41FA5}">
                      <a16:colId xmlns:a16="http://schemas.microsoft.com/office/drawing/2014/main" val="20002"/>
                    </a:ext>
                  </a:extLst>
                </a:gridCol>
                <a:gridCol w="691553">
                  <a:extLst>
                    <a:ext uri="{9D8B030D-6E8A-4147-A177-3AD203B41FA5}">
                      <a16:colId xmlns:a16="http://schemas.microsoft.com/office/drawing/2014/main" val="20003"/>
                    </a:ext>
                  </a:extLst>
                </a:gridCol>
                <a:gridCol w="1538854">
                  <a:extLst>
                    <a:ext uri="{9D8B030D-6E8A-4147-A177-3AD203B41FA5}">
                      <a16:colId xmlns:a16="http://schemas.microsoft.com/office/drawing/2014/main" val="20004"/>
                    </a:ext>
                  </a:extLst>
                </a:gridCol>
              </a:tblGrid>
              <a:tr h="291459">
                <a:tc>
                  <a:txBody>
                    <a:bodyPr/>
                    <a:lstStyle/>
                    <a:p>
                      <a:pPr algn="ctr">
                        <a:spcAft>
                          <a:spcPts val="0"/>
                        </a:spcAft>
                      </a:pPr>
                      <a:r>
                        <a:rPr lang="en-US" sz="1400" kern="100" dirty="0">
                          <a:solidFill>
                            <a:schemeClr val="tx1"/>
                          </a:solidFill>
                          <a:effectLst/>
                        </a:rPr>
                        <a:t> </a:t>
                      </a:r>
                      <a:endPar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spcAft>
                          <a:spcPts val="0"/>
                        </a:spcAft>
                      </a:pPr>
                      <a:r>
                        <a:rPr lang="en-US" sz="1400" kern="100" dirty="0">
                          <a:solidFill>
                            <a:schemeClr val="tx1"/>
                          </a:solidFill>
                          <a:effectLst/>
                        </a:rPr>
                        <a:t>Accuracy </a:t>
                      </a:r>
                    </a:p>
                    <a:p>
                      <a:pPr algn="ctr">
                        <a:spcAft>
                          <a:spcPts val="0"/>
                        </a:spcAft>
                      </a:pPr>
                      <a:r>
                        <a:rPr lang="en-US" sz="1400" kern="100" dirty="0">
                          <a:solidFill>
                            <a:schemeClr val="tx1"/>
                          </a:solidFill>
                          <a:effectLst/>
                        </a:rPr>
                        <a:t>(</a:t>
                      </a:r>
                      <a:r>
                        <a:rPr lang="en-US" altLang="zh-CN" sz="1400" kern="100" dirty="0">
                          <a:solidFill>
                            <a:schemeClr val="tx1"/>
                          </a:solidFill>
                          <a:effectLst/>
                        </a:rPr>
                        <a:t>u</a:t>
                      </a:r>
                      <a:r>
                        <a:rPr lang="en-US" sz="1400" kern="100" dirty="0">
                          <a:solidFill>
                            <a:schemeClr val="tx1"/>
                          </a:solidFill>
                          <a:effectLst/>
                        </a:rPr>
                        <a:t>m)</a:t>
                      </a:r>
                      <a:endPar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spcAft>
                          <a:spcPts val="0"/>
                        </a:spcAft>
                      </a:pPr>
                      <a:r>
                        <a:rPr lang="en-US" sz="1400" kern="100" dirty="0">
                          <a:solidFill>
                            <a:schemeClr val="tx1"/>
                          </a:solidFill>
                          <a:effectLst/>
                        </a:rPr>
                        <a:t>Tilt (mrad)</a:t>
                      </a:r>
                      <a:endPar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spcAft>
                          <a:spcPts val="0"/>
                        </a:spcAft>
                      </a:pPr>
                      <a:r>
                        <a:rPr lang="en-US" altLang="zh-CN" sz="1400" kern="100" dirty="0">
                          <a:solidFill>
                            <a:schemeClr val="tx1"/>
                          </a:solidFill>
                          <a:effectLst/>
                        </a:rPr>
                        <a:t>Gain</a:t>
                      </a:r>
                      <a:endPar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spcAft>
                          <a:spcPts val="0"/>
                        </a:spcAft>
                      </a:pPr>
                      <a:r>
                        <a:rPr lang="en-US" sz="1400" kern="100" dirty="0">
                          <a:solidFill>
                            <a:schemeClr val="tx1"/>
                          </a:solidFill>
                          <a:effectLst/>
                        </a:rPr>
                        <a:t>Offset w/ BBA</a:t>
                      </a:r>
                    </a:p>
                    <a:p>
                      <a:pPr algn="ctr">
                        <a:spcAft>
                          <a:spcPts val="0"/>
                        </a:spcAft>
                      </a:pPr>
                      <a:r>
                        <a:rPr lang="en-US" sz="1400" kern="100" dirty="0">
                          <a:solidFill>
                            <a:schemeClr val="tx1"/>
                          </a:solidFill>
                          <a:effectLst/>
                        </a:rPr>
                        <a:t>(</a:t>
                      </a:r>
                      <a:r>
                        <a:rPr lang="en-US" altLang="zh-CN" sz="1400" kern="100" dirty="0">
                          <a:solidFill>
                            <a:schemeClr val="tx1"/>
                          </a:solidFill>
                          <a:effectLst/>
                        </a:rPr>
                        <a:t>u</a:t>
                      </a:r>
                      <a:r>
                        <a:rPr lang="en-US" sz="1400" kern="100" dirty="0">
                          <a:solidFill>
                            <a:schemeClr val="tx1"/>
                          </a:solidFill>
                          <a:effectLst/>
                        </a:rPr>
                        <a:t>m)</a:t>
                      </a:r>
                      <a:endParaRPr lang="zh-CN" sz="1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202206">
                <a:tc>
                  <a:txBody>
                    <a:bodyPr/>
                    <a:lstStyle/>
                    <a:p>
                      <a:pPr algn="ctr">
                        <a:spcAft>
                          <a:spcPts val="0"/>
                        </a:spcAft>
                      </a:pPr>
                      <a:r>
                        <a:rPr lang="en-US" sz="1400" kern="100" dirty="0">
                          <a:effectLst/>
                        </a:rPr>
                        <a:t>BPM(10Hz)</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spcAft>
                          <a:spcPts val="0"/>
                        </a:spcAft>
                      </a:pPr>
                      <a:r>
                        <a:rPr lang="en-US" altLang="zh-CN" sz="1400" kern="100" dirty="0">
                          <a:effectLst/>
                          <a:latin typeface="Calibri" panose="020F0502020204030204" pitchFamily="34" charset="0"/>
                          <a:ea typeface="宋体" panose="02010600030101010101" pitchFamily="2" charset="-122"/>
                          <a:cs typeface="Times New Roman" panose="02020603050405020304" pitchFamily="18" charset="0"/>
                        </a:rPr>
                        <a:t>0.1</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spcAft>
                          <a:spcPts val="0"/>
                        </a:spcAft>
                      </a:pPr>
                      <a:r>
                        <a:rPr lang="en-US" altLang="zh-CN" sz="1400" kern="100" dirty="0">
                          <a:effectLst/>
                        </a:rPr>
                        <a:t>10</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spcAft>
                          <a:spcPts val="0"/>
                        </a:spcAft>
                      </a:pPr>
                      <a:r>
                        <a:rPr lang="en-US" altLang="zh-CN" sz="1400" kern="100" dirty="0">
                          <a:effectLst/>
                        </a:rPr>
                        <a:t>5%</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spcAft>
                          <a:spcPts val="0"/>
                        </a:spcAft>
                      </a:pPr>
                      <a:r>
                        <a:rPr lang="en-US" altLang="zh-CN" sz="1400" kern="100" dirty="0">
                          <a:effectLst/>
                        </a:rPr>
                        <a:t>30</a:t>
                      </a:r>
                      <a:endParaRPr lang="zh-CN" sz="14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202206">
                <a:tc>
                  <a:txBody>
                    <a:bodyPr/>
                    <a:lstStyle/>
                    <a:p>
                      <a:pPr algn="ctr">
                        <a:spcAft>
                          <a:spcPts val="0"/>
                        </a:spcAft>
                      </a:pPr>
                      <a:r>
                        <a:rPr lang="en-US" altLang="zh-CN" sz="1400" kern="100" dirty="0">
                          <a:effectLst/>
                          <a:latin typeface="Calibri" panose="020F0502020204030204" pitchFamily="34" charset="0"/>
                          <a:ea typeface="宋体" panose="02010600030101010101" pitchFamily="2" charset="-122"/>
                          <a:cs typeface="Times New Roman" panose="02020603050405020304" pitchFamily="18" charset="0"/>
                        </a:rPr>
                        <a:t>BPM(TBT@1</a:t>
                      </a:r>
                      <a:r>
                        <a:rPr lang="en-US" altLang="zh-CN" sz="1400" kern="100" baseline="30000" dirty="0">
                          <a:effectLst/>
                          <a:latin typeface="Calibri" panose="020F0502020204030204" pitchFamily="34" charset="0"/>
                          <a:ea typeface="宋体" panose="02010600030101010101" pitchFamily="2" charset="-122"/>
                          <a:cs typeface="Times New Roman" panose="02020603050405020304" pitchFamily="18" charset="0"/>
                        </a:rPr>
                        <a:t>st</a:t>
                      </a:r>
                      <a:r>
                        <a:rPr lang="en-US" altLang="zh-CN" sz="1400" kern="100" dirty="0">
                          <a:effectLst/>
                          <a:latin typeface="Calibri" panose="020F0502020204030204" pitchFamily="34" charset="0"/>
                          <a:ea typeface="宋体" panose="02010600030101010101" pitchFamily="2" charset="-122"/>
                          <a:cs typeface="Times New Roman" panose="02020603050405020304" pitchFamily="18" charset="0"/>
                        </a:rPr>
                        <a:t> Turn)</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spcAft>
                          <a:spcPts val="0"/>
                        </a:spcAft>
                      </a:pPr>
                      <a:r>
                        <a:rPr lang="en-US" altLang="zh-CN" sz="1400"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300</a:t>
                      </a:r>
                      <a:endParaRPr lang="zh-CN" sz="1400"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spcAft>
                          <a:spcPts val="0"/>
                        </a:spcAft>
                      </a:pPr>
                      <a:r>
                        <a:rPr lang="en-US" altLang="zh-CN" sz="1400" kern="100" dirty="0">
                          <a:effectLst/>
                        </a:rPr>
                        <a:t>10</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spcAft>
                          <a:spcPts val="0"/>
                        </a:spcAft>
                      </a:pPr>
                      <a:r>
                        <a:rPr lang="en-US" altLang="zh-CN" sz="1400" kern="100" dirty="0">
                          <a:effectLst/>
                        </a:rPr>
                        <a:t>5%</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tc>
                  <a:txBody>
                    <a:bodyPr/>
                    <a:lstStyle/>
                    <a:p>
                      <a:pPr algn="ctr">
                        <a:spcAft>
                          <a:spcPts val="0"/>
                        </a:spcAft>
                      </a:pPr>
                      <a:r>
                        <a:rPr lang="en-US" altLang="zh-CN" sz="1400" kern="100" dirty="0">
                          <a:solidFill>
                            <a:srgbClr val="C00000"/>
                          </a:solidFill>
                          <a:effectLst/>
                        </a:rPr>
                        <a:t>300</a:t>
                      </a:r>
                      <a:endParaRPr lang="zh-CN" sz="14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51435" marR="51435" marT="0" marB="0"/>
                </a:tc>
                <a:extLst>
                  <a:ext uri="{0D108BD9-81ED-4DB2-BD59-A6C34878D82A}">
                    <a16:rowId xmlns:a16="http://schemas.microsoft.com/office/drawing/2014/main" val="156835740"/>
                  </a:ext>
                </a:extLst>
              </a:tr>
            </a:tbl>
          </a:graphicData>
        </a:graphic>
      </p:graphicFrame>
      <p:graphicFrame>
        <p:nvGraphicFramePr>
          <p:cNvPr id="13" name="表格 12"/>
          <p:cNvGraphicFramePr>
            <a:graphicFrameLocks noGrp="1"/>
          </p:cNvGraphicFramePr>
          <p:nvPr>
            <p:extLst>
              <p:ext uri="{D42A27DB-BD31-4B8C-83A1-F6EECF244321}">
                <p14:modId xmlns:p14="http://schemas.microsoft.com/office/powerpoint/2010/main" val="4051425039"/>
              </p:ext>
            </p:extLst>
          </p:nvPr>
        </p:nvGraphicFramePr>
        <p:xfrm>
          <a:off x="1324404" y="3526932"/>
          <a:ext cx="3537946" cy="2839681"/>
        </p:xfrm>
        <a:graphic>
          <a:graphicData uri="http://schemas.openxmlformats.org/drawingml/2006/table">
            <a:tbl>
              <a:tblPr firstRow="1" bandRow="1">
                <a:tableStyleId>{F5AB1C69-6EDB-4FF4-983F-18BD219EF322}</a:tableStyleId>
              </a:tblPr>
              <a:tblGrid>
                <a:gridCol w="1754199">
                  <a:extLst>
                    <a:ext uri="{9D8B030D-6E8A-4147-A177-3AD203B41FA5}">
                      <a16:colId xmlns:a16="http://schemas.microsoft.com/office/drawing/2014/main" val="20000"/>
                    </a:ext>
                  </a:extLst>
                </a:gridCol>
                <a:gridCol w="1783747">
                  <a:extLst>
                    <a:ext uri="{9D8B030D-6E8A-4147-A177-3AD203B41FA5}">
                      <a16:colId xmlns:a16="http://schemas.microsoft.com/office/drawing/2014/main" val="20001"/>
                    </a:ext>
                  </a:extLst>
                </a:gridCol>
              </a:tblGrid>
              <a:tr h="307628">
                <a:tc>
                  <a:txBody>
                    <a:bodyPr/>
                    <a:lstStyle/>
                    <a:p>
                      <a:pPr algn="ctr"/>
                      <a:r>
                        <a:rPr lang="en-US" altLang="zh-CN" sz="1600" dirty="0">
                          <a:solidFill>
                            <a:schemeClr val="tx1"/>
                          </a:solidFill>
                        </a:rPr>
                        <a:t>Dipole</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marT="0" marB="0" anchor="ctr"/>
                </a:tc>
                <a:tc>
                  <a:txBody>
                    <a:bodyPr/>
                    <a:lstStyle/>
                    <a:p>
                      <a:pPr algn="ctr"/>
                      <a:r>
                        <a:rPr lang="en-US" altLang="zh-CN" sz="1600" dirty="0">
                          <a:solidFill>
                            <a:schemeClr val="tx1"/>
                          </a:solidFill>
                        </a:rPr>
                        <a:t>Quadrupole</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marT="0" marB="0" anchor="ctr"/>
                </a:tc>
                <a:extLst>
                  <a:ext uri="{0D108BD9-81ED-4DB2-BD59-A6C34878D82A}">
                    <a16:rowId xmlns:a16="http://schemas.microsoft.com/office/drawing/2014/main" val="10000"/>
                  </a:ext>
                </a:extLst>
              </a:tr>
              <a:tr h="219735">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dirty="0"/>
                        <a:t>B1/B0 </a:t>
                      </a:r>
                      <a:r>
                        <a:rPr lang="en-US" altLang="zh-CN" sz="1200" dirty="0">
                          <a:sym typeface="Symbol" panose="05050102010706020507"/>
                        </a:rPr>
                        <a:t> </a:t>
                      </a:r>
                      <a:r>
                        <a:rPr lang="en-US" altLang="zh-CN" sz="1200" dirty="0">
                          <a:solidFill>
                            <a:schemeClr val="tx1"/>
                          </a:solidFill>
                          <a:sym typeface="Symbol" panose="05050102010706020507"/>
                        </a:rPr>
                        <a:t>2</a:t>
                      </a:r>
                      <a:r>
                        <a:rPr lang="en-US" altLang="zh-CN" sz="1200" dirty="0">
                          <a:sym typeface="Symbol" panose="05050102010706020507"/>
                        </a:rPr>
                        <a:t>10</a:t>
                      </a:r>
                      <a:r>
                        <a:rPr lang="en-US" altLang="zh-CN" sz="1200" baseline="30000" dirty="0">
                          <a:sym typeface="Symbol" panose="05050102010706020507"/>
                        </a:rPr>
                        <a:t>-4</a:t>
                      </a:r>
                      <a:endParaRPr lang="zh-CN" altLang="en-US" sz="1200" baseline="30000" dirty="0">
                        <a:latin typeface="Times New Roman" panose="02020603050405020304" pitchFamily="18" charset="0"/>
                        <a:cs typeface="Times New Roman" panose="02020603050405020304" pitchFamily="18" charset="0"/>
                      </a:endParaRPr>
                    </a:p>
                  </a:txBody>
                  <a:tcPr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zh-CN" altLang="en-US" sz="1200" baseline="30000" dirty="0">
                        <a:latin typeface="Times New Roman" panose="02020603050405020304" pitchFamily="18" charset="0"/>
                        <a:cs typeface="Times New Roman" panose="02020603050405020304" pitchFamily="18" charset="0"/>
                      </a:endParaRPr>
                    </a:p>
                  </a:txBody>
                  <a:tcPr marT="0" marB="0" anchor="ctr"/>
                </a:tc>
                <a:extLst>
                  <a:ext uri="{0D108BD9-81ED-4DB2-BD59-A6C34878D82A}">
                    <a16:rowId xmlns:a16="http://schemas.microsoft.com/office/drawing/2014/main" val="10001"/>
                  </a:ext>
                </a:extLst>
              </a:tr>
              <a:tr h="219735">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dirty="0"/>
                        <a:t>B2/B0 </a:t>
                      </a:r>
                      <a:r>
                        <a:rPr lang="en-US" altLang="zh-CN" sz="1200" dirty="0">
                          <a:sym typeface="Symbol" panose="05050102010706020507"/>
                        </a:rPr>
                        <a:t> </a:t>
                      </a:r>
                      <a:r>
                        <a:rPr lang="en-US" altLang="zh-CN" sz="1200" dirty="0">
                          <a:solidFill>
                            <a:schemeClr val="tx1"/>
                          </a:solidFill>
                          <a:sym typeface="Symbol" panose="05050102010706020507"/>
                        </a:rPr>
                        <a:t>5</a:t>
                      </a:r>
                      <a:r>
                        <a:rPr lang="en-US" altLang="zh-CN" sz="1200" dirty="0">
                          <a:sym typeface="Symbol" panose="05050102010706020507"/>
                        </a:rPr>
                        <a:t>10</a:t>
                      </a:r>
                      <a:r>
                        <a:rPr lang="en-US" altLang="zh-CN" sz="1200" baseline="30000" dirty="0">
                          <a:sym typeface="Symbol" panose="05050102010706020507"/>
                        </a:rPr>
                        <a:t>-4</a:t>
                      </a:r>
                      <a:endParaRPr lang="zh-CN" altLang="en-US" sz="1200" baseline="30000" dirty="0">
                        <a:latin typeface="Times New Roman" panose="02020603050405020304" pitchFamily="18" charset="0"/>
                        <a:cs typeface="Times New Roman" panose="02020603050405020304" pitchFamily="18" charset="0"/>
                      </a:endParaRPr>
                    </a:p>
                  </a:txBody>
                  <a:tcPr marL="9000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200" dirty="0"/>
                        <a:t>B2/B1 </a:t>
                      </a:r>
                      <a:r>
                        <a:rPr lang="en-US" altLang="zh-CN" sz="1200" dirty="0">
                          <a:sym typeface="Symbol" panose="05050102010706020507"/>
                        </a:rPr>
                        <a:t> 310</a:t>
                      </a:r>
                      <a:r>
                        <a:rPr lang="en-US" altLang="zh-CN" sz="1200" baseline="30000" dirty="0">
                          <a:sym typeface="Symbol" panose="05050102010706020507"/>
                        </a:rPr>
                        <a:t>-4</a:t>
                      </a:r>
                      <a:endParaRPr lang="zh-CN" altLang="en-US" sz="1200" baseline="30000" dirty="0">
                        <a:latin typeface="Times New Roman" panose="02020603050405020304" pitchFamily="18" charset="0"/>
                        <a:cs typeface="Times New Roman" panose="02020603050405020304" pitchFamily="18" charset="0"/>
                      </a:endParaRPr>
                    </a:p>
                  </a:txBody>
                  <a:tcPr marT="0" marB="0" anchor="ctr"/>
                </a:tc>
                <a:extLst>
                  <a:ext uri="{0D108BD9-81ED-4DB2-BD59-A6C34878D82A}">
                    <a16:rowId xmlns:a16="http://schemas.microsoft.com/office/drawing/2014/main" val="10002"/>
                  </a:ext>
                </a:extLst>
              </a:tr>
              <a:tr h="219735">
                <a:tc>
                  <a:txBody>
                    <a:bodyPr/>
                    <a:lstStyle/>
                    <a:p>
                      <a:pPr algn="ctr"/>
                      <a:r>
                        <a:rPr lang="en-US" altLang="zh-CN" sz="1200" dirty="0"/>
                        <a:t>B3/B0 </a:t>
                      </a:r>
                      <a:r>
                        <a:rPr lang="en-US" altLang="zh-CN" sz="1200" dirty="0">
                          <a:sym typeface="Symbol" panose="05050102010706020507"/>
                        </a:rPr>
                        <a:t> 210</a:t>
                      </a:r>
                      <a:r>
                        <a:rPr lang="en-US" altLang="zh-CN" sz="1200" baseline="30000" dirty="0">
                          <a:sym typeface="Symbol" panose="05050102010706020507"/>
                        </a:rPr>
                        <a:t>-5</a:t>
                      </a:r>
                      <a:endParaRPr lang="zh-CN" altLang="en-US" sz="1200" dirty="0">
                        <a:latin typeface="Times New Roman" panose="02020603050405020304" pitchFamily="18" charset="0"/>
                        <a:cs typeface="Times New Roman" panose="02020603050405020304" pitchFamily="18" charset="0"/>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dirty="0"/>
                        <a:t>B3/B1 </a:t>
                      </a:r>
                      <a:r>
                        <a:rPr lang="en-US" altLang="zh-CN" sz="1200" dirty="0">
                          <a:sym typeface="Symbol" panose="05050102010706020507"/>
                        </a:rPr>
                        <a:t> </a:t>
                      </a:r>
                      <a:r>
                        <a:rPr lang="en-US" altLang="zh-CN" sz="1200" dirty="0">
                          <a:solidFill>
                            <a:schemeClr val="tx1"/>
                          </a:solidFill>
                          <a:sym typeface="Symbol" panose="05050102010706020507"/>
                        </a:rPr>
                        <a:t>2</a:t>
                      </a:r>
                      <a:r>
                        <a:rPr lang="en-US" altLang="zh-CN" sz="1200" dirty="0">
                          <a:sym typeface="Symbol" panose="05050102010706020507"/>
                        </a:rPr>
                        <a:t>10</a:t>
                      </a:r>
                      <a:r>
                        <a:rPr lang="en-US" altLang="zh-CN" sz="1200" baseline="30000" dirty="0">
                          <a:sym typeface="Symbol" panose="05050102010706020507"/>
                        </a:rPr>
                        <a:t>-4</a:t>
                      </a:r>
                      <a:endParaRPr lang="zh-CN" altLang="en-US" sz="1200" baseline="30000" dirty="0">
                        <a:latin typeface="Times New Roman" panose="02020603050405020304" pitchFamily="18" charset="0"/>
                        <a:cs typeface="Times New Roman" panose="02020603050405020304" pitchFamily="18" charset="0"/>
                      </a:endParaRPr>
                    </a:p>
                  </a:txBody>
                  <a:tcPr marT="0" marB="0" anchor="ctr"/>
                </a:tc>
                <a:extLst>
                  <a:ext uri="{0D108BD9-81ED-4DB2-BD59-A6C34878D82A}">
                    <a16:rowId xmlns:a16="http://schemas.microsoft.com/office/drawing/2014/main" val="10003"/>
                  </a:ext>
                </a:extLst>
              </a:tr>
              <a:tr h="272388">
                <a:tc>
                  <a:txBody>
                    <a:bodyPr/>
                    <a:lstStyle/>
                    <a:p>
                      <a:pPr algn="ctr"/>
                      <a:r>
                        <a:rPr lang="en-US" altLang="zh-CN" sz="1200" dirty="0"/>
                        <a:t>B4/B0 </a:t>
                      </a:r>
                      <a:r>
                        <a:rPr lang="en-US" altLang="zh-CN" sz="1200" dirty="0">
                          <a:sym typeface="Symbol" panose="05050102010706020507"/>
                        </a:rPr>
                        <a:t> 810</a:t>
                      </a:r>
                      <a:r>
                        <a:rPr lang="en-US" altLang="zh-CN" sz="1200" baseline="30000" dirty="0">
                          <a:sym typeface="Symbol" panose="05050102010706020507"/>
                        </a:rPr>
                        <a:t>-5</a:t>
                      </a:r>
                      <a:endParaRPr lang="zh-CN" altLang="en-US" sz="1200" dirty="0">
                        <a:latin typeface="Times New Roman" panose="02020603050405020304" pitchFamily="18" charset="0"/>
                        <a:cs typeface="Times New Roman" panose="02020603050405020304" pitchFamily="18" charset="0"/>
                      </a:endParaRPr>
                    </a:p>
                  </a:txBody>
                  <a:tcPr marT="0" marB="0" anchor="ctr"/>
                </a:tc>
                <a:tc>
                  <a:txBody>
                    <a:bodyPr/>
                    <a:lstStyle/>
                    <a:p>
                      <a:pPr algn="ctr"/>
                      <a:r>
                        <a:rPr lang="en-US" altLang="zh-CN" sz="1200" dirty="0"/>
                        <a:t>B4/B1 </a:t>
                      </a:r>
                      <a:r>
                        <a:rPr lang="en-US" altLang="zh-CN" sz="1200" dirty="0">
                          <a:sym typeface="Symbol" panose="05050102010706020507"/>
                        </a:rPr>
                        <a:t> 110</a:t>
                      </a:r>
                      <a:r>
                        <a:rPr lang="en-US" altLang="zh-CN" sz="1200" baseline="30000" dirty="0">
                          <a:sym typeface="Symbol" panose="05050102010706020507"/>
                        </a:rPr>
                        <a:t>-4</a:t>
                      </a:r>
                      <a:endParaRPr lang="zh-CN" altLang="en-US" sz="1200" dirty="0">
                        <a:latin typeface="Times New Roman" panose="02020603050405020304" pitchFamily="18" charset="0"/>
                        <a:cs typeface="Times New Roman" panose="02020603050405020304" pitchFamily="18" charset="0"/>
                      </a:endParaRPr>
                    </a:p>
                  </a:txBody>
                  <a:tcPr marT="0" marB="0" anchor="ctr"/>
                </a:tc>
                <a:extLst>
                  <a:ext uri="{0D108BD9-81ED-4DB2-BD59-A6C34878D82A}">
                    <a16:rowId xmlns:a16="http://schemas.microsoft.com/office/drawing/2014/main" val="10004"/>
                  </a:ext>
                </a:extLst>
              </a:tr>
              <a:tr h="276145">
                <a:tc>
                  <a:txBody>
                    <a:bodyPr/>
                    <a:lstStyle/>
                    <a:p>
                      <a:pPr algn="ctr"/>
                      <a:r>
                        <a:rPr lang="en-US" altLang="zh-CN" sz="1200" dirty="0"/>
                        <a:t>B5/B0 </a:t>
                      </a:r>
                      <a:r>
                        <a:rPr lang="en-US" altLang="zh-CN" sz="1200" dirty="0">
                          <a:sym typeface="Symbol" panose="05050102010706020507"/>
                        </a:rPr>
                        <a:t> 210</a:t>
                      </a:r>
                      <a:r>
                        <a:rPr lang="en-US" altLang="zh-CN" sz="1200" baseline="30000" dirty="0">
                          <a:sym typeface="Symbol" panose="05050102010706020507"/>
                        </a:rPr>
                        <a:t>-5</a:t>
                      </a:r>
                      <a:endParaRPr lang="zh-CN" altLang="en-US" sz="1200" dirty="0">
                        <a:latin typeface="Times New Roman" panose="02020603050405020304" pitchFamily="18" charset="0"/>
                        <a:cs typeface="Times New Roman" panose="02020603050405020304" pitchFamily="18" charset="0"/>
                      </a:endParaRPr>
                    </a:p>
                  </a:txBody>
                  <a:tcPr marT="0" marB="0" anchor="ctr"/>
                </a:tc>
                <a:tc>
                  <a:txBody>
                    <a:bodyPr/>
                    <a:lstStyle/>
                    <a:p>
                      <a:pPr algn="ctr"/>
                      <a:r>
                        <a:rPr lang="en-US" altLang="zh-CN" sz="1200" dirty="0"/>
                        <a:t>B5/B1 </a:t>
                      </a:r>
                      <a:r>
                        <a:rPr lang="en-US" altLang="zh-CN" sz="1200" dirty="0">
                          <a:sym typeface="Symbol" panose="05050102010706020507"/>
                        </a:rPr>
                        <a:t> 110</a:t>
                      </a:r>
                      <a:r>
                        <a:rPr lang="en-US" altLang="zh-CN" sz="1200" baseline="30000" dirty="0">
                          <a:sym typeface="Symbol" panose="05050102010706020507"/>
                        </a:rPr>
                        <a:t>-4</a:t>
                      </a:r>
                      <a:endParaRPr lang="zh-CN" altLang="en-US" sz="1200" dirty="0">
                        <a:latin typeface="Times New Roman" panose="02020603050405020304" pitchFamily="18" charset="0"/>
                        <a:cs typeface="Times New Roman" panose="02020603050405020304" pitchFamily="18" charset="0"/>
                      </a:endParaRPr>
                    </a:p>
                  </a:txBody>
                  <a:tcPr marT="0" marB="0" anchor="ctr"/>
                </a:tc>
                <a:extLst>
                  <a:ext uri="{0D108BD9-81ED-4DB2-BD59-A6C34878D82A}">
                    <a16:rowId xmlns:a16="http://schemas.microsoft.com/office/drawing/2014/main" val="10005"/>
                  </a:ext>
                </a:extLst>
              </a:tr>
              <a:tr h="276145">
                <a:tc>
                  <a:txBody>
                    <a:bodyPr/>
                    <a:lstStyle/>
                    <a:p>
                      <a:pPr algn="ctr"/>
                      <a:r>
                        <a:rPr lang="en-US" altLang="zh-CN" sz="1200" dirty="0"/>
                        <a:t>B6/B0 </a:t>
                      </a:r>
                      <a:r>
                        <a:rPr lang="en-US" altLang="zh-CN" sz="1200" dirty="0">
                          <a:sym typeface="Symbol" panose="05050102010706020507"/>
                        </a:rPr>
                        <a:t> 810</a:t>
                      </a:r>
                      <a:r>
                        <a:rPr lang="en-US" altLang="zh-CN" sz="1200" baseline="30000" dirty="0">
                          <a:sym typeface="Symbol" panose="05050102010706020507"/>
                        </a:rPr>
                        <a:t>-5</a:t>
                      </a:r>
                      <a:endParaRPr lang="zh-CN" altLang="en-US" sz="1200" dirty="0">
                        <a:latin typeface="Times New Roman" panose="02020603050405020304" pitchFamily="18" charset="0"/>
                        <a:cs typeface="Times New Roman" panose="02020603050405020304" pitchFamily="18" charset="0"/>
                      </a:endParaRPr>
                    </a:p>
                  </a:txBody>
                  <a:tcPr marT="0" marB="0" anchor="ctr"/>
                </a:tc>
                <a:tc>
                  <a:txBody>
                    <a:bodyPr/>
                    <a:lstStyle/>
                    <a:p>
                      <a:pPr algn="ctr"/>
                      <a:r>
                        <a:rPr lang="en-US" altLang="zh-CN" sz="1200" dirty="0"/>
                        <a:t>B6/B1 </a:t>
                      </a:r>
                      <a:r>
                        <a:rPr lang="en-US" altLang="zh-CN" sz="1200" dirty="0">
                          <a:sym typeface="Symbol" panose="05050102010706020507"/>
                        </a:rPr>
                        <a:t> 510</a:t>
                      </a:r>
                      <a:r>
                        <a:rPr lang="en-US" altLang="zh-CN" sz="1200" baseline="30000" dirty="0">
                          <a:sym typeface="Symbol" panose="05050102010706020507"/>
                        </a:rPr>
                        <a:t>-5</a:t>
                      </a:r>
                      <a:endParaRPr lang="zh-CN" altLang="en-US" sz="1200" dirty="0">
                        <a:latin typeface="Times New Roman" panose="02020603050405020304" pitchFamily="18" charset="0"/>
                        <a:cs typeface="Times New Roman" panose="02020603050405020304" pitchFamily="18" charset="0"/>
                      </a:endParaRPr>
                    </a:p>
                  </a:txBody>
                  <a:tcPr marT="0" marB="0" anchor="ctr"/>
                </a:tc>
                <a:extLst>
                  <a:ext uri="{0D108BD9-81ED-4DB2-BD59-A6C34878D82A}">
                    <a16:rowId xmlns:a16="http://schemas.microsoft.com/office/drawing/2014/main" val="10006"/>
                  </a:ext>
                </a:extLst>
              </a:tr>
              <a:tr h="276145">
                <a:tc>
                  <a:txBody>
                    <a:bodyPr/>
                    <a:lstStyle/>
                    <a:p>
                      <a:pPr algn="ctr"/>
                      <a:r>
                        <a:rPr lang="en-US" altLang="zh-CN" sz="1200" dirty="0"/>
                        <a:t>B7/B0 </a:t>
                      </a:r>
                      <a:r>
                        <a:rPr lang="en-US" altLang="zh-CN" sz="1200" dirty="0">
                          <a:sym typeface="Symbol" panose="05050102010706020507"/>
                        </a:rPr>
                        <a:t> 210</a:t>
                      </a:r>
                      <a:r>
                        <a:rPr lang="en-US" altLang="zh-CN" sz="1200" baseline="30000" dirty="0">
                          <a:sym typeface="Symbol" panose="05050102010706020507"/>
                        </a:rPr>
                        <a:t>-5</a:t>
                      </a:r>
                      <a:endParaRPr lang="zh-CN" altLang="en-US" sz="1200" dirty="0">
                        <a:latin typeface="Times New Roman" panose="02020603050405020304" pitchFamily="18" charset="0"/>
                        <a:cs typeface="Times New Roman" panose="02020603050405020304" pitchFamily="18" charset="0"/>
                      </a:endParaRPr>
                    </a:p>
                  </a:txBody>
                  <a:tcPr marT="0" marB="0" anchor="ctr"/>
                </a:tc>
                <a:tc>
                  <a:txBody>
                    <a:bodyPr/>
                    <a:lstStyle/>
                    <a:p>
                      <a:pPr algn="ctr"/>
                      <a:r>
                        <a:rPr lang="en-US" altLang="zh-CN" sz="1200" dirty="0"/>
                        <a:t>B7/B1 </a:t>
                      </a:r>
                      <a:r>
                        <a:rPr lang="en-US" altLang="zh-CN" sz="1200" dirty="0">
                          <a:sym typeface="Symbol" panose="05050102010706020507"/>
                        </a:rPr>
                        <a:t> 510</a:t>
                      </a:r>
                      <a:r>
                        <a:rPr lang="en-US" altLang="zh-CN" sz="1200" baseline="30000" dirty="0">
                          <a:sym typeface="Symbol" panose="05050102010706020507"/>
                        </a:rPr>
                        <a:t>-5</a:t>
                      </a:r>
                      <a:endParaRPr lang="zh-CN" altLang="en-US" sz="1200" dirty="0">
                        <a:latin typeface="Times New Roman" panose="02020603050405020304" pitchFamily="18" charset="0"/>
                        <a:cs typeface="Times New Roman" panose="02020603050405020304" pitchFamily="18" charset="0"/>
                      </a:endParaRPr>
                    </a:p>
                  </a:txBody>
                  <a:tcPr marT="0" marB="0" anchor="ctr"/>
                </a:tc>
                <a:extLst>
                  <a:ext uri="{0D108BD9-81ED-4DB2-BD59-A6C34878D82A}">
                    <a16:rowId xmlns:a16="http://schemas.microsoft.com/office/drawing/2014/main" val="10007"/>
                  </a:ext>
                </a:extLst>
              </a:tr>
              <a:tr h="276145">
                <a:tc>
                  <a:txBody>
                    <a:bodyPr/>
                    <a:lstStyle/>
                    <a:p>
                      <a:pPr algn="ctr"/>
                      <a:r>
                        <a:rPr lang="en-US" altLang="zh-CN" sz="1200" dirty="0"/>
                        <a:t>B8/B0 </a:t>
                      </a:r>
                      <a:r>
                        <a:rPr lang="en-US" altLang="zh-CN" sz="1200" dirty="0">
                          <a:sym typeface="Symbol" panose="05050102010706020507"/>
                        </a:rPr>
                        <a:t> 810</a:t>
                      </a:r>
                      <a:r>
                        <a:rPr lang="en-US" altLang="zh-CN" sz="1200" baseline="30000" dirty="0">
                          <a:sym typeface="Symbol" panose="05050102010706020507"/>
                        </a:rPr>
                        <a:t>-5</a:t>
                      </a:r>
                      <a:endParaRPr lang="zh-CN" altLang="en-US" sz="1200" dirty="0">
                        <a:latin typeface="Times New Roman" panose="02020603050405020304" pitchFamily="18" charset="0"/>
                        <a:cs typeface="Times New Roman" panose="02020603050405020304" pitchFamily="18" charset="0"/>
                      </a:endParaRPr>
                    </a:p>
                  </a:txBody>
                  <a:tcPr marT="0" marB="0" anchor="ctr"/>
                </a:tc>
                <a:tc>
                  <a:txBody>
                    <a:bodyPr/>
                    <a:lstStyle/>
                    <a:p>
                      <a:pPr algn="ctr"/>
                      <a:r>
                        <a:rPr lang="en-US" altLang="zh-CN" sz="1200" dirty="0"/>
                        <a:t>B8/B1 </a:t>
                      </a:r>
                      <a:r>
                        <a:rPr lang="en-US" altLang="zh-CN" sz="1200" dirty="0">
                          <a:sym typeface="Symbol" panose="05050102010706020507"/>
                        </a:rPr>
                        <a:t> 510</a:t>
                      </a:r>
                      <a:r>
                        <a:rPr lang="en-US" altLang="zh-CN" sz="1200" baseline="30000" dirty="0">
                          <a:sym typeface="Symbol" panose="05050102010706020507"/>
                        </a:rPr>
                        <a:t>-5</a:t>
                      </a:r>
                      <a:endParaRPr lang="zh-CN" altLang="en-US" sz="1200" dirty="0">
                        <a:latin typeface="Times New Roman" panose="02020603050405020304" pitchFamily="18" charset="0"/>
                        <a:cs typeface="Times New Roman" panose="02020603050405020304" pitchFamily="18" charset="0"/>
                      </a:endParaRPr>
                    </a:p>
                  </a:txBody>
                  <a:tcPr marT="0" marB="0" anchor="ctr"/>
                </a:tc>
                <a:extLst>
                  <a:ext uri="{0D108BD9-81ED-4DB2-BD59-A6C34878D82A}">
                    <a16:rowId xmlns:a16="http://schemas.microsoft.com/office/drawing/2014/main" val="10008"/>
                  </a:ext>
                </a:extLst>
              </a:tr>
              <a:tr h="219735">
                <a:tc>
                  <a:txBody>
                    <a:bodyPr/>
                    <a:lstStyle/>
                    <a:p>
                      <a:pPr algn="ctr"/>
                      <a:r>
                        <a:rPr lang="en-US" altLang="zh-CN" sz="1200" dirty="0"/>
                        <a:t>B9/B0 </a:t>
                      </a:r>
                      <a:r>
                        <a:rPr lang="en-US" altLang="zh-CN" sz="1200" dirty="0">
                          <a:sym typeface="Symbol" panose="05050102010706020507"/>
                        </a:rPr>
                        <a:t> 210</a:t>
                      </a:r>
                      <a:r>
                        <a:rPr lang="en-US" altLang="zh-CN" sz="1200" baseline="30000" dirty="0">
                          <a:sym typeface="Symbol" panose="05050102010706020507"/>
                        </a:rPr>
                        <a:t>-5</a:t>
                      </a:r>
                      <a:endParaRPr lang="zh-CN" altLang="en-US" sz="1200" dirty="0">
                        <a:latin typeface="Times New Roman" panose="02020603050405020304" pitchFamily="18" charset="0"/>
                        <a:cs typeface="Times New Roman" panose="02020603050405020304" pitchFamily="18" charset="0"/>
                      </a:endParaRPr>
                    </a:p>
                  </a:txBody>
                  <a:tcPr marT="0" marB="0" anchor="ctr"/>
                </a:tc>
                <a:tc>
                  <a:txBody>
                    <a:bodyPr/>
                    <a:lstStyle/>
                    <a:p>
                      <a:pPr algn="ctr"/>
                      <a:r>
                        <a:rPr lang="en-US" altLang="zh-CN" sz="1200" dirty="0"/>
                        <a:t>B9/B1 </a:t>
                      </a:r>
                      <a:r>
                        <a:rPr lang="en-US" altLang="zh-CN" sz="1200" dirty="0">
                          <a:sym typeface="Symbol" panose="05050102010706020507"/>
                        </a:rPr>
                        <a:t> 510</a:t>
                      </a:r>
                      <a:r>
                        <a:rPr lang="en-US" altLang="zh-CN" sz="1200" baseline="30000" dirty="0">
                          <a:sym typeface="Symbol" panose="05050102010706020507"/>
                        </a:rPr>
                        <a:t>-5</a:t>
                      </a:r>
                      <a:endParaRPr lang="zh-CN" altLang="en-US" sz="1200" dirty="0">
                        <a:latin typeface="Times New Roman" panose="02020603050405020304" pitchFamily="18" charset="0"/>
                        <a:cs typeface="Times New Roman" panose="02020603050405020304" pitchFamily="18" charset="0"/>
                      </a:endParaRPr>
                    </a:p>
                  </a:txBody>
                  <a:tcPr marT="0" marB="0" anchor="ctr"/>
                </a:tc>
                <a:extLst>
                  <a:ext uri="{0D108BD9-81ED-4DB2-BD59-A6C34878D82A}">
                    <a16:rowId xmlns:a16="http://schemas.microsoft.com/office/drawing/2014/main" val="10009"/>
                  </a:ext>
                </a:extLst>
              </a:tr>
              <a:tr h="276145">
                <a:tc>
                  <a:txBody>
                    <a:bodyPr/>
                    <a:lstStyle/>
                    <a:p>
                      <a:pPr algn="ctr"/>
                      <a:r>
                        <a:rPr lang="en-US" altLang="zh-CN" sz="1200" dirty="0"/>
                        <a:t>B10/B0 </a:t>
                      </a:r>
                      <a:r>
                        <a:rPr lang="en-US" altLang="zh-CN" sz="1200" dirty="0">
                          <a:sym typeface="Symbol" panose="05050102010706020507"/>
                        </a:rPr>
                        <a:t> 810</a:t>
                      </a:r>
                      <a:r>
                        <a:rPr lang="en-US" altLang="zh-CN" sz="1200" baseline="30000" dirty="0">
                          <a:sym typeface="Symbol" panose="05050102010706020507"/>
                        </a:rPr>
                        <a:t>-5</a:t>
                      </a:r>
                      <a:endParaRPr lang="zh-CN" altLang="en-US" sz="1200" dirty="0">
                        <a:latin typeface="Times New Roman" panose="02020603050405020304" pitchFamily="18" charset="0"/>
                        <a:cs typeface="Times New Roman" panose="02020603050405020304" pitchFamily="18" charset="0"/>
                      </a:endParaRPr>
                    </a:p>
                  </a:txBody>
                  <a:tcPr marT="0" marB="0" anchor="ctr"/>
                </a:tc>
                <a:tc>
                  <a:txBody>
                    <a:bodyPr/>
                    <a:lstStyle/>
                    <a:p>
                      <a:pPr algn="ctr"/>
                      <a:r>
                        <a:rPr lang="en-US" altLang="zh-CN" sz="1200" dirty="0"/>
                        <a:t>B10/B1 </a:t>
                      </a:r>
                      <a:r>
                        <a:rPr lang="en-US" altLang="zh-CN" sz="1200" dirty="0">
                          <a:sym typeface="Symbol" panose="05050102010706020507"/>
                        </a:rPr>
                        <a:t> 510</a:t>
                      </a:r>
                      <a:r>
                        <a:rPr lang="en-US" altLang="zh-CN" sz="1200" baseline="30000" dirty="0">
                          <a:sym typeface="Symbol" panose="05050102010706020507"/>
                        </a:rPr>
                        <a:t>-5</a:t>
                      </a:r>
                      <a:endParaRPr lang="zh-CN" altLang="en-US" sz="1200" dirty="0">
                        <a:latin typeface="Times New Roman" panose="02020603050405020304" pitchFamily="18" charset="0"/>
                        <a:cs typeface="Times New Roman" panose="02020603050405020304" pitchFamily="18" charset="0"/>
                      </a:endParaRPr>
                    </a:p>
                  </a:txBody>
                  <a:tcPr marT="0" marB="0" anchor="ctr"/>
                </a:tc>
                <a:extLst>
                  <a:ext uri="{0D108BD9-81ED-4DB2-BD59-A6C34878D82A}">
                    <a16:rowId xmlns:a16="http://schemas.microsoft.com/office/drawing/2014/main" val="10010"/>
                  </a:ext>
                </a:extLst>
              </a:tr>
            </a:tbl>
          </a:graphicData>
        </a:graphic>
      </p:graphicFrame>
      <p:sp>
        <p:nvSpPr>
          <p:cNvPr id="6" name="灯片编号占位符 5">
            <a:extLst>
              <a:ext uri="{FF2B5EF4-FFF2-40B4-BE49-F238E27FC236}">
                <a16:creationId xmlns:a16="http://schemas.microsoft.com/office/drawing/2014/main" id="{E3E54622-79C9-4067-A786-84FD7FCBC71A}"/>
              </a:ext>
            </a:extLst>
          </p:cNvPr>
          <p:cNvSpPr>
            <a:spLocks noGrp="1"/>
          </p:cNvSpPr>
          <p:nvPr>
            <p:ph type="sldNum" sz="quarter" idx="12"/>
          </p:nvPr>
        </p:nvSpPr>
        <p:spPr/>
        <p:txBody>
          <a:bodyPr/>
          <a:lstStyle/>
          <a:p>
            <a:fld id="{F15E9139-A00B-4B2A-98A6-095DC08F1345}" type="slidenum">
              <a:rPr lang="zh-CN" altLang="en-US" smtClean="0"/>
              <a:pPr/>
              <a:t>6</a:t>
            </a:fld>
            <a:endParaRPr lang="zh-CN" altLang="en-US"/>
          </a:p>
        </p:txBody>
      </p:sp>
      <p:sp>
        <p:nvSpPr>
          <p:cNvPr id="20" name="文本框 19">
            <a:extLst>
              <a:ext uri="{FF2B5EF4-FFF2-40B4-BE49-F238E27FC236}">
                <a16:creationId xmlns:a16="http://schemas.microsoft.com/office/drawing/2014/main" id="{2DB7A098-CEE9-4A59-819B-D2FBC7F40CEB}"/>
              </a:ext>
            </a:extLst>
          </p:cNvPr>
          <p:cNvSpPr txBox="1"/>
          <p:nvPr/>
        </p:nvSpPr>
        <p:spPr>
          <a:xfrm>
            <a:off x="6456040" y="2525259"/>
            <a:ext cx="5232290" cy="951543"/>
          </a:xfrm>
          <a:prstGeom prst="rect">
            <a:avLst/>
          </a:prstGeom>
          <a:noFill/>
        </p:spPr>
        <p:txBody>
          <a:bodyPr wrap="square" rtlCol="0">
            <a:spAutoFit/>
          </a:bodyPr>
          <a:lstStyle/>
          <a:p>
            <a:pPr lvl="1">
              <a:lnSpc>
                <a:spcPts val="2300"/>
              </a:lnSpc>
            </a:pPr>
            <a:r>
              <a:rPr lang="en-US" altLang="zh-CN" sz="1600" dirty="0">
                <a:latin typeface="Times New Roman" panose="02020603050405020304" pitchFamily="18" charset="0"/>
                <a:cs typeface="Times New Roman" panose="02020603050405020304" pitchFamily="18" charset="0"/>
              </a:rPr>
              <a:t>#BPM: 2408</a:t>
            </a:r>
          </a:p>
          <a:p>
            <a:pPr lvl="1">
              <a:lnSpc>
                <a:spcPts val="2300"/>
              </a:lnSpc>
            </a:pPr>
            <a:r>
              <a:rPr lang="en-US" altLang="zh-CN" sz="1600" dirty="0">
                <a:solidFill>
                  <a:prstClr val="black"/>
                </a:solidFill>
                <a:latin typeface="Times New Roman" panose="02020603050405020304" pitchFamily="18" charset="0"/>
                <a:cs typeface="Times New Roman" panose="02020603050405020304" pitchFamily="18" charset="0"/>
              </a:rPr>
              <a:t>#Corrector: 2000</a:t>
            </a:r>
          </a:p>
          <a:p>
            <a:pPr marL="285750" indent="-285750">
              <a:lnSpc>
                <a:spcPts val="2300"/>
              </a:lnSpc>
              <a:buFont typeface="Arial" panose="020B0604020202020204" pitchFamily="34" charset="0"/>
              <a:buChar char="•"/>
            </a:pPr>
            <a:endParaRPr lang="en-US" sz="1600" dirty="0">
              <a:solidFill>
                <a:prstClr val="black"/>
              </a:solidFill>
              <a:latin typeface="Times New Roman" panose="02020603050405020304" pitchFamily="18" charset="0"/>
              <a:cs typeface="Times New Roman" panose="02020603050405020304" pitchFamily="18" charset="0"/>
            </a:endParaRPr>
          </a:p>
        </p:txBody>
      </p:sp>
      <p:sp>
        <p:nvSpPr>
          <p:cNvPr id="22" name="矩形 21">
            <a:extLst>
              <a:ext uri="{FF2B5EF4-FFF2-40B4-BE49-F238E27FC236}">
                <a16:creationId xmlns:a16="http://schemas.microsoft.com/office/drawing/2014/main" id="{6EEB8595-5C8E-461E-AB0D-7495B45C3AAE}"/>
              </a:ext>
            </a:extLst>
          </p:cNvPr>
          <p:cNvSpPr/>
          <p:nvPr/>
        </p:nvSpPr>
        <p:spPr>
          <a:xfrm>
            <a:off x="397154" y="1158980"/>
            <a:ext cx="5396734" cy="395749"/>
          </a:xfrm>
          <a:prstGeom prst="rect">
            <a:avLst/>
          </a:prstGeom>
        </p:spPr>
        <p:txBody>
          <a:bodyPr wrap="none">
            <a:spAutoFit/>
          </a:bodyPr>
          <a:lstStyle/>
          <a:p>
            <a:pPr marL="342900" lvl="0" indent="-342900" algn="just">
              <a:lnSpc>
                <a:spcPct val="120000"/>
              </a:lnSpc>
              <a:spcAft>
                <a:spcPts val="1000"/>
              </a:spcAft>
              <a:buClr>
                <a:srgbClr val="FFC000"/>
              </a:buClr>
              <a:buSzPct val="80000"/>
              <a:buFont typeface="Wingdings" pitchFamily="2" charset="2"/>
              <a:buChar char="n"/>
            </a:pPr>
            <a:r>
              <a:rPr lang="en-US" altLang="zh-CN" dirty="0">
                <a:solidFill>
                  <a:prstClr val="black"/>
                </a:solidFill>
                <a:latin typeface="Times New Roman" panose="02020603050405020304" pitchFamily="18" charset="0"/>
                <a:ea typeface="微软雅黑" pitchFamily="34" charset="-122"/>
                <a:cs typeface="Times New Roman" panose="02020603050405020304" pitchFamily="18" charset="0"/>
              </a:rPr>
              <a:t>Simulation based on Accelerator Toolbox(AT) Code.</a:t>
            </a:r>
          </a:p>
        </p:txBody>
      </p:sp>
      <p:pic>
        <p:nvPicPr>
          <p:cNvPr id="11" name="图片 10">
            <a:extLst>
              <a:ext uri="{FF2B5EF4-FFF2-40B4-BE49-F238E27FC236}">
                <a16:creationId xmlns:a16="http://schemas.microsoft.com/office/drawing/2014/main" id="{7C073640-5E25-434D-B166-7CF6EBEB2C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4000" y="3476802"/>
            <a:ext cx="3031200" cy="2273400"/>
          </a:xfrm>
          <a:prstGeom prst="rect">
            <a:avLst/>
          </a:prstGeom>
        </p:spPr>
      </p:pic>
      <p:pic>
        <p:nvPicPr>
          <p:cNvPr id="12" name="图片 11">
            <a:extLst>
              <a:ext uri="{FF2B5EF4-FFF2-40B4-BE49-F238E27FC236}">
                <a16:creationId xmlns:a16="http://schemas.microsoft.com/office/drawing/2014/main" id="{E4708D71-7D84-4FEB-9356-EF39A93AB9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7600" y="3476802"/>
            <a:ext cx="3031200" cy="2273400"/>
          </a:xfrm>
          <a:prstGeom prst="rect">
            <a:avLst/>
          </a:prstGeom>
        </p:spPr>
      </p:pic>
      <p:sp>
        <p:nvSpPr>
          <p:cNvPr id="3" name="矩形 2">
            <a:extLst>
              <a:ext uri="{FF2B5EF4-FFF2-40B4-BE49-F238E27FC236}">
                <a16:creationId xmlns:a16="http://schemas.microsoft.com/office/drawing/2014/main" id="{0453A175-EF0F-4D81-A027-85077453A286}"/>
              </a:ext>
            </a:extLst>
          </p:cNvPr>
          <p:cNvSpPr/>
          <p:nvPr/>
        </p:nvSpPr>
        <p:spPr>
          <a:xfrm>
            <a:off x="5693073" y="5754644"/>
            <a:ext cx="6096000" cy="738664"/>
          </a:xfrm>
          <a:prstGeom prst="rect">
            <a:avLst/>
          </a:prstGeom>
        </p:spPr>
        <p:txBody>
          <a:bodyPr>
            <a:spAutoFit/>
          </a:bodyPr>
          <a:lstStyle/>
          <a:p>
            <a:pPr algn="just"/>
            <a:r>
              <a:rPr lang="en-US" sz="1400" dirty="0"/>
              <a:t>Simulations show that due to the improved uniformity of quadrupole magnet strength, the sensitivity of the beam to errors in the new design has been significantly optimized.</a:t>
            </a:r>
          </a:p>
        </p:txBody>
      </p:sp>
    </p:spTree>
    <p:extLst>
      <p:ext uri="{BB962C8B-B14F-4D97-AF65-F5344CB8AC3E}">
        <p14:creationId xmlns:p14="http://schemas.microsoft.com/office/powerpoint/2010/main" val="4119294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624DB8B2-8C18-4D1C-8D66-F1A4A7DA4CE6}"/>
              </a:ext>
            </a:extLst>
          </p:cNvPr>
          <p:cNvSpPr>
            <a:spLocks noGrp="1"/>
          </p:cNvSpPr>
          <p:nvPr>
            <p:ph idx="1"/>
          </p:nvPr>
        </p:nvSpPr>
        <p:spPr>
          <a:xfrm>
            <a:off x="609600" y="1128955"/>
            <a:ext cx="10972800" cy="3203122"/>
          </a:xfrm>
        </p:spPr>
        <p:txBody>
          <a:bodyPr>
            <a:normAutofit fontScale="92500" lnSpcReduction="20000"/>
          </a:bodyPr>
          <a:lstStyle/>
          <a:p>
            <a:pPr>
              <a:lnSpc>
                <a:spcPct val="120000"/>
              </a:lnSpc>
              <a:spcAft>
                <a:spcPts val="0"/>
              </a:spcAft>
            </a:pPr>
            <a:r>
              <a:rPr lang="en-US" altLang="zh-CN" sz="1800" dirty="0"/>
              <a:t>Recent simulation studies have been conducted on the initial beam commissioning of the CEPC Booster</a:t>
            </a:r>
          </a:p>
          <a:p>
            <a:pPr lvl="1">
              <a:lnSpc>
                <a:spcPct val="120000"/>
              </a:lnSpc>
              <a:spcBef>
                <a:spcPts val="0"/>
              </a:spcBef>
            </a:pPr>
            <a:r>
              <a:rPr lang="en-US" altLang="zh-CN" sz="1600" dirty="0"/>
              <a:t> These studies can also serve as a reference for related research on the CEPC storage ring.</a:t>
            </a:r>
          </a:p>
          <a:p>
            <a:pPr>
              <a:lnSpc>
                <a:spcPct val="120000"/>
              </a:lnSpc>
              <a:spcAft>
                <a:spcPts val="0"/>
              </a:spcAft>
            </a:pPr>
            <a:r>
              <a:rPr lang="en-US" altLang="zh-CN" sz="1800" dirty="0"/>
              <a:t>Simulation settings:</a:t>
            </a:r>
          </a:p>
          <a:p>
            <a:pPr lvl="1">
              <a:lnSpc>
                <a:spcPct val="120000"/>
              </a:lnSpc>
            </a:pPr>
            <a:r>
              <a:rPr lang="en-US" altLang="zh-CN" sz="1600" dirty="0"/>
              <a:t>Physical aperture: 56mm</a:t>
            </a:r>
          </a:p>
          <a:p>
            <a:pPr lvl="1">
              <a:lnSpc>
                <a:spcPct val="120000"/>
              </a:lnSpc>
            </a:pPr>
            <a:r>
              <a:rPr lang="en-US" altLang="zh-CN" sz="1600" dirty="0"/>
              <a:t>BPM Accuracy and offset: </a:t>
            </a:r>
            <a:r>
              <a:rPr lang="en-US" altLang="zh-CN" sz="1600" dirty="0">
                <a:solidFill>
                  <a:srgbClr val="C00000"/>
                </a:solidFill>
              </a:rPr>
              <a:t>300um</a:t>
            </a:r>
          </a:p>
          <a:p>
            <a:pPr lvl="1">
              <a:lnSpc>
                <a:spcPct val="120000"/>
              </a:lnSpc>
            </a:pPr>
            <a:r>
              <a:rPr lang="en-US" altLang="zh-CN" sz="1600" dirty="0"/>
              <a:t>Other error settings are the same as those in ordinary error correction simulations.</a:t>
            </a:r>
          </a:p>
          <a:p>
            <a:pPr lvl="1">
              <a:lnSpc>
                <a:spcPct val="120000"/>
              </a:lnSpc>
            </a:pPr>
            <a:r>
              <a:rPr lang="en-US" altLang="zh-CN" sz="1600" dirty="0"/>
              <a:t>The injection beam jitter and beam distribution are taken into account.</a:t>
            </a:r>
          </a:p>
          <a:p>
            <a:pPr lvl="1">
              <a:lnSpc>
                <a:spcPct val="120000"/>
              </a:lnSpc>
            </a:pPr>
            <a:r>
              <a:rPr lang="en-US" altLang="zh-CN" sz="1600" dirty="0"/>
              <a:t>Based on the AT (Accelerator Toolbox) program.</a:t>
            </a:r>
          </a:p>
          <a:p>
            <a:pPr lvl="1">
              <a:lnSpc>
                <a:spcPct val="120000"/>
              </a:lnSpc>
            </a:pPr>
            <a:r>
              <a:rPr lang="en-US" altLang="zh-CN" sz="1600" dirty="0"/>
              <a:t>Using the response matrices of orbit, trajectory, working point, and injection beam derived from theoretical models.</a:t>
            </a:r>
          </a:p>
          <a:p>
            <a:pPr>
              <a:lnSpc>
                <a:spcPct val="120000"/>
              </a:lnSpc>
            </a:pPr>
            <a:r>
              <a:rPr lang="en-US" altLang="zh-CN" sz="2000" dirty="0"/>
              <a:t>A similar correction process has already been applied to the HEPS (High Energy Photon Source) booster and storage ring.</a:t>
            </a:r>
          </a:p>
        </p:txBody>
      </p:sp>
      <p:sp>
        <p:nvSpPr>
          <p:cNvPr id="3" name="标题 2">
            <a:extLst>
              <a:ext uri="{FF2B5EF4-FFF2-40B4-BE49-F238E27FC236}">
                <a16:creationId xmlns:a16="http://schemas.microsoft.com/office/drawing/2014/main" id="{0A309000-B388-4816-85BE-AE8C068131CE}"/>
              </a:ext>
            </a:extLst>
          </p:cNvPr>
          <p:cNvSpPr>
            <a:spLocks noGrp="1"/>
          </p:cNvSpPr>
          <p:nvPr>
            <p:ph type="title"/>
          </p:nvPr>
        </p:nvSpPr>
        <p:spPr/>
        <p:txBody>
          <a:bodyPr/>
          <a:lstStyle/>
          <a:p>
            <a:r>
              <a:rPr lang="en-US" altLang="zh-CN" dirty="0"/>
              <a:t>First Injection Commissioning</a:t>
            </a:r>
            <a:endParaRPr lang="zh-CN" altLang="en-US" dirty="0"/>
          </a:p>
        </p:txBody>
      </p:sp>
      <p:sp>
        <p:nvSpPr>
          <p:cNvPr id="5" name="灯片编号占位符 4">
            <a:extLst>
              <a:ext uri="{FF2B5EF4-FFF2-40B4-BE49-F238E27FC236}">
                <a16:creationId xmlns:a16="http://schemas.microsoft.com/office/drawing/2014/main" id="{90EDBB11-FEA2-49C6-8C3C-B02DEA669163}"/>
              </a:ext>
            </a:extLst>
          </p:cNvPr>
          <p:cNvSpPr>
            <a:spLocks noGrp="1"/>
          </p:cNvSpPr>
          <p:nvPr>
            <p:ph type="sldNum" sz="quarter" idx="12"/>
          </p:nvPr>
        </p:nvSpPr>
        <p:spPr/>
        <p:txBody>
          <a:bodyPr/>
          <a:lstStyle/>
          <a:p>
            <a:fld id="{F15E9139-A00B-4B2A-98A6-095DC08F1345}" type="slidenum">
              <a:rPr lang="zh-CN" altLang="en-US" smtClean="0"/>
              <a:pPr/>
              <a:t>7</a:t>
            </a:fld>
            <a:endParaRPr lang="zh-CN" altLang="en-US"/>
          </a:p>
        </p:txBody>
      </p:sp>
      <p:grpSp>
        <p:nvGrpSpPr>
          <p:cNvPr id="6" name="组合 5">
            <a:extLst>
              <a:ext uri="{FF2B5EF4-FFF2-40B4-BE49-F238E27FC236}">
                <a16:creationId xmlns:a16="http://schemas.microsoft.com/office/drawing/2014/main" id="{FA587226-ACCE-4F2B-9F38-ADDDDDD71517}"/>
              </a:ext>
            </a:extLst>
          </p:cNvPr>
          <p:cNvGrpSpPr/>
          <p:nvPr/>
        </p:nvGrpSpPr>
        <p:grpSpPr>
          <a:xfrm>
            <a:off x="0" y="4290388"/>
            <a:ext cx="12241360" cy="2567612"/>
            <a:chOff x="-261087" y="1569833"/>
            <a:chExt cx="13040762" cy="3219864"/>
          </a:xfrm>
        </p:grpSpPr>
        <p:cxnSp>
          <p:nvCxnSpPr>
            <p:cNvPr id="7" name="直接箭头连接符 6">
              <a:extLst>
                <a:ext uri="{FF2B5EF4-FFF2-40B4-BE49-F238E27FC236}">
                  <a16:creationId xmlns:a16="http://schemas.microsoft.com/office/drawing/2014/main" id="{81EC88C6-F2F9-4D86-A011-E2810C20ED8A}"/>
                </a:ext>
              </a:extLst>
            </p:cNvPr>
            <p:cNvCxnSpPr>
              <a:cxnSpLocks/>
            </p:cNvCxnSpPr>
            <p:nvPr/>
          </p:nvCxnSpPr>
          <p:spPr>
            <a:xfrm>
              <a:off x="818190" y="3375633"/>
              <a:ext cx="1073703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0DEADF8B-EE65-4211-853E-0CB5E0AAF8E6}"/>
                </a:ext>
              </a:extLst>
            </p:cNvPr>
            <p:cNvCxnSpPr>
              <a:cxnSpLocks/>
            </p:cNvCxnSpPr>
            <p:nvPr/>
          </p:nvCxnSpPr>
          <p:spPr>
            <a:xfrm>
              <a:off x="844509" y="3078598"/>
              <a:ext cx="0" cy="29703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6EC1A225-7747-4D8F-91B6-60B4865DF0E2}"/>
                </a:ext>
              </a:extLst>
            </p:cNvPr>
            <p:cNvCxnSpPr>
              <a:cxnSpLocks/>
            </p:cNvCxnSpPr>
            <p:nvPr/>
          </p:nvCxnSpPr>
          <p:spPr>
            <a:xfrm>
              <a:off x="2854636" y="3078598"/>
              <a:ext cx="0" cy="29703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F6BE2A2B-3666-4E47-A910-03B92E3227BE}"/>
                </a:ext>
              </a:extLst>
            </p:cNvPr>
            <p:cNvCxnSpPr>
              <a:cxnSpLocks/>
            </p:cNvCxnSpPr>
            <p:nvPr/>
          </p:nvCxnSpPr>
          <p:spPr>
            <a:xfrm>
              <a:off x="6874890" y="3078598"/>
              <a:ext cx="0" cy="29703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8E858DF8-15EA-4AFD-9092-973B708884C1}"/>
                </a:ext>
              </a:extLst>
            </p:cNvPr>
            <p:cNvCxnSpPr>
              <a:cxnSpLocks/>
            </p:cNvCxnSpPr>
            <p:nvPr/>
          </p:nvCxnSpPr>
          <p:spPr>
            <a:xfrm>
              <a:off x="8885017" y="3078598"/>
              <a:ext cx="0" cy="29703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C7DA178E-8DBD-4AC5-ADE0-23ACAA6F59C7}"/>
                </a:ext>
              </a:extLst>
            </p:cNvPr>
            <p:cNvCxnSpPr>
              <a:cxnSpLocks/>
            </p:cNvCxnSpPr>
            <p:nvPr/>
          </p:nvCxnSpPr>
          <p:spPr>
            <a:xfrm>
              <a:off x="10895144" y="3078598"/>
              <a:ext cx="0" cy="2970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B5481F11-C993-4E36-A240-1D4422C7F763}"/>
                </a:ext>
              </a:extLst>
            </p:cNvPr>
            <p:cNvSpPr txBox="1"/>
            <p:nvPr/>
          </p:nvSpPr>
          <p:spPr>
            <a:xfrm>
              <a:off x="690323" y="2787467"/>
              <a:ext cx="283906" cy="369332"/>
            </a:xfrm>
            <a:prstGeom prst="rect">
              <a:avLst/>
            </a:prstGeom>
            <a:noFill/>
          </p:spPr>
          <p:txBody>
            <a:bodyPr wrap="square" rtlCol="0">
              <a:spAutoFit/>
            </a:bodyPr>
            <a:lstStyle/>
            <a:p>
              <a:r>
                <a:rPr lang="en-US" altLang="zh-CN" dirty="0"/>
                <a:t>0</a:t>
              </a:r>
            </a:p>
          </p:txBody>
        </p:sp>
        <p:sp>
          <p:nvSpPr>
            <p:cNvPr id="14" name="文本框 13">
              <a:extLst>
                <a:ext uri="{FF2B5EF4-FFF2-40B4-BE49-F238E27FC236}">
                  <a16:creationId xmlns:a16="http://schemas.microsoft.com/office/drawing/2014/main" id="{52D97637-3E0D-455F-AB6B-4E068A46BC9E}"/>
                </a:ext>
              </a:extLst>
            </p:cNvPr>
            <p:cNvSpPr txBox="1"/>
            <p:nvPr/>
          </p:nvSpPr>
          <p:spPr>
            <a:xfrm>
              <a:off x="4570770" y="2787467"/>
              <a:ext cx="588458" cy="369332"/>
            </a:xfrm>
            <a:prstGeom prst="rect">
              <a:avLst/>
            </a:prstGeom>
            <a:noFill/>
          </p:spPr>
          <p:txBody>
            <a:bodyPr wrap="square" rtlCol="0">
              <a:spAutoFit/>
            </a:bodyPr>
            <a:lstStyle/>
            <a:p>
              <a:r>
                <a:rPr lang="en-US" altLang="zh-CN" dirty="0"/>
                <a:t>100</a:t>
              </a:r>
            </a:p>
          </p:txBody>
        </p:sp>
        <p:sp>
          <p:nvSpPr>
            <p:cNvPr id="15" name="文本框 14">
              <a:extLst>
                <a:ext uri="{FF2B5EF4-FFF2-40B4-BE49-F238E27FC236}">
                  <a16:creationId xmlns:a16="http://schemas.microsoft.com/office/drawing/2014/main" id="{00BF3301-5C14-4813-830D-9347541CFD79}"/>
                </a:ext>
              </a:extLst>
            </p:cNvPr>
            <p:cNvSpPr txBox="1"/>
            <p:nvPr/>
          </p:nvSpPr>
          <p:spPr>
            <a:xfrm>
              <a:off x="2635495" y="2787467"/>
              <a:ext cx="503081" cy="526984"/>
            </a:xfrm>
            <a:prstGeom prst="rect">
              <a:avLst/>
            </a:prstGeom>
            <a:noFill/>
          </p:spPr>
          <p:txBody>
            <a:bodyPr wrap="square" rtlCol="0">
              <a:spAutoFit/>
            </a:bodyPr>
            <a:lstStyle/>
            <a:p>
              <a:r>
                <a:rPr lang="en-US" altLang="zh-CN" dirty="0"/>
                <a:t>10</a:t>
              </a:r>
            </a:p>
          </p:txBody>
        </p:sp>
        <p:sp>
          <p:nvSpPr>
            <p:cNvPr id="16" name="文本框 15">
              <a:extLst>
                <a:ext uri="{FF2B5EF4-FFF2-40B4-BE49-F238E27FC236}">
                  <a16:creationId xmlns:a16="http://schemas.microsoft.com/office/drawing/2014/main" id="{D07D87DD-987B-47B3-8DD0-CE772EB8AE27}"/>
                </a:ext>
              </a:extLst>
            </p:cNvPr>
            <p:cNvSpPr txBox="1"/>
            <p:nvPr/>
          </p:nvSpPr>
          <p:spPr>
            <a:xfrm>
              <a:off x="6587020" y="2787467"/>
              <a:ext cx="576202" cy="369332"/>
            </a:xfrm>
            <a:prstGeom prst="rect">
              <a:avLst/>
            </a:prstGeom>
            <a:noFill/>
          </p:spPr>
          <p:txBody>
            <a:bodyPr wrap="square" rtlCol="0">
              <a:spAutoFit/>
            </a:bodyPr>
            <a:lstStyle/>
            <a:p>
              <a:r>
                <a:rPr lang="en-US" altLang="zh-CN" dirty="0"/>
                <a:t>500</a:t>
              </a:r>
            </a:p>
          </p:txBody>
        </p:sp>
        <p:sp>
          <p:nvSpPr>
            <p:cNvPr id="17" name="文本框 16">
              <a:extLst>
                <a:ext uri="{FF2B5EF4-FFF2-40B4-BE49-F238E27FC236}">
                  <a16:creationId xmlns:a16="http://schemas.microsoft.com/office/drawing/2014/main" id="{3883D803-5755-4082-9EED-5A7670490BED}"/>
                </a:ext>
              </a:extLst>
            </p:cNvPr>
            <p:cNvSpPr txBox="1"/>
            <p:nvPr/>
          </p:nvSpPr>
          <p:spPr>
            <a:xfrm>
              <a:off x="8544977" y="2787466"/>
              <a:ext cx="984084" cy="463154"/>
            </a:xfrm>
            <a:prstGeom prst="rect">
              <a:avLst/>
            </a:prstGeom>
            <a:noFill/>
          </p:spPr>
          <p:txBody>
            <a:bodyPr wrap="square" rtlCol="0">
              <a:spAutoFit/>
            </a:bodyPr>
            <a:lstStyle/>
            <a:p>
              <a:r>
                <a:rPr lang="en-US" altLang="zh-CN" dirty="0"/>
                <a:t>1000</a:t>
              </a:r>
            </a:p>
          </p:txBody>
        </p:sp>
        <p:cxnSp>
          <p:nvCxnSpPr>
            <p:cNvPr id="18" name="直接连接符 17">
              <a:extLst>
                <a:ext uri="{FF2B5EF4-FFF2-40B4-BE49-F238E27FC236}">
                  <a16:creationId xmlns:a16="http://schemas.microsoft.com/office/drawing/2014/main" id="{75F4E96F-F7A2-47A2-8FFD-AEED94E9B5FB}"/>
                </a:ext>
              </a:extLst>
            </p:cNvPr>
            <p:cNvCxnSpPr>
              <a:cxnSpLocks/>
            </p:cNvCxnSpPr>
            <p:nvPr/>
          </p:nvCxnSpPr>
          <p:spPr>
            <a:xfrm>
              <a:off x="4864763" y="3078598"/>
              <a:ext cx="0" cy="2970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9" name="矩形 18">
              <a:extLst>
                <a:ext uri="{FF2B5EF4-FFF2-40B4-BE49-F238E27FC236}">
                  <a16:creationId xmlns:a16="http://schemas.microsoft.com/office/drawing/2014/main" id="{1A738EA3-8565-4C9C-9189-5E841B78EE39}"/>
                </a:ext>
              </a:extLst>
            </p:cNvPr>
            <p:cNvSpPr/>
            <p:nvPr/>
          </p:nvSpPr>
          <p:spPr>
            <a:xfrm>
              <a:off x="10510879" y="2787466"/>
              <a:ext cx="888008" cy="463154"/>
            </a:xfrm>
            <a:prstGeom prst="rect">
              <a:avLst/>
            </a:prstGeom>
          </p:spPr>
          <p:txBody>
            <a:bodyPr wrap="square">
              <a:spAutoFit/>
            </a:bodyPr>
            <a:lstStyle/>
            <a:p>
              <a:r>
                <a:rPr lang="en-US" altLang="zh-CN" dirty="0"/>
                <a:t>10000</a:t>
              </a:r>
            </a:p>
          </p:txBody>
        </p:sp>
        <p:sp>
          <p:nvSpPr>
            <p:cNvPr id="20" name="矩形 19">
              <a:extLst>
                <a:ext uri="{FF2B5EF4-FFF2-40B4-BE49-F238E27FC236}">
                  <a16:creationId xmlns:a16="http://schemas.microsoft.com/office/drawing/2014/main" id="{DEABB3F0-9F2B-43BA-B9C4-334DD55B3C29}"/>
                </a:ext>
              </a:extLst>
            </p:cNvPr>
            <p:cNvSpPr/>
            <p:nvPr/>
          </p:nvSpPr>
          <p:spPr>
            <a:xfrm>
              <a:off x="11573339" y="3190967"/>
              <a:ext cx="1206336" cy="463154"/>
            </a:xfrm>
            <a:prstGeom prst="rect">
              <a:avLst/>
            </a:prstGeom>
          </p:spPr>
          <p:txBody>
            <a:bodyPr wrap="square">
              <a:spAutoFit/>
            </a:bodyPr>
            <a:lstStyle/>
            <a:p>
              <a:r>
                <a:rPr lang="en-US" altLang="zh-CN" dirty="0"/>
                <a:t>stored</a:t>
              </a:r>
            </a:p>
          </p:txBody>
        </p:sp>
        <p:sp>
          <p:nvSpPr>
            <p:cNvPr id="21" name="右大括号 20">
              <a:extLst>
                <a:ext uri="{FF2B5EF4-FFF2-40B4-BE49-F238E27FC236}">
                  <a16:creationId xmlns:a16="http://schemas.microsoft.com/office/drawing/2014/main" id="{B9971880-17B2-4AA2-936A-17B4A0F8E2FA}"/>
                </a:ext>
              </a:extLst>
            </p:cNvPr>
            <p:cNvSpPr/>
            <p:nvPr/>
          </p:nvSpPr>
          <p:spPr>
            <a:xfrm rot="5400000">
              <a:off x="6152862" y="133088"/>
              <a:ext cx="475247" cy="7079563"/>
            </a:xfrm>
            <a:prstGeom prst="rightBrace">
              <a:avLst>
                <a:gd name="adj1" fmla="val 8333"/>
                <a:gd name="adj2" fmla="val 60537"/>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zh-CN" altLang="en-US"/>
            </a:p>
          </p:txBody>
        </p:sp>
        <p:cxnSp>
          <p:nvCxnSpPr>
            <p:cNvPr id="22" name="直接箭头连接符 21">
              <a:extLst>
                <a:ext uri="{FF2B5EF4-FFF2-40B4-BE49-F238E27FC236}">
                  <a16:creationId xmlns:a16="http://schemas.microsoft.com/office/drawing/2014/main" id="{3A3EBF1F-22A1-46F7-92D4-2315ADAFB188}"/>
                </a:ext>
              </a:extLst>
            </p:cNvPr>
            <p:cNvCxnSpPr>
              <a:cxnSpLocks/>
            </p:cNvCxnSpPr>
            <p:nvPr/>
          </p:nvCxnSpPr>
          <p:spPr>
            <a:xfrm flipV="1">
              <a:off x="2850705" y="3400830"/>
              <a:ext cx="0" cy="516517"/>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23" name="右大括号 22">
              <a:extLst>
                <a:ext uri="{FF2B5EF4-FFF2-40B4-BE49-F238E27FC236}">
                  <a16:creationId xmlns:a16="http://schemas.microsoft.com/office/drawing/2014/main" id="{B43F56B7-BDBE-4DBE-B998-A80AB55DE426}"/>
                </a:ext>
              </a:extLst>
            </p:cNvPr>
            <p:cNvSpPr/>
            <p:nvPr/>
          </p:nvSpPr>
          <p:spPr>
            <a:xfrm rot="16200000">
              <a:off x="6489916" y="-1356443"/>
              <a:ext cx="772477" cy="8037983"/>
            </a:xfrm>
            <a:prstGeom prst="rightBrace">
              <a:avLst>
                <a:gd name="adj1" fmla="val 14356"/>
                <a:gd name="adj2" fmla="val 31715"/>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p>
          </p:txBody>
        </p:sp>
        <p:sp>
          <p:nvSpPr>
            <p:cNvPr id="24" name="右大括号 23">
              <a:extLst>
                <a:ext uri="{FF2B5EF4-FFF2-40B4-BE49-F238E27FC236}">
                  <a16:creationId xmlns:a16="http://schemas.microsoft.com/office/drawing/2014/main" id="{E4278410-35FF-4529-9539-7B8213254A41}"/>
                </a:ext>
              </a:extLst>
            </p:cNvPr>
            <p:cNvSpPr/>
            <p:nvPr/>
          </p:nvSpPr>
          <p:spPr>
            <a:xfrm rot="16200000">
              <a:off x="1610790" y="1808876"/>
              <a:ext cx="475247" cy="2004586"/>
            </a:xfrm>
            <a:prstGeom prst="rightBrace">
              <a:avLst>
                <a:gd name="adj1" fmla="val 8333"/>
                <a:gd name="adj2" fmla="val 3171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右大括号 24">
              <a:extLst>
                <a:ext uri="{FF2B5EF4-FFF2-40B4-BE49-F238E27FC236}">
                  <a16:creationId xmlns:a16="http://schemas.microsoft.com/office/drawing/2014/main" id="{0347F90C-179D-47A8-8726-E150B954CF46}"/>
                </a:ext>
              </a:extLst>
            </p:cNvPr>
            <p:cNvSpPr/>
            <p:nvPr/>
          </p:nvSpPr>
          <p:spPr>
            <a:xfrm rot="5400000">
              <a:off x="8577113" y="1730023"/>
              <a:ext cx="638294" cy="4036255"/>
            </a:xfrm>
            <a:prstGeom prst="rightBrace">
              <a:avLst>
                <a:gd name="adj1" fmla="val 48546"/>
                <a:gd name="adj2" fmla="val 3211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9B549819-368E-4A15-86FA-222124DC4AB7}"/>
                </a:ext>
              </a:extLst>
            </p:cNvPr>
            <p:cNvSpPr/>
            <p:nvPr/>
          </p:nvSpPr>
          <p:spPr>
            <a:xfrm>
              <a:off x="-261087" y="1948959"/>
              <a:ext cx="3570186" cy="463154"/>
            </a:xfrm>
            <a:prstGeom prst="rect">
              <a:avLst/>
            </a:prstGeom>
          </p:spPr>
          <p:txBody>
            <a:bodyPr wrap="square">
              <a:spAutoFit/>
            </a:bodyPr>
            <a:lstStyle/>
            <a:p>
              <a:pPr marL="0" lvl="1" algn="ctr"/>
              <a:r>
                <a:rPr lang="en-US" altLang="zh-CN" dirty="0"/>
                <a:t>Single-turn Trajectory Correction</a:t>
              </a:r>
            </a:p>
          </p:txBody>
        </p:sp>
        <p:sp>
          <p:nvSpPr>
            <p:cNvPr id="27" name="矩形 26">
              <a:extLst>
                <a:ext uri="{FF2B5EF4-FFF2-40B4-BE49-F238E27FC236}">
                  <a16:creationId xmlns:a16="http://schemas.microsoft.com/office/drawing/2014/main" id="{2772E10B-0B2D-4E3C-86C5-E0F34F670353}"/>
                </a:ext>
              </a:extLst>
            </p:cNvPr>
            <p:cNvSpPr/>
            <p:nvPr/>
          </p:nvSpPr>
          <p:spPr>
            <a:xfrm>
              <a:off x="1685217" y="3936459"/>
              <a:ext cx="2372427" cy="369332"/>
            </a:xfrm>
            <a:prstGeom prst="rect">
              <a:avLst/>
            </a:prstGeom>
          </p:spPr>
          <p:txBody>
            <a:bodyPr wrap="square">
              <a:spAutoFit/>
            </a:bodyPr>
            <a:lstStyle/>
            <a:p>
              <a:pPr algn="ctr"/>
              <a:r>
                <a:rPr lang="en-US" altLang="zh-CN" dirty="0"/>
                <a:t>RF on</a:t>
              </a:r>
              <a:endParaRPr lang="zh-CN" altLang="en-US" dirty="0"/>
            </a:p>
          </p:txBody>
        </p:sp>
        <p:sp>
          <p:nvSpPr>
            <p:cNvPr id="28" name="矩形 27">
              <a:extLst>
                <a:ext uri="{FF2B5EF4-FFF2-40B4-BE49-F238E27FC236}">
                  <a16:creationId xmlns:a16="http://schemas.microsoft.com/office/drawing/2014/main" id="{5648010F-53E3-4A80-801C-59A79FC8D567}"/>
                </a:ext>
              </a:extLst>
            </p:cNvPr>
            <p:cNvSpPr/>
            <p:nvPr/>
          </p:nvSpPr>
          <p:spPr>
            <a:xfrm>
              <a:off x="3497721" y="1569833"/>
              <a:ext cx="4046555" cy="922222"/>
            </a:xfrm>
            <a:prstGeom prst="rect">
              <a:avLst/>
            </a:prstGeom>
          </p:spPr>
          <p:txBody>
            <a:bodyPr wrap="square">
              <a:spAutoFit/>
            </a:bodyPr>
            <a:lstStyle/>
            <a:p>
              <a:pPr marL="0" lvl="1" algn="ctr"/>
              <a:r>
                <a:rPr lang="en-US" dirty="0"/>
                <a:t>Multi-turn Trajectory Correction, Injection Beam Trajectory Correction</a:t>
              </a:r>
              <a:endParaRPr lang="en-US" altLang="zh-CN" dirty="0"/>
            </a:p>
          </p:txBody>
        </p:sp>
        <p:sp>
          <p:nvSpPr>
            <p:cNvPr id="29" name="矩形 28">
              <a:extLst>
                <a:ext uri="{FF2B5EF4-FFF2-40B4-BE49-F238E27FC236}">
                  <a16:creationId xmlns:a16="http://schemas.microsoft.com/office/drawing/2014/main" id="{A0CFF3F0-6571-4F89-90A6-FA97C383BE22}"/>
                </a:ext>
              </a:extLst>
            </p:cNvPr>
            <p:cNvSpPr/>
            <p:nvPr/>
          </p:nvSpPr>
          <p:spPr>
            <a:xfrm>
              <a:off x="4570770" y="3866367"/>
              <a:ext cx="2525942" cy="923330"/>
            </a:xfrm>
            <a:prstGeom prst="rect">
              <a:avLst/>
            </a:prstGeom>
          </p:spPr>
          <p:txBody>
            <a:bodyPr wrap="square">
              <a:spAutoFit/>
            </a:bodyPr>
            <a:lstStyle/>
            <a:p>
              <a:pPr marL="0" lvl="1" algn="ctr"/>
              <a:r>
                <a:rPr lang="en-US" altLang="zh-CN" dirty="0">
                  <a:sym typeface="Wingdings" panose="05000000000000000000" pitchFamily="2" charset="2"/>
                </a:rPr>
                <a:t>Tune tuning, </a:t>
              </a:r>
            </a:p>
            <a:p>
              <a:pPr marL="0" lvl="1" algn="ctr"/>
              <a:r>
                <a:rPr lang="en-US" altLang="zh-CN" dirty="0">
                  <a:sym typeface="Wingdings" panose="05000000000000000000" pitchFamily="2" charset="2"/>
                </a:rPr>
                <a:t>RF Phase tuning</a:t>
              </a:r>
              <a:endParaRPr lang="en-US" altLang="zh-CN" dirty="0"/>
            </a:p>
            <a:p>
              <a:pPr marL="0" lvl="1" algn="ctr"/>
              <a:endParaRPr lang="en-US" altLang="zh-CN" dirty="0">
                <a:sym typeface="Wingdings" panose="05000000000000000000" pitchFamily="2" charset="2"/>
              </a:endParaRPr>
            </a:p>
          </p:txBody>
        </p:sp>
        <p:sp>
          <p:nvSpPr>
            <p:cNvPr id="30" name="矩形 29">
              <a:extLst>
                <a:ext uri="{FF2B5EF4-FFF2-40B4-BE49-F238E27FC236}">
                  <a16:creationId xmlns:a16="http://schemas.microsoft.com/office/drawing/2014/main" id="{BBBD33C5-0AE2-4702-9D96-744746895C7F}"/>
                </a:ext>
              </a:extLst>
            </p:cNvPr>
            <p:cNvSpPr/>
            <p:nvPr/>
          </p:nvSpPr>
          <p:spPr>
            <a:xfrm>
              <a:off x="8491592" y="4043746"/>
              <a:ext cx="2403551" cy="463154"/>
            </a:xfrm>
            <a:prstGeom prst="rect">
              <a:avLst/>
            </a:prstGeom>
          </p:spPr>
          <p:txBody>
            <a:bodyPr wrap="square">
              <a:spAutoFit/>
            </a:bodyPr>
            <a:lstStyle/>
            <a:p>
              <a:pPr algn="ctr"/>
              <a:r>
                <a:rPr lang="en-US" altLang="zh-CN" dirty="0"/>
                <a:t>TBT Optics Correction</a:t>
              </a:r>
            </a:p>
          </p:txBody>
        </p:sp>
      </p:grpSp>
    </p:spTree>
    <p:extLst>
      <p:ext uri="{BB962C8B-B14F-4D97-AF65-F5344CB8AC3E}">
        <p14:creationId xmlns:p14="http://schemas.microsoft.com/office/powerpoint/2010/main" val="4174257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01090ED7-638A-47E6-9095-5E91E38568C6}"/>
              </a:ext>
            </a:extLst>
          </p:cNvPr>
          <p:cNvSpPr>
            <a:spLocks noGrp="1"/>
          </p:cNvSpPr>
          <p:nvPr>
            <p:ph type="title"/>
          </p:nvPr>
        </p:nvSpPr>
        <p:spPr/>
        <p:txBody>
          <a:bodyPr>
            <a:normAutofit/>
          </a:bodyPr>
          <a:lstStyle/>
          <a:p>
            <a:r>
              <a:rPr lang="en-US" altLang="zh-CN" dirty="0"/>
              <a:t>Single-turn and Multi-turn trajectory correction</a:t>
            </a:r>
            <a:endParaRPr lang="en-US" dirty="0"/>
          </a:p>
        </p:txBody>
      </p:sp>
      <p:sp>
        <p:nvSpPr>
          <p:cNvPr id="5" name="灯片编号占位符 4">
            <a:extLst>
              <a:ext uri="{FF2B5EF4-FFF2-40B4-BE49-F238E27FC236}">
                <a16:creationId xmlns:a16="http://schemas.microsoft.com/office/drawing/2014/main" id="{A0FCDCB9-1A53-4E3D-889B-3CE5A9C3556D}"/>
              </a:ext>
            </a:extLst>
          </p:cNvPr>
          <p:cNvSpPr>
            <a:spLocks noGrp="1"/>
          </p:cNvSpPr>
          <p:nvPr>
            <p:ph type="sldNum" sz="quarter" idx="12"/>
          </p:nvPr>
        </p:nvSpPr>
        <p:spPr/>
        <p:txBody>
          <a:bodyPr/>
          <a:lstStyle/>
          <a:p>
            <a:fld id="{F15E9139-A00B-4B2A-98A6-095DC08F1345}" type="slidenum">
              <a:rPr lang="zh-CN" altLang="en-US" smtClean="0"/>
              <a:pPr/>
              <a:t>8</a:t>
            </a:fld>
            <a:endParaRPr lang="zh-CN" altLang="en-US"/>
          </a:p>
        </p:txBody>
      </p:sp>
      <p:grpSp>
        <p:nvGrpSpPr>
          <p:cNvPr id="6" name="组合 5">
            <a:extLst>
              <a:ext uri="{FF2B5EF4-FFF2-40B4-BE49-F238E27FC236}">
                <a16:creationId xmlns:a16="http://schemas.microsoft.com/office/drawing/2014/main" id="{A26BA2A3-95DF-4057-9D41-E562A2B583FC}"/>
              </a:ext>
            </a:extLst>
          </p:cNvPr>
          <p:cNvGrpSpPr/>
          <p:nvPr/>
        </p:nvGrpSpPr>
        <p:grpSpPr>
          <a:xfrm>
            <a:off x="0" y="1124900"/>
            <a:ext cx="12241360" cy="2567612"/>
            <a:chOff x="-261087" y="1569833"/>
            <a:chExt cx="13040762" cy="3219864"/>
          </a:xfrm>
        </p:grpSpPr>
        <p:cxnSp>
          <p:nvCxnSpPr>
            <p:cNvPr id="7" name="直接箭头连接符 6">
              <a:extLst>
                <a:ext uri="{FF2B5EF4-FFF2-40B4-BE49-F238E27FC236}">
                  <a16:creationId xmlns:a16="http://schemas.microsoft.com/office/drawing/2014/main" id="{841134E0-1F4F-4DB3-8912-DE4F3E7A68D6}"/>
                </a:ext>
              </a:extLst>
            </p:cNvPr>
            <p:cNvCxnSpPr>
              <a:cxnSpLocks/>
            </p:cNvCxnSpPr>
            <p:nvPr/>
          </p:nvCxnSpPr>
          <p:spPr>
            <a:xfrm>
              <a:off x="818190" y="3375633"/>
              <a:ext cx="1073703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BB2CB2BD-ADA2-4BEB-A9F9-3F78D7A2EC7C}"/>
                </a:ext>
              </a:extLst>
            </p:cNvPr>
            <p:cNvCxnSpPr>
              <a:cxnSpLocks/>
            </p:cNvCxnSpPr>
            <p:nvPr/>
          </p:nvCxnSpPr>
          <p:spPr>
            <a:xfrm>
              <a:off x="844509" y="3078598"/>
              <a:ext cx="0" cy="29703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D12F15AE-41BF-48BE-AAD3-8AD6200EA045}"/>
                </a:ext>
              </a:extLst>
            </p:cNvPr>
            <p:cNvCxnSpPr>
              <a:cxnSpLocks/>
            </p:cNvCxnSpPr>
            <p:nvPr/>
          </p:nvCxnSpPr>
          <p:spPr>
            <a:xfrm>
              <a:off x="2854636" y="3078598"/>
              <a:ext cx="0" cy="29703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73CA86D6-17E4-4961-81FA-897B70FD118B}"/>
                </a:ext>
              </a:extLst>
            </p:cNvPr>
            <p:cNvCxnSpPr>
              <a:cxnSpLocks/>
            </p:cNvCxnSpPr>
            <p:nvPr/>
          </p:nvCxnSpPr>
          <p:spPr>
            <a:xfrm>
              <a:off x="6874890" y="3078598"/>
              <a:ext cx="0" cy="29703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E0E89A57-0DF0-44F2-908D-012FB0A68A9A}"/>
                </a:ext>
              </a:extLst>
            </p:cNvPr>
            <p:cNvCxnSpPr>
              <a:cxnSpLocks/>
            </p:cNvCxnSpPr>
            <p:nvPr/>
          </p:nvCxnSpPr>
          <p:spPr>
            <a:xfrm>
              <a:off x="8885017" y="3078598"/>
              <a:ext cx="0" cy="29703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90FAA85E-E845-4BA3-9693-E490D4E074EF}"/>
                </a:ext>
              </a:extLst>
            </p:cNvPr>
            <p:cNvCxnSpPr>
              <a:cxnSpLocks/>
            </p:cNvCxnSpPr>
            <p:nvPr/>
          </p:nvCxnSpPr>
          <p:spPr>
            <a:xfrm>
              <a:off x="10895144" y="3078598"/>
              <a:ext cx="0" cy="2970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52AAE8A5-D076-402D-AB62-91E370EC7536}"/>
                </a:ext>
              </a:extLst>
            </p:cNvPr>
            <p:cNvSpPr txBox="1"/>
            <p:nvPr/>
          </p:nvSpPr>
          <p:spPr>
            <a:xfrm>
              <a:off x="690323" y="2787467"/>
              <a:ext cx="283906" cy="369332"/>
            </a:xfrm>
            <a:prstGeom prst="rect">
              <a:avLst/>
            </a:prstGeom>
            <a:noFill/>
          </p:spPr>
          <p:txBody>
            <a:bodyPr wrap="square" rtlCol="0">
              <a:spAutoFit/>
            </a:bodyPr>
            <a:lstStyle/>
            <a:p>
              <a:r>
                <a:rPr lang="en-US" altLang="zh-CN" dirty="0"/>
                <a:t>0</a:t>
              </a:r>
            </a:p>
          </p:txBody>
        </p:sp>
        <p:sp>
          <p:nvSpPr>
            <p:cNvPr id="14" name="文本框 13">
              <a:extLst>
                <a:ext uri="{FF2B5EF4-FFF2-40B4-BE49-F238E27FC236}">
                  <a16:creationId xmlns:a16="http://schemas.microsoft.com/office/drawing/2014/main" id="{1A3ED44E-3DC7-442A-A5ED-CFEDF97FA35F}"/>
                </a:ext>
              </a:extLst>
            </p:cNvPr>
            <p:cNvSpPr txBox="1"/>
            <p:nvPr/>
          </p:nvSpPr>
          <p:spPr>
            <a:xfrm>
              <a:off x="4570770" y="2787467"/>
              <a:ext cx="588458" cy="369332"/>
            </a:xfrm>
            <a:prstGeom prst="rect">
              <a:avLst/>
            </a:prstGeom>
            <a:noFill/>
          </p:spPr>
          <p:txBody>
            <a:bodyPr wrap="square" rtlCol="0">
              <a:spAutoFit/>
            </a:bodyPr>
            <a:lstStyle/>
            <a:p>
              <a:r>
                <a:rPr lang="en-US" altLang="zh-CN" dirty="0"/>
                <a:t>100</a:t>
              </a:r>
            </a:p>
          </p:txBody>
        </p:sp>
        <p:sp>
          <p:nvSpPr>
            <p:cNvPr id="15" name="文本框 14">
              <a:extLst>
                <a:ext uri="{FF2B5EF4-FFF2-40B4-BE49-F238E27FC236}">
                  <a16:creationId xmlns:a16="http://schemas.microsoft.com/office/drawing/2014/main" id="{41BA89EC-662F-407E-B79C-4D4334F0D557}"/>
                </a:ext>
              </a:extLst>
            </p:cNvPr>
            <p:cNvSpPr txBox="1"/>
            <p:nvPr/>
          </p:nvSpPr>
          <p:spPr>
            <a:xfrm>
              <a:off x="2635495" y="2787467"/>
              <a:ext cx="503081" cy="526984"/>
            </a:xfrm>
            <a:prstGeom prst="rect">
              <a:avLst/>
            </a:prstGeom>
            <a:noFill/>
          </p:spPr>
          <p:txBody>
            <a:bodyPr wrap="square" rtlCol="0">
              <a:spAutoFit/>
            </a:bodyPr>
            <a:lstStyle/>
            <a:p>
              <a:r>
                <a:rPr lang="en-US" altLang="zh-CN" dirty="0"/>
                <a:t>10</a:t>
              </a:r>
            </a:p>
          </p:txBody>
        </p:sp>
        <p:sp>
          <p:nvSpPr>
            <p:cNvPr id="16" name="文本框 15">
              <a:extLst>
                <a:ext uri="{FF2B5EF4-FFF2-40B4-BE49-F238E27FC236}">
                  <a16:creationId xmlns:a16="http://schemas.microsoft.com/office/drawing/2014/main" id="{EE67D784-69F5-41E4-8D24-9F140D0C8897}"/>
                </a:ext>
              </a:extLst>
            </p:cNvPr>
            <p:cNvSpPr txBox="1"/>
            <p:nvPr/>
          </p:nvSpPr>
          <p:spPr>
            <a:xfrm>
              <a:off x="6587020" y="2787467"/>
              <a:ext cx="576202" cy="369332"/>
            </a:xfrm>
            <a:prstGeom prst="rect">
              <a:avLst/>
            </a:prstGeom>
            <a:noFill/>
          </p:spPr>
          <p:txBody>
            <a:bodyPr wrap="square" rtlCol="0">
              <a:spAutoFit/>
            </a:bodyPr>
            <a:lstStyle/>
            <a:p>
              <a:r>
                <a:rPr lang="en-US" altLang="zh-CN" dirty="0"/>
                <a:t>500</a:t>
              </a:r>
            </a:p>
          </p:txBody>
        </p:sp>
        <p:sp>
          <p:nvSpPr>
            <p:cNvPr id="17" name="文本框 16">
              <a:extLst>
                <a:ext uri="{FF2B5EF4-FFF2-40B4-BE49-F238E27FC236}">
                  <a16:creationId xmlns:a16="http://schemas.microsoft.com/office/drawing/2014/main" id="{DF98F66C-095B-4F8F-912F-790EAE9745CA}"/>
                </a:ext>
              </a:extLst>
            </p:cNvPr>
            <p:cNvSpPr txBox="1"/>
            <p:nvPr/>
          </p:nvSpPr>
          <p:spPr>
            <a:xfrm>
              <a:off x="8544977" y="2787466"/>
              <a:ext cx="984084" cy="463154"/>
            </a:xfrm>
            <a:prstGeom prst="rect">
              <a:avLst/>
            </a:prstGeom>
            <a:noFill/>
          </p:spPr>
          <p:txBody>
            <a:bodyPr wrap="square" rtlCol="0">
              <a:spAutoFit/>
            </a:bodyPr>
            <a:lstStyle/>
            <a:p>
              <a:r>
                <a:rPr lang="en-US" altLang="zh-CN" dirty="0"/>
                <a:t>1000</a:t>
              </a:r>
            </a:p>
          </p:txBody>
        </p:sp>
        <p:cxnSp>
          <p:nvCxnSpPr>
            <p:cNvPr id="18" name="直接连接符 17">
              <a:extLst>
                <a:ext uri="{FF2B5EF4-FFF2-40B4-BE49-F238E27FC236}">
                  <a16:creationId xmlns:a16="http://schemas.microsoft.com/office/drawing/2014/main" id="{131637A2-EE37-4773-A483-6D2451BA1BC9}"/>
                </a:ext>
              </a:extLst>
            </p:cNvPr>
            <p:cNvCxnSpPr>
              <a:cxnSpLocks/>
            </p:cNvCxnSpPr>
            <p:nvPr/>
          </p:nvCxnSpPr>
          <p:spPr>
            <a:xfrm>
              <a:off x="4864763" y="3078598"/>
              <a:ext cx="0" cy="2970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9" name="矩形 18">
              <a:extLst>
                <a:ext uri="{FF2B5EF4-FFF2-40B4-BE49-F238E27FC236}">
                  <a16:creationId xmlns:a16="http://schemas.microsoft.com/office/drawing/2014/main" id="{36492228-BCFD-448E-A979-6A56AE6A398E}"/>
                </a:ext>
              </a:extLst>
            </p:cNvPr>
            <p:cNvSpPr/>
            <p:nvPr/>
          </p:nvSpPr>
          <p:spPr>
            <a:xfrm>
              <a:off x="10510879" y="2787466"/>
              <a:ext cx="888008" cy="463154"/>
            </a:xfrm>
            <a:prstGeom prst="rect">
              <a:avLst/>
            </a:prstGeom>
          </p:spPr>
          <p:txBody>
            <a:bodyPr wrap="square">
              <a:spAutoFit/>
            </a:bodyPr>
            <a:lstStyle/>
            <a:p>
              <a:r>
                <a:rPr lang="en-US" altLang="zh-CN" dirty="0"/>
                <a:t>10000</a:t>
              </a:r>
            </a:p>
          </p:txBody>
        </p:sp>
        <p:sp>
          <p:nvSpPr>
            <p:cNvPr id="20" name="矩形 19">
              <a:extLst>
                <a:ext uri="{FF2B5EF4-FFF2-40B4-BE49-F238E27FC236}">
                  <a16:creationId xmlns:a16="http://schemas.microsoft.com/office/drawing/2014/main" id="{6D17ADDC-3A59-4995-AA4D-DE40CDCD3848}"/>
                </a:ext>
              </a:extLst>
            </p:cNvPr>
            <p:cNvSpPr/>
            <p:nvPr/>
          </p:nvSpPr>
          <p:spPr>
            <a:xfrm>
              <a:off x="11573339" y="3190967"/>
              <a:ext cx="1206336" cy="463154"/>
            </a:xfrm>
            <a:prstGeom prst="rect">
              <a:avLst/>
            </a:prstGeom>
          </p:spPr>
          <p:txBody>
            <a:bodyPr wrap="square">
              <a:spAutoFit/>
            </a:bodyPr>
            <a:lstStyle/>
            <a:p>
              <a:r>
                <a:rPr lang="en-US" altLang="zh-CN" dirty="0"/>
                <a:t>stored</a:t>
              </a:r>
            </a:p>
          </p:txBody>
        </p:sp>
        <p:sp>
          <p:nvSpPr>
            <p:cNvPr id="21" name="右大括号 20">
              <a:extLst>
                <a:ext uri="{FF2B5EF4-FFF2-40B4-BE49-F238E27FC236}">
                  <a16:creationId xmlns:a16="http://schemas.microsoft.com/office/drawing/2014/main" id="{280B8764-B814-4BB6-A51B-4AE0F5E5D958}"/>
                </a:ext>
              </a:extLst>
            </p:cNvPr>
            <p:cNvSpPr/>
            <p:nvPr/>
          </p:nvSpPr>
          <p:spPr>
            <a:xfrm rot="5400000">
              <a:off x="6152862" y="133088"/>
              <a:ext cx="475247" cy="7079563"/>
            </a:xfrm>
            <a:prstGeom prst="rightBrace">
              <a:avLst>
                <a:gd name="adj1" fmla="val 8333"/>
                <a:gd name="adj2" fmla="val 60623"/>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zh-CN" altLang="en-US"/>
            </a:p>
          </p:txBody>
        </p:sp>
        <p:cxnSp>
          <p:nvCxnSpPr>
            <p:cNvPr id="22" name="直接箭头连接符 21">
              <a:extLst>
                <a:ext uri="{FF2B5EF4-FFF2-40B4-BE49-F238E27FC236}">
                  <a16:creationId xmlns:a16="http://schemas.microsoft.com/office/drawing/2014/main" id="{7EE19EA0-6D87-4BBF-8043-85C4A0DEB844}"/>
                </a:ext>
              </a:extLst>
            </p:cNvPr>
            <p:cNvCxnSpPr>
              <a:cxnSpLocks/>
            </p:cNvCxnSpPr>
            <p:nvPr/>
          </p:nvCxnSpPr>
          <p:spPr>
            <a:xfrm flipV="1">
              <a:off x="2850705" y="3400830"/>
              <a:ext cx="0" cy="516517"/>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23" name="右大括号 22">
              <a:extLst>
                <a:ext uri="{FF2B5EF4-FFF2-40B4-BE49-F238E27FC236}">
                  <a16:creationId xmlns:a16="http://schemas.microsoft.com/office/drawing/2014/main" id="{4356B2AD-CF77-4162-B8D1-4EF3C495A2F7}"/>
                </a:ext>
              </a:extLst>
            </p:cNvPr>
            <p:cNvSpPr/>
            <p:nvPr/>
          </p:nvSpPr>
          <p:spPr>
            <a:xfrm rot="16200000">
              <a:off x="6489916" y="-1356443"/>
              <a:ext cx="772477" cy="8037983"/>
            </a:xfrm>
            <a:prstGeom prst="rightBrace">
              <a:avLst>
                <a:gd name="adj1" fmla="val 14356"/>
                <a:gd name="adj2" fmla="val 31715"/>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p>
          </p:txBody>
        </p:sp>
        <p:sp>
          <p:nvSpPr>
            <p:cNvPr id="24" name="右大括号 23">
              <a:extLst>
                <a:ext uri="{FF2B5EF4-FFF2-40B4-BE49-F238E27FC236}">
                  <a16:creationId xmlns:a16="http://schemas.microsoft.com/office/drawing/2014/main" id="{BBB93354-52FB-4486-B9A2-0FF48485D916}"/>
                </a:ext>
              </a:extLst>
            </p:cNvPr>
            <p:cNvSpPr/>
            <p:nvPr/>
          </p:nvSpPr>
          <p:spPr>
            <a:xfrm rot="16200000">
              <a:off x="1610790" y="1808876"/>
              <a:ext cx="475247" cy="2004586"/>
            </a:xfrm>
            <a:prstGeom prst="rightBrace">
              <a:avLst>
                <a:gd name="adj1" fmla="val 8333"/>
                <a:gd name="adj2" fmla="val 3171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右大括号 24">
              <a:extLst>
                <a:ext uri="{FF2B5EF4-FFF2-40B4-BE49-F238E27FC236}">
                  <a16:creationId xmlns:a16="http://schemas.microsoft.com/office/drawing/2014/main" id="{1C3A5EC2-5714-4574-86E7-EDA10DC6B4A8}"/>
                </a:ext>
              </a:extLst>
            </p:cNvPr>
            <p:cNvSpPr/>
            <p:nvPr/>
          </p:nvSpPr>
          <p:spPr>
            <a:xfrm rot="5400000">
              <a:off x="8577113" y="1730023"/>
              <a:ext cx="638294" cy="4036255"/>
            </a:xfrm>
            <a:prstGeom prst="rightBrace">
              <a:avLst>
                <a:gd name="adj1" fmla="val 48546"/>
                <a:gd name="adj2" fmla="val 3211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8C36BA7B-5772-47BE-9A1B-859F237E1DED}"/>
                </a:ext>
              </a:extLst>
            </p:cNvPr>
            <p:cNvSpPr/>
            <p:nvPr/>
          </p:nvSpPr>
          <p:spPr>
            <a:xfrm>
              <a:off x="-261087" y="1948959"/>
              <a:ext cx="3570186" cy="463154"/>
            </a:xfrm>
            <a:prstGeom prst="rect">
              <a:avLst/>
            </a:prstGeom>
          </p:spPr>
          <p:txBody>
            <a:bodyPr wrap="square">
              <a:spAutoFit/>
            </a:bodyPr>
            <a:lstStyle/>
            <a:p>
              <a:pPr marL="0" lvl="1" algn="ctr"/>
              <a:r>
                <a:rPr lang="en-US" altLang="zh-CN" dirty="0"/>
                <a:t>Single-turn Trajectory Correction</a:t>
              </a:r>
            </a:p>
          </p:txBody>
        </p:sp>
        <p:sp>
          <p:nvSpPr>
            <p:cNvPr id="27" name="矩形 26">
              <a:extLst>
                <a:ext uri="{FF2B5EF4-FFF2-40B4-BE49-F238E27FC236}">
                  <a16:creationId xmlns:a16="http://schemas.microsoft.com/office/drawing/2014/main" id="{34A14BE1-D1AC-471B-8806-3C4A6BD88333}"/>
                </a:ext>
              </a:extLst>
            </p:cNvPr>
            <p:cNvSpPr/>
            <p:nvPr/>
          </p:nvSpPr>
          <p:spPr>
            <a:xfrm>
              <a:off x="1685217" y="3936459"/>
              <a:ext cx="2372427" cy="369332"/>
            </a:xfrm>
            <a:prstGeom prst="rect">
              <a:avLst/>
            </a:prstGeom>
          </p:spPr>
          <p:txBody>
            <a:bodyPr wrap="square">
              <a:spAutoFit/>
            </a:bodyPr>
            <a:lstStyle/>
            <a:p>
              <a:pPr algn="ctr"/>
              <a:r>
                <a:rPr lang="en-US" altLang="zh-CN" dirty="0"/>
                <a:t>RF on</a:t>
              </a:r>
              <a:endParaRPr lang="zh-CN" altLang="en-US" dirty="0"/>
            </a:p>
          </p:txBody>
        </p:sp>
        <p:sp>
          <p:nvSpPr>
            <p:cNvPr id="28" name="矩形 27">
              <a:extLst>
                <a:ext uri="{FF2B5EF4-FFF2-40B4-BE49-F238E27FC236}">
                  <a16:creationId xmlns:a16="http://schemas.microsoft.com/office/drawing/2014/main" id="{6F081505-DACA-4FC8-BCE3-05865F8A685E}"/>
                </a:ext>
              </a:extLst>
            </p:cNvPr>
            <p:cNvSpPr/>
            <p:nvPr/>
          </p:nvSpPr>
          <p:spPr>
            <a:xfrm>
              <a:off x="3497721" y="1569833"/>
              <a:ext cx="4046555" cy="922222"/>
            </a:xfrm>
            <a:prstGeom prst="rect">
              <a:avLst/>
            </a:prstGeom>
          </p:spPr>
          <p:txBody>
            <a:bodyPr wrap="square">
              <a:spAutoFit/>
            </a:bodyPr>
            <a:lstStyle/>
            <a:p>
              <a:pPr marL="0" lvl="1" algn="ctr"/>
              <a:r>
                <a:rPr lang="en-US" dirty="0"/>
                <a:t>Multi-turn Trajectory Correction, Injection Beam Trajectory Correction</a:t>
              </a:r>
              <a:endParaRPr lang="en-US" altLang="zh-CN" dirty="0"/>
            </a:p>
          </p:txBody>
        </p:sp>
        <p:sp>
          <p:nvSpPr>
            <p:cNvPr id="29" name="矩形 28">
              <a:extLst>
                <a:ext uri="{FF2B5EF4-FFF2-40B4-BE49-F238E27FC236}">
                  <a16:creationId xmlns:a16="http://schemas.microsoft.com/office/drawing/2014/main" id="{D17B7F7C-5E1F-4785-826C-B91E8A1316FC}"/>
                </a:ext>
              </a:extLst>
            </p:cNvPr>
            <p:cNvSpPr/>
            <p:nvPr/>
          </p:nvSpPr>
          <p:spPr>
            <a:xfrm>
              <a:off x="4570770" y="3866367"/>
              <a:ext cx="2525942" cy="923330"/>
            </a:xfrm>
            <a:prstGeom prst="rect">
              <a:avLst/>
            </a:prstGeom>
          </p:spPr>
          <p:txBody>
            <a:bodyPr wrap="square">
              <a:spAutoFit/>
            </a:bodyPr>
            <a:lstStyle/>
            <a:p>
              <a:pPr marL="0" lvl="1" algn="ctr"/>
              <a:r>
                <a:rPr lang="en-US" altLang="zh-CN" dirty="0">
                  <a:sym typeface="Wingdings" panose="05000000000000000000" pitchFamily="2" charset="2"/>
                </a:rPr>
                <a:t>Tune tuning, </a:t>
              </a:r>
            </a:p>
            <a:p>
              <a:pPr marL="0" lvl="1" algn="ctr"/>
              <a:r>
                <a:rPr lang="en-US" altLang="zh-CN" dirty="0">
                  <a:sym typeface="Wingdings" panose="05000000000000000000" pitchFamily="2" charset="2"/>
                </a:rPr>
                <a:t>RF Phase tuning</a:t>
              </a:r>
              <a:endParaRPr lang="en-US" altLang="zh-CN" dirty="0"/>
            </a:p>
            <a:p>
              <a:pPr marL="0" lvl="1" algn="ctr"/>
              <a:endParaRPr lang="en-US" altLang="zh-CN" dirty="0">
                <a:sym typeface="Wingdings" panose="05000000000000000000" pitchFamily="2" charset="2"/>
              </a:endParaRPr>
            </a:p>
          </p:txBody>
        </p:sp>
        <p:sp>
          <p:nvSpPr>
            <p:cNvPr id="30" name="矩形 29">
              <a:extLst>
                <a:ext uri="{FF2B5EF4-FFF2-40B4-BE49-F238E27FC236}">
                  <a16:creationId xmlns:a16="http://schemas.microsoft.com/office/drawing/2014/main" id="{0EC1FE05-1952-4776-9DE8-04F43C16F0D3}"/>
                </a:ext>
              </a:extLst>
            </p:cNvPr>
            <p:cNvSpPr/>
            <p:nvPr/>
          </p:nvSpPr>
          <p:spPr>
            <a:xfrm>
              <a:off x="8491592" y="4043746"/>
              <a:ext cx="2403551" cy="463154"/>
            </a:xfrm>
            <a:prstGeom prst="rect">
              <a:avLst/>
            </a:prstGeom>
          </p:spPr>
          <p:txBody>
            <a:bodyPr wrap="square">
              <a:spAutoFit/>
            </a:bodyPr>
            <a:lstStyle/>
            <a:p>
              <a:pPr algn="ctr"/>
              <a:r>
                <a:rPr lang="en-US" altLang="zh-CN" dirty="0"/>
                <a:t>TBT Optics Correction</a:t>
              </a:r>
            </a:p>
          </p:txBody>
        </p:sp>
      </p:grpSp>
      <p:sp>
        <p:nvSpPr>
          <p:cNvPr id="35" name="矩形 34">
            <a:extLst>
              <a:ext uri="{FF2B5EF4-FFF2-40B4-BE49-F238E27FC236}">
                <a16:creationId xmlns:a16="http://schemas.microsoft.com/office/drawing/2014/main" id="{5D29AA7F-B7A9-41C3-86E3-2CB6AEE1D151}"/>
              </a:ext>
            </a:extLst>
          </p:cNvPr>
          <p:cNvSpPr/>
          <p:nvPr/>
        </p:nvSpPr>
        <p:spPr>
          <a:xfrm>
            <a:off x="129428" y="3558408"/>
            <a:ext cx="11300609" cy="2862322"/>
          </a:xfrm>
          <a:prstGeom prst="rect">
            <a:avLst/>
          </a:prstGeom>
        </p:spPr>
        <p:txBody>
          <a:bodyPr wrap="square">
            <a:spAutoFit/>
          </a:bodyPr>
          <a:lstStyle/>
          <a:p>
            <a:pPr marL="285750" indent="-285750">
              <a:buFont typeface="Arial" panose="020B0604020202020204" pitchFamily="34" charset="0"/>
              <a:buChar char="•"/>
            </a:pPr>
            <a:r>
              <a:rPr lang="en-US" sz="2000" b="1" dirty="0">
                <a:solidFill>
                  <a:srgbClr val="24292F"/>
                </a:solidFill>
                <a:highlight>
                  <a:srgbClr val="FFFF00"/>
                </a:highlight>
                <a:latin typeface="Noto Sans SC"/>
              </a:rPr>
              <a:t>Single-turn trajectory correction: </a:t>
            </a:r>
            <a:r>
              <a:rPr lang="en-US" sz="2000" dirty="0">
                <a:solidFill>
                  <a:srgbClr val="24292F"/>
                </a:solidFill>
                <a:highlight>
                  <a:srgbClr val="FFFF00"/>
                </a:highlight>
                <a:latin typeface="Noto Sans SC"/>
              </a:rPr>
              <a:t>Minimize the trajectory of the beam for the first 5 turns.</a:t>
            </a:r>
          </a:p>
          <a:p>
            <a:pPr marL="285750" indent="-285750">
              <a:buFont typeface="Arial" panose="020B0604020202020204" pitchFamily="34" charset="0"/>
              <a:buChar char="•"/>
            </a:pPr>
            <a:r>
              <a:rPr lang="en-US" sz="2000" b="1" dirty="0">
                <a:solidFill>
                  <a:srgbClr val="24292F"/>
                </a:solidFill>
                <a:highlight>
                  <a:srgbClr val="FFFF00"/>
                </a:highlight>
                <a:latin typeface="Noto Sans SC"/>
              </a:rPr>
              <a:t>Multi-turn trajectory correction: </a:t>
            </a:r>
            <a:r>
              <a:rPr lang="en-US" sz="2000" dirty="0">
                <a:solidFill>
                  <a:srgbClr val="24292F"/>
                </a:solidFill>
                <a:highlight>
                  <a:srgbClr val="FFFF00"/>
                </a:highlight>
                <a:latin typeface="Noto Sans SC"/>
              </a:rPr>
              <a:t>Average the beam trajectory over more than 5 turns to obtain an approximate closed orbit and correct it.</a:t>
            </a:r>
          </a:p>
          <a:p>
            <a:pPr marL="285750" indent="-285750">
              <a:buFont typeface="Arial" panose="020B0604020202020204" pitchFamily="34" charset="0"/>
              <a:buChar char="•"/>
            </a:pPr>
            <a:r>
              <a:rPr lang="en-US" sz="2000" b="1" dirty="0">
                <a:solidFill>
                  <a:srgbClr val="24292F"/>
                </a:solidFill>
                <a:latin typeface="Noto Sans SC"/>
              </a:rPr>
              <a:t>Injection beam trajectory correction: </a:t>
            </a:r>
            <a:r>
              <a:rPr lang="en-US" sz="2000" dirty="0">
                <a:solidFill>
                  <a:srgbClr val="24292F"/>
                </a:solidFill>
                <a:latin typeface="Noto Sans SC"/>
              </a:rPr>
              <a:t>Correct the coordinates of the injection beam at the injection point to reduce the oscillation of the injected beam.</a:t>
            </a:r>
          </a:p>
          <a:p>
            <a:pPr marL="285750" indent="-285750">
              <a:buFont typeface="Arial" panose="020B0604020202020204" pitchFamily="34" charset="0"/>
              <a:buChar char="•"/>
            </a:pPr>
            <a:r>
              <a:rPr lang="en-US" altLang="zh-CN" sz="2000" b="1" dirty="0">
                <a:solidFill>
                  <a:srgbClr val="24292F"/>
                </a:solidFill>
                <a:latin typeface="Noto Sans SC"/>
              </a:rPr>
              <a:t>Tune </a:t>
            </a:r>
            <a:r>
              <a:rPr lang="en-US" sz="2000" b="1" dirty="0">
                <a:solidFill>
                  <a:srgbClr val="24292F"/>
                </a:solidFill>
                <a:latin typeface="Noto Sans SC"/>
              </a:rPr>
              <a:t>adjustment: </a:t>
            </a:r>
            <a:r>
              <a:rPr lang="en-US" sz="2000" dirty="0">
                <a:solidFill>
                  <a:srgbClr val="24292F"/>
                </a:solidFill>
                <a:latin typeface="Noto Sans SC"/>
              </a:rPr>
              <a:t>Calculate (Phased-CFT) and adjust the working point using the beam over 50 turns.</a:t>
            </a:r>
          </a:p>
          <a:p>
            <a:pPr marL="285750" indent="-285750">
              <a:buFont typeface="Arial" panose="020B0604020202020204" pitchFamily="34" charset="0"/>
              <a:buChar char="•"/>
            </a:pPr>
            <a:r>
              <a:rPr lang="en-US" sz="2000" b="1" dirty="0">
                <a:solidFill>
                  <a:srgbClr val="24292F"/>
                </a:solidFill>
                <a:latin typeface="Noto Sans SC"/>
              </a:rPr>
              <a:t>RF parameters adjustment: </a:t>
            </a:r>
            <a:r>
              <a:rPr lang="en-US" sz="2000" dirty="0">
                <a:solidFill>
                  <a:srgbClr val="24292F"/>
                </a:solidFill>
                <a:latin typeface="Noto Sans SC"/>
              </a:rPr>
              <a:t>Evaluate the beam energy variation with the average of the horizontal trajectory over each turn and adjust the RF parameters to reduce oscillation.</a:t>
            </a:r>
          </a:p>
          <a:p>
            <a:pPr marL="285750" indent="-285750">
              <a:buFont typeface="Arial" panose="020B0604020202020204" pitchFamily="34" charset="0"/>
              <a:buChar char="•"/>
            </a:pPr>
            <a:r>
              <a:rPr lang="en-US" sz="2000" b="1" dirty="0">
                <a:solidFill>
                  <a:srgbClr val="24292F"/>
                </a:solidFill>
                <a:latin typeface="Noto Sans SC"/>
              </a:rPr>
              <a:t>Optics correction: </a:t>
            </a:r>
            <a:r>
              <a:rPr lang="en-US" sz="2000" dirty="0">
                <a:solidFill>
                  <a:srgbClr val="24292F"/>
                </a:solidFill>
                <a:latin typeface="Noto Sans SC"/>
              </a:rPr>
              <a:t>Based on ICA, PCA.</a:t>
            </a:r>
            <a:endParaRPr lang="en-US" sz="2000" b="0" i="0" dirty="0">
              <a:solidFill>
                <a:srgbClr val="24292F"/>
              </a:solidFill>
              <a:effectLst/>
              <a:latin typeface="Noto Sans SC"/>
            </a:endParaRPr>
          </a:p>
        </p:txBody>
      </p:sp>
      <p:pic>
        <p:nvPicPr>
          <p:cNvPr id="31" name="图片 30">
            <a:extLst>
              <a:ext uri="{FF2B5EF4-FFF2-40B4-BE49-F238E27FC236}">
                <a16:creationId xmlns:a16="http://schemas.microsoft.com/office/drawing/2014/main" id="{EA98366E-D818-4ABD-AEA8-05F7C2CDA9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439" y="4550392"/>
            <a:ext cx="8972389" cy="2156522"/>
          </a:xfrm>
          <a:prstGeom prst="rect">
            <a:avLst/>
          </a:prstGeom>
        </p:spPr>
      </p:pic>
    </p:spTree>
    <p:extLst>
      <p:ext uri="{BB962C8B-B14F-4D97-AF65-F5344CB8AC3E}">
        <p14:creationId xmlns:p14="http://schemas.microsoft.com/office/powerpoint/2010/main" val="3107675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01090ED7-638A-47E6-9095-5E91E38568C6}"/>
              </a:ext>
            </a:extLst>
          </p:cNvPr>
          <p:cNvSpPr>
            <a:spLocks noGrp="1"/>
          </p:cNvSpPr>
          <p:nvPr>
            <p:ph type="title"/>
          </p:nvPr>
        </p:nvSpPr>
        <p:spPr/>
        <p:txBody>
          <a:bodyPr>
            <a:normAutofit/>
          </a:bodyPr>
          <a:lstStyle/>
          <a:p>
            <a:r>
              <a:rPr lang="en-US" altLang="zh-CN" dirty="0"/>
              <a:t>Injection beam trajectory correction</a:t>
            </a:r>
            <a:endParaRPr lang="en-US" dirty="0"/>
          </a:p>
        </p:txBody>
      </p:sp>
      <p:sp>
        <p:nvSpPr>
          <p:cNvPr id="5" name="灯片编号占位符 4">
            <a:extLst>
              <a:ext uri="{FF2B5EF4-FFF2-40B4-BE49-F238E27FC236}">
                <a16:creationId xmlns:a16="http://schemas.microsoft.com/office/drawing/2014/main" id="{A0FCDCB9-1A53-4E3D-889B-3CE5A9C3556D}"/>
              </a:ext>
            </a:extLst>
          </p:cNvPr>
          <p:cNvSpPr>
            <a:spLocks noGrp="1"/>
          </p:cNvSpPr>
          <p:nvPr>
            <p:ph type="sldNum" sz="quarter" idx="12"/>
          </p:nvPr>
        </p:nvSpPr>
        <p:spPr/>
        <p:txBody>
          <a:bodyPr/>
          <a:lstStyle/>
          <a:p>
            <a:fld id="{F15E9139-A00B-4B2A-98A6-095DC08F1345}" type="slidenum">
              <a:rPr lang="zh-CN" altLang="en-US" smtClean="0"/>
              <a:pPr/>
              <a:t>9</a:t>
            </a:fld>
            <a:endParaRPr lang="zh-CN" altLang="en-US"/>
          </a:p>
        </p:txBody>
      </p:sp>
      <p:grpSp>
        <p:nvGrpSpPr>
          <p:cNvPr id="6" name="组合 5">
            <a:extLst>
              <a:ext uri="{FF2B5EF4-FFF2-40B4-BE49-F238E27FC236}">
                <a16:creationId xmlns:a16="http://schemas.microsoft.com/office/drawing/2014/main" id="{A26BA2A3-95DF-4057-9D41-E562A2B583FC}"/>
              </a:ext>
            </a:extLst>
          </p:cNvPr>
          <p:cNvGrpSpPr/>
          <p:nvPr/>
        </p:nvGrpSpPr>
        <p:grpSpPr>
          <a:xfrm>
            <a:off x="0" y="1124900"/>
            <a:ext cx="12241360" cy="2567612"/>
            <a:chOff x="-261087" y="1569833"/>
            <a:chExt cx="13040762" cy="3219864"/>
          </a:xfrm>
        </p:grpSpPr>
        <p:cxnSp>
          <p:nvCxnSpPr>
            <p:cNvPr id="7" name="直接箭头连接符 6">
              <a:extLst>
                <a:ext uri="{FF2B5EF4-FFF2-40B4-BE49-F238E27FC236}">
                  <a16:creationId xmlns:a16="http://schemas.microsoft.com/office/drawing/2014/main" id="{841134E0-1F4F-4DB3-8912-DE4F3E7A68D6}"/>
                </a:ext>
              </a:extLst>
            </p:cNvPr>
            <p:cNvCxnSpPr>
              <a:cxnSpLocks/>
            </p:cNvCxnSpPr>
            <p:nvPr/>
          </p:nvCxnSpPr>
          <p:spPr>
            <a:xfrm>
              <a:off x="818190" y="3375633"/>
              <a:ext cx="1073703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BB2CB2BD-ADA2-4BEB-A9F9-3F78D7A2EC7C}"/>
                </a:ext>
              </a:extLst>
            </p:cNvPr>
            <p:cNvCxnSpPr>
              <a:cxnSpLocks/>
            </p:cNvCxnSpPr>
            <p:nvPr/>
          </p:nvCxnSpPr>
          <p:spPr>
            <a:xfrm>
              <a:off x="844509" y="3078598"/>
              <a:ext cx="0" cy="29703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D12F15AE-41BF-48BE-AAD3-8AD6200EA045}"/>
                </a:ext>
              </a:extLst>
            </p:cNvPr>
            <p:cNvCxnSpPr>
              <a:cxnSpLocks/>
            </p:cNvCxnSpPr>
            <p:nvPr/>
          </p:nvCxnSpPr>
          <p:spPr>
            <a:xfrm>
              <a:off x="2854636" y="3078598"/>
              <a:ext cx="0" cy="29703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73CA86D6-17E4-4961-81FA-897B70FD118B}"/>
                </a:ext>
              </a:extLst>
            </p:cNvPr>
            <p:cNvCxnSpPr>
              <a:cxnSpLocks/>
            </p:cNvCxnSpPr>
            <p:nvPr/>
          </p:nvCxnSpPr>
          <p:spPr>
            <a:xfrm>
              <a:off x="6874890" y="3078598"/>
              <a:ext cx="0" cy="29703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E0E89A57-0DF0-44F2-908D-012FB0A68A9A}"/>
                </a:ext>
              </a:extLst>
            </p:cNvPr>
            <p:cNvCxnSpPr>
              <a:cxnSpLocks/>
            </p:cNvCxnSpPr>
            <p:nvPr/>
          </p:nvCxnSpPr>
          <p:spPr>
            <a:xfrm>
              <a:off x="8885017" y="3078598"/>
              <a:ext cx="0" cy="29703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90FAA85E-E845-4BA3-9693-E490D4E074EF}"/>
                </a:ext>
              </a:extLst>
            </p:cNvPr>
            <p:cNvCxnSpPr>
              <a:cxnSpLocks/>
            </p:cNvCxnSpPr>
            <p:nvPr/>
          </p:nvCxnSpPr>
          <p:spPr>
            <a:xfrm>
              <a:off x="10895144" y="3078598"/>
              <a:ext cx="0" cy="2970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52AAE8A5-D076-402D-AB62-91E370EC7536}"/>
                </a:ext>
              </a:extLst>
            </p:cNvPr>
            <p:cNvSpPr txBox="1"/>
            <p:nvPr/>
          </p:nvSpPr>
          <p:spPr>
            <a:xfrm>
              <a:off x="690323" y="2787467"/>
              <a:ext cx="283906" cy="369332"/>
            </a:xfrm>
            <a:prstGeom prst="rect">
              <a:avLst/>
            </a:prstGeom>
            <a:noFill/>
          </p:spPr>
          <p:txBody>
            <a:bodyPr wrap="square" rtlCol="0">
              <a:spAutoFit/>
            </a:bodyPr>
            <a:lstStyle/>
            <a:p>
              <a:r>
                <a:rPr lang="en-US" altLang="zh-CN" dirty="0"/>
                <a:t>0</a:t>
              </a:r>
            </a:p>
          </p:txBody>
        </p:sp>
        <p:sp>
          <p:nvSpPr>
            <p:cNvPr id="14" name="文本框 13">
              <a:extLst>
                <a:ext uri="{FF2B5EF4-FFF2-40B4-BE49-F238E27FC236}">
                  <a16:creationId xmlns:a16="http://schemas.microsoft.com/office/drawing/2014/main" id="{1A3ED44E-3DC7-442A-A5ED-CFEDF97FA35F}"/>
                </a:ext>
              </a:extLst>
            </p:cNvPr>
            <p:cNvSpPr txBox="1"/>
            <p:nvPr/>
          </p:nvSpPr>
          <p:spPr>
            <a:xfrm>
              <a:off x="4570770" y="2787467"/>
              <a:ext cx="588458" cy="369332"/>
            </a:xfrm>
            <a:prstGeom prst="rect">
              <a:avLst/>
            </a:prstGeom>
            <a:noFill/>
          </p:spPr>
          <p:txBody>
            <a:bodyPr wrap="square" rtlCol="0">
              <a:spAutoFit/>
            </a:bodyPr>
            <a:lstStyle/>
            <a:p>
              <a:r>
                <a:rPr lang="en-US" altLang="zh-CN" dirty="0"/>
                <a:t>100</a:t>
              </a:r>
            </a:p>
          </p:txBody>
        </p:sp>
        <p:sp>
          <p:nvSpPr>
            <p:cNvPr id="15" name="文本框 14">
              <a:extLst>
                <a:ext uri="{FF2B5EF4-FFF2-40B4-BE49-F238E27FC236}">
                  <a16:creationId xmlns:a16="http://schemas.microsoft.com/office/drawing/2014/main" id="{41BA89EC-662F-407E-B79C-4D4334F0D557}"/>
                </a:ext>
              </a:extLst>
            </p:cNvPr>
            <p:cNvSpPr txBox="1"/>
            <p:nvPr/>
          </p:nvSpPr>
          <p:spPr>
            <a:xfrm>
              <a:off x="2635495" y="2787467"/>
              <a:ext cx="503081" cy="526984"/>
            </a:xfrm>
            <a:prstGeom prst="rect">
              <a:avLst/>
            </a:prstGeom>
            <a:noFill/>
          </p:spPr>
          <p:txBody>
            <a:bodyPr wrap="square" rtlCol="0">
              <a:spAutoFit/>
            </a:bodyPr>
            <a:lstStyle/>
            <a:p>
              <a:r>
                <a:rPr lang="en-US" altLang="zh-CN" dirty="0"/>
                <a:t>10</a:t>
              </a:r>
            </a:p>
          </p:txBody>
        </p:sp>
        <p:sp>
          <p:nvSpPr>
            <p:cNvPr id="16" name="文本框 15">
              <a:extLst>
                <a:ext uri="{FF2B5EF4-FFF2-40B4-BE49-F238E27FC236}">
                  <a16:creationId xmlns:a16="http://schemas.microsoft.com/office/drawing/2014/main" id="{EE67D784-69F5-41E4-8D24-9F140D0C8897}"/>
                </a:ext>
              </a:extLst>
            </p:cNvPr>
            <p:cNvSpPr txBox="1"/>
            <p:nvPr/>
          </p:nvSpPr>
          <p:spPr>
            <a:xfrm>
              <a:off x="6587020" y="2787467"/>
              <a:ext cx="576202" cy="369332"/>
            </a:xfrm>
            <a:prstGeom prst="rect">
              <a:avLst/>
            </a:prstGeom>
            <a:noFill/>
          </p:spPr>
          <p:txBody>
            <a:bodyPr wrap="square" rtlCol="0">
              <a:spAutoFit/>
            </a:bodyPr>
            <a:lstStyle/>
            <a:p>
              <a:r>
                <a:rPr lang="en-US" altLang="zh-CN" dirty="0"/>
                <a:t>500</a:t>
              </a:r>
            </a:p>
          </p:txBody>
        </p:sp>
        <p:sp>
          <p:nvSpPr>
            <p:cNvPr id="17" name="文本框 16">
              <a:extLst>
                <a:ext uri="{FF2B5EF4-FFF2-40B4-BE49-F238E27FC236}">
                  <a16:creationId xmlns:a16="http://schemas.microsoft.com/office/drawing/2014/main" id="{DF98F66C-095B-4F8F-912F-790EAE9745CA}"/>
                </a:ext>
              </a:extLst>
            </p:cNvPr>
            <p:cNvSpPr txBox="1"/>
            <p:nvPr/>
          </p:nvSpPr>
          <p:spPr>
            <a:xfrm>
              <a:off x="8544977" y="2787466"/>
              <a:ext cx="984084" cy="463154"/>
            </a:xfrm>
            <a:prstGeom prst="rect">
              <a:avLst/>
            </a:prstGeom>
            <a:noFill/>
          </p:spPr>
          <p:txBody>
            <a:bodyPr wrap="square" rtlCol="0">
              <a:spAutoFit/>
            </a:bodyPr>
            <a:lstStyle/>
            <a:p>
              <a:r>
                <a:rPr lang="en-US" altLang="zh-CN" dirty="0"/>
                <a:t>1000</a:t>
              </a:r>
            </a:p>
          </p:txBody>
        </p:sp>
        <p:cxnSp>
          <p:nvCxnSpPr>
            <p:cNvPr id="18" name="直接连接符 17">
              <a:extLst>
                <a:ext uri="{FF2B5EF4-FFF2-40B4-BE49-F238E27FC236}">
                  <a16:creationId xmlns:a16="http://schemas.microsoft.com/office/drawing/2014/main" id="{131637A2-EE37-4773-A483-6D2451BA1BC9}"/>
                </a:ext>
              </a:extLst>
            </p:cNvPr>
            <p:cNvCxnSpPr>
              <a:cxnSpLocks/>
            </p:cNvCxnSpPr>
            <p:nvPr/>
          </p:nvCxnSpPr>
          <p:spPr>
            <a:xfrm>
              <a:off x="4864763" y="3078598"/>
              <a:ext cx="0" cy="2970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9" name="矩形 18">
              <a:extLst>
                <a:ext uri="{FF2B5EF4-FFF2-40B4-BE49-F238E27FC236}">
                  <a16:creationId xmlns:a16="http://schemas.microsoft.com/office/drawing/2014/main" id="{36492228-BCFD-448E-A979-6A56AE6A398E}"/>
                </a:ext>
              </a:extLst>
            </p:cNvPr>
            <p:cNvSpPr/>
            <p:nvPr/>
          </p:nvSpPr>
          <p:spPr>
            <a:xfrm>
              <a:off x="10510879" y="2787466"/>
              <a:ext cx="888008" cy="463154"/>
            </a:xfrm>
            <a:prstGeom prst="rect">
              <a:avLst/>
            </a:prstGeom>
          </p:spPr>
          <p:txBody>
            <a:bodyPr wrap="square">
              <a:spAutoFit/>
            </a:bodyPr>
            <a:lstStyle/>
            <a:p>
              <a:r>
                <a:rPr lang="en-US" altLang="zh-CN" dirty="0"/>
                <a:t>10000</a:t>
              </a:r>
            </a:p>
          </p:txBody>
        </p:sp>
        <p:sp>
          <p:nvSpPr>
            <p:cNvPr id="20" name="矩形 19">
              <a:extLst>
                <a:ext uri="{FF2B5EF4-FFF2-40B4-BE49-F238E27FC236}">
                  <a16:creationId xmlns:a16="http://schemas.microsoft.com/office/drawing/2014/main" id="{6D17ADDC-3A59-4995-AA4D-DE40CDCD3848}"/>
                </a:ext>
              </a:extLst>
            </p:cNvPr>
            <p:cNvSpPr/>
            <p:nvPr/>
          </p:nvSpPr>
          <p:spPr>
            <a:xfrm>
              <a:off x="11573339" y="3190967"/>
              <a:ext cx="1206336" cy="463154"/>
            </a:xfrm>
            <a:prstGeom prst="rect">
              <a:avLst/>
            </a:prstGeom>
          </p:spPr>
          <p:txBody>
            <a:bodyPr wrap="square">
              <a:spAutoFit/>
            </a:bodyPr>
            <a:lstStyle/>
            <a:p>
              <a:r>
                <a:rPr lang="en-US" altLang="zh-CN" dirty="0"/>
                <a:t>stored</a:t>
              </a:r>
            </a:p>
          </p:txBody>
        </p:sp>
        <p:sp>
          <p:nvSpPr>
            <p:cNvPr id="21" name="右大括号 20">
              <a:extLst>
                <a:ext uri="{FF2B5EF4-FFF2-40B4-BE49-F238E27FC236}">
                  <a16:creationId xmlns:a16="http://schemas.microsoft.com/office/drawing/2014/main" id="{280B8764-B814-4BB6-A51B-4AE0F5E5D958}"/>
                </a:ext>
              </a:extLst>
            </p:cNvPr>
            <p:cNvSpPr/>
            <p:nvPr/>
          </p:nvSpPr>
          <p:spPr>
            <a:xfrm rot="5400000">
              <a:off x="6152862" y="133088"/>
              <a:ext cx="475247" cy="7079563"/>
            </a:xfrm>
            <a:prstGeom prst="rightBrace">
              <a:avLst>
                <a:gd name="adj1" fmla="val 8333"/>
                <a:gd name="adj2" fmla="val 59255"/>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zh-CN" altLang="en-US"/>
            </a:p>
          </p:txBody>
        </p:sp>
        <p:cxnSp>
          <p:nvCxnSpPr>
            <p:cNvPr id="22" name="直接箭头连接符 21">
              <a:extLst>
                <a:ext uri="{FF2B5EF4-FFF2-40B4-BE49-F238E27FC236}">
                  <a16:creationId xmlns:a16="http://schemas.microsoft.com/office/drawing/2014/main" id="{7EE19EA0-6D87-4BBF-8043-85C4A0DEB844}"/>
                </a:ext>
              </a:extLst>
            </p:cNvPr>
            <p:cNvCxnSpPr>
              <a:cxnSpLocks/>
            </p:cNvCxnSpPr>
            <p:nvPr/>
          </p:nvCxnSpPr>
          <p:spPr>
            <a:xfrm flipV="1">
              <a:off x="2850705" y="3400830"/>
              <a:ext cx="0" cy="516517"/>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23" name="右大括号 22">
              <a:extLst>
                <a:ext uri="{FF2B5EF4-FFF2-40B4-BE49-F238E27FC236}">
                  <a16:creationId xmlns:a16="http://schemas.microsoft.com/office/drawing/2014/main" id="{4356B2AD-CF77-4162-B8D1-4EF3C495A2F7}"/>
                </a:ext>
              </a:extLst>
            </p:cNvPr>
            <p:cNvSpPr/>
            <p:nvPr/>
          </p:nvSpPr>
          <p:spPr>
            <a:xfrm rot="16200000">
              <a:off x="6489916" y="-1356443"/>
              <a:ext cx="772477" cy="8037983"/>
            </a:xfrm>
            <a:prstGeom prst="rightBrace">
              <a:avLst>
                <a:gd name="adj1" fmla="val 14356"/>
                <a:gd name="adj2" fmla="val 31715"/>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p>
          </p:txBody>
        </p:sp>
        <p:sp>
          <p:nvSpPr>
            <p:cNvPr id="24" name="右大括号 23">
              <a:extLst>
                <a:ext uri="{FF2B5EF4-FFF2-40B4-BE49-F238E27FC236}">
                  <a16:creationId xmlns:a16="http://schemas.microsoft.com/office/drawing/2014/main" id="{BBB93354-52FB-4486-B9A2-0FF48485D916}"/>
                </a:ext>
              </a:extLst>
            </p:cNvPr>
            <p:cNvSpPr/>
            <p:nvPr/>
          </p:nvSpPr>
          <p:spPr>
            <a:xfrm rot="16200000">
              <a:off x="1610790" y="1808876"/>
              <a:ext cx="475247" cy="2004586"/>
            </a:xfrm>
            <a:prstGeom prst="rightBrace">
              <a:avLst>
                <a:gd name="adj1" fmla="val 8333"/>
                <a:gd name="adj2" fmla="val 3171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右大括号 24">
              <a:extLst>
                <a:ext uri="{FF2B5EF4-FFF2-40B4-BE49-F238E27FC236}">
                  <a16:creationId xmlns:a16="http://schemas.microsoft.com/office/drawing/2014/main" id="{1C3A5EC2-5714-4574-86E7-EDA10DC6B4A8}"/>
                </a:ext>
              </a:extLst>
            </p:cNvPr>
            <p:cNvSpPr/>
            <p:nvPr/>
          </p:nvSpPr>
          <p:spPr>
            <a:xfrm rot="5400000">
              <a:off x="8577113" y="1730023"/>
              <a:ext cx="638294" cy="4036255"/>
            </a:xfrm>
            <a:prstGeom prst="rightBrace">
              <a:avLst>
                <a:gd name="adj1" fmla="val 48546"/>
                <a:gd name="adj2" fmla="val 3211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8C36BA7B-5772-47BE-9A1B-859F237E1DED}"/>
                </a:ext>
              </a:extLst>
            </p:cNvPr>
            <p:cNvSpPr/>
            <p:nvPr/>
          </p:nvSpPr>
          <p:spPr>
            <a:xfrm>
              <a:off x="-261087" y="1948959"/>
              <a:ext cx="3570186" cy="463154"/>
            </a:xfrm>
            <a:prstGeom prst="rect">
              <a:avLst/>
            </a:prstGeom>
          </p:spPr>
          <p:txBody>
            <a:bodyPr wrap="square">
              <a:spAutoFit/>
            </a:bodyPr>
            <a:lstStyle/>
            <a:p>
              <a:pPr marL="0" lvl="1" algn="ctr"/>
              <a:r>
                <a:rPr lang="en-US" altLang="zh-CN" dirty="0"/>
                <a:t>Single-turn Trajectory Correction</a:t>
              </a:r>
            </a:p>
          </p:txBody>
        </p:sp>
        <p:sp>
          <p:nvSpPr>
            <p:cNvPr id="27" name="矩形 26">
              <a:extLst>
                <a:ext uri="{FF2B5EF4-FFF2-40B4-BE49-F238E27FC236}">
                  <a16:creationId xmlns:a16="http://schemas.microsoft.com/office/drawing/2014/main" id="{34A14BE1-D1AC-471B-8806-3C4A6BD88333}"/>
                </a:ext>
              </a:extLst>
            </p:cNvPr>
            <p:cNvSpPr/>
            <p:nvPr/>
          </p:nvSpPr>
          <p:spPr>
            <a:xfrm>
              <a:off x="1685217" y="3936459"/>
              <a:ext cx="2372427" cy="369332"/>
            </a:xfrm>
            <a:prstGeom prst="rect">
              <a:avLst/>
            </a:prstGeom>
          </p:spPr>
          <p:txBody>
            <a:bodyPr wrap="square">
              <a:spAutoFit/>
            </a:bodyPr>
            <a:lstStyle/>
            <a:p>
              <a:pPr algn="ctr"/>
              <a:r>
                <a:rPr lang="en-US" altLang="zh-CN" dirty="0"/>
                <a:t>RF on</a:t>
              </a:r>
              <a:endParaRPr lang="zh-CN" altLang="en-US" dirty="0"/>
            </a:p>
          </p:txBody>
        </p:sp>
        <p:sp>
          <p:nvSpPr>
            <p:cNvPr id="28" name="矩形 27">
              <a:extLst>
                <a:ext uri="{FF2B5EF4-FFF2-40B4-BE49-F238E27FC236}">
                  <a16:creationId xmlns:a16="http://schemas.microsoft.com/office/drawing/2014/main" id="{6F081505-DACA-4FC8-BCE3-05865F8A685E}"/>
                </a:ext>
              </a:extLst>
            </p:cNvPr>
            <p:cNvSpPr/>
            <p:nvPr/>
          </p:nvSpPr>
          <p:spPr>
            <a:xfrm>
              <a:off x="3497721" y="1569833"/>
              <a:ext cx="4046555" cy="922222"/>
            </a:xfrm>
            <a:prstGeom prst="rect">
              <a:avLst/>
            </a:prstGeom>
          </p:spPr>
          <p:txBody>
            <a:bodyPr wrap="square">
              <a:spAutoFit/>
            </a:bodyPr>
            <a:lstStyle/>
            <a:p>
              <a:pPr marL="0" lvl="1" algn="ctr"/>
              <a:r>
                <a:rPr lang="en-US" dirty="0"/>
                <a:t>Multi-turn Trajectory Correction, Injection Beam Trajectory Correction</a:t>
              </a:r>
              <a:endParaRPr lang="en-US" altLang="zh-CN" dirty="0"/>
            </a:p>
          </p:txBody>
        </p:sp>
        <p:sp>
          <p:nvSpPr>
            <p:cNvPr id="29" name="矩形 28">
              <a:extLst>
                <a:ext uri="{FF2B5EF4-FFF2-40B4-BE49-F238E27FC236}">
                  <a16:creationId xmlns:a16="http://schemas.microsoft.com/office/drawing/2014/main" id="{D17B7F7C-5E1F-4785-826C-B91E8A1316FC}"/>
                </a:ext>
              </a:extLst>
            </p:cNvPr>
            <p:cNvSpPr/>
            <p:nvPr/>
          </p:nvSpPr>
          <p:spPr>
            <a:xfrm>
              <a:off x="4570770" y="3866367"/>
              <a:ext cx="2525942" cy="923330"/>
            </a:xfrm>
            <a:prstGeom prst="rect">
              <a:avLst/>
            </a:prstGeom>
          </p:spPr>
          <p:txBody>
            <a:bodyPr wrap="square">
              <a:spAutoFit/>
            </a:bodyPr>
            <a:lstStyle/>
            <a:p>
              <a:pPr marL="0" lvl="1" algn="ctr"/>
              <a:r>
                <a:rPr lang="en-US" altLang="zh-CN" dirty="0">
                  <a:sym typeface="Wingdings" panose="05000000000000000000" pitchFamily="2" charset="2"/>
                </a:rPr>
                <a:t>Tune tuning, </a:t>
              </a:r>
            </a:p>
            <a:p>
              <a:pPr marL="0" lvl="1" algn="ctr"/>
              <a:r>
                <a:rPr lang="en-US" altLang="zh-CN" dirty="0">
                  <a:sym typeface="Wingdings" panose="05000000000000000000" pitchFamily="2" charset="2"/>
                </a:rPr>
                <a:t>RF Phase tuning</a:t>
              </a:r>
              <a:endParaRPr lang="en-US" altLang="zh-CN" dirty="0"/>
            </a:p>
            <a:p>
              <a:pPr marL="0" lvl="1" algn="ctr"/>
              <a:endParaRPr lang="en-US" altLang="zh-CN" dirty="0">
                <a:sym typeface="Wingdings" panose="05000000000000000000" pitchFamily="2" charset="2"/>
              </a:endParaRPr>
            </a:p>
          </p:txBody>
        </p:sp>
        <p:sp>
          <p:nvSpPr>
            <p:cNvPr id="30" name="矩形 29">
              <a:extLst>
                <a:ext uri="{FF2B5EF4-FFF2-40B4-BE49-F238E27FC236}">
                  <a16:creationId xmlns:a16="http://schemas.microsoft.com/office/drawing/2014/main" id="{0EC1FE05-1952-4776-9DE8-04F43C16F0D3}"/>
                </a:ext>
              </a:extLst>
            </p:cNvPr>
            <p:cNvSpPr/>
            <p:nvPr/>
          </p:nvSpPr>
          <p:spPr>
            <a:xfrm>
              <a:off x="8491592" y="4043746"/>
              <a:ext cx="2403551" cy="463154"/>
            </a:xfrm>
            <a:prstGeom prst="rect">
              <a:avLst/>
            </a:prstGeom>
          </p:spPr>
          <p:txBody>
            <a:bodyPr wrap="square">
              <a:spAutoFit/>
            </a:bodyPr>
            <a:lstStyle/>
            <a:p>
              <a:pPr algn="ctr"/>
              <a:r>
                <a:rPr lang="en-US" altLang="zh-CN" dirty="0"/>
                <a:t>TBT Optics Correction</a:t>
              </a:r>
            </a:p>
          </p:txBody>
        </p:sp>
      </p:grpSp>
      <p:sp>
        <p:nvSpPr>
          <p:cNvPr id="35" name="矩形 34">
            <a:extLst>
              <a:ext uri="{FF2B5EF4-FFF2-40B4-BE49-F238E27FC236}">
                <a16:creationId xmlns:a16="http://schemas.microsoft.com/office/drawing/2014/main" id="{5D29AA7F-B7A9-41C3-86E3-2CB6AEE1D151}"/>
              </a:ext>
            </a:extLst>
          </p:cNvPr>
          <p:cNvSpPr/>
          <p:nvPr/>
        </p:nvSpPr>
        <p:spPr>
          <a:xfrm>
            <a:off x="129428" y="3558408"/>
            <a:ext cx="11300609" cy="2862322"/>
          </a:xfrm>
          <a:prstGeom prst="rect">
            <a:avLst/>
          </a:prstGeom>
        </p:spPr>
        <p:txBody>
          <a:bodyPr wrap="square">
            <a:spAutoFit/>
          </a:bodyPr>
          <a:lstStyle/>
          <a:p>
            <a:pPr marL="285750" indent="-285750">
              <a:buFont typeface="Arial" panose="020B0604020202020204" pitchFamily="34" charset="0"/>
              <a:buChar char="•"/>
            </a:pPr>
            <a:r>
              <a:rPr lang="en-US" sz="2000" b="1" dirty="0">
                <a:solidFill>
                  <a:srgbClr val="24292F"/>
                </a:solidFill>
                <a:latin typeface="Noto Sans SC"/>
              </a:rPr>
              <a:t>Single-turn trajectory correction: </a:t>
            </a:r>
            <a:r>
              <a:rPr lang="en-US" sz="2000" dirty="0">
                <a:solidFill>
                  <a:srgbClr val="24292F"/>
                </a:solidFill>
                <a:latin typeface="Noto Sans SC"/>
              </a:rPr>
              <a:t>Minimize the trajectory of the beam for the first 5 turns.</a:t>
            </a:r>
          </a:p>
          <a:p>
            <a:pPr marL="285750" indent="-285750">
              <a:buFont typeface="Arial" panose="020B0604020202020204" pitchFamily="34" charset="0"/>
              <a:buChar char="•"/>
            </a:pPr>
            <a:r>
              <a:rPr lang="en-US" sz="2000" b="1" dirty="0">
                <a:solidFill>
                  <a:srgbClr val="24292F"/>
                </a:solidFill>
                <a:latin typeface="Noto Sans SC"/>
              </a:rPr>
              <a:t>Multi-turn trajectory correction: </a:t>
            </a:r>
            <a:r>
              <a:rPr lang="en-US" sz="2000" dirty="0">
                <a:solidFill>
                  <a:srgbClr val="24292F"/>
                </a:solidFill>
                <a:latin typeface="Noto Sans SC"/>
              </a:rPr>
              <a:t>Average the beam trajectory over more than 5 turns to obtain an approximate closed orbit and correct it.</a:t>
            </a:r>
          </a:p>
          <a:p>
            <a:pPr marL="285750" indent="-285750">
              <a:buFont typeface="Arial" panose="020B0604020202020204" pitchFamily="34" charset="0"/>
              <a:buChar char="•"/>
            </a:pPr>
            <a:r>
              <a:rPr lang="en-US" sz="2000" b="1" dirty="0">
                <a:solidFill>
                  <a:srgbClr val="24292F"/>
                </a:solidFill>
                <a:highlight>
                  <a:srgbClr val="FFFF00"/>
                </a:highlight>
                <a:latin typeface="Noto Sans SC"/>
              </a:rPr>
              <a:t>Injection beam trajectory correction: </a:t>
            </a:r>
            <a:r>
              <a:rPr lang="en-US" sz="2000" dirty="0">
                <a:solidFill>
                  <a:srgbClr val="24292F"/>
                </a:solidFill>
                <a:highlight>
                  <a:srgbClr val="FFFF00"/>
                </a:highlight>
                <a:latin typeface="Noto Sans SC"/>
              </a:rPr>
              <a:t>Correct the coordinates of the injection beam at the injection point to reduce the oscillation of the injected beam.</a:t>
            </a:r>
          </a:p>
          <a:p>
            <a:pPr marL="285750" indent="-285750">
              <a:buFont typeface="Arial" panose="020B0604020202020204" pitchFamily="34" charset="0"/>
              <a:buChar char="•"/>
            </a:pPr>
            <a:r>
              <a:rPr lang="en-US" altLang="zh-CN" sz="2000" b="1" dirty="0">
                <a:solidFill>
                  <a:srgbClr val="24292F"/>
                </a:solidFill>
                <a:latin typeface="Noto Sans SC"/>
              </a:rPr>
              <a:t>Tune </a:t>
            </a:r>
            <a:r>
              <a:rPr lang="en-US" sz="2000" b="1" dirty="0">
                <a:solidFill>
                  <a:srgbClr val="24292F"/>
                </a:solidFill>
                <a:latin typeface="Noto Sans SC"/>
              </a:rPr>
              <a:t>adjustment: </a:t>
            </a:r>
            <a:r>
              <a:rPr lang="en-US" sz="2000" dirty="0">
                <a:solidFill>
                  <a:srgbClr val="24292F"/>
                </a:solidFill>
                <a:latin typeface="Noto Sans SC"/>
              </a:rPr>
              <a:t>Calculate (Phased-CFT) and adjust the working point using the beam over 50 turns.</a:t>
            </a:r>
          </a:p>
          <a:p>
            <a:pPr marL="285750" indent="-285750">
              <a:buFont typeface="Arial" panose="020B0604020202020204" pitchFamily="34" charset="0"/>
              <a:buChar char="•"/>
            </a:pPr>
            <a:r>
              <a:rPr lang="en-US" sz="2000" b="1" dirty="0">
                <a:solidFill>
                  <a:srgbClr val="24292F"/>
                </a:solidFill>
                <a:latin typeface="Noto Sans SC"/>
              </a:rPr>
              <a:t>RF parameters adjustment: </a:t>
            </a:r>
            <a:r>
              <a:rPr lang="en-US" sz="2000" dirty="0">
                <a:solidFill>
                  <a:srgbClr val="24292F"/>
                </a:solidFill>
                <a:latin typeface="Noto Sans SC"/>
              </a:rPr>
              <a:t>Evaluate the beam energy variation with the average of the horizontal trajectory over each turn and adjust the RF parameters to reduce oscillation.</a:t>
            </a:r>
          </a:p>
          <a:p>
            <a:pPr marL="285750" indent="-285750">
              <a:buFont typeface="Arial" panose="020B0604020202020204" pitchFamily="34" charset="0"/>
              <a:buChar char="•"/>
            </a:pPr>
            <a:r>
              <a:rPr lang="en-US" sz="2000" b="1" dirty="0">
                <a:solidFill>
                  <a:srgbClr val="24292F"/>
                </a:solidFill>
                <a:latin typeface="Noto Sans SC"/>
              </a:rPr>
              <a:t>Optics correction: </a:t>
            </a:r>
            <a:r>
              <a:rPr lang="en-US" sz="2000" dirty="0">
                <a:solidFill>
                  <a:srgbClr val="24292F"/>
                </a:solidFill>
                <a:latin typeface="Noto Sans SC"/>
              </a:rPr>
              <a:t>Based on ICA, PCA.</a:t>
            </a:r>
            <a:endParaRPr lang="en-US" sz="2000" b="0" i="0" dirty="0">
              <a:solidFill>
                <a:srgbClr val="24292F"/>
              </a:solidFill>
              <a:effectLst/>
              <a:latin typeface="Noto Sans SC"/>
            </a:endParaRPr>
          </a:p>
        </p:txBody>
      </p:sp>
      <p:pic>
        <p:nvPicPr>
          <p:cNvPr id="33" name="图片 32">
            <a:extLst>
              <a:ext uri="{FF2B5EF4-FFF2-40B4-BE49-F238E27FC236}">
                <a16:creationId xmlns:a16="http://schemas.microsoft.com/office/drawing/2014/main" id="{7994E0A8-4FCE-4166-9C36-82A1AE13D9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854" y="5110315"/>
            <a:ext cx="2233167" cy="1674875"/>
          </a:xfrm>
          <a:prstGeom prst="rect">
            <a:avLst/>
          </a:prstGeom>
        </p:spPr>
      </p:pic>
      <p:pic>
        <p:nvPicPr>
          <p:cNvPr id="34" name="图片 33">
            <a:extLst>
              <a:ext uri="{FF2B5EF4-FFF2-40B4-BE49-F238E27FC236}">
                <a16:creationId xmlns:a16="http://schemas.microsoft.com/office/drawing/2014/main" id="{52681775-EA83-4965-9834-33B7C3832A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6677" y="5098457"/>
            <a:ext cx="2285123" cy="1713842"/>
          </a:xfrm>
          <a:prstGeom prst="rect">
            <a:avLst/>
          </a:prstGeom>
        </p:spPr>
      </p:pic>
      <p:pic>
        <p:nvPicPr>
          <p:cNvPr id="36" name="图片 35">
            <a:extLst>
              <a:ext uri="{FF2B5EF4-FFF2-40B4-BE49-F238E27FC236}">
                <a16:creationId xmlns:a16="http://schemas.microsoft.com/office/drawing/2014/main" id="{5333E7E6-2F21-4699-BA0A-E442ED98FF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7026" y="5098457"/>
            <a:ext cx="2285123" cy="1713842"/>
          </a:xfrm>
          <a:prstGeom prst="rect">
            <a:avLst/>
          </a:prstGeom>
        </p:spPr>
      </p:pic>
    </p:spTree>
    <p:extLst>
      <p:ext uri="{BB962C8B-B14F-4D97-AF65-F5344CB8AC3E}">
        <p14:creationId xmlns:p14="http://schemas.microsoft.com/office/powerpoint/2010/main" val="236426832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53855</TotalTime>
  <Words>1793</Words>
  <Application>Microsoft Office PowerPoint</Application>
  <PresentationFormat>宽屏</PresentationFormat>
  <Paragraphs>292</Paragraphs>
  <Slides>19</Slides>
  <Notes>1</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19</vt:i4>
      </vt:variant>
    </vt:vector>
  </HeadingPairs>
  <TitlesOfParts>
    <vt:vector size="31" baseType="lpstr">
      <vt:lpstr>Noto Sans SC</vt:lpstr>
      <vt:lpstr>等线</vt:lpstr>
      <vt:lpstr>SimHei</vt:lpstr>
      <vt:lpstr>宋体</vt:lpstr>
      <vt:lpstr>微软雅黑</vt:lpstr>
      <vt:lpstr>Arial</vt:lpstr>
      <vt:lpstr>Arial Black</vt:lpstr>
      <vt:lpstr>Calibri</vt:lpstr>
      <vt:lpstr>Symbol</vt:lpstr>
      <vt:lpstr>Times New Roman</vt:lpstr>
      <vt:lpstr>Wingdings</vt:lpstr>
      <vt:lpstr>Office 主题</vt:lpstr>
      <vt:lpstr>PowerPoint 演示文稿</vt:lpstr>
      <vt:lpstr>Content</vt:lpstr>
      <vt:lpstr>IARC2025</vt:lpstr>
      <vt:lpstr>Booster Design</vt:lpstr>
      <vt:lpstr>Booster TDR parameters</vt:lpstr>
      <vt:lpstr>PowerPoint 演示文稿</vt:lpstr>
      <vt:lpstr>First Injection Commissioning</vt:lpstr>
      <vt:lpstr>Single-turn and Multi-turn trajectory correction</vt:lpstr>
      <vt:lpstr>Injection beam trajectory correction</vt:lpstr>
      <vt:lpstr>Injection beam trajectory correction</vt:lpstr>
      <vt:lpstr>RF parameters adjustment</vt:lpstr>
      <vt:lpstr>Particles survive rate</vt:lpstr>
      <vt:lpstr>Emittance growth @120GeV</vt:lpstr>
      <vt:lpstr>Swap-out injection: benefits and challenges</vt:lpstr>
      <vt:lpstr>Injection scheme of HEPS</vt:lpstr>
      <vt:lpstr>Swap-out injection in HEPS operation</vt:lpstr>
      <vt:lpstr>Summary</vt:lpstr>
      <vt:lpstr>Thanks for your attention!</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vivi</dc:creator>
  <cp:lastModifiedBy>季大恒</cp:lastModifiedBy>
  <cp:revision>2258</cp:revision>
  <cp:lastPrinted>2022-11-06T05:19:21Z</cp:lastPrinted>
  <dcterms:created xsi:type="dcterms:W3CDTF">2012-09-04T11:33:36Z</dcterms:created>
  <dcterms:modified xsi:type="dcterms:W3CDTF">2025-12-18T01:58:55Z</dcterms:modified>
</cp:coreProperties>
</file>