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296" r:id="rId2"/>
    <p:sldId id="1273" r:id="rId3"/>
    <p:sldId id="1276" r:id="rId4"/>
    <p:sldId id="1217" r:id="rId5"/>
    <p:sldId id="1221" r:id="rId6"/>
    <p:sldId id="1252" r:id="rId7"/>
    <p:sldId id="1279" r:id="rId8"/>
    <p:sldId id="1312" r:id="rId9"/>
    <p:sldId id="1314" r:id="rId10"/>
    <p:sldId id="1261" r:id="rId11"/>
    <p:sldId id="1266" r:id="rId12"/>
    <p:sldId id="1305" r:id="rId13"/>
    <p:sldId id="1242" r:id="rId14"/>
    <p:sldId id="1263" r:id="rId15"/>
    <p:sldId id="1262" r:id="rId16"/>
    <p:sldId id="1248" r:id="rId17"/>
    <p:sldId id="1285" r:id="rId18"/>
    <p:sldId id="1315" r:id="rId19"/>
    <p:sldId id="1307" r:id="rId20"/>
    <p:sldId id="1289" r:id="rId21"/>
    <p:sldId id="1303" r:id="rId22"/>
    <p:sldId id="257" r:id="rId23"/>
    <p:sldId id="1298" r:id="rId24"/>
    <p:sldId id="1297" r:id="rId25"/>
    <p:sldId id="1299" r:id="rId26"/>
    <p:sldId id="1300" r:id="rId27"/>
    <p:sldId id="1301" r:id="rId28"/>
    <p:sldId id="1302" r:id="rId2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C090"/>
    <a:srgbClr val="4F81BD"/>
    <a:srgbClr val="0000FF"/>
    <a:srgbClr val="00A249"/>
    <a:srgbClr val="FDCC6D"/>
    <a:srgbClr val="FFFFFF"/>
    <a:srgbClr val="003399"/>
    <a:srgbClr val="E6E6E6"/>
    <a:srgbClr val="0070C0"/>
    <a:srgbClr val="4D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9" autoAdjust="0"/>
    <p:restoredTop sz="83147" autoAdjust="0"/>
  </p:normalViewPr>
  <p:slideViewPr>
    <p:cSldViewPr>
      <p:cViewPr varScale="1">
        <p:scale>
          <a:sx n="80" d="100"/>
          <a:sy n="80" d="100"/>
        </p:scale>
        <p:origin x="381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ew20180222\CEPC\Impedance\20240510_ImpedanceUpdate\ImpedanceEvolution2024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31691043350557"/>
          <c:y val="5.7060367454068242E-2"/>
          <c:w val="0.62643588585974885"/>
          <c:h val="0.78661198600174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(2)'!$G$2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(2)'!$H$2:$J$2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B-49C8-AFA3-C10D7155D34D}"/>
            </c:ext>
          </c:extLst>
        </c:ser>
        <c:ser>
          <c:idx val="1"/>
          <c:order val="1"/>
          <c:tx>
            <c:strRef>
              <c:f>'Sheet1 (2)'!$G$3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(2)'!$H$3:$J$3</c:f>
              <c:numCache>
                <c:formatCode>General</c:formatCode>
                <c:ptCount val="3"/>
                <c:pt idx="0">
                  <c:v>1.3421052631578947</c:v>
                </c:pt>
                <c:pt idx="1">
                  <c:v>0.84519572953736655</c:v>
                </c:pt>
                <c:pt idx="2">
                  <c:v>1.0990099009900991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B-49C8-AFA3-C10D7155D34D}"/>
            </c:ext>
          </c:extLst>
        </c:ser>
        <c:ser>
          <c:idx val="2"/>
          <c:order val="2"/>
          <c:tx>
            <c:strRef>
              <c:f>'Sheet1 (2)'!$G$4</c:f>
              <c:strCache>
                <c:ptCount val="1"/>
                <c:pt idx="0">
                  <c:v>2023_V1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(2)'!$H$4:$J$4</c:f>
              <c:numCache>
                <c:formatCode>General</c:formatCode>
                <c:ptCount val="3"/>
                <c:pt idx="0">
                  <c:v>1.3947368421052631</c:v>
                </c:pt>
                <c:pt idx="1">
                  <c:v>0.94229791560752418</c:v>
                </c:pt>
                <c:pt idx="2">
                  <c:v>1.6732673267326732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0B-49C8-AFA3-C10D7155D34D}"/>
            </c:ext>
          </c:extLst>
        </c:ser>
        <c:ser>
          <c:idx val="3"/>
          <c:order val="3"/>
          <c:tx>
            <c:strRef>
              <c:f>'Sheet1 (2)'!$G$5</c:f>
              <c:strCache>
                <c:ptCount val="1"/>
                <c:pt idx="0">
                  <c:v>2023_V2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(2)'!$H$5:$J$5</c:f>
              <c:numCache>
                <c:formatCode>General</c:formatCode>
                <c:ptCount val="3"/>
                <c:pt idx="0">
                  <c:v>1.4353804035087716</c:v>
                </c:pt>
                <c:pt idx="1">
                  <c:v>1.0296432343670565</c:v>
                </c:pt>
                <c:pt idx="2">
                  <c:v>2.898854449017203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0B-49C8-AFA3-C10D7155D34D}"/>
            </c:ext>
          </c:extLst>
        </c:ser>
        <c:ser>
          <c:idx val="4"/>
          <c:order val="4"/>
          <c:tx>
            <c:strRef>
              <c:f>'Sheet1 (2)'!$G$6</c:f>
              <c:strCache>
                <c:ptCount val="1"/>
                <c:pt idx="0">
                  <c:v>2024_V1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(2)'!$H$6:$J$6</c:f>
              <c:numCache>
                <c:formatCode>General</c:formatCode>
                <c:ptCount val="3"/>
                <c:pt idx="0">
                  <c:v>1.4491228070175437</c:v>
                </c:pt>
                <c:pt idx="1">
                  <c:v>1.0419420437214031</c:v>
                </c:pt>
                <c:pt idx="2">
                  <c:v>3.1782178217821784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B-49C8-AFA3-C10D7155D34D}"/>
            </c:ext>
          </c:extLst>
        </c:ser>
        <c:ser>
          <c:idx val="5"/>
          <c:order val="5"/>
          <c:tx>
            <c:strRef>
              <c:f>'Sheet1 (2)'!$G$7</c:f>
              <c:strCache>
                <c:ptCount val="1"/>
                <c:pt idx="0">
                  <c:v>2024_V2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(2)'!$H$7:$J$7</c:f>
              <c:numCache>
                <c:formatCode>General</c:formatCode>
                <c:ptCount val="3"/>
                <c:pt idx="0">
                  <c:v>1.0701754385964912</c:v>
                </c:pt>
                <c:pt idx="1">
                  <c:v>0.81774275546517539</c:v>
                </c:pt>
                <c:pt idx="2">
                  <c:v>2.3861386138613865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0B-49C8-AFA3-C10D7155D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480576"/>
        <c:axId val="187789824"/>
      </c:barChart>
      <c:catAx>
        <c:axId val="18748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789824"/>
        <c:crosses val="autoZero"/>
        <c:auto val="1"/>
        <c:lblAlgn val="ctr"/>
        <c:lblOffset val="100"/>
        <c:noMultiLvlLbl val="0"/>
      </c:catAx>
      <c:valAx>
        <c:axId val="187789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altLang="zh-CN" b="0"/>
                  <a:t>Normalized</a:t>
                </a:r>
                <a:r>
                  <a:rPr lang="en-US" altLang="zh-CN" b="0" baseline="0"/>
                  <a:t> by V2018</a:t>
                </a:r>
                <a:endParaRPr lang="zh-CN" altLang="en-US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748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90412853798686"/>
          <c:y val="0.20832421988918051"/>
          <c:w val="0.17846001835236225"/>
          <c:h val="0.650648896306686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861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361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58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458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464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800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978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53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594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68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81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66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1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01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6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76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23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75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418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59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2025/12/17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Day 2025/12/18</a:t>
            </a:r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CEPC Day 2025/12/18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CEPC Day 2025/12/18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2025/12/17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Day 2025/12/18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6B4BE-8D91-3673-9A88-1E5B0AC98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268760"/>
            <a:ext cx="10363200" cy="1800200"/>
          </a:xfrm>
        </p:spPr>
        <p:txBody>
          <a:bodyPr/>
          <a:lstStyle/>
          <a:p>
            <a:r>
              <a:rPr lang="en-US" altLang="zh-CN" sz="2800" dirty="0">
                <a:effectLst/>
              </a:rPr>
              <a:t>CEPC instabilities at four energies including impedance budget (including all collimators) and electron cloud effects, and their limitation to luminosities</a:t>
            </a:r>
            <a:endParaRPr lang="zh-CN" altLang="en-US" sz="2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74F074-89DD-8D4A-DB85-E9CF873F2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632" y="5445224"/>
            <a:ext cx="6787480" cy="720080"/>
          </a:xfrm>
        </p:spPr>
        <p:txBody>
          <a:bodyPr/>
          <a:lstStyle/>
          <a:p>
            <a:r>
              <a:rPr lang="en-US" altLang="zh-CN" dirty="0"/>
              <a:t>Wang Na, LIU YU DONG (presenter)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48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Flanges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371DEC9-37BD-44E5-9526-DE4D6383B2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" y="1415147"/>
            <a:ext cx="1673778" cy="17144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8865958-45CA-46D8-A2BD-9FC6E299EC0E}"/>
              </a:ext>
            </a:extLst>
          </p:cNvPr>
          <p:cNvSpPr txBox="1"/>
          <p:nvPr/>
        </p:nvSpPr>
        <p:spPr>
          <a:xfrm>
            <a:off x="1633067" y="2050381"/>
            <a:ext cx="1752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000000"/>
                </a:solidFill>
                <a:latin typeface="微软雅黑"/>
                <a:ea typeface="微软雅黑"/>
              </a:rPr>
              <a:t>Adopted in BEPCII</a:t>
            </a:r>
            <a:endParaRPr kumimoji="1" lang="zh-CN" altLang="en-US" sz="14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2" name="文本框 8">
            <a:extLst>
              <a:ext uri="{FF2B5EF4-FFF2-40B4-BE49-F238E27FC236}">
                <a16:creationId xmlns:a16="http://schemas.microsoft.com/office/drawing/2014/main" id="{0A1B58FB-FCCF-40E8-B685-CADF362C2067}"/>
              </a:ext>
            </a:extLst>
          </p:cNvPr>
          <p:cNvSpPr txBox="1"/>
          <p:nvPr/>
        </p:nvSpPr>
        <p:spPr>
          <a:xfrm>
            <a:off x="1633067" y="2397424"/>
            <a:ext cx="18838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000000"/>
                </a:solidFill>
                <a:latin typeface="微软雅黑"/>
                <a:ea typeface="微软雅黑"/>
              </a:rPr>
              <a:t>One cylindrical gap:</a:t>
            </a:r>
          </a:p>
          <a:p>
            <a:r>
              <a:rPr kumimoji="1" lang="en-US" altLang="zh-CN" sz="1400" dirty="0">
                <a:solidFill>
                  <a:srgbClr val="000000"/>
                </a:solidFill>
                <a:latin typeface="微软雅黑"/>
                <a:ea typeface="微软雅黑"/>
              </a:rPr>
              <a:t>width = 1mm</a:t>
            </a:r>
          </a:p>
          <a:p>
            <a:r>
              <a:rPr kumimoji="1" lang="en-US" altLang="zh-CN" sz="1400" dirty="0">
                <a:solidFill>
                  <a:srgbClr val="000000"/>
                </a:solidFill>
                <a:latin typeface="微软雅黑"/>
                <a:ea typeface="微软雅黑"/>
              </a:rPr>
              <a:t>depth = 1mm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97BB441-7760-4E1A-938B-8CCCD5BF73F5}"/>
              </a:ext>
            </a:extLst>
          </p:cNvPr>
          <p:cNvSpPr/>
          <p:nvPr/>
        </p:nvSpPr>
        <p:spPr>
          <a:xfrm>
            <a:off x="70375" y="1076593"/>
            <a:ext cx="1849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b="1" dirty="0">
                <a:solidFill>
                  <a:srgbClr val="FF0000"/>
                </a:solidFill>
                <a:latin typeface="微软雅黑"/>
                <a:ea typeface="微软雅黑"/>
              </a:rPr>
              <a:t> Previous model</a:t>
            </a:r>
            <a:endParaRPr lang="zh-CN" altLang="en-US" sz="1600" b="1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E460321-BAC7-4DEF-ABD8-6823BF5882A5}"/>
              </a:ext>
            </a:extLst>
          </p:cNvPr>
          <p:cNvSpPr/>
          <p:nvPr/>
        </p:nvSpPr>
        <p:spPr>
          <a:xfrm>
            <a:off x="82524" y="3377920"/>
            <a:ext cx="168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微软雅黑"/>
                <a:ea typeface="微软雅黑"/>
              </a:rPr>
              <a:t>Current model</a:t>
            </a:r>
            <a:endParaRPr lang="zh-CN" altLang="en-US" sz="1600" b="1" dirty="0">
              <a:solidFill>
                <a:srgbClr val="FF0000"/>
              </a:solidFill>
              <a:latin typeface="微软雅黑"/>
              <a:ea typeface="微软雅黑"/>
            </a:endParaRPr>
          </a:p>
        </p:txBody>
      </p:sp>
      <p:pic>
        <p:nvPicPr>
          <p:cNvPr id="25" name="Picture 3" descr="D:\搜狗高速下载\微信图片_20190412110545.jpg">
            <a:extLst>
              <a:ext uri="{FF2B5EF4-FFF2-40B4-BE49-F238E27FC236}">
                <a16:creationId xmlns:a16="http://schemas.microsoft.com/office/drawing/2014/main" id="{9EDE33EE-7B3D-4311-87F4-6268CDD8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517" y="3833897"/>
            <a:ext cx="2071427" cy="15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8">
            <a:extLst>
              <a:ext uri="{FF2B5EF4-FFF2-40B4-BE49-F238E27FC236}">
                <a16:creationId xmlns:a16="http://schemas.microsoft.com/office/drawing/2014/main" id="{20002697-604E-498E-939F-5343CCC6B4F5}"/>
              </a:ext>
            </a:extLst>
          </p:cNvPr>
          <p:cNvSpPr txBox="1"/>
          <p:nvPr/>
        </p:nvSpPr>
        <p:spPr>
          <a:xfrm>
            <a:off x="456576" y="5595780"/>
            <a:ext cx="3060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1400" dirty="0">
                <a:solidFill>
                  <a:srgbClr val="000000"/>
                </a:solidFill>
                <a:latin typeface="微软雅黑"/>
                <a:ea typeface="微软雅黑"/>
              </a:rPr>
              <a:t>Impedance is mainly contributed by the construction or mounting errors.</a:t>
            </a:r>
          </a:p>
        </p:txBody>
      </p:sp>
      <p:sp>
        <p:nvSpPr>
          <p:cNvPr id="27" name="右箭头 11">
            <a:extLst>
              <a:ext uri="{FF2B5EF4-FFF2-40B4-BE49-F238E27FC236}">
                <a16:creationId xmlns:a16="http://schemas.microsoft.com/office/drawing/2014/main" id="{6EFCE59C-1956-4C91-9761-D3B79D49C829}"/>
              </a:ext>
            </a:extLst>
          </p:cNvPr>
          <p:cNvSpPr/>
          <p:nvPr/>
        </p:nvSpPr>
        <p:spPr>
          <a:xfrm rot="5400000">
            <a:off x="1640331" y="3331260"/>
            <a:ext cx="449796" cy="195481"/>
          </a:xfrm>
          <a:prstGeom prst="rightArrow">
            <a:avLst/>
          </a:prstGeom>
          <a:solidFill>
            <a:srgbClr val="40BAD2"/>
          </a:solidFill>
          <a:ln w="10795" cap="flat" cmpd="sng" algn="ctr">
            <a:solidFill>
              <a:srgbClr val="40B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8" name="文本框 8">
            <a:extLst>
              <a:ext uri="{FF2B5EF4-FFF2-40B4-BE49-F238E27FC236}">
                <a16:creationId xmlns:a16="http://schemas.microsoft.com/office/drawing/2014/main" id="{5D4F11C0-55EF-408F-A9F1-A022657BD4E9}"/>
              </a:ext>
            </a:extLst>
          </p:cNvPr>
          <p:cNvSpPr txBox="1"/>
          <p:nvPr/>
        </p:nvSpPr>
        <p:spPr>
          <a:xfrm>
            <a:off x="5507951" y="3528394"/>
            <a:ext cx="3312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0070C0"/>
                </a:solidFill>
                <a:latin typeface="微软雅黑"/>
                <a:ea typeface="微软雅黑"/>
              </a:rPr>
              <a:t>Imaginary part of longitudinal impedance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1E9756DB-2C69-4809-9A65-37A4D78E78AA}"/>
              </a:ext>
            </a:extLst>
          </p:cNvPr>
          <p:cNvSpPr txBox="1"/>
          <p:nvPr/>
        </p:nvSpPr>
        <p:spPr>
          <a:xfrm>
            <a:off x="3922408" y="4140360"/>
            <a:ext cx="75741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With the previous model, the flanges show the dominate contribution to the total longitudinal broadband impedance (nearly 1/3), due to the large quantity (~38k).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The dependence of impedance on the extent of construction or mounting errors are studied </a:t>
            </a:r>
            <a:r>
              <a:rPr kumimoji="1" lang="en-US" altLang="zh-CN" sz="1600" dirty="0">
                <a:solidFill>
                  <a:srgbClr val="000000"/>
                </a:solidFill>
                <a:latin typeface="微软雅黑"/>
                <a:ea typeface="微软雅黑"/>
                <a:sym typeface="Symbol"/>
              </a:rPr>
              <a:t> </a:t>
            </a:r>
            <a:r>
              <a:rPr kumimoji="1"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The current model effectively reduces impedance with error tolerance constrained to &lt;0.3 mm.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The edge of the flange facing the gasket need to be flat, to avoid bump or cavity structures at the connection.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F4A10AB7-32C2-4FB1-A5DA-0C694C1ED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275" y="1042710"/>
            <a:ext cx="2267678" cy="136060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F228B9B-FAED-4D07-BB88-60CD2F943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182" y="2507707"/>
            <a:ext cx="1743420" cy="1414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EC8736-5356-4633-8F13-7C467B15B3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223885"/>
            <a:ext cx="3084649" cy="21193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E24BC1-D75B-4D09-87C6-1507AD97B8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232992"/>
            <a:ext cx="3091453" cy="2124000"/>
          </a:xfrm>
          <a:prstGeom prst="rect">
            <a:avLst/>
          </a:prstGeom>
        </p:spPr>
      </p:pic>
      <p:sp>
        <p:nvSpPr>
          <p:cNvPr id="31" name="文本框 8">
            <a:extLst>
              <a:ext uri="{FF2B5EF4-FFF2-40B4-BE49-F238E27FC236}">
                <a16:creationId xmlns:a16="http://schemas.microsoft.com/office/drawing/2014/main" id="{DFC68234-A2FC-45A4-85CD-83DCB4CBA824}"/>
              </a:ext>
            </a:extLst>
          </p:cNvPr>
          <p:cNvSpPr txBox="1"/>
          <p:nvPr/>
        </p:nvSpPr>
        <p:spPr>
          <a:xfrm>
            <a:off x="8760297" y="3528395"/>
            <a:ext cx="3457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0070C0"/>
                </a:solidFill>
                <a:latin typeface="微软雅黑"/>
                <a:ea typeface="微软雅黑"/>
              </a:rPr>
              <a:t>Effective impedance with offset of the gasket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B566F62-9C36-4800-8D19-858F5F3B5549}"/>
              </a:ext>
            </a:extLst>
          </p:cNvPr>
          <p:cNvCxnSpPr>
            <a:cxnSpLocks/>
          </p:cNvCxnSpPr>
          <p:nvPr/>
        </p:nvCxnSpPr>
        <p:spPr>
          <a:xfrm flipV="1">
            <a:off x="11210624" y="2549824"/>
            <a:ext cx="293477" cy="261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A075AB43-0899-4730-9769-5A0B059B26AA}"/>
              </a:ext>
            </a:extLst>
          </p:cNvPr>
          <p:cNvSpPr txBox="1"/>
          <p:nvPr/>
        </p:nvSpPr>
        <p:spPr>
          <a:xfrm>
            <a:off x="10598556" y="2715378"/>
            <a:ext cx="1224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Cylindrical</a:t>
            </a:r>
            <a:endParaRPr lang="zh-CN" altLang="en-US" sz="1200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F71A6F1-B2DE-4B24-B062-3E615A4F1A57}"/>
              </a:ext>
            </a:extLst>
          </p:cNvPr>
          <p:cNvSpPr/>
          <p:nvPr/>
        </p:nvSpPr>
        <p:spPr>
          <a:xfrm>
            <a:off x="11475527" y="1268759"/>
            <a:ext cx="210579" cy="1584177"/>
          </a:xfrm>
          <a:prstGeom prst="ellipse">
            <a:avLst/>
          </a:prstGeom>
          <a:solidFill>
            <a:srgbClr val="FAC09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页脚占位符 3">
            <a:extLst>
              <a:ext uri="{FF2B5EF4-FFF2-40B4-BE49-F238E27FC236}">
                <a16:creationId xmlns:a16="http://schemas.microsoft.com/office/drawing/2014/main" id="{F643C441-7985-4576-B4BD-9D49D81E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</p:spTree>
    <p:extLst>
      <p:ext uri="{BB962C8B-B14F-4D97-AF65-F5344CB8AC3E}">
        <p14:creationId xmlns:p14="http://schemas.microsoft.com/office/powerpoint/2010/main" val="108645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Electrostatic-separator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09075B-3553-45D5-9A71-94D80D62F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30" y="2780928"/>
            <a:ext cx="5237984" cy="158127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28F7EF1-C145-46CE-BC3E-815466988754}"/>
              </a:ext>
            </a:extLst>
          </p:cNvPr>
          <p:cNvSpPr txBox="1"/>
          <p:nvPr/>
        </p:nvSpPr>
        <p:spPr>
          <a:xfrm>
            <a:off x="6528048" y="5298311"/>
            <a:ext cx="5317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Supporting parts and HV feedthroughs are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Actual materials are considered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78058EA-2BB5-4983-A6C6-C3E592431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30" y="4480300"/>
            <a:ext cx="5237984" cy="757622"/>
          </a:xfrm>
          <a:prstGeom prst="rect">
            <a:avLst/>
          </a:prstGeom>
        </p:spPr>
      </p:pic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F7932DCC-8936-43C7-8455-2619E8700554}"/>
              </a:ext>
            </a:extLst>
          </p:cNvPr>
          <p:cNvSpPr txBox="1">
            <a:spLocks/>
          </p:cNvSpPr>
          <p:nvPr/>
        </p:nvSpPr>
        <p:spPr>
          <a:xfrm>
            <a:off x="385664" y="1086423"/>
            <a:ext cx="11196735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Electrostatic separators have been used extensively in the days when the e- and e+ sharing the vacuum chamber, because their ability to generate opposite beam deflections depending on the charge of the beam.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They are essential components for the CEPC, enabling the two beams to share the RF cavities.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392A250-11DD-4274-96B4-7773BC0412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426"/>
          <a:stretch/>
        </p:blipFill>
        <p:spPr>
          <a:xfrm>
            <a:off x="839416" y="2431310"/>
            <a:ext cx="4885954" cy="14590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DA5D54D-BC68-4183-8C67-F9E7B97F8488}"/>
              </a:ext>
            </a:extLst>
          </p:cNvPr>
          <p:cNvSpPr txBox="1"/>
          <p:nvPr/>
        </p:nvSpPr>
        <p:spPr>
          <a:xfrm>
            <a:off x="572962" y="3924085"/>
            <a:ext cx="5663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shearing scheme utilize both electrostatic-separator and bending magnets to deflect beams in the RF regions.</a:t>
            </a:r>
            <a:endParaRPr lang="zh-CN" altLang="en-US" dirty="0"/>
          </a:p>
        </p:txBody>
      </p:sp>
      <p:sp>
        <p:nvSpPr>
          <p:cNvPr id="12" name="页脚占位符 3">
            <a:extLst>
              <a:ext uri="{FF2B5EF4-FFF2-40B4-BE49-F238E27FC236}">
                <a16:creationId xmlns:a16="http://schemas.microsoft.com/office/drawing/2014/main" id="{3F8F69F6-967E-4230-BD54-D072104B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51CA1E-64A7-4DFF-BB43-EA06828D61CA}"/>
              </a:ext>
            </a:extLst>
          </p:cNvPr>
          <p:cNvSpPr txBox="1"/>
          <p:nvPr/>
        </p:nvSpPr>
        <p:spPr>
          <a:xfrm>
            <a:off x="282110" y="4688189"/>
            <a:ext cx="59766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Key impedance aspects: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Rich of HOMs </a:t>
            </a:r>
            <a:r>
              <a:rPr lang="en-US" altLang="zh-CN" dirty="0">
                <a:sym typeface="Symbol" panose="05050102010706020507" pitchFamily="18" charset="2"/>
              </a:rPr>
              <a:t></a:t>
            </a:r>
            <a:r>
              <a:rPr lang="en-US" altLang="zh-CN" dirty="0"/>
              <a:t> could induce CBI </a:t>
            </a:r>
            <a:r>
              <a:rPr lang="en-US" altLang="zh-CN" dirty="0">
                <a:sym typeface="Symbol" panose="05050102010706020507" pitchFamily="18" charset="2"/>
              </a:rPr>
              <a:t> Further investigations and </a:t>
            </a:r>
            <a:r>
              <a:rPr lang="en-US" altLang="zh-CN" dirty="0"/>
              <a:t>mitigations are needed.</a:t>
            </a:r>
            <a:endParaRPr lang="zh-CN" alt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High beam power loss </a:t>
            </a:r>
            <a:r>
              <a:rPr lang="en-US" altLang="zh-CN" dirty="0">
                <a:sym typeface="Symbol" panose="05050102010706020507" pitchFamily="18" charset="2"/>
              </a:rPr>
              <a:t> </a:t>
            </a:r>
            <a:r>
              <a:rPr lang="en-US" altLang="zh-CN" dirty="0"/>
              <a:t>Water cooling is implemented in the design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38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 damping with absorbing materials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A131971D-BE75-45D8-BE72-4A31EC72A5F3}"/>
              </a:ext>
            </a:extLst>
          </p:cNvPr>
          <p:cNvSpPr txBox="1">
            <a:spLocks/>
          </p:cNvSpPr>
          <p:nvPr/>
        </p:nvSpPr>
        <p:spPr>
          <a:xfrm>
            <a:off x="519350" y="1052736"/>
            <a:ext cx="6224722" cy="5662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Absorbing material: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2000" dirty="0">
                <a:sym typeface="Symbol" panose="05050102010706020507" pitchFamily="18" charset="2"/>
              </a:rPr>
              <a:t>r </a:t>
            </a:r>
            <a:r>
              <a:rPr lang="en-US" altLang="zh-CN" sz="2000" dirty="0"/>
              <a:t>~ 1 (Less influence to the magnetic field)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2000" dirty="0"/>
              <a:t>High </a:t>
            </a:r>
            <a:r>
              <a:rPr lang="en-US" altLang="zh-CN" sz="2000" dirty="0">
                <a:sym typeface="Symbol" panose="05050102010706020507" pitchFamily="18" charset="2"/>
              </a:rPr>
              <a:t>r (high absorbing efficiency)</a:t>
            </a:r>
            <a:endParaRPr lang="en-US" altLang="zh-CN" sz="2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Location of absorbing material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1800" dirty="0"/>
              <a:t>Different cases: around the feedthroughs or ceramic support, replace the ceramic support material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/>
          </a:p>
        </p:txBody>
      </p:sp>
      <p:sp>
        <p:nvSpPr>
          <p:cNvPr id="25" name="页脚占位符 3">
            <a:extLst>
              <a:ext uri="{FF2B5EF4-FFF2-40B4-BE49-F238E27FC236}">
                <a16:creationId xmlns:a16="http://schemas.microsoft.com/office/drawing/2014/main" id="{49D9B300-183C-4CDE-BE26-E78AF671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65E7E90-CF51-46AB-AED8-607833FAF94F}"/>
              </a:ext>
            </a:extLst>
          </p:cNvPr>
          <p:cNvSpPr txBox="1"/>
          <p:nvPr/>
        </p:nvSpPr>
        <p:spPr>
          <a:xfrm>
            <a:off x="5689600" y="4006560"/>
            <a:ext cx="6096000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Primary studies show that the modes can be well damped by adding absorbers at the supporting rods or replace the support with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SiC.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Considering the complexity of the terminal load, further bench impedance measurement is planned to verify the impedance suppression effect.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CC5A214-1139-4F79-AD0E-6D44ABF1B6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 r="6897"/>
          <a:stretch/>
        </p:blipFill>
        <p:spPr>
          <a:xfrm>
            <a:off x="1157915" y="3286044"/>
            <a:ext cx="4223927" cy="314257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9789BED-7C6B-495C-BE75-73556E0AFA8A}"/>
              </a:ext>
            </a:extLst>
          </p:cNvPr>
          <p:cNvGrpSpPr>
            <a:grpSpLocks noChangeAspect="1"/>
          </p:cNvGrpSpPr>
          <p:nvPr/>
        </p:nvGrpSpPr>
        <p:grpSpPr>
          <a:xfrm>
            <a:off x="7026334" y="1160077"/>
            <a:ext cx="3973325" cy="2754275"/>
            <a:chOff x="7105272" y="1546357"/>
            <a:chExt cx="2916754" cy="202186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416D020-1F96-423C-849C-08D72AC6F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4152" y="2679794"/>
              <a:ext cx="2461920" cy="88843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4CCEA66-7D60-4388-9E0D-A281CB843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8185" y="1781338"/>
              <a:ext cx="2461920" cy="833553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8781757-CC78-4851-8496-371E40666224}"/>
                </a:ext>
              </a:extLst>
            </p:cNvPr>
            <p:cNvSpPr txBox="1"/>
            <p:nvPr/>
          </p:nvSpPr>
          <p:spPr>
            <a:xfrm>
              <a:off x="8131721" y="1546357"/>
              <a:ext cx="1127497" cy="24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Supporting rods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FF8A0515-2616-4E7B-ABB3-1B183E723A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9531" y="1948901"/>
              <a:ext cx="229019" cy="21432"/>
            </a:xfrm>
            <a:prstGeom prst="straightConnector1">
              <a:avLst/>
            </a:prstGeom>
            <a:noFill/>
            <a:ln w="9525" cap="flat" cmpd="sng" algn="ctr">
              <a:solidFill>
                <a:srgbClr val="CC6600"/>
              </a:solidFill>
              <a:prstDash val="solid"/>
              <a:tailEnd type="triangle"/>
            </a:ln>
            <a:effectLst/>
          </p:spPr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6CEE0E9B-81CD-426C-888C-2AAD1C567A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7106" y="1999991"/>
              <a:ext cx="252929" cy="399337"/>
            </a:xfrm>
            <a:prstGeom prst="straightConnector1">
              <a:avLst/>
            </a:prstGeom>
            <a:noFill/>
            <a:ln w="9525" cap="flat" cmpd="sng" algn="ctr">
              <a:solidFill>
                <a:srgbClr val="CC6600"/>
              </a:solidFill>
              <a:prstDash val="solid"/>
              <a:tailEnd type="triangle"/>
            </a:ln>
            <a:effectLst/>
          </p:spPr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83FFA13-EECE-4FB2-88D2-39336D3A15F7}"/>
                </a:ext>
              </a:extLst>
            </p:cNvPr>
            <p:cNvSpPr txBox="1"/>
            <p:nvPr/>
          </p:nvSpPr>
          <p:spPr>
            <a:xfrm>
              <a:off x="9003603" y="1677570"/>
              <a:ext cx="1018423" cy="24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feedthrough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4926358C-EDE5-480F-A04F-28AC72025A93}"/>
                </a:ext>
              </a:extLst>
            </p:cNvPr>
            <p:cNvCxnSpPr>
              <a:cxnSpLocks/>
            </p:cNvCxnSpPr>
            <p:nvPr/>
          </p:nvCxnSpPr>
          <p:spPr>
            <a:xfrm>
              <a:off x="8418807" y="2279932"/>
              <a:ext cx="112707" cy="263870"/>
            </a:xfrm>
            <a:prstGeom prst="straightConnector1">
              <a:avLst/>
            </a:prstGeom>
            <a:noFill/>
            <a:ln w="9525" cap="flat" cmpd="sng" algn="ctr">
              <a:solidFill>
                <a:srgbClr val="CC6600"/>
              </a:solidFill>
              <a:prstDash val="solid"/>
              <a:tailEnd type="triangle"/>
            </a:ln>
            <a:effectLst/>
          </p:spPr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45CB660-02D0-4EE5-A4DD-34AFC43ADC09}"/>
                </a:ext>
              </a:extLst>
            </p:cNvPr>
            <p:cNvSpPr txBox="1"/>
            <p:nvPr/>
          </p:nvSpPr>
          <p:spPr>
            <a:xfrm>
              <a:off x="8055199" y="2418107"/>
              <a:ext cx="1440160" cy="24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electrodes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645FB246-1CCD-446F-9F97-80DFA226E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9896" y="1913388"/>
              <a:ext cx="421465" cy="485940"/>
            </a:xfrm>
            <a:prstGeom prst="straightConnector1">
              <a:avLst/>
            </a:prstGeom>
            <a:noFill/>
            <a:ln w="9525" cap="flat" cmpd="sng" algn="ctr">
              <a:solidFill>
                <a:srgbClr val="CC6600"/>
              </a:solidFill>
              <a:prstDash val="solid"/>
              <a:tailEnd type="triangle"/>
            </a:ln>
            <a:effectLst/>
          </p:spPr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953B885E-DA21-440D-B717-2D10B624F2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4529" y="1894609"/>
              <a:ext cx="446549" cy="114078"/>
            </a:xfrm>
            <a:prstGeom prst="straightConnector1">
              <a:avLst/>
            </a:prstGeom>
            <a:noFill/>
            <a:ln w="9525" cap="flat" cmpd="sng" algn="ctr">
              <a:solidFill>
                <a:srgbClr val="CC6600"/>
              </a:solidFill>
              <a:prstDash val="solid"/>
              <a:tailEnd type="triangle"/>
            </a:ln>
            <a:effectLst/>
          </p:spPr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7AB95C-59AA-4747-A2EE-10A7B7DAF737}"/>
                </a:ext>
              </a:extLst>
            </p:cNvPr>
            <p:cNvSpPr txBox="1"/>
            <p:nvPr/>
          </p:nvSpPr>
          <p:spPr>
            <a:xfrm>
              <a:off x="7105272" y="1572732"/>
              <a:ext cx="860858" cy="24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Absorbers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E562D865-0DB3-4824-9E87-8EE5B56F1EF5}"/>
                </a:ext>
              </a:extLst>
            </p:cNvPr>
            <p:cNvCxnSpPr>
              <a:cxnSpLocks/>
            </p:cNvCxnSpPr>
            <p:nvPr/>
          </p:nvCxnSpPr>
          <p:spPr>
            <a:xfrm>
              <a:off x="7563087" y="1851732"/>
              <a:ext cx="290789" cy="232980"/>
            </a:xfrm>
            <a:prstGeom prst="straightConnector1">
              <a:avLst/>
            </a:prstGeom>
            <a:noFill/>
            <a:ln w="9525" cap="flat" cmpd="sng" algn="ctr">
              <a:solidFill>
                <a:srgbClr val="CC6600"/>
              </a:solidFill>
              <a:prstDash val="solid"/>
              <a:tailEnd type="triangle"/>
            </a:ln>
            <a:effectLst/>
          </p:spPr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F031DE86-715D-45D5-B127-723AD65D6282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7535701" y="1821259"/>
              <a:ext cx="294363" cy="532729"/>
            </a:xfrm>
            <a:prstGeom prst="straightConnector1">
              <a:avLst/>
            </a:prstGeom>
            <a:noFill/>
            <a:ln w="9525" cap="flat" cmpd="sng" algn="ctr">
              <a:solidFill>
                <a:srgbClr val="CC66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0306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 on impedance budget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A9902D2-0F2E-41F9-B7D2-3AF2E5A65EA0}"/>
              </a:ext>
            </a:extLst>
          </p:cNvPr>
          <p:cNvGraphicFramePr>
            <a:graphicFrameLocks noGrp="1"/>
          </p:cNvGraphicFramePr>
          <p:nvPr/>
        </p:nvGraphicFramePr>
        <p:xfrm>
          <a:off x="160593" y="1429813"/>
          <a:ext cx="6408711" cy="5029530"/>
        </p:xfrm>
        <a:graphic>
          <a:graphicData uri="http://schemas.openxmlformats.org/drawingml/2006/table">
            <a:tbl>
              <a:tblPr/>
              <a:tblGrid>
                <a:gridCol w="165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Number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nH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361.0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431.2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13.8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RF cavities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Flanges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37714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BPMs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Bellows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15949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87.4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Gate Valves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Pumping ports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5316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Collimators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21.1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Masks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17757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19.5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88943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Feedback kickers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-1.9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95072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Electro-separators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-5.4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Taper transitions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12.2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643.4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739.5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48.2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1B2282AB-E9AE-46B0-BEF6-F29024CA65AB}"/>
              </a:ext>
            </a:extLst>
          </p:cNvPr>
          <p:cNvSpPr txBox="1"/>
          <p:nvPr/>
        </p:nvSpPr>
        <p:spPr>
          <a:xfrm>
            <a:off x="6803896" y="1300874"/>
            <a:ext cx="5068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Longitudinal impedance: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931BB27-EA84-44E1-8964-E59098549F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5"/>
          <a:stretch/>
        </p:blipFill>
        <p:spPr>
          <a:xfrm>
            <a:off x="7104112" y="1700677"/>
            <a:ext cx="3302932" cy="23551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F13F0D1-760F-4A3A-ADA7-B52762FDC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"/>
          <a:stretch/>
        </p:blipFill>
        <p:spPr>
          <a:xfrm>
            <a:off x="7054892" y="4110363"/>
            <a:ext cx="3302932" cy="235517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4694E9B-8700-482B-8555-5D766ABC95FC}"/>
              </a:ext>
            </a:extLst>
          </p:cNvPr>
          <p:cNvSpPr txBox="1"/>
          <p:nvPr/>
        </p:nvSpPr>
        <p:spPr>
          <a:xfrm>
            <a:off x="178878" y="997261"/>
            <a:ext cx="4981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Effective impedance evaluated with </a:t>
            </a:r>
            <a:r>
              <a:rPr lang="en-US" altLang="zh-CN" dirty="0">
                <a:sym typeface="Symbol" panose="05050102010706020507" pitchFamily="18" charset="2"/>
              </a:rPr>
              <a:t>z=3mm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3EA4039-649A-4B61-BCB2-6D18D6AE1398}"/>
              </a:ext>
            </a:extLst>
          </p:cNvPr>
          <p:cNvSpPr/>
          <p:nvPr/>
        </p:nvSpPr>
        <p:spPr>
          <a:xfrm>
            <a:off x="2706811" y="1390658"/>
            <a:ext cx="2808312" cy="50927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33EDA26-5095-4092-A448-C5C1124E03E5}"/>
              </a:ext>
            </a:extLst>
          </p:cNvPr>
          <p:cNvSpPr txBox="1"/>
          <p:nvPr/>
        </p:nvSpPr>
        <p:spPr>
          <a:xfrm>
            <a:off x="8525771" y="2145613"/>
            <a:ext cx="74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ReZL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C9CACDB-2715-44A6-89E4-606EC05008A3}"/>
              </a:ext>
            </a:extLst>
          </p:cNvPr>
          <p:cNvSpPr txBox="1"/>
          <p:nvPr/>
        </p:nvSpPr>
        <p:spPr>
          <a:xfrm>
            <a:off x="8577006" y="4477475"/>
            <a:ext cx="1184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ImZL</a:t>
            </a:r>
            <a:endParaRPr lang="zh-CN" altLang="en-US" dirty="0"/>
          </a:p>
        </p:txBody>
      </p:sp>
      <p:sp>
        <p:nvSpPr>
          <p:cNvPr id="16" name="页脚占位符 3">
            <a:extLst>
              <a:ext uri="{FF2B5EF4-FFF2-40B4-BE49-F238E27FC236}">
                <a16:creationId xmlns:a16="http://schemas.microsoft.com/office/drawing/2014/main" id="{F13AF1C3-3E73-4830-9725-B0D19A26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</p:spTree>
    <p:extLst>
      <p:ext uri="{BB962C8B-B14F-4D97-AF65-F5344CB8AC3E}">
        <p14:creationId xmlns:p14="http://schemas.microsoft.com/office/powerpoint/2010/main" val="336970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 on impedance budget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A9902D2-0F2E-41F9-B7D2-3AF2E5A65EA0}"/>
              </a:ext>
            </a:extLst>
          </p:cNvPr>
          <p:cNvGraphicFramePr>
            <a:graphicFrameLocks noGrp="1"/>
          </p:cNvGraphicFramePr>
          <p:nvPr/>
        </p:nvGraphicFramePr>
        <p:xfrm>
          <a:off x="160593" y="1429813"/>
          <a:ext cx="6408711" cy="5029530"/>
        </p:xfrm>
        <a:graphic>
          <a:graphicData uri="http://schemas.openxmlformats.org/drawingml/2006/table">
            <a:tbl>
              <a:tblPr/>
              <a:tblGrid>
                <a:gridCol w="165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Number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nH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361.0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431.2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13.8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RF cavities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Flanges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37714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BPMs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Bellows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15949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87.4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Gate Valves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Pumping ports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5316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Collimators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21.1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Masks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17757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19.5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88943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Feedback kickers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-1.9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95072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Electro-separators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-5.4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Taper transitions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12.2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643.4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739.5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48.2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1B2282AB-E9AE-46B0-BEF6-F29024CA65AB}"/>
              </a:ext>
            </a:extLst>
          </p:cNvPr>
          <p:cNvSpPr txBox="1"/>
          <p:nvPr/>
        </p:nvSpPr>
        <p:spPr>
          <a:xfrm>
            <a:off x="6803896" y="1300874"/>
            <a:ext cx="5068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Transverse impedance: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4694E9B-8700-482B-8555-5D766ABC95FC}"/>
              </a:ext>
            </a:extLst>
          </p:cNvPr>
          <p:cNvSpPr txBox="1"/>
          <p:nvPr/>
        </p:nvSpPr>
        <p:spPr>
          <a:xfrm>
            <a:off x="178878" y="997261"/>
            <a:ext cx="4981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Effective impedance evaluated with </a:t>
            </a:r>
            <a:r>
              <a:rPr lang="en-US" altLang="zh-CN" dirty="0">
                <a:sym typeface="Symbol" panose="05050102010706020507" pitchFamily="18" charset="2"/>
              </a:rPr>
              <a:t>z=3mm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3EA4039-649A-4B61-BCB2-6D18D6AE1398}"/>
              </a:ext>
            </a:extLst>
          </p:cNvPr>
          <p:cNvSpPr/>
          <p:nvPr/>
        </p:nvSpPr>
        <p:spPr>
          <a:xfrm>
            <a:off x="5520056" y="1390658"/>
            <a:ext cx="1080000" cy="50927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6910AA-379F-42C4-B235-35D7FD3F9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75" y="4005063"/>
            <a:ext cx="3312368" cy="2408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0FA971-8E39-4096-8007-536BF96BC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608962"/>
            <a:ext cx="3312368" cy="240864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3FBE57C-6D44-47A9-8BB3-120790019D0F}"/>
              </a:ext>
            </a:extLst>
          </p:cNvPr>
          <p:cNvSpPr txBox="1"/>
          <p:nvPr/>
        </p:nvSpPr>
        <p:spPr>
          <a:xfrm>
            <a:off x="8130310" y="1988840"/>
            <a:ext cx="74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ReZy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B91154-5885-4E81-A831-FA9354928DB9}"/>
              </a:ext>
            </a:extLst>
          </p:cNvPr>
          <p:cNvSpPr txBox="1"/>
          <p:nvPr/>
        </p:nvSpPr>
        <p:spPr>
          <a:xfrm>
            <a:off x="8333737" y="4371136"/>
            <a:ext cx="74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ImZy</a:t>
            </a:r>
            <a:endParaRPr lang="zh-CN" altLang="en-US" dirty="0"/>
          </a:p>
        </p:txBody>
      </p:sp>
      <p:sp>
        <p:nvSpPr>
          <p:cNvPr id="15" name="页脚占位符 3">
            <a:extLst>
              <a:ext uri="{FF2B5EF4-FFF2-40B4-BE49-F238E27FC236}">
                <a16:creationId xmlns:a16="http://schemas.microsoft.com/office/drawing/2014/main" id="{6A77B21C-7B4A-4ADD-ACE9-AB09B672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</p:spTree>
    <p:extLst>
      <p:ext uri="{BB962C8B-B14F-4D97-AF65-F5344CB8AC3E}">
        <p14:creationId xmlns:p14="http://schemas.microsoft.com/office/powerpoint/2010/main" val="172139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evolution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400F70-1FD6-473B-8639-D20B7D9C885D}"/>
              </a:ext>
            </a:extLst>
          </p:cNvPr>
          <p:cNvSpPr/>
          <p:nvPr/>
        </p:nvSpPr>
        <p:spPr>
          <a:xfrm>
            <a:off x="7176120" y="5589240"/>
            <a:ext cx="3497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Evaluate with </a:t>
            </a:r>
            <a:r>
              <a:rPr lang="en-US" altLang="zh-CN" sz="1600" dirty="0" err="1"/>
              <a:t>rms</a:t>
            </a:r>
            <a:r>
              <a:rPr lang="en-US" altLang="zh-CN" sz="1600" dirty="0"/>
              <a:t> bunch length of 3mm</a:t>
            </a:r>
            <a:endParaRPr lang="zh-CN" altLang="en-US" sz="16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5A741BD-8C8A-4519-95F2-04D40D21477C}"/>
              </a:ext>
            </a:extLst>
          </p:cNvPr>
          <p:cNvSpPr/>
          <p:nvPr/>
        </p:nvSpPr>
        <p:spPr>
          <a:xfrm>
            <a:off x="821135" y="244544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2018</a:t>
            </a:r>
            <a:endParaRPr lang="zh-CN" altLang="en-US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CA172DE-0D26-4B1A-A854-9A2E3D8CE10D}"/>
              </a:ext>
            </a:extLst>
          </p:cNvPr>
          <p:cNvSpPr/>
          <p:nvPr/>
        </p:nvSpPr>
        <p:spPr>
          <a:xfrm>
            <a:off x="821135" y="304487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2021</a:t>
            </a:r>
            <a:endParaRPr lang="zh-CN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9380B2F-C0EF-4C00-BEA5-9F25F0BA7F61}"/>
              </a:ext>
            </a:extLst>
          </p:cNvPr>
          <p:cNvSpPr/>
          <p:nvPr/>
        </p:nvSpPr>
        <p:spPr>
          <a:xfrm>
            <a:off x="617104" y="3763231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2023_V1</a:t>
            </a:r>
            <a:endParaRPr lang="zh-CN" alt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D50ACC78-2547-4F4D-A118-0323637AC63A}"/>
              </a:ext>
            </a:extLst>
          </p:cNvPr>
          <p:cNvSpPr/>
          <p:nvPr/>
        </p:nvSpPr>
        <p:spPr>
          <a:xfrm>
            <a:off x="1847528" y="2445447"/>
            <a:ext cx="2808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Elliptical cross section (CDR)</a:t>
            </a:r>
            <a:endParaRPr lang="zh-CN" altLang="en-US" dirty="0"/>
          </a:p>
        </p:txBody>
      </p:sp>
      <p:sp>
        <p:nvSpPr>
          <p:cNvPr id="11" name="Down Arrow 11">
            <a:extLst>
              <a:ext uri="{FF2B5EF4-FFF2-40B4-BE49-F238E27FC236}">
                <a16:creationId xmlns:a16="http://schemas.microsoft.com/office/drawing/2014/main" id="{6C473A6B-9463-4F2D-8930-BE6B5EF6DD3C}"/>
              </a:ext>
            </a:extLst>
          </p:cNvPr>
          <p:cNvSpPr/>
          <p:nvPr/>
        </p:nvSpPr>
        <p:spPr>
          <a:xfrm>
            <a:off x="997115" y="2793325"/>
            <a:ext cx="216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Down Arrow 12">
            <a:extLst>
              <a:ext uri="{FF2B5EF4-FFF2-40B4-BE49-F238E27FC236}">
                <a16:creationId xmlns:a16="http://schemas.microsoft.com/office/drawing/2014/main" id="{D1C51BA3-906C-4C90-B010-88A451BE43A0}"/>
              </a:ext>
            </a:extLst>
          </p:cNvPr>
          <p:cNvSpPr/>
          <p:nvPr/>
        </p:nvSpPr>
        <p:spPr>
          <a:xfrm>
            <a:off x="1017417" y="3441365"/>
            <a:ext cx="216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0EFEE2A-80FC-4E89-8942-05BFB62F1DDE}"/>
              </a:ext>
            </a:extLst>
          </p:cNvPr>
          <p:cNvSpPr/>
          <p:nvPr/>
        </p:nvSpPr>
        <p:spPr>
          <a:xfrm>
            <a:off x="1847528" y="2895208"/>
            <a:ext cx="3335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Circular cross section</a:t>
            </a:r>
          </a:p>
          <a:p>
            <a:r>
              <a:rPr lang="en-US" altLang="zh-CN" dirty="0"/>
              <a:t>More contributors included (TDR)</a:t>
            </a:r>
            <a:endParaRPr lang="zh-CN" altLang="en-US" dirty="0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4A29236-C83F-450A-A0B3-D4FC381A803A}"/>
              </a:ext>
            </a:extLst>
          </p:cNvPr>
          <p:cNvSpPr/>
          <p:nvPr/>
        </p:nvSpPr>
        <p:spPr>
          <a:xfrm>
            <a:off x="1836783" y="3683507"/>
            <a:ext cx="41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More detailed chamber material, collimator (no.=18) updated, </a:t>
            </a:r>
            <a:r>
              <a:rPr lang="en-US" altLang="zh-CN" dirty="0">
                <a:sym typeface="Symbol" panose="05050102010706020507" pitchFamily="18" charset="2"/>
              </a:rPr>
              <a:t> </a:t>
            </a:r>
            <a:r>
              <a:rPr lang="en-US" altLang="zh-CN" dirty="0"/>
              <a:t>weighing</a:t>
            </a:r>
            <a:endParaRPr lang="zh-CN" altLang="en-US" dirty="0"/>
          </a:p>
        </p:txBody>
      </p:sp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36B1E7F3-E523-47DB-B950-C64E1FBBEA03}"/>
              </a:ext>
            </a:extLst>
          </p:cNvPr>
          <p:cNvSpPr txBox="1">
            <a:spLocks/>
          </p:cNvSpPr>
          <p:nvPr/>
        </p:nvSpPr>
        <p:spPr>
          <a:xfrm>
            <a:off x="609600" y="1196753"/>
            <a:ext cx="11261936" cy="171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The longitudinal impedance is about stable, however, the transverse impedance varies mainly </a:t>
            </a:r>
            <a:r>
              <a:rPr lang="en-US" altLang="zh-CN" sz="2200" dirty="0">
                <a:sym typeface="Symbol" panose="05050102010706020507" pitchFamily="18" charset="2"/>
              </a:rPr>
              <a:t>with the development of the collimation system.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>
                <a:sym typeface="Symbol" panose="05050102010706020507" pitchFamily="18" charset="2"/>
              </a:rPr>
              <a:t>We will keep tracking and control the impedance along with the hardware development.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FC1600F-724A-496C-A8CD-70995167DC77}"/>
              </a:ext>
            </a:extLst>
          </p:cNvPr>
          <p:cNvSpPr/>
          <p:nvPr/>
        </p:nvSpPr>
        <p:spPr>
          <a:xfrm>
            <a:off x="596802" y="4569328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2023_V2</a:t>
            </a:r>
            <a:endParaRPr lang="zh-CN" altLang="en-US" dirty="0"/>
          </a:p>
        </p:txBody>
      </p:sp>
      <p:sp>
        <p:nvSpPr>
          <p:cNvPr id="17" name="Down Arrow 12">
            <a:extLst>
              <a:ext uri="{FF2B5EF4-FFF2-40B4-BE49-F238E27FC236}">
                <a16:creationId xmlns:a16="http://schemas.microsoft.com/office/drawing/2014/main" id="{A6FB81F4-FBCD-4319-B416-CE9FC42D31D0}"/>
              </a:ext>
            </a:extLst>
          </p:cNvPr>
          <p:cNvSpPr/>
          <p:nvPr/>
        </p:nvSpPr>
        <p:spPr>
          <a:xfrm>
            <a:off x="1017417" y="4230664"/>
            <a:ext cx="216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5385A432-7BC7-44B7-9096-E3BEA6E67E43}"/>
              </a:ext>
            </a:extLst>
          </p:cNvPr>
          <p:cNvSpPr/>
          <p:nvPr/>
        </p:nvSpPr>
        <p:spPr>
          <a:xfrm>
            <a:off x="1843860" y="4437860"/>
            <a:ext cx="430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Collimators for machine protection (no.=58), masks and feedback kickers included</a:t>
            </a:r>
            <a:endParaRPr lang="zh-CN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2787DD5-4B66-4547-89EE-ECC0D2AEDCD4}"/>
              </a:ext>
            </a:extLst>
          </p:cNvPr>
          <p:cNvSpPr/>
          <p:nvPr/>
        </p:nvSpPr>
        <p:spPr>
          <a:xfrm>
            <a:off x="650777" y="5292390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2024_V1</a:t>
            </a:r>
            <a:endParaRPr lang="zh-CN" altLang="en-US" dirty="0"/>
          </a:p>
        </p:txBody>
      </p:sp>
      <p:sp>
        <p:nvSpPr>
          <p:cNvPr id="20" name="Down Arrow 12">
            <a:extLst>
              <a:ext uri="{FF2B5EF4-FFF2-40B4-BE49-F238E27FC236}">
                <a16:creationId xmlns:a16="http://schemas.microsoft.com/office/drawing/2014/main" id="{AF076247-3320-44FD-8A96-3DAF91E28E33}"/>
              </a:ext>
            </a:extLst>
          </p:cNvPr>
          <p:cNvSpPr/>
          <p:nvPr/>
        </p:nvSpPr>
        <p:spPr>
          <a:xfrm>
            <a:off x="1011509" y="4977300"/>
            <a:ext cx="216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B1966E4-D7C7-48ED-A751-8FB5670F95F2}"/>
              </a:ext>
            </a:extLst>
          </p:cNvPr>
          <p:cNvSpPr txBox="1"/>
          <p:nvPr/>
        </p:nvSpPr>
        <p:spPr>
          <a:xfrm>
            <a:off x="1836783" y="5141391"/>
            <a:ext cx="4481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More detailed collimator design (no.=58), RW and Electrostatic-separator updated</a:t>
            </a:r>
          </a:p>
        </p:txBody>
      </p:sp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EB7E7384-C170-4806-A053-65739C5658EE}"/>
              </a:ext>
            </a:extLst>
          </p:cNvPr>
          <p:cNvGraphicFramePr>
            <a:graphicFrameLocks/>
          </p:cNvGraphicFramePr>
          <p:nvPr/>
        </p:nvGraphicFramePr>
        <p:xfrm>
          <a:off x="6151735" y="2634567"/>
          <a:ext cx="5776913" cy="296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9">
            <a:extLst>
              <a:ext uri="{FF2B5EF4-FFF2-40B4-BE49-F238E27FC236}">
                <a16:creationId xmlns:a16="http://schemas.microsoft.com/office/drawing/2014/main" id="{9875C742-C244-490B-BF28-C1B6539915BA}"/>
              </a:ext>
            </a:extLst>
          </p:cNvPr>
          <p:cNvSpPr/>
          <p:nvPr/>
        </p:nvSpPr>
        <p:spPr>
          <a:xfrm>
            <a:off x="607533" y="5939988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2024_V2</a:t>
            </a:r>
            <a:endParaRPr lang="zh-CN" altLang="en-US" dirty="0"/>
          </a:p>
        </p:txBody>
      </p:sp>
      <p:sp>
        <p:nvSpPr>
          <p:cNvPr id="26" name="Down Arrow 12">
            <a:extLst>
              <a:ext uri="{FF2B5EF4-FFF2-40B4-BE49-F238E27FC236}">
                <a16:creationId xmlns:a16="http://schemas.microsoft.com/office/drawing/2014/main" id="{75BF7C8F-5498-487A-9BB1-A3352FCEA11A}"/>
              </a:ext>
            </a:extLst>
          </p:cNvPr>
          <p:cNvSpPr/>
          <p:nvPr/>
        </p:nvSpPr>
        <p:spPr>
          <a:xfrm>
            <a:off x="1011509" y="5661280"/>
            <a:ext cx="216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7F7EE80-854F-418E-8E6F-038472EE9101}"/>
              </a:ext>
            </a:extLst>
          </p:cNvPr>
          <p:cNvSpPr txBox="1"/>
          <p:nvPr/>
        </p:nvSpPr>
        <p:spPr>
          <a:xfrm>
            <a:off x="1938277" y="5841749"/>
            <a:ext cx="4208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Collimator (no.=34) and flange updated</a:t>
            </a:r>
          </a:p>
        </p:txBody>
      </p:sp>
      <p:sp>
        <p:nvSpPr>
          <p:cNvPr id="28" name="页脚占位符 3">
            <a:extLst>
              <a:ext uri="{FF2B5EF4-FFF2-40B4-BE49-F238E27FC236}">
                <a16:creationId xmlns:a16="http://schemas.microsoft.com/office/drawing/2014/main" id="{73572570-B7EE-47BE-AD14-C02DCC19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</p:spTree>
    <p:extLst>
      <p:ext uri="{BB962C8B-B14F-4D97-AF65-F5344CB8AC3E}">
        <p14:creationId xmlns:p14="http://schemas.microsoft.com/office/powerpoint/2010/main" val="261561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Rough estimations on single beam instabilities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84A547-FE27-433D-B634-FEDA6DDFB9BC}"/>
              </a:ext>
            </a:extLst>
          </p:cNvPr>
          <p:cNvSpPr txBox="1"/>
          <p:nvPr/>
        </p:nvSpPr>
        <p:spPr>
          <a:xfrm>
            <a:off x="479376" y="1123997"/>
            <a:ext cx="849694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 dirty="0"/>
              <a:t>Broadband imp. </a:t>
            </a:r>
            <a:r>
              <a:rPr lang="zh-CN" altLang="en-US" b="1" dirty="0">
                <a:sym typeface="Symbol" panose="05050102010706020507" pitchFamily="18" charset="2"/>
              </a:rPr>
              <a:t> </a:t>
            </a:r>
            <a:r>
              <a:rPr lang="en-US" altLang="zh-CN" b="1" dirty="0">
                <a:sym typeface="Symbol" panose="05050102010706020507" pitchFamily="18" charset="2"/>
              </a:rPr>
              <a:t>beam distortion/centroid oscillation </a:t>
            </a:r>
            <a:r>
              <a:rPr lang="zh-CN" altLang="en-US" b="1" dirty="0">
                <a:sym typeface="Symbol" panose="05050102010706020507" pitchFamily="18" charset="2"/>
              </a:rPr>
              <a:t> </a:t>
            </a:r>
            <a:r>
              <a:rPr lang="en-US" altLang="zh-CN" b="1" dirty="0">
                <a:sym typeface="Symbol" panose="05050102010706020507" pitchFamily="18" charset="2"/>
              </a:rPr>
              <a:t>bunch current threshold</a:t>
            </a:r>
          </a:p>
          <a:p>
            <a:pPr>
              <a:spcBef>
                <a:spcPts val="600"/>
              </a:spcBef>
            </a:pPr>
            <a:r>
              <a:rPr lang="en-US" altLang="zh-CN" b="1" dirty="0">
                <a:sym typeface="Symbol" panose="05050102010706020507" pitchFamily="18" charset="2"/>
              </a:rPr>
              <a:t>Narrowband imp. </a:t>
            </a:r>
            <a:r>
              <a:rPr lang="zh-CN" altLang="en-US" b="1" dirty="0">
                <a:sym typeface="Symbol" panose="05050102010706020507" pitchFamily="18" charset="2"/>
              </a:rPr>
              <a:t> </a:t>
            </a:r>
            <a:r>
              <a:rPr lang="en-US" altLang="zh-CN" b="1" dirty="0">
                <a:sym typeface="Symbol" panose="05050102010706020507" pitchFamily="18" charset="2"/>
              </a:rPr>
              <a:t>coupled bunch oscillation </a:t>
            </a:r>
            <a:r>
              <a:rPr lang="zh-CN" altLang="en-US" b="1" dirty="0">
                <a:sym typeface="Symbol" panose="05050102010706020507" pitchFamily="18" charset="2"/>
              </a:rPr>
              <a:t> </a:t>
            </a:r>
            <a:r>
              <a:rPr lang="en-US" altLang="zh-CN" b="1" dirty="0">
                <a:sym typeface="Symbol" panose="05050102010706020507" pitchFamily="18" charset="2"/>
              </a:rPr>
              <a:t>restrict total beam current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837598-8D7A-48CC-AFB2-0BD495F323E4}"/>
              </a:ext>
            </a:extLst>
          </p:cNvPr>
          <p:cNvSpPr txBox="1"/>
          <p:nvPr/>
        </p:nvSpPr>
        <p:spPr>
          <a:xfrm>
            <a:off x="8737600" y="1210305"/>
            <a:ext cx="3336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®"/>
            </a:pPr>
            <a:r>
              <a:rPr lang="en-US" altLang="zh-CN" b="1" dirty="0">
                <a:sym typeface="Symbol" panose="05050102010706020507" pitchFamily="18" charset="2"/>
              </a:rPr>
              <a:t>luminosity</a:t>
            </a:r>
          </a:p>
          <a:p>
            <a:r>
              <a:rPr lang="en-US" altLang="zh-CN" b="1" dirty="0">
                <a:sym typeface="Symbol" panose="05050102010706020507" pitchFamily="18" charset="2"/>
              </a:rPr>
              <a:t>  (beam energy loss</a:t>
            </a:r>
            <a:r>
              <a:rPr lang="zh-CN" altLang="en-US" b="1" dirty="0">
                <a:sym typeface="Symbol" panose="05050102010706020507" pitchFamily="18" charset="2"/>
              </a:rPr>
              <a:t> </a:t>
            </a:r>
            <a:r>
              <a:rPr lang="en-US" altLang="zh-CN" b="1" dirty="0">
                <a:sym typeface="Symbol" panose="05050102010706020507" pitchFamily="18" charset="2"/>
              </a:rPr>
              <a:t>heat load</a:t>
            </a:r>
            <a:r>
              <a:rPr lang="zh-CN" altLang="en-US" b="1" dirty="0">
                <a:sym typeface="Symbol" panose="05050102010706020507" pitchFamily="18" charset="2"/>
              </a:rPr>
              <a:t>）</a:t>
            </a:r>
            <a:endParaRPr lang="zh-CN" altLang="en-US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0047F5B8-71B4-40EE-8FB2-8A62E13CD2A8}"/>
              </a:ext>
            </a:extLst>
          </p:cNvPr>
          <p:cNvSpPr/>
          <p:nvPr/>
        </p:nvSpPr>
        <p:spPr>
          <a:xfrm>
            <a:off x="8512208" y="1275708"/>
            <a:ext cx="216024" cy="4899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9">
            <a:extLst>
              <a:ext uri="{FF2B5EF4-FFF2-40B4-BE49-F238E27FC236}">
                <a16:creationId xmlns:a16="http://schemas.microsoft.com/office/drawing/2014/main" id="{47CCA585-72A6-42A7-AA2C-3199562DDB97}"/>
              </a:ext>
            </a:extLst>
          </p:cNvPr>
          <p:cNvGraphicFramePr>
            <a:graphicFrameLocks noGrp="1"/>
          </p:cNvGraphicFramePr>
          <p:nvPr/>
        </p:nvGraphicFramePr>
        <p:xfrm>
          <a:off x="119336" y="2059446"/>
          <a:ext cx="2352685" cy="1097346"/>
        </p:xfrm>
        <a:graphic>
          <a:graphicData uri="http://schemas.openxmlformats.org/drawingml/2006/table">
            <a:tbl>
              <a:tblPr/>
              <a:tblGrid>
                <a:gridCol w="1447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1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12.2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48.2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表格 10">
            <a:extLst>
              <a:ext uri="{FF2B5EF4-FFF2-40B4-BE49-F238E27FC236}">
                <a16:creationId xmlns:a16="http://schemas.microsoft.com/office/drawing/2014/main" id="{350BED15-FC7D-4493-9FF3-A91D7A5A1D87}"/>
              </a:ext>
            </a:extLst>
          </p:cNvPr>
          <p:cNvGraphicFramePr>
            <a:graphicFrameLocks noGrp="1"/>
          </p:cNvGraphicFramePr>
          <p:nvPr/>
        </p:nvGraphicFramePr>
        <p:xfrm>
          <a:off x="2523370" y="1959291"/>
          <a:ext cx="6020903" cy="1507200"/>
        </p:xfrm>
        <a:graphic>
          <a:graphicData uri="http://schemas.openxmlformats.org/drawingml/2006/table">
            <a:tbl>
              <a:tblPr firstRow="1" bandRow="1"/>
              <a:tblGrid>
                <a:gridCol w="278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081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  <a:gridCol w="808187">
                  <a:extLst>
                    <a:ext uri="{9D8B030D-6E8A-4147-A177-3AD203B41FA5}">
                      <a16:colId xmlns:a16="http://schemas.microsoft.com/office/drawing/2014/main" val="3438979285"/>
                    </a:ext>
                  </a:extLst>
                </a:gridCol>
                <a:gridCol w="808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l" fontAlgn="b"/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threshold (Long)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||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r>
                        <a:rPr lang="en-US" sz="16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[m</a:t>
                      </a:r>
                      <a:r>
                        <a:rPr lang="en-US" sz="16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]</a:t>
                      </a:r>
                      <a:endParaRPr 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threshold (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600" b="0" u="none" strike="noStrik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[kV/</a:t>
                      </a:r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/m]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69.7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6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40.2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109.8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98E4FEB6-FE18-46FD-A074-EDD2FA5B2C01}"/>
              </a:ext>
            </a:extLst>
          </p:cNvPr>
          <p:cNvSpPr/>
          <p:nvPr/>
        </p:nvSpPr>
        <p:spPr>
          <a:xfrm>
            <a:off x="5303913" y="1959291"/>
            <a:ext cx="792087" cy="91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04B586EA-651E-4B32-9244-AEAC841CDEF1}"/>
              </a:ext>
            </a:extLst>
          </p:cNvPr>
          <p:cNvSpPr/>
          <p:nvPr/>
        </p:nvSpPr>
        <p:spPr>
          <a:xfrm>
            <a:off x="6960096" y="1937299"/>
            <a:ext cx="762829" cy="150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E04818D-80B5-48C5-910F-49A30F6F7E04}"/>
              </a:ext>
            </a:extLst>
          </p:cNvPr>
          <p:cNvSpPr/>
          <p:nvPr/>
        </p:nvSpPr>
        <p:spPr>
          <a:xfrm>
            <a:off x="9153060" y="3036010"/>
            <a:ext cx="15760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TMCI unstable</a:t>
            </a:r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5486C0B1-4D54-46E1-8BA0-610F9BB46C15}"/>
              </a:ext>
            </a:extLst>
          </p:cNvPr>
          <p:cNvSpPr/>
          <p:nvPr/>
        </p:nvSpPr>
        <p:spPr>
          <a:xfrm>
            <a:off x="8616280" y="3070313"/>
            <a:ext cx="479450" cy="239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08BAE459-50AD-4BC4-A31F-E64D7CF41CA5}"/>
              </a:ext>
            </a:extLst>
          </p:cNvPr>
          <p:cNvSpPr/>
          <p:nvPr/>
        </p:nvSpPr>
        <p:spPr>
          <a:xfrm>
            <a:off x="9153061" y="2301533"/>
            <a:ext cx="1576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Longitudinal distortion</a:t>
            </a:r>
          </a:p>
        </p:txBody>
      </p:sp>
      <p:sp>
        <p:nvSpPr>
          <p:cNvPr id="18" name="右箭头 15">
            <a:extLst>
              <a:ext uri="{FF2B5EF4-FFF2-40B4-BE49-F238E27FC236}">
                <a16:creationId xmlns:a16="http://schemas.microsoft.com/office/drawing/2014/main" id="{8A344351-4B24-466A-8B4F-C72A6941D7FE}"/>
              </a:ext>
            </a:extLst>
          </p:cNvPr>
          <p:cNvSpPr/>
          <p:nvPr/>
        </p:nvSpPr>
        <p:spPr>
          <a:xfrm>
            <a:off x="8616280" y="2443428"/>
            <a:ext cx="479450" cy="239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15A20997-84BB-4FA9-8536-7EFC1B6B6267}"/>
              </a:ext>
            </a:extLst>
          </p:cNvPr>
          <p:cNvSpPr/>
          <p:nvPr/>
        </p:nvSpPr>
        <p:spPr>
          <a:xfrm>
            <a:off x="10455763" y="2508665"/>
            <a:ext cx="216024" cy="623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10C82CFA-B94C-4D96-AAA1-87062C0A2826}"/>
              </a:ext>
            </a:extLst>
          </p:cNvPr>
          <p:cNvSpPr/>
          <p:nvPr/>
        </p:nvSpPr>
        <p:spPr>
          <a:xfrm>
            <a:off x="10729117" y="2508665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Luminosity limitations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6AD8B1-0BB2-4851-A585-1BC2D8D315CE}"/>
              </a:ext>
            </a:extLst>
          </p:cNvPr>
          <p:cNvSpPr txBox="1"/>
          <p:nvPr/>
        </p:nvSpPr>
        <p:spPr>
          <a:xfrm>
            <a:off x="486231" y="5662989"/>
            <a:ext cx="4636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In the following, the instability studies are mainly focused on the Z energy.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格 10">
                <a:extLst>
                  <a:ext uri="{FF2B5EF4-FFF2-40B4-BE49-F238E27FC236}">
                    <a16:creationId xmlns:a16="http://schemas.microsoft.com/office/drawing/2014/main" id="{E2749605-FFE4-4A09-B03D-0396EA0DB6B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23714" y="3799356"/>
              <a:ext cx="6432291" cy="162632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74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91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6499">
                      <a:extLst>
                        <a:ext uri="{9D8B030D-6E8A-4147-A177-3AD203B41FA5}">
                          <a16:colId xmlns:a16="http://schemas.microsoft.com/office/drawing/2014/main" val="3624536658"/>
                        </a:ext>
                      </a:extLst>
                    </a:gridCol>
                    <a:gridCol w="863407">
                      <a:extLst>
                        <a:ext uri="{9D8B030D-6E8A-4147-A177-3AD203B41FA5}">
                          <a16:colId xmlns:a16="http://schemas.microsoft.com/office/drawing/2014/main" val="3438979285"/>
                        </a:ext>
                      </a:extLst>
                    </a:gridCol>
                    <a:gridCol w="86340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8294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6662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threshold (Long)</a:t>
                          </a:r>
                        </a:p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CN" sz="16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GHz</a:t>
                          </a:r>
                          <a:r>
                            <a:rPr lang="en-US" altLang="zh-CN" sz="16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</a:t>
                          </a:r>
                          <a:r>
                            <a:rPr lang="en-US" altLang="zh-CN" sz="16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441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threshold (Trans)</a:t>
                          </a:r>
                        </a:p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6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6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[G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/m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格 10">
                <a:extLst>
                  <a:ext uri="{FF2B5EF4-FFF2-40B4-BE49-F238E27FC236}">
                    <a16:creationId xmlns:a16="http://schemas.microsoft.com/office/drawing/2014/main" id="{E2749605-FFE4-4A09-B03D-0396EA0DB6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3498805"/>
                  </p:ext>
                </p:extLst>
              </p:nvPr>
            </p:nvGraphicFramePr>
            <p:xfrm>
              <a:off x="2423714" y="3799356"/>
              <a:ext cx="6432291" cy="162632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74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91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6499">
                      <a:extLst>
                        <a:ext uri="{9D8B030D-6E8A-4147-A177-3AD203B41FA5}">
                          <a16:colId xmlns:a16="http://schemas.microsoft.com/office/drawing/2014/main" val="3624536658"/>
                        </a:ext>
                      </a:extLst>
                    </a:gridCol>
                    <a:gridCol w="863407">
                      <a:extLst>
                        <a:ext uri="{9D8B030D-6E8A-4147-A177-3AD203B41FA5}">
                          <a16:colId xmlns:a16="http://schemas.microsoft.com/office/drawing/2014/main" val="3438979285"/>
                        </a:ext>
                      </a:extLst>
                    </a:gridCol>
                    <a:gridCol w="86340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39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6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6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45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5" t="-54717" r="-116803" b="-10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19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5" t="-154717" r="-116803" b="-9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矩形 3">
            <a:extLst>
              <a:ext uri="{FF2B5EF4-FFF2-40B4-BE49-F238E27FC236}">
                <a16:creationId xmlns:a16="http://schemas.microsoft.com/office/drawing/2014/main" id="{FF8FE826-5916-47B4-9944-762E756C9AA2}"/>
              </a:ext>
            </a:extLst>
          </p:cNvPr>
          <p:cNvSpPr/>
          <p:nvPr/>
        </p:nvSpPr>
        <p:spPr>
          <a:xfrm>
            <a:off x="7104112" y="3764561"/>
            <a:ext cx="864096" cy="1661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矩形 13">
            <a:extLst>
              <a:ext uri="{FF2B5EF4-FFF2-40B4-BE49-F238E27FC236}">
                <a16:creationId xmlns:a16="http://schemas.microsoft.com/office/drawing/2014/main" id="{08B2C6F9-0C8C-470B-AEC4-820E185BA068}"/>
              </a:ext>
            </a:extLst>
          </p:cNvPr>
          <p:cNvSpPr/>
          <p:nvPr/>
        </p:nvSpPr>
        <p:spPr>
          <a:xfrm>
            <a:off x="5879976" y="5672868"/>
            <a:ext cx="4392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Tight narrowband impedance requirements for Z (at least ~two orders higher for the other energies) </a:t>
            </a:r>
            <a:endParaRPr lang="zh-CN" altLang="en-US" sz="1600" dirty="0"/>
          </a:p>
        </p:txBody>
      </p:sp>
      <p:sp>
        <p:nvSpPr>
          <p:cNvPr id="34" name="右箭头 16">
            <a:extLst>
              <a:ext uri="{FF2B5EF4-FFF2-40B4-BE49-F238E27FC236}">
                <a16:creationId xmlns:a16="http://schemas.microsoft.com/office/drawing/2014/main" id="{5783E152-C3ED-4D3D-939E-3D38885F2BB1}"/>
              </a:ext>
            </a:extLst>
          </p:cNvPr>
          <p:cNvSpPr/>
          <p:nvPr/>
        </p:nvSpPr>
        <p:spPr>
          <a:xfrm rot="5400000">
            <a:off x="7328449" y="5372028"/>
            <a:ext cx="431475" cy="271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页脚占位符 3">
            <a:extLst>
              <a:ext uri="{FF2B5EF4-FFF2-40B4-BE49-F238E27FC236}">
                <a16:creationId xmlns:a16="http://schemas.microsoft.com/office/drawing/2014/main" id="{76C96C29-BE69-416B-8CC4-FF72590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DC0557D-7935-41FA-9FE4-45A9F9EB3ECF}"/>
              </a:ext>
            </a:extLst>
          </p:cNvPr>
          <p:cNvSpPr txBox="1"/>
          <p:nvPr/>
        </p:nvSpPr>
        <p:spPr>
          <a:xfrm>
            <a:off x="250841" y="3220024"/>
            <a:ext cx="208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Evaluate with rms bunch length of 3mm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37929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500F2D5-6F2A-4C99-9463-39DC4D15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Single bunch instabilities with reduced impedance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F6B571-FC17-42F4-94C4-2999835E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6F10D4-6035-419B-8EE7-358D9537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4" name="内容占位符 23">
            <a:extLst>
              <a:ext uri="{FF2B5EF4-FFF2-40B4-BE49-F238E27FC236}">
                <a16:creationId xmlns:a16="http://schemas.microsoft.com/office/drawing/2014/main" id="{C27C3167-5E3D-4B33-B588-BFE6DDB4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4" y="1177165"/>
            <a:ext cx="10972800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The TMCI for Z is investigated with simulations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The bunch charge is restricted to 5 </a:t>
            </a:r>
            <a:r>
              <a:rPr lang="en-US" altLang="zh-CN" sz="2000" dirty="0" err="1"/>
              <a:t>nC</a:t>
            </a:r>
            <a:r>
              <a:rPr lang="en-US" altLang="zh-CN" sz="2000" dirty="0"/>
              <a:t> (much lower than the design value of 22.4 </a:t>
            </a:r>
            <a:r>
              <a:rPr lang="en-US" altLang="zh-CN" sz="2000" dirty="0" err="1"/>
              <a:t>nC</a:t>
            </a:r>
            <a:r>
              <a:rPr lang="en-US" altLang="zh-CN" sz="20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Need high chromaticity and feedback damping, and further impedance mitigation.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FCA4B1-CE2D-47E7-9CB8-0F005E2EA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420888"/>
            <a:ext cx="4446037" cy="29640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494422-6459-43DF-9077-801B7F64D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420888"/>
            <a:ext cx="4446037" cy="29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D18BE2D-E0C0-4E56-BD2B-D4D7F17C26D8}"/>
              </a:ext>
            </a:extLst>
          </p:cNvPr>
          <p:cNvSpPr txBox="1"/>
          <p:nvPr/>
        </p:nvSpPr>
        <p:spPr>
          <a:xfrm>
            <a:off x="1199456" y="5501135"/>
            <a:ext cx="6696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Transverse oscillation modes vs. bunch charge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2EC812-3A81-48C1-8574-F05C20F57F76}"/>
              </a:ext>
            </a:extLst>
          </p:cNvPr>
          <p:cNvSpPr txBox="1"/>
          <p:nvPr/>
        </p:nvSpPr>
        <p:spPr>
          <a:xfrm>
            <a:off x="6643901" y="5490760"/>
            <a:ext cx="3850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Transmission rate vs. bunch charge</a:t>
            </a:r>
            <a:endParaRPr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BE460B-C002-4F6E-BE4D-2128EF9BF0D6}"/>
              </a:ext>
            </a:extLst>
          </p:cNvPr>
          <p:cNvSpPr txBox="1"/>
          <p:nvPr/>
        </p:nvSpPr>
        <p:spPr>
          <a:xfrm>
            <a:off x="9538566" y="999933"/>
            <a:ext cx="2653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Courtesy of H.S. Xu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43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DB98FDD-F0C0-4D42-BCAE-7BB75FD7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0" y="1008848"/>
            <a:ext cx="11329932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Two bunch charge cases are tested: Ne=5E10, 14E10(22.4nC), theoretical studies underway.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/>
              <a:t>1)</a:t>
            </a:r>
            <a:r>
              <a:rPr lang="zh-CN" altLang="en-US" sz="2000" dirty="0"/>
              <a:t> </a:t>
            </a:r>
            <a:r>
              <a:rPr lang="en-US" altLang="zh-CN" sz="2000" dirty="0"/>
              <a:t>Only chromaticity Qy’~5 (half ring)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/>
              <a:t>2)</a:t>
            </a:r>
            <a:r>
              <a:rPr lang="zh-CN" altLang="en-US" sz="2000" dirty="0"/>
              <a:t> </a:t>
            </a:r>
            <a:r>
              <a:rPr lang="en-US" altLang="zh-CN" sz="2000" dirty="0"/>
              <a:t>Only chromaticity Qy’~10 (half ring)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12F01B9-1748-42B8-B79F-DFB0E8EC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Mitigation with chromaticity and FB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4F7452-BE0B-4496-833B-1722EFAC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AFF793-238B-4ABA-A192-6CE89FAFD93E}"/>
              </a:ext>
            </a:extLst>
          </p:cNvPr>
          <p:cNvSpPr txBox="1"/>
          <p:nvPr/>
        </p:nvSpPr>
        <p:spPr>
          <a:xfrm>
            <a:off x="9048328" y="535596"/>
            <a:ext cx="2653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Courtesy of Z.Y. Li, Y. Zhang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C5A9448-CFA2-4AF4-A544-EDDDA2F5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53" y="1772816"/>
            <a:ext cx="11630026" cy="223447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7E4D20-4BD1-42F8-934F-629C8A66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1" y="4388701"/>
            <a:ext cx="11928918" cy="23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DB98FDD-F0C0-4D42-BCAE-7BB75FD7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0" y="1008848"/>
            <a:ext cx="10972800" cy="48403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/>
              <a:t>3) With B-by-B feedback (damp rate ~0.05)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/>
              <a:t>4) With B-by-B feedback (damp rate ~0.05) and Qy’~5 (half ring)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12F01B9-1748-42B8-B79F-DFB0E8EC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Mitigation with chromaticity and FB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03DA0-B358-4830-B81B-CD0CFE10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09320"/>
            <a:ext cx="5040560" cy="354977"/>
          </a:xfrm>
        </p:spPr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4F7452-BE0B-4496-833B-1722EFAC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AFF793-238B-4ABA-A192-6CE89FAFD93E}"/>
              </a:ext>
            </a:extLst>
          </p:cNvPr>
          <p:cNvSpPr txBox="1"/>
          <p:nvPr/>
        </p:nvSpPr>
        <p:spPr>
          <a:xfrm>
            <a:off x="9484331" y="597964"/>
            <a:ext cx="2653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Courtesy of Z.Y. Li, Y. Zhang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BF43C7-F751-4482-ACAA-AE2681BD9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7" y="4054006"/>
            <a:ext cx="12061798" cy="23494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3D6FA2-3F55-4456-A27D-519FFF80D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00" y="1405562"/>
            <a:ext cx="11721430" cy="23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7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83CA522-E363-4FC0-A18B-B7430063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CEPC beam parameters (30MW)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C0F57A-8C2E-46DB-B4AC-C2B17365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67E2F2-B307-4625-97AD-3C7D7BBD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20697906-21B6-4776-9C5C-32AC2F52A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768555"/>
              </p:ext>
            </p:extLst>
          </p:nvPr>
        </p:nvGraphicFramePr>
        <p:xfrm>
          <a:off x="845991" y="1222152"/>
          <a:ext cx="9290249" cy="501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878822576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Z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W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tt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energy </a:t>
                      </a:r>
                      <a:r>
                        <a:rPr kumimoji="0" lang="en-US" altLang="zh-CN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</a:t>
                      </a:r>
                      <a:r>
                        <a:rPr kumimoji="0" lang="en-US" altLang="zh-CN" sz="17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[GeV]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120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45.5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180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b="1" i="1" kern="1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700" b="1" i="1" kern="100" baseline="-250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700" b="1" kern="100" dirty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Emittance (H/V) [nm/pm]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0.64/1.3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0.27/1.4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0.87/1.7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1.4/4.7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current [mA]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803.5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84.1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3.3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number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268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11934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1297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Population [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Momentum compaction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en-US" altLang="zh-CN" sz="17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-5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]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i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B</a:t>
                      </a:r>
                      <a:r>
                        <a:rPr lang="en-US" altLang="zh-CN" sz="17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unch length </a:t>
                      </a:r>
                      <a:r>
                        <a:rPr lang="en-US" altLang="zh-CN" sz="1700" i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700" i="1" kern="1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(natural/total) [mm]</a:t>
                      </a:r>
                      <a:endParaRPr lang="zh-CN" altLang="zh-CN" sz="17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2.3/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4.9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2.2/2.9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Energy spread (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natural/total) 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10/17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4/13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7/14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15/20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Betatron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tune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445.10/445.22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317.10/317.22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317.10/317.22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445.10/445.22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Synchrotron tune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0.049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0.035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0.062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0.078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[</a:t>
                      </a: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44/44/22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816/816/408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150/150/75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14/14/7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8B3F4742-95D4-49C4-9EE2-08DACF32FBAC}"/>
              </a:ext>
            </a:extLst>
          </p:cNvPr>
          <p:cNvGrpSpPr/>
          <p:nvPr/>
        </p:nvGrpSpPr>
        <p:grpSpPr>
          <a:xfrm>
            <a:off x="839416" y="1988840"/>
            <a:ext cx="11127880" cy="1944216"/>
            <a:chOff x="839416" y="1988840"/>
            <a:chExt cx="11127880" cy="194421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0CCC84A-425B-4A07-AA6D-AB521208F2F8}"/>
                </a:ext>
              </a:extLst>
            </p:cNvPr>
            <p:cNvSpPr txBox="1"/>
            <p:nvPr/>
          </p:nvSpPr>
          <p:spPr>
            <a:xfrm>
              <a:off x="10288160" y="2688573"/>
              <a:ext cx="1679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>
                  <a:solidFill>
                    <a:srgbClr val="FF0000"/>
                  </a:solidFill>
                </a:rPr>
                <a:t>Design queries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3FEB2E6-D82A-4A22-89B4-D371619EFEB6}"/>
                </a:ext>
              </a:extLst>
            </p:cNvPr>
            <p:cNvSpPr/>
            <p:nvPr/>
          </p:nvSpPr>
          <p:spPr>
            <a:xfrm>
              <a:off x="845991" y="1988840"/>
              <a:ext cx="9290249" cy="79208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E3B168C-424A-4BDC-8A28-8E4B13A1236E}"/>
                </a:ext>
              </a:extLst>
            </p:cNvPr>
            <p:cNvSpPr/>
            <p:nvPr/>
          </p:nvSpPr>
          <p:spPr>
            <a:xfrm>
              <a:off x="839416" y="2780928"/>
              <a:ext cx="9290249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B7014BD-640F-4CE3-B960-18C056877D20}"/>
              </a:ext>
            </a:extLst>
          </p:cNvPr>
          <p:cNvGrpSpPr/>
          <p:nvPr/>
        </p:nvGrpSpPr>
        <p:grpSpPr>
          <a:xfrm>
            <a:off x="845992" y="3929191"/>
            <a:ext cx="11184767" cy="2453002"/>
            <a:chOff x="845992" y="3929191"/>
            <a:chExt cx="11184767" cy="245300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E731B7C-65BB-4883-A9AB-B17BBE071460}"/>
                </a:ext>
              </a:extLst>
            </p:cNvPr>
            <p:cNvSpPr/>
            <p:nvPr/>
          </p:nvSpPr>
          <p:spPr>
            <a:xfrm>
              <a:off x="845992" y="3935027"/>
              <a:ext cx="9283674" cy="2306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E294955-2C7D-4E5B-B06F-6860561A2367}"/>
                </a:ext>
              </a:extLst>
            </p:cNvPr>
            <p:cNvSpPr txBox="1"/>
            <p:nvPr/>
          </p:nvSpPr>
          <p:spPr>
            <a:xfrm>
              <a:off x="10272464" y="3929191"/>
              <a:ext cx="1679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Small </a:t>
              </a:r>
              <a:r>
                <a:rPr lang="en-US" altLang="zh-CN" b="1" i="1" u="sng" dirty="0">
                  <a:sym typeface="Symbol" panose="05050102010706020507" pitchFamily="18" charset="2"/>
                </a:rPr>
                <a:t></a:t>
              </a:r>
              <a:r>
                <a:rPr lang="en-US" altLang="zh-CN" b="1" i="1" u="sng" baseline="-25000" dirty="0">
                  <a:sym typeface="Symbol" panose="05050102010706020507" pitchFamily="18" charset="2"/>
                </a:rPr>
                <a:t>p</a:t>
              </a:r>
              <a:endParaRPr lang="en-US" altLang="zh-CN" b="1" i="1" u="sng" baseline="-250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5539A02-6719-48AB-806F-B0E796DAAA05}"/>
                </a:ext>
              </a:extLst>
            </p:cNvPr>
            <p:cNvSpPr txBox="1"/>
            <p:nvPr/>
          </p:nvSpPr>
          <p:spPr>
            <a:xfrm>
              <a:off x="10267832" y="4383974"/>
              <a:ext cx="1755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Short natural </a:t>
              </a:r>
              <a:r>
                <a:rPr lang="en-US" altLang="zh-CN" b="1" i="1" u="sng" dirty="0">
                  <a:sym typeface="Symbol" panose="05050102010706020507" pitchFamily="18" charset="2"/>
                </a:rPr>
                <a:t></a:t>
              </a:r>
              <a:r>
                <a:rPr lang="en-US" altLang="zh-CN" b="1" i="1" u="sng" baseline="-25000" dirty="0">
                  <a:sym typeface="Symbol" panose="05050102010706020507" pitchFamily="18" charset="2"/>
                </a:rPr>
                <a:t>z</a:t>
              </a:r>
              <a:endParaRPr lang="en-US" altLang="zh-CN" b="1" i="1" u="sng" baseline="-25000" dirty="0"/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F726A7A9-5933-4B94-AD50-01A64230D7F8}"/>
                </a:ext>
              </a:extLst>
            </p:cNvPr>
            <p:cNvSpPr/>
            <p:nvPr/>
          </p:nvSpPr>
          <p:spPr>
            <a:xfrm>
              <a:off x="10010070" y="4051434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DA49444E-C323-4D07-B579-A734C9F9E613}"/>
                </a:ext>
              </a:extLst>
            </p:cNvPr>
            <p:cNvSpPr/>
            <p:nvPr/>
          </p:nvSpPr>
          <p:spPr>
            <a:xfrm>
              <a:off x="10010070" y="4469295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2177D5A-C50A-4346-9778-EB2C7DBE4204}"/>
                </a:ext>
              </a:extLst>
            </p:cNvPr>
            <p:cNvSpPr txBox="1"/>
            <p:nvPr/>
          </p:nvSpPr>
          <p:spPr>
            <a:xfrm>
              <a:off x="10274984" y="5735862"/>
              <a:ext cx="17557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Slow damping at low </a:t>
              </a:r>
              <a:r>
                <a:rPr lang="en-US" altLang="zh-CN" b="1" i="1" u="sng" dirty="0" err="1"/>
                <a:t>E</a:t>
              </a:r>
              <a:r>
                <a:rPr lang="en-US" altLang="zh-CN" b="1" i="1" u="sng" baseline="-25000" dirty="0" err="1"/>
                <a:t>k</a:t>
              </a:r>
              <a:endParaRPr lang="en-US" altLang="zh-CN" b="1" i="1" u="sng" baseline="-25000" dirty="0"/>
            </a:p>
          </p:txBody>
        </p: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F3EAF40E-0EB7-49A1-9DB9-5CA3B6B50FA9}"/>
                </a:ext>
              </a:extLst>
            </p:cNvPr>
            <p:cNvSpPr/>
            <p:nvPr/>
          </p:nvSpPr>
          <p:spPr>
            <a:xfrm>
              <a:off x="10010070" y="5931501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178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500F2D5-6F2A-4C99-9463-39DC4D15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Influence of impedance on Beam-beam interaction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F6B571-FC17-42F4-94C4-2999835E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6F10D4-6035-419B-8EE7-358D9537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24" name="内容占位符 23">
            <a:extLst>
              <a:ext uri="{FF2B5EF4-FFF2-40B4-BE49-F238E27FC236}">
                <a16:creationId xmlns:a16="http://schemas.microsoft.com/office/drawing/2014/main" id="{C27C3167-5E3D-4B33-B588-BFE6DDB4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7165"/>
            <a:ext cx="11247040" cy="53481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Multiparticle tracking simulations are performed with IBB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Strong-strong beam-beam interaction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Linear Arc Map with SR radiation, </a:t>
            </a:r>
            <a:r>
              <a:rPr lang="en-US" altLang="zh-CN" sz="1800" dirty="0"/>
              <a:t>localized beam-beam kick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Support large </a:t>
            </a:r>
            <a:r>
              <a:rPr lang="en-US" altLang="zh-CN" sz="1800" dirty="0" err="1"/>
              <a:t>Piwinski</a:t>
            </a:r>
            <a:r>
              <a:rPr lang="en-US" altLang="zh-CN" sz="1800" dirty="0"/>
              <a:t> angle collision, </a:t>
            </a:r>
            <a:r>
              <a:rPr lang="en-US" altLang="zh-CN" sz="1800" dirty="0" err="1"/>
              <a:t>beamstrahlung</a:t>
            </a:r>
            <a:r>
              <a:rPr lang="en-US" altLang="zh-CN" sz="1800" dirty="0"/>
              <a:t> effect, multiple bunches/multiple IPs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Longitudinal +transverse impedance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Eigen mode analysis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Beam-Beam cross wake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Discretization of longitudinal phase space distribution with PWD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Synchrotron-</a:t>
            </a:r>
            <a:r>
              <a:rPr lang="en-US" altLang="zh-CN" sz="1800" dirty="0" err="1"/>
              <a:t>betatron</a:t>
            </a:r>
            <a:r>
              <a:rPr lang="en-US" altLang="zh-CN" sz="1800" dirty="0"/>
              <a:t> motion described by transfer matrix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Linear eigenvalue issue</a:t>
            </a:r>
          </a:p>
          <a:p>
            <a:pPr lvl="1">
              <a:spcBef>
                <a:spcPts val="300"/>
              </a:spcBef>
            </a:pPr>
            <a:endParaRPr lang="en-US" altLang="zh-CN" sz="8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Horizontal plane: 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Coherent X-Z instability due to large </a:t>
            </a:r>
            <a:r>
              <a:rPr lang="en-US" altLang="zh-CN" sz="1800" dirty="0" err="1"/>
              <a:t>Piwinski</a:t>
            </a:r>
            <a:r>
              <a:rPr lang="en-US" altLang="zh-CN" sz="1800" dirty="0"/>
              <a:t> angle.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Influenced by Horizontal impedance and potential well distortion from longitudinal impedance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Vertical plane: </a:t>
            </a:r>
          </a:p>
          <a:p>
            <a:pPr lvl="1">
              <a:spcBef>
                <a:spcPts val="300"/>
              </a:spcBef>
            </a:pPr>
            <a:r>
              <a:rPr lang="en-US" altLang="zh-CN" sz="1800" dirty="0"/>
              <a:t>Transverse mode coupling instability, enhanced with combination of impedance and beam-beam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0C5EEAB-119F-470E-A115-6281537C4480}"/>
              </a:ext>
            </a:extLst>
          </p:cNvPr>
          <p:cNvSpPr txBox="1"/>
          <p:nvPr/>
        </p:nvSpPr>
        <p:spPr>
          <a:xfrm>
            <a:off x="8322956" y="1033489"/>
            <a:ext cx="36740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Y. Zhang et al., PRST-AB, 8, 074402 (2005)</a:t>
            </a:r>
          </a:p>
          <a:p>
            <a:r>
              <a:rPr lang="en-US" altLang="zh-CN" sz="1500" dirty="0"/>
              <a:t>K. </a:t>
            </a:r>
            <a:r>
              <a:rPr lang="en-US" altLang="zh-CN" sz="1500" dirty="0" err="1"/>
              <a:t>Ohmi</a:t>
            </a:r>
            <a:r>
              <a:rPr lang="en-US" altLang="zh-CN" sz="1500" dirty="0"/>
              <a:t> et al., PRL 119, 134801 (2017)</a:t>
            </a:r>
          </a:p>
          <a:p>
            <a:r>
              <a:rPr lang="en-US" altLang="zh-CN" sz="1500" dirty="0"/>
              <a:t>Y. Zhang et al., PRAB 23, 104402 (2020)</a:t>
            </a:r>
          </a:p>
          <a:p>
            <a:r>
              <a:rPr lang="en-US" altLang="zh-CN" sz="1500" dirty="0"/>
              <a:t>Y. Zhang et al., PRAB 26, 064401 (2023)</a:t>
            </a:r>
          </a:p>
          <a:p>
            <a:r>
              <a:rPr lang="en-US" altLang="zh-CN" sz="1500" dirty="0"/>
              <a:t>C.T. Lin et al., PRAB 25, 011001 (2022)</a:t>
            </a:r>
          </a:p>
        </p:txBody>
      </p:sp>
    </p:spTree>
    <p:extLst>
      <p:ext uri="{BB962C8B-B14F-4D97-AF65-F5344CB8AC3E}">
        <p14:creationId xmlns:p14="http://schemas.microsoft.com/office/powerpoint/2010/main" val="501699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81624DE4-CEAD-48F0-BBA2-4EEC74FF5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3831915"/>
            <a:ext cx="3548663" cy="252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EAF5EE6-0C51-4737-86D9-2D0751B1C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920" y="3831915"/>
            <a:ext cx="3784258" cy="25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7A922BA-D0B4-4B31-A1EC-ACF6BEE5B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068" y="3851175"/>
            <a:ext cx="3517312" cy="253335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DB98FDD-F0C0-4D42-BCAE-7BB75FD7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42" y="1285861"/>
            <a:ext cx="7523376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With design bunch intensity (Ne=14E10)</a:t>
            </a:r>
          </a:p>
          <a:p>
            <a:pPr lvl="1">
              <a:spcBef>
                <a:spcPts val="600"/>
              </a:spcBef>
            </a:pPr>
            <a:r>
              <a:rPr lang="en-US" altLang="zh-CN" sz="1900" dirty="0"/>
              <a:t>Only feedback can not stabilize the beam.</a:t>
            </a:r>
          </a:p>
          <a:p>
            <a:pPr lvl="1">
              <a:spcBef>
                <a:spcPts val="600"/>
              </a:spcBef>
            </a:pPr>
            <a:r>
              <a:rPr lang="en-US" altLang="zh-CN" sz="1900" dirty="0"/>
              <a:t>Only </a:t>
            </a:r>
            <a:r>
              <a:rPr lang="en-US" altLang="zh-CN" sz="2000" dirty="0"/>
              <a:t>Qy’~10</a:t>
            </a:r>
            <a:r>
              <a:rPr lang="en-US" altLang="zh-CN" sz="1900" dirty="0"/>
              <a:t>, the beam will dynamically stable at luminosity around 0.8</a:t>
            </a:r>
            <a:r>
              <a:rPr lang="en-US" altLang="zh-CN" sz="1900" dirty="0">
                <a:cs typeface="Arial" panose="020B0604020202020204" pitchFamily="34" charset="0"/>
              </a:rPr>
              <a:t>x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10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36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cm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-2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s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-1</a:t>
            </a:r>
            <a:r>
              <a:rPr lang="en-US" altLang="zh-CN" sz="1900" dirty="0"/>
              <a:t>.</a:t>
            </a:r>
            <a:endParaRPr lang="en-US" altLang="zh-CN" sz="1900" kern="100" baseline="30000" dirty="0">
              <a:effectLst/>
              <a:ea typeface="+mn-ea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sz="1900" dirty="0"/>
              <a:t>Beam-beam stable at 1</a:t>
            </a:r>
            <a:r>
              <a:rPr lang="en-US" altLang="zh-CN" sz="1900" dirty="0">
                <a:cs typeface="Arial" panose="020B0604020202020204" pitchFamily="34" charset="0"/>
              </a:rPr>
              <a:t>x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10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36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cm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-2</a:t>
            </a:r>
            <a:r>
              <a:rPr lang="en-US" altLang="zh-CN" sz="1900" kern="100" dirty="0">
                <a:effectLst/>
                <a:ea typeface="+mn-ea"/>
                <a:cs typeface="Arial" panose="020B0604020202020204" pitchFamily="34" charset="0"/>
              </a:rPr>
              <a:t>s</a:t>
            </a:r>
            <a:r>
              <a:rPr lang="en-US" altLang="zh-CN" sz="1900" kern="100" baseline="30000" dirty="0">
                <a:effectLst/>
                <a:ea typeface="+mn-ea"/>
                <a:cs typeface="Arial" panose="020B0604020202020204" pitchFamily="34" charset="0"/>
              </a:rPr>
              <a:t>-1 </a:t>
            </a:r>
            <a:r>
              <a:rPr lang="en-US" altLang="zh-CN" sz="1900" dirty="0"/>
              <a:t>with FB and </a:t>
            </a:r>
            <a:r>
              <a:rPr lang="en-US" altLang="zh-CN" sz="1800" dirty="0"/>
              <a:t>Qy’~5</a:t>
            </a:r>
            <a:r>
              <a:rPr lang="en-US" altLang="zh-CN" sz="190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altLang="zh-CN" sz="1900" dirty="0"/>
              <a:t>Further impedance reduction is preferred (~20% lower, collimator optimizations, nonlinear collimator, …).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12F01B9-1748-42B8-B79F-DFB0E8EC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Update simulations with reduced impedance (Z)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03DA0-B358-4830-B81B-CD0CFE10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4F7452-BE0B-4496-833B-1722EFAC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D70769-ED42-4A7C-AB0C-6D471FD8AE22}"/>
              </a:ext>
            </a:extLst>
          </p:cNvPr>
          <p:cNvSpPr txBox="1"/>
          <p:nvPr/>
        </p:nvSpPr>
        <p:spPr>
          <a:xfrm>
            <a:off x="9480376" y="1075508"/>
            <a:ext cx="271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Courtesy of Z.Y. Li, Y. Zhang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BDAAD9B-6CA0-4C3F-82B8-F589EFC36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232" y="1537998"/>
            <a:ext cx="3590614" cy="184454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AFEC053-1DA1-489D-A80B-C5AFDAF5315B}"/>
              </a:ext>
            </a:extLst>
          </p:cNvPr>
          <p:cNvSpPr txBox="1"/>
          <p:nvPr/>
        </p:nvSpPr>
        <p:spPr>
          <a:xfrm>
            <a:off x="1415480" y="3697287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Impedance 2024-V2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7166C1-8AC5-4F16-AC9D-BD4B9666803F}"/>
              </a:ext>
            </a:extLst>
          </p:cNvPr>
          <p:cNvSpPr txBox="1"/>
          <p:nvPr/>
        </p:nvSpPr>
        <p:spPr>
          <a:xfrm>
            <a:off x="5015880" y="3707439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Impedance 2024-V2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2420AA0-5DD0-4683-85C1-4BB58F08B665}"/>
              </a:ext>
            </a:extLst>
          </p:cNvPr>
          <p:cNvSpPr txBox="1"/>
          <p:nvPr/>
        </p:nvSpPr>
        <p:spPr>
          <a:xfrm>
            <a:off x="9187892" y="3697287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Impedance 2023-V1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CA396DA-51AE-497B-AC86-913000303C28}"/>
              </a:ext>
            </a:extLst>
          </p:cNvPr>
          <p:cNvSpPr txBox="1"/>
          <p:nvPr/>
        </p:nvSpPr>
        <p:spPr>
          <a:xfrm>
            <a:off x="8256240" y="3358733"/>
            <a:ext cx="3517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Evaluate with rms bunch length of 3mm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77548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6886" y="102645"/>
            <a:ext cx="7539447" cy="897618"/>
          </a:xfrm>
        </p:spPr>
        <p:txBody>
          <a:bodyPr/>
          <a:lstStyle/>
          <a:p>
            <a:r>
              <a:rPr lang="en-US" altLang="zh-CN" b="1" dirty="0"/>
              <a:t>Model of the EC accumulation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70" y="1537263"/>
            <a:ext cx="3190282" cy="31310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27719" y="1254035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Source: 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4310744" y="1701916"/>
            <a:ext cx="7567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Synchrotron radiation on wall=&gt;photon electron</a:t>
            </a:r>
          </a:p>
          <a:p>
            <a:r>
              <a:rPr lang="en-US" altLang="zh-CN" sz="2000" dirty="0"/>
              <a:t>Photon electron on wall=&gt; secondary electron</a:t>
            </a:r>
          </a:p>
          <a:p>
            <a:endParaRPr lang="en-US" altLang="zh-CN" sz="2000" dirty="0"/>
          </a:p>
          <a:p>
            <a:r>
              <a:rPr lang="en-US" altLang="zh-CN" sz="2000" dirty="0"/>
              <a:t>All the electrons trapped by the beam and accumulation to produce the cloud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245" y="2926012"/>
            <a:ext cx="2725992" cy="1854993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8999317E-BE0B-4463-88F9-6C69721EF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4647" r="25212" b="-1"/>
          <a:stretch/>
        </p:blipFill>
        <p:spPr bwMode="auto">
          <a:xfrm>
            <a:off x="9290485" y="4781005"/>
            <a:ext cx="2447511" cy="19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3639064" y="3334290"/>
            <a:ext cx="4455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000" dirty="0"/>
              <a:t>Action betwen the electons and bunch</a:t>
            </a:r>
            <a:r>
              <a:rPr lang="zh-CN" altLang="en-US" sz="2000" dirty="0"/>
              <a:t>：</a:t>
            </a:r>
            <a:endParaRPr lang="en-US" altLang="zh-CN" sz="2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994" y="3798724"/>
            <a:ext cx="4892840" cy="93258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69805" y="4735105"/>
            <a:ext cx="644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Between the kicks, the photoelectrons drift with bunch spacing!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24690" y="5023732"/>
            <a:ext cx="6421951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Space charge maybe including in the action!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Magnetic field also be considered if in the dipole or quadruple!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24690" y="5904871"/>
            <a:ext cx="7003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With all the action, the EC will in an status of balance with density,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32553" y="3603685"/>
            <a:ext cx="12586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/>
              <a:t>PRL VOL 75, NO 8, 1995</a:t>
            </a:r>
            <a:endParaRPr lang="zh-CN" altLang="en-US" sz="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24690" y="6401433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Detailed process was done by simulation.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9271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EB9ED0-360D-41C8-86DE-6255EF0AE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5FAF027-86DD-2E48-8280-C904F868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3" y="142852"/>
            <a:ext cx="6149368" cy="725470"/>
          </a:xfrm>
        </p:spPr>
        <p:txBody>
          <a:bodyPr/>
          <a:lstStyle/>
          <a:p>
            <a:r>
              <a:rPr lang="en-US" altLang="zh-CN" dirty="0"/>
              <a:t>Estimation threshold for EC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C68109-F787-B3AA-33B6-74BAE5F8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2025/8/14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D7B38C-A160-EE9B-22E9-05F87971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3FE306-E21A-4696-478F-8FA39538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4" y="1020788"/>
            <a:ext cx="10513168" cy="572058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DB4E761-B090-FE0A-8BA1-3F7F01B3AA3D}"/>
              </a:ext>
            </a:extLst>
          </p:cNvPr>
          <p:cNvSpPr/>
          <p:nvPr/>
        </p:nvSpPr>
        <p:spPr>
          <a:xfrm>
            <a:off x="521042" y="5896238"/>
            <a:ext cx="10369152" cy="720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39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DF9CD0-DA19-219C-456A-C35FF8A6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2025/8/14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D26E98-1C7C-BEEC-0084-B40095C8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00D829-D3EC-A738-3E05-72418343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2" t="4935" r="55703"/>
          <a:stretch>
            <a:fillRect/>
          </a:stretch>
        </p:blipFill>
        <p:spPr>
          <a:xfrm>
            <a:off x="887760" y="702278"/>
            <a:ext cx="4511824" cy="309413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9CED550-FECE-1288-3712-2563022A385C}"/>
              </a:ext>
            </a:extLst>
          </p:cNvPr>
          <p:cNvSpPr txBox="1"/>
          <p:nvPr/>
        </p:nvSpPr>
        <p:spPr>
          <a:xfrm>
            <a:off x="263352" y="117503"/>
            <a:ext cx="434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Simulation on EC Density</a:t>
            </a:r>
            <a:endParaRPr lang="zh-CN" altLang="en-US" sz="3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1CC4255-E166-8B27-05BD-A3EAF157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228" t="4935" r="10817"/>
          <a:stretch>
            <a:fillRect/>
          </a:stretch>
        </p:blipFill>
        <p:spPr>
          <a:xfrm>
            <a:off x="5663952" y="614917"/>
            <a:ext cx="4639214" cy="318149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F83F574-8B64-16BF-B1C8-09DFFEF0C87C}"/>
              </a:ext>
            </a:extLst>
          </p:cNvPr>
          <p:cNvSpPr txBox="1"/>
          <p:nvPr/>
        </p:nvSpPr>
        <p:spPr>
          <a:xfrm>
            <a:off x="4020941" y="1073938"/>
            <a:ext cx="1175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Z mode</a:t>
            </a:r>
          </a:p>
          <a:p>
            <a:r>
              <a:rPr lang="en-US" altLang="zh-CN" dirty="0"/>
              <a:t>drift space</a:t>
            </a:r>
          </a:p>
          <a:p>
            <a:r>
              <a:rPr lang="en-US" altLang="zh-CN" dirty="0"/>
              <a:t>SEY~1.2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EEAD1E-60D5-18B4-CE01-4135D1582B7C}"/>
              </a:ext>
            </a:extLst>
          </p:cNvPr>
          <p:cNvSpPr txBox="1"/>
          <p:nvPr/>
        </p:nvSpPr>
        <p:spPr>
          <a:xfrm>
            <a:off x="9124083" y="940181"/>
            <a:ext cx="1175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Z mode</a:t>
            </a:r>
          </a:p>
          <a:p>
            <a:r>
              <a:rPr lang="en-US" altLang="zh-CN" dirty="0"/>
              <a:t>Dipole</a:t>
            </a:r>
          </a:p>
          <a:p>
            <a:r>
              <a:rPr lang="en-US" altLang="zh-CN" dirty="0"/>
              <a:t>SEY~1.2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89C32B7-B681-A708-BF5D-E4C45B38D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3857715"/>
            <a:ext cx="5915522" cy="29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6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AC7354C-CEFB-9294-ECE0-800D73B8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88640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New source of EC (Boris Levchenko</a:t>
            </a:r>
            <a:r>
              <a:rPr lang="fi-FI" altLang="zh-CN" dirty="0"/>
              <a:t>, SINP MSU)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E0843B-82D0-2E44-5DBB-D9CA6877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0CB2E79-6B5D-F755-024D-213385BFB480}"/>
              </a:ext>
            </a:extLst>
          </p:cNvPr>
          <p:cNvSpPr txBox="1"/>
          <p:nvPr/>
        </p:nvSpPr>
        <p:spPr>
          <a:xfrm>
            <a:off x="40553" y="1024713"/>
            <a:ext cx="5991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/>
              <a:t>Field emission from collimators</a:t>
            </a:r>
            <a:endParaRPr lang="zh-CN" altLang="en-US" sz="36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4FAE665-3E1F-D0CF-DEF8-821508CE9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762" y="1478290"/>
            <a:ext cx="6120680" cy="43439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5318BE-A07F-1150-6051-B174438E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8" y="2129290"/>
            <a:ext cx="6096000" cy="259941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0DDD03D-A836-52A5-0AAA-D26A55A04EDD}"/>
              </a:ext>
            </a:extLst>
          </p:cNvPr>
          <p:cNvSpPr txBox="1"/>
          <p:nvPr/>
        </p:nvSpPr>
        <p:spPr>
          <a:xfrm>
            <a:off x="3647728" y="4641467"/>
            <a:ext cx="265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That means  Ey~33MV/m!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39903C8-0208-D008-7FD0-9AC399B88F2B}"/>
              </a:ext>
            </a:extLst>
          </p:cNvPr>
          <p:cNvSpPr txBox="1"/>
          <p:nvPr/>
        </p:nvSpPr>
        <p:spPr>
          <a:xfrm>
            <a:off x="8799880" y="263691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+mn-ea"/>
              </a:rPr>
              <a:t>?</a:t>
            </a:r>
            <a:endParaRPr lang="zh-CN" altLang="en-US" sz="4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5872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92C9F93-224E-9385-F6AB-34A33013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Serous problem?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ED58A2-C732-13ED-4B33-B93E196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 2025/8/15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BB07B8-D981-0DD6-614C-957FF215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4EB35F-A326-CF73-245B-547E67ADD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049108"/>
            <a:ext cx="9389728" cy="475978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57A7709-9A84-997F-3976-477A04C8FD09}"/>
              </a:ext>
            </a:extLst>
          </p:cNvPr>
          <p:cNvSpPr txBox="1"/>
          <p:nvPr/>
        </p:nvSpPr>
        <p:spPr>
          <a:xfrm>
            <a:off x="274218" y="5805264"/>
            <a:ext cx="11665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The amount of Ne is very sensitive to the quality of the collimator surface characterized by the parameter β 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799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B84870B-F9E6-2A4B-0042-B563848C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Aperture of CEPC collimator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B425AE-B44F-0901-19C6-739DE31B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2025/8/14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2738D5-39B5-ADCF-9606-59678E6D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A72D9DA-8255-76FE-E0AD-CDC82FD62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89820"/>
              </p:ext>
            </p:extLst>
          </p:nvPr>
        </p:nvGraphicFramePr>
        <p:xfrm>
          <a:off x="376241" y="868322"/>
          <a:ext cx="6367831" cy="5974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5527">
                  <a:extLst>
                    <a:ext uri="{9D8B030D-6E8A-4147-A177-3AD203B41FA5}">
                      <a16:colId xmlns:a16="http://schemas.microsoft.com/office/drawing/2014/main" val="1700476954"/>
                    </a:ext>
                  </a:extLst>
                </a:gridCol>
                <a:gridCol w="1763400">
                  <a:extLst>
                    <a:ext uri="{9D8B030D-6E8A-4147-A177-3AD203B41FA5}">
                      <a16:colId xmlns:a16="http://schemas.microsoft.com/office/drawing/2014/main" val="530260530"/>
                    </a:ext>
                  </a:extLst>
                </a:gridCol>
                <a:gridCol w="1609452">
                  <a:extLst>
                    <a:ext uri="{9D8B030D-6E8A-4147-A177-3AD203B41FA5}">
                      <a16:colId xmlns:a16="http://schemas.microsoft.com/office/drawing/2014/main" val="3247222382"/>
                    </a:ext>
                  </a:extLst>
                </a:gridCol>
                <a:gridCol w="1609452">
                  <a:extLst>
                    <a:ext uri="{9D8B030D-6E8A-4147-A177-3AD203B41FA5}">
                      <a16:colId xmlns:a16="http://schemas.microsoft.com/office/drawing/2014/main" val="2897236411"/>
                    </a:ext>
                  </a:extLst>
                </a:gridCol>
              </a:tblGrid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200" u="none" strike="noStrike" dirty="0">
                          <a:effectLst/>
                        </a:rPr>
                        <a:t>名称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200" u="none" strike="noStrike" dirty="0">
                          <a:effectLst/>
                        </a:rPr>
                        <a:t>距</a:t>
                      </a:r>
                      <a:r>
                        <a:rPr lang="en-US" sz="1200" u="none" strike="noStrike" dirty="0">
                          <a:effectLst/>
                        </a:rPr>
                        <a:t>IP (m)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r>
                        <a:rPr lang="zh-CN" altLang="en-US" sz="1200" u="none" strike="noStrike" dirty="0">
                          <a:effectLst/>
                        </a:rPr>
                        <a:t>半孔径</a:t>
                      </a:r>
                      <a:r>
                        <a:rPr lang="en-US" altLang="zh-CN" sz="1200" u="none" strike="noStrike" dirty="0">
                          <a:effectLst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</a:rPr>
                        <a:t>mm)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Y</a:t>
                      </a:r>
                      <a:r>
                        <a:rPr lang="zh-CN" altLang="en-US" sz="1200" u="none" strike="noStrike">
                          <a:effectLst/>
                        </a:rPr>
                        <a:t>半孔径</a:t>
                      </a:r>
                      <a:r>
                        <a:rPr lang="en-US" altLang="zh-CN" sz="1200" u="none" strike="noStrike">
                          <a:effectLst/>
                        </a:rPr>
                        <a:t>(</a:t>
                      </a:r>
                      <a:r>
                        <a:rPr lang="en-US" sz="1200" u="none" strike="noStrike">
                          <a:effectLst/>
                        </a:rPr>
                        <a:t>mm)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961800684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APT_2771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11748.52435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4094852579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APT_2810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12027.70841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45827539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APT_2833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12370.10786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536508211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APT_4283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21038.99896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549956565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APT_4293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21093.61577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1100540074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APT_6865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36969.84323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58586581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APT_6890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37316.24267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528634666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APT_6956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38038.18305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894828326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APT_11521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49655.66327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052981376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APT_11532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49655.77327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1292028171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APT_29852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62007.06708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494147414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APT_29876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62348.69421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610195354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APT_29931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62911.56091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353491750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APT_30782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67797.96566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837635997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APT_30792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67856.38248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116282997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APT_33860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86513.96962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134970957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APT_33896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86787.35146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819522277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APT_33921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87133.7509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644498351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APT_35712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97743.06639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1575577269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APT_35722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97821.18938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463192402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APT_38002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99466.68453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1898242317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APT_38013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99466.79453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709673252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APT_4267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20931.26533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090005766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APT_4275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20984.38214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1587492767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APT_11495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49655.40327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961474226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APT_11507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49655.52327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761415937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APT_30756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67639.71523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921290765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APT_30764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67694.33204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40164604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APT_37978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99466.44453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06966479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APT_37988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99466.54453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56059315"/>
                  </a:ext>
                </a:extLst>
              </a:tr>
              <a:tr h="1747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APT_51046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99602.02646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4054558225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A65A1B70-F892-7D9B-7DB2-180560F93620}"/>
              </a:ext>
            </a:extLst>
          </p:cNvPr>
          <p:cNvSpPr txBox="1"/>
          <p:nvPr/>
        </p:nvSpPr>
        <p:spPr>
          <a:xfrm>
            <a:off x="6816080" y="2132856"/>
            <a:ext cx="5143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Collimator surface treatments maybe necessary to restrict the electron field emission!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6070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7049621-13CE-9AC2-570F-63B5549B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0763325" cy="725470"/>
          </a:xfrm>
        </p:spPr>
        <p:txBody>
          <a:bodyPr/>
          <a:lstStyle/>
          <a:p>
            <a:r>
              <a:rPr lang="en-US" altLang="zh-CN" dirty="0"/>
              <a:t>Summary for EC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BEDA2F-0F1D-5001-2C74-2E847B2F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66BE69-2B2E-8768-904A-AF2EB47A251C}"/>
              </a:ext>
            </a:extLst>
          </p:cNvPr>
          <p:cNvSpPr txBox="1"/>
          <p:nvPr/>
        </p:nvSpPr>
        <p:spPr>
          <a:xfrm>
            <a:off x="479376" y="1052736"/>
            <a:ext cx="1137726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/>
              <a:t>Without considering the electron field emission, SEY lower than 1.3 is adequate to mitigate the electron cloud instability in the Z pole operation mode. With the application of NEG coating to the inner surface of the beam pipe, it becomes feasible to maintain the maximum SEY below 1.1 after beam scrubbing.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/>
              <a:t>The contribution from electrons of field emission (new source of EC) need to be further verified.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5611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79081B1-0B24-49E7-AECC-A8C2B968D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513239"/>
            <a:ext cx="3139102" cy="1940097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ABDB674-A864-4D34-A31F-A80C72D65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036969"/>
            <a:ext cx="10945216" cy="28902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Impedance modeling of the key vacuum components has been evolving, some of the components, such as the </a:t>
            </a:r>
            <a:r>
              <a:rPr lang="en-US" altLang="zh-CN" sz="2000" dirty="0">
                <a:solidFill>
                  <a:srgbClr val="FF0000"/>
                </a:solidFill>
              </a:rPr>
              <a:t>collimators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FF0000"/>
                </a:solidFill>
              </a:rPr>
              <a:t>electrostatic-separators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FF0000"/>
                </a:solidFill>
              </a:rPr>
              <a:t>injection and extraction </a:t>
            </a:r>
            <a:r>
              <a:rPr lang="en-US" altLang="zh-CN" sz="2000" dirty="0"/>
              <a:t>components are still under optimization and development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Resistive wall, collimators, RF cavities, flanges, BPMs, bellows, gate valves, pumping ports, masks, IP chambers, electrostatic-separators, feedback kickers, taper transitions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rgbClr val="FF0000"/>
                </a:solidFill>
              </a:rPr>
              <a:t>Resistive wall impedance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zh-CN" sz="1800" dirty="0"/>
              <a:t>Considering different type of vacuum chambers: main vacuum chamber with NEG coating, IP chamber, collimators and stainless steel chamber </a:t>
            </a:r>
            <a:r>
              <a:rPr lang="en-US" altLang="zh-CN" sz="1800" dirty="0">
                <a:sym typeface="Symbol" panose="05050102010706020507" pitchFamily="18" charset="2"/>
              </a:rPr>
              <a:t></a:t>
            </a:r>
            <a:r>
              <a:rPr lang="en-US" altLang="zh-CN" sz="1800" dirty="0"/>
              <a:t> Contribution from the main vacuum chamber dominates both the longitudinal and transverse RW impedance (&gt;80%)</a:t>
            </a:r>
          </a:p>
          <a:p>
            <a:endParaRPr lang="en-US" altLang="zh-CN" sz="2400" dirty="0"/>
          </a:p>
          <a:p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EE83AF-D793-4849-81E9-A2E8B8DE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modeling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2EEBF0-8C50-48D1-9963-A1E1DB12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E1BC18-900A-4612-A130-65D698EA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6AA12E1-F1BF-4B4B-92E1-A52B6D408B23}"/>
              </a:ext>
            </a:extLst>
          </p:cNvPr>
          <p:cNvGraphicFramePr>
            <a:graphicFrameLocks noGrp="1"/>
          </p:cNvGraphicFramePr>
          <p:nvPr/>
        </p:nvGraphicFramePr>
        <p:xfrm>
          <a:off x="367751" y="4283875"/>
          <a:ext cx="4238027" cy="2027032"/>
        </p:xfrm>
        <a:graphic>
          <a:graphicData uri="http://schemas.openxmlformats.org/drawingml/2006/table">
            <a:tbl>
              <a:tblPr/>
              <a:tblGrid>
                <a:gridCol w="129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3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3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3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Main chamber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6.1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355.7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11.3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SS chamber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0.7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73.4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1.7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6.9E-3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0.7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Collimators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1.4E-2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1.4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0.6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RW Total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6.8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431.2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13.8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Ring Total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12.2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739.5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48.2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6858D61D-DEC3-4042-9D1C-6132B09802AE}"/>
              </a:ext>
            </a:extLst>
          </p:cNvPr>
          <p:cNvSpPr/>
          <p:nvPr/>
        </p:nvSpPr>
        <p:spPr>
          <a:xfrm>
            <a:off x="263352" y="3904090"/>
            <a:ext cx="403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Broadband effective impedance @</a:t>
            </a:r>
            <a:r>
              <a:rPr lang="en-US" altLang="zh-CN" sz="1600" dirty="0">
                <a:sym typeface="Symbol"/>
              </a:rPr>
              <a:t></a:t>
            </a:r>
            <a:r>
              <a:rPr lang="en-US" altLang="zh-CN" sz="1600" baseline="-25000" dirty="0">
                <a:sym typeface="Symbol"/>
              </a:rPr>
              <a:t>z</a:t>
            </a:r>
            <a:r>
              <a:rPr lang="en-US" altLang="zh-CN" sz="1600" dirty="0">
                <a:sym typeface="Symbol"/>
              </a:rPr>
              <a:t>=3mm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0573531-23CC-401C-B554-AC882A212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66" y="4488251"/>
            <a:ext cx="3139102" cy="194009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A6C552-6240-4796-8433-2003CB45F7BE}"/>
              </a:ext>
            </a:extLst>
          </p:cNvPr>
          <p:cNvSpPr/>
          <p:nvPr/>
        </p:nvSpPr>
        <p:spPr>
          <a:xfrm>
            <a:off x="6320270" y="4741173"/>
            <a:ext cx="527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ReZL</a:t>
            </a:r>
            <a:endParaRPr lang="zh-CN" altLang="en-US" sz="1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B9F943-2064-4F02-8C35-4606BB6CAB9A}"/>
              </a:ext>
            </a:extLst>
          </p:cNvPr>
          <p:cNvSpPr/>
          <p:nvPr/>
        </p:nvSpPr>
        <p:spPr>
          <a:xfrm>
            <a:off x="9115143" y="4741172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ReZy</a:t>
            </a:r>
            <a:endParaRPr lang="zh-CN" altLang="en-US" sz="1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AAB43D-EB8F-4E4B-A0FF-0B836958ED33}"/>
              </a:ext>
            </a:extLst>
          </p:cNvPr>
          <p:cNvSpPr/>
          <p:nvPr/>
        </p:nvSpPr>
        <p:spPr>
          <a:xfrm>
            <a:off x="4727848" y="3927863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RW takes ~50% of the total Z</a:t>
            </a:r>
            <a:r>
              <a:rPr lang="en-US" altLang="zh-CN" sz="1600" baseline="-25000" dirty="0"/>
              <a:t>||</a:t>
            </a:r>
            <a:r>
              <a:rPr lang="en-US" altLang="zh-CN" sz="1600" dirty="0"/>
              <a:t>/n and the total </a:t>
            </a:r>
            <a:r>
              <a:rPr lang="en-US" altLang="zh-CN" sz="1600" dirty="0" err="1"/>
              <a:t>k</a:t>
            </a:r>
            <a:r>
              <a:rPr lang="en-US" altLang="zh-CN" sz="1600" baseline="-25000" dirty="0" err="1"/>
              <a:t>loss</a:t>
            </a:r>
            <a:r>
              <a:rPr lang="en-US" altLang="zh-CN" sz="1600" dirty="0"/>
              <a:t>, ~30% of the total </a:t>
            </a:r>
            <a:r>
              <a:rPr lang="en-US" altLang="zh-CN" sz="1600" dirty="0" err="1"/>
              <a:t>ky</a:t>
            </a:r>
            <a:r>
              <a:rPr lang="en-US" altLang="zh-CN" sz="1600" dirty="0"/>
              <a:t> @</a:t>
            </a:r>
            <a:r>
              <a:rPr lang="en-US" altLang="zh-CN" sz="1600" dirty="0">
                <a:sym typeface="Symbol"/>
              </a:rPr>
              <a:t></a:t>
            </a:r>
            <a:r>
              <a:rPr lang="en-US" altLang="zh-CN" sz="1600" baseline="-25000" dirty="0">
                <a:sym typeface="Symbol"/>
              </a:rPr>
              <a:t>z</a:t>
            </a:r>
            <a:r>
              <a:rPr lang="en-US" altLang="zh-CN" sz="1600" dirty="0">
                <a:sym typeface="Symbol"/>
              </a:rPr>
              <a:t>=3mm</a:t>
            </a:r>
          </a:p>
          <a:p>
            <a:r>
              <a:rPr lang="en-US" altLang="zh-CN" sz="1600" dirty="0">
                <a:sym typeface="Symbol"/>
              </a:rPr>
              <a:t>Heat load deposition on the main chamber: ~15W/m </a:t>
            </a:r>
            <a:r>
              <a:rPr lang="en-US" altLang="zh-CN" sz="1600" dirty="0"/>
              <a:t>@</a:t>
            </a:r>
            <a:r>
              <a:rPr lang="en-US" altLang="zh-CN" sz="1600" dirty="0">
                <a:sym typeface="Symbol"/>
              </a:rPr>
              <a:t></a:t>
            </a:r>
            <a:r>
              <a:rPr lang="en-US" altLang="zh-CN" sz="1600" baseline="-25000" dirty="0">
                <a:sym typeface="Symbol"/>
              </a:rPr>
              <a:t>z</a:t>
            </a:r>
            <a:r>
              <a:rPr lang="en-US" altLang="zh-CN" sz="1600" dirty="0">
                <a:sym typeface="Symbol"/>
              </a:rPr>
              <a:t>=8.7mm (P</a:t>
            </a:r>
            <a:r>
              <a:rPr lang="en-US" altLang="zh-CN" sz="1600" baseline="-25000" dirty="0">
                <a:sym typeface="Symbol"/>
              </a:rPr>
              <a:t>SR</a:t>
            </a:r>
            <a:r>
              <a:rPr lang="en-US" altLang="zh-CN" sz="1600" dirty="0">
                <a:sym typeface="Symbol"/>
              </a:rPr>
              <a:t>=30MW/beam)</a:t>
            </a:r>
          </a:p>
        </p:txBody>
      </p:sp>
    </p:spTree>
    <p:extLst>
      <p:ext uri="{BB962C8B-B14F-4D97-AF65-F5344CB8AC3E}">
        <p14:creationId xmlns:p14="http://schemas.microsoft.com/office/powerpoint/2010/main" val="51613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BB40CE8-F950-47C7-8B93-43305676E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5544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Collimator impedance optimizations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Reducing taper</a:t>
            </a:r>
            <a:r>
              <a:rPr lang="zh-CN" altLang="en-US" sz="2000" dirty="0"/>
              <a:t> </a:t>
            </a:r>
            <a:r>
              <a:rPr lang="en-US" altLang="zh-CN" sz="2000" dirty="0"/>
              <a:t>angle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Select appropriate beta function to reduce the impedance contribution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Reducing the number of collimators from the perspective of optimizing the collimation system design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17E8A4-C821-49EE-9E42-799DA923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suppression of collimators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A515CA-E141-4F48-A416-0CD5EF75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D29A2E-6952-4B7E-A741-B5E74CBF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6" name="Picture 2" descr="D:\New20180222\CEPC\20210903 IARC报告准备\Impedance\8_Collimator\1mWake\Coll_Model.JPG">
            <a:extLst>
              <a:ext uri="{FF2B5EF4-FFF2-40B4-BE49-F238E27FC236}">
                <a16:creationId xmlns:a16="http://schemas.microsoft.com/office/drawing/2014/main" id="{4DF8B5DA-00CD-4C05-880A-B5D77B2A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2" y="3243505"/>
            <a:ext cx="3331947" cy="20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73D742E-5DAE-464D-B0C4-C83B544DFFA3}"/>
              </a:ext>
            </a:extLst>
          </p:cNvPr>
          <p:cNvSpPr txBox="1"/>
          <p:nvPr/>
        </p:nvSpPr>
        <p:spPr>
          <a:xfrm>
            <a:off x="676684" y="3243505"/>
            <a:ext cx="2327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Horizontal/Vertical: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26F795-467F-4FDA-AB47-375FD7D5C6ED}"/>
              </a:ext>
            </a:extLst>
          </p:cNvPr>
          <p:cNvSpPr txBox="1"/>
          <p:nvPr/>
        </p:nvSpPr>
        <p:spPr>
          <a:xfrm>
            <a:off x="4083940" y="3428171"/>
            <a:ext cx="333194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800" dirty="0" err="1"/>
              <a:t>SuperKEKB</a:t>
            </a:r>
            <a:r>
              <a:rPr lang="en-US" altLang="zh-CN" sz="1800" dirty="0"/>
              <a:t> typ</a:t>
            </a:r>
            <a:r>
              <a:rPr lang="en-US" altLang="zh-CN" dirty="0"/>
              <a:t>e collimator:</a:t>
            </a:r>
            <a:endParaRPr lang="en-US" altLang="zh-CN" sz="1800" dirty="0"/>
          </a:p>
          <a:p>
            <a:r>
              <a:rPr lang="en-US" altLang="zh-CN" sz="1800" dirty="0"/>
              <a:t>flattop=40mm</a:t>
            </a:r>
          </a:p>
          <a:p>
            <a:r>
              <a:rPr lang="en-US" altLang="zh-CN" dirty="0"/>
              <a:t>Half aperture=6~8mm</a:t>
            </a:r>
          </a:p>
          <a:p>
            <a:r>
              <a:rPr lang="en-US" altLang="zh-CN" dirty="0"/>
              <a:t>Taper angle=0.06</a:t>
            </a:r>
          </a:p>
          <a:p>
            <a:r>
              <a:rPr lang="en-US" altLang="zh-CN" dirty="0"/>
              <a:t>Sliding fingers for the RF shielding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61A42D-FE55-4603-9062-A309D1957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583" y="3187882"/>
            <a:ext cx="2410305" cy="155427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7F209A9-B80E-4AB0-B6A6-CC815C8AB1AE}"/>
              </a:ext>
            </a:extLst>
          </p:cNvPr>
          <p:cNvSpPr txBox="1"/>
          <p:nvPr/>
        </p:nvSpPr>
        <p:spPr>
          <a:xfrm>
            <a:off x="7681447" y="4795405"/>
            <a:ext cx="3635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Transverse impedance occupation for different elements (@rms bunch length of 3mm)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438908-F736-4998-90F7-D48C9AC2D3FE}"/>
              </a:ext>
            </a:extLst>
          </p:cNvPr>
          <p:cNvSpPr txBox="1"/>
          <p:nvPr/>
        </p:nvSpPr>
        <p:spPr>
          <a:xfrm>
            <a:off x="2783632" y="5418435"/>
            <a:ext cx="8928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Preliminary design of the collimation system has 58 collimators for both background reduction in the detectors and machine protection from beam losses </a:t>
            </a:r>
            <a:r>
              <a:rPr lang="en-US" altLang="zh-CN" dirty="0">
                <a:sym typeface="Symbol" panose="05050102010706020507" pitchFamily="18" charset="2"/>
              </a:rPr>
              <a:t> </a:t>
            </a:r>
            <a:r>
              <a:rPr lang="en-US" altLang="zh-CN" dirty="0"/>
              <a:t>Dominant contribution to the transverse impedance.</a:t>
            </a:r>
          </a:p>
        </p:txBody>
      </p:sp>
    </p:spTree>
    <p:extLst>
      <p:ext uri="{BB962C8B-B14F-4D97-AF65-F5344CB8AC3E}">
        <p14:creationId xmlns:p14="http://schemas.microsoft.com/office/powerpoint/2010/main" val="297773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28C9308-732F-4D9D-BE0A-BCFBAF6E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6782544" cy="55995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Circular collimator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By decreasing the taper angle, the impedance of circular collimator can be reduced by 20%</a:t>
            </a:r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800" dirty="0"/>
          </a:p>
          <a:p>
            <a:pPr lvl="1">
              <a:spcBef>
                <a:spcPts val="600"/>
              </a:spcBef>
            </a:pPr>
            <a:endParaRPr lang="en-US" altLang="zh-CN" sz="8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Dependence of the impedance on the taper angles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749F84-1B8F-43D4-AD84-3A4A3E33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C2095BA-E407-4B77-AFAD-714D26C9C7D9}"/>
              </a:ext>
            </a:extLst>
          </p:cNvPr>
          <p:cNvGrpSpPr>
            <a:grpSpLocks noChangeAspect="1"/>
          </p:cNvGrpSpPr>
          <p:nvPr/>
        </p:nvGrpSpPr>
        <p:grpSpPr>
          <a:xfrm>
            <a:off x="342291" y="3573014"/>
            <a:ext cx="5910962" cy="1368153"/>
            <a:chOff x="1845845" y="2579736"/>
            <a:chExt cx="4222116" cy="77725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2C218BD-54ED-4763-ACCE-BB280890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5845" y="2579736"/>
              <a:ext cx="4222116" cy="777256"/>
            </a:xfrm>
            <a:prstGeom prst="rect">
              <a:avLst/>
            </a:prstGeom>
          </p:spPr>
        </p:pic>
        <p:sp>
          <p:nvSpPr>
            <p:cNvPr id="13" name="弧形 12">
              <a:extLst>
                <a:ext uri="{FF2B5EF4-FFF2-40B4-BE49-F238E27FC236}">
                  <a16:creationId xmlns:a16="http://schemas.microsoft.com/office/drawing/2014/main" id="{8BD022EF-AA54-45FC-AB74-C62BC51530D7}"/>
                </a:ext>
              </a:extLst>
            </p:cNvPr>
            <p:cNvSpPr/>
            <p:nvPr/>
          </p:nvSpPr>
          <p:spPr>
            <a:xfrm>
              <a:off x="4295800" y="2998718"/>
              <a:ext cx="245262" cy="258489"/>
            </a:xfrm>
            <a:prstGeom prst="arc">
              <a:avLst>
                <a:gd name="adj1" fmla="val 16200000"/>
                <a:gd name="adj2" fmla="val 157686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C657419-0E98-460D-8CEC-687B241B6EBB}"/>
                </a:ext>
              </a:extLst>
            </p:cNvPr>
            <p:cNvSpPr txBox="1"/>
            <p:nvPr/>
          </p:nvSpPr>
          <p:spPr>
            <a:xfrm>
              <a:off x="4608351" y="2881819"/>
              <a:ext cx="13923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taper angle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CC8B11C-FD91-4461-8C03-D2A17D60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2852433"/>
            <a:ext cx="4938794" cy="2929185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C8EC396-25FF-49BA-A5E8-3AFBC3824E1A}"/>
              </a:ext>
            </a:extLst>
          </p:cNvPr>
          <p:cNvCxnSpPr/>
          <p:nvPr/>
        </p:nvCxnSpPr>
        <p:spPr>
          <a:xfrm flipH="1">
            <a:off x="8328248" y="3284481"/>
            <a:ext cx="57606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07C3757-B625-415D-A011-20B1785825E8}"/>
              </a:ext>
            </a:extLst>
          </p:cNvPr>
          <p:cNvSpPr txBox="1"/>
          <p:nvPr/>
        </p:nvSpPr>
        <p:spPr>
          <a:xfrm>
            <a:off x="9024243" y="3087004"/>
            <a:ext cx="1464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Current case</a:t>
            </a:r>
            <a:endParaRPr lang="zh-CN" altLang="en-US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F33D675-8339-4556-8720-441916D572E7}"/>
              </a:ext>
            </a:extLst>
          </p:cNvPr>
          <p:cNvSpPr/>
          <p:nvPr/>
        </p:nvSpPr>
        <p:spPr>
          <a:xfrm>
            <a:off x="7275495" y="5826548"/>
            <a:ext cx="3497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Evaluate with </a:t>
            </a:r>
            <a:r>
              <a:rPr lang="en-US" altLang="zh-CN" sz="1600" dirty="0" err="1"/>
              <a:t>rms</a:t>
            </a:r>
            <a:r>
              <a:rPr lang="en-US" altLang="zh-CN" sz="1600" dirty="0"/>
              <a:t> bunch length of 3mm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5535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942CABE-7757-457F-9D7A-EA41E066C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2737"/>
                <a:ext cx="11103024" cy="533365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2000" dirty="0"/>
                  <a:t>Collimation design usually chose location with high </a:t>
                </a:r>
                <a:r>
                  <a:rPr lang="en-US" altLang="zh-CN" sz="2000" i="1" dirty="0">
                    <a:sym typeface="Symbol" panose="05050102010706020507" pitchFamily="18" charset="2"/>
                  </a:rPr>
                  <a:t></a:t>
                </a:r>
                <a:r>
                  <a:rPr lang="en-US" altLang="zh-CN" sz="2000" dirty="0">
                    <a:sym typeface="Symbol" panose="05050102010706020507" pitchFamily="18" charset="2"/>
                  </a:rPr>
                  <a:t> </a:t>
                </a:r>
                <a:r>
                  <a:rPr lang="en-US" altLang="zh-CN" sz="2000" dirty="0"/>
                  <a:t>to have large beam size and high collimation efficiency </a:t>
                </a:r>
                <a:r>
                  <a:rPr lang="en-US" altLang="zh-CN" sz="2000" dirty="0">
                    <a:sym typeface="Symbol" panose="05050102010706020507" pitchFamily="18" charset="2"/>
                  </a:rPr>
                  <a:t> Roughly, if we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perture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𝛽𝜀</m:t>
                        </m:r>
                      </m:e>
                    </m:rad>
                  </m:oMath>
                </a14:m>
                <a:r>
                  <a:rPr lang="zh-CN" altLang="en-US" sz="1400" dirty="0"/>
                  <a:t> </a:t>
                </a:r>
                <a:r>
                  <a:rPr lang="en-US" altLang="zh-CN" sz="2000" dirty="0">
                    <a:sym typeface="Symbol" panose="05050102010706020507" pitchFamily="18" charset="2"/>
                  </a:rPr>
                  <a:t> Lower impedance &amp; high beta function weighting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2000" dirty="0">
                    <a:sym typeface="Symbol" panose="05050102010706020507" pitchFamily="18" charset="2"/>
                  </a:rPr>
                  <a:t> </a:t>
                </a:r>
                <a:r>
                  <a:rPr lang="en-US" altLang="zh-CN" sz="2000" dirty="0"/>
                  <a:t>We have </a:t>
                </a:r>
                <a:r>
                  <a:rPr lang="en-US" altLang="zh-CN" sz="2000" dirty="0" err="1"/>
                  <a:t>betatron</a:t>
                </a:r>
                <a:r>
                  <a:rPr lang="en-US" altLang="zh-CN" sz="2000" dirty="0"/>
                  <a:t> weighted kick factor </a:t>
                </a:r>
                <a:r>
                  <a:rPr lang="en-US" altLang="zh-CN" sz="2000" dirty="0" err="1"/>
                  <a:t>k</a:t>
                </a:r>
                <a:r>
                  <a:rPr lang="en-US" altLang="zh-CN" sz="2000" baseline="-25000" dirty="0" err="1"/>
                  <a:t>y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altLang="zh-CN" sz="2000" dirty="0"/>
                  <a:t>kV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Aperture</m:t>
                    </m:r>
                  </m:oMath>
                </a14:m>
                <a:r>
                  <a:rPr lang="en-US" altLang="zh-CN" sz="2000" baseline="30000" dirty="0"/>
                  <a:t>-2.2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𝛽𝜀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aseline="30000" dirty="0"/>
                  <a:t>-2.2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2000" baseline="30000" dirty="0"/>
                  <a:t>-0.1</a:t>
                </a:r>
                <a:endParaRPr lang="zh-CN" altLang="en-US" sz="2000" baseline="30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2000" dirty="0">
                    <a:sym typeface="Symbol" panose="05050102010706020507" pitchFamily="18" charset="2"/>
                  </a:rPr>
                  <a:t> Further impedance reduction by choosing proper  function may not easy.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942CABE-7757-457F-9D7A-EA41E066C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2737"/>
                <a:ext cx="11103024" cy="5333654"/>
              </a:xfrm>
              <a:blipFill>
                <a:blip r:embed="rId3"/>
                <a:stretch>
                  <a:fillRect l="-220" t="-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Dependence of impedance on beta function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6DF7EE-1929-47D7-A7F1-6A4EEF88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13" name="表格 6">
            <a:extLst>
              <a:ext uri="{FF2B5EF4-FFF2-40B4-BE49-F238E27FC236}">
                <a16:creationId xmlns:a16="http://schemas.microsoft.com/office/drawing/2014/main" id="{F2249445-7DC6-4458-98E1-BE8B4E4B0CB4}"/>
              </a:ext>
            </a:extLst>
          </p:cNvPr>
          <p:cNvGraphicFramePr>
            <a:graphicFrameLocks noGrp="1"/>
          </p:cNvGraphicFramePr>
          <p:nvPr/>
        </p:nvGraphicFramePr>
        <p:xfrm>
          <a:off x="1055440" y="2564904"/>
          <a:ext cx="47525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57780331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17788153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56084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Aperture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kV [V/</a:t>
                      </a:r>
                      <a:r>
                        <a:rPr lang="en-US" altLang="zh-CN" dirty="0" err="1"/>
                        <a:t>pC</a:t>
                      </a:r>
                      <a:r>
                        <a:rPr lang="en-US" altLang="zh-CN" dirty="0"/>
                        <a:t>/m]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kH</a:t>
                      </a:r>
                      <a:r>
                        <a:rPr lang="en-US" altLang="zh-CN" dirty="0"/>
                        <a:t> [V/</a:t>
                      </a:r>
                      <a:r>
                        <a:rPr lang="en-US" altLang="zh-CN" dirty="0" err="1"/>
                        <a:t>pC</a:t>
                      </a:r>
                      <a:r>
                        <a:rPr lang="en-US" altLang="zh-CN" dirty="0"/>
                        <a:t>/m]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07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43.7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6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136.2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21.6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58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85.2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3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33.1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63591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AD57F8A0-06BC-4BDE-B5CC-798E373F2207}"/>
              </a:ext>
            </a:extLst>
          </p:cNvPr>
          <p:cNvSpPr txBox="1"/>
          <p:nvPr/>
        </p:nvSpPr>
        <p:spPr>
          <a:xfrm>
            <a:off x="1015586" y="4441836"/>
            <a:ext cx="4912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Evaluate with rms bunch length of 3mm</a:t>
            </a:r>
          </a:p>
          <a:p>
            <a:r>
              <a:rPr lang="en-US" altLang="zh-CN" sz="1600" dirty="0" err="1"/>
              <a:t>kH</a:t>
            </a:r>
            <a:r>
              <a:rPr lang="en-US" altLang="zh-CN" sz="1600" dirty="0"/>
              <a:t> and kV are not weighted by beta function</a:t>
            </a:r>
          </a:p>
          <a:p>
            <a:r>
              <a:rPr lang="en-US" altLang="zh-CN" sz="1600" dirty="0"/>
              <a:t>kV: kick factor in the direction of jaws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FE29E11-18CA-47EB-B9DC-02EE180BF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4" y="1997043"/>
            <a:ext cx="4250789" cy="30910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9D014B2-9C3D-451C-978F-0F395FDCF620}"/>
              </a:ext>
            </a:extLst>
          </p:cNvPr>
          <p:cNvSpPr txBox="1"/>
          <p:nvPr/>
        </p:nvSpPr>
        <p:spPr>
          <a:xfrm>
            <a:off x="1015586" y="2178963"/>
            <a:ext cx="609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Impedance without </a:t>
            </a:r>
            <a:r>
              <a:rPr lang="en-US" altLang="zh-CN" sz="1800" dirty="0">
                <a:sym typeface="Symbol" panose="05050102010706020507" pitchFamily="18" charset="2"/>
              </a:rPr>
              <a:t> </a:t>
            </a:r>
            <a:r>
              <a:rPr lang="en-US" altLang="zh-CN" dirty="0"/>
              <a:t>weighting: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328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42CABE-7757-457F-9D7A-EA41E066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7"/>
            <a:ext cx="11103024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Optimization of the collimation system provides the iterative version with total of 34 collimators</a:t>
            </a:r>
            <a:endParaRPr lang="en-US" altLang="zh-CN" sz="16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The transverse impedance contribution from the collimators is decreased by ~40%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The transverse impedance of the whole ring reduced by ~20%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3827C4-E74C-4077-B368-954538E2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suppression of the collimator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6160E-D0BD-43D3-8BF6-DEC257F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4CAEF22-DFAE-4EC7-ABF5-CF45C43C9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59" y="2528411"/>
            <a:ext cx="3888431" cy="28275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FC392B9-8B58-417E-85AB-035AADBE9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2543244"/>
            <a:ext cx="3888432" cy="2827539"/>
          </a:xfrm>
          <a:prstGeom prst="rect">
            <a:avLst/>
          </a:prstGeom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05894178-9237-4875-9CDE-44701D66EEC3}"/>
              </a:ext>
            </a:extLst>
          </p:cNvPr>
          <p:cNvGraphicFramePr>
            <a:graphicFrameLocks noGrp="1"/>
          </p:cNvGraphicFramePr>
          <p:nvPr/>
        </p:nvGraphicFramePr>
        <p:xfrm>
          <a:off x="8408490" y="2578724"/>
          <a:ext cx="2709196" cy="1097346"/>
        </p:xfrm>
        <a:graphic>
          <a:graphicData uri="http://schemas.openxmlformats.org/drawingml/2006/table">
            <a:tbl>
              <a:tblPr/>
              <a:tblGrid>
                <a:gridCol w="166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1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y,coll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995602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y,total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64.2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AB9C28C7-BF46-4C6B-AFB1-6B3F5E07DE80}"/>
              </a:ext>
            </a:extLst>
          </p:cNvPr>
          <p:cNvGraphicFramePr>
            <a:graphicFrameLocks noGrp="1"/>
          </p:cNvGraphicFramePr>
          <p:nvPr/>
        </p:nvGraphicFramePr>
        <p:xfrm>
          <a:off x="8408490" y="4122440"/>
          <a:ext cx="2709196" cy="1097346"/>
        </p:xfrm>
        <a:graphic>
          <a:graphicData uri="http://schemas.openxmlformats.org/drawingml/2006/table">
            <a:tbl>
              <a:tblPr/>
              <a:tblGrid>
                <a:gridCol w="166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1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y,coll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21.1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95431"/>
                  </a:ext>
                </a:extLst>
              </a:tr>
              <a:tr h="33951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y,total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50.8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箭头: 下 17">
            <a:extLst>
              <a:ext uri="{FF2B5EF4-FFF2-40B4-BE49-F238E27FC236}">
                <a16:creationId xmlns:a16="http://schemas.microsoft.com/office/drawing/2014/main" id="{66F153F4-5894-4CF2-B826-EE6D632E0A30}"/>
              </a:ext>
            </a:extLst>
          </p:cNvPr>
          <p:cNvSpPr/>
          <p:nvPr/>
        </p:nvSpPr>
        <p:spPr>
          <a:xfrm>
            <a:off x="9602511" y="3732371"/>
            <a:ext cx="225059" cy="350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EA11646-6D21-4CB0-97D6-26C57C708595}"/>
              </a:ext>
            </a:extLst>
          </p:cNvPr>
          <p:cNvSpPr txBox="1"/>
          <p:nvPr/>
        </p:nvSpPr>
        <p:spPr>
          <a:xfrm>
            <a:off x="2159201" y="3397105"/>
            <a:ext cx="194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000" dirty="0"/>
              <a:t>Previous design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EFA538C-FCF6-44B9-BB8E-42908282CA4F}"/>
              </a:ext>
            </a:extLst>
          </p:cNvPr>
          <p:cNvSpPr txBox="1"/>
          <p:nvPr/>
        </p:nvSpPr>
        <p:spPr>
          <a:xfrm>
            <a:off x="5600178" y="3397105"/>
            <a:ext cx="24482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000" dirty="0"/>
              <a:t>Current design with reduced num. of </a:t>
            </a:r>
            <a:r>
              <a:rPr lang="en-US" altLang="zh-CN" sz="2000" dirty="0" err="1"/>
              <a:t>colls</a:t>
            </a:r>
            <a:endParaRPr lang="en-US" altLang="zh-CN" sz="2000" dirty="0"/>
          </a:p>
        </p:txBody>
      </p:sp>
      <p:sp>
        <p:nvSpPr>
          <p:cNvPr id="14" name="页脚占位符 3">
            <a:extLst>
              <a:ext uri="{FF2B5EF4-FFF2-40B4-BE49-F238E27FC236}">
                <a16:creationId xmlns:a16="http://schemas.microsoft.com/office/drawing/2014/main" id="{4DE0DD14-39BA-4364-B37A-9A1D0649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Day, 18 December 2025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3CF9EC1-9058-484A-83AF-D0BB6E62E64B}"/>
              </a:ext>
            </a:extLst>
          </p:cNvPr>
          <p:cNvSpPr txBox="1"/>
          <p:nvPr/>
        </p:nvSpPr>
        <p:spPr>
          <a:xfrm>
            <a:off x="8084830" y="5270320"/>
            <a:ext cx="3492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Evaluate with rms bunch length of 3mm</a:t>
            </a:r>
          </a:p>
        </p:txBody>
      </p:sp>
    </p:spTree>
    <p:extLst>
      <p:ext uri="{BB962C8B-B14F-4D97-AF65-F5344CB8AC3E}">
        <p14:creationId xmlns:p14="http://schemas.microsoft.com/office/powerpoint/2010/main" val="110217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Collimator impedance contributions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2758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1EF921-2A3A-4A98-8B7C-7D4497AA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124744"/>
            <a:ext cx="2353964" cy="55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42AA799-004E-46B8-A3F4-A46BF1A2C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611" y="1135148"/>
            <a:ext cx="2374737" cy="55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648031-BF07-45F6-8AC0-76C72ED3C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542" y="1149881"/>
            <a:ext cx="2373393" cy="55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7C5D87A-F048-4824-A490-D05796F78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180" y="1124744"/>
            <a:ext cx="2352631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6499C14-68FB-4789-B99B-F3064F5D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Collimator impedance contributions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F0ECF6-7FEB-40B5-93D4-CC8ED98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2758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1EF921-2A3A-4A98-8B7C-7D4497AA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124744"/>
            <a:ext cx="2353964" cy="55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42AA799-004E-46B8-A3F4-A46BF1A2C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611" y="1135148"/>
            <a:ext cx="2374737" cy="55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648031-BF07-45F6-8AC0-76C72ED3C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542" y="1149881"/>
            <a:ext cx="2373393" cy="558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48CA44A-C07B-4482-B36F-F207F32A63EC}"/>
              </a:ext>
            </a:extLst>
          </p:cNvPr>
          <p:cNvSpPr txBox="1"/>
          <p:nvPr/>
        </p:nvSpPr>
        <p:spPr>
          <a:xfrm>
            <a:off x="510277" y="2132856"/>
            <a:ext cx="3326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Dominant contributors to vertical impedance:</a:t>
            </a:r>
          </a:p>
          <a:p>
            <a:r>
              <a:rPr lang="en-US" altLang="zh-CN" dirty="0"/>
              <a:t>Vertical/circular collimators with high vertical beta function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EBC66B4-6DE1-456C-87D0-1BCDD80AAB3B}"/>
              </a:ext>
            </a:extLst>
          </p:cNvPr>
          <p:cNvCxnSpPr>
            <a:cxnSpLocks/>
          </p:cNvCxnSpPr>
          <p:nvPr/>
        </p:nvCxnSpPr>
        <p:spPr>
          <a:xfrm flipH="1">
            <a:off x="3397120" y="1741223"/>
            <a:ext cx="571198" cy="391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D95B9E51-DF04-41B4-B0D1-B7F2E1BA3430}"/>
              </a:ext>
            </a:extLst>
          </p:cNvPr>
          <p:cNvSpPr/>
          <p:nvPr/>
        </p:nvSpPr>
        <p:spPr>
          <a:xfrm>
            <a:off x="3968317" y="1510391"/>
            <a:ext cx="779295" cy="33443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B3F21BF3-E3C9-49EC-9375-D0F7A1927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50" y="3780818"/>
            <a:ext cx="3902526" cy="25755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/>
              <a:t>Use nonlinear collimators as proposed in </a:t>
            </a:r>
            <a:r>
              <a:rPr lang="en-US" altLang="zh-CN" sz="1800" dirty="0" err="1"/>
              <a:t>SuperKEKB</a:t>
            </a:r>
            <a:r>
              <a:rPr lang="en-US" altLang="zh-CN" sz="1800" dirty="0"/>
              <a:t> is another candidate solution to further reduce the collimator impedance.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>
                <a:latin typeface="Arial" panose="020B0604020202020204" pitchFamily="34" charset="0"/>
                <a:ea typeface="微软雅黑" pitchFamily="34" charset="-122"/>
              </a:rPr>
              <a:t>The collimation system design is currently undergoing continuous development and refinement.</a:t>
            </a:r>
            <a:endParaRPr lang="en-US" altLang="zh-CN" sz="18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799619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150684</TotalTime>
  <Words>2818</Words>
  <Application>Microsoft Office PowerPoint</Application>
  <PresentationFormat>宽屏</PresentationFormat>
  <Paragraphs>776</Paragraphs>
  <Slides>28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等线</vt:lpstr>
      <vt:lpstr>微软雅黑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Office 主题</vt:lpstr>
      <vt:lpstr>CEPC instabilities at four energies including impedance budget (including all collimators) and electron cloud effects, and their limitation to luminosities</vt:lpstr>
      <vt:lpstr>CEPC beam parameters (30MW)</vt:lpstr>
      <vt:lpstr>Impedance modeling</vt:lpstr>
      <vt:lpstr>Impedance suppression of collimators</vt:lpstr>
      <vt:lpstr>Dependence of the impedance on the taper angles</vt:lpstr>
      <vt:lpstr>Dependence of impedance on beta function</vt:lpstr>
      <vt:lpstr>Impedance suppression of the collimator</vt:lpstr>
      <vt:lpstr>Collimator impedance contributions</vt:lpstr>
      <vt:lpstr>Collimator impedance contributions</vt:lpstr>
      <vt:lpstr>Flanges</vt:lpstr>
      <vt:lpstr>Electrostatic-separator</vt:lpstr>
      <vt:lpstr>HOM damping with absorbing materials</vt:lpstr>
      <vt:lpstr>Summary on impedance budget</vt:lpstr>
      <vt:lpstr>Summary on impedance budget</vt:lpstr>
      <vt:lpstr>Impedance evolution</vt:lpstr>
      <vt:lpstr>Rough estimations on single beam instabilities</vt:lpstr>
      <vt:lpstr>Single bunch instabilities with reduced impedance</vt:lpstr>
      <vt:lpstr>Mitigation with chromaticity and FB</vt:lpstr>
      <vt:lpstr>Mitigation with chromaticity and FB</vt:lpstr>
      <vt:lpstr>Influence of impedance on Beam-beam interaction</vt:lpstr>
      <vt:lpstr>Update simulations with reduced impedance (Z)</vt:lpstr>
      <vt:lpstr>Model of the EC accumulation</vt:lpstr>
      <vt:lpstr>Estimation threshold for EC</vt:lpstr>
      <vt:lpstr>PowerPoint 演示文稿</vt:lpstr>
      <vt:lpstr>New source of EC (Boris Levchenko, SINP MSU)</vt:lpstr>
      <vt:lpstr>Serous problem?</vt:lpstr>
      <vt:lpstr>Aperture of CEPC collimator</vt:lpstr>
      <vt:lpstr>Summary for 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Yudong Liu</cp:lastModifiedBy>
  <cp:revision>3994</cp:revision>
  <cp:lastPrinted>2022-11-06T05:19:21Z</cp:lastPrinted>
  <dcterms:created xsi:type="dcterms:W3CDTF">2012-09-04T11:33:36Z</dcterms:created>
  <dcterms:modified xsi:type="dcterms:W3CDTF">2025-12-17T00:38:06Z</dcterms:modified>
</cp:coreProperties>
</file>