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742" r:id="rId2"/>
    <p:sldId id="907" r:id="rId3"/>
    <p:sldId id="995" r:id="rId4"/>
    <p:sldId id="1017" r:id="rId5"/>
    <p:sldId id="1009" r:id="rId6"/>
    <p:sldId id="1006" r:id="rId7"/>
    <p:sldId id="1012" r:id="rId8"/>
    <p:sldId id="1013" r:id="rId9"/>
    <p:sldId id="1010" r:id="rId10"/>
    <p:sldId id="1011" r:id="rId11"/>
    <p:sldId id="1014" r:id="rId12"/>
    <p:sldId id="999" r:id="rId13"/>
    <p:sldId id="1016" r:id="rId14"/>
    <p:sldId id="998" r:id="rId15"/>
    <p:sldId id="1015" r:id="rId16"/>
    <p:sldId id="1018" r:id="rId17"/>
    <p:sldId id="1019" r:id="rId18"/>
    <p:sldId id="945" r:id="rId19"/>
  </p:sldIdLst>
  <p:sldSz cx="12192000" cy="6858000"/>
  <p:notesSz cx="7104063" cy="10234613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5800"/>
    <a:srgbClr val="0000FF"/>
    <a:srgbClr val="FFFFFF"/>
    <a:srgbClr val="E6E6E6"/>
    <a:srgbClr val="0070C0"/>
    <a:srgbClr val="4D8357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52" autoAdjust="0"/>
    <p:restoredTop sz="92033" autoAdjust="0"/>
  </p:normalViewPr>
  <p:slideViewPr>
    <p:cSldViewPr>
      <p:cViewPr varScale="1">
        <p:scale>
          <a:sx n="62" d="100"/>
          <a:sy n="62" d="100"/>
        </p:scale>
        <p:origin x="402" y="3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2025/12/18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39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625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13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67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99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343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640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242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273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509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0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04F-8AD4-479F-AEA8-8482ADD4E909}" type="datetime1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D5169-62AA-4FF9-9A8A-C7359445FABC}" type="datetime1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25EB-4841-4E9D-8A09-A9E0164D403E}" type="datetime1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F4B0-6814-47B5-B80E-B3FD3D029F65}" type="datetime1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0F47-47A5-4280-96FB-C46B9C8A3E02}" type="datetime1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5EDA7-7C90-4D61-AB9A-8B453C17719B}" type="datetime1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1" r:id="rId3"/>
    <p:sldLayoutId id="2147483652" r:id="rId4"/>
    <p:sldLayoutId id="214748365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Q0=3.5E10@20MV/m" TargetMode="Externa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39960" y="4581128"/>
            <a:ext cx="12112080" cy="165618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rgbClr val="00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沙   鹏，</a:t>
            </a:r>
            <a:r>
              <a:rPr lang="en-US" altLang="zh-CN" sz="2400" dirty="0">
                <a:solidFill>
                  <a:srgbClr val="00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on behalf of CEPC SRF Team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rgbClr val="00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20251218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</a:rPr>
              <a:pPr/>
              <a:t>1</a:t>
            </a:fld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-39960" y="1626473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000"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6000" b="1" dirty="0">
                <a:solidFill>
                  <a:srgbClr val="C00000"/>
                </a:solidFill>
              </a:rPr>
              <a:t>CEPC SRF cavity development status</a:t>
            </a:r>
            <a:endParaRPr lang="zh-CN" alt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3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572F79-BE73-CD45-DB38-93C61703A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154"/>
            <a:ext cx="10515600" cy="836822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高阶模耦合器和吸收器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AD2A449-8FAB-FA11-0E86-2FBD3E529E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19" y="1954980"/>
            <a:ext cx="2028564" cy="1731967"/>
          </a:xfrm>
          <a:prstGeom prst="rect">
            <a:avLst/>
          </a:prstGeom>
        </p:spPr>
      </p:pic>
      <p:sp>
        <p:nvSpPr>
          <p:cNvPr id="21" name="灯片编号占位符 3">
            <a:extLst>
              <a:ext uri="{FF2B5EF4-FFF2-40B4-BE49-F238E27FC236}">
                <a16:creationId xmlns:a16="http://schemas.microsoft.com/office/drawing/2014/main" id="{7B4FACF0-676E-45BF-AE7E-E2E009C9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C33290-427B-39B1-AF60-F7D3972FD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88571" y="4585739"/>
            <a:ext cx="1408989" cy="1666350"/>
          </a:xfrm>
          <a:prstGeom prst="rect">
            <a:avLst/>
          </a:prstGeom>
        </p:spPr>
      </p:pic>
      <p:pic>
        <p:nvPicPr>
          <p:cNvPr id="18" name="图片 17" descr="一辆银色的车&#10;&#10;AI 生成的内容可能不正确。">
            <a:extLst>
              <a:ext uri="{FF2B5EF4-FFF2-40B4-BE49-F238E27FC236}">
                <a16:creationId xmlns:a16="http://schemas.microsoft.com/office/drawing/2014/main" id="{E05BEFBD-F073-B88B-FACC-310EC6F870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02247" y="2204864"/>
            <a:ext cx="1715133" cy="1878479"/>
          </a:xfrm>
          <a:prstGeom prst="rect">
            <a:avLst/>
          </a:prstGeom>
        </p:spPr>
      </p:pic>
      <p:pic>
        <p:nvPicPr>
          <p:cNvPr id="22" name="图片 21" descr="图片包含 男人, 摩托车, 骑, 雪&#10;&#10;AI 生成的内容可能不正确。">
            <a:extLst>
              <a:ext uri="{FF2B5EF4-FFF2-40B4-BE49-F238E27FC236}">
                <a16:creationId xmlns:a16="http://schemas.microsoft.com/office/drawing/2014/main" id="{34F263B4-0386-3546-A9E5-B779D7E6E7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500" y="4393607"/>
            <a:ext cx="1704196" cy="1878480"/>
          </a:xfrm>
          <a:prstGeom prst="rect">
            <a:avLst/>
          </a:prstGeom>
        </p:spPr>
      </p:pic>
      <p:pic>
        <p:nvPicPr>
          <p:cNvPr id="31" name="图片 30" descr="桌子上有杯子&#10;&#10;AI 生成的内容可能不正确。">
            <a:extLst>
              <a:ext uri="{FF2B5EF4-FFF2-40B4-BE49-F238E27FC236}">
                <a16:creationId xmlns:a16="http://schemas.microsoft.com/office/drawing/2014/main" id="{CEB22B2B-BFE3-279B-AFD1-50FC891BCE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04312" y="4577975"/>
            <a:ext cx="1296144" cy="1681860"/>
          </a:xfrm>
          <a:prstGeom prst="rect">
            <a:avLst/>
          </a:prstGeom>
        </p:spPr>
      </p:pic>
      <p:pic>
        <p:nvPicPr>
          <p:cNvPr id="33" name="图片 32" descr="碗里有一些绿色的杯子&#10;&#10;AI 生成的内容可能不正确。">
            <a:extLst>
              <a:ext uri="{FF2B5EF4-FFF2-40B4-BE49-F238E27FC236}">
                <a16:creationId xmlns:a16="http://schemas.microsoft.com/office/drawing/2014/main" id="{0EBEE164-0CB3-3A95-BB13-49490812DA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01555" y="4573483"/>
            <a:ext cx="1383077" cy="16700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202D5E5-7B8B-9954-D7A2-17BEA68942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92031" y="1987761"/>
            <a:ext cx="2003202" cy="155460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D15E8AA-095E-9A06-5ADC-0A475D3A872D}"/>
              </a:ext>
            </a:extLst>
          </p:cNvPr>
          <p:cNvSpPr txBox="1"/>
          <p:nvPr/>
        </p:nvSpPr>
        <p:spPr>
          <a:xfrm>
            <a:off x="7199638" y="3569206"/>
            <a:ext cx="2378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HOM absorber with</a:t>
            </a:r>
          </a:p>
          <a:p>
            <a:pPr algn="ctr"/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AlN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material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BFAAB66-C06F-CE00-E69C-AADC3A529539}"/>
              </a:ext>
            </a:extLst>
          </p:cNvPr>
          <p:cNvSpPr txBox="1"/>
          <p:nvPr/>
        </p:nvSpPr>
        <p:spPr>
          <a:xfrm>
            <a:off x="147897" y="3686947"/>
            <a:ext cx="2378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1 kW HOM coupler</a:t>
            </a:r>
          </a:p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Free of notch-tuning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3A41E8C-AF7F-083E-5DCE-8F28C6A982CA}"/>
              </a:ext>
            </a:extLst>
          </p:cNvPr>
          <p:cNvSpPr txBox="1"/>
          <p:nvPr/>
        </p:nvSpPr>
        <p:spPr>
          <a:xfrm>
            <a:off x="9248088" y="318812"/>
            <a:ext cx="2943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Hongjuan</a:t>
            </a:r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Zheng, </a:t>
            </a:r>
            <a:r>
              <a:rPr lang="en-US" altLang="zh-CN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Fanbo</a:t>
            </a:r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Meng</a:t>
            </a:r>
          </a:p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OTIC, HAITEC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5662CD0-DC6E-4257-A60E-274BB72F22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2131" y="1995707"/>
            <a:ext cx="1704196" cy="195759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3207" y="2799188"/>
            <a:ext cx="3602465" cy="27018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5"/>
          <a:stretch/>
        </p:blipFill>
        <p:spPr>
          <a:xfrm rot="5400000">
            <a:off x="2345652" y="4060648"/>
            <a:ext cx="1696095" cy="2362013"/>
          </a:xfrm>
          <a:prstGeom prst="rect">
            <a:avLst/>
          </a:prstGeom>
        </p:spPr>
      </p:pic>
      <p:sp>
        <p:nvSpPr>
          <p:cNvPr id="19" name="内容占位符 1">
            <a:extLst>
              <a:ext uri="{FF2B5EF4-FFF2-40B4-BE49-F238E27FC236}">
                <a16:creationId xmlns:a16="http://schemas.microsoft.com/office/drawing/2014/main" id="{BC30DFF7-09B7-41D3-AB03-30B484899926}"/>
              </a:ext>
            </a:extLst>
          </p:cNvPr>
          <p:cNvSpPr txBox="1">
            <a:spLocks/>
          </p:cNvSpPr>
          <p:nvPr/>
        </p:nvSpPr>
        <p:spPr>
          <a:xfrm>
            <a:off x="407368" y="1124744"/>
            <a:ext cx="11175032" cy="2706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en-US" altLang="zh-CN" sz="2400" dirty="0"/>
              <a:t>12</a:t>
            </a:r>
            <a:r>
              <a:rPr lang="zh-CN" altLang="en-US" sz="2400" dirty="0"/>
              <a:t>只高阶模耦合器、</a:t>
            </a:r>
            <a:r>
              <a:rPr lang="en-US" altLang="zh-CN" sz="2400" dirty="0"/>
              <a:t>2</a:t>
            </a:r>
            <a:r>
              <a:rPr lang="zh-CN" altLang="en-US" sz="2400" dirty="0"/>
              <a:t>只高阶模吸收器正在加工中。</a:t>
            </a:r>
            <a:endParaRPr lang="en-US" altLang="zh-CN" sz="2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90D9094-1DB1-46DA-AB9C-39D7E6B19929}"/>
              </a:ext>
            </a:extLst>
          </p:cNvPr>
          <p:cNvSpPr/>
          <p:nvPr/>
        </p:nvSpPr>
        <p:spPr>
          <a:xfrm>
            <a:off x="175241" y="1836300"/>
            <a:ext cx="6947798" cy="451152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C8FE1F7-4201-41AC-BBDB-AE760CA9DA5E}"/>
              </a:ext>
            </a:extLst>
          </p:cNvPr>
          <p:cNvSpPr/>
          <p:nvPr/>
        </p:nvSpPr>
        <p:spPr>
          <a:xfrm>
            <a:off x="7230647" y="1844824"/>
            <a:ext cx="4637888" cy="4511527"/>
          </a:xfrm>
          <a:prstGeom prst="rect">
            <a:avLst/>
          </a:prstGeom>
          <a:noFill/>
          <a:ln>
            <a:solidFill>
              <a:srgbClr val="0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3034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6"/>
            <a:ext cx="7916416" cy="147002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sz="6000" kern="0" dirty="0">
                <a:latin typeface="Arial Black" panose="020B0A04020102020204" pitchFamily="34" charset="0"/>
              </a:rPr>
              <a:t>目录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11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605245" y="1554527"/>
            <a:ext cx="1057857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650 MHz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连续波模组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在上个月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CEPC Workshop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翟纪元报告的基础上更新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超导腔行业动态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54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上海电气</a:t>
            </a:r>
            <a:endParaRPr lang="en-US" altLang="zh-CN" sz="3200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12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44EACB5-4507-4A8C-9082-E32F5B7E1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268760"/>
            <a:ext cx="2952328" cy="2028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C452412-E704-44AF-A884-41EC182A194B}"/>
              </a:ext>
            </a:extLst>
          </p:cNvPr>
          <p:cNvSpPr txBox="1"/>
          <p:nvPr/>
        </p:nvSpPr>
        <p:spPr>
          <a:xfrm>
            <a:off x="263352" y="3384817"/>
            <a:ext cx="361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电子束焊机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ADC81CE-7F13-452A-BCDA-521A77DD3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789" y="1128578"/>
            <a:ext cx="2051427" cy="273630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73F4636-6B40-4430-A5F6-6D7E9A40B272}"/>
              </a:ext>
            </a:extLst>
          </p:cNvPr>
          <p:cNvSpPr txBox="1"/>
          <p:nvPr/>
        </p:nvSpPr>
        <p:spPr>
          <a:xfrm>
            <a:off x="7680176" y="6248233"/>
            <a:ext cx="361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冲压机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30E7EA0-F796-4833-9599-FC34CD836B89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476931" y="4424872"/>
            <a:ext cx="3692729" cy="184200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7693EC7-16E5-4B0C-BF2D-EFE8E9D62FFD}"/>
              </a:ext>
            </a:extLst>
          </p:cNvPr>
          <p:cNvSpPr txBox="1"/>
          <p:nvPr/>
        </p:nvSpPr>
        <p:spPr>
          <a:xfrm>
            <a:off x="3143672" y="6338858"/>
            <a:ext cx="4713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kern="100" dirty="0">
                <a:latin typeface="微软雅黑" panose="020B0503020204020204" charset="-122"/>
                <a:ea typeface="微软雅黑" panose="020B0503020204020204" charset="-122"/>
              </a:rPr>
              <a:t>高精度三坐标测量机（蔡司 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</a:rPr>
              <a:t>M30/30/12</a:t>
            </a:r>
            <a:r>
              <a:rPr lang="zh-CN" altLang="en-US" sz="2000" kern="100" dirty="0">
                <a:latin typeface="微软雅黑" panose="020B0503020204020204" charset="-122"/>
                <a:ea typeface="微软雅黑" panose="020B0503020204020204" charset="-122"/>
              </a:rPr>
              <a:t>）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0198070-00CD-4461-80E3-E6F4E8FEDF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0" t="18718"/>
          <a:stretch>
            <a:fillRect/>
          </a:stretch>
        </p:blipFill>
        <p:spPr>
          <a:xfrm>
            <a:off x="6456040" y="1139026"/>
            <a:ext cx="5582750" cy="27363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9027D7F-D30D-4106-A399-411C66FD3FD3}"/>
              </a:ext>
            </a:extLst>
          </p:cNvPr>
          <p:cNvSpPr txBox="1"/>
          <p:nvPr/>
        </p:nvSpPr>
        <p:spPr>
          <a:xfrm>
            <a:off x="7680176" y="3947313"/>
            <a:ext cx="361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百级洁净间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D52F038-20A5-4707-8138-3937F2D834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03" r="29866"/>
          <a:stretch>
            <a:fillRect/>
          </a:stretch>
        </p:blipFill>
        <p:spPr>
          <a:xfrm>
            <a:off x="980202" y="3838799"/>
            <a:ext cx="1800200" cy="242518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F1CD5518-A18F-4D9C-B392-5928B9CD7727}"/>
              </a:ext>
            </a:extLst>
          </p:cNvPr>
          <p:cNvSpPr txBox="1"/>
          <p:nvPr/>
        </p:nvSpPr>
        <p:spPr>
          <a:xfrm>
            <a:off x="73206" y="6301422"/>
            <a:ext cx="361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测频</a:t>
            </a:r>
          </a:p>
        </p:txBody>
      </p:sp>
      <p:pic>
        <p:nvPicPr>
          <p:cNvPr id="26" name="图片 25" descr="C:\Users\41601086\AppData\Local\Temp\WeChat Files\a37ec31ed13f00598d86cc785caac1d.jpg">
            <a:extLst>
              <a:ext uri="{FF2B5EF4-FFF2-40B4-BE49-F238E27FC236}">
                <a16:creationId xmlns:a16="http://schemas.microsoft.com/office/drawing/2014/main" id="{DD33C250-844A-45C8-98B2-C5D1004AF6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526" y="4397838"/>
            <a:ext cx="2624930" cy="1842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901EFB1E-3862-4CFF-B311-449D6FB74C6B}"/>
              </a:ext>
            </a:extLst>
          </p:cNvPr>
          <p:cNvSpPr txBox="1"/>
          <p:nvPr/>
        </p:nvSpPr>
        <p:spPr>
          <a:xfrm>
            <a:off x="3500802" y="3909877"/>
            <a:ext cx="361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激光焊机</a:t>
            </a:r>
          </a:p>
        </p:txBody>
      </p:sp>
    </p:spTree>
    <p:extLst>
      <p:ext uri="{BB962C8B-B14F-4D97-AF65-F5344CB8AC3E}">
        <p14:creationId xmlns:p14="http://schemas.microsoft.com/office/powerpoint/2010/main" val="3877826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首台上海本地造的</a:t>
            </a: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SHINE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超导加速模组</a:t>
            </a: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-CM23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13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07844F7-7608-4F53-9043-909A3EFF9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461804"/>
              </p:ext>
            </p:extLst>
          </p:nvPr>
        </p:nvGraphicFramePr>
        <p:xfrm>
          <a:off x="138813" y="2852936"/>
          <a:ext cx="8280921" cy="3214144"/>
        </p:xfrm>
        <a:graphic>
          <a:graphicData uri="http://schemas.openxmlformats.org/drawingml/2006/table">
            <a:tbl>
              <a:tblPr/>
              <a:tblGrid>
                <a:gridCol w="1092659">
                  <a:extLst>
                    <a:ext uri="{9D8B030D-6E8A-4147-A177-3AD203B41FA5}">
                      <a16:colId xmlns:a16="http://schemas.microsoft.com/office/drawing/2014/main" val="508050649"/>
                    </a:ext>
                  </a:extLst>
                </a:gridCol>
                <a:gridCol w="1109470">
                  <a:extLst>
                    <a:ext uri="{9D8B030D-6E8A-4147-A177-3AD203B41FA5}">
                      <a16:colId xmlns:a16="http://schemas.microsoft.com/office/drawing/2014/main" val="1471518811"/>
                    </a:ext>
                  </a:extLst>
                </a:gridCol>
                <a:gridCol w="2034028">
                  <a:extLst>
                    <a:ext uri="{9D8B030D-6E8A-4147-A177-3AD203B41FA5}">
                      <a16:colId xmlns:a16="http://schemas.microsoft.com/office/drawing/2014/main" val="1747230713"/>
                    </a:ext>
                  </a:extLst>
                </a:gridCol>
                <a:gridCol w="1966791">
                  <a:extLst>
                    <a:ext uri="{9D8B030D-6E8A-4147-A177-3AD203B41FA5}">
                      <a16:colId xmlns:a16="http://schemas.microsoft.com/office/drawing/2014/main" val="2506261357"/>
                    </a:ext>
                  </a:extLst>
                </a:gridCol>
                <a:gridCol w="2077973">
                  <a:extLst>
                    <a:ext uri="{9D8B030D-6E8A-4147-A177-3AD203B41FA5}">
                      <a16:colId xmlns:a16="http://schemas.microsoft.com/office/drawing/2014/main" val="3858185681"/>
                    </a:ext>
                  </a:extLst>
                </a:gridCol>
              </a:tblGrid>
              <a:tr h="39001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序号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CM-MT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Q0-16</a:t>
                      </a:r>
                      <a:r>
                        <a:rPr lang="zh-CN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裸</a:t>
                      </a:r>
                      <a:r>
                        <a:rPr lang="en-US" altLang="zh-CN" sz="14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/</a:t>
                      </a:r>
                      <a:r>
                        <a:rPr lang="zh-CN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Q0-20</a:t>
                      </a:r>
                      <a:r>
                        <a:rPr lang="zh-CN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裸</a:t>
                      </a:r>
                      <a:r>
                        <a:rPr lang="en-US" altLang="zh-C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/</a:t>
                      </a:r>
                      <a:r>
                        <a:rPr lang="zh-CN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Eacc</a:t>
                      </a: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-max</a:t>
                      </a:r>
                      <a:r>
                        <a:rPr lang="zh-CN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裸</a:t>
                      </a:r>
                      <a:r>
                        <a:rPr lang="en-US" altLang="zh-C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/</a:t>
                      </a:r>
                      <a:r>
                        <a:rPr lang="zh-CN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545120"/>
                  </a:ext>
                </a:extLst>
              </a:tr>
              <a:tr h="3101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SJ015-J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3.99e10/3.94e10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3.97e10/3.95e10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24.0/25.9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362041"/>
                  </a:ext>
                </a:extLst>
              </a:tr>
              <a:tr h="3101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SJ026-J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3.44e10/2.84e10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3.42e10/2.74e10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29.2/29.1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870284"/>
                  </a:ext>
                </a:extLst>
              </a:tr>
              <a:tr h="3101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SJ009-J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3.84e10/3.72e10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3.82e10/3.50e10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26.0/25.1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702660"/>
                  </a:ext>
                </a:extLst>
              </a:tr>
              <a:tr h="3101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SJ018-J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3.80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10/3.33e10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3.84E+10/3.36e10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24.3/23.3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296221"/>
                  </a:ext>
                </a:extLst>
              </a:tr>
              <a:tr h="3101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SJ008-J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4.19e10/3.37e10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4.28e10/3.35e10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26.0/23.7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425319"/>
                  </a:ext>
                </a:extLst>
              </a:tr>
              <a:tr h="3101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SJ016-J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3.95e10/3.79e10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3.94e10/3.30e10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23.8/26.3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898612"/>
                  </a:ext>
                </a:extLst>
              </a:tr>
              <a:tr h="3101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SJ021-J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3.42e10/2.81e10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3.45e10/2.77e10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28.4/27.1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432865"/>
                  </a:ext>
                </a:extLst>
              </a:tr>
              <a:tr h="3101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SJ024-J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4.02e10/3.31e10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2.73e10/3.23e10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23.2/25.6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161762"/>
                  </a:ext>
                </a:extLst>
              </a:tr>
              <a:tr h="34268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平均值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3.46E+10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3.39E+10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25.9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72144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549B526F-574A-496D-A50B-F7F5E1DA4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3723804"/>
            <a:ext cx="3547351" cy="26594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0E7317-6E60-40D2-8F58-34A5854759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17" t="11316" b="13526"/>
          <a:stretch/>
        </p:blipFill>
        <p:spPr>
          <a:xfrm>
            <a:off x="8558551" y="1226053"/>
            <a:ext cx="3501034" cy="2202947"/>
          </a:xfrm>
          <a:prstGeom prst="rect">
            <a:avLst/>
          </a:prstGeom>
        </p:spPr>
      </p:pic>
      <p:sp>
        <p:nvSpPr>
          <p:cNvPr id="14" name="内容占位符 1">
            <a:extLst>
              <a:ext uri="{FF2B5EF4-FFF2-40B4-BE49-F238E27FC236}">
                <a16:creationId xmlns:a16="http://schemas.microsoft.com/office/drawing/2014/main" id="{08B89DC5-127A-4918-8943-470CDF3809F8}"/>
              </a:ext>
            </a:extLst>
          </p:cNvPr>
          <p:cNvSpPr txBox="1">
            <a:spLocks/>
          </p:cNvSpPr>
          <p:nvPr/>
        </p:nvSpPr>
        <p:spPr>
          <a:xfrm>
            <a:off x="132414" y="1124744"/>
            <a:ext cx="829372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en-US" altLang="zh-CN" sz="2000" dirty="0">
                <a:latin typeface="微软雅黑" panose="020B0503020204020204" pitchFamily="34" charset="-122"/>
              </a:rPr>
              <a:t>SHINE</a:t>
            </a:r>
            <a:r>
              <a:rPr lang="zh-CN" altLang="en-US" sz="2000" dirty="0">
                <a:latin typeface="微软雅黑" panose="020B0503020204020204" pitchFamily="34" charset="-122"/>
              </a:rPr>
              <a:t>超导加速模组</a:t>
            </a:r>
            <a:r>
              <a:rPr lang="en-US" altLang="zh-CN" sz="2000" dirty="0">
                <a:latin typeface="微软雅黑" panose="020B0503020204020204" pitchFamily="34" charset="-122"/>
              </a:rPr>
              <a:t>-CM23</a:t>
            </a:r>
            <a:r>
              <a:rPr lang="zh-CN" altLang="en-US" sz="2000" dirty="0">
                <a:latin typeface="微软雅黑" panose="020B0503020204020204" pitchFamily="34" charset="-122"/>
              </a:rPr>
              <a:t>：</a:t>
            </a:r>
            <a:r>
              <a:rPr lang="en-US" altLang="zh-CN" sz="2000" dirty="0">
                <a:latin typeface="微软雅黑" panose="020B0503020204020204" pitchFamily="34" charset="-12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Q0=3.5E10@20MV/m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000" dirty="0">
                <a:latin typeface="微软雅黑" panose="020B0503020204020204" pitchFamily="34" charset="-122"/>
              </a:rPr>
              <a:t>高能所的</a:t>
            </a:r>
            <a:r>
              <a:rPr lang="en-US" altLang="zh-CN" sz="2000" dirty="0">
                <a:latin typeface="微软雅黑" panose="020B0503020204020204" pitchFamily="34" charset="-122"/>
              </a:rPr>
              <a:t>1.3GHz</a:t>
            </a:r>
            <a:r>
              <a:rPr lang="zh-CN" altLang="en-US" sz="2000" dirty="0">
                <a:latin typeface="微软雅黑" panose="020B0503020204020204" pitchFamily="34" charset="-122"/>
              </a:rPr>
              <a:t>高</a:t>
            </a:r>
            <a:r>
              <a:rPr lang="en-US" altLang="zh-CN" sz="2000" dirty="0">
                <a:latin typeface="微软雅黑" panose="020B0503020204020204" pitchFamily="34" charset="-122"/>
              </a:rPr>
              <a:t>Q</a:t>
            </a:r>
            <a:r>
              <a:rPr lang="zh-CN" altLang="en-US" sz="2000" dirty="0">
                <a:latin typeface="微软雅黑" panose="020B0503020204020204" pitchFamily="34" charset="-122"/>
              </a:rPr>
              <a:t>模组：</a:t>
            </a:r>
            <a:r>
              <a:rPr lang="en-US" altLang="zh-CN" sz="2000" dirty="0">
                <a:latin typeface="微软雅黑" panose="020B0503020204020204" pitchFamily="34" charset="-12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Q0=3.6E10@21MV/m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endParaRPr lang="en-US" altLang="zh-CN" sz="20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94F022B-A43C-4A4A-A2F3-A13C217649FE}"/>
              </a:ext>
            </a:extLst>
          </p:cNvPr>
          <p:cNvSpPr/>
          <p:nvPr/>
        </p:nvSpPr>
        <p:spPr>
          <a:xfrm>
            <a:off x="335360" y="6166431"/>
            <a:ext cx="7699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kern="100" dirty="0">
                <a:solidFill>
                  <a:srgbClr val="003399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SHINE</a:t>
            </a:r>
            <a:r>
              <a:rPr lang="zh-CN" altLang="en-US" sz="2000" kern="100" dirty="0">
                <a:solidFill>
                  <a:srgbClr val="003399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超导加速模组</a:t>
            </a:r>
            <a:r>
              <a:rPr lang="en-US" altLang="zh-CN" sz="2000" kern="100" dirty="0">
                <a:solidFill>
                  <a:srgbClr val="003399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-CM23</a:t>
            </a:r>
            <a:r>
              <a:rPr lang="zh-CN" altLang="en-US" sz="2000" kern="100" dirty="0">
                <a:solidFill>
                  <a:srgbClr val="003399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超导腔垂测结果</a:t>
            </a:r>
          </a:p>
        </p:txBody>
      </p:sp>
    </p:spTree>
    <p:extLst>
      <p:ext uri="{BB962C8B-B14F-4D97-AF65-F5344CB8AC3E}">
        <p14:creationId xmlns:p14="http://schemas.microsoft.com/office/powerpoint/2010/main" val="127850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大晶粒超导腔</a:t>
            </a:r>
            <a:endParaRPr lang="en-US" altLang="zh-CN" sz="3200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14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69FFB4B-C9D1-4695-8E20-CF3EF02C9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096" y="3463489"/>
            <a:ext cx="4622304" cy="2989281"/>
          </a:xfrm>
          <a:prstGeom prst="rect">
            <a:avLst/>
          </a:prstGeom>
        </p:spPr>
      </p:pic>
      <p:sp>
        <p:nvSpPr>
          <p:cNvPr id="13" name="灯片编号占位符 3">
            <a:extLst>
              <a:ext uri="{FF2B5EF4-FFF2-40B4-BE49-F238E27FC236}">
                <a16:creationId xmlns:a16="http://schemas.microsoft.com/office/drawing/2014/main" id="{3C122B05-0B1D-4C96-960C-00424CDA98C9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AEB06B1D-08D8-49D4-B8CD-2D6AF512B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3870" y="6354247"/>
            <a:ext cx="495581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650 MHz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大晶粒超导腔测试结果（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2021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7A4D073-321C-4C25-957D-61807A6F8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660" y="1277431"/>
            <a:ext cx="1364062" cy="179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2BE929-8BFB-4AAB-92C2-42090B0B31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62360" y="1425531"/>
            <a:ext cx="1670585" cy="1493104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13783B94-3247-4611-BF9C-F3DFEE73F767}"/>
              </a:ext>
            </a:extLst>
          </p:cNvPr>
          <p:cNvSpPr/>
          <p:nvPr/>
        </p:nvSpPr>
        <p:spPr>
          <a:xfrm>
            <a:off x="2580268" y="3107779"/>
            <a:ext cx="29687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LG sheet 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540 mm)</a:t>
            </a:r>
            <a:endParaRPr lang="zh-CN" alt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右箭头 8">
            <a:extLst>
              <a:ext uri="{FF2B5EF4-FFF2-40B4-BE49-F238E27FC236}">
                <a16:creationId xmlns:a16="http://schemas.microsoft.com/office/drawing/2014/main" id="{0D4BEF1E-33F2-44E2-B638-79C07CC369B4}"/>
              </a:ext>
            </a:extLst>
          </p:cNvPr>
          <p:cNvSpPr/>
          <p:nvPr/>
        </p:nvSpPr>
        <p:spPr>
          <a:xfrm>
            <a:off x="2173408" y="2252613"/>
            <a:ext cx="688743" cy="28759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EBF3523-6448-4668-98A7-302633F724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28" y="1331615"/>
            <a:ext cx="2304256" cy="1727517"/>
          </a:xfrm>
          <a:prstGeom prst="rect">
            <a:avLst/>
          </a:prstGeom>
        </p:spPr>
      </p:pic>
      <p:sp>
        <p:nvSpPr>
          <p:cNvPr id="20" name="右箭头 30">
            <a:extLst>
              <a:ext uri="{FF2B5EF4-FFF2-40B4-BE49-F238E27FC236}">
                <a16:creationId xmlns:a16="http://schemas.microsoft.com/office/drawing/2014/main" id="{B34D8DAB-0766-4B26-837D-5AD4E74652A0}"/>
              </a:ext>
            </a:extLst>
          </p:cNvPr>
          <p:cNvSpPr/>
          <p:nvPr/>
        </p:nvSpPr>
        <p:spPr>
          <a:xfrm>
            <a:off x="7996518" y="2252613"/>
            <a:ext cx="569039" cy="28759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7ABABD5-5456-4D10-BCB5-E9800626AF65}"/>
              </a:ext>
            </a:extLst>
          </p:cNvPr>
          <p:cNvSpPr/>
          <p:nvPr/>
        </p:nvSpPr>
        <p:spPr>
          <a:xfrm>
            <a:off x="8846739" y="3082884"/>
            <a:ext cx="29687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650 MHz LG cavity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681E8FC-3AE3-458F-9AD7-51EE6C390E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65588" y="1450765"/>
            <a:ext cx="1801665" cy="1467666"/>
          </a:xfrm>
          <a:prstGeom prst="rect">
            <a:avLst/>
          </a:prstGeom>
        </p:spPr>
      </p:pic>
      <p:sp>
        <p:nvSpPr>
          <p:cNvPr id="23" name="右箭头 33">
            <a:extLst>
              <a:ext uri="{FF2B5EF4-FFF2-40B4-BE49-F238E27FC236}">
                <a16:creationId xmlns:a16="http://schemas.microsoft.com/office/drawing/2014/main" id="{1369DA5B-2F77-42EF-B8D9-B1CBFA472E44}"/>
              </a:ext>
            </a:extLst>
          </p:cNvPr>
          <p:cNvSpPr/>
          <p:nvPr/>
        </p:nvSpPr>
        <p:spPr>
          <a:xfrm>
            <a:off x="5114661" y="2259380"/>
            <a:ext cx="644663" cy="28759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13F130B-0517-4294-8417-152F01C67AD1}"/>
              </a:ext>
            </a:extLst>
          </p:cNvPr>
          <p:cNvSpPr/>
          <p:nvPr/>
        </p:nvSpPr>
        <p:spPr>
          <a:xfrm>
            <a:off x="5436201" y="3082884"/>
            <a:ext cx="29687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Deep-drawing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A5C04B66-A75C-4A30-96B6-27C3299DA3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660" y="3795070"/>
            <a:ext cx="5505883" cy="256128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0C7E6557-01D7-4291-BDB7-08AF84E67426}"/>
              </a:ext>
            </a:extLst>
          </p:cNvPr>
          <p:cNvSpPr txBox="1"/>
          <p:nvPr/>
        </p:nvSpPr>
        <p:spPr>
          <a:xfrm>
            <a:off x="2086876" y="1787268"/>
            <a:ext cx="861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Rolling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B65312C-94BF-4C94-9229-6DD30A6082EA}"/>
              </a:ext>
            </a:extLst>
          </p:cNvPr>
          <p:cNvSpPr/>
          <p:nvPr/>
        </p:nvSpPr>
        <p:spPr>
          <a:xfrm>
            <a:off x="-217210" y="3107779"/>
            <a:ext cx="29687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ingot (</a:t>
            </a:r>
            <a:r>
              <a:rPr lang="el-GR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480mm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309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大晶粒超导腔</a:t>
            </a:r>
            <a:endParaRPr lang="en-US" altLang="zh-CN" sz="3200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15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3712840" y="6156296"/>
            <a:ext cx="361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东方钽业，</a:t>
            </a:r>
            <a:r>
              <a:rPr lang="en-US" altLang="zh-CN" sz="2000" dirty="0"/>
              <a:t>2025.12.11</a:t>
            </a:r>
            <a:endParaRPr lang="zh-CN" altLang="en-US" sz="2000" dirty="0"/>
          </a:p>
        </p:txBody>
      </p:sp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7992AA1E-3EB0-4826-880D-87146350C52E}"/>
              </a:ext>
            </a:extLst>
          </p:cNvPr>
          <p:cNvSpPr txBox="1">
            <a:spLocks/>
          </p:cNvSpPr>
          <p:nvPr/>
        </p:nvSpPr>
        <p:spPr>
          <a:xfrm>
            <a:off x="407368" y="1124744"/>
            <a:ext cx="11175032" cy="2706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/>
              <a:t>东方钽业刚刚从德国购买了一台新的电子束熔炉（正在调试）</a:t>
            </a:r>
            <a:r>
              <a:rPr lang="en-US" altLang="zh-CN" sz="2400" dirty="0"/>
              <a:t>, </a:t>
            </a:r>
            <a:r>
              <a:rPr lang="zh-CN" altLang="en-US" sz="2400" dirty="0"/>
              <a:t>能够制造大尺寸</a:t>
            </a:r>
            <a:r>
              <a:rPr lang="en-US" altLang="zh-CN" sz="2400" dirty="0"/>
              <a:t>(</a:t>
            </a:r>
            <a:r>
              <a:rPr lang="el-GR" altLang="zh-CN" sz="2400" b="1" dirty="0">
                <a:solidFill>
                  <a:srgbClr val="FF0000"/>
                </a:solidFill>
              </a:rPr>
              <a:t>Φ</a:t>
            </a:r>
            <a:r>
              <a:rPr lang="en-US" altLang="zh-CN" sz="2400" b="1" dirty="0">
                <a:solidFill>
                  <a:srgbClr val="FF0000"/>
                </a:solidFill>
              </a:rPr>
              <a:t> = 56</a:t>
            </a:r>
            <a:r>
              <a:rPr lang="el-GR" altLang="zh-CN" sz="2400" b="1" dirty="0">
                <a:solidFill>
                  <a:srgbClr val="FF0000"/>
                </a:solidFill>
              </a:rPr>
              <a:t>0</a:t>
            </a:r>
            <a:r>
              <a:rPr lang="en-US" altLang="zh-CN" sz="2400" b="1" dirty="0">
                <a:solidFill>
                  <a:srgbClr val="FF0000"/>
                </a:solidFill>
              </a:rPr>
              <a:t> mm)</a:t>
            </a:r>
            <a:r>
              <a:rPr lang="zh-CN" altLang="en-US" sz="2400" dirty="0"/>
              <a:t>的铌锭，可以满足</a:t>
            </a:r>
            <a:r>
              <a:rPr lang="en-US" altLang="zh-CN" sz="2400" dirty="0"/>
              <a:t>650 MHz</a:t>
            </a:r>
            <a:r>
              <a:rPr lang="zh-CN" altLang="en-US" sz="2400" dirty="0"/>
              <a:t>大晶粒超导腔的需求。</a:t>
            </a:r>
            <a:endParaRPr lang="en-US" altLang="zh-CN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332775"/>
            <a:ext cx="4968552" cy="37264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2775"/>
            <a:ext cx="4968552" cy="372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87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铌三锡镀膜超导腔</a:t>
            </a:r>
            <a:endParaRPr lang="en-US" altLang="zh-CN" sz="3200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16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7992AA1E-3EB0-4826-880D-87146350C52E}"/>
              </a:ext>
            </a:extLst>
          </p:cNvPr>
          <p:cNvSpPr txBox="1">
            <a:spLocks/>
          </p:cNvSpPr>
          <p:nvPr/>
        </p:nvSpPr>
        <p:spPr>
          <a:xfrm>
            <a:off x="407368" y="1124744"/>
            <a:ext cx="11175032" cy="2706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/>
              <a:t>在</a:t>
            </a:r>
            <a:r>
              <a:rPr lang="en-US" altLang="zh-CN" sz="2400" dirty="0"/>
              <a:t>4.2K</a:t>
            </a:r>
            <a:r>
              <a:rPr lang="zh-CN" altLang="en-US" sz="2400" dirty="0"/>
              <a:t>下，多只</a:t>
            </a:r>
            <a:r>
              <a:rPr lang="en-US" altLang="zh-CN" sz="2400" dirty="0"/>
              <a:t>1.3 GHz 1-cell</a:t>
            </a:r>
            <a:r>
              <a:rPr lang="zh-CN" altLang="en-US" sz="2400" dirty="0"/>
              <a:t>铌三锡超导腔品质因数达到了</a:t>
            </a:r>
            <a:r>
              <a:rPr lang="en-US" altLang="zh-CN" sz="2400" dirty="0">
                <a:solidFill>
                  <a:srgbClr val="C00000"/>
                </a:solidFill>
              </a:rPr>
              <a:t>1×10</a:t>
            </a:r>
            <a:r>
              <a:rPr lang="en-US" altLang="zh-CN" sz="2400" baseline="30000" dirty="0">
                <a:solidFill>
                  <a:srgbClr val="C00000"/>
                </a:solidFill>
              </a:rPr>
              <a:t>10</a:t>
            </a:r>
            <a:r>
              <a:rPr lang="en-US" altLang="zh-CN" sz="2400" dirty="0">
                <a:solidFill>
                  <a:srgbClr val="C00000"/>
                </a:solidFill>
              </a:rPr>
              <a:t>@8MV/m</a:t>
            </a:r>
            <a:r>
              <a:rPr lang="en-US" altLang="zh-CN" sz="2400" dirty="0"/>
              <a:t>——Materials Letters 379 (2025) 137710</a:t>
            </a:r>
            <a:r>
              <a:rPr lang="zh-CN" altLang="en-US" sz="2400" dirty="0"/>
              <a:t>。</a:t>
            </a:r>
            <a:endParaRPr lang="en-US" altLang="zh-CN" sz="24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81005AC-DCAA-4DBB-8486-821147FEB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888" y="2275185"/>
            <a:ext cx="6106085" cy="3850333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A28113C8-5BA0-4B58-8D92-1742521D0DBF}"/>
              </a:ext>
            </a:extLst>
          </p:cNvPr>
          <p:cNvSpPr txBox="1"/>
          <p:nvPr/>
        </p:nvSpPr>
        <p:spPr>
          <a:xfrm>
            <a:off x="3443336" y="6125518"/>
            <a:ext cx="72728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003399"/>
                </a:solidFill>
              </a:rPr>
              <a:t>1.3 GHz 1-cell</a:t>
            </a:r>
            <a:r>
              <a:rPr lang="zh-CN" altLang="en-US" sz="2400" dirty="0">
                <a:solidFill>
                  <a:srgbClr val="003399"/>
                </a:solidFill>
              </a:rPr>
              <a:t>铌三锡超导腔垂测结果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AE6802A-E0F0-48F0-883D-57F2001B05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35" y="2394026"/>
            <a:ext cx="2718677" cy="362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54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0698" y="140509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铌三锡镀膜系统</a:t>
            </a:r>
            <a:endParaRPr lang="en-US" altLang="zh-CN" sz="3200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17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7992AA1E-3EB0-4826-880D-87146350C52E}"/>
              </a:ext>
            </a:extLst>
          </p:cNvPr>
          <p:cNvSpPr txBox="1">
            <a:spLocks/>
          </p:cNvSpPr>
          <p:nvPr/>
        </p:nvSpPr>
        <p:spPr>
          <a:xfrm>
            <a:off x="407368" y="1124744"/>
            <a:ext cx="11175032" cy="2706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/>
              <a:t>新的铌三锡镀膜系统预计</a:t>
            </a:r>
            <a:r>
              <a:rPr lang="en-US" altLang="zh-CN" sz="2400" dirty="0"/>
              <a:t>2026</a:t>
            </a:r>
            <a:r>
              <a:rPr lang="zh-CN" altLang="en-US" sz="2400" dirty="0"/>
              <a:t>年</a:t>
            </a:r>
            <a:r>
              <a:rPr lang="en-US" altLang="zh-CN" sz="2400" dirty="0"/>
              <a:t>5</a:t>
            </a:r>
            <a:r>
              <a:rPr lang="zh-CN" altLang="en-US" sz="2400" dirty="0"/>
              <a:t>月建成，可以</a:t>
            </a:r>
            <a:r>
              <a:rPr lang="zh-CN" altLang="en-US" sz="2400" dirty="0">
                <a:latin typeface="微软雅黑" panose="020B0503020204020204" pitchFamily="34" charset="-122"/>
                <a:cs typeface="宋体"/>
              </a:rPr>
              <a:t>给大尺寸（</a:t>
            </a:r>
            <a:r>
              <a:rPr lang="en-US" altLang="zh-CN" sz="2400" dirty="0">
                <a:latin typeface="微软雅黑" panose="020B0503020204020204" pitchFamily="34" charset="-122"/>
                <a:cs typeface="宋体"/>
              </a:rPr>
              <a:t>1.3 GHz 9-cell</a:t>
            </a:r>
            <a:r>
              <a:rPr lang="zh-CN" altLang="en-US" sz="2400" dirty="0">
                <a:latin typeface="微软雅黑" panose="020B0503020204020204" pitchFamily="34" charset="-122"/>
                <a:cs typeface="宋体"/>
              </a:rPr>
              <a:t>、</a:t>
            </a:r>
            <a:r>
              <a:rPr lang="en-US" altLang="zh-CN" sz="2400" dirty="0">
                <a:latin typeface="微软雅黑" panose="020B0503020204020204" pitchFamily="34" charset="-122"/>
                <a:cs typeface="宋体"/>
              </a:rPr>
              <a:t>650 MHz……</a:t>
            </a:r>
            <a:r>
              <a:rPr lang="zh-CN" altLang="en-US" sz="2400" dirty="0">
                <a:latin typeface="微软雅黑" panose="020B0503020204020204" pitchFamily="34" charset="-122"/>
                <a:cs typeface="宋体"/>
              </a:rPr>
              <a:t>）超导腔镀膜。</a:t>
            </a:r>
            <a:endParaRPr lang="en-US" altLang="zh-CN" sz="2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B7B244E-703C-40A5-8CBE-1ABC052426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5900" r="8767" b="1701"/>
          <a:stretch/>
        </p:blipFill>
        <p:spPr>
          <a:xfrm>
            <a:off x="119336" y="2564904"/>
            <a:ext cx="5189914" cy="35131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A654C49-F2CF-4F90-8E3D-BCC78EE95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928" y="2564903"/>
            <a:ext cx="5032866" cy="351317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1ECC00-8E67-4857-BAD6-EB6EB8787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40552" y="3567061"/>
            <a:ext cx="2674229" cy="138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42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18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B01A1F8-B370-7E55-1199-8F856967B80D}"/>
              </a:ext>
            </a:extLst>
          </p:cNvPr>
          <p:cNvSpPr txBox="1"/>
          <p:nvPr/>
        </p:nvSpPr>
        <p:spPr>
          <a:xfrm>
            <a:off x="-17474" y="2875002"/>
            <a:ext cx="12205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6600" b="1" dirty="0">
                <a:solidFill>
                  <a:srgbClr val="C00000"/>
                </a:solidFill>
              </a:rPr>
              <a:t>Thanks for your attention!</a:t>
            </a:r>
            <a:endParaRPr lang="zh-CN" alt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9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6"/>
            <a:ext cx="7916416" cy="147002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sz="6000" kern="0" dirty="0">
                <a:latin typeface="Arial Black" panose="020B0A04020102020204" pitchFamily="34" charset="0"/>
              </a:rPr>
              <a:t>目录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2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605245" y="1554527"/>
            <a:ext cx="1057857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650 MHz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连续波模组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在上个月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CEPC Workshop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翟纪元报告的基础上更新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超导腔行业动态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连续波模组</a:t>
            </a:r>
            <a:endParaRPr lang="en-US" altLang="zh-CN" sz="3200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3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D33C1ABF-CD6B-DBA3-9C01-854C78A51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76251"/>
            <a:ext cx="11319048" cy="528009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sz="2600" dirty="0"/>
              <a:t>CEPC 650 MHz</a:t>
            </a:r>
            <a:r>
              <a:rPr lang="zh-CN" altLang="en-US" sz="2600" dirty="0"/>
              <a:t>连续波模组（</a:t>
            </a:r>
            <a:r>
              <a:rPr lang="en-US" altLang="zh-CN" sz="2600" dirty="0"/>
              <a:t>1960</a:t>
            </a:r>
            <a:r>
              <a:rPr lang="zh-CN" altLang="en-US" sz="2600" dirty="0"/>
              <a:t>万，高能锐新中标），包括了</a:t>
            </a:r>
            <a:r>
              <a:rPr lang="en-US" altLang="zh-CN" sz="2600" dirty="0"/>
              <a:t>6</a:t>
            </a:r>
            <a:r>
              <a:rPr lang="zh-CN" altLang="en-US" sz="2600" dirty="0"/>
              <a:t>只</a:t>
            </a:r>
            <a:r>
              <a:rPr lang="en-US" altLang="zh-CN" sz="2600" dirty="0"/>
              <a:t>650 MHz 2-cell</a:t>
            </a:r>
            <a:r>
              <a:rPr lang="zh-CN" altLang="en-US" sz="2600" dirty="0"/>
              <a:t>超导腔及其附件（如下）：</a:t>
            </a:r>
            <a:endParaRPr lang="en-US" altLang="zh-CN" sz="2600" dirty="0"/>
          </a:p>
          <a:p>
            <a:pPr marL="685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个主耦合器，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套调谐器，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个高阶模耦合器，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个高阶模吸收器</a:t>
            </a:r>
          </a:p>
          <a:p>
            <a:pPr marL="685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台低温恒温器，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套磁屏蔽，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套真空系统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85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附属部件及配套工装等</a:t>
            </a:r>
            <a:endParaRPr lang="zh-CN" altLang="en-US" sz="2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85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85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endParaRPr lang="en-US" altLang="zh-CN" sz="2200" dirty="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01C4CFDB-E35B-4F25-A1E3-9E30DEDBE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18523"/>
              </p:ext>
            </p:extLst>
          </p:nvPr>
        </p:nvGraphicFramePr>
        <p:xfrm>
          <a:off x="6732159" y="3251524"/>
          <a:ext cx="5348473" cy="328738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80473">
                  <a:extLst>
                    <a:ext uri="{9D8B030D-6E8A-4147-A177-3AD203B41FA5}">
                      <a16:colId xmlns:a16="http://schemas.microsoft.com/office/drawing/2014/main" val="2063849549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391890692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818462233"/>
                    </a:ext>
                  </a:extLst>
                </a:gridCol>
              </a:tblGrid>
              <a:tr h="469627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CEPC 650 MHz</a:t>
                      </a:r>
                      <a:r>
                        <a:rPr lang="zh-CN" altLang="en-US" sz="16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连续波模组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EDR Specification</a:t>
                      </a:r>
                      <a:endParaRPr lang="zh-CN" altLang="en-US" sz="1600" b="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50435"/>
                  </a:ext>
                </a:extLst>
              </a:tr>
              <a:tr h="469627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垂直测试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600" b="0" kern="1200" baseline="-250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acc.max</a:t>
                      </a:r>
                      <a:endParaRPr lang="zh-CN" altLang="en-US" sz="1600" b="0" kern="1200" baseline="-25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30 MV/m</a:t>
                      </a:r>
                      <a:endParaRPr lang="zh-CN" altLang="en-US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730230"/>
                  </a:ext>
                </a:extLst>
              </a:tr>
              <a:tr h="469627">
                <a:tc vMerge="1">
                  <a:txBody>
                    <a:bodyPr/>
                    <a:lstStyle/>
                    <a:p>
                      <a:pPr algn="ctr"/>
                      <a:endParaRPr lang="zh-CN" altLang="en-US" sz="16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600" b="0" kern="1200" baseline="-25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  <a:endParaRPr lang="zh-CN" altLang="en-US" sz="1600" b="0" kern="1200" baseline="-25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3.6E10 @ 25 MV/m</a:t>
                      </a:r>
                      <a:endParaRPr lang="zh-CN" altLang="en-US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730048"/>
                  </a:ext>
                </a:extLst>
              </a:tr>
              <a:tr h="46962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水平测试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600" b="0" kern="1200" baseline="-250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acc.max</a:t>
                      </a:r>
                      <a:endParaRPr lang="zh-CN" altLang="en-US" sz="1600" b="0" kern="1200" baseline="-25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28 MV/m</a:t>
                      </a:r>
                      <a:endParaRPr lang="zh-CN" altLang="en-US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809285"/>
                  </a:ext>
                </a:extLst>
              </a:tr>
              <a:tr h="46962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600" b="0" kern="1200" baseline="-25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  <a:endParaRPr lang="zh-CN" altLang="en-US" sz="1600" b="0" kern="1200" baseline="-25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3.3E10 @ 25 MV/m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2537002"/>
                  </a:ext>
                </a:extLst>
              </a:tr>
              <a:tr h="46962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长期稳定运行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600" b="0" kern="1200" baseline="-250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acc.max</a:t>
                      </a:r>
                      <a:endParaRPr lang="zh-CN" altLang="en-US" sz="1600" b="0" kern="1200" baseline="-25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28 MV/m</a:t>
                      </a:r>
                      <a:endParaRPr lang="zh-CN" altLang="en-US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752984"/>
                  </a:ext>
                </a:extLst>
              </a:tr>
              <a:tr h="469627">
                <a:tc vMerge="1">
                  <a:txBody>
                    <a:bodyPr/>
                    <a:lstStyle/>
                    <a:p>
                      <a:pPr algn="ctr"/>
                      <a:endParaRPr lang="zh-CN" alt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600" b="0" kern="1200" baseline="-25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  <a:endParaRPr lang="zh-CN" altLang="en-US" sz="1600" b="0" kern="1200" baseline="-25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3.0E10 @ 25 MV/m</a:t>
                      </a:r>
                      <a:endParaRPr lang="zh-CN" altLang="en-US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234695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0A9D7810-CDD9-7FC3-A057-9E9636738BF8}"/>
              </a:ext>
            </a:extLst>
          </p:cNvPr>
          <p:cNvSpPr txBox="1"/>
          <p:nvPr/>
        </p:nvSpPr>
        <p:spPr>
          <a:xfrm>
            <a:off x="10286274" y="496747"/>
            <a:ext cx="1794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Jiyuan</a:t>
            </a:r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Zhai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内容占位符 1">
            <a:extLst>
              <a:ext uri="{FF2B5EF4-FFF2-40B4-BE49-F238E27FC236}">
                <a16:creationId xmlns:a16="http://schemas.microsoft.com/office/drawing/2014/main" id="{E00C5C75-D09C-463E-A463-27865185C1D6}"/>
              </a:ext>
            </a:extLst>
          </p:cNvPr>
          <p:cNvSpPr txBox="1">
            <a:spLocks/>
          </p:cNvSpPr>
          <p:nvPr/>
        </p:nvSpPr>
        <p:spPr>
          <a:xfrm>
            <a:off x="263352" y="3752336"/>
            <a:ext cx="6264696" cy="2029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目前，已支付给高能锐新</a:t>
            </a:r>
            <a:r>
              <a:rPr lang="en-US" altLang="zh-CN" sz="2400" dirty="0"/>
              <a:t>980</a:t>
            </a:r>
            <a:r>
              <a:rPr lang="zh-CN" altLang="en-US" sz="2400" dirty="0"/>
              <a:t>万元（</a:t>
            </a:r>
            <a:r>
              <a:rPr lang="en-US" altLang="zh-CN" sz="2400" dirty="0"/>
              <a:t>50%</a:t>
            </a:r>
            <a:r>
              <a:rPr lang="zh-CN" altLang="en-US" sz="2400" dirty="0"/>
              <a:t>），后续经费待定。因此，先研制</a:t>
            </a:r>
            <a:r>
              <a:rPr lang="zh-CN" altLang="en-US" sz="2400" dirty="0">
                <a:solidFill>
                  <a:srgbClr val="C00000"/>
                </a:solidFill>
              </a:rPr>
              <a:t>超导腔、主耦合器、高阶模耦合器、高阶模吸收器</a:t>
            </a:r>
            <a:r>
              <a:rPr lang="zh-CN" altLang="en-US" sz="2400" dirty="0"/>
              <a:t>等关键部件，恒温器、系统集成等尚未开始。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953523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B4871BE-F08E-4E6F-B822-A3A43C775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83B13BBE-A7D5-4C81-9B42-B8A6CA07C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502331"/>
              </p:ext>
            </p:extLst>
          </p:nvPr>
        </p:nvGraphicFramePr>
        <p:xfrm>
          <a:off x="914610" y="1916832"/>
          <a:ext cx="4514020" cy="40856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79332">
                  <a:extLst>
                    <a:ext uri="{9D8B030D-6E8A-4147-A177-3AD203B41FA5}">
                      <a16:colId xmlns:a16="http://schemas.microsoft.com/office/drawing/2014/main" val="1634128995"/>
                    </a:ext>
                  </a:extLst>
                </a:gridCol>
                <a:gridCol w="1286688">
                  <a:extLst>
                    <a:ext uri="{9D8B030D-6E8A-4147-A177-3AD203B41FA5}">
                      <a16:colId xmlns:a16="http://schemas.microsoft.com/office/drawing/2014/main" val="1771984919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val="3384818385"/>
                    </a:ext>
                  </a:extLst>
                </a:gridCol>
              </a:tblGrid>
              <a:tr h="318534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  名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职务</a:t>
                      </a:r>
                      <a:r>
                        <a:rPr lang="en-US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职称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职责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2725814951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翟纪元</a:t>
                      </a:r>
                      <a:endParaRPr lang="zh-CN" sz="1200" kern="100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正高级工程师</a:t>
                      </a:r>
                      <a:endParaRPr lang="zh-CN" sz="1200" kern="10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</a:t>
                      </a:r>
                      <a:r>
                        <a:rPr lang="en-US" sz="1200" kern="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650MHz</a:t>
                      </a:r>
                      <a:r>
                        <a:rPr lang="zh-CN" sz="1200" kern="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超导腔模组总体</a:t>
                      </a:r>
                      <a:endParaRPr lang="zh-CN" sz="1200" kern="100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2410835221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沙 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鹏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正高级工程师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负责超导腔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3076735900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葛 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锐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正高级工程师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负责恒温器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172683613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徐妙富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高级工程师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负责恒温器设计、工艺、组装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824568391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米正辉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副研究员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负责调谐器及磁场控制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2964430775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陈   旭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高级工程师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负责主耦合器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834842010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郑洪娟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副研究员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负责高阶模耦合器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4042305094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孟繁博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副研究员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负责高阶模吸收器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3734556170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靳 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松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高级工程师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负责腔后处理、洁净组装、磁屏蔽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3867779753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 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梅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工程师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负责模组低温流程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665988163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桑民敬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高级工程师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负责模组低温测控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2800791889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叶  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瑞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高级工程师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负责模组低温控制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1885234106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孙良瑞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工程师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负责模组低温调试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1572917648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刘佰奇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副研究员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负责腔真空，腔热处理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2939818274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王小龙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高级工程师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负责模组准直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2473756701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贺斐思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研究员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模组工艺</a:t>
                      </a: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及现场协调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1109399351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张新颖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高级工程师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超导腔机械设计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4176659584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7DFAD124-FD4E-4773-B636-B5B32173A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259183"/>
              </p:ext>
            </p:extLst>
          </p:nvPr>
        </p:nvGraphicFramePr>
        <p:xfrm>
          <a:off x="5951984" y="1916832"/>
          <a:ext cx="5112569" cy="422440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07092">
                  <a:extLst>
                    <a:ext uri="{9D8B030D-6E8A-4147-A177-3AD203B41FA5}">
                      <a16:colId xmlns:a16="http://schemas.microsoft.com/office/drawing/2014/main" val="1265003058"/>
                    </a:ext>
                  </a:extLst>
                </a:gridCol>
                <a:gridCol w="1181140">
                  <a:extLst>
                    <a:ext uri="{9D8B030D-6E8A-4147-A177-3AD203B41FA5}">
                      <a16:colId xmlns:a16="http://schemas.microsoft.com/office/drawing/2014/main" val="2506831899"/>
                    </a:ext>
                  </a:extLst>
                </a:gridCol>
                <a:gridCol w="3024337">
                  <a:extLst>
                    <a:ext uri="{9D8B030D-6E8A-4147-A177-3AD203B41FA5}">
                      <a16:colId xmlns:a16="http://schemas.microsoft.com/office/drawing/2014/main" val="990410003"/>
                    </a:ext>
                  </a:extLst>
                </a:gridCol>
              </a:tblGrid>
              <a:tr h="226979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董  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副研究员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超导腔工艺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1815504183"/>
                  </a:ext>
                </a:extLst>
              </a:tr>
              <a:tr h="113490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马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强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高级工程师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主耦合器设计及工艺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6403875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黄彤明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正高级工程师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主耦合器设计及工艺</a:t>
                      </a:r>
                      <a:endParaRPr lang="zh-CN" alt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3112633747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林海英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高级工程师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耦合器测试、模组水平测试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1143365957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王群要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高级工程师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水平测试控制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1115591155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赵发成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高级工程师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水平测试工艺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3962042222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赵同宪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副研究员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模组低温工艺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62629506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常正则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副研究员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模组设计及模拟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1691357132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李少鹏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研究员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模组低温测试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2253389912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赵建兵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正高级工程师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模组工艺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2453184192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张占军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正高级工程师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模组组装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1730257420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  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高级工程师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模组组装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1417745804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赵  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辉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高级工程师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超导腔及组装工艺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3280990041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郭润兵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高级工程师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主耦合器工艺、测试、组装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3698570677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牟智慧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工程师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超导腔加工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1684826779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杨丛莱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工程师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超导腔焊接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942770952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叶灵西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研究生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超导腔及模组测试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2133655618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刘 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铭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研究生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调谐器、模组总装及测试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2176178689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algn="ctr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余金鑫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研究生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模组测试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9935" marR="39935" marT="0" marB="0" anchor="ctr"/>
                </a:tc>
                <a:extLst>
                  <a:ext uri="{0D108BD9-81ED-4DB2-BD59-A6C34878D82A}">
                    <a16:rowId xmlns:a16="http://schemas.microsoft.com/office/drawing/2014/main" val="2630370704"/>
                  </a:ext>
                </a:extLst>
              </a:tr>
            </a:tbl>
          </a:graphicData>
        </a:graphic>
      </p:graphicFrame>
      <p:sp>
        <p:nvSpPr>
          <p:cNvPr id="9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参与人员</a:t>
            </a:r>
            <a:endParaRPr lang="en-US" altLang="zh-CN" sz="3200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A9D7810-CDD9-7FC3-A057-9E9636738BF8}"/>
              </a:ext>
            </a:extLst>
          </p:cNvPr>
          <p:cNvSpPr txBox="1"/>
          <p:nvPr/>
        </p:nvSpPr>
        <p:spPr>
          <a:xfrm>
            <a:off x="10286274" y="496747"/>
            <a:ext cx="1794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Jiyuan</a:t>
            </a:r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Zhai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38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3FCB18D-84BF-4B6B-9213-0ADEC48D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 Full-Scale Cryomodule Design</a:t>
            </a:r>
            <a:endParaRPr lang="zh-CN" altLang="en-US" sz="3200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E6C652-B9C8-4F39-8083-FA410554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48A3F0E-C06D-B1B0-14DE-DD57BD55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268760"/>
            <a:ext cx="5240850" cy="30963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09AC03-4AE1-8DD6-816B-CA60955336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9976" y="1163600"/>
            <a:ext cx="6186846" cy="29387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450C2F2-51CD-DAED-89E8-B5659007BF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9" t="21713" r="12975" b="31147"/>
          <a:stretch>
            <a:fillRect/>
          </a:stretch>
        </p:blipFill>
        <p:spPr>
          <a:xfrm>
            <a:off x="335360" y="4307884"/>
            <a:ext cx="7529297" cy="2270741"/>
          </a:xfrm>
          <a:prstGeom prst="rect">
            <a:avLst/>
          </a:prstGeom>
        </p:spPr>
      </p:pic>
      <p:pic>
        <p:nvPicPr>
          <p:cNvPr id="6" name="图片 5" descr="图示&#10;&#10;AI 生成的内容可能不正确。">
            <a:extLst>
              <a:ext uri="{FF2B5EF4-FFF2-40B4-BE49-F238E27FC236}">
                <a16:creationId xmlns:a16="http://schemas.microsoft.com/office/drawing/2014/main" id="{1FC74592-B633-6FDB-0916-DABBB15B9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44272" y="3280846"/>
            <a:ext cx="3312368" cy="325806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A9D7810-CDD9-7FC3-A057-9E9636738BF8}"/>
              </a:ext>
            </a:extLst>
          </p:cNvPr>
          <p:cNvSpPr txBox="1"/>
          <p:nvPr/>
        </p:nvSpPr>
        <p:spPr>
          <a:xfrm>
            <a:off x="10788011" y="260431"/>
            <a:ext cx="1278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Miaofu</a:t>
            </a:r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Xu, </a:t>
            </a:r>
          </a:p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Mei Li …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341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 2-cell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超导腔</a:t>
            </a:r>
            <a:endParaRPr lang="en-US" altLang="zh-CN" sz="3200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6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D33C1ABF-CD6B-DBA3-9C01-854C78A51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1" y="1076251"/>
            <a:ext cx="5454423" cy="202941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sz="2000" dirty="0"/>
              <a:t>8</a:t>
            </a:r>
            <a:r>
              <a:rPr lang="zh-CN" altLang="en-US" sz="2000" dirty="0"/>
              <a:t>只</a:t>
            </a:r>
            <a:r>
              <a:rPr lang="en-US" altLang="zh-CN" sz="2000" dirty="0"/>
              <a:t>650 MHz 2-cell</a:t>
            </a:r>
            <a:r>
              <a:rPr lang="zh-CN" altLang="en-US" sz="2000" dirty="0"/>
              <a:t>超导腔的部件加工均已完成，正在进行整腔的电子束焊接。</a:t>
            </a:r>
            <a:endParaRPr lang="en-US" altLang="zh-CN" sz="20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000" dirty="0"/>
              <a:t>目前，所工厂超导腔任务繁重：</a:t>
            </a:r>
            <a:r>
              <a:rPr lang="en-US" altLang="zh-CN" sz="2000" dirty="0"/>
              <a:t>BEPC II U</a:t>
            </a:r>
            <a:r>
              <a:rPr lang="zh-CN" altLang="en-US" sz="2000" dirty="0"/>
              <a:t>、</a:t>
            </a:r>
            <a:r>
              <a:rPr lang="en-US" altLang="zh-CN" sz="2000" dirty="0"/>
              <a:t>HEPS</a:t>
            </a:r>
            <a:r>
              <a:rPr lang="zh-CN" altLang="en-US" sz="2000" dirty="0"/>
              <a:t>、</a:t>
            </a:r>
            <a:r>
              <a:rPr lang="en-US" altLang="zh-CN" sz="2000" dirty="0"/>
              <a:t>SHINE</a:t>
            </a:r>
            <a:r>
              <a:rPr lang="zh-CN" altLang="en-US" sz="2000" dirty="0"/>
              <a:t>、</a:t>
            </a:r>
            <a:r>
              <a:rPr lang="en-US" altLang="zh-CN" sz="2000" dirty="0"/>
              <a:t>CSNS II</a:t>
            </a:r>
            <a:r>
              <a:rPr lang="zh-CN" altLang="en-US" sz="2000" dirty="0"/>
              <a:t>、九院、韩国</a:t>
            </a:r>
            <a:r>
              <a:rPr lang="en-US" altLang="zh-CN" sz="2000" dirty="0"/>
              <a:t>IBS……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2567608" y="6086037"/>
            <a:ext cx="361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/>
              <a:t>650 MHz 2-cell</a:t>
            </a:r>
            <a:r>
              <a:rPr lang="zh-CN" altLang="en-US" sz="2000" dirty="0"/>
              <a:t>超导腔部件</a:t>
            </a:r>
          </a:p>
        </p:txBody>
      </p:sp>
      <p:pic>
        <p:nvPicPr>
          <p:cNvPr id="11" name="图片 10" descr="E:\WeChat Files\wxid_6270522705422\FileStorage\Temp\228a72ac48d8785e9b00e6b14d7af12.jpg">
            <a:extLst>
              <a:ext uri="{FF2B5EF4-FFF2-40B4-BE49-F238E27FC236}">
                <a16:creationId xmlns:a16="http://schemas.microsoft.com/office/drawing/2014/main" id="{15BDE698-BC37-4E38-8C1D-B2CC727B1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282"/>
          <a:stretch/>
        </p:blipFill>
        <p:spPr bwMode="auto">
          <a:xfrm>
            <a:off x="119336" y="3440579"/>
            <a:ext cx="3977323" cy="2499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图片 11" descr="E:\WeChat Files\wxid_6270522705422\FileStorage\Temp\d411f484e4531a395c37ae010648986.jpg">
            <a:extLst>
              <a:ext uri="{FF2B5EF4-FFF2-40B4-BE49-F238E27FC236}">
                <a16:creationId xmlns:a16="http://schemas.microsoft.com/office/drawing/2014/main" id="{941C6D20-EE82-457C-ADDE-D034B8715F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2503" y="3419061"/>
            <a:ext cx="3175286" cy="25017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图片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774" y="1160328"/>
            <a:ext cx="2689048" cy="202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1001" y="1156505"/>
            <a:ext cx="3368908" cy="175922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5751659" y="2699455"/>
            <a:ext cx="936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裸腔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11027088" y="2515616"/>
            <a:ext cx="936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槽腔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9"/>
          <a:stretch/>
        </p:blipFill>
        <p:spPr>
          <a:xfrm>
            <a:off x="8448392" y="4697406"/>
            <a:ext cx="2665959" cy="13399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22813" r="6601" b="33254"/>
          <a:stretch/>
        </p:blipFill>
        <p:spPr>
          <a:xfrm>
            <a:off x="10025527" y="3238634"/>
            <a:ext cx="2003123" cy="135181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3633" y="3233857"/>
            <a:ext cx="2454026" cy="135659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448392" y="6081345"/>
            <a:ext cx="231184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整腔焊接前的部件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A068735-2450-475D-A2B2-0ABCB014810A}"/>
              </a:ext>
            </a:extLst>
          </p:cNvPr>
          <p:cNvSpPr txBox="1"/>
          <p:nvPr/>
        </p:nvSpPr>
        <p:spPr>
          <a:xfrm>
            <a:off x="10077509" y="496747"/>
            <a:ext cx="200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Chao Dong, HERT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405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DC108AC-7C42-4631-B2DC-E6FBBE41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电化学抛光（</a:t>
            </a: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EP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841DDA1-354F-4038-AC9B-558F62BFF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7A9B9A7-2CE6-4CE8-A344-07D218482C49}"/>
              </a:ext>
            </a:extLst>
          </p:cNvPr>
          <p:cNvSpPr txBox="1"/>
          <p:nvPr/>
        </p:nvSpPr>
        <p:spPr>
          <a:xfrm>
            <a:off x="418220" y="1412776"/>
            <a:ext cx="11809312" cy="234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 baseline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 baseline="0"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 baseline="0"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 baseline="0"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1800" dirty="0"/>
              <a:t>EP system aging and maintenance: abrasion and erosion of parts and devices. Sulfur and carbon contaminations inside pipes and pumps. Clean or replace most of the parts and devices.</a:t>
            </a:r>
          </a:p>
          <a:p>
            <a:r>
              <a:rPr lang="en-US" altLang="zh-CN" sz="1800" dirty="0"/>
              <a:t>System tests with 1.3 GHz 1-cell cavities. One of them achieved 40 MV/m, but with considerable field emission.</a:t>
            </a:r>
          </a:p>
          <a:p>
            <a:r>
              <a:rPr lang="en-US" altLang="zh-CN" sz="1800" dirty="0"/>
              <a:t>EP tooling modification for new flanges of 650 MHz 2-cell cavity</a:t>
            </a:r>
          </a:p>
          <a:p>
            <a:r>
              <a:rPr lang="en-US" altLang="zh-CN" sz="1800" dirty="0"/>
              <a:t>650 MHz 2-cell cavity EP optimization and mid-T for high Q and high gradient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F46D6DE-A263-4152-9CDE-D497819A53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3792518"/>
            <a:ext cx="3240360" cy="24293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4C426F7-5E4A-EF9E-A1E0-06DF2F611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68" y="3797598"/>
            <a:ext cx="4887412" cy="23485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D5B4607-6158-BFC2-74CC-4BDE4FA9A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352" y="3797598"/>
            <a:ext cx="1936002" cy="234859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DBB58C9-EF98-1A66-ECB4-530FF98CFB94}"/>
              </a:ext>
            </a:extLst>
          </p:cNvPr>
          <p:cNvSpPr txBox="1"/>
          <p:nvPr/>
        </p:nvSpPr>
        <p:spPr>
          <a:xfrm>
            <a:off x="10848528" y="542533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Song Jin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303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图片包含 桌子, 木, 发动机, 游戏机&#10;&#10;AI 生成的内容可能不正确。">
            <a:extLst>
              <a:ext uri="{FF2B5EF4-FFF2-40B4-BE49-F238E27FC236}">
                <a16:creationId xmlns:a16="http://schemas.microsoft.com/office/drawing/2014/main" id="{23657D07-AA25-6352-A3FE-5B02ED3FE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05010" y="1516063"/>
            <a:ext cx="2520280" cy="4840288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504FBDF5-E460-14FF-99CD-DDFD6B510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T-mapping System</a:t>
            </a:r>
            <a:endParaRPr lang="zh-CN" altLang="en-US" sz="3200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04F645-B6BC-CC26-FAD1-BDAA4FD1A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1026" name="图片 1" descr="676a3a6cfc65778c3618f4f1f16891f8">
            <a:extLst>
              <a:ext uri="{FF2B5EF4-FFF2-40B4-BE49-F238E27FC236}">
                <a16:creationId xmlns:a16="http://schemas.microsoft.com/office/drawing/2014/main" id="{437768B6-C386-B467-C005-1D970863E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5690" y="1128137"/>
            <a:ext cx="412780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2D3C6FB-534D-70D5-1DA7-D2F42E1ADAC9}"/>
              </a:ext>
            </a:extLst>
          </p:cNvPr>
          <p:cNvSpPr txBox="1"/>
          <p:nvPr/>
        </p:nvSpPr>
        <p:spPr>
          <a:xfrm>
            <a:off x="7732616" y="3893662"/>
            <a:ext cx="413087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9-cell T-mapping system in commissioning. X-ray mapping to be installed soon.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Temperature sensor: film-type carbon resistance thermometer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Sensitivity: 0.05 K @ 2~10 K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Amount: 96 temperature sensors per cell, 864 in total.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Sample time: 100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7438267-D56B-7AE6-6ACD-994C72C018B8}"/>
              </a:ext>
            </a:extLst>
          </p:cNvPr>
          <p:cNvSpPr txBox="1"/>
          <p:nvPr/>
        </p:nvSpPr>
        <p:spPr>
          <a:xfrm>
            <a:off x="10344472" y="515787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Tongxian Zhao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60583" y="1400303"/>
            <a:ext cx="3841935" cy="5138610"/>
            <a:chOff x="7624774" y="1149189"/>
            <a:chExt cx="3841935" cy="5138610"/>
          </a:xfrm>
        </p:grpSpPr>
        <p:pic>
          <p:nvPicPr>
            <p:cNvPr id="24" name="图片 23" descr="8820a280ab4c5b4161241ed97533a6e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624774" y="3410904"/>
              <a:ext cx="1660079" cy="2312487"/>
            </a:xfrm>
            <a:prstGeom prst="rect">
              <a:avLst/>
            </a:prstGeom>
          </p:spPr>
        </p:pic>
        <p:pic>
          <p:nvPicPr>
            <p:cNvPr id="9" name="图片 8" descr="1b1e6ca06179d05d50b06e5edbc22be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4634" y="1174573"/>
              <a:ext cx="1620361" cy="2194409"/>
            </a:xfrm>
            <a:prstGeom prst="rect">
              <a:avLst/>
            </a:prstGeom>
          </p:spPr>
        </p:pic>
        <p:grpSp>
          <p:nvGrpSpPr>
            <p:cNvPr id="10" name="组合 9"/>
            <p:cNvGrpSpPr>
              <a:grpSpLocks noChangeAspect="1"/>
            </p:cNvGrpSpPr>
            <p:nvPr/>
          </p:nvGrpSpPr>
          <p:grpSpPr>
            <a:xfrm>
              <a:off x="9519412" y="3409055"/>
              <a:ext cx="1947211" cy="2201196"/>
              <a:chOff x="2594189" y="2963361"/>
              <a:chExt cx="2781731" cy="3144566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6" t="12198" r="925" b="5902"/>
              <a:stretch/>
            </p:blipFill>
            <p:spPr>
              <a:xfrm>
                <a:off x="2594189" y="2963361"/>
                <a:ext cx="2781731" cy="3144566"/>
              </a:xfrm>
              <a:prstGeom prst="rect">
                <a:avLst/>
              </a:prstGeom>
            </p:spPr>
          </p:pic>
          <p:sp>
            <p:nvSpPr>
              <p:cNvPr id="12" name="椭圆 11"/>
              <p:cNvSpPr/>
              <p:nvPr/>
            </p:nvSpPr>
            <p:spPr>
              <a:xfrm>
                <a:off x="3431704" y="3799999"/>
                <a:ext cx="288032" cy="288032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2630421" y="3286828"/>
                <a:ext cx="2255742" cy="3969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rgbClr val="003399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defRPr>
                </a:lvl1pPr>
              </a:lstStyle>
              <a:p>
                <a:r>
                  <a:rPr lang="zh-CN" altLang="en-US" dirty="0">
                    <a:solidFill>
                      <a:srgbClr val="FFFF00"/>
                    </a:solidFill>
                  </a:rPr>
                  <a:t>升温位置</a:t>
                </a:r>
              </a:p>
            </p:txBody>
          </p:sp>
        </p:grpSp>
        <p:cxnSp>
          <p:nvCxnSpPr>
            <p:cNvPr id="16" name="直接箭头连接符 15"/>
            <p:cNvCxnSpPr/>
            <p:nvPr/>
          </p:nvCxnSpPr>
          <p:spPr>
            <a:xfrm flipV="1">
              <a:off x="8732305" y="4105010"/>
              <a:ext cx="1311918" cy="176178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7644021" y="5723391"/>
              <a:ext cx="3791744" cy="5644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algn="ctr">
                <a:defRPr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2000" dirty="0"/>
                <a:t>单</a:t>
              </a:r>
              <a:r>
                <a:rPr lang="en-US" altLang="zh-CN" sz="2000" dirty="0"/>
                <a:t>cell</a:t>
              </a:r>
              <a:r>
                <a:rPr lang="zh-CN" altLang="en-US" sz="2000" dirty="0"/>
                <a:t>腔的实验：</a:t>
              </a:r>
              <a:r>
                <a:rPr lang="en-US" altLang="zh-CN" sz="2000" dirty="0"/>
                <a:t>T-mapping</a:t>
              </a:r>
              <a:r>
                <a:rPr lang="zh-CN" altLang="en-US" sz="2000" dirty="0"/>
                <a:t>准备找到了超导腔表面的温升位置</a:t>
              </a: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4116" y="1149189"/>
              <a:ext cx="2042593" cy="2012701"/>
            </a:xfrm>
            <a:prstGeom prst="rect">
              <a:avLst/>
            </a:prstGeom>
          </p:spPr>
        </p:pic>
      </p:grpSp>
      <p:cxnSp>
        <p:nvCxnSpPr>
          <p:cNvPr id="27" name="直接箭头连接符 26"/>
          <p:cNvCxnSpPr/>
          <p:nvPr/>
        </p:nvCxnSpPr>
        <p:spPr>
          <a:xfrm flipV="1">
            <a:off x="1764703" y="2496289"/>
            <a:ext cx="1602106" cy="1982707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059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5F8040C-4492-4759-8DA7-6BFE32891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07"/>
            <a:ext cx="12192000" cy="960617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主耦合器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2E669EC-283A-4299-B312-1FBB6A859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0CBA74D-4D6A-812D-F04D-655D2C9CF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070" y="1314089"/>
            <a:ext cx="4495248" cy="2520176"/>
          </a:xfrm>
          <a:prstGeom prst="rect">
            <a:avLst/>
          </a:prstGeom>
        </p:spPr>
      </p:pic>
      <p:pic>
        <p:nvPicPr>
          <p:cNvPr id="10" name="图片 9" descr="图片包含 桌子, 盘子, 食物, 菜&#10;&#10;AI 生成的内容可能不正确。">
            <a:extLst>
              <a:ext uri="{FF2B5EF4-FFF2-40B4-BE49-F238E27FC236}">
                <a16:creationId xmlns:a16="http://schemas.microsoft.com/office/drawing/2014/main" id="{652410F3-0DAE-ECC1-968C-CCD832B49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47944" y="4377811"/>
            <a:ext cx="3902274" cy="174021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8854794-0030-C188-B7A3-B7B16EAD22A9}"/>
              </a:ext>
            </a:extLst>
          </p:cNvPr>
          <p:cNvSpPr txBox="1"/>
          <p:nvPr/>
        </p:nvSpPr>
        <p:spPr>
          <a:xfrm>
            <a:off x="9912424" y="6728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Xu Chen, </a:t>
            </a:r>
            <a:r>
              <a:rPr lang="en-US" altLang="zh-CN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Tongming</a:t>
            </a:r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Huang, Qiang Ma</a:t>
            </a:r>
          </a:p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HERT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2805" y="1509746"/>
            <a:ext cx="2628108" cy="19710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692" y="4253555"/>
            <a:ext cx="3225358" cy="241807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6270038" y="6156296"/>
            <a:ext cx="9360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>
                <a:solidFill>
                  <a:srgbClr val="FF0000"/>
                </a:solidFill>
              </a:rPr>
              <a:t>窗体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10128810" y="3831393"/>
            <a:ext cx="9360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>
                <a:solidFill>
                  <a:srgbClr val="FF0000"/>
                </a:solidFill>
              </a:rPr>
              <a:t>门钮</a:t>
            </a:r>
          </a:p>
        </p:txBody>
      </p:sp>
      <p:sp>
        <p:nvSpPr>
          <p:cNvPr id="19" name="文本框 16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10056447" y="6240319"/>
            <a:ext cx="12961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FF0000"/>
                </a:solidFill>
              </a:rPr>
              <a:t>外导体</a:t>
            </a: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D33C1ABF-CD6B-DBA3-9C01-854C78A51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76251"/>
            <a:ext cx="4584592" cy="297604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000" dirty="0"/>
              <a:t>需要</a:t>
            </a:r>
            <a:r>
              <a:rPr lang="en-US" altLang="zh-CN" sz="2000" dirty="0"/>
              <a:t>6</a:t>
            </a:r>
            <a:r>
              <a:rPr lang="zh-CN" altLang="en-US" sz="2000" dirty="0"/>
              <a:t>套可调耦合的</a:t>
            </a:r>
            <a:r>
              <a:rPr lang="en-US" altLang="zh-CN" sz="2000" dirty="0"/>
              <a:t>300kW</a:t>
            </a:r>
            <a:r>
              <a:rPr lang="zh-CN" altLang="en-US" sz="2000" dirty="0"/>
              <a:t>连续波输入耦合器，除窗体（关键、已损坏）是按</a:t>
            </a:r>
            <a:r>
              <a:rPr lang="en-US" altLang="zh-CN" sz="2000" dirty="0"/>
              <a:t>4</a:t>
            </a:r>
            <a:r>
              <a:rPr lang="zh-CN" altLang="en-US" sz="2000" dirty="0"/>
              <a:t>套加工之外，其余都是按</a:t>
            </a:r>
            <a:r>
              <a:rPr lang="en-US" altLang="zh-CN" sz="2000" dirty="0"/>
              <a:t>2</a:t>
            </a:r>
            <a:r>
              <a:rPr lang="zh-CN" altLang="en-US" sz="2000" dirty="0"/>
              <a:t>套加工。</a:t>
            </a:r>
            <a:endParaRPr lang="en-US" altLang="zh-CN" sz="20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000" dirty="0"/>
              <a:t>目前，各部件的加工和焊接基本完成，接下来要进行电镀（包括外导体镀铜、窗片镀</a:t>
            </a:r>
            <a:r>
              <a:rPr lang="en-US" altLang="zh-CN" sz="2000" dirty="0" err="1"/>
              <a:t>TiN</a:t>
            </a:r>
            <a:r>
              <a:rPr lang="zh-CN" altLang="en-US" sz="2000" dirty="0"/>
              <a:t>）。</a:t>
            </a:r>
            <a:endParaRPr lang="en-US" altLang="zh-CN" sz="20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57" y="4161389"/>
            <a:ext cx="4741741" cy="199490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-20666" y="6212483"/>
            <a:ext cx="484794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fr-FR" altLang="zh-CN" dirty="0"/>
              <a:t>Xu Chen </a:t>
            </a:r>
            <a:r>
              <a:rPr lang="fr-FR" altLang="zh-CN" i="1" dirty="0"/>
              <a:t>et al</a:t>
            </a:r>
            <a:r>
              <a:rPr lang="fr-FR" altLang="zh-CN" dirty="0"/>
              <a:t> 2025 </a:t>
            </a:r>
            <a:r>
              <a:rPr lang="fr-FR" altLang="zh-CN" i="1" dirty="0"/>
              <a:t>JINST</a:t>
            </a:r>
            <a:r>
              <a:rPr lang="fr-FR" altLang="zh-CN" dirty="0"/>
              <a:t> </a:t>
            </a:r>
            <a:r>
              <a:rPr lang="fr-FR" altLang="zh-CN" b="1" dirty="0"/>
              <a:t>20</a:t>
            </a:r>
            <a:r>
              <a:rPr lang="fr-FR" altLang="zh-CN" dirty="0"/>
              <a:t> T09008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246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FI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20451</TotalTime>
  <Words>1261</Words>
  <Application>Microsoft Office PowerPoint</Application>
  <PresentationFormat>宽屏</PresentationFormat>
  <Paragraphs>300</Paragraphs>
  <Slides>18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等线</vt:lpstr>
      <vt:lpstr>黑体</vt:lpstr>
      <vt:lpstr>宋体</vt:lpstr>
      <vt:lpstr>微软雅黑</vt:lpstr>
      <vt:lpstr>Arial</vt:lpstr>
      <vt:lpstr>Arial Black</vt:lpstr>
      <vt:lpstr>Calibri</vt:lpstr>
      <vt:lpstr>Times New Roman</vt:lpstr>
      <vt:lpstr>Wingdings</vt:lpstr>
      <vt:lpstr>Office 主题</vt:lpstr>
      <vt:lpstr>PowerPoint 演示文稿</vt:lpstr>
      <vt:lpstr>目录</vt:lpstr>
      <vt:lpstr>650 MHz连续波模组</vt:lpstr>
      <vt:lpstr>参与人员</vt:lpstr>
      <vt:lpstr>650 MHz Full-Scale Cryomodule Design</vt:lpstr>
      <vt:lpstr>650 MHz 2-cell超导腔</vt:lpstr>
      <vt:lpstr>电化学抛光（EP）</vt:lpstr>
      <vt:lpstr>T-mapping System</vt:lpstr>
      <vt:lpstr>650 MHz主耦合器</vt:lpstr>
      <vt:lpstr>650 MHz高阶模耦合器和吸收器</vt:lpstr>
      <vt:lpstr>目录</vt:lpstr>
      <vt:lpstr>上海电气</vt:lpstr>
      <vt:lpstr>首台上海本地造的SHINE超导加速模组-CM23</vt:lpstr>
      <vt:lpstr>650 MHz大晶粒超导腔</vt:lpstr>
      <vt:lpstr>650 MHz大晶粒超导腔</vt:lpstr>
      <vt:lpstr>铌三锡镀膜超导腔</vt:lpstr>
      <vt:lpstr>铌三锡镀膜系统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沙鹏</cp:lastModifiedBy>
  <cp:revision>2010</cp:revision>
  <cp:lastPrinted>2022-11-06T05:19:21Z</cp:lastPrinted>
  <dcterms:created xsi:type="dcterms:W3CDTF">2012-09-04T11:33:36Z</dcterms:created>
  <dcterms:modified xsi:type="dcterms:W3CDTF">2025-12-18T02:35:39Z</dcterms:modified>
</cp:coreProperties>
</file>