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257" r:id="rId4"/>
    <p:sldId id="1657" r:id="rId5"/>
    <p:sldId id="1658" r:id="rId6"/>
    <p:sldId id="1659" r:id="rId7"/>
    <p:sldId id="978" r:id="rId8"/>
    <p:sldId id="984" r:id="rId9"/>
    <p:sldId id="985" r:id="rId10"/>
    <p:sldId id="1065" r:id="rId11"/>
    <p:sldId id="1133" r:id="rId12"/>
    <p:sldId id="1135" r:id="rId13"/>
    <p:sldId id="1661" r:id="rId14"/>
    <p:sldId id="1146" r:id="rId15"/>
    <p:sldId id="1166" r:id="rId16"/>
    <p:sldId id="1182" r:id="rId17"/>
    <p:sldId id="967" r:id="rId18"/>
    <p:sldId id="966" r:id="rId19"/>
    <p:sldId id="350" r:id="rId20"/>
    <p:sldId id="339" r:id="rId21"/>
    <p:sldId id="330" r:id="rId22"/>
    <p:sldId id="1567" r:id="rId23"/>
    <p:sldId id="349" r:id="rId24"/>
    <p:sldId id="351" r:id="rId25"/>
    <p:sldId id="1563" r:id="rId26"/>
    <p:sldId id="1565" r:id="rId27"/>
    <p:sldId id="1660"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p:scale>
          <a:sx n="75" d="100"/>
          <a:sy n="75" d="100"/>
        </p:scale>
        <p:origin x="37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系列 1</c:v>
                </c:pt>
              </c:strCache>
            </c:strRef>
          </c:tx>
          <c:spPr>
            <a:solidFill>
              <a:srgbClr val="FFC000"/>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4BFE-4C5B-B32A-48B307099F0D}"/>
              </c:ext>
            </c:extLst>
          </c:dPt>
          <c:dLbls>
            <c:delete val="1"/>
          </c:dLbls>
          <c:cat>
            <c:strRef>
              <c:f>Sheet1!$A$2</c:f>
              <c:strCache>
                <c:ptCount val="1"/>
                <c:pt idx="0">
                  <c:v>类别 1</c:v>
                </c:pt>
              </c:strCache>
            </c:strRef>
          </c:cat>
          <c:val>
            <c:numRef>
              <c:f>Sheet1!$B$2</c:f>
              <c:numCache>
                <c:formatCode>General</c:formatCode>
                <c:ptCount val="1"/>
                <c:pt idx="0">
                  <c:v>0.66</c:v>
                </c:pt>
              </c:numCache>
            </c:numRef>
          </c:val>
          <c:extLst>
            <c:ext xmlns:c16="http://schemas.microsoft.com/office/drawing/2014/chart" uri="{C3380CC4-5D6E-409C-BE32-E72D297353CC}">
              <c16:uniqueId val="{00000000-3C70-47AC-B5F4-681A51338602}"/>
            </c:ext>
          </c:extLst>
        </c:ser>
        <c:ser>
          <c:idx val="1"/>
          <c:order val="1"/>
          <c:tx>
            <c:strRef>
              <c:f>Sheet1!$C$1</c:f>
              <c:strCache>
                <c:ptCount val="1"/>
                <c:pt idx="0">
                  <c:v>系列 2</c:v>
                </c:pt>
              </c:strCache>
            </c:strRef>
          </c:tx>
          <c:spPr>
            <a:solidFill>
              <a:srgbClr val="00B0F0"/>
            </a:solidFill>
            <a:ln>
              <a:noFill/>
            </a:ln>
            <a:effectLst/>
          </c:spPr>
          <c:invertIfNegative val="0"/>
          <c:dLbls>
            <c:delete val="1"/>
          </c:dLbls>
          <c:cat>
            <c:strRef>
              <c:f>Sheet1!$A$2</c:f>
              <c:strCache>
                <c:ptCount val="1"/>
                <c:pt idx="0">
                  <c:v>类别 1</c:v>
                </c:pt>
              </c:strCache>
            </c:strRef>
          </c:cat>
          <c:val>
            <c:numRef>
              <c:f>Sheet1!$C$2</c:f>
              <c:numCache>
                <c:formatCode>General</c:formatCode>
                <c:ptCount val="1"/>
                <c:pt idx="0">
                  <c:v>0.33</c:v>
                </c:pt>
              </c:numCache>
            </c:numRef>
          </c:val>
          <c:extLst>
            <c:ext xmlns:c16="http://schemas.microsoft.com/office/drawing/2014/chart" uri="{C3380CC4-5D6E-409C-BE32-E72D297353CC}">
              <c16:uniqueId val="{00000001-3C70-47AC-B5F4-681A51338602}"/>
            </c:ext>
          </c:extLst>
        </c:ser>
        <c:dLbls>
          <c:dLblPos val="ctr"/>
          <c:showLegendKey val="0"/>
          <c:showVal val="1"/>
          <c:showCatName val="0"/>
          <c:showSerName val="0"/>
          <c:showPercent val="0"/>
          <c:showBubbleSize val="0"/>
        </c:dLbls>
        <c:gapWidth val="150"/>
        <c:overlap val="100"/>
        <c:axId val="1992134687"/>
        <c:axId val="1917269455"/>
      </c:barChart>
      <c:catAx>
        <c:axId val="1992134687"/>
        <c:scaling>
          <c:orientation val="minMax"/>
        </c:scaling>
        <c:delete val="1"/>
        <c:axPos val="l"/>
        <c:numFmt formatCode="General" sourceLinked="1"/>
        <c:majorTickMark val="none"/>
        <c:minorTickMark val="none"/>
        <c:tickLblPos val="nextTo"/>
        <c:crossAx val="1917269455"/>
        <c:crosses val="autoZero"/>
        <c:auto val="1"/>
        <c:lblAlgn val="ctr"/>
        <c:lblOffset val="100"/>
        <c:noMultiLvlLbl val="0"/>
      </c:catAx>
      <c:valAx>
        <c:axId val="1917269455"/>
        <c:scaling>
          <c:orientation val="minMax"/>
        </c:scaling>
        <c:delete val="1"/>
        <c:axPos val="b"/>
        <c:numFmt formatCode="0%" sourceLinked="1"/>
        <c:majorTickMark val="none"/>
        <c:minorTickMark val="none"/>
        <c:tickLblPos val="nextTo"/>
        <c:crossAx val="19921346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7E4981-B468-410F-99F2-66E6D47105F5}" type="datetimeFigureOut">
              <a:rPr lang="zh-CN" altLang="en-US" smtClean="0"/>
              <a:t>2025-12-17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5751A-BD1C-4689-A7A0-FDB5CA35B9FC}" type="slidenum">
              <a:rPr lang="zh-CN" altLang="en-US" smtClean="0"/>
              <a:t>‹#›</a:t>
            </a:fld>
            <a:endParaRPr lang="zh-CN" altLang="en-US"/>
          </a:p>
        </p:txBody>
      </p:sp>
    </p:spTree>
    <p:extLst>
      <p:ext uri="{BB962C8B-B14F-4D97-AF65-F5344CB8AC3E}">
        <p14:creationId xmlns:p14="http://schemas.microsoft.com/office/powerpoint/2010/main" val="499120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1DF17-A28C-4D46-829F-D8D110C09314}"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9597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18</a:t>
            </a:fld>
            <a:endParaRPr lang="zh-CN" altLang="en-US"/>
          </a:p>
        </p:txBody>
      </p:sp>
    </p:spTree>
    <p:extLst>
      <p:ext uri="{BB962C8B-B14F-4D97-AF65-F5344CB8AC3E}">
        <p14:creationId xmlns:p14="http://schemas.microsoft.com/office/powerpoint/2010/main" val="76275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25</a:t>
            </a:fld>
            <a:endParaRPr lang="zh-CN" altLang="en-US"/>
          </a:p>
        </p:txBody>
      </p:sp>
    </p:spTree>
    <p:extLst>
      <p:ext uri="{BB962C8B-B14F-4D97-AF65-F5344CB8AC3E}">
        <p14:creationId xmlns:p14="http://schemas.microsoft.com/office/powerpoint/2010/main" val="521008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79C307-7782-40A8-A171-BBA69774CF9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04F3C5E-3AB4-4DA6-ADDD-FE67A39179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CBC59F2-9F50-4C2B-A8ED-39FA7299A449}"/>
              </a:ext>
            </a:extLst>
          </p:cNvPr>
          <p:cNvSpPr>
            <a:spLocks noGrp="1"/>
          </p:cNvSpPr>
          <p:nvPr>
            <p:ph type="dt" sz="half" idx="10"/>
          </p:nvPr>
        </p:nvSpPr>
        <p:spPr/>
        <p:txBody>
          <a:bodyPr/>
          <a:lstStyle/>
          <a:p>
            <a:fld id="{B4F54C36-C5B5-46FF-B1C2-84A88E99A720}" type="datetimeFigureOut">
              <a:rPr lang="zh-CN" altLang="en-US" smtClean="0"/>
              <a:t>2025-12-17</a:t>
            </a:fld>
            <a:endParaRPr lang="zh-CN" altLang="en-US"/>
          </a:p>
        </p:txBody>
      </p:sp>
      <p:sp>
        <p:nvSpPr>
          <p:cNvPr id="5" name="页脚占位符 4">
            <a:extLst>
              <a:ext uri="{FF2B5EF4-FFF2-40B4-BE49-F238E27FC236}">
                <a16:creationId xmlns:a16="http://schemas.microsoft.com/office/drawing/2014/main" id="{C76CF87E-D4B7-4831-8200-4E2E9B6ECB3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0A6E14-F3A4-4725-8061-1C3A5425F989}"/>
              </a:ext>
            </a:extLst>
          </p:cNvPr>
          <p:cNvSpPr>
            <a:spLocks noGrp="1"/>
          </p:cNvSpPr>
          <p:nvPr>
            <p:ph type="sldNum" sz="quarter" idx="12"/>
          </p:nvPr>
        </p:nvSpPr>
        <p:spPr/>
        <p:txBody>
          <a:bodyPr/>
          <a:lstStyle/>
          <a:p>
            <a:fld id="{F71DB3A1-4B96-4954-8820-EFA109828207}" type="slidenum">
              <a:rPr lang="zh-CN" altLang="en-US" smtClean="0"/>
              <a:t>‹#›</a:t>
            </a:fld>
            <a:endParaRPr lang="zh-CN" altLang="en-US"/>
          </a:p>
        </p:txBody>
      </p:sp>
    </p:spTree>
    <p:extLst>
      <p:ext uri="{BB962C8B-B14F-4D97-AF65-F5344CB8AC3E}">
        <p14:creationId xmlns:p14="http://schemas.microsoft.com/office/powerpoint/2010/main" val="95196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3A738C-2A76-4BFA-9D33-51C89B18A83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5100D52-FC6E-438C-A1E0-27B9571A14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B62DA7-C960-414A-A4D7-A260974E8F6B}"/>
              </a:ext>
            </a:extLst>
          </p:cNvPr>
          <p:cNvSpPr>
            <a:spLocks noGrp="1"/>
          </p:cNvSpPr>
          <p:nvPr>
            <p:ph type="dt" sz="half" idx="10"/>
          </p:nvPr>
        </p:nvSpPr>
        <p:spPr/>
        <p:txBody>
          <a:bodyPr/>
          <a:lstStyle/>
          <a:p>
            <a:fld id="{B4F54C36-C5B5-46FF-B1C2-84A88E99A720}" type="datetimeFigureOut">
              <a:rPr lang="zh-CN" altLang="en-US" smtClean="0"/>
              <a:t>2025-12-17</a:t>
            </a:fld>
            <a:endParaRPr lang="zh-CN" altLang="en-US"/>
          </a:p>
        </p:txBody>
      </p:sp>
      <p:sp>
        <p:nvSpPr>
          <p:cNvPr id="5" name="页脚占位符 4">
            <a:extLst>
              <a:ext uri="{FF2B5EF4-FFF2-40B4-BE49-F238E27FC236}">
                <a16:creationId xmlns:a16="http://schemas.microsoft.com/office/drawing/2014/main" id="{B2279D3E-E40A-4F05-B32D-F3E13701401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DF40791-AE48-4CF6-A7C8-5F9F0738E889}"/>
              </a:ext>
            </a:extLst>
          </p:cNvPr>
          <p:cNvSpPr>
            <a:spLocks noGrp="1"/>
          </p:cNvSpPr>
          <p:nvPr>
            <p:ph type="sldNum" sz="quarter" idx="12"/>
          </p:nvPr>
        </p:nvSpPr>
        <p:spPr/>
        <p:txBody>
          <a:bodyPr/>
          <a:lstStyle/>
          <a:p>
            <a:fld id="{F71DB3A1-4B96-4954-8820-EFA109828207}" type="slidenum">
              <a:rPr lang="zh-CN" altLang="en-US" smtClean="0"/>
              <a:t>‹#›</a:t>
            </a:fld>
            <a:endParaRPr lang="zh-CN" altLang="en-US"/>
          </a:p>
        </p:txBody>
      </p:sp>
    </p:spTree>
    <p:extLst>
      <p:ext uri="{BB962C8B-B14F-4D97-AF65-F5344CB8AC3E}">
        <p14:creationId xmlns:p14="http://schemas.microsoft.com/office/powerpoint/2010/main" val="3661858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0F1B04-C470-418B-B86D-227087189D7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5B7070F-9E6F-40EF-97BB-70DBEBF8056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BC48BC-C77D-45D0-9209-9A06D7EA7F84}"/>
              </a:ext>
            </a:extLst>
          </p:cNvPr>
          <p:cNvSpPr>
            <a:spLocks noGrp="1"/>
          </p:cNvSpPr>
          <p:nvPr>
            <p:ph type="dt" sz="half" idx="10"/>
          </p:nvPr>
        </p:nvSpPr>
        <p:spPr/>
        <p:txBody>
          <a:bodyPr/>
          <a:lstStyle/>
          <a:p>
            <a:fld id="{B4F54C36-C5B5-46FF-B1C2-84A88E99A720}" type="datetimeFigureOut">
              <a:rPr lang="zh-CN" altLang="en-US" smtClean="0"/>
              <a:t>2025-12-17</a:t>
            </a:fld>
            <a:endParaRPr lang="zh-CN" altLang="en-US"/>
          </a:p>
        </p:txBody>
      </p:sp>
      <p:sp>
        <p:nvSpPr>
          <p:cNvPr id="5" name="页脚占位符 4">
            <a:extLst>
              <a:ext uri="{FF2B5EF4-FFF2-40B4-BE49-F238E27FC236}">
                <a16:creationId xmlns:a16="http://schemas.microsoft.com/office/drawing/2014/main" id="{C4A250EA-5B4C-4AA8-8051-7E5A7590CF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7542D4-EF3D-48CE-9E63-D3DF166D221E}"/>
              </a:ext>
            </a:extLst>
          </p:cNvPr>
          <p:cNvSpPr>
            <a:spLocks noGrp="1"/>
          </p:cNvSpPr>
          <p:nvPr>
            <p:ph type="sldNum" sz="quarter" idx="12"/>
          </p:nvPr>
        </p:nvSpPr>
        <p:spPr/>
        <p:txBody>
          <a:bodyPr/>
          <a:lstStyle/>
          <a:p>
            <a:fld id="{F71DB3A1-4B96-4954-8820-EFA109828207}" type="slidenum">
              <a:rPr lang="zh-CN" altLang="en-US" smtClean="0"/>
              <a:t>‹#›</a:t>
            </a:fld>
            <a:endParaRPr lang="zh-CN" altLang="en-US"/>
          </a:p>
        </p:txBody>
      </p:sp>
    </p:spTree>
    <p:extLst>
      <p:ext uri="{BB962C8B-B14F-4D97-AF65-F5344CB8AC3E}">
        <p14:creationId xmlns:p14="http://schemas.microsoft.com/office/powerpoint/2010/main" val="1687159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51116BFA-4E67-4BC0-BEC1-4D485CF95BBD}" type="datetime1">
              <a:rPr lang="zh-CN" altLang="en-US" smtClean="0"/>
              <a:t>2025-12-17</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215680" y="6356351"/>
            <a:ext cx="6408712" cy="365125"/>
          </a:xfrm>
          <a:prstGeom prst="rect">
            <a:avLst/>
          </a:prstGeom>
        </p:spPr>
        <p:txBody>
          <a:bodyPr/>
          <a:lstStyle>
            <a:lvl1pPr>
              <a:defRPr sz="1400">
                <a:solidFill>
                  <a:schemeClr val="tx1"/>
                </a:solidFill>
                <a:latin typeface="Times New Roman" panose="02020603050405020304" pitchFamily="18" charset="0"/>
                <a:cs typeface="Times New Roman" panose="02020603050405020304" pitchFamily="18" charset="0"/>
              </a:defRPr>
            </a:lvl1pPr>
          </a:lstStyle>
          <a:p>
            <a:pPr>
              <a:defRPr/>
            </a:pPr>
            <a:r>
              <a:rPr lang="en-US" altLang="zh-CN" dirty="0"/>
              <a:t>The international workshop on the CEPC, Nov. 5-10, 2025 (Guangzhou, Guangdong)</a:t>
            </a:r>
            <a:endParaRPr lang="zh-CN" altLang="en-US" dirty="0"/>
          </a:p>
        </p:txBody>
      </p:sp>
    </p:spTree>
    <p:extLst>
      <p:ext uri="{BB962C8B-B14F-4D97-AF65-F5344CB8AC3E}">
        <p14:creationId xmlns:p14="http://schemas.microsoft.com/office/powerpoint/2010/main" val="1545473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9AE796D1-6887-4F75-BFF5-EC001870D0B7}" type="datetime1">
              <a:rPr lang="zh-CN" altLang="en-US" smtClean="0"/>
              <a:t>2025-12-17</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2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12" name="页脚占位符 4">
            <a:extLst>
              <a:ext uri="{FF2B5EF4-FFF2-40B4-BE49-F238E27FC236}">
                <a16:creationId xmlns:a16="http://schemas.microsoft.com/office/drawing/2014/main" id="{BE4CD672-E8DE-4284-A39C-0DBDEE5CEBBD}"/>
              </a:ext>
            </a:extLst>
          </p:cNvPr>
          <p:cNvSpPr>
            <a:spLocks noGrp="1"/>
          </p:cNvSpPr>
          <p:nvPr>
            <p:ph type="ftr" sz="quarter" idx="11"/>
          </p:nvPr>
        </p:nvSpPr>
        <p:spPr>
          <a:xfrm>
            <a:off x="3215680" y="6356351"/>
            <a:ext cx="6408712" cy="365125"/>
          </a:xfrm>
          <a:prstGeom prst="rect">
            <a:avLst/>
          </a:prstGeom>
        </p:spPr>
        <p:txBody>
          <a:bodyPr/>
          <a:lstStyle>
            <a:lvl1pPr>
              <a:defRPr sz="1400">
                <a:solidFill>
                  <a:schemeClr val="tx1"/>
                </a:solidFill>
                <a:latin typeface="Times New Roman" panose="02020603050405020304" pitchFamily="18" charset="0"/>
                <a:cs typeface="Times New Roman" panose="02020603050405020304" pitchFamily="18" charset="0"/>
              </a:defRPr>
            </a:lvl1pPr>
          </a:lstStyle>
          <a:p>
            <a:pPr>
              <a:defRPr/>
            </a:pPr>
            <a:r>
              <a:rPr lang="en-US" altLang="zh-CN" dirty="0"/>
              <a:t>The international workshop on the CEPC, Nov. 5-10, 2025 (Guangzhou, Guangdong)</a:t>
            </a:r>
            <a:endParaRPr lang="zh-CN" altLang="en-US" dirty="0"/>
          </a:p>
        </p:txBody>
      </p:sp>
    </p:spTree>
    <p:extLst>
      <p:ext uri="{BB962C8B-B14F-4D97-AF65-F5344CB8AC3E}">
        <p14:creationId xmlns:p14="http://schemas.microsoft.com/office/powerpoint/2010/main" val="1670824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9F913A3-9E52-4137-BB6F-EF51163C4FEB}" type="datetime1">
              <a:rPr lang="zh-CN" altLang="en-US" smtClean="0"/>
              <a:t>2025-12-17</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7" name="页脚占位符 4">
            <a:extLst>
              <a:ext uri="{FF2B5EF4-FFF2-40B4-BE49-F238E27FC236}">
                <a16:creationId xmlns:a16="http://schemas.microsoft.com/office/drawing/2014/main" id="{8006F9E3-5565-400F-8ACB-1D037D331CF9}"/>
              </a:ext>
            </a:extLst>
          </p:cNvPr>
          <p:cNvSpPr>
            <a:spLocks noGrp="1"/>
          </p:cNvSpPr>
          <p:nvPr>
            <p:ph type="ftr" sz="quarter" idx="11"/>
          </p:nvPr>
        </p:nvSpPr>
        <p:spPr>
          <a:xfrm>
            <a:off x="3215680" y="6356351"/>
            <a:ext cx="6408712" cy="365125"/>
          </a:xfrm>
          <a:prstGeom prst="rect">
            <a:avLst/>
          </a:prstGeom>
        </p:spPr>
        <p:txBody>
          <a:bodyPr/>
          <a:lstStyle>
            <a:lvl1pPr>
              <a:defRPr sz="1400">
                <a:solidFill>
                  <a:schemeClr val="tx1"/>
                </a:solidFill>
                <a:latin typeface="Times New Roman" panose="02020603050405020304" pitchFamily="18" charset="0"/>
                <a:cs typeface="Times New Roman" panose="02020603050405020304" pitchFamily="18" charset="0"/>
              </a:defRPr>
            </a:lvl1pPr>
          </a:lstStyle>
          <a:p>
            <a:pPr>
              <a:defRPr/>
            </a:pPr>
            <a:r>
              <a:rPr lang="en-US" altLang="zh-CN" dirty="0"/>
              <a:t>The international workshop on the CEPC, Nov. 5-10, 2025 (Guangzhou, Guangdong)</a:t>
            </a:r>
            <a:endParaRPr lang="zh-CN" altLang="en-US" dirty="0"/>
          </a:p>
        </p:txBody>
      </p:sp>
    </p:spTree>
    <p:extLst>
      <p:ext uri="{BB962C8B-B14F-4D97-AF65-F5344CB8AC3E}">
        <p14:creationId xmlns:p14="http://schemas.microsoft.com/office/powerpoint/2010/main" val="3089987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14BD79B0-10E4-4636-9177-9C9721C23DDA}" type="datetime1">
              <a:rPr lang="zh-CN" altLang="en-US" smtClean="0"/>
              <a:t>2025-12-17</a:t>
            </a:fld>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
        <p:nvSpPr>
          <p:cNvPr id="9" name="页脚占位符 4">
            <a:extLst>
              <a:ext uri="{FF2B5EF4-FFF2-40B4-BE49-F238E27FC236}">
                <a16:creationId xmlns:a16="http://schemas.microsoft.com/office/drawing/2014/main" id="{E402CF1A-6BA9-4F16-B684-C050744BE202}"/>
              </a:ext>
            </a:extLst>
          </p:cNvPr>
          <p:cNvSpPr>
            <a:spLocks noGrp="1"/>
          </p:cNvSpPr>
          <p:nvPr>
            <p:ph type="ftr" sz="quarter" idx="11"/>
          </p:nvPr>
        </p:nvSpPr>
        <p:spPr>
          <a:xfrm>
            <a:off x="3215680" y="6356351"/>
            <a:ext cx="6408712" cy="365125"/>
          </a:xfrm>
          <a:prstGeom prst="rect">
            <a:avLst/>
          </a:prstGeom>
        </p:spPr>
        <p:txBody>
          <a:bodyPr/>
          <a:lstStyle>
            <a:lvl1pPr>
              <a:defRPr sz="1400">
                <a:solidFill>
                  <a:schemeClr val="tx1"/>
                </a:solidFill>
                <a:latin typeface="Times New Roman" panose="02020603050405020304" pitchFamily="18" charset="0"/>
                <a:cs typeface="Times New Roman" panose="02020603050405020304" pitchFamily="18" charset="0"/>
              </a:defRPr>
            </a:lvl1pPr>
          </a:lstStyle>
          <a:p>
            <a:pPr>
              <a:defRPr/>
            </a:pPr>
            <a:r>
              <a:rPr lang="en-US" altLang="zh-CN" dirty="0"/>
              <a:t>The international workshop on the CEPC, Nov. 5-10, 2025 (Guangzhou, Guangdong)</a:t>
            </a:r>
            <a:endParaRPr lang="zh-CN" altLang="en-US" dirty="0"/>
          </a:p>
        </p:txBody>
      </p:sp>
    </p:spTree>
    <p:extLst>
      <p:ext uri="{BB962C8B-B14F-4D97-AF65-F5344CB8AC3E}">
        <p14:creationId xmlns:p14="http://schemas.microsoft.com/office/powerpoint/2010/main" val="3449238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B1E37E-F18A-4DD8-8485-D820146959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8F02C3-91BC-49EB-847D-ACBB4C32A6A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CBB03D-E534-41EA-9180-A400F73050BC}"/>
              </a:ext>
            </a:extLst>
          </p:cNvPr>
          <p:cNvSpPr>
            <a:spLocks noGrp="1"/>
          </p:cNvSpPr>
          <p:nvPr>
            <p:ph type="dt" sz="half" idx="10"/>
          </p:nvPr>
        </p:nvSpPr>
        <p:spPr/>
        <p:txBody>
          <a:bodyPr/>
          <a:lstStyle/>
          <a:p>
            <a:fld id="{B4F54C36-C5B5-46FF-B1C2-84A88E99A720}" type="datetimeFigureOut">
              <a:rPr lang="zh-CN" altLang="en-US" smtClean="0"/>
              <a:t>2025-12-17</a:t>
            </a:fld>
            <a:endParaRPr lang="zh-CN" altLang="en-US"/>
          </a:p>
        </p:txBody>
      </p:sp>
      <p:sp>
        <p:nvSpPr>
          <p:cNvPr id="5" name="页脚占位符 4">
            <a:extLst>
              <a:ext uri="{FF2B5EF4-FFF2-40B4-BE49-F238E27FC236}">
                <a16:creationId xmlns:a16="http://schemas.microsoft.com/office/drawing/2014/main" id="{5058C8AD-B78C-497A-A996-FBD99AFFF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FAABD6-217E-4E18-BBEE-5C1F942784A2}"/>
              </a:ext>
            </a:extLst>
          </p:cNvPr>
          <p:cNvSpPr>
            <a:spLocks noGrp="1"/>
          </p:cNvSpPr>
          <p:nvPr>
            <p:ph type="sldNum" sz="quarter" idx="12"/>
          </p:nvPr>
        </p:nvSpPr>
        <p:spPr/>
        <p:txBody>
          <a:bodyPr/>
          <a:lstStyle/>
          <a:p>
            <a:fld id="{F71DB3A1-4B96-4954-8820-EFA109828207}" type="slidenum">
              <a:rPr lang="zh-CN" altLang="en-US" smtClean="0"/>
              <a:t>‹#›</a:t>
            </a:fld>
            <a:endParaRPr lang="zh-CN" altLang="en-US"/>
          </a:p>
        </p:txBody>
      </p:sp>
    </p:spTree>
    <p:extLst>
      <p:ext uri="{BB962C8B-B14F-4D97-AF65-F5344CB8AC3E}">
        <p14:creationId xmlns:p14="http://schemas.microsoft.com/office/powerpoint/2010/main" val="2870124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B68D47-6A51-49FB-90E9-F1D06B53B5B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47636A3-7B42-41C8-A480-D4EB521C5E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F8DE585-C3FA-4858-9082-32D490E54E3F}"/>
              </a:ext>
            </a:extLst>
          </p:cNvPr>
          <p:cNvSpPr>
            <a:spLocks noGrp="1"/>
          </p:cNvSpPr>
          <p:nvPr>
            <p:ph type="dt" sz="half" idx="10"/>
          </p:nvPr>
        </p:nvSpPr>
        <p:spPr/>
        <p:txBody>
          <a:bodyPr/>
          <a:lstStyle/>
          <a:p>
            <a:fld id="{B4F54C36-C5B5-46FF-B1C2-84A88E99A720}" type="datetimeFigureOut">
              <a:rPr lang="zh-CN" altLang="en-US" smtClean="0"/>
              <a:t>2025-12-17</a:t>
            </a:fld>
            <a:endParaRPr lang="zh-CN" altLang="en-US"/>
          </a:p>
        </p:txBody>
      </p:sp>
      <p:sp>
        <p:nvSpPr>
          <p:cNvPr id="5" name="页脚占位符 4">
            <a:extLst>
              <a:ext uri="{FF2B5EF4-FFF2-40B4-BE49-F238E27FC236}">
                <a16:creationId xmlns:a16="http://schemas.microsoft.com/office/drawing/2014/main" id="{3E96F616-7305-46E2-AD04-8B428C23661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DB5F0A-BCD1-4FA9-9DCE-400BD545E9D4}"/>
              </a:ext>
            </a:extLst>
          </p:cNvPr>
          <p:cNvSpPr>
            <a:spLocks noGrp="1"/>
          </p:cNvSpPr>
          <p:nvPr>
            <p:ph type="sldNum" sz="quarter" idx="12"/>
          </p:nvPr>
        </p:nvSpPr>
        <p:spPr/>
        <p:txBody>
          <a:bodyPr/>
          <a:lstStyle/>
          <a:p>
            <a:fld id="{F71DB3A1-4B96-4954-8820-EFA109828207}" type="slidenum">
              <a:rPr lang="zh-CN" altLang="en-US" smtClean="0"/>
              <a:t>‹#›</a:t>
            </a:fld>
            <a:endParaRPr lang="zh-CN" altLang="en-US"/>
          </a:p>
        </p:txBody>
      </p:sp>
    </p:spTree>
    <p:extLst>
      <p:ext uri="{BB962C8B-B14F-4D97-AF65-F5344CB8AC3E}">
        <p14:creationId xmlns:p14="http://schemas.microsoft.com/office/powerpoint/2010/main" val="3767650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AB5368-FF35-4B8F-8FC6-1FC4ADBA6E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C39C6A8-8D00-4C12-B936-A321EFD638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98AFE41-F28F-4796-AFF6-30EDBE0DEA4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68AC474-02FA-4C4C-B3D3-31CFA5B1CC98}"/>
              </a:ext>
            </a:extLst>
          </p:cNvPr>
          <p:cNvSpPr>
            <a:spLocks noGrp="1"/>
          </p:cNvSpPr>
          <p:nvPr>
            <p:ph type="dt" sz="half" idx="10"/>
          </p:nvPr>
        </p:nvSpPr>
        <p:spPr/>
        <p:txBody>
          <a:bodyPr/>
          <a:lstStyle/>
          <a:p>
            <a:fld id="{B4F54C36-C5B5-46FF-B1C2-84A88E99A720}" type="datetimeFigureOut">
              <a:rPr lang="zh-CN" altLang="en-US" smtClean="0"/>
              <a:t>2025-12-17</a:t>
            </a:fld>
            <a:endParaRPr lang="zh-CN" altLang="en-US"/>
          </a:p>
        </p:txBody>
      </p:sp>
      <p:sp>
        <p:nvSpPr>
          <p:cNvPr id="6" name="页脚占位符 5">
            <a:extLst>
              <a:ext uri="{FF2B5EF4-FFF2-40B4-BE49-F238E27FC236}">
                <a16:creationId xmlns:a16="http://schemas.microsoft.com/office/drawing/2014/main" id="{7C172535-AB66-4772-BFA0-32F6EC801A6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F4AE03-9B69-4B83-89B7-C9035C0684A2}"/>
              </a:ext>
            </a:extLst>
          </p:cNvPr>
          <p:cNvSpPr>
            <a:spLocks noGrp="1"/>
          </p:cNvSpPr>
          <p:nvPr>
            <p:ph type="sldNum" sz="quarter" idx="12"/>
          </p:nvPr>
        </p:nvSpPr>
        <p:spPr/>
        <p:txBody>
          <a:bodyPr/>
          <a:lstStyle/>
          <a:p>
            <a:fld id="{F71DB3A1-4B96-4954-8820-EFA109828207}" type="slidenum">
              <a:rPr lang="zh-CN" altLang="en-US" smtClean="0"/>
              <a:t>‹#›</a:t>
            </a:fld>
            <a:endParaRPr lang="zh-CN" altLang="en-US"/>
          </a:p>
        </p:txBody>
      </p:sp>
    </p:spTree>
    <p:extLst>
      <p:ext uri="{BB962C8B-B14F-4D97-AF65-F5344CB8AC3E}">
        <p14:creationId xmlns:p14="http://schemas.microsoft.com/office/powerpoint/2010/main" val="4219753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8B04AE-BE2F-4872-A68C-F9737FBBD42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4F8F741-54F0-4AEE-B4CE-B40BA82780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302F16D-9D8F-4288-B23A-048ED4D5F6F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2382344-0F4E-419C-A2AA-88F8AFE4B5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070985B-82D7-448C-B90E-8C861936F2E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6B14F4D-171B-40C9-91CC-C9A9D8ECB283}"/>
              </a:ext>
            </a:extLst>
          </p:cNvPr>
          <p:cNvSpPr>
            <a:spLocks noGrp="1"/>
          </p:cNvSpPr>
          <p:nvPr>
            <p:ph type="dt" sz="half" idx="10"/>
          </p:nvPr>
        </p:nvSpPr>
        <p:spPr/>
        <p:txBody>
          <a:bodyPr/>
          <a:lstStyle/>
          <a:p>
            <a:fld id="{B4F54C36-C5B5-46FF-B1C2-84A88E99A720}" type="datetimeFigureOut">
              <a:rPr lang="zh-CN" altLang="en-US" smtClean="0"/>
              <a:t>2025-12-17</a:t>
            </a:fld>
            <a:endParaRPr lang="zh-CN" altLang="en-US"/>
          </a:p>
        </p:txBody>
      </p:sp>
      <p:sp>
        <p:nvSpPr>
          <p:cNvPr id="8" name="页脚占位符 7">
            <a:extLst>
              <a:ext uri="{FF2B5EF4-FFF2-40B4-BE49-F238E27FC236}">
                <a16:creationId xmlns:a16="http://schemas.microsoft.com/office/drawing/2014/main" id="{15819170-C588-44CE-9FBC-05BD9D1E76D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789CE4-14E5-4F1A-BF09-FF26FE8F6B5E}"/>
              </a:ext>
            </a:extLst>
          </p:cNvPr>
          <p:cNvSpPr>
            <a:spLocks noGrp="1"/>
          </p:cNvSpPr>
          <p:nvPr>
            <p:ph type="sldNum" sz="quarter" idx="12"/>
          </p:nvPr>
        </p:nvSpPr>
        <p:spPr/>
        <p:txBody>
          <a:bodyPr/>
          <a:lstStyle/>
          <a:p>
            <a:fld id="{F71DB3A1-4B96-4954-8820-EFA109828207}" type="slidenum">
              <a:rPr lang="zh-CN" altLang="en-US" smtClean="0"/>
              <a:t>‹#›</a:t>
            </a:fld>
            <a:endParaRPr lang="zh-CN" altLang="en-US"/>
          </a:p>
        </p:txBody>
      </p:sp>
    </p:spTree>
    <p:extLst>
      <p:ext uri="{BB962C8B-B14F-4D97-AF65-F5344CB8AC3E}">
        <p14:creationId xmlns:p14="http://schemas.microsoft.com/office/powerpoint/2010/main" val="1339681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BBB99-DDE3-436C-A28E-86E7723FE25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F00F300-F6AB-4A37-92F6-B8DFF5129C7C}"/>
              </a:ext>
            </a:extLst>
          </p:cNvPr>
          <p:cNvSpPr>
            <a:spLocks noGrp="1"/>
          </p:cNvSpPr>
          <p:nvPr>
            <p:ph type="dt" sz="half" idx="10"/>
          </p:nvPr>
        </p:nvSpPr>
        <p:spPr/>
        <p:txBody>
          <a:bodyPr/>
          <a:lstStyle/>
          <a:p>
            <a:fld id="{B4F54C36-C5B5-46FF-B1C2-84A88E99A720}" type="datetimeFigureOut">
              <a:rPr lang="zh-CN" altLang="en-US" smtClean="0"/>
              <a:t>2025-12-17</a:t>
            </a:fld>
            <a:endParaRPr lang="zh-CN" altLang="en-US"/>
          </a:p>
        </p:txBody>
      </p:sp>
      <p:sp>
        <p:nvSpPr>
          <p:cNvPr id="4" name="页脚占位符 3">
            <a:extLst>
              <a:ext uri="{FF2B5EF4-FFF2-40B4-BE49-F238E27FC236}">
                <a16:creationId xmlns:a16="http://schemas.microsoft.com/office/drawing/2014/main" id="{CD3C503F-633D-4E5D-9420-651F6C19D4B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6715B7A-09B8-4084-8FAC-9450B8BBB9B3}"/>
              </a:ext>
            </a:extLst>
          </p:cNvPr>
          <p:cNvSpPr>
            <a:spLocks noGrp="1"/>
          </p:cNvSpPr>
          <p:nvPr>
            <p:ph type="sldNum" sz="quarter" idx="12"/>
          </p:nvPr>
        </p:nvSpPr>
        <p:spPr/>
        <p:txBody>
          <a:bodyPr/>
          <a:lstStyle/>
          <a:p>
            <a:fld id="{F71DB3A1-4B96-4954-8820-EFA109828207}" type="slidenum">
              <a:rPr lang="zh-CN" altLang="en-US" smtClean="0"/>
              <a:t>‹#›</a:t>
            </a:fld>
            <a:endParaRPr lang="zh-CN" altLang="en-US"/>
          </a:p>
        </p:txBody>
      </p:sp>
    </p:spTree>
    <p:extLst>
      <p:ext uri="{BB962C8B-B14F-4D97-AF65-F5344CB8AC3E}">
        <p14:creationId xmlns:p14="http://schemas.microsoft.com/office/powerpoint/2010/main" val="611053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2FF4B45-36C0-447A-98F6-2F8BAFA1957C}"/>
              </a:ext>
            </a:extLst>
          </p:cNvPr>
          <p:cNvSpPr>
            <a:spLocks noGrp="1"/>
          </p:cNvSpPr>
          <p:nvPr>
            <p:ph type="dt" sz="half" idx="10"/>
          </p:nvPr>
        </p:nvSpPr>
        <p:spPr/>
        <p:txBody>
          <a:bodyPr/>
          <a:lstStyle/>
          <a:p>
            <a:fld id="{B4F54C36-C5B5-46FF-B1C2-84A88E99A720}" type="datetimeFigureOut">
              <a:rPr lang="zh-CN" altLang="en-US" smtClean="0"/>
              <a:t>2025-12-17</a:t>
            </a:fld>
            <a:endParaRPr lang="zh-CN" altLang="en-US"/>
          </a:p>
        </p:txBody>
      </p:sp>
      <p:sp>
        <p:nvSpPr>
          <p:cNvPr id="3" name="页脚占位符 2">
            <a:extLst>
              <a:ext uri="{FF2B5EF4-FFF2-40B4-BE49-F238E27FC236}">
                <a16:creationId xmlns:a16="http://schemas.microsoft.com/office/drawing/2014/main" id="{137904B8-24A0-47C2-90C1-C9B428113E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4C322A7-4EAA-49F0-A4EE-9FDBB6CBE8D7}"/>
              </a:ext>
            </a:extLst>
          </p:cNvPr>
          <p:cNvSpPr>
            <a:spLocks noGrp="1"/>
          </p:cNvSpPr>
          <p:nvPr>
            <p:ph type="sldNum" sz="quarter" idx="12"/>
          </p:nvPr>
        </p:nvSpPr>
        <p:spPr/>
        <p:txBody>
          <a:bodyPr/>
          <a:lstStyle/>
          <a:p>
            <a:fld id="{F71DB3A1-4B96-4954-8820-EFA109828207}" type="slidenum">
              <a:rPr lang="zh-CN" altLang="en-US" smtClean="0"/>
              <a:t>‹#›</a:t>
            </a:fld>
            <a:endParaRPr lang="zh-CN" altLang="en-US"/>
          </a:p>
        </p:txBody>
      </p:sp>
    </p:spTree>
    <p:extLst>
      <p:ext uri="{BB962C8B-B14F-4D97-AF65-F5344CB8AC3E}">
        <p14:creationId xmlns:p14="http://schemas.microsoft.com/office/powerpoint/2010/main" val="248526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0A2855-7C08-451D-B58D-72BB16871EF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C4FBDDD-7198-4F90-9B91-C1C3B6B65A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6C2EA6B-E1A9-49F7-A82E-F6D3013A2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F8AEBC-07F7-482D-8C2F-1C56D463EF50}"/>
              </a:ext>
            </a:extLst>
          </p:cNvPr>
          <p:cNvSpPr>
            <a:spLocks noGrp="1"/>
          </p:cNvSpPr>
          <p:nvPr>
            <p:ph type="dt" sz="half" idx="10"/>
          </p:nvPr>
        </p:nvSpPr>
        <p:spPr/>
        <p:txBody>
          <a:bodyPr/>
          <a:lstStyle/>
          <a:p>
            <a:fld id="{B4F54C36-C5B5-46FF-B1C2-84A88E99A720}" type="datetimeFigureOut">
              <a:rPr lang="zh-CN" altLang="en-US" smtClean="0"/>
              <a:t>2025-12-17</a:t>
            </a:fld>
            <a:endParaRPr lang="zh-CN" altLang="en-US"/>
          </a:p>
        </p:txBody>
      </p:sp>
      <p:sp>
        <p:nvSpPr>
          <p:cNvPr id="6" name="页脚占位符 5">
            <a:extLst>
              <a:ext uri="{FF2B5EF4-FFF2-40B4-BE49-F238E27FC236}">
                <a16:creationId xmlns:a16="http://schemas.microsoft.com/office/drawing/2014/main" id="{B122A00E-53FC-4ECB-9CCD-FCB281FA17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472DE0D-979A-4E3C-A9F4-1E534DD13C72}"/>
              </a:ext>
            </a:extLst>
          </p:cNvPr>
          <p:cNvSpPr>
            <a:spLocks noGrp="1"/>
          </p:cNvSpPr>
          <p:nvPr>
            <p:ph type="sldNum" sz="quarter" idx="12"/>
          </p:nvPr>
        </p:nvSpPr>
        <p:spPr/>
        <p:txBody>
          <a:bodyPr/>
          <a:lstStyle/>
          <a:p>
            <a:fld id="{F71DB3A1-4B96-4954-8820-EFA109828207}" type="slidenum">
              <a:rPr lang="zh-CN" altLang="en-US" smtClean="0"/>
              <a:t>‹#›</a:t>
            </a:fld>
            <a:endParaRPr lang="zh-CN" altLang="en-US"/>
          </a:p>
        </p:txBody>
      </p:sp>
    </p:spTree>
    <p:extLst>
      <p:ext uri="{BB962C8B-B14F-4D97-AF65-F5344CB8AC3E}">
        <p14:creationId xmlns:p14="http://schemas.microsoft.com/office/powerpoint/2010/main" val="132229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3E425-99A1-4BBA-A5EB-4585E58B77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38F2E65-B2A9-491B-99F7-156336C2BD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C853833-52B8-4CCA-A6FC-1E1FB7210F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8E86CF5-2489-4E66-AF22-892DB038714A}"/>
              </a:ext>
            </a:extLst>
          </p:cNvPr>
          <p:cNvSpPr>
            <a:spLocks noGrp="1"/>
          </p:cNvSpPr>
          <p:nvPr>
            <p:ph type="dt" sz="half" idx="10"/>
          </p:nvPr>
        </p:nvSpPr>
        <p:spPr/>
        <p:txBody>
          <a:bodyPr/>
          <a:lstStyle/>
          <a:p>
            <a:fld id="{B4F54C36-C5B5-46FF-B1C2-84A88E99A720}" type="datetimeFigureOut">
              <a:rPr lang="zh-CN" altLang="en-US" smtClean="0"/>
              <a:t>2025-12-17</a:t>
            </a:fld>
            <a:endParaRPr lang="zh-CN" altLang="en-US"/>
          </a:p>
        </p:txBody>
      </p:sp>
      <p:sp>
        <p:nvSpPr>
          <p:cNvPr id="6" name="页脚占位符 5">
            <a:extLst>
              <a:ext uri="{FF2B5EF4-FFF2-40B4-BE49-F238E27FC236}">
                <a16:creationId xmlns:a16="http://schemas.microsoft.com/office/drawing/2014/main" id="{2F024BAA-823F-469C-B225-EEA10D656EA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0737D3-37D4-488C-BA29-052991E4CA1D}"/>
              </a:ext>
            </a:extLst>
          </p:cNvPr>
          <p:cNvSpPr>
            <a:spLocks noGrp="1"/>
          </p:cNvSpPr>
          <p:nvPr>
            <p:ph type="sldNum" sz="quarter" idx="12"/>
          </p:nvPr>
        </p:nvSpPr>
        <p:spPr/>
        <p:txBody>
          <a:bodyPr/>
          <a:lstStyle/>
          <a:p>
            <a:fld id="{F71DB3A1-4B96-4954-8820-EFA109828207}" type="slidenum">
              <a:rPr lang="zh-CN" altLang="en-US" smtClean="0"/>
              <a:t>‹#›</a:t>
            </a:fld>
            <a:endParaRPr lang="zh-CN" altLang="en-US"/>
          </a:p>
        </p:txBody>
      </p:sp>
    </p:spTree>
    <p:extLst>
      <p:ext uri="{BB962C8B-B14F-4D97-AF65-F5344CB8AC3E}">
        <p14:creationId xmlns:p14="http://schemas.microsoft.com/office/powerpoint/2010/main" val="318069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3304804-5266-4AB7-81BF-75EEB79E15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012F7E9-6480-48AD-BE60-A582EF2EFB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57B49C-B66C-49CC-896C-BEA8471716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54C36-C5B5-46FF-B1C2-84A88E99A720}" type="datetimeFigureOut">
              <a:rPr lang="zh-CN" altLang="en-US" smtClean="0"/>
              <a:t>2025-12-17</a:t>
            </a:fld>
            <a:endParaRPr lang="zh-CN" altLang="en-US"/>
          </a:p>
        </p:txBody>
      </p:sp>
      <p:sp>
        <p:nvSpPr>
          <p:cNvPr id="5" name="页脚占位符 4">
            <a:extLst>
              <a:ext uri="{FF2B5EF4-FFF2-40B4-BE49-F238E27FC236}">
                <a16:creationId xmlns:a16="http://schemas.microsoft.com/office/drawing/2014/main" id="{2D897BA2-E890-4980-AA61-BF003E59CE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5AE64CA-9230-4B11-87B5-912EC74EFA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DB3A1-4B96-4954-8820-EFA109828207}" type="slidenum">
              <a:rPr lang="zh-CN" altLang="en-US" smtClean="0"/>
              <a:t>‹#›</a:t>
            </a:fld>
            <a:endParaRPr lang="zh-CN" altLang="en-US"/>
          </a:p>
        </p:txBody>
      </p:sp>
    </p:spTree>
    <p:extLst>
      <p:ext uri="{BB962C8B-B14F-4D97-AF65-F5344CB8AC3E}">
        <p14:creationId xmlns:p14="http://schemas.microsoft.com/office/powerpoint/2010/main" val="19140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E8CF9C-D1FF-4A11-8193-07E072544490}" type="datetime1">
              <a:rPr lang="zh-CN" altLang="en-US" smtClean="0"/>
              <a:t>2025-12-17</a:t>
            </a:fld>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
        <p:nvSpPr>
          <p:cNvPr id="8" name="页脚占位符 4">
            <a:extLst>
              <a:ext uri="{FF2B5EF4-FFF2-40B4-BE49-F238E27FC236}">
                <a16:creationId xmlns:a16="http://schemas.microsoft.com/office/drawing/2014/main" id="{3DEB4CE5-F6C5-41DB-AD1F-392004D78824}"/>
              </a:ext>
            </a:extLst>
          </p:cNvPr>
          <p:cNvSpPr>
            <a:spLocks noGrp="1"/>
          </p:cNvSpPr>
          <p:nvPr>
            <p:ph type="ftr" sz="quarter" idx="3"/>
          </p:nvPr>
        </p:nvSpPr>
        <p:spPr>
          <a:xfrm>
            <a:off x="3215680" y="6356351"/>
            <a:ext cx="6408712" cy="365125"/>
          </a:xfrm>
          <a:prstGeom prst="rect">
            <a:avLst/>
          </a:prstGeom>
        </p:spPr>
        <p:txBody>
          <a:bodyPr/>
          <a:lstStyle>
            <a:lvl1pPr>
              <a:defRPr sz="1400">
                <a:solidFill>
                  <a:schemeClr val="tx1"/>
                </a:solidFill>
                <a:latin typeface="Times New Roman" panose="02020603050405020304" pitchFamily="18" charset="0"/>
                <a:cs typeface="Times New Roman" panose="02020603050405020304" pitchFamily="18" charset="0"/>
              </a:defRPr>
            </a:lvl1pPr>
          </a:lstStyle>
          <a:p>
            <a:pPr>
              <a:defRPr/>
            </a:pPr>
            <a:r>
              <a:rPr lang="en-US" altLang="zh-CN" dirty="0"/>
              <a:t>The international workshop on the CEPC, Nov. 5-10, 2025 (Guangzhou, Guangdong)</a:t>
            </a:r>
            <a:endParaRPr lang="zh-CN" altLang="en-US" dirty="0"/>
          </a:p>
        </p:txBody>
      </p:sp>
    </p:spTree>
    <p:extLst>
      <p:ext uri="{BB962C8B-B14F-4D97-AF65-F5344CB8AC3E}">
        <p14:creationId xmlns:p14="http://schemas.microsoft.com/office/powerpoint/2010/main" val="2332722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4.png"/><Relationship Id="rId4" Type="http://schemas.openxmlformats.org/officeDocument/2006/relationships/image" Target="../media/image36.wmf"/></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hyperlink" Target="NULL" TargetMode="Externa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B3144D-9D82-4D1D-A7D1-36F8C80C98FD}"/>
              </a:ext>
            </a:extLst>
          </p:cNvPr>
          <p:cNvSpPr>
            <a:spLocks noGrp="1"/>
          </p:cNvSpPr>
          <p:nvPr>
            <p:ph type="ctrTitle"/>
          </p:nvPr>
        </p:nvSpPr>
        <p:spPr>
          <a:xfrm>
            <a:off x="1524000" y="1039730"/>
            <a:ext cx="9144000" cy="1573129"/>
          </a:xfrm>
        </p:spPr>
        <p:txBody>
          <a:bodyPr>
            <a:normAutofit fontScale="90000"/>
          </a:bodyPr>
          <a:lstStyle/>
          <a:p>
            <a:r>
              <a:rPr lang="en-US" altLang="zh-CN" b="1" i="0" dirty="0">
                <a:solidFill>
                  <a:srgbClr val="00A4E4"/>
                </a:solidFill>
                <a:effectLst/>
                <a:latin typeface="Roboto" panose="02000000000000000000" pitchFamily="2" charset="0"/>
              </a:rPr>
              <a:t>CEPC instrumentation and feedback status</a:t>
            </a:r>
            <a:endParaRPr lang="zh-CN" altLang="en-US" dirty="0"/>
          </a:p>
        </p:txBody>
      </p:sp>
      <p:sp>
        <p:nvSpPr>
          <p:cNvPr id="3" name="副标题 2">
            <a:extLst>
              <a:ext uri="{FF2B5EF4-FFF2-40B4-BE49-F238E27FC236}">
                <a16:creationId xmlns:a16="http://schemas.microsoft.com/office/drawing/2014/main" id="{169881A6-81AE-4CCA-9000-94604B356A85}"/>
              </a:ext>
            </a:extLst>
          </p:cNvPr>
          <p:cNvSpPr>
            <a:spLocks noGrp="1"/>
          </p:cNvSpPr>
          <p:nvPr>
            <p:ph type="subTitle" idx="1"/>
          </p:nvPr>
        </p:nvSpPr>
        <p:spPr>
          <a:xfrm>
            <a:off x="1424609" y="3602038"/>
            <a:ext cx="9144000" cy="1025621"/>
          </a:xfrm>
        </p:spPr>
        <p:txBody>
          <a:bodyPr>
            <a:noAutofit/>
          </a:bodyPr>
          <a:lstStyle/>
          <a:p>
            <a:r>
              <a:rPr lang="zh-CN" altLang="en-US" sz="3200" dirty="0"/>
              <a:t>随艳峰</a:t>
            </a:r>
            <a:endParaRPr lang="en-US" altLang="zh-CN" sz="3200" dirty="0"/>
          </a:p>
          <a:p>
            <a:r>
              <a:rPr lang="en-US" altLang="zh-CN" sz="3200" dirty="0"/>
              <a:t>2025.12.18</a:t>
            </a:r>
            <a:endParaRPr lang="zh-CN" altLang="en-US" sz="3200" dirty="0"/>
          </a:p>
        </p:txBody>
      </p:sp>
    </p:spTree>
    <p:extLst>
      <p:ext uri="{BB962C8B-B14F-4D97-AF65-F5344CB8AC3E}">
        <p14:creationId xmlns:p14="http://schemas.microsoft.com/office/powerpoint/2010/main" val="144186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a:extLst>
              <a:ext uri="{FF2B5EF4-FFF2-40B4-BE49-F238E27FC236}">
                <a16:creationId xmlns:a16="http://schemas.microsoft.com/office/drawing/2014/main" id="{37BA833A-2BC6-447A-96EE-2FC476C24E51}"/>
              </a:ext>
            </a:extLst>
          </p:cNvPr>
          <p:cNvSpPr txBox="1"/>
          <p:nvPr/>
        </p:nvSpPr>
        <p:spPr>
          <a:xfrm>
            <a:off x="1899550" y="958696"/>
            <a:ext cx="4103600" cy="415498"/>
          </a:xfrm>
          <a:prstGeom prst="rect">
            <a:avLst/>
          </a:prstGeom>
          <a:noFill/>
        </p:spPr>
        <p:txBody>
          <a:bodyPr wrap="square" rtlCol="0">
            <a:spAutoFit/>
          </a:bodyPr>
          <a:lstStyle/>
          <a:p>
            <a:pPr marL="342900" indent="-342900">
              <a:buClr>
                <a:schemeClr val="accent2"/>
              </a:buClr>
              <a:buFont typeface="Wingdings" panose="05000000000000000000" pitchFamily="2" charset="2"/>
              <a:buChar char="n"/>
            </a:pPr>
            <a:r>
              <a:rPr lang="en-US" altLang="zh-CN" sz="2100" b="1" dirty="0">
                <a:solidFill>
                  <a:srgbClr val="0000FF"/>
                </a:solidFill>
              </a:rPr>
              <a:t>X</a:t>
            </a:r>
            <a:r>
              <a:rPr lang="zh-CN" altLang="en-US" sz="2100" b="1" dirty="0">
                <a:solidFill>
                  <a:srgbClr val="0000FF"/>
                </a:solidFill>
              </a:rPr>
              <a:t>射线测量束线设备布局</a:t>
            </a:r>
            <a:endParaRPr lang="en-US" altLang="zh-CN" sz="2100" b="1" dirty="0">
              <a:solidFill>
                <a:srgbClr val="0000FF"/>
              </a:solidFill>
            </a:endParaRPr>
          </a:p>
        </p:txBody>
      </p:sp>
      <p:grpSp>
        <p:nvGrpSpPr>
          <p:cNvPr id="10" name="组合 9">
            <a:extLst>
              <a:ext uri="{FF2B5EF4-FFF2-40B4-BE49-F238E27FC236}">
                <a16:creationId xmlns:a16="http://schemas.microsoft.com/office/drawing/2014/main" id="{B5E5229B-6AAA-4413-B01D-0A83C707911B}"/>
              </a:ext>
            </a:extLst>
          </p:cNvPr>
          <p:cNvGrpSpPr/>
          <p:nvPr/>
        </p:nvGrpSpPr>
        <p:grpSpPr>
          <a:xfrm>
            <a:off x="1734474" y="3985144"/>
            <a:ext cx="8611386" cy="2053654"/>
            <a:chOff x="1109920" y="3848231"/>
            <a:chExt cx="9576231" cy="2104387"/>
          </a:xfrm>
        </p:grpSpPr>
        <p:grpSp>
          <p:nvGrpSpPr>
            <p:cNvPr id="24" name="组合 23">
              <a:extLst>
                <a:ext uri="{FF2B5EF4-FFF2-40B4-BE49-F238E27FC236}">
                  <a16:creationId xmlns:a16="http://schemas.microsoft.com/office/drawing/2014/main" id="{CBE3919E-88CD-4328-B167-4F9E49543B00}"/>
                </a:ext>
              </a:extLst>
            </p:cNvPr>
            <p:cNvGrpSpPr/>
            <p:nvPr/>
          </p:nvGrpSpPr>
          <p:grpSpPr>
            <a:xfrm>
              <a:off x="1109920" y="3848231"/>
              <a:ext cx="9576231" cy="2104387"/>
              <a:chOff x="2078575" y="2918059"/>
              <a:chExt cx="8940012" cy="1898761"/>
            </a:xfrm>
          </p:grpSpPr>
          <p:grpSp>
            <p:nvGrpSpPr>
              <p:cNvPr id="30" name="组合 29">
                <a:extLst>
                  <a:ext uri="{FF2B5EF4-FFF2-40B4-BE49-F238E27FC236}">
                    <a16:creationId xmlns:a16="http://schemas.microsoft.com/office/drawing/2014/main" id="{E707F26A-4567-41B7-9FBB-AA0B01C5BA88}"/>
                  </a:ext>
                </a:extLst>
              </p:cNvPr>
              <p:cNvGrpSpPr/>
              <p:nvPr/>
            </p:nvGrpSpPr>
            <p:grpSpPr>
              <a:xfrm>
                <a:off x="2078575" y="2918059"/>
                <a:ext cx="8940012" cy="1898761"/>
                <a:chOff x="412784" y="2353631"/>
                <a:chExt cx="8129569" cy="1629176"/>
              </a:xfrm>
            </p:grpSpPr>
            <p:pic>
              <p:nvPicPr>
                <p:cNvPr id="38" name="图片 37">
                  <a:extLst>
                    <a:ext uri="{FF2B5EF4-FFF2-40B4-BE49-F238E27FC236}">
                      <a16:creationId xmlns:a16="http://schemas.microsoft.com/office/drawing/2014/main" id="{42DF6EB1-B82D-48A1-8A7E-9D7C97A8AB89}"/>
                    </a:ext>
                  </a:extLst>
                </p:cNvPr>
                <p:cNvPicPr>
                  <a:picLocks noChangeAspect="1"/>
                </p:cNvPicPr>
                <p:nvPr/>
              </p:nvPicPr>
              <p:blipFill rotWithShape="1">
                <a:blip r:embed="rId2"/>
                <a:srcRect l="21328" t="28025" r="6983" b="48987"/>
                <a:stretch/>
              </p:blipFill>
              <p:spPr>
                <a:xfrm flipH="1">
                  <a:off x="412784" y="2353631"/>
                  <a:ext cx="8129569" cy="1629176"/>
                </a:xfrm>
                <a:prstGeom prst="rect">
                  <a:avLst/>
                </a:prstGeom>
                <a:ln>
                  <a:noFill/>
                </a:ln>
              </p:spPr>
            </p:pic>
            <p:cxnSp>
              <p:nvCxnSpPr>
                <p:cNvPr id="40" name="直接箭头连接符 39">
                  <a:extLst>
                    <a:ext uri="{FF2B5EF4-FFF2-40B4-BE49-F238E27FC236}">
                      <a16:creationId xmlns:a16="http://schemas.microsoft.com/office/drawing/2014/main" id="{DCB53502-04C1-4D59-BD28-30FBE4AEC9BB}"/>
                    </a:ext>
                  </a:extLst>
                </p:cNvPr>
                <p:cNvCxnSpPr>
                  <a:cxnSpLocks/>
                </p:cNvCxnSpPr>
                <p:nvPr/>
              </p:nvCxnSpPr>
              <p:spPr>
                <a:xfrm>
                  <a:off x="1196204" y="2728403"/>
                  <a:ext cx="0" cy="316962"/>
                </a:xfrm>
                <a:prstGeom prst="straightConnector1">
                  <a:avLst/>
                </a:prstGeom>
                <a:ln w="2032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FCF19B6C-D1F8-452B-8A1E-70B814DEC2B0}"/>
                    </a:ext>
                  </a:extLst>
                </p:cNvPr>
                <p:cNvSpPr txBox="1"/>
                <p:nvPr/>
              </p:nvSpPr>
              <p:spPr>
                <a:xfrm>
                  <a:off x="3255555" y="2936142"/>
                  <a:ext cx="537530" cy="219745"/>
                </a:xfrm>
                <a:prstGeom prst="rect">
                  <a:avLst/>
                </a:prstGeom>
                <a:noFill/>
                <a:ln>
                  <a:noFill/>
                </a:ln>
              </p:spPr>
              <p:txBody>
                <a:bodyPr wrap="none" rtlCol="0">
                  <a:spAutoFit/>
                </a:bodyPr>
                <a:lstStyle/>
                <a:p>
                  <a:pPr algn="ctr"/>
                  <a:r>
                    <a:rPr lang="en-US" altLang="zh-CN" sz="1200" b="1" dirty="0">
                      <a:solidFill>
                        <a:srgbClr val="FF0000"/>
                      </a:solidFill>
                      <a:latin typeface="Times New Roman" panose="02020603050405020304" pitchFamily="18" charset="0"/>
                      <a:cs typeface="Times New Roman" panose="02020603050405020304" pitchFamily="18" charset="0"/>
                    </a:rPr>
                    <a:t>X-ray</a:t>
                  </a:r>
                  <a:endParaRPr lang="zh-CN" altLang="en-US" sz="1200" b="1" dirty="0">
                    <a:solidFill>
                      <a:srgbClr val="FF0000"/>
                    </a:solidFill>
                    <a:latin typeface="Times New Roman" panose="02020603050405020304" pitchFamily="18" charset="0"/>
                    <a:cs typeface="Times New Roman" panose="02020603050405020304" pitchFamily="18" charset="0"/>
                  </a:endParaRPr>
                </a:p>
              </p:txBody>
            </p:sp>
            <p:cxnSp>
              <p:nvCxnSpPr>
                <p:cNvPr id="44" name="直接箭头连接符 43">
                  <a:extLst>
                    <a:ext uri="{FF2B5EF4-FFF2-40B4-BE49-F238E27FC236}">
                      <a16:creationId xmlns:a16="http://schemas.microsoft.com/office/drawing/2014/main" id="{01E50403-0CD0-48BB-BA3D-8FDFAC583D75}"/>
                    </a:ext>
                  </a:extLst>
                </p:cNvPr>
                <p:cNvCxnSpPr>
                  <a:cxnSpLocks/>
                </p:cNvCxnSpPr>
                <p:nvPr/>
              </p:nvCxnSpPr>
              <p:spPr>
                <a:xfrm>
                  <a:off x="4442623" y="2760734"/>
                  <a:ext cx="0" cy="316963"/>
                </a:xfrm>
                <a:prstGeom prst="straightConnector1">
                  <a:avLst/>
                </a:prstGeom>
                <a:ln w="2032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496F82A3-D936-43DD-AC03-8D7DED128270}"/>
                    </a:ext>
                  </a:extLst>
                </p:cNvPr>
                <p:cNvCxnSpPr>
                  <a:cxnSpLocks/>
                </p:cNvCxnSpPr>
                <p:nvPr/>
              </p:nvCxnSpPr>
              <p:spPr>
                <a:xfrm>
                  <a:off x="7672026" y="2739401"/>
                  <a:ext cx="1" cy="417018"/>
                </a:xfrm>
                <a:prstGeom prst="straightConnector1">
                  <a:avLst/>
                </a:prstGeom>
                <a:ln w="2032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CCDF3495-F360-4F08-94BB-206C85DEC4D3}"/>
                    </a:ext>
                  </a:extLst>
                </p:cNvPr>
                <p:cNvCxnSpPr>
                  <a:cxnSpLocks/>
                </p:cNvCxnSpPr>
                <p:nvPr/>
              </p:nvCxnSpPr>
              <p:spPr>
                <a:xfrm>
                  <a:off x="2196544" y="2728403"/>
                  <a:ext cx="0" cy="349292"/>
                </a:xfrm>
                <a:prstGeom prst="straightConnector1">
                  <a:avLst/>
                </a:prstGeom>
                <a:ln w="2032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7F103DC2-CCC1-4F63-8A39-9735A03DBCDA}"/>
                    </a:ext>
                  </a:extLst>
                </p:cNvPr>
                <p:cNvSpPr txBox="1"/>
                <p:nvPr/>
              </p:nvSpPr>
              <p:spPr>
                <a:xfrm>
                  <a:off x="665856" y="2427037"/>
                  <a:ext cx="860214" cy="457802"/>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US" altLang="zh-CN" sz="1050" b="1" dirty="0">
                      <a:solidFill>
                        <a:srgbClr val="2309BD"/>
                      </a:solidFill>
                      <a:latin typeface="Times New Roman" panose="02020603050405020304" pitchFamily="18" charset="0"/>
                      <a:cs typeface="Times New Roman" panose="02020603050405020304" pitchFamily="18" charset="0"/>
                    </a:rPr>
                    <a:t>Dipole source </a:t>
                  </a:r>
                </a:p>
                <a:p>
                  <a:pPr algn="ctr"/>
                  <a:r>
                    <a:rPr lang="en-US" altLang="zh-CN" sz="1050" b="1" dirty="0">
                      <a:solidFill>
                        <a:srgbClr val="FF0000"/>
                      </a:solidFill>
                      <a:latin typeface="Times New Roman" panose="02020603050405020304" pitchFamily="18" charset="0"/>
                      <a:cs typeface="Times New Roman" panose="02020603050405020304" pitchFamily="18" charset="0"/>
                    </a:rPr>
                    <a:t>0 m</a:t>
                  </a:r>
                  <a:endParaRPr lang="zh-CN" altLang="en-US" sz="1050" b="1" dirty="0">
                    <a:solidFill>
                      <a:srgbClr val="FF0000"/>
                    </a:solidFill>
                    <a:latin typeface="Times New Roman" panose="02020603050405020304" pitchFamily="18" charset="0"/>
                    <a:cs typeface="Times New Roman" panose="02020603050405020304" pitchFamily="18" charset="0"/>
                  </a:endParaRPr>
                </a:p>
              </p:txBody>
            </p:sp>
            <p:sp>
              <p:nvSpPr>
                <p:cNvPr id="41" name="文本框 40">
                  <a:extLst>
                    <a:ext uri="{FF2B5EF4-FFF2-40B4-BE49-F238E27FC236}">
                      <a16:creationId xmlns:a16="http://schemas.microsoft.com/office/drawing/2014/main" id="{2B0C1019-B24B-4A41-A58C-9C3A7BC5CD87}"/>
                    </a:ext>
                  </a:extLst>
                </p:cNvPr>
                <p:cNvSpPr txBox="1"/>
                <p:nvPr/>
              </p:nvSpPr>
              <p:spPr>
                <a:xfrm>
                  <a:off x="2074746" y="2427037"/>
                  <a:ext cx="807615" cy="329617"/>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US" altLang="zh-CN" sz="1050" b="1" dirty="0">
                      <a:solidFill>
                        <a:srgbClr val="2309BD"/>
                      </a:solidFill>
                      <a:latin typeface="Times New Roman" panose="02020603050405020304" pitchFamily="18" charset="0"/>
                      <a:cs typeface="Times New Roman" panose="02020603050405020304" pitchFamily="18" charset="0"/>
                    </a:rPr>
                    <a:t>Pinhole </a:t>
                  </a:r>
                </a:p>
                <a:p>
                  <a:pPr algn="ctr"/>
                  <a:r>
                    <a:rPr lang="en-US" altLang="zh-CN" sz="1050" b="1" dirty="0">
                      <a:solidFill>
                        <a:srgbClr val="FF0000"/>
                      </a:solidFill>
                      <a:latin typeface="Times New Roman" panose="02020603050405020304" pitchFamily="18" charset="0"/>
                      <a:cs typeface="Times New Roman" panose="02020603050405020304" pitchFamily="18" charset="0"/>
                    </a:rPr>
                    <a:t>5.78 m</a:t>
                  </a:r>
                  <a:endParaRPr lang="zh-CN" altLang="en-US" sz="1050" b="1" dirty="0">
                    <a:solidFill>
                      <a:srgbClr val="FF0000"/>
                    </a:solidFill>
                    <a:latin typeface="Times New Roman" panose="02020603050405020304" pitchFamily="18" charset="0"/>
                    <a:cs typeface="Times New Roman" panose="02020603050405020304" pitchFamily="18" charset="0"/>
                  </a:endParaRPr>
                </a:p>
              </p:txBody>
            </p:sp>
            <p:sp>
              <p:nvSpPr>
                <p:cNvPr id="43" name="文本框 42">
                  <a:extLst>
                    <a:ext uri="{FF2B5EF4-FFF2-40B4-BE49-F238E27FC236}">
                      <a16:creationId xmlns:a16="http://schemas.microsoft.com/office/drawing/2014/main" id="{0F6D1E82-3184-4340-BB9E-2F1ECE4F9627}"/>
                    </a:ext>
                  </a:extLst>
                </p:cNvPr>
                <p:cNvSpPr txBox="1"/>
                <p:nvPr/>
              </p:nvSpPr>
              <p:spPr>
                <a:xfrm>
                  <a:off x="7060473" y="2427037"/>
                  <a:ext cx="1377465" cy="329617"/>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US" altLang="zh-CN" sz="1050" b="1" dirty="0">
                      <a:solidFill>
                        <a:srgbClr val="2309BD"/>
                      </a:solidFill>
                      <a:latin typeface="Times New Roman" panose="02020603050405020304" pitchFamily="18" charset="0"/>
                      <a:cs typeface="Times New Roman" panose="02020603050405020304" pitchFamily="18" charset="0"/>
                    </a:rPr>
                    <a:t>X ray Camera </a:t>
                  </a:r>
                </a:p>
                <a:p>
                  <a:pPr algn="ctr"/>
                  <a:r>
                    <a:rPr lang="en-US" altLang="zh-CN" sz="1050" b="1" dirty="0">
                      <a:solidFill>
                        <a:srgbClr val="FF0000"/>
                      </a:solidFill>
                      <a:latin typeface="Times New Roman" panose="02020603050405020304" pitchFamily="18" charset="0"/>
                      <a:cs typeface="Times New Roman" panose="02020603050405020304" pitchFamily="18" charset="0"/>
                    </a:rPr>
                    <a:t>36 m</a:t>
                  </a:r>
                </a:p>
              </p:txBody>
            </p:sp>
            <p:sp>
              <p:nvSpPr>
                <p:cNvPr id="45" name="文本框 44">
                  <a:extLst>
                    <a:ext uri="{FF2B5EF4-FFF2-40B4-BE49-F238E27FC236}">
                      <a16:creationId xmlns:a16="http://schemas.microsoft.com/office/drawing/2014/main" id="{2FBA5622-5CA3-4DF5-A44A-6C0735FA05D4}"/>
                    </a:ext>
                  </a:extLst>
                </p:cNvPr>
                <p:cNvSpPr txBox="1"/>
                <p:nvPr/>
              </p:nvSpPr>
              <p:spPr>
                <a:xfrm>
                  <a:off x="3734478" y="2427037"/>
                  <a:ext cx="861630" cy="329617"/>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US" altLang="zh-CN" sz="1050" b="1" dirty="0">
                      <a:solidFill>
                        <a:srgbClr val="2309BD"/>
                      </a:solidFill>
                      <a:latin typeface="Times New Roman" panose="02020603050405020304" pitchFamily="18" charset="0"/>
                      <a:cs typeface="Times New Roman" panose="02020603050405020304" pitchFamily="18" charset="0"/>
                    </a:rPr>
                    <a:t>KB mirror</a:t>
                  </a:r>
                </a:p>
                <a:p>
                  <a:pPr algn="ctr"/>
                  <a:r>
                    <a:rPr lang="en-US" altLang="zh-CN" sz="1050" b="1" dirty="0">
                      <a:solidFill>
                        <a:srgbClr val="FF0000"/>
                      </a:solidFill>
                      <a:latin typeface="Times New Roman" panose="02020603050405020304" pitchFamily="18" charset="0"/>
                      <a:cs typeface="Times New Roman" panose="02020603050405020304" pitchFamily="18" charset="0"/>
                    </a:rPr>
                    <a:t>18 m</a:t>
                  </a:r>
                  <a:endParaRPr lang="zh-CN" altLang="en-US" sz="1050" b="1" dirty="0">
                    <a:solidFill>
                      <a:srgbClr val="FF0000"/>
                    </a:solidFill>
                    <a:latin typeface="Times New Roman" panose="02020603050405020304" pitchFamily="18" charset="0"/>
                    <a:cs typeface="Times New Roman" panose="02020603050405020304" pitchFamily="18" charset="0"/>
                  </a:endParaRPr>
                </a:p>
              </p:txBody>
            </p:sp>
            <p:sp>
              <p:nvSpPr>
                <p:cNvPr id="74" name="文本框 73">
                  <a:extLst>
                    <a:ext uri="{FF2B5EF4-FFF2-40B4-BE49-F238E27FC236}">
                      <a16:creationId xmlns:a16="http://schemas.microsoft.com/office/drawing/2014/main" id="{279A208A-CB50-4A13-A093-5EEFA45CE35A}"/>
                    </a:ext>
                  </a:extLst>
                </p:cNvPr>
                <p:cNvSpPr txBox="1"/>
                <p:nvPr/>
              </p:nvSpPr>
              <p:spPr>
                <a:xfrm>
                  <a:off x="5140203" y="2426684"/>
                  <a:ext cx="1058177" cy="201433"/>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US" altLang="zh-CN" sz="1050" b="1" dirty="0">
                      <a:solidFill>
                        <a:srgbClr val="2309BD"/>
                      </a:solidFill>
                      <a:latin typeface="Times New Roman" panose="02020603050405020304" pitchFamily="18" charset="0"/>
                      <a:cs typeface="Times New Roman" panose="02020603050405020304" pitchFamily="18" charset="0"/>
                    </a:rPr>
                    <a:t>Front End</a:t>
                  </a:r>
                </a:p>
              </p:txBody>
            </p:sp>
          </p:grpSp>
          <p:pic>
            <p:nvPicPr>
              <p:cNvPr id="36" name="图片 35">
                <a:extLst>
                  <a:ext uri="{FF2B5EF4-FFF2-40B4-BE49-F238E27FC236}">
                    <a16:creationId xmlns:a16="http://schemas.microsoft.com/office/drawing/2014/main" id="{FEDB2A7A-CDA5-427E-8CD9-E7B344E9D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540000" flipH="1">
                <a:off x="7279282" y="3773828"/>
                <a:ext cx="1394237" cy="215729"/>
              </a:xfrm>
              <a:prstGeom prst="rect">
                <a:avLst/>
              </a:prstGeom>
              <a:ln>
                <a:noFill/>
              </a:ln>
            </p:spPr>
          </p:pic>
          <p:sp>
            <p:nvSpPr>
              <p:cNvPr id="35" name="文本框 34">
                <a:extLst>
                  <a:ext uri="{FF2B5EF4-FFF2-40B4-BE49-F238E27FC236}">
                    <a16:creationId xmlns:a16="http://schemas.microsoft.com/office/drawing/2014/main" id="{3488180E-2758-4708-B834-10469B6D7737}"/>
                  </a:ext>
                </a:extLst>
              </p:cNvPr>
              <p:cNvSpPr txBox="1"/>
              <p:nvPr/>
            </p:nvSpPr>
            <p:spPr>
              <a:xfrm>
                <a:off x="10396414" y="3669203"/>
                <a:ext cx="511236" cy="213422"/>
              </a:xfrm>
              <a:prstGeom prst="rect">
                <a:avLst/>
              </a:prstGeom>
              <a:noFill/>
              <a:ln>
                <a:noFill/>
              </a:ln>
            </p:spPr>
            <p:txBody>
              <a:bodyPr wrap="none" rtlCol="0">
                <a:spAutoFit/>
              </a:bodyPr>
              <a:lstStyle/>
              <a:p>
                <a:r>
                  <a:rPr lang="en-US" altLang="zh-CN" sz="900" b="1" dirty="0">
                    <a:solidFill>
                      <a:schemeClr val="tx2"/>
                    </a:solidFill>
                    <a:latin typeface="Times New Roman" panose="02020603050405020304" pitchFamily="18" charset="0"/>
                    <a:cs typeface="Times New Roman" panose="02020603050405020304" pitchFamily="18" charset="0"/>
                  </a:rPr>
                  <a:t>Hutch</a:t>
                </a:r>
                <a:endParaRPr lang="zh-CN" altLang="en-US" sz="900" b="1" dirty="0">
                  <a:solidFill>
                    <a:schemeClr val="tx2"/>
                  </a:solidFill>
                  <a:latin typeface="Times New Roman" panose="02020603050405020304" pitchFamily="18" charset="0"/>
                  <a:cs typeface="Times New Roman" panose="02020603050405020304" pitchFamily="18" charset="0"/>
                </a:endParaRPr>
              </a:p>
            </p:txBody>
          </p:sp>
        </p:grpSp>
        <p:cxnSp>
          <p:nvCxnSpPr>
            <p:cNvPr id="48" name="直接箭头连接符 47">
              <a:extLst>
                <a:ext uri="{FF2B5EF4-FFF2-40B4-BE49-F238E27FC236}">
                  <a16:creationId xmlns:a16="http://schemas.microsoft.com/office/drawing/2014/main" id="{9B5D3E08-B8E0-4A59-9E03-D9D80186B7B1}"/>
                </a:ext>
              </a:extLst>
            </p:cNvPr>
            <p:cNvCxnSpPr>
              <a:cxnSpLocks/>
            </p:cNvCxnSpPr>
            <p:nvPr/>
          </p:nvCxnSpPr>
          <p:spPr>
            <a:xfrm>
              <a:off x="1860514" y="5082802"/>
              <a:ext cx="1318090" cy="817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E0548996-1571-4596-BD15-79FB08F4C080}"/>
                </a:ext>
              </a:extLst>
            </p:cNvPr>
            <p:cNvSpPr txBox="1"/>
            <p:nvPr/>
          </p:nvSpPr>
          <p:spPr>
            <a:xfrm rot="192563">
              <a:off x="2009554" y="5157302"/>
              <a:ext cx="1020009" cy="236534"/>
            </a:xfrm>
            <a:prstGeom prst="rect">
              <a:avLst/>
            </a:prstGeom>
            <a:noFill/>
            <a:ln>
              <a:noFill/>
            </a:ln>
          </p:spPr>
          <p:txBody>
            <a:bodyPr wrap="none" rtlCol="0">
              <a:spAutoFit/>
            </a:bodyPr>
            <a:lstStyle/>
            <a:p>
              <a:r>
                <a:rPr lang="en-US" altLang="zh-CN" sz="900" b="1" dirty="0">
                  <a:solidFill>
                    <a:schemeClr val="accent1"/>
                  </a:solidFill>
                  <a:latin typeface="ItalicC" panose="00000400000000000000" pitchFamily="2" charset="0"/>
                  <a:cs typeface="ItalicC" panose="00000400000000000000" pitchFamily="2" charset="0"/>
                </a:rPr>
                <a:t>Beam direction</a:t>
              </a:r>
              <a:endParaRPr lang="zh-CN" altLang="en-US" sz="900" b="1" dirty="0">
                <a:solidFill>
                  <a:schemeClr val="accent1"/>
                </a:solidFill>
                <a:latin typeface="ItalicC" panose="00000400000000000000" pitchFamily="2" charset="0"/>
                <a:cs typeface="ItalicC" panose="00000400000000000000" pitchFamily="2" charset="0"/>
              </a:endParaRPr>
            </a:p>
          </p:txBody>
        </p:sp>
        <p:sp>
          <p:nvSpPr>
            <p:cNvPr id="4" name="矩形 3">
              <a:extLst>
                <a:ext uri="{FF2B5EF4-FFF2-40B4-BE49-F238E27FC236}">
                  <a16:creationId xmlns:a16="http://schemas.microsoft.com/office/drawing/2014/main" id="{44833A0C-E66A-4412-85D3-F5DEDC17C577}"/>
                </a:ext>
              </a:extLst>
            </p:cNvPr>
            <p:cNvSpPr/>
            <p:nvPr/>
          </p:nvSpPr>
          <p:spPr>
            <a:xfrm>
              <a:off x="9639940" y="4939250"/>
              <a:ext cx="45719" cy="68732"/>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pic>
        <p:nvPicPr>
          <p:cNvPr id="50" name="图片 49">
            <a:extLst>
              <a:ext uri="{FF2B5EF4-FFF2-40B4-BE49-F238E27FC236}">
                <a16:creationId xmlns:a16="http://schemas.microsoft.com/office/drawing/2014/main" id="{19EC4FCC-1008-4C47-B326-3012715C0E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421" t="25286" r="20471" b="12260"/>
          <a:stretch/>
        </p:blipFill>
        <p:spPr>
          <a:xfrm>
            <a:off x="8730523" y="1643643"/>
            <a:ext cx="1476911" cy="1918402"/>
          </a:xfrm>
          <a:prstGeom prst="rect">
            <a:avLst/>
          </a:prstGeom>
        </p:spPr>
      </p:pic>
      <p:pic>
        <p:nvPicPr>
          <p:cNvPr id="12" name="图片 11">
            <a:extLst>
              <a:ext uri="{FF2B5EF4-FFF2-40B4-BE49-F238E27FC236}">
                <a16:creationId xmlns:a16="http://schemas.microsoft.com/office/drawing/2014/main" id="{A7E176AE-6025-47E4-886D-58F6974CDF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3761" y="1622081"/>
            <a:ext cx="1473597" cy="1964795"/>
          </a:xfrm>
          <a:prstGeom prst="rect">
            <a:avLst/>
          </a:prstGeom>
        </p:spPr>
      </p:pic>
      <p:sp>
        <p:nvSpPr>
          <p:cNvPr id="51" name="文本框 50">
            <a:extLst>
              <a:ext uri="{FF2B5EF4-FFF2-40B4-BE49-F238E27FC236}">
                <a16:creationId xmlns:a16="http://schemas.microsoft.com/office/drawing/2014/main" id="{DFD309E6-D0DF-418F-BABD-35DAFD9B09A9}"/>
              </a:ext>
            </a:extLst>
          </p:cNvPr>
          <p:cNvSpPr txBox="1"/>
          <p:nvPr/>
        </p:nvSpPr>
        <p:spPr>
          <a:xfrm rot="161195">
            <a:off x="3787940" y="3149042"/>
            <a:ext cx="924039" cy="253916"/>
          </a:xfrm>
          <a:prstGeom prst="rect">
            <a:avLst/>
          </a:prstGeom>
          <a:noFill/>
        </p:spPr>
        <p:txBody>
          <a:bodyPr wrap="square" rtlCol="0">
            <a:spAutoFit/>
          </a:bodyPr>
          <a:lstStyle/>
          <a:p>
            <a:pPr algn="ctr"/>
            <a:r>
              <a:rPr lang="en-US" altLang="zh-CN" sz="1050" dirty="0">
                <a:solidFill>
                  <a:schemeClr val="bg1"/>
                </a:solidFill>
                <a:highlight>
                  <a:srgbClr val="2309BD"/>
                </a:highlight>
              </a:rPr>
              <a:t>Al window</a:t>
            </a:r>
          </a:p>
        </p:txBody>
      </p:sp>
      <p:sp>
        <p:nvSpPr>
          <p:cNvPr id="52" name="文本框 51">
            <a:extLst>
              <a:ext uri="{FF2B5EF4-FFF2-40B4-BE49-F238E27FC236}">
                <a16:creationId xmlns:a16="http://schemas.microsoft.com/office/drawing/2014/main" id="{3FE314E3-06EE-4FBA-8293-9D4764A19129}"/>
              </a:ext>
            </a:extLst>
          </p:cNvPr>
          <p:cNvSpPr txBox="1"/>
          <p:nvPr/>
        </p:nvSpPr>
        <p:spPr>
          <a:xfrm rot="161195">
            <a:off x="3185627" y="2354691"/>
            <a:ext cx="643724" cy="334835"/>
          </a:xfrm>
          <a:prstGeom prst="rect">
            <a:avLst/>
          </a:prstGeom>
          <a:noFill/>
        </p:spPr>
        <p:txBody>
          <a:bodyPr wrap="square" rtlCol="0">
            <a:spAutoFit/>
          </a:bodyPr>
          <a:lstStyle/>
          <a:p>
            <a:r>
              <a:rPr lang="en-US" altLang="zh-CN" sz="788" dirty="0">
                <a:solidFill>
                  <a:schemeClr val="bg1"/>
                </a:solidFill>
                <a:highlight>
                  <a:srgbClr val="2309BD"/>
                </a:highlight>
              </a:rPr>
              <a:t>Copper Attenuator</a:t>
            </a:r>
            <a:endParaRPr lang="zh-CN" altLang="en-US" sz="788" dirty="0">
              <a:solidFill>
                <a:schemeClr val="bg1"/>
              </a:solidFill>
              <a:highlight>
                <a:srgbClr val="2309BD"/>
              </a:highlight>
            </a:endParaRPr>
          </a:p>
        </p:txBody>
      </p:sp>
      <p:sp>
        <p:nvSpPr>
          <p:cNvPr id="53" name="文本框 52">
            <a:extLst>
              <a:ext uri="{FF2B5EF4-FFF2-40B4-BE49-F238E27FC236}">
                <a16:creationId xmlns:a16="http://schemas.microsoft.com/office/drawing/2014/main" id="{6000D3C9-67B6-488B-81D1-DEDBC8CC5FC1}"/>
              </a:ext>
            </a:extLst>
          </p:cNvPr>
          <p:cNvSpPr txBox="1"/>
          <p:nvPr/>
        </p:nvSpPr>
        <p:spPr>
          <a:xfrm rot="161195">
            <a:off x="3191434" y="2063391"/>
            <a:ext cx="592451" cy="253916"/>
          </a:xfrm>
          <a:prstGeom prst="rect">
            <a:avLst/>
          </a:prstGeom>
          <a:noFill/>
        </p:spPr>
        <p:txBody>
          <a:bodyPr wrap="square" rtlCol="0">
            <a:spAutoFit/>
          </a:bodyPr>
          <a:lstStyle/>
          <a:p>
            <a:r>
              <a:rPr lang="en-US" altLang="zh-CN" sz="1050" dirty="0">
                <a:solidFill>
                  <a:schemeClr val="bg1"/>
                </a:solidFill>
                <a:highlight>
                  <a:srgbClr val="2309BD"/>
                </a:highlight>
              </a:rPr>
              <a:t>Pinhole</a:t>
            </a:r>
            <a:endParaRPr lang="zh-CN" altLang="en-US" sz="1050" dirty="0">
              <a:solidFill>
                <a:schemeClr val="bg1"/>
              </a:solidFill>
              <a:highlight>
                <a:srgbClr val="2309BD"/>
              </a:highlight>
            </a:endParaRPr>
          </a:p>
        </p:txBody>
      </p:sp>
      <p:sp>
        <p:nvSpPr>
          <p:cNvPr id="56" name="文本框 55">
            <a:extLst>
              <a:ext uri="{FF2B5EF4-FFF2-40B4-BE49-F238E27FC236}">
                <a16:creationId xmlns:a16="http://schemas.microsoft.com/office/drawing/2014/main" id="{BA675316-19DB-469C-A8F2-D2FA2EAED03C}"/>
              </a:ext>
            </a:extLst>
          </p:cNvPr>
          <p:cNvSpPr txBox="1"/>
          <p:nvPr/>
        </p:nvSpPr>
        <p:spPr>
          <a:xfrm rot="161195">
            <a:off x="3135902" y="1642187"/>
            <a:ext cx="821201" cy="323165"/>
          </a:xfrm>
          <a:prstGeom prst="rect">
            <a:avLst/>
          </a:prstGeom>
          <a:noFill/>
        </p:spPr>
        <p:txBody>
          <a:bodyPr wrap="square" rtlCol="0">
            <a:spAutoFit/>
          </a:bodyPr>
          <a:lstStyle/>
          <a:p>
            <a:pPr algn="ctr"/>
            <a:r>
              <a:rPr lang="en-US" altLang="zh-CN" sz="750" dirty="0">
                <a:solidFill>
                  <a:schemeClr val="bg1"/>
                </a:solidFill>
                <a:highlight>
                  <a:srgbClr val="2309BD"/>
                </a:highlight>
              </a:rPr>
              <a:t>CVD Diamond</a:t>
            </a:r>
          </a:p>
          <a:p>
            <a:pPr algn="ctr"/>
            <a:r>
              <a:rPr lang="en-US" altLang="zh-CN" sz="750" dirty="0">
                <a:solidFill>
                  <a:schemeClr val="bg1"/>
                </a:solidFill>
                <a:highlight>
                  <a:srgbClr val="2309BD"/>
                </a:highlight>
              </a:rPr>
              <a:t> window</a:t>
            </a:r>
          </a:p>
        </p:txBody>
      </p:sp>
      <p:cxnSp>
        <p:nvCxnSpPr>
          <p:cNvPr id="58" name="直接箭头连接符 57">
            <a:extLst>
              <a:ext uri="{FF2B5EF4-FFF2-40B4-BE49-F238E27FC236}">
                <a16:creationId xmlns:a16="http://schemas.microsoft.com/office/drawing/2014/main" id="{ACBD653B-824C-47BB-85C7-DDC16D484AD2}"/>
              </a:ext>
            </a:extLst>
          </p:cNvPr>
          <p:cNvCxnSpPr>
            <a:cxnSpLocks/>
          </p:cNvCxnSpPr>
          <p:nvPr/>
        </p:nvCxnSpPr>
        <p:spPr>
          <a:xfrm>
            <a:off x="3816380" y="1980050"/>
            <a:ext cx="150006" cy="142698"/>
          </a:xfrm>
          <a:prstGeom prst="straightConnector1">
            <a:avLst/>
          </a:prstGeom>
          <a:ln w="25400">
            <a:solidFill>
              <a:schemeClr val="bg1"/>
            </a:solidFill>
            <a:tailEnd type="arrow" w="sm" len="sm"/>
          </a:ln>
        </p:spPr>
        <p:style>
          <a:lnRef idx="1">
            <a:schemeClr val="accent1"/>
          </a:lnRef>
          <a:fillRef idx="0">
            <a:schemeClr val="accent1"/>
          </a:fillRef>
          <a:effectRef idx="0">
            <a:schemeClr val="accent1"/>
          </a:effectRef>
          <a:fontRef idx="minor">
            <a:schemeClr val="tx1"/>
          </a:fontRef>
        </p:style>
      </p:cxnSp>
      <p:pic>
        <p:nvPicPr>
          <p:cNvPr id="16" name="图片 15">
            <a:extLst>
              <a:ext uri="{FF2B5EF4-FFF2-40B4-BE49-F238E27FC236}">
                <a16:creationId xmlns:a16="http://schemas.microsoft.com/office/drawing/2014/main" id="{DEC17ABE-1183-4BF3-8C3C-73AFDED3D5F1}"/>
              </a:ext>
            </a:extLst>
          </p:cNvPr>
          <p:cNvPicPr>
            <a:picLocks noChangeAspect="1"/>
          </p:cNvPicPr>
          <p:nvPr/>
        </p:nvPicPr>
        <p:blipFill rotWithShape="1">
          <a:blip r:embed="rId6"/>
          <a:srcRect t="2131"/>
          <a:stretch/>
        </p:blipFill>
        <p:spPr>
          <a:xfrm>
            <a:off x="4926281" y="1638865"/>
            <a:ext cx="1475489" cy="1925394"/>
          </a:xfrm>
          <a:prstGeom prst="rect">
            <a:avLst/>
          </a:prstGeom>
        </p:spPr>
      </p:pic>
      <p:sp>
        <p:nvSpPr>
          <p:cNvPr id="68" name="文本框 67">
            <a:extLst>
              <a:ext uri="{FF2B5EF4-FFF2-40B4-BE49-F238E27FC236}">
                <a16:creationId xmlns:a16="http://schemas.microsoft.com/office/drawing/2014/main" id="{B605E5EC-24D7-4FC1-80EB-143FEB3F7057}"/>
              </a:ext>
            </a:extLst>
          </p:cNvPr>
          <p:cNvSpPr txBox="1"/>
          <p:nvPr/>
        </p:nvSpPr>
        <p:spPr>
          <a:xfrm>
            <a:off x="5962362" y="2603625"/>
            <a:ext cx="587835" cy="276999"/>
          </a:xfrm>
          <a:prstGeom prst="rect">
            <a:avLst/>
          </a:prstGeom>
          <a:noFill/>
        </p:spPr>
        <p:txBody>
          <a:bodyPr wrap="square" rtlCol="0">
            <a:spAutoFit/>
          </a:bodyPr>
          <a:lstStyle/>
          <a:p>
            <a:r>
              <a:rPr lang="en-US" altLang="zh-CN" sz="1200" dirty="0">
                <a:solidFill>
                  <a:schemeClr val="bg1"/>
                </a:solidFill>
                <a:highlight>
                  <a:srgbClr val="2309BD"/>
                </a:highlight>
              </a:rPr>
              <a:t>HFM</a:t>
            </a:r>
            <a:endParaRPr lang="zh-CN" altLang="en-US" sz="1200" dirty="0">
              <a:solidFill>
                <a:schemeClr val="bg1"/>
              </a:solidFill>
              <a:highlight>
                <a:srgbClr val="2309BD"/>
              </a:highlight>
            </a:endParaRPr>
          </a:p>
        </p:txBody>
      </p:sp>
      <p:sp>
        <p:nvSpPr>
          <p:cNvPr id="69" name="文本框 68">
            <a:extLst>
              <a:ext uri="{FF2B5EF4-FFF2-40B4-BE49-F238E27FC236}">
                <a16:creationId xmlns:a16="http://schemas.microsoft.com/office/drawing/2014/main" id="{18993F41-3B1A-4503-B31D-27E2CA964ED4}"/>
              </a:ext>
            </a:extLst>
          </p:cNvPr>
          <p:cNvSpPr txBox="1"/>
          <p:nvPr/>
        </p:nvSpPr>
        <p:spPr>
          <a:xfrm>
            <a:off x="5746253" y="1986056"/>
            <a:ext cx="587835" cy="276999"/>
          </a:xfrm>
          <a:prstGeom prst="rect">
            <a:avLst/>
          </a:prstGeom>
          <a:noFill/>
        </p:spPr>
        <p:txBody>
          <a:bodyPr wrap="square" rtlCol="0">
            <a:spAutoFit/>
          </a:bodyPr>
          <a:lstStyle/>
          <a:p>
            <a:r>
              <a:rPr lang="en-US" altLang="zh-CN" sz="1200" dirty="0">
                <a:solidFill>
                  <a:schemeClr val="bg1"/>
                </a:solidFill>
                <a:highlight>
                  <a:srgbClr val="2309BD"/>
                </a:highlight>
              </a:rPr>
              <a:t>VFM</a:t>
            </a:r>
            <a:endParaRPr lang="zh-CN" altLang="en-US" sz="1200" dirty="0">
              <a:solidFill>
                <a:schemeClr val="bg1"/>
              </a:solidFill>
              <a:highlight>
                <a:srgbClr val="2309BD"/>
              </a:highlight>
            </a:endParaRPr>
          </a:p>
        </p:txBody>
      </p:sp>
      <p:sp>
        <p:nvSpPr>
          <p:cNvPr id="70" name="文本框 69">
            <a:extLst>
              <a:ext uri="{FF2B5EF4-FFF2-40B4-BE49-F238E27FC236}">
                <a16:creationId xmlns:a16="http://schemas.microsoft.com/office/drawing/2014/main" id="{B3DB1817-DBED-4191-B65F-8C095E61402F}"/>
              </a:ext>
            </a:extLst>
          </p:cNvPr>
          <p:cNvSpPr txBox="1"/>
          <p:nvPr/>
        </p:nvSpPr>
        <p:spPr>
          <a:xfrm>
            <a:off x="5570469" y="1612843"/>
            <a:ext cx="936559" cy="276999"/>
          </a:xfrm>
          <a:prstGeom prst="rect">
            <a:avLst/>
          </a:prstGeom>
          <a:noFill/>
        </p:spPr>
        <p:txBody>
          <a:bodyPr wrap="square" rtlCol="0">
            <a:spAutoFit/>
          </a:bodyPr>
          <a:lstStyle/>
          <a:p>
            <a:r>
              <a:rPr lang="en-US" altLang="zh-CN" sz="1200" dirty="0">
                <a:solidFill>
                  <a:schemeClr val="bg1"/>
                </a:solidFill>
                <a:highlight>
                  <a:srgbClr val="2309BD"/>
                </a:highlight>
              </a:rPr>
              <a:t>Aperture</a:t>
            </a:r>
            <a:endParaRPr lang="zh-CN" altLang="en-US" sz="1200" dirty="0">
              <a:solidFill>
                <a:schemeClr val="bg1"/>
              </a:solidFill>
              <a:highlight>
                <a:srgbClr val="2309BD"/>
              </a:highlight>
            </a:endParaRPr>
          </a:p>
        </p:txBody>
      </p:sp>
      <p:cxnSp>
        <p:nvCxnSpPr>
          <p:cNvPr id="72" name="直接箭头连接符 71">
            <a:extLst>
              <a:ext uri="{FF2B5EF4-FFF2-40B4-BE49-F238E27FC236}">
                <a16:creationId xmlns:a16="http://schemas.microsoft.com/office/drawing/2014/main" id="{702DFC7A-7757-4A3C-9BA8-2918F00F56C5}"/>
              </a:ext>
            </a:extLst>
          </p:cNvPr>
          <p:cNvCxnSpPr>
            <a:cxnSpLocks/>
          </p:cNvCxnSpPr>
          <p:nvPr/>
        </p:nvCxnSpPr>
        <p:spPr>
          <a:xfrm>
            <a:off x="3688831" y="2367758"/>
            <a:ext cx="197365" cy="170662"/>
          </a:xfrm>
          <a:prstGeom prst="straightConnector1">
            <a:avLst/>
          </a:prstGeom>
          <a:ln w="25400">
            <a:solidFill>
              <a:schemeClr val="bg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B4F64E2B-512B-4BDC-8400-801CCB88FAB9}"/>
              </a:ext>
            </a:extLst>
          </p:cNvPr>
          <p:cNvCxnSpPr>
            <a:cxnSpLocks/>
            <a:stCxn id="51" idx="1"/>
          </p:cNvCxnSpPr>
          <p:nvPr/>
        </p:nvCxnSpPr>
        <p:spPr>
          <a:xfrm flipH="1" flipV="1">
            <a:off x="3599927" y="3240448"/>
            <a:ext cx="188521" cy="13899"/>
          </a:xfrm>
          <a:prstGeom prst="straightConnector1">
            <a:avLst/>
          </a:prstGeom>
          <a:ln w="25400">
            <a:solidFill>
              <a:schemeClr val="bg1"/>
            </a:solidFill>
            <a:tailEnd type="arrow" w="sm" len="sm"/>
          </a:ln>
        </p:spPr>
        <p:style>
          <a:lnRef idx="1">
            <a:schemeClr val="accent1"/>
          </a:lnRef>
          <a:fillRef idx="0">
            <a:schemeClr val="accent1"/>
          </a:fillRef>
          <a:effectRef idx="0">
            <a:schemeClr val="accent1"/>
          </a:effectRef>
          <a:fontRef idx="minor">
            <a:schemeClr val="tx1"/>
          </a:fontRef>
        </p:style>
      </p:cxnSp>
      <p:pic>
        <p:nvPicPr>
          <p:cNvPr id="25" name="图片 24">
            <a:extLst>
              <a:ext uri="{FF2B5EF4-FFF2-40B4-BE49-F238E27FC236}">
                <a16:creationId xmlns:a16="http://schemas.microsoft.com/office/drawing/2014/main" id="{5A936DCB-BA0D-4526-B5E6-A3BC64B61176}"/>
              </a:ext>
            </a:extLst>
          </p:cNvPr>
          <p:cNvPicPr>
            <a:picLocks noChangeAspect="1"/>
          </p:cNvPicPr>
          <p:nvPr/>
        </p:nvPicPr>
        <p:blipFill rotWithShape="1">
          <a:blip r:embed="rId7"/>
          <a:srcRect r="8654"/>
          <a:stretch/>
        </p:blipFill>
        <p:spPr>
          <a:xfrm>
            <a:off x="6492159" y="1638865"/>
            <a:ext cx="2133103" cy="1925394"/>
          </a:xfrm>
          <a:prstGeom prst="rect">
            <a:avLst/>
          </a:prstGeom>
        </p:spPr>
      </p:pic>
      <p:cxnSp>
        <p:nvCxnSpPr>
          <p:cNvPr id="77" name="直接箭头连接符 76">
            <a:extLst>
              <a:ext uri="{FF2B5EF4-FFF2-40B4-BE49-F238E27FC236}">
                <a16:creationId xmlns:a16="http://schemas.microsoft.com/office/drawing/2014/main" id="{866AECE7-33B2-4853-86BB-4FC08ECB05D2}"/>
              </a:ext>
            </a:extLst>
          </p:cNvPr>
          <p:cNvCxnSpPr>
            <a:cxnSpLocks/>
          </p:cNvCxnSpPr>
          <p:nvPr/>
        </p:nvCxnSpPr>
        <p:spPr>
          <a:xfrm>
            <a:off x="3571200" y="2666737"/>
            <a:ext cx="117631" cy="107003"/>
          </a:xfrm>
          <a:prstGeom prst="straightConnector1">
            <a:avLst/>
          </a:prstGeom>
          <a:ln w="25400">
            <a:solidFill>
              <a:schemeClr val="bg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2" name="直接箭头连接符 81">
            <a:extLst>
              <a:ext uri="{FF2B5EF4-FFF2-40B4-BE49-F238E27FC236}">
                <a16:creationId xmlns:a16="http://schemas.microsoft.com/office/drawing/2014/main" id="{9AB4CF7E-00F7-4415-B294-04164FBAE0FF}"/>
              </a:ext>
            </a:extLst>
          </p:cNvPr>
          <p:cNvCxnSpPr>
            <a:cxnSpLocks/>
          </p:cNvCxnSpPr>
          <p:nvPr/>
        </p:nvCxnSpPr>
        <p:spPr>
          <a:xfrm flipH="1">
            <a:off x="5402121" y="1739800"/>
            <a:ext cx="196799" cy="56489"/>
          </a:xfrm>
          <a:prstGeom prst="straightConnector1">
            <a:avLst/>
          </a:prstGeom>
          <a:ln w="25400">
            <a:solidFill>
              <a:schemeClr val="bg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4" name="直接箭头连接符 83">
            <a:extLst>
              <a:ext uri="{FF2B5EF4-FFF2-40B4-BE49-F238E27FC236}">
                <a16:creationId xmlns:a16="http://schemas.microsoft.com/office/drawing/2014/main" id="{C66613ED-96BB-4D51-9E03-EE5ABA38E939}"/>
              </a:ext>
            </a:extLst>
          </p:cNvPr>
          <p:cNvCxnSpPr>
            <a:cxnSpLocks/>
          </p:cNvCxnSpPr>
          <p:nvPr/>
        </p:nvCxnSpPr>
        <p:spPr>
          <a:xfrm flipH="1">
            <a:off x="5565625" y="2142585"/>
            <a:ext cx="196799" cy="56489"/>
          </a:xfrm>
          <a:prstGeom prst="straightConnector1">
            <a:avLst/>
          </a:prstGeom>
          <a:ln w="25400">
            <a:solidFill>
              <a:schemeClr val="bg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5" name="直接箭头连接符 84">
            <a:extLst>
              <a:ext uri="{FF2B5EF4-FFF2-40B4-BE49-F238E27FC236}">
                <a16:creationId xmlns:a16="http://schemas.microsoft.com/office/drawing/2014/main" id="{80B5AE5B-147A-4EED-84C4-637819259DDF}"/>
              </a:ext>
            </a:extLst>
          </p:cNvPr>
          <p:cNvCxnSpPr>
            <a:cxnSpLocks/>
          </p:cNvCxnSpPr>
          <p:nvPr/>
        </p:nvCxnSpPr>
        <p:spPr>
          <a:xfrm flipH="1">
            <a:off x="5778310" y="2728429"/>
            <a:ext cx="196799" cy="56489"/>
          </a:xfrm>
          <a:prstGeom prst="straightConnector1">
            <a:avLst/>
          </a:prstGeom>
          <a:ln w="25400">
            <a:solidFill>
              <a:schemeClr val="bg1"/>
            </a:solidFill>
            <a:tailEnd type="arrow" w="sm" len="sm"/>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EB44ACC4-E94D-4941-89AB-C1CB4D8E36F4}"/>
              </a:ext>
            </a:extLst>
          </p:cNvPr>
          <p:cNvSpPr txBox="1"/>
          <p:nvPr/>
        </p:nvSpPr>
        <p:spPr>
          <a:xfrm>
            <a:off x="7121066" y="1763082"/>
            <a:ext cx="1520353" cy="300082"/>
          </a:xfrm>
          <a:prstGeom prst="rect">
            <a:avLst/>
          </a:prstGeom>
          <a:noFill/>
        </p:spPr>
        <p:txBody>
          <a:bodyPr wrap="none" rtlCol="0">
            <a:spAutoFit/>
          </a:bodyPr>
          <a:lstStyle/>
          <a:p>
            <a:r>
              <a:rPr lang="en-US" altLang="zh-CN" sz="1350" dirty="0">
                <a:solidFill>
                  <a:schemeClr val="bg1"/>
                </a:solidFill>
                <a:highlight>
                  <a:srgbClr val="0000FF"/>
                </a:highlight>
              </a:rPr>
              <a:t>KB mirror chamber</a:t>
            </a:r>
            <a:endParaRPr lang="zh-CN" altLang="en-US" sz="1350" dirty="0">
              <a:solidFill>
                <a:schemeClr val="bg1"/>
              </a:solidFill>
              <a:highlight>
                <a:srgbClr val="0000FF"/>
              </a:highlight>
            </a:endParaRPr>
          </a:p>
        </p:txBody>
      </p:sp>
      <p:cxnSp>
        <p:nvCxnSpPr>
          <p:cNvPr id="57" name="直接箭头连接符 56">
            <a:extLst>
              <a:ext uri="{FF2B5EF4-FFF2-40B4-BE49-F238E27FC236}">
                <a16:creationId xmlns:a16="http://schemas.microsoft.com/office/drawing/2014/main" id="{CDC5B593-F1B6-4746-887B-1B700C7FF6D9}"/>
              </a:ext>
            </a:extLst>
          </p:cNvPr>
          <p:cNvCxnSpPr>
            <a:cxnSpLocks/>
          </p:cNvCxnSpPr>
          <p:nvPr/>
        </p:nvCxnSpPr>
        <p:spPr>
          <a:xfrm>
            <a:off x="8266342" y="2029692"/>
            <a:ext cx="0" cy="226001"/>
          </a:xfrm>
          <a:prstGeom prst="straightConnector1">
            <a:avLst/>
          </a:prstGeom>
          <a:ln w="25400">
            <a:solidFill>
              <a:srgbClr val="FFFF00"/>
            </a:solidFill>
            <a:tailEnd type="arrow" w="sm" len="sm"/>
          </a:ln>
        </p:spPr>
        <p:style>
          <a:lnRef idx="1">
            <a:schemeClr val="accent1"/>
          </a:lnRef>
          <a:fillRef idx="0">
            <a:schemeClr val="accent1"/>
          </a:fillRef>
          <a:effectRef idx="0">
            <a:schemeClr val="accent1"/>
          </a:effectRef>
          <a:fontRef idx="minor">
            <a:schemeClr val="tx1"/>
          </a:fontRef>
        </p:style>
      </p:cxnSp>
      <p:sp>
        <p:nvSpPr>
          <p:cNvPr id="59" name="标题 2">
            <a:extLst>
              <a:ext uri="{FF2B5EF4-FFF2-40B4-BE49-F238E27FC236}">
                <a16:creationId xmlns:a16="http://schemas.microsoft.com/office/drawing/2014/main" id="{4897408B-BE07-49E6-B079-04B0A235ACBE}"/>
              </a:ext>
            </a:extLst>
          </p:cNvPr>
          <p:cNvSpPr>
            <a:spLocks noGrp="1"/>
          </p:cNvSpPr>
          <p:nvPr>
            <p:ph type="title"/>
          </p:nvPr>
        </p:nvSpPr>
        <p:spPr>
          <a:xfrm>
            <a:off x="890034" y="52766"/>
            <a:ext cx="8072494" cy="698488"/>
          </a:xfrm>
        </p:spPr>
        <p:txBody>
          <a:bodyPr>
            <a:normAutofit/>
          </a:bodyPr>
          <a:lstStyle/>
          <a:p>
            <a:r>
              <a:rPr lang="zh-CN" altLang="en-US" dirty="0"/>
              <a:t>同步光截面测量： </a:t>
            </a:r>
            <a:r>
              <a:rPr lang="zh-CN" altLang="en-US" dirty="0">
                <a:solidFill>
                  <a:schemeClr val="tx1"/>
                </a:solidFill>
              </a:rPr>
              <a:t>储存环</a:t>
            </a:r>
            <a:r>
              <a:rPr lang="en-US" altLang="zh-CN" dirty="0">
                <a:solidFill>
                  <a:schemeClr val="tx1"/>
                </a:solidFill>
              </a:rPr>
              <a:t>X</a:t>
            </a:r>
            <a:r>
              <a:rPr lang="zh-CN" altLang="en-US" dirty="0">
                <a:solidFill>
                  <a:schemeClr val="tx1"/>
                </a:solidFill>
              </a:rPr>
              <a:t>光束线</a:t>
            </a:r>
          </a:p>
        </p:txBody>
      </p:sp>
      <p:sp>
        <p:nvSpPr>
          <p:cNvPr id="5" name="灯片编号占位符 4">
            <a:extLst>
              <a:ext uri="{FF2B5EF4-FFF2-40B4-BE49-F238E27FC236}">
                <a16:creationId xmlns:a16="http://schemas.microsoft.com/office/drawing/2014/main" id="{C165E5EC-6F5B-4A8F-9250-FE757E6CF8B6}"/>
              </a:ext>
            </a:extLst>
          </p:cNvPr>
          <p:cNvSpPr>
            <a:spLocks noGrp="1"/>
          </p:cNvSpPr>
          <p:nvPr>
            <p:ph type="sldNum" sz="quarter" idx="12"/>
          </p:nvPr>
        </p:nvSpPr>
        <p:spPr/>
        <p:txBody>
          <a:bodyPr/>
          <a:lstStyle/>
          <a:p>
            <a:fld id="{F15E9139-A00B-4B2A-98A6-095DC08F1345}" type="slidenum">
              <a:rPr lang="zh-CN" altLang="en-US" smtClean="0"/>
              <a:pPr/>
              <a:t>10</a:t>
            </a:fld>
            <a:r>
              <a:rPr lang="en-US" altLang="zh-CN"/>
              <a:t>/35</a:t>
            </a:r>
            <a:endParaRPr lang="zh-CN" altLang="en-US" dirty="0"/>
          </a:p>
        </p:txBody>
      </p:sp>
    </p:spTree>
    <p:extLst>
      <p:ext uri="{BB962C8B-B14F-4D97-AF65-F5344CB8AC3E}">
        <p14:creationId xmlns:p14="http://schemas.microsoft.com/office/powerpoint/2010/main" val="594532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a:extLst>
              <a:ext uri="{FF2B5EF4-FFF2-40B4-BE49-F238E27FC236}">
                <a16:creationId xmlns:a16="http://schemas.microsoft.com/office/drawing/2014/main" id="{15ED7C36-3B91-4203-88BF-4699B76709B2}"/>
              </a:ext>
            </a:extLst>
          </p:cNvPr>
          <p:cNvSpPr/>
          <p:nvPr/>
        </p:nvSpPr>
        <p:spPr>
          <a:xfrm>
            <a:off x="2309643" y="2959542"/>
            <a:ext cx="6780932" cy="104079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等线" panose="020F0502020204030204"/>
              <a:ea typeface="等线" panose="02010600030101010101" pitchFamily="2" charset="-122"/>
            </a:endParaRPr>
          </a:p>
        </p:txBody>
      </p:sp>
      <p:sp>
        <p:nvSpPr>
          <p:cNvPr id="19" name="矩形 18">
            <a:extLst>
              <a:ext uri="{FF2B5EF4-FFF2-40B4-BE49-F238E27FC236}">
                <a16:creationId xmlns:a16="http://schemas.microsoft.com/office/drawing/2014/main" id="{33773BEA-9E93-4212-BA86-9DE9EF289C4A}"/>
              </a:ext>
            </a:extLst>
          </p:cNvPr>
          <p:cNvSpPr/>
          <p:nvPr/>
        </p:nvSpPr>
        <p:spPr>
          <a:xfrm flipV="1">
            <a:off x="9870544" y="4447807"/>
            <a:ext cx="107372" cy="34289"/>
          </a:xfrm>
          <a:prstGeom prst="rect">
            <a:avLst/>
          </a:prstGeom>
          <a:solidFill>
            <a:schemeClr val="tx1">
              <a:lumMod val="65000"/>
              <a:lumOff val="35000"/>
            </a:schemeClr>
          </a:solidFill>
          <a:ln>
            <a:noFill/>
          </a:ln>
          <a:scene3d>
            <a:camera prst="orthographicFront"/>
            <a:lightRig rig="threePt" dir="t"/>
          </a:scene3d>
          <a:sp3d>
            <a:bevelB w="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等线" panose="020F0502020204030204"/>
              <a:ea typeface="等线" panose="02010600030101010101" pitchFamily="2" charset="-122"/>
            </a:endParaRPr>
          </a:p>
        </p:txBody>
      </p:sp>
      <p:sp>
        <p:nvSpPr>
          <p:cNvPr id="44" name="空心弧 43">
            <a:extLst>
              <a:ext uri="{FF2B5EF4-FFF2-40B4-BE49-F238E27FC236}">
                <a16:creationId xmlns:a16="http://schemas.microsoft.com/office/drawing/2014/main" id="{29703DF4-9D73-4DAB-BFA6-673F7FF62BE8}"/>
              </a:ext>
            </a:extLst>
          </p:cNvPr>
          <p:cNvSpPr/>
          <p:nvPr/>
        </p:nvSpPr>
        <p:spPr>
          <a:xfrm rot="5721551">
            <a:off x="1492868" y="2247428"/>
            <a:ext cx="2268252" cy="2862318"/>
          </a:xfrm>
          <a:prstGeom prst="blockArc">
            <a:avLst>
              <a:gd name="adj1" fmla="val 19581540"/>
              <a:gd name="adj2" fmla="val 844224"/>
              <a:gd name="adj3" fmla="val 10629"/>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black"/>
              </a:solidFill>
              <a:latin typeface="等线" panose="020F0502020204030204"/>
              <a:ea typeface="等线" panose="02010600030101010101" pitchFamily="2" charset="-122"/>
            </a:endParaRPr>
          </a:p>
        </p:txBody>
      </p:sp>
      <p:grpSp>
        <p:nvGrpSpPr>
          <p:cNvPr id="22" name="组合 21">
            <a:extLst>
              <a:ext uri="{FF2B5EF4-FFF2-40B4-BE49-F238E27FC236}">
                <a16:creationId xmlns:a16="http://schemas.microsoft.com/office/drawing/2014/main" id="{F30682DA-8AA6-402E-A1E0-6F23FC435946}"/>
              </a:ext>
            </a:extLst>
          </p:cNvPr>
          <p:cNvGrpSpPr/>
          <p:nvPr/>
        </p:nvGrpSpPr>
        <p:grpSpPr>
          <a:xfrm>
            <a:off x="4160318" y="4538651"/>
            <a:ext cx="106232" cy="298335"/>
            <a:chOff x="2124549" y="2457760"/>
            <a:chExt cx="141642" cy="397780"/>
          </a:xfrm>
          <a:solidFill>
            <a:schemeClr val="tx2">
              <a:lumMod val="75000"/>
            </a:schemeClr>
          </a:solidFill>
        </p:grpSpPr>
        <p:sp>
          <p:nvSpPr>
            <p:cNvPr id="33" name="椭圆 32">
              <a:extLst>
                <a:ext uri="{FF2B5EF4-FFF2-40B4-BE49-F238E27FC236}">
                  <a16:creationId xmlns:a16="http://schemas.microsoft.com/office/drawing/2014/main" id="{5A4C61E0-C3DE-45DC-869D-EB587642D0C6}"/>
                </a:ext>
              </a:extLst>
            </p:cNvPr>
            <p:cNvSpPr/>
            <p:nvPr/>
          </p:nvSpPr>
          <p:spPr>
            <a:xfrm>
              <a:off x="2171461" y="2609478"/>
              <a:ext cx="47817" cy="100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32" name="平行四边形 31">
              <a:extLst>
                <a:ext uri="{FF2B5EF4-FFF2-40B4-BE49-F238E27FC236}">
                  <a16:creationId xmlns:a16="http://schemas.microsoft.com/office/drawing/2014/main" id="{F4CBDBAD-C79E-4926-8899-2CF77E054979}"/>
                </a:ext>
              </a:extLst>
            </p:cNvPr>
            <p:cNvSpPr/>
            <p:nvPr/>
          </p:nvSpPr>
          <p:spPr>
            <a:xfrm rot="5400000">
              <a:off x="1996480" y="2585829"/>
              <a:ext cx="397780" cy="141642"/>
            </a:xfrm>
            <a:prstGeom prst="parallelogram">
              <a:avLst>
                <a:gd name="adj" fmla="val 3730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grpSp>
      <p:sp>
        <p:nvSpPr>
          <p:cNvPr id="24" name="TextBox 60">
            <a:extLst>
              <a:ext uri="{FF2B5EF4-FFF2-40B4-BE49-F238E27FC236}">
                <a16:creationId xmlns:a16="http://schemas.microsoft.com/office/drawing/2014/main" id="{61395FBB-A496-4A4D-BE29-E80B82461D43}"/>
              </a:ext>
            </a:extLst>
          </p:cNvPr>
          <p:cNvSpPr txBox="1"/>
          <p:nvPr/>
        </p:nvSpPr>
        <p:spPr>
          <a:xfrm>
            <a:off x="3760117" y="4183095"/>
            <a:ext cx="870671" cy="380297"/>
          </a:xfrm>
          <a:prstGeom prst="rect">
            <a:avLst/>
          </a:prstGeom>
          <a:noFill/>
          <a:scene3d>
            <a:camera prst="orthographicFront">
              <a:rot lat="0" lon="0" rev="0"/>
            </a:camera>
            <a:lightRig rig="threePt" dir="t"/>
          </a:scene3d>
        </p:spPr>
        <p:txBody>
          <a:bodyPr wrap="square" rtlCol="0">
            <a:spAutoFit/>
          </a:bodyPr>
          <a:lstStyle/>
          <a:p>
            <a:pPr algn="ctr" defTabSz="685800">
              <a:lnSpc>
                <a:spcPts val="1125"/>
              </a:lnSpc>
            </a:pPr>
            <a:r>
              <a:rPr lang="en-US" altLang="zh-CN" sz="1200" b="1" dirty="0">
                <a:solidFill>
                  <a:prstClr val="black"/>
                </a:solidFill>
                <a:latin typeface="等线" panose="020F0502020204030204"/>
                <a:ea typeface="等线" panose="02010600030101010101" pitchFamily="2" charset="-122"/>
              </a:rPr>
              <a:t>Movable </a:t>
            </a:r>
          </a:p>
          <a:p>
            <a:pPr algn="ctr" defTabSz="685800">
              <a:lnSpc>
                <a:spcPts val="1125"/>
              </a:lnSpc>
            </a:pPr>
            <a:r>
              <a:rPr lang="en-US" altLang="zh-CN" sz="1200" b="1" dirty="0">
                <a:solidFill>
                  <a:prstClr val="black"/>
                </a:solidFill>
                <a:latin typeface="等线" panose="020F0502020204030204"/>
                <a:ea typeface="等线" panose="02010600030101010101" pitchFamily="2" charset="-122"/>
              </a:rPr>
              <a:t>Pinhole</a:t>
            </a:r>
            <a:endParaRPr lang="zh-CN" altLang="en-US" sz="1200" b="1" dirty="0">
              <a:solidFill>
                <a:prstClr val="black"/>
              </a:solidFill>
              <a:latin typeface="等线" panose="020F0502020204030204"/>
              <a:ea typeface="等线" panose="02010600030101010101" pitchFamily="2" charset="-122"/>
            </a:endParaRPr>
          </a:p>
        </p:txBody>
      </p:sp>
      <p:cxnSp>
        <p:nvCxnSpPr>
          <p:cNvPr id="27" name="直接箭头连接符 26">
            <a:extLst>
              <a:ext uri="{FF2B5EF4-FFF2-40B4-BE49-F238E27FC236}">
                <a16:creationId xmlns:a16="http://schemas.microsoft.com/office/drawing/2014/main" id="{D49972DF-0E2F-48F8-8087-7AD1D3BFFD91}"/>
              </a:ext>
            </a:extLst>
          </p:cNvPr>
          <p:cNvCxnSpPr>
            <a:cxnSpLocks/>
          </p:cNvCxnSpPr>
          <p:nvPr/>
        </p:nvCxnSpPr>
        <p:spPr>
          <a:xfrm>
            <a:off x="4231366" y="5161920"/>
            <a:ext cx="5417624" cy="0"/>
          </a:xfrm>
          <a:prstGeom prst="straightConnector1">
            <a:avLst/>
          </a:prstGeom>
          <a:ln>
            <a:solidFill>
              <a:schemeClr val="tx1"/>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37246382-14CD-4F2E-B744-AD289F077340}"/>
              </a:ext>
            </a:extLst>
          </p:cNvPr>
          <p:cNvCxnSpPr>
            <a:cxnSpLocks/>
          </p:cNvCxnSpPr>
          <p:nvPr/>
        </p:nvCxnSpPr>
        <p:spPr>
          <a:xfrm>
            <a:off x="9673071" y="4902147"/>
            <a:ext cx="0" cy="270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2" name="平行四边形 71">
            <a:extLst>
              <a:ext uri="{FF2B5EF4-FFF2-40B4-BE49-F238E27FC236}">
                <a16:creationId xmlns:a16="http://schemas.microsoft.com/office/drawing/2014/main" id="{6DC95FD7-E1A5-4A4A-951E-8184B877C56C}"/>
              </a:ext>
            </a:extLst>
          </p:cNvPr>
          <p:cNvSpPr/>
          <p:nvPr/>
        </p:nvSpPr>
        <p:spPr>
          <a:xfrm rot="817957" flipV="1">
            <a:off x="4199928" y="4670227"/>
            <a:ext cx="34289" cy="34289"/>
          </a:xfrm>
          <a:prstGeom prst="parallelogram">
            <a:avLst>
              <a:gd name="adj" fmla="val 229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38" name="文本框 37">
            <a:extLst>
              <a:ext uri="{FF2B5EF4-FFF2-40B4-BE49-F238E27FC236}">
                <a16:creationId xmlns:a16="http://schemas.microsoft.com/office/drawing/2014/main" id="{07BED611-959C-450A-B64A-A24D44CE420D}"/>
              </a:ext>
            </a:extLst>
          </p:cNvPr>
          <p:cNvSpPr txBox="1"/>
          <p:nvPr/>
        </p:nvSpPr>
        <p:spPr>
          <a:xfrm>
            <a:off x="2136993" y="934554"/>
            <a:ext cx="4573370" cy="461665"/>
          </a:xfrm>
          <a:prstGeom prst="rect">
            <a:avLst/>
          </a:prstGeom>
          <a:noFill/>
        </p:spPr>
        <p:txBody>
          <a:bodyPr wrap="square" rtlCol="0">
            <a:spAutoFit/>
          </a:bodyPr>
          <a:lstStyle/>
          <a:p>
            <a:pPr marL="342900" indent="-342900" defTabSz="685800">
              <a:buClr>
                <a:srgbClr val="ED7D31"/>
              </a:buClr>
              <a:buFont typeface="Wingdings" panose="05000000000000000000" pitchFamily="2" charset="2"/>
              <a:buChar char="n"/>
            </a:pPr>
            <a:r>
              <a:rPr lang="en-US" altLang="zh-CN" sz="2400" b="1"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X-Ray Pinhole Camera</a:t>
            </a:r>
          </a:p>
        </p:txBody>
      </p:sp>
      <p:sp>
        <p:nvSpPr>
          <p:cNvPr id="42" name="矩形 41">
            <a:extLst>
              <a:ext uri="{FF2B5EF4-FFF2-40B4-BE49-F238E27FC236}">
                <a16:creationId xmlns:a16="http://schemas.microsoft.com/office/drawing/2014/main" id="{5BF3314F-9CBC-4BEF-B4DB-01CAED8018A5}"/>
              </a:ext>
            </a:extLst>
          </p:cNvPr>
          <p:cNvSpPr/>
          <p:nvPr/>
        </p:nvSpPr>
        <p:spPr>
          <a:xfrm>
            <a:off x="4420464" y="4566410"/>
            <a:ext cx="34289" cy="21889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46" name="文本框 45">
            <a:extLst>
              <a:ext uri="{FF2B5EF4-FFF2-40B4-BE49-F238E27FC236}">
                <a16:creationId xmlns:a16="http://schemas.microsoft.com/office/drawing/2014/main" id="{02CFD7D7-8E02-43FA-9568-8CFA58D35640}"/>
              </a:ext>
            </a:extLst>
          </p:cNvPr>
          <p:cNvSpPr txBox="1"/>
          <p:nvPr/>
        </p:nvSpPr>
        <p:spPr>
          <a:xfrm>
            <a:off x="8668175" y="4836347"/>
            <a:ext cx="473206" cy="227626"/>
          </a:xfrm>
          <a:prstGeom prst="rect">
            <a:avLst/>
          </a:prstGeom>
          <a:noFill/>
        </p:spPr>
        <p:txBody>
          <a:bodyPr wrap="none" rtlCol="0">
            <a:spAutoFit/>
          </a:bodyPr>
          <a:lstStyle/>
          <a:p>
            <a:pPr algn="ctr" defTabSz="685800">
              <a:lnSpc>
                <a:spcPts val="525"/>
              </a:lnSpc>
            </a:pPr>
            <a:r>
              <a:rPr lang="en-US" altLang="zh-CN" sz="675" dirty="0">
                <a:solidFill>
                  <a:prstClr val="black"/>
                </a:solidFill>
                <a:latin typeface="等线" panose="020F0502020204030204"/>
                <a:ea typeface="等线" panose="02010600030101010101" pitchFamily="2" charset="-122"/>
              </a:rPr>
              <a:t>Be </a:t>
            </a:r>
          </a:p>
          <a:p>
            <a:pPr algn="ctr" defTabSz="685800">
              <a:lnSpc>
                <a:spcPts val="525"/>
              </a:lnSpc>
            </a:pPr>
            <a:r>
              <a:rPr lang="en-US" altLang="zh-CN" sz="675" dirty="0">
                <a:solidFill>
                  <a:prstClr val="black"/>
                </a:solidFill>
                <a:latin typeface="等线" panose="020F0502020204030204"/>
                <a:ea typeface="等线" panose="02010600030101010101" pitchFamily="2" charset="-122"/>
              </a:rPr>
              <a:t>window</a:t>
            </a:r>
            <a:endParaRPr lang="zh-CN" altLang="en-US" sz="675" dirty="0">
              <a:solidFill>
                <a:prstClr val="black"/>
              </a:solidFill>
              <a:latin typeface="等线" panose="020F0502020204030204"/>
              <a:ea typeface="等线" panose="02010600030101010101" pitchFamily="2" charset="-122"/>
            </a:endParaRPr>
          </a:p>
        </p:txBody>
      </p:sp>
      <p:grpSp>
        <p:nvGrpSpPr>
          <p:cNvPr id="49" name="组合 48">
            <a:extLst>
              <a:ext uri="{FF2B5EF4-FFF2-40B4-BE49-F238E27FC236}">
                <a16:creationId xmlns:a16="http://schemas.microsoft.com/office/drawing/2014/main" id="{B79F312B-CCBF-405D-B211-C95110CC1BD9}"/>
              </a:ext>
            </a:extLst>
          </p:cNvPr>
          <p:cNvGrpSpPr/>
          <p:nvPr/>
        </p:nvGrpSpPr>
        <p:grpSpPr>
          <a:xfrm>
            <a:off x="3972476" y="4646592"/>
            <a:ext cx="38371" cy="146308"/>
            <a:chOff x="5110825" y="4529340"/>
            <a:chExt cx="51161" cy="195077"/>
          </a:xfrm>
          <a:solidFill>
            <a:schemeClr val="accent2"/>
          </a:solidFill>
        </p:grpSpPr>
        <p:sp>
          <p:nvSpPr>
            <p:cNvPr id="50" name="矩形 49">
              <a:extLst>
                <a:ext uri="{FF2B5EF4-FFF2-40B4-BE49-F238E27FC236}">
                  <a16:creationId xmlns:a16="http://schemas.microsoft.com/office/drawing/2014/main" id="{CE8C4654-F252-4068-AEF3-EF1935E70B48}"/>
                </a:ext>
              </a:extLst>
            </p:cNvPr>
            <p:cNvSpPr/>
            <p:nvPr/>
          </p:nvSpPr>
          <p:spPr>
            <a:xfrm>
              <a:off x="5137842" y="4529340"/>
              <a:ext cx="24144" cy="621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等线" panose="020F0502020204030204"/>
                <a:ea typeface="等线" panose="02010600030101010101" pitchFamily="2" charset="-122"/>
              </a:endParaRPr>
            </a:p>
          </p:txBody>
        </p:sp>
        <p:sp>
          <p:nvSpPr>
            <p:cNvPr id="51" name="矩形 50">
              <a:extLst>
                <a:ext uri="{FF2B5EF4-FFF2-40B4-BE49-F238E27FC236}">
                  <a16:creationId xmlns:a16="http://schemas.microsoft.com/office/drawing/2014/main" id="{6D92990B-A1EE-4265-9B16-CAFE343432A1}"/>
                </a:ext>
              </a:extLst>
            </p:cNvPr>
            <p:cNvSpPr/>
            <p:nvPr/>
          </p:nvSpPr>
          <p:spPr>
            <a:xfrm>
              <a:off x="5127599" y="4589706"/>
              <a:ext cx="34387" cy="677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52" name="矩形 51">
              <a:extLst>
                <a:ext uri="{FF2B5EF4-FFF2-40B4-BE49-F238E27FC236}">
                  <a16:creationId xmlns:a16="http://schemas.microsoft.com/office/drawing/2014/main" id="{C9414176-C990-463D-A194-CFA2DC3F149E}"/>
                </a:ext>
              </a:extLst>
            </p:cNvPr>
            <p:cNvSpPr/>
            <p:nvPr/>
          </p:nvSpPr>
          <p:spPr>
            <a:xfrm>
              <a:off x="5110825" y="4656692"/>
              <a:ext cx="51161" cy="677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grpSp>
      <p:sp>
        <p:nvSpPr>
          <p:cNvPr id="23" name="等腰三角形 22">
            <a:extLst>
              <a:ext uri="{FF2B5EF4-FFF2-40B4-BE49-F238E27FC236}">
                <a16:creationId xmlns:a16="http://schemas.microsoft.com/office/drawing/2014/main" id="{DCBE2700-93BE-4753-A14D-AC1F141F9741}"/>
              </a:ext>
            </a:extLst>
          </p:cNvPr>
          <p:cNvSpPr/>
          <p:nvPr/>
        </p:nvSpPr>
        <p:spPr>
          <a:xfrm rot="16200000">
            <a:off x="6068251" y="1107278"/>
            <a:ext cx="34289" cy="7151628"/>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56" name="矩形 55">
            <a:extLst>
              <a:ext uri="{FF2B5EF4-FFF2-40B4-BE49-F238E27FC236}">
                <a16:creationId xmlns:a16="http://schemas.microsoft.com/office/drawing/2014/main" id="{B5F10D3A-FE24-4F7F-8425-4B0DDB9BBE18}"/>
              </a:ext>
            </a:extLst>
          </p:cNvPr>
          <p:cNvSpPr/>
          <p:nvPr/>
        </p:nvSpPr>
        <p:spPr>
          <a:xfrm>
            <a:off x="3816543" y="4574671"/>
            <a:ext cx="34289" cy="21889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3" name="文本框 2">
            <a:extLst>
              <a:ext uri="{FF2B5EF4-FFF2-40B4-BE49-F238E27FC236}">
                <a16:creationId xmlns:a16="http://schemas.microsoft.com/office/drawing/2014/main" id="{B5C8B4CD-62FD-4274-BAA0-452F4680DA5C}"/>
              </a:ext>
            </a:extLst>
          </p:cNvPr>
          <p:cNvSpPr txBox="1"/>
          <p:nvPr/>
        </p:nvSpPr>
        <p:spPr>
          <a:xfrm>
            <a:off x="2220748" y="4112820"/>
            <a:ext cx="840615" cy="380297"/>
          </a:xfrm>
          <a:prstGeom prst="rect">
            <a:avLst/>
          </a:prstGeom>
          <a:noFill/>
        </p:spPr>
        <p:txBody>
          <a:bodyPr wrap="square" rtlCol="0">
            <a:spAutoFit/>
          </a:bodyPr>
          <a:lstStyle/>
          <a:p>
            <a:pPr algn="ctr" defTabSz="685800">
              <a:lnSpc>
                <a:spcPts val="1125"/>
              </a:lnSpc>
            </a:pPr>
            <a:r>
              <a:rPr lang="en-US" altLang="zh-CN" sz="1200" b="1" dirty="0">
                <a:solidFill>
                  <a:prstClr val="black"/>
                </a:solidFill>
                <a:latin typeface="等线" panose="020F0502020204030204"/>
                <a:ea typeface="等线" panose="02010600030101010101" pitchFamily="2" charset="-122"/>
              </a:rPr>
              <a:t>Bending </a:t>
            </a:r>
          </a:p>
          <a:p>
            <a:pPr algn="ctr" defTabSz="685800">
              <a:lnSpc>
                <a:spcPts val="1125"/>
              </a:lnSpc>
            </a:pPr>
            <a:r>
              <a:rPr lang="en-US" altLang="zh-CN" sz="1200" b="1" dirty="0">
                <a:solidFill>
                  <a:prstClr val="black"/>
                </a:solidFill>
                <a:latin typeface="等线" panose="020F0502020204030204"/>
                <a:ea typeface="等线" panose="02010600030101010101" pitchFamily="2" charset="-122"/>
              </a:rPr>
              <a:t>Magnet</a:t>
            </a:r>
            <a:endParaRPr lang="zh-CN" altLang="en-US" sz="1200" b="1" dirty="0">
              <a:solidFill>
                <a:prstClr val="black"/>
              </a:solidFill>
              <a:latin typeface="等线" panose="020F0502020204030204"/>
              <a:ea typeface="等线" panose="02010600030101010101" pitchFamily="2" charset="-122"/>
            </a:endParaRPr>
          </a:p>
        </p:txBody>
      </p:sp>
      <p:sp>
        <p:nvSpPr>
          <p:cNvPr id="57" name="矩形 56">
            <a:extLst>
              <a:ext uri="{FF2B5EF4-FFF2-40B4-BE49-F238E27FC236}">
                <a16:creationId xmlns:a16="http://schemas.microsoft.com/office/drawing/2014/main" id="{66B33584-EF24-4F53-A5C3-65F5D1D05BD3}"/>
              </a:ext>
            </a:extLst>
          </p:cNvPr>
          <p:cNvSpPr/>
          <p:nvPr/>
        </p:nvSpPr>
        <p:spPr>
          <a:xfrm>
            <a:off x="2530796" y="4645825"/>
            <a:ext cx="1283051" cy="62246"/>
          </a:xfrm>
          <a:prstGeom prst="rec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6" name="矩形 5">
            <a:extLst>
              <a:ext uri="{FF2B5EF4-FFF2-40B4-BE49-F238E27FC236}">
                <a16:creationId xmlns:a16="http://schemas.microsoft.com/office/drawing/2014/main" id="{8DB66E75-49BB-445C-90D3-7F5A91C88890}"/>
              </a:ext>
            </a:extLst>
          </p:cNvPr>
          <p:cNvSpPr/>
          <p:nvPr/>
        </p:nvSpPr>
        <p:spPr>
          <a:xfrm>
            <a:off x="9648993" y="4552704"/>
            <a:ext cx="34289" cy="2582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grpSp>
        <p:nvGrpSpPr>
          <p:cNvPr id="10" name="组合 9">
            <a:extLst>
              <a:ext uri="{FF2B5EF4-FFF2-40B4-BE49-F238E27FC236}">
                <a16:creationId xmlns:a16="http://schemas.microsoft.com/office/drawing/2014/main" id="{5BD7DE79-722E-4C37-86C2-0BBBA2BC17D7}"/>
              </a:ext>
            </a:extLst>
          </p:cNvPr>
          <p:cNvGrpSpPr/>
          <p:nvPr/>
        </p:nvGrpSpPr>
        <p:grpSpPr>
          <a:xfrm>
            <a:off x="9672907" y="4606766"/>
            <a:ext cx="174266" cy="150084"/>
            <a:chOff x="9918974" y="4690160"/>
            <a:chExt cx="473348" cy="422808"/>
          </a:xfrm>
        </p:grpSpPr>
        <p:sp>
          <p:nvSpPr>
            <p:cNvPr id="58" name="圆柱体 57">
              <a:extLst>
                <a:ext uri="{FF2B5EF4-FFF2-40B4-BE49-F238E27FC236}">
                  <a16:creationId xmlns:a16="http://schemas.microsoft.com/office/drawing/2014/main" id="{AA2F6E8B-49C6-431F-9255-A61591EB8AC4}"/>
                </a:ext>
              </a:extLst>
            </p:cNvPr>
            <p:cNvSpPr/>
            <p:nvPr/>
          </p:nvSpPr>
          <p:spPr>
            <a:xfrm rot="16200000">
              <a:off x="10007651" y="4728296"/>
              <a:ext cx="422808" cy="346535"/>
            </a:xfrm>
            <a:prstGeom prst="ca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9" name="圆柱体 8">
              <a:extLst>
                <a:ext uri="{FF2B5EF4-FFF2-40B4-BE49-F238E27FC236}">
                  <a16:creationId xmlns:a16="http://schemas.microsoft.com/office/drawing/2014/main" id="{ADCD35D7-83D2-4C4F-98A3-FC2024A415B6}"/>
                </a:ext>
              </a:extLst>
            </p:cNvPr>
            <p:cNvSpPr/>
            <p:nvPr/>
          </p:nvSpPr>
          <p:spPr>
            <a:xfrm rot="16200000">
              <a:off x="9863336" y="4819104"/>
              <a:ext cx="276197" cy="164921"/>
            </a:xfrm>
            <a:prstGeom prst="ca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等线" panose="020F0502020204030204"/>
                <a:ea typeface="等线" panose="02010600030101010101" pitchFamily="2" charset="-122"/>
              </a:endParaRPr>
            </a:p>
          </p:txBody>
        </p:sp>
      </p:grpSp>
      <p:sp>
        <p:nvSpPr>
          <p:cNvPr id="41" name="空心弧 40">
            <a:extLst>
              <a:ext uri="{FF2B5EF4-FFF2-40B4-BE49-F238E27FC236}">
                <a16:creationId xmlns:a16="http://schemas.microsoft.com/office/drawing/2014/main" id="{FBF78F14-A432-430B-B0A6-4B47F48E3CDF}"/>
              </a:ext>
            </a:extLst>
          </p:cNvPr>
          <p:cNvSpPr/>
          <p:nvPr/>
        </p:nvSpPr>
        <p:spPr>
          <a:xfrm rot="5721551">
            <a:off x="1492868" y="2153556"/>
            <a:ext cx="2268252" cy="2862318"/>
          </a:xfrm>
          <a:prstGeom prst="blockArc">
            <a:avLst>
              <a:gd name="adj1" fmla="val 19716813"/>
              <a:gd name="adj2" fmla="val 844224"/>
              <a:gd name="adj3" fmla="val 10629"/>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black"/>
              </a:solidFill>
              <a:latin typeface="等线" panose="020F0502020204030204"/>
              <a:ea typeface="等线" panose="02010600030101010101" pitchFamily="2" charset="-122"/>
            </a:endParaRPr>
          </a:p>
        </p:txBody>
      </p:sp>
      <p:sp>
        <p:nvSpPr>
          <p:cNvPr id="18" name="矩形 17">
            <a:extLst>
              <a:ext uri="{FF2B5EF4-FFF2-40B4-BE49-F238E27FC236}">
                <a16:creationId xmlns:a16="http://schemas.microsoft.com/office/drawing/2014/main" id="{2DA22303-DFB2-4666-95B8-77D739E9F153}"/>
              </a:ext>
            </a:extLst>
          </p:cNvPr>
          <p:cNvSpPr/>
          <p:nvPr/>
        </p:nvSpPr>
        <p:spPr>
          <a:xfrm>
            <a:off x="9836032" y="4467733"/>
            <a:ext cx="174266" cy="307242"/>
          </a:xfrm>
          <a:prstGeom prst="rect">
            <a:avLst/>
          </a:prstGeom>
          <a:solidFill>
            <a:schemeClr val="tx1"/>
          </a:solidFill>
          <a:ln>
            <a:solidFill>
              <a:schemeClr val="tx1"/>
            </a:solidFill>
          </a:ln>
          <a:effectLst>
            <a:glow>
              <a:schemeClr val="accent1">
                <a:alpha val="40000"/>
              </a:schemeClr>
            </a:glow>
            <a:reflection endPos="0" dist="50800" dir="5400000" sy="-100000" algn="bl" rotWithShape="0"/>
            <a:softEdge rad="0"/>
          </a:effectLst>
          <a:scene3d>
            <a:camera prst="orthographicFront"/>
            <a:lightRig rig="threePt" dir="t"/>
          </a:scene3d>
          <a:sp3d prstMaterial="dkEdge">
            <a:bevelT w="635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等线" panose="020F0502020204030204"/>
              <a:ea typeface="等线" panose="02010600030101010101" pitchFamily="2" charset="-122"/>
            </a:endParaRPr>
          </a:p>
        </p:txBody>
      </p:sp>
      <p:sp>
        <p:nvSpPr>
          <p:cNvPr id="59" name="矩形 58">
            <a:extLst>
              <a:ext uri="{FF2B5EF4-FFF2-40B4-BE49-F238E27FC236}">
                <a16:creationId xmlns:a16="http://schemas.microsoft.com/office/drawing/2014/main" id="{CACC62FF-A666-44ED-985C-D9C24D47FB2E}"/>
              </a:ext>
            </a:extLst>
          </p:cNvPr>
          <p:cNvSpPr/>
          <p:nvPr/>
        </p:nvSpPr>
        <p:spPr>
          <a:xfrm>
            <a:off x="9847174" y="4326604"/>
            <a:ext cx="159208" cy="121200"/>
          </a:xfrm>
          <a:prstGeom prst="rect">
            <a:avLst/>
          </a:prstGeom>
          <a:solidFill>
            <a:schemeClr val="tx1">
              <a:lumMod val="65000"/>
              <a:lumOff val="35000"/>
            </a:schemeClr>
          </a:solidFill>
          <a:ln>
            <a:noFill/>
          </a:ln>
          <a:scene3d>
            <a:camera prst="orthographicFront"/>
            <a:lightRig rig="threePt" dir="t"/>
          </a:scene3d>
          <a:sp3d>
            <a:bevelT w="25400" h="25400" prst="artDeco"/>
            <a:bevelB w="254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等线" panose="020F0502020204030204"/>
              <a:ea typeface="等线" panose="02010600030101010101" pitchFamily="2" charset="-122"/>
            </a:endParaRPr>
          </a:p>
        </p:txBody>
      </p:sp>
      <p:sp>
        <p:nvSpPr>
          <p:cNvPr id="20" name="文本框 19">
            <a:extLst>
              <a:ext uri="{FF2B5EF4-FFF2-40B4-BE49-F238E27FC236}">
                <a16:creationId xmlns:a16="http://schemas.microsoft.com/office/drawing/2014/main" id="{CC0CA277-2127-4F0E-A574-ACE5ECE136C3}"/>
              </a:ext>
            </a:extLst>
          </p:cNvPr>
          <p:cNvSpPr txBox="1"/>
          <p:nvPr/>
        </p:nvSpPr>
        <p:spPr>
          <a:xfrm>
            <a:off x="9274022" y="3947263"/>
            <a:ext cx="1124027" cy="415498"/>
          </a:xfrm>
          <a:prstGeom prst="rect">
            <a:avLst/>
          </a:prstGeom>
          <a:noFill/>
        </p:spPr>
        <p:txBody>
          <a:bodyPr wrap="none" rtlCol="0">
            <a:spAutoFit/>
          </a:bodyPr>
          <a:lstStyle/>
          <a:p>
            <a:pPr algn="ctr" defTabSz="685800"/>
            <a:r>
              <a:rPr lang="en-US" altLang="zh-CN" sz="1050" b="1" dirty="0">
                <a:solidFill>
                  <a:prstClr val="black"/>
                </a:solidFill>
                <a:latin typeface="等线" panose="020F0502020204030204"/>
                <a:ea typeface="等线" panose="02010600030101010101" pitchFamily="2" charset="-122"/>
              </a:rPr>
              <a:t>X ray camera</a:t>
            </a:r>
          </a:p>
          <a:p>
            <a:pPr algn="ctr" defTabSz="685800"/>
            <a:r>
              <a:rPr lang="en-US" altLang="zh-CN" sz="1050" b="1" dirty="0">
                <a:solidFill>
                  <a:srgbClr val="FF0000"/>
                </a:solidFill>
                <a:latin typeface="等线" panose="020F0502020204030204"/>
                <a:ea typeface="等线" panose="02010600030101010101" pitchFamily="2" charset="-122"/>
              </a:rPr>
              <a:t>4X</a:t>
            </a:r>
            <a:r>
              <a:rPr lang="en-US" altLang="zh-CN" sz="1050" b="1" dirty="0">
                <a:solidFill>
                  <a:prstClr val="black"/>
                </a:solidFill>
                <a:latin typeface="等线" panose="020F0502020204030204"/>
                <a:ea typeface="等线" panose="02010600030101010101" pitchFamily="2" charset="-122"/>
              </a:rPr>
              <a:t>  Microscope</a:t>
            </a:r>
            <a:endParaRPr lang="zh-CN" altLang="en-US" sz="1050" b="1" dirty="0">
              <a:solidFill>
                <a:prstClr val="black"/>
              </a:solidFill>
              <a:latin typeface="等线" panose="020F0502020204030204"/>
              <a:ea typeface="等线" panose="02010600030101010101" pitchFamily="2" charset="-122"/>
            </a:endParaRPr>
          </a:p>
        </p:txBody>
      </p:sp>
      <p:cxnSp>
        <p:nvCxnSpPr>
          <p:cNvPr id="64" name="直接箭头连接符 63">
            <a:extLst>
              <a:ext uri="{FF2B5EF4-FFF2-40B4-BE49-F238E27FC236}">
                <a16:creationId xmlns:a16="http://schemas.microsoft.com/office/drawing/2014/main" id="{A5D28D1B-F5AC-4468-923A-6E3B2A55E8D0}"/>
              </a:ext>
            </a:extLst>
          </p:cNvPr>
          <p:cNvCxnSpPr>
            <a:cxnSpLocks/>
          </p:cNvCxnSpPr>
          <p:nvPr/>
        </p:nvCxnSpPr>
        <p:spPr>
          <a:xfrm>
            <a:off x="2419354" y="5161920"/>
            <a:ext cx="1794083" cy="0"/>
          </a:xfrm>
          <a:prstGeom prst="straightConnector1">
            <a:avLst/>
          </a:prstGeom>
          <a:ln>
            <a:solidFill>
              <a:schemeClr val="tx1"/>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C337FB4B-7AEA-4857-9CD1-8E0C4E9A124D}"/>
              </a:ext>
            </a:extLst>
          </p:cNvPr>
          <p:cNvCxnSpPr>
            <a:cxnSpLocks/>
          </p:cNvCxnSpPr>
          <p:nvPr/>
        </p:nvCxnSpPr>
        <p:spPr>
          <a:xfrm>
            <a:off x="4233073" y="4891920"/>
            <a:ext cx="0" cy="270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B2F632E4-A0A9-4055-88C7-152D154660B6}"/>
              </a:ext>
            </a:extLst>
          </p:cNvPr>
          <p:cNvCxnSpPr>
            <a:cxnSpLocks/>
          </p:cNvCxnSpPr>
          <p:nvPr/>
        </p:nvCxnSpPr>
        <p:spPr>
          <a:xfrm>
            <a:off x="2381250" y="4857078"/>
            <a:ext cx="0" cy="270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F63F9E08-6A3A-480A-92BD-678C21833DC1}"/>
              </a:ext>
            </a:extLst>
          </p:cNvPr>
          <p:cNvSpPr txBox="1"/>
          <p:nvPr/>
        </p:nvSpPr>
        <p:spPr>
          <a:xfrm flipH="1">
            <a:off x="6723816" y="5140363"/>
            <a:ext cx="832373" cy="253916"/>
          </a:xfrm>
          <a:prstGeom prst="rect">
            <a:avLst/>
          </a:prstGeom>
          <a:noFill/>
        </p:spPr>
        <p:txBody>
          <a:bodyPr wrap="square" rtlCol="0">
            <a:spAutoFit/>
          </a:bodyPr>
          <a:lstStyle/>
          <a:p>
            <a:pPr defTabSz="685800"/>
            <a:r>
              <a:rPr lang="en-US" altLang="zh-CN" sz="1050" b="1" dirty="0">
                <a:solidFill>
                  <a:prstClr val="black"/>
                </a:solidFill>
                <a:latin typeface="等线" panose="020F0502020204030204"/>
                <a:ea typeface="等线" panose="02010600030101010101" pitchFamily="2" charset="-122"/>
              </a:rPr>
              <a:t>D: 30.22 m</a:t>
            </a:r>
            <a:endParaRPr lang="zh-CN" altLang="en-US" sz="1050" dirty="0">
              <a:solidFill>
                <a:prstClr val="black"/>
              </a:solidFill>
              <a:latin typeface="等线" panose="020F0502020204030204"/>
              <a:ea typeface="等线" panose="02010600030101010101" pitchFamily="2" charset="-122"/>
            </a:endParaRPr>
          </a:p>
        </p:txBody>
      </p:sp>
      <p:sp>
        <p:nvSpPr>
          <p:cNvPr id="78" name="文本框 77">
            <a:extLst>
              <a:ext uri="{FF2B5EF4-FFF2-40B4-BE49-F238E27FC236}">
                <a16:creationId xmlns:a16="http://schemas.microsoft.com/office/drawing/2014/main" id="{73288D12-1152-4F91-8D12-327FCB469D57}"/>
              </a:ext>
            </a:extLst>
          </p:cNvPr>
          <p:cNvSpPr txBox="1"/>
          <p:nvPr/>
        </p:nvSpPr>
        <p:spPr>
          <a:xfrm flipH="1">
            <a:off x="3005021" y="5156732"/>
            <a:ext cx="808822" cy="253916"/>
          </a:xfrm>
          <a:prstGeom prst="rect">
            <a:avLst/>
          </a:prstGeom>
          <a:noFill/>
        </p:spPr>
        <p:txBody>
          <a:bodyPr wrap="square" rtlCol="0">
            <a:spAutoFit/>
          </a:bodyPr>
          <a:lstStyle/>
          <a:p>
            <a:pPr defTabSz="685800"/>
            <a:r>
              <a:rPr lang="en-US" altLang="zh-CN" sz="1050" b="1" dirty="0">
                <a:solidFill>
                  <a:prstClr val="black"/>
                </a:solidFill>
                <a:latin typeface="等线" panose="020F0502020204030204"/>
                <a:ea typeface="等线" panose="02010600030101010101" pitchFamily="2" charset="-122"/>
              </a:rPr>
              <a:t>d: 5.78 m</a:t>
            </a:r>
            <a:endParaRPr lang="zh-CN" altLang="en-US" sz="1050" dirty="0">
              <a:solidFill>
                <a:prstClr val="black"/>
              </a:solidFill>
              <a:latin typeface="等线" panose="020F0502020204030204"/>
              <a:ea typeface="等线" panose="02010600030101010101" pitchFamily="2" charset="-122"/>
            </a:endParaRPr>
          </a:p>
        </p:txBody>
      </p:sp>
      <p:grpSp>
        <p:nvGrpSpPr>
          <p:cNvPr id="73" name="组合 72">
            <a:extLst>
              <a:ext uri="{FF2B5EF4-FFF2-40B4-BE49-F238E27FC236}">
                <a16:creationId xmlns:a16="http://schemas.microsoft.com/office/drawing/2014/main" id="{BF678E32-9328-4615-B9E6-67A90A079E9D}"/>
              </a:ext>
            </a:extLst>
          </p:cNvPr>
          <p:cNvGrpSpPr/>
          <p:nvPr/>
        </p:nvGrpSpPr>
        <p:grpSpPr>
          <a:xfrm>
            <a:off x="4226252" y="4618416"/>
            <a:ext cx="39816" cy="133513"/>
            <a:chOff x="2111847" y="2457762"/>
            <a:chExt cx="141642" cy="397780"/>
          </a:xfrm>
          <a:solidFill>
            <a:schemeClr val="tx2">
              <a:lumMod val="75000"/>
            </a:schemeClr>
          </a:solidFill>
        </p:grpSpPr>
        <p:sp>
          <p:nvSpPr>
            <p:cNvPr id="74" name="椭圆 73">
              <a:extLst>
                <a:ext uri="{FF2B5EF4-FFF2-40B4-BE49-F238E27FC236}">
                  <a16:creationId xmlns:a16="http://schemas.microsoft.com/office/drawing/2014/main" id="{C2332975-18F9-4828-A3C6-0F6B2C28E45A}"/>
                </a:ext>
              </a:extLst>
            </p:cNvPr>
            <p:cNvSpPr/>
            <p:nvPr/>
          </p:nvSpPr>
          <p:spPr>
            <a:xfrm>
              <a:off x="2171461" y="2609478"/>
              <a:ext cx="47817" cy="100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75" name="平行四边形 74">
              <a:extLst>
                <a:ext uri="{FF2B5EF4-FFF2-40B4-BE49-F238E27FC236}">
                  <a16:creationId xmlns:a16="http://schemas.microsoft.com/office/drawing/2014/main" id="{E02F2ABB-EE8F-4283-81BE-2CB22D99427F}"/>
                </a:ext>
              </a:extLst>
            </p:cNvPr>
            <p:cNvSpPr/>
            <p:nvPr/>
          </p:nvSpPr>
          <p:spPr>
            <a:xfrm rot="5400000">
              <a:off x="1983778" y="2585831"/>
              <a:ext cx="397780" cy="141642"/>
            </a:xfrm>
            <a:prstGeom prst="parallelogram">
              <a:avLst>
                <a:gd name="adj" fmla="val 3730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grpSp>
      <p:sp>
        <p:nvSpPr>
          <p:cNvPr id="90" name="矩形 89">
            <a:extLst>
              <a:ext uri="{FF2B5EF4-FFF2-40B4-BE49-F238E27FC236}">
                <a16:creationId xmlns:a16="http://schemas.microsoft.com/office/drawing/2014/main" id="{C3AF1DB8-C974-4645-A844-4525050DD874}"/>
              </a:ext>
            </a:extLst>
          </p:cNvPr>
          <p:cNvSpPr/>
          <p:nvPr/>
        </p:nvSpPr>
        <p:spPr>
          <a:xfrm>
            <a:off x="8863334" y="4519747"/>
            <a:ext cx="34289" cy="30668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91" name="矩形 90">
            <a:extLst>
              <a:ext uri="{FF2B5EF4-FFF2-40B4-BE49-F238E27FC236}">
                <a16:creationId xmlns:a16="http://schemas.microsoft.com/office/drawing/2014/main" id="{DCFCD879-DF20-49B2-B419-4185BAD4D81D}"/>
              </a:ext>
            </a:extLst>
          </p:cNvPr>
          <p:cNvSpPr/>
          <p:nvPr/>
        </p:nvSpPr>
        <p:spPr>
          <a:xfrm>
            <a:off x="4454753" y="4603244"/>
            <a:ext cx="4410381" cy="148680"/>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94" name="文本框 93">
            <a:extLst>
              <a:ext uri="{FF2B5EF4-FFF2-40B4-BE49-F238E27FC236}">
                <a16:creationId xmlns:a16="http://schemas.microsoft.com/office/drawing/2014/main" id="{0DEFCC61-B85B-42D0-89D8-7381758D9EA7}"/>
              </a:ext>
            </a:extLst>
          </p:cNvPr>
          <p:cNvSpPr txBox="1"/>
          <p:nvPr/>
        </p:nvSpPr>
        <p:spPr>
          <a:xfrm>
            <a:off x="4264811" y="4870954"/>
            <a:ext cx="729688" cy="272510"/>
          </a:xfrm>
          <a:prstGeom prst="rect">
            <a:avLst/>
          </a:prstGeom>
          <a:noFill/>
        </p:spPr>
        <p:txBody>
          <a:bodyPr wrap="none" rtlCol="0">
            <a:spAutoFit/>
          </a:bodyPr>
          <a:lstStyle/>
          <a:p>
            <a:pPr algn="ctr" defTabSz="685800">
              <a:lnSpc>
                <a:spcPts val="675"/>
              </a:lnSpc>
            </a:pPr>
            <a:r>
              <a:rPr lang="en-US" altLang="zh-CN" sz="675" dirty="0">
                <a:solidFill>
                  <a:prstClr val="black"/>
                </a:solidFill>
                <a:latin typeface="等线" panose="020F0502020204030204"/>
                <a:ea typeface="等线" panose="02010600030101010101" pitchFamily="2" charset="-122"/>
              </a:rPr>
              <a:t>CVD diamond </a:t>
            </a:r>
          </a:p>
          <a:p>
            <a:pPr algn="ctr" defTabSz="685800">
              <a:lnSpc>
                <a:spcPts val="675"/>
              </a:lnSpc>
            </a:pPr>
            <a:r>
              <a:rPr lang="en-US" altLang="zh-CN" sz="675" dirty="0">
                <a:solidFill>
                  <a:prstClr val="black"/>
                </a:solidFill>
                <a:latin typeface="等线" panose="020F0502020204030204"/>
                <a:ea typeface="等线" panose="02010600030101010101" pitchFamily="2" charset="-122"/>
              </a:rPr>
              <a:t>window</a:t>
            </a:r>
            <a:endParaRPr lang="zh-CN" altLang="en-US" sz="675" dirty="0">
              <a:solidFill>
                <a:prstClr val="black"/>
              </a:solidFill>
              <a:latin typeface="等线" panose="020F0502020204030204"/>
              <a:ea typeface="等线" panose="02010600030101010101" pitchFamily="2" charset="-122"/>
            </a:endParaRPr>
          </a:p>
        </p:txBody>
      </p:sp>
      <p:sp>
        <p:nvSpPr>
          <p:cNvPr id="95" name="文本框 94">
            <a:extLst>
              <a:ext uri="{FF2B5EF4-FFF2-40B4-BE49-F238E27FC236}">
                <a16:creationId xmlns:a16="http://schemas.microsoft.com/office/drawing/2014/main" id="{84F82385-0994-4E2A-9B7B-DF11EB9A4851}"/>
              </a:ext>
            </a:extLst>
          </p:cNvPr>
          <p:cNvSpPr txBox="1"/>
          <p:nvPr/>
        </p:nvSpPr>
        <p:spPr>
          <a:xfrm>
            <a:off x="3361322" y="4799759"/>
            <a:ext cx="595035" cy="196208"/>
          </a:xfrm>
          <a:prstGeom prst="rect">
            <a:avLst/>
          </a:prstGeom>
          <a:noFill/>
        </p:spPr>
        <p:txBody>
          <a:bodyPr wrap="none" rtlCol="0">
            <a:spAutoFit/>
          </a:bodyPr>
          <a:lstStyle/>
          <a:p>
            <a:pPr defTabSz="685800"/>
            <a:r>
              <a:rPr lang="en-US" altLang="zh-CN" sz="675" dirty="0">
                <a:solidFill>
                  <a:prstClr val="black"/>
                </a:solidFill>
                <a:latin typeface="等线" panose="020F0502020204030204"/>
                <a:ea typeface="等线" panose="02010600030101010101" pitchFamily="2" charset="-122"/>
              </a:rPr>
              <a:t>Al window </a:t>
            </a:r>
            <a:endParaRPr lang="zh-CN" altLang="en-US" sz="675" dirty="0">
              <a:solidFill>
                <a:prstClr val="black"/>
              </a:solidFill>
              <a:latin typeface="等线" panose="020F0502020204030204"/>
              <a:ea typeface="等线" panose="02010600030101010101" pitchFamily="2" charset="-122"/>
            </a:endParaRPr>
          </a:p>
        </p:txBody>
      </p:sp>
      <p:sp>
        <p:nvSpPr>
          <p:cNvPr id="96" name="文本框 95">
            <a:extLst>
              <a:ext uri="{FF2B5EF4-FFF2-40B4-BE49-F238E27FC236}">
                <a16:creationId xmlns:a16="http://schemas.microsoft.com/office/drawing/2014/main" id="{AC734B3A-15FC-4F06-961F-734DAC99B788}"/>
              </a:ext>
            </a:extLst>
          </p:cNvPr>
          <p:cNvSpPr txBox="1"/>
          <p:nvPr/>
        </p:nvSpPr>
        <p:spPr>
          <a:xfrm>
            <a:off x="3633309" y="4918646"/>
            <a:ext cx="708848" cy="196208"/>
          </a:xfrm>
          <a:prstGeom prst="rect">
            <a:avLst/>
          </a:prstGeom>
          <a:noFill/>
        </p:spPr>
        <p:txBody>
          <a:bodyPr wrap="none" rtlCol="0">
            <a:spAutoFit/>
          </a:bodyPr>
          <a:lstStyle/>
          <a:p>
            <a:pPr defTabSz="685800"/>
            <a:r>
              <a:rPr lang="en-US" altLang="zh-CN" sz="675" dirty="0">
                <a:solidFill>
                  <a:prstClr val="black"/>
                </a:solidFill>
                <a:latin typeface="等线" panose="020F0502020204030204"/>
                <a:ea typeface="等线" panose="02010600030101010101" pitchFamily="2" charset="-122"/>
              </a:rPr>
              <a:t>Cu Attenuator</a:t>
            </a:r>
            <a:endParaRPr lang="zh-CN" altLang="en-US" sz="675" dirty="0">
              <a:solidFill>
                <a:prstClr val="black"/>
              </a:solidFill>
              <a:latin typeface="等线" panose="020F0502020204030204"/>
              <a:ea typeface="等线" panose="02010600030101010101" pitchFamily="2" charset="-122"/>
            </a:endParaRPr>
          </a:p>
        </p:txBody>
      </p:sp>
      <p:cxnSp>
        <p:nvCxnSpPr>
          <p:cNvPr id="97" name="直接箭头连接符 96">
            <a:extLst>
              <a:ext uri="{FF2B5EF4-FFF2-40B4-BE49-F238E27FC236}">
                <a16:creationId xmlns:a16="http://schemas.microsoft.com/office/drawing/2014/main" id="{562A4B55-7231-4CFF-A314-5555158398C6}"/>
              </a:ext>
            </a:extLst>
          </p:cNvPr>
          <p:cNvCxnSpPr>
            <a:cxnSpLocks/>
          </p:cNvCxnSpPr>
          <p:nvPr/>
        </p:nvCxnSpPr>
        <p:spPr>
          <a:xfrm flipH="1" flipV="1">
            <a:off x="4431411" y="4802709"/>
            <a:ext cx="1329" cy="101594"/>
          </a:xfrm>
          <a:prstGeom prst="straightConnector1">
            <a:avLst/>
          </a:prstGeom>
          <a:ln>
            <a:headEnd w="lg" len="sm"/>
            <a:tailEnd type="triangle" w="sm" len="sm"/>
          </a:ln>
        </p:spPr>
        <p:style>
          <a:lnRef idx="1">
            <a:schemeClr val="accent1"/>
          </a:lnRef>
          <a:fillRef idx="0">
            <a:schemeClr val="accent1"/>
          </a:fillRef>
          <a:effectRef idx="0">
            <a:schemeClr val="accent1"/>
          </a:effectRef>
          <a:fontRef idx="minor">
            <a:schemeClr val="tx1"/>
          </a:fontRef>
        </p:style>
      </p:cxnSp>
      <p:cxnSp>
        <p:nvCxnSpPr>
          <p:cNvPr id="98" name="直接箭头连接符 97">
            <a:extLst>
              <a:ext uri="{FF2B5EF4-FFF2-40B4-BE49-F238E27FC236}">
                <a16:creationId xmlns:a16="http://schemas.microsoft.com/office/drawing/2014/main" id="{D834BC71-9A52-424F-B55B-C86C051C5744}"/>
              </a:ext>
            </a:extLst>
          </p:cNvPr>
          <p:cNvCxnSpPr>
            <a:cxnSpLocks/>
          </p:cNvCxnSpPr>
          <p:nvPr/>
        </p:nvCxnSpPr>
        <p:spPr>
          <a:xfrm flipH="1" flipV="1">
            <a:off x="3991658" y="4800046"/>
            <a:ext cx="0" cy="147179"/>
          </a:xfrm>
          <a:prstGeom prst="straightConnector1">
            <a:avLst/>
          </a:prstGeom>
          <a:ln>
            <a:headEnd w="lg" len="sm"/>
            <a:tailEnd type="triangle" w="sm" len="sm"/>
          </a:ln>
        </p:spPr>
        <p:style>
          <a:lnRef idx="1">
            <a:schemeClr val="accent1"/>
          </a:lnRef>
          <a:fillRef idx="0">
            <a:schemeClr val="accent1"/>
          </a:fillRef>
          <a:effectRef idx="0">
            <a:schemeClr val="accent1"/>
          </a:effectRef>
          <a:fontRef idx="minor">
            <a:schemeClr val="tx1"/>
          </a:fontRef>
        </p:style>
      </p:cxnSp>
      <p:cxnSp>
        <p:nvCxnSpPr>
          <p:cNvPr id="99" name="直接箭头连接符 98">
            <a:extLst>
              <a:ext uri="{FF2B5EF4-FFF2-40B4-BE49-F238E27FC236}">
                <a16:creationId xmlns:a16="http://schemas.microsoft.com/office/drawing/2014/main" id="{C66893B2-019E-44BF-91F5-070FC526B1F9}"/>
              </a:ext>
            </a:extLst>
          </p:cNvPr>
          <p:cNvCxnSpPr>
            <a:cxnSpLocks/>
          </p:cNvCxnSpPr>
          <p:nvPr/>
        </p:nvCxnSpPr>
        <p:spPr>
          <a:xfrm flipV="1">
            <a:off x="3841163" y="4798472"/>
            <a:ext cx="1415" cy="132495"/>
          </a:xfrm>
          <a:prstGeom prst="straightConnector1">
            <a:avLst/>
          </a:prstGeom>
          <a:ln>
            <a:headEnd w="lg" len="sm"/>
            <a:tailEnd type="triangle" w="sm" len="sm"/>
          </a:ln>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5794628B-E6CD-46CF-97AA-DB0544184B9D}"/>
              </a:ext>
            </a:extLst>
          </p:cNvPr>
          <p:cNvCxnSpPr>
            <a:cxnSpLocks/>
          </p:cNvCxnSpPr>
          <p:nvPr/>
        </p:nvCxnSpPr>
        <p:spPr>
          <a:xfrm>
            <a:off x="4306544" y="4700199"/>
            <a:ext cx="0" cy="147357"/>
          </a:xfrm>
          <a:prstGeom prst="line">
            <a:avLst/>
          </a:prstGeom>
          <a:ln>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17" name="文本框 116">
            <a:extLst>
              <a:ext uri="{FF2B5EF4-FFF2-40B4-BE49-F238E27FC236}">
                <a16:creationId xmlns:a16="http://schemas.microsoft.com/office/drawing/2014/main" id="{C2E13464-F8A8-44E7-9001-24388725288A}"/>
              </a:ext>
            </a:extLst>
          </p:cNvPr>
          <p:cNvSpPr txBox="1"/>
          <p:nvPr/>
        </p:nvSpPr>
        <p:spPr>
          <a:xfrm>
            <a:off x="2305920" y="1497419"/>
            <a:ext cx="2990213" cy="954107"/>
          </a:xfrm>
          <a:prstGeom prst="rect">
            <a:avLst/>
          </a:prstGeom>
          <a:noFill/>
          <a:ln>
            <a:solidFill>
              <a:schemeClr val="accent1">
                <a:shade val="50000"/>
              </a:schemeClr>
            </a:solidFill>
          </a:ln>
        </p:spPr>
        <p:txBody>
          <a:bodyPr wrap="square" rtlCol="0">
            <a:spAutoFit/>
          </a:bodyPr>
          <a:lstStyle/>
          <a:p>
            <a:pPr defTabSz="685800"/>
            <a:r>
              <a:rPr lang="en-US" altLang="zh-CN" sz="14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Pinhole to Source :     d =    5.78  m</a:t>
            </a:r>
          </a:p>
          <a:p>
            <a:pPr defTabSz="685800"/>
            <a:r>
              <a:rPr lang="en-US" altLang="zh-CN" sz="14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Pinhole to detector:    D =  30.22 m</a:t>
            </a:r>
          </a:p>
          <a:p>
            <a:pPr defTabSz="685800"/>
            <a:r>
              <a:rPr lang="en-US" altLang="zh-CN" sz="14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Magnification:            M = D/d= 5.224</a:t>
            </a:r>
          </a:p>
          <a:p>
            <a:pPr defTabSz="685800"/>
            <a:r>
              <a:rPr lang="en-US" altLang="zh-CN" sz="14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Pinhole size:                A =     20 </a:t>
            </a:r>
            <a:r>
              <a:rPr lang="el-GR" altLang="zh-CN" sz="1400" dirty="0">
                <a:solidFill>
                  <a:srgbClr val="222222"/>
                </a:solidFill>
                <a:latin typeface="Times New Roman" panose="02020603050405020304" pitchFamily="18" charset="0"/>
                <a:ea typeface="等线" panose="02010600030101010101" pitchFamily="2" charset="-122"/>
                <a:cs typeface="Times New Roman" panose="02020603050405020304" pitchFamily="18" charset="0"/>
              </a:rPr>
              <a:t>μ</a:t>
            </a:r>
            <a:r>
              <a:rPr lang="en-US" altLang="zh-CN" sz="1400" dirty="0">
                <a:solidFill>
                  <a:srgbClr val="222222"/>
                </a:solidFill>
                <a:latin typeface="Times New Roman" panose="02020603050405020304" pitchFamily="18" charset="0"/>
                <a:ea typeface="等线" panose="02010600030101010101" pitchFamily="2" charset="-122"/>
                <a:cs typeface="Times New Roman" panose="02020603050405020304" pitchFamily="18" charset="0"/>
              </a:rPr>
              <a:t>m</a:t>
            </a:r>
            <a:endParaRPr lang="zh-CN" altLang="en-US" sz="14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13" name="直接箭头连接符 12">
            <a:extLst>
              <a:ext uri="{FF2B5EF4-FFF2-40B4-BE49-F238E27FC236}">
                <a16:creationId xmlns:a16="http://schemas.microsoft.com/office/drawing/2014/main" id="{EB616780-A718-4ABE-8664-42EA1EAD28CD}"/>
              </a:ext>
            </a:extLst>
          </p:cNvPr>
          <p:cNvCxnSpPr>
            <a:cxnSpLocks/>
          </p:cNvCxnSpPr>
          <p:nvPr/>
        </p:nvCxnSpPr>
        <p:spPr>
          <a:xfrm>
            <a:off x="7028505" y="1858235"/>
            <a:ext cx="2457155"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文本框 60">
            <a:extLst>
              <a:ext uri="{FF2B5EF4-FFF2-40B4-BE49-F238E27FC236}">
                <a16:creationId xmlns:a16="http://schemas.microsoft.com/office/drawing/2014/main" id="{44902FCB-A72F-4D76-A2FA-F27A13B4CF73}"/>
              </a:ext>
            </a:extLst>
          </p:cNvPr>
          <p:cNvSpPr txBox="1"/>
          <p:nvPr/>
        </p:nvSpPr>
        <p:spPr>
          <a:xfrm>
            <a:off x="7351102" y="1555858"/>
            <a:ext cx="1765994" cy="276999"/>
          </a:xfrm>
          <a:prstGeom prst="rect">
            <a:avLst/>
          </a:prstGeom>
          <a:noFill/>
        </p:spPr>
        <p:txBody>
          <a:bodyPr wrap="square">
            <a:spAutoFit/>
          </a:bodyPr>
          <a:lstStyle/>
          <a:p>
            <a:pPr defTabSz="685800"/>
            <a:r>
              <a:rPr lang="en-US" altLang="zh-CN" sz="1200" dirty="0">
                <a:solidFill>
                  <a:prstClr val="black"/>
                </a:solidFill>
                <a:latin typeface="等线" panose="020F0502020204030204"/>
                <a:ea typeface="等线" panose="02010600030101010101" pitchFamily="2" charset="-122"/>
              </a:rPr>
              <a:t>Optimum pinhole size</a:t>
            </a:r>
            <a:endParaRPr lang="zh-CN" altLang="en-US" sz="1200" dirty="0">
              <a:solidFill>
                <a:prstClr val="black"/>
              </a:solidFill>
              <a:latin typeface="等线" panose="020F0502020204030204"/>
              <a:ea typeface="等线" panose="02010600030101010101" pitchFamily="2" charset="-122"/>
            </a:endParaRPr>
          </a:p>
        </p:txBody>
      </p:sp>
      <p:cxnSp>
        <p:nvCxnSpPr>
          <p:cNvPr id="25" name="直接连接符 24">
            <a:extLst>
              <a:ext uri="{FF2B5EF4-FFF2-40B4-BE49-F238E27FC236}">
                <a16:creationId xmlns:a16="http://schemas.microsoft.com/office/drawing/2014/main" id="{149A4FBC-5065-4DD8-87D0-2FB89DDD51E4}"/>
              </a:ext>
            </a:extLst>
          </p:cNvPr>
          <p:cNvCxnSpPr>
            <a:cxnSpLocks/>
          </p:cNvCxnSpPr>
          <p:nvPr/>
        </p:nvCxnSpPr>
        <p:spPr>
          <a:xfrm flipV="1">
            <a:off x="8212990" y="1793955"/>
            <a:ext cx="0" cy="16438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7DDEDA1B-9903-4487-BA2F-C01EFEABC2A7}"/>
              </a:ext>
            </a:extLst>
          </p:cNvPr>
          <p:cNvSpPr txBox="1"/>
          <p:nvPr/>
        </p:nvSpPr>
        <p:spPr>
          <a:xfrm>
            <a:off x="6324589" y="1423832"/>
            <a:ext cx="910827" cy="461665"/>
          </a:xfrm>
          <a:prstGeom prst="rect">
            <a:avLst/>
          </a:prstGeom>
          <a:noFill/>
        </p:spPr>
        <p:txBody>
          <a:bodyPr wrap="none" rtlCol="0">
            <a:spAutoFit/>
          </a:bodyPr>
          <a:lstStyle/>
          <a:p>
            <a:pPr defTabSz="685800"/>
            <a:r>
              <a:rPr lang="en-US" altLang="zh-CN" sz="1200" dirty="0">
                <a:solidFill>
                  <a:prstClr val="black"/>
                </a:solidFill>
                <a:latin typeface="等线" panose="020F0502020204030204"/>
                <a:ea typeface="等线" panose="02010600030101010101" pitchFamily="2" charset="-122"/>
              </a:rPr>
              <a:t>Diffraction </a:t>
            </a:r>
          </a:p>
          <a:p>
            <a:pPr defTabSz="685800"/>
            <a:r>
              <a:rPr lang="en-US" altLang="zh-CN" sz="1200" dirty="0">
                <a:solidFill>
                  <a:prstClr val="black"/>
                </a:solidFill>
                <a:latin typeface="等线" panose="020F0502020204030204"/>
                <a:ea typeface="等线" panose="02010600030101010101" pitchFamily="2" charset="-122"/>
              </a:rPr>
              <a:t>dominated</a:t>
            </a:r>
            <a:endParaRPr lang="zh-CN" altLang="en-US" sz="1200" dirty="0">
              <a:solidFill>
                <a:prstClr val="black"/>
              </a:solidFill>
              <a:latin typeface="等线" panose="020F0502020204030204"/>
              <a:ea typeface="等线" panose="02010600030101010101" pitchFamily="2" charset="-122"/>
            </a:endParaRPr>
          </a:p>
        </p:txBody>
      </p:sp>
      <p:sp>
        <p:nvSpPr>
          <p:cNvPr id="69" name="文本框 68">
            <a:extLst>
              <a:ext uri="{FF2B5EF4-FFF2-40B4-BE49-F238E27FC236}">
                <a16:creationId xmlns:a16="http://schemas.microsoft.com/office/drawing/2014/main" id="{EF54CD34-B445-4249-99ED-D114A51EE555}"/>
              </a:ext>
            </a:extLst>
          </p:cNvPr>
          <p:cNvSpPr txBox="1"/>
          <p:nvPr/>
        </p:nvSpPr>
        <p:spPr>
          <a:xfrm>
            <a:off x="9150493" y="1399064"/>
            <a:ext cx="1021433" cy="461665"/>
          </a:xfrm>
          <a:prstGeom prst="rect">
            <a:avLst/>
          </a:prstGeom>
          <a:noFill/>
        </p:spPr>
        <p:txBody>
          <a:bodyPr wrap="none" rtlCol="0">
            <a:spAutoFit/>
          </a:bodyPr>
          <a:lstStyle/>
          <a:p>
            <a:pPr defTabSz="685800"/>
            <a:r>
              <a:rPr lang="en-US" altLang="zh-CN" sz="1200" dirty="0">
                <a:solidFill>
                  <a:prstClr val="black"/>
                </a:solidFill>
                <a:latin typeface="等线" panose="020F0502020204030204"/>
                <a:ea typeface="等线" panose="02010600030101010101" pitchFamily="2" charset="-122"/>
              </a:rPr>
              <a:t>Geometrical </a:t>
            </a:r>
          </a:p>
          <a:p>
            <a:pPr defTabSz="685800"/>
            <a:r>
              <a:rPr lang="en-US" altLang="zh-CN" sz="1200" dirty="0">
                <a:solidFill>
                  <a:prstClr val="black"/>
                </a:solidFill>
                <a:latin typeface="等线" panose="020F0502020204030204"/>
                <a:ea typeface="等线" panose="02010600030101010101" pitchFamily="2" charset="-122"/>
              </a:rPr>
              <a:t>dominated</a:t>
            </a:r>
            <a:endParaRPr lang="zh-CN" altLang="en-US" sz="1200" dirty="0">
              <a:solidFill>
                <a:prstClr val="black"/>
              </a:solidFill>
              <a:latin typeface="等线" panose="020F0502020204030204"/>
              <a:ea typeface="等线" panose="02010600030101010101" pitchFamily="2" charset="-122"/>
            </a:endParaRPr>
          </a:p>
        </p:txBody>
      </p:sp>
      <p:sp>
        <p:nvSpPr>
          <p:cNvPr id="71" name="文本框 70">
            <a:extLst>
              <a:ext uri="{FF2B5EF4-FFF2-40B4-BE49-F238E27FC236}">
                <a16:creationId xmlns:a16="http://schemas.microsoft.com/office/drawing/2014/main" id="{8899B0CE-A9D4-403A-8BDE-3686B134D142}"/>
              </a:ext>
            </a:extLst>
          </p:cNvPr>
          <p:cNvSpPr txBox="1"/>
          <p:nvPr/>
        </p:nvSpPr>
        <p:spPr>
          <a:xfrm>
            <a:off x="2271065" y="5558385"/>
            <a:ext cx="6896351" cy="523220"/>
          </a:xfrm>
          <a:prstGeom prst="rect">
            <a:avLst/>
          </a:prstGeom>
          <a:noFill/>
        </p:spPr>
        <p:txBody>
          <a:bodyPr wrap="square">
            <a:spAutoFit/>
          </a:bodyPr>
          <a:lstStyle/>
          <a:p>
            <a:pPr defTabSz="685800"/>
            <a:r>
              <a:rPr lang="en-US" altLang="zh-CN" sz="1400" dirty="0">
                <a:solidFill>
                  <a:prstClr val="black"/>
                </a:solidFill>
                <a:latin typeface="等线" panose="020F0502020204030204"/>
                <a:ea typeface="等线" panose="02010600030101010101" pitchFamily="2" charset="-122"/>
              </a:rPr>
              <a:t>*</a:t>
            </a:r>
            <a:r>
              <a:rPr lang="en-US" altLang="zh-CN" sz="1400" dirty="0" err="1">
                <a:solidFill>
                  <a:srgbClr val="222222"/>
                </a:solidFill>
                <a:latin typeface="Arial" panose="020B0604020202020204" pitchFamily="34" charset="0"/>
                <a:ea typeface="等线" panose="02010600030101010101" pitchFamily="2" charset="-122"/>
              </a:rPr>
              <a:t>Cyrille</a:t>
            </a:r>
            <a:r>
              <a:rPr lang="en-US" altLang="zh-CN" sz="1400" dirty="0">
                <a:solidFill>
                  <a:srgbClr val="222222"/>
                </a:solidFill>
                <a:latin typeface="Arial" panose="020B0604020202020204" pitchFamily="34" charset="0"/>
                <a:ea typeface="等线" panose="02010600030101010101" pitchFamily="2" charset="-122"/>
              </a:rPr>
              <a:t> Thomas, Guenther Rehm, and Ian Martin. X-ray pinhole camera resolution and emittance measurement[J]. 2010, 13(2): 022805.</a:t>
            </a:r>
            <a:r>
              <a:rPr lang="en-US" altLang="zh-CN" sz="1400" dirty="0">
                <a:solidFill>
                  <a:prstClr val="black"/>
                </a:solidFill>
                <a:latin typeface="等线" panose="020F0502020204030204"/>
                <a:ea typeface="等线" panose="02010600030101010101" pitchFamily="2" charset="-122"/>
              </a:rPr>
              <a:t> </a:t>
            </a:r>
            <a:endParaRPr lang="zh-CN" altLang="en-US" sz="1400" dirty="0">
              <a:solidFill>
                <a:prstClr val="black"/>
              </a:solidFill>
              <a:latin typeface="等线" panose="020F0502020204030204"/>
              <a:ea typeface="等线" panose="02010600030101010101" pitchFamily="2" charset="-122"/>
            </a:endParaRPr>
          </a:p>
        </p:txBody>
      </p:sp>
      <mc:AlternateContent xmlns:mc="http://schemas.openxmlformats.org/markup-compatibility/2006">
        <mc:Choice xmlns:a14="http://schemas.microsoft.com/office/drawing/2010/main" Requires="a14">
          <p:sp>
            <p:nvSpPr>
              <p:cNvPr id="34" name="文本框 33">
                <a:extLst>
                  <a:ext uri="{FF2B5EF4-FFF2-40B4-BE49-F238E27FC236}">
                    <a16:creationId xmlns:a16="http://schemas.microsoft.com/office/drawing/2014/main" id="{76D4C299-C622-4ADC-92CB-F47664D31045}"/>
                  </a:ext>
                </a:extLst>
              </p:cNvPr>
              <p:cNvSpPr txBox="1"/>
              <p:nvPr/>
            </p:nvSpPr>
            <p:spPr>
              <a:xfrm>
                <a:off x="3941128" y="3039210"/>
                <a:ext cx="894091" cy="340414"/>
              </a:xfrm>
              <a:prstGeom prst="rect">
                <a:avLst/>
              </a:prstGeom>
              <a:noFill/>
            </p:spPr>
            <p:txBody>
              <a:bodyPr wrap="none" lIns="0" tIns="0" rIns="0" bIns="0" rtlCol="0">
                <a:spAutoFit/>
              </a:bodyPr>
              <a:lstStyle/>
              <a:p>
                <a:pPr defTabSz="685800"/>
                <a14:m>
                  <m:oMathPara xmlns:m="http://schemas.openxmlformats.org/officeDocument/2006/math">
                    <m:oMathParaPr>
                      <m:jc m:val="centerGroup"/>
                    </m:oMathParaPr>
                    <m:oMath xmlns:m="http://schemas.openxmlformats.org/officeDocument/2006/math">
                      <m:r>
                        <a:rPr lang="en-US" altLang="zh-CN" sz="1050" i="1">
                          <a:solidFill>
                            <a:prstClr val="black"/>
                          </a:solidFill>
                          <a:latin typeface="Cambria Math" panose="02040503050406030204" pitchFamily="18" charset="0"/>
                        </a:rPr>
                        <m:t>𝑆</m:t>
                      </m:r>
                      <m:r>
                        <a:rPr lang="en-US" altLang="zh-CN" sz="1050" i="1" baseline="-25000">
                          <a:solidFill>
                            <a:prstClr val="black"/>
                          </a:solidFill>
                          <a:latin typeface="Cambria Math" panose="02040503050406030204" pitchFamily="18" charset="0"/>
                        </a:rPr>
                        <m:t>𝑑𝑖𝑓𝑓</m:t>
                      </m:r>
                      <m:r>
                        <a:rPr lang="en-US" altLang="zh-CN" sz="1050" i="1">
                          <a:solidFill>
                            <a:prstClr val="black"/>
                          </a:solidFill>
                          <a:latin typeface="Cambria Math" panose="02040503050406030204" pitchFamily="18" charset="0"/>
                        </a:rPr>
                        <m:t>=</m:t>
                      </m:r>
                      <m:f>
                        <m:fPr>
                          <m:ctrlPr>
                            <a:rPr lang="en-US" altLang="zh-CN" sz="1050" i="1">
                              <a:solidFill>
                                <a:prstClr val="black"/>
                              </a:solidFill>
                              <a:latin typeface="Cambria Math" panose="02040503050406030204" pitchFamily="18" charset="0"/>
                            </a:rPr>
                          </m:ctrlPr>
                        </m:fPr>
                        <m:num>
                          <m:rad>
                            <m:radPr>
                              <m:degHide m:val="on"/>
                              <m:ctrlPr>
                                <a:rPr lang="en-US" altLang="zh-CN" sz="1050" i="1">
                                  <a:solidFill>
                                    <a:prstClr val="black"/>
                                  </a:solidFill>
                                  <a:latin typeface="Cambria Math" panose="02040503050406030204" pitchFamily="18" charset="0"/>
                                </a:rPr>
                              </m:ctrlPr>
                            </m:radPr>
                            <m:deg/>
                            <m:e>
                              <m:r>
                                <a:rPr lang="en-US" altLang="zh-CN" sz="1050" i="1">
                                  <a:solidFill>
                                    <a:prstClr val="black"/>
                                  </a:solidFill>
                                  <a:latin typeface="Cambria Math" panose="02040503050406030204" pitchFamily="18" charset="0"/>
                                </a:rPr>
                                <m:t>12</m:t>
                              </m:r>
                            </m:e>
                          </m:rad>
                        </m:num>
                        <m:den>
                          <m:r>
                            <a:rPr lang="en-US" altLang="zh-CN" sz="1050" i="1">
                              <a:solidFill>
                                <a:prstClr val="black"/>
                              </a:solidFill>
                              <a:latin typeface="Cambria Math" panose="02040503050406030204" pitchFamily="18" charset="0"/>
                            </a:rPr>
                            <m:t>4</m:t>
                          </m:r>
                          <m:r>
                            <a:rPr lang="zh-CN" altLang="en-US" sz="1050" i="1">
                              <a:solidFill>
                                <a:prstClr val="black"/>
                              </a:solidFill>
                              <a:latin typeface="Cambria Math" panose="02040503050406030204" pitchFamily="18" charset="0"/>
                            </a:rPr>
                            <m:t>𝜋</m:t>
                          </m:r>
                        </m:den>
                      </m:f>
                      <m:f>
                        <m:fPr>
                          <m:ctrlPr>
                            <a:rPr lang="en-US" altLang="zh-CN" sz="1050" i="1">
                              <a:solidFill>
                                <a:prstClr val="black"/>
                              </a:solidFill>
                              <a:latin typeface="Cambria Math" panose="02040503050406030204" pitchFamily="18" charset="0"/>
                            </a:rPr>
                          </m:ctrlPr>
                        </m:fPr>
                        <m:num>
                          <m:r>
                            <a:rPr lang="zh-CN" altLang="en-US" sz="1050" i="1">
                              <a:solidFill>
                                <a:prstClr val="black"/>
                              </a:solidFill>
                              <a:latin typeface="Cambria Math" panose="02040503050406030204" pitchFamily="18" charset="0"/>
                            </a:rPr>
                            <m:t>𝜆</m:t>
                          </m:r>
                          <m:r>
                            <a:rPr lang="en-US" altLang="zh-CN" sz="1050" i="1">
                              <a:solidFill>
                                <a:prstClr val="black"/>
                              </a:solidFill>
                              <a:latin typeface="Cambria Math" panose="02040503050406030204" pitchFamily="18" charset="0"/>
                            </a:rPr>
                            <m:t>𝐷</m:t>
                          </m:r>
                        </m:num>
                        <m:den>
                          <m:r>
                            <a:rPr lang="en-US" altLang="zh-CN" sz="1050" i="1">
                              <a:solidFill>
                                <a:prstClr val="black"/>
                              </a:solidFill>
                              <a:latin typeface="Cambria Math" panose="02040503050406030204" pitchFamily="18" charset="0"/>
                            </a:rPr>
                            <m:t>𝐴</m:t>
                          </m:r>
                        </m:den>
                      </m:f>
                    </m:oMath>
                  </m:oMathPara>
                </a14:m>
                <a:endParaRPr lang="zh-CN" altLang="en-US" sz="1050" dirty="0">
                  <a:solidFill>
                    <a:prstClr val="black"/>
                  </a:solidFill>
                  <a:latin typeface="等线" panose="020F0502020204030204"/>
                  <a:ea typeface="等线" panose="02010600030101010101" pitchFamily="2" charset="-122"/>
                </a:endParaRPr>
              </a:p>
            </p:txBody>
          </p:sp>
        </mc:Choice>
        <mc:Fallback>
          <p:sp>
            <p:nvSpPr>
              <p:cNvPr id="34" name="文本框 33">
                <a:extLst>
                  <a:ext uri="{FF2B5EF4-FFF2-40B4-BE49-F238E27FC236}">
                    <a16:creationId xmlns:a16="http://schemas.microsoft.com/office/drawing/2014/main" id="{76D4C299-C622-4ADC-92CB-F47664D31045}"/>
                  </a:ext>
                </a:extLst>
              </p:cNvPr>
              <p:cNvSpPr txBox="1">
                <a:spLocks noRot="1" noChangeAspect="1" noMove="1" noResize="1" noEditPoints="1" noAdjustHandles="1" noChangeArrowheads="1" noChangeShapeType="1" noTextEdit="1"/>
              </p:cNvSpPr>
              <p:nvPr/>
            </p:nvSpPr>
            <p:spPr>
              <a:xfrm>
                <a:off x="3941128" y="3039210"/>
                <a:ext cx="894091" cy="340414"/>
              </a:xfrm>
              <a:prstGeom prst="rect">
                <a:avLst/>
              </a:prstGeom>
              <a:blipFill>
                <a:blip r:embed="rId2"/>
                <a:stretch>
                  <a:fillRect l="-2740" r="-2740" b="-14545"/>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9" name="文本框 78">
                <a:extLst>
                  <a:ext uri="{FF2B5EF4-FFF2-40B4-BE49-F238E27FC236}">
                    <a16:creationId xmlns:a16="http://schemas.microsoft.com/office/drawing/2014/main" id="{CF8A43BB-F1FF-4455-88B8-CD858BE131CF}"/>
                  </a:ext>
                </a:extLst>
              </p:cNvPr>
              <p:cNvSpPr txBox="1"/>
              <p:nvPr/>
            </p:nvSpPr>
            <p:spPr>
              <a:xfrm>
                <a:off x="7235416" y="3066192"/>
                <a:ext cx="1362809" cy="337978"/>
              </a:xfrm>
              <a:prstGeom prst="rect">
                <a:avLst/>
              </a:prstGeom>
              <a:noFill/>
            </p:spPr>
            <p:txBody>
              <a:bodyPr wrap="none" lIns="0" tIns="0" rIns="0" bIns="0" rtlCol="0">
                <a:spAutoFit/>
              </a:bodyPr>
              <a:lstStyle/>
              <a:p>
                <a:pPr defTabSz="685800"/>
                <a14:m>
                  <m:oMathPara xmlns:m="http://schemas.openxmlformats.org/officeDocument/2006/math">
                    <m:oMathParaPr>
                      <m:jc m:val="centerGroup"/>
                    </m:oMathParaPr>
                    <m:oMath xmlns:m="http://schemas.openxmlformats.org/officeDocument/2006/math">
                      <m:r>
                        <a:rPr lang="en-US" altLang="zh-CN" sz="1050" i="1">
                          <a:solidFill>
                            <a:prstClr val="black"/>
                          </a:solidFill>
                          <a:latin typeface="Cambria Math" panose="02040503050406030204" pitchFamily="18" charset="0"/>
                        </a:rPr>
                        <m:t>𝑆</m:t>
                      </m:r>
                      <m:r>
                        <a:rPr lang="en-US" altLang="zh-CN" sz="1050" i="1" baseline="-25000">
                          <a:solidFill>
                            <a:prstClr val="black"/>
                          </a:solidFill>
                          <a:latin typeface="Cambria Math" panose="02040503050406030204" pitchFamily="18" charset="0"/>
                        </a:rPr>
                        <m:t>𝑎𝑝𝑒𝑟𝑡𝑢𝑟𝑒</m:t>
                      </m:r>
                      <m:r>
                        <a:rPr lang="en-US" altLang="zh-CN" sz="1050" i="1">
                          <a:solidFill>
                            <a:prstClr val="black"/>
                          </a:solidFill>
                          <a:latin typeface="Cambria Math" panose="02040503050406030204" pitchFamily="18" charset="0"/>
                        </a:rPr>
                        <m:t>=</m:t>
                      </m:r>
                      <m:f>
                        <m:fPr>
                          <m:ctrlPr>
                            <a:rPr lang="en-US" altLang="zh-CN" sz="1050" i="1">
                              <a:solidFill>
                                <a:prstClr val="black"/>
                              </a:solidFill>
                              <a:latin typeface="Cambria Math" panose="02040503050406030204" pitchFamily="18" charset="0"/>
                            </a:rPr>
                          </m:ctrlPr>
                        </m:fPr>
                        <m:num>
                          <m:r>
                            <a:rPr lang="en-US" altLang="zh-CN" sz="1050" i="1">
                              <a:solidFill>
                                <a:prstClr val="black"/>
                              </a:solidFill>
                              <a:latin typeface="Cambria Math" panose="02040503050406030204" pitchFamily="18" charset="0"/>
                            </a:rPr>
                            <m:t>𝐴</m:t>
                          </m:r>
                        </m:num>
                        <m:den>
                          <m:rad>
                            <m:radPr>
                              <m:degHide m:val="on"/>
                              <m:ctrlPr>
                                <a:rPr lang="en-US" altLang="zh-CN" sz="1050" i="1">
                                  <a:solidFill>
                                    <a:prstClr val="black"/>
                                  </a:solidFill>
                                  <a:latin typeface="Cambria Math" panose="02040503050406030204" pitchFamily="18" charset="0"/>
                                </a:rPr>
                              </m:ctrlPr>
                            </m:radPr>
                            <m:deg/>
                            <m:e>
                              <m:r>
                                <a:rPr lang="en-US" altLang="zh-CN" sz="1050" i="1">
                                  <a:solidFill>
                                    <a:prstClr val="black"/>
                                  </a:solidFill>
                                  <a:latin typeface="Cambria Math" panose="02040503050406030204" pitchFamily="18" charset="0"/>
                                </a:rPr>
                                <m:t>12</m:t>
                              </m:r>
                            </m:e>
                          </m:rad>
                        </m:den>
                      </m:f>
                      <m:f>
                        <m:fPr>
                          <m:ctrlPr>
                            <a:rPr lang="en-US" altLang="zh-CN" sz="1050" i="1">
                              <a:solidFill>
                                <a:prstClr val="black"/>
                              </a:solidFill>
                              <a:latin typeface="Cambria Math" panose="02040503050406030204" pitchFamily="18" charset="0"/>
                            </a:rPr>
                          </m:ctrlPr>
                        </m:fPr>
                        <m:num>
                          <m:r>
                            <a:rPr lang="en-US" altLang="zh-CN" sz="1050" i="1">
                              <a:solidFill>
                                <a:prstClr val="black"/>
                              </a:solidFill>
                              <a:latin typeface="Cambria Math" panose="02040503050406030204" pitchFamily="18" charset="0"/>
                            </a:rPr>
                            <m:t>(</m:t>
                          </m:r>
                          <m:r>
                            <a:rPr lang="en-US" altLang="zh-CN" sz="1050" i="1">
                              <a:solidFill>
                                <a:prstClr val="black"/>
                              </a:solidFill>
                              <a:latin typeface="Cambria Math" panose="02040503050406030204" pitchFamily="18" charset="0"/>
                            </a:rPr>
                            <m:t>𝐷</m:t>
                          </m:r>
                          <m:r>
                            <a:rPr lang="en-US" altLang="zh-CN" sz="1050" i="1">
                              <a:solidFill>
                                <a:prstClr val="black"/>
                              </a:solidFill>
                              <a:latin typeface="Cambria Math" panose="02040503050406030204" pitchFamily="18" charset="0"/>
                            </a:rPr>
                            <m:t>+</m:t>
                          </m:r>
                          <m:r>
                            <a:rPr lang="en-US" altLang="zh-CN" sz="1050" i="1">
                              <a:solidFill>
                                <a:prstClr val="black"/>
                              </a:solidFill>
                              <a:latin typeface="Cambria Math" panose="02040503050406030204" pitchFamily="18" charset="0"/>
                            </a:rPr>
                            <m:t>𝑑</m:t>
                          </m:r>
                          <m:r>
                            <a:rPr lang="en-US" altLang="zh-CN" sz="1050" i="1">
                              <a:solidFill>
                                <a:prstClr val="black"/>
                              </a:solidFill>
                              <a:latin typeface="Cambria Math" panose="02040503050406030204" pitchFamily="18" charset="0"/>
                            </a:rPr>
                            <m:t>)</m:t>
                          </m:r>
                        </m:num>
                        <m:den>
                          <m:r>
                            <a:rPr lang="en-US" altLang="zh-CN" sz="1050" i="1">
                              <a:solidFill>
                                <a:prstClr val="black"/>
                              </a:solidFill>
                              <a:latin typeface="Cambria Math" panose="02040503050406030204" pitchFamily="18" charset="0"/>
                            </a:rPr>
                            <m:t>𝑑</m:t>
                          </m:r>
                        </m:den>
                      </m:f>
                    </m:oMath>
                  </m:oMathPara>
                </a14:m>
                <a:endParaRPr lang="zh-CN" altLang="en-US" sz="1050" dirty="0">
                  <a:solidFill>
                    <a:prstClr val="black"/>
                  </a:solidFill>
                  <a:latin typeface="等线" panose="020F0502020204030204"/>
                  <a:ea typeface="等线" panose="02010600030101010101" pitchFamily="2" charset="-122"/>
                </a:endParaRPr>
              </a:p>
            </p:txBody>
          </p:sp>
        </mc:Choice>
        <mc:Fallback>
          <p:sp>
            <p:nvSpPr>
              <p:cNvPr id="79" name="文本框 78">
                <a:extLst>
                  <a:ext uri="{FF2B5EF4-FFF2-40B4-BE49-F238E27FC236}">
                    <a16:creationId xmlns:a16="http://schemas.microsoft.com/office/drawing/2014/main" id="{CF8A43BB-F1FF-4455-88B8-CD858BE131CF}"/>
                  </a:ext>
                </a:extLst>
              </p:cNvPr>
              <p:cNvSpPr txBox="1">
                <a:spLocks noRot="1" noChangeAspect="1" noMove="1" noResize="1" noEditPoints="1" noAdjustHandles="1" noChangeArrowheads="1" noChangeShapeType="1" noTextEdit="1"/>
              </p:cNvSpPr>
              <p:nvPr/>
            </p:nvSpPr>
            <p:spPr>
              <a:xfrm>
                <a:off x="7235416" y="3066192"/>
                <a:ext cx="1362809" cy="337978"/>
              </a:xfrm>
              <a:prstGeom prst="rect">
                <a:avLst/>
              </a:prstGeom>
              <a:blipFill>
                <a:blip r:embed="rId3"/>
                <a:stretch>
                  <a:fillRect l="-1794" t="-7273" r="-3139" b="-1090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0" name="文本框 79">
                <a:extLst>
                  <a:ext uri="{FF2B5EF4-FFF2-40B4-BE49-F238E27FC236}">
                    <a16:creationId xmlns:a16="http://schemas.microsoft.com/office/drawing/2014/main" id="{DD042499-608C-4BF4-9364-6F724D3FD432}"/>
                  </a:ext>
                </a:extLst>
              </p:cNvPr>
              <p:cNvSpPr txBox="1"/>
              <p:nvPr/>
            </p:nvSpPr>
            <p:spPr>
              <a:xfrm>
                <a:off x="7315508" y="3526933"/>
                <a:ext cx="961482" cy="343107"/>
              </a:xfrm>
              <a:prstGeom prst="rect">
                <a:avLst/>
              </a:prstGeom>
              <a:noFill/>
            </p:spPr>
            <p:txBody>
              <a:bodyPr wrap="none" lIns="0" tIns="0" rIns="0" bIns="0" rtlCol="0">
                <a:spAutoFit/>
              </a:bodyPr>
              <a:lstStyle/>
              <a:p>
                <a:pPr defTabSz="685800"/>
                <a14:m>
                  <m:oMathPara xmlns:m="http://schemas.openxmlformats.org/officeDocument/2006/math">
                    <m:oMathParaPr>
                      <m:jc m:val="centerGroup"/>
                    </m:oMathParaPr>
                    <m:oMath xmlns:m="http://schemas.openxmlformats.org/officeDocument/2006/math">
                      <m:sSubSup>
                        <m:sSubSupPr>
                          <m:ctrlPr>
                            <a:rPr lang="en-US" altLang="zh-CN" sz="1050" i="1">
                              <a:solidFill>
                                <a:prstClr val="black"/>
                              </a:solidFill>
                              <a:latin typeface="Cambria Math" panose="02040503050406030204" pitchFamily="18" charset="0"/>
                            </a:rPr>
                          </m:ctrlPr>
                        </m:sSubSupPr>
                        <m:e>
                          <m:r>
                            <a:rPr lang="en-US" altLang="zh-CN" sz="1050" i="1">
                              <a:solidFill>
                                <a:prstClr val="black"/>
                              </a:solidFill>
                              <a:latin typeface="Cambria Math" panose="02040503050406030204" pitchFamily="18" charset="0"/>
                            </a:rPr>
                            <m:t>𝐴</m:t>
                          </m:r>
                        </m:e>
                        <m:sub>
                          <m:r>
                            <a:rPr lang="en-US" altLang="zh-CN" sz="1050" i="1">
                              <a:solidFill>
                                <a:prstClr val="black"/>
                              </a:solidFill>
                              <a:latin typeface="Cambria Math" panose="02040503050406030204" pitchFamily="18" charset="0"/>
                            </a:rPr>
                            <m:t>0</m:t>
                          </m:r>
                        </m:sub>
                        <m:sup>
                          <m:r>
                            <a:rPr lang="en-US" altLang="zh-CN" sz="1050" i="1">
                              <a:solidFill>
                                <a:prstClr val="black"/>
                              </a:solidFill>
                              <a:latin typeface="Cambria Math" panose="02040503050406030204" pitchFamily="18" charset="0"/>
                            </a:rPr>
                            <m:t>2</m:t>
                          </m:r>
                        </m:sup>
                      </m:sSubSup>
                      <m:r>
                        <a:rPr lang="en-US" altLang="zh-CN" sz="1050" i="1">
                          <a:solidFill>
                            <a:prstClr val="black"/>
                          </a:solidFill>
                          <a:latin typeface="Cambria Math" panose="02040503050406030204" pitchFamily="18" charset="0"/>
                        </a:rPr>
                        <m:t>=</m:t>
                      </m:r>
                      <m:f>
                        <m:fPr>
                          <m:ctrlPr>
                            <a:rPr lang="en-US" altLang="zh-CN" sz="1050" i="1">
                              <a:solidFill>
                                <a:prstClr val="black"/>
                              </a:solidFill>
                              <a:latin typeface="Cambria Math" panose="02040503050406030204" pitchFamily="18" charset="0"/>
                            </a:rPr>
                          </m:ctrlPr>
                        </m:fPr>
                        <m:num>
                          <m:rad>
                            <m:radPr>
                              <m:degHide m:val="on"/>
                              <m:ctrlPr>
                                <a:rPr lang="en-US" altLang="zh-CN" sz="1050" i="1">
                                  <a:solidFill>
                                    <a:prstClr val="black"/>
                                  </a:solidFill>
                                  <a:latin typeface="Cambria Math" panose="02040503050406030204" pitchFamily="18" charset="0"/>
                                </a:rPr>
                              </m:ctrlPr>
                            </m:radPr>
                            <m:deg/>
                            <m:e>
                              <m:r>
                                <a:rPr lang="en-US" altLang="zh-CN" sz="1050" i="1">
                                  <a:solidFill>
                                    <a:prstClr val="black"/>
                                  </a:solidFill>
                                  <a:latin typeface="Cambria Math" panose="02040503050406030204" pitchFamily="18" charset="0"/>
                                </a:rPr>
                                <m:t>12</m:t>
                              </m:r>
                            </m:e>
                          </m:rad>
                        </m:num>
                        <m:den>
                          <m:r>
                            <a:rPr lang="en-US" altLang="zh-CN" sz="1050" i="1">
                              <a:solidFill>
                                <a:prstClr val="black"/>
                              </a:solidFill>
                              <a:latin typeface="Cambria Math" panose="02040503050406030204" pitchFamily="18" charset="0"/>
                            </a:rPr>
                            <m:t>4</m:t>
                          </m:r>
                          <m:r>
                            <a:rPr lang="zh-CN" altLang="en-US" sz="1050" i="1">
                              <a:solidFill>
                                <a:prstClr val="black"/>
                              </a:solidFill>
                              <a:latin typeface="Cambria Math" panose="02040503050406030204" pitchFamily="18" charset="0"/>
                            </a:rPr>
                            <m:t>𝜋</m:t>
                          </m:r>
                        </m:den>
                      </m:f>
                      <m:f>
                        <m:fPr>
                          <m:ctrlPr>
                            <a:rPr lang="en-US" altLang="zh-CN" sz="1050" i="1">
                              <a:solidFill>
                                <a:prstClr val="black"/>
                              </a:solidFill>
                              <a:latin typeface="Cambria Math" panose="02040503050406030204" pitchFamily="18" charset="0"/>
                            </a:rPr>
                          </m:ctrlPr>
                        </m:fPr>
                        <m:num>
                          <m:r>
                            <a:rPr lang="zh-CN" altLang="en-US" sz="1050" i="1">
                              <a:solidFill>
                                <a:prstClr val="black"/>
                              </a:solidFill>
                              <a:latin typeface="Cambria Math" panose="02040503050406030204" pitchFamily="18" charset="0"/>
                            </a:rPr>
                            <m:t>𝜆</m:t>
                          </m:r>
                          <m:r>
                            <a:rPr lang="en-US" altLang="zh-CN" sz="1050" i="1">
                              <a:solidFill>
                                <a:prstClr val="black"/>
                              </a:solidFill>
                              <a:latin typeface="Cambria Math" panose="02040503050406030204" pitchFamily="18" charset="0"/>
                            </a:rPr>
                            <m:t>𝑑𝐷</m:t>
                          </m:r>
                        </m:num>
                        <m:den>
                          <m:r>
                            <a:rPr lang="en-US" altLang="zh-CN" sz="1050" i="1">
                              <a:solidFill>
                                <a:prstClr val="black"/>
                              </a:solidFill>
                              <a:latin typeface="Cambria Math" panose="02040503050406030204" pitchFamily="18" charset="0"/>
                            </a:rPr>
                            <m:t>𝑑</m:t>
                          </m:r>
                          <m:r>
                            <a:rPr lang="en-US" altLang="zh-CN" sz="1050" i="1">
                              <a:solidFill>
                                <a:prstClr val="black"/>
                              </a:solidFill>
                              <a:latin typeface="Cambria Math" panose="02040503050406030204" pitchFamily="18" charset="0"/>
                            </a:rPr>
                            <m:t>+</m:t>
                          </m:r>
                          <m:r>
                            <a:rPr lang="en-US" altLang="zh-CN" sz="1050" i="1">
                              <a:solidFill>
                                <a:prstClr val="black"/>
                              </a:solidFill>
                              <a:latin typeface="Cambria Math" panose="02040503050406030204" pitchFamily="18" charset="0"/>
                            </a:rPr>
                            <m:t>𝐷</m:t>
                          </m:r>
                        </m:den>
                      </m:f>
                    </m:oMath>
                  </m:oMathPara>
                </a14:m>
                <a:endParaRPr lang="zh-CN" altLang="en-US" sz="1050" dirty="0">
                  <a:solidFill>
                    <a:prstClr val="black"/>
                  </a:solidFill>
                  <a:latin typeface="等线" panose="020F0502020204030204"/>
                  <a:ea typeface="等线" panose="02010600030101010101" pitchFamily="2" charset="-122"/>
                </a:endParaRPr>
              </a:p>
            </p:txBody>
          </p:sp>
        </mc:Choice>
        <mc:Fallback>
          <p:sp>
            <p:nvSpPr>
              <p:cNvPr id="80" name="文本框 79">
                <a:extLst>
                  <a:ext uri="{FF2B5EF4-FFF2-40B4-BE49-F238E27FC236}">
                    <a16:creationId xmlns:a16="http://schemas.microsoft.com/office/drawing/2014/main" id="{DD042499-608C-4BF4-9364-6F724D3FD432}"/>
                  </a:ext>
                </a:extLst>
              </p:cNvPr>
              <p:cNvSpPr txBox="1">
                <a:spLocks noRot="1" noChangeAspect="1" noMove="1" noResize="1" noEditPoints="1" noAdjustHandles="1" noChangeArrowheads="1" noChangeShapeType="1" noTextEdit="1"/>
              </p:cNvSpPr>
              <p:nvPr/>
            </p:nvSpPr>
            <p:spPr>
              <a:xfrm>
                <a:off x="7315508" y="3526933"/>
                <a:ext cx="961482" cy="343107"/>
              </a:xfrm>
              <a:prstGeom prst="rect">
                <a:avLst/>
              </a:prstGeom>
              <a:blipFill>
                <a:blip r:embed="rId4"/>
                <a:stretch>
                  <a:fillRect l="-2532" r="-1899" b="-12500"/>
                </a:stretch>
              </a:blipFill>
            </p:spPr>
            <p:txBody>
              <a:bodyPr/>
              <a:lstStyle/>
              <a:p>
                <a:r>
                  <a:rPr lang="zh-CN" altLang="en-US">
                    <a:noFill/>
                  </a:rPr>
                  <a:t> </a:t>
                </a:r>
              </a:p>
            </p:txBody>
          </p:sp>
        </mc:Fallback>
      </mc:AlternateContent>
      <p:sp>
        <p:nvSpPr>
          <p:cNvPr id="35" name="文本框 34">
            <a:extLst>
              <a:ext uri="{FF2B5EF4-FFF2-40B4-BE49-F238E27FC236}">
                <a16:creationId xmlns:a16="http://schemas.microsoft.com/office/drawing/2014/main" id="{D8F7A20D-F25B-43BF-9921-A1565891F674}"/>
              </a:ext>
            </a:extLst>
          </p:cNvPr>
          <p:cNvSpPr txBox="1"/>
          <p:nvPr/>
        </p:nvSpPr>
        <p:spPr>
          <a:xfrm>
            <a:off x="2305919" y="2623151"/>
            <a:ext cx="6853158" cy="253916"/>
          </a:xfrm>
          <a:prstGeom prst="rect">
            <a:avLst/>
          </a:prstGeom>
          <a:noFill/>
        </p:spPr>
        <p:txBody>
          <a:bodyPr wrap="none" rtlCol="0">
            <a:spAutoFit/>
          </a:bodyPr>
          <a:lstStyle/>
          <a:p>
            <a:pPr defTabSz="685800"/>
            <a:r>
              <a:rPr lang="en-US" altLang="zh-CN" sz="1050" b="1" dirty="0">
                <a:solidFill>
                  <a:srgbClr val="FF0000"/>
                </a:solidFill>
                <a:latin typeface="等线" panose="020F0502020204030204"/>
                <a:ea typeface="等线" panose="02010600030101010101" pitchFamily="2" charset="-122"/>
              </a:rPr>
              <a:t>Spatial resolution</a:t>
            </a:r>
            <a:r>
              <a:rPr lang="en-US" altLang="zh-CN" sz="1050" baseline="30000" dirty="0">
                <a:solidFill>
                  <a:prstClr val="black"/>
                </a:solidFill>
                <a:latin typeface="等线" panose="020F0502020204030204"/>
                <a:ea typeface="等线" panose="02010600030101010101" pitchFamily="2" charset="-122"/>
              </a:rPr>
              <a:t>*</a:t>
            </a:r>
            <a:r>
              <a:rPr lang="en-US" altLang="zh-CN" sz="1050" b="1" dirty="0">
                <a:solidFill>
                  <a:srgbClr val="FF0000"/>
                </a:solidFill>
                <a:latin typeface="等线" panose="020F0502020204030204"/>
                <a:ea typeface="等线" panose="02010600030101010101" pitchFamily="2" charset="-122"/>
              </a:rPr>
              <a:t> </a:t>
            </a:r>
            <a:r>
              <a:rPr lang="en-US" altLang="zh-CN" sz="1050" dirty="0">
                <a:solidFill>
                  <a:prstClr val="black"/>
                </a:solidFill>
                <a:latin typeface="等线" panose="020F0502020204030204"/>
                <a:ea typeface="等线" panose="02010600030101010101" pitchFamily="2" charset="-122"/>
              </a:rPr>
              <a:t>of pinhole camera is a balance between </a:t>
            </a:r>
            <a:r>
              <a:rPr lang="en-US" altLang="zh-CN" sz="1050" u="heavy" dirty="0">
                <a:solidFill>
                  <a:prstClr val="black"/>
                </a:solidFill>
                <a:uFill>
                  <a:solidFill>
                    <a:srgbClr val="FF0000"/>
                  </a:solidFill>
                </a:uFill>
                <a:latin typeface="等线" panose="020F0502020204030204"/>
                <a:ea typeface="等线" panose="02010600030101010101" pitchFamily="2" charset="-122"/>
              </a:rPr>
              <a:t>diffraction</a:t>
            </a:r>
            <a:r>
              <a:rPr lang="en-US" altLang="zh-CN" sz="1050" dirty="0">
                <a:solidFill>
                  <a:prstClr val="black"/>
                </a:solidFill>
                <a:latin typeface="等线" panose="020F0502020204030204"/>
                <a:ea typeface="等线" panose="02010600030101010101" pitchFamily="2" charset="-122"/>
              </a:rPr>
              <a:t> and </a:t>
            </a:r>
            <a:r>
              <a:rPr lang="en-US" altLang="zh-CN" sz="1050" u="heavy" dirty="0">
                <a:solidFill>
                  <a:prstClr val="black"/>
                </a:solidFill>
                <a:uFill>
                  <a:solidFill>
                    <a:srgbClr val="FF0000"/>
                  </a:solidFill>
                </a:uFill>
                <a:latin typeface="等线" panose="020F0502020204030204"/>
                <a:ea typeface="等线" panose="02010600030101010101" pitchFamily="2" charset="-122"/>
              </a:rPr>
              <a:t>geometrical contribution </a:t>
            </a:r>
            <a:r>
              <a:rPr lang="en-US" altLang="zh-CN" sz="1050" dirty="0">
                <a:solidFill>
                  <a:prstClr val="black"/>
                </a:solidFill>
                <a:latin typeface="等线" panose="020F0502020204030204"/>
                <a:ea typeface="等线" panose="02010600030101010101" pitchFamily="2" charset="-122"/>
              </a:rPr>
              <a:t>of pinhole size.</a:t>
            </a:r>
            <a:endParaRPr lang="zh-CN" altLang="en-US" sz="1050" dirty="0">
              <a:solidFill>
                <a:prstClr val="black"/>
              </a:solidFill>
              <a:latin typeface="等线" panose="020F0502020204030204"/>
              <a:ea typeface="等线" panose="02010600030101010101" pitchFamily="2" charset="-122"/>
            </a:endParaRPr>
          </a:p>
        </p:txBody>
      </p:sp>
      <p:sp>
        <p:nvSpPr>
          <p:cNvPr id="81" name="文本框 80">
            <a:extLst>
              <a:ext uri="{FF2B5EF4-FFF2-40B4-BE49-F238E27FC236}">
                <a16:creationId xmlns:a16="http://schemas.microsoft.com/office/drawing/2014/main" id="{0E15EF62-A12E-4A3D-9897-3DAC917FC0F3}"/>
              </a:ext>
            </a:extLst>
          </p:cNvPr>
          <p:cNvSpPr txBox="1"/>
          <p:nvPr/>
        </p:nvSpPr>
        <p:spPr>
          <a:xfrm>
            <a:off x="5499313" y="3493319"/>
            <a:ext cx="1669202" cy="276999"/>
          </a:xfrm>
          <a:prstGeom prst="rect">
            <a:avLst/>
          </a:prstGeom>
          <a:noFill/>
        </p:spPr>
        <p:txBody>
          <a:bodyPr wrap="square">
            <a:spAutoFit/>
          </a:bodyPr>
          <a:lstStyle/>
          <a:p>
            <a:pPr defTabSz="685800"/>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Optimum pinhole size</a:t>
            </a:r>
            <a:r>
              <a:rPr lang="zh-CN" altLang="en-US"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p>
        </p:txBody>
      </p:sp>
      <p:pic>
        <p:nvPicPr>
          <p:cNvPr id="82" name="图片 81">
            <a:extLst>
              <a:ext uri="{FF2B5EF4-FFF2-40B4-BE49-F238E27FC236}">
                <a16:creationId xmlns:a16="http://schemas.microsoft.com/office/drawing/2014/main" id="{095D5234-3CCA-4E64-A16D-E11E9D960F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444"/>
          <a:stretch/>
        </p:blipFill>
        <p:spPr>
          <a:xfrm>
            <a:off x="6447625" y="1897834"/>
            <a:ext cx="764618" cy="562907"/>
          </a:xfrm>
          <a:prstGeom prst="rect">
            <a:avLst/>
          </a:prstGeom>
        </p:spPr>
      </p:pic>
      <p:pic>
        <p:nvPicPr>
          <p:cNvPr id="83" name="图片 82">
            <a:extLst>
              <a:ext uri="{FF2B5EF4-FFF2-40B4-BE49-F238E27FC236}">
                <a16:creationId xmlns:a16="http://schemas.microsoft.com/office/drawing/2014/main" id="{67C2D8F6-EE4A-4027-B525-8DF8CC7466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890"/>
          <a:stretch/>
        </p:blipFill>
        <p:spPr>
          <a:xfrm>
            <a:off x="7830681" y="1945517"/>
            <a:ext cx="764618" cy="559484"/>
          </a:xfrm>
          <a:prstGeom prst="rect">
            <a:avLst/>
          </a:prstGeom>
        </p:spPr>
      </p:pic>
      <p:pic>
        <p:nvPicPr>
          <p:cNvPr id="84" name="图片 83">
            <a:extLst>
              <a:ext uri="{FF2B5EF4-FFF2-40B4-BE49-F238E27FC236}">
                <a16:creationId xmlns:a16="http://schemas.microsoft.com/office/drawing/2014/main" id="{D84686E9-A907-41FD-A33F-108CAB2A383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0803"/>
          <a:stretch/>
        </p:blipFill>
        <p:spPr>
          <a:xfrm>
            <a:off x="9117740" y="1899922"/>
            <a:ext cx="764618" cy="571484"/>
          </a:xfrm>
          <a:prstGeom prst="rect">
            <a:avLst/>
          </a:prstGeom>
        </p:spPr>
      </p:pic>
      <p:sp>
        <p:nvSpPr>
          <p:cNvPr id="85" name="文本框 84">
            <a:extLst>
              <a:ext uri="{FF2B5EF4-FFF2-40B4-BE49-F238E27FC236}">
                <a16:creationId xmlns:a16="http://schemas.microsoft.com/office/drawing/2014/main" id="{7B405F18-311B-434C-A86C-B09336FD48E4}"/>
              </a:ext>
            </a:extLst>
          </p:cNvPr>
          <p:cNvSpPr txBox="1"/>
          <p:nvPr/>
        </p:nvSpPr>
        <p:spPr>
          <a:xfrm>
            <a:off x="2402659" y="3089430"/>
            <a:ext cx="1970791" cy="276999"/>
          </a:xfrm>
          <a:prstGeom prst="rect">
            <a:avLst/>
          </a:prstGeom>
          <a:noFill/>
        </p:spPr>
        <p:txBody>
          <a:bodyPr wrap="square">
            <a:spAutoFit/>
          </a:bodyPr>
          <a:lstStyle/>
          <a:p>
            <a:pPr defTabSz="685800"/>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Diffraction contribution: </a:t>
            </a:r>
            <a:endParaRPr lang="zh-CN" altLang="en-US"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86" name="文本框 85">
            <a:extLst>
              <a:ext uri="{FF2B5EF4-FFF2-40B4-BE49-F238E27FC236}">
                <a16:creationId xmlns:a16="http://schemas.microsoft.com/office/drawing/2014/main" id="{C9533666-5A89-4B14-B8AF-5F86879D9FB6}"/>
              </a:ext>
            </a:extLst>
          </p:cNvPr>
          <p:cNvSpPr txBox="1"/>
          <p:nvPr/>
        </p:nvSpPr>
        <p:spPr>
          <a:xfrm>
            <a:off x="5427441" y="3089901"/>
            <a:ext cx="1807975" cy="276999"/>
          </a:xfrm>
          <a:prstGeom prst="rect">
            <a:avLst/>
          </a:prstGeom>
          <a:noFill/>
        </p:spPr>
        <p:txBody>
          <a:bodyPr wrap="square">
            <a:spAutoFit/>
          </a:bodyPr>
          <a:lstStyle/>
          <a:p>
            <a:pPr defTabSz="685800"/>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Geometrical contribution:</a:t>
            </a:r>
            <a:endParaRPr lang="zh-CN" altLang="en-US"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87" name="文本框 86">
            <a:extLst>
              <a:ext uri="{FF2B5EF4-FFF2-40B4-BE49-F238E27FC236}">
                <a16:creationId xmlns:a16="http://schemas.microsoft.com/office/drawing/2014/main" id="{2C900A3D-7E05-4DD6-A02B-5CDFB9838545}"/>
              </a:ext>
            </a:extLst>
          </p:cNvPr>
          <p:cNvSpPr txBox="1"/>
          <p:nvPr/>
        </p:nvSpPr>
        <p:spPr>
          <a:xfrm>
            <a:off x="2424001" y="3513846"/>
            <a:ext cx="1586831" cy="276999"/>
          </a:xfrm>
          <a:prstGeom prst="rect">
            <a:avLst/>
          </a:prstGeom>
          <a:noFill/>
        </p:spPr>
        <p:txBody>
          <a:bodyPr wrap="square">
            <a:spAutoFit/>
          </a:bodyPr>
          <a:lstStyle/>
          <a:p>
            <a:pPr defTabSz="685800"/>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Total PSF: </a:t>
            </a:r>
            <a:endParaRPr lang="zh-CN" altLang="en-US"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0" name="文本框 39">
                <a:extLst>
                  <a:ext uri="{FF2B5EF4-FFF2-40B4-BE49-F238E27FC236}">
                    <a16:creationId xmlns:a16="http://schemas.microsoft.com/office/drawing/2014/main" id="{81D45840-E1E5-4B11-A331-196D71B85828}"/>
                  </a:ext>
                </a:extLst>
              </p:cNvPr>
              <p:cNvSpPr txBox="1"/>
              <p:nvPr/>
            </p:nvSpPr>
            <p:spPr>
              <a:xfrm>
                <a:off x="3375240" y="3604165"/>
                <a:ext cx="1861920" cy="188578"/>
              </a:xfrm>
              <a:prstGeom prst="rect">
                <a:avLst/>
              </a:prstGeom>
              <a:noFill/>
            </p:spPr>
            <p:txBody>
              <a:bodyPr wrap="none" lIns="0" tIns="0" rIns="0" bIns="0" rtlCol="0">
                <a:spAutoFit/>
              </a:bodyPr>
              <a:lstStyle/>
              <a:p>
                <a:pPr defTabSz="685800"/>
                <a14:m>
                  <m:oMath xmlns:m="http://schemas.openxmlformats.org/officeDocument/2006/math">
                    <m:sSubSup>
                      <m:sSubSupPr>
                        <m:ctrlPr>
                          <a:rPr lang="en-US" altLang="zh-CN" sz="1050" i="1">
                            <a:solidFill>
                              <a:prstClr val="black"/>
                            </a:solidFill>
                            <a:latin typeface="Cambria Math" panose="02040503050406030204" pitchFamily="18" charset="0"/>
                          </a:rPr>
                        </m:ctrlPr>
                      </m:sSubSupPr>
                      <m:e>
                        <m:r>
                          <m:rPr>
                            <m:sty m:val="p"/>
                          </m:rPr>
                          <a:rPr lang="el-GR" altLang="zh-CN" sz="1050" i="1">
                            <a:solidFill>
                              <a:prstClr val="black"/>
                            </a:solidFill>
                            <a:latin typeface="Cambria Math" panose="02040503050406030204" pitchFamily="18" charset="0"/>
                            <a:ea typeface="Cambria Math" panose="02040503050406030204" pitchFamily="18" charset="0"/>
                          </a:rPr>
                          <m:t>Σ</m:t>
                        </m:r>
                      </m:e>
                      <m:sub>
                        <m:r>
                          <a:rPr lang="en-US" altLang="zh-CN" sz="1050" i="1">
                            <a:solidFill>
                              <a:prstClr val="black"/>
                            </a:solidFill>
                            <a:latin typeface="Cambria Math" panose="02040503050406030204" pitchFamily="18" charset="0"/>
                          </a:rPr>
                          <m:t>0</m:t>
                        </m:r>
                      </m:sub>
                      <m:sup>
                        <m:r>
                          <a:rPr lang="en-US" altLang="zh-CN" sz="1050" i="1">
                            <a:solidFill>
                              <a:prstClr val="black"/>
                            </a:solidFill>
                            <a:latin typeface="Cambria Math" panose="02040503050406030204" pitchFamily="18" charset="0"/>
                          </a:rPr>
                          <m:t>2</m:t>
                        </m:r>
                      </m:sup>
                    </m:sSubSup>
                  </m:oMath>
                </a14:m>
                <a:r>
                  <a:rPr lang="en-US" altLang="zh-CN" sz="1050" dirty="0">
                    <a:solidFill>
                      <a:prstClr val="black"/>
                    </a:solidFill>
                    <a:latin typeface="等线" panose="020F0502020204030204"/>
                    <a:ea typeface="等线" panose="02010600030101010101" pitchFamily="2" charset="-122"/>
                  </a:rPr>
                  <a:t> = </a:t>
                </a:r>
                <a14:m>
                  <m:oMath xmlns:m="http://schemas.openxmlformats.org/officeDocument/2006/math">
                    <m:sSubSup>
                      <m:sSubSupPr>
                        <m:ctrlPr>
                          <a:rPr lang="en-US" altLang="zh-CN" sz="1050" i="1">
                            <a:solidFill>
                              <a:prstClr val="black"/>
                            </a:solidFill>
                            <a:latin typeface="Cambria Math" panose="02040503050406030204" pitchFamily="18" charset="0"/>
                          </a:rPr>
                        </m:ctrlPr>
                      </m:sSubSupPr>
                      <m:e>
                        <m:r>
                          <a:rPr lang="en-US" altLang="zh-CN" sz="1050" i="1">
                            <a:solidFill>
                              <a:prstClr val="black"/>
                            </a:solidFill>
                            <a:latin typeface="Cambria Math" panose="02040503050406030204" pitchFamily="18" charset="0"/>
                          </a:rPr>
                          <m:t>𝑆</m:t>
                        </m:r>
                      </m:e>
                      <m:sub>
                        <m:r>
                          <a:rPr lang="en-US" altLang="zh-CN" sz="1050" i="1">
                            <a:solidFill>
                              <a:prstClr val="black"/>
                            </a:solidFill>
                            <a:latin typeface="Cambria Math" panose="02040503050406030204" pitchFamily="18" charset="0"/>
                          </a:rPr>
                          <m:t>𝑑𝑖𝑓𝑓</m:t>
                        </m:r>
                      </m:sub>
                      <m:sup>
                        <m:r>
                          <a:rPr lang="en-US" altLang="zh-CN" sz="1050" i="1">
                            <a:solidFill>
                              <a:prstClr val="black"/>
                            </a:solidFill>
                            <a:latin typeface="Cambria Math" panose="02040503050406030204" pitchFamily="18" charset="0"/>
                          </a:rPr>
                          <m:t>2</m:t>
                        </m:r>
                      </m:sup>
                    </m:sSubSup>
                  </m:oMath>
                </a14:m>
                <a:r>
                  <a:rPr lang="en-US" altLang="zh-CN" sz="1050" dirty="0">
                    <a:solidFill>
                      <a:prstClr val="black"/>
                    </a:solidFill>
                    <a:latin typeface="等线" panose="020F0502020204030204"/>
                    <a:ea typeface="等线" panose="02010600030101010101" pitchFamily="2" charset="-122"/>
                  </a:rPr>
                  <a:t> + </a:t>
                </a:r>
                <a14:m>
                  <m:oMath xmlns:m="http://schemas.openxmlformats.org/officeDocument/2006/math">
                    <m:sSubSup>
                      <m:sSubSupPr>
                        <m:ctrlPr>
                          <a:rPr lang="en-US" altLang="zh-CN" sz="1050" i="1">
                            <a:solidFill>
                              <a:prstClr val="black"/>
                            </a:solidFill>
                            <a:latin typeface="Cambria Math" panose="02040503050406030204" pitchFamily="18" charset="0"/>
                          </a:rPr>
                        </m:ctrlPr>
                      </m:sSubSupPr>
                      <m:e>
                        <m:r>
                          <a:rPr lang="en-US" altLang="zh-CN" sz="1050" i="1">
                            <a:solidFill>
                              <a:prstClr val="black"/>
                            </a:solidFill>
                            <a:latin typeface="Cambria Math" panose="02040503050406030204" pitchFamily="18" charset="0"/>
                          </a:rPr>
                          <m:t>𝑆</m:t>
                        </m:r>
                      </m:e>
                      <m:sub>
                        <m:r>
                          <a:rPr lang="en-US" altLang="zh-CN" sz="1050" i="1">
                            <a:solidFill>
                              <a:prstClr val="black"/>
                            </a:solidFill>
                            <a:latin typeface="Cambria Math" panose="02040503050406030204" pitchFamily="18" charset="0"/>
                          </a:rPr>
                          <m:t>𝑎𝑝𝑒𝑟𝑡𝑢𝑟𝑒</m:t>
                        </m:r>
                      </m:sub>
                      <m:sup>
                        <m:r>
                          <a:rPr lang="en-US" altLang="zh-CN" sz="1050" i="1">
                            <a:solidFill>
                              <a:prstClr val="black"/>
                            </a:solidFill>
                            <a:latin typeface="Cambria Math" panose="02040503050406030204" pitchFamily="18" charset="0"/>
                          </a:rPr>
                          <m:t>2</m:t>
                        </m:r>
                      </m:sup>
                    </m:sSubSup>
                    <m:r>
                      <a:rPr lang="en-US" altLang="zh-CN" sz="1050" i="1">
                        <a:solidFill>
                          <a:prstClr val="black"/>
                        </a:solidFill>
                        <a:latin typeface="Cambria Math" panose="02040503050406030204" pitchFamily="18" charset="0"/>
                      </a:rPr>
                      <m:t> </m:t>
                    </m:r>
                  </m:oMath>
                </a14:m>
                <a:r>
                  <a:rPr lang="en-US" altLang="zh-CN" sz="1050" dirty="0">
                    <a:solidFill>
                      <a:prstClr val="black"/>
                    </a:solidFill>
                    <a:latin typeface="等线" panose="020F0502020204030204"/>
                    <a:ea typeface="等线" panose="02010600030101010101" pitchFamily="2" charset="-122"/>
                  </a:rPr>
                  <a:t>+ </a:t>
                </a:r>
                <a14:m>
                  <m:oMath xmlns:m="http://schemas.openxmlformats.org/officeDocument/2006/math">
                    <m:sSubSup>
                      <m:sSubSupPr>
                        <m:ctrlPr>
                          <a:rPr lang="en-US" altLang="zh-CN" sz="1050" i="1">
                            <a:solidFill>
                              <a:prstClr val="black"/>
                            </a:solidFill>
                            <a:latin typeface="Cambria Math" panose="02040503050406030204" pitchFamily="18" charset="0"/>
                          </a:rPr>
                        </m:ctrlPr>
                      </m:sSubSupPr>
                      <m:e>
                        <m:r>
                          <a:rPr lang="en-US" altLang="zh-CN" sz="1050" i="1">
                            <a:solidFill>
                              <a:prstClr val="black"/>
                            </a:solidFill>
                            <a:latin typeface="Cambria Math" panose="02040503050406030204" pitchFamily="18" charset="0"/>
                          </a:rPr>
                          <m:t>𝑆</m:t>
                        </m:r>
                      </m:e>
                      <m:sub>
                        <m:r>
                          <a:rPr lang="en-US" altLang="zh-CN" sz="1050" i="1">
                            <a:solidFill>
                              <a:prstClr val="black"/>
                            </a:solidFill>
                            <a:latin typeface="Cambria Math" panose="02040503050406030204" pitchFamily="18" charset="0"/>
                          </a:rPr>
                          <m:t>𝑐𝑎𝑚𝑒𝑟𝑎</m:t>
                        </m:r>
                      </m:sub>
                      <m:sup>
                        <m:r>
                          <a:rPr lang="en-US" altLang="zh-CN" sz="1050" i="1">
                            <a:solidFill>
                              <a:prstClr val="black"/>
                            </a:solidFill>
                            <a:latin typeface="Cambria Math" panose="02040503050406030204" pitchFamily="18" charset="0"/>
                          </a:rPr>
                          <m:t>2</m:t>
                        </m:r>
                      </m:sup>
                    </m:sSubSup>
                  </m:oMath>
                </a14:m>
                <a:endParaRPr lang="zh-CN" altLang="en-US" sz="1050" dirty="0">
                  <a:solidFill>
                    <a:prstClr val="black"/>
                  </a:solidFill>
                  <a:latin typeface="等线" panose="020F0502020204030204"/>
                  <a:ea typeface="等线" panose="02010600030101010101" pitchFamily="2" charset="-122"/>
                </a:endParaRPr>
              </a:p>
            </p:txBody>
          </p:sp>
        </mc:Choice>
        <mc:Fallback>
          <p:sp>
            <p:nvSpPr>
              <p:cNvPr id="40" name="文本框 39">
                <a:extLst>
                  <a:ext uri="{FF2B5EF4-FFF2-40B4-BE49-F238E27FC236}">
                    <a16:creationId xmlns:a16="http://schemas.microsoft.com/office/drawing/2014/main" id="{81D45840-E1E5-4B11-A331-196D71B85828}"/>
                  </a:ext>
                </a:extLst>
              </p:cNvPr>
              <p:cNvSpPr txBox="1">
                <a:spLocks noRot="1" noChangeAspect="1" noMove="1" noResize="1" noEditPoints="1" noAdjustHandles="1" noChangeArrowheads="1" noChangeShapeType="1" noTextEdit="1"/>
              </p:cNvSpPr>
              <p:nvPr/>
            </p:nvSpPr>
            <p:spPr>
              <a:xfrm>
                <a:off x="3375240" y="3604165"/>
                <a:ext cx="1861920" cy="188578"/>
              </a:xfrm>
              <a:prstGeom prst="rect">
                <a:avLst/>
              </a:prstGeom>
              <a:blipFill>
                <a:blip r:embed="rId8"/>
                <a:stretch>
                  <a:fillRect l="-2623" t="-16129" r="-656" b="-35484"/>
                </a:stretch>
              </a:blipFill>
            </p:spPr>
            <p:txBody>
              <a:bodyPr/>
              <a:lstStyle/>
              <a:p>
                <a:r>
                  <a:rPr lang="zh-CN" altLang="en-US">
                    <a:noFill/>
                  </a:rPr>
                  <a:t> </a:t>
                </a:r>
              </a:p>
            </p:txBody>
          </p:sp>
        </mc:Fallback>
      </mc:AlternateContent>
      <p:sp>
        <p:nvSpPr>
          <p:cNvPr id="2" name="标题 1">
            <a:extLst>
              <a:ext uri="{FF2B5EF4-FFF2-40B4-BE49-F238E27FC236}">
                <a16:creationId xmlns:a16="http://schemas.microsoft.com/office/drawing/2014/main" id="{938B45B6-DFF1-4D78-AFFC-5D6EF4665632}"/>
              </a:ext>
            </a:extLst>
          </p:cNvPr>
          <p:cNvSpPr>
            <a:spLocks noGrp="1"/>
          </p:cNvSpPr>
          <p:nvPr>
            <p:ph type="title"/>
          </p:nvPr>
        </p:nvSpPr>
        <p:spPr>
          <a:xfrm>
            <a:off x="714337" y="136524"/>
            <a:ext cx="10763325" cy="725470"/>
          </a:xfrm>
        </p:spPr>
        <p:txBody>
          <a:bodyPr/>
          <a:lstStyle/>
          <a:p>
            <a:r>
              <a:rPr lang="zh-CN" altLang="en-US" dirty="0"/>
              <a:t>同步光截面测量：</a:t>
            </a:r>
            <a:r>
              <a:rPr lang="zh-CN" altLang="en-US" dirty="0">
                <a:solidFill>
                  <a:schemeClr val="tx1"/>
                </a:solidFill>
              </a:rPr>
              <a:t>小孔成像</a:t>
            </a:r>
          </a:p>
        </p:txBody>
      </p:sp>
      <p:sp>
        <p:nvSpPr>
          <p:cNvPr id="8" name="灯片编号占位符 7">
            <a:extLst>
              <a:ext uri="{FF2B5EF4-FFF2-40B4-BE49-F238E27FC236}">
                <a16:creationId xmlns:a16="http://schemas.microsoft.com/office/drawing/2014/main" id="{CC903782-9351-404E-BD6D-9D557220F01B}"/>
              </a:ext>
            </a:extLst>
          </p:cNvPr>
          <p:cNvSpPr>
            <a:spLocks noGrp="1"/>
          </p:cNvSpPr>
          <p:nvPr>
            <p:ph type="sldNum" sz="quarter" idx="12"/>
          </p:nvPr>
        </p:nvSpPr>
        <p:spPr/>
        <p:txBody>
          <a:bodyPr/>
          <a:lstStyle/>
          <a:p>
            <a:fld id="{F15E9139-A00B-4B2A-98A6-095DC08F1345}" type="slidenum">
              <a:rPr lang="zh-CN" altLang="en-US" smtClean="0"/>
              <a:pPr/>
              <a:t>11</a:t>
            </a:fld>
            <a:r>
              <a:rPr lang="en-US" altLang="zh-CN"/>
              <a:t>/35</a:t>
            </a:r>
            <a:endParaRPr lang="zh-CN" altLang="en-US" dirty="0"/>
          </a:p>
        </p:txBody>
      </p:sp>
    </p:spTree>
    <p:extLst>
      <p:ext uri="{BB962C8B-B14F-4D97-AF65-F5344CB8AC3E}">
        <p14:creationId xmlns:p14="http://schemas.microsoft.com/office/powerpoint/2010/main" val="908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17" grpId="0" animBg="1"/>
      <p:bldP spid="61" grpId="0"/>
      <p:bldP spid="29" grpId="0"/>
      <p:bldP spid="69" grpId="0"/>
      <p:bldP spid="34" grpId="0"/>
      <p:bldP spid="79" grpId="0"/>
      <p:bldP spid="80" grpId="0"/>
      <p:bldP spid="35" grpId="0"/>
      <p:bldP spid="81" grpId="0"/>
      <p:bldP spid="85" grpId="0"/>
      <p:bldP spid="86" grpId="0"/>
      <p:bldP spid="87"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0A0E268B-9E21-4A14-AA3F-51C7D457C4D8}"/>
              </a:ext>
            </a:extLst>
          </p:cNvPr>
          <p:cNvSpPr txBox="1"/>
          <p:nvPr/>
        </p:nvSpPr>
        <p:spPr>
          <a:xfrm>
            <a:off x="314196" y="1131623"/>
            <a:ext cx="6097827" cy="523220"/>
          </a:xfrm>
          <a:prstGeom prst="rect">
            <a:avLst/>
          </a:prstGeom>
          <a:noFill/>
        </p:spPr>
        <p:txBody>
          <a:bodyPr wrap="square" rtlCol="0">
            <a:spAutoFit/>
          </a:bodyPr>
          <a:lstStyle/>
          <a:p>
            <a:pPr marL="457200" indent="-457200">
              <a:buClr>
                <a:schemeClr val="accent2"/>
              </a:buClr>
              <a:buFont typeface="Wingdings" panose="05000000000000000000" pitchFamily="2" charset="2"/>
              <a:buChar char="n"/>
            </a:pPr>
            <a:r>
              <a:rPr lang="en-US" altLang="zh-CN" sz="2800" b="1" dirty="0">
                <a:solidFill>
                  <a:srgbClr val="0000FF"/>
                </a:solidFill>
              </a:rPr>
              <a:t>Pinhole imaging </a:t>
            </a:r>
          </a:p>
        </p:txBody>
      </p:sp>
      <p:sp>
        <p:nvSpPr>
          <p:cNvPr id="6" name="文本框 5">
            <a:extLst>
              <a:ext uri="{FF2B5EF4-FFF2-40B4-BE49-F238E27FC236}">
                <a16:creationId xmlns:a16="http://schemas.microsoft.com/office/drawing/2014/main" id="{488E3303-CC08-4E55-BFAF-D44E91004E86}"/>
              </a:ext>
            </a:extLst>
          </p:cNvPr>
          <p:cNvSpPr txBox="1"/>
          <p:nvPr/>
        </p:nvSpPr>
        <p:spPr>
          <a:xfrm>
            <a:off x="930392" y="1706145"/>
            <a:ext cx="4526945" cy="461665"/>
          </a:xfrm>
          <a:prstGeom prst="rect">
            <a:avLst/>
          </a:prstGeom>
          <a:noFill/>
        </p:spPr>
        <p:txBody>
          <a:bodyPr wrap="none" rtlCol="0">
            <a:spAutoFit/>
          </a:bodyPr>
          <a:lstStyle/>
          <a:p>
            <a:pPr marL="342900" indent="-342900">
              <a:buFont typeface="Wingdings" panose="05000000000000000000" pitchFamily="2" charset="2"/>
              <a:buChar char="Ø"/>
            </a:pPr>
            <a:r>
              <a:rPr lang="en-US" altLang="zh-CN" sz="2400" i="1" dirty="0">
                <a:solidFill>
                  <a:srgbClr val="0000FF"/>
                </a:solidFill>
                <a:latin typeface="AdvP6F01"/>
              </a:rPr>
              <a:t>Point Spread Function(rms PSF):</a:t>
            </a:r>
            <a:endParaRPr lang="zh-CN" altLang="en-US" sz="2400" i="1" dirty="0">
              <a:solidFill>
                <a:srgbClr val="0000FF"/>
              </a:solidFill>
              <a:latin typeface="AdvP6F01"/>
            </a:endParaRPr>
          </a:p>
        </p:txBody>
      </p:sp>
      <mc:AlternateContent xmlns:mc="http://schemas.openxmlformats.org/markup-compatibility/2006">
        <mc:Choice xmlns:a14="http://schemas.microsoft.com/office/drawing/2010/main" Requires="a14">
          <p:sp>
            <p:nvSpPr>
              <p:cNvPr id="19" name="Object 3">
                <a:extLst>
                  <a:ext uri="{FF2B5EF4-FFF2-40B4-BE49-F238E27FC236}">
                    <a16:creationId xmlns:a16="http://schemas.microsoft.com/office/drawing/2014/main" id="{3B798661-4959-497E-8372-657945A66CC7}"/>
                  </a:ext>
                </a:extLst>
              </p:cNvPr>
              <p:cNvSpPr txBox="1"/>
              <p:nvPr/>
            </p:nvSpPr>
            <p:spPr bwMode="auto">
              <a:xfrm>
                <a:off x="3862388" y="2530475"/>
                <a:ext cx="3943350" cy="1046163"/>
              </a:xfrm>
              <a:prstGeom prst="rect">
                <a:avLst/>
              </a:prstGeom>
              <a:noFill/>
            </p:spPr>
            <p:txBody>
              <a:bodyPr>
                <a:normAutofit/>
              </a:bodyPr>
              <a:lstStyle/>
              <a:p>
                <a:pPr>
                  <a:lnSpc>
                    <a:spcPct val="150000"/>
                  </a:lnSpc>
                </a:pPr>
                <a14:m>
                  <m:oMathPara xmlns:m="http://schemas.openxmlformats.org/officeDocument/2006/math">
                    <m:oMathParaPr>
                      <m:jc m:val="left"/>
                    </m:oMathParaPr>
                    <m:oMath xmlns:m="http://schemas.openxmlformats.org/officeDocument/2006/math">
                      <m:sSup>
                        <m:sSupPr>
                          <m:ctrlPr>
                            <a:rPr lang="zh-CN" altLang="en-US" i="1">
                              <a:solidFill>
                                <a:srgbClr val="000000"/>
                              </a:solidFill>
                              <a:latin typeface="Cambria Math" panose="02040503050406030204" pitchFamily="18" charset="0"/>
                            </a:rPr>
                          </m:ctrlPr>
                        </m:sSupPr>
                        <m:e>
                          <m:r>
                            <m:rPr>
                              <m:sty m:val="p"/>
                            </m:rPr>
                            <a:rPr lang="zh-CN" altLang="en-US" i="1">
                              <a:solidFill>
                                <a:srgbClr val="000000"/>
                              </a:solidFill>
                              <a:latin typeface="Cambria Math" panose="02040503050406030204" pitchFamily="18" charset="0"/>
                            </a:rPr>
                            <m:t>Σ</m:t>
                          </m:r>
                        </m:e>
                        <m:sup>
                          <m:r>
                            <a:rPr lang="zh-CN" altLang="en-US" i="1">
                              <a:solidFill>
                                <a:srgbClr val="000000"/>
                              </a:solidFill>
                              <a:latin typeface="Cambria Math" panose="02040503050406030204" pitchFamily="18" charset="0"/>
                            </a:rPr>
                            <m:t>2</m:t>
                          </m:r>
                        </m:sup>
                      </m:sSup>
                      <m:r>
                        <a:rPr lang="zh-CN" altLang="en-US" i="1">
                          <a:solidFill>
                            <a:srgbClr val="000000"/>
                          </a:solidFill>
                          <a:latin typeface="Cambria Math" panose="02040503050406030204" pitchFamily="18" charset="0"/>
                        </a:rPr>
                        <m:t>=</m:t>
                      </m:r>
                      <m:sSup>
                        <m:sSupPr>
                          <m:ctrlPr>
                            <a:rPr lang="zh-CN" altLang="en-US" i="1">
                              <a:solidFill>
                                <a:srgbClr val="000000"/>
                              </a:solidFill>
                              <a:latin typeface="Cambria Math" panose="02040503050406030204" pitchFamily="18" charset="0"/>
                            </a:rPr>
                          </m:ctrlPr>
                        </m:sSupPr>
                        <m:e>
                          <m:d>
                            <m:dPr>
                              <m:ctrlPr>
                                <a:rPr lang="zh-CN" altLang="en-US" i="1">
                                  <a:solidFill>
                                    <a:srgbClr val="000000"/>
                                  </a:solidFill>
                                  <a:latin typeface="Cambria Math" panose="02040503050406030204" pitchFamily="18" charset="0"/>
                                </a:rPr>
                              </m:ctrlPr>
                            </m:dPr>
                            <m:e>
                              <m:r>
                                <a:rPr lang="zh-CN" altLang="en-US" i="1">
                                  <a:solidFill>
                                    <a:srgbClr val="000000"/>
                                  </a:solidFill>
                                  <a:latin typeface="Cambria Math" panose="02040503050406030204" pitchFamily="18" charset="0"/>
                                </a:rPr>
                                <m:t>𝜎</m:t>
                              </m:r>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𝑀</m:t>
                              </m:r>
                            </m:e>
                          </m:d>
                        </m:e>
                        <m:sup>
                          <m:r>
                            <a:rPr lang="zh-CN" altLang="en-US" i="1">
                              <a:solidFill>
                                <a:srgbClr val="000000"/>
                              </a:solidFill>
                              <a:latin typeface="Cambria Math" panose="02040503050406030204" pitchFamily="18" charset="0"/>
                            </a:rPr>
                            <m:t>2</m:t>
                          </m:r>
                        </m:sup>
                      </m:sSup>
                      <m:r>
                        <a:rPr lang="zh-CN" altLang="en-US" i="1">
                          <a:solidFill>
                            <a:srgbClr val="000000"/>
                          </a:solidFill>
                          <a:latin typeface="Cambria Math" panose="02040503050406030204" pitchFamily="18" charset="0"/>
                        </a:rPr>
                        <m:t>+</m:t>
                      </m:r>
                      <m:sSubSup>
                        <m:sSubSupPr>
                          <m:ctrlPr>
                            <a:rPr lang="zh-CN" altLang="en-US" i="1">
                              <a:solidFill>
                                <a:srgbClr val="000000"/>
                              </a:solidFill>
                              <a:latin typeface="Cambria Math" panose="02040503050406030204" pitchFamily="18" charset="0"/>
                            </a:rPr>
                          </m:ctrlPr>
                        </m:sSubSupPr>
                        <m:e>
                          <m:r>
                            <a:rPr lang="zh-CN" altLang="en-US" i="1">
                              <a:solidFill>
                                <a:srgbClr val="000000"/>
                              </a:solidFill>
                              <a:latin typeface="Cambria Math" panose="02040503050406030204" pitchFamily="18" charset="0"/>
                            </a:rPr>
                            <m:t>𝑆</m:t>
                          </m:r>
                        </m:e>
                        <m:sub>
                          <m:r>
                            <a:rPr lang="zh-CN" altLang="en-US" i="1">
                              <a:solidFill>
                                <a:srgbClr val="000000"/>
                              </a:solidFill>
                              <a:latin typeface="Cambria Math" panose="02040503050406030204" pitchFamily="18" charset="0"/>
                            </a:rPr>
                            <m:t>𝑠𝑦𝑠</m:t>
                          </m:r>
                        </m:sub>
                        <m:sup>
                          <m:r>
                            <a:rPr lang="zh-CN" altLang="en-US" i="1">
                              <a:solidFill>
                                <a:srgbClr val="000000"/>
                              </a:solidFill>
                              <a:latin typeface="Cambria Math" panose="02040503050406030204" pitchFamily="18" charset="0"/>
                            </a:rPr>
                            <m:t>2</m:t>
                          </m:r>
                        </m:sup>
                      </m:sSubSup>
                    </m:oMath>
                    <m:oMath xmlns:m="http://schemas.openxmlformats.org/officeDocument/2006/math">
                      <m:r>
                        <a:rPr lang="zh-CN" altLang="en-US" i="1">
                          <a:solidFill>
                            <a:srgbClr val="000000"/>
                          </a:solidFill>
                          <a:latin typeface="Cambria Math" panose="02040503050406030204" pitchFamily="18" charset="0"/>
                        </a:rPr>
                        <m:t>    =</m:t>
                      </m:r>
                      <m:sSup>
                        <m:sSupPr>
                          <m:ctrlPr>
                            <a:rPr lang="zh-CN" altLang="en-US" i="1">
                              <a:solidFill>
                                <a:srgbClr val="000000"/>
                              </a:solidFill>
                              <a:latin typeface="Cambria Math" panose="02040503050406030204" pitchFamily="18" charset="0"/>
                            </a:rPr>
                          </m:ctrlPr>
                        </m:sSupPr>
                        <m:e>
                          <m:d>
                            <m:dPr>
                              <m:ctrlPr>
                                <a:rPr lang="zh-CN" altLang="en-US" i="1">
                                  <a:solidFill>
                                    <a:srgbClr val="000000"/>
                                  </a:solidFill>
                                  <a:latin typeface="Cambria Math" panose="02040503050406030204" pitchFamily="18" charset="0"/>
                                </a:rPr>
                              </m:ctrlPr>
                            </m:dPr>
                            <m:e>
                              <m:r>
                                <a:rPr lang="zh-CN" altLang="en-US" i="1">
                                  <a:solidFill>
                                    <a:srgbClr val="000000"/>
                                  </a:solidFill>
                                  <a:latin typeface="Cambria Math" panose="02040503050406030204" pitchFamily="18" charset="0"/>
                                </a:rPr>
                                <m:t>𝜎</m:t>
                              </m:r>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𝑀</m:t>
                              </m:r>
                            </m:e>
                          </m:d>
                        </m:e>
                        <m:sup>
                          <m:r>
                            <a:rPr lang="zh-CN" altLang="en-US" i="1">
                              <a:solidFill>
                                <a:srgbClr val="000000"/>
                              </a:solidFill>
                              <a:latin typeface="Cambria Math" panose="02040503050406030204" pitchFamily="18" charset="0"/>
                            </a:rPr>
                            <m:t>2</m:t>
                          </m:r>
                        </m:sup>
                      </m:sSup>
                      <m:r>
                        <a:rPr lang="zh-CN" altLang="en-US" i="1">
                          <a:solidFill>
                            <a:srgbClr val="000000"/>
                          </a:solidFill>
                          <a:latin typeface="Cambria Math" panose="02040503050406030204" pitchFamily="18" charset="0"/>
                        </a:rPr>
                        <m:t>+</m:t>
                      </m:r>
                      <m:sSubSup>
                        <m:sSubSupPr>
                          <m:ctrlPr>
                            <a:rPr lang="zh-CN" altLang="en-US" i="1">
                              <a:solidFill>
                                <a:srgbClr val="000000"/>
                              </a:solidFill>
                              <a:latin typeface="Cambria Math" panose="02040503050406030204" pitchFamily="18" charset="0"/>
                            </a:rPr>
                          </m:ctrlPr>
                        </m:sSubSupPr>
                        <m:e>
                          <m:r>
                            <a:rPr lang="zh-CN" altLang="en-US" i="1">
                              <a:solidFill>
                                <a:srgbClr val="000000"/>
                              </a:solidFill>
                              <a:latin typeface="Cambria Math" panose="02040503050406030204" pitchFamily="18" charset="0"/>
                            </a:rPr>
                            <m:t>𝑆</m:t>
                          </m:r>
                        </m:e>
                        <m:sub>
                          <m:r>
                            <a:rPr lang="zh-CN" altLang="en-US" i="1">
                              <a:solidFill>
                                <a:srgbClr val="000000"/>
                              </a:solidFill>
                              <a:latin typeface="Cambria Math" panose="02040503050406030204" pitchFamily="18" charset="0"/>
                            </a:rPr>
                            <m:t>𝑑𝑖𝑓𝑓</m:t>
                          </m:r>
                        </m:sub>
                        <m:sup>
                          <m:r>
                            <a:rPr lang="zh-CN" altLang="en-US" i="1">
                              <a:solidFill>
                                <a:srgbClr val="000000"/>
                              </a:solidFill>
                              <a:latin typeface="Cambria Math" panose="02040503050406030204" pitchFamily="18" charset="0"/>
                            </a:rPr>
                            <m:t>2</m:t>
                          </m:r>
                        </m:sup>
                      </m:sSubSup>
                      <m:r>
                        <a:rPr lang="zh-CN" altLang="en-US" i="1">
                          <a:solidFill>
                            <a:srgbClr val="000000"/>
                          </a:solidFill>
                          <a:latin typeface="Cambria Math" panose="02040503050406030204" pitchFamily="18" charset="0"/>
                        </a:rPr>
                        <m:t>+</m:t>
                      </m:r>
                      <m:sSubSup>
                        <m:sSubSupPr>
                          <m:ctrlPr>
                            <a:rPr lang="zh-CN" altLang="en-US" i="1">
                              <a:solidFill>
                                <a:srgbClr val="000000"/>
                              </a:solidFill>
                              <a:latin typeface="Cambria Math" panose="02040503050406030204" pitchFamily="18" charset="0"/>
                            </a:rPr>
                          </m:ctrlPr>
                        </m:sSubSupPr>
                        <m:e>
                          <m:r>
                            <a:rPr lang="zh-CN" altLang="en-US" i="1">
                              <a:solidFill>
                                <a:srgbClr val="000000"/>
                              </a:solidFill>
                              <a:latin typeface="Cambria Math" panose="02040503050406030204" pitchFamily="18" charset="0"/>
                            </a:rPr>
                            <m:t>𝑆</m:t>
                          </m:r>
                        </m:e>
                        <m:sub>
                          <m:r>
                            <a:rPr lang="zh-CN" altLang="en-US" i="1">
                              <a:solidFill>
                                <a:srgbClr val="000000"/>
                              </a:solidFill>
                              <a:latin typeface="Cambria Math" panose="02040503050406030204" pitchFamily="18" charset="0"/>
                            </a:rPr>
                            <m:t>𝑐𝑎𝑚𝑒𝑟𝑎</m:t>
                          </m:r>
                        </m:sub>
                        <m:sup>
                          <m:r>
                            <a:rPr lang="zh-CN" altLang="en-US" i="1">
                              <a:solidFill>
                                <a:srgbClr val="000000"/>
                              </a:solidFill>
                              <a:latin typeface="Cambria Math" panose="02040503050406030204" pitchFamily="18" charset="0"/>
                            </a:rPr>
                            <m:t>2</m:t>
                          </m:r>
                        </m:sup>
                      </m:sSubSup>
                    </m:oMath>
                  </m:oMathPara>
                </a14:m>
                <a:endParaRPr lang="zh-CN" altLang="en-US" dirty="0"/>
              </a:p>
            </p:txBody>
          </p:sp>
        </mc:Choice>
        <mc:Fallback>
          <p:sp>
            <p:nvSpPr>
              <p:cNvPr id="19" name="Object 3">
                <a:extLst>
                  <a:ext uri="{FF2B5EF4-FFF2-40B4-BE49-F238E27FC236}">
                    <a16:creationId xmlns:a16="http://schemas.microsoft.com/office/drawing/2014/main" id="{3B798661-4959-497E-8372-657945A66CC7}"/>
                  </a:ext>
                </a:extLst>
              </p:cNvPr>
              <p:cNvSpPr txBox="1">
                <a:spLocks noRot="1" noChangeAspect="1" noMove="1" noResize="1" noEditPoints="1" noAdjustHandles="1" noChangeArrowheads="1" noChangeShapeType="1" noTextEdit="1"/>
              </p:cNvSpPr>
              <p:nvPr/>
            </p:nvSpPr>
            <p:spPr bwMode="auto">
              <a:xfrm>
                <a:off x="3862388" y="2530475"/>
                <a:ext cx="3943350" cy="1046163"/>
              </a:xfrm>
              <a:prstGeom prst="rect">
                <a:avLst/>
              </a:prstGeom>
              <a:blipFill>
                <a:blip r:embed="rId2"/>
                <a:stretch>
                  <a:fillRect/>
                </a:stretch>
              </a:blipFill>
            </p:spPr>
            <p:txBody>
              <a:bodyPr/>
              <a:lstStyle/>
              <a:p>
                <a:r>
                  <a:rPr lang="zh-CN" altLang="en-US">
                    <a:noFill/>
                  </a:rPr>
                  <a:t> </a:t>
                </a:r>
              </a:p>
            </p:txBody>
          </p:sp>
        </mc:Fallback>
      </mc:AlternateContent>
      <p:sp>
        <p:nvSpPr>
          <p:cNvPr id="20" name="矩形 19">
            <a:extLst>
              <a:ext uri="{FF2B5EF4-FFF2-40B4-BE49-F238E27FC236}">
                <a16:creationId xmlns:a16="http://schemas.microsoft.com/office/drawing/2014/main" id="{7A84466B-3D39-4089-9091-15B67E11F05C}"/>
              </a:ext>
            </a:extLst>
          </p:cNvPr>
          <p:cNvSpPr/>
          <p:nvPr/>
        </p:nvSpPr>
        <p:spPr>
          <a:xfrm>
            <a:off x="2538647" y="2085236"/>
            <a:ext cx="1324402" cy="307777"/>
          </a:xfrm>
          <a:prstGeom prst="rect">
            <a:avLst/>
          </a:prstGeom>
          <a:ln w="15875" cmpd="sng">
            <a:solidFill>
              <a:srgbClr val="FF0000"/>
            </a:solidFill>
            <a:prstDash val="lgDash"/>
          </a:ln>
        </p:spPr>
        <p:txBody>
          <a:bodyPr wrap="none">
            <a:spAutoFit/>
          </a:bodyPr>
          <a:lstStyle/>
          <a:p>
            <a:r>
              <a:rPr lang="en-US" altLang="zh-CN" sz="1400" dirty="0">
                <a:solidFill>
                  <a:srgbClr val="FF0000"/>
                </a:solidFill>
                <a:latin typeface="Times New Roman" pitchFamily="18" charset="0"/>
                <a:cs typeface="Times New Roman" pitchFamily="18" charset="0"/>
              </a:rPr>
              <a:t>Rms image size</a:t>
            </a:r>
            <a:endParaRPr lang="zh-CN" altLang="en-US" sz="1400" dirty="0">
              <a:solidFill>
                <a:srgbClr val="FF0000"/>
              </a:solidFill>
            </a:endParaRPr>
          </a:p>
        </p:txBody>
      </p:sp>
      <p:grpSp>
        <p:nvGrpSpPr>
          <p:cNvPr id="39" name="组合 38">
            <a:extLst>
              <a:ext uri="{FF2B5EF4-FFF2-40B4-BE49-F238E27FC236}">
                <a16:creationId xmlns:a16="http://schemas.microsoft.com/office/drawing/2014/main" id="{D91D0B84-F231-4CEB-ACC7-E67B9A1E8FF0}"/>
              </a:ext>
            </a:extLst>
          </p:cNvPr>
          <p:cNvGrpSpPr/>
          <p:nvPr/>
        </p:nvGrpSpPr>
        <p:grpSpPr>
          <a:xfrm>
            <a:off x="3363110" y="2408639"/>
            <a:ext cx="669303" cy="215244"/>
            <a:chOff x="7795967" y="2297293"/>
            <a:chExt cx="546755" cy="609010"/>
          </a:xfrm>
        </p:grpSpPr>
        <p:cxnSp>
          <p:nvCxnSpPr>
            <p:cNvPr id="33" name="直接连接符 32">
              <a:extLst>
                <a:ext uri="{FF2B5EF4-FFF2-40B4-BE49-F238E27FC236}">
                  <a16:creationId xmlns:a16="http://schemas.microsoft.com/office/drawing/2014/main" id="{A8F8A3FC-1F78-480D-87EB-85DE7230AF46}"/>
                </a:ext>
              </a:extLst>
            </p:cNvPr>
            <p:cNvCxnSpPr>
              <a:cxnSpLocks/>
            </p:cNvCxnSpPr>
            <p:nvPr/>
          </p:nvCxnSpPr>
          <p:spPr>
            <a:xfrm>
              <a:off x="8342722" y="2601798"/>
              <a:ext cx="0" cy="3045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0AC4BA53-5112-4510-BB95-AA38DE7955FB}"/>
                </a:ext>
              </a:extLst>
            </p:cNvPr>
            <p:cNvCxnSpPr>
              <a:cxnSpLocks/>
            </p:cNvCxnSpPr>
            <p:nvPr/>
          </p:nvCxnSpPr>
          <p:spPr>
            <a:xfrm>
              <a:off x="7795967" y="2297293"/>
              <a:ext cx="0" cy="304505"/>
            </a:xfrm>
            <a:prstGeom prst="line">
              <a:avLst/>
            </a:prstGeom>
            <a:ln>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9F84AB5B-E42A-4C87-A968-70147D09B79E}"/>
                </a:ext>
              </a:extLst>
            </p:cNvPr>
            <p:cNvCxnSpPr>
              <a:cxnSpLocks/>
            </p:cNvCxnSpPr>
            <p:nvPr/>
          </p:nvCxnSpPr>
          <p:spPr>
            <a:xfrm>
              <a:off x="7795967" y="2601798"/>
              <a:ext cx="54675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6" name="矩形 45">
            <a:extLst>
              <a:ext uri="{FF2B5EF4-FFF2-40B4-BE49-F238E27FC236}">
                <a16:creationId xmlns:a16="http://schemas.microsoft.com/office/drawing/2014/main" id="{0E8B4C12-C88B-45EE-BEB5-D2EE942BDA31}"/>
              </a:ext>
            </a:extLst>
          </p:cNvPr>
          <p:cNvSpPr/>
          <p:nvPr/>
        </p:nvSpPr>
        <p:spPr>
          <a:xfrm>
            <a:off x="4032413" y="2075239"/>
            <a:ext cx="1588897" cy="307777"/>
          </a:xfrm>
          <a:prstGeom prst="rect">
            <a:avLst/>
          </a:prstGeom>
          <a:ln w="15875" cmpd="sng">
            <a:solidFill>
              <a:srgbClr val="FF0000"/>
            </a:solidFill>
            <a:prstDash val="lgDash"/>
          </a:ln>
        </p:spPr>
        <p:txBody>
          <a:bodyPr wrap="none">
            <a:spAutoFit/>
          </a:bodyPr>
          <a:lstStyle/>
          <a:p>
            <a:r>
              <a:rPr lang="en-US" altLang="zh-CN" sz="1400" dirty="0">
                <a:solidFill>
                  <a:srgbClr val="FF0000"/>
                </a:solidFill>
                <a:latin typeface="Times New Roman" pitchFamily="18" charset="0"/>
                <a:cs typeface="Times New Roman" pitchFamily="18" charset="0"/>
              </a:rPr>
              <a:t>Real rms beam size</a:t>
            </a:r>
            <a:endParaRPr lang="zh-CN" altLang="en-US" sz="1400" dirty="0">
              <a:solidFill>
                <a:srgbClr val="FF0000"/>
              </a:solidFill>
            </a:endParaRPr>
          </a:p>
        </p:txBody>
      </p:sp>
      <p:grpSp>
        <p:nvGrpSpPr>
          <p:cNvPr id="47" name="组合 46">
            <a:extLst>
              <a:ext uri="{FF2B5EF4-FFF2-40B4-BE49-F238E27FC236}">
                <a16:creationId xmlns:a16="http://schemas.microsoft.com/office/drawing/2014/main" id="{DEE3FD9C-FF8F-4305-9125-713D2328681B}"/>
              </a:ext>
            </a:extLst>
          </p:cNvPr>
          <p:cNvGrpSpPr/>
          <p:nvPr/>
        </p:nvGrpSpPr>
        <p:grpSpPr>
          <a:xfrm rot="10800000">
            <a:off x="5166391" y="3465976"/>
            <a:ext cx="667967" cy="307777"/>
            <a:chOff x="6758118" y="1979713"/>
            <a:chExt cx="669303" cy="349150"/>
          </a:xfrm>
        </p:grpSpPr>
        <p:cxnSp>
          <p:nvCxnSpPr>
            <p:cNvPr id="48" name="直接连接符 47">
              <a:extLst>
                <a:ext uri="{FF2B5EF4-FFF2-40B4-BE49-F238E27FC236}">
                  <a16:creationId xmlns:a16="http://schemas.microsoft.com/office/drawing/2014/main" id="{60FBE7EA-8B3B-4108-BD3E-06358F610B51}"/>
                </a:ext>
              </a:extLst>
            </p:cNvPr>
            <p:cNvCxnSpPr>
              <a:cxnSpLocks/>
            </p:cNvCxnSpPr>
            <p:nvPr/>
          </p:nvCxnSpPr>
          <p:spPr>
            <a:xfrm>
              <a:off x="6758118" y="2178489"/>
              <a:ext cx="0" cy="1503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20A26939-137A-4EEB-B2AB-1D89FC9EDE64}"/>
                </a:ext>
              </a:extLst>
            </p:cNvPr>
            <p:cNvCxnSpPr>
              <a:cxnSpLocks/>
            </p:cNvCxnSpPr>
            <p:nvPr/>
          </p:nvCxnSpPr>
          <p:spPr>
            <a:xfrm>
              <a:off x="7427421" y="1979713"/>
              <a:ext cx="0" cy="198777"/>
            </a:xfrm>
            <a:prstGeom prst="line">
              <a:avLst/>
            </a:prstGeom>
            <a:ln>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84491E49-BE07-4EB6-91C5-B70C86402377}"/>
                </a:ext>
              </a:extLst>
            </p:cNvPr>
            <p:cNvCxnSpPr>
              <a:cxnSpLocks/>
            </p:cNvCxnSpPr>
            <p:nvPr/>
          </p:nvCxnSpPr>
          <p:spPr>
            <a:xfrm>
              <a:off x="6758118" y="2174723"/>
              <a:ext cx="66930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1" name="矩形 50">
            <a:extLst>
              <a:ext uri="{FF2B5EF4-FFF2-40B4-BE49-F238E27FC236}">
                <a16:creationId xmlns:a16="http://schemas.microsoft.com/office/drawing/2014/main" id="{385F64AA-47D3-4600-B635-E1A4154BC732}"/>
              </a:ext>
            </a:extLst>
          </p:cNvPr>
          <p:cNvSpPr/>
          <p:nvPr/>
        </p:nvSpPr>
        <p:spPr>
          <a:xfrm>
            <a:off x="5790674" y="2077704"/>
            <a:ext cx="1202573" cy="307777"/>
          </a:xfrm>
          <a:prstGeom prst="rect">
            <a:avLst/>
          </a:prstGeom>
          <a:ln w="15875" cmpd="sng">
            <a:solidFill>
              <a:srgbClr val="FF0000"/>
            </a:solidFill>
            <a:prstDash val="lgDash"/>
          </a:ln>
        </p:spPr>
        <p:txBody>
          <a:bodyPr wrap="none">
            <a:spAutoFit/>
          </a:bodyPr>
          <a:lstStyle/>
          <a:p>
            <a:r>
              <a:rPr lang="en-US" altLang="zh-CN" sz="1400" dirty="0">
                <a:solidFill>
                  <a:srgbClr val="FF0000"/>
                </a:solidFill>
                <a:latin typeface="Times New Roman" pitchFamily="18" charset="0"/>
                <a:cs typeface="Times New Roman" pitchFamily="18" charset="0"/>
              </a:rPr>
              <a:t>Magnification</a:t>
            </a:r>
            <a:endParaRPr lang="zh-CN" altLang="en-US" sz="1400" dirty="0">
              <a:solidFill>
                <a:srgbClr val="FF0000"/>
              </a:solidFill>
            </a:endParaRPr>
          </a:p>
        </p:txBody>
      </p:sp>
      <p:sp>
        <p:nvSpPr>
          <p:cNvPr id="57" name="矩形 56">
            <a:extLst>
              <a:ext uri="{FF2B5EF4-FFF2-40B4-BE49-F238E27FC236}">
                <a16:creationId xmlns:a16="http://schemas.microsoft.com/office/drawing/2014/main" id="{038779D9-E4CE-471C-AC45-ACEFB7838807}"/>
              </a:ext>
            </a:extLst>
          </p:cNvPr>
          <p:cNvSpPr/>
          <p:nvPr/>
        </p:nvSpPr>
        <p:spPr>
          <a:xfrm>
            <a:off x="7162611" y="2085236"/>
            <a:ext cx="756938" cy="307777"/>
          </a:xfrm>
          <a:prstGeom prst="rect">
            <a:avLst/>
          </a:prstGeom>
          <a:ln w="15875" cmpd="sng">
            <a:solidFill>
              <a:srgbClr val="FF0000"/>
            </a:solidFill>
            <a:prstDash val="lgDash"/>
          </a:ln>
        </p:spPr>
        <p:txBody>
          <a:bodyPr wrap="none">
            <a:spAutoFit/>
          </a:bodyPr>
          <a:lstStyle/>
          <a:p>
            <a:r>
              <a:rPr lang="en-US" altLang="zh-CN" sz="1400" dirty="0">
                <a:solidFill>
                  <a:srgbClr val="FF0000"/>
                </a:solidFill>
                <a:latin typeface="AdvP6F01"/>
              </a:rPr>
              <a:t>rms PSF</a:t>
            </a:r>
            <a:endParaRPr lang="zh-CN" altLang="en-US" sz="1400" dirty="0">
              <a:solidFill>
                <a:srgbClr val="FF0000"/>
              </a:solidFill>
            </a:endParaRPr>
          </a:p>
        </p:txBody>
      </p:sp>
      <p:cxnSp>
        <p:nvCxnSpPr>
          <p:cNvPr id="59" name="直接箭头连接符 58">
            <a:extLst>
              <a:ext uri="{FF2B5EF4-FFF2-40B4-BE49-F238E27FC236}">
                <a16:creationId xmlns:a16="http://schemas.microsoft.com/office/drawing/2014/main" id="{1A1193A9-347E-440C-A691-C01E05AD1C94}"/>
              </a:ext>
            </a:extLst>
          </p:cNvPr>
          <p:cNvCxnSpPr>
            <a:cxnSpLocks/>
          </p:cNvCxnSpPr>
          <p:nvPr/>
        </p:nvCxnSpPr>
        <p:spPr>
          <a:xfrm flipV="1">
            <a:off x="4682863" y="2408639"/>
            <a:ext cx="0" cy="2152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矩形 59">
            <a:extLst>
              <a:ext uri="{FF2B5EF4-FFF2-40B4-BE49-F238E27FC236}">
                <a16:creationId xmlns:a16="http://schemas.microsoft.com/office/drawing/2014/main" id="{14958194-32D9-4129-ADF7-018ED2350D77}"/>
              </a:ext>
            </a:extLst>
          </p:cNvPr>
          <p:cNvSpPr/>
          <p:nvPr/>
        </p:nvSpPr>
        <p:spPr>
          <a:xfrm>
            <a:off x="4287369" y="3750110"/>
            <a:ext cx="1899815" cy="307777"/>
          </a:xfrm>
          <a:prstGeom prst="rect">
            <a:avLst/>
          </a:prstGeom>
          <a:ln w="15875" cmpd="sng">
            <a:solidFill>
              <a:srgbClr val="FF0000"/>
            </a:solidFill>
            <a:prstDash val="lgDash"/>
          </a:ln>
        </p:spPr>
        <p:txBody>
          <a:bodyPr wrap="none">
            <a:spAutoFit/>
          </a:bodyPr>
          <a:lstStyle/>
          <a:p>
            <a:r>
              <a:rPr lang="en-US" altLang="zh-CN" sz="1400" dirty="0">
                <a:solidFill>
                  <a:srgbClr val="FF0000"/>
                </a:solidFill>
                <a:latin typeface="Times New Roman" pitchFamily="18" charset="0"/>
                <a:cs typeface="Times New Roman" pitchFamily="18" charset="0"/>
              </a:rPr>
              <a:t>Diffraction contribution</a:t>
            </a:r>
            <a:endParaRPr lang="zh-CN" altLang="en-US" sz="1400" dirty="0">
              <a:solidFill>
                <a:srgbClr val="FF0000"/>
              </a:solidFill>
            </a:endParaRPr>
          </a:p>
        </p:txBody>
      </p:sp>
      <p:grpSp>
        <p:nvGrpSpPr>
          <p:cNvPr id="67" name="组合 66">
            <a:extLst>
              <a:ext uri="{FF2B5EF4-FFF2-40B4-BE49-F238E27FC236}">
                <a16:creationId xmlns:a16="http://schemas.microsoft.com/office/drawing/2014/main" id="{3707AA2F-B570-44D7-B3E4-F15AD75DEB52}"/>
              </a:ext>
            </a:extLst>
          </p:cNvPr>
          <p:cNvGrpSpPr/>
          <p:nvPr/>
        </p:nvGrpSpPr>
        <p:grpSpPr>
          <a:xfrm rot="10800000" flipH="1">
            <a:off x="6756421" y="3490224"/>
            <a:ext cx="837088" cy="255097"/>
            <a:chOff x="6758118" y="1979713"/>
            <a:chExt cx="669303" cy="349150"/>
          </a:xfrm>
        </p:grpSpPr>
        <p:cxnSp>
          <p:nvCxnSpPr>
            <p:cNvPr id="68" name="直接连接符 67">
              <a:extLst>
                <a:ext uri="{FF2B5EF4-FFF2-40B4-BE49-F238E27FC236}">
                  <a16:creationId xmlns:a16="http://schemas.microsoft.com/office/drawing/2014/main" id="{A99069F4-319B-48BC-B83F-363D1E391E69}"/>
                </a:ext>
              </a:extLst>
            </p:cNvPr>
            <p:cNvCxnSpPr>
              <a:cxnSpLocks/>
            </p:cNvCxnSpPr>
            <p:nvPr/>
          </p:nvCxnSpPr>
          <p:spPr>
            <a:xfrm>
              <a:off x="6758118" y="2178489"/>
              <a:ext cx="0" cy="1503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CE9F1423-B265-4D8E-A8D6-825B3F0806CA}"/>
                </a:ext>
              </a:extLst>
            </p:cNvPr>
            <p:cNvCxnSpPr>
              <a:cxnSpLocks/>
            </p:cNvCxnSpPr>
            <p:nvPr/>
          </p:nvCxnSpPr>
          <p:spPr>
            <a:xfrm>
              <a:off x="7427421" y="1979713"/>
              <a:ext cx="0" cy="198777"/>
            </a:xfrm>
            <a:prstGeom prst="line">
              <a:avLst/>
            </a:prstGeom>
            <a:ln>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23935E42-9DA8-4305-8832-2B5710E8784C}"/>
                </a:ext>
              </a:extLst>
            </p:cNvPr>
            <p:cNvCxnSpPr>
              <a:cxnSpLocks/>
            </p:cNvCxnSpPr>
            <p:nvPr/>
          </p:nvCxnSpPr>
          <p:spPr>
            <a:xfrm>
              <a:off x="6758118" y="2174723"/>
              <a:ext cx="66930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1" name="矩形 70">
            <a:extLst>
              <a:ext uri="{FF2B5EF4-FFF2-40B4-BE49-F238E27FC236}">
                <a16:creationId xmlns:a16="http://schemas.microsoft.com/office/drawing/2014/main" id="{48C13ABF-4571-4A7F-B843-C03A2E32A27E}"/>
              </a:ext>
            </a:extLst>
          </p:cNvPr>
          <p:cNvSpPr/>
          <p:nvPr/>
        </p:nvSpPr>
        <p:spPr>
          <a:xfrm>
            <a:off x="6605728" y="3750110"/>
            <a:ext cx="2627642" cy="307777"/>
          </a:xfrm>
          <a:prstGeom prst="rect">
            <a:avLst/>
          </a:prstGeom>
          <a:ln w="15875" cmpd="sng">
            <a:solidFill>
              <a:srgbClr val="FF0000"/>
            </a:solidFill>
            <a:prstDash val="lgDash"/>
          </a:ln>
        </p:spPr>
        <p:txBody>
          <a:bodyPr wrap="none">
            <a:spAutoFit/>
          </a:bodyPr>
          <a:lstStyle/>
          <a:p>
            <a:r>
              <a:rPr lang="en-US" altLang="zh-CN" sz="1400" dirty="0">
                <a:solidFill>
                  <a:srgbClr val="FF0000"/>
                </a:solidFill>
                <a:latin typeface="Times New Roman" pitchFamily="18" charset="0"/>
                <a:cs typeface="Times New Roman" pitchFamily="18" charset="0"/>
              </a:rPr>
              <a:t>Spatial resolution of x-ray camera</a:t>
            </a:r>
            <a:endParaRPr lang="zh-CN" altLang="en-US" sz="1400" dirty="0">
              <a:solidFill>
                <a:srgbClr val="FF0000"/>
              </a:solidFill>
            </a:endParaRPr>
          </a:p>
        </p:txBody>
      </p:sp>
      <p:grpSp>
        <p:nvGrpSpPr>
          <p:cNvPr id="72" name="组合 71">
            <a:extLst>
              <a:ext uri="{FF2B5EF4-FFF2-40B4-BE49-F238E27FC236}">
                <a16:creationId xmlns:a16="http://schemas.microsoft.com/office/drawing/2014/main" id="{73B887C9-E54C-4154-A229-C530C800E57B}"/>
              </a:ext>
            </a:extLst>
          </p:cNvPr>
          <p:cNvGrpSpPr/>
          <p:nvPr/>
        </p:nvGrpSpPr>
        <p:grpSpPr>
          <a:xfrm flipH="1">
            <a:off x="5166393" y="2374900"/>
            <a:ext cx="1153197" cy="285331"/>
            <a:chOff x="7795967" y="2297293"/>
            <a:chExt cx="546755" cy="609010"/>
          </a:xfrm>
        </p:grpSpPr>
        <p:cxnSp>
          <p:nvCxnSpPr>
            <p:cNvPr id="73" name="直接连接符 72">
              <a:extLst>
                <a:ext uri="{FF2B5EF4-FFF2-40B4-BE49-F238E27FC236}">
                  <a16:creationId xmlns:a16="http://schemas.microsoft.com/office/drawing/2014/main" id="{45BA1728-97BF-4871-B91C-A09DE3EA175F}"/>
                </a:ext>
              </a:extLst>
            </p:cNvPr>
            <p:cNvCxnSpPr>
              <a:cxnSpLocks/>
            </p:cNvCxnSpPr>
            <p:nvPr/>
          </p:nvCxnSpPr>
          <p:spPr>
            <a:xfrm>
              <a:off x="8342722" y="2601798"/>
              <a:ext cx="0" cy="3045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38879B3A-C238-4F39-B9AF-0A90C69D89B6}"/>
                </a:ext>
              </a:extLst>
            </p:cNvPr>
            <p:cNvCxnSpPr>
              <a:cxnSpLocks/>
            </p:cNvCxnSpPr>
            <p:nvPr/>
          </p:nvCxnSpPr>
          <p:spPr>
            <a:xfrm>
              <a:off x="7795967" y="2297293"/>
              <a:ext cx="0" cy="304505"/>
            </a:xfrm>
            <a:prstGeom prst="line">
              <a:avLst/>
            </a:prstGeom>
            <a:ln>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7D5F05BD-C9A0-4FEA-AF47-5B8CE79C591E}"/>
                </a:ext>
              </a:extLst>
            </p:cNvPr>
            <p:cNvCxnSpPr>
              <a:cxnSpLocks/>
            </p:cNvCxnSpPr>
            <p:nvPr/>
          </p:nvCxnSpPr>
          <p:spPr>
            <a:xfrm>
              <a:off x="7795967" y="2601798"/>
              <a:ext cx="54675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0" name="组合 79">
            <a:extLst>
              <a:ext uri="{FF2B5EF4-FFF2-40B4-BE49-F238E27FC236}">
                <a16:creationId xmlns:a16="http://schemas.microsoft.com/office/drawing/2014/main" id="{7E3D8477-8727-4A7C-A879-588CB00681B3}"/>
              </a:ext>
            </a:extLst>
          </p:cNvPr>
          <p:cNvGrpSpPr/>
          <p:nvPr/>
        </p:nvGrpSpPr>
        <p:grpSpPr>
          <a:xfrm>
            <a:off x="6125166" y="2407586"/>
            <a:ext cx="1438855" cy="398001"/>
            <a:chOff x="4358372" y="2362354"/>
            <a:chExt cx="1077874" cy="198777"/>
          </a:xfrm>
        </p:grpSpPr>
        <p:cxnSp>
          <p:nvCxnSpPr>
            <p:cNvPr id="78" name="直接连接符 77">
              <a:extLst>
                <a:ext uri="{FF2B5EF4-FFF2-40B4-BE49-F238E27FC236}">
                  <a16:creationId xmlns:a16="http://schemas.microsoft.com/office/drawing/2014/main" id="{41CD0999-1BB3-4FCE-BBA5-6FEFDF8C6EC6}"/>
                </a:ext>
              </a:extLst>
            </p:cNvPr>
            <p:cNvCxnSpPr>
              <a:cxnSpLocks/>
            </p:cNvCxnSpPr>
            <p:nvPr/>
          </p:nvCxnSpPr>
          <p:spPr>
            <a:xfrm flipH="1">
              <a:off x="5436246" y="2362354"/>
              <a:ext cx="0" cy="198777"/>
            </a:xfrm>
            <a:prstGeom prst="line">
              <a:avLst/>
            </a:prstGeom>
            <a:ln>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80759CBD-67E4-412E-9C6E-A4B6E5B57FD3}"/>
                </a:ext>
              </a:extLst>
            </p:cNvPr>
            <p:cNvCxnSpPr>
              <a:cxnSpLocks/>
            </p:cNvCxnSpPr>
            <p:nvPr/>
          </p:nvCxnSpPr>
          <p:spPr>
            <a:xfrm flipH="1">
              <a:off x="4358372" y="2561131"/>
              <a:ext cx="107787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0" name="文本框 39">
            <a:extLst>
              <a:ext uri="{FF2B5EF4-FFF2-40B4-BE49-F238E27FC236}">
                <a16:creationId xmlns:a16="http://schemas.microsoft.com/office/drawing/2014/main" id="{5F513FE6-FA55-4DD1-B2E3-0E7419FB09D5}"/>
              </a:ext>
            </a:extLst>
          </p:cNvPr>
          <p:cNvSpPr txBox="1"/>
          <p:nvPr/>
        </p:nvSpPr>
        <p:spPr>
          <a:xfrm>
            <a:off x="4445928" y="4702032"/>
            <a:ext cx="2213682" cy="369332"/>
          </a:xfrm>
          <a:prstGeom prst="rect">
            <a:avLst/>
          </a:prstGeom>
          <a:noFill/>
        </p:spPr>
        <p:txBody>
          <a:bodyPr wrap="square">
            <a:spAutoFit/>
          </a:bodyPr>
          <a:lstStyle/>
          <a:p>
            <a:r>
              <a:rPr lang="en-US" altLang="zh-CN" i="1" dirty="0" err="1">
                <a:latin typeface="Times New Roman" pitchFamily="18" charset="0"/>
                <a:cs typeface="Times New Roman" pitchFamily="18" charset="0"/>
              </a:rPr>
              <a:t>S</a:t>
            </a:r>
            <a:r>
              <a:rPr lang="en-US" altLang="zh-CN" i="1" baseline="-25000" dirty="0" err="1">
                <a:latin typeface="Times New Roman" pitchFamily="18" charset="0"/>
                <a:cs typeface="Times New Roman" pitchFamily="18" charset="0"/>
              </a:rPr>
              <a:t>sys</a:t>
            </a:r>
            <a:r>
              <a:rPr lang="en-US" altLang="zh-CN" i="1" baseline="-25000" dirty="0">
                <a:latin typeface="Times New Roman" pitchFamily="18" charset="0"/>
                <a:cs typeface="Times New Roman" pitchFamily="18" charset="0"/>
              </a:rPr>
              <a:t> </a:t>
            </a:r>
            <a:r>
              <a:rPr lang="en-US" altLang="zh-CN" dirty="0"/>
              <a:t>= </a:t>
            </a:r>
            <a:r>
              <a:rPr lang="en-US" altLang="zh-CN" dirty="0">
                <a:latin typeface="Times New Roman" panose="02020603050405020304" pitchFamily="18" charset="0"/>
                <a:cs typeface="Times New Roman" panose="02020603050405020304" pitchFamily="18" charset="0"/>
              </a:rPr>
              <a:t>26.87</a:t>
            </a:r>
            <a:r>
              <a:rPr lang="el-GR" altLang="zh-CN" dirty="0">
                <a:solidFill>
                  <a:srgbClr val="222222"/>
                </a:solidFill>
                <a:latin typeface="Times New Roman" panose="02020603050405020304" pitchFamily="18" charset="0"/>
                <a:cs typeface="Times New Roman" panose="02020603050405020304" pitchFamily="18" charset="0"/>
              </a:rPr>
              <a:t> μ</a:t>
            </a:r>
            <a:r>
              <a:rPr lang="en-US" altLang="zh-CN" dirty="0">
                <a:solidFill>
                  <a:srgbClr val="222222"/>
                </a:solidFill>
                <a:latin typeface="Times New Roman" panose="02020603050405020304" pitchFamily="18" charset="0"/>
                <a:cs typeface="Times New Roman" panose="02020603050405020304" pitchFamily="18" charset="0"/>
              </a:rPr>
              <a:t>m</a:t>
            </a:r>
            <a:r>
              <a:rPr lang="en-US" altLang="zh-CN" dirty="0"/>
              <a:t> </a:t>
            </a:r>
            <a:endParaRPr lang="zh-CN" altLang="en-US" dirty="0"/>
          </a:p>
        </p:txBody>
      </p:sp>
      <p:sp>
        <p:nvSpPr>
          <p:cNvPr id="41" name="文本框 40">
            <a:extLst>
              <a:ext uri="{FF2B5EF4-FFF2-40B4-BE49-F238E27FC236}">
                <a16:creationId xmlns:a16="http://schemas.microsoft.com/office/drawing/2014/main" id="{218F5B5D-059A-46D1-9701-6DE92939454B}"/>
              </a:ext>
            </a:extLst>
          </p:cNvPr>
          <p:cNvSpPr txBox="1"/>
          <p:nvPr/>
        </p:nvSpPr>
        <p:spPr>
          <a:xfrm>
            <a:off x="7174965" y="3958176"/>
            <a:ext cx="1701678" cy="458074"/>
          </a:xfrm>
          <a:prstGeom prst="rect">
            <a:avLst/>
          </a:prstGeom>
          <a:noFill/>
        </p:spPr>
        <p:txBody>
          <a:bodyPr wrap="square">
            <a:spAutoFit/>
          </a:bodyPr>
          <a:lstStyle/>
          <a:p>
            <a:pPr>
              <a:lnSpc>
                <a:spcPct val="150000"/>
              </a:lnSpc>
            </a:pPr>
            <a:r>
              <a:rPr lang="en-US" altLang="zh-CN" i="1" dirty="0" err="1">
                <a:latin typeface="Times New Roman" pitchFamily="18" charset="0"/>
                <a:cs typeface="Times New Roman" pitchFamily="18" charset="0"/>
              </a:rPr>
              <a:t>S</a:t>
            </a:r>
            <a:r>
              <a:rPr lang="en-US" altLang="zh-CN" i="1" baseline="-25000" dirty="0" err="1">
                <a:latin typeface="Times New Roman" pitchFamily="18" charset="0"/>
                <a:cs typeface="Times New Roman" pitchFamily="18" charset="0"/>
              </a:rPr>
              <a:t>camera</a:t>
            </a:r>
            <a:r>
              <a:rPr lang="en-US" altLang="zh-CN" sz="1800" i="1" baseline="-25000" dirty="0">
                <a:latin typeface="Times New Roman" pitchFamily="18" charset="0"/>
                <a:cs typeface="Times New Roman" pitchFamily="18" charset="0"/>
              </a:rPr>
              <a:t> </a:t>
            </a:r>
            <a:r>
              <a:rPr lang="en-US" altLang="zh-CN" sz="1800" i="0" dirty="0">
                <a:solidFill>
                  <a:srgbClr val="222222"/>
                </a:solidFill>
                <a:effectLst/>
                <a:latin typeface="Times New Roman" panose="02020603050405020304" pitchFamily="18" charset="0"/>
                <a:cs typeface="Times New Roman" panose="02020603050405020304" pitchFamily="18" charset="0"/>
              </a:rPr>
              <a:t>=  </a:t>
            </a:r>
            <a:r>
              <a:rPr lang="en-US" altLang="zh-CN" dirty="0">
                <a:solidFill>
                  <a:srgbClr val="222222"/>
                </a:solidFill>
                <a:latin typeface="Times New Roman" panose="02020603050405020304" pitchFamily="18" charset="0"/>
                <a:cs typeface="Times New Roman" panose="02020603050405020304" pitchFamily="18" charset="0"/>
              </a:rPr>
              <a:t>3</a:t>
            </a:r>
            <a:r>
              <a:rPr lang="en-US" altLang="zh-CN" sz="1800" i="0" dirty="0">
                <a:solidFill>
                  <a:srgbClr val="222222"/>
                </a:solidFill>
                <a:effectLst/>
                <a:latin typeface="Times New Roman" panose="02020603050405020304" pitchFamily="18" charset="0"/>
                <a:cs typeface="Times New Roman" panose="02020603050405020304" pitchFamily="18" charset="0"/>
              </a:rPr>
              <a:t> </a:t>
            </a:r>
            <a:r>
              <a:rPr lang="el-GR" altLang="zh-CN" sz="1800" dirty="0">
                <a:solidFill>
                  <a:srgbClr val="222222"/>
                </a:solidFill>
                <a:latin typeface="Times New Roman" panose="02020603050405020304" pitchFamily="18" charset="0"/>
                <a:cs typeface="Times New Roman" panose="02020603050405020304" pitchFamily="18" charset="0"/>
              </a:rPr>
              <a:t>μ</a:t>
            </a:r>
            <a:r>
              <a:rPr lang="en-US" altLang="zh-CN" sz="1800" dirty="0">
                <a:solidFill>
                  <a:srgbClr val="222222"/>
                </a:solidFill>
                <a:latin typeface="Times New Roman" panose="02020603050405020304" pitchFamily="18" charset="0"/>
                <a:cs typeface="Times New Roman" panose="02020603050405020304" pitchFamily="18" charset="0"/>
              </a:rPr>
              <a:t>m </a:t>
            </a:r>
            <a:endParaRPr lang="en-US" altLang="zh-CN" sz="1800" i="0" dirty="0">
              <a:solidFill>
                <a:srgbClr val="222222"/>
              </a:solidFill>
              <a:effectLst/>
              <a:latin typeface="Times New Roman" panose="02020603050405020304" pitchFamily="18" charset="0"/>
              <a:cs typeface="Times New Roman" panose="02020603050405020304" pitchFamily="18" charset="0"/>
            </a:endParaRPr>
          </a:p>
        </p:txBody>
      </p:sp>
      <p:sp>
        <p:nvSpPr>
          <p:cNvPr id="45" name="文本框 44">
            <a:extLst>
              <a:ext uri="{FF2B5EF4-FFF2-40B4-BE49-F238E27FC236}">
                <a16:creationId xmlns:a16="http://schemas.microsoft.com/office/drawing/2014/main" id="{993E7A22-D790-493D-8B44-4F52B5C75503}"/>
              </a:ext>
            </a:extLst>
          </p:cNvPr>
          <p:cNvSpPr txBox="1"/>
          <p:nvPr/>
        </p:nvSpPr>
        <p:spPr>
          <a:xfrm>
            <a:off x="4524105" y="3997034"/>
            <a:ext cx="1663079" cy="458074"/>
          </a:xfrm>
          <a:prstGeom prst="rect">
            <a:avLst/>
          </a:prstGeom>
          <a:noFill/>
        </p:spPr>
        <p:txBody>
          <a:bodyPr wrap="square">
            <a:spAutoFit/>
          </a:bodyPr>
          <a:lstStyle/>
          <a:p>
            <a:pPr>
              <a:lnSpc>
                <a:spcPct val="150000"/>
              </a:lnSpc>
            </a:pPr>
            <a:r>
              <a:rPr lang="en-US" altLang="zh-CN" i="1" dirty="0" err="1">
                <a:latin typeface="Times New Roman" pitchFamily="18" charset="0"/>
                <a:cs typeface="Times New Roman" pitchFamily="18" charset="0"/>
              </a:rPr>
              <a:t>S</a:t>
            </a:r>
            <a:r>
              <a:rPr lang="en-US" altLang="zh-CN" i="1" baseline="-25000" dirty="0" err="1">
                <a:latin typeface="Times New Roman" pitchFamily="18" charset="0"/>
                <a:cs typeface="Times New Roman" pitchFamily="18" charset="0"/>
              </a:rPr>
              <a:t>diff</a:t>
            </a:r>
            <a:r>
              <a:rPr lang="en-US" altLang="zh-CN" sz="1800" i="1" baseline="-25000" dirty="0">
                <a:latin typeface="Times New Roman" pitchFamily="18" charset="0"/>
                <a:cs typeface="Times New Roman" pitchFamily="18" charset="0"/>
              </a:rPr>
              <a:t> </a:t>
            </a:r>
            <a:r>
              <a:rPr lang="en-US" altLang="zh-CN" sz="1800" i="0" dirty="0">
                <a:solidFill>
                  <a:srgbClr val="222222"/>
                </a:solidFill>
                <a:effectLst/>
                <a:latin typeface="Times New Roman" panose="02020603050405020304" pitchFamily="18" charset="0"/>
                <a:cs typeface="Times New Roman" panose="02020603050405020304" pitchFamily="18" charset="0"/>
              </a:rPr>
              <a:t>=  26.7 </a:t>
            </a:r>
            <a:r>
              <a:rPr lang="el-GR" altLang="zh-CN" sz="1800" dirty="0">
                <a:solidFill>
                  <a:srgbClr val="222222"/>
                </a:solidFill>
                <a:latin typeface="Times New Roman" panose="02020603050405020304" pitchFamily="18" charset="0"/>
                <a:cs typeface="Times New Roman" panose="02020603050405020304" pitchFamily="18" charset="0"/>
              </a:rPr>
              <a:t>μ</a:t>
            </a:r>
            <a:r>
              <a:rPr lang="en-US" altLang="zh-CN" sz="1800" dirty="0">
                <a:solidFill>
                  <a:srgbClr val="222222"/>
                </a:solidFill>
                <a:latin typeface="Times New Roman" panose="02020603050405020304" pitchFamily="18" charset="0"/>
                <a:cs typeface="Times New Roman" panose="02020603050405020304" pitchFamily="18" charset="0"/>
              </a:rPr>
              <a:t>m </a:t>
            </a:r>
            <a:endParaRPr lang="en-US" altLang="zh-CN" sz="1800" i="0" dirty="0">
              <a:solidFill>
                <a:srgbClr val="222222"/>
              </a:solidFill>
              <a:effectLst/>
              <a:latin typeface="Times New Roman" panose="02020603050405020304" pitchFamily="18" charset="0"/>
              <a:cs typeface="Times New Roman" panose="02020603050405020304" pitchFamily="18" charset="0"/>
            </a:endParaRPr>
          </a:p>
        </p:txBody>
      </p:sp>
      <p:pic>
        <p:nvPicPr>
          <p:cNvPr id="38" name="Picture 2">
            <a:extLst>
              <a:ext uri="{FF2B5EF4-FFF2-40B4-BE49-F238E27FC236}">
                <a16:creationId xmlns:a16="http://schemas.microsoft.com/office/drawing/2014/main" id="{8398A3FC-79F3-4313-ADFC-5B7AC0A15A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78" r="19055" b="25823"/>
          <a:stretch/>
        </p:blipFill>
        <p:spPr bwMode="auto">
          <a:xfrm>
            <a:off x="10910402" y="0"/>
            <a:ext cx="1281598" cy="894131"/>
          </a:xfrm>
          <a:prstGeom prst="rect">
            <a:avLst/>
          </a:prstGeom>
          <a:noFill/>
          <a:extLst>
            <a:ext uri="{909E8E84-426E-40DD-AFC4-6F175D3DCCD1}">
              <a14:hiddenFill xmlns:a14="http://schemas.microsoft.com/office/drawing/2010/main">
                <a:solidFill>
                  <a:srgbClr val="FFFFFF"/>
                </a:solidFill>
              </a14:hiddenFill>
            </a:ext>
          </a:extLst>
        </p:spPr>
      </p:pic>
      <p:sp>
        <p:nvSpPr>
          <p:cNvPr id="42" name="文本框 41">
            <a:extLst>
              <a:ext uri="{FF2B5EF4-FFF2-40B4-BE49-F238E27FC236}">
                <a16:creationId xmlns:a16="http://schemas.microsoft.com/office/drawing/2014/main" id="{EEFE440E-D2DE-4AC7-A86F-7E40C31F3016}"/>
              </a:ext>
            </a:extLst>
          </p:cNvPr>
          <p:cNvSpPr txBox="1"/>
          <p:nvPr/>
        </p:nvSpPr>
        <p:spPr>
          <a:xfrm>
            <a:off x="1160536" y="5130153"/>
            <a:ext cx="2701852" cy="369332"/>
          </a:xfrm>
          <a:prstGeom prst="rect">
            <a:avLst/>
          </a:prstGeom>
          <a:noFill/>
        </p:spPr>
        <p:txBody>
          <a:bodyPr wrap="square">
            <a:spAutoFit/>
          </a:bodyPr>
          <a:lstStyle/>
          <a:p>
            <a:r>
              <a:rPr lang="en-US" altLang="zh-CN" sz="1800" i="1" dirty="0">
                <a:solidFill>
                  <a:srgbClr val="0000FF"/>
                </a:solidFill>
                <a:latin typeface="AdvP6F01"/>
              </a:rPr>
              <a:t>Total rms PSF at Source:</a:t>
            </a:r>
            <a:endParaRPr lang="zh-CN" altLang="en-US" dirty="0"/>
          </a:p>
        </p:txBody>
      </p:sp>
      <p:sp>
        <p:nvSpPr>
          <p:cNvPr id="43" name="文本框 42">
            <a:extLst>
              <a:ext uri="{FF2B5EF4-FFF2-40B4-BE49-F238E27FC236}">
                <a16:creationId xmlns:a16="http://schemas.microsoft.com/office/drawing/2014/main" id="{7EE4AE4D-23DE-41DF-A0BD-2A02F2EFFFEE}"/>
              </a:ext>
            </a:extLst>
          </p:cNvPr>
          <p:cNvSpPr txBox="1"/>
          <p:nvPr/>
        </p:nvSpPr>
        <p:spPr>
          <a:xfrm>
            <a:off x="1184131" y="5628811"/>
            <a:ext cx="7629155" cy="307777"/>
          </a:xfrm>
          <a:prstGeom prst="rect">
            <a:avLst/>
          </a:prstGeom>
          <a:noFill/>
        </p:spPr>
        <p:txBody>
          <a:bodyPr wrap="square">
            <a:spAutoFit/>
          </a:bodyPr>
          <a:lstStyle/>
          <a:p>
            <a:pPr algn="just"/>
            <a:r>
              <a:rPr lang="en-US" altLang="zh-CN" sz="1400" kern="100" dirty="0">
                <a:effectLst/>
                <a:latin typeface="Arial" panose="020B0604020202020204" pitchFamily="34" charset="0"/>
                <a:ea typeface="等线" panose="02010600030101010101" pitchFamily="2" charset="-122"/>
                <a:cs typeface="Arial" panose="020B0604020202020204" pitchFamily="34" charset="0"/>
              </a:rPr>
              <a:t>Total PSF is the quadratic sum of diffraction, and camera resolution</a:t>
            </a:r>
            <a:endParaRPr lang="zh-CN" altLang="zh-CN" sz="1400" kern="100" dirty="0">
              <a:effectLst/>
              <a:latin typeface="Arial" panose="020B0604020202020204" pitchFamily="34" charset="0"/>
              <a:ea typeface="等线" panose="02010600030101010101" pitchFamily="2" charset="-122"/>
              <a:cs typeface="Arial" panose="020B0604020202020204" pitchFamily="34" charset="0"/>
            </a:endParaRPr>
          </a:p>
        </p:txBody>
      </p:sp>
      <p:sp>
        <p:nvSpPr>
          <p:cNvPr id="3" name="灯片编号占位符 2">
            <a:extLst>
              <a:ext uri="{FF2B5EF4-FFF2-40B4-BE49-F238E27FC236}">
                <a16:creationId xmlns:a16="http://schemas.microsoft.com/office/drawing/2014/main" id="{09352D16-A40A-4D1E-B0D4-157478D27BC6}"/>
              </a:ext>
            </a:extLst>
          </p:cNvPr>
          <p:cNvSpPr>
            <a:spLocks noGrp="1"/>
          </p:cNvSpPr>
          <p:nvPr>
            <p:ph type="sldNum" sz="quarter" idx="12"/>
          </p:nvPr>
        </p:nvSpPr>
        <p:spPr/>
        <p:txBody>
          <a:bodyPr/>
          <a:lstStyle/>
          <a:p>
            <a:fld id="{71A09C12-CA24-4142-85DC-3FD01FCE5992}" type="slidenum">
              <a:rPr lang="zh-CN" altLang="en-US" smtClean="0"/>
              <a:t>12</a:t>
            </a:fld>
            <a:endParaRPr lang="zh-CN" altLang="en-US"/>
          </a:p>
        </p:txBody>
      </p:sp>
      <p:sp>
        <p:nvSpPr>
          <p:cNvPr id="52" name="文本框 51">
            <a:extLst>
              <a:ext uri="{FF2B5EF4-FFF2-40B4-BE49-F238E27FC236}">
                <a16:creationId xmlns:a16="http://schemas.microsoft.com/office/drawing/2014/main" id="{4F495FCE-8049-4BF9-8F12-55F7B55685E3}"/>
              </a:ext>
            </a:extLst>
          </p:cNvPr>
          <p:cNvSpPr txBox="1"/>
          <p:nvPr/>
        </p:nvSpPr>
        <p:spPr>
          <a:xfrm>
            <a:off x="1160536" y="4681622"/>
            <a:ext cx="1624491" cy="369332"/>
          </a:xfrm>
          <a:prstGeom prst="rect">
            <a:avLst/>
          </a:prstGeom>
          <a:noFill/>
        </p:spPr>
        <p:txBody>
          <a:bodyPr wrap="square">
            <a:spAutoFit/>
          </a:bodyPr>
          <a:lstStyle/>
          <a:p>
            <a:r>
              <a:rPr lang="en-US" altLang="zh-CN" sz="1800" i="1" dirty="0">
                <a:solidFill>
                  <a:srgbClr val="0000FF"/>
                </a:solidFill>
                <a:latin typeface="AdvP6F01"/>
              </a:rPr>
              <a:t>Total rms PSF:</a:t>
            </a:r>
            <a:endParaRPr lang="zh-CN" altLang="en-US" dirty="0"/>
          </a:p>
        </p:txBody>
      </p:sp>
      <p:sp>
        <p:nvSpPr>
          <p:cNvPr id="53" name="文本框 52">
            <a:extLst>
              <a:ext uri="{FF2B5EF4-FFF2-40B4-BE49-F238E27FC236}">
                <a16:creationId xmlns:a16="http://schemas.microsoft.com/office/drawing/2014/main" id="{333A8262-7A85-41F2-99FB-ADF799827A1E}"/>
              </a:ext>
            </a:extLst>
          </p:cNvPr>
          <p:cNvSpPr txBox="1"/>
          <p:nvPr/>
        </p:nvSpPr>
        <p:spPr>
          <a:xfrm>
            <a:off x="3828076" y="5091295"/>
            <a:ext cx="3258523" cy="369332"/>
          </a:xfrm>
          <a:prstGeom prst="rect">
            <a:avLst/>
          </a:prstGeom>
          <a:noFill/>
        </p:spPr>
        <p:txBody>
          <a:bodyPr wrap="square">
            <a:spAutoFit/>
          </a:bodyPr>
          <a:lstStyle/>
          <a:p>
            <a:r>
              <a:rPr lang="en-US" altLang="zh-CN" i="1" dirty="0" err="1">
                <a:latin typeface="Times New Roman" pitchFamily="18" charset="0"/>
                <a:cs typeface="Times New Roman" pitchFamily="18" charset="0"/>
              </a:rPr>
              <a:t>S</a:t>
            </a:r>
            <a:r>
              <a:rPr lang="en-US" altLang="zh-CN" i="1" baseline="-25000" dirty="0" err="1">
                <a:latin typeface="Times New Roman" pitchFamily="18" charset="0"/>
                <a:cs typeface="Times New Roman" pitchFamily="18" charset="0"/>
              </a:rPr>
              <a:t>sys</a:t>
            </a:r>
            <a:r>
              <a:rPr lang="en-US" altLang="zh-CN" i="1" baseline="-25000" dirty="0">
                <a:latin typeface="Times New Roman" pitchFamily="18" charset="0"/>
                <a:cs typeface="Times New Roman" pitchFamily="18" charset="0"/>
              </a:rPr>
              <a:t> </a:t>
            </a:r>
            <a:r>
              <a:rPr lang="en-US" altLang="zh-CN" i="1" dirty="0">
                <a:latin typeface="Times New Roman" pitchFamily="18" charset="0"/>
                <a:cs typeface="Times New Roman" pitchFamily="18" charset="0"/>
              </a:rPr>
              <a:t>/Mag. </a:t>
            </a:r>
            <a:r>
              <a:rPr lang="en-US" altLang="zh-CN" dirty="0"/>
              <a:t>= </a:t>
            </a:r>
            <a:r>
              <a:rPr lang="en-US" altLang="zh-CN" dirty="0">
                <a:latin typeface="Times New Roman" panose="02020603050405020304" pitchFamily="18" charset="0"/>
                <a:cs typeface="Times New Roman" panose="02020603050405020304" pitchFamily="18" charset="0"/>
              </a:rPr>
              <a:t>5.14</a:t>
            </a:r>
            <a:r>
              <a:rPr lang="el-GR" altLang="zh-CN" dirty="0">
                <a:solidFill>
                  <a:srgbClr val="222222"/>
                </a:solidFill>
                <a:latin typeface="Times New Roman" panose="02020603050405020304" pitchFamily="18" charset="0"/>
                <a:cs typeface="Times New Roman" panose="02020603050405020304" pitchFamily="18" charset="0"/>
              </a:rPr>
              <a:t> μ</a:t>
            </a:r>
            <a:r>
              <a:rPr lang="en-US" altLang="zh-CN" dirty="0">
                <a:solidFill>
                  <a:srgbClr val="222222"/>
                </a:solidFill>
                <a:latin typeface="Times New Roman" panose="02020603050405020304" pitchFamily="18" charset="0"/>
                <a:cs typeface="Times New Roman" panose="02020603050405020304" pitchFamily="18" charset="0"/>
              </a:rPr>
              <a:t>m</a:t>
            </a:r>
            <a:r>
              <a:rPr lang="en-US" altLang="zh-CN" dirty="0"/>
              <a:t> </a:t>
            </a:r>
            <a:endParaRPr lang="zh-CN" altLang="en-US" dirty="0"/>
          </a:p>
        </p:txBody>
      </p:sp>
      <p:sp>
        <p:nvSpPr>
          <p:cNvPr id="44" name="标题 1">
            <a:extLst>
              <a:ext uri="{FF2B5EF4-FFF2-40B4-BE49-F238E27FC236}">
                <a16:creationId xmlns:a16="http://schemas.microsoft.com/office/drawing/2014/main" id="{84AAA279-3F93-4EDF-89AC-162EB78AF7E6}"/>
              </a:ext>
            </a:extLst>
          </p:cNvPr>
          <p:cNvSpPr>
            <a:spLocks noGrp="1"/>
          </p:cNvSpPr>
          <p:nvPr>
            <p:ph type="title"/>
          </p:nvPr>
        </p:nvSpPr>
        <p:spPr>
          <a:xfrm>
            <a:off x="714337" y="136524"/>
            <a:ext cx="10763325" cy="725470"/>
          </a:xfrm>
        </p:spPr>
        <p:txBody>
          <a:bodyPr/>
          <a:lstStyle/>
          <a:p>
            <a:r>
              <a:rPr lang="zh-CN" altLang="en-US" dirty="0"/>
              <a:t>同步光截面测量：</a:t>
            </a:r>
            <a:r>
              <a:rPr lang="zh-CN" altLang="en-US" dirty="0">
                <a:solidFill>
                  <a:schemeClr val="tx1"/>
                </a:solidFill>
              </a:rPr>
              <a:t>小孔成像</a:t>
            </a:r>
          </a:p>
        </p:txBody>
      </p:sp>
    </p:spTree>
    <p:extLst>
      <p:ext uri="{BB962C8B-B14F-4D97-AF65-F5344CB8AC3E}">
        <p14:creationId xmlns:p14="http://schemas.microsoft.com/office/powerpoint/2010/main" val="948067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33773BEA-9E93-4212-BA86-9DE9EF289C4A}"/>
              </a:ext>
            </a:extLst>
          </p:cNvPr>
          <p:cNvSpPr/>
          <p:nvPr/>
        </p:nvSpPr>
        <p:spPr>
          <a:xfrm flipV="1">
            <a:off x="9870544" y="4638700"/>
            <a:ext cx="107372" cy="34289"/>
          </a:xfrm>
          <a:prstGeom prst="rect">
            <a:avLst/>
          </a:prstGeom>
          <a:solidFill>
            <a:schemeClr val="tx1">
              <a:lumMod val="65000"/>
              <a:lumOff val="35000"/>
            </a:schemeClr>
          </a:solidFill>
          <a:ln>
            <a:noFill/>
          </a:ln>
          <a:scene3d>
            <a:camera prst="orthographicFront"/>
            <a:lightRig rig="threePt" dir="t"/>
          </a:scene3d>
          <a:sp3d>
            <a:bevelB w="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等线" panose="020F0502020204030204"/>
              <a:ea typeface="等线" panose="02010600030101010101" pitchFamily="2" charset="-122"/>
            </a:endParaRPr>
          </a:p>
        </p:txBody>
      </p:sp>
      <p:sp>
        <p:nvSpPr>
          <p:cNvPr id="44" name="空心弧 43">
            <a:extLst>
              <a:ext uri="{FF2B5EF4-FFF2-40B4-BE49-F238E27FC236}">
                <a16:creationId xmlns:a16="http://schemas.microsoft.com/office/drawing/2014/main" id="{29703DF4-9D73-4DAB-BFA6-673F7FF62BE8}"/>
              </a:ext>
            </a:extLst>
          </p:cNvPr>
          <p:cNvSpPr/>
          <p:nvPr/>
        </p:nvSpPr>
        <p:spPr>
          <a:xfrm rot="5721551">
            <a:off x="1492868" y="2494883"/>
            <a:ext cx="2268252" cy="2862318"/>
          </a:xfrm>
          <a:prstGeom prst="blockArc">
            <a:avLst>
              <a:gd name="adj1" fmla="val 19581540"/>
              <a:gd name="adj2" fmla="val 844224"/>
              <a:gd name="adj3" fmla="val 10629"/>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black"/>
              </a:solidFill>
              <a:latin typeface="等线" panose="020F0502020204030204"/>
              <a:ea typeface="等线" panose="02010600030101010101" pitchFamily="2" charset="-122"/>
            </a:endParaRPr>
          </a:p>
        </p:txBody>
      </p:sp>
      <p:sp>
        <p:nvSpPr>
          <p:cNvPr id="24" name="TextBox 60">
            <a:extLst>
              <a:ext uri="{FF2B5EF4-FFF2-40B4-BE49-F238E27FC236}">
                <a16:creationId xmlns:a16="http://schemas.microsoft.com/office/drawing/2014/main" id="{61395FBB-A496-4A4D-BE29-E80B82461D43}"/>
              </a:ext>
            </a:extLst>
          </p:cNvPr>
          <p:cNvSpPr txBox="1"/>
          <p:nvPr/>
        </p:nvSpPr>
        <p:spPr>
          <a:xfrm>
            <a:off x="3750607" y="4280571"/>
            <a:ext cx="870671" cy="380297"/>
          </a:xfrm>
          <a:prstGeom prst="rect">
            <a:avLst/>
          </a:prstGeom>
          <a:noFill/>
          <a:scene3d>
            <a:camera prst="orthographicFront">
              <a:rot lat="0" lon="0" rev="0"/>
            </a:camera>
            <a:lightRig rig="threePt" dir="t"/>
          </a:scene3d>
        </p:spPr>
        <p:txBody>
          <a:bodyPr wrap="square" rtlCol="0">
            <a:spAutoFit/>
          </a:bodyPr>
          <a:lstStyle/>
          <a:p>
            <a:pPr algn="ctr" defTabSz="685800">
              <a:lnSpc>
                <a:spcPts val="1125"/>
              </a:lnSpc>
            </a:pPr>
            <a:r>
              <a:rPr lang="en-US" altLang="zh-CN" sz="1200" b="1" dirty="0">
                <a:solidFill>
                  <a:prstClr val="black"/>
                </a:solidFill>
                <a:latin typeface="等线" panose="020F0502020204030204"/>
                <a:ea typeface="等线" panose="02010600030101010101" pitchFamily="2" charset="-122"/>
              </a:rPr>
              <a:t>Movable </a:t>
            </a:r>
          </a:p>
          <a:p>
            <a:pPr algn="ctr" defTabSz="685800">
              <a:lnSpc>
                <a:spcPts val="1125"/>
              </a:lnSpc>
            </a:pPr>
            <a:r>
              <a:rPr lang="en-US" altLang="zh-CN" sz="1200" b="1" dirty="0">
                <a:solidFill>
                  <a:prstClr val="black"/>
                </a:solidFill>
                <a:latin typeface="等线" panose="020F0502020204030204"/>
                <a:ea typeface="等线" panose="02010600030101010101" pitchFamily="2" charset="-122"/>
              </a:rPr>
              <a:t>Pinhole</a:t>
            </a:r>
            <a:endParaRPr lang="zh-CN" altLang="en-US" sz="1200" b="1" dirty="0">
              <a:solidFill>
                <a:prstClr val="black"/>
              </a:solidFill>
              <a:latin typeface="等线" panose="020F0502020204030204"/>
              <a:ea typeface="等线" panose="02010600030101010101" pitchFamily="2" charset="-122"/>
            </a:endParaRPr>
          </a:p>
        </p:txBody>
      </p:sp>
      <p:cxnSp>
        <p:nvCxnSpPr>
          <p:cNvPr id="27" name="直接箭头连接符 26">
            <a:extLst>
              <a:ext uri="{FF2B5EF4-FFF2-40B4-BE49-F238E27FC236}">
                <a16:creationId xmlns:a16="http://schemas.microsoft.com/office/drawing/2014/main" id="{D49972DF-0E2F-48F8-8087-7AD1D3BFFD91}"/>
              </a:ext>
            </a:extLst>
          </p:cNvPr>
          <p:cNvCxnSpPr>
            <a:cxnSpLocks/>
          </p:cNvCxnSpPr>
          <p:nvPr/>
        </p:nvCxnSpPr>
        <p:spPr>
          <a:xfrm>
            <a:off x="4231366" y="5748740"/>
            <a:ext cx="5417624" cy="0"/>
          </a:xfrm>
          <a:prstGeom prst="straightConnector1">
            <a:avLst/>
          </a:prstGeom>
          <a:ln>
            <a:solidFill>
              <a:schemeClr val="tx1"/>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37246382-14CD-4F2E-B744-AD289F077340}"/>
              </a:ext>
            </a:extLst>
          </p:cNvPr>
          <p:cNvCxnSpPr>
            <a:cxnSpLocks/>
          </p:cNvCxnSpPr>
          <p:nvPr/>
        </p:nvCxnSpPr>
        <p:spPr>
          <a:xfrm flipH="1">
            <a:off x="9672909" y="5149602"/>
            <a:ext cx="165" cy="67086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07BED611-959C-450A-B64A-A24D44CE420D}"/>
              </a:ext>
            </a:extLst>
          </p:cNvPr>
          <p:cNvSpPr txBox="1"/>
          <p:nvPr/>
        </p:nvSpPr>
        <p:spPr>
          <a:xfrm>
            <a:off x="1816967" y="967104"/>
            <a:ext cx="2873849" cy="415498"/>
          </a:xfrm>
          <a:prstGeom prst="rect">
            <a:avLst/>
          </a:prstGeom>
          <a:noFill/>
        </p:spPr>
        <p:txBody>
          <a:bodyPr wrap="square" rtlCol="0">
            <a:spAutoFit/>
          </a:bodyPr>
          <a:lstStyle/>
          <a:p>
            <a:pPr marL="342900" indent="-342900" defTabSz="685800">
              <a:buClr>
                <a:srgbClr val="ED7D31"/>
              </a:buClr>
              <a:buFont typeface="Wingdings" panose="05000000000000000000" pitchFamily="2" charset="2"/>
              <a:buChar char="n"/>
            </a:pPr>
            <a:r>
              <a:rPr lang="en-US" altLang="zh-CN" sz="2100" b="1"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KB mirrors imaging </a:t>
            </a:r>
          </a:p>
        </p:txBody>
      </p:sp>
      <p:sp>
        <p:nvSpPr>
          <p:cNvPr id="42" name="矩形 41">
            <a:extLst>
              <a:ext uri="{FF2B5EF4-FFF2-40B4-BE49-F238E27FC236}">
                <a16:creationId xmlns:a16="http://schemas.microsoft.com/office/drawing/2014/main" id="{5BF3314F-9CBC-4BEF-B4DB-01CAED8018A5}"/>
              </a:ext>
            </a:extLst>
          </p:cNvPr>
          <p:cNvSpPr/>
          <p:nvPr/>
        </p:nvSpPr>
        <p:spPr>
          <a:xfrm>
            <a:off x="4420464" y="4813865"/>
            <a:ext cx="34289" cy="21889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43" name="矩形 42">
            <a:extLst>
              <a:ext uri="{FF2B5EF4-FFF2-40B4-BE49-F238E27FC236}">
                <a16:creationId xmlns:a16="http://schemas.microsoft.com/office/drawing/2014/main" id="{2D3355D0-FDBF-4A56-B8DE-5B7AFDEE0976}"/>
              </a:ext>
            </a:extLst>
          </p:cNvPr>
          <p:cNvSpPr/>
          <p:nvPr/>
        </p:nvSpPr>
        <p:spPr>
          <a:xfrm>
            <a:off x="8863334" y="4753062"/>
            <a:ext cx="34289" cy="30668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45" name="文本框 44">
            <a:extLst>
              <a:ext uri="{FF2B5EF4-FFF2-40B4-BE49-F238E27FC236}">
                <a16:creationId xmlns:a16="http://schemas.microsoft.com/office/drawing/2014/main" id="{55D0EF56-0370-44CC-8BF7-E6E0049B9B49}"/>
              </a:ext>
            </a:extLst>
          </p:cNvPr>
          <p:cNvSpPr txBox="1"/>
          <p:nvPr/>
        </p:nvSpPr>
        <p:spPr>
          <a:xfrm>
            <a:off x="4264811" y="5118409"/>
            <a:ext cx="729688" cy="272510"/>
          </a:xfrm>
          <a:prstGeom prst="rect">
            <a:avLst/>
          </a:prstGeom>
          <a:noFill/>
        </p:spPr>
        <p:txBody>
          <a:bodyPr wrap="none" rtlCol="0">
            <a:spAutoFit/>
          </a:bodyPr>
          <a:lstStyle/>
          <a:p>
            <a:pPr algn="ctr" defTabSz="685800">
              <a:lnSpc>
                <a:spcPts val="675"/>
              </a:lnSpc>
            </a:pPr>
            <a:r>
              <a:rPr lang="en-US" altLang="zh-CN" sz="675" dirty="0">
                <a:solidFill>
                  <a:prstClr val="black"/>
                </a:solidFill>
                <a:latin typeface="等线" panose="020F0502020204030204"/>
                <a:ea typeface="等线" panose="02010600030101010101" pitchFamily="2" charset="-122"/>
              </a:rPr>
              <a:t>CVD diamond </a:t>
            </a:r>
          </a:p>
          <a:p>
            <a:pPr algn="ctr" defTabSz="685800">
              <a:lnSpc>
                <a:spcPts val="675"/>
              </a:lnSpc>
            </a:pPr>
            <a:r>
              <a:rPr lang="en-US" altLang="zh-CN" sz="675" dirty="0">
                <a:solidFill>
                  <a:prstClr val="black"/>
                </a:solidFill>
                <a:latin typeface="等线" panose="020F0502020204030204"/>
                <a:ea typeface="等线" panose="02010600030101010101" pitchFamily="2" charset="-122"/>
              </a:rPr>
              <a:t>window</a:t>
            </a:r>
            <a:endParaRPr lang="zh-CN" altLang="en-US" sz="675" dirty="0">
              <a:solidFill>
                <a:prstClr val="black"/>
              </a:solidFill>
              <a:latin typeface="等线" panose="020F0502020204030204"/>
              <a:ea typeface="等线" panose="02010600030101010101" pitchFamily="2" charset="-122"/>
            </a:endParaRPr>
          </a:p>
        </p:txBody>
      </p:sp>
      <p:sp>
        <p:nvSpPr>
          <p:cNvPr id="46" name="文本框 45">
            <a:extLst>
              <a:ext uri="{FF2B5EF4-FFF2-40B4-BE49-F238E27FC236}">
                <a16:creationId xmlns:a16="http://schemas.microsoft.com/office/drawing/2014/main" id="{02CFD7D7-8E02-43FA-9568-8CFA58D35640}"/>
              </a:ext>
            </a:extLst>
          </p:cNvPr>
          <p:cNvSpPr txBox="1"/>
          <p:nvPr/>
        </p:nvSpPr>
        <p:spPr>
          <a:xfrm>
            <a:off x="8668175" y="5083802"/>
            <a:ext cx="473206" cy="227626"/>
          </a:xfrm>
          <a:prstGeom prst="rect">
            <a:avLst/>
          </a:prstGeom>
          <a:noFill/>
        </p:spPr>
        <p:txBody>
          <a:bodyPr wrap="none" rtlCol="0">
            <a:spAutoFit/>
          </a:bodyPr>
          <a:lstStyle/>
          <a:p>
            <a:pPr algn="ctr" defTabSz="685800">
              <a:lnSpc>
                <a:spcPts val="525"/>
              </a:lnSpc>
            </a:pPr>
            <a:r>
              <a:rPr lang="en-US" altLang="zh-CN" sz="675" dirty="0">
                <a:solidFill>
                  <a:prstClr val="black"/>
                </a:solidFill>
                <a:latin typeface="等线" panose="020F0502020204030204"/>
                <a:ea typeface="等线" panose="02010600030101010101" pitchFamily="2" charset="-122"/>
              </a:rPr>
              <a:t>Be </a:t>
            </a:r>
          </a:p>
          <a:p>
            <a:pPr algn="ctr" defTabSz="685800">
              <a:lnSpc>
                <a:spcPts val="525"/>
              </a:lnSpc>
            </a:pPr>
            <a:r>
              <a:rPr lang="en-US" altLang="zh-CN" sz="675" dirty="0">
                <a:solidFill>
                  <a:prstClr val="black"/>
                </a:solidFill>
                <a:latin typeface="等线" panose="020F0502020204030204"/>
                <a:ea typeface="等线" panose="02010600030101010101" pitchFamily="2" charset="-122"/>
              </a:rPr>
              <a:t>window</a:t>
            </a:r>
            <a:endParaRPr lang="zh-CN" altLang="en-US" sz="675" dirty="0">
              <a:solidFill>
                <a:prstClr val="black"/>
              </a:solidFill>
              <a:latin typeface="等线" panose="020F0502020204030204"/>
              <a:ea typeface="等线" panose="02010600030101010101" pitchFamily="2" charset="-122"/>
            </a:endParaRPr>
          </a:p>
        </p:txBody>
      </p:sp>
      <p:sp>
        <p:nvSpPr>
          <p:cNvPr id="48" name="文本框 47">
            <a:extLst>
              <a:ext uri="{FF2B5EF4-FFF2-40B4-BE49-F238E27FC236}">
                <a16:creationId xmlns:a16="http://schemas.microsoft.com/office/drawing/2014/main" id="{1958F516-B571-4A46-9671-0A34C8D8D646}"/>
              </a:ext>
            </a:extLst>
          </p:cNvPr>
          <p:cNvSpPr txBox="1"/>
          <p:nvPr/>
        </p:nvSpPr>
        <p:spPr>
          <a:xfrm>
            <a:off x="3361322" y="5047214"/>
            <a:ext cx="595035" cy="196208"/>
          </a:xfrm>
          <a:prstGeom prst="rect">
            <a:avLst/>
          </a:prstGeom>
          <a:noFill/>
        </p:spPr>
        <p:txBody>
          <a:bodyPr wrap="none" rtlCol="0">
            <a:spAutoFit/>
          </a:bodyPr>
          <a:lstStyle/>
          <a:p>
            <a:pPr defTabSz="685800"/>
            <a:r>
              <a:rPr lang="en-US" altLang="zh-CN" sz="675" dirty="0">
                <a:solidFill>
                  <a:prstClr val="black"/>
                </a:solidFill>
                <a:latin typeface="等线" panose="020F0502020204030204"/>
                <a:ea typeface="等线" panose="02010600030101010101" pitchFamily="2" charset="-122"/>
              </a:rPr>
              <a:t>Al window </a:t>
            </a:r>
            <a:endParaRPr lang="zh-CN" altLang="en-US" sz="675" dirty="0">
              <a:solidFill>
                <a:prstClr val="black"/>
              </a:solidFill>
              <a:latin typeface="等线" panose="020F0502020204030204"/>
              <a:ea typeface="等线" panose="02010600030101010101" pitchFamily="2" charset="-122"/>
            </a:endParaRPr>
          </a:p>
        </p:txBody>
      </p:sp>
      <p:grpSp>
        <p:nvGrpSpPr>
          <p:cNvPr id="49" name="组合 48">
            <a:extLst>
              <a:ext uri="{FF2B5EF4-FFF2-40B4-BE49-F238E27FC236}">
                <a16:creationId xmlns:a16="http://schemas.microsoft.com/office/drawing/2014/main" id="{B79F312B-CCBF-405D-B211-C95110CC1BD9}"/>
              </a:ext>
            </a:extLst>
          </p:cNvPr>
          <p:cNvGrpSpPr/>
          <p:nvPr/>
        </p:nvGrpSpPr>
        <p:grpSpPr>
          <a:xfrm>
            <a:off x="3972476" y="4894047"/>
            <a:ext cx="38371" cy="146308"/>
            <a:chOff x="5110825" y="4529340"/>
            <a:chExt cx="51161" cy="195077"/>
          </a:xfrm>
          <a:solidFill>
            <a:schemeClr val="accent2"/>
          </a:solidFill>
        </p:grpSpPr>
        <p:sp>
          <p:nvSpPr>
            <p:cNvPr id="50" name="矩形 49">
              <a:extLst>
                <a:ext uri="{FF2B5EF4-FFF2-40B4-BE49-F238E27FC236}">
                  <a16:creationId xmlns:a16="http://schemas.microsoft.com/office/drawing/2014/main" id="{CE8C4654-F252-4068-AEF3-EF1935E70B48}"/>
                </a:ext>
              </a:extLst>
            </p:cNvPr>
            <p:cNvSpPr/>
            <p:nvPr/>
          </p:nvSpPr>
          <p:spPr>
            <a:xfrm>
              <a:off x="5137842" y="4529340"/>
              <a:ext cx="24144" cy="621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等线" panose="020F0502020204030204"/>
                <a:ea typeface="等线" panose="02010600030101010101" pitchFamily="2" charset="-122"/>
              </a:endParaRPr>
            </a:p>
          </p:txBody>
        </p:sp>
        <p:sp>
          <p:nvSpPr>
            <p:cNvPr id="51" name="矩形 50">
              <a:extLst>
                <a:ext uri="{FF2B5EF4-FFF2-40B4-BE49-F238E27FC236}">
                  <a16:creationId xmlns:a16="http://schemas.microsoft.com/office/drawing/2014/main" id="{6D92990B-A1EE-4265-9B16-CAFE343432A1}"/>
                </a:ext>
              </a:extLst>
            </p:cNvPr>
            <p:cNvSpPr/>
            <p:nvPr/>
          </p:nvSpPr>
          <p:spPr>
            <a:xfrm>
              <a:off x="5127599" y="4589706"/>
              <a:ext cx="34387" cy="677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52" name="矩形 51">
              <a:extLst>
                <a:ext uri="{FF2B5EF4-FFF2-40B4-BE49-F238E27FC236}">
                  <a16:creationId xmlns:a16="http://schemas.microsoft.com/office/drawing/2014/main" id="{C9414176-C990-463D-A194-CFA2DC3F149E}"/>
                </a:ext>
              </a:extLst>
            </p:cNvPr>
            <p:cNvSpPr/>
            <p:nvPr/>
          </p:nvSpPr>
          <p:spPr>
            <a:xfrm>
              <a:off x="5110825" y="4656692"/>
              <a:ext cx="51161" cy="677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grpSp>
      <p:sp>
        <p:nvSpPr>
          <p:cNvPr id="54" name="文本框 53">
            <a:extLst>
              <a:ext uri="{FF2B5EF4-FFF2-40B4-BE49-F238E27FC236}">
                <a16:creationId xmlns:a16="http://schemas.microsoft.com/office/drawing/2014/main" id="{2B79D6FD-5D0F-4ACF-8CB2-0EBDC0A23996}"/>
              </a:ext>
            </a:extLst>
          </p:cNvPr>
          <p:cNvSpPr txBox="1"/>
          <p:nvPr/>
        </p:nvSpPr>
        <p:spPr>
          <a:xfrm>
            <a:off x="3661664" y="5158958"/>
            <a:ext cx="708848" cy="196208"/>
          </a:xfrm>
          <a:prstGeom prst="rect">
            <a:avLst/>
          </a:prstGeom>
          <a:noFill/>
        </p:spPr>
        <p:txBody>
          <a:bodyPr wrap="none" rtlCol="0">
            <a:spAutoFit/>
          </a:bodyPr>
          <a:lstStyle/>
          <a:p>
            <a:pPr defTabSz="685800"/>
            <a:r>
              <a:rPr lang="en-US" altLang="zh-CN" sz="675" dirty="0">
                <a:solidFill>
                  <a:prstClr val="black"/>
                </a:solidFill>
                <a:latin typeface="等线" panose="020F0502020204030204"/>
                <a:ea typeface="等线" panose="02010600030101010101" pitchFamily="2" charset="-122"/>
              </a:rPr>
              <a:t>Cu Attenuator</a:t>
            </a:r>
            <a:endParaRPr lang="zh-CN" altLang="en-US" sz="675" dirty="0">
              <a:solidFill>
                <a:prstClr val="black"/>
              </a:solidFill>
              <a:latin typeface="等线" panose="020F0502020204030204"/>
              <a:ea typeface="等线" panose="02010600030101010101" pitchFamily="2" charset="-122"/>
            </a:endParaRPr>
          </a:p>
        </p:txBody>
      </p:sp>
      <p:cxnSp>
        <p:nvCxnSpPr>
          <p:cNvPr id="55" name="直接箭头连接符 54">
            <a:extLst>
              <a:ext uri="{FF2B5EF4-FFF2-40B4-BE49-F238E27FC236}">
                <a16:creationId xmlns:a16="http://schemas.microsoft.com/office/drawing/2014/main" id="{E94777E1-A8D5-464F-906F-F71F7426F3E2}"/>
              </a:ext>
            </a:extLst>
          </p:cNvPr>
          <p:cNvCxnSpPr>
            <a:cxnSpLocks/>
          </p:cNvCxnSpPr>
          <p:nvPr/>
        </p:nvCxnSpPr>
        <p:spPr>
          <a:xfrm flipH="1" flipV="1">
            <a:off x="4431411" y="5050164"/>
            <a:ext cx="1329" cy="101594"/>
          </a:xfrm>
          <a:prstGeom prst="straightConnector1">
            <a:avLst/>
          </a:prstGeom>
          <a:ln>
            <a:headEnd w="lg" len="sm"/>
            <a:tailEnd type="triangle" w="sm" len="sm"/>
          </a:ln>
        </p:spPr>
        <p:style>
          <a:lnRef idx="1">
            <a:schemeClr val="accent1"/>
          </a:lnRef>
          <a:fillRef idx="0">
            <a:schemeClr val="accent1"/>
          </a:fillRef>
          <a:effectRef idx="0">
            <a:schemeClr val="accent1"/>
          </a:effectRef>
          <a:fontRef idx="minor">
            <a:schemeClr val="tx1"/>
          </a:fontRef>
        </p:style>
      </p:cxnSp>
      <p:sp>
        <p:nvSpPr>
          <p:cNvPr id="23" name="等腰三角形 22">
            <a:extLst>
              <a:ext uri="{FF2B5EF4-FFF2-40B4-BE49-F238E27FC236}">
                <a16:creationId xmlns:a16="http://schemas.microsoft.com/office/drawing/2014/main" id="{DCBE2700-93BE-4753-A14D-AC1F141F9741}"/>
              </a:ext>
            </a:extLst>
          </p:cNvPr>
          <p:cNvSpPr/>
          <p:nvPr/>
        </p:nvSpPr>
        <p:spPr>
          <a:xfrm rot="16200000">
            <a:off x="4481511" y="2949093"/>
            <a:ext cx="34289" cy="3967421"/>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56" name="矩形 55">
            <a:extLst>
              <a:ext uri="{FF2B5EF4-FFF2-40B4-BE49-F238E27FC236}">
                <a16:creationId xmlns:a16="http://schemas.microsoft.com/office/drawing/2014/main" id="{B5F10D3A-FE24-4F7F-8425-4B0DDB9BBE18}"/>
              </a:ext>
            </a:extLst>
          </p:cNvPr>
          <p:cNvSpPr/>
          <p:nvPr/>
        </p:nvSpPr>
        <p:spPr>
          <a:xfrm>
            <a:off x="3816543" y="4822126"/>
            <a:ext cx="34289" cy="21889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3" name="文本框 2">
            <a:extLst>
              <a:ext uri="{FF2B5EF4-FFF2-40B4-BE49-F238E27FC236}">
                <a16:creationId xmlns:a16="http://schemas.microsoft.com/office/drawing/2014/main" id="{B5C8B4CD-62FD-4274-BAA0-452F4680DA5C}"/>
              </a:ext>
            </a:extLst>
          </p:cNvPr>
          <p:cNvSpPr txBox="1"/>
          <p:nvPr/>
        </p:nvSpPr>
        <p:spPr>
          <a:xfrm>
            <a:off x="2220748" y="4360275"/>
            <a:ext cx="840615" cy="380297"/>
          </a:xfrm>
          <a:prstGeom prst="rect">
            <a:avLst/>
          </a:prstGeom>
          <a:noFill/>
        </p:spPr>
        <p:txBody>
          <a:bodyPr wrap="square" rtlCol="0">
            <a:spAutoFit/>
          </a:bodyPr>
          <a:lstStyle/>
          <a:p>
            <a:pPr algn="ctr" defTabSz="685800">
              <a:lnSpc>
                <a:spcPts val="1125"/>
              </a:lnSpc>
            </a:pPr>
            <a:r>
              <a:rPr lang="en-US" altLang="zh-CN" sz="1200" b="1" dirty="0">
                <a:solidFill>
                  <a:prstClr val="black"/>
                </a:solidFill>
                <a:latin typeface="等线" panose="020F0502020204030204"/>
                <a:ea typeface="等线" panose="02010600030101010101" pitchFamily="2" charset="-122"/>
              </a:rPr>
              <a:t>Bending </a:t>
            </a:r>
          </a:p>
          <a:p>
            <a:pPr algn="ctr" defTabSz="685800">
              <a:lnSpc>
                <a:spcPts val="1125"/>
              </a:lnSpc>
            </a:pPr>
            <a:r>
              <a:rPr lang="en-US" altLang="zh-CN" sz="1200" b="1" dirty="0">
                <a:solidFill>
                  <a:prstClr val="black"/>
                </a:solidFill>
                <a:latin typeface="等线" panose="020F0502020204030204"/>
                <a:ea typeface="等线" panose="02010600030101010101" pitchFamily="2" charset="-122"/>
              </a:rPr>
              <a:t>Magnet</a:t>
            </a:r>
            <a:endParaRPr lang="zh-CN" altLang="en-US" sz="1200" b="1" dirty="0">
              <a:solidFill>
                <a:prstClr val="black"/>
              </a:solidFill>
              <a:latin typeface="等线" panose="020F0502020204030204"/>
              <a:ea typeface="等线" panose="02010600030101010101" pitchFamily="2" charset="-122"/>
            </a:endParaRPr>
          </a:p>
        </p:txBody>
      </p:sp>
      <p:sp>
        <p:nvSpPr>
          <p:cNvPr id="5" name="矩形 4">
            <a:extLst>
              <a:ext uri="{FF2B5EF4-FFF2-40B4-BE49-F238E27FC236}">
                <a16:creationId xmlns:a16="http://schemas.microsoft.com/office/drawing/2014/main" id="{72D51EE6-0698-40B7-981E-3ABD3A84DFA2}"/>
              </a:ext>
            </a:extLst>
          </p:cNvPr>
          <p:cNvSpPr/>
          <p:nvPr/>
        </p:nvSpPr>
        <p:spPr>
          <a:xfrm>
            <a:off x="4455007" y="4864702"/>
            <a:ext cx="1421261" cy="123690"/>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57" name="矩形 56">
            <a:extLst>
              <a:ext uri="{FF2B5EF4-FFF2-40B4-BE49-F238E27FC236}">
                <a16:creationId xmlns:a16="http://schemas.microsoft.com/office/drawing/2014/main" id="{66B33584-EF24-4F53-A5C3-65F5D1D05BD3}"/>
              </a:ext>
            </a:extLst>
          </p:cNvPr>
          <p:cNvSpPr/>
          <p:nvPr/>
        </p:nvSpPr>
        <p:spPr>
          <a:xfrm>
            <a:off x="2530796" y="4893280"/>
            <a:ext cx="1283051" cy="62246"/>
          </a:xfrm>
          <a:prstGeom prst="rec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6" name="矩形 5">
            <a:extLst>
              <a:ext uri="{FF2B5EF4-FFF2-40B4-BE49-F238E27FC236}">
                <a16:creationId xmlns:a16="http://schemas.microsoft.com/office/drawing/2014/main" id="{8DB66E75-49BB-445C-90D3-7F5A91C88890}"/>
              </a:ext>
            </a:extLst>
          </p:cNvPr>
          <p:cNvSpPr/>
          <p:nvPr/>
        </p:nvSpPr>
        <p:spPr>
          <a:xfrm>
            <a:off x="9648993" y="4743597"/>
            <a:ext cx="34289" cy="2582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grpSp>
        <p:nvGrpSpPr>
          <p:cNvPr id="10" name="组合 9">
            <a:extLst>
              <a:ext uri="{FF2B5EF4-FFF2-40B4-BE49-F238E27FC236}">
                <a16:creationId xmlns:a16="http://schemas.microsoft.com/office/drawing/2014/main" id="{5BD7DE79-722E-4C37-86C2-0BBBA2BC17D7}"/>
              </a:ext>
            </a:extLst>
          </p:cNvPr>
          <p:cNvGrpSpPr/>
          <p:nvPr/>
        </p:nvGrpSpPr>
        <p:grpSpPr>
          <a:xfrm>
            <a:off x="9672907" y="4797659"/>
            <a:ext cx="174266" cy="150084"/>
            <a:chOff x="9918974" y="4690160"/>
            <a:chExt cx="473348" cy="422808"/>
          </a:xfrm>
        </p:grpSpPr>
        <p:sp>
          <p:nvSpPr>
            <p:cNvPr id="58" name="圆柱体 57">
              <a:extLst>
                <a:ext uri="{FF2B5EF4-FFF2-40B4-BE49-F238E27FC236}">
                  <a16:creationId xmlns:a16="http://schemas.microsoft.com/office/drawing/2014/main" id="{AA2F6E8B-49C6-431F-9255-A61591EB8AC4}"/>
                </a:ext>
              </a:extLst>
            </p:cNvPr>
            <p:cNvSpPr/>
            <p:nvPr/>
          </p:nvSpPr>
          <p:spPr>
            <a:xfrm rot="16200000">
              <a:off x="10007651" y="4728296"/>
              <a:ext cx="422808" cy="346535"/>
            </a:xfrm>
            <a:prstGeom prst="ca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9" name="圆柱体 8">
              <a:extLst>
                <a:ext uri="{FF2B5EF4-FFF2-40B4-BE49-F238E27FC236}">
                  <a16:creationId xmlns:a16="http://schemas.microsoft.com/office/drawing/2014/main" id="{ADCD35D7-83D2-4C4F-98A3-FC2024A415B6}"/>
                </a:ext>
              </a:extLst>
            </p:cNvPr>
            <p:cNvSpPr/>
            <p:nvPr/>
          </p:nvSpPr>
          <p:spPr>
            <a:xfrm rot="16200000">
              <a:off x="9863336" y="4819104"/>
              <a:ext cx="276197" cy="164921"/>
            </a:xfrm>
            <a:prstGeom prst="ca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等线" panose="020F0502020204030204"/>
                <a:ea typeface="等线" panose="02010600030101010101" pitchFamily="2" charset="-122"/>
              </a:endParaRPr>
            </a:p>
          </p:txBody>
        </p:sp>
      </p:grpSp>
      <p:sp>
        <p:nvSpPr>
          <p:cNvPr id="41" name="空心弧 40">
            <a:extLst>
              <a:ext uri="{FF2B5EF4-FFF2-40B4-BE49-F238E27FC236}">
                <a16:creationId xmlns:a16="http://schemas.microsoft.com/office/drawing/2014/main" id="{FBF78F14-A432-430B-B0A6-4B47F48E3CDF}"/>
              </a:ext>
            </a:extLst>
          </p:cNvPr>
          <p:cNvSpPr/>
          <p:nvPr/>
        </p:nvSpPr>
        <p:spPr>
          <a:xfrm rot="5721551">
            <a:off x="1492868" y="2401011"/>
            <a:ext cx="2268252" cy="2862318"/>
          </a:xfrm>
          <a:prstGeom prst="blockArc">
            <a:avLst>
              <a:gd name="adj1" fmla="val 19716813"/>
              <a:gd name="adj2" fmla="val 844224"/>
              <a:gd name="adj3" fmla="val 10629"/>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black"/>
              </a:solidFill>
              <a:latin typeface="等线" panose="020F0502020204030204"/>
              <a:ea typeface="等线" panose="02010600030101010101" pitchFamily="2" charset="-122"/>
            </a:endParaRPr>
          </a:p>
        </p:txBody>
      </p:sp>
      <p:sp>
        <p:nvSpPr>
          <p:cNvPr id="18" name="矩形 17">
            <a:extLst>
              <a:ext uri="{FF2B5EF4-FFF2-40B4-BE49-F238E27FC236}">
                <a16:creationId xmlns:a16="http://schemas.microsoft.com/office/drawing/2014/main" id="{2DA22303-DFB2-4666-95B8-77D739E9F153}"/>
              </a:ext>
            </a:extLst>
          </p:cNvPr>
          <p:cNvSpPr/>
          <p:nvPr/>
        </p:nvSpPr>
        <p:spPr>
          <a:xfrm>
            <a:off x="9836032" y="4658626"/>
            <a:ext cx="174266" cy="307242"/>
          </a:xfrm>
          <a:prstGeom prst="rect">
            <a:avLst/>
          </a:prstGeom>
          <a:solidFill>
            <a:schemeClr val="tx1"/>
          </a:solidFill>
          <a:ln>
            <a:solidFill>
              <a:schemeClr val="tx1"/>
            </a:solidFill>
          </a:ln>
          <a:effectLst>
            <a:glow>
              <a:schemeClr val="accent1">
                <a:alpha val="40000"/>
              </a:schemeClr>
            </a:glow>
            <a:reflection endPos="0" dist="50800" dir="5400000" sy="-100000" algn="bl" rotWithShape="0"/>
            <a:softEdge rad="0"/>
          </a:effectLst>
          <a:scene3d>
            <a:camera prst="orthographicFront"/>
            <a:lightRig rig="threePt" dir="t"/>
          </a:scene3d>
          <a:sp3d prstMaterial="dkEdge">
            <a:bevelT w="635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等线" panose="020F0502020204030204"/>
              <a:ea typeface="等线" panose="02010600030101010101" pitchFamily="2" charset="-122"/>
            </a:endParaRPr>
          </a:p>
        </p:txBody>
      </p:sp>
      <p:sp>
        <p:nvSpPr>
          <p:cNvPr id="59" name="矩形 58">
            <a:extLst>
              <a:ext uri="{FF2B5EF4-FFF2-40B4-BE49-F238E27FC236}">
                <a16:creationId xmlns:a16="http://schemas.microsoft.com/office/drawing/2014/main" id="{CACC62FF-A666-44ED-985C-D9C24D47FB2E}"/>
              </a:ext>
            </a:extLst>
          </p:cNvPr>
          <p:cNvSpPr/>
          <p:nvPr/>
        </p:nvSpPr>
        <p:spPr>
          <a:xfrm>
            <a:off x="9847174" y="4517497"/>
            <a:ext cx="159208" cy="121200"/>
          </a:xfrm>
          <a:prstGeom prst="rect">
            <a:avLst/>
          </a:prstGeom>
          <a:solidFill>
            <a:schemeClr val="tx1">
              <a:lumMod val="65000"/>
              <a:lumOff val="35000"/>
            </a:schemeClr>
          </a:solidFill>
          <a:ln>
            <a:noFill/>
          </a:ln>
          <a:scene3d>
            <a:camera prst="orthographicFront"/>
            <a:lightRig rig="threePt" dir="t"/>
          </a:scene3d>
          <a:sp3d>
            <a:bevelT w="25400" h="25400" prst="artDeco"/>
            <a:bevelB w="254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等线" panose="020F0502020204030204"/>
              <a:ea typeface="等线" panose="02010600030101010101" pitchFamily="2" charset="-122"/>
            </a:endParaRPr>
          </a:p>
        </p:txBody>
      </p:sp>
      <p:sp>
        <p:nvSpPr>
          <p:cNvPr id="20" name="文本框 19">
            <a:extLst>
              <a:ext uri="{FF2B5EF4-FFF2-40B4-BE49-F238E27FC236}">
                <a16:creationId xmlns:a16="http://schemas.microsoft.com/office/drawing/2014/main" id="{CC0CA277-2127-4F0E-A574-ACE5ECE136C3}"/>
              </a:ext>
            </a:extLst>
          </p:cNvPr>
          <p:cNvSpPr txBox="1"/>
          <p:nvPr/>
        </p:nvSpPr>
        <p:spPr>
          <a:xfrm>
            <a:off x="9236352" y="4138156"/>
            <a:ext cx="1199367" cy="415498"/>
          </a:xfrm>
          <a:prstGeom prst="rect">
            <a:avLst/>
          </a:prstGeom>
          <a:noFill/>
        </p:spPr>
        <p:txBody>
          <a:bodyPr wrap="none" rtlCol="0">
            <a:spAutoFit/>
          </a:bodyPr>
          <a:lstStyle/>
          <a:p>
            <a:pPr algn="ctr" defTabSz="685800"/>
            <a:r>
              <a:rPr lang="en-US" altLang="zh-CN" sz="1050" b="1" dirty="0">
                <a:solidFill>
                  <a:prstClr val="black"/>
                </a:solidFill>
                <a:latin typeface="等线" panose="020F0502020204030204"/>
                <a:ea typeface="等线" panose="02010600030101010101" pitchFamily="2" charset="-122"/>
              </a:rPr>
              <a:t>X ray camera</a:t>
            </a:r>
          </a:p>
          <a:p>
            <a:pPr algn="ctr" defTabSz="685800"/>
            <a:r>
              <a:rPr lang="en-US" altLang="zh-CN" sz="1050" b="1" dirty="0">
                <a:solidFill>
                  <a:srgbClr val="FF0000"/>
                </a:solidFill>
                <a:latin typeface="等线" panose="020F0502020204030204"/>
                <a:ea typeface="等线" panose="02010600030101010101" pitchFamily="2" charset="-122"/>
              </a:rPr>
              <a:t>20X</a:t>
            </a:r>
            <a:r>
              <a:rPr lang="en-US" altLang="zh-CN" sz="1050" b="1" dirty="0">
                <a:solidFill>
                  <a:prstClr val="black"/>
                </a:solidFill>
                <a:latin typeface="等线" panose="020F0502020204030204"/>
                <a:ea typeface="等线" panose="02010600030101010101" pitchFamily="2" charset="-122"/>
              </a:rPr>
              <a:t>  Microscope</a:t>
            </a:r>
            <a:endParaRPr lang="zh-CN" altLang="en-US" sz="1050" b="1" dirty="0">
              <a:solidFill>
                <a:prstClr val="black"/>
              </a:solidFill>
              <a:latin typeface="等线" panose="020F0502020204030204"/>
              <a:ea typeface="等线" panose="02010600030101010101" pitchFamily="2" charset="-122"/>
            </a:endParaRPr>
          </a:p>
        </p:txBody>
      </p:sp>
      <p:cxnSp>
        <p:nvCxnSpPr>
          <p:cNvPr id="64" name="直接箭头连接符 63">
            <a:extLst>
              <a:ext uri="{FF2B5EF4-FFF2-40B4-BE49-F238E27FC236}">
                <a16:creationId xmlns:a16="http://schemas.microsoft.com/office/drawing/2014/main" id="{A5D28D1B-F5AC-4468-923A-6E3B2A55E8D0}"/>
              </a:ext>
            </a:extLst>
          </p:cNvPr>
          <p:cNvCxnSpPr>
            <a:cxnSpLocks/>
          </p:cNvCxnSpPr>
          <p:nvPr/>
        </p:nvCxnSpPr>
        <p:spPr>
          <a:xfrm>
            <a:off x="2419354" y="5748740"/>
            <a:ext cx="1794083" cy="0"/>
          </a:xfrm>
          <a:prstGeom prst="straightConnector1">
            <a:avLst/>
          </a:prstGeom>
          <a:ln>
            <a:solidFill>
              <a:schemeClr val="tx1"/>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B2F632E4-A0A9-4055-88C7-152D154660B6}"/>
              </a:ext>
            </a:extLst>
          </p:cNvPr>
          <p:cNvCxnSpPr>
            <a:cxnSpLocks/>
          </p:cNvCxnSpPr>
          <p:nvPr/>
        </p:nvCxnSpPr>
        <p:spPr>
          <a:xfrm>
            <a:off x="2381250" y="5104536"/>
            <a:ext cx="0" cy="57452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F63F9E08-6A3A-480A-92BD-678C21833DC1}"/>
              </a:ext>
            </a:extLst>
          </p:cNvPr>
          <p:cNvSpPr txBox="1"/>
          <p:nvPr/>
        </p:nvSpPr>
        <p:spPr>
          <a:xfrm flipH="1">
            <a:off x="6723816" y="5748394"/>
            <a:ext cx="832373" cy="253916"/>
          </a:xfrm>
          <a:prstGeom prst="rect">
            <a:avLst/>
          </a:prstGeom>
          <a:noFill/>
        </p:spPr>
        <p:txBody>
          <a:bodyPr wrap="square" rtlCol="0">
            <a:spAutoFit/>
          </a:bodyPr>
          <a:lstStyle/>
          <a:p>
            <a:pPr defTabSz="685800"/>
            <a:r>
              <a:rPr lang="en-US" altLang="zh-CN" sz="1050" b="1" dirty="0">
                <a:solidFill>
                  <a:prstClr val="black"/>
                </a:solidFill>
                <a:latin typeface="等线" panose="020F0502020204030204"/>
                <a:ea typeface="等线" panose="02010600030101010101" pitchFamily="2" charset="-122"/>
              </a:rPr>
              <a:t>D: 30.22 m</a:t>
            </a:r>
            <a:endParaRPr lang="zh-CN" altLang="en-US" sz="1050" dirty="0">
              <a:solidFill>
                <a:prstClr val="black"/>
              </a:solidFill>
              <a:latin typeface="等线" panose="020F0502020204030204"/>
              <a:ea typeface="等线" panose="02010600030101010101" pitchFamily="2" charset="-122"/>
            </a:endParaRPr>
          </a:p>
        </p:txBody>
      </p:sp>
      <p:sp>
        <p:nvSpPr>
          <p:cNvPr id="78" name="文本框 77">
            <a:extLst>
              <a:ext uri="{FF2B5EF4-FFF2-40B4-BE49-F238E27FC236}">
                <a16:creationId xmlns:a16="http://schemas.microsoft.com/office/drawing/2014/main" id="{73288D12-1152-4F91-8D12-327FCB469D57}"/>
              </a:ext>
            </a:extLst>
          </p:cNvPr>
          <p:cNvSpPr txBox="1"/>
          <p:nvPr/>
        </p:nvSpPr>
        <p:spPr>
          <a:xfrm flipH="1">
            <a:off x="3080331" y="5745779"/>
            <a:ext cx="872027" cy="253916"/>
          </a:xfrm>
          <a:prstGeom prst="rect">
            <a:avLst/>
          </a:prstGeom>
          <a:noFill/>
        </p:spPr>
        <p:txBody>
          <a:bodyPr wrap="square" rtlCol="0">
            <a:spAutoFit/>
          </a:bodyPr>
          <a:lstStyle/>
          <a:p>
            <a:pPr defTabSz="685800"/>
            <a:r>
              <a:rPr lang="en-US" altLang="zh-CN" sz="1050" b="1" dirty="0">
                <a:solidFill>
                  <a:prstClr val="black"/>
                </a:solidFill>
                <a:latin typeface="等线" panose="020F0502020204030204"/>
                <a:ea typeface="等线" panose="02010600030101010101" pitchFamily="2" charset="-122"/>
              </a:rPr>
              <a:t>d: 5.78 m</a:t>
            </a:r>
            <a:endParaRPr lang="zh-CN" altLang="en-US" sz="1050" dirty="0">
              <a:solidFill>
                <a:prstClr val="black"/>
              </a:solidFill>
              <a:latin typeface="等线" panose="020F0502020204030204"/>
              <a:ea typeface="等线" panose="02010600030101010101" pitchFamily="2" charset="-122"/>
            </a:endParaRPr>
          </a:p>
        </p:txBody>
      </p:sp>
      <p:cxnSp>
        <p:nvCxnSpPr>
          <p:cNvPr id="79" name="直接箭头连接符 78">
            <a:extLst>
              <a:ext uri="{FF2B5EF4-FFF2-40B4-BE49-F238E27FC236}">
                <a16:creationId xmlns:a16="http://schemas.microsoft.com/office/drawing/2014/main" id="{E0188D08-BDCD-4CED-A20F-7ED10B46F8E3}"/>
              </a:ext>
            </a:extLst>
          </p:cNvPr>
          <p:cNvCxnSpPr>
            <a:cxnSpLocks/>
          </p:cNvCxnSpPr>
          <p:nvPr/>
        </p:nvCxnSpPr>
        <p:spPr>
          <a:xfrm flipH="1" flipV="1">
            <a:off x="3991658" y="5047501"/>
            <a:ext cx="0" cy="147179"/>
          </a:xfrm>
          <a:prstGeom prst="straightConnector1">
            <a:avLst/>
          </a:prstGeom>
          <a:ln>
            <a:headEnd w="lg" len="sm"/>
            <a:tailEnd type="triangle" w="sm" len="sm"/>
          </a:ln>
        </p:spPr>
        <p:style>
          <a:lnRef idx="1">
            <a:schemeClr val="accent1"/>
          </a:lnRef>
          <a:fillRef idx="0">
            <a:schemeClr val="accent1"/>
          </a:fillRef>
          <a:effectRef idx="0">
            <a:schemeClr val="accent1"/>
          </a:effectRef>
          <a:fontRef idx="minor">
            <a:schemeClr val="tx1"/>
          </a:fontRef>
        </p:style>
      </p:cxnSp>
      <p:sp>
        <p:nvSpPr>
          <p:cNvPr id="86" name="矩形 85">
            <a:extLst>
              <a:ext uri="{FF2B5EF4-FFF2-40B4-BE49-F238E27FC236}">
                <a16:creationId xmlns:a16="http://schemas.microsoft.com/office/drawing/2014/main" id="{6E957C71-45C5-40C4-94A4-B5C21E7199AC}"/>
              </a:ext>
            </a:extLst>
          </p:cNvPr>
          <p:cNvSpPr/>
          <p:nvPr/>
        </p:nvSpPr>
        <p:spPr>
          <a:xfrm rot="-180000">
            <a:off x="6550453" y="4852604"/>
            <a:ext cx="487094" cy="1318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等线" panose="020F0502020204030204"/>
              <a:ea typeface="等线" panose="02010600030101010101" pitchFamily="2" charset="-122"/>
            </a:endParaRPr>
          </a:p>
        </p:txBody>
      </p:sp>
      <p:cxnSp>
        <p:nvCxnSpPr>
          <p:cNvPr id="87" name="直接箭头连接符 86">
            <a:extLst>
              <a:ext uri="{FF2B5EF4-FFF2-40B4-BE49-F238E27FC236}">
                <a16:creationId xmlns:a16="http://schemas.microsoft.com/office/drawing/2014/main" id="{6B32B478-D8CE-4998-AB0A-0E23AA2C2016}"/>
              </a:ext>
            </a:extLst>
          </p:cNvPr>
          <p:cNvCxnSpPr>
            <a:cxnSpLocks/>
          </p:cNvCxnSpPr>
          <p:nvPr/>
        </p:nvCxnSpPr>
        <p:spPr>
          <a:xfrm flipV="1">
            <a:off x="3841163" y="5038784"/>
            <a:ext cx="1415" cy="132495"/>
          </a:xfrm>
          <a:prstGeom prst="straightConnector1">
            <a:avLst/>
          </a:prstGeom>
          <a:ln>
            <a:headEnd w="lg" len="sm"/>
            <a:tailEnd type="triangle" w="sm" len="sm"/>
          </a:ln>
        </p:spPr>
        <p:style>
          <a:lnRef idx="1">
            <a:schemeClr val="accent1"/>
          </a:lnRef>
          <a:fillRef idx="0">
            <a:schemeClr val="accent1"/>
          </a:fillRef>
          <a:effectRef idx="0">
            <a:schemeClr val="accent1"/>
          </a:effectRef>
          <a:fontRef idx="minor">
            <a:schemeClr val="tx1"/>
          </a:fontRef>
        </p:style>
      </p:cxnSp>
      <p:grpSp>
        <p:nvGrpSpPr>
          <p:cNvPr id="88" name="组合 87">
            <a:extLst>
              <a:ext uri="{FF2B5EF4-FFF2-40B4-BE49-F238E27FC236}">
                <a16:creationId xmlns:a16="http://schemas.microsoft.com/office/drawing/2014/main" id="{B5A26E94-BA97-4A10-8094-A0334ED7D35D}"/>
              </a:ext>
            </a:extLst>
          </p:cNvPr>
          <p:cNvGrpSpPr/>
          <p:nvPr/>
        </p:nvGrpSpPr>
        <p:grpSpPr>
          <a:xfrm>
            <a:off x="4160318" y="4614647"/>
            <a:ext cx="106232" cy="298335"/>
            <a:chOff x="3515091" y="4908531"/>
            <a:chExt cx="141642" cy="397780"/>
          </a:xfrm>
        </p:grpSpPr>
        <p:grpSp>
          <p:nvGrpSpPr>
            <p:cNvPr id="22" name="组合 21">
              <a:extLst>
                <a:ext uri="{FF2B5EF4-FFF2-40B4-BE49-F238E27FC236}">
                  <a16:creationId xmlns:a16="http://schemas.microsoft.com/office/drawing/2014/main" id="{F30682DA-8AA6-402E-A1E0-6F23FC435946}"/>
                </a:ext>
              </a:extLst>
            </p:cNvPr>
            <p:cNvGrpSpPr/>
            <p:nvPr/>
          </p:nvGrpSpPr>
          <p:grpSpPr>
            <a:xfrm>
              <a:off x="3515091" y="4908531"/>
              <a:ext cx="141642" cy="397780"/>
              <a:chOff x="2124549" y="2457760"/>
              <a:chExt cx="141642" cy="397780"/>
            </a:xfrm>
            <a:solidFill>
              <a:schemeClr val="tx2">
                <a:lumMod val="75000"/>
              </a:schemeClr>
            </a:solidFill>
          </p:grpSpPr>
          <p:sp>
            <p:nvSpPr>
              <p:cNvPr id="33" name="椭圆 32">
                <a:extLst>
                  <a:ext uri="{FF2B5EF4-FFF2-40B4-BE49-F238E27FC236}">
                    <a16:creationId xmlns:a16="http://schemas.microsoft.com/office/drawing/2014/main" id="{5A4C61E0-C3DE-45DC-869D-EB587642D0C6}"/>
                  </a:ext>
                </a:extLst>
              </p:cNvPr>
              <p:cNvSpPr/>
              <p:nvPr/>
            </p:nvSpPr>
            <p:spPr>
              <a:xfrm>
                <a:off x="2171461" y="2609478"/>
                <a:ext cx="47817" cy="100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32" name="平行四边形 31">
                <a:extLst>
                  <a:ext uri="{FF2B5EF4-FFF2-40B4-BE49-F238E27FC236}">
                    <a16:creationId xmlns:a16="http://schemas.microsoft.com/office/drawing/2014/main" id="{F4CBDBAD-C79E-4926-8899-2CF77E054979}"/>
                  </a:ext>
                </a:extLst>
              </p:cNvPr>
              <p:cNvSpPr/>
              <p:nvPr/>
            </p:nvSpPr>
            <p:spPr>
              <a:xfrm rot="5400000">
                <a:off x="1996480" y="2585829"/>
                <a:ext cx="397780" cy="141642"/>
              </a:xfrm>
              <a:prstGeom prst="parallelogram">
                <a:avLst>
                  <a:gd name="adj" fmla="val 3730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grpSp>
        <p:sp>
          <p:nvSpPr>
            <p:cNvPr id="72" name="平行四边形 71">
              <a:extLst>
                <a:ext uri="{FF2B5EF4-FFF2-40B4-BE49-F238E27FC236}">
                  <a16:creationId xmlns:a16="http://schemas.microsoft.com/office/drawing/2014/main" id="{6DC95FD7-E1A5-4A4A-951E-8184B877C56C}"/>
                </a:ext>
              </a:extLst>
            </p:cNvPr>
            <p:cNvSpPr/>
            <p:nvPr/>
          </p:nvSpPr>
          <p:spPr>
            <a:xfrm rot="817957" flipV="1">
              <a:off x="3567899" y="5083965"/>
              <a:ext cx="45719" cy="45719"/>
            </a:xfrm>
            <a:prstGeom prst="parallelogram">
              <a:avLst>
                <a:gd name="adj" fmla="val 229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grpSp>
          <p:nvGrpSpPr>
            <p:cNvPr id="73" name="组合 72">
              <a:extLst>
                <a:ext uri="{FF2B5EF4-FFF2-40B4-BE49-F238E27FC236}">
                  <a16:creationId xmlns:a16="http://schemas.microsoft.com/office/drawing/2014/main" id="{BF678E32-9328-4615-B9E6-67A90A079E9D}"/>
                </a:ext>
              </a:extLst>
            </p:cNvPr>
            <p:cNvGrpSpPr/>
            <p:nvPr/>
          </p:nvGrpSpPr>
          <p:grpSpPr>
            <a:xfrm>
              <a:off x="3603003" y="5014883"/>
              <a:ext cx="53088" cy="178017"/>
              <a:chOff x="2111847" y="2457762"/>
              <a:chExt cx="141642" cy="397780"/>
            </a:xfrm>
            <a:solidFill>
              <a:schemeClr val="tx2">
                <a:lumMod val="75000"/>
              </a:schemeClr>
            </a:solidFill>
          </p:grpSpPr>
          <p:sp>
            <p:nvSpPr>
              <p:cNvPr id="74" name="椭圆 73">
                <a:extLst>
                  <a:ext uri="{FF2B5EF4-FFF2-40B4-BE49-F238E27FC236}">
                    <a16:creationId xmlns:a16="http://schemas.microsoft.com/office/drawing/2014/main" id="{C2332975-18F9-4828-A3C6-0F6B2C28E45A}"/>
                  </a:ext>
                </a:extLst>
              </p:cNvPr>
              <p:cNvSpPr/>
              <p:nvPr/>
            </p:nvSpPr>
            <p:spPr>
              <a:xfrm>
                <a:off x="2171461" y="2609478"/>
                <a:ext cx="47817" cy="100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75" name="平行四边形 74">
                <a:extLst>
                  <a:ext uri="{FF2B5EF4-FFF2-40B4-BE49-F238E27FC236}">
                    <a16:creationId xmlns:a16="http://schemas.microsoft.com/office/drawing/2014/main" id="{E02F2ABB-EE8F-4283-81BE-2CB22D99427F}"/>
                  </a:ext>
                </a:extLst>
              </p:cNvPr>
              <p:cNvSpPr/>
              <p:nvPr/>
            </p:nvSpPr>
            <p:spPr>
              <a:xfrm rot="5400000">
                <a:off x="1983778" y="2585831"/>
                <a:ext cx="397780" cy="141642"/>
              </a:xfrm>
              <a:prstGeom prst="parallelogram">
                <a:avLst>
                  <a:gd name="adj" fmla="val 3730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grpSp>
      </p:grpSp>
      <p:sp>
        <p:nvSpPr>
          <p:cNvPr id="53" name="矩形 52">
            <a:extLst>
              <a:ext uri="{FF2B5EF4-FFF2-40B4-BE49-F238E27FC236}">
                <a16:creationId xmlns:a16="http://schemas.microsoft.com/office/drawing/2014/main" id="{562A6705-40C4-4A31-842D-04DBA9FBF1F2}"/>
              </a:ext>
            </a:extLst>
          </p:cNvPr>
          <p:cNvSpPr/>
          <p:nvPr/>
        </p:nvSpPr>
        <p:spPr>
          <a:xfrm>
            <a:off x="5876264" y="4649379"/>
            <a:ext cx="1214568" cy="487250"/>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60" name="矩形 59">
            <a:extLst>
              <a:ext uri="{FF2B5EF4-FFF2-40B4-BE49-F238E27FC236}">
                <a16:creationId xmlns:a16="http://schemas.microsoft.com/office/drawing/2014/main" id="{3667BCD6-50B9-4727-93F3-46EB20BEB5B4}"/>
              </a:ext>
            </a:extLst>
          </p:cNvPr>
          <p:cNvSpPr/>
          <p:nvPr/>
        </p:nvSpPr>
        <p:spPr>
          <a:xfrm>
            <a:off x="7090833" y="4822126"/>
            <a:ext cx="1774298" cy="166265"/>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61" name="等腰三角形 60">
            <a:extLst>
              <a:ext uri="{FF2B5EF4-FFF2-40B4-BE49-F238E27FC236}">
                <a16:creationId xmlns:a16="http://schemas.microsoft.com/office/drawing/2014/main" id="{81BB51C3-0A83-4CE7-999F-BC14072C6980}"/>
              </a:ext>
            </a:extLst>
          </p:cNvPr>
          <p:cNvSpPr/>
          <p:nvPr/>
        </p:nvSpPr>
        <p:spPr>
          <a:xfrm rot="5340000">
            <a:off x="7922839" y="3171655"/>
            <a:ext cx="34289" cy="3466730"/>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85" name="矩形 84">
            <a:extLst>
              <a:ext uri="{FF2B5EF4-FFF2-40B4-BE49-F238E27FC236}">
                <a16:creationId xmlns:a16="http://schemas.microsoft.com/office/drawing/2014/main" id="{44BDC586-F444-4110-83C0-08A2E2E18357}"/>
              </a:ext>
            </a:extLst>
          </p:cNvPr>
          <p:cNvSpPr/>
          <p:nvPr/>
        </p:nvSpPr>
        <p:spPr>
          <a:xfrm>
            <a:off x="6013707" y="4938045"/>
            <a:ext cx="494907" cy="6309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2" name="矩形 1">
            <a:extLst>
              <a:ext uri="{FF2B5EF4-FFF2-40B4-BE49-F238E27FC236}">
                <a16:creationId xmlns:a16="http://schemas.microsoft.com/office/drawing/2014/main" id="{DFB204EC-A534-4507-B327-C05C01FEEEBD}"/>
              </a:ext>
            </a:extLst>
          </p:cNvPr>
          <p:cNvSpPr/>
          <p:nvPr/>
        </p:nvSpPr>
        <p:spPr>
          <a:xfrm>
            <a:off x="5927827" y="4830106"/>
            <a:ext cx="21600" cy="83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panose="020F0502020204030204"/>
              <a:ea typeface="等线" panose="02010600030101010101" pitchFamily="2" charset="-122"/>
            </a:endParaRPr>
          </a:p>
        </p:txBody>
      </p:sp>
      <p:sp>
        <p:nvSpPr>
          <p:cNvPr id="62" name="矩形 61">
            <a:extLst>
              <a:ext uri="{FF2B5EF4-FFF2-40B4-BE49-F238E27FC236}">
                <a16:creationId xmlns:a16="http://schemas.microsoft.com/office/drawing/2014/main" id="{61D7D453-67B0-47A8-B4A3-CCFADC03EB95}"/>
              </a:ext>
            </a:extLst>
          </p:cNvPr>
          <p:cNvSpPr/>
          <p:nvPr/>
        </p:nvSpPr>
        <p:spPr>
          <a:xfrm>
            <a:off x="5927827" y="4953918"/>
            <a:ext cx="21600" cy="80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等线" panose="020F0502020204030204"/>
              <a:ea typeface="等线" panose="02010600030101010101" pitchFamily="2" charset="-122"/>
            </a:endParaRPr>
          </a:p>
        </p:txBody>
      </p:sp>
      <p:sp>
        <p:nvSpPr>
          <p:cNvPr id="66" name="TextBox 60">
            <a:extLst>
              <a:ext uri="{FF2B5EF4-FFF2-40B4-BE49-F238E27FC236}">
                <a16:creationId xmlns:a16="http://schemas.microsoft.com/office/drawing/2014/main" id="{6695546C-742D-4C9B-9956-B7E4AC623B22}"/>
              </a:ext>
            </a:extLst>
          </p:cNvPr>
          <p:cNvSpPr txBox="1"/>
          <p:nvPr/>
        </p:nvSpPr>
        <p:spPr>
          <a:xfrm>
            <a:off x="6043498" y="4438791"/>
            <a:ext cx="870671" cy="239233"/>
          </a:xfrm>
          <a:prstGeom prst="rect">
            <a:avLst/>
          </a:prstGeom>
          <a:noFill/>
          <a:scene3d>
            <a:camera prst="orthographicFront">
              <a:rot lat="0" lon="0" rev="0"/>
            </a:camera>
            <a:lightRig rig="threePt" dir="t"/>
          </a:scene3d>
        </p:spPr>
        <p:txBody>
          <a:bodyPr wrap="square" rtlCol="0">
            <a:spAutoFit/>
          </a:bodyPr>
          <a:lstStyle/>
          <a:p>
            <a:pPr algn="ctr" defTabSz="685800">
              <a:lnSpc>
                <a:spcPts val="1125"/>
              </a:lnSpc>
            </a:pPr>
            <a:r>
              <a:rPr lang="en-US" altLang="zh-CN" sz="1200" b="1" dirty="0">
                <a:solidFill>
                  <a:prstClr val="black"/>
                </a:solidFill>
                <a:latin typeface="等线" panose="020F0502020204030204"/>
                <a:ea typeface="等线" panose="02010600030101010101" pitchFamily="2" charset="-122"/>
              </a:rPr>
              <a:t>KB mirror</a:t>
            </a:r>
            <a:endParaRPr lang="zh-CN" altLang="en-US" sz="1200" b="1" dirty="0">
              <a:solidFill>
                <a:prstClr val="black"/>
              </a:solidFill>
              <a:latin typeface="等线" panose="020F0502020204030204"/>
              <a:ea typeface="等线" panose="02010600030101010101" pitchFamily="2" charset="-122"/>
            </a:endParaRPr>
          </a:p>
        </p:txBody>
      </p:sp>
      <p:sp>
        <p:nvSpPr>
          <p:cNvPr id="67" name="TextBox 60">
            <a:extLst>
              <a:ext uri="{FF2B5EF4-FFF2-40B4-BE49-F238E27FC236}">
                <a16:creationId xmlns:a16="http://schemas.microsoft.com/office/drawing/2014/main" id="{965872EF-4368-479F-9831-7DA1701AFD27}"/>
              </a:ext>
            </a:extLst>
          </p:cNvPr>
          <p:cNvSpPr txBox="1"/>
          <p:nvPr/>
        </p:nvSpPr>
        <p:spPr>
          <a:xfrm>
            <a:off x="6096679" y="4980867"/>
            <a:ext cx="390227" cy="221214"/>
          </a:xfrm>
          <a:prstGeom prst="rect">
            <a:avLst/>
          </a:prstGeom>
          <a:noFill/>
          <a:scene3d>
            <a:camera prst="orthographicFront">
              <a:rot lat="0" lon="0" rev="0"/>
            </a:camera>
            <a:lightRig rig="threePt" dir="t"/>
          </a:scene3d>
        </p:spPr>
        <p:txBody>
          <a:bodyPr wrap="square" rtlCol="0">
            <a:spAutoFit/>
          </a:bodyPr>
          <a:lstStyle/>
          <a:p>
            <a:pPr algn="ctr" defTabSz="685800">
              <a:lnSpc>
                <a:spcPts val="1125"/>
              </a:lnSpc>
            </a:pPr>
            <a:r>
              <a:rPr lang="en-US" altLang="zh-CN" sz="675" dirty="0">
                <a:solidFill>
                  <a:prstClr val="black"/>
                </a:solidFill>
                <a:latin typeface="等线" panose="020F0502020204030204"/>
                <a:ea typeface="等线" panose="02010600030101010101" pitchFamily="2" charset="-122"/>
              </a:rPr>
              <a:t>VFM</a:t>
            </a:r>
            <a:endParaRPr lang="zh-CN" altLang="en-US" sz="675" dirty="0">
              <a:solidFill>
                <a:prstClr val="black"/>
              </a:solidFill>
              <a:latin typeface="等线" panose="020F0502020204030204"/>
              <a:ea typeface="等线" panose="02010600030101010101" pitchFamily="2" charset="-122"/>
            </a:endParaRPr>
          </a:p>
        </p:txBody>
      </p:sp>
      <p:sp>
        <p:nvSpPr>
          <p:cNvPr id="68" name="TextBox 60">
            <a:extLst>
              <a:ext uri="{FF2B5EF4-FFF2-40B4-BE49-F238E27FC236}">
                <a16:creationId xmlns:a16="http://schemas.microsoft.com/office/drawing/2014/main" id="{2FF2692E-4E11-4E5A-BA7B-463A463816BD}"/>
              </a:ext>
            </a:extLst>
          </p:cNvPr>
          <p:cNvSpPr txBox="1"/>
          <p:nvPr/>
        </p:nvSpPr>
        <p:spPr>
          <a:xfrm>
            <a:off x="6537075" y="4971899"/>
            <a:ext cx="518973" cy="221214"/>
          </a:xfrm>
          <a:prstGeom prst="rect">
            <a:avLst/>
          </a:prstGeom>
          <a:noFill/>
          <a:scene3d>
            <a:camera prst="orthographicFront">
              <a:rot lat="0" lon="0" rev="0"/>
            </a:camera>
            <a:lightRig rig="threePt" dir="t"/>
          </a:scene3d>
        </p:spPr>
        <p:txBody>
          <a:bodyPr wrap="square" rtlCol="0">
            <a:spAutoFit/>
          </a:bodyPr>
          <a:lstStyle/>
          <a:p>
            <a:pPr algn="ctr" defTabSz="685800">
              <a:lnSpc>
                <a:spcPts val="1125"/>
              </a:lnSpc>
            </a:pPr>
            <a:r>
              <a:rPr lang="en-US" altLang="zh-CN" sz="675" dirty="0">
                <a:solidFill>
                  <a:prstClr val="black"/>
                </a:solidFill>
                <a:latin typeface="等线" panose="020F0502020204030204"/>
                <a:ea typeface="等线" panose="02010600030101010101" pitchFamily="2" charset="-122"/>
              </a:rPr>
              <a:t>HFM</a:t>
            </a:r>
            <a:endParaRPr lang="zh-CN" altLang="en-US" sz="675" dirty="0">
              <a:solidFill>
                <a:prstClr val="black"/>
              </a:solidFill>
              <a:latin typeface="等线" panose="020F0502020204030204"/>
              <a:ea typeface="等线" panose="02010600030101010101" pitchFamily="2" charset="-122"/>
            </a:endParaRPr>
          </a:p>
        </p:txBody>
      </p:sp>
      <p:sp>
        <p:nvSpPr>
          <p:cNvPr id="69" name="TextBox 60">
            <a:extLst>
              <a:ext uri="{FF2B5EF4-FFF2-40B4-BE49-F238E27FC236}">
                <a16:creationId xmlns:a16="http://schemas.microsoft.com/office/drawing/2014/main" id="{D3535814-15E6-403E-9B1F-585AECAE5E3C}"/>
              </a:ext>
            </a:extLst>
          </p:cNvPr>
          <p:cNvSpPr txBox="1"/>
          <p:nvPr/>
        </p:nvSpPr>
        <p:spPr>
          <a:xfrm>
            <a:off x="5652185" y="5122822"/>
            <a:ext cx="518973" cy="221214"/>
          </a:xfrm>
          <a:prstGeom prst="rect">
            <a:avLst/>
          </a:prstGeom>
          <a:noFill/>
          <a:scene3d>
            <a:camera prst="orthographicFront">
              <a:rot lat="0" lon="0" rev="0"/>
            </a:camera>
            <a:lightRig rig="threePt" dir="t"/>
          </a:scene3d>
        </p:spPr>
        <p:txBody>
          <a:bodyPr wrap="square" rtlCol="0">
            <a:spAutoFit/>
          </a:bodyPr>
          <a:lstStyle/>
          <a:p>
            <a:pPr algn="ctr" defTabSz="685800">
              <a:lnSpc>
                <a:spcPts val="1125"/>
              </a:lnSpc>
            </a:pPr>
            <a:r>
              <a:rPr lang="en-US" altLang="zh-CN" sz="675" dirty="0">
                <a:solidFill>
                  <a:prstClr val="black"/>
                </a:solidFill>
                <a:latin typeface="等线" panose="020F0502020204030204"/>
                <a:ea typeface="等线" panose="02010600030101010101" pitchFamily="2" charset="-122"/>
              </a:rPr>
              <a:t>Aperture</a:t>
            </a:r>
            <a:endParaRPr lang="zh-CN" altLang="en-US" sz="675" dirty="0">
              <a:solidFill>
                <a:prstClr val="black"/>
              </a:solidFill>
              <a:latin typeface="等线" panose="020F0502020204030204"/>
              <a:ea typeface="等线" panose="02010600030101010101" pitchFamily="2" charset="-122"/>
            </a:endParaRPr>
          </a:p>
        </p:txBody>
      </p:sp>
      <p:cxnSp>
        <p:nvCxnSpPr>
          <p:cNvPr id="71" name="直接箭头连接符 70">
            <a:extLst>
              <a:ext uri="{FF2B5EF4-FFF2-40B4-BE49-F238E27FC236}">
                <a16:creationId xmlns:a16="http://schemas.microsoft.com/office/drawing/2014/main" id="{73E65EBC-765C-45DC-860C-00419A0CDE6F}"/>
              </a:ext>
            </a:extLst>
          </p:cNvPr>
          <p:cNvCxnSpPr>
            <a:cxnSpLocks/>
          </p:cNvCxnSpPr>
          <p:nvPr/>
        </p:nvCxnSpPr>
        <p:spPr>
          <a:xfrm flipH="1" flipV="1">
            <a:off x="5926679" y="5072216"/>
            <a:ext cx="0" cy="136029"/>
          </a:xfrm>
          <a:prstGeom prst="straightConnector1">
            <a:avLst/>
          </a:prstGeom>
          <a:ln>
            <a:headEnd w="lg" len="sm"/>
            <a:tailEnd type="triangle" w="sm" len="sm"/>
          </a:ln>
        </p:spPr>
        <p:style>
          <a:lnRef idx="1">
            <a:schemeClr val="accent1"/>
          </a:lnRef>
          <a:fillRef idx="0">
            <a:schemeClr val="accent1"/>
          </a:fillRef>
          <a:effectRef idx="0">
            <a:schemeClr val="accent1"/>
          </a:effectRef>
          <a:fontRef idx="minor">
            <a:schemeClr val="tx1"/>
          </a:fontRef>
        </p:style>
      </p:cxnSp>
      <p:cxnSp>
        <p:nvCxnSpPr>
          <p:cNvPr id="80" name="直接箭头连接符 79">
            <a:extLst>
              <a:ext uri="{FF2B5EF4-FFF2-40B4-BE49-F238E27FC236}">
                <a16:creationId xmlns:a16="http://schemas.microsoft.com/office/drawing/2014/main" id="{50D77149-D1A5-4F44-A5E0-8801817C233C}"/>
              </a:ext>
            </a:extLst>
          </p:cNvPr>
          <p:cNvCxnSpPr>
            <a:cxnSpLocks/>
          </p:cNvCxnSpPr>
          <p:nvPr/>
        </p:nvCxnSpPr>
        <p:spPr>
          <a:xfrm>
            <a:off x="2405745" y="5451796"/>
            <a:ext cx="3805161" cy="0"/>
          </a:xfrm>
          <a:prstGeom prst="straightConnector1">
            <a:avLst/>
          </a:prstGeom>
          <a:ln>
            <a:solidFill>
              <a:schemeClr val="tx1"/>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AC4154EA-C0E8-4CE6-B01B-819165A80A5A}"/>
              </a:ext>
            </a:extLst>
          </p:cNvPr>
          <p:cNvCxnSpPr>
            <a:cxnSpLocks/>
          </p:cNvCxnSpPr>
          <p:nvPr/>
        </p:nvCxnSpPr>
        <p:spPr>
          <a:xfrm>
            <a:off x="6267364" y="5451796"/>
            <a:ext cx="3405545" cy="0"/>
          </a:xfrm>
          <a:prstGeom prst="straightConnector1">
            <a:avLst/>
          </a:prstGeom>
          <a:ln>
            <a:solidFill>
              <a:schemeClr val="tx1"/>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1F920335-3595-4DD8-8A94-340D7B52011F}"/>
              </a:ext>
            </a:extLst>
          </p:cNvPr>
          <p:cNvCxnSpPr>
            <a:cxnSpLocks/>
          </p:cNvCxnSpPr>
          <p:nvPr/>
        </p:nvCxnSpPr>
        <p:spPr>
          <a:xfrm>
            <a:off x="4306544" y="4754773"/>
            <a:ext cx="0" cy="147357"/>
          </a:xfrm>
          <a:prstGeom prst="line">
            <a:avLst/>
          </a:prstGeom>
          <a:ln>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aphicFrame>
        <p:nvGraphicFramePr>
          <p:cNvPr id="90" name="表格 4">
            <a:extLst>
              <a:ext uri="{FF2B5EF4-FFF2-40B4-BE49-F238E27FC236}">
                <a16:creationId xmlns:a16="http://schemas.microsoft.com/office/drawing/2014/main" id="{AF22274D-89A9-4A83-8CDC-7259887839C1}"/>
              </a:ext>
            </a:extLst>
          </p:cNvPr>
          <p:cNvGraphicFramePr>
            <a:graphicFrameLocks noGrp="1"/>
          </p:cNvGraphicFramePr>
          <p:nvPr/>
        </p:nvGraphicFramePr>
        <p:xfrm>
          <a:off x="2514942" y="1611674"/>
          <a:ext cx="3157250" cy="2468880"/>
        </p:xfrm>
        <a:graphic>
          <a:graphicData uri="http://schemas.openxmlformats.org/drawingml/2006/table">
            <a:tbl>
              <a:tblPr firstRow="1" bandRow="1">
                <a:tableStyleId>{616DA210-FB5B-4158-B5E0-FEB733F419BA}</a:tableStyleId>
              </a:tblPr>
              <a:tblGrid>
                <a:gridCol w="254372">
                  <a:extLst>
                    <a:ext uri="{9D8B030D-6E8A-4147-A177-3AD203B41FA5}">
                      <a16:colId xmlns:a16="http://schemas.microsoft.com/office/drawing/2014/main" val="4235615277"/>
                    </a:ext>
                  </a:extLst>
                </a:gridCol>
                <a:gridCol w="1458668">
                  <a:extLst>
                    <a:ext uri="{9D8B030D-6E8A-4147-A177-3AD203B41FA5}">
                      <a16:colId xmlns:a16="http://schemas.microsoft.com/office/drawing/2014/main" val="1545955035"/>
                    </a:ext>
                  </a:extLst>
                </a:gridCol>
                <a:gridCol w="691793">
                  <a:extLst>
                    <a:ext uri="{9D8B030D-6E8A-4147-A177-3AD203B41FA5}">
                      <a16:colId xmlns:a16="http://schemas.microsoft.com/office/drawing/2014/main" val="1546026526"/>
                    </a:ext>
                  </a:extLst>
                </a:gridCol>
                <a:gridCol w="752417">
                  <a:extLst>
                    <a:ext uri="{9D8B030D-6E8A-4147-A177-3AD203B41FA5}">
                      <a16:colId xmlns:a16="http://schemas.microsoft.com/office/drawing/2014/main" val="1150844542"/>
                    </a:ext>
                  </a:extLst>
                </a:gridCol>
              </a:tblGrid>
              <a:tr h="205740">
                <a:tc>
                  <a:txBody>
                    <a:bodyPr/>
                    <a:lstStyle/>
                    <a:p>
                      <a:pPr algn="ctr"/>
                      <a:endParaRPr lang="zh-CN" altLang="en-US" sz="900" dirty="0"/>
                    </a:p>
                  </a:txBody>
                  <a:tcPr marL="68580" marR="68580" marT="34290" marB="34290"/>
                </a:tc>
                <a:tc>
                  <a:txBody>
                    <a:bodyPr/>
                    <a:lstStyle/>
                    <a:p>
                      <a:pPr algn="ctr"/>
                      <a:endParaRPr lang="zh-CN" altLang="en-US" sz="900" dirty="0">
                        <a:latin typeface="AdvP6F01"/>
                      </a:endParaRPr>
                    </a:p>
                  </a:txBody>
                  <a:tcPr marL="68580" marR="68580" marT="34290" marB="34290"/>
                </a:tc>
                <a:tc>
                  <a:txBody>
                    <a:bodyPr/>
                    <a:lstStyle/>
                    <a:p>
                      <a:pPr algn="ctr"/>
                      <a:r>
                        <a:rPr lang="en-US" altLang="zh-CN" sz="900">
                          <a:latin typeface="AdvP6F01"/>
                        </a:rPr>
                        <a:t>VFM</a:t>
                      </a:r>
                      <a:endParaRPr lang="zh-CN" altLang="en-US" sz="900" dirty="0">
                        <a:latin typeface="AdvP6F01"/>
                      </a:endParaRPr>
                    </a:p>
                  </a:txBody>
                  <a:tcPr marL="68580" marR="68580" marT="34290" marB="34290"/>
                </a:tc>
                <a:tc>
                  <a:txBody>
                    <a:bodyPr/>
                    <a:lstStyle/>
                    <a:p>
                      <a:pPr algn="ctr"/>
                      <a:r>
                        <a:rPr lang="en-US" altLang="zh-CN" sz="900" dirty="0">
                          <a:latin typeface="AdvP6F01"/>
                        </a:rPr>
                        <a:t>HFM</a:t>
                      </a:r>
                      <a:endParaRPr lang="zh-CN" altLang="en-US" sz="900" dirty="0">
                        <a:latin typeface="AdvP6F01"/>
                      </a:endParaRPr>
                    </a:p>
                  </a:txBody>
                  <a:tcPr marL="68580" marR="68580" marT="34290" marB="34290"/>
                </a:tc>
                <a:extLst>
                  <a:ext uri="{0D108BD9-81ED-4DB2-BD59-A6C34878D82A}">
                    <a16:rowId xmlns:a16="http://schemas.microsoft.com/office/drawing/2014/main" val="3959558773"/>
                  </a:ext>
                </a:extLst>
              </a:tr>
              <a:tr h="205740">
                <a:tc>
                  <a:txBody>
                    <a:bodyPr/>
                    <a:lstStyle/>
                    <a:p>
                      <a:pPr algn="ctr"/>
                      <a:r>
                        <a:rPr lang="en-US" altLang="zh-CN" sz="900" b="0" u="none" strike="noStrike" kern="1200" baseline="0" dirty="0">
                          <a:solidFill>
                            <a:schemeClr val="dk1"/>
                          </a:solidFill>
                          <a:latin typeface="AdvP6F01"/>
                          <a:ea typeface="+mn-ea"/>
                          <a:cs typeface="+mn-cs"/>
                        </a:rPr>
                        <a:t>1</a:t>
                      </a:r>
                      <a:endParaRPr lang="zh-CN" altLang="en-US" sz="900" b="0" u="none" strike="noStrike" kern="1200" baseline="0" dirty="0">
                        <a:solidFill>
                          <a:schemeClr val="dk1"/>
                        </a:solidFill>
                        <a:latin typeface="AdvP6F01"/>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dirty="0">
                          <a:latin typeface="AdvP6F01"/>
                        </a:rPr>
                        <a:t>Mirror shape</a:t>
                      </a:r>
                      <a:endParaRPr lang="zh-CN" altLang="en-US" sz="900" dirty="0">
                        <a:latin typeface="AdvP6F01"/>
                      </a:endParaRPr>
                    </a:p>
                  </a:txBody>
                  <a:tcPr marL="68580" marR="68580" marT="34290" marB="34290"/>
                </a:tc>
                <a:tc gridSpan="2">
                  <a:txBody>
                    <a:bodyPr/>
                    <a:lstStyle/>
                    <a:p>
                      <a:pPr algn="ctr"/>
                      <a:r>
                        <a:rPr lang="en-US" altLang="zh-CN" sz="900" b="0" dirty="0">
                          <a:solidFill>
                            <a:srgbClr val="FF0000"/>
                          </a:solidFill>
                          <a:latin typeface="AdvP6F01"/>
                        </a:rPr>
                        <a:t>Elliptical cylinder</a:t>
                      </a:r>
                      <a:endParaRPr lang="zh-CN" altLang="en-US" sz="900" b="0" dirty="0">
                        <a:latin typeface="AdvP6F01"/>
                      </a:endParaRPr>
                    </a:p>
                  </a:txBody>
                  <a:tcPr marL="68580" marR="68580" marT="34290" marB="34290"/>
                </a:tc>
                <a:tc hMerge="1">
                  <a:txBody>
                    <a:bodyPr/>
                    <a:lstStyle/>
                    <a:p>
                      <a:pPr algn="ctr"/>
                      <a:endParaRPr lang="zh-CN" altLang="en-US" sz="1400" dirty="0"/>
                    </a:p>
                  </a:txBody>
                  <a:tcPr/>
                </a:tc>
                <a:extLst>
                  <a:ext uri="{0D108BD9-81ED-4DB2-BD59-A6C34878D82A}">
                    <a16:rowId xmlns:a16="http://schemas.microsoft.com/office/drawing/2014/main" val="1228210467"/>
                  </a:ext>
                </a:extLst>
              </a:tr>
              <a:tr h="205740">
                <a:tc>
                  <a:txBody>
                    <a:bodyPr/>
                    <a:lstStyle/>
                    <a:p>
                      <a:pPr algn="ctr"/>
                      <a:r>
                        <a:rPr lang="en-US" altLang="zh-CN" sz="900" b="0" u="none" strike="noStrike" kern="1200" baseline="0" dirty="0">
                          <a:solidFill>
                            <a:schemeClr val="dk1"/>
                          </a:solidFill>
                          <a:latin typeface="AdvP6F01"/>
                          <a:ea typeface="+mn-ea"/>
                          <a:cs typeface="+mn-cs"/>
                        </a:rPr>
                        <a:t>2</a:t>
                      </a:r>
                      <a:endParaRPr lang="zh-CN" altLang="en-US" sz="900" b="0" u="none" strike="noStrike" kern="1200" baseline="0" dirty="0">
                        <a:solidFill>
                          <a:schemeClr val="dk1"/>
                        </a:solidFill>
                        <a:latin typeface="AdvP6F01"/>
                        <a:ea typeface="+mn-ea"/>
                        <a:cs typeface="+mn-cs"/>
                      </a:endParaRPr>
                    </a:p>
                  </a:txBody>
                  <a:tcPr marL="68580" marR="68580" marT="34290" marB="34290"/>
                </a:tc>
                <a:tc>
                  <a:txBody>
                    <a:bodyPr/>
                    <a:lstStyle/>
                    <a:p>
                      <a:pPr algn="ctr"/>
                      <a:r>
                        <a:rPr lang="en-US" altLang="zh-CN" sz="900" dirty="0">
                          <a:latin typeface="AdvP6F01"/>
                        </a:rPr>
                        <a:t>Source distance : p</a:t>
                      </a:r>
                      <a:endParaRPr lang="zh-CN" altLang="en-US" sz="900" dirty="0">
                        <a:latin typeface="AdvP6F01"/>
                      </a:endParaRPr>
                    </a:p>
                  </a:txBody>
                  <a:tcPr marL="68580" marR="68580" marT="34290" marB="34290"/>
                </a:tc>
                <a:tc>
                  <a:txBody>
                    <a:bodyPr/>
                    <a:lstStyle/>
                    <a:p>
                      <a:pPr algn="ctr"/>
                      <a:r>
                        <a:rPr lang="en-US" altLang="zh-CN" sz="900" dirty="0">
                          <a:latin typeface="AdvP6F01"/>
                        </a:rPr>
                        <a:t>18 m</a:t>
                      </a:r>
                      <a:endParaRPr lang="zh-CN" altLang="en-US" sz="900" dirty="0">
                        <a:latin typeface="AdvP6F01"/>
                      </a:endParaRPr>
                    </a:p>
                  </a:txBody>
                  <a:tcPr marL="68580" marR="68580" marT="34290" marB="34290"/>
                </a:tc>
                <a:tc>
                  <a:txBody>
                    <a:bodyPr/>
                    <a:lstStyle/>
                    <a:p>
                      <a:pPr algn="ctr"/>
                      <a:r>
                        <a:rPr lang="en-US" altLang="zh-CN" sz="900" dirty="0">
                          <a:latin typeface="AdvP6F01"/>
                        </a:rPr>
                        <a:t>18.36 m</a:t>
                      </a:r>
                      <a:endParaRPr lang="zh-CN" altLang="en-US" sz="1200" dirty="0">
                        <a:latin typeface="AdvP6F01"/>
                      </a:endParaRPr>
                    </a:p>
                  </a:txBody>
                  <a:tcPr marL="68580" marR="68580" marT="34290" marB="34290"/>
                </a:tc>
                <a:extLst>
                  <a:ext uri="{0D108BD9-81ED-4DB2-BD59-A6C34878D82A}">
                    <a16:rowId xmlns:a16="http://schemas.microsoft.com/office/drawing/2014/main" val="929557905"/>
                  </a:ext>
                </a:extLst>
              </a:tr>
              <a:tr h="205740">
                <a:tc>
                  <a:txBody>
                    <a:bodyPr/>
                    <a:lstStyle/>
                    <a:p>
                      <a:pPr algn="ctr"/>
                      <a:r>
                        <a:rPr lang="en-US" altLang="zh-CN" sz="900" b="0" u="none" strike="noStrike" kern="1200" baseline="0" dirty="0">
                          <a:solidFill>
                            <a:schemeClr val="dk1"/>
                          </a:solidFill>
                          <a:latin typeface="AdvP6F01"/>
                          <a:ea typeface="+mn-ea"/>
                          <a:cs typeface="+mn-cs"/>
                        </a:rPr>
                        <a:t>3</a:t>
                      </a:r>
                      <a:endParaRPr lang="zh-CN" altLang="en-US" sz="900" b="0" u="none" strike="noStrike" kern="1200" baseline="0" dirty="0">
                        <a:solidFill>
                          <a:schemeClr val="dk1"/>
                        </a:solidFill>
                        <a:latin typeface="AdvP6F01"/>
                        <a:ea typeface="+mn-ea"/>
                        <a:cs typeface="+mn-cs"/>
                      </a:endParaRPr>
                    </a:p>
                  </a:txBody>
                  <a:tcPr marL="68580" marR="68580" marT="34290" marB="34290"/>
                </a:tc>
                <a:tc>
                  <a:txBody>
                    <a:bodyPr/>
                    <a:lstStyle/>
                    <a:p>
                      <a:pPr algn="ctr"/>
                      <a:r>
                        <a:rPr lang="en-US" altLang="zh-CN" sz="900" dirty="0">
                          <a:latin typeface="AdvP6F01"/>
                        </a:rPr>
                        <a:t>Focus distance : q</a:t>
                      </a:r>
                      <a:endParaRPr lang="zh-CN" altLang="en-US" sz="900" dirty="0">
                        <a:latin typeface="AdvP6F01"/>
                      </a:endParaRPr>
                    </a:p>
                  </a:txBody>
                  <a:tcPr marL="68580" marR="68580" marT="34290" marB="34290"/>
                </a:tc>
                <a:tc>
                  <a:txBody>
                    <a:bodyPr/>
                    <a:lstStyle/>
                    <a:p>
                      <a:pPr algn="ctr"/>
                      <a:r>
                        <a:rPr lang="en-US" altLang="zh-CN" sz="900" dirty="0">
                          <a:latin typeface="AdvP6F01"/>
                        </a:rPr>
                        <a:t>18 m</a:t>
                      </a:r>
                      <a:endParaRPr lang="zh-CN" altLang="en-US" sz="900" dirty="0">
                        <a:latin typeface="AdvP6F01"/>
                      </a:endParaRPr>
                    </a:p>
                  </a:txBody>
                  <a:tcPr marL="68580" marR="68580" marT="34290" marB="34290"/>
                </a:tc>
                <a:tc>
                  <a:txBody>
                    <a:bodyPr/>
                    <a:lstStyle/>
                    <a:p>
                      <a:pPr algn="ctr"/>
                      <a:r>
                        <a:rPr lang="en-US" altLang="zh-CN" sz="900" dirty="0">
                          <a:latin typeface="AdvP6F01"/>
                        </a:rPr>
                        <a:t>17.64 m</a:t>
                      </a:r>
                      <a:endParaRPr lang="zh-CN" altLang="en-US" sz="1200" dirty="0">
                        <a:latin typeface="AdvP6F01"/>
                      </a:endParaRPr>
                    </a:p>
                  </a:txBody>
                  <a:tcPr marL="68580" marR="68580" marT="34290" marB="34290"/>
                </a:tc>
                <a:extLst>
                  <a:ext uri="{0D108BD9-81ED-4DB2-BD59-A6C34878D82A}">
                    <a16:rowId xmlns:a16="http://schemas.microsoft.com/office/drawing/2014/main" val="119088110"/>
                  </a:ext>
                </a:extLst>
              </a:tr>
              <a:tr h="205740">
                <a:tc>
                  <a:txBody>
                    <a:bodyPr/>
                    <a:lstStyle/>
                    <a:p>
                      <a:pPr algn="ctr"/>
                      <a:r>
                        <a:rPr lang="en-US" altLang="zh-CN" sz="900" b="0" u="none" strike="noStrike" kern="1200" baseline="0" dirty="0">
                          <a:solidFill>
                            <a:schemeClr val="dk1"/>
                          </a:solidFill>
                          <a:latin typeface="AdvP6F01"/>
                          <a:ea typeface="+mn-ea"/>
                          <a:cs typeface="+mn-cs"/>
                        </a:rPr>
                        <a:t>4</a:t>
                      </a:r>
                      <a:endParaRPr lang="zh-CN" altLang="en-US" sz="900" b="0" u="none" strike="noStrike" kern="1200" baseline="0" dirty="0">
                        <a:solidFill>
                          <a:schemeClr val="dk1"/>
                        </a:solidFill>
                        <a:latin typeface="AdvP6F01"/>
                        <a:ea typeface="+mn-ea"/>
                        <a:cs typeface="+mn-cs"/>
                      </a:endParaRPr>
                    </a:p>
                  </a:txBody>
                  <a:tcPr marL="68580" marR="68580" marT="34290" marB="34290"/>
                </a:tc>
                <a:tc>
                  <a:txBody>
                    <a:bodyPr/>
                    <a:lstStyle/>
                    <a:p>
                      <a:pPr algn="ctr"/>
                      <a:r>
                        <a:rPr lang="en-US" altLang="zh-CN" sz="900" dirty="0">
                          <a:latin typeface="AdvP6F01"/>
                        </a:rPr>
                        <a:t>Magnification: M</a:t>
                      </a:r>
                      <a:endParaRPr lang="zh-CN" altLang="en-US" sz="900" dirty="0">
                        <a:latin typeface="AdvP6F01"/>
                      </a:endParaRPr>
                    </a:p>
                  </a:txBody>
                  <a:tcPr marL="68580" marR="68580" marT="34290" marB="34290"/>
                </a:tc>
                <a:tc>
                  <a:txBody>
                    <a:bodyPr/>
                    <a:lstStyle/>
                    <a:p>
                      <a:pPr algn="ctr"/>
                      <a:r>
                        <a:rPr lang="en-US" altLang="zh-CN" sz="900" dirty="0">
                          <a:solidFill>
                            <a:srgbClr val="FF0000"/>
                          </a:solidFill>
                          <a:latin typeface="AdvP6F01"/>
                        </a:rPr>
                        <a:t>1</a:t>
                      </a:r>
                      <a:endParaRPr lang="zh-CN" altLang="en-US" sz="900" dirty="0">
                        <a:solidFill>
                          <a:srgbClr val="FF0000"/>
                        </a:solidFill>
                        <a:latin typeface="AdvP6F01"/>
                      </a:endParaRPr>
                    </a:p>
                  </a:txBody>
                  <a:tcPr marL="68580" marR="68580" marT="34290" marB="34290"/>
                </a:tc>
                <a:tc>
                  <a:txBody>
                    <a:bodyPr/>
                    <a:lstStyle/>
                    <a:p>
                      <a:pPr algn="ctr"/>
                      <a:r>
                        <a:rPr lang="en-US" altLang="zh-CN" sz="900" kern="1200" dirty="0">
                          <a:solidFill>
                            <a:srgbClr val="FF0000"/>
                          </a:solidFill>
                          <a:latin typeface="AdvP6F01"/>
                          <a:ea typeface="+mn-ea"/>
                          <a:cs typeface="+mn-cs"/>
                        </a:rPr>
                        <a:t>0.96</a:t>
                      </a:r>
                      <a:endParaRPr lang="zh-CN" altLang="en-US" sz="900" kern="1200" dirty="0">
                        <a:solidFill>
                          <a:srgbClr val="FF0000"/>
                        </a:solidFill>
                        <a:latin typeface="AdvP6F01"/>
                        <a:ea typeface="+mn-ea"/>
                        <a:cs typeface="+mn-cs"/>
                      </a:endParaRPr>
                    </a:p>
                  </a:txBody>
                  <a:tcPr marL="68580" marR="68580" marT="34290" marB="34290"/>
                </a:tc>
                <a:extLst>
                  <a:ext uri="{0D108BD9-81ED-4DB2-BD59-A6C34878D82A}">
                    <a16:rowId xmlns:a16="http://schemas.microsoft.com/office/drawing/2014/main" val="2943933303"/>
                  </a:ext>
                </a:extLst>
              </a:tr>
              <a:tr h="205740">
                <a:tc>
                  <a:txBody>
                    <a:bodyPr/>
                    <a:lstStyle/>
                    <a:p>
                      <a:pPr algn="ctr"/>
                      <a:r>
                        <a:rPr lang="en-US" altLang="zh-CN" sz="900" b="0" u="none" strike="noStrike" kern="1200" baseline="0" dirty="0">
                          <a:solidFill>
                            <a:schemeClr val="dk1"/>
                          </a:solidFill>
                          <a:latin typeface="AdvP6F01"/>
                          <a:ea typeface="+mn-ea"/>
                          <a:cs typeface="+mn-cs"/>
                        </a:rPr>
                        <a:t>4</a:t>
                      </a:r>
                      <a:endParaRPr lang="zh-CN" altLang="en-US" sz="900" b="0" u="none" strike="noStrike" kern="1200" baseline="0" dirty="0">
                        <a:solidFill>
                          <a:schemeClr val="dk1"/>
                        </a:solidFill>
                        <a:latin typeface="AdvP6F01"/>
                        <a:ea typeface="+mn-ea"/>
                        <a:cs typeface="+mn-cs"/>
                      </a:endParaRPr>
                    </a:p>
                  </a:txBody>
                  <a:tcPr marL="68580" marR="68580" marT="34290" marB="34290"/>
                </a:tc>
                <a:tc>
                  <a:txBody>
                    <a:bodyPr/>
                    <a:lstStyle/>
                    <a:p>
                      <a:pPr algn="ctr"/>
                      <a:r>
                        <a:rPr lang="en-US" altLang="zh-CN" sz="900" dirty="0">
                          <a:latin typeface="AdvP6F01"/>
                        </a:rPr>
                        <a:t>Grazing incidence angle : </a:t>
                      </a:r>
                      <a:r>
                        <a:rPr lang="el-GR" altLang="zh-CN" sz="900" dirty="0">
                          <a:latin typeface="AdvP6F01"/>
                          <a:ea typeface="等线" panose="02010600030101010101" pitchFamily="2" charset="-122"/>
                        </a:rPr>
                        <a:t>θ</a:t>
                      </a:r>
                      <a:endParaRPr lang="zh-CN" altLang="en-US" sz="900" dirty="0">
                        <a:latin typeface="AdvP6F01"/>
                      </a:endParaRPr>
                    </a:p>
                  </a:txBody>
                  <a:tcPr marL="68580" marR="68580" marT="34290" marB="34290"/>
                </a:tc>
                <a:tc gridSpan="2">
                  <a:txBody>
                    <a:bodyPr/>
                    <a:lstStyle/>
                    <a:p>
                      <a:pPr algn="ctr"/>
                      <a:r>
                        <a:rPr lang="en-US" altLang="zh-CN" sz="900" b="0" dirty="0">
                          <a:solidFill>
                            <a:srgbClr val="FF0000"/>
                          </a:solidFill>
                          <a:latin typeface="AdvP6F01"/>
                        </a:rPr>
                        <a:t>2.5 </a:t>
                      </a:r>
                      <a:r>
                        <a:rPr lang="en-US" altLang="zh-CN" sz="900" b="0" dirty="0" err="1">
                          <a:solidFill>
                            <a:srgbClr val="FF0000"/>
                          </a:solidFill>
                          <a:latin typeface="AdvP6F01"/>
                        </a:rPr>
                        <a:t>mrad</a:t>
                      </a:r>
                      <a:endParaRPr lang="zh-CN" altLang="en-US" sz="900" b="0" dirty="0">
                        <a:solidFill>
                          <a:srgbClr val="FF0000"/>
                        </a:solidFill>
                        <a:latin typeface="AdvP6F01"/>
                      </a:endParaRPr>
                    </a:p>
                  </a:txBody>
                  <a:tcPr marL="68580" marR="68580" marT="34290" marB="34290"/>
                </a:tc>
                <a:tc hMerge="1">
                  <a:txBody>
                    <a:bodyPr/>
                    <a:lstStyle/>
                    <a:p>
                      <a:pPr algn="ctr"/>
                      <a:endParaRPr lang="zh-CN" altLang="en-US" sz="1400" b="1" dirty="0">
                        <a:solidFill>
                          <a:srgbClr val="FF0000"/>
                        </a:solidFill>
                      </a:endParaRPr>
                    </a:p>
                  </a:txBody>
                  <a:tcPr/>
                </a:tc>
                <a:extLst>
                  <a:ext uri="{0D108BD9-81ED-4DB2-BD59-A6C34878D82A}">
                    <a16:rowId xmlns:a16="http://schemas.microsoft.com/office/drawing/2014/main" val="3906203790"/>
                  </a:ext>
                </a:extLst>
              </a:tr>
              <a:tr h="205740">
                <a:tc>
                  <a:txBody>
                    <a:bodyPr/>
                    <a:lstStyle/>
                    <a:p>
                      <a:pPr algn="ctr"/>
                      <a:r>
                        <a:rPr lang="en-US" altLang="zh-CN" sz="900" b="0" u="none" strike="noStrike" kern="1200" baseline="0" dirty="0">
                          <a:solidFill>
                            <a:schemeClr val="dk1"/>
                          </a:solidFill>
                          <a:latin typeface="AdvP6F01"/>
                          <a:ea typeface="+mn-ea"/>
                          <a:cs typeface="+mn-cs"/>
                        </a:rPr>
                        <a:t>5</a:t>
                      </a:r>
                      <a:endParaRPr lang="zh-CN" altLang="en-US" sz="900" b="0" u="none" strike="noStrike" kern="1200" baseline="0" dirty="0">
                        <a:solidFill>
                          <a:schemeClr val="dk1"/>
                        </a:solidFill>
                        <a:latin typeface="AdvP6F01"/>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u="none" strike="noStrike" kern="1200" baseline="0" dirty="0">
                          <a:solidFill>
                            <a:schemeClr val="dk1"/>
                          </a:solidFill>
                          <a:latin typeface="AdvP6F01"/>
                        </a:rPr>
                        <a:t>Substrate size </a:t>
                      </a:r>
                      <a:endParaRPr lang="zh-CN" altLang="en-US" sz="900" dirty="0">
                        <a:latin typeface="AdvP6F01"/>
                      </a:endParaRPr>
                    </a:p>
                  </a:txBody>
                  <a:tcPr marL="68580" marR="68580" marT="34290" marB="34290"/>
                </a:tc>
                <a:tc gridSpan="2">
                  <a:txBody>
                    <a:bodyPr/>
                    <a:lstStyle/>
                    <a:p>
                      <a:pPr algn="ctr"/>
                      <a:r>
                        <a:rPr lang="en-US" altLang="zh-CN" sz="900" dirty="0">
                          <a:latin typeface="AdvP6F01"/>
                        </a:rPr>
                        <a:t>320</a:t>
                      </a:r>
                      <a:r>
                        <a:rPr lang="en-US" altLang="zh-CN" sz="900" b="0" kern="1200" dirty="0">
                          <a:solidFill>
                            <a:schemeClr val="dk1"/>
                          </a:solidFill>
                          <a:effectLst/>
                          <a:latin typeface="AdvP6F01"/>
                        </a:rPr>
                        <a:t>×</a:t>
                      </a:r>
                      <a:r>
                        <a:rPr lang="en-US" altLang="zh-CN" sz="900" dirty="0">
                          <a:latin typeface="AdvP6F01"/>
                        </a:rPr>
                        <a:t>40</a:t>
                      </a:r>
                      <a:r>
                        <a:rPr lang="en-US" altLang="zh-CN" sz="900" b="0" kern="1200" dirty="0">
                          <a:solidFill>
                            <a:schemeClr val="dk1"/>
                          </a:solidFill>
                          <a:effectLst/>
                          <a:latin typeface="AdvP6F01"/>
                        </a:rPr>
                        <a:t>×</a:t>
                      </a:r>
                      <a:r>
                        <a:rPr lang="en-US" altLang="zh-CN" sz="900" dirty="0">
                          <a:latin typeface="AdvP6F01"/>
                        </a:rPr>
                        <a:t>40 mm</a:t>
                      </a:r>
                      <a:r>
                        <a:rPr lang="en-US" altLang="zh-CN" sz="900" baseline="30000" dirty="0">
                          <a:latin typeface="AdvP6F01"/>
                        </a:rPr>
                        <a:t>3</a:t>
                      </a:r>
                      <a:endParaRPr lang="zh-CN" altLang="en-US" sz="900" dirty="0">
                        <a:latin typeface="AdvP6F01"/>
                      </a:endParaRPr>
                    </a:p>
                  </a:txBody>
                  <a:tcPr marL="68580" marR="68580" marT="34290" marB="34290"/>
                </a:tc>
                <a:tc hMerge="1">
                  <a:txBody>
                    <a:bodyPr/>
                    <a:lstStyle/>
                    <a:p>
                      <a:pPr algn="ctr"/>
                      <a:endParaRPr lang="zh-CN" altLang="en-US" sz="1400" dirty="0"/>
                    </a:p>
                  </a:txBody>
                  <a:tcPr/>
                </a:tc>
                <a:extLst>
                  <a:ext uri="{0D108BD9-81ED-4DB2-BD59-A6C34878D82A}">
                    <a16:rowId xmlns:a16="http://schemas.microsoft.com/office/drawing/2014/main" val="1955486772"/>
                  </a:ext>
                </a:extLst>
              </a:tr>
              <a:tr h="205740">
                <a:tc>
                  <a:txBody>
                    <a:bodyPr/>
                    <a:lstStyle/>
                    <a:p>
                      <a:pPr algn="ctr"/>
                      <a:r>
                        <a:rPr lang="en-US" altLang="zh-CN" sz="900" b="0" u="none" strike="noStrike" kern="1200" baseline="0" dirty="0">
                          <a:solidFill>
                            <a:schemeClr val="dk1"/>
                          </a:solidFill>
                          <a:latin typeface="AdvP6F01"/>
                          <a:ea typeface="+mn-ea"/>
                          <a:cs typeface="+mn-cs"/>
                        </a:rPr>
                        <a:t>6</a:t>
                      </a:r>
                      <a:endParaRPr lang="zh-CN" altLang="en-US" sz="900" b="0" u="none" strike="noStrike" kern="1200" baseline="0" dirty="0">
                        <a:solidFill>
                          <a:schemeClr val="dk1"/>
                        </a:solidFill>
                        <a:latin typeface="AdvP6F01"/>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u="none" strike="noStrike" kern="1200" baseline="0" dirty="0">
                          <a:solidFill>
                            <a:schemeClr val="dk1"/>
                          </a:solidFill>
                          <a:latin typeface="AdvP6F01"/>
                        </a:rPr>
                        <a:t>Substrate Material</a:t>
                      </a:r>
                      <a:endParaRPr lang="en-US" altLang="zh-CN" sz="900" b="0" i="0" u="none" strike="noStrike" kern="1200" baseline="0" dirty="0">
                        <a:solidFill>
                          <a:schemeClr val="dk1"/>
                        </a:solidFill>
                        <a:latin typeface="AdvP6F01"/>
                        <a:ea typeface="+mn-ea"/>
                        <a:cs typeface="+mn-cs"/>
                      </a:endParaRPr>
                    </a:p>
                  </a:txBody>
                  <a:tcPr marL="68580" marR="68580" marT="34290" marB="34290"/>
                </a:tc>
                <a:tc gridSpan="2">
                  <a:txBody>
                    <a:bodyPr/>
                    <a:lstStyle/>
                    <a:p>
                      <a:pPr algn="ctr"/>
                      <a:r>
                        <a:rPr lang="en-US" altLang="zh-CN" sz="900" dirty="0">
                          <a:latin typeface="AdvP6F01"/>
                        </a:rPr>
                        <a:t>Si</a:t>
                      </a:r>
                      <a:endParaRPr lang="zh-CN" altLang="en-US" sz="900" dirty="0">
                        <a:latin typeface="AdvP6F01"/>
                      </a:endParaRPr>
                    </a:p>
                  </a:txBody>
                  <a:tcPr marL="68580" marR="68580" marT="34290" marB="34290"/>
                </a:tc>
                <a:tc hMerge="1">
                  <a:txBody>
                    <a:bodyPr/>
                    <a:lstStyle/>
                    <a:p>
                      <a:pPr algn="ctr"/>
                      <a:endParaRPr lang="zh-CN" altLang="en-US" sz="1400" dirty="0"/>
                    </a:p>
                  </a:txBody>
                  <a:tcPr/>
                </a:tc>
                <a:extLst>
                  <a:ext uri="{0D108BD9-81ED-4DB2-BD59-A6C34878D82A}">
                    <a16:rowId xmlns:a16="http://schemas.microsoft.com/office/drawing/2014/main" val="3014805893"/>
                  </a:ext>
                </a:extLst>
              </a:tr>
              <a:tr h="205740">
                <a:tc>
                  <a:txBody>
                    <a:bodyPr/>
                    <a:lstStyle/>
                    <a:p>
                      <a:pPr algn="ctr"/>
                      <a:r>
                        <a:rPr lang="en-US" altLang="zh-CN" sz="900" b="0" u="none" strike="noStrike" kern="1200" baseline="0" dirty="0">
                          <a:solidFill>
                            <a:schemeClr val="dk1"/>
                          </a:solidFill>
                          <a:latin typeface="AdvP6F01"/>
                          <a:ea typeface="+mn-ea"/>
                          <a:cs typeface="+mn-cs"/>
                        </a:rPr>
                        <a:t>7</a:t>
                      </a:r>
                      <a:endParaRPr lang="zh-CN" altLang="en-US" sz="900" b="0" u="none" strike="noStrike" kern="1200" baseline="0" dirty="0">
                        <a:solidFill>
                          <a:schemeClr val="dk1"/>
                        </a:solidFill>
                        <a:latin typeface="AdvP6F01"/>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u="none" strike="noStrike" kern="1200" baseline="0" dirty="0">
                          <a:solidFill>
                            <a:schemeClr val="dk1"/>
                          </a:solidFill>
                          <a:latin typeface="AdvP6F01"/>
                          <a:ea typeface="+mn-ea"/>
                          <a:cs typeface="+mn-cs"/>
                        </a:rPr>
                        <a:t>Coating</a:t>
                      </a:r>
                      <a:endParaRPr lang="en-US" altLang="zh-CN" sz="900" b="0" i="0" u="none" strike="noStrike" kern="1200" baseline="0" dirty="0">
                        <a:solidFill>
                          <a:schemeClr val="dk1"/>
                        </a:solidFill>
                        <a:latin typeface="AdvP6F01"/>
                        <a:ea typeface="+mn-ea"/>
                        <a:cs typeface="+mn-cs"/>
                      </a:endParaRPr>
                    </a:p>
                  </a:txBody>
                  <a:tcPr marL="68580" marR="68580" marT="34290" marB="34290"/>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u="none" strike="noStrike" kern="1200" baseline="0" dirty="0">
                          <a:solidFill>
                            <a:schemeClr val="dk1"/>
                          </a:solidFill>
                          <a:latin typeface="AdvP6F01"/>
                        </a:rPr>
                        <a:t>Pt</a:t>
                      </a:r>
                      <a:endParaRPr lang="zh-CN" altLang="en-US" sz="900" dirty="0">
                        <a:latin typeface="AdvP6F01"/>
                      </a:endParaRPr>
                    </a:p>
                  </a:txBody>
                  <a:tcPr marL="68580" marR="68580" marT="34290" marB="34290"/>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400" dirty="0"/>
                    </a:p>
                  </a:txBody>
                  <a:tcPr/>
                </a:tc>
                <a:extLst>
                  <a:ext uri="{0D108BD9-81ED-4DB2-BD59-A6C34878D82A}">
                    <a16:rowId xmlns:a16="http://schemas.microsoft.com/office/drawing/2014/main" val="4097947181"/>
                  </a:ext>
                </a:extLst>
              </a:tr>
              <a:tr h="205740">
                <a:tc>
                  <a:txBody>
                    <a:bodyPr/>
                    <a:lstStyle/>
                    <a:p>
                      <a:pPr algn="ctr"/>
                      <a:r>
                        <a:rPr lang="en-US" altLang="zh-CN" sz="900" b="0" u="none" strike="noStrike" kern="1200" baseline="0" dirty="0">
                          <a:solidFill>
                            <a:schemeClr val="dk1"/>
                          </a:solidFill>
                          <a:latin typeface="AdvP6F01"/>
                          <a:ea typeface="+mn-ea"/>
                          <a:cs typeface="+mn-cs"/>
                        </a:rPr>
                        <a:t>8</a:t>
                      </a:r>
                      <a:endParaRPr lang="zh-CN" altLang="en-US" sz="900" b="0" u="none" strike="noStrike" kern="1200" baseline="0" dirty="0">
                        <a:solidFill>
                          <a:schemeClr val="dk1"/>
                        </a:solidFill>
                        <a:latin typeface="AdvP6F01"/>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i="0" u="none" strike="noStrike" kern="1200" baseline="0" dirty="0">
                          <a:solidFill>
                            <a:schemeClr val="dk1"/>
                          </a:solidFill>
                          <a:latin typeface="AdvP6F01"/>
                          <a:ea typeface="+mn-ea"/>
                          <a:cs typeface="+mn-cs"/>
                        </a:rPr>
                        <a:t>Coating area</a:t>
                      </a:r>
                    </a:p>
                  </a:txBody>
                  <a:tcPr marL="68580" marR="68580" marT="34290" marB="34290"/>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dirty="0">
                          <a:latin typeface="AdvP6F01"/>
                        </a:rPr>
                        <a:t>300</a:t>
                      </a:r>
                      <a:r>
                        <a:rPr lang="en-US" altLang="zh-CN" sz="900" b="0" kern="1200" dirty="0">
                          <a:solidFill>
                            <a:schemeClr val="dk1"/>
                          </a:solidFill>
                          <a:effectLst/>
                          <a:latin typeface="AdvP6F01"/>
                        </a:rPr>
                        <a:t>×</a:t>
                      </a:r>
                      <a:r>
                        <a:rPr lang="en-US" altLang="zh-CN" sz="900" dirty="0">
                          <a:latin typeface="AdvP6F01"/>
                        </a:rPr>
                        <a:t>10 mm</a:t>
                      </a:r>
                      <a:r>
                        <a:rPr lang="en-US" altLang="zh-CN" sz="900" baseline="30000" dirty="0">
                          <a:latin typeface="AdvP6F01"/>
                        </a:rPr>
                        <a:t>2</a:t>
                      </a:r>
                      <a:endParaRPr lang="zh-CN" altLang="en-US" sz="900" baseline="30000" dirty="0">
                        <a:latin typeface="AdvP6F01"/>
                      </a:endParaRPr>
                    </a:p>
                  </a:txBody>
                  <a:tcPr marL="68580" marR="68580" marT="34290" marB="34290"/>
                </a:tc>
                <a:tc hMerge="1">
                  <a:txBody>
                    <a:bodyPr/>
                    <a:lstStyle/>
                    <a:p>
                      <a:endParaRPr lang="zh-CN" altLang="en-US"/>
                    </a:p>
                  </a:txBody>
                  <a:tcPr/>
                </a:tc>
                <a:extLst>
                  <a:ext uri="{0D108BD9-81ED-4DB2-BD59-A6C34878D82A}">
                    <a16:rowId xmlns:a16="http://schemas.microsoft.com/office/drawing/2014/main" val="3224873206"/>
                  </a:ext>
                </a:extLst>
              </a:tr>
              <a:tr h="205740">
                <a:tc>
                  <a:txBody>
                    <a:bodyPr/>
                    <a:lstStyle/>
                    <a:p>
                      <a:pPr algn="ctr"/>
                      <a:r>
                        <a:rPr lang="en-US" altLang="zh-CN" sz="900" b="0" u="none" strike="noStrike" kern="1200" baseline="0" dirty="0">
                          <a:solidFill>
                            <a:schemeClr val="dk1"/>
                          </a:solidFill>
                          <a:latin typeface="AdvP6F01"/>
                          <a:ea typeface="+mn-ea"/>
                          <a:cs typeface="+mn-cs"/>
                        </a:rPr>
                        <a:t>9</a:t>
                      </a:r>
                      <a:endParaRPr lang="zh-CN" altLang="en-US" sz="900" b="0" u="none" strike="noStrike" kern="1200" baseline="0" dirty="0">
                        <a:solidFill>
                          <a:schemeClr val="dk1"/>
                        </a:solidFill>
                        <a:latin typeface="AdvP6F01"/>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u="none" strike="noStrike" kern="1200" baseline="0" dirty="0">
                          <a:solidFill>
                            <a:schemeClr val="dk1"/>
                          </a:solidFill>
                          <a:latin typeface="AdvP6F01"/>
                        </a:rPr>
                        <a:t>Slope error</a:t>
                      </a:r>
                      <a:r>
                        <a:rPr lang="zh-CN" altLang="en-US" sz="900" b="0" u="none" strike="noStrike" kern="1200" baseline="0" dirty="0">
                          <a:solidFill>
                            <a:schemeClr val="dk1"/>
                          </a:solidFill>
                          <a:latin typeface="AdvP6F01"/>
                        </a:rPr>
                        <a:t>（</a:t>
                      </a:r>
                      <a:r>
                        <a:rPr lang="en-US" altLang="zh-CN" sz="900" b="0" u="none" strike="noStrike" kern="1200" baseline="0" dirty="0">
                          <a:solidFill>
                            <a:schemeClr val="dk1"/>
                          </a:solidFill>
                          <a:latin typeface="AdvP6F01"/>
                        </a:rPr>
                        <a:t>RMS</a:t>
                      </a:r>
                      <a:r>
                        <a:rPr lang="zh-CN" altLang="en-US" sz="900" b="0" u="none" strike="noStrike" kern="1200" baseline="0" dirty="0">
                          <a:solidFill>
                            <a:schemeClr val="dk1"/>
                          </a:solidFill>
                          <a:latin typeface="AdvP6F01"/>
                        </a:rPr>
                        <a:t>）</a:t>
                      </a:r>
                      <a:endParaRPr lang="zh-CN" altLang="en-US" sz="900" dirty="0">
                        <a:latin typeface="AdvP6F01"/>
                      </a:endParaRPr>
                    </a:p>
                  </a:txBody>
                  <a:tcPr marL="68580" marR="68580" marT="34290" marB="34290"/>
                </a:tc>
                <a:tc gridSpan="2">
                  <a:txBody>
                    <a:bodyPr/>
                    <a:lstStyle/>
                    <a:p>
                      <a:pPr algn="ctr"/>
                      <a:r>
                        <a:rPr lang="en-US" altLang="zh-CN" sz="900" b="0" dirty="0">
                          <a:solidFill>
                            <a:srgbClr val="FF0000"/>
                          </a:solidFill>
                          <a:latin typeface="AdvP6F01"/>
                        </a:rPr>
                        <a:t>&lt; 50 </a:t>
                      </a:r>
                      <a:r>
                        <a:rPr lang="en-US" altLang="zh-CN" sz="900" b="0" dirty="0" err="1">
                          <a:solidFill>
                            <a:srgbClr val="FF0000"/>
                          </a:solidFill>
                          <a:latin typeface="AdvP6F01"/>
                        </a:rPr>
                        <a:t>nrad</a:t>
                      </a:r>
                      <a:endParaRPr lang="zh-CN" altLang="en-US" sz="900" b="0" dirty="0">
                        <a:solidFill>
                          <a:srgbClr val="FF0000"/>
                        </a:solidFill>
                        <a:latin typeface="AdvP6F01"/>
                      </a:endParaRPr>
                    </a:p>
                  </a:txBody>
                  <a:tcPr marL="68580" marR="68580" marT="34290" marB="34290"/>
                </a:tc>
                <a:tc hMerge="1">
                  <a:txBody>
                    <a:bodyPr/>
                    <a:lstStyle/>
                    <a:p>
                      <a:pPr algn="ctr"/>
                      <a:endParaRPr lang="zh-CN" altLang="en-US" sz="1400" b="1" dirty="0">
                        <a:solidFill>
                          <a:srgbClr val="FF0000"/>
                        </a:solidFill>
                      </a:endParaRPr>
                    </a:p>
                  </a:txBody>
                  <a:tcPr/>
                </a:tc>
                <a:extLst>
                  <a:ext uri="{0D108BD9-81ED-4DB2-BD59-A6C34878D82A}">
                    <a16:rowId xmlns:a16="http://schemas.microsoft.com/office/drawing/2014/main" val="4058048202"/>
                  </a:ext>
                </a:extLst>
              </a:tr>
              <a:tr h="205740">
                <a:tc>
                  <a:txBody>
                    <a:bodyPr/>
                    <a:lstStyle/>
                    <a:p>
                      <a:pPr algn="ctr"/>
                      <a:r>
                        <a:rPr lang="en-US" altLang="zh-CN" sz="900" b="0" u="none" strike="noStrike" kern="1200" baseline="0" dirty="0">
                          <a:solidFill>
                            <a:schemeClr val="dk1"/>
                          </a:solidFill>
                          <a:latin typeface="AdvP6F01"/>
                          <a:ea typeface="+mn-ea"/>
                          <a:cs typeface="+mn-cs"/>
                        </a:rPr>
                        <a:t>10</a:t>
                      </a:r>
                      <a:endParaRPr lang="zh-CN" altLang="en-US" sz="900" b="0" u="none" strike="noStrike" kern="1200" baseline="0" dirty="0">
                        <a:solidFill>
                          <a:schemeClr val="dk1"/>
                        </a:solidFill>
                        <a:latin typeface="AdvP6F01"/>
                        <a:ea typeface="+mn-ea"/>
                        <a:cs typeface="+mn-cs"/>
                      </a:endParaRPr>
                    </a:p>
                  </a:txBody>
                  <a:tcPr marL="68580" marR="68580" marT="34290" marB="34290"/>
                </a:tc>
                <a:tc>
                  <a:txBody>
                    <a:bodyPr/>
                    <a:lstStyle/>
                    <a:p>
                      <a:pPr algn="ctr"/>
                      <a:r>
                        <a:rPr lang="en-US" altLang="zh-CN" sz="900" b="0" u="none" strike="noStrike" kern="1200" baseline="0" dirty="0">
                          <a:solidFill>
                            <a:schemeClr val="dk1"/>
                          </a:solidFill>
                          <a:latin typeface="AdvP6F01"/>
                          <a:ea typeface="+mn-ea"/>
                          <a:cs typeface="+mn-cs"/>
                        </a:rPr>
                        <a:t>Roughness</a:t>
                      </a:r>
                      <a:r>
                        <a:rPr lang="zh-CN" altLang="en-US" sz="900" b="0" u="none" strike="noStrike" kern="1200" baseline="0" dirty="0">
                          <a:solidFill>
                            <a:schemeClr val="dk1"/>
                          </a:solidFill>
                          <a:latin typeface="AdvP6F01"/>
                          <a:ea typeface="+mn-ea"/>
                          <a:cs typeface="+mn-cs"/>
                        </a:rPr>
                        <a:t>（</a:t>
                      </a:r>
                      <a:r>
                        <a:rPr lang="en-US" altLang="zh-CN" sz="900" b="0" u="none" strike="noStrike" kern="1200" baseline="0" dirty="0">
                          <a:solidFill>
                            <a:schemeClr val="dk1"/>
                          </a:solidFill>
                          <a:latin typeface="AdvP6F01"/>
                          <a:ea typeface="+mn-ea"/>
                          <a:cs typeface="+mn-cs"/>
                        </a:rPr>
                        <a:t>RMS</a:t>
                      </a:r>
                      <a:r>
                        <a:rPr lang="zh-CN" altLang="en-US" sz="900" b="0" u="none" strike="noStrike" kern="1200" baseline="0" dirty="0">
                          <a:solidFill>
                            <a:schemeClr val="dk1"/>
                          </a:solidFill>
                          <a:latin typeface="AdvP6F01"/>
                          <a:ea typeface="+mn-ea"/>
                          <a:cs typeface="+mn-cs"/>
                        </a:rPr>
                        <a:t>）</a:t>
                      </a:r>
                    </a:p>
                  </a:txBody>
                  <a:tcPr marL="68580" marR="68580" marT="34290" marB="34290"/>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u="none" strike="noStrike" kern="1200" baseline="0" dirty="0">
                          <a:solidFill>
                            <a:schemeClr val="dk1"/>
                          </a:solidFill>
                          <a:latin typeface="AdvP6F01"/>
                          <a:ea typeface="+mn-ea"/>
                          <a:cs typeface="+mn-cs"/>
                        </a:rPr>
                        <a:t> &lt; 0.2 nm</a:t>
                      </a:r>
                      <a:endParaRPr lang="zh-CN" altLang="en-US" sz="900" b="0" u="none" strike="noStrike" kern="1200" baseline="0" dirty="0">
                        <a:solidFill>
                          <a:schemeClr val="dk1"/>
                        </a:solidFill>
                        <a:latin typeface="AdvP6F01"/>
                        <a:ea typeface="+mn-ea"/>
                        <a:cs typeface="+mn-cs"/>
                      </a:endParaRPr>
                    </a:p>
                  </a:txBody>
                  <a:tcPr marL="68580" marR="68580" marT="34290" marB="34290"/>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400" dirty="0"/>
                    </a:p>
                  </a:txBody>
                  <a:tcPr/>
                </a:tc>
                <a:extLst>
                  <a:ext uri="{0D108BD9-81ED-4DB2-BD59-A6C34878D82A}">
                    <a16:rowId xmlns:a16="http://schemas.microsoft.com/office/drawing/2014/main" val="2153845212"/>
                  </a:ext>
                </a:extLst>
              </a:tr>
            </a:tbl>
          </a:graphicData>
        </a:graphic>
      </p:graphicFrame>
      <p:sp>
        <p:nvSpPr>
          <p:cNvPr id="7" name="文本框 6">
            <a:extLst>
              <a:ext uri="{FF2B5EF4-FFF2-40B4-BE49-F238E27FC236}">
                <a16:creationId xmlns:a16="http://schemas.microsoft.com/office/drawing/2014/main" id="{B4E6247A-CDCB-4B13-8588-EDC978B6D44F}"/>
              </a:ext>
            </a:extLst>
          </p:cNvPr>
          <p:cNvSpPr txBox="1"/>
          <p:nvPr/>
        </p:nvSpPr>
        <p:spPr>
          <a:xfrm>
            <a:off x="2550366" y="1309812"/>
            <a:ext cx="1407052" cy="323165"/>
          </a:xfrm>
          <a:prstGeom prst="rect">
            <a:avLst/>
          </a:prstGeom>
          <a:noFill/>
        </p:spPr>
        <p:txBody>
          <a:bodyPr wrap="none" rtlCol="0">
            <a:spAutoFit/>
          </a:bodyPr>
          <a:lstStyle/>
          <a:p>
            <a:pPr defTabSz="685800"/>
            <a:r>
              <a:rPr lang="en-US" altLang="zh-CN" sz="1500" b="1" dirty="0">
                <a:solidFill>
                  <a:srgbClr val="0000FF"/>
                </a:solidFill>
                <a:latin typeface="AdvP6F01"/>
                <a:ea typeface="等线" panose="02010600030101010101" pitchFamily="2" charset="-122"/>
              </a:rPr>
              <a:t>KB parameters:</a:t>
            </a:r>
            <a:endParaRPr lang="zh-CN" altLang="en-US" sz="1500" b="1" dirty="0">
              <a:solidFill>
                <a:srgbClr val="0000FF"/>
              </a:solidFill>
              <a:latin typeface="AdvP6F01"/>
              <a:ea typeface="等线" panose="02010600030101010101" pitchFamily="2" charset="-122"/>
            </a:endParaRPr>
          </a:p>
        </p:txBody>
      </p:sp>
      <p:sp>
        <p:nvSpPr>
          <p:cNvPr id="93" name="文本框 92">
            <a:extLst>
              <a:ext uri="{FF2B5EF4-FFF2-40B4-BE49-F238E27FC236}">
                <a16:creationId xmlns:a16="http://schemas.microsoft.com/office/drawing/2014/main" id="{AF529D9E-1AE7-4B8E-BFE6-3D1C07C0320F}"/>
              </a:ext>
            </a:extLst>
          </p:cNvPr>
          <p:cNvSpPr txBox="1"/>
          <p:nvPr/>
        </p:nvSpPr>
        <p:spPr>
          <a:xfrm flipH="1">
            <a:off x="3952524" y="5408665"/>
            <a:ext cx="832373" cy="253916"/>
          </a:xfrm>
          <a:prstGeom prst="rect">
            <a:avLst/>
          </a:prstGeom>
          <a:noFill/>
        </p:spPr>
        <p:txBody>
          <a:bodyPr wrap="square" rtlCol="0">
            <a:spAutoFit/>
          </a:bodyPr>
          <a:lstStyle/>
          <a:p>
            <a:pPr defTabSz="685800"/>
            <a:r>
              <a:rPr lang="en-US" altLang="zh-CN" sz="1050" b="1" dirty="0">
                <a:solidFill>
                  <a:prstClr val="black"/>
                </a:solidFill>
                <a:latin typeface="AdvP6F01"/>
                <a:ea typeface="等线" panose="02010600030101010101" pitchFamily="2" charset="-122"/>
              </a:rPr>
              <a:t>p: 18 m</a:t>
            </a:r>
            <a:endParaRPr lang="zh-CN" altLang="en-US" sz="1050" dirty="0">
              <a:solidFill>
                <a:prstClr val="black"/>
              </a:solidFill>
              <a:latin typeface="AdvP6F01"/>
              <a:ea typeface="等线" panose="02010600030101010101" pitchFamily="2" charset="-122"/>
            </a:endParaRPr>
          </a:p>
        </p:txBody>
      </p:sp>
      <p:sp>
        <p:nvSpPr>
          <p:cNvPr id="94" name="文本框 93">
            <a:extLst>
              <a:ext uri="{FF2B5EF4-FFF2-40B4-BE49-F238E27FC236}">
                <a16:creationId xmlns:a16="http://schemas.microsoft.com/office/drawing/2014/main" id="{6B79C4C6-BC8A-4AC5-9FA4-890072B123EF}"/>
              </a:ext>
            </a:extLst>
          </p:cNvPr>
          <p:cNvSpPr txBox="1"/>
          <p:nvPr/>
        </p:nvSpPr>
        <p:spPr>
          <a:xfrm flipH="1">
            <a:off x="7561798" y="5448229"/>
            <a:ext cx="832373" cy="253916"/>
          </a:xfrm>
          <a:prstGeom prst="rect">
            <a:avLst/>
          </a:prstGeom>
          <a:noFill/>
        </p:spPr>
        <p:txBody>
          <a:bodyPr wrap="square" rtlCol="0">
            <a:spAutoFit/>
          </a:bodyPr>
          <a:lstStyle/>
          <a:p>
            <a:pPr defTabSz="685800"/>
            <a:r>
              <a:rPr lang="en-US" altLang="zh-CN" sz="1050" b="1" dirty="0">
                <a:solidFill>
                  <a:prstClr val="black"/>
                </a:solidFill>
                <a:latin typeface="AdvP6F01"/>
                <a:ea typeface="等线" panose="02010600030101010101" pitchFamily="2" charset="-122"/>
              </a:rPr>
              <a:t>q: 18 m</a:t>
            </a:r>
            <a:endParaRPr lang="zh-CN" altLang="en-US" sz="1050" b="1" dirty="0">
              <a:solidFill>
                <a:prstClr val="black"/>
              </a:solidFill>
              <a:latin typeface="AdvP6F01"/>
              <a:ea typeface="等线" panose="02010600030101010101" pitchFamily="2" charset="-122"/>
            </a:endParaRPr>
          </a:p>
        </p:txBody>
      </p:sp>
      <p:pic>
        <p:nvPicPr>
          <p:cNvPr id="35" name="图片 34">
            <a:extLst>
              <a:ext uri="{FF2B5EF4-FFF2-40B4-BE49-F238E27FC236}">
                <a16:creationId xmlns:a16="http://schemas.microsoft.com/office/drawing/2014/main" id="{79CC2DEE-2E2A-4571-91E0-8E5D05EDFF6A}"/>
              </a:ext>
            </a:extLst>
          </p:cNvPr>
          <p:cNvPicPr>
            <a:picLocks noChangeAspect="1"/>
          </p:cNvPicPr>
          <p:nvPr/>
        </p:nvPicPr>
        <p:blipFill rotWithShape="1">
          <a:blip r:embed="rId2"/>
          <a:srcRect t="10063" r="13719"/>
          <a:stretch/>
        </p:blipFill>
        <p:spPr>
          <a:xfrm>
            <a:off x="6849875" y="1629866"/>
            <a:ext cx="1949165" cy="2465955"/>
          </a:xfrm>
          <a:prstGeom prst="rect">
            <a:avLst/>
          </a:prstGeom>
        </p:spPr>
      </p:pic>
      <p:sp>
        <p:nvSpPr>
          <p:cNvPr id="36" name="文本框 35">
            <a:extLst>
              <a:ext uri="{FF2B5EF4-FFF2-40B4-BE49-F238E27FC236}">
                <a16:creationId xmlns:a16="http://schemas.microsoft.com/office/drawing/2014/main" id="{AC756F63-0234-434A-8FF2-4CA23C805BF5}"/>
              </a:ext>
            </a:extLst>
          </p:cNvPr>
          <p:cNvSpPr txBox="1"/>
          <p:nvPr/>
        </p:nvSpPr>
        <p:spPr>
          <a:xfrm>
            <a:off x="8178469" y="2171596"/>
            <a:ext cx="521297" cy="300082"/>
          </a:xfrm>
          <a:prstGeom prst="rect">
            <a:avLst/>
          </a:prstGeom>
          <a:noFill/>
        </p:spPr>
        <p:txBody>
          <a:bodyPr wrap="none" rtlCol="0">
            <a:spAutoFit/>
          </a:bodyPr>
          <a:lstStyle/>
          <a:p>
            <a:pPr defTabSz="685800"/>
            <a:r>
              <a:rPr lang="en-US" altLang="zh-CN" sz="1350" dirty="0">
                <a:solidFill>
                  <a:prstClr val="white"/>
                </a:solidFill>
                <a:highlight>
                  <a:srgbClr val="2309BD"/>
                </a:highlight>
                <a:latin typeface="等线" panose="020F0502020204030204"/>
                <a:ea typeface="等线" panose="02010600030101010101" pitchFamily="2" charset="-122"/>
              </a:rPr>
              <a:t>VFM</a:t>
            </a:r>
            <a:endParaRPr lang="zh-CN" altLang="en-US" sz="1350" dirty="0">
              <a:solidFill>
                <a:prstClr val="white"/>
              </a:solidFill>
              <a:highlight>
                <a:srgbClr val="2309BD"/>
              </a:highlight>
              <a:latin typeface="等线" panose="020F0502020204030204"/>
              <a:ea typeface="等线" panose="02010600030101010101" pitchFamily="2" charset="-122"/>
            </a:endParaRPr>
          </a:p>
        </p:txBody>
      </p:sp>
      <p:sp>
        <p:nvSpPr>
          <p:cNvPr id="105" name="文本框 104">
            <a:extLst>
              <a:ext uri="{FF2B5EF4-FFF2-40B4-BE49-F238E27FC236}">
                <a16:creationId xmlns:a16="http://schemas.microsoft.com/office/drawing/2014/main" id="{9BE5DE8A-5DA7-4030-AC3D-B6A9E445F62C}"/>
              </a:ext>
            </a:extLst>
          </p:cNvPr>
          <p:cNvSpPr txBox="1"/>
          <p:nvPr/>
        </p:nvSpPr>
        <p:spPr>
          <a:xfrm>
            <a:off x="8200498" y="2781454"/>
            <a:ext cx="535724" cy="300082"/>
          </a:xfrm>
          <a:prstGeom prst="rect">
            <a:avLst/>
          </a:prstGeom>
          <a:noFill/>
        </p:spPr>
        <p:txBody>
          <a:bodyPr wrap="none" rtlCol="0">
            <a:spAutoFit/>
          </a:bodyPr>
          <a:lstStyle/>
          <a:p>
            <a:pPr defTabSz="685800"/>
            <a:r>
              <a:rPr lang="en-US" altLang="zh-CN" sz="1350" dirty="0">
                <a:solidFill>
                  <a:prstClr val="white"/>
                </a:solidFill>
                <a:highlight>
                  <a:srgbClr val="2309BD"/>
                </a:highlight>
                <a:latin typeface="等线" panose="020F0502020204030204"/>
                <a:ea typeface="等线" panose="02010600030101010101" pitchFamily="2" charset="-122"/>
              </a:rPr>
              <a:t>HFM</a:t>
            </a:r>
            <a:endParaRPr lang="zh-CN" altLang="en-US" sz="1350" dirty="0">
              <a:solidFill>
                <a:prstClr val="white"/>
              </a:solidFill>
              <a:highlight>
                <a:srgbClr val="2309BD"/>
              </a:highlight>
              <a:latin typeface="等线" panose="020F0502020204030204"/>
              <a:ea typeface="等线" panose="02010600030101010101" pitchFamily="2" charset="-122"/>
            </a:endParaRPr>
          </a:p>
        </p:txBody>
      </p:sp>
      <p:sp>
        <p:nvSpPr>
          <p:cNvPr id="106" name="文本框 105">
            <a:extLst>
              <a:ext uri="{FF2B5EF4-FFF2-40B4-BE49-F238E27FC236}">
                <a16:creationId xmlns:a16="http://schemas.microsoft.com/office/drawing/2014/main" id="{7AF4F63B-D6B0-46A3-98B1-9D02682F166A}"/>
              </a:ext>
            </a:extLst>
          </p:cNvPr>
          <p:cNvSpPr txBox="1"/>
          <p:nvPr/>
        </p:nvSpPr>
        <p:spPr>
          <a:xfrm>
            <a:off x="8019772" y="1708189"/>
            <a:ext cx="838691" cy="300082"/>
          </a:xfrm>
          <a:prstGeom prst="rect">
            <a:avLst/>
          </a:prstGeom>
          <a:noFill/>
        </p:spPr>
        <p:txBody>
          <a:bodyPr wrap="none" rtlCol="0">
            <a:spAutoFit/>
          </a:bodyPr>
          <a:lstStyle/>
          <a:p>
            <a:pPr defTabSz="685800"/>
            <a:r>
              <a:rPr lang="en-US" altLang="zh-CN" sz="1350" dirty="0">
                <a:solidFill>
                  <a:prstClr val="white"/>
                </a:solidFill>
                <a:highlight>
                  <a:srgbClr val="2309BD"/>
                </a:highlight>
                <a:latin typeface="等线" panose="020F0502020204030204"/>
                <a:ea typeface="等线" panose="02010600030101010101" pitchFamily="2" charset="-122"/>
              </a:rPr>
              <a:t>Aperture</a:t>
            </a:r>
            <a:endParaRPr lang="zh-CN" altLang="en-US" sz="1350" dirty="0">
              <a:solidFill>
                <a:prstClr val="white"/>
              </a:solidFill>
              <a:highlight>
                <a:srgbClr val="2309BD"/>
              </a:highlight>
              <a:latin typeface="等线" panose="020F0502020204030204"/>
              <a:ea typeface="等线" panose="02010600030101010101" pitchFamily="2" charset="-122"/>
            </a:endParaRPr>
          </a:p>
        </p:txBody>
      </p:sp>
      <p:cxnSp>
        <p:nvCxnSpPr>
          <p:cNvPr id="39" name="直接箭头连接符 38">
            <a:extLst>
              <a:ext uri="{FF2B5EF4-FFF2-40B4-BE49-F238E27FC236}">
                <a16:creationId xmlns:a16="http://schemas.microsoft.com/office/drawing/2014/main" id="{AE794339-D8D0-423D-A2BC-507002A88A00}"/>
              </a:ext>
            </a:extLst>
          </p:cNvPr>
          <p:cNvCxnSpPr>
            <a:cxnSpLocks/>
          </p:cNvCxnSpPr>
          <p:nvPr/>
        </p:nvCxnSpPr>
        <p:spPr>
          <a:xfrm flipH="1">
            <a:off x="7792823" y="1853575"/>
            <a:ext cx="241438" cy="246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接箭头连接符 106">
            <a:extLst>
              <a:ext uri="{FF2B5EF4-FFF2-40B4-BE49-F238E27FC236}">
                <a16:creationId xmlns:a16="http://schemas.microsoft.com/office/drawing/2014/main" id="{41DDD65E-4810-4C75-B56D-7B20629496EB}"/>
              </a:ext>
            </a:extLst>
          </p:cNvPr>
          <p:cNvCxnSpPr>
            <a:cxnSpLocks/>
          </p:cNvCxnSpPr>
          <p:nvPr/>
        </p:nvCxnSpPr>
        <p:spPr>
          <a:xfrm flipH="1">
            <a:off x="7899050" y="2318214"/>
            <a:ext cx="241438" cy="246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接箭头连接符 107">
            <a:extLst>
              <a:ext uri="{FF2B5EF4-FFF2-40B4-BE49-F238E27FC236}">
                <a16:creationId xmlns:a16="http://schemas.microsoft.com/office/drawing/2014/main" id="{C20E66D3-F928-4457-AA08-C614F2F4E394}"/>
              </a:ext>
            </a:extLst>
          </p:cNvPr>
          <p:cNvCxnSpPr>
            <a:cxnSpLocks/>
          </p:cNvCxnSpPr>
          <p:nvPr/>
        </p:nvCxnSpPr>
        <p:spPr>
          <a:xfrm flipH="1">
            <a:off x="7977981" y="2911398"/>
            <a:ext cx="241438" cy="246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6" name="文本框 75">
            <a:extLst>
              <a:ext uri="{FF2B5EF4-FFF2-40B4-BE49-F238E27FC236}">
                <a16:creationId xmlns:a16="http://schemas.microsoft.com/office/drawing/2014/main" id="{4F477BD3-E5CE-413B-AFE1-4FD0B755B391}"/>
              </a:ext>
            </a:extLst>
          </p:cNvPr>
          <p:cNvSpPr txBox="1"/>
          <p:nvPr/>
        </p:nvSpPr>
        <p:spPr>
          <a:xfrm>
            <a:off x="6815497" y="1337000"/>
            <a:ext cx="2014334" cy="323165"/>
          </a:xfrm>
          <a:prstGeom prst="rect">
            <a:avLst/>
          </a:prstGeom>
          <a:noFill/>
        </p:spPr>
        <p:txBody>
          <a:bodyPr wrap="none" rtlCol="0">
            <a:spAutoFit/>
          </a:bodyPr>
          <a:lstStyle/>
          <a:p>
            <a:pPr defTabSz="685800"/>
            <a:r>
              <a:rPr lang="en-US" altLang="zh-CN" sz="1500" b="1" dirty="0">
                <a:solidFill>
                  <a:srgbClr val="0000FF"/>
                </a:solidFill>
                <a:latin typeface="AdvP6F01"/>
                <a:ea typeface="等线" panose="02010600030101010101" pitchFamily="2" charset="-122"/>
              </a:rPr>
              <a:t>KB mirrors installation:</a:t>
            </a:r>
            <a:endParaRPr lang="zh-CN" altLang="en-US" sz="1500" b="1" dirty="0">
              <a:solidFill>
                <a:srgbClr val="0000FF"/>
              </a:solidFill>
              <a:latin typeface="AdvP6F01"/>
              <a:ea typeface="等线" panose="02010600030101010101" pitchFamily="2" charset="-122"/>
            </a:endParaRPr>
          </a:p>
        </p:txBody>
      </p:sp>
      <p:sp>
        <p:nvSpPr>
          <p:cNvPr id="4" name="标题 3">
            <a:extLst>
              <a:ext uri="{FF2B5EF4-FFF2-40B4-BE49-F238E27FC236}">
                <a16:creationId xmlns:a16="http://schemas.microsoft.com/office/drawing/2014/main" id="{E77EB226-7D29-4EF1-9055-C8D081291337}"/>
              </a:ext>
            </a:extLst>
          </p:cNvPr>
          <p:cNvSpPr>
            <a:spLocks noGrp="1"/>
          </p:cNvSpPr>
          <p:nvPr>
            <p:ph type="title"/>
          </p:nvPr>
        </p:nvSpPr>
        <p:spPr/>
        <p:txBody>
          <a:bodyPr/>
          <a:lstStyle/>
          <a:p>
            <a:r>
              <a:rPr lang="zh-CN" altLang="en-US" dirty="0"/>
              <a:t>同步光截面测量：</a:t>
            </a:r>
            <a:r>
              <a:rPr lang="en-US" altLang="zh-CN" dirty="0">
                <a:solidFill>
                  <a:schemeClr val="tx1"/>
                </a:solidFill>
              </a:rPr>
              <a:t>KB</a:t>
            </a:r>
            <a:r>
              <a:rPr lang="zh-CN" altLang="en-US" dirty="0">
                <a:solidFill>
                  <a:schemeClr val="tx1"/>
                </a:solidFill>
              </a:rPr>
              <a:t>镜系统</a:t>
            </a:r>
            <a:endParaRPr lang="zh-CN" altLang="en-US" dirty="0"/>
          </a:p>
        </p:txBody>
      </p:sp>
      <p:sp>
        <p:nvSpPr>
          <p:cNvPr id="12" name="灯片编号占位符 11">
            <a:extLst>
              <a:ext uri="{FF2B5EF4-FFF2-40B4-BE49-F238E27FC236}">
                <a16:creationId xmlns:a16="http://schemas.microsoft.com/office/drawing/2014/main" id="{B6C50B48-B75E-408A-99C1-E201B591EEBB}"/>
              </a:ext>
            </a:extLst>
          </p:cNvPr>
          <p:cNvSpPr>
            <a:spLocks noGrp="1"/>
          </p:cNvSpPr>
          <p:nvPr>
            <p:ph type="sldNum" sz="quarter" idx="12"/>
          </p:nvPr>
        </p:nvSpPr>
        <p:spPr/>
        <p:txBody>
          <a:bodyPr/>
          <a:lstStyle/>
          <a:p>
            <a:fld id="{F15E9139-A00B-4B2A-98A6-095DC08F1345}" type="slidenum">
              <a:rPr lang="zh-CN" altLang="en-US" smtClean="0"/>
              <a:pPr/>
              <a:t>13</a:t>
            </a:fld>
            <a:r>
              <a:rPr lang="en-US" altLang="zh-CN"/>
              <a:t>/35</a:t>
            </a:r>
            <a:endParaRPr lang="zh-CN" altLang="en-US" dirty="0"/>
          </a:p>
        </p:txBody>
      </p:sp>
    </p:spTree>
    <p:extLst>
      <p:ext uri="{BB962C8B-B14F-4D97-AF65-F5344CB8AC3E}">
        <p14:creationId xmlns:p14="http://schemas.microsoft.com/office/powerpoint/2010/main" val="63445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6" grpId="0"/>
      <p:bldP spid="105" grpId="0"/>
      <p:bldP spid="106"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0A0E268B-9E21-4A14-AA3F-51C7D457C4D8}"/>
              </a:ext>
            </a:extLst>
          </p:cNvPr>
          <p:cNvSpPr txBox="1"/>
          <p:nvPr/>
        </p:nvSpPr>
        <p:spPr>
          <a:xfrm>
            <a:off x="63880" y="810802"/>
            <a:ext cx="6097827" cy="523220"/>
          </a:xfrm>
          <a:prstGeom prst="rect">
            <a:avLst/>
          </a:prstGeom>
          <a:noFill/>
        </p:spPr>
        <p:txBody>
          <a:bodyPr wrap="square" rtlCol="0">
            <a:spAutoFit/>
          </a:bodyPr>
          <a:lstStyle/>
          <a:p>
            <a:pPr marL="457200" indent="-457200">
              <a:buClr>
                <a:schemeClr val="accent2"/>
              </a:buClr>
              <a:buFont typeface="Wingdings" panose="05000000000000000000" pitchFamily="2" charset="2"/>
              <a:buChar char="n"/>
            </a:pPr>
            <a:r>
              <a:rPr lang="en-US" altLang="zh-CN" sz="2800" b="1" dirty="0">
                <a:solidFill>
                  <a:srgbClr val="0000FF"/>
                </a:solidFill>
              </a:rPr>
              <a:t>KB mirrors imaging </a:t>
            </a:r>
          </a:p>
        </p:txBody>
      </p:sp>
      <p:sp>
        <p:nvSpPr>
          <p:cNvPr id="6" name="文本框 5">
            <a:extLst>
              <a:ext uri="{FF2B5EF4-FFF2-40B4-BE49-F238E27FC236}">
                <a16:creationId xmlns:a16="http://schemas.microsoft.com/office/drawing/2014/main" id="{488E3303-CC08-4E55-BFAF-D44E91004E86}"/>
              </a:ext>
            </a:extLst>
          </p:cNvPr>
          <p:cNvSpPr txBox="1"/>
          <p:nvPr/>
        </p:nvSpPr>
        <p:spPr>
          <a:xfrm>
            <a:off x="914156" y="1132534"/>
            <a:ext cx="4526945" cy="461665"/>
          </a:xfrm>
          <a:prstGeom prst="rect">
            <a:avLst/>
          </a:prstGeom>
          <a:noFill/>
        </p:spPr>
        <p:txBody>
          <a:bodyPr wrap="none" rtlCol="0">
            <a:spAutoFit/>
          </a:bodyPr>
          <a:lstStyle/>
          <a:p>
            <a:pPr marL="342900" indent="-342900">
              <a:buFont typeface="Wingdings" panose="05000000000000000000" pitchFamily="2" charset="2"/>
              <a:buChar char="Ø"/>
            </a:pPr>
            <a:r>
              <a:rPr lang="en-US" altLang="zh-CN" sz="2400" i="1" dirty="0">
                <a:solidFill>
                  <a:srgbClr val="0000FF"/>
                </a:solidFill>
                <a:latin typeface="AdvP6F01"/>
              </a:rPr>
              <a:t>Point Spread Function(rms PSF):</a:t>
            </a:r>
            <a:endParaRPr lang="zh-CN" altLang="en-US" sz="2400" i="1" dirty="0">
              <a:solidFill>
                <a:srgbClr val="0000FF"/>
              </a:solidFill>
              <a:latin typeface="AdvP6F01"/>
            </a:endParaRPr>
          </a:p>
        </p:txBody>
      </p:sp>
      <p:graphicFrame>
        <p:nvGraphicFramePr>
          <p:cNvPr id="19" name="Object 3">
            <a:extLst>
              <a:ext uri="{FF2B5EF4-FFF2-40B4-BE49-F238E27FC236}">
                <a16:creationId xmlns:a16="http://schemas.microsoft.com/office/drawing/2014/main" id="{3B798661-4959-497E-8372-657945A66CC7}"/>
              </a:ext>
            </a:extLst>
          </p:cNvPr>
          <p:cNvGraphicFramePr>
            <a:graphicFrameLocks noChangeAspect="1"/>
          </p:cNvGraphicFramePr>
          <p:nvPr>
            <p:extLst>
              <p:ext uri="{D42A27DB-BD31-4B8C-83A1-F6EECF244321}">
                <p14:modId xmlns:p14="http://schemas.microsoft.com/office/powerpoint/2010/main" val="2139246904"/>
              </p:ext>
            </p:extLst>
          </p:nvPr>
        </p:nvGraphicFramePr>
        <p:xfrm>
          <a:off x="3862388" y="2197737"/>
          <a:ext cx="3943350" cy="1046163"/>
        </p:xfrm>
        <a:graphic>
          <a:graphicData uri="http://schemas.openxmlformats.org/presentationml/2006/ole">
            <mc:AlternateContent xmlns:mc="http://schemas.openxmlformats.org/markup-compatibility/2006">
              <mc:Choice xmlns:v="urn:schemas-microsoft-com:vml" Requires="v">
                <p:oleObj spid="_x0000_s1027" name="Equation" r:id="rId3" imgW="53340000" imgH="14020800" progId="Equation.DSMT4">
                  <p:embed/>
                </p:oleObj>
              </mc:Choice>
              <mc:Fallback>
                <p:oleObj name="Equation" r:id="rId3" imgW="53340000" imgH="14020800" progId="Equation.DSMT4">
                  <p:embed/>
                  <p:pic>
                    <p:nvPicPr>
                      <p:cNvPr id="19" name="Object 3">
                        <a:extLst>
                          <a:ext uri="{FF2B5EF4-FFF2-40B4-BE49-F238E27FC236}">
                            <a16:creationId xmlns:a16="http://schemas.microsoft.com/office/drawing/2014/main" id="{3B798661-4959-497E-8372-657945A66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388" y="2197737"/>
                        <a:ext cx="3943350" cy="1046163"/>
                      </a:xfrm>
                      <a:prstGeom prst="rect">
                        <a:avLst/>
                      </a:prstGeom>
                      <a:noFill/>
                    </p:spPr>
                  </p:pic>
                </p:oleObj>
              </mc:Fallback>
            </mc:AlternateContent>
          </a:graphicData>
        </a:graphic>
      </p:graphicFrame>
      <p:sp>
        <p:nvSpPr>
          <p:cNvPr id="20" name="矩形 19">
            <a:extLst>
              <a:ext uri="{FF2B5EF4-FFF2-40B4-BE49-F238E27FC236}">
                <a16:creationId xmlns:a16="http://schemas.microsoft.com/office/drawing/2014/main" id="{7A84466B-3D39-4089-9091-15B67E11F05C}"/>
              </a:ext>
            </a:extLst>
          </p:cNvPr>
          <p:cNvSpPr/>
          <p:nvPr/>
        </p:nvSpPr>
        <p:spPr>
          <a:xfrm>
            <a:off x="2538647" y="1752498"/>
            <a:ext cx="1324402" cy="307777"/>
          </a:xfrm>
          <a:prstGeom prst="rect">
            <a:avLst/>
          </a:prstGeom>
          <a:ln w="15875" cmpd="sng">
            <a:solidFill>
              <a:srgbClr val="FF0000"/>
            </a:solidFill>
            <a:prstDash val="lgDash"/>
          </a:ln>
        </p:spPr>
        <p:txBody>
          <a:bodyPr wrap="none">
            <a:spAutoFit/>
          </a:bodyPr>
          <a:lstStyle/>
          <a:p>
            <a:r>
              <a:rPr lang="en-US" altLang="zh-CN" sz="1400" dirty="0">
                <a:solidFill>
                  <a:srgbClr val="FF0000"/>
                </a:solidFill>
                <a:latin typeface="Times New Roman" pitchFamily="18" charset="0"/>
                <a:cs typeface="Times New Roman" pitchFamily="18" charset="0"/>
              </a:rPr>
              <a:t>Rms image size</a:t>
            </a:r>
            <a:endParaRPr lang="zh-CN" altLang="en-US" sz="1400" dirty="0">
              <a:solidFill>
                <a:srgbClr val="FF0000"/>
              </a:solidFill>
            </a:endParaRPr>
          </a:p>
        </p:txBody>
      </p:sp>
      <p:grpSp>
        <p:nvGrpSpPr>
          <p:cNvPr id="39" name="组合 38">
            <a:extLst>
              <a:ext uri="{FF2B5EF4-FFF2-40B4-BE49-F238E27FC236}">
                <a16:creationId xmlns:a16="http://schemas.microsoft.com/office/drawing/2014/main" id="{D91D0B84-F231-4CEB-ACC7-E67B9A1E8FF0}"/>
              </a:ext>
            </a:extLst>
          </p:cNvPr>
          <p:cNvGrpSpPr/>
          <p:nvPr/>
        </p:nvGrpSpPr>
        <p:grpSpPr>
          <a:xfrm>
            <a:off x="3363110" y="2075901"/>
            <a:ext cx="669303" cy="215244"/>
            <a:chOff x="7795967" y="2297293"/>
            <a:chExt cx="546755" cy="609010"/>
          </a:xfrm>
        </p:grpSpPr>
        <p:cxnSp>
          <p:nvCxnSpPr>
            <p:cNvPr id="33" name="直接连接符 32">
              <a:extLst>
                <a:ext uri="{FF2B5EF4-FFF2-40B4-BE49-F238E27FC236}">
                  <a16:creationId xmlns:a16="http://schemas.microsoft.com/office/drawing/2014/main" id="{A8F8A3FC-1F78-480D-87EB-85DE7230AF46}"/>
                </a:ext>
              </a:extLst>
            </p:cNvPr>
            <p:cNvCxnSpPr>
              <a:cxnSpLocks/>
            </p:cNvCxnSpPr>
            <p:nvPr/>
          </p:nvCxnSpPr>
          <p:spPr>
            <a:xfrm>
              <a:off x="8342722" y="2601798"/>
              <a:ext cx="0" cy="3045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0AC4BA53-5112-4510-BB95-AA38DE7955FB}"/>
                </a:ext>
              </a:extLst>
            </p:cNvPr>
            <p:cNvCxnSpPr>
              <a:cxnSpLocks/>
            </p:cNvCxnSpPr>
            <p:nvPr/>
          </p:nvCxnSpPr>
          <p:spPr>
            <a:xfrm>
              <a:off x="7795967" y="2297293"/>
              <a:ext cx="0" cy="304505"/>
            </a:xfrm>
            <a:prstGeom prst="line">
              <a:avLst/>
            </a:prstGeom>
            <a:ln>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9F84AB5B-E42A-4C87-A968-70147D09B79E}"/>
                </a:ext>
              </a:extLst>
            </p:cNvPr>
            <p:cNvCxnSpPr>
              <a:cxnSpLocks/>
            </p:cNvCxnSpPr>
            <p:nvPr/>
          </p:nvCxnSpPr>
          <p:spPr>
            <a:xfrm>
              <a:off x="7795967" y="2601798"/>
              <a:ext cx="54675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6" name="矩形 45">
            <a:extLst>
              <a:ext uri="{FF2B5EF4-FFF2-40B4-BE49-F238E27FC236}">
                <a16:creationId xmlns:a16="http://schemas.microsoft.com/office/drawing/2014/main" id="{0E8B4C12-C88B-45EE-BEB5-D2EE942BDA31}"/>
              </a:ext>
            </a:extLst>
          </p:cNvPr>
          <p:cNvSpPr/>
          <p:nvPr/>
        </p:nvSpPr>
        <p:spPr>
          <a:xfrm>
            <a:off x="4032413" y="1742501"/>
            <a:ext cx="1588897" cy="307777"/>
          </a:xfrm>
          <a:prstGeom prst="rect">
            <a:avLst/>
          </a:prstGeom>
          <a:ln w="15875" cmpd="sng">
            <a:solidFill>
              <a:srgbClr val="FF0000"/>
            </a:solidFill>
            <a:prstDash val="lgDash"/>
          </a:ln>
        </p:spPr>
        <p:txBody>
          <a:bodyPr wrap="none">
            <a:spAutoFit/>
          </a:bodyPr>
          <a:lstStyle/>
          <a:p>
            <a:r>
              <a:rPr lang="en-US" altLang="zh-CN" sz="1400" dirty="0">
                <a:solidFill>
                  <a:srgbClr val="FF0000"/>
                </a:solidFill>
                <a:latin typeface="Times New Roman" pitchFamily="18" charset="0"/>
                <a:cs typeface="Times New Roman" pitchFamily="18" charset="0"/>
              </a:rPr>
              <a:t>Real rms beam size</a:t>
            </a:r>
            <a:endParaRPr lang="zh-CN" altLang="en-US" sz="1400" dirty="0">
              <a:solidFill>
                <a:srgbClr val="FF0000"/>
              </a:solidFill>
            </a:endParaRPr>
          </a:p>
        </p:txBody>
      </p:sp>
      <p:grpSp>
        <p:nvGrpSpPr>
          <p:cNvPr id="47" name="组合 46">
            <a:extLst>
              <a:ext uri="{FF2B5EF4-FFF2-40B4-BE49-F238E27FC236}">
                <a16:creationId xmlns:a16="http://schemas.microsoft.com/office/drawing/2014/main" id="{DEE3FD9C-FF8F-4305-9125-713D2328681B}"/>
              </a:ext>
            </a:extLst>
          </p:cNvPr>
          <p:cNvGrpSpPr/>
          <p:nvPr/>
        </p:nvGrpSpPr>
        <p:grpSpPr>
          <a:xfrm rot="10800000">
            <a:off x="3635732" y="3133239"/>
            <a:ext cx="2198627" cy="307777"/>
            <a:chOff x="6758118" y="1979713"/>
            <a:chExt cx="669303" cy="349150"/>
          </a:xfrm>
        </p:grpSpPr>
        <p:cxnSp>
          <p:nvCxnSpPr>
            <p:cNvPr id="48" name="直接连接符 47">
              <a:extLst>
                <a:ext uri="{FF2B5EF4-FFF2-40B4-BE49-F238E27FC236}">
                  <a16:creationId xmlns:a16="http://schemas.microsoft.com/office/drawing/2014/main" id="{60FBE7EA-8B3B-4108-BD3E-06358F610B51}"/>
                </a:ext>
              </a:extLst>
            </p:cNvPr>
            <p:cNvCxnSpPr>
              <a:cxnSpLocks/>
            </p:cNvCxnSpPr>
            <p:nvPr/>
          </p:nvCxnSpPr>
          <p:spPr>
            <a:xfrm>
              <a:off x="6758118" y="2178489"/>
              <a:ext cx="0" cy="1503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20A26939-137A-4EEB-B2AB-1D89FC9EDE64}"/>
                </a:ext>
              </a:extLst>
            </p:cNvPr>
            <p:cNvCxnSpPr>
              <a:cxnSpLocks/>
            </p:cNvCxnSpPr>
            <p:nvPr/>
          </p:nvCxnSpPr>
          <p:spPr>
            <a:xfrm>
              <a:off x="7427421" y="1979713"/>
              <a:ext cx="0" cy="198777"/>
            </a:xfrm>
            <a:prstGeom prst="line">
              <a:avLst/>
            </a:prstGeom>
            <a:ln>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84491E49-BE07-4EB6-91C5-B70C86402377}"/>
                </a:ext>
              </a:extLst>
            </p:cNvPr>
            <p:cNvCxnSpPr>
              <a:cxnSpLocks/>
            </p:cNvCxnSpPr>
            <p:nvPr/>
          </p:nvCxnSpPr>
          <p:spPr>
            <a:xfrm>
              <a:off x="6758118" y="2174723"/>
              <a:ext cx="66930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1" name="矩形 50">
            <a:extLst>
              <a:ext uri="{FF2B5EF4-FFF2-40B4-BE49-F238E27FC236}">
                <a16:creationId xmlns:a16="http://schemas.microsoft.com/office/drawing/2014/main" id="{385F64AA-47D3-4600-B635-E1A4154BC732}"/>
              </a:ext>
            </a:extLst>
          </p:cNvPr>
          <p:cNvSpPr/>
          <p:nvPr/>
        </p:nvSpPr>
        <p:spPr>
          <a:xfrm>
            <a:off x="5790674" y="1744966"/>
            <a:ext cx="1202573" cy="307777"/>
          </a:xfrm>
          <a:prstGeom prst="rect">
            <a:avLst/>
          </a:prstGeom>
          <a:ln w="15875" cmpd="sng">
            <a:solidFill>
              <a:srgbClr val="FF0000"/>
            </a:solidFill>
            <a:prstDash val="lgDash"/>
          </a:ln>
        </p:spPr>
        <p:txBody>
          <a:bodyPr wrap="none">
            <a:spAutoFit/>
          </a:bodyPr>
          <a:lstStyle/>
          <a:p>
            <a:r>
              <a:rPr lang="en-US" altLang="zh-CN" sz="1400" dirty="0">
                <a:solidFill>
                  <a:srgbClr val="FF0000"/>
                </a:solidFill>
                <a:latin typeface="Times New Roman" pitchFamily="18" charset="0"/>
                <a:cs typeface="Times New Roman" pitchFamily="18" charset="0"/>
              </a:rPr>
              <a:t>Magnification</a:t>
            </a:r>
            <a:endParaRPr lang="zh-CN" altLang="en-US" sz="1400" dirty="0">
              <a:solidFill>
                <a:srgbClr val="FF0000"/>
              </a:solidFill>
            </a:endParaRPr>
          </a:p>
        </p:txBody>
      </p:sp>
      <p:sp>
        <p:nvSpPr>
          <p:cNvPr id="57" name="矩形 56">
            <a:extLst>
              <a:ext uri="{FF2B5EF4-FFF2-40B4-BE49-F238E27FC236}">
                <a16:creationId xmlns:a16="http://schemas.microsoft.com/office/drawing/2014/main" id="{038779D9-E4CE-471C-AC45-ACEFB7838807}"/>
              </a:ext>
            </a:extLst>
          </p:cNvPr>
          <p:cNvSpPr/>
          <p:nvPr/>
        </p:nvSpPr>
        <p:spPr>
          <a:xfrm>
            <a:off x="7162611" y="1752498"/>
            <a:ext cx="756938" cy="307777"/>
          </a:xfrm>
          <a:prstGeom prst="rect">
            <a:avLst/>
          </a:prstGeom>
          <a:ln w="15875" cmpd="sng">
            <a:solidFill>
              <a:srgbClr val="FF0000"/>
            </a:solidFill>
            <a:prstDash val="lgDash"/>
          </a:ln>
        </p:spPr>
        <p:txBody>
          <a:bodyPr wrap="none">
            <a:spAutoFit/>
          </a:bodyPr>
          <a:lstStyle/>
          <a:p>
            <a:r>
              <a:rPr lang="en-US" altLang="zh-CN" sz="1400" dirty="0">
                <a:solidFill>
                  <a:srgbClr val="FF0000"/>
                </a:solidFill>
                <a:latin typeface="AdvP6F01"/>
              </a:rPr>
              <a:t>rms PSF</a:t>
            </a:r>
            <a:endParaRPr lang="zh-CN" altLang="en-US" sz="1400" dirty="0">
              <a:solidFill>
                <a:srgbClr val="FF0000"/>
              </a:solidFill>
            </a:endParaRPr>
          </a:p>
        </p:txBody>
      </p:sp>
      <p:cxnSp>
        <p:nvCxnSpPr>
          <p:cNvPr id="59" name="直接箭头连接符 58">
            <a:extLst>
              <a:ext uri="{FF2B5EF4-FFF2-40B4-BE49-F238E27FC236}">
                <a16:creationId xmlns:a16="http://schemas.microsoft.com/office/drawing/2014/main" id="{1A1193A9-347E-440C-A691-C01E05AD1C94}"/>
              </a:ext>
            </a:extLst>
          </p:cNvPr>
          <p:cNvCxnSpPr>
            <a:cxnSpLocks/>
          </p:cNvCxnSpPr>
          <p:nvPr/>
        </p:nvCxnSpPr>
        <p:spPr>
          <a:xfrm flipV="1">
            <a:off x="4682863" y="2075901"/>
            <a:ext cx="0" cy="2152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矩形 59">
            <a:extLst>
              <a:ext uri="{FF2B5EF4-FFF2-40B4-BE49-F238E27FC236}">
                <a16:creationId xmlns:a16="http://schemas.microsoft.com/office/drawing/2014/main" id="{14958194-32D9-4129-ADF7-018ED2350D77}"/>
              </a:ext>
            </a:extLst>
          </p:cNvPr>
          <p:cNvSpPr/>
          <p:nvPr/>
        </p:nvSpPr>
        <p:spPr>
          <a:xfrm>
            <a:off x="2600401" y="3445803"/>
            <a:ext cx="1899815" cy="307777"/>
          </a:xfrm>
          <a:prstGeom prst="rect">
            <a:avLst/>
          </a:prstGeom>
          <a:ln w="15875" cmpd="sng">
            <a:solidFill>
              <a:srgbClr val="FF0000"/>
            </a:solidFill>
            <a:prstDash val="lgDash"/>
          </a:ln>
        </p:spPr>
        <p:txBody>
          <a:bodyPr wrap="none">
            <a:spAutoFit/>
          </a:bodyPr>
          <a:lstStyle/>
          <a:p>
            <a:r>
              <a:rPr lang="en-US" altLang="zh-CN" sz="1400" dirty="0">
                <a:solidFill>
                  <a:srgbClr val="FF0000"/>
                </a:solidFill>
                <a:latin typeface="Times New Roman" pitchFamily="18" charset="0"/>
                <a:cs typeface="Times New Roman" pitchFamily="18" charset="0"/>
              </a:rPr>
              <a:t>Diffraction contribution</a:t>
            </a:r>
            <a:endParaRPr lang="zh-CN" altLang="en-US" sz="1400" dirty="0">
              <a:solidFill>
                <a:srgbClr val="FF0000"/>
              </a:solidFill>
            </a:endParaRPr>
          </a:p>
        </p:txBody>
      </p:sp>
      <p:cxnSp>
        <p:nvCxnSpPr>
          <p:cNvPr id="64" name="直接箭头连接符 63">
            <a:extLst>
              <a:ext uri="{FF2B5EF4-FFF2-40B4-BE49-F238E27FC236}">
                <a16:creationId xmlns:a16="http://schemas.microsoft.com/office/drawing/2014/main" id="{08C83F39-FFAA-4388-8768-673A6A51FA65}"/>
              </a:ext>
            </a:extLst>
          </p:cNvPr>
          <p:cNvCxnSpPr>
            <a:cxnSpLocks/>
          </p:cNvCxnSpPr>
          <p:nvPr/>
        </p:nvCxnSpPr>
        <p:spPr>
          <a:xfrm>
            <a:off x="6571313" y="3185538"/>
            <a:ext cx="0" cy="2554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矩形 64">
            <a:extLst>
              <a:ext uri="{FF2B5EF4-FFF2-40B4-BE49-F238E27FC236}">
                <a16:creationId xmlns:a16="http://schemas.microsoft.com/office/drawing/2014/main" id="{45A1B255-3019-432B-969B-0823F03A88F8}"/>
              </a:ext>
            </a:extLst>
          </p:cNvPr>
          <p:cNvSpPr/>
          <p:nvPr/>
        </p:nvSpPr>
        <p:spPr>
          <a:xfrm>
            <a:off x="4778113" y="3445803"/>
            <a:ext cx="2401619" cy="307777"/>
          </a:xfrm>
          <a:prstGeom prst="rect">
            <a:avLst/>
          </a:prstGeom>
          <a:ln w="15875" cmpd="sng">
            <a:solidFill>
              <a:srgbClr val="FF0000"/>
            </a:solidFill>
            <a:prstDash val="lgDash"/>
          </a:ln>
        </p:spPr>
        <p:txBody>
          <a:bodyPr wrap="none">
            <a:spAutoFit/>
          </a:bodyPr>
          <a:lstStyle/>
          <a:p>
            <a:r>
              <a:rPr lang="en-US" altLang="zh-CN" sz="1400" dirty="0">
                <a:solidFill>
                  <a:srgbClr val="FF0000"/>
                </a:solidFill>
                <a:latin typeface="Times New Roman" pitchFamily="18" charset="0"/>
                <a:cs typeface="Times New Roman" pitchFamily="18" charset="0"/>
              </a:rPr>
              <a:t>Mirror slope error contribution</a:t>
            </a:r>
            <a:endParaRPr lang="zh-CN" altLang="en-US" sz="1400" dirty="0">
              <a:solidFill>
                <a:srgbClr val="FF0000"/>
              </a:solidFill>
            </a:endParaRPr>
          </a:p>
        </p:txBody>
      </p:sp>
      <p:grpSp>
        <p:nvGrpSpPr>
          <p:cNvPr id="67" name="组合 66">
            <a:extLst>
              <a:ext uri="{FF2B5EF4-FFF2-40B4-BE49-F238E27FC236}">
                <a16:creationId xmlns:a16="http://schemas.microsoft.com/office/drawing/2014/main" id="{3707AA2F-B570-44D7-B3E4-F15AD75DEB52}"/>
              </a:ext>
            </a:extLst>
          </p:cNvPr>
          <p:cNvGrpSpPr/>
          <p:nvPr/>
        </p:nvGrpSpPr>
        <p:grpSpPr>
          <a:xfrm rot="10800000" flipH="1">
            <a:off x="7541080" y="3185917"/>
            <a:ext cx="837088" cy="255097"/>
            <a:chOff x="6758118" y="1979713"/>
            <a:chExt cx="669303" cy="349150"/>
          </a:xfrm>
        </p:grpSpPr>
        <p:cxnSp>
          <p:nvCxnSpPr>
            <p:cNvPr id="68" name="直接连接符 67">
              <a:extLst>
                <a:ext uri="{FF2B5EF4-FFF2-40B4-BE49-F238E27FC236}">
                  <a16:creationId xmlns:a16="http://schemas.microsoft.com/office/drawing/2014/main" id="{A99069F4-319B-48BC-B83F-363D1E391E69}"/>
                </a:ext>
              </a:extLst>
            </p:cNvPr>
            <p:cNvCxnSpPr>
              <a:cxnSpLocks/>
            </p:cNvCxnSpPr>
            <p:nvPr/>
          </p:nvCxnSpPr>
          <p:spPr>
            <a:xfrm>
              <a:off x="6758118" y="2178489"/>
              <a:ext cx="0" cy="1503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CE9F1423-B265-4D8E-A8D6-825B3F0806CA}"/>
                </a:ext>
              </a:extLst>
            </p:cNvPr>
            <p:cNvCxnSpPr>
              <a:cxnSpLocks/>
            </p:cNvCxnSpPr>
            <p:nvPr/>
          </p:nvCxnSpPr>
          <p:spPr>
            <a:xfrm>
              <a:off x="7427421" y="1979713"/>
              <a:ext cx="0" cy="198777"/>
            </a:xfrm>
            <a:prstGeom prst="line">
              <a:avLst/>
            </a:prstGeom>
            <a:ln>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23935E42-9DA8-4305-8832-2B5710E8784C}"/>
                </a:ext>
              </a:extLst>
            </p:cNvPr>
            <p:cNvCxnSpPr>
              <a:cxnSpLocks/>
            </p:cNvCxnSpPr>
            <p:nvPr/>
          </p:nvCxnSpPr>
          <p:spPr>
            <a:xfrm>
              <a:off x="6758118" y="2174723"/>
              <a:ext cx="66930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1" name="矩形 70">
            <a:extLst>
              <a:ext uri="{FF2B5EF4-FFF2-40B4-BE49-F238E27FC236}">
                <a16:creationId xmlns:a16="http://schemas.microsoft.com/office/drawing/2014/main" id="{48C13ABF-4571-4A7F-B843-C03A2E32A27E}"/>
              </a:ext>
            </a:extLst>
          </p:cNvPr>
          <p:cNvSpPr/>
          <p:nvPr/>
        </p:nvSpPr>
        <p:spPr>
          <a:xfrm>
            <a:off x="7390387" y="3445803"/>
            <a:ext cx="2627642" cy="307777"/>
          </a:xfrm>
          <a:prstGeom prst="rect">
            <a:avLst/>
          </a:prstGeom>
          <a:ln w="15875" cmpd="sng">
            <a:solidFill>
              <a:srgbClr val="FF0000"/>
            </a:solidFill>
            <a:prstDash val="lgDash"/>
          </a:ln>
        </p:spPr>
        <p:txBody>
          <a:bodyPr wrap="none">
            <a:spAutoFit/>
          </a:bodyPr>
          <a:lstStyle/>
          <a:p>
            <a:r>
              <a:rPr lang="en-US" altLang="zh-CN" sz="1400" dirty="0">
                <a:solidFill>
                  <a:srgbClr val="FF0000"/>
                </a:solidFill>
                <a:latin typeface="Times New Roman" pitchFamily="18" charset="0"/>
                <a:cs typeface="Times New Roman" pitchFamily="18" charset="0"/>
              </a:rPr>
              <a:t>Spatial resolution of x-ray camera</a:t>
            </a:r>
            <a:endParaRPr lang="zh-CN" altLang="en-US" sz="1400" dirty="0">
              <a:solidFill>
                <a:srgbClr val="FF0000"/>
              </a:solidFill>
            </a:endParaRPr>
          </a:p>
        </p:txBody>
      </p:sp>
      <p:grpSp>
        <p:nvGrpSpPr>
          <p:cNvPr id="72" name="组合 71">
            <a:extLst>
              <a:ext uri="{FF2B5EF4-FFF2-40B4-BE49-F238E27FC236}">
                <a16:creationId xmlns:a16="http://schemas.microsoft.com/office/drawing/2014/main" id="{73B887C9-E54C-4154-A229-C530C800E57B}"/>
              </a:ext>
            </a:extLst>
          </p:cNvPr>
          <p:cNvGrpSpPr/>
          <p:nvPr/>
        </p:nvGrpSpPr>
        <p:grpSpPr>
          <a:xfrm flipH="1">
            <a:off x="5166393" y="2042162"/>
            <a:ext cx="1153197" cy="285331"/>
            <a:chOff x="7795967" y="2297293"/>
            <a:chExt cx="546755" cy="609010"/>
          </a:xfrm>
        </p:grpSpPr>
        <p:cxnSp>
          <p:nvCxnSpPr>
            <p:cNvPr id="73" name="直接连接符 72">
              <a:extLst>
                <a:ext uri="{FF2B5EF4-FFF2-40B4-BE49-F238E27FC236}">
                  <a16:creationId xmlns:a16="http://schemas.microsoft.com/office/drawing/2014/main" id="{45BA1728-97BF-4871-B91C-A09DE3EA175F}"/>
                </a:ext>
              </a:extLst>
            </p:cNvPr>
            <p:cNvCxnSpPr>
              <a:cxnSpLocks/>
            </p:cNvCxnSpPr>
            <p:nvPr/>
          </p:nvCxnSpPr>
          <p:spPr>
            <a:xfrm>
              <a:off x="8342722" y="2601798"/>
              <a:ext cx="0" cy="3045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38879B3A-C238-4F39-B9AF-0A90C69D89B6}"/>
                </a:ext>
              </a:extLst>
            </p:cNvPr>
            <p:cNvCxnSpPr>
              <a:cxnSpLocks/>
            </p:cNvCxnSpPr>
            <p:nvPr/>
          </p:nvCxnSpPr>
          <p:spPr>
            <a:xfrm>
              <a:off x="7795967" y="2297293"/>
              <a:ext cx="0" cy="304505"/>
            </a:xfrm>
            <a:prstGeom prst="line">
              <a:avLst/>
            </a:prstGeom>
            <a:ln>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7D5F05BD-C9A0-4FEA-AF47-5B8CE79C591E}"/>
                </a:ext>
              </a:extLst>
            </p:cNvPr>
            <p:cNvCxnSpPr>
              <a:cxnSpLocks/>
            </p:cNvCxnSpPr>
            <p:nvPr/>
          </p:nvCxnSpPr>
          <p:spPr>
            <a:xfrm>
              <a:off x="7795967" y="2601798"/>
              <a:ext cx="54675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0" name="组合 79">
            <a:extLst>
              <a:ext uri="{FF2B5EF4-FFF2-40B4-BE49-F238E27FC236}">
                <a16:creationId xmlns:a16="http://schemas.microsoft.com/office/drawing/2014/main" id="{7E3D8477-8727-4A7C-A879-588CB00681B3}"/>
              </a:ext>
            </a:extLst>
          </p:cNvPr>
          <p:cNvGrpSpPr/>
          <p:nvPr/>
        </p:nvGrpSpPr>
        <p:grpSpPr>
          <a:xfrm>
            <a:off x="6125166" y="2074848"/>
            <a:ext cx="1438855" cy="398001"/>
            <a:chOff x="4358372" y="2362354"/>
            <a:chExt cx="1077874" cy="198777"/>
          </a:xfrm>
        </p:grpSpPr>
        <p:cxnSp>
          <p:nvCxnSpPr>
            <p:cNvPr id="78" name="直接连接符 77">
              <a:extLst>
                <a:ext uri="{FF2B5EF4-FFF2-40B4-BE49-F238E27FC236}">
                  <a16:creationId xmlns:a16="http://schemas.microsoft.com/office/drawing/2014/main" id="{41CD0999-1BB3-4FCE-BBA5-6FEFDF8C6EC6}"/>
                </a:ext>
              </a:extLst>
            </p:cNvPr>
            <p:cNvCxnSpPr>
              <a:cxnSpLocks/>
            </p:cNvCxnSpPr>
            <p:nvPr/>
          </p:nvCxnSpPr>
          <p:spPr>
            <a:xfrm flipH="1">
              <a:off x="5436246" y="2362354"/>
              <a:ext cx="0" cy="198777"/>
            </a:xfrm>
            <a:prstGeom prst="line">
              <a:avLst/>
            </a:prstGeom>
            <a:ln>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80759CBD-67E4-412E-9C6E-A4B6E5B57FD3}"/>
                </a:ext>
              </a:extLst>
            </p:cNvPr>
            <p:cNvCxnSpPr>
              <a:cxnSpLocks/>
            </p:cNvCxnSpPr>
            <p:nvPr/>
          </p:nvCxnSpPr>
          <p:spPr>
            <a:xfrm flipH="1">
              <a:off x="4358372" y="2561131"/>
              <a:ext cx="107787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0" name="文本框 39">
            <a:extLst>
              <a:ext uri="{FF2B5EF4-FFF2-40B4-BE49-F238E27FC236}">
                <a16:creationId xmlns:a16="http://schemas.microsoft.com/office/drawing/2014/main" id="{5F513FE6-FA55-4DD1-B2E3-0E7419FB09D5}"/>
              </a:ext>
            </a:extLst>
          </p:cNvPr>
          <p:cNvSpPr txBox="1"/>
          <p:nvPr/>
        </p:nvSpPr>
        <p:spPr>
          <a:xfrm>
            <a:off x="2785027" y="4671882"/>
            <a:ext cx="2213682" cy="369332"/>
          </a:xfrm>
          <a:prstGeom prst="rect">
            <a:avLst/>
          </a:prstGeom>
          <a:noFill/>
        </p:spPr>
        <p:txBody>
          <a:bodyPr wrap="square">
            <a:spAutoFit/>
          </a:bodyPr>
          <a:lstStyle/>
          <a:p>
            <a:r>
              <a:rPr lang="en-US" altLang="zh-CN" i="1" dirty="0" err="1">
                <a:latin typeface="Times New Roman" pitchFamily="18" charset="0"/>
                <a:cs typeface="Times New Roman" pitchFamily="18" charset="0"/>
              </a:rPr>
              <a:t>S</a:t>
            </a:r>
            <a:r>
              <a:rPr lang="en-US" altLang="zh-CN" i="1" baseline="-25000" dirty="0" err="1">
                <a:latin typeface="Times New Roman" pitchFamily="18" charset="0"/>
                <a:cs typeface="Times New Roman" pitchFamily="18" charset="0"/>
              </a:rPr>
              <a:t>sys</a:t>
            </a:r>
            <a:r>
              <a:rPr lang="en-US" altLang="zh-CN" i="1" baseline="-25000" dirty="0">
                <a:latin typeface="Times New Roman" pitchFamily="18" charset="0"/>
                <a:cs typeface="Times New Roman" pitchFamily="18" charset="0"/>
              </a:rPr>
              <a:t> </a:t>
            </a:r>
            <a:r>
              <a:rPr lang="en-US" altLang="zh-CN" dirty="0"/>
              <a:t>= </a:t>
            </a:r>
            <a:r>
              <a:rPr lang="en-US" altLang="zh-CN" dirty="0">
                <a:latin typeface="Times New Roman" panose="02020603050405020304" pitchFamily="18" charset="0"/>
                <a:cs typeface="Times New Roman" panose="02020603050405020304" pitchFamily="18" charset="0"/>
              </a:rPr>
              <a:t>2.01</a:t>
            </a:r>
            <a:r>
              <a:rPr lang="el-GR" altLang="zh-CN" dirty="0">
                <a:solidFill>
                  <a:srgbClr val="222222"/>
                </a:solidFill>
                <a:latin typeface="Times New Roman" panose="02020603050405020304" pitchFamily="18" charset="0"/>
                <a:cs typeface="Times New Roman" panose="02020603050405020304" pitchFamily="18" charset="0"/>
              </a:rPr>
              <a:t> μ</a:t>
            </a:r>
            <a:r>
              <a:rPr lang="en-US" altLang="zh-CN" dirty="0">
                <a:solidFill>
                  <a:srgbClr val="222222"/>
                </a:solidFill>
                <a:latin typeface="Times New Roman" panose="02020603050405020304" pitchFamily="18" charset="0"/>
                <a:cs typeface="Times New Roman" panose="02020603050405020304" pitchFamily="18" charset="0"/>
              </a:rPr>
              <a:t>m</a:t>
            </a:r>
            <a:r>
              <a:rPr lang="en-US" altLang="zh-CN" dirty="0"/>
              <a:t> </a:t>
            </a:r>
            <a:endParaRPr lang="zh-CN" altLang="en-US" dirty="0"/>
          </a:p>
        </p:txBody>
      </p:sp>
      <p:sp>
        <p:nvSpPr>
          <p:cNvPr id="41" name="文本框 40">
            <a:extLst>
              <a:ext uri="{FF2B5EF4-FFF2-40B4-BE49-F238E27FC236}">
                <a16:creationId xmlns:a16="http://schemas.microsoft.com/office/drawing/2014/main" id="{218F5B5D-059A-46D1-9701-6DE92939454B}"/>
              </a:ext>
            </a:extLst>
          </p:cNvPr>
          <p:cNvSpPr txBox="1"/>
          <p:nvPr/>
        </p:nvSpPr>
        <p:spPr>
          <a:xfrm>
            <a:off x="7805738" y="3835945"/>
            <a:ext cx="1701678" cy="458074"/>
          </a:xfrm>
          <a:prstGeom prst="rect">
            <a:avLst/>
          </a:prstGeom>
          <a:noFill/>
        </p:spPr>
        <p:txBody>
          <a:bodyPr wrap="square">
            <a:spAutoFit/>
          </a:bodyPr>
          <a:lstStyle/>
          <a:p>
            <a:pPr>
              <a:lnSpc>
                <a:spcPct val="150000"/>
              </a:lnSpc>
            </a:pPr>
            <a:r>
              <a:rPr lang="en-US" altLang="zh-CN" i="1" dirty="0" err="1">
                <a:latin typeface="Times New Roman" pitchFamily="18" charset="0"/>
                <a:cs typeface="Times New Roman" pitchFamily="18" charset="0"/>
              </a:rPr>
              <a:t>S</a:t>
            </a:r>
            <a:r>
              <a:rPr lang="en-US" altLang="zh-CN" i="1" baseline="-25000" dirty="0" err="1">
                <a:latin typeface="Times New Roman" pitchFamily="18" charset="0"/>
                <a:cs typeface="Times New Roman" pitchFamily="18" charset="0"/>
              </a:rPr>
              <a:t>camera</a:t>
            </a:r>
            <a:r>
              <a:rPr lang="en-US" altLang="zh-CN" sz="1800" i="1" baseline="-25000" dirty="0">
                <a:latin typeface="Times New Roman" pitchFamily="18" charset="0"/>
                <a:cs typeface="Times New Roman" pitchFamily="18" charset="0"/>
              </a:rPr>
              <a:t> </a:t>
            </a:r>
            <a:r>
              <a:rPr lang="en-US" altLang="zh-CN" sz="1800" i="0" dirty="0">
                <a:solidFill>
                  <a:srgbClr val="222222"/>
                </a:solidFill>
                <a:effectLst/>
                <a:latin typeface="Times New Roman" panose="02020603050405020304" pitchFamily="18" charset="0"/>
                <a:cs typeface="Times New Roman" panose="02020603050405020304" pitchFamily="18" charset="0"/>
              </a:rPr>
              <a:t>=  </a:t>
            </a:r>
            <a:r>
              <a:rPr lang="en-US" altLang="zh-CN" dirty="0">
                <a:solidFill>
                  <a:srgbClr val="222222"/>
                </a:solidFill>
                <a:latin typeface="Times New Roman" panose="02020603050405020304" pitchFamily="18" charset="0"/>
                <a:cs typeface="Times New Roman" panose="02020603050405020304" pitchFamily="18" charset="0"/>
              </a:rPr>
              <a:t>0.8</a:t>
            </a:r>
            <a:r>
              <a:rPr lang="en-US" altLang="zh-CN" sz="1800" i="0" dirty="0">
                <a:solidFill>
                  <a:srgbClr val="222222"/>
                </a:solidFill>
                <a:effectLst/>
                <a:latin typeface="Times New Roman" panose="02020603050405020304" pitchFamily="18" charset="0"/>
                <a:cs typeface="Times New Roman" panose="02020603050405020304" pitchFamily="18" charset="0"/>
              </a:rPr>
              <a:t> </a:t>
            </a:r>
            <a:r>
              <a:rPr lang="el-GR" altLang="zh-CN" sz="1800" dirty="0">
                <a:solidFill>
                  <a:srgbClr val="222222"/>
                </a:solidFill>
                <a:latin typeface="Times New Roman" panose="02020603050405020304" pitchFamily="18" charset="0"/>
                <a:cs typeface="Times New Roman" panose="02020603050405020304" pitchFamily="18" charset="0"/>
              </a:rPr>
              <a:t>μ</a:t>
            </a:r>
            <a:r>
              <a:rPr lang="en-US" altLang="zh-CN" sz="1800" dirty="0">
                <a:solidFill>
                  <a:srgbClr val="222222"/>
                </a:solidFill>
                <a:latin typeface="Times New Roman" panose="02020603050405020304" pitchFamily="18" charset="0"/>
                <a:cs typeface="Times New Roman" panose="02020603050405020304" pitchFamily="18" charset="0"/>
              </a:rPr>
              <a:t>m </a:t>
            </a:r>
            <a:endParaRPr lang="en-US" altLang="zh-CN" sz="1800" i="0" dirty="0">
              <a:solidFill>
                <a:srgbClr val="222222"/>
              </a:solidFill>
              <a:effectLst/>
              <a:latin typeface="Times New Roman" panose="02020603050405020304" pitchFamily="18" charset="0"/>
              <a:cs typeface="Times New Roman" panose="02020603050405020304" pitchFamily="18" charset="0"/>
            </a:endParaRPr>
          </a:p>
        </p:txBody>
      </p:sp>
      <p:sp>
        <p:nvSpPr>
          <p:cNvPr id="44" name="文本框 43">
            <a:extLst>
              <a:ext uri="{FF2B5EF4-FFF2-40B4-BE49-F238E27FC236}">
                <a16:creationId xmlns:a16="http://schemas.microsoft.com/office/drawing/2014/main" id="{54D53A7D-BBE0-43EB-840F-361D0F6C878F}"/>
              </a:ext>
            </a:extLst>
          </p:cNvPr>
          <p:cNvSpPr txBox="1"/>
          <p:nvPr/>
        </p:nvSpPr>
        <p:spPr>
          <a:xfrm>
            <a:off x="5330168" y="3820124"/>
            <a:ext cx="1663079" cy="458074"/>
          </a:xfrm>
          <a:prstGeom prst="rect">
            <a:avLst/>
          </a:prstGeom>
          <a:noFill/>
        </p:spPr>
        <p:txBody>
          <a:bodyPr wrap="square">
            <a:spAutoFit/>
          </a:bodyPr>
          <a:lstStyle/>
          <a:p>
            <a:pPr>
              <a:lnSpc>
                <a:spcPct val="150000"/>
              </a:lnSpc>
            </a:pPr>
            <a:r>
              <a:rPr lang="en-US" altLang="zh-CN" i="1" dirty="0" err="1">
                <a:latin typeface="Times New Roman" pitchFamily="18" charset="0"/>
                <a:cs typeface="Times New Roman" pitchFamily="18" charset="0"/>
              </a:rPr>
              <a:t>S</a:t>
            </a:r>
            <a:r>
              <a:rPr lang="en-US" altLang="zh-CN" i="1" baseline="-25000" dirty="0" err="1">
                <a:latin typeface="Times New Roman" pitchFamily="18" charset="0"/>
                <a:cs typeface="Times New Roman" pitchFamily="18" charset="0"/>
              </a:rPr>
              <a:t>slope</a:t>
            </a:r>
            <a:r>
              <a:rPr lang="en-US" altLang="zh-CN" sz="1800" i="1" baseline="-25000" dirty="0">
                <a:latin typeface="Times New Roman" pitchFamily="18" charset="0"/>
                <a:cs typeface="Times New Roman" pitchFamily="18" charset="0"/>
              </a:rPr>
              <a:t> </a:t>
            </a:r>
            <a:r>
              <a:rPr lang="en-US" altLang="zh-CN" sz="1800" i="0" dirty="0">
                <a:solidFill>
                  <a:srgbClr val="222222"/>
                </a:solidFill>
                <a:effectLst/>
                <a:latin typeface="Times New Roman" panose="02020603050405020304" pitchFamily="18" charset="0"/>
                <a:cs typeface="Times New Roman" panose="02020603050405020304" pitchFamily="18" charset="0"/>
              </a:rPr>
              <a:t>=  1.8 </a:t>
            </a:r>
            <a:r>
              <a:rPr lang="el-GR" altLang="zh-CN" sz="1800" dirty="0">
                <a:solidFill>
                  <a:srgbClr val="222222"/>
                </a:solidFill>
                <a:latin typeface="Times New Roman" panose="02020603050405020304" pitchFamily="18" charset="0"/>
                <a:cs typeface="Times New Roman" panose="02020603050405020304" pitchFamily="18" charset="0"/>
              </a:rPr>
              <a:t>μ</a:t>
            </a:r>
            <a:r>
              <a:rPr lang="en-US" altLang="zh-CN" sz="1800" dirty="0">
                <a:solidFill>
                  <a:srgbClr val="222222"/>
                </a:solidFill>
                <a:latin typeface="Times New Roman" panose="02020603050405020304" pitchFamily="18" charset="0"/>
                <a:cs typeface="Times New Roman" panose="02020603050405020304" pitchFamily="18" charset="0"/>
              </a:rPr>
              <a:t>m </a:t>
            </a:r>
            <a:endParaRPr lang="en-US" altLang="zh-CN" sz="1800" i="0" dirty="0">
              <a:solidFill>
                <a:srgbClr val="222222"/>
              </a:solidFill>
              <a:effectLst/>
              <a:latin typeface="Times New Roman" panose="02020603050405020304" pitchFamily="18" charset="0"/>
              <a:cs typeface="Times New Roman" panose="02020603050405020304" pitchFamily="18" charset="0"/>
            </a:endParaRPr>
          </a:p>
        </p:txBody>
      </p:sp>
      <p:sp>
        <p:nvSpPr>
          <p:cNvPr id="45" name="文本框 44">
            <a:extLst>
              <a:ext uri="{FF2B5EF4-FFF2-40B4-BE49-F238E27FC236}">
                <a16:creationId xmlns:a16="http://schemas.microsoft.com/office/drawing/2014/main" id="{993E7A22-D790-493D-8B44-4F52B5C75503}"/>
              </a:ext>
            </a:extLst>
          </p:cNvPr>
          <p:cNvSpPr txBox="1"/>
          <p:nvPr/>
        </p:nvSpPr>
        <p:spPr>
          <a:xfrm>
            <a:off x="2804191" y="3852044"/>
            <a:ext cx="1663079" cy="458074"/>
          </a:xfrm>
          <a:prstGeom prst="rect">
            <a:avLst/>
          </a:prstGeom>
          <a:noFill/>
        </p:spPr>
        <p:txBody>
          <a:bodyPr wrap="square">
            <a:spAutoFit/>
          </a:bodyPr>
          <a:lstStyle/>
          <a:p>
            <a:pPr>
              <a:lnSpc>
                <a:spcPct val="150000"/>
              </a:lnSpc>
            </a:pPr>
            <a:r>
              <a:rPr lang="en-US" altLang="zh-CN" i="1" dirty="0" err="1">
                <a:latin typeface="Times New Roman" pitchFamily="18" charset="0"/>
                <a:cs typeface="Times New Roman" pitchFamily="18" charset="0"/>
              </a:rPr>
              <a:t>S</a:t>
            </a:r>
            <a:r>
              <a:rPr lang="en-US" altLang="zh-CN" i="1" baseline="-25000" dirty="0" err="1">
                <a:latin typeface="Times New Roman" pitchFamily="18" charset="0"/>
                <a:cs typeface="Times New Roman" pitchFamily="18" charset="0"/>
              </a:rPr>
              <a:t>diff</a:t>
            </a:r>
            <a:r>
              <a:rPr lang="en-US" altLang="zh-CN" sz="1800" i="1" baseline="-25000" dirty="0">
                <a:latin typeface="Times New Roman" pitchFamily="18" charset="0"/>
                <a:cs typeface="Times New Roman" pitchFamily="18" charset="0"/>
              </a:rPr>
              <a:t> </a:t>
            </a:r>
            <a:r>
              <a:rPr lang="en-US" altLang="zh-CN" sz="1800" i="0" dirty="0">
                <a:solidFill>
                  <a:srgbClr val="222222"/>
                </a:solidFill>
                <a:effectLst/>
                <a:latin typeface="Times New Roman" panose="02020603050405020304" pitchFamily="18" charset="0"/>
                <a:cs typeface="Times New Roman" panose="02020603050405020304" pitchFamily="18" charset="0"/>
              </a:rPr>
              <a:t>=  0.39 </a:t>
            </a:r>
            <a:r>
              <a:rPr lang="el-GR" altLang="zh-CN" sz="1800" dirty="0">
                <a:solidFill>
                  <a:srgbClr val="222222"/>
                </a:solidFill>
                <a:latin typeface="Times New Roman" panose="02020603050405020304" pitchFamily="18" charset="0"/>
                <a:cs typeface="Times New Roman" panose="02020603050405020304" pitchFamily="18" charset="0"/>
              </a:rPr>
              <a:t>μ</a:t>
            </a:r>
            <a:r>
              <a:rPr lang="en-US" altLang="zh-CN" sz="1800" dirty="0">
                <a:solidFill>
                  <a:srgbClr val="222222"/>
                </a:solidFill>
                <a:latin typeface="Times New Roman" panose="02020603050405020304" pitchFamily="18" charset="0"/>
                <a:cs typeface="Times New Roman" panose="02020603050405020304" pitchFamily="18" charset="0"/>
              </a:rPr>
              <a:t>m </a:t>
            </a:r>
            <a:endParaRPr lang="en-US" altLang="zh-CN" sz="1800" i="0" dirty="0">
              <a:solidFill>
                <a:srgbClr val="222222"/>
              </a:solidFill>
              <a:effectLst/>
              <a:latin typeface="Times New Roman" panose="02020603050405020304" pitchFamily="18" charset="0"/>
              <a:cs typeface="Times New Roman" panose="02020603050405020304" pitchFamily="18" charset="0"/>
            </a:endParaRPr>
          </a:p>
        </p:txBody>
      </p:sp>
      <p:pic>
        <p:nvPicPr>
          <p:cNvPr id="38" name="Picture 2">
            <a:extLst>
              <a:ext uri="{FF2B5EF4-FFF2-40B4-BE49-F238E27FC236}">
                <a16:creationId xmlns:a16="http://schemas.microsoft.com/office/drawing/2014/main" id="{8398A3FC-79F3-4313-ADFC-5B7AC0A15A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078" r="19055" b="25823"/>
          <a:stretch/>
        </p:blipFill>
        <p:spPr bwMode="auto">
          <a:xfrm>
            <a:off x="10910402" y="-42203"/>
            <a:ext cx="1281598" cy="894131"/>
          </a:xfrm>
          <a:prstGeom prst="rect">
            <a:avLst/>
          </a:prstGeom>
          <a:noFill/>
          <a:extLst>
            <a:ext uri="{909E8E84-426E-40DD-AFC4-6F175D3DCCD1}">
              <a14:hiddenFill xmlns:a14="http://schemas.microsoft.com/office/drawing/2010/main">
                <a:solidFill>
                  <a:srgbClr val="FFFFFF"/>
                </a:solidFill>
              </a14:hiddenFill>
            </a:ext>
          </a:extLst>
        </p:spPr>
      </p:pic>
      <p:sp>
        <p:nvSpPr>
          <p:cNvPr id="42" name="文本框 41">
            <a:extLst>
              <a:ext uri="{FF2B5EF4-FFF2-40B4-BE49-F238E27FC236}">
                <a16:creationId xmlns:a16="http://schemas.microsoft.com/office/drawing/2014/main" id="{EEFE440E-D2DE-4AC7-A86F-7E40C31F3016}"/>
              </a:ext>
            </a:extLst>
          </p:cNvPr>
          <p:cNvSpPr txBox="1"/>
          <p:nvPr/>
        </p:nvSpPr>
        <p:spPr>
          <a:xfrm>
            <a:off x="1160536" y="4676004"/>
            <a:ext cx="1624491" cy="369332"/>
          </a:xfrm>
          <a:prstGeom prst="rect">
            <a:avLst/>
          </a:prstGeom>
          <a:noFill/>
        </p:spPr>
        <p:txBody>
          <a:bodyPr wrap="square">
            <a:spAutoFit/>
          </a:bodyPr>
          <a:lstStyle/>
          <a:p>
            <a:r>
              <a:rPr lang="en-US" altLang="zh-CN" sz="1800" i="1" dirty="0">
                <a:solidFill>
                  <a:srgbClr val="0000FF"/>
                </a:solidFill>
                <a:latin typeface="AdvP6F01"/>
              </a:rPr>
              <a:t>Total rms PSF:</a:t>
            </a:r>
            <a:endParaRPr lang="zh-CN" altLang="en-US" dirty="0"/>
          </a:p>
        </p:txBody>
      </p:sp>
      <p:sp>
        <p:nvSpPr>
          <p:cNvPr id="43" name="文本框 42">
            <a:extLst>
              <a:ext uri="{FF2B5EF4-FFF2-40B4-BE49-F238E27FC236}">
                <a16:creationId xmlns:a16="http://schemas.microsoft.com/office/drawing/2014/main" id="{7EE4AE4D-23DE-41DF-A0BD-2A02F2EFFFEE}"/>
              </a:ext>
            </a:extLst>
          </p:cNvPr>
          <p:cNvSpPr txBox="1"/>
          <p:nvPr/>
        </p:nvSpPr>
        <p:spPr>
          <a:xfrm>
            <a:off x="1184131" y="5296073"/>
            <a:ext cx="7629155" cy="307777"/>
          </a:xfrm>
          <a:prstGeom prst="rect">
            <a:avLst/>
          </a:prstGeom>
          <a:noFill/>
        </p:spPr>
        <p:txBody>
          <a:bodyPr wrap="square">
            <a:spAutoFit/>
          </a:bodyPr>
          <a:lstStyle/>
          <a:p>
            <a:pPr algn="just"/>
            <a:r>
              <a:rPr lang="en-US" altLang="zh-CN" sz="1400" kern="100" dirty="0">
                <a:effectLst/>
                <a:latin typeface="Arial" panose="020B0604020202020204" pitchFamily="34" charset="0"/>
                <a:ea typeface="等线" panose="02010600030101010101" pitchFamily="2" charset="-122"/>
                <a:cs typeface="Arial" panose="020B0604020202020204" pitchFamily="34" charset="0"/>
              </a:rPr>
              <a:t>Total PSF is the quadratic sum of diffraction, slope error contribution and camera resolution</a:t>
            </a:r>
            <a:endParaRPr lang="zh-CN" altLang="zh-CN" sz="1400" kern="100" dirty="0">
              <a:effectLst/>
              <a:latin typeface="Arial" panose="020B0604020202020204" pitchFamily="34" charset="0"/>
              <a:ea typeface="等线" panose="02010600030101010101" pitchFamily="2" charset="-122"/>
              <a:cs typeface="Arial" panose="020B0604020202020204" pitchFamily="34" charset="0"/>
            </a:endParaRPr>
          </a:p>
        </p:txBody>
      </p:sp>
      <p:sp>
        <p:nvSpPr>
          <p:cNvPr id="52" name="标题 3">
            <a:extLst>
              <a:ext uri="{FF2B5EF4-FFF2-40B4-BE49-F238E27FC236}">
                <a16:creationId xmlns:a16="http://schemas.microsoft.com/office/drawing/2014/main" id="{02AB1561-7212-496E-8843-7F5782D75287}"/>
              </a:ext>
            </a:extLst>
          </p:cNvPr>
          <p:cNvSpPr>
            <a:spLocks noGrp="1"/>
          </p:cNvSpPr>
          <p:nvPr>
            <p:ph type="title"/>
          </p:nvPr>
        </p:nvSpPr>
        <p:spPr>
          <a:xfrm>
            <a:off x="666712" y="142852"/>
            <a:ext cx="10763325" cy="725470"/>
          </a:xfrm>
        </p:spPr>
        <p:txBody>
          <a:bodyPr/>
          <a:lstStyle/>
          <a:p>
            <a:r>
              <a:rPr lang="zh-CN" altLang="en-US" dirty="0"/>
              <a:t>同步光截面测量：</a:t>
            </a:r>
            <a:r>
              <a:rPr lang="en-US" altLang="zh-CN" dirty="0">
                <a:solidFill>
                  <a:schemeClr val="tx1"/>
                </a:solidFill>
              </a:rPr>
              <a:t>KB</a:t>
            </a:r>
            <a:r>
              <a:rPr lang="zh-CN" altLang="en-US" dirty="0">
                <a:solidFill>
                  <a:schemeClr val="tx1"/>
                </a:solidFill>
              </a:rPr>
              <a:t>镜系统</a:t>
            </a:r>
            <a:endParaRPr lang="zh-CN" altLang="en-US" dirty="0"/>
          </a:p>
        </p:txBody>
      </p:sp>
    </p:spTree>
    <p:extLst>
      <p:ext uri="{BB962C8B-B14F-4D97-AF65-F5344CB8AC3E}">
        <p14:creationId xmlns:p14="http://schemas.microsoft.com/office/powerpoint/2010/main" val="17236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a:extLst>
              <a:ext uri="{FF2B5EF4-FFF2-40B4-BE49-F238E27FC236}">
                <a16:creationId xmlns:a16="http://schemas.microsoft.com/office/drawing/2014/main" id="{D7EB2777-190A-45D0-A57F-E82DA5A8CB26}"/>
              </a:ext>
            </a:extLst>
          </p:cNvPr>
          <p:cNvSpPr/>
          <p:nvPr/>
        </p:nvSpPr>
        <p:spPr>
          <a:xfrm>
            <a:off x="2070729" y="3831314"/>
            <a:ext cx="8128418" cy="178454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等线" panose="020F0502020204030204"/>
              <a:ea typeface="等线" panose="02010600030101010101" pitchFamily="2" charset="-122"/>
            </a:endParaRPr>
          </a:p>
        </p:txBody>
      </p:sp>
      <p:pic>
        <p:nvPicPr>
          <p:cNvPr id="39" name="图片 38">
            <a:extLst>
              <a:ext uri="{FF2B5EF4-FFF2-40B4-BE49-F238E27FC236}">
                <a16:creationId xmlns:a16="http://schemas.microsoft.com/office/drawing/2014/main" id="{F857BA33-1BBB-4BFC-A9CD-B2F606FEDD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913" t="25624" r="38896" b="12484"/>
          <a:stretch/>
        </p:blipFill>
        <p:spPr>
          <a:xfrm>
            <a:off x="8416766" y="3913228"/>
            <a:ext cx="1665514" cy="1632530"/>
          </a:xfrm>
          <a:prstGeom prst="rect">
            <a:avLst/>
          </a:prstGeom>
        </p:spPr>
      </p:pic>
      <p:sp>
        <p:nvSpPr>
          <p:cNvPr id="26" name="矩形 25">
            <a:extLst>
              <a:ext uri="{FF2B5EF4-FFF2-40B4-BE49-F238E27FC236}">
                <a16:creationId xmlns:a16="http://schemas.microsoft.com/office/drawing/2014/main" id="{D5327EC1-19AB-4BC0-86F9-945E286751A1}"/>
              </a:ext>
            </a:extLst>
          </p:cNvPr>
          <p:cNvSpPr/>
          <p:nvPr/>
        </p:nvSpPr>
        <p:spPr>
          <a:xfrm>
            <a:off x="2070729" y="1867483"/>
            <a:ext cx="8128418" cy="166227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等线" panose="020F0502020204030204"/>
              <a:ea typeface="等线" panose="02010600030101010101" pitchFamily="2" charset="-122"/>
            </a:endParaRPr>
          </a:p>
        </p:txBody>
      </p:sp>
      <p:pic>
        <p:nvPicPr>
          <p:cNvPr id="2" name="图片 1">
            <a:extLst>
              <a:ext uri="{FF2B5EF4-FFF2-40B4-BE49-F238E27FC236}">
                <a16:creationId xmlns:a16="http://schemas.microsoft.com/office/drawing/2014/main" id="{149C28E6-2916-476E-B17C-16C52CF89FD0}"/>
              </a:ext>
            </a:extLst>
          </p:cNvPr>
          <p:cNvPicPr>
            <a:picLocks noChangeAspect="1"/>
          </p:cNvPicPr>
          <p:nvPr/>
        </p:nvPicPr>
        <p:blipFill>
          <a:blip r:embed="rId3"/>
          <a:stretch>
            <a:fillRect/>
          </a:stretch>
        </p:blipFill>
        <p:spPr>
          <a:xfrm>
            <a:off x="8430211" y="1899537"/>
            <a:ext cx="1653761" cy="1644675"/>
          </a:xfrm>
          <a:prstGeom prst="rect">
            <a:avLst/>
          </a:prstGeom>
        </p:spPr>
      </p:pic>
      <p:pic>
        <p:nvPicPr>
          <p:cNvPr id="25" name="图片 24">
            <a:extLst>
              <a:ext uri="{FF2B5EF4-FFF2-40B4-BE49-F238E27FC236}">
                <a16:creationId xmlns:a16="http://schemas.microsoft.com/office/drawing/2014/main" id="{45DDCD59-0791-4132-A8A2-3809321A3DE9}"/>
              </a:ext>
            </a:extLst>
          </p:cNvPr>
          <p:cNvPicPr>
            <a:picLocks noChangeAspect="1"/>
          </p:cNvPicPr>
          <p:nvPr/>
        </p:nvPicPr>
        <p:blipFill rotWithShape="1">
          <a:blip r:embed="rId4"/>
          <a:srcRect t="815"/>
          <a:stretch/>
        </p:blipFill>
        <p:spPr>
          <a:xfrm>
            <a:off x="2899712" y="3876837"/>
            <a:ext cx="1678070" cy="1668925"/>
          </a:xfrm>
          <a:prstGeom prst="rect">
            <a:avLst/>
          </a:prstGeom>
        </p:spPr>
      </p:pic>
      <p:pic>
        <p:nvPicPr>
          <p:cNvPr id="22" name="图片 21">
            <a:extLst>
              <a:ext uri="{FF2B5EF4-FFF2-40B4-BE49-F238E27FC236}">
                <a16:creationId xmlns:a16="http://schemas.microsoft.com/office/drawing/2014/main" id="{6FB329E4-8491-420E-A694-0CEEC8DB4CDB}"/>
              </a:ext>
            </a:extLst>
          </p:cNvPr>
          <p:cNvPicPr>
            <a:picLocks noChangeAspect="1"/>
          </p:cNvPicPr>
          <p:nvPr/>
        </p:nvPicPr>
        <p:blipFill>
          <a:blip r:embed="rId5"/>
          <a:stretch>
            <a:fillRect/>
          </a:stretch>
        </p:blipFill>
        <p:spPr>
          <a:xfrm>
            <a:off x="4690746" y="3871293"/>
            <a:ext cx="1678070" cy="1668925"/>
          </a:xfrm>
          <a:prstGeom prst="rect">
            <a:avLst/>
          </a:prstGeom>
        </p:spPr>
      </p:pic>
      <p:pic>
        <p:nvPicPr>
          <p:cNvPr id="17" name="图片 16">
            <a:extLst>
              <a:ext uri="{FF2B5EF4-FFF2-40B4-BE49-F238E27FC236}">
                <a16:creationId xmlns:a16="http://schemas.microsoft.com/office/drawing/2014/main" id="{823CA202-E3C6-45A1-A692-D3F4ED422381}"/>
              </a:ext>
            </a:extLst>
          </p:cNvPr>
          <p:cNvPicPr>
            <a:picLocks noChangeAspect="1"/>
          </p:cNvPicPr>
          <p:nvPr/>
        </p:nvPicPr>
        <p:blipFill rotWithShape="1">
          <a:blip r:embed="rId6"/>
          <a:srcRect r="2549" b="2043"/>
          <a:stretch/>
        </p:blipFill>
        <p:spPr>
          <a:xfrm>
            <a:off x="6525731" y="3874827"/>
            <a:ext cx="1635288" cy="1652751"/>
          </a:xfrm>
          <a:prstGeom prst="rect">
            <a:avLst/>
          </a:prstGeom>
        </p:spPr>
      </p:pic>
      <p:pic>
        <p:nvPicPr>
          <p:cNvPr id="15" name="图片 14">
            <a:extLst>
              <a:ext uri="{FF2B5EF4-FFF2-40B4-BE49-F238E27FC236}">
                <a16:creationId xmlns:a16="http://schemas.microsoft.com/office/drawing/2014/main" id="{30790A11-9257-45C3-A29D-A8860675E424}"/>
              </a:ext>
            </a:extLst>
          </p:cNvPr>
          <p:cNvPicPr>
            <a:picLocks noChangeAspect="1"/>
          </p:cNvPicPr>
          <p:nvPr/>
        </p:nvPicPr>
        <p:blipFill>
          <a:blip r:embed="rId7"/>
          <a:stretch>
            <a:fillRect/>
          </a:stretch>
        </p:blipFill>
        <p:spPr>
          <a:xfrm>
            <a:off x="6540148" y="1898198"/>
            <a:ext cx="1630208" cy="1621299"/>
          </a:xfrm>
          <a:prstGeom prst="rect">
            <a:avLst/>
          </a:prstGeom>
        </p:spPr>
      </p:pic>
      <p:pic>
        <p:nvPicPr>
          <p:cNvPr id="14" name="图片 13">
            <a:extLst>
              <a:ext uri="{FF2B5EF4-FFF2-40B4-BE49-F238E27FC236}">
                <a16:creationId xmlns:a16="http://schemas.microsoft.com/office/drawing/2014/main" id="{8584C3B7-4094-4895-9B9A-FCD63ABC5FF2}"/>
              </a:ext>
            </a:extLst>
          </p:cNvPr>
          <p:cNvPicPr>
            <a:picLocks noChangeAspect="1"/>
          </p:cNvPicPr>
          <p:nvPr/>
        </p:nvPicPr>
        <p:blipFill>
          <a:blip r:embed="rId8"/>
          <a:stretch>
            <a:fillRect/>
          </a:stretch>
        </p:blipFill>
        <p:spPr>
          <a:xfrm>
            <a:off x="4729435" y="1892813"/>
            <a:ext cx="1653761" cy="1631474"/>
          </a:xfrm>
          <a:prstGeom prst="rect">
            <a:avLst/>
          </a:prstGeom>
        </p:spPr>
      </p:pic>
      <p:pic>
        <p:nvPicPr>
          <p:cNvPr id="13" name="图片 12">
            <a:extLst>
              <a:ext uri="{FF2B5EF4-FFF2-40B4-BE49-F238E27FC236}">
                <a16:creationId xmlns:a16="http://schemas.microsoft.com/office/drawing/2014/main" id="{429B7179-3064-4BFA-9F6F-07988B852602}"/>
              </a:ext>
            </a:extLst>
          </p:cNvPr>
          <p:cNvPicPr>
            <a:picLocks noChangeAspect="1"/>
          </p:cNvPicPr>
          <p:nvPr/>
        </p:nvPicPr>
        <p:blipFill rotWithShape="1">
          <a:blip r:embed="rId9"/>
          <a:srcRect l="984"/>
          <a:stretch/>
        </p:blipFill>
        <p:spPr>
          <a:xfrm>
            <a:off x="2908982" y="1894010"/>
            <a:ext cx="1668924" cy="1625484"/>
          </a:xfrm>
          <a:prstGeom prst="rect">
            <a:avLst/>
          </a:prstGeom>
        </p:spPr>
      </p:pic>
      <p:sp>
        <p:nvSpPr>
          <p:cNvPr id="8" name="文本框 7">
            <a:extLst>
              <a:ext uri="{FF2B5EF4-FFF2-40B4-BE49-F238E27FC236}">
                <a16:creationId xmlns:a16="http://schemas.microsoft.com/office/drawing/2014/main" id="{9EC6E382-3548-4A40-8A2E-37173F430344}"/>
              </a:ext>
            </a:extLst>
          </p:cNvPr>
          <p:cNvSpPr txBox="1"/>
          <p:nvPr/>
        </p:nvSpPr>
        <p:spPr>
          <a:xfrm>
            <a:off x="4192649" y="5312698"/>
            <a:ext cx="373820" cy="276999"/>
          </a:xfrm>
          <a:prstGeom prst="rect">
            <a:avLst/>
          </a:prstGeom>
          <a:noFill/>
        </p:spPr>
        <p:txBody>
          <a:bodyPr wrap="none" rtlCol="0">
            <a:spAutoFit/>
          </a:bodyPr>
          <a:lstStyle/>
          <a:p>
            <a:pPr defTabSz="685800"/>
            <a:r>
              <a:rPr lang="en-US" altLang="zh-CN" sz="1200" dirty="0">
                <a:solidFill>
                  <a:srgbClr val="FF0000"/>
                </a:solidFill>
                <a:latin typeface="微软雅黑" panose="020B0503020204020204" pitchFamily="34" charset="-122"/>
                <a:ea typeface="微软雅黑" panose="020B0503020204020204" pitchFamily="34" charset="-122"/>
              </a:rPr>
              <a:t>4X</a:t>
            </a:r>
            <a:endParaRPr lang="zh-CN" altLang="en-US" sz="1200" dirty="0">
              <a:solidFill>
                <a:srgbClr val="FF0000"/>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1BA3CFB6-558C-49D4-8EC4-DE221C24322B}"/>
              </a:ext>
            </a:extLst>
          </p:cNvPr>
          <p:cNvSpPr txBox="1"/>
          <p:nvPr/>
        </p:nvSpPr>
        <p:spPr>
          <a:xfrm>
            <a:off x="3253505" y="3534720"/>
            <a:ext cx="954107" cy="300082"/>
          </a:xfrm>
          <a:prstGeom prst="rect">
            <a:avLst/>
          </a:prstGeom>
          <a:noFill/>
        </p:spPr>
        <p:txBody>
          <a:bodyPr wrap="none" rtlCol="0">
            <a:spAutoFit/>
          </a:bodyPr>
          <a:lstStyle/>
          <a:p>
            <a:pPr defTabSz="685800"/>
            <a:r>
              <a:rPr lang="en-US" altLang="zh-CN" sz="1350" b="1" dirty="0">
                <a:solidFill>
                  <a:srgbClr val="0000FF"/>
                </a:solidFill>
                <a:latin typeface="Arial" panose="020B0604020202020204" pitchFamily="34" charset="0"/>
                <a:ea typeface="微软雅黑" panose="020B0503020204020204" pitchFamily="34" charset="-122"/>
                <a:cs typeface="Arial" panose="020B0604020202020204" pitchFamily="34" charset="0"/>
              </a:rPr>
              <a:t>2024.9.23</a:t>
            </a:r>
            <a:endParaRPr lang="zh-CN" altLang="en-US" sz="135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mc:Choice xmlns:a14="http://schemas.microsoft.com/office/drawing/2010/main" Requires="a14">
          <p:sp>
            <p:nvSpPr>
              <p:cNvPr id="18" name="文本框 17">
                <a:extLst>
                  <a:ext uri="{FF2B5EF4-FFF2-40B4-BE49-F238E27FC236}">
                    <a16:creationId xmlns:a16="http://schemas.microsoft.com/office/drawing/2014/main" id="{361E33F8-14C9-441C-95A8-50A22D8EDCBD}"/>
                  </a:ext>
                </a:extLst>
              </p:cNvPr>
              <p:cNvSpPr txBox="1"/>
              <p:nvPr/>
            </p:nvSpPr>
            <p:spPr>
              <a:xfrm>
                <a:off x="2904804" y="1894012"/>
                <a:ext cx="1785943" cy="268728"/>
              </a:xfrm>
              <a:prstGeom prst="rect">
                <a:avLst/>
              </a:prstGeom>
              <a:noFill/>
            </p:spPr>
            <p:txBody>
              <a:bodyPr wrap="square">
                <a:spAutoFit/>
              </a:bodyPr>
              <a:lstStyle/>
              <a:p>
                <a:pPr defTabSz="685800"/>
                <a14:m>
                  <m:oMath xmlns:m="http://schemas.openxmlformats.org/officeDocument/2006/math">
                    <m:sSub>
                      <m:sSubPr>
                        <m:ctrlPr>
                          <a:rPr lang="zh-CN" altLang="zh-CN" sz="1050" i="1">
                            <a:solidFill>
                              <a:srgbClr val="FFFF00"/>
                            </a:solidFill>
                            <a:latin typeface="Cambria Math" panose="02040503050406030204" pitchFamily="18" charset="0"/>
                          </a:rPr>
                        </m:ctrlPr>
                      </m:sSubPr>
                      <m:e>
                        <m:r>
                          <a:rPr lang="zh-CN" altLang="en-US" sz="1050" i="1">
                            <a:solidFill>
                              <a:srgbClr val="FFFF00"/>
                            </a:solidFill>
                            <a:latin typeface="Cambria Math" panose="02040503050406030204" pitchFamily="18" charset="0"/>
                          </a:rPr>
                          <m:t>𝜎</m:t>
                        </m:r>
                      </m:e>
                      <m:sub>
                        <m:r>
                          <a:rPr lang="en-US" altLang="zh-CN" sz="1050" i="1">
                            <a:solidFill>
                              <a:srgbClr val="FFFF00"/>
                            </a:solidFill>
                            <a:latin typeface="Cambria Math" panose="02040503050406030204" pitchFamily="18" charset="0"/>
                          </a:rPr>
                          <m:t>𝑥</m:t>
                        </m:r>
                      </m:sub>
                    </m:sSub>
                    <m:r>
                      <a:rPr lang="en-US" altLang="zh-CN" sz="1050" i="1">
                        <a:solidFill>
                          <a:srgbClr val="FFFF00"/>
                        </a:solidFill>
                        <a:latin typeface="Cambria Math" panose="02040503050406030204" pitchFamily="18" charset="0"/>
                      </a:rPr>
                      <m:t> </m:t>
                    </m:r>
                  </m:oMath>
                </a14:m>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23.7 um    </a:t>
                </a:r>
                <a14:m>
                  <m:oMath xmlns:m="http://schemas.openxmlformats.org/officeDocument/2006/math">
                    <m:sSub>
                      <m:sSubPr>
                        <m:ctrlPr>
                          <a:rPr lang="zh-CN" altLang="zh-CN" sz="1050" i="1">
                            <a:solidFill>
                              <a:srgbClr val="FFFF00"/>
                            </a:solidFill>
                            <a:latin typeface="Cambria Math" panose="02040503050406030204" pitchFamily="18" charset="0"/>
                          </a:rPr>
                        </m:ctrlPr>
                      </m:sSubPr>
                      <m:e>
                        <m:r>
                          <a:rPr lang="zh-CN" altLang="en-US" sz="1050" i="1">
                            <a:solidFill>
                              <a:srgbClr val="FFFF00"/>
                            </a:solidFill>
                            <a:latin typeface="Cambria Math" panose="02040503050406030204" pitchFamily="18" charset="0"/>
                          </a:rPr>
                          <m:t>𝜎</m:t>
                        </m:r>
                      </m:e>
                      <m:sub>
                        <m:r>
                          <m:rPr>
                            <m:sty m:val="p"/>
                          </m:rPr>
                          <a:rPr lang="en-US" altLang="zh-CN" sz="1050" i="1">
                            <a:solidFill>
                              <a:srgbClr val="FFFF00"/>
                            </a:solidFill>
                            <a:latin typeface="Cambria Math" panose="02040503050406030204" pitchFamily="18" charset="0"/>
                          </a:rPr>
                          <m:t>y</m:t>
                        </m:r>
                      </m:sub>
                    </m:sSub>
                  </m:oMath>
                </a14:m>
                <a:r>
                  <a:rPr lang="zh-CN"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50.7 um</a:t>
                </a:r>
                <a:endParaRPr lang="zh-CN" altLang="en-US"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p:sp>
            <p:nvSpPr>
              <p:cNvPr id="18" name="文本框 17">
                <a:extLst>
                  <a:ext uri="{FF2B5EF4-FFF2-40B4-BE49-F238E27FC236}">
                    <a16:creationId xmlns:a16="http://schemas.microsoft.com/office/drawing/2014/main" id="{361E33F8-14C9-441C-95A8-50A22D8EDCBD}"/>
                  </a:ext>
                </a:extLst>
              </p:cNvPr>
              <p:cNvSpPr txBox="1">
                <a:spLocks noRot="1" noChangeAspect="1" noMove="1" noResize="1" noEditPoints="1" noAdjustHandles="1" noChangeArrowheads="1" noChangeShapeType="1" noTextEdit="1"/>
              </p:cNvSpPr>
              <p:nvPr/>
            </p:nvSpPr>
            <p:spPr>
              <a:xfrm>
                <a:off x="2904804" y="1894012"/>
                <a:ext cx="1785943" cy="268728"/>
              </a:xfrm>
              <a:prstGeom prst="rect">
                <a:avLst/>
              </a:prstGeom>
              <a:blipFill>
                <a:blip r:embed="rId10"/>
                <a:stretch>
                  <a:fillRect b="-6818"/>
                </a:stretch>
              </a:blipFill>
            </p:spPr>
            <p:txBody>
              <a:bodyPr/>
              <a:lstStyle/>
              <a:p>
                <a:r>
                  <a:rPr lang="zh-CN" altLang="en-US">
                    <a:noFill/>
                  </a:rPr>
                  <a:t> </a:t>
                </a:r>
              </a:p>
            </p:txBody>
          </p:sp>
        </mc:Fallback>
      </mc:AlternateContent>
      <p:sp>
        <p:nvSpPr>
          <p:cNvPr id="21" name="文本框 20">
            <a:extLst>
              <a:ext uri="{FF2B5EF4-FFF2-40B4-BE49-F238E27FC236}">
                <a16:creationId xmlns:a16="http://schemas.microsoft.com/office/drawing/2014/main" id="{BAB6EEF7-1D27-425D-B552-0DAC6189AEB6}"/>
              </a:ext>
            </a:extLst>
          </p:cNvPr>
          <p:cNvSpPr txBox="1"/>
          <p:nvPr/>
        </p:nvSpPr>
        <p:spPr>
          <a:xfrm>
            <a:off x="5025250" y="3534720"/>
            <a:ext cx="954107" cy="300082"/>
          </a:xfrm>
          <a:prstGeom prst="rect">
            <a:avLst/>
          </a:prstGeom>
          <a:noFill/>
        </p:spPr>
        <p:txBody>
          <a:bodyPr wrap="none" rtlCol="0">
            <a:spAutoFit/>
          </a:bodyPr>
          <a:lstStyle/>
          <a:p>
            <a:pPr defTabSz="685800"/>
            <a:r>
              <a:rPr lang="en-US" altLang="zh-CN" sz="1350" b="1" dirty="0">
                <a:solidFill>
                  <a:srgbClr val="0000FF"/>
                </a:solidFill>
                <a:latin typeface="Arial" panose="020B0604020202020204" pitchFamily="34" charset="0"/>
                <a:ea typeface="微软雅黑" panose="020B0503020204020204" pitchFamily="34" charset="-122"/>
                <a:cs typeface="Arial" panose="020B0604020202020204" pitchFamily="34" charset="0"/>
              </a:rPr>
              <a:t>2025.1.24</a:t>
            </a:r>
            <a:endParaRPr lang="zh-CN" altLang="en-US" sz="135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mc:Choice xmlns:a14="http://schemas.microsoft.com/office/drawing/2010/main" Requires="a14">
          <p:sp>
            <p:nvSpPr>
              <p:cNvPr id="29" name="文本框 28">
                <a:extLst>
                  <a:ext uri="{FF2B5EF4-FFF2-40B4-BE49-F238E27FC236}">
                    <a16:creationId xmlns:a16="http://schemas.microsoft.com/office/drawing/2014/main" id="{D92A76B1-BCC1-4847-9CE4-DEEB7FF8D4C3}"/>
                  </a:ext>
                </a:extLst>
              </p:cNvPr>
              <p:cNvSpPr txBox="1"/>
              <p:nvPr/>
            </p:nvSpPr>
            <p:spPr>
              <a:xfrm>
                <a:off x="4698540" y="1867486"/>
                <a:ext cx="1773576" cy="268728"/>
              </a:xfrm>
              <a:prstGeom prst="rect">
                <a:avLst/>
              </a:prstGeom>
              <a:noFill/>
            </p:spPr>
            <p:txBody>
              <a:bodyPr wrap="square">
                <a:spAutoFit/>
              </a:bodyPr>
              <a:lstStyle/>
              <a:p>
                <a:pPr defTabSz="685800"/>
                <a14:m>
                  <m:oMath xmlns:m="http://schemas.openxmlformats.org/officeDocument/2006/math">
                    <m:sSub>
                      <m:sSubPr>
                        <m:ctrlPr>
                          <a:rPr lang="zh-CN" altLang="zh-CN" sz="1050" i="1">
                            <a:solidFill>
                              <a:srgbClr val="FFFF00"/>
                            </a:solidFill>
                            <a:latin typeface="Cambria Math" panose="02040503050406030204" pitchFamily="18" charset="0"/>
                          </a:rPr>
                        </m:ctrlPr>
                      </m:sSubPr>
                      <m:e>
                        <m:r>
                          <a:rPr lang="zh-CN" altLang="en-US" sz="1050" i="1">
                            <a:solidFill>
                              <a:srgbClr val="FFFF00"/>
                            </a:solidFill>
                            <a:latin typeface="Cambria Math" panose="02040503050406030204" pitchFamily="18" charset="0"/>
                          </a:rPr>
                          <m:t>𝜎</m:t>
                        </m:r>
                      </m:e>
                      <m:sub>
                        <m:r>
                          <a:rPr lang="en-US" altLang="zh-CN" sz="1050" i="1">
                            <a:solidFill>
                              <a:srgbClr val="FFFF00"/>
                            </a:solidFill>
                            <a:latin typeface="Cambria Math" panose="02040503050406030204" pitchFamily="18" charset="0"/>
                          </a:rPr>
                          <m:t>𝑥</m:t>
                        </m:r>
                      </m:sub>
                    </m:sSub>
                    <m:r>
                      <a:rPr lang="en-US" altLang="zh-CN" sz="1050" i="1">
                        <a:solidFill>
                          <a:srgbClr val="FFFF00"/>
                        </a:solidFill>
                        <a:latin typeface="Cambria Math" panose="02040503050406030204" pitchFamily="18" charset="0"/>
                      </a:rPr>
                      <m:t> </m:t>
                    </m:r>
                  </m:oMath>
                </a14:m>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18.5 um   </a:t>
                </a:r>
                <a14:m>
                  <m:oMath xmlns:m="http://schemas.openxmlformats.org/officeDocument/2006/math">
                    <m:sSub>
                      <m:sSubPr>
                        <m:ctrlPr>
                          <a:rPr lang="zh-CN" altLang="zh-CN" sz="1050" i="1">
                            <a:solidFill>
                              <a:srgbClr val="FFFF00"/>
                            </a:solidFill>
                            <a:latin typeface="Cambria Math" panose="02040503050406030204" pitchFamily="18" charset="0"/>
                          </a:rPr>
                        </m:ctrlPr>
                      </m:sSubPr>
                      <m:e>
                        <m:r>
                          <a:rPr lang="zh-CN" altLang="en-US" sz="1050" i="1">
                            <a:solidFill>
                              <a:srgbClr val="FFFF00"/>
                            </a:solidFill>
                            <a:latin typeface="Cambria Math" panose="02040503050406030204" pitchFamily="18" charset="0"/>
                          </a:rPr>
                          <m:t>𝜎</m:t>
                        </m:r>
                      </m:e>
                      <m:sub>
                        <m:r>
                          <m:rPr>
                            <m:sty m:val="p"/>
                          </m:rPr>
                          <a:rPr lang="en-US" altLang="zh-CN" sz="1050" i="1">
                            <a:solidFill>
                              <a:srgbClr val="FFFF00"/>
                            </a:solidFill>
                            <a:latin typeface="Cambria Math" panose="02040503050406030204" pitchFamily="18" charset="0"/>
                          </a:rPr>
                          <m:t>y</m:t>
                        </m:r>
                      </m:sub>
                    </m:sSub>
                  </m:oMath>
                </a14:m>
                <a:r>
                  <a:rPr lang="zh-CN"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16.4 um</a:t>
                </a:r>
                <a:endParaRPr lang="zh-CN" altLang="en-US"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p:sp>
            <p:nvSpPr>
              <p:cNvPr id="29" name="文本框 28">
                <a:extLst>
                  <a:ext uri="{FF2B5EF4-FFF2-40B4-BE49-F238E27FC236}">
                    <a16:creationId xmlns:a16="http://schemas.microsoft.com/office/drawing/2014/main" id="{D92A76B1-BCC1-4847-9CE4-DEEB7FF8D4C3}"/>
                  </a:ext>
                </a:extLst>
              </p:cNvPr>
              <p:cNvSpPr txBox="1">
                <a:spLocks noRot="1" noChangeAspect="1" noMove="1" noResize="1" noEditPoints="1" noAdjustHandles="1" noChangeArrowheads="1" noChangeShapeType="1" noTextEdit="1"/>
              </p:cNvSpPr>
              <p:nvPr/>
            </p:nvSpPr>
            <p:spPr>
              <a:xfrm>
                <a:off x="4698540" y="1867486"/>
                <a:ext cx="1773576" cy="268728"/>
              </a:xfrm>
              <a:prstGeom prst="rect">
                <a:avLst/>
              </a:prstGeom>
              <a:blipFill>
                <a:blip r:embed="rId11"/>
                <a:stretch>
                  <a:fillRect b="-6818"/>
                </a:stretch>
              </a:blipFill>
            </p:spPr>
            <p:txBody>
              <a:bodyPr/>
              <a:lstStyle/>
              <a:p>
                <a:r>
                  <a:rPr lang="zh-CN" altLang="en-US">
                    <a:noFill/>
                  </a:rPr>
                  <a:t> </a:t>
                </a:r>
              </a:p>
            </p:txBody>
          </p:sp>
        </mc:Fallback>
      </mc:AlternateContent>
      <p:sp>
        <p:nvSpPr>
          <p:cNvPr id="33" name="文本框 32">
            <a:extLst>
              <a:ext uri="{FF2B5EF4-FFF2-40B4-BE49-F238E27FC236}">
                <a16:creationId xmlns:a16="http://schemas.microsoft.com/office/drawing/2014/main" id="{B9FF4546-451D-4AD3-A948-24FEA2A39EB0}"/>
              </a:ext>
            </a:extLst>
          </p:cNvPr>
          <p:cNvSpPr txBox="1"/>
          <p:nvPr/>
        </p:nvSpPr>
        <p:spPr>
          <a:xfrm>
            <a:off x="6915545" y="3534720"/>
            <a:ext cx="954107" cy="300082"/>
          </a:xfrm>
          <a:prstGeom prst="rect">
            <a:avLst/>
          </a:prstGeom>
          <a:noFill/>
        </p:spPr>
        <p:txBody>
          <a:bodyPr wrap="none" rtlCol="0">
            <a:spAutoFit/>
          </a:bodyPr>
          <a:lstStyle/>
          <a:p>
            <a:pPr defTabSz="685800"/>
            <a:r>
              <a:rPr lang="en-US" altLang="zh-CN" sz="1350" b="1" dirty="0">
                <a:solidFill>
                  <a:srgbClr val="0000FF"/>
                </a:solidFill>
                <a:latin typeface="Arial" panose="020B0604020202020204" pitchFamily="34" charset="0"/>
                <a:ea typeface="微软雅黑" panose="020B0503020204020204" pitchFamily="34" charset="-122"/>
                <a:cs typeface="Arial" panose="020B0604020202020204" pitchFamily="34" charset="0"/>
              </a:rPr>
              <a:t>2025.5.14</a:t>
            </a:r>
            <a:endParaRPr lang="zh-CN" altLang="en-US" sz="135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mc:Choice xmlns:a14="http://schemas.microsoft.com/office/drawing/2010/main" Requires="a14">
          <p:sp>
            <p:nvSpPr>
              <p:cNvPr id="38" name="文本框 37">
                <a:extLst>
                  <a:ext uri="{FF2B5EF4-FFF2-40B4-BE49-F238E27FC236}">
                    <a16:creationId xmlns:a16="http://schemas.microsoft.com/office/drawing/2014/main" id="{09A23071-82C5-41BF-9A75-874E5C18AD33}"/>
                  </a:ext>
                </a:extLst>
              </p:cNvPr>
              <p:cNvSpPr txBox="1"/>
              <p:nvPr/>
            </p:nvSpPr>
            <p:spPr>
              <a:xfrm>
                <a:off x="6560212" y="1868198"/>
                <a:ext cx="1678177" cy="268728"/>
              </a:xfrm>
              <a:prstGeom prst="rect">
                <a:avLst/>
              </a:prstGeom>
              <a:noFill/>
            </p:spPr>
            <p:txBody>
              <a:bodyPr wrap="square">
                <a:spAutoFit/>
              </a:bodyPr>
              <a:lstStyle/>
              <a:p>
                <a:pPr defTabSz="685800"/>
                <a14:m>
                  <m:oMath xmlns:m="http://schemas.openxmlformats.org/officeDocument/2006/math">
                    <m:sSub>
                      <m:sSubPr>
                        <m:ctrlPr>
                          <a:rPr lang="zh-CN" altLang="zh-CN" sz="1050" i="1">
                            <a:solidFill>
                              <a:srgbClr val="FFFF00"/>
                            </a:solidFill>
                            <a:latin typeface="Cambria Math" panose="02040503050406030204" pitchFamily="18" charset="0"/>
                          </a:rPr>
                        </m:ctrlPr>
                      </m:sSubPr>
                      <m:e>
                        <m:r>
                          <a:rPr lang="zh-CN" altLang="en-US" sz="1050" i="1">
                            <a:solidFill>
                              <a:srgbClr val="FFFF00"/>
                            </a:solidFill>
                            <a:latin typeface="Cambria Math" panose="02040503050406030204" pitchFamily="18" charset="0"/>
                          </a:rPr>
                          <m:t>𝜎</m:t>
                        </m:r>
                      </m:e>
                      <m:sub>
                        <m:r>
                          <a:rPr lang="en-US" altLang="zh-CN" sz="1050" i="1">
                            <a:solidFill>
                              <a:srgbClr val="FFFF00"/>
                            </a:solidFill>
                            <a:latin typeface="Cambria Math" panose="02040503050406030204" pitchFamily="18" charset="0"/>
                          </a:rPr>
                          <m:t>𝑥</m:t>
                        </m:r>
                      </m:sub>
                    </m:sSub>
                    <m:r>
                      <a:rPr lang="en-US" altLang="zh-CN" sz="1050" i="1">
                        <a:solidFill>
                          <a:srgbClr val="FFFF00"/>
                        </a:solidFill>
                        <a:latin typeface="Cambria Math" panose="02040503050406030204" pitchFamily="18" charset="0"/>
                      </a:rPr>
                      <m:t> </m:t>
                    </m:r>
                  </m:oMath>
                </a14:m>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15 um    </a:t>
                </a:r>
                <a14:m>
                  <m:oMath xmlns:m="http://schemas.openxmlformats.org/officeDocument/2006/math">
                    <m:r>
                      <a:rPr lang="en-US" altLang="zh-CN" sz="1050">
                        <a:solidFill>
                          <a:srgbClr val="FFFF00"/>
                        </a:solidFill>
                        <a:latin typeface="Cambria Math" panose="02040503050406030204" pitchFamily="18" charset="0"/>
                      </a:rPr>
                      <m:t> </m:t>
                    </m:r>
                    <m:sSub>
                      <m:sSubPr>
                        <m:ctrlPr>
                          <a:rPr lang="zh-CN" altLang="zh-CN" sz="1050" i="1">
                            <a:solidFill>
                              <a:srgbClr val="FFFF00"/>
                            </a:solidFill>
                            <a:latin typeface="Cambria Math" panose="02040503050406030204" pitchFamily="18" charset="0"/>
                          </a:rPr>
                        </m:ctrlPr>
                      </m:sSubPr>
                      <m:e>
                        <m:r>
                          <a:rPr lang="zh-CN" altLang="en-US" sz="1050" i="1">
                            <a:solidFill>
                              <a:srgbClr val="FFFF00"/>
                            </a:solidFill>
                            <a:latin typeface="Cambria Math" panose="02040503050406030204" pitchFamily="18" charset="0"/>
                          </a:rPr>
                          <m:t>𝜎</m:t>
                        </m:r>
                      </m:e>
                      <m:sub>
                        <m:r>
                          <m:rPr>
                            <m:sty m:val="p"/>
                          </m:rPr>
                          <a:rPr lang="en-US" altLang="zh-CN" sz="1050" i="1">
                            <a:solidFill>
                              <a:srgbClr val="FFFF00"/>
                            </a:solidFill>
                            <a:latin typeface="Cambria Math" panose="02040503050406030204" pitchFamily="18" charset="0"/>
                          </a:rPr>
                          <m:t>y</m:t>
                        </m:r>
                      </m:sub>
                    </m:sSub>
                  </m:oMath>
                </a14:m>
                <a:r>
                  <a:rPr lang="zh-CN"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28.1 um</a:t>
                </a:r>
                <a:endParaRPr lang="zh-CN" altLang="en-US"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p:sp>
            <p:nvSpPr>
              <p:cNvPr id="38" name="文本框 37">
                <a:extLst>
                  <a:ext uri="{FF2B5EF4-FFF2-40B4-BE49-F238E27FC236}">
                    <a16:creationId xmlns:a16="http://schemas.microsoft.com/office/drawing/2014/main" id="{09A23071-82C5-41BF-9A75-874E5C18AD33}"/>
                  </a:ext>
                </a:extLst>
              </p:cNvPr>
              <p:cNvSpPr txBox="1">
                <a:spLocks noRot="1" noChangeAspect="1" noMove="1" noResize="1" noEditPoints="1" noAdjustHandles="1" noChangeArrowheads="1" noChangeShapeType="1" noTextEdit="1"/>
              </p:cNvSpPr>
              <p:nvPr/>
            </p:nvSpPr>
            <p:spPr>
              <a:xfrm>
                <a:off x="6560212" y="1868198"/>
                <a:ext cx="1678177" cy="268728"/>
              </a:xfrm>
              <a:prstGeom prst="rect">
                <a:avLst/>
              </a:prstGeom>
              <a:blipFill>
                <a:blip r:embed="rId12"/>
                <a:stretch>
                  <a:fillRect b="-4444"/>
                </a:stretch>
              </a:blipFill>
            </p:spPr>
            <p:txBody>
              <a:bodyPr/>
              <a:lstStyle/>
              <a:p>
                <a:r>
                  <a:rPr lang="zh-CN" altLang="en-US">
                    <a:noFill/>
                  </a:rPr>
                  <a:t> </a:t>
                </a:r>
              </a:p>
            </p:txBody>
          </p:sp>
        </mc:Fallback>
      </mc:AlternateContent>
      <p:sp>
        <p:nvSpPr>
          <p:cNvPr id="47" name="文本框 46">
            <a:extLst>
              <a:ext uri="{FF2B5EF4-FFF2-40B4-BE49-F238E27FC236}">
                <a16:creationId xmlns:a16="http://schemas.microsoft.com/office/drawing/2014/main" id="{13E99F5D-8784-42F5-8B32-AB7C25F9EAD9}"/>
              </a:ext>
            </a:extLst>
          </p:cNvPr>
          <p:cNvSpPr txBox="1"/>
          <p:nvPr/>
        </p:nvSpPr>
        <p:spPr>
          <a:xfrm>
            <a:off x="2088771" y="1042704"/>
            <a:ext cx="2973165" cy="523220"/>
          </a:xfrm>
          <a:prstGeom prst="rect">
            <a:avLst/>
          </a:prstGeom>
          <a:noFill/>
        </p:spPr>
        <p:txBody>
          <a:bodyPr wrap="square" rtlCol="0">
            <a:spAutoFit/>
          </a:bodyPr>
          <a:lstStyle/>
          <a:p>
            <a:pPr marL="342900" indent="-342900" defTabSz="685800">
              <a:buClr>
                <a:srgbClr val="ED7D31"/>
              </a:buClr>
              <a:buFont typeface="Wingdings" panose="05000000000000000000" pitchFamily="2" charset="2"/>
              <a:buChar char="n"/>
            </a:pPr>
            <a:r>
              <a:rPr lang="zh-CN" altLang="en-US" sz="2800" dirty="0">
                <a:solidFill>
                  <a:srgbClr val="0000FF"/>
                </a:solidFill>
                <a:latin typeface="+mn-ea"/>
                <a:cs typeface="Times New Roman" panose="02020603050405020304" pitchFamily="18" charset="0"/>
              </a:rPr>
              <a:t>测量结果</a:t>
            </a:r>
            <a:endParaRPr lang="en-US" altLang="zh-CN" sz="2800" dirty="0">
              <a:solidFill>
                <a:srgbClr val="0000FF"/>
              </a:solidFill>
              <a:latin typeface="+mn-ea"/>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8" name="文本框 47">
                <a:extLst>
                  <a:ext uri="{FF2B5EF4-FFF2-40B4-BE49-F238E27FC236}">
                    <a16:creationId xmlns:a16="http://schemas.microsoft.com/office/drawing/2014/main" id="{40EBBA12-E03E-4C90-99B8-2AC44E501EEB}"/>
                  </a:ext>
                </a:extLst>
              </p:cNvPr>
              <p:cNvSpPr txBox="1"/>
              <p:nvPr/>
            </p:nvSpPr>
            <p:spPr>
              <a:xfrm>
                <a:off x="8400353" y="1894551"/>
                <a:ext cx="1743319" cy="268728"/>
              </a:xfrm>
              <a:prstGeom prst="rect">
                <a:avLst/>
              </a:prstGeom>
              <a:noFill/>
            </p:spPr>
            <p:txBody>
              <a:bodyPr wrap="square">
                <a:spAutoFit/>
              </a:bodyPr>
              <a:lstStyle/>
              <a:p>
                <a:pPr defTabSz="685800"/>
                <a14:m>
                  <m:oMath xmlns:m="http://schemas.openxmlformats.org/officeDocument/2006/math">
                    <m:sSub>
                      <m:sSubPr>
                        <m:ctrlPr>
                          <a:rPr lang="zh-CN" altLang="zh-CN" sz="1050" i="1">
                            <a:solidFill>
                              <a:srgbClr val="FFFF00"/>
                            </a:solidFill>
                            <a:latin typeface="Cambria Math" panose="02040503050406030204" pitchFamily="18" charset="0"/>
                            <a:cs typeface="Times New Roman" panose="02020603050405020304" pitchFamily="18" charset="0"/>
                          </a:rPr>
                        </m:ctrlPr>
                      </m:sSubPr>
                      <m:e>
                        <m:r>
                          <a:rPr lang="zh-CN" altLang="en-US" sz="1050">
                            <a:solidFill>
                              <a:srgbClr val="FFFF00"/>
                            </a:solidFill>
                            <a:latin typeface="Cambria Math" panose="02040503050406030204" pitchFamily="18" charset="0"/>
                            <a:cs typeface="Times New Roman" panose="02020603050405020304" pitchFamily="18" charset="0"/>
                          </a:rPr>
                          <m:t>𝜎</m:t>
                        </m:r>
                      </m:e>
                      <m:sub>
                        <m:r>
                          <a:rPr lang="en-US" altLang="zh-CN" sz="1050">
                            <a:solidFill>
                              <a:srgbClr val="FFFF00"/>
                            </a:solidFill>
                            <a:latin typeface="Cambria Math" panose="02040503050406030204" pitchFamily="18" charset="0"/>
                            <a:cs typeface="Times New Roman" panose="02020603050405020304" pitchFamily="18" charset="0"/>
                          </a:rPr>
                          <m:t>𝑥</m:t>
                        </m:r>
                      </m:sub>
                    </m:sSub>
                    <m:r>
                      <a:rPr lang="en-US" altLang="zh-CN" sz="1050">
                        <a:solidFill>
                          <a:srgbClr val="FFFF00"/>
                        </a:solidFill>
                        <a:latin typeface="Cambria Math" panose="02040503050406030204" pitchFamily="18" charset="0"/>
                        <a:cs typeface="Times New Roman" panose="02020603050405020304" pitchFamily="18" charset="0"/>
                      </a:rPr>
                      <m:t> </m:t>
                    </m:r>
                  </m:oMath>
                </a14:m>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12.2 um   </a:t>
                </a:r>
                <a14:m>
                  <m:oMath xmlns:m="http://schemas.openxmlformats.org/officeDocument/2006/math">
                    <m:sSub>
                      <m:sSubPr>
                        <m:ctrlPr>
                          <a:rPr lang="zh-CN" altLang="zh-CN" sz="1050" i="1">
                            <a:solidFill>
                              <a:srgbClr val="FFFF00"/>
                            </a:solidFill>
                            <a:latin typeface="Cambria Math" panose="02040503050406030204" pitchFamily="18" charset="0"/>
                            <a:cs typeface="Times New Roman" panose="02020603050405020304" pitchFamily="18" charset="0"/>
                          </a:rPr>
                        </m:ctrlPr>
                      </m:sSubPr>
                      <m:e>
                        <m:r>
                          <a:rPr lang="zh-CN" altLang="en-US" sz="1050">
                            <a:solidFill>
                              <a:srgbClr val="FFFF00"/>
                            </a:solidFill>
                            <a:latin typeface="Cambria Math" panose="02040503050406030204" pitchFamily="18" charset="0"/>
                            <a:cs typeface="Times New Roman" panose="02020603050405020304" pitchFamily="18" charset="0"/>
                          </a:rPr>
                          <m:t>𝜎</m:t>
                        </m:r>
                      </m:e>
                      <m:sub>
                        <m:r>
                          <m:rPr>
                            <m:sty m:val="p"/>
                          </m:rPr>
                          <a:rPr lang="en-US" altLang="zh-CN" sz="1050">
                            <a:solidFill>
                              <a:srgbClr val="FFFF00"/>
                            </a:solidFill>
                            <a:latin typeface="Cambria Math" panose="02040503050406030204" pitchFamily="18" charset="0"/>
                            <a:cs typeface="Times New Roman" panose="02020603050405020304" pitchFamily="18" charset="0"/>
                          </a:rPr>
                          <m:t>y</m:t>
                        </m:r>
                      </m:sub>
                    </m:sSub>
                  </m:oMath>
                </a14:m>
                <a:r>
                  <a:rPr lang="zh-CN"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11.9 um</a:t>
                </a:r>
                <a:endParaRPr lang="zh-CN" altLang="en-US"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p:sp>
            <p:nvSpPr>
              <p:cNvPr id="48" name="文本框 47">
                <a:extLst>
                  <a:ext uri="{FF2B5EF4-FFF2-40B4-BE49-F238E27FC236}">
                    <a16:creationId xmlns:a16="http://schemas.microsoft.com/office/drawing/2014/main" id="{40EBBA12-E03E-4C90-99B8-2AC44E501EEB}"/>
                  </a:ext>
                </a:extLst>
              </p:cNvPr>
              <p:cNvSpPr txBox="1">
                <a:spLocks noRot="1" noChangeAspect="1" noMove="1" noResize="1" noEditPoints="1" noAdjustHandles="1" noChangeArrowheads="1" noChangeShapeType="1" noTextEdit="1"/>
              </p:cNvSpPr>
              <p:nvPr/>
            </p:nvSpPr>
            <p:spPr>
              <a:xfrm>
                <a:off x="8400353" y="1894551"/>
                <a:ext cx="1743319" cy="268728"/>
              </a:xfrm>
              <a:prstGeom prst="rect">
                <a:avLst/>
              </a:prstGeom>
              <a:blipFill>
                <a:blip r:embed="rId13"/>
                <a:stretch>
                  <a:fillRect b="-681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 name="文本框 10">
                <a:extLst>
                  <a:ext uri="{FF2B5EF4-FFF2-40B4-BE49-F238E27FC236}">
                    <a16:creationId xmlns:a16="http://schemas.microsoft.com/office/drawing/2014/main" id="{F8CCAD12-A600-4C9A-AC4C-FC36F1E6CB7C}"/>
                  </a:ext>
                </a:extLst>
              </p:cNvPr>
              <p:cNvSpPr txBox="1"/>
              <p:nvPr/>
            </p:nvSpPr>
            <p:spPr>
              <a:xfrm>
                <a:off x="2889576" y="3871418"/>
                <a:ext cx="1678178" cy="268728"/>
              </a:xfrm>
              <a:prstGeom prst="rect">
                <a:avLst/>
              </a:prstGeom>
              <a:noFill/>
            </p:spPr>
            <p:txBody>
              <a:bodyPr wrap="square">
                <a:spAutoFit/>
              </a:bodyPr>
              <a:lstStyle/>
              <a:p>
                <a:pPr defTabSz="685800"/>
                <a14:m>
                  <m:oMath xmlns:m="http://schemas.openxmlformats.org/officeDocument/2006/math">
                    <m:sSub>
                      <m:sSubPr>
                        <m:ctrlPr>
                          <a:rPr lang="zh-CN" altLang="zh-CN" sz="1050" i="1">
                            <a:solidFill>
                              <a:srgbClr val="FFFF00"/>
                            </a:solidFill>
                            <a:latin typeface="Cambria Math" panose="02040503050406030204" pitchFamily="18" charset="0"/>
                          </a:rPr>
                        </m:ctrlPr>
                      </m:sSubPr>
                      <m:e>
                        <m:r>
                          <a:rPr lang="zh-CN" altLang="en-US" sz="1050" i="1">
                            <a:solidFill>
                              <a:srgbClr val="FFFF00"/>
                            </a:solidFill>
                            <a:latin typeface="Cambria Math" panose="02040503050406030204" pitchFamily="18" charset="0"/>
                          </a:rPr>
                          <m:t>𝜎</m:t>
                        </m:r>
                      </m:e>
                      <m:sub>
                        <m:r>
                          <a:rPr lang="en-US" altLang="zh-CN" sz="1050" i="1">
                            <a:solidFill>
                              <a:srgbClr val="FFFF00"/>
                            </a:solidFill>
                            <a:latin typeface="Cambria Math" panose="02040503050406030204" pitchFamily="18" charset="0"/>
                          </a:rPr>
                          <m:t>𝑥</m:t>
                        </m:r>
                      </m:sub>
                    </m:sSub>
                    <m:r>
                      <a:rPr lang="en-US" altLang="zh-CN" sz="1050" i="1">
                        <a:solidFill>
                          <a:srgbClr val="FFFF00"/>
                        </a:solidFill>
                        <a:latin typeface="Cambria Math" panose="02040503050406030204" pitchFamily="18" charset="0"/>
                      </a:rPr>
                      <m:t> </m:t>
                    </m:r>
                  </m:oMath>
                </a14:m>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22.5 um  </a:t>
                </a:r>
                <a14:m>
                  <m:oMath xmlns:m="http://schemas.openxmlformats.org/officeDocument/2006/math">
                    <m:sSub>
                      <m:sSubPr>
                        <m:ctrlPr>
                          <a:rPr lang="zh-CN" altLang="zh-CN" sz="1050" i="1">
                            <a:solidFill>
                              <a:srgbClr val="FFFF00"/>
                            </a:solidFill>
                            <a:latin typeface="Cambria Math" panose="02040503050406030204" pitchFamily="18" charset="0"/>
                          </a:rPr>
                        </m:ctrlPr>
                      </m:sSubPr>
                      <m:e>
                        <m:r>
                          <a:rPr lang="zh-CN" altLang="en-US" sz="1050" i="1">
                            <a:solidFill>
                              <a:srgbClr val="FFFF00"/>
                            </a:solidFill>
                            <a:latin typeface="Cambria Math" panose="02040503050406030204" pitchFamily="18" charset="0"/>
                          </a:rPr>
                          <m:t>𝜎</m:t>
                        </m:r>
                      </m:e>
                      <m:sub>
                        <m:r>
                          <m:rPr>
                            <m:sty m:val="p"/>
                          </m:rPr>
                          <a:rPr lang="en-US" altLang="zh-CN" sz="1050" i="1">
                            <a:solidFill>
                              <a:srgbClr val="FFFF00"/>
                            </a:solidFill>
                            <a:latin typeface="Cambria Math" panose="02040503050406030204" pitchFamily="18" charset="0"/>
                          </a:rPr>
                          <m:t>y</m:t>
                        </m:r>
                      </m:sub>
                    </m:sSub>
                  </m:oMath>
                </a14:m>
                <a:r>
                  <a:rPr lang="zh-CN"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50.8 um</a:t>
                </a:r>
                <a:endParaRPr lang="zh-CN" altLang="en-US"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p:sp>
            <p:nvSpPr>
              <p:cNvPr id="11" name="文本框 10">
                <a:extLst>
                  <a:ext uri="{FF2B5EF4-FFF2-40B4-BE49-F238E27FC236}">
                    <a16:creationId xmlns:a16="http://schemas.microsoft.com/office/drawing/2014/main" id="{F8CCAD12-A600-4C9A-AC4C-FC36F1E6CB7C}"/>
                  </a:ext>
                </a:extLst>
              </p:cNvPr>
              <p:cNvSpPr txBox="1">
                <a:spLocks noRot="1" noChangeAspect="1" noMove="1" noResize="1" noEditPoints="1" noAdjustHandles="1" noChangeArrowheads="1" noChangeShapeType="1" noTextEdit="1"/>
              </p:cNvSpPr>
              <p:nvPr/>
            </p:nvSpPr>
            <p:spPr>
              <a:xfrm>
                <a:off x="2889576" y="3871418"/>
                <a:ext cx="1678178" cy="268728"/>
              </a:xfrm>
              <a:prstGeom prst="rect">
                <a:avLst/>
              </a:prstGeom>
              <a:blipFill>
                <a:blip r:embed="rId14"/>
                <a:stretch>
                  <a:fillRect b="-681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3" name="文本框 22">
                <a:extLst>
                  <a:ext uri="{FF2B5EF4-FFF2-40B4-BE49-F238E27FC236}">
                    <a16:creationId xmlns:a16="http://schemas.microsoft.com/office/drawing/2014/main" id="{A129754D-FDB7-4390-A245-684F9408C8FF}"/>
                  </a:ext>
                </a:extLst>
              </p:cNvPr>
              <p:cNvSpPr txBox="1"/>
              <p:nvPr/>
            </p:nvSpPr>
            <p:spPr>
              <a:xfrm>
                <a:off x="4679920" y="3873332"/>
                <a:ext cx="1763197" cy="268728"/>
              </a:xfrm>
              <a:prstGeom prst="rect">
                <a:avLst/>
              </a:prstGeom>
              <a:noFill/>
            </p:spPr>
            <p:txBody>
              <a:bodyPr wrap="square">
                <a:spAutoFit/>
              </a:bodyPr>
              <a:lstStyle/>
              <a:p>
                <a:pPr defTabSz="685800"/>
                <a14:m>
                  <m:oMath xmlns:m="http://schemas.openxmlformats.org/officeDocument/2006/math">
                    <m:sSub>
                      <m:sSubPr>
                        <m:ctrlPr>
                          <a:rPr lang="zh-CN" altLang="zh-CN" sz="1050" i="1">
                            <a:solidFill>
                              <a:srgbClr val="FFFF00"/>
                            </a:solidFill>
                            <a:latin typeface="Cambria Math" panose="02040503050406030204" pitchFamily="18" charset="0"/>
                            <a:cs typeface="Times New Roman" panose="02020603050405020304" pitchFamily="18" charset="0"/>
                          </a:rPr>
                        </m:ctrlPr>
                      </m:sSubPr>
                      <m:e>
                        <m:r>
                          <a:rPr lang="zh-CN" altLang="en-US" sz="1050">
                            <a:solidFill>
                              <a:srgbClr val="FFFF00"/>
                            </a:solidFill>
                            <a:latin typeface="Cambria Math" panose="02040503050406030204" pitchFamily="18" charset="0"/>
                            <a:cs typeface="Times New Roman" panose="02020603050405020304" pitchFamily="18" charset="0"/>
                          </a:rPr>
                          <m:t>𝜎</m:t>
                        </m:r>
                      </m:e>
                      <m:sub>
                        <m:r>
                          <a:rPr lang="en-US" altLang="zh-CN" sz="1050">
                            <a:solidFill>
                              <a:srgbClr val="FFFF00"/>
                            </a:solidFill>
                            <a:latin typeface="Cambria Math" panose="02040503050406030204" pitchFamily="18" charset="0"/>
                            <a:cs typeface="Times New Roman" panose="02020603050405020304" pitchFamily="18" charset="0"/>
                          </a:rPr>
                          <m:t>𝑥</m:t>
                        </m:r>
                      </m:sub>
                    </m:sSub>
                    <m:r>
                      <a:rPr lang="en-US" altLang="zh-CN" sz="1050">
                        <a:solidFill>
                          <a:srgbClr val="FFFF00"/>
                        </a:solidFill>
                        <a:latin typeface="Cambria Math" panose="02040503050406030204" pitchFamily="18" charset="0"/>
                        <a:cs typeface="Times New Roman" panose="02020603050405020304" pitchFamily="18" charset="0"/>
                      </a:rPr>
                      <m:t> </m:t>
                    </m:r>
                  </m:oMath>
                </a14:m>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19.2 um   </a:t>
                </a:r>
                <a14:m>
                  <m:oMath xmlns:m="http://schemas.openxmlformats.org/officeDocument/2006/math">
                    <m:sSub>
                      <m:sSubPr>
                        <m:ctrlPr>
                          <a:rPr lang="zh-CN" altLang="zh-CN" sz="1050" i="1">
                            <a:solidFill>
                              <a:srgbClr val="FFFF00"/>
                            </a:solidFill>
                            <a:latin typeface="Cambria Math" panose="02040503050406030204" pitchFamily="18" charset="0"/>
                            <a:cs typeface="Times New Roman" panose="02020603050405020304" pitchFamily="18" charset="0"/>
                          </a:rPr>
                        </m:ctrlPr>
                      </m:sSubPr>
                      <m:e>
                        <m:r>
                          <a:rPr lang="zh-CN" altLang="en-US" sz="1050">
                            <a:solidFill>
                              <a:srgbClr val="FFFF00"/>
                            </a:solidFill>
                            <a:latin typeface="Cambria Math" panose="02040503050406030204" pitchFamily="18" charset="0"/>
                            <a:cs typeface="Times New Roman" panose="02020603050405020304" pitchFamily="18" charset="0"/>
                          </a:rPr>
                          <m:t>𝜎</m:t>
                        </m:r>
                      </m:e>
                      <m:sub>
                        <m:r>
                          <m:rPr>
                            <m:sty m:val="p"/>
                          </m:rPr>
                          <a:rPr lang="en-US" altLang="zh-CN" sz="1050">
                            <a:solidFill>
                              <a:srgbClr val="FFFF00"/>
                            </a:solidFill>
                            <a:latin typeface="Cambria Math" panose="02040503050406030204" pitchFamily="18" charset="0"/>
                            <a:cs typeface="Times New Roman" panose="02020603050405020304" pitchFamily="18" charset="0"/>
                          </a:rPr>
                          <m:t>y</m:t>
                        </m:r>
                      </m:sub>
                    </m:sSub>
                  </m:oMath>
                </a14:m>
                <a:r>
                  <a:rPr lang="zh-CN"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15.7 um</a:t>
                </a:r>
                <a:endParaRPr lang="zh-CN" altLang="en-US"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p:sp>
            <p:nvSpPr>
              <p:cNvPr id="23" name="文本框 22">
                <a:extLst>
                  <a:ext uri="{FF2B5EF4-FFF2-40B4-BE49-F238E27FC236}">
                    <a16:creationId xmlns:a16="http://schemas.microsoft.com/office/drawing/2014/main" id="{A129754D-FDB7-4390-A245-684F9408C8FF}"/>
                  </a:ext>
                </a:extLst>
              </p:cNvPr>
              <p:cNvSpPr txBox="1">
                <a:spLocks noRot="1" noChangeAspect="1" noMove="1" noResize="1" noEditPoints="1" noAdjustHandles="1" noChangeArrowheads="1" noChangeShapeType="1" noTextEdit="1"/>
              </p:cNvSpPr>
              <p:nvPr/>
            </p:nvSpPr>
            <p:spPr>
              <a:xfrm>
                <a:off x="4679920" y="3873332"/>
                <a:ext cx="1763197" cy="268728"/>
              </a:xfrm>
              <a:prstGeom prst="rect">
                <a:avLst/>
              </a:prstGeom>
              <a:blipFill>
                <a:blip r:embed="rId15"/>
                <a:stretch>
                  <a:fillRect b="-681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2" name="文本框 31">
                <a:extLst>
                  <a:ext uri="{FF2B5EF4-FFF2-40B4-BE49-F238E27FC236}">
                    <a16:creationId xmlns:a16="http://schemas.microsoft.com/office/drawing/2014/main" id="{26CB0992-F46D-44E1-8249-D120408B1347}"/>
                  </a:ext>
                </a:extLst>
              </p:cNvPr>
              <p:cNvSpPr txBox="1"/>
              <p:nvPr/>
            </p:nvSpPr>
            <p:spPr>
              <a:xfrm>
                <a:off x="6550794" y="3863988"/>
                <a:ext cx="1835647" cy="268728"/>
              </a:xfrm>
              <a:prstGeom prst="rect">
                <a:avLst/>
              </a:prstGeom>
              <a:noFill/>
            </p:spPr>
            <p:txBody>
              <a:bodyPr wrap="square">
                <a:spAutoFit/>
              </a:bodyPr>
              <a:lstStyle/>
              <a:p>
                <a:pPr defTabSz="685800"/>
                <a14:m>
                  <m:oMath xmlns:m="http://schemas.openxmlformats.org/officeDocument/2006/math">
                    <m:sSub>
                      <m:sSubPr>
                        <m:ctrlPr>
                          <a:rPr lang="zh-CN" altLang="zh-CN" sz="1050" i="1">
                            <a:solidFill>
                              <a:srgbClr val="FFFF00"/>
                            </a:solidFill>
                            <a:latin typeface="Cambria Math" panose="02040503050406030204" pitchFamily="18" charset="0"/>
                            <a:cs typeface="Times New Roman" panose="02020603050405020304" pitchFamily="18" charset="0"/>
                          </a:rPr>
                        </m:ctrlPr>
                      </m:sSubPr>
                      <m:e>
                        <m:r>
                          <a:rPr lang="zh-CN" altLang="en-US" sz="1050">
                            <a:solidFill>
                              <a:srgbClr val="FFFF00"/>
                            </a:solidFill>
                            <a:latin typeface="Cambria Math" panose="02040503050406030204" pitchFamily="18" charset="0"/>
                            <a:cs typeface="Times New Roman" panose="02020603050405020304" pitchFamily="18" charset="0"/>
                          </a:rPr>
                          <m:t>𝜎</m:t>
                        </m:r>
                      </m:e>
                      <m:sub>
                        <m:r>
                          <a:rPr lang="en-US" altLang="zh-CN" sz="1050">
                            <a:solidFill>
                              <a:srgbClr val="FFFF00"/>
                            </a:solidFill>
                            <a:latin typeface="Cambria Math" panose="02040503050406030204" pitchFamily="18" charset="0"/>
                            <a:cs typeface="Times New Roman" panose="02020603050405020304" pitchFamily="18" charset="0"/>
                          </a:rPr>
                          <m:t>𝑥</m:t>
                        </m:r>
                      </m:sub>
                    </m:sSub>
                    <m:r>
                      <a:rPr lang="en-US" altLang="zh-CN" sz="1050">
                        <a:solidFill>
                          <a:srgbClr val="FFFF00"/>
                        </a:solidFill>
                        <a:latin typeface="Cambria Math" panose="02040503050406030204" pitchFamily="18" charset="0"/>
                        <a:cs typeface="Times New Roman" panose="02020603050405020304" pitchFamily="18" charset="0"/>
                      </a:rPr>
                      <m:t> </m:t>
                    </m:r>
                  </m:oMath>
                </a14:m>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14.7 um   </a:t>
                </a:r>
                <a14:m>
                  <m:oMath xmlns:m="http://schemas.openxmlformats.org/officeDocument/2006/math">
                    <m:sSub>
                      <m:sSubPr>
                        <m:ctrlPr>
                          <a:rPr lang="zh-CN" altLang="zh-CN" sz="1050" i="1">
                            <a:solidFill>
                              <a:srgbClr val="FFFF00"/>
                            </a:solidFill>
                            <a:latin typeface="Cambria Math" panose="02040503050406030204" pitchFamily="18" charset="0"/>
                            <a:cs typeface="Times New Roman" panose="02020603050405020304" pitchFamily="18" charset="0"/>
                          </a:rPr>
                        </m:ctrlPr>
                      </m:sSubPr>
                      <m:e>
                        <m:r>
                          <a:rPr lang="zh-CN" altLang="en-US" sz="1050">
                            <a:solidFill>
                              <a:srgbClr val="FFFF00"/>
                            </a:solidFill>
                            <a:latin typeface="Cambria Math" panose="02040503050406030204" pitchFamily="18" charset="0"/>
                            <a:cs typeface="Times New Roman" panose="02020603050405020304" pitchFamily="18" charset="0"/>
                          </a:rPr>
                          <m:t>𝜎</m:t>
                        </m:r>
                      </m:e>
                      <m:sub>
                        <m:r>
                          <m:rPr>
                            <m:sty m:val="p"/>
                          </m:rPr>
                          <a:rPr lang="en-US" altLang="zh-CN" sz="1050">
                            <a:solidFill>
                              <a:srgbClr val="FFFF00"/>
                            </a:solidFill>
                            <a:latin typeface="Cambria Math" panose="02040503050406030204" pitchFamily="18" charset="0"/>
                            <a:cs typeface="Times New Roman" panose="02020603050405020304" pitchFamily="18" charset="0"/>
                          </a:rPr>
                          <m:t>y</m:t>
                        </m:r>
                      </m:sub>
                    </m:sSub>
                  </m:oMath>
                </a14:m>
                <a:r>
                  <a:rPr lang="zh-CN"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26.8 um</a:t>
                </a:r>
                <a:endParaRPr lang="zh-CN" altLang="en-US"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p:sp>
            <p:nvSpPr>
              <p:cNvPr id="32" name="文本框 31">
                <a:extLst>
                  <a:ext uri="{FF2B5EF4-FFF2-40B4-BE49-F238E27FC236}">
                    <a16:creationId xmlns:a16="http://schemas.microsoft.com/office/drawing/2014/main" id="{26CB0992-F46D-44E1-8249-D120408B1347}"/>
                  </a:ext>
                </a:extLst>
              </p:cNvPr>
              <p:cNvSpPr txBox="1">
                <a:spLocks noRot="1" noChangeAspect="1" noMove="1" noResize="1" noEditPoints="1" noAdjustHandles="1" noChangeArrowheads="1" noChangeShapeType="1" noTextEdit="1"/>
              </p:cNvSpPr>
              <p:nvPr/>
            </p:nvSpPr>
            <p:spPr>
              <a:xfrm>
                <a:off x="6550794" y="3863988"/>
                <a:ext cx="1835647" cy="268728"/>
              </a:xfrm>
              <a:prstGeom prst="rect">
                <a:avLst/>
              </a:prstGeom>
              <a:blipFill>
                <a:blip r:embed="rId16"/>
                <a:stretch>
                  <a:fillRect b="-681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3" name="文本框 42">
                <a:extLst>
                  <a:ext uri="{FF2B5EF4-FFF2-40B4-BE49-F238E27FC236}">
                    <a16:creationId xmlns:a16="http://schemas.microsoft.com/office/drawing/2014/main" id="{6AED309E-6AE0-43E2-9216-9F19C6C85422}"/>
                  </a:ext>
                </a:extLst>
              </p:cNvPr>
              <p:cNvSpPr txBox="1"/>
              <p:nvPr/>
            </p:nvSpPr>
            <p:spPr>
              <a:xfrm>
                <a:off x="8445325" y="3896779"/>
                <a:ext cx="1763959" cy="268728"/>
              </a:xfrm>
              <a:prstGeom prst="rect">
                <a:avLst/>
              </a:prstGeom>
              <a:noFill/>
            </p:spPr>
            <p:txBody>
              <a:bodyPr wrap="square">
                <a:spAutoFit/>
              </a:bodyPr>
              <a:lstStyle/>
              <a:p>
                <a:pPr defTabSz="685800"/>
                <a14:m>
                  <m:oMath xmlns:m="http://schemas.openxmlformats.org/officeDocument/2006/math">
                    <m:sSub>
                      <m:sSubPr>
                        <m:ctrlPr>
                          <a:rPr lang="zh-CN" altLang="zh-CN" sz="1050" i="1">
                            <a:solidFill>
                              <a:srgbClr val="FFFF00"/>
                            </a:solidFill>
                            <a:latin typeface="Cambria Math" panose="02040503050406030204" pitchFamily="18" charset="0"/>
                            <a:cs typeface="Times New Roman" panose="02020603050405020304" pitchFamily="18" charset="0"/>
                          </a:rPr>
                        </m:ctrlPr>
                      </m:sSubPr>
                      <m:e>
                        <m:r>
                          <a:rPr lang="zh-CN" altLang="en-US" sz="1050">
                            <a:solidFill>
                              <a:srgbClr val="FFFF00"/>
                            </a:solidFill>
                            <a:latin typeface="Cambria Math" panose="02040503050406030204" pitchFamily="18" charset="0"/>
                            <a:cs typeface="Times New Roman" panose="02020603050405020304" pitchFamily="18" charset="0"/>
                          </a:rPr>
                          <m:t>𝜎</m:t>
                        </m:r>
                      </m:e>
                      <m:sub>
                        <m:r>
                          <a:rPr lang="en-US" altLang="zh-CN" sz="1050">
                            <a:solidFill>
                              <a:srgbClr val="FFFF00"/>
                            </a:solidFill>
                            <a:latin typeface="Cambria Math" panose="02040503050406030204" pitchFamily="18" charset="0"/>
                            <a:cs typeface="Times New Roman" panose="02020603050405020304" pitchFamily="18" charset="0"/>
                          </a:rPr>
                          <m:t>𝑥</m:t>
                        </m:r>
                      </m:sub>
                    </m:sSub>
                    <m:r>
                      <a:rPr lang="en-US" altLang="zh-CN" sz="1050">
                        <a:solidFill>
                          <a:srgbClr val="FFFF00"/>
                        </a:solidFill>
                        <a:latin typeface="Cambria Math" panose="02040503050406030204" pitchFamily="18" charset="0"/>
                        <a:cs typeface="Times New Roman" panose="02020603050405020304" pitchFamily="18" charset="0"/>
                      </a:rPr>
                      <m:t> </m:t>
                    </m:r>
                  </m:oMath>
                </a14:m>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12.1 um   </a:t>
                </a:r>
                <a14:m>
                  <m:oMath xmlns:m="http://schemas.openxmlformats.org/officeDocument/2006/math">
                    <m:sSub>
                      <m:sSubPr>
                        <m:ctrlPr>
                          <a:rPr lang="zh-CN" altLang="zh-CN" sz="1050" i="1">
                            <a:solidFill>
                              <a:srgbClr val="FFFF00"/>
                            </a:solidFill>
                            <a:latin typeface="Cambria Math" panose="02040503050406030204" pitchFamily="18" charset="0"/>
                            <a:cs typeface="Times New Roman" panose="02020603050405020304" pitchFamily="18" charset="0"/>
                          </a:rPr>
                        </m:ctrlPr>
                      </m:sSubPr>
                      <m:e>
                        <m:r>
                          <a:rPr lang="zh-CN" altLang="en-US" sz="1050">
                            <a:solidFill>
                              <a:srgbClr val="FFFF00"/>
                            </a:solidFill>
                            <a:latin typeface="Cambria Math" panose="02040503050406030204" pitchFamily="18" charset="0"/>
                            <a:cs typeface="Times New Roman" panose="02020603050405020304" pitchFamily="18" charset="0"/>
                          </a:rPr>
                          <m:t>𝜎</m:t>
                        </m:r>
                      </m:e>
                      <m:sub>
                        <m:r>
                          <m:rPr>
                            <m:sty m:val="p"/>
                          </m:rPr>
                          <a:rPr lang="en-US" altLang="zh-CN" sz="1050">
                            <a:solidFill>
                              <a:srgbClr val="FFFF00"/>
                            </a:solidFill>
                            <a:latin typeface="Cambria Math" panose="02040503050406030204" pitchFamily="18" charset="0"/>
                            <a:cs typeface="Times New Roman" panose="02020603050405020304" pitchFamily="18" charset="0"/>
                          </a:rPr>
                          <m:t>y</m:t>
                        </m:r>
                      </m:sub>
                    </m:sSub>
                  </m:oMath>
                </a14:m>
                <a:r>
                  <a:rPr lang="zh-CN"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12.3 um</a:t>
                </a:r>
                <a:endParaRPr lang="zh-CN" altLang="en-US" sz="105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p:sp>
            <p:nvSpPr>
              <p:cNvPr id="43" name="文本框 42">
                <a:extLst>
                  <a:ext uri="{FF2B5EF4-FFF2-40B4-BE49-F238E27FC236}">
                    <a16:creationId xmlns:a16="http://schemas.microsoft.com/office/drawing/2014/main" id="{6AED309E-6AE0-43E2-9216-9F19C6C85422}"/>
                  </a:ext>
                </a:extLst>
              </p:cNvPr>
              <p:cNvSpPr txBox="1">
                <a:spLocks noRot="1" noChangeAspect="1" noMove="1" noResize="1" noEditPoints="1" noAdjustHandles="1" noChangeArrowheads="1" noChangeShapeType="1" noTextEdit="1"/>
              </p:cNvSpPr>
              <p:nvPr/>
            </p:nvSpPr>
            <p:spPr>
              <a:xfrm>
                <a:off x="8445325" y="3896779"/>
                <a:ext cx="1763959" cy="268728"/>
              </a:xfrm>
              <a:prstGeom prst="rect">
                <a:avLst/>
              </a:prstGeom>
              <a:blipFill>
                <a:blip r:embed="rId17"/>
                <a:stretch>
                  <a:fillRect b="-6818"/>
                </a:stretch>
              </a:blipFill>
            </p:spPr>
            <p:txBody>
              <a:bodyPr/>
              <a:lstStyle/>
              <a:p>
                <a:r>
                  <a:rPr lang="zh-CN" altLang="en-US">
                    <a:noFill/>
                  </a:rPr>
                  <a:t> </a:t>
                </a:r>
              </a:p>
            </p:txBody>
          </p:sp>
        </mc:Fallback>
      </mc:AlternateContent>
      <p:sp>
        <p:nvSpPr>
          <p:cNvPr id="50" name="文本框 49">
            <a:extLst>
              <a:ext uri="{FF2B5EF4-FFF2-40B4-BE49-F238E27FC236}">
                <a16:creationId xmlns:a16="http://schemas.microsoft.com/office/drawing/2014/main" id="{DC4F783B-222B-468F-912E-BF584EB1B9F3}"/>
              </a:ext>
            </a:extLst>
          </p:cNvPr>
          <p:cNvSpPr txBox="1"/>
          <p:nvPr/>
        </p:nvSpPr>
        <p:spPr>
          <a:xfrm>
            <a:off x="8805841" y="3534720"/>
            <a:ext cx="857927" cy="300082"/>
          </a:xfrm>
          <a:prstGeom prst="rect">
            <a:avLst/>
          </a:prstGeom>
          <a:noFill/>
        </p:spPr>
        <p:txBody>
          <a:bodyPr wrap="none" rtlCol="0">
            <a:spAutoFit/>
          </a:bodyPr>
          <a:lstStyle/>
          <a:p>
            <a:pPr defTabSz="685800"/>
            <a:r>
              <a:rPr lang="en-US" altLang="zh-CN" sz="1350" b="1" dirty="0">
                <a:solidFill>
                  <a:srgbClr val="0000FF"/>
                </a:solidFill>
                <a:latin typeface="Arial" panose="020B0604020202020204" pitchFamily="34" charset="0"/>
                <a:ea typeface="微软雅黑" panose="020B0503020204020204" pitchFamily="34" charset="-122"/>
                <a:cs typeface="Arial" panose="020B0604020202020204" pitchFamily="34" charset="0"/>
              </a:rPr>
              <a:t>2025.9.4</a:t>
            </a:r>
            <a:endParaRPr lang="zh-CN" altLang="en-US" sz="135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p:sp>
        <p:nvSpPr>
          <p:cNvPr id="51" name="文本框 50">
            <a:extLst>
              <a:ext uri="{FF2B5EF4-FFF2-40B4-BE49-F238E27FC236}">
                <a16:creationId xmlns:a16="http://schemas.microsoft.com/office/drawing/2014/main" id="{75BD6969-ED5A-4A12-8F03-38E8CE4A1CB3}"/>
              </a:ext>
            </a:extLst>
          </p:cNvPr>
          <p:cNvSpPr txBox="1"/>
          <p:nvPr/>
        </p:nvSpPr>
        <p:spPr>
          <a:xfrm>
            <a:off x="4208074" y="3176395"/>
            <a:ext cx="373820" cy="276999"/>
          </a:xfrm>
          <a:prstGeom prst="rect">
            <a:avLst/>
          </a:prstGeom>
          <a:noFill/>
        </p:spPr>
        <p:txBody>
          <a:bodyPr wrap="none" rtlCol="0">
            <a:spAutoFit/>
          </a:bodyPr>
          <a:lstStyle/>
          <a:p>
            <a:pPr defTabSz="685800"/>
            <a:r>
              <a:rPr lang="en-US" altLang="zh-CN" sz="1200" dirty="0">
                <a:solidFill>
                  <a:srgbClr val="FF0000"/>
                </a:solidFill>
                <a:latin typeface="微软雅黑" panose="020B0503020204020204" pitchFamily="34" charset="-122"/>
                <a:ea typeface="微软雅黑" panose="020B0503020204020204" pitchFamily="34" charset="-122"/>
              </a:rPr>
              <a:t>4X</a:t>
            </a:r>
            <a:endParaRPr lang="zh-CN" altLang="en-US" sz="1200" dirty="0">
              <a:solidFill>
                <a:srgbClr val="FF0000"/>
              </a:solidFill>
              <a:latin typeface="微软雅黑" panose="020B0503020204020204" pitchFamily="34" charset="-122"/>
              <a:ea typeface="微软雅黑" panose="020B0503020204020204" pitchFamily="34" charset="-122"/>
            </a:endParaRPr>
          </a:p>
        </p:txBody>
      </p:sp>
      <p:sp>
        <p:nvSpPr>
          <p:cNvPr id="54" name="文本框 53">
            <a:extLst>
              <a:ext uri="{FF2B5EF4-FFF2-40B4-BE49-F238E27FC236}">
                <a16:creationId xmlns:a16="http://schemas.microsoft.com/office/drawing/2014/main" id="{63D2AD8E-F776-46F3-A519-2BBD1CB7592C}"/>
              </a:ext>
            </a:extLst>
          </p:cNvPr>
          <p:cNvSpPr txBox="1"/>
          <p:nvPr/>
        </p:nvSpPr>
        <p:spPr>
          <a:xfrm>
            <a:off x="5988538" y="3176395"/>
            <a:ext cx="373820" cy="276999"/>
          </a:xfrm>
          <a:prstGeom prst="rect">
            <a:avLst/>
          </a:prstGeom>
          <a:noFill/>
        </p:spPr>
        <p:txBody>
          <a:bodyPr wrap="none" rtlCol="0">
            <a:spAutoFit/>
          </a:bodyPr>
          <a:lstStyle/>
          <a:p>
            <a:pPr defTabSz="685800"/>
            <a:r>
              <a:rPr lang="en-US" altLang="zh-CN" sz="1200" dirty="0">
                <a:solidFill>
                  <a:srgbClr val="FF0000"/>
                </a:solidFill>
                <a:latin typeface="微软雅黑" panose="020B0503020204020204" pitchFamily="34" charset="-122"/>
                <a:ea typeface="微软雅黑" panose="020B0503020204020204" pitchFamily="34" charset="-122"/>
              </a:rPr>
              <a:t>4X</a:t>
            </a:r>
            <a:endParaRPr lang="zh-CN" altLang="en-US" sz="1200" dirty="0">
              <a:solidFill>
                <a:srgbClr val="FF0000"/>
              </a:solidFill>
              <a:latin typeface="微软雅黑" panose="020B0503020204020204" pitchFamily="34" charset="-122"/>
              <a:ea typeface="微软雅黑" panose="020B0503020204020204" pitchFamily="34" charset="-122"/>
            </a:endParaRPr>
          </a:p>
        </p:txBody>
      </p:sp>
      <p:sp>
        <p:nvSpPr>
          <p:cNvPr id="55" name="文本框 54">
            <a:extLst>
              <a:ext uri="{FF2B5EF4-FFF2-40B4-BE49-F238E27FC236}">
                <a16:creationId xmlns:a16="http://schemas.microsoft.com/office/drawing/2014/main" id="{5EB9E632-F4E3-4E22-B3A2-DF8F5A1DF183}"/>
              </a:ext>
            </a:extLst>
          </p:cNvPr>
          <p:cNvSpPr txBox="1"/>
          <p:nvPr/>
        </p:nvSpPr>
        <p:spPr>
          <a:xfrm>
            <a:off x="7774232" y="3136078"/>
            <a:ext cx="373820" cy="276999"/>
          </a:xfrm>
          <a:prstGeom prst="rect">
            <a:avLst/>
          </a:prstGeom>
          <a:noFill/>
        </p:spPr>
        <p:txBody>
          <a:bodyPr wrap="none" rtlCol="0">
            <a:spAutoFit/>
          </a:bodyPr>
          <a:lstStyle/>
          <a:p>
            <a:pPr defTabSz="685800"/>
            <a:r>
              <a:rPr lang="en-US" altLang="zh-CN" sz="1200" dirty="0">
                <a:solidFill>
                  <a:srgbClr val="FF0000"/>
                </a:solidFill>
                <a:latin typeface="微软雅黑" panose="020B0503020204020204" pitchFamily="34" charset="-122"/>
                <a:ea typeface="微软雅黑" panose="020B0503020204020204" pitchFamily="34" charset="-122"/>
              </a:rPr>
              <a:t>4X</a:t>
            </a:r>
            <a:endParaRPr lang="zh-CN" altLang="en-US" sz="1200" dirty="0">
              <a:solidFill>
                <a:srgbClr val="FF0000"/>
              </a:solidFill>
              <a:latin typeface="微软雅黑" panose="020B0503020204020204" pitchFamily="34" charset="-122"/>
              <a:ea typeface="微软雅黑" panose="020B0503020204020204" pitchFamily="34" charset="-122"/>
            </a:endParaRPr>
          </a:p>
        </p:txBody>
      </p:sp>
      <p:sp>
        <p:nvSpPr>
          <p:cNvPr id="60" name="文本框 59">
            <a:extLst>
              <a:ext uri="{FF2B5EF4-FFF2-40B4-BE49-F238E27FC236}">
                <a16:creationId xmlns:a16="http://schemas.microsoft.com/office/drawing/2014/main" id="{BBA5D286-7834-4438-804C-667DDAF28BE9}"/>
              </a:ext>
            </a:extLst>
          </p:cNvPr>
          <p:cNvSpPr txBox="1"/>
          <p:nvPr/>
        </p:nvSpPr>
        <p:spPr>
          <a:xfrm>
            <a:off x="9708158" y="3108693"/>
            <a:ext cx="373820" cy="276999"/>
          </a:xfrm>
          <a:prstGeom prst="rect">
            <a:avLst/>
          </a:prstGeom>
          <a:noFill/>
        </p:spPr>
        <p:txBody>
          <a:bodyPr wrap="none" rtlCol="0">
            <a:spAutoFit/>
          </a:bodyPr>
          <a:lstStyle/>
          <a:p>
            <a:pPr defTabSz="685800"/>
            <a:r>
              <a:rPr lang="en-US" altLang="zh-CN" sz="1200" dirty="0">
                <a:solidFill>
                  <a:srgbClr val="FF0000"/>
                </a:solidFill>
                <a:latin typeface="微软雅黑" panose="020B0503020204020204" pitchFamily="34" charset="-122"/>
                <a:ea typeface="微软雅黑" panose="020B0503020204020204" pitchFamily="34" charset="-122"/>
              </a:rPr>
              <a:t>4X</a:t>
            </a:r>
            <a:endParaRPr lang="zh-CN" altLang="en-US" sz="1200" dirty="0">
              <a:solidFill>
                <a:srgbClr val="FF0000"/>
              </a:solidFill>
              <a:latin typeface="微软雅黑" panose="020B0503020204020204" pitchFamily="34" charset="-122"/>
              <a:ea typeface="微软雅黑" panose="020B0503020204020204" pitchFamily="34" charset="-122"/>
            </a:endParaRPr>
          </a:p>
        </p:txBody>
      </p:sp>
      <p:sp>
        <p:nvSpPr>
          <p:cNvPr id="61" name="文本框 60">
            <a:extLst>
              <a:ext uri="{FF2B5EF4-FFF2-40B4-BE49-F238E27FC236}">
                <a16:creationId xmlns:a16="http://schemas.microsoft.com/office/drawing/2014/main" id="{EEE5B850-0079-4C80-BD02-68F69DC3C29C}"/>
              </a:ext>
            </a:extLst>
          </p:cNvPr>
          <p:cNvSpPr txBox="1"/>
          <p:nvPr/>
        </p:nvSpPr>
        <p:spPr>
          <a:xfrm>
            <a:off x="5935554" y="5286303"/>
            <a:ext cx="463588" cy="276999"/>
          </a:xfrm>
          <a:prstGeom prst="rect">
            <a:avLst/>
          </a:prstGeom>
          <a:noFill/>
        </p:spPr>
        <p:txBody>
          <a:bodyPr wrap="none" rtlCol="0">
            <a:spAutoFit/>
          </a:bodyPr>
          <a:lstStyle/>
          <a:p>
            <a:pPr defTabSz="685800"/>
            <a:r>
              <a:rPr lang="en-US" altLang="zh-CN" sz="1200" dirty="0">
                <a:solidFill>
                  <a:srgbClr val="FF0000"/>
                </a:solidFill>
                <a:latin typeface="微软雅黑" panose="020B0503020204020204" pitchFamily="34" charset="-122"/>
                <a:ea typeface="微软雅黑" panose="020B0503020204020204" pitchFamily="34" charset="-122"/>
              </a:rPr>
              <a:t>20X</a:t>
            </a:r>
            <a:endParaRPr lang="zh-CN" altLang="en-US" sz="1200" dirty="0">
              <a:solidFill>
                <a:srgbClr val="FF0000"/>
              </a:solidFill>
              <a:latin typeface="微软雅黑" panose="020B0503020204020204" pitchFamily="34" charset="-122"/>
              <a:ea typeface="微软雅黑" panose="020B0503020204020204" pitchFamily="34" charset="-122"/>
            </a:endParaRPr>
          </a:p>
        </p:txBody>
      </p:sp>
      <p:sp>
        <p:nvSpPr>
          <p:cNvPr id="62" name="文本框 61">
            <a:extLst>
              <a:ext uri="{FF2B5EF4-FFF2-40B4-BE49-F238E27FC236}">
                <a16:creationId xmlns:a16="http://schemas.microsoft.com/office/drawing/2014/main" id="{612A0D01-18D0-4A73-AA60-B279193D289D}"/>
              </a:ext>
            </a:extLst>
          </p:cNvPr>
          <p:cNvSpPr txBox="1"/>
          <p:nvPr/>
        </p:nvSpPr>
        <p:spPr>
          <a:xfrm>
            <a:off x="7730425" y="5254519"/>
            <a:ext cx="463588" cy="276999"/>
          </a:xfrm>
          <a:prstGeom prst="rect">
            <a:avLst/>
          </a:prstGeom>
          <a:noFill/>
        </p:spPr>
        <p:txBody>
          <a:bodyPr wrap="none" rtlCol="0">
            <a:spAutoFit/>
          </a:bodyPr>
          <a:lstStyle/>
          <a:p>
            <a:pPr defTabSz="685800"/>
            <a:r>
              <a:rPr lang="en-US" altLang="zh-CN" sz="1200" dirty="0">
                <a:solidFill>
                  <a:srgbClr val="FF0000"/>
                </a:solidFill>
                <a:latin typeface="微软雅黑" panose="020B0503020204020204" pitchFamily="34" charset="-122"/>
                <a:ea typeface="微软雅黑" panose="020B0503020204020204" pitchFamily="34" charset="-122"/>
              </a:rPr>
              <a:t>20X</a:t>
            </a:r>
            <a:endParaRPr lang="zh-CN" altLang="en-US" sz="1200" dirty="0">
              <a:solidFill>
                <a:srgbClr val="FF0000"/>
              </a:solidFill>
              <a:latin typeface="微软雅黑" panose="020B0503020204020204" pitchFamily="34" charset="-122"/>
              <a:ea typeface="微软雅黑" panose="020B0503020204020204" pitchFamily="34" charset="-122"/>
            </a:endParaRPr>
          </a:p>
        </p:txBody>
      </p:sp>
      <p:sp>
        <p:nvSpPr>
          <p:cNvPr id="63" name="文本框 62">
            <a:extLst>
              <a:ext uri="{FF2B5EF4-FFF2-40B4-BE49-F238E27FC236}">
                <a16:creationId xmlns:a16="http://schemas.microsoft.com/office/drawing/2014/main" id="{3C6CC685-0948-4982-AEC5-442B8A235628}"/>
              </a:ext>
            </a:extLst>
          </p:cNvPr>
          <p:cNvSpPr txBox="1"/>
          <p:nvPr/>
        </p:nvSpPr>
        <p:spPr>
          <a:xfrm>
            <a:off x="9701307" y="5262659"/>
            <a:ext cx="463588" cy="276999"/>
          </a:xfrm>
          <a:prstGeom prst="rect">
            <a:avLst/>
          </a:prstGeom>
          <a:noFill/>
        </p:spPr>
        <p:txBody>
          <a:bodyPr wrap="none" rtlCol="0">
            <a:spAutoFit/>
          </a:bodyPr>
          <a:lstStyle/>
          <a:p>
            <a:pPr defTabSz="685800"/>
            <a:r>
              <a:rPr lang="en-US" altLang="zh-CN" sz="1200" dirty="0">
                <a:solidFill>
                  <a:srgbClr val="FF0000"/>
                </a:solidFill>
                <a:latin typeface="微软雅黑" panose="020B0503020204020204" pitchFamily="34" charset="-122"/>
                <a:ea typeface="微软雅黑" panose="020B0503020204020204" pitchFamily="34" charset="-122"/>
              </a:rPr>
              <a:t>20X</a:t>
            </a:r>
            <a:endParaRPr lang="zh-CN" altLang="en-US" sz="1200" dirty="0">
              <a:solidFill>
                <a:srgbClr val="FF0000"/>
              </a:solidFill>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E8EA2004-1410-4BAD-AF63-1731076638CD}"/>
              </a:ext>
            </a:extLst>
          </p:cNvPr>
          <p:cNvSpPr txBox="1"/>
          <p:nvPr/>
        </p:nvSpPr>
        <p:spPr>
          <a:xfrm>
            <a:off x="2088775" y="1892817"/>
            <a:ext cx="877163" cy="323165"/>
          </a:xfrm>
          <a:prstGeom prst="rect">
            <a:avLst/>
          </a:prstGeom>
          <a:noFill/>
        </p:spPr>
        <p:txBody>
          <a:bodyPr wrap="none" rtlCol="0">
            <a:spAutoFit/>
          </a:bodyPr>
          <a:lstStyle/>
          <a:p>
            <a:pPr defTabSz="685800"/>
            <a:r>
              <a:rPr lang="en-US" altLang="zh-CN" sz="1500" b="1" dirty="0">
                <a:solidFill>
                  <a:srgbClr val="0000FF"/>
                </a:solidFill>
                <a:latin typeface="Arial" panose="020B0604020202020204" pitchFamily="34" charset="0"/>
                <a:ea typeface="等线" panose="02010600030101010101" pitchFamily="2" charset="-122"/>
                <a:cs typeface="Arial" panose="020B0604020202020204" pitchFamily="34" charset="0"/>
              </a:rPr>
              <a:t>Pinhole</a:t>
            </a:r>
            <a:endParaRPr lang="zh-CN" altLang="en-US" sz="1500" b="1" dirty="0">
              <a:solidFill>
                <a:srgbClr val="0000FF"/>
              </a:solidFill>
              <a:latin typeface="Arial" panose="020B0604020202020204" pitchFamily="34" charset="0"/>
              <a:ea typeface="等线" panose="02010600030101010101" pitchFamily="2" charset="-122"/>
              <a:cs typeface="Arial" panose="020B0604020202020204" pitchFamily="34" charset="0"/>
            </a:endParaRPr>
          </a:p>
        </p:txBody>
      </p:sp>
      <p:sp>
        <p:nvSpPr>
          <p:cNvPr id="65" name="文本框 64">
            <a:extLst>
              <a:ext uri="{FF2B5EF4-FFF2-40B4-BE49-F238E27FC236}">
                <a16:creationId xmlns:a16="http://schemas.microsoft.com/office/drawing/2014/main" id="{897A2A68-23E6-4A20-AA21-C986941F4433}"/>
              </a:ext>
            </a:extLst>
          </p:cNvPr>
          <p:cNvSpPr txBox="1"/>
          <p:nvPr/>
        </p:nvSpPr>
        <p:spPr>
          <a:xfrm>
            <a:off x="2088771" y="3840114"/>
            <a:ext cx="463588" cy="323165"/>
          </a:xfrm>
          <a:prstGeom prst="rect">
            <a:avLst/>
          </a:prstGeom>
          <a:noFill/>
        </p:spPr>
        <p:txBody>
          <a:bodyPr wrap="none" rtlCol="0">
            <a:spAutoFit/>
          </a:bodyPr>
          <a:lstStyle/>
          <a:p>
            <a:pPr defTabSz="685800"/>
            <a:r>
              <a:rPr lang="en-US" altLang="zh-CN" sz="1500" b="1" dirty="0">
                <a:solidFill>
                  <a:srgbClr val="0000FF"/>
                </a:solidFill>
                <a:latin typeface="Arial" panose="020B0604020202020204" pitchFamily="34" charset="0"/>
                <a:ea typeface="等线" panose="02010600030101010101" pitchFamily="2" charset="-122"/>
                <a:cs typeface="Arial" panose="020B0604020202020204" pitchFamily="34" charset="0"/>
              </a:rPr>
              <a:t>KB</a:t>
            </a:r>
            <a:endParaRPr lang="zh-CN" altLang="en-US" sz="1500" b="1" dirty="0">
              <a:solidFill>
                <a:srgbClr val="0000FF"/>
              </a:solidFill>
              <a:latin typeface="Arial" panose="020B0604020202020204" pitchFamily="34" charset="0"/>
              <a:ea typeface="等线" panose="02010600030101010101" pitchFamily="2" charset="-122"/>
              <a:cs typeface="Arial" panose="020B0604020202020204" pitchFamily="34" charset="0"/>
            </a:endParaRPr>
          </a:p>
        </p:txBody>
      </p:sp>
      <p:sp>
        <p:nvSpPr>
          <p:cNvPr id="40" name="标题 1">
            <a:extLst>
              <a:ext uri="{FF2B5EF4-FFF2-40B4-BE49-F238E27FC236}">
                <a16:creationId xmlns:a16="http://schemas.microsoft.com/office/drawing/2014/main" id="{4F3CC054-7F3A-4712-96FF-9C57B54540AD}"/>
              </a:ext>
            </a:extLst>
          </p:cNvPr>
          <p:cNvSpPr>
            <a:spLocks noGrp="1"/>
          </p:cNvSpPr>
          <p:nvPr>
            <p:ph type="title"/>
          </p:nvPr>
        </p:nvSpPr>
        <p:spPr>
          <a:xfrm>
            <a:off x="1952291" y="79246"/>
            <a:ext cx="8072494" cy="698488"/>
          </a:xfrm>
        </p:spPr>
        <p:txBody>
          <a:bodyPr/>
          <a:lstStyle/>
          <a:p>
            <a:r>
              <a:rPr lang="zh-CN" altLang="en-US" dirty="0"/>
              <a:t>同步光截面测量</a:t>
            </a:r>
            <a:endParaRPr lang="zh-CN" altLang="en-US" dirty="0">
              <a:solidFill>
                <a:schemeClr val="tx1"/>
              </a:solidFill>
            </a:endParaRPr>
          </a:p>
        </p:txBody>
      </p:sp>
      <p:sp>
        <p:nvSpPr>
          <p:cNvPr id="7" name="灯片编号占位符 6">
            <a:extLst>
              <a:ext uri="{FF2B5EF4-FFF2-40B4-BE49-F238E27FC236}">
                <a16:creationId xmlns:a16="http://schemas.microsoft.com/office/drawing/2014/main" id="{168B1F47-2194-4B0C-88BF-FC9807C6E3CC}"/>
              </a:ext>
            </a:extLst>
          </p:cNvPr>
          <p:cNvSpPr>
            <a:spLocks noGrp="1"/>
          </p:cNvSpPr>
          <p:nvPr>
            <p:ph type="sldNum" sz="quarter" idx="12"/>
          </p:nvPr>
        </p:nvSpPr>
        <p:spPr/>
        <p:txBody>
          <a:bodyPr/>
          <a:lstStyle/>
          <a:p>
            <a:fld id="{F15E9139-A00B-4B2A-98A6-095DC08F1345}" type="slidenum">
              <a:rPr lang="zh-CN" altLang="en-US" smtClean="0"/>
              <a:pPr/>
              <a:t>15</a:t>
            </a:fld>
            <a:r>
              <a:rPr lang="en-US" altLang="zh-CN"/>
              <a:t>/35</a:t>
            </a:r>
            <a:endParaRPr lang="zh-CN" altLang="en-US" dirty="0"/>
          </a:p>
        </p:txBody>
      </p:sp>
    </p:spTree>
    <p:extLst>
      <p:ext uri="{BB962C8B-B14F-4D97-AF65-F5344CB8AC3E}">
        <p14:creationId xmlns:p14="http://schemas.microsoft.com/office/powerpoint/2010/main" val="1908568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19EA0191-8DA8-4DAA-AFD1-F01B79782A61}"/>
              </a:ext>
            </a:extLst>
          </p:cNvPr>
          <p:cNvSpPr>
            <a:spLocks noGrp="1"/>
          </p:cNvSpPr>
          <p:nvPr>
            <p:ph idx="1"/>
          </p:nvPr>
        </p:nvSpPr>
        <p:spPr>
          <a:xfrm>
            <a:off x="6096000" y="1262461"/>
            <a:ext cx="5382936" cy="4840303"/>
          </a:xfrm>
        </p:spPr>
        <p:txBody>
          <a:bodyPr/>
          <a:lstStyle/>
          <a:p>
            <a:r>
              <a:rPr lang="en-US" altLang="zh-CN" sz="1800" dirty="0">
                <a:effectLst/>
                <a:latin typeface="等线" panose="02010600030101010101" pitchFamily="2" charset="-122"/>
                <a:cs typeface="Times New Roman" panose="02020603050405020304" pitchFamily="18" charset="0"/>
              </a:rPr>
              <a:t>For the HEPS storage ring feedback system, to suppress all possible coupled-bunch instability modes, the system bandwidth must be at least half of the RF frequency, ~83.3 </a:t>
            </a:r>
            <a:r>
              <a:rPr lang="en-US" altLang="zh-CN" sz="1800" dirty="0" err="1">
                <a:effectLst/>
                <a:latin typeface="等线" panose="02010600030101010101" pitchFamily="2" charset="-122"/>
                <a:cs typeface="Times New Roman" panose="02020603050405020304" pitchFamily="18" charset="0"/>
              </a:rPr>
              <a:t>MHz.</a:t>
            </a:r>
            <a:r>
              <a:rPr lang="en-US" altLang="zh-CN" sz="1800" dirty="0">
                <a:effectLst/>
                <a:latin typeface="等线" panose="02010600030101010101" pitchFamily="2" charset="-122"/>
                <a:cs typeface="Times New Roman" panose="02020603050405020304" pitchFamily="18" charset="0"/>
              </a:rPr>
              <a:t> The maximum power required by the feedback system is directly influenced by the shunt impedance of the kicker.</a:t>
            </a:r>
          </a:p>
          <a:p>
            <a:r>
              <a:rPr lang="en-US" altLang="zh-CN" sz="1800" dirty="0">
                <a:latin typeface="等线" panose="02010600030101010101" pitchFamily="2" charset="-122"/>
                <a:cs typeface="Times New Roman" panose="02020603050405020304" pitchFamily="18" charset="0"/>
              </a:rPr>
              <a:t>The single-bunch​ beam test has been completed successfully, while the multi-bunch​ tests remain pending.</a:t>
            </a:r>
            <a:endParaRPr lang="zh-CN" altLang="en-US" dirty="0"/>
          </a:p>
        </p:txBody>
      </p:sp>
      <p:sp>
        <p:nvSpPr>
          <p:cNvPr id="3" name="灯片编号占位符 2">
            <a:extLst>
              <a:ext uri="{FF2B5EF4-FFF2-40B4-BE49-F238E27FC236}">
                <a16:creationId xmlns:a16="http://schemas.microsoft.com/office/drawing/2014/main" id="{CF9D35FD-93BE-4434-A4F7-3595F06900A5}"/>
              </a:ext>
            </a:extLst>
          </p:cNvPr>
          <p:cNvSpPr>
            <a:spLocks noGrp="1"/>
          </p:cNvSpPr>
          <p:nvPr>
            <p:ph type="sldNum" sz="quarter" idx="12"/>
          </p:nvPr>
        </p:nvSpPr>
        <p:spPr/>
        <p:txBody>
          <a:bodyPr/>
          <a:lstStyle/>
          <a:p>
            <a:fld id="{098B4EB0-06CE-481E-B32B-52DF58230A15}" type="slidenum">
              <a:rPr lang="zh-CN" altLang="en-US" smtClean="0">
                <a:solidFill>
                  <a:prstClr val="black">
                    <a:tint val="75000"/>
                  </a:prstClr>
                </a:solidFill>
              </a:rPr>
              <a:t>16</a:t>
            </a:fld>
            <a:endParaRPr lang="zh-CN" altLang="en-US" dirty="0">
              <a:solidFill>
                <a:prstClr val="black">
                  <a:tint val="75000"/>
                </a:prstClr>
              </a:solidFill>
            </a:endParaRPr>
          </a:p>
        </p:txBody>
      </p:sp>
      <p:sp>
        <p:nvSpPr>
          <p:cNvPr id="4" name="标题 3">
            <a:extLst>
              <a:ext uri="{FF2B5EF4-FFF2-40B4-BE49-F238E27FC236}">
                <a16:creationId xmlns:a16="http://schemas.microsoft.com/office/drawing/2014/main" id="{CD3DCEB0-7D84-48CA-A17A-DF64AB76DE0B}"/>
              </a:ext>
            </a:extLst>
          </p:cNvPr>
          <p:cNvSpPr>
            <a:spLocks noGrp="1"/>
          </p:cNvSpPr>
          <p:nvPr>
            <p:ph type="title"/>
          </p:nvPr>
        </p:nvSpPr>
        <p:spPr/>
        <p:txBody>
          <a:bodyPr/>
          <a:lstStyle/>
          <a:p>
            <a:r>
              <a:rPr lang="en-US" altLang="zh-CN" dirty="0"/>
              <a:t>Feedback system test in HEPS</a:t>
            </a:r>
            <a:endParaRPr lang="zh-CN" altLang="en-US" dirty="0"/>
          </a:p>
        </p:txBody>
      </p:sp>
      <p:sp>
        <p:nvSpPr>
          <p:cNvPr id="5" name="Rectangle 2">
            <a:extLst>
              <a:ext uri="{FF2B5EF4-FFF2-40B4-BE49-F238E27FC236}">
                <a16:creationId xmlns:a16="http://schemas.microsoft.com/office/drawing/2014/main" id="{D7298EC3-4AD0-43E8-B3DB-BCDBDBEF8412}"/>
              </a:ext>
            </a:extLst>
          </p:cNvPr>
          <p:cNvSpPr>
            <a:spLocks noChangeArrowheads="1"/>
          </p:cNvSpPr>
          <p:nvPr/>
        </p:nvSpPr>
        <p:spPr bwMode="auto">
          <a:xfrm>
            <a:off x="847288" y="171974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025" name="图片 1">
            <a:extLst>
              <a:ext uri="{FF2B5EF4-FFF2-40B4-BE49-F238E27FC236}">
                <a16:creationId xmlns:a16="http://schemas.microsoft.com/office/drawing/2014/main" id="{2A91A2A6-9A4A-454D-AF26-CBCC6AC6B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70" y="1522077"/>
            <a:ext cx="5942281" cy="334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600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1716E-036D-2E9A-4A15-461BF9317D25}"/>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C0910156-BF91-6EDF-D3EF-A421052A5B08}"/>
              </a:ext>
            </a:extLst>
          </p:cNvPr>
          <p:cNvSpPr>
            <a:spLocks noGrp="1"/>
          </p:cNvSpPr>
          <p:nvPr>
            <p:ph idx="1"/>
          </p:nvPr>
        </p:nvSpPr>
        <p:spPr>
          <a:xfrm>
            <a:off x="300795" y="1209089"/>
            <a:ext cx="7980526" cy="3335020"/>
          </a:xfrm>
        </p:spPr>
        <p:txBody>
          <a:bodyPr/>
          <a:lstStyle/>
          <a:p>
            <a:pPr>
              <a:lnSpc>
                <a:spcPct val="100000"/>
              </a:lnSpc>
            </a:pPr>
            <a:r>
              <a:rPr lang="en-US" altLang="zh-CN" sz="2000" b="0" i="0" dirty="0">
                <a:effectLst/>
                <a:latin typeface="-apple-system"/>
              </a:rPr>
              <a:t>For a large accelerator like CEPC, with strong coupling instabilities, the shunt impedance provided by a single feedback kicker is limited by factors such as the dynamic aperture. Therefore, multiple kickers are required to enhance the damping capability.</a:t>
            </a:r>
          </a:p>
          <a:p>
            <a:pPr>
              <a:lnSpc>
                <a:spcPct val="100000"/>
              </a:lnSpc>
            </a:pPr>
            <a:r>
              <a:rPr lang="en-US" altLang="zh-CN" sz="2000" b="0" dirty="0">
                <a:latin typeface="-apple-system"/>
              </a:rPr>
              <a:t>At HEPS, the Y-direction feedback system employs two kickers in series. We observed phenomena using two kickers separately at approximately 100 mA. As shown in the figure below, the notch tune in the spectrum of data using a single kicker is similar, while the notch tune using two kickers is significantly deeper. This demonstrates that this method has enhanced the damping effectiveness..</a:t>
            </a:r>
          </a:p>
        </p:txBody>
      </p:sp>
      <p:sp>
        <p:nvSpPr>
          <p:cNvPr id="3" name="标题 2">
            <a:extLst>
              <a:ext uri="{FF2B5EF4-FFF2-40B4-BE49-F238E27FC236}">
                <a16:creationId xmlns:a16="http://schemas.microsoft.com/office/drawing/2014/main" id="{0056AF3F-B6F2-EE16-40AC-FF58E134DB17}"/>
              </a:ext>
            </a:extLst>
          </p:cNvPr>
          <p:cNvSpPr>
            <a:spLocks noGrp="1"/>
          </p:cNvSpPr>
          <p:nvPr>
            <p:ph type="title"/>
          </p:nvPr>
        </p:nvSpPr>
        <p:spPr>
          <a:xfrm>
            <a:off x="666712" y="142852"/>
            <a:ext cx="11100078" cy="725470"/>
          </a:xfrm>
        </p:spPr>
        <p:txBody>
          <a:bodyPr>
            <a:normAutofit fontScale="90000"/>
          </a:bodyPr>
          <a:lstStyle/>
          <a:p>
            <a:r>
              <a:rPr lang="en-US" altLang="zh-CN" dirty="0">
                <a:effectLst/>
                <a:latin typeface="-apple-system"/>
              </a:rPr>
              <a:t>Validate the feasibility of using multiple feedback kickers to enhance damping capability at HEPS</a:t>
            </a:r>
            <a:endParaRPr lang="zh-CN" altLang="en-US" dirty="0">
              <a:effectLst/>
              <a:latin typeface="-apple-system"/>
            </a:endParaRPr>
          </a:p>
        </p:txBody>
      </p:sp>
      <p:pic>
        <p:nvPicPr>
          <p:cNvPr id="4" name="图片 3">
            <a:extLst>
              <a:ext uri="{FF2B5EF4-FFF2-40B4-BE49-F238E27FC236}">
                <a16:creationId xmlns:a16="http://schemas.microsoft.com/office/drawing/2014/main" id="{C2835A34-9211-4C37-AE46-FDFE86D39FE6}"/>
              </a:ext>
            </a:extLst>
          </p:cNvPr>
          <p:cNvPicPr>
            <a:picLocks noChangeAspect="1"/>
          </p:cNvPicPr>
          <p:nvPr/>
        </p:nvPicPr>
        <p:blipFill>
          <a:blip r:embed="rId2">
            <a:extLst>
              <a:ext uri="{28A0092B-C50C-407E-A947-70E740481C1C}">
                <a14:useLocalDpi xmlns:a14="http://schemas.microsoft.com/office/drawing/2010/main" val="0"/>
              </a:ext>
            </a:extLst>
          </a:blip>
          <a:srcRect t="15652" b="15485"/>
          <a:stretch>
            <a:fillRect/>
          </a:stretch>
        </p:blipFill>
        <p:spPr>
          <a:xfrm>
            <a:off x="8281321" y="1400364"/>
            <a:ext cx="3527328" cy="1821765"/>
          </a:xfrm>
          <a:prstGeom prst="rect">
            <a:avLst/>
          </a:prstGeom>
        </p:spPr>
      </p:pic>
      <p:pic>
        <p:nvPicPr>
          <p:cNvPr id="5" name="图片 4">
            <a:extLst>
              <a:ext uri="{FF2B5EF4-FFF2-40B4-BE49-F238E27FC236}">
                <a16:creationId xmlns:a16="http://schemas.microsoft.com/office/drawing/2014/main" id="{01BA7AD6-BBBC-4B87-8D29-AC246024D01F}"/>
              </a:ext>
            </a:extLst>
          </p:cNvPr>
          <p:cNvPicPr>
            <a:picLocks noChangeAspect="1"/>
          </p:cNvPicPr>
          <p:nvPr/>
        </p:nvPicPr>
        <p:blipFill>
          <a:blip r:embed="rId3">
            <a:extLst>
              <a:ext uri="{28A0092B-C50C-407E-A947-70E740481C1C}">
                <a14:useLocalDpi xmlns:a14="http://schemas.microsoft.com/office/drawing/2010/main" val="0"/>
              </a:ext>
            </a:extLst>
          </a:blip>
          <a:srcRect l="50000" t="45920" b="19260"/>
          <a:stretch>
            <a:fillRect/>
          </a:stretch>
        </p:blipFill>
        <p:spPr>
          <a:xfrm>
            <a:off x="1054521" y="4618303"/>
            <a:ext cx="2890279" cy="1680645"/>
          </a:xfrm>
          <a:prstGeom prst="rect">
            <a:avLst/>
          </a:prstGeom>
        </p:spPr>
      </p:pic>
      <p:pic>
        <p:nvPicPr>
          <p:cNvPr id="6" name="图片 5">
            <a:extLst>
              <a:ext uri="{FF2B5EF4-FFF2-40B4-BE49-F238E27FC236}">
                <a16:creationId xmlns:a16="http://schemas.microsoft.com/office/drawing/2014/main" id="{267F0DB3-1CA0-47B0-886F-55C35FC9D6AC}"/>
              </a:ext>
            </a:extLst>
          </p:cNvPr>
          <p:cNvPicPr>
            <a:picLocks noChangeAspect="1"/>
          </p:cNvPicPr>
          <p:nvPr/>
        </p:nvPicPr>
        <p:blipFill>
          <a:blip r:embed="rId4">
            <a:extLst>
              <a:ext uri="{28A0092B-C50C-407E-A947-70E740481C1C}">
                <a14:useLocalDpi xmlns:a14="http://schemas.microsoft.com/office/drawing/2010/main" val="0"/>
              </a:ext>
            </a:extLst>
          </a:blip>
          <a:srcRect l="50000" t="45920" b="19260"/>
          <a:stretch>
            <a:fillRect/>
          </a:stretch>
        </p:blipFill>
        <p:spPr>
          <a:xfrm>
            <a:off x="4193207" y="4608962"/>
            <a:ext cx="2890279" cy="1680645"/>
          </a:xfrm>
          <a:prstGeom prst="rect">
            <a:avLst/>
          </a:prstGeom>
        </p:spPr>
      </p:pic>
      <p:pic>
        <p:nvPicPr>
          <p:cNvPr id="7" name="图片 6">
            <a:extLst>
              <a:ext uri="{FF2B5EF4-FFF2-40B4-BE49-F238E27FC236}">
                <a16:creationId xmlns:a16="http://schemas.microsoft.com/office/drawing/2014/main" id="{2C0C72A7-B8FF-4860-B372-DB8208C58300}"/>
              </a:ext>
            </a:extLst>
          </p:cNvPr>
          <p:cNvPicPr>
            <a:picLocks noChangeAspect="1"/>
          </p:cNvPicPr>
          <p:nvPr/>
        </p:nvPicPr>
        <p:blipFill>
          <a:blip r:embed="rId5">
            <a:extLst>
              <a:ext uri="{28A0092B-C50C-407E-A947-70E740481C1C}">
                <a14:useLocalDpi xmlns:a14="http://schemas.microsoft.com/office/drawing/2010/main" val="0"/>
              </a:ext>
            </a:extLst>
          </a:blip>
          <a:srcRect l="50000" t="45920" b="19260"/>
          <a:stretch>
            <a:fillRect/>
          </a:stretch>
        </p:blipFill>
        <p:spPr>
          <a:xfrm>
            <a:off x="7393309" y="4608961"/>
            <a:ext cx="2890280" cy="1680646"/>
          </a:xfrm>
          <a:prstGeom prst="rect">
            <a:avLst/>
          </a:prstGeom>
        </p:spPr>
      </p:pic>
      <p:sp>
        <p:nvSpPr>
          <p:cNvPr id="9" name="文本框 8">
            <a:extLst>
              <a:ext uri="{FF2B5EF4-FFF2-40B4-BE49-F238E27FC236}">
                <a16:creationId xmlns:a16="http://schemas.microsoft.com/office/drawing/2014/main" id="{A85A398D-5F24-4B51-AF22-B57A9E9D0659}"/>
              </a:ext>
            </a:extLst>
          </p:cNvPr>
          <p:cNvSpPr txBox="1"/>
          <p:nvPr/>
        </p:nvSpPr>
        <p:spPr>
          <a:xfrm>
            <a:off x="8543592" y="3322475"/>
            <a:ext cx="3203642" cy="646331"/>
          </a:xfrm>
          <a:prstGeom prst="rect">
            <a:avLst/>
          </a:prstGeom>
          <a:noFill/>
        </p:spPr>
        <p:txBody>
          <a:bodyPr wrap="square">
            <a:spAutoFit/>
          </a:bodyPr>
          <a:lstStyle/>
          <a:p>
            <a:r>
              <a:rPr lang="en-US" altLang="zh-CN" b="0" i="0" dirty="0">
                <a:effectLst/>
                <a:latin typeface="-apple-system"/>
              </a:rPr>
              <a:t>The Y-direction feedback at HEPS uses two kickers in series</a:t>
            </a:r>
            <a:endParaRPr lang="zh-CN" altLang="en-US" dirty="0"/>
          </a:p>
        </p:txBody>
      </p:sp>
      <p:sp>
        <p:nvSpPr>
          <p:cNvPr id="11" name="文本框 10">
            <a:extLst>
              <a:ext uri="{FF2B5EF4-FFF2-40B4-BE49-F238E27FC236}">
                <a16:creationId xmlns:a16="http://schemas.microsoft.com/office/drawing/2014/main" id="{CBE1F1B9-3E78-48CB-A728-6A22219622B0}"/>
              </a:ext>
            </a:extLst>
          </p:cNvPr>
          <p:cNvSpPr txBox="1"/>
          <p:nvPr/>
        </p:nvSpPr>
        <p:spPr>
          <a:xfrm>
            <a:off x="1744344" y="6298946"/>
            <a:ext cx="1842461" cy="369332"/>
          </a:xfrm>
          <a:prstGeom prst="rect">
            <a:avLst/>
          </a:prstGeom>
          <a:noFill/>
        </p:spPr>
        <p:txBody>
          <a:bodyPr wrap="square">
            <a:spAutoFit/>
          </a:bodyPr>
          <a:lstStyle/>
          <a:p>
            <a:r>
              <a:rPr lang="en-US" altLang="zh-CN" b="0" i="0" dirty="0">
                <a:effectLst/>
                <a:latin typeface="-apple-system"/>
              </a:rPr>
              <a:t>Only use kicker1</a:t>
            </a:r>
            <a:endParaRPr lang="zh-CN" altLang="en-US" dirty="0"/>
          </a:p>
        </p:txBody>
      </p:sp>
      <p:sp>
        <p:nvSpPr>
          <p:cNvPr id="12" name="文本框 11">
            <a:extLst>
              <a:ext uri="{FF2B5EF4-FFF2-40B4-BE49-F238E27FC236}">
                <a16:creationId xmlns:a16="http://schemas.microsoft.com/office/drawing/2014/main" id="{39447CC5-393E-4289-B069-21267B1D4B21}"/>
              </a:ext>
            </a:extLst>
          </p:cNvPr>
          <p:cNvSpPr txBox="1"/>
          <p:nvPr/>
        </p:nvSpPr>
        <p:spPr>
          <a:xfrm>
            <a:off x="7403065" y="6322615"/>
            <a:ext cx="3044591" cy="369332"/>
          </a:xfrm>
          <a:prstGeom prst="rect">
            <a:avLst/>
          </a:prstGeom>
          <a:noFill/>
        </p:spPr>
        <p:txBody>
          <a:bodyPr wrap="square">
            <a:spAutoFit/>
          </a:bodyPr>
          <a:lstStyle/>
          <a:p>
            <a:r>
              <a:rPr lang="en-US" altLang="zh-CN" b="0" i="0" dirty="0">
                <a:effectLst/>
                <a:latin typeface="-apple-system"/>
              </a:rPr>
              <a:t>Use both kicker1 and kicker2</a:t>
            </a:r>
            <a:endParaRPr lang="zh-CN" altLang="en-US" dirty="0"/>
          </a:p>
        </p:txBody>
      </p:sp>
      <p:sp>
        <p:nvSpPr>
          <p:cNvPr id="13" name="文本框 12">
            <a:extLst>
              <a:ext uri="{FF2B5EF4-FFF2-40B4-BE49-F238E27FC236}">
                <a16:creationId xmlns:a16="http://schemas.microsoft.com/office/drawing/2014/main" id="{41AEECC4-AE1B-4CFB-B51E-2C34E85C8034}"/>
              </a:ext>
            </a:extLst>
          </p:cNvPr>
          <p:cNvSpPr txBox="1"/>
          <p:nvPr/>
        </p:nvSpPr>
        <p:spPr>
          <a:xfrm>
            <a:off x="4628452" y="6320343"/>
            <a:ext cx="1842461" cy="369332"/>
          </a:xfrm>
          <a:prstGeom prst="rect">
            <a:avLst/>
          </a:prstGeom>
          <a:noFill/>
        </p:spPr>
        <p:txBody>
          <a:bodyPr wrap="square">
            <a:spAutoFit/>
          </a:bodyPr>
          <a:lstStyle/>
          <a:p>
            <a:r>
              <a:rPr lang="en-US" altLang="zh-CN" b="0" i="0" dirty="0">
                <a:effectLst/>
                <a:latin typeface="-apple-system"/>
              </a:rPr>
              <a:t>Only use kicker2</a:t>
            </a:r>
            <a:endParaRPr lang="zh-CN" altLang="en-US" dirty="0"/>
          </a:p>
        </p:txBody>
      </p:sp>
    </p:spTree>
    <p:extLst>
      <p:ext uri="{BB962C8B-B14F-4D97-AF65-F5344CB8AC3E}">
        <p14:creationId xmlns:p14="http://schemas.microsoft.com/office/powerpoint/2010/main" val="3591859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箭头连接符 30">
            <a:extLst>
              <a:ext uri="{FF2B5EF4-FFF2-40B4-BE49-F238E27FC236}">
                <a16:creationId xmlns:a16="http://schemas.microsoft.com/office/drawing/2014/main" id="{4B3CC287-12FE-4E30-9422-F8A79F7FBF02}"/>
              </a:ext>
            </a:extLst>
          </p:cNvPr>
          <p:cNvCxnSpPr>
            <a:cxnSpLocks/>
          </p:cNvCxnSpPr>
          <p:nvPr/>
        </p:nvCxnSpPr>
        <p:spPr>
          <a:xfrm>
            <a:off x="8937285" y="4923420"/>
            <a:ext cx="0" cy="10096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椭圆 2">
            <a:extLst>
              <a:ext uri="{FF2B5EF4-FFF2-40B4-BE49-F238E27FC236}">
                <a16:creationId xmlns:a16="http://schemas.microsoft.com/office/drawing/2014/main" id="{042535A4-799A-4205-A56D-EFA88226EF77}"/>
              </a:ext>
            </a:extLst>
          </p:cNvPr>
          <p:cNvSpPr/>
          <p:nvPr/>
        </p:nvSpPr>
        <p:spPr>
          <a:xfrm>
            <a:off x="8538753" y="1979075"/>
            <a:ext cx="3503613" cy="369941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微软雅黑"/>
              <a:cs typeface="+mn-cs"/>
            </a:endParaRPr>
          </a:p>
        </p:txBody>
      </p:sp>
      <p:graphicFrame>
        <p:nvGraphicFramePr>
          <p:cNvPr id="8" name="图表 7">
            <a:extLst>
              <a:ext uri="{FF2B5EF4-FFF2-40B4-BE49-F238E27FC236}">
                <a16:creationId xmlns:a16="http://schemas.microsoft.com/office/drawing/2014/main" id="{7B9CA4ED-0FC5-47E3-BB78-9D12B79DE3B5}"/>
              </a:ext>
            </a:extLst>
          </p:cNvPr>
          <p:cNvGraphicFramePr/>
          <p:nvPr/>
        </p:nvGraphicFramePr>
        <p:xfrm>
          <a:off x="8313540" y="5678490"/>
          <a:ext cx="3902365" cy="618837"/>
        </p:xfrm>
        <a:graphic>
          <a:graphicData uri="http://schemas.openxmlformats.org/drawingml/2006/chart">
            <c:chart xmlns:c="http://schemas.openxmlformats.org/drawingml/2006/chart" xmlns:r="http://schemas.openxmlformats.org/officeDocument/2006/relationships" r:id="rId3"/>
          </a:graphicData>
        </a:graphic>
      </p:graphicFrame>
      <p:sp>
        <p:nvSpPr>
          <p:cNvPr id="10" name="矩形 9">
            <a:extLst>
              <a:ext uri="{FF2B5EF4-FFF2-40B4-BE49-F238E27FC236}">
                <a16:creationId xmlns:a16="http://schemas.microsoft.com/office/drawing/2014/main" id="{D659D0BF-5620-4804-8794-88A9BF91F3CD}"/>
              </a:ext>
            </a:extLst>
          </p:cNvPr>
          <p:cNvSpPr/>
          <p:nvPr/>
        </p:nvSpPr>
        <p:spPr>
          <a:xfrm>
            <a:off x="9047423" y="6297327"/>
            <a:ext cx="25731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微软雅黑"/>
                <a:cs typeface="+mn-cs"/>
              </a:rPr>
              <a:t>CEPC Damping Time 1ms</a:t>
            </a: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11" name="标题 4">
            <a:extLst>
              <a:ext uri="{FF2B5EF4-FFF2-40B4-BE49-F238E27FC236}">
                <a16:creationId xmlns:a16="http://schemas.microsoft.com/office/drawing/2014/main" id="{6C80309C-06F0-4526-B305-42F1F659DD17}"/>
              </a:ext>
            </a:extLst>
          </p:cNvPr>
          <p:cNvSpPr>
            <a:spLocks noGrp="1"/>
          </p:cNvSpPr>
          <p:nvPr>
            <p:ph type="title" hasCustomPrompt="1"/>
          </p:nvPr>
        </p:nvSpPr>
        <p:spPr>
          <a:xfrm>
            <a:off x="347320" y="105353"/>
            <a:ext cx="12013375" cy="663575"/>
          </a:xfrm>
          <a:prstGeom prst="rect">
            <a:avLst/>
          </a:prstGeom>
        </p:spPr>
        <p:txBody>
          <a:bodyPr anchor="ctr">
            <a:normAutofit/>
          </a:bodyPr>
          <a:lstStyle>
            <a:lvl1pPr>
              <a:defRPr sz="4000" b="1" baseline="0">
                <a:solidFill>
                  <a:srgbClr val="C00000"/>
                </a:solidFill>
              </a:defRPr>
            </a:lvl1pPr>
          </a:lstStyle>
          <a:p>
            <a:r>
              <a:rPr lang="en-US" altLang="zh-CN" sz="2800" dirty="0">
                <a:solidFill>
                  <a:srgbClr val="FF0000"/>
                </a:solidFill>
              </a:rPr>
              <a:t>The integration of feedback system with machine learning</a:t>
            </a:r>
            <a:endParaRPr lang="zh-CN" altLang="en-US" sz="2800" dirty="0">
              <a:solidFill>
                <a:srgbClr val="FF0000"/>
              </a:solidFill>
            </a:endParaRPr>
          </a:p>
        </p:txBody>
      </p:sp>
      <p:sp>
        <p:nvSpPr>
          <p:cNvPr id="13" name="矩形 12">
            <a:extLst>
              <a:ext uri="{FF2B5EF4-FFF2-40B4-BE49-F238E27FC236}">
                <a16:creationId xmlns:a16="http://schemas.microsoft.com/office/drawing/2014/main" id="{8FAC8900-E98C-4DE3-B0B6-C97140B6314E}"/>
              </a:ext>
            </a:extLst>
          </p:cNvPr>
          <p:cNvSpPr/>
          <p:nvPr/>
        </p:nvSpPr>
        <p:spPr>
          <a:xfrm>
            <a:off x="9585691" y="4528948"/>
            <a:ext cx="135806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微软雅黑"/>
                <a:cs typeface="+mn-cs"/>
              </a:rPr>
              <a:t>0.33ms/turn</a:t>
            </a: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14" name="矩形 13">
            <a:extLst>
              <a:ext uri="{FF2B5EF4-FFF2-40B4-BE49-F238E27FC236}">
                <a16:creationId xmlns:a16="http://schemas.microsoft.com/office/drawing/2014/main" id="{3FDD734B-BF06-4097-8DF6-B5C4FCF8974D}"/>
              </a:ext>
            </a:extLst>
          </p:cNvPr>
          <p:cNvSpPr/>
          <p:nvPr/>
        </p:nvSpPr>
        <p:spPr>
          <a:xfrm>
            <a:off x="192354" y="1132026"/>
            <a:ext cx="8266212" cy="4519379"/>
          </a:xfrm>
          <a:prstGeom prst="rect">
            <a:avLst/>
          </a:prstGeom>
        </p:spPr>
        <p:txBody>
          <a:bodyPr wrap="square">
            <a:spAutoFit/>
          </a:bodyPr>
          <a:lstStyle/>
          <a:p>
            <a:pPr marL="342900" lvl="0" indent="-342900">
              <a:lnSpc>
                <a:spcPct val="110000"/>
              </a:lnSpc>
              <a:spcAft>
                <a:spcPts val="1000"/>
              </a:spcAft>
              <a:buClr>
                <a:srgbClr val="FFC000"/>
              </a:buClr>
              <a:buSzPct val="80000"/>
              <a:buFont typeface="Wingdings" pitchFamily="2" charset="2"/>
              <a:buChar char="n"/>
            </a:pPr>
            <a:r>
              <a:rPr lang="en-US" altLang="zh-CN" sz="2400" dirty="0">
                <a:latin typeface="Arial" panose="020B0604020202020204" pitchFamily="34" charset="0"/>
                <a:ea typeface="微软雅黑" pitchFamily="34" charset="-122"/>
              </a:rPr>
              <a:t>The damping time must be shorter than the growth time of the instability.</a:t>
            </a:r>
          </a:p>
          <a:p>
            <a:pPr marL="342900" lvl="0" indent="-342900">
              <a:lnSpc>
                <a:spcPct val="110000"/>
              </a:lnSpc>
              <a:spcAft>
                <a:spcPts val="1000"/>
              </a:spcAft>
              <a:buClr>
                <a:srgbClr val="FFC000"/>
              </a:buClr>
              <a:buSzPct val="80000"/>
              <a:buFont typeface="Wingdings" pitchFamily="2" charset="2"/>
              <a:buChar char="n"/>
            </a:pPr>
            <a:r>
              <a:rPr lang="en-US" altLang="zh-CN" sz="2400" dirty="0">
                <a:latin typeface="Arial" panose="020B0604020202020204" pitchFamily="34" charset="0"/>
                <a:ea typeface="微软雅黑" pitchFamily="34" charset="-122"/>
              </a:rPr>
              <a:t>The data acquisition time (multi-turn oscillation) and processing by the feedback system will occupy a large part of the damping </a:t>
            </a:r>
            <a:r>
              <a:rPr lang="en-US" altLang="zh-CN" sz="2400" dirty="0" err="1">
                <a:latin typeface="Arial" panose="020B0604020202020204" pitchFamily="34" charset="0"/>
                <a:ea typeface="微软雅黑" pitchFamily="34" charset="-122"/>
              </a:rPr>
              <a:t>time,for</a:t>
            </a:r>
            <a:r>
              <a:rPr lang="en-US" altLang="zh-CN" sz="2400" dirty="0">
                <a:latin typeface="Arial" panose="020B0604020202020204" pitchFamily="34" charset="0"/>
                <a:ea typeface="微软雅黑" pitchFamily="34" charset="-122"/>
              </a:rPr>
              <a:t> rings with larger circumferences such as the CEPC.</a:t>
            </a:r>
          </a:p>
          <a:p>
            <a:pPr marL="342900" lvl="0" indent="-342900">
              <a:lnSpc>
                <a:spcPct val="110000"/>
              </a:lnSpc>
              <a:spcAft>
                <a:spcPts val="1000"/>
              </a:spcAft>
              <a:buClr>
                <a:srgbClr val="FFC000"/>
              </a:buClr>
              <a:buSzPct val="80000"/>
              <a:buFont typeface="Wingdings" pitchFamily="2" charset="2"/>
              <a:buChar char="n"/>
            </a:pPr>
            <a:r>
              <a:rPr lang="en-US" altLang="zh-CN" sz="2400" dirty="0">
                <a:latin typeface="Arial" panose="020B0604020202020204" pitchFamily="34" charset="0"/>
                <a:ea typeface="微软雅黑" pitchFamily="34" charset="-122"/>
              </a:rPr>
              <a:t>Therefore, machine learning will be applied to the acquisition of beam oscillation signals in the feedback system of CEPC to address the issues above.</a:t>
            </a:r>
          </a:p>
          <a:p>
            <a:pPr>
              <a:lnSpc>
                <a:spcPct val="110000"/>
              </a:lnSpc>
              <a:spcAft>
                <a:spcPts val="1000"/>
              </a:spcAft>
              <a:buClr>
                <a:srgbClr val="FFC000"/>
              </a:buClr>
              <a:buSzPct val="80000"/>
            </a:pPr>
            <a:endParaRPr lang="zh-CN" altLang="en-US" sz="2400" dirty="0"/>
          </a:p>
        </p:txBody>
      </p:sp>
      <p:sp>
        <p:nvSpPr>
          <p:cNvPr id="33" name="矩形 32">
            <a:extLst>
              <a:ext uri="{FF2B5EF4-FFF2-40B4-BE49-F238E27FC236}">
                <a16:creationId xmlns:a16="http://schemas.microsoft.com/office/drawing/2014/main" id="{018E4357-FFB9-4F63-8C33-D1FF47EABDB5}"/>
              </a:ext>
            </a:extLst>
          </p:cNvPr>
          <p:cNvSpPr/>
          <p:nvPr/>
        </p:nvSpPr>
        <p:spPr>
          <a:xfrm>
            <a:off x="7896200" y="4788263"/>
            <a:ext cx="86754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微软雅黑"/>
                <a:cs typeface="+mn-cs"/>
              </a:rPr>
              <a:t>2 turns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微软雅黑"/>
                <a:cs typeface="+mn-cs"/>
              </a:rPr>
              <a:t>0.66ms</a:t>
            </a: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35" name="椭圆 34">
            <a:extLst>
              <a:ext uri="{FF2B5EF4-FFF2-40B4-BE49-F238E27FC236}">
                <a16:creationId xmlns:a16="http://schemas.microsoft.com/office/drawing/2014/main" id="{BBDB549A-0D5A-4C58-B0A5-68842D22E948}"/>
              </a:ext>
            </a:extLst>
          </p:cNvPr>
          <p:cNvSpPr/>
          <p:nvPr/>
        </p:nvSpPr>
        <p:spPr>
          <a:xfrm>
            <a:off x="8888399" y="4907421"/>
            <a:ext cx="121703" cy="1453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4" name="矩形 3">
            <a:extLst>
              <a:ext uri="{FF2B5EF4-FFF2-40B4-BE49-F238E27FC236}">
                <a16:creationId xmlns:a16="http://schemas.microsoft.com/office/drawing/2014/main" id="{25C331BC-D19C-4621-A502-81780268C034}"/>
              </a:ext>
            </a:extLst>
          </p:cNvPr>
          <p:cNvSpPr/>
          <p:nvPr/>
        </p:nvSpPr>
        <p:spPr>
          <a:xfrm>
            <a:off x="8763746" y="2879507"/>
            <a:ext cx="3304674" cy="1200329"/>
          </a:xfrm>
          <a:prstGeom prst="rect">
            <a:avLst/>
          </a:prstGeom>
        </p:spPr>
        <p:txBody>
          <a:bodyPr wrap="square">
            <a:spAutoFit/>
          </a:bodyPr>
          <a:lstStyle/>
          <a:p>
            <a:r>
              <a:rPr lang="en-US" altLang="zh-CN" b="0" i="0" dirty="0">
                <a:solidFill>
                  <a:srgbClr val="24292F"/>
                </a:solidFill>
                <a:effectLst/>
                <a:latin typeface="Noto Sans SC"/>
              </a:rPr>
              <a:t>Using traditional feedback methods, the time taken for data acquisition will occupy at most 2/3 of the damping time.</a:t>
            </a:r>
            <a:endParaRPr lang="zh-CN" altLang="en-US" dirty="0"/>
          </a:p>
        </p:txBody>
      </p:sp>
      <p:sp>
        <p:nvSpPr>
          <p:cNvPr id="12" name="内容占位符 2">
            <a:extLst>
              <a:ext uri="{FF2B5EF4-FFF2-40B4-BE49-F238E27FC236}">
                <a16:creationId xmlns:a16="http://schemas.microsoft.com/office/drawing/2014/main" id="{41BBAC61-A663-4949-AE08-4CBC53227B47}"/>
              </a:ext>
            </a:extLst>
          </p:cNvPr>
          <p:cNvSpPr txBox="1">
            <a:spLocks/>
          </p:cNvSpPr>
          <p:nvPr/>
        </p:nvSpPr>
        <p:spPr>
          <a:xfrm>
            <a:off x="149634" y="5597017"/>
            <a:ext cx="10972800" cy="612058"/>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dirty="0"/>
          </a:p>
        </p:txBody>
      </p:sp>
      <p:sp>
        <p:nvSpPr>
          <p:cNvPr id="7" name="灯片编号占位符 6">
            <a:extLst>
              <a:ext uri="{FF2B5EF4-FFF2-40B4-BE49-F238E27FC236}">
                <a16:creationId xmlns:a16="http://schemas.microsoft.com/office/drawing/2014/main" id="{3D9D186A-1FA8-45A5-9BB0-9FAE95E9BC55}"/>
              </a:ext>
            </a:extLst>
          </p:cNvPr>
          <p:cNvSpPr>
            <a:spLocks noGrp="1"/>
          </p:cNvSpPr>
          <p:nvPr>
            <p:ph type="sldNum" sz="quarter" idx="12"/>
          </p:nvPr>
        </p:nvSpPr>
        <p:spPr/>
        <p:txBody>
          <a:bodyPr/>
          <a:lstStyle/>
          <a:p>
            <a:fld id="{F15E9139-A00B-4B2A-98A6-095DC08F1345}" type="slidenum">
              <a:rPr lang="zh-CN" altLang="en-US" smtClean="0"/>
              <a:pPr/>
              <a:t>18</a:t>
            </a:fld>
            <a:endParaRPr lang="zh-CN" altLang="en-US"/>
          </a:p>
        </p:txBody>
      </p:sp>
    </p:spTree>
    <p:extLst>
      <p:ext uri="{BB962C8B-B14F-4D97-AF65-F5344CB8AC3E}">
        <p14:creationId xmlns:p14="http://schemas.microsoft.com/office/powerpoint/2010/main" val="197772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2000" fill="hold" grpId="0" nodeType="withEffect">
                                  <p:stCondLst>
                                    <p:cond delay="0"/>
                                  </p:stCondLst>
                                  <p:childTnLst>
                                    <p:animMotion origin="layout" path="M -0.00052 -3.7037E-7 C -0.05482 -0.10486 -0.0474 -0.27014 0.01107 -0.36435 C 0.07227 -0.45463 0.16328 -0.44074 0.21797 -0.33889 C 0.2681 -0.22893 0.26224 -0.0662 0.20247 0.02593 C 0.14115 0.11921 0.05117 0.10949 -0.00052 -3.7037E-7 Z " pathEditMode="relative" rAng="13740000" ptsTypes="AAAAA">
                                      <p:cBhvr>
                                        <p:cTn id="6" dur="7000" fill="hold"/>
                                        <p:tgtEl>
                                          <p:spTgt spid="35"/>
                                        </p:tgtEl>
                                        <p:attrNameLst>
                                          <p:attrName>ppt_x</p:attrName>
                                          <p:attrName>ppt_y</p:attrName>
                                        </p:attrNameLst>
                                      </p:cBhvr>
                                      <p:rCtr x="10846" y="-1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01BCA6-5BFE-3C2E-ED63-5159543B7490}"/>
              </a:ext>
            </a:extLst>
          </p:cNvPr>
          <p:cNvSpPr>
            <a:spLocks noGrp="1"/>
          </p:cNvSpPr>
          <p:nvPr>
            <p:ph idx="1"/>
          </p:nvPr>
        </p:nvSpPr>
        <p:spPr>
          <a:xfrm>
            <a:off x="309313" y="1194052"/>
            <a:ext cx="5032483" cy="5073301"/>
          </a:xfrm>
        </p:spPr>
        <p:txBody>
          <a:bodyPr>
            <a:normAutofit/>
          </a:bodyPr>
          <a:lstStyle/>
          <a:p>
            <a:r>
              <a:rPr lang="en-US" altLang="zh-CN" sz="2000" dirty="0">
                <a:latin typeface="-apple-system"/>
              </a:rPr>
              <a:t>Chip selection and schematic drawing have been completed, along with the implementation of each module's functions.</a:t>
            </a:r>
          </a:p>
          <a:p>
            <a:pPr>
              <a:lnSpc>
                <a:spcPct val="120000"/>
              </a:lnSpc>
            </a:pPr>
            <a:r>
              <a:rPr lang="en-US" altLang="zh-CN" sz="2000" dirty="0">
                <a:latin typeface="-apple-system"/>
              </a:rPr>
              <a:t>Front-End Circuit: The signal has an adjustable attenuator (ATT) of 31.5 dB, an LNA gain of 21.8 dB, and a down-conversion phase shifter with an adjustable phase from 0 to 400°.</a:t>
            </a:r>
          </a:p>
          <a:p>
            <a:pPr>
              <a:lnSpc>
                <a:spcPct val="120000"/>
              </a:lnSpc>
            </a:pPr>
            <a:r>
              <a:rPr lang="en-US" altLang="zh-CN" sz="2000" dirty="0">
                <a:latin typeface="-apple-system"/>
              </a:rPr>
              <a:t>A/D and D/A Circuit: LVDS, 500 MSPS</a:t>
            </a:r>
          </a:p>
          <a:p>
            <a:pPr>
              <a:lnSpc>
                <a:spcPct val="120000"/>
              </a:lnSpc>
            </a:pPr>
            <a:r>
              <a:rPr lang="en-US" altLang="zh-CN" sz="2100" dirty="0">
                <a:latin typeface="-apple-system"/>
              </a:rPr>
              <a:t>Clock Module and Power Module Design</a:t>
            </a:r>
            <a:br>
              <a:rPr lang="en-US" altLang="zh-CN" dirty="0"/>
            </a:br>
            <a:endParaRPr lang="en-US" altLang="zh-CN" dirty="0"/>
          </a:p>
        </p:txBody>
      </p:sp>
      <p:sp>
        <p:nvSpPr>
          <p:cNvPr id="4" name="标题 3">
            <a:extLst>
              <a:ext uri="{FF2B5EF4-FFF2-40B4-BE49-F238E27FC236}">
                <a16:creationId xmlns:a16="http://schemas.microsoft.com/office/drawing/2014/main" id="{6583C4EA-966D-1A27-CD37-A62AF970CB08}"/>
              </a:ext>
            </a:extLst>
          </p:cNvPr>
          <p:cNvSpPr>
            <a:spLocks noGrp="1"/>
          </p:cNvSpPr>
          <p:nvPr>
            <p:ph type="title"/>
          </p:nvPr>
        </p:nvSpPr>
        <p:spPr/>
        <p:txBody>
          <a:bodyPr>
            <a:normAutofit/>
          </a:bodyPr>
          <a:lstStyle/>
          <a:p>
            <a:r>
              <a:rPr lang="en-US" altLang="zh-CN" b="1" i="0" dirty="0">
                <a:effectLst/>
                <a:latin typeface="-apple-system"/>
              </a:rPr>
              <a:t>Progress of Front-End Electronics Design</a:t>
            </a:r>
            <a:endParaRPr lang="zh-CN" altLang="en-US" dirty="0"/>
          </a:p>
        </p:txBody>
      </p:sp>
      <p:pic>
        <p:nvPicPr>
          <p:cNvPr id="6" name="图片 5">
            <a:extLst>
              <a:ext uri="{FF2B5EF4-FFF2-40B4-BE49-F238E27FC236}">
                <a16:creationId xmlns:a16="http://schemas.microsoft.com/office/drawing/2014/main" id="{0AA319B6-CE85-CEE5-E9B2-11FC58FAFF57}"/>
              </a:ext>
            </a:extLst>
          </p:cNvPr>
          <p:cNvPicPr>
            <a:picLocks noChangeAspect="1"/>
          </p:cNvPicPr>
          <p:nvPr/>
        </p:nvPicPr>
        <p:blipFill>
          <a:blip r:embed="rId2"/>
          <a:stretch>
            <a:fillRect/>
          </a:stretch>
        </p:blipFill>
        <p:spPr>
          <a:xfrm>
            <a:off x="5656996" y="3730703"/>
            <a:ext cx="3092379" cy="2106062"/>
          </a:xfrm>
          <a:prstGeom prst="rect">
            <a:avLst/>
          </a:prstGeom>
        </p:spPr>
      </p:pic>
      <p:sp>
        <p:nvSpPr>
          <p:cNvPr id="10" name="矩形 9">
            <a:extLst>
              <a:ext uri="{FF2B5EF4-FFF2-40B4-BE49-F238E27FC236}">
                <a16:creationId xmlns:a16="http://schemas.microsoft.com/office/drawing/2014/main" id="{0E05E012-EE65-D6E2-CF20-1056C6832E09}"/>
              </a:ext>
            </a:extLst>
          </p:cNvPr>
          <p:cNvSpPr/>
          <p:nvPr/>
        </p:nvSpPr>
        <p:spPr>
          <a:xfrm>
            <a:off x="5904575" y="5957118"/>
            <a:ext cx="2810449" cy="36933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pple-system"/>
              </a:rPr>
              <a:t>Front-End Schematic Design</a:t>
            </a:r>
            <a:endParaRPr lang="zh-CN" altLang="en-US" dirty="0">
              <a:latin typeface="-apple-system"/>
            </a:endParaRPr>
          </a:p>
        </p:txBody>
      </p:sp>
      <p:sp>
        <p:nvSpPr>
          <p:cNvPr id="12" name="矩形 11">
            <a:extLst>
              <a:ext uri="{FF2B5EF4-FFF2-40B4-BE49-F238E27FC236}">
                <a16:creationId xmlns:a16="http://schemas.microsoft.com/office/drawing/2014/main" id="{4D54D51E-A1EA-57DC-2743-91A69E14E03E}"/>
              </a:ext>
            </a:extLst>
          </p:cNvPr>
          <p:cNvSpPr/>
          <p:nvPr/>
        </p:nvSpPr>
        <p:spPr>
          <a:xfrm>
            <a:off x="9208668" y="5957118"/>
            <a:ext cx="2415533" cy="36933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pple-system"/>
              </a:rPr>
              <a:t>PCB Layout and Routing</a:t>
            </a:r>
            <a:endParaRPr lang="zh-CN" altLang="en-US" dirty="0">
              <a:latin typeface="-apple-system"/>
            </a:endParaRPr>
          </a:p>
        </p:txBody>
      </p:sp>
      <p:pic>
        <p:nvPicPr>
          <p:cNvPr id="15" name="图片 14"/>
          <p:cNvPicPr/>
          <p:nvPr/>
        </p:nvPicPr>
        <p:blipFill>
          <a:blip r:embed="rId3"/>
          <a:stretch>
            <a:fillRect/>
          </a:stretch>
        </p:blipFill>
        <p:spPr>
          <a:xfrm>
            <a:off x="8972966" y="3746194"/>
            <a:ext cx="2886938" cy="2090569"/>
          </a:xfrm>
          <a:prstGeom prst="rect">
            <a:avLst/>
          </a:prstGeom>
          <a:noFill/>
          <a:ln>
            <a:noFill/>
          </a:ln>
        </p:spPr>
      </p:pic>
      <p:pic>
        <p:nvPicPr>
          <p:cNvPr id="7" name="图片 6">
            <a:extLst>
              <a:ext uri="{FF2B5EF4-FFF2-40B4-BE49-F238E27FC236}">
                <a16:creationId xmlns:a16="http://schemas.microsoft.com/office/drawing/2014/main" id="{0F800AFB-6357-44F4-9076-9B8601E934C2}"/>
              </a:ext>
            </a:extLst>
          </p:cNvPr>
          <p:cNvPicPr>
            <a:picLocks noChangeAspect="1"/>
          </p:cNvPicPr>
          <p:nvPr/>
        </p:nvPicPr>
        <p:blipFill>
          <a:blip r:embed="rId4"/>
          <a:stretch>
            <a:fillRect/>
          </a:stretch>
        </p:blipFill>
        <p:spPr>
          <a:xfrm>
            <a:off x="6181576" y="1253148"/>
            <a:ext cx="5541837" cy="2258689"/>
          </a:xfrm>
          <a:prstGeom prst="rect">
            <a:avLst/>
          </a:prstGeom>
        </p:spPr>
      </p:pic>
      <p:sp>
        <p:nvSpPr>
          <p:cNvPr id="21" name="文本框 20">
            <a:extLst>
              <a:ext uri="{FF2B5EF4-FFF2-40B4-BE49-F238E27FC236}">
                <a16:creationId xmlns:a16="http://schemas.microsoft.com/office/drawing/2014/main" id="{F4CEFFB8-1713-4D09-B890-6FBF741EE527}"/>
              </a:ext>
            </a:extLst>
          </p:cNvPr>
          <p:cNvSpPr txBox="1"/>
          <p:nvPr/>
        </p:nvSpPr>
        <p:spPr>
          <a:xfrm>
            <a:off x="6202047" y="3018016"/>
            <a:ext cx="3562926" cy="369332"/>
          </a:xfrm>
          <a:prstGeom prst="rect">
            <a:avLst/>
          </a:prstGeom>
          <a:noFill/>
        </p:spPr>
        <p:txBody>
          <a:bodyPr wrap="square">
            <a:spAutoFit/>
          </a:bodyPr>
          <a:lstStyle/>
          <a:p>
            <a:r>
              <a:rPr lang="en-US" altLang="zh-CN" b="0" i="0" dirty="0">
                <a:effectLst/>
                <a:latin typeface="-apple-system"/>
              </a:rPr>
              <a:t>Design FIR Filter Algorithm Using ISE</a:t>
            </a:r>
            <a:endParaRPr lang="zh-CN" altLang="en-US" dirty="0"/>
          </a:p>
        </p:txBody>
      </p:sp>
    </p:spTree>
    <p:extLst>
      <p:ext uri="{BB962C8B-B14F-4D97-AF65-F5344CB8AC3E}">
        <p14:creationId xmlns:p14="http://schemas.microsoft.com/office/powerpoint/2010/main" val="3177583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79D75-2A2E-4B28-8183-09A84DEB8792}"/>
              </a:ext>
            </a:extLst>
          </p:cNvPr>
          <p:cNvSpPr>
            <a:spLocks noGrp="1"/>
          </p:cNvSpPr>
          <p:nvPr>
            <p:ph type="title"/>
          </p:nvPr>
        </p:nvSpPr>
        <p:spPr>
          <a:xfrm>
            <a:off x="838200" y="194289"/>
            <a:ext cx="10515600" cy="1325563"/>
          </a:xfrm>
        </p:spPr>
        <p:txBody>
          <a:bodyPr>
            <a:normAutofit/>
          </a:bodyPr>
          <a:lstStyle/>
          <a:p>
            <a:r>
              <a:rPr lang="en-US" altLang="zh-CN" b="1" dirty="0">
                <a:solidFill>
                  <a:srgbClr val="FF0000"/>
                </a:solidFill>
                <a:effectLst>
                  <a:outerShdw blurRad="38100" dist="38100" dir="2700000" algn="tl">
                    <a:srgbClr val="000000">
                      <a:alpha val="43137"/>
                    </a:srgbClr>
                  </a:outerShdw>
                </a:effectLst>
                <a:latin typeface="Arial Black" pitchFamily="34" charset="0"/>
                <a:ea typeface="微软雅黑" pitchFamily="34" charset="-122"/>
              </a:rPr>
              <a:t>Outline</a:t>
            </a:r>
            <a:endParaRPr lang="zh-CN" altLang="en-US" b="1" dirty="0">
              <a:solidFill>
                <a:srgbClr val="FF0000"/>
              </a:solidFill>
              <a:effectLst>
                <a:outerShdw blurRad="38100" dist="38100" dir="2700000" algn="tl">
                  <a:srgbClr val="000000">
                    <a:alpha val="43137"/>
                  </a:srgbClr>
                </a:outerShdw>
              </a:effectLst>
              <a:latin typeface="Arial Black" pitchFamily="34" charset="0"/>
              <a:ea typeface="微软雅黑" pitchFamily="34" charset="-122"/>
            </a:endParaRPr>
          </a:p>
        </p:txBody>
      </p:sp>
      <p:sp>
        <p:nvSpPr>
          <p:cNvPr id="3" name="内容占位符 2">
            <a:extLst>
              <a:ext uri="{FF2B5EF4-FFF2-40B4-BE49-F238E27FC236}">
                <a16:creationId xmlns:a16="http://schemas.microsoft.com/office/drawing/2014/main" id="{C23C8F6D-DD69-45C8-B370-F5F379FE9FFC}"/>
              </a:ext>
            </a:extLst>
          </p:cNvPr>
          <p:cNvSpPr>
            <a:spLocks noGrp="1"/>
          </p:cNvSpPr>
          <p:nvPr>
            <p:ph idx="1"/>
          </p:nvPr>
        </p:nvSpPr>
        <p:spPr>
          <a:xfrm>
            <a:off x="838200" y="1649591"/>
            <a:ext cx="10515600" cy="4351338"/>
          </a:xfrm>
        </p:spPr>
        <p:txBody>
          <a:bodyPr/>
          <a:lstStyle/>
          <a:p>
            <a:pPr>
              <a:lnSpc>
                <a:spcPct val="120000"/>
              </a:lnSpc>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EDR progress</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Beam position monitor </a:t>
            </a:r>
            <a:r>
              <a:rPr lang="zh-CN" altLang="en-US" sz="2000" dirty="0">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BPM</a:t>
            </a:r>
            <a:r>
              <a:rPr lang="zh-CN" altLang="en-US" sz="2000" dirty="0">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system</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Synchrotron radiation light measurement</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Beam feedback system</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Luminosity tuning system</a:t>
            </a:r>
          </a:p>
          <a:p>
            <a:pPr>
              <a:lnSpc>
                <a:spcPct val="120000"/>
              </a:lnSpc>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Beam Instrumentation device design</a:t>
            </a:r>
          </a:p>
          <a:p>
            <a:pPr>
              <a:lnSpc>
                <a:spcPct val="120000"/>
              </a:lnSpc>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Radiation-resistant cable for BPM</a:t>
            </a:r>
          </a:p>
          <a:p>
            <a:endParaRPr lang="zh-CN" altLang="en-US" dirty="0"/>
          </a:p>
        </p:txBody>
      </p:sp>
    </p:spTree>
    <p:extLst>
      <p:ext uri="{BB962C8B-B14F-4D97-AF65-F5344CB8AC3E}">
        <p14:creationId xmlns:p14="http://schemas.microsoft.com/office/powerpoint/2010/main" val="3095561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85664496-D15B-4F70-BDA3-0755A4FA735F}"/>
              </a:ext>
            </a:extLst>
          </p:cNvPr>
          <p:cNvSpPr>
            <a:spLocks noGrp="1"/>
          </p:cNvSpPr>
          <p:nvPr>
            <p:ph idx="1"/>
          </p:nvPr>
        </p:nvSpPr>
        <p:spPr/>
        <p:txBody>
          <a:bodyPr/>
          <a:lstStyle/>
          <a:p>
            <a:endParaRPr lang="zh-CN" altLang="en-US"/>
          </a:p>
        </p:txBody>
      </p:sp>
      <p:sp>
        <p:nvSpPr>
          <p:cNvPr id="7" name="内容占位符 1">
            <a:extLst>
              <a:ext uri="{FF2B5EF4-FFF2-40B4-BE49-F238E27FC236}">
                <a16:creationId xmlns:a16="http://schemas.microsoft.com/office/drawing/2014/main" id="{FF75812A-F562-4746-A3D2-649E3046A7AF}"/>
              </a:ext>
            </a:extLst>
          </p:cNvPr>
          <p:cNvSpPr txBox="1">
            <a:spLocks/>
          </p:cNvSpPr>
          <p:nvPr/>
        </p:nvSpPr>
        <p:spPr>
          <a:xfrm>
            <a:off x="0" y="1045642"/>
            <a:ext cx="12098588" cy="4766716"/>
          </a:xfrm>
          <a:prstGeom prst="rect">
            <a:avLst/>
          </a:prstGeom>
        </p:spPr>
        <p:txBody>
          <a:bodyPr/>
          <a:lstStyle>
            <a:lvl1pPr marL="342900" indent="-342900" algn="just" rtl="0" eaLnBrk="1" fontAlgn="base" hangingPunct="1">
              <a:lnSpc>
                <a:spcPct val="120000"/>
              </a:lnSpc>
              <a:spcBef>
                <a:spcPct val="20000"/>
              </a:spcBef>
              <a:spcAft>
                <a:spcPct val="20000"/>
              </a:spcAft>
              <a:buClr>
                <a:srgbClr val="FF0000"/>
              </a:buClr>
              <a:buSzPct val="90000"/>
              <a:buFont typeface="Wingdings" pitchFamily="2" charset="2"/>
              <a:buChar char="n"/>
              <a:defRPr sz="2800" b="1">
                <a:solidFill>
                  <a:schemeClr val="accent2"/>
                </a:solidFill>
                <a:latin typeface="+mn-lt"/>
                <a:ea typeface="+mn-ea"/>
                <a:cs typeface="+mn-cs"/>
              </a:defRPr>
            </a:lvl1pPr>
            <a:lvl2pPr marL="742950" indent="-285750" algn="just" rtl="0" eaLnBrk="1" fontAlgn="base" hangingPunct="1">
              <a:lnSpc>
                <a:spcPct val="110000"/>
              </a:lnSpc>
              <a:spcBef>
                <a:spcPct val="20000"/>
              </a:spcBef>
              <a:spcAft>
                <a:spcPct val="0"/>
              </a:spcAft>
              <a:buClr>
                <a:srgbClr val="33CC33"/>
              </a:buClr>
              <a:buFont typeface="Wingdings" pitchFamily="2" charset="2"/>
              <a:buChar char="l"/>
              <a:defRPr sz="2400" b="1">
                <a:solidFill>
                  <a:srgbClr val="0000FF"/>
                </a:solidFill>
                <a:latin typeface="+mn-lt"/>
                <a:ea typeface="+mn-ea"/>
              </a:defRPr>
            </a:lvl2pPr>
            <a:lvl3pPr marL="1143000" indent="-228600" algn="just" rtl="0" eaLnBrk="1" fontAlgn="base" hangingPunct="1">
              <a:spcBef>
                <a:spcPct val="20000"/>
              </a:spcBef>
              <a:spcAft>
                <a:spcPct val="0"/>
              </a:spcAft>
              <a:buChar char="•"/>
              <a:defRPr sz="2400">
                <a:solidFill>
                  <a:schemeClr val="tx1"/>
                </a:solidFill>
                <a:latin typeface="+mn-lt"/>
                <a:ea typeface="宋体" charset="-122"/>
              </a:defRPr>
            </a:lvl3pPr>
            <a:lvl4pPr marL="1600200" indent="-228600" algn="just" rtl="0" eaLnBrk="1" fontAlgn="base" hangingPunct="1">
              <a:spcBef>
                <a:spcPct val="20000"/>
              </a:spcBef>
              <a:spcAft>
                <a:spcPct val="0"/>
              </a:spcAft>
              <a:buChar char="–"/>
              <a:defRPr sz="2000">
                <a:solidFill>
                  <a:schemeClr val="tx1"/>
                </a:solidFill>
                <a:latin typeface="+mn-lt"/>
                <a:ea typeface="宋体" charset="-122"/>
              </a:defRPr>
            </a:lvl4pPr>
            <a:lvl5pPr marL="2057400" indent="-228600" algn="just" rtl="0" eaLnBrk="1" fontAlgn="base" hangingPunct="1">
              <a:spcBef>
                <a:spcPct val="20000"/>
              </a:spcBef>
              <a:spcAft>
                <a:spcPct val="0"/>
              </a:spcAft>
              <a:buChar char="»"/>
              <a:defRPr sz="2000">
                <a:solidFill>
                  <a:schemeClr val="tx1"/>
                </a:solidFill>
                <a:latin typeface="+mn-lt"/>
                <a:ea typeface="宋体" charset="-122"/>
              </a:defRPr>
            </a:lvl5pPr>
            <a:lvl6pPr marL="2514600" indent="-228600" algn="just" rtl="0" eaLnBrk="1" fontAlgn="base" hangingPunct="1">
              <a:spcBef>
                <a:spcPct val="20000"/>
              </a:spcBef>
              <a:spcAft>
                <a:spcPct val="0"/>
              </a:spcAft>
              <a:buChar char="»"/>
              <a:defRPr sz="2000">
                <a:solidFill>
                  <a:schemeClr val="tx1"/>
                </a:solidFill>
                <a:latin typeface="+mn-lt"/>
                <a:ea typeface="宋体" charset="-122"/>
              </a:defRPr>
            </a:lvl6pPr>
            <a:lvl7pPr marL="2971800" indent="-228600" algn="just" rtl="0" eaLnBrk="1" fontAlgn="base" hangingPunct="1">
              <a:spcBef>
                <a:spcPct val="20000"/>
              </a:spcBef>
              <a:spcAft>
                <a:spcPct val="0"/>
              </a:spcAft>
              <a:buChar char="»"/>
              <a:defRPr sz="2000">
                <a:solidFill>
                  <a:schemeClr val="tx1"/>
                </a:solidFill>
                <a:latin typeface="+mn-lt"/>
                <a:ea typeface="宋体" charset="-122"/>
              </a:defRPr>
            </a:lvl7pPr>
            <a:lvl8pPr marL="3429000" indent="-228600" algn="just" rtl="0" eaLnBrk="1" fontAlgn="base" hangingPunct="1">
              <a:spcBef>
                <a:spcPct val="20000"/>
              </a:spcBef>
              <a:spcAft>
                <a:spcPct val="0"/>
              </a:spcAft>
              <a:buChar char="»"/>
              <a:defRPr sz="2000">
                <a:solidFill>
                  <a:schemeClr val="tx1"/>
                </a:solidFill>
                <a:latin typeface="+mn-lt"/>
                <a:ea typeface="宋体" charset="-122"/>
              </a:defRPr>
            </a:lvl8pPr>
            <a:lvl9pPr marL="3886200" indent="-228600" algn="just" rtl="0" eaLnBrk="1" fontAlgn="base" hangingPunct="1">
              <a:spcBef>
                <a:spcPct val="20000"/>
              </a:spcBef>
              <a:spcAft>
                <a:spcPct val="0"/>
              </a:spcAft>
              <a:buChar char="»"/>
              <a:defRPr sz="2000">
                <a:solidFill>
                  <a:schemeClr val="tx1"/>
                </a:solidFill>
                <a:latin typeface="+mn-lt"/>
                <a:ea typeface="宋体" charset="-122"/>
              </a:defRPr>
            </a:lvl9pPr>
          </a:lstStyle>
          <a:p>
            <a:r>
              <a:rPr lang="en-US" altLang="zh-CN" kern="0" dirty="0"/>
              <a:t>“Ring-Star-Ring”</a:t>
            </a:r>
            <a:r>
              <a:rPr lang="zh-CN" altLang="en-US" kern="0" dirty="0"/>
              <a:t>  </a:t>
            </a:r>
            <a:r>
              <a:rPr lang="en-US" altLang="zh-CN" kern="0" dirty="0"/>
              <a:t>structure</a:t>
            </a:r>
          </a:p>
          <a:p>
            <a:pPr lvl="1"/>
            <a:r>
              <a:rPr lang="en-US" altLang="zh-CN" kern="0" dirty="0"/>
              <a:t>Construct a BPM ring consisting of 12 BPMs for each BPM station</a:t>
            </a:r>
          </a:p>
          <a:p>
            <a:pPr lvl="1"/>
            <a:r>
              <a:rPr lang="en-US" altLang="zh-CN" kern="0" dirty="0"/>
              <a:t>Connecting 3 BPM rings to 1 FOFB unit.</a:t>
            </a:r>
          </a:p>
          <a:p>
            <a:pPr lvl="1"/>
            <a:r>
              <a:rPr lang="en-US" altLang="zh-CN" kern="0" dirty="0"/>
              <a:t>Link all 16 FOFB units to 1 large FOFB ring.</a:t>
            </a:r>
          </a:p>
          <a:p>
            <a:pPr lvl="1"/>
            <a:r>
              <a:rPr lang="en-US" altLang="zh-CN" kern="0" dirty="0"/>
              <a:t>Connecting 1 FOFB unit to 3 FC PSC units.</a:t>
            </a:r>
          </a:p>
          <a:p>
            <a:pPr lvl="1"/>
            <a:endParaRPr lang="zh-CN" altLang="en-US" kern="0" dirty="0"/>
          </a:p>
        </p:txBody>
      </p:sp>
      <p:pic>
        <p:nvPicPr>
          <p:cNvPr id="8" name="图片 7">
            <a:extLst>
              <a:ext uri="{FF2B5EF4-FFF2-40B4-BE49-F238E27FC236}">
                <a16:creationId xmlns:a16="http://schemas.microsoft.com/office/drawing/2014/main" id="{52723C37-9C70-4687-8D04-EB1E84527D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33587" y="2204864"/>
            <a:ext cx="4458413" cy="4461841"/>
          </a:xfrm>
          <a:prstGeom prst="rect">
            <a:avLst/>
          </a:prstGeom>
        </p:spPr>
      </p:pic>
      <p:pic>
        <p:nvPicPr>
          <p:cNvPr id="9" name="图片 8">
            <a:extLst>
              <a:ext uri="{FF2B5EF4-FFF2-40B4-BE49-F238E27FC236}">
                <a16:creationId xmlns:a16="http://schemas.microsoft.com/office/drawing/2014/main" id="{C5A3CFF2-9898-4017-9539-3F49B563E25A}"/>
              </a:ext>
            </a:extLst>
          </p:cNvPr>
          <p:cNvPicPr>
            <a:picLocks noChangeAspect="1"/>
          </p:cNvPicPr>
          <p:nvPr/>
        </p:nvPicPr>
        <p:blipFill>
          <a:blip r:embed="rId3"/>
          <a:stretch>
            <a:fillRect/>
          </a:stretch>
        </p:blipFill>
        <p:spPr>
          <a:xfrm>
            <a:off x="209280" y="3989128"/>
            <a:ext cx="6268113" cy="2705933"/>
          </a:xfrm>
          <a:prstGeom prst="rect">
            <a:avLst/>
          </a:prstGeom>
        </p:spPr>
      </p:pic>
      <p:sp>
        <p:nvSpPr>
          <p:cNvPr id="10" name="标题 2">
            <a:extLst>
              <a:ext uri="{FF2B5EF4-FFF2-40B4-BE49-F238E27FC236}">
                <a16:creationId xmlns:a16="http://schemas.microsoft.com/office/drawing/2014/main" id="{494AD7A4-DC80-4911-9608-4CA0E783F2A8}"/>
              </a:ext>
            </a:extLst>
          </p:cNvPr>
          <p:cNvSpPr txBox="1">
            <a:spLocks/>
          </p:cNvSpPr>
          <p:nvPr/>
        </p:nvSpPr>
        <p:spPr>
          <a:xfrm>
            <a:off x="609600" y="103296"/>
            <a:ext cx="10763325" cy="72547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r>
              <a:rPr lang="en-US" altLang="zh-CN" dirty="0"/>
              <a:t>FOFB Architecture of HEPS</a:t>
            </a:r>
            <a:endParaRPr lang="zh-CN" altLang="en-US" dirty="0"/>
          </a:p>
        </p:txBody>
      </p:sp>
    </p:spTree>
    <p:extLst>
      <p:ext uri="{BB962C8B-B14F-4D97-AF65-F5344CB8AC3E}">
        <p14:creationId xmlns:p14="http://schemas.microsoft.com/office/powerpoint/2010/main" val="563508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2175AE-18F2-4866-8581-71531A925921}"/>
              </a:ext>
            </a:extLst>
          </p:cNvPr>
          <p:cNvSpPr>
            <a:spLocks noGrp="1"/>
          </p:cNvSpPr>
          <p:nvPr>
            <p:ph type="title"/>
          </p:nvPr>
        </p:nvSpPr>
        <p:spPr/>
        <p:txBody>
          <a:bodyPr/>
          <a:lstStyle/>
          <a:p>
            <a:r>
              <a:rPr lang="en-US" altLang="zh-CN" dirty="0"/>
              <a:t>FOFB system commissioning</a:t>
            </a:r>
            <a:endParaRPr lang="zh-CN" altLang="en-US" dirty="0"/>
          </a:p>
        </p:txBody>
      </p:sp>
      <p:sp>
        <p:nvSpPr>
          <p:cNvPr id="3" name="内容占位符 2">
            <a:extLst>
              <a:ext uri="{FF2B5EF4-FFF2-40B4-BE49-F238E27FC236}">
                <a16:creationId xmlns:a16="http://schemas.microsoft.com/office/drawing/2014/main" id="{BF088B32-9A8B-4DF4-B8B9-CE1A556EEC9B}"/>
              </a:ext>
            </a:extLst>
          </p:cNvPr>
          <p:cNvSpPr>
            <a:spLocks noGrp="1"/>
          </p:cNvSpPr>
          <p:nvPr>
            <p:ph idx="1"/>
          </p:nvPr>
        </p:nvSpPr>
        <p:spPr>
          <a:xfrm>
            <a:off x="62122" y="1052736"/>
            <a:ext cx="12144672" cy="5184575"/>
          </a:xfrm>
        </p:spPr>
        <p:txBody>
          <a:bodyPr/>
          <a:lstStyle/>
          <a:p>
            <a:r>
              <a:rPr lang="en-US" altLang="zh-CN" sz="2400" dirty="0"/>
              <a:t>Commissioning with beam(2025.08.26~2025.08.27)</a:t>
            </a:r>
          </a:p>
          <a:p>
            <a:r>
              <a:rPr lang="en-US" altLang="zh-CN" sz="2400" dirty="0"/>
              <a:t>Work objectives</a:t>
            </a:r>
          </a:p>
          <a:p>
            <a:pPr lvl="1"/>
            <a:r>
              <a:rPr lang="en-US" altLang="zh-CN" sz="1800" dirty="0"/>
              <a:t>FOFB data acquisition function verification.</a:t>
            </a:r>
          </a:p>
          <a:p>
            <a:pPr lvl="1"/>
            <a:r>
              <a:rPr lang="en-US" altLang="zh-CN" sz="1800" dirty="0"/>
              <a:t>FOFB system open-loop response testing.</a:t>
            </a:r>
          </a:p>
          <a:p>
            <a:r>
              <a:rPr lang="en-US" altLang="zh-CN" sz="2400" dirty="0"/>
              <a:t>Testing result</a:t>
            </a:r>
          </a:p>
          <a:p>
            <a:pPr lvl="1"/>
            <a:r>
              <a:rPr lang="en-US" altLang="zh-CN" sz="1800" dirty="0"/>
              <a:t>Integrate the FOFB data acquisition function into the FOFB software, and the all BPMs and PSCs  acquisition data can be freely selected according to the requirement. </a:t>
            </a:r>
          </a:p>
          <a:p>
            <a:pPr lvl="1"/>
            <a:r>
              <a:rPr lang="en-US" altLang="zh-CN" sz="1800" dirty="0"/>
              <a:t>5-second BPM data can be plotted separately in the time and frequency domain using beam tuning software. The image results are consistent with the actual situation</a:t>
            </a:r>
          </a:p>
        </p:txBody>
      </p:sp>
      <p:pic>
        <p:nvPicPr>
          <p:cNvPr id="7" name="图片 6">
            <a:extLst>
              <a:ext uri="{FF2B5EF4-FFF2-40B4-BE49-F238E27FC236}">
                <a16:creationId xmlns:a16="http://schemas.microsoft.com/office/drawing/2014/main" id="{33376FB3-B1DA-47FB-95E1-9D43306C8342}"/>
              </a:ext>
            </a:extLst>
          </p:cNvPr>
          <p:cNvPicPr>
            <a:picLocks noChangeAspect="1"/>
          </p:cNvPicPr>
          <p:nvPr/>
        </p:nvPicPr>
        <p:blipFill>
          <a:blip r:embed="rId2"/>
          <a:stretch>
            <a:fillRect/>
          </a:stretch>
        </p:blipFill>
        <p:spPr>
          <a:xfrm>
            <a:off x="342443" y="4840547"/>
            <a:ext cx="3762835" cy="1929434"/>
          </a:xfrm>
          <a:prstGeom prst="rect">
            <a:avLst/>
          </a:prstGeom>
        </p:spPr>
      </p:pic>
      <p:pic>
        <p:nvPicPr>
          <p:cNvPr id="8" name="图片 7">
            <a:extLst>
              <a:ext uri="{FF2B5EF4-FFF2-40B4-BE49-F238E27FC236}">
                <a16:creationId xmlns:a16="http://schemas.microsoft.com/office/drawing/2014/main" id="{E3968D49-E360-4D1D-AF0F-E5685F130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609" y="4828140"/>
            <a:ext cx="7367016" cy="1966922"/>
          </a:xfrm>
          <a:prstGeom prst="rect">
            <a:avLst/>
          </a:prstGeom>
        </p:spPr>
      </p:pic>
    </p:spTree>
    <p:extLst>
      <p:ext uri="{BB962C8B-B14F-4D97-AF65-F5344CB8AC3E}">
        <p14:creationId xmlns:p14="http://schemas.microsoft.com/office/powerpoint/2010/main" val="2898680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2175AE-18F2-4866-8581-71531A925921}"/>
              </a:ext>
            </a:extLst>
          </p:cNvPr>
          <p:cNvSpPr>
            <a:spLocks noGrp="1"/>
          </p:cNvSpPr>
          <p:nvPr>
            <p:ph type="title"/>
          </p:nvPr>
        </p:nvSpPr>
        <p:spPr/>
        <p:txBody>
          <a:bodyPr/>
          <a:lstStyle/>
          <a:p>
            <a:r>
              <a:rPr lang="en-US" altLang="zh-CN" dirty="0"/>
              <a:t>FOFB system commissioning</a:t>
            </a:r>
            <a:endParaRPr lang="zh-CN" altLang="en-US" dirty="0"/>
          </a:p>
        </p:txBody>
      </p:sp>
      <p:sp>
        <p:nvSpPr>
          <p:cNvPr id="3" name="内容占位符 2">
            <a:extLst>
              <a:ext uri="{FF2B5EF4-FFF2-40B4-BE49-F238E27FC236}">
                <a16:creationId xmlns:a16="http://schemas.microsoft.com/office/drawing/2014/main" id="{BF088B32-9A8B-4DF4-B8B9-CE1A556EEC9B}"/>
              </a:ext>
            </a:extLst>
          </p:cNvPr>
          <p:cNvSpPr>
            <a:spLocks noGrp="1"/>
          </p:cNvSpPr>
          <p:nvPr>
            <p:ph idx="1"/>
          </p:nvPr>
        </p:nvSpPr>
        <p:spPr>
          <a:xfrm>
            <a:off x="983432" y="1016063"/>
            <a:ext cx="5673838" cy="5184575"/>
          </a:xfrm>
        </p:spPr>
        <p:txBody>
          <a:bodyPr/>
          <a:lstStyle/>
          <a:p>
            <a:r>
              <a:rPr lang="en-US" altLang="zh-CN" sz="2400" dirty="0"/>
              <a:t>Commissioning with beam (2025.08.26~2025.08.27)</a:t>
            </a:r>
          </a:p>
          <a:p>
            <a:r>
              <a:rPr lang="en-US" altLang="zh-CN" sz="2400" dirty="0"/>
              <a:t>Experimental Procedure</a:t>
            </a:r>
          </a:p>
          <a:p>
            <a:pPr lvl="1"/>
            <a:r>
              <a:rPr lang="zh-CN" altLang="en-US" sz="2000" dirty="0"/>
              <a:t>﻿ </a:t>
            </a:r>
            <a:r>
              <a:rPr lang="en-US" altLang="zh-CN" sz="2000" dirty="0"/>
              <a:t>Set a ± 0.15A step change for one PSC through optical fiber,  and observe the position change of each BPM.</a:t>
            </a:r>
          </a:p>
          <a:p>
            <a:r>
              <a:rPr lang="en-US" altLang="zh-CN" sz="2400" dirty="0"/>
              <a:t>Testing result</a:t>
            </a:r>
          </a:p>
          <a:p>
            <a:pPr lvl="1"/>
            <a:r>
              <a:rPr lang="en-US" altLang="zh-CN" sz="1800" dirty="0"/>
              <a:t>The delay of most BPM is approximately between 5-6 FA cycles, which is between 225-270us. Some BPMs also have high latency, about 8-10 FA cycles, and the power supply is slower than BPM about 2 sampling points. </a:t>
            </a:r>
          </a:p>
        </p:txBody>
      </p:sp>
      <p:pic>
        <p:nvPicPr>
          <p:cNvPr id="6" name="图片 5">
            <a:extLst>
              <a:ext uri="{FF2B5EF4-FFF2-40B4-BE49-F238E27FC236}">
                <a16:creationId xmlns:a16="http://schemas.microsoft.com/office/drawing/2014/main" id="{FA8F6E39-FB8E-48E6-86C7-9ADB84433A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6445" y="1016063"/>
            <a:ext cx="3772040" cy="2829030"/>
          </a:xfrm>
          <a:prstGeom prst="rect">
            <a:avLst/>
          </a:prstGeom>
        </p:spPr>
      </p:pic>
      <p:pic>
        <p:nvPicPr>
          <p:cNvPr id="9" name="图片 8">
            <a:extLst>
              <a:ext uri="{FF2B5EF4-FFF2-40B4-BE49-F238E27FC236}">
                <a16:creationId xmlns:a16="http://schemas.microsoft.com/office/drawing/2014/main" id="{657F0BF5-1204-4717-A986-A1FF8028E2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3634" y="3861048"/>
            <a:ext cx="3635896" cy="2726922"/>
          </a:xfrm>
          <a:prstGeom prst="rect">
            <a:avLst/>
          </a:prstGeom>
        </p:spPr>
      </p:pic>
    </p:spTree>
    <p:extLst>
      <p:ext uri="{BB962C8B-B14F-4D97-AF65-F5344CB8AC3E}">
        <p14:creationId xmlns:p14="http://schemas.microsoft.com/office/powerpoint/2010/main" val="3405534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08D5A-3D68-414B-8EF1-61F911132B9B}"/>
              </a:ext>
            </a:extLst>
          </p:cNvPr>
          <p:cNvSpPr>
            <a:spLocks noGrp="1"/>
          </p:cNvSpPr>
          <p:nvPr>
            <p:ph type="title"/>
          </p:nvPr>
        </p:nvSpPr>
        <p:spPr/>
        <p:txBody>
          <a:bodyPr/>
          <a:lstStyle/>
          <a:p>
            <a:r>
              <a:rPr lang="en-US" altLang="zh-CN" dirty="0"/>
              <a:t>FOFB system commissioning</a:t>
            </a:r>
            <a:endParaRPr lang="zh-CN" altLang="en-US" dirty="0"/>
          </a:p>
        </p:txBody>
      </p:sp>
      <p:sp>
        <p:nvSpPr>
          <p:cNvPr id="3" name="内容占位符 2">
            <a:extLst>
              <a:ext uri="{FF2B5EF4-FFF2-40B4-BE49-F238E27FC236}">
                <a16:creationId xmlns:a16="http://schemas.microsoft.com/office/drawing/2014/main" id="{AEC940EE-5D45-4AC2-8100-5B4C2A096FFD}"/>
              </a:ext>
            </a:extLst>
          </p:cNvPr>
          <p:cNvSpPr>
            <a:spLocks noGrp="1"/>
          </p:cNvSpPr>
          <p:nvPr>
            <p:ph idx="1"/>
          </p:nvPr>
        </p:nvSpPr>
        <p:spPr>
          <a:xfrm>
            <a:off x="542061" y="1124744"/>
            <a:ext cx="10972800" cy="4768865"/>
          </a:xfrm>
        </p:spPr>
        <p:txBody>
          <a:bodyPr/>
          <a:lstStyle/>
          <a:p>
            <a:r>
              <a:rPr lang="en-US" altLang="zh-CN" sz="2400" dirty="0"/>
              <a:t>Commissioning with beam(2025.09.11)</a:t>
            </a:r>
          </a:p>
          <a:p>
            <a:pPr lvl="1"/>
            <a:r>
              <a:rPr lang="pt-BR" altLang="zh-CN" sz="2000" dirty="0"/>
              <a:t>Beam current: 15mA; BPM selected: R01BPM01 and R01BPM02; FC selected: R01FC1H \ R01FC2H \ R48FC3H \ R48FC4H.</a:t>
            </a:r>
          </a:p>
          <a:p>
            <a:pPr lvl="1"/>
            <a:r>
              <a:rPr lang="en-US" altLang="zh-CN" sz="2000" dirty="0"/>
              <a:t>Fixed 100 steps running mode; the limit of PSC amplitude setting is ± 6A; and save FOFB data synchronously during each test running.</a:t>
            </a:r>
          </a:p>
          <a:p>
            <a:pPr lvl="1"/>
            <a:r>
              <a:rPr lang="en-US" altLang="zh-CN" sz="2000" dirty="0"/>
              <a:t>A few sets of PID parameters are testing, and expected results not obtained, more experiments are needed.</a:t>
            </a:r>
          </a:p>
          <a:p>
            <a:pPr lvl="1"/>
            <a:r>
              <a:rPr lang="en-US" altLang="zh-CN" sz="2000" dirty="0"/>
              <a:t>Based on the results of FOFB testing, the FOFB algorithm and the correct FC current setting values are verified.</a:t>
            </a:r>
            <a:endParaRPr lang="zh-CN" altLang="en-US" sz="2000" dirty="0"/>
          </a:p>
        </p:txBody>
      </p:sp>
      <p:pic>
        <p:nvPicPr>
          <p:cNvPr id="4" name="图片 3">
            <a:extLst>
              <a:ext uri="{FF2B5EF4-FFF2-40B4-BE49-F238E27FC236}">
                <a16:creationId xmlns:a16="http://schemas.microsoft.com/office/drawing/2014/main" id="{DEFEFC50-B388-485C-8E6A-04045D783B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194" y="4581128"/>
            <a:ext cx="4110752" cy="1996194"/>
          </a:xfrm>
          <a:prstGeom prst="rect">
            <a:avLst/>
          </a:prstGeom>
        </p:spPr>
      </p:pic>
      <p:pic>
        <p:nvPicPr>
          <p:cNvPr id="5" name="图片 4">
            <a:extLst>
              <a:ext uri="{FF2B5EF4-FFF2-40B4-BE49-F238E27FC236}">
                <a16:creationId xmlns:a16="http://schemas.microsoft.com/office/drawing/2014/main" id="{EDD2F73D-D33E-49A6-B47B-FB3757AAD906}"/>
              </a:ext>
            </a:extLst>
          </p:cNvPr>
          <p:cNvPicPr>
            <a:picLocks noChangeAspect="1"/>
          </p:cNvPicPr>
          <p:nvPr/>
        </p:nvPicPr>
        <p:blipFill>
          <a:blip r:embed="rId3"/>
          <a:stretch>
            <a:fillRect/>
          </a:stretch>
        </p:blipFill>
        <p:spPr>
          <a:xfrm>
            <a:off x="5522209" y="4442743"/>
            <a:ext cx="6088800" cy="2134579"/>
          </a:xfrm>
          <a:prstGeom prst="rect">
            <a:avLst/>
          </a:prstGeom>
        </p:spPr>
      </p:pic>
    </p:spTree>
    <p:extLst>
      <p:ext uri="{BB962C8B-B14F-4D97-AF65-F5344CB8AC3E}">
        <p14:creationId xmlns:p14="http://schemas.microsoft.com/office/powerpoint/2010/main" val="3386460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6">
            <a:extLst>
              <a:ext uri="{FF2B5EF4-FFF2-40B4-BE49-F238E27FC236}">
                <a16:creationId xmlns:a16="http://schemas.microsoft.com/office/drawing/2014/main" id="{5F9895A6-CB51-4E53-BD3A-EA078CA82132}"/>
              </a:ext>
            </a:extLst>
          </p:cNvPr>
          <p:cNvGraphicFramePr>
            <a:graphicFrameLocks noGrp="1"/>
          </p:cNvGraphicFramePr>
          <p:nvPr>
            <p:ph idx="1"/>
          </p:nvPr>
        </p:nvGraphicFramePr>
        <p:xfrm>
          <a:off x="551384" y="1052736"/>
          <a:ext cx="10382943" cy="2286000"/>
        </p:xfrm>
        <a:graphic>
          <a:graphicData uri="http://schemas.openxmlformats.org/drawingml/2006/table">
            <a:tbl>
              <a:tblPr firstRow="1" bandRow="1">
                <a:tableStyleId>{5C22544A-7EE6-4342-B048-85BDC9FD1C3A}</a:tableStyleId>
              </a:tblPr>
              <a:tblGrid>
                <a:gridCol w="3460981">
                  <a:extLst>
                    <a:ext uri="{9D8B030D-6E8A-4147-A177-3AD203B41FA5}">
                      <a16:colId xmlns:a16="http://schemas.microsoft.com/office/drawing/2014/main" val="4037207050"/>
                    </a:ext>
                  </a:extLst>
                </a:gridCol>
                <a:gridCol w="3460981">
                  <a:extLst>
                    <a:ext uri="{9D8B030D-6E8A-4147-A177-3AD203B41FA5}">
                      <a16:colId xmlns:a16="http://schemas.microsoft.com/office/drawing/2014/main" val="2237266162"/>
                    </a:ext>
                  </a:extLst>
                </a:gridCol>
                <a:gridCol w="3460981">
                  <a:extLst>
                    <a:ext uri="{9D8B030D-6E8A-4147-A177-3AD203B41FA5}">
                      <a16:colId xmlns:a16="http://schemas.microsoft.com/office/drawing/2014/main" val="4195007971"/>
                    </a:ext>
                  </a:extLst>
                </a:gridCol>
              </a:tblGrid>
              <a:tr h="370840">
                <a:tc>
                  <a:txBody>
                    <a:bodyPr/>
                    <a:lstStyle/>
                    <a:p>
                      <a:r>
                        <a:rPr lang="en-US" altLang="zh-CN" sz="2400" dirty="0"/>
                        <a:t>Location</a:t>
                      </a:r>
                      <a:endParaRPr lang="zh-CN" altLang="en-US" sz="2400" dirty="0"/>
                    </a:p>
                  </a:txBody>
                  <a:tcPr/>
                </a:tc>
                <a:tc>
                  <a:txBody>
                    <a:bodyPr/>
                    <a:lstStyle/>
                    <a:p>
                      <a:r>
                        <a:rPr lang="en-US" altLang="zh-CN" sz="2400" b="0" kern="1200" dirty="0">
                          <a:solidFill>
                            <a:schemeClr val="lt1"/>
                          </a:solidFill>
                          <a:effectLst/>
                          <a:latin typeface="+mn-lt"/>
                          <a:ea typeface="+mn-ea"/>
                          <a:cs typeface="+mn-cs"/>
                        </a:rPr>
                        <a:t>Hardware types</a:t>
                      </a:r>
                      <a:endParaRPr lang="zh-CN" altLang="en-US" sz="2400" dirty="0"/>
                    </a:p>
                  </a:txBody>
                  <a:tcPr/>
                </a:tc>
                <a:tc>
                  <a:txBody>
                    <a:bodyPr/>
                    <a:lstStyle/>
                    <a:p>
                      <a:r>
                        <a:rPr lang="en-US" altLang="zh-CN" sz="2400" b="0" kern="1200" dirty="0">
                          <a:solidFill>
                            <a:schemeClr val="lt1"/>
                          </a:solidFill>
                          <a:effectLst/>
                          <a:latin typeface="+mn-lt"/>
                          <a:ea typeface="+mn-ea"/>
                          <a:cs typeface="+mn-cs"/>
                        </a:rPr>
                        <a:t>Quantity </a:t>
                      </a:r>
                      <a:endParaRPr lang="zh-CN" altLang="en-US" sz="2400" dirty="0"/>
                    </a:p>
                  </a:txBody>
                  <a:tcPr/>
                </a:tc>
                <a:extLst>
                  <a:ext uri="{0D108BD9-81ED-4DB2-BD59-A6C34878D82A}">
                    <a16:rowId xmlns:a16="http://schemas.microsoft.com/office/drawing/2014/main" val="4004495877"/>
                  </a:ext>
                </a:extLst>
              </a:tr>
              <a:tr h="370840">
                <a:tc>
                  <a:txBody>
                    <a:bodyPr/>
                    <a:lstStyle/>
                    <a:p>
                      <a:r>
                        <a:rPr lang="en-US" altLang="zh-CN" sz="2400" dirty="0" err="1"/>
                        <a:t>Linac</a:t>
                      </a:r>
                      <a:endParaRPr lang="zh-CN" altLang="en-US" sz="2400" dirty="0"/>
                    </a:p>
                  </a:txBody>
                  <a:tcPr/>
                </a:tc>
                <a:tc>
                  <a:txBody>
                    <a:bodyPr/>
                    <a:lstStyle/>
                    <a:p>
                      <a:r>
                        <a:rPr lang="en-US" altLang="zh-CN" sz="2400" dirty="0"/>
                        <a:t>10</a:t>
                      </a:r>
                      <a:endParaRPr lang="zh-CN" altLang="en-US" sz="2400" dirty="0"/>
                    </a:p>
                  </a:txBody>
                  <a:tcPr/>
                </a:tc>
                <a:tc>
                  <a:txBody>
                    <a:bodyPr/>
                    <a:lstStyle/>
                    <a:p>
                      <a:r>
                        <a:rPr lang="en-US" altLang="zh-CN" sz="2400" dirty="0"/>
                        <a:t>244</a:t>
                      </a:r>
                      <a:endParaRPr lang="zh-CN" altLang="en-US" sz="2400" dirty="0"/>
                    </a:p>
                  </a:txBody>
                  <a:tcPr/>
                </a:tc>
                <a:extLst>
                  <a:ext uri="{0D108BD9-81ED-4DB2-BD59-A6C34878D82A}">
                    <a16:rowId xmlns:a16="http://schemas.microsoft.com/office/drawing/2014/main" val="2817850585"/>
                  </a:ext>
                </a:extLst>
              </a:tr>
              <a:tr h="370840">
                <a:tc>
                  <a:txBody>
                    <a:bodyPr/>
                    <a:lstStyle/>
                    <a:p>
                      <a:r>
                        <a:rPr lang="en-US" altLang="zh-CN" sz="2400" dirty="0"/>
                        <a:t>Booster</a:t>
                      </a:r>
                      <a:endParaRPr lang="zh-CN" altLang="en-US" sz="2400" dirty="0"/>
                    </a:p>
                  </a:txBody>
                  <a:tcPr/>
                </a:tc>
                <a:tc>
                  <a:txBody>
                    <a:bodyPr/>
                    <a:lstStyle/>
                    <a:p>
                      <a:r>
                        <a:rPr lang="en-US" altLang="zh-CN" sz="2400" dirty="0"/>
                        <a:t>6</a:t>
                      </a:r>
                      <a:endParaRPr lang="zh-CN" altLang="en-US" sz="2400" dirty="0"/>
                    </a:p>
                  </a:txBody>
                  <a:tcPr/>
                </a:tc>
                <a:tc>
                  <a:txBody>
                    <a:bodyPr/>
                    <a:lstStyle/>
                    <a:p>
                      <a:r>
                        <a:rPr lang="en-US" altLang="zh-CN" sz="2400" dirty="0"/>
                        <a:t>2418</a:t>
                      </a:r>
                      <a:endParaRPr lang="zh-CN" altLang="en-US" sz="2400" dirty="0"/>
                    </a:p>
                  </a:txBody>
                  <a:tcPr/>
                </a:tc>
                <a:extLst>
                  <a:ext uri="{0D108BD9-81ED-4DB2-BD59-A6C34878D82A}">
                    <a16:rowId xmlns:a16="http://schemas.microsoft.com/office/drawing/2014/main" val="1581806063"/>
                  </a:ext>
                </a:extLst>
              </a:tr>
              <a:tr h="370840">
                <a:tc>
                  <a:txBody>
                    <a:bodyPr/>
                    <a:lstStyle/>
                    <a:p>
                      <a:r>
                        <a:rPr lang="en-US" altLang="zh-CN" sz="2400" dirty="0"/>
                        <a:t>Collider</a:t>
                      </a:r>
                      <a:endParaRPr lang="zh-CN" altLang="en-US" sz="2400" dirty="0"/>
                    </a:p>
                  </a:txBody>
                  <a:tcPr/>
                </a:tc>
                <a:tc>
                  <a:txBody>
                    <a:bodyPr/>
                    <a:lstStyle/>
                    <a:p>
                      <a:r>
                        <a:rPr lang="en-US" altLang="zh-CN" sz="2400" dirty="0"/>
                        <a:t>7</a:t>
                      </a:r>
                      <a:endParaRPr lang="zh-CN" altLang="en-US" sz="2400" dirty="0"/>
                    </a:p>
                  </a:txBody>
                  <a:tcPr/>
                </a:tc>
                <a:tc>
                  <a:txBody>
                    <a:bodyPr/>
                    <a:lstStyle/>
                    <a:p>
                      <a:r>
                        <a:rPr lang="en-US" altLang="zh-CN" sz="2400" dirty="0"/>
                        <a:t>7134</a:t>
                      </a:r>
                      <a:endParaRPr lang="zh-CN" altLang="en-US" sz="2400" dirty="0"/>
                    </a:p>
                  </a:txBody>
                  <a:tcPr/>
                </a:tc>
                <a:extLst>
                  <a:ext uri="{0D108BD9-81ED-4DB2-BD59-A6C34878D82A}">
                    <a16:rowId xmlns:a16="http://schemas.microsoft.com/office/drawing/2014/main" val="2518247861"/>
                  </a:ext>
                </a:extLst>
              </a:tr>
              <a:tr h="370840">
                <a:tc>
                  <a:txBody>
                    <a:bodyPr/>
                    <a:lstStyle/>
                    <a:p>
                      <a:r>
                        <a:rPr lang="en-US" altLang="zh-CN" sz="2400" b="0" kern="1200" dirty="0">
                          <a:solidFill>
                            <a:schemeClr val="dk1"/>
                          </a:solidFill>
                          <a:effectLst/>
                          <a:latin typeface="+mn-lt"/>
                          <a:ea typeface="+mn-ea"/>
                          <a:cs typeface="+mn-cs"/>
                        </a:rPr>
                        <a:t>Transport lines</a:t>
                      </a:r>
                      <a:endParaRPr lang="zh-CN" altLang="en-US" sz="2400" dirty="0"/>
                    </a:p>
                  </a:txBody>
                  <a:tcPr/>
                </a:tc>
                <a:tc>
                  <a:txBody>
                    <a:bodyPr/>
                    <a:lstStyle/>
                    <a:p>
                      <a:r>
                        <a:rPr lang="en-US" altLang="zh-CN" sz="2400" dirty="0"/>
                        <a:t>5</a:t>
                      </a:r>
                      <a:endParaRPr lang="zh-CN" altLang="en-US" sz="2400" dirty="0"/>
                    </a:p>
                  </a:txBody>
                  <a:tcPr/>
                </a:tc>
                <a:tc>
                  <a:txBody>
                    <a:bodyPr/>
                    <a:lstStyle/>
                    <a:p>
                      <a:r>
                        <a:rPr lang="en-US" altLang="zh-CN" sz="2400" dirty="0"/>
                        <a:t>86</a:t>
                      </a:r>
                      <a:endParaRPr lang="zh-CN" altLang="en-US" sz="2400" dirty="0"/>
                    </a:p>
                  </a:txBody>
                  <a:tcPr/>
                </a:tc>
                <a:extLst>
                  <a:ext uri="{0D108BD9-81ED-4DB2-BD59-A6C34878D82A}">
                    <a16:rowId xmlns:a16="http://schemas.microsoft.com/office/drawing/2014/main" val="3471317061"/>
                  </a:ext>
                </a:extLst>
              </a:tr>
            </a:tbl>
          </a:graphicData>
        </a:graphic>
      </p:graphicFrame>
      <p:sp>
        <p:nvSpPr>
          <p:cNvPr id="3" name="标题 2">
            <a:extLst>
              <a:ext uri="{FF2B5EF4-FFF2-40B4-BE49-F238E27FC236}">
                <a16:creationId xmlns:a16="http://schemas.microsoft.com/office/drawing/2014/main" id="{E39C25F4-D2F5-4363-A18C-5F923A82A25B}"/>
              </a:ext>
            </a:extLst>
          </p:cNvPr>
          <p:cNvSpPr>
            <a:spLocks noGrp="1"/>
          </p:cNvSpPr>
          <p:nvPr>
            <p:ph type="title"/>
          </p:nvPr>
        </p:nvSpPr>
        <p:spPr>
          <a:xfrm>
            <a:off x="551384" y="136524"/>
            <a:ext cx="8942784" cy="725470"/>
          </a:xfrm>
        </p:spPr>
        <p:txBody>
          <a:bodyPr>
            <a:normAutofit/>
          </a:bodyPr>
          <a:lstStyle/>
          <a:p>
            <a:r>
              <a:rPr lang="en-US" altLang="zh-CN" dirty="0"/>
              <a:t>BI component-types and quantities</a:t>
            </a:r>
            <a:endParaRPr lang="zh-CN" altLang="en-US" dirty="0"/>
          </a:p>
        </p:txBody>
      </p:sp>
      <p:sp>
        <p:nvSpPr>
          <p:cNvPr id="4" name="灯片编号占位符 3">
            <a:extLst>
              <a:ext uri="{FF2B5EF4-FFF2-40B4-BE49-F238E27FC236}">
                <a16:creationId xmlns:a16="http://schemas.microsoft.com/office/drawing/2014/main" id="{3FC304F1-93BB-433B-9A8A-E182B0E9A6C9}"/>
              </a:ext>
            </a:extLst>
          </p:cNvPr>
          <p:cNvSpPr>
            <a:spLocks noGrp="1"/>
          </p:cNvSpPr>
          <p:nvPr>
            <p:ph type="sldNum" sz="quarter" idx="12"/>
          </p:nvPr>
        </p:nvSpPr>
        <p:spPr/>
        <p:txBody>
          <a:bodyPr/>
          <a:lstStyle/>
          <a:p>
            <a:fld id="{F15E9139-A00B-4B2A-98A6-095DC08F1345}" type="slidenum">
              <a:rPr lang="zh-CN" altLang="en-US" smtClean="0"/>
              <a:pPr/>
              <a:t>24</a:t>
            </a:fld>
            <a:endParaRPr lang="zh-CN" altLang="en-US"/>
          </a:p>
        </p:txBody>
      </p:sp>
      <p:pic>
        <p:nvPicPr>
          <p:cNvPr id="7" name="图片 6">
            <a:extLst>
              <a:ext uri="{FF2B5EF4-FFF2-40B4-BE49-F238E27FC236}">
                <a16:creationId xmlns:a16="http://schemas.microsoft.com/office/drawing/2014/main" id="{37F106AE-2839-4F1C-87EF-06A2EE24C8C3}"/>
              </a:ext>
            </a:extLst>
          </p:cNvPr>
          <p:cNvPicPr>
            <a:picLocks noChangeAspect="1"/>
          </p:cNvPicPr>
          <p:nvPr/>
        </p:nvPicPr>
        <p:blipFill>
          <a:blip r:embed="rId2"/>
          <a:stretch>
            <a:fillRect/>
          </a:stretch>
        </p:blipFill>
        <p:spPr>
          <a:xfrm>
            <a:off x="191344" y="3378731"/>
            <a:ext cx="2499603" cy="2719535"/>
          </a:xfrm>
          <a:prstGeom prst="rect">
            <a:avLst/>
          </a:prstGeom>
        </p:spPr>
      </p:pic>
      <p:pic>
        <p:nvPicPr>
          <p:cNvPr id="8" name="图片 7">
            <a:extLst>
              <a:ext uri="{FF2B5EF4-FFF2-40B4-BE49-F238E27FC236}">
                <a16:creationId xmlns:a16="http://schemas.microsoft.com/office/drawing/2014/main" id="{E0AC3985-9351-4D2A-AFDF-17A86D4829CE}"/>
              </a:ext>
            </a:extLst>
          </p:cNvPr>
          <p:cNvPicPr>
            <a:picLocks noChangeAspect="1"/>
          </p:cNvPicPr>
          <p:nvPr/>
        </p:nvPicPr>
        <p:blipFill>
          <a:blip r:embed="rId3"/>
          <a:stretch>
            <a:fillRect/>
          </a:stretch>
        </p:blipFill>
        <p:spPr>
          <a:xfrm>
            <a:off x="2518984" y="3855646"/>
            <a:ext cx="3600000" cy="1946087"/>
          </a:xfrm>
          <a:prstGeom prst="rect">
            <a:avLst/>
          </a:prstGeom>
        </p:spPr>
      </p:pic>
      <p:pic>
        <p:nvPicPr>
          <p:cNvPr id="9" name="图片 8">
            <a:extLst>
              <a:ext uri="{FF2B5EF4-FFF2-40B4-BE49-F238E27FC236}">
                <a16:creationId xmlns:a16="http://schemas.microsoft.com/office/drawing/2014/main" id="{439756E4-3EC7-4A1E-AD75-DB415DD440C4}"/>
              </a:ext>
            </a:extLst>
          </p:cNvPr>
          <p:cNvPicPr>
            <a:picLocks noChangeAspect="1"/>
          </p:cNvPicPr>
          <p:nvPr/>
        </p:nvPicPr>
        <p:blipFill>
          <a:blip r:embed="rId4"/>
          <a:stretch>
            <a:fillRect/>
          </a:stretch>
        </p:blipFill>
        <p:spPr>
          <a:xfrm>
            <a:off x="6098773" y="3879609"/>
            <a:ext cx="3084112" cy="2176058"/>
          </a:xfrm>
          <a:prstGeom prst="rect">
            <a:avLst/>
          </a:prstGeom>
        </p:spPr>
      </p:pic>
      <p:pic>
        <p:nvPicPr>
          <p:cNvPr id="10" name="图片 9">
            <a:extLst>
              <a:ext uri="{FF2B5EF4-FFF2-40B4-BE49-F238E27FC236}">
                <a16:creationId xmlns:a16="http://schemas.microsoft.com/office/drawing/2014/main" id="{0EE9C58B-E156-4ABB-A4B9-ECE2D732601C}"/>
              </a:ext>
            </a:extLst>
          </p:cNvPr>
          <p:cNvPicPr>
            <a:picLocks noChangeAspect="1"/>
          </p:cNvPicPr>
          <p:nvPr/>
        </p:nvPicPr>
        <p:blipFill>
          <a:blip r:embed="rId5"/>
          <a:stretch>
            <a:fillRect/>
          </a:stretch>
        </p:blipFill>
        <p:spPr>
          <a:xfrm>
            <a:off x="9218303" y="3754869"/>
            <a:ext cx="2782353" cy="2719535"/>
          </a:xfrm>
          <a:prstGeom prst="rect">
            <a:avLst/>
          </a:prstGeom>
        </p:spPr>
      </p:pic>
    </p:spTree>
    <p:extLst>
      <p:ext uri="{BB962C8B-B14F-4D97-AF65-F5344CB8AC3E}">
        <p14:creationId xmlns:p14="http://schemas.microsoft.com/office/powerpoint/2010/main" val="2693424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FD1D18E-C8C4-4CFD-A7C2-60C9C9B218C4}"/>
              </a:ext>
            </a:extLst>
          </p:cNvPr>
          <p:cNvSpPr>
            <a:spLocks noGrp="1"/>
          </p:cNvSpPr>
          <p:nvPr>
            <p:ph type="title"/>
          </p:nvPr>
        </p:nvSpPr>
        <p:spPr>
          <a:xfrm>
            <a:off x="445906" y="103981"/>
            <a:ext cx="10763325" cy="725470"/>
          </a:xfrm>
        </p:spPr>
        <p:txBody>
          <a:bodyPr/>
          <a:lstStyle/>
          <a:p>
            <a:r>
              <a:rPr lang="en-US" altLang="zh-CN" sz="2900" dirty="0"/>
              <a:t>Radiation-Resistant Cable for BPM</a:t>
            </a:r>
            <a:endParaRPr lang="zh-CN" altLang="en-US" sz="2900" dirty="0"/>
          </a:p>
        </p:txBody>
      </p:sp>
      <p:sp>
        <p:nvSpPr>
          <p:cNvPr id="4" name="灯片编号占位符 3">
            <a:extLst>
              <a:ext uri="{FF2B5EF4-FFF2-40B4-BE49-F238E27FC236}">
                <a16:creationId xmlns:a16="http://schemas.microsoft.com/office/drawing/2014/main" id="{F245C754-8284-4C5F-90B4-3663B31190E9}"/>
              </a:ext>
            </a:extLst>
          </p:cNvPr>
          <p:cNvSpPr>
            <a:spLocks noGrp="1"/>
          </p:cNvSpPr>
          <p:nvPr>
            <p:ph type="sldNum" sz="quarter" idx="12"/>
          </p:nvPr>
        </p:nvSpPr>
        <p:spPr/>
        <p:txBody>
          <a:bodyPr/>
          <a:lstStyle/>
          <a:p>
            <a:fld id="{F15E9139-A00B-4B2A-98A6-095DC08F1345}" type="slidenum">
              <a:rPr lang="zh-CN" altLang="en-US" smtClean="0"/>
              <a:pPr/>
              <a:t>25</a:t>
            </a:fld>
            <a:endParaRPr lang="zh-CN" altLang="en-US"/>
          </a:p>
        </p:txBody>
      </p:sp>
      <p:pic>
        <p:nvPicPr>
          <p:cNvPr id="6" name="图片 5">
            <a:extLst>
              <a:ext uri="{FF2B5EF4-FFF2-40B4-BE49-F238E27FC236}">
                <a16:creationId xmlns:a16="http://schemas.microsoft.com/office/drawing/2014/main" id="{5B6CEB30-0AE0-4B67-8259-F624ACE6A329}"/>
              </a:ext>
            </a:extLst>
          </p:cNvPr>
          <p:cNvPicPr>
            <a:picLocks noChangeAspect="1"/>
          </p:cNvPicPr>
          <p:nvPr/>
        </p:nvPicPr>
        <p:blipFill>
          <a:blip r:embed="rId3"/>
          <a:stretch>
            <a:fillRect/>
          </a:stretch>
        </p:blipFill>
        <p:spPr>
          <a:xfrm>
            <a:off x="119336" y="1098510"/>
            <a:ext cx="6985202" cy="3929176"/>
          </a:xfrm>
          <a:prstGeom prst="rect">
            <a:avLst/>
          </a:prstGeom>
        </p:spPr>
      </p:pic>
      <p:sp>
        <p:nvSpPr>
          <p:cNvPr id="7" name="文本框 6">
            <a:extLst>
              <a:ext uri="{FF2B5EF4-FFF2-40B4-BE49-F238E27FC236}">
                <a16:creationId xmlns:a16="http://schemas.microsoft.com/office/drawing/2014/main" id="{AE39DB9D-0415-4636-AB78-E7277B0C8417}"/>
              </a:ext>
            </a:extLst>
          </p:cNvPr>
          <p:cNvSpPr txBox="1"/>
          <p:nvPr/>
        </p:nvSpPr>
        <p:spPr>
          <a:xfrm>
            <a:off x="479376" y="5301208"/>
            <a:ext cx="3672408" cy="461665"/>
          </a:xfrm>
          <a:prstGeom prst="rect">
            <a:avLst/>
          </a:prstGeom>
          <a:noFill/>
        </p:spPr>
        <p:txBody>
          <a:bodyPr wrap="square" rtlCol="0">
            <a:spAutoFit/>
          </a:bodyPr>
          <a:lstStyle/>
          <a:p>
            <a:r>
              <a:rPr lang="en-US" altLang="zh-CN" sz="2400" dirty="0">
                <a:solidFill>
                  <a:srgbClr val="333333"/>
                </a:solidFill>
                <a:latin typeface="Times New Roman" panose="02020603050405020304" pitchFamily="18" charset="0"/>
                <a:cs typeface="Times New Roman" panose="02020603050405020304" pitchFamily="18" charset="0"/>
              </a:rPr>
              <a:t>C</a:t>
            </a:r>
            <a:r>
              <a:rPr lang="en-US" altLang="zh-CN" sz="2400" b="0" i="0" dirty="0">
                <a:solidFill>
                  <a:srgbClr val="333333"/>
                </a:solidFill>
                <a:effectLst/>
                <a:latin typeface="Times New Roman" panose="02020603050405020304" pitchFamily="18" charset="0"/>
                <a:cs typeface="Times New Roman" panose="02020603050405020304" pitchFamily="18" charset="0"/>
              </a:rPr>
              <a:t>ourtesy of </a:t>
            </a:r>
            <a:r>
              <a:rPr lang="en-US" altLang="zh-CN" sz="2400" b="0" i="0" dirty="0" err="1">
                <a:solidFill>
                  <a:srgbClr val="333333"/>
                </a:solidFill>
                <a:effectLst/>
                <a:latin typeface="Times New Roman" panose="02020603050405020304" pitchFamily="18" charset="0"/>
                <a:cs typeface="Times New Roman" panose="02020603050405020304" pitchFamily="18" charset="0"/>
              </a:rPr>
              <a:t>Guangyi</a:t>
            </a:r>
            <a:r>
              <a:rPr lang="en-US" altLang="zh-CN" sz="2400" b="0" i="0" dirty="0">
                <a:solidFill>
                  <a:srgbClr val="333333"/>
                </a:solidFill>
                <a:effectLst/>
                <a:latin typeface="Times New Roman" panose="02020603050405020304" pitchFamily="18" charset="0"/>
                <a:cs typeface="Times New Roman" panose="02020603050405020304" pitchFamily="18" charset="0"/>
              </a:rPr>
              <a:t> Tang</a:t>
            </a:r>
            <a:endParaRPr lang="zh-CN" altLang="en-US" sz="2400" dirty="0">
              <a:latin typeface="Times New Roman" panose="02020603050405020304" pitchFamily="18" charset="0"/>
              <a:cs typeface="Times New Roman" panose="02020603050405020304" pitchFamily="18" charset="0"/>
            </a:endParaRPr>
          </a:p>
        </p:txBody>
      </p:sp>
      <p:pic>
        <p:nvPicPr>
          <p:cNvPr id="1026" name="Picture 2" descr="SiO2 Cable Assemblies | Microwave Coaxial Cables">
            <a:extLst>
              <a:ext uri="{FF2B5EF4-FFF2-40B4-BE49-F238E27FC236}">
                <a16:creationId xmlns:a16="http://schemas.microsoft.com/office/drawing/2014/main" id="{DBFCBDDD-68D5-480E-8E7F-61B315236C3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237019" y="1628801"/>
            <a:ext cx="4691629" cy="3332386"/>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A3350305-6072-4ACC-A747-FF13E05F8D7E}"/>
              </a:ext>
            </a:extLst>
          </p:cNvPr>
          <p:cNvSpPr txBox="1"/>
          <p:nvPr/>
        </p:nvSpPr>
        <p:spPr>
          <a:xfrm>
            <a:off x="6751070" y="5230353"/>
            <a:ext cx="5663526" cy="461665"/>
          </a:xfrm>
          <a:prstGeom prst="rect">
            <a:avLst/>
          </a:prstGeom>
          <a:noFill/>
        </p:spPr>
        <p:txBody>
          <a:bodyPr wrap="square">
            <a:spAutoFit/>
          </a:bodyPr>
          <a:lstStyle/>
          <a:p>
            <a:r>
              <a:rPr lang="zh-CN" altLang="en-US" sz="2400" dirty="0"/>
              <a:t>SiO2 RF cable Assemblies </a:t>
            </a:r>
            <a:r>
              <a:rPr lang="en-US" altLang="zh-CN" sz="2400" dirty="0"/>
              <a:t>By AMT</a:t>
            </a:r>
            <a:r>
              <a:rPr lang="zh-CN" altLang="en-US" sz="2400" dirty="0"/>
              <a:t>（安胜达）</a:t>
            </a:r>
          </a:p>
        </p:txBody>
      </p:sp>
    </p:spTree>
    <p:extLst>
      <p:ext uri="{BB962C8B-B14F-4D97-AF65-F5344CB8AC3E}">
        <p14:creationId xmlns:p14="http://schemas.microsoft.com/office/powerpoint/2010/main" val="1482632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95C900F-FDF2-4070-B461-2EDED49DB373}"/>
              </a:ext>
            </a:extLst>
          </p:cNvPr>
          <p:cNvSpPr>
            <a:spLocks noGrp="1"/>
          </p:cNvSpPr>
          <p:nvPr>
            <p:ph idx="1"/>
          </p:nvPr>
        </p:nvSpPr>
        <p:spPr>
          <a:xfrm>
            <a:off x="457237" y="5210150"/>
            <a:ext cx="10972800" cy="1146201"/>
          </a:xfrm>
        </p:spPr>
        <p:txBody>
          <a:bodyPr>
            <a:normAutofit/>
          </a:bodyPr>
          <a:lstStyle/>
          <a:p>
            <a:r>
              <a:rPr lang="zh-CN" altLang="en-US" sz="2400" dirty="0"/>
              <a:t>组织有需求的系统与江苏安胜达航天科技有限公司技术沟通</a:t>
            </a:r>
            <a:endParaRPr lang="en-US" altLang="zh-CN" sz="2400" dirty="0"/>
          </a:p>
        </p:txBody>
      </p:sp>
      <p:sp>
        <p:nvSpPr>
          <p:cNvPr id="3" name="标题 2">
            <a:extLst>
              <a:ext uri="{FF2B5EF4-FFF2-40B4-BE49-F238E27FC236}">
                <a16:creationId xmlns:a16="http://schemas.microsoft.com/office/drawing/2014/main" id="{825CAE2B-FAC1-48A7-9FD3-92A07CF05D5C}"/>
              </a:ext>
            </a:extLst>
          </p:cNvPr>
          <p:cNvSpPr>
            <a:spLocks noGrp="1"/>
          </p:cNvSpPr>
          <p:nvPr>
            <p:ph type="title"/>
          </p:nvPr>
        </p:nvSpPr>
        <p:spPr/>
        <p:txBody>
          <a:bodyPr/>
          <a:lstStyle/>
          <a:p>
            <a:r>
              <a:rPr lang="en-US" altLang="zh-CN" sz="3200" dirty="0"/>
              <a:t>Radiation-Resistant Cable for BPM</a:t>
            </a:r>
            <a:endParaRPr lang="zh-CN" altLang="en-US" dirty="0"/>
          </a:p>
        </p:txBody>
      </p:sp>
      <p:sp>
        <p:nvSpPr>
          <p:cNvPr id="4" name="灯片编号占位符 3">
            <a:extLst>
              <a:ext uri="{FF2B5EF4-FFF2-40B4-BE49-F238E27FC236}">
                <a16:creationId xmlns:a16="http://schemas.microsoft.com/office/drawing/2014/main" id="{9E1B0F9E-3935-4DF8-95F8-3A79A336619A}"/>
              </a:ext>
            </a:extLst>
          </p:cNvPr>
          <p:cNvSpPr>
            <a:spLocks noGrp="1"/>
          </p:cNvSpPr>
          <p:nvPr>
            <p:ph type="sldNum" sz="quarter" idx="12"/>
          </p:nvPr>
        </p:nvSpPr>
        <p:spPr/>
        <p:txBody>
          <a:bodyPr/>
          <a:lstStyle/>
          <a:p>
            <a:fld id="{F15E9139-A00B-4B2A-98A6-095DC08F1345}" type="slidenum">
              <a:rPr lang="zh-CN" altLang="en-US" smtClean="0"/>
              <a:pPr/>
              <a:t>26</a:t>
            </a:fld>
            <a:endParaRPr lang="zh-CN" altLang="en-US"/>
          </a:p>
        </p:txBody>
      </p:sp>
      <p:pic>
        <p:nvPicPr>
          <p:cNvPr id="6" name="图片 5">
            <a:extLst>
              <a:ext uri="{FF2B5EF4-FFF2-40B4-BE49-F238E27FC236}">
                <a16:creationId xmlns:a16="http://schemas.microsoft.com/office/drawing/2014/main" id="{983DE18C-2522-48C7-AB07-CA12F843698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a:xfrm>
            <a:off x="6390291" y="1153551"/>
            <a:ext cx="5039746" cy="3671667"/>
          </a:xfrm>
          <a:prstGeom prst="rect">
            <a:avLst/>
          </a:prstGeom>
          <a:noFill/>
          <a:ln>
            <a:noFill/>
          </a:ln>
        </p:spPr>
      </p:pic>
      <p:pic>
        <p:nvPicPr>
          <p:cNvPr id="8" name="图片 7">
            <a:extLst>
              <a:ext uri="{FF2B5EF4-FFF2-40B4-BE49-F238E27FC236}">
                <a16:creationId xmlns:a16="http://schemas.microsoft.com/office/drawing/2014/main" id="{F3E035E2-7D99-4507-83CB-44A4297CAAF5}"/>
              </a:ext>
            </a:extLst>
          </p:cNvPr>
          <p:cNvPicPr>
            <a:picLocks noChangeAspect="1"/>
          </p:cNvPicPr>
          <p:nvPr/>
        </p:nvPicPr>
        <p:blipFill>
          <a:blip r:embed="rId3"/>
          <a:stretch>
            <a:fillRect/>
          </a:stretch>
        </p:blipFill>
        <p:spPr>
          <a:xfrm>
            <a:off x="666712" y="1047078"/>
            <a:ext cx="5135000" cy="3962103"/>
          </a:xfrm>
          <a:prstGeom prst="rect">
            <a:avLst/>
          </a:prstGeom>
        </p:spPr>
      </p:pic>
      <p:sp>
        <p:nvSpPr>
          <p:cNvPr id="9" name="文本框 8">
            <a:extLst>
              <a:ext uri="{FF2B5EF4-FFF2-40B4-BE49-F238E27FC236}">
                <a16:creationId xmlns:a16="http://schemas.microsoft.com/office/drawing/2014/main" id="{0AFAEA3C-D85D-4E0A-A418-A6A23A48D7D9}"/>
              </a:ext>
            </a:extLst>
          </p:cNvPr>
          <p:cNvSpPr txBox="1"/>
          <p:nvPr/>
        </p:nvSpPr>
        <p:spPr>
          <a:xfrm>
            <a:off x="9591785" y="5648253"/>
            <a:ext cx="2142978" cy="646331"/>
          </a:xfrm>
          <a:prstGeom prst="rect">
            <a:avLst/>
          </a:prstGeom>
          <a:noFill/>
        </p:spPr>
        <p:txBody>
          <a:bodyPr wrap="square" rtlCol="0">
            <a:spAutoFit/>
          </a:bodyPr>
          <a:lstStyle/>
          <a:p>
            <a:r>
              <a:rPr lang="zh-CN" altLang="en-US" sz="3600" dirty="0">
                <a:solidFill>
                  <a:srgbClr val="0070C0"/>
                </a:solidFill>
              </a:rPr>
              <a:t>感谢关注！</a:t>
            </a:r>
          </a:p>
        </p:txBody>
      </p:sp>
    </p:spTree>
    <p:extLst>
      <p:ext uri="{BB962C8B-B14F-4D97-AF65-F5344CB8AC3E}">
        <p14:creationId xmlns:p14="http://schemas.microsoft.com/office/powerpoint/2010/main" val="371754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1F64FB7-71DD-400B-ABF1-5F456514A1E0}"/>
              </a:ext>
            </a:extLst>
          </p:cNvPr>
          <p:cNvSpPr>
            <a:spLocks noGrp="1"/>
          </p:cNvSpPr>
          <p:nvPr>
            <p:ph type="title"/>
          </p:nvPr>
        </p:nvSpPr>
        <p:spPr/>
        <p:txBody>
          <a:bodyPr/>
          <a:lstStyle/>
          <a:p>
            <a:r>
              <a:rPr lang="en-US" altLang="zh-CN" dirty="0"/>
              <a:t>BPM </a:t>
            </a:r>
            <a:r>
              <a:rPr lang="zh-CN" altLang="en-US" dirty="0"/>
              <a:t>电子学优化</a:t>
            </a:r>
          </a:p>
        </p:txBody>
      </p:sp>
      <p:grpSp>
        <p:nvGrpSpPr>
          <p:cNvPr id="17" name="组合 16">
            <a:extLst>
              <a:ext uri="{FF2B5EF4-FFF2-40B4-BE49-F238E27FC236}">
                <a16:creationId xmlns:a16="http://schemas.microsoft.com/office/drawing/2014/main" id="{E2D7C5F5-F21F-43B7-8363-FCBD815373D0}"/>
              </a:ext>
            </a:extLst>
          </p:cNvPr>
          <p:cNvGrpSpPr/>
          <p:nvPr/>
        </p:nvGrpSpPr>
        <p:grpSpPr>
          <a:xfrm>
            <a:off x="439155" y="1165987"/>
            <a:ext cx="287443" cy="283452"/>
            <a:chOff x="404632" y="701449"/>
            <a:chExt cx="379307" cy="379307"/>
          </a:xfrm>
        </p:grpSpPr>
        <p:sp>
          <p:nvSpPr>
            <p:cNvPr id="18" name="椭圆 17">
              <a:extLst>
                <a:ext uri="{FF2B5EF4-FFF2-40B4-BE49-F238E27FC236}">
                  <a16:creationId xmlns:a16="http://schemas.microsoft.com/office/drawing/2014/main" id="{57403429-F46F-4EEC-8673-1F3EFE5D9FB0}"/>
                </a:ext>
              </a:extLst>
            </p:cNvPr>
            <p:cNvSpPr/>
            <p:nvPr/>
          </p:nvSpPr>
          <p:spPr>
            <a:xfrm>
              <a:off x="404632" y="701449"/>
              <a:ext cx="379307" cy="379307"/>
            </a:xfrm>
            <a:prstGeom prst="ellipse">
              <a:avLst/>
            </a:prstGeom>
            <a:gradFill flip="none" rotWithShape="1">
              <a:gsLst>
                <a:gs pos="52200">
                  <a:srgbClr val="27467C"/>
                </a:gs>
                <a:gs pos="100000">
                  <a:schemeClr val="accent1">
                    <a:lumMod val="50000"/>
                  </a:schemeClr>
                </a:gs>
                <a:gs pos="0">
                  <a:schemeClr val="accent1">
                    <a:lumMod val="75000"/>
                  </a:schemeClr>
                </a:gs>
              </a:gsLst>
              <a:lin ang="2700000" scaled="1"/>
              <a:tileRect/>
            </a:gradFill>
            <a:ln w="31750">
              <a:gradFill>
                <a:gsLst>
                  <a:gs pos="0">
                    <a:schemeClr val="accent1">
                      <a:lumMod val="10000"/>
                      <a:lumOff val="90000"/>
                    </a:schemeClr>
                  </a:gs>
                  <a:gs pos="100000">
                    <a:schemeClr val="bg1"/>
                  </a:gs>
                </a:gsLst>
                <a:lin ang="1200000" scaled="0"/>
              </a:gradFill>
            </a:ln>
            <a:effectLst>
              <a:outerShdw blurRad="127000" dist="152400" dir="2700000" algn="tl"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9" name="任意多边形: 形状 20">
              <a:extLst>
                <a:ext uri="{FF2B5EF4-FFF2-40B4-BE49-F238E27FC236}">
                  <a16:creationId xmlns:a16="http://schemas.microsoft.com/office/drawing/2014/main" id="{84990FDE-E0B7-4EDD-9937-A790A8AE687F}"/>
                </a:ext>
              </a:extLst>
            </p:cNvPr>
            <p:cNvSpPr/>
            <p:nvPr/>
          </p:nvSpPr>
          <p:spPr>
            <a:xfrm>
              <a:off x="528057" y="792957"/>
              <a:ext cx="169630" cy="192869"/>
            </a:xfrm>
            <a:custGeom>
              <a:avLst/>
              <a:gdLst>
                <a:gd name="connsiteX0" fmla="*/ 19072 w 174705"/>
                <a:gd name="connsiteY0" fmla="*/ 196907 h 198640"/>
                <a:gd name="connsiteX1" fmla="*/ 168384 w 174705"/>
                <a:gd name="connsiteY1" fmla="*/ 110306 h 198640"/>
                <a:gd name="connsiteX2" fmla="*/ 168384 w 174705"/>
                <a:gd name="connsiteY2" fmla="*/ 88334 h 198640"/>
                <a:gd name="connsiteX3" fmla="*/ 19072 w 174705"/>
                <a:gd name="connsiteY3" fmla="*/ 1734 h 198640"/>
                <a:gd name="connsiteX4" fmla="*/ 0 w 174705"/>
                <a:gd name="connsiteY4" fmla="*/ 12720 h 198640"/>
                <a:gd name="connsiteX5" fmla="*/ 0 w 174705"/>
                <a:gd name="connsiteY5" fmla="*/ 185921 h 198640"/>
                <a:gd name="connsiteX6" fmla="*/ 19072 w 174705"/>
                <a:gd name="connsiteY6" fmla="*/ 196907 h 19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705" h="198640">
                  <a:moveTo>
                    <a:pt x="19072" y="196907"/>
                  </a:moveTo>
                  <a:lnTo>
                    <a:pt x="168384" y="110306"/>
                  </a:lnTo>
                  <a:cubicBezTo>
                    <a:pt x="176813" y="105417"/>
                    <a:pt x="176813" y="93223"/>
                    <a:pt x="168384" y="88334"/>
                  </a:cubicBezTo>
                  <a:lnTo>
                    <a:pt x="19072" y="1734"/>
                  </a:lnTo>
                  <a:cubicBezTo>
                    <a:pt x="10604" y="-3178"/>
                    <a:pt x="0" y="2930"/>
                    <a:pt x="0" y="12720"/>
                  </a:cubicBezTo>
                  <a:lnTo>
                    <a:pt x="0" y="185921"/>
                  </a:lnTo>
                  <a:cubicBezTo>
                    <a:pt x="0" y="195710"/>
                    <a:pt x="10604" y="201819"/>
                    <a:pt x="19072" y="196907"/>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grpSp>
      <p:sp>
        <p:nvSpPr>
          <p:cNvPr id="20" name="文本框 19">
            <a:extLst>
              <a:ext uri="{FF2B5EF4-FFF2-40B4-BE49-F238E27FC236}">
                <a16:creationId xmlns:a16="http://schemas.microsoft.com/office/drawing/2014/main" id="{348A304A-B939-4585-94A2-ADF230A433B8}"/>
              </a:ext>
            </a:extLst>
          </p:cNvPr>
          <p:cNvSpPr txBox="1"/>
          <p:nvPr/>
        </p:nvSpPr>
        <p:spPr>
          <a:xfrm>
            <a:off x="839416" y="1114416"/>
            <a:ext cx="5976664" cy="400110"/>
          </a:xfrm>
          <a:prstGeom prst="rect">
            <a:avLst/>
          </a:prstGeom>
          <a:noFill/>
        </p:spPr>
        <p:txBody>
          <a:bodyPr wrap="square">
            <a:spAutoFit/>
          </a:bodyPr>
          <a:lstStyle/>
          <a:p>
            <a:r>
              <a:rPr lang="zh-CN" altLang="en-US" sz="2000" b="1" dirty="0">
                <a:solidFill>
                  <a:srgbClr val="29477E"/>
                </a:solidFill>
                <a:latin typeface="微软雅黑" panose="020B0503020204020204" pitchFamily="34" charset="-122"/>
                <a:ea typeface="微软雅黑" panose="020B0503020204020204" pitchFamily="34" charset="-122"/>
                <a:cs typeface="+mn-ea"/>
                <a:sym typeface="汉仪旗黑-55简" panose="00020600040101010101" pitchFamily="18" charset="-122"/>
              </a:rPr>
              <a:t>数字</a:t>
            </a:r>
            <a:r>
              <a:rPr lang="en-US" altLang="zh-CN" sz="2000" b="1" dirty="0">
                <a:solidFill>
                  <a:srgbClr val="29477E"/>
                </a:solidFill>
                <a:latin typeface="微软雅黑" panose="020B0503020204020204" pitchFamily="34" charset="-122"/>
                <a:ea typeface="微软雅黑" panose="020B0503020204020204" pitchFamily="34" charset="-122"/>
                <a:cs typeface="+mn-ea"/>
                <a:sym typeface="汉仪旗黑-55简" panose="00020600040101010101" pitchFamily="18" charset="-122"/>
              </a:rPr>
              <a:t>BPM</a:t>
            </a:r>
            <a:r>
              <a:rPr lang="zh-CN" altLang="en-US" sz="2000" b="1" dirty="0">
                <a:solidFill>
                  <a:srgbClr val="29477E"/>
                </a:solidFill>
                <a:latin typeface="微软雅黑" panose="020B0503020204020204" pitchFamily="34" charset="-122"/>
                <a:ea typeface="微软雅黑" panose="020B0503020204020204" pitchFamily="34" charset="-122"/>
                <a:cs typeface="+mn-ea"/>
                <a:sym typeface="汉仪旗黑-55简" panose="00020600040101010101" pitchFamily="18" charset="-122"/>
              </a:rPr>
              <a:t>信号处理器的在线束流运行和测试 </a:t>
            </a:r>
            <a:endParaRPr lang="zh-CN" altLang="en-US" sz="2000" b="1" dirty="0">
              <a:solidFill>
                <a:srgbClr val="0000FF"/>
              </a:solidFill>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22" name="任意多边形: 形状 16">
            <a:extLst>
              <a:ext uri="{FF2B5EF4-FFF2-40B4-BE49-F238E27FC236}">
                <a16:creationId xmlns:a16="http://schemas.microsoft.com/office/drawing/2014/main" id="{3900073F-6A4B-40D0-BC62-02B59169AB68}"/>
              </a:ext>
            </a:extLst>
          </p:cNvPr>
          <p:cNvSpPr/>
          <p:nvPr/>
        </p:nvSpPr>
        <p:spPr>
          <a:xfrm>
            <a:off x="532688" y="1544285"/>
            <a:ext cx="8817154" cy="494138"/>
          </a:xfrm>
          <a:custGeom>
            <a:avLst/>
            <a:gdLst/>
            <a:ahLst/>
            <a:cxnLst/>
            <a:rect l="0" t="0" r="0" b="0"/>
            <a:pathLst>
              <a:path w="9700261" h="461665">
                <a:moveTo>
                  <a:pt x="0" y="0"/>
                </a:moveTo>
                <a:lnTo>
                  <a:pt x="9700260" y="0"/>
                </a:lnTo>
                <a:lnTo>
                  <a:pt x="9462855" y="399539"/>
                </a:lnTo>
                <a:cubicBezTo>
                  <a:pt x="9439968" y="438056"/>
                  <a:pt x="9398479" y="461664"/>
                  <a:pt x="9353675" y="461664"/>
                </a:cubicBezTo>
                <a:lnTo>
                  <a:pt x="0" y="461664"/>
                </a:lnTo>
                <a:lnTo>
                  <a:pt x="0" y="0"/>
                </a:lnTo>
                <a:close/>
              </a:path>
            </a:pathLst>
          </a:custGeom>
          <a:gradFill flip="none" rotWithShape="1">
            <a:gsLst>
              <a:gs pos="52200">
                <a:srgbClr val="27467C"/>
              </a:gs>
              <a:gs pos="100000">
                <a:schemeClr val="accent1">
                  <a:lumMod val="50000"/>
                </a:schemeClr>
              </a:gs>
              <a:gs pos="0">
                <a:schemeClr val="accent1">
                  <a:lumMod val="75000"/>
                </a:schemeClr>
              </a:gs>
            </a:gsLst>
            <a:lin ang="2700000" scaled="1"/>
            <a:tileRect/>
          </a:gradFill>
          <a:ln w="47625">
            <a:noFill/>
          </a:ln>
          <a:effectLst>
            <a:outerShdw blurRad="127000" dist="152400" dir="2700000" algn="tl"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23" name="等腰三角形 22">
            <a:extLst>
              <a:ext uri="{FF2B5EF4-FFF2-40B4-BE49-F238E27FC236}">
                <a16:creationId xmlns:a16="http://schemas.microsoft.com/office/drawing/2014/main" id="{9FF79BAA-902D-49A2-BD07-DC15E090EECE}"/>
              </a:ext>
            </a:extLst>
          </p:cNvPr>
          <p:cNvSpPr/>
          <p:nvPr/>
        </p:nvSpPr>
        <p:spPr>
          <a:xfrm flipV="1">
            <a:off x="532688" y="2038422"/>
            <a:ext cx="45719" cy="77393"/>
          </a:xfrm>
          <a:prstGeom prst="triangle">
            <a:avLst>
              <a:gd name="adj" fmla="val 100000"/>
            </a:avLst>
          </a:prstGeom>
          <a:solidFill>
            <a:srgbClr val="1A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24" name="文本框 23">
            <a:extLst>
              <a:ext uri="{FF2B5EF4-FFF2-40B4-BE49-F238E27FC236}">
                <a16:creationId xmlns:a16="http://schemas.microsoft.com/office/drawing/2014/main" id="{DDBFE127-57D0-4DD0-A8BB-A3B8138E7E97}"/>
              </a:ext>
            </a:extLst>
          </p:cNvPr>
          <p:cNvSpPr txBox="1"/>
          <p:nvPr/>
        </p:nvSpPr>
        <p:spPr>
          <a:xfrm>
            <a:off x="856544" y="1588098"/>
            <a:ext cx="3863385" cy="400110"/>
          </a:xfrm>
          <a:prstGeom prst="rect">
            <a:avLst/>
          </a:prstGeom>
          <a:noFill/>
        </p:spPr>
        <p:txBody>
          <a:bodyPr wrap="square">
            <a:spAutoFit/>
          </a:bodyPr>
          <a:lstStyle/>
          <a:p>
            <a:pPr defTabSz="457200"/>
            <a:r>
              <a:rPr lang="en-US" altLang="zh-CN" sz="20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TBT</a:t>
            </a:r>
            <a:r>
              <a:rPr lang="zh-CN" altLang="en-US" sz="20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信号的应用</a:t>
            </a:r>
          </a:p>
        </p:txBody>
      </p:sp>
      <p:sp>
        <p:nvSpPr>
          <p:cNvPr id="25" name="文本框 24">
            <a:extLst>
              <a:ext uri="{FF2B5EF4-FFF2-40B4-BE49-F238E27FC236}">
                <a16:creationId xmlns:a16="http://schemas.microsoft.com/office/drawing/2014/main" id="{BAF3331A-42A5-440E-B135-EBFA919B89F1}"/>
              </a:ext>
            </a:extLst>
          </p:cNvPr>
          <p:cNvSpPr txBox="1"/>
          <p:nvPr/>
        </p:nvSpPr>
        <p:spPr>
          <a:xfrm>
            <a:off x="837914" y="2115815"/>
            <a:ext cx="6264027" cy="923330"/>
          </a:xfrm>
          <a:prstGeom prst="rect">
            <a:avLst/>
          </a:prstGeom>
          <a:noFill/>
        </p:spPr>
        <p:txBody>
          <a:bodyPr wrap="square">
            <a:spAutoFit/>
          </a:bodyPr>
          <a:lstStyle/>
          <a:p>
            <a:pPr marL="285750" indent="-285750">
              <a:buClr>
                <a:srgbClr val="C00000"/>
              </a:buClr>
              <a:buFont typeface="Wingdings" panose="05000000000000000000" pitchFamily="2" charset="2"/>
              <a:buChar char="n"/>
            </a:pPr>
            <a:r>
              <a:rPr lang="en-US" altLang="zh-CN" dirty="0">
                <a:latin typeface="微软雅黑" panose="020B0503020204020204" pitchFamily="34" charset="-122"/>
                <a:ea typeface="微软雅黑" panose="020B0503020204020204" pitchFamily="34" charset="-122"/>
              </a:rPr>
              <a:t>PV 1024</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waveform(TBT128</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TBT256</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TBT1024) </a:t>
            </a:r>
          </a:p>
          <a:p>
            <a:pPr marL="285750" indent="-285750">
              <a:buClr>
                <a:srgbClr val="C00000"/>
              </a:buClr>
              <a:buFont typeface="Wingdings" panose="05000000000000000000" pitchFamily="2" charset="2"/>
              <a:buChar char="n"/>
            </a:pPr>
            <a:r>
              <a:rPr lang="en-US" altLang="zh-CN" dirty="0">
                <a:latin typeface="微软雅黑" panose="020B0503020204020204" pitchFamily="34" charset="-122"/>
                <a:ea typeface="微软雅黑" panose="020B0503020204020204" pitchFamily="34" charset="-122"/>
                <a:hlinkClick r:id="rId2" invalidUrl="ftp://FTP 100w圈数据"/>
              </a:rPr>
              <a:t>FTP 100w</a:t>
            </a:r>
            <a:r>
              <a:rPr lang="zh-CN" altLang="en-US" dirty="0">
                <a:latin typeface="微软雅黑" panose="020B0503020204020204" pitchFamily="34" charset="-122"/>
                <a:ea typeface="微软雅黑" panose="020B0503020204020204" pitchFamily="34" charset="-122"/>
                <a:hlinkClick r:id="rId3" invalidUrl="ftp://FTP 100w圈数据"/>
              </a:rPr>
              <a:t>圈数据</a:t>
            </a:r>
            <a:r>
              <a:rPr lang="zh-CN" altLang="en-US" dirty="0">
                <a:latin typeface="微软雅黑" panose="020B0503020204020204" pitchFamily="34" charset="-122"/>
                <a:ea typeface="微软雅黑" panose="020B0503020204020204" pitchFamily="34" charset="-122"/>
              </a:rPr>
              <a:t> 文件模式</a:t>
            </a:r>
            <a:endParaRPr lang="en-US" altLang="zh-CN" dirty="0">
              <a:latin typeface="微软雅黑" panose="020B0503020204020204" pitchFamily="34" charset="-122"/>
              <a:ea typeface="微软雅黑" panose="020B0503020204020204" pitchFamily="34" charset="-122"/>
            </a:endParaRPr>
          </a:p>
          <a:p>
            <a:pPr marL="285750" indent="-285750">
              <a:buClr>
                <a:srgbClr val="C000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增强器引出、回注、低能注入到高能引出整个周期</a:t>
            </a:r>
          </a:p>
        </p:txBody>
      </p:sp>
      <p:pic>
        <p:nvPicPr>
          <p:cNvPr id="26" name="内容占位符 4">
            <a:extLst>
              <a:ext uri="{FF2B5EF4-FFF2-40B4-BE49-F238E27FC236}">
                <a16:creationId xmlns:a16="http://schemas.microsoft.com/office/drawing/2014/main" id="{23E5143D-F889-404B-96CC-728E88661C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36" y="3209573"/>
            <a:ext cx="3646952" cy="2526274"/>
          </a:xfrm>
          <a:prstGeom prst="rect">
            <a:avLst/>
          </a:prstGeom>
        </p:spPr>
      </p:pic>
      <p:sp>
        <p:nvSpPr>
          <p:cNvPr id="27" name="矩形 26">
            <a:extLst>
              <a:ext uri="{FF2B5EF4-FFF2-40B4-BE49-F238E27FC236}">
                <a16:creationId xmlns:a16="http://schemas.microsoft.com/office/drawing/2014/main" id="{FCAF7055-0AB4-4806-A378-76687CC3C8BE}"/>
              </a:ext>
            </a:extLst>
          </p:cNvPr>
          <p:cNvSpPr/>
          <p:nvPr/>
        </p:nvSpPr>
        <p:spPr>
          <a:xfrm>
            <a:off x="1325232" y="5838473"/>
            <a:ext cx="2160240" cy="338554"/>
          </a:xfrm>
          <a:prstGeom prst="rect">
            <a:avLst/>
          </a:prstGeom>
        </p:spPr>
        <p:txBody>
          <a:bodyPr wrap="square">
            <a:spAutoFit/>
          </a:bodyPr>
          <a:lstStyle/>
          <a:p>
            <a:r>
              <a:rPr lang="zh-CN" altLang="en-US" sz="1600" b="1" dirty="0">
                <a:latin typeface="微软雅黑" panose="020B0503020204020204" pitchFamily="34" charset="-122"/>
                <a:ea typeface="微软雅黑" panose="020B0503020204020204" pitchFamily="34" charset="-122"/>
              </a:rPr>
              <a:t>增强器引出调试</a:t>
            </a:r>
          </a:p>
        </p:txBody>
      </p:sp>
      <p:pic>
        <p:nvPicPr>
          <p:cNvPr id="28" name="图片 27">
            <a:extLst>
              <a:ext uri="{FF2B5EF4-FFF2-40B4-BE49-F238E27FC236}">
                <a16:creationId xmlns:a16="http://schemas.microsoft.com/office/drawing/2014/main" id="{B76D9128-0EAB-4A4E-8D7E-F202EE4E08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9895" y="3215438"/>
            <a:ext cx="3753884" cy="2623035"/>
          </a:xfrm>
          <a:prstGeom prst="rect">
            <a:avLst/>
          </a:prstGeom>
        </p:spPr>
      </p:pic>
      <p:sp>
        <p:nvSpPr>
          <p:cNvPr id="29" name="矩形 28">
            <a:extLst>
              <a:ext uri="{FF2B5EF4-FFF2-40B4-BE49-F238E27FC236}">
                <a16:creationId xmlns:a16="http://schemas.microsoft.com/office/drawing/2014/main" id="{CF09A5B2-7D24-45A5-B388-BB83F7CA2670}"/>
              </a:ext>
            </a:extLst>
          </p:cNvPr>
          <p:cNvSpPr/>
          <p:nvPr/>
        </p:nvSpPr>
        <p:spPr>
          <a:xfrm>
            <a:off x="4117454" y="5838473"/>
            <a:ext cx="4083169"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低能注入到高能引出整个周期束流状态监测</a:t>
            </a:r>
          </a:p>
        </p:txBody>
      </p:sp>
      <p:pic>
        <p:nvPicPr>
          <p:cNvPr id="30" name="Picture 2" descr="https://weboffice.ks3-cn-beijing.wpscdn.cn/shapes/469865588208/0d3c3ad2726734f3dbb472545817bba2162d6cf8?Expires=1764036000&amp;KSSAccessKeyId=AKLT0EQocIWQWiSieayovaig&amp;Signature=JG0QjJTGm2grSiKW6mph1o30dkk%3D&amp;response-cache-control=public%2Cmax-age%3D86400">
            <a:extLst>
              <a:ext uri="{FF2B5EF4-FFF2-40B4-BE49-F238E27FC236}">
                <a16:creationId xmlns:a16="http://schemas.microsoft.com/office/drawing/2014/main" id="{03FF4047-828A-4DE7-B7BA-C9FA581084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7578" y="3284984"/>
            <a:ext cx="3935933" cy="2627187"/>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30">
            <a:extLst>
              <a:ext uri="{FF2B5EF4-FFF2-40B4-BE49-F238E27FC236}">
                <a16:creationId xmlns:a16="http://schemas.microsoft.com/office/drawing/2014/main" id="{F5BF5A48-9AD0-44D1-AA9D-CE62E7A98CD0}"/>
              </a:ext>
            </a:extLst>
          </p:cNvPr>
          <p:cNvSpPr/>
          <p:nvPr/>
        </p:nvSpPr>
        <p:spPr>
          <a:xfrm>
            <a:off x="9055865" y="5838473"/>
            <a:ext cx="2031325"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增强器回注效率监测</a:t>
            </a:r>
          </a:p>
        </p:txBody>
      </p:sp>
      <p:sp>
        <p:nvSpPr>
          <p:cNvPr id="32" name="矩形 31">
            <a:extLst>
              <a:ext uri="{FF2B5EF4-FFF2-40B4-BE49-F238E27FC236}">
                <a16:creationId xmlns:a16="http://schemas.microsoft.com/office/drawing/2014/main" id="{A23EF007-AE6C-4C48-A723-2B342C3D1DDB}"/>
              </a:ext>
            </a:extLst>
          </p:cNvPr>
          <p:cNvSpPr/>
          <p:nvPr/>
        </p:nvSpPr>
        <p:spPr>
          <a:xfrm>
            <a:off x="119336" y="3169477"/>
            <a:ext cx="3717073" cy="3104644"/>
          </a:xfrm>
          <a:prstGeom prst="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4FB4953A-E12D-43B4-97CD-11C1451E8F65}"/>
              </a:ext>
            </a:extLst>
          </p:cNvPr>
          <p:cNvSpPr/>
          <p:nvPr/>
        </p:nvSpPr>
        <p:spPr>
          <a:xfrm>
            <a:off x="3960087" y="3169477"/>
            <a:ext cx="4240536" cy="3104644"/>
          </a:xfrm>
          <a:prstGeom prst="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E2651207-1A91-4E81-A8C5-97A996A3B9FA}"/>
              </a:ext>
            </a:extLst>
          </p:cNvPr>
          <p:cNvSpPr/>
          <p:nvPr/>
        </p:nvSpPr>
        <p:spPr>
          <a:xfrm>
            <a:off x="8298530" y="3173186"/>
            <a:ext cx="3717073" cy="3104644"/>
          </a:xfrm>
          <a:prstGeom prst="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76919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https://weboffice.ks3-cn-beijing.wpscdn.cn/shapes/469865588208/41794b6c1d1c692f49cc7b0f703b089749eb6177?Expires=1764036000&amp;KSSAccessKeyId=AKLT0EQocIWQWiSieayovaig&amp;Signature=%2BBA%2BNnt3CvvNWPVmlAKGII8k7m0%3D&amp;response-cache-control=public%2Cmax-age%3D86400">
            <a:extLst>
              <a:ext uri="{FF2B5EF4-FFF2-40B4-BE49-F238E27FC236}">
                <a16:creationId xmlns:a16="http://schemas.microsoft.com/office/drawing/2014/main" id="{5044299B-6A5C-4936-BA7C-430C579A7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568403"/>
            <a:ext cx="5647848" cy="1823998"/>
          </a:xfrm>
          <a:prstGeom prst="rect">
            <a:avLst/>
          </a:prstGeom>
          <a:noFill/>
          <a:extLst>
            <a:ext uri="{909E8E84-426E-40DD-AFC4-6F175D3DCCD1}">
              <a14:hiddenFill xmlns:a14="http://schemas.microsoft.com/office/drawing/2010/main">
                <a:solidFill>
                  <a:srgbClr val="FFFFFF"/>
                </a:solidFill>
              </a14:hiddenFill>
            </a:ext>
          </a:extLst>
        </p:spPr>
      </p:pic>
      <p:sp>
        <p:nvSpPr>
          <p:cNvPr id="3" name="标题 2">
            <a:extLst>
              <a:ext uri="{FF2B5EF4-FFF2-40B4-BE49-F238E27FC236}">
                <a16:creationId xmlns:a16="http://schemas.microsoft.com/office/drawing/2014/main" id="{09F3A194-0EBC-4200-ADB9-F7B94BA5ECC8}"/>
              </a:ext>
            </a:extLst>
          </p:cNvPr>
          <p:cNvSpPr>
            <a:spLocks noGrp="1"/>
          </p:cNvSpPr>
          <p:nvPr>
            <p:ph type="title"/>
          </p:nvPr>
        </p:nvSpPr>
        <p:spPr/>
        <p:txBody>
          <a:bodyPr/>
          <a:lstStyle/>
          <a:p>
            <a:r>
              <a:rPr lang="en-US" altLang="zh-CN" dirty="0"/>
              <a:t>BPM </a:t>
            </a:r>
            <a:r>
              <a:rPr lang="zh-CN" altLang="en-US" dirty="0"/>
              <a:t>电子学优化</a:t>
            </a:r>
          </a:p>
        </p:txBody>
      </p:sp>
      <p:grpSp>
        <p:nvGrpSpPr>
          <p:cNvPr id="17" name="组合 16">
            <a:extLst>
              <a:ext uri="{FF2B5EF4-FFF2-40B4-BE49-F238E27FC236}">
                <a16:creationId xmlns:a16="http://schemas.microsoft.com/office/drawing/2014/main" id="{52FD0153-E69C-42F3-80E6-7E21F274FB58}"/>
              </a:ext>
            </a:extLst>
          </p:cNvPr>
          <p:cNvGrpSpPr/>
          <p:nvPr/>
        </p:nvGrpSpPr>
        <p:grpSpPr>
          <a:xfrm>
            <a:off x="622121" y="1602997"/>
            <a:ext cx="6588304" cy="2828264"/>
            <a:chOff x="622121" y="1602997"/>
            <a:chExt cx="6588304" cy="2828264"/>
          </a:xfrm>
        </p:grpSpPr>
        <p:sp>
          <p:nvSpPr>
            <p:cNvPr id="4" name="矩形 3">
              <a:extLst>
                <a:ext uri="{FF2B5EF4-FFF2-40B4-BE49-F238E27FC236}">
                  <a16:creationId xmlns:a16="http://schemas.microsoft.com/office/drawing/2014/main" id="{618D87E6-E621-4020-8434-40C4362D63F4}"/>
                </a:ext>
              </a:extLst>
            </p:cNvPr>
            <p:cNvSpPr/>
            <p:nvPr/>
          </p:nvSpPr>
          <p:spPr>
            <a:xfrm>
              <a:off x="658608" y="1954609"/>
              <a:ext cx="6551817" cy="2474515"/>
            </a:xfrm>
            <a:prstGeom prst="rect">
              <a:avLst/>
            </a:prstGeom>
            <a:gradFill flip="none" rotWithShape="1">
              <a:gsLst>
                <a:gs pos="66000">
                  <a:schemeClr val="bg1"/>
                </a:gs>
                <a:gs pos="0">
                  <a:schemeClr val="accent1">
                    <a:lumMod val="11000"/>
                    <a:lumOff val="89000"/>
                  </a:schemeClr>
                </a:gs>
              </a:gsLst>
              <a:lin ang="16200000" scaled="1"/>
              <a:tileRect/>
            </a:gradFill>
            <a:ln w="3175">
              <a:gradFill>
                <a:gsLst>
                  <a:gs pos="0">
                    <a:srgbClr val="29477E">
                      <a:alpha val="0"/>
                    </a:srgbClr>
                  </a:gs>
                  <a:gs pos="100000">
                    <a:srgbClr val="1A2E5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5" name="任意多边形: 形状 16">
              <a:extLst>
                <a:ext uri="{FF2B5EF4-FFF2-40B4-BE49-F238E27FC236}">
                  <a16:creationId xmlns:a16="http://schemas.microsoft.com/office/drawing/2014/main" id="{870F212D-22D8-4A38-A8B3-2B2EDD64519D}"/>
                </a:ext>
              </a:extLst>
            </p:cNvPr>
            <p:cNvSpPr/>
            <p:nvPr/>
          </p:nvSpPr>
          <p:spPr>
            <a:xfrm>
              <a:off x="622121" y="1602997"/>
              <a:ext cx="6588304" cy="494138"/>
            </a:xfrm>
            <a:custGeom>
              <a:avLst/>
              <a:gdLst/>
              <a:ahLst/>
              <a:cxnLst/>
              <a:rect l="0" t="0" r="0" b="0"/>
              <a:pathLst>
                <a:path w="9700261" h="461665">
                  <a:moveTo>
                    <a:pt x="0" y="0"/>
                  </a:moveTo>
                  <a:lnTo>
                    <a:pt x="9700260" y="0"/>
                  </a:lnTo>
                  <a:lnTo>
                    <a:pt x="9462855" y="399539"/>
                  </a:lnTo>
                  <a:cubicBezTo>
                    <a:pt x="9439968" y="438056"/>
                    <a:pt x="9398479" y="461664"/>
                    <a:pt x="9353675" y="461664"/>
                  </a:cubicBezTo>
                  <a:lnTo>
                    <a:pt x="0" y="461664"/>
                  </a:lnTo>
                  <a:lnTo>
                    <a:pt x="0" y="0"/>
                  </a:lnTo>
                  <a:close/>
                </a:path>
              </a:pathLst>
            </a:custGeom>
            <a:gradFill flip="none" rotWithShape="1">
              <a:gsLst>
                <a:gs pos="52200">
                  <a:srgbClr val="27467C"/>
                </a:gs>
                <a:gs pos="100000">
                  <a:schemeClr val="accent1">
                    <a:lumMod val="50000"/>
                  </a:schemeClr>
                </a:gs>
                <a:gs pos="0">
                  <a:schemeClr val="accent1">
                    <a:lumMod val="75000"/>
                  </a:schemeClr>
                </a:gs>
              </a:gsLst>
              <a:lin ang="2700000" scaled="1"/>
              <a:tileRect/>
            </a:gradFill>
            <a:ln w="47625">
              <a:noFill/>
            </a:ln>
            <a:effectLst>
              <a:outerShdw blurRad="127000" dist="152400" dir="2700000" algn="tl"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6" name="等腰三角形 5">
              <a:extLst>
                <a:ext uri="{FF2B5EF4-FFF2-40B4-BE49-F238E27FC236}">
                  <a16:creationId xmlns:a16="http://schemas.microsoft.com/office/drawing/2014/main" id="{F1E5E9C3-241F-4A94-A2AB-E93DBC020FE5}"/>
                </a:ext>
              </a:extLst>
            </p:cNvPr>
            <p:cNvSpPr/>
            <p:nvPr/>
          </p:nvSpPr>
          <p:spPr>
            <a:xfrm flipV="1">
              <a:off x="622121" y="2097134"/>
              <a:ext cx="45719" cy="77393"/>
            </a:xfrm>
            <a:prstGeom prst="triangle">
              <a:avLst>
                <a:gd name="adj" fmla="val 100000"/>
              </a:avLst>
            </a:prstGeom>
            <a:solidFill>
              <a:srgbClr val="1A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7" name="文本框 6">
              <a:extLst>
                <a:ext uri="{FF2B5EF4-FFF2-40B4-BE49-F238E27FC236}">
                  <a16:creationId xmlns:a16="http://schemas.microsoft.com/office/drawing/2014/main" id="{36FCFBEE-6667-4E97-B66E-FAF66EBDD154}"/>
                </a:ext>
              </a:extLst>
            </p:cNvPr>
            <p:cNvSpPr txBox="1"/>
            <p:nvPr/>
          </p:nvSpPr>
          <p:spPr>
            <a:xfrm>
              <a:off x="945977" y="1646810"/>
              <a:ext cx="3863385" cy="400110"/>
            </a:xfrm>
            <a:prstGeom prst="rect">
              <a:avLst/>
            </a:prstGeom>
            <a:noFill/>
          </p:spPr>
          <p:txBody>
            <a:bodyPr wrap="square">
              <a:spAutoFit/>
            </a:bodyPr>
            <a:lstStyle/>
            <a:p>
              <a:pPr defTabSz="457200"/>
              <a:r>
                <a:rPr lang="en-US" altLang="zh-CN" sz="20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TBT</a:t>
              </a:r>
              <a:r>
                <a:rPr lang="zh-CN" altLang="en-US" sz="20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信号的应用</a:t>
              </a:r>
              <a:r>
                <a:rPr lang="en-US" altLang="zh-CN" sz="20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a:t>
              </a:r>
              <a:r>
                <a:rPr lang="zh-CN" altLang="en-US" sz="20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储存环</a:t>
              </a:r>
              <a:r>
                <a:rPr lang="en-US" altLang="zh-CN" sz="20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a:t>
              </a:r>
              <a:endParaRPr lang="zh-CN" altLang="en-US" sz="20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8" name="文本框 7">
              <a:extLst>
                <a:ext uri="{FF2B5EF4-FFF2-40B4-BE49-F238E27FC236}">
                  <a16:creationId xmlns:a16="http://schemas.microsoft.com/office/drawing/2014/main" id="{EE35FBFA-AEB3-46C7-AE1F-292B52172D8E}"/>
                </a:ext>
              </a:extLst>
            </p:cNvPr>
            <p:cNvSpPr txBox="1"/>
            <p:nvPr/>
          </p:nvSpPr>
          <p:spPr>
            <a:xfrm>
              <a:off x="822359" y="2122937"/>
              <a:ext cx="6187828" cy="2308324"/>
            </a:xfrm>
            <a:prstGeom prst="rect">
              <a:avLst/>
            </a:prstGeom>
            <a:noFill/>
          </p:spPr>
          <p:txBody>
            <a:bodyPr wrap="square">
              <a:spAutoFit/>
            </a:bodyPr>
            <a:lstStyle/>
            <a:p>
              <a:pPr marL="342900" indent="-342900">
                <a:buFont typeface="Wingdings" panose="05000000000000000000" pitchFamily="2" charset="2"/>
                <a:buChar char="n"/>
              </a:pPr>
              <a:r>
                <a:rPr lang="zh-CN" altLang="en-US" dirty="0">
                  <a:solidFill>
                    <a:srgbClr val="0000FF"/>
                  </a:solidFill>
                  <a:latin typeface="微软雅黑" panose="020B0503020204020204" pitchFamily="34" charset="-122"/>
                  <a:ea typeface="微软雅黑" panose="020B0503020204020204" pitchFamily="34" charset="-122"/>
                </a:rPr>
                <a:t>初期调束</a:t>
              </a:r>
            </a:p>
            <a:p>
              <a:pPr lvl="1"/>
              <a:r>
                <a:rPr lang="en-US" altLang="zh-CN" dirty="0">
                  <a:latin typeface="微软雅黑" panose="020B0503020204020204" pitchFamily="34" charset="-122"/>
                  <a:ea typeface="微软雅黑" panose="020B0503020204020204" pitchFamily="34" charset="-122"/>
                </a:rPr>
                <a:t>TBT</a:t>
              </a:r>
              <a:r>
                <a:rPr lang="zh-CN" altLang="en-US" dirty="0">
                  <a:latin typeface="微软雅黑" panose="020B0503020204020204" pitchFamily="34" charset="-122"/>
                  <a:ea typeface="微软雅黑" panose="020B0503020204020204" pitchFamily="34" charset="-122"/>
                </a:rPr>
                <a:t>轨迹校正、多圈</a:t>
              </a:r>
              <a:r>
                <a:rPr lang="en-US" altLang="zh-CN" dirty="0">
                  <a:latin typeface="微软雅黑" panose="020B0503020204020204" pitchFamily="34" charset="-122"/>
                  <a:ea typeface="微软雅黑" panose="020B0503020204020204" pitchFamily="34" charset="-122"/>
                </a:rPr>
                <a:t>TBT</a:t>
              </a:r>
              <a:r>
                <a:rPr lang="zh-CN" altLang="en-US" dirty="0">
                  <a:latin typeface="微软雅黑" panose="020B0503020204020204" pitchFamily="34" charset="-122"/>
                  <a:ea typeface="微软雅黑" panose="020B0503020204020204" pitchFamily="34" charset="-122"/>
                </a:rPr>
                <a:t>轨迹平均近似闭轨</a:t>
              </a:r>
              <a:endParaRPr lang="en-US" altLang="zh-CN" dirty="0">
                <a:latin typeface="微软雅黑" panose="020B0503020204020204" pitchFamily="34" charset="-122"/>
                <a:ea typeface="微软雅黑" panose="020B0503020204020204" pitchFamily="34" charset="-122"/>
              </a:endParaRPr>
            </a:p>
            <a:p>
              <a:pPr marL="342900" lvl="1" indent="-342900">
                <a:buFont typeface="Wingdings" panose="05000000000000000000" pitchFamily="2" charset="2"/>
                <a:buChar char="n"/>
              </a:pPr>
              <a:r>
                <a:rPr lang="zh-CN" altLang="en-US" dirty="0">
                  <a:solidFill>
                    <a:srgbClr val="0000FF"/>
                  </a:solidFill>
                  <a:latin typeface="微软雅黑" panose="020B0503020204020204" pitchFamily="34" charset="-122"/>
                  <a:ea typeface="微软雅黑" panose="020B0503020204020204" pitchFamily="34" charset="-122"/>
                </a:rPr>
                <a:t>横向残余振荡</a:t>
              </a:r>
              <a:endParaRPr lang="en-US" altLang="zh-CN" dirty="0">
                <a:solidFill>
                  <a:srgbClr val="0000FF"/>
                </a:solidFill>
                <a:latin typeface="微软雅黑" panose="020B0503020204020204" pitchFamily="34" charset="-122"/>
                <a:ea typeface="微软雅黑" panose="020B0503020204020204" pitchFamily="34" charset="-122"/>
              </a:endParaRPr>
            </a:p>
            <a:p>
              <a:pPr marL="0" lvl="1"/>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注入束调整、</a:t>
              </a:r>
              <a:r>
                <a:rPr lang="en-US" altLang="zh-CN" dirty="0">
                  <a:latin typeface="微软雅黑" panose="020B0503020204020204" pitchFamily="34" charset="-122"/>
                  <a:ea typeface="微软雅黑" panose="020B0503020204020204" pitchFamily="34" charset="-122"/>
                </a:rPr>
                <a:t>Kicker</a:t>
              </a:r>
              <a:r>
                <a:rPr lang="zh-CN" altLang="en-US" dirty="0">
                  <a:latin typeface="微软雅黑" panose="020B0503020204020204" pitchFamily="34" charset="-122"/>
                  <a:ea typeface="微软雅黑" panose="020B0503020204020204" pitchFamily="34" charset="-122"/>
                </a:rPr>
                <a:t>调整</a:t>
              </a:r>
            </a:p>
            <a:p>
              <a:pPr marL="342900" indent="-342900">
                <a:buFont typeface="Wingdings" panose="05000000000000000000" pitchFamily="2" charset="2"/>
                <a:buChar char="n"/>
              </a:pPr>
              <a:r>
                <a:rPr lang="zh-CN" altLang="en-US" dirty="0">
                  <a:solidFill>
                    <a:srgbClr val="0000FF"/>
                  </a:solidFill>
                  <a:latin typeface="微软雅黑" panose="020B0503020204020204" pitchFamily="34" charset="-122"/>
                  <a:ea typeface="微软雅黑" panose="020B0503020204020204" pitchFamily="34" charset="-122"/>
                </a:rPr>
                <a:t>纵向残余振荡</a:t>
              </a:r>
              <a:r>
                <a:rPr lang="zh-CN" altLang="en-US" dirty="0">
                  <a:latin typeface="微软雅黑" panose="020B0503020204020204" pitchFamily="34" charset="-122"/>
                  <a:ea typeface="微软雅黑" panose="020B0503020204020204" pitchFamily="34" charset="-122"/>
                </a:rPr>
                <a:t>：全部</a:t>
              </a:r>
              <a:r>
                <a:rPr lang="en-US" altLang="zh-CN" dirty="0">
                  <a:latin typeface="微软雅黑" panose="020B0503020204020204" pitchFamily="34" charset="-122"/>
                  <a:ea typeface="微软雅黑" panose="020B0503020204020204" pitchFamily="34" charset="-122"/>
                </a:rPr>
                <a:t>BPM</a:t>
              </a:r>
              <a:r>
                <a:rPr lang="zh-CN" altLang="en-US" dirty="0">
                  <a:latin typeface="微软雅黑" panose="020B0503020204020204" pitchFamily="34" charset="-122"/>
                  <a:ea typeface="微软雅黑" panose="020B0503020204020204" pitchFamily="34" charset="-122"/>
                </a:rPr>
                <a:t>的水平单圈轨迹的平均值</a:t>
              </a:r>
            </a:p>
            <a:p>
              <a:pPr lvl="1"/>
              <a:r>
                <a:rPr lang="zh-CN" altLang="en-US" dirty="0">
                  <a:latin typeface="微软雅黑" panose="020B0503020204020204" pitchFamily="34" charset="-122"/>
                  <a:ea typeface="微软雅黑" panose="020B0503020204020204" pitchFamily="34" charset="-122"/>
                </a:rPr>
                <a:t>注入束能量调整、高频腔相位调整</a:t>
              </a:r>
            </a:p>
            <a:p>
              <a:pPr marL="342900" lvl="1" indent="-342900">
                <a:buFont typeface="Wingdings" panose="05000000000000000000" pitchFamily="2" charset="2"/>
                <a:buChar char="n"/>
              </a:pPr>
              <a:r>
                <a:rPr lang="zh-CN" altLang="en-US" dirty="0">
                  <a:solidFill>
                    <a:srgbClr val="0000FF"/>
                  </a:solidFill>
                  <a:latin typeface="微软雅黑" panose="020B0503020204020204" pitchFamily="34" charset="-122"/>
                  <a:ea typeface="微软雅黑" panose="020B0503020204020204" pitchFamily="34" charset="-122"/>
                </a:rPr>
                <a:t>工作点测量</a:t>
              </a:r>
              <a:endParaRPr lang="en-US" altLang="zh-CN" dirty="0">
                <a:solidFill>
                  <a:srgbClr val="0000FF"/>
                </a:solidFill>
                <a:latin typeface="微软雅黑" panose="020B0503020204020204" pitchFamily="34" charset="-122"/>
                <a:ea typeface="微软雅黑" panose="020B0503020204020204" pitchFamily="34" charset="-122"/>
              </a:endParaRPr>
            </a:p>
            <a:p>
              <a:pPr marL="342900" lvl="1" indent="-342900">
                <a:buFont typeface="Wingdings" panose="05000000000000000000" pitchFamily="2" charset="2"/>
                <a:buChar char="n"/>
              </a:pPr>
              <a:r>
                <a:rPr lang="zh-CN" altLang="en-US" dirty="0">
                  <a:solidFill>
                    <a:srgbClr val="0000FF"/>
                  </a:solidFill>
                  <a:latin typeface="微软雅黑" panose="020B0503020204020204" pitchFamily="34" charset="-122"/>
                  <a:ea typeface="微软雅黑" panose="020B0503020204020204" pitchFamily="34" charset="-122"/>
                </a:rPr>
                <a:t>包络函数、相移计算</a:t>
              </a:r>
              <a:endParaRPr lang="en-US" altLang="zh-CN" dirty="0">
                <a:solidFill>
                  <a:srgbClr val="0000FF"/>
                </a:solidFill>
                <a:latin typeface="微软雅黑" panose="020B0503020204020204" pitchFamily="34" charset="-122"/>
                <a:ea typeface="微软雅黑" panose="020B0503020204020204" pitchFamily="34" charset="-122"/>
              </a:endParaRPr>
            </a:p>
          </p:txBody>
        </p:sp>
      </p:grpSp>
      <p:pic>
        <p:nvPicPr>
          <p:cNvPr id="9" name="Picture 5" descr="https://weboffice.ks3-cn-beijing.wpscdn.cn/shapes/469865588208/0e07fae12b83719ad0531f27cf30439d290759d7?Expires=1764036000&amp;KSSAccessKeyId=AKLT0EQocIWQWiSieayovaig&amp;Signature=QjY0BLicA32GiVhUMgqgilvH13A%3D&amp;response-cache-control=public%2Cmax-age%3D86400">
            <a:extLst>
              <a:ext uri="{FF2B5EF4-FFF2-40B4-BE49-F238E27FC236}">
                <a16:creationId xmlns:a16="http://schemas.microsoft.com/office/drawing/2014/main" id="{4B9B8158-6F82-454C-B353-FD1DD336C0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52" y="4556479"/>
            <a:ext cx="5533550" cy="18239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https://weboffice.ks3-cn-beijing.wpscdn.cn/shapes/469865588208/ce88c370a3a6520f210b5bca3afae4791ac2c3c0?Expires=1764036000&amp;KSSAccessKeyId=AKLT0EQocIWQWiSieayovaig&amp;Signature=Ge8Aa7MFO7XqJmZH4pZ6e2tq5Dw%3D&amp;response-cache-control=public%2Cmax-age%3D86400">
            <a:extLst>
              <a:ext uri="{FF2B5EF4-FFF2-40B4-BE49-F238E27FC236}">
                <a16:creationId xmlns:a16="http://schemas.microsoft.com/office/drawing/2014/main" id="{E619CA26-F99B-4F7E-93D7-6E60B92FBC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9882" y="2727981"/>
            <a:ext cx="4391025" cy="21363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descr="https://weboffice.ks3-cn-beijing.wpscdn.cn/shapes/469865588208/b9536f3bb359f722a295a95559a6f0f53e4e6188?Expires=1764036000&amp;KSSAccessKeyId=AKLT0EQocIWQWiSieayovaig&amp;Signature=ZW8trLc2MGvcQ73KbsCz9tFuz%2B8%3D&amp;response-cache-control=public%2Cmax-age%3D86400">
            <a:extLst>
              <a:ext uri="{FF2B5EF4-FFF2-40B4-BE49-F238E27FC236}">
                <a16:creationId xmlns:a16="http://schemas.microsoft.com/office/drawing/2014/main" id="{EADBCBFE-9C36-4FB3-8D7D-E8FB6C6781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8168" y="764704"/>
            <a:ext cx="4391025" cy="199044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A1CA0A71-BB01-4C9C-827F-3C4D1387BF62}"/>
              </a:ext>
            </a:extLst>
          </p:cNvPr>
          <p:cNvGrpSpPr/>
          <p:nvPr/>
        </p:nvGrpSpPr>
        <p:grpSpPr>
          <a:xfrm>
            <a:off x="439155" y="1165987"/>
            <a:ext cx="287443" cy="283452"/>
            <a:chOff x="404632" y="701449"/>
            <a:chExt cx="379307" cy="379307"/>
          </a:xfrm>
        </p:grpSpPr>
        <p:sp>
          <p:nvSpPr>
            <p:cNvPr id="14" name="椭圆 13">
              <a:extLst>
                <a:ext uri="{FF2B5EF4-FFF2-40B4-BE49-F238E27FC236}">
                  <a16:creationId xmlns:a16="http://schemas.microsoft.com/office/drawing/2014/main" id="{2F7ECAEF-0764-4F4B-B4C5-D4E646C25290}"/>
                </a:ext>
              </a:extLst>
            </p:cNvPr>
            <p:cNvSpPr/>
            <p:nvPr/>
          </p:nvSpPr>
          <p:spPr>
            <a:xfrm>
              <a:off x="404632" y="701449"/>
              <a:ext cx="379307" cy="379307"/>
            </a:xfrm>
            <a:prstGeom prst="ellipse">
              <a:avLst/>
            </a:prstGeom>
            <a:gradFill flip="none" rotWithShape="1">
              <a:gsLst>
                <a:gs pos="52200">
                  <a:srgbClr val="27467C"/>
                </a:gs>
                <a:gs pos="100000">
                  <a:schemeClr val="accent1">
                    <a:lumMod val="50000"/>
                  </a:schemeClr>
                </a:gs>
                <a:gs pos="0">
                  <a:schemeClr val="accent1">
                    <a:lumMod val="75000"/>
                  </a:schemeClr>
                </a:gs>
              </a:gsLst>
              <a:lin ang="2700000" scaled="1"/>
              <a:tileRect/>
            </a:gradFill>
            <a:ln w="31750">
              <a:gradFill>
                <a:gsLst>
                  <a:gs pos="0">
                    <a:schemeClr val="accent1">
                      <a:lumMod val="10000"/>
                      <a:lumOff val="90000"/>
                    </a:schemeClr>
                  </a:gs>
                  <a:gs pos="100000">
                    <a:schemeClr val="bg1"/>
                  </a:gs>
                </a:gsLst>
                <a:lin ang="1200000" scaled="0"/>
              </a:gradFill>
            </a:ln>
            <a:effectLst>
              <a:outerShdw blurRad="127000" dist="152400" dir="2700000" algn="tl"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5" name="任意多边形: 形状 20">
              <a:extLst>
                <a:ext uri="{FF2B5EF4-FFF2-40B4-BE49-F238E27FC236}">
                  <a16:creationId xmlns:a16="http://schemas.microsoft.com/office/drawing/2014/main" id="{A0936A91-87DE-46B0-B048-AADB0968D408}"/>
                </a:ext>
              </a:extLst>
            </p:cNvPr>
            <p:cNvSpPr/>
            <p:nvPr/>
          </p:nvSpPr>
          <p:spPr>
            <a:xfrm>
              <a:off x="528057" y="792957"/>
              <a:ext cx="169630" cy="192869"/>
            </a:xfrm>
            <a:custGeom>
              <a:avLst/>
              <a:gdLst>
                <a:gd name="connsiteX0" fmla="*/ 19072 w 174705"/>
                <a:gd name="connsiteY0" fmla="*/ 196907 h 198640"/>
                <a:gd name="connsiteX1" fmla="*/ 168384 w 174705"/>
                <a:gd name="connsiteY1" fmla="*/ 110306 h 198640"/>
                <a:gd name="connsiteX2" fmla="*/ 168384 w 174705"/>
                <a:gd name="connsiteY2" fmla="*/ 88334 h 198640"/>
                <a:gd name="connsiteX3" fmla="*/ 19072 w 174705"/>
                <a:gd name="connsiteY3" fmla="*/ 1734 h 198640"/>
                <a:gd name="connsiteX4" fmla="*/ 0 w 174705"/>
                <a:gd name="connsiteY4" fmla="*/ 12720 h 198640"/>
                <a:gd name="connsiteX5" fmla="*/ 0 w 174705"/>
                <a:gd name="connsiteY5" fmla="*/ 185921 h 198640"/>
                <a:gd name="connsiteX6" fmla="*/ 19072 w 174705"/>
                <a:gd name="connsiteY6" fmla="*/ 196907 h 19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705" h="198640">
                  <a:moveTo>
                    <a:pt x="19072" y="196907"/>
                  </a:moveTo>
                  <a:lnTo>
                    <a:pt x="168384" y="110306"/>
                  </a:lnTo>
                  <a:cubicBezTo>
                    <a:pt x="176813" y="105417"/>
                    <a:pt x="176813" y="93223"/>
                    <a:pt x="168384" y="88334"/>
                  </a:cubicBezTo>
                  <a:lnTo>
                    <a:pt x="19072" y="1734"/>
                  </a:lnTo>
                  <a:cubicBezTo>
                    <a:pt x="10604" y="-3178"/>
                    <a:pt x="0" y="2930"/>
                    <a:pt x="0" y="12720"/>
                  </a:cubicBezTo>
                  <a:lnTo>
                    <a:pt x="0" y="185921"/>
                  </a:lnTo>
                  <a:cubicBezTo>
                    <a:pt x="0" y="195710"/>
                    <a:pt x="10604" y="201819"/>
                    <a:pt x="19072" y="196907"/>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grpSp>
      <p:sp>
        <p:nvSpPr>
          <p:cNvPr id="16" name="文本框 15">
            <a:extLst>
              <a:ext uri="{FF2B5EF4-FFF2-40B4-BE49-F238E27FC236}">
                <a16:creationId xmlns:a16="http://schemas.microsoft.com/office/drawing/2014/main" id="{DCE7A896-DB8F-4B99-A38B-2C7DFB27EF20}"/>
              </a:ext>
            </a:extLst>
          </p:cNvPr>
          <p:cNvSpPr txBox="1"/>
          <p:nvPr/>
        </p:nvSpPr>
        <p:spPr>
          <a:xfrm>
            <a:off x="839416" y="1114416"/>
            <a:ext cx="5976664" cy="400110"/>
          </a:xfrm>
          <a:prstGeom prst="rect">
            <a:avLst/>
          </a:prstGeom>
          <a:noFill/>
        </p:spPr>
        <p:txBody>
          <a:bodyPr wrap="square">
            <a:spAutoFit/>
          </a:bodyPr>
          <a:lstStyle/>
          <a:p>
            <a:r>
              <a:rPr lang="en-US" altLang="zh-CN" sz="2000" b="1" dirty="0">
                <a:solidFill>
                  <a:srgbClr val="29477E"/>
                </a:solidFill>
                <a:latin typeface="微软雅黑" panose="020B0503020204020204" pitchFamily="34" charset="-122"/>
                <a:ea typeface="微软雅黑" panose="020B0503020204020204" pitchFamily="34" charset="-122"/>
                <a:cs typeface="+mn-ea"/>
                <a:sym typeface="汉仪旗黑-55简" panose="00020600040101010101" pitchFamily="18" charset="-122"/>
              </a:rPr>
              <a:t>S</a:t>
            </a:r>
            <a:r>
              <a:rPr lang="zh-CN" altLang="en-US" sz="2000" b="1" dirty="0">
                <a:solidFill>
                  <a:srgbClr val="29477E"/>
                </a:solidFill>
                <a:latin typeface="微软雅黑" panose="020B0503020204020204" pitchFamily="34" charset="-122"/>
                <a:ea typeface="微软雅黑" panose="020B0503020204020204" pitchFamily="34" charset="-122"/>
                <a:cs typeface="+mn-ea"/>
                <a:sym typeface="汉仪旗黑-55简" panose="00020600040101010101" pitchFamily="18" charset="-122"/>
              </a:rPr>
              <a:t>数字</a:t>
            </a:r>
            <a:r>
              <a:rPr lang="en-US" altLang="zh-CN" sz="2000" b="1" dirty="0">
                <a:solidFill>
                  <a:srgbClr val="29477E"/>
                </a:solidFill>
                <a:latin typeface="微软雅黑" panose="020B0503020204020204" pitchFamily="34" charset="-122"/>
                <a:ea typeface="微软雅黑" panose="020B0503020204020204" pitchFamily="34" charset="-122"/>
                <a:cs typeface="+mn-ea"/>
                <a:sym typeface="汉仪旗黑-55简" panose="00020600040101010101" pitchFamily="18" charset="-122"/>
              </a:rPr>
              <a:t>BPM</a:t>
            </a:r>
            <a:r>
              <a:rPr lang="zh-CN" altLang="en-US" sz="2000" b="1" dirty="0">
                <a:solidFill>
                  <a:srgbClr val="29477E"/>
                </a:solidFill>
                <a:latin typeface="微软雅黑" panose="020B0503020204020204" pitchFamily="34" charset="-122"/>
                <a:ea typeface="微软雅黑" panose="020B0503020204020204" pitchFamily="34" charset="-122"/>
                <a:cs typeface="+mn-ea"/>
                <a:sym typeface="汉仪旗黑-55简" panose="00020600040101010101" pitchFamily="18" charset="-122"/>
              </a:rPr>
              <a:t>信号处理器的在线束流运行和测试 </a:t>
            </a:r>
            <a:endParaRPr lang="zh-CN" altLang="en-US" sz="2000" b="1" dirty="0">
              <a:solidFill>
                <a:srgbClr val="0000FF"/>
              </a:solidFill>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Tree>
    <p:extLst>
      <p:ext uri="{BB962C8B-B14F-4D97-AF65-F5344CB8AC3E}">
        <p14:creationId xmlns:p14="http://schemas.microsoft.com/office/powerpoint/2010/main" val="3740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F281391-0F30-42AC-BD7C-E62B225AEA3F}"/>
              </a:ext>
            </a:extLst>
          </p:cNvPr>
          <p:cNvSpPr>
            <a:spLocks noGrp="1"/>
          </p:cNvSpPr>
          <p:nvPr>
            <p:ph type="title"/>
          </p:nvPr>
        </p:nvSpPr>
        <p:spPr/>
        <p:txBody>
          <a:bodyPr/>
          <a:lstStyle/>
          <a:p>
            <a:r>
              <a:rPr lang="en-US" altLang="zh-CN" dirty="0"/>
              <a:t>BPM </a:t>
            </a:r>
            <a:r>
              <a:rPr lang="zh-CN" altLang="en-US" dirty="0"/>
              <a:t>电子学优化</a:t>
            </a:r>
          </a:p>
        </p:txBody>
      </p:sp>
      <p:pic>
        <p:nvPicPr>
          <p:cNvPr id="4" name="图片 3">
            <a:extLst>
              <a:ext uri="{FF2B5EF4-FFF2-40B4-BE49-F238E27FC236}">
                <a16:creationId xmlns:a16="http://schemas.microsoft.com/office/drawing/2014/main" id="{5F65CA91-B01B-4A5D-AE88-B13051889E8B}"/>
              </a:ext>
            </a:extLst>
          </p:cNvPr>
          <p:cNvPicPr>
            <a:picLocks noChangeAspect="1"/>
          </p:cNvPicPr>
          <p:nvPr/>
        </p:nvPicPr>
        <p:blipFill>
          <a:blip r:embed="rId2"/>
          <a:stretch>
            <a:fillRect/>
          </a:stretch>
        </p:blipFill>
        <p:spPr>
          <a:xfrm>
            <a:off x="390704" y="1628800"/>
            <a:ext cx="5696659" cy="2494410"/>
          </a:xfrm>
          <a:prstGeom prst="rect">
            <a:avLst/>
          </a:prstGeom>
          <a:ln>
            <a:noFill/>
          </a:ln>
          <a:effectLst>
            <a:outerShdw blurRad="190500" algn="tl" rotWithShape="0">
              <a:srgbClr val="000000">
                <a:alpha val="70000"/>
              </a:srgbClr>
            </a:outerShdw>
          </a:effectLst>
        </p:spPr>
      </p:pic>
      <p:pic>
        <p:nvPicPr>
          <p:cNvPr id="5" name="图片 4">
            <a:extLst>
              <a:ext uri="{FF2B5EF4-FFF2-40B4-BE49-F238E27FC236}">
                <a16:creationId xmlns:a16="http://schemas.microsoft.com/office/drawing/2014/main" id="{C7EF0D55-D85C-4ACD-A6F5-1DFC867A123E}"/>
              </a:ext>
            </a:extLst>
          </p:cNvPr>
          <p:cNvPicPr>
            <a:picLocks noChangeAspect="1"/>
          </p:cNvPicPr>
          <p:nvPr/>
        </p:nvPicPr>
        <p:blipFill>
          <a:blip r:embed="rId3"/>
          <a:stretch>
            <a:fillRect/>
          </a:stretch>
        </p:blipFill>
        <p:spPr>
          <a:xfrm>
            <a:off x="6417471" y="1183314"/>
            <a:ext cx="5319427" cy="2885350"/>
          </a:xfrm>
          <a:prstGeom prst="rect">
            <a:avLst/>
          </a:prstGeom>
          <a:ln>
            <a:noFill/>
          </a:ln>
          <a:effectLst>
            <a:outerShdw blurRad="190500" algn="tl" rotWithShape="0">
              <a:srgbClr val="000000">
                <a:alpha val="70000"/>
              </a:srgbClr>
            </a:outerShdw>
          </a:effectLst>
        </p:spPr>
      </p:pic>
      <p:grpSp>
        <p:nvGrpSpPr>
          <p:cNvPr id="7" name="组合 6">
            <a:extLst>
              <a:ext uri="{FF2B5EF4-FFF2-40B4-BE49-F238E27FC236}">
                <a16:creationId xmlns:a16="http://schemas.microsoft.com/office/drawing/2014/main" id="{C1DE6A41-C3FF-48AF-B2B2-7879700C5464}"/>
              </a:ext>
            </a:extLst>
          </p:cNvPr>
          <p:cNvGrpSpPr/>
          <p:nvPr/>
        </p:nvGrpSpPr>
        <p:grpSpPr>
          <a:xfrm>
            <a:off x="362868" y="1120287"/>
            <a:ext cx="9360493" cy="400110"/>
            <a:chOff x="479246" y="650034"/>
            <a:chExt cx="9360493" cy="400110"/>
          </a:xfrm>
        </p:grpSpPr>
        <p:sp>
          <p:nvSpPr>
            <p:cNvPr id="10" name="文本框 9">
              <a:extLst>
                <a:ext uri="{FF2B5EF4-FFF2-40B4-BE49-F238E27FC236}">
                  <a16:creationId xmlns:a16="http://schemas.microsoft.com/office/drawing/2014/main" id="{31227B44-E241-4BCE-A554-36D3DAB6923D}"/>
                </a:ext>
              </a:extLst>
            </p:cNvPr>
            <p:cNvSpPr txBox="1"/>
            <p:nvPr/>
          </p:nvSpPr>
          <p:spPr>
            <a:xfrm>
              <a:off x="786958" y="650034"/>
              <a:ext cx="9052781" cy="400110"/>
            </a:xfrm>
            <a:prstGeom prst="rect">
              <a:avLst/>
            </a:prstGeom>
            <a:noFill/>
          </p:spPr>
          <p:txBody>
            <a:bodyPr wrap="square">
              <a:spAutoFit/>
            </a:bodyPr>
            <a:lstStyle/>
            <a:p>
              <a:r>
                <a:rPr lang="zh-CN" altLang="en-US" sz="2000" b="1" dirty="0">
                  <a:solidFill>
                    <a:srgbClr val="29477E"/>
                  </a:solidFill>
                  <a:latin typeface="微软雅黑" panose="020B0503020204020204" pitchFamily="34" charset="-122"/>
                  <a:ea typeface="微软雅黑" panose="020B0503020204020204" pitchFamily="34" charset="-122"/>
                  <a:cs typeface="+mn-ea"/>
                  <a:sym typeface="汉仪旗黑-55简" panose="00020600040101010101" pitchFamily="18" charset="-122"/>
                </a:rPr>
                <a:t>数字</a:t>
              </a:r>
              <a:r>
                <a:rPr lang="en-US" altLang="zh-CN" sz="2000" b="1" dirty="0">
                  <a:solidFill>
                    <a:srgbClr val="29477E"/>
                  </a:solidFill>
                  <a:latin typeface="微软雅黑" panose="020B0503020204020204" pitchFamily="34" charset="-122"/>
                  <a:ea typeface="微软雅黑" panose="020B0503020204020204" pitchFamily="34" charset="-122"/>
                  <a:cs typeface="+mn-ea"/>
                  <a:sym typeface="汉仪旗黑-55简" panose="00020600040101010101" pitchFamily="18" charset="-122"/>
                </a:rPr>
                <a:t>BPM</a:t>
              </a:r>
              <a:r>
                <a:rPr lang="zh-CN" altLang="en-US" sz="2000" b="1" dirty="0">
                  <a:solidFill>
                    <a:srgbClr val="29477E"/>
                  </a:solidFill>
                  <a:latin typeface="微软雅黑" panose="020B0503020204020204" pitchFamily="34" charset="-122"/>
                  <a:ea typeface="微软雅黑" panose="020B0503020204020204" pitchFamily="34" charset="-122"/>
                  <a:cs typeface="+mn-ea"/>
                  <a:sym typeface="汉仪旗黑-55简" panose="00020600040101010101" pitchFamily="18" charset="-122"/>
                </a:rPr>
                <a:t>电子学健康管理系统</a:t>
              </a:r>
              <a:endParaRPr lang="zh-CN" altLang="en-US" sz="2000" b="1" dirty="0">
                <a:solidFill>
                  <a:srgbClr val="C00000"/>
                </a:solidFill>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grpSp>
          <p:nvGrpSpPr>
            <p:cNvPr id="9" name="组合 8">
              <a:extLst>
                <a:ext uri="{FF2B5EF4-FFF2-40B4-BE49-F238E27FC236}">
                  <a16:creationId xmlns:a16="http://schemas.microsoft.com/office/drawing/2014/main" id="{20A10483-3E80-4828-9AA1-98CF21A1733A}"/>
                </a:ext>
              </a:extLst>
            </p:cNvPr>
            <p:cNvGrpSpPr/>
            <p:nvPr/>
          </p:nvGrpSpPr>
          <p:grpSpPr>
            <a:xfrm>
              <a:off x="479246" y="701605"/>
              <a:ext cx="283452" cy="283452"/>
              <a:chOff x="404632" y="701449"/>
              <a:chExt cx="379307" cy="379307"/>
            </a:xfrm>
          </p:grpSpPr>
          <p:sp>
            <p:nvSpPr>
              <p:cNvPr id="11" name="椭圆 10">
                <a:extLst>
                  <a:ext uri="{FF2B5EF4-FFF2-40B4-BE49-F238E27FC236}">
                    <a16:creationId xmlns:a16="http://schemas.microsoft.com/office/drawing/2014/main" id="{C348894C-EE59-4671-922D-77CEA1C40EC5}"/>
                  </a:ext>
                </a:extLst>
              </p:cNvPr>
              <p:cNvSpPr/>
              <p:nvPr/>
            </p:nvSpPr>
            <p:spPr>
              <a:xfrm>
                <a:off x="404632" y="701449"/>
                <a:ext cx="379307" cy="379307"/>
              </a:xfrm>
              <a:prstGeom prst="ellipse">
                <a:avLst/>
              </a:prstGeom>
              <a:gradFill flip="none" rotWithShape="1">
                <a:gsLst>
                  <a:gs pos="52200">
                    <a:srgbClr val="27467C"/>
                  </a:gs>
                  <a:gs pos="100000">
                    <a:schemeClr val="accent1">
                      <a:lumMod val="50000"/>
                    </a:schemeClr>
                  </a:gs>
                  <a:gs pos="0">
                    <a:schemeClr val="accent1">
                      <a:lumMod val="75000"/>
                    </a:schemeClr>
                  </a:gs>
                </a:gsLst>
                <a:lin ang="2700000" scaled="1"/>
                <a:tileRect/>
              </a:gradFill>
              <a:ln w="31750">
                <a:gradFill>
                  <a:gsLst>
                    <a:gs pos="0">
                      <a:schemeClr val="accent1">
                        <a:lumMod val="10000"/>
                        <a:lumOff val="90000"/>
                      </a:schemeClr>
                    </a:gs>
                    <a:gs pos="100000">
                      <a:schemeClr val="bg1"/>
                    </a:gs>
                  </a:gsLst>
                  <a:lin ang="1200000" scaled="0"/>
                </a:gradFill>
              </a:ln>
              <a:effectLst>
                <a:outerShdw blurRad="127000" dist="152400" dir="2700000" algn="tl"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2" name="任意多边形: 形状 20">
                <a:extLst>
                  <a:ext uri="{FF2B5EF4-FFF2-40B4-BE49-F238E27FC236}">
                    <a16:creationId xmlns:a16="http://schemas.microsoft.com/office/drawing/2014/main" id="{9618DC79-3C64-4644-B4AE-99D4D3E3069C}"/>
                  </a:ext>
                </a:extLst>
              </p:cNvPr>
              <p:cNvSpPr/>
              <p:nvPr/>
            </p:nvSpPr>
            <p:spPr>
              <a:xfrm>
                <a:off x="528057" y="792957"/>
                <a:ext cx="169630" cy="192869"/>
              </a:xfrm>
              <a:custGeom>
                <a:avLst/>
                <a:gdLst>
                  <a:gd name="connsiteX0" fmla="*/ 19072 w 174705"/>
                  <a:gd name="connsiteY0" fmla="*/ 196907 h 198640"/>
                  <a:gd name="connsiteX1" fmla="*/ 168384 w 174705"/>
                  <a:gd name="connsiteY1" fmla="*/ 110306 h 198640"/>
                  <a:gd name="connsiteX2" fmla="*/ 168384 w 174705"/>
                  <a:gd name="connsiteY2" fmla="*/ 88334 h 198640"/>
                  <a:gd name="connsiteX3" fmla="*/ 19072 w 174705"/>
                  <a:gd name="connsiteY3" fmla="*/ 1734 h 198640"/>
                  <a:gd name="connsiteX4" fmla="*/ 0 w 174705"/>
                  <a:gd name="connsiteY4" fmla="*/ 12720 h 198640"/>
                  <a:gd name="connsiteX5" fmla="*/ 0 w 174705"/>
                  <a:gd name="connsiteY5" fmla="*/ 185921 h 198640"/>
                  <a:gd name="connsiteX6" fmla="*/ 19072 w 174705"/>
                  <a:gd name="connsiteY6" fmla="*/ 196907 h 19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705" h="198640">
                    <a:moveTo>
                      <a:pt x="19072" y="196907"/>
                    </a:moveTo>
                    <a:lnTo>
                      <a:pt x="168384" y="110306"/>
                    </a:lnTo>
                    <a:cubicBezTo>
                      <a:pt x="176813" y="105417"/>
                      <a:pt x="176813" y="93223"/>
                      <a:pt x="168384" y="88334"/>
                    </a:cubicBezTo>
                    <a:lnTo>
                      <a:pt x="19072" y="1734"/>
                    </a:lnTo>
                    <a:cubicBezTo>
                      <a:pt x="10604" y="-3178"/>
                      <a:pt x="0" y="2930"/>
                      <a:pt x="0" y="12720"/>
                    </a:cubicBezTo>
                    <a:lnTo>
                      <a:pt x="0" y="185921"/>
                    </a:lnTo>
                    <a:cubicBezTo>
                      <a:pt x="0" y="195710"/>
                      <a:pt x="10604" y="201819"/>
                      <a:pt x="19072" y="196907"/>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grpSp>
      </p:grpSp>
      <p:pic>
        <p:nvPicPr>
          <p:cNvPr id="14" name="图片 13" descr="检测系统2">
            <a:extLst>
              <a:ext uri="{FF2B5EF4-FFF2-40B4-BE49-F238E27FC236}">
                <a16:creationId xmlns:a16="http://schemas.microsoft.com/office/drawing/2014/main" id="{29F3CEC0-D19C-4705-9579-232795156814}"/>
              </a:ext>
            </a:extLst>
          </p:cNvPr>
          <p:cNvPicPr>
            <a:picLocks noChangeAspect="1"/>
          </p:cNvPicPr>
          <p:nvPr/>
        </p:nvPicPr>
        <p:blipFill rotWithShape="1">
          <a:blip r:embed="rId4"/>
          <a:srcRect l="1" r="1399"/>
          <a:stretch/>
        </p:blipFill>
        <p:spPr>
          <a:xfrm>
            <a:off x="399341" y="4210819"/>
            <a:ext cx="5679384" cy="2215460"/>
          </a:xfrm>
          <a:prstGeom prst="rect">
            <a:avLst/>
          </a:prstGeom>
          <a:ln>
            <a:noFill/>
          </a:ln>
          <a:effectLst>
            <a:outerShdw blurRad="190500" algn="tl" rotWithShape="0">
              <a:srgbClr val="000000">
                <a:alpha val="70000"/>
              </a:srgbClr>
            </a:outerShdw>
          </a:effectLst>
        </p:spPr>
      </p:pic>
      <p:sp>
        <p:nvSpPr>
          <p:cNvPr id="15" name="矩形 14">
            <a:extLst>
              <a:ext uri="{FF2B5EF4-FFF2-40B4-BE49-F238E27FC236}">
                <a16:creationId xmlns:a16="http://schemas.microsoft.com/office/drawing/2014/main" id="{16D0A622-8508-41F1-B2D1-B9E9B799531E}"/>
              </a:ext>
            </a:extLst>
          </p:cNvPr>
          <p:cNvSpPr/>
          <p:nvPr/>
        </p:nvSpPr>
        <p:spPr>
          <a:xfrm>
            <a:off x="6417471" y="4148998"/>
            <a:ext cx="5472609" cy="2339102"/>
          </a:xfrm>
          <a:prstGeom prst="rect">
            <a:avLst/>
          </a:prstGeom>
        </p:spPr>
        <p:txBody>
          <a:bodyPr wrap="square">
            <a:spAutoFit/>
          </a:bodyPr>
          <a:lstStyle/>
          <a:p>
            <a:pPr lvl="0">
              <a:spcAft>
                <a:spcPts val="600"/>
              </a:spcAft>
              <a:defRPr/>
            </a:pPr>
            <a:r>
              <a:rPr lang="zh-CN" altLang="en-US" sz="1400" dirty="0">
                <a:solidFill>
                  <a:srgbClr val="C00000"/>
                </a:solidFill>
                <a:latin typeface="微软雅黑" panose="020B0503020204020204" pitchFamily="34" charset="-122"/>
                <a:ea typeface="微软雅黑" panose="020B0503020204020204" pitchFamily="34" charset="-122"/>
              </a:rPr>
              <a:t>🌍</a:t>
            </a:r>
            <a:r>
              <a:rPr lang="en-US" altLang="zh-CN" sz="1400" b="1" dirty="0">
                <a:solidFill>
                  <a:srgbClr val="C00000"/>
                </a:solidFill>
                <a:latin typeface="微软雅黑" panose="020B0503020204020204" pitchFamily="34" charset="-122"/>
                <a:ea typeface="微软雅黑" panose="020B0503020204020204" pitchFamily="34" charset="-122"/>
              </a:rPr>
              <a:t> </a:t>
            </a:r>
            <a:r>
              <a:rPr lang="zh-CN" altLang="en-US" sz="1400" b="1" dirty="0">
                <a:solidFill>
                  <a:srgbClr val="C00000"/>
                </a:solidFill>
                <a:latin typeface="微软雅黑" panose="020B0503020204020204" pitchFamily="34" charset="-122"/>
                <a:ea typeface="微软雅黑" panose="020B0503020204020204" pitchFamily="34" charset="-122"/>
              </a:rPr>
              <a:t>状态监控：</a:t>
            </a:r>
            <a:r>
              <a:rPr lang="zh-CN" altLang="en-US" sz="1400" dirty="0">
                <a:solidFill>
                  <a:prstClr val="black"/>
                </a:solidFill>
                <a:latin typeface="微软雅黑" panose="020B0503020204020204" pitchFamily="34" charset="-122"/>
                <a:ea typeface="微软雅黑" panose="020B0503020204020204" pitchFamily="34" charset="-122"/>
              </a:rPr>
              <a:t>分区可视化，在线</a:t>
            </a:r>
            <a:r>
              <a:rPr lang="en-US" altLang="zh-CN" sz="1400" dirty="0">
                <a:solidFill>
                  <a:prstClr val="black"/>
                </a:solidFill>
                <a:latin typeface="微软雅黑" panose="020B0503020204020204" pitchFamily="34" charset="-122"/>
                <a:ea typeface="微软雅黑" panose="020B0503020204020204" pitchFamily="34" charset="-122"/>
              </a:rPr>
              <a:t> / </a:t>
            </a:r>
            <a:r>
              <a:rPr lang="zh-CN" altLang="en-US" sz="1400" dirty="0">
                <a:solidFill>
                  <a:prstClr val="black"/>
                </a:solidFill>
                <a:latin typeface="微软雅黑" panose="020B0503020204020204" pitchFamily="34" charset="-122"/>
                <a:ea typeface="微软雅黑" panose="020B0503020204020204" pitchFamily="34" charset="-122"/>
              </a:rPr>
              <a:t>故障</a:t>
            </a:r>
            <a:r>
              <a:rPr lang="en-US" altLang="zh-CN" sz="1400" dirty="0">
                <a:solidFill>
                  <a:prstClr val="black"/>
                </a:solidFill>
                <a:latin typeface="微软雅黑" panose="020B0503020204020204" pitchFamily="34" charset="-122"/>
                <a:ea typeface="微软雅黑" panose="020B0503020204020204" pitchFamily="34" charset="-122"/>
              </a:rPr>
              <a:t> / </a:t>
            </a:r>
            <a:r>
              <a:rPr lang="zh-CN" altLang="en-US" sz="1400" dirty="0">
                <a:solidFill>
                  <a:prstClr val="black"/>
                </a:solidFill>
                <a:latin typeface="微软雅黑" panose="020B0503020204020204" pitchFamily="34" charset="-122"/>
                <a:ea typeface="微软雅黑" panose="020B0503020204020204" pitchFamily="34" charset="-122"/>
              </a:rPr>
              <a:t>离线数实时呈现</a:t>
            </a:r>
            <a:endParaRPr lang="en-US" altLang="zh-CN" sz="1400" dirty="0">
              <a:solidFill>
                <a:prstClr val="black"/>
              </a:solidFill>
              <a:latin typeface="微软雅黑" panose="020B0503020204020204" pitchFamily="34" charset="-122"/>
              <a:ea typeface="微软雅黑" panose="020B0503020204020204" pitchFamily="34" charset="-122"/>
            </a:endParaRPr>
          </a:p>
          <a:p>
            <a:pPr lvl="0">
              <a:spcAft>
                <a:spcPts val="600"/>
              </a:spcAft>
              <a:defRPr/>
            </a:pPr>
            <a:r>
              <a:rPr lang="zh-CN" altLang="en-US" sz="1400" b="1" dirty="0">
                <a:solidFill>
                  <a:srgbClr val="C00000"/>
                </a:solidFill>
                <a:latin typeface="微软雅黑" panose="020B0503020204020204" pitchFamily="34" charset="-122"/>
                <a:ea typeface="微软雅黑" panose="020B0503020204020204" pitchFamily="34" charset="-122"/>
              </a:rPr>
              <a:t>📊</a:t>
            </a:r>
            <a:r>
              <a:rPr lang="zh-CN" altLang="en-US" sz="1400" dirty="0">
                <a:solidFill>
                  <a:srgbClr val="C00000"/>
                </a:solidFill>
                <a:latin typeface="微软雅黑" panose="020B0503020204020204" pitchFamily="34" charset="-122"/>
                <a:ea typeface="微软雅黑" panose="020B0503020204020204" pitchFamily="34" charset="-122"/>
              </a:rPr>
              <a:t> </a:t>
            </a:r>
            <a:r>
              <a:rPr lang="zh-CN" altLang="en-US" sz="1400" b="1" dirty="0">
                <a:solidFill>
                  <a:srgbClr val="C00000"/>
                </a:solidFill>
                <a:latin typeface="微软雅黑" panose="020B0503020204020204" pitchFamily="34" charset="-122"/>
                <a:ea typeface="微软雅黑" panose="020B0503020204020204" pitchFamily="34" charset="-122"/>
              </a:rPr>
              <a:t>设备参数采集：</a:t>
            </a:r>
            <a:r>
              <a:rPr lang="zh-CN" altLang="en-US" sz="1400" dirty="0">
                <a:solidFill>
                  <a:prstClr val="black"/>
                </a:solidFill>
                <a:latin typeface="微软雅黑" panose="020B0503020204020204" pitchFamily="34" charset="-122"/>
                <a:ea typeface="微软雅黑" panose="020B0503020204020204" pitchFamily="34" charset="-122"/>
              </a:rPr>
              <a:t>采集位置（X/Y/Z）、PLL 锁相、CPU 使用率、温度等参数；</a:t>
            </a:r>
            <a:endParaRPr lang="en-US" altLang="zh-CN" sz="1400" dirty="0">
              <a:solidFill>
                <a:prstClr val="black"/>
              </a:solidFill>
              <a:latin typeface="微软雅黑" panose="020B0503020204020204" pitchFamily="34" charset="-122"/>
              <a:ea typeface="微软雅黑" panose="020B0503020204020204" pitchFamily="34" charset="-122"/>
            </a:endParaRPr>
          </a:p>
          <a:p>
            <a:pPr lvl="0">
              <a:spcAft>
                <a:spcPts val="600"/>
              </a:spcAft>
              <a:defRPr/>
            </a:pPr>
            <a:r>
              <a:rPr lang="zh-CN" altLang="en-US" sz="1400" b="1" dirty="0">
                <a:solidFill>
                  <a:srgbClr val="C00000"/>
                </a:solidFill>
                <a:latin typeface="微软雅黑" panose="020B0503020204020204" pitchFamily="34" charset="-122"/>
                <a:ea typeface="微软雅黑" panose="020B0503020204020204" pitchFamily="34" charset="-122"/>
              </a:rPr>
              <a:t>⚙</a:t>
            </a:r>
            <a:r>
              <a:rPr lang="en-US" altLang="zh-CN" sz="1400" b="1" dirty="0">
                <a:solidFill>
                  <a:srgbClr val="C00000"/>
                </a:solidFill>
                <a:latin typeface="微软雅黑" panose="020B0503020204020204" pitchFamily="34" charset="-122"/>
                <a:ea typeface="微软雅黑" panose="020B0503020204020204" pitchFamily="34" charset="-122"/>
              </a:rPr>
              <a:t> </a:t>
            </a:r>
            <a:r>
              <a:rPr lang="zh-CN" altLang="en-US" sz="1400" b="1" dirty="0">
                <a:solidFill>
                  <a:srgbClr val="C00000"/>
                </a:solidFill>
                <a:latin typeface="微软雅黑" panose="020B0503020204020204" pitchFamily="34" charset="-122"/>
                <a:ea typeface="微软雅黑" panose="020B0503020204020204" pitchFamily="34" charset="-122"/>
              </a:rPr>
              <a:t>运维操作：</a:t>
            </a:r>
            <a:r>
              <a:rPr lang="zh-CN" altLang="en-US" sz="1400" dirty="0">
                <a:solidFill>
                  <a:prstClr val="black"/>
                </a:solidFill>
                <a:latin typeface="微软雅黑" panose="020B0503020204020204" pitchFamily="34" charset="-122"/>
                <a:ea typeface="微软雅黑" panose="020B0503020204020204" pitchFamily="34" charset="-122"/>
              </a:rPr>
              <a:t>异常设备行直达 “重启” 按钮，支持单设备 / 区域批量重启、PDU 电源控制</a:t>
            </a:r>
          </a:p>
          <a:p>
            <a:pPr lvl="0">
              <a:spcAft>
                <a:spcPts val="600"/>
              </a:spcAft>
              <a:defRPr/>
            </a:pPr>
            <a:r>
              <a:rPr lang="zh-CN" altLang="en-US" sz="1400" b="1" dirty="0">
                <a:solidFill>
                  <a:srgbClr val="C00000"/>
                </a:solidFill>
                <a:latin typeface="微软雅黑" panose="020B0503020204020204" pitchFamily="34" charset="-122"/>
                <a:ea typeface="微软雅黑" panose="020B0503020204020204" pitchFamily="34" charset="-122"/>
              </a:rPr>
              <a:t>🕒 历史数据追溯：</a:t>
            </a:r>
            <a:r>
              <a:rPr lang="zh-CN" altLang="en-US" sz="1400" dirty="0">
                <a:solidFill>
                  <a:prstClr val="black"/>
                </a:solidFill>
                <a:latin typeface="微软雅黑" panose="020B0503020204020204" pitchFamily="34" charset="-122"/>
                <a:ea typeface="微软雅黑" panose="020B0503020204020204" pitchFamily="34" charset="-122"/>
              </a:rPr>
              <a:t>CSV 格式存储历史快照，支持按设备 / 时间范围查询，支持数据导出归档</a:t>
            </a:r>
          </a:p>
          <a:p>
            <a:pPr lvl="0">
              <a:spcAft>
                <a:spcPts val="600"/>
              </a:spcAft>
              <a:defRPr/>
            </a:pPr>
            <a:r>
              <a:rPr lang="zh-CN" altLang="en-US" sz="1400" b="1" dirty="0">
                <a:solidFill>
                  <a:srgbClr val="C00000"/>
                </a:solidFill>
                <a:latin typeface="微软雅黑" panose="020B0503020204020204" pitchFamily="34" charset="-122"/>
                <a:ea typeface="微软雅黑" panose="020B0503020204020204" pitchFamily="34" charset="-122"/>
              </a:rPr>
              <a:t>🚨 智能告警闭环：</a:t>
            </a:r>
            <a:r>
              <a:rPr lang="zh-CN" altLang="en-US" sz="1400" dirty="0">
                <a:solidFill>
                  <a:prstClr val="black"/>
                </a:solidFill>
                <a:latin typeface="微软雅黑" panose="020B0503020204020204" pitchFamily="34" charset="-122"/>
                <a:ea typeface="微软雅黑" panose="020B0503020204020204" pitchFamily="34" charset="-122"/>
              </a:rPr>
              <a:t>设备状态变化即时通过企业微信通知，故障原因精准判定，定时推送汇总报表</a:t>
            </a:r>
          </a:p>
        </p:txBody>
      </p:sp>
    </p:spTree>
    <p:extLst>
      <p:ext uri="{BB962C8B-B14F-4D97-AF65-F5344CB8AC3E}">
        <p14:creationId xmlns:p14="http://schemas.microsoft.com/office/powerpoint/2010/main" val="3286338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3C5EA67-5D40-4C1D-A680-A0BE9E54AEF0}"/>
              </a:ext>
            </a:extLst>
          </p:cNvPr>
          <p:cNvSpPr>
            <a:spLocks noGrp="1"/>
          </p:cNvSpPr>
          <p:nvPr>
            <p:ph type="title"/>
          </p:nvPr>
        </p:nvSpPr>
        <p:spPr/>
        <p:txBody>
          <a:bodyPr>
            <a:normAutofit/>
          </a:bodyPr>
          <a:lstStyle/>
          <a:p>
            <a:r>
              <a:rPr lang="en-US" altLang="zh-CN" dirty="0">
                <a:effectLst/>
                <a:latin typeface="Arial Narrow" panose="020B0606020202030204" pitchFamily="34" charset="0"/>
              </a:rPr>
              <a:t>5G direct-RF</a:t>
            </a:r>
            <a:r>
              <a:rPr lang="zh-CN" altLang="en-US" dirty="0">
                <a:effectLst/>
                <a:latin typeface="Arial Narrow" panose="020B0606020202030204" pitchFamily="34" charset="0"/>
              </a:rPr>
              <a:t> </a:t>
            </a:r>
            <a:r>
              <a:rPr lang="en-US" altLang="zh-CN" dirty="0">
                <a:effectLst/>
                <a:latin typeface="Arial Narrow" panose="020B0606020202030204" pitchFamily="34" charset="0"/>
              </a:rPr>
              <a:t>Sampling in next generator BPM processor</a:t>
            </a:r>
            <a:endParaRPr lang="zh-CN" altLang="en-US" dirty="0">
              <a:effectLst/>
              <a:latin typeface="Arial Narrow" panose="020B0606020202030204" pitchFamily="34" charset="0"/>
            </a:endParaRPr>
          </a:p>
        </p:txBody>
      </p:sp>
      <p:pic>
        <p:nvPicPr>
          <p:cNvPr id="8" name="内容占位符 7">
            <a:extLst>
              <a:ext uri="{FF2B5EF4-FFF2-40B4-BE49-F238E27FC236}">
                <a16:creationId xmlns:a16="http://schemas.microsoft.com/office/drawing/2014/main" id="{BD8B4F50-5A4F-4059-9E11-29B2464C43D9}"/>
              </a:ext>
            </a:extLst>
          </p:cNvPr>
          <p:cNvPicPr>
            <a:picLocks noGrp="1" noChangeAspect="1"/>
          </p:cNvPicPr>
          <p:nvPr>
            <p:ph idx="1"/>
          </p:nvPr>
        </p:nvPicPr>
        <p:blipFill>
          <a:blip r:embed="rId3"/>
          <a:stretch>
            <a:fillRect/>
          </a:stretch>
        </p:blipFill>
        <p:spPr>
          <a:xfrm>
            <a:off x="191344" y="1350027"/>
            <a:ext cx="8784976" cy="4321831"/>
          </a:xfrm>
          <a:prstGeom prst="rect">
            <a:avLst/>
          </a:prstGeom>
        </p:spPr>
      </p:pic>
      <p:pic>
        <p:nvPicPr>
          <p:cNvPr id="9" name="图片 8">
            <a:extLst>
              <a:ext uri="{FF2B5EF4-FFF2-40B4-BE49-F238E27FC236}">
                <a16:creationId xmlns:a16="http://schemas.microsoft.com/office/drawing/2014/main" id="{8B676BD9-9F14-4389-ADAC-8B214E62A58B}"/>
              </a:ext>
            </a:extLst>
          </p:cNvPr>
          <p:cNvPicPr>
            <a:picLocks noChangeAspect="1"/>
          </p:cNvPicPr>
          <p:nvPr/>
        </p:nvPicPr>
        <p:blipFill>
          <a:blip r:embed="rId4"/>
          <a:stretch>
            <a:fillRect/>
          </a:stretch>
        </p:blipFill>
        <p:spPr>
          <a:xfrm>
            <a:off x="8931443" y="1386369"/>
            <a:ext cx="2815689" cy="2088231"/>
          </a:xfrm>
          <a:prstGeom prst="rect">
            <a:avLst/>
          </a:prstGeom>
        </p:spPr>
      </p:pic>
      <p:pic>
        <p:nvPicPr>
          <p:cNvPr id="11" name="图片 10">
            <a:extLst>
              <a:ext uri="{FF2B5EF4-FFF2-40B4-BE49-F238E27FC236}">
                <a16:creationId xmlns:a16="http://schemas.microsoft.com/office/drawing/2014/main" id="{92E39510-2B57-4688-8801-B9252F32765F}"/>
              </a:ext>
            </a:extLst>
          </p:cNvPr>
          <p:cNvPicPr>
            <a:picLocks noChangeAspect="1"/>
          </p:cNvPicPr>
          <p:nvPr/>
        </p:nvPicPr>
        <p:blipFill>
          <a:blip r:embed="rId5"/>
          <a:stretch>
            <a:fillRect/>
          </a:stretch>
        </p:blipFill>
        <p:spPr>
          <a:xfrm>
            <a:off x="335360" y="5734994"/>
            <a:ext cx="11449272" cy="637462"/>
          </a:xfrm>
          <a:prstGeom prst="rect">
            <a:avLst/>
          </a:prstGeom>
        </p:spPr>
      </p:pic>
      <p:sp>
        <p:nvSpPr>
          <p:cNvPr id="12" name="矩形 11">
            <a:extLst>
              <a:ext uri="{FF2B5EF4-FFF2-40B4-BE49-F238E27FC236}">
                <a16:creationId xmlns:a16="http://schemas.microsoft.com/office/drawing/2014/main" id="{15AE4E31-BCF0-4772-8E3F-54FAD84C5DD6}"/>
              </a:ext>
            </a:extLst>
          </p:cNvPr>
          <p:cNvSpPr/>
          <p:nvPr/>
        </p:nvSpPr>
        <p:spPr>
          <a:xfrm>
            <a:off x="3071664" y="5805264"/>
            <a:ext cx="7632848" cy="504056"/>
          </a:xfrm>
          <a:prstGeom prst="rect">
            <a:avLst/>
          </a:prstGeom>
          <a:solidFill>
            <a:srgbClr val="EB1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New platforms give rise to new BPM processor</a:t>
            </a:r>
            <a:endPar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13" name="内容占位符 7">
            <a:extLst>
              <a:ext uri="{FF2B5EF4-FFF2-40B4-BE49-F238E27FC236}">
                <a16:creationId xmlns:a16="http://schemas.microsoft.com/office/drawing/2014/main" id="{3638348E-E679-4119-A418-B6169359DBD4}"/>
              </a:ext>
            </a:extLst>
          </p:cNvPr>
          <p:cNvPicPr>
            <a:picLocks noChangeAspect="1"/>
          </p:cNvPicPr>
          <p:nvPr/>
        </p:nvPicPr>
        <p:blipFill>
          <a:blip r:embed="rId6"/>
          <a:stretch>
            <a:fillRect/>
          </a:stretch>
        </p:blipFill>
        <p:spPr>
          <a:xfrm>
            <a:off x="8931443" y="3510942"/>
            <a:ext cx="3069213" cy="2081616"/>
          </a:xfrm>
          <a:prstGeom prst="rect">
            <a:avLst/>
          </a:prstGeom>
        </p:spPr>
      </p:pic>
    </p:spTree>
    <p:extLst>
      <p:ext uri="{BB962C8B-B14F-4D97-AF65-F5344CB8AC3E}">
        <p14:creationId xmlns:p14="http://schemas.microsoft.com/office/powerpoint/2010/main" val="4244471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F0E1A77-2660-46FE-96AE-32B07F390CAC}"/>
              </a:ext>
            </a:extLst>
          </p:cNvPr>
          <p:cNvSpPr>
            <a:spLocks noGrp="1"/>
          </p:cNvSpPr>
          <p:nvPr>
            <p:ph type="title"/>
          </p:nvPr>
        </p:nvSpPr>
        <p:spPr/>
        <p:txBody>
          <a:bodyPr/>
          <a:lstStyle/>
          <a:p>
            <a:r>
              <a:rPr lang="en-US" altLang="zh-CN" dirty="0">
                <a:effectLst/>
                <a:latin typeface="Arial Narrow" panose="020B0606020202030204" pitchFamily="34" charset="0"/>
              </a:rPr>
              <a:t>AI FPGA in new generator BPM system</a:t>
            </a:r>
            <a:endParaRPr lang="zh-CN" altLang="en-US" dirty="0"/>
          </a:p>
        </p:txBody>
      </p:sp>
      <p:pic>
        <p:nvPicPr>
          <p:cNvPr id="6" name="图片 5">
            <a:extLst>
              <a:ext uri="{FF2B5EF4-FFF2-40B4-BE49-F238E27FC236}">
                <a16:creationId xmlns:a16="http://schemas.microsoft.com/office/drawing/2014/main" id="{A990BD0F-88B7-4262-8D2E-A5705CB63935}"/>
              </a:ext>
            </a:extLst>
          </p:cNvPr>
          <p:cNvPicPr/>
          <p:nvPr/>
        </p:nvPicPr>
        <p:blipFill>
          <a:blip r:embed="rId2"/>
          <a:stretch>
            <a:fillRect/>
          </a:stretch>
        </p:blipFill>
        <p:spPr>
          <a:xfrm>
            <a:off x="6503368" y="1824653"/>
            <a:ext cx="5673973" cy="2944316"/>
          </a:xfrm>
          <a:prstGeom prst="rect">
            <a:avLst/>
          </a:prstGeom>
        </p:spPr>
      </p:pic>
      <p:sp>
        <p:nvSpPr>
          <p:cNvPr id="7" name="矩形 6">
            <a:extLst>
              <a:ext uri="{FF2B5EF4-FFF2-40B4-BE49-F238E27FC236}">
                <a16:creationId xmlns:a16="http://schemas.microsoft.com/office/drawing/2014/main" id="{077056D0-E70B-4983-BAA0-228E94BD01B5}"/>
              </a:ext>
            </a:extLst>
          </p:cNvPr>
          <p:cNvSpPr/>
          <p:nvPr/>
        </p:nvSpPr>
        <p:spPr>
          <a:xfrm>
            <a:off x="8688288" y="4822384"/>
            <a:ext cx="169796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Xilinx AI FPGA</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0F9CAFB6-8EC6-4CDC-8F89-2C619B46F460}"/>
              </a:ext>
            </a:extLst>
          </p:cNvPr>
          <p:cNvSpPr/>
          <p:nvPr/>
        </p:nvSpPr>
        <p:spPr>
          <a:xfrm>
            <a:off x="407368" y="1412776"/>
            <a:ext cx="6096000" cy="34163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rPr>
              <a:t>How to correlate multi-dimensional beam data in real time and accurately predict beam evolutionary trends</a:t>
            </a:r>
            <a:r>
              <a:rPr kumimoji="0" lang="zh-CN"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rPr>
              <a:t>？</a:t>
            </a:r>
            <a:endParaRPr kumimoji="0" lang="en-US" altLang="zh-CN" sz="1800" b="1"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800" b="0"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rPr>
              <a:t>Focuses on improving beam prediction accuracy and timeliness by optimizing machine learning models based on AI FPGA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800" b="0"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rPr>
              <a:t>Unlike computer-based machine learning, it also explores extracting key information from massive beam data to optimize model parameters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800" b="1"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rPr>
              <a:t>AI FPGA </a:t>
            </a:r>
            <a:r>
              <a:rPr kumimoji="0" lang="en-US" altLang="zh-CN" sz="1800" b="0"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rPr>
              <a:t>latency(us) &amp;&amp; </a:t>
            </a:r>
            <a:r>
              <a:rPr kumimoji="0" lang="en-US" altLang="zh-CN" sz="1800" b="1"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rPr>
              <a:t>GPU/CPU </a:t>
            </a:r>
            <a:r>
              <a:rPr kumimoji="0" lang="en-US" altLang="zh-CN" sz="1800" b="0"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rPr>
              <a:t>latency(</a:t>
            </a:r>
            <a:r>
              <a:rPr kumimoji="0" lang="en-US" altLang="zh-CN" sz="1800" b="0" i="0" u="none" strike="noStrike" kern="1200" cap="none" spc="0" normalizeH="0" baseline="0" noProof="0" dirty="0" err="1">
                <a:ln>
                  <a:noFill/>
                </a:ln>
                <a:solidFill>
                  <a:prstClr val="black"/>
                </a:solidFill>
                <a:effectLst/>
                <a:uLnTx/>
                <a:uFillTx/>
                <a:latin typeface="Arial Narrow" panose="020B0606020202030204" pitchFamily="34" charset="0"/>
                <a:ea typeface="宋体" panose="02010600030101010101" pitchFamily="2" charset="-122"/>
                <a:cs typeface="+mn-cs"/>
              </a:rPr>
              <a:t>ms</a:t>
            </a:r>
            <a:r>
              <a:rPr kumimoji="0" lang="en-US" altLang="zh-CN" sz="1800" b="0"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800" b="0"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rPr>
              <a:t>AI FPGA is “hardware tailored and modified for specific AI tasks”,</a:t>
            </a:r>
            <a:r>
              <a:rPr kumimoji="0" lang="zh-CN" altLang="en-US" sz="1800" b="0"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rPr>
              <a:t> </a:t>
            </a:r>
            <a:r>
              <a:rPr kumimoji="0" lang="en-US" altLang="zh-CN" sz="1800" b="1"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rPr>
              <a:t>e.g.: BPM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zh-CN"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endParaRPr>
          </a:p>
        </p:txBody>
      </p:sp>
    </p:spTree>
    <p:extLst>
      <p:ext uri="{BB962C8B-B14F-4D97-AF65-F5344CB8AC3E}">
        <p14:creationId xmlns:p14="http://schemas.microsoft.com/office/powerpoint/2010/main" val="3924308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26C9DE1-9E2C-44CC-9CA0-351769DAB464}"/>
              </a:ext>
            </a:extLst>
          </p:cNvPr>
          <p:cNvSpPr>
            <a:spLocks noGrp="1"/>
          </p:cNvSpPr>
          <p:nvPr>
            <p:ph type="title"/>
          </p:nvPr>
        </p:nvSpPr>
        <p:spPr/>
        <p:txBody>
          <a:bodyPr/>
          <a:lstStyle/>
          <a:p>
            <a:r>
              <a:rPr lang="en-US" altLang="zh-CN" dirty="0">
                <a:effectLst/>
                <a:latin typeface="Arial Narrow" panose="020B0606020202030204" pitchFamily="34" charset="0"/>
              </a:rPr>
              <a:t>AI FPGA in new generator BPM system</a:t>
            </a:r>
            <a:endParaRPr lang="zh-CN" altLang="en-US" dirty="0"/>
          </a:p>
        </p:txBody>
      </p:sp>
      <p:pic>
        <p:nvPicPr>
          <p:cNvPr id="4" name="内容占位符 3">
            <a:extLst>
              <a:ext uri="{FF2B5EF4-FFF2-40B4-BE49-F238E27FC236}">
                <a16:creationId xmlns:a16="http://schemas.microsoft.com/office/drawing/2014/main" id="{5591BF1C-4BCB-4001-9F60-35ACC20B5B0C}"/>
              </a:ext>
            </a:extLst>
          </p:cNvPr>
          <p:cNvPicPr>
            <a:picLocks noGrp="1"/>
          </p:cNvPicPr>
          <p:nvPr>
            <p:ph idx="1"/>
          </p:nvPr>
        </p:nvPicPr>
        <p:blipFill>
          <a:blip r:embed="rId2"/>
          <a:stretch>
            <a:fillRect/>
          </a:stretch>
        </p:blipFill>
        <p:spPr>
          <a:xfrm>
            <a:off x="2082611" y="3451575"/>
            <a:ext cx="7574632" cy="2597869"/>
          </a:xfrm>
          <a:prstGeom prst="rect">
            <a:avLst/>
          </a:prstGeom>
        </p:spPr>
      </p:pic>
      <p:pic>
        <p:nvPicPr>
          <p:cNvPr id="5" name="图片 4">
            <a:extLst>
              <a:ext uri="{FF2B5EF4-FFF2-40B4-BE49-F238E27FC236}">
                <a16:creationId xmlns:a16="http://schemas.microsoft.com/office/drawing/2014/main" id="{16D4D81B-FAA8-4340-A496-468B31B80CFC}"/>
              </a:ext>
            </a:extLst>
          </p:cNvPr>
          <p:cNvPicPr/>
          <p:nvPr/>
        </p:nvPicPr>
        <p:blipFill>
          <a:blip r:embed="rId3"/>
          <a:stretch>
            <a:fillRect/>
          </a:stretch>
        </p:blipFill>
        <p:spPr>
          <a:xfrm>
            <a:off x="2423592" y="1124744"/>
            <a:ext cx="7233651" cy="2065802"/>
          </a:xfrm>
          <a:prstGeom prst="rect">
            <a:avLst/>
          </a:prstGeom>
        </p:spPr>
      </p:pic>
      <p:sp>
        <p:nvSpPr>
          <p:cNvPr id="6" name="矩形 5">
            <a:extLst>
              <a:ext uri="{FF2B5EF4-FFF2-40B4-BE49-F238E27FC236}">
                <a16:creationId xmlns:a16="http://schemas.microsoft.com/office/drawing/2014/main" id="{4BB4F668-8D57-400C-BCCD-865A05F847CD}"/>
              </a:ext>
            </a:extLst>
          </p:cNvPr>
          <p:cNvSpPr/>
          <p:nvPr/>
        </p:nvSpPr>
        <p:spPr>
          <a:xfrm>
            <a:off x="2856339" y="3234462"/>
            <a:ext cx="559494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rPr>
              <a:t>Machine Learning Process Flow Diagram for BPM-based Mapping Data</a:t>
            </a:r>
            <a:endParaRPr kumimoji="0" lang="zh-CN" altLang="en-US" sz="1600" b="0"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endParaRPr>
          </a:p>
        </p:txBody>
      </p:sp>
      <p:sp>
        <p:nvSpPr>
          <p:cNvPr id="7" name="矩形 6">
            <a:extLst>
              <a:ext uri="{FF2B5EF4-FFF2-40B4-BE49-F238E27FC236}">
                <a16:creationId xmlns:a16="http://schemas.microsoft.com/office/drawing/2014/main" id="{50A0E8FA-015F-4CF2-83B9-6CAD6C53CE0B}"/>
              </a:ext>
            </a:extLst>
          </p:cNvPr>
          <p:cNvSpPr/>
          <p:nvPr/>
        </p:nvSpPr>
        <p:spPr>
          <a:xfrm>
            <a:off x="2350715" y="5932994"/>
            <a:ext cx="7038424"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panose="020B0606020202030204" pitchFamily="34" charset="0"/>
                <a:ea typeface="宋体" panose="02010600030101010101" pitchFamily="2" charset="-122"/>
                <a:cs typeface="+mn-cs"/>
              </a:rPr>
              <a:t>Machine Learning Process Flow Diagram for Anomaly Monitoring Based on Beam Trajectory</a:t>
            </a:r>
            <a:endParaRPr kumimoji="0" lang="zh-CN" altLang="en-US" sz="1600" b="0"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endParaRPr>
          </a:p>
        </p:txBody>
      </p:sp>
    </p:spTree>
    <p:extLst>
      <p:ext uri="{BB962C8B-B14F-4D97-AF65-F5344CB8AC3E}">
        <p14:creationId xmlns:p14="http://schemas.microsoft.com/office/powerpoint/2010/main" val="1559619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BF59700-A7C5-404D-A02A-FC97C62A54A7}"/>
              </a:ext>
            </a:extLst>
          </p:cNvPr>
          <p:cNvPicPr>
            <a:picLocks noChangeAspect="1"/>
          </p:cNvPicPr>
          <p:nvPr/>
        </p:nvPicPr>
        <p:blipFill rotWithShape="1">
          <a:blip r:embed="rId2">
            <a:extLst>
              <a:ext uri="{28A0092B-C50C-407E-A947-70E740481C1C}">
                <a14:useLocalDpi xmlns:a14="http://schemas.microsoft.com/office/drawing/2010/main" val="0"/>
              </a:ext>
            </a:extLst>
          </a:blip>
          <a:srcRect l="5254" r="7634" b="6225"/>
          <a:stretch/>
        </p:blipFill>
        <p:spPr>
          <a:xfrm>
            <a:off x="1903019" y="2495165"/>
            <a:ext cx="4263687" cy="1488351"/>
          </a:xfrm>
          <a:prstGeom prst="rect">
            <a:avLst/>
          </a:prstGeom>
        </p:spPr>
      </p:pic>
      <p:sp>
        <p:nvSpPr>
          <p:cNvPr id="15" name="文本框 14">
            <a:extLst>
              <a:ext uri="{FF2B5EF4-FFF2-40B4-BE49-F238E27FC236}">
                <a16:creationId xmlns:a16="http://schemas.microsoft.com/office/drawing/2014/main" id="{168EC794-5DC9-45F3-A73C-5C4AEDD224A5}"/>
              </a:ext>
            </a:extLst>
          </p:cNvPr>
          <p:cNvSpPr txBox="1"/>
          <p:nvPr/>
        </p:nvSpPr>
        <p:spPr>
          <a:xfrm>
            <a:off x="4261057" y="2374530"/>
            <a:ext cx="1051229" cy="253916"/>
          </a:xfrm>
          <a:prstGeom prst="rect">
            <a:avLst/>
          </a:prstGeom>
          <a:noFill/>
        </p:spPr>
        <p:txBody>
          <a:bodyPr wrap="square" rtlCol="0">
            <a:spAutoFit/>
          </a:bodyPr>
          <a:lstStyle/>
          <a:p>
            <a:pPr defTabSz="685800"/>
            <a:r>
              <a:rPr lang="en-US" altLang="zh-CN" sz="1050" b="1" dirty="0">
                <a:solidFill>
                  <a:srgbClr val="FF0000"/>
                </a:solidFill>
                <a:latin typeface="等线" panose="020F0502020204030204"/>
                <a:ea typeface="等线" panose="02010600030101010101" pitchFamily="2" charset="-122"/>
              </a:rPr>
              <a:t>Source point</a:t>
            </a:r>
            <a:endParaRPr lang="zh-CN" altLang="en-US" sz="1050" b="1" dirty="0">
              <a:solidFill>
                <a:srgbClr val="FF0000"/>
              </a:solidFill>
              <a:latin typeface="等线" panose="020F0502020204030204"/>
              <a:ea typeface="等线" panose="02010600030101010101" pitchFamily="2" charset="-122"/>
            </a:endParaRPr>
          </a:p>
        </p:txBody>
      </p:sp>
      <p:cxnSp>
        <p:nvCxnSpPr>
          <p:cNvPr id="13" name="直接连接符 12">
            <a:extLst>
              <a:ext uri="{FF2B5EF4-FFF2-40B4-BE49-F238E27FC236}">
                <a16:creationId xmlns:a16="http://schemas.microsoft.com/office/drawing/2014/main" id="{1831DFFF-3663-4F39-9D91-1D8D07C3E670}"/>
              </a:ext>
            </a:extLst>
          </p:cNvPr>
          <p:cNvCxnSpPr>
            <a:cxnSpLocks/>
          </p:cNvCxnSpPr>
          <p:nvPr/>
        </p:nvCxnSpPr>
        <p:spPr>
          <a:xfrm>
            <a:off x="4464425" y="2593097"/>
            <a:ext cx="0" cy="986147"/>
          </a:xfrm>
          <a:prstGeom prst="line">
            <a:avLst/>
          </a:prstGeom>
          <a:ln w="38100">
            <a:prstDash val="sysDot"/>
            <a:headEnd type="none"/>
            <a:tailEnd type="arrow" w="sm" len="sm"/>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E78C5ED4-2E83-4E77-9B35-7CF00FE6858C}"/>
              </a:ext>
            </a:extLst>
          </p:cNvPr>
          <p:cNvSpPr txBox="1"/>
          <p:nvPr/>
        </p:nvSpPr>
        <p:spPr>
          <a:xfrm>
            <a:off x="6301536" y="1177490"/>
            <a:ext cx="4153992" cy="3374450"/>
          </a:xfrm>
          <a:prstGeom prst="rect">
            <a:avLst/>
          </a:prstGeom>
          <a:solidFill>
            <a:schemeClr val="bg1"/>
          </a:solidFill>
          <a:ln>
            <a:solidFill>
              <a:schemeClr val="accent1">
                <a:lumMod val="75000"/>
              </a:schemeClr>
            </a:solidFill>
          </a:ln>
        </p:spPr>
        <p:txBody>
          <a:bodyPr wrap="square" rtlCol="0">
            <a:spAutoFit/>
          </a:bodyPr>
          <a:lstStyle/>
          <a:p>
            <a:pPr defTabSz="685800">
              <a:lnSpc>
                <a:spcPts val="2100"/>
              </a:lnSpc>
              <a:buClr>
                <a:srgbClr val="ED7D31"/>
              </a:buClr>
              <a:buSzPct val="140000"/>
            </a:pPr>
            <a:r>
              <a:rPr lang="en-US" altLang="zh-CN"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Reasons for Source Point selection </a:t>
            </a:r>
            <a:r>
              <a:rPr lang="zh-CN" altLang="en-US"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endParaRPr lang="en-US" altLang="zh-CN"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a:p>
            <a:pPr defTabSz="685800">
              <a:lnSpc>
                <a:spcPct val="150000"/>
              </a:lnSpc>
              <a:buClr>
                <a:srgbClr val="ED7D31"/>
              </a:buClr>
              <a:buSzPct val="140000"/>
            </a:pPr>
            <a:r>
              <a:rPr lang="zh-CN" altLang="en-US" sz="1200" b="1" kern="800" dirty="0">
                <a:solidFill>
                  <a:prstClr val="black"/>
                </a:solidFill>
                <a:latin typeface="Arial" panose="020B0604020202020204" pitchFamily="34" charset="0"/>
                <a:ea typeface="等线" panose="02010600030101010101" pitchFamily="2" charset="-122"/>
                <a:cs typeface="Arial" panose="020B0604020202020204" pitchFamily="34" charset="0"/>
              </a:rPr>
              <a:t>（</a:t>
            </a:r>
            <a:r>
              <a:rPr lang="en-US" altLang="zh-CN" sz="1200" b="1" kern="800" dirty="0">
                <a:solidFill>
                  <a:prstClr val="black"/>
                </a:solidFill>
                <a:latin typeface="Arial" panose="020B0604020202020204" pitchFamily="34" charset="0"/>
                <a:ea typeface="等线" panose="02010600030101010101" pitchFamily="2" charset="-122"/>
                <a:cs typeface="Arial" panose="020B0604020202020204" pitchFamily="34" charset="0"/>
              </a:rPr>
              <a:t>1</a:t>
            </a:r>
            <a:r>
              <a:rPr lang="zh-CN" altLang="en-US" sz="1200" b="1" kern="800" dirty="0">
                <a:solidFill>
                  <a:prstClr val="black"/>
                </a:solidFill>
                <a:latin typeface="Arial" panose="020B0604020202020204" pitchFamily="34" charset="0"/>
                <a:ea typeface="等线" panose="02010600030101010101" pitchFamily="2" charset="-122"/>
                <a:cs typeface="Arial" panose="020B0604020202020204" pitchFamily="34" charset="0"/>
              </a:rPr>
              <a:t>）</a:t>
            </a:r>
            <a:r>
              <a:rPr lang="en-US" altLang="zh-CN" sz="1200" b="1" kern="800" dirty="0">
                <a:solidFill>
                  <a:prstClr val="black"/>
                </a:solidFill>
                <a:latin typeface="Arial" panose="020B0604020202020204" pitchFamily="34" charset="0"/>
                <a:ea typeface="等线" panose="02010600030101010101" pitchFamily="2" charset="-122"/>
                <a:cs typeface="Arial" panose="020B0604020202020204" pitchFamily="34" charset="0"/>
              </a:rPr>
              <a:t>β</a:t>
            </a:r>
            <a:r>
              <a:rPr lang="en-US" altLang="zh-CN" sz="1200" b="1" kern="800" baseline="-25000" dirty="0">
                <a:solidFill>
                  <a:prstClr val="black"/>
                </a:solidFill>
                <a:latin typeface="Arial" panose="020B0604020202020204" pitchFamily="34" charset="0"/>
                <a:ea typeface="等线" panose="02010600030101010101" pitchFamily="2" charset="-122"/>
                <a:cs typeface="Arial" panose="020B0604020202020204" pitchFamily="34" charset="0"/>
              </a:rPr>
              <a:t>y  </a:t>
            </a:r>
            <a:r>
              <a:rPr lang="en-US" altLang="zh-CN" sz="1200" b="1" dirty="0">
                <a:solidFill>
                  <a:prstClr val="black"/>
                </a:solidFill>
                <a:latin typeface="Arial" panose="020B0604020202020204" pitchFamily="34" charset="0"/>
                <a:ea typeface="等线" panose="02010600030101010101" pitchFamily="2" charset="-122"/>
                <a:cs typeface="Arial" panose="020B0604020202020204" pitchFamily="34" charset="0"/>
              </a:rPr>
              <a:t>is larger</a:t>
            </a:r>
          </a:p>
          <a:p>
            <a:pPr marL="214313" indent="-16669" defTabSz="685800">
              <a:lnSpc>
                <a:spcPct val="150000"/>
              </a:lnSpc>
              <a:buSzPct val="100000"/>
              <a:buFont typeface="Wingdings" panose="05000000000000000000" pitchFamily="2" charset="2"/>
              <a:buChar char="Ø"/>
            </a:pPr>
            <a:r>
              <a:rPr lang="en-US" altLang="zh-CN" sz="1200" dirty="0">
                <a:solidFill>
                  <a:prstClr val="black"/>
                </a:solidFill>
                <a:latin typeface="Arial" panose="020B0604020202020204" pitchFamily="34" charset="0"/>
                <a:ea typeface="等线" panose="02010600030101010101" pitchFamily="2" charset="-122"/>
                <a:cs typeface="Arial" panose="020B0604020202020204" pitchFamily="34" charset="0"/>
              </a:rPr>
              <a:t>  Beneficial for vertical beam size measurement.</a:t>
            </a:r>
          </a:p>
          <a:p>
            <a:pPr defTabSz="685800">
              <a:lnSpc>
                <a:spcPct val="150000"/>
              </a:lnSpc>
              <a:buClr>
                <a:srgbClr val="ED7D31"/>
              </a:buClr>
              <a:buSzPct val="140000"/>
            </a:pPr>
            <a:r>
              <a:rPr lang="zh-CN" altLang="en-US" sz="1200" b="1" dirty="0">
                <a:solidFill>
                  <a:prstClr val="black"/>
                </a:solidFill>
                <a:latin typeface="Arial" panose="020B0604020202020204" pitchFamily="34" charset="0"/>
                <a:ea typeface="等线" panose="02010600030101010101" pitchFamily="2" charset="-122"/>
                <a:cs typeface="Arial" panose="020B0604020202020204" pitchFamily="34" charset="0"/>
              </a:rPr>
              <a:t>（</a:t>
            </a:r>
            <a:r>
              <a:rPr lang="en-US" altLang="zh-CN" sz="1200" b="1" dirty="0">
                <a:solidFill>
                  <a:prstClr val="black"/>
                </a:solidFill>
                <a:latin typeface="Arial" panose="020B0604020202020204" pitchFamily="34" charset="0"/>
                <a:ea typeface="等线" panose="02010600030101010101" pitchFamily="2" charset="-122"/>
                <a:cs typeface="Arial" panose="020B0604020202020204" pitchFamily="34" charset="0"/>
              </a:rPr>
              <a:t>2</a:t>
            </a:r>
            <a:r>
              <a:rPr lang="zh-CN" altLang="en-US" sz="1200" b="1" dirty="0">
                <a:solidFill>
                  <a:prstClr val="black"/>
                </a:solidFill>
                <a:latin typeface="Arial" panose="020B0604020202020204" pitchFamily="34" charset="0"/>
                <a:ea typeface="等线" panose="02010600030101010101" pitchFamily="2" charset="-122"/>
                <a:cs typeface="Arial" panose="020B0604020202020204" pitchFamily="34" charset="0"/>
              </a:rPr>
              <a:t>）</a:t>
            </a:r>
            <a:r>
              <a:rPr lang="en-US" altLang="zh-CN" sz="1200" b="1" dirty="0">
                <a:solidFill>
                  <a:prstClr val="black"/>
                </a:solidFill>
                <a:latin typeface="Arial" panose="020B0604020202020204" pitchFamily="34" charset="0"/>
                <a:ea typeface="等线" panose="02010600030101010101" pitchFamily="2" charset="-122"/>
                <a:cs typeface="Arial" panose="020B0604020202020204" pitchFamily="34" charset="0"/>
              </a:rPr>
              <a:t>Horizontal dispersion is small</a:t>
            </a:r>
          </a:p>
          <a:p>
            <a:pPr marL="214313" indent="121444" defTabSz="685800">
              <a:lnSpc>
                <a:spcPct val="150000"/>
              </a:lnSpc>
              <a:buSzPct val="100000"/>
              <a:buFont typeface="Wingdings" panose="05000000000000000000" pitchFamily="2" charset="2"/>
              <a:buChar char="Ø"/>
            </a:pPr>
            <a:r>
              <a:rPr lang="en-US" altLang="zh-CN" sz="1200" dirty="0">
                <a:solidFill>
                  <a:prstClr val="black"/>
                </a:solidFill>
                <a:latin typeface="Arial" panose="020B0604020202020204" pitchFamily="34" charset="0"/>
                <a:ea typeface="等线" panose="02010600030101010101" pitchFamily="2" charset="-122"/>
                <a:cs typeface="Arial" panose="020B0604020202020204" pitchFamily="34" charset="0"/>
              </a:rPr>
              <a:t> Energy spread contribution to the total horizontal beam size is negligible, which is suitable for emittance measurement.</a:t>
            </a:r>
          </a:p>
          <a:p>
            <a:pPr defTabSz="685800">
              <a:lnSpc>
                <a:spcPct val="150000"/>
              </a:lnSpc>
              <a:buClr>
                <a:srgbClr val="ED7D31"/>
              </a:buClr>
              <a:buSzPct val="140000"/>
            </a:pPr>
            <a:r>
              <a:rPr lang="zh-CN" altLang="en-US" sz="1200" b="1" dirty="0">
                <a:solidFill>
                  <a:prstClr val="black"/>
                </a:solidFill>
                <a:latin typeface="Arial" panose="020B0604020202020204" pitchFamily="34" charset="0"/>
                <a:ea typeface="等线" panose="02010600030101010101" pitchFamily="2" charset="-122"/>
                <a:cs typeface="Arial" panose="020B0604020202020204" pitchFamily="34" charset="0"/>
              </a:rPr>
              <a:t>（</a:t>
            </a:r>
            <a:r>
              <a:rPr lang="en-US" altLang="zh-CN" sz="1200" b="1" dirty="0">
                <a:solidFill>
                  <a:prstClr val="black"/>
                </a:solidFill>
                <a:latin typeface="Arial" panose="020B0604020202020204" pitchFamily="34" charset="0"/>
                <a:ea typeface="等线" panose="02010600030101010101" pitchFamily="2" charset="-122"/>
                <a:cs typeface="Arial" panose="020B0604020202020204" pitchFamily="34" charset="0"/>
              </a:rPr>
              <a:t>3</a:t>
            </a:r>
            <a:r>
              <a:rPr lang="zh-CN" altLang="en-US" sz="1200" b="1" dirty="0">
                <a:solidFill>
                  <a:prstClr val="black"/>
                </a:solidFill>
                <a:latin typeface="Arial" panose="020B0604020202020204" pitchFamily="34" charset="0"/>
                <a:ea typeface="等线" panose="02010600030101010101" pitchFamily="2" charset="-122"/>
                <a:cs typeface="Arial" panose="020B0604020202020204" pitchFamily="34" charset="0"/>
              </a:rPr>
              <a:t>）</a:t>
            </a:r>
            <a:r>
              <a:rPr lang="en-US" altLang="zh-CN" sz="1200" b="1" dirty="0">
                <a:solidFill>
                  <a:prstClr val="black"/>
                </a:solidFill>
                <a:latin typeface="Arial" panose="020B0604020202020204" pitchFamily="34" charset="0"/>
                <a:ea typeface="等线" panose="02010600030101010101" pitchFamily="2" charset="-122"/>
                <a:cs typeface="Arial" panose="020B0604020202020204" pitchFamily="34" charset="0"/>
              </a:rPr>
              <a:t>Upstream straight is allocated for RF cavity </a:t>
            </a:r>
          </a:p>
          <a:p>
            <a:pPr marL="214313" indent="-16669" defTabSz="685800">
              <a:lnSpc>
                <a:spcPct val="150000"/>
              </a:lnSpc>
              <a:buSzPct val="100000"/>
              <a:buFont typeface="Wingdings" panose="05000000000000000000" pitchFamily="2" charset="2"/>
              <a:buChar char="Ø"/>
            </a:pPr>
            <a:r>
              <a:rPr lang="en-US" altLang="zh-CN" sz="1200" dirty="0">
                <a:solidFill>
                  <a:prstClr val="black"/>
                </a:solidFill>
                <a:latin typeface="Arial" panose="020B0604020202020204" pitchFamily="34" charset="0"/>
                <a:ea typeface="等线" panose="02010600030101010101" pitchFamily="2" charset="-122"/>
                <a:cs typeface="Arial" panose="020B0604020202020204" pitchFamily="34" charset="0"/>
              </a:rPr>
              <a:t> No waste of ID resources.</a:t>
            </a:r>
            <a:endParaRPr lang="zh-CN" altLang="en-US" sz="1200" dirty="0">
              <a:solidFill>
                <a:prstClr val="black"/>
              </a:solidFill>
              <a:latin typeface="Arial" panose="020B0604020202020204" pitchFamily="34" charset="0"/>
              <a:ea typeface="等线" panose="02010600030101010101" pitchFamily="2" charset="-122"/>
              <a:cs typeface="Arial" panose="020B0604020202020204" pitchFamily="34" charset="0"/>
            </a:endParaRPr>
          </a:p>
          <a:p>
            <a:pPr defTabSz="685800">
              <a:lnSpc>
                <a:spcPct val="150000"/>
              </a:lnSpc>
              <a:buClr>
                <a:srgbClr val="ED7D31"/>
              </a:buClr>
              <a:buSzPct val="140000"/>
            </a:pPr>
            <a:r>
              <a:rPr lang="zh-CN" altLang="en-US" sz="1200" b="1" dirty="0">
                <a:solidFill>
                  <a:prstClr val="black"/>
                </a:solidFill>
                <a:latin typeface="Arial" panose="020B0604020202020204" pitchFamily="34" charset="0"/>
                <a:ea typeface="等线" panose="02010600030101010101" pitchFamily="2" charset="-122"/>
                <a:cs typeface="Arial" panose="020B0604020202020204" pitchFamily="34" charset="0"/>
              </a:rPr>
              <a:t>（</a:t>
            </a:r>
            <a:r>
              <a:rPr lang="en-US" altLang="zh-CN" sz="1200" b="1" dirty="0">
                <a:solidFill>
                  <a:prstClr val="black"/>
                </a:solidFill>
                <a:latin typeface="Arial" panose="020B0604020202020204" pitchFamily="34" charset="0"/>
                <a:ea typeface="等线" panose="02010600030101010101" pitchFamily="2" charset="-122"/>
                <a:cs typeface="Arial" panose="020B0604020202020204" pitchFamily="34" charset="0"/>
              </a:rPr>
              <a:t>4</a:t>
            </a:r>
            <a:r>
              <a:rPr lang="zh-CN" altLang="en-US" sz="1200" b="1" dirty="0">
                <a:solidFill>
                  <a:prstClr val="black"/>
                </a:solidFill>
                <a:latin typeface="Arial" panose="020B0604020202020204" pitchFamily="34" charset="0"/>
                <a:ea typeface="等线" panose="02010600030101010101" pitchFamily="2" charset="-122"/>
                <a:cs typeface="Arial" panose="020B0604020202020204" pitchFamily="34" charset="0"/>
              </a:rPr>
              <a:t>）</a:t>
            </a:r>
            <a:r>
              <a:rPr lang="en-US" altLang="zh-CN" sz="1200" b="1" dirty="0">
                <a:solidFill>
                  <a:prstClr val="black"/>
                </a:solidFill>
                <a:latin typeface="Arial" panose="020B0604020202020204" pitchFamily="34" charset="0"/>
                <a:ea typeface="等线" panose="02010600030101010101" pitchFamily="2" charset="-122"/>
                <a:cs typeface="Arial" panose="020B0604020202020204" pitchFamily="34" charset="0"/>
              </a:rPr>
              <a:t>Close to the straight (1mrad)</a:t>
            </a:r>
          </a:p>
          <a:p>
            <a:pPr marL="214313" indent="-16669" defTabSz="685800">
              <a:lnSpc>
                <a:spcPct val="150000"/>
              </a:lnSpc>
              <a:buSzPct val="100000"/>
              <a:buFont typeface="Wingdings" panose="05000000000000000000" pitchFamily="2" charset="2"/>
              <a:buChar char="Ø"/>
            </a:pPr>
            <a:r>
              <a:rPr lang="en-US" altLang="zh-CN" sz="1200" dirty="0">
                <a:solidFill>
                  <a:prstClr val="black"/>
                </a:solidFill>
                <a:latin typeface="Arial" panose="020B0604020202020204" pitchFamily="34" charset="0"/>
                <a:ea typeface="等线" panose="02010600030101010101" pitchFamily="2" charset="-122"/>
                <a:cs typeface="Arial" panose="020B0604020202020204" pitchFamily="34" charset="0"/>
              </a:rPr>
              <a:t> X ray can be directed out of the tunnel through reserved port on sawtooth wall.</a:t>
            </a:r>
          </a:p>
        </p:txBody>
      </p:sp>
      <p:sp>
        <p:nvSpPr>
          <p:cNvPr id="12" name="文本框 11">
            <a:extLst>
              <a:ext uri="{FF2B5EF4-FFF2-40B4-BE49-F238E27FC236}">
                <a16:creationId xmlns:a16="http://schemas.microsoft.com/office/drawing/2014/main" id="{D99657EB-64C2-45B1-8C02-096B8260EDF3}"/>
              </a:ext>
            </a:extLst>
          </p:cNvPr>
          <p:cNvSpPr txBox="1"/>
          <p:nvPr/>
        </p:nvSpPr>
        <p:spPr>
          <a:xfrm>
            <a:off x="2292923" y="1552421"/>
            <a:ext cx="3587050" cy="785343"/>
          </a:xfrm>
          <a:prstGeom prst="rect">
            <a:avLst/>
          </a:prstGeom>
          <a:noFill/>
        </p:spPr>
        <p:txBody>
          <a:bodyPr wrap="square">
            <a:spAutoFit/>
          </a:bodyPr>
          <a:lstStyle/>
          <a:p>
            <a:pPr marL="214313" indent="-214313" defTabSz="685800">
              <a:lnSpc>
                <a:spcPct val="150000"/>
              </a:lnSpc>
              <a:buFont typeface="Wingdings" panose="05000000000000000000" pitchFamily="2" charset="2"/>
              <a:buChar char="Ø"/>
            </a:pPr>
            <a:r>
              <a:rPr lang="en-US" altLang="zh-CN" sz="1600" dirty="0">
                <a:solidFill>
                  <a:prstClr val="black"/>
                </a:solidFill>
                <a:latin typeface="Arial" panose="020B0604020202020204" pitchFamily="34" charset="0"/>
                <a:ea typeface="等线" panose="02010600030101010101" pitchFamily="2" charset="-122"/>
                <a:cs typeface="Arial" panose="020B0604020202020204" pitchFamily="34" charset="0"/>
              </a:rPr>
              <a:t>In the first dipole after straight </a:t>
            </a:r>
          </a:p>
          <a:p>
            <a:pPr marL="214313" indent="-214313" defTabSz="685800">
              <a:lnSpc>
                <a:spcPct val="150000"/>
              </a:lnSpc>
              <a:buFont typeface="Wingdings" panose="05000000000000000000" pitchFamily="2" charset="2"/>
              <a:buChar char="Ø"/>
            </a:pPr>
            <a:r>
              <a:rPr lang="en-US" altLang="zh-CN" sz="1600" dirty="0">
                <a:solidFill>
                  <a:prstClr val="black"/>
                </a:solidFill>
                <a:latin typeface="Arial" panose="020B0604020202020204" pitchFamily="34" charset="0"/>
                <a:ea typeface="等线" panose="02010600030101010101" pitchFamily="2" charset="-122"/>
                <a:cs typeface="Arial" panose="020B0604020202020204" pitchFamily="34" charset="0"/>
              </a:rPr>
              <a:t>1mrad from dipole front edge  </a:t>
            </a:r>
            <a:endParaRPr lang="zh-CN" altLang="en-US" sz="16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sp>
        <p:nvSpPr>
          <p:cNvPr id="9" name="文本框 8">
            <a:extLst>
              <a:ext uri="{FF2B5EF4-FFF2-40B4-BE49-F238E27FC236}">
                <a16:creationId xmlns:a16="http://schemas.microsoft.com/office/drawing/2014/main" id="{AE9F9EE7-18B0-4749-B825-2120D6D08B32}"/>
              </a:ext>
            </a:extLst>
          </p:cNvPr>
          <p:cNvSpPr txBox="1"/>
          <p:nvPr/>
        </p:nvSpPr>
        <p:spPr>
          <a:xfrm>
            <a:off x="3634561" y="4022954"/>
            <a:ext cx="1303562" cy="230832"/>
          </a:xfrm>
          <a:prstGeom prst="rect">
            <a:avLst/>
          </a:prstGeom>
          <a:noFill/>
        </p:spPr>
        <p:txBody>
          <a:bodyPr wrap="none" rtlCol="0">
            <a:spAutoFit/>
          </a:bodyPr>
          <a:lstStyle/>
          <a:p>
            <a:pPr defTabSz="685800"/>
            <a:r>
              <a:rPr lang="en-US" altLang="zh-CN" sz="900" b="1" dirty="0">
                <a:solidFill>
                  <a:srgbClr val="FF0000"/>
                </a:solidFill>
                <a:latin typeface="等线" panose="020F0502020204030204"/>
                <a:ea typeface="等线" panose="02010600030101010101" pitchFamily="2" charset="-122"/>
              </a:rPr>
              <a:t>Straight for RF Cavity</a:t>
            </a:r>
            <a:endParaRPr lang="zh-CN" altLang="en-US" sz="900" b="1" dirty="0">
              <a:solidFill>
                <a:srgbClr val="FF0000"/>
              </a:solidFill>
              <a:latin typeface="等线" panose="020F0502020204030204"/>
              <a:ea typeface="等线" panose="02010600030101010101" pitchFamily="2" charset="-122"/>
            </a:endParaRPr>
          </a:p>
        </p:txBody>
      </p:sp>
      <p:cxnSp>
        <p:nvCxnSpPr>
          <p:cNvPr id="20" name="直接连接符 19">
            <a:extLst>
              <a:ext uri="{FF2B5EF4-FFF2-40B4-BE49-F238E27FC236}">
                <a16:creationId xmlns:a16="http://schemas.microsoft.com/office/drawing/2014/main" id="{0DDAFCF0-0595-4DD7-9610-9D7D41979F9F}"/>
              </a:ext>
            </a:extLst>
          </p:cNvPr>
          <p:cNvCxnSpPr>
            <a:cxnSpLocks/>
          </p:cNvCxnSpPr>
          <p:nvPr/>
        </p:nvCxnSpPr>
        <p:spPr>
          <a:xfrm flipV="1">
            <a:off x="4185375" y="3728780"/>
            <a:ext cx="0" cy="303505"/>
          </a:xfrm>
          <a:prstGeom prst="line">
            <a:avLst/>
          </a:prstGeom>
          <a:ln w="38100">
            <a:solidFill>
              <a:srgbClr val="FF0000"/>
            </a:solidFill>
            <a:prstDash val="sysDot"/>
            <a:headEnd type="none"/>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graphicFrame>
            <p:nvGraphicFramePr>
              <p:cNvPr id="26" name="表格 25">
                <a:extLst>
                  <a:ext uri="{FF2B5EF4-FFF2-40B4-BE49-F238E27FC236}">
                    <a16:creationId xmlns:a16="http://schemas.microsoft.com/office/drawing/2014/main" id="{D58A126B-2C1F-4F0D-A0E3-7349C579DFA8}"/>
                  </a:ext>
                </a:extLst>
              </p:cNvPr>
              <p:cNvGraphicFramePr>
                <a:graphicFrameLocks noGrp="1"/>
              </p:cNvGraphicFramePr>
              <p:nvPr/>
            </p:nvGraphicFramePr>
            <p:xfrm>
              <a:off x="1847528" y="4801739"/>
              <a:ext cx="8208914" cy="563880"/>
            </p:xfrm>
            <a:graphic>
              <a:graphicData uri="http://schemas.openxmlformats.org/drawingml/2006/table">
                <a:tbl>
                  <a:tblPr firstRow="1" bandRow="1">
                    <a:tableStyleId>{68D230F3-CF80-4859-8CE7-A43EE81993B5}</a:tableStyleId>
                  </a:tblPr>
                  <a:tblGrid>
                    <a:gridCol w="1888273">
                      <a:extLst>
                        <a:ext uri="{9D8B030D-6E8A-4147-A177-3AD203B41FA5}">
                          <a16:colId xmlns:a16="http://schemas.microsoft.com/office/drawing/2014/main" val="2672372688"/>
                        </a:ext>
                      </a:extLst>
                    </a:gridCol>
                    <a:gridCol w="695797">
                      <a:extLst>
                        <a:ext uri="{9D8B030D-6E8A-4147-A177-3AD203B41FA5}">
                          <a16:colId xmlns:a16="http://schemas.microsoft.com/office/drawing/2014/main" val="268440045"/>
                        </a:ext>
                      </a:extLst>
                    </a:gridCol>
                    <a:gridCol w="768937">
                      <a:extLst>
                        <a:ext uri="{9D8B030D-6E8A-4147-A177-3AD203B41FA5}">
                          <a16:colId xmlns:a16="http://schemas.microsoft.com/office/drawing/2014/main" val="967210563"/>
                        </a:ext>
                      </a:extLst>
                    </a:gridCol>
                    <a:gridCol w="930399">
                      <a:extLst>
                        <a:ext uri="{9D8B030D-6E8A-4147-A177-3AD203B41FA5}">
                          <a16:colId xmlns:a16="http://schemas.microsoft.com/office/drawing/2014/main" val="918100498"/>
                        </a:ext>
                      </a:extLst>
                    </a:gridCol>
                    <a:gridCol w="793808">
                      <a:extLst>
                        <a:ext uri="{9D8B030D-6E8A-4147-A177-3AD203B41FA5}">
                          <a16:colId xmlns:a16="http://schemas.microsoft.com/office/drawing/2014/main" val="1967460581"/>
                        </a:ext>
                      </a:extLst>
                    </a:gridCol>
                    <a:gridCol w="899450">
                      <a:extLst>
                        <a:ext uri="{9D8B030D-6E8A-4147-A177-3AD203B41FA5}">
                          <a16:colId xmlns:a16="http://schemas.microsoft.com/office/drawing/2014/main" val="384710193"/>
                        </a:ext>
                      </a:extLst>
                    </a:gridCol>
                    <a:gridCol w="688166">
                      <a:extLst>
                        <a:ext uri="{9D8B030D-6E8A-4147-A177-3AD203B41FA5}">
                          <a16:colId xmlns:a16="http://schemas.microsoft.com/office/drawing/2014/main" val="4121984703"/>
                        </a:ext>
                      </a:extLst>
                    </a:gridCol>
                    <a:gridCol w="817384">
                      <a:extLst>
                        <a:ext uri="{9D8B030D-6E8A-4147-A177-3AD203B41FA5}">
                          <a16:colId xmlns:a16="http://schemas.microsoft.com/office/drawing/2014/main" val="1657418211"/>
                        </a:ext>
                      </a:extLst>
                    </a:gridCol>
                    <a:gridCol w="726700">
                      <a:extLst>
                        <a:ext uri="{9D8B030D-6E8A-4147-A177-3AD203B41FA5}">
                          <a16:colId xmlns:a16="http://schemas.microsoft.com/office/drawing/2014/main" val="2545166847"/>
                        </a:ext>
                      </a:extLst>
                    </a:gridCol>
                  </a:tblGrid>
                  <a:tr h="271338">
                    <a:tc>
                      <a:txBody>
                        <a:bodyPr/>
                        <a:lstStyle/>
                        <a:p>
                          <a:pPr algn="ctr"/>
                          <a:r>
                            <a:rPr lang="en-US" altLang="zh-CN" sz="1400" b="0" dirty="0">
                              <a:latin typeface="Arial" panose="020B0604020202020204" pitchFamily="34" charset="0"/>
                              <a:cs typeface="Arial" panose="020B0604020202020204" pitchFamily="34" charset="0"/>
                            </a:rPr>
                            <a:t>Source point</a:t>
                          </a:r>
                          <a:endParaRPr lang="zh-CN" altLang="en-US" sz="1400" b="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800" dirty="0">
                              <a:effectLst/>
                              <a:latin typeface="Arial" panose="020B0604020202020204" pitchFamily="34" charset="0"/>
                              <a:cs typeface="Arial" panose="020B0604020202020204" pitchFamily="34" charset="0"/>
                            </a:rPr>
                            <a:t>β</a:t>
                          </a:r>
                          <a:r>
                            <a:rPr lang="en-US" altLang="zh-CN" sz="1400" b="0" kern="800" baseline="-25000" dirty="0">
                              <a:effectLst/>
                              <a:latin typeface="Arial" panose="020B0604020202020204" pitchFamily="34" charset="0"/>
                              <a:cs typeface="Arial" panose="020B0604020202020204" pitchFamily="34" charset="0"/>
                            </a:rPr>
                            <a:t>x</a:t>
                          </a:r>
                          <a:r>
                            <a:rPr lang="en-US" altLang="zh-CN" sz="1400" b="0" kern="800" dirty="0">
                              <a:effectLst/>
                              <a:latin typeface="Arial" panose="020B0604020202020204" pitchFamily="34" charset="0"/>
                              <a:cs typeface="Arial" panose="020B0604020202020204" pitchFamily="34" charset="0"/>
                            </a:rPr>
                            <a:t>(</a:t>
                          </a:r>
                          <a:r>
                            <a:rPr lang="en-US" altLang="zh-CN" sz="1400" b="0" kern="100" dirty="0">
                              <a:effectLst/>
                              <a:latin typeface="Arial" panose="020B0604020202020204" pitchFamily="34" charset="0"/>
                              <a:cs typeface="Arial" panose="020B0604020202020204" pitchFamily="34" charset="0"/>
                            </a:rPr>
                            <a:t>m</a:t>
                          </a:r>
                          <a:r>
                            <a:rPr lang="zh-CN" altLang="zh-CN" sz="1400" b="0" kern="100" dirty="0">
                              <a:effectLst/>
                              <a:latin typeface="Arial" panose="020B0604020202020204" pitchFamily="34" charset="0"/>
                              <a:cs typeface="Arial" panose="020B0604020202020204" pitchFamily="34" charset="0"/>
                            </a:rPr>
                            <a:t>）</a:t>
                          </a:r>
                          <a:endParaRPr lang="zh-CN" altLang="zh-CN" sz="1400" b="0" i="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800" dirty="0">
                              <a:effectLst/>
                              <a:latin typeface="Arial" panose="020B0604020202020204" pitchFamily="34" charset="0"/>
                              <a:cs typeface="Arial" panose="020B0604020202020204" pitchFamily="34" charset="0"/>
                            </a:rPr>
                            <a:t>β</a:t>
                          </a:r>
                          <a:r>
                            <a:rPr lang="en-US" altLang="zh-CN" sz="1400" b="0" kern="800" baseline="-25000" dirty="0">
                              <a:effectLst/>
                              <a:latin typeface="Arial" panose="020B0604020202020204" pitchFamily="34" charset="0"/>
                              <a:cs typeface="Arial" panose="020B0604020202020204" pitchFamily="34" charset="0"/>
                            </a:rPr>
                            <a:t>y</a:t>
                          </a:r>
                          <a:r>
                            <a:rPr lang="en-US" altLang="zh-CN" sz="1400" b="0" kern="800" dirty="0">
                              <a:effectLst/>
                              <a:latin typeface="Arial" panose="020B0604020202020204" pitchFamily="34" charset="0"/>
                              <a:cs typeface="Arial" panose="020B0604020202020204" pitchFamily="34" charset="0"/>
                            </a:rPr>
                            <a:t>(</a:t>
                          </a:r>
                          <a:r>
                            <a:rPr lang="en-US" altLang="zh-CN" sz="1400" b="0" kern="100" dirty="0">
                              <a:effectLst/>
                              <a:latin typeface="Arial" panose="020B0604020202020204" pitchFamily="34" charset="0"/>
                              <a:cs typeface="Arial" panose="020B0604020202020204" pitchFamily="34" charset="0"/>
                            </a:rPr>
                            <a:t>m</a:t>
                          </a:r>
                          <a:r>
                            <a:rPr lang="zh-CN" altLang="zh-CN" sz="1400" b="0" kern="100" dirty="0">
                              <a:effectLst/>
                              <a:latin typeface="Arial" panose="020B0604020202020204" pitchFamily="34" charset="0"/>
                              <a:cs typeface="Arial" panose="020B0604020202020204" pitchFamily="34" charset="0"/>
                            </a:rPr>
                            <a:t>）</a:t>
                          </a:r>
                          <a:endParaRPr lang="zh-CN" altLang="zh-CN" sz="1400" b="0" i="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800" dirty="0" err="1">
                              <a:effectLst/>
                              <a:latin typeface="Arial" panose="020B0604020202020204" pitchFamily="34" charset="0"/>
                              <a:cs typeface="Arial" panose="020B0604020202020204" pitchFamily="34" charset="0"/>
                            </a:rPr>
                            <a:t>η</a:t>
                          </a:r>
                          <a:r>
                            <a:rPr lang="en-US" altLang="zh-CN" sz="1400" b="0" kern="800" baseline="-25000" dirty="0" err="1">
                              <a:effectLst/>
                              <a:latin typeface="Arial" panose="020B0604020202020204" pitchFamily="34" charset="0"/>
                              <a:cs typeface="Arial" panose="020B0604020202020204" pitchFamily="34" charset="0"/>
                            </a:rPr>
                            <a:t>x</a:t>
                          </a:r>
                          <a:r>
                            <a:rPr lang="en-US" altLang="zh-CN" sz="1400" b="0" kern="800" dirty="0">
                              <a:effectLst/>
                              <a:latin typeface="Arial" panose="020B0604020202020204" pitchFamily="34" charset="0"/>
                              <a:cs typeface="Arial" panose="020B0604020202020204" pitchFamily="34" charset="0"/>
                            </a:rPr>
                            <a:t>(</a:t>
                          </a:r>
                          <a:r>
                            <a:rPr lang="en-US" altLang="zh-CN" sz="1400" b="0" kern="100" dirty="0">
                              <a:effectLst/>
                              <a:latin typeface="Arial" panose="020B0604020202020204" pitchFamily="34" charset="0"/>
                              <a:cs typeface="Arial" panose="020B0604020202020204" pitchFamily="34" charset="0"/>
                            </a:rPr>
                            <a:t>m</a:t>
                          </a:r>
                          <a:r>
                            <a:rPr lang="zh-CN" altLang="zh-CN" sz="1400" b="0" kern="100" dirty="0">
                              <a:effectLst/>
                              <a:latin typeface="Arial" panose="020B0604020202020204" pitchFamily="34" charset="0"/>
                              <a:cs typeface="Arial" panose="020B0604020202020204" pitchFamily="34" charset="0"/>
                            </a:rPr>
                            <a:t>）</a:t>
                          </a:r>
                          <a:endParaRPr lang="zh-CN" altLang="zh-CN" sz="1400" b="0" i="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34290" marB="34290"/>
                    </a:tc>
                    <a:tc>
                      <a:txBody>
                        <a:bodyPr/>
                        <a:lstStyle/>
                        <a:p>
                          <a:pPr algn="ctr"/>
                          <a14:m>
                            <m:oMath xmlns:m="http://schemas.openxmlformats.org/officeDocument/2006/math">
                              <m:r>
                                <m:rPr>
                                  <m:sty m:val="p"/>
                                </m:rPr>
                                <a:rPr lang="zh-CN" altLang="en-US" sz="1400" b="0" smtClean="0">
                                  <a:latin typeface="Cambria Math" panose="02040503050406030204" pitchFamily="18" charset="0"/>
                                </a:rPr>
                                <m:t>ε</m:t>
                              </m:r>
                            </m:oMath>
                          </a14:m>
                          <a:r>
                            <a:rPr lang="en-US" altLang="zh-CN" sz="1400" b="0" baseline="-25000" dirty="0">
                              <a:latin typeface="Arial" panose="020B0604020202020204" pitchFamily="34" charset="0"/>
                              <a:cs typeface="Arial" panose="020B0604020202020204" pitchFamily="34" charset="0"/>
                            </a:rPr>
                            <a:t>x</a:t>
                          </a:r>
                          <a:r>
                            <a:rPr lang="en-US" altLang="zh-CN" sz="1400" b="0" baseline="0" dirty="0">
                              <a:latin typeface="Arial" panose="020B0604020202020204" pitchFamily="34" charset="0"/>
                              <a:cs typeface="Arial" panose="020B0604020202020204" pitchFamily="34" charset="0"/>
                            </a:rPr>
                            <a:t>(pm)</a:t>
                          </a:r>
                          <a:endParaRPr lang="zh-CN" altLang="en-US" sz="1400" b="0" i="1"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00" dirty="0">
                              <a:effectLst/>
                              <a:latin typeface="Arial" panose="020B0604020202020204" pitchFamily="34" charset="0"/>
                              <a:cs typeface="Arial" panose="020B0604020202020204" pitchFamily="34" charset="0"/>
                            </a:rPr>
                            <a:t>Coupling</a:t>
                          </a:r>
                          <a:endParaRPr lang="zh-CN" altLang="zh-CN" sz="1400" b="0" i="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zh-CN" altLang="en-US" sz="1400" b="0" smtClean="0">
                                  <a:latin typeface="Cambria Math" panose="02040503050406030204" pitchFamily="18" charset="0"/>
                                </a:rPr>
                                <m:t>ε</m:t>
                              </m:r>
                            </m:oMath>
                          </a14:m>
                          <a:r>
                            <a:rPr lang="en-US" altLang="zh-CN" sz="1400" b="0" baseline="-25000" dirty="0">
                              <a:latin typeface="Arial" panose="020B0604020202020204" pitchFamily="34" charset="0"/>
                              <a:cs typeface="Arial" panose="020B0604020202020204" pitchFamily="34" charset="0"/>
                            </a:rPr>
                            <a:t>y</a:t>
                          </a:r>
                          <a:r>
                            <a:rPr lang="en-US" altLang="zh-CN" sz="1400" b="0" baseline="0" dirty="0">
                              <a:latin typeface="Arial" panose="020B0604020202020204" pitchFamily="34" charset="0"/>
                              <a:cs typeface="Arial" panose="020B0604020202020204" pitchFamily="34" charset="0"/>
                            </a:rPr>
                            <a:t>(pm)</a:t>
                          </a:r>
                          <a:endParaRPr lang="zh-CN" altLang="en-US" sz="1400" b="0" i="1" dirty="0">
                            <a:latin typeface="Arial" panose="020B0604020202020204" pitchFamily="34" charset="0"/>
                            <a:cs typeface="Arial" panose="020B0604020202020204" pitchFamily="34" charset="0"/>
                          </a:endParaRPr>
                        </a:p>
                      </a:txBody>
                      <a:tcPr marL="68580" marR="68580" marT="34290" marB="34290"/>
                    </a:tc>
                    <a:tc>
                      <a:txBody>
                        <a:bodyPr/>
                        <a:lstStyle/>
                        <a:p>
                          <a:pPr algn="ctr"/>
                          <a14:m>
                            <m:oMath xmlns:m="http://schemas.openxmlformats.org/officeDocument/2006/math">
                              <m:r>
                                <m:rPr>
                                  <m:sty m:val="p"/>
                                </m:rPr>
                                <a:rPr lang="zh-CN" altLang="en-US" sz="1400" b="0" smtClean="0">
                                  <a:latin typeface="Cambria Math" panose="02040503050406030204" pitchFamily="18" charset="0"/>
                                </a:rPr>
                                <m:t>σ</m:t>
                              </m:r>
                            </m:oMath>
                          </a14:m>
                          <a:r>
                            <a:rPr lang="en-US" altLang="zh-CN" sz="1400" b="0" baseline="-25000" dirty="0">
                              <a:latin typeface="Arial" panose="020B0604020202020204" pitchFamily="34" charset="0"/>
                              <a:cs typeface="Arial" panose="020B0604020202020204" pitchFamily="34" charset="0"/>
                            </a:rPr>
                            <a:t>x</a:t>
                          </a:r>
                          <a:r>
                            <a:rPr lang="en-US" altLang="zh-CN" sz="1400" b="0" baseline="0" dirty="0">
                              <a:latin typeface="Arial" panose="020B0604020202020204" pitchFamily="34" charset="0"/>
                              <a:cs typeface="Arial" panose="020B0604020202020204" pitchFamily="34" charset="0"/>
                            </a:rPr>
                            <a:t>(</a:t>
                          </a:r>
                          <a14:m>
                            <m:oMath xmlns:m="http://schemas.openxmlformats.org/officeDocument/2006/math">
                              <m:r>
                                <m:rPr>
                                  <m:sty m:val="p"/>
                                </m:rPr>
                                <a:rPr lang="zh-CN" altLang="en-US" sz="1400" b="0" baseline="0" dirty="0" smtClean="0">
                                  <a:latin typeface="Cambria Math" panose="02040503050406030204" pitchFamily="18" charset="0"/>
                                </a:rPr>
                                <m:t>μ</m:t>
                              </m:r>
                            </m:oMath>
                          </a14:m>
                          <a:r>
                            <a:rPr lang="en-US" altLang="zh-CN" sz="1400" b="0" baseline="0" dirty="0">
                              <a:latin typeface="Arial" panose="020B0604020202020204" pitchFamily="34" charset="0"/>
                              <a:cs typeface="Arial" panose="020B0604020202020204" pitchFamily="34" charset="0"/>
                            </a:rPr>
                            <a:t>m)</a:t>
                          </a:r>
                          <a:endParaRPr lang="zh-CN" altLang="en-US" sz="1400" b="0" i="1"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zh-CN" altLang="en-US" sz="1400" b="0" smtClean="0">
                                  <a:latin typeface="Cambria Math" panose="02040503050406030204" pitchFamily="18" charset="0"/>
                                </a:rPr>
                                <m:t>σ</m:t>
                              </m:r>
                            </m:oMath>
                          </a14:m>
                          <a:r>
                            <a:rPr lang="en-US" altLang="zh-CN" sz="1400" b="0" baseline="-25000" dirty="0">
                              <a:latin typeface="Arial" panose="020B0604020202020204" pitchFamily="34" charset="0"/>
                              <a:cs typeface="Arial" panose="020B0604020202020204" pitchFamily="34" charset="0"/>
                            </a:rPr>
                            <a:t>y</a:t>
                          </a:r>
                          <a:r>
                            <a:rPr lang="en-US" altLang="zh-CN" sz="1400" b="0" baseline="0" dirty="0">
                              <a:latin typeface="Arial" panose="020B0604020202020204" pitchFamily="34" charset="0"/>
                              <a:cs typeface="Arial" panose="020B0604020202020204" pitchFamily="34" charset="0"/>
                            </a:rPr>
                            <a:t>(</a:t>
                          </a:r>
                          <a14:m>
                            <m:oMath xmlns:m="http://schemas.openxmlformats.org/officeDocument/2006/math">
                              <m:r>
                                <m:rPr>
                                  <m:sty m:val="p"/>
                                </m:rPr>
                                <a:rPr lang="zh-CN" altLang="en-US" sz="1400" b="0" baseline="0" dirty="0" smtClean="0">
                                  <a:latin typeface="Cambria Math" panose="02040503050406030204" pitchFamily="18" charset="0"/>
                                </a:rPr>
                                <m:t>μ</m:t>
                              </m:r>
                            </m:oMath>
                          </a14:m>
                          <a:r>
                            <a:rPr lang="en-US" altLang="zh-CN" sz="1400" b="0" baseline="0" dirty="0">
                              <a:latin typeface="Arial" panose="020B0604020202020204" pitchFamily="34" charset="0"/>
                              <a:cs typeface="Arial" panose="020B0604020202020204" pitchFamily="34" charset="0"/>
                            </a:rPr>
                            <a:t>m)</a:t>
                          </a:r>
                          <a:endParaRPr lang="zh-CN" altLang="en-US" sz="1400" b="0" i="1"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413444761"/>
                      </a:ext>
                    </a:extLst>
                  </a:tr>
                  <a:tr h="240030">
                    <a:tc>
                      <a:txBody>
                        <a:bodyPr/>
                        <a:lstStyle/>
                        <a:p>
                          <a:pPr algn="ctr"/>
                          <a:r>
                            <a:rPr lang="en-US" altLang="zh-CN" sz="1400" dirty="0">
                              <a:latin typeface="Arial" panose="020B0604020202020204" pitchFamily="34" charset="0"/>
                              <a:cs typeface="Arial" panose="020B0604020202020204" pitchFamily="34" charset="0"/>
                            </a:rPr>
                            <a:t>R39 BLG1 1mrad</a:t>
                          </a:r>
                          <a:endParaRPr lang="zh-CN" alt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dirty="0">
                              <a:latin typeface="Arial" panose="020B0604020202020204" pitchFamily="34" charset="0"/>
                              <a:cs typeface="Arial" panose="020B0604020202020204" pitchFamily="34" charset="0"/>
                            </a:rPr>
                            <a:t>1.19</a:t>
                          </a:r>
                          <a:endParaRPr lang="zh-CN" alt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dirty="0">
                              <a:latin typeface="Arial" panose="020B0604020202020204" pitchFamily="34" charset="0"/>
                              <a:cs typeface="Arial" panose="020B0604020202020204" pitchFamily="34" charset="0"/>
                            </a:rPr>
                            <a:t>19.9</a:t>
                          </a:r>
                          <a:endParaRPr lang="zh-CN" alt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dirty="0">
                              <a:latin typeface="Arial" panose="020B0604020202020204" pitchFamily="34" charset="0"/>
                              <a:cs typeface="Arial" panose="020B0604020202020204" pitchFamily="34" charset="0"/>
                            </a:rPr>
                            <a:t>8.19e</a:t>
                          </a:r>
                          <a:r>
                            <a:rPr lang="en-US" altLang="zh-CN" sz="1400" baseline="30000" dirty="0">
                              <a:latin typeface="Arial" panose="020B0604020202020204" pitchFamily="34" charset="0"/>
                              <a:cs typeface="Arial" panose="020B0604020202020204" pitchFamily="34" charset="0"/>
                            </a:rPr>
                            <a:t>-5</a:t>
                          </a:r>
                          <a:endParaRPr lang="zh-CN" altLang="en-US" sz="1400" baseline="30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dirty="0">
                              <a:latin typeface="Arial" panose="020B0604020202020204" pitchFamily="34" charset="0"/>
                              <a:cs typeface="Arial" panose="020B0604020202020204" pitchFamily="34" charset="0"/>
                            </a:rPr>
                            <a:t>34.2</a:t>
                          </a:r>
                          <a:endParaRPr lang="zh-CN" alt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baseline="0" dirty="0">
                              <a:latin typeface="Arial" panose="020B0604020202020204" pitchFamily="34" charset="0"/>
                              <a:cs typeface="Arial" panose="020B0604020202020204" pitchFamily="34" charset="0"/>
                            </a:rPr>
                            <a:t>10% </a:t>
                          </a:r>
                          <a:endParaRPr lang="zh-CN" alt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dirty="0">
                              <a:latin typeface="Arial" panose="020B0604020202020204" pitchFamily="34" charset="0"/>
                              <a:cs typeface="Arial" panose="020B0604020202020204" pitchFamily="34" charset="0"/>
                            </a:rPr>
                            <a:t>3.42</a:t>
                          </a:r>
                          <a:endParaRPr lang="zh-CN" alt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b="0" dirty="0">
                              <a:solidFill>
                                <a:srgbClr val="FF0000"/>
                              </a:solidFill>
                              <a:latin typeface="Arial" panose="020B0604020202020204" pitchFamily="34" charset="0"/>
                              <a:cs typeface="Arial" panose="020B0604020202020204" pitchFamily="34" charset="0"/>
                            </a:rPr>
                            <a:t>6.4</a:t>
                          </a:r>
                          <a:endParaRPr lang="zh-CN" altLang="en-US" sz="1400" b="0" dirty="0">
                            <a:solidFill>
                              <a:srgbClr val="FF0000"/>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b="0" dirty="0">
                              <a:solidFill>
                                <a:srgbClr val="FF0000"/>
                              </a:solidFill>
                              <a:latin typeface="Arial" panose="020B0604020202020204" pitchFamily="34" charset="0"/>
                              <a:cs typeface="Arial" panose="020B0604020202020204" pitchFamily="34" charset="0"/>
                            </a:rPr>
                            <a:t>8.3</a:t>
                          </a:r>
                          <a:endParaRPr lang="zh-CN" altLang="en-US" sz="1400" b="0" dirty="0">
                            <a:solidFill>
                              <a:srgbClr val="FF000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228213754"/>
                      </a:ext>
                    </a:extLst>
                  </a:tr>
                </a:tbl>
              </a:graphicData>
            </a:graphic>
          </p:graphicFrame>
        </mc:Choice>
        <mc:Fallback>
          <p:graphicFrame>
            <p:nvGraphicFramePr>
              <p:cNvPr id="26" name="表格 25">
                <a:extLst>
                  <a:ext uri="{FF2B5EF4-FFF2-40B4-BE49-F238E27FC236}">
                    <a16:creationId xmlns:a16="http://schemas.microsoft.com/office/drawing/2014/main" id="{D58A126B-2C1F-4F0D-A0E3-7349C579DFA8}"/>
                  </a:ext>
                </a:extLst>
              </p:cNvPr>
              <p:cNvGraphicFramePr>
                <a:graphicFrameLocks noGrp="1"/>
              </p:cNvGraphicFramePr>
              <p:nvPr/>
            </p:nvGraphicFramePr>
            <p:xfrm>
              <a:off x="1847528" y="4801739"/>
              <a:ext cx="8208914" cy="563880"/>
            </p:xfrm>
            <a:graphic>
              <a:graphicData uri="http://schemas.openxmlformats.org/drawingml/2006/table">
                <a:tbl>
                  <a:tblPr firstRow="1" bandRow="1">
                    <a:tableStyleId>{68D230F3-CF80-4859-8CE7-A43EE81993B5}</a:tableStyleId>
                  </a:tblPr>
                  <a:tblGrid>
                    <a:gridCol w="1888273">
                      <a:extLst>
                        <a:ext uri="{9D8B030D-6E8A-4147-A177-3AD203B41FA5}">
                          <a16:colId xmlns:a16="http://schemas.microsoft.com/office/drawing/2014/main" val="2672372688"/>
                        </a:ext>
                      </a:extLst>
                    </a:gridCol>
                    <a:gridCol w="695797">
                      <a:extLst>
                        <a:ext uri="{9D8B030D-6E8A-4147-A177-3AD203B41FA5}">
                          <a16:colId xmlns:a16="http://schemas.microsoft.com/office/drawing/2014/main" val="268440045"/>
                        </a:ext>
                      </a:extLst>
                    </a:gridCol>
                    <a:gridCol w="768937">
                      <a:extLst>
                        <a:ext uri="{9D8B030D-6E8A-4147-A177-3AD203B41FA5}">
                          <a16:colId xmlns:a16="http://schemas.microsoft.com/office/drawing/2014/main" val="967210563"/>
                        </a:ext>
                      </a:extLst>
                    </a:gridCol>
                    <a:gridCol w="930399">
                      <a:extLst>
                        <a:ext uri="{9D8B030D-6E8A-4147-A177-3AD203B41FA5}">
                          <a16:colId xmlns:a16="http://schemas.microsoft.com/office/drawing/2014/main" val="918100498"/>
                        </a:ext>
                      </a:extLst>
                    </a:gridCol>
                    <a:gridCol w="793808">
                      <a:extLst>
                        <a:ext uri="{9D8B030D-6E8A-4147-A177-3AD203B41FA5}">
                          <a16:colId xmlns:a16="http://schemas.microsoft.com/office/drawing/2014/main" val="1967460581"/>
                        </a:ext>
                      </a:extLst>
                    </a:gridCol>
                    <a:gridCol w="899450">
                      <a:extLst>
                        <a:ext uri="{9D8B030D-6E8A-4147-A177-3AD203B41FA5}">
                          <a16:colId xmlns:a16="http://schemas.microsoft.com/office/drawing/2014/main" val="384710193"/>
                        </a:ext>
                      </a:extLst>
                    </a:gridCol>
                    <a:gridCol w="688166">
                      <a:extLst>
                        <a:ext uri="{9D8B030D-6E8A-4147-A177-3AD203B41FA5}">
                          <a16:colId xmlns:a16="http://schemas.microsoft.com/office/drawing/2014/main" val="4121984703"/>
                        </a:ext>
                      </a:extLst>
                    </a:gridCol>
                    <a:gridCol w="817384">
                      <a:extLst>
                        <a:ext uri="{9D8B030D-6E8A-4147-A177-3AD203B41FA5}">
                          <a16:colId xmlns:a16="http://schemas.microsoft.com/office/drawing/2014/main" val="1657418211"/>
                        </a:ext>
                      </a:extLst>
                    </a:gridCol>
                    <a:gridCol w="726700">
                      <a:extLst>
                        <a:ext uri="{9D8B030D-6E8A-4147-A177-3AD203B41FA5}">
                          <a16:colId xmlns:a16="http://schemas.microsoft.com/office/drawing/2014/main" val="2545166847"/>
                        </a:ext>
                      </a:extLst>
                    </a:gridCol>
                  </a:tblGrid>
                  <a:tr h="281940">
                    <a:tc>
                      <a:txBody>
                        <a:bodyPr/>
                        <a:lstStyle/>
                        <a:p>
                          <a:pPr algn="ctr"/>
                          <a:r>
                            <a:rPr lang="en-US" altLang="zh-CN" sz="1400" b="0" dirty="0">
                              <a:latin typeface="Arial" panose="020B0604020202020204" pitchFamily="34" charset="0"/>
                              <a:cs typeface="Arial" panose="020B0604020202020204" pitchFamily="34" charset="0"/>
                            </a:rPr>
                            <a:t>Source point</a:t>
                          </a:r>
                          <a:endParaRPr lang="zh-CN" altLang="en-US" sz="1400" b="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800" dirty="0">
                              <a:effectLst/>
                              <a:latin typeface="Arial" panose="020B0604020202020204" pitchFamily="34" charset="0"/>
                              <a:cs typeface="Arial" panose="020B0604020202020204" pitchFamily="34" charset="0"/>
                            </a:rPr>
                            <a:t>β</a:t>
                          </a:r>
                          <a:r>
                            <a:rPr lang="en-US" altLang="zh-CN" sz="1400" b="0" kern="800" baseline="-25000" dirty="0">
                              <a:effectLst/>
                              <a:latin typeface="Arial" panose="020B0604020202020204" pitchFamily="34" charset="0"/>
                              <a:cs typeface="Arial" panose="020B0604020202020204" pitchFamily="34" charset="0"/>
                            </a:rPr>
                            <a:t>x</a:t>
                          </a:r>
                          <a:r>
                            <a:rPr lang="en-US" altLang="zh-CN" sz="1400" b="0" kern="800" dirty="0">
                              <a:effectLst/>
                              <a:latin typeface="Arial" panose="020B0604020202020204" pitchFamily="34" charset="0"/>
                              <a:cs typeface="Arial" panose="020B0604020202020204" pitchFamily="34" charset="0"/>
                            </a:rPr>
                            <a:t>(</a:t>
                          </a:r>
                          <a:r>
                            <a:rPr lang="en-US" altLang="zh-CN" sz="1400" b="0" kern="100" dirty="0">
                              <a:effectLst/>
                              <a:latin typeface="Arial" panose="020B0604020202020204" pitchFamily="34" charset="0"/>
                              <a:cs typeface="Arial" panose="020B0604020202020204" pitchFamily="34" charset="0"/>
                            </a:rPr>
                            <a:t>m</a:t>
                          </a:r>
                          <a:r>
                            <a:rPr lang="zh-CN" altLang="zh-CN" sz="1400" b="0" kern="100" dirty="0">
                              <a:effectLst/>
                              <a:latin typeface="Arial" panose="020B0604020202020204" pitchFamily="34" charset="0"/>
                              <a:cs typeface="Arial" panose="020B0604020202020204" pitchFamily="34" charset="0"/>
                            </a:rPr>
                            <a:t>）</a:t>
                          </a:r>
                          <a:endParaRPr lang="zh-CN" altLang="zh-CN" sz="1400" b="0" i="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800" dirty="0">
                              <a:effectLst/>
                              <a:latin typeface="Arial" panose="020B0604020202020204" pitchFamily="34" charset="0"/>
                              <a:cs typeface="Arial" panose="020B0604020202020204" pitchFamily="34" charset="0"/>
                            </a:rPr>
                            <a:t>β</a:t>
                          </a:r>
                          <a:r>
                            <a:rPr lang="en-US" altLang="zh-CN" sz="1400" b="0" kern="800" baseline="-25000" dirty="0">
                              <a:effectLst/>
                              <a:latin typeface="Arial" panose="020B0604020202020204" pitchFamily="34" charset="0"/>
                              <a:cs typeface="Arial" panose="020B0604020202020204" pitchFamily="34" charset="0"/>
                            </a:rPr>
                            <a:t>y</a:t>
                          </a:r>
                          <a:r>
                            <a:rPr lang="en-US" altLang="zh-CN" sz="1400" b="0" kern="800" dirty="0">
                              <a:effectLst/>
                              <a:latin typeface="Arial" panose="020B0604020202020204" pitchFamily="34" charset="0"/>
                              <a:cs typeface="Arial" panose="020B0604020202020204" pitchFamily="34" charset="0"/>
                            </a:rPr>
                            <a:t>(</a:t>
                          </a:r>
                          <a:r>
                            <a:rPr lang="en-US" altLang="zh-CN" sz="1400" b="0" kern="100" dirty="0">
                              <a:effectLst/>
                              <a:latin typeface="Arial" panose="020B0604020202020204" pitchFamily="34" charset="0"/>
                              <a:cs typeface="Arial" panose="020B0604020202020204" pitchFamily="34" charset="0"/>
                            </a:rPr>
                            <a:t>m</a:t>
                          </a:r>
                          <a:r>
                            <a:rPr lang="zh-CN" altLang="zh-CN" sz="1400" b="0" kern="100" dirty="0">
                              <a:effectLst/>
                              <a:latin typeface="Arial" panose="020B0604020202020204" pitchFamily="34" charset="0"/>
                              <a:cs typeface="Arial" panose="020B0604020202020204" pitchFamily="34" charset="0"/>
                            </a:rPr>
                            <a:t>）</a:t>
                          </a:r>
                          <a:endParaRPr lang="zh-CN" altLang="zh-CN" sz="1400" b="0" i="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800" dirty="0" err="1">
                              <a:effectLst/>
                              <a:latin typeface="Arial" panose="020B0604020202020204" pitchFamily="34" charset="0"/>
                              <a:cs typeface="Arial" panose="020B0604020202020204" pitchFamily="34" charset="0"/>
                            </a:rPr>
                            <a:t>η</a:t>
                          </a:r>
                          <a:r>
                            <a:rPr lang="en-US" altLang="zh-CN" sz="1400" b="0" kern="800" baseline="-25000" dirty="0" err="1">
                              <a:effectLst/>
                              <a:latin typeface="Arial" panose="020B0604020202020204" pitchFamily="34" charset="0"/>
                              <a:cs typeface="Arial" panose="020B0604020202020204" pitchFamily="34" charset="0"/>
                            </a:rPr>
                            <a:t>x</a:t>
                          </a:r>
                          <a:r>
                            <a:rPr lang="en-US" altLang="zh-CN" sz="1400" b="0" kern="800" dirty="0">
                              <a:effectLst/>
                              <a:latin typeface="Arial" panose="020B0604020202020204" pitchFamily="34" charset="0"/>
                              <a:cs typeface="Arial" panose="020B0604020202020204" pitchFamily="34" charset="0"/>
                            </a:rPr>
                            <a:t>(</a:t>
                          </a:r>
                          <a:r>
                            <a:rPr lang="en-US" altLang="zh-CN" sz="1400" b="0" kern="100" dirty="0">
                              <a:effectLst/>
                              <a:latin typeface="Arial" panose="020B0604020202020204" pitchFamily="34" charset="0"/>
                              <a:cs typeface="Arial" panose="020B0604020202020204" pitchFamily="34" charset="0"/>
                            </a:rPr>
                            <a:t>m</a:t>
                          </a:r>
                          <a:r>
                            <a:rPr lang="zh-CN" altLang="zh-CN" sz="1400" b="0" kern="100" dirty="0">
                              <a:effectLst/>
                              <a:latin typeface="Arial" panose="020B0604020202020204" pitchFamily="34" charset="0"/>
                              <a:cs typeface="Arial" panose="020B0604020202020204" pitchFamily="34" charset="0"/>
                            </a:rPr>
                            <a:t>）</a:t>
                          </a:r>
                          <a:endParaRPr lang="zh-CN" altLang="zh-CN" sz="1400" b="0" i="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34290" marB="34290"/>
                    </a:tc>
                    <a:tc>
                      <a:txBody>
                        <a:bodyPr/>
                        <a:lstStyle/>
                        <a:p>
                          <a:endParaRPr lang="zh-CN"/>
                        </a:p>
                      </a:txBody>
                      <a:tcPr marL="68580" marR="68580" marT="34290" marB="34290">
                        <a:blipFill>
                          <a:blip r:embed="rId3"/>
                          <a:stretch>
                            <a:fillRect l="-540769" t="-8511" r="-396154" b="-12553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00" dirty="0">
                              <a:effectLst/>
                              <a:latin typeface="Arial" panose="020B0604020202020204" pitchFamily="34" charset="0"/>
                              <a:cs typeface="Arial" panose="020B0604020202020204" pitchFamily="34" charset="0"/>
                            </a:rPr>
                            <a:t>Coupling</a:t>
                          </a:r>
                          <a:endParaRPr lang="zh-CN" altLang="zh-CN" sz="1400" b="0" i="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34290" marB="34290"/>
                    </a:tc>
                    <a:tc>
                      <a:txBody>
                        <a:bodyPr/>
                        <a:lstStyle/>
                        <a:p>
                          <a:endParaRPr lang="zh-CN"/>
                        </a:p>
                      </a:txBody>
                      <a:tcPr marL="68580" marR="68580" marT="34290" marB="34290">
                        <a:blipFill>
                          <a:blip r:embed="rId3"/>
                          <a:stretch>
                            <a:fillRect l="-868142" t="-8511" r="-224779" b="-125532"/>
                          </a:stretch>
                        </a:blipFill>
                      </a:tcPr>
                    </a:tc>
                    <a:tc>
                      <a:txBody>
                        <a:bodyPr/>
                        <a:lstStyle/>
                        <a:p>
                          <a:endParaRPr lang="zh-CN"/>
                        </a:p>
                      </a:txBody>
                      <a:tcPr marL="68580" marR="68580" marT="34290" marB="34290">
                        <a:blipFill>
                          <a:blip r:embed="rId3"/>
                          <a:stretch>
                            <a:fillRect l="-816418" t="-8511" r="-89552" b="-125532"/>
                          </a:stretch>
                        </a:blipFill>
                      </a:tcPr>
                    </a:tc>
                    <a:tc>
                      <a:txBody>
                        <a:bodyPr/>
                        <a:lstStyle/>
                        <a:p>
                          <a:endParaRPr lang="zh-CN"/>
                        </a:p>
                      </a:txBody>
                      <a:tcPr marL="68580" marR="68580" marT="34290" marB="34290">
                        <a:blipFill>
                          <a:blip r:embed="rId3"/>
                          <a:stretch>
                            <a:fillRect l="-1031933" t="-8511" r="-840" b="-125532"/>
                          </a:stretch>
                        </a:blipFill>
                      </a:tcPr>
                    </a:tc>
                    <a:extLst>
                      <a:ext uri="{0D108BD9-81ED-4DB2-BD59-A6C34878D82A}">
                        <a16:rowId xmlns:a16="http://schemas.microsoft.com/office/drawing/2014/main" val="3413444761"/>
                      </a:ext>
                    </a:extLst>
                  </a:tr>
                  <a:tr h="281940">
                    <a:tc>
                      <a:txBody>
                        <a:bodyPr/>
                        <a:lstStyle/>
                        <a:p>
                          <a:pPr algn="ctr"/>
                          <a:r>
                            <a:rPr lang="en-US" altLang="zh-CN" sz="1400" dirty="0">
                              <a:latin typeface="Arial" panose="020B0604020202020204" pitchFamily="34" charset="0"/>
                              <a:cs typeface="Arial" panose="020B0604020202020204" pitchFamily="34" charset="0"/>
                            </a:rPr>
                            <a:t>R39 BLG1 1mrad</a:t>
                          </a:r>
                          <a:endParaRPr lang="zh-CN" alt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dirty="0">
                              <a:latin typeface="Arial" panose="020B0604020202020204" pitchFamily="34" charset="0"/>
                              <a:cs typeface="Arial" panose="020B0604020202020204" pitchFamily="34" charset="0"/>
                            </a:rPr>
                            <a:t>1.19</a:t>
                          </a:r>
                          <a:endParaRPr lang="zh-CN" alt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dirty="0">
                              <a:latin typeface="Arial" panose="020B0604020202020204" pitchFamily="34" charset="0"/>
                              <a:cs typeface="Arial" panose="020B0604020202020204" pitchFamily="34" charset="0"/>
                            </a:rPr>
                            <a:t>19.9</a:t>
                          </a:r>
                          <a:endParaRPr lang="zh-CN" alt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dirty="0">
                              <a:latin typeface="Arial" panose="020B0604020202020204" pitchFamily="34" charset="0"/>
                              <a:cs typeface="Arial" panose="020B0604020202020204" pitchFamily="34" charset="0"/>
                            </a:rPr>
                            <a:t>8.19e</a:t>
                          </a:r>
                          <a:r>
                            <a:rPr lang="en-US" altLang="zh-CN" sz="1400" baseline="30000" dirty="0">
                              <a:latin typeface="Arial" panose="020B0604020202020204" pitchFamily="34" charset="0"/>
                              <a:cs typeface="Arial" panose="020B0604020202020204" pitchFamily="34" charset="0"/>
                            </a:rPr>
                            <a:t>-5</a:t>
                          </a:r>
                          <a:endParaRPr lang="zh-CN" altLang="en-US" sz="1400" baseline="30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dirty="0">
                              <a:latin typeface="Arial" panose="020B0604020202020204" pitchFamily="34" charset="0"/>
                              <a:cs typeface="Arial" panose="020B0604020202020204" pitchFamily="34" charset="0"/>
                            </a:rPr>
                            <a:t>34.2</a:t>
                          </a:r>
                          <a:endParaRPr lang="zh-CN" alt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baseline="0" dirty="0">
                              <a:latin typeface="Arial" panose="020B0604020202020204" pitchFamily="34" charset="0"/>
                              <a:cs typeface="Arial" panose="020B0604020202020204" pitchFamily="34" charset="0"/>
                            </a:rPr>
                            <a:t>10% </a:t>
                          </a:r>
                          <a:endParaRPr lang="zh-CN" alt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dirty="0">
                              <a:latin typeface="Arial" panose="020B0604020202020204" pitchFamily="34" charset="0"/>
                              <a:cs typeface="Arial" panose="020B0604020202020204" pitchFamily="34" charset="0"/>
                            </a:rPr>
                            <a:t>3.42</a:t>
                          </a:r>
                          <a:endParaRPr lang="zh-CN" alt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b="0" dirty="0">
                              <a:solidFill>
                                <a:srgbClr val="FF0000"/>
                              </a:solidFill>
                              <a:latin typeface="Arial" panose="020B0604020202020204" pitchFamily="34" charset="0"/>
                              <a:cs typeface="Arial" panose="020B0604020202020204" pitchFamily="34" charset="0"/>
                            </a:rPr>
                            <a:t>6.4</a:t>
                          </a:r>
                          <a:endParaRPr lang="zh-CN" altLang="en-US" sz="1400" b="0" dirty="0">
                            <a:solidFill>
                              <a:srgbClr val="FF0000"/>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altLang="zh-CN" sz="1400" b="0" dirty="0">
                              <a:solidFill>
                                <a:srgbClr val="FF0000"/>
                              </a:solidFill>
                              <a:latin typeface="Arial" panose="020B0604020202020204" pitchFamily="34" charset="0"/>
                              <a:cs typeface="Arial" panose="020B0604020202020204" pitchFamily="34" charset="0"/>
                            </a:rPr>
                            <a:t>8.3</a:t>
                          </a:r>
                          <a:endParaRPr lang="zh-CN" altLang="en-US" sz="1400" b="0" dirty="0">
                            <a:solidFill>
                              <a:srgbClr val="FF000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228213754"/>
                      </a:ext>
                    </a:extLst>
                  </a:tr>
                </a:tbl>
              </a:graphicData>
            </a:graphic>
          </p:graphicFrame>
        </mc:Fallback>
      </mc:AlternateContent>
      <p:sp>
        <p:nvSpPr>
          <p:cNvPr id="27" name="文本框 26">
            <a:extLst>
              <a:ext uri="{FF2B5EF4-FFF2-40B4-BE49-F238E27FC236}">
                <a16:creationId xmlns:a16="http://schemas.microsoft.com/office/drawing/2014/main" id="{9F541052-F593-41D2-BB3B-F907D98BE0A5}"/>
              </a:ext>
            </a:extLst>
          </p:cNvPr>
          <p:cNvSpPr txBox="1"/>
          <p:nvPr/>
        </p:nvSpPr>
        <p:spPr>
          <a:xfrm>
            <a:off x="2292924" y="4394526"/>
            <a:ext cx="3372607" cy="323165"/>
          </a:xfrm>
          <a:prstGeom prst="rect">
            <a:avLst/>
          </a:prstGeom>
          <a:noFill/>
        </p:spPr>
        <p:txBody>
          <a:bodyPr wrap="square">
            <a:spAutoFit/>
          </a:bodyPr>
          <a:lstStyle/>
          <a:p>
            <a:pPr defTabSz="685800">
              <a:buClr>
                <a:srgbClr val="ED7D31"/>
              </a:buClr>
            </a:pPr>
            <a:r>
              <a:rPr lang="en-US" altLang="zh-CN" sz="1500" b="1"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Parameters:</a:t>
            </a:r>
          </a:p>
        </p:txBody>
      </p:sp>
      <p:sp>
        <p:nvSpPr>
          <p:cNvPr id="17" name="文本框 16">
            <a:extLst>
              <a:ext uri="{FF2B5EF4-FFF2-40B4-BE49-F238E27FC236}">
                <a16:creationId xmlns:a16="http://schemas.microsoft.com/office/drawing/2014/main" id="{13E5595D-BEF0-4407-8948-53BC99573B58}"/>
              </a:ext>
            </a:extLst>
          </p:cNvPr>
          <p:cNvSpPr txBox="1"/>
          <p:nvPr/>
        </p:nvSpPr>
        <p:spPr>
          <a:xfrm>
            <a:off x="1736472" y="1099443"/>
            <a:ext cx="3658585" cy="461665"/>
          </a:xfrm>
          <a:prstGeom prst="rect">
            <a:avLst/>
          </a:prstGeom>
          <a:noFill/>
        </p:spPr>
        <p:txBody>
          <a:bodyPr wrap="square" rtlCol="0">
            <a:spAutoFit/>
          </a:bodyPr>
          <a:lstStyle/>
          <a:p>
            <a:pPr marL="342900" indent="-342900" defTabSz="685800">
              <a:buClr>
                <a:srgbClr val="ED7D31"/>
              </a:buClr>
              <a:buFont typeface="Wingdings" panose="05000000000000000000" pitchFamily="2" charset="2"/>
              <a:buChar char="n"/>
            </a:pPr>
            <a:r>
              <a:rPr lang="zh-CN" altLang="en-US" sz="2400" b="1"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光源点选择</a:t>
            </a:r>
            <a:endParaRPr lang="en-US" altLang="zh-CN" sz="2400" b="1" dirty="0">
              <a:solidFill>
                <a:srgbClr val="0000FF"/>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标题 3">
            <a:extLst>
              <a:ext uri="{FF2B5EF4-FFF2-40B4-BE49-F238E27FC236}">
                <a16:creationId xmlns:a16="http://schemas.microsoft.com/office/drawing/2014/main" id="{8F1DC298-B57E-4225-940F-65668F44CC8B}"/>
              </a:ext>
            </a:extLst>
          </p:cNvPr>
          <p:cNvSpPr>
            <a:spLocks noGrp="1"/>
          </p:cNvSpPr>
          <p:nvPr>
            <p:ph type="title"/>
          </p:nvPr>
        </p:nvSpPr>
        <p:spPr/>
        <p:txBody>
          <a:bodyPr/>
          <a:lstStyle/>
          <a:p>
            <a:r>
              <a:rPr lang="zh-CN" altLang="en-US" dirty="0"/>
              <a:t>同步光截面测量：</a:t>
            </a:r>
            <a:r>
              <a:rPr lang="en-US" altLang="zh-CN" dirty="0">
                <a:solidFill>
                  <a:schemeClr val="tx1"/>
                </a:solidFill>
              </a:rPr>
              <a:t>X</a:t>
            </a:r>
            <a:r>
              <a:rPr lang="zh-CN" altLang="en-US" dirty="0">
                <a:solidFill>
                  <a:schemeClr val="tx1"/>
                </a:solidFill>
              </a:rPr>
              <a:t>射线测量束线</a:t>
            </a:r>
            <a:endParaRPr lang="zh-CN" altLang="en-US" dirty="0"/>
          </a:p>
        </p:txBody>
      </p:sp>
      <p:sp>
        <p:nvSpPr>
          <p:cNvPr id="7" name="灯片编号占位符 6">
            <a:extLst>
              <a:ext uri="{FF2B5EF4-FFF2-40B4-BE49-F238E27FC236}">
                <a16:creationId xmlns:a16="http://schemas.microsoft.com/office/drawing/2014/main" id="{B1EC8686-6842-4BB0-9056-745D0DECB59A}"/>
              </a:ext>
            </a:extLst>
          </p:cNvPr>
          <p:cNvSpPr>
            <a:spLocks noGrp="1"/>
          </p:cNvSpPr>
          <p:nvPr>
            <p:ph type="sldNum" sz="quarter" idx="12"/>
          </p:nvPr>
        </p:nvSpPr>
        <p:spPr/>
        <p:txBody>
          <a:bodyPr/>
          <a:lstStyle/>
          <a:p>
            <a:fld id="{F15E9139-A00B-4B2A-98A6-095DC08F1345}" type="slidenum">
              <a:rPr lang="zh-CN" altLang="en-US" smtClean="0"/>
              <a:pPr/>
              <a:t>9</a:t>
            </a:fld>
            <a:r>
              <a:rPr lang="en-US" altLang="zh-CN"/>
              <a:t>/35</a:t>
            </a:r>
            <a:endParaRPr lang="zh-CN" altLang="en-US" dirty="0"/>
          </a:p>
        </p:txBody>
      </p:sp>
    </p:spTree>
    <p:extLst>
      <p:ext uri="{BB962C8B-B14F-4D97-AF65-F5344CB8AC3E}">
        <p14:creationId xmlns:p14="http://schemas.microsoft.com/office/powerpoint/2010/main" val="160009841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1120</TotalTime>
  <Words>2013</Words>
  <Application>Microsoft Office PowerPoint</Application>
  <PresentationFormat>宽屏</PresentationFormat>
  <Paragraphs>354</Paragraphs>
  <Slides>26</Slides>
  <Notes>3</Notes>
  <HiddenSlides>0</HiddenSlides>
  <MMClips>0</MMClips>
  <ScaleCrop>false</ScaleCrop>
  <HeadingPairs>
    <vt:vector size="8" baseType="variant">
      <vt:variant>
        <vt:lpstr>已用的字体</vt:lpstr>
      </vt:variant>
      <vt:variant>
        <vt:i4>17</vt:i4>
      </vt:variant>
      <vt:variant>
        <vt:lpstr>主题</vt:lpstr>
      </vt:variant>
      <vt:variant>
        <vt:i4>2</vt:i4>
      </vt:variant>
      <vt:variant>
        <vt:lpstr>嵌入 OLE 服务器</vt:lpstr>
      </vt:variant>
      <vt:variant>
        <vt:i4>1</vt:i4>
      </vt:variant>
      <vt:variant>
        <vt:lpstr>幻灯片标题</vt:lpstr>
      </vt:variant>
      <vt:variant>
        <vt:i4>26</vt:i4>
      </vt:variant>
    </vt:vector>
  </HeadingPairs>
  <TitlesOfParts>
    <vt:vector size="46" baseType="lpstr">
      <vt:lpstr>AdvP6F01</vt:lpstr>
      <vt:lpstr>-apple-system</vt:lpstr>
      <vt:lpstr>ItalicC</vt:lpstr>
      <vt:lpstr>Noto Sans SC</vt:lpstr>
      <vt:lpstr>等线</vt:lpstr>
      <vt:lpstr>等线 Light</vt:lpstr>
      <vt:lpstr>汉仪旗黑-55简</vt:lpstr>
      <vt:lpstr>宋体</vt:lpstr>
      <vt:lpstr>微软雅黑</vt:lpstr>
      <vt:lpstr>Arial</vt:lpstr>
      <vt:lpstr>Arial Black</vt:lpstr>
      <vt:lpstr>Arial Narrow</vt:lpstr>
      <vt:lpstr>Calibri</vt:lpstr>
      <vt:lpstr>Cambria Math</vt:lpstr>
      <vt:lpstr>Roboto</vt:lpstr>
      <vt:lpstr>Times New Roman</vt:lpstr>
      <vt:lpstr>Wingdings</vt:lpstr>
      <vt:lpstr>Office 主题​​</vt:lpstr>
      <vt:lpstr>Office 主题</vt:lpstr>
      <vt:lpstr>Equation</vt:lpstr>
      <vt:lpstr>CEPC instrumentation and feedback status</vt:lpstr>
      <vt:lpstr>Outline</vt:lpstr>
      <vt:lpstr>BPM 电子学优化</vt:lpstr>
      <vt:lpstr>BPM 电子学优化</vt:lpstr>
      <vt:lpstr>BPM 电子学优化</vt:lpstr>
      <vt:lpstr>5G direct-RF Sampling in next generator BPM processor</vt:lpstr>
      <vt:lpstr>AI FPGA in new generator BPM system</vt:lpstr>
      <vt:lpstr>AI FPGA in new generator BPM system</vt:lpstr>
      <vt:lpstr>同步光截面测量：X射线测量束线</vt:lpstr>
      <vt:lpstr>同步光截面测量： 储存环X光束线</vt:lpstr>
      <vt:lpstr>同步光截面测量：小孔成像</vt:lpstr>
      <vt:lpstr>同步光截面测量：小孔成像</vt:lpstr>
      <vt:lpstr>同步光截面测量：KB镜系统</vt:lpstr>
      <vt:lpstr>同步光截面测量：KB镜系统</vt:lpstr>
      <vt:lpstr>同步光截面测量</vt:lpstr>
      <vt:lpstr>Feedback system test in HEPS</vt:lpstr>
      <vt:lpstr>Validate the feasibility of using multiple feedback kickers to enhance damping capability at HEPS</vt:lpstr>
      <vt:lpstr>The integration of feedback system with machine learning</vt:lpstr>
      <vt:lpstr>Progress of Front-End Electronics Design</vt:lpstr>
      <vt:lpstr>PowerPoint 演示文稿</vt:lpstr>
      <vt:lpstr>FOFB system commissioning</vt:lpstr>
      <vt:lpstr>FOFB system commissioning</vt:lpstr>
      <vt:lpstr>FOFB system commissioning</vt:lpstr>
      <vt:lpstr>BI component-types and quantities</vt:lpstr>
      <vt:lpstr>Radiation-Resistant Cable for BPM</vt:lpstr>
      <vt:lpstr>Radiation-Resistant Cable for BPM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CEPC instrumentation and feedback status</dc:title>
  <dc:creator>NTKO</dc:creator>
  <cp:lastModifiedBy>NTKO</cp:lastModifiedBy>
  <cp:revision>17</cp:revision>
  <dcterms:created xsi:type="dcterms:W3CDTF">2025-12-17T07:53:53Z</dcterms:created>
  <dcterms:modified xsi:type="dcterms:W3CDTF">2025-12-18T02:33:57Z</dcterms:modified>
</cp:coreProperties>
</file>