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476" r:id="rId2"/>
    <p:sldId id="1054" r:id="rId3"/>
    <p:sldId id="1061" r:id="rId4"/>
    <p:sldId id="1372" r:id="rId5"/>
    <p:sldId id="1418" r:id="rId6"/>
    <p:sldId id="1272" r:id="rId7"/>
    <p:sldId id="1422" r:id="rId8"/>
    <p:sldId id="1419" r:id="rId9"/>
    <p:sldId id="1423" r:id="rId10"/>
    <p:sldId id="1433" r:id="rId11"/>
    <p:sldId id="1430" r:id="rId12"/>
    <p:sldId id="1440" r:id="rId13"/>
    <p:sldId id="1432" r:id="rId14"/>
    <p:sldId id="1437" r:id="rId15"/>
    <p:sldId id="1471" r:id="rId16"/>
    <p:sldId id="1484" r:id="rId17"/>
    <p:sldId id="1320" r:id="rId18"/>
    <p:sldId id="1489" r:id="rId19"/>
    <p:sldId id="1438" r:id="rId20"/>
    <p:sldId id="1318" r:id="rId21"/>
    <p:sldId id="1444" r:id="rId22"/>
    <p:sldId id="1490" r:id="rId23"/>
    <p:sldId id="1491" r:id="rId24"/>
    <p:sldId id="1024" r:id="rId25"/>
    <p:sldId id="1001" r:id="rId26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FF"/>
    <a:srgbClr val="FFFF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1555" autoAdjust="0"/>
  </p:normalViewPr>
  <p:slideViewPr>
    <p:cSldViewPr>
      <p:cViewPr varScale="1">
        <p:scale>
          <a:sx n="91" d="100"/>
          <a:sy n="91" d="100"/>
        </p:scale>
        <p:origin x="63" y="37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32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89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1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86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9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6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1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0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693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2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019D-A295-486B-AE19-0E21E1E09AFC}" type="datetime1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C0B1-BDE7-4A52-BBFF-51A6A8920CB7}" type="datetime1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4730-4C2F-4718-B50C-7E494F2CD4AA}" type="datetime1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ECF-855E-48FC-AB16-32F2DAC7DEED}" type="datetime1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D132-5F52-429F-A075-E8F4AA57D5DA}" type="datetime1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0" y="2520000"/>
            <a:ext cx="12240000" cy="1440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CEPC Magnet </a:t>
            </a:r>
            <a:r>
              <a:rPr lang="en-US" altLang="zh-CN" sz="4800" kern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Power Supply System Status</a:t>
            </a:r>
          </a:p>
          <a:p>
            <a:pPr>
              <a:lnSpc>
                <a:spcPct val="100000"/>
              </a:lnSpc>
            </a:pPr>
            <a:r>
              <a:rPr lang="en-US" altLang="zh-CN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in EDR</a:t>
            </a:r>
            <a:endParaRPr lang="zh-CN" altLang="en-US" sz="4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zh-CN" altLang="en-US" sz="48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700000" y="4319999"/>
            <a:ext cx="7200000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Bin Chen,  </a:t>
            </a:r>
            <a:r>
              <a:rPr lang="en-US" altLang="zh-CN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Xiaoling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Guo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,  </a:t>
            </a:r>
            <a:r>
              <a:rPr lang="en-US" altLang="zh-CN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Fengli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Long</a:t>
            </a:r>
          </a:p>
          <a:p>
            <a:pPr algn="ctr"/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( On Behalf of Power Supply Group,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IHEP )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8000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 18. 2025,  CEPC Day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398314"/>
            <a:ext cx="3600000" cy="681847"/>
          </a:xfrm>
          <a:prstGeom prst="rect">
            <a:avLst/>
          </a:prstGeo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183D7EE-E3C3-0215-9251-7A6ABD2B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19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D76D-1FE1-9C5F-90CA-B9C016D52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BEF0447-3A61-EDB7-0006-EC44A7538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High-power power supply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储存环主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铁电源（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1400A/470V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电源测试结果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60E00565-1300-4BBE-B8BA-0F99FF872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19159"/>
              </p:ext>
            </p:extLst>
          </p:nvPr>
        </p:nvGraphicFramePr>
        <p:xfrm>
          <a:off x="4680000" y="1440000"/>
          <a:ext cx="3455484" cy="2001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110">
                  <a:extLst>
                    <a:ext uri="{9D8B030D-6E8A-4147-A177-3AD203B41FA5}">
                      <a16:colId xmlns:a16="http://schemas.microsoft.com/office/drawing/2014/main" val="226489398"/>
                    </a:ext>
                  </a:extLst>
                </a:gridCol>
                <a:gridCol w="2039374">
                  <a:extLst>
                    <a:ext uri="{9D8B030D-6E8A-4147-A177-3AD203B41FA5}">
                      <a16:colId xmlns:a16="http://schemas.microsoft.com/office/drawing/2014/main" val="463504802"/>
                    </a:ext>
                  </a:extLst>
                </a:gridCol>
              </a:tblGrid>
              <a:tr h="294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参数名称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设计指标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938598"/>
                  </a:ext>
                </a:extLst>
              </a:tr>
              <a:tr h="192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内环电源输出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1400A/470V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760261"/>
                  </a:ext>
                </a:extLst>
              </a:tr>
              <a:tr h="192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外环电源输出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1200A/200V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087421"/>
                  </a:ext>
                </a:extLst>
              </a:tr>
              <a:tr h="192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电流稳定度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ppm</a:t>
                      </a:r>
                      <a:r>
                        <a:rPr lang="zh-CN" altLang="zh-CN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zh-CN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小时）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303172"/>
                  </a:ext>
                </a:extLst>
              </a:tr>
              <a:tr h="192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电流准确性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 ppm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5151251"/>
                  </a:ext>
                </a:extLst>
              </a:tr>
              <a:tr h="192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电流重复性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 ppm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550814"/>
                  </a:ext>
                </a:extLst>
              </a:tr>
              <a:tr h="5782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电压纹波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Vp-p≤2V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&lt;300Hz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Vrms≤0.5V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300Hz</a:t>
                      </a:r>
                      <a:r>
                        <a:rPr lang="zh-CN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Vrms≤1V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021891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E1162FC-6D63-4A36-A0E2-AB61E10F8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43234"/>
              </p:ext>
            </p:extLst>
          </p:nvPr>
        </p:nvGraphicFramePr>
        <p:xfrm>
          <a:off x="8280000" y="1440000"/>
          <a:ext cx="2577441" cy="1990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257">
                  <a:extLst>
                    <a:ext uri="{9D8B030D-6E8A-4147-A177-3AD203B41FA5}">
                      <a16:colId xmlns:a16="http://schemas.microsoft.com/office/drawing/2014/main" val="345257405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843995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61918081"/>
                    </a:ext>
                  </a:extLst>
                </a:gridCol>
              </a:tblGrid>
              <a:tr h="47390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电源名称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准确度</a:t>
                      </a: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(ppm)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重复性</a:t>
                      </a: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(ppm)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410421"/>
                  </a:ext>
                </a:extLst>
              </a:tr>
              <a:tr h="37912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内环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0.55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9204439"/>
                  </a:ext>
                </a:extLst>
              </a:tr>
              <a:tr h="37912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内环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sz="1400" kern="10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1.85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344701"/>
                  </a:ext>
                </a:extLst>
              </a:tr>
              <a:tr h="37912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外环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0.365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5186831"/>
                  </a:ext>
                </a:extLst>
              </a:tr>
              <a:tr h="37912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sz="1400" b="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外环</a:t>
                      </a:r>
                      <a:endParaRPr lang="zh-CN" sz="1400" b="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0.83</a:t>
                      </a:r>
                      <a:endParaRPr lang="zh-CN" sz="1400" kern="10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3.72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2417991"/>
                  </a:ext>
                </a:extLst>
              </a:tr>
            </a:tbl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46F737D3-E76C-4E96-8578-E72F9B8209BF}"/>
              </a:ext>
            </a:extLst>
          </p:cNvPr>
          <p:cNvGrpSpPr/>
          <p:nvPr/>
        </p:nvGrpSpPr>
        <p:grpSpPr>
          <a:xfrm>
            <a:off x="1800000" y="3780000"/>
            <a:ext cx="4623358" cy="2721980"/>
            <a:chOff x="179512" y="1556792"/>
            <a:chExt cx="5266690" cy="323014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9E52145-8011-4570-B46A-47FB0C92EFF4}"/>
                </a:ext>
              </a:extLst>
            </p:cNvPr>
            <p:cNvGrpSpPr/>
            <p:nvPr/>
          </p:nvGrpSpPr>
          <p:grpSpPr>
            <a:xfrm>
              <a:off x="179512" y="1556792"/>
              <a:ext cx="5266690" cy="3230144"/>
              <a:chOff x="179512" y="1556792"/>
              <a:chExt cx="5266690" cy="323014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D56C2DC8-A4B7-4231-87AC-C19BCB82994F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556792"/>
                <a:ext cx="5266690" cy="31527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2D9F181-1A93-4906-9B3E-BC0ED0C69486}"/>
                  </a:ext>
                </a:extLst>
              </p:cNvPr>
              <p:cNvSpPr txBox="1"/>
              <p:nvPr/>
            </p:nvSpPr>
            <p:spPr>
              <a:xfrm>
                <a:off x="1745458" y="4421700"/>
                <a:ext cx="2546007" cy="365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电流稳定度测试结果</a:t>
                </a:r>
              </a:p>
            </p:txBody>
          </p:sp>
        </p:grp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1815A83-4A67-4DC2-B24B-0C0B296B59BB}"/>
                </a:ext>
              </a:extLst>
            </p:cNvPr>
            <p:cNvSpPr/>
            <p:nvPr/>
          </p:nvSpPr>
          <p:spPr bwMode="auto">
            <a:xfrm>
              <a:off x="1691680" y="2456325"/>
              <a:ext cx="432048" cy="10785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1EC5AD3B-AC2F-4253-A333-52186F7AB7FB}"/>
              </a:ext>
            </a:extLst>
          </p:cNvPr>
          <p:cNvSpPr txBox="1"/>
          <p:nvPr/>
        </p:nvSpPr>
        <p:spPr>
          <a:xfrm>
            <a:off x="1720361" y="3665790"/>
            <a:ext cx="540060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电源的所有指标均满足设计要求。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A414184-78C9-4B9F-935D-57EA33DE3588}"/>
              </a:ext>
            </a:extLst>
          </p:cNvPr>
          <p:cNvGrpSpPr/>
          <p:nvPr/>
        </p:nvGrpSpPr>
        <p:grpSpPr>
          <a:xfrm>
            <a:off x="7200000" y="3780000"/>
            <a:ext cx="3609673" cy="2721981"/>
            <a:chOff x="5129834" y="3895116"/>
            <a:chExt cx="3609673" cy="272198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84F0E21-67FD-476B-B148-6308E516A29A}"/>
                </a:ext>
              </a:extLst>
            </p:cNvPr>
            <p:cNvGrpSpPr/>
            <p:nvPr/>
          </p:nvGrpSpPr>
          <p:grpSpPr>
            <a:xfrm>
              <a:off x="5129834" y="3895116"/>
              <a:ext cx="3609673" cy="2721981"/>
              <a:chOff x="5018184" y="3256288"/>
              <a:chExt cx="4148191" cy="2586543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444B5F3F-1B04-4EAE-85BE-17AFCA9E3F8F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8184" y="3256288"/>
                <a:ext cx="4148191" cy="2524589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37EA402-5EA4-4411-BD8B-6701287B50B6}"/>
                  </a:ext>
                </a:extLst>
              </p:cNvPr>
              <p:cNvSpPr txBox="1"/>
              <p:nvPr/>
            </p:nvSpPr>
            <p:spPr>
              <a:xfrm>
                <a:off x="6192178" y="5550368"/>
                <a:ext cx="2074232" cy="29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电压纹波测试结果</a:t>
                </a:r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8DB9449-9C5E-4040-A502-F8B54DFA0DDD}"/>
                </a:ext>
              </a:extLst>
            </p:cNvPr>
            <p:cNvSpPr/>
            <p:nvPr/>
          </p:nvSpPr>
          <p:spPr bwMode="auto">
            <a:xfrm>
              <a:off x="5551641" y="4537833"/>
              <a:ext cx="1157874" cy="90886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A70B561-8B62-4A64-A0B4-FAC36C7ABB6A}"/>
                </a:ext>
              </a:extLst>
            </p:cNvPr>
            <p:cNvSpPr txBox="1"/>
            <p:nvPr/>
          </p:nvSpPr>
          <p:spPr>
            <a:xfrm>
              <a:off x="5324840" y="4452307"/>
              <a:ext cx="1479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86mV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32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校正子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宋体" panose="02010600030101010101" pitchFamily="2" charset="-122"/>
                <a:sym typeface="+mn-ea"/>
              </a:rPr>
              <a:t>校正子电源采用两级拓扑，前级采用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直流源加无源滤波，后级采用全桥逆变电路</a:t>
            </a:r>
            <a:endParaRPr lang="en-US" altLang="zh-CN" sz="1800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宋体" panose="02010600030101010101" pitchFamily="2" charset="-122"/>
                <a:sym typeface="+mn-ea"/>
              </a:rPr>
              <a:t>校正子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电源采用全数字控制，电源数字控制器</a:t>
            </a:r>
            <a:r>
              <a:rPr lang="en-US" altLang="zh-CN" sz="18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DPSCMII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直接输出</a:t>
            </a:r>
            <a:r>
              <a:rPr lang="en-US" altLang="zh-CN" sz="18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PWM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信号实现对电源的控制</a:t>
            </a:r>
            <a:endParaRPr lang="en-US" altLang="zh-CN" sz="1800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b="1" dirty="0">
                <a:latin typeface="宋体" panose="02010600030101010101" pitchFamily="2" charset="-122"/>
              </a:rPr>
              <a:t>改进方案</a:t>
            </a:r>
            <a:r>
              <a:rPr lang="zh-CN" altLang="en-US" sz="1800" dirty="0">
                <a:latin typeface="宋体" panose="02010600030101010101" pitchFamily="2" charset="-122"/>
              </a:rPr>
              <a:t>：</a:t>
            </a:r>
            <a:r>
              <a:rPr lang="en-US" altLang="zh-CN" sz="1800" dirty="0">
                <a:latin typeface="宋体" panose="02010600030101010101" pitchFamily="2" charset="-122"/>
              </a:rPr>
              <a:t>1</a:t>
            </a:r>
            <a:r>
              <a:rPr lang="zh-CN" altLang="en-US" sz="1800" dirty="0">
                <a:latin typeface="宋体" panose="02010600030101010101" pitchFamily="2" charset="-122"/>
              </a:rPr>
              <a:t>、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功率管：氮化镓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替换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硅基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提高效率；电流采样：电阻器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替换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传感器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降低成本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宋体" panose="02010600030101010101" pitchFamily="2" charset="-122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0000" y="3600000"/>
            <a:ext cx="7200000" cy="1976220"/>
          </a:xfrm>
          <a:prstGeom prst="rect">
            <a:avLst/>
          </a:prstGeom>
          <a:noFill/>
        </p:spPr>
      </p:pic>
      <p:sp>
        <p:nvSpPr>
          <p:cNvPr id="6" name="圆角矩形 23">
            <a:extLst>
              <a:ext uri="{FF2B5EF4-FFF2-40B4-BE49-F238E27FC236}">
                <a16:creationId xmlns:a16="http://schemas.microsoft.com/office/drawing/2014/main" id="{6E1A7A45-B854-FDD5-DC42-A8854E113526}"/>
              </a:ext>
            </a:extLst>
          </p:cNvPr>
          <p:cNvSpPr/>
          <p:nvPr/>
        </p:nvSpPr>
        <p:spPr>
          <a:xfrm>
            <a:off x="4500000" y="3600000"/>
            <a:ext cx="1620000" cy="1296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spcCol="0" rtlCol="0" anchor="ctr"/>
          <a:lstStyle/>
          <a:p>
            <a:pPr algn="ctr"/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1A81EFD-2E76-9634-10BD-AE909747251C}"/>
              </a:ext>
            </a:extLst>
          </p:cNvPr>
          <p:cNvSpPr/>
          <p:nvPr/>
        </p:nvSpPr>
        <p:spPr>
          <a:xfrm>
            <a:off x="8100000" y="4428000"/>
            <a:ext cx="90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0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校正子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BII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校正子电源数字控制器：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3600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高速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FPGA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数字控制器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，精密采样技术，实现数字闭环控制</a:t>
            </a:r>
          </a:p>
          <a:p>
            <a:pPr marL="900000" lvl="2" indent="-3600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采用“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1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带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” 整体架构，降低成本，节省空间</a:t>
            </a:r>
          </a:p>
          <a:p>
            <a:pPr marL="900000" lvl="2" indent="-3600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整板设计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，提高控制器可靠性</a:t>
            </a:r>
          </a:p>
          <a:p>
            <a:pPr marL="900000" lvl="2" indent="-3600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通讯接口丰富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，可适配多种通讯协议</a:t>
            </a: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1800000"/>
            <a:ext cx="3983965" cy="3240000"/>
          </a:xfrm>
          <a:prstGeom prst="rect">
            <a:avLst/>
          </a:prstGeom>
        </p:spPr>
      </p:pic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06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校正子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改进：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电流采样：传感器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换成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电阻器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降低成本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0000" y="3240000"/>
            <a:ext cx="2699471" cy="3600000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DC02373C-ED65-5E00-8540-F7D29B388F06}"/>
              </a:ext>
            </a:extLst>
          </p:cNvPr>
          <p:cNvSpPr/>
          <p:nvPr/>
        </p:nvSpPr>
        <p:spPr>
          <a:xfrm>
            <a:off x="9432000" y="4464000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73" y="2244702"/>
            <a:ext cx="1146923" cy="1144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F19CB5-B1B7-1636-6C77-7626B34B1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276872"/>
            <a:ext cx="1032076" cy="10800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右箭头 10">
            <a:extLst>
              <a:ext uri="{FF2B5EF4-FFF2-40B4-BE49-F238E27FC236}">
                <a16:creationId xmlns:a16="http://schemas.microsoft.com/office/drawing/2014/main" id="{77006889-6A67-3D2D-B149-3B2007CB8AF2}"/>
              </a:ext>
            </a:extLst>
          </p:cNvPr>
          <p:cNvSpPr/>
          <p:nvPr/>
        </p:nvSpPr>
        <p:spPr>
          <a:xfrm>
            <a:off x="7480186" y="2726872"/>
            <a:ext cx="36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72847D-69A7-5E6D-BA94-A0FDDFD69A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7" y="3514500"/>
            <a:ext cx="5007879" cy="2816932"/>
          </a:xfrm>
          <a:prstGeom prst="rect">
            <a:avLst/>
          </a:prstGeom>
        </p:spPr>
      </p:pic>
      <p:sp>
        <p:nvSpPr>
          <p:cNvPr id="15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37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校正子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改进：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功率管：氮化镓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替换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硅基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提高效率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78467"/>
              </p:ext>
            </p:extLst>
          </p:nvPr>
        </p:nvGraphicFramePr>
        <p:xfrm>
          <a:off x="2340000" y="1980000"/>
          <a:ext cx="7208310" cy="1638300"/>
        </p:xfrm>
        <a:graphic>
          <a:graphicData uri="http://schemas.openxmlformats.org/drawingml/2006/table">
            <a:tbl>
              <a:tblPr/>
              <a:tblGrid>
                <a:gridCol w="886267">
                  <a:extLst>
                    <a:ext uri="{9D8B030D-6E8A-4147-A177-3AD203B41FA5}">
                      <a16:colId xmlns:a16="http://schemas.microsoft.com/office/drawing/2014/main" val="2034596134"/>
                    </a:ext>
                  </a:extLst>
                </a:gridCol>
                <a:gridCol w="1949789">
                  <a:extLst>
                    <a:ext uri="{9D8B030D-6E8A-4147-A177-3AD203B41FA5}">
                      <a16:colId xmlns:a16="http://schemas.microsoft.com/office/drawing/2014/main" val="3012314999"/>
                    </a:ext>
                  </a:extLst>
                </a:gridCol>
                <a:gridCol w="2127041">
                  <a:extLst>
                    <a:ext uri="{9D8B030D-6E8A-4147-A177-3AD203B41FA5}">
                      <a16:colId xmlns:a16="http://schemas.microsoft.com/office/drawing/2014/main" val="953151715"/>
                    </a:ext>
                  </a:extLst>
                </a:gridCol>
                <a:gridCol w="2245213">
                  <a:extLst>
                    <a:ext uri="{9D8B030D-6E8A-4147-A177-3AD203B41FA5}">
                      <a16:colId xmlns:a16="http://schemas.microsoft.com/office/drawing/2014/main" val="1931501629"/>
                    </a:ext>
                  </a:extLst>
                </a:gridCol>
              </a:tblGrid>
              <a:tr h="39267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effectLst/>
                        </a:rPr>
                        <a:t>特性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effectLst/>
                        </a:rPr>
                        <a:t>硅 </a:t>
                      </a:r>
                      <a:r>
                        <a:rPr lang="en-US" altLang="zh-CN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Si)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effectLst/>
                        </a:rPr>
                        <a:t>碳化硅 </a:t>
                      </a:r>
                      <a:r>
                        <a:rPr lang="en-US" altLang="zh-CN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SiC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solidFill>
                            <a:srgbClr val="FF0000"/>
                          </a:solidFill>
                          <a:effectLst/>
                        </a:rPr>
                        <a:t>氮化镓 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GaN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78688"/>
                  </a:ext>
                </a:extLst>
              </a:tr>
              <a:tr h="600129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effectLst/>
                        </a:rPr>
                        <a:t>优势</a:t>
                      </a:r>
                      <a:endParaRPr lang="zh-CN" altLang="en-US" sz="1400" dirty="0">
                        <a:effectLst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effectLst/>
                        </a:rPr>
                        <a:t>成本低、技术成熟、可靠性高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effectLst/>
                        </a:rPr>
                        <a:t>耐高压、高频、高温、导通损耗低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>
                          <a:effectLst/>
                        </a:rPr>
                        <a:t>超高频率</a:t>
                      </a:r>
                      <a:r>
                        <a:rPr lang="zh-CN" altLang="en-US" sz="1400">
                          <a:effectLst/>
                        </a:rPr>
                        <a:t>、低导通损耗、极快开关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45793"/>
                  </a:ext>
                </a:extLst>
              </a:tr>
              <a:tr h="600129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effectLst/>
                        </a:rPr>
                        <a:t>劣势</a:t>
                      </a:r>
                      <a:endParaRPr lang="zh-CN" altLang="en-US" sz="1400" dirty="0">
                        <a:effectLst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频率低、高压下效率低、高温性能差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effectLst/>
                        </a:rPr>
                        <a:t>成本较高、工艺难度大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effectLst/>
                        </a:rPr>
                        <a:t>耐压相对较低、成本高、散热挑战大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14164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32043"/>
              </p:ext>
            </p:extLst>
          </p:nvPr>
        </p:nvGraphicFramePr>
        <p:xfrm>
          <a:off x="2340000" y="3780000"/>
          <a:ext cx="7208310" cy="286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770">
                  <a:extLst>
                    <a:ext uri="{9D8B030D-6E8A-4147-A177-3AD203B41FA5}">
                      <a16:colId xmlns:a16="http://schemas.microsoft.com/office/drawing/2014/main" val="1568232706"/>
                    </a:ext>
                  </a:extLst>
                </a:gridCol>
                <a:gridCol w="2402770">
                  <a:extLst>
                    <a:ext uri="{9D8B030D-6E8A-4147-A177-3AD203B41FA5}">
                      <a16:colId xmlns:a16="http://schemas.microsoft.com/office/drawing/2014/main" val="2368507144"/>
                    </a:ext>
                  </a:extLst>
                </a:gridCol>
                <a:gridCol w="2402770">
                  <a:extLst>
                    <a:ext uri="{9D8B030D-6E8A-4147-A177-3AD203B41FA5}">
                      <a16:colId xmlns:a16="http://schemas.microsoft.com/office/drawing/2014/main" val="551667968"/>
                    </a:ext>
                  </a:extLst>
                </a:gridCol>
              </a:tblGrid>
              <a:tr h="612065">
                <a:tc>
                  <a:txBody>
                    <a:bodyPr/>
                    <a:lstStyle/>
                    <a:p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IRFP90N20D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ISG3202LA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457462"/>
                  </a:ext>
                </a:extLst>
              </a:tr>
              <a:tr h="405825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VDSS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200V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80V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258517"/>
                  </a:ext>
                </a:extLst>
              </a:tr>
              <a:tr h="405825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RDS(on) 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23mΩ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2.4m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Ω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959633"/>
                  </a:ext>
                </a:extLst>
              </a:tr>
              <a:tr h="405825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94A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60A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926411"/>
                  </a:ext>
                </a:extLst>
              </a:tr>
              <a:tr h="1034018"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Rise Time </a:t>
                      </a:r>
                    </a:p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Fall Time </a:t>
                      </a:r>
                    </a:p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Turn-on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Turn-off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Delay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</a:p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</a:p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</a:p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ns</a:t>
                      </a:r>
                    </a:p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ns</a:t>
                      </a:r>
                    </a:p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ns</a:t>
                      </a:r>
                    </a:p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25912"/>
                  </a:ext>
                </a:extLst>
              </a:tr>
            </a:tbl>
          </a:graphicData>
        </a:graphic>
      </p:graphicFrame>
      <p:sp>
        <p:nvSpPr>
          <p:cNvPr id="11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556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校正子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改进：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功率管：氮化镓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替换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硅基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提高效率      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ISG3202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test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" name="图片 22" descr="1c1c90d599b7c9eefc6b7917564e3b7"/>
          <p:cNvPicPr>
            <a:picLocks noChangeAspect="1"/>
          </p:cNvPicPr>
          <p:nvPr/>
        </p:nvPicPr>
        <p:blipFill>
          <a:blip r:embed="rId2"/>
          <a:srcRect l="20653" t="3571" r="27393" b="24302"/>
          <a:stretch>
            <a:fillRect/>
          </a:stretch>
        </p:blipFill>
        <p:spPr>
          <a:xfrm rot="16200000">
            <a:off x="1980000" y="1080000"/>
            <a:ext cx="3600000" cy="6668459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1800000"/>
            <a:ext cx="217300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0" y="4320000"/>
            <a:ext cx="4320000" cy="18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校正子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改进：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Test</a:t>
            </a:r>
          </a:p>
          <a:p>
            <a:pPr marL="899795" lvl="2" indent="-36004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resistance 1.1R, switching frequency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200kHz</a:t>
            </a:r>
          </a:p>
          <a:p>
            <a:pPr marL="899795" lvl="2" indent="-36004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gate drive resistance: 2R</a:t>
            </a:r>
          </a:p>
          <a:p>
            <a:pPr marL="899795" lvl="2" indent="-36004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dead time is 200ns</a:t>
            </a:r>
          </a:p>
          <a:p>
            <a:pPr marL="899795" lvl="2" indent="-36004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fall Time is approximately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4ns</a:t>
            </a:r>
          </a:p>
          <a:p>
            <a:pPr marL="899795" lvl="2" indent="-36004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rise time is approximately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20ns</a:t>
            </a:r>
          </a:p>
          <a:p>
            <a:pPr marL="360000" lvl="2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3291" r="3786"/>
          <a:stretch>
            <a:fillRect/>
          </a:stretch>
        </p:blipFill>
        <p:spPr>
          <a:xfrm>
            <a:off x="6480000" y="1260000"/>
            <a:ext cx="4185373" cy="1800000"/>
          </a:xfrm>
          <a:prstGeom prst="rect">
            <a:avLst/>
          </a:prstGeom>
        </p:spPr>
      </p:pic>
      <p:pic>
        <p:nvPicPr>
          <p:cNvPr id="12" name="图片 11" descr="scope_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3240000"/>
            <a:ext cx="4320000" cy="32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2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Digital Power Supply Control Module ( DPSCM ) - Upgrade</a:t>
            </a:r>
            <a:endParaRPr lang="en-US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的智能电源管家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05A1629-FA44-6993-1699-1F75140D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16A7093-AF2E-4D1D-B867-A3ABFDD81303}"/>
              </a:ext>
            </a:extLst>
          </p:cNvPr>
          <p:cNvSpPr/>
          <p:nvPr/>
        </p:nvSpPr>
        <p:spPr>
          <a:xfrm>
            <a:off x="7560000" y="2160000"/>
            <a:ext cx="720000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540B49F1-AC6F-4CFA-8BF6-ED66057E11C8}"/>
              </a:ext>
            </a:extLst>
          </p:cNvPr>
          <p:cNvSpPr/>
          <p:nvPr/>
        </p:nvSpPr>
        <p:spPr>
          <a:xfrm>
            <a:off x="2520000" y="3240000"/>
            <a:ext cx="1620000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意义及难点</a:t>
            </a:r>
            <a:endParaRPr lang="en-US" altLang="zh-CN" sz="2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20CDFBBD-C4F3-4008-A0F1-51BBED6FAC3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 flipV="1">
            <a:off x="7384870" y="274034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877044"/>
          </a:solidFill>
          <a:ln>
            <a:noFill/>
          </a:ln>
        </p:spPr>
        <p:txBody>
          <a:bodyPr lIns="91431" tIns="45716" rIns="91431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8EB7BAF-415E-495A-BC9F-3A7925794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253" y="2646144"/>
            <a:ext cx="2822407" cy="21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主动巡视、监测大量电源的运行状态。对可能存在问题、需要重点监测的电源状态主动上报。</a:t>
            </a:r>
            <a:endParaRPr lang="en-US" altLang="zh-CN" sz="1400" dirty="0">
              <a:solidFill>
                <a:srgbClr val="0070C0"/>
              </a:solidFill>
              <a:sym typeface="微软雅黑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电源维修、更换易损件记录、跟踪，易损件更新提醒。</a:t>
            </a:r>
            <a:endParaRPr lang="en-US" altLang="zh-CN" sz="1400" dirty="0">
              <a:solidFill>
                <a:srgbClr val="0070C0"/>
              </a:solidFill>
              <a:sym typeface="微软雅黑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电源故障预判、故障诊断。</a:t>
            </a:r>
            <a:endParaRPr lang="en-US" altLang="zh-CN" sz="1400" dirty="0">
              <a:solidFill>
                <a:srgbClr val="0070C0"/>
              </a:solidFill>
              <a:sym typeface="微软雅黑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电源数据记录、历史数据查询。</a:t>
            </a:r>
          </a:p>
        </p:txBody>
      </p:sp>
      <p:sp>
        <p:nvSpPr>
          <p:cNvPr id="63" name="等腰三角形 62">
            <a:extLst>
              <a:ext uri="{FF2B5EF4-FFF2-40B4-BE49-F238E27FC236}">
                <a16:creationId xmlns:a16="http://schemas.microsoft.com/office/drawing/2014/main" id="{F315D645-90DF-402E-A434-2394AC1B847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 flipV="1">
            <a:off x="4314559" y="379345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877044"/>
          </a:solidFill>
          <a:ln>
            <a:noFill/>
          </a:ln>
        </p:spPr>
        <p:txBody>
          <a:bodyPr lIns="91431" tIns="45716" rIns="91431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C387AB7-A08D-4DA2-8F72-47B1822EE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000" y="3780000"/>
            <a:ext cx="2577770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70C0"/>
                </a:solidFill>
                <a:sym typeface="微软雅黑" pitchFamily="34" charset="-122"/>
              </a:rPr>
              <a:t>*CEPC</a:t>
            </a: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的电源数量庞大，分布范围广，且大量电源位于隧道内。</a:t>
            </a:r>
            <a:endParaRPr lang="en-US" altLang="zh-CN" sz="1400" dirty="0">
              <a:solidFill>
                <a:srgbClr val="0070C0"/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70C0"/>
                </a:solidFill>
                <a:sym typeface="微软雅黑" pitchFamily="34" charset="-122"/>
              </a:rPr>
              <a:t>*</a:t>
            </a: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传统电源管理方式为人工巡视，提前准备大量备件电源</a:t>
            </a:r>
            <a:endParaRPr lang="en-US" altLang="zh-CN" sz="1400" dirty="0">
              <a:solidFill>
                <a:srgbClr val="0070C0"/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70C0"/>
                </a:solidFill>
                <a:sym typeface="微软雅黑" pitchFamily="34" charset="-122"/>
              </a:rPr>
              <a:t>*</a:t>
            </a: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故障发生后，需要对电源离线维修，维修难度大，耗时长。</a:t>
            </a:r>
          </a:p>
        </p:txBody>
      </p:sp>
      <p:sp>
        <p:nvSpPr>
          <p:cNvPr id="65" name="形状 64">
            <a:extLst>
              <a:ext uri="{FF2B5EF4-FFF2-40B4-BE49-F238E27FC236}">
                <a16:creationId xmlns:a16="http://schemas.microsoft.com/office/drawing/2014/main" id="{F865C1AF-D738-4802-8661-BDE3AE78733A}"/>
              </a:ext>
            </a:extLst>
          </p:cNvPr>
          <p:cNvSpPr/>
          <p:nvPr/>
        </p:nvSpPr>
        <p:spPr>
          <a:xfrm>
            <a:off x="4680469" y="3215985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6" name="空心弧 65">
            <a:extLst>
              <a:ext uri="{FF2B5EF4-FFF2-40B4-BE49-F238E27FC236}">
                <a16:creationId xmlns:a16="http://schemas.microsoft.com/office/drawing/2014/main" id="{7E415134-2723-49DE-A181-1F325B56D587}"/>
              </a:ext>
            </a:extLst>
          </p:cNvPr>
          <p:cNvSpPr/>
          <p:nvPr/>
        </p:nvSpPr>
        <p:spPr>
          <a:xfrm>
            <a:off x="5350720" y="4438529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034FA03-E1B3-4C85-A23E-33FAD925D7DF}"/>
              </a:ext>
            </a:extLst>
          </p:cNvPr>
          <p:cNvGrpSpPr/>
          <p:nvPr/>
        </p:nvGrpSpPr>
        <p:grpSpPr>
          <a:xfrm rot="2736489">
            <a:off x="5899052" y="2753733"/>
            <a:ext cx="578227" cy="506763"/>
            <a:chOff x="4212441" y="1835306"/>
            <a:chExt cx="645570" cy="565784"/>
          </a:xfrm>
          <a:solidFill>
            <a:srgbClr val="877044"/>
          </a:solidFill>
        </p:grpSpPr>
        <p:sp>
          <p:nvSpPr>
            <p:cNvPr id="68" name="Freeform 143">
              <a:extLst>
                <a:ext uri="{FF2B5EF4-FFF2-40B4-BE49-F238E27FC236}">
                  <a16:creationId xmlns:a16="http://schemas.microsoft.com/office/drawing/2014/main" id="{633E035F-DF31-4126-98D8-66A97A12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Freeform 144">
              <a:extLst>
                <a:ext uri="{FF2B5EF4-FFF2-40B4-BE49-F238E27FC236}">
                  <a16:creationId xmlns:a16="http://schemas.microsoft.com/office/drawing/2014/main" id="{2370CBF3-F4BF-4D7F-A157-EC566835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145">
              <a:extLst>
                <a:ext uri="{FF2B5EF4-FFF2-40B4-BE49-F238E27FC236}">
                  <a16:creationId xmlns:a16="http://schemas.microsoft.com/office/drawing/2014/main" id="{3D2F92FD-FF88-4E85-A937-CE2D92C17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Freeform 146">
              <a:extLst>
                <a:ext uri="{FF2B5EF4-FFF2-40B4-BE49-F238E27FC236}">
                  <a16:creationId xmlns:a16="http://schemas.microsoft.com/office/drawing/2014/main" id="{2E9C10DF-8412-4B63-8FE0-5B85F2B33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9BC902C2-D125-4389-90E7-45F8DCC40513}"/>
              </a:ext>
            </a:extLst>
          </p:cNvPr>
          <p:cNvGrpSpPr/>
          <p:nvPr/>
        </p:nvGrpSpPr>
        <p:grpSpPr>
          <a:xfrm>
            <a:off x="5322491" y="3909561"/>
            <a:ext cx="554406" cy="442167"/>
            <a:chOff x="3009633" y="2833220"/>
            <a:chExt cx="591168" cy="471487"/>
          </a:xfrm>
          <a:solidFill>
            <a:srgbClr val="877044"/>
          </a:solidFill>
        </p:grpSpPr>
        <p:sp>
          <p:nvSpPr>
            <p:cNvPr id="73" name="Oval 214">
              <a:extLst>
                <a:ext uri="{FF2B5EF4-FFF2-40B4-BE49-F238E27FC236}">
                  <a16:creationId xmlns:a16="http://schemas.microsoft.com/office/drawing/2014/main" id="{C9CCD319-8685-4718-8A6E-64394D21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215">
              <a:extLst>
                <a:ext uri="{FF2B5EF4-FFF2-40B4-BE49-F238E27FC236}">
                  <a16:creationId xmlns:a16="http://schemas.microsoft.com/office/drawing/2014/main" id="{78ECDC2C-6750-425C-96A7-D4833B988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Freeform 216">
              <a:extLst>
                <a:ext uri="{FF2B5EF4-FFF2-40B4-BE49-F238E27FC236}">
                  <a16:creationId xmlns:a16="http://schemas.microsoft.com/office/drawing/2014/main" id="{23C363A4-4394-4648-A78E-1BAAE390D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9" name="空心弧 78">
            <a:extLst>
              <a:ext uri="{FF2B5EF4-FFF2-40B4-BE49-F238E27FC236}">
                <a16:creationId xmlns:a16="http://schemas.microsoft.com/office/drawing/2014/main" id="{A5F85284-C397-4344-A6D7-18A82B81B5BB}"/>
              </a:ext>
            </a:extLst>
          </p:cNvPr>
          <p:cNvSpPr/>
          <p:nvPr/>
        </p:nvSpPr>
        <p:spPr>
          <a:xfrm>
            <a:off x="5350720" y="4438529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0" name="任意多边形 59">
            <a:extLst>
              <a:ext uri="{FF2B5EF4-FFF2-40B4-BE49-F238E27FC236}">
                <a16:creationId xmlns:a16="http://schemas.microsoft.com/office/drawing/2014/main" id="{CCFE00FF-C50F-4116-8172-86287E5590F9}"/>
              </a:ext>
            </a:extLst>
          </p:cNvPr>
          <p:cNvSpPr/>
          <p:nvPr/>
        </p:nvSpPr>
        <p:spPr>
          <a:xfrm rot="17307692">
            <a:off x="5708219" y="2699046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任意多边形 60">
            <a:extLst>
              <a:ext uri="{FF2B5EF4-FFF2-40B4-BE49-F238E27FC236}">
                <a16:creationId xmlns:a16="http://schemas.microsoft.com/office/drawing/2014/main" id="{7BAD53F9-3A12-4D3B-93AD-0B6799E4F25B}"/>
              </a:ext>
            </a:extLst>
          </p:cNvPr>
          <p:cNvSpPr/>
          <p:nvPr/>
        </p:nvSpPr>
        <p:spPr>
          <a:xfrm rot="17307692">
            <a:off x="5312145" y="2247900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3" name="图形 44" descr="带齿轮的头部">
            <a:extLst>
              <a:ext uri="{FF2B5EF4-FFF2-40B4-BE49-F238E27FC236}">
                <a16:creationId xmlns:a16="http://schemas.microsoft.com/office/drawing/2014/main" id="{7005C62E-16D5-4F60-ABDB-544EF672B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00" y="2160000"/>
            <a:ext cx="914400" cy="914400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D67FBD5-6C78-4D70-84CC-E044E5476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212976"/>
            <a:ext cx="1867985" cy="1867985"/>
          </a:xfrm>
          <a:prstGeom prst="rect">
            <a:avLst/>
          </a:prstGeom>
        </p:spPr>
      </p:pic>
      <p:grpSp>
        <p:nvGrpSpPr>
          <p:cNvPr id="88" name="组合 87">
            <a:extLst>
              <a:ext uri="{FF2B5EF4-FFF2-40B4-BE49-F238E27FC236}">
                <a16:creationId xmlns:a16="http://schemas.microsoft.com/office/drawing/2014/main" id="{B09CE097-BA10-49C1-A3AF-B8305BE6B0F5}"/>
              </a:ext>
            </a:extLst>
          </p:cNvPr>
          <p:cNvGrpSpPr/>
          <p:nvPr/>
        </p:nvGrpSpPr>
        <p:grpSpPr>
          <a:xfrm>
            <a:off x="5909316" y="4964083"/>
            <a:ext cx="425156" cy="554406"/>
            <a:chOff x="6889388" y="2720789"/>
            <a:chExt cx="453350" cy="591172"/>
          </a:xfrm>
          <a:solidFill>
            <a:srgbClr val="877044"/>
          </a:solidFill>
        </p:grpSpPr>
        <p:sp>
          <p:nvSpPr>
            <p:cNvPr id="89" name="Freeform 197">
              <a:extLst>
                <a:ext uri="{FF2B5EF4-FFF2-40B4-BE49-F238E27FC236}">
                  <a16:creationId xmlns:a16="http://schemas.microsoft.com/office/drawing/2014/main" id="{29018B44-30E2-4DB8-B243-BCE30CE72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Freeform 198">
              <a:extLst>
                <a:ext uri="{FF2B5EF4-FFF2-40B4-BE49-F238E27FC236}">
                  <a16:creationId xmlns:a16="http://schemas.microsoft.com/office/drawing/2014/main" id="{8C4DE1CF-1AE7-4E50-B3AA-260A4611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560000" y="5400000"/>
            <a:ext cx="36000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zh-CN" sz="1400" dirty="0">
                <a:solidFill>
                  <a:srgbClr val="0070C0"/>
                </a:solidFill>
              </a:rPr>
              <a:t>故障诊断：</a:t>
            </a:r>
            <a:r>
              <a:rPr lang="en-US" altLang="zh-CN" sz="1400" dirty="0">
                <a:solidFill>
                  <a:srgbClr val="0070C0"/>
                </a:solidFill>
              </a:rPr>
              <a:t>AI </a:t>
            </a:r>
            <a:r>
              <a:rPr lang="zh-CN" altLang="zh-CN" sz="1400" dirty="0">
                <a:solidFill>
                  <a:srgbClr val="0070C0"/>
                </a:solidFill>
              </a:rPr>
              <a:t>驱动的精准</a:t>
            </a:r>
            <a:r>
              <a:rPr lang="en-US" altLang="zh-CN" sz="1400" dirty="0">
                <a:solidFill>
                  <a:srgbClr val="0070C0"/>
                </a:solidFill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zh-CN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医生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”​</a:t>
            </a:r>
            <a:endParaRPr lang="zh-CN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zh-CN" sz="1400" dirty="0">
                <a:solidFill>
                  <a:srgbClr val="0070C0"/>
                </a:solidFill>
              </a:rPr>
              <a:t>故障预判：防患未然的智能</a:t>
            </a:r>
            <a:r>
              <a:rPr lang="en-US" altLang="zh-CN" sz="1400" dirty="0">
                <a:solidFill>
                  <a:srgbClr val="0070C0"/>
                </a:solidFill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zh-CN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预言家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”​</a:t>
            </a:r>
            <a:endParaRPr lang="zh-CN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zh-CN" sz="1400" dirty="0">
                <a:solidFill>
                  <a:srgbClr val="0070C0"/>
                </a:solidFill>
              </a:rPr>
              <a:t>电子日志：电源系统的</a:t>
            </a:r>
            <a:r>
              <a:rPr lang="en-US" altLang="zh-CN" sz="1400" dirty="0">
                <a:solidFill>
                  <a:srgbClr val="0070C0"/>
                </a:solidFill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zh-CN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数字档案库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”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16A7093-AF2E-4D1D-B867-A3ABFDD81303}"/>
              </a:ext>
            </a:extLst>
          </p:cNvPr>
          <p:cNvSpPr/>
          <p:nvPr/>
        </p:nvSpPr>
        <p:spPr>
          <a:xfrm>
            <a:off x="7560000" y="5040000"/>
            <a:ext cx="748905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目的</a:t>
            </a:r>
          </a:p>
        </p:txBody>
      </p:sp>
    </p:spTree>
    <p:extLst>
      <p:ext uri="{BB962C8B-B14F-4D97-AF65-F5344CB8AC3E}">
        <p14:creationId xmlns:p14="http://schemas.microsoft.com/office/powerpoint/2010/main" val="14287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76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Digital Power Supply Control Module ( DPSCM ) - Upgrade</a:t>
            </a:r>
            <a:endParaRPr lang="en-US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电源改造（课题：财政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院两类重点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北京正负电子对撞机数字化智能化改造项目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加速器电源）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400" dirty="0">
                <a:solidFill>
                  <a:srgbClr val="003399"/>
                </a:solidFill>
                <a:cs typeface="Times New Roman" panose="02020603050405020304" pitchFamily="18" charset="0"/>
              </a:rPr>
              <a:t>加速器在运行中，会不可避免地受到各种干扰，由于束流对误差的高度敏感性，需要及时、准确获取这些干扰带来的变化，并实时进行处理，以保持束流一直工作在最佳工作状态。</a:t>
            </a:r>
          </a:p>
          <a:p>
            <a:pPr lvl="1"/>
            <a:r>
              <a:rPr lang="zh-CN" altLang="en-US" sz="1400" dirty="0">
                <a:solidFill>
                  <a:srgbClr val="003399"/>
                </a:solidFill>
                <a:cs typeface="Times New Roman" panose="02020603050405020304" pitchFamily="18" charset="0"/>
              </a:rPr>
              <a:t>电源设备必然会有一定的故障率。分析、找到设备发生故障的规律，训练相应的合适的模型，提前预判问题，并主动处理，可以极大地降低故障后值班员赶到现场处理造成的时间损失。</a:t>
            </a:r>
            <a:endParaRPr lang="en-US" altLang="zh-CN" sz="14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360000" lvl="2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课题的重点放在电源的数字化、智能化改造。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1.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储存环电源全部实现数字化（前提）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2.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电源数据整理、上传（对撞机智能化项目的一部分）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台电源纳入智能化系统，其中</a:t>
            </a:r>
            <a:r>
              <a:rPr lang="en-US" altLang="zh-CN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r>
              <a: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台更改功率单元。</a:t>
            </a:r>
            <a:endParaRPr lang="en-US" altLang="zh-CN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n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3.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以上基础上，实现电源系统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功能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en-US" altLang="zh-CN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值班员</a:t>
            </a:r>
            <a:endParaRPr lang="en-US" altLang="zh-CN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故障诊断</a:t>
            </a:r>
            <a:endParaRPr lang="en-US" altLang="zh-CN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开展故障预判功能</a:t>
            </a:r>
            <a:endParaRPr lang="en-US" altLang="zh-CN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n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升能的需要，部分电源需要提高输出功率。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宋体" panose="02010600030101010101" pitchFamily="2" charset="-122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05A1629-FA44-6993-1699-1F75140D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8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Digital Power Supply Control Module ( DPSCM ) - Upgrade</a:t>
            </a:r>
            <a:endParaRPr lang="en-US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磁铁</a:t>
            </a:r>
            <a:r>
              <a: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电源总体架构</a:t>
            </a: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为了节省经费，保留原直流源，需要对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chopper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电源进行改造。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Q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S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铁电源仍沿用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chopper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拓扑结构。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900000" lvl="2" indent="-360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使用基于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FPGA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的数字控制器，实现数字闭环控制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05A1629-FA44-6993-1699-1F75140D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80143"/>
              </p:ext>
            </p:extLst>
          </p:nvPr>
        </p:nvGraphicFramePr>
        <p:xfrm>
          <a:off x="1800000" y="3060000"/>
          <a:ext cx="3600000" cy="157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06370" imgH="1187450" progId="Visio.Drawing.15">
                  <p:embed/>
                </p:oleObj>
              </mc:Choice>
              <mc:Fallback>
                <p:oleObj r:id="rId3" imgW="2706370" imgH="1187450" progId="Visio.Drawing.15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0" y="3060000"/>
                        <a:ext cx="3600000" cy="1572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2880000"/>
            <a:ext cx="4320000" cy="3240000"/>
          </a:xfrm>
          <a:prstGeom prst="rect">
            <a:avLst/>
          </a:prstGeom>
        </p:spPr>
      </p:pic>
      <p:sp>
        <p:nvSpPr>
          <p:cNvPr id="33" name="圆角矩形标注 32"/>
          <p:cNvSpPr/>
          <p:nvPr/>
        </p:nvSpPr>
        <p:spPr>
          <a:xfrm>
            <a:off x="6120000" y="2520000"/>
            <a:ext cx="900000" cy="288000"/>
          </a:xfrm>
          <a:prstGeom prst="wedgeRoundRectCallout">
            <a:avLst>
              <a:gd name="adj1" fmla="val 89165"/>
              <a:gd name="adj2" fmla="val 15232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直流源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10080000" y="5040000"/>
            <a:ext cx="900000" cy="288000"/>
          </a:xfrm>
          <a:prstGeom prst="wedgeRoundRectCallout">
            <a:avLst>
              <a:gd name="adj1" fmla="val -64545"/>
              <a:gd name="adj2" fmla="val -13361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功率箱</a:t>
            </a:r>
          </a:p>
        </p:txBody>
      </p:sp>
      <p:sp>
        <p:nvSpPr>
          <p:cNvPr id="35" name="圆角矩形标注 34"/>
          <p:cNvSpPr/>
          <p:nvPr/>
        </p:nvSpPr>
        <p:spPr>
          <a:xfrm>
            <a:off x="7920000" y="2880000"/>
            <a:ext cx="900000" cy="288000"/>
          </a:xfrm>
          <a:prstGeom prst="wedgeRoundRectCallout">
            <a:avLst>
              <a:gd name="adj1" fmla="val 74341"/>
              <a:gd name="adj2" fmla="val 11961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7920000" y="3600000"/>
            <a:ext cx="900000" cy="288000"/>
          </a:xfrm>
          <a:prstGeom prst="wedgeRoundRectCallout">
            <a:avLst>
              <a:gd name="adj1" fmla="val 69426"/>
              <a:gd name="adj2" fmla="val 28131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控制箱</a:t>
            </a:r>
          </a:p>
        </p:txBody>
      </p:sp>
      <p:pic>
        <p:nvPicPr>
          <p:cNvPr id="37" name="Picture 2" descr="C:\Users\lenovo\AppData\Local\Temp\ksohtml584\wps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4680000"/>
            <a:ext cx="3240000" cy="19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60000" y="72000"/>
            <a:ext cx="7920000" cy="1080000"/>
          </a:xfrm>
        </p:spPr>
        <p:txBody>
          <a:bodyPr anchor="ctr" anchorCtr="0"/>
          <a:lstStyle/>
          <a:p>
            <a:pPr>
              <a:defRPr/>
            </a:pPr>
            <a:r>
              <a:rPr lang="en-US" altLang="zh-CN" sz="6000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Content</a:t>
            </a:r>
            <a:endParaRPr lang="zh-CN" altLang="en-US" sz="6000" kern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60000" y="1440000"/>
            <a:ext cx="115200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Introduction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Magnet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Power supply R&amp;D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 Summary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0DA2CE-C7CA-AE5B-AF0D-EBF045AD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3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Digital Power Supply Control Module ( DPSCM )</a:t>
            </a:r>
            <a:endParaRPr lang="en-US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数字控制器</a:t>
            </a:r>
            <a:r>
              <a:rPr lang="zh-CN" altLang="en-US" sz="18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 On a Chip</a:t>
            </a:r>
          </a:p>
          <a:p>
            <a:pPr marL="900000" lvl="2" indent="-36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itchFamily="18" charset="0"/>
                <a:sym typeface="微软雅黑" pitchFamily="34" charset="-122"/>
              </a:rPr>
              <a:t>SoC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  <a:sym typeface="微软雅黑" pitchFamily="34" charset="-122"/>
              </a:rPr>
              <a:t> FPGA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微软雅黑" pitchFamily="34" charset="-122"/>
              </a:rPr>
              <a:t>将原软核需要的资源释放出来。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  <a:sym typeface="微软雅黑" pitchFamily="34" charset="-122"/>
            </a:endParaRPr>
          </a:p>
          <a:p>
            <a:pPr marL="900000" lvl="2" indent="-36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微软雅黑" pitchFamily="34" charset="-122"/>
              </a:rPr>
              <a:t>更多的逻辑资源。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  <a:sym typeface="微软雅黑" pitchFamily="34" charset="-122"/>
            </a:endParaRPr>
          </a:p>
          <a:p>
            <a:pPr marL="900000" lvl="2" indent="-36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微软雅黑" pitchFamily="34" charset="-122"/>
              </a:rPr>
              <a:t>硬核的嵌入提供了更强大的数据处理能力。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  <a:sym typeface="微软雅黑" pitchFamily="34" charset="-122"/>
            </a:endParaRPr>
          </a:p>
          <a:p>
            <a:pPr marL="900000" lvl="2" indent="-36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  <a:sym typeface="微软雅黑" pitchFamily="34" charset="-122"/>
              </a:rPr>
              <a:t>Linux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  <a:sym typeface="微软雅黑" pitchFamily="34" charset="-122"/>
              </a:rPr>
              <a:t>系统的加入让数据处理如虎添翼。</a:t>
            </a: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graphicFrame>
        <p:nvGraphicFramePr>
          <p:cNvPr id="2" name="对象 4">
            <a:extLst>
              <a:ext uri="{FF2B5EF4-FFF2-40B4-BE49-F238E27FC236}">
                <a16:creationId xmlns:a16="http://schemas.microsoft.com/office/drawing/2014/main" id="{1BA9A63C-2D93-036E-D4C1-36DC0B4DE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0000" y="1620000"/>
          <a:ext cx="4680000" cy="50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288968" imgH="4638688" progId="Visio.Drawing.11">
                  <p:embed/>
                </p:oleObj>
              </mc:Choice>
              <mc:Fallback>
                <p:oleObj name="Visio" r:id="rId3" imgW="4288968" imgH="4638688" progId="Visio.Drawing.11">
                  <p:embed/>
                  <p:pic>
                    <p:nvPicPr>
                      <p:cNvPr id="2" name="对象 4">
                        <a:extLst>
                          <a:ext uri="{FF2B5EF4-FFF2-40B4-BE49-F238E27FC236}">
                            <a16:creationId xmlns:a16="http://schemas.microsoft.com/office/drawing/2014/main" id="{1BA9A63C-2D93-036E-D4C1-36DC0B4DE9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000" y="1620000"/>
                        <a:ext cx="4680000" cy="5067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B2B23BB-CA20-0792-9C9E-1D808AC1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480175"/>
            <a:ext cx="2879725" cy="360363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4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Digital Power Supply Control Module ( DPSCM ) - Upgrade</a:t>
            </a:r>
            <a:endParaRPr lang="en-US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磁铁</a:t>
            </a:r>
            <a:r>
              <a: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电源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功率单元改造</a:t>
            </a: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将功率开关管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GA300LD60U 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更换为 </a:t>
            </a:r>
            <a:r>
              <a:rPr lang="en-US" altLang="zh-CN" sz="1600" dirty="0">
                <a:latin typeface="Times New Roman" panose="02020603050405020304" pitchFamily="18" charset="0"/>
                <a:cs typeface="Times New Roman" pitchFamily="18" charset="0"/>
              </a:rPr>
              <a:t>ASC400N650MED</a:t>
            </a: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（碳化硅）：扩容及提高效率</a:t>
            </a:r>
            <a:endParaRPr lang="en-US" altLang="zh-CN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en-US" altLang="zh-CN" sz="1400" dirty="0">
                <a:latin typeface="Times New Roman" panose="02020603050405020304" pitchFamily="18" charset="0"/>
                <a:cs typeface="Times New Roman" pitchFamily="18" charset="0"/>
              </a:rPr>
              <a:t>VDS</a:t>
            </a:r>
            <a:r>
              <a:rPr lang="zh-CN" altLang="en-US" sz="1400" dirty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itchFamily="18" charset="0"/>
              </a:rPr>
              <a:t>650V</a:t>
            </a: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en-US" altLang="zh-CN" sz="1400" dirty="0">
                <a:latin typeface="Times New Roman" panose="02020603050405020304" pitchFamily="18" charset="0"/>
                <a:cs typeface="Times New Roman" pitchFamily="18" charset="0"/>
              </a:rPr>
              <a:t>RDS(on)@25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℃</a:t>
            </a:r>
            <a:r>
              <a:rPr lang="zh-CN" altLang="en-US" sz="1400" dirty="0">
                <a:latin typeface="Times New Roman" panose="02020603050405020304" pitchFamily="18" charset="0"/>
                <a:cs typeface="Times New Roman" pitchFamily="18" charset="0"/>
              </a:rPr>
              <a:t> 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itchFamily="18" charset="0"/>
              </a:rPr>
              <a:t>3m</a:t>
            </a:r>
            <a:r>
              <a:rPr lang="el-GR" altLang="zh-CN" sz="1400" dirty="0">
                <a:latin typeface="Times New Roman" panose="02020603050405020304" pitchFamily="18" charset="0"/>
                <a:cs typeface="Times New Roman" pitchFamily="18" charset="0"/>
              </a:rPr>
              <a:t>Ω</a:t>
            </a:r>
            <a:endParaRPr lang="en-US" altLang="zh-CN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en-US" altLang="zh-CN" sz="1400" dirty="0">
                <a:latin typeface="Times New Roman" panose="02020603050405020304" pitchFamily="18" charset="0"/>
                <a:cs typeface="Times New Roman" pitchFamily="18" charset="0"/>
              </a:rPr>
              <a:t>ID</a:t>
            </a:r>
            <a:r>
              <a:rPr lang="zh-CN" altLang="en-US" sz="1400" dirty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itchFamily="18" charset="0"/>
              </a:rPr>
              <a:t>400A</a:t>
            </a: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endParaRPr lang="en-US" altLang="zh-CN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itchFamily="18" charset="0"/>
              </a:rPr>
              <a:t>尽可能多、科学地采集电源状态数据</a:t>
            </a: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cs typeface="Times New Roman" pitchFamily="18" charset="0"/>
              </a:rPr>
              <a:t>水冷板温度</a:t>
            </a:r>
            <a:endParaRPr lang="en-US" altLang="zh-CN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cs typeface="Times New Roman" pitchFamily="18" charset="0"/>
              </a:rPr>
              <a:t>电感温度</a:t>
            </a:r>
            <a:endParaRPr lang="en-US" altLang="zh-CN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cs typeface="Times New Roman" pitchFamily="18" charset="0"/>
              </a:rPr>
              <a:t>电容温度</a:t>
            </a:r>
            <a:endParaRPr lang="en-US" altLang="zh-CN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cs typeface="Times New Roman" pitchFamily="18" charset="0"/>
              </a:rPr>
              <a:t>电流、电压等</a:t>
            </a: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US" altLang="zh-CN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05A1629-FA44-6993-1699-1F75140D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65FCDA6-664F-B92A-ACC3-1DF73E8B0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520000"/>
            <a:ext cx="2160000" cy="162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8280000" y="2160000"/>
            <a:ext cx="1800000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4320000"/>
            <a:ext cx="2520000" cy="17165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2340000" cy="1508116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208000" y="2988000"/>
            <a:ext cx="90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Digital Power Supply Control Module ( DPSCM ) - Upgrade</a:t>
            </a:r>
            <a:endParaRPr lang="en-US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目前进展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除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Q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S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电源，储存环磁铁电源已经实现数字化。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Q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S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电源已经完成招标、方案设计。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采用前级直流源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+chopper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拓扑结构。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数字控制、智能化部分已经开始研发。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1620000" lvl="3" indent="-180000">
              <a:spcBef>
                <a:spcPts val="3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数控主板正在硬件设计中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620000" lvl="3" indent="-180000">
              <a:spcBef>
                <a:spcPts val="3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数字控制远控采用百兆网口和光纤触发信号（完成）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620000" lvl="3" indent="-180000">
              <a:spcBef>
                <a:spcPts val="3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智能化平台的数据传输采用千兆网口（完成数据传输调试）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260000" lvl="2" indent="-360000">
              <a:lnSpc>
                <a:spcPts val="1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将于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2026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年暑期完成数字化改造，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2026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年底完成智能化改造。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05A1629-FA44-6993-1699-1F75140D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22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F087482-A14B-4B91-BE5B-1D93C5520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4320000"/>
            <a:ext cx="1731001" cy="2283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4B427C-C6CD-453F-AD88-C30EF2CA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00" y="4320000"/>
            <a:ext cx="1475523" cy="23767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58C781-0F38-44D4-A542-DE4A09F12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0" y="4320000"/>
            <a:ext cx="3672408" cy="22839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E8E35E-4FF7-4171-84B7-E5D0D10B4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4500000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磁铁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温度保护系统 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Magnet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temperature 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protection system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改进与提高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传统磁铁温度保护系统。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被动保护，当磁铁温升突破阈值时触发电源切断功率输出。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线缆敷设工作量巨大，适用于较小规模的加速器装置，对于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CEPC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项目，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900000" lvl="2" indent="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       线缆敷设量将成倍增长。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新型磁铁温度保护系统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主动保护，对磁铁温度实时监控，提前定位故障点，及时降流，对磁铁和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900000" lvl="2" indent="0">
              <a:lnSpc>
                <a:spcPts val="1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       电源都能做到有效保护。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1260000" lvl="2" indent="-360000">
              <a:lnSpc>
                <a:spcPts val="1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线缆敷设简洁，网络数据传输，状态可视化，维护方便。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900000" lvl="2" indent="-360000">
              <a:lnSpc>
                <a:spcPts val="1875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05A1629-FA44-6993-1699-1F75140D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23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CB96433-F97E-4ACA-918E-16AACCE59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800000"/>
            <a:ext cx="4320000" cy="38563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977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Summary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性能测试与功率模块技术攻关 </a:t>
            </a:r>
            <a:endParaRPr lang="en-US" altLang="zh-CN" sz="20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 fontAlgn="base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开展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SST 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性能测试工作，同步研究大功率电源功率模块的串并联技术，为电源系统的稳定运行与功率扩展提供技术支撑。 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 fontAlgn="base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60000" lvl="1" indent="-36000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校正子电源研制与关键器件优化 </a:t>
            </a:r>
            <a:endParaRPr lang="en-US" altLang="zh-CN" sz="20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 fontAlgn="base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推进校正子电源的研制项目，重点测试氮化镓功率器件的性能参数，并验证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shunt 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电流采样方案，核心目标是提升电源转换效率与降低整体研发成本。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60000" lvl="2" indent="0" fontAlgn="base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60000" lvl="1" indent="-36000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2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电源 </a:t>
            </a:r>
            <a:r>
              <a:rPr lang="en-US" altLang="zh-CN" sz="2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AI </a:t>
            </a:r>
            <a:r>
              <a:rPr lang="zh-CN" altLang="en-US" sz="2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技术研究与工程化应用 </a:t>
            </a:r>
            <a:endParaRPr lang="en-US" altLang="zh-CN" sz="20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 fontAlgn="base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开展电源领域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 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技术的专项研究，以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BII Q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磁铁电源改造为实际应用场景，完成配套的硬件设计与软件开发工作，实现技术成果的工程化落地。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itchFamily="18" charset="0"/>
              <a:ea typeface="宋体" panose="02010600030101010101" pitchFamily="2" charset="-122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F647D00-C54B-83A0-7043-2C19784F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24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1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3600000" y="2160000"/>
            <a:ext cx="5040000" cy="252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Thank You!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155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Introduction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/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 : Goals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000" lvl="2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itchFamily="18" charset="0"/>
              </a:rPr>
              <a:t>1. Reduce the cost of PS system </a:t>
            </a:r>
          </a:p>
          <a:p>
            <a:pPr marL="360000" lvl="2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itchFamily="18" charset="0"/>
              </a:rPr>
              <a:t>2. Reduce power consumption </a:t>
            </a:r>
          </a:p>
          <a:p>
            <a:pPr marL="360000" lvl="2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itchFamily="18" charset="0"/>
              </a:rPr>
              <a:t>3. Improve the reliability of PS system operation ( installation in auxiliary tunnel )</a:t>
            </a:r>
          </a:p>
          <a:p>
            <a:pPr marL="360000" lvl="2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itchFamily="18" charset="0"/>
              </a:rPr>
              <a:t>4. Consider scalable power of PS system in </a:t>
            </a:r>
            <a:r>
              <a:rPr lang="en-US" altLang="zh-CN" sz="1800" dirty="0" err="1">
                <a:latin typeface="Times New Roman" pitchFamily="18" charset="0"/>
              </a:rPr>
              <a:t>tt</a:t>
            </a:r>
            <a:r>
              <a:rPr lang="en-US" altLang="zh-CN" sz="1800" dirty="0">
                <a:latin typeface="Times New Roman" pitchFamily="18" charset="0"/>
              </a:rPr>
              <a:t>-bar mode</a:t>
            </a:r>
          </a:p>
          <a:p>
            <a:pPr marL="360000" lvl="2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endParaRPr lang="en-US" altLang="zh-CN" sz="1800" dirty="0">
              <a:latin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Aft>
                <a:spcPts val="600"/>
              </a:spcAft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F08B24-7A0E-F02E-2756-10A9C8F2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6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F9B17-53CF-085D-64AC-E11167C14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1CF64D-5510-E484-309C-FCC8B8B5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257A42C-1728-0199-2EEE-1DC4B014D27D}"/>
              </a:ext>
            </a:extLst>
          </p:cNvPr>
          <p:cNvGrpSpPr/>
          <p:nvPr/>
        </p:nvGrpSpPr>
        <p:grpSpPr>
          <a:xfrm>
            <a:off x="1199456" y="1064615"/>
            <a:ext cx="10520477" cy="5093427"/>
            <a:chOff x="1199456" y="1064615"/>
            <a:chExt cx="10520477" cy="509342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4A8F173-0698-104B-20C4-59526154EF29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1" b="4588"/>
            <a:stretch/>
          </p:blipFill>
          <p:spPr bwMode="auto">
            <a:xfrm>
              <a:off x="1199456" y="1462256"/>
              <a:ext cx="9809151" cy="38948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FEE646E8-748A-CE65-5527-090629927B7A}"/>
                </a:ext>
              </a:extLst>
            </p:cNvPr>
            <p:cNvSpPr/>
            <p:nvPr/>
          </p:nvSpPr>
          <p:spPr>
            <a:xfrm>
              <a:off x="2183383" y="1446619"/>
              <a:ext cx="1752378" cy="4326162"/>
            </a:xfrm>
            <a:prstGeom prst="roundRect">
              <a:avLst>
                <a:gd name="adj" fmla="val 3504"/>
              </a:avLst>
            </a:prstGeom>
            <a:noFill/>
            <a:ln w="12700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8D20E6DC-6DAA-EA3E-828D-2B6B98392A27}"/>
                </a:ext>
              </a:extLst>
            </p:cNvPr>
            <p:cNvSpPr txBox="1"/>
            <p:nvPr/>
          </p:nvSpPr>
          <p:spPr>
            <a:xfrm>
              <a:off x="2880000" y="5400000"/>
              <a:ext cx="720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highlight>
                    <a:srgbClr val="00FF00"/>
                  </a:highlight>
                </a:rPr>
                <a:t>3%</a:t>
              </a:r>
              <a:endParaRPr lang="zh-CN" altLang="en-US" dirty="0">
                <a:highlight>
                  <a:srgbClr val="00FF00"/>
                </a:highlight>
              </a:endParaRPr>
            </a:p>
          </p:txBody>
        </p:sp>
        <p:sp>
          <p:nvSpPr>
            <p:cNvPr id="16" name="圆角矩形 8">
              <a:extLst>
                <a:ext uri="{FF2B5EF4-FFF2-40B4-BE49-F238E27FC236}">
                  <a16:creationId xmlns:a16="http://schemas.microsoft.com/office/drawing/2014/main" id="{015C33D4-AC4E-0928-5EBB-D8D11EAF09C8}"/>
                </a:ext>
              </a:extLst>
            </p:cNvPr>
            <p:cNvSpPr/>
            <p:nvPr/>
          </p:nvSpPr>
          <p:spPr>
            <a:xfrm>
              <a:off x="3935760" y="1446619"/>
              <a:ext cx="5184575" cy="4326162"/>
            </a:xfrm>
            <a:prstGeom prst="roundRect">
              <a:avLst>
                <a:gd name="adj" fmla="val 2517"/>
              </a:avLst>
            </a:prstGeom>
            <a:noFill/>
            <a:ln w="12700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A9E2DED-DEB7-E86F-F133-DF5A46B70BF8}"/>
                </a:ext>
              </a:extLst>
            </p:cNvPr>
            <p:cNvSpPr txBox="1"/>
            <p:nvPr/>
          </p:nvSpPr>
          <p:spPr>
            <a:xfrm>
              <a:off x="7200000" y="5400000"/>
              <a:ext cx="7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highlight>
                    <a:srgbClr val="00FF00"/>
                  </a:highlight>
                </a:rPr>
                <a:t>4%</a:t>
              </a:r>
              <a:endParaRPr lang="zh-CN" altLang="en-US" dirty="0">
                <a:highlight>
                  <a:srgbClr val="00FF00"/>
                </a:highlight>
              </a:endParaRPr>
            </a:p>
          </p:txBody>
        </p:sp>
        <p:sp>
          <p:nvSpPr>
            <p:cNvPr id="18" name="圆角矩形 8">
              <a:extLst>
                <a:ext uri="{FF2B5EF4-FFF2-40B4-BE49-F238E27FC236}">
                  <a16:creationId xmlns:a16="http://schemas.microsoft.com/office/drawing/2014/main" id="{D513451E-1B14-91EB-F780-366E588B1898}"/>
                </a:ext>
              </a:extLst>
            </p:cNvPr>
            <p:cNvSpPr/>
            <p:nvPr/>
          </p:nvSpPr>
          <p:spPr>
            <a:xfrm>
              <a:off x="9120333" y="1446619"/>
              <a:ext cx="792089" cy="4326161"/>
            </a:xfrm>
            <a:prstGeom prst="roundRect">
              <a:avLst>
                <a:gd name="adj" fmla="val 3504"/>
              </a:avLst>
            </a:prstGeom>
            <a:noFill/>
            <a:ln w="12700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8">
              <a:extLst>
                <a:ext uri="{FF2B5EF4-FFF2-40B4-BE49-F238E27FC236}">
                  <a16:creationId xmlns:a16="http://schemas.microsoft.com/office/drawing/2014/main" id="{A84A526F-E4EF-D1C1-AD49-17FD7807FE14}"/>
                </a:ext>
              </a:extLst>
            </p:cNvPr>
            <p:cNvSpPr/>
            <p:nvPr/>
          </p:nvSpPr>
          <p:spPr>
            <a:xfrm>
              <a:off x="9912422" y="1446619"/>
              <a:ext cx="936106" cy="4326160"/>
            </a:xfrm>
            <a:prstGeom prst="roundRect">
              <a:avLst>
                <a:gd name="adj" fmla="val 3504"/>
              </a:avLst>
            </a:prstGeom>
            <a:noFill/>
            <a:ln w="12700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DD85327-7C05-BAD1-7A08-1CD9A4A379C6}"/>
                </a:ext>
              </a:extLst>
            </p:cNvPr>
            <p:cNvSpPr txBox="1"/>
            <p:nvPr/>
          </p:nvSpPr>
          <p:spPr>
            <a:xfrm>
              <a:off x="9180000" y="5400000"/>
              <a:ext cx="720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highlight>
                    <a:srgbClr val="00FF00"/>
                  </a:highlight>
                </a:rPr>
                <a:t>28 %</a:t>
              </a:r>
              <a:endParaRPr lang="zh-CN" altLang="en-US" dirty="0">
                <a:highlight>
                  <a:srgbClr val="00FF00"/>
                </a:highlight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ACAFFC7-D4A5-9FBC-DBB8-1C0A07A99871}"/>
                </a:ext>
              </a:extLst>
            </p:cNvPr>
            <p:cNvSpPr txBox="1"/>
            <p:nvPr/>
          </p:nvSpPr>
          <p:spPr>
            <a:xfrm>
              <a:off x="10080000" y="5400000"/>
              <a:ext cx="720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highlight>
                    <a:srgbClr val="00FF00"/>
                  </a:highlight>
                </a:rPr>
                <a:t>60%</a:t>
              </a:r>
              <a:endParaRPr lang="zh-CN" altLang="en-US" dirty="0">
                <a:highlight>
                  <a:srgbClr val="00FF00"/>
                </a:highlight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1A81EFD-2E76-9634-10BD-AE909747251C}"/>
                </a:ext>
              </a:extLst>
            </p:cNvPr>
            <p:cNvSpPr/>
            <p:nvPr/>
          </p:nvSpPr>
          <p:spPr>
            <a:xfrm>
              <a:off x="9912422" y="5213050"/>
              <a:ext cx="1008112" cy="7700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240C05A-682A-61D6-57E9-B1761A30142F}"/>
                </a:ext>
              </a:extLst>
            </p:cNvPr>
            <p:cNvSpPr txBox="1"/>
            <p:nvPr/>
          </p:nvSpPr>
          <p:spPr>
            <a:xfrm>
              <a:off x="9267209" y="5788710"/>
              <a:ext cx="2452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Efficiency of magnet </a:t>
              </a:r>
              <a:endParaRPr lang="zh-CN" altLang="en-US" dirty="0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EF54D27-635F-011A-9EE6-665DE11AA04E}"/>
                </a:ext>
              </a:extLst>
            </p:cNvPr>
            <p:cNvCxnSpPr/>
            <p:nvPr/>
          </p:nvCxnSpPr>
          <p:spPr>
            <a:xfrm>
              <a:off x="2183383" y="1184844"/>
              <a:ext cx="0" cy="23217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1D556D2-BE3E-D79B-85E3-34464C9D9006}"/>
                </a:ext>
              </a:extLst>
            </p:cNvPr>
            <p:cNvCxnSpPr>
              <a:cxnSpLocks/>
            </p:cNvCxnSpPr>
            <p:nvPr/>
          </p:nvCxnSpPr>
          <p:spPr>
            <a:xfrm>
              <a:off x="2185208" y="1307137"/>
              <a:ext cx="6936950" cy="11212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3AFBC2D-3F94-9E23-2418-ADB19FEBBF05}"/>
                </a:ext>
              </a:extLst>
            </p:cNvPr>
            <p:cNvCxnSpPr/>
            <p:nvPr/>
          </p:nvCxnSpPr>
          <p:spPr>
            <a:xfrm>
              <a:off x="9120336" y="1214445"/>
              <a:ext cx="0" cy="23217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1410497-C88E-1118-CB82-B96ADD095834}"/>
                </a:ext>
              </a:extLst>
            </p:cNvPr>
            <p:cNvCxnSpPr>
              <a:cxnSpLocks/>
            </p:cNvCxnSpPr>
            <p:nvPr/>
          </p:nvCxnSpPr>
          <p:spPr>
            <a:xfrm>
              <a:off x="9120333" y="1319458"/>
              <a:ext cx="1728195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AC918B7-FF02-D513-CDF4-20967A45EC63}"/>
                </a:ext>
              </a:extLst>
            </p:cNvPr>
            <p:cNvCxnSpPr/>
            <p:nvPr/>
          </p:nvCxnSpPr>
          <p:spPr>
            <a:xfrm>
              <a:off x="10848528" y="1214445"/>
              <a:ext cx="0" cy="23217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E1B94F3-927C-E3E0-7B7F-C55AAC18E85F}"/>
                </a:ext>
              </a:extLst>
            </p:cNvPr>
            <p:cNvSpPr txBox="1"/>
            <p:nvPr/>
          </p:nvSpPr>
          <p:spPr>
            <a:xfrm>
              <a:off x="9247835" y="1064615"/>
              <a:ext cx="131640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main tunnel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683AC65-B952-AA8D-29D5-8059DD75BBA4}"/>
                </a:ext>
              </a:extLst>
            </p:cNvPr>
            <p:cNvSpPr txBox="1"/>
            <p:nvPr/>
          </p:nvSpPr>
          <p:spPr>
            <a:xfrm>
              <a:off x="4860074" y="1099688"/>
              <a:ext cx="209634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auxiliary tunnels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B9AEED46-621E-4C2B-D798-C90A6FE5FDAE}"/>
              </a:ext>
            </a:extLst>
          </p:cNvPr>
          <p:cNvSpPr/>
          <p:nvPr/>
        </p:nvSpPr>
        <p:spPr>
          <a:xfrm>
            <a:off x="360000" y="2520000"/>
            <a:ext cx="1440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H-power P.S.</a:t>
            </a:r>
            <a:endParaRPr lang="zh-CN" altLang="en-US" dirty="0"/>
          </a:p>
        </p:txBody>
      </p:sp>
      <p:sp>
        <p:nvSpPr>
          <p:cNvPr id="25" name="圆角矩形 23">
            <a:extLst>
              <a:ext uri="{FF2B5EF4-FFF2-40B4-BE49-F238E27FC236}">
                <a16:creationId xmlns:a16="http://schemas.microsoft.com/office/drawing/2014/main" id="{6E1A7A45-B854-FDD5-DC42-A8854E113526}"/>
              </a:ext>
            </a:extLst>
          </p:cNvPr>
          <p:cNvSpPr/>
          <p:nvPr/>
        </p:nvSpPr>
        <p:spPr>
          <a:xfrm>
            <a:off x="2160000" y="1440000"/>
            <a:ext cx="3060000" cy="4320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spcCol="0" rtlCol="0" anchor="ctr"/>
          <a:lstStyle/>
          <a:p>
            <a:pPr algn="ctr"/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B3AF214-F58B-3956-6E60-A0D8BBFA2B25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" y="4140000"/>
            <a:ext cx="1620000" cy="2160000"/>
            <a:chOff x="215529" y="3400557"/>
            <a:chExt cx="2408513" cy="3128561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CA65CB2-A999-5822-9237-4749EA00C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529" y="5145471"/>
              <a:ext cx="1967854" cy="1383647"/>
            </a:xfrm>
            <a:prstGeom prst="rect">
              <a:avLst/>
            </a:prstGeom>
          </p:spPr>
        </p:pic>
        <p:sp>
          <p:nvSpPr>
            <p:cNvPr id="34" name="下箭头 10">
              <a:extLst>
                <a:ext uri="{FF2B5EF4-FFF2-40B4-BE49-F238E27FC236}">
                  <a16:creationId xmlns:a16="http://schemas.microsoft.com/office/drawing/2014/main" id="{11ABA149-C281-0FCE-A05F-5A31645D378D}"/>
                </a:ext>
              </a:extLst>
            </p:cNvPr>
            <p:cNvSpPr/>
            <p:nvPr/>
          </p:nvSpPr>
          <p:spPr>
            <a:xfrm rot="2589078">
              <a:off x="2253502" y="4872821"/>
              <a:ext cx="370540" cy="736132"/>
            </a:xfrm>
            <a:prstGeom prst="downArrow">
              <a:avLst>
                <a:gd name="adj1" fmla="val 5682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EFD245A-1B6A-4518-5AD3-BF6E5BA306F9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493" y="3400557"/>
              <a:ext cx="1489037" cy="16771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BA9E2DED-DEB7-E86F-F133-DF5A46B70BF8}"/>
              </a:ext>
            </a:extLst>
          </p:cNvPr>
          <p:cNvSpPr txBox="1"/>
          <p:nvPr/>
        </p:nvSpPr>
        <p:spPr>
          <a:xfrm>
            <a:off x="4500000" y="5400000"/>
            <a:ext cx="7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00"/>
                </a:highlight>
              </a:rPr>
              <a:t>5%</a:t>
            </a:r>
            <a:endParaRPr lang="zh-CN" altLang="en-US" dirty="0">
              <a:highlight>
                <a:srgbClr val="00FF00"/>
              </a:highlight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E1194FC-B8D1-69C8-A9DB-E180AB692DCE}"/>
              </a:ext>
            </a:extLst>
          </p:cNvPr>
          <p:cNvSpPr txBox="1"/>
          <p:nvPr/>
        </p:nvSpPr>
        <p:spPr>
          <a:xfrm>
            <a:off x="2700000" y="5400000"/>
            <a:ext cx="2340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dirty="0">
                <a:highlight>
                  <a:srgbClr val="00FF00"/>
                </a:highlight>
              </a:rPr>
              <a:t>2%  </a:t>
            </a:r>
            <a:endParaRPr lang="zh-CN" altLang="en-US" dirty="0">
              <a:highlight>
                <a:srgbClr val="00FF00"/>
              </a:highlight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E1194FC-B8D1-69C8-A9DB-E180AB692DCE}"/>
              </a:ext>
            </a:extLst>
          </p:cNvPr>
          <p:cNvSpPr txBox="1"/>
          <p:nvPr/>
        </p:nvSpPr>
        <p:spPr>
          <a:xfrm>
            <a:off x="10080000" y="5395334"/>
            <a:ext cx="7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dirty="0">
                <a:highlight>
                  <a:srgbClr val="00FF00"/>
                </a:highlight>
              </a:rPr>
              <a:t>66%  </a:t>
            </a:r>
            <a:endParaRPr lang="zh-CN" altLang="en-US" dirty="0">
              <a:highlight>
                <a:srgbClr val="00FF00"/>
              </a:highligh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20000" y="6120000"/>
            <a:ext cx="3240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defRPr/>
            </a:pPr>
            <a:r>
              <a:rPr lang="en-US" altLang="zh-CN" dirty="0">
                <a:latin typeface="Times New Roman" pitchFamily="18" charset="0"/>
              </a:rPr>
              <a:t>Increase efficiency by 6%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3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Magnet Power Supply System based on 10kV SST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97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Power supply - topology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Adopt modular design to achieve high current and high voltage output</a:t>
            </a: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Module: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DC source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H-bridge high-frequency inverter + high-frequency rectifier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BA27996B-6DB5-DA12-FD14-C076E614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EA7C59-15EB-D0EC-7BFF-7BB4B7E2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0" y="2340000"/>
            <a:ext cx="6480000" cy="42297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ED314C7-750A-6B96-9727-2DBDCE74A4BB}"/>
              </a:ext>
            </a:extLst>
          </p:cNvPr>
          <p:cNvSpPr txBox="1"/>
          <p:nvPr/>
        </p:nvSpPr>
        <p:spPr>
          <a:xfrm>
            <a:off x="4824000" y="3168000"/>
            <a:ext cx="288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n-GB" altLang="zh-CN" sz="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PWM</a:t>
            </a:r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5C676D-4FE0-AFD4-C8E6-A0C27A5C7C91}"/>
              </a:ext>
            </a:extLst>
          </p:cNvPr>
          <p:cNvSpPr txBox="1"/>
          <p:nvPr/>
        </p:nvSpPr>
        <p:spPr>
          <a:xfrm>
            <a:off x="4824000" y="4410000"/>
            <a:ext cx="288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n-GB" altLang="zh-CN" sz="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PWM</a:t>
            </a:r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649CAE-3722-ED59-0A1C-C8BA0D596145}"/>
              </a:ext>
            </a:extLst>
          </p:cNvPr>
          <p:cNvSpPr txBox="1"/>
          <p:nvPr/>
        </p:nvSpPr>
        <p:spPr>
          <a:xfrm>
            <a:off x="4824000" y="5670000"/>
            <a:ext cx="288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n-GB" altLang="zh-CN" sz="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PWM</a:t>
            </a:r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32698F-8706-8A2A-4C28-4B8B1393EA82}"/>
              </a:ext>
            </a:extLst>
          </p:cNvPr>
          <p:cNvSpPr txBox="1"/>
          <p:nvPr/>
        </p:nvSpPr>
        <p:spPr>
          <a:xfrm>
            <a:off x="5400000" y="3456000"/>
            <a:ext cx="288000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4B852C3-3D5A-5A31-34EB-8FB9D4B3E3B3}"/>
              </a:ext>
            </a:extLst>
          </p:cNvPr>
          <p:cNvSpPr txBox="1"/>
          <p:nvPr/>
        </p:nvSpPr>
        <p:spPr>
          <a:xfrm>
            <a:off x="5400000" y="4680000"/>
            <a:ext cx="288000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D5635B-782F-1670-9E15-0136EF4CB7AB}"/>
              </a:ext>
            </a:extLst>
          </p:cNvPr>
          <p:cNvSpPr txBox="1"/>
          <p:nvPr/>
        </p:nvSpPr>
        <p:spPr>
          <a:xfrm>
            <a:off x="5400000" y="5940000"/>
            <a:ext cx="288000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742042-04BF-48B8-75D4-9FBE5EB7A236}"/>
              </a:ext>
            </a:extLst>
          </p:cNvPr>
          <p:cNvSpPr txBox="1"/>
          <p:nvPr/>
        </p:nvSpPr>
        <p:spPr>
          <a:xfrm>
            <a:off x="6840000" y="6120000"/>
            <a:ext cx="288000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9A063B-D0C3-3F6D-F6E2-718AA8B16DB0}"/>
              </a:ext>
            </a:extLst>
          </p:cNvPr>
          <p:cNvSpPr txBox="1"/>
          <p:nvPr/>
        </p:nvSpPr>
        <p:spPr>
          <a:xfrm>
            <a:off x="7488000" y="6120000"/>
            <a:ext cx="288000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068B85-4C2F-1ADA-D80D-7D68F30DD440}"/>
              </a:ext>
            </a:extLst>
          </p:cNvPr>
          <p:cNvSpPr txBox="1"/>
          <p:nvPr/>
        </p:nvSpPr>
        <p:spPr>
          <a:xfrm>
            <a:off x="8640000" y="3744000"/>
            <a:ext cx="288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n-US" altLang="zh-CN" sz="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Load</a:t>
            </a:r>
            <a:endParaRPr lang="zh-CN" altLang="en-US" sz="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202C33-E5D1-0B94-3C5B-B6575459B1F8}"/>
              </a:ext>
            </a:extLst>
          </p:cNvPr>
          <p:cNvSpPr txBox="1"/>
          <p:nvPr/>
        </p:nvSpPr>
        <p:spPr>
          <a:xfrm>
            <a:off x="3492000" y="2700000"/>
            <a:ext cx="288000" cy="10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6A4BBEF-D248-BF71-7BFE-45D17F5DF632}"/>
              </a:ext>
            </a:extLst>
          </p:cNvPr>
          <p:cNvSpPr txBox="1"/>
          <p:nvPr/>
        </p:nvSpPr>
        <p:spPr>
          <a:xfrm>
            <a:off x="3492000" y="3960000"/>
            <a:ext cx="288000" cy="10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540180D-46D3-775B-4C6F-2F74F4B3D78F}"/>
              </a:ext>
            </a:extLst>
          </p:cNvPr>
          <p:cNvSpPr txBox="1"/>
          <p:nvPr/>
        </p:nvSpPr>
        <p:spPr>
          <a:xfrm>
            <a:off x="3492000" y="5220000"/>
            <a:ext cx="288000" cy="10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0">
            <a:spAutoFit/>
          </a:bodyPr>
          <a:lstStyle/>
          <a:p>
            <a:endParaRPr lang="zh-CN" altLang="en-US" sz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 useBgFill="1">
        <p:nvSpPr>
          <p:cNvPr id="2" name="文本框 1"/>
          <p:cNvSpPr txBox="1"/>
          <p:nvPr/>
        </p:nvSpPr>
        <p:spPr>
          <a:xfrm>
            <a:off x="2412000" y="2340000"/>
            <a:ext cx="1440000" cy="34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CA65CB2-A999-5822-9237-4749EA00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000" y="3420000"/>
            <a:ext cx="1323607" cy="955288"/>
          </a:xfrm>
          <a:prstGeom prst="rect">
            <a:avLst/>
          </a:prstGeom>
        </p:spPr>
      </p:pic>
      <p:sp>
        <p:nvSpPr>
          <p:cNvPr id="23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Magnet Power Supply System based on 10kV SST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82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EE0623-3E8E-4C60-929E-1BC2280C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39222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1800000"/>
            <a:ext cx="2304000" cy="129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1800000"/>
            <a:ext cx="2304000" cy="129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0000"/>
            <a:ext cx="1620000" cy="288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1440000"/>
            <a:ext cx="1620000" cy="288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1440000"/>
            <a:ext cx="1620000" cy="288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8060FC1-CB7A-40F2-0FA0-5886B9F769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420000"/>
            <a:ext cx="5760640" cy="3240360"/>
          </a:xfrm>
          <a:prstGeom prst="rect">
            <a:avLst/>
          </a:prstGeom>
        </p:spPr>
      </p:pic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Test the SST output voltage with a resistive load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CA65CB2-A999-5822-9237-4749EA00C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00" y="1800000"/>
            <a:ext cx="1323607" cy="95528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980000" y="1980000"/>
            <a:ext cx="108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980000" y="2700000"/>
            <a:ext cx="108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024000" y="2160000"/>
            <a:ext cx="108000" cy="360000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060000" y="1980000"/>
            <a:ext cx="0" cy="1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060000" y="2520000"/>
            <a:ext cx="0" cy="17963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Magnet Power Supply System based on 10kV SST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4860000"/>
            <a:ext cx="288155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5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EE0623-3E8E-4C60-929E-1BC2280C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39222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Output voltage ripple comparison</a:t>
            </a:r>
            <a:endParaRPr lang="en-GB" altLang="zh-CN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SST :</a:t>
            </a:r>
          </a:p>
          <a:p>
            <a:pPr marL="360000" lvl="2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15.2mV@50Hz</a:t>
            </a:r>
          </a:p>
          <a:p>
            <a:pPr marL="720000" lvl="2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000" lvl="2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Traditional three-phase uncontrolled rectification :</a:t>
            </a:r>
          </a:p>
          <a:p>
            <a:pPr marL="360000" lvl="2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470mV@100Hz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7301CB8-B170-4F04-DC61-2D3581F3F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0"/>
            <a:ext cx="4320001" cy="259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D5ECB83-2E5F-0944-5E96-A0D1D3E00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780000"/>
            <a:ext cx="4320000" cy="2592000"/>
          </a:xfrm>
          <a:prstGeom prst="rect">
            <a:avLst/>
          </a:prstGeom>
        </p:spPr>
      </p:pic>
      <p:sp>
        <p:nvSpPr>
          <p:cNvPr id="8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Magnet Power Supply System based on 10kV SST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42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EE0623-3E8E-4C60-929E-1BC2280C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39222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High-power power supply - topology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储存环主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铁电源（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1400A/470V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2880000"/>
            <a:ext cx="4320000" cy="25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箭头连接符 3"/>
          <p:cNvCxnSpPr/>
          <p:nvPr/>
        </p:nvCxnSpPr>
        <p:spPr>
          <a:xfrm>
            <a:off x="5940000" y="3960000"/>
            <a:ext cx="36004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880000"/>
            <a:ext cx="4320000" cy="25837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60000" y="5760000"/>
            <a:ext cx="3600000" cy="900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-360000">
              <a:spcAft>
                <a:spcPts val="60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u"/>
              <a:defRPr/>
            </a:pPr>
            <a:r>
              <a:rPr lang="en-US" altLang="zh-CN" sz="1400" dirty="0">
                <a:latin typeface="Times New Roman" pitchFamily="18" charset="0"/>
              </a:rPr>
              <a:t>2</a:t>
            </a:r>
            <a:r>
              <a:rPr lang="zh-CN" altLang="en-US" sz="1400" dirty="0">
                <a:latin typeface="Times New Roman" pitchFamily="18" charset="0"/>
              </a:rPr>
              <a:t>台</a:t>
            </a:r>
            <a:r>
              <a:rPr lang="en-US" altLang="zh-CN" sz="1400" dirty="0">
                <a:latin typeface="Times New Roman" pitchFamily="18" charset="0"/>
              </a:rPr>
              <a:t>10KV</a:t>
            </a:r>
            <a:r>
              <a:rPr lang="zh-CN" altLang="en-US" sz="1400" dirty="0">
                <a:latin typeface="Times New Roman" pitchFamily="18" charset="0"/>
              </a:rPr>
              <a:t>整流变压器双副绕组</a:t>
            </a:r>
            <a:endParaRPr lang="en-US" altLang="zh-CN" sz="1400" dirty="0">
              <a:latin typeface="Times New Roman" pitchFamily="18" charset="0"/>
            </a:endParaRPr>
          </a:p>
          <a:p>
            <a:pPr marL="360000" indent="-360000">
              <a:spcAft>
                <a:spcPts val="60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u"/>
              <a:defRPr/>
            </a:pPr>
            <a:r>
              <a:rPr lang="en-US" altLang="zh-CN" sz="1400" dirty="0">
                <a:latin typeface="Times New Roman" pitchFamily="18" charset="0"/>
              </a:rPr>
              <a:t>4</a:t>
            </a:r>
            <a:r>
              <a:rPr lang="zh-CN" altLang="en-US" sz="1400" dirty="0">
                <a:latin typeface="Times New Roman" pitchFamily="18" charset="0"/>
              </a:rPr>
              <a:t>支路二极管整流器</a:t>
            </a:r>
            <a:endParaRPr lang="en-US" altLang="zh-CN" sz="1400" dirty="0">
              <a:latin typeface="Times New Roman" pitchFamily="18" charset="0"/>
            </a:endParaRPr>
          </a:p>
          <a:p>
            <a:pPr marL="360000" indent="-360000">
              <a:spcAft>
                <a:spcPts val="60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u"/>
              <a:defRPr/>
            </a:pPr>
            <a:r>
              <a:rPr lang="en-US" altLang="zh-CN" sz="1400" dirty="0">
                <a:latin typeface="Times New Roman" pitchFamily="18" charset="0"/>
              </a:rPr>
              <a:t>4</a:t>
            </a:r>
            <a:r>
              <a:rPr lang="zh-CN" altLang="en-US" sz="1400" dirty="0">
                <a:latin typeface="Times New Roman" pitchFamily="18" charset="0"/>
              </a:rPr>
              <a:t>组</a:t>
            </a:r>
            <a:r>
              <a:rPr lang="en-US" altLang="zh-CN" sz="1400" dirty="0">
                <a:latin typeface="Times New Roman" pitchFamily="18" charset="0"/>
              </a:rPr>
              <a:t>H</a:t>
            </a:r>
            <a:r>
              <a:rPr lang="zh-CN" altLang="en-US" sz="1400" dirty="0">
                <a:latin typeface="Times New Roman" pitchFamily="18" charset="0"/>
              </a:rPr>
              <a:t>桥变换器</a:t>
            </a:r>
            <a:r>
              <a:rPr lang="en-US" altLang="zh-CN" sz="1400" dirty="0">
                <a:latin typeface="Times New Roman" pitchFamily="18" charset="0"/>
              </a:rPr>
              <a:t>2</a:t>
            </a:r>
            <a:r>
              <a:rPr lang="zh-CN" altLang="en-US" sz="1400" dirty="0">
                <a:latin typeface="Times New Roman" pitchFamily="18" charset="0"/>
              </a:rPr>
              <a:t>串</a:t>
            </a:r>
            <a:r>
              <a:rPr lang="en-US" altLang="zh-CN" sz="1400" dirty="0">
                <a:latin typeface="Times New Roman" pitchFamily="18" charset="0"/>
              </a:rPr>
              <a:t>2</a:t>
            </a:r>
            <a:r>
              <a:rPr lang="zh-CN" altLang="en-US" sz="1400" dirty="0">
                <a:latin typeface="Times New Roman" pitchFamily="18" charset="0"/>
              </a:rPr>
              <a:t>并</a:t>
            </a:r>
            <a:endParaRPr lang="en-US" altLang="zh-CN" sz="1400" dirty="0">
              <a:latin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0000" y="5760000"/>
            <a:ext cx="3600000" cy="900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-360000">
              <a:spcAft>
                <a:spcPts val="60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u"/>
              <a:defRPr/>
            </a:pPr>
            <a:r>
              <a:rPr lang="en-US" altLang="zh-CN" sz="1400" dirty="0">
                <a:latin typeface="Times New Roman" pitchFamily="18" charset="0"/>
              </a:rPr>
              <a:t>2</a:t>
            </a:r>
            <a:r>
              <a:rPr lang="zh-CN" altLang="en-US" sz="1400" dirty="0">
                <a:latin typeface="Times New Roman" pitchFamily="18" charset="0"/>
              </a:rPr>
              <a:t>台</a:t>
            </a:r>
            <a:r>
              <a:rPr lang="en-US" altLang="zh-CN" sz="1400" dirty="0">
                <a:latin typeface="Times New Roman" pitchFamily="18" charset="0"/>
              </a:rPr>
              <a:t>10KV</a:t>
            </a:r>
            <a:r>
              <a:rPr lang="zh-CN" altLang="en-US" sz="1400" dirty="0">
                <a:latin typeface="Times New Roman" pitchFamily="18" charset="0"/>
              </a:rPr>
              <a:t>整流变压器绕组</a:t>
            </a:r>
            <a:endParaRPr lang="en-US" altLang="zh-CN" sz="1400" dirty="0">
              <a:latin typeface="Times New Roman" pitchFamily="18" charset="0"/>
            </a:endParaRPr>
          </a:p>
          <a:p>
            <a:pPr marL="360000" indent="-360000">
              <a:spcAft>
                <a:spcPts val="60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u"/>
              <a:defRPr/>
            </a:pPr>
            <a:r>
              <a:rPr lang="en-US" altLang="zh-CN" sz="1400" dirty="0">
                <a:latin typeface="Times New Roman" pitchFamily="18" charset="0"/>
              </a:rPr>
              <a:t>2</a:t>
            </a:r>
            <a:r>
              <a:rPr lang="zh-CN" altLang="en-US" sz="1400" dirty="0">
                <a:latin typeface="Times New Roman" pitchFamily="18" charset="0"/>
              </a:rPr>
              <a:t>支路</a:t>
            </a:r>
            <a:r>
              <a:rPr lang="en-US" altLang="zh-CN" sz="1400" dirty="0">
                <a:latin typeface="Times New Roman" pitchFamily="18" charset="0"/>
              </a:rPr>
              <a:t>6</a:t>
            </a:r>
            <a:r>
              <a:rPr lang="zh-CN" altLang="en-US" sz="1400" dirty="0">
                <a:latin typeface="Times New Roman" pitchFamily="18" charset="0"/>
              </a:rPr>
              <a:t>相可控硅</a:t>
            </a:r>
            <a:r>
              <a:rPr lang="zh-CN" altLang="zh-CN" sz="1400" dirty="0">
                <a:latin typeface="Times New Roman" pitchFamily="18" charset="0"/>
              </a:rPr>
              <a:t>（</a:t>
            </a:r>
            <a:r>
              <a:rPr lang="en-US" altLang="zh-CN" sz="1400" dirty="0">
                <a:latin typeface="Times New Roman" pitchFamily="18" charset="0"/>
              </a:rPr>
              <a:t>SCR</a:t>
            </a:r>
            <a:r>
              <a:rPr lang="zh-CN" altLang="zh-CN" sz="1400" dirty="0">
                <a:latin typeface="Times New Roman" pitchFamily="18" charset="0"/>
              </a:rPr>
              <a:t>）</a:t>
            </a:r>
            <a:r>
              <a:rPr lang="zh-CN" altLang="en-US" sz="1400" dirty="0">
                <a:latin typeface="Times New Roman" pitchFamily="18" charset="0"/>
              </a:rPr>
              <a:t>整流器串联</a:t>
            </a:r>
          </a:p>
          <a:p>
            <a:pPr marL="360000" indent="-360000">
              <a:spcAft>
                <a:spcPts val="60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u"/>
              <a:defRPr/>
            </a:pPr>
            <a:endParaRPr lang="en-US" altLang="zh-CN" sz="1400" dirty="0">
              <a:latin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620000"/>
            <a:ext cx="1800000" cy="135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1440000"/>
            <a:ext cx="1800000" cy="1516795"/>
          </a:xfrm>
          <a:prstGeom prst="rect">
            <a:avLst/>
          </a:prstGeom>
        </p:spPr>
      </p:pic>
      <p:sp>
        <p:nvSpPr>
          <p:cNvPr id="15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756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High-power power supply </a:t>
            </a:r>
            <a:endParaRPr lang="en-GB" altLang="zh-CN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储存环主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铁电源（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1400A/470V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结构设计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D2B4B5A-1BB1-4E5F-B372-1F638F54D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4680000" cy="40694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1260000"/>
            <a:ext cx="2160000" cy="288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4320000"/>
            <a:ext cx="2880000" cy="216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260000"/>
            <a:ext cx="1620001" cy="2880000"/>
          </a:xfrm>
          <a:prstGeom prst="rect">
            <a:avLst/>
          </a:prstGeom>
        </p:spPr>
      </p:pic>
      <p:sp>
        <p:nvSpPr>
          <p:cNvPr id="9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 Power supply R&amp;D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9007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77044"/>
        </a:solidFill>
        <a:ln>
          <a:noFill/>
        </a:ln>
      </a:spPr>
      <a:bodyPr lIns="68580" tIns="34291" rIns="68580" bIns="34291" spcCol="0" rtlCol="0" anchor="ctr"/>
      <a:lstStyle>
        <a:defPPr>
          <a:defRPr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36915</TotalTime>
  <Words>1724</Words>
  <Application>Microsoft Office PowerPoint</Application>
  <PresentationFormat>宽屏</PresentationFormat>
  <Paragraphs>295</Paragraphs>
  <Slides>25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Visio.Drawing.15</vt:lpstr>
      <vt:lpstr>Visio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Yuze Chen</cp:lastModifiedBy>
  <cp:revision>2600</cp:revision>
  <cp:lastPrinted>2024-03-14T05:16:06Z</cp:lastPrinted>
  <dcterms:created xsi:type="dcterms:W3CDTF">2012-09-04T11:33:36Z</dcterms:created>
  <dcterms:modified xsi:type="dcterms:W3CDTF">2025-12-17T14:24:02Z</dcterms:modified>
</cp:coreProperties>
</file>