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953" r:id="rId2"/>
    <p:sldId id="907" r:id="rId3"/>
    <p:sldId id="1120" r:id="rId4"/>
    <p:sldId id="1132" r:id="rId5"/>
    <p:sldId id="995" r:id="rId6"/>
    <p:sldId id="1133" r:id="rId7"/>
    <p:sldId id="1140" r:id="rId8"/>
    <p:sldId id="1134" r:id="rId9"/>
    <p:sldId id="1136" r:id="rId10"/>
    <p:sldId id="1135" r:id="rId11"/>
    <p:sldId id="1137" r:id="rId12"/>
    <p:sldId id="1101" r:id="rId13"/>
    <p:sldId id="1106" r:id="rId14"/>
    <p:sldId id="1122" r:id="rId15"/>
    <p:sldId id="1139" r:id="rId16"/>
    <p:sldId id="1144" r:id="rId17"/>
    <p:sldId id="1145" r:id="rId18"/>
    <p:sldId id="1147" r:id="rId19"/>
    <p:sldId id="1141" r:id="rId20"/>
    <p:sldId id="1142" r:id="rId21"/>
    <p:sldId id="1149" r:id="rId22"/>
    <p:sldId id="1006" r:id="rId23"/>
    <p:sldId id="1130" r:id="rId24"/>
    <p:sldId id="1148" r:id="rId25"/>
    <p:sldId id="1150" r:id="rId26"/>
    <p:sldId id="1151" r:id="rId27"/>
    <p:sldId id="1152" r:id="rId28"/>
    <p:sldId id="1146" r:id="rId29"/>
    <p:sldId id="996" r:id="rId30"/>
    <p:sldId id="983" r:id="rId31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>
    <p:extLst>
      <p:ext uri="{19B8F6BF-5375-455C-9EA6-DF929625EA0E}">
        <p15:presenceInfo xmlns:p15="http://schemas.microsoft.com/office/powerpoint/2012/main" userId="b8608ec0e979a9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E6E6E6"/>
    <a:srgbClr val="0000CC"/>
    <a:srgbClr val="FFFFFF"/>
    <a:srgbClr val="00A249"/>
    <a:srgbClr val="003399"/>
    <a:srgbClr val="0070C0"/>
    <a:srgbClr val="4D8357"/>
    <a:srgbClr val="005800"/>
    <a:srgbClr val="008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主题样式 1 - 强调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浅色样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5556" autoAdjust="0"/>
  </p:normalViewPr>
  <p:slideViewPr>
    <p:cSldViewPr>
      <p:cViewPr varScale="1">
        <p:scale>
          <a:sx n="103" d="100"/>
          <a:sy n="103" d="100"/>
        </p:scale>
        <p:origin x="156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62" d="100"/>
          <a:sy n="62" d="100"/>
        </p:scale>
        <p:origin x="3178" y="6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  <a:t>2025/12/18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61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  <a:pPr/>
              <a:t>2025/12/17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462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73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8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71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9827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03CB3-FFEA-2D45-8FAD-669939730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AA6E0F-1BF0-1249-4D28-71432A25C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AFB8D50-AE04-E724-3798-FA367FBB9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E968A8-9F09-7C27-778E-8E337FAB63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5174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03CB3-FFEA-2D45-8FAD-669939730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AA6E0F-1BF0-1249-4D28-71432A25C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AFB8D50-AE04-E724-3798-FA367FBB9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E968A8-9F09-7C27-778E-8E337FAB63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6959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03CB3-FFEA-2D45-8FAD-669939730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AA6E0F-1BF0-1249-4D28-71432A25C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AFB8D50-AE04-E724-3798-FA367FBB9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E968A8-9F09-7C27-778E-8E337FAB63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874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03CB3-FFEA-2D45-8FAD-669939730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AA6E0F-1BF0-1249-4D28-71432A25C2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AFB8D50-AE04-E724-3798-FA367FBB93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E968A8-9F09-7C27-778E-8E337FAB63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49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5390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539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9212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384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29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7803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567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7817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397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8207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255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056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A364D-C919-45E7-A57D-C4BE4049E83B}" type="datetime1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9179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solidFill>
                  <a:srgbClr val="0000FF"/>
                </a:solidFill>
                <a:latin typeface="+mn-lt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3ED583-47F1-4C9E-913E-9C8F8159BAED}" type="datetime1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ctr">
              <a:defRPr sz="4000" b="1" baseline="0">
                <a:solidFill>
                  <a:srgbClr val="C00000"/>
                </a:solidFill>
                <a:effectLst/>
                <a:latin typeface="Arial Black" panose="020B0A040201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F67FF2-22DD-4CF8-BE9E-25F2457D970D}" type="datetime1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5C1474-FB53-481B-9A68-D9081559E308}" type="datetime1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Detector Ref-TDR Review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7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97A9A-512A-4894-931E-4EFF37503AC0}" type="datetime1">
              <a:rPr lang="zh-CN" altLang="en-US" smtClean="0"/>
              <a:t>2025/12/17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CEPC Detector Ref-TDR Review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50" r:id="rId2"/>
    <p:sldLayoutId id="2147483655" r:id="rId3"/>
    <p:sldLayoutId id="2147483674" r:id="rId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tags" Target="../tags/tag8.xml"/><Relationship Id="rId7" Type="http://schemas.openxmlformats.org/officeDocument/2006/relationships/image" Target="../media/image30.jpeg"/><Relationship Id="rId12" Type="http://schemas.openxmlformats.org/officeDocument/2006/relationships/image" Target="../media/image35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2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67.png"/><Relationship Id="rId7" Type="http://schemas.openxmlformats.org/officeDocument/2006/relationships/image" Target="../media/image75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7.jpeg"/><Relationship Id="rId3" Type="http://schemas.openxmlformats.org/officeDocument/2006/relationships/tags" Target="../tags/tag3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16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5.png"/><Relationship Id="rId5" Type="http://schemas.openxmlformats.org/officeDocument/2006/relationships/tags" Target="../tags/tag5.xml"/><Relationship Id="rId10" Type="http://schemas.openxmlformats.org/officeDocument/2006/relationships/image" Target="../media/image14.png"/><Relationship Id="rId4" Type="http://schemas.openxmlformats.org/officeDocument/2006/relationships/tags" Target="../tags/tag4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3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2615792"/>
            <a:ext cx="8627534" cy="1626418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5400" dirty="0">
                <a:solidFill>
                  <a:srgbClr val="C00000"/>
                </a:solidFill>
              </a:rPr>
              <a:t>Cable Selection Process and developing plan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sp>
        <p:nvSpPr>
          <p:cNvPr id="7" name="文本框 7">
            <a:extLst>
              <a:ext uri="{FF2B5EF4-FFF2-40B4-BE49-F238E27FC236}">
                <a16:creationId xmlns:a16="http://schemas.microsoft.com/office/drawing/2014/main" id="{785816F2-AEF2-4FFE-A0DA-84B4490709A4}"/>
              </a:ext>
            </a:extLst>
          </p:cNvPr>
          <p:cNvSpPr txBox="1"/>
          <p:nvPr/>
        </p:nvSpPr>
        <p:spPr>
          <a:xfrm>
            <a:off x="2621737" y="4242209"/>
            <a:ext cx="6769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On behalf of Detector magnet team</a:t>
            </a:r>
          </a:p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微软雅黑" panose="020B0503020204020204" pitchFamily="34" charset="-122"/>
              </a:rPr>
              <a:t>Dec 2025 CEPC DAY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8540" y="-1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39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Ref-TDR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59C44E3D-DB1D-461D-8144-0865A7A7F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4726541"/>
              </p:ext>
            </p:extLst>
          </p:nvPr>
        </p:nvGraphicFramePr>
        <p:xfrm>
          <a:off x="3811770" y="3813867"/>
          <a:ext cx="3966851" cy="254248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06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0240">
                  <a:extLst>
                    <a:ext uri="{9D8B030D-6E8A-4147-A177-3AD203B41FA5}">
                      <a16:colId xmlns:a16="http://schemas.microsoft.com/office/drawing/2014/main" val="1899263607"/>
                    </a:ext>
                  </a:extLst>
                </a:gridCol>
              </a:tblGrid>
              <a:tr h="40888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Material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effectLst/>
                        </a:rPr>
                        <a:t>Von Mises stress</a:t>
                      </a:r>
                      <a:r>
                        <a:rPr lang="en-US" altLang="zh-CN" sz="1600" kern="100" baseline="0" dirty="0">
                          <a:effectLst/>
                        </a:rPr>
                        <a:t> </a:t>
                      </a:r>
                      <a:r>
                        <a:rPr lang="en-US" altLang="zh-CN" sz="1600" kern="100" dirty="0">
                          <a:effectLst/>
                        </a:rPr>
                        <a:t>(MPa)</a:t>
                      </a:r>
                      <a:endParaRPr lang="zh-CN" altLang="zh-CN" sz="1600" kern="100" dirty="0">
                        <a:effectLst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Aluminum stabilizer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4.4-86.1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174-243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 support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4.6-36.2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94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K, energized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Aluminum stabilizer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0" kern="100" dirty="0">
                          <a:effectLst/>
                          <a:latin typeface="+mn-lt"/>
                        </a:rPr>
                        <a:t>41.5-</a:t>
                      </a:r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95.9</a:t>
                      </a: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SC cable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54.9-221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Al alloy support</a:t>
                      </a:r>
                      <a:endParaRPr lang="zh-CN" sz="1600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b="0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43.2-87.4</a:t>
                      </a:r>
                      <a:endParaRPr lang="zh-CN" sz="1800" b="0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E6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0" name="文本框 29">
            <a:extLst>
              <a:ext uri="{FF2B5EF4-FFF2-40B4-BE49-F238E27FC236}">
                <a16:creationId xmlns:a16="http://schemas.microsoft.com/office/drawing/2014/main" id="{B445363F-7435-413B-B0A1-181EE789D125}"/>
              </a:ext>
            </a:extLst>
          </p:cNvPr>
          <p:cNvSpPr txBox="1"/>
          <p:nvPr/>
        </p:nvSpPr>
        <p:spPr>
          <a:xfrm>
            <a:off x="252038" y="1084124"/>
            <a:ext cx="3030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zh-CN" sz="3200" dirty="0">
                <a:solidFill>
                  <a:srgbClr val="0000FF"/>
                </a:solidFill>
              </a:rPr>
              <a:t>Stress analysis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CCD9E306-D264-4B22-9F05-95E696F52AF6}"/>
              </a:ext>
            </a:extLst>
          </p:cNvPr>
          <p:cNvSpPr txBox="1"/>
          <p:nvPr/>
        </p:nvSpPr>
        <p:spPr>
          <a:xfrm>
            <a:off x="310290" y="2102438"/>
            <a:ext cx="76801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IDRC comments: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maximum von mise stress on the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aluminum stabilizer (96MPa)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close to the yield strength of the material (105MPa). The safety margin is less than 1/3 of 0.2% yield strength. </a:t>
            </a: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B0C4D7F4-3636-4530-85D6-9618ACEF84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298" y="4424589"/>
            <a:ext cx="4046789" cy="1876444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85310F3-BC51-442E-982B-EEE20A459F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1323173"/>
            <a:ext cx="4057518" cy="287511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5020C6E4-E299-49B3-BE9C-86E887E97C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4" y="3772745"/>
            <a:ext cx="3453467" cy="2477911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38806E74-B46A-44DF-8BF7-0834E812CEB1}"/>
              </a:ext>
            </a:extLst>
          </p:cNvPr>
          <p:cNvSpPr txBox="1"/>
          <p:nvPr/>
        </p:nvSpPr>
        <p:spPr>
          <a:xfrm>
            <a:off x="957697" y="6300425"/>
            <a:ext cx="1895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Coil structure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7373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Ref-TDR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534259E-5026-44A8-9D5B-1EE1F2CE0A63}"/>
              </a:ext>
            </a:extLst>
          </p:cNvPr>
          <p:cNvSpPr txBox="1"/>
          <p:nvPr/>
        </p:nvSpPr>
        <p:spPr>
          <a:xfrm>
            <a:off x="500968" y="1227053"/>
            <a:ext cx="104915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800" dirty="0">
                <a:solidFill>
                  <a:srgbClr val="0000FF"/>
                </a:solidFill>
                <a:latin typeface="-apple-system"/>
              </a:rPr>
              <a:t>Why reactivate Box-type conductor?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855BFAA-BF62-4E51-8A6E-F3F0E9467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47" y="3039485"/>
            <a:ext cx="604475" cy="21043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47EB7CA-83F5-4329-9E45-A9F56B1BA4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78" y="2254265"/>
            <a:ext cx="2990874" cy="687741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E2112FCB-6886-416B-ADA2-231257974DB1}"/>
              </a:ext>
            </a:extLst>
          </p:cNvPr>
          <p:cNvSpPr txBox="1"/>
          <p:nvPr/>
        </p:nvSpPr>
        <p:spPr>
          <a:xfrm>
            <a:off x="233098" y="5113169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22*68 mm</a:t>
            </a:r>
            <a:r>
              <a:rPr lang="en-US" altLang="zh-CN" baseline="30000" dirty="0"/>
              <a:t>2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825B5AF-73C4-476A-B745-DF1A31DE7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836" y="3309132"/>
            <a:ext cx="666006" cy="1605714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DC81F0D7-97BF-4B52-B6AF-04935FF6A8C6}"/>
              </a:ext>
            </a:extLst>
          </p:cNvPr>
          <p:cNvSpPr txBox="1"/>
          <p:nvPr/>
        </p:nvSpPr>
        <p:spPr>
          <a:xfrm>
            <a:off x="1570014" y="5099603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22*56 mm</a:t>
            </a:r>
            <a:r>
              <a:rPr lang="en-US" altLang="zh-CN" baseline="30000" dirty="0"/>
              <a:t>2</a:t>
            </a:r>
            <a:endParaRPr lang="zh-CN" altLang="en-US" dirty="0"/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896F1BD4-A55B-4364-BE3D-C0F461D3425A}"/>
              </a:ext>
            </a:extLst>
          </p:cNvPr>
          <p:cNvSpPr/>
          <p:nvPr/>
        </p:nvSpPr>
        <p:spPr>
          <a:xfrm>
            <a:off x="1240393" y="3823957"/>
            <a:ext cx="43204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3E7315D-8345-4F20-A3D2-F21C0DBD5CA8}"/>
              </a:ext>
            </a:extLst>
          </p:cNvPr>
          <p:cNvSpPr txBox="1"/>
          <p:nvPr/>
        </p:nvSpPr>
        <p:spPr>
          <a:xfrm>
            <a:off x="3656400" y="2144907"/>
            <a:ext cx="79369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fontAlgn="base">
              <a:buFont typeface="+mj-lt"/>
              <a:buAutoNum type="arabicPeriod"/>
            </a:pPr>
            <a:r>
              <a:rPr lang="en-US" altLang="zh-CN" sz="2400" b="0" i="0" dirty="0">
                <a:effectLst/>
                <a:latin typeface="inherit"/>
              </a:rPr>
              <a:t>The 5-meter prototype cable based on 16-core cables has been deve</a:t>
            </a:r>
            <a:r>
              <a:rPr lang="en-US" altLang="zh-CN" sz="2400" dirty="0">
                <a:latin typeface="inherit"/>
              </a:rPr>
              <a:t>loped at April 2025</a:t>
            </a:r>
            <a:r>
              <a:rPr lang="en-US" altLang="zh-CN" sz="2400" b="0" i="0" dirty="0">
                <a:effectLst/>
                <a:latin typeface="inherit"/>
              </a:rPr>
              <a:t>, giving us confidence.</a:t>
            </a:r>
          </a:p>
          <a:p>
            <a:pPr marL="342900" indent="-342900" algn="l" fontAlgn="base">
              <a:buFont typeface="+mj-lt"/>
              <a:buAutoNum type="arabicPeriod"/>
            </a:pPr>
            <a:r>
              <a:rPr lang="en-US" altLang="zh-CN" sz="2400" b="0" i="0" dirty="0">
                <a:effectLst/>
                <a:latin typeface="inherit"/>
              </a:rPr>
              <a:t>Although a 10-meter-class Al–Ni-based prototype cable (option B) was completed in 2024, </a:t>
            </a:r>
            <a:r>
              <a:rPr lang="en-US" altLang="zh-CN" sz="2400" b="0" i="0" dirty="0" err="1">
                <a:effectLst/>
                <a:latin typeface="inherit"/>
              </a:rPr>
              <a:t>Toly</a:t>
            </a:r>
            <a:r>
              <a:rPr lang="en-US" altLang="zh-CN" sz="2400" b="0" i="0" dirty="0">
                <a:effectLst/>
                <a:latin typeface="inherit"/>
              </a:rPr>
              <a:t> pointed out that </a:t>
            </a:r>
            <a:r>
              <a:rPr lang="en-US" altLang="zh-CN" sz="2400" b="0" i="0" dirty="0">
                <a:solidFill>
                  <a:srgbClr val="FF0000"/>
                </a:solidFill>
                <a:effectLst/>
                <a:latin typeface="inherit"/>
              </a:rPr>
              <a:t>cold-working </a:t>
            </a:r>
            <a:r>
              <a:rPr lang="en-US" altLang="zh-CN" sz="2400" b="0" i="0" dirty="0">
                <a:effectLst/>
                <a:latin typeface="inherit"/>
              </a:rPr>
              <a:t>a cable of such large cross-section would require very large rolling equipment; with the current budget and available machinery there is no suitable solution.</a:t>
            </a:r>
          </a:p>
          <a:p>
            <a:pPr marL="342900" indent="-342900" algn="l" fontAlgn="base">
              <a:buFont typeface="+mj-lt"/>
              <a:buAutoNum type="arabicPeriod"/>
            </a:pPr>
            <a:r>
              <a:rPr lang="en-US" altLang="zh-CN" sz="2400" b="0" i="0" dirty="0">
                <a:effectLst/>
                <a:latin typeface="inherit"/>
              </a:rPr>
              <a:t>From the standpoint of stress-design optimization, meeting the stress-design requirements calls for either a larger cable cross-section or a higher-strength material.</a:t>
            </a:r>
          </a:p>
        </p:txBody>
      </p:sp>
    </p:spTree>
    <p:extLst>
      <p:ext uri="{BB962C8B-B14F-4D97-AF65-F5344CB8AC3E}">
        <p14:creationId xmlns:p14="http://schemas.microsoft.com/office/powerpoint/2010/main" val="18569455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itchFamily="34" charset="-122"/>
              </a:rPr>
              <a:t>Physical design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1495067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Box conductor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182" y="6407697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7969820-4133-4CD3-9D7A-F0CD69A158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1413857"/>
            <a:ext cx="3652782" cy="23307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0D2B67-DC45-404F-9530-063F785A7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863" y="1480282"/>
            <a:ext cx="1867845" cy="219785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AFB0F8E-8553-47CD-9B14-92B976D78CE5}"/>
              </a:ext>
            </a:extLst>
          </p:cNvPr>
          <p:cNvSpPr txBox="1"/>
          <p:nvPr/>
        </p:nvSpPr>
        <p:spPr>
          <a:xfrm>
            <a:off x="407368" y="1949931"/>
            <a:ext cx="4596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Secondary co-extrusion </a:t>
            </a:r>
            <a:r>
              <a:rPr lang="it-IT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Box-type </a:t>
            </a:r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conductor</a:t>
            </a:r>
          </a:p>
        </p:txBody>
      </p:sp>
      <p:pic>
        <p:nvPicPr>
          <p:cNvPr id="12" name="内容占位符 5">
            <a:extLst>
              <a:ext uri="{FF2B5EF4-FFF2-40B4-BE49-F238E27FC236}">
                <a16:creationId xmlns:a16="http://schemas.microsoft.com/office/drawing/2014/main" id="{C02D38B9-AACC-44D5-9CF7-553F3B842A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42" y="3969135"/>
            <a:ext cx="5203358" cy="258955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A96ECEB5-DB55-D924-7D97-9D84E7F15DCA}"/>
              </a:ext>
            </a:extLst>
          </p:cNvPr>
          <p:cNvSpPr txBox="1"/>
          <p:nvPr/>
        </p:nvSpPr>
        <p:spPr>
          <a:xfrm>
            <a:off x="9192344" y="3658389"/>
            <a:ext cx="1296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Figure</a:t>
            </a:r>
            <a:r>
              <a:rPr lang="zh-CN" altLang="en-US" dirty="0"/>
              <a:t> 10.</a:t>
            </a:r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77C2290-0641-47F4-4F9B-739227C72E05}"/>
              </a:ext>
            </a:extLst>
          </p:cNvPr>
          <p:cNvSpPr txBox="1"/>
          <p:nvPr/>
        </p:nvSpPr>
        <p:spPr>
          <a:xfrm>
            <a:off x="6525417" y="3666229"/>
            <a:ext cx="1296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Figure</a:t>
            </a:r>
            <a:r>
              <a:rPr lang="zh-CN" altLang="en-US" dirty="0"/>
              <a:t> 10.</a:t>
            </a:r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7FBCF34-09D7-53A1-284F-2816B2429497}"/>
              </a:ext>
            </a:extLst>
          </p:cNvPr>
          <p:cNvSpPr txBox="1"/>
          <p:nvPr/>
        </p:nvSpPr>
        <p:spPr>
          <a:xfrm>
            <a:off x="6312024" y="6349503"/>
            <a:ext cx="1440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Figure</a:t>
            </a:r>
            <a:r>
              <a:rPr lang="zh-CN" altLang="en-US" dirty="0"/>
              <a:t> 10.</a:t>
            </a:r>
            <a:r>
              <a:rPr lang="en-US" altLang="zh-CN" dirty="0"/>
              <a:t>20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2C4198B-B7AE-4071-8A37-BEE508B6C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612" y="3140968"/>
            <a:ext cx="56769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7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itchFamily="34" charset="-122"/>
              </a:rPr>
              <a:t>Physical design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4015"/>
            <a:ext cx="10972800" cy="2971143"/>
          </a:xfrm>
        </p:spPr>
        <p:txBody>
          <a:bodyPr>
            <a:norm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Box conductor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182" y="6407697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0A472DE-0715-4231-AB98-3B22C9797EDC}"/>
              </a:ext>
            </a:extLst>
          </p:cNvPr>
          <p:cNvSpPr txBox="1"/>
          <p:nvPr/>
        </p:nvSpPr>
        <p:spPr>
          <a:xfrm>
            <a:off x="6412971" y="1966354"/>
            <a:ext cx="54726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b="0" i="0" u="none" strike="noStrike" baseline="0" dirty="0">
                <a:latin typeface="TeXGyreTermesX-Regular"/>
              </a:rPr>
              <a:t>Maximum stress in </a:t>
            </a:r>
            <a:r>
              <a:rPr lang="en-US" altLang="zh-CN" dirty="0">
                <a:latin typeface="TeXGyreTermesX-Regular"/>
              </a:rPr>
              <a:t>each</a:t>
            </a:r>
            <a:r>
              <a:rPr lang="en-US" altLang="zh-CN" sz="1800" b="0" i="0" u="none" strike="noStrike" baseline="0" dirty="0">
                <a:latin typeface="TeXGyreTermesX-Regular"/>
              </a:rPr>
              <a:t> coil material remains within allowable limit, providing </a:t>
            </a:r>
            <a:r>
              <a:rPr lang="en-US" altLang="zh-CN" sz="1800" b="0" i="0" u="none" strike="noStrike" baseline="0" dirty="0">
                <a:solidFill>
                  <a:srgbClr val="FF0000"/>
                </a:solidFill>
                <a:latin typeface="TeXGyreTermesX-Regular"/>
              </a:rPr>
              <a:t>sufficient safety margins </a:t>
            </a:r>
            <a:r>
              <a:rPr lang="en-US" altLang="zh-CN" sz="1800" b="0" i="0" u="none" strike="noStrike" baseline="0" dirty="0">
                <a:latin typeface="TeXGyreTermesX-Regular"/>
              </a:rPr>
              <a:t>for stable coil operation. </a:t>
            </a:r>
            <a:r>
              <a:rPr lang="en-US" altLang="zh-CN" dirty="0">
                <a:latin typeface="TeXGyreTermesX-Regular"/>
              </a:rPr>
              <a:t>We have at least 1/3 safety margin.</a:t>
            </a:r>
            <a:endParaRPr lang="zh-CN" altLang="en-US" dirty="0">
              <a:latin typeface="TeXGyreTermesX-Regular"/>
            </a:endParaRPr>
          </a:p>
        </p:txBody>
      </p:sp>
      <p:graphicFrame>
        <p:nvGraphicFramePr>
          <p:cNvPr id="10" name="表格 3">
            <a:extLst>
              <a:ext uri="{FF2B5EF4-FFF2-40B4-BE49-F238E27FC236}">
                <a16:creationId xmlns:a16="http://schemas.microsoft.com/office/drawing/2014/main" id="{2859F6D2-2473-429C-89A0-BF800CE3D1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4027882"/>
              </p:ext>
            </p:extLst>
          </p:nvPr>
        </p:nvGraphicFramePr>
        <p:xfrm>
          <a:off x="724508" y="3122497"/>
          <a:ext cx="10742983" cy="1691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78517">
                  <a:extLst>
                    <a:ext uri="{9D8B030D-6E8A-4147-A177-3AD203B41FA5}">
                      <a16:colId xmlns:a16="http://schemas.microsoft.com/office/drawing/2014/main" val="2428578089"/>
                    </a:ext>
                  </a:extLst>
                </a:gridCol>
                <a:gridCol w="1772893">
                  <a:extLst>
                    <a:ext uri="{9D8B030D-6E8A-4147-A177-3AD203B41FA5}">
                      <a16:colId xmlns:a16="http://schemas.microsoft.com/office/drawing/2014/main" val="2835017536"/>
                    </a:ext>
                  </a:extLst>
                </a:gridCol>
                <a:gridCol w="1595604">
                  <a:extLst>
                    <a:ext uri="{9D8B030D-6E8A-4147-A177-3AD203B41FA5}">
                      <a16:colId xmlns:a16="http://schemas.microsoft.com/office/drawing/2014/main" val="1425603289"/>
                    </a:ext>
                  </a:extLst>
                </a:gridCol>
                <a:gridCol w="1241025">
                  <a:extLst>
                    <a:ext uri="{9D8B030D-6E8A-4147-A177-3AD203B41FA5}">
                      <a16:colId xmlns:a16="http://schemas.microsoft.com/office/drawing/2014/main" val="1060685324"/>
                    </a:ext>
                  </a:extLst>
                </a:gridCol>
                <a:gridCol w="2127472">
                  <a:extLst>
                    <a:ext uri="{9D8B030D-6E8A-4147-A177-3AD203B41FA5}">
                      <a16:colId xmlns:a16="http://schemas.microsoft.com/office/drawing/2014/main" val="2926159637"/>
                    </a:ext>
                  </a:extLst>
                </a:gridCol>
                <a:gridCol w="2127472">
                  <a:extLst>
                    <a:ext uri="{9D8B030D-6E8A-4147-A177-3AD203B41FA5}">
                      <a16:colId xmlns:a16="http://schemas.microsoft.com/office/drawing/2014/main" val="972967638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0000"/>
                          </a:solidFill>
                          <a:effectLst/>
                        </a:rPr>
                        <a:t>Materials</a:t>
                      </a:r>
                      <a:endParaRPr lang="zh-CN" altLang="zh-CN" sz="1600" b="1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1" dirty="0">
                          <a:solidFill>
                            <a:srgbClr val="0000FF"/>
                          </a:solidFill>
                        </a:rPr>
                        <a:t>Maximum</a:t>
                      </a:r>
                      <a:r>
                        <a:rPr lang="en-US" altLang="zh-CN" sz="1600" dirty="0"/>
                        <a:t> Von mise/MPa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dirty="0">
                          <a:solidFill>
                            <a:srgbClr val="0000FF"/>
                          </a:solidFill>
                        </a:rPr>
                        <a:t>Average</a:t>
                      </a:r>
                      <a:r>
                        <a:rPr lang="en-US" altLang="zh-CN" sz="1600" dirty="0"/>
                        <a:t> Von mise/MPa</a:t>
                      </a:r>
                      <a:endParaRPr lang="zh-CN" altLang="en-US" sz="1600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0000"/>
                          </a:solidFill>
                          <a:effectLst/>
                        </a:rPr>
                        <a:t>Rp0.2@4.2K/MPa</a:t>
                      </a:r>
                      <a:endParaRPr lang="zh-CN" altLang="zh-CN" sz="1600" b="1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0000"/>
                          </a:solidFill>
                          <a:effectLst/>
                        </a:rPr>
                        <a:t>Allowable stress@4.2K</a:t>
                      </a:r>
                      <a:r>
                        <a:rPr lang="en-US" altLang="zh-CN" sz="1600" dirty="0"/>
                        <a:t>/</a:t>
                      </a:r>
                      <a:r>
                        <a:rPr lang="en-US" altLang="zh-CN" sz="1600" b="1" dirty="0"/>
                        <a:t>MPa</a:t>
                      </a:r>
                      <a:endParaRPr lang="zh-CN" altLang="zh-CN" sz="1600" b="1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66FF"/>
                          </a:solidFill>
                          <a:effectLst/>
                        </a:rPr>
                        <a:t>Safety margin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66FF"/>
                          </a:solidFill>
                          <a:effectLst/>
                        </a:rPr>
                        <a:t>1-Max Stress/Rp0.2</a:t>
                      </a:r>
                      <a:endParaRPr lang="zh-CN" altLang="zh-CN" sz="1600" b="1" kern="100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5608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NbTi/Cu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246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132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6070" algn="ctr"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</a:rPr>
                        <a:t>&gt;500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6070" algn="ctr">
                        <a:buNone/>
                      </a:pPr>
                      <a:r>
                        <a:rPr lang="en-US" altLang="zh-CN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300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30607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66FF"/>
                          </a:solidFill>
                          <a:effectLst/>
                        </a:rPr>
                        <a:t>50.8%</a:t>
                      </a:r>
                      <a:endParaRPr lang="zh-CN" altLang="zh-CN" sz="1600" b="1" kern="100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38654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kern="100" dirty="0">
                          <a:solidFill>
                            <a:srgbClr val="000000"/>
                          </a:solidFill>
                          <a:effectLst/>
                        </a:rPr>
                        <a:t>4N8 Al </a:t>
                      </a:r>
                      <a:r>
                        <a:rPr lang="en-US" altLang="zh-CN" sz="1600" dirty="0"/>
                        <a:t>stabilizer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22.5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16.6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6070" algn="ctr"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</a:rPr>
                        <a:t>~34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6070" algn="ctr">
                        <a:buNone/>
                      </a:pPr>
                      <a:r>
                        <a:rPr lang="en-US" altLang="zh-CN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22.7</a:t>
                      </a:r>
                      <a:endParaRPr lang="zh-CN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30607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66FF"/>
                          </a:solidFill>
                          <a:effectLst/>
                        </a:rPr>
                        <a:t>33.8%</a:t>
                      </a:r>
                      <a:endParaRPr lang="zh-CN" altLang="zh-CN" sz="1600" b="1" kern="100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721035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Aluminum alloy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137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65.9</a:t>
                      </a:r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306070" algn="ctr"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</a:rPr>
                        <a:t>&gt;350</a:t>
                      </a:r>
                      <a:endParaRPr lang="en-US" sz="16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306070" algn="ctr">
                        <a:buNone/>
                      </a:pPr>
                      <a:r>
                        <a:rPr lang="en-US" sz="1600" kern="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30607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0066FF"/>
                          </a:solidFill>
                          <a:effectLst/>
                        </a:rPr>
                        <a:t>60.8%</a:t>
                      </a:r>
                      <a:endParaRPr lang="zh-CN" altLang="zh-CN" sz="1600" b="1" kern="100" dirty="0">
                        <a:solidFill>
                          <a:srgbClr val="0066FF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1849033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0DAEC6C6-D6C4-4E12-829E-03D04D6C9D59}"/>
              </a:ext>
            </a:extLst>
          </p:cNvPr>
          <p:cNvSpPr txBox="1"/>
          <p:nvPr/>
        </p:nvSpPr>
        <p:spPr>
          <a:xfrm>
            <a:off x="479376" y="1961632"/>
            <a:ext cx="5265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>
                <a:latin typeface="TeXGyreTermesX-Regular"/>
              </a:rPr>
              <a:t>The </a:t>
            </a:r>
            <a:r>
              <a:rPr lang="en-US" altLang="zh-CN" sz="1800" b="0" i="0" u="none" strike="noStrike" baseline="0" dirty="0">
                <a:solidFill>
                  <a:srgbClr val="FF0000"/>
                </a:solidFill>
                <a:latin typeface="TeXGyreTermesX-Regular"/>
              </a:rPr>
              <a:t>maximum </a:t>
            </a:r>
            <a:r>
              <a:rPr lang="en-US" altLang="zh-CN" dirty="0">
                <a:solidFill>
                  <a:srgbClr val="FF0000"/>
                </a:solidFill>
                <a:latin typeface="TeXGyreTermesX-Regular"/>
              </a:rPr>
              <a:t>and </a:t>
            </a:r>
            <a:r>
              <a:rPr lang="en-US" altLang="zh-CN" sz="1800" b="0" i="0" u="none" strike="noStrike" baseline="0" dirty="0">
                <a:solidFill>
                  <a:srgbClr val="FF0000"/>
                </a:solidFill>
                <a:latin typeface="TeXGyreTermesX-Regular"/>
              </a:rPr>
              <a:t>average </a:t>
            </a:r>
            <a:r>
              <a:rPr lang="en-US" altLang="zh-CN" sz="800" b="0" i="0" u="none" strike="noStrike" baseline="0" dirty="0">
                <a:solidFill>
                  <a:srgbClr val="FF0000"/>
                </a:solidFill>
                <a:latin typeface="NimbusSanL-Regu"/>
              </a:rPr>
              <a:t> </a:t>
            </a:r>
            <a:r>
              <a:rPr lang="en-US" altLang="zh-CN" sz="1800" b="0" i="0" u="none" strike="noStrike" baseline="0" dirty="0">
                <a:solidFill>
                  <a:srgbClr val="FF0000"/>
                </a:solidFill>
                <a:latin typeface="TeXGyreTermesX-Regular"/>
              </a:rPr>
              <a:t>Von Mises stresses </a:t>
            </a:r>
            <a:r>
              <a:rPr lang="en-US" altLang="zh-CN" sz="1800" b="0" i="0" u="none" strike="noStrike" baseline="0" dirty="0">
                <a:latin typeface="TeXGyreTermesX-Regular"/>
              </a:rPr>
              <a:t>of each material of the conductor</a:t>
            </a:r>
            <a:r>
              <a:rPr lang="en-US" altLang="zh-CN" sz="1800" b="0" i="0" u="none" strike="noStrike" baseline="0" dirty="0">
                <a:solidFill>
                  <a:srgbClr val="FF0000"/>
                </a:solidFill>
                <a:latin typeface="TeXGyreTermesX-Regular"/>
              </a:rPr>
              <a:t> </a:t>
            </a:r>
            <a:r>
              <a:rPr lang="en-US" altLang="zh-CN" sz="1800" b="0" i="0" u="none" strike="noStrike" baseline="0" dirty="0">
                <a:latin typeface="TeXGyreTermesX-Regular"/>
              </a:rPr>
              <a:t>in the maximum stress turn: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2001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3732E9C-45D6-444C-84A2-A6E364B09E14}"/>
              </a:ext>
            </a:extLst>
          </p:cNvPr>
          <p:cNvSpPr/>
          <p:nvPr/>
        </p:nvSpPr>
        <p:spPr>
          <a:xfrm>
            <a:off x="199935" y="1583604"/>
            <a:ext cx="11487492" cy="1505953"/>
          </a:xfrm>
          <a:prstGeom prst="roundRect">
            <a:avLst>
              <a:gd name="adj" fmla="val 904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4ABC2ADA-103C-467D-AB9B-43390A33379A}"/>
              </a:ext>
            </a:extLst>
          </p:cNvPr>
          <p:cNvSpPr/>
          <p:nvPr/>
        </p:nvSpPr>
        <p:spPr>
          <a:xfrm>
            <a:off x="5691590" y="3189906"/>
            <a:ext cx="6165050" cy="3511783"/>
          </a:xfrm>
          <a:prstGeom prst="roundRect">
            <a:avLst>
              <a:gd name="adj" fmla="val 904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90B932D8-2F7D-45AC-8A4E-3BACBE677C6A}"/>
              </a:ext>
            </a:extLst>
          </p:cNvPr>
          <p:cNvSpPr/>
          <p:nvPr/>
        </p:nvSpPr>
        <p:spPr>
          <a:xfrm>
            <a:off x="195572" y="3196565"/>
            <a:ext cx="5147174" cy="3494166"/>
          </a:xfrm>
          <a:prstGeom prst="roundRect">
            <a:avLst>
              <a:gd name="adj" fmla="val 9044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Superconducting cable developing progress</a:t>
            </a:r>
            <a:endParaRPr lang="en-US" altLang="zh-CN" sz="4000" b="1" dirty="0">
              <a:solidFill>
                <a:srgbClr val="C00000"/>
              </a:solidFill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632" y="1014583"/>
            <a:ext cx="7084544" cy="523220"/>
          </a:xfrm>
        </p:spPr>
        <p:txBody>
          <a:bodyPr>
            <a:normAutofit fontScale="92500"/>
          </a:bodyPr>
          <a:lstStyle/>
          <a:p>
            <a:r>
              <a:rPr lang="it-IT" altLang="zh-CN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Box-type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Conductor developing progress: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182" y="6407697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115AB73-2D57-4B61-B974-58A17516756F}"/>
              </a:ext>
            </a:extLst>
          </p:cNvPr>
          <p:cNvSpPr txBox="1"/>
          <p:nvPr/>
        </p:nvSpPr>
        <p:spPr>
          <a:xfrm>
            <a:off x="256783" y="1723606"/>
            <a:ext cx="6844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16 strands copper Rutherford cable as the first co-extrusion step, and developed the secondary co-extrusion with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1100 pure aluminum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dummy cable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2022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图片 6" descr="8b7cbac74005410466fa8c1538b3651">
            <a:extLst>
              <a:ext uri="{FF2B5EF4-FFF2-40B4-BE49-F238E27FC236}">
                <a16:creationId xmlns:a16="http://schemas.microsoft.com/office/drawing/2014/main" id="{816CE421-B158-4B7C-B18A-BA58E90D98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475" y="4136776"/>
            <a:ext cx="1832957" cy="24610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EBE338B-2341-49BA-BC91-F488D5ED6BD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6299338" y="5033747"/>
            <a:ext cx="1138747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AA7FC34-D3A8-406A-8C2E-BD6A7352D0E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2848" y="4138196"/>
            <a:ext cx="2016225" cy="1315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358686D-C2E4-4B7B-9B0E-3E65A0D96474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0163196" y="4982390"/>
            <a:ext cx="1210042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19A1EF4-7199-4080-A1DB-ABEBD2238D15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10159031" y="3758843"/>
            <a:ext cx="1246907" cy="1987690"/>
          </a:xfrm>
          <a:prstGeom prst="rect">
            <a:avLst/>
          </a:prstGeom>
          <a:noFill/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9E35C2F-1D4F-4142-AF24-F103DFF7F56F}"/>
              </a:ext>
            </a:extLst>
          </p:cNvPr>
          <p:cNvSpPr txBox="1"/>
          <p:nvPr/>
        </p:nvSpPr>
        <p:spPr>
          <a:xfrm>
            <a:off x="5804246" y="3196565"/>
            <a:ext cx="60954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5-meter cable</a:t>
            </a:r>
            <a:r>
              <a:rPr lang="en-US" altLang="zh-CN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based on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16-core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Rutherford</a:t>
            </a:r>
            <a:r>
              <a:rPr lang="en-US" altLang="zh-CN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cable and secondary co-extrusion with </a:t>
            </a:r>
            <a:r>
              <a:rPr lang="en-US" altLang="zh-CN" b="0" i="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6061 aluminum alloy </a:t>
            </a:r>
            <a:r>
              <a:rPr lang="en-US" altLang="zh-CN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has been deve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loped at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April 2025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1B47E76-FED6-4134-B461-A196F88280AD}"/>
              </a:ext>
            </a:extLst>
          </p:cNvPr>
          <p:cNvSpPr txBox="1"/>
          <p:nvPr/>
        </p:nvSpPr>
        <p:spPr>
          <a:xfrm>
            <a:off x="237170" y="3275271"/>
            <a:ext cx="51785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Short sample with 16-core </a:t>
            </a:r>
            <a:r>
              <a:rPr lang="en-US" altLang="zh-CN" sz="1800" dirty="0" err="1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 Rutherford cable and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econdary co-extrusion with </a:t>
            </a:r>
            <a:r>
              <a:rPr lang="en-US" altLang="zh-CN" b="0" i="0" dirty="0">
                <a:solidFill>
                  <a:srgbClr val="0000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6061 aluminum alloy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</a:t>
            </a: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ACAA769-10CE-4814-8D2B-E8D86B215C90}"/>
              </a:ext>
            </a:extLst>
          </p:cNvPr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133346" y="5873613"/>
            <a:ext cx="1349409" cy="70358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1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NbTi</a:t>
            </a:r>
            <a:r>
              <a:rPr lang="en-US" altLang="zh-CN" sz="1100" b="1" kern="0" dirty="0">
                <a:latin typeface="Arial" panose="020B0604020202020204" pitchFamily="34" charset="0"/>
                <a:cs typeface="Arial" panose="020B0604020202020204" pitchFamily="34" charset="0"/>
              </a:rPr>
              <a:t> Rutherford cable </a:t>
            </a:r>
            <a:r>
              <a:rPr kumimoji="0" lang="en-US" altLang="zh-CN" sz="1100" b="1" i="0" u="none" strike="noStrike" kern="0" cap="none" spc="0" normalizeH="0" baseline="0" dirty="0">
                <a:latin typeface="Arial" panose="020B0604020202020204" pitchFamily="34" charset="0"/>
                <a:cs typeface="Arial" panose="020B0604020202020204" pitchFamily="34" charset="0"/>
              </a:rPr>
              <a:t>16 strands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BE1BF53-47FD-4C01-82FE-2A3E0DD7693E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1390988" y="5793556"/>
            <a:ext cx="1507173" cy="86369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defRPr/>
            </a:pPr>
            <a:r>
              <a:rPr lang="en-US" altLang="zh-CN" sz="1100" b="1" kern="0" dirty="0">
                <a:latin typeface="Arial" panose="020B0604020202020204" pitchFamily="34" charset="0"/>
                <a:cs typeface="Arial" panose="020B0604020202020204" pitchFamily="34" charset="0"/>
              </a:rPr>
              <a:t>First co-extrusion</a:t>
            </a:r>
          </a:p>
          <a:p>
            <a:pPr>
              <a:defRPr/>
            </a:pPr>
            <a:r>
              <a:rPr lang="en-US" altLang="zh-CN" sz="1100" b="1" kern="0" dirty="0">
                <a:latin typeface="Arial" panose="020B0604020202020204" pitchFamily="34" charset="0"/>
                <a:cs typeface="Arial" panose="020B0604020202020204" pitchFamily="34" charset="0"/>
              </a:rPr>
              <a:t>pure Aluminum</a:t>
            </a:r>
          </a:p>
          <a:p>
            <a:pPr>
              <a:defRPr/>
            </a:pPr>
            <a:r>
              <a:rPr lang="en-US" altLang="zh-CN" sz="1100" b="1" kern="0" dirty="0">
                <a:latin typeface="Arial" panose="020B0604020202020204" pitchFamily="34" charset="0"/>
                <a:cs typeface="Arial" panose="020B0604020202020204" pitchFamily="34" charset="0"/>
              </a:rPr>
              <a:t>+Rutherford cable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E148DAA9-008C-46FC-A5B4-75E329C0AA5D}"/>
              </a:ext>
            </a:extLst>
          </p:cNvPr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3058683" y="5892741"/>
            <a:ext cx="1987495" cy="50830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100" b="1" kern="0" dirty="0">
                <a:latin typeface="Arial" panose="020B0604020202020204" pitchFamily="34" charset="0"/>
                <a:cs typeface="Arial" panose="020B0604020202020204" pitchFamily="34" charset="0"/>
              </a:rPr>
              <a:t>Second co-extrusion </a:t>
            </a:r>
            <a:r>
              <a:rPr lang="en-US" altLang="zh-CN" sz="1100" b="1" kern="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with Aluminum alloy</a:t>
            </a:r>
            <a:endParaRPr lang="en-US" altLang="zh-CN" sz="11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笑脸 3">
            <a:extLst>
              <a:ext uri="{FF2B5EF4-FFF2-40B4-BE49-F238E27FC236}">
                <a16:creationId xmlns:a16="http://schemas.microsoft.com/office/drawing/2014/main" id="{B76E0F95-C0A0-45FF-AF69-C9009370706F}"/>
              </a:ext>
            </a:extLst>
          </p:cNvPr>
          <p:cNvSpPr/>
          <p:nvPr/>
        </p:nvSpPr>
        <p:spPr>
          <a:xfrm>
            <a:off x="10493136" y="3772720"/>
            <a:ext cx="364882" cy="364056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FD431AB2-1B16-4652-BD57-6622BF9AD9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2300" y="4342916"/>
            <a:ext cx="4942724" cy="145064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CCCE2A6-36A6-418A-A9E5-5E5FFE3456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24703" y="1616568"/>
            <a:ext cx="3828805" cy="1467172"/>
          </a:xfrm>
          <a:prstGeom prst="rect">
            <a:avLst/>
          </a:prstGeom>
        </p:spPr>
      </p:pic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4A1D1E46-7D69-4B0E-A125-FD6F0D35C104}"/>
              </a:ext>
            </a:extLst>
          </p:cNvPr>
          <p:cNvSpPr/>
          <p:nvPr/>
        </p:nvSpPr>
        <p:spPr>
          <a:xfrm>
            <a:off x="4746435" y="2620771"/>
            <a:ext cx="1706931" cy="4734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</a:rPr>
              <a:t>4</a:t>
            </a:r>
            <a:r>
              <a:rPr lang="en-US" altLang="zh-CN" baseline="30000" dirty="0">
                <a:solidFill>
                  <a:schemeClr val="tx1"/>
                </a:solidFill>
              </a:rPr>
              <a:t>th</a:t>
            </a:r>
            <a:r>
              <a:rPr lang="en-US" altLang="zh-CN" dirty="0">
                <a:solidFill>
                  <a:schemeClr val="tx1"/>
                </a:solidFill>
              </a:rPr>
              <a:t> conceptual detector</a:t>
            </a:r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22" name="箭头: 上弧形 21">
            <a:extLst>
              <a:ext uri="{FF2B5EF4-FFF2-40B4-BE49-F238E27FC236}">
                <a16:creationId xmlns:a16="http://schemas.microsoft.com/office/drawing/2014/main" id="{237AACC0-4BA0-40A3-B72F-CFD5C56523AA}"/>
              </a:ext>
            </a:extLst>
          </p:cNvPr>
          <p:cNvSpPr/>
          <p:nvPr/>
        </p:nvSpPr>
        <p:spPr>
          <a:xfrm>
            <a:off x="4769445" y="2822970"/>
            <a:ext cx="1632775" cy="473455"/>
          </a:xfrm>
          <a:prstGeom prst="curvedDownArrow">
            <a:avLst>
              <a:gd name="adj1" fmla="val 25000"/>
              <a:gd name="adj2" fmla="val 85358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19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3425512-395C-4B4F-AF92-0D21F438A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1309853"/>
            <a:ext cx="4458528" cy="2693696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Superconducting cable developing progress</a:t>
            </a:r>
            <a:endParaRPr lang="en-US" altLang="zh-CN" sz="4000" b="1" dirty="0">
              <a:solidFill>
                <a:srgbClr val="C00000"/>
              </a:solidFill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6BDE7E0-D944-4B0A-8EB3-0933A4791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124542"/>
            <a:ext cx="6710536" cy="523220"/>
          </a:xfrm>
        </p:spPr>
        <p:txBody>
          <a:bodyPr>
            <a:normAutofit lnSpcReduction="10000"/>
          </a:bodyPr>
          <a:lstStyle/>
          <a:p>
            <a:r>
              <a:rPr lang="it-IT" altLang="zh-CN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Box-type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Conductor developing :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DBF02-64E4-4F58-A23F-3791063FB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182" y="6407697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ED627E3-08BA-4ABB-8696-47857C349410}"/>
              </a:ext>
            </a:extLst>
          </p:cNvPr>
          <p:cNvSpPr txBox="1"/>
          <p:nvPr/>
        </p:nvSpPr>
        <p:spPr>
          <a:xfrm>
            <a:off x="423522" y="1799080"/>
            <a:ext cx="62920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00FF"/>
                </a:solidFill>
              </a:rPr>
              <a:t>Full size Box-type Super-conductor development:</a:t>
            </a:r>
          </a:p>
          <a:p>
            <a:r>
              <a:rPr lang="en-US" altLang="zh-CN" sz="2000" dirty="0">
                <a:latin typeface="等线" panose="02010600030101010101" pitchFamily="2" charset="-122"/>
                <a:cs typeface="Times New Roman" panose="02020603050405020304" pitchFamily="18" charset="0"/>
              </a:rPr>
              <a:t>T</a:t>
            </a:r>
            <a:r>
              <a:rPr lang="en-US" altLang="zh-CN" sz="2000" dirty="0"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he 32 strands LTS Rutherford cable was developed and finished the first co-extrusion process. Now we are doing the last and difficult step secondary co-extrusion.</a:t>
            </a:r>
            <a:endParaRPr lang="zh-CN" altLang="en-US" sz="2000" dirty="0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BCA9ACF3-E9CD-45C3-BD4C-01044A97DA6F}"/>
              </a:ext>
            </a:extLst>
          </p:cNvPr>
          <p:cNvSpPr/>
          <p:nvPr/>
        </p:nvSpPr>
        <p:spPr>
          <a:xfrm>
            <a:off x="9861546" y="1263112"/>
            <a:ext cx="1413062" cy="269369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40E3538-2579-4D21-8B27-9E129B1F52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59" y="4262570"/>
            <a:ext cx="1756365" cy="23418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B2C31D6-8AA3-4A8D-AD86-AED3D24916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171" y="4262569"/>
            <a:ext cx="2103530" cy="234182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4E94686-90FF-4F62-ADFC-E14D06B241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03" y="4262569"/>
            <a:ext cx="1756365" cy="234182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65F5697-63BD-4F8A-AA52-DC0C62AD61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308" y="4262569"/>
            <a:ext cx="1317274" cy="2341821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A12EE50F-CD33-402E-B8DC-7F47E306804D}"/>
              </a:ext>
            </a:extLst>
          </p:cNvPr>
          <p:cNvSpPr txBox="1"/>
          <p:nvPr/>
        </p:nvSpPr>
        <p:spPr>
          <a:xfrm>
            <a:off x="387034" y="3381539"/>
            <a:ext cx="60999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0" i="0" dirty="0">
                <a:solidFill>
                  <a:srgbClr val="0000FF"/>
                </a:solidFill>
                <a:effectLst/>
                <a:latin typeface="-apple-system"/>
              </a:rPr>
              <a:t>Continuously improving the process, such as core wire preheating, size adjustment and mold optimization.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F238668-46AB-4F50-9894-F6D14CED654E}"/>
              </a:ext>
            </a:extLst>
          </p:cNvPr>
          <p:cNvSpPr txBox="1"/>
          <p:nvPr/>
        </p:nvSpPr>
        <p:spPr>
          <a:xfrm>
            <a:off x="586930" y="4625463"/>
            <a:ext cx="16642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2025-10-21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4C2012A-D70C-4223-A1DB-6320D7136273}"/>
              </a:ext>
            </a:extLst>
          </p:cNvPr>
          <p:cNvSpPr txBox="1"/>
          <p:nvPr/>
        </p:nvSpPr>
        <p:spPr>
          <a:xfrm>
            <a:off x="7311383" y="3725975"/>
            <a:ext cx="2325179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May to Oct 2025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27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9EE0D-F6A9-776B-41B3-A83B5C1AC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5AC2FC8C-11BE-4363-61E7-A0B5A29234C4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Superconducting cable developing progress</a:t>
            </a:r>
            <a:endParaRPr lang="en-US" altLang="zh-CN" sz="4000" b="1" dirty="0">
              <a:solidFill>
                <a:srgbClr val="C00000"/>
              </a:solidFill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E535E45-D18C-3986-1221-8F718D270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307338"/>
            <a:ext cx="11161240" cy="52322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800" dirty="0">
                <a:solidFill>
                  <a:srgbClr val="FF0000"/>
                </a:solidFill>
              </a:rPr>
              <a:t>0.5 m </a:t>
            </a:r>
            <a:r>
              <a:rPr lang="en-US" altLang="zh-CN" sz="2800" dirty="0"/>
              <a:t>full size Box-type Super-conductor </a:t>
            </a:r>
            <a:r>
              <a:rPr lang="en-US" altLang="zh-CN" sz="2800" dirty="0">
                <a:solidFill>
                  <a:srgbClr val="0000FF"/>
                </a:solidFill>
              </a:rPr>
              <a:t>sample was developed at </a:t>
            </a:r>
            <a:r>
              <a:rPr lang="en-US" altLang="zh-CN" sz="3000" b="1" dirty="0">
                <a:solidFill>
                  <a:srgbClr val="FF0000"/>
                </a:solidFill>
              </a:rPr>
              <a:t>2025-11-22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ED07DB-481E-6A7A-D3C2-418B077A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182" y="6407697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37E2402-EFAB-AB65-DD16-EBC77EA8B044}"/>
              </a:ext>
            </a:extLst>
          </p:cNvPr>
          <p:cNvSpPr txBox="1"/>
          <p:nvPr/>
        </p:nvSpPr>
        <p:spPr>
          <a:xfrm>
            <a:off x="563357" y="1976958"/>
            <a:ext cx="5532643" cy="132343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2000" dirty="0"/>
              <a:t>The core aluminum-coated cable 16 × 30 mm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000" dirty="0"/>
              <a:t>Pre-heating 550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℃</a:t>
            </a:r>
            <a:r>
              <a:rPr lang="en-US" altLang="zh-CN" sz="2000" dirty="0"/>
              <a:t>, 4.5r/min</a:t>
            </a:r>
            <a:r>
              <a:rPr lang="zh-CN" altLang="en-US" sz="2000" dirty="0"/>
              <a:t>；</a:t>
            </a:r>
            <a:r>
              <a:rPr lang="en-US" altLang="zh-CN" sz="20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000" dirty="0"/>
              <a:t>The first optimized 22 × 56 mm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 secondary co-extrusion mold is used. 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9A86F92-67A1-4EAC-846D-FA4F7CCEF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733" y="4503114"/>
            <a:ext cx="2826791" cy="20942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72311E1-E7EB-471B-8AD2-765054D147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017" y="4486720"/>
            <a:ext cx="3752232" cy="21106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E1C84CE2-969B-45DB-A574-17313DD5F0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383" y="4498830"/>
            <a:ext cx="3856201" cy="2098522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CF30B664-6B5E-465E-9690-BF0E494E3EB6}"/>
              </a:ext>
            </a:extLst>
          </p:cNvPr>
          <p:cNvSpPr txBox="1"/>
          <p:nvPr/>
        </p:nvSpPr>
        <p:spPr>
          <a:xfrm>
            <a:off x="272185" y="3293394"/>
            <a:ext cx="6234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0" i="0" dirty="0">
                <a:solidFill>
                  <a:srgbClr val="00B0F0"/>
                </a:solidFill>
                <a:effectLst/>
                <a:latin typeface="-apple-system"/>
              </a:rPr>
              <a:t>During the cable processing, excessive material overflow caused mold blockage, resulting in aluminum coating interruption.</a:t>
            </a:r>
          </a:p>
          <a:p>
            <a:r>
              <a:rPr lang="en-US" altLang="zh-CN" dirty="0"/>
              <a:t>Adjust the co-extrusion machine and</a:t>
            </a:r>
            <a:r>
              <a:rPr lang="zh-CN" altLang="en-US" dirty="0"/>
              <a:t> </a:t>
            </a:r>
            <a:r>
              <a:rPr lang="en-US" altLang="zh-CN" dirty="0"/>
              <a:t>optimize the extrusion mold to develop longer cable.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25FBDDE-1C64-4CF1-84D3-162BF14277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590" y="1925093"/>
            <a:ext cx="5499957" cy="2483485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A858255-38B8-49CA-955A-71DD746F4D77}"/>
              </a:ext>
            </a:extLst>
          </p:cNvPr>
          <p:cNvSpPr txBox="1"/>
          <p:nvPr/>
        </p:nvSpPr>
        <p:spPr>
          <a:xfrm>
            <a:off x="10038142" y="3531230"/>
            <a:ext cx="13588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FF00"/>
                </a:solidFill>
              </a:rPr>
              <a:t>2025-11-22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8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9EE0D-F6A9-776B-41B3-A83B5C1AC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5AC2FC8C-11BE-4363-61E7-A0B5A29234C4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Superconducting cable developing progress</a:t>
            </a:r>
            <a:endParaRPr lang="en-US" altLang="zh-CN" sz="4000" b="1" dirty="0">
              <a:solidFill>
                <a:srgbClr val="C00000"/>
              </a:solidFill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E535E45-D18C-3986-1221-8F718D270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307338"/>
            <a:ext cx="11161240" cy="523220"/>
          </a:xfrm>
        </p:spPr>
        <p:txBody>
          <a:bodyPr>
            <a:normAutofit lnSpcReduction="10000"/>
          </a:bodyPr>
          <a:lstStyle/>
          <a:p>
            <a:r>
              <a:rPr lang="en-US" altLang="zh-CN" dirty="0"/>
              <a:t>Optimize the extrusion mold to develop longer sample.</a:t>
            </a:r>
            <a:endParaRPr lang="zh-CN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ED07DB-481E-6A7A-D3C2-418B077A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182" y="6407697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311E1-E7EB-471B-8AD2-765054D147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893" y="4579280"/>
            <a:ext cx="3752232" cy="211063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A6AF9D3-CAFF-43F3-BC81-ACFDB7F43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085" y="1772120"/>
            <a:ext cx="3506443" cy="26665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03C8E1-42D4-48BB-9461-B6CEB075CC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99" y="1828430"/>
            <a:ext cx="2201875" cy="26123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D146143-7454-482A-9891-1225E0FF43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596" y="1813915"/>
            <a:ext cx="2522022" cy="267893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A80BF3-E4EC-4F4D-9B9B-4D0792A335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542" y="4478243"/>
            <a:ext cx="2695094" cy="225856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4865EA6-2EDB-4B84-87DA-25D7614420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605" y="4417719"/>
            <a:ext cx="2911860" cy="231908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059EE68A-270A-4FEE-852F-B33CB169AA49}"/>
              </a:ext>
            </a:extLst>
          </p:cNvPr>
          <p:cNvSpPr txBox="1"/>
          <p:nvPr/>
        </p:nvSpPr>
        <p:spPr>
          <a:xfrm>
            <a:off x="301087" y="1833298"/>
            <a:ext cx="3904194" cy="193899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2000" b="1" i="0" dirty="0">
                <a:effectLst/>
                <a:latin typeface="-apple-system"/>
              </a:rPr>
              <a:t>Perform 3D modeling of the mold</a:t>
            </a:r>
            <a:r>
              <a:rPr lang="en-US" altLang="zh-CN" sz="2000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000" b="1" i="0" dirty="0">
                <a:effectLst/>
                <a:latin typeface="-apple-system"/>
              </a:rPr>
              <a:t>analyze the causes of aluminum coating failure </a:t>
            </a:r>
            <a:r>
              <a:rPr lang="zh-CN" altLang="en-US" sz="2000" dirty="0"/>
              <a:t>；</a:t>
            </a:r>
            <a:r>
              <a:rPr lang="en-US" altLang="zh-CN" sz="20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000" b="1" i="0" dirty="0">
                <a:effectLst/>
                <a:latin typeface="-apple-system"/>
              </a:rPr>
              <a:t>optimize and adjust the mold accordingly</a:t>
            </a:r>
            <a:r>
              <a:rPr lang="en-US" altLang="zh-CN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8677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9EE0D-F6A9-776B-41B3-A83B5C1AC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5B3ED87-59C5-4E0D-AE75-6BEA042A3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463999" y="4536962"/>
            <a:ext cx="1835486" cy="2448272"/>
          </a:xfrm>
          <a:prstGeom prst="rect">
            <a:avLst/>
          </a:prstGeom>
        </p:spPr>
      </p:pic>
      <p:sp>
        <p:nvSpPr>
          <p:cNvPr id="11" name="文本框 23">
            <a:extLst>
              <a:ext uri="{FF2B5EF4-FFF2-40B4-BE49-F238E27FC236}">
                <a16:creationId xmlns:a16="http://schemas.microsoft.com/office/drawing/2014/main" id="{5AC2FC8C-11BE-4363-61E7-A0B5A29234C4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Superconducting cable developing progress</a:t>
            </a:r>
            <a:endParaRPr lang="en-US" altLang="zh-CN" sz="4000" b="1" dirty="0">
              <a:solidFill>
                <a:srgbClr val="C00000"/>
              </a:solidFill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E535E45-D18C-3986-1221-8F718D270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307338"/>
            <a:ext cx="11161240" cy="52322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800" dirty="0">
                <a:solidFill>
                  <a:srgbClr val="FF0000"/>
                </a:solidFill>
              </a:rPr>
              <a:t>5 m </a:t>
            </a:r>
            <a:r>
              <a:rPr lang="en-US" altLang="zh-CN" sz="2800" dirty="0"/>
              <a:t>full size Box-type </a:t>
            </a:r>
            <a:r>
              <a:rPr lang="en-US" altLang="zh-CN" sz="2800" dirty="0">
                <a:solidFill>
                  <a:srgbClr val="FF0000"/>
                </a:solidFill>
              </a:rPr>
              <a:t>dummy cable </a:t>
            </a:r>
            <a:r>
              <a:rPr lang="en-US" altLang="zh-CN" sz="2800" dirty="0">
                <a:solidFill>
                  <a:srgbClr val="0000FF"/>
                </a:solidFill>
              </a:rPr>
              <a:t>was developed at </a:t>
            </a:r>
            <a:r>
              <a:rPr lang="en-US" altLang="zh-CN" sz="3000" b="1" dirty="0">
                <a:solidFill>
                  <a:srgbClr val="FF0000"/>
                </a:solidFill>
              </a:rPr>
              <a:t>2025-12-13</a:t>
            </a:r>
            <a:endParaRPr lang="en-US" altLang="zh-CN" sz="2800" b="1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ED07DB-481E-6A7A-D3C2-418B077A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182" y="6407697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37E2402-EFAB-AB65-DD16-EBC77EA8B044}"/>
              </a:ext>
            </a:extLst>
          </p:cNvPr>
          <p:cNvSpPr txBox="1"/>
          <p:nvPr/>
        </p:nvSpPr>
        <p:spPr>
          <a:xfrm>
            <a:off x="592211" y="1982305"/>
            <a:ext cx="5532643" cy="132343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zh-CN" sz="2000" dirty="0"/>
              <a:t>The </a:t>
            </a:r>
            <a:r>
              <a:rPr lang="en-US" altLang="zh-CN" sz="2000" dirty="0">
                <a:solidFill>
                  <a:srgbClr val="FF0000"/>
                </a:solidFill>
              </a:rPr>
              <a:t>copper</a:t>
            </a:r>
            <a:r>
              <a:rPr lang="en-US" altLang="zh-CN" sz="2000" dirty="0"/>
              <a:t> Rutherford cable is used;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000" dirty="0"/>
              <a:t>First aluminum-coated cable 16 × 30 mm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;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000" dirty="0"/>
              <a:t>Optimized 22 × 56 mm</a:t>
            </a:r>
            <a:r>
              <a:rPr lang="en-US" altLang="zh-CN" sz="2000" baseline="30000" dirty="0"/>
              <a:t>2</a:t>
            </a:r>
            <a:r>
              <a:rPr lang="en-US" altLang="zh-CN" sz="2000" dirty="0"/>
              <a:t> secondary co-extrusion mold is used. 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CF30B664-6B5E-465E-9690-BF0E494E3EB6}"/>
              </a:ext>
            </a:extLst>
          </p:cNvPr>
          <p:cNvSpPr txBox="1"/>
          <p:nvPr/>
        </p:nvSpPr>
        <p:spPr>
          <a:xfrm>
            <a:off x="492054" y="3429000"/>
            <a:ext cx="50998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-apple-system"/>
              </a:rPr>
              <a:t>A 5</a:t>
            </a:r>
            <a:r>
              <a:rPr lang="en-US" altLang="zh-CN" sz="2000" b="0" i="0" dirty="0">
                <a:effectLst/>
                <a:latin typeface="-apple-system"/>
              </a:rPr>
              <a:t>-meter-long cable was developed, using copper wire instead of superconducting wire inside. </a:t>
            </a:r>
            <a:r>
              <a:rPr lang="en-US" altLang="zh-CN" sz="2000" b="0" i="0" dirty="0">
                <a:solidFill>
                  <a:srgbClr val="FF0000"/>
                </a:solidFill>
                <a:effectLst/>
                <a:latin typeface="-apple-system"/>
              </a:rPr>
              <a:t>All aspects went smoothly</a:t>
            </a:r>
            <a:r>
              <a:rPr lang="en-US" altLang="zh-CN" sz="2000" b="0" i="0" dirty="0">
                <a:effectLst/>
                <a:latin typeface="-apple-system"/>
              </a:rPr>
              <a:t>, and the reason for only producing 5 meters is that the core wire is only 5 meters long. </a:t>
            </a:r>
          </a:p>
          <a:p>
            <a:r>
              <a:rPr lang="en-US" altLang="zh-CN" sz="2000" b="0" i="0" dirty="0">
                <a:effectLst/>
                <a:latin typeface="-apple-system"/>
              </a:rPr>
              <a:t>Next, we will use the 20 meter aluminum coated cable we previously produced for full-size cable processing.</a:t>
            </a:r>
            <a:endParaRPr lang="zh-CN" altLang="en-US" sz="2000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44187B6-CC77-45DC-A427-12155FA7CD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606" y="1976958"/>
            <a:ext cx="2175998" cy="27199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642552C-555C-44FB-988F-1B48A7AFEA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1981765"/>
            <a:ext cx="2203434" cy="27542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A1C7FCE-A200-4F0B-8D69-DC82DA16E4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0000" y="4843354"/>
            <a:ext cx="3590652" cy="1835487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58AD5BA-C7A1-44F8-AE7A-5E24C9F2B1B1}"/>
              </a:ext>
            </a:extLst>
          </p:cNvPr>
          <p:cNvSpPr txBox="1"/>
          <p:nvPr/>
        </p:nvSpPr>
        <p:spPr>
          <a:xfrm>
            <a:off x="7801306" y="6312757"/>
            <a:ext cx="1319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FF00"/>
                </a:solidFill>
              </a:rPr>
              <a:t>2025-12-13</a:t>
            </a:r>
            <a:endParaRPr lang="zh-CN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6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9EE0D-F6A9-776B-41B3-A83B5C1AC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3161F46A-75C8-0B82-E8E5-3201AD999426}"/>
              </a:ext>
            </a:extLst>
          </p:cNvPr>
          <p:cNvSpPr/>
          <p:nvPr/>
        </p:nvSpPr>
        <p:spPr>
          <a:xfrm>
            <a:off x="204892" y="1844824"/>
            <a:ext cx="5603075" cy="4562873"/>
          </a:xfrm>
          <a:prstGeom prst="roundRect">
            <a:avLst>
              <a:gd name="adj" fmla="val 10184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5AC2FC8C-11BE-4363-61E7-A0B5A29234C4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</a:pPr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Superconducting cable developing progress</a:t>
            </a:r>
            <a:endParaRPr lang="en-US" altLang="zh-CN" sz="4000" b="1" dirty="0">
              <a:solidFill>
                <a:srgbClr val="C00000"/>
              </a:solidFill>
              <a:latin typeface="Arial Black" panose="020B0A040201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E535E45-D18C-3986-1221-8F718D270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124542"/>
            <a:ext cx="6710536" cy="523220"/>
          </a:xfrm>
        </p:spPr>
        <p:txBody>
          <a:bodyPr>
            <a:normAutofit lnSpcReduction="10000"/>
          </a:bodyPr>
          <a:lstStyle/>
          <a:p>
            <a:r>
              <a:rPr lang="it-IT" altLang="zh-CN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Box-type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Conductor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developing plan: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ED07DB-481E-6A7A-D3C2-418B077AD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182" y="6407697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19</a:t>
            </a:fld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11D1913-3764-E04E-E69C-4A78D5DFFA79}"/>
              </a:ext>
            </a:extLst>
          </p:cNvPr>
          <p:cNvSpPr txBox="1"/>
          <p:nvPr/>
        </p:nvSpPr>
        <p:spPr>
          <a:xfrm>
            <a:off x="479376" y="1985818"/>
            <a:ext cx="5096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FF0000"/>
                </a:solidFill>
              </a:rPr>
              <a:t>2025</a:t>
            </a:r>
            <a:r>
              <a:rPr lang="en-US" altLang="zh-CN" sz="2400" dirty="0">
                <a:solidFill>
                  <a:srgbClr val="0000FF"/>
                </a:solidFill>
              </a:rPr>
              <a:t> Full size Box-type Super-conductor sample: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BFC0AFC-B908-7019-DDBC-2B07E10AB576}"/>
              </a:ext>
            </a:extLst>
          </p:cNvPr>
          <p:cNvSpPr txBox="1"/>
          <p:nvPr/>
        </p:nvSpPr>
        <p:spPr>
          <a:xfrm>
            <a:off x="332741" y="2794019"/>
            <a:ext cx="5243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nl-NL" altLang="zh-CN" b="1" dirty="0"/>
              <a:t>Continuously optimizing these processes</a:t>
            </a:r>
            <a:r>
              <a:rPr lang="en-US" altLang="zh-CN" sz="2000" b="1" dirty="0">
                <a:latin typeface="-apple-system"/>
              </a:rPr>
              <a:t>:</a:t>
            </a:r>
            <a:endParaRPr lang="en-US" altLang="zh-CN" sz="2000" b="1" i="0" dirty="0">
              <a:effectLst/>
              <a:latin typeface="-apple-system"/>
            </a:endParaRPr>
          </a:p>
          <a:p>
            <a:r>
              <a:rPr lang="en-US" altLang="zh-CN" sz="2000" dirty="0">
                <a:latin typeface="-apple-system"/>
              </a:rPr>
              <a:t>mold optimization; core </a:t>
            </a:r>
            <a:r>
              <a:rPr lang="en-US" altLang="zh-CN" sz="2000" b="0" i="0" dirty="0">
                <a:effectLst/>
                <a:latin typeface="-apple-system"/>
              </a:rPr>
              <a:t>wire preheating</a:t>
            </a:r>
            <a:endParaRPr lang="zh-CN" altLang="en-US" sz="20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71073CC-D239-AA5F-5905-3714C175BAB1}"/>
              </a:ext>
            </a:extLst>
          </p:cNvPr>
          <p:cNvSpPr txBox="1"/>
          <p:nvPr/>
        </p:nvSpPr>
        <p:spPr>
          <a:xfrm>
            <a:off x="6000681" y="4268317"/>
            <a:ext cx="5688633" cy="15696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FF0000"/>
                </a:solidFill>
              </a:rPr>
              <a:t>2026</a:t>
            </a:r>
            <a:r>
              <a:rPr lang="en-US" altLang="zh-CN" sz="2400" dirty="0">
                <a:solidFill>
                  <a:srgbClr val="0000FF"/>
                </a:solidFill>
              </a:rPr>
              <a:t> </a:t>
            </a:r>
          </a:p>
          <a:p>
            <a:r>
              <a:rPr lang="en-US" altLang="zh-CN" sz="2400" dirty="0">
                <a:solidFill>
                  <a:srgbClr val="0000FF"/>
                </a:solidFill>
              </a:rPr>
              <a:t>100 meters full size Box-type Super-conductor development;</a:t>
            </a:r>
          </a:p>
          <a:p>
            <a:pPr lvl="1"/>
            <a:r>
              <a:rPr lang="en-US" altLang="zh-CN" sz="2400" b="1" i="0" dirty="0">
                <a:effectLst/>
                <a:latin typeface="-apple-system"/>
              </a:rPr>
              <a:t>Address the issue of process stability.</a:t>
            </a:r>
            <a:endParaRPr lang="zh-CN" altLang="en-US" sz="2400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4659D79-D524-B273-0849-E2BF727C40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3858205"/>
            <a:ext cx="1756365" cy="234182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737E2402-EFAB-AB65-DD16-EBC77EA8B044}"/>
              </a:ext>
            </a:extLst>
          </p:cNvPr>
          <p:cNvSpPr txBox="1"/>
          <p:nvPr/>
        </p:nvSpPr>
        <p:spPr>
          <a:xfrm>
            <a:off x="6000680" y="2132856"/>
            <a:ext cx="5688633" cy="113877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FF"/>
                </a:solidFill>
              </a:rPr>
              <a:t>We are doing: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2000" dirty="0"/>
              <a:t>Adjust the co-extrusion machine and</a:t>
            </a:r>
            <a:r>
              <a:rPr lang="zh-CN" altLang="en-US" sz="2000" dirty="0"/>
              <a:t> </a:t>
            </a:r>
            <a:r>
              <a:rPr lang="en-US" altLang="zh-CN" sz="2000" dirty="0"/>
              <a:t>optimize the extrusion mold to develop longer sample.</a:t>
            </a:r>
            <a:endParaRPr lang="zh-CN" altLang="en-US" sz="20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F1A559A4-0500-4B43-8841-411E3D3D50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66" y="3824927"/>
            <a:ext cx="2017091" cy="239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3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ctrTitle"/>
          </p:nvPr>
        </p:nvSpPr>
        <p:spPr>
          <a:xfrm>
            <a:off x="2121448" y="67537"/>
            <a:ext cx="7916416" cy="1036506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altLang="zh-CN" sz="6000" kern="0" dirty="0">
                <a:latin typeface="Arial Black" panose="020B0A04020102020204" pitchFamily="34" charset="0"/>
              </a:rPr>
              <a:t>Content</a:t>
            </a:r>
            <a:endParaRPr lang="zh-CN" altLang="en-US" sz="6000" kern="0" dirty="0">
              <a:latin typeface="Arial Black" panose="020B0A04020102020204" pitchFamily="34" charset="0"/>
            </a:endParaRPr>
          </a:p>
        </p:txBody>
      </p:sp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1199456" y="1772816"/>
            <a:ext cx="10382944" cy="4155763"/>
          </a:xfrm>
        </p:spPr>
        <p:txBody>
          <a:bodyPr>
            <a:noAutofit/>
          </a:bodyPr>
          <a:lstStyle/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Cable selection process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Pre-CDR, CDR to Ref-TDR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Superconducting cable developing progress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Alternative solutions 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HTS option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Source of Funds</a:t>
            </a:r>
          </a:p>
          <a:p>
            <a:pPr marL="228600" indent="-228600" algn="l">
              <a:lnSpc>
                <a:spcPct val="12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Summary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4EC70-7601-42C5-B2C5-F374963E5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2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378"/>
    </mc:Choice>
    <mc:Fallback xmlns="">
      <p:transition spd="slow" advTm="5737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8F953743-BCD4-FB60-8CFD-1A8A6B30557D}"/>
              </a:ext>
            </a:extLst>
          </p:cNvPr>
          <p:cNvSpPr/>
          <p:nvPr/>
        </p:nvSpPr>
        <p:spPr>
          <a:xfrm>
            <a:off x="486690" y="1302495"/>
            <a:ext cx="5000450" cy="2916883"/>
          </a:xfrm>
          <a:prstGeom prst="roundRect">
            <a:avLst>
              <a:gd name="adj" fmla="val 10431"/>
            </a:avLst>
          </a:prstGeom>
          <a:solidFill>
            <a:schemeClr val="tx2">
              <a:lumMod val="20000"/>
              <a:lumOff val="8000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Working plan in TDR</a:t>
            </a:r>
            <a:endParaRPr lang="en-US" altLang="zh-CN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ECE2-CBD6-418E-95E2-D27A25ED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AFBC5D0C-C7E3-4F58-8BAC-DDEE165C15A2}"/>
              </a:ext>
            </a:extLst>
          </p:cNvPr>
          <p:cNvGrpSpPr/>
          <p:nvPr/>
        </p:nvGrpSpPr>
        <p:grpSpPr>
          <a:xfrm>
            <a:off x="551384" y="1556792"/>
            <a:ext cx="11212760" cy="4603234"/>
            <a:chOff x="580172" y="1384712"/>
            <a:chExt cx="11212760" cy="4603234"/>
          </a:xfrm>
        </p:grpSpPr>
        <p:sp>
          <p:nvSpPr>
            <p:cNvPr id="10" name="箭头: 右 9">
              <a:extLst>
                <a:ext uri="{FF2B5EF4-FFF2-40B4-BE49-F238E27FC236}">
                  <a16:creationId xmlns:a16="http://schemas.microsoft.com/office/drawing/2014/main" id="{92839DDA-1293-42B5-B9B3-5DAD69742D54}"/>
                </a:ext>
              </a:extLst>
            </p:cNvPr>
            <p:cNvSpPr/>
            <p:nvPr/>
          </p:nvSpPr>
          <p:spPr>
            <a:xfrm>
              <a:off x="906544" y="3212184"/>
              <a:ext cx="10886388" cy="650449"/>
            </a:xfrm>
            <a:prstGeom prst="rightArrow">
              <a:avLst>
                <a:gd name="adj1" fmla="val 50000"/>
                <a:gd name="adj2" fmla="val 168841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BAD596B5-26DD-46B5-AF8C-0D1B36044D3D}"/>
                </a:ext>
              </a:extLst>
            </p:cNvPr>
            <p:cNvSpPr/>
            <p:nvPr/>
          </p:nvSpPr>
          <p:spPr>
            <a:xfrm>
              <a:off x="3221612" y="3377152"/>
              <a:ext cx="2243579" cy="3205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2603A6F-503A-4E95-A9D7-5BAFC631BEAC}"/>
                </a:ext>
              </a:extLst>
            </p:cNvPr>
            <p:cNvSpPr/>
            <p:nvPr/>
          </p:nvSpPr>
          <p:spPr>
            <a:xfrm>
              <a:off x="7780259" y="3377152"/>
              <a:ext cx="1965486" cy="320512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E533DA7-7731-4335-8003-B95EE1697FFD}"/>
                </a:ext>
              </a:extLst>
            </p:cNvPr>
            <p:cNvSpPr txBox="1"/>
            <p:nvPr/>
          </p:nvSpPr>
          <p:spPr>
            <a:xfrm>
              <a:off x="580172" y="3677967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/>
                <a:t>2025</a:t>
              </a:r>
              <a:endParaRPr lang="zh-CN" altLang="en-US" sz="2000" b="1" dirty="0"/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27B14D94-38A7-42A5-9507-F81157C1A756}"/>
                </a:ext>
              </a:extLst>
            </p:cNvPr>
            <p:cNvSpPr txBox="1"/>
            <p:nvPr/>
          </p:nvSpPr>
          <p:spPr>
            <a:xfrm>
              <a:off x="2895240" y="3697664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/>
                <a:t>2026</a:t>
              </a:r>
              <a:endParaRPr lang="zh-CN" altLang="en-US" sz="2000" b="1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DD0FF6BD-C176-4361-9275-8ABC3F2E0F32}"/>
                </a:ext>
              </a:extLst>
            </p:cNvPr>
            <p:cNvSpPr txBox="1"/>
            <p:nvPr/>
          </p:nvSpPr>
          <p:spPr>
            <a:xfrm>
              <a:off x="5138819" y="3697664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/>
                <a:t>2027</a:t>
              </a:r>
              <a:endParaRPr lang="zh-CN" altLang="en-US" sz="2000" b="1" dirty="0"/>
            </a:p>
          </p:txBody>
        </p:sp>
        <p:sp>
          <p:nvSpPr>
            <p:cNvPr id="17" name="文本框 4">
              <a:extLst>
                <a:ext uri="{FF2B5EF4-FFF2-40B4-BE49-F238E27FC236}">
                  <a16:creationId xmlns:a16="http://schemas.microsoft.com/office/drawing/2014/main" id="{F6F5D4B9-0750-4199-B8B8-27246B1098F4}"/>
                </a:ext>
              </a:extLst>
            </p:cNvPr>
            <p:cNvSpPr txBox="1"/>
            <p:nvPr/>
          </p:nvSpPr>
          <p:spPr>
            <a:xfrm>
              <a:off x="7481415" y="3706248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b="1" dirty="0"/>
                <a:t>2028</a:t>
              </a:r>
              <a:endParaRPr lang="zh-CN" altLang="en-US" sz="2000" b="1" dirty="0"/>
            </a:p>
          </p:txBody>
        </p:sp>
        <p:sp>
          <p:nvSpPr>
            <p:cNvPr id="18" name="文本框 4">
              <a:extLst>
                <a:ext uri="{FF2B5EF4-FFF2-40B4-BE49-F238E27FC236}">
                  <a16:creationId xmlns:a16="http://schemas.microsoft.com/office/drawing/2014/main" id="{B52D00FF-B2F5-4F70-8378-24448D6DB757}"/>
                </a:ext>
              </a:extLst>
            </p:cNvPr>
            <p:cNvSpPr txBox="1"/>
            <p:nvPr/>
          </p:nvSpPr>
          <p:spPr>
            <a:xfrm>
              <a:off x="9398622" y="3697664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b="1" dirty="0"/>
                <a:t>2029</a:t>
              </a:r>
              <a:endParaRPr lang="zh-CN" altLang="en-US" sz="2000" b="1" dirty="0"/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CF591A1-D537-4756-916A-EFF49137D0A9}"/>
                </a:ext>
              </a:extLst>
            </p:cNvPr>
            <p:cNvSpPr txBox="1"/>
            <p:nvPr/>
          </p:nvSpPr>
          <p:spPr>
            <a:xfrm>
              <a:off x="1497355" y="1384712"/>
              <a:ext cx="3641464" cy="120032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/>
                <a:t>Full-size Aluminum stabilized superconducting conductor development</a:t>
              </a:r>
              <a:endParaRPr lang="zh-CN" altLang="en-US" sz="2400" dirty="0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1D3583D-3759-42AF-B79A-9A41BF9AEC62}"/>
                </a:ext>
              </a:extLst>
            </p:cNvPr>
            <p:cNvSpPr txBox="1"/>
            <p:nvPr/>
          </p:nvSpPr>
          <p:spPr>
            <a:xfrm>
              <a:off x="1158206" y="2672327"/>
              <a:ext cx="1827744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Short sample</a:t>
              </a:r>
              <a:endParaRPr lang="zh-CN" altLang="en-US" sz="2400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395FB691-6F08-4480-9098-514AE3A43ED3}"/>
                </a:ext>
              </a:extLst>
            </p:cNvPr>
            <p:cNvSpPr txBox="1"/>
            <p:nvPr/>
          </p:nvSpPr>
          <p:spPr>
            <a:xfrm>
              <a:off x="3860736" y="2669329"/>
              <a:ext cx="965329" cy="46166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2400" dirty="0"/>
                <a:t>100 m</a:t>
              </a:r>
              <a:endParaRPr lang="zh-CN" altLang="en-US" sz="2400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07E21CC-7B3E-4577-882F-1A81542AA90D}"/>
                </a:ext>
              </a:extLst>
            </p:cNvPr>
            <p:cNvSpPr txBox="1"/>
            <p:nvPr/>
          </p:nvSpPr>
          <p:spPr>
            <a:xfrm>
              <a:off x="1807656" y="4418286"/>
              <a:ext cx="3331163" cy="1569660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2400" dirty="0"/>
                <a:t>Validation experiments for mechanical suspension structure and cooling structure</a:t>
              </a:r>
              <a:endParaRPr lang="zh-CN" altLang="en-US" sz="2400" dirty="0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F5902E4-C57C-4656-8B7D-CFA12B21FD47}"/>
                </a:ext>
              </a:extLst>
            </p:cNvPr>
            <p:cNvSpPr txBox="1"/>
            <p:nvPr/>
          </p:nvSpPr>
          <p:spPr>
            <a:xfrm>
              <a:off x="5630876" y="4418286"/>
              <a:ext cx="1965485" cy="83099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2400" dirty="0"/>
                <a:t>Scaled model coil design</a:t>
              </a:r>
              <a:endParaRPr lang="zh-CN" altLang="en-US" sz="2400" dirty="0"/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D840D4B-B966-419E-837E-75514EDCA45F}"/>
                </a:ext>
              </a:extLst>
            </p:cNvPr>
            <p:cNvSpPr txBox="1"/>
            <p:nvPr/>
          </p:nvSpPr>
          <p:spPr>
            <a:xfrm>
              <a:off x="7707658" y="4418286"/>
              <a:ext cx="2884602" cy="1200329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2400" dirty="0"/>
                <a:t>Processing, Assembly, and Testing of Model Coil</a:t>
              </a:r>
              <a:r>
                <a:rPr lang="en-US" altLang="zh-CN" sz="2400" dirty="0">
                  <a:solidFill>
                    <a:srgbClr val="0000FF"/>
                  </a:solidFill>
                  <a:ea typeface="宋体" pitchFamily="2" charset="-122"/>
                </a:rPr>
                <a:t> </a:t>
              </a:r>
              <a:endParaRPr lang="zh-CN" altLang="en-US" sz="2400" dirty="0"/>
            </a:p>
          </p:txBody>
        </p:sp>
        <p:sp>
          <p:nvSpPr>
            <p:cNvPr id="25" name="箭头: 下 24">
              <a:extLst>
                <a:ext uri="{FF2B5EF4-FFF2-40B4-BE49-F238E27FC236}">
                  <a16:creationId xmlns:a16="http://schemas.microsoft.com/office/drawing/2014/main" id="{C3CE357E-E4E7-414B-819E-98C4FDED95F1}"/>
                </a:ext>
              </a:extLst>
            </p:cNvPr>
            <p:cNvSpPr/>
            <p:nvPr/>
          </p:nvSpPr>
          <p:spPr>
            <a:xfrm>
              <a:off x="4266196" y="3741597"/>
              <a:ext cx="229895" cy="611403"/>
            </a:xfrm>
            <a:prstGeom prst="downArrow">
              <a:avLst>
                <a:gd name="adj1" fmla="val 50000"/>
                <a:gd name="adj2" fmla="val 11560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箭头: 下 25">
              <a:extLst>
                <a:ext uri="{FF2B5EF4-FFF2-40B4-BE49-F238E27FC236}">
                  <a16:creationId xmlns:a16="http://schemas.microsoft.com/office/drawing/2014/main" id="{641D3BB2-2949-4733-9D1A-D142F8786B82}"/>
                </a:ext>
              </a:extLst>
            </p:cNvPr>
            <p:cNvSpPr/>
            <p:nvPr/>
          </p:nvSpPr>
          <p:spPr>
            <a:xfrm>
              <a:off x="8648054" y="3760452"/>
              <a:ext cx="229895" cy="611403"/>
            </a:xfrm>
            <a:prstGeom prst="downArrow">
              <a:avLst>
                <a:gd name="adj1" fmla="val 50000"/>
                <a:gd name="adj2" fmla="val 11560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箭头: 下 26">
              <a:extLst>
                <a:ext uri="{FF2B5EF4-FFF2-40B4-BE49-F238E27FC236}">
                  <a16:creationId xmlns:a16="http://schemas.microsoft.com/office/drawing/2014/main" id="{DE1AA9D0-125D-4971-8D72-231F376FD159}"/>
                </a:ext>
              </a:extLst>
            </p:cNvPr>
            <p:cNvSpPr/>
            <p:nvPr/>
          </p:nvSpPr>
          <p:spPr>
            <a:xfrm rot="10800000">
              <a:off x="6383724" y="2687309"/>
              <a:ext cx="229895" cy="650448"/>
            </a:xfrm>
            <a:prstGeom prst="downArrow">
              <a:avLst>
                <a:gd name="adj1" fmla="val 50000"/>
                <a:gd name="adj2" fmla="val 148412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箭头: 下 27">
              <a:extLst>
                <a:ext uri="{FF2B5EF4-FFF2-40B4-BE49-F238E27FC236}">
                  <a16:creationId xmlns:a16="http://schemas.microsoft.com/office/drawing/2014/main" id="{DBDB6178-CA71-4471-9126-04ECDCC77E54}"/>
                </a:ext>
              </a:extLst>
            </p:cNvPr>
            <p:cNvSpPr/>
            <p:nvPr/>
          </p:nvSpPr>
          <p:spPr>
            <a:xfrm rot="10800000">
              <a:off x="1842182" y="3109916"/>
              <a:ext cx="229895" cy="267236"/>
            </a:xfrm>
            <a:prstGeom prst="downArrow">
              <a:avLst>
                <a:gd name="adj1" fmla="val 50000"/>
                <a:gd name="adj2" fmla="val 5063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箭头: 下 28">
              <a:extLst>
                <a:ext uri="{FF2B5EF4-FFF2-40B4-BE49-F238E27FC236}">
                  <a16:creationId xmlns:a16="http://schemas.microsoft.com/office/drawing/2014/main" id="{C466B063-C2D3-48BB-9B0D-22B0CD12ADD3}"/>
                </a:ext>
              </a:extLst>
            </p:cNvPr>
            <p:cNvSpPr/>
            <p:nvPr/>
          </p:nvSpPr>
          <p:spPr>
            <a:xfrm rot="10800000">
              <a:off x="4170423" y="3117612"/>
              <a:ext cx="229895" cy="267236"/>
            </a:xfrm>
            <a:prstGeom prst="downArrow">
              <a:avLst>
                <a:gd name="adj1" fmla="val 50000"/>
                <a:gd name="adj2" fmla="val 5063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FE578947-2E9F-44DD-8217-8FE3466DADBC}"/>
                </a:ext>
              </a:extLst>
            </p:cNvPr>
            <p:cNvSpPr txBox="1"/>
            <p:nvPr/>
          </p:nvSpPr>
          <p:spPr>
            <a:xfrm>
              <a:off x="5731845" y="1753749"/>
              <a:ext cx="1864515" cy="83099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altLang="zh-CN" sz="2400" dirty="0"/>
                <a:t>1.5km Cable processing</a:t>
              </a:r>
              <a:endParaRPr lang="zh-CN" altLang="en-US" sz="2400" dirty="0"/>
            </a:p>
          </p:txBody>
        </p:sp>
        <p:sp>
          <p:nvSpPr>
            <p:cNvPr id="31" name="箭头: 下 30">
              <a:extLst>
                <a:ext uri="{FF2B5EF4-FFF2-40B4-BE49-F238E27FC236}">
                  <a16:creationId xmlns:a16="http://schemas.microsoft.com/office/drawing/2014/main" id="{2B2C937A-39BC-43E8-870D-BE8FC0986AFD}"/>
                </a:ext>
              </a:extLst>
            </p:cNvPr>
            <p:cNvSpPr/>
            <p:nvPr/>
          </p:nvSpPr>
          <p:spPr>
            <a:xfrm>
              <a:off x="6383724" y="3776105"/>
              <a:ext cx="229895" cy="611403"/>
            </a:xfrm>
            <a:prstGeom prst="downArrow">
              <a:avLst>
                <a:gd name="adj1" fmla="val 50000"/>
                <a:gd name="adj2" fmla="val 115608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552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664C1709-6F2A-46C2-9CF6-A977C582A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Scaled model coil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C8FB9C3-88AB-4D0A-86CE-EDB30B27B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E8741FF-F943-4C7E-817F-171B5D4C7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6" y="3174436"/>
            <a:ext cx="4983178" cy="3461469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B8590AE-DE54-48FF-8808-6B3912817A33}"/>
              </a:ext>
            </a:extLst>
          </p:cNvPr>
          <p:cNvSpPr txBox="1">
            <a:spLocks/>
          </p:cNvSpPr>
          <p:nvPr/>
        </p:nvSpPr>
        <p:spPr>
          <a:xfrm>
            <a:off x="521178" y="1391018"/>
            <a:ext cx="7718648" cy="1834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kern="1200" baseline="0">
                <a:solidFill>
                  <a:srgbClr val="0000FF"/>
                </a:solidFill>
                <a:latin typeface="+mn-lt"/>
                <a:ea typeface="微软雅黑" pitchFamily="34" charset="-122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微软雅黑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dirty="0"/>
              <a:t>Model coil design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000" dirty="0"/>
              <a:t>Full size conductor</a:t>
            </a:r>
            <a:r>
              <a:rPr lang="zh-CN" altLang="en-US" sz="2000" dirty="0"/>
              <a:t>，</a:t>
            </a:r>
            <a:r>
              <a:rPr lang="en-US" altLang="zh-CN" sz="2000" dirty="0"/>
              <a:t>300 m</a:t>
            </a:r>
            <a:r>
              <a:rPr lang="zh-CN" altLang="en-US" sz="2000" dirty="0"/>
              <a:t> </a:t>
            </a:r>
            <a:r>
              <a:rPr lang="en-US" altLang="zh-CN" sz="2000" dirty="0"/>
              <a:t>per</a:t>
            </a:r>
            <a:r>
              <a:rPr lang="zh-CN" altLang="en-US" sz="2000" dirty="0"/>
              <a:t> </a:t>
            </a:r>
            <a:r>
              <a:rPr lang="en-US" altLang="zh-CN" sz="2000" dirty="0"/>
              <a:t>layer, total 1.5 km;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zh-CN" sz="2000" dirty="0"/>
              <a:t>4 layers * 13 turns, same diameter with CEPC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D5D3373-8525-477A-AD58-A3CE52B9C7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034" y="1175494"/>
            <a:ext cx="1932545" cy="22739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74CBB5B-9912-47F9-AE7C-2E5EB5EF5E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3077862"/>
            <a:ext cx="3024336" cy="35580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FE81FA-6BD2-4F23-98D9-CF442D0351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3631132"/>
            <a:ext cx="4419947" cy="29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5955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Alternative Solutions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ECE2-CBD6-418E-95E2-D27A25ED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540A879-88D9-4826-9269-EC543E4B3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9" y="4898784"/>
            <a:ext cx="4194355" cy="1213500"/>
          </a:xfrm>
          <a:prstGeom prst="rect">
            <a:avLst/>
          </a:prstGeom>
        </p:spPr>
      </p:pic>
      <p:graphicFrame>
        <p:nvGraphicFramePr>
          <p:cNvPr id="12" name="表格 11">
            <a:extLst>
              <a:ext uri="{FF2B5EF4-FFF2-40B4-BE49-F238E27FC236}">
                <a16:creationId xmlns:a16="http://schemas.microsoft.com/office/drawing/2014/main" id="{3B3B233C-76F5-41DC-B9CD-4A13B5896D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8766949"/>
              </p:ext>
            </p:extLst>
          </p:nvPr>
        </p:nvGraphicFramePr>
        <p:xfrm>
          <a:off x="4511824" y="2408410"/>
          <a:ext cx="7613734" cy="396108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314">
                  <a:extLst>
                    <a:ext uri="{9D8B030D-6E8A-4147-A177-3AD203B41FA5}">
                      <a16:colId xmlns:a16="http://schemas.microsoft.com/office/drawing/2014/main" val="1416141312"/>
                    </a:ext>
                  </a:extLst>
                </a:gridCol>
                <a:gridCol w="1452324">
                  <a:extLst>
                    <a:ext uri="{9D8B030D-6E8A-4147-A177-3AD203B41FA5}">
                      <a16:colId xmlns:a16="http://schemas.microsoft.com/office/drawing/2014/main" val="3100819310"/>
                    </a:ext>
                  </a:extLst>
                </a:gridCol>
                <a:gridCol w="1619622">
                  <a:extLst>
                    <a:ext uri="{9D8B030D-6E8A-4147-A177-3AD203B41FA5}">
                      <a16:colId xmlns:a16="http://schemas.microsoft.com/office/drawing/2014/main" val="3797711648"/>
                    </a:ext>
                  </a:extLst>
                </a:gridCol>
                <a:gridCol w="1754314">
                  <a:extLst>
                    <a:ext uri="{9D8B030D-6E8A-4147-A177-3AD203B41FA5}">
                      <a16:colId xmlns:a16="http://schemas.microsoft.com/office/drawing/2014/main" val="754308989"/>
                    </a:ext>
                  </a:extLst>
                </a:gridCol>
              </a:tblGrid>
              <a:tr h="9339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Cable structure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effectLst/>
                        </a:rPr>
                        <a:t>56</a:t>
                      </a:r>
                      <a:r>
                        <a:rPr lang="en-US" altLang="zh-CN" sz="1600" kern="100" dirty="0">
                          <a:effectLst/>
                        </a:rPr>
                        <a:t>*22 mm</a:t>
                      </a:r>
                      <a:r>
                        <a:rPr lang="en-US" altLang="zh-CN" sz="1600" kern="100" baseline="30000" dirty="0">
                          <a:effectLst/>
                        </a:rPr>
                        <a:t>2</a:t>
                      </a:r>
                      <a:endParaRPr lang="zh-CN" altLang="zh-CN" sz="1600" kern="100" baseline="30000" dirty="0">
                        <a:effectLst/>
                      </a:endParaRPr>
                    </a:p>
                  </a:txBody>
                  <a:tcPr marL="68517" marR="685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kern="100" dirty="0">
                          <a:solidFill>
                            <a:srgbClr val="FF0000"/>
                          </a:solidFill>
                          <a:effectLst/>
                        </a:rPr>
                        <a:t>56</a:t>
                      </a:r>
                      <a:r>
                        <a:rPr lang="en-US" altLang="zh-CN" sz="1600" kern="100" dirty="0">
                          <a:effectLst/>
                        </a:rPr>
                        <a:t>*28 mm</a:t>
                      </a:r>
                      <a:r>
                        <a:rPr lang="en-US" altLang="zh-CN" sz="1600" kern="100" baseline="30000" dirty="0">
                          <a:effectLst/>
                        </a:rPr>
                        <a:t>2</a:t>
                      </a:r>
                      <a:endParaRPr lang="zh-CN" altLang="zh-CN" sz="1600" kern="100" dirty="0">
                        <a:effectLst/>
                      </a:endParaRPr>
                    </a:p>
                  </a:txBody>
                  <a:tcPr marL="68517" marR="685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FF0000"/>
                          </a:solidFill>
                          <a:effectLst/>
                        </a:rPr>
                        <a:t>68</a:t>
                      </a:r>
                      <a:r>
                        <a:rPr lang="en-US" altLang="zh-CN" sz="1600" b="1" kern="100" dirty="0">
                          <a:effectLst/>
                        </a:rPr>
                        <a:t>*22 mm</a:t>
                      </a:r>
                      <a:r>
                        <a:rPr lang="en-US" altLang="zh-CN" sz="1600" b="1" kern="100" baseline="30000" dirty="0">
                          <a:effectLst/>
                        </a:rPr>
                        <a:t>2</a:t>
                      </a:r>
                      <a:endParaRPr lang="zh-CN" altLang="zh-CN" sz="1600" b="1" kern="100" dirty="0">
                        <a:effectLst/>
                      </a:endParaRPr>
                    </a:p>
                  </a:txBody>
                  <a:tcPr marL="68517" marR="685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solidFill>
                            <a:srgbClr val="FF0000"/>
                          </a:solidFill>
                          <a:effectLst/>
                        </a:rPr>
                        <a:t>80</a:t>
                      </a:r>
                      <a:r>
                        <a:rPr lang="en-US" altLang="zh-CN" sz="1600" b="1" kern="100" dirty="0">
                          <a:effectLst/>
                        </a:rPr>
                        <a:t>*22 mm</a:t>
                      </a:r>
                      <a:r>
                        <a:rPr lang="en-US" altLang="zh-CN" sz="1600" b="1" kern="100" baseline="30000" dirty="0">
                          <a:effectLst/>
                        </a:rPr>
                        <a:t>2</a:t>
                      </a:r>
                      <a:endParaRPr lang="zh-CN" altLang="zh-CN" sz="1600" b="1" kern="100" dirty="0">
                        <a:effectLst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600" b="1" kern="100" dirty="0">
                        <a:effectLst/>
                      </a:endParaRPr>
                    </a:p>
                  </a:txBody>
                  <a:tcPr marL="68517" marR="68517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11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Aluminum </a:t>
                      </a:r>
                      <a:r>
                        <a:rPr lang="en-US" altLang="zh-CN" sz="1600" b="1" kern="100" dirty="0">
                          <a:effectLst/>
                        </a:rPr>
                        <a:t>stabilizer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5.5-88.3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4.3-89.5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4.4-86.1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3.9-86.3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SC cable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172-242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174-245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174-243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174-243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33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1" kern="100" dirty="0">
                          <a:effectLst/>
                        </a:rPr>
                        <a:t>Al alloy </a:t>
                      </a:r>
                      <a:endParaRPr lang="zh-CN" alt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8459" marR="8459" marT="8459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4723389"/>
                  </a:ext>
                </a:extLst>
              </a:tr>
              <a:tr h="262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</a:rPr>
                        <a:t>Support 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5.65-36.3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4.2-36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4.6-36.2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3.9-35.8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4190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Coil at 4.2 K, energized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8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2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92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Aluminum stabilizer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47-</a:t>
                      </a:r>
                      <a:r>
                        <a:rPr lang="en-US" altLang="zh-CN" sz="16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103</a:t>
                      </a:r>
                      <a:endParaRPr lang="en-US" altLang="zh-CN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44.7-</a:t>
                      </a:r>
                      <a:r>
                        <a:rPr lang="en-US" altLang="zh-CN" sz="16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lang="en-US" altLang="zh-CN" sz="16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en-US" altLang="zh-CN" sz="16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altLang="zh-CN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41.5-</a:t>
                      </a:r>
                      <a:r>
                        <a:rPr lang="en-US" altLang="zh-CN" sz="16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95.9</a:t>
                      </a:r>
                      <a:endParaRPr lang="en-US" altLang="zh-CN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36.5-</a:t>
                      </a:r>
                      <a:r>
                        <a:rPr lang="en-US" altLang="zh-CN" sz="1600" b="1" u="none" strike="noStrike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92.6</a:t>
                      </a:r>
                      <a:endParaRPr lang="en-US" altLang="zh-CN" sz="1600" b="1" i="0" u="none" strike="noStrike" dirty="0">
                        <a:solidFill>
                          <a:srgbClr val="FF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4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SC cable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20.9-208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31.3-211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54.9-221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73.1-214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4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</a:rPr>
                        <a:t>Al alloy 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b="1" kern="100" dirty="0">
                          <a:effectLst/>
                          <a:latin typeface="+mn-lt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</a:t>
                      </a: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zh-CN" sz="1600" b="1" kern="100" dirty="0">
                        <a:effectLst/>
                        <a:latin typeface="+mn-lt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6728741"/>
                  </a:ext>
                </a:extLst>
              </a:tr>
              <a:tr h="2346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effectLst/>
                        </a:rPr>
                        <a:t>S</a:t>
                      </a:r>
                      <a:r>
                        <a:rPr lang="en-US" altLang="zh-CN" sz="1600" b="1" kern="100" dirty="0">
                          <a:effectLst/>
                        </a:rPr>
                        <a:t>upport</a:t>
                      </a:r>
                      <a:endParaRPr lang="zh-CN" sz="1600" b="1" kern="100" dirty="0">
                        <a:effectLst/>
                        <a:latin typeface="Calibri" panose="020F0502020204030204" pitchFamily="34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49.5-115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46.9-104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43.2-87.4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b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37.5-74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等线" panose="02010600030101010101" pitchFamily="2" charset="-122"/>
                      </a:endParaRPr>
                    </a:p>
                  </a:txBody>
                  <a:tcPr marL="68517" marR="68517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5C75826C-4B58-420D-83D1-86ABA4C68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411816" y="2428685"/>
            <a:ext cx="430031" cy="117089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2C6BC9A-2384-4AB4-9BAA-73AEBA245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H="1">
            <a:off x="9362531" y="2294823"/>
            <a:ext cx="419358" cy="147064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F1E4DD-8B8F-4FE9-A3DA-3FC21664B0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798257" y="2403029"/>
            <a:ext cx="502688" cy="1170898"/>
          </a:xfrm>
          <a:prstGeom prst="rect">
            <a:avLst/>
          </a:prstGeom>
        </p:spPr>
      </p:pic>
      <p:graphicFrame>
        <p:nvGraphicFramePr>
          <p:cNvPr id="19" name="表格 18">
            <a:extLst>
              <a:ext uri="{FF2B5EF4-FFF2-40B4-BE49-F238E27FC236}">
                <a16:creationId xmlns:a16="http://schemas.microsoft.com/office/drawing/2014/main" id="{8FFAD171-C3B1-486C-9EE3-FBB0FEE27E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672306"/>
              </p:ext>
            </p:extLst>
          </p:nvPr>
        </p:nvGraphicFramePr>
        <p:xfrm>
          <a:off x="7320136" y="1436916"/>
          <a:ext cx="4663055" cy="6927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4256">
                  <a:extLst>
                    <a:ext uri="{9D8B030D-6E8A-4147-A177-3AD203B41FA5}">
                      <a16:colId xmlns:a16="http://schemas.microsoft.com/office/drawing/2014/main" val="391906937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263432575"/>
                    </a:ext>
                  </a:extLst>
                </a:gridCol>
                <a:gridCol w="1278679">
                  <a:extLst>
                    <a:ext uri="{9D8B030D-6E8A-4147-A177-3AD203B41FA5}">
                      <a16:colId xmlns:a16="http://schemas.microsoft.com/office/drawing/2014/main" val="3043910513"/>
                    </a:ext>
                  </a:extLst>
                </a:gridCol>
              </a:tblGrid>
              <a:tr h="33892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FF0000"/>
                          </a:solidFill>
                        </a:rPr>
                        <a:t>High strength Al stabilizer</a:t>
                      </a:r>
                      <a:endParaRPr lang="zh-CN" alt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marL="91355" marR="91355" marT="45678" marB="4567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/>
                        <a:t>NbTi</a:t>
                      </a:r>
                      <a:endParaRPr lang="zh-CN" altLang="en-US" sz="1600" dirty="0"/>
                    </a:p>
                  </a:txBody>
                  <a:tcPr marL="91355" marR="91355" marT="45678" marB="4567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5083 Al alloy</a:t>
                      </a:r>
                      <a:endParaRPr lang="zh-CN" altLang="en-US" sz="1600" dirty="0"/>
                    </a:p>
                  </a:txBody>
                  <a:tcPr marL="91355" marR="91355" marT="45678" marB="4567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357075"/>
                  </a:ext>
                </a:extLst>
              </a:tr>
              <a:tr h="35387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1" dirty="0">
                          <a:solidFill>
                            <a:srgbClr val="FF0000"/>
                          </a:solidFill>
                        </a:rPr>
                        <a:t>105 MPa</a:t>
                      </a:r>
                      <a:endParaRPr lang="zh-CN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1355" marR="91355" marT="45678" marB="4567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&gt;300 MPa</a:t>
                      </a:r>
                      <a:endParaRPr lang="zh-CN" altLang="en-US" sz="1600" dirty="0"/>
                    </a:p>
                  </a:txBody>
                  <a:tcPr marL="91355" marR="91355" marT="45678" marB="45678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/>
                        <a:t>500 MPa</a:t>
                      </a:r>
                      <a:endParaRPr lang="zh-CN" altLang="en-US" sz="1600" dirty="0"/>
                    </a:p>
                  </a:txBody>
                  <a:tcPr marL="91355" marR="91355" marT="45678" marB="45678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48321"/>
                  </a:ext>
                </a:extLst>
              </a:tr>
            </a:tbl>
          </a:graphicData>
        </a:graphic>
      </p:graphicFrame>
      <p:pic>
        <p:nvPicPr>
          <p:cNvPr id="21" name="图片 20">
            <a:extLst>
              <a:ext uri="{FF2B5EF4-FFF2-40B4-BE49-F238E27FC236}">
                <a16:creationId xmlns:a16="http://schemas.microsoft.com/office/drawing/2014/main" id="{35864862-9617-4382-8C50-F00BEF660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 flipH="1">
            <a:off x="11038169" y="2169299"/>
            <a:ext cx="419359" cy="170034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791EC4AC-F2CB-461F-A25B-FC84260E13C1}"/>
              </a:ext>
            </a:extLst>
          </p:cNvPr>
          <p:cNvSpPr txBox="1"/>
          <p:nvPr/>
        </p:nvSpPr>
        <p:spPr>
          <a:xfrm>
            <a:off x="7257750" y="1071542"/>
            <a:ext cx="21018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/>
              <a:t>Yield stress@4.2K</a:t>
            </a:r>
            <a:endParaRPr lang="zh-CN" altLang="en-US" sz="1800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18A2C97C-36A4-4E47-9E22-B851015CF4B9}"/>
              </a:ext>
            </a:extLst>
          </p:cNvPr>
          <p:cNvSpPr txBox="1"/>
          <p:nvPr/>
        </p:nvSpPr>
        <p:spPr>
          <a:xfrm>
            <a:off x="117120" y="1283274"/>
            <a:ext cx="7314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b="1" i="0" u="none" strike="noStrike" baseline="0" dirty="0">
                <a:solidFill>
                  <a:srgbClr val="0000FF"/>
                </a:solidFill>
                <a:latin typeface="TeXGyreTermesX-Bold"/>
              </a:rPr>
              <a:t>Alternative solutions for superconducting conductors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258AF87-C338-4729-A5F0-8DC5694CAC52}"/>
              </a:ext>
            </a:extLst>
          </p:cNvPr>
          <p:cNvSpPr txBox="1"/>
          <p:nvPr/>
        </p:nvSpPr>
        <p:spPr>
          <a:xfrm>
            <a:off x="262370" y="1834273"/>
            <a:ext cx="412945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i="0" dirty="0">
                <a:solidFill>
                  <a:srgbClr val="0000FF"/>
                </a:solidFill>
                <a:effectLst/>
                <a:latin typeface="-apple-system"/>
              </a:rPr>
              <a:t>Option B: single co-extrusion cable.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0" i="0" dirty="0">
                <a:effectLst/>
                <a:latin typeface="-apple-system"/>
              </a:rPr>
              <a:t>Increasing the radial dimension of the cable can reduce the stress on the aluminum stabilizer.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0" i="0" dirty="0">
                <a:effectLst/>
                <a:latin typeface="-apple-system"/>
              </a:rPr>
              <a:t>Limited by the current aluminum-coating equipment, the maximum radial size of the cable can only reach 68 mm.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10747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23">
            <a:extLst>
              <a:ext uri="{FF2B5EF4-FFF2-40B4-BE49-F238E27FC236}">
                <a16:creationId xmlns:a16="http://schemas.microsoft.com/office/drawing/2014/main" id="{3545BBB0-F5A1-4124-8C5A-A942C707EE66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buClr>
                <a:srgbClr val="C00000"/>
              </a:buClr>
            </a:pPr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Alternative Solutions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22ECE2-CBD6-418E-95E2-D27A25ED6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</p:spPr>
        <p:txBody>
          <a:bodyPr/>
          <a:lstStyle/>
          <a:p>
            <a:fld id="{F15E9139-A00B-4B2A-98A6-095DC08F1345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7704D6-2F88-459B-95A5-2F3E89D8380C}"/>
              </a:ext>
            </a:extLst>
          </p:cNvPr>
          <p:cNvSpPr txBox="1"/>
          <p:nvPr/>
        </p:nvSpPr>
        <p:spPr>
          <a:xfrm>
            <a:off x="767408" y="1268760"/>
            <a:ext cx="5953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u="none" strike="noStrike" baseline="0" dirty="0">
                <a:solidFill>
                  <a:srgbClr val="0000FF"/>
                </a:solidFill>
                <a:latin typeface="TeXGyreTermesX-Bold"/>
              </a:rPr>
              <a:t>Solutions for superconducting conductors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9821CE5-1EB1-4493-A428-AB924AA652D0}"/>
              </a:ext>
            </a:extLst>
          </p:cNvPr>
          <p:cNvSpPr txBox="1"/>
          <p:nvPr/>
        </p:nvSpPr>
        <p:spPr>
          <a:xfrm>
            <a:off x="698242" y="1977807"/>
            <a:ext cx="60975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i="0" u="none" strike="noStrike" baseline="0" dirty="0">
                <a:solidFill>
                  <a:srgbClr val="0000FF"/>
                </a:solidFill>
                <a:latin typeface="TeXGyreTermesX-Bold"/>
              </a:rPr>
              <a:t>Welded-structure aluminum stabilized conductor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523B563-BED6-4783-B1B5-655BBF57C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216" y="1499592"/>
            <a:ext cx="1964271" cy="2696361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843515D-469F-4699-8747-F7F9FA2876A3}"/>
              </a:ext>
            </a:extLst>
          </p:cNvPr>
          <p:cNvSpPr txBox="1"/>
          <p:nvPr/>
        </p:nvSpPr>
        <p:spPr>
          <a:xfrm>
            <a:off x="629138" y="2492896"/>
            <a:ext cx="609755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800" b="0" i="0" u="none" strike="noStrike" baseline="0" dirty="0">
                <a:latin typeface="TeXGyreTermesX-Regular"/>
              </a:rPr>
              <a:t>This cable design enhances mechanical strength by welding aluminum alloy onto both sides. Its structure closely similar to the configuration used in the CMS experiment.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b="0" i="0" dirty="0">
                <a:effectLst/>
                <a:latin typeface="-apple-system"/>
              </a:rPr>
              <a:t>Electron-beam welding requires an extremely large vacuum chamber.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FA6A966-4042-4475-ADBD-23DA2CFC9D2C}"/>
              </a:ext>
            </a:extLst>
          </p:cNvPr>
          <p:cNvSpPr txBox="1"/>
          <p:nvPr/>
        </p:nvSpPr>
        <p:spPr>
          <a:xfrm>
            <a:off x="698242" y="4562106"/>
            <a:ext cx="51125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>
                <a:latin typeface="TeXGyreTermesX-Regular"/>
              </a:rPr>
              <a:t>We have already cooperated with manufacturers to produce short cable samples.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5B6626D-F8F4-4D7A-A04E-484C1889A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5032" y="4256562"/>
            <a:ext cx="4141127" cy="191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8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837"/>
    </mc:Choice>
    <mc:Fallback xmlns="">
      <p:transition spd="slow" advTm="155837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681F41A8-B966-431F-86BD-5BC5988A7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6891" y="2737234"/>
            <a:ext cx="1322497" cy="13224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8497F9F-036B-4647-9705-A2AE1344E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650" y="4581773"/>
            <a:ext cx="1167256" cy="1187770"/>
          </a:xfrm>
          <a:prstGeom prst="rect">
            <a:avLst/>
          </a:prstGeom>
        </p:spPr>
      </p:pic>
      <p:sp>
        <p:nvSpPr>
          <p:cNvPr id="2" name="内容占位符 1">
            <a:extLst>
              <a:ext uri="{FF2B5EF4-FFF2-40B4-BE49-F238E27FC236}">
                <a16:creationId xmlns:a16="http://schemas.microsoft.com/office/drawing/2014/main" id="{B749D5C1-A47E-4EEA-9696-AA3C75C35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27506"/>
            <a:ext cx="10972800" cy="4840303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High Temperature Superconducting (HTS) R&amp;D is also needed for a long time plan.</a:t>
            </a:r>
          </a:p>
          <a:p>
            <a:pPr marL="0" indent="0">
              <a:buNone/>
            </a:pPr>
            <a:r>
              <a:rPr lang="en-US" altLang="zh-CN" sz="2400" dirty="0"/>
              <a:t>Aluminum stabilized Stacked REBCO Tape Cable (ASTC) development.</a:t>
            </a:r>
            <a:endParaRPr lang="zh-CN" altLang="en-US" sz="2400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E073FEE2-FAFE-421F-A988-41501535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HTS option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CA53909-8476-4550-9FFF-765F31569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303998-4231-49FF-BB2E-84AB09F714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93" y="4091379"/>
            <a:ext cx="3425478" cy="262377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89A1DED-0005-4428-BB78-4ECA5EA544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277" y="2275734"/>
            <a:ext cx="6799006" cy="181564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18BF702-8109-4065-B597-F825C19FD7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0651" y="4581773"/>
            <a:ext cx="946375" cy="1188611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76280DE0-D5EE-49A8-B0ED-CF96FCDED2BD}"/>
              </a:ext>
            </a:extLst>
          </p:cNvPr>
          <p:cNvSpPr txBox="1"/>
          <p:nvPr/>
        </p:nvSpPr>
        <p:spPr>
          <a:xfrm>
            <a:off x="6571408" y="4909561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dirty="0" err="1">
                <a:solidFill>
                  <a:schemeClr val="tx1"/>
                </a:solidFill>
              </a:rPr>
              <a:t>Ic</a:t>
            </a:r>
            <a:r>
              <a:rPr lang="en-US" altLang="zh-CN" sz="2400" b="0" dirty="0">
                <a:solidFill>
                  <a:schemeClr val="tx1"/>
                </a:solidFill>
              </a:rPr>
              <a:t>=700A</a:t>
            </a:r>
            <a:endParaRPr lang="zh-CN" altLang="en-US" b="0" dirty="0">
              <a:solidFill>
                <a:schemeClr val="tx1"/>
              </a:solidFill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AA55BC7-7538-4BCE-9385-EB74F1EB035C}"/>
              </a:ext>
            </a:extLst>
          </p:cNvPr>
          <p:cNvSpPr txBox="1"/>
          <p:nvPr/>
        </p:nvSpPr>
        <p:spPr>
          <a:xfrm>
            <a:off x="3636674" y="5923419"/>
            <a:ext cx="26063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dirty="0">
                <a:solidFill>
                  <a:schemeClr val="tx1"/>
                </a:solidFill>
              </a:rPr>
              <a:t>10 </a:t>
            </a:r>
            <a:r>
              <a:rPr lang="en-US" altLang="zh-CN" sz="2400" dirty="0"/>
              <a:t>HTS tapes inside</a:t>
            </a:r>
            <a:endParaRPr lang="zh-CN" altLang="en-US" b="0" dirty="0">
              <a:solidFill>
                <a:schemeClr val="tx1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B15A82B-7061-452C-8B05-60EE8D8F7B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6038" y="4340663"/>
            <a:ext cx="2844801" cy="230985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58ADBE7B-B99A-4728-8989-0A5C6338C09D}"/>
              </a:ext>
            </a:extLst>
          </p:cNvPr>
          <p:cNvSpPr txBox="1"/>
          <p:nvPr/>
        </p:nvSpPr>
        <p:spPr>
          <a:xfrm>
            <a:off x="9359774" y="5453864"/>
            <a:ext cx="1905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0" dirty="0">
                <a:solidFill>
                  <a:srgbClr val="3333FF"/>
                </a:solidFill>
              </a:rPr>
              <a:t>2025-11-12</a:t>
            </a:r>
            <a:endParaRPr lang="zh-CN" altLang="en-US" sz="2800" b="0" dirty="0">
              <a:solidFill>
                <a:srgbClr val="3333FF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237AC6E-AC74-426B-9530-B4C7FDD95906}"/>
              </a:ext>
            </a:extLst>
          </p:cNvPr>
          <p:cNvSpPr txBox="1"/>
          <p:nvPr/>
        </p:nvSpPr>
        <p:spPr>
          <a:xfrm>
            <a:off x="6490549" y="5444589"/>
            <a:ext cx="19055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0" dirty="0">
                <a:solidFill>
                  <a:srgbClr val="3333FF"/>
                </a:solidFill>
              </a:rPr>
              <a:t>2025-06-17</a:t>
            </a:r>
            <a:endParaRPr lang="zh-CN" altLang="en-US" sz="2800" b="0" dirty="0">
              <a:solidFill>
                <a:srgbClr val="3333FF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D877A87-5F1D-4395-8F26-347DD3EB5CA0}"/>
              </a:ext>
            </a:extLst>
          </p:cNvPr>
          <p:cNvSpPr txBox="1"/>
          <p:nvPr/>
        </p:nvSpPr>
        <p:spPr>
          <a:xfrm>
            <a:off x="9360272" y="4921244"/>
            <a:ext cx="11897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0" dirty="0" err="1">
                <a:solidFill>
                  <a:schemeClr val="tx1"/>
                </a:solidFill>
              </a:rPr>
              <a:t>Ic</a:t>
            </a:r>
            <a:r>
              <a:rPr lang="en-US" altLang="zh-CN" sz="2400" b="0" dirty="0">
                <a:solidFill>
                  <a:schemeClr val="tx1"/>
                </a:solidFill>
              </a:rPr>
              <a:t>=900A</a:t>
            </a:r>
            <a:endParaRPr lang="zh-CN" altLang="en-US" b="0" dirty="0">
              <a:solidFill>
                <a:schemeClr val="tx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0510F0F-72A3-4ED8-8165-8EC61EBFA01C}"/>
              </a:ext>
            </a:extLst>
          </p:cNvPr>
          <p:cNvSpPr txBox="1"/>
          <p:nvPr/>
        </p:nvSpPr>
        <p:spPr>
          <a:xfrm>
            <a:off x="496318" y="4545231"/>
            <a:ext cx="29572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By continuously optimizing and improving the process, the degradation of critical current is controlled less than 10%.</a:t>
            </a:r>
            <a:endParaRPr lang="zh-CN" altLang="en-US" sz="20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EBF3E6D3-1993-45CC-80F5-0A1736E788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3653" y="2314921"/>
            <a:ext cx="3504770" cy="174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2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CDDB0997-2BB2-4588-99ED-B6972D660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Application Prospects of HTS cable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1C79D05-052D-4C8B-8455-48D82350C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25</a:t>
            </a:fld>
            <a:endParaRPr lang="zh-CN" altLang="en-US"/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04114580-86A9-4B8B-A2A0-A37E4F873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2802" y="1052736"/>
            <a:ext cx="10901166" cy="5391721"/>
          </a:xfrm>
        </p:spPr>
      </p:pic>
    </p:spTree>
    <p:extLst>
      <p:ext uri="{BB962C8B-B14F-4D97-AF65-F5344CB8AC3E}">
        <p14:creationId xmlns:p14="http://schemas.microsoft.com/office/powerpoint/2010/main" val="1313710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82D37BC9-0E59-411A-B0C4-122E5A6D50B0}"/>
              </a:ext>
            </a:extLst>
          </p:cNvPr>
          <p:cNvSpPr/>
          <p:nvPr/>
        </p:nvSpPr>
        <p:spPr>
          <a:xfrm>
            <a:off x="6284698" y="1124744"/>
            <a:ext cx="5787966" cy="5508567"/>
          </a:xfrm>
          <a:prstGeom prst="roundRect">
            <a:avLst>
              <a:gd name="adj" fmla="val 6878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AB4441B2-FDC2-48E9-AC3E-04D183C7410F}"/>
              </a:ext>
            </a:extLst>
          </p:cNvPr>
          <p:cNvSpPr/>
          <p:nvPr/>
        </p:nvSpPr>
        <p:spPr>
          <a:xfrm>
            <a:off x="119337" y="1124745"/>
            <a:ext cx="5909406" cy="5508566"/>
          </a:xfrm>
          <a:prstGeom prst="roundRect">
            <a:avLst>
              <a:gd name="adj" fmla="val 6878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5" name="内容占位符 4">
            <a:extLst>
              <a:ext uri="{FF2B5EF4-FFF2-40B4-BE49-F238E27FC236}">
                <a16:creationId xmlns:a16="http://schemas.microsoft.com/office/drawing/2014/main" id="{70A4B031-777E-4B9D-A727-21203F2716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8079070"/>
              </p:ext>
            </p:extLst>
          </p:nvPr>
        </p:nvGraphicFramePr>
        <p:xfrm>
          <a:off x="213533" y="2234149"/>
          <a:ext cx="5782636" cy="9144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510687">
                  <a:extLst>
                    <a:ext uri="{9D8B030D-6E8A-4147-A177-3AD203B41FA5}">
                      <a16:colId xmlns:a16="http://schemas.microsoft.com/office/drawing/2014/main" val="1447216984"/>
                    </a:ext>
                  </a:extLst>
                </a:gridCol>
                <a:gridCol w="1743989">
                  <a:extLst>
                    <a:ext uri="{9D8B030D-6E8A-4147-A177-3AD203B41FA5}">
                      <a16:colId xmlns:a16="http://schemas.microsoft.com/office/drawing/2014/main" val="1579018191"/>
                    </a:ext>
                  </a:extLst>
                </a:gridCol>
                <a:gridCol w="671242">
                  <a:extLst>
                    <a:ext uri="{9D8B030D-6E8A-4147-A177-3AD203B41FA5}">
                      <a16:colId xmlns:a16="http://schemas.microsoft.com/office/drawing/2014/main" val="828616941"/>
                    </a:ext>
                  </a:extLst>
                </a:gridCol>
                <a:gridCol w="945263">
                  <a:extLst>
                    <a:ext uri="{9D8B030D-6E8A-4147-A177-3AD203B41FA5}">
                      <a16:colId xmlns:a16="http://schemas.microsoft.com/office/drawing/2014/main" val="3420397735"/>
                    </a:ext>
                  </a:extLst>
                </a:gridCol>
                <a:gridCol w="911455">
                  <a:extLst>
                    <a:ext uri="{9D8B030D-6E8A-4147-A177-3AD203B41FA5}">
                      <a16:colId xmlns:a16="http://schemas.microsoft.com/office/drawing/2014/main" val="1739946088"/>
                    </a:ext>
                  </a:extLst>
                </a:gridCol>
              </a:tblGrid>
              <a:tr h="40058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项目名称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6670" marR="266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项目类型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6670" marR="266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kern="100" dirty="0">
                          <a:effectLst/>
                        </a:rPr>
                        <a:t>角色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6670" marR="266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起止时间</a:t>
                      </a:r>
                      <a:endParaRPr lang="zh-CN" sz="12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6670" marR="2667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600" kern="100" dirty="0">
                          <a:effectLst/>
                        </a:rPr>
                        <a:t>直接</a:t>
                      </a:r>
                      <a:r>
                        <a:rPr lang="zh-CN" sz="1600" kern="100" dirty="0">
                          <a:effectLst/>
                        </a:rPr>
                        <a:t>经费</a:t>
                      </a:r>
                      <a:endParaRPr lang="zh-CN" sz="1200" kern="1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（万元）</a:t>
                      </a:r>
                      <a:endParaRPr lang="zh-CN" sz="12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6670" marR="26670" marT="0" marB="0" anchor="ctr"/>
                </a:tc>
                <a:extLst>
                  <a:ext uri="{0D108BD9-81ED-4DB2-BD59-A6C34878D82A}">
                    <a16:rowId xmlns:a16="http://schemas.microsoft.com/office/drawing/2014/main" val="4074436124"/>
                  </a:ext>
                </a:extLst>
              </a:tr>
              <a:tr h="27573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0" kern="1200" dirty="0">
                          <a:solidFill>
                            <a:schemeClr val="tx1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+mn-cs"/>
                        </a:rPr>
                        <a:t>三维高温超导线圈关键技术预研</a:t>
                      </a:r>
                      <a:endParaRPr lang="zh-CN" sz="1400" b="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26670" marR="2667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中国科学院国际合作局全球共性挑战专项</a:t>
                      </a:r>
                      <a:endParaRPr lang="zh-CN" sz="1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26670" marR="2667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参与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6670" marR="2667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2024/1/1-2027/12/31</a:t>
                      </a:r>
                      <a:endParaRPr lang="zh-CN" sz="1400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26670" marR="2667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56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130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26670" marR="26670" marT="0" marB="0" anchor="ctr" anchorCtr="1"/>
                </a:tc>
                <a:extLst>
                  <a:ext uri="{0D108BD9-81ED-4DB2-BD59-A6C34878D82A}">
                    <a16:rowId xmlns:a16="http://schemas.microsoft.com/office/drawing/2014/main" val="728427411"/>
                  </a:ext>
                </a:extLst>
              </a:tr>
            </a:tbl>
          </a:graphicData>
        </a:graphic>
      </p:graphicFrame>
      <p:sp>
        <p:nvSpPr>
          <p:cNvPr id="3" name="标题 2">
            <a:extLst>
              <a:ext uri="{FF2B5EF4-FFF2-40B4-BE49-F238E27FC236}">
                <a16:creationId xmlns:a16="http://schemas.microsoft.com/office/drawing/2014/main" id="{7F2901E3-D4DA-449C-8365-260FFD75A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Source of Funds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D4895-8780-42C5-BAE3-FFEA8B63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9EBD7C2-D9ED-4791-89B3-42C1DBCAD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0466" y="4355946"/>
            <a:ext cx="3067462" cy="220473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9E9AECB-3BF5-4AE2-860A-7FB83F0EF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335954"/>
            <a:ext cx="1770866" cy="222414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FCB16FC-9425-4499-8CB5-AFE3AB7E549D}"/>
              </a:ext>
            </a:extLst>
          </p:cNvPr>
          <p:cNvSpPr txBox="1"/>
          <p:nvPr/>
        </p:nvSpPr>
        <p:spPr>
          <a:xfrm>
            <a:off x="313364" y="1222974"/>
            <a:ext cx="367240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N</a:t>
            </a:r>
            <a:r>
              <a:rPr lang="zh-CN" altLang="en-US" sz="2800" b="1" dirty="0">
                <a:solidFill>
                  <a:srgbClr val="0000FF"/>
                </a:solidFill>
              </a:rPr>
              <a:t>uclear </a:t>
            </a:r>
            <a:r>
              <a:rPr lang="en-US" altLang="zh-CN" sz="2800" b="1" dirty="0">
                <a:solidFill>
                  <a:srgbClr val="0000FF"/>
                </a:solidFill>
              </a:rPr>
              <a:t>F</a:t>
            </a:r>
            <a:r>
              <a:rPr lang="zh-CN" altLang="en-US" sz="2800" b="1" dirty="0">
                <a:solidFill>
                  <a:srgbClr val="0000FF"/>
                </a:solidFill>
              </a:rPr>
              <a:t>usion </a:t>
            </a:r>
            <a:endParaRPr lang="en-US" altLang="zh-CN" sz="2800" b="1" dirty="0">
              <a:solidFill>
                <a:srgbClr val="0000FF"/>
              </a:solidFill>
            </a:endParaRPr>
          </a:p>
          <a:p>
            <a:r>
              <a:rPr lang="en-US" altLang="zh-CN" sz="2400" dirty="0"/>
              <a:t>Stellarator and Tokamak</a:t>
            </a:r>
            <a:endParaRPr lang="zh-CN" altLang="en-US" sz="24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FDBED3C-872C-4D1E-A659-BC05FDEFD082}"/>
              </a:ext>
            </a:extLst>
          </p:cNvPr>
          <p:cNvSpPr txBox="1"/>
          <p:nvPr/>
        </p:nvSpPr>
        <p:spPr>
          <a:xfrm>
            <a:off x="313364" y="3225610"/>
            <a:ext cx="5843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Applied by USTC, IHEP get  0.4 million Yuan RMB</a:t>
            </a:r>
          </a:p>
          <a:p>
            <a:r>
              <a:rPr lang="en-US" altLang="zh-CN" b="0" i="0" dirty="0">
                <a:effectLst/>
                <a:latin typeface="-apple-system"/>
              </a:rPr>
              <a:t>20% management fee and a 13% tax need to be deducted.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1D9BAE3-BAB6-48C7-BF00-1A152F3D0401}"/>
              </a:ext>
            </a:extLst>
          </p:cNvPr>
          <p:cNvSpPr txBox="1"/>
          <p:nvPr/>
        </p:nvSpPr>
        <p:spPr>
          <a:xfrm>
            <a:off x="134664" y="3903455"/>
            <a:ext cx="59524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sz="1800" u="sng" kern="100" dirty="0">
                <a:solidFill>
                  <a:srgbClr val="000000"/>
                </a:solidFill>
                <a:effectLst/>
                <a:latin typeface="Segoe UI" panose="020B0502040204020203" pitchFamily="34" charset="0"/>
                <a:ea typeface="宋体" panose="02010600030101010101" pitchFamily="2" charset="-122"/>
                <a:cs typeface="Segoe UI" panose="020B0502040204020203" pitchFamily="34" charset="0"/>
              </a:rPr>
              <a:t>铝稳定体高温超导叠型电缆的仿星器结构线圈加工与测试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7B4052B-D248-4E10-9B5F-ACF74EB2543E}"/>
              </a:ext>
            </a:extLst>
          </p:cNvPr>
          <p:cNvSpPr txBox="1"/>
          <p:nvPr/>
        </p:nvSpPr>
        <p:spPr>
          <a:xfrm>
            <a:off x="6487592" y="1222974"/>
            <a:ext cx="367240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Detector Magnets</a:t>
            </a:r>
          </a:p>
          <a:p>
            <a:r>
              <a:rPr lang="en-US" altLang="zh-CN" sz="2400" dirty="0"/>
              <a:t>(Baby)IAXO</a:t>
            </a:r>
            <a:endParaRPr lang="zh-CN" altLang="en-US" sz="24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A5A18E1D-624E-4103-8499-904FFE8DDA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432" y="2596557"/>
            <a:ext cx="3317968" cy="131568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19084157-9ED5-461F-A88D-D4FCDB8FB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8045" y="2603800"/>
            <a:ext cx="2463421" cy="131633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13C9CCC-2BE0-47EF-986D-C677ED654BD3}"/>
              </a:ext>
            </a:extLst>
          </p:cNvPr>
          <p:cNvSpPr txBox="1"/>
          <p:nvPr/>
        </p:nvSpPr>
        <p:spPr>
          <a:xfrm>
            <a:off x="6318105" y="2085105"/>
            <a:ext cx="56064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dirty="0">
                <a:effectLst/>
                <a:latin typeface="-apple-system"/>
              </a:rPr>
              <a:t>The Aluminum-stabilized conductor is currently under negotiation.</a:t>
            </a:r>
            <a:endParaRPr lang="zh-CN" altLang="en-US" sz="16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9261E96-F226-48A2-B921-CD2C4F75A40E}"/>
              </a:ext>
            </a:extLst>
          </p:cNvPr>
          <p:cNvSpPr txBox="1"/>
          <p:nvPr/>
        </p:nvSpPr>
        <p:spPr>
          <a:xfrm>
            <a:off x="4179800" y="1222974"/>
            <a:ext cx="1001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</a:rPr>
              <a:t>HTS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FC7E130-7085-472A-B8E9-9B7ABDDBC520}"/>
              </a:ext>
            </a:extLst>
          </p:cNvPr>
          <p:cNvSpPr txBox="1"/>
          <p:nvPr/>
        </p:nvSpPr>
        <p:spPr>
          <a:xfrm>
            <a:off x="10056440" y="1187868"/>
            <a:ext cx="856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</a:rPr>
              <a:t>LTS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4A1019C-1922-4F79-8306-775B59F45078}"/>
              </a:ext>
            </a:extLst>
          </p:cNvPr>
          <p:cNvSpPr txBox="1"/>
          <p:nvPr/>
        </p:nvSpPr>
        <p:spPr>
          <a:xfrm>
            <a:off x="6290711" y="4335954"/>
            <a:ext cx="20024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/>
              <a:t>Fermilab: mu2e</a:t>
            </a:r>
            <a:endParaRPr lang="zh-CN" altLang="en-US" sz="2000" dirty="0"/>
          </a:p>
        </p:txBody>
      </p:sp>
      <p:pic>
        <p:nvPicPr>
          <p:cNvPr id="26" name="Picture 10">
            <a:extLst>
              <a:ext uri="{FF2B5EF4-FFF2-40B4-BE49-F238E27FC236}">
                <a16:creationId xmlns:a16="http://schemas.microsoft.com/office/drawing/2014/main" id="{C901FBF0-CB6D-46BF-99AC-CC53317811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969" y="4815223"/>
            <a:ext cx="1624632" cy="936108"/>
          </a:xfrm>
          <a:prstGeom prst="rect">
            <a:avLst/>
          </a:prstGeom>
        </p:spPr>
      </p:pic>
      <p:sp>
        <p:nvSpPr>
          <p:cNvPr id="30" name="Rectangle 4">
            <a:extLst>
              <a:ext uri="{FF2B5EF4-FFF2-40B4-BE49-F238E27FC236}">
                <a16:creationId xmlns:a16="http://schemas.microsoft.com/office/drawing/2014/main" id="{159D29DD-0364-4895-A5EA-7F4568B54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2564" y="4400485"/>
            <a:ext cx="21272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 Unicode MS" panose="020B0604020202020204" pitchFamily="34" charset="-122"/>
              </a:rPr>
              <a:t>PANDA experiment at FAIR</a:t>
            </a:r>
            <a:r>
              <a:rPr kumimoji="0" lang="zh-CN" altLang="zh-CN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zh-CN" altLang="zh-CN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31" name="図 25">
            <a:extLst>
              <a:ext uri="{FF2B5EF4-FFF2-40B4-BE49-F238E27FC236}">
                <a16:creationId xmlns:a16="http://schemas.microsoft.com/office/drawing/2014/main" id="{5B5E85BF-9ED9-42E5-9E93-844BD40CF3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9651" y="5752099"/>
            <a:ext cx="1770294" cy="693955"/>
          </a:xfrm>
          <a:prstGeom prst="rect">
            <a:avLst/>
          </a:prstGeom>
        </p:spPr>
      </p:pic>
      <p:pic>
        <p:nvPicPr>
          <p:cNvPr id="32" name="コンテンツ プレースホルダー 4">
            <a:extLst>
              <a:ext uri="{FF2B5EF4-FFF2-40B4-BE49-F238E27FC236}">
                <a16:creationId xmlns:a16="http://schemas.microsoft.com/office/drawing/2014/main" id="{3E0260F1-1C9D-4F71-9B6B-AC7A7D05F73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66" t="5570" r="18932" b="7811"/>
          <a:stretch/>
        </p:blipFill>
        <p:spPr>
          <a:xfrm>
            <a:off x="8325557" y="5173877"/>
            <a:ext cx="1901871" cy="1315683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9276F64E-322B-4CA6-BEAA-016A8C4FB175}"/>
              </a:ext>
            </a:extLst>
          </p:cNvPr>
          <p:cNvSpPr txBox="1"/>
          <p:nvPr/>
        </p:nvSpPr>
        <p:spPr>
          <a:xfrm>
            <a:off x="10353549" y="4405232"/>
            <a:ext cx="1568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dirty="0"/>
              <a:t>CERN: </a:t>
            </a:r>
            <a:r>
              <a:rPr lang="zh-CN" altLang="en-US" dirty="0"/>
              <a:t>ALICE</a:t>
            </a:r>
            <a:r>
              <a:rPr lang="en-US" altLang="zh-CN" dirty="0"/>
              <a:t>-3</a:t>
            </a:r>
            <a:endParaRPr lang="zh-CN" altLang="en-US" dirty="0"/>
          </a:p>
        </p:txBody>
      </p:sp>
      <p:pic>
        <p:nvPicPr>
          <p:cNvPr id="35" name="ALICE3-detector-overview.png" descr="ALICE3-detector-overview.png">
            <a:extLst>
              <a:ext uri="{FF2B5EF4-FFF2-40B4-BE49-F238E27FC236}">
                <a16:creationId xmlns:a16="http://schemas.microsoft.com/office/drawing/2014/main" id="{291BB2A3-51E5-45B6-B514-FBAB310E6F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5752" y="5128241"/>
            <a:ext cx="1665714" cy="1246179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F5D66A22-7866-486C-BCB1-9D4B89CE1655}"/>
              </a:ext>
            </a:extLst>
          </p:cNvPr>
          <p:cNvSpPr txBox="1"/>
          <p:nvPr/>
        </p:nvSpPr>
        <p:spPr>
          <a:xfrm>
            <a:off x="10099828" y="4761606"/>
            <a:ext cx="203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altLang="zh-CN" sz="1400" i="1" dirty="0"/>
              <a:t>Alice-3 detector upgrade</a:t>
            </a:r>
          </a:p>
        </p:txBody>
      </p:sp>
    </p:spTree>
    <p:extLst>
      <p:ext uri="{BB962C8B-B14F-4D97-AF65-F5344CB8AC3E}">
        <p14:creationId xmlns:p14="http://schemas.microsoft.com/office/powerpoint/2010/main" val="33781918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81BA685F-F834-4CD2-8AB0-4A368B252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Source of Funds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13AFDA-7857-40C5-AD88-E3DB34A11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F7C296C-094D-4C7A-938A-F88B6D2AF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552" y="1282685"/>
            <a:ext cx="10475319" cy="5432463"/>
          </a:xfrm>
          <a:prstGeom prst="rect">
            <a:avLst/>
          </a:prstGeom>
        </p:spPr>
      </p:pic>
      <p:sp>
        <p:nvSpPr>
          <p:cNvPr id="7" name="笑脸 6">
            <a:extLst>
              <a:ext uri="{FF2B5EF4-FFF2-40B4-BE49-F238E27FC236}">
                <a16:creationId xmlns:a16="http://schemas.microsoft.com/office/drawing/2014/main" id="{50B21457-A69B-495D-9F87-7CEBAC0A3462}"/>
              </a:ext>
            </a:extLst>
          </p:cNvPr>
          <p:cNvSpPr/>
          <p:nvPr/>
        </p:nvSpPr>
        <p:spPr>
          <a:xfrm>
            <a:off x="6456040" y="5541190"/>
            <a:ext cx="432048" cy="43204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笑脸 7">
            <a:extLst>
              <a:ext uri="{FF2B5EF4-FFF2-40B4-BE49-F238E27FC236}">
                <a16:creationId xmlns:a16="http://schemas.microsoft.com/office/drawing/2014/main" id="{1E3AE8F9-6DE1-41A6-8659-9D7CCD6B3A08}"/>
              </a:ext>
            </a:extLst>
          </p:cNvPr>
          <p:cNvSpPr/>
          <p:nvPr/>
        </p:nvSpPr>
        <p:spPr>
          <a:xfrm>
            <a:off x="7248128" y="4509120"/>
            <a:ext cx="432048" cy="43204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笑脸 8">
            <a:extLst>
              <a:ext uri="{FF2B5EF4-FFF2-40B4-BE49-F238E27FC236}">
                <a16:creationId xmlns:a16="http://schemas.microsoft.com/office/drawing/2014/main" id="{D28FC706-6E65-4BFE-9A5D-398AAF7A4D37}"/>
              </a:ext>
            </a:extLst>
          </p:cNvPr>
          <p:cNvSpPr/>
          <p:nvPr/>
        </p:nvSpPr>
        <p:spPr>
          <a:xfrm>
            <a:off x="7896200" y="5541190"/>
            <a:ext cx="432048" cy="43204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笑脸 9">
            <a:extLst>
              <a:ext uri="{FF2B5EF4-FFF2-40B4-BE49-F238E27FC236}">
                <a16:creationId xmlns:a16="http://schemas.microsoft.com/office/drawing/2014/main" id="{BE482BA6-992D-41B3-B9C6-F2C3525950F2}"/>
              </a:ext>
            </a:extLst>
          </p:cNvPr>
          <p:cNvSpPr/>
          <p:nvPr/>
        </p:nvSpPr>
        <p:spPr>
          <a:xfrm>
            <a:off x="7464152" y="3432520"/>
            <a:ext cx="432048" cy="43204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笑脸 10">
            <a:extLst>
              <a:ext uri="{FF2B5EF4-FFF2-40B4-BE49-F238E27FC236}">
                <a16:creationId xmlns:a16="http://schemas.microsoft.com/office/drawing/2014/main" id="{9252B16B-A9E2-4FB4-954C-0BE865BFF141}"/>
              </a:ext>
            </a:extLst>
          </p:cNvPr>
          <p:cNvSpPr/>
          <p:nvPr/>
        </p:nvSpPr>
        <p:spPr>
          <a:xfrm>
            <a:off x="10344472" y="3455815"/>
            <a:ext cx="432048" cy="43204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笑脸 11">
            <a:extLst>
              <a:ext uri="{FF2B5EF4-FFF2-40B4-BE49-F238E27FC236}">
                <a16:creationId xmlns:a16="http://schemas.microsoft.com/office/drawing/2014/main" id="{BBE4ECFD-336B-48AD-A581-7D41E85AF4BE}"/>
              </a:ext>
            </a:extLst>
          </p:cNvPr>
          <p:cNvSpPr/>
          <p:nvPr/>
        </p:nvSpPr>
        <p:spPr>
          <a:xfrm>
            <a:off x="7464152" y="2154429"/>
            <a:ext cx="432048" cy="432048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41731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BF52BDEB-F983-40C0-A771-8677A2A1C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600" dirty="0"/>
              <a:t>Costs on different R&amp;D stages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07464A-334F-4BEB-9E87-08840D8FF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28</a:t>
            </a:fld>
            <a:endParaRPr lang="zh-CN" altLang="en-US"/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89DA8249-2EEA-4783-A89E-1BB1E531C1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342126"/>
              </p:ext>
            </p:extLst>
          </p:nvPr>
        </p:nvGraphicFramePr>
        <p:xfrm>
          <a:off x="609600" y="1088034"/>
          <a:ext cx="10598968" cy="36135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6919">
                  <a:extLst>
                    <a:ext uri="{9D8B030D-6E8A-4147-A177-3AD203B41FA5}">
                      <a16:colId xmlns:a16="http://schemas.microsoft.com/office/drawing/2014/main" val="2846198386"/>
                    </a:ext>
                  </a:extLst>
                </a:gridCol>
                <a:gridCol w="1793391">
                  <a:extLst>
                    <a:ext uri="{9D8B030D-6E8A-4147-A177-3AD203B41FA5}">
                      <a16:colId xmlns:a16="http://schemas.microsoft.com/office/drawing/2014/main" val="2034117577"/>
                    </a:ext>
                  </a:extLst>
                </a:gridCol>
                <a:gridCol w="917858">
                  <a:extLst>
                    <a:ext uri="{9D8B030D-6E8A-4147-A177-3AD203B41FA5}">
                      <a16:colId xmlns:a16="http://schemas.microsoft.com/office/drawing/2014/main" val="3835717755"/>
                    </a:ext>
                  </a:extLst>
                </a:gridCol>
                <a:gridCol w="1458724">
                  <a:extLst>
                    <a:ext uri="{9D8B030D-6E8A-4147-A177-3AD203B41FA5}">
                      <a16:colId xmlns:a16="http://schemas.microsoft.com/office/drawing/2014/main" val="2864609097"/>
                    </a:ext>
                  </a:extLst>
                </a:gridCol>
                <a:gridCol w="5742076">
                  <a:extLst>
                    <a:ext uri="{9D8B030D-6E8A-4147-A177-3AD203B41FA5}">
                      <a16:colId xmlns:a16="http://schemas.microsoft.com/office/drawing/2014/main" val="2799237197"/>
                    </a:ext>
                  </a:extLst>
                </a:gridCol>
              </a:tblGrid>
              <a:tr h="405409"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sz="2400" b="1" dirty="0">
                          <a:solidFill>
                            <a:srgbClr val="FF0000"/>
                          </a:solidFill>
                        </a:rPr>
                        <a:t>LTS </a:t>
                      </a:r>
                      <a:r>
                        <a:rPr lang="en-US" altLang="zh-CN" sz="2400" b="1" dirty="0">
                          <a:solidFill>
                            <a:schemeClr val="tx1"/>
                          </a:solidFill>
                        </a:rPr>
                        <a:t>R&amp;D</a:t>
                      </a:r>
                      <a:r>
                        <a:rPr lang="en-US" altLang="zh-CN" sz="24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zh-CN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36000" marR="3600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Time</a:t>
                      </a:r>
                      <a:endParaRPr lang="zh-CN" altLang="en-US" sz="1400" b="1" dirty="0"/>
                    </a:p>
                  </a:txBody>
                  <a:tcPr marL="36000" marR="3600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Costs</a:t>
                      </a:r>
                    </a:p>
                    <a:p>
                      <a:pPr algn="ctr"/>
                      <a:r>
                        <a:rPr lang="en-US" altLang="zh-CN" sz="1400" b="1" dirty="0"/>
                        <a:t>(million RMB)</a:t>
                      </a:r>
                      <a:endParaRPr lang="zh-CN" altLang="en-US" sz="1400" b="1" dirty="0"/>
                    </a:p>
                  </a:txBody>
                  <a:tcPr marL="36000" marR="3600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Contents </a:t>
                      </a:r>
                      <a:endParaRPr lang="zh-CN" altLang="en-US" sz="1400" b="1" dirty="0"/>
                    </a:p>
                  </a:txBody>
                  <a:tcPr marL="36000" marR="3600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170218"/>
                  </a:ext>
                </a:extLst>
              </a:tr>
              <a:tr h="289578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/>
                        <a:t>Box type conductor</a:t>
                      </a:r>
                      <a:endParaRPr lang="zh-CN" altLang="en-US" sz="1400" b="1" dirty="0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2025</a:t>
                      </a:r>
                      <a:endParaRPr lang="zh-CN" altLang="en-US" sz="1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0.69</a:t>
                      </a:r>
                      <a:endParaRPr lang="zh-CN" altLang="en-US" sz="1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Get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the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support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from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Henan</a:t>
                      </a:r>
                      <a:endParaRPr lang="zh-CN" altLang="en-US" sz="14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470994743"/>
                  </a:ext>
                </a:extLst>
              </a:tr>
              <a:tr h="289578">
                <a:tc gridSpan="2">
                  <a:txBody>
                    <a:bodyPr/>
                    <a:lstStyle/>
                    <a:p>
                      <a:r>
                        <a:rPr lang="en-US" altLang="zh-CN" sz="1400" b="1" dirty="0"/>
                        <a:t>100 m Box type conductor</a:t>
                      </a:r>
                      <a:endParaRPr lang="zh-CN" altLang="en-US" sz="1400" b="1" dirty="0"/>
                    </a:p>
                  </a:txBody>
                  <a:tcPr marL="45720" marR="4572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2026</a:t>
                      </a:r>
                      <a:endParaRPr lang="zh-CN" altLang="en-US" sz="1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Long cable development,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optimize the cable performance; </a:t>
                      </a:r>
                      <a:endParaRPr lang="zh-CN" altLang="en-US" sz="14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193567994"/>
                  </a:ext>
                </a:extLst>
              </a:tr>
              <a:tr h="202704">
                <a:tc gridSpan="2">
                  <a:txBody>
                    <a:bodyPr/>
                    <a:lstStyle/>
                    <a:p>
                      <a:r>
                        <a:rPr lang="en-US" altLang="zh-CN" sz="1400" b="1" dirty="0"/>
                        <a:t>Conductor test</a:t>
                      </a:r>
                      <a:endParaRPr lang="zh-CN" altLang="en-US" sz="1400" b="1" dirty="0"/>
                    </a:p>
                  </a:txBody>
                  <a:tcPr marL="36000" marR="3600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2026</a:t>
                      </a:r>
                      <a:endParaRPr lang="zh-CN" altLang="en-US" sz="1400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1.5</a:t>
                      </a:r>
                      <a:endParaRPr lang="zh-CN" altLang="en-US" sz="1400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Critical current test; mechanical test; RRR value test; Bonding face; Cable joint</a:t>
                      </a:r>
                      <a:endParaRPr lang="zh-CN" altLang="en-US" sz="1400" dirty="0"/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3128944059"/>
                  </a:ext>
                </a:extLst>
              </a:tr>
              <a:tr h="405409">
                <a:tc rowSpan="8">
                  <a:txBody>
                    <a:bodyPr/>
                    <a:lstStyle/>
                    <a:p>
                      <a:r>
                        <a:rPr lang="en-US" altLang="zh-CN" sz="1400" b="1" dirty="0"/>
                        <a:t>Model coil</a:t>
                      </a:r>
                      <a:endParaRPr lang="zh-CN" altLang="en-US" sz="1400" b="1" dirty="0"/>
                    </a:p>
                  </a:txBody>
                  <a:tcPr marL="36000" marR="3600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1.5km conductor processing</a:t>
                      </a:r>
                      <a:endParaRPr lang="zh-CN" altLang="en-US" sz="14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2026</a:t>
                      </a:r>
                      <a:endParaRPr lang="zh-CN" altLang="en-US" sz="1400" dirty="0"/>
                    </a:p>
                    <a:p>
                      <a:pPr algn="ctr"/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3.5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Scaled model coil, 300 m per layer, total 4 layers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7841655"/>
                  </a:ext>
                </a:extLst>
              </a:tr>
              <a:tr h="202704">
                <a:tc vMerge="1">
                  <a:txBody>
                    <a:bodyPr/>
                    <a:lstStyle/>
                    <a:p>
                      <a:r>
                        <a:rPr lang="en-US" altLang="zh-CN" sz="1600" dirty="0"/>
                        <a:t>Model coil</a:t>
                      </a:r>
                      <a:endParaRPr lang="zh-CN" altLang="en-US" sz="1600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Coil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2027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Coil support, winding, vacuum epoxy impregnation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820307"/>
                  </a:ext>
                </a:extLst>
              </a:tr>
              <a:tr h="202704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Current leads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2027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1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20 kA current leads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779986"/>
                  </a:ext>
                </a:extLst>
              </a:tr>
              <a:tr h="202704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Cryostat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2027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0.6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Thermal shield, vacuum cryostat, suspend system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88360"/>
                  </a:ext>
                </a:extLst>
              </a:tr>
              <a:tr h="405409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Valve box and temperature sensors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2028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0.7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Valve box, temperature sensors and monitoring, liquid helium monitoring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3522888"/>
                  </a:ext>
                </a:extLst>
              </a:tr>
              <a:tr h="202704"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Test experiments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2028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0.5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Based on the existing liquid helium recovery testing platform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1490491"/>
                  </a:ext>
                </a:extLst>
              </a:tr>
              <a:tr h="405409">
                <a:tc vMerge="1"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Power source and quench protection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2028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0.3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>
                          <a:solidFill>
                            <a:srgbClr val="FF0000"/>
                          </a:solidFill>
                        </a:rPr>
                        <a:t>Borrow</a:t>
                      </a:r>
                      <a:r>
                        <a:rPr lang="en-US" altLang="zh-CN" sz="1400" dirty="0"/>
                        <a:t> 20 kA power source and quench protection system.</a:t>
                      </a:r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481119"/>
                  </a:ext>
                </a:extLst>
              </a:tr>
              <a:tr h="230318">
                <a:tc vMerge="1"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Total</a:t>
                      </a:r>
                      <a:endParaRPr lang="zh-CN" altLang="en-US" sz="1400" b="1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2026-2028</a:t>
                      </a:r>
                      <a:endParaRPr lang="zh-CN" altLang="en-US" sz="1400" b="1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7.6</a:t>
                      </a:r>
                      <a:endParaRPr lang="zh-CN" altLang="en-US" sz="1400" b="1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sz="1400" dirty="0"/>
                    </a:p>
                  </a:txBody>
                  <a:tcPr marL="36000" marR="3600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68321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4137FAD9-96E1-40AB-A85C-2931319143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772878"/>
              </p:ext>
            </p:extLst>
          </p:nvPr>
        </p:nvGraphicFramePr>
        <p:xfrm>
          <a:off x="609601" y="4916125"/>
          <a:ext cx="10670975" cy="1767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44860">
                  <a:extLst>
                    <a:ext uri="{9D8B030D-6E8A-4147-A177-3AD203B41FA5}">
                      <a16:colId xmlns:a16="http://schemas.microsoft.com/office/drawing/2014/main" val="2358218631"/>
                    </a:ext>
                  </a:extLst>
                </a:gridCol>
                <a:gridCol w="957217">
                  <a:extLst>
                    <a:ext uri="{9D8B030D-6E8A-4147-A177-3AD203B41FA5}">
                      <a16:colId xmlns:a16="http://schemas.microsoft.com/office/drawing/2014/main" val="2648743636"/>
                    </a:ext>
                  </a:extLst>
                </a:gridCol>
                <a:gridCol w="1385397">
                  <a:extLst>
                    <a:ext uri="{9D8B030D-6E8A-4147-A177-3AD203B41FA5}">
                      <a16:colId xmlns:a16="http://schemas.microsoft.com/office/drawing/2014/main" val="3445415410"/>
                    </a:ext>
                  </a:extLst>
                </a:gridCol>
                <a:gridCol w="5883501">
                  <a:extLst>
                    <a:ext uri="{9D8B030D-6E8A-4147-A177-3AD203B41FA5}">
                      <a16:colId xmlns:a16="http://schemas.microsoft.com/office/drawing/2014/main" val="1250458961"/>
                    </a:ext>
                  </a:extLst>
                </a:gridCol>
              </a:tblGrid>
              <a:tr h="39223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24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HTS </a:t>
                      </a:r>
                      <a:r>
                        <a:rPr lang="en-US" altLang="zh-CN" sz="24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R&amp;D </a:t>
                      </a:r>
                      <a:endParaRPr lang="zh-CN" altLang="en-US" sz="24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6000" marR="3600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Time</a:t>
                      </a:r>
                      <a:endParaRPr lang="zh-CN" altLang="en-US" sz="1400" b="1" dirty="0"/>
                    </a:p>
                  </a:txBody>
                  <a:tcPr marL="36000" marR="3600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Costs</a:t>
                      </a:r>
                    </a:p>
                    <a:p>
                      <a:pPr algn="ctr"/>
                      <a:r>
                        <a:rPr lang="en-US" altLang="zh-CN" sz="1400" b="1" dirty="0"/>
                        <a:t>(million RMB)</a:t>
                      </a:r>
                      <a:endParaRPr lang="zh-CN" altLang="en-US" sz="1400" b="1" dirty="0"/>
                    </a:p>
                  </a:txBody>
                  <a:tcPr marL="36000" marR="3600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1" dirty="0"/>
                        <a:t>Contents </a:t>
                      </a:r>
                      <a:endParaRPr lang="zh-CN" altLang="en-US" sz="1400" b="1" dirty="0"/>
                    </a:p>
                  </a:txBody>
                  <a:tcPr marL="36000" marR="3600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893928"/>
                  </a:ext>
                </a:extLst>
              </a:tr>
              <a:tr h="2801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/>
                        <a:t>ASTC conductor</a:t>
                      </a:r>
                      <a:endParaRPr lang="zh-CN" altLang="en-US" sz="1400" b="1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2025-2026</a:t>
                      </a:r>
                      <a:endParaRPr lang="zh-CN" altLang="en-US" sz="1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0.7</a:t>
                      </a:r>
                      <a:endParaRPr lang="zh-CN" altLang="en-US" sz="1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Get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the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support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from</a:t>
                      </a:r>
                      <a:r>
                        <a:rPr lang="zh-CN" altLang="en-US" sz="1400" dirty="0"/>
                        <a:t> </a:t>
                      </a:r>
                      <a:r>
                        <a:rPr lang="en-US" altLang="zh-CN" sz="1400" dirty="0"/>
                        <a:t>Henan</a:t>
                      </a:r>
                      <a:endParaRPr lang="zh-CN" altLang="en-US" sz="14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1644151922"/>
                  </a:ext>
                </a:extLst>
              </a:tr>
              <a:tr h="280170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REBCO tape</a:t>
                      </a:r>
                      <a:endParaRPr lang="zh-CN" altLang="en-US" sz="1400" b="1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2026</a:t>
                      </a:r>
                      <a:endParaRPr lang="zh-CN" altLang="en-US" sz="1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0.8</a:t>
                      </a:r>
                      <a:endParaRPr lang="zh-CN" altLang="en-US" sz="1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Long cable development</a:t>
                      </a:r>
                      <a:endParaRPr lang="zh-CN" altLang="en-US" sz="14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271656124"/>
                  </a:ext>
                </a:extLst>
              </a:tr>
              <a:tr h="280170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ASTC </a:t>
                      </a:r>
                      <a:endParaRPr lang="zh-CN" altLang="en-US" sz="1400" b="1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2027-2028</a:t>
                      </a:r>
                      <a:endParaRPr lang="zh-CN" altLang="en-US" sz="1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0.7</a:t>
                      </a:r>
                      <a:endParaRPr lang="zh-CN" altLang="en-US" sz="1400" dirty="0"/>
                    </a:p>
                  </a:txBody>
                  <a:tcPr marL="45720" marR="45720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Cable processing</a:t>
                      </a:r>
                      <a:endParaRPr lang="zh-CN" altLang="en-US" sz="1400" dirty="0"/>
                    </a:p>
                  </a:txBody>
                  <a:tcPr marL="45720" marR="45720"/>
                </a:tc>
                <a:extLst>
                  <a:ext uri="{0D108BD9-81ED-4DB2-BD59-A6C34878D82A}">
                    <a16:rowId xmlns:a16="http://schemas.microsoft.com/office/drawing/2014/main" val="3702854926"/>
                  </a:ext>
                </a:extLst>
              </a:tr>
              <a:tr h="196119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Conductor test</a:t>
                      </a:r>
                      <a:endParaRPr lang="zh-CN" altLang="en-US" sz="1400" b="1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2026-2028</a:t>
                      </a:r>
                      <a:endParaRPr lang="zh-CN" altLang="en-US" sz="1400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0.6</a:t>
                      </a:r>
                      <a:endParaRPr lang="zh-CN" altLang="en-US" sz="1400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Critical current test; mechanical test; Cable joint</a:t>
                      </a:r>
                      <a:endParaRPr lang="zh-CN" altLang="en-US" sz="1400" dirty="0"/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935366269"/>
                  </a:ext>
                </a:extLst>
              </a:tr>
              <a:tr h="196119">
                <a:tc>
                  <a:txBody>
                    <a:bodyPr/>
                    <a:lstStyle/>
                    <a:p>
                      <a:r>
                        <a:rPr lang="en-US" altLang="zh-CN" sz="1400" b="1" dirty="0"/>
                        <a:t>Quench protection study</a:t>
                      </a:r>
                      <a:endParaRPr lang="zh-CN" altLang="en-US" sz="1400" b="1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/>
                        <a:t>2027-2028</a:t>
                      </a:r>
                      <a:endParaRPr lang="zh-CN" altLang="en-US" sz="1400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/>
                        <a:t>1.5</a:t>
                      </a:r>
                      <a:endParaRPr lang="zh-CN" altLang="en-US" sz="1400" dirty="0"/>
                    </a:p>
                  </a:txBody>
                  <a:tcPr marL="36000" marR="36000" marT="0" marB="0"/>
                </a:tc>
                <a:tc>
                  <a:txBody>
                    <a:bodyPr/>
                    <a:lstStyle/>
                    <a:p>
                      <a:r>
                        <a:rPr lang="en-US" altLang="zh-CN" sz="1400" dirty="0"/>
                        <a:t>0.9 million equipment, glass fiber, cryostat, sensors</a:t>
                      </a:r>
                      <a:endParaRPr lang="zh-CN" altLang="en-US" sz="1400" dirty="0"/>
                    </a:p>
                  </a:txBody>
                  <a:tcPr marL="36000" marR="36000" marT="0" marB="0"/>
                </a:tc>
                <a:extLst>
                  <a:ext uri="{0D108BD9-81ED-4DB2-BD59-A6C34878D82A}">
                    <a16:rowId xmlns:a16="http://schemas.microsoft.com/office/drawing/2014/main" val="22921031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170363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7B1ED2-9EA9-4783-904A-C39E0D394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85861"/>
            <a:ext cx="11247040" cy="5070490"/>
          </a:xfrm>
        </p:spPr>
        <p:txBody>
          <a:bodyPr>
            <a:normAutofit/>
          </a:bodyPr>
          <a:lstStyle/>
          <a:p>
            <a:r>
              <a:rPr lang="en-US" altLang="zh-CN" dirty="0"/>
              <a:t>The cable selection process:</a:t>
            </a:r>
          </a:p>
          <a:p>
            <a:pPr lvl="1"/>
            <a:r>
              <a:rPr lang="en-US" altLang="zh-CN" b="0" i="0" dirty="0">
                <a:effectLst/>
                <a:latin typeface="-apple-system"/>
              </a:rPr>
              <a:t>Due to progress and stress considerations, the cable selection has undergone iterations. </a:t>
            </a:r>
          </a:p>
          <a:p>
            <a:pPr lvl="1"/>
            <a:r>
              <a:rPr lang="en-US" altLang="zh-CN" b="0" i="0" dirty="0">
                <a:effectLst/>
                <a:latin typeface="-apple-system"/>
              </a:rPr>
              <a:t>The current cable solution may still not be the final choice.</a:t>
            </a:r>
          </a:p>
          <a:p>
            <a:r>
              <a:rPr lang="en-US" altLang="zh-CN" b="0" i="0" dirty="0">
                <a:effectLst/>
                <a:latin typeface="-apple-system"/>
              </a:rPr>
              <a:t>We will develop a full size cable sample this year (2025) and 100 m long cable next year (2026). </a:t>
            </a:r>
          </a:p>
          <a:p>
            <a:r>
              <a:rPr lang="en-US" altLang="zh-CN" dirty="0"/>
              <a:t>Alternative solutions </a:t>
            </a:r>
          </a:p>
          <a:p>
            <a:pPr lvl="2"/>
            <a:r>
              <a:rPr lang="en-US" altLang="zh-CN" kern="100" dirty="0">
                <a:ea typeface="等线" panose="02010600030101010101" pitchFamily="2" charset="-122"/>
                <a:cs typeface="Arial" panose="020B0604020202020204" pitchFamily="34" charset="0"/>
              </a:rPr>
              <a:t>Single co-extrusion with high strength pure aluminum stabilizer;</a:t>
            </a:r>
          </a:p>
          <a:p>
            <a:pPr lvl="2"/>
            <a:r>
              <a:rPr lang="en-US" altLang="zh-CN" kern="100" dirty="0">
                <a:ea typeface="等线" panose="02010600030101010101" pitchFamily="2" charset="-122"/>
                <a:cs typeface="Arial" panose="020B0604020202020204" pitchFamily="34" charset="0"/>
              </a:rPr>
              <a:t>CMS like cable.</a:t>
            </a:r>
          </a:p>
          <a:p>
            <a:r>
              <a:rPr lang="en-US" altLang="zh-CN" kern="100" dirty="0">
                <a:ea typeface="等线" panose="02010600030101010101" pitchFamily="2" charset="-122"/>
                <a:cs typeface="Arial" panose="020B0604020202020204" pitchFamily="34" charset="0"/>
              </a:rPr>
              <a:t>We need more funds on aluminum stabilized LTS and HTS conductors.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19534B-C993-48B1-ACD4-A43095813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830324-014E-47D4-BECB-0F47937D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8907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34902-352F-E1E5-9B35-973D7149D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8D9896-408F-B492-0E2E-6B57F09C7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6" name="文本框 23">
            <a:extLst>
              <a:ext uri="{FF2B5EF4-FFF2-40B4-BE49-F238E27FC236}">
                <a16:creationId xmlns:a16="http://schemas.microsoft.com/office/drawing/2014/main" id="{572B58FA-80F5-C5CE-3D21-ECD9D002439D}"/>
              </a:ext>
            </a:extLst>
          </p:cNvPr>
          <p:cNvSpPr txBox="1"/>
          <p:nvPr/>
        </p:nvSpPr>
        <p:spPr>
          <a:xfrm>
            <a:off x="407368" y="103681"/>
            <a:ext cx="11690652" cy="73303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4000"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zh-CN" b="1" dirty="0">
                <a:solidFill>
                  <a:srgbClr val="C00000"/>
                </a:solidFill>
                <a:latin typeface="Arial Black" panose="020B0A04020102020204" pitchFamily="34" charset="0"/>
                <a:ea typeface="微软雅黑" pitchFamily="34" charset="-122"/>
              </a:rPr>
              <a:t>Cable selection process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B8BC305-AB4D-4BFB-BE67-962E9A8EF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336" y="1642907"/>
            <a:ext cx="1045343" cy="252028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EF88C12-60FC-443F-81E6-8C1D57F77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389" y="1196752"/>
            <a:ext cx="1332385" cy="3556609"/>
          </a:xfrm>
          <a:prstGeom prst="rect">
            <a:avLst/>
          </a:prstGeom>
        </p:spPr>
      </p:pic>
      <p:sp>
        <p:nvSpPr>
          <p:cNvPr id="14" name="箭头: 右 13">
            <a:extLst>
              <a:ext uri="{FF2B5EF4-FFF2-40B4-BE49-F238E27FC236}">
                <a16:creationId xmlns:a16="http://schemas.microsoft.com/office/drawing/2014/main" id="{9B6B2018-2641-4A13-88AF-D9A1825637FC}"/>
              </a:ext>
            </a:extLst>
          </p:cNvPr>
          <p:cNvSpPr/>
          <p:nvPr/>
        </p:nvSpPr>
        <p:spPr>
          <a:xfrm>
            <a:off x="2271866" y="2564902"/>
            <a:ext cx="43204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箭头: 右 23">
            <a:extLst>
              <a:ext uri="{FF2B5EF4-FFF2-40B4-BE49-F238E27FC236}">
                <a16:creationId xmlns:a16="http://schemas.microsoft.com/office/drawing/2014/main" id="{4346D2C9-4F35-463F-B7D3-F06021917B73}"/>
              </a:ext>
            </a:extLst>
          </p:cNvPr>
          <p:cNvSpPr/>
          <p:nvPr/>
        </p:nvSpPr>
        <p:spPr>
          <a:xfrm>
            <a:off x="4105137" y="2504689"/>
            <a:ext cx="43204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箭头: 右 25">
            <a:extLst>
              <a:ext uri="{FF2B5EF4-FFF2-40B4-BE49-F238E27FC236}">
                <a16:creationId xmlns:a16="http://schemas.microsoft.com/office/drawing/2014/main" id="{2B44D49D-9F8E-40E8-A314-B87483E86BFD}"/>
              </a:ext>
            </a:extLst>
          </p:cNvPr>
          <p:cNvSpPr/>
          <p:nvPr/>
        </p:nvSpPr>
        <p:spPr>
          <a:xfrm>
            <a:off x="7706139" y="2567135"/>
            <a:ext cx="43204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932EF5FD-A70E-4B9F-AA52-0C42D3BBA3CA}"/>
              </a:ext>
            </a:extLst>
          </p:cNvPr>
          <p:cNvSpPr/>
          <p:nvPr/>
        </p:nvSpPr>
        <p:spPr>
          <a:xfrm>
            <a:off x="9645177" y="2600906"/>
            <a:ext cx="43204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7173CD81-CA2B-4F1A-B151-57FEE551F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106" y="1884330"/>
            <a:ext cx="862823" cy="2080232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3DA847A-AFDF-4E5B-AAC0-DBCB6177BD7B}"/>
              </a:ext>
            </a:extLst>
          </p:cNvPr>
          <p:cNvGrpSpPr/>
          <p:nvPr/>
        </p:nvGrpSpPr>
        <p:grpSpPr>
          <a:xfrm>
            <a:off x="4856596" y="1505506"/>
            <a:ext cx="2584029" cy="3342927"/>
            <a:chOff x="4803985" y="1556792"/>
            <a:chExt cx="2584029" cy="3342927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DB00F6E-7822-4380-9DF4-A547C56C9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3985" y="1628798"/>
              <a:ext cx="2584029" cy="3270921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9D39E51B-6AEE-418C-AB2A-2FC951A8E9E7}"/>
                </a:ext>
              </a:extLst>
            </p:cNvPr>
            <p:cNvSpPr/>
            <p:nvPr/>
          </p:nvSpPr>
          <p:spPr>
            <a:xfrm>
              <a:off x="4803985" y="1556792"/>
              <a:ext cx="2584029" cy="32709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4" name="矩形 33">
            <a:extLst>
              <a:ext uri="{FF2B5EF4-FFF2-40B4-BE49-F238E27FC236}">
                <a16:creationId xmlns:a16="http://schemas.microsoft.com/office/drawing/2014/main" id="{D2C1297C-9839-4058-A701-B884F1E5E96B}"/>
              </a:ext>
            </a:extLst>
          </p:cNvPr>
          <p:cNvSpPr/>
          <p:nvPr/>
        </p:nvSpPr>
        <p:spPr>
          <a:xfrm>
            <a:off x="4641253" y="1340768"/>
            <a:ext cx="6941147" cy="4058869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16317C33-055A-445E-A257-E41A1EF82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58487" y="4314318"/>
            <a:ext cx="1995881" cy="458946"/>
          </a:xfrm>
          <a:prstGeom prst="rect">
            <a:avLst/>
          </a:prstGeom>
        </p:spPr>
      </p:pic>
      <p:sp>
        <p:nvSpPr>
          <p:cNvPr id="38" name="文本框 37">
            <a:extLst>
              <a:ext uri="{FF2B5EF4-FFF2-40B4-BE49-F238E27FC236}">
                <a16:creationId xmlns:a16="http://schemas.microsoft.com/office/drawing/2014/main" id="{8B9312B2-DC12-4C6B-81EF-8163699BADB9}"/>
              </a:ext>
            </a:extLst>
          </p:cNvPr>
          <p:cNvSpPr txBox="1"/>
          <p:nvPr/>
        </p:nvSpPr>
        <p:spPr>
          <a:xfrm>
            <a:off x="684851" y="5324795"/>
            <a:ext cx="1569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Pre-CDR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CF30493-2550-4A06-B58C-C5503452FB37}"/>
              </a:ext>
            </a:extLst>
          </p:cNvPr>
          <p:cNvSpPr txBox="1"/>
          <p:nvPr/>
        </p:nvSpPr>
        <p:spPr>
          <a:xfrm>
            <a:off x="3006149" y="5324795"/>
            <a:ext cx="8830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CDR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40" name="文本框 37">
            <a:extLst>
              <a:ext uri="{FF2B5EF4-FFF2-40B4-BE49-F238E27FC236}">
                <a16:creationId xmlns:a16="http://schemas.microsoft.com/office/drawing/2014/main" id="{8B9312B2-DC12-4C6B-81EF-8163699BADB9}"/>
              </a:ext>
            </a:extLst>
          </p:cNvPr>
          <p:cNvSpPr txBox="1"/>
          <p:nvPr/>
        </p:nvSpPr>
        <p:spPr>
          <a:xfrm>
            <a:off x="7353589" y="5388521"/>
            <a:ext cx="15691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>
                <a:solidFill>
                  <a:srgbClr val="0000FF"/>
                </a:solidFill>
              </a:rPr>
              <a:t>Ref-TDR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5709DAB-9871-4232-B981-F91031FCACAD}"/>
              </a:ext>
            </a:extLst>
          </p:cNvPr>
          <p:cNvSpPr txBox="1"/>
          <p:nvPr/>
        </p:nvSpPr>
        <p:spPr>
          <a:xfrm>
            <a:off x="5927129" y="499170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1</a:t>
            </a:r>
            <a:endParaRPr lang="zh-CN" altLang="en-US" sz="2400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B913DCA-A8D5-4D0D-B5E4-C8D04271E447}"/>
              </a:ext>
            </a:extLst>
          </p:cNvPr>
          <p:cNvSpPr txBox="1"/>
          <p:nvPr/>
        </p:nvSpPr>
        <p:spPr>
          <a:xfrm>
            <a:off x="8737600" y="501389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2</a:t>
            </a:r>
            <a:endParaRPr lang="zh-CN" altLang="en-US" sz="2400" b="1" dirty="0"/>
          </a:p>
        </p:txBody>
      </p:sp>
      <p:sp>
        <p:nvSpPr>
          <p:cNvPr id="23" name="文本框 1">
            <a:extLst>
              <a:ext uri="{FF2B5EF4-FFF2-40B4-BE49-F238E27FC236}">
                <a16:creationId xmlns:a16="http://schemas.microsoft.com/office/drawing/2014/main" id="{85709DAB-9871-4232-B981-F91031FCACAD}"/>
              </a:ext>
            </a:extLst>
          </p:cNvPr>
          <p:cNvSpPr txBox="1"/>
          <p:nvPr/>
        </p:nvSpPr>
        <p:spPr>
          <a:xfrm>
            <a:off x="10527526" y="5013891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b="1" dirty="0"/>
              <a:t>3</a:t>
            </a:r>
            <a:endParaRPr lang="zh-CN" altLang="en-US" sz="2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2FA490C-C309-4894-945B-61C874AEEFC0}"/>
              </a:ext>
            </a:extLst>
          </p:cNvPr>
          <p:cNvSpPr txBox="1"/>
          <p:nvPr/>
        </p:nvSpPr>
        <p:spPr>
          <a:xfrm>
            <a:off x="815154" y="4928735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75*23 mm</a:t>
            </a:r>
            <a:r>
              <a:rPr lang="en-US" altLang="zh-CN" baseline="30000" dirty="0"/>
              <a:t>2</a:t>
            </a:r>
            <a:endParaRPr lang="zh-CN" altLang="en-US" baseline="300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F49C8D2-C12E-4A82-AC64-8F46ACB28D6D}"/>
              </a:ext>
            </a:extLst>
          </p:cNvPr>
          <p:cNvSpPr txBox="1"/>
          <p:nvPr/>
        </p:nvSpPr>
        <p:spPr>
          <a:xfrm>
            <a:off x="2908336" y="4923822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22*56 mm</a:t>
            </a:r>
            <a:r>
              <a:rPr lang="en-US" altLang="zh-CN" baseline="30000" dirty="0"/>
              <a:t>2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176A69B-AD41-4DE1-A30D-94CAB6FC9C97}"/>
              </a:ext>
            </a:extLst>
          </p:cNvPr>
          <p:cNvSpPr txBox="1"/>
          <p:nvPr/>
        </p:nvSpPr>
        <p:spPr>
          <a:xfrm>
            <a:off x="792635" y="5710020"/>
            <a:ext cx="1440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2015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F9F335E-1122-47A5-9556-C422B719A15A}"/>
              </a:ext>
            </a:extLst>
          </p:cNvPr>
          <p:cNvSpPr txBox="1"/>
          <p:nvPr/>
        </p:nvSpPr>
        <p:spPr>
          <a:xfrm>
            <a:off x="2857547" y="5710019"/>
            <a:ext cx="12682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2018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9" name="文本框 20">
            <a:extLst>
              <a:ext uri="{FF2B5EF4-FFF2-40B4-BE49-F238E27FC236}">
                <a16:creationId xmlns:a16="http://schemas.microsoft.com/office/drawing/2014/main" id="{BC0F4BB1-3A43-4C33-A5D7-1F568DD2C82C}"/>
              </a:ext>
            </a:extLst>
          </p:cNvPr>
          <p:cNvSpPr txBox="1"/>
          <p:nvPr/>
        </p:nvSpPr>
        <p:spPr>
          <a:xfrm>
            <a:off x="8444787" y="5733256"/>
            <a:ext cx="12659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2024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October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31" name="文本框 20">
            <a:extLst>
              <a:ext uri="{FF2B5EF4-FFF2-40B4-BE49-F238E27FC236}">
                <a16:creationId xmlns:a16="http://schemas.microsoft.com/office/drawing/2014/main" id="{BC0F4BB1-3A43-4C33-A5D7-1F568DD2C82C}"/>
              </a:ext>
            </a:extLst>
          </p:cNvPr>
          <p:cNvSpPr txBox="1"/>
          <p:nvPr/>
        </p:nvSpPr>
        <p:spPr>
          <a:xfrm>
            <a:off x="10303808" y="5738777"/>
            <a:ext cx="1127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2025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32" name="文本框 20">
            <a:extLst>
              <a:ext uri="{FF2B5EF4-FFF2-40B4-BE49-F238E27FC236}">
                <a16:creationId xmlns:a16="http://schemas.microsoft.com/office/drawing/2014/main" id="{BC0F4BB1-3A43-4C33-A5D7-1F568DD2C82C}"/>
              </a:ext>
            </a:extLst>
          </p:cNvPr>
          <p:cNvSpPr txBox="1"/>
          <p:nvPr/>
        </p:nvSpPr>
        <p:spPr>
          <a:xfrm>
            <a:off x="5565235" y="5733256"/>
            <a:ext cx="14401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2024</a:t>
            </a:r>
          </a:p>
          <a:p>
            <a:r>
              <a:rPr lang="en-US" altLang="zh-CN" sz="24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August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059EA2DF-E496-49DA-BD9C-4A403C071CFB}"/>
              </a:ext>
            </a:extLst>
          </p:cNvPr>
          <p:cNvSpPr txBox="1"/>
          <p:nvPr/>
        </p:nvSpPr>
        <p:spPr>
          <a:xfrm>
            <a:off x="8405081" y="4779115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22*68 mm</a:t>
            </a:r>
            <a:r>
              <a:rPr lang="en-US" altLang="zh-CN" baseline="30000" dirty="0"/>
              <a:t>2</a:t>
            </a:r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AD79432-91BF-4DDD-947F-42D8EF52DFA2}"/>
              </a:ext>
            </a:extLst>
          </p:cNvPr>
          <p:cNvSpPr txBox="1"/>
          <p:nvPr/>
        </p:nvSpPr>
        <p:spPr>
          <a:xfrm>
            <a:off x="10163263" y="4776427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22*56 mm</a:t>
            </a:r>
            <a:r>
              <a:rPr lang="en-US" altLang="zh-CN" baseline="30000" dirty="0"/>
              <a:t>2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29BE0C87-6564-4B1E-8762-7523A012FD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0553" y="1419824"/>
            <a:ext cx="919263" cy="319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539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 descr="8d5d924e275b0c7f58feed1244176003"/>
          <p:cNvPicPr>
            <a:picLocks noChangeAspect="1"/>
          </p:cNvPicPr>
          <p:nvPr/>
        </p:nvPicPr>
        <p:blipFill rotWithShape="1">
          <a:blip r:embed="rId2"/>
          <a:srcRect t="28679" b="6192"/>
          <a:stretch/>
        </p:blipFill>
        <p:spPr>
          <a:xfrm>
            <a:off x="635" y="0"/>
            <a:ext cx="12191365" cy="2118283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1692720" y="3038785"/>
            <a:ext cx="8627534" cy="132631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6000" dirty="0">
                <a:solidFill>
                  <a:srgbClr val="C00000"/>
                </a:solidFill>
              </a:rPr>
              <a:t>Thank you!</a:t>
            </a:r>
            <a:endParaRPr lang="zh-CN" altLang="en-US" sz="6000" dirty="0">
              <a:solidFill>
                <a:srgbClr val="C00000"/>
              </a:solidFill>
            </a:endParaRPr>
          </a:p>
        </p:txBody>
      </p:sp>
      <p:pic>
        <p:nvPicPr>
          <p:cNvPr id="10" name="Picture 2" descr="C:\Users\Administrator\Desktop\1111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2" y="35979"/>
            <a:ext cx="1548428" cy="9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363" y="5398314"/>
            <a:ext cx="3552825" cy="672912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  <a:t>30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EAC949-290A-4F72-8126-286986C5AE1D}"/>
              </a:ext>
            </a:extLst>
          </p:cNvPr>
          <p:cNvSpPr txBox="1"/>
          <p:nvPr/>
        </p:nvSpPr>
        <p:spPr>
          <a:xfrm>
            <a:off x="635" y="6457890"/>
            <a:ext cx="12191365" cy="36933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Dec, 2025, CEPC DAY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Pre-CDR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BC0F4BB1-3A43-4C33-A5D7-1F568DD2C82C}"/>
              </a:ext>
            </a:extLst>
          </p:cNvPr>
          <p:cNvSpPr txBox="1"/>
          <p:nvPr/>
        </p:nvSpPr>
        <p:spPr>
          <a:xfrm>
            <a:off x="5163006" y="6033185"/>
            <a:ext cx="1440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2015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35581E8-A319-4AC6-8C37-C5B13FF25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432" y="1392791"/>
            <a:ext cx="1871214" cy="42317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FDA0A3-4B97-4A18-A86B-1305DCA25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896" y="1657331"/>
            <a:ext cx="4728109" cy="370264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8DD3A25-1DF8-4334-B6B5-031A302914D5}"/>
              </a:ext>
            </a:extLst>
          </p:cNvPr>
          <p:cNvSpPr txBox="1"/>
          <p:nvPr/>
        </p:nvSpPr>
        <p:spPr>
          <a:xfrm>
            <a:off x="7506035" y="5673496"/>
            <a:ext cx="46859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0" i="0" u="none" strike="noStrike" baseline="0" dirty="0">
                <a:latin typeface="NimbusRomNo9L-Medi"/>
              </a:rPr>
              <a:t>Figure 6.57 </a:t>
            </a:r>
            <a:r>
              <a:rPr lang="en-US" altLang="zh-CN" sz="1800" b="0" i="0" u="none" strike="noStrike" baseline="0" dirty="0">
                <a:latin typeface="NimbusRomNo9L-Regu"/>
              </a:rPr>
              <a:t>Cross section of solenoid conductor.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FC23CBFC-7C89-494C-93E9-F401C5830B7F}"/>
              </a:ext>
            </a:extLst>
          </p:cNvPr>
          <p:cNvSpPr txBox="1"/>
          <p:nvPr/>
        </p:nvSpPr>
        <p:spPr>
          <a:xfrm>
            <a:off x="191344" y="1307033"/>
            <a:ext cx="4968552" cy="4478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altLang="zh-CN" sz="2000" b="1" i="0" u="none" strike="noStrike" baseline="0" dirty="0">
                <a:solidFill>
                  <a:srgbClr val="000000"/>
                </a:solidFill>
                <a:latin typeface="NimbusSanL-Bold"/>
              </a:rPr>
              <a:t>6.7.2.4 Superconducting Conductor</a:t>
            </a:r>
          </a:p>
          <a:p>
            <a:pPr algn="just"/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NimbusRomNo9L-Regu"/>
              </a:rPr>
              <a:t>The conductor design is </a:t>
            </a:r>
            <a:r>
              <a:rPr lang="en-US" altLang="zh-CN" sz="2000" b="1" i="0" u="none" strike="noStrike" baseline="0" dirty="0">
                <a:solidFill>
                  <a:srgbClr val="FF0000"/>
                </a:solidFill>
                <a:latin typeface="NimbusRomNo9L-Regu"/>
              </a:rPr>
              <a:t>similar to 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NimbusRomNo9L-Regu"/>
              </a:rPr>
              <a:t>that of </a:t>
            </a:r>
            <a:r>
              <a:rPr lang="en-US" altLang="zh-CN" sz="2000" b="1" i="0" u="none" strike="noStrike" baseline="0" dirty="0">
                <a:solidFill>
                  <a:srgbClr val="FF0000"/>
                </a:solidFill>
                <a:latin typeface="NimbusRomNo9L-Regu"/>
              </a:rPr>
              <a:t>CMS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NimbusRomNo9L-Regu"/>
              </a:rPr>
              <a:t> [</a:t>
            </a:r>
            <a:r>
              <a:rPr lang="en-US" altLang="zh-CN" sz="2000" b="0" i="0" u="none" strike="noStrike" baseline="0" dirty="0">
                <a:latin typeface="NimbusRomNo9L-Regu"/>
              </a:rPr>
              <a:t>96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NimbusRomNo9L-Regu"/>
              </a:rPr>
              <a:t>]. As the forces induced in the conductor by the magnetic and thermal loads are beyond the yield stress of pure aluminum, a mechanical strengthening is envisaged. This consists of a superconducting Rutherford cable, which is sheathed in a stabilizer and mechanically reinforced. A cross-sectional view of the superconductor is shown in Fig. </a:t>
            </a:r>
            <a:r>
              <a:rPr lang="en-US" altLang="zh-CN" sz="2000" b="0" i="0" u="none" strike="noStrike" baseline="0" dirty="0">
                <a:latin typeface="NimbusRomNo9L-Regu"/>
              </a:rPr>
              <a:t>6.57</a:t>
            </a:r>
            <a:r>
              <a:rPr lang="en-US" altLang="zh-CN" sz="2000" b="0" i="0" u="none" strike="noStrike" baseline="0" dirty="0">
                <a:solidFill>
                  <a:srgbClr val="000000"/>
                </a:solidFill>
                <a:latin typeface="NimbusRomNo9L-Regu"/>
              </a:rPr>
              <a:t>. Two aluminum alloy profiles are welded by electron beam to the central conductor stabilizer, which is made of high purity aluminum.</a:t>
            </a:r>
            <a:endParaRPr lang="zh-CN" altLang="en-US" sz="2000" dirty="0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93398B1-2A84-40C3-BED0-28856A9E59CC}"/>
              </a:ext>
            </a:extLst>
          </p:cNvPr>
          <p:cNvSpPr/>
          <p:nvPr/>
        </p:nvSpPr>
        <p:spPr>
          <a:xfrm>
            <a:off x="8328248" y="4365104"/>
            <a:ext cx="1152128" cy="36004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26217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CDR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5</a:t>
            </a:fld>
            <a:endParaRPr lang="zh-CN" altLang="en-US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4987352-5950-4914-A609-E97B9D498690}"/>
              </a:ext>
            </a:extLst>
          </p:cNvPr>
          <p:cNvSpPr txBox="1"/>
          <p:nvPr/>
        </p:nvSpPr>
        <p:spPr>
          <a:xfrm>
            <a:off x="191344" y="1351776"/>
            <a:ext cx="6107942" cy="50045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altLang="zh-CN" sz="2000" b="1" i="0" u="none" strike="noStrike" baseline="0" dirty="0">
                <a:latin typeface="NimbusSanL-Bold"/>
              </a:rPr>
              <a:t>6.2 SUPERCONDUCTING COIL SYSTEM</a:t>
            </a:r>
            <a:endParaRPr lang="en-US" altLang="zh-CN" b="0" i="0" u="none" strike="noStrike" baseline="0" dirty="0">
              <a:solidFill>
                <a:srgbClr val="000000"/>
              </a:solidFill>
              <a:latin typeface="NimbusRomNo9L-Regu"/>
            </a:endParaRPr>
          </a:p>
          <a:p>
            <a:pPr algn="l">
              <a:lnSpc>
                <a:spcPct val="150000"/>
              </a:lnSpc>
            </a:pPr>
            <a:r>
              <a:rPr lang="en-US" altLang="zh-CN" b="0" i="0" u="none" strike="noStrike" baseline="0" dirty="0">
                <a:solidFill>
                  <a:srgbClr val="000000"/>
                </a:solidFill>
                <a:latin typeface="NimbusRomNo9L-Regu"/>
              </a:rPr>
              <a:t>The CEPC solenoid conductor baseline design is the </a:t>
            </a:r>
            <a:r>
              <a:rPr lang="en-US" altLang="zh-CN" b="1" i="0" u="none" strike="noStrike" baseline="0" dirty="0">
                <a:solidFill>
                  <a:srgbClr val="FF0000"/>
                </a:solidFill>
                <a:latin typeface="NimbusRomNo9L-Regu"/>
              </a:rPr>
              <a:t>box configuration</a:t>
            </a:r>
            <a:r>
              <a:rPr lang="en-US" altLang="zh-CN" b="0" i="0" u="none" strike="noStrike" baseline="0" dirty="0">
                <a:solidFill>
                  <a:srgbClr val="000000"/>
                </a:solidFill>
                <a:latin typeface="NimbusRomNo9L-Regu"/>
              </a:rPr>
              <a:t>, based on the self supporting</a:t>
            </a:r>
            <a:r>
              <a:rPr lang="en-US" altLang="zh-CN" dirty="0">
                <a:solidFill>
                  <a:srgbClr val="000000"/>
                </a:solidFill>
                <a:latin typeface="NimbusRomNo9L-Regu"/>
              </a:rPr>
              <a:t> </a:t>
            </a:r>
            <a:r>
              <a:rPr lang="en-US" altLang="zh-CN" b="0" i="0" u="none" strike="noStrike" baseline="0" dirty="0">
                <a:solidFill>
                  <a:srgbClr val="000000"/>
                </a:solidFill>
                <a:latin typeface="NimbusRomNo9L-Regu"/>
              </a:rPr>
              <a:t>conductor design of the CMS detector magnet, composed of NbTi Rutherford cable, pure aluminum stabilizer and aluminum alloy reinforcement.</a:t>
            </a:r>
          </a:p>
          <a:p>
            <a:pPr algn="l">
              <a:lnSpc>
                <a:spcPct val="150000"/>
              </a:lnSpc>
            </a:pPr>
            <a:r>
              <a:rPr lang="en-US" altLang="zh-CN" b="0" i="0" u="none" strike="noStrike" baseline="0" dirty="0">
                <a:solidFill>
                  <a:srgbClr val="000000"/>
                </a:solidFill>
                <a:latin typeface="NimbusRomNo9L-Regu"/>
              </a:rPr>
              <a:t>The CMS conductor is fabricated by e-beam welding aluminum alloy to the coextruded high purity Al/superconducting cable insert, whereas the CEPC conductor is fabricated by </a:t>
            </a:r>
            <a:r>
              <a:rPr lang="en-US" altLang="zh-CN" b="1" i="0" u="none" strike="noStrike" baseline="0" dirty="0">
                <a:solidFill>
                  <a:srgbClr val="FF0000"/>
                </a:solidFill>
                <a:latin typeface="NimbusRomNo9L-Regu"/>
              </a:rPr>
              <a:t>coextrusion of all components</a:t>
            </a:r>
            <a:r>
              <a:rPr lang="en-US" altLang="zh-CN" b="0" i="0" u="none" strike="noStrike" baseline="0" dirty="0">
                <a:solidFill>
                  <a:srgbClr val="000000"/>
                </a:solidFill>
                <a:latin typeface="NimbusRomNo9L-Regu"/>
              </a:rPr>
              <a:t>. The configuration is shown in Figure </a:t>
            </a:r>
            <a:r>
              <a:rPr lang="en-US" altLang="zh-CN" b="0" i="0" u="none" strike="noStrike" baseline="0" dirty="0">
                <a:latin typeface="NimbusRomNo9L-Regu"/>
              </a:rPr>
              <a:t>6.4. </a:t>
            </a:r>
            <a:r>
              <a:rPr lang="en-US" altLang="zh-CN" b="0" i="0" u="none" strike="noStrike" baseline="0" dirty="0">
                <a:solidFill>
                  <a:srgbClr val="000000"/>
                </a:solidFill>
                <a:latin typeface="NimbusRomNo9L-Regu"/>
              </a:rPr>
              <a:t>The Rutherford cable contains 32 NbTi strands. All magnet finite element analysis has been with this conductor with overall dimensions of </a:t>
            </a:r>
            <a:r>
              <a:rPr lang="en-US" altLang="zh-CN" b="1" i="0" u="none" strike="noStrike" baseline="0" dirty="0">
                <a:solidFill>
                  <a:srgbClr val="FF0000"/>
                </a:solidFill>
                <a:latin typeface="NimbusRomNo9L-Regu"/>
              </a:rPr>
              <a:t>22 mm</a:t>
            </a:r>
            <a:r>
              <a:rPr lang="en-US" altLang="zh-CN" b="1" dirty="0">
                <a:solidFill>
                  <a:srgbClr val="FF0000"/>
                </a:solidFill>
                <a:latin typeface="CMSY10"/>
              </a:rPr>
              <a:t>*</a:t>
            </a:r>
            <a:r>
              <a:rPr lang="en-US" altLang="zh-CN" b="1" i="0" u="none" strike="noStrike" baseline="0" dirty="0">
                <a:solidFill>
                  <a:srgbClr val="FF0000"/>
                </a:solidFill>
                <a:latin typeface="NimbusRomNo9L-Regu"/>
              </a:rPr>
              <a:t>56 mm</a:t>
            </a:r>
            <a:r>
              <a:rPr lang="en-US" altLang="zh-CN" b="0" i="0" u="none" strike="noStrike" baseline="0" dirty="0">
                <a:solidFill>
                  <a:srgbClr val="000000"/>
                </a:solidFill>
                <a:latin typeface="NimbusRomNo9L-Regu"/>
              </a:rPr>
              <a:t>.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C919963-1A4A-4FC3-8901-61AF7BF63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096" y="1614001"/>
            <a:ext cx="4629764" cy="339917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1D8725E-4558-4FA6-A777-3FA64E5A4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958" y="5250109"/>
            <a:ext cx="6066532" cy="72547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C0F4BB1-3A43-4C33-A5D7-1F568DD2C82C}"/>
              </a:ext>
            </a:extLst>
          </p:cNvPr>
          <p:cNvSpPr txBox="1"/>
          <p:nvPr/>
        </p:nvSpPr>
        <p:spPr>
          <a:xfrm>
            <a:off x="5480810" y="6068817"/>
            <a:ext cx="12775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2018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FB6862FD-D039-4870-B72C-92F3310B3639}"/>
              </a:ext>
            </a:extLst>
          </p:cNvPr>
          <p:cNvSpPr/>
          <p:nvPr/>
        </p:nvSpPr>
        <p:spPr>
          <a:xfrm>
            <a:off x="2724362" y="5949280"/>
            <a:ext cx="1571438" cy="38077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EE872F3-7875-47A5-96DD-3BEA659B2BB6}"/>
              </a:ext>
            </a:extLst>
          </p:cNvPr>
          <p:cNvSpPr/>
          <p:nvPr/>
        </p:nvSpPr>
        <p:spPr>
          <a:xfrm>
            <a:off x="8472264" y="5156871"/>
            <a:ext cx="2414359" cy="2775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4379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Ref-TDR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534259E-5026-44A8-9D5B-1EE1F2CE0A63}"/>
              </a:ext>
            </a:extLst>
          </p:cNvPr>
          <p:cNvSpPr txBox="1"/>
          <p:nvPr/>
        </p:nvSpPr>
        <p:spPr>
          <a:xfrm>
            <a:off x="619285" y="1179627"/>
            <a:ext cx="1119006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800" b="0" i="0" dirty="0">
                <a:solidFill>
                  <a:srgbClr val="0000FF"/>
                </a:solidFill>
                <a:effectLst/>
                <a:latin typeface="-apple-system"/>
              </a:rPr>
              <a:t>For a period of time, </a:t>
            </a:r>
            <a:r>
              <a:rPr lang="en-US" altLang="zh-CN" sz="2800" dirty="0">
                <a:solidFill>
                  <a:srgbClr val="0000FF"/>
                </a:solidFill>
                <a:latin typeface="-apple-system"/>
              </a:rPr>
              <a:t>LTS</a:t>
            </a:r>
            <a:r>
              <a:rPr lang="en-US" altLang="zh-CN" sz="2800" b="0" i="0" dirty="0">
                <a:solidFill>
                  <a:srgbClr val="0000FF"/>
                </a:solidFill>
                <a:effectLst/>
                <a:latin typeface="-apple-system"/>
              </a:rPr>
              <a:t> solution and HTS solution were developed in parallel, with the HTS solution taking precedence.</a:t>
            </a:r>
            <a:endParaRPr lang="zh-CN" altLang="en-US" sz="2800" dirty="0">
              <a:solidFill>
                <a:srgbClr val="0000FF"/>
              </a:solidFill>
            </a:endParaRP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1738801A-ADF6-4E8A-84AE-2889ECA9DFEE}"/>
              </a:ext>
            </a:extLst>
          </p:cNvPr>
          <p:cNvSpPr/>
          <p:nvPr/>
        </p:nvSpPr>
        <p:spPr>
          <a:xfrm>
            <a:off x="8182788" y="3734362"/>
            <a:ext cx="43204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855BFAA-BF62-4E51-8A6E-F3F0E9467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7975" y="3008848"/>
            <a:ext cx="604475" cy="2104312"/>
          </a:xfrm>
          <a:prstGeom prst="rect">
            <a:avLst/>
          </a:prstGeom>
        </p:spPr>
      </p:pic>
      <p:sp>
        <p:nvSpPr>
          <p:cNvPr id="12" name="箭头: 右 11">
            <a:extLst>
              <a:ext uri="{FF2B5EF4-FFF2-40B4-BE49-F238E27FC236}">
                <a16:creationId xmlns:a16="http://schemas.microsoft.com/office/drawing/2014/main" id="{A34FAB41-7164-4590-8533-111A1711BA6D}"/>
              </a:ext>
            </a:extLst>
          </p:cNvPr>
          <p:cNvSpPr/>
          <p:nvPr/>
        </p:nvSpPr>
        <p:spPr>
          <a:xfrm>
            <a:off x="9679690" y="3761956"/>
            <a:ext cx="43204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CA6183F-E31B-492E-8783-CEBFF4EB3F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4472" y="3197958"/>
            <a:ext cx="666006" cy="1605714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B6745A18-3861-431D-BB9B-FF6AA1DE3DD7}"/>
              </a:ext>
            </a:extLst>
          </p:cNvPr>
          <p:cNvGrpSpPr/>
          <p:nvPr/>
        </p:nvGrpSpPr>
        <p:grpSpPr>
          <a:xfrm>
            <a:off x="6348612" y="3116061"/>
            <a:ext cx="1591038" cy="1847122"/>
            <a:chOff x="4803985" y="1556792"/>
            <a:chExt cx="2584029" cy="334292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0FDC92A-66CA-4D19-8CF5-790B30A9D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03985" y="1628798"/>
              <a:ext cx="2584029" cy="3270921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8BD05F6-40F0-4740-8B31-6BF5F9DC031A}"/>
                </a:ext>
              </a:extLst>
            </p:cNvPr>
            <p:cNvSpPr/>
            <p:nvPr/>
          </p:nvSpPr>
          <p:spPr>
            <a:xfrm>
              <a:off x="4803985" y="1556792"/>
              <a:ext cx="2584029" cy="32709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847EB7CA-83F5-4329-9E45-A9F56B1BA4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8245" y="4969557"/>
            <a:ext cx="2145612" cy="493376"/>
          </a:xfrm>
          <a:prstGeom prst="rect">
            <a:avLst/>
          </a:prstGeom>
        </p:spPr>
      </p:pic>
      <p:sp>
        <p:nvSpPr>
          <p:cNvPr id="23" name="文本框 20">
            <a:extLst>
              <a:ext uri="{FF2B5EF4-FFF2-40B4-BE49-F238E27FC236}">
                <a16:creationId xmlns:a16="http://schemas.microsoft.com/office/drawing/2014/main" id="{F3622DC5-7B4E-4BDE-B41F-461F6ECFE5E6}"/>
              </a:ext>
            </a:extLst>
          </p:cNvPr>
          <p:cNvSpPr txBox="1"/>
          <p:nvPr/>
        </p:nvSpPr>
        <p:spPr>
          <a:xfrm>
            <a:off x="8458741" y="5705562"/>
            <a:ext cx="12659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2024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October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4" name="文本框 20">
            <a:extLst>
              <a:ext uri="{FF2B5EF4-FFF2-40B4-BE49-F238E27FC236}">
                <a16:creationId xmlns:a16="http://schemas.microsoft.com/office/drawing/2014/main" id="{DCB9AF49-0B32-46B7-8D1E-C653F20644C0}"/>
              </a:ext>
            </a:extLst>
          </p:cNvPr>
          <p:cNvSpPr txBox="1"/>
          <p:nvPr/>
        </p:nvSpPr>
        <p:spPr>
          <a:xfrm>
            <a:off x="10096605" y="5724637"/>
            <a:ext cx="11277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2025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文本框 20">
            <a:extLst>
              <a:ext uri="{FF2B5EF4-FFF2-40B4-BE49-F238E27FC236}">
                <a16:creationId xmlns:a16="http://schemas.microsoft.com/office/drawing/2014/main" id="{48521357-DE86-4AF9-BBF4-472ECF2EEFD8}"/>
              </a:ext>
            </a:extLst>
          </p:cNvPr>
          <p:cNvSpPr txBox="1"/>
          <p:nvPr/>
        </p:nvSpPr>
        <p:spPr>
          <a:xfrm>
            <a:off x="6443585" y="5697085"/>
            <a:ext cx="14401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2024</a:t>
            </a:r>
          </a:p>
          <a:p>
            <a:r>
              <a:rPr lang="en-US" altLang="zh-CN" sz="24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August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2112FCB-6886-416B-ADA2-231257974DB1}"/>
              </a:ext>
            </a:extLst>
          </p:cNvPr>
          <p:cNvSpPr txBox="1"/>
          <p:nvPr/>
        </p:nvSpPr>
        <p:spPr>
          <a:xfrm>
            <a:off x="8614836" y="511316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22*68 mm</a:t>
            </a:r>
            <a:r>
              <a:rPr lang="en-US" altLang="zh-CN" baseline="30000" dirty="0"/>
              <a:t>2</a:t>
            </a:r>
            <a:endParaRPr lang="zh-CN" altLang="en-US" dirty="0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EF575A12-726C-4B1A-B30E-5F7BFA96CD3D}"/>
              </a:ext>
            </a:extLst>
          </p:cNvPr>
          <p:cNvSpPr txBox="1"/>
          <p:nvPr/>
        </p:nvSpPr>
        <p:spPr>
          <a:xfrm>
            <a:off x="10086565" y="511316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22*56 mm</a:t>
            </a:r>
            <a:r>
              <a:rPr lang="en-US" altLang="zh-CN" baseline="30000" dirty="0"/>
              <a:t>2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7442E7-7E46-4585-8096-65C093919B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7243" y="3076957"/>
            <a:ext cx="5327401" cy="2765301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CCCAE7B5-140D-446B-9DE9-2E6966556232}"/>
              </a:ext>
            </a:extLst>
          </p:cNvPr>
          <p:cNvSpPr txBox="1"/>
          <p:nvPr/>
        </p:nvSpPr>
        <p:spPr>
          <a:xfrm>
            <a:off x="317243" y="2272650"/>
            <a:ext cx="55976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420000"/>
                </a:solidFill>
                <a:latin typeface="Times New Roman" panose="02020603050405020304" pitchFamily="18" charset="0"/>
              </a:rPr>
              <a:t>The 4</a:t>
            </a:r>
            <a:r>
              <a:rPr lang="en-US" altLang="zh-CN" sz="1800" b="1" baseline="30000" dirty="0">
                <a:solidFill>
                  <a:srgbClr val="420000"/>
                </a:solidFill>
                <a:latin typeface="Times New Roman" panose="02020603050405020304" pitchFamily="18" charset="0"/>
              </a:rPr>
              <a:t>th</a:t>
            </a:r>
            <a:r>
              <a:rPr lang="en-US" altLang="zh-CN" sz="1800" b="1" dirty="0">
                <a:solidFill>
                  <a:srgbClr val="420000"/>
                </a:solidFill>
                <a:latin typeface="Times New Roman" panose="02020603050405020304" pitchFamily="18" charset="0"/>
              </a:rPr>
              <a:t> Conceptual Detector Design: </a:t>
            </a:r>
            <a:r>
              <a:rPr lang="en-US" altLang="zh-CN" sz="1800" dirty="0"/>
              <a:t>The solenoid magnet locates between </a:t>
            </a:r>
            <a:r>
              <a:rPr lang="en-US" altLang="zh-CN" sz="1800" dirty="0" err="1"/>
              <a:t>Hcal</a:t>
            </a:r>
            <a:r>
              <a:rPr lang="en-US" altLang="zh-CN" sz="1800" dirty="0"/>
              <a:t> and </a:t>
            </a:r>
            <a:r>
              <a:rPr lang="en-US" altLang="zh-CN" sz="1800" dirty="0" err="1"/>
              <a:t>Ecal</a:t>
            </a:r>
            <a:r>
              <a:rPr lang="en-US" altLang="zh-CN" dirty="0"/>
              <a:t>, </a:t>
            </a:r>
            <a:r>
              <a:rPr lang="en-US" altLang="zh-CN" b="1" dirty="0">
                <a:solidFill>
                  <a:srgbClr val="FF0000"/>
                </a:solidFill>
              </a:rPr>
              <a:t>HTS option.</a:t>
            </a:r>
            <a:endParaRPr lang="en-US" altLang="zh-CN" sz="1800" b="1" dirty="0">
              <a:solidFill>
                <a:srgbClr val="FF0000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453F236-E726-4617-959B-82018212C899}"/>
              </a:ext>
            </a:extLst>
          </p:cNvPr>
          <p:cNvSpPr txBox="1"/>
          <p:nvPr/>
        </p:nvSpPr>
        <p:spPr>
          <a:xfrm>
            <a:off x="6214317" y="2334610"/>
            <a:ext cx="2760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420000"/>
                </a:solidFill>
                <a:latin typeface="Times New Roman" panose="02020603050405020304" pitchFamily="18" charset="0"/>
              </a:rPr>
              <a:t>The Ref-Detector Design: </a:t>
            </a:r>
            <a:endParaRPr lang="zh-CN" altLang="en-US" dirty="0"/>
          </a:p>
        </p:txBody>
      </p:sp>
      <p:sp>
        <p:nvSpPr>
          <p:cNvPr id="31" name="文本框 20">
            <a:extLst>
              <a:ext uri="{FF2B5EF4-FFF2-40B4-BE49-F238E27FC236}">
                <a16:creationId xmlns:a16="http://schemas.microsoft.com/office/drawing/2014/main" id="{FA61FF12-71ED-4963-8F87-C525D6B3B8C8}"/>
              </a:ext>
            </a:extLst>
          </p:cNvPr>
          <p:cNvSpPr txBox="1"/>
          <p:nvPr/>
        </p:nvSpPr>
        <p:spPr>
          <a:xfrm>
            <a:off x="2063552" y="5724637"/>
            <a:ext cx="12659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2023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October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20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D951344C-DA3B-4E7D-A83B-D880B06C19BC}"/>
              </a:ext>
            </a:extLst>
          </p:cNvPr>
          <p:cNvSpPr/>
          <p:nvPr/>
        </p:nvSpPr>
        <p:spPr>
          <a:xfrm>
            <a:off x="767408" y="5197241"/>
            <a:ext cx="10585175" cy="15548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3A5243E-85CC-4033-AD42-363E3B7214F4}"/>
              </a:ext>
            </a:extLst>
          </p:cNvPr>
          <p:cNvSpPr/>
          <p:nvPr/>
        </p:nvSpPr>
        <p:spPr>
          <a:xfrm>
            <a:off x="2495600" y="1601808"/>
            <a:ext cx="9243058" cy="353935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Ref-TDR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534259E-5026-44A8-9D5B-1EE1F2CE0A63}"/>
              </a:ext>
            </a:extLst>
          </p:cNvPr>
          <p:cNvSpPr txBox="1"/>
          <p:nvPr/>
        </p:nvSpPr>
        <p:spPr>
          <a:xfrm>
            <a:off x="453342" y="1017033"/>
            <a:ext cx="11190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3200" dirty="0">
                <a:solidFill>
                  <a:srgbClr val="0000FF"/>
                </a:solidFill>
              </a:rPr>
              <a:t>Two options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6745A18-3861-431D-BB9B-FF6AA1DE3DD7}"/>
              </a:ext>
            </a:extLst>
          </p:cNvPr>
          <p:cNvGrpSpPr/>
          <p:nvPr/>
        </p:nvGrpSpPr>
        <p:grpSpPr>
          <a:xfrm>
            <a:off x="268485" y="1983865"/>
            <a:ext cx="2064479" cy="2440798"/>
            <a:chOff x="4803985" y="1556792"/>
            <a:chExt cx="2584029" cy="334292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0FDC92A-66CA-4D19-8CF5-790B30A9D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03985" y="1628798"/>
              <a:ext cx="2584029" cy="3270921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8BD05F6-40F0-4740-8B31-6BF5F9DC031A}"/>
                </a:ext>
              </a:extLst>
            </p:cNvPr>
            <p:cNvSpPr/>
            <p:nvPr/>
          </p:nvSpPr>
          <p:spPr>
            <a:xfrm>
              <a:off x="4803985" y="1556792"/>
              <a:ext cx="2584029" cy="32709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847EB7CA-83F5-4329-9E45-A9F56B1BA4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308" y="4536287"/>
            <a:ext cx="2160311" cy="496756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4F387804-BE79-4481-A3FA-7E05C7B3D598}"/>
              </a:ext>
            </a:extLst>
          </p:cNvPr>
          <p:cNvSpPr txBox="1"/>
          <p:nvPr/>
        </p:nvSpPr>
        <p:spPr>
          <a:xfrm>
            <a:off x="2639616" y="1630376"/>
            <a:ext cx="90037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+mj-lt"/>
              </a:rPr>
              <a:t>Plan A</a:t>
            </a:r>
          </a:p>
          <a:p>
            <a:r>
              <a:rPr lang="en-US" altLang="zh-CN" sz="2000" dirty="0">
                <a:solidFill>
                  <a:srgbClr val="000000"/>
                </a:solidFill>
                <a:effectLst/>
                <a:latin typeface="+mj-lt"/>
                <a:ea typeface="宋体" panose="02010600030101010101" pitchFamily="2" charset="-122"/>
              </a:rPr>
              <a:t> Secondary co-extrusion with </a:t>
            </a:r>
            <a:r>
              <a:rPr lang="en-US" altLang="zh-CN" sz="2000" dirty="0">
                <a:solidFill>
                  <a:srgbClr val="0000FF"/>
                </a:solidFill>
                <a:effectLst/>
                <a:latin typeface="+mj-lt"/>
                <a:ea typeface="宋体" panose="02010600030101010101" pitchFamily="2" charset="-122"/>
              </a:rPr>
              <a:t>aluminum alloy (6061)</a:t>
            </a:r>
            <a:endParaRPr lang="en-US" altLang="zh-CN" sz="2000" dirty="0">
              <a:solidFill>
                <a:srgbClr val="0000FF"/>
              </a:solidFill>
              <a:latin typeface="+mj-lt"/>
              <a:ea typeface="宋体" panose="02010600030101010101" pitchFamily="2" charset="-122"/>
            </a:endParaRPr>
          </a:p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16 strands Rutherford cable as the first co-extrusion step, and developed the secondary co-extrusion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dummy cable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at the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 2022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zh-C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5377121-5184-4233-AE50-66DD13DA3473}"/>
              </a:ext>
            </a:extLst>
          </p:cNvPr>
          <p:cNvSpPr txBox="1"/>
          <p:nvPr/>
        </p:nvSpPr>
        <p:spPr>
          <a:xfrm>
            <a:off x="867499" y="5230302"/>
            <a:ext cx="4248686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+mj-lt"/>
              </a:rPr>
              <a:t>Plan B</a:t>
            </a: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+mj-lt"/>
                <a:ea typeface="宋体" panose="02010600030101010101" pitchFamily="2" charset="-122"/>
              </a:rPr>
              <a:t>Single co-extrusion with </a:t>
            </a:r>
            <a:r>
              <a:rPr lang="en-US" altLang="zh-CN" sz="1800" dirty="0">
                <a:solidFill>
                  <a:srgbClr val="0000FF"/>
                </a:solidFill>
                <a:effectLst/>
                <a:latin typeface="+mj-lt"/>
                <a:ea typeface="宋体" panose="02010600030101010101" pitchFamily="2" charset="-122"/>
              </a:rPr>
              <a:t>high-strength and high RRR aluminum</a:t>
            </a:r>
          </a:p>
          <a:p>
            <a:r>
              <a:rPr lang="en-US" altLang="zh-CN" dirty="0">
                <a:latin typeface="+mj-lt"/>
                <a:ea typeface="宋体" panose="02010600030101010101" pitchFamily="2" charset="-122"/>
              </a:rPr>
              <a:t>Cold-working</a:t>
            </a:r>
            <a:r>
              <a:rPr lang="en-US" altLang="zh-CN" sz="1400" dirty="0">
                <a:solidFill>
                  <a:srgbClr val="0000FF"/>
                </a:solidFill>
                <a:latin typeface="inherit"/>
              </a:rPr>
              <a:t> </a:t>
            </a:r>
            <a:r>
              <a:rPr lang="en-US" altLang="zh-CN" sz="1600" dirty="0">
                <a:solidFill>
                  <a:srgbClr val="0000FF"/>
                </a:solidFill>
                <a:latin typeface="inherit"/>
              </a:rPr>
              <a:t>(</a:t>
            </a:r>
            <a:r>
              <a:rPr lang="en-US" altLang="zh-CN" sz="1600" b="0" i="0" dirty="0">
                <a:solidFill>
                  <a:srgbClr val="0000FF"/>
                </a:solidFill>
                <a:effectLst/>
                <a:latin typeface="inherit"/>
              </a:rPr>
              <a:t>reduce the cross section by 20% to increase the strength</a:t>
            </a:r>
            <a:r>
              <a:rPr lang="en-US" altLang="zh-CN" sz="1600" dirty="0">
                <a:solidFill>
                  <a:srgbClr val="0000FF"/>
                </a:solidFill>
                <a:latin typeface="inherit"/>
              </a:rPr>
              <a:t>)</a:t>
            </a:r>
            <a:endParaRPr lang="en-US" altLang="zh-CN" sz="1600" dirty="0">
              <a:latin typeface="+mj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ECB89963-8A7E-4127-A96C-73F1F8BE85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83392" y="5300024"/>
            <a:ext cx="5901984" cy="139944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6CF001E-992A-43CF-AAF3-7D96BD38E547}"/>
              </a:ext>
            </a:extLst>
          </p:cNvPr>
          <p:cNvSpPr txBox="1"/>
          <p:nvPr/>
        </p:nvSpPr>
        <p:spPr>
          <a:xfrm>
            <a:off x="5283392" y="6281041"/>
            <a:ext cx="1777894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altLang="zh-CN" sz="1400" dirty="0"/>
              <a:t>Cu Rutherford Cable</a:t>
            </a:r>
            <a:endParaRPr lang="zh-CN" altLang="en-US" sz="1400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138158D4-63FE-499F-8D1C-0D1EC907902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690584" y="2937635"/>
            <a:ext cx="2175421" cy="1598652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9F11117A-7AC3-4E8A-A6DC-481E04CC2830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8433724" y="4536287"/>
            <a:ext cx="2996313" cy="5690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kern="0" dirty="0">
                <a:latin typeface="Arial" panose="020B0604020202020204" pitchFamily="34" charset="0"/>
                <a:cs typeface="Arial" panose="020B0604020202020204" pitchFamily="34" charset="0"/>
              </a:rPr>
              <a:t>Box superconductor 56*22mm</a:t>
            </a: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Pure aluminum + NbTi cable</a:t>
            </a:r>
            <a:endParaRPr lang="zh-CN" altLang="en-US" sz="16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C02F505F-71F7-4C2D-95C0-1C1BD2D3D77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901384" y="3090484"/>
            <a:ext cx="1828033" cy="1536641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94B83610-A873-4CA8-9A34-3E2F2648E202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5001950" y="4570084"/>
            <a:ext cx="3079001" cy="5657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defRPr/>
            </a:pPr>
            <a:r>
              <a:rPr lang="en-US" altLang="zh-CN" sz="1600" kern="0" dirty="0">
                <a:latin typeface="Arial" panose="020B0604020202020204" pitchFamily="34" charset="0"/>
                <a:cs typeface="Arial" panose="020B0604020202020204" pitchFamily="34" charset="0"/>
              </a:rPr>
              <a:t>Dummy cable 56*22mm</a:t>
            </a:r>
          </a:p>
          <a:p>
            <a:pPr>
              <a:defRPr/>
            </a:pPr>
            <a:r>
              <a:rPr lang="en-US" altLang="zh-CN" sz="16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Pure aluminum + Copper cable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600" b="1" kern="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EFAC30A6-B3A2-4B20-9180-7C9B7FD3BE33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00571" y="2514485"/>
            <a:ext cx="593446" cy="2422477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6DDF09AF-F896-4D67-A17A-E529BAA88F8F}"/>
              </a:ext>
            </a:extLst>
          </p:cNvPr>
          <p:cNvSpPr txBox="1"/>
          <p:nvPr/>
        </p:nvSpPr>
        <p:spPr>
          <a:xfrm>
            <a:off x="2621992" y="4173924"/>
            <a:ext cx="2738111" cy="377112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defRPr/>
            </a:pPr>
            <a:r>
              <a:rPr lang="en-US" altLang="zh-CN" sz="1600" kern="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Aluminium stabilized cable</a:t>
            </a:r>
          </a:p>
        </p:txBody>
      </p:sp>
      <p:sp>
        <p:nvSpPr>
          <p:cNvPr id="2" name="箭头: 右 1">
            <a:extLst>
              <a:ext uri="{FF2B5EF4-FFF2-40B4-BE49-F238E27FC236}">
                <a16:creationId xmlns:a16="http://schemas.microsoft.com/office/drawing/2014/main" id="{CDEBA585-7458-41FC-8F63-E761A9A2181F}"/>
              </a:ext>
            </a:extLst>
          </p:cNvPr>
          <p:cNvSpPr/>
          <p:nvPr/>
        </p:nvSpPr>
        <p:spPr>
          <a:xfrm>
            <a:off x="5184872" y="3464195"/>
            <a:ext cx="537467" cy="545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箭头: 右 27">
            <a:extLst>
              <a:ext uri="{FF2B5EF4-FFF2-40B4-BE49-F238E27FC236}">
                <a16:creationId xmlns:a16="http://schemas.microsoft.com/office/drawing/2014/main" id="{3AAA55E1-8EE8-49F1-817D-9FB1EF7EB6EC}"/>
              </a:ext>
            </a:extLst>
          </p:cNvPr>
          <p:cNvSpPr/>
          <p:nvPr/>
        </p:nvSpPr>
        <p:spPr>
          <a:xfrm>
            <a:off x="8033374" y="3479947"/>
            <a:ext cx="474647" cy="545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246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Ref-TDR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534259E-5026-44A8-9D5B-1EE1F2CE0A63}"/>
              </a:ext>
            </a:extLst>
          </p:cNvPr>
          <p:cNvSpPr txBox="1"/>
          <p:nvPr/>
        </p:nvSpPr>
        <p:spPr>
          <a:xfrm>
            <a:off x="619285" y="1179627"/>
            <a:ext cx="111900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3200" dirty="0">
                <a:solidFill>
                  <a:srgbClr val="0000FF"/>
                </a:solidFill>
                <a:latin typeface="-apple-system"/>
              </a:rPr>
              <a:t>Why choose Option B?</a:t>
            </a:r>
            <a:endParaRPr lang="zh-CN" altLang="en-US" sz="3200" dirty="0">
              <a:solidFill>
                <a:srgbClr val="0000FF"/>
              </a:solidFill>
            </a:endParaRPr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1738801A-ADF6-4E8A-84AE-2889ECA9DFEE}"/>
              </a:ext>
            </a:extLst>
          </p:cNvPr>
          <p:cNvSpPr/>
          <p:nvPr/>
        </p:nvSpPr>
        <p:spPr>
          <a:xfrm>
            <a:off x="2180453" y="3170553"/>
            <a:ext cx="432048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855BFAA-BF62-4E51-8A6E-F3F0E9467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640" y="2445039"/>
            <a:ext cx="604475" cy="2104312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B6745A18-3861-431D-BB9B-FF6AA1DE3DD7}"/>
              </a:ext>
            </a:extLst>
          </p:cNvPr>
          <p:cNvGrpSpPr/>
          <p:nvPr/>
        </p:nvGrpSpPr>
        <p:grpSpPr>
          <a:xfrm>
            <a:off x="346277" y="2552252"/>
            <a:ext cx="1591038" cy="1847122"/>
            <a:chOff x="4803985" y="1556792"/>
            <a:chExt cx="2584029" cy="3342927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E0FDC92A-66CA-4D19-8CF5-790B30A9D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03985" y="1628798"/>
              <a:ext cx="2584029" cy="3270921"/>
            </a:xfrm>
            <a:prstGeom prst="rect">
              <a:avLst/>
            </a:prstGeom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68BD05F6-40F0-4740-8B31-6BF5F9DC031A}"/>
                </a:ext>
              </a:extLst>
            </p:cNvPr>
            <p:cNvSpPr/>
            <p:nvPr/>
          </p:nvSpPr>
          <p:spPr>
            <a:xfrm>
              <a:off x="4803985" y="1556792"/>
              <a:ext cx="2584029" cy="32709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847EB7CA-83F5-4329-9E45-A9F56B1BA4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277" y="4623998"/>
            <a:ext cx="2990874" cy="687741"/>
          </a:xfrm>
          <a:prstGeom prst="rect">
            <a:avLst/>
          </a:prstGeom>
        </p:spPr>
      </p:pic>
      <p:sp>
        <p:nvSpPr>
          <p:cNvPr id="23" name="文本框 20">
            <a:extLst>
              <a:ext uri="{FF2B5EF4-FFF2-40B4-BE49-F238E27FC236}">
                <a16:creationId xmlns:a16="http://schemas.microsoft.com/office/drawing/2014/main" id="{F3622DC5-7B4E-4BDE-B41F-461F6ECFE5E6}"/>
              </a:ext>
            </a:extLst>
          </p:cNvPr>
          <p:cNvSpPr txBox="1"/>
          <p:nvPr/>
        </p:nvSpPr>
        <p:spPr>
          <a:xfrm>
            <a:off x="2279576" y="5509681"/>
            <a:ext cx="12659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2024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October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文本框 20">
            <a:extLst>
              <a:ext uri="{FF2B5EF4-FFF2-40B4-BE49-F238E27FC236}">
                <a16:creationId xmlns:a16="http://schemas.microsoft.com/office/drawing/2014/main" id="{48521357-DE86-4AF9-BBF4-472ECF2EEFD8}"/>
              </a:ext>
            </a:extLst>
          </p:cNvPr>
          <p:cNvSpPr txBox="1"/>
          <p:nvPr/>
        </p:nvSpPr>
        <p:spPr>
          <a:xfrm>
            <a:off x="441250" y="5495379"/>
            <a:ext cx="14401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2024</a:t>
            </a:r>
          </a:p>
          <a:p>
            <a:r>
              <a:rPr lang="en-US" altLang="zh-CN" sz="2400" b="1" i="0" u="none" strike="noStrike" baseline="0" dirty="0">
                <a:solidFill>
                  <a:srgbClr val="FF0000"/>
                </a:solidFill>
                <a:latin typeface="Calibri" panose="020F0502020204030204" pitchFamily="34" charset="0"/>
              </a:rPr>
              <a:t>August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E2112FCB-6886-416B-ADA2-231257974DB1}"/>
              </a:ext>
            </a:extLst>
          </p:cNvPr>
          <p:cNvSpPr txBox="1"/>
          <p:nvPr/>
        </p:nvSpPr>
        <p:spPr>
          <a:xfrm>
            <a:off x="2422026" y="4491324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22*68 mm</a:t>
            </a:r>
            <a:r>
              <a:rPr lang="en-US" altLang="zh-CN" baseline="30000" dirty="0"/>
              <a:t>2</a:t>
            </a:r>
            <a:endParaRPr lang="zh-CN" altLang="en-US" dirty="0"/>
          </a:p>
        </p:txBody>
      </p: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E26BBECD-A3FF-4386-A103-F169CC5612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1371567"/>
              </p:ext>
            </p:extLst>
          </p:nvPr>
        </p:nvGraphicFramePr>
        <p:xfrm>
          <a:off x="4238087" y="2322910"/>
          <a:ext cx="7430909" cy="19253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29528">
                  <a:extLst>
                    <a:ext uri="{9D8B030D-6E8A-4147-A177-3AD203B41FA5}">
                      <a16:colId xmlns:a16="http://schemas.microsoft.com/office/drawing/2014/main" val="617278378"/>
                    </a:ext>
                  </a:extLst>
                </a:gridCol>
                <a:gridCol w="3168352">
                  <a:extLst>
                    <a:ext uri="{9D8B030D-6E8A-4147-A177-3AD203B41FA5}">
                      <a16:colId xmlns:a16="http://schemas.microsoft.com/office/drawing/2014/main" val="4040224434"/>
                    </a:ext>
                  </a:extLst>
                </a:gridCol>
                <a:gridCol w="2833029">
                  <a:extLst>
                    <a:ext uri="{9D8B030D-6E8A-4147-A177-3AD203B41FA5}">
                      <a16:colId xmlns:a16="http://schemas.microsoft.com/office/drawing/2014/main" val="2296637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Option A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Option B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512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Advantage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altLang="zh-CN" dirty="0"/>
                        <a:t>Small size, save radial space;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altLang="zh-CN" dirty="0"/>
                        <a:t>High strength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1. </a:t>
                      </a:r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Simple process, </a:t>
                      </a:r>
                      <a:r>
                        <a:rPr lang="en-US" altLang="zh-CN" sz="1800" b="0" kern="1200" dirty="0">
                          <a:solidFill>
                            <a:srgbClr val="FF0000"/>
                          </a:solidFill>
                          <a:effectLst/>
                        </a:rPr>
                        <a:t>mature first co-extrusion process</a:t>
                      </a:r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;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0296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Disadvantage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1. </a:t>
                      </a:r>
                      <a:r>
                        <a:rPr lang="en-US" altLang="zh-CN" sz="1800" b="0" kern="1200" dirty="0">
                          <a:solidFill>
                            <a:schemeClr val="dk1"/>
                          </a:solidFill>
                          <a:effectLst/>
                        </a:rPr>
                        <a:t> Complex process, two co-extrusion process.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1. Need high strength doped pure aluminum;</a:t>
                      </a:r>
                    </a:p>
                    <a:p>
                      <a:r>
                        <a:rPr lang="en-US" altLang="zh-CN" dirty="0"/>
                        <a:t>2. Large radial size.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679089"/>
                  </a:ext>
                </a:extLst>
              </a:tr>
            </a:tbl>
          </a:graphicData>
        </a:graphic>
      </p:graphicFrame>
      <p:sp>
        <p:nvSpPr>
          <p:cNvPr id="34" name="文本框 33">
            <a:extLst>
              <a:ext uri="{FF2B5EF4-FFF2-40B4-BE49-F238E27FC236}">
                <a16:creationId xmlns:a16="http://schemas.microsoft.com/office/drawing/2014/main" id="{322F8A67-D565-4325-A436-1382A69EEA16}"/>
              </a:ext>
            </a:extLst>
          </p:cNvPr>
          <p:cNvSpPr txBox="1"/>
          <p:nvPr/>
        </p:nvSpPr>
        <p:spPr>
          <a:xfrm>
            <a:off x="4238087" y="4491324"/>
            <a:ext cx="758397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00FF"/>
                </a:solidFill>
                <a:latin typeface="MicrosoftYaHei"/>
              </a:rPr>
              <a:t>Mature first co-extrusion process;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dirty="0">
                <a:solidFill>
                  <a:srgbClr val="0000FF"/>
                </a:solidFill>
                <a:latin typeface="MicrosoftYaHei"/>
              </a:rPr>
              <a:t>Some progress has been made in high strength and high RRR aluminum stabilizer (50 kg sample);</a:t>
            </a: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000" b="0" i="0" dirty="0">
                <a:solidFill>
                  <a:srgbClr val="0000FF"/>
                </a:solidFill>
                <a:effectLst/>
                <a:latin typeface="MicrosoftYaHei"/>
              </a:rPr>
              <a:t>Difficulties were encountered in the secondary co-extrusion with aluminum alloy process.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559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7B273B0-72A9-4DA2-9462-B8750DCE8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Ref-TDR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3DC345-25CC-4CC2-9842-82A048B1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534259E-5026-44A8-9D5B-1EE1F2CE0A63}"/>
              </a:ext>
            </a:extLst>
          </p:cNvPr>
          <p:cNvSpPr txBox="1"/>
          <p:nvPr/>
        </p:nvSpPr>
        <p:spPr>
          <a:xfrm>
            <a:off x="479376" y="1168514"/>
            <a:ext cx="1095066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0000FF"/>
                </a:solidFill>
                <a:latin typeface="MicrosoftYaHei"/>
              </a:rPr>
              <a:t>Some progress has been made in high strength and high RRR aluminum stabilizer (50 kg sample)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847EB7CA-83F5-4329-9E45-A9F56B1BA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82" y="5621472"/>
            <a:ext cx="2990874" cy="687741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2646272D-E74D-42F1-99FA-BCA83E238407}"/>
              </a:ext>
            </a:extLst>
          </p:cNvPr>
          <p:cNvSpPr txBox="1"/>
          <p:nvPr/>
        </p:nvSpPr>
        <p:spPr>
          <a:xfrm>
            <a:off x="463509" y="2008819"/>
            <a:ext cx="66436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0070C0"/>
                </a:solidFill>
              </a:rPr>
              <a:t>Yield strength &gt; 100 MPa@4.2K, 74 MPa at room temperature, RRR value &gt; 400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573A56E-9145-4637-A1DB-B1268629B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4225092"/>
            <a:ext cx="3558183" cy="23634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47AA492-34E9-4A6C-B96F-38742A41A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6160" y="1747608"/>
            <a:ext cx="3558183" cy="2397767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F86F9902-FF09-4548-9872-2950D7595143}"/>
              </a:ext>
            </a:extLst>
          </p:cNvPr>
          <p:cNvGrpSpPr/>
          <p:nvPr/>
        </p:nvGrpSpPr>
        <p:grpSpPr>
          <a:xfrm>
            <a:off x="3188806" y="3635409"/>
            <a:ext cx="4054100" cy="3102344"/>
            <a:chOff x="2880470" y="2407810"/>
            <a:chExt cx="4054100" cy="3102344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052E9F1-713A-41D7-973D-63618596E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0470" y="2407810"/>
              <a:ext cx="4054100" cy="3102344"/>
            </a:xfrm>
            <a:prstGeom prst="rect">
              <a:avLst/>
            </a:prstGeom>
          </p:spPr>
        </p:pic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6DDE6201-B82C-4D49-A078-48E924ADD7DB}"/>
                </a:ext>
              </a:extLst>
            </p:cNvPr>
            <p:cNvSpPr/>
            <p:nvPr/>
          </p:nvSpPr>
          <p:spPr>
            <a:xfrm>
              <a:off x="5206220" y="2780928"/>
              <a:ext cx="1465844" cy="144016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CF34D7A9-032E-4002-9FCC-9897CD6E3511}"/>
              </a:ext>
            </a:extLst>
          </p:cNvPr>
          <p:cNvSpPr/>
          <p:nvPr/>
        </p:nvSpPr>
        <p:spPr>
          <a:xfrm>
            <a:off x="7502150" y="3079298"/>
            <a:ext cx="3558183" cy="1336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DD1E5288-1D3D-4C36-AF81-65D0E4653CAF}"/>
              </a:ext>
            </a:extLst>
          </p:cNvPr>
          <p:cNvSpPr/>
          <p:nvPr/>
        </p:nvSpPr>
        <p:spPr>
          <a:xfrm>
            <a:off x="7542314" y="5622647"/>
            <a:ext cx="3558183" cy="1336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29" name="表格 28">
            <a:extLst>
              <a:ext uri="{FF2B5EF4-FFF2-40B4-BE49-F238E27FC236}">
                <a16:creationId xmlns:a16="http://schemas.microsoft.com/office/drawing/2014/main" id="{C9C4CE09-E9E8-4CB4-89D7-35226EBC86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5430811"/>
              </p:ext>
            </p:extLst>
          </p:nvPr>
        </p:nvGraphicFramePr>
        <p:xfrm>
          <a:off x="3870379" y="2426117"/>
          <a:ext cx="3011854" cy="1167876"/>
        </p:xfrm>
        <a:graphic>
          <a:graphicData uri="http://schemas.openxmlformats.org/drawingml/2006/table">
            <a:tbl>
              <a:tblPr firstRow="1" firstCol="1" bandRow="1"/>
              <a:tblGrid>
                <a:gridCol w="1606654">
                  <a:extLst>
                    <a:ext uri="{9D8B030D-6E8A-4147-A177-3AD203B41FA5}">
                      <a16:colId xmlns:a16="http://schemas.microsoft.com/office/drawing/2014/main" val="905688960"/>
                    </a:ext>
                  </a:extLst>
                </a:gridCol>
                <a:gridCol w="1405200">
                  <a:extLst>
                    <a:ext uri="{9D8B030D-6E8A-4147-A177-3AD203B41FA5}">
                      <a16:colId xmlns:a16="http://schemas.microsoft.com/office/drawing/2014/main" val="2035705673"/>
                    </a:ext>
                  </a:extLst>
                </a:gridCol>
              </a:tblGrid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Poisson’s ratio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0.33/0.34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422221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Young modulus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See the curve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529447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Thermal</a:t>
                      </a:r>
                      <a:r>
                        <a:rPr lang="zh-CN" alt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expansivity</a:t>
                      </a:r>
                      <a:endParaRPr lang="zh-CN" sz="1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14.23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×10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-6  </a:t>
                      </a:r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K</a:t>
                      </a:r>
                      <a:r>
                        <a:rPr lang="en-US" altLang="zh-CN" sz="1400" kern="100" baseline="30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-1</a:t>
                      </a:r>
                      <a:endParaRPr lang="zh-CN" sz="1400" kern="100" baseline="30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9027148"/>
                  </a:ext>
                </a:extLst>
              </a:tr>
              <a:tr h="29196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 4.2KRp</a:t>
                      </a:r>
                      <a:r>
                        <a:rPr lang="en-US" altLang="zh-CN" sz="1400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0.2</a:t>
                      </a:r>
                      <a:endParaRPr lang="zh-CN" sz="1400" kern="100" baseline="-25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105MP</a:t>
                      </a:r>
                      <a:r>
                        <a:rPr lang="en-US" altLang="zh-CN" sz="18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</a:rPr>
                        <a:t>a</a:t>
                      </a:r>
                      <a:endParaRPr lang="zh-CN" sz="18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636083"/>
                  </a:ext>
                </a:extLst>
              </a:tr>
            </a:tbl>
          </a:graphicData>
        </a:graphic>
      </p:graphicFrame>
      <p:grpSp>
        <p:nvGrpSpPr>
          <p:cNvPr id="30" name="组合 29">
            <a:extLst>
              <a:ext uri="{FF2B5EF4-FFF2-40B4-BE49-F238E27FC236}">
                <a16:creationId xmlns:a16="http://schemas.microsoft.com/office/drawing/2014/main" id="{5EBB661F-0765-41F8-9E25-0F5C8BCCB817}"/>
              </a:ext>
            </a:extLst>
          </p:cNvPr>
          <p:cNvGrpSpPr/>
          <p:nvPr/>
        </p:nvGrpSpPr>
        <p:grpSpPr>
          <a:xfrm>
            <a:off x="268975" y="2789555"/>
            <a:ext cx="2545706" cy="2697512"/>
            <a:chOff x="522011" y="2701373"/>
            <a:chExt cx="2847308" cy="2978532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98008544-9A1D-4DC8-AFDB-F895F5509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7568" y="2701373"/>
              <a:ext cx="1161751" cy="2978532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F90E347E-6D8E-4394-9985-16CB1E5E87D7}"/>
                </a:ext>
              </a:extLst>
            </p:cNvPr>
            <p:cNvSpPr txBox="1"/>
            <p:nvPr/>
          </p:nvSpPr>
          <p:spPr>
            <a:xfrm>
              <a:off x="625421" y="4600609"/>
              <a:ext cx="18185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High strength and High RRR Al stabilizer</a:t>
              </a:r>
              <a:endParaRPr lang="zh-CN" altLang="en-US" sz="1400" dirty="0"/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DA5F039B-F9E1-420E-ABA1-2C700BED7DC6}"/>
                </a:ext>
              </a:extLst>
            </p:cNvPr>
            <p:cNvCxnSpPr>
              <a:cxnSpLocks/>
            </p:cNvCxnSpPr>
            <p:nvPr/>
          </p:nvCxnSpPr>
          <p:spPr>
            <a:xfrm>
              <a:off x="1934123" y="5084668"/>
              <a:ext cx="69269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4B0A21D9-D6CF-4A13-B700-B0CAE25FE33C}"/>
                </a:ext>
              </a:extLst>
            </p:cNvPr>
            <p:cNvSpPr txBox="1"/>
            <p:nvPr/>
          </p:nvSpPr>
          <p:spPr>
            <a:xfrm>
              <a:off x="522011" y="3047539"/>
              <a:ext cx="18185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/>
                <a:t>NbTi Rutherford cable</a:t>
              </a:r>
              <a:endParaRPr lang="zh-CN" altLang="en-US" sz="1400" dirty="0"/>
            </a:p>
          </p:txBody>
        </p:sp>
      </p:grp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68E82E42-A3DD-4F0E-B55B-433D9E72D0C8}"/>
              </a:ext>
            </a:extLst>
          </p:cNvPr>
          <p:cNvCxnSpPr>
            <a:cxnSpLocks/>
          </p:cNvCxnSpPr>
          <p:nvPr/>
        </p:nvCxnSpPr>
        <p:spPr>
          <a:xfrm>
            <a:off x="1494475" y="3310277"/>
            <a:ext cx="868890" cy="7722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2690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65743</TotalTime>
  <Words>2126</Words>
  <Application>Microsoft Office PowerPoint</Application>
  <PresentationFormat>宽屏</PresentationFormat>
  <Paragraphs>462</Paragraphs>
  <Slides>30</Slides>
  <Notes>20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52" baseType="lpstr">
      <vt:lpstr>-apple-system</vt:lpstr>
      <vt:lpstr>Arial Unicode MS</vt:lpstr>
      <vt:lpstr>CMSY10</vt:lpstr>
      <vt:lpstr>inherit</vt:lpstr>
      <vt:lpstr>MicrosoftYaHei</vt:lpstr>
      <vt:lpstr>NimbusRomNo9L-Medi</vt:lpstr>
      <vt:lpstr>NimbusRomNo9L-Regu</vt:lpstr>
      <vt:lpstr>NimbusSanL-Bold</vt:lpstr>
      <vt:lpstr>NimbusSanL-Regu</vt:lpstr>
      <vt:lpstr>TeXGyreTermesX-Bold</vt:lpstr>
      <vt:lpstr>TeXGyreTermesX-Regular</vt:lpstr>
      <vt:lpstr>等线</vt:lpstr>
      <vt:lpstr>宋体</vt:lpstr>
      <vt:lpstr>微软雅黑</vt:lpstr>
      <vt:lpstr>Arial</vt:lpstr>
      <vt:lpstr>Arial Black</vt:lpstr>
      <vt:lpstr>Calibri</vt:lpstr>
      <vt:lpstr>Comic Sans MS</vt:lpstr>
      <vt:lpstr>Segoe UI</vt:lpstr>
      <vt:lpstr>Times New Roman</vt:lpstr>
      <vt:lpstr>Wingdings</vt:lpstr>
      <vt:lpstr>Office 主题</vt:lpstr>
      <vt:lpstr>PowerPoint 演示文稿</vt:lpstr>
      <vt:lpstr>Content</vt:lpstr>
      <vt:lpstr>PowerPoint 演示文稿</vt:lpstr>
      <vt:lpstr>Pre-CDR</vt:lpstr>
      <vt:lpstr>CDR</vt:lpstr>
      <vt:lpstr>Ref-TDR</vt:lpstr>
      <vt:lpstr>Ref-TDR</vt:lpstr>
      <vt:lpstr>Ref-TDR</vt:lpstr>
      <vt:lpstr>Ref-TDR</vt:lpstr>
      <vt:lpstr>Ref-TDR</vt:lpstr>
      <vt:lpstr>Ref-TDR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Scaled model coil</vt:lpstr>
      <vt:lpstr>PowerPoint 演示文稿</vt:lpstr>
      <vt:lpstr>PowerPoint 演示文稿</vt:lpstr>
      <vt:lpstr>HTS option</vt:lpstr>
      <vt:lpstr>Application Prospects of HTS cable</vt:lpstr>
      <vt:lpstr>Source of Funds</vt:lpstr>
      <vt:lpstr>Source of Funds</vt:lpstr>
      <vt:lpstr>Costs on different R&amp;D stages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Feipeng Ning</cp:lastModifiedBy>
  <cp:revision>3049</cp:revision>
  <cp:lastPrinted>2022-11-06T05:19:21Z</cp:lastPrinted>
  <dcterms:created xsi:type="dcterms:W3CDTF">2012-09-04T11:33:36Z</dcterms:created>
  <dcterms:modified xsi:type="dcterms:W3CDTF">2025-12-18T05:18:39Z</dcterms:modified>
</cp:coreProperties>
</file>